
<file path=[Content_Types].xml><?xml version="1.0" encoding="utf-8"?>
<Types xmlns="http://schemas.openxmlformats.org/package/2006/content-types">
  <Default Extension="jfif" ContentType="image/jpeg"/>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49"/>
  </p:notesMasterIdLst>
  <p:handoutMasterIdLst>
    <p:handoutMasterId r:id="rId150"/>
  </p:handoutMasterIdLst>
  <p:sldIdLst>
    <p:sldId id="1543" r:id="rId2"/>
    <p:sldId id="1544" r:id="rId3"/>
    <p:sldId id="1809" r:id="rId4"/>
    <p:sldId id="1810" r:id="rId5"/>
    <p:sldId id="1811" r:id="rId6"/>
    <p:sldId id="1819" r:id="rId7"/>
    <p:sldId id="1820" r:id="rId8"/>
    <p:sldId id="1821" r:id="rId9"/>
    <p:sldId id="1822" r:id="rId10"/>
    <p:sldId id="1823" r:id="rId11"/>
    <p:sldId id="1824" r:id="rId12"/>
    <p:sldId id="1825" r:id="rId13"/>
    <p:sldId id="1826" r:id="rId14"/>
    <p:sldId id="1827" r:id="rId15"/>
    <p:sldId id="1828" r:id="rId16"/>
    <p:sldId id="1829" r:id="rId17"/>
    <p:sldId id="1830" r:id="rId18"/>
    <p:sldId id="1831" r:id="rId19"/>
    <p:sldId id="1832" r:id="rId20"/>
    <p:sldId id="1833" r:id="rId21"/>
    <p:sldId id="1834" r:id="rId22"/>
    <p:sldId id="1835" r:id="rId23"/>
    <p:sldId id="1837" r:id="rId24"/>
    <p:sldId id="1838" r:id="rId25"/>
    <p:sldId id="1839" r:id="rId26"/>
    <p:sldId id="1840" r:id="rId27"/>
    <p:sldId id="1841" r:id="rId28"/>
    <p:sldId id="1842" r:id="rId29"/>
    <p:sldId id="1843" r:id="rId30"/>
    <p:sldId id="1844" r:id="rId31"/>
    <p:sldId id="1845" r:id="rId32"/>
    <p:sldId id="1846" r:id="rId33"/>
    <p:sldId id="1847" r:id="rId34"/>
    <p:sldId id="1848" r:id="rId35"/>
    <p:sldId id="1849" r:id="rId36"/>
    <p:sldId id="1850" r:id="rId37"/>
    <p:sldId id="1851" r:id="rId38"/>
    <p:sldId id="1852" r:id="rId39"/>
    <p:sldId id="1854" r:id="rId40"/>
    <p:sldId id="1855" r:id="rId41"/>
    <p:sldId id="1856" r:id="rId42"/>
    <p:sldId id="1857" r:id="rId43"/>
    <p:sldId id="1858" r:id="rId44"/>
    <p:sldId id="1859" r:id="rId45"/>
    <p:sldId id="1860" r:id="rId46"/>
    <p:sldId id="1861" r:id="rId47"/>
    <p:sldId id="1862" r:id="rId48"/>
    <p:sldId id="1863" r:id="rId49"/>
    <p:sldId id="1864" r:id="rId50"/>
    <p:sldId id="1865" r:id="rId51"/>
    <p:sldId id="1866" r:id="rId52"/>
    <p:sldId id="1867" r:id="rId53"/>
    <p:sldId id="1868" r:id="rId54"/>
    <p:sldId id="1869" r:id="rId55"/>
    <p:sldId id="1870" r:id="rId56"/>
    <p:sldId id="1871" r:id="rId57"/>
    <p:sldId id="1872" r:id="rId58"/>
    <p:sldId id="1873" r:id="rId59"/>
    <p:sldId id="1874" r:id="rId60"/>
    <p:sldId id="1875" r:id="rId61"/>
    <p:sldId id="1876" r:id="rId62"/>
    <p:sldId id="1877" r:id="rId63"/>
    <p:sldId id="1878" r:id="rId64"/>
    <p:sldId id="1879" r:id="rId65"/>
    <p:sldId id="1880" r:id="rId66"/>
    <p:sldId id="1881" r:id="rId67"/>
    <p:sldId id="1882" r:id="rId68"/>
    <p:sldId id="1883" r:id="rId69"/>
    <p:sldId id="1884" r:id="rId70"/>
    <p:sldId id="1885" r:id="rId71"/>
    <p:sldId id="1886" r:id="rId72"/>
    <p:sldId id="1887" r:id="rId73"/>
    <p:sldId id="1888" r:id="rId74"/>
    <p:sldId id="1889" r:id="rId75"/>
    <p:sldId id="1890" r:id="rId76"/>
    <p:sldId id="1891" r:id="rId77"/>
    <p:sldId id="1892" r:id="rId78"/>
    <p:sldId id="1893" r:id="rId79"/>
    <p:sldId id="1894" r:id="rId80"/>
    <p:sldId id="1895" r:id="rId81"/>
    <p:sldId id="1896" r:id="rId82"/>
    <p:sldId id="1897" r:id="rId83"/>
    <p:sldId id="1898" r:id="rId84"/>
    <p:sldId id="1899" r:id="rId85"/>
    <p:sldId id="1900" r:id="rId86"/>
    <p:sldId id="1901" r:id="rId87"/>
    <p:sldId id="1902" r:id="rId88"/>
    <p:sldId id="1903" r:id="rId89"/>
    <p:sldId id="1904" r:id="rId90"/>
    <p:sldId id="1905" r:id="rId91"/>
    <p:sldId id="1907" r:id="rId92"/>
    <p:sldId id="1908" r:id="rId93"/>
    <p:sldId id="1909" r:id="rId94"/>
    <p:sldId id="1910" r:id="rId95"/>
    <p:sldId id="1911" r:id="rId96"/>
    <p:sldId id="1912" r:id="rId97"/>
    <p:sldId id="1913" r:id="rId98"/>
    <p:sldId id="1914" r:id="rId99"/>
    <p:sldId id="1915" r:id="rId100"/>
    <p:sldId id="1916" r:id="rId101"/>
    <p:sldId id="1917" r:id="rId102"/>
    <p:sldId id="1918" r:id="rId103"/>
    <p:sldId id="1919" r:id="rId104"/>
    <p:sldId id="1920" r:id="rId105"/>
    <p:sldId id="1921" r:id="rId106"/>
    <p:sldId id="1922" r:id="rId107"/>
    <p:sldId id="1923" r:id="rId108"/>
    <p:sldId id="1924" r:id="rId109"/>
    <p:sldId id="1925" r:id="rId110"/>
    <p:sldId id="1926" r:id="rId111"/>
    <p:sldId id="1927" r:id="rId112"/>
    <p:sldId id="1928" r:id="rId113"/>
    <p:sldId id="1929" r:id="rId114"/>
    <p:sldId id="1930" r:id="rId115"/>
    <p:sldId id="1931" r:id="rId116"/>
    <p:sldId id="1932" r:id="rId117"/>
    <p:sldId id="1933" r:id="rId118"/>
    <p:sldId id="1934" r:id="rId119"/>
    <p:sldId id="1935" r:id="rId120"/>
    <p:sldId id="1936" r:id="rId121"/>
    <p:sldId id="1937" r:id="rId122"/>
    <p:sldId id="1938" r:id="rId123"/>
    <p:sldId id="1939" r:id="rId124"/>
    <p:sldId id="1940" r:id="rId125"/>
    <p:sldId id="1941" r:id="rId126"/>
    <p:sldId id="1942" r:id="rId127"/>
    <p:sldId id="1943" r:id="rId128"/>
    <p:sldId id="1944" r:id="rId129"/>
    <p:sldId id="1945" r:id="rId130"/>
    <p:sldId id="1946" r:id="rId131"/>
    <p:sldId id="1947" r:id="rId132"/>
    <p:sldId id="1948" r:id="rId133"/>
    <p:sldId id="1949" r:id="rId134"/>
    <p:sldId id="1950" r:id="rId135"/>
    <p:sldId id="1951" r:id="rId136"/>
    <p:sldId id="1952" r:id="rId137"/>
    <p:sldId id="1953" r:id="rId138"/>
    <p:sldId id="1954" r:id="rId139"/>
    <p:sldId id="1955" r:id="rId140"/>
    <p:sldId id="1956" r:id="rId141"/>
    <p:sldId id="1957" r:id="rId142"/>
    <p:sldId id="1958" r:id="rId143"/>
    <p:sldId id="1959" r:id="rId144"/>
    <p:sldId id="1960" r:id="rId145"/>
    <p:sldId id="1961" r:id="rId146"/>
    <p:sldId id="1962" r:id="rId147"/>
    <p:sldId id="1963" r:id="rId148"/>
  </p:sldIdLst>
  <p:sldSz cx="12192000" cy="6858000"/>
  <p:notesSz cx="7104063"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nd Information Management Systems" id="{6723B17F-DE8E-401F-8139-0F711DAB4676}">
          <p14:sldIdLst>
            <p14:sldId id="1543"/>
            <p14:sldId id="1544"/>
            <p14:sldId id="1809"/>
            <p14:sldId id="1810"/>
            <p14:sldId id="1811"/>
          </p14:sldIdLst>
        </p14:section>
        <p14:section name="section 1" id="{68A68FD8-24F4-4C92-9DEF-0E529F73101C}">
          <p14:sldIdLst>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7"/>
            <p14:sldId id="1838"/>
            <p14:sldId id="1839"/>
            <p14:sldId id="1840"/>
            <p14:sldId id="1841"/>
            <p14:sldId id="1842"/>
            <p14:sldId id="1843"/>
            <p14:sldId id="1844"/>
            <p14:sldId id="1845"/>
            <p14:sldId id="1846"/>
            <p14:sldId id="1847"/>
            <p14:sldId id="1848"/>
            <p14:sldId id="1849"/>
            <p14:sldId id="1850"/>
            <p14:sldId id="1851"/>
            <p14:sldId id="1852"/>
            <p14:sldId id="1854"/>
            <p14:sldId id="1855"/>
            <p14:sldId id="1856"/>
            <p14:sldId id="1857"/>
            <p14:sldId id="1858"/>
            <p14:sldId id="1859"/>
            <p14:sldId id="1860"/>
            <p14:sldId id="1861"/>
            <p14:sldId id="1862"/>
            <p14:sldId id="1863"/>
            <p14:sldId id="1864"/>
            <p14:sldId id="1865"/>
            <p14:sldId id="1866"/>
            <p14:sldId id="1867"/>
            <p14:sldId id="1868"/>
            <p14:sldId id="1869"/>
            <p14:sldId id="1870"/>
            <p14:sldId id="1871"/>
            <p14:sldId id="1872"/>
            <p14:sldId id="1873"/>
            <p14:sldId id="1874"/>
            <p14:sldId id="1875"/>
            <p14:sldId id="1876"/>
            <p14:sldId id="1877"/>
            <p14:sldId id="1878"/>
            <p14:sldId id="1879"/>
            <p14:sldId id="1880"/>
            <p14:sldId id="1881"/>
            <p14:sldId id="1882"/>
            <p14:sldId id="1883"/>
            <p14:sldId id="1884"/>
            <p14:sldId id="1885"/>
            <p14:sldId id="1886"/>
            <p14:sldId id="1887"/>
            <p14:sldId id="1888"/>
            <p14:sldId id="1889"/>
            <p14:sldId id="1890"/>
            <p14:sldId id="1891"/>
            <p14:sldId id="1892"/>
            <p14:sldId id="1893"/>
            <p14:sldId id="1894"/>
            <p14:sldId id="1895"/>
            <p14:sldId id="1896"/>
            <p14:sldId id="1897"/>
            <p14:sldId id="1898"/>
            <p14:sldId id="1899"/>
            <p14:sldId id="1900"/>
            <p14:sldId id="1901"/>
            <p14:sldId id="1902"/>
            <p14:sldId id="1903"/>
            <p14:sldId id="1904"/>
            <p14:sldId id="1905"/>
            <p14:sldId id="1907"/>
            <p14:sldId id="1908"/>
            <p14:sldId id="1909"/>
            <p14:sldId id="1910"/>
            <p14:sldId id="1911"/>
            <p14:sldId id="1912"/>
            <p14:sldId id="1913"/>
            <p14:sldId id="1914"/>
            <p14:sldId id="1915"/>
            <p14:sldId id="1916"/>
            <p14:sldId id="1917"/>
            <p14:sldId id="1918"/>
            <p14:sldId id="1919"/>
            <p14:sldId id="1920"/>
            <p14:sldId id="1921"/>
            <p14:sldId id="1922"/>
            <p14:sldId id="1923"/>
            <p14:sldId id="1924"/>
            <p14:sldId id="1925"/>
            <p14:sldId id="1926"/>
            <p14:sldId id="1927"/>
            <p14:sldId id="1928"/>
            <p14:sldId id="1929"/>
            <p14:sldId id="1930"/>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 id="1956"/>
            <p14:sldId id="1957"/>
            <p14:sldId id="1958"/>
            <p14:sldId id="1959"/>
            <p14:sldId id="1960"/>
            <p14:sldId id="1961"/>
            <p14:sldId id="1962"/>
            <p14:sldId id="19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9" autoAdjust="0"/>
    <p:restoredTop sz="81818" autoAdjust="0"/>
  </p:normalViewPr>
  <p:slideViewPr>
    <p:cSldViewPr>
      <p:cViewPr varScale="1">
        <p:scale>
          <a:sx n="92" d="100"/>
          <a:sy n="92" d="100"/>
        </p:scale>
        <p:origin x="954" y="120"/>
      </p:cViewPr>
      <p:guideLst>
        <p:guide orient="horz" pos="2160"/>
        <p:guide pos="3840"/>
      </p:guideLst>
    </p:cSldViewPr>
  </p:slideViewPr>
  <p:outlineViewPr>
    <p:cViewPr>
      <p:scale>
        <a:sx n="66" d="100"/>
        <a:sy n="66"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FB42DBC7-F088-4BD5-9882-3125D331D682}" srcId="{AF9E4E0B-7B3D-43B7-B449-F84CF1C9DDFF}" destId="{6FF3DFED-8033-4D13-AF15-0D499D2B34C3}" srcOrd="3" destOrd="0" parTransId="{E41BB9D9-94AF-4390-AE19-F7365684206E}" sibTransId="{BAA0024A-D5AD-48C8-8C9B-1F61623A7C39}"/>
    <dgm:cxn modelId="{5104BAF4-9D2C-4351-BBE3-636F837C50A8}" type="presOf" srcId="{AF9E4E0B-7B3D-43B7-B449-F84CF1C9DDFF}" destId="{D3677EAF-463F-4BF2-ABCD-430805CD757E}" srcOrd="0" destOrd="0" presId="urn:microsoft.com/office/officeart/2005/8/layout/pyramid2"/>
    <dgm:cxn modelId="{7D03AD77-C155-4976-9051-00111C78C4C7}" srcId="{AF9E4E0B-7B3D-43B7-B449-F84CF1C9DDFF}" destId="{16284ED3-6854-4205-9FC0-F5A8ABC2EDBA}" srcOrd="4" destOrd="0" parTransId="{3C520A2D-138E-4599-84D8-4E396F8BECD3}" sibTransId="{9EAD1BA4-8A79-46B5-A461-1E84581DCB6B}"/>
    <dgm:cxn modelId="{067B4FA5-08CA-4789-A7B5-459DB03A6863}" type="presOf" srcId="{6FF3DFED-8033-4D13-AF15-0D499D2B34C3}" destId="{C5D11DCF-59D2-402B-84D3-4FF9987F4110}" srcOrd="0" destOrd="0" presId="urn:microsoft.com/office/officeart/2005/8/layout/pyramid2"/>
    <dgm:cxn modelId="{D3675307-DDBA-45E7-94EF-1949C925F730}" type="presOf" srcId="{16284ED3-6854-4205-9FC0-F5A8ABC2EDBA}" destId="{21FD0CFB-3219-44AF-ADED-AB38CA81842F}"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6ECBF4C4-38CA-4E85-AB37-91E6541B2256}" type="presOf" srcId="{1FE904B7-87D8-46FA-8C19-5FA94F60A606}" destId="{97DCC541-93DE-467C-BA5C-CED412F1C781}" srcOrd="0" destOrd="0" presId="urn:microsoft.com/office/officeart/2005/8/layout/pyramid2"/>
    <dgm:cxn modelId="{FB1B40C1-9DB9-4F8A-945E-7849311C4B10}" type="presOf" srcId="{A2C48439-4E2B-4BC4-AD28-0EBA204CE91B}" destId="{A1C068CA-DC82-4888-9347-EA09D596F0F3}"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1AB52E4E-81C1-47CB-A10F-3E5EC5DE950D}" type="presOf" srcId="{A48B64F1-06FB-4E78-BEEF-47E3AF766DFA}" destId="{DBFE4FA2-A515-4AD6-8E10-34EA48556945}" srcOrd="0" destOrd="0" presId="urn:microsoft.com/office/officeart/2005/8/layout/pyramid2"/>
    <dgm:cxn modelId="{72600F23-FE1C-4D9C-A215-817BD1A24CF6}" srcId="{AF9E4E0B-7B3D-43B7-B449-F84CF1C9DDFF}" destId="{A48B64F1-06FB-4E78-BEEF-47E3AF766DFA}" srcOrd="5" destOrd="0" parTransId="{E00D9F38-B0DF-4E48-87EF-93290859A355}" sibTransId="{CDA697AB-62EA-41FD-9AE3-58BB1239C4E1}"/>
    <dgm:cxn modelId="{99CB09BE-4427-4495-BBC9-C8D586F2040F}" type="presOf" srcId="{5B5F42CE-D213-4C72-8C63-92407E0E7AA7}" destId="{F2AC4A89-3655-44CC-AFAA-6F1CCA607844}" srcOrd="0" destOrd="0" presId="urn:microsoft.com/office/officeart/2005/8/layout/pyramid2"/>
    <dgm:cxn modelId="{E0F2AE91-03E7-4548-AF35-FC99E420989F}" srcId="{AF9E4E0B-7B3D-43B7-B449-F84CF1C9DDFF}" destId="{1FE904B7-87D8-46FA-8C19-5FA94F60A606}" srcOrd="0" destOrd="0" parTransId="{1135C8B2-DDE1-4B09-897A-0E6489658511}" sibTransId="{C0F699BD-8725-4250-8D7B-983375A1E023}"/>
    <dgm:cxn modelId="{418AC91D-CB0B-4408-A7F2-F4EDBD683922}" type="presParOf" srcId="{D3677EAF-463F-4BF2-ABCD-430805CD757E}" destId="{B94E048A-ED12-4D8F-9725-14AE49E72F1F}" srcOrd="0" destOrd="0" presId="urn:microsoft.com/office/officeart/2005/8/layout/pyramid2"/>
    <dgm:cxn modelId="{24F1BFA3-7657-4B27-BE27-0F3CFC18487A}" type="presParOf" srcId="{D3677EAF-463F-4BF2-ABCD-430805CD757E}" destId="{18105B69-EB54-475A-911D-3C134F659166}" srcOrd="1" destOrd="0" presId="urn:microsoft.com/office/officeart/2005/8/layout/pyramid2"/>
    <dgm:cxn modelId="{986E8201-E513-4ED4-9F51-7AA33326404A}" type="presParOf" srcId="{18105B69-EB54-475A-911D-3C134F659166}" destId="{97DCC541-93DE-467C-BA5C-CED412F1C781}" srcOrd="0" destOrd="0" presId="urn:microsoft.com/office/officeart/2005/8/layout/pyramid2"/>
    <dgm:cxn modelId="{FAB4604B-C80D-43F5-A932-F0EAB7D3B2DC}" type="presParOf" srcId="{18105B69-EB54-475A-911D-3C134F659166}" destId="{F31DE33E-3321-49F9-8E69-C790987E6579}" srcOrd="1" destOrd="0" presId="urn:microsoft.com/office/officeart/2005/8/layout/pyramid2"/>
    <dgm:cxn modelId="{E33A1E06-C933-434F-A0C6-8A5103E474CA}" type="presParOf" srcId="{18105B69-EB54-475A-911D-3C134F659166}" destId="{A1C068CA-DC82-4888-9347-EA09D596F0F3}" srcOrd="2" destOrd="0" presId="urn:microsoft.com/office/officeart/2005/8/layout/pyramid2"/>
    <dgm:cxn modelId="{209D11D7-AC1D-4AF4-8C36-A520D3F0F405}" type="presParOf" srcId="{18105B69-EB54-475A-911D-3C134F659166}" destId="{5001331B-8CBD-40FB-BB7A-8D2CB9AF8591}" srcOrd="3" destOrd="0" presId="urn:microsoft.com/office/officeart/2005/8/layout/pyramid2"/>
    <dgm:cxn modelId="{1D5ECA4D-03E9-4CC5-9967-6C6C30A9BFBD}" type="presParOf" srcId="{18105B69-EB54-475A-911D-3C134F659166}" destId="{F2AC4A89-3655-44CC-AFAA-6F1CCA607844}" srcOrd="4" destOrd="0" presId="urn:microsoft.com/office/officeart/2005/8/layout/pyramid2"/>
    <dgm:cxn modelId="{435D633F-86DC-49D5-9155-3CA46F90A25B}" type="presParOf" srcId="{18105B69-EB54-475A-911D-3C134F659166}" destId="{103853D4-757B-4AB9-8031-9614A2C74FC2}" srcOrd="5" destOrd="0" presId="urn:microsoft.com/office/officeart/2005/8/layout/pyramid2"/>
    <dgm:cxn modelId="{67A51CDE-2656-463E-87DE-FE5EC1C436EE}" type="presParOf" srcId="{18105B69-EB54-475A-911D-3C134F659166}" destId="{C5D11DCF-59D2-402B-84D3-4FF9987F4110}" srcOrd="6" destOrd="0" presId="urn:microsoft.com/office/officeart/2005/8/layout/pyramid2"/>
    <dgm:cxn modelId="{5D96EDBD-0B72-4C92-BB8B-12D4A12B54D0}" type="presParOf" srcId="{18105B69-EB54-475A-911D-3C134F659166}" destId="{5DDC6E71-2E7B-4441-9262-695D0AC7EB9F}" srcOrd="7" destOrd="0" presId="urn:microsoft.com/office/officeart/2005/8/layout/pyramid2"/>
    <dgm:cxn modelId="{D4574187-23BA-4965-B7B1-EFB15D6B4D2B}" type="presParOf" srcId="{18105B69-EB54-475A-911D-3C134F659166}" destId="{21FD0CFB-3219-44AF-ADED-AB38CA81842F}" srcOrd="8" destOrd="0" presId="urn:microsoft.com/office/officeart/2005/8/layout/pyramid2"/>
    <dgm:cxn modelId="{ADA9F451-25AC-48E2-ACBD-DF4CECF5257A}" type="presParOf" srcId="{18105B69-EB54-475A-911D-3C134F659166}" destId="{6D2210E3-A2DE-406E-9194-282BD063FEFE}" srcOrd="9" destOrd="0" presId="urn:microsoft.com/office/officeart/2005/8/layout/pyramid2"/>
    <dgm:cxn modelId="{3E2265A4-C848-4CBC-A043-EE3AFE42E865}" type="presParOf" srcId="{18105B69-EB54-475A-911D-3C134F659166}" destId="{DBFE4FA2-A515-4AD6-8E10-34EA48556945}" srcOrd="10" destOrd="0" presId="urn:microsoft.com/office/officeart/2005/8/layout/pyramid2"/>
    <dgm:cxn modelId="{48AF7802-61AE-4AE7-8004-1E29491B77E0}"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1FF935DB-19EE-47CA-8D47-A3CDD67D5E02}" type="presOf" srcId="{AF9E4E0B-7B3D-43B7-B449-F84CF1C9DDFF}" destId="{D3677EAF-463F-4BF2-ABCD-430805CD757E}" srcOrd="0" destOrd="0" presId="urn:microsoft.com/office/officeart/2005/8/layout/pyramid2"/>
    <dgm:cxn modelId="{F90CAA8A-4E91-4074-9559-FDD4078A4693}" type="presOf" srcId="{1FE904B7-87D8-46FA-8C19-5FA94F60A606}" destId="{97DCC541-93DE-467C-BA5C-CED412F1C781}" srcOrd="0" destOrd="0" presId="urn:microsoft.com/office/officeart/2005/8/layout/pyramid2"/>
    <dgm:cxn modelId="{E0F2AE91-03E7-4548-AF35-FC99E420989F}" srcId="{AF9E4E0B-7B3D-43B7-B449-F84CF1C9DDFF}" destId="{1FE904B7-87D8-46FA-8C19-5FA94F60A606}" srcOrd="0" destOrd="0" parTransId="{1135C8B2-DDE1-4B09-897A-0E6489658511}" sibTransId="{C0F699BD-8725-4250-8D7B-983375A1E023}"/>
    <dgm:cxn modelId="{725D5BDC-2837-4F2A-BEB7-1E71B8E00B7D}" type="presOf" srcId="{16284ED3-6854-4205-9FC0-F5A8ABC2EDBA}" destId="{21FD0CFB-3219-44AF-ADED-AB38CA81842F}"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8E0ECC59-3EA4-4446-952F-20C4716B3BC9}" type="presOf" srcId="{6FF3DFED-8033-4D13-AF15-0D499D2B34C3}" destId="{C5D11DCF-59D2-402B-84D3-4FF9987F4110}" srcOrd="0" destOrd="0" presId="urn:microsoft.com/office/officeart/2005/8/layout/pyramid2"/>
    <dgm:cxn modelId="{A077F9F9-BC8C-4FDD-9E62-9859932FF8ED}" type="presOf" srcId="{5B5F42CE-D213-4C72-8C63-92407E0E7AA7}" destId="{F2AC4A89-3655-44CC-AFAA-6F1CCA607844}" srcOrd="0" destOrd="0" presId="urn:microsoft.com/office/officeart/2005/8/layout/pyramid2"/>
    <dgm:cxn modelId="{09119ED7-8C23-4476-99FD-D0383FE8F04E}" type="presOf" srcId="{A48B64F1-06FB-4E78-BEEF-47E3AF766DFA}" destId="{DBFE4FA2-A515-4AD6-8E10-34EA48556945}"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ACD09C44-77EC-47DB-BE56-62C8B99DE05E}" type="presOf" srcId="{A2C48439-4E2B-4BC4-AD28-0EBA204CE91B}" destId="{A1C068CA-DC82-4888-9347-EA09D596F0F3}" srcOrd="0" destOrd="0" presId="urn:microsoft.com/office/officeart/2005/8/layout/pyramid2"/>
    <dgm:cxn modelId="{7D03AD77-C155-4976-9051-00111C78C4C7}" srcId="{AF9E4E0B-7B3D-43B7-B449-F84CF1C9DDFF}" destId="{16284ED3-6854-4205-9FC0-F5A8ABC2EDBA}" srcOrd="4" destOrd="0" parTransId="{3C520A2D-138E-4599-84D8-4E396F8BECD3}" sibTransId="{9EAD1BA4-8A79-46B5-A461-1E84581DCB6B}"/>
    <dgm:cxn modelId="{72600F23-FE1C-4D9C-A215-817BD1A24CF6}" srcId="{AF9E4E0B-7B3D-43B7-B449-F84CF1C9DDFF}" destId="{A48B64F1-06FB-4E78-BEEF-47E3AF766DFA}" srcOrd="5" destOrd="0" parTransId="{E00D9F38-B0DF-4E48-87EF-93290859A355}" sibTransId="{CDA697AB-62EA-41FD-9AE3-58BB1239C4E1}"/>
    <dgm:cxn modelId="{FB42DBC7-F088-4BD5-9882-3125D331D682}" srcId="{AF9E4E0B-7B3D-43B7-B449-F84CF1C9DDFF}" destId="{6FF3DFED-8033-4D13-AF15-0D499D2B34C3}" srcOrd="3" destOrd="0" parTransId="{E41BB9D9-94AF-4390-AE19-F7365684206E}" sibTransId="{BAA0024A-D5AD-48C8-8C9B-1F61623A7C39}"/>
    <dgm:cxn modelId="{E6D4AB98-0A26-486F-BF5D-0F5FBB623368}" type="presParOf" srcId="{D3677EAF-463F-4BF2-ABCD-430805CD757E}" destId="{B94E048A-ED12-4D8F-9725-14AE49E72F1F}" srcOrd="0" destOrd="0" presId="urn:microsoft.com/office/officeart/2005/8/layout/pyramid2"/>
    <dgm:cxn modelId="{1EF33598-BFB9-457F-B6F3-34BE7188F982}" type="presParOf" srcId="{D3677EAF-463F-4BF2-ABCD-430805CD757E}" destId="{18105B69-EB54-475A-911D-3C134F659166}" srcOrd="1" destOrd="0" presId="urn:microsoft.com/office/officeart/2005/8/layout/pyramid2"/>
    <dgm:cxn modelId="{E32E240D-9ED9-4F30-9A90-9E9AD03753E5}" type="presParOf" srcId="{18105B69-EB54-475A-911D-3C134F659166}" destId="{97DCC541-93DE-467C-BA5C-CED412F1C781}" srcOrd="0" destOrd="0" presId="urn:microsoft.com/office/officeart/2005/8/layout/pyramid2"/>
    <dgm:cxn modelId="{961750AE-36AD-46F6-8BC1-B295366DE089}" type="presParOf" srcId="{18105B69-EB54-475A-911D-3C134F659166}" destId="{F31DE33E-3321-49F9-8E69-C790987E6579}" srcOrd="1" destOrd="0" presId="urn:microsoft.com/office/officeart/2005/8/layout/pyramid2"/>
    <dgm:cxn modelId="{E8C40577-ED67-4C07-A60B-855939C5AD3A}" type="presParOf" srcId="{18105B69-EB54-475A-911D-3C134F659166}" destId="{A1C068CA-DC82-4888-9347-EA09D596F0F3}" srcOrd="2" destOrd="0" presId="urn:microsoft.com/office/officeart/2005/8/layout/pyramid2"/>
    <dgm:cxn modelId="{2F75115D-B130-4557-923F-7F6E1C74ED48}" type="presParOf" srcId="{18105B69-EB54-475A-911D-3C134F659166}" destId="{5001331B-8CBD-40FB-BB7A-8D2CB9AF8591}" srcOrd="3" destOrd="0" presId="urn:microsoft.com/office/officeart/2005/8/layout/pyramid2"/>
    <dgm:cxn modelId="{25DE57F8-D59D-4AA6-9CB6-C993249DFC5D}" type="presParOf" srcId="{18105B69-EB54-475A-911D-3C134F659166}" destId="{F2AC4A89-3655-44CC-AFAA-6F1CCA607844}" srcOrd="4" destOrd="0" presId="urn:microsoft.com/office/officeart/2005/8/layout/pyramid2"/>
    <dgm:cxn modelId="{7F9C2E9B-A8C3-4EAD-9D10-071738F6A6BA}" type="presParOf" srcId="{18105B69-EB54-475A-911D-3C134F659166}" destId="{103853D4-757B-4AB9-8031-9614A2C74FC2}" srcOrd="5" destOrd="0" presId="urn:microsoft.com/office/officeart/2005/8/layout/pyramid2"/>
    <dgm:cxn modelId="{CD4D9C67-8C1F-4233-BE28-7B1865312D24}" type="presParOf" srcId="{18105B69-EB54-475A-911D-3C134F659166}" destId="{C5D11DCF-59D2-402B-84D3-4FF9987F4110}" srcOrd="6" destOrd="0" presId="urn:microsoft.com/office/officeart/2005/8/layout/pyramid2"/>
    <dgm:cxn modelId="{BAA2F5A6-C7E9-42CC-8893-E1771D03EEAA}" type="presParOf" srcId="{18105B69-EB54-475A-911D-3C134F659166}" destId="{5DDC6E71-2E7B-4441-9262-695D0AC7EB9F}" srcOrd="7" destOrd="0" presId="urn:microsoft.com/office/officeart/2005/8/layout/pyramid2"/>
    <dgm:cxn modelId="{0BEAD329-64E3-4E6C-8039-06E02475F9C0}" type="presParOf" srcId="{18105B69-EB54-475A-911D-3C134F659166}" destId="{21FD0CFB-3219-44AF-ADED-AB38CA81842F}" srcOrd="8" destOrd="0" presId="urn:microsoft.com/office/officeart/2005/8/layout/pyramid2"/>
    <dgm:cxn modelId="{3859A6CD-073E-4287-93AF-5E8D9902DDB1}" type="presParOf" srcId="{18105B69-EB54-475A-911D-3C134F659166}" destId="{6D2210E3-A2DE-406E-9194-282BD063FEFE}" srcOrd="9" destOrd="0" presId="urn:microsoft.com/office/officeart/2005/8/layout/pyramid2"/>
    <dgm:cxn modelId="{52AD286E-64EC-4660-98C8-C1A840F652DD}" type="presParOf" srcId="{18105B69-EB54-475A-911D-3C134F659166}" destId="{DBFE4FA2-A515-4AD6-8E10-34EA48556945}" srcOrd="10" destOrd="0" presId="urn:microsoft.com/office/officeart/2005/8/layout/pyramid2"/>
    <dgm:cxn modelId="{FB0DCAFE-C51F-46C5-8272-ED1E64F0E327}"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E0F2AE91-03E7-4548-AF35-FC99E420989F}" srcId="{AF9E4E0B-7B3D-43B7-B449-F84CF1C9DDFF}" destId="{1FE904B7-87D8-46FA-8C19-5FA94F60A606}" srcOrd="0" destOrd="0" parTransId="{1135C8B2-DDE1-4B09-897A-0E6489658511}" sibTransId="{C0F699BD-8725-4250-8D7B-983375A1E023}"/>
    <dgm:cxn modelId="{5F41D92D-1B0C-4158-897C-997C918E9E13}" type="presOf" srcId="{5B5F42CE-D213-4C72-8C63-92407E0E7AA7}" destId="{F2AC4A89-3655-44CC-AFAA-6F1CCA607844}" srcOrd="0" destOrd="0" presId="urn:microsoft.com/office/officeart/2005/8/layout/pyramid2"/>
    <dgm:cxn modelId="{F5B41EC4-AC38-4E7E-8C05-108A9EB822A5}" type="presOf" srcId="{A48B64F1-06FB-4E78-BEEF-47E3AF766DFA}" destId="{DBFE4FA2-A515-4AD6-8E10-34EA48556945}"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E44E7E3D-44D9-473E-B8C7-452247FE94D4}" type="presOf" srcId="{1FE904B7-87D8-46FA-8C19-5FA94F60A606}" destId="{97DCC541-93DE-467C-BA5C-CED412F1C781}" srcOrd="0" destOrd="0" presId="urn:microsoft.com/office/officeart/2005/8/layout/pyramid2"/>
    <dgm:cxn modelId="{832A46B4-A56D-47A6-9BE0-D197BE8CB051}" type="presOf" srcId="{16284ED3-6854-4205-9FC0-F5A8ABC2EDBA}" destId="{21FD0CFB-3219-44AF-ADED-AB38CA81842F}"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317CECB5-59A8-4421-A194-F291F3A7379F}" type="presOf" srcId="{6FF3DFED-8033-4D13-AF15-0D499D2B34C3}" destId="{C5D11DCF-59D2-402B-84D3-4FF9987F4110}" srcOrd="0" destOrd="0" presId="urn:microsoft.com/office/officeart/2005/8/layout/pyramid2"/>
    <dgm:cxn modelId="{7D03AD77-C155-4976-9051-00111C78C4C7}" srcId="{AF9E4E0B-7B3D-43B7-B449-F84CF1C9DDFF}" destId="{16284ED3-6854-4205-9FC0-F5A8ABC2EDBA}" srcOrd="4" destOrd="0" parTransId="{3C520A2D-138E-4599-84D8-4E396F8BECD3}" sibTransId="{9EAD1BA4-8A79-46B5-A461-1E84581DCB6B}"/>
    <dgm:cxn modelId="{79547D61-D015-49DD-838B-6ACA25574470}" type="presOf" srcId="{A2C48439-4E2B-4BC4-AD28-0EBA204CE91B}" destId="{A1C068CA-DC82-4888-9347-EA09D596F0F3}" srcOrd="0" destOrd="0" presId="urn:microsoft.com/office/officeart/2005/8/layout/pyramid2"/>
    <dgm:cxn modelId="{72600F23-FE1C-4D9C-A215-817BD1A24CF6}" srcId="{AF9E4E0B-7B3D-43B7-B449-F84CF1C9DDFF}" destId="{A48B64F1-06FB-4E78-BEEF-47E3AF766DFA}" srcOrd="5" destOrd="0" parTransId="{E00D9F38-B0DF-4E48-87EF-93290859A355}" sibTransId="{CDA697AB-62EA-41FD-9AE3-58BB1239C4E1}"/>
    <dgm:cxn modelId="{FB42DBC7-F088-4BD5-9882-3125D331D682}" srcId="{AF9E4E0B-7B3D-43B7-B449-F84CF1C9DDFF}" destId="{6FF3DFED-8033-4D13-AF15-0D499D2B34C3}" srcOrd="3" destOrd="0" parTransId="{E41BB9D9-94AF-4390-AE19-F7365684206E}" sibTransId="{BAA0024A-D5AD-48C8-8C9B-1F61623A7C39}"/>
    <dgm:cxn modelId="{4325465D-316C-4CFB-BCF2-2D4397011379}" type="presOf" srcId="{AF9E4E0B-7B3D-43B7-B449-F84CF1C9DDFF}" destId="{D3677EAF-463F-4BF2-ABCD-430805CD757E}" srcOrd="0" destOrd="0" presId="urn:microsoft.com/office/officeart/2005/8/layout/pyramid2"/>
    <dgm:cxn modelId="{C88AE160-5DBE-4B7D-827B-4941D5D7CB2D}" type="presParOf" srcId="{D3677EAF-463F-4BF2-ABCD-430805CD757E}" destId="{B94E048A-ED12-4D8F-9725-14AE49E72F1F}" srcOrd="0" destOrd="0" presId="urn:microsoft.com/office/officeart/2005/8/layout/pyramid2"/>
    <dgm:cxn modelId="{BA8E1E4D-B784-4441-9672-12550F68550E}" type="presParOf" srcId="{D3677EAF-463F-4BF2-ABCD-430805CD757E}" destId="{18105B69-EB54-475A-911D-3C134F659166}" srcOrd="1" destOrd="0" presId="urn:microsoft.com/office/officeart/2005/8/layout/pyramid2"/>
    <dgm:cxn modelId="{E6698356-4C3E-49BA-B55F-31318961ED5B}" type="presParOf" srcId="{18105B69-EB54-475A-911D-3C134F659166}" destId="{97DCC541-93DE-467C-BA5C-CED412F1C781}" srcOrd="0" destOrd="0" presId="urn:microsoft.com/office/officeart/2005/8/layout/pyramid2"/>
    <dgm:cxn modelId="{464393C0-CFF6-464F-9701-995E6E54765C}" type="presParOf" srcId="{18105B69-EB54-475A-911D-3C134F659166}" destId="{F31DE33E-3321-49F9-8E69-C790987E6579}" srcOrd="1" destOrd="0" presId="urn:microsoft.com/office/officeart/2005/8/layout/pyramid2"/>
    <dgm:cxn modelId="{865E33C8-7A18-4508-A338-E307E59DCA52}" type="presParOf" srcId="{18105B69-EB54-475A-911D-3C134F659166}" destId="{A1C068CA-DC82-4888-9347-EA09D596F0F3}" srcOrd="2" destOrd="0" presId="urn:microsoft.com/office/officeart/2005/8/layout/pyramid2"/>
    <dgm:cxn modelId="{BFBCC479-5456-4CA7-8520-95096C644C10}" type="presParOf" srcId="{18105B69-EB54-475A-911D-3C134F659166}" destId="{5001331B-8CBD-40FB-BB7A-8D2CB9AF8591}" srcOrd="3" destOrd="0" presId="urn:microsoft.com/office/officeart/2005/8/layout/pyramid2"/>
    <dgm:cxn modelId="{E7E7F3D9-DA77-4A22-A054-032E8979A3F8}" type="presParOf" srcId="{18105B69-EB54-475A-911D-3C134F659166}" destId="{F2AC4A89-3655-44CC-AFAA-6F1CCA607844}" srcOrd="4" destOrd="0" presId="urn:microsoft.com/office/officeart/2005/8/layout/pyramid2"/>
    <dgm:cxn modelId="{53D21F08-91C0-4B01-BFA9-D2A0EDE79792}" type="presParOf" srcId="{18105B69-EB54-475A-911D-3C134F659166}" destId="{103853D4-757B-4AB9-8031-9614A2C74FC2}" srcOrd="5" destOrd="0" presId="urn:microsoft.com/office/officeart/2005/8/layout/pyramid2"/>
    <dgm:cxn modelId="{344B13DE-8F2E-45F7-AE5F-1438E3779BE5}" type="presParOf" srcId="{18105B69-EB54-475A-911D-3C134F659166}" destId="{C5D11DCF-59D2-402B-84D3-4FF9987F4110}" srcOrd="6" destOrd="0" presId="urn:microsoft.com/office/officeart/2005/8/layout/pyramid2"/>
    <dgm:cxn modelId="{3D3B064F-1354-4CED-8990-C20953138DC5}" type="presParOf" srcId="{18105B69-EB54-475A-911D-3C134F659166}" destId="{5DDC6E71-2E7B-4441-9262-695D0AC7EB9F}" srcOrd="7" destOrd="0" presId="urn:microsoft.com/office/officeart/2005/8/layout/pyramid2"/>
    <dgm:cxn modelId="{BC9ACB80-BC57-408F-AE32-B939C3268A94}" type="presParOf" srcId="{18105B69-EB54-475A-911D-3C134F659166}" destId="{21FD0CFB-3219-44AF-ADED-AB38CA81842F}" srcOrd="8" destOrd="0" presId="urn:microsoft.com/office/officeart/2005/8/layout/pyramid2"/>
    <dgm:cxn modelId="{8C5FFCC9-1579-4938-B2E9-89F5C8D97F25}" type="presParOf" srcId="{18105B69-EB54-475A-911D-3C134F659166}" destId="{6D2210E3-A2DE-406E-9194-282BD063FEFE}" srcOrd="9" destOrd="0" presId="urn:microsoft.com/office/officeart/2005/8/layout/pyramid2"/>
    <dgm:cxn modelId="{E57700F7-63F1-4406-B470-C9590B494430}" type="presParOf" srcId="{18105B69-EB54-475A-911D-3C134F659166}" destId="{DBFE4FA2-A515-4AD6-8E10-34EA48556945}" srcOrd="10" destOrd="0" presId="urn:microsoft.com/office/officeart/2005/8/layout/pyramid2"/>
    <dgm:cxn modelId="{ED449EF8-21BC-444D-BFBE-E6085A7DB3C8}"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FB42DBC7-F088-4BD5-9882-3125D331D682}" srcId="{AF9E4E0B-7B3D-43B7-B449-F84CF1C9DDFF}" destId="{6FF3DFED-8033-4D13-AF15-0D499D2B34C3}" srcOrd="3" destOrd="0" parTransId="{E41BB9D9-94AF-4390-AE19-F7365684206E}" sibTransId="{BAA0024A-D5AD-48C8-8C9B-1F61623A7C39}"/>
    <dgm:cxn modelId="{7D03AD77-C155-4976-9051-00111C78C4C7}" srcId="{AF9E4E0B-7B3D-43B7-B449-F84CF1C9DDFF}" destId="{16284ED3-6854-4205-9FC0-F5A8ABC2EDBA}" srcOrd="4" destOrd="0" parTransId="{3C520A2D-138E-4599-84D8-4E396F8BECD3}" sibTransId="{9EAD1BA4-8A79-46B5-A461-1E84581DCB6B}"/>
    <dgm:cxn modelId="{80DDFF0F-9241-49FE-B60B-58196C95C534}" type="presOf" srcId="{A48B64F1-06FB-4E78-BEEF-47E3AF766DFA}" destId="{DBFE4FA2-A515-4AD6-8E10-34EA48556945}"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0234C457-2C55-4C6D-A10F-C5B8E2E9BF9E}" type="presOf" srcId="{6FF3DFED-8033-4D13-AF15-0D499D2B34C3}" destId="{C5D11DCF-59D2-402B-84D3-4FF9987F4110}" srcOrd="0" destOrd="0" presId="urn:microsoft.com/office/officeart/2005/8/layout/pyramid2"/>
    <dgm:cxn modelId="{58D93C1A-97D7-4FAC-AF65-241619C023FC}" type="presOf" srcId="{1FE904B7-87D8-46FA-8C19-5FA94F60A606}" destId="{97DCC541-93DE-467C-BA5C-CED412F1C781}" srcOrd="0" destOrd="0" presId="urn:microsoft.com/office/officeart/2005/8/layout/pyramid2"/>
    <dgm:cxn modelId="{ED5791DB-8E6B-4EF0-8D36-B26A4B468E74}" type="presOf" srcId="{5B5F42CE-D213-4C72-8C63-92407E0E7AA7}" destId="{F2AC4A89-3655-44CC-AFAA-6F1CCA607844}" srcOrd="0" destOrd="0" presId="urn:microsoft.com/office/officeart/2005/8/layout/pyramid2"/>
    <dgm:cxn modelId="{4D0BB660-B670-4290-B6CE-0E42D61F1A80}" type="presOf" srcId="{AF9E4E0B-7B3D-43B7-B449-F84CF1C9DDFF}" destId="{D3677EAF-463F-4BF2-ABCD-430805CD757E}"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1DF7CBBF-F281-4373-B731-0A6E36544052}" type="presOf" srcId="{16284ED3-6854-4205-9FC0-F5A8ABC2EDBA}" destId="{21FD0CFB-3219-44AF-ADED-AB38CA81842F}" srcOrd="0" destOrd="0" presId="urn:microsoft.com/office/officeart/2005/8/layout/pyramid2"/>
    <dgm:cxn modelId="{72600F23-FE1C-4D9C-A215-817BD1A24CF6}" srcId="{AF9E4E0B-7B3D-43B7-B449-F84CF1C9DDFF}" destId="{A48B64F1-06FB-4E78-BEEF-47E3AF766DFA}" srcOrd="5" destOrd="0" parTransId="{E00D9F38-B0DF-4E48-87EF-93290859A355}" sibTransId="{CDA697AB-62EA-41FD-9AE3-58BB1239C4E1}"/>
    <dgm:cxn modelId="{75BEBA10-BB52-4ACF-804A-EE8388F15D6F}" type="presOf" srcId="{A2C48439-4E2B-4BC4-AD28-0EBA204CE91B}" destId="{A1C068CA-DC82-4888-9347-EA09D596F0F3}" srcOrd="0" destOrd="0" presId="urn:microsoft.com/office/officeart/2005/8/layout/pyramid2"/>
    <dgm:cxn modelId="{E0F2AE91-03E7-4548-AF35-FC99E420989F}" srcId="{AF9E4E0B-7B3D-43B7-B449-F84CF1C9DDFF}" destId="{1FE904B7-87D8-46FA-8C19-5FA94F60A606}" srcOrd="0" destOrd="0" parTransId="{1135C8B2-DDE1-4B09-897A-0E6489658511}" sibTransId="{C0F699BD-8725-4250-8D7B-983375A1E023}"/>
    <dgm:cxn modelId="{DA6DD292-7F63-4769-948B-937909D05A51}" type="presParOf" srcId="{D3677EAF-463F-4BF2-ABCD-430805CD757E}" destId="{B94E048A-ED12-4D8F-9725-14AE49E72F1F}" srcOrd="0" destOrd="0" presId="urn:microsoft.com/office/officeart/2005/8/layout/pyramid2"/>
    <dgm:cxn modelId="{2CA34F17-9FF8-439E-9ED2-5CAFAEF5FB1D}" type="presParOf" srcId="{D3677EAF-463F-4BF2-ABCD-430805CD757E}" destId="{18105B69-EB54-475A-911D-3C134F659166}" srcOrd="1" destOrd="0" presId="urn:microsoft.com/office/officeart/2005/8/layout/pyramid2"/>
    <dgm:cxn modelId="{3098F72D-9807-44CF-97B6-41B17F8D8B31}" type="presParOf" srcId="{18105B69-EB54-475A-911D-3C134F659166}" destId="{97DCC541-93DE-467C-BA5C-CED412F1C781}" srcOrd="0" destOrd="0" presId="urn:microsoft.com/office/officeart/2005/8/layout/pyramid2"/>
    <dgm:cxn modelId="{F0BFB51F-2B72-4A63-A384-FECAF8338ABF}" type="presParOf" srcId="{18105B69-EB54-475A-911D-3C134F659166}" destId="{F31DE33E-3321-49F9-8E69-C790987E6579}" srcOrd="1" destOrd="0" presId="urn:microsoft.com/office/officeart/2005/8/layout/pyramid2"/>
    <dgm:cxn modelId="{BC066E20-F711-4105-A8B8-CB395D3789D0}" type="presParOf" srcId="{18105B69-EB54-475A-911D-3C134F659166}" destId="{A1C068CA-DC82-4888-9347-EA09D596F0F3}" srcOrd="2" destOrd="0" presId="urn:microsoft.com/office/officeart/2005/8/layout/pyramid2"/>
    <dgm:cxn modelId="{59343FD1-5EAB-4F83-9BAF-B6CA82EE856B}" type="presParOf" srcId="{18105B69-EB54-475A-911D-3C134F659166}" destId="{5001331B-8CBD-40FB-BB7A-8D2CB9AF8591}" srcOrd="3" destOrd="0" presId="urn:microsoft.com/office/officeart/2005/8/layout/pyramid2"/>
    <dgm:cxn modelId="{002DB099-6835-46AF-A2C0-B487D4A63392}" type="presParOf" srcId="{18105B69-EB54-475A-911D-3C134F659166}" destId="{F2AC4A89-3655-44CC-AFAA-6F1CCA607844}" srcOrd="4" destOrd="0" presId="urn:microsoft.com/office/officeart/2005/8/layout/pyramid2"/>
    <dgm:cxn modelId="{E5107EFA-7B73-4450-84BD-CE7167E081A4}" type="presParOf" srcId="{18105B69-EB54-475A-911D-3C134F659166}" destId="{103853D4-757B-4AB9-8031-9614A2C74FC2}" srcOrd="5" destOrd="0" presId="urn:microsoft.com/office/officeart/2005/8/layout/pyramid2"/>
    <dgm:cxn modelId="{F2118BB2-B03B-498C-BF3B-24C648763087}" type="presParOf" srcId="{18105B69-EB54-475A-911D-3C134F659166}" destId="{C5D11DCF-59D2-402B-84D3-4FF9987F4110}" srcOrd="6" destOrd="0" presId="urn:microsoft.com/office/officeart/2005/8/layout/pyramid2"/>
    <dgm:cxn modelId="{E0A1F53F-0508-4316-A1D9-F6918E93A258}" type="presParOf" srcId="{18105B69-EB54-475A-911D-3C134F659166}" destId="{5DDC6E71-2E7B-4441-9262-695D0AC7EB9F}" srcOrd="7" destOrd="0" presId="urn:microsoft.com/office/officeart/2005/8/layout/pyramid2"/>
    <dgm:cxn modelId="{B40AA3AF-78E5-46EF-9118-74E5FA7D77FA}" type="presParOf" srcId="{18105B69-EB54-475A-911D-3C134F659166}" destId="{21FD0CFB-3219-44AF-ADED-AB38CA81842F}" srcOrd="8" destOrd="0" presId="urn:microsoft.com/office/officeart/2005/8/layout/pyramid2"/>
    <dgm:cxn modelId="{3A06526A-9904-42EA-BC4C-2BDDACC7896F}" type="presParOf" srcId="{18105B69-EB54-475A-911D-3C134F659166}" destId="{6D2210E3-A2DE-406E-9194-282BD063FEFE}" srcOrd="9" destOrd="0" presId="urn:microsoft.com/office/officeart/2005/8/layout/pyramid2"/>
    <dgm:cxn modelId="{6B67F1ED-2E3D-4D52-8C8F-284B3D5A5739}" type="presParOf" srcId="{18105B69-EB54-475A-911D-3C134F659166}" destId="{DBFE4FA2-A515-4AD6-8E10-34EA48556945}" srcOrd="10" destOrd="0" presId="urn:microsoft.com/office/officeart/2005/8/layout/pyramid2"/>
    <dgm:cxn modelId="{A53148D9-27A6-4D45-A770-88575CFE2DB3}"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FB42DBC7-F088-4BD5-9882-3125D331D682}" srcId="{AF9E4E0B-7B3D-43B7-B449-F84CF1C9DDFF}" destId="{6FF3DFED-8033-4D13-AF15-0D499D2B34C3}" srcOrd="3" destOrd="0" parTransId="{E41BB9D9-94AF-4390-AE19-F7365684206E}" sibTransId="{BAA0024A-D5AD-48C8-8C9B-1F61623A7C39}"/>
    <dgm:cxn modelId="{7D03AD77-C155-4976-9051-00111C78C4C7}" srcId="{AF9E4E0B-7B3D-43B7-B449-F84CF1C9DDFF}" destId="{16284ED3-6854-4205-9FC0-F5A8ABC2EDBA}" srcOrd="4" destOrd="0" parTransId="{3C520A2D-138E-4599-84D8-4E396F8BECD3}" sibTransId="{9EAD1BA4-8A79-46B5-A461-1E84581DCB6B}"/>
    <dgm:cxn modelId="{B67358C2-1C79-444D-8E0D-B63B70878301}" type="presOf" srcId="{1FE904B7-87D8-46FA-8C19-5FA94F60A606}" destId="{97DCC541-93DE-467C-BA5C-CED412F1C781}"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D01763A5-BA22-4479-BEF3-69415944A804}" type="presOf" srcId="{6FF3DFED-8033-4D13-AF15-0D499D2B34C3}" destId="{C5D11DCF-59D2-402B-84D3-4FF9987F4110}" srcOrd="0" destOrd="0" presId="urn:microsoft.com/office/officeart/2005/8/layout/pyramid2"/>
    <dgm:cxn modelId="{87C36AE8-C339-4992-B0FD-FF8ADABB3D41}" type="presOf" srcId="{5B5F42CE-D213-4C72-8C63-92407E0E7AA7}" destId="{F2AC4A89-3655-44CC-AFAA-6F1CCA607844}"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4018A5E8-39AB-4C38-B733-6E47BF767818}" type="presOf" srcId="{A2C48439-4E2B-4BC4-AD28-0EBA204CE91B}" destId="{A1C068CA-DC82-4888-9347-EA09D596F0F3}" srcOrd="0" destOrd="0" presId="urn:microsoft.com/office/officeart/2005/8/layout/pyramid2"/>
    <dgm:cxn modelId="{9179C525-6412-4013-A3CB-B8FDCC90AC3B}" type="presOf" srcId="{A48B64F1-06FB-4E78-BEEF-47E3AF766DFA}" destId="{DBFE4FA2-A515-4AD6-8E10-34EA48556945}" srcOrd="0" destOrd="0" presId="urn:microsoft.com/office/officeart/2005/8/layout/pyramid2"/>
    <dgm:cxn modelId="{74494794-309F-4400-ACD9-267C102A1729}" type="presOf" srcId="{16284ED3-6854-4205-9FC0-F5A8ABC2EDBA}" destId="{21FD0CFB-3219-44AF-ADED-AB38CA81842F}" srcOrd="0" destOrd="0" presId="urn:microsoft.com/office/officeart/2005/8/layout/pyramid2"/>
    <dgm:cxn modelId="{72600F23-FE1C-4D9C-A215-817BD1A24CF6}" srcId="{AF9E4E0B-7B3D-43B7-B449-F84CF1C9DDFF}" destId="{A48B64F1-06FB-4E78-BEEF-47E3AF766DFA}" srcOrd="5" destOrd="0" parTransId="{E00D9F38-B0DF-4E48-87EF-93290859A355}" sibTransId="{CDA697AB-62EA-41FD-9AE3-58BB1239C4E1}"/>
    <dgm:cxn modelId="{1E0AF55E-A029-4766-9742-AC83E5B153DC}" type="presOf" srcId="{AF9E4E0B-7B3D-43B7-B449-F84CF1C9DDFF}" destId="{D3677EAF-463F-4BF2-ABCD-430805CD757E}" srcOrd="0" destOrd="0" presId="urn:microsoft.com/office/officeart/2005/8/layout/pyramid2"/>
    <dgm:cxn modelId="{E0F2AE91-03E7-4548-AF35-FC99E420989F}" srcId="{AF9E4E0B-7B3D-43B7-B449-F84CF1C9DDFF}" destId="{1FE904B7-87D8-46FA-8C19-5FA94F60A606}" srcOrd="0" destOrd="0" parTransId="{1135C8B2-DDE1-4B09-897A-0E6489658511}" sibTransId="{C0F699BD-8725-4250-8D7B-983375A1E023}"/>
    <dgm:cxn modelId="{AC515D2D-C62D-45BF-B2AE-676E2932010B}" type="presParOf" srcId="{D3677EAF-463F-4BF2-ABCD-430805CD757E}" destId="{B94E048A-ED12-4D8F-9725-14AE49E72F1F}" srcOrd="0" destOrd="0" presId="urn:microsoft.com/office/officeart/2005/8/layout/pyramid2"/>
    <dgm:cxn modelId="{89D0CF76-649A-4F01-A376-EB2874FA338E}" type="presParOf" srcId="{D3677EAF-463F-4BF2-ABCD-430805CD757E}" destId="{18105B69-EB54-475A-911D-3C134F659166}" srcOrd="1" destOrd="0" presId="urn:microsoft.com/office/officeart/2005/8/layout/pyramid2"/>
    <dgm:cxn modelId="{6A781F81-1212-45D4-9A10-FEB58678C30F}" type="presParOf" srcId="{18105B69-EB54-475A-911D-3C134F659166}" destId="{97DCC541-93DE-467C-BA5C-CED412F1C781}" srcOrd="0" destOrd="0" presId="urn:microsoft.com/office/officeart/2005/8/layout/pyramid2"/>
    <dgm:cxn modelId="{CB9612D1-7266-4D72-B4D9-C5F611A25826}" type="presParOf" srcId="{18105B69-EB54-475A-911D-3C134F659166}" destId="{F31DE33E-3321-49F9-8E69-C790987E6579}" srcOrd="1" destOrd="0" presId="urn:microsoft.com/office/officeart/2005/8/layout/pyramid2"/>
    <dgm:cxn modelId="{553C7D02-FB0D-45C6-A7B6-1919D85AFC89}" type="presParOf" srcId="{18105B69-EB54-475A-911D-3C134F659166}" destId="{A1C068CA-DC82-4888-9347-EA09D596F0F3}" srcOrd="2" destOrd="0" presId="urn:microsoft.com/office/officeart/2005/8/layout/pyramid2"/>
    <dgm:cxn modelId="{5D44A07E-3B53-4B9E-83FC-9C417A07AD67}" type="presParOf" srcId="{18105B69-EB54-475A-911D-3C134F659166}" destId="{5001331B-8CBD-40FB-BB7A-8D2CB9AF8591}" srcOrd="3" destOrd="0" presId="urn:microsoft.com/office/officeart/2005/8/layout/pyramid2"/>
    <dgm:cxn modelId="{4BE8BBB4-555B-46BE-9BED-25730676B36C}" type="presParOf" srcId="{18105B69-EB54-475A-911D-3C134F659166}" destId="{F2AC4A89-3655-44CC-AFAA-6F1CCA607844}" srcOrd="4" destOrd="0" presId="urn:microsoft.com/office/officeart/2005/8/layout/pyramid2"/>
    <dgm:cxn modelId="{D83B2AA2-DBC6-40B8-93E0-55F942292273}" type="presParOf" srcId="{18105B69-EB54-475A-911D-3C134F659166}" destId="{103853D4-757B-4AB9-8031-9614A2C74FC2}" srcOrd="5" destOrd="0" presId="urn:microsoft.com/office/officeart/2005/8/layout/pyramid2"/>
    <dgm:cxn modelId="{0C375DA0-6AC2-47B8-8754-A079D65A9D86}" type="presParOf" srcId="{18105B69-EB54-475A-911D-3C134F659166}" destId="{C5D11DCF-59D2-402B-84D3-4FF9987F4110}" srcOrd="6" destOrd="0" presId="urn:microsoft.com/office/officeart/2005/8/layout/pyramid2"/>
    <dgm:cxn modelId="{F0E31A6F-9BA9-4900-8A36-14975EAA7043}" type="presParOf" srcId="{18105B69-EB54-475A-911D-3C134F659166}" destId="{5DDC6E71-2E7B-4441-9262-695D0AC7EB9F}" srcOrd="7" destOrd="0" presId="urn:microsoft.com/office/officeart/2005/8/layout/pyramid2"/>
    <dgm:cxn modelId="{421EC8C3-2D56-49C8-B2A2-11796ADF0C77}" type="presParOf" srcId="{18105B69-EB54-475A-911D-3C134F659166}" destId="{21FD0CFB-3219-44AF-ADED-AB38CA81842F}" srcOrd="8" destOrd="0" presId="urn:microsoft.com/office/officeart/2005/8/layout/pyramid2"/>
    <dgm:cxn modelId="{0BAD186D-2D96-4A57-8CB3-741B0B966C3A}" type="presParOf" srcId="{18105B69-EB54-475A-911D-3C134F659166}" destId="{6D2210E3-A2DE-406E-9194-282BD063FEFE}" srcOrd="9" destOrd="0" presId="urn:microsoft.com/office/officeart/2005/8/layout/pyramid2"/>
    <dgm:cxn modelId="{32599DF7-661F-4E75-B1B8-BE99B0D46BD9}" type="presParOf" srcId="{18105B69-EB54-475A-911D-3C134F659166}" destId="{DBFE4FA2-A515-4AD6-8E10-34EA48556945}" srcOrd="10" destOrd="0" presId="urn:microsoft.com/office/officeart/2005/8/layout/pyramid2"/>
    <dgm:cxn modelId="{754683ED-9ACF-4F1D-A4BF-AD6C0FBA0D55}"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FB42DBC7-F088-4BD5-9882-3125D331D682}" srcId="{AF9E4E0B-7B3D-43B7-B449-F84CF1C9DDFF}" destId="{6FF3DFED-8033-4D13-AF15-0D499D2B34C3}" srcOrd="3" destOrd="0" parTransId="{E41BB9D9-94AF-4390-AE19-F7365684206E}" sibTransId="{BAA0024A-D5AD-48C8-8C9B-1F61623A7C39}"/>
    <dgm:cxn modelId="{7D03AD77-C155-4976-9051-00111C78C4C7}" srcId="{AF9E4E0B-7B3D-43B7-B449-F84CF1C9DDFF}" destId="{16284ED3-6854-4205-9FC0-F5A8ABC2EDBA}" srcOrd="4" destOrd="0" parTransId="{3C520A2D-138E-4599-84D8-4E396F8BECD3}" sibTransId="{9EAD1BA4-8A79-46B5-A461-1E84581DCB6B}"/>
    <dgm:cxn modelId="{90351FA2-E639-416F-BB90-0497B520E98D}" type="presOf" srcId="{1FE904B7-87D8-46FA-8C19-5FA94F60A606}" destId="{97DCC541-93DE-467C-BA5C-CED412F1C781}" srcOrd="0" destOrd="0" presId="urn:microsoft.com/office/officeart/2005/8/layout/pyramid2"/>
    <dgm:cxn modelId="{F76F844D-DAD5-48D3-BA31-7A86918872C4}" type="presOf" srcId="{A2C48439-4E2B-4BC4-AD28-0EBA204CE91B}" destId="{A1C068CA-DC82-4888-9347-EA09D596F0F3}"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2A55378C-E38B-47D7-98D4-A7004D8C8D69}" type="presOf" srcId="{A48B64F1-06FB-4E78-BEEF-47E3AF766DFA}" destId="{DBFE4FA2-A515-4AD6-8E10-34EA48556945}" srcOrd="0" destOrd="0" presId="urn:microsoft.com/office/officeart/2005/8/layout/pyramid2"/>
    <dgm:cxn modelId="{C5E4BCC5-70FB-44B2-B691-21ACC3179EFB}" type="presOf" srcId="{6FF3DFED-8033-4D13-AF15-0D499D2B34C3}" destId="{C5D11DCF-59D2-402B-84D3-4FF9987F4110}"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542B163A-BBDB-4F12-8FFC-1AB6C0DCFE25}" type="presOf" srcId="{5B5F42CE-D213-4C72-8C63-92407E0E7AA7}" destId="{F2AC4A89-3655-44CC-AFAA-6F1CCA607844}" srcOrd="0" destOrd="0" presId="urn:microsoft.com/office/officeart/2005/8/layout/pyramid2"/>
    <dgm:cxn modelId="{72600F23-FE1C-4D9C-A215-817BD1A24CF6}" srcId="{AF9E4E0B-7B3D-43B7-B449-F84CF1C9DDFF}" destId="{A48B64F1-06FB-4E78-BEEF-47E3AF766DFA}" srcOrd="5" destOrd="0" parTransId="{E00D9F38-B0DF-4E48-87EF-93290859A355}" sibTransId="{CDA697AB-62EA-41FD-9AE3-58BB1239C4E1}"/>
    <dgm:cxn modelId="{D16F5051-76E2-468F-8B81-40DA6565BD56}" type="presOf" srcId="{AF9E4E0B-7B3D-43B7-B449-F84CF1C9DDFF}" destId="{D3677EAF-463F-4BF2-ABCD-430805CD757E}" srcOrd="0" destOrd="0" presId="urn:microsoft.com/office/officeart/2005/8/layout/pyramid2"/>
    <dgm:cxn modelId="{E0F2AE91-03E7-4548-AF35-FC99E420989F}" srcId="{AF9E4E0B-7B3D-43B7-B449-F84CF1C9DDFF}" destId="{1FE904B7-87D8-46FA-8C19-5FA94F60A606}" srcOrd="0" destOrd="0" parTransId="{1135C8B2-DDE1-4B09-897A-0E6489658511}" sibTransId="{C0F699BD-8725-4250-8D7B-983375A1E023}"/>
    <dgm:cxn modelId="{24F1B65C-6931-4F0A-944B-AF6B4BE81CE0}" type="presOf" srcId="{16284ED3-6854-4205-9FC0-F5A8ABC2EDBA}" destId="{21FD0CFB-3219-44AF-ADED-AB38CA81842F}" srcOrd="0" destOrd="0" presId="urn:microsoft.com/office/officeart/2005/8/layout/pyramid2"/>
    <dgm:cxn modelId="{1402E879-DE9E-4CB5-ADFF-7E832A5F1B75}" type="presParOf" srcId="{D3677EAF-463F-4BF2-ABCD-430805CD757E}" destId="{B94E048A-ED12-4D8F-9725-14AE49E72F1F}" srcOrd="0" destOrd="0" presId="urn:microsoft.com/office/officeart/2005/8/layout/pyramid2"/>
    <dgm:cxn modelId="{DF843B52-7961-4988-BA18-F409A98462B0}" type="presParOf" srcId="{D3677EAF-463F-4BF2-ABCD-430805CD757E}" destId="{18105B69-EB54-475A-911D-3C134F659166}" srcOrd="1" destOrd="0" presId="urn:microsoft.com/office/officeart/2005/8/layout/pyramid2"/>
    <dgm:cxn modelId="{54C8BBC5-E551-49E1-B8A8-2A368B117151}" type="presParOf" srcId="{18105B69-EB54-475A-911D-3C134F659166}" destId="{97DCC541-93DE-467C-BA5C-CED412F1C781}" srcOrd="0" destOrd="0" presId="urn:microsoft.com/office/officeart/2005/8/layout/pyramid2"/>
    <dgm:cxn modelId="{698F818B-A112-45CD-827E-591AC2CDEAB9}" type="presParOf" srcId="{18105B69-EB54-475A-911D-3C134F659166}" destId="{F31DE33E-3321-49F9-8E69-C790987E6579}" srcOrd="1" destOrd="0" presId="urn:microsoft.com/office/officeart/2005/8/layout/pyramid2"/>
    <dgm:cxn modelId="{399B2AA1-51F4-4AAA-BA62-6BCBFCF45DB3}" type="presParOf" srcId="{18105B69-EB54-475A-911D-3C134F659166}" destId="{A1C068CA-DC82-4888-9347-EA09D596F0F3}" srcOrd="2" destOrd="0" presId="urn:microsoft.com/office/officeart/2005/8/layout/pyramid2"/>
    <dgm:cxn modelId="{E35DB34D-C6AC-43F3-A3D2-46C5CCB79E97}" type="presParOf" srcId="{18105B69-EB54-475A-911D-3C134F659166}" destId="{5001331B-8CBD-40FB-BB7A-8D2CB9AF8591}" srcOrd="3" destOrd="0" presId="urn:microsoft.com/office/officeart/2005/8/layout/pyramid2"/>
    <dgm:cxn modelId="{FA0A9BF8-A75A-48BC-A9E4-367ED5AD7672}" type="presParOf" srcId="{18105B69-EB54-475A-911D-3C134F659166}" destId="{F2AC4A89-3655-44CC-AFAA-6F1CCA607844}" srcOrd="4" destOrd="0" presId="urn:microsoft.com/office/officeart/2005/8/layout/pyramid2"/>
    <dgm:cxn modelId="{AA83BA51-7E12-456D-BA13-9824B90E3E8F}" type="presParOf" srcId="{18105B69-EB54-475A-911D-3C134F659166}" destId="{103853D4-757B-4AB9-8031-9614A2C74FC2}" srcOrd="5" destOrd="0" presId="urn:microsoft.com/office/officeart/2005/8/layout/pyramid2"/>
    <dgm:cxn modelId="{83A2EBAC-3053-4B7C-A051-F6BD11134A30}" type="presParOf" srcId="{18105B69-EB54-475A-911D-3C134F659166}" destId="{C5D11DCF-59D2-402B-84D3-4FF9987F4110}" srcOrd="6" destOrd="0" presId="urn:microsoft.com/office/officeart/2005/8/layout/pyramid2"/>
    <dgm:cxn modelId="{141CC3FC-CB87-4A45-B469-B25935765614}" type="presParOf" srcId="{18105B69-EB54-475A-911D-3C134F659166}" destId="{5DDC6E71-2E7B-4441-9262-695D0AC7EB9F}" srcOrd="7" destOrd="0" presId="urn:microsoft.com/office/officeart/2005/8/layout/pyramid2"/>
    <dgm:cxn modelId="{F20D1850-7479-4C5B-8DA4-2B3A8567AB6A}" type="presParOf" srcId="{18105B69-EB54-475A-911D-3C134F659166}" destId="{21FD0CFB-3219-44AF-ADED-AB38CA81842F}" srcOrd="8" destOrd="0" presId="urn:microsoft.com/office/officeart/2005/8/layout/pyramid2"/>
    <dgm:cxn modelId="{E61FAA72-C4B0-4863-AEAB-683455ED0125}" type="presParOf" srcId="{18105B69-EB54-475A-911D-3C134F659166}" destId="{6D2210E3-A2DE-406E-9194-282BD063FEFE}" srcOrd="9" destOrd="0" presId="urn:microsoft.com/office/officeart/2005/8/layout/pyramid2"/>
    <dgm:cxn modelId="{700B3090-C253-401F-8513-23EBD0037B8C}" type="presParOf" srcId="{18105B69-EB54-475A-911D-3C134F659166}" destId="{DBFE4FA2-A515-4AD6-8E10-34EA48556945}" srcOrd="10" destOrd="0" presId="urn:microsoft.com/office/officeart/2005/8/layout/pyramid2"/>
    <dgm:cxn modelId="{961DC13B-E54C-4FEF-840D-0C3907E835CE}"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F9E4E0B-7B3D-43B7-B449-F84CF1C9DDFF}" type="doc">
      <dgm:prSet loTypeId="urn:microsoft.com/office/officeart/2005/8/layout/pyramid2" loCatId="pyramid" qsTypeId="urn:microsoft.com/office/officeart/2005/8/quickstyle/simple1" qsCatId="simple" csTypeId="urn:microsoft.com/office/officeart/2005/8/colors/accent0_1" csCatId="mainScheme" phldr="1"/>
      <dgm:spPr/>
    </dgm:pt>
    <dgm:pt modelId="{1FE904B7-87D8-46FA-8C19-5FA94F60A606}">
      <dgm:prSet phldrT="[Metin]"/>
      <dgm:spPr>
        <a:solidFill>
          <a:schemeClr val="accent2">
            <a:alpha val="90000"/>
          </a:schemeClr>
        </a:solidFill>
      </dgm:spPr>
      <dgm:t>
        <a:bodyPr/>
        <a:lstStyle/>
        <a:p>
          <a:r>
            <a:rPr lang="en-US" noProof="0" dirty="0" smtClean="0"/>
            <a:t>Land Policy</a:t>
          </a:r>
          <a:endParaRPr lang="en-US" noProof="0" dirty="0"/>
        </a:p>
      </dgm:t>
    </dgm:pt>
    <dgm:pt modelId="{1135C8B2-DDE1-4B09-897A-0E6489658511}" type="parTrans" cxnId="{E0F2AE91-03E7-4548-AF35-FC99E420989F}">
      <dgm:prSet/>
      <dgm:spPr/>
      <dgm:t>
        <a:bodyPr/>
        <a:lstStyle/>
        <a:p>
          <a:endParaRPr lang="en-US"/>
        </a:p>
      </dgm:t>
    </dgm:pt>
    <dgm:pt modelId="{C0F699BD-8725-4250-8D7B-983375A1E023}" type="sibTrans" cxnId="{E0F2AE91-03E7-4548-AF35-FC99E420989F}">
      <dgm:prSet/>
      <dgm:spPr/>
      <dgm:t>
        <a:bodyPr/>
        <a:lstStyle/>
        <a:p>
          <a:endParaRPr lang="en-US"/>
        </a:p>
      </dgm:t>
    </dgm:pt>
    <dgm:pt modelId="{A2C48439-4E2B-4BC4-AD28-0EBA204CE91B}">
      <dgm:prSet phldrT="[Metin]"/>
      <dgm:spPr>
        <a:solidFill>
          <a:srgbClr val="92D050">
            <a:alpha val="90000"/>
          </a:srgbClr>
        </a:solidFill>
      </dgm:spPr>
      <dgm:t>
        <a:bodyPr/>
        <a:lstStyle/>
        <a:p>
          <a:r>
            <a:rPr lang="en-US" noProof="0" dirty="0" smtClean="0"/>
            <a:t>Land Management Paradigm</a:t>
          </a:r>
          <a:endParaRPr lang="en-US" noProof="0" dirty="0"/>
        </a:p>
      </dgm:t>
    </dgm:pt>
    <dgm:pt modelId="{73A27404-C500-45C2-AD22-12EEC7F52EC0}" type="parTrans" cxnId="{D1A3716E-BA3E-498D-8239-F97DE894045C}">
      <dgm:prSet/>
      <dgm:spPr/>
      <dgm:t>
        <a:bodyPr/>
        <a:lstStyle/>
        <a:p>
          <a:endParaRPr lang="en-US"/>
        </a:p>
      </dgm:t>
    </dgm:pt>
    <dgm:pt modelId="{D0E3F2FE-2867-4AA6-A38D-689C8804C3D0}" type="sibTrans" cxnId="{D1A3716E-BA3E-498D-8239-F97DE894045C}">
      <dgm:prSet/>
      <dgm:spPr/>
      <dgm:t>
        <a:bodyPr/>
        <a:lstStyle/>
        <a:p>
          <a:endParaRPr lang="en-US"/>
        </a:p>
      </dgm:t>
    </dgm:pt>
    <dgm:pt modelId="{5B5F42CE-D213-4C72-8C63-92407E0E7AA7}">
      <dgm:prSet phldrT="[Metin]"/>
      <dgm:spPr>
        <a:solidFill>
          <a:srgbClr val="00B0F0">
            <a:alpha val="90000"/>
          </a:srgbClr>
        </a:solidFill>
      </dgm:spPr>
      <dgm:t>
        <a:bodyPr/>
        <a:lstStyle/>
        <a:p>
          <a:r>
            <a:rPr lang="en-US" noProof="0" dirty="0" smtClean="0"/>
            <a:t>Land Administration System</a:t>
          </a:r>
          <a:endParaRPr lang="en-US" noProof="0" dirty="0"/>
        </a:p>
      </dgm:t>
    </dgm:pt>
    <dgm:pt modelId="{2EF4C8BA-646A-4113-911E-E2336675FCA6}" type="parTrans" cxnId="{3856A08B-26C2-4FCD-827F-86A82B120457}">
      <dgm:prSet/>
      <dgm:spPr/>
      <dgm:t>
        <a:bodyPr/>
        <a:lstStyle/>
        <a:p>
          <a:endParaRPr lang="en-US"/>
        </a:p>
      </dgm:t>
    </dgm:pt>
    <dgm:pt modelId="{96EB8977-BC5D-4F84-B0D5-94E06117AD17}" type="sibTrans" cxnId="{3856A08B-26C2-4FCD-827F-86A82B120457}">
      <dgm:prSet/>
      <dgm:spPr/>
      <dgm:t>
        <a:bodyPr/>
        <a:lstStyle/>
        <a:p>
          <a:endParaRPr lang="en-US"/>
        </a:p>
      </dgm:t>
    </dgm:pt>
    <dgm:pt modelId="{6FF3DFED-8033-4D13-AF15-0D499D2B34C3}">
      <dgm:prSet phldrT="[Metin]"/>
      <dgm:spPr>
        <a:solidFill>
          <a:srgbClr val="7030A0">
            <a:alpha val="90000"/>
          </a:srgbClr>
        </a:solidFill>
      </dgm:spPr>
      <dgm:t>
        <a:bodyPr/>
        <a:lstStyle/>
        <a:p>
          <a:r>
            <a:rPr lang="en-US" noProof="0" dirty="0" smtClean="0"/>
            <a:t>Spatial Data Infrastructure</a:t>
          </a:r>
          <a:endParaRPr lang="en-US" noProof="0" dirty="0"/>
        </a:p>
      </dgm:t>
    </dgm:pt>
    <dgm:pt modelId="{E41BB9D9-94AF-4390-AE19-F7365684206E}" type="parTrans" cxnId="{FB42DBC7-F088-4BD5-9882-3125D331D682}">
      <dgm:prSet/>
      <dgm:spPr/>
      <dgm:t>
        <a:bodyPr/>
        <a:lstStyle/>
        <a:p>
          <a:endParaRPr lang="en-US"/>
        </a:p>
      </dgm:t>
    </dgm:pt>
    <dgm:pt modelId="{BAA0024A-D5AD-48C8-8C9B-1F61623A7C39}" type="sibTrans" cxnId="{FB42DBC7-F088-4BD5-9882-3125D331D682}">
      <dgm:prSet/>
      <dgm:spPr/>
      <dgm:t>
        <a:bodyPr/>
        <a:lstStyle/>
        <a:p>
          <a:endParaRPr lang="en-US"/>
        </a:p>
      </dgm:t>
    </dgm:pt>
    <dgm:pt modelId="{16284ED3-6854-4205-9FC0-F5A8ABC2EDBA}">
      <dgm:prSet phldrT="[Metin]"/>
      <dgm:spPr>
        <a:solidFill>
          <a:srgbClr val="FFFF00">
            <a:alpha val="90000"/>
          </a:srgbClr>
        </a:solidFill>
      </dgm:spPr>
      <dgm:t>
        <a:bodyPr/>
        <a:lstStyle/>
        <a:p>
          <a:r>
            <a:rPr lang="en-US" noProof="0" dirty="0" smtClean="0"/>
            <a:t>Cadastre</a:t>
          </a:r>
          <a:endParaRPr lang="en-US" noProof="0" dirty="0"/>
        </a:p>
      </dgm:t>
    </dgm:pt>
    <dgm:pt modelId="{3C520A2D-138E-4599-84D8-4E396F8BECD3}" type="parTrans" cxnId="{7D03AD77-C155-4976-9051-00111C78C4C7}">
      <dgm:prSet/>
      <dgm:spPr/>
      <dgm:t>
        <a:bodyPr/>
        <a:lstStyle/>
        <a:p>
          <a:endParaRPr lang="en-US"/>
        </a:p>
      </dgm:t>
    </dgm:pt>
    <dgm:pt modelId="{9EAD1BA4-8A79-46B5-A461-1E84581DCB6B}" type="sibTrans" cxnId="{7D03AD77-C155-4976-9051-00111C78C4C7}">
      <dgm:prSet/>
      <dgm:spPr/>
      <dgm:t>
        <a:bodyPr/>
        <a:lstStyle/>
        <a:p>
          <a:endParaRPr lang="en-US"/>
        </a:p>
      </dgm:t>
    </dgm:pt>
    <dgm:pt modelId="{A48B64F1-06FB-4E78-BEEF-47E3AF766DFA}">
      <dgm:prSet phldrT="[Metin]"/>
      <dgm:spPr/>
      <dgm:t>
        <a:bodyPr/>
        <a:lstStyle/>
        <a:p>
          <a:r>
            <a:rPr lang="en-US" noProof="0" dirty="0" smtClean="0"/>
            <a:t>Land Parcel</a:t>
          </a:r>
          <a:endParaRPr lang="en-US" noProof="0" dirty="0"/>
        </a:p>
      </dgm:t>
    </dgm:pt>
    <dgm:pt modelId="{E00D9F38-B0DF-4E48-87EF-93290859A355}" type="parTrans" cxnId="{72600F23-FE1C-4D9C-A215-817BD1A24CF6}">
      <dgm:prSet/>
      <dgm:spPr/>
      <dgm:t>
        <a:bodyPr/>
        <a:lstStyle/>
        <a:p>
          <a:endParaRPr lang="en-US"/>
        </a:p>
      </dgm:t>
    </dgm:pt>
    <dgm:pt modelId="{CDA697AB-62EA-41FD-9AE3-58BB1239C4E1}" type="sibTrans" cxnId="{72600F23-FE1C-4D9C-A215-817BD1A24CF6}">
      <dgm:prSet/>
      <dgm:spPr/>
      <dgm:t>
        <a:bodyPr/>
        <a:lstStyle/>
        <a:p>
          <a:endParaRPr lang="en-US"/>
        </a:p>
      </dgm:t>
    </dgm:pt>
    <dgm:pt modelId="{D3677EAF-463F-4BF2-ABCD-430805CD757E}" type="pres">
      <dgm:prSet presAssocID="{AF9E4E0B-7B3D-43B7-B449-F84CF1C9DDFF}" presName="compositeShape" presStyleCnt="0">
        <dgm:presLayoutVars>
          <dgm:dir/>
          <dgm:resizeHandles/>
        </dgm:presLayoutVars>
      </dgm:prSet>
      <dgm:spPr/>
    </dgm:pt>
    <dgm:pt modelId="{B94E048A-ED12-4D8F-9725-14AE49E72F1F}" type="pres">
      <dgm:prSet presAssocID="{AF9E4E0B-7B3D-43B7-B449-F84CF1C9DDFF}" presName="pyramid" presStyleLbl="node1" presStyleIdx="0" presStyleCnt="1" custAng="10800000" custScaleX="140000" custLinFactNeighborX="30625"/>
      <dgm:spPr/>
      <dgm:t>
        <a:bodyPr/>
        <a:lstStyle/>
        <a:p>
          <a:endParaRPr lang="en-US"/>
        </a:p>
      </dgm:t>
    </dgm:pt>
    <dgm:pt modelId="{18105B69-EB54-475A-911D-3C134F659166}" type="pres">
      <dgm:prSet presAssocID="{AF9E4E0B-7B3D-43B7-B449-F84CF1C9DDFF}" presName="theList" presStyleCnt="0"/>
      <dgm:spPr/>
    </dgm:pt>
    <dgm:pt modelId="{97DCC541-93DE-467C-BA5C-CED412F1C781}" type="pres">
      <dgm:prSet presAssocID="{1FE904B7-87D8-46FA-8C19-5FA94F60A606}" presName="aNode" presStyleLbl="fgAcc1" presStyleIdx="0" presStyleCnt="6" custLinFactY="-45709" custLinFactNeighborX="53853" custLinFactNeighborY="-100000">
        <dgm:presLayoutVars>
          <dgm:bulletEnabled val="1"/>
        </dgm:presLayoutVars>
      </dgm:prSet>
      <dgm:spPr/>
      <dgm:t>
        <a:bodyPr/>
        <a:lstStyle/>
        <a:p>
          <a:endParaRPr lang="en-US"/>
        </a:p>
      </dgm:t>
    </dgm:pt>
    <dgm:pt modelId="{F31DE33E-3321-49F9-8E69-C790987E6579}" type="pres">
      <dgm:prSet presAssocID="{1FE904B7-87D8-46FA-8C19-5FA94F60A606}" presName="aSpace" presStyleCnt="0"/>
      <dgm:spPr/>
    </dgm:pt>
    <dgm:pt modelId="{A1C068CA-DC82-4888-9347-EA09D596F0F3}" type="pres">
      <dgm:prSet presAssocID="{A2C48439-4E2B-4BC4-AD28-0EBA204CE91B}" presName="aNode" presStyleLbl="fgAcc1" presStyleIdx="1" presStyleCnt="6" custLinFactY="-20916" custLinFactNeighborX="53853" custLinFactNeighborY="-100000">
        <dgm:presLayoutVars>
          <dgm:bulletEnabled val="1"/>
        </dgm:presLayoutVars>
      </dgm:prSet>
      <dgm:spPr/>
      <dgm:t>
        <a:bodyPr/>
        <a:lstStyle/>
        <a:p>
          <a:endParaRPr lang="en-US"/>
        </a:p>
      </dgm:t>
    </dgm:pt>
    <dgm:pt modelId="{5001331B-8CBD-40FB-BB7A-8D2CB9AF8591}" type="pres">
      <dgm:prSet presAssocID="{A2C48439-4E2B-4BC4-AD28-0EBA204CE91B}" presName="aSpace" presStyleCnt="0"/>
      <dgm:spPr/>
    </dgm:pt>
    <dgm:pt modelId="{F2AC4A89-3655-44CC-AFAA-6F1CCA607844}" type="pres">
      <dgm:prSet presAssocID="{5B5F42CE-D213-4C72-8C63-92407E0E7AA7}" presName="aNode" presStyleLbl="fgAcc1" presStyleIdx="2" presStyleCnt="6" custLinFactNeighborX="53853" custLinFactNeighborY="-68976">
        <dgm:presLayoutVars>
          <dgm:bulletEnabled val="1"/>
        </dgm:presLayoutVars>
      </dgm:prSet>
      <dgm:spPr/>
      <dgm:t>
        <a:bodyPr/>
        <a:lstStyle/>
        <a:p>
          <a:endParaRPr lang="en-US"/>
        </a:p>
      </dgm:t>
    </dgm:pt>
    <dgm:pt modelId="{103853D4-757B-4AB9-8031-9614A2C74FC2}" type="pres">
      <dgm:prSet presAssocID="{5B5F42CE-D213-4C72-8C63-92407E0E7AA7}" presName="aSpace" presStyleCnt="0"/>
      <dgm:spPr/>
    </dgm:pt>
    <dgm:pt modelId="{C5D11DCF-59D2-402B-84D3-4FF9987F4110}" type="pres">
      <dgm:prSet presAssocID="{6FF3DFED-8033-4D13-AF15-0D499D2B34C3}" presName="aNode" presStyleLbl="fgAcc1" presStyleIdx="3" presStyleCnt="6" custLinFactY="3672" custLinFactNeighborX="53853" custLinFactNeighborY="100000">
        <dgm:presLayoutVars>
          <dgm:bulletEnabled val="1"/>
        </dgm:presLayoutVars>
      </dgm:prSet>
      <dgm:spPr/>
      <dgm:t>
        <a:bodyPr/>
        <a:lstStyle/>
        <a:p>
          <a:endParaRPr lang="en-US"/>
        </a:p>
      </dgm:t>
    </dgm:pt>
    <dgm:pt modelId="{5DDC6E71-2E7B-4441-9262-695D0AC7EB9F}" type="pres">
      <dgm:prSet presAssocID="{6FF3DFED-8033-4D13-AF15-0D499D2B34C3}" presName="aSpace" presStyleCnt="0"/>
      <dgm:spPr/>
    </dgm:pt>
    <dgm:pt modelId="{21FD0CFB-3219-44AF-ADED-AB38CA81842F}" type="pres">
      <dgm:prSet presAssocID="{16284ED3-6854-4205-9FC0-F5A8ABC2EDBA}" presName="aNode" presStyleLbl="fgAcc1" presStyleIdx="4" presStyleCnt="6" custLinFactY="39027" custLinFactNeighborX="53853" custLinFactNeighborY="100000">
        <dgm:presLayoutVars>
          <dgm:bulletEnabled val="1"/>
        </dgm:presLayoutVars>
      </dgm:prSet>
      <dgm:spPr/>
      <dgm:t>
        <a:bodyPr/>
        <a:lstStyle/>
        <a:p>
          <a:endParaRPr lang="en-US"/>
        </a:p>
      </dgm:t>
    </dgm:pt>
    <dgm:pt modelId="{6D2210E3-A2DE-406E-9194-282BD063FEFE}" type="pres">
      <dgm:prSet presAssocID="{16284ED3-6854-4205-9FC0-F5A8ABC2EDBA}" presName="aSpace" presStyleCnt="0"/>
      <dgm:spPr/>
    </dgm:pt>
    <dgm:pt modelId="{DBFE4FA2-A515-4AD6-8E10-34EA48556945}" type="pres">
      <dgm:prSet presAssocID="{A48B64F1-06FB-4E78-BEEF-47E3AF766DFA}" presName="aNode" presStyleLbl="fgAcc1" presStyleIdx="5" presStyleCnt="6" custLinFactY="63820" custLinFactNeighborX="53853" custLinFactNeighborY="100000">
        <dgm:presLayoutVars>
          <dgm:bulletEnabled val="1"/>
        </dgm:presLayoutVars>
      </dgm:prSet>
      <dgm:spPr/>
      <dgm:t>
        <a:bodyPr/>
        <a:lstStyle/>
        <a:p>
          <a:endParaRPr lang="en-US"/>
        </a:p>
      </dgm:t>
    </dgm:pt>
    <dgm:pt modelId="{62FCFB37-9F4E-4FAF-B3B9-595038CCF9BD}" type="pres">
      <dgm:prSet presAssocID="{A48B64F1-06FB-4E78-BEEF-47E3AF766DFA}" presName="aSpace" presStyleCnt="0"/>
      <dgm:spPr/>
    </dgm:pt>
  </dgm:ptLst>
  <dgm:cxnLst>
    <dgm:cxn modelId="{FB42DBC7-F088-4BD5-9882-3125D331D682}" srcId="{AF9E4E0B-7B3D-43B7-B449-F84CF1C9DDFF}" destId="{6FF3DFED-8033-4D13-AF15-0D499D2B34C3}" srcOrd="3" destOrd="0" parTransId="{E41BB9D9-94AF-4390-AE19-F7365684206E}" sibTransId="{BAA0024A-D5AD-48C8-8C9B-1F61623A7C39}"/>
    <dgm:cxn modelId="{7D03AD77-C155-4976-9051-00111C78C4C7}" srcId="{AF9E4E0B-7B3D-43B7-B449-F84CF1C9DDFF}" destId="{16284ED3-6854-4205-9FC0-F5A8ABC2EDBA}" srcOrd="4" destOrd="0" parTransId="{3C520A2D-138E-4599-84D8-4E396F8BECD3}" sibTransId="{9EAD1BA4-8A79-46B5-A461-1E84581DCB6B}"/>
    <dgm:cxn modelId="{4AECF5D3-57E0-42FB-ADD9-A49DF948C93D}" type="presOf" srcId="{1FE904B7-87D8-46FA-8C19-5FA94F60A606}" destId="{97DCC541-93DE-467C-BA5C-CED412F1C781}" srcOrd="0" destOrd="0" presId="urn:microsoft.com/office/officeart/2005/8/layout/pyramid2"/>
    <dgm:cxn modelId="{D1A3716E-BA3E-498D-8239-F97DE894045C}" srcId="{AF9E4E0B-7B3D-43B7-B449-F84CF1C9DDFF}" destId="{A2C48439-4E2B-4BC4-AD28-0EBA204CE91B}" srcOrd="1" destOrd="0" parTransId="{73A27404-C500-45C2-AD22-12EEC7F52EC0}" sibTransId="{D0E3F2FE-2867-4AA6-A38D-689C8804C3D0}"/>
    <dgm:cxn modelId="{712D9C46-9352-423F-97B1-E56A5F91BACE}" type="presOf" srcId="{5B5F42CE-D213-4C72-8C63-92407E0E7AA7}" destId="{F2AC4A89-3655-44CC-AFAA-6F1CCA607844}" srcOrd="0" destOrd="0" presId="urn:microsoft.com/office/officeart/2005/8/layout/pyramid2"/>
    <dgm:cxn modelId="{BE07C1CE-F5AA-4777-B547-F1FD9942FDD8}" type="presOf" srcId="{16284ED3-6854-4205-9FC0-F5A8ABC2EDBA}" destId="{21FD0CFB-3219-44AF-ADED-AB38CA81842F}" srcOrd="0" destOrd="0" presId="urn:microsoft.com/office/officeart/2005/8/layout/pyramid2"/>
    <dgm:cxn modelId="{9D7C0F37-59B6-46DC-A934-2D9CC3A3A9B8}" type="presOf" srcId="{6FF3DFED-8033-4D13-AF15-0D499D2B34C3}" destId="{C5D11DCF-59D2-402B-84D3-4FF9987F4110}" srcOrd="0" destOrd="0" presId="urn:microsoft.com/office/officeart/2005/8/layout/pyramid2"/>
    <dgm:cxn modelId="{8879EF60-D77A-4985-BA23-3DA6ABFFE923}" type="presOf" srcId="{AF9E4E0B-7B3D-43B7-B449-F84CF1C9DDFF}" destId="{D3677EAF-463F-4BF2-ABCD-430805CD757E}" srcOrd="0" destOrd="0" presId="urn:microsoft.com/office/officeart/2005/8/layout/pyramid2"/>
    <dgm:cxn modelId="{3856A08B-26C2-4FCD-827F-86A82B120457}" srcId="{AF9E4E0B-7B3D-43B7-B449-F84CF1C9DDFF}" destId="{5B5F42CE-D213-4C72-8C63-92407E0E7AA7}" srcOrd="2" destOrd="0" parTransId="{2EF4C8BA-646A-4113-911E-E2336675FCA6}" sibTransId="{96EB8977-BC5D-4F84-B0D5-94E06117AD17}"/>
    <dgm:cxn modelId="{10DCFCE6-6C2F-4CB4-8E41-473A9D7155A9}" type="presOf" srcId="{A48B64F1-06FB-4E78-BEEF-47E3AF766DFA}" destId="{DBFE4FA2-A515-4AD6-8E10-34EA48556945}" srcOrd="0" destOrd="0" presId="urn:microsoft.com/office/officeart/2005/8/layout/pyramid2"/>
    <dgm:cxn modelId="{72600F23-FE1C-4D9C-A215-817BD1A24CF6}" srcId="{AF9E4E0B-7B3D-43B7-B449-F84CF1C9DDFF}" destId="{A48B64F1-06FB-4E78-BEEF-47E3AF766DFA}" srcOrd="5" destOrd="0" parTransId="{E00D9F38-B0DF-4E48-87EF-93290859A355}" sibTransId="{CDA697AB-62EA-41FD-9AE3-58BB1239C4E1}"/>
    <dgm:cxn modelId="{7E1BB658-139D-4958-B3A5-E2B0D86A4519}" type="presOf" srcId="{A2C48439-4E2B-4BC4-AD28-0EBA204CE91B}" destId="{A1C068CA-DC82-4888-9347-EA09D596F0F3}" srcOrd="0" destOrd="0" presId="urn:microsoft.com/office/officeart/2005/8/layout/pyramid2"/>
    <dgm:cxn modelId="{E0F2AE91-03E7-4548-AF35-FC99E420989F}" srcId="{AF9E4E0B-7B3D-43B7-B449-F84CF1C9DDFF}" destId="{1FE904B7-87D8-46FA-8C19-5FA94F60A606}" srcOrd="0" destOrd="0" parTransId="{1135C8B2-DDE1-4B09-897A-0E6489658511}" sibTransId="{C0F699BD-8725-4250-8D7B-983375A1E023}"/>
    <dgm:cxn modelId="{3C53F786-B2E0-4959-8B45-13E2949B6D04}" type="presParOf" srcId="{D3677EAF-463F-4BF2-ABCD-430805CD757E}" destId="{B94E048A-ED12-4D8F-9725-14AE49E72F1F}" srcOrd="0" destOrd="0" presId="urn:microsoft.com/office/officeart/2005/8/layout/pyramid2"/>
    <dgm:cxn modelId="{6DB7EE48-055D-46AE-84A2-587F33EF95F2}" type="presParOf" srcId="{D3677EAF-463F-4BF2-ABCD-430805CD757E}" destId="{18105B69-EB54-475A-911D-3C134F659166}" srcOrd="1" destOrd="0" presId="urn:microsoft.com/office/officeart/2005/8/layout/pyramid2"/>
    <dgm:cxn modelId="{85F348C9-CC01-4AD3-8BDA-AEFEE281F7A6}" type="presParOf" srcId="{18105B69-EB54-475A-911D-3C134F659166}" destId="{97DCC541-93DE-467C-BA5C-CED412F1C781}" srcOrd="0" destOrd="0" presId="urn:microsoft.com/office/officeart/2005/8/layout/pyramid2"/>
    <dgm:cxn modelId="{BAF78825-FF7A-4D0C-A408-60F571BFAF51}" type="presParOf" srcId="{18105B69-EB54-475A-911D-3C134F659166}" destId="{F31DE33E-3321-49F9-8E69-C790987E6579}" srcOrd="1" destOrd="0" presId="urn:microsoft.com/office/officeart/2005/8/layout/pyramid2"/>
    <dgm:cxn modelId="{380F871A-7506-4B5F-BD84-E02E55934B2F}" type="presParOf" srcId="{18105B69-EB54-475A-911D-3C134F659166}" destId="{A1C068CA-DC82-4888-9347-EA09D596F0F3}" srcOrd="2" destOrd="0" presId="urn:microsoft.com/office/officeart/2005/8/layout/pyramid2"/>
    <dgm:cxn modelId="{8278D670-2729-4406-B333-A4F30C9E7C63}" type="presParOf" srcId="{18105B69-EB54-475A-911D-3C134F659166}" destId="{5001331B-8CBD-40FB-BB7A-8D2CB9AF8591}" srcOrd="3" destOrd="0" presId="urn:microsoft.com/office/officeart/2005/8/layout/pyramid2"/>
    <dgm:cxn modelId="{F5250B8A-C151-4E13-85FE-5FC2DC12A3F7}" type="presParOf" srcId="{18105B69-EB54-475A-911D-3C134F659166}" destId="{F2AC4A89-3655-44CC-AFAA-6F1CCA607844}" srcOrd="4" destOrd="0" presId="urn:microsoft.com/office/officeart/2005/8/layout/pyramid2"/>
    <dgm:cxn modelId="{E52E3548-BAE2-4644-8156-A989F779800E}" type="presParOf" srcId="{18105B69-EB54-475A-911D-3C134F659166}" destId="{103853D4-757B-4AB9-8031-9614A2C74FC2}" srcOrd="5" destOrd="0" presId="urn:microsoft.com/office/officeart/2005/8/layout/pyramid2"/>
    <dgm:cxn modelId="{43C33B62-E3D5-47D5-81CA-5E2F3B4D8CDA}" type="presParOf" srcId="{18105B69-EB54-475A-911D-3C134F659166}" destId="{C5D11DCF-59D2-402B-84D3-4FF9987F4110}" srcOrd="6" destOrd="0" presId="urn:microsoft.com/office/officeart/2005/8/layout/pyramid2"/>
    <dgm:cxn modelId="{F7B285A9-EDD2-4A78-BD56-730B3657823A}" type="presParOf" srcId="{18105B69-EB54-475A-911D-3C134F659166}" destId="{5DDC6E71-2E7B-4441-9262-695D0AC7EB9F}" srcOrd="7" destOrd="0" presId="urn:microsoft.com/office/officeart/2005/8/layout/pyramid2"/>
    <dgm:cxn modelId="{DC2E4751-AC00-4E5A-84C4-567DD57FFF83}" type="presParOf" srcId="{18105B69-EB54-475A-911D-3C134F659166}" destId="{21FD0CFB-3219-44AF-ADED-AB38CA81842F}" srcOrd="8" destOrd="0" presId="urn:microsoft.com/office/officeart/2005/8/layout/pyramid2"/>
    <dgm:cxn modelId="{5DFF6CF8-A5C8-459A-95CC-CA752EA8ACDC}" type="presParOf" srcId="{18105B69-EB54-475A-911D-3C134F659166}" destId="{6D2210E3-A2DE-406E-9194-282BD063FEFE}" srcOrd="9" destOrd="0" presId="urn:microsoft.com/office/officeart/2005/8/layout/pyramid2"/>
    <dgm:cxn modelId="{00999F5A-99B0-4C98-8353-9FC4DB32F748}" type="presParOf" srcId="{18105B69-EB54-475A-911D-3C134F659166}" destId="{DBFE4FA2-A515-4AD6-8E10-34EA48556945}" srcOrd="10" destOrd="0" presId="urn:microsoft.com/office/officeart/2005/8/layout/pyramid2"/>
    <dgm:cxn modelId="{A593993F-9626-4B2D-9731-B3649379E3E9}" type="presParOf" srcId="{18105B69-EB54-475A-911D-3C134F659166}" destId="{62FCFB37-9F4E-4FAF-B3B9-595038CCF9BD}"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E048A-ED12-4D8F-9725-14AE49E72F1F}">
      <dsp:nvSpPr>
        <dsp:cNvPr id="0" name=""/>
        <dsp:cNvSpPr/>
      </dsp:nvSpPr>
      <dsp:spPr>
        <a:xfrm rot="10800000">
          <a:off x="3672408" y="0"/>
          <a:ext cx="8064896" cy="5760640"/>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CC541-93DE-467C-BA5C-CED412F1C781}">
      <dsp:nvSpPr>
        <dsp:cNvPr id="0" name=""/>
        <dsp:cNvSpPr/>
      </dsp:nvSpPr>
      <dsp:spPr>
        <a:xfrm>
          <a:off x="7957140" y="182274"/>
          <a:ext cx="3744416" cy="681825"/>
        </a:xfrm>
        <a:prstGeom prst="roundRect">
          <a:avLst/>
        </a:prstGeom>
        <a:solidFill>
          <a:schemeClr val="accent2">
            <a:alpha val="90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Policy</a:t>
          </a:r>
          <a:endParaRPr lang="en-US" sz="2300" kern="1200" noProof="0" dirty="0"/>
        </a:p>
      </dsp:txBody>
      <dsp:txXfrm>
        <a:off x="7990424" y="215558"/>
        <a:ext cx="3677848" cy="615257"/>
      </dsp:txXfrm>
    </dsp:sp>
    <dsp:sp modelId="{A1C068CA-DC82-4888-9347-EA09D596F0F3}">
      <dsp:nvSpPr>
        <dsp:cNvPr id="0" name=""/>
        <dsp:cNvSpPr/>
      </dsp:nvSpPr>
      <dsp:spPr>
        <a:xfrm>
          <a:off x="7957140" y="1118373"/>
          <a:ext cx="3744416" cy="681825"/>
        </a:xfrm>
        <a:prstGeom prst="round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Management Paradigm</a:t>
          </a:r>
          <a:endParaRPr lang="en-US" sz="2300" kern="1200" noProof="0" dirty="0"/>
        </a:p>
      </dsp:txBody>
      <dsp:txXfrm>
        <a:off x="7990424" y="1151657"/>
        <a:ext cx="3677848" cy="615257"/>
      </dsp:txXfrm>
    </dsp:sp>
    <dsp:sp modelId="{F2AC4A89-3655-44CC-AFAA-6F1CCA607844}">
      <dsp:nvSpPr>
        <dsp:cNvPr id="0" name=""/>
        <dsp:cNvSpPr/>
      </dsp:nvSpPr>
      <dsp:spPr>
        <a:xfrm>
          <a:off x="7957140" y="2054479"/>
          <a:ext cx="3744416" cy="681825"/>
        </a:xfrm>
        <a:prstGeom prst="round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Administration System</a:t>
          </a:r>
          <a:endParaRPr lang="en-US" sz="2300" kern="1200" noProof="0" dirty="0"/>
        </a:p>
      </dsp:txBody>
      <dsp:txXfrm>
        <a:off x="7990424" y="2087763"/>
        <a:ext cx="3677848" cy="615257"/>
      </dsp:txXfrm>
    </dsp:sp>
    <dsp:sp modelId="{C5D11DCF-59D2-402B-84D3-4FF9987F4110}">
      <dsp:nvSpPr>
        <dsp:cNvPr id="0" name=""/>
        <dsp:cNvSpPr/>
      </dsp:nvSpPr>
      <dsp:spPr>
        <a:xfrm>
          <a:off x="7957140" y="2990584"/>
          <a:ext cx="3744416" cy="681825"/>
        </a:xfrm>
        <a:prstGeom prst="roundRect">
          <a:avLst/>
        </a:prstGeom>
        <a:solidFill>
          <a:srgbClr val="7030A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Spatial Data Infrastructure</a:t>
          </a:r>
          <a:endParaRPr lang="en-US" sz="2300" kern="1200" noProof="0" dirty="0"/>
        </a:p>
      </dsp:txBody>
      <dsp:txXfrm>
        <a:off x="7990424" y="3023868"/>
        <a:ext cx="3677848" cy="615257"/>
      </dsp:txXfrm>
    </dsp:sp>
    <dsp:sp modelId="{21FD0CFB-3219-44AF-ADED-AB38CA81842F}">
      <dsp:nvSpPr>
        <dsp:cNvPr id="0" name=""/>
        <dsp:cNvSpPr/>
      </dsp:nvSpPr>
      <dsp:spPr>
        <a:xfrm>
          <a:off x="7957140" y="3998698"/>
          <a:ext cx="3744416" cy="681825"/>
        </a:xfrm>
        <a:prstGeom prst="roundRect">
          <a:avLst/>
        </a:prstGeom>
        <a:solidFill>
          <a:srgbClr val="FFFF0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Cadastre</a:t>
          </a:r>
          <a:endParaRPr lang="en-US" sz="2300" kern="1200" noProof="0" dirty="0"/>
        </a:p>
      </dsp:txBody>
      <dsp:txXfrm>
        <a:off x="7990424" y="4031982"/>
        <a:ext cx="3677848" cy="615257"/>
      </dsp:txXfrm>
    </dsp:sp>
    <dsp:sp modelId="{DBFE4FA2-A515-4AD6-8E10-34EA48556945}">
      <dsp:nvSpPr>
        <dsp:cNvPr id="0" name=""/>
        <dsp:cNvSpPr/>
      </dsp:nvSpPr>
      <dsp:spPr>
        <a:xfrm>
          <a:off x="7957140" y="4934797"/>
          <a:ext cx="3744416" cy="681825"/>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t>Land Parcel</a:t>
          </a:r>
          <a:endParaRPr lang="en-US" sz="2300" kern="1200" noProof="0" dirty="0"/>
        </a:p>
      </dsp:txBody>
      <dsp:txXfrm>
        <a:off x="7990424" y="4968081"/>
        <a:ext cx="3677848" cy="6152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3078163" cy="512763"/>
          </a:xfrm>
          <a:prstGeom prst="rect">
            <a:avLst/>
          </a:prstGeom>
        </p:spPr>
        <p:txBody>
          <a:bodyPr vert="horz" lIns="91440" tIns="45720" rIns="91440" bIns="45720" rtlCol="0"/>
          <a:lstStyle>
            <a:lvl1pPr algn="l">
              <a:defRPr sz="1200"/>
            </a:lvl1pPr>
          </a:lstStyle>
          <a:p>
            <a:r>
              <a:rPr lang="en-US" smtClean="0"/>
              <a:t>HRT4492</a:t>
            </a:r>
            <a:endParaRPr lang="en-US"/>
          </a:p>
        </p:txBody>
      </p:sp>
      <p:sp>
        <p:nvSpPr>
          <p:cNvPr id="3" name="Veri Yer Tutucusu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r>
              <a:rPr lang="en-US" smtClean="0"/>
              <a:t>2024</a:t>
            </a:r>
            <a:endParaRPr lang="en-US"/>
          </a:p>
        </p:txBody>
      </p:sp>
      <p:sp>
        <p:nvSpPr>
          <p:cNvPr id="4" name="Altbilgi Yer Tutucusu 3"/>
          <p:cNvSpPr>
            <a:spLocks noGrp="1"/>
          </p:cNvSpPr>
          <p:nvPr>
            <p:ph type="ftr" sz="quarter" idx="2"/>
          </p:nvPr>
        </p:nvSpPr>
        <p:spPr>
          <a:xfrm>
            <a:off x="1" y="9721850"/>
            <a:ext cx="3078163" cy="512763"/>
          </a:xfrm>
          <a:prstGeom prst="rect">
            <a:avLst/>
          </a:prstGeom>
        </p:spPr>
        <p:txBody>
          <a:bodyPr vert="horz" lIns="91440" tIns="45720" rIns="91440" bIns="45720" rtlCol="0" anchor="b"/>
          <a:lstStyle>
            <a:lvl1pPr algn="l">
              <a:defRPr sz="1200"/>
            </a:lvl1pPr>
          </a:lstStyle>
          <a:p>
            <a:r>
              <a:rPr lang="fr-FR" smtClean="0"/>
              <a:t>Land Information Management Systems Lecture Notes 2024 </a:t>
            </a:r>
            <a:endParaRPr lang="en-US"/>
          </a:p>
        </p:txBody>
      </p:sp>
      <p:sp>
        <p:nvSpPr>
          <p:cNvPr id="5" name="Slayt Numarası Yer Tutucusu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8C803DBB-7DF7-4797-A8FB-F705E4394499}" type="slidenum">
              <a:rPr lang="en-US" smtClean="0"/>
              <a:t>‹#›</a:t>
            </a:fld>
            <a:endParaRPr lang="en-US"/>
          </a:p>
        </p:txBody>
      </p:sp>
    </p:spTree>
    <p:extLst>
      <p:ext uri="{BB962C8B-B14F-4D97-AF65-F5344CB8AC3E}">
        <p14:creationId xmlns:p14="http://schemas.microsoft.com/office/powerpoint/2010/main" val="267906901"/>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2" y="2"/>
            <a:ext cx="3078427" cy="511730"/>
          </a:xfrm>
          <a:prstGeom prst="rect">
            <a:avLst/>
          </a:prstGeom>
        </p:spPr>
        <p:txBody>
          <a:bodyPr vert="horz" lIns="94339" tIns="47169" rIns="94339" bIns="47169" rtlCol="0"/>
          <a:lstStyle>
            <a:lvl1pPr algn="l">
              <a:defRPr sz="1200"/>
            </a:lvl1pPr>
          </a:lstStyle>
          <a:p>
            <a:r>
              <a:rPr lang="en-US" smtClean="0"/>
              <a:t>HRT4492</a:t>
            </a:r>
            <a:endParaRPr lang="en-US" dirty="0"/>
          </a:p>
        </p:txBody>
      </p:sp>
      <p:sp>
        <p:nvSpPr>
          <p:cNvPr id="3" name="Veri Yer Tutucusu 2"/>
          <p:cNvSpPr>
            <a:spLocks noGrp="1"/>
          </p:cNvSpPr>
          <p:nvPr>
            <p:ph type="dt" idx="1"/>
          </p:nvPr>
        </p:nvSpPr>
        <p:spPr>
          <a:xfrm>
            <a:off x="4023994" y="2"/>
            <a:ext cx="3078427" cy="511730"/>
          </a:xfrm>
          <a:prstGeom prst="rect">
            <a:avLst/>
          </a:prstGeom>
        </p:spPr>
        <p:txBody>
          <a:bodyPr vert="horz" lIns="94339" tIns="47169" rIns="94339" bIns="47169" rtlCol="0"/>
          <a:lstStyle>
            <a:lvl1pPr algn="r">
              <a:defRPr sz="1200"/>
            </a:lvl1pPr>
          </a:lstStyle>
          <a:p>
            <a:r>
              <a:rPr lang="en-US" smtClean="0"/>
              <a:t>2024</a:t>
            </a:r>
            <a:endParaRPr lang="en-US" dirty="0"/>
          </a:p>
        </p:txBody>
      </p:sp>
      <p:sp>
        <p:nvSpPr>
          <p:cNvPr id="4" name="Slayt Görüntüsü Yer Tutucusu 3"/>
          <p:cNvSpPr>
            <a:spLocks noGrp="1" noRot="1" noChangeAspect="1"/>
          </p:cNvSpPr>
          <p:nvPr>
            <p:ph type="sldImg" idx="2"/>
          </p:nvPr>
        </p:nvSpPr>
        <p:spPr>
          <a:xfrm>
            <a:off x="141288" y="768350"/>
            <a:ext cx="6821487" cy="3838575"/>
          </a:xfrm>
          <a:prstGeom prst="rect">
            <a:avLst/>
          </a:prstGeom>
          <a:noFill/>
          <a:ln w="12700">
            <a:solidFill>
              <a:prstClr val="black"/>
            </a:solidFill>
          </a:ln>
        </p:spPr>
        <p:txBody>
          <a:bodyPr vert="horz" lIns="94339" tIns="47169" rIns="94339" bIns="47169" rtlCol="0" anchor="ctr"/>
          <a:lstStyle/>
          <a:p>
            <a:endParaRPr lang="en-US" dirty="0"/>
          </a:p>
        </p:txBody>
      </p:sp>
      <p:sp>
        <p:nvSpPr>
          <p:cNvPr id="5" name="Not Yer Tutucusu 4"/>
          <p:cNvSpPr>
            <a:spLocks noGrp="1"/>
          </p:cNvSpPr>
          <p:nvPr>
            <p:ph type="body" sz="quarter" idx="3"/>
          </p:nvPr>
        </p:nvSpPr>
        <p:spPr>
          <a:xfrm>
            <a:off x="710407" y="4861443"/>
            <a:ext cx="5683250" cy="4605575"/>
          </a:xfrm>
          <a:prstGeom prst="rect">
            <a:avLst/>
          </a:prstGeom>
        </p:spPr>
        <p:txBody>
          <a:bodyPr vert="horz" lIns="94339" tIns="47169" rIns="94339" bIns="47169"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2" y="9721107"/>
            <a:ext cx="3078427" cy="511730"/>
          </a:xfrm>
          <a:prstGeom prst="rect">
            <a:avLst/>
          </a:prstGeom>
        </p:spPr>
        <p:txBody>
          <a:bodyPr vert="horz" lIns="94339" tIns="47169" rIns="94339" bIns="47169" rtlCol="0" anchor="b"/>
          <a:lstStyle>
            <a:lvl1pPr algn="l">
              <a:defRPr sz="1200"/>
            </a:lvl1pPr>
          </a:lstStyle>
          <a:p>
            <a:r>
              <a:rPr lang="fr-FR" smtClean="0"/>
              <a:t>Land Information Management Systems Lecture Notes 2024 </a:t>
            </a:r>
            <a:endParaRPr lang="en-US" dirty="0"/>
          </a:p>
        </p:txBody>
      </p:sp>
      <p:sp>
        <p:nvSpPr>
          <p:cNvPr id="7" name="Slayt Numarası Yer Tutucusu 6"/>
          <p:cNvSpPr>
            <a:spLocks noGrp="1"/>
          </p:cNvSpPr>
          <p:nvPr>
            <p:ph type="sldNum" sz="quarter" idx="5"/>
          </p:nvPr>
        </p:nvSpPr>
        <p:spPr>
          <a:xfrm>
            <a:off x="4023994" y="9721107"/>
            <a:ext cx="3078427" cy="511730"/>
          </a:xfrm>
          <a:prstGeom prst="rect">
            <a:avLst/>
          </a:prstGeom>
        </p:spPr>
        <p:txBody>
          <a:bodyPr vert="horz" lIns="94339" tIns="47169" rIns="94339" bIns="47169" rtlCol="0" anchor="b"/>
          <a:lstStyle>
            <a:lvl1pPr algn="r">
              <a:defRPr sz="1200"/>
            </a:lvl1pPr>
          </a:lstStyle>
          <a:p>
            <a:fld id="{4DB452B7-F630-4CCD-95B0-C3D8C7201DEA}" type="slidenum">
              <a:rPr lang="en-US" smtClean="0"/>
              <a:t>‹#›</a:t>
            </a:fld>
            <a:endParaRPr lang="en-US" dirty="0"/>
          </a:p>
        </p:txBody>
      </p:sp>
    </p:spTree>
    <p:extLst>
      <p:ext uri="{BB962C8B-B14F-4D97-AF65-F5344CB8AC3E}">
        <p14:creationId xmlns:p14="http://schemas.microsoft.com/office/powerpoint/2010/main" val="1162619994"/>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5" name="Altbilgi Yer Tutucusu 4"/>
          <p:cNvSpPr>
            <a:spLocks noGrp="1"/>
          </p:cNvSpPr>
          <p:nvPr>
            <p:ph type="ftr" sz="quarter" idx="10"/>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1"/>
          </p:nvPr>
        </p:nvSpPr>
        <p:spPr/>
        <p:txBody>
          <a:bodyPr/>
          <a:lstStyle/>
          <a:p>
            <a:r>
              <a:rPr lang="en-US" smtClean="0"/>
              <a:t>HRT4492</a:t>
            </a:r>
            <a:endParaRPr lang="en-US" dirty="0"/>
          </a:p>
        </p:txBody>
      </p:sp>
    </p:spTree>
    <p:extLst>
      <p:ext uri="{BB962C8B-B14F-4D97-AF65-F5344CB8AC3E}">
        <p14:creationId xmlns:p14="http://schemas.microsoft.com/office/powerpoint/2010/main" val="209039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9456938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100</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0439722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101</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8735824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102</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318589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103</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6600566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104</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6558361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105</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971710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106</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6365641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107</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6531644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108</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9839900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109</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93743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3243955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110</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9799379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111</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2673574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112</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0088435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113</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2080326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114</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9341275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115</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2389511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116</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7933153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117</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4535091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118</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383916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119</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85710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1264704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120</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7081779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121</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439615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122</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3797753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123</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9606000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124</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3779153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125</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191550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126</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0046736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127</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5861843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128</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7822347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129</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72619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20874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130</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94713406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131</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8034715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132</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187031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133</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4864158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134</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2969940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135</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5131342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136</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6268959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137</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9892652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138</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7626143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139</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61845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5529664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140</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103940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141</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515121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142</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408333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143</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9318747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144</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52846952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145</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5394958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146</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4863566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147</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90208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15</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648453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16</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86161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17</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80217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b="1" noProof="0"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18</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8706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19</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512467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5" name="Altbilgi Yer Tutucusu 4"/>
          <p:cNvSpPr>
            <a:spLocks noGrp="1"/>
          </p:cNvSpPr>
          <p:nvPr>
            <p:ph type="ftr" sz="quarter" idx="10"/>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1"/>
          </p:nvPr>
        </p:nvSpPr>
        <p:spPr/>
        <p:txBody>
          <a:bodyPr/>
          <a:lstStyle/>
          <a:p>
            <a:r>
              <a:rPr lang="en-US" smtClean="0"/>
              <a:t>HRT4492</a:t>
            </a:r>
            <a:endParaRPr lang="en-US" dirty="0"/>
          </a:p>
        </p:txBody>
      </p:sp>
    </p:spTree>
    <p:extLst>
      <p:ext uri="{BB962C8B-B14F-4D97-AF65-F5344CB8AC3E}">
        <p14:creationId xmlns:p14="http://schemas.microsoft.com/office/powerpoint/2010/main" val="1116678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20</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056624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21</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14577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b="1" noProof="0"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22</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099586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b="1" noProof="0"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23</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0263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sz="1400"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24</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241922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b="1" noProof="0"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25</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81867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26</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647254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27</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940322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en-US" sz="1400"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28</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432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r>
              <a:rPr lang="tr-TR" b="1" noProof="0" dirty="0" smtClean="0"/>
              <a:t>…</a:t>
            </a:r>
            <a:endParaRPr lang="en-US" b="1" noProof="0"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29</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0989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5" name="Altbilgi Yer Tutucusu 4"/>
          <p:cNvSpPr>
            <a:spLocks noGrp="1"/>
          </p:cNvSpPr>
          <p:nvPr>
            <p:ph type="ftr" sz="quarter" idx="10"/>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1"/>
          </p:nvPr>
        </p:nvSpPr>
        <p:spPr/>
        <p:txBody>
          <a:bodyPr/>
          <a:lstStyle/>
          <a:p>
            <a:r>
              <a:rPr lang="en-US" smtClean="0"/>
              <a:t>HRT4492</a:t>
            </a:r>
            <a:endParaRPr lang="en-US" dirty="0"/>
          </a:p>
        </p:txBody>
      </p:sp>
    </p:spTree>
    <p:extLst>
      <p:ext uri="{BB962C8B-B14F-4D97-AF65-F5344CB8AC3E}">
        <p14:creationId xmlns:p14="http://schemas.microsoft.com/office/powerpoint/2010/main" val="29853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r>
              <a:rPr lang="tr-TR" b="1" noProof="0" dirty="0" smtClean="0"/>
              <a:t>…</a:t>
            </a:r>
            <a:endParaRPr lang="en-US" b="1" noProof="0"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30</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568450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31</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321486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32</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503868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33</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678523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34</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035513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35</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093503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36</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692213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37</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793365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r>
              <a:rPr lang="tr-TR" b="1" dirty="0">
                <a:latin typeface="Times New Roman" panose="02020603050405020304" pitchFamily="18" charset="0"/>
                <a:cs typeface="Times New Roman" panose="02020603050405020304" pitchFamily="18" charset="0"/>
              </a:rPr>
              <a:t>…</a:t>
            </a:r>
            <a:endParaRPr lang="en-US"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38</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93405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39</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89782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5" name="Altbilgi Yer Tutucusu 4"/>
          <p:cNvSpPr>
            <a:spLocks noGrp="1"/>
          </p:cNvSpPr>
          <p:nvPr>
            <p:ph type="ftr" sz="quarter" idx="10"/>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1"/>
          </p:nvPr>
        </p:nvSpPr>
        <p:spPr/>
        <p:txBody>
          <a:bodyPr/>
          <a:lstStyle/>
          <a:p>
            <a:r>
              <a:rPr lang="en-US" smtClean="0"/>
              <a:t>HRT4492</a:t>
            </a:r>
            <a:endParaRPr lang="en-US" dirty="0"/>
          </a:p>
        </p:txBody>
      </p:sp>
    </p:spTree>
    <p:extLst>
      <p:ext uri="{BB962C8B-B14F-4D97-AF65-F5344CB8AC3E}">
        <p14:creationId xmlns:p14="http://schemas.microsoft.com/office/powerpoint/2010/main" val="3719267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b="1" dirty="0">
              <a:latin typeface="Cambria" panose="02040503050406030204" pitchFamily="18" charset="0"/>
            </a:endParaRPr>
          </a:p>
        </p:txBody>
      </p:sp>
      <p:sp>
        <p:nvSpPr>
          <p:cNvPr id="4" name="Slayt Numarası Yer Tutucusu 3"/>
          <p:cNvSpPr>
            <a:spLocks noGrp="1"/>
          </p:cNvSpPr>
          <p:nvPr>
            <p:ph type="sldNum" sz="quarter" idx="10"/>
          </p:nvPr>
        </p:nvSpPr>
        <p:spPr/>
        <p:txBody>
          <a:bodyPr/>
          <a:lstStyle/>
          <a:p>
            <a:fld id="{4DB452B7-F630-4CCD-95B0-C3D8C7201DEA}" type="slidenum">
              <a:rPr lang="en-US" smtClean="0"/>
              <a:t>40</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13984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41</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791940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42</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008077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43</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603587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44</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916827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45</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965926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46</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80637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47</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043583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48</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005930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49</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88231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5" name="Altbilgi Yer Tutucusu 4"/>
          <p:cNvSpPr>
            <a:spLocks noGrp="1"/>
          </p:cNvSpPr>
          <p:nvPr>
            <p:ph type="ftr" sz="quarter" idx="10"/>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1"/>
          </p:nvPr>
        </p:nvSpPr>
        <p:spPr/>
        <p:txBody>
          <a:bodyPr/>
          <a:lstStyle/>
          <a:p>
            <a:r>
              <a:rPr lang="en-US" smtClean="0"/>
              <a:t>HRT4492</a:t>
            </a:r>
            <a:endParaRPr lang="en-US" dirty="0"/>
          </a:p>
        </p:txBody>
      </p:sp>
    </p:spTree>
    <p:extLst>
      <p:ext uri="{BB962C8B-B14F-4D97-AF65-F5344CB8AC3E}">
        <p14:creationId xmlns:p14="http://schemas.microsoft.com/office/powerpoint/2010/main" val="3573124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50</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774542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51</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115207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52</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15139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defTabSz="943386">
              <a:defRPr/>
            </a:pPr>
            <a:endParaRPr lang="en-US"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53</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867922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54</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3338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55</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488452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56</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587769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57</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4966038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58</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06808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59</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99849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5976101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60</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870671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61</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768884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62</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4703025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63</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579084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64</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616174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defTabSz="943386">
              <a:defRPr/>
            </a:pPr>
            <a:endParaRPr lang="en-US"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65</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362235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defTabSz="943386">
              <a:defRPr/>
            </a:pPr>
            <a:endParaRPr lang="en-US" dirty="0" smtClean="0"/>
          </a:p>
        </p:txBody>
      </p:sp>
      <p:sp>
        <p:nvSpPr>
          <p:cNvPr id="4" name="Slayt Numarası Yer Tutucusu 3"/>
          <p:cNvSpPr>
            <a:spLocks noGrp="1"/>
          </p:cNvSpPr>
          <p:nvPr>
            <p:ph type="sldNum" sz="quarter" idx="10"/>
          </p:nvPr>
        </p:nvSpPr>
        <p:spPr/>
        <p:txBody>
          <a:bodyPr/>
          <a:lstStyle/>
          <a:p>
            <a:fld id="{4DB452B7-F630-4CCD-95B0-C3D8C7201DEA}" type="slidenum">
              <a:rPr lang="en-US" smtClean="0"/>
              <a:t>66</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9300566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67</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0695012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68</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2729108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69</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18339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3944355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70</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54128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71</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3980550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72</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33197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73</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7529073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74</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7448488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75</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6660194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76</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654306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77</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853557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78</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7841662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79</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9692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8281070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80</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9131083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81</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743861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82</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240959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83</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4266202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84</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5833522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85</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8763731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86</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3404083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87</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6368465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88</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41616759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89</a:t>
            </a:fld>
            <a:endParaRPr lang="en-US" dirty="0"/>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17118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6134910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90</a:t>
            </a:fld>
            <a:endParaRPr lang="en-US"/>
          </a:p>
        </p:txBody>
      </p:sp>
      <p:sp>
        <p:nvSpPr>
          <p:cNvPr id="6" name="Altbilgi Yer Tutucusu 5"/>
          <p:cNvSpPr>
            <a:spLocks noGrp="1"/>
          </p:cNvSpPr>
          <p:nvPr>
            <p:ph type="ftr" sz="quarter" idx="11"/>
          </p:nvPr>
        </p:nvSpPr>
        <p:spPr/>
        <p:txBody>
          <a:bodyPr/>
          <a:lstStyle/>
          <a:p>
            <a:r>
              <a:rPr lang="fr-FR" smtClean="0"/>
              <a:t>Land Information Management Systems Lecture Notes 2024 </a:t>
            </a:r>
            <a:endParaRPr lang="en-US" dirty="0"/>
          </a:p>
        </p:txBody>
      </p:sp>
      <p:sp>
        <p:nvSpPr>
          <p:cNvPr id="8" name="Üstbilgi Yer Tutucusu 7"/>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29530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91</a:t>
            </a:fld>
            <a:endParaRPr lang="en-US" dirty="0"/>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7441831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92</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058471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93</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5643696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94</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4111854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95</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30506058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96</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5993991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97</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14112562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98</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4320170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pPr algn="just"/>
            <a:endParaRPr lang="tr-TR" b="1" dirty="0"/>
          </a:p>
        </p:txBody>
      </p:sp>
      <p:sp>
        <p:nvSpPr>
          <p:cNvPr id="4" name="Slayt Numarası Yer Tutucusu 3"/>
          <p:cNvSpPr>
            <a:spLocks noGrp="1"/>
          </p:cNvSpPr>
          <p:nvPr>
            <p:ph type="sldNum" sz="quarter" idx="10"/>
          </p:nvPr>
        </p:nvSpPr>
        <p:spPr/>
        <p:txBody>
          <a:bodyPr/>
          <a:lstStyle/>
          <a:p>
            <a:fld id="{4DB452B7-F630-4CCD-95B0-C3D8C7201DEA}" type="slidenum">
              <a:rPr lang="en-US" smtClean="0"/>
              <a:t>99</a:t>
            </a:fld>
            <a:endParaRPr lang="en-US"/>
          </a:p>
        </p:txBody>
      </p:sp>
      <p:sp>
        <p:nvSpPr>
          <p:cNvPr id="5" name="Altbilgi Yer Tutucusu 4"/>
          <p:cNvSpPr>
            <a:spLocks noGrp="1"/>
          </p:cNvSpPr>
          <p:nvPr>
            <p:ph type="ftr" sz="quarter" idx="11"/>
          </p:nvPr>
        </p:nvSpPr>
        <p:spPr/>
        <p:txBody>
          <a:bodyPr/>
          <a:lstStyle/>
          <a:p>
            <a:r>
              <a:rPr lang="fr-FR" smtClean="0"/>
              <a:t>Land Information Management Systems Lecture Notes 2024 </a:t>
            </a:r>
            <a:endParaRPr lang="en-US" dirty="0"/>
          </a:p>
        </p:txBody>
      </p:sp>
      <p:sp>
        <p:nvSpPr>
          <p:cNvPr id="6" name="Üstbilgi Yer Tutucusu 5"/>
          <p:cNvSpPr>
            <a:spLocks noGrp="1"/>
          </p:cNvSpPr>
          <p:nvPr>
            <p:ph type="hdr" sz="quarter" idx="12"/>
          </p:nvPr>
        </p:nvSpPr>
        <p:spPr/>
        <p:txBody>
          <a:bodyPr/>
          <a:lstStyle/>
          <a:p>
            <a:r>
              <a:rPr lang="en-US" smtClean="0"/>
              <a:t>HRT4492</a:t>
            </a:r>
            <a:endParaRPr lang="en-US" dirty="0"/>
          </a:p>
        </p:txBody>
      </p:sp>
    </p:spTree>
    <p:extLst>
      <p:ext uri="{BB962C8B-B14F-4D97-AF65-F5344CB8AC3E}">
        <p14:creationId xmlns:p14="http://schemas.microsoft.com/office/powerpoint/2010/main" val="241371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8"/>
            <a:ext cx="103632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6" name="Slayt Numarası Yer Tutucusu 5"/>
          <p:cNvSpPr>
            <a:spLocks noGrp="1"/>
          </p:cNvSpPr>
          <p:nvPr>
            <p:ph type="sldNum" sz="quarter" idx="12"/>
          </p:nvPr>
        </p:nvSpPr>
        <p:spPr>
          <a:xfrm>
            <a:off x="9347200" y="6481984"/>
            <a:ext cx="2844800" cy="365125"/>
          </a:xfrm>
          <a:prstGeom prst="rect">
            <a:avLst/>
          </a:prstGeom>
        </p:spPr>
        <p:txBody>
          <a:bodyPr/>
          <a:lstStyle/>
          <a:p>
            <a:fld id="{F302176B-0E47-46AC-8F43-DAB4B8A37D06}" type="slidenum">
              <a:rPr lang="tr-TR" smtClean="0"/>
              <a:t>‹#›</a:t>
            </a:fld>
            <a:endParaRPr lang="tr-TR" dirty="0"/>
          </a:p>
        </p:txBody>
      </p:sp>
    </p:spTree>
    <p:extLst>
      <p:ext uri="{BB962C8B-B14F-4D97-AF65-F5344CB8AC3E}">
        <p14:creationId xmlns:p14="http://schemas.microsoft.com/office/powerpoint/2010/main" val="209132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218602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41"/>
            <a:ext cx="2743200" cy="5851525"/>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609600" y="274641"/>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39464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31817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3"/>
            <a:ext cx="10363200" cy="1362075"/>
          </a:xfrm>
        </p:spPr>
        <p:txBody>
          <a:bodyPr anchor="t"/>
          <a:lstStyle>
            <a:lvl1pPr algn="l">
              <a:defRPr sz="4000" b="1" cap="all"/>
            </a:lvl1pPr>
          </a:lstStyle>
          <a:p>
            <a:r>
              <a:rPr lang="tr-TR" smtClean="0"/>
              <a:t>Asıl başlık stili için tıklatın</a:t>
            </a:r>
            <a:endParaRPr lang="en-US"/>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Tree>
    <p:extLst>
      <p:ext uri="{BB962C8B-B14F-4D97-AF65-F5344CB8AC3E}">
        <p14:creationId xmlns:p14="http://schemas.microsoft.com/office/powerpoint/2010/main" val="316779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9" name="Unvan 8"/>
          <p:cNvSpPr>
            <a:spLocks noGrp="1"/>
          </p:cNvSpPr>
          <p:nvPr>
            <p:ph type="title"/>
          </p:nvPr>
        </p:nvSpPr>
        <p:spPr/>
        <p:txBody>
          <a:bodyPr/>
          <a:lstStyle/>
          <a:p>
            <a:r>
              <a:rPr lang="tr-TR" smtClean="0"/>
              <a:t>Asıl başlık stili için tıklatın</a:t>
            </a:r>
            <a:endParaRPr lang="en-US"/>
          </a:p>
        </p:txBody>
      </p:sp>
    </p:spTree>
    <p:extLst>
      <p:ext uri="{BB962C8B-B14F-4D97-AF65-F5344CB8AC3E}">
        <p14:creationId xmlns:p14="http://schemas.microsoft.com/office/powerpoint/2010/main" val="37662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en-US"/>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Metin Yer Tutucusu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624225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Tree>
    <p:extLst>
      <p:ext uri="{BB962C8B-B14F-4D97-AF65-F5344CB8AC3E}">
        <p14:creationId xmlns:p14="http://schemas.microsoft.com/office/powerpoint/2010/main" val="335413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1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2" y="273050"/>
            <a:ext cx="4011084" cy="1162050"/>
          </a:xfrm>
        </p:spPr>
        <p:txBody>
          <a:bodyPr anchor="b"/>
          <a:lstStyle>
            <a:lvl1pPr algn="l">
              <a:defRPr sz="2000" b="1"/>
            </a:lvl1pPr>
          </a:lstStyle>
          <a:p>
            <a:r>
              <a:rPr lang="tr-TR" smtClean="0"/>
              <a:t>Asıl başlık stili için tıklatın</a:t>
            </a:r>
            <a:endParaRPr lang="en-US"/>
          </a:p>
        </p:txBody>
      </p:sp>
      <p:sp>
        <p:nvSpPr>
          <p:cNvPr id="3" name="İçerik Yer Tutucus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Metin Yer Tutucusu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p14="http://schemas.microsoft.com/office/powerpoint/2010/main" val="3922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en-US"/>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p14="http://schemas.microsoft.com/office/powerpoint/2010/main" val="41628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31745703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ur@yildiz.edu.t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19.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9.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08.emf"/><Relationship Id="rId4" Type="http://schemas.openxmlformats.org/officeDocument/2006/relationships/image" Target="../media/image10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5.tmp"/></Relationships>
</file>

<file path=ppt/slides/_rels/slide84.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tm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412776"/>
            <a:ext cx="9144000" cy="3096344"/>
          </a:xfrm>
        </p:spPr>
        <p:txBody>
          <a:bodyPr>
            <a:normAutofit/>
          </a:bodyPr>
          <a:lstStyle/>
          <a:p>
            <a:r>
              <a:rPr lang="en-US" sz="5400" b="1" dirty="0">
                <a:effectLst>
                  <a:outerShdw blurRad="38100" dist="38100" dir="2700000" algn="tl">
                    <a:srgbClr val="000000">
                      <a:alpha val="43137"/>
                    </a:srgbClr>
                  </a:outerShdw>
                </a:effectLst>
                <a:latin typeface="+mn-lt"/>
                <a:cs typeface="Times New Roman" panose="02020603050405020304" pitchFamily="18" charset="0"/>
              </a:rPr>
              <a:t>Land Information</a:t>
            </a:r>
            <a:r>
              <a:rPr lang="tr-TR" sz="5400" b="1" dirty="0">
                <a:effectLst>
                  <a:outerShdw blurRad="38100" dist="38100" dir="2700000" algn="tl">
                    <a:srgbClr val="000000">
                      <a:alpha val="43137"/>
                    </a:srgbClr>
                  </a:outerShdw>
                </a:effectLst>
                <a:latin typeface="+mn-lt"/>
                <a:cs typeface="Times New Roman" panose="02020603050405020304" pitchFamily="18" charset="0"/>
              </a:rPr>
              <a:t/>
            </a:r>
            <a:br>
              <a:rPr lang="tr-TR" sz="5400" b="1" dirty="0">
                <a:effectLst>
                  <a:outerShdw blurRad="38100" dist="38100" dir="2700000" algn="tl">
                    <a:srgbClr val="000000">
                      <a:alpha val="43137"/>
                    </a:srgbClr>
                  </a:outerShdw>
                </a:effectLst>
                <a:latin typeface="+mn-lt"/>
                <a:cs typeface="Times New Roman" panose="02020603050405020304" pitchFamily="18" charset="0"/>
              </a:rPr>
            </a:br>
            <a:r>
              <a:rPr lang="en-US" sz="5400" b="1" dirty="0">
                <a:effectLst>
                  <a:outerShdw blurRad="38100" dist="38100" dir="2700000" algn="tl">
                    <a:srgbClr val="000000">
                      <a:alpha val="43137"/>
                    </a:srgbClr>
                  </a:outerShdw>
                </a:effectLst>
                <a:latin typeface="+mn-lt"/>
                <a:cs typeface="Times New Roman" panose="02020603050405020304" pitchFamily="18" charset="0"/>
              </a:rPr>
              <a:t>Management Systems	</a:t>
            </a:r>
          </a:p>
        </p:txBody>
      </p:sp>
      <p:cxnSp>
        <p:nvCxnSpPr>
          <p:cNvPr id="6" name="Düz Bağlayıcı 5"/>
          <p:cNvCxnSpPr/>
          <p:nvPr/>
        </p:nvCxnSpPr>
        <p:spPr>
          <a:xfrm>
            <a:off x="1524000" y="1412776"/>
            <a:ext cx="9144000" cy="0"/>
          </a:xfrm>
          <a:prstGeom prst="line">
            <a:avLst/>
          </a:prstGeom>
        </p:spPr>
        <p:style>
          <a:lnRef idx="3">
            <a:schemeClr val="dk1"/>
          </a:lnRef>
          <a:fillRef idx="0">
            <a:schemeClr val="dk1"/>
          </a:fillRef>
          <a:effectRef idx="2">
            <a:schemeClr val="dk1"/>
          </a:effectRef>
          <a:fontRef idx="minor">
            <a:schemeClr val="tx1"/>
          </a:fontRef>
        </p:style>
      </p:cxnSp>
      <p:cxnSp>
        <p:nvCxnSpPr>
          <p:cNvPr id="7" name="Düz Bağlayıcı 6"/>
          <p:cNvCxnSpPr/>
          <p:nvPr/>
        </p:nvCxnSpPr>
        <p:spPr>
          <a:xfrm>
            <a:off x="1524000" y="4509120"/>
            <a:ext cx="9144000" cy="0"/>
          </a:xfrm>
          <a:prstGeom prst="line">
            <a:avLst/>
          </a:prstGeom>
        </p:spPr>
        <p:style>
          <a:lnRef idx="3">
            <a:schemeClr val="dk1"/>
          </a:lnRef>
          <a:fillRef idx="0">
            <a:schemeClr val="dk1"/>
          </a:fillRef>
          <a:effectRef idx="2">
            <a:schemeClr val="dk1"/>
          </a:effectRef>
          <a:fontRef idx="minor">
            <a:schemeClr val="tx1"/>
          </a:fontRef>
        </p:style>
      </p:cxnSp>
      <p:sp>
        <p:nvSpPr>
          <p:cNvPr id="3" name="Metin kutusu 2"/>
          <p:cNvSpPr txBox="1"/>
          <p:nvPr/>
        </p:nvSpPr>
        <p:spPr>
          <a:xfrm>
            <a:off x="1271464" y="5445224"/>
            <a:ext cx="9505056" cy="400110"/>
          </a:xfrm>
          <a:prstGeom prst="rect">
            <a:avLst/>
          </a:prstGeom>
          <a:noFill/>
        </p:spPr>
        <p:txBody>
          <a:bodyPr wrap="square" rtlCol="0">
            <a:spAutoFit/>
          </a:bodyPr>
          <a:lstStyle/>
          <a:p>
            <a:r>
              <a:rPr lang="tr-TR" i="1" dirty="0" err="1" smtClean="0"/>
              <a:t>Prepared</a:t>
            </a:r>
            <a:r>
              <a:rPr lang="tr-TR" i="1" dirty="0" smtClean="0"/>
              <a:t> </a:t>
            </a:r>
            <a:r>
              <a:rPr lang="tr-TR" i="1" dirty="0" err="1" smtClean="0"/>
              <a:t>by</a:t>
            </a:r>
            <a:r>
              <a:rPr lang="tr-TR" i="1" dirty="0" smtClean="0"/>
              <a:t>: Ahmet Yılmaz                                             </a:t>
            </a:r>
            <a:r>
              <a:rPr lang="tr-TR" sz="2000" b="1" u="sng" dirty="0" err="1" smtClean="0">
                <a:solidFill>
                  <a:srgbClr val="FF0000"/>
                </a:solidFill>
              </a:rPr>
              <a:t>Lecturer</a:t>
            </a:r>
            <a:r>
              <a:rPr lang="tr-TR" sz="2000" b="1" u="sng" dirty="0" smtClean="0">
                <a:solidFill>
                  <a:srgbClr val="FF0000"/>
                </a:solidFill>
              </a:rPr>
              <a:t>: Mehmet GÜR</a:t>
            </a:r>
            <a:r>
              <a:rPr lang="tr-TR" dirty="0" smtClean="0"/>
              <a:t>	</a:t>
            </a:r>
            <a:r>
              <a:rPr lang="tr-TR" dirty="0" smtClean="0">
                <a:hlinkClick r:id="rId3"/>
              </a:rPr>
              <a:t>gur@yildiz.edu.tr</a:t>
            </a:r>
            <a:r>
              <a:rPr lang="tr-TR" dirty="0" smtClean="0"/>
              <a:t> </a:t>
            </a:r>
            <a:endParaRPr lang="en-US" dirty="0"/>
          </a:p>
        </p:txBody>
      </p:sp>
    </p:spTree>
    <p:extLst>
      <p:ext uri="{BB962C8B-B14F-4D97-AF65-F5344CB8AC3E}">
        <p14:creationId xmlns:p14="http://schemas.microsoft.com/office/powerpoint/2010/main" val="627952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capital</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In </a:t>
            </a:r>
            <a:r>
              <a:rPr lang="en-US" sz="2400" dirty="0">
                <a:ea typeface="Arial Unicode MS" panose="020B0604020202020204" pitchFamily="34" charset="-128"/>
                <a:cs typeface="Times New Roman" panose="02020603050405020304" pitchFamily="18" charset="0"/>
              </a:rPr>
              <a:t>classical economics, land is a durable “free gift of nature” and capital is expendable past</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savings, the stored-up production of people</a:t>
            </a:r>
            <a:r>
              <a:rPr lang="tr-TR" sz="2400" dirty="0">
                <a:ea typeface="Arial Unicode MS" panose="020B0604020202020204" pitchFamily="34" charset="-128"/>
                <a:cs typeface="Times New Roman" panose="02020603050405020304" pitchFamily="18" charset="0"/>
              </a:rPr>
              <a:t>.</a:t>
            </a:r>
          </a:p>
          <a:p>
            <a:pPr algn="just"/>
            <a:r>
              <a:rPr lang="en-US" sz="2400" dirty="0" smtClean="0">
                <a:ea typeface="Arial Unicode MS" panose="020B0604020202020204" pitchFamily="34" charset="-128"/>
                <a:cs typeface="Times New Roman" panose="02020603050405020304" pitchFamily="18" charset="0"/>
              </a:rPr>
              <a:t>Sometimes</a:t>
            </a:r>
            <a:r>
              <a:rPr lang="en-US" sz="2400" dirty="0">
                <a:ea typeface="Arial Unicode MS" panose="020B0604020202020204" pitchFamily="34" charset="-128"/>
                <a:cs typeface="Times New Roman" panose="02020603050405020304" pitchFamily="18" charset="0"/>
              </a:rPr>
              <a:t>, land is regarded as capital itself because of the ability to raise capital funds</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using land as </a:t>
            </a:r>
            <a:r>
              <a:rPr lang="en-US" sz="2400" dirty="0" smtClean="0">
                <a:ea typeface="Arial Unicode MS" panose="020B0604020202020204" pitchFamily="34" charset="-128"/>
                <a:cs typeface="Times New Roman" panose="02020603050405020304" pitchFamily="18" charset="0"/>
              </a:rPr>
              <a:t>collateral</a:t>
            </a:r>
            <a:endParaRPr lang="tr-TR" sz="2400" dirty="0" smtClean="0">
              <a:ea typeface="Arial Unicode MS" panose="020B0604020202020204" pitchFamily="34" charset="-128"/>
              <a:cs typeface="Times New Roman" panose="02020603050405020304" pitchFamily="18" charset="0"/>
            </a:endParaRPr>
          </a:p>
          <a:p>
            <a:pPr algn="just"/>
            <a:endParaRPr lang="tr-TR" sz="2400" dirty="0">
              <a:ea typeface="Arial Unicode MS" panose="020B0604020202020204" pitchFamily="34" charset="-128"/>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a:t>
            </a:r>
            <a:r>
              <a:rPr lang="tr-TR" sz="2400" b="1" u="sng" dirty="0">
                <a:ea typeface="Arial Unicode MS" panose="020B0604020202020204" pitchFamily="34" charset="-128"/>
                <a:cs typeface="Times New Roman" panose="02020603050405020304" pitchFamily="18" charset="0"/>
              </a:rPr>
              <a:t> </a:t>
            </a:r>
            <a:r>
              <a:rPr lang="en-US" sz="2400" b="1" u="sng" dirty="0">
                <a:ea typeface="Arial Unicode MS" panose="020B0604020202020204" pitchFamily="34" charset="-128"/>
                <a:cs typeface="Times New Roman" panose="02020603050405020304" pitchFamily="18" charset="0"/>
              </a:rPr>
              <a:t>consumption good</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A </a:t>
            </a:r>
            <a:r>
              <a:rPr lang="en-US" sz="2400" dirty="0">
                <a:ea typeface="Arial Unicode MS" panose="020B0604020202020204" pitchFamily="34" charset="-128"/>
                <a:cs typeface="Times New Roman" panose="02020603050405020304" pitchFamily="18" charset="0"/>
              </a:rPr>
              <a:t>consumer good</a:t>
            </a:r>
            <a:r>
              <a:rPr lang="tr-TR" sz="2400" dirty="0">
                <a:ea typeface="Arial Unicode MS" panose="020B0604020202020204" pitchFamily="34" charset="-128"/>
                <a:cs typeface="Times New Roman" panose="02020603050405020304" pitchFamily="18" charset="0"/>
              </a:rPr>
              <a:t>,</a:t>
            </a:r>
            <a:r>
              <a:rPr lang="en-US" sz="2400" dirty="0">
                <a:ea typeface="Arial Unicode MS" panose="020B0604020202020204" pitchFamily="34" charset="-128"/>
                <a:cs typeface="Times New Roman" panose="02020603050405020304" pitchFamily="18" charset="0"/>
              </a:rPr>
              <a:t> produced by human enterprise</a:t>
            </a:r>
            <a:endParaRPr lang="tr-TR" sz="2400"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Parks </a:t>
            </a:r>
            <a:r>
              <a:rPr lang="en-US" sz="2400" dirty="0">
                <a:ea typeface="Arial Unicode MS" panose="020B0604020202020204" pitchFamily="34" charset="-128"/>
                <a:cs typeface="Times New Roman" panose="02020603050405020304" pitchFamily="18" charset="0"/>
              </a:rPr>
              <a:t>and recreation sites, developed building lots, a factor of production</a:t>
            </a:r>
          </a:p>
          <a:p>
            <a:pPr marL="0" indent="0" algn="just">
              <a:buNone/>
            </a:pPr>
            <a:endParaRPr lang="en-US" sz="2400" dirty="0">
              <a:ea typeface="Arial Unicode MS" panose="020B0604020202020204" pitchFamily="34" charset="-128"/>
              <a:cs typeface="Times New Roman" panose="02020603050405020304" pitchFamily="18" charset="0"/>
            </a:endParaRP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Tree>
    <p:extLst>
      <p:ext uri="{BB962C8B-B14F-4D97-AF65-F5344CB8AC3E}">
        <p14:creationId xmlns:p14="http://schemas.microsoft.com/office/powerpoint/2010/main" val="3813159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52736"/>
            <a:ext cx="11737304" cy="1200329"/>
          </a:xfrm>
          <a:prstGeom prst="rect">
            <a:avLst/>
          </a:prstGeom>
        </p:spPr>
        <p:txBody>
          <a:bodyPr wrap="square">
            <a:spAutoFit/>
          </a:bodyPr>
          <a:lstStyle/>
          <a:p>
            <a:pPr algn="just"/>
            <a:r>
              <a:rPr lang="en-US" sz="2400" b="1" dirty="0"/>
              <a:t>What is a Class? </a:t>
            </a:r>
          </a:p>
          <a:p>
            <a:pPr algn="just"/>
            <a:r>
              <a:rPr lang="en-US" sz="2400" dirty="0"/>
              <a:t>Description of a set of objects that share the same attributes, operations, relationships and semantics. </a:t>
            </a:r>
            <a:r>
              <a:rPr lang="tr-TR" sz="2400" dirty="0" smtClean="0"/>
              <a:t> </a:t>
            </a:r>
            <a:r>
              <a:rPr lang="en-US" sz="2400" dirty="0" smtClean="0"/>
              <a:t>Objects </a:t>
            </a:r>
            <a:r>
              <a:rPr lang="en-US" sz="2400" dirty="0"/>
              <a:t>in a class are called </a:t>
            </a:r>
            <a:r>
              <a:rPr lang="en-US" sz="2400" b="1" dirty="0"/>
              <a:t>instances</a:t>
            </a:r>
            <a:r>
              <a:rPr lang="en-US" sz="2400" dirty="0"/>
              <a:t> of the class.</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a:t>
            </a:r>
            <a:r>
              <a:rPr lang="tr-TR"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Diagrams</a:t>
            </a:r>
          </a:p>
        </p:txBody>
      </p:sp>
      <p:pic>
        <p:nvPicPr>
          <p:cNvPr id="9" name="Picture 7"/>
          <p:cNvPicPr>
            <a:picLocks noChangeAspect="1"/>
          </p:cNvPicPr>
          <p:nvPr/>
        </p:nvPicPr>
        <p:blipFill rotWithShape="1">
          <a:blip r:embed="rId3"/>
          <a:srcRect l="3186"/>
          <a:stretch/>
        </p:blipFill>
        <p:spPr>
          <a:xfrm>
            <a:off x="119336" y="2249612"/>
            <a:ext cx="8280920" cy="4491756"/>
          </a:xfrm>
          <a:prstGeom prst="rect">
            <a:avLst/>
          </a:prstGeom>
        </p:spPr>
      </p:pic>
      <p:sp>
        <p:nvSpPr>
          <p:cNvPr id="7" name="Dikdörtgen 6"/>
          <p:cNvSpPr/>
          <p:nvPr/>
        </p:nvSpPr>
        <p:spPr>
          <a:xfrm>
            <a:off x="4007768" y="6577608"/>
            <a:ext cx="7341996" cy="307777"/>
          </a:xfrm>
          <a:prstGeom prst="rect">
            <a:avLst/>
          </a:prstGeom>
        </p:spPr>
        <p:txBody>
          <a:bodyPr wrap="square">
            <a:spAutoFit/>
          </a:bodyPr>
          <a:lstStyle/>
          <a:p>
            <a:pPr algn="r">
              <a:buFont typeface="Wingdings" panose="05000000000000000000" pitchFamily="2" charset="2"/>
              <a:buNone/>
            </a:pPr>
            <a:r>
              <a:rPr lang="tr-TR" sz="1400" b="1" i="1" dirty="0"/>
              <a:t>Çağdaş, V., 2018, </a:t>
            </a:r>
            <a:r>
              <a:rPr lang="tr-TR" sz="1400" b="1" i="1" dirty="0" smtClean="0"/>
              <a:t>ABYS Yayımlanmamış </a:t>
            </a:r>
            <a:r>
              <a:rPr lang="tr-TR" sz="1400" b="1" i="1" dirty="0"/>
              <a:t>Ders Notları</a:t>
            </a:r>
            <a:endParaRPr lang="en-US" sz="1400" b="1" i="1" dirty="0"/>
          </a:p>
        </p:txBody>
      </p:sp>
    </p:spTree>
    <p:extLst>
      <p:ext uri="{BB962C8B-B14F-4D97-AF65-F5344CB8AC3E}">
        <p14:creationId xmlns:p14="http://schemas.microsoft.com/office/powerpoint/2010/main" val="176840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4" name="Dikdörtgen 3"/>
          <p:cNvSpPr/>
          <p:nvPr/>
        </p:nvSpPr>
        <p:spPr>
          <a:xfrm>
            <a:off x="5087888"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
        <p:nvSpPr>
          <p:cNvPr id="58" name="Text Box 7"/>
          <p:cNvSpPr txBox="1">
            <a:spLocks noChangeArrowheads="1"/>
          </p:cNvSpPr>
          <p:nvPr/>
        </p:nvSpPr>
        <p:spPr bwMode="auto">
          <a:xfrm>
            <a:off x="3143672" y="1052737"/>
            <a:ext cx="8856984"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A </a:t>
            </a:r>
            <a:r>
              <a:rPr lang="en-US" b="1" i="1" dirty="0">
                <a:solidFill>
                  <a:srgbClr val="FF0000"/>
                </a:solidFill>
                <a:latin typeface="+mj-lt"/>
              </a:rPr>
              <a:t>class</a:t>
            </a:r>
            <a:r>
              <a:rPr lang="en-US" dirty="0">
                <a:solidFill>
                  <a:srgbClr val="FF0000"/>
                </a:solidFill>
                <a:latin typeface="+mj-lt"/>
              </a:rPr>
              <a:t> </a:t>
            </a:r>
            <a:r>
              <a:rPr lang="en-US" dirty="0">
                <a:latin typeface="+mj-lt"/>
              </a:rPr>
              <a:t>is a description of a set of objects that share the same </a:t>
            </a:r>
            <a:r>
              <a:rPr lang="en-US" b="1" dirty="0">
                <a:latin typeface="+mj-lt"/>
              </a:rPr>
              <a:t>attributes</a:t>
            </a:r>
            <a:r>
              <a:rPr lang="en-US" dirty="0">
                <a:latin typeface="+mj-lt"/>
              </a:rPr>
              <a:t>,</a:t>
            </a:r>
            <a:r>
              <a:rPr lang="tr-TR" dirty="0">
                <a:latin typeface="+mj-lt"/>
              </a:rPr>
              <a:t> </a:t>
            </a:r>
            <a:r>
              <a:rPr lang="en-US" b="1" dirty="0">
                <a:latin typeface="+mj-lt"/>
              </a:rPr>
              <a:t>operations</a:t>
            </a:r>
            <a:r>
              <a:rPr lang="en-US" dirty="0">
                <a:latin typeface="+mj-lt"/>
              </a:rPr>
              <a:t>, </a:t>
            </a:r>
            <a:r>
              <a:rPr lang="en-US" b="1" dirty="0">
                <a:latin typeface="+mj-lt"/>
              </a:rPr>
              <a:t>relationships</a:t>
            </a:r>
            <a:r>
              <a:rPr lang="en-US" dirty="0">
                <a:latin typeface="+mj-lt"/>
              </a:rPr>
              <a:t>, and </a:t>
            </a:r>
            <a:r>
              <a:rPr lang="en-US" b="1" dirty="0">
                <a:latin typeface="+mj-lt"/>
              </a:rPr>
              <a:t>semantics</a:t>
            </a:r>
            <a:r>
              <a:rPr lang="en-US" dirty="0">
                <a:latin typeface="+mj-lt"/>
              </a:rPr>
              <a:t>.</a:t>
            </a:r>
          </a:p>
          <a:p>
            <a:pPr algn="just"/>
            <a:endParaRPr lang="tr-TR" sz="1000" dirty="0">
              <a:latin typeface="+mj-lt"/>
            </a:endParaRPr>
          </a:p>
          <a:p>
            <a:pPr algn="just"/>
            <a:endParaRPr lang="en-US" sz="1000" dirty="0">
              <a:latin typeface="+mj-lt"/>
            </a:endParaRPr>
          </a:p>
          <a:p>
            <a:pPr algn="just"/>
            <a:r>
              <a:rPr lang="en-US" dirty="0">
                <a:latin typeface="+mj-lt"/>
              </a:rPr>
              <a:t>Graphically, a class is represented</a:t>
            </a:r>
            <a:r>
              <a:rPr lang="tr-TR" dirty="0">
                <a:latin typeface="+mj-lt"/>
              </a:rPr>
              <a:t> </a:t>
            </a:r>
            <a:r>
              <a:rPr lang="en-US" dirty="0">
                <a:latin typeface="+mj-lt"/>
              </a:rPr>
              <a:t>as a</a:t>
            </a:r>
            <a:r>
              <a:rPr lang="tr-TR" dirty="0">
                <a:latin typeface="+mj-lt"/>
              </a:rPr>
              <a:t> </a:t>
            </a:r>
            <a:r>
              <a:rPr lang="en-US" dirty="0">
                <a:latin typeface="+mj-lt"/>
              </a:rPr>
              <a:t>rectangle, including its </a:t>
            </a:r>
            <a:r>
              <a:rPr lang="en-US" b="1" dirty="0">
                <a:latin typeface="+mj-lt"/>
              </a:rPr>
              <a:t>name</a:t>
            </a:r>
            <a:r>
              <a:rPr lang="en-US" dirty="0">
                <a:latin typeface="+mj-lt"/>
              </a:rPr>
              <a:t>,</a:t>
            </a:r>
            <a:r>
              <a:rPr lang="tr-TR" dirty="0">
                <a:latin typeface="+mj-lt"/>
              </a:rPr>
              <a:t> </a:t>
            </a:r>
            <a:r>
              <a:rPr lang="en-US" b="1" dirty="0">
                <a:latin typeface="+mj-lt"/>
              </a:rPr>
              <a:t>attributes</a:t>
            </a:r>
            <a:r>
              <a:rPr lang="en-US" dirty="0">
                <a:latin typeface="+mj-lt"/>
              </a:rPr>
              <a:t>, and </a:t>
            </a:r>
            <a:r>
              <a:rPr lang="en-US" b="1" dirty="0">
                <a:latin typeface="+mj-lt"/>
              </a:rPr>
              <a:t>operations</a:t>
            </a:r>
            <a:r>
              <a:rPr lang="en-US" dirty="0">
                <a:latin typeface="+mj-lt"/>
              </a:rPr>
              <a:t> in separate</a:t>
            </a:r>
            <a:r>
              <a:rPr lang="tr-TR" dirty="0">
                <a:latin typeface="+mj-lt"/>
              </a:rPr>
              <a:t> </a:t>
            </a:r>
            <a:r>
              <a:rPr lang="en-US" dirty="0">
                <a:latin typeface="+mj-lt"/>
              </a:rPr>
              <a:t>compartments. </a:t>
            </a:r>
            <a:endParaRPr lang="tr-TR" dirty="0">
              <a:latin typeface="+mj-lt"/>
            </a:endParaRPr>
          </a:p>
          <a:p>
            <a:pPr algn="just"/>
            <a:endParaRPr lang="tr-TR" dirty="0">
              <a:latin typeface="+mj-lt"/>
            </a:endParaRPr>
          </a:p>
          <a:p>
            <a:pPr algn="just"/>
            <a:endParaRPr lang="en-US" dirty="0">
              <a:latin typeface="+mj-lt"/>
            </a:endParaRPr>
          </a:p>
        </p:txBody>
      </p:sp>
      <p:sp>
        <p:nvSpPr>
          <p:cNvPr id="10" name="Rectangle 4"/>
          <p:cNvSpPr>
            <a:spLocks noChangeArrowheads="1"/>
          </p:cNvSpPr>
          <p:nvPr/>
        </p:nvSpPr>
        <p:spPr bwMode="auto">
          <a:xfrm>
            <a:off x="227856" y="1052736"/>
            <a:ext cx="2627784" cy="799494"/>
          </a:xfrm>
          <a:prstGeom prst="rect">
            <a:avLst/>
          </a:prstGeom>
          <a:solidFill>
            <a:schemeClr val="accent1">
              <a:lumMod val="20000"/>
              <a:lumOff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ClassName</a:t>
            </a:r>
          </a:p>
        </p:txBody>
      </p:sp>
      <p:sp>
        <p:nvSpPr>
          <p:cNvPr id="11" name="Rectangle 5"/>
          <p:cNvSpPr>
            <a:spLocks noChangeArrowheads="1"/>
          </p:cNvSpPr>
          <p:nvPr/>
        </p:nvSpPr>
        <p:spPr bwMode="auto">
          <a:xfrm>
            <a:off x="227856" y="1852230"/>
            <a:ext cx="2627784" cy="899430"/>
          </a:xfrm>
          <a:prstGeom prst="rect">
            <a:avLst/>
          </a:prstGeom>
          <a:solidFill>
            <a:schemeClr val="accent1">
              <a:lumMod val="20000"/>
              <a:lumOff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attributes</a:t>
            </a:r>
          </a:p>
        </p:txBody>
      </p:sp>
      <p:sp>
        <p:nvSpPr>
          <p:cNvPr id="12" name="Rectangle 6"/>
          <p:cNvSpPr>
            <a:spLocks noChangeArrowheads="1"/>
          </p:cNvSpPr>
          <p:nvPr/>
        </p:nvSpPr>
        <p:spPr bwMode="auto">
          <a:xfrm>
            <a:off x="227856" y="2751661"/>
            <a:ext cx="2627784" cy="999367"/>
          </a:xfrm>
          <a:prstGeom prst="rect">
            <a:avLst/>
          </a:prstGeom>
          <a:solidFill>
            <a:schemeClr val="accent1">
              <a:lumMod val="20000"/>
              <a:lumOff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operations</a:t>
            </a:r>
          </a:p>
        </p:txBody>
      </p:sp>
      <p:sp>
        <p:nvSpPr>
          <p:cNvPr id="8" name="Text Box 7"/>
          <p:cNvSpPr txBox="1">
            <a:spLocks noChangeArrowheads="1"/>
          </p:cNvSpPr>
          <p:nvPr/>
        </p:nvSpPr>
        <p:spPr bwMode="auto">
          <a:xfrm>
            <a:off x="119336" y="4298320"/>
            <a:ext cx="11881320" cy="1200329"/>
          </a:xfrm>
          <a:prstGeom prst="rect">
            <a:avLst/>
          </a:prstGeom>
          <a:solidFill>
            <a:schemeClr val="bg1">
              <a:lumMod val="95000"/>
            </a:schemeClr>
          </a:solidFill>
          <a:ln>
            <a:solidFill>
              <a:srgbClr val="FF0000"/>
            </a:solidFill>
          </a:ln>
          <a:extLst/>
        </p:spPr>
        <p:txBody>
          <a:bodyPr wrap="square">
            <a:spAutoFit/>
          </a:bodyPr>
          <a:lstStyle>
            <a:defPPr>
              <a:defRPr lang="tr-TR"/>
            </a:defPPr>
            <a:lvl1pPr algn="just">
              <a:defRPr sz="2400" b="1">
                <a:latin typeface="+mj-lt"/>
              </a:defRPr>
            </a:lvl1pPr>
          </a:lstStyle>
          <a:p>
            <a:r>
              <a:rPr lang="tr-TR" dirty="0"/>
              <a:t>Sınıf; aynı özellikleri, işlemleri, ilişkileri ve semantiği paylaşan bir dizi nesnenin açıklamasıdır.</a:t>
            </a:r>
          </a:p>
          <a:p>
            <a:r>
              <a:rPr lang="tr-TR" dirty="0"/>
              <a:t>Grafik olarak, bir sınıf ayrı bölümlerde adı, özellikleri ve işlemleri  içeren bir dikdörtgen olarak temsil edilir.</a:t>
            </a:r>
          </a:p>
        </p:txBody>
      </p:sp>
    </p:spTree>
    <p:extLst>
      <p:ext uri="{BB962C8B-B14F-4D97-AF65-F5344CB8AC3E}">
        <p14:creationId xmlns:p14="http://schemas.microsoft.com/office/powerpoint/2010/main" val="2196551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58" name="Text Box 7"/>
          <p:cNvSpPr txBox="1">
            <a:spLocks noChangeArrowheads="1"/>
          </p:cNvSpPr>
          <p:nvPr/>
        </p:nvSpPr>
        <p:spPr bwMode="auto">
          <a:xfrm>
            <a:off x="3143672" y="1052736"/>
            <a:ext cx="8784976" cy="1200329"/>
          </a:xfrm>
          <a:prstGeom prst="rect">
            <a:avLst/>
          </a:prstGeom>
          <a:ln/>
          <a:extLst/>
        </p:spPr>
        <p:style>
          <a:lnRef idx="2">
            <a:schemeClr val="accent5"/>
          </a:lnRef>
          <a:fillRef idx="1">
            <a:schemeClr val="lt1"/>
          </a:fillRef>
          <a:effectRef idx="0">
            <a:schemeClr val="accent5"/>
          </a:effectRef>
          <a:fontRef idx="minor">
            <a:schemeClr val="dk1"/>
          </a:fontRef>
        </p:style>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The </a:t>
            </a:r>
            <a:r>
              <a:rPr lang="en-US" b="1" dirty="0">
                <a:latin typeface="+mj-lt"/>
              </a:rPr>
              <a:t>name</a:t>
            </a:r>
            <a:r>
              <a:rPr lang="en-US" dirty="0">
                <a:latin typeface="+mj-lt"/>
              </a:rPr>
              <a:t> of the class is the only required tag in the graphical representation of a class. </a:t>
            </a:r>
          </a:p>
          <a:p>
            <a:pPr algn="just"/>
            <a:r>
              <a:rPr lang="en-US" dirty="0" smtClean="0">
                <a:latin typeface="+mj-lt"/>
              </a:rPr>
              <a:t>It </a:t>
            </a:r>
            <a:r>
              <a:rPr lang="en-US" dirty="0">
                <a:latin typeface="+mj-lt"/>
              </a:rPr>
              <a:t>always appears in the top box.</a:t>
            </a:r>
          </a:p>
        </p:txBody>
      </p:sp>
      <p:sp>
        <p:nvSpPr>
          <p:cNvPr id="9" name="Rectangle 4"/>
          <p:cNvSpPr>
            <a:spLocks noChangeArrowheads="1"/>
          </p:cNvSpPr>
          <p:nvPr/>
        </p:nvSpPr>
        <p:spPr bwMode="auto">
          <a:xfrm>
            <a:off x="83840" y="2229862"/>
            <a:ext cx="2627784" cy="799494"/>
          </a:xfrm>
          <a:prstGeom prst="rect">
            <a:avLst/>
          </a:pr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ClassName</a:t>
            </a:r>
          </a:p>
        </p:txBody>
      </p:sp>
      <p:sp>
        <p:nvSpPr>
          <p:cNvPr id="10" name="Rectangle 5"/>
          <p:cNvSpPr>
            <a:spLocks noChangeArrowheads="1"/>
          </p:cNvSpPr>
          <p:nvPr/>
        </p:nvSpPr>
        <p:spPr bwMode="auto">
          <a:xfrm>
            <a:off x="83840" y="3105633"/>
            <a:ext cx="2627784" cy="899431"/>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attributes</a:t>
            </a:r>
          </a:p>
        </p:txBody>
      </p:sp>
      <p:sp>
        <p:nvSpPr>
          <p:cNvPr id="11" name="Rectangle 6"/>
          <p:cNvSpPr>
            <a:spLocks noChangeArrowheads="1"/>
          </p:cNvSpPr>
          <p:nvPr/>
        </p:nvSpPr>
        <p:spPr bwMode="auto">
          <a:xfrm>
            <a:off x="83840" y="4085817"/>
            <a:ext cx="2627784" cy="999367"/>
          </a:xfrm>
          <a:prstGeom prst="rect">
            <a:avLst/>
          </a:prstGeom>
          <a:ln>
            <a:headEnd/>
            <a:tailEnd/>
          </a:ln>
          <a:extLst/>
        </p:spPr>
        <p:style>
          <a:lnRef idx="2">
            <a:schemeClr val="accent4">
              <a:shade val="50000"/>
            </a:schemeClr>
          </a:lnRef>
          <a:fillRef idx="1">
            <a:schemeClr val="accent4"/>
          </a:fillRef>
          <a:effectRef idx="0">
            <a:schemeClr val="accent4"/>
          </a:effectRef>
          <a:fontRef idx="minor">
            <a:schemeClr val="lt1"/>
          </a:fontRef>
        </p:style>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operations</a:t>
            </a:r>
          </a:p>
        </p:txBody>
      </p:sp>
      <p:sp>
        <p:nvSpPr>
          <p:cNvPr id="8" name="Text Box 7"/>
          <p:cNvSpPr txBox="1">
            <a:spLocks noChangeArrowheads="1"/>
          </p:cNvSpPr>
          <p:nvPr/>
        </p:nvSpPr>
        <p:spPr bwMode="auto">
          <a:xfrm>
            <a:off x="3143672" y="2955183"/>
            <a:ext cx="8821488" cy="1200329"/>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An </a:t>
            </a:r>
            <a:r>
              <a:rPr lang="en-US" b="1" dirty="0">
                <a:latin typeface="+mj-lt"/>
              </a:rPr>
              <a:t>attribute</a:t>
            </a:r>
            <a:r>
              <a:rPr lang="en-US" dirty="0">
                <a:latin typeface="+mj-lt"/>
              </a:rPr>
              <a:t> is a named property of a class that describes the object being </a:t>
            </a:r>
            <a:r>
              <a:rPr lang="en-US" dirty="0" smtClean="0">
                <a:latin typeface="+mj-lt"/>
              </a:rPr>
              <a:t>modeled.</a:t>
            </a:r>
            <a:r>
              <a:rPr lang="tr-TR" dirty="0" smtClean="0">
                <a:latin typeface="+mj-lt"/>
              </a:rPr>
              <a:t> </a:t>
            </a:r>
            <a:r>
              <a:rPr lang="en-US" dirty="0" smtClean="0">
                <a:latin typeface="+mj-lt"/>
              </a:rPr>
              <a:t>In </a:t>
            </a:r>
            <a:r>
              <a:rPr lang="en-US" dirty="0">
                <a:latin typeface="+mj-lt"/>
              </a:rPr>
              <a:t>the class diagram, attributes appear in the second box</a:t>
            </a:r>
            <a:r>
              <a:rPr lang="tr-TR" dirty="0">
                <a:latin typeface="+mj-lt"/>
              </a:rPr>
              <a:t> </a:t>
            </a:r>
            <a:r>
              <a:rPr lang="en-US" dirty="0">
                <a:latin typeface="+mj-lt"/>
              </a:rPr>
              <a:t>just below the name</a:t>
            </a:r>
            <a:r>
              <a:rPr lang="tr-TR" dirty="0">
                <a:latin typeface="+mj-lt"/>
              </a:rPr>
              <a:t>.</a:t>
            </a:r>
            <a:endParaRPr lang="en-US" dirty="0">
              <a:latin typeface="+mj-lt"/>
            </a:endParaRPr>
          </a:p>
        </p:txBody>
      </p:sp>
      <p:sp>
        <p:nvSpPr>
          <p:cNvPr id="2" name="Dikdörtgen 1"/>
          <p:cNvSpPr/>
          <p:nvPr/>
        </p:nvSpPr>
        <p:spPr>
          <a:xfrm>
            <a:off x="3143672" y="5271044"/>
            <a:ext cx="8784976"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b="1" dirty="0">
                <a:latin typeface="+mj-lt"/>
              </a:rPr>
              <a:t>Operations</a:t>
            </a:r>
            <a:r>
              <a:rPr lang="en-US" sz="2400" dirty="0">
                <a:latin typeface="+mj-lt"/>
              </a:rPr>
              <a:t> describe the class behavior</a:t>
            </a:r>
            <a:r>
              <a:rPr lang="tr-TR" sz="2400" dirty="0">
                <a:latin typeface="+mj-lt"/>
              </a:rPr>
              <a:t> </a:t>
            </a:r>
            <a:r>
              <a:rPr lang="en-US" sz="2400" dirty="0">
                <a:latin typeface="+mj-lt"/>
              </a:rPr>
              <a:t>and appear in the third compartment. </a:t>
            </a:r>
          </a:p>
        </p:txBody>
      </p:sp>
      <p:cxnSp>
        <p:nvCxnSpPr>
          <p:cNvPr id="4" name="Düz Bağlayıcı 3"/>
          <p:cNvCxnSpPr>
            <a:stCxn id="9" idx="0"/>
            <a:endCxn id="58" idx="1"/>
          </p:cNvCxnSpPr>
          <p:nvPr/>
        </p:nvCxnSpPr>
        <p:spPr>
          <a:xfrm flipV="1">
            <a:off x="1397732" y="1652901"/>
            <a:ext cx="1745940" cy="576961"/>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Düz Bağlayıcı 12"/>
          <p:cNvCxnSpPr>
            <a:stCxn id="11" idx="2"/>
            <a:endCxn id="2" idx="1"/>
          </p:cNvCxnSpPr>
          <p:nvPr/>
        </p:nvCxnSpPr>
        <p:spPr>
          <a:xfrm>
            <a:off x="1397732" y="5085184"/>
            <a:ext cx="1745940" cy="601359"/>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Düz Bağlayıcı 15"/>
          <p:cNvCxnSpPr>
            <a:stCxn id="10" idx="3"/>
            <a:endCxn id="8" idx="1"/>
          </p:cNvCxnSpPr>
          <p:nvPr/>
        </p:nvCxnSpPr>
        <p:spPr>
          <a:xfrm flipV="1">
            <a:off x="2711624" y="3555348"/>
            <a:ext cx="432048" cy="1"/>
          </a:xfrm>
          <a:prstGeom prst="line">
            <a:avLst/>
          </a:prstGeom>
        </p:spPr>
        <p:style>
          <a:lnRef idx="3">
            <a:schemeClr val="accent6"/>
          </a:lnRef>
          <a:fillRef idx="0">
            <a:schemeClr val="accent6"/>
          </a:fillRef>
          <a:effectRef idx="2">
            <a:schemeClr val="accent6"/>
          </a:effectRef>
          <a:fontRef idx="minor">
            <a:schemeClr val="tx1"/>
          </a:fontRef>
        </p:style>
      </p:cxnSp>
      <p:sp>
        <p:nvSpPr>
          <p:cNvPr id="14" name="Dikdörtgen 13"/>
          <p:cNvSpPr/>
          <p:nvPr/>
        </p:nvSpPr>
        <p:spPr>
          <a:xfrm>
            <a:off x="5015880"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2185730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58" name="Text Box 7"/>
          <p:cNvSpPr txBox="1">
            <a:spLocks noChangeArrowheads="1"/>
          </p:cNvSpPr>
          <p:nvPr/>
        </p:nvSpPr>
        <p:spPr bwMode="auto">
          <a:xfrm>
            <a:off x="3071664" y="1052736"/>
            <a:ext cx="8928992"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Attributes are usually listed in the form:</a:t>
            </a:r>
          </a:p>
          <a:p>
            <a:pPr algn="just"/>
            <a:r>
              <a:rPr lang="en-US" dirty="0">
                <a:latin typeface="+mj-lt"/>
              </a:rPr>
              <a:t>        </a:t>
            </a:r>
            <a:r>
              <a:rPr lang="en-US" dirty="0" err="1">
                <a:latin typeface="+mj-lt"/>
              </a:rPr>
              <a:t>attributeName</a:t>
            </a:r>
            <a:r>
              <a:rPr lang="en-US" dirty="0">
                <a:latin typeface="+mj-lt"/>
              </a:rPr>
              <a:t> : Type</a:t>
            </a:r>
          </a:p>
          <a:p>
            <a:pPr algn="just"/>
            <a:endParaRPr lang="tr-TR" dirty="0">
              <a:latin typeface="+mj-lt"/>
            </a:endParaRPr>
          </a:p>
          <a:p>
            <a:pPr algn="just"/>
            <a:r>
              <a:rPr lang="en-US" b="1" dirty="0" err="1">
                <a:latin typeface="+mj-lt"/>
              </a:rPr>
              <a:t>Int</a:t>
            </a:r>
            <a:r>
              <a:rPr lang="en-US" dirty="0">
                <a:latin typeface="+mj-lt"/>
              </a:rPr>
              <a:t> : An integer (</a:t>
            </a:r>
            <a:r>
              <a:rPr lang="en-US" dirty="0" err="1">
                <a:latin typeface="+mj-lt"/>
              </a:rPr>
              <a:t>eg</a:t>
            </a:r>
            <a:r>
              <a:rPr lang="en-US" dirty="0">
                <a:latin typeface="+mj-lt"/>
              </a:rPr>
              <a:t>, 3)</a:t>
            </a:r>
            <a:r>
              <a:rPr lang="tr-TR" dirty="0">
                <a:latin typeface="+mj-lt"/>
              </a:rPr>
              <a:t>. </a:t>
            </a:r>
            <a:r>
              <a:rPr lang="en-US" dirty="0">
                <a:latin typeface="+mj-lt"/>
              </a:rPr>
              <a:t>Can be a whole number between </a:t>
            </a:r>
            <a:r>
              <a:rPr lang="tr-TR" dirty="0">
                <a:latin typeface="+mj-lt"/>
              </a:rPr>
              <a:t>-</a:t>
            </a:r>
            <a:r>
              <a:rPr lang="en-US" dirty="0">
                <a:latin typeface="+mj-lt"/>
              </a:rPr>
              <a:t>2147483648 and 2147483647</a:t>
            </a:r>
            <a:r>
              <a:rPr lang="tr-TR" dirty="0">
                <a:latin typeface="+mj-lt"/>
              </a:rPr>
              <a:t>.</a:t>
            </a:r>
          </a:p>
          <a:p>
            <a:pPr algn="just"/>
            <a:endParaRPr lang="tr-TR" sz="1000" dirty="0">
              <a:latin typeface="+mj-lt"/>
            </a:endParaRPr>
          </a:p>
          <a:p>
            <a:pPr algn="just"/>
            <a:r>
              <a:rPr lang="en-US" b="1" dirty="0">
                <a:latin typeface="+mj-lt"/>
              </a:rPr>
              <a:t>Float</a:t>
            </a:r>
            <a:r>
              <a:rPr lang="en-US" dirty="0">
                <a:latin typeface="+mj-lt"/>
              </a:rPr>
              <a:t> : A fractional (floating point) number (</a:t>
            </a:r>
            <a:r>
              <a:rPr lang="en-US" dirty="0" err="1">
                <a:latin typeface="+mj-lt"/>
              </a:rPr>
              <a:t>eg</a:t>
            </a:r>
            <a:r>
              <a:rPr lang="en-US" dirty="0">
                <a:latin typeface="+mj-lt"/>
              </a:rPr>
              <a:t>,</a:t>
            </a:r>
            <a:r>
              <a:rPr lang="tr-TR" dirty="0">
                <a:latin typeface="+mj-lt"/>
              </a:rPr>
              <a:t> </a:t>
            </a:r>
            <a:r>
              <a:rPr lang="en-US" dirty="0">
                <a:latin typeface="+mj-lt"/>
              </a:rPr>
              <a:t>3.25907).</a:t>
            </a:r>
            <a:endParaRPr lang="tr-TR" dirty="0">
              <a:latin typeface="+mj-lt"/>
            </a:endParaRPr>
          </a:p>
          <a:p>
            <a:pPr algn="just"/>
            <a:endParaRPr lang="en-US" sz="1000" dirty="0">
              <a:latin typeface="+mj-lt"/>
            </a:endParaRPr>
          </a:p>
          <a:p>
            <a:pPr algn="just"/>
            <a:r>
              <a:rPr lang="en-US" b="1" dirty="0">
                <a:latin typeface="+mj-lt"/>
              </a:rPr>
              <a:t>String</a:t>
            </a:r>
            <a:r>
              <a:rPr lang="en-US" dirty="0">
                <a:latin typeface="+mj-lt"/>
              </a:rPr>
              <a:t> : A sequence of characters (</a:t>
            </a:r>
            <a:r>
              <a:rPr lang="en-US" dirty="0" err="1">
                <a:latin typeface="+mj-lt"/>
              </a:rPr>
              <a:t>eg</a:t>
            </a:r>
            <a:r>
              <a:rPr lang="en-US" dirty="0">
                <a:latin typeface="+mj-lt"/>
              </a:rPr>
              <a:t>, "Hello User 6555")</a:t>
            </a:r>
            <a:r>
              <a:rPr lang="tr-TR" dirty="0">
                <a:latin typeface="+mj-lt"/>
              </a:rPr>
              <a:t>.</a:t>
            </a:r>
            <a:endParaRPr lang="en-US" dirty="0">
              <a:latin typeface="+mj-lt"/>
            </a:endParaRPr>
          </a:p>
          <a:p>
            <a:pPr algn="just"/>
            <a:endParaRPr lang="tr-TR" sz="1000" dirty="0">
              <a:latin typeface="+mj-lt"/>
            </a:endParaRPr>
          </a:p>
          <a:p>
            <a:pPr algn="just"/>
            <a:r>
              <a:rPr lang="en-US" b="1" dirty="0">
                <a:latin typeface="+mj-lt"/>
              </a:rPr>
              <a:t>Boolean</a:t>
            </a:r>
            <a:r>
              <a:rPr lang="tr-TR" dirty="0">
                <a:latin typeface="+mj-lt"/>
              </a:rPr>
              <a:t> </a:t>
            </a:r>
            <a:r>
              <a:rPr lang="en-US" dirty="0">
                <a:latin typeface="+mj-lt"/>
              </a:rPr>
              <a:t>: A true/false value.</a:t>
            </a:r>
            <a:r>
              <a:rPr lang="tr-TR" dirty="0">
                <a:latin typeface="+mj-lt"/>
              </a:rPr>
              <a:t> </a:t>
            </a:r>
            <a:r>
              <a:rPr lang="en-US" dirty="0">
                <a:latin typeface="+mj-lt"/>
              </a:rPr>
              <a:t>Can only contain either the value true or false.</a:t>
            </a:r>
          </a:p>
        </p:txBody>
      </p:sp>
      <p:sp>
        <p:nvSpPr>
          <p:cNvPr id="15" name="Rectangle 4"/>
          <p:cNvSpPr>
            <a:spLocks noChangeArrowheads="1"/>
          </p:cNvSpPr>
          <p:nvPr/>
        </p:nvSpPr>
        <p:spPr bwMode="auto">
          <a:xfrm>
            <a:off x="227856" y="1052737"/>
            <a:ext cx="2627784" cy="7994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16" name="Rectangle 5"/>
          <p:cNvSpPr>
            <a:spLocks noChangeArrowheads="1"/>
          </p:cNvSpPr>
          <p:nvPr/>
        </p:nvSpPr>
        <p:spPr bwMode="auto">
          <a:xfrm>
            <a:off x="227856" y="1852232"/>
            <a:ext cx="2627784" cy="2080825"/>
          </a:xfrm>
          <a:prstGeom prst="rect">
            <a:avLst/>
          </a:prstGeom>
          <a:solidFill>
            <a:schemeClr val="accent1">
              <a:lumMod val="20000"/>
              <a:lumOff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 name     : String</a:t>
            </a:r>
          </a:p>
          <a:p>
            <a:r>
              <a:rPr lang="en-US" dirty="0">
                <a:latin typeface="+mj-lt"/>
              </a:rPr>
              <a:t># address  : Address</a:t>
            </a:r>
          </a:p>
          <a:p>
            <a:r>
              <a:rPr lang="en-US" dirty="0">
                <a:latin typeface="+mj-lt"/>
              </a:rPr>
              <a:t># birthdate: Date</a:t>
            </a:r>
          </a:p>
          <a:p>
            <a:r>
              <a:rPr lang="en-US" dirty="0">
                <a:latin typeface="+mj-lt"/>
              </a:rPr>
              <a:t>/ age          : Date</a:t>
            </a:r>
          </a:p>
          <a:p>
            <a:r>
              <a:rPr lang="en-US" dirty="0">
                <a:latin typeface="+mj-lt"/>
              </a:rPr>
              <a:t>- </a:t>
            </a:r>
            <a:r>
              <a:rPr lang="en-US" dirty="0" err="1">
                <a:latin typeface="+mj-lt"/>
              </a:rPr>
              <a:t>ssn</a:t>
            </a:r>
            <a:r>
              <a:rPr lang="en-US" dirty="0">
                <a:latin typeface="+mj-lt"/>
              </a:rPr>
              <a:t>          : Id</a:t>
            </a:r>
          </a:p>
        </p:txBody>
      </p:sp>
      <p:sp>
        <p:nvSpPr>
          <p:cNvPr id="17" name="Rectangle 6"/>
          <p:cNvSpPr>
            <a:spLocks noChangeArrowheads="1"/>
          </p:cNvSpPr>
          <p:nvPr/>
        </p:nvSpPr>
        <p:spPr bwMode="auto">
          <a:xfrm>
            <a:off x="227856" y="3933056"/>
            <a:ext cx="2627784" cy="9993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operations</a:t>
            </a:r>
          </a:p>
        </p:txBody>
      </p:sp>
      <p:sp>
        <p:nvSpPr>
          <p:cNvPr id="8" name="Dikdörtgen 7"/>
          <p:cNvSpPr/>
          <p:nvPr/>
        </p:nvSpPr>
        <p:spPr>
          <a:xfrm>
            <a:off x="5159896"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73497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58" name="Text Box 7"/>
          <p:cNvSpPr txBox="1">
            <a:spLocks noChangeArrowheads="1"/>
          </p:cNvSpPr>
          <p:nvPr/>
        </p:nvSpPr>
        <p:spPr bwMode="auto">
          <a:xfrm>
            <a:off x="3071664" y="1052737"/>
            <a:ext cx="892899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Attributes can be:</a:t>
            </a:r>
          </a:p>
          <a:p>
            <a:pPr algn="just"/>
            <a:r>
              <a:rPr lang="en-US" dirty="0">
                <a:latin typeface="+mj-lt"/>
              </a:rPr>
              <a:t>	+ public</a:t>
            </a:r>
          </a:p>
          <a:p>
            <a:pPr algn="just"/>
            <a:r>
              <a:rPr lang="en-US" dirty="0">
                <a:latin typeface="+mj-lt"/>
              </a:rPr>
              <a:t>	# protected</a:t>
            </a:r>
          </a:p>
          <a:p>
            <a:pPr algn="just"/>
            <a:r>
              <a:rPr lang="en-US" dirty="0">
                <a:latin typeface="+mj-lt"/>
              </a:rPr>
              <a:t>	- private</a:t>
            </a:r>
            <a:endParaRPr lang="tr-TR" dirty="0">
              <a:latin typeface="+mj-lt"/>
            </a:endParaRPr>
          </a:p>
          <a:p>
            <a:pPr algn="just"/>
            <a:r>
              <a:rPr lang="tr-TR" dirty="0">
                <a:latin typeface="+mj-lt"/>
              </a:rPr>
              <a:t>	</a:t>
            </a:r>
            <a:r>
              <a:rPr lang="en-US" dirty="0">
                <a:latin typeface="+mj-lt"/>
              </a:rPr>
              <a:t>~ package</a:t>
            </a:r>
            <a:r>
              <a:rPr lang="tr-TR" dirty="0">
                <a:latin typeface="+mj-lt"/>
              </a:rPr>
              <a:t> </a:t>
            </a:r>
            <a:r>
              <a:rPr lang="en-US" dirty="0">
                <a:latin typeface="+mj-lt"/>
              </a:rPr>
              <a:t>default</a:t>
            </a:r>
          </a:p>
          <a:p>
            <a:pPr algn="just"/>
            <a:r>
              <a:rPr lang="en-US" dirty="0">
                <a:latin typeface="+mj-lt"/>
              </a:rPr>
              <a:t>	/ derived</a:t>
            </a:r>
            <a:endParaRPr lang="tr-TR" dirty="0">
              <a:latin typeface="+mj-lt"/>
            </a:endParaRPr>
          </a:p>
          <a:p>
            <a:pPr algn="just"/>
            <a:endParaRPr lang="tr-TR" dirty="0">
              <a:latin typeface="+mj-lt"/>
            </a:endParaRPr>
          </a:p>
          <a:p>
            <a:pPr algn="just"/>
            <a:r>
              <a:rPr lang="en-US" dirty="0">
                <a:latin typeface="+mj-lt"/>
              </a:rPr>
              <a:t>A derived attribute is one that can be computed from other attributes, but doesn’t actually exist.</a:t>
            </a:r>
            <a:endParaRPr lang="tr-TR" dirty="0">
              <a:latin typeface="+mj-lt"/>
            </a:endParaRPr>
          </a:p>
          <a:p>
            <a:pPr algn="just"/>
            <a:endParaRPr lang="tr-TR" dirty="0">
              <a:latin typeface="+mj-lt"/>
            </a:endParaRPr>
          </a:p>
          <a:p>
            <a:pPr algn="just"/>
            <a:r>
              <a:rPr lang="en-US" dirty="0">
                <a:latin typeface="+mj-lt"/>
              </a:rPr>
              <a:t>For example, a Person’s age can be computed from his birth date. A derived attribute is  designated by a preceding ‘/’ as in:</a:t>
            </a:r>
            <a:r>
              <a:rPr lang="tr-TR" dirty="0">
                <a:latin typeface="+mj-lt"/>
              </a:rPr>
              <a:t> </a:t>
            </a:r>
            <a:r>
              <a:rPr lang="en-US" dirty="0">
                <a:latin typeface="+mj-lt"/>
              </a:rPr>
              <a:t>/ age : Date</a:t>
            </a:r>
          </a:p>
        </p:txBody>
      </p:sp>
      <p:sp>
        <p:nvSpPr>
          <p:cNvPr id="15" name="Rectangle 4"/>
          <p:cNvSpPr>
            <a:spLocks noChangeArrowheads="1"/>
          </p:cNvSpPr>
          <p:nvPr/>
        </p:nvSpPr>
        <p:spPr bwMode="auto">
          <a:xfrm>
            <a:off x="227856" y="1052737"/>
            <a:ext cx="2627784" cy="7994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16" name="Rectangle 5"/>
          <p:cNvSpPr>
            <a:spLocks noChangeArrowheads="1"/>
          </p:cNvSpPr>
          <p:nvPr/>
        </p:nvSpPr>
        <p:spPr bwMode="auto">
          <a:xfrm>
            <a:off x="227856" y="1852232"/>
            <a:ext cx="2627784" cy="2080825"/>
          </a:xfrm>
          <a:prstGeom prst="rect">
            <a:avLst/>
          </a:prstGeom>
          <a:solidFill>
            <a:schemeClr val="accent1">
              <a:lumMod val="20000"/>
              <a:lumOff val="8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 name     : String</a:t>
            </a:r>
          </a:p>
          <a:p>
            <a:r>
              <a:rPr lang="en-US" dirty="0">
                <a:latin typeface="+mj-lt"/>
              </a:rPr>
              <a:t># address  : Address</a:t>
            </a:r>
          </a:p>
          <a:p>
            <a:r>
              <a:rPr lang="en-US" dirty="0">
                <a:latin typeface="+mj-lt"/>
              </a:rPr>
              <a:t># birthdate: Date</a:t>
            </a:r>
          </a:p>
          <a:p>
            <a:r>
              <a:rPr lang="en-US" dirty="0">
                <a:latin typeface="+mj-lt"/>
              </a:rPr>
              <a:t>/ age          : Date</a:t>
            </a:r>
          </a:p>
          <a:p>
            <a:r>
              <a:rPr lang="en-US" dirty="0">
                <a:latin typeface="+mj-lt"/>
              </a:rPr>
              <a:t>- </a:t>
            </a:r>
            <a:r>
              <a:rPr lang="en-US" dirty="0" err="1">
                <a:latin typeface="+mj-lt"/>
              </a:rPr>
              <a:t>ssn</a:t>
            </a:r>
            <a:r>
              <a:rPr lang="en-US" dirty="0">
                <a:latin typeface="+mj-lt"/>
              </a:rPr>
              <a:t>          : Id</a:t>
            </a:r>
          </a:p>
        </p:txBody>
      </p:sp>
      <p:sp>
        <p:nvSpPr>
          <p:cNvPr id="17" name="Rectangle 6"/>
          <p:cNvSpPr>
            <a:spLocks noChangeArrowheads="1"/>
          </p:cNvSpPr>
          <p:nvPr/>
        </p:nvSpPr>
        <p:spPr bwMode="auto">
          <a:xfrm>
            <a:off x="227856" y="3933056"/>
            <a:ext cx="2627784" cy="9993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operations</a:t>
            </a:r>
          </a:p>
        </p:txBody>
      </p:sp>
      <p:sp>
        <p:nvSpPr>
          <p:cNvPr id="8" name="Dikdörtgen 7"/>
          <p:cNvSpPr/>
          <p:nvPr/>
        </p:nvSpPr>
        <p:spPr>
          <a:xfrm>
            <a:off x="5303912"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01327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58" name="Text Box 7"/>
          <p:cNvSpPr txBox="1">
            <a:spLocks noChangeArrowheads="1"/>
          </p:cNvSpPr>
          <p:nvPr/>
        </p:nvSpPr>
        <p:spPr bwMode="auto">
          <a:xfrm>
            <a:off x="3071664" y="1052736"/>
            <a:ext cx="892899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tr-TR" i="1" dirty="0">
              <a:latin typeface="+mj-lt"/>
            </a:endParaRPr>
          </a:p>
          <a:p>
            <a:endParaRPr lang="tr-TR" i="1" dirty="0">
              <a:latin typeface="+mj-lt"/>
            </a:endParaRPr>
          </a:p>
          <a:p>
            <a:endParaRPr lang="tr-TR" i="1" dirty="0">
              <a:latin typeface="+mj-lt"/>
            </a:endParaRPr>
          </a:p>
          <a:p>
            <a:endParaRPr lang="tr-TR" i="1" dirty="0">
              <a:latin typeface="+mj-lt"/>
            </a:endParaRPr>
          </a:p>
          <a:p>
            <a:endParaRPr lang="tr-TR" i="1" dirty="0">
              <a:latin typeface="+mj-lt"/>
            </a:endParaRPr>
          </a:p>
          <a:p>
            <a:endParaRPr lang="tr-TR" i="1" dirty="0">
              <a:latin typeface="+mj-lt"/>
            </a:endParaRPr>
          </a:p>
          <a:p>
            <a:endParaRPr lang="tr-TR" i="1" dirty="0">
              <a:latin typeface="+mj-lt"/>
            </a:endParaRPr>
          </a:p>
          <a:p>
            <a:endParaRPr lang="tr-TR" i="1" dirty="0">
              <a:latin typeface="+mj-lt"/>
            </a:endParaRPr>
          </a:p>
          <a:p>
            <a:r>
              <a:rPr lang="en-US" b="1" i="1" dirty="0">
                <a:latin typeface="+mj-lt"/>
              </a:rPr>
              <a:t>Operations</a:t>
            </a:r>
            <a:r>
              <a:rPr lang="en-US" i="1" dirty="0">
                <a:latin typeface="+mj-lt"/>
              </a:rPr>
              <a:t> </a:t>
            </a:r>
            <a:r>
              <a:rPr lang="en-US" dirty="0">
                <a:latin typeface="+mj-lt"/>
              </a:rPr>
              <a:t>describe the class behavior</a:t>
            </a:r>
            <a:r>
              <a:rPr lang="tr-TR" dirty="0">
                <a:latin typeface="+mj-lt"/>
              </a:rPr>
              <a:t> </a:t>
            </a:r>
            <a:r>
              <a:rPr lang="en-US" dirty="0">
                <a:latin typeface="+mj-lt"/>
              </a:rPr>
              <a:t>and appear in the third compartment. </a:t>
            </a:r>
          </a:p>
        </p:txBody>
      </p:sp>
      <p:sp>
        <p:nvSpPr>
          <p:cNvPr id="15" name="Rectangle 4"/>
          <p:cNvSpPr>
            <a:spLocks noChangeArrowheads="1"/>
          </p:cNvSpPr>
          <p:nvPr/>
        </p:nvSpPr>
        <p:spPr bwMode="auto">
          <a:xfrm>
            <a:off x="227856" y="1052737"/>
            <a:ext cx="2627784" cy="79949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16" name="Rectangle 5"/>
          <p:cNvSpPr>
            <a:spLocks noChangeArrowheads="1"/>
          </p:cNvSpPr>
          <p:nvPr/>
        </p:nvSpPr>
        <p:spPr bwMode="auto">
          <a:xfrm>
            <a:off x="227856" y="1852232"/>
            <a:ext cx="2627784" cy="2080825"/>
          </a:xfrm>
          <a:prstGeom prst="rect">
            <a:avLst/>
          </a:prstGeom>
          <a:solidFill>
            <a:schemeClr val="bg1"/>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 name     : String</a:t>
            </a:r>
          </a:p>
          <a:p>
            <a:r>
              <a:rPr lang="en-US" dirty="0">
                <a:latin typeface="+mj-lt"/>
              </a:rPr>
              <a:t># address  : Address</a:t>
            </a:r>
          </a:p>
          <a:p>
            <a:r>
              <a:rPr lang="en-US" dirty="0">
                <a:latin typeface="+mj-lt"/>
              </a:rPr>
              <a:t># birthdate: Date</a:t>
            </a:r>
          </a:p>
          <a:p>
            <a:r>
              <a:rPr lang="en-US" dirty="0">
                <a:latin typeface="+mj-lt"/>
              </a:rPr>
              <a:t>/ age          : Date</a:t>
            </a:r>
          </a:p>
          <a:p>
            <a:r>
              <a:rPr lang="en-US" dirty="0">
                <a:latin typeface="+mj-lt"/>
              </a:rPr>
              <a:t>- </a:t>
            </a:r>
            <a:r>
              <a:rPr lang="en-US" dirty="0" err="1">
                <a:latin typeface="+mj-lt"/>
              </a:rPr>
              <a:t>ssn</a:t>
            </a:r>
            <a:r>
              <a:rPr lang="en-US" dirty="0">
                <a:latin typeface="+mj-lt"/>
              </a:rPr>
              <a:t>          : Id</a:t>
            </a:r>
          </a:p>
        </p:txBody>
      </p:sp>
      <p:sp>
        <p:nvSpPr>
          <p:cNvPr id="17" name="Rectangle 6"/>
          <p:cNvSpPr>
            <a:spLocks noChangeArrowheads="1"/>
          </p:cNvSpPr>
          <p:nvPr/>
        </p:nvSpPr>
        <p:spPr bwMode="auto">
          <a:xfrm>
            <a:off x="227856" y="3933056"/>
            <a:ext cx="2627784" cy="1512168"/>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eat</a:t>
            </a:r>
          </a:p>
          <a:p>
            <a:pPr algn="ctr"/>
            <a:r>
              <a:rPr lang="en-US" dirty="0">
                <a:latin typeface="+mj-lt"/>
              </a:rPr>
              <a:t>sleep</a:t>
            </a:r>
          </a:p>
          <a:p>
            <a:pPr algn="ctr"/>
            <a:r>
              <a:rPr lang="en-US" dirty="0">
                <a:latin typeface="+mj-lt"/>
              </a:rPr>
              <a:t>work</a:t>
            </a:r>
          </a:p>
          <a:p>
            <a:pPr algn="ctr"/>
            <a:r>
              <a:rPr lang="en-US" dirty="0">
                <a:latin typeface="+mj-lt"/>
              </a:rPr>
              <a:t>play</a:t>
            </a:r>
          </a:p>
        </p:txBody>
      </p:sp>
      <p:sp>
        <p:nvSpPr>
          <p:cNvPr id="9" name="Dikdörtgen 8"/>
          <p:cNvSpPr/>
          <p:nvPr/>
        </p:nvSpPr>
        <p:spPr>
          <a:xfrm>
            <a:off x="5087888"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401168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58" name="Text Box 7"/>
          <p:cNvSpPr txBox="1">
            <a:spLocks noChangeArrowheads="1"/>
          </p:cNvSpPr>
          <p:nvPr/>
        </p:nvSpPr>
        <p:spPr bwMode="auto">
          <a:xfrm>
            <a:off x="335360" y="3967888"/>
            <a:ext cx="114492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You can specify an operation by listing the name, type, and default value of all parameters, and, in the case of functions, a return type. </a:t>
            </a:r>
          </a:p>
        </p:txBody>
      </p:sp>
      <p:sp>
        <p:nvSpPr>
          <p:cNvPr id="8" name="Rectangle 4"/>
          <p:cNvSpPr>
            <a:spLocks noChangeArrowheads="1"/>
          </p:cNvSpPr>
          <p:nvPr/>
        </p:nvSpPr>
        <p:spPr bwMode="auto">
          <a:xfrm>
            <a:off x="1828800" y="1676401"/>
            <a:ext cx="8458200" cy="627063"/>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PhoneBook</a:t>
            </a:r>
          </a:p>
        </p:txBody>
      </p:sp>
      <p:sp>
        <p:nvSpPr>
          <p:cNvPr id="9" name="Rectangle 5"/>
          <p:cNvSpPr>
            <a:spLocks noChangeArrowheads="1"/>
          </p:cNvSpPr>
          <p:nvPr/>
        </p:nvSpPr>
        <p:spPr bwMode="auto">
          <a:xfrm>
            <a:off x="1828800" y="2303463"/>
            <a:ext cx="8458200" cy="471488"/>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atin typeface="+mj-lt"/>
            </a:endParaRPr>
          </a:p>
        </p:txBody>
      </p:sp>
      <p:sp>
        <p:nvSpPr>
          <p:cNvPr id="10" name="Rectangle 6"/>
          <p:cNvSpPr>
            <a:spLocks noChangeArrowheads="1"/>
          </p:cNvSpPr>
          <p:nvPr/>
        </p:nvSpPr>
        <p:spPr bwMode="auto">
          <a:xfrm>
            <a:off x="1828800" y="2684463"/>
            <a:ext cx="8458200" cy="914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err="1">
                <a:latin typeface="+mj-lt"/>
              </a:rPr>
              <a:t>newEntry</a:t>
            </a:r>
            <a:r>
              <a:rPr lang="en-US" dirty="0">
                <a:latin typeface="+mj-lt"/>
              </a:rPr>
              <a:t> (n : Name, a : Address, p : </a:t>
            </a:r>
            <a:r>
              <a:rPr lang="en-US" dirty="0" err="1">
                <a:latin typeface="+mj-lt"/>
              </a:rPr>
              <a:t>PhoneNumber</a:t>
            </a:r>
            <a:r>
              <a:rPr lang="en-US" dirty="0">
                <a:latin typeface="+mj-lt"/>
              </a:rPr>
              <a:t>, d : Description)</a:t>
            </a:r>
          </a:p>
          <a:p>
            <a:r>
              <a:rPr lang="en-US" dirty="0" err="1">
                <a:latin typeface="+mj-lt"/>
              </a:rPr>
              <a:t>getPhone</a:t>
            </a:r>
            <a:r>
              <a:rPr lang="en-US" dirty="0">
                <a:latin typeface="+mj-lt"/>
              </a:rPr>
              <a:t> ( n : Name, a : Address) : </a:t>
            </a:r>
            <a:r>
              <a:rPr lang="en-US" dirty="0" err="1">
                <a:latin typeface="+mj-lt"/>
              </a:rPr>
              <a:t>PhoneNumber</a:t>
            </a:r>
            <a:endParaRPr lang="en-US" dirty="0">
              <a:latin typeface="+mj-lt"/>
            </a:endParaRPr>
          </a:p>
        </p:txBody>
      </p:sp>
      <p:sp>
        <p:nvSpPr>
          <p:cNvPr id="12" name="Dikdörtgen 11"/>
          <p:cNvSpPr/>
          <p:nvPr/>
        </p:nvSpPr>
        <p:spPr>
          <a:xfrm>
            <a:off x="5159896"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84694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grpSp>
        <p:nvGrpSpPr>
          <p:cNvPr id="11" name="Group 3"/>
          <p:cNvGrpSpPr>
            <a:grpSpLocks/>
          </p:cNvGrpSpPr>
          <p:nvPr/>
        </p:nvGrpSpPr>
        <p:grpSpPr bwMode="auto">
          <a:xfrm>
            <a:off x="8069460" y="1850944"/>
            <a:ext cx="3211116" cy="4020177"/>
            <a:chOff x="3936" y="1296"/>
            <a:chExt cx="1536" cy="2256"/>
          </a:xfrm>
          <a:solidFill>
            <a:schemeClr val="accent3">
              <a:lumMod val="20000"/>
              <a:lumOff val="80000"/>
            </a:schemeClr>
          </a:solidFill>
        </p:grpSpPr>
        <p:sp>
          <p:nvSpPr>
            <p:cNvPr id="12" name="Rectangle 4"/>
            <p:cNvSpPr>
              <a:spLocks noChangeArrowheads="1"/>
            </p:cNvSpPr>
            <p:nvPr/>
          </p:nvSpPr>
          <p:spPr bwMode="auto">
            <a:xfrm>
              <a:off x="3936" y="1296"/>
              <a:ext cx="1536" cy="38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13" name="Rectangle 5"/>
            <p:cNvSpPr>
              <a:spLocks noChangeArrowheads="1"/>
            </p:cNvSpPr>
            <p:nvPr/>
          </p:nvSpPr>
          <p:spPr bwMode="auto">
            <a:xfrm>
              <a:off x="3936" y="1680"/>
              <a:ext cx="1536" cy="76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atin typeface="+mj-lt"/>
                </a:rPr>
                <a:t>name      : String</a:t>
              </a:r>
            </a:p>
            <a:p>
              <a:r>
                <a:rPr lang="en-US">
                  <a:latin typeface="+mj-lt"/>
                </a:rPr>
                <a:t>birthdate : Date</a:t>
              </a:r>
            </a:p>
            <a:p>
              <a:r>
                <a:rPr lang="en-US">
                  <a:latin typeface="+mj-lt"/>
                </a:rPr>
                <a:t>ssn          : Id</a:t>
              </a:r>
            </a:p>
          </p:txBody>
        </p:sp>
        <p:sp>
          <p:nvSpPr>
            <p:cNvPr id="14" name="Rectangle 6"/>
            <p:cNvSpPr>
              <a:spLocks noChangeArrowheads="1"/>
            </p:cNvSpPr>
            <p:nvPr/>
          </p:nvSpPr>
          <p:spPr bwMode="auto">
            <a:xfrm>
              <a:off x="3936" y="2448"/>
              <a:ext cx="1536" cy="110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eat()</a:t>
              </a:r>
            </a:p>
            <a:p>
              <a:pPr algn="ctr"/>
              <a:r>
                <a:rPr lang="en-US">
                  <a:latin typeface="+mj-lt"/>
                </a:rPr>
                <a:t>sleep()</a:t>
              </a:r>
            </a:p>
            <a:p>
              <a:pPr algn="ctr"/>
              <a:r>
                <a:rPr lang="en-US">
                  <a:latin typeface="+mj-lt"/>
                </a:rPr>
                <a:t>work()</a:t>
              </a:r>
            </a:p>
            <a:p>
              <a:pPr algn="ctr"/>
              <a:r>
                <a:rPr lang="en-US">
                  <a:latin typeface="+mj-lt"/>
                </a:rPr>
                <a:t>play()</a:t>
              </a:r>
            </a:p>
          </p:txBody>
        </p:sp>
      </p:grpSp>
      <p:sp>
        <p:nvSpPr>
          <p:cNvPr id="15" name="Text Box 7"/>
          <p:cNvSpPr txBox="1">
            <a:spLocks noChangeArrowheads="1"/>
          </p:cNvSpPr>
          <p:nvPr/>
        </p:nvSpPr>
        <p:spPr bwMode="auto">
          <a:xfrm>
            <a:off x="263352" y="1124744"/>
            <a:ext cx="11737303" cy="461665"/>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When drawing a class, you needn’t show attributes and operation in every diagram.</a:t>
            </a:r>
          </a:p>
        </p:txBody>
      </p:sp>
      <p:sp>
        <p:nvSpPr>
          <p:cNvPr id="16" name="Rectangle 8"/>
          <p:cNvSpPr>
            <a:spLocks noChangeArrowheads="1"/>
          </p:cNvSpPr>
          <p:nvPr/>
        </p:nvSpPr>
        <p:spPr bwMode="auto">
          <a:xfrm>
            <a:off x="1018382" y="1853952"/>
            <a:ext cx="2917378" cy="990600"/>
          </a:xfrm>
          <a:prstGeom prst="rect">
            <a:avLst/>
          </a:prstGeom>
          <a:solidFill>
            <a:schemeClr val="accent3">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grpSp>
        <p:nvGrpSpPr>
          <p:cNvPr id="17" name="Group 9"/>
          <p:cNvGrpSpPr>
            <a:grpSpLocks/>
          </p:cNvGrpSpPr>
          <p:nvPr/>
        </p:nvGrpSpPr>
        <p:grpSpPr bwMode="auto">
          <a:xfrm>
            <a:off x="1018382" y="3276600"/>
            <a:ext cx="2917378" cy="2672680"/>
            <a:chOff x="288" y="2400"/>
            <a:chExt cx="1536" cy="1536"/>
          </a:xfrm>
          <a:solidFill>
            <a:schemeClr val="accent3">
              <a:lumMod val="20000"/>
              <a:lumOff val="80000"/>
            </a:schemeClr>
          </a:solidFill>
        </p:grpSpPr>
        <p:sp>
          <p:nvSpPr>
            <p:cNvPr id="18" name="Rectangle 10"/>
            <p:cNvSpPr>
              <a:spLocks noChangeArrowheads="1"/>
            </p:cNvSpPr>
            <p:nvPr/>
          </p:nvSpPr>
          <p:spPr bwMode="auto">
            <a:xfrm>
              <a:off x="288" y="2400"/>
              <a:ext cx="1536" cy="48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Person</a:t>
              </a:r>
            </a:p>
          </p:txBody>
        </p:sp>
        <p:sp>
          <p:nvSpPr>
            <p:cNvPr id="19" name="Rectangle 11"/>
            <p:cNvSpPr>
              <a:spLocks noChangeArrowheads="1"/>
            </p:cNvSpPr>
            <p:nvPr/>
          </p:nvSpPr>
          <p:spPr bwMode="auto">
            <a:xfrm>
              <a:off x="288" y="2880"/>
              <a:ext cx="1536" cy="76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name</a:t>
              </a:r>
            </a:p>
            <a:p>
              <a:pPr algn="ctr"/>
              <a:r>
                <a:rPr lang="en-US">
                  <a:latin typeface="+mj-lt"/>
                </a:rPr>
                <a:t>address</a:t>
              </a:r>
            </a:p>
            <a:p>
              <a:pPr algn="ctr"/>
              <a:r>
                <a:rPr lang="en-US">
                  <a:latin typeface="+mj-lt"/>
                </a:rPr>
                <a:t>birthdate</a:t>
              </a:r>
            </a:p>
          </p:txBody>
        </p:sp>
        <p:sp>
          <p:nvSpPr>
            <p:cNvPr id="20" name="Rectangle 12"/>
            <p:cNvSpPr>
              <a:spLocks noChangeArrowheads="1"/>
            </p:cNvSpPr>
            <p:nvPr/>
          </p:nvSpPr>
          <p:spPr bwMode="auto">
            <a:xfrm>
              <a:off x="288" y="3648"/>
              <a:ext cx="1536" cy="28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atin typeface="+mj-lt"/>
              </a:endParaRPr>
            </a:p>
          </p:txBody>
        </p:sp>
      </p:grpSp>
      <p:grpSp>
        <p:nvGrpSpPr>
          <p:cNvPr id="21" name="Group 13"/>
          <p:cNvGrpSpPr>
            <a:grpSpLocks/>
          </p:cNvGrpSpPr>
          <p:nvPr/>
        </p:nvGrpSpPr>
        <p:grpSpPr bwMode="auto">
          <a:xfrm>
            <a:off x="4541069" y="3747631"/>
            <a:ext cx="2923082" cy="2201650"/>
            <a:chOff x="2208" y="2592"/>
            <a:chExt cx="1536" cy="1008"/>
          </a:xfrm>
          <a:solidFill>
            <a:schemeClr val="accent3">
              <a:lumMod val="20000"/>
              <a:lumOff val="80000"/>
            </a:schemeClr>
          </a:solidFill>
        </p:grpSpPr>
        <p:sp>
          <p:nvSpPr>
            <p:cNvPr id="22" name="Rectangle 14"/>
            <p:cNvSpPr>
              <a:spLocks noChangeArrowheads="1"/>
            </p:cNvSpPr>
            <p:nvPr/>
          </p:nvSpPr>
          <p:spPr bwMode="auto">
            <a:xfrm>
              <a:off x="2208" y="2592"/>
              <a:ext cx="1536" cy="30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23" name="Rectangle 15"/>
            <p:cNvSpPr>
              <a:spLocks noChangeArrowheads="1"/>
            </p:cNvSpPr>
            <p:nvPr/>
          </p:nvSpPr>
          <p:spPr bwMode="auto">
            <a:xfrm>
              <a:off x="2208" y="2880"/>
              <a:ext cx="1536" cy="1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atin typeface="+mj-lt"/>
              </a:endParaRPr>
            </a:p>
          </p:txBody>
        </p:sp>
        <p:sp>
          <p:nvSpPr>
            <p:cNvPr id="24" name="Rectangle 16"/>
            <p:cNvSpPr>
              <a:spLocks noChangeArrowheads="1"/>
            </p:cNvSpPr>
            <p:nvPr/>
          </p:nvSpPr>
          <p:spPr bwMode="auto">
            <a:xfrm>
              <a:off x="2208" y="3072"/>
              <a:ext cx="1536" cy="52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eat</a:t>
              </a:r>
            </a:p>
            <a:p>
              <a:pPr algn="ctr"/>
              <a:r>
                <a:rPr lang="en-US">
                  <a:latin typeface="+mj-lt"/>
                </a:rPr>
                <a:t>play</a:t>
              </a:r>
            </a:p>
          </p:txBody>
        </p:sp>
      </p:grpSp>
      <p:grpSp>
        <p:nvGrpSpPr>
          <p:cNvPr id="25" name="Group 17"/>
          <p:cNvGrpSpPr>
            <a:grpSpLocks/>
          </p:cNvGrpSpPr>
          <p:nvPr/>
        </p:nvGrpSpPr>
        <p:grpSpPr bwMode="auto">
          <a:xfrm>
            <a:off x="4580110" y="1853952"/>
            <a:ext cx="2884041" cy="1422648"/>
            <a:chOff x="2160" y="1488"/>
            <a:chExt cx="1536" cy="720"/>
          </a:xfrm>
          <a:solidFill>
            <a:schemeClr val="accent3">
              <a:lumMod val="20000"/>
              <a:lumOff val="80000"/>
            </a:schemeClr>
          </a:solidFill>
        </p:grpSpPr>
        <p:sp>
          <p:nvSpPr>
            <p:cNvPr id="26" name="Rectangle 18"/>
            <p:cNvSpPr>
              <a:spLocks noChangeArrowheads="1"/>
            </p:cNvSpPr>
            <p:nvPr/>
          </p:nvSpPr>
          <p:spPr bwMode="auto">
            <a:xfrm>
              <a:off x="2160" y="1488"/>
              <a:ext cx="1536" cy="33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27" name="Rectangle 19"/>
            <p:cNvSpPr>
              <a:spLocks noChangeArrowheads="1"/>
            </p:cNvSpPr>
            <p:nvPr/>
          </p:nvSpPr>
          <p:spPr bwMode="auto">
            <a:xfrm>
              <a:off x="2160" y="1824"/>
              <a:ext cx="1536" cy="1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atin typeface="+mj-lt"/>
              </a:endParaRPr>
            </a:p>
          </p:txBody>
        </p:sp>
        <p:sp>
          <p:nvSpPr>
            <p:cNvPr id="28" name="Rectangle 20"/>
            <p:cNvSpPr>
              <a:spLocks noChangeArrowheads="1"/>
            </p:cNvSpPr>
            <p:nvPr/>
          </p:nvSpPr>
          <p:spPr bwMode="auto">
            <a:xfrm>
              <a:off x="2160" y="2016"/>
              <a:ext cx="1536" cy="1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atin typeface="+mj-lt"/>
              </a:endParaRPr>
            </a:p>
          </p:txBody>
        </p:sp>
      </p:grpSp>
      <p:sp>
        <p:nvSpPr>
          <p:cNvPr id="29" name="Dikdörtgen 28"/>
          <p:cNvSpPr/>
          <p:nvPr/>
        </p:nvSpPr>
        <p:spPr>
          <a:xfrm>
            <a:off x="5159896" y="6577608"/>
            <a:ext cx="6518105"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332798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notation</a:t>
            </a:r>
          </a:p>
        </p:txBody>
      </p:sp>
      <p:sp>
        <p:nvSpPr>
          <p:cNvPr id="15" name="Text Box 7"/>
          <p:cNvSpPr txBox="1">
            <a:spLocks noChangeArrowheads="1"/>
          </p:cNvSpPr>
          <p:nvPr/>
        </p:nvSpPr>
        <p:spPr bwMode="auto">
          <a:xfrm>
            <a:off x="191344" y="1219200"/>
            <a:ext cx="11737304" cy="1200329"/>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A class may also include </a:t>
            </a:r>
            <a:r>
              <a:rPr lang="en-US" b="1" dirty="0">
                <a:latin typeface="+mj-lt"/>
              </a:rPr>
              <a:t>responsibilities</a:t>
            </a:r>
            <a:r>
              <a:rPr lang="en-US" dirty="0">
                <a:latin typeface="+mj-lt"/>
              </a:rPr>
              <a:t> in a class diagram.</a:t>
            </a:r>
          </a:p>
          <a:p>
            <a:pPr algn="just"/>
            <a:endParaRPr lang="en-US" dirty="0">
              <a:latin typeface="+mj-lt"/>
            </a:endParaRPr>
          </a:p>
          <a:p>
            <a:pPr algn="just"/>
            <a:r>
              <a:rPr lang="en-US" dirty="0">
                <a:latin typeface="+mj-lt"/>
              </a:rPr>
              <a:t>A </a:t>
            </a:r>
            <a:r>
              <a:rPr lang="en-US" b="1" dirty="0">
                <a:latin typeface="+mj-lt"/>
              </a:rPr>
              <a:t>responsibility</a:t>
            </a:r>
            <a:r>
              <a:rPr lang="en-US" dirty="0">
                <a:latin typeface="+mj-lt"/>
              </a:rPr>
              <a:t> </a:t>
            </a:r>
            <a:r>
              <a:rPr lang="en-US">
                <a:latin typeface="+mj-lt"/>
              </a:rPr>
              <a:t>is </a:t>
            </a:r>
            <a:r>
              <a:rPr lang="en-US" smtClean="0">
                <a:latin typeface="+mj-lt"/>
              </a:rPr>
              <a:t>a </a:t>
            </a:r>
            <a:r>
              <a:rPr lang="en-US" dirty="0">
                <a:latin typeface="+mj-lt"/>
              </a:rPr>
              <a:t>contract or obligation of a class to perform a particular service.</a:t>
            </a:r>
          </a:p>
        </p:txBody>
      </p:sp>
      <p:grpSp>
        <p:nvGrpSpPr>
          <p:cNvPr id="29" name="Group 4"/>
          <p:cNvGrpSpPr>
            <a:grpSpLocks/>
          </p:cNvGrpSpPr>
          <p:nvPr/>
        </p:nvGrpSpPr>
        <p:grpSpPr bwMode="auto">
          <a:xfrm>
            <a:off x="2639616" y="2636912"/>
            <a:ext cx="6912768" cy="3528392"/>
            <a:chOff x="1104" y="2064"/>
            <a:chExt cx="3072" cy="1920"/>
          </a:xfrm>
          <a:solidFill>
            <a:schemeClr val="accent1">
              <a:lumMod val="20000"/>
              <a:lumOff val="80000"/>
            </a:schemeClr>
          </a:solidFill>
        </p:grpSpPr>
        <p:sp>
          <p:nvSpPr>
            <p:cNvPr id="30" name="Rectangle 5"/>
            <p:cNvSpPr>
              <a:spLocks noChangeArrowheads="1"/>
            </p:cNvSpPr>
            <p:nvPr/>
          </p:nvSpPr>
          <p:spPr bwMode="auto">
            <a:xfrm>
              <a:off x="1104" y="2064"/>
              <a:ext cx="3072"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err="1">
                  <a:latin typeface="+mj-lt"/>
                </a:rPr>
                <a:t>SmokeAlarm</a:t>
              </a:r>
              <a:endParaRPr lang="en-US" dirty="0">
                <a:latin typeface="+mj-lt"/>
              </a:endParaRPr>
            </a:p>
          </p:txBody>
        </p:sp>
        <p:sp>
          <p:nvSpPr>
            <p:cNvPr id="31" name="Rectangle 6"/>
            <p:cNvSpPr>
              <a:spLocks noChangeArrowheads="1"/>
            </p:cNvSpPr>
            <p:nvPr/>
          </p:nvSpPr>
          <p:spPr bwMode="auto">
            <a:xfrm>
              <a:off x="1104" y="2304"/>
              <a:ext cx="3072"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atin typeface="+mj-lt"/>
              </a:endParaRPr>
            </a:p>
          </p:txBody>
        </p:sp>
        <p:sp>
          <p:nvSpPr>
            <p:cNvPr id="32" name="Rectangle 7"/>
            <p:cNvSpPr>
              <a:spLocks noChangeArrowheads="1"/>
            </p:cNvSpPr>
            <p:nvPr/>
          </p:nvSpPr>
          <p:spPr bwMode="auto">
            <a:xfrm>
              <a:off x="1104" y="2592"/>
              <a:ext cx="3072" cy="13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	       Responsibilities</a:t>
              </a:r>
            </a:p>
            <a:p>
              <a:endParaRPr lang="en-US" dirty="0">
                <a:latin typeface="+mj-lt"/>
              </a:endParaRPr>
            </a:p>
            <a:p>
              <a:r>
                <a:rPr lang="en-US" dirty="0">
                  <a:latin typeface="+mj-lt"/>
                </a:rPr>
                <a:t>-- sound alert and notify guard station</a:t>
              </a:r>
            </a:p>
            <a:p>
              <a:r>
                <a:rPr lang="en-US" dirty="0">
                  <a:latin typeface="+mj-lt"/>
                </a:rPr>
                <a:t>    when smoke is detected.</a:t>
              </a:r>
            </a:p>
            <a:p>
              <a:endParaRPr lang="en-US" dirty="0">
                <a:latin typeface="+mj-lt"/>
              </a:endParaRPr>
            </a:p>
            <a:p>
              <a:r>
                <a:rPr lang="en-US" dirty="0">
                  <a:latin typeface="+mj-lt"/>
                </a:rPr>
                <a:t>-- indicate battery state</a:t>
              </a:r>
            </a:p>
          </p:txBody>
        </p:sp>
        <p:sp>
          <p:nvSpPr>
            <p:cNvPr id="33" name="Rectangle 8"/>
            <p:cNvSpPr>
              <a:spLocks noChangeArrowheads="1"/>
            </p:cNvSpPr>
            <p:nvPr/>
          </p:nvSpPr>
          <p:spPr bwMode="auto">
            <a:xfrm>
              <a:off x="1104" y="2448"/>
              <a:ext cx="3072"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atin typeface="+mj-lt"/>
              </a:endParaRPr>
            </a:p>
          </p:txBody>
        </p:sp>
      </p:grpSp>
      <p:sp>
        <p:nvSpPr>
          <p:cNvPr id="10" name="Dikdörtgen 9"/>
          <p:cNvSpPr/>
          <p:nvPr/>
        </p:nvSpPr>
        <p:spPr>
          <a:xfrm>
            <a:off x="5015880"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2496652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Class Relationships</a:t>
            </a:r>
          </a:p>
        </p:txBody>
      </p:sp>
      <p:sp>
        <p:nvSpPr>
          <p:cNvPr id="15" name="Text Box 7"/>
          <p:cNvSpPr txBox="1">
            <a:spLocks noChangeArrowheads="1"/>
          </p:cNvSpPr>
          <p:nvPr/>
        </p:nvSpPr>
        <p:spPr bwMode="auto">
          <a:xfrm>
            <a:off x="263352" y="1219200"/>
            <a:ext cx="11665296" cy="2677656"/>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In UML, object interconnections (logical or physical), are</a:t>
            </a:r>
            <a:r>
              <a:rPr lang="tr-TR" dirty="0">
                <a:latin typeface="+mj-lt"/>
              </a:rPr>
              <a:t> </a:t>
            </a:r>
            <a:r>
              <a:rPr lang="en-US" dirty="0">
                <a:latin typeface="+mj-lt"/>
              </a:rPr>
              <a:t>modeled as relationships. </a:t>
            </a:r>
          </a:p>
          <a:p>
            <a:endParaRPr lang="en-US" dirty="0">
              <a:latin typeface="+mj-lt"/>
            </a:endParaRPr>
          </a:p>
          <a:p>
            <a:r>
              <a:rPr lang="en-US" dirty="0">
                <a:latin typeface="+mj-lt"/>
              </a:rPr>
              <a:t>There are three kinds of </a:t>
            </a:r>
            <a:r>
              <a:rPr lang="en-US" b="1" dirty="0">
                <a:latin typeface="+mj-lt"/>
              </a:rPr>
              <a:t>relationships</a:t>
            </a:r>
            <a:r>
              <a:rPr lang="en-US" dirty="0">
                <a:latin typeface="+mj-lt"/>
              </a:rPr>
              <a:t> in UML:</a:t>
            </a:r>
          </a:p>
          <a:p>
            <a:pPr marL="342900" indent="-342900">
              <a:buFont typeface="Arial" panose="020B0604020202020204" pitchFamily="34" charset="0"/>
              <a:buChar char="•"/>
            </a:pPr>
            <a:r>
              <a:rPr lang="en-US" dirty="0">
                <a:latin typeface="+mj-lt"/>
              </a:rPr>
              <a:t> dependencies</a:t>
            </a:r>
          </a:p>
          <a:p>
            <a:pPr marL="342900" indent="-342900">
              <a:buFont typeface="Arial" panose="020B0604020202020204" pitchFamily="34" charset="0"/>
              <a:buChar char="•"/>
            </a:pPr>
            <a:r>
              <a:rPr lang="en-US" dirty="0">
                <a:latin typeface="+mj-lt"/>
              </a:rPr>
              <a:t> generalizations</a:t>
            </a:r>
          </a:p>
          <a:p>
            <a:pPr marL="342900" indent="-342900">
              <a:buFont typeface="Arial" panose="020B0604020202020204" pitchFamily="34" charset="0"/>
              <a:buChar char="•"/>
            </a:pPr>
            <a:r>
              <a:rPr lang="en-US" dirty="0">
                <a:latin typeface="+mj-lt"/>
              </a:rPr>
              <a:t> associations</a:t>
            </a:r>
          </a:p>
          <a:p>
            <a:endParaRPr lang="en-US" dirty="0">
              <a:latin typeface="+mj-lt"/>
            </a:endParaRPr>
          </a:p>
        </p:txBody>
      </p:sp>
      <p:sp>
        <p:nvSpPr>
          <p:cNvPr id="5" name="Dikdörtgen 4"/>
          <p:cNvSpPr/>
          <p:nvPr/>
        </p:nvSpPr>
        <p:spPr>
          <a:xfrm>
            <a:off x="5087888"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757447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 commodity</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A </a:t>
            </a:r>
            <a:r>
              <a:rPr lang="en-US" sz="2400" dirty="0">
                <a:ea typeface="Arial Unicode MS" panose="020B0604020202020204" pitchFamily="34" charset="-128"/>
                <a:cs typeface="Times New Roman" panose="02020603050405020304" pitchFamily="18" charset="0"/>
              </a:rPr>
              <a:t>formative commodity in simple land markets</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For example, water, minerals, and complex commodities</a:t>
            </a:r>
            <a:r>
              <a:rPr lang="tr-TR" sz="2400" dirty="0">
                <a:ea typeface="Arial Unicode MS" panose="020B0604020202020204" pitchFamily="34" charset="-128"/>
                <a:cs typeface="Times New Roman" panose="02020603050405020304" pitchFamily="18" charset="0"/>
              </a:rPr>
              <a:t>.</a:t>
            </a:r>
          </a:p>
          <a:p>
            <a:pPr algn="just"/>
            <a:r>
              <a:rPr lang="en-US" sz="2400" dirty="0" smtClean="0">
                <a:ea typeface="Arial Unicode MS" panose="020B0604020202020204" pitchFamily="34" charset="-128"/>
                <a:cs typeface="Times New Roman" panose="02020603050405020304" pitchFamily="18" charset="0"/>
              </a:rPr>
              <a:t>A </a:t>
            </a:r>
            <a:r>
              <a:rPr lang="en-US" sz="2400" dirty="0">
                <a:ea typeface="Arial Unicode MS" panose="020B0604020202020204" pitchFamily="34" charset="-128"/>
                <a:cs typeface="Times New Roman" panose="02020603050405020304" pitchFamily="18" charset="0"/>
              </a:rPr>
              <a:t>system of wealth acceleration and economic </a:t>
            </a:r>
            <a:r>
              <a:rPr lang="en-US" sz="2400" dirty="0" smtClean="0">
                <a:ea typeface="Arial Unicode MS" panose="020B0604020202020204" pitchFamily="34" charset="-128"/>
                <a:cs typeface="Times New Roman" panose="02020603050405020304" pitchFamily="18" charset="0"/>
              </a:rPr>
              <a:t>growth</a:t>
            </a:r>
            <a:endParaRPr lang="tr-TR" sz="2400" dirty="0" smtClean="0">
              <a:ea typeface="Arial Unicode MS" panose="020B0604020202020204" pitchFamily="34" charset="-128"/>
              <a:cs typeface="Times New Roman" panose="02020603050405020304" pitchFamily="18" charset="0"/>
            </a:endParaRPr>
          </a:p>
          <a:p>
            <a:pPr marL="0" indent="0" algn="just">
              <a:buNone/>
            </a:pPr>
            <a:endParaRPr lang="tr-TR" sz="2400" dirty="0">
              <a:ea typeface="Arial Unicode MS" panose="020B0604020202020204" pitchFamily="34" charset="-128"/>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 resource</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The </a:t>
            </a:r>
            <a:r>
              <a:rPr lang="en-US" sz="2400" dirty="0">
                <a:ea typeface="Arial Unicode MS" panose="020B0604020202020204" pitchFamily="34" charset="-128"/>
                <a:cs typeface="Times New Roman" panose="02020603050405020304" pitchFamily="18" charset="0"/>
              </a:rPr>
              <a:t>sum total of the natural and man-made resources over which possession of land gives</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control</a:t>
            </a:r>
            <a:r>
              <a:rPr lang="tr-TR" sz="2400" dirty="0">
                <a:ea typeface="Arial Unicode MS" panose="020B0604020202020204" pitchFamily="34" charset="-128"/>
                <a:cs typeface="Times New Roman" panose="02020603050405020304" pitchFamily="18" charset="0"/>
              </a:rPr>
              <a:t>.</a:t>
            </a:r>
            <a:endParaRPr lang="en-US" sz="2400"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A </a:t>
            </a:r>
            <a:r>
              <a:rPr lang="en-US" sz="2400" dirty="0">
                <a:ea typeface="Arial Unicode MS" panose="020B0604020202020204" pitchFamily="34" charset="-128"/>
                <a:cs typeface="Times New Roman" panose="02020603050405020304" pitchFamily="18" charset="0"/>
              </a:rPr>
              <a:t>means of support, source of wealth, power, status, and revenue</a:t>
            </a:r>
            <a:r>
              <a:rPr lang="tr-TR" sz="2400" dirty="0">
                <a:ea typeface="Arial Unicode MS" panose="020B0604020202020204" pitchFamily="34" charset="-128"/>
                <a:cs typeface="Times New Roman" panose="02020603050405020304" pitchFamily="18" charset="0"/>
              </a:rPr>
              <a:t>.</a:t>
            </a:r>
            <a:endParaRPr lang="en-US" sz="2400"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Includes </a:t>
            </a:r>
            <a:r>
              <a:rPr lang="en-US" sz="2400" dirty="0">
                <a:ea typeface="Arial Unicode MS" panose="020B0604020202020204" pitchFamily="34" charset="-128"/>
                <a:cs typeface="Times New Roman" panose="02020603050405020304" pitchFamily="18" charset="0"/>
              </a:rPr>
              <a:t>human improvements attached to land</a:t>
            </a:r>
            <a:r>
              <a:rPr lang="tr-TR" sz="2400" dirty="0">
                <a:ea typeface="Arial Unicode MS" panose="020B0604020202020204" pitchFamily="34" charset="-128"/>
                <a:cs typeface="Times New Roman" panose="02020603050405020304" pitchFamily="18" charset="0"/>
              </a:rPr>
              <a:t>.</a:t>
            </a:r>
            <a:endParaRPr lang="en-US" sz="2400" dirty="0">
              <a:ea typeface="Arial Unicode MS" panose="020B0604020202020204" pitchFamily="34" charset="-128"/>
              <a:cs typeface="Times New Roman" panose="02020603050405020304" pitchFamily="18" charset="0"/>
            </a:endParaRPr>
          </a:p>
          <a:p>
            <a:pPr marL="0" indent="0" algn="just">
              <a:buNone/>
            </a:pPr>
            <a:endParaRPr lang="en-US" sz="2400" dirty="0">
              <a:ea typeface="Arial Unicode MS" panose="020B0604020202020204" pitchFamily="34" charset="-128"/>
              <a:cs typeface="Times New Roman" panose="02020603050405020304" pitchFamily="18" charset="0"/>
            </a:endParaRP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
        <p:nvSpPr>
          <p:cNvPr id="6" name="Metin kutusu 5"/>
          <p:cNvSpPr txBox="1"/>
          <p:nvPr/>
        </p:nvSpPr>
        <p:spPr>
          <a:xfrm>
            <a:off x="191344" y="6095037"/>
            <a:ext cx="280831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commodity</a:t>
            </a:r>
            <a:r>
              <a:rPr lang="tr-TR" dirty="0"/>
              <a:t>: </a:t>
            </a:r>
            <a:r>
              <a:rPr lang="en-US" dirty="0"/>
              <a:t>a financial product that can be traded</a:t>
            </a:r>
            <a:r>
              <a:rPr lang="tr-TR" dirty="0"/>
              <a:t>.</a:t>
            </a:r>
            <a:endParaRPr lang="en-US" dirty="0"/>
          </a:p>
        </p:txBody>
      </p:sp>
    </p:spTree>
    <p:extLst>
      <p:ext uri="{BB962C8B-B14F-4D97-AF65-F5344CB8AC3E}">
        <p14:creationId xmlns:p14="http://schemas.microsoft.com/office/powerpoint/2010/main" val="332977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dependency</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263352" y="1219200"/>
            <a:ext cx="11593288" cy="1938992"/>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Calibri" panose="020F0502020204030204" pitchFamily="34" charset="0"/>
                <a:cs typeface="Calibri" panose="020F0502020204030204" pitchFamily="34" charset="0"/>
              </a:rPr>
              <a:t>A </a:t>
            </a:r>
            <a:r>
              <a:rPr lang="en-US" b="1" i="1" dirty="0">
                <a:latin typeface="Calibri" panose="020F0502020204030204" pitchFamily="34" charset="0"/>
                <a:cs typeface="Calibri" panose="020F0502020204030204" pitchFamily="34" charset="0"/>
              </a:rPr>
              <a:t>dependency</a:t>
            </a:r>
            <a:r>
              <a:rPr lang="en-US" dirty="0">
                <a:latin typeface="Calibri" panose="020F0502020204030204" pitchFamily="34" charset="0"/>
                <a:cs typeface="Calibri" panose="020F0502020204030204" pitchFamily="34" charset="0"/>
              </a:rPr>
              <a:t> indicates a semantic relationship between two or</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more elements.</a:t>
            </a:r>
            <a:endParaRPr lang="tr-TR" dirty="0">
              <a:latin typeface="Calibri" panose="020F0502020204030204" pitchFamily="34" charset="0"/>
              <a:cs typeface="Calibri" panose="020F0502020204030204" pitchFamily="34" charset="0"/>
            </a:endParaRPr>
          </a:p>
          <a:p>
            <a:pPr algn="just"/>
            <a:endParaRPr lang="tr-TR"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The dependency from </a:t>
            </a:r>
            <a:r>
              <a:rPr lang="en-US" i="1" dirty="0" err="1">
                <a:latin typeface="Calibri" panose="020F0502020204030204" pitchFamily="34" charset="0"/>
                <a:cs typeface="Calibri" panose="020F0502020204030204" pitchFamily="34" charset="0"/>
              </a:rPr>
              <a:t>CourseSchedule</a:t>
            </a:r>
            <a:r>
              <a:rPr lang="en-US" dirty="0">
                <a:latin typeface="Calibri" panose="020F0502020204030204" pitchFamily="34" charset="0"/>
                <a:cs typeface="Calibri" panose="020F0502020204030204" pitchFamily="34" charset="0"/>
              </a:rPr>
              <a:t> to </a:t>
            </a:r>
            <a:r>
              <a:rPr lang="en-US" i="1" dirty="0">
                <a:latin typeface="Calibri" panose="020F0502020204030204" pitchFamily="34" charset="0"/>
                <a:cs typeface="Calibri" panose="020F0502020204030204" pitchFamily="34" charset="0"/>
              </a:rPr>
              <a:t>Course</a:t>
            </a:r>
            <a:r>
              <a:rPr lang="en-US" dirty="0">
                <a:latin typeface="Calibri" panose="020F0502020204030204" pitchFamily="34" charset="0"/>
                <a:cs typeface="Calibri" panose="020F0502020204030204" pitchFamily="34" charset="0"/>
              </a:rPr>
              <a:t> exists because </a:t>
            </a:r>
            <a:r>
              <a:rPr lang="en-US" i="1" dirty="0">
                <a:latin typeface="Calibri" panose="020F0502020204030204" pitchFamily="34" charset="0"/>
                <a:cs typeface="Calibri" panose="020F0502020204030204" pitchFamily="34" charset="0"/>
              </a:rPr>
              <a:t>Course</a:t>
            </a:r>
            <a:r>
              <a:rPr lang="en-US" dirty="0">
                <a:latin typeface="Calibri" panose="020F0502020204030204" pitchFamily="34" charset="0"/>
                <a:cs typeface="Calibri" panose="020F0502020204030204" pitchFamily="34" charset="0"/>
              </a:rPr>
              <a:t> is used in both the </a:t>
            </a:r>
            <a:r>
              <a:rPr lang="en-US" b="1" dirty="0">
                <a:latin typeface="Calibri" panose="020F0502020204030204" pitchFamily="34" charset="0"/>
                <a:cs typeface="Calibri" panose="020F0502020204030204" pitchFamily="34" charset="0"/>
              </a:rPr>
              <a:t>add</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remove</a:t>
            </a:r>
            <a:r>
              <a:rPr lang="en-US" dirty="0">
                <a:latin typeface="Calibri" panose="020F0502020204030204" pitchFamily="34" charset="0"/>
                <a:cs typeface="Calibri" panose="020F0502020204030204" pitchFamily="34" charset="0"/>
              </a:rPr>
              <a:t> operations of </a:t>
            </a:r>
            <a:r>
              <a:rPr lang="en-US" i="1" dirty="0" err="1">
                <a:latin typeface="Calibri" panose="020F0502020204030204" pitchFamily="34" charset="0"/>
                <a:cs typeface="Calibri" panose="020F0502020204030204" pitchFamily="34" charset="0"/>
              </a:rPr>
              <a:t>CourseSchedule</a:t>
            </a:r>
            <a:r>
              <a:rPr lang="en-US" dirty="0">
                <a:latin typeface="Calibri" panose="020F0502020204030204" pitchFamily="34" charset="0"/>
                <a:cs typeface="Calibri" panose="020F0502020204030204" pitchFamily="34" charset="0"/>
              </a:rPr>
              <a:t>.</a:t>
            </a:r>
          </a:p>
          <a:p>
            <a:pPr algn="just"/>
            <a:endParaRPr lang="en-US" dirty="0">
              <a:latin typeface="Calibri" panose="020F0502020204030204" pitchFamily="34" charset="0"/>
              <a:cs typeface="Calibri" panose="020F0502020204030204" pitchFamily="34" charset="0"/>
            </a:endParaRPr>
          </a:p>
        </p:txBody>
      </p:sp>
      <p:sp>
        <p:nvSpPr>
          <p:cNvPr id="5" name="Rectangle 3"/>
          <p:cNvSpPr>
            <a:spLocks noChangeArrowheads="1"/>
          </p:cNvSpPr>
          <p:nvPr/>
        </p:nvSpPr>
        <p:spPr bwMode="auto">
          <a:xfrm>
            <a:off x="2279576" y="4192488"/>
            <a:ext cx="2902024" cy="5334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t>CourseSchedule</a:t>
            </a:r>
          </a:p>
        </p:txBody>
      </p:sp>
      <p:sp>
        <p:nvSpPr>
          <p:cNvPr id="7" name="Rectangle 4"/>
          <p:cNvSpPr>
            <a:spLocks noChangeArrowheads="1"/>
          </p:cNvSpPr>
          <p:nvPr/>
        </p:nvSpPr>
        <p:spPr bwMode="auto">
          <a:xfrm>
            <a:off x="2279576" y="4725888"/>
            <a:ext cx="2902024" cy="381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p>
        </p:txBody>
      </p:sp>
      <p:sp>
        <p:nvSpPr>
          <p:cNvPr id="8" name="Rectangle 5"/>
          <p:cNvSpPr>
            <a:spLocks noChangeArrowheads="1"/>
          </p:cNvSpPr>
          <p:nvPr/>
        </p:nvSpPr>
        <p:spPr bwMode="auto">
          <a:xfrm>
            <a:off x="2279576" y="5106888"/>
            <a:ext cx="2902024" cy="9144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t>add(c : Course)</a:t>
            </a:r>
          </a:p>
          <a:p>
            <a:r>
              <a:rPr lang="en-US"/>
              <a:t>remove(c : Course)</a:t>
            </a:r>
          </a:p>
        </p:txBody>
      </p:sp>
      <p:sp>
        <p:nvSpPr>
          <p:cNvPr id="9" name="Rectangle 6"/>
          <p:cNvSpPr>
            <a:spLocks noChangeArrowheads="1"/>
          </p:cNvSpPr>
          <p:nvPr/>
        </p:nvSpPr>
        <p:spPr bwMode="auto">
          <a:xfrm>
            <a:off x="6934200" y="4649688"/>
            <a:ext cx="2438400" cy="6096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t>Course</a:t>
            </a:r>
          </a:p>
        </p:txBody>
      </p:sp>
      <p:sp>
        <p:nvSpPr>
          <p:cNvPr id="10" name="Line 7"/>
          <p:cNvSpPr>
            <a:spLocks noChangeShapeType="1"/>
          </p:cNvSpPr>
          <p:nvPr/>
        </p:nvSpPr>
        <p:spPr bwMode="auto">
          <a:xfrm>
            <a:off x="5181600" y="4954488"/>
            <a:ext cx="1752600" cy="0"/>
          </a:xfrm>
          <a:prstGeom prst="line">
            <a:avLst/>
          </a:prstGeom>
          <a:noFill/>
          <a:ln w="28575">
            <a:solidFill>
              <a:schemeClr val="tx1"/>
            </a:solidFill>
            <a:prstDash val="dash"/>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ikdörtgen 1"/>
          <p:cNvSpPr/>
          <p:nvPr/>
        </p:nvSpPr>
        <p:spPr>
          <a:xfrm>
            <a:off x="5354021" y="3297585"/>
            <a:ext cx="1407758" cy="400110"/>
          </a:xfrm>
          <a:prstGeom prst="rect">
            <a:avLst/>
          </a:prstGeom>
          <a:ln>
            <a:solidFill>
              <a:srgbClr val="FF0000"/>
            </a:solidFill>
          </a:ln>
        </p:spPr>
        <p:txBody>
          <a:bodyPr wrap="none">
            <a:spAutoFit/>
          </a:bodyPr>
          <a:lstStyle/>
          <a:p>
            <a:r>
              <a:rPr lang="en-US" sz="2000" dirty="0">
                <a:solidFill>
                  <a:srgbClr val="333333"/>
                </a:solidFill>
                <a:latin typeface="+mj-lt"/>
              </a:rPr>
              <a:t>depends on</a:t>
            </a:r>
            <a:endParaRPr lang="en-US" sz="2000" dirty="0">
              <a:latin typeface="+mj-lt"/>
            </a:endParaRPr>
          </a:p>
        </p:txBody>
      </p:sp>
      <p:sp>
        <p:nvSpPr>
          <p:cNvPr id="12" name="Dikdörtgen 11"/>
          <p:cNvSpPr/>
          <p:nvPr/>
        </p:nvSpPr>
        <p:spPr>
          <a:xfrm>
            <a:off x="5303912"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667064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inheritance</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generalization</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335360" y="1219200"/>
            <a:ext cx="11521280" cy="1569660"/>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cs typeface="Calibri" panose="020F0502020204030204" pitchFamily="34" charset="0"/>
              </a:rPr>
              <a:t>A </a:t>
            </a:r>
            <a:r>
              <a:rPr lang="en-US" b="1" i="1" dirty="0">
                <a:latin typeface="+mj-lt"/>
                <a:cs typeface="Calibri" panose="020F0502020204030204" pitchFamily="34" charset="0"/>
              </a:rPr>
              <a:t>generalization</a:t>
            </a:r>
            <a:r>
              <a:rPr lang="en-US" dirty="0">
                <a:latin typeface="+mj-lt"/>
                <a:cs typeface="Calibri" panose="020F0502020204030204" pitchFamily="34" charset="0"/>
              </a:rPr>
              <a:t> connects a subclass</a:t>
            </a:r>
            <a:r>
              <a:rPr lang="tr-TR" dirty="0">
                <a:latin typeface="+mj-lt"/>
                <a:cs typeface="Calibri" panose="020F0502020204030204" pitchFamily="34" charset="0"/>
              </a:rPr>
              <a:t> </a:t>
            </a:r>
            <a:r>
              <a:rPr lang="en-US" dirty="0">
                <a:latin typeface="+mj-lt"/>
                <a:cs typeface="Calibri" panose="020F0502020204030204" pitchFamily="34" charset="0"/>
              </a:rPr>
              <a:t>to its superclass.</a:t>
            </a:r>
            <a:endParaRPr lang="tr-TR" dirty="0">
              <a:latin typeface="+mj-lt"/>
              <a:cs typeface="Calibri" panose="020F0502020204030204" pitchFamily="34" charset="0"/>
            </a:endParaRPr>
          </a:p>
          <a:p>
            <a:pPr algn="just"/>
            <a:endParaRPr lang="tr-TR" dirty="0">
              <a:latin typeface="+mj-lt"/>
              <a:cs typeface="Calibri" panose="020F0502020204030204" pitchFamily="34" charset="0"/>
            </a:endParaRPr>
          </a:p>
          <a:p>
            <a:pPr algn="just"/>
            <a:r>
              <a:rPr lang="en-US" dirty="0">
                <a:latin typeface="+mj-lt"/>
                <a:cs typeface="Calibri" panose="020F0502020204030204" pitchFamily="34" charset="0"/>
              </a:rPr>
              <a:t>It denotes an</a:t>
            </a:r>
            <a:r>
              <a:rPr lang="tr-TR" dirty="0">
                <a:latin typeface="+mj-lt"/>
                <a:cs typeface="Calibri" panose="020F0502020204030204" pitchFamily="34" charset="0"/>
              </a:rPr>
              <a:t> </a:t>
            </a:r>
            <a:r>
              <a:rPr lang="en-US" dirty="0">
                <a:latin typeface="+mj-lt"/>
                <a:cs typeface="Calibri" panose="020F0502020204030204" pitchFamily="34" charset="0"/>
              </a:rPr>
              <a:t>inheritance of attributes and behavior</a:t>
            </a:r>
            <a:r>
              <a:rPr lang="tr-TR" dirty="0">
                <a:latin typeface="+mj-lt"/>
                <a:cs typeface="Calibri" panose="020F0502020204030204" pitchFamily="34" charset="0"/>
              </a:rPr>
              <a:t> </a:t>
            </a:r>
            <a:r>
              <a:rPr lang="en-US" dirty="0">
                <a:latin typeface="+mj-lt"/>
                <a:cs typeface="Calibri" panose="020F0502020204030204" pitchFamily="34" charset="0"/>
              </a:rPr>
              <a:t>from the superclass to the subclass and</a:t>
            </a:r>
            <a:r>
              <a:rPr lang="tr-TR" dirty="0">
                <a:latin typeface="+mj-lt"/>
                <a:cs typeface="Calibri" panose="020F0502020204030204" pitchFamily="34" charset="0"/>
              </a:rPr>
              <a:t> </a:t>
            </a:r>
            <a:r>
              <a:rPr lang="en-US" dirty="0">
                <a:latin typeface="+mj-lt"/>
                <a:cs typeface="Calibri" panose="020F0502020204030204" pitchFamily="34" charset="0"/>
              </a:rPr>
              <a:t>indicates a specialization in the subclass</a:t>
            </a:r>
            <a:r>
              <a:rPr lang="tr-TR" dirty="0">
                <a:latin typeface="+mj-lt"/>
                <a:cs typeface="Calibri" panose="020F0502020204030204" pitchFamily="34" charset="0"/>
              </a:rPr>
              <a:t> </a:t>
            </a:r>
            <a:r>
              <a:rPr lang="en-US" dirty="0">
                <a:latin typeface="+mj-lt"/>
                <a:cs typeface="Calibri" panose="020F0502020204030204" pitchFamily="34" charset="0"/>
              </a:rPr>
              <a:t>of the more general superclass.</a:t>
            </a:r>
          </a:p>
        </p:txBody>
      </p:sp>
      <p:grpSp>
        <p:nvGrpSpPr>
          <p:cNvPr id="18" name="Grup 17"/>
          <p:cNvGrpSpPr/>
          <p:nvPr/>
        </p:nvGrpSpPr>
        <p:grpSpPr>
          <a:xfrm>
            <a:off x="551384" y="3128376"/>
            <a:ext cx="2952328" cy="3252952"/>
            <a:chOff x="3229248" y="3324656"/>
            <a:chExt cx="2438400" cy="2738552"/>
          </a:xfrm>
        </p:grpSpPr>
        <p:sp>
          <p:nvSpPr>
            <p:cNvPr id="11" name="Rectangle 3"/>
            <p:cNvSpPr>
              <a:spLocks noChangeArrowheads="1"/>
            </p:cNvSpPr>
            <p:nvPr/>
          </p:nvSpPr>
          <p:spPr bwMode="auto">
            <a:xfrm>
              <a:off x="3229248" y="3324656"/>
              <a:ext cx="2438400" cy="762000"/>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Person</a:t>
              </a:r>
            </a:p>
          </p:txBody>
        </p:sp>
        <p:sp>
          <p:nvSpPr>
            <p:cNvPr id="12" name="Rectangle 5"/>
            <p:cNvSpPr>
              <a:spLocks noChangeArrowheads="1"/>
            </p:cNvSpPr>
            <p:nvPr/>
          </p:nvSpPr>
          <p:spPr bwMode="auto">
            <a:xfrm>
              <a:off x="3229248" y="5301208"/>
              <a:ext cx="2438400" cy="762000"/>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Student</a:t>
              </a:r>
            </a:p>
          </p:txBody>
        </p:sp>
      </p:grpSp>
      <p:sp>
        <p:nvSpPr>
          <p:cNvPr id="3" name="Dikdörtgen 2"/>
          <p:cNvSpPr/>
          <p:nvPr/>
        </p:nvSpPr>
        <p:spPr>
          <a:xfrm>
            <a:off x="3791744" y="3794264"/>
            <a:ext cx="8136904" cy="1938992"/>
          </a:xfrm>
          <a:prstGeom prst="rect">
            <a:avLst/>
          </a:prstGeom>
          <a:solidFill>
            <a:schemeClr val="bg1">
              <a:lumMod val="95000"/>
            </a:schemeClr>
          </a:solidFill>
          <a:ln>
            <a:solidFill>
              <a:srgbClr val="FF0000"/>
            </a:solidFill>
          </a:ln>
        </p:spPr>
        <p:txBody>
          <a:bodyPr wrap="square">
            <a:spAutoFit/>
          </a:bodyPr>
          <a:lstStyle/>
          <a:p>
            <a:pPr algn="just"/>
            <a:r>
              <a:rPr lang="tr-TR" sz="2400" b="1" dirty="0">
                <a:latin typeface="+mj-lt"/>
              </a:rPr>
              <a:t>kalıtım/genelleme (</a:t>
            </a:r>
            <a:r>
              <a:rPr lang="en-US" sz="2400" b="1" dirty="0">
                <a:latin typeface="+mj-lt"/>
              </a:rPr>
              <a:t>inheritance/generalization</a:t>
            </a:r>
            <a:r>
              <a:rPr lang="tr-TR" sz="2400" b="1" dirty="0">
                <a:latin typeface="+mj-lt"/>
              </a:rPr>
              <a:t>) daha genel bir eleman ile daha özel bir elaman arasındaki ilişkiyi ifade eder.</a:t>
            </a:r>
          </a:p>
          <a:p>
            <a:pPr algn="just"/>
            <a:r>
              <a:rPr lang="tr-TR" sz="2400" b="1" dirty="0">
                <a:latin typeface="+mj-lt"/>
              </a:rPr>
              <a:t/>
            </a:r>
            <a:br>
              <a:rPr lang="tr-TR" sz="2400" b="1" dirty="0">
                <a:latin typeface="+mj-lt"/>
              </a:rPr>
            </a:br>
            <a:r>
              <a:rPr lang="tr-TR" sz="2400" b="1" dirty="0">
                <a:latin typeface="+mj-lt"/>
              </a:rPr>
              <a:t>niteliklerin ve davranışların kalıtımı</a:t>
            </a:r>
          </a:p>
          <a:p>
            <a:pPr algn="just"/>
            <a:r>
              <a:rPr lang="tr-TR" sz="2400" b="1" dirty="0">
                <a:latin typeface="+mj-lt"/>
              </a:rPr>
              <a:t>özelleşme</a:t>
            </a:r>
          </a:p>
        </p:txBody>
      </p:sp>
      <p:sp>
        <p:nvSpPr>
          <p:cNvPr id="10" name="Yukarı Ok 9"/>
          <p:cNvSpPr/>
          <p:nvPr/>
        </p:nvSpPr>
        <p:spPr>
          <a:xfrm>
            <a:off x="1811524" y="4163219"/>
            <a:ext cx="432048" cy="1182026"/>
          </a:xfrm>
          <a:prstGeom prst="upArrow">
            <a:avLst>
              <a:gd name="adj1" fmla="val 4212"/>
              <a:gd name="adj2" fmla="val 5000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mj-lt"/>
            </a:endParaRPr>
          </a:p>
        </p:txBody>
      </p:sp>
      <p:sp>
        <p:nvSpPr>
          <p:cNvPr id="13" name="Dikdörtgen 12"/>
          <p:cNvSpPr/>
          <p:nvPr/>
        </p:nvSpPr>
        <p:spPr>
          <a:xfrm>
            <a:off x="5303912"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82067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inheritance / generalization</a:t>
            </a:r>
          </a:p>
        </p:txBody>
      </p:sp>
      <p:sp>
        <p:nvSpPr>
          <p:cNvPr id="15" name="Text Box 7"/>
          <p:cNvSpPr txBox="1">
            <a:spLocks noChangeArrowheads="1"/>
          </p:cNvSpPr>
          <p:nvPr/>
        </p:nvSpPr>
        <p:spPr bwMode="auto">
          <a:xfrm>
            <a:off x="263352" y="1219201"/>
            <a:ext cx="11665296" cy="830997"/>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UML permits a class to inherit from multiple </a:t>
            </a:r>
            <a:r>
              <a:rPr lang="en-US" dirty="0" err="1">
                <a:latin typeface="+mj-lt"/>
              </a:rPr>
              <a:t>superclasses</a:t>
            </a:r>
            <a:r>
              <a:rPr lang="en-US" dirty="0">
                <a:latin typeface="+mj-lt"/>
              </a:rPr>
              <a:t>, although</a:t>
            </a:r>
            <a:r>
              <a:rPr lang="tr-TR" dirty="0">
                <a:latin typeface="+mj-lt"/>
              </a:rPr>
              <a:t> </a:t>
            </a:r>
            <a:r>
              <a:rPr lang="en-US" dirty="0">
                <a:latin typeface="+mj-lt"/>
              </a:rPr>
              <a:t>some programming languages (</a:t>
            </a:r>
            <a:r>
              <a:rPr lang="en-US" i="1" dirty="0">
                <a:latin typeface="+mj-lt"/>
              </a:rPr>
              <a:t>e.g.,</a:t>
            </a:r>
            <a:r>
              <a:rPr lang="en-US" dirty="0">
                <a:latin typeface="+mj-lt"/>
              </a:rPr>
              <a:t> Java) do not permit multiple</a:t>
            </a:r>
            <a:r>
              <a:rPr lang="tr-TR" dirty="0">
                <a:latin typeface="+mj-lt"/>
              </a:rPr>
              <a:t> </a:t>
            </a:r>
            <a:r>
              <a:rPr lang="en-US" dirty="0">
                <a:latin typeface="+mj-lt"/>
              </a:rPr>
              <a:t>inheritance. </a:t>
            </a:r>
          </a:p>
        </p:txBody>
      </p:sp>
      <p:grpSp>
        <p:nvGrpSpPr>
          <p:cNvPr id="2" name="Grup 1"/>
          <p:cNvGrpSpPr/>
          <p:nvPr/>
        </p:nvGrpSpPr>
        <p:grpSpPr>
          <a:xfrm>
            <a:off x="2063552" y="2441399"/>
            <a:ext cx="8208912" cy="3867921"/>
            <a:chOff x="1503040" y="2988021"/>
            <a:chExt cx="5867400" cy="3177283"/>
          </a:xfrm>
        </p:grpSpPr>
        <p:sp>
          <p:nvSpPr>
            <p:cNvPr id="8" name="Rectangle 1027"/>
            <p:cNvSpPr>
              <a:spLocks noChangeArrowheads="1"/>
            </p:cNvSpPr>
            <p:nvPr/>
          </p:nvSpPr>
          <p:spPr bwMode="auto">
            <a:xfrm>
              <a:off x="1503040" y="2988021"/>
              <a:ext cx="2438400" cy="449977"/>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b="1" dirty="0">
                  <a:latin typeface="+mj-lt"/>
                </a:rPr>
                <a:t>Student</a:t>
              </a:r>
            </a:p>
          </p:txBody>
        </p:sp>
        <p:sp>
          <p:nvSpPr>
            <p:cNvPr id="9" name="Rectangle 1029"/>
            <p:cNvSpPr>
              <a:spLocks noChangeArrowheads="1"/>
            </p:cNvSpPr>
            <p:nvPr/>
          </p:nvSpPr>
          <p:spPr bwMode="auto">
            <a:xfrm>
              <a:off x="2939988" y="5661248"/>
              <a:ext cx="3048000" cy="504056"/>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b="1" dirty="0">
                  <a:latin typeface="+mj-lt"/>
                </a:rPr>
                <a:t>Teaching Assistant</a:t>
              </a:r>
            </a:p>
          </p:txBody>
        </p:sp>
        <p:sp>
          <p:nvSpPr>
            <p:cNvPr id="10" name="Rectangle 1032"/>
            <p:cNvSpPr>
              <a:spLocks noChangeArrowheads="1"/>
            </p:cNvSpPr>
            <p:nvPr/>
          </p:nvSpPr>
          <p:spPr bwMode="auto">
            <a:xfrm>
              <a:off x="4932040" y="2988021"/>
              <a:ext cx="2438400" cy="44615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b="1" dirty="0">
                  <a:latin typeface="+mj-lt"/>
                </a:rPr>
                <a:t>Employee</a:t>
              </a:r>
            </a:p>
          </p:txBody>
        </p:sp>
        <p:sp>
          <p:nvSpPr>
            <p:cNvPr id="13" name="Yukarı Ok 12"/>
            <p:cNvSpPr/>
            <p:nvPr/>
          </p:nvSpPr>
          <p:spPr>
            <a:xfrm>
              <a:off x="5859202" y="3465809"/>
              <a:ext cx="576064" cy="909712"/>
            </a:xfrm>
            <a:prstGeom prst="upArrow">
              <a:avLst>
                <a:gd name="adj1" fmla="val 4212"/>
                <a:gd name="adj2" fmla="val 5000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mj-lt"/>
              </a:endParaRPr>
            </a:p>
          </p:txBody>
        </p:sp>
        <p:cxnSp>
          <p:nvCxnSpPr>
            <p:cNvPr id="5" name="Düz Bağlayıcı 4"/>
            <p:cNvCxnSpPr/>
            <p:nvPr/>
          </p:nvCxnSpPr>
          <p:spPr>
            <a:xfrm>
              <a:off x="2651956" y="4355009"/>
              <a:ext cx="3499284" cy="10095"/>
            </a:xfrm>
            <a:prstGeom prst="line">
              <a:avLst/>
            </a:prstGeom>
          </p:spPr>
          <p:style>
            <a:lnRef idx="3">
              <a:schemeClr val="dk1"/>
            </a:lnRef>
            <a:fillRef idx="0">
              <a:schemeClr val="dk1"/>
            </a:fillRef>
            <a:effectRef idx="2">
              <a:schemeClr val="dk1"/>
            </a:effectRef>
            <a:fontRef idx="minor">
              <a:schemeClr val="tx1"/>
            </a:fontRef>
          </p:style>
        </p:cxnSp>
        <p:cxnSp>
          <p:nvCxnSpPr>
            <p:cNvPr id="14" name="Düz Bağlayıcı 13"/>
            <p:cNvCxnSpPr>
              <a:stCxn id="9" idx="0"/>
            </p:cNvCxnSpPr>
            <p:nvPr/>
          </p:nvCxnSpPr>
          <p:spPr>
            <a:xfrm flipV="1">
              <a:off x="4463988" y="4385938"/>
              <a:ext cx="0" cy="1275310"/>
            </a:xfrm>
            <a:prstGeom prst="line">
              <a:avLst/>
            </a:prstGeom>
          </p:spPr>
          <p:style>
            <a:lnRef idx="3">
              <a:schemeClr val="dk1"/>
            </a:lnRef>
            <a:fillRef idx="0">
              <a:schemeClr val="dk1"/>
            </a:fillRef>
            <a:effectRef idx="2">
              <a:schemeClr val="dk1"/>
            </a:effectRef>
            <a:fontRef idx="minor">
              <a:schemeClr val="tx1"/>
            </a:fontRef>
          </p:style>
        </p:cxnSp>
        <p:sp>
          <p:nvSpPr>
            <p:cNvPr id="16" name="Yukarı Ok 15"/>
            <p:cNvSpPr/>
            <p:nvPr/>
          </p:nvSpPr>
          <p:spPr>
            <a:xfrm>
              <a:off x="2367930" y="3455198"/>
              <a:ext cx="576064" cy="909712"/>
            </a:xfrm>
            <a:prstGeom prst="upArrow">
              <a:avLst>
                <a:gd name="adj1" fmla="val 4212"/>
                <a:gd name="adj2" fmla="val 5000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mj-lt"/>
              </a:endParaRPr>
            </a:p>
          </p:txBody>
        </p:sp>
      </p:grpSp>
      <p:sp>
        <p:nvSpPr>
          <p:cNvPr id="18" name="Dikdörtgen 17"/>
          <p:cNvSpPr/>
          <p:nvPr/>
        </p:nvSpPr>
        <p:spPr>
          <a:xfrm>
            <a:off x="5159896"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2887655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inheritance / generalization</a:t>
            </a:r>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958752"/>
            <a:ext cx="11881320" cy="5488103"/>
          </a:xfrm>
          <a:prstGeom prst="rect">
            <a:avLst/>
          </a:prstGeom>
        </p:spPr>
      </p:pic>
      <p:sp>
        <p:nvSpPr>
          <p:cNvPr id="16" name="Dikdörtgen 15"/>
          <p:cNvSpPr/>
          <p:nvPr/>
        </p:nvSpPr>
        <p:spPr>
          <a:xfrm>
            <a:off x="4007768" y="6577608"/>
            <a:ext cx="7713692" cy="307777"/>
          </a:xfrm>
          <a:prstGeom prst="rect">
            <a:avLst/>
          </a:prstGeom>
        </p:spPr>
        <p:txBody>
          <a:bodyPr wrap="square">
            <a:spAutoFit/>
          </a:bodyPr>
          <a:lstStyle/>
          <a:p>
            <a:pPr algn="r">
              <a:buFont typeface="Wingdings" panose="05000000000000000000" pitchFamily="2" charset="2"/>
              <a:buNone/>
            </a:pPr>
            <a:r>
              <a:rPr lang="tr-TR" sz="1400" b="1" i="1" dirty="0" err="1">
                <a:latin typeface="+mj-lt"/>
              </a:rPr>
              <a:t>Booch</a:t>
            </a:r>
            <a:r>
              <a:rPr lang="tr-TR" sz="1400" b="1" i="1" dirty="0">
                <a:latin typeface="+mj-lt"/>
              </a:rPr>
              <a:t>, G., </a:t>
            </a:r>
            <a:r>
              <a:rPr lang="tr-TR" sz="1400" b="1" i="1" dirty="0" err="1">
                <a:latin typeface="+mj-lt"/>
              </a:rPr>
              <a:t>Rumbaugh</a:t>
            </a:r>
            <a:r>
              <a:rPr lang="tr-TR" sz="1400" b="1" i="1" dirty="0">
                <a:latin typeface="+mj-lt"/>
              </a:rPr>
              <a:t>, J., </a:t>
            </a:r>
            <a:r>
              <a:rPr lang="tr-TR" sz="1400" b="1" i="1" dirty="0" err="1">
                <a:latin typeface="+mj-lt"/>
              </a:rPr>
              <a:t>Ivar</a:t>
            </a:r>
            <a:r>
              <a:rPr lang="tr-TR" sz="1400" b="1" i="1" dirty="0">
                <a:latin typeface="+mj-lt"/>
              </a:rPr>
              <a:t>, J., 1998, </a:t>
            </a:r>
            <a:r>
              <a:rPr lang="en-US" sz="1400" b="1" i="1" dirty="0">
                <a:latin typeface="+mj-lt"/>
              </a:rPr>
              <a:t>The Unified Modeling Language User Guide</a:t>
            </a:r>
            <a:endParaRPr lang="tr-TR" sz="1400" b="1" i="1" dirty="0">
              <a:latin typeface="+mj-lt"/>
            </a:endParaRPr>
          </a:p>
        </p:txBody>
      </p:sp>
    </p:spTree>
    <p:extLst>
      <p:ext uri="{BB962C8B-B14F-4D97-AF65-F5344CB8AC3E}">
        <p14:creationId xmlns:p14="http://schemas.microsoft.com/office/powerpoint/2010/main" val="142768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inheritance / generalization</a:t>
            </a:r>
          </a:p>
        </p:txBody>
      </p:sp>
      <p:sp>
        <p:nvSpPr>
          <p:cNvPr id="16" name="Dikdörtgen 15"/>
          <p:cNvSpPr/>
          <p:nvPr/>
        </p:nvSpPr>
        <p:spPr>
          <a:xfrm>
            <a:off x="8184232" y="6577608"/>
            <a:ext cx="3328194" cy="307777"/>
          </a:xfrm>
          <a:prstGeom prst="rect">
            <a:avLst/>
          </a:prstGeom>
        </p:spPr>
        <p:txBody>
          <a:bodyPr wrap="square">
            <a:spAutoFit/>
          </a:bodyPr>
          <a:lstStyle/>
          <a:p>
            <a:pPr algn="r">
              <a:buFont typeface="Wingdings" panose="05000000000000000000" pitchFamily="2" charset="2"/>
              <a:buNone/>
            </a:pPr>
            <a:r>
              <a:rPr lang="tr-TR" sz="1400" b="1" i="1" dirty="0">
                <a:latin typeface="+mj-lt"/>
              </a:rPr>
              <a:t>http://www.ldodds.com</a:t>
            </a:r>
          </a:p>
        </p:txBody>
      </p:sp>
      <p:pic>
        <p:nvPicPr>
          <p:cNvPr id="1026" name="Picture 2" descr="Veh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929223"/>
            <a:ext cx="5616624" cy="580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5807968" y="908720"/>
            <a:ext cx="6192688" cy="5262979"/>
          </a:xfrm>
          <a:prstGeom prst="rect">
            <a:avLst/>
          </a:prstGeom>
        </p:spPr>
        <p:txBody>
          <a:bodyPr wrap="square">
            <a:spAutoFit/>
          </a:bodyPr>
          <a:lstStyle/>
          <a:p>
            <a:pPr marL="285750" indent="-285750" algn="just">
              <a:buFont typeface="Arial" panose="020B0604020202020204" pitchFamily="34" charset="0"/>
              <a:buChar char="•"/>
              <a:tabLst>
                <a:tab pos="457200" algn="l"/>
              </a:tabLst>
            </a:pPr>
            <a:r>
              <a:rPr lang="en-GB" sz="2000" dirty="0">
                <a:latin typeface="+mj-lt"/>
                <a:ea typeface="Times New Roman" panose="02020603050405020304" pitchFamily="18" charset="0"/>
              </a:rPr>
              <a:t>All </a:t>
            </a:r>
            <a:r>
              <a:rPr lang="en-GB" sz="2000" b="1" dirty="0">
                <a:latin typeface="+mj-lt"/>
                <a:ea typeface="Times New Roman" panose="02020603050405020304" pitchFamily="18" charset="0"/>
              </a:rPr>
              <a:t>Vehicles</a:t>
            </a:r>
            <a:r>
              <a:rPr lang="en-GB" sz="2000" dirty="0">
                <a:latin typeface="+mj-lt"/>
                <a:ea typeface="Times New Roman" panose="02020603050405020304" pitchFamily="18" charset="0"/>
              </a:rPr>
              <a:t> have some common attributes (speed</a:t>
            </a:r>
            <a:r>
              <a:rPr lang="tr-TR" sz="2000" dirty="0">
                <a:latin typeface="+mj-lt"/>
                <a:ea typeface="Times New Roman" panose="02020603050405020304" pitchFamily="18" charset="0"/>
              </a:rPr>
              <a:t>, </a:t>
            </a:r>
            <a:r>
              <a:rPr lang="en-GB" sz="2000" dirty="0">
                <a:latin typeface="+mj-lt"/>
                <a:ea typeface="Times New Roman" panose="02020603050405020304" pitchFamily="18" charset="0"/>
              </a:rPr>
              <a:t>colour) and behaviour (</a:t>
            </a:r>
            <a:r>
              <a:rPr lang="en-GB" sz="2000" dirty="0" err="1">
                <a:latin typeface="+mj-lt"/>
                <a:ea typeface="Times New Roman" panose="02020603050405020304" pitchFamily="18" charset="0"/>
              </a:rPr>
              <a:t>turnLeft</a:t>
            </a:r>
            <a:r>
              <a:rPr lang="en-GB" sz="2000" dirty="0">
                <a:latin typeface="+mj-lt"/>
                <a:ea typeface="Times New Roman" panose="02020603050405020304" pitchFamily="18" charset="0"/>
              </a:rPr>
              <a:t>, </a:t>
            </a:r>
            <a:r>
              <a:rPr lang="en-GB" sz="2000" dirty="0" err="1">
                <a:latin typeface="+mj-lt"/>
                <a:ea typeface="Times New Roman" panose="02020603050405020304" pitchFamily="18" charset="0"/>
              </a:rPr>
              <a:t>turnRight</a:t>
            </a:r>
            <a:r>
              <a:rPr lang="en-GB" sz="2000" dirty="0">
                <a:latin typeface="+mj-lt"/>
                <a:ea typeface="Times New Roman" panose="02020603050405020304" pitchFamily="18" charset="0"/>
              </a:rPr>
              <a:t>)</a:t>
            </a:r>
            <a:r>
              <a:rPr lang="tr-TR" sz="2000" dirty="0">
                <a:latin typeface="+mj-lt"/>
                <a:ea typeface="Times New Roman" panose="02020603050405020304" pitchFamily="18" charset="0"/>
              </a:rPr>
              <a:t>.</a:t>
            </a:r>
          </a:p>
          <a:p>
            <a:pPr marL="285750" indent="-285750" algn="just">
              <a:buFont typeface="Arial" panose="020B0604020202020204" pitchFamily="34" charset="0"/>
              <a:buChar char="•"/>
              <a:tabLst>
                <a:tab pos="457200" algn="l"/>
              </a:tabLst>
            </a:pPr>
            <a:endParaRPr lang="tr-TR" sz="900" dirty="0">
              <a:ea typeface="Times New Roman" panose="02020603050405020304" pitchFamily="18" charset="0"/>
            </a:endParaRPr>
          </a:p>
          <a:p>
            <a:pPr marL="285750" indent="-285750" algn="just">
              <a:buFont typeface="Arial" panose="020B0604020202020204" pitchFamily="34" charset="0"/>
              <a:buChar char="•"/>
              <a:tabLst>
                <a:tab pos="457200" algn="l"/>
              </a:tabLst>
            </a:pPr>
            <a:r>
              <a:rPr lang="en-US" sz="2000" b="1" dirty="0">
                <a:latin typeface="+mj-lt"/>
                <a:ea typeface="Times New Roman" panose="02020603050405020304" pitchFamily="18" charset="0"/>
              </a:rPr>
              <a:t>Bicycle</a:t>
            </a:r>
            <a:r>
              <a:rPr lang="en-US" sz="2000" dirty="0">
                <a:latin typeface="+mj-lt"/>
                <a:ea typeface="Times New Roman" panose="02020603050405020304" pitchFamily="18" charset="0"/>
              </a:rPr>
              <a:t> and </a:t>
            </a:r>
            <a:r>
              <a:rPr lang="en-US" sz="2000" b="1" dirty="0" err="1">
                <a:latin typeface="+mj-lt"/>
                <a:ea typeface="Times New Roman" panose="02020603050405020304" pitchFamily="18" charset="0"/>
              </a:rPr>
              <a:t>MotorVehicle</a:t>
            </a:r>
            <a:r>
              <a:rPr lang="en-US" sz="2000" dirty="0">
                <a:latin typeface="+mj-lt"/>
                <a:ea typeface="Times New Roman" panose="02020603050405020304" pitchFamily="18" charset="0"/>
              </a:rPr>
              <a:t> are both kinds of </a:t>
            </a:r>
            <a:r>
              <a:rPr lang="en-US" sz="2000" b="1" dirty="0">
                <a:latin typeface="+mj-lt"/>
                <a:ea typeface="Times New Roman" panose="02020603050405020304" pitchFamily="18" charset="0"/>
              </a:rPr>
              <a:t>Vehicle</a:t>
            </a:r>
            <a:r>
              <a:rPr lang="en-US" sz="2000" dirty="0">
                <a:latin typeface="+mj-lt"/>
                <a:ea typeface="Times New Roman" panose="02020603050405020304" pitchFamily="18" charset="0"/>
              </a:rPr>
              <a:t> and </a:t>
            </a:r>
            <a:r>
              <a:rPr lang="en-US" sz="2000" b="1" dirty="0">
                <a:solidFill>
                  <a:srgbClr val="FF0000"/>
                </a:solidFill>
                <a:latin typeface="+mj-lt"/>
                <a:ea typeface="Times New Roman" panose="02020603050405020304" pitchFamily="18" charset="0"/>
              </a:rPr>
              <a:t>inherit</a:t>
            </a:r>
            <a:r>
              <a:rPr lang="en-US" sz="2000" dirty="0">
                <a:solidFill>
                  <a:srgbClr val="FF0000"/>
                </a:solidFill>
                <a:latin typeface="+mj-lt"/>
                <a:ea typeface="Times New Roman" panose="02020603050405020304" pitchFamily="18" charset="0"/>
              </a:rPr>
              <a:t> </a:t>
            </a:r>
            <a:r>
              <a:rPr lang="en-US" sz="2000" dirty="0">
                <a:latin typeface="+mj-lt"/>
                <a:ea typeface="Times New Roman" panose="02020603050405020304" pitchFamily="18" charset="0"/>
              </a:rPr>
              <a:t>from </a:t>
            </a:r>
            <a:r>
              <a:rPr lang="en-US" sz="2000" b="1" dirty="0">
                <a:latin typeface="+mj-lt"/>
                <a:ea typeface="Times New Roman" panose="02020603050405020304" pitchFamily="18" charset="0"/>
              </a:rPr>
              <a:t>Vehicle</a:t>
            </a:r>
            <a:r>
              <a:rPr lang="en-US" sz="2000" dirty="0">
                <a:latin typeface="+mj-lt"/>
                <a:ea typeface="Times New Roman" panose="02020603050405020304" pitchFamily="18" charset="0"/>
              </a:rPr>
              <a:t>.</a:t>
            </a:r>
            <a:r>
              <a:rPr lang="tr-TR" sz="2000" dirty="0">
                <a:latin typeface="+mj-lt"/>
                <a:ea typeface="Times New Roman" panose="02020603050405020304" pitchFamily="18" charset="0"/>
              </a:rPr>
              <a:t> </a:t>
            </a:r>
            <a:r>
              <a:rPr lang="en-US" sz="2000" b="1" dirty="0">
                <a:latin typeface="+mj-lt"/>
                <a:ea typeface="Times New Roman" panose="02020603050405020304" pitchFamily="18" charset="0"/>
              </a:rPr>
              <a:t>Vehicle</a:t>
            </a:r>
            <a:r>
              <a:rPr lang="en-US" sz="2000" dirty="0">
                <a:latin typeface="+mj-lt"/>
                <a:ea typeface="Times New Roman" panose="02020603050405020304" pitchFamily="18" charset="0"/>
              </a:rPr>
              <a:t> is the </a:t>
            </a:r>
            <a:r>
              <a:rPr lang="en-US" sz="2000" b="1" dirty="0">
                <a:solidFill>
                  <a:srgbClr val="FF0000"/>
                </a:solidFill>
                <a:latin typeface="+mj-lt"/>
                <a:ea typeface="Times New Roman" panose="02020603050405020304" pitchFamily="18" charset="0"/>
              </a:rPr>
              <a:t>superclass</a:t>
            </a:r>
            <a:r>
              <a:rPr lang="en-US" sz="2000" dirty="0">
                <a:solidFill>
                  <a:srgbClr val="FF0000"/>
                </a:solidFill>
                <a:latin typeface="+mj-lt"/>
                <a:ea typeface="Times New Roman" panose="02020603050405020304" pitchFamily="18" charset="0"/>
              </a:rPr>
              <a:t> </a:t>
            </a:r>
            <a:r>
              <a:rPr lang="en-US" sz="2000" dirty="0">
                <a:latin typeface="+mj-lt"/>
                <a:ea typeface="Times New Roman" panose="02020603050405020304" pitchFamily="18" charset="0"/>
              </a:rPr>
              <a:t>of both </a:t>
            </a:r>
            <a:r>
              <a:rPr lang="en-US" sz="2000" b="1" dirty="0">
                <a:latin typeface="+mj-lt"/>
                <a:ea typeface="Times New Roman" panose="02020603050405020304" pitchFamily="18" charset="0"/>
              </a:rPr>
              <a:t>Bicycle</a:t>
            </a:r>
            <a:r>
              <a:rPr lang="en-US" sz="2000" dirty="0">
                <a:latin typeface="+mj-lt"/>
                <a:ea typeface="Times New Roman" panose="02020603050405020304" pitchFamily="18" charset="0"/>
              </a:rPr>
              <a:t> and </a:t>
            </a:r>
            <a:r>
              <a:rPr lang="en-US" sz="2000" b="1" dirty="0" err="1">
                <a:latin typeface="+mj-lt"/>
                <a:ea typeface="Times New Roman" panose="02020603050405020304" pitchFamily="18" charset="0"/>
              </a:rPr>
              <a:t>MotorVehicle</a:t>
            </a:r>
            <a:r>
              <a:rPr lang="tr-TR" sz="2000" b="1" dirty="0">
                <a:latin typeface="+mj-lt"/>
                <a:ea typeface="Times New Roman" panose="02020603050405020304" pitchFamily="18" charset="0"/>
              </a:rPr>
              <a:t>.</a:t>
            </a:r>
          </a:p>
          <a:p>
            <a:pPr marL="285750" indent="-285750" algn="just">
              <a:buFont typeface="Arial" panose="020B0604020202020204" pitchFamily="34" charset="0"/>
              <a:buChar char="•"/>
              <a:tabLst>
                <a:tab pos="457200" algn="l"/>
              </a:tabLst>
            </a:pPr>
            <a:endParaRPr lang="tr-TR" sz="900" dirty="0">
              <a:ea typeface="Times New Roman" panose="02020603050405020304" pitchFamily="18" charset="0"/>
            </a:endParaRPr>
          </a:p>
          <a:p>
            <a:pPr marL="285750" indent="-285750" algn="just">
              <a:buFont typeface="Arial" panose="020B0604020202020204" pitchFamily="34" charset="0"/>
              <a:buChar char="•"/>
              <a:tabLst>
                <a:tab pos="457200" algn="l"/>
              </a:tabLst>
            </a:pPr>
            <a:r>
              <a:rPr lang="en-US" sz="2000" b="1" dirty="0" err="1">
                <a:latin typeface="+mj-lt"/>
                <a:ea typeface="Times New Roman" panose="02020603050405020304" pitchFamily="18" charset="0"/>
              </a:rPr>
              <a:t>MotorVehicles</a:t>
            </a:r>
            <a:r>
              <a:rPr lang="en-US" sz="2000" dirty="0">
                <a:latin typeface="+mj-lt"/>
                <a:ea typeface="Times New Roman" panose="02020603050405020304" pitchFamily="18" charset="0"/>
              </a:rPr>
              <a:t> have engines and license plates. Attributes are</a:t>
            </a:r>
            <a:r>
              <a:rPr lang="tr-TR" sz="2000" dirty="0">
                <a:latin typeface="+mj-lt"/>
                <a:ea typeface="Times New Roman" panose="02020603050405020304" pitchFamily="18" charset="0"/>
              </a:rPr>
              <a:t> </a:t>
            </a:r>
            <a:r>
              <a:rPr lang="en-US" sz="2000" dirty="0">
                <a:latin typeface="+mj-lt"/>
                <a:ea typeface="Times New Roman" panose="02020603050405020304" pitchFamily="18" charset="0"/>
              </a:rPr>
              <a:t>added</a:t>
            </a:r>
            <a:r>
              <a:rPr lang="tr-TR" sz="2000" dirty="0">
                <a:latin typeface="+mj-lt"/>
                <a:ea typeface="Times New Roman" panose="02020603050405020304" pitchFamily="18" charset="0"/>
              </a:rPr>
              <a:t> </a:t>
            </a:r>
            <a:r>
              <a:rPr lang="en-US" sz="2000" dirty="0">
                <a:latin typeface="+mj-lt"/>
                <a:ea typeface="Times New Roman" panose="02020603050405020304" pitchFamily="18" charset="0"/>
              </a:rPr>
              <a:t>along with some </a:t>
            </a:r>
            <a:r>
              <a:rPr lang="en-US" sz="2000" dirty="0" err="1">
                <a:latin typeface="+mj-lt"/>
                <a:ea typeface="Times New Roman" panose="02020603050405020304" pitchFamily="18" charset="0"/>
              </a:rPr>
              <a:t>behaviour</a:t>
            </a:r>
            <a:r>
              <a:rPr lang="en-US" sz="2000" dirty="0">
                <a:latin typeface="+mj-lt"/>
                <a:ea typeface="Times New Roman" panose="02020603050405020304" pitchFamily="18" charset="0"/>
              </a:rPr>
              <a:t> to examine attributes</a:t>
            </a:r>
            <a:r>
              <a:rPr lang="tr-TR" sz="2000" dirty="0">
                <a:latin typeface="+mj-lt"/>
                <a:ea typeface="Times New Roman" panose="02020603050405020304" pitchFamily="18" charset="0"/>
              </a:rPr>
              <a:t>.</a:t>
            </a:r>
          </a:p>
          <a:p>
            <a:pPr marL="285750" indent="-285750" algn="just">
              <a:buFont typeface="Arial" panose="020B0604020202020204" pitchFamily="34" charset="0"/>
              <a:buChar char="•"/>
              <a:tabLst>
                <a:tab pos="457200" algn="l"/>
              </a:tabLst>
            </a:pPr>
            <a:endParaRPr lang="tr-TR" sz="900" dirty="0">
              <a:ea typeface="Times New Roman" panose="02020603050405020304" pitchFamily="18" charset="0"/>
            </a:endParaRPr>
          </a:p>
          <a:p>
            <a:pPr marL="285750" indent="-285750" algn="just">
              <a:buFont typeface="Arial" panose="020B0604020202020204" pitchFamily="34" charset="0"/>
              <a:buChar char="•"/>
              <a:tabLst>
                <a:tab pos="457200" algn="l"/>
              </a:tabLst>
            </a:pPr>
            <a:r>
              <a:rPr lang="en-US" sz="2000" b="1" dirty="0" err="1">
                <a:latin typeface="+mj-lt"/>
                <a:ea typeface="Times New Roman" panose="02020603050405020304" pitchFamily="18" charset="0"/>
              </a:rPr>
              <a:t>MotorVehicles</a:t>
            </a:r>
            <a:r>
              <a:rPr lang="en-US" sz="2000" dirty="0">
                <a:latin typeface="+mj-lt"/>
                <a:ea typeface="Times New Roman" panose="02020603050405020304" pitchFamily="18" charset="0"/>
              </a:rPr>
              <a:t> is the </a:t>
            </a:r>
            <a:r>
              <a:rPr lang="en-US" sz="2000" b="1" dirty="0">
                <a:solidFill>
                  <a:srgbClr val="FF0000"/>
                </a:solidFill>
                <a:latin typeface="+mj-lt"/>
                <a:ea typeface="Times New Roman" panose="02020603050405020304" pitchFamily="18" charset="0"/>
              </a:rPr>
              <a:t>base class</a:t>
            </a:r>
            <a:r>
              <a:rPr lang="en-US" sz="2000" dirty="0">
                <a:latin typeface="+mj-lt"/>
                <a:ea typeface="Times New Roman" panose="02020603050405020304" pitchFamily="18" charset="0"/>
              </a:rPr>
              <a:t> of both </a:t>
            </a:r>
            <a:r>
              <a:rPr lang="en-US" sz="2000" b="1" dirty="0" err="1">
                <a:latin typeface="+mj-lt"/>
                <a:ea typeface="Times New Roman" panose="02020603050405020304" pitchFamily="18" charset="0"/>
              </a:rPr>
              <a:t>MotorBike</a:t>
            </a:r>
            <a:r>
              <a:rPr lang="en-US" sz="2000" dirty="0">
                <a:latin typeface="+mj-lt"/>
                <a:ea typeface="Times New Roman" panose="02020603050405020304" pitchFamily="18" charset="0"/>
              </a:rPr>
              <a:t> and </a:t>
            </a:r>
            <a:r>
              <a:rPr lang="en-US" sz="2000" b="1" dirty="0">
                <a:latin typeface="+mj-lt"/>
                <a:ea typeface="Times New Roman" panose="02020603050405020304" pitchFamily="18" charset="0"/>
              </a:rPr>
              <a:t>Car</a:t>
            </a:r>
            <a:r>
              <a:rPr lang="en-US" sz="2000" dirty="0">
                <a:latin typeface="+mj-lt"/>
                <a:ea typeface="Times New Roman" panose="02020603050405020304" pitchFamily="18" charset="0"/>
              </a:rPr>
              <a:t>, therefore these classes not only </a:t>
            </a:r>
            <a:r>
              <a:rPr lang="en-US" sz="2000" b="1" dirty="0">
                <a:solidFill>
                  <a:srgbClr val="FF0000"/>
                </a:solidFill>
                <a:latin typeface="+mj-lt"/>
                <a:ea typeface="Times New Roman" panose="02020603050405020304" pitchFamily="18" charset="0"/>
              </a:rPr>
              <a:t>inherit</a:t>
            </a:r>
            <a:r>
              <a:rPr lang="en-US" sz="2000" dirty="0">
                <a:solidFill>
                  <a:srgbClr val="FF0000"/>
                </a:solidFill>
                <a:latin typeface="+mj-lt"/>
                <a:ea typeface="Times New Roman" panose="02020603050405020304" pitchFamily="18" charset="0"/>
              </a:rPr>
              <a:t> </a:t>
            </a:r>
            <a:r>
              <a:rPr lang="en-US" sz="2000" dirty="0">
                <a:latin typeface="+mj-lt"/>
                <a:ea typeface="Times New Roman" panose="02020603050405020304" pitchFamily="18" charset="0"/>
              </a:rPr>
              <a:t>properties </a:t>
            </a:r>
            <a:r>
              <a:rPr lang="tr-TR" sz="2000" dirty="0">
                <a:latin typeface="+mj-lt"/>
                <a:ea typeface="Times New Roman" panose="02020603050405020304" pitchFamily="18" charset="0"/>
              </a:rPr>
              <a:t>(</a:t>
            </a:r>
            <a:r>
              <a:rPr lang="en-US" sz="2000" dirty="0">
                <a:latin typeface="+mj-lt"/>
                <a:ea typeface="Times New Roman" panose="02020603050405020304" pitchFamily="18" charset="0"/>
              </a:rPr>
              <a:t>speed</a:t>
            </a:r>
            <a:r>
              <a:rPr lang="tr-TR" sz="2000" dirty="0">
                <a:latin typeface="+mj-lt"/>
                <a:ea typeface="Times New Roman" panose="02020603050405020304" pitchFamily="18" charset="0"/>
              </a:rPr>
              <a:t>, </a:t>
            </a:r>
            <a:r>
              <a:rPr lang="en-US" sz="2000" dirty="0" err="1">
                <a:latin typeface="+mj-lt"/>
                <a:ea typeface="Times New Roman" panose="02020603050405020304" pitchFamily="18" charset="0"/>
              </a:rPr>
              <a:t>colour</a:t>
            </a:r>
            <a:r>
              <a:rPr lang="tr-TR" sz="2000" dirty="0">
                <a:latin typeface="+mj-lt"/>
                <a:ea typeface="Times New Roman" panose="02020603050405020304" pitchFamily="18" charset="0"/>
              </a:rPr>
              <a:t>)</a:t>
            </a:r>
            <a:r>
              <a:rPr lang="en-US" sz="2000" dirty="0">
                <a:latin typeface="+mj-lt"/>
                <a:ea typeface="Times New Roman" panose="02020603050405020304" pitchFamily="18" charset="0"/>
              </a:rPr>
              <a:t> from </a:t>
            </a:r>
            <a:r>
              <a:rPr lang="en-US" sz="2000" b="1" dirty="0">
                <a:latin typeface="+mj-lt"/>
                <a:ea typeface="Times New Roman" panose="02020603050405020304" pitchFamily="18" charset="0"/>
              </a:rPr>
              <a:t>Vehicle</a:t>
            </a:r>
            <a:r>
              <a:rPr lang="en-US" sz="2000" dirty="0">
                <a:latin typeface="+mj-lt"/>
                <a:ea typeface="Times New Roman" panose="02020603050405020304" pitchFamily="18" charset="0"/>
              </a:rPr>
              <a:t>, but also </a:t>
            </a:r>
            <a:r>
              <a:rPr lang="tr-TR" sz="2000" dirty="0" err="1">
                <a:latin typeface="+mj-lt"/>
                <a:ea typeface="Times New Roman" panose="02020603050405020304" pitchFamily="18" charset="0"/>
              </a:rPr>
              <a:t>have</a:t>
            </a:r>
            <a:r>
              <a:rPr lang="tr-TR" sz="2000" dirty="0">
                <a:latin typeface="+mj-lt"/>
                <a:ea typeface="Times New Roman" panose="02020603050405020304" pitchFamily="18" charset="0"/>
              </a:rPr>
              <a:t> </a:t>
            </a:r>
            <a:r>
              <a:rPr lang="tr-TR" sz="2000" dirty="0" err="1">
                <a:latin typeface="+mj-lt"/>
                <a:ea typeface="Times New Roman" panose="02020603050405020304" pitchFamily="18" charset="0"/>
              </a:rPr>
              <a:t>new</a:t>
            </a:r>
            <a:r>
              <a:rPr lang="tr-TR" sz="2000" dirty="0">
                <a:latin typeface="+mj-lt"/>
                <a:ea typeface="Times New Roman" panose="02020603050405020304" pitchFamily="18" charset="0"/>
              </a:rPr>
              <a:t> </a:t>
            </a:r>
            <a:r>
              <a:rPr lang="en-US" sz="2000" dirty="0">
                <a:latin typeface="+mj-lt"/>
                <a:ea typeface="Times New Roman" panose="02020603050405020304" pitchFamily="18" charset="0"/>
              </a:rPr>
              <a:t>attributes and </a:t>
            </a:r>
            <a:r>
              <a:rPr lang="en-US" sz="2000" dirty="0" err="1">
                <a:latin typeface="+mj-lt"/>
                <a:ea typeface="Times New Roman" panose="02020603050405020304" pitchFamily="18" charset="0"/>
              </a:rPr>
              <a:t>behaviour</a:t>
            </a:r>
            <a:r>
              <a:rPr lang="en-US" sz="2000" dirty="0">
                <a:latin typeface="+mj-lt"/>
                <a:ea typeface="Times New Roman" panose="02020603050405020304" pitchFamily="18" charset="0"/>
              </a:rPr>
              <a:t> from </a:t>
            </a:r>
            <a:r>
              <a:rPr lang="en-US" sz="2000" b="1" dirty="0" err="1">
                <a:latin typeface="+mj-lt"/>
                <a:ea typeface="Times New Roman" panose="02020603050405020304" pitchFamily="18" charset="0"/>
              </a:rPr>
              <a:t>MotorVehicle</a:t>
            </a:r>
            <a:r>
              <a:rPr lang="tr-TR" sz="2000" b="1" dirty="0">
                <a:latin typeface="+mj-lt"/>
                <a:ea typeface="Times New Roman" panose="02020603050405020304" pitchFamily="18" charset="0"/>
              </a:rPr>
              <a:t>.</a:t>
            </a:r>
          </a:p>
          <a:p>
            <a:pPr marL="285750" indent="-285750" algn="just">
              <a:buFont typeface="Arial" panose="020B0604020202020204" pitchFamily="34" charset="0"/>
              <a:buChar char="•"/>
              <a:tabLst>
                <a:tab pos="457200" algn="l"/>
              </a:tabLst>
            </a:pPr>
            <a:endParaRPr lang="tr-TR" sz="900" dirty="0">
              <a:ea typeface="Times New Roman" panose="02020603050405020304" pitchFamily="18" charset="0"/>
            </a:endParaRPr>
          </a:p>
          <a:p>
            <a:pPr marL="285750" indent="-285750" algn="just">
              <a:buFont typeface="Arial" panose="020B0604020202020204" pitchFamily="34" charset="0"/>
              <a:buChar char="•"/>
              <a:tabLst>
                <a:tab pos="457200" algn="l"/>
              </a:tabLst>
            </a:pPr>
            <a:r>
              <a:rPr lang="tr-TR" sz="2000" dirty="0" err="1">
                <a:latin typeface="+mj-lt"/>
                <a:ea typeface="Times New Roman" panose="02020603050405020304" pitchFamily="18" charset="0"/>
              </a:rPr>
              <a:t>And</a:t>
            </a:r>
            <a:r>
              <a:rPr lang="tr-TR" sz="2000" dirty="0">
                <a:latin typeface="+mj-lt"/>
                <a:ea typeface="Times New Roman" panose="02020603050405020304" pitchFamily="18" charset="0"/>
              </a:rPr>
              <a:t> </a:t>
            </a:r>
            <a:r>
              <a:rPr lang="tr-TR" sz="2000" dirty="0" err="1">
                <a:latin typeface="+mj-lt"/>
                <a:ea typeface="Times New Roman" panose="02020603050405020304" pitchFamily="18" charset="0"/>
              </a:rPr>
              <a:t>the</a:t>
            </a:r>
            <a:r>
              <a:rPr lang="tr-TR" sz="2000" dirty="0">
                <a:latin typeface="+mj-lt"/>
                <a:ea typeface="Times New Roman" panose="02020603050405020304" pitchFamily="18" charset="0"/>
              </a:rPr>
              <a:t> </a:t>
            </a:r>
            <a:r>
              <a:rPr lang="tr-TR" sz="2000" b="1" dirty="0" err="1">
                <a:latin typeface="+mj-lt"/>
                <a:ea typeface="Times New Roman" panose="02020603050405020304" pitchFamily="18" charset="0"/>
              </a:rPr>
              <a:t>classes</a:t>
            </a:r>
            <a:r>
              <a:rPr lang="tr-TR" sz="2000" b="1" dirty="0">
                <a:latin typeface="+mj-lt"/>
                <a:ea typeface="Times New Roman" panose="02020603050405020304" pitchFamily="18" charset="0"/>
              </a:rPr>
              <a:t> </a:t>
            </a:r>
            <a:r>
              <a:rPr lang="en-US" sz="2000" b="1" dirty="0" err="1">
                <a:ea typeface="Times New Roman" panose="02020603050405020304" pitchFamily="18" charset="0"/>
              </a:rPr>
              <a:t>MotorBike</a:t>
            </a:r>
            <a:r>
              <a:rPr lang="en-US" sz="2000" dirty="0">
                <a:ea typeface="Times New Roman" panose="02020603050405020304" pitchFamily="18" charset="0"/>
              </a:rPr>
              <a:t> and </a:t>
            </a:r>
            <a:r>
              <a:rPr lang="en-US" sz="2000" b="1" dirty="0">
                <a:ea typeface="Times New Roman" panose="02020603050405020304" pitchFamily="18" charset="0"/>
              </a:rPr>
              <a:t>Car </a:t>
            </a:r>
            <a:r>
              <a:rPr lang="en-US" sz="2000" dirty="0">
                <a:latin typeface="+mj-lt"/>
                <a:ea typeface="Times New Roman" panose="02020603050405020304" pitchFamily="18" charset="0"/>
              </a:rPr>
              <a:t>have additional attributes and </a:t>
            </a:r>
            <a:r>
              <a:rPr lang="en-US" sz="2000" dirty="0" err="1">
                <a:latin typeface="+mj-lt"/>
                <a:ea typeface="Times New Roman" panose="02020603050405020304" pitchFamily="18" charset="0"/>
              </a:rPr>
              <a:t>behaviour</a:t>
            </a:r>
            <a:r>
              <a:rPr lang="en-US" sz="2000" dirty="0">
                <a:latin typeface="+mj-lt"/>
                <a:ea typeface="Times New Roman" panose="02020603050405020304" pitchFamily="18" charset="0"/>
              </a:rPr>
              <a:t> </a:t>
            </a:r>
            <a:r>
              <a:rPr lang="tr-TR" sz="2000" dirty="0" err="1">
                <a:latin typeface="+mj-lt"/>
                <a:ea typeface="Times New Roman" panose="02020603050405020304" pitchFamily="18" charset="0"/>
              </a:rPr>
              <a:t>that</a:t>
            </a:r>
            <a:r>
              <a:rPr lang="tr-TR" sz="2000" dirty="0">
                <a:latin typeface="+mj-lt"/>
                <a:ea typeface="Times New Roman" panose="02020603050405020304" pitchFamily="18" charset="0"/>
              </a:rPr>
              <a:t> </a:t>
            </a:r>
            <a:r>
              <a:rPr lang="en-US" sz="2000" dirty="0">
                <a:latin typeface="+mj-lt"/>
                <a:ea typeface="Times New Roman" panose="02020603050405020304" pitchFamily="18" charset="0"/>
              </a:rPr>
              <a:t>are</a:t>
            </a:r>
            <a:r>
              <a:rPr lang="tr-TR" sz="2000" dirty="0">
                <a:latin typeface="+mj-lt"/>
                <a:ea typeface="Times New Roman" panose="02020603050405020304" pitchFamily="18" charset="0"/>
              </a:rPr>
              <a:t> </a:t>
            </a:r>
            <a:r>
              <a:rPr lang="en-US" sz="2000" dirty="0">
                <a:latin typeface="+mj-lt"/>
                <a:ea typeface="Times New Roman" panose="02020603050405020304" pitchFamily="18" charset="0"/>
              </a:rPr>
              <a:t>specific to those kinds of object</a:t>
            </a:r>
            <a:r>
              <a:rPr lang="tr-TR" sz="2000" dirty="0">
                <a:latin typeface="+mj-lt"/>
                <a:ea typeface="Times New Roman" panose="02020603050405020304" pitchFamily="18" charset="0"/>
              </a:rPr>
              <a:t>s</a:t>
            </a:r>
            <a:r>
              <a:rPr lang="en-US" sz="2000" dirty="0">
                <a:latin typeface="+mj-lt"/>
                <a:ea typeface="Times New Roman" panose="02020603050405020304" pitchFamily="18" charset="0"/>
              </a:rPr>
              <a:t>.</a:t>
            </a:r>
            <a:endParaRPr lang="tr-TR" sz="2000" dirty="0">
              <a:latin typeface="+mj-lt"/>
              <a:ea typeface="Times New Roman" panose="02020603050405020304" pitchFamily="18" charset="0"/>
            </a:endParaRPr>
          </a:p>
        </p:txBody>
      </p:sp>
    </p:spTree>
    <p:extLst>
      <p:ext uri="{BB962C8B-B14F-4D97-AF65-F5344CB8AC3E}">
        <p14:creationId xmlns:p14="http://schemas.microsoft.com/office/powerpoint/2010/main" val="38887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association</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263352" y="1219201"/>
            <a:ext cx="11593288" cy="830997"/>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cs typeface="Calibri" panose="020F0502020204030204" pitchFamily="34" charset="0"/>
              </a:rPr>
              <a:t>If two classes in a model need to communicate with each other, there must be link between them. </a:t>
            </a:r>
            <a:r>
              <a:rPr lang="tr-TR" dirty="0">
                <a:latin typeface="+mj-lt"/>
                <a:cs typeface="Calibri" panose="020F0502020204030204" pitchFamily="34" charset="0"/>
              </a:rPr>
              <a:t> </a:t>
            </a:r>
            <a:r>
              <a:rPr lang="en-US" dirty="0">
                <a:latin typeface="+mj-lt"/>
                <a:cs typeface="Calibri" panose="020F0502020204030204" pitchFamily="34" charset="0"/>
              </a:rPr>
              <a:t>An </a:t>
            </a:r>
            <a:r>
              <a:rPr lang="en-US" b="1" i="1" dirty="0">
                <a:latin typeface="+mj-lt"/>
                <a:cs typeface="Calibri" panose="020F0502020204030204" pitchFamily="34" charset="0"/>
              </a:rPr>
              <a:t>association</a:t>
            </a:r>
            <a:r>
              <a:rPr lang="en-US" dirty="0">
                <a:latin typeface="+mj-lt"/>
                <a:cs typeface="Calibri" panose="020F0502020204030204" pitchFamily="34" charset="0"/>
              </a:rPr>
              <a:t> denotes that link. </a:t>
            </a:r>
          </a:p>
        </p:txBody>
      </p:sp>
      <p:grpSp>
        <p:nvGrpSpPr>
          <p:cNvPr id="3" name="Grup 2"/>
          <p:cNvGrpSpPr/>
          <p:nvPr/>
        </p:nvGrpSpPr>
        <p:grpSpPr>
          <a:xfrm>
            <a:off x="2639616" y="2436711"/>
            <a:ext cx="7159116" cy="1078817"/>
            <a:chOff x="685800" y="3771900"/>
            <a:chExt cx="6469360" cy="533400"/>
          </a:xfrm>
        </p:grpSpPr>
        <p:sp>
          <p:nvSpPr>
            <p:cNvPr id="12" name="Line 4"/>
            <p:cNvSpPr>
              <a:spLocks noChangeShapeType="1"/>
            </p:cNvSpPr>
            <p:nvPr/>
          </p:nvSpPr>
          <p:spPr bwMode="auto">
            <a:xfrm>
              <a:off x="2743201" y="4038601"/>
              <a:ext cx="2354559" cy="2449"/>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6" name="Rectangle 5"/>
            <p:cNvSpPr>
              <a:spLocks noChangeArrowheads="1"/>
            </p:cNvSpPr>
            <p:nvPr/>
          </p:nvSpPr>
          <p:spPr bwMode="auto">
            <a:xfrm>
              <a:off x="5097760" y="3771900"/>
              <a:ext cx="2057400" cy="53340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b="1" dirty="0">
                  <a:latin typeface="+mj-lt"/>
                </a:rPr>
                <a:t>Instructor</a:t>
              </a:r>
            </a:p>
          </p:txBody>
        </p:sp>
        <p:sp>
          <p:nvSpPr>
            <p:cNvPr id="17" name="Rectangle 6"/>
            <p:cNvSpPr>
              <a:spLocks noChangeArrowheads="1"/>
            </p:cNvSpPr>
            <p:nvPr/>
          </p:nvSpPr>
          <p:spPr bwMode="auto">
            <a:xfrm>
              <a:off x="685800" y="3771900"/>
              <a:ext cx="2057400" cy="53340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b="1" dirty="0">
                  <a:latin typeface="+mj-lt"/>
                </a:rPr>
                <a:t>Student</a:t>
              </a:r>
            </a:p>
          </p:txBody>
        </p:sp>
      </p:grpSp>
      <p:sp>
        <p:nvSpPr>
          <p:cNvPr id="18" name="Dikdörtgen 17"/>
          <p:cNvSpPr/>
          <p:nvPr/>
        </p:nvSpPr>
        <p:spPr>
          <a:xfrm>
            <a:off x="5482550" y="6577608"/>
            <a:ext cx="6374090"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
        <p:nvSpPr>
          <p:cNvPr id="19" name="Dikdörtgen 18"/>
          <p:cNvSpPr/>
          <p:nvPr/>
        </p:nvSpPr>
        <p:spPr>
          <a:xfrm>
            <a:off x="263352" y="4077072"/>
            <a:ext cx="11593288" cy="1569660"/>
          </a:xfrm>
          <a:prstGeom prst="rect">
            <a:avLst/>
          </a:prstGeom>
          <a:solidFill>
            <a:schemeClr val="bg1">
              <a:lumMod val="95000"/>
            </a:schemeClr>
          </a:solidFill>
          <a:ln>
            <a:solidFill>
              <a:srgbClr val="FF0000"/>
            </a:solidFill>
          </a:ln>
        </p:spPr>
        <p:txBody>
          <a:bodyPr wrap="square">
            <a:spAutoFit/>
          </a:bodyPr>
          <a:lstStyle/>
          <a:p>
            <a:pPr algn="just"/>
            <a:r>
              <a:rPr lang="tr-TR" sz="2400" b="1" dirty="0">
                <a:latin typeface="+mj-lt"/>
              </a:rPr>
              <a:t>İlişki/</a:t>
            </a:r>
            <a:r>
              <a:rPr lang="tr-TR" sz="2400" b="1" dirty="0" err="1">
                <a:latin typeface="+mj-lt"/>
              </a:rPr>
              <a:t>association</a:t>
            </a:r>
            <a:r>
              <a:rPr lang="tr-TR" sz="2400" dirty="0">
                <a:latin typeface="+mj-lt"/>
              </a:rPr>
              <a:t>: sınıf elemanları arasındaki ilişkileri tanımlamaktadır. düz bir çizgi ile sınıflar birbirine bağlanır ve ilişkinin adı bu çizgi üzerinde yer alır.</a:t>
            </a:r>
          </a:p>
          <a:p>
            <a:pPr algn="just"/>
            <a:r>
              <a:rPr lang="tr-TR" sz="2400" dirty="0">
                <a:latin typeface="+mj-lt"/>
              </a:rPr>
              <a:t>sınıfların ilişkideki rolleri de belirtilebilir. kavramsal modellemede olduğu gibi sınıflar arasındaki ilişkinin çoklu olduğunu da belirtilir.</a:t>
            </a:r>
          </a:p>
        </p:txBody>
      </p:sp>
    </p:spTree>
    <p:extLst>
      <p:ext uri="{BB962C8B-B14F-4D97-AF65-F5344CB8AC3E}">
        <p14:creationId xmlns:p14="http://schemas.microsoft.com/office/powerpoint/2010/main" val="2607347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multiplicity </a:t>
            </a:r>
          </a:p>
        </p:txBody>
      </p:sp>
      <p:sp>
        <p:nvSpPr>
          <p:cNvPr id="15" name="Text Box 7"/>
          <p:cNvSpPr txBox="1">
            <a:spLocks noChangeArrowheads="1"/>
          </p:cNvSpPr>
          <p:nvPr/>
        </p:nvSpPr>
        <p:spPr bwMode="auto">
          <a:xfrm>
            <a:off x="263352" y="1219200"/>
            <a:ext cx="11737304" cy="3785652"/>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We can indicate the </a:t>
            </a:r>
            <a:r>
              <a:rPr lang="en-US" b="1" i="1" dirty="0">
                <a:latin typeface="+mj-lt"/>
              </a:rPr>
              <a:t>multiplicity</a:t>
            </a:r>
            <a:r>
              <a:rPr lang="en-US" dirty="0">
                <a:latin typeface="+mj-lt"/>
              </a:rPr>
              <a:t> of an association by adding </a:t>
            </a:r>
            <a:r>
              <a:rPr lang="en-US" i="1" dirty="0">
                <a:latin typeface="+mj-lt"/>
              </a:rPr>
              <a:t>multiplicity adornments</a:t>
            </a:r>
            <a:r>
              <a:rPr lang="en-US" dirty="0">
                <a:latin typeface="+mj-lt"/>
              </a:rPr>
              <a:t> to the line denoting the association. </a:t>
            </a:r>
          </a:p>
          <a:p>
            <a:pPr algn="just"/>
            <a:endParaRPr lang="en-US" dirty="0">
              <a:latin typeface="+mj-lt"/>
            </a:endParaRPr>
          </a:p>
          <a:p>
            <a:pPr algn="just"/>
            <a:r>
              <a:rPr lang="tr-TR" dirty="0">
                <a:latin typeface="+mj-lt"/>
              </a:rPr>
              <a:t>E</a:t>
            </a:r>
            <a:r>
              <a:rPr lang="en-US" dirty="0" err="1">
                <a:latin typeface="+mj-lt"/>
              </a:rPr>
              <a:t>xample</a:t>
            </a:r>
            <a:r>
              <a:rPr lang="en-US" dirty="0">
                <a:latin typeface="+mj-lt"/>
              </a:rPr>
              <a:t> indicates that </a:t>
            </a:r>
            <a:r>
              <a:rPr lang="en-US" b="1" dirty="0">
                <a:latin typeface="+mj-lt"/>
              </a:rPr>
              <a:t>a </a:t>
            </a:r>
            <a:r>
              <a:rPr lang="en-US" b="1" i="1" dirty="0">
                <a:latin typeface="+mj-lt"/>
              </a:rPr>
              <a:t>Student</a:t>
            </a:r>
            <a:r>
              <a:rPr lang="en-US" b="1" dirty="0">
                <a:latin typeface="+mj-lt"/>
              </a:rPr>
              <a:t> has one or more </a:t>
            </a:r>
            <a:r>
              <a:rPr lang="en-US" b="1" i="1" dirty="0">
                <a:latin typeface="+mj-lt"/>
              </a:rPr>
              <a:t>Instructors</a:t>
            </a:r>
            <a:r>
              <a:rPr lang="en-US" dirty="0">
                <a:latin typeface="+mj-lt"/>
              </a:rPr>
              <a:t>:</a:t>
            </a:r>
            <a:endParaRPr lang="tr-TR" dirty="0">
              <a:latin typeface="+mj-lt"/>
            </a:endParaRPr>
          </a:p>
          <a:p>
            <a:pPr algn="just"/>
            <a:endParaRPr lang="tr-TR" dirty="0">
              <a:latin typeface="+mj-lt"/>
            </a:endParaRPr>
          </a:p>
          <a:p>
            <a:pPr algn="just"/>
            <a:endParaRPr lang="tr-TR" dirty="0">
              <a:latin typeface="+mj-lt"/>
            </a:endParaRPr>
          </a:p>
          <a:p>
            <a:pPr algn="just"/>
            <a:endParaRPr lang="tr-TR" dirty="0">
              <a:latin typeface="+mj-lt"/>
            </a:endParaRPr>
          </a:p>
          <a:p>
            <a:pPr algn="just"/>
            <a:endParaRPr lang="tr-TR" dirty="0">
              <a:latin typeface="+mj-lt"/>
            </a:endParaRPr>
          </a:p>
          <a:p>
            <a:pPr algn="just"/>
            <a:endParaRPr lang="tr-TR" dirty="0">
              <a:latin typeface="+mj-lt"/>
            </a:endParaRPr>
          </a:p>
          <a:p>
            <a:pPr algn="just"/>
            <a:r>
              <a:rPr lang="tr-TR" dirty="0">
                <a:latin typeface="+mj-lt"/>
              </a:rPr>
              <a:t>E</a:t>
            </a:r>
            <a:r>
              <a:rPr lang="en-US" dirty="0" err="1">
                <a:latin typeface="+mj-lt"/>
              </a:rPr>
              <a:t>xample</a:t>
            </a:r>
            <a:r>
              <a:rPr lang="en-US" dirty="0">
                <a:latin typeface="+mj-lt"/>
              </a:rPr>
              <a:t> indicates that </a:t>
            </a:r>
            <a:r>
              <a:rPr lang="en-US" b="1" dirty="0">
                <a:latin typeface="+mj-lt"/>
              </a:rPr>
              <a:t>every </a:t>
            </a:r>
            <a:r>
              <a:rPr lang="en-US" b="1" i="1" dirty="0">
                <a:latin typeface="+mj-lt"/>
              </a:rPr>
              <a:t>Instructor</a:t>
            </a:r>
            <a:r>
              <a:rPr lang="en-US" b="1" dirty="0">
                <a:latin typeface="+mj-lt"/>
              </a:rPr>
              <a:t> has one or more </a:t>
            </a:r>
            <a:r>
              <a:rPr lang="en-US" b="1" i="1" dirty="0">
                <a:latin typeface="+mj-lt"/>
              </a:rPr>
              <a:t>Students</a:t>
            </a:r>
            <a:r>
              <a:rPr lang="en-US" dirty="0">
                <a:latin typeface="+mj-lt"/>
              </a:rPr>
              <a:t>:</a:t>
            </a:r>
          </a:p>
        </p:txBody>
      </p:sp>
      <p:sp>
        <p:nvSpPr>
          <p:cNvPr id="12" name="Line 4"/>
          <p:cNvSpPr>
            <a:spLocks noChangeShapeType="1"/>
          </p:cNvSpPr>
          <p:nvPr/>
        </p:nvSpPr>
        <p:spPr bwMode="auto">
          <a:xfrm>
            <a:off x="4267200" y="3306788"/>
            <a:ext cx="3657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6" name="Rectangle 5"/>
          <p:cNvSpPr>
            <a:spLocks noChangeArrowheads="1"/>
          </p:cNvSpPr>
          <p:nvPr/>
        </p:nvSpPr>
        <p:spPr bwMode="auto">
          <a:xfrm>
            <a:off x="7848600" y="3051518"/>
            <a:ext cx="2057400" cy="58674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Instructor</a:t>
            </a:r>
          </a:p>
        </p:txBody>
      </p:sp>
      <p:sp>
        <p:nvSpPr>
          <p:cNvPr id="17" name="Rectangle 6"/>
          <p:cNvSpPr>
            <a:spLocks noChangeArrowheads="1"/>
          </p:cNvSpPr>
          <p:nvPr/>
        </p:nvSpPr>
        <p:spPr bwMode="auto">
          <a:xfrm>
            <a:off x="2209800" y="3013418"/>
            <a:ext cx="2057400" cy="58674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Student</a:t>
            </a:r>
          </a:p>
        </p:txBody>
      </p:sp>
      <p:sp>
        <p:nvSpPr>
          <p:cNvPr id="8" name="Text Box 7"/>
          <p:cNvSpPr txBox="1">
            <a:spLocks noChangeArrowheads="1"/>
          </p:cNvSpPr>
          <p:nvPr/>
        </p:nvSpPr>
        <p:spPr bwMode="auto">
          <a:xfrm>
            <a:off x="7162800" y="3283929"/>
            <a:ext cx="68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dirty="0">
                <a:latin typeface="+mj-lt"/>
              </a:rPr>
              <a:t>1..*</a:t>
            </a:r>
          </a:p>
        </p:txBody>
      </p:sp>
      <p:sp>
        <p:nvSpPr>
          <p:cNvPr id="9" name="Line 4"/>
          <p:cNvSpPr>
            <a:spLocks noChangeShapeType="1"/>
          </p:cNvSpPr>
          <p:nvPr/>
        </p:nvSpPr>
        <p:spPr bwMode="auto">
          <a:xfrm>
            <a:off x="4264968" y="5703638"/>
            <a:ext cx="3657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0" name="Rectangle 5"/>
          <p:cNvSpPr>
            <a:spLocks noChangeArrowheads="1"/>
          </p:cNvSpPr>
          <p:nvPr/>
        </p:nvSpPr>
        <p:spPr bwMode="auto">
          <a:xfrm>
            <a:off x="7846368" y="5448368"/>
            <a:ext cx="2057400" cy="58674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Instructor</a:t>
            </a:r>
          </a:p>
        </p:txBody>
      </p:sp>
      <p:sp>
        <p:nvSpPr>
          <p:cNvPr id="11" name="Rectangle 6"/>
          <p:cNvSpPr>
            <a:spLocks noChangeArrowheads="1"/>
          </p:cNvSpPr>
          <p:nvPr/>
        </p:nvSpPr>
        <p:spPr bwMode="auto">
          <a:xfrm>
            <a:off x="2207568" y="5410268"/>
            <a:ext cx="2057400" cy="586740"/>
          </a:xfrm>
          <a:prstGeom prst="rect">
            <a:avLst/>
          </a:prstGeom>
          <a:solidFill>
            <a:schemeClr val="bg1">
              <a:lumMod val="85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Student</a:t>
            </a:r>
          </a:p>
        </p:txBody>
      </p:sp>
      <p:sp>
        <p:nvSpPr>
          <p:cNvPr id="13" name="Text Box 7"/>
          <p:cNvSpPr txBox="1">
            <a:spLocks noChangeArrowheads="1"/>
          </p:cNvSpPr>
          <p:nvPr/>
        </p:nvSpPr>
        <p:spPr bwMode="auto">
          <a:xfrm>
            <a:off x="4304112" y="5703639"/>
            <a:ext cx="68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dirty="0">
                <a:latin typeface="+mj-lt"/>
              </a:rPr>
              <a:t>1..*</a:t>
            </a:r>
          </a:p>
        </p:txBody>
      </p:sp>
      <p:sp>
        <p:nvSpPr>
          <p:cNvPr id="14" name="Dikdörtgen 13"/>
          <p:cNvSpPr/>
          <p:nvPr/>
        </p:nvSpPr>
        <p:spPr>
          <a:xfrm>
            <a:off x="5015880"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211858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multiplicity </a:t>
            </a:r>
          </a:p>
        </p:txBody>
      </p:sp>
      <p:sp>
        <p:nvSpPr>
          <p:cNvPr id="15" name="Text Box 7"/>
          <p:cNvSpPr txBox="1">
            <a:spLocks noChangeArrowheads="1"/>
          </p:cNvSpPr>
          <p:nvPr/>
        </p:nvSpPr>
        <p:spPr bwMode="auto">
          <a:xfrm>
            <a:off x="191344" y="1052737"/>
            <a:ext cx="11737304" cy="1200329"/>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b="1" dirty="0">
                <a:latin typeface="+mj-lt"/>
              </a:rPr>
              <a:t>Multiplicity Example</a:t>
            </a:r>
            <a:r>
              <a:rPr lang="tr-TR" dirty="0">
                <a:latin typeface="+mj-lt"/>
              </a:rPr>
              <a:t>: </a:t>
            </a:r>
            <a:r>
              <a:rPr lang="en-US" dirty="0">
                <a:latin typeface="+mj-lt"/>
              </a:rPr>
              <a:t>A Student can take many Courses and many Students can be enrolled in one Course.</a:t>
            </a:r>
          </a:p>
          <a:p>
            <a:pPr algn="just"/>
            <a:endParaRPr lang="en-US" dirty="0">
              <a:latin typeface="+mj-lt"/>
            </a:endParaRPr>
          </a:p>
        </p:txBody>
      </p:sp>
      <p:sp>
        <p:nvSpPr>
          <p:cNvPr id="14" name="Dikdörtgen 13"/>
          <p:cNvSpPr/>
          <p:nvPr/>
        </p:nvSpPr>
        <p:spPr>
          <a:xfrm>
            <a:off x="2711624" y="6577608"/>
            <a:ext cx="8928318"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https://www.visual-paradigm.com/guide/uml-unified-modeling-language/what-is-class-diagram/</a:t>
            </a:r>
          </a:p>
        </p:txBody>
      </p:sp>
      <p:pic>
        <p:nvPicPr>
          <p:cNvPr id="2" name="Resim 1"/>
          <p:cNvPicPr>
            <a:picLocks noChangeAspect="1"/>
          </p:cNvPicPr>
          <p:nvPr/>
        </p:nvPicPr>
        <p:blipFill>
          <a:blip r:embed="rId3"/>
          <a:stretch>
            <a:fillRect/>
          </a:stretch>
        </p:blipFill>
        <p:spPr>
          <a:xfrm>
            <a:off x="1293571" y="1905372"/>
            <a:ext cx="9604854" cy="1325401"/>
          </a:xfrm>
          <a:prstGeom prst="rect">
            <a:avLst/>
          </a:prstGeom>
        </p:spPr>
      </p:pic>
      <p:pic>
        <p:nvPicPr>
          <p:cNvPr id="3" name="Resim 2"/>
          <p:cNvPicPr>
            <a:picLocks noChangeAspect="1"/>
          </p:cNvPicPr>
          <p:nvPr/>
        </p:nvPicPr>
        <p:blipFill>
          <a:blip r:embed="rId4"/>
          <a:stretch>
            <a:fillRect/>
          </a:stretch>
        </p:blipFill>
        <p:spPr>
          <a:xfrm>
            <a:off x="1293571" y="3552599"/>
            <a:ext cx="9604853" cy="2900737"/>
          </a:xfrm>
          <a:prstGeom prst="rect">
            <a:avLst/>
          </a:prstGeom>
        </p:spPr>
      </p:pic>
    </p:spTree>
    <p:extLst>
      <p:ext uri="{BB962C8B-B14F-4D97-AF65-F5344CB8AC3E}">
        <p14:creationId xmlns:p14="http://schemas.microsoft.com/office/powerpoint/2010/main" val="101061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rolenames</a:t>
            </a:r>
          </a:p>
        </p:txBody>
      </p:sp>
      <p:sp>
        <p:nvSpPr>
          <p:cNvPr id="15" name="Text Box 7"/>
          <p:cNvSpPr txBox="1">
            <a:spLocks noChangeArrowheads="1"/>
          </p:cNvSpPr>
          <p:nvPr/>
        </p:nvSpPr>
        <p:spPr bwMode="auto">
          <a:xfrm>
            <a:off x="263352" y="1046990"/>
            <a:ext cx="11665296" cy="4524315"/>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cs typeface="Calibri" panose="020F0502020204030204" pitchFamily="34" charset="0"/>
              </a:rPr>
              <a:t>We can also indicate the behavior of an object in an association by</a:t>
            </a:r>
            <a:r>
              <a:rPr lang="tr-TR" dirty="0">
                <a:latin typeface="+mj-lt"/>
                <a:cs typeface="Calibri" panose="020F0502020204030204" pitchFamily="34" charset="0"/>
              </a:rPr>
              <a:t> </a:t>
            </a:r>
            <a:r>
              <a:rPr lang="en-US" dirty="0">
                <a:latin typeface="+mj-lt"/>
                <a:cs typeface="Calibri" panose="020F0502020204030204" pitchFamily="34" charset="0"/>
              </a:rPr>
              <a:t>using </a:t>
            </a:r>
            <a:r>
              <a:rPr lang="en-US" b="1" i="1" dirty="0">
                <a:latin typeface="+mj-lt"/>
                <a:cs typeface="Calibri" panose="020F0502020204030204" pitchFamily="34" charset="0"/>
              </a:rPr>
              <a:t>rolenames</a:t>
            </a:r>
            <a:r>
              <a:rPr lang="en-US" i="1" dirty="0">
                <a:latin typeface="+mj-lt"/>
                <a:cs typeface="Calibri" panose="020F0502020204030204" pitchFamily="34" charset="0"/>
              </a:rPr>
              <a:t>.</a:t>
            </a:r>
            <a:endParaRPr lang="tr-TR" i="1" dirty="0">
              <a:latin typeface="+mj-lt"/>
              <a:cs typeface="Calibri" panose="020F0502020204030204" pitchFamily="34" charset="0"/>
            </a:endParaRPr>
          </a:p>
          <a:p>
            <a:endParaRPr lang="tr-TR" i="1" dirty="0">
              <a:latin typeface="+mj-lt"/>
              <a:cs typeface="Calibri" panose="020F0502020204030204" pitchFamily="34" charset="0"/>
            </a:endParaRPr>
          </a:p>
          <a:p>
            <a:endParaRPr lang="tr-TR" i="1" dirty="0">
              <a:latin typeface="+mj-lt"/>
              <a:cs typeface="Calibri" panose="020F0502020204030204" pitchFamily="34" charset="0"/>
            </a:endParaRPr>
          </a:p>
          <a:p>
            <a:endParaRPr lang="tr-TR" i="1" dirty="0">
              <a:latin typeface="+mj-lt"/>
              <a:cs typeface="Calibri" panose="020F0502020204030204" pitchFamily="34" charset="0"/>
            </a:endParaRPr>
          </a:p>
          <a:p>
            <a:endParaRPr lang="tr-TR" dirty="0" smtClean="0">
              <a:latin typeface="+mj-lt"/>
            </a:endParaRPr>
          </a:p>
          <a:p>
            <a:r>
              <a:rPr lang="en-US" dirty="0" smtClean="0">
                <a:latin typeface="+mj-lt"/>
              </a:rPr>
              <a:t>We </a:t>
            </a:r>
            <a:r>
              <a:rPr lang="en-US" dirty="0">
                <a:latin typeface="+mj-lt"/>
              </a:rPr>
              <a:t>can also name the association.</a:t>
            </a:r>
            <a:endParaRPr lang="tr-TR" dirty="0">
              <a:latin typeface="+mj-lt"/>
            </a:endParaRPr>
          </a:p>
          <a:p>
            <a:endParaRPr lang="tr-TR" dirty="0">
              <a:latin typeface="+mj-lt"/>
            </a:endParaRPr>
          </a:p>
          <a:p>
            <a:endParaRPr lang="tr-TR" dirty="0">
              <a:latin typeface="+mj-lt"/>
            </a:endParaRPr>
          </a:p>
          <a:p>
            <a:endParaRPr lang="tr-TR" dirty="0">
              <a:latin typeface="+mj-lt"/>
            </a:endParaRPr>
          </a:p>
          <a:p>
            <a:r>
              <a:rPr lang="en-US" dirty="0" smtClean="0">
                <a:latin typeface="+mj-lt"/>
                <a:cs typeface="Calibri" panose="020F0502020204030204" pitchFamily="34" charset="0"/>
              </a:rPr>
              <a:t>We </a:t>
            </a:r>
            <a:r>
              <a:rPr lang="en-US" dirty="0">
                <a:latin typeface="+mj-lt"/>
                <a:cs typeface="Calibri" panose="020F0502020204030204" pitchFamily="34" charset="0"/>
              </a:rPr>
              <a:t>can specify dual associations.</a:t>
            </a:r>
          </a:p>
          <a:p>
            <a:endParaRPr lang="en-US" dirty="0">
              <a:latin typeface="+mj-lt"/>
            </a:endParaRPr>
          </a:p>
          <a:p>
            <a:endParaRPr lang="en-US" dirty="0">
              <a:latin typeface="+mj-lt"/>
              <a:cs typeface="Calibri" panose="020F0502020204030204" pitchFamily="34" charset="0"/>
            </a:endParaRPr>
          </a:p>
        </p:txBody>
      </p:sp>
      <p:pic>
        <p:nvPicPr>
          <p:cNvPr id="3" name="Resim 2"/>
          <p:cNvPicPr>
            <a:picLocks noChangeAspect="1"/>
          </p:cNvPicPr>
          <p:nvPr/>
        </p:nvPicPr>
        <p:blipFill>
          <a:blip r:embed="rId3"/>
          <a:stretch>
            <a:fillRect/>
          </a:stretch>
        </p:blipFill>
        <p:spPr>
          <a:xfrm>
            <a:off x="2242994" y="3284984"/>
            <a:ext cx="7706013" cy="1103472"/>
          </a:xfrm>
          <a:prstGeom prst="rect">
            <a:avLst/>
          </a:prstGeom>
        </p:spPr>
      </p:pic>
      <p:pic>
        <p:nvPicPr>
          <p:cNvPr id="7" name="Resim 6"/>
          <p:cNvPicPr>
            <a:picLocks noChangeAspect="1"/>
          </p:cNvPicPr>
          <p:nvPr/>
        </p:nvPicPr>
        <p:blipFill>
          <a:blip r:embed="rId4"/>
          <a:stretch>
            <a:fillRect/>
          </a:stretch>
        </p:blipFill>
        <p:spPr>
          <a:xfrm>
            <a:off x="2242994" y="1814924"/>
            <a:ext cx="7706012" cy="1103472"/>
          </a:xfrm>
          <a:prstGeom prst="rect">
            <a:avLst/>
          </a:prstGeom>
        </p:spPr>
      </p:pic>
      <p:pic>
        <p:nvPicPr>
          <p:cNvPr id="73" name="Resim 72"/>
          <p:cNvPicPr>
            <a:picLocks noChangeAspect="1"/>
          </p:cNvPicPr>
          <p:nvPr/>
        </p:nvPicPr>
        <p:blipFill>
          <a:blip r:embed="rId5"/>
          <a:stretch>
            <a:fillRect/>
          </a:stretch>
        </p:blipFill>
        <p:spPr>
          <a:xfrm>
            <a:off x="2242992" y="4755044"/>
            <a:ext cx="7706014" cy="1938696"/>
          </a:xfrm>
          <a:prstGeom prst="rect">
            <a:avLst/>
          </a:prstGeom>
        </p:spPr>
      </p:pic>
      <p:sp>
        <p:nvSpPr>
          <p:cNvPr id="74" name="Dikdörtgen 73"/>
          <p:cNvSpPr/>
          <p:nvPr/>
        </p:nvSpPr>
        <p:spPr>
          <a:xfrm>
            <a:off x="5087888" y="6577608"/>
            <a:ext cx="644609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26323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rolenames</a:t>
            </a:r>
          </a:p>
        </p:txBody>
      </p:sp>
      <p:sp>
        <p:nvSpPr>
          <p:cNvPr id="17" name="Dikdörtgen 16"/>
          <p:cNvSpPr/>
          <p:nvPr/>
        </p:nvSpPr>
        <p:spPr>
          <a:xfrm>
            <a:off x="5482550" y="6577608"/>
            <a:ext cx="6381410"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pic>
        <p:nvPicPr>
          <p:cNvPr id="11" name="Resim 10"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3" y="984235"/>
            <a:ext cx="11672617" cy="3020829"/>
          </a:xfrm>
          <a:prstGeom prst="rect">
            <a:avLst/>
          </a:prstGeom>
        </p:spPr>
      </p:pic>
      <p:pic>
        <p:nvPicPr>
          <p:cNvPr id="18" name="Resim 17"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3" y="3933056"/>
            <a:ext cx="11666071" cy="2664296"/>
          </a:xfrm>
          <a:prstGeom prst="rect">
            <a:avLst/>
          </a:prstGeom>
        </p:spPr>
      </p:pic>
    </p:spTree>
    <p:extLst>
      <p:ext uri="{BB962C8B-B14F-4D97-AF65-F5344CB8AC3E}">
        <p14:creationId xmlns:p14="http://schemas.microsoft.com/office/powerpoint/2010/main" val="126051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 human</a:t>
            </a:r>
            <a:r>
              <a:rPr lang="tr-TR" sz="2400" b="1" u="sng" dirty="0">
                <a:ea typeface="Arial Unicode MS" panose="020B0604020202020204" pitchFamily="34" charset="-128"/>
                <a:cs typeface="Times New Roman" panose="02020603050405020304" pitchFamily="18" charset="0"/>
              </a:rPr>
              <a:t> </a:t>
            </a:r>
            <a:r>
              <a:rPr lang="en-US" sz="2400" b="1" u="sng" dirty="0">
                <a:ea typeface="Arial Unicode MS" panose="020B0604020202020204" pitchFamily="34" charset="-128"/>
                <a:cs typeface="Times New Roman" panose="02020603050405020304" pitchFamily="18" charset="0"/>
              </a:rPr>
              <a:t>right</a:t>
            </a:r>
            <a:endParaRPr lang="tr-TR" sz="2400" b="1" u="sng" dirty="0">
              <a:ea typeface="Arial Unicode MS" panose="020B0604020202020204" pitchFamily="34" charset="-128"/>
              <a:cs typeface="Times New Roman" panose="02020603050405020304" pitchFamily="18" charset="0"/>
            </a:endParaRPr>
          </a:p>
          <a:p>
            <a:pPr marL="0" indent="0" algn="just">
              <a:buNone/>
            </a:pPr>
            <a:r>
              <a:rPr lang="en-US" sz="2400" dirty="0" smtClean="0">
                <a:ea typeface="Arial Unicode MS" panose="020B0604020202020204" pitchFamily="34" charset="-128"/>
                <a:cs typeface="Times New Roman" panose="02020603050405020304" pitchFamily="18" charset="0"/>
              </a:rPr>
              <a:t>Rights</a:t>
            </a:r>
            <a:r>
              <a:rPr lang="tr-TR" sz="2400" dirty="0" smtClean="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in land are fundamental political tools.</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The formative claim</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is the Universal Declaration of Human Rights, Article 17: “</a:t>
            </a:r>
            <a:r>
              <a:rPr lang="en-US" sz="2400" b="1" dirty="0">
                <a:ea typeface="Arial Unicode MS" panose="020B0604020202020204" pitchFamily="34" charset="-128"/>
                <a:cs typeface="Times New Roman" panose="02020603050405020304" pitchFamily="18" charset="0"/>
              </a:rPr>
              <a:t>Everyone has the right to own</a:t>
            </a:r>
            <a:r>
              <a:rPr lang="tr-TR" sz="2400" b="1" dirty="0">
                <a:ea typeface="Arial Unicode MS" panose="020B0604020202020204" pitchFamily="34" charset="-128"/>
                <a:cs typeface="Times New Roman" panose="02020603050405020304" pitchFamily="18" charset="0"/>
              </a:rPr>
              <a:t> </a:t>
            </a:r>
            <a:r>
              <a:rPr lang="en-US" sz="2400" b="1" dirty="0">
                <a:ea typeface="Arial Unicode MS" panose="020B0604020202020204" pitchFamily="34" charset="-128"/>
                <a:cs typeface="Times New Roman" panose="02020603050405020304" pitchFamily="18" charset="0"/>
              </a:rPr>
              <a:t>property</a:t>
            </a:r>
            <a:r>
              <a:rPr lang="en-US" sz="2400" dirty="0">
                <a:ea typeface="Arial Unicode MS" panose="020B0604020202020204" pitchFamily="34" charset="-128"/>
                <a:cs typeface="Times New Roman" panose="02020603050405020304" pitchFamily="18" charset="0"/>
              </a:rPr>
              <a:t> ….” (UN 1948)</a:t>
            </a:r>
            <a:r>
              <a:rPr lang="tr-TR" sz="2400" dirty="0">
                <a:ea typeface="Arial Unicode MS" panose="020B0604020202020204" pitchFamily="34" charset="-128"/>
                <a:cs typeface="Times New Roman" panose="02020603050405020304" pitchFamily="18" charset="0"/>
              </a:rPr>
              <a:t>.</a:t>
            </a:r>
          </a:p>
          <a:p>
            <a:pPr marL="0" indent="0" algn="just">
              <a:buNone/>
            </a:pPr>
            <a:endParaRPr lang="tr-TR" sz="1000" dirty="0">
              <a:ea typeface="Arial Unicode MS" panose="020B0604020202020204" pitchFamily="34" charset="-128"/>
              <a:cs typeface="Times New Roman" panose="02020603050405020304" pitchFamily="18" charset="0"/>
            </a:endParaRPr>
          </a:p>
          <a:p>
            <a:pPr marL="0" indent="0" algn="just">
              <a:buNone/>
            </a:pPr>
            <a:r>
              <a:rPr lang="en-US" sz="2400" i="1" dirty="0">
                <a:ea typeface="Arial Unicode MS" panose="020B0604020202020204" pitchFamily="34" charset="-128"/>
                <a:cs typeface="Times New Roman" panose="02020603050405020304" pitchFamily="18" charset="0"/>
              </a:rPr>
              <a:t>The Constitution of the Republic of Turkey</a:t>
            </a:r>
            <a:r>
              <a:rPr lang="tr-TR" sz="2400" i="1" dirty="0">
                <a:ea typeface="Arial Unicode MS" panose="020B0604020202020204" pitchFamily="34" charset="-128"/>
                <a:cs typeface="Times New Roman" panose="02020603050405020304" pitchFamily="18" charset="0"/>
              </a:rPr>
              <a:t> / </a:t>
            </a:r>
            <a:r>
              <a:rPr lang="en-US" sz="2400" i="1" dirty="0">
                <a:ea typeface="Arial Unicode MS" panose="020B0604020202020204" pitchFamily="34" charset="-128"/>
                <a:cs typeface="Times New Roman" panose="02020603050405020304" pitchFamily="18" charset="0"/>
              </a:rPr>
              <a:t>Right of Property</a:t>
            </a:r>
          </a:p>
          <a:p>
            <a:pPr marL="0" indent="0" algn="just">
              <a:buNone/>
            </a:pPr>
            <a:r>
              <a:rPr lang="en-US" sz="2400" i="1" dirty="0">
                <a:ea typeface="Arial Unicode MS" panose="020B0604020202020204" pitchFamily="34" charset="-128"/>
                <a:cs typeface="Times New Roman" panose="02020603050405020304" pitchFamily="18" charset="0"/>
              </a:rPr>
              <a:t>ARTICLE 35 - Everyone has the right to own and inherit property.</a:t>
            </a:r>
            <a:r>
              <a:rPr lang="tr-TR" sz="2400" i="1" dirty="0">
                <a:ea typeface="Arial Unicode MS" panose="020B0604020202020204" pitchFamily="34" charset="-128"/>
                <a:cs typeface="Times New Roman" panose="02020603050405020304" pitchFamily="18" charset="0"/>
              </a:rPr>
              <a:t> </a:t>
            </a:r>
            <a:r>
              <a:rPr lang="en-US" sz="2400" i="1" dirty="0">
                <a:ea typeface="Arial Unicode MS" panose="020B0604020202020204" pitchFamily="34" charset="-128"/>
                <a:cs typeface="Times New Roman" panose="02020603050405020304" pitchFamily="18" charset="0"/>
              </a:rPr>
              <a:t>These rights may be limited by law only in view of public interest.</a:t>
            </a:r>
            <a:r>
              <a:rPr lang="tr-TR" sz="2400" i="1" dirty="0">
                <a:ea typeface="Arial Unicode MS" panose="020B0604020202020204" pitchFamily="34" charset="-128"/>
                <a:cs typeface="Times New Roman" panose="02020603050405020304" pitchFamily="18" charset="0"/>
              </a:rPr>
              <a:t> </a:t>
            </a:r>
            <a:r>
              <a:rPr lang="en-US" sz="2400" i="1" dirty="0">
                <a:ea typeface="Arial Unicode MS" panose="020B0604020202020204" pitchFamily="34" charset="-128"/>
                <a:cs typeface="Times New Roman" panose="02020603050405020304" pitchFamily="18" charset="0"/>
              </a:rPr>
              <a:t>The exercise of the right to own property may not be in contravention of the public</a:t>
            </a:r>
            <a:r>
              <a:rPr lang="tr-TR" sz="2400" i="1" dirty="0">
                <a:ea typeface="Arial Unicode MS" panose="020B0604020202020204" pitchFamily="34" charset="-128"/>
                <a:cs typeface="Times New Roman" panose="02020603050405020304" pitchFamily="18" charset="0"/>
              </a:rPr>
              <a:t> </a:t>
            </a:r>
            <a:r>
              <a:rPr lang="en-US" sz="2400" i="1" dirty="0">
                <a:ea typeface="Arial Unicode MS" panose="020B0604020202020204" pitchFamily="34" charset="-128"/>
                <a:cs typeface="Times New Roman" panose="02020603050405020304" pitchFamily="18" charset="0"/>
              </a:rPr>
              <a:t>interest. </a:t>
            </a: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Tree>
    <p:extLst>
      <p:ext uri="{BB962C8B-B14F-4D97-AF65-F5344CB8AC3E}">
        <p14:creationId xmlns:p14="http://schemas.microsoft.com/office/powerpoint/2010/main" val="3119492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navigability </a:t>
            </a:r>
          </a:p>
        </p:txBody>
      </p:sp>
      <p:sp>
        <p:nvSpPr>
          <p:cNvPr id="15" name="Text Box 7"/>
          <p:cNvSpPr txBox="1">
            <a:spLocks noChangeArrowheads="1"/>
          </p:cNvSpPr>
          <p:nvPr/>
        </p:nvSpPr>
        <p:spPr bwMode="auto">
          <a:xfrm>
            <a:off x="191344" y="1046989"/>
            <a:ext cx="11665296" cy="1938992"/>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cs typeface="Calibri" panose="020F0502020204030204" pitchFamily="34" charset="0"/>
              </a:rPr>
              <a:t>We can constrain the association relationship by defining the </a:t>
            </a:r>
            <a:r>
              <a:rPr lang="en-US" b="1" i="1" dirty="0">
                <a:latin typeface="+mj-lt"/>
                <a:cs typeface="Calibri" panose="020F0502020204030204" pitchFamily="34" charset="0"/>
              </a:rPr>
              <a:t>navigability</a:t>
            </a:r>
            <a:r>
              <a:rPr lang="en-US" dirty="0">
                <a:latin typeface="+mj-lt"/>
                <a:cs typeface="Calibri" panose="020F0502020204030204" pitchFamily="34" charset="0"/>
              </a:rPr>
              <a:t> of the association.</a:t>
            </a:r>
            <a:endParaRPr lang="tr-TR" dirty="0">
              <a:latin typeface="+mj-lt"/>
              <a:cs typeface="Calibri" panose="020F0502020204030204" pitchFamily="34" charset="0"/>
            </a:endParaRPr>
          </a:p>
          <a:p>
            <a:pPr algn="just"/>
            <a:endParaRPr lang="tr-TR" dirty="0">
              <a:latin typeface="+mj-lt"/>
              <a:cs typeface="Calibri" panose="020F0502020204030204" pitchFamily="34" charset="0"/>
            </a:endParaRPr>
          </a:p>
          <a:p>
            <a:pPr algn="just"/>
            <a:r>
              <a:rPr lang="en-US" dirty="0">
                <a:latin typeface="+mj-lt"/>
                <a:cs typeface="Calibri" panose="020F0502020204030204" pitchFamily="34" charset="0"/>
              </a:rPr>
              <a:t>Here, a </a:t>
            </a:r>
            <a:r>
              <a:rPr lang="en-US" i="1" dirty="0">
                <a:latin typeface="+mj-lt"/>
                <a:cs typeface="Calibri" panose="020F0502020204030204" pitchFamily="34" charset="0"/>
              </a:rPr>
              <a:t>Router</a:t>
            </a:r>
            <a:r>
              <a:rPr lang="en-US" dirty="0">
                <a:latin typeface="+mj-lt"/>
                <a:cs typeface="Calibri" panose="020F0502020204030204" pitchFamily="34" charset="0"/>
              </a:rPr>
              <a:t> object requests services from a </a:t>
            </a:r>
            <a:r>
              <a:rPr lang="en-US" i="1" dirty="0">
                <a:latin typeface="+mj-lt"/>
                <a:cs typeface="Calibri" panose="020F0502020204030204" pitchFamily="34" charset="0"/>
              </a:rPr>
              <a:t>DNS</a:t>
            </a:r>
            <a:r>
              <a:rPr lang="en-US" dirty="0">
                <a:latin typeface="+mj-lt"/>
                <a:cs typeface="Calibri" panose="020F0502020204030204" pitchFamily="34" charset="0"/>
              </a:rPr>
              <a:t> object by sending messages to (invoking the operations of) the server. The direction of the association indicates that the server has no knowledge of the </a:t>
            </a:r>
            <a:r>
              <a:rPr lang="en-US" i="1" dirty="0">
                <a:latin typeface="+mj-lt"/>
                <a:cs typeface="Calibri" panose="020F0502020204030204" pitchFamily="34" charset="0"/>
              </a:rPr>
              <a:t>Router</a:t>
            </a:r>
            <a:r>
              <a:rPr lang="en-US" dirty="0">
                <a:latin typeface="+mj-lt"/>
                <a:cs typeface="Calibri" panose="020F0502020204030204" pitchFamily="34" charset="0"/>
              </a:rPr>
              <a:t>.</a:t>
            </a:r>
          </a:p>
        </p:txBody>
      </p:sp>
      <p:grpSp>
        <p:nvGrpSpPr>
          <p:cNvPr id="2" name="Grup 1"/>
          <p:cNvGrpSpPr/>
          <p:nvPr/>
        </p:nvGrpSpPr>
        <p:grpSpPr>
          <a:xfrm>
            <a:off x="2366392" y="3429000"/>
            <a:ext cx="7315200" cy="584200"/>
            <a:chOff x="990600" y="4419600"/>
            <a:chExt cx="7315200" cy="584200"/>
          </a:xfrm>
        </p:grpSpPr>
        <p:sp>
          <p:nvSpPr>
            <p:cNvPr id="8" name="Line 4"/>
            <p:cNvSpPr>
              <a:spLocks noChangeShapeType="1"/>
            </p:cNvSpPr>
            <p:nvPr/>
          </p:nvSpPr>
          <p:spPr bwMode="auto">
            <a:xfrm>
              <a:off x="3124200" y="4724400"/>
              <a:ext cx="2362200" cy="0"/>
            </a:xfrm>
            <a:prstGeom prst="line">
              <a:avLst/>
            </a:prstGeom>
            <a:noFill/>
            <a:ln w="2857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9" name="Rectangle 5"/>
            <p:cNvSpPr>
              <a:spLocks noChangeArrowheads="1"/>
            </p:cNvSpPr>
            <p:nvPr/>
          </p:nvSpPr>
          <p:spPr bwMode="auto">
            <a:xfrm>
              <a:off x="990600" y="4419600"/>
              <a:ext cx="2133600" cy="5334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Router</a:t>
              </a:r>
            </a:p>
          </p:txBody>
        </p:sp>
        <p:sp>
          <p:nvSpPr>
            <p:cNvPr id="10" name="Rectangle 6"/>
            <p:cNvSpPr>
              <a:spLocks noChangeArrowheads="1"/>
            </p:cNvSpPr>
            <p:nvPr/>
          </p:nvSpPr>
          <p:spPr bwMode="auto">
            <a:xfrm>
              <a:off x="5486400" y="4470400"/>
              <a:ext cx="2819400" cy="5334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rPr>
                <a:t>DomainNameServer</a:t>
              </a:r>
            </a:p>
          </p:txBody>
        </p:sp>
      </p:grpSp>
      <p:sp>
        <p:nvSpPr>
          <p:cNvPr id="17" name="Dikdörtgen 16"/>
          <p:cNvSpPr/>
          <p:nvPr/>
        </p:nvSpPr>
        <p:spPr>
          <a:xfrm>
            <a:off x="5087888" y="6577608"/>
            <a:ext cx="6518106"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
        <p:nvSpPr>
          <p:cNvPr id="3" name="Dikdörtgen 2"/>
          <p:cNvSpPr/>
          <p:nvPr/>
        </p:nvSpPr>
        <p:spPr>
          <a:xfrm>
            <a:off x="263352" y="4841865"/>
            <a:ext cx="11593288" cy="1200329"/>
          </a:xfrm>
          <a:prstGeom prst="rect">
            <a:avLst/>
          </a:prstGeom>
          <a:solidFill>
            <a:schemeClr val="bg1">
              <a:lumMod val="85000"/>
            </a:schemeClr>
          </a:solidFill>
          <a:ln>
            <a:solidFill>
              <a:srgbClr val="FF0000"/>
            </a:solidFill>
          </a:ln>
        </p:spPr>
        <p:txBody>
          <a:bodyPr wrap="square">
            <a:spAutoFit/>
          </a:bodyPr>
          <a:lstStyle/>
          <a:p>
            <a:pPr algn="just"/>
            <a:r>
              <a:rPr lang="tr-TR" sz="2400" dirty="0">
                <a:latin typeface="+mj-lt"/>
              </a:rPr>
              <a:t>erişim-farkındalık (</a:t>
            </a:r>
            <a:r>
              <a:rPr lang="en-US" sz="2400" dirty="0">
                <a:latin typeface="+mj-lt"/>
              </a:rPr>
              <a:t>navigability</a:t>
            </a:r>
            <a:r>
              <a:rPr lang="tr-TR" sz="2400" dirty="0">
                <a:latin typeface="+mj-lt"/>
              </a:rPr>
              <a:t>): bir sınıf elamanı ile diğer sınıfın elemanları arasındaki erişebilirlik ilişkisidir. düz bir çizgi ya da tek yönlü ok ile gösterilir. düz çizgi, erişilebilirliğin her iki yönde olduğunu, tek yönlü ok ise erişebilirliğin ok yönünde olduğunu gösterir. </a:t>
            </a:r>
          </a:p>
        </p:txBody>
      </p:sp>
    </p:spTree>
    <p:extLst>
      <p:ext uri="{BB962C8B-B14F-4D97-AF65-F5344CB8AC3E}">
        <p14:creationId xmlns:p14="http://schemas.microsoft.com/office/powerpoint/2010/main" val="81035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link classes </a:t>
            </a:r>
          </a:p>
        </p:txBody>
      </p:sp>
      <p:sp>
        <p:nvSpPr>
          <p:cNvPr id="15" name="Text Box 7"/>
          <p:cNvSpPr txBox="1">
            <a:spLocks noChangeArrowheads="1"/>
          </p:cNvSpPr>
          <p:nvPr/>
        </p:nvSpPr>
        <p:spPr bwMode="auto">
          <a:xfrm>
            <a:off x="263352" y="1046990"/>
            <a:ext cx="11665296" cy="461665"/>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cs typeface="Calibri" panose="020F0502020204030204" pitchFamily="34" charset="0"/>
              </a:rPr>
              <a:t>Associations can also be objects themselves, called </a:t>
            </a:r>
            <a:r>
              <a:rPr lang="en-US" b="1" i="1" dirty="0">
                <a:latin typeface="+mj-lt"/>
                <a:cs typeface="Calibri" panose="020F0502020204030204" pitchFamily="34" charset="0"/>
              </a:rPr>
              <a:t>link</a:t>
            </a:r>
            <a:r>
              <a:rPr lang="en-US" b="1" dirty="0">
                <a:latin typeface="+mj-lt"/>
                <a:cs typeface="Calibri" panose="020F0502020204030204" pitchFamily="34" charset="0"/>
              </a:rPr>
              <a:t> </a:t>
            </a:r>
            <a:r>
              <a:rPr lang="en-US" b="1" i="1" dirty="0">
                <a:latin typeface="+mj-lt"/>
                <a:cs typeface="Calibri" panose="020F0502020204030204" pitchFamily="34" charset="0"/>
              </a:rPr>
              <a:t>classes</a:t>
            </a:r>
            <a:r>
              <a:rPr lang="en-US" b="1" dirty="0">
                <a:latin typeface="+mj-lt"/>
                <a:cs typeface="Calibri" panose="020F0502020204030204" pitchFamily="34" charset="0"/>
              </a:rPr>
              <a:t> </a:t>
            </a:r>
            <a:r>
              <a:rPr lang="en-US" dirty="0">
                <a:latin typeface="+mj-lt"/>
                <a:cs typeface="Calibri" panose="020F0502020204030204" pitchFamily="34" charset="0"/>
              </a:rPr>
              <a:t>or an </a:t>
            </a:r>
            <a:r>
              <a:rPr lang="en-US" i="1" dirty="0">
                <a:latin typeface="+mj-lt"/>
                <a:cs typeface="Calibri" panose="020F0502020204030204" pitchFamily="34" charset="0"/>
              </a:rPr>
              <a:t>association classes</a:t>
            </a:r>
            <a:r>
              <a:rPr lang="en-US" dirty="0">
                <a:latin typeface="+mj-lt"/>
                <a:cs typeface="Calibri" panose="020F0502020204030204" pitchFamily="34" charset="0"/>
              </a:rPr>
              <a:t>.</a:t>
            </a:r>
          </a:p>
        </p:txBody>
      </p:sp>
      <p:grpSp>
        <p:nvGrpSpPr>
          <p:cNvPr id="11" name="Grup 10"/>
          <p:cNvGrpSpPr/>
          <p:nvPr/>
        </p:nvGrpSpPr>
        <p:grpSpPr>
          <a:xfrm>
            <a:off x="1631504" y="1844824"/>
            <a:ext cx="8816652" cy="4176464"/>
            <a:chOff x="685800" y="2286000"/>
            <a:chExt cx="7696200" cy="3517900"/>
          </a:xfrm>
          <a:solidFill>
            <a:schemeClr val="accent3">
              <a:lumMod val="60000"/>
              <a:lumOff val="40000"/>
            </a:schemeClr>
          </a:solidFill>
        </p:grpSpPr>
        <p:grpSp>
          <p:nvGrpSpPr>
            <p:cNvPr id="12" name="Group 4"/>
            <p:cNvGrpSpPr>
              <a:grpSpLocks/>
            </p:cNvGrpSpPr>
            <p:nvPr/>
          </p:nvGrpSpPr>
          <p:grpSpPr bwMode="auto">
            <a:xfrm>
              <a:off x="685800" y="5257800"/>
              <a:ext cx="7696200" cy="546100"/>
              <a:chOff x="432" y="3072"/>
              <a:chExt cx="4848" cy="344"/>
            </a:xfrm>
            <a:grpFill/>
          </p:grpSpPr>
          <p:sp>
            <p:nvSpPr>
              <p:cNvPr id="19" name="Line 5"/>
              <p:cNvSpPr>
                <a:spLocks noChangeShapeType="1"/>
              </p:cNvSpPr>
              <p:nvPr/>
            </p:nvSpPr>
            <p:spPr bwMode="auto">
              <a:xfrm>
                <a:off x="1728" y="3248"/>
                <a:ext cx="2304" cy="0"/>
              </a:xfrm>
              <a:prstGeom prst="line">
                <a:avLst/>
              </a:prstGeom>
              <a:grpFill/>
              <a:ln w="28575">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cs typeface="Calibri" panose="020F0502020204030204" pitchFamily="34" charset="0"/>
                </a:endParaRPr>
              </a:p>
            </p:txBody>
          </p:sp>
          <p:sp>
            <p:nvSpPr>
              <p:cNvPr id="20" name="Rectangle 6"/>
              <p:cNvSpPr>
                <a:spLocks noChangeArrowheads="1"/>
              </p:cNvSpPr>
              <p:nvPr/>
            </p:nvSpPr>
            <p:spPr bwMode="auto">
              <a:xfrm>
                <a:off x="3984" y="3080"/>
                <a:ext cx="1296" cy="33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cs typeface="Calibri" panose="020F0502020204030204" pitchFamily="34" charset="0"/>
                  </a:rPr>
                  <a:t>Warranty</a:t>
                </a:r>
              </a:p>
            </p:txBody>
          </p:sp>
          <p:sp>
            <p:nvSpPr>
              <p:cNvPr id="21" name="Rectangle 7"/>
              <p:cNvSpPr>
                <a:spLocks noChangeArrowheads="1"/>
              </p:cNvSpPr>
              <p:nvPr/>
            </p:nvSpPr>
            <p:spPr bwMode="auto">
              <a:xfrm>
                <a:off x="432" y="3072"/>
                <a:ext cx="1296" cy="33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atin typeface="+mj-lt"/>
                    <a:cs typeface="Calibri" panose="020F0502020204030204" pitchFamily="34" charset="0"/>
                  </a:rPr>
                  <a:t>Product</a:t>
                </a:r>
              </a:p>
            </p:txBody>
          </p:sp>
        </p:grpSp>
        <p:sp>
          <p:nvSpPr>
            <p:cNvPr id="13" name="Line 8"/>
            <p:cNvSpPr>
              <a:spLocks noChangeShapeType="1"/>
            </p:cNvSpPr>
            <p:nvPr/>
          </p:nvSpPr>
          <p:spPr bwMode="auto">
            <a:xfrm>
              <a:off x="4495800" y="4343400"/>
              <a:ext cx="4192" cy="1193800"/>
            </a:xfrm>
            <a:prstGeom prst="line">
              <a:avLst/>
            </a:prstGeom>
            <a:grpFill/>
            <a:ln w="2857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cs typeface="Calibri" panose="020F0502020204030204" pitchFamily="34" charset="0"/>
              </a:endParaRPr>
            </a:p>
          </p:txBody>
        </p:sp>
        <p:grpSp>
          <p:nvGrpSpPr>
            <p:cNvPr id="14" name="Group 9"/>
            <p:cNvGrpSpPr>
              <a:grpSpLocks/>
            </p:cNvGrpSpPr>
            <p:nvPr/>
          </p:nvGrpSpPr>
          <p:grpSpPr bwMode="auto">
            <a:xfrm>
              <a:off x="3467100" y="2286000"/>
              <a:ext cx="2057400" cy="1981200"/>
              <a:chOff x="2256" y="1344"/>
              <a:chExt cx="1296" cy="1248"/>
            </a:xfrm>
            <a:grpFill/>
          </p:grpSpPr>
          <p:sp>
            <p:nvSpPr>
              <p:cNvPr id="16" name="Rectangle 10"/>
              <p:cNvSpPr>
                <a:spLocks noChangeArrowheads="1"/>
              </p:cNvSpPr>
              <p:nvPr/>
            </p:nvSpPr>
            <p:spPr bwMode="auto">
              <a:xfrm>
                <a:off x="2256" y="2400"/>
                <a:ext cx="1296" cy="19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atin typeface="+mj-lt"/>
                  <a:cs typeface="Calibri" panose="020F0502020204030204" pitchFamily="34" charset="0"/>
                </a:endParaRPr>
              </a:p>
            </p:txBody>
          </p:sp>
          <p:sp>
            <p:nvSpPr>
              <p:cNvPr id="17" name="Rectangle 11"/>
              <p:cNvSpPr>
                <a:spLocks noChangeArrowheads="1"/>
              </p:cNvSpPr>
              <p:nvPr/>
            </p:nvSpPr>
            <p:spPr bwMode="auto">
              <a:xfrm>
                <a:off x="2256" y="1344"/>
                <a:ext cx="1296" cy="33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cs typeface="Calibri" panose="020F0502020204030204" pitchFamily="34" charset="0"/>
                  </a:rPr>
                  <a:t>Registration</a:t>
                </a:r>
              </a:p>
            </p:txBody>
          </p:sp>
          <p:sp>
            <p:nvSpPr>
              <p:cNvPr id="18" name="Rectangle 12"/>
              <p:cNvSpPr>
                <a:spLocks noChangeArrowheads="1"/>
              </p:cNvSpPr>
              <p:nvPr/>
            </p:nvSpPr>
            <p:spPr bwMode="auto">
              <a:xfrm>
                <a:off x="2256" y="1680"/>
                <a:ext cx="1296" cy="72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err="1">
                    <a:latin typeface="+mj-lt"/>
                    <a:cs typeface="Calibri" panose="020F0502020204030204" pitchFamily="34" charset="0"/>
                  </a:rPr>
                  <a:t>modelNumber</a:t>
                </a:r>
                <a:endParaRPr lang="en-US" dirty="0">
                  <a:latin typeface="+mj-lt"/>
                  <a:cs typeface="Calibri" panose="020F0502020204030204" pitchFamily="34" charset="0"/>
                </a:endParaRPr>
              </a:p>
              <a:p>
                <a:pPr algn="ctr"/>
                <a:r>
                  <a:rPr lang="en-US" dirty="0" err="1">
                    <a:latin typeface="+mj-lt"/>
                    <a:cs typeface="Calibri" panose="020F0502020204030204" pitchFamily="34" charset="0"/>
                  </a:rPr>
                  <a:t>serialNumber</a:t>
                </a:r>
                <a:endParaRPr lang="en-US" dirty="0">
                  <a:latin typeface="+mj-lt"/>
                  <a:cs typeface="Calibri" panose="020F0502020204030204" pitchFamily="34" charset="0"/>
                </a:endParaRPr>
              </a:p>
              <a:p>
                <a:pPr algn="ctr"/>
                <a:r>
                  <a:rPr lang="en-US" dirty="0" err="1">
                    <a:latin typeface="+mj-lt"/>
                    <a:cs typeface="Calibri" panose="020F0502020204030204" pitchFamily="34" charset="0"/>
                  </a:rPr>
                  <a:t>warrentyCode</a:t>
                </a:r>
                <a:endParaRPr lang="en-US" dirty="0">
                  <a:latin typeface="+mj-lt"/>
                  <a:cs typeface="Calibri" panose="020F0502020204030204" pitchFamily="34" charset="0"/>
                </a:endParaRPr>
              </a:p>
            </p:txBody>
          </p:sp>
        </p:grpSp>
      </p:grpSp>
      <p:sp>
        <p:nvSpPr>
          <p:cNvPr id="22" name="Dikdörtgen 21"/>
          <p:cNvSpPr/>
          <p:nvPr/>
        </p:nvSpPr>
        <p:spPr>
          <a:xfrm>
            <a:off x="5159896" y="6577608"/>
            <a:ext cx="6590114"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spTree>
    <p:extLst>
      <p:ext uri="{BB962C8B-B14F-4D97-AF65-F5344CB8AC3E}">
        <p14:creationId xmlns:p14="http://schemas.microsoft.com/office/powerpoint/2010/main" val="129722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t>self association</a:t>
            </a:r>
          </a:p>
        </p:txBody>
      </p:sp>
      <p:sp>
        <p:nvSpPr>
          <p:cNvPr id="15" name="Text Box 7"/>
          <p:cNvSpPr txBox="1">
            <a:spLocks noChangeArrowheads="1"/>
          </p:cNvSpPr>
          <p:nvPr/>
        </p:nvSpPr>
        <p:spPr bwMode="auto">
          <a:xfrm>
            <a:off x="335360" y="1046990"/>
            <a:ext cx="10189132" cy="461665"/>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a:latin typeface="+mj-lt"/>
              </a:rPr>
              <a:t>A class can have a </a:t>
            </a:r>
            <a:r>
              <a:rPr lang="en-US" b="1" i="1" dirty="0">
                <a:latin typeface="+mj-lt"/>
              </a:rPr>
              <a:t>self association</a:t>
            </a:r>
            <a:r>
              <a:rPr lang="en-US" dirty="0">
                <a:latin typeface="+mj-lt"/>
              </a:rPr>
              <a:t>.</a:t>
            </a:r>
          </a:p>
        </p:txBody>
      </p:sp>
      <p:grpSp>
        <p:nvGrpSpPr>
          <p:cNvPr id="22" name="Group 4"/>
          <p:cNvGrpSpPr>
            <a:grpSpLocks/>
          </p:cNvGrpSpPr>
          <p:nvPr/>
        </p:nvGrpSpPr>
        <p:grpSpPr bwMode="auto">
          <a:xfrm>
            <a:off x="551384" y="1508654"/>
            <a:ext cx="4345629" cy="2401223"/>
            <a:chOff x="1680" y="2013"/>
            <a:chExt cx="2160" cy="1312"/>
          </a:xfrm>
        </p:grpSpPr>
        <p:sp>
          <p:nvSpPr>
            <p:cNvPr id="23" name="Rectangle 5"/>
            <p:cNvSpPr>
              <a:spLocks noChangeArrowheads="1"/>
            </p:cNvSpPr>
            <p:nvPr/>
          </p:nvSpPr>
          <p:spPr bwMode="auto">
            <a:xfrm>
              <a:off x="2544" y="2256"/>
              <a:ext cx="1296" cy="816"/>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atin typeface="+mj-lt"/>
              </a:endParaRPr>
            </a:p>
          </p:txBody>
        </p:sp>
        <p:sp>
          <p:nvSpPr>
            <p:cNvPr id="24" name="Rectangle 6"/>
            <p:cNvSpPr>
              <a:spLocks noChangeArrowheads="1"/>
            </p:cNvSpPr>
            <p:nvPr/>
          </p:nvSpPr>
          <p:spPr bwMode="auto">
            <a:xfrm>
              <a:off x="1680" y="2784"/>
              <a:ext cx="1536" cy="432"/>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Individual</a:t>
              </a:r>
            </a:p>
          </p:txBody>
        </p:sp>
        <p:sp>
          <p:nvSpPr>
            <p:cNvPr id="25" name="Text Box 7"/>
            <p:cNvSpPr txBox="1">
              <a:spLocks noChangeArrowheads="1"/>
            </p:cNvSpPr>
            <p:nvPr/>
          </p:nvSpPr>
          <p:spPr bwMode="auto">
            <a:xfrm>
              <a:off x="2453" y="2568"/>
              <a:ext cx="579"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1800" dirty="0">
                  <a:latin typeface="+mj-lt"/>
                </a:rPr>
                <a:t>parent</a:t>
              </a:r>
            </a:p>
          </p:txBody>
        </p:sp>
        <p:sp>
          <p:nvSpPr>
            <p:cNvPr id="26" name="Text Box 8"/>
            <p:cNvSpPr txBox="1">
              <a:spLocks noChangeArrowheads="1"/>
            </p:cNvSpPr>
            <p:nvPr/>
          </p:nvSpPr>
          <p:spPr bwMode="auto">
            <a:xfrm>
              <a:off x="3184" y="3068"/>
              <a:ext cx="430"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1800" dirty="0">
                  <a:latin typeface="+mj-lt"/>
                </a:rPr>
                <a:t>child</a:t>
              </a:r>
            </a:p>
          </p:txBody>
        </p:sp>
        <p:sp>
          <p:nvSpPr>
            <p:cNvPr id="10" name="Text Box 7"/>
            <p:cNvSpPr txBox="1">
              <a:spLocks noChangeArrowheads="1"/>
            </p:cNvSpPr>
            <p:nvPr/>
          </p:nvSpPr>
          <p:spPr bwMode="auto">
            <a:xfrm>
              <a:off x="3296" y="2013"/>
              <a:ext cx="544"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sz="1800" dirty="0">
                  <a:latin typeface="+mj-lt"/>
                </a:rPr>
                <a:t>kinship</a:t>
              </a:r>
            </a:p>
          </p:txBody>
        </p:sp>
        <p:sp>
          <p:nvSpPr>
            <p:cNvPr id="11" name="Text Box 7"/>
            <p:cNvSpPr txBox="1">
              <a:spLocks noChangeArrowheads="1"/>
            </p:cNvSpPr>
            <p:nvPr/>
          </p:nvSpPr>
          <p:spPr bwMode="auto">
            <a:xfrm>
              <a:off x="2398" y="2558"/>
              <a:ext cx="146"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tr-TR" sz="1800" dirty="0">
                  <a:latin typeface="+mj-lt"/>
                </a:rPr>
                <a:t>2</a:t>
              </a:r>
              <a:endParaRPr lang="en-US" sz="1800" dirty="0">
                <a:latin typeface="+mj-lt"/>
              </a:endParaRPr>
            </a:p>
          </p:txBody>
        </p:sp>
        <p:sp>
          <p:nvSpPr>
            <p:cNvPr id="12" name="Text Box 8"/>
            <p:cNvSpPr txBox="1">
              <a:spLocks noChangeArrowheads="1"/>
            </p:cNvSpPr>
            <p:nvPr/>
          </p:nvSpPr>
          <p:spPr bwMode="auto">
            <a:xfrm>
              <a:off x="3227" y="2835"/>
              <a:ext cx="430"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tr-TR" sz="1800" dirty="0">
                  <a:latin typeface="+mj-lt"/>
                </a:rPr>
                <a:t>0 .. *</a:t>
              </a:r>
              <a:endParaRPr lang="en-US" sz="1800" dirty="0">
                <a:latin typeface="+mj-lt"/>
              </a:endParaRPr>
            </a:p>
          </p:txBody>
        </p:sp>
      </p:grpSp>
      <p:sp>
        <p:nvSpPr>
          <p:cNvPr id="27" name="Dikdörtgen 26"/>
          <p:cNvSpPr/>
          <p:nvPr/>
        </p:nvSpPr>
        <p:spPr>
          <a:xfrm>
            <a:off x="5482550" y="6577608"/>
            <a:ext cx="5186869" cy="307777"/>
          </a:xfrm>
          <a:prstGeom prst="rect">
            <a:avLst/>
          </a:prstGeom>
        </p:spPr>
        <p:txBody>
          <a:bodyPr wrap="none">
            <a:spAutoFit/>
          </a:bodyPr>
          <a:lstStyle/>
          <a:p>
            <a:pPr algn="r">
              <a:buFont typeface="Wingdings" panose="05000000000000000000" pitchFamily="2" charset="2"/>
              <a:buNone/>
            </a:pPr>
            <a:r>
              <a:rPr lang="en-US" sz="1400" b="1" i="1" dirty="0">
                <a:latin typeface="+mj-lt"/>
              </a:rPr>
              <a:t>https://www.cs.drexel.edu/~spiros/teaching/CS575/slides/uml.pdf</a:t>
            </a:r>
          </a:p>
        </p:txBody>
      </p:sp>
      <p:grpSp>
        <p:nvGrpSpPr>
          <p:cNvPr id="13" name="Group 4"/>
          <p:cNvGrpSpPr>
            <a:grpSpLocks/>
          </p:cNvGrpSpPr>
          <p:nvPr/>
        </p:nvGrpSpPr>
        <p:grpSpPr bwMode="auto">
          <a:xfrm>
            <a:off x="551384" y="4085060"/>
            <a:ext cx="4913035" cy="2437913"/>
            <a:chOff x="1680" y="2013"/>
            <a:chExt cx="2418" cy="1294"/>
          </a:xfrm>
        </p:grpSpPr>
        <p:sp>
          <p:nvSpPr>
            <p:cNvPr id="14" name="Rectangle 5"/>
            <p:cNvSpPr>
              <a:spLocks noChangeArrowheads="1"/>
            </p:cNvSpPr>
            <p:nvPr/>
          </p:nvSpPr>
          <p:spPr bwMode="auto">
            <a:xfrm>
              <a:off x="2544" y="2256"/>
              <a:ext cx="1296" cy="816"/>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atin typeface="+mj-lt"/>
              </a:endParaRPr>
            </a:p>
          </p:txBody>
        </p:sp>
        <p:sp>
          <p:nvSpPr>
            <p:cNvPr id="16" name="Rectangle 6"/>
            <p:cNvSpPr>
              <a:spLocks noChangeArrowheads="1"/>
            </p:cNvSpPr>
            <p:nvPr/>
          </p:nvSpPr>
          <p:spPr bwMode="auto">
            <a:xfrm>
              <a:off x="1680" y="2784"/>
              <a:ext cx="1536" cy="432"/>
            </a:xfrm>
            <a:prstGeom prst="rect">
              <a:avLst/>
            </a:prstGeom>
            <a:solidFill>
              <a:schemeClr val="accent3">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tr-TR" dirty="0">
                  <a:latin typeface="+mj-lt"/>
                </a:rPr>
                <a:t>Player</a:t>
              </a:r>
              <a:endParaRPr lang="en-US" dirty="0">
                <a:latin typeface="+mj-lt"/>
              </a:endParaRPr>
            </a:p>
          </p:txBody>
        </p:sp>
        <p:sp>
          <p:nvSpPr>
            <p:cNvPr id="17" name="Text Box 7"/>
            <p:cNvSpPr txBox="1">
              <a:spLocks noChangeArrowheads="1"/>
            </p:cNvSpPr>
            <p:nvPr/>
          </p:nvSpPr>
          <p:spPr bwMode="auto">
            <a:xfrm>
              <a:off x="2489" y="2551"/>
              <a:ext cx="57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1800" dirty="0">
                  <a:latin typeface="+mj-lt"/>
                </a:rPr>
                <a:t>captain</a:t>
              </a:r>
            </a:p>
          </p:txBody>
        </p:sp>
        <p:sp>
          <p:nvSpPr>
            <p:cNvPr id="18" name="Text Box 8"/>
            <p:cNvSpPr txBox="1">
              <a:spLocks noChangeArrowheads="1"/>
            </p:cNvSpPr>
            <p:nvPr/>
          </p:nvSpPr>
          <p:spPr bwMode="auto">
            <a:xfrm>
              <a:off x="3068" y="3074"/>
              <a:ext cx="10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1800" dirty="0">
                  <a:latin typeface="+mj-lt"/>
                </a:rPr>
                <a:t>team member</a:t>
              </a:r>
            </a:p>
          </p:txBody>
        </p:sp>
        <p:sp>
          <p:nvSpPr>
            <p:cNvPr id="19" name="Text Box 7"/>
            <p:cNvSpPr txBox="1">
              <a:spLocks noChangeArrowheads="1"/>
            </p:cNvSpPr>
            <p:nvPr/>
          </p:nvSpPr>
          <p:spPr bwMode="auto">
            <a:xfrm>
              <a:off x="3296" y="2013"/>
              <a:ext cx="5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sz="1800" dirty="0">
                  <a:latin typeface="+mj-lt"/>
                </a:rPr>
                <a:t>leads</a:t>
              </a:r>
            </a:p>
          </p:txBody>
        </p:sp>
        <p:sp>
          <p:nvSpPr>
            <p:cNvPr id="20" name="Text Box 7"/>
            <p:cNvSpPr txBox="1">
              <a:spLocks noChangeArrowheads="1"/>
            </p:cNvSpPr>
            <p:nvPr/>
          </p:nvSpPr>
          <p:spPr bwMode="auto">
            <a:xfrm>
              <a:off x="2398" y="2558"/>
              <a:ext cx="14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tr-TR" sz="1800" dirty="0">
                  <a:latin typeface="+mj-lt"/>
                </a:rPr>
                <a:t>1</a:t>
              </a:r>
              <a:endParaRPr lang="en-US" sz="1800" dirty="0">
                <a:latin typeface="+mj-lt"/>
              </a:endParaRPr>
            </a:p>
          </p:txBody>
        </p:sp>
        <p:sp>
          <p:nvSpPr>
            <p:cNvPr id="21" name="Text Box 8"/>
            <p:cNvSpPr txBox="1">
              <a:spLocks noChangeArrowheads="1"/>
            </p:cNvSpPr>
            <p:nvPr/>
          </p:nvSpPr>
          <p:spPr bwMode="auto">
            <a:xfrm>
              <a:off x="3227" y="2835"/>
              <a:ext cx="4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tr-TR" sz="1800" dirty="0">
                  <a:latin typeface="+mj-lt"/>
                </a:rPr>
                <a:t>10</a:t>
              </a:r>
              <a:endParaRPr lang="en-US" sz="1800" dirty="0">
                <a:latin typeface="+mj-lt"/>
              </a:endParaRPr>
            </a:p>
          </p:txBody>
        </p:sp>
      </p:grpSp>
      <p:sp>
        <p:nvSpPr>
          <p:cNvPr id="28" name="Text Box 7"/>
          <p:cNvSpPr txBox="1">
            <a:spLocks noChangeArrowheads="1"/>
          </p:cNvSpPr>
          <p:nvPr/>
        </p:nvSpPr>
        <p:spPr bwMode="auto">
          <a:xfrm>
            <a:off x="5787484" y="1631518"/>
            <a:ext cx="6141164" cy="2308324"/>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There is a kinship relation between individuals.</a:t>
            </a:r>
            <a:endParaRPr lang="tr-TR" dirty="0">
              <a:latin typeface="+mj-lt"/>
            </a:endParaRPr>
          </a:p>
          <a:p>
            <a:pPr algn="just"/>
            <a:endParaRPr lang="tr-TR" dirty="0">
              <a:latin typeface="+mj-lt"/>
            </a:endParaRPr>
          </a:p>
          <a:p>
            <a:pPr algn="just"/>
            <a:r>
              <a:rPr lang="en-US" dirty="0">
                <a:latin typeface="+mj-lt"/>
              </a:rPr>
              <a:t>All individuals have exactly 2 parents.</a:t>
            </a:r>
            <a:r>
              <a:rPr lang="tr-TR" dirty="0">
                <a:latin typeface="+mj-lt"/>
              </a:rPr>
              <a:t> </a:t>
            </a:r>
          </a:p>
          <a:p>
            <a:pPr algn="just"/>
            <a:endParaRPr lang="tr-TR" dirty="0">
              <a:latin typeface="+mj-lt"/>
            </a:endParaRPr>
          </a:p>
          <a:p>
            <a:pPr algn="just"/>
            <a:r>
              <a:rPr lang="en-US" dirty="0">
                <a:latin typeface="+mj-lt"/>
              </a:rPr>
              <a:t>Each individual can have no, one or several children.</a:t>
            </a:r>
          </a:p>
        </p:txBody>
      </p:sp>
    </p:spTree>
    <p:extLst>
      <p:ext uri="{BB962C8B-B14F-4D97-AF65-F5344CB8AC3E}">
        <p14:creationId xmlns:p14="http://schemas.microsoft.com/office/powerpoint/2010/main" val="87052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association</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aggregations </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191344" y="1046990"/>
            <a:ext cx="11737304" cy="2092881"/>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cs typeface="Calibri" panose="020F0502020204030204" pitchFamily="34" charset="0"/>
              </a:rPr>
              <a:t>We can model objects that contain other objects by way of special associations called </a:t>
            </a:r>
            <a:r>
              <a:rPr lang="en-US" b="1" i="1" u="sng" dirty="0">
                <a:latin typeface="+mj-lt"/>
                <a:cs typeface="Calibri" panose="020F0502020204030204" pitchFamily="34" charset="0"/>
              </a:rPr>
              <a:t>aggregations</a:t>
            </a:r>
            <a:r>
              <a:rPr lang="en-US" u="sng" dirty="0">
                <a:latin typeface="+mj-lt"/>
                <a:cs typeface="Calibri" panose="020F0502020204030204" pitchFamily="34" charset="0"/>
              </a:rPr>
              <a:t> and </a:t>
            </a:r>
            <a:r>
              <a:rPr lang="en-US" b="1" i="1" u="sng" dirty="0">
                <a:latin typeface="+mj-lt"/>
                <a:cs typeface="Calibri" panose="020F0502020204030204" pitchFamily="34" charset="0"/>
              </a:rPr>
              <a:t>compositions</a:t>
            </a:r>
            <a:r>
              <a:rPr lang="en-US" i="1" dirty="0">
                <a:latin typeface="+mj-lt"/>
                <a:cs typeface="Calibri" panose="020F0502020204030204" pitchFamily="34" charset="0"/>
              </a:rPr>
              <a:t>.</a:t>
            </a:r>
          </a:p>
          <a:p>
            <a:pPr algn="just"/>
            <a:endParaRPr lang="en-US" sz="1000" dirty="0">
              <a:latin typeface="+mj-lt"/>
              <a:cs typeface="Calibri" panose="020F0502020204030204" pitchFamily="34" charset="0"/>
            </a:endParaRPr>
          </a:p>
          <a:p>
            <a:pPr algn="just"/>
            <a:r>
              <a:rPr lang="en-US" dirty="0">
                <a:latin typeface="+mj-lt"/>
                <a:cs typeface="Calibri" panose="020F0502020204030204" pitchFamily="34" charset="0"/>
              </a:rPr>
              <a:t>An </a:t>
            </a:r>
            <a:r>
              <a:rPr lang="en-US" b="1" i="1" dirty="0">
                <a:latin typeface="+mj-lt"/>
                <a:cs typeface="Calibri" panose="020F0502020204030204" pitchFamily="34" charset="0"/>
              </a:rPr>
              <a:t>aggregation</a:t>
            </a:r>
            <a:r>
              <a:rPr lang="en-US" dirty="0">
                <a:latin typeface="+mj-lt"/>
                <a:cs typeface="Calibri" panose="020F0502020204030204" pitchFamily="34" charset="0"/>
              </a:rPr>
              <a:t> specifies a whole-part relationship between an aggregate (a whole) and a constituent part, where the part can exist independently from the aggregate. Aggregations are denoted by a hollow-diamond adornment on the association.</a:t>
            </a:r>
          </a:p>
        </p:txBody>
      </p:sp>
      <p:sp>
        <p:nvSpPr>
          <p:cNvPr id="27" name="Dikdörtgen 26"/>
          <p:cNvSpPr/>
          <p:nvPr/>
        </p:nvSpPr>
        <p:spPr>
          <a:xfrm>
            <a:off x="5015880" y="6559739"/>
            <a:ext cx="6590114"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https://www.cs.drexel.edu/~spiros/teaching/CS575/slides/uml.pdf</a:t>
            </a:r>
          </a:p>
        </p:txBody>
      </p:sp>
      <p:pic>
        <p:nvPicPr>
          <p:cNvPr id="4" name="Resim 3"/>
          <p:cNvPicPr>
            <a:picLocks noChangeAspect="1"/>
          </p:cNvPicPr>
          <p:nvPr/>
        </p:nvPicPr>
        <p:blipFill>
          <a:blip r:embed="rId3"/>
          <a:stretch>
            <a:fillRect/>
          </a:stretch>
        </p:blipFill>
        <p:spPr>
          <a:xfrm>
            <a:off x="1716012" y="3080439"/>
            <a:ext cx="8759975" cy="3626649"/>
          </a:xfrm>
          <a:prstGeom prst="rect">
            <a:avLst/>
          </a:prstGeom>
        </p:spPr>
      </p:pic>
    </p:spTree>
    <p:extLst>
      <p:ext uri="{BB962C8B-B14F-4D97-AF65-F5344CB8AC3E}">
        <p14:creationId xmlns:p14="http://schemas.microsoft.com/office/powerpoint/2010/main" val="1641961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a:t>
            </a:r>
            <a:r>
              <a:rPr lang="tr-TR"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composition </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263352" y="1046989"/>
            <a:ext cx="11665296" cy="1200329"/>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A </a:t>
            </a:r>
            <a:r>
              <a:rPr lang="en-US" b="1" i="1" dirty="0">
                <a:latin typeface="+mj-lt"/>
              </a:rPr>
              <a:t>composition</a:t>
            </a:r>
            <a:r>
              <a:rPr lang="en-US" i="1" dirty="0">
                <a:latin typeface="+mj-lt"/>
              </a:rPr>
              <a:t> </a:t>
            </a:r>
            <a:r>
              <a:rPr lang="en-US" dirty="0">
                <a:latin typeface="+mj-lt"/>
              </a:rPr>
              <a:t>indicates a strong ownership and coincident lifetime of parts by the whole.</a:t>
            </a:r>
            <a:endParaRPr lang="tr-TR" dirty="0">
              <a:latin typeface="+mj-lt"/>
            </a:endParaRPr>
          </a:p>
          <a:p>
            <a:pPr algn="just"/>
            <a:endParaRPr lang="tr-TR" dirty="0">
              <a:latin typeface="+mj-lt"/>
            </a:endParaRPr>
          </a:p>
          <a:p>
            <a:pPr algn="just"/>
            <a:r>
              <a:rPr lang="en-US" b="1" i="1" dirty="0">
                <a:latin typeface="+mj-lt"/>
              </a:rPr>
              <a:t>Compositions</a:t>
            </a:r>
            <a:r>
              <a:rPr lang="en-US" dirty="0">
                <a:latin typeface="+mj-lt"/>
              </a:rPr>
              <a:t> are denoted by a filled-diamond adornment on the association.</a:t>
            </a:r>
          </a:p>
        </p:txBody>
      </p:sp>
      <p:sp>
        <p:nvSpPr>
          <p:cNvPr id="44" name="Dikdörtgen 43"/>
          <p:cNvSpPr/>
          <p:nvPr/>
        </p:nvSpPr>
        <p:spPr>
          <a:xfrm>
            <a:off x="5482550" y="6577608"/>
            <a:ext cx="5186869" cy="307777"/>
          </a:xfrm>
          <a:prstGeom prst="rect">
            <a:avLst/>
          </a:prstGeom>
        </p:spPr>
        <p:txBody>
          <a:bodyPr wrap="none">
            <a:spAutoFit/>
          </a:bodyPr>
          <a:lstStyle/>
          <a:p>
            <a:pPr algn="r">
              <a:buFont typeface="Wingdings" panose="05000000000000000000" pitchFamily="2" charset="2"/>
              <a:buNone/>
            </a:pPr>
            <a:r>
              <a:rPr lang="en-US" sz="1400" b="1" i="1" dirty="0">
                <a:latin typeface="+mj-lt"/>
              </a:rPr>
              <a:t>https://www.cs.drexel.edu/~spiros/teaching/CS575/slides/uml.pdf</a:t>
            </a:r>
          </a:p>
        </p:txBody>
      </p:sp>
      <p:pic>
        <p:nvPicPr>
          <p:cNvPr id="2" name="Resim 1"/>
          <p:cNvPicPr>
            <a:picLocks noChangeAspect="1"/>
          </p:cNvPicPr>
          <p:nvPr/>
        </p:nvPicPr>
        <p:blipFill>
          <a:blip r:embed="rId3"/>
          <a:stretch>
            <a:fillRect/>
          </a:stretch>
        </p:blipFill>
        <p:spPr>
          <a:xfrm>
            <a:off x="1292579" y="2466307"/>
            <a:ext cx="9606842" cy="3987029"/>
          </a:xfrm>
          <a:prstGeom prst="rect">
            <a:avLst/>
          </a:prstGeom>
        </p:spPr>
      </p:pic>
    </p:spTree>
    <p:extLst>
      <p:ext uri="{BB962C8B-B14F-4D97-AF65-F5344CB8AC3E}">
        <p14:creationId xmlns:p14="http://schemas.microsoft.com/office/powerpoint/2010/main" val="315940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association: aggregation/composition </a:t>
            </a:r>
          </a:p>
        </p:txBody>
      </p:sp>
      <p:sp>
        <p:nvSpPr>
          <p:cNvPr id="15" name="Text Box 7"/>
          <p:cNvSpPr txBox="1">
            <a:spLocks noChangeArrowheads="1"/>
          </p:cNvSpPr>
          <p:nvPr/>
        </p:nvSpPr>
        <p:spPr bwMode="auto">
          <a:xfrm>
            <a:off x="191344" y="1038795"/>
            <a:ext cx="11809312" cy="2462213"/>
          </a:xfrm>
          <a:prstGeom prst="rect">
            <a:avLst/>
          </a:prstGeom>
          <a:solidFill>
            <a:schemeClr val="bg1">
              <a:lumMod val="85000"/>
            </a:schemeClr>
          </a:solidFill>
          <a:ln>
            <a:solidFill>
              <a:srgbClr val="FF0000"/>
            </a:solid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tr-TR" b="1" dirty="0">
                <a:latin typeface="+mj-lt"/>
                <a:cs typeface="Calibri" panose="020F0502020204030204" pitchFamily="34" charset="0"/>
              </a:rPr>
              <a:t>toplam</a:t>
            </a:r>
            <a:r>
              <a:rPr lang="tr-TR" dirty="0">
                <a:latin typeface="+mj-lt"/>
                <a:cs typeface="Calibri" panose="020F0502020204030204" pitchFamily="34" charset="0"/>
              </a:rPr>
              <a:t> (</a:t>
            </a:r>
            <a:r>
              <a:rPr lang="en-US" b="1" dirty="0">
                <a:latin typeface="+mj-lt"/>
                <a:cs typeface="Calibri" panose="020F0502020204030204" pitchFamily="34" charset="0"/>
              </a:rPr>
              <a:t>aggregation</a:t>
            </a:r>
            <a:r>
              <a:rPr lang="tr-TR" dirty="0">
                <a:latin typeface="+mj-lt"/>
                <a:cs typeface="Calibri" panose="020F0502020204030204" pitchFamily="34" charset="0"/>
              </a:rPr>
              <a:t>), bir sınıf elamanı ile diğer sınıfın birden fazla elemanı arasındaki toplam ilişkisidir. ilişki çizgisindeki içi boş baklava şekli, ana sınıfı (toplam sınıfı), bu çizginin diğer ucu ise toplamı oluşturan sınıfı (toplanmış sınıfı) göstermektedir.</a:t>
            </a:r>
          </a:p>
          <a:p>
            <a:pPr algn="just"/>
            <a:endParaRPr lang="tr-TR" sz="1000" dirty="0">
              <a:latin typeface="+mj-lt"/>
              <a:cs typeface="Calibri" panose="020F0502020204030204" pitchFamily="34" charset="0"/>
            </a:endParaRPr>
          </a:p>
          <a:p>
            <a:pPr algn="just"/>
            <a:r>
              <a:rPr lang="tr-TR" b="1" dirty="0">
                <a:latin typeface="+mj-lt"/>
                <a:cs typeface="Calibri" panose="020F0502020204030204" pitchFamily="34" charset="0"/>
              </a:rPr>
              <a:t>oluşum</a:t>
            </a:r>
            <a:r>
              <a:rPr lang="tr-TR" dirty="0">
                <a:latin typeface="+mj-lt"/>
                <a:cs typeface="Calibri" panose="020F0502020204030204" pitchFamily="34" charset="0"/>
              </a:rPr>
              <a:t> (</a:t>
            </a:r>
            <a:r>
              <a:rPr lang="en-US" b="1" dirty="0">
                <a:latin typeface="+mj-lt"/>
                <a:cs typeface="Calibri" panose="020F0502020204030204" pitchFamily="34" charset="0"/>
              </a:rPr>
              <a:t>composition</a:t>
            </a:r>
            <a:r>
              <a:rPr lang="tr-TR" dirty="0">
                <a:latin typeface="+mj-lt"/>
                <a:cs typeface="Calibri" panose="020F0502020204030204" pitchFamily="34" charset="0"/>
              </a:rPr>
              <a:t>), bir sınıf elamanı ile diğer sınıfın elemanları arasındaki bağımlılık (bileşen) ilişkisidir. ilişki çizgisindeki içi dolu baklava şekli, ana sınıfı (oluşum sınıfı), bu çizginin diğer ucu ise toplamı oluşturan sınıfı (bileşen sınıfı) göstermektedir. </a:t>
            </a:r>
          </a:p>
        </p:txBody>
      </p:sp>
      <p:pic>
        <p:nvPicPr>
          <p:cNvPr id="2" name="Resim 1"/>
          <p:cNvPicPr>
            <a:picLocks noChangeAspect="1"/>
          </p:cNvPicPr>
          <p:nvPr/>
        </p:nvPicPr>
        <p:blipFill>
          <a:blip r:embed="rId3"/>
          <a:stretch>
            <a:fillRect/>
          </a:stretch>
        </p:blipFill>
        <p:spPr>
          <a:xfrm>
            <a:off x="472483" y="3563925"/>
            <a:ext cx="11240866" cy="3253313"/>
          </a:xfrm>
          <a:prstGeom prst="rect">
            <a:avLst/>
          </a:prstGeom>
        </p:spPr>
      </p:pic>
    </p:spTree>
    <p:extLst>
      <p:ext uri="{BB962C8B-B14F-4D97-AF65-F5344CB8AC3E}">
        <p14:creationId xmlns:p14="http://schemas.microsoft.com/office/powerpoint/2010/main" val="187958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note</a:t>
            </a:r>
            <a:endParaRPr lang="en-US" b="1" dirty="0">
              <a:effectLst>
                <a:outerShdw blurRad="38100" dist="38100" dir="2700000" algn="tl">
                  <a:srgbClr val="000000">
                    <a:alpha val="43137"/>
                  </a:srgbClr>
                </a:outerShdw>
              </a:effectLst>
            </a:endParaRPr>
          </a:p>
        </p:txBody>
      </p:sp>
      <p:sp>
        <p:nvSpPr>
          <p:cNvPr id="45" name="Text Box 7"/>
          <p:cNvSpPr txBox="1">
            <a:spLocks noChangeArrowheads="1"/>
          </p:cNvSpPr>
          <p:nvPr/>
        </p:nvSpPr>
        <p:spPr bwMode="auto">
          <a:xfrm>
            <a:off x="1693056" y="4906107"/>
            <a:ext cx="8831436" cy="1569660"/>
          </a:xfrm>
          <a:prstGeom prst="rect">
            <a:avLst/>
          </a:prstGeom>
          <a:solidFill>
            <a:schemeClr val="bg1">
              <a:lumMod val="85000"/>
            </a:schemeClr>
          </a:solidFill>
          <a:ln>
            <a:solidFill>
              <a:srgbClr val="FF0000"/>
            </a:solid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tr-TR" dirty="0">
                <a:latin typeface="+mj-lt"/>
                <a:cs typeface="Calibri" panose="020F0502020204030204" pitchFamily="34" charset="0"/>
              </a:rPr>
              <a:t>UML diyagramı elementine iliştirilen öneri ve kısıtlama notudur.</a:t>
            </a:r>
          </a:p>
          <a:p>
            <a:pPr algn="just"/>
            <a:r>
              <a:rPr lang="tr-TR" dirty="0">
                <a:latin typeface="+mj-lt"/>
                <a:cs typeface="Calibri" panose="020F0502020204030204" pitchFamily="34" charset="0"/>
              </a:rPr>
              <a:t>Bir UML elementi üzerine açıklama yazmak için kullanılabilir.</a:t>
            </a:r>
          </a:p>
          <a:p>
            <a:pPr algn="just"/>
            <a:r>
              <a:rPr lang="tr-TR" dirty="0">
                <a:latin typeface="+mj-lt"/>
                <a:cs typeface="Calibri" panose="020F0502020204030204" pitchFamily="34" charset="0"/>
              </a:rPr>
              <a:t>Örnekte, “Ders” sınıfı üzerindeki çoklu olma durumunun neden “0..*” olarak tanımlandığına ait not girilmiştir.</a:t>
            </a:r>
          </a:p>
        </p:txBody>
      </p:sp>
      <p:pic>
        <p:nvPicPr>
          <p:cNvPr id="2" name="Resim 1"/>
          <p:cNvPicPr>
            <a:picLocks noChangeAspect="1"/>
          </p:cNvPicPr>
          <p:nvPr/>
        </p:nvPicPr>
        <p:blipFill>
          <a:blip r:embed="rId3"/>
          <a:stretch>
            <a:fillRect/>
          </a:stretch>
        </p:blipFill>
        <p:spPr>
          <a:xfrm>
            <a:off x="1919536" y="1340768"/>
            <a:ext cx="8424936" cy="2342100"/>
          </a:xfrm>
          <a:prstGeom prst="rect">
            <a:avLst/>
          </a:prstGeom>
        </p:spPr>
      </p:pic>
    </p:spTree>
    <p:extLst>
      <p:ext uri="{BB962C8B-B14F-4D97-AF65-F5344CB8AC3E}">
        <p14:creationId xmlns:p14="http://schemas.microsoft.com/office/powerpoint/2010/main" val="833653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constrain</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191344" y="1046990"/>
            <a:ext cx="11665296" cy="461665"/>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latin typeface="+mj-lt"/>
              </a:rPr>
              <a:t>Condition or restriction to satisfy. Can be represented in </a:t>
            </a:r>
            <a:r>
              <a:rPr lang="en-US" dirty="0">
                <a:latin typeface="+mj-lt"/>
                <a:cs typeface="Calibri" panose="020F0502020204030204" pitchFamily="34" charset="0"/>
              </a:rPr>
              <a:t>{…}</a:t>
            </a:r>
            <a:r>
              <a:rPr lang="en-US" dirty="0">
                <a:latin typeface="+mj-lt"/>
              </a:rPr>
              <a:t> or in a note. </a:t>
            </a:r>
          </a:p>
        </p:txBody>
      </p:sp>
      <p:sp>
        <p:nvSpPr>
          <p:cNvPr id="47" name="Rectangle 4"/>
          <p:cNvSpPr>
            <a:spLocks noChangeArrowheads="1"/>
          </p:cNvSpPr>
          <p:nvPr/>
        </p:nvSpPr>
        <p:spPr bwMode="auto">
          <a:xfrm>
            <a:off x="6144940" y="3217240"/>
            <a:ext cx="4156900" cy="845051"/>
          </a:xfrm>
          <a:prstGeom prst="rect">
            <a:avLst/>
          </a:prstGeom>
          <a:solidFill>
            <a:schemeClr val="bg1">
              <a:lumMod val="95000"/>
            </a:schemeClr>
          </a:solidFill>
          <a:ln w="9525">
            <a:solidFill>
              <a:schemeClr val="tx1"/>
            </a:solidFill>
            <a:miter lim="800000"/>
            <a:headEnd/>
            <a:tailEnd/>
          </a:ln>
          <a:effectLs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err="1">
                <a:latin typeface="+mj-lt"/>
              </a:rPr>
              <a:t>ClassA</a:t>
            </a:r>
            <a:r>
              <a:rPr lang="en-US" dirty="0">
                <a:latin typeface="+mj-lt"/>
              </a:rPr>
              <a:t> objects should </a:t>
            </a:r>
            <a:r>
              <a:rPr lang="tr-TR" dirty="0">
                <a:latin typeface="+mj-lt"/>
              </a:rPr>
              <a:t>…..</a:t>
            </a:r>
            <a:endParaRPr lang="en-US" dirty="0">
              <a:latin typeface="+mj-lt"/>
            </a:endParaRPr>
          </a:p>
          <a:p>
            <a:pPr algn="ctr"/>
            <a:r>
              <a:rPr lang="en-US" dirty="0">
                <a:latin typeface="+mj-lt"/>
              </a:rPr>
              <a:t>a condition or restriction</a:t>
            </a:r>
          </a:p>
        </p:txBody>
      </p:sp>
      <p:sp>
        <p:nvSpPr>
          <p:cNvPr id="45" name="Text Box 7"/>
          <p:cNvSpPr txBox="1">
            <a:spLocks noChangeArrowheads="1"/>
          </p:cNvSpPr>
          <p:nvPr/>
        </p:nvSpPr>
        <p:spPr bwMode="auto">
          <a:xfrm>
            <a:off x="1667509" y="5280003"/>
            <a:ext cx="8875199" cy="1200329"/>
          </a:xfrm>
          <a:prstGeom prst="rect">
            <a:avLst/>
          </a:prstGeom>
          <a:solidFill>
            <a:schemeClr val="bg1">
              <a:lumMod val="85000"/>
            </a:schemeClr>
          </a:solidFill>
          <a:ln>
            <a:solidFill>
              <a:srgbClr val="FF0000"/>
            </a:solid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tr-TR" dirty="0">
                <a:latin typeface="+mj-lt"/>
                <a:cs typeface="Calibri" panose="020F0502020204030204" pitchFamily="34" charset="0"/>
              </a:rPr>
              <a:t>Kısıtlama (</a:t>
            </a:r>
            <a:r>
              <a:rPr lang="en-US" dirty="0">
                <a:latin typeface="+mj-lt"/>
                <a:cs typeface="Calibri" panose="020F0502020204030204" pitchFamily="34" charset="0"/>
              </a:rPr>
              <a:t>Constraint</a:t>
            </a:r>
            <a:r>
              <a:rPr lang="tr-TR" dirty="0">
                <a:latin typeface="+mj-lt"/>
                <a:cs typeface="Calibri" panose="020F0502020204030204" pitchFamily="34" charset="0"/>
              </a:rPr>
              <a:t>), “Not” elementi ile aynıdır, ancak bir sınıftaki bir veya daha fazla elemanla ilgili koşul, kısıtlama ve durumları belirtir. Not elementi içerisinde ya da "{…}" parantezleri arasında belirtilir.</a:t>
            </a:r>
          </a:p>
        </p:txBody>
      </p:sp>
      <p:grpSp>
        <p:nvGrpSpPr>
          <p:cNvPr id="13" name="Grup 12"/>
          <p:cNvGrpSpPr/>
          <p:nvPr/>
        </p:nvGrpSpPr>
        <p:grpSpPr>
          <a:xfrm rot="1805192">
            <a:off x="4816928" y="2840889"/>
            <a:ext cx="1375477" cy="264641"/>
            <a:chOff x="1403649" y="4269251"/>
            <a:chExt cx="1872207" cy="0"/>
          </a:xfrm>
        </p:grpSpPr>
        <p:cxnSp>
          <p:nvCxnSpPr>
            <p:cNvPr id="11" name="Düz Bağlayıcı 10"/>
            <p:cNvCxnSpPr/>
            <p:nvPr/>
          </p:nvCxnSpPr>
          <p:spPr>
            <a:xfrm>
              <a:off x="1403649"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48" name="Düz Bağlayıcı 47"/>
            <p:cNvCxnSpPr/>
            <p:nvPr/>
          </p:nvCxnSpPr>
          <p:spPr>
            <a:xfrm>
              <a:off x="1619672"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49" name="Düz Bağlayıcı 48"/>
            <p:cNvCxnSpPr/>
            <p:nvPr/>
          </p:nvCxnSpPr>
          <p:spPr>
            <a:xfrm>
              <a:off x="1835696"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50" name="Düz Bağlayıcı 49"/>
            <p:cNvCxnSpPr/>
            <p:nvPr/>
          </p:nvCxnSpPr>
          <p:spPr>
            <a:xfrm>
              <a:off x="2066584"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51" name="Düz Bağlayıcı 50"/>
            <p:cNvCxnSpPr/>
            <p:nvPr/>
          </p:nvCxnSpPr>
          <p:spPr>
            <a:xfrm>
              <a:off x="2282607"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52" name="Düz Bağlayıcı 51"/>
            <p:cNvCxnSpPr/>
            <p:nvPr/>
          </p:nvCxnSpPr>
          <p:spPr>
            <a:xfrm>
              <a:off x="2498631"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53" name="Düz Bağlayıcı 52"/>
            <p:cNvCxnSpPr/>
            <p:nvPr/>
          </p:nvCxnSpPr>
          <p:spPr>
            <a:xfrm>
              <a:off x="2699794"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54" name="Düz Bağlayıcı 53"/>
            <p:cNvCxnSpPr/>
            <p:nvPr/>
          </p:nvCxnSpPr>
          <p:spPr>
            <a:xfrm>
              <a:off x="2915817" y="4269251"/>
              <a:ext cx="144015" cy="0"/>
            </a:xfrm>
            <a:prstGeom prst="line">
              <a:avLst/>
            </a:prstGeom>
          </p:spPr>
          <p:style>
            <a:lnRef idx="3">
              <a:schemeClr val="dk1"/>
            </a:lnRef>
            <a:fillRef idx="0">
              <a:schemeClr val="dk1"/>
            </a:fillRef>
            <a:effectRef idx="2">
              <a:schemeClr val="dk1"/>
            </a:effectRef>
            <a:fontRef idx="minor">
              <a:schemeClr val="tx1"/>
            </a:fontRef>
          </p:style>
        </p:cxnSp>
        <p:cxnSp>
          <p:nvCxnSpPr>
            <p:cNvPr id="55" name="Düz Bağlayıcı 54"/>
            <p:cNvCxnSpPr/>
            <p:nvPr/>
          </p:nvCxnSpPr>
          <p:spPr>
            <a:xfrm>
              <a:off x="3131841" y="4269251"/>
              <a:ext cx="144015" cy="0"/>
            </a:xfrm>
            <a:prstGeom prst="line">
              <a:avLst/>
            </a:prstGeom>
          </p:spPr>
          <p:style>
            <a:lnRef idx="3">
              <a:schemeClr val="dk1"/>
            </a:lnRef>
            <a:fillRef idx="0">
              <a:schemeClr val="dk1"/>
            </a:fillRef>
            <a:effectRef idx="2">
              <a:schemeClr val="dk1"/>
            </a:effectRef>
            <a:fontRef idx="minor">
              <a:schemeClr val="tx1"/>
            </a:fontRef>
          </p:style>
        </p:cxnSp>
      </p:grpSp>
      <p:grpSp>
        <p:nvGrpSpPr>
          <p:cNvPr id="5" name="Grup 4"/>
          <p:cNvGrpSpPr/>
          <p:nvPr/>
        </p:nvGrpSpPr>
        <p:grpSpPr>
          <a:xfrm>
            <a:off x="1775520" y="1967294"/>
            <a:ext cx="3200400" cy="2600417"/>
            <a:chOff x="107504" y="4077072"/>
            <a:chExt cx="3200400" cy="2600417"/>
          </a:xfrm>
        </p:grpSpPr>
        <p:sp>
          <p:nvSpPr>
            <p:cNvPr id="24" name="Rectangle 4"/>
            <p:cNvSpPr>
              <a:spLocks noChangeArrowheads="1"/>
            </p:cNvSpPr>
            <p:nvPr/>
          </p:nvSpPr>
          <p:spPr bwMode="auto">
            <a:xfrm>
              <a:off x="107504" y="4077072"/>
              <a:ext cx="3200400" cy="10668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tr-TR" dirty="0">
                  <a:latin typeface="+mj-lt"/>
                </a:rPr>
                <a:t>ClassA</a:t>
              </a:r>
              <a:endParaRPr lang="en-US" dirty="0">
                <a:latin typeface="+mj-lt"/>
              </a:endParaRPr>
            </a:p>
          </p:txBody>
        </p:sp>
        <p:sp>
          <p:nvSpPr>
            <p:cNvPr id="25" name="Rectangle 6"/>
            <p:cNvSpPr>
              <a:spLocks noChangeArrowheads="1"/>
            </p:cNvSpPr>
            <p:nvPr/>
          </p:nvSpPr>
          <p:spPr bwMode="auto">
            <a:xfrm>
              <a:off x="107504" y="5143872"/>
              <a:ext cx="3200400" cy="338397"/>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dirty="0">
                <a:latin typeface="+mj-lt"/>
              </a:endParaRPr>
            </a:p>
          </p:txBody>
        </p:sp>
        <p:sp>
          <p:nvSpPr>
            <p:cNvPr id="26" name="Rectangle 6"/>
            <p:cNvSpPr>
              <a:spLocks noChangeArrowheads="1"/>
            </p:cNvSpPr>
            <p:nvPr/>
          </p:nvSpPr>
          <p:spPr bwMode="auto">
            <a:xfrm>
              <a:off x="107504" y="5482270"/>
              <a:ext cx="3200400" cy="315423"/>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dirty="0">
                <a:latin typeface="+mj-lt"/>
              </a:endParaRPr>
            </a:p>
          </p:txBody>
        </p:sp>
        <p:sp>
          <p:nvSpPr>
            <p:cNvPr id="27" name="Rectangle 6"/>
            <p:cNvSpPr>
              <a:spLocks noChangeArrowheads="1"/>
            </p:cNvSpPr>
            <p:nvPr/>
          </p:nvSpPr>
          <p:spPr bwMode="auto">
            <a:xfrm>
              <a:off x="107504" y="5797694"/>
              <a:ext cx="3200400" cy="879795"/>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cs typeface="Calibri" panose="020F0502020204030204" pitchFamily="34" charset="0"/>
                </a:rPr>
                <a:t>{</a:t>
              </a:r>
              <a:r>
                <a:rPr lang="en-US" dirty="0">
                  <a:latin typeface="+mj-lt"/>
                </a:rPr>
                <a:t>ClassA objects should</a:t>
              </a:r>
            </a:p>
            <a:p>
              <a:pPr algn="ctr"/>
              <a:r>
                <a:rPr lang="en-US" dirty="0">
                  <a:latin typeface="+mj-lt"/>
                </a:rPr>
                <a:t>be like that</a:t>
              </a:r>
              <a:r>
                <a:rPr lang="en-US" dirty="0">
                  <a:cs typeface="Calibri" panose="020F0502020204030204" pitchFamily="34" charset="0"/>
                </a:rPr>
                <a:t>}</a:t>
              </a:r>
              <a:endParaRPr lang="en-US" dirty="0"/>
            </a:p>
          </p:txBody>
        </p:sp>
      </p:grpSp>
    </p:spTree>
    <p:extLst>
      <p:ext uri="{BB962C8B-B14F-4D97-AF65-F5344CB8AC3E}">
        <p14:creationId xmlns:p14="http://schemas.microsoft.com/office/powerpoint/2010/main" val="3770478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interfaces</a:t>
            </a:r>
            <a:endParaRPr lang="en-US" b="1" dirty="0">
              <a:effectLst>
                <a:outerShdw blurRad="38100" dist="38100" dir="2700000" algn="tl">
                  <a:srgbClr val="000000">
                    <a:alpha val="43137"/>
                  </a:srgbClr>
                </a:outerShdw>
              </a:effectLst>
            </a:endParaRPr>
          </a:p>
        </p:txBody>
      </p:sp>
      <p:sp>
        <p:nvSpPr>
          <p:cNvPr id="15" name="Text Box 7"/>
          <p:cNvSpPr txBox="1">
            <a:spLocks noChangeArrowheads="1"/>
          </p:cNvSpPr>
          <p:nvPr/>
        </p:nvSpPr>
        <p:spPr bwMode="auto">
          <a:xfrm>
            <a:off x="3503712" y="1052736"/>
            <a:ext cx="8424936" cy="2677656"/>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dirty="0">
                <a:latin typeface="+mj-lt"/>
                <a:cs typeface="Calibri" panose="020F0502020204030204" pitchFamily="34" charset="0"/>
              </a:rPr>
              <a:t>An </a:t>
            </a:r>
            <a:r>
              <a:rPr lang="en-US" i="1" dirty="0">
                <a:latin typeface="+mj-lt"/>
                <a:cs typeface="Calibri" panose="020F0502020204030204" pitchFamily="34" charset="0"/>
              </a:rPr>
              <a:t>interface</a:t>
            </a:r>
            <a:r>
              <a:rPr lang="en-US" dirty="0">
                <a:latin typeface="+mj-lt"/>
                <a:cs typeface="Calibri" panose="020F0502020204030204" pitchFamily="34" charset="0"/>
              </a:rPr>
              <a:t> is a named set of operations that specifies the behavior of objects without showing their inner structure.</a:t>
            </a:r>
            <a:endParaRPr lang="tr-TR" dirty="0">
              <a:latin typeface="+mj-lt"/>
              <a:cs typeface="Calibri" panose="020F0502020204030204" pitchFamily="34" charset="0"/>
            </a:endParaRPr>
          </a:p>
          <a:p>
            <a:pPr algn="just">
              <a:spcBef>
                <a:spcPct val="50000"/>
              </a:spcBef>
            </a:pPr>
            <a:r>
              <a:rPr lang="en-US" dirty="0">
                <a:latin typeface="+mj-lt"/>
                <a:cs typeface="Calibri" panose="020F0502020204030204" pitchFamily="34" charset="0"/>
              </a:rPr>
              <a:t>It can be represented by a one</a:t>
            </a:r>
            <a:r>
              <a:rPr lang="tr-TR" dirty="0">
                <a:latin typeface="+mj-lt"/>
                <a:cs typeface="Calibri" panose="020F0502020204030204" pitchFamily="34" charset="0"/>
              </a:rPr>
              <a:t> </a:t>
            </a:r>
            <a:r>
              <a:rPr lang="en-US" dirty="0">
                <a:latin typeface="+mj-lt"/>
                <a:cs typeface="Calibri" panose="020F0502020204030204" pitchFamily="34" charset="0"/>
              </a:rPr>
              <a:t>or two</a:t>
            </a:r>
            <a:r>
              <a:rPr lang="tr-TR" dirty="0">
                <a:latin typeface="+mj-lt"/>
                <a:cs typeface="Calibri" panose="020F0502020204030204" pitchFamily="34" charset="0"/>
              </a:rPr>
              <a:t> </a:t>
            </a:r>
            <a:r>
              <a:rPr lang="en-US" dirty="0">
                <a:latin typeface="+mj-lt"/>
                <a:cs typeface="Calibri" panose="020F0502020204030204" pitchFamily="34" charset="0"/>
              </a:rPr>
              <a:t>compartment rectangle, with the </a:t>
            </a:r>
            <a:r>
              <a:rPr lang="en-US" i="1" dirty="0">
                <a:latin typeface="+mj-lt"/>
                <a:cs typeface="Calibri" panose="020F0502020204030204" pitchFamily="34" charset="0"/>
              </a:rPr>
              <a:t>stereotype</a:t>
            </a:r>
            <a:r>
              <a:rPr lang="en-US" dirty="0">
                <a:latin typeface="+mj-lt"/>
                <a:cs typeface="Calibri" panose="020F0502020204030204" pitchFamily="34" charset="0"/>
              </a:rPr>
              <a:t> &lt;&lt;interface&gt;&gt; above the interface name.</a:t>
            </a:r>
            <a:endParaRPr lang="tr-TR" dirty="0">
              <a:latin typeface="+mj-lt"/>
              <a:cs typeface="Calibri" panose="020F0502020204030204" pitchFamily="34" charset="0"/>
            </a:endParaRPr>
          </a:p>
          <a:p>
            <a:pPr algn="just">
              <a:spcBef>
                <a:spcPct val="50000"/>
              </a:spcBef>
            </a:pPr>
            <a:r>
              <a:rPr lang="en-US" dirty="0">
                <a:latin typeface="+mj-lt"/>
                <a:cs typeface="Calibri" panose="020F0502020204030204" pitchFamily="34" charset="0"/>
              </a:rPr>
              <a:t>Interfaces do not get instantiated. They have no attributes or state. Rather, they specify the services offered by a related class.</a:t>
            </a:r>
          </a:p>
        </p:txBody>
      </p:sp>
      <p:sp>
        <p:nvSpPr>
          <p:cNvPr id="44" name="Rectangle 4"/>
          <p:cNvSpPr>
            <a:spLocks noChangeArrowheads="1"/>
          </p:cNvSpPr>
          <p:nvPr/>
        </p:nvSpPr>
        <p:spPr bwMode="auto">
          <a:xfrm>
            <a:off x="263352" y="1052736"/>
            <a:ext cx="3024336" cy="10668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&lt;&lt;interface&gt;&gt;</a:t>
            </a:r>
          </a:p>
          <a:p>
            <a:pPr algn="ctr"/>
            <a:r>
              <a:rPr lang="en-US" dirty="0" err="1">
                <a:latin typeface="+mj-lt"/>
              </a:rPr>
              <a:t>ControlPanel</a:t>
            </a:r>
            <a:endParaRPr lang="en-US" dirty="0">
              <a:latin typeface="+mj-lt"/>
            </a:endParaRPr>
          </a:p>
        </p:txBody>
      </p:sp>
      <p:sp>
        <p:nvSpPr>
          <p:cNvPr id="7" name="Rectangle 4"/>
          <p:cNvSpPr>
            <a:spLocks noChangeArrowheads="1"/>
          </p:cNvSpPr>
          <p:nvPr/>
        </p:nvSpPr>
        <p:spPr bwMode="auto">
          <a:xfrm>
            <a:off x="263352" y="2492896"/>
            <a:ext cx="3024336" cy="10668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dirty="0">
                <a:latin typeface="+mj-lt"/>
              </a:rPr>
              <a:t>&lt;&lt;interface&gt;&gt;</a:t>
            </a:r>
          </a:p>
          <a:p>
            <a:pPr algn="ctr"/>
            <a:r>
              <a:rPr lang="en-US" dirty="0" err="1">
                <a:latin typeface="+mj-lt"/>
              </a:rPr>
              <a:t>ControlPanel</a:t>
            </a:r>
            <a:endParaRPr lang="en-US" dirty="0">
              <a:latin typeface="+mj-lt"/>
            </a:endParaRPr>
          </a:p>
        </p:txBody>
      </p:sp>
      <p:sp>
        <p:nvSpPr>
          <p:cNvPr id="8" name="Rectangle 6"/>
          <p:cNvSpPr>
            <a:spLocks noChangeArrowheads="1"/>
          </p:cNvSpPr>
          <p:nvPr/>
        </p:nvSpPr>
        <p:spPr bwMode="auto">
          <a:xfrm>
            <a:off x="263352" y="3559696"/>
            <a:ext cx="3024336" cy="1221828"/>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dirty="0" err="1">
                <a:latin typeface="+mj-lt"/>
              </a:rPr>
              <a:t>getChoices</a:t>
            </a:r>
            <a:r>
              <a:rPr lang="en-US" dirty="0">
                <a:latin typeface="+mj-lt"/>
              </a:rPr>
              <a:t> : Choice[]</a:t>
            </a:r>
          </a:p>
          <a:p>
            <a:r>
              <a:rPr lang="en-US" dirty="0" err="1">
                <a:latin typeface="+mj-lt"/>
              </a:rPr>
              <a:t>makeChoice</a:t>
            </a:r>
            <a:r>
              <a:rPr lang="en-US" dirty="0">
                <a:latin typeface="+mj-lt"/>
              </a:rPr>
              <a:t> (c : Choice)</a:t>
            </a:r>
          </a:p>
          <a:p>
            <a:r>
              <a:rPr lang="en-US" dirty="0" err="1">
                <a:latin typeface="+mj-lt"/>
              </a:rPr>
              <a:t>getSelection</a:t>
            </a:r>
            <a:r>
              <a:rPr lang="en-US" dirty="0">
                <a:latin typeface="+mj-lt"/>
              </a:rPr>
              <a:t> : Selection</a:t>
            </a:r>
          </a:p>
        </p:txBody>
      </p:sp>
      <p:sp>
        <p:nvSpPr>
          <p:cNvPr id="10" name="Text Box 7"/>
          <p:cNvSpPr txBox="1">
            <a:spLocks noChangeArrowheads="1"/>
          </p:cNvSpPr>
          <p:nvPr/>
        </p:nvSpPr>
        <p:spPr bwMode="auto">
          <a:xfrm>
            <a:off x="263352" y="5229200"/>
            <a:ext cx="11665296" cy="1200329"/>
          </a:xfrm>
          <a:prstGeom prst="rect">
            <a:avLst/>
          </a:prstGeom>
          <a:solidFill>
            <a:schemeClr val="bg1">
              <a:lumMod val="85000"/>
            </a:schemeClr>
          </a:solidFill>
          <a:ln>
            <a:solidFill>
              <a:srgbClr val="FF0000"/>
            </a:solid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tr-TR" dirty="0">
                <a:latin typeface="+mj-lt"/>
                <a:cs typeface="Calibri" panose="020F0502020204030204" pitchFamily="34" charset="0"/>
              </a:rPr>
              <a:t>Arayüz, nesnelerin iç yapılarını göstermeden davranışını belirten adlandırılmış bir işlemler kümesidir; somutlaştırılmaz, özellikleri ya da durumu yoktur. İlgili bir sınıf tarafından sunulan hizmetleri belirlerler.</a:t>
            </a:r>
          </a:p>
        </p:txBody>
      </p:sp>
    </p:spTree>
    <p:extLst>
      <p:ext uri="{BB962C8B-B14F-4D97-AF65-F5344CB8AC3E}">
        <p14:creationId xmlns:p14="http://schemas.microsoft.com/office/powerpoint/2010/main" val="209856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class</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diagrams</a:t>
            </a:r>
            <a:endParaRPr lang="en-US" b="1" dirty="0">
              <a:effectLst>
                <a:outerShdw blurRad="38100" dist="38100" dir="2700000" algn="tl">
                  <a:srgbClr val="000000">
                    <a:alpha val="43137"/>
                  </a:srgbClr>
                </a:outerShdw>
              </a:effectLst>
            </a:endParaRPr>
          </a:p>
        </p:txBody>
      </p:sp>
      <p:sp>
        <p:nvSpPr>
          <p:cNvPr id="7" name="Dikdörtgen 6"/>
          <p:cNvSpPr/>
          <p:nvPr/>
        </p:nvSpPr>
        <p:spPr>
          <a:xfrm>
            <a:off x="2495600" y="6581558"/>
            <a:ext cx="9209228"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James </a:t>
            </a:r>
            <a:r>
              <a:rPr lang="en-US" sz="1400" b="1" i="1" dirty="0" err="1">
                <a:latin typeface="+mj-lt"/>
              </a:rPr>
              <a:t>Rumbaugh</a:t>
            </a:r>
            <a:r>
              <a:rPr lang="en-US" sz="1400" b="1" i="1" dirty="0">
                <a:latin typeface="+mj-lt"/>
              </a:rPr>
              <a:t>, </a:t>
            </a:r>
            <a:r>
              <a:rPr lang="en-US" sz="1400" b="1" i="1" dirty="0" err="1">
                <a:latin typeface="+mj-lt"/>
              </a:rPr>
              <a:t>Ivar</a:t>
            </a:r>
            <a:r>
              <a:rPr lang="en-US" sz="1400" b="1" i="1" dirty="0">
                <a:latin typeface="+mj-lt"/>
              </a:rPr>
              <a:t> Jacobson, Grady </a:t>
            </a:r>
            <a:r>
              <a:rPr lang="en-US" sz="1400" b="1" i="1" dirty="0" err="1">
                <a:latin typeface="+mj-lt"/>
              </a:rPr>
              <a:t>Booch</a:t>
            </a:r>
            <a:r>
              <a:rPr lang="en-US" sz="1400" b="1" i="1" dirty="0">
                <a:latin typeface="+mj-lt"/>
              </a:rPr>
              <a:t>, 2005, The Unified Modeling Language Reference Manuel</a:t>
            </a:r>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886023"/>
            <a:ext cx="9649072" cy="5691585"/>
          </a:xfrm>
          <a:prstGeom prst="rect">
            <a:avLst/>
          </a:prstGeom>
        </p:spPr>
      </p:pic>
    </p:spTree>
    <p:extLst>
      <p:ext uri="{BB962C8B-B14F-4D97-AF65-F5344CB8AC3E}">
        <p14:creationId xmlns:p14="http://schemas.microsoft.com/office/powerpoint/2010/main" val="129221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nature</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Natural </a:t>
            </a:r>
            <a:r>
              <a:rPr lang="en-US" sz="2400" dirty="0">
                <a:ea typeface="Arial Unicode MS" panose="020B0604020202020204" pitchFamily="34" charset="-128"/>
                <a:cs typeface="Times New Roman" panose="02020603050405020304" pitchFamily="18" charset="0"/>
              </a:rPr>
              <a:t>environments, features associated with the workings of nature without human</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effort</a:t>
            </a:r>
            <a:r>
              <a:rPr lang="tr-TR" sz="2400" dirty="0">
                <a:ea typeface="Arial Unicode MS" panose="020B0604020202020204" pitchFamily="34" charset="-128"/>
                <a:cs typeface="Times New Roman" panose="02020603050405020304" pitchFamily="18" charset="0"/>
              </a:rPr>
              <a:t>.</a:t>
            </a:r>
          </a:p>
          <a:p>
            <a:pPr algn="just"/>
            <a:r>
              <a:rPr lang="en-US" sz="2400" dirty="0" smtClean="0">
                <a:ea typeface="Arial Unicode MS" panose="020B0604020202020204" pitchFamily="34" charset="-128"/>
                <a:cs typeface="Times New Roman" panose="02020603050405020304" pitchFamily="18" charset="0"/>
              </a:rPr>
              <a:t>Access </a:t>
            </a:r>
            <a:r>
              <a:rPr lang="en-US" sz="2400" dirty="0">
                <a:ea typeface="Arial Unicode MS" panose="020B0604020202020204" pitchFamily="34" charset="-128"/>
                <a:cs typeface="Times New Roman" panose="02020603050405020304" pitchFamily="18" charset="0"/>
              </a:rPr>
              <a:t>to sunlight, rainfall, wind, climatic conditions, soils, topography, and so on</a:t>
            </a:r>
            <a:r>
              <a:rPr lang="tr-TR" sz="2400" dirty="0">
                <a:ea typeface="Arial Unicode MS" panose="020B0604020202020204" pitchFamily="34" charset="-128"/>
                <a:cs typeface="Times New Roman" panose="02020603050405020304" pitchFamily="18" charset="0"/>
              </a:rPr>
              <a:t>.</a:t>
            </a:r>
          </a:p>
          <a:p>
            <a:pPr algn="just"/>
            <a:r>
              <a:rPr lang="en-US" sz="2400" dirty="0" smtClean="0">
                <a:ea typeface="Arial Unicode MS" panose="020B0604020202020204" pitchFamily="34" charset="-128"/>
                <a:cs typeface="Times New Roman" panose="02020603050405020304" pitchFamily="18" charset="0"/>
              </a:rPr>
              <a:t>Comparative </a:t>
            </a:r>
            <a:r>
              <a:rPr lang="en-US" sz="2400" dirty="0">
                <a:ea typeface="Arial Unicode MS" panose="020B0604020202020204" pitchFamily="34" charset="-128"/>
                <a:cs typeface="Times New Roman" panose="02020603050405020304" pitchFamily="18" charset="0"/>
              </a:rPr>
              <a:t>qualities and quantities of natural resources such as mineral deposits, forests,</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water, fish, sunlight, rainfall</a:t>
            </a:r>
            <a:r>
              <a:rPr lang="tr-TR" sz="2400" dirty="0" smtClean="0">
                <a:ea typeface="Arial Unicode MS" panose="020B0604020202020204" pitchFamily="34" charset="-128"/>
                <a:cs typeface="Times New Roman" panose="02020603050405020304" pitchFamily="18" charset="0"/>
              </a:rPr>
              <a:t>.</a:t>
            </a:r>
          </a:p>
          <a:p>
            <a:pPr marL="0" indent="0" algn="just">
              <a:buNone/>
            </a:pPr>
            <a:endParaRPr lang="tr-TR" sz="2400" dirty="0">
              <a:ea typeface="Arial Unicode MS" panose="020B0604020202020204" pitchFamily="34" charset="-128"/>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environment</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A </a:t>
            </a:r>
            <a:r>
              <a:rPr lang="en-US" sz="2400" dirty="0">
                <a:ea typeface="Arial Unicode MS" panose="020B0604020202020204" pitchFamily="34" charset="-128"/>
                <a:cs typeface="Times New Roman" panose="02020603050405020304" pitchFamily="18" charset="0"/>
              </a:rPr>
              <a:t>place requiring management to preserve its capacity to sustain life, carrying restrictions</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and responsibilities</a:t>
            </a:r>
            <a:r>
              <a:rPr lang="tr-TR" sz="1000" dirty="0">
                <a:ea typeface="Arial Unicode MS" panose="020B0604020202020204" pitchFamily="34" charset="-128"/>
                <a:cs typeface="Times New Roman" panose="02020603050405020304" pitchFamily="18" charset="0"/>
              </a:rPr>
              <a:t>.</a:t>
            </a:r>
            <a:endParaRPr lang="en-US" sz="2400" dirty="0">
              <a:ea typeface="Arial Unicode MS" panose="020B0604020202020204" pitchFamily="34" charset="-128"/>
              <a:cs typeface="Times New Roman" panose="02020603050405020304" pitchFamily="18" charset="0"/>
            </a:endParaRPr>
          </a:p>
          <a:p>
            <a:pPr marL="0" indent="0" algn="just">
              <a:buNone/>
            </a:pPr>
            <a:endParaRPr lang="en-US" sz="2400" dirty="0">
              <a:ea typeface="Arial Unicode MS" panose="020B0604020202020204" pitchFamily="34" charset="-128"/>
              <a:cs typeface="Times New Roman" panose="02020603050405020304" pitchFamily="18" charset="0"/>
            </a:endParaRP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Tree>
    <p:extLst>
      <p:ext uri="{BB962C8B-B14F-4D97-AF65-F5344CB8AC3E}">
        <p14:creationId xmlns:p14="http://schemas.microsoft.com/office/powerpoint/2010/main" val="4230350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9336" y="4586352"/>
            <a:ext cx="11881319" cy="1938992"/>
          </a:xfrm>
          <a:prstGeom prst="rect">
            <a:avLst/>
          </a:prstGeom>
        </p:spPr>
        <p:txBody>
          <a:bodyPr wrap="square">
            <a:spAutoFit/>
          </a:bodyPr>
          <a:lstStyle/>
          <a:p>
            <a:pPr algn="just"/>
            <a:r>
              <a:rPr lang="en-US" sz="2000" dirty="0">
                <a:latin typeface="+mj-lt"/>
              </a:rPr>
              <a:t>Shape is an </a:t>
            </a:r>
            <a:r>
              <a:rPr lang="en-US" sz="2000" b="1" dirty="0">
                <a:latin typeface="+mj-lt"/>
              </a:rPr>
              <a:t>abstract class</a:t>
            </a:r>
            <a:r>
              <a:rPr lang="en-US" sz="2000" dirty="0">
                <a:latin typeface="+mj-lt"/>
              </a:rPr>
              <a:t>. It is shown in Italics.</a:t>
            </a:r>
          </a:p>
          <a:p>
            <a:pPr algn="just"/>
            <a:r>
              <a:rPr lang="en-US" sz="2000" dirty="0">
                <a:latin typeface="+mj-lt"/>
              </a:rPr>
              <a:t>Shape is a </a:t>
            </a:r>
            <a:r>
              <a:rPr lang="en-US" sz="2000" b="1" dirty="0">
                <a:latin typeface="+mj-lt"/>
              </a:rPr>
              <a:t>superclass</a:t>
            </a:r>
            <a:r>
              <a:rPr lang="en-US" sz="2000" dirty="0">
                <a:latin typeface="+mj-lt"/>
              </a:rPr>
              <a:t>. Circle, Rectangle and Polygon are derived from Shape. In other words, a Circle is-a Shape. This is a </a:t>
            </a:r>
            <a:r>
              <a:rPr lang="en-US" sz="2000" b="1" dirty="0">
                <a:latin typeface="+mj-lt"/>
              </a:rPr>
              <a:t>generalization / inheritance relationship</a:t>
            </a:r>
            <a:r>
              <a:rPr lang="en-US" sz="2000" dirty="0">
                <a:latin typeface="+mj-lt"/>
              </a:rPr>
              <a:t>.</a:t>
            </a:r>
          </a:p>
          <a:p>
            <a:pPr algn="just"/>
            <a:r>
              <a:rPr lang="en-US" sz="2000" dirty="0">
                <a:latin typeface="+mj-lt"/>
              </a:rPr>
              <a:t>There is an </a:t>
            </a:r>
            <a:r>
              <a:rPr lang="en-US" sz="2000" b="1" dirty="0">
                <a:latin typeface="+mj-lt"/>
              </a:rPr>
              <a:t>association</a:t>
            </a:r>
            <a:r>
              <a:rPr lang="en-US" sz="2000" dirty="0">
                <a:latin typeface="+mj-lt"/>
              </a:rPr>
              <a:t> between </a:t>
            </a:r>
            <a:r>
              <a:rPr lang="en-US" sz="2000" dirty="0" err="1">
                <a:latin typeface="+mj-lt"/>
              </a:rPr>
              <a:t>DialogBox</a:t>
            </a:r>
            <a:r>
              <a:rPr lang="en-US" sz="2000" dirty="0">
                <a:latin typeface="+mj-lt"/>
              </a:rPr>
              <a:t> and </a:t>
            </a:r>
            <a:r>
              <a:rPr lang="en-US" sz="2000" dirty="0" err="1">
                <a:latin typeface="+mj-lt"/>
              </a:rPr>
              <a:t>DataController</a:t>
            </a:r>
            <a:r>
              <a:rPr lang="en-US" sz="2000" dirty="0">
                <a:latin typeface="+mj-lt"/>
              </a:rPr>
              <a:t>.</a:t>
            </a:r>
          </a:p>
          <a:p>
            <a:pPr algn="just"/>
            <a:r>
              <a:rPr lang="en-US" sz="2000" dirty="0">
                <a:latin typeface="+mj-lt"/>
              </a:rPr>
              <a:t>Shape is part-of Window. This is an </a:t>
            </a:r>
            <a:r>
              <a:rPr lang="en-US" sz="2000" b="1" dirty="0">
                <a:latin typeface="+mj-lt"/>
              </a:rPr>
              <a:t>aggregation relationship</a:t>
            </a:r>
            <a:r>
              <a:rPr lang="en-US" sz="2000" dirty="0">
                <a:latin typeface="+mj-lt"/>
              </a:rPr>
              <a:t>. Shape can exist without Window.</a:t>
            </a:r>
          </a:p>
          <a:p>
            <a:pPr algn="just"/>
            <a:r>
              <a:rPr lang="en-US" sz="2000" dirty="0">
                <a:latin typeface="+mj-lt"/>
              </a:rPr>
              <a:t>Point is part-of Circle. This is a </a:t>
            </a:r>
            <a:r>
              <a:rPr lang="en-US" sz="2000" b="1" dirty="0">
                <a:latin typeface="+mj-lt"/>
              </a:rPr>
              <a:t>composition relationship</a:t>
            </a:r>
            <a:r>
              <a:rPr lang="en-US" sz="2000" dirty="0">
                <a:latin typeface="+mj-lt"/>
              </a:rPr>
              <a:t>. Point cannot exist without a Circle.</a:t>
            </a:r>
            <a:endParaRPr lang="tr-TR" sz="2000" dirty="0">
              <a:latin typeface="+mj-lt"/>
            </a:endParaRPr>
          </a:p>
        </p:txBody>
      </p:sp>
      <p:sp>
        <p:nvSpPr>
          <p:cNvPr id="7" name="Dikdörtgen 6"/>
          <p:cNvSpPr/>
          <p:nvPr/>
        </p:nvSpPr>
        <p:spPr>
          <a:xfrm>
            <a:off x="2927648" y="6585276"/>
            <a:ext cx="8856309"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https://www.visual-paradigm.com/guide/uml-unified-modeling-language/what-is-class-diagram/</a:t>
            </a:r>
          </a:p>
        </p:txBody>
      </p:sp>
      <p:pic>
        <p:nvPicPr>
          <p:cNvPr id="6" name="Picture 2" descr="Class Diagram 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7" y="76734"/>
            <a:ext cx="11881318" cy="441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62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9336" y="4494599"/>
            <a:ext cx="11881319" cy="2246769"/>
          </a:xfrm>
          <a:prstGeom prst="rect">
            <a:avLst/>
          </a:prstGeom>
        </p:spPr>
        <p:txBody>
          <a:bodyPr wrap="square">
            <a:spAutoFit/>
          </a:bodyPr>
          <a:lstStyle/>
          <a:p>
            <a:pPr algn="just"/>
            <a:r>
              <a:rPr lang="en-US" sz="2000" dirty="0"/>
              <a:t>Window is </a:t>
            </a:r>
            <a:r>
              <a:rPr lang="en-US" sz="2000" b="1" dirty="0"/>
              <a:t>dependent</a:t>
            </a:r>
            <a:r>
              <a:rPr lang="en-US" sz="2000" dirty="0"/>
              <a:t> on Event. However, Event is not </a:t>
            </a:r>
            <a:r>
              <a:rPr lang="en-US" sz="2000" b="1" dirty="0"/>
              <a:t>dependent</a:t>
            </a:r>
            <a:r>
              <a:rPr lang="en-US" sz="2000" dirty="0"/>
              <a:t> on Window.</a:t>
            </a:r>
          </a:p>
          <a:p>
            <a:pPr algn="just"/>
            <a:r>
              <a:rPr lang="en-US" sz="2000" dirty="0"/>
              <a:t>The attributes of Circle are radius and center. This is an </a:t>
            </a:r>
            <a:r>
              <a:rPr lang="en-US" sz="2000" b="1" dirty="0"/>
              <a:t>entity class</a:t>
            </a:r>
            <a:r>
              <a:rPr lang="en-US" sz="2000" dirty="0"/>
              <a:t>.</a:t>
            </a:r>
          </a:p>
          <a:p>
            <a:pPr algn="just"/>
            <a:r>
              <a:rPr lang="en-US" sz="2000" dirty="0"/>
              <a:t>The </a:t>
            </a:r>
            <a:r>
              <a:rPr lang="en-US" sz="2000" b="1" dirty="0"/>
              <a:t>operations</a:t>
            </a:r>
            <a:r>
              <a:rPr lang="tr-TR" sz="2000" dirty="0"/>
              <a:t> </a:t>
            </a:r>
            <a:r>
              <a:rPr lang="en-US" sz="2000" dirty="0"/>
              <a:t>of Circle are area(), </a:t>
            </a:r>
            <a:r>
              <a:rPr lang="en-US" sz="2000" dirty="0" err="1"/>
              <a:t>circum</a:t>
            </a:r>
            <a:r>
              <a:rPr lang="en-US" sz="2000" dirty="0"/>
              <a:t>(), </a:t>
            </a:r>
            <a:r>
              <a:rPr lang="en-US" sz="2000" dirty="0" err="1"/>
              <a:t>setCenter</a:t>
            </a:r>
            <a:r>
              <a:rPr lang="en-US" sz="2000" dirty="0"/>
              <a:t>() and </a:t>
            </a:r>
            <a:r>
              <a:rPr lang="en-US" sz="2000" dirty="0" err="1"/>
              <a:t>setRadius</a:t>
            </a:r>
            <a:r>
              <a:rPr lang="en-US" sz="2000" dirty="0"/>
              <a:t>().</a:t>
            </a:r>
          </a:p>
          <a:p>
            <a:pPr algn="just"/>
            <a:r>
              <a:rPr lang="en-US" sz="2000" dirty="0"/>
              <a:t>The parameter radius in Circle is an in parameter of type float.</a:t>
            </a:r>
          </a:p>
          <a:p>
            <a:pPr algn="just"/>
            <a:r>
              <a:rPr lang="en-US" sz="2000" dirty="0"/>
              <a:t>The method area() of class Circle returns a value of type double.</a:t>
            </a:r>
          </a:p>
          <a:p>
            <a:pPr algn="just"/>
            <a:r>
              <a:rPr lang="en-US" sz="2000" dirty="0"/>
              <a:t>The attributes and operations</a:t>
            </a:r>
            <a:r>
              <a:rPr lang="tr-TR" sz="2000" dirty="0"/>
              <a:t> </a:t>
            </a:r>
            <a:r>
              <a:rPr lang="en-US" sz="2000" dirty="0"/>
              <a:t>of Rectangle are hidden. Some other classes in the diagram also have their attributes and operation</a:t>
            </a:r>
            <a:r>
              <a:rPr lang="tr-TR" sz="2000" dirty="0"/>
              <a:t> </a:t>
            </a:r>
            <a:r>
              <a:rPr lang="en-US" sz="2000" dirty="0"/>
              <a:t>names hidden</a:t>
            </a:r>
            <a:r>
              <a:rPr lang="tr-TR" sz="2000" dirty="0"/>
              <a:t>.</a:t>
            </a:r>
          </a:p>
        </p:txBody>
      </p:sp>
      <p:sp>
        <p:nvSpPr>
          <p:cNvPr id="7" name="Dikdörtgen 6"/>
          <p:cNvSpPr/>
          <p:nvPr/>
        </p:nvSpPr>
        <p:spPr>
          <a:xfrm>
            <a:off x="2783632" y="6587479"/>
            <a:ext cx="8856309"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https://www.visual-paradigm.com/guide/uml-unified-modeling-language/what-is-class-diagram/</a:t>
            </a:r>
          </a:p>
        </p:txBody>
      </p:sp>
      <p:pic>
        <p:nvPicPr>
          <p:cNvPr id="6" name="Picture 2" descr="Class Diagram 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7" y="76734"/>
            <a:ext cx="11881318" cy="441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7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31504" y="1052737"/>
            <a:ext cx="8928992" cy="830997"/>
          </a:xfrm>
          <a:prstGeom prst="rect">
            <a:avLst/>
          </a:prstGeom>
        </p:spPr>
        <p:txBody>
          <a:bodyPr wrap="square">
            <a:spAutoFit/>
          </a:bodyPr>
          <a:lstStyle/>
          <a:p>
            <a:pPr algn="just"/>
            <a:endParaRPr lang="tr-TR" sz="2400" dirty="0"/>
          </a:p>
          <a:p>
            <a:pPr algn="just"/>
            <a:endParaRPr lang="en-US" sz="24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activity diagrams</a:t>
            </a:r>
            <a:endParaRPr lang="en-US" b="1" dirty="0">
              <a:effectLst>
                <a:outerShdw blurRad="38100" dist="38100" dir="2700000" algn="tl">
                  <a:srgbClr val="000000">
                    <a:alpha val="43137"/>
                  </a:srgbClr>
                </a:outerShdw>
              </a:effectLst>
            </a:endParaRPr>
          </a:p>
        </p:txBody>
      </p:sp>
      <p:sp>
        <p:nvSpPr>
          <p:cNvPr id="7" name="Dikdörtgen 6"/>
          <p:cNvSpPr/>
          <p:nvPr/>
        </p:nvSpPr>
        <p:spPr>
          <a:xfrm>
            <a:off x="2495600" y="6404899"/>
            <a:ext cx="9342364" cy="523220"/>
          </a:xfrm>
          <a:prstGeom prst="rect">
            <a:avLst/>
          </a:prstGeom>
        </p:spPr>
        <p:txBody>
          <a:bodyPr wrap="square">
            <a:spAutoFit/>
          </a:bodyPr>
          <a:lstStyle/>
          <a:p>
            <a:pPr algn="r">
              <a:buFont typeface="Wingdings" panose="05000000000000000000" pitchFamily="2" charset="2"/>
              <a:buNone/>
            </a:pPr>
            <a:r>
              <a:rPr lang="en-US" sz="1400" b="1" i="1" dirty="0"/>
              <a:t>https://cdn.visual-paradigm.com/guide/uml/what-is-activity-diagram/02-basic-activity-diagram.png</a:t>
            </a:r>
            <a:endParaRPr lang="tr-TR" sz="1400" b="1" i="1" dirty="0"/>
          </a:p>
          <a:p>
            <a:pPr algn="r"/>
            <a:r>
              <a:rPr lang="en-US" sz="1400" b="1" i="1" dirty="0"/>
              <a:t>James </a:t>
            </a:r>
            <a:r>
              <a:rPr lang="en-US" sz="1400" b="1" i="1" dirty="0" err="1"/>
              <a:t>Rumbaugh</a:t>
            </a:r>
            <a:r>
              <a:rPr lang="en-US" sz="1400" b="1" i="1" dirty="0"/>
              <a:t>, </a:t>
            </a:r>
            <a:r>
              <a:rPr lang="en-US" sz="1400" b="1" i="1" dirty="0" err="1"/>
              <a:t>Ivar</a:t>
            </a:r>
            <a:r>
              <a:rPr lang="en-US" sz="1400" b="1" i="1" dirty="0"/>
              <a:t> Jacobson, Grady </a:t>
            </a:r>
            <a:r>
              <a:rPr lang="en-US" sz="1400" b="1" i="1" dirty="0" err="1"/>
              <a:t>Booch</a:t>
            </a:r>
            <a:r>
              <a:rPr lang="en-US" sz="1400" b="1" i="1" dirty="0"/>
              <a:t>, 2005, The Unified Modeling Language Reference Manuel</a:t>
            </a:r>
          </a:p>
        </p:txBody>
      </p:sp>
      <p:pic>
        <p:nvPicPr>
          <p:cNvPr id="2050" name="Picture 2" descr="https://cdn.visual-paradigm.com/guide/uml/what-is-activity-diagram/02-basic-activity-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5" y="1053547"/>
            <a:ext cx="6840759" cy="5255773"/>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19336" y="1052736"/>
            <a:ext cx="5256584" cy="2908489"/>
          </a:xfrm>
          <a:prstGeom prst="rect">
            <a:avLst/>
          </a:prstGeom>
        </p:spPr>
        <p:txBody>
          <a:bodyPr wrap="square">
            <a:spAutoFit/>
          </a:bodyPr>
          <a:lstStyle/>
          <a:p>
            <a:pPr algn="just"/>
            <a:r>
              <a:rPr lang="en-US" sz="2400" dirty="0">
                <a:latin typeface="+mj-lt"/>
              </a:rPr>
              <a:t>An </a:t>
            </a:r>
            <a:r>
              <a:rPr lang="en-US" sz="2400" b="1" dirty="0">
                <a:solidFill>
                  <a:srgbClr val="FF0000"/>
                </a:solidFill>
                <a:latin typeface="+mj-lt"/>
              </a:rPr>
              <a:t>activity diagram</a:t>
            </a:r>
            <a:r>
              <a:rPr lang="en-US" sz="2400" dirty="0">
                <a:latin typeface="+mj-lt"/>
              </a:rPr>
              <a:t> is essentially a flowchart, showing the flow of control from activity to activity</a:t>
            </a:r>
            <a:r>
              <a:rPr lang="tr-TR" sz="2400" dirty="0">
                <a:latin typeface="+mj-lt"/>
              </a:rPr>
              <a:t>;</a:t>
            </a:r>
          </a:p>
          <a:p>
            <a:pPr algn="just"/>
            <a:endParaRPr lang="tr-TR" sz="1000" dirty="0">
              <a:latin typeface="+mj-lt"/>
            </a:endParaRPr>
          </a:p>
          <a:p>
            <a:pPr marL="342900" indent="-342900" algn="just">
              <a:buFont typeface="Arial" panose="020B0604020202020204" pitchFamily="34" charset="0"/>
              <a:buChar char="•"/>
            </a:pPr>
            <a:r>
              <a:rPr lang="en-US" sz="2400" dirty="0">
                <a:latin typeface="+mj-lt"/>
              </a:rPr>
              <a:t>to specify, construct, and document the dynamics of a society of objects,</a:t>
            </a:r>
            <a:endParaRPr lang="tr-TR" sz="2400" dirty="0">
              <a:latin typeface="+mj-lt"/>
            </a:endParaRPr>
          </a:p>
          <a:p>
            <a:pPr marL="342900" indent="-342900" algn="just">
              <a:buFont typeface="Arial" panose="020B0604020202020204" pitchFamily="34" charset="0"/>
              <a:buChar char="•"/>
            </a:pPr>
            <a:endParaRPr lang="tr-TR" sz="500" dirty="0">
              <a:latin typeface="+mj-lt"/>
            </a:endParaRPr>
          </a:p>
          <a:p>
            <a:pPr marL="342900" indent="-342900" algn="just">
              <a:buFont typeface="Arial" panose="020B0604020202020204" pitchFamily="34" charset="0"/>
              <a:buChar char="•"/>
            </a:pPr>
            <a:r>
              <a:rPr lang="en-US" sz="2400" dirty="0">
                <a:latin typeface="+mj-lt"/>
              </a:rPr>
              <a:t>to model the flow of control of an operation.</a:t>
            </a:r>
            <a:endParaRPr lang="tr-TR" sz="2400" dirty="0">
              <a:latin typeface="+mj-lt"/>
            </a:endParaRPr>
          </a:p>
        </p:txBody>
      </p:sp>
    </p:spTree>
    <p:extLst>
      <p:ext uri="{BB962C8B-B14F-4D97-AF65-F5344CB8AC3E}">
        <p14:creationId xmlns:p14="http://schemas.microsoft.com/office/powerpoint/2010/main" val="3839081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5" descr="Activity Diagram Notation - Control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425" y="3125611"/>
            <a:ext cx="1890215" cy="216024"/>
          </a:xfrm>
          <a:prstGeom prst="rect">
            <a:avLst/>
          </a:prstGeom>
          <a:noFill/>
          <a:extLst>
            <a:ext uri="{909E8E84-426E-40DD-AFC4-6F175D3DCCD1}">
              <a14:hiddenFill xmlns:a14="http://schemas.microsoft.com/office/drawing/2010/main">
                <a:solidFill>
                  <a:srgbClr val="FFFFFF"/>
                </a:solidFill>
              </a14:hiddenFill>
            </a:ext>
          </a:extLst>
        </p:spPr>
      </p:pic>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activity diagrams</a:t>
            </a:r>
          </a:p>
        </p:txBody>
      </p:sp>
      <p:sp>
        <p:nvSpPr>
          <p:cNvPr id="7" name="Dikdörtgen 6"/>
          <p:cNvSpPr/>
          <p:nvPr/>
        </p:nvSpPr>
        <p:spPr>
          <a:xfrm>
            <a:off x="2769260" y="6559739"/>
            <a:ext cx="9087380" cy="307777"/>
          </a:xfrm>
          <a:prstGeom prst="rect">
            <a:avLst/>
          </a:prstGeom>
        </p:spPr>
        <p:txBody>
          <a:bodyPr wrap="square">
            <a:spAutoFit/>
          </a:bodyPr>
          <a:lstStyle/>
          <a:p>
            <a:pPr algn="r">
              <a:buFont typeface="Wingdings" panose="05000000000000000000" pitchFamily="2" charset="2"/>
              <a:buNone/>
            </a:pPr>
            <a:r>
              <a:rPr lang="en-US" sz="1400" b="1" i="1" dirty="0"/>
              <a:t>https://www.visual-paradigm.com/guide/uml-unified-modeling-language/what-is-activity-diagram/</a:t>
            </a:r>
            <a:endParaRPr lang="tr-TR" sz="1400" b="1" i="1" dirty="0"/>
          </a:p>
        </p:txBody>
      </p:sp>
      <p:pic>
        <p:nvPicPr>
          <p:cNvPr id="5135" name="Picture 15" descr="Activity Diagram Notation - Control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591110"/>
            <a:ext cx="2291164" cy="261847"/>
          </a:xfrm>
          <a:prstGeom prst="rect">
            <a:avLst/>
          </a:prstGeom>
          <a:noFill/>
          <a:extLst>
            <a:ext uri="{909E8E84-426E-40DD-AFC4-6F175D3DCCD1}">
              <a14:hiddenFill xmlns:a14="http://schemas.microsoft.com/office/drawing/2010/main">
                <a:solidFill>
                  <a:srgbClr val="FFFFFF"/>
                </a:solidFill>
              </a14:hiddenFill>
            </a:ext>
          </a:extLst>
        </p:spPr>
      </p:pic>
      <p:sp>
        <p:nvSpPr>
          <p:cNvPr id="23" name="Dikdörtgen 22"/>
          <p:cNvSpPr/>
          <p:nvPr/>
        </p:nvSpPr>
        <p:spPr>
          <a:xfrm>
            <a:off x="191344" y="1052737"/>
            <a:ext cx="11665296" cy="4154984"/>
          </a:xfrm>
          <a:prstGeom prst="rect">
            <a:avLst/>
          </a:prstGeom>
        </p:spPr>
        <p:txBody>
          <a:bodyPr wrap="square">
            <a:spAutoFit/>
          </a:bodyPr>
          <a:lstStyle/>
          <a:p>
            <a:pPr algn="just"/>
            <a:r>
              <a:rPr lang="en-US" sz="2400" b="1" dirty="0">
                <a:latin typeface="+mj-lt"/>
              </a:rPr>
              <a:t>Activity</a:t>
            </a:r>
            <a:r>
              <a:rPr lang="en-US" sz="2400" dirty="0">
                <a:latin typeface="+mj-lt"/>
              </a:rPr>
              <a:t>: Is used to represent a set of actions</a:t>
            </a:r>
          </a:p>
          <a:p>
            <a:pPr algn="just"/>
            <a:endParaRPr lang="tr-TR" sz="2400" dirty="0">
              <a:latin typeface="+mj-lt"/>
            </a:endParaRPr>
          </a:p>
          <a:p>
            <a:pPr algn="just"/>
            <a:r>
              <a:rPr lang="en-US" sz="2400" b="1" dirty="0">
                <a:latin typeface="+mj-lt"/>
              </a:rPr>
              <a:t>Action</a:t>
            </a:r>
            <a:r>
              <a:rPr lang="en-US" sz="2400" dirty="0">
                <a:latin typeface="+mj-lt"/>
              </a:rPr>
              <a:t>: A task to be performed</a:t>
            </a:r>
          </a:p>
          <a:p>
            <a:pPr algn="just"/>
            <a:endParaRPr lang="tr-TR" sz="2400" dirty="0">
              <a:latin typeface="+mj-lt"/>
            </a:endParaRPr>
          </a:p>
          <a:p>
            <a:pPr algn="just"/>
            <a:r>
              <a:rPr lang="en-US" sz="2400" b="1" dirty="0">
                <a:latin typeface="+mj-lt"/>
              </a:rPr>
              <a:t>Control Flow</a:t>
            </a:r>
            <a:r>
              <a:rPr lang="tr-TR" sz="2400" dirty="0">
                <a:latin typeface="+mj-lt"/>
              </a:rPr>
              <a:t>: </a:t>
            </a:r>
            <a:r>
              <a:rPr lang="en-US" sz="2400" dirty="0">
                <a:latin typeface="+mj-lt"/>
              </a:rPr>
              <a:t>Shows the sequence of execution</a:t>
            </a:r>
            <a:endParaRPr lang="tr-TR" sz="2400" dirty="0">
              <a:latin typeface="+mj-lt"/>
            </a:endParaRPr>
          </a:p>
          <a:p>
            <a:pPr algn="just"/>
            <a:endParaRPr lang="tr-TR" sz="2400" dirty="0">
              <a:latin typeface="+mj-lt"/>
            </a:endParaRPr>
          </a:p>
          <a:p>
            <a:pPr algn="just"/>
            <a:r>
              <a:rPr lang="en-US" sz="2400" b="1" dirty="0">
                <a:latin typeface="+mj-lt"/>
              </a:rPr>
              <a:t>Object Flow</a:t>
            </a:r>
            <a:r>
              <a:rPr lang="en-US" sz="2400" dirty="0">
                <a:latin typeface="+mj-lt"/>
              </a:rPr>
              <a:t>: Show the flow of an object from one activity (or action) to another.</a:t>
            </a:r>
            <a:endParaRPr lang="tr-TR" sz="2400" dirty="0">
              <a:latin typeface="+mj-lt"/>
            </a:endParaRPr>
          </a:p>
          <a:p>
            <a:pPr algn="just"/>
            <a:endParaRPr lang="tr-TR" sz="2400" dirty="0">
              <a:latin typeface="+mj-lt"/>
            </a:endParaRPr>
          </a:p>
          <a:p>
            <a:pPr algn="just"/>
            <a:r>
              <a:rPr lang="en-US" sz="2400" b="1" dirty="0">
                <a:latin typeface="+mj-lt"/>
              </a:rPr>
              <a:t>Initial Node</a:t>
            </a:r>
            <a:r>
              <a:rPr lang="en-US" sz="2400" dirty="0">
                <a:latin typeface="+mj-lt"/>
              </a:rPr>
              <a:t>: Portrays the beginning of a set of actions or activities</a:t>
            </a:r>
          </a:p>
          <a:p>
            <a:pPr algn="just"/>
            <a:endParaRPr lang="tr-TR" sz="2400" dirty="0">
              <a:latin typeface="+mj-lt"/>
            </a:endParaRPr>
          </a:p>
          <a:p>
            <a:pPr algn="just"/>
            <a:r>
              <a:rPr lang="tr-TR" sz="2400" b="1" dirty="0">
                <a:latin typeface="+mj-lt"/>
              </a:rPr>
              <a:t>Activity</a:t>
            </a:r>
            <a:r>
              <a:rPr lang="tr-TR" sz="2400" dirty="0">
                <a:latin typeface="+mj-lt"/>
              </a:rPr>
              <a:t> </a:t>
            </a:r>
            <a:r>
              <a:rPr lang="tr-TR" sz="2400" b="1" dirty="0">
                <a:latin typeface="+mj-lt"/>
              </a:rPr>
              <a:t>Final</a:t>
            </a:r>
            <a:r>
              <a:rPr lang="tr-TR" sz="2400" dirty="0">
                <a:latin typeface="+mj-lt"/>
              </a:rPr>
              <a:t> </a:t>
            </a:r>
            <a:r>
              <a:rPr lang="en-US" sz="2400" b="1" dirty="0">
                <a:latin typeface="+mj-lt"/>
              </a:rPr>
              <a:t>Node</a:t>
            </a:r>
            <a:r>
              <a:rPr lang="tr-TR" sz="2400" dirty="0">
                <a:latin typeface="+mj-lt"/>
              </a:rPr>
              <a:t>: </a:t>
            </a:r>
            <a:r>
              <a:rPr lang="en-US" sz="2400" dirty="0">
                <a:latin typeface="+mj-lt"/>
              </a:rPr>
              <a:t>Stop all control flows and object flows in an activity (or action)</a:t>
            </a:r>
          </a:p>
        </p:txBody>
      </p:sp>
      <p:pic>
        <p:nvPicPr>
          <p:cNvPr id="5136" name="Picture 16" descr="Activity Diagram Notation - Act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929387"/>
            <a:ext cx="1368152" cy="1091758"/>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descr="Activity Diagram Notation - A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800" y="1628800"/>
            <a:ext cx="1024422" cy="688546"/>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Activity Diagram Notation - Initial No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280" y="3929135"/>
            <a:ext cx="513450" cy="513450"/>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descr="Activity Diagram Notation - Activity Final No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9226" y="4623255"/>
            <a:ext cx="519792" cy="51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5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2929327" y="6577608"/>
            <a:ext cx="8927311" cy="307777"/>
          </a:xfrm>
          <a:prstGeom prst="rect">
            <a:avLst/>
          </a:prstGeom>
        </p:spPr>
        <p:txBody>
          <a:bodyPr wrap="square">
            <a:spAutoFit/>
          </a:bodyPr>
          <a:lstStyle/>
          <a:p>
            <a:pPr algn="r">
              <a:buFont typeface="Wingdings" panose="05000000000000000000" pitchFamily="2" charset="2"/>
              <a:buNone/>
            </a:pPr>
            <a:r>
              <a:rPr lang="en-US" sz="1400" b="1" i="1" dirty="0"/>
              <a:t>https://www.visual-paradigm.com/guide/uml-unified-modeling-language/what-is-activity-diagram/</a:t>
            </a:r>
            <a:endParaRPr lang="tr-TR" sz="1400" b="1" i="1" dirty="0"/>
          </a:p>
        </p:txBody>
      </p:sp>
      <p:grpSp>
        <p:nvGrpSpPr>
          <p:cNvPr id="11" name="Grup 10"/>
          <p:cNvGrpSpPr/>
          <p:nvPr/>
        </p:nvGrpSpPr>
        <p:grpSpPr>
          <a:xfrm>
            <a:off x="119336" y="266448"/>
            <a:ext cx="11737303" cy="6180579"/>
            <a:chOff x="107504" y="266447"/>
            <a:chExt cx="8940349" cy="6180579"/>
          </a:xfrm>
        </p:grpSpPr>
        <p:sp>
          <p:nvSpPr>
            <p:cNvPr id="23" name="Dikdörtgen 22"/>
            <p:cNvSpPr/>
            <p:nvPr/>
          </p:nvSpPr>
          <p:spPr>
            <a:xfrm>
              <a:off x="107504" y="266447"/>
              <a:ext cx="6384292" cy="5878532"/>
            </a:xfrm>
            <a:prstGeom prst="rect">
              <a:avLst/>
            </a:prstGeom>
          </p:spPr>
          <p:txBody>
            <a:bodyPr wrap="square">
              <a:spAutoFit/>
            </a:bodyPr>
            <a:lstStyle/>
            <a:p>
              <a:pPr algn="just"/>
              <a:r>
                <a:rPr lang="en-US" sz="2400" b="1" dirty="0">
                  <a:latin typeface="+mj-lt"/>
                </a:rPr>
                <a:t>Decision Node</a:t>
              </a:r>
              <a:r>
                <a:rPr lang="en-US" sz="2400" dirty="0">
                  <a:latin typeface="+mj-lt"/>
                </a:rPr>
                <a:t>: Represent a test condition to ensure that object flow only goes down one path</a:t>
              </a:r>
              <a:endParaRPr lang="tr-TR" sz="2400" dirty="0">
                <a:latin typeface="+mj-lt"/>
              </a:endParaRPr>
            </a:p>
            <a:p>
              <a:pPr algn="just"/>
              <a:endParaRPr lang="en-US" sz="2400" dirty="0">
                <a:latin typeface="+mj-lt"/>
              </a:endParaRPr>
            </a:p>
            <a:p>
              <a:pPr algn="just"/>
              <a:r>
                <a:rPr lang="en-US" sz="2400" b="1" dirty="0">
                  <a:latin typeface="+mj-lt"/>
                </a:rPr>
                <a:t>Merge Node</a:t>
              </a:r>
              <a:r>
                <a:rPr lang="en-US" sz="2400" dirty="0">
                  <a:latin typeface="+mj-lt"/>
                </a:rPr>
                <a:t>: Bring back together different decision paths that were created using a decision</a:t>
              </a:r>
              <a:r>
                <a:rPr lang="tr-TR" sz="2400" dirty="0">
                  <a:latin typeface="+mj-lt"/>
                </a:rPr>
                <a:t> </a:t>
              </a:r>
              <a:r>
                <a:rPr lang="en-US" sz="2400" dirty="0">
                  <a:latin typeface="+mj-lt"/>
                </a:rPr>
                <a:t>node.</a:t>
              </a:r>
            </a:p>
            <a:p>
              <a:pPr algn="just"/>
              <a:endParaRPr lang="tr-TR" sz="1000" dirty="0">
                <a:latin typeface="+mj-lt"/>
              </a:endParaRPr>
            </a:p>
            <a:p>
              <a:pPr algn="just"/>
              <a:r>
                <a:rPr lang="en-US" sz="2400" b="1" dirty="0">
                  <a:latin typeface="+mj-lt"/>
                </a:rPr>
                <a:t>Fork</a:t>
              </a:r>
              <a:r>
                <a:rPr lang="tr-TR" sz="2400" b="1" dirty="0">
                  <a:latin typeface="+mj-lt"/>
                </a:rPr>
                <a:t> </a:t>
              </a:r>
              <a:r>
                <a:rPr lang="en-US" sz="2400" b="1" dirty="0">
                  <a:latin typeface="+mj-lt"/>
                </a:rPr>
                <a:t>Node</a:t>
              </a:r>
              <a:r>
                <a:rPr lang="en-US" sz="2400" dirty="0">
                  <a:latin typeface="+mj-lt"/>
                </a:rPr>
                <a:t>: Split behavior into a set of parallel or concurrent flows of activities (or actions)</a:t>
              </a:r>
              <a:r>
                <a:rPr lang="tr-TR" sz="2400" dirty="0">
                  <a:latin typeface="+mj-lt"/>
                </a:rPr>
                <a:t>.</a:t>
              </a:r>
              <a:endParaRPr lang="en-US" sz="2400" dirty="0">
                <a:latin typeface="+mj-lt"/>
              </a:endParaRPr>
            </a:p>
            <a:p>
              <a:pPr algn="just"/>
              <a:endParaRPr lang="tr-TR" sz="1000" dirty="0">
                <a:latin typeface="+mj-lt"/>
              </a:endParaRPr>
            </a:p>
            <a:p>
              <a:pPr algn="just"/>
              <a:endParaRPr lang="tr-TR" sz="1000" b="1" dirty="0">
                <a:latin typeface="+mj-lt"/>
              </a:endParaRPr>
            </a:p>
            <a:p>
              <a:pPr algn="just"/>
              <a:r>
                <a:rPr lang="en-US" sz="2400" b="1" dirty="0">
                  <a:latin typeface="+mj-lt"/>
                </a:rPr>
                <a:t>Join Node</a:t>
              </a:r>
              <a:r>
                <a:rPr lang="tr-TR" sz="2400" b="1" dirty="0">
                  <a:latin typeface="+mj-lt"/>
                </a:rPr>
                <a:t> </a:t>
              </a:r>
              <a:r>
                <a:rPr lang="tr-TR" sz="2400" dirty="0">
                  <a:latin typeface="+mj-lt"/>
                </a:rPr>
                <a:t>: </a:t>
              </a:r>
              <a:r>
                <a:rPr lang="en-US" sz="2400" dirty="0">
                  <a:latin typeface="+mj-lt"/>
                </a:rPr>
                <a:t>Bring back together a set of parallel or concurrent flows of activities (or actions).</a:t>
              </a:r>
              <a:endParaRPr lang="tr-TR" sz="2400" dirty="0">
                <a:latin typeface="+mj-lt"/>
              </a:endParaRPr>
            </a:p>
            <a:p>
              <a:pPr algn="just"/>
              <a:endParaRPr lang="tr-TR" sz="1000" dirty="0">
                <a:latin typeface="+mj-lt"/>
              </a:endParaRPr>
            </a:p>
            <a:p>
              <a:pPr algn="just"/>
              <a:endParaRPr lang="tr-TR" sz="1000" dirty="0">
                <a:latin typeface="+mj-lt"/>
              </a:endParaRPr>
            </a:p>
            <a:p>
              <a:pPr algn="just"/>
              <a:r>
                <a:rPr lang="en-US" sz="2400" b="1" dirty="0">
                  <a:latin typeface="+mj-lt"/>
                </a:rPr>
                <a:t>Swimlane and Partition</a:t>
              </a:r>
              <a:r>
                <a:rPr lang="tr-TR" sz="2400" dirty="0">
                  <a:latin typeface="+mj-lt"/>
                </a:rPr>
                <a:t>: </a:t>
              </a:r>
              <a:r>
                <a:rPr lang="en-US" sz="2400" dirty="0">
                  <a:latin typeface="+mj-lt"/>
                </a:rPr>
                <a:t>A way to group activities performed by the same actor on an activity diagram or to group activities in a single thread</a:t>
              </a:r>
            </a:p>
          </p:txBody>
        </p:sp>
        <p:pic>
          <p:nvPicPr>
            <p:cNvPr id="6146" name="Picture 2" descr="Activity Diagram Notation - Decision N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04664"/>
              <a:ext cx="2315613" cy="7487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ctivity Diagram Notation - Merge N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054" y="1497287"/>
              <a:ext cx="2178692" cy="77958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tivity Diagram Notation - Fork N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7133" y="2420888"/>
              <a:ext cx="2315613" cy="92979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ctivity Diagram Notation - Join No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7133" y="3789040"/>
              <a:ext cx="2315613" cy="75485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ctivity Diagram Notation - Swimlane and Parti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7133" y="4797152"/>
              <a:ext cx="2315613" cy="1649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968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31504" y="1052737"/>
            <a:ext cx="8928992" cy="830997"/>
          </a:xfrm>
          <a:prstGeom prst="rect">
            <a:avLst/>
          </a:prstGeom>
        </p:spPr>
        <p:txBody>
          <a:bodyPr wrap="square">
            <a:spAutoFit/>
          </a:bodyPr>
          <a:lstStyle/>
          <a:p>
            <a:pPr algn="just"/>
            <a:endParaRPr lang="tr-TR" sz="2400" dirty="0"/>
          </a:p>
          <a:p>
            <a:pPr algn="just"/>
            <a:endParaRPr lang="en-US" sz="2400" dirty="0"/>
          </a:p>
        </p:txBody>
      </p:sp>
      <p:sp>
        <p:nvSpPr>
          <p:cNvPr id="7" name="Dikdörtgen 6"/>
          <p:cNvSpPr/>
          <p:nvPr/>
        </p:nvSpPr>
        <p:spPr>
          <a:xfrm>
            <a:off x="2495600" y="6550223"/>
            <a:ext cx="9281236" cy="307777"/>
          </a:xfrm>
          <a:prstGeom prst="rect">
            <a:avLst/>
          </a:prstGeom>
        </p:spPr>
        <p:txBody>
          <a:bodyPr wrap="square">
            <a:spAutoFit/>
          </a:bodyPr>
          <a:lstStyle/>
          <a:p>
            <a:pPr algn="r">
              <a:buFont typeface="Wingdings" panose="05000000000000000000" pitchFamily="2" charset="2"/>
              <a:buNone/>
            </a:pPr>
            <a:r>
              <a:rPr lang="en-US" sz="1400" b="1" i="1" dirty="0"/>
              <a:t>James </a:t>
            </a:r>
            <a:r>
              <a:rPr lang="en-US" sz="1400" b="1" i="1" dirty="0" err="1"/>
              <a:t>Rumbaugh</a:t>
            </a:r>
            <a:r>
              <a:rPr lang="en-US" sz="1400" b="1" i="1" dirty="0"/>
              <a:t>, </a:t>
            </a:r>
            <a:r>
              <a:rPr lang="en-US" sz="1400" b="1" i="1" dirty="0" err="1"/>
              <a:t>Ivar</a:t>
            </a:r>
            <a:r>
              <a:rPr lang="en-US" sz="1400" b="1" i="1" dirty="0"/>
              <a:t> Jacobson, Grady </a:t>
            </a:r>
            <a:r>
              <a:rPr lang="en-US" sz="1400" b="1" i="1" dirty="0" err="1"/>
              <a:t>Booch</a:t>
            </a:r>
            <a:r>
              <a:rPr lang="en-US" sz="1400" b="1" i="1" dirty="0"/>
              <a:t>, 2005, The Unified Modeling Language Reference Manuel</a:t>
            </a:r>
          </a:p>
        </p:txBody>
      </p:sp>
      <p:pic>
        <p:nvPicPr>
          <p:cNvPr id="8"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9336" y="188640"/>
            <a:ext cx="11953328" cy="6383930"/>
          </a:xfrm>
          <a:noFill/>
        </p:spPr>
      </p:pic>
    </p:spTree>
    <p:extLst>
      <p:ext uri="{BB962C8B-B14F-4D97-AF65-F5344CB8AC3E}">
        <p14:creationId xmlns:p14="http://schemas.microsoft.com/office/powerpoint/2010/main" val="78898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52736"/>
            <a:ext cx="11665296" cy="3877985"/>
          </a:xfrm>
          <a:prstGeom prst="rect">
            <a:avLst/>
          </a:prstGeom>
        </p:spPr>
        <p:txBody>
          <a:bodyPr wrap="square">
            <a:spAutoFit/>
          </a:bodyPr>
          <a:lstStyle/>
          <a:p>
            <a:pPr algn="just"/>
            <a:r>
              <a:rPr lang="en-US" sz="2400" dirty="0">
                <a:latin typeface="+mj-lt"/>
              </a:rPr>
              <a:t>A </a:t>
            </a:r>
            <a:r>
              <a:rPr lang="en-US" sz="2400" b="1" dirty="0">
                <a:solidFill>
                  <a:srgbClr val="FF0000"/>
                </a:solidFill>
                <a:latin typeface="+mj-lt"/>
              </a:rPr>
              <a:t>sequence diagram</a:t>
            </a:r>
            <a:r>
              <a:rPr lang="en-US" sz="2400" dirty="0">
                <a:latin typeface="+mj-lt"/>
              </a:rPr>
              <a:t> is an interaction diagram that emphasizes</a:t>
            </a:r>
            <a:r>
              <a:rPr lang="tr-TR" sz="2400" dirty="0">
                <a:latin typeface="+mj-lt"/>
              </a:rPr>
              <a:t> </a:t>
            </a:r>
            <a:r>
              <a:rPr lang="en-US" sz="2400" dirty="0">
                <a:latin typeface="+mj-lt"/>
              </a:rPr>
              <a:t>the time ordering of messages. It shows a set of objects and the</a:t>
            </a:r>
            <a:r>
              <a:rPr lang="tr-TR" sz="2400" dirty="0">
                <a:latin typeface="+mj-lt"/>
              </a:rPr>
              <a:t> </a:t>
            </a:r>
            <a:r>
              <a:rPr lang="en-US" sz="2400" dirty="0">
                <a:latin typeface="+mj-lt"/>
              </a:rPr>
              <a:t>messages sent and received by those objects.</a:t>
            </a:r>
            <a:endParaRPr lang="tr-TR" sz="2400" dirty="0">
              <a:latin typeface="+mj-lt"/>
            </a:endParaRPr>
          </a:p>
          <a:p>
            <a:pPr algn="just"/>
            <a:endParaRPr lang="tr-TR" sz="1000" dirty="0">
              <a:latin typeface="+mj-lt"/>
            </a:endParaRPr>
          </a:p>
          <a:p>
            <a:pPr algn="just"/>
            <a:r>
              <a:rPr lang="en-US" sz="2400" dirty="0">
                <a:latin typeface="+mj-lt"/>
              </a:rPr>
              <a:t>A </a:t>
            </a:r>
            <a:r>
              <a:rPr lang="en-US" sz="2400" dirty="0">
                <a:solidFill>
                  <a:srgbClr val="FF0000"/>
                </a:solidFill>
                <a:latin typeface="+mj-lt"/>
              </a:rPr>
              <a:t>sequence diagram</a:t>
            </a:r>
            <a:r>
              <a:rPr lang="en-US" sz="2400" dirty="0">
                <a:latin typeface="+mj-lt"/>
              </a:rPr>
              <a:t> displays an interaction as a two</a:t>
            </a:r>
            <a:r>
              <a:rPr lang="tr-TR" sz="2400" dirty="0">
                <a:latin typeface="+mj-lt"/>
              </a:rPr>
              <a:t> </a:t>
            </a:r>
            <a:r>
              <a:rPr lang="en-US" sz="2400" dirty="0">
                <a:latin typeface="+mj-lt"/>
              </a:rPr>
              <a:t>–</a:t>
            </a:r>
            <a:r>
              <a:rPr lang="tr-TR" sz="2400" dirty="0">
                <a:latin typeface="+mj-lt"/>
              </a:rPr>
              <a:t> </a:t>
            </a:r>
            <a:r>
              <a:rPr lang="en-US" sz="2400" dirty="0">
                <a:latin typeface="+mj-lt"/>
              </a:rPr>
              <a:t>dimension</a:t>
            </a:r>
            <a:r>
              <a:rPr lang="tr-TR" sz="2400" dirty="0">
                <a:latin typeface="+mj-lt"/>
              </a:rPr>
              <a:t> </a:t>
            </a:r>
            <a:r>
              <a:rPr lang="en-US" sz="2400" dirty="0">
                <a:latin typeface="+mj-lt"/>
              </a:rPr>
              <a:t>chart.</a:t>
            </a:r>
            <a:r>
              <a:rPr lang="tr-TR" sz="2400" dirty="0">
                <a:latin typeface="+mj-lt"/>
              </a:rPr>
              <a:t> </a:t>
            </a:r>
            <a:r>
              <a:rPr lang="en-US" sz="2400" dirty="0">
                <a:latin typeface="+mj-lt"/>
              </a:rPr>
              <a:t>The vertical dimension is the time axis; time proceeds down the page.</a:t>
            </a:r>
            <a:r>
              <a:rPr lang="tr-TR" sz="2400" dirty="0">
                <a:latin typeface="+mj-lt"/>
              </a:rPr>
              <a:t> </a:t>
            </a:r>
            <a:r>
              <a:rPr lang="en-US" sz="2400" dirty="0">
                <a:latin typeface="+mj-lt"/>
              </a:rPr>
              <a:t>The horizontal dimension shows the </a:t>
            </a:r>
            <a:r>
              <a:rPr lang="en-US" sz="2400" dirty="0">
                <a:solidFill>
                  <a:srgbClr val="FF0000"/>
                </a:solidFill>
                <a:latin typeface="+mj-lt"/>
              </a:rPr>
              <a:t>roles</a:t>
            </a:r>
            <a:r>
              <a:rPr lang="en-US" sz="2400" dirty="0">
                <a:latin typeface="+mj-lt"/>
              </a:rPr>
              <a:t> that represent individual </a:t>
            </a:r>
            <a:r>
              <a:rPr lang="en-US" sz="2400" dirty="0">
                <a:solidFill>
                  <a:srgbClr val="FF0000"/>
                </a:solidFill>
                <a:latin typeface="+mj-lt"/>
              </a:rPr>
              <a:t>objects</a:t>
            </a:r>
            <a:r>
              <a:rPr lang="en-US" sz="2400" dirty="0">
                <a:latin typeface="+mj-lt"/>
              </a:rPr>
              <a:t> in the collaboration.</a:t>
            </a:r>
            <a:endParaRPr lang="tr-TR" sz="2400" dirty="0">
              <a:latin typeface="+mj-lt"/>
            </a:endParaRPr>
          </a:p>
          <a:p>
            <a:pPr algn="just"/>
            <a:endParaRPr lang="tr-TR" sz="1000" dirty="0">
              <a:latin typeface="+mj-lt"/>
            </a:endParaRPr>
          </a:p>
          <a:p>
            <a:pPr algn="just"/>
            <a:r>
              <a:rPr lang="en-US" sz="2400" dirty="0">
                <a:latin typeface="+mj-lt"/>
              </a:rPr>
              <a:t>Each role is represented by a vertical column containing a head symbol and a vertical line – a </a:t>
            </a:r>
            <a:r>
              <a:rPr lang="en-US" sz="2400" dirty="0">
                <a:solidFill>
                  <a:srgbClr val="FF0000"/>
                </a:solidFill>
                <a:latin typeface="+mj-lt"/>
              </a:rPr>
              <a:t>lifeline</a:t>
            </a:r>
            <a:r>
              <a:rPr lang="en-US" sz="2400" dirty="0">
                <a:latin typeface="+mj-lt"/>
              </a:rPr>
              <a:t>.</a:t>
            </a:r>
            <a:endParaRPr lang="tr-TR" sz="2400" dirty="0">
              <a:latin typeface="+mj-lt"/>
            </a:endParaRPr>
          </a:p>
          <a:p>
            <a:pPr algn="just"/>
            <a:endParaRPr lang="tr-TR" sz="1000" dirty="0">
              <a:latin typeface="+mj-lt"/>
            </a:endParaRPr>
          </a:p>
          <a:p>
            <a:pPr algn="just"/>
            <a:r>
              <a:rPr lang="en-US" sz="2400" dirty="0">
                <a:latin typeface="+mj-lt"/>
              </a:rPr>
              <a:t>During the time an object exists, it is shown by a dashed line.</a:t>
            </a:r>
            <a:r>
              <a:rPr lang="tr-TR" sz="2400" dirty="0">
                <a:latin typeface="+mj-lt"/>
              </a:rPr>
              <a:t> </a:t>
            </a:r>
            <a:r>
              <a:rPr lang="en-US" sz="2400" dirty="0">
                <a:latin typeface="+mj-lt"/>
              </a:rPr>
              <a:t>During the time an </a:t>
            </a:r>
            <a:r>
              <a:rPr lang="en-US" sz="2400" dirty="0">
                <a:solidFill>
                  <a:srgbClr val="FF0000"/>
                </a:solidFill>
                <a:latin typeface="+mj-lt"/>
              </a:rPr>
              <a:t>execution specification</a:t>
            </a:r>
            <a:r>
              <a:rPr lang="en-US" sz="2400" dirty="0">
                <a:latin typeface="+mj-lt"/>
              </a:rPr>
              <a:t> of a procedure on the object is active, the lifeline is drawn as a double line. </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sequence diagram</a:t>
            </a:r>
            <a:endParaRPr lang="en-US" b="1" dirty="0">
              <a:effectLst>
                <a:outerShdw blurRad="38100" dist="38100" dir="2700000" algn="tl">
                  <a:srgbClr val="000000">
                    <a:alpha val="43137"/>
                  </a:srgbClr>
                </a:outerShdw>
              </a:effectLst>
            </a:endParaRPr>
          </a:p>
        </p:txBody>
      </p:sp>
      <p:sp>
        <p:nvSpPr>
          <p:cNvPr id="7" name="Dikdörtgen 6"/>
          <p:cNvSpPr/>
          <p:nvPr/>
        </p:nvSpPr>
        <p:spPr>
          <a:xfrm>
            <a:off x="2639616" y="6577092"/>
            <a:ext cx="9182104"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James </a:t>
            </a:r>
            <a:r>
              <a:rPr lang="en-US" sz="1400" b="1" i="1" dirty="0" err="1">
                <a:latin typeface="+mj-lt"/>
              </a:rPr>
              <a:t>Rumbaugh</a:t>
            </a:r>
            <a:r>
              <a:rPr lang="en-US" sz="1400" b="1" i="1" dirty="0">
                <a:latin typeface="+mj-lt"/>
              </a:rPr>
              <a:t>, </a:t>
            </a:r>
            <a:r>
              <a:rPr lang="en-US" sz="1400" b="1" i="1" dirty="0" err="1">
                <a:latin typeface="+mj-lt"/>
              </a:rPr>
              <a:t>Ivar</a:t>
            </a:r>
            <a:r>
              <a:rPr lang="en-US" sz="1400" b="1" i="1" dirty="0">
                <a:latin typeface="+mj-lt"/>
              </a:rPr>
              <a:t> Jacobson, Grady </a:t>
            </a:r>
            <a:r>
              <a:rPr lang="en-US" sz="1400" b="1" i="1" dirty="0" err="1">
                <a:latin typeface="+mj-lt"/>
              </a:rPr>
              <a:t>Booch</a:t>
            </a:r>
            <a:r>
              <a:rPr lang="en-US" sz="1400" b="1" i="1" dirty="0">
                <a:latin typeface="+mj-lt"/>
              </a:rPr>
              <a:t>, 2005, The Unified Modeling Language Reference Manuel</a:t>
            </a:r>
          </a:p>
        </p:txBody>
      </p:sp>
    </p:spTree>
    <p:extLst>
      <p:ext uri="{BB962C8B-B14F-4D97-AF65-F5344CB8AC3E}">
        <p14:creationId xmlns:p14="http://schemas.microsoft.com/office/powerpoint/2010/main" val="36662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sequence diagram</a:t>
            </a:r>
            <a:endParaRPr lang="en-US" b="1" dirty="0">
              <a:effectLst>
                <a:outerShdw blurRad="38100" dist="38100" dir="2700000" algn="tl">
                  <a:srgbClr val="000000">
                    <a:alpha val="43137"/>
                  </a:srgbClr>
                </a:outerShdw>
              </a:effectLst>
            </a:endParaRPr>
          </a:p>
        </p:txBody>
      </p:sp>
      <p:pic>
        <p:nvPicPr>
          <p:cNvPr id="2" name="Resim 1" descr="Ekran Kırpma"/>
          <p:cNvPicPr>
            <a:picLocks noChangeAspect="1"/>
          </p:cNvPicPr>
          <p:nvPr/>
        </p:nvPicPr>
        <p:blipFill rotWithShape="1">
          <a:blip r:embed="rId3">
            <a:extLst>
              <a:ext uri="{28A0092B-C50C-407E-A947-70E740481C1C}">
                <a14:useLocalDpi xmlns:a14="http://schemas.microsoft.com/office/drawing/2010/main" val="0"/>
              </a:ext>
            </a:extLst>
          </a:blip>
          <a:srcRect l="492" t="1701" r="4618" b="2750"/>
          <a:stretch/>
        </p:blipFill>
        <p:spPr>
          <a:xfrm>
            <a:off x="263352" y="1052737"/>
            <a:ext cx="11809312" cy="5524871"/>
          </a:xfrm>
          <a:prstGeom prst="rect">
            <a:avLst/>
          </a:prstGeom>
        </p:spPr>
      </p:pic>
      <p:sp>
        <p:nvSpPr>
          <p:cNvPr id="7" name="Dikdörtgen 6"/>
          <p:cNvSpPr/>
          <p:nvPr/>
        </p:nvSpPr>
        <p:spPr>
          <a:xfrm>
            <a:off x="2063552" y="6577608"/>
            <a:ext cx="9326120" cy="307777"/>
          </a:xfrm>
          <a:prstGeom prst="rect">
            <a:avLst/>
          </a:prstGeom>
        </p:spPr>
        <p:txBody>
          <a:bodyPr wrap="square">
            <a:spAutoFit/>
          </a:bodyPr>
          <a:lstStyle/>
          <a:p>
            <a:pPr algn="r">
              <a:buFont typeface="Wingdings" panose="05000000000000000000" pitchFamily="2" charset="2"/>
              <a:buNone/>
            </a:pPr>
            <a:r>
              <a:rPr lang="en-US" sz="1400" b="1" i="1" dirty="0"/>
              <a:t>James </a:t>
            </a:r>
            <a:r>
              <a:rPr lang="en-US" sz="1400" b="1" i="1" dirty="0" err="1"/>
              <a:t>Rumbaugh</a:t>
            </a:r>
            <a:r>
              <a:rPr lang="en-US" sz="1400" b="1" i="1" dirty="0"/>
              <a:t>, </a:t>
            </a:r>
            <a:r>
              <a:rPr lang="en-US" sz="1400" b="1" i="1" dirty="0" err="1"/>
              <a:t>Ivar</a:t>
            </a:r>
            <a:r>
              <a:rPr lang="en-US" sz="1400" b="1" i="1" dirty="0"/>
              <a:t> Jacobson, Grady </a:t>
            </a:r>
            <a:r>
              <a:rPr lang="en-US" sz="1400" b="1" i="1" dirty="0" err="1"/>
              <a:t>Booch</a:t>
            </a:r>
            <a:r>
              <a:rPr lang="en-US" sz="1400" b="1" i="1" dirty="0"/>
              <a:t>, 2005, The Unified Modeling Language Reference Manuel</a:t>
            </a:r>
          </a:p>
        </p:txBody>
      </p:sp>
    </p:spTree>
    <p:extLst>
      <p:ext uri="{BB962C8B-B14F-4D97-AF65-F5344CB8AC3E}">
        <p14:creationId xmlns:p14="http://schemas.microsoft.com/office/powerpoint/2010/main" val="1205029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Kırpma"/>
          <p:cNvPicPr>
            <a:picLocks noChangeAspect="1"/>
          </p:cNvPicPr>
          <p:nvPr/>
        </p:nvPicPr>
        <p:blipFill rotWithShape="1">
          <a:blip r:embed="rId3">
            <a:extLst>
              <a:ext uri="{28A0092B-C50C-407E-A947-70E740481C1C}">
                <a14:useLocalDpi xmlns:a14="http://schemas.microsoft.com/office/drawing/2010/main" val="0"/>
              </a:ext>
            </a:extLst>
          </a:blip>
          <a:srcRect t="1141" b="2284"/>
          <a:stretch/>
        </p:blipFill>
        <p:spPr>
          <a:xfrm>
            <a:off x="119336" y="127894"/>
            <a:ext cx="11881320" cy="6602628"/>
          </a:xfrm>
          <a:prstGeom prst="rect">
            <a:avLst/>
          </a:prstGeom>
        </p:spPr>
      </p:pic>
      <p:sp>
        <p:nvSpPr>
          <p:cNvPr id="7" name="Dikdörtgen 6"/>
          <p:cNvSpPr/>
          <p:nvPr/>
        </p:nvSpPr>
        <p:spPr>
          <a:xfrm>
            <a:off x="5303912" y="6577608"/>
            <a:ext cx="6476556" cy="307777"/>
          </a:xfrm>
          <a:prstGeom prst="rect">
            <a:avLst/>
          </a:prstGeom>
        </p:spPr>
        <p:txBody>
          <a:bodyPr wrap="square">
            <a:spAutoFit/>
          </a:bodyPr>
          <a:lstStyle/>
          <a:p>
            <a:pPr algn="r">
              <a:buFont typeface="Wingdings" panose="05000000000000000000" pitchFamily="2" charset="2"/>
              <a:buNone/>
            </a:pPr>
            <a:r>
              <a:rPr lang="tr-TR" sz="1400" b="1" i="1" dirty="0"/>
              <a:t>ÇŞB, 2012, Kent Bilgi Sistemleri Standartlarının Belirlenmesi Projesi</a:t>
            </a:r>
            <a:endParaRPr lang="en-US" sz="1400" b="1" i="1" dirty="0"/>
          </a:p>
        </p:txBody>
      </p:sp>
    </p:spTree>
    <p:extLst>
      <p:ext uri="{BB962C8B-B14F-4D97-AF65-F5344CB8AC3E}">
        <p14:creationId xmlns:p14="http://schemas.microsoft.com/office/powerpoint/2010/main" val="3941213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31504" y="1052737"/>
            <a:ext cx="8928992" cy="830997"/>
          </a:xfrm>
          <a:prstGeom prst="rect">
            <a:avLst/>
          </a:prstGeom>
        </p:spPr>
        <p:txBody>
          <a:bodyPr wrap="square">
            <a:spAutoFit/>
          </a:bodyPr>
          <a:lstStyle/>
          <a:p>
            <a:pPr algn="just"/>
            <a:endParaRPr lang="tr-TR" sz="2400" dirty="0">
              <a:latin typeface="+mj-lt"/>
            </a:endParaRPr>
          </a:p>
          <a:p>
            <a:pPr algn="just"/>
            <a:endParaRPr lang="en-US" sz="2400" dirty="0">
              <a:latin typeface="+mj-lt"/>
            </a:endParaRP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use-case diagrams</a:t>
            </a:r>
            <a:endParaRPr lang="en-US" b="1" dirty="0">
              <a:effectLst>
                <a:outerShdw blurRad="38100" dist="38100" dir="2700000" algn="tl">
                  <a:srgbClr val="000000">
                    <a:alpha val="43137"/>
                  </a:srgbClr>
                </a:outerShdw>
              </a:effectLst>
            </a:endParaRPr>
          </a:p>
        </p:txBody>
      </p:sp>
      <p:sp>
        <p:nvSpPr>
          <p:cNvPr id="4" name="Dikdörtgen 3"/>
          <p:cNvSpPr/>
          <p:nvPr/>
        </p:nvSpPr>
        <p:spPr>
          <a:xfrm>
            <a:off x="2567608" y="6577608"/>
            <a:ext cx="9209228" cy="307777"/>
          </a:xfrm>
          <a:prstGeom prst="rect">
            <a:avLst/>
          </a:prstGeom>
        </p:spPr>
        <p:txBody>
          <a:bodyPr wrap="square">
            <a:spAutoFit/>
          </a:bodyPr>
          <a:lstStyle/>
          <a:p>
            <a:pPr algn="r">
              <a:buFont typeface="Wingdings" panose="05000000000000000000" pitchFamily="2" charset="2"/>
              <a:buNone/>
            </a:pPr>
            <a:r>
              <a:rPr lang="en-US" sz="1400" b="1" i="1" dirty="0">
                <a:latin typeface="+mj-lt"/>
              </a:rPr>
              <a:t>James </a:t>
            </a:r>
            <a:r>
              <a:rPr lang="en-US" sz="1400" b="1" i="1" dirty="0" err="1">
                <a:latin typeface="+mj-lt"/>
              </a:rPr>
              <a:t>Rumbaugh</a:t>
            </a:r>
            <a:r>
              <a:rPr lang="en-US" sz="1400" b="1" i="1" dirty="0">
                <a:latin typeface="+mj-lt"/>
              </a:rPr>
              <a:t>, </a:t>
            </a:r>
            <a:r>
              <a:rPr lang="en-US" sz="1400" b="1" i="1" dirty="0" err="1">
                <a:latin typeface="+mj-lt"/>
              </a:rPr>
              <a:t>Ivar</a:t>
            </a:r>
            <a:r>
              <a:rPr lang="en-US" sz="1400" b="1" i="1" dirty="0">
                <a:latin typeface="+mj-lt"/>
              </a:rPr>
              <a:t> Jacobson, Grady </a:t>
            </a:r>
            <a:r>
              <a:rPr lang="en-US" sz="1400" b="1" i="1" dirty="0" err="1">
                <a:latin typeface="+mj-lt"/>
              </a:rPr>
              <a:t>Booch</a:t>
            </a:r>
            <a:r>
              <a:rPr lang="en-US" sz="1400" b="1" i="1" dirty="0">
                <a:latin typeface="+mj-lt"/>
              </a:rPr>
              <a:t>, 2005, The Unified Modeling Language Reference Manuel</a:t>
            </a:r>
          </a:p>
        </p:txBody>
      </p:sp>
      <p:sp>
        <p:nvSpPr>
          <p:cNvPr id="7" name="Dikdörtgen 6"/>
          <p:cNvSpPr/>
          <p:nvPr/>
        </p:nvSpPr>
        <p:spPr>
          <a:xfrm>
            <a:off x="191344" y="1052736"/>
            <a:ext cx="11809312" cy="1200329"/>
          </a:xfrm>
          <a:prstGeom prst="rect">
            <a:avLst/>
          </a:prstGeom>
        </p:spPr>
        <p:txBody>
          <a:bodyPr wrap="square">
            <a:spAutoFit/>
          </a:bodyPr>
          <a:lstStyle/>
          <a:p>
            <a:pPr algn="just"/>
            <a:r>
              <a:rPr lang="en-US" sz="2400" dirty="0">
                <a:latin typeface="+mj-lt"/>
              </a:rPr>
              <a:t>A use case diagram shows a set of use cases and actors (a special kind of class) and their relationships.</a:t>
            </a:r>
            <a:r>
              <a:rPr lang="tr-TR" sz="2400" dirty="0">
                <a:latin typeface="+mj-lt"/>
              </a:rPr>
              <a:t> </a:t>
            </a:r>
            <a:r>
              <a:rPr lang="en-US" sz="2400" dirty="0">
                <a:latin typeface="+mj-lt"/>
              </a:rPr>
              <a:t>These</a:t>
            </a:r>
            <a:r>
              <a:rPr lang="tr-TR" sz="2400" dirty="0">
                <a:latin typeface="+mj-lt"/>
              </a:rPr>
              <a:t> </a:t>
            </a:r>
            <a:r>
              <a:rPr lang="en-US" sz="2400" dirty="0">
                <a:latin typeface="+mj-lt"/>
              </a:rPr>
              <a:t>diagrams</a:t>
            </a:r>
            <a:r>
              <a:rPr lang="tr-TR" sz="2400" dirty="0">
                <a:latin typeface="+mj-lt"/>
              </a:rPr>
              <a:t> </a:t>
            </a:r>
            <a:r>
              <a:rPr lang="en-US" sz="2400" dirty="0">
                <a:latin typeface="+mj-lt"/>
              </a:rPr>
              <a:t>are</a:t>
            </a:r>
            <a:r>
              <a:rPr lang="tr-TR" sz="2400" dirty="0">
                <a:latin typeface="+mj-lt"/>
              </a:rPr>
              <a:t> </a:t>
            </a:r>
            <a:r>
              <a:rPr lang="en-US" sz="2400" dirty="0">
                <a:latin typeface="+mj-lt"/>
              </a:rPr>
              <a:t>applied</a:t>
            </a:r>
            <a:r>
              <a:rPr lang="tr-TR" sz="2400" dirty="0">
                <a:latin typeface="+mj-lt"/>
              </a:rPr>
              <a:t> </a:t>
            </a:r>
            <a:r>
              <a:rPr lang="en-US" sz="2400" dirty="0">
                <a:latin typeface="+mj-lt"/>
              </a:rPr>
              <a:t>to illustrate the static use case view of a system</a:t>
            </a:r>
            <a:r>
              <a:rPr lang="tr-TR" sz="2400" dirty="0">
                <a:latin typeface="+mj-lt"/>
              </a:rPr>
              <a:t> </a:t>
            </a:r>
            <a:r>
              <a:rPr lang="en-US" sz="2400" dirty="0">
                <a:latin typeface="+mj-lt"/>
              </a:rPr>
              <a:t>and</a:t>
            </a:r>
            <a:r>
              <a:rPr lang="tr-TR" sz="2400" dirty="0">
                <a:latin typeface="+mj-lt"/>
              </a:rPr>
              <a:t> </a:t>
            </a:r>
            <a:r>
              <a:rPr lang="en-US" sz="2400" dirty="0">
                <a:latin typeface="+mj-lt"/>
              </a:rPr>
              <a:t>are especially important in organizing and modeling the behaviors of a system.</a:t>
            </a:r>
            <a:endParaRPr lang="tr-TR" sz="2400" dirty="0">
              <a:latin typeface="+mj-lt"/>
            </a:endParaRPr>
          </a:p>
        </p:txBody>
      </p:sp>
      <p:pic>
        <p:nvPicPr>
          <p:cNvPr id="8" name="Resim 7"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2276872"/>
            <a:ext cx="10369152" cy="4337973"/>
          </a:xfrm>
          <a:prstGeom prst="rect">
            <a:avLst/>
          </a:prstGeom>
        </p:spPr>
      </p:pic>
    </p:spTree>
    <p:extLst>
      <p:ext uri="{BB962C8B-B14F-4D97-AF65-F5344CB8AC3E}">
        <p14:creationId xmlns:p14="http://schemas.microsoft.com/office/powerpoint/2010/main" val="1541909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5472608"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dirty="0">
                <a:ea typeface="Arial Unicode MS" panose="020B0604020202020204" pitchFamily="34" charset="-128"/>
                <a:cs typeface="Times New Roman" panose="02020603050405020304" pitchFamily="18" charset="0"/>
              </a:rPr>
              <a:t>"Land includes </a:t>
            </a:r>
            <a:r>
              <a:rPr lang="en-US" sz="2400" dirty="0" smtClean="0">
                <a:ea typeface="Arial Unicode MS" panose="020B0604020202020204" pitchFamily="34" charset="-128"/>
                <a:cs typeface="Times New Roman" panose="02020603050405020304" pitchFamily="18" charset="0"/>
              </a:rPr>
              <a:t>anything;</a:t>
            </a:r>
            <a:endParaRPr lang="tr-TR" sz="2400" dirty="0">
              <a:ea typeface="Arial Unicode MS" panose="020B0604020202020204" pitchFamily="34" charset="-128"/>
              <a:cs typeface="Times New Roman" panose="02020603050405020304" pitchFamily="18" charset="0"/>
            </a:endParaRPr>
          </a:p>
          <a:p>
            <a:pPr algn="just"/>
            <a:r>
              <a:rPr lang="en-US" sz="2400" b="1" u="sng" dirty="0" smtClean="0">
                <a:ea typeface="Arial Unicode MS" panose="020B0604020202020204" pitchFamily="34" charset="-128"/>
                <a:cs typeface="Times New Roman" panose="02020603050405020304" pitchFamily="18" charset="0"/>
              </a:rPr>
              <a:t>on </a:t>
            </a:r>
            <a:r>
              <a:rPr lang="en-US" sz="2400" b="1" u="sng" dirty="0">
                <a:ea typeface="Arial Unicode MS" panose="020B0604020202020204" pitchFamily="34" charset="-128"/>
                <a:cs typeface="Times New Roman" panose="02020603050405020304" pitchFamily="18" charset="0"/>
              </a:rPr>
              <a:t>the ground</a:t>
            </a:r>
            <a:r>
              <a:rPr lang="en-US" sz="2400" dirty="0">
                <a:ea typeface="Arial Unicode MS" panose="020B0604020202020204" pitchFamily="34" charset="-128"/>
                <a:cs typeface="Times New Roman" panose="02020603050405020304" pitchFamily="18" charset="0"/>
              </a:rPr>
              <a:t> (buildings, crops, fences, water</a:t>
            </a:r>
            <a:r>
              <a:rPr lang="en-US" sz="2400" dirty="0" smtClean="0">
                <a:ea typeface="Arial Unicode MS" panose="020B0604020202020204" pitchFamily="34" charset="-128"/>
                <a:cs typeface="Times New Roman" panose="02020603050405020304" pitchFamily="18" charset="0"/>
              </a:rPr>
              <a:t>),</a:t>
            </a:r>
            <a:endParaRPr lang="tr-TR" sz="2400" dirty="0">
              <a:ea typeface="Arial Unicode MS" panose="020B0604020202020204" pitchFamily="34" charset="-128"/>
              <a:cs typeface="Times New Roman" panose="02020603050405020304" pitchFamily="18" charset="0"/>
            </a:endParaRPr>
          </a:p>
          <a:p>
            <a:pPr algn="just"/>
            <a:r>
              <a:rPr lang="en-US" sz="2400" b="1" u="sng" dirty="0" smtClean="0">
                <a:ea typeface="Arial Unicode MS" panose="020B0604020202020204" pitchFamily="34" charset="-128"/>
                <a:cs typeface="Times New Roman" panose="02020603050405020304" pitchFamily="18" charset="0"/>
              </a:rPr>
              <a:t>above </a:t>
            </a:r>
            <a:r>
              <a:rPr lang="en-US" sz="2400" b="1" u="sng" dirty="0">
                <a:ea typeface="Arial Unicode MS" panose="020B0604020202020204" pitchFamily="34" charset="-128"/>
                <a:cs typeface="Times New Roman" panose="02020603050405020304" pitchFamily="18" charset="0"/>
              </a:rPr>
              <a:t>the ground</a:t>
            </a:r>
            <a:r>
              <a:rPr lang="en-US" sz="2400" dirty="0">
                <a:ea typeface="Arial Unicode MS" panose="020B0604020202020204" pitchFamily="34" charset="-128"/>
                <a:cs typeface="Times New Roman" panose="02020603050405020304" pitchFamily="18" charset="0"/>
              </a:rPr>
              <a:t> (air and space), </a:t>
            </a:r>
            <a:r>
              <a:rPr lang="en-US" sz="2400" dirty="0" smtClean="0">
                <a:ea typeface="Arial Unicode MS" panose="020B0604020202020204" pitchFamily="34" charset="-128"/>
                <a:cs typeface="Times New Roman" panose="02020603050405020304" pitchFamily="18" charset="0"/>
              </a:rPr>
              <a:t>and</a:t>
            </a:r>
            <a:endParaRPr lang="tr-TR" sz="2400" dirty="0">
              <a:ea typeface="Arial Unicode MS" panose="020B0604020202020204" pitchFamily="34" charset="-128"/>
              <a:cs typeface="Times New Roman" panose="02020603050405020304" pitchFamily="18" charset="0"/>
            </a:endParaRPr>
          </a:p>
          <a:p>
            <a:pPr algn="just"/>
            <a:r>
              <a:rPr lang="en-US" sz="2400" b="1" u="sng" dirty="0" smtClean="0">
                <a:ea typeface="Arial Unicode MS" panose="020B0604020202020204" pitchFamily="34" charset="-128"/>
                <a:cs typeface="Times New Roman" panose="02020603050405020304" pitchFamily="18" charset="0"/>
              </a:rPr>
              <a:t>under </a:t>
            </a:r>
            <a:r>
              <a:rPr lang="en-US" sz="2400" b="1" u="sng" dirty="0">
                <a:ea typeface="Arial Unicode MS" panose="020B0604020202020204" pitchFamily="34" charset="-128"/>
                <a:cs typeface="Times New Roman" panose="02020603050405020304" pitchFamily="18" charset="0"/>
              </a:rPr>
              <a:t>the ground</a:t>
            </a:r>
            <a:r>
              <a:rPr lang="en-US" sz="2400" dirty="0">
                <a:ea typeface="Arial Unicode MS" panose="020B0604020202020204" pitchFamily="34" charset="-128"/>
                <a:cs typeface="Times New Roman" panose="02020603050405020304" pitchFamily="18" charset="0"/>
              </a:rPr>
              <a:t> (minerals), down to the center of the </a:t>
            </a:r>
            <a:r>
              <a:rPr lang="en-US" sz="2400" dirty="0" smtClean="0">
                <a:ea typeface="Arial Unicode MS" panose="020B0604020202020204" pitchFamily="34" charset="-128"/>
                <a:cs typeface="Times New Roman" panose="02020603050405020304" pitchFamily="18" charset="0"/>
              </a:rPr>
              <a:t>Earth"</a:t>
            </a:r>
            <a:endParaRPr lang="tr-TR" sz="2400" dirty="0">
              <a:ea typeface="Arial Unicode MS" panose="020B0604020202020204" pitchFamily="34" charset="-128"/>
              <a:cs typeface="Times New Roman" panose="02020603050405020304" pitchFamily="18" charset="0"/>
            </a:endParaRPr>
          </a:p>
          <a:p>
            <a:pPr marL="0" indent="0" algn="r">
              <a:buNone/>
            </a:pPr>
            <a:r>
              <a:rPr lang="en-US" sz="2400" dirty="0" smtClean="0">
                <a:ea typeface="Arial Unicode MS" panose="020B0604020202020204" pitchFamily="34" charset="-128"/>
                <a:cs typeface="Times New Roman" panose="02020603050405020304" pitchFamily="18" charset="0"/>
              </a:rPr>
              <a:t>(</a:t>
            </a:r>
            <a:r>
              <a:rPr lang="en-US" sz="2400" dirty="0">
                <a:ea typeface="Arial Unicode MS" panose="020B0604020202020204" pitchFamily="34" charset="-128"/>
                <a:cs typeface="Times New Roman" panose="02020603050405020304" pitchFamily="18" charset="0"/>
              </a:rPr>
              <a:t>The Business Dictionary).</a:t>
            </a:r>
          </a:p>
        </p:txBody>
      </p:sp>
      <p:sp>
        <p:nvSpPr>
          <p:cNvPr id="5" name="Dikdörtgen 4"/>
          <p:cNvSpPr/>
          <p:nvPr/>
        </p:nvSpPr>
        <p:spPr>
          <a:xfrm>
            <a:off x="7824192" y="6519446"/>
            <a:ext cx="4320480" cy="338554"/>
          </a:xfrm>
          <a:prstGeom prst="rect">
            <a:avLst/>
          </a:prstGeom>
        </p:spPr>
        <p:txBody>
          <a:bodyPr wrap="square">
            <a:spAutoFit/>
          </a:bodyPr>
          <a:lstStyle/>
          <a:p>
            <a:pPr algn="r"/>
            <a:r>
              <a:rPr lang="en-US" sz="1600" b="1" i="1" dirty="0"/>
              <a:t>(</a:t>
            </a:r>
            <a:r>
              <a:rPr lang="tr-TR" sz="1600" b="1" i="1" dirty="0"/>
              <a:t>Picture: </a:t>
            </a:r>
            <a:r>
              <a:rPr lang="en-US" sz="1600" b="1" i="1" dirty="0" err="1"/>
              <a:t>Anka</a:t>
            </a:r>
            <a:r>
              <a:rPr lang="en-US" sz="1600" b="1" i="1" dirty="0"/>
              <a:t> LISEC) </a:t>
            </a:r>
            <a:endParaRPr lang="tr-TR" sz="1600" b="1" i="1" dirty="0"/>
          </a:p>
        </p:txBody>
      </p:sp>
      <p:pic>
        <p:nvPicPr>
          <p:cNvPr id="6" name="Resim 5"/>
          <p:cNvPicPr>
            <a:picLocks noChangeAspect="1"/>
          </p:cNvPicPr>
          <p:nvPr/>
        </p:nvPicPr>
        <p:blipFill>
          <a:blip r:embed="rId3"/>
          <a:stretch>
            <a:fillRect/>
          </a:stretch>
        </p:blipFill>
        <p:spPr>
          <a:xfrm>
            <a:off x="5807968" y="980727"/>
            <a:ext cx="6192688" cy="4576019"/>
          </a:xfrm>
          <a:prstGeom prst="rect">
            <a:avLst/>
          </a:prstGeom>
        </p:spPr>
      </p:pic>
    </p:spTree>
    <p:extLst>
      <p:ext uri="{BB962C8B-B14F-4D97-AF65-F5344CB8AC3E}">
        <p14:creationId xmlns:p14="http://schemas.microsoft.com/office/powerpoint/2010/main" val="391591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use-case diagrams</a:t>
            </a:r>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502" y="903203"/>
            <a:ext cx="6641170" cy="5838165"/>
          </a:xfrm>
          <a:prstGeom prst="rect">
            <a:avLst/>
          </a:prstGeom>
        </p:spPr>
      </p:pic>
      <p:sp>
        <p:nvSpPr>
          <p:cNvPr id="2" name="Dikdörtgen 1"/>
          <p:cNvSpPr/>
          <p:nvPr/>
        </p:nvSpPr>
        <p:spPr>
          <a:xfrm>
            <a:off x="191344" y="860520"/>
            <a:ext cx="5312158" cy="5416868"/>
          </a:xfrm>
          <a:prstGeom prst="rect">
            <a:avLst/>
          </a:prstGeom>
        </p:spPr>
        <p:txBody>
          <a:bodyPr wrap="square">
            <a:spAutoFit/>
          </a:bodyPr>
          <a:lstStyle/>
          <a:p>
            <a:pPr algn="just"/>
            <a:endParaRPr lang="tr-TR" sz="1000" b="1" u="sng" dirty="0"/>
          </a:p>
          <a:p>
            <a:pPr algn="just"/>
            <a:r>
              <a:rPr lang="tr-TR" sz="2400" b="1" u="sng" dirty="0"/>
              <a:t>1.</a:t>
            </a:r>
            <a:r>
              <a:rPr lang="en-US" sz="2400" b="1" u="sng" dirty="0"/>
              <a:t>Actor</a:t>
            </a:r>
            <a:r>
              <a:rPr lang="en-US" sz="2400" dirty="0"/>
              <a:t>:</a:t>
            </a:r>
            <a:r>
              <a:rPr lang="tr-TR" sz="2400" dirty="0"/>
              <a:t> </a:t>
            </a:r>
            <a:r>
              <a:rPr lang="en-US" sz="2400" dirty="0"/>
              <a:t>A role played by a person, system, or device that has a stake in the successful</a:t>
            </a:r>
            <a:r>
              <a:rPr lang="tr-TR" sz="2400" dirty="0"/>
              <a:t> </a:t>
            </a:r>
            <a:r>
              <a:rPr lang="en-US" sz="2400" dirty="0"/>
              <a:t>operation of the system.</a:t>
            </a:r>
            <a:endParaRPr lang="tr-TR" sz="2400" dirty="0"/>
          </a:p>
          <a:p>
            <a:pPr algn="just"/>
            <a:endParaRPr lang="tr-TR" sz="2400" b="1" u="sng" dirty="0" smtClean="0"/>
          </a:p>
          <a:p>
            <a:pPr algn="just"/>
            <a:r>
              <a:rPr lang="tr-TR" sz="2400" b="1" u="sng" dirty="0" smtClean="0"/>
              <a:t>2.</a:t>
            </a:r>
            <a:r>
              <a:rPr lang="en-US" sz="2400" b="1" u="sng" dirty="0"/>
              <a:t>System</a:t>
            </a:r>
            <a:r>
              <a:rPr lang="en-US" sz="2400" dirty="0"/>
              <a:t>: Sets the boundary of the system in relation to the actors who use it (outside) and the features it provide (inside</a:t>
            </a:r>
            <a:r>
              <a:rPr lang="en-US" sz="2400" dirty="0" smtClean="0"/>
              <a:t>).</a:t>
            </a:r>
            <a:endParaRPr lang="tr-TR" sz="2400" dirty="0" smtClean="0"/>
          </a:p>
          <a:p>
            <a:pPr algn="just"/>
            <a:endParaRPr lang="tr-TR" sz="2400" dirty="0"/>
          </a:p>
          <a:p>
            <a:pPr algn="just"/>
            <a:r>
              <a:rPr lang="tr-TR" sz="2400" b="1" u="sng" dirty="0" smtClean="0"/>
              <a:t>3.</a:t>
            </a:r>
            <a:r>
              <a:rPr lang="en-US" sz="2400" b="1" u="sng" dirty="0"/>
              <a:t>Use Case</a:t>
            </a:r>
            <a:r>
              <a:rPr lang="en-US" sz="2400" dirty="0"/>
              <a:t>:</a:t>
            </a:r>
            <a:r>
              <a:rPr lang="tr-TR" sz="2400" dirty="0"/>
              <a:t> </a:t>
            </a:r>
            <a:r>
              <a:rPr lang="en-US" sz="2400" dirty="0"/>
              <a:t>Identifies a key feature of the system. Without these features, the system will not fulfill the user/actor requirements. Each Use Case expresses a goal that the system must achieve</a:t>
            </a:r>
            <a:r>
              <a:rPr lang="en-US" sz="2400" dirty="0" smtClean="0"/>
              <a:t>.</a:t>
            </a:r>
            <a:endParaRPr lang="tr-TR" sz="2400" dirty="0"/>
          </a:p>
        </p:txBody>
      </p:sp>
    </p:spTree>
    <p:extLst>
      <p:ext uri="{BB962C8B-B14F-4D97-AF65-F5344CB8AC3E}">
        <p14:creationId xmlns:p14="http://schemas.microsoft.com/office/powerpoint/2010/main" val="428901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use-case diagrams</a:t>
            </a:r>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502" y="903203"/>
            <a:ext cx="6641170" cy="5838165"/>
          </a:xfrm>
          <a:prstGeom prst="rect">
            <a:avLst/>
          </a:prstGeom>
        </p:spPr>
      </p:pic>
      <p:sp>
        <p:nvSpPr>
          <p:cNvPr id="2" name="Dikdörtgen 1"/>
          <p:cNvSpPr/>
          <p:nvPr/>
        </p:nvSpPr>
        <p:spPr>
          <a:xfrm>
            <a:off x="191344" y="860520"/>
            <a:ext cx="5312158" cy="4678204"/>
          </a:xfrm>
          <a:prstGeom prst="rect">
            <a:avLst/>
          </a:prstGeom>
        </p:spPr>
        <p:txBody>
          <a:bodyPr wrap="square">
            <a:spAutoFit/>
          </a:bodyPr>
          <a:lstStyle/>
          <a:p>
            <a:pPr algn="just"/>
            <a:endParaRPr lang="tr-TR" sz="1000" b="1" u="sng" dirty="0"/>
          </a:p>
          <a:p>
            <a:pPr algn="just"/>
            <a:r>
              <a:rPr lang="tr-TR" sz="2400" b="1" u="sng" dirty="0"/>
              <a:t>4.</a:t>
            </a:r>
            <a:r>
              <a:rPr lang="en-US" sz="2400" b="1" u="sng" dirty="0"/>
              <a:t>Association</a:t>
            </a:r>
            <a:r>
              <a:rPr lang="en-US" sz="2400" dirty="0"/>
              <a:t>:</a:t>
            </a:r>
            <a:r>
              <a:rPr lang="tr-TR" sz="2400" dirty="0"/>
              <a:t> </a:t>
            </a:r>
            <a:r>
              <a:rPr lang="en-US" sz="2400" dirty="0"/>
              <a:t>Identifies an interaction between actors and Use Cases. Each association becomes a dialog that must be explained in a Use Case narrative.</a:t>
            </a:r>
            <a:endParaRPr lang="tr-TR" sz="2400" dirty="0"/>
          </a:p>
          <a:p>
            <a:pPr algn="just"/>
            <a:endParaRPr lang="tr-TR" sz="2400" b="1" u="sng" dirty="0" smtClean="0"/>
          </a:p>
          <a:p>
            <a:pPr algn="just"/>
            <a:r>
              <a:rPr lang="tr-TR" sz="2400" b="1" u="sng" dirty="0" smtClean="0"/>
              <a:t>5.</a:t>
            </a:r>
            <a:r>
              <a:rPr lang="en-US" sz="2400" b="1" u="sng" dirty="0"/>
              <a:t>Dependency</a:t>
            </a:r>
            <a:r>
              <a:rPr lang="en-US" sz="2400" dirty="0"/>
              <a:t>:</a:t>
            </a:r>
            <a:r>
              <a:rPr lang="tr-TR" sz="2400" dirty="0"/>
              <a:t> </a:t>
            </a:r>
            <a:r>
              <a:rPr lang="en-US" sz="2400" dirty="0"/>
              <a:t>Identifies </a:t>
            </a:r>
            <a:r>
              <a:rPr lang="en-US" sz="2400" dirty="0" smtClean="0"/>
              <a:t>communication </a:t>
            </a:r>
            <a:r>
              <a:rPr lang="en-US" sz="2400" dirty="0"/>
              <a:t>relationship between two Use Cases</a:t>
            </a:r>
            <a:r>
              <a:rPr lang="en-US" sz="2400" dirty="0" smtClean="0"/>
              <a:t>.</a:t>
            </a:r>
            <a:endParaRPr lang="tr-TR" sz="2400" dirty="0" smtClean="0"/>
          </a:p>
          <a:p>
            <a:pPr algn="just"/>
            <a:endParaRPr lang="tr-TR" sz="2400" dirty="0"/>
          </a:p>
          <a:p>
            <a:pPr algn="just"/>
            <a:r>
              <a:rPr lang="tr-TR" sz="2400" b="1" u="sng" dirty="0"/>
              <a:t>6.</a:t>
            </a:r>
            <a:r>
              <a:rPr lang="en-US" sz="2400" b="1" u="sng" dirty="0"/>
              <a:t>Generalization</a:t>
            </a:r>
            <a:r>
              <a:rPr lang="en-US" sz="2400" dirty="0"/>
              <a:t>:</a:t>
            </a:r>
            <a:r>
              <a:rPr lang="tr-TR" sz="2400" dirty="0"/>
              <a:t> </a:t>
            </a:r>
            <a:r>
              <a:rPr lang="en-US" sz="2400" dirty="0"/>
              <a:t>Defines a relationship between two actors or two Use Cases where</a:t>
            </a:r>
            <a:r>
              <a:rPr lang="tr-TR" sz="2400" dirty="0"/>
              <a:t> </a:t>
            </a:r>
            <a:r>
              <a:rPr lang="en-US" sz="2400" dirty="0"/>
              <a:t>one Use Case inherits and adds to or overrides the properties of the other</a:t>
            </a:r>
            <a:r>
              <a:rPr lang="en-US" sz="2400" dirty="0" smtClean="0"/>
              <a:t>.</a:t>
            </a:r>
            <a:endParaRPr lang="tr-TR" sz="2400" dirty="0"/>
          </a:p>
        </p:txBody>
      </p:sp>
    </p:spTree>
    <p:extLst>
      <p:ext uri="{BB962C8B-B14F-4D97-AF65-F5344CB8AC3E}">
        <p14:creationId xmlns:p14="http://schemas.microsoft.com/office/powerpoint/2010/main" val="1777526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31504" y="1052737"/>
            <a:ext cx="8928992" cy="830997"/>
          </a:xfrm>
          <a:prstGeom prst="rect">
            <a:avLst/>
          </a:prstGeom>
        </p:spPr>
        <p:txBody>
          <a:bodyPr wrap="square">
            <a:spAutoFit/>
          </a:bodyPr>
          <a:lstStyle/>
          <a:p>
            <a:pPr algn="just"/>
            <a:endParaRPr lang="tr-TR" sz="2400" dirty="0"/>
          </a:p>
          <a:p>
            <a:pPr algn="just"/>
            <a:endParaRPr lang="en-US" sz="24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use-case diagrams</a:t>
            </a:r>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908720"/>
            <a:ext cx="10225136" cy="5686220"/>
          </a:xfrm>
          <a:prstGeom prst="rect">
            <a:avLst/>
          </a:prstGeom>
        </p:spPr>
      </p:pic>
      <p:sp>
        <p:nvSpPr>
          <p:cNvPr id="7" name="Dikdörtgen 6"/>
          <p:cNvSpPr/>
          <p:nvPr/>
        </p:nvSpPr>
        <p:spPr>
          <a:xfrm>
            <a:off x="2423592" y="6577608"/>
            <a:ext cx="9281236" cy="307777"/>
          </a:xfrm>
          <a:prstGeom prst="rect">
            <a:avLst/>
          </a:prstGeom>
        </p:spPr>
        <p:txBody>
          <a:bodyPr wrap="square">
            <a:spAutoFit/>
          </a:bodyPr>
          <a:lstStyle/>
          <a:p>
            <a:pPr algn="r">
              <a:buFont typeface="Wingdings" panose="05000000000000000000" pitchFamily="2" charset="2"/>
              <a:buNone/>
            </a:pPr>
            <a:r>
              <a:rPr lang="en-US" sz="1400" b="1" i="1" dirty="0"/>
              <a:t>James </a:t>
            </a:r>
            <a:r>
              <a:rPr lang="en-US" sz="1400" b="1" i="1" dirty="0" err="1"/>
              <a:t>Rumbaugh</a:t>
            </a:r>
            <a:r>
              <a:rPr lang="en-US" sz="1400" b="1" i="1" dirty="0"/>
              <a:t>, </a:t>
            </a:r>
            <a:r>
              <a:rPr lang="en-US" sz="1400" b="1" i="1" dirty="0" err="1"/>
              <a:t>Ivar</a:t>
            </a:r>
            <a:r>
              <a:rPr lang="en-US" sz="1400" b="1" i="1" dirty="0"/>
              <a:t> Jacobson, Grady </a:t>
            </a:r>
            <a:r>
              <a:rPr lang="en-US" sz="1400" b="1" i="1" dirty="0" err="1"/>
              <a:t>Booch</a:t>
            </a:r>
            <a:r>
              <a:rPr lang="en-US" sz="1400" b="1" i="1" dirty="0"/>
              <a:t>, 2005, The Unified Modeling Language Reference Manuel</a:t>
            </a:r>
          </a:p>
        </p:txBody>
      </p:sp>
    </p:spTree>
    <p:extLst>
      <p:ext uri="{BB962C8B-B14F-4D97-AF65-F5344CB8AC3E}">
        <p14:creationId xmlns:p14="http://schemas.microsoft.com/office/powerpoint/2010/main" val="1757579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31504" y="1052737"/>
            <a:ext cx="8928992" cy="830997"/>
          </a:xfrm>
          <a:prstGeom prst="rect">
            <a:avLst/>
          </a:prstGeom>
        </p:spPr>
        <p:txBody>
          <a:bodyPr wrap="square">
            <a:spAutoFit/>
          </a:bodyPr>
          <a:lstStyle/>
          <a:p>
            <a:pPr algn="just"/>
            <a:endParaRPr lang="tr-TR" sz="2400" dirty="0"/>
          </a:p>
          <a:p>
            <a:pPr algn="just"/>
            <a:endParaRPr lang="en-US" sz="2400" dirty="0"/>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0788"/>
            <a:ext cx="12072664" cy="6838550"/>
          </a:xfrm>
          <a:prstGeom prst="rect">
            <a:avLst/>
          </a:prstGeom>
        </p:spPr>
      </p:pic>
      <p:sp>
        <p:nvSpPr>
          <p:cNvPr id="6" name="Dikdörtgen 5"/>
          <p:cNvSpPr/>
          <p:nvPr/>
        </p:nvSpPr>
        <p:spPr>
          <a:xfrm>
            <a:off x="7536160" y="6536377"/>
            <a:ext cx="4456476" cy="276999"/>
          </a:xfrm>
          <a:prstGeom prst="rect">
            <a:avLst/>
          </a:prstGeom>
        </p:spPr>
        <p:txBody>
          <a:bodyPr wrap="none">
            <a:spAutoFit/>
          </a:bodyPr>
          <a:lstStyle/>
          <a:p>
            <a:pPr algn="r">
              <a:buFont typeface="Wingdings" panose="05000000000000000000" pitchFamily="2" charset="2"/>
              <a:buNone/>
            </a:pPr>
            <a:r>
              <a:rPr lang="tr-TR" sz="1200" b="1" i="1" dirty="0"/>
              <a:t>ÇŞB, 2012, Kent Bilgi Sistemleri Standartlarının Belirlenmesi Projesi</a:t>
            </a:r>
            <a:endParaRPr lang="en-US" sz="1200" b="1" i="1" dirty="0"/>
          </a:p>
        </p:txBody>
      </p:sp>
    </p:spTree>
    <p:extLst>
      <p:ext uri="{BB962C8B-B14F-4D97-AF65-F5344CB8AC3E}">
        <p14:creationId xmlns:p14="http://schemas.microsoft.com/office/powerpoint/2010/main" val="3366640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31504" y="1052737"/>
            <a:ext cx="8928992" cy="830997"/>
          </a:xfrm>
          <a:prstGeom prst="rect">
            <a:avLst/>
          </a:prstGeom>
        </p:spPr>
        <p:txBody>
          <a:bodyPr wrap="square">
            <a:spAutoFit/>
          </a:bodyPr>
          <a:lstStyle/>
          <a:p>
            <a:pPr algn="just"/>
            <a:endParaRPr lang="tr-TR" sz="2400" dirty="0"/>
          </a:p>
          <a:p>
            <a:pPr algn="just"/>
            <a:endParaRPr lang="en-US" sz="2400" dirty="0"/>
          </a:p>
        </p:txBody>
      </p:sp>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16633"/>
            <a:ext cx="11881320" cy="6624736"/>
          </a:xfrm>
          <a:prstGeom prst="rect">
            <a:avLst/>
          </a:prstGeom>
        </p:spPr>
      </p:pic>
      <p:sp>
        <p:nvSpPr>
          <p:cNvPr id="8" name="Dikdörtgen 7"/>
          <p:cNvSpPr/>
          <p:nvPr/>
        </p:nvSpPr>
        <p:spPr>
          <a:xfrm>
            <a:off x="1847528" y="6381328"/>
            <a:ext cx="4456476" cy="276999"/>
          </a:xfrm>
          <a:prstGeom prst="rect">
            <a:avLst/>
          </a:prstGeom>
        </p:spPr>
        <p:txBody>
          <a:bodyPr wrap="none">
            <a:spAutoFit/>
          </a:bodyPr>
          <a:lstStyle/>
          <a:p>
            <a:pPr algn="r">
              <a:buFont typeface="Wingdings" panose="05000000000000000000" pitchFamily="2" charset="2"/>
              <a:buNone/>
            </a:pPr>
            <a:r>
              <a:rPr lang="tr-TR" sz="1200" b="1" i="1" dirty="0"/>
              <a:t>ÇŞB, 2012, Kent Bilgi Sistemleri Standartlarının Belirlenmesi Projesi</a:t>
            </a:r>
            <a:endParaRPr lang="en-US" sz="1200" b="1" i="1" dirty="0"/>
          </a:p>
        </p:txBody>
      </p:sp>
    </p:spTree>
    <p:extLst>
      <p:ext uri="{BB962C8B-B14F-4D97-AF65-F5344CB8AC3E}">
        <p14:creationId xmlns:p14="http://schemas.microsoft.com/office/powerpoint/2010/main" val="1503339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052736"/>
            <a:ext cx="11737304" cy="1200329"/>
          </a:xfrm>
          <a:prstGeom prst="rect">
            <a:avLst/>
          </a:prstGeom>
        </p:spPr>
        <p:txBody>
          <a:bodyPr wrap="square">
            <a:spAutoFit/>
          </a:bodyPr>
          <a:lstStyle/>
          <a:p>
            <a:pPr algn="just"/>
            <a:r>
              <a:rPr lang="en-US" sz="2400" dirty="0">
                <a:latin typeface="+mj-lt"/>
              </a:rPr>
              <a:t>A package is a container-like element for organizing other elements into groups.</a:t>
            </a:r>
            <a:r>
              <a:rPr lang="tr-TR" sz="2400" dirty="0">
                <a:latin typeface="+mj-lt"/>
              </a:rPr>
              <a:t> </a:t>
            </a:r>
            <a:r>
              <a:rPr lang="en-US" sz="2400" dirty="0">
                <a:latin typeface="+mj-lt"/>
              </a:rPr>
              <a:t>A package can contain classes and other packages and diagrams.</a:t>
            </a:r>
            <a:r>
              <a:rPr lang="tr-TR" sz="2400" dirty="0">
                <a:latin typeface="+mj-lt"/>
              </a:rPr>
              <a:t> </a:t>
            </a:r>
            <a:r>
              <a:rPr lang="en-US" sz="2400" dirty="0">
                <a:latin typeface="+mj-lt"/>
              </a:rPr>
              <a:t>Packages can be used to provide controlled access between classes in different packages.</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Packages</a:t>
            </a:r>
          </a:p>
        </p:txBody>
      </p:sp>
      <p:pic>
        <p:nvPicPr>
          <p:cNvPr id="10" name="Resim 9"/>
          <p:cNvPicPr>
            <a:picLocks noChangeAspect="1"/>
          </p:cNvPicPr>
          <p:nvPr/>
        </p:nvPicPr>
        <p:blipFill>
          <a:blip r:embed="rId3"/>
          <a:stretch>
            <a:fillRect/>
          </a:stretch>
        </p:blipFill>
        <p:spPr>
          <a:xfrm>
            <a:off x="191344" y="2481868"/>
            <a:ext cx="11737304" cy="4259499"/>
          </a:xfrm>
          <a:prstGeom prst="rect">
            <a:avLst/>
          </a:prstGeom>
        </p:spPr>
      </p:pic>
    </p:spTree>
    <p:extLst>
      <p:ext uri="{BB962C8B-B14F-4D97-AF65-F5344CB8AC3E}">
        <p14:creationId xmlns:p14="http://schemas.microsoft.com/office/powerpoint/2010/main" val="4259657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19336" y="116631"/>
            <a:ext cx="11953328" cy="6552729"/>
          </a:xfrm>
          <a:prstGeom prst="rect">
            <a:avLst/>
          </a:prstGeom>
        </p:spPr>
      </p:pic>
    </p:spTree>
    <p:extLst>
      <p:ext uri="{BB962C8B-B14F-4D97-AF65-F5344CB8AC3E}">
        <p14:creationId xmlns:p14="http://schemas.microsoft.com/office/powerpoint/2010/main" val="230474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Kırpma"/>
          <p:cNvPicPr>
            <a:picLocks noChangeAspect="1"/>
          </p:cNvPicPr>
          <p:nvPr/>
        </p:nvPicPr>
        <p:blipFill rotWithShape="1">
          <a:blip r:embed="rId3">
            <a:extLst>
              <a:ext uri="{28A0092B-C50C-407E-A947-70E740481C1C}">
                <a14:useLocalDpi xmlns:a14="http://schemas.microsoft.com/office/drawing/2010/main" val="0"/>
              </a:ext>
            </a:extLst>
          </a:blip>
          <a:srcRect l="784" t="4820"/>
          <a:stretch/>
        </p:blipFill>
        <p:spPr>
          <a:xfrm>
            <a:off x="5231904" y="476672"/>
            <a:ext cx="6840760" cy="5256584"/>
          </a:xfrm>
          <a:prstGeom prst="rect">
            <a:avLst/>
          </a:prstGeom>
        </p:spPr>
      </p:pic>
      <p:pic>
        <p:nvPicPr>
          <p:cNvPr id="9" name="Resim 8"/>
          <p:cNvPicPr>
            <a:picLocks noChangeAspect="1"/>
          </p:cNvPicPr>
          <p:nvPr/>
        </p:nvPicPr>
        <p:blipFill>
          <a:blip r:embed="rId4"/>
          <a:stretch>
            <a:fillRect/>
          </a:stretch>
        </p:blipFill>
        <p:spPr>
          <a:xfrm>
            <a:off x="160637" y="4149080"/>
            <a:ext cx="5847537" cy="2016224"/>
          </a:xfrm>
          <a:prstGeom prst="rect">
            <a:avLst/>
          </a:prstGeom>
        </p:spPr>
      </p:pic>
      <p:pic>
        <p:nvPicPr>
          <p:cNvPr id="7" name="Resim 6"/>
          <p:cNvPicPr>
            <a:picLocks noChangeAspect="1"/>
          </p:cNvPicPr>
          <p:nvPr/>
        </p:nvPicPr>
        <p:blipFill rotWithShape="1">
          <a:blip r:embed="rId5"/>
          <a:srcRect l="8188" t="9790" r="8188" b="14339"/>
          <a:stretch/>
        </p:blipFill>
        <p:spPr>
          <a:xfrm>
            <a:off x="160637" y="476672"/>
            <a:ext cx="5847537" cy="2088232"/>
          </a:xfrm>
          <a:prstGeom prst="rect">
            <a:avLst/>
          </a:prstGeom>
        </p:spPr>
      </p:pic>
    </p:spTree>
    <p:extLst>
      <p:ext uri="{BB962C8B-B14F-4D97-AF65-F5344CB8AC3E}">
        <p14:creationId xmlns:p14="http://schemas.microsoft.com/office/powerpoint/2010/main" val="22410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as a summary…</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dirty="0">
                <a:ea typeface="Arial Unicode MS" panose="020B0604020202020204" pitchFamily="34" charset="-128"/>
                <a:cs typeface="Times New Roman" panose="02020603050405020304" pitchFamily="18" charset="0"/>
              </a:rPr>
              <a:t>Land</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can not be increased or consumed.</a:t>
            </a:r>
            <a:endParaRPr lang="tr-TR" sz="2400" dirty="0">
              <a:ea typeface="Arial Unicode MS" panose="020B0604020202020204" pitchFamily="34" charset="-128"/>
              <a:cs typeface="Times New Roman" panose="02020603050405020304" pitchFamily="18" charset="0"/>
            </a:endParaRPr>
          </a:p>
          <a:p>
            <a:pPr marL="0" indent="0" algn="just">
              <a:buNone/>
            </a:pPr>
            <a:endParaRPr lang="en-US" sz="1100" dirty="0">
              <a:ea typeface="Arial Unicode MS" panose="020B0604020202020204" pitchFamily="34" charset="-128"/>
              <a:cs typeface="Times New Roman" panose="02020603050405020304" pitchFamily="18" charset="0"/>
            </a:endParaRPr>
          </a:p>
          <a:p>
            <a:pPr marL="0" indent="0" algn="just">
              <a:buNone/>
            </a:pPr>
            <a:r>
              <a:rPr lang="en-US" sz="2400" b="1" dirty="0">
                <a:ea typeface="Arial Unicode MS" panose="020B0604020202020204" pitchFamily="34" charset="-128"/>
                <a:cs typeface="Times New Roman" panose="02020603050405020304" pitchFamily="18" charset="0"/>
              </a:rPr>
              <a:t>Land </a:t>
            </a:r>
            <a:r>
              <a:rPr lang="en-US" sz="2400" dirty="0">
                <a:ea typeface="Arial Unicode MS" panose="020B0604020202020204" pitchFamily="34" charset="-128"/>
                <a:cs typeface="Times New Roman" panose="02020603050405020304" pitchFamily="18" charset="0"/>
              </a:rPr>
              <a:t>is a resource that has no cost of production.</a:t>
            </a:r>
            <a:endParaRPr lang="tr-TR" sz="2400" dirty="0">
              <a:ea typeface="Arial Unicode MS" panose="020B0604020202020204" pitchFamily="34" charset="-128"/>
              <a:cs typeface="Times New Roman" panose="02020603050405020304" pitchFamily="18" charset="0"/>
            </a:endParaRPr>
          </a:p>
          <a:p>
            <a:pPr marL="0" indent="0" algn="just">
              <a:buNone/>
            </a:pPr>
            <a:endParaRPr lang="en-US" sz="1100" dirty="0">
              <a:ea typeface="Arial Unicode MS" panose="020B0604020202020204" pitchFamily="34" charset="-128"/>
              <a:cs typeface="Times New Roman" panose="02020603050405020304" pitchFamily="18" charset="0"/>
            </a:endParaRPr>
          </a:p>
          <a:p>
            <a:pPr marL="0" indent="0" algn="just">
              <a:buNone/>
            </a:pPr>
            <a:r>
              <a:rPr lang="en-US" sz="2400" b="1" dirty="0">
                <a:ea typeface="Arial Unicode MS" panose="020B0604020202020204" pitchFamily="34" charset="-128"/>
                <a:cs typeface="Times New Roman" panose="02020603050405020304" pitchFamily="18" charset="0"/>
              </a:rPr>
              <a:t>Land </a:t>
            </a:r>
            <a:r>
              <a:rPr lang="en-US" sz="2400" dirty="0">
                <a:ea typeface="Arial Unicode MS" panose="020B0604020202020204" pitchFamily="34" charset="-128"/>
                <a:cs typeface="Times New Roman" panose="02020603050405020304" pitchFamily="18" charset="0"/>
              </a:rPr>
              <a:t>is the basis for development and production.</a:t>
            </a:r>
            <a:endParaRPr lang="tr-TR" sz="2400" dirty="0">
              <a:ea typeface="Arial Unicode MS" panose="020B0604020202020204" pitchFamily="34" charset="-128"/>
              <a:cs typeface="Times New Roman" panose="02020603050405020304" pitchFamily="18" charset="0"/>
            </a:endParaRPr>
          </a:p>
          <a:p>
            <a:pPr marL="0" indent="0" algn="just">
              <a:buNone/>
            </a:pPr>
            <a:endParaRPr lang="en-US" sz="1100" dirty="0">
              <a:ea typeface="Arial Unicode MS" panose="020B0604020202020204" pitchFamily="34" charset="-128"/>
              <a:cs typeface="Times New Roman" panose="02020603050405020304" pitchFamily="18" charset="0"/>
            </a:endParaRPr>
          </a:p>
          <a:p>
            <a:pPr marL="0" indent="0" algn="just">
              <a:buNone/>
            </a:pPr>
            <a:r>
              <a:rPr lang="en-US" sz="2400" b="1" dirty="0">
                <a:ea typeface="Arial Unicode MS" panose="020B0604020202020204" pitchFamily="34" charset="-128"/>
                <a:cs typeface="Times New Roman" panose="02020603050405020304" pitchFamily="18" charset="0"/>
              </a:rPr>
              <a:t>Land</a:t>
            </a:r>
            <a:r>
              <a:rPr lang="tr-TR" sz="2400" b="1"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has different values and its usage can be switched from a less to more profitable one and vice-versa.</a:t>
            </a:r>
            <a:endParaRPr lang="tr-TR" sz="2400" dirty="0">
              <a:ea typeface="Arial Unicode MS" panose="020B0604020202020204" pitchFamily="34" charset="-128"/>
              <a:cs typeface="Times New Roman" panose="02020603050405020304" pitchFamily="18" charset="0"/>
            </a:endParaRPr>
          </a:p>
          <a:p>
            <a:pPr marL="0" indent="0" algn="just">
              <a:buNone/>
            </a:pPr>
            <a:endParaRPr lang="en-US" sz="1100" dirty="0">
              <a:ea typeface="Arial Unicode MS" panose="020B0604020202020204" pitchFamily="34" charset="-128"/>
              <a:cs typeface="Times New Roman" panose="02020603050405020304" pitchFamily="18" charset="0"/>
            </a:endParaRPr>
          </a:p>
          <a:p>
            <a:pPr marL="0" indent="0" algn="just">
              <a:buNone/>
            </a:pPr>
            <a:r>
              <a:rPr lang="en-US" sz="2400" b="1" dirty="0">
                <a:ea typeface="Arial Unicode MS" panose="020B0604020202020204" pitchFamily="34" charset="-128"/>
                <a:cs typeface="Times New Roman" panose="02020603050405020304" pitchFamily="18" charset="0"/>
              </a:rPr>
              <a:t>Land</a:t>
            </a:r>
            <a:r>
              <a:rPr lang="tr-TR" sz="2400" b="1"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can be a store of value that is most important for the economy of a country or an individual.</a:t>
            </a:r>
            <a:endParaRPr lang="tr-TR" sz="2400" dirty="0">
              <a:ea typeface="Arial Unicode MS" panose="020B0604020202020204" pitchFamily="34" charset="-128"/>
              <a:cs typeface="Times New Roman" panose="02020603050405020304" pitchFamily="18" charset="0"/>
            </a:endParaRPr>
          </a:p>
          <a:p>
            <a:pPr marL="0" indent="0" algn="just">
              <a:buNone/>
            </a:pPr>
            <a:endParaRPr lang="tr-TR" sz="1100" dirty="0">
              <a:ea typeface="Arial Unicode MS" panose="020B0604020202020204" pitchFamily="34" charset="-128"/>
              <a:cs typeface="Times New Roman" panose="02020603050405020304" pitchFamily="18" charset="0"/>
            </a:endParaRPr>
          </a:p>
          <a:p>
            <a:pPr marL="0" indent="0" algn="just">
              <a:buNone/>
            </a:pPr>
            <a:r>
              <a:rPr lang="en-US" sz="2400" b="1" dirty="0">
                <a:ea typeface="Arial Unicode MS" panose="020B0604020202020204" pitchFamily="34" charset="-128"/>
                <a:cs typeface="Times New Roman" panose="02020603050405020304" pitchFamily="18" charset="0"/>
              </a:rPr>
              <a:t>These specific characteristic makes the land desirable for different actors</a:t>
            </a:r>
            <a:r>
              <a:rPr lang="tr-TR" sz="2400" b="1" dirty="0">
                <a:ea typeface="Arial Unicode MS" panose="020B0604020202020204" pitchFamily="34" charset="-128"/>
                <a:cs typeface="Times New Roman" panose="02020603050405020304" pitchFamily="18" charset="0"/>
              </a:rPr>
              <a:t> </a:t>
            </a:r>
            <a:r>
              <a:rPr lang="en-US" sz="2400" b="1" dirty="0">
                <a:ea typeface="Arial Unicode MS" panose="020B0604020202020204" pitchFamily="34" charset="-128"/>
                <a:cs typeface="Times New Roman" panose="02020603050405020304" pitchFamily="18" charset="0"/>
              </a:rPr>
              <a:t>and therefore very valuable for everyone.</a:t>
            </a:r>
            <a:endParaRPr lang="tr-TR" sz="2400" b="1" dirty="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280103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3">
            <a:extLst>
              <a:ext uri="{28A0092B-C50C-407E-A947-70E740481C1C}">
                <a14:useLocalDpi xmlns:a14="http://schemas.microsoft.com/office/drawing/2010/main" val="0"/>
              </a:ext>
            </a:extLst>
          </a:blip>
          <a:srcRect r="61321"/>
          <a:stretch/>
        </p:blipFill>
        <p:spPr>
          <a:xfrm>
            <a:off x="3215680" y="44625"/>
            <a:ext cx="5904656" cy="6048672"/>
          </a:xfrm>
        </p:spPr>
      </p:pic>
      <p:sp>
        <p:nvSpPr>
          <p:cNvPr id="6" name="İçerik Yer Tutucusu 2"/>
          <p:cNvSpPr txBox="1">
            <a:spLocks/>
          </p:cNvSpPr>
          <p:nvPr/>
        </p:nvSpPr>
        <p:spPr>
          <a:xfrm>
            <a:off x="91733" y="188639"/>
            <a:ext cx="2967087" cy="59766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u="sng" dirty="0">
                <a:latin typeface="+mj-lt"/>
                <a:cs typeface="Times New Roman" panose="02020603050405020304" pitchFamily="18" charset="0"/>
              </a:rPr>
              <a:t>Actors</a:t>
            </a:r>
            <a:endParaRPr lang="tr-TR" sz="2800" b="1" u="sng" dirty="0">
              <a:latin typeface="+mj-lt"/>
              <a:cs typeface="Times New Roman" panose="02020603050405020304" pitchFamily="18" charset="0"/>
            </a:endParaRPr>
          </a:p>
          <a:p>
            <a:pPr marL="0" indent="0" algn="ctr">
              <a:buNone/>
            </a:pPr>
            <a:endParaRPr lang="tr-TR" sz="2600" b="1" dirty="0">
              <a:latin typeface="+mj-lt"/>
              <a:cs typeface="Times New Roman" panose="02020603050405020304" pitchFamily="18" charset="0"/>
            </a:endParaRPr>
          </a:p>
          <a:p>
            <a:pPr marL="0" indent="0" algn="ctr">
              <a:buNone/>
            </a:pPr>
            <a:r>
              <a:rPr lang="en-US" sz="2600" b="1" dirty="0">
                <a:latin typeface="+mj-lt"/>
                <a:cs typeface="Times New Roman" panose="02020603050405020304" pitchFamily="18" charset="0"/>
              </a:rPr>
              <a:t>civil society</a:t>
            </a:r>
            <a:endParaRPr lang="tr-TR" sz="2600" b="1" dirty="0">
              <a:latin typeface="+mj-lt"/>
              <a:cs typeface="Times New Roman" panose="02020603050405020304" pitchFamily="18" charset="0"/>
            </a:endParaRPr>
          </a:p>
          <a:p>
            <a:pPr marL="0" indent="0" algn="ctr">
              <a:buNone/>
            </a:pPr>
            <a:r>
              <a:rPr lang="en-US" sz="1600" b="1" dirty="0">
                <a:latin typeface="+mj-lt"/>
                <a:cs typeface="Times New Roman" panose="02020603050405020304" pitchFamily="18" charset="0"/>
              </a:rPr>
              <a:t>(politicians, local government, ministries, media, local associations etc.)</a:t>
            </a:r>
          </a:p>
          <a:p>
            <a:pPr marL="0" indent="0" algn="ctr">
              <a:buNone/>
            </a:pPr>
            <a:endParaRPr lang="en-US" sz="2600" b="1" dirty="0">
              <a:latin typeface="+mj-lt"/>
              <a:cs typeface="Times New Roman" panose="02020603050405020304" pitchFamily="18" charset="0"/>
            </a:endParaRPr>
          </a:p>
          <a:p>
            <a:pPr marL="0" indent="0" algn="ctr">
              <a:buNone/>
            </a:pPr>
            <a:r>
              <a:rPr lang="en-US" sz="2600" b="1" dirty="0">
                <a:latin typeface="+mj-lt"/>
                <a:cs typeface="Times New Roman" panose="02020603050405020304" pitchFamily="18" charset="0"/>
              </a:rPr>
              <a:t>private sector</a:t>
            </a:r>
            <a:endParaRPr lang="tr-TR" sz="2600" b="1" dirty="0">
              <a:latin typeface="+mj-lt"/>
              <a:cs typeface="Times New Roman" panose="02020603050405020304" pitchFamily="18" charset="0"/>
            </a:endParaRPr>
          </a:p>
          <a:p>
            <a:pPr marL="0" indent="0" algn="ctr">
              <a:buNone/>
            </a:pPr>
            <a:r>
              <a:rPr lang="en-US" sz="1600" b="1" dirty="0">
                <a:latin typeface="+mj-lt"/>
                <a:cs typeface="Times New Roman" panose="02020603050405020304" pitchFamily="18" charset="0"/>
              </a:rPr>
              <a:t>(estate agents, lawyers, industry, banks, small holders)</a:t>
            </a:r>
          </a:p>
          <a:p>
            <a:pPr marL="0" indent="0" algn="ctr">
              <a:buNone/>
            </a:pPr>
            <a:endParaRPr lang="en-US" sz="2600" b="1" dirty="0">
              <a:latin typeface="+mj-lt"/>
              <a:cs typeface="Times New Roman" panose="02020603050405020304" pitchFamily="18" charset="0"/>
            </a:endParaRPr>
          </a:p>
          <a:p>
            <a:pPr marL="0" indent="0" algn="ctr">
              <a:buNone/>
            </a:pPr>
            <a:r>
              <a:rPr lang="en-US" sz="2600" b="1" dirty="0">
                <a:latin typeface="+mj-lt"/>
                <a:cs typeface="Times New Roman" panose="02020603050405020304" pitchFamily="18" charset="0"/>
              </a:rPr>
              <a:t>individuals</a:t>
            </a:r>
            <a:endParaRPr lang="tr-TR" sz="2600" b="1" dirty="0">
              <a:latin typeface="+mj-lt"/>
              <a:cs typeface="Times New Roman" panose="02020603050405020304" pitchFamily="18" charset="0"/>
            </a:endParaRPr>
          </a:p>
          <a:p>
            <a:pPr marL="0" indent="0" algn="ctr">
              <a:buNone/>
            </a:pPr>
            <a:r>
              <a:rPr lang="en-US" sz="1600" b="1" dirty="0">
                <a:latin typeface="+mj-lt"/>
                <a:cs typeface="Times New Roman" panose="02020603050405020304" pitchFamily="18" charset="0"/>
              </a:rPr>
              <a:t>(landowners, leaseholders, squatters, refugees, etc.)</a:t>
            </a:r>
          </a:p>
          <a:p>
            <a:pPr marL="0" indent="0" algn="ctr">
              <a:buNone/>
            </a:pPr>
            <a:r>
              <a:rPr lang="en-US" sz="2600" b="1" dirty="0">
                <a:latin typeface="+mj-lt"/>
                <a:cs typeface="Times New Roman" panose="02020603050405020304" pitchFamily="18" charset="0"/>
              </a:rPr>
              <a:t>... etc.</a:t>
            </a:r>
          </a:p>
        </p:txBody>
      </p:sp>
      <p:sp>
        <p:nvSpPr>
          <p:cNvPr id="7" name="İçerik Yer Tutucusu 2"/>
          <p:cNvSpPr txBox="1">
            <a:spLocks/>
          </p:cNvSpPr>
          <p:nvPr/>
        </p:nvSpPr>
        <p:spPr>
          <a:xfrm>
            <a:off x="9120336" y="80628"/>
            <a:ext cx="2915816" cy="59766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u="sng" dirty="0">
                <a:latin typeface="+mj-lt"/>
                <a:cs typeface="Times New Roman" panose="02020603050405020304" pitchFamily="18" charset="0"/>
              </a:rPr>
              <a:t>Functionalities</a:t>
            </a:r>
            <a:endParaRPr lang="tr-TR" sz="2800" b="1" u="sng" dirty="0">
              <a:latin typeface="+mj-lt"/>
              <a:cs typeface="Times New Roman" panose="02020603050405020304" pitchFamily="18" charset="0"/>
            </a:endParaRPr>
          </a:p>
          <a:p>
            <a:pPr marL="0" indent="0" algn="ctr">
              <a:buNone/>
            </a:pPr>
            <a:endParaRPr lang="en-US" sz="2600" b="1" dirty="0">
              <a:latin typeface="+mj-lt"/>
              <a:cs typeface="Times New Roman" panose="02020603050405020304" pitchFamily="18" charset="0"/>
            </a:endParaRPr>
          </a:p>
          <a:p>
            <a:pPr marL="0" indent="0" algn="ctr">
              <a:buNone/>
            </a:pPr>
            <a:r>
              <a:rPr lang="en-US" sz="2600" b="1" dirty="0">
                <a:latin typeface="+mj-lt"/>
                <a:cs typeface="Times New Roman" panose="02020603050405020304" pitchFamily="18" charset="0"/>
              </a:rPr>
              <a:t>housing</a:t>
            </a:r>
          </a:p>
          <a:p>
            <a:pPr marL="0" indent="0" algn="ctr">
              <a:buNone/>
            </a:pPr>
            <a:r>
              <a:rPr lang="en-US" sz="2600" b="1" dirty="0">
                <a:latin typeface="+mj-lt"/>
                <a:cs typeface="Times New Roman" panose="02020603050405020304" pitchFamily="18" charset="0"/>
              </a:rPr>
              <a:t>infrastructure</a:t>
            </a:r>
          </a:p>
          <a:p>
            <a:pPr marL="0" indent="0" algn="ctr">
              <a:buNone/>
            </a:pPr>
            <a:r>
              <a:rPr lang="en-US" sz="2600" b="1" dirty="0">
                <a:latin typeface="+mj-lt"/>
                <a:cs typeface="Times New Roman" panose="02020603050405020304" pitchFamily="18" charset="0"/>
              </a:rPr>
              <a:t>agriculture</a:t>
            </a:r>
          </a:p>
          <a:p>
            <a:pPr marL="0" indent="0" algn="ctr">
              <a:buNone/>
            </a:pPr>
            <a:r>
              <a:rPr lang="en-US" sz="2600" b="1" dirty="0">
                <a:latin typeface="+mj-lt"/>
                <a:cs typeface="Times New Roman" panose="02020603050405020304" pitchFamily="18" charset="0"/>
              </a:rPr>
              <a:t>forest</a:t>
            </a:r>
          </a:p>
          <a:p>
            <a:pPr marL="0" indent="0" algn="ctr">
              <a:buNone/>
            </a:pPr>
            <a:r>
              <a:rPr lang="en-US" sz="2600" b="1" dirty="0">
                <a:latin typeface="+mj-lt"/>
                <a:cs typeface="Times New Roman" panose="02020603050405020304" pitchFamily="18" charset="0"/>
              </a:rPr>
              <a:t>industry</a:t>
            </a:r>
          </a:p>
          <a:p>
            <a:pPr marL="0" indent="0" algn="ctr">
              <a:buNone/>
            </a:pPr>
            <a:r>
              <a:rPr lang="en-US" sz="2600" b="1" dirty="0">
                <a:latin typeface="+mj-lt"/>
                <a:cs typeface="Times New Roman" panose="02020603050405020304" pitchFamily="18" charset="0"/>
              </a:rPr>
              <a:t>investment</a:t>
            </a:r>
          </a:p>
          <a:p>
            <a:pPr marL="0" indent="0" algn="ctr">
              <a:buNone/>
            </a:pPr>
            <a:r>
              <a:rPr lang="en-US" sz="2600" b="1" dirty="0">
                <a:latin typeface="+mj-lt"/>
                <a:cs typeface="Times New Roman" panose="02020603050405020304" pitchFamily="18" charset="0"/>
              </a:rPr>
              <a:t>production</a:t>
            </a:r>
          </a:p>
          <a:p>
            <a:pPr marL="0" indent="0" algn="ctr">
              <a:buNone/>
            </a:pPr>
            <a:r>
              <a:rPr lang="tr-TR" sz="2600" b="1" dirty="0">
                <a:latin typeface="+mj-lt"/>
                <a:cs typeface="Times New Roman" panose="02020603050405020304" pitchFamily="18" charset="0"/>
              </a:rPr>
              <a:t> </a:t>
            </a:r>
            <a:r>
              <a:rPr lang="en-US" sz="2600" b="1" dirty="0">
                <a:latin typeface="+mj-lt"/>
                <a:cs typeface="Times New Roman" panose="02020603050405020304" pitchFamily="18" charset="0"/>
              </a:rPr>
              <a:t>conservation areas</a:t>
            </a:r>
          </a:p>
          <a:p>
            <a:pPr marL="0" indent="0" algn="ctr">
              <a:buNone/>
            </a:pPr>
            <a:r>
              <a:rPr lang="en-US" sz="2600" b="1" dirty="0">
                <a:latin typeface="+mj-lt"/>
                <a:cs typeface="Times New Roman" panose="02020603050405020304" pitchFamily="18" charset="0"/>
              </a:rPr>
              <a:t>flora &amp; fauna</a:t>
            </a:r>
          </a:p>
          <a:p>
            <a:pPr marL="0" indent="0" algn="ctr">
              <a:buNone/>
            </a:pPr>
            <a:r>
              <a:rPr lang="tr-TR" sz="2600" b="1" dirty="0">
                <a:latin typeface="+mj-lt"/>
                <a:cs typeface="Times New Roman" panose="02020603050405020304" pitchFamily="18" charset="0"/>
              </a:rPr>
              <a:t>... </a:t>
            </a:r>
            <a:r>
              <a:rPr lang="en-US" sz="2600" b="1" dirty="0">
                <a:latin typeface="+mj-lt"/>
                <a:cs typeface="Times New Roman" panose="02020603050405020304" pitchFamily="18" charset="0"/>
              </a:rPr>
              <a:t>etc.</a:t>
            </a:r>
          </a:p>
        </p:txBody>
      </p:sp>
      <p:sp>
        <p:nvSpPr>
          <p:cNvPr id="2" name="Dikdörtgen 1"/>
          <p:cNvSpPr/>
          <p:nvPr/>
        </p:nvSpPr>
        <p:spPr>
          <a:xfrm>
            <a:off x="191344" y="6165304"/>
            <a:ext cx="11844808" cy="707886"/>
          </a:xfrm>
          <a:prstGeom prst="rect">
            <a:avLst/>
          </a:prstGeom>
        </p:spPr>
        <p:txBody>
          <a:bodyPr wrap="square">
            <a:spAutoFit/>
          </a:bodyPr>
          <a:lstStyle/>
          <a:p>
            <a:pPr algn="just">
              <a:defRPr/>
            </a:pPr>
            <a:r>
              <a:rPr lang="en-US" sz="2000" b="1" dirty="0">
                <a:latin typeface="+mj-lt"/>
                <a:cs typeface="Times New Roman" panose="02020603050405020304" pitchFamily="18" charset="0"/>
              </a:rPr>
              <a:t>Actors</a:t>
            </a:r>
            <a:r>
              <a:rPr lang="tr-TR" sz="2000" b="1" dirty="0">
                <a:latin typeface="+mj-lt"/>
                <a:cs typeface="Times New Roman" panose="02020603050405020304" pitchFamily="18" charset="0"/>
              </a:rPr>
              <a:t> </a:t>
            </a:r>
            <a:r>
              <a:rPr lang="en-US" sz="2000" b="1" dirty="0">
                <a:latin typeface="+mj-lt"/>
                <a:cs typeface="Times New Roman" panose="02020603050405020304" pitchFamily="18" charset="0"/>
              </a:rPr>
              <a:t>often do not share the same development ideas for land.</a:t>
            </a:r>
            <a:r>
              <a:rPr lang="tr-TR" sz="2000" b="1" dirty="0">
                <a:latin typeface="+mj-lt"/>
                <a:cs typeface="Times New Roman" panose="02020603050405020304" pitchFamily="18" charset="0"/>
              </a:rPr>
              <a:t> </a:t>
            </a:r>
            <a:r>
              <a:rPr lang="en-US" sz="2000" b="1" dirty="0">
                <a:latin typeface="+mj-lt"/>
                <a:cs typeface="Times New Roman" panose="02020603050405020304" pitchFamily="18" charset="0"/>
              </a:rPr>
              <a:t>The interests are generally in conflict with the others and it is </a:t>
            </a:r>
            <a:r>
              <a:rPr lang="tr-TR" sz="2000" b="1" dirty="0">
                <a:latin typeface="+mj-lt"/>
                <a:cs typeface="Times New Roman" panose="02020603050405020304" pitchFamily="18" charset="0"/>
              </a:rPr>
              <a:t>hard </a:t>
            </a:r>
            <a:r>
              <a:rPr lang="en-US" sz="2000" b="1" dirty="0">
                <a:latin typeface="+mj-lt"/>
                <a:cs typeface="Times New Roman" panose="02020603050405020304" pitchFamily="18" charset="0"/>
              </a:rPr>
              <a:t>to satisfy all interests </a:t>
            </a:r>
            <a:r>
              <a:rPr lang="tr-TR" sz="2000" b="1" dirty="0">
                <a:latin typeface="+mj-lt"/>
                <a:cs typeface="Times New Roman" panose="02020603050405020304" pitchFamily="18" charset="0"/>
              </a:rPr>
              <a:t>on </a:t>
            </a:r>
            <a:r>
              <a:rPr lang="en-US" sz="2000" b="1" dirty="0">
                <a:latin typeface="+mj-lt"/>
                <a:cs typeface="Times New Roman" panose="02020603050405020304" pitchFamily="18" charset="0"/>
              </a:rPr>
              <a:t>land.</a:t>
            </a:r>
          </a:p>
        </p:txBody>
      </p:sp>
    </p:spTree>
    <p:extLst>
      <p:ext uri="{BB962C8B-B14F-4D97-AF65-F5344CB8AC3E}">
        <p14:creationId xmlns:p14="http://schemas.microsoft.com/office/powerpoint/2010/main" val="3718555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cs typeface="Times New Roman" panose="02020603050405020304" pitchFamily="18" charset="0"/>
              </a:rPr>
              <a:t>pressure on land</a:t>
            </a:r>
            <a:endParaRPr lang="en-US"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dirty="0">
                <a:cs typeface="Times New Roman" panose="02020603050405020304" pitchFamily="18" charset="0"/>
              </a:rPr>
              <a:t>Therefore</a:t>
            </a:r>
            <a:r>
              <a:rPr lang="tr-TR" sz="2400" dirty="0">
                <a:cs typeface="Times New Roman" panose="02020603050405020304" pitchFamily="18" charset="0"/>
              </a:rPr>
              <a:t>, l</a:t>
            </a:r>
            <a:r>
              <a:rPr lang="en-US" sz="2400" dirty="0">
                <a:cs typeface="Times New Roman" panose="02020603050405020304" pitchFamily="18" charset="0"/>
              </a:rPr>
              <a:t>and management should consider all these actors and </a:t>
            </a:r>
            <a:r>
              <a:rPr lang="en-US" sz="2400" b="1" dirty="0">
                <a:cs typeface="Times New Roman" panose="02020603050405020304" pitchFamily="18" charset="0"/>
              </a:rPr>
              <a:t>balance different interests</a:t>
            </a:r>
            <a:r>
              <a:rPr lang="en-US" sz="2400" dirty="0">
                <a:cs typeface="Times New Roman" panose="02020603050405020304" pitchFamily="18" charset="0"/>
              </a:rPr>
              <a:t>.</a:t>
            </a:r>
          </a:p>
          <a:p>
            <a:pPr marL="0" indent="0" algn="just">
              <a:buNone/>
            </a:pPr>
            <a:endParaRPr lang="tr-TR" sz="1000" dirty="0">
              <a:cs typeface="Times New Roman" panose="02020603050405020304" pitchFamily="18" charset="0"/>
            </a:endParaRPr>
          </a:p>
          <a:p>
            <a:pPr marL="0" indent="0" algn="just">
              <a:buNone/>
            </a:pPr>
            <a:r>
              <a:rPr lang="en-US" sz="2400" dirty="0">
                <a:cs typeface="Times New Roman" panose="02020603050405020304" pitchFamily="18" charset="0"/>
              </a:rPr>
              <a:t>In addition, there are further challenges which increase</a:t>
            </a:r>
            <a:r>
              <a:rPr lang="tr-TR" sz="2400" dirty="0">
                <a:cs typeface="Times New Roman" panose="02020603050405020304" pitchFamily="18" charset="0"/>
              </a:rPr>
              <a:t>s</a:t>
            </a:r>
            <a:r>
              <a:rPr lang="en-US" sz="2400" dirty="0">
                <a:cs typeface="Times New Roman" panose="02020603050405020304" pitchFamily="18" charset="0"/>
              </a:rPr>
              <a:t> </a:t>
            </a:r>
            <a:r>
              <a:rPr lang="en-US" sz="2400" b="1" dirty="0">
                <a:cs typeface="Times New Roman" panose="02020603050405020304" pitchFamily="18" charset="0"/>
              </a:rPr>
              <a:t>the pressure on land</a:t>
            </a:r>
            <a:r>
              <a:rPr lang="en-US" sz="2400" dirty="0">
                <a:cs typeface="Times New Roman" panose="02020603050405020304" pitchFamily="18" charset="0"/>
              </a:rPr>
              <a:t> such as;</a:t>
            </a:r>
            <a:endParaRPr lang="tr-TR" sz="2400" dirty="0">
              <a:cs typeface="Times New Roman" panose="02020603050405020304" pitchFamily="18" charset="0"/>
            </a:endParaRPr>
          </a:p>
          <a:p>
            <a:pPr marL="0" indent="0" algn="just">
              <a:buNone/>
            </a:pPr>
            <a:endParaRPr lang="en-US" sz="1000" b="1" dirty="0">
              <a:cs typeface="Times New Roman" panose="02020603050405020304" pitchFamily="18" charset="0"/>
            </a:endParaRPr>
          </a:p>
          <a:p>
            <a:pPr algn="just"/>
            <a:r>
              <a:rPr lang="en-US" sz="2400" b="1" dirty="0">
                <a:cs typeface="Times New Roman" panose="02020603050405020304" pitchFamily="18" charset="0"/>
              </a:rPr>
              <a:t>demographic changes,</a:t>
            </a:r>
          </a:p>
          <a:p>
            <a:pPr algn="just"/>
            <a:r>
              <a:rPr lang="en-US" sz="2400" b="1" dirty="0">
                <a:cs typeface="Times New Roman" panose="02020603050405020304" pitchFamily="18" charset="0"/>
              </a:rPr>
              <a:t>inefficient use,</a:t>
            </a:r>
            <a:endParaRPr lang="tr-TR" sz="2400" b="1" dirty="0">
              <a:cs typeface="Times New Roman" panose="02020603050405020304" pitchFamily="18" charset="0"/>
            </a:endParaRPr>
          </a:p>
          <a:p>
            <a:pPr algn="just"/>
            <a:r>
              <a:rPr lang="en-US" sz="2400" b="1" dirty="0">
                <a:cs typeface="Times New Roman" panose="02020603050405020304" pitchFamily="18" charset="0"/>
              </a:rPr>
              <a:t>economic growth</a:t>
            </a:r>
            <a:endParaRPr lang="tr-TR" sz="2400" b="1" dirty="0">
              <a:cs typeface="Times New Roman" panose="02020603050405020304" pitchFamily="18" charset="0"/>
            </a:endParaRPr>
          </a:p>
          <a:p>
            <a:pPr algn="just"/>
            <a:r>
              <a:rPr lang="en-US" sz="2400" b="1" dirty="0">
                <a:cs typeface="Times New Roman" panose="02020603050405020304" pitchFamily="18" charset="0"/>
              </a:rPr>
              <a:t>climate change/crisis,</a:t>
            </a:r>
          </a:p>
          <a:p>
            <a:pPr algn="just"/>
            <a:r>
              <a:rPr lang="en-US" sz="2400" b="1" dirty="0">
                <a:cs typeface="Times New Roman" panose="02020603050405020304" pitchFamily="18" charset="0"/>
              </a:rPr>
              <a:t>and</a:t>
            </a:r>
            <a:r>
              <a:rPr lang="tr-TR" sz="2400" b="1" dirty="0">
                <a:cs typeface="Times New Roman" panose="02020603050405020304" pitchFamily="18" charset="0"/>
              </a:rPr>
              <a:t> </a:t>
            </a:r>
            <a:r>
              <a:rPr lang="en-US" sz="2400" b="1" dirty="0">
                <a:cs typeface="Times New Roman" panose="02020603050405020304" pitchFamily="18" charset="0"/>
              </a:rPr>
              <a:t>etc.</a:t>
            </a:r>
          </a:p>
        </p:txBody>
      </p:sp>
    </p:spTree>
    <p:extLst>
      <p:ext uri="{BB962C8B-B14F-4D97-AF65-F5344CB8AC3E}">
        <p14:creationId xmlns:p14="http://schemas.microsoft.com/office/powerpoint/2010/main" val="857509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cs typeface="Times New Roman" panose="02020603050405020304" pitchFamily="18" charset="0"/>
              </a:rPr>
              <a:t>pressure on land</a:t>
            </a:r>
            <a:endParaRPr lang="en-US"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dirty="0">
                <a:cs typeface="Times New Roman" panose="02020603050405020304" pitchFamily="18" charset="0"/>
              </a:rPr>
              <a:t>Therefore</a:t>
            </a:r>
            <a:r>
              <a:rPr lang="tr-TR" sz="2400" dirty="0">
                <a:cs typeface="Times New Roman" panose="02020603050405020304" pitchFamily="18" charset="0"/>
              </a:rPr>
              <a:t>, l</a:t>
            </a:r>
            <a:r>
              <a:rPr lang="en-US" sz="2400" dirty="0">
                <a:cs typeface="Times New Roman" panose="02020603050405020304" pitchFamily="18" charset="0"/>
              </a:rPr>
              <a:t>and management should consider all these actors and </a:t>
            </a:r>
            <a:r>
              <a:rPr lang="en-US" sz="2400" b="1" dirty="0">
                <a:cs typeface="Times New Roman" panose="02020603050405020304" pitchFamily="18" charset="0"/>
              </a:rPr>
              <a:t>balance different interests</a:t>
            </a:r>
            <a:r>
              <a:rPr lang="en-US" sz="2400" dirty="0">
                <a:cs typeface="Times New Roman" panose="02020603050405020304" pitchFamily="18" charset="0"/>
              </a:rPr>
              <a:t>.</a:t>
            </a:r>
          </a:p>
          <a:p>
            <a:pPr marL="0" indent="0" algn="just">
              <a:buNone/>
            </a:pPr>
            <a:endParaRPr lang="tr-TR" sz="1000" dirty="0">
              <a:cs typeface="Times New Roman" panose="02020603050405020304" pitchFamily="18" charset="0"/>
            </a:endParaRPr>
          </a:p>
          <a:p>
            <a:pPr marL="0" indent="0" algn="just">
              <a:buNone/>
            </a:pPr>
            <a:r>
              <a:rPr lang="en-US" sz="2400" dirty="0">
                <a:cs typeface="Times New Roman" panose="02020603050405020304" pitchFamily="18" charset="0"/>
              </a:rPr>
              <a:t>In addition, there are further challenges which increase</a:t>
            </a:r>
            <a:r>
              <a:rPr lang="tr-TR" sz="2400" dirty="0">
                <a:cs typeface="Times New Roman" panose="02020603050405020304" pitchFamily="18" charset="0"/>
              </a:rPr>
              <a:t>s</a:t>
            </a:r>
            <a:r>
              <a:rPr lang="en-US" sz="2400" dirty="0">
                <a:cs typeface="Times New Roman" panose="02020603050405020304" pitchFamily="18" charset="0"/>
              </a:rPr>
              <a:t> </a:t>
            </a:r>
            <a:r>
              <a:rPr lang="en-US" sz="2400" b="1" dirty="0">
                <a:cs typeface="Times New Roman" panose="02020603050405020304" pitchFamily="18" charset="0"/>
              </a:rPr>
              <a:t>the pressure on land</a:t>
            </a:r>
            <a:r>
              <a:rPr lang="en-US" sz="2400" dirty="0">
                <a:cs typeface="Times New Roman" panose="02020603050405020304" pitchFamily="18" charset="0"/>
              </a:rPr>
              <a:t> such as;</a:t>
            </a:r>
            <a:endParaRPr lang="tr-TR" sz="2400" dirty="0">
              <a:cs typeface="Times New Roman" panose="02020603050405020304" pitchFamily="18" charset="0"/>
            </a:endParaRPr>
          </a:p>
          <a:p>
            <a:pPr marL="0" indent="0" algn="just">
              <a:buNone/>
            </a:pPr>
            <a:endParaRPr lang="en-US" sz="1000" b="1" dirty="0">
              <a:cs typeface="Times New Roman" panose="02020603050405020304" pitchFamily="18" charset="0"/>
            </a:endParaRPr>
          </a:p>
          <a:p>
            <a:pPr algn="just"/>
            <a:r>
              <a:rPr lang="en-US" sz="2400" b="1" dirty="0">
                <a:cs typeface="Times New Roman" panose="02020603050405020304" pitchFamily="18" charset="0"/>
              </a:rPr>
              <a:t>demographic changes,</a:t>
            </a:r>
            <a:endParaRPr lang="tr-TR" sz="2400" b="1" dirty="0">
              <a:cs typeface="Times New Roman" panose="02020603050405020304" pitchFamily="18" charset="0"/>
            </a:endParaRPr>
          </a:p>
          <a:p>
            <a:pPr lvl="1" algn="just"/>
            <a:r>
              <a:rPr lang="en-US" sz="2400" b="1" dirty="0"/>
              <a:t>population will reach ten billion by 2050.</a:t>
            </a:r>
            <a:endParaRPr lang="tr-TR" sz="2400" b="1" dirty="0"/>
          </a:p>
          <a:p>
            <a:pPr lvl="1" algn="just"/>
            <a:r>
              <a:rPr lang="en-US" sz="2400" b="1" dirty="0"/>
              <a:t>need for</a:t>
            </a:r>
            <a:r>
              <a:rPr lang="tr-TR" sz="2400" b="1" dirty="0"/>
              <a:t> </a:t>
            </a:r>
            <a:r>
              <a:rPr lang="en-US" sz="2400" b="1" dirty="0"/>
              <a:t>additional land for living and food.</a:t>
            </a:r>
            <a:endParaRPr lang="tr-TR" sz="2400" b="1" dirty="0"/>
          </a:p>
          <a:p>
            <a:pPr lvl="1" algn="just"/>
            <a:r>
              <a:rPr lang="en-US" sz="2400" b="1" dirty="0"/>
              <a:t>influence on rural and urban structures around the world.</a:t>
            </a:r>
            <a:endParaRPr lang="en-US" sz="2400" b="1" dirty="0">
              <a:cs typeface="Times New Roman" panose="02020603050405020304" pitchFamily="18" charset="0"/>
            </a:endParaRPr>
          </a:p>
          <a:p>
            <a:pPr marL="0" indent="0" algn="just">
              <a:buNone/>
            </a:pPr>
            <a:endParaRPr lang="en-US" sz="2400" dirty="0">
              <a:cs typeface="Times New Roman" panose="02020603050405020304" pitchFamily="18" charset="0"/>
            </a:endParaRPr>
          </a:p>
        </p:txBody>
      </p:sp>
    </p:spTree>
    <p:extLst>
      <p:ext uri="{BB962C8B-B14F-4D97-AF65-F5344CB8AC3E}">
        <p14:creationId xmlns:p14="http://schemas.microsoft.com/office/powerpoint/2010/main" val="3846078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smtClean="0">
                <a:cs typeface="Times New Roman" panose="02020603050405020304" pitchFamily="18" charset="0"/>
              </a:rPr>
              <a:t>population growth in Turkey</a:t>
            </a:r>
            <a:endParaRPr lang="en-US" b="1" dirty="0">
              <a:effectLst>
                <a:outerShdw blurRad="38100" dist="38100" dir="2700000" algn="tl">
                  <a:srgbClr val="000000">
                    <a:alpha val="43137"/>
                  </a:srgbClr>
                </a:outerShdw>
              </a:effectLst>
            </a:endParaRPr>
          </a:p>
        </p:txBody>
      </p:sp>
      <p:pic>
        <p:nvPicPr>
          <p:cNvPr id="4" name="Resim 3"/>
          <p:cNvPicPr>
            <a:picLocks noChangeAspect="1"/>
          </p:cNvPicPr>
          <p:nvPr/>
        </p:nvPicPr>
        <p:blipFill>
          <a:blip r:embed="rId3"/>
          <a:stretch>
            <a:fillRect/>
          </a:stretch>
        </p:blipFill>
        <p:spPr>
          <a:xfrm>
            <a:off x="233767" y="980728"/>
            <a:ext cx="11724466" cy="5760640"/>
          </a:xfrm>
          <a:prstGeom prst="rect">
            <a:avLst/>
          </a:prstGeom>
        </p:spPr>
      </p:pic>
    </p:spTree>
    <p:extLst>
      <p:ext uri="{BB962C8B-B14F-4D97-AF65-F5344CB8AC3E}">
        <p14:creationId xmlns:p14="http://schemas.microsoft.com/office/powerpoint/2010/main" val="412871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Course Objectives</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r>
              <a:rPr lang="en-US" sz="2400" dirty="0">
                <a:cs typeface="Times New Roman" panose="02020603050405020304" pitchFamily="18" charset="0"/>
              </a:rPr>
              <a:t>The aim of the course is to</a:t>
            </a:r>
            <a:r>
              <a:rPr lang="tr-TR" sz="2400" dirty="0">
                <a:cs typeface="Times New Roman" panose="02020603050405020304" pitchFamily="18" charset="0"/>
              </a:rPr>
              <a:t> </a:t>
            </a:r>
            <a:r>
              <a:rPr lang="en-US" sz="2400" dirty="0">
                <a:cs typeface="Times New Roman" panose="02020603050405020304" pitchFamily="18" charset="0"/>
              </a:rPr>
              <a:t>define</a:t>
            </a:r>
            <a:r>
              <a:rPr lang="tr-TR" sz="2400" dirty="0">
                <a:cs typeface="Times New Roman" panose="02020603050405020304" pitchFamily="18" charset="0"/>
              </a:rPr>
              <a:t>;</a:t>
            </a:r>
          </a:p>
          <a:p>
            <a:pPr algn="just">
              <a:lnSpc>
                <a:spcPct val="300000"/>
              </a:lnSpc>
            </a:pPr>
            <a:r>
              <a:rPr lang="en-US" sz="2400" dirty="0">
                <a:cs typeface="Times New Roman" panose="02020603050405020304" pitchFamily="18" charset="0"/>
              </a:rPr>
              <a:t>the content and components of </a:t>
            </a:r>
            <a:r>
              <a:rPr lang="en-US" sz="2400" b="1" dirty="0">
                <a:cs typeface="Times New Roman" panose="02020603050405020304" pitchFamily="18" charset="0"/>
              </a:rPr>
              <a:t>land information systems</a:t>
            </a:r>
            <a:r>
              <a:rPr lang="en-US" sz="2400" dirty="0">
                <a:cs typeface="Times New Roman" panose="02020603050405020304" pitchFamily="18" charset="0"/>
              </a:rPr>
              <a:t>,</a:t>
            </a:r>
            <a:endParaRPr lang="tr-TR" sz="2400" dirty="0">
              <a:cs typeface="Times New Roman" panose="02020603050405020304" pitchFamily="18" charset="0"/>
            </a:endParaRPr>
          </a:p>
          <a:p>
            <a:pPr algn="just">
              <a:lnSpc>
                <a:spcPct val="300000"/>
              </a:lnSpc>
            </a:pPr>
            <a:r>
              <a:rPr lang="en-US" sz="2400" dirty="0">
                <a:cs typeface="Times New Roman" panose="02020603050405020304" pitchFamily="18" charset="0"/>
              </a:rPr>
              <a:t>the functions of land information systems in a </a:t>
            </a:r>
            <a:r>
              <a:rPr lang="en-US" sz="2400" b="1" dirty="0">
                <a:cs typeface="Times New Roman" panose="02020603050405020304" pitchFamily="18" charset="0"/>
              </a:rPr>
              <a:t>spatial data infrastructure</a:t>
            </a:r>
            <a:r>
              <a:rPr lang="en-US" sz="2400" dirty="0">
                <a:cs typeface="Times New Roman" panose="02020603050405020304" pitchFamily="18" charset="0"/>
              </a:rPr>
              <a:t>,</a:t>
            </a:r>
            <a:endParaRPr lang="tr-TR" sz="2400" dirty="0">
              <a:cs typeface="Times New Roman" panose="02020603050405020304" pitchFamily="18" charset="0"/>
            </a:endParaRPr>
          </a:p>
          <a:p>
            <a:pPr algn="just">
              <a:lnSpc>
                <a:spcPct val="300000"/>
              </a:lnSpc>
            </a:pPr>
            <a:r>
              <a:rPr lang="en-US" sz="2400" dirty="0">
                <a:cs typeface="Times New Roman" panose="02020603050405020304" pitchFamily="18" charset="0"/>
              </a:rPr>
              <a:t>the methodologies and tools in </a:t>
            </a:r>
            <a:r>
              <a:rPr lang="en-US" sz="2400" b="1" dirty="0">
                <a:cs typeface="Times New Roman" panose="02020603050405020304" pitchFamily="18" charset="0"/>
              </a:rPr>
              <a:t>land information modeling</a:t>
            </a:r>
            <a:r>
              <a:rPr lang="en-US" sz="2400" dirty="0">
                <a:cs typeface="Times New Roman" panose="02020603050405020304" pitchFamily="18" charset="0"/>
              </a:rPr>
              <a:t>,</a:t>
            </a:r>
            <a:endParaRPr lang="tr-TR" sz="2400" dirty="0">
              <a:cs typeface="Times New Roman" panose="02020603050405020304" pitchFamily="18" charset="0"/>
            </a:endParaRPr>
          </a:p>
          <a:p>
            <a:pPr algn="just">
              <a:lnSpc>
                <a:spcPct val="300000"/>
              </a:lnSpc>
            </a:pPr>
            <a:r>
              <a:rPr lang="en-US" sz="2400" dirty="0">
                <a:cs typeface="Times New Roman" panose="02020603050405020304" pitchFamily="18" charset="0"/>
              </a:rPr>
              <a:t>the </a:t>
            </a:r>
            <a:r>
              <a:rPr lang="en-US" sz="2400" b="1" dirty="0">
                <a:cs typeface="Times New Roman" panose="02020603050405020304" pitchFamily="18" charset="0"/>
              </a:rPr>
              <a:t>international standards</a:t>
            </a:r>
            <a:r>
              <a:rPr lang="en-US" sz="2400" dirty="0">
                <a:cs typeface="Times New Roman" panose="02020603050405020304" pitchFamily="18" charset="0"/>
              </a:rPr>
              <a:t> related to </a:t>
            </a:r>
            <a:r>
              <a:rPr lang="en-US" sz="2400" b="1" dirty="0">
                <a:cs typeface="Times New Roman" panose="02020603050405020304" pitchFamily="18" charset="0"/>
              </a:rPr>
              <a:t>land information management</a:t>
            </a:r>
            <a:r>
              <a:rPr lang="en-US" sz="2400" dirty="0">
                <a:cs typeface="Times New Roman" panose="02020603050405020304" pitchFamily="18" charset="0"/>
              </a:rPr>
              <a:t>.</a:t>
            </a:r>
            <a:endParaRPr lang="tr-TR" sz="2400" dirty="0">
              <a:cs typeface="Times New Roman" panose="02020603050405020304" pitchFamily="18" charset="0"/>
            </a:endParaRPr>
          </a:p>
        </p:txBody>
      </p:sp>
    </p:spTree>
    <p:extLst>
      <p:ext uri="{BB962C8B-B14F-4D97-AF65-F5344CB8AC3E}">
        <p14:creationId xmlns:p14="http://schemas.microsoft.com/office/powerpoint/2010/main" val="153893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smtClean="0">
                <a:cs typeface="Times New Roman" panose="02020603050405020304" pitchFamily="18" charset="0"/>
              </a:rPr>
              <a:t>rural population in </a:t>
            </a:r>
            <a:r>
              <a:rPr lang="en-US" b="1" dirty="0">
                <a:cs typeface="Times New Roman" panose="02020603050405020304" pitchFamily="18" charset="0"/>
              </a:rPr>
              <a:t>Turkey</a:t>
            </a:r>
            <a:endParaRPr lang="en-US" b="1" dirty="0">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3"/>
          <a:srcRect l="7082" r="7870" b="8000"/>
          <a:stretch/>
        </p:blipFill>
        <p:spPr>
          <a:xfrm>
            <a:off x="119336" y="980728"/>
            <a:ext cx="11953328" cy="5544616"/>
          </a:xfrm>
          <a:prstGeom prst="rect">
            <a:avLst/>
          </a:prstGeom>
        </p:spPr>
      </p:pic>
    </p:spTree>
    <p:extLst>
      <p:ext uri="{BB962C8B-B14F-4D97-AF65-F5344CB8AC3E}">
        <p14:creationId xmlns:p14="http://schemas.microsoft.com/office/powerpoint/2010/main" val="3268204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consequences</a:t>
            </a:r>
          </a:p>
        </p:txBody>
      </p:sp>
      <p:pic>
        <p:nvPicPr>
          <p:cNvPr id="5" name="Resim 4"/>
          <p:cNvPicPr>
            <a:picLocks noChangeAspect="1"/>
          </p:cNvPicPr>
          <p:nvPr/>
        </p:nvPicPr>
        <p:blipFill>
          <a:blip r:embed="rId3"/>
          <a:stretch>
            <a:fillRect/>
          </a:stretch>
        </p:blipFill>
        <p:spPr>
          <a:xfrm>
            <a:off x="119336" y="4697760"/>
            <a:ext cx="5328592" cy="1745940"/>
          </a:xfrm>
          <a:prstGeom prst="rect">
            <a:avLst/>
          </a:prstGeom>
          <a:ln>
            <a:solidFill>
              <a:schemeClr val="tx1"/>
            </a:solidFill>
          </a:ln>
        </p:spPr>
      </p:pic>
      <p:pic>
        <p:nvPicPr>
          <p:cNvPr id="6" name="Resim 5"/>
          <p:cNvPicPr>
            <a:picLocks noChangeAspect="1"/>
          </p:cNvPicPr>
          <p:nvPr/>
        </p:nvPicPr>
        <p:blipFill>
          <a:blip r:embed="rId4"/>
          <a:stretch>
            <a:fillRect/>
          </a:stretch>
        </p:blipFill>
        <p:spPr>
          <a:xfrm>
            <a:off x="119336" y="2816608"/>
            <a:ext cx="5328592" cy="1745940"/>
          </a:xfrm>
          <a:prstGeom prst="rect">
            <a:avLst/>
          </a:prstGeom>
          <a:ln>
            <a:solidFill>
              <a:schemeClr val="tx1"/>
            </a:solidFill>
          </a:ln>
        </p:spPr>
      </p:pic>
      <p:sp>
        <p:nvSpPr>
          <p:cNvPr id="8" name="İçerik Yer Tutucusu 2"/>
          <p:cNvSpPr>
            <a:spLocks noGrp="1"/>
          </p:cNvSpPr>
          <p:nvPr>
            <p:ph idx="1"/>
          </p:nvPr>
        </p:nvSpPr>
        <p:spPr>
          <a:xfrm>
            <a:off x="5663952" y="1052736"/>
            <a:ext cx="6336704" cy="5678996"/>
          </a:xfrm>
          <a:ln>
            <a:solidFill>
              <a:schemeClr val="tx1"/>
            </a:solidFill>
          </a:ln>
        </p:spPr>
        <p:txBody>
          <a:bodyPr>
            <a:noAutofit/>
          </a:bodyPr>
          <a:lstStyle/>
          <a:p>
            <a:pPr marL="0" indent="0" algn="just">
              <a:buNone/>
            </a:pPr>
            <a:r>
              <a:rPr lang="en-US" sz="2400" b="1" dirty="0">
                <a:latin typeface="+mj-lt"/>
                <a:cs typeface="Times New Roman" panose="02020603050405020304" pitchFamily="18" charset="0"/>
              </a:rPr>
              <a:t>illegal </a:t>
            </a:r>
            <a:r>
              <a:rPr lang="tr-TR" sz="2400" b="1" dirty="0">
                <a:latin typeface="+mj-lt"/>
                <a:cs typeface="Times New Roman" panose="02020603050405020304" pitchFamily="18" charset="0"/>
              </a:rPr>
              <a:t>(</a:t>
            </a:r>
            <a:r>
              <a:rPr lang="en-US" sz="2400" b="1" dirty="0">
                <a:latin typeface="+mj-lt"/>
                <a:cs typeface="Times New Roman" panose="02020603050405020304" pitchFamily="18" charset="0"/>
              </a:rPr>
              <a:t>but tolerated</a:t>
            </a:r>
            <a:r>
              <a:rPr lang="tr-TR" sz="2400" b="1" dirty="0">
                <a:latin typeface="+mj-lt"/>
                <a:cs typeface="Times New Roman" panose="02020603050405020304" pitchFamily="18" charset="0"/>
              </a:rPr>
              <a:t>)</a:t>
            </a:r>
            <a:r>
              <a:rPr lang="en-US" sz="2400" b="1" dirty="0">
                <a:latin typeface="+mj-lt"/>
                <a:cs typeface="Times New Roman" panose="02020603050405020304" pitchFamily="18" charset="0"/>
              </a:rPr>
              <a:t> housing - slums </a:t>
            </a:r>
          </a:p>
          <a:p>
            <a:pPr marL="0" indent="0" algn="just">
              <a:buNone/>
            </a:pPr>
            <a:r>
              <a:rPr lang="en-US" sz="2400" b="1" dirty="0">
                <a:latin typeface="+mj-lt"/>
                <a:cs typeface="Times New Roman" panose="02020603050405020304" pitchFamily="18" charset="0"/>
              </a:rPr>
              <a:t>more need for infrastructure</a:t>
            </a:r>
            <a:endParaRPr lang="tr-TR" sz="2400" b="1" dirty="0">
              <a:latin typeface="+mj-lt"/>
              <a:cs typeface="Times New Roman" panose="02020603050405020304" pitchFamily="18" charset="0"/>
            </a:endParaRPr>
          </a:p>
          <a:p>
            <a:pPr marL="0" indent="0" algn="just">
              <a:buNone/>
            </a:pPr>
            <a:r>
              <a:rPr lang="en-US" sz="2400" b="1" dirty="0">
                <a:cs typeface="Times New Roman" panose="02020603050405020304" pitchFamily="18" charset="0"/>
              </a:rPr>
              <a:t>insufficient</a:t>
            </a:r>
            <a:r>
              <a:rPr lang="tr-TR" sz="2400" b="1" dirty="0">
                <a:cs typeface="Times New Roman" panose="02020603050405020304" pitchFamily="18" charset="0"/>
              </a:rPr>
              <a:t> </a:t>
            </a:r>
            <a:r>
              <a:rPr lang="en-US" sz="2400" b="1" dirty="0">
                <a:latin typeface="+mj-lt"/>
                <a:cs typeface="Times New Roman" panose="02020603050405020304" pitchFamily="18" charset="0"/>
              </a:rPr>
              <a:t>access to sanitary,</a:t>
            </a:r>
            <a:r>
              <a:rPr lang="tr-TR" sz="2400" b="1" dirty="0">
                <a:latin typeface="+mj-lt"/>
                <a:cs typeface="Times New Roman" panose="02020603050405020304" pitchFamily="18" charset="0"/>
              </a:rPr>
              <a:t> </a:t>
            </a:r>
            <a:r>
              <a:rPr lang="en-US" sz="2400" b="1" dirty="0">
                <a:latin typeface="+mj-lt"/>
                <a:cs typeface="Times New Roman" panose="02020603050405020304" pitchFamily="18" charset="0"/>
              </a:rPr>
              <a:t>waste</a:t>
            </a:r>
            <a:r>
              <a:rPr lang="tr-TR" sz="2400" b="1" dirty="0">
                <a:latin typeface="+mj-lt"/>
                <a:cs typeface="Times New Roman" panose="02020603050405020304" pitchFamily="18" charset="0"/>
              </a:rPr>
              <a:t> </a:t>
            </a:r>
            <a:r>
              <a:rPr lang="en-US" sz="2400" b="1" dirty="0">
                <a:latin typeface="+mj-lt"/>
                <a:cs typeface="Times New Roman" panose="02020603050405020304" pitchFamily="18" charset="0"/>
              </a:rPr>
              <a:t>or fresh water,</a:t>
            </a:r>
            <a:r>
              <a:rPr lang="tr-TR" sz="2400" b="1" dirty="0">
                <a:latin typeface="+mj-lt"/>
                <a:cs typeface="Times New Roman" panose="02020603050405020304" pitchFamily="18" charset="0"/>
              </a:rPr>
              <a:t> </a:t>
            </a:r>
          </a:p>
          <a:p>
            <a:pPr marL="0" indent="0" algn="just">
              <a:buNone/>
            </a:pPr>
            <a:r>
              <a:rPr lang="en-US" sz="2400" b="1" dirty="0">
                <a:cs typeface="Times New Roman" panose="02020603050405020304" pitchFamily="18" charset="0"/>
              </a:rPr>
              <a:t>insufficient</a:t>
            </a:r>
            <a:r>
              <a:rPr lang="tr-TR" sz="2400" b="1" dirty="0">
                <a:cs typeface="Times New Roman" panose="02020603050405020304" pitchFamily="18" charset="0"/>
              </a:rPr>
              <a:t> </a:t>
            </a:r>
            <a:r>
              <a:rPr lang="en-US" sz="2400" b="1" dirty="0">
                <a:latin typeface="+mj-lt"/>
                <a:cs typeface="Times New Roman" panose="02020603050405020304" pitchFamily="18" charset="0"/>
              </a:rPr>
              <a:t>infrastructure,</a:t>
            </a:r>
            <a:r>
              <a:rPr lang="tr-TR" sz="2400" b="1" dirty="0">
                <a:latin typeface="+mj-lt"/>
                <a:cs typeface="Times New Roman" panose="02020603050405020304" pitchFamily="18" charset="0"/>
              </a:rPr>
              <a:t> </a:t>
            </a:r>
            <a:r>
              <a:rPr lang="en-US" sz="2400" b="1" dirty="0">
                <a:latin typeface="+mj-lt"/>
                <a:cs typeface="Times New Roman" panose="02020603050405020304" pitchFamily="18" charset="0"/>
              </a:rPr>
              <a:t>transportation,</a:t>
            </a:r>
            <a:r>
              <a:rPr lang="tr-TR" sz="2400" b="1" dirty="0">
                <a:latin typeface="+mj-lt"/>
                <a:cs typeface="Times New Roman" panose="02020603050405020304" pitchFamily="18" charset="0"/>
              </a:rPr>
              <a:t> </a:t>
            </a:r>
            <a:r>
              <a:rPr lang="en-US" sz="2400" b="1" dirty="0">
                <a:latin typeface="+mj-lt"/>
                <a:cs typeface="Times New Roman" panose="02020603050405020304" pitchFamily="18" charset="0"/>
              </a:rPr>
              <a:t>education and work,</a:t>
            </a:r>
          </a:p>
          <a:p>
            <a:pPr marL="0" indent="0" algn="just">
              <a:buNone/>
            </a:pPr>
            <a:r>
              <a:rPr lang="en-US" sz="2400" b="1" dirty="0">
                <a:cs typeface="Times New Roman" panose="02020603050405020304" pitchFamily="18" charset="0"/>
              </a:rPr>
              <a:t>insufficient</a:t>
            </a:r>
            <a:r>
              <a:rPr lang="tr-TR" sz="2400" b="1" dirty="0">
                <a:cs typeface="Times New Roman" panose="02020603050405020304" pitchFamily="18" charset="0"/>
              </a:rPr>
              <a:t> </a:t>
            </a:r>
            <a:r>
              <a:rPr lang="en-US" sz="2400" b="1" dirty="0">
                <a:latin typeface="+mj-lt"/>
                <a:cs typeface="Times New Roman" panose="02020603050405020304" pitchFamily="18" charset="0"/>
              </a:rPr>
              <a:t>security in these regions</a:t>
            </a:r>
            <a:r>
              <a:rPr lang="tr-TR" sz="2400" b="1" dirty="0">
                <a:latin typeface="+mj-lt"/>
                <a:cs typeface="Times New Roman" panose="02020603050405020304" pitchFamily="18" charset="0"/>
              </a:rPr>
              <a:t> </a:t>
            </a:r>
            <a:r>
              <a:rPr lang="en-US" sz="2400" b="1" dirty="0">
                <a:latin typeface="+mj-lt"/>
                <a:cs typeface="Times New Roman" panose="02020603050405020304" pitchFamily="18" charset="0"/>
              </a:rPr>
              <a:t>and etc.</a:t>
            </a:r>
            <a:endParaRPr lang="tr-TR" sz="2400" b="1" dirty="0">
              <a:latin typeface="+mj-lt"/>
              <a:cs typeface="Times New Roman" panose="02020603050405020304" pitchFamily="18" charset="0"/>
            </a:endParaRPr>
          </a:p>
          <a:p>
            <a:pPr marL="0" indent="0" algn="just">
              <a:buNone/>
            </a:pPr>
            <a:endParaRPr lang="tr-TR" sz="2400" b="1" dirty="0">
              <a:latin typeface="+mj-lt"/>
              <a:cs typeface="Times New Roman" panose="02020603050405020304" pitchFamily="18" charset="0"/>
            </a:endParaRPr>
          </a:p>
          <a:p>
            <a:pPr marL="0" indent="0" algn="just">
              <a:buNone/>
            </a:pPr>
            <a:endParaRPr lang="tr-TR" sz="2400" b="1" dirty="0">
              <a:latin typeface="+mj-lt"/>
              <a:cs typeface="Times New Roman" panose="02020603050405020304" pitchFamily="18" charset="0"/>
            </a:endParaRPr>
          </a:p>
          <a:p>
            <a:pPr marL="0" indent="0" algn="just">
              <a:buNone/>
            </a:pPr>
            <a:r>
              <a:rPr lang="en-US" sz="2400" b="1" dirty="0" smtClean="0">
                <a:latin typeface="+mj-lt"/>
                <a:cs typeface="Times New Roman" panose="02020603050405020304" pitchFamily="18" charset="0"/>
              </a:rPr>
              <a:t>more </a:t>
            </a:r>
            <a:r>
              <a:rPr lang="en-US" sz="2400" b="1" dirty="0">
                <a:latin typeface="+mj-lt"/>
                <a:cs typeface="Times New Roman" panose="02020603050405020304" pitchFamily="18" charset="0"/>
              </a:rPr>
              <a:t>migration in rural areas</a:t>
            </a:r>
          </a:p>
          <a:p>
            <a:pPr marL="0" indent="0" algn="just">
              <a:buNone/>
            </a:pPr>
            <a:r>
              <a:rPr lang="en-US" sz="2400" b="1" dirty="0">
                <a:latin typeface="+mj-lt"/>
                <a:cs typeface="Times New Roman" panose="02020603050405020304" pitchFamily="18" charset="0"/>
              </a:rPr>
              <a:t>loss in production</a:t>
            </a:r>
          </a:p>
          <a:p>
            <a:pPr marL="0" indent="0" algn="just">
              <a:buNone/>
            </a:pPr>
            <a:r>
              <a:rPr lang="en-US" sz="2400" b="1" dirty="0">
                <a:latin typeface="+mj-lt"/>
                <a:cs typeface="Times New Roman" panose="02020603050405020304" pitchFamily="18" charset="0"/>
              </a:rPr>
              <a:t>more expensive infrastructure and services</a:t>
            </a:r>
          </a:p>
          <a:p>
            <a:pPr marL="0" indent="0" algn="just">
              <a:buNone/>
            </a:pPr>
            <a:r>
              <a:rPr lang="en-US" sz="2400" b="1" dirty="0">
                <a:latin typeface="+mj-lt"/>
                <a:cs typeface="Times New Roman" panose="02020603050405020304" pitchFamily="18" charset="0"/>
              </a:rPr>
              <a:t>less job opportunities and tax </a:t>
            </a:r>
            <a:r>
              <a:rPr lang="en-US" sz="2400" b="1" dirty="0" smtClean="0">
                <a:latin typeface="+mj-lt"/>
                <a:cs typeface="Times New Roman" panose="02020603050405020304" pitchFamily="18" charset="0"/>
              </a:rPr>
              <a:t>income</a:t>
            </a:r>
            <a:r>
              <a:rPr lang="tr-TR" sz="2400" b="1" dirty="0">
                <a:latin typeface="+mj-lt"/>
                <a:cs typeface="Times New Roman" panose="02020603050405020304" pitchFamily="18" charset="0"/>
              </a:rPr>
              <a:t> </a:t>
            </a:r>
            <a:r>
              <a:rPr lang="en-US" sz="2400" b="1" dirty="0" smtClean="0">
                <a:latin typeface="+mj-lt"/>
                <a:cs typeface="Times New Roman" panose="02020603050405020304" pitchFamily="18" charset="0"/>
              </a:rPr>
              <a:t>and </a:t>
            </a:r>
            <a:r>
              <a:rPr lang="en-US" sz="2400" b="1" dirty="0">
                <a:latin typeface="+mj-lt"/>
                <a:cs typeface="Times New Roman" panose="02020603050405020304" pitchFamily="18" charset="0"/>
              </a:rPr>
              <a:t>etc.</a:t>
            </a:r>
          </a:p>
        </p:txBody>
      </p:sp>
      <p:pic>
        <p:nvPicPr>
          <p:cNvPr id="9" name="Resim 8"/>
          <p:cNvPicPr>
            <a:picLocks noChangeAspect="1"/>
          </p:cNvPicPr>
          <p:nvPr/>
        </p:nvPicPr>
        <p:blipFill rotWithShape="1">
          <a:blip r:embed="rId5">
            <a:extLst>
              <a:ext uri="{28A0092B-C50C-407E-A947-70E740481C1C}">
                <a14:useLocalDpi xmlns:a14="http://schemas.microsoft.com/office/drawing/2010/main" val="0"/>
              </a:ext>
            </a:extLst>
          </a:blip>
          <a:srcRect l="5643" r="3266"/>
          <a:stretch/>
        </p:blipFill>
        <p:spPr>
          <a:xfrm>
            <a:off x="119336" y="764704"/>
            <a:ext cx="5328592" cy="1916692"/>
          </a:xfrm>
          <a:prstGeom prst="rect">
            <a:avLst/>
          </a:prstGeom>
          <a:ln>
            <a:solidFill>
              <a:schemeClr val="tx1"/>
            </a:solidFill>
          </a:ln>
        </p:spPr>
      </p:pic>
    </p:spTree>
    <p:extLst>
      <p:ext uri="{BB962C8B-B14F-4D97-AF65-F5344CB8AC3E}">
        <p14:creationId xmlns:p14="http://schemas.microsoft.com/office/powerpoint/2010/main" val="1583049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cs typeface="Times New Roman" panose="02020603050405020304" pitchFamily="18" charset="0"/>
              </a:rPr>
              <a:t>pressure on land</a:t>
            </a:r>
            <a:endParaRPr lang="en-US"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91344" y="828000"/>
            <a:ext cx="11809312" cy="5913368"/>
          </a:xfrm>
        </p:spPr>
        <p:txBody>
          <a:bodyPr>
            <a:normAutofit/>
          </a:bodyPr>
          <a:lstStyle/>
          <a:p>
            <a:pPr marL="0" indent="0" algn="just">
              <a:buNone/>
            </a:pPr>
            <a:endParaRPr lang="tr-TR" sz="1000" dirty="0">
              <a:latin typeface="+mj-lt"/>
              <a:cs typeface="Times New Roman" panose="02020603050405020304" pitchFamily="18" charset="0"/>
            </a:endParaRPr>
          </a:p>
          <a:p>
            <a:pPr marL="0" indent="0" algn="just">
              <a:buNone/>
            </a:pPr>
            <a:r>
              <a:rPr lang="en-US" sz="2400" dirty="0">
                <a:cs typeface="Times New Roman" panose="02020603050405020304" pitchFamily="18" charset="0"/>
              </a:rPr>
              <a:t>further challenges which increase</a:t>
            </a:r>
            <a:r>
              <a:rPr lang="tr-TR" sz="2400" dirty="0">
                <a:cs typeface="Times New Roman" panose="02020603050405020304" pitchFamily="18" charset="0"/>
              </a:rPr>
              <a:t>s</a:t>
            </a:r>
            <a:r>
              <a:rPr lang="en-US" sz="2400" dirty="0">
                <a:cs typeface="Times New Roman" panose="02020603050405020304" pitchFamily="18" charset="0"/>
              </a:rPr>
              <a:t> </a:t>
            </a:r>
            <a:r>
              <a:rPr lang="en-US" sz="2400" b="1" dirty="0">
                <a:cs typeface="Times New Roman" panose="02020603050405020304" pitchFamily="18" charset="0"/>
              </a:rPr>
              <a:t>the pressure on land</a:t>
            </a:r>
            <a:r>
              <a:rPr lang="en-US" sz="2400" dirty="0">
                <a:cs typeface="Times New Roman" panose="02020603050405020304" pitchFamily="18" charset="0"/>
              </a:rPr>
              <a:t> such as;</a:t>
            </a:r>
            <a:endParaRPr lang="tr-TR" sz="2400" dirty="0">
              <a:cs typeface="Times New Roman" panose="02020603050405020304" pitchFamily="18" charset="0"/>
            </a:endParaRPr>
          </a:p>
          <a:p>
            <a:pPr marL="0" indent="0" algn="just">
              <a:buNone/>
            </a:pPr>
            <a:endParaRPr lang="en-US" sz="1000" b="1" dirty="0">
              <a:cs typeface="Times New Roman" panose="02020603050405020304" pitchFamily="18" charset="0"/>
            </a:endParaRPr>
          </a:p>
          <a:p>
            <a:pPr algn="just"/>
            <a:r>
              <a:rPr lang="en-US" sz="2400" b="1" dirty="0">
                <a:cs typeface="Times New Roman" panose="02020603050405020304" pitchFamily="18" charset="0"/>
              </a:rPr>
              <a:t>demographic changes,</a:t>
            </a:r>
            <a:endParaRPr lang="tr-TR" sz="2400" b="1" dirty="0">
              <a:cs typeface="Times New Roman" panose="02020603050405020304" pitchFamily="18" charset="0"/>
            </a:endParaRPr>
          </a:p>
          <a:p>
            <a:pPr algn="just"/>
            <a:r>
              <a:rPr lang="en-US" sz="2400" b="1" dirty="0">
                <a:cs typeface="Times New Roman" panose="02020603050405020304" pitchFamily="18" charset="0"/>
              </a:rPr>
              <a:t>economic growth</a:t>
            </a:r>
            <a:r>
              <a:rPr lang="tr-TR" sz="2400" dirty="0">
                <a:cs typeface="Times New Roman" panose="02020603050405020304" pitchFamily="18" charset="0"/>
              </a:rPr>
              <a:t> </a:t>
            </a:r>
            <a:r>
              <a:rPr lang="en-US" sz="2400" dirty="0">
                <a:cs typeface="Times New Roman" panose="02020603050405020304" pitchFamily="18" charset="0"/>
              </a:rPr>
              <a:t>and</a:t>
            </a:r>
            <a:r>
              <a:rPr lang="tr-TR" sz="2400" dirty="0">
                <a:cs typeface="Times New Roman" panose="02020603050405020304" pitchFamily="18" charset="0"/>
              </a:rPr>
              <a:t> </a:t>
            </a:r>
            <a:r>
              <a:rPr lang="en-US" sz="2400" b="1" dirty="0">
                <a:cs typeface="Times New Roman" panose="02020603050405020304" pitchFamily="18" charset="0"/>
              </a:rPr>
              <a:t>inefficient use</a:t>
            </a:r>
            <a:endParaRPr lang="tr-TR" sz="2400" b="1" dirty="0">
              <a:cs typeface="Times New Roman" panose="02020603050405020304" pitchFamily="18" charset="0"/>
            </a:endParaRPr>
          </a:p>
          <a:p>
            <a:pPr lvl="1" algn="just"/>
            <a:r>
              <a:rPr lang="en-US" sz="2400" b="1" dirty="0"/>
              <a:t>Economic growth and also population growth are linked to search for additional land for industry, extraction of resources and large scale land investment that often takes place in countries with easy accessible property markets.</a:t>
            </a:r>
            <a:endParaRPr lang="tr-TR" sz="2400" b="1" dirty="0"/>
          </a:p>
          <a:p>
            <a:pPr lvl="1" algn="just"/>
            <a:r>
              <a:rPr lang="en-US" sz="2400" b="1" dirty="0"/>
              <a:t>Population growth and living standards are also connected to increasing energy demands and technologies that must be produced or extracted on bigger land territories.</a:t>
            </a:r>
            <a:endParaRPr lang="tr-TR" sz="2400" b="1" dirty="0"/>
          </a:p>
          <a:p>
            <a:pPr lvl="1" algn="just"/>
            <a:r>
              <a:rPr lang="en-US" sz="2400" b="1" dirty="0"/>
              <a:t>Increasing consumption</a:t>
            </a:r>
            <a:r>
              <a:rPr lang="tr-TR" sz="2400" b="1" dirty="0"/>
              <a:t> </a:t>
            </a:r>
            <a:r>
              <a:rPr lang="en-US" sz="2400" b="1" dirty="0"/>
              <a:t>leads to destruction of valuable natural and cultural land and its resources.</a:t>
            </a:r>
          </a:p>
        </p:txBody>
      </p:sp>
    </p:spTree>
    <p:extLst>
      <p:ext uri="{BB962C8B-B14F-4D97-AF65-F5344CB8AC3E}">
        <p14:creationId xmlns:p14="http://schemas.microsoft.com/office/powerpoint/2010/main" val="3790660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cs typeface="Times New Roman" panose="02020603050405020304" pitchFamily="18" charset="0"/>
              </a:rPr>
              <a:t>pressure on land</a:t>
            </a:r>
            <a:endParaRPr lang="en-US"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91344" y="828000"/>
            <a:ext cx="11809312" cy="5616624"/>
          </a:xfrm>
        </p:spPr>
        <p:txBody>
          <a:bodyPr>
            <a:normAutofit/>
          </a:bodyPr>
          <a:lstStyle/>
          <a:p>
            <a:pPr marL="0" indent="0" algn="just">
              <a:buNone/>
            </a:pPr>
            <a:endParaRPr lang="tr-TR" sz="1000" dirty="0">
              <a:latin typeface="+mj-lt"/>
              <a:cs typeface="Times New Roman" panose="02020603050405020304" pitchFamily="18" charset="0"/>
            </a:endParaRPr>
          </a:p>
          <a:p>
            <a:pPr marL="0" indent="0" algn="just">
              <a:buNone/>
            </a:pPr>
            <a:r>
              <a:rPr lang="en-US" sz="2400" dirty="0">
                <a:cs typeface="Times New Roman" panose="02020603050405020304" pitchFamily="18" charset="0"/>
              </a:rPr>
              <a:t>further challenges which increase</a:t>
            </a:r>
            <a:r>
              <a:rPr lang="tr-TR" sz="2400" dirty="0">
                <a:cs typeface="Times New Roman" panose="02020603050405020304" pitchFamily="18" charset="0"/>
              </a:rPr>
              <a:t>s</a:t>
            </a:r>
            <a:r>
              <a:rPr lang="en-US" sz="2400" dirty="0">
                <a:cs typeface="Times New Roman" panose="02020603050405020304" pitchFamily="18" charset="0"/>
              </a:rPr>
              <a:t> </a:t>
            </a:r>
            <a:r>
              <a:rPr lang="en-US" sz="2400" b="1" dirty="0">
                <a:cs typeface="Times New Roman" panose="02020603050405020304" pitchFamily="18" charset="0"/>
              </a:rPr>
              <a:t>the pressure on land</a:t>
            </a:r>
            <a:r>
              <a:rPr lang="en-US" sz="2400" dirty="0">
                <a:cs typeface="Times New Roman" panose="02020603050405020304" pitchFamily="18" charset="0"/>
              </a:rPr>
              <a:t> such as;</a:t>
            </a:r>
            <a:endParaRPr lang="tr-TR" sz="2400" dirty="0">
              <a:cs typeface="Times New Roman" panose="02020603050405020304" pitchFamily="18" charset="0"/>
            </a:endParaRPr>
          </a:p>
          <a:p>
            <a:pPr marL="0" indent="0" algn="just">
              <a:buNone/>
            </a:pPr>
            <a:endParaRPr lang="en-US" sz="1000" b="1" dirty="0">
              <a:cs typeface="Times New Roman" panose="02020603050405020304" pitchFamily="18" charset="0"/>
            </a:endParaRPr>
          </a:p>
          <a:p>
            <a:pPr algn="just"/>
            <a:r>
              <a:rPr lang="en-US" sz="2400" b="1" dirty="0">
                <a:cs typeface="Times New Roman" panose="02020603050405020304" pitchFamily="18" charset="0"/>
              </a:rPr>
              <a:t>demographic changes,</a:t>
            </a:r>
            <a:endParaRPr lang="tr-TR" sz="2400" b="1" dirty="0">
              <a:cs typeface="Times New Roman" panose="02020603050405020304" pitchFamily="18" charset="0"/>
            </a:endParaRPr>
          </a:p>
          <a:p>
            <a:pPr algn="just"/>
            <a:r>
              <a:rPr lang="en-US" sz="2400" b="1" dirty="0">
                <a:cs typeface="Times New Roman" panose="02020603050405020304" pitchFamily="18" charset="0"/>
              </a:rPr>
              <a:t>economic growth</a:t>
            </a:r>
            <a:r>
              <a:rPr lang="tr-TR" sz="2400" dirty="0">
                <a:cs typeface="Times New Roman" panose="02020603050405020304" pitchFamily="18" charset="0"/>
              </a:rPr>
              <a:t> </a:t>
            </a:r>
            <a:r>
              <a:rPr lang="en-US" sz="2400" dirty="0">
                <a:cs typeface="Times New Roman" panose="02020603050405020304" pitchFamily="18" charset="0"/>
              </a:rPr>
              <a:t>and</a:t>
            </a:r>
            <a:r>
              <a:rPr lang="tr-TR" sz="2400" dirty="0">
                <a:cs typeface="Times New Roman" panose="02020603050405020304" pitchFamily="18" charset="0"/>
              </a:rPr>
              <a:t> </a:t>
            </a:r>
            <a:r>
              <a:rPr lang="en-US" sz="2400" b="1" dirty="0">
                <a:cs typeface="Times New Roman" panose="02020603050405020304" pitchFamily="18" charset="0"/>
              </a:rPr>
              <a:t>inefficient use</a:t>
            </a:r>
            <a:endParaRPr lang="tr-TR" sz="2400" b="1" dirty="0">
              <a:cs typeface="Times New Roman" panose="02020603050405020304" pitchFamily="18" charset="0"/>
            </a:endParaRPr>
          </a:p>
          <a:p>
            <a:pPr algn="just"/>
            <a:r>
              <a:rPr lang="en-US" sz="2400" b="1" dirty="0">
                <a:cs typeface="Times New Roman" panose="02020603050405020304" pitchFamily="18" charset="0"/>
              </a:rPr>
              <a:t>climate change/crisis,</a:t>
            </a:r>
            <a:endParaRPr lang="tr-TR" sz="2400" b="1" dirty="0">
              <a:cs typeface="Times New Roman" panose="02020603050405020304" pitchFamily="18" charset="0"/>
            </a:endParaRPr>
          </a:p>
          <a:p>
            <a:pPr lvl="1" algn="just"/>
            <a:r>
              <a:rPr lang="en-US" sz="2400" b="1" dirty="0"/>
              <a:t>effects the land availability and quality</a:t>
            </a:r>
            <a:endParaRPr lang="tr-TR" sz="2400" b="1" dirty="0"/>
          </a:p>
          <a:p>
            <a:pPr lvl="1" algn="just"/>
            <a:r>
              <a:rPr lang="en-US" sz="2400" b="1" dirty="0"/>
              <a:t>through</a:t>
            </a:r>
            <a:r>
              <a:rPr lang="tr-TR" sz="2400" b="1" dirty="0"/>
              <a:t> </a:t>
            </a:r>
            <a:r>
              <a:rPr lang="en-US" sz="2400" b="1" dirty="0"/>
              <a:t>rising sea level,</a:t>
            </a:r>
            <a:r>
              <a:rPr lang="tr-TR" sz="2400" b="1" dirty="0"/>
              <a:t> </a:t>
            </a:r>
            <a:r>
              <a:rPr lang="en-US" sz="2400" b="1" dirty="0"/>
              <a:t>droughts,</a:t>
            </a:r>
            <a:r>
              <a:rPr lang="tr-TR" sz="2400" b="1" dirty="0"/>
              <a:t> </a:t>
            </a:r>
            <a:r>
              <a:rPr lang="en-US" sz="2400" b="1" dirty="0"/>
              <a:t>floods or extreme weather events, land use possibilities are limited or not possible at all.</a:t>
            </a:r>
          </a:p>
        </p:txBody>
      </p:sp>
    </p:spTree>
    <p:extLst>
      <p:ext uri="{BB962C8B-B14F-4D97-AF65-F5344CB8AC3E}">
        <p14:creationId xmlns:p14="http://schemas.microsoft.com/office/powerpoint/2010/main" val="3985458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119336" y="980728"/>
            <a:ext cx="4896544" cy="5613620"/>
          </a:xfrm>
        </p:spPr>
        <p:txBody>
          <a:bodyPr>
            <a:noAutofit/>
          </a:bodyPr>
          <a:lstStyle/>
          <a:p>
            <a:pPr marL="0" indent="0" algn="just">
              <a:buNone/>
            </a:pPr>
            <a:r>
              <a:rPr lang="en-US" sz="2400" dirty="0">
                <a:latin typeface="+mj-lt"/>
                <a:cs typeface="Times New Roman" panose="02020603050405020304" pitchFamily="18" charset="0"/>
              </a:rPr>
              <a:t>Land management should consider all the actors of land and their changing interests </a:t>
            </a:r>
            <a:r>
              <a:rPr lang="en-US" sz="2400" dirty="0" smtClean="0">
                <a:latin typeface="+mj-lt"/>
                <a:cs typeface="Times New Roman" panose="02020603050405020304" pitchFamily="18" charset="0"/>
              </a:rPr>
              <a:t>while</a:t>
            </a:r>
            <a:r>
              <a:rPr lang="tr-TR" sz="2400" dirty="0" smtClean="0">
                <a:latin typeface="+mj-lt"/>
                <a:cs typeface="Times New Roman" panose="02020603050405020304" pitchFamily="18" charset="0"/>
              </a:rPr>
              <a:t>;</a:t>
            </a:r>
          </a:p>
          <a:p>
            <a:pPr algn="just"/>
            <a:r>
              <a:rPr lang="en-US" sz="2400" dirty="0" smtClean="0">
                <a:latin typeface="+mj-lt"/>
                <a:cs typeface="Times New Roman" panose="02020603050405020304" pitchFamily="18" charset="0"/>
              </a:rPr>
              <a:t>balancing </a:t>
            </a:r>
            <a:r>
              <a:rPr lang="en-US" sz="2400" dirty="0">
                <a:latin typeface="+mj-lt"/>
                <a:cs typeface="Times New Roman" panose="02020603050405020304" pitchFamily="18" charset="0"/>
              </a:rPr>
              <a:t>today's and future's social, </a:t>
            </a:r>
            <a:endParaRPr lang="tr-TR" sz="2400" dirty="0" smtClean="0">
              <a:latin typeface="+mj-lt"/>
              <a:cs typeface="Times New Roman" panose="02020603050405020304" pitchFamily="18" charset="0"/>
            </a:endParaRPr>
          </a:p>
          <a:p>
            <a:pPr algn="just"/>
            <a:r>
              <a:rPr lang="en-US" sz="2400" dirty="0" smtClean="0">
                <a:latin typeface="+mj-lt"/>
                <a:cs typeface="Times New Roman" panose="02020603050405020304" pitchFamily="18" charset="0"/>
              </a:rPr>
              <a:t>economic </a:t>
            </a:r>
            <a:r>
              <a:rPr lang="en-US" sz="2400" dirty="0">
                <a:latin typeface="+mj-lt"/>
                <a:cs typeface="Times New Roman" panose="02020603050405020304" pitchFamily="18" charset="0"/>
              </a:rPr>
              <a:t>and ecological needs with respect to </a:t>
            </a:r>
            <a:r>
              <a:rPr lang="en-US" sz="2400" b="1" dirty="0">
                <a:latin typeface="+mj-lt"/>
                <a:cs typeface="Times New Roman" panose="02020603050405020304" pitchFamily="18" charset="0"/>
              </a:rPr>
              <a:t>the global land trends and problems</a:t>
            </a:r>
            <a:r>
              <a:rPr lang="en-US" sz="2400" dirty="0">
                <a:latin typeface="+mj-lt"/>
                <a:cs typeface="Times New Roman" panose="02020603050405020304" pitchFamily="18" charset="0"/>
              </a:rPr>
              <a:t> such as demographic changes, climate change, </a:t>
            </a:r>
            <a:endParaRPr lang="tr-TR" sz="2400" dirty="0" smtClean="0">
              <a:latin typeface="+mj-lt"/>
              <a:cs typeface="Times New Roman" panose="02020603050405020304" pitchFamily="18" charset="0"/>
            </a:endParaRPr>
          </a:p>
          <a:p>
            <a:pPr algn="just"/>
            <a:r>
              <a:rPr lang="en-US" sz="2400" dirty="0" smtClean="0">
                <a:latin typeface="+mj-lt"/>
                <a:cs typeface="Times New Roman" panose="02020603050405020304" pitchFamily="18" charset="0"/>
              </a:rPr>
              <a:t>inefficient </a:t>
            </a:r>
            <a:r>
              <a:rPr lang="en-US" sz="2400" dirty="0">
                <a:latin typeface="+mj-lt"/>
                <a:cs typeface="Times New Roman" panose="02020603050405020304" pitchFamily="18" charset="0"/>
              </a:rPr>
              <a:t>use of land and economic growth in a </a:t>
            </a:r>
            <a:r>
              <a:rPr lang="en-US" sz="2400" b="1" dirty="0">
                <a:latin typeface="+mj-lt"/>
                <a:cs typeface="Times New Roman" panose="02020603050405020304" pitchFamily="18" charset="0"/>
              </a:rPr>
              <a:t>sustainable</a:t>
            </a:r>
            <a:r>
              <a:rPr lang="en-US" sz="2400" dirty="0">
                <a:latin typeface="+mj-lt"/>
                <a:cs typeface="Times New Roman" panose="02020603050405020304" pitchFamily="18" charset="0"/>
              </a:rPr>
              <a:t> manner. </a:t>
            </a:r>
          </a:p>
        </p:txBody>
      </p:sp>
      <p:pic>
        <p:nvPicPr>
          <p:cNvPr id="4" name="Resim 3"/>
          <p:cNvPicPr>
            <a:picLocks noChangeAspect="1"/>
          </p:cNvPicPr>
          <p:nvPr/>
        </p:nvPicPr>
        <p:blipFill>
          <a:blip r:embed="rId3"/>
          <a:stretch>
            <a:fillRect/>
          </a:stretch>
        </p:blipFill>
        <p:spPr>
          <a:xfrm>
            <a:off x="5303912" y="1199720"/>
            <a:ext cx="6696744" cy="5037591"/>
          </a:xfrm>
          <a:prstGeom prst="rect">
            <a:avLst/>
          </a:prstGeom>
        </p:spPr>
      </p:pic>
      <p:sp>
        <p:nvSpPr>
          <p:cNvPr id="7" name="Başlık 1"/>
          <p:cNvSpPr txBox="1">
            <a:spLocks/>
          </p:cNvSpPr>
          <p:nvPr/>
        </p:nvSpPr>
        <p:spPr>
          <a:xfrm>
            <a:off x="4080284" y="2996952"/>
            <a:ext cx="9144000" cy="10527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effectLst>
                  <a:outerShdw blurRad="38100" dist="38100" dir="2700000" algn="tl">
                    <a:srgbClr val="000000">
                      <a:alpha val="43137"/>
                    </a:srgbClr>
                  </a:outerShdw>
                </a:effectLst>
              </a:rPr>
              <a:t>land</a:t>
            </a:r>
            <a:endParaRPr lang="en-US" sz="3600" b="1" dirty="0">
              <a:effectLst>
                <a:outerShdw blurRad="38100" dist="38100" dir="2700000" algn="tl">
                  <a:srgbClr val="000000">
                    <a:alpha val="43137"/>
                  </a:srgbClr>
                </a:outerShdw>
              </a:effectLst>
            </a:endParaRPr>
          </a:p>
        </p:txBody>
      </p:sp>
      <p:sp>
        <p:nvSpPr>
          <p:cNvPr id="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smtClean="0">
                <a:cs typeface="Times New Roman" panose="02020603050405020304" pitchFamily="18" charset="0"/>
              </a:rPr>
              <a:t>land management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362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smtClean="0">
                <a:effectLst>
                  <a:outerShdw blurRad="38100" dist="38100" dir="2700000" algn="tl">
                    <a:srgbClr val="000000">
                      <a:alpha val="43137"/>
                    </a:srgbClr>
                  </a:outerShdw>
                </a:effectLst>
              </a:rPr>
              <a:t>land</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management</a:t>
            </a:r>
            <a:endParaRPr lang="en-US" b="1" dirty="0">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3"/>
          <a:stretch>
            <a:fillRect/>
          </a:stretch>
        </p:blipFill>
        <p:spPr>
          <a:xfrm>
            <a:off x="119336" y="908720"/>
            <a:ext cx="11953328" cy="5834378"/>
          </a:xfrm>
          <a:prstGeom prst="rect">
            <a:avLst/>
          </a:prstGeom>
        </p:spPr>
      </p:pic>
    </p:spTree>
    <p:extLst>
      <p:ext uri="{BB962C8B-B14F-4D97-AF65-F5344CB8AC3E}">
        <p14:creationId xmlns:p14="http://schemas.microsoft.com/office/powerpoint/2010/main" val="3531804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Kırpma"/>
          <p:cNvPicPr>
            <a:picLocks noChangeAspect="1"/>
          </p:cNvPicPr>
          <p:nvPr/>
        </p:nvPicPr>
        <p:blipFill rotWithShape="1">
          <a:blip r:embed="rId3">
            <a:extLst>
              <a:ext uri="{28A0092B-C50C-407E-A947-70E740481C1C}">
                <a14:useLocalDpi xmlns:a14="http://schemas.microsoft.com/office/drawing/2010/main" val="0"/>
              </a:ext>
            </a:extLst>
          </a:blip>
          <a:srcRect t="14300"/>
          <a:stretch/>
        </p:blipFill>
        <p:spPr>
          <a:xfrm>
            <a:off x="119336" y="936104"/>
            <a:ext cx="11953328" cy="5785374"/>
          </a:xfrm>
          <a:prstGeom prst="rect">
            <a:avLst/>
          </a:prstGeom>
        </p:spPr>
      </p:pic>
      <p:pic>
        <p:nvPicPr>
          <p:cNvPr id="7" name="Resim 6"/>
          <p:cNvPicPr>
            <a:picLocks noChangeAspect="1"/>
          </p:cNvPicPr>
          <p:nvPr/>
        </p:nvPicPr>
        <p:blipFill>
          <a:blip r:embed="rId4"/>
          <a:stretch>
            <a:fillRect/>
          </a:stretch>
        </p:blipFill>
        <p:spPr>
          <a:xfrm>
            <a:off x="479376" y="939304"/>
            <a:ext cx="2762266" cy="1760720"/>
          </a:xfrm>
          <a:prstGeom prst="rect">
            <a:avLst/>
          </a:prstGeom>
        </p:spPr>
      </p:pic>
      <p:pic>
        <p:nvPicPr>
          <p:cNvPr id="8" name="Resim 7"/>
          <p:cNvPicPr>
            <a:picLocks noChangeAspect="1"/>
          </p:cNvPicPr>
          <p:nvPr/>
        </p:nvPicPr>
        <p:blipFill rotWithShape="1">
          <a:blip r:embed="rId5"/>
          <a:srcRect b="8264"/>
          <a:stretch/>
        </p:blipFill>
        <p:spPr>
          <a:xfrm>
            <a:off x="469008" y="3828791"/>
            <a:ext cx="2752539" cy="1815001"/>
          </a:xfrm>
          <a:prstGeom prst="rect">
            <a:avLst/>
          </a:prstGeom>
        </p:spPr>
      </p:pic>
      <p:sp>
        <p:nvSpPr>
          <p:cNvPr id="9" name="Başlık 1"/>
          <p:cNvSpPr txBox="1">
            <a:spLocks/>
          </p:cNvSpPr>
          <p:nvPr/>
        </p:nvSpPr>
        <p:spPr>
          <a:xfrm>
            <a:off x="0" y="0"/>
            <a:ext cx="12192000" cy="828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effectLst>
                  <a:outerShdw blurRad="38100" dist="38100" dir="2700000" algn="tl">
                    <a:srgbClr val="000000">
                      <a:alpha val="43137"/>
                    </a:srgbClr>
                  </a:outerShdw>
                </a:effectLst>
              </a:rPr>
              <a:t>land management paradigm</a:t>
            </a:r>
          </a:p>
        </p:txBody>
      </p:sp>
    </p:spTree>
    <p:extLst>
      <p:ext uri="{BB962C8B-B14F-4D97-AF65-F5344CB8AC3E}">
        <p14:creationId xmlns:p14="http://schemas.microsoft.com/office/powerpoint/2010/main" val="826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2072664" cy="6624736"/>
          </a:xfrm>
          <a:prstGeom prst="rect">
            <a:avLst/>
          </a:prstGeom>
        </p:spPr>
      </p:pic>
    </p:spTree>
    <p:extLst>
      <p:ext uri="{BB962C8B-B14F-4D97-AF65-F5344CB8AC3E}">
        <p14:creationId xmlns:p14="http://schemas.microsoft.com/office/powerpoint/2010/main" val="2720632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9120336" cy="6857999"/>
          </a:xfrm>
          <a:prstGeom prst="rect">
            <a:avLst/>
          </a:prstGeom>
        </p:spPr>
      </p:pic>
      <p:sp>
        <p:nvSpPr>
          <p:cNvPr id="8" name="İçerik Yer Tutucusu 2"/>
          <p:cNvSpPr txBox="1">
            <a:spLocks/>
          </p:cNvSpPr>
          <p:nvPr/>
        </p:nvSpPr>
        <p:spPr>
          <a:xfrm>
            <a:off x="6672064" y="4343787"/>
            <a:ext cx="5130313" cy="1893525"/>
          </a:xfrm>
          <a:prstGeom prst="rect">
            <a:avLst/>
          </a:prstGeom>
          <a:solidFill>
            <a:schemeClr val="accent4">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dirty="0">
                <a:cs typeface="Times New Roman" panose="02020603050405020304" pitchFamily="18" charset="0"/>
              </a:rPr>
              <a:t>… </a:t>
            </a:r>
            <a:r>
              <a:rPr lang="en-US" sz="2400" dirty="0">
                <a:cs typeface="Times New Roman" panose="02020603050405020304" pitchFamily="18" charset="0"/>
              </a:rPr>
              <a:t>provide information to </a:t>
            </a:r>
            <a:r>
              <a:rPr lang="tr-TR" sz="2400" dirty="0">
                <a:cs typeface="Times New Roman" panose="02020603050405020304" pitchFamily="18" charset="0"/>
              </a:rPr>
              <a:t>LAS (</a:t>
            </a:r>
            <a:r>
              <a:rPr lang="en-US" sz="2400" dirty="0">
                <a:cs typeface="Times New Roman" panose="02020603050405020304" pitchFamily="18" charset="0"/>
              </a:rPr>
              <a:t>includes cadastral and topographic datasets and provide access to complete and up-to-date information about the built and natural environment</a:t>
            </a:r>
            <a:r>
              <a:rPr lang="tr-TR" sz="2400" dirty="0">
                <a:cs typeface="Times New Roman" panose="02020603050405020304" pitchFamily="18" charset="0"/>
              </a:rPr>
              <a:t>)</a:t>
            </a:r>
            <a:endParaRPr lang="en-US" sz="2400" dirty="0">
              <a:cs typeface="Times New Roman" panose="02020603050405020304" pitchFamily="18" charset="0"/>
            </a:endParaRPr>
          </a:p>
        </p:txBody>
      </p:sp>
      <p:sp>
        <p:nvSpPr>
          <p:cNvPr id="11" name="Başlık 1"/>
          <p:cNvSpPr>
            <a:spLocks noGrp="1"/>
          </p:cNvSpPr>
          <p:nvPr>
            <p:ph type="title"/>
          </p:nvPr>
        </p:nvSpPr>
        <p:spPr>
          <a:xfrm>
            <a:off x="7338395" y="33465"/>
            <a:ext cx="4734269" cy="2348879"/>
          </a:xfrm>
        </p:spPr>
        <p:txBody>
          <a:bodyPr>
            <a:normAutofit/>
          </a:bodyPr>
          <a:lstStyle/>
          <a:p>
            <a:r>
              <a:rPr lang="en-US" b="1" dirty="0" smtClean="0">
                <a:effectLst>
                  <a:outerShdw blurRad="38100" dist="38100" dir="2700000" algn="tl">
                    <a:srgbClr val="000000">
                      <a:alpha val="43137"/>
                    </a:srgbClr>
                  </a:outerShdw>
                </a:effectLst>
              </a:rPr>
              <a:t>land</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management</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paradigm</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694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LM </a:t>
            </a:r>
            <a:r>
              <a:rPr lang="en-US" b="1" dirty="0" smtClean="0">
                <a:effectLst>
                  <a:outerShdw blurRad="38100" dist="38100" dir="2700000" algn="tl">
                    <a:srgbClr val="000000">
                      <a:alpha val="43137"/>
                    </a:srgbClr>
                  </a:outerShdw>
                </a:effectLst>
              </a:rPr>
              <a:t>terminology</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land information</a:t>
            </a:r>
            <a:endParaRPr lang="en-US" b="1" dirty="0">
              <a:effectLst>
                <a:outerShdw blurRad="38100" dist="38100" dir="2700000" algn="tl">
                  <a:srgbClr val="000000">
                    <a:alpha val="43137"/>
                  </a:srgbClr>
                </a:outerShdw>
              </a:effectLst>
            </a:endParaRPr>
          </a:p>
        </p:txBody>
      </p:sp>
      <p:sp>
        <p:nvSpPr>
          <p:cNvPr id="6" name="İçerik Yer Tutucusu 2"/>
          <p:cNvSpPr>
            <a:spLocks noGrp="1"/>
          </p:cNvSpPr>
          <p:nvPr>
            <p:ph idx="1"/>
          </p:nvPr>
        </p:nvSpPr>
        <p:spPr>
          <a:xfrm>
            <a:off x="191344" y="1052736"/>
            <a:ext cx="11809312" cy="5541612"/>
          </a:xfrm>
        </p:spPr>
        <p:txBody>
          <a:bodyPr>
            <a:noAutofit/>
          </a:bodyPr>
          <a:lstStyle/>
          <a:p>
            <a:pPr marL="0" indent="0" algn="just">
              <a:buNone/>
            </a:pPr>
            <a:r>
              <a:rPr lang="en-US" sz="2400" dirty="0"/>
              <a:t>The information on land and properties provides the basic infrastructure for running the interrelated systems within the four interrelated LAS functions.</a:t>
            </a:r>
          </a:p>
          <a:p>
            <a:pPr marL="0" indent="0" algn="just">
              <a:buNone/>
            </a:pPr>
            <a:endParaRPr lang="en-US" sz="1000" dirty="0"/>
          </a:p>
          <a:p>
            <a:pPr marL="0" indent="0" algn="just">
              <a:buNone/>
            </a:pPr>
            <a:r>
              <a:rPr lang="en-US" sz="2400" dirty="0"/>
              <a:t>The land information area should be organized to combine cadastral and topographic data and thereby link the built environment (including legal land rights) with the natural environment (including environmental and natural resource issues).</a:t>
            </a:r>
          </a:p>
          <a:p>
            <a:pPr marL="0" indent="0" algn="just">
              <a:buNone/>
            </a:pPr>
            <a:endParaRPr lang="en-US" sz="1000" dirty="0"/>
          </a:p>
          <a:p>
            <a:pPr marL="0" indent="0" algn="just">
              <a:buNone/>
            </a:pPr>
            <a:r>
              <a:rPr lang="en-US" sz="2400" dirty="0"/>
              <a:t>Land information should be organized as a </a:t>
            </a:r>
            <a:r>
              <a:rPr lang="en-US" sz="2400" b="1" dirty="0"/>
              <a:t>spatial data infrastructure </a:t>
            </a:r>
            <a:r>
              <a:rPr lang="en-US" sz="2400" dirty="0"/>
              <a:t>at national, regional/federal and local level based on relevant policies for data sharing, cost recovery, access to data, standards, etc.</a:t>
            </a:r>
            <a:r>
              <a:rPr lang="tr-TR" sz="2400" dirty="0"/>
              <a:t> </a:t>
            </a:r>
            <a:r>
              <a:rPr lang="en-US" sz="2400" dirty="0"/>
              <a:t>for interoperability.</a:t>
            </a:r>
          </a:p>
        </p:txBody>
      </p:sp>
    </p:spTree>
    <p:extLst>
      <p:ext uri="{BB962C8B-B14F-4D97-AF65-F5344CB8AC3E}">
        <p14:creationId xmlns:p14="http://schemas.microsoft.com/office/powerpoint/2010/main" val="2613124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Course Content</a:t>
            </a:r>
          </a:p>
        </p:txBody>
      </p:sp>
      <p:sp>
        <p:nvSpPr>
          <p:cNvPr id="3" name="İçerik Yer Tutucusu 2"/>
          <p:cNvSpPr>
            <a:spLocks noGrp="1"/>
          </p:cNvSpPr>
          <p:nvPr>
            <p:ph idx="1"/>
          </p:nvPr>
        </p:nvSpPr>
        <p:spPr>
          <a:xfrm>
            <a:off x="191344" y="980728"/>
            <a:ext cx="11809312" cy="5760640"/>
          </a:xfrm>
        </p:spPr>
        <p:txBody>
          <a:bodyPr>
            <a:normAutofit/>
          </a:bodyPr>
          <a:lstStyle/>
          <a:p>
            <a:pPr algn="just"/>
            <a:r>
              <a:rPr lang="en-US" sz="2400" dirty="0">
                <a:cs typeface="Times New Roman" panose="02020603050405020304" pitchFamily="18" charset="0"/>
              </a:rPr>
              <a:t>land management</a:t>
            </a:r>
            <a:r>
              <a:rPr lang="tr-TR" sz="2400" dirty="0">
                <a:cs typeface="Times New Roman" panose="02020603050405020304" pitchFamily="18" charset="0"/>
              </a:rPr>
              <a:t>, </a:t>
            </a:r>
            <a:r>
              <a:rPr lang="en-US" sz="2400" dirty="0">
                <a:cs typeface="Times New Roman" panose="02020603050405020304" pitchFamily="18" charset="0"/>
              </a:rPr>
              <a:t>land administration</a:t>
            </a:r>
            <a:r>
              <a:rPr lang="tr-TR" sz="2400" dirty="0">
                <a:cs typeface="Times New Roman" panose="02020603050405020304" pitchFamily="18" charset="0"/>
              </a:rPr>
              <a:t>, </a:t>
            </a:r>
            <a:r>
              <a:rPr lang="tr-TR" sz="2400" dirty="0" err="1">
                <a:cs typeface="Times New Roman" panose="02020603050405020304" pitchFamily="18" charset="0"/>
              </a:rPr>
              <a:t>cadastral</a:t>
            </a:r>
            <a:r>
              <a:rPr lang="tr-TR" sz="2400" dirty="0">
                <a:cs typeface="Times New Roman" panose="02020603050405020304" pitchFamily="18" charset="0"/>
              </a:rPr>
              <a:t> </a:t>
            </a:r>
            <a:r>
              <a:rPr lang="en-US" sz="2400" dirty="0">
                <a:cs typeface="Times New Roman" panose="02020603050405020304" pitchFamily="18" charset="0"/>
              </a:rPr>
              <a:t>systems</a:t>
            </a:r>
          </a:p>
          <a:p>
            <a:pPr algn="just"/>
            <a:r>
              <a:rPr lang="en-US" sz="2400" dirty="0">
                <a:cs typeface="Times New Roman" panose="02020603050405020304" pitchFamily="18" charset="0"/>
              </a:rPr>
              <a:t>spatial data infrastructure</a:t>
            </a:r>
          </a:p>
          <a:p>
            <a:pPr algn="just"/>
            <a:r>
              <a:rPr lang="en-US" sz="2400" dirty="0">
                <a:cs typeface="Times New Roman" panose="02020603050405020304" pitchFamily="18" charset="0"/>
              </a:rPr>
              <a:t>conceptual modeling</a:t>
            </a:r>
          </a:p>
          <a:p>
            <a:pPr algn="just"/>
            <a:r>
              <a:rPr lang="en-US" sz="2400" dirty="0">
                <a:cs typeface="Times New Roman" panose="02020603050405020304" pitchFamily="18" charset="0"/>
              </a:rPr>
              <a:t>modeling methodologies</a:t>
            </a:r>
          </a:p>
          <a:p>
            <a:pPr algn="just"/>
            <a:r>
              <a:rPr lang="en-US" sz="2400" dirty="0">
                <a:cs typeface="Times New Roman" panose="02020603050405020304" pitchFamily="18" charset="0"/>
              </a:rPr>
              <a:t>modeling in land management</a:t>
            </a:r>
          </a:p>
          <a:p>
            <a:pPr algn="just"/>
            <a:r>
              <a:rPr lang="en-US" sz="2400" dirty="0">
                <a:cs typeface="Times New Roman" panose="02020603050405020304" pitchFamily="18" charset="0"/>
              </a:rPr>
              <a:t>unified modeling language (UML)</a:t>
            </a:r>
          </a:p>
          <a:p>
            <a:pPr algn="just"/>
            <a:r>
              <a:rPr lang="en-US" sz="2400" dirty="0">
                <a:cs typeface="Times New Roman" panose="02020603050405020304" pitchFamily="18" charset="0"/>
              </a:rPr>
              <a:t>cost g9 action: modeling of real property transactions</a:t>
            </a:r>
          </a:p>
          <a:p>
            <a:pPr algn="just"/>
            <a:r>
              <a:rPr lang="en-US" sz="2400" dirty="0">
                <a:cs typeface="Times New Roman" panose="02020603050405020304" pitchFamily="18" charset="0"/>
              </a:rPr>
              <a:t>inspire</a:t>
            </a:r>
            <a:r>
              <a:rPr lang="tr-TR" sz="2400" dirty="0">
                <a:cs typeface="Times New Roman" panose="02020603050405020304" pitchFamily="18" charset="0"/>
              </a:rPr>
              <a:t>: </a:t>
            </a:r>
            <a:r>
              <a:rPr lang="en-US" sz="2400" dirty="0">
                <a:cs typeface="Times New Roman" panose="02020603050405020304" pitchFamily="18" charset="0"/>
              </a:rPr>
              <a:t>ISO land administration domain model</a:t>
            </a:r>
          </a:p>
          <a:p>
            <a:pPr algn="just"/>
            <a:r>
              <a:rPr lang="en-US" sz="2400" dirty="0">
                <a:cs typeface="Times New Roman" panose="02020603050405020304" pitchFamily="18" charset="0"/>
              </a:rPr>
              <a:t>social tenure domain model;</a:t>
            </a:r>
          </a:p>
          <a:p>
            <a:pPr algn="just"/>
            <a:r>
              <a:rPr lang="en-US" sz="2400" dirty="0">
                <a:cs typeface="Times New Roman" panose="02020603050405020304" pitchFamily="18" charset="0"/>
              </a:rPr>
              <a:t>land parcel identification system;</a:t>
            </a:r>
          </a:p>
          <a:p>
            <a:pPr algn="just"/>
            <a:r>
              <a:rPr lang="en-US" sz="2400" dirty="0">
                <a:cs typeface="Times New Roman" panose="02020603050405020304" pitchFamily="18" charset="0"/>
              </a:rPr>
              <a:t>mark-up languages in land information management;</a:t>
            </a:r>
          </a:p>
          <a:p>
            <a:pPr algn="just"/>
            <a:r>
              <a:rPr lang="en-US" sz="2400" dirty="0">
                <a:cs typeface="Times New Roman" panose="02020603050405020304" pitchFamily="18" charset="0"/>
              </a:rPr>
              <a:t>GML based application schemas</a:t>
            </a:r>
          </a:p>
        </p:txBody>
      </p:sp>
    </p:spTree>
    <p:extLst>
      <p:ext uri="{BB962C8B-B14F-4D97-AF65-F5344CB8AC3E}">
        <p14:creationId xmlns:p14="http://schemas.microsoft.com/office/powerpoint/2010/main" val="227674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LAS </a:t>
            </a:r>
            <a:r>
              <a:rPr lang="en-US" b="1" dirty="0" smtClean="0">
                <a:effectLst>
                  <a:outerShdw blurRad="38100" dist="38100" dir="2700000" algn="tl">
                    <a:srgbClr val="000000">
                      <a:alpha val="43137"/>
                    </a:srgbClr>
                  </a:outerShdw>
                </a:effectLst>
              </a:rPr>
              <a:t>Functions</a:t>
            </a:r>
            <a:endParaRPr lang="en-US" b="1" dirty="0">
              <a:effectLst>
                <a:outerShdw blurRad="38100" dist="38100" dir="2700000" algn="tl">
                  <a:srgbClr val="000000">
                    <a:alpha val="43137"/>
                  </a:srgbClr>
                </a:outerShdw>
              </a:effectLst>
            </a:endParaRPr>
          </a:p>
        </p:txBody>
      </p:sp>
      <p:pic>
        <p:nvPicPr>
          <p:cNvPr id="12" name="İçerik Yer Tutucusu 4" descr="Ekran Kırpma"/>
          <p:cNvPicPr>
            <a:picLocks noChangeAspect="1"/>
          </p:cNvPicPr>
          <p:nvPr/>
        </p:nvPicPr>
        <p:blipFill rotWithShape="1">
          <a:blip r:embed="rId3">
            <a:extLst>
              <a:ext uri="{28A0092B-C50C-407E-A947-70E740481C1C}">
                <a14:useLocalDpi xmlns:a14="http://schemas.microsoft.com/office/drawing/2010/main" val="0"/>
              </a:ext>
            </a:extLst>
          </a:blip>
          <a:srcRect t="14461"/>
          <a:stretch/>
        </p:blipFill>
        <p:spPr>
          <a:xfrm>
            <a:off x="980129" y="939976"/>
            <a:ext cx="10231741" cy="4176461"/>
          </a:xfrm>
          <a:prstGeom prst="rect">
            <a:avLst/>
          </a:prstGeom>
        </p:spPr>
      </p:pic>
      <p:pic>
        <p:nvPicPr>
          <p:cNvPr id="13" name="Resim 12"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29" y="5228413"/>
            <a:ext cx="10231741" cy="1512957"/>
          </a:xfrm>
          <a:prstGeom prst="rect">
            <a:avLst/>
          </a:prstGeom>
        </p:spPr>
      </p:pic>
    </p:spTree>
    <p:extLst>
      <p:ext uri="{BB962C8B-B14F-4D97-AF65-F5344CB8AC3E}">
        <p14:creationId xmlns:p14="http://schemas.microsoft.com/office/powerpoint/2010/main" val="1135596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sp>
        <p:nvSpPr>
          <p:cNvPr id="12" name="Yuvarlatılmış Dikdörtgen 11"/>
          <p:cNvSpPr/>
          <p:nvPr/>
        </p:nvSpPr>
        <p:spPr>
          <a:xfrm rot="3282306">
            <a:off x="3453672" y="3072603"/>
            <a:ext cx="5428671" cy="744696"/>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dirty="0">
                <a:solidFill>
                  <a:schemeClr val="tx1"/>
                </a:solidFill>
              </a:rPr>
              <a:t>LAND in SOCIETY</a:t>
            </a:r>
            <a:endParaRPr lang="en-US" sz="5400" dirty="0">
              <a:solidFill>
                <a:schemeClr val="tx1"/>
              </a:solidFill>
            </a:endParaRPr>
          </a:p>
        </p:txBody>
      </p:sp>
    </p:spTree>
    <p:extLst>
      <p:ext uri="{BB962C8B-B14F-4D97-AF65-F5344CB8AC3E}">
        <p14:creationId xmlns:p14="http://schemas.microsoft.com/office/powerpoint/2010/main" val="275508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sp>
        <p:nvSpPr>
          <p:cNvPr id="11" name="Yuvarlatılmış Dikdörtgen 10"/>
          <p:cNvSpPr/>
          <p:nvPr/>
        </p:nvSpPr>
        <p:spPr>
          <a:xfrm>
            <a:off x="119336" y="1145595"/>
            <a:ext cx="7848872" cy="7759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a:solidFill>
                  <a:schemeClr val="tx1"/>
                </a:solidFill>
              </a:rPr>
              <a:t>Land policy </a:t>
            </a:r>
            <a:r>
              <a:rPr lang="en-US" sz="2000" dirty="0">
                <a:solidFill>
                  <a:schemeClr val="tx1"/>
                </a:solidFill>
              </a:rPr>
              <a:t>determines values,</a:t>
            </a:r>
            <a:r>
              <a:rPr lang="tr-TR" sz="2000" dirty="0">
                <a:solidFill>
                  <a:schemeClr val="tx1"/>
                </a:solidFill>
              </a:rPr>
              <a:t> </a:t>
            </a:r>
            <a:r>
              <a:rPr lang="en-US" sz="2000" dirty="0">
                <a:solidFill>
                  <a:schemeClr val="tx1"/>
                </a:solidFill>
              </a:rPr>
              <a:t>objectives, and the legal</a:t>
            </a:r>
            <a:r>
              <a:rPr lang="tr-TR" sz="2000" dirty="0">
                <a:solidFill>
                  <a:schemeClr val="tx1"/>
                </a:solidFill>
              </a:rPr>
              <a:t> </a:t>
            </a:r>
            <a:r>
              <a:rPr lang="en-US" sz="2000" dirty="0">
                <a:solidFill>
                  <a:schemeClr val="tx1"/>
                </a:solidFill>
              </a:rPr>
              <a:t>regulatory framework</a:t>
            </a:r>
            <a:r>
              <a:rPr lang="tr-TR" sz="2000" dirty="0">
                <a:solidFill>
                  <a:schemeClr val="tx1"/>
                </a:solidFill>
              </a:rPr>
              <a:t> </a:t>
            </a:r>
            <a:r>
              <a:rPr lang="en-US" sz="2000" dirty="0">
                <a:solidFill>
                  <a:schemeClr val="tx1"/>
                </a:solidFill>
              </a:rPr>
              <a:t>for</a:t>
            </a:r>
            <a:r>
              <a:rPr lang="tr-TR" sz="2000" dirty="0">
                <a:solidFill>
                  <a:schemeClr val="tx1"/>
                </a:solidFill>
              </a:rPr>
              <a:t> </a:t>
            </a:r>
            <a:r>
              <a:rPr lang="en-US" sz="2000" dirty="0">
                <a:solidFill>
                  <a:schemeClr val="tx1"/>
                </a:solidFill>
              </a:rPr>
              <a:t>management of a society’s major</a:t>
            </a:r>
            <a:r>
              <a:rPr lang="tr-TR" sz="2000" dirty="0">
                <a:solidFill>
                  <a:schemeClr val="tx1"/>
                </a:solidFill>
              </a:rPr>
              <a:t> </a:t>
            </a:r>
            <a:r>
              <a:rPr lang="en-US" sz="2000" dirty="0">
                <a:solidFill>
                  <a:schemeClr val="tx1"/>
                </a:solidFill>
              </a:rPr>
              <a:t>asset</a:t>
            </a:r>
            <a:r>
              <a:rPr lang="tr-TR" sz="2000" dirty="0">
                <a:solidFill>
                  <a:schemeClr val="tx1"/>
                </a:solidFill>
              </a:rPr>
              <a:t> - </a:t>
            </a:r>
            <a:r>
              <a:rPr lang="en-US" sz="2000" dirty="0">
                <a:solidFill>
                  <a:schemeClr val="tx1"/>
                </a:solidFill>
              </a:rPr>
              <a:t>its land.</a:t>
            </a:r>
            <a:endParaRPr lang="tr-TR" sz="2000" dirty="0">
              <a:solidFill>
                <a:schemeClr val="tx1"/>
              </a:solidFill>
            </a:endParaRPr>
          </a:p>
        </p:txBody>
      </p:sp>
    </p:spTree>
    <p:extLst>
      <p:ext uri="{BB962C8B-B14F-4D97-AF65-F5344CB8AC3E}">
        <p14:creationId xmlns:p14="http://schemas.microsoft.com/office/powerpoint/2010/main" val="2511146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sp>
        <p:nvSpPr>
          <p:cNvPr id="10" name="Yuvarlatılmış Dikdörtgen 9"/>
          <p:cNvSpPr/>
          <p:nvPr/>
        </p:nvSpPr>
        <p:spPr>
          <a:xfrm>
            <a:off x="119336" y="1081414"/>
            <a:ext cx="7848872" cy="2995658"/>
          </a:xfrm>
          <a:prstGeom prst="roundRect">
            <a:avLst/>
          </a:prstGeom>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en-US" sz="2000" dirty="0">
                <a:solidFill>
                  <a:schemeClr val="tx1"/>
                </a:solidFill>
              </a:rPr>
              <a:t>The </a:t>
            </a:r>
            <a:r>
              <a:rPr lang="en-US" sz="2000" b="1" dirty="0">
                <a:solidFill>
                  <a:schemeClr val="tx1"/>
                </a:solidFill>
              </a:rPr>
              <a:t>land management paradigm </a:t>
            </a:r>
            <a:r>
              <a:rPr lang="en-US" sz="2000" dirty="0">
                <a:solidFill>
                  <a:schemeClr val="tx1"/>
                </a:solidFill>
              </a:rPr>
              <a:t>drives a holistic approach to LAS and forces their</a:t>
            </a:r>
            <a:r>
              <a:rPr lang="tr-TR" sz="2000" dirty="0">
                <a:solidFill>
                  <a:schemeClr val="tx1"/>
                </a:solidFill>
              </a:rPr>
              <a:t> </a:t>
            </a:r>
            <a:r>
              <a:rPr lang="en-US" sz="2000" dirty="0">
                <a:solidFill>
                  <a:schemeClr val="tx1"/>
                </a:solidFill>
              </a:rPr>
              <a:t>land administration processes to contribute to sustainable development.</a:t>
            </a:r>
            <a:endParaRPr lang="tr-TR" sz="2000" dirty="0">
              <a:solidFill>
                <a:schemeClr val="tx1"/>
              </a:solidFill>
            </a:endParaRPr>
          </a:p>
          <a:p>
            <a:pPr algn="just"/>
            <a:r>
              <a:rPr lang="en-US" sz="2000" dirty="0">
                <a:solidFill>
                  <a:schemeClr val="tx1"/>
                </a:solidFill>
              </a:rPr>
              <a:t>The paradigm</a:t>
            </a:r>
            <a:r>
              <a:rPr lang="tr-TR" sz="2000" dirty="0">
                <a:solidFill>
                  <a:schemeClr val="tx1"/>
                </a:solidFill>
              </a:rPr>
              <a:t> </a:t>
            </a:r>
            <a:r>
              <a:rPr lang="en-US" sz="2000" dirty="0">
                <a:solidFill>
                  <a:schemeClr val="tx1"/>
                </a:solidFill>
              </a:rPr>
              <a:t>allows LAS to facilitate overall land management.</a:t>
            </a:r>
            <a:endParaRPr lang="tr-TR" sz="2000" dirty="0">
              <a:solidFill>
                <a:schemeClr val="tx1"/>
              </a:solidFill>
            </a:endParaRPr>
          </a:p>
          <a:p>
            <a:pPr algn="just"/>
            <a:r>
              <a:rPr lang="en-US" sz="2000" dirty="0">
                <a:solidFill>
                  <a:schemeClr val="tx1"/>
                </a:solidFill>
              </a:rPr>
              <a:t>Land management activities</a:t>
            </a:r>
            <a:r>
              <a:rPr lang="tr-TR" sz="2000" dirty="0">
                <a:solidFill>
                  <a:schemeClr val="tx1"/>
                </a:solidFill>
              </a:rPr>
              <a:t> </a:t>
            </a:r>
            <a:r>
              <a:rPr lang="en-US" sz="2000" dirty="0">
                <a:solidFill>
                  <a:schemeClr val="tx1"/>
                </a:solidFill>
              </a:rPr>
              <a:t>include the core land administration functions of land tenure, value, use, and</a:t>
            </a:r>
            <a:r>
              <a:rPr lang="tr-TR" sz="2000" dirty="0">
                <a:solidFill>
                  <a:schemeClr val="tx1"/>
                </a:solidFill>
              </a:rPr>
              <a:t> </a:t>
            </a:r>
            <a:r>
              <a:rPr lang="en-US" sz="2000" dirty="0">
                <a:solidFill>
                  <a:schemeClr val="tx1"/>
                </a:solidFill>
              </a:rPr>
              <a:t>development while encompassing all activities associated with the management of</a:t>
            </a:r>
            <a:r>
              <a:rPr lang="tr-TR" sz="2000" dirty="0">
                <a:solidFill>
                  <a:schemeClr val="tx1"/>
                </a:solidFill>
              </a:rPr>
              <a:t> </a:t>
            </a:r>
            <a:r>
              <a:rPr lang="en-US" sz="2000" dirty="0">
                <a:solidFill>
                  <a:schemeClr val="tx1"/>
                </a:solidFill>
              </a:rPr>
              <a:t>land and natural resources that are required to achieve sustainable development.</a:t>
            </a:r>
            <a:endParaRPr lang="tr-TR" sz="2000" dirty="0">
              <a:solidFill>
                <a:schemeClr val="tx1"/>
              </a:solidFill>
            </a:endParaRPr>
          </a:p>
        </p:txBody>
      </p:sp>
    </p:spTree>
    <p:extLst>
      <p:ext uri="{BB962C8B-B14F-4D97-AF65-F5344CB8AC3E}">
        <p14:creationId xmlns:p14="http://schemas.microsoft.com/office/powerpoint/2010/main" val="422865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sp>
        <p:nvSpPr>
          <p:cNvPr id="9" name="Yuvarlatılmış Dikdörtgen 8"/>
          <p:cNvSpPr/>
          <p:nvPr/>
        </p:nvSpPr>
        <p:spPr>
          <a:xfrm>
            <a:off x="119336" y="2723563"/>
            <a:ext cx="7848872" cy="141087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000" dirty="0">
                <a:solidFill>
                  <a:schemeClr val="tx1"/>
                </a:solidFill>
              </a:rPr>
              <a:t>The </a:t>
            </a:r>
            <a:r>
              <a:rPr lang="en-US" sz="2000" b="1" dirty="0">
                <a:solidFill>
                  <a:schemeClr val="tx1"/>
                </a:solidFill>
              </a:rPr>
              <a:t>land administration system </a:t>
            </a:r>
            <a:r>
              <a:rPr lang="en-US" sz="2000" dirty="0">
                <a:solidFill>
                  <a:schemeClr val="tx1"/>
                </a:solidFill>
              </a:rPr>
              <a:t>provides the</a:t>
            </a:r>
            <a:r>
              <a:rPr lang="tr-TR" sz="2000" dirty="0">
                <a:solidFill>
                  <a:schemeClr val="tx1"/>
                </a:solidFill>
              </a:rPr>
              <a:t> </a:t>
            </a:r>
            <a:r>
              <a:rPr lang="en-US" sz="2000" dirty="0">
                <a:solidFill>
                  <a:schemeClr val="tx1"/>
                </a:solidFill>
              </a:rPr>
              <a:t>infrastructure for</a:t>
            </a:r>
            <a:r>
              <a:rPr lang="tr-TR" sz="2000" dirty="0">
                <a:solidFill>
                  <a:schemeClr val="tx1"/>
                </a:solidFill>
              </a:rPr>
              <a:t> </a:t>
            </a:r>
            <a:r>
              <a:rPr lang="en-US" sz="2000" dirty="0">
                <a:solidFill>
                  <a:schemeClr val="tx1"/>
                </a:solidFill>
              </a:rPr>
              <a:t>implementation</a:t>
            </a:r>
            <a:r>
              <a:rPr lang="tr-TR" sz="2000" dirty="0">
                <a:solidFill>
                  <a:schemeClr val="tx1"/>
                </a:solidFill>
              </a:rPr>
              <a:t> </a:t>
            </a:r>
            <a:r>
              <a:rPr lang="en-US" sz="2000" dirty="0">
                <a:solidFill>
                  <a:schemeClr val="tx1"/>
                </a:solidFill>
              </a:rPr>
              <a:t>of land</a:t>
            </a:r>
            <a:r>
              <a:rPr lang="tr-TR" sz="2000" dirty="0">
                <a:solidFill>
                  <a:schemeClr val="tx1"/>
                </a:solidFill>
              </a:rPr>
              <a:t> </a:t>
            </a:r>
            <a:r>
              <a:rPr lang="en-US" sz="2000" dirty="0">
                <a:solidFill>
                  <a:schemeClr val="tx1"/>
                </a:solidFill>
              </a:rPr>
              <a:t>policies and land</a:t>
            </a:r>
            <a:r>
              <a:rPr lang="tr-TR" sz="2000" dirty="0">
                <a:solidFill>
                  <a:schemeClr val="tx1"/>
                </a:solidFill>
              </a:rPr>
              <a:t> </a:t>
            </a:r>
            <a:r>
              <a:rPr lang="en-US" sz="2000" dirty="0">
                <a:solidFill>
                  <a:schemeClr val="tx1"/>
                </a:solidFill>
              </a:rPr>
              <a:t>management strategies and</a:t>
            </a:r>
            <a:r>
              <a:rPr lang="tr-TR" sz="2000" dirty="0">
                <a:solidFill>
                  <a:schemeClr val="tx1"/>
                </a:solidFill>
              </a:rPr>
              <a:t> </a:t>
            </a:r>
            <a:r>
              <a:rPr lang="en-US" sz="2000" dirty="0">
                <a:solidFill>
                  <a:schemeClr val="tx1"/>
                </a:solidFill>
              </a:rPr>
              <a:t>underpins the operation of</a:t>
            </a:r>
            <a:r>
              <a:rPr lang="tr-TR" sz="2000" dirty="0">
                <a:solidFill>
                  <a:schemeClr val="tx1"/>
                </a:solidFill>
              </a:rPr>
              <a:t> </a:t>
            </a:r>
            <a:r>
              <a:rPr lang="en-US" sz="2000" dirty="0">
                <a:solidFill>
                  <a:schemeClr val="tx1"/>
                </a:solidFill>
              </a:rPr>
              <a:t>efficient land markets and</a:t>
            </a:r>
            <a:r>
              <a:rPr lang="tr-TR" sz="2000" dirty="0">
                <a:solidFill>
                  <a:schemeClr val="tx1"/>
                </a:solidFill>
              </a:rPr>
              <a:t> </a:t>
            </a:r>
            <a:r>
              <a:rPr lang="en-US" sz="2000" dirty="0">
                <a:solidFill>
                  <a:schemeClr val="tx1"/>
                </a:solidFill>
              </a:rPr>
              <a:t>effective land-use</a:t>
            </a:r>
            <a:r>
              <a:rPr lang="tr-TR" sz="2000" dirty="0">
                <a:solidFill>
                  <a:schemeClr val="tx1"/>
                </a:solidFill>
              </a:rPr>
              <a:t> </a:t>
            </a:r>
            <a:r>
              <a:rPr lang="en-US" sz="2000" dirty="0">
                <a:solidFill>
                  <a:schemeClr val="tx1"/>
                </a:solidFill>
              </a:rPr>
              <a:t>management.</a:t>
            </a:r>
            <a:r>
              <a:rPr lang="tr-TR" sz="2000" dirty="0">
                <a:solidFill>
                  <a:schemeClr val="tx1"/>
                </a:solidFill>
              </a:rPr>
              <a:t> </a:t>
            </a:r>
            <a:r>
              <a:rPr lang="en-US" sz="2000" dirty="0">
                <a:solidFill>
                  <a:schemeClr val="tx1"/>
                </a:solidFill>
              </a:rPr>
              <a:t>Cadastre</a:t>
            </a:r>
            <a:r>
              <a:rPr lang="tr-TR" sz="2000" dirty="0">
                <a:solidFill>
                  <a:schemeClr val="tx1"/>
                </a:solidFill>
              </a:rPr>
              <a:t> </a:t>
            </a:r>
            <a:r>
              <a:rPr lang="en-US" sz="2000" dirty="0">
                <a:solidFill>
                  <a:schemeClr val="tx1"/>
                </a:solidFill>
              </a:rPr>
              <a:t>is at the</a:t>
            </a:r>
            <a:r>
              <a:rPr lang="tr-TR" sz="2000" dirty="0">
                <a:solidFill>
                  <a:schemeClr val="tx1"/>
                </a:solidFill>
              </a:rPr>
              <a:t> </a:t>
            </a:r>
            <a:r>
              <a:rPr lang="en-US" sz="2000" dirty="0">
                <a:solidFill>
                  <a:schemeClr val="tx1"/>
                </a:solidFill>
              </a:rPr>
              <a:t>core of a land administration system.</a:t>
            </a:r>
            <a:endParaRPr lang="tr-TR" sz="2000" dirty="0">
              <a:solidFill>
                <a:schemeClr val="tx1"/>
              </a:solidFill>
            </a:endParaRPr>
          </a:p>
        </p:txBody>
      </p:sp>
    </p:spTree>
    <p:extLst>
      <p:ext uri="{BB962C8B-B14F-4D97-AF65-F5344CB8AC3E}">
        <p14:creationId xmlns:p14="http://schemas.microsoft.com/office/powerpoint/2010/main" val="1014751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sp>
        <p:nvSpPr>
          <p:cNvPr id="8" name="Yuvarlatılmış Dikdörtgen 7"/>
          <p:cNvSpPr/>
          <p:nvPr/>
        </p:nvSpPr>
        <p:spPr>
          <a:xfrm>
            <a:off x="119336" y="3881025"/>
            <a:ext cx="7848872" cy="8760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dirty="0">
                <a:solidFill>
                  <a:schemeClr val="tx1"/>
                </a:solidFill>
              </a:rPr>
              <a:t>The </a:t>
            </a:r>
            <a:r>
              <a:rPr lang="en-US" sz="2000" b="1" dirty="0">
                <a:solidFill>
                  <a:schemeClr val="tx1"/>
                </a:solidFill>
              </a:rPr>
              <a:t>SDI</a:t>
            </a:r>
            <a:r>
              <a:rPr lang="tr-TR" sz="2000" b="1" dirty="0">
                <a:solidFill>
                  <a:schemeClr val="tx1"/>
                </a:solidFill>
              </a:rPr>
              <a:t> </a:t>
            </a:r>
            <a:r>
              <a:rPr lang="tr-TR" sz="2000" b="1" dirty="0" err="1">
                <a:solidFill>
                  <a:schemeClr val="tx1"/>
                </a:solidFill>
              </a:rPr>
              <a:t>or</a:t>
            </a:r>
            <a:r>
              <a:rPr lang="tr-TR" sz="2000" b="1" dirty="0">
                <a:solidFill>
                  <a:schemeClr val="tx1"/>
                </a:solidFill>
              </a:rPr>
              <a:t> Land Information </a:t>
            </a:r>
            <a:r>
              <a:rPr lang="tr-TR" sz="2000" b="1" dirty="0" err="1">
                <a:solidFill>
                  <a:schemeClr val="tx1"/>
                </a:solidFill>
              </a:rPr>
              <a:t>Infrastructure</a:t>
            </a:r>
            <a:r>
              <a:rPr lang="en-US" sz="2000" b="1" dirty="0">
                <a:solidFill>
                  <a:schemeClr val="tx1"/>
                </a:solidFill>
              </a:rPr>
              <a:t> </a:t>
            </a:r>
            <a:r>
              <a:rPr lang="en-US" sz="2000" dirty="0">
                <a:solidFill>
                  <a:schemeClr val="tx1"/>
                </a:solidFill>
              </a:rPr>
              <a:t>provides access to and interoperability of cadastral and other land</a:t>
            </a:r>
            <a:r>
              <a:rPr lang="tr-TR" sz="2000" dirty="0">
                <a:solidFill>
                  <a:schemeClr val="tx1"/>
                </a:solidFill>
              </a:rPr>
              <a:t> </a:t>
            </a:r>
            <a:r>
              <a:rPr lang="en-US" sz="2000" dirty="0">
                <a:solidFill>
                  <a:schemeClr val="tx1"/>
                </a:solidFill>
              </a:rPr>
              <a:t>related</a:t>
            </a:r>
            <a:r>
              <a:rPr lang="tr-TR" sz="2000" dirty="0">
                <a:solidFill>
                  <a:schemeClr val="tx1"/>
                </a:solidFill>
              </a:rPr>
              <a:t> </a:t>
            </a:r>
            <a:r>
              <a:rPr lang="en-US" sz="2000" dirty="0">
                <a:solidFill>
                  <a:schemeClr val="tx1"/>
                </a:solidFill>
              </a:rPr>
              <a:t>information.</a:t>
            </a:r>
            <a:endParaRPr lang="tr-TR" sz="2000" dirty="0">
              <a:solidFill>
                <a:schemeClr val="tx1"/>
              </a:solidFill>
            </a:endParaRPr>
          </a:p>
        </p:txBody>
      </p:sp>
    </p:spTree>
    <p:extLst>
      <p:ext uri="{BB962C8B-B14F-4D97-AF65-F5344CB8AC3E}">
        <p14:creationId xmlns:p14="http://schemas.microsoft.com/office/powerpoint/2010/main" val="4365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yagram 7"/>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sp>
        <p:nvSpPr>
          <p:cNvPr id="6" name="Yuvarlatılmış Dikdörtgen 5"/>
          <p:cNvSpPr/>
          <p:nvPr/>
        </p:nvSpPr>
        <p:spPr>
          <a:xfrm>
            <a:off x="119336" y="4454178"/>
            <a:ext cx="7776864" cy="1707159"/>
          </a:xfrm>
          <a:prstGeom prst="round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dirty="0">
                <a:solidFill>
                  <a:schemeClr val="tx1"/>
                </a:solidFill>
              </a:rPr>
              <a:t>The </a:t>
            </a:r>
            <a:r>
              <a:rPr lang="en-US" sz="2000" b="1" dirty="0">
                <a:solidFill>
                  <a:schemeClr val="tx1"/>
                </a:solidFill>
              </a:rPr>
              <a:t>cadastre </a:t>
            </a:r>
            <a:r>
              <a:rPr lang="en-US" sz="2000" dirty="0">
                <a:solidFill>
                  <a:schemeClr val="tx1"/>
                </a:solidFill>
              </a:rPr>
              <a:t>provides the spatial integrity and unique identification of every land</a:t>
            </a:r>
            <a:r>
              <a:rPr lang="tr-TR" sz="2000" dirty="0">
                <a:solidFill>
                  <a:schemeClr val="tx1"/>
                </a:solidFill>
              </a:rPr>
              <a:t> </a:t>
            </a:r>
            <a:r>
              <a:rPr lang="en-US" sz="2000" dirty="0">
                <a:solidFill>
                  <a:schemeClr val="tx1"/>
                </a:solidFill>
              </a:rPr>
              <a:t>parcel, usually through a cadastral map updated by cadastral surveys.</a:t>
            </a:r>
            <a:r>
              <a:rPr lang="tr-TR" sz="2000" dirty="0">
                <a:solidFill>
                  <a:schemeClr val="tx1"/>
                </a:solidFill>
              </a:rPr>
              <a:t> </a:t>
            </a:r>
            <a:r>
              <a:rPr lang="en-US" sz="2000" dirty="0">
                <a:solidFill>
                  <a:schemeClr val="tx1"/>
                </a:solidFill>
              </a:rPr>
              <a:t>The parcel</a:t>
            </a:r>
            <a:r>
              <a:rPr lang="tr-TR" sz="2000" dirty="0">
                <a:solidFill>
                  <a:schemeClr val="tx1"/>
                </a:solidFill>
              </a:rPr>
              <a:t> </a:t>
            </a:r>
            <a:r>
              <a:rPr lang="en-US" sz="2000" dirty="0">
                <a:solidFill>
                  <a:schemeClr val="tx1"/>
                </a:solidFill>
              </a:rPr>
              <a:t>identification provides the link for securing rights in land, controlling the use of</a:t>
            </a:r>
            <a:r>
              <a:rPr lang="tr-TR" sz="2000" dirty="0">
                <a:solidFill>
                  <a:schemeClr val="tx1"/>
                </a:solidFill>
              </a:rPr>
              <a:t> </a:t>
            </a:r>
            <a:r>
              <a:rPr lang="en-US" sz="2000" dirty="0">
                <a:solidFill>
                  <a:schemeClr val="tx1"/>
                </a:solidFill>
              </a:rPr>
              <a:t>land, and connecting the ways people use land with their understanding of land.</a:t>
            </a:r>
            <a:endParaRPr lang="tr-TR" sz="2000" dirty="0">
              <a:solidFill>
                <a:schemeClr val="tx1"/>
              </a:solidFill>
            </a:endParaRPr>
          </a:p>
        </p:txBody>
      </p:sp>
    </p:spTree>
    <p:extLst>
      <p:ext uri="{BB962C8B-B14F-4D97-AF65-F5344CB8AC3E}">
        <p14:creationId xmlns:p14="http://schemas.microsoft.com/office/powerpoint/2010/main" val="2470387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graphicFrame>
        <p:nvGraphicFramePr>
          <p:cNvPr id="3" name="Diyagram 2"/>
          <p:cNvGraphicFramePr/>
          <p:nvPr>
            <p:extLst/>
          </p:nvPr>
        </p:nvGraphicFramePr>
        <p:xfrm>
          <a:off x="119336" y="980728"/>
          <a:ext cx="1188132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Yuvarlatılmış Dikdörtgen 3"/>
          <p:cNvSpPr/>
          <p:nvPr/>
        </p:nvSpPr>
        <p:spPr>
          <a:xfrm>
            <a:off x="119336" y="5045200"/>
            <a:ext cx="7848872" cy="1420006"/>
          </a:xfrm>
          <a:prstGeom prst="roundRect">
            <a:avLst/>
          </a:prstGeom>
          <a:ln>
            <a:solidFill>
              <a:schemeClr val="bg1">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dirty="0">
                <a:solidFill>
                  <a:schemeClr val="tx1"/>
                </a:solidFill>
              </a:rPr>
              <a:t>The </a:t>
            </a:r>
            <a:r>
              <a:rPr lang="en-US" sz="2000" b="1" dirty="0">
                <a:solidFill>
                  <a:schemeClr val="tx1"/>
                </a:solidFill>
              </a:rPr>
              <a:t>land parcel </a:t>
            </a:r>
            <a:r>
              <a:rPr lang="en-US" sz="2000" dirty="0">
                <a:solidFill>
                  <a:schemeClr val="tx1"/>
                </a:solidFill>
              </a:rPr>
              <a:t>is the foundation of the hierarchy, because it reflects the way</a:t>
            </a:r>
            <a:r>
              <a:rPr lang="tr-TR" sz="2000" dirty="0">
                <a:solidFill>
                  <a:schemeClr val="tx1"/>
                </a:solidFill>
              </a:rPr>
              <a:t> </a:t>
            </a:r>
            <a:r>
              <a:rPr lang="en-US" sz="2000" dirty="0">
                <a:solidFill>
                  <a:schemeClr val="tx1"/>
                </a:solidFill>
              </a:rPr>
              <a:t>people use land in their daily lives. It is the key object for identification of land</a:t>
            </a:r>
            <a:r>
              <a:rPr lang="tr-TR" sz="2000" dirty="0">
                <a:solidFill>
                  <a:schemeClr val="tx1"/>
                </a:solidFill>
              </a:rPr>
              <a:t> </a:t>
            </a:r>
            <a:r>
              <a:rPr lang="en-US" sz="2000" dirty="0">
                <a:solidFill>
                  <a:schemeClr val="tx1"/>
                </a:solidFill>
              </a:rPr>
              <a:t>rights and administration of restrictions and responsibilities in the use of land.</a:t>
            </a:r>
            <a:r>
              <a:rPr lang="tr-TR" sz="2000" dirty="0">
                <a:solidFill>
                  <a:schemeClr val="tx1"/>
                </a:solidFill>
              </a:rPr>
              <a:t> </a:t>
            </a:r>
            <a:r>
              <a:rPr lang="en-US" sz="2000" dirty="0">
                <a:solidFill>
                  <a:schemeClr val="tx1"/>
                </a:solidFill>
              </a:rPr>
              <a:t>The land parcel links the system with the people.</a:t>
            </a:r>
            <a:endParaRPr lang="tr-TR" sz="2000" dirty="0">
              <a:solidFill>
                <a:schemeClr val="tx1"/>
              </a:solidFill>
            </a:endParaRPr>
          </a:p>
        </p:txBody>
      </p:sp>
    </p:spTree>
    <p:extLst>
      <p:ext uri="{BB962C8B-B14F-4D97-AF65-F5344CB8AC3E}">
        <p14:creationId xmlns:p14="http://schemas.microsoft.com/office/powerpoint/2010/main" val="353722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summary</a:t>
            </a:r>
          </a:p>
        </p:txBody>
      </p:sp>
      <p:pic>
        <p:nvPicPr>
          <p:cNvPr id="8" name="Picture 2" descr="https://www.ee.co.za/wp-content/uploads/2018/02/Fig-8-Hierarchy-and-functions-of-elements-of-Land-Administration-System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980728"/>
            <a:ext cx="11665296" cy="5673336"/>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9120336" y="6309321"/>
            <a:ext cx="2123728" cy="584775"/>
          </a:xfrm>
          <a:prstGeom prst="rect">
            <a:avLst/>
          </a:prstGeom>
        </p:spPr>
        <p:txBody>
          <a:bodyPr wrap="square">
            <a:spAutoFit/>
          </a:bodyPr>
          <a:lstStyle/>
          <a:p>
            <a:pPr algn="r"/>
            <a:r>
              <a:rPr lang="en-US" sz="1600" b="1" i="1" dirty="0"/>
              <a:t>Simon Hull and</a:t>
            </a:r>
            <a:endParaRPr lang="tr-TR" sz="1600" b="1" i="1" dirty="0"/>
          </a:p>
          <a:p>
            <a:pPr algn="r"/>
            <a:r>
              <a:rPr lang="en-US" sz="1600" b="1" i="1" dirty="0"/>
              <a:t>Jennifer </a:t>
            </a:r>
            <a:r>
              <a:rPr lang="en-US" sz="1600" b="1" i="1" dirty="0" err="1"/>
              <a:t>Whittal</a:t>
            </a:r>
            <a:r>
              <a:rPr lang="tr-TR" sz="1600" b="1" i="1" dirty="0"/>
              <a:t>, 2018</a:t>
            </a:r>
            <a:endParaRPr lang="en-US" sz="1600" b="1" i="1" dirty="0"/>
          </a:p>
        </p:txBody>
      </p:sp>
    </p:spTree>
    <p:extLst>
      <p:ext uri="{BB962C8B-B14F-4D97-AF65-F5344CB8AC3E}">
        <p14:creationId xmlns:p14="http://schemas.microsoft.com/office/powerpoint/2010/main" val="43627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412776"/>
            <a:ext cx="9144000" cy="3096344"/>
          </a:xfrm>
        </p:spPr>
        <p:txBody>
          <a:bodyPr>
            <a:normAutofit/>
          </a:bodyPr>
          <a:lstStyle/>
          <a:p>
            <a:r>
              <a:rPr lang="en-US" sz="5400" b="1" dirty="0">
                <a:effectLst>
                  <a:outerShdw blurRad="38100" dist="38100" dir="2700000" algn="tl">
                    <a:srgbClr val="000000">
                      <a:alpha val="43137"/>
                    </a:srgbClr>
                  </a:outerShdw>
                </a:effectLst>
                <a:latin typeface="+mn-lt"/>
                <a:cs typeface="Times New Roman" panose="02020603050405020304" pitchFamily="18" charset="0"/>
              </a:rPr>
              <a:t>Section 2</a:t>
            </a:r>
            <a:r>
              <a:rPr lang="tr-TR" sz="5400" b="1" dirty="0">
                <a:effectLst>
                  <a:outerShdw blurRad="38100" dist="38100" dir="2700000" algn="tl">
                    <a:srgbClr val="000000">
                      <a:alpha val="43137"/>
                    </a:srgbClr>
                  </a:outerShdw>
                </a:effectLst>
                <a:latin typeface="+mn-lt"/>
                <a:cs typeface="Times New Roman" panose="02020603050405020304" pitchFamily="18" charset="0"/>
              </a:rPr>
              <a:t>:</a:t>
            </a:r>
            <a:r>
              <a:rPr lang="en-US" sz="5400" b="1" dirty="0">
                <a:effectLst>
                  <a:outerShdw blurRad="38100" dist="38100" dir="2700000" algn="tl">
                    <a:srgbClr val="000000">
                      <a:alpha val="43137"/>
                    </a:srgbClr>
                  </a:outerShdw>
                </a:effectLst>
                <a:latin typeface="+mn-lt"/>
                <a:cs typeface="Times New Roman" panose="02020603050405020304" pitchFamily="18" charset="0"/>
              </a:rPr>
              <a:t/>
            </a:r>
            <a:br>
              <a:rPr lang="en-US" sz="5400" b="1" dirty="0">
                <a:effectLst>
                  <a:outerShdw blurRad="38100" dist="38100" dir="2700000" algn="tl">
                    <a:srgbClr val="000000">
                      <a:alpha val="43137"/>
                    </a:srgbClr>
                  </a:outerShdw>
                </a:effectLst>
                <a:latin typeface="+mn-lt"/>
                <a:cs typeface="Times New Roman" panose="02020603050405020304" pitchFamily="18" charset="0"/>
              </a:rPr>
            </a:br>
            <a:r>
              <a:rPr lang="en-US" sz="5400" b="1" dirty="0">
                <a:effectLst>
                  <a:outerShdw blurRad="38100" dist="38100" dir="2700000" algn="tl">
                    <a:srgbClr val="000000">
                      <a:alpha val="43137"/>
                    </a:srgbClr>
                  </a:outerShdw>
                </a:effectLst>
                <a:latin typeface="+mn-lt"/>
                <a:cs typeface="Times New Roman" panose="02020603050405020304" pitchFamily="18" charset="0"/>
              </a:rPr>
              <a:t>introduction to</a:t>
            </a:r>
            <a:r>
              <a:rPr lang="tr-TR" sz="5400" b="1" dirty="0">
                <a:effectLst>
                  <a:outerShdw blurRad="38100" dist="38100" dir="2700000" algn="tl">
                    <a:srgbClr val="000000">
                      <a:alpha val="43137"/>
                    </a:srgbClr>
                  </a:outerShdw>
                </a:effectLst>
                <a:latin typeface="+mn-lt"/>
                <a:cs typeface="Times New Roman" panose="02020603050405020304" pitchFamily="18" charset="0"/>
              </a:rPr>
              <a:t> </a:t>
            </a:r>
            <a:r>
              <a:rPr lang="en-US" sz="5400" b="1" dirty="0">
                <a:effectLst>
                  <a:outerShdw blurRad="38100" dist="38100" dir="2700000" algn="tl">
                    <a:srgbClr val="000000">
                      <a:alpha val="43137"/>
                    </a:srgbClr>
                  </a:outerShdw>
                </a:effectLst>
                <a:latin typeface="+mn-lt"/>
                <a:cs typeface="Times New Roman" panose="02020603050405020304" pitchFamily="18" charset="0"/>
              </a:rPr>
              <a:t>spatial data infrastructures</a:t>
            </a:r>
            <a:r>
              <a:rPr lang="tr-TR" sz="5400" b="1" dirty="0">
                <a:effectLst>
                  <a:outerShdw blurRad="38100" dist="38100" dir="2700000" algn="tl">
                    <a:srgbClr val="000000">
                      <a:alpha val="43137"/>
                    </a:srgbClr>
                  </a:outerShdw>
                </a:effectLst>
                <a:latin typeface="+mn-lt"/>
                <a:cs typeface="Times New Roman" panose="02020603050405020304" pitchFamily="18" charset="0"/>
              </a:rPr>
              <a:t> (SDI)</a:t>
            </a:r>
            <a:r>
              <a:rPr lang="en-US" sz="5400" b="1" dirty="0">
                <a:effectLst>
                  <a:outerShdw blurRad="38100" dist="38100" dir="2700000" algn="tl">
                    <a:srgbClr val="000000">
                      <a:alpha val="43137"/>
                    </a:srgbClr>
                  </a:outerShdw>
                </a:effectLst>
                <a:latin typeface="+mn-lt"/>
                <a:cs typeface="Times New Roman" panose="02020603050405020304" pitchFamily="18" charset="0"/>
              </a:rPr>
              <a:t> </a:t>
            </a:r>
          </a:p>
        </p:txBody>
      </p:sp>
      <p:cxnSp>
        <p:nvCxnSpPr>
          <p:cNvPr id="6" name="Düz Bağlayıcı 5"/>
          <p:cNvCxnSpPr/>
          <p:nvPr/>
        </p:nvCxnSpPr>
        <p:spPr>
          <a:xfrm>
            <a:off x="1524000" y="1412776"/>
            <a:ext cx="9144000" cy="0"/>
          </a:xfrm>
          <a:prstGeom prst="line">
            <a:avLst/>
          </a:prstGeom>
        </p:spPr>
        <p:style>
          <a:lnRef idx="3">
            <a:schemeClr val="dk1"/>
          </a:lnRef>
          <a:fillRef idx="0">
            <a:schemeClr val="dk1"/>
          </a:fillRef>
          <a:effectRef idx="2">
            <a:schemeClr val="dk1"/>
          </a:effectRef>
          <a:fontRef idx="minor">
            <a:schemeClr val="tx1"/>
          </a:fontRef>
        </p:style>
      </p:cxnSp>
      <p:cxnSp>
        <p:nvCxnSpPr>
          <p:cNvPr id="7" name="Düz Bağlayıcı 6"/>
          <p:cNvCxnSpPr/>
          <p:nvPr/>
        </p:nvCxnSpPr>
        <p:spPr>
          <a:xfrm>
            <a:off x="1524000" y="4509120"/>
            <a:ext cx="914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6359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Course Learning Outcomes</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r>
              <a:rPr lang="en-US" sz="2400" dirty="0">
                <a:cs typeface="Times New Roman" panose="02020603050405020304" pitchFamily="18" charset="0"/>
              </a:rPr>
              <a:t>Students</a:t>
            </a:r>
            <a:r>
              <a:rPr lang="tr-TR" sz="2400" dirty="0">
                <a:cs typeface="Times New Roman" panose="02020603050405020304" pitchFamily="18" charset="0"/>
              </a:rPr>
              <a:t>;</a:t>
            </a:r>
          </a:p>
          <a:p>
            <a:pPr algn="just"/>
            <a:r>
              <a:rPr lang="en-US" sz="2400" dirty="0">
                <a:cs typeface="Times New Roman" panose="02020603050405020304" pitchFamily="18" charset="0"/>
              </a:rPr>
              <a:t>know the importance and function of SDI in land management paradigm</a:t>
            </a:r>
          </a:p>
          <a:p>
            <a:pPr algn="just"/>
            <a:r>
              <a:rPr lang="tr-TR" sz="2400" dirty="0">
                <a:cs typeface="Times New Roman" panose="02020603050405020304" pitchFamily="18" charset="0"/>
              </a:rPr>
              <a:t>define </a:t>
            </a:r>
            <a:r>
              <a:rPr lang="en-US" sz="2400" dirty="0">
                <a:cs typeface="Times New Roman" panose="02020603050405020304" pitchFamily="18" charset="0"/>
              </a:rPr>
              <a:t>business process models related to land management</a:t>
            </a:r>
            <a:r>
              <a:rPr lang="tr-TR" sz="2400" dirty="0">
                <a:cs typeface="Times New Roman" panose="02020603050405020304" pitchFamily="18" charset="0"/>
              </a:rPr>
              <a:t> </a:t>
            </a:r>
            <a:r>
              <a:rPr lang="en-US" sz="2400" dirty="0">
                <a:cs typeface="Times New Roman" panose="02020603050405020304" pitchFamily="18" charset="0"/>
              </a:rPr>
              <a:t>using </a:t>
            </a:r>
            <a:r>
              <a:rPr lang="tr-TR" sz="2400" b="1" dirty="0">
                <a:cs typeface="Times New Roman" panose="02020603050405020304" pitchFamily="18" charset="0"/>
              </a:rPr>
              <a:t>UML.</a:t>
            </a:r>
            <a:endParaRPr lang="en-US" sz="2400" b="1" dirty="0">
              <a:cs typeface="Times New Roman" panose="02020603050405020304" pitchFamily="18" charset="0"/>
            </a:endParaRPr>
          </a:p>
          <a:p>
            <a:pPr algn="just"/>
            <a:r>
              <a:rPr lang="tr-TR" sz="2400" dirty="0">
                <a:cs typeface="Times New Roman" panose="02020603050405020304" pitchFamily="18" charset="0"/>
              </a:rPr>
              <a:t>define </a:t>
            </a:r>
            <a:r>
              <a:rPr lang="en-US" sz="2400" b="1" dirty="0">
                <a:cs typeface="Times New Roman" panose="02020603050405020304" pitchFamily="18" charset="0"/>
              </a:rPr>
              <a:t>conceptual</a:t>
            </a:r>
            <a:r>
              <a:rPr lang="en-US" sz="2400" dirty="0">
                <a:cs typeface="Times New Roman" panose="02020603050405020304" pitchFamily="18" charset="0"/>
              </a:rPr>
              <a:t> </a:t>
            </a:r>
            <a:r>
              <a:rPr lang="en-US" sz="2400" b="1" dirty="0">
                <a:cs typeface="Times New Roman" panose="02020603050405020304" pitchFamily="18" charset="0"/>
              </a:rPr>
              <a:t>data models</a:t>
            </a:r>
            <a:r>
              <a:rPr lang="en-US" sz="2400" dirty="0">
                <a:cs typeface="Times New Roman" panose="02020603050405020304" pitchFamily="18" charset="0"/>
              </a:rPr>
              <a:t> related to land management.</a:t>
            </a:r>
          </a:p>
          <a:p>
            <a:pPr algn="just"/>
            <a:r>
              <a:rPr lang="en-US" sz="2400" dirty="0">
                <a:cs typeface="Times New Roman" panose="02020603050405020304" pitchFamily="18" charset="0"/>
              </a:rPr>
              <a:t>know </a:t>
            </a:r>
            <a:r>
              <a:rPr lang="en-US" sz="2400" b="1" dirty="0">
                <a:cs typeface="Times New Roman" panose="02020603050405020304" pitchFamily="18" charset="0"/>
              </a:rPr>
              <a:t>ISO Land Administration Domain Model</a:t>
            </a:r>
            <a:r>
              <a:rPr lang="tr-TR" sz="2400" b="1" dirty="0">
                <a:cs typeface="Times New Roman" panose="02020603050405020304" pitchFamily="18" charset="0"/>
              </a:rPr>
              <a:t>.</a:t>
            </a:r>
            <a:endParaRPr lang="en-US" sz="2400" b="1" dirty="0">
              <a:cs typeface="Times New Roman" panose="02020603050405020304" pitchFamily="18" charset="0"/>
            </a:endParaRPr>
          </a:p>
          <a:p>
            <a:pPr algn="just"/>
            <a:r>
              <a:rPr lang="en-US" sz="2400" dirty="0">
                <a:cs typeface="Times New Roman" panose="02020603050405020304" pitchFamily="18" charset="0"/>
              </a:rPr>
              <a:t>know </a:t>
            </a:r>
            <a:r>
              <a:rPr lang="en-US" sz="2400" b="1" dirty="0">
                <a:cs typeface="Times New Roman" panose="02020603050405020304" pitchFamily="18" charset="0"/>
              </a:rPr>
              <a:t>INSPIRE</a:t>
            </a:r>
            <a:r>
              <a:rPr lang="en-US" sz="2400" dirty="0">
                <a:cs typeface="Times New Roman" panose="02020603050405020304" pitchFamily="18" charset="0"/>
              </a:rPr>
              <a:t> </a:t>
            </a:r>
            <a:r>
              <a:rPr lang="tr-TR" sz="2400" b="1" dirty="0">
                <a:cs typeface="Times New Roman" panose="02020603050405020304" pitchFamily="18" charset="0"/>
              </a:rPr>
              <a:t>data </a:t>
            </a:r>
            <a:r>
              <a:rPr lang="en-US" sz="2400" b="1" dirty="0">
                <a:cs typeface="Times New Roman" panose="02020603050405020304" pitchFamily="18" charset="0"/>
              </a:rPr>
              <a:t>specifications</a:t>
            </a:r>
            <a:r>
              <a:rPr lang="en-US" sz="2400" dirty="0">
                <a:cs typeface="Times New Roman" panose="02020603050405020304" pitchFamily="18" charset="0"/>
              </a:rPr>
              <a:t>.</a:t>
            </a:r>
          </a:p>
          <a:p>
            <a:pPr algn="just"/>
            <a:r>
              <a:rPr lang="en-US" sz="2400" dirty="0">
                <a:cs typeface="Times New Roman" panose="02020603050405020304" pitchFamily="18" charset="0"/>
              </a:rPr>
              <a:t>know international </a:t>
            </a:r>
            <a:r>
              <a:rPr lang="en-US" sz="2400" b="1" dirty="0">
                <a:cs typeface="Times New Roman" panose="02020603050405020304" pitchFamily="18" charset="0"/>
              </a:rPr>
              <a:t>geographical information standards</a:t>
            </a:r>
            <a:r>
              <a:rPr lang="en-US" sz="2400" dirty="0">
                <a:cs typeface="Times New Roman" panose="02020603050405020304" pitchFamily="18" charset="0"/>
              </a:rPr>
              <a:t> related to </a:t>
            </a:r>
            <a:r>
              <a:rPr lang="en-US" sz="2400" b="1" dirty="0">
                <a:cs typeface="Times New Roman" panose="02020603050405020304" pitchFamily="18" charset="0"/>
              </a:rPr>
              <a:t>land management</a:t>
            </a:r>
            <a:r>
              <a:rPr lang="tr-TR" sz="2400" b="1" dirty="0">
                <a:cs typeface="Times New Roman" panose="02020603050405020304" pitchFamily="18" charset="0"/>
              </a:rPr>
              <a:t>.</a:t>
            </a:r>
            <a:endParaRPr lang="en-US" sz="2400" b="1" dirty="0">
              <a:cs typeface="Times New Roman" panose="02020603050405020304" pitchFamily="18" charset="0"/>
            </a:endParaRPr>
          </a:p>
        </p:txBody>
      </p:sp>
    </p:spTree>
    <p:extLst>
      <p:ext uri="{BB962C8B-B14F-4D97-AF65-F5344CB8AC3E}">
        <p14:creationId xmlns:p14="http://schemas.microsoft.com/office/powerpoint/2010/main" val="863726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449" y="-56300"/>
            <a:ext cx="12192000" cy="828000"/>
          </a:xfrm>
        </p:spPr>
        <p:style>
          <a:lnRef idx="0">
            <a:schemeClr val="dk1"/>
          </a:lnRef>
          <a:fillRef idx="3">
            <a:schemeClr val="dk1"/>
          </a:fillRef>
          <a:effectRef idx="3">
            <a:schemeClr val="dk1"/>
          </a:effectRef>
          <a:fontRef idx="minor">
            <a:schemeClr val="lt1"/>
          </a:fontRef>
        </p:style>
        <p:txBody>
          <a:bodyPr/>
          <a:lstStyle/>
          <a:p>
            <a:r>
              <a:rPr lang="en-US" b="1" dirty="0" smtClean="0">
                <a:effectLst>
                  <a:outerShdw blurRad="38100" dist="38100" dir="2700000" algn="tl">
                    <a:srgbClr val="000000">
                      <a:alpha val="43137"/>
                    </a:srgbClr>
                  </a:outerShdw>
                </a:effectLst>
              </a:rPr>
              <a:t>land management paradigm</a:t>
            </a:r>
          </a:p>
        </p:txBody>
      </p:sp>
      <p:sp>
        <p:nvSpPr>
          <p:cNvPr id="21" name="Dikdörtgen 20"/>
          <p:cNvSpPr/>
          <p:nvPr/>
        </p:nvSpPr>
        <p:spPr>
          <a:xfrm>
            <a:off x="1508794" y="6525345"/>
            <a:ext cx="10563870" cy="307777"/>
          </a:xfrm>
          <a:prstGeom prst="rect">
            <a:avLst/>
          </a:prstGeom>
        </p:spPr>
        <p:txBody>
          <a:bodyPr wrap="square">
            <a:spAutoFit/>
          </a:bodyPr>
          <a:lstStyle/>
          <a:p>
            <a:pPr algn="r"/>
            <a:r>
              <a:rPr lang="en-US" sz="1400" b="1" i="1" dirty="0"/>
              <a:t>(Williamson, </a:t>
            </a:r>
            <a:r>
              <a:rPr lang="en-US" sz="1400" b="1" i="1" dirty="0" err="1"/>
              <a:t>Enemark</a:t>
            </a:r>
            <a:r>
              <a:rPr lang="en-US" sz="1400" b="1" i="1" dirty="0"/>
              <a:t>, Wallace, </a:t>
            </a:r>
            <a:r>
              <a:rPr lang="en-US" sz="1400" b="1" i="1" dirty="0" err="1"/>
              <a:t>Rajabifard</a:t>
            </a:r>
            <a:r>
              <a:rPr lang="en-US" sz="1400" b="1" i="1" dirty="0"/>
              <a:t>, 2010) </a:t>
            </a:r>
            <a:endParaRPr lang="tr-TR" sz="1400" b="1" i="1" dirty="0"/>
          </a:p>
        </p:txBody>
      </p:sp>
      <p:pic>
        <p:nvPicPr>
          <p:cNvPr id="4" name="Resim 3"/>
          <p:cNvPicPr>
            <a:picLocks noChangeAspect="1"/>
          </p:cNvPicPr>
          <p:nvPr/>
        </p:nvPicPr>
        <p:blipFill>
          <a:blip r:embed="rId3"/>
          <a:stretch>
            <a:fillRect/>
          </a:stretch>
        </p:blipFill>
        <p:spPr>
          <a:xfrm>
            <a:off x="573304" y="1085321"/>
            <a:ext cx="11045392" cy="5031722"/>
          </a:xfrm>
          <a:prstGeom prst="rect">
            <a:avLst/>
          </a:prstGeom>
        </p:spPr>
      </p:pic>
    </p:spTree>
    <p:extLst>
      <p:ext uri="{BB962C8B-B14F-4D97-AF65-F5344CB8AC3E}">
        <p14:creationId xmlns:p14="http://schemas.microsoft.com/office/powerpoint/2010/main" val="1606341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9336" y="908720"/>
            <a:ext cx="11953328" cy="4308872"/>
          </a:xfrm>
          <a:prstGeom prst="rect">
            <a:avLst/>
          </a:prstGeom>
        </p:spPr>
        <p:txBody>
          <a:bodyPr wrap="square">
            <a:spAutoFit/>
          </a:bodyPr>
          <a:lstStyle/>
          <a:p>
            <a:pPr algn="just"/>
            <a:r>
              <a:rPr lang="en-US" sz="2400" dirty="0"/>
              <a:t>Spatial Data Infrastructure (SDI) is defined as a </a:t>
            </a:r>
            <a:r>
              <a:rPr lang="en-US" sz="2400" b="1" u="sng" dirty="0"/>
              <a:t>framework of policies, institutional arrangements, technologies, data,</a:t>
            </a:r>
            <a:r>
              <a:rPr lang="en-US" sz="2400" dirty="0"/>
              <a:t> and people that enables the sharing and effective usage of geographic information by standardizing formats and protocols </a:t>
            </a:r>
            <a:r>
              <a:rPr lang="en-US" sz="2400" b="1" u="sng" dirty="0"/>
              <a:t>for access and interoperability</a:t>
            </a:r>
            <a:r>
              <a:rPr lang="en-US" sz="2400" u="sng" dirty="0"/>
              <a:t>.</a:t>
            </a:r>
            <a:endParaRPr lang="tr-TR" sz="2400" u="sng" dirty="0"/>
          </a:p>
          <a:p>
            <a:pPr algn="just"/>
            <a:endParaRPr lang="tr-TR" sz="2400" dirty="0"/>
          </a:p>
          <a:p>
            <a:pPr algn="just"/>
            <a:r>
              <a:rPr lang="en-US" sz="2400" dirty="0"/>
              <a:t>The goals of SDI </a:t>
            </a:r>
            <a:r>
              <a:rPr lang="tr-TR" sz="2400" dirty="0"/>
              <a:t>is </a:t>
            </a:r>
            <a:r>
              <a:rPr lang="en-US" sz="2400" dirty="0"/>
              <a:t>to</a:t>
            </a:r>
            <a:r>
              <a:rPr lang="tr-TR" sz="2400" dirty="0"/>
              <a:t>;</a:t>
            </a:r>
          </a:p>
          <a:p>
            <a:pPr algn="just"/>
            <a:endParaRPr lang="tr-TR" sz="1000" dirty="0"/>
          </a:p>
          <a:p>
            <a:pPr marL="342900" indent="-342900" algn="just">
              <a:buFont typeface="Arial" panose="020B0604020202020204" pitchFamily="34" charset="0"/>
              <a:buChar char="•"/>
            </a:pPr>
            <a:r>
              <a:rPr lang="en-US" sz="2400" dirty="0"/>
              <a:t>reduce duplication of efforts,</a:t>
            </a:r>
            <a:endParaRPr lang="tr-TR" sz="2400" dirty="0"/>
          </a:p>
          <a:p>
            <a:pPr marL="342900" indent="-342900" algn="just">
              <a:buFont typeface="Arial" panose="020B0604020202020204" pitchFamily="34" charset="0"/>
              <a:buChar char="•"/>
            </a:pPr>
            <a:r>
              <a:rPr lang="en-US" sz="2400" dirty="0"/>
              <a:t>lower costs related to geographic</a:t>
            </a:r>
            <a:r>
              <a:rPr lang="tr-TR" sz="2400" dirty="0"/>
              <a:t> </a:t>
            </a:r>
            <a:r>
              <a:rPr lang="en-US" sz="2400" dirty="0"/>
              <a:t>information,</a:t>
            </a:r>
          </a:p>
          <a:p>
            <a:pPr marL="342900" indent="-342900" algn="just">
              <a:buFont typeface="Arial" panose="020B0604020202020204" pitchFamily="34" charset="0"/>
              <a:buChar char="•"/>
            </a:pPr>
            <a:r>
              <a:rPr lang="en-US" sz="2400" dirty="0"/>
              <a:t>increase the benefits of using available spatial data,</a:t>
            </a:r>
            <a:endParaRPr lang="tr-TR" sz="2400" dirty="0"/>
          </a:p>
          <a:p>
            <a:pPr marL="342900" indent="-342900" algn="just">
              <a:buFont typeface="Arial" panose="020B0604020202020204" pitchFamily="34" charset="0"/>
              <a:buChar char="•"/>
            </a:pPr>
            <a:r>
              <a:rPr lang="en-US" sz="2400" dirty="0"/>
              <a:t>establish key partnerships between states, counties,</a:t>
            </a:r>
            <a:r>
              <a:rPr lang="tr-TR" sz="2400" dirty="0"/>
              <a:t> </a:t>
            </a:r>
            <a:r>
              <a:rPr lang="en-US" sz="2400" dirty="0"/>
              <a:t>cities,</a:t>
            </a:r>
            <a:r>
              <a:rPr lang="tr-TR" sz="2400" dirty="0"/>
              <a:t> </a:t>
            </a:r>
            <a:r>
              <a:rPr lang="en-US" sz="2400" dirty="0"/>
              <a:t>academia, and the private sector.</a:t>
            </a:r>
            <a:endParaRPr lang="tr-TR" sz="2400" dirty="0"/>
          </a:p>
          <a:p>
            <a:pPr algn="just"/>
            <a:endParaRPr lang="tr-TR" sz="2400" dirty="0"/>
          </a:p>
          <a:p>
            <a:pPr algn="just"/>
            <a:r>
              <a:rPr lang="en-US" sz="2400" dirty="0"/>
              <a:t>SDI should be seen</a:t>
            </a:r>
            <a:r>
              <a:rPr lang="tr-TR" sz="2400" dirty="0"/>
              <a:t> </a:t>
            </a:r>
            <a:r>
              <a:rPr lang="en-US" sz="2400" dirty="0"/>
              <a:t>as part of wider e-Government initiatives.</a:t>
            </a:r>
            <a:endParaRPr lang="tr-TR" sz="24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spatial data infrastructure (SDI)</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2594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sp>
        <p:nvSpPr>
          <p:cNvPr id="5" name="Dikdörtgen 4"/>
          <p:cNvSpPr/>
          <p:nvPr/>
        </p:nvSpPr>
        <p:spPr>
          <a:xfrm>
            <a:off x="119336" y="1052736"/>
            <a:ext cx="11953328" cy="3354765"/>
          </a:xfrm>
          <a:prstGeom prst="rect">
            <a:avLst/>
          </a:prstGeom>
        </p:spPr>
        <p:txBody>
          <a:bodyPr wrap="square">
            <a:spAutoFit/>
          </a:bodyPr>
          <a:lstStyle/>
          <a:p>
            <a:pPr algn="just"/>
            <a:r>
              <a:rPr lang="en-US" sz="2400" b="1" dirty="0"/>
              <a:t>people</a:t>
            </a:r>
            <a:r>
              <a:rPr lang="tr-TR" sz="2400" b="1" dirty="0"/>
              <a:t>: </a:t>
            </a:r>
            <a:r>
              <a:rPr lang="en-US" sz="2400" dirty="0"/>
              <a:t>users, providers, administrators, public or private</a:t>
            </a:r>
            <a:endParaRPr lang="tr-TR" sz="2400" dirty="0"/>
          </a:p>
          <a:p>
            <a:pPr algn="just"/>
            <a:endParaRPr lang="en-US" sz="1000" dirty="0"/>
          </a:p>
          <a:p>
            <a:pPr algn="just"/>
            <a:r>
              <a:rPr lang="en-US" sz="2400" b="1" dirty="0"/>
              <a:t>policies &amp; institutional arrangements</a:t>
            </a:r>
            <a:r>
              <a:rPr lang="tr-TR" sz="2400" b="1" dirty="0"/>
              <a:t>: </a:t>
            </a:r>
            <a:r>
              <a:rPr lang="en-US" sz="2400" dirty="0"/>
              <a:t>administration</a:t>
            </a:r>
            <a:r>
              <a:rPr lang="tr-TR" sz="2400" dirty="0"/>
              <a:t>, </a:t>
            </a:r>
            <a:r>
              <a:rPr lang="en-US" sz="2400" dirty="0"/>
              <a:t>coordination</a:t>
            </a:r>
            <a:r>
              <a:rPr lang="tr-TR" sz="2400" dirty="0"/>
              <a:t>, </a:t>
            </a:r>
            <a:r>
              <a:rPr lang="en-US" sz="2400" dirty="0"/>
              <a:t>policy</a:t>
            </a:r>
            <a:r>
              <a:rPr lang="tr-TR" sz="2400" dirty="0"/>
              <a:t>, </a:t>
            </a:r>
            <a:r>
              <a:rPr lang="en-US" sz="2400" dirty="0"/>
              <a:t>legislation</a:t>
            </a:r>
            <a:r>
              <a:rPr lang="tr-TR" sz="2400" dirty="0"/>
              <a:t>, </a:t>
            </a:r>
            <a:r>
              <a:rPr lang="en-US" sz="2400" dirty="0"/>
              <a:t>organizational partnerships</a:t>
            </a:r>
            <a:r>
              <a:rPr lang="tr-TR" sz="2400" dirty="0"/>
              <a:t> </a:t>
            </a:r>
            <a:r>
              <a:rPr lang="en-US" sz="2400" dirty="0"/>
              <a:t>and collaboration</a:t>
            </a:r>
            <a:endParaRPr lang="tr-TR" sz="2400" dirty="0"/>
          </a:p>
          <a:p>
            <a:pPr algn="just"/>
            <a:r>
              <a:rPr lang="en-US" sz="2400" b="1" dirty="0"/>
              <a:t>standards</a:t>
            </a:r>
            <a:r>
              <a:rPr lang="tr-TR" sz="2400" b="1" dirty="0"/>
              <a:t>: </a:t>
            </a:r>
            <a:r>
              <a:rPr lang="en-US" sz="2400" dirty="0"/>
              <a:t>data models</a:t>
            </a:r>
            <a:r>
              <a:rPr lang="tr-TR" sz="2400" dirty="0"/>
              <a:t>, </a:t>
            </a:r>
            <a:r>
              <a:rPr lang="en-US" sz="2400" dirty="0"/>
              <a:t>metadata standards</a:t>
            </a:r>
            <a:r>
              <a:rPr lang="tr-TR" sz="2400" dirty="0"/>
              <a:t>, </a:t>
            </a:r>
            <a:r>
              <a:rPr lang="en-US" sz="2400" dirty="0"/>
              <a:t>spatial data transfer</a:t>
            </a:r>
            <a:r>
              <a:rPr lang="tr-TR" sz="2400" dirty="0"/>
              <a:t> </a:t>
            </a:r>
            <a:r>
              <a:rPr lang="en-US" sz="2400" dirty="0"/>
              <a:t>standard</a:t>
            </a:r>
            <a:r>
              <a:rPr lang="tr-TR" sz="2400" dirty="0"/>
              <a:t>, </a:t>
            </a:r>
            <a:r>
              <a:rPr lang="en-US" sz="2400" dirty="0"/>
              <a:t>etc.</a:t>
            </a:r>
          </a:p>
          <a:p>
            <a:pPr algn="just"/>
            <a:r>
              <a:rPr lang="en-US" sz="2400" b="1" dirty="0"/>
              <a:t>technology</a:t>
            </a:r>
            <a:r>
              <a:rPr lang="tr-TR" sz="2400" b="1" dirty="0"/>
              <a:t>: </a:t>
            </a:r>
            <a:r>
              <a:rPr lang="en-US" sz="2400" dirty="0"/>
              <a:t>access distribution networks,</a:t>
            </a:r>
            <a:r>
              <a:rPr lang="tr-TR" sz="2400" dirty="0"/>
              <a:t> </a:t>
            </a:r>
            <a:r>
              <a:rPr lang="en-US" sz="2400" dirty="0"/>
              <a:t>clearinghouses,</a:t>
            </a:r>
            <a:r>
              <a:rPr lang="tr-TR" sz="2400" dirty="0"/>
              <a:t> </a:t>
            </a:r>
            <a:r>
              <a:rPr lang="en-US" sz="2400" dirty="0"/>
              <a:t>Geoportals, software</a:t>
            </a:r>
            <a:r>
              <a:rPr lang="tr-TR" sz="2400" dirty="0"/>
              <a:t>s</a:t>
            </a:r>
            <a:r>
              <a:rPr lang="en-US" sz="2400" dirty="0"/>
              <a:t>, </a:t>
            </a:r>
            <a:r>
              <a:rPr lang="fr-FR" sz="2400" dirty="0"/>
              <a:t>data acquisition, </a:t>
            </a:r>
            <a:r>
              <a:rPr lang="en-US" sz="2400" dirty="0"/>
              <a:t>integration</a:t>
            </a:r>
            <a:r>
              <a:rPr lang="fr-FR" sz="2400" dirty="0"/>
              <a:t>,</a:t>
            </a:r>
            <a:r>
              <a:rPr lang="tr-TR" sz="2400" dirty="0"/>
              <a:t> </a:t>
            </a:r>
            <a:r>
              <a:rPr lang="fr-FR" sz="2400" dirty="0"/>
              <a:t>maintenance</a:t>
            </a:r>
            <a:r>
              <a:rPr lang="tr-TR" sz="2400" dirty="0"/>
              <a:t>, </a:t>
            </a:r>
            <a:r>
              <a:rPr lang="en-US" sz="2400" dirty="0"/>
              <a:t>etc.</a:t>
            </a:r>
            <a:endParaRPr lang="tr-TR" sz="2400" dirty="0"/>
          </a:p>
          <a:p>
            <a:pPr algn="just"/>
            <a:endParaRPr lang="tr-TR" sz="1000" dirty="0"/>
          </a:p>
          <a:p>
            <a:pPr algn="just"/>
            <a:r>
              <a:rPr lang="en-US" sz="2400" b="1" dirty="0"/>
              <a:t>data</a:t>
            </a:r>
            <a:r>
              <a:rPr lang="tr-TR" sz="2400" b="1" dirty="0"/>
              <a:t>: </a:t>
            </a:r>
            <a:r>
              <a:rPr lang="en-US" sz="2400" dirty="0"/>
              <a:t>base and</a:t>
            </a:r>
            <a:r>
              <a:rPr lang="tr-TR" sz="2400" dirty="0"/>
              <a:t> </a:t>
            </a:r>
            <a:r>
              <a:rPr lang="en-US" sz="2400" dirty="0"/>
              <a:t>thematic</a:t>
            </a:r>
            <a:r>
              <a:rPr lang="tr-TR" sz="2400" dirty="0"/>
              <a:t> </a:t>
            </a:r>
            <a:r>
              <a:rPr lang="en-US" sz="2400" dirty="0"/>
              <a:t>map</a:t>
            </a:r>
            <a:r>
              <a:rPr lang="tr-TR" sz="2400" dirty="0"/>
              <a:t>s: </a:t>
            </a:r>
            <a:r>
              <a:rPr lang="en-US" sz="2400" dirty="0"/>
              <a:t>statistical,</a:t>
            </a:r>
            <a:r>
              <a:rPr lang="tr-TR" sz="2400" dirty="0"/>
              <a:t> </a:t>
            </a:r>
            <a:r>
              <a:rPr lang="en-US" sz="2400" dirty="0"/>
              <a:t>geodetic</a:t>
            </a:r>
            <a:r>
              <a:rPr lang="tr-TR" sz="2400" dirty="0"/>
              <a:t>, </a:t>
            </a:r>
            <a:r>
              <a:rPr lang="en-US" sz="2400" dirty="0"/>
              <a:t>cadastre</a:t>
            </a:r>
            <a:r>
              <a:rPr lang="tr-TR" sz="2400" dirty="0"/>
              <a:t>, </a:t>
            </a:r>
            <a:r>
              <a:rPr lang="en-US" sz="2400" dirty="0"/>
              <a:t>topography</a:t>
            </a:r>
            <a:r>
              <a:rPr lang="tr-TR" sz="2400" dirty="0"/>
              <a:t>, </a:t>
            </a:r>
            <a:r>
              <a:rPr lang="en-US" sz="2400" dirty="0"/>
              <a:t>administration</a:t>
            </a:r>
            <a:r>
              <a:rPr lang="tr-TR" sz="2400" dirty="0"/>
              <a:t>, </a:t>
            </a:r>
            <a:r>
              <a:rPr lang="en-US" sz="2400" dirty="0"/>
              <a:t>land use</a:t>
            </a:r>
            <a:r>
              <a:rPr lang="tr-TR" sz="2400" dirty="0"/>
              <a:t>, </a:t>
            </a:r>
            <a:r>
              <a:rPr lang="en-US" sz="2400" dirty="0"/>
              <a:t>etc.</a:t>
            </a:r>
            <a:endParaRPr lang="tr-TR" sz="2400" dirty="0"/>
          </a:p>
        </p:txBody>
      </p:sp>
      <p:pic>
        <p:nvPicPr>
          <p:cNvPr id="3" name="Resim 2"/>
          <p:cNvPicPr>
            <a:picLocks noChangeAspect="1"/>
          </p:cNvPicPr>
          <p:nvPr/>
        </p:nvPicPr>
        <p:blipFill rotWithShape="1">
          <a:blip r:embed="rId3"/>
          <a:srcRect l="807" t="2931" r="766" b="6452"/>
          <a:stretch/>
        </p:blipFill>
        <p:spPr>
          <a:xfrm>
            <a:off x="1529483" y="4383465"/>
            <a:ext cx="9133033" cy="2128296"/>
          </a:xfrm>
          <a:prstGeom prst="rect">
            <a:avLst/>
          </a:prstGeom>
        </p:spPr>
      </p:pic>
      <p:sp>
        <p:nvSpPr>
          <p:cNvPr id="4" name="Dikdörtgen 3"/>
          <p:cNvSpPr/>
          <p:nvPr/>
        </p:nvSpPr>
        <p:spPr>
          <a:xfrm>
            <a:off x="6240016" y="2996952"/>
            <a:ext cx="1466684" cy="369332"/>
          </a:xfrm>
          <a:prstGeom prst="rect">
            <a:avLst/>
          </a:prstGeom>
        </p:spPr>
        <p:txBody>
          <a:bodyPr wrap="none">
            <a:spAutoFit/>
          </a:bodyPr>
          <a:lstStyle/>
          <a:p>
            <a:r>
              <a:rPr lang="tr-TR" dirty="0">
                <a:solidFill>
                  <a:srgbClr val="FF0000"/>
                </a:solidFill>
              </a:rPr>
              <a:t>takas-değişim</a:t>
            </a:r>
            <a:endParaRPr lang="en-US" dirty="0">
              <a:solidFill>
                <a:srgbClr val="FF0000"/>
              </a:solidFill>
            </a:endParaRPr>
          </a:p>
        </p:txBody>
      </p:sp>
    </p:spTree>
    <p:extLst>
      <p:ext uri="{BB962C8B-B14F-4D97-AF65-F5344CB8AC3E}">
        <p14:creationId xmlns:p14="http://schemas.microsoft.com/office/powerpoint/2010/main" val="274854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pic>
        <p:nvPicPr>
          <p:cNvPr id="13" name="Resim 12"/>
          <p:cNvPicPr>
            <a:picLocks noChangeAspect="1"/>
          </p:cNvPicPr>
          <p:nvPr/>
        </p:nvPicPr>
        <p:blipFill rotWithShape="1">
          <a:blip r:embed="rId3"/>
          <a:srcRect t="4873" b="5568"/>
          <a:stretch/>
        </p:blipFill>
        <p:spPr>
          <a:xfrm>
            <a:off x="3197932" y="948313"/>
            <a:ext cx="5796136" cy="3679802"/>
          </a:xfrm>
          <a:prstGeom prst="rect">
            <a:avLst/>
          </a:prstGeom>
        </p:spPr>
      </p:pic>
      <p:sp>
        <p:nvSpPr>
          <p:cNvPr id="14" name="Dikdörtgen 13"/>
          <p:cNvSpPr/>
          <p:nvPr/>
        </p:nvSpPr>
        <p:spPr>
          <a:xfrm>
            <a:off x="4799856" y="6577608"/>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pic>
        <p:nvPicPr>
          <p:cNvPr id="15" name="Resim 14"/>
          <p:cNvPicPr>
            <a:picLocks noChangeAspect="1"/>
          </p:cNvPicPr>
          <p:nvPr/>
        </p:nvPicPr>
        <p:blipFill rotWithShape="1">
          <a:blip r:embed="rId4"/>
          <a:srcRect l="807" t="2931" r="766" b="6452"/>
          <a:stretch/>
        </p:blipFill>
        <p:spPr>
          <a:xfrm>
            <a:off x="1534968" y="4685081"/>
            <a:ext cx="9133033" cy="1892527"/>
          </a:xfrm>
          <a:prstGeom prst="rect">
            <a:avLst/>
          </a:prstGeom>
        </p:spPr>
      </p:pic>
    </p:spTree>
    <p:extLst>
      <p:ext uri="{BB962C8B-B14F-4D97-AF65-F5344CB8AC3E}">
        <p14:creationId xmlns:p14="http://schemas.microsoft.com/office/powerpoint/2010/main" val="1938553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pic>
        <p:nvPicPr>
          <p:cNvPr id="5" name="Resim 4"/>
          <p:cNvPicPr>
            <a:picLocks noChangeAspect="1"/>
          </p:cNvPicPr>
          <p:nvPr/>
        </p:nvPicPr>
        <p:blipFill rotWithShape="1">
          <a:blip r:embed="rId3"/>
          <a:srcRect t="4873" b="5568"/>
          <a:stretch/>
        </p:blipFill>
        <p:spPr>
          <a:xfrm>
            <a:off x="1631504" y="908721"/>
            <a:ext cx="8928992" cy="5688633"/>
          </a:xfrm>
          <a:prstGeom prst="rect">
            <a:avLst/>
          </a:prstGeom>
        </p:spPr>
      </p:pic>
      <p:sp>
        <p:nvSpPr>
          <p:cNvPr id="4" name="Dikdörtgen 3"/>
          <p:cNvSpPr/>
          <p:nvPr/>
        </p:nvSpPr>
        <p:spPr>
          <a:xfrm>
            <a:off x="4583832" y="6606872"/>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3330893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sp>
        <p:nvSpPr>
          <p:cNvPr id="2" name="Dikdörtgen 1"/>
          <p:cNvSpPr/>
          <p:nvPr/>
        </p:nvSpPr>
        <p:spPr>
          <a:xfrm>
            <a:off x="119336" y="2780929"/>
            <a:ext cx="11953328" cy="2769989"/>
          </a:xfrm>
          <a:prstGeom prst="rect">
            <a:avLst/>
          </a:prstGeom>
        </p:spPr>
        <p:txBody>
          <a:bodyPr wrap="square">
            <a:spAutoFit/>
          </a:bodyPr>
          <a:lstStyle/>
          <a:p>
            <a:pPr algn="just"/>
            <a:endParaRPr lang="tr-TR" sz="2400" dirty="0"/>
          </a:p>
          <a:p>
            <a:pPr algn="just"/>
            <a:r>
              <a:rPr lang="en-US" sz="2400" dirty="0"/>
              <a:t>SDI include </a:t>
            </a:r>
            <a:r>
              <a:rPr lang="en-US" sz="2400" b="1" dirty="0"/>
              <a:t>services</a:t>
            </a:r>
            <a:r>
              <a:rPr lang="en-US" sz="2400" dirty="0"/>
              <a:t> to help discover and interact with data</a:t>
            </a:r>
          </a:p>
          <a:p>
            <a:pPr algn="just"/>
            <a:endParaRPr lang="tr-TR" sz="1000" dirty="0"/>
          </a:p>
          <a:p>
            <a:pPr marL="342900" indent="-342900" algn="just">
              <a:buFont typeface="Arial" panose="020B0604020202020204" pitchFamily="34" charset="0"/>
              <a:buChar char="•"/>
            </a:pPr>
            <a:r>
              <a:rPr lang="en-US" sz="2400" b="1" dirty="0"/>
              <a:t>Discovery</a:t>
            </a:r>
            <a:r>
              <a:rPr lang="tr-TR" sz="2400" b="1" dirty="0"/>
              <a:t>: </a:t>
            </a:r>
            <a:r>
              <a:rPr lang="en-US" sz="2400" dirty="0"/>
              <a:t>discovering resources through metadata</a:t>
            </a:r>
            <a:r>
              <a:rPr lang="tr-TR" sz="2400" dirty="0"/>
              <a:t> </a:t>
            </a:r>
            <a:r>
              <a:rPr lang="en-US" sz="2400" dirty="0"/>
              <a:t>in SDI</a:t>
            </a:r>
            <a:r>
              <a:rPr lang="tr-TR" sz="2400" dirty="0"/>
              <a:t>.</a:t>
            </a:r>
          </a:p>
          <a:p>
            <a:pPr algn="just"/>
            <a:endParaRPr lang="tr-TR" sz="1000" dirty="0"/>
          </a:p>
          <a:p>
            <a:pPr marL="342900" indent="-342900" algn="just">
              <a:buFont typeface="Arial" panose="020B0604020202020204" pitchFamily="34" charset="0"/>
              <a:buChar char="•"/>
            </a:pPr>
            <a:r>
              <a:rPr lang="en-US" altLang="ko-KR" sz="2400" b="1" dirty="0">
                <a:ea typeface="굴림" pitchFamily="34" charset="-127"/>
              </a:rPr>
              <a:t>Access</a:t>
            </a:r>
            <a:r>
              <a:rPr lang="tr-TR" altLang="ko-KR" sz="2400" b="1" dirty="0">
                <a:ea typeface="굴림" pitchFamily="34" charset="-127"/>
              </a:rPr>
              <a:t>:</a:t>
            </a:r>
            <a:r>
              <a:rPr lang="en-US" altLang="ko-KR" sz="2400" dirty="0">
                <a:ea typeface="굴림" pitchFamily="34" charset="-127"/>
              </a:rPr>
              <a:t> provides standardized </a:t>
            </a:r>
            <a:r>
              <a:rPr lang="en-US" altLang="ko-KR" sz="2400" b="1" dirty="0">
                <a:ea typeface="굴림" pitchFamily="34" charset="-127"/>
              </a:rPr>
              <a:t>access</a:t>
            </a:r>
            <a:r>
              <a:rPr lang="en-US" altLang="ko-KR" sz="2400" dirty="0">
                <a:ea typeface="굴림" pitchFamily="34" charset="-127"/>
              </a:rPr>
              <a:t> to geospatial information</a:t>
            </a:r>
            <a:r>
              <a:rPr lang="tr-TR" altLang="ko-KR" sz="2400" dirty="0">
                <a:ea typeface="굴림" pitchFamily="34" charset="-127"/>
              </a:rPr>
              <a:t> (</a:t>
            </a:r>
            <a:r>
              <a:rPr lang="en-US" altLang="ko-KR" sz="2400" dirty="0">
                <a:ea typeface="굴림" pitchFamily="34" charset="-127"/>
              </a:rPr>
              <a:t>via static files on ftp or via online data streaming services</a:t>
            </a:r>
            <a:r>
              <a:rPr lang="tr-TR" altLang="ko-KR" sz="2400" dirty="0">
                <a:ea typeface="굴림" pitchFamily="34" charset="-127"/>
              </a:rPr>
              <a:t>)</a:t>
            </a:r>
            <a:r>
              <a:rPr lang="en-US" altLang="ko-KR" sz="2400" dirty="0">
                <a:ea typeface="굴림" pitchFamily="34" charset="-127"/>
              </a:rPr>
              <a:t>.</a:t>
            </a:r>
            <a:endParaRPr lang="tr-TR" altLang="ko-KR" sz="2400" dirty="0">
              <a:ea typeface="굴림" pitchFamily="34" charset="-127"/>
            </a:endParaRPr>
          </a:p>
          <a:p>
            <a:pPr algn="just"/>
            <a:endParaRPr lang="tr-TR" altLang="ko-KR" sz="1000" b="1" dirty="0">
              <a:ea typeface="굴림" pitchFamily="34" charset="-127"/>
            </a:endParaRPr>
          </a:p>
          <a:p>
            <a:pPr marL="342900" indent="-342900" algn="just">
              <a:buFont typeface="Arial" panose="020B0604020202020204" pitchFamily="34" charset="0"/>
              <a:buChar char="•"/>
            </a:pPr>
            <a:r>
              <a:rPr lang="en-US" altLang="ko-KR" sz="2400" b="1" dirty="0">
                <a:ea typeface="굴림" pitchFamily="34" charset="-127"/>
              </a:rPr>
              <a:t>Processing</a:t>
            </a:r>
            <a:r>
              <a:rPr lang="tr-TR" altLang="ko-KR" sz="2400" b="1" dirty="0">
                <a:ea typeface="굴림" pitchFamily="34" charset="-127"/>
              </a:rPr>
              <a:t>:</a:t>
            </a:r>
            <a:r>
              <a:rPr lang="en-US" altLang="ko-KR" sz="2400" dirty="0">
                <a:ea typeface="굴림" pitchFamily="34" charset="-127"/>
              </a:rPr>
              <a:t> Making processes on geospatial information</a:t>
            </a:r>
            <a:r>
              <a:rPr lang="tr-TR" altLang="ko-KR" sz="2400" dirty="0">
                <a:ea typeface="굴림" pitchFamily="34" charset="-127"/>
              </a:rPr>
              <a:t>.</a:t>
            </a:r>
            <a:endParaRPr lang="en-US" sz="2400" dirty="0"/>
          </a:p>
        </p:txBody>
      </p:sp>
      <p:pic>
        <p:nvPicPr>
          <p:cNvPr id="7" name="Resim 6"/>
          <p:cNvPicPr>
            <a:picLocks noChangeAspect="1"/>
          </p:cNvPicPr>
          <p:nvPr/>
        </p:nvPicPr>
        <p:blipFill rotWithShape="1">
          <a:blip r:embed="rId3"/>
          <a:srcRect l="12096" t="6268" r="10484" b="75076"/>
          <a:stretch/>
        </p:blipFill>
        <p:spPr>
          <a:xfrm>
            <a:off x="2711624" y="1042688"/>
            <a:ext cx="6912768" cy="1152128"/>
          </a:xfrm>
          <a:prstGeom prst="rect">
            <a:avLst/>
          </a:prstGeom>
        </p:spPr>
      </p:pic>
      <p:pic>
        <p:nvPicPr>
          <p:cNvPr id="8" name="Resim 7"/>
          <p:cNvPicPr>
            <a:picLocks noChangeAspect="1"/>
          </p:cNvPicPr>
          <p:nvPr/>
        </p:nvPicPr>
        <p:blipFill rotWithShape="1">
          <a:blip r:embed="rId4"/>
          <a:srcRect b="10858"/>
          <a:stretch/>
        </p:blipFill>
        <p:spPr>
          <a:xfrm>
            <a:off x="2711624" y="2105472"/>
            <a:ext cx="6912768" cy="576064"/>
          </a:xfrm>
          <a:prstGeom prst="rect">
            <a:avLst/>
          </a:prstGeom>
        </p:spPr>
      </p:pic>
      <p:sp>
        <p:nvSpPr>
          <p:cNvPr id="9" name="Dikdörtgen 8"/>
          <p:cNvSpPr/>
          <p:nvPr/>
        </p:nvSpPr>
        <p:spPr>
          <a:xfrm>
            <a:off x="4655840" y="6550223"/>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355849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metadata</a:t>
            </a:r>
          </a:p>
        </p:txBody>
      </p:sp>
      <p:pic>
        <p:nvPicPr>
          <p:cNvPr id="5" name="Resim 4"/>
          <p:cNvPicPr>
            <a:picLocks noChangeAspect="1"/>
          </p:cNvPicPr>
          <p:nvPr/>
        </p:nvPicPr>
        <p:blipFill rotWithShape="1">
          <a:blip r:embed="rId3"/>
          <a:srcRect l="12201" t="29312" r="24013" b="52914"/>
          <a:stretch/>
        </p:blipFill>
        <p:spPr>
          <a:xfrm>
            <a:off x="2639616" y="2636912"/>
            <a:ext cx="5832648" cy="1152128"/>
          </a:xfrm>
          <a:prstGeom prst="rect">
            <a:avLst/>
          </a:prstGeom>
        </p:spPr>
      </p:pic>
      <p:sp>
        <p:nvSpPr>
          <p:cNvPr id="4" name="Dikdörtgen 3"/>
          <p:cNvSpPr/>
          <p:nvPr/>
        </p:nvSpPr>
        <p:spPr>
          <a:xfrm>
            <a:off x="191344" y="1058207"/>
            <a:ext cx="11809312" cy="4339650"/>
          </a:xfrm>
          <a:prstGeom prst="rect">
            <a:avLst/>
          </a:prstGeom>
        </p:spPr>
        <p:txBody>
          <a:bodyPr wrap="square">
            <a:spAutoFit/>
          </a:bodyPr>
          <a:lstStyle/>
          <a:p>
            <a:pPr algn="just"/>
            <a:r>
              <a:rPr lang="en-US" altLang="ko-KR" sz="2400" dirty="0">
                <a:ea typeface="굴림" pitchFamily="34" charset="-127"/>
              </a:rPr>
              <a:t>Metadata is information about data.</a:t>
            </a:r>
            <a:endParaRPr lang="tr-TR" altLang="ko-KR" sz="2400" dirty="0">
              <a:ea typeface="굴림" pitchFamily="34" charset="-127"/>
            </a:endParaRPr>
          </a:p>
          <a:p>
            <a:pPr algn="just"/>
            <a:endParaRPr lang="tr-TR" altLang="ko-KR" sz="1000" dirty="0">
              <a:ea typeface="굴림" pitchFamily="34" charset="-127"/>
            </a:endParaRPr>
          </a:p>
          <a:p>
            <a:pPr algn="just"/>
            <a:r>
              <a:rPr lang="en-US" altLang="ko-KR" sz="2400" dirty="0">
                <a:ea typeface="굴림" pitchFamily="34" charset="-127"/>
              </a:rPr>
              <a:t>Metadata document the who, what, when, where, how, and why of a data resource.</a:t>
            </a:r>
            <a:endParaRPr lang="tr-TR" altLang="ko-KR" sz="2400" dirty="0">
              <a:ea typeface="굴림" pitchFamily="34" charset="-127"/>
            </a:endParaRPr>
          </a:p>
          <a:p>
            <a:pPr algn="just"/>
            <a:endParaRPr lang="tr-TR" altLang="ko-KR" sz="1000" dirty="0">
              <a:ea typeface="굴림" pitchFamily="34" charset="-127"/>
            </a:endParaRPr>
          </a:p>
          <a:p>
            <a:pPr algn="just"/>
            <a:endParaRPr lang="tr-TR" altLang="ko-KR" sz="2400" dirty="0">
              <a:ea typeface="굴림" pitchFamily="34" charset="-127"/>
            </a:endParaRPr>
          </a:p>
          <a:p>
            <a:pPr algn="just"/>
            <a:endParaRPr lang="tr-TR" altLang="ko-KR" sz="2400" dirty="0">
              <a:ea typeface="굴림" pitchFamily="34" charset="-127"/>
            </a:endParaRPr>
          </a:p>
          <a:p>
            <a:pPr algn="just"/>
            <a:endParaRPr lang="tr-TR" altLang="ko-KR" sz="2400" dirty="0">
              <a:ea typeface="굴림" pitchFamily="34" charset="-127"/>
            </a:endParaRPr>
          </a:p>
          <a:p>
            <a:pPr algn="just"/>
            <a:endParaRPr lang="tr-TR" altLang="ko-KR" sz="1000" dirty="0">
              <a:ea typeface="굴림" pitchFamily="34" charset="-127"/>
            </a:endParaRPr>
          </a:p>
          <a:p>
            <a:pPr algn="just"/>
            <a:endParaRPr lang="tr-TR" altLang="ko-KR" sz="1000" dirty="0">
              <a:ea typeface="굴림" pitchFamily="34" charset="-127"/>
            </a:endParaRPr>
          </a:p>
          <a:p>
            <a:pPr algn="just"/>
            <a:endParaRPr lang="tr-TR" altLang="ko-KR" sz="1000" dirty="0">
              <a:ea typeface="굴림" pitchFamily="34" charset="-127"/>
            </a:endParaRPr>
          </a:p>
          <a:p>
            <a:pPr algn="just"/>
            <a:endParaRPr lang="tr-TR" altLang="ko-KR" sz="2400" dirty="0" smtClean="0">
              <a:ea typeface="굴림" pitchFamily="34" charset="-127"/>
            </a:endParaRPr>
          </a:p>
          <a:p>
            <a:pPr algn="just"/>
            <a:r>
              <a:rPr lang="en-US" altLang="ko-KR" sz="2400" dirty="0" smtClean="0">
                <a:ea typeface="굴림" pitchFamily="34" charset="-127"/>
              </a:rPr>
              <a:t>Geospatial </a:t>
            </a:r>
            <a:r>
              <a:rPr lang="en-US" altLang="ko-KR" sz="2400" dirty="0">
                <a:ea typeface="굴림" pitchFamily="34" charset="-127"/>
              </a:rPr>
              <a:t>metadata describes maps, GIS</a:t>
            </a:r>
            <a:r>
              <a:rPr lang="tr-TR" altLang="ko-KR" sz="2400" dirty="0">
                <a:ea typeface="굴림" pitchFamily="34" charset="-127"/>
              </a:rPr>
              <a:t> </a:t>
            </a:r>
            <a:r>
              <a:rPr lang="en-US" altLang="ko-KR" sz="2400" dirty="0">
                <a:ea typeface="굴림" pitchFamily="34" charset="-127"/>
              </a:rPr>
              <a:t>files, imagery, and other location-based data resources.</a:t>
            </a:r>
            <a:endParaRPr lang="tr-TR" altLang="ko-KR" sz="2400" dirty="0">
              <a:ea typeface="굴림" pitchFamily="34" charset="-127"/>
            </a:endParaRPr>
          </a:p>
          <a:p>
            <a:pPr algn="just"/>
            <a:endParaRPr lang="tr-TR" altLang="ko-KR" sz="1000" dirty="0">
              <a:ea typeface="굴림" pitchFamily="34" charset="-127"/>
            </a:endParaRPr>
          </a:p>
          <a:p>
            <a:pPr algn="just"/>
            <a:r>
              <a:rPr lang="en-US" sz="2400" dirty="0"/>
              <a:t>ISO 19115/TS19139 provide an international standard for metadata</a:t>
            </a:r>
            <a:r>
              <a:rPr lang="tr-TR" sz="2400" dirty="0"/>
              <a:t>.</a:t>
            </a:r>
            <a:endParaRPr lang="en-US" sz="2400" dirty="0"/>
          </a:p>
        </p:txBody>
      </p:sp>
      <p:sp>
        <p:nvSpPr>
          <p:cNvPr id="7" name="Dikdörtgen 6"/>
          <p:cNvSpPr/>
          <p:nvPr/>
        </p:nvSpPr>
        <p:spPr>
          <a:xfrm>
            <a:off x="4655840" y="6559739"/>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1785663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metadata</a:t>
            </a:r>
          </a:p>
        </p:txBody>
      </p:sp>
      <p:pic>
        <p:nvPicPr>
          <p:cNvPr id="5" name="Resim 4"/>
          <p:cNvPicPr>
            <a:picLocks noChangeAspect="1"/>
          </p:cNvPicPr>
          <p:nvPr/>
        </p:nvPicPr>
        <p:blipFill rotWithShape="1">
          <a:blip r:embed="rId3"/>
          <a:srcRect l="12201" t="29312" r="24013" b="52914"/>
          <a:stretch/>
        </p:blipFill>
        <p:spPr>
          <a:xfrm>
            <a:off x="2639616" y="2636912"/>
            <a:ext cx="5832648" cy="1152128"/>
          </a:xfrm>
          <a:prstGeom prst="rect">
            <a:avLst/>
          </a:prstGeom>
        </p:spPr>
      </p:pic>
      <p:sp>
        <p:nvSpPr>
          <p:cNvPr id="6" name="Dikdörtgen 5"/>
          <p:cNvSpPr/>
          <p:nvPr/>
        </p:nvSpPr>
        <p:spPr>
          <a:xfrm>
            <a:off x="191344" y="1058207"/>
            <a:ext cx="11809312" cy="4678204"/>
          </a:xfrm>
          <a:prstGeom prst="rect">
            <a:avLst/>
          </a:prstGeom>
        </p:spPr>
        <p:txBody>
          <a:bodyPr wrap="square">
            <a:spAutoFit/>
          </a:bodyPr>
          <a:lstStyle/>
          <a:p>
            <a:pPr algn="just"/>
            <a:endParaRPr lang="tr-TR" sz="2400" b="1" dirty="0"/>
          </a:p>
          <a:p>
            <a:pPr algn="just"/>
            <a:endParaRPr lang="tr-TR" sz="2400" b="1" dirty="0"/>
          </a:p>
          <a:p>
            <a:pPr algn="just"/>
            <a:r>
              <a:rPr lang="en-US" sz="2400" b="1" dirty="0"/>
              <a:t>Metadata can apply to data, services, and other resource types</a:t>
            </a:r>
          </a:p>
          <a:p>
            <a:pPr algn="just"/>
            <a:endParaRPr lang="tr-TR" sz="2400" dirty="0"/>
          </a:p>
          <a:p>
            <a:pPr algn="just"/>
            <a:endParaRPr lang="tr-TR" sz="2400" dirty="0"/>
          </a:p>
          <a:p>
            <a:pPr algn="just"/>
            <a:endParaRPr lang="tr-TR" sz="2400" dirty="0"/>
          </a:p>
          <a:p>
            <a:pPr algn="just"/>
            <a:endParaRPr lang="tr-TR" sz="2400" dirty="0"/>
          </a:p>
          <a:p>
            <a:pPr algn="just"/>
            <a:endParaRPr lang="tr-TR" sz="2400" dirty="0"/>
          </a:p>
          <a:p>
            <a:pPr marL="342900" indent="-342900" algn="just">
              <a:buFont typeface="Arial" panose="020B0604020202020204" pitchFamily="34" charset="0"/>
              <a:buChar char="•"/>
            </a:pPr>
            <a:r>
              <a:rPr lang="en-US" sz="2400" dirty="0"/>
              <a:t>Provides documentation of existing resources </a:t>
            </a:r>
            <a:r>
              <a:rPr lang="tr-TR" sz="2400" dirty="0"/>
              <a:t>of </a:t>
            </a:r>
            <a:r>
              <a:rPr lang="en-US" sz="2400" dirty="0"/>
              <a:t>an organization (</a:t>
            </a:r>
            <a:r>
              <a:rPr lang="en-US" sz="2400" b="1" dirty="0"/>
              <a:t>inventory</a:t>
            </a:r>
            <a:r>
              <a:rPr lang="en-US" sz="2400" dirty="0"/>
              <a:t>)</a:t>
            </a:r>
            <a:endParaRPr lang="tr-TR" sz="2400" dirty="0"/>
          </a:p>
          <a:p>
            <a:pPr marL="342900" indent="-342900" algn="just">
              <a:buFont typeface="Arial" panose="020B0604020202020204" pitchFamily="34" charset="0"/>
              <a:buChar char="•"/>
            </a:pPr>
            <a:r>
              <a:rPr lang="en-US" sz="2400" dirty="0"/>
              <a:t>Permits structured search and comparison of held geospatial resources by others (</a:t>
            </a:r>
            <a:r>
              <a:rPr lang="en-US" sz="2400" b="1" dirty="0"/>
              <a:t>catalog</a:t>
            </a:r>
            <a:r>
              <a:rPr lang="en-US" sz="2400" dirty="0"/>
              <a:t>)</a:t>
            </a:r>
            <a:endParaRPr lang="tr-TR" sz="2400" dirty="0"/>
          </a:p>
          <a:p>
            <a:pPr marL="342900" indent="-342900" algn="just">
              <a:buFont typeface="Arial" panose="020B0604020202020204" pitchFamily="34" charset="0"/>
              <a:buChar char="•"/>
            </a:pPr>
            <a:r>
              <a:rPr lang="en-US" sz="2400" dirty="0"/>
              <a:t>Provides end-users with adequate information to take the resource and apply it in an appropriate context (</a:t>
            </a:r>
            <a:r>
              <a:rPr lang="en-US" sz="2400" b="1" dirty="0"/>
              <a:t>documentation</a:t>
            </a:r>
            <a:r>
              <a:rPr lang="en-US" sz="2400" dirty="0"/>
              <a:t>)</a:t>
            </a:r>
            <a:endParaRPr lang="tr-TR" sz="2400" dirty="0"/>
          </a:p>
          <a:p>
            <a:pPr algn="just"/>
            <a:endParaRPr lang="tr-TR" sz="1000" dirty="0"/>
          </a:p>
        </p:txBody>
      </p:sp>
      <p:sp>
        <p:nvSpPr>
          <p:cNvPr id="8" name="Dikdörtgen 7"/>
          <p:cNvSpPr/>
          <p:nvPr/>
        </p:nvSpPr>
        <p:spPr>
          <a:xfrm>
            <a:off x="4799856" y="6550223"/>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2523615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sp>
        <p:nvSpPr>
          <p:cNvPr id="2" name="Dikdörtgen 1"/>
          <p:cNvSpPr/>
          <p:nvPr/>
        </p:nvSpPr>
        <p:spPr>
          <a:xfrm>
            <a:off x="119336" y="1035307"/>
            <a:ext cx="11953328" cy="1200329"/>
          </a:xfrm>
          <a:prstGeom prst="rect">
            <a:avLst/>
          </a:prstGeom>
        </p:spPr>
        <p:txBody>
          <a:bodyPr wrap="square">
            <a:spAutoFit/>
          </a:bodyPr>
          <a:lstStyle/>
          <a:p>
            <a:pPr algn="just"/>
            <a:r>
              <a:rPr lang="en-US" sz="2400" dirty="0"/>
              <a:t>Framework datasets are commonly used as a base dataset upon which other datasets can be placed such as topographic datasets, administrative boundary datasets and land ownership datasets.</a:t>
            </a:r>
            <a:endParaRPr lang="en-US" sz="2800" dirty="0"/>
          </a:p>
        </p:txBody>
      </p:sp>
      <p:pic>
        <p:nvPicPr>
          <p:cNvPr id="3" name="Resim 2"/>
          <p:cNvPicPr>
            <a:picLocks noChangeAspect="1"/>
          </p:cNvPicPr>
          <p:nvPr/>
        </p:nvPicPr>
        <p:blipFill>
          <a:blip r:embed="rId3">
            <a:duotone>
              <a:schemeClr val="accent3">
                <a:shade val="45000"/>
                <a:satMod val="135000"/>
              </a:schemeClr>
              <a:prstClr val="white"/>
            </a:duotone>
          </a:blip>
          <a:stretch>
            <a:fillRect/>
          </a:stretch>
        </p:blipFill>
        <p:spPr>
          <a:xfrm>
            <a:off x="2707594" y="5085184"/>
            <a:ext cx="5980694" cy="1152244"/>
          </a:xfrm>
          <a:prstGeom prst="rect">
            <a:avLst/>
          </a:prstGeom>
        </p:spPr>
      </p:pic>
      <p:pic>
        <p:nvPicPr>
          <p:cNvPr id="7" name="Resim 6"/>
          <p:cNvPicPr>
            <a:picLocks noChangeAspect="1"/>
          </p:cNvPicPr>
          <p:nvPr/>
        </p:nvPicPr>
        <p:blipFill rotWithShape="1">
          <a:blip r:embed="rId4"/>
          <a:srcRect l="11291" t="48062" r="23387" b="34429"/>
          <a:stretch/>
        </p:blipFill>
        <p:spPr>
          <a:xfrm>
            <a:off x="2639616" y="3717032"/>
            <a:ext cx="5832648" cy="1080120"/>
          </a:xfrm>
          <a:prstGeom prst="rect">
            <a:avLst/>
          </a:prstGeom>
        </p:spPr>
      </p:pic>
      <p:sp>
        <p:nvSpPr>
          <p:cNvPr id="8" name="Dikdörtgen 7"/>
          <p:cNvSpPr/>
          <p:nvPr/>
        </p:nvSpPr>
        <p:spPr>
          <a:xfrm>
            <a:off x="4727848" y="6559739"/>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377363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srcRect l="10625" t="28407" r="9838" b="18329"/>
          <a:stretch/>
        </p:blipFill>
        <p:spPr>
          <a:xfrm>
            <a:off x="2495600" y="2564904"/>
            <a:ext cx="7272808" cy="3456384"/>
          </a:xfrm>
          <a:prstGeom prst="rect">
            <a:avLst/>
          </a:prstGeom>
        </p:spPr>
      </p:pic>
      <p:sp>
        <p:nvSpPr>
          <p:cNvPr id="28"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sp>
        <p:nvSpPr>
          <p:cNvPr id="2" name="Dikdörtgen 1"/>
          <p:cNvSpPr/>
          <p:nvPr/>
        </p:nvSpPr>
        <p:spPr>
          <a:xfrm>
            <a:off x="2351584" y="2420888"/>
            <a:ext cx="6120680" cy="259228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Dikdörtgen 2"/>
          <p:cNvSpPr/>
          <p:nvPr/>
        </p:nvSpPr>
        <p:spPr>
          <a:xfrm>
            <a:off x="119336" y="942932"/>
            <a:ext cx="11881320" cy="5570756"/>
          </a:xfrm>
          <a:prstGeom prst="rect">
            <a:avLst/>
          </a:prstGeom>
        </p:spPr>
        <p:txBody>
          <a:bodyPr wrap="square">
            <a:spAutoFit/>
          </a:bodyPr>
          <a:lstStyle/>
          <a:p>
            <a:pPr algn="just"/>
            <a:r>
              <a:rPr lang="en-US" sz="2400" b="1" u="sng" dirty="0"/>
              <a:t>Standards establish common specifications and practices for:</a:t>
            </a:r>
            <a:endParaRPr lang="tr-TR" sz="2400" b="1" u="sng" dirty="0"/>
          </a:p>
          <a:p>
            <a:pPr algn="just"/>
            <a:endParaRPr lang="tr-TR" sz="1000" dirty="0"/>
          </a:p>
          <a:p>
            <a:pPr marL="342900" indent="-342900" algn="just">
              <a:buFont typeface="Arial" panose="020B0604020202020204" pitchFamily="34" charset="0"/>
              <a:buChar char="•"/>
            </a:pPr>
            <a:r>
              <a:rPr lang="en-US" sz="2400" dirty="0"/>
              <a:t>data content</a:t>
            </a:r>
            <a:endParaRPr lang="tr-TR" sz="2400" dirty="0"/>
          </a:p>
          <a:p>
            <a:pPr marL="342900" indent="-342900" algn="just">
              <a:buFont typeface="Arial" panose="020B0604020202020204" pitchFamily="34" charset="0"/>
              <a:buChar char="•"/>
            </a:pPr>
            <a:r>
              <a:rPr lang="en-US" sz="2400" dirty="0"/>
              <a:t>data models of representation</a:t>
            </a:r>
            <a:endParaRPr lang="tr-TR" sz="2400" dirty="0"/>
          </a:p>
          <a:p>
            <a:pPr marL="342900" indent="-342900" algn="just">
              <a:buFont typeface="Arial" panose="020B0604020202020204" pitchFamily="34" charset="0"/>
              <a:buChar char="•"/>
            </a:pPr>
            <a:r>
              <a:rPr lang="en-US" sz="2400" dirty="0"/>
              <a:t>data processing</a:t>
            </a:r>
            <a:endParaRPr lang="tr-TR" sz="2400" dirty="0"/>
          </a:p>
          <a:p>
            <a:pPr marL="342900" indent="-342900" algn="just">
              <a:buFont typeface="Arial" panose="020B0604020202020204" pitchFamily="34" charset="0"/>
              <a:buChar char="•"/>
            </a:pPr>
            <a:r>
              <a:rPr lang="en-US" sz="2400" dirty="0"/>
              <a:t>data documentation</a:t>
            </a:r>
            <a:endParaRPr lang="tr-TR" sz="2400" dirty="0"/>
          </a:p>
          <a:p>
            <a:pPr marL="342900" indent="-342900" algn="just">
              <a:buFont typeface="Arial" panose="020B0604020202020204" pitchFamily="34" charset="0"/>
              <a:buChar char="•"/>
            </a:pPr>
            <a:r>
              <a:rPr lang="en-US" sz="2400" dirty="0"/>
              <a:t>data exchange</a:t>
            </a:r>
            <a:endParaRPr lang="tr-TR" sz="2400" dirty="0"/>
          </a:p>
          <a:p>
            <a:pPr marL="342900" indent="-342900" algn="just">
              <a:buFont typeface="Arial" panose="020B0604020202020204" pitchFamily="34" charset="0"/>
              <a:buChar char="•"/>
            </a:pPr>
            <a:r>
              <a:rPr lang="en-US" sz="2400" dirty="0"/>
              <a:t>thematic vocabularies and keywords</a:t>
            </a:r>
            <a:endParaRPr lang="tr-TR" sz="2400" dirty="0"/>
          </a:p>
          <a:p>
            <a:pPr marL="342900" indent="-342900" algn="just">
              <a:buFont typeface="Arial" panose="020B0604020202020204" pitchFamily="34" charset="0"/>
              <a:buChar char="•"/>
            </a:pPr>
            <a:r>
              <a:rPr lang="en-US" sz="2400" dirty="0"/>
              <a:t>software interfaces web mapping and feature</a:t>
            </a:r>
            <a:endParaRPr lang="tr-TR" sz="2400" dirty="0"/>
          </a:p>
          <a:p>
            <a:pPr algn="just"/>
            <a:r>
              <a:rPr lang="en-US" sz="2400" dirty="0"/>
              <a:t>services</a:t>
            </a:r>
            <a:endParaRPr lang="tr-TR" sz="2400" dirty="0"/>
          </a:p>
          <a:p>
            <a:pPr algn="just"/>
            <a:endParaRPr lang="tr-TR" altLang="ko-KR" sz="2400" dirty="0">
              <a:ea typeface="굴림" pitchFamily="34" charset="-127"/>
            </a:endParaRPr>
          </a:p>
          <a:p>
            <a:pPr algn="just"/>
            <a:endParaRPr lang="tr-TR" altLang="ko-KR" sz="2400" dirty="0">
              <a:ea typeface="굴림" pitchFamily="34" charset="-127"/>
            </a:endParaRPr>
          </a:p>
          <a:p>
            <a:pPr algn="just"/>
            <a:endParaRPr lang="tr-TR" altLang="ko-KR" sz="2400" dirty="0">
              <a:ea typeface="굴림" pitchFamily="34" charset="-127"/>
            </a:endParaRPr>
          </a:p>
          <a:p>
            <a:pPr algn="just"/>
            <a:endParaRPr lang="tr-TR" altLang="ko-KR" sz="2400" dirty="0">
              <a:ea typeface="굴림" pitchFamily="34" charset="-127"/>
            </a:endParaRPr>
          </a:p>
          <a:p>
            <a:pPr algn="just"/>
            <a:endParaRPr lang="tr-TR" altLang="ko-KR" sz="1000" dirty="0">
              <a:ea typeface="굴림" pitchFamily="34" charset="-127"/>
            </a:endParaRPr>
          </a:p>
          <a:p>
            <a:pPr algn="just"/>
            <a:r>
              <a:rPr lang="en-US" altLang="ko-KR" sz="2400" dirty="0">
                <a:ea typeface="굴림" pitchFamily="34" charset="-127"/>
              </a:rPr>
              <a:t>Standards include specifications (OGC),</a:t>
            </a:r>
            <a:r>
              <a:rPr lang="tr-TR" altLang="ko-KR" sz="2400" dirty="0">
                <a:ea typeface="굴림" pitchFamily="34" charset="-127"/>
              </a:rPr>
              <a:t> </a:t>
            </a:r>
            <a:r>
              <a:rPr lang="en-US" altLang="ko-KR" sz="2400" dirty="0">
                <a:ea typeface="굴림" pitchFamily="34" charset="-127"/>
              </a:rPr>
              <a:t>formal standards (ISO), and documented practices</a:t>
            </a:r>
            <a:r>
              <a:rPr lang="tr-TR" altLang="ko-KR" sz="2400" dirty="0">
                <a:ea typeface="굴림" pitchFamily="34" charset="-127"/>
              </a:rPr>
              <a:t>.</a:t>
            </a:r>
            <a:endParaRPr lang="en-US" sz="2400" dirty="0"/>
          </a:p>
        </p:txBody>
      </p:sp>
      <p:sp>
        <p:nvSpPr>
          <p:cNvPr id="7" name="Dikdörtgen 6"/>
          <p:cNvSpPr/>
          <p:nvPr/>
        </p:nvSpPr>
        <p:spPr>
          <a:xfrm>
            <a:off x="4727848" y="6586072"/>
            <a:ext cx="7032104"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402363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Course Learning Outcomes</a:t>
            </a:r>
          </a:p>
        </p:txBody>
      </p:sp>
      <p:graphicFrame>
        <p:nvGraphicFramePr>
          <p:cNvPr id="5" name="Content Placeholder 3"/>
          <p:cNvGraphicFramePr>
            <a:graphicFrameLocks/>
          </p:cNvGraphicFramePr>
          <p:nvPr>
            <p:extLst>
              <p:ext uri="{D42A27DB-BD31-4B8C-83A1-F6EECF244321}">
                <p14:modId xmlns:p14="http://schemas.microsoft.com/office/powerpoint/2010/main" val="3071033165"/>
              </p:ext>
            </p:extLst>
          </p:nvPr>
        </p:nvGraphicFramePr>
        <p:xfrm>
          <a:off x="191344" y="948136"/>
          <a:ext cx="11881320" cy="5624011"/>
        </p:xfrm>
        <a:graphic>
          <a:graphicData uri="http://schemas.openxmlformats.org/drawingml/2006/table">
            <a:tbl>
              <a:tblPr firstRow="1" firstCol="1" bandRow="1">
                <a:tableStyleId>{D7AC3CCA-C797-4891-BE02-D94E43425B78}</a:tableStyleId>
              </a:tblPr>
              <a:tblGrid>
                <a:gridCol w="958171"/>
                <a:gridCol w="10923149"/>
              </a:tblGrid>
              <a:tr h="278931">
                <a:tc>
                  <a:txBody>
                    <a:bodyPr/>
                    <a:lstStyle/>
                    <a:p>
                      <a:pPr algn="ctr">
                        <a:lnSpc>
                          <a:spcPct val="107000"/>
                        </a:lnSpc>
                        <a:spcAft>
                          <a:spcPts val="0"/>
                        </a:spcAft>
                      </a:pPr>
                      <a:r>
                        <a:rPr lang="en-US" sz="1800" dirty="0">
                          <a:effectLst/>
                          <a:latin typeface="+mn-lt"/>
                          <a:cs typeface="Times New Roman" panose="02020603050405020304" pitchFamily="18" charset="0"/>
                        </a:rPr>
                        <a:t>Week</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a:lnSpc>
                          <a:spcPct val="107000"/>
                        </a:lnSpc>
                        <a:spcAft>
                          <a:spcPts val="0"/>
                        </a:spcAft>
                      </a:pPr>
                      <a:r>
                        <a:rPr lang="en-US" sz="1800" dirty="0">
                          <a:effectLst/>
                          <a:latin typeface="+mn-lt"/>
                          <a:cs typeface="Times New Roman" panose="02020603050405020304" pitchFamily="18" charset="0"/>
                        </a:rPr>
                        <a:t>Subjects</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r>
              <a:tr h="278931">
                <a:tc>
                  <a:txBody>
                    <a:bodyPr/>
                    <a:lstStyle/>
                    <a:p>
                      <a:pPr algn="ctr">
                        <a:lnSpc>
                          <a:spcPct val="107000"/>
                        </a:lnSpc>
                        <a:spcAft>
                          <a:spcPts val="0"/>
                        </a:spcAft>
                      </a:pPr>
                      <a:r>
                        <a:rPr lang="en-US" sz="1800" dirty="0">
                          <a:effectLst/>
                          <a:latin typeface="+mn-lt"/>
                          <a:cs typeface="Times New Roman" panose="02020603050405020304" pitchFamily="18" charset="0"/>
                        </a:rPr>
                        <a:t>1</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dirty="0" smtClean="0">
                          <a:solidFill>
                            <a:schemeClr val="dk1"/>
                          </a:solidFill>
                          <a:effectLst/>
                          <a:latin typeface="+mn-lt"/>
                          <a:ea typeface="+mn-ea"/>
                          <a:cs typeface="Times New Roman" panose="02020603050405020304" pitchFamily="18" charset="0"/>
                        </a:rPr>
                        <a:t>The content, purposes, and evaluation criteria of the course</a:t>
                      </a:r>
                      <a:endParaRPr lang="tr-TR" sz="1800" kern="1200" dirty="0">
                        <a:solidFill>
                          <a:schemeClr val="dk1"/>
                        </a:solidFill>
                        <a:effectLst/>
                        <a:latin typeface="+mn-lt"/>
                        <a:ea typeface="+mn-ea"/>
                        <a:cs typeface="Times New Roman" panose="02020603050405020304" pitchFamily="18" charset="0"/>
                      </a:endParaRPr>
                    </a:p>
                  </a:txBody>
                  <a:tcPr marL="68428" marR="68428" marT="0" marB="0" anchor="ctr"/>
                </a:tc>
              </a:tr>
              <a:tr h="278931">
                <a:tc>
                  <a:txBody>
                    <a:bodyPr/>
                    <a:lstStyle/>
                    <a:p>
                      <a:pPr algn="ctr">
                        <a:lnSpc>
                          <a:spcPct val="107000"/>
                        </a:lnSpc>
                        <a:spcAft>
                          <a:spcPts val="0"/>
                        </a:spcAft>
                      </a:pPr>
                      <a:r>
                        <a:rPr lang="en-US" sz="1800" dirty="0">
                          <a:effectLst/>
                          <a:latin typeface="+mn-lt"/>
                          <a:cs typeface="Times New Roman" panose="02020603050405020304" pitchFamily="18" charset="0"/>
                        </a:rPr>
                        <a:t>2</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Introduction to land management</a:t>
                      </a:r>
                      <a:r>
                        <a:rPr lang="tr-TR" sz="1800" kern="120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1)</a:t>
                      </a:r>
                    </a:p>
                  </a:txBody>
                  <a:tcPr marL="68428" marR="68428" marT="0" marB="0" anchor="ctr"/>
                </a:tc>
              </a:tr>
              <a:tr h="278931">
                <a:tc>
                  <a:txBody>
                    <a:bodyPr/>
                    <a:lstStyle/>
                    <a:p>
                      <a:pPr algn="ctr">
                        <a:lnSpc>
                          <a:spcPct val="107000"/>
                        </a:lnSpc>
                        <a:spcAft>
                          <a:spcPts val="0"/>
                        </a:spcAft>
                      </a:pPr>
                      <a:r>
                        <a:rPr lang="en-US" sz="1800" dirty="0">
                          <a:effectLst/>
                          <a:latin typeface="+mn-lt"/>
                          <a:cs typeface="Times New Roman" panose="02020603050405020304" pitchFamily="18" charset="0"/>
                        </a:rPr>
                        <a:t>3</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Introduction to spatial data infrastructure</a:t>
                      </a:r>
                      <a:r>
                        <a:rPr lang="tr-TR" sz="1800" kern="1200" baseline="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2</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4</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Introduction to modeling:</a:t>
                      </a:r>
                      <a:r>
                        <a:rPr lang="tr-TR" sz="1800" kern="1200" noProof="0" dirty="0" smtClean="0">
                          <a:solidFill>
                            <a:schemeClr val="dk1"/>
                          </a:solidFill>
                          <a:effectLst/>
                          <a:latin typeface="+mn-lt"/>
                          <a:ea typeface="+mn-ea"/>
                          <a:cs typeface="Times New Roman" panose="02020603050405020304" pitchFamily="18" charset="0"/>
                        </a:rPr>
                        <a:t> </a:t>
                      </a:r>
                      <a:r>
                        <a:rPr lang="en-US" sz="1800" kern="1200" noProof="0" dirty="0" smtClean="0">
                          <a:solidFill>
                            <a:schemeClr val="dk1"/>
                          </a:solidFill>
                          <a:effectLst/>
                          <a:latin typeface="+mn-lt"/>
                          <a:ea typeface="+mn-ea"/>
                          <a:cs typeface="Times New Roman" panose="02020603050405020304" pitchFamily="18" charset="0"/>
                        </a:rPr>
                        <a:t>Model Driven Architecture (MDA) and Unified Modeling Language (UML)</a:t>
                      </a:r>
                      <a:r>
                        <a:rPr lang="tr-TR" sz="1800" kern="120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3</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5</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Unified Modeling Language (UML)</a:t>
                      </a:r>
                      <a:r>
                        <a:rPr lang="tr-TR" sz="1800" kern="1200" baseline="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3</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545609">
                <a:tc>
                  <a:txBody>
                    <a:bodyPr/>
                    <a:lstStyle/>
                    <a:p>
                      <a:pPr algn="ctr">
                        <a:lnSpc>
                          <a:spcPct val="107000"/>
                        </a:lnSpc>
                        <a:spcAft>
                          <a:spcPts val="0"/>
                        </a:spcAft>
                      </a:pPr>
                      <a:r>
                        <a:rPr lang="tr-TR" sz="1800" dirty="0" smtClean="0">
                          <a:effectLst/>
                          <a:latin typeface="+mn-lt"/>
                          <a:cs typeface="Times New Roman" panose="02020603050405020304" pitchFamily="18" charset="0"/>
                        </a:rPr>
                        <a:t>6</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Business process modeling initiatives for land administration:</a:t>
                      </a:r>
                      <a:endParaRPr lang="tr-TR" sz="1800" kern="1200" noProof="0" dirty="0" smtClean="0">
                        <a:solidFill>
                          <a:schemeClr val="dk1"/>
                        </a:solidFill>
                        <a:effectLst/>
                        <a:latin typeface="+mn-lt"/>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COST G9 Action - Modeling of Real Property Transactions</a:t>
                      </a:r>
                      <a:r>
                        <a:rPr lang="tr-TR" sz="1800" kern="120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4</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570806">
                <a:tc>
                  <a:txBody>
                    <a:bodyPr/>
                    <a:lstStyle/>
                    <a:p>
                      <a:pPr algn="ctr">
                        <a:lnSpc>
                          <a:spcPct val="107000"/>
                        </a:lnSpc>
                        <a:spcAft>
                          <a:spcPts val="0"/>
                        </a:spcAft>
                      </a:pPr>
                      <a:r>
                        <a:rPr lang="tr-TR" sz="1800" dirty="0" smtClean="0">
                          <a:effectLst/>
                          <a:latin typeface="+mn-lt"/>
                          <a:cs typeface="Times New Roman" panose="02020603050405020304" pitchFamily="18" charset="0"/>
                        </a:rPr>
                        <a:t>7</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Domain modeling initiatives for land administration:</a:t>
                      </a:r>
                      <a:endParaRPr lang="tr-TR" sz="1800" kern="1200" noProof="0" dirty="0" smtClean="0">
                        <a:solidFill>
                          <a:schemeClr val="dk1"/>
                        </a:solidFill>
                        <a:effectLst/>
                        <a:latin typeface="+mn-lt"/>
                        <a:ea typeface="+mn-ea"/>
                        <a:cs typeface="Times New Roman" panose="02020603050405020304" pitchFamily="18" charset="0"/>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Land Administration Domain Model</a:t>
                      </a:r>
                      <a:r>
                        <a:rPr lang="tr-TR" sz="1800" kern="1200" baseline="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5</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8</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rgbClr val="FF0000"/>
                          </a:solidFill>
                          <a:effectLst/>
                          <a:latin typeface="+mn-lt"/>
                          <a:ea typeface="+mn-ea"/>
                          <a:cs typeface="Times New Roman" panose="02020603050405020304" pitchFamily="18" charset="0"/>
                        </a:rPr>
                        <a:t>Midterm</a:t>
                      </a:r>
                      <a:r>
                        <a:rPr lang="tr-TR" sz="1800" kern="1200" noProof="0" dirty="0" smtClean="0">
                          <a:solidFill>
                            <a:srgbClr val="FF0000"/>
                          </a:solidFill>
                          <a:effectLst/>
                          <a:latin typeface="+mn-lt"/>
                          <a:ea typeface="+mn-ea"/>
                          <a:cs typeface="Times New Roman" panose="02020603050405020304" pitchFamily="18" charset="0"/>
                        </a:rPr>
                        <a:t> </a:t>
                      </a:r>
                      <a:r>
                        <a:rPr lang="en-US" sz="1800" kern="1200" noProof="0" dirty="0" smtClean="0">
                          <a:solidFill>
                            <a:srgbClr val="FF0000"/>
                          </a:solidFill>
                          <a:effectLst/>
                          <a:latin typeface="+mn-lt"/>
                          <a:ea typeface="+mn-ea"/>
                          <a:cs typeface="Times New Roman" panose="02020603050405020304" pitchFamily="18" charset="0"/>
                        </a:rPr>
                        <a:t>exam</a:t>
                      </a:r>
                      <a:r>
                        <a:rPr lang="tr-TR" sz="1800" kern="1200" noProof="0" dirty="0" smtClean="0">
                          <a:solidFill>
                            <a:srgbClr val="FF0000"/>
                          </a:solidFill>
                          <a:effectLst/>
                          <a:latin typeface="+mn-lt"/>
                          <a:ea typeface="+mn-ea"/>
                          <a:cs typeface="Times New Roman" panose="02020603050405020304" pitchFamily="18" charset="0"/>
                        </a:rPr>
                        <a:t> 1</a:t>
                      </a:r>
                      <a:endParaRPr lang="en-US" sz="1800" b="1" kern="1200" noProof="0" dirty="0" smtClean="0">
                        <a:solidFill>
                          <a:srgbClr val="FF0000"/>
                        </a:solidFill>
                        <a:effectLst/>
                        <a:latin typeface="+mn-lt"/>
                        <a:ea typeface="+mn-ea"/>
                        <a:cs typeface="Times New Roman" panose="02020603050405020304" pitchFamily="18" charset="0"/>
                      </a:endParaRP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9</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Land Administration Domain Model; Social Tenure Domain Model</a:t>
                      </a:r>
                      <a:r>
                        <a:rPr lang="tr-TR" sz="1800" kern="1200" baseline="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5</a:t>
                      </a:r>
                      <a:r>
                        <a:rPr lang="en-US" sz="1800" b="1" kern="1200" noProof="0" smtClean="0">
                          <a:solidFill>
                            <a:schemeClr val="dk1"/>
                          </a:solidFill>
                          <a:effectLst/>
                          <a:latin typeface="+mn-lt"/>
                          <a:ea typeface="+mn-ea"/>
                          <a:cs typeface="Times New Roman" panose="02020603050405020304" pitchFamily="18" charset="0"/>
                        </a:rPr>
                        <a:t>)</a:t>
                      </a: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10</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dirty="0" smtClean="0">
                          <a:solidFill>
                            <a:schemeClr val="dk1"/>
                          </a:solidFill>
                          <a:effectLst/>
                          <a:latin typeface="+mn-lt"/>
                          <a:ea typeface="+mn-ea"/>
                          <a:cs typeface="Times New Roman" panose="02020603050405020304" pitchFamily="18" charset="0"/>
                        </a:rPr>
                        <a:t>Land Parcel Identification System</a:t>
                      </a:r>
                      <a:r>
                        <a:rPr lang="tr-TR" sz="1800" kern="120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6</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570806">
                <a:tc>
                  <a:txBody>
                    <a:bodyPr/>
                    <a:lstStyle/>
                    <a:p>
                      <a:pPr algn="ctr">
                        <a:lnSpc>
                          <a:spcPct val="107000"/>
                        </a:lnSpc>
                        <a:spcAft>
                          <a:spcPts val="0"/>
                        </a:spcAft>
                      </a:pPr>
                      <a:r>
                        <a:rPr lang="tr-TR" sz="1800" dirty="0" smtClean="0">
                          <a:effectLst/>
                          <a:latin typeface="+mn-lt"/>
                          <a:cs typeface="Times New Roman" panose="02020603050405020304" pitchFamily="18" charset="0"/>
                        </a:rPr>
                        <a:t>11</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INSPIRE data specifications</a:t>
                      </a:r>
                      <a:r>
                        <a:rPr lang="tr-TR" sz="1800" kern="1200" noProof="0" dirty="0" smtClean="0">
                          <a:solidFill>
                            <a:schemeClr val="dk1"/>
                          </a:solidFill>
                          <a:effectLst/>
                          <a:latin typeface="+mn-lt"/>
                          <a:ea typeface="+mn-ea"/>
                          <a:cs typeface="Times New Roman" panose="02020603050405020304" pitchFamily="18" charset="0"/>
                        </a:rPr>
                        <a:t>: </a:t>
                      </a:r>
                      <a:r>
                        <a:rPr lang="en-US" sz="1800" kern="1200" noProof="0" dirty="0" smtClean="0">
                          <a:solidFill>
                            <a:schemeClr val="dk1"/>
                          </a:solidFill>
                          <a:effectLst/>
                          <a:latin typeface="+mn-lt"/>
                          <a:ea typeface="+mn-ea"/>
                          <a:cs typeface="Times New Roman" panose="02020603050405020304" pitchFamily="18" charset="0"/>
                        </a:rPr>
                        <a:t>Cadastral parcel, Building, Land use, Addressing, Protected sites, Geographic names, Land cover, Statistical units, Utility and governmental services, Environmental monitoring facilities</a:t>
                      </a:r>
                      <a:r>
                        <a:rPr lang="tr-TR" sz="1800" kern="1200" baseline="0" noProof="0" dirty="0" smtClean="0">
                          <a:solidFill>
                            <a:schemeClr val="dk1"/>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7</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545609">
                <a:tc>
                  <a:txBody>
                    <a:bodyPr/>
                    <a:lstStyle/>
                    <a:p>
                      <a:pPr algn="ctr">
                        <a:lnSpc>
                          <a:spcPct val="107000"/>
                        </a:lnSpc>
                        <a:spcAft>
                          <a:spcPts val="0"/>
                        </a:spcAft>
                      </a:pPr>
                      <a:r>
                        <a:rPr lang="tr-TR" sz="1800" dirty="0" smtClean="0">
                          <a:effectLst/>
                          <a:latin typeface="+mn-lt"/>
                          <a:cs typeface="Times New Roman" panose="02020603050405020304" pitchFamily="18" charset="0"/>
                        </a:rPr>
                        <a:t>12</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Introduction to geographic mark-up languages: GML, LandXML</a:t>
                      </a:r>
                      <a:endParaRPr lang="tr-TR" sz="1800" kern="1200" noProof="0" dirty="0" smtClean="0">
                        <a:solidFill>
                          <a:schemeClr val="dk1"/>
                        </a:solidFill>
                        <a:effectLst/>
                        <a:latin typeface="+mn-lt"/>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noProof="0" dirty="0" smtClean="0">
                          <a:solidFill>
                            <a:schemeClr val="dk1"/>
                          </a:solidFill>
                          <a:effectLst/>
                          <a:latin typeface="+mn-lt"/>
                          <a:ea typeface="+mn-ea"/>
                          <a:cs typeface="Times New Roman" panose="02020603050405020304" pitchFamily="18" charset="0"/>
                        </a:rPr>
                        <a:t>Introduction to GML based application schemas: CityGML, LandGML, xPlanGML</a:t>
                      </a:r>
                      <a:r>
                        <a:rPr lang="tr-TR" sz="1800" kern="1200" baseline="0" noProof="0" dirty="0" smtClean="0">
                          <a:solidFill>
                            <a:srgbClr val="FF0000"/>
                          </a:solidFill>
                          <a:effectLst/>
                          <a:latin typeface="+mn-lt"/>
                          <a:ea typeface="+mn-ea"/>
                          <a:cs typeface="Times New Roman" panose="02020603050405020304" pitchFamily="18" charset="0"/>
                        </a:rPr>
                        <a:t> </a:t>
                      </a:r>
                      <a:r>
                        <a:rPr lang="en-US" sz="1800" b="1" kern="1200" noProof="0" dirty="0" smtClean="0">
                          <a:solidFill>
                            <a:schemeClr val="dk1"/>
                          </a:solidFill>
                          <a:effectLst/>
                          <a:latin typeface="+mn-lt"/>
                          <a:ea typeface="+mn-ea"/>
                          <a:cs typeface="Times New Roman" panose="02020603050405020304" pitchFamily="18" charset="0"/>
                        </a:rPr>
                        <a:t>(Section </a:t>
                      </a:r>
                      <a:r>
                        <a:rPr lang="tr-TR" sz="1800" b="1" kern="1200" noProof="0" dirty="0" smtClean="0">
                          <a:solidFill>
                            <a:schemeClr val="dk1"/>
                          </a:solidFill>
                          <a:effectLst/>
                          <a:latin typeface="+mn-lt"/>
                          <a:ea typeface="+mn-ea"/>
                          <a:cs typeface="Times New Roman" panose="02020603050405020304" pitchFamily="18" charset="0"/>
                        </a:rPr>
                        <a:t>8</a:t>
                      </a:r>
                      <a:r>
                        <a:rPr lang="en-US" sz="1800" b="1" kern="1200" noProof="0" dirty="0" smtClean="0">
                          <a:solidFill>
                            <a:schemeClr val="dk1"/>
                          </a:solidFill>
                          <a:effectLst/>
                          <a:latin typeface="+mn-lt"/>
                          <a:ea typeface="+mn-ea"/>
                          <a:cs typeface="Times New Roman" panose="02020603050405020304" pitchFamily="18" charset="0"/>
                        </a:rPr>
                        <a:t>)</a:t>
                      </a: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13</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effectLst/>
                          <a:latin typeface="+mn-lt"/>
                          <a:ea typeface="+mn-ea"/>
                          <a:cs typeface="Times New Roman" panose="02020603050405020304" pitchFamily="18" charset="0"/>
                        </a:rPr>
                        <a:t>Midterm </a:t>
                      </a:r>
                      <a:r>
                        <a:rPr lang="en-US" sz="1800" kern="1200" noProof="0" dirty="0" smtClean="0">
                          <a:solidFill>
                            <a:srgbClr val="FF0000"/>
                          </a:solidFill>
                          <a:effectLst/>
                          <a:latin typeface="+mn-lt"/>
                          <a:ea typeface="+mn-ea"/>
                          <a:cs typeface="Times New Roman" panose="02020603050405020304" pitchFamily="18" charset="0"/>
                        </a:rPr>
                        <a:t>exam</a:t>
                      </a:r>
                      <a:r>
                        <a:rPr lang="tr-TR" sz="1800" kern="1200" dirty="0" smtClean="0">
                          <a:solidFill>
                            <a:srgbClr val="FF0000"/>
                          </a:solidFill>
                          <a:effectLst/>
                          <a:latin typeface="+mn-lt"/>
                          <a:ea typeface="+mn-ea"/>
                          <a:cs typeface="Times New Roman" panose="02020603050405020304" pitchFamily="18" charset="0"/>
                        </a:rPr>
                        <a:t> </a:t>
                      </a:r>
                      <a:r>
                        <a:rPr lang="en-US" sz="1800" kern="1200" dirty="0" smtClean="0">
                          <a:solidFill>
                            <a:srgbClr val="FF0000"/>
                          </a:solidFill>
                          <a:effectLst/>
                          <a:latin typeface="+mn-lt"/>
                          <a:ea typeface="+mn-ea"/>
                          <a:cs typeface="Times New Roman" panose="02020603050405020304" pitchFamily="18" charset="0"/>
                        </a:rPr>
                        <a:t>2</a:t>
                      </a:r>
                      <a:endParaRPr lang="en-US" sz="1800" kern="1200" noProof="0" dirty="0" smtClean="0">
                        <a:solidFill>
                          <a:srgbClr val="FF0000"/>
                        </a:solidFill>
                        <a:effectLst/>
                        <a:latin typeface="+mn-lt"/>
                        <a:ea typeface="+mn-ea"/>
                        <a:cs typeface="Times New Roman" panose="02020603050405020304" pitchFamily="18" charset="0"/>
                      </a:endParaRPr>
                    </a:p>
                  </a:txBody>
                  <a:tcPr marL="68428" marR="68428" marT="0" marB="0" anchor="ctr"/>
                </a:tc>
              </a:tr>
              <a:tr h="278931">
                <a:tc>
                  <a:txBody>
                    <a:bodyPr/>
                    <a:lstStyle/>
                    <a:p>
                      <a:pPr algn="ctr">
                        <a:lnSpc>
                          <a:spcPct val="107000"/>
                        </a:lnSpc>
                        <a:spcAft>
                          <a:spcPts val="0"/>
                        </a:spcAft>
                      </a:pPr>
                      <a:r>
                        <a:rPr lang="tr-TR" sz="1800" dirty="0" smtClean="0">
                          <a:effectLst/>
                          <a:latin typeface="+mn-lt"/>
                          <a:cs typeface="Times New Roman" panose="02020603050405020304" pitchFamily="18" charset="0"/>
                        </a:rPr>
                        <a:t>14</a:t>
                      </a: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0" kern="1200" noProof="0" dirty="0" smtClean="0">
                          <a:solidFill>
                            <a:schemeClr val="tx1"/>
                          </a:solidFill>
                          <a:effectLst/>
                          <a:latin typeface="+mn-lt"/>
                          <a:ea typeface="+mn-ea"/>
                          <a:cs typeface="Times New Roman" panose="02020603050405020304" pitchFamily="18" charset="0"/>
                        </a:rPr>
                        <a:t>Examples on land information management systems </a:t>
                      </a:r>
                      <a:r>
                        <a:rPr lang="en-US" sz="1800" b="1" kern="1200" noProof="0" dirty="0" smtClean="0">
                          <a:solidFill>
                            <a:schemeClr val="tx1"/>
                          </a:solidFill>
                          <a:effectLst/>
                          <a:latin typeface="+mn-lt"/>
                          <a:ea typeface="+mn-ea"/>
                          <a:cs typeface="Times New Roman" panose="02020603050405020304" pitchFamily="18" charset="0"/>
                        </a:rPr>
                        <a:t>(Section </a:t>
                      </a:r>
                      <a:r>
                        <a:rPr lang="tr-TR" sz="1800" b="1" kern="1200" noProof="0" dirty="0" smtClean="0">
                          <a:solidFill>
                            <a:schemeClr val="tx1"/>
                          </a:solidFill>
                          <a:effectLst/>
                          <a:latin typeface="+mn-lt"/>
                          <a:ea typeface="+mn-ea"/>
                          <a:cs typeface="Times New Roman" panose="02020603050405020304" pitchFamily="18" charset="0"/>
                        </a:rPr>
                        <a:t>9</a:t>
                      </a:r>
                      <a:r>
                        <a:rPr lang="en-US" sz="1800" b="1" kern="1200" noProof="0" dirty="0" smtClean="0">
                          <a:solidFill>
                            <a:schemeClr val="tx1"/>
                          </a:solidFill>
                          <a:effectLst/>
                          <a:latin typeface="+mn-lt"/>
                          <a:ea typeface="+mn-ea"/>
                          <a:cs typeface="Times New Roman" panose="02020603050405020304" pitchFamily="18" charset="0"/>
                        </a:rPr>
                        <a:t>)</a:t>
                      </a:r>
                    </a:p>
                  </a:txBody>
                  <a:tcPr marL="68428" marR="68428" marT="0" marB="0" anchor="ctr"/>
                </a:tc>
              </a:tr>
              <a:tr h="278931">
                <a:tc>
                  <a:txBody>
                    <a:bodyPr/>
                    <a:lstStyle/>
                    <a:p>
                      <a:pPr algn="ctr">
                        <a:lnSpc>
                          <a:spcPct val="107000"/>
                        </a:lnSpc>
                        <a:spcAft>
                          <a:spcPts val="0"/>
                        </a:spcAft>
                      </a:pPr>
                      <a:endParaRPr lang="tr-TR" sz="1800" dirty="0">
                        <a:effectLst/>
                        <a:latin typeface="+mn-lt"/>
                        <a:ea typeface="Calibri" panose="020F0502020204030204" pitchFamily="34" charset="0"/>
                        <a:cs typeface="Times New Roman" panose="02020603050405020304" pitchFamily="18" charset="0"/>
                      </a:endParaRPr>
                    </a:p>
                  </a:txBody>
                  <a:tcPr marL="68428" marR="68428"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kern="1200" dirty="0" smtClean="0">
                          <a:solidFill>
                            <a:srgbClr val="FF0000"/>
                          </a:solidFill>
                          <a:effectLst/>
                          <a:latin typeface="+mn-lt"/>
                          <a:ea typeface="+mn-ea"/>
                          <a:cs typeface="Times New Roman" panose="02020603050405020304" pitchFamily="18" charset="0"/>
                        </a:rPr>
                        <a:t>Final exam.</a:t>
                      </a:r>
                      <a:endParaRPr lang="tr-TR" sz="1800" kern="1200" dirty="0" smtClean="0">
                        <a:solidFill>
                          <a:srgbClr val="FF0000"/>
                        </a:solidFill>
                        <a:effectLst/>
                        <a:latin typeface="+mn-lt"/>
                        <a:ea typeface="+mn-ea"/>
                        <a:cs typeface="Times New Roman" panose="02020603050405020304" pitchFamily="18" charset="0"/>
                      </a:endParaRPr>
                    </a:p>
                  </a:txBody>
                  <a:tcPr marL="68428" marR="68428" marT="0" marB="0" anchor="ctr"/>
                </a:tc>
              </a:tr>
            </a:tbl>
          </a:graphicData>
        </a:graphic>
      </p:graphicFrame>
    </p:spTree>
    <p:extLst>
      <p:ext uri="{BB962C8B-B14F-4D97-AF65-F5344CB8AC3E}">
        <p14:creationId xmlns:p14="http://schemas.microsoft.com/office/powerpoint/2010/main" val="27956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0"/>
            <a:ext cx="11809312" cy="6858000"/>
          </a:xfrm>
          <a:prstGeom prst="rect">
            <a:avLst/>
          </a:prstGeom>
        </p:spPr>
      </p:pic>
      <p:sp>
        <p:nvSpPr>
          <p:cNvPr id="19" name="Başlık 1"/>
          <p:cNvSpPr>
            <a:spLocks noGrp="1"/>
          </p:cNvSpPr>
          <p:nvPr>
            <p:ph type="title"/>
          </p:nvPr>
        </p:nvSpPr>
        <p:spPr>
          <a:xfrm>
            <a:off x="27076" y="10048"/>
            <a:ext cx="3851920" cy="908720"/>
          </a:xfrm>
        </p:spPr>
        <p:txBody>
          <a:bodyPr>
            <a:normAutofit/>
          </a:bodyPr>
          <a:lstStyle/>
          <a:p>
            <a:r>
              <a:rPr lang="en-US" b="1" dirty="0" smtClean="0">
                <a:effectLst>
                  <a:outerShdw blurRad="38100" dist="38100" dir="2700000" algn="tl">
                    <a:srgbClr val="000000">
                      <a:alpha val="43137"/>
                    </a:srgbClr>
                  </a:outerShdw>
                </a:effectLst>
              </a:rPr>
              <a:t>as a summary</a:t>
            </a:r>
            <a:r>
              <a:rPr lang="tr-TR"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8569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119336" y="-297"/>
            <a:ext cx="11953328" cy="6858594"/>
          </a:xfrm>
          <a:prstGeom prst="rect">
            <a:avLst/>
          </a:prstGeom>
        </p:spPr>
      </p:pic>
    </p:spTree>
    <p:extLst>
      <p:ext uri="{BB962C8B-B14F-4D97-AF65-F5344CB8AC3E}">
        <p14:creationId xmlns:p14="http://schemas.microsoft.com/office/powerpoint/2010/main" val="236664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Standardization Organizations</a:t>
            </a:r>
            <a:endParaRPr lang="en-US" b="1" dirty="0">
              <a:effectLst>
                <a:outerShdw blurRad="38100" dist="38100" dir="2700000" algn="tl">
                  <a:srgbClr val="000000">
                    <a:alpha val="43137"/>
                  </a:srgbClr>
                </a:outerShdw>
              </a:effectLst>
            </a:endParaRPr>
          </a:p>
        </p:txBody>
      </p:sp>
      <p:sp>
        <p:nvSpPr>
          <p:cNvPr id="5" name="Dikdörtgen 4"/>
          <p:cNvSpPr/>
          <p:nvPr/>
        </p:nvSpPr>
        <p:spPr>
          <a:xfrm>
            <a:off x="191344" y="1052736"/>
            <a:ext cx="11809312" cy="4154984"/>
          </a:xfrm>
          <a:prstGeom prst="rect">
            <a:avLst/>
          </a:prstGeom>
        </p:spPr>
        <p:txBody>
          <a:bodyPr wrap="square">
            <a:spAutoFit/>
          </a:bodyPr>
          <a:lstStyle/>
          <a:p>
            <a:pPr algn="just"/>
            <a:r>
              <a:rPr lang="en-US" sz="2400" dirty="0" smtClean="0"/>
              <a:t>Ma</a:t>
            </a:r>
            <a:r>
              <a:rPr lang="tr-TR" sz="2400" dirty="0" smtClean="0"/>
              <a:t>i</a:t>
            </a:r>
            <a:r>
              <a:rPr lang="en-US" sz="2400" dirty="0" smtClean="0"/>
              <a:t>n </a:t>
            </a:r>
            <a:r>
              <a:rPr lang="en-US" sz="2400" dirty="0"/>
              <a:t>standardization activities about</a:t>
            </a:r>
            <a:r>
              <a:rPr lang="tr-TR" sz="2400" dirty="0"/>
              <a:t> </a:t>
            </a:r>
            <a:r>
              <a:rPr lang="en-US" sz="2400" dirty="0"/>
              <a:t>SDIs:</a:t>
            </a:r>
          </a:p>
          <a:p>
            <a:pPr algn="just"/>
            <a:endParaRPr lang="en-US" sz="2400" dirty="0"/>
          </a:p>
          <a:p>
            <a:pPr marL="342900" indent="-342900" algn="just">
              <a:buFont typeface="Arial" panose="020B0604020202020204" pitchFamily="34" charset="0"/>
              <a:buChar char="•"/>
            </a:pPr>
            <a:r>
              <a:rPr lang="en-US" sz="2400" b="1" dirty="0"/>
              <a:t>Inspire</a:t>
            </a:r>
            <a:r>
              <a:rPr lang="tr-TR" sz="2400" b="1" dirty="0"/>
              <a:t> </a:t>
            </a:r>
            <a:r>
              <a:rPr lang="en-US" sz="2400" b="1" dirty="0"/>
              <a:t>(Infrastructure for Spatial Information in Europe)</a:t>
            </a:r>
          </a:p>
          <a:p>
            <a:pPr marL="342900" indent="-342900" algn="just">
              <a:buFont typeface="Arial" panose="020B0604020202020204" pitchFamily="34" charset="0"/>
              <a:buChar char="•"/>
            </a:pPr>
            <a:endParaRPr lang="tr-TR" sz="2400" b="1" dirty="0"/>
          </a:p>
          <a:p>
            <a:pPr marL="342900" indent="-342900" algn="just">
              <a:buFont typeface="Arial" panose="020B0604020202020204" pitchFamily="34" charset="0"/>
              <a:buChar char="•"/>
            </a:pPr>
            <a:r>
              <a:rPr lang="en-US" sz="2400" b="1" dirty="0"/>
              <a:t>International Organization of Standardization</a:t>
            </a:r>
            <a:r>
              <a:rPr lang="tr-TR" sz="2400" b="1" dirty="0"/>
              <a:t> (ISO)</a:t>
            </a:r>
          </a:p>
          <a:p>
            <a:pPr algn="just"/>
            <a:r>
              <a:rPr lang="tr-TR" sz="2400" b="1" dirty="0"/>
              <a:t>	</a:t>
            </a:r>
            <a:r>
              <a:rPr lang="en-US" sz="2400" b="1" dirty="0"/>
              <a:t>Technical Committee 211</a:t>
            </a:r>
            <a:endParaRPr lang="en-US" sz="2400" dirty="0"/>
          </a:p>
          <a:p>
            <a:pPr marL="342900" indent="-342900" algn="just">
              <a:buFont typeface="Arial" panose="020B0604020202020204" pitchFamily="34" charset="0"/>
              <a:buChar char="•"/>
            </a:pPr>
            <a:endParaRPr lang="tr-TR" sz="2400" b="1" dirty="0"/>
          </a:p>
          <a:p>
            <a:pPr marL="342900" indent="-342900" algn="just">
              <a:buFont typeface="Arial" panose="020B0604020202020204" pitchFamily="34" charset="0"/>
              <a:buChar char="•"/>
            </a:pPr>
            <a:r>
              <a:rPr lang="en-US" sz="2400" b="1" dirty="0"/>
              <a:t>World Wide Web Consortium (W3C)</a:t>
            </a:r>
            <a:endParaRPr lang="en-US" sz="2400" dirty="0"/>
          </a:p>
          <a:p>
            <a:pPr marL="342900" indent="-342900" algn="just">
              <a:buFont typeface="Arial" panose="020B0604020202020204" pitchFamily="34" charset="0"/>
              <a:buChar char="•"/>
            </a:pPr>
            <a:endParaRPr lang="tr-TR" sz="2400" b="1" dirty="0"/>
          </a:p>
          <a:p>
            <a:pPr marL="342900" indent="-342900" algn="just">
              <a:buFont typeface="Arial" panose="020B0604020202020204" pitchFamily="34" charset="0"/>
              <a:buChar char="•"/>
            </a:pPr>
            <a:r>
              <a:rPr lang="en-US" sz="2400" b="1" dirty="0"/>
              <a:t>OpenGIS Consortium (OGC)</a:t>
            </a:r>
            <a:endParaRPr lang="tr-TR" sz="2400" b="1" dirty="0"/>
          </a:p>
          <a:p>
            <a:pPr marL="342900" indent="-342900" algn="just">
              <a:buFont typeface="Arial" panose="020B0604020202020204" pitchFamily="34" charset="0"/>
              <a:buChar char="•"/>
            </a:pPr>
            <a:endParaRPr lang="en-US" sz="2400" dirty="0"/>
          </a:p>
        </p:txBody>
      </p:sp>
    </p:spTree>
    <p:extLst>
      <p:ext uri="{BB962C8B-B14F-4D97-AF65-F5344CB8AC3E}">
        <p14:creationId xmlns:p14="http://schemas.microsoft.com/office/powerpoint/2010/main" val="74968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INSPIRE: SDI </a:t>
            </a:r>
            <a:r>
              <a:rPr lang="tr-TR" b="1" dirty="0">
                <a:effectLst>
                  <a:outerShdw blurRad="38100" dist="38100" dir="2700000" algn="tl">
                    <a:srgbClr val="000000">
                      <a:alpha val="43137"/>
                    </a:srgbClr>
                  </a:outerShdw>
                </a:effectLst>
              </a:rPr>
              <a:t>in EU: WHY?</a:t>
            </a:r>
            <a:endParaRPr lang="en-US" b="1" dirty="0">
              <a:effectLst>
                <a:outerShdw blurRad="38100" dist="38100" dir="2700000" algn="tl">
                  <a:srgbClr val="000000">
                    <a:alpha val="43137"/>
                  </a:srgbClr>
                </a:outerShdw>
              </a:effectLst>
            </a:endParaRPr>
          </a:p>
        </p:txBody>
      </p:sp>
      <p:sp>
        <p:nvSpPr>
          <p:cNvPr id="5" name="Dikdörtgen 4"/>
          <p:cNvSpPr/>
          <p:nvPr/>
        </p:nvSpPr>
        <p:spPr>
          <a:xfrm>
            <a:off x="119336" y="1052737"/>
            <a:ext cx="11881320" cy="1200329"/>
          </a:xfrm>
          <a:prstGeom prst="rect">
            <a:avLst/>
          </a:prstGeom>
        </p:spPr>
        <p:txBody>
          <a:bodyPr wrap="square">
            <a:spAutoFit/>
          </a:bodyPr>
          <a:lstStyle/>
          <a:p>
            <a:pPr algn="just"/>
            <a:r>
              <a:rPr lang="en-US" sz="2400" b="1" dirty="0"/>
              <a:t>Many problem</a:t>
            </a:r>
            <a:r>
              <a:rPr lang="tr-TR" sz="2400" b="1" dirty="0"/>
              <a:t>s </a:t>
            </a:r>
            <a:r>
              <a:rPr lang="en-US" sz="2400" b="1" dirty="0"/>
              <a:t>do not stop at national borders!</a:t>
            </a:r>
            <a:endParaRPr lang="en-US" sz="1000" b="1" dirty="0"/>
          </a:p>
          <a:p>
            <a:pPr algn="just"/>
            <a:r>
              <a:rPr lang="en-US" sz="2400" dirty="0" smtClean="0"/>
              <a:t>20% </a:t>
            </a:r>
            <a:r>
              <a:rPr lang="en-US" sz="2400" dirty="0"/>
              <a:t>of the EU citizens (115</a:t>
            </a:r>
            <a:r>
              <a:rPr lang="tr-TR" sz="2400" dirty="0"/>
              <a:t> </a:t>
            </a:r>
            <a:r>
              <a:rPr lang="en-US" sz="2400" dirty="0"/>
              <a:t>million) live within 50 km from a</a:t>
            </a:r>
            <a:r>
              <a:rPr lang="tr-TR" sz="2400" dirty="0"/>
              <a:t> </a:t>
            </a:r>
            <a:r>
              <a:rPr lang="en-US" sz="2400" dirty="0"/>
              <a:t>border.</a:t>
            </a:r>
            <a:endParaRPr lang="tr-TR" sz="2400" dirty="0"/>
          </a:p>
          <a:p>
            <a:r>
              <a:rPr lang="en-US" sz="2400" dirty="0"/>
              <a:t>60 million EU citizens live less than half an hour (25 km) from a border </a:t>
            </a:r>
          </a:p>
        </p:txBody>
      </p:sp>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2253066"/>
            <a:ext cx="11737304" cy="4433898"/>
          </a:xfrm>
          <a:prstGeom prst="rect">
            <a:avLst/>
          </a:prstGeom>
        </p:spPr>
      </p:pic>
      <p:pic>
        <p:nvPicPr>
          <p:cNvPr id="3" name="Resim 2"/>
          <p:cNvPicPr>
            <a:picLocks noChangeAspect="1"/>
          </p:cNvPicPr>
          <p:nvPr/>
        </p:nvPicPr>
        <p:blipFill>
          <a:blip r:embed="rId4"/>
          <a:stretch>
            <a:fillRect/>
          </a:stretch>
        </p:blipFill>
        <p:spPr>
          <a:xfrm>
            <a:off x="7392144" y="2852937"/>
            <a:ext cx="4176464" cy="2016223"/>
          </a:xfrm>
          <a:prstGeom prst="rect">
            <a:avLst/>
          </a:prstGeom>
        </p:spPr>
      </p:pic>
      <p:sp>
        <p:nvSpPr>
          <p:cNvPr id="6" name="Dikdörtgen 5"/>
          <p:cNvSpPr/>
          <p:nvPr/>
        </p:nvSpPr>
        <p:spPr>
          <a:xfrm>
            <a:off x="9409508" y="2371257"/>
            <a:ext cx="2555776" cy="307777"/>
          </a:xfrm>
          <a:prstGeom prst="rect">
            <a:avLst/>
          </a:prstGeom>
        </p:spPr>
        <p:txBody>
          <a:bodyPr wrap="square">
            <a:spAutoFit/>
          </a:bodyPr>
          <a:lstStyle/>
          <a:p>
            <a:pPr algn="r"/>
            <a:r>
              <a:rPr lang="en-US" sz="1400" b="1" i="1" dirty="0"/>
              <a:t>Danny </a:t>
            </a:r>
            <a:r>
              <a:rPr lang="en-US" sz="1400" b="1" i="1" dirty="0" err="1"/>
              <a:t>Vandenbroucke</a:t>
            </a:r>
            <a:r>
              <a:rPr lang="tr-TR" sz="1400" b="1" i="1" dirty="0"/>
              <a:t>, 2014</a:t>
            </a:r>
            <a:endParaRPr lang="en-US" sz="1400" b="1" i="1" dirty="0"/>
          </a:p>
        </p:txBody>
      </p:sp>
    </p:spTree>
    <p:extLst>
      <p:ext uri="{BB962C8B-B14F-4D97-AF65-F5344CB8AC3E}">
        <p14:creationId xmlns:p14="http://schemas.microsoft.com/office/powerpoint/2010/main" val="954567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sp>
        <p:nvSpPr>
          <p:cNvPr id="2" name="Dikdörtgen 1"/>
          <p:cNvSpPr/>
          <p:nvPr/>
        </p:nvSpPr>
        <p:spPr>
          <a:xfrm>
            <a:off x="9192344" y="6503833"/>
            <a:ext cx="2555776" cy="307777"/>
          </a:xfrm>
          <a:prstGeom prst="rect">
            <a:avLst/>
          </a:prstGeom>
        </p:spPr>
        <p:txBody>
          <a:bodyPr wrap="square">
            <a:spAutoFit/>
          </a:bodyPr>
          <a:lstStyle/>
          <a:p>
            <a:pPr algn="r"/>
            <a:r>
              <a:rPr lang="en-US" sz="1400" b="1" i="1" dirty="0"/>
              <a:t>Danny </a:t>
            </a:r>
            <a:r>
              <a:rPr lang="en-US" sz="1400" b="1" i="1" dirty="0" err="1"/>
              <a:t>Vandenbroucke</a:t>
            </a:r>
            <a:r>
              <a:rPr lang="tr-TR" sz="1400" b="1" i="1" dirty="0"/>
              <a:t>, 2014</a:t>
            </a:r>
            <a:endParaRPr lang="en-US" sz="1400" b="1" i="1" dirty="0"/>
          </a:p>
        </p:txBody>
      </p:sp>
      <p:sp>
        <p:nvSpPr>
          <p:cNvPr id="10" name="Dikdörtgen 9"/>
          <p:cNvSpPr/>
          <p:nvPr/>
        </p:nvSpPr>
        <p:spPr>
          <a:xfrm>
            <a:off x="119336" y="1052737"/>
            <a:ext cx="11881320" cy="1723549"/>
          </a:xfrm>
          <a:prstGeom prst="rect">
            <a:avLst/>
          </a:prstGeom>
        </p:spPr>
        <p:txBody>
          <a:bodyPr wrap="square">
            <a:spAutoFit/>
          </a:bodyPr>
          <a:lstStyle/>
          <a:p>
            <a:pPr algn="just"/>
            <a:r>
              <a:rPr lang="en-US" sz="2400" b="1" u="sng" dirty="0"/>
              <a:t>EUROSION Example:</a:t>
            </a:r>
            <a:endParaRPr lang="tr-TR" sz="2400" b="1" u="sng" dirty="0"/>
          </a:p>
          <a:p>
            <a:pPr algn="just"/>
            <a:endParaRPr lang="en-US" sz="1000" b="1" u="sng" dirty="0"/>
          </a:p>
          <a:p>
            <a:pPr algn="just"/>
            <a:r>
              <a:rPr lang="en-US" sz="2400" b="1" dirty="0"/>
              <a:t>Objective</a:t>
            </a:r>
            <a:r>
              <a:rPr lang="en-US" sz="2400" dirty="0"/>
              <a:t>: to provide recommendations on policy and management measures to address coastal erosion in the EU.</a:t>
            </a:r>
            <a:endParaRPr lang="tr-TR" sz="2400" dirty="0"/>
          </a:p>
          <a:p>
            <a:pPr algn="just"/>
            <a:r>
              <a:rPr lang="en-US" sz="2400" b="1" dirty="0"/>
              <a:t>Methodology</a:t>
            </a:r>
            <a:r>
              <a:rPr lang="tr-TR" sz="2400" b="1" dirty="0"/>
              <a:t>: </a:t>
            </a:r>
            <a:endParaRPr lang="en-US" sz="2400" dirty="0"/>
          </a:p>
        </p:txBody>
      </p:sp>
      <p:pic>
        <p:nvPicPr>
          <p:cNvPr id="28" name="Resim 27"/>
          <p:cNvPicPr>
            <a:picLocks noChangeAspect="1"/>
          </p:cNvPicPr>
          <p:nvPr/>
        </p:nvPicPr>
        <p:blipFill>
          <a:blip r:embed="rId3"/>
          <a:stretch>
            <a:fillRect/>
          </a:stretch>
        </p:blipFill>
        <p:spPr>
          <a:xfrm>
            <a:off x="695400" y="2780928"/>
            <a:ext cx="2620817" cy="2365426"/>
          </a:xfrm>
          <a:prstGeom prst="rect">
            <a:avLst/>
          </a:prstGeom>
          <a:ln>
            <a:solidFill>
              <a:schemeClr val="tx1"/>
            </a:solidFill>
          </a:ln>
        </p:spPr>
      </p:pic>
      <p:pic>
        <p:nvPicPr>
          <p:cNvPr id="29" name="Resim 28"/>
          <p:cNvPicPr>
            <a:picLocks noChangeAspect="1"/>
          </p:cNvPicPr>
          <p:nvPr/>
        </p:nvPicPr>
        <p:blipFill>
          <a:blip r:embed="rId4"/>
          <a:stretch>
            <a:fillRect/>
          </a:stretch>
        </p:blipFill>
        <p:spPr>
          <a:xfrm>
            <a:off x="3388493" y="2817596"/>
            <a:ext cx="1639466" cy="2328758"/>
          </a:xfrm>
          <a:prstGeom prst="rect">
            <a:avLst/>
          </a:prstGeom>
          <a:ln>
            <a:solidFill>
              <a:schemeClr val="tx1"/>
            </a:solidFill>
          </a:ln>
        </p:spPr>
      </p:pic>
      <p:pic>
        <p:nvPicPr>
          <p:cNvPr id="30" name="Resim 29"/>
          <p:cNvPicPr>
            <a:picLocks noChangeAspect="1"/>
          </p:cNvPicPr>
          <p:nvPr/>
        </p:nvPicPr>
        <p:blipFill>
          <a:blip r:embed="rId5"/>
          <a:stretch>
            <a:fillRect/>
          </a:stretch>
        </p:blipFill>
        <p:spPr>
          <a:xfrm>
            <a:off x="5083271" y="2396347"/>
            <a:ext cx="1669696" cy="1508737"/>
          </a:xfrm>
          <a:prstGeom prst="rect">
            <a:avLst/>
          </a:prstGeom>
          <a:ln>
            <a:solidFill>
              <a:schemeClr val="tx1"/>
            </a:solidFill>
          </a:ln>
        </p:spPr>
      </p:pic>
      <p:pic>
        <p:nvPicPr>
          <p:cNvPr id="31" name="Resim 30"/>
          <p:cNvPicPr>
            <a:picLocks noChangeAspect="1"/>
          </p:cNvPicPr>
          <p:nvPr/>
        </p:nvPicPr>
        <p:blipFill>
          <a:blip r:embed="rId6"/>
          <a:stretch>
            <a:fillRect/>
          </a:stretch>
        </p:blipFill>
        <p:spPr>
          <a:xfrm>
            <a:off x="6839207" y="2708921"/>
            <a:ext cx="1657485" cy="2592288"/>
          </a:xfrm>
          <a:prstGeom prst="rect">
            <a:avLst/>
          </a:prstGeom>
          <a:ln>
            <a:solidFill>
              <a:schemeClr val="tx1"/>
            </a:solidFill>
          </a:ln>
        </p:spPr>
      </p:pic>
      <p:pic>
        <p:nvPicPr>
          <p:cNvPr id="32" name="Resim 31"/>
          <p:cNvPicPr>
            <a:picLocks noChangeAspect="1"/>
          </p:cNvPicPr>
          <p:nvPr/>
        </p:nvPicPr>
        <p:blipFill>
          <a:blip r:embed="rId7"/>
          <a:stretch>
            <a:fillRect/>
          </a:stretch>
        </p:blipFill>
        <p:spPr>
          <a:xfrm>
            <a:off x="8565966" y="2708921"/>
            <a:ext cx="2930634" cy="2605598"/>
          </a:xfrm>
          <a:prstGeom prst="rect">
            <a:avLst/>
          </a:prstGeom>
        </p:spPr>
      </p:pic>
      <p:pic>
        <p:nvPicPr>
          <p:cNvPr id="35" name="Resim 34"/>
          <p:cNvPicPr>
            <a:picLocks noChangeAspect="1"/>
          </p:cNvPicPr>
          <p:nvPr/>
        </p:nvPicPr>
        <p:blipFill>
          <a:blip r:embed="rId8"/>
          <a:stretch>
            <a:fillRect/>
          </a:stretch>
        </p:blipFill>
        <p:spPr>
          <a:xfrm>
            <a:off x="5082683" y="3983734"/>
            <a:ext cx="1670285" cy="1317475"/>
          </a:xfrm>
          <a:prstGeom prst="rect">
            <a:avLst/>
          </a:prstGeom>
        </p:spPr>
      </p:pic>
      <p:grpSp>
        <p:nvGrpSpPr>
          <p:cNvPr id="39" name="Grup 38"/>
          <p:cNvGrpSpPr/>
          <p:nvPr/>
        </p:nvGrpSpPr>
        <p:grpSpPr>
          <a:xfrm>
            <a:off x="3269685" y="3657947"/>
            <a:ext cx="1086973" cy="543356"/>
            <a:chOff x="1646004" y="706323"/>
            <a:chExt cx="1086973" cy="543356"/>
          </a:xfrm>
        </p:grpSpPr>
        <p:sp>
          <p:nvSpPr>
            <p:cNvPr id="46" name="Dikdörtgen 45"/>
            <p:cNvSpPr/>
            <p:nvPr/>
          </p:nvSpPr>
          <p:spPr>
            <a:xfrm>
              <a:off x="1646004" y="706323"/>
              <a:ext cx="1086973" cy="5433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 name="Dikdörtgen 46"/>
            <p:cNvSpPr/>
            <p:nvPr/>
          </p:nvSpPr>
          <p:spPr>
            <a:xfrm>
              <a:off x="1646004" y="706323"/>
              <a:ext cx="1086973" cy="5433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endParaRPr lang="en-US" sz="3600" b="1" dirty="0"/>
            </a:p>
          </p:txBody>
        </p:sp>
      </p:grpSp>
      <p:grpSp>
        <p:nvGrpSpPr>
          <p:cNvPr id="40" name="Grup 39"/>
          <p:cNvGrpSpPr/>
          <p:nvPr/>
        </p:nvGrpSpPr>
        <p:grpSpPr>
          <a:xfrm>
            <a:off x="2728586" y="4788551"/>
            <a:ext cx="1086973" cy="543356"/>
            <a:chOff x="1104905" y="1836927"/>
            <a:chExt cx="1086973" cy="543356"/>
          </a:xfrm>
        </p:grpSpPr>
        <p:sp>
          <p:nvSpPr>
            <p:cNvPr id="44" name="Dikdörtgen 43"/>
            <p:cNvSpPr/>
            <p:nvPr/>
          </p:nvSpPr>
          <p:spPr>
            <a:xfrm>
              <a:off x="1104905" y="1836927"/>
              <a:ext cx="1086973" cy="5433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Dikdörtgen 44"/>
            <p:cNvSpPr/>
            <p:nvPr/>
          </p:nvSpPr>
          <p:spPr>
            <a:xfrm>
              <a:off x="1104905" y="1836927"/>
              <a:ext cx="1086973" cy="5433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endParaRPr lang="en-US" sz="1100" b="1" dirty="0"/>
            </a:p>
          </p:txBody>
        </p:sp>
      </p:grpSp>
      <p:sp>
        <p:nvSpPr>
          <p:cNvPr id="48" name="Dikdörtgen 47"/>
          <p:cNvSpPr/>
          <p:nvPr/>
        </p:nvSpPr>
        <p:spPr>
          <a:xfrm>
            <a:off x="119336" y="5373217"/>
            <a:ext cx="11881320" cy="757130"/>
          </a:xfrm>
          <a:prstGeom prst="rect">
            <a:avLst/>
          </a:prstGeom>
        </p:spPr>
        <p:txBody>
          <a:bodyPr wrap="square">
            <a:spAutoFit/>
          </a:bodyPr>
          <a:lstStyle/>
          <a:p>
            <a:pPr algn="just" defTabSz="488950">
              <a:lnSpc>
                <a:spcPct val="90000"/>
              </a:lnSpc>
              <a:spcBef>
                <a:spcPct val="0"/>
              </a:spcBef>
              <a:spcAft>
                <a:spcPct val="35000"/>
              </a:spcAft>
            </a:pPr>
            <a:r>
              <a:rPr lang="en-US" sz="2400" dirty="0"/>
              <a:t>By using geographic data</a:t>
            </a:r>
            <a:r>
              <a:rPr lang="tr-TR" sz="2400" dirty="0"/>
              <a:t> </a:t>
            </a:r>
            <a:r>
              <a:rPr lang="en-US" sz="2400" dirty="0"/>
              <a:t>and</a:t>
            </a:r>
            <a:r>
              <a:rPr lang="tr-TR" sz="2400" dirty="0"/>
              <a:t> </a:t>
            </a:r>
            <a:r>
              <a:rPr lang="en-US" sz="2400" dirty="0"/>
              <a:t>by</a:t>
            </a:r>
            <a:r>
              <a:rPr lang="tr-TR" sz="2400" dirty="0"/>
              <a:t> </a:t>
            </a:r>
            <a:r>
              <a:rPr lang="en-US" sz="2400" dirty="0"/>
              <a:t>making analyzes on coastal erosion to define vulnerable areas and monitor indicators in terms of lives at risk, economy at risk and nature at risk</a:t>
            </a:r>
          </a:p>
        </p:txBody>
      </p:sp>
    </p:spTree>
    <p:extLst>
      <p:ext uri="{BB962C8B-B14F-4D97-AF65-F5344CB8AC3E}">
        <p14:creationId xmlns:p14="http://schemas.microsoft.com/office/powerpoint/2010/main" val="3594540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sp>
        <p:nvSpPr>
          <p:cNvPr id="2" name="Dikdörtgen 1"/>
          <p:cNvSpPr/>
          <p:nvPr/>
        </p:nvSpPr>
        <p:spPr>
          <a:xfrm>
            <a:off x="9312551" y="6522554"/>
            <a:ext cx="2555776" cy="307777"/>
          </a:xfrm>
          <a:prstGeom prst="rect">
            <a:avLst/>
          </a:prstGeom>
        </p:spPr>
        <p:txBody>
          <a:bodyPr wrap="square">
            <a:spAutoFit/>
          </a:bodyPr>
          <a:lstStyle/>
          <a:p>
            <a:pPr algn="r"/>
            <a:r>
              <a:rPr lang="en-US" sz="1400" b="1" i="1" dirty="0"/>
              <a:t>Danny </a:t>
            </a:r>
            <a:r>
              <a:rPr lang="en-US" sz="1400" b="1" i="1" dirty="0" err="1"/>
              <a:t>Vandenbroucke</a:t>
            </a:r>
            <a:r>
              <a:rPr lang="tr-TR" sz="1400" b="1" i="1" dirty="0"/>
              <a:t>, 2014</a:t>
            </a:r>
            <a:endParaRPr lang="en-US" sz="1400" b="1" i="1" dirty="0"/>
          </a:p>
        </p:txBody>
      </p:sp>
      <p:sp>
        <p:nvSpPr>
          <p:cNvPr id="10" name="Dikdörtgen 9"/>
          <p:cNvSpPr/>
          <p:nvPr/>
        </p:nvSpPr>
        <p:spPr>
          <a:xfrm>
            <a:off x="191344" y="1052736"/>
            <a:ext cx="11809312" cy="3046988"/>
          </a:xfrm>
          <a:prstGeom prst="rect">
            <a:avLst/>
          </a:prstGeom>
        </p:spPr>
        <p:txBody>
          <a:bodyPr wrap="square">
            <a:spAutoFit/>
          </a:bodyPr>
          <a:lstStyle/>
          <a:p>
            <a:pPr algn="just"/>
            <a:r>
              <a:rPr lang="en-US" sz="2400" b="1" u="sng" dirty="0"/>
              <a:t>main problems:</a:t>
            </a:r>
            <a:endParaRPr lang="en-US" sz="2400" u="sng" dirty="0"/>
          </a:p>
          <a:p>
            <a:pPr marL="342900" indent="-342900" algn="just">
              <a:buFont typeface="Arial" panose="020B0604020202020204" pitchFamily="34" charset="0"/>
              <a:buChar char="•"/>
            </a:pPr>
            <a:r>
              <a:rPr lang="en-US" sz="2400" dirty="0"/>
              <a:t>A large variety of formats exist</a:t>
            </a:r>
          </a:p>
          <a:p>
            <a:pPr marL="342900" indent="-342900" algn="just">
              <a:buFont typeface="Arial" panose="020B0604020202020204" pitchFamily="34" charset="0"/>
              <a:buChar char="•"/>
            </a:pPr>
            <a:r>
              <a:rPr lang="en-US" sz="2400" dirty="0"/>
              <a:t>Many geographical gaps still remain</a:t>
            </a:r>
          </a:p>
          <a:p>
            <a:pPr marL="342900" indent="-342900" algn="just">
              <a:buFont typeface="Arial" panose="020B0604020202020204" pitchFamily="34" charset="0"/>
              <a:buChar char="•"/>
            </a:pPr>
            <a:r>
              <a:rPr lang="en-US" sz="2400" dirty="0"/>
              <a:t>Reference systems are not harmonized</a:t>
            </a:r>
          </a:p>
          <a:p>
            <a:pPr marL="342900" indent="-342900" algn="just">
              <a:buFont typeface="Arial" panose="020B0604020202020204" pitchFamily="34" charset="0"/>
              <a:buChar char="•"/>
            </a:pPr>
            <a:r>
              <a:rPr lang="en-US" sz="2400" dirty="0"/>
              <a:t>Many data sources are not consistent</a:t>
            </a:r>
          </a:p>
          <a:p>
            <a:pPr marL="342900" indent="-342900" algn="just">
              <a:buFont typeface="Arial" panose="020B0604020202020204" pitchFamily="34" charset="0"/>
              <a:buChar char="•"/>
            </a:pPr>
            <a:r>
              <a:rPr lang="en-US" sz="2400" dirty="0"/>
              <a:t>Scales are not compatible</a:t>
            </a:r>
          </a:p>
          <a:p>
            <a:pPr marL="342900" indent="-342900" algn="just">
              <a:buFont typeface="Arial" panose="020B0604020202020204" pitchFamily="34" charset="0"/>
              <a:buChar char="•"/>
            </a:pPr>
            <a:r>
              <a:rPr lang="en-US" sz="2400" dirty="0"/>
              <a:t>All data are not interoperable</a:t>
            </a:r>
          </a:p>
          <a:p>
            <a:pPr marL="342900" indent="-342900" algn="just">
              <a:buFont typeface="Arial" panose="020B0604020202020204" pitchFamily="34" charset="0"/>
              <a:buChar char="•"/>
            </a:pPr>
            <a:r>
              <a:rPr lang="en-US" sz="2400" dirty="0"/>
              <a:t>Costs and access restrictions</a:t>
            </a:r>
          </a:p>
        </p:txBody>
      </p:sp>
    </p:spTree>
    <p:extLst>
      <p:ext uri="{BB962C8B-B14F-4D97-AF65-F5344CB8AC3E}">
        <p14:creationId xmlns:p14="http://schemas.microsoft.com/office/powerpoint/2010/main" val="984149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sp>
        <p:nvSpPr>
          <p:cNvPr id="2" name="Dikdörtgen 1"/>
          <p:cNvSpPr/>
          <p:nvPr/>
        </p:nvSpPr>
        <p:spPr>
          <a:xfrm>
            <a:off x="-2232" y="6510933"/>
            <a:ext cx="9144001" cy="307777"/>
          </a:xfrm>
          <a:prstGeom prst="rect">
            <a:avLst/>
          </a:prstGeom>
        </p:spPr>
        <p:txBody>
          <a:bodyPr wrap="square">
            <a:spAutoFit/>
          </a:bodyPr>
          <a:lstStyle/>
          <a:p>
            <a:r>
              <a:rPr lang="en-US" sz="1400" b="1" i="1" dirty="0"/>
              <a:t>Danny </a:t>
            </a:r>
            <a:r>
              <a:rPr lang="en-US" sz="1400" b="1" i="1" dirty="0" err="1"/>
              <a:t>Vandenbroucke</a:t>
            </a:r>
            <a:r>
              <a:rPr lang="tr-TR" sz="1400" b="1" i="1" dirty="0"/>
              <a:t>, 2014</a:t>
            </a:r>
            <a:endParaRPr lang="en-US" sz="1400" b="1" i="1" dirty="0"/>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278" y="3794374"/>
            <a:ext cx="8496944" cy="3024336"/>
          </a:xfrm>
          <a:prstGeom prst="rect">
            <a:avLst/>
          </a:prstGeom>
        </p:spPr>
      </p:pic>
      <p:pic>
        <p:nvPicPr>
          <p:cNvPr id="4" name="Resim 3"/>
          <p:cNvPicPr>
            <a:picLocks noChangeAspect="1"/>
          </p:cNvPicPr>
          <p:nvPr/>
        </p:nvPicPr>
        <p:blipFill>
          <a:blip r:embed="rId4"/>
          <a:stretch>
            <a:fillRect/>
          </a:stretch>
        </p:blipFill>
        <p:spPr>
          <a:xfrm>
            <a:off x="119336" y="889935"/>
            <a:ext cx="7846232" cy="2633700"/>
          </a:xfrm>
          <a:prstGeom prst="rect">
            <a:avLst/>
          </a:prstGeom>
        </p:spPr>
      </p:pic>
      <p:sp>
        <p:nvSpPr>
          <p:cNvPr id="10" name="Dikdörtgen 9"/>
          <p:cNvSpPr/>
          <p:nvPr/>
        </p:nvSpPr>
        <p:spPr>
          <a:xfrm>
            <a:off x="8462071" y="1129560"/>
            <a:ext cx="3420360" cy="646331"/>
          </a:xfrm>
          <a:prstGeom prst="rect">
            <a:avLst/>
          </a:prstGeom>
        </p:spPr>
        <p:txBody>
          <a:bodyPr wrap="none">
            <a:spAutoFit/>
          </a:bodyPr>
          <a:lstStyle/>
          <a:p>
            <a:r>
              <a:rPr lang="en-US" dirty="0"/>
              <a:t>Different scales results as different</a:t>
            </a:r>
          </a:p>
          <a:p>
            <a:r>
              <a:rPr lang="en-US" dirty="0" smtClean="0"/>
              <a:t>generalization </a:t>
            </a:r>
            <a:r>
              <a:rPr lang="en-US" dirty="0"/>
              <a:t>and representation</a:t>
            </a:r>
          </a:p>
        </p:txBody>
      </p:sp>
      <p:sp>
        <p:nvSpPr>
          <p:cNvPr id="11" name="Dikdörtgen 10"/>
          <p:cNvSpPr/>
          <p:nvPr/>
        </p:nvSpPr>
        <p:spPr>
          <a:xfrm>
            <a:off x="8112224" y="3447306"/>
            <a:ext cx="3111942" cy="646331"/>
          </a:xfrm>
          <a:prstGeom prst="rect">
            <a:avLst/>
          </a:prstGeom>
        </p:spPr>
        <p:txBody>
          <a:bodyPr wrap="none">
            <a:spAutoFit/>
          </a:bodyPr>
          <a:lstStyle/>
          <a:p>
            <a:r>
              <a:rPr lang="en-US" dirty="0" smtClean="0"/>
              <a:t>Countries use different formats</a:t>
            </a:r>
          </a:p>
          <a:p>
            <a:r>
              <a:rPr lang="en-US" dirty="0" smtClean="0"/>
              <a:t>for the same data</a:t>
            </a:r>
            <a:r>
              <a:rPr lang="tr-TR" dirty="0" smtClean="0"/>
              <a:t> </a:t>
            </a:r>
            <a:r>
              <a:rPr lang="en-US" dirty="0" smtClean="0"/>
              <a:t>such as;</a:t>
            </a:r>
            <a:endParaRPr lang="en-US" dirty="0"/>
          </a:p>
        </p:txBody>
      </p:sp>
    </p:spTree>
    <p:extLst>
      <p:ext uri="{BB962C8B-B14F-4D97-AF65-F5344CB8AC3E}">
        <p14:creationId xmlns:p14="http://schemas.microsoft.com/office/powerpoint/2010/main" val="279357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052735"/>
            <a:ext cx="11809312" cy="5678075"/>
          </a:xfrm>
          <a:prstGeom prst="rect">
            <a:avLst/>
          </a:prstGeom>
        </p:spPr>
      </p:pic>
      <p:sp>
        <p:nvSpPr>
          <p:cNvPr id="2" name="Dikdörtgen 1"/>
          <p:cNvSpPr/>
          <p:nvPr/>
        </p:nvSpPr>
        <p:spPr>
          <a:xfrm>
            <a:off x="9192344" y="6423033"/>
            <a:ext cx="2555776" cy="307777"/>
          </a:xfrm>
          <a:prstGeom prst="rect">
            <a:avLst/>
          </a:prstGeom>
        </p:spPr>
        <p:txBody>
          <a:bodyPr wrap="square">
            <a:spAutoFit/>
          </a:bodyPr>
          <a:lstStyle/>
          <a:p>
            <a:pPr algn="r"/>
            <a:r>
              <a:rPr lang="en-US" sz="1400" b="1" i="1" dirty="0"/>
              <a:t>Danny </a:t>
            </a:r>
            <a:r>
              <a:rPr lang="en-US" sz="1400" b="1" i="1" dirty="0" err="1"/>
              <a:t>Vandenbroucke</a:t>
            </a:r>
            <a:r>
              <a:rPr lang="tr-TR" sz="1400" b="1" i="1" dirty="0"/>
              <a:t>, 2014</a:t>
            </a:r>
            <a:endParaRPr lang="en-US" sz="1400" b="1" i="1" dirty="0"/>
          </a:p>
        </p:txBody>
      </p:sp>
      <p:cxnSp>
        <p:nvCxnSpPr>
          <p:cNvPr id="5" name="Düz Ok Bağlayıcısı 4"/>
          <p:cNvCxnSpPr/>
          <p:nvPr/>
        </p:nvCxnSpPr>
        <p:spPr>
          <a:xfrm>
            <a:off x="2207568" y="2564904"/>
            <a:ext cx="3024336" cy="12241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Düz Ok Bağlayıcısı 6"/>
          <p:cNvCxnSpPr/>
          <p:nvPr/>
        </p:nvCxnSpPr>
        <p:spPr>
          <a:xfrm flipV="1">
            <a:off x="2207568" y="4725144"/>
            <a:ext cx="3096344" cy="15121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Düz Ok Bağlayıcısı 11"/>
          <p:cNvCxnSpPr/>
          <p:nvPr/>
        </p:nvCxnSpPr>
        <p:spPr>
          <a:xfrm flipV="1">
            <a:off x="1847528" y="4293096"/>
            <a:ext cx="3312368" cy="72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Dikdörtgen 13"/>
          <p:cNvSpPr/>
          <p:nvPr/>
        </p:nvSpPr>
        <p:spPr>
          <a:xfrm>
            <a:off x="4727848" y="1340768"/>
            <a:ext cx="1152128" cy="9361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46116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980728"/>
            <a:ext cx="11809312" cy="5688632"/>
          </a:xfrm>
          <a:prstGeom prst="rect">
            <a:avLst/>
          </a:prstGeom>
        </p:spPr>
      </p:pic>
      <p:sp>
        <p:nvSpPr>
          <p:cNvPr id="2" name="Dikdörtgen 1"/>
          <p:cNvSpPr/>
          <p:nvPr/>
        </p:nvSpPr>
        <p:spPr>
          <a:xfrm>
            <a:off x="9120336" y="6465206"/>
            <a:ext cx="2555776" cy="307777"/>
          </a:xfrm>
          <a:prstGeom prst="rect">
            <a:avLst/>
          </a:prstGeom>
        </p:spPr>
        <p:txBody>
          <a:bodyPr wrap="square">
            <a:spAutoFit/>
          </a:bodyPr>
          <a:lstStyle/>
          <a:p>
            <a:pPr algn="r"/>
            <a:r>
              <a:rPr lang="en-US" sz="1400" b="1" i="1" dirty="0"/>
              <a:t>Danny </a:t>
            </a:r>
            <a:r>
              <a:rPr lang="en-US" sz="1400" b="1" i="1" dirty="0" err="1"/>
              <a:t>Vandenbroucke</a:t>
            </a:r>
            <a:r>
              <a:rPr lang="tr-TR" sz="1400" b="1" i="1" dirty="0"/>
              <a:t>, 2014</a:t>
            </a:r>
            <a:endParaRPr lang="en-US" sz="1400" b="1" i="1" dirty="0"/>
          </a:p>
        </p:txBody>
      </p:sp>
    </p:spTree>
    <p:extLst>
      <p:ext uri="{BB962C8B-B14F-4D97-AF65-F5344CB8AC3E}">
        <p14:creationId xmlns:p14="http://schemas.microsoft.com/office/powerpoint/2010/main" val="45212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984347"/>
            <a:ext cx="11881320" cy="5760731"/>
          </a:xfrm>
          <a:prstGeom prst="rect">
            <a:avLst/>
          </a:prstGeom>
        </p:spPr>
      </p:pic>
    </p:spTree>
    <p:extLst>
      <p:ext uri="{BB962C8B-B14F-4D97-AF65-F5344CB8AC3E}">
        <p14:creationId xmlns:p14="http://schemas.microsoft.com/office/powerpoint/2010/main" val="4215062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What is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dirty="0">
                <a:cs typeface="Times New Roman" panose="02020603050405020304" pitchFamily="18" charset="0"/>
              </a:rPr>
              <a:t>"Land is the part of the earth's surface that is not covered by </a:t>
            </a:r>
            <a:r>
              <a:rPr lang="en-US" sz="2400" b="1" dirty="0" smtClean="0">
                <a:cs typeface="Times New Roman" panose="02020603050405020304" pitchFamily="18" charset="0"/>
              </a:rPr>
              <a:t>water"</a:t>
            </a:r>
            <a:endParaRPr lang="tr-TR" sz="2400" b="1" dirty="0" smtClean="0">
              <a:cs typeface="Times New Roman" panose="02020603050405020304" pitchFamily="18" charset="0"/>
            </a:endParaRPr>
          </a:p>
          <a:p>
            <a:pPr marL="0" indent="0" algn="r">
              <a:buNone/>
            </a:pPr>
            <a:r>
              <a:rPr lang="en-US" sz="2400" dirty="0" smtClean="0">
                <a:cs typeface="Times New Roman" panose="02020603050405020304" pitchFamily="18" charset="0"/>
              </a:rPr>
              <a:t>(</a:t>
            </a:r>
            <a:r>
              <a:rPr lang="en-US" sz="2400" dirty="0">
                <a:cs typeface="Times New Roman" panose="02020603050405020304" pitchFamily="18" charset="0"/>
              </a:rPr>
              <a:t>The Oxford Dictionary).</a:t>
            </a:r>
          </a:p>
          <a:p>
            <a:pPr marL="0" indent="0" algn="just">
              <a:buNone/>
            </a:pPr>
            <a:endParaRPr lang="en-US" sz="1000" dirty="0">
              <a:cs typeface="Times New Roman" panose="02020603050405020304" pitchFamily="18" charset="0"/>
            </a:endParaRPr>
          </a:p>
          <a:p>
            <a:pPr marL="0" indent="0" algn="just">
              <a:buNone/>
            </a:pPr>
            <a:endParaRPr lang="tr-TR" sz="2400" dirty="0" smtClean="0">
              <a:cs typeface="Times New Roman" panose="02020603050405020304" pitchFamily="18" charset="0"/>
            </a:endParaRPr>
          </a:p>
          <a:p>
            <a:pPr marL="0" indent="0" algn="just">
              <a:buNone/>
            </a:pPr>
            <a:r>
              <a:rPr lang="en-US" sz="2400" b="1" dirty="0" smtClean="0">
                <a:cs typeface="Times New Roman" panose="02020603050405020304" pitchFamily="18" charset="0"/>
              </a:rPr>
              <a:t>"</a:t>
            </a:r>
            <a:r>
              <a:rPr lang="en-US" sz="2400" b="1" dirty="0">
                <a:cs typeface="Times New Roman" panose="02020603050405020304" pitchFamily="18" charset="0"/>
              </a:rPr>
              <a:t>Land is the surface of the earth and all its natural </a:t>
            </a:r>
            <a:r>
              <a:rPr lang="en-US" sz="2400" b="1" dirty="0" smtClean="0">
                <a:cs typeface="Times New Roman" panose="02020603050405020304" pitchFamily="18" charset="0"/>
              </a:rPr>
              <a:t>resources"</a:t>
            </a:r>
            <a:endParaRPr lang="tr-TR" sz="2400" b="1" dirty="0" smtClean="0">
              <a:cs typeface="Times New Roman" panose="02020603050405020304" pitchFamily="18" charset="0"/>
            </a:endParaRPr>
          </a:p>
          <a:p>
            <a:pPr marL="0" indent="0" algn="r">
              <a:buNone/>
            </a:pPr>
            <a:r>
              <a:rPr lang="en-US" sz="2400" dirty="0" smtClean="0">
                <a:cs typeface="Times New Roman" panose="02020603050405020304" pitchFamily="18" charset="0"/>
              </a:rPr>
              <a:t>(</a:t>
            </a:r>
            <a:r>
              <a:rPr lang="en-US" sz="2400" dirty="0">
                <a:cs typeface="Times New Roman" panose="02020603050405020304" pitchFamily="18" charset="0"/>
              </a:rPr>
              <a:t>The Merriam-Webster Dictionary).</a:t>
            </a:r>
          </a:p>
          <a:p>
            <a:pPr marL="0" indent="0" algn="just">
              <a:buNone/>
            </a:pPr>
            <a:endParaRPr lang="en-US" sz="1000" dirty="0">
              <a:cs typeface="Times New Roman" panose="02020603050405020304" pitchFamily="18" charset="0"/>
            </a:endParaRPr>
          </a:p>
          <a:p>
            <a:pPr marL="0" indent="0" algn="just">
              <a:buNone/>
            </a:pPr>
            <a:endParaRPr lang="tr-TR" sz="2400" dirty="0" smtClean="0">
              <a:cs typeface="Times New Roman" panose="02020603050405020304" pitchFamily="18" charset="0"/>
            </a:endParaRPr>
          </a:p>
          <a:p>
            <a:pPr marL="0" indent="0" algn="just">
              <a:buNone/>
            </a:pPr>
            <a:r>
              <a:rPr lang="en-US" sz="2400" b="1" dirty="0" smtClean="0">
                <a:cs typeface="Times New Roman" panose="02020603050405020304" pitchFamily="18" charset="0"/>
              </a:rPr>
              <a:t>"</a:t>
            </a:r>
            <a:r>
              <a:rPr lang="en-US" sz="2400" b="1" dirty="0">
                <a:cs typeface="Times New Roman" panose="02020603050405020304" pitchFamily="18" charset="0"/>
              </a:rPr>
              <a:t>Land is an area of ground used for particular purpose like farming or </a:t>
            </a:r>
            <a:r>
              <a:rPr lang="en-US" sz="2400" b="1" dirty="0" smtClean="0">
                <a:cs typeface="Times New Roman" panose="02020603050405020304" pitchFamily="18" charset="0"/>
              </a:rPr>
              <a:t>building"</a:t>
            </a:r>
            <a:endParaRPr lang="tr-TR" sz="2400" b="1" dirty="0" smtClean="0">
              <a:cs typeface="Times New Roman" panose="02020603050405020304" pitchFamily="18" charset="0"/>
            </a:endParaRPr>
          </a:p>
          <a:p>
            <a:pPr marL="0" indent="0" algn="r">
              <a:buNone/>
            </a:pPr>
            <a:r>
              <a:rPr lang="en-US" sz="2400" dirty="0" smtClean="0">
                <a:cs typeface="Times New Roman" panose="02020603050405020304" pitchFamily="18" charset="0"/>
              </a:rPr>
              <a:t>(</a:t>
            </a:r>
            <a:r>
              <a:rPr lang="en-US" sz="2400" dirty="0">
                <a:cs typeface="Times New Roman" panose="02020603050405020304" pitchFamily="18" charset="0"/>
              </a:rPr>
              <a:t>The Cambridge Dictionary).</a:t>
            </a:r>
          </a:p>
        </p:txBody>
      </p:sp>
    </p:spTree>
    <p:extLst>
      <p:ext uri="{BB962C8B-B14F-4D97-AF65-F5344CB8AC3E}">
        <p14:creationId xmlns:p14="http://schemas.microsoft.com/office/powerpoint/2010/main" val="3649600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513909"/>
            <a:ext cx="9144000" cy="2945186"/>
          </a:xfrm>
          <a:prstGeom prst="rect">
            <a:avLst/>
          </a:prstGeom>
        </p:spPr>
      </p:pic>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sp>
        <p:nvSpPr>
          <p:cNvPr id="2" name="Dikdörtgen 1"/>
          <p:cNvSpPr/>
          <p:nvPr/>
        </p:nvSpPr>
        <p:spPr>
          <a:xfrm>
            <a:off x="9120336" y="6493879"/>
            <a:ext cx="2555776" cy="307777"/>
          </a:xfrm>
          <a:prstGeom prst="rect">
            <a:avLst/>
          </a:prstGeom>
        </p:spPr>
        <p:txBody>
          <a:bodyPr wrap="square">
            <a:spAutoFit/>
          </a:bodyPr>
          <a:lstStyle/>
          <a:p>
            <a:pPr algn="r"/>
            <a:r>
              <a:rPr lang="en-US" sz="1400" b="1" i="1" dirty="0"/>
              <a:t>Danny </a:t>
            </a:r>
            <a:r>
              <a:rPr lang="en-US" sz="1400" b="1" i="1" dirty="0" err="1"/>
              <a:t>Vandenbroucke</a:t>
            </a:r>
            <a:r>
              <a:rPr lang="tr-TR" sz="1400" b="1" i="1" dirty="0"/>
              <a:t>, 2014</a:t>
            </a:r>
            <a:endParaRPr lang="en-US" sz="1400" b="1" i="1" dirty="0"/>
          </a:p>
        </p:txBody>
      </p:sp>
      <p:pic>
        <p:nvPicPr>
          <p:cNvPr id="6" name="Resim 5"/>
          <p:cNvPicPr>
            <a:picLocks noChangeAspect="1"/>
          </p:cNvPicPr>
          <p:nvPr/>
        </p:nvPicPr>
        <p:blipFill>
          <a:blip r:embed="rId4"/>
          <a:stretch>
            <a:fillRect/>
          </a:stretch>
        </p:blipFill>
        <p:spPr>
          <a:xfrm>
            <a:off x="119336" y="980728"/>
            <a:ext cx="8068935" cy="2160240"/>
          </a:xfrm>
          <a:prstGeom prst="rect">
            <a:avLst/>
          </a:prstGeom>
        </p:spPr>
      </p:pic>
    </p:spTree>
    <p:extLst>
      <p:ext uri="{BB962C8B-B14F-4D97-AF65-F5344CB8AC3E}">
        <p14:creationId xmlns:p14="http://schemas.microsoft.com/office/powerpoint/2010/main" val="4010695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grpSp>
        <p:nvGrpSpPr>
          <p:cNvPr id="5" name="Grup 4"/>
          <p:cNvGrpSpPr/>
          <p:nvPr/>
        </p:nvGrpSpPr>
        <p:grpSpPr>
          <a:xfrm>
            <a:off x="263352" y="1156281"/>
            <a:ext cx="11737304" cy="5369064"/>
            <a:chOff x="0" y="1631852"/>
            <a:chExt cx="9144000" cy="3564988"/>
          </a:xfrm>
        </p:grpSpPr>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1160"/>
              <a:ext cx="9144000" cy="3535680"/>
            </a:xfrm>
            <a:prstGeom prst="rect">
              <a:avLst/>
            </a:prstGeom>
          </p:spPr>
        </p:pic>
        <p:sp>
          <p:nvSpPr>
            <p:cNvPr id="4" name="Dikdörtgen 3"/>
            <p:cNvSpPr/>
            <p:nvPr/>
          </p:nvSpPr>
          <p:spPr>
            <a:xfrm>
              <a:off x="673178" y="1631852"/>
              <a:ext cx="3024336" cy="22479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Austrian</a:t>
              </a:r>
              <a:r>
                <a:rPr lang="tr-TR" sz="1600" b="1" dirty="0">
                  <a:latin typeface="Times New Roman" panose="02020603050405020304" pitchFamily="18" charset="0"/>
                  <a:cs typeface="Times New Roman" panose="02020603050405020304" pitchFamily="18" charset="0"/>
                </a:rPr>
                <a:t> Land </a:t>
              </a:r>
              <a:r>
                <a:rPr lang="en-US" sz="1600" b="1" dirty="0" smtClean="0">
                  <a:latin typeface="Times New Roman" panose="02020603050405020304" pitchFamily="18" charset="0"/>
                  <a:cs typeface="Times New Roman" panose="02020603050405020304" pitchFamily="18" charset="0"/>
                </a:rPr>
                <a:t>Cover</a:t>
              </a:r>
              <a:endParaRPr lang="en-US" sz="1600" b="1" dirty="0">
                <a:latin typeface="Times New Roman" panose="02020603050405020304" pitchFamily="18" charset="0"/>
                <a:cs typeface="Times New Roman" panose="02020603050405020304" pitchFamily="18" charset="0"/>
              </a:endParaRPr>
            </a:p>
          </p:txBody>
        </p:sp>
      </p:grpSp>
      <p:sp>
        <p:nvSpPr>
          <p:cNvPr id="7" name="Dikdörtgen 6"/>
          <p:cNvSpPr/>
          <p:nvPr/>
        </p:nvSpPr>
        <p:spPr>
          <a:xfrm>
            <a:off x="911424" y="6522554"/>
            <a:ext cx="10667999" cy="307777"/>
          </a:xfrm>
          <a:prstGeom prst="rect">
            <a:avLst/>
          </a:prstGeom>
        </p:spPr>
        <p:txBody>
          <a:bodyPr wrap="square">
            <a:spAutoFit/>
          </a:bodyPr>
          <a:lstStyle/>
          <a:p>
            <a:pPr algn="r"/>
            <a:r>
              <a:rPr lang="it-IT" sz="1400" b="1" i="1" dirty="0"/>
              <a:t>Alessandro Annoni, Anders Friis-Christensen,</a:t>
            </a:r>
            <a:r>
              <a:rPr lang="tr-TR" sz="1400" b="1" i="1" dirty="0"/>
              <a:t> </a:t>
            </a:r>
            <a:r>
              <a:rPr lang="it-IT" sz="1400" b="1" i="1" dirty="0"/>
              <a:t>Roberto Lucchi, and Michael Lutz</a:t>
            </a:r>
            <a:r>
              <a:rPr lang="tr-TR" sz="1400" b="1" i="1" dirty="0"/>
              <a:t>, 2008</a:t>
            </a:r>
            <a:endParaRPr lang="en-US" sz="1400" b="1" i="1" dirty="0"/>
          </a:p>
        </p:txBody>
      </p:sp>
    </p:spTree>
    <p:extLst>
      <p:ext uri="{BB962C8B-B14F-4D97-AF65-F5344CB8AC3E}">
        <p14:creationId xmlns:p14="http://schemas.microsoft.com/office/powerpoint/2010/main" val="29722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sp>
        <p:nvSpPr>
          <p:cNvPr id="7" name="Dikdörtgen 6"/>
          <p:cNvSpPr/>
          <p:nvPr/>
        </p:nvSpPr>
        <p:spPr>
          <a:xfrm>
            <a:off x="1199456" y="6522554"/>
            <a:ext cx="10548663" cy="307777"/>
          </a:xfrm>
          <a:prstGeom prst="rect">
            <a:avLst/>
          </a:prstGeom>
        </p:spPr>
        <p:txBody>
          <a:bodyPr wrap="square">
            <a:spAutoFit/>
          </a:bodyPr>
          <a:lstStyle/>
          <a:p>
            <a:pPr algn="r"/>
            <a:r>
              <a:rPr lang="it-IT" sz="1400" b="1" i="1" dirty="0"/>
              <a:t>Alessandro Annoni, Anders Friis-Christensen,</a:t>
            </a:r>
            <a:r>
              <a:rPr lang="tr-TR" sz="1400" b="1" i="1" dirty="0"/>
              <a:t> </a:t>
            </a:r>
            <a:r>
              <a:rPr lang="it-IT" sz="1400" b="1" i="1" dirty="0"/>
              <a:t>Roberto Lucchi, and Michael Lutz</a:t>
            </a:r>
            <a:r>
              <a:rPr lang="tr-TR" sz="1400" b="1" i="1" dirty="0"/>
              <a:t>, 2008</a:t>
            </a:r>
            <a:endParaRPr lang="en-US" sz="1400" b="1" i="1" dirty="0"/>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047205"/>
            <a:ext cx="11881320" cy="5158845"/>
          </a:xfrm>
          <a:prstGeom prst="rect">
            <a:avLst/>
          </a:prstGeom>
        </p:spPr>
      </p:pic>
      <p:sp>
        <p:nvSpPr>
          <p:cNvPr id="6" name="Dikdörtgen 5"/>
          <p:cNvSpPr/>
          <p:nvPr/>
        </p:nvSpPr>
        <p:spPr>
          <a:xfrm>
            <a:off x="1343472" y="5996366"/>
            <a:ext cx="2351991" cy="369332"/>
          </a:xfrm>
          <a:prstGeom prst="rect">
            <a:avLst/>
          </a:prstGeom>
        </p:spPr>
        <p:txBody>
          <a:bodyPr wrap="none">
            <a:spAutoFit/>
          </a:bodyPr>
          <a:lstStyle/>
          <a:p>
            <a:r>
              <a:rPr lang="en-US" dirty="0">
                <a:latin typeface="TimesLTStd-Roman"/>
              </a:rPr>
              <a:t>Greenland and Africa</a:t>
            </a:r>
            <a:endParaRPr lang="en-US" dirty="0"/>
          </a:p>
        </p:txBody>
      </p:sp>
      <p:sp>
        <p:nvSpPr>
          <p:cNvPr id="10" name="Dikdörtgen 9"/>
          <p:cNvSpPr/>
          <p:nvPr/>
        </p:nvSpPr>
        <p:spPr>
          <a:xfrm>
            <a:off x="7536160" y="5811700"/>
            <a:ext cx="2351991" cy="369332"/>
          </a:xfrm>
          <a:prstGeom prst="rect">
            <a:avLst/>
          </a:prstGeom>
        </p:spPr>
        <p:txBody>
          <a:bodyPr wrap="none">
            <a:spAutoFit/>
          </a:bodyPr>
          <a:lstStyle/>
          <a:p>
            <a:r>
              <a:rPr lang="en-US" dirty="0">
                <a:latin typeface="TimesLTStd-Roman"/>
              </a:rPr>
              <a:t>Greenland and Africa</a:t>
            </a:r>
            <a:endParaRPr lang="en-US" dirty="0"/>
          </a:p>
        </p:txBody>
      </p:sp>
    </p:spTree>
    <p:extLst>
      <p:ext uri="{BB962C8B-B14F-4D97-AF65-F5344CB8AC3E}">
        <p14:creationId xmlns:p14="http://schemas.microsoft.com/office/powerpoint/2010/main" val="267852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0" y="937449"/>
            <a:ext cx="10081120" cy="5731911"/>
          </a:xfrm>
          <a:prstGeom prst="rect">
            <a:avLst/>
          </a:prstGeom>
        </p:spPr>
      </p:pic>
    </p:spTree>
    <p:extLst>
      <p:ext uri="{BB962C8B-B14F-4D97-AF65-F5344CB8AC3E}">
        <p14:creationId xmlns:p14="http://schemas.microsoft.com/office/powerpoint/2010/main" val="637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 WHY?</a:t>
            </a:r>
            <a:endParaRPr lang="en-US" b="1" dirty="0">
              <a:effectLst>
                <a:outerShdw blurRad="38100" dist="38100" dir="2700000" algn="tl">
                  <a:srgbClr val="000000">
                    <a:alpha val="43137"/>
                  </a:srgbClr>
                </a:outerShdw>
              </a:effectLst>
            </a:endParaRPr>
          </a:p>
        </p:txBody>
      </p:sp>
      <p:pic>
        <p:nvPicPr>
          <p:cNvPr id="5" name="Resim 4"/>
          <p:cNvPicPr>
            <a:picLocks noChangeAspect="1"/>
          </p:cNvPicPr>
          <p:nvPr/>
        </p:nvPicPr>
        <p:blipFill>
          <a:blip r:embed="rId3"/>
          <a:stretch>
            <a:fillRect/>
          </a:stretch>
        </p:blipFill>
        <p:spPr>
          <a:xfrm>
            <a:off x="129335" y="980728"/>
            <a:ext cx="11933330" cy="5760640"/>
          </a:xfrm>
          <a:prstGeom prst="rect">
            <a:avLst/>
          </a:prstGeom>
        </p:spPr>
      </p:pic>
    </p:spTree>
    <p:extLst>
      <p:ext uri="{BB962C8B-B14F-4D97-AF65-F5344CB8AC3E}">
        <p14:creationId xmlns:p14="http://schemas.microsoft.com/office/powerpoint/2010/main" val="1428446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3"/>
          <a:stretch>
            <a:fillRect/>
          </a:stretch>
        </p:blipFill>
        <p:spPr>
          <a:xfrm>
            <a:off x="119336" y="949731"/>
            <a:ext cx="11953328" cy="5627877"/>
          </a:xfrm>
          <a:prstGeom prst="rect">
            <a:avLst/>
          </a:prstGeom>
        </p:spPr>
      </p:pic>
      <p:sp>
        <p:nvSpPr>
          <p:cNvPr id="14" name="Dikdörtgen 13"/>
          <p:cNvSpPr/>
          <p:nvPr/>
        </p:nvSpPr>
        <p:spPr>
          <a:xfrm>
            <a:off x="7248128" y="6577608"/>
            <a:ext cx="4248471" cy="307777"/>
          </a:xfrm>
          <a:prstGeom prst="rect">
            <a:avLst/>
          </a:prstGeom>
        </p:spPr>
        <p:txBody>
          <a:bodyPr wrap="square">
            <a:spAutoFit/>
          </a:bodyPr>
          <a:lstStyle/>
          <a:p>
            <a:pPr algn="r"/>
            <a:r>
              <a:rPr lang="tr-TR" sz="1400" b="1" i="1" dirty="0" err="1">
                <a:latin typeface="Calibri" panose="020F0502020204030204" pitchFamily="34" charset="0"/>
              </a:rPr>
              <a:t>Katalin</a:t>
            </a:r>
            <a:r>
              <a:rPr lang="tr-TR" sz="1400" b="1" i="1" dirty="0">
                <a:latin typeface="Calibri" panose="020F0502020204030204" pitchFamily="34" charset="0"/>
              </a:rPr>
              <a:t> </a:t>
            </a:r>
            <a:r>
              <a:rPr lang="tr-TR" sz="1400" b="1" i="1" dirty="0" err="1">
                <a:latin typeface="Calibri" panose="020F0502020204030204" pitchFamily="34" charset="0"/>
              </a:rPr>
              <a:t>Toth</a:t>
            </a:r>
            <a:r>
              <a:rPr lang="tr-TR" sz="1400" b="1" i="1" dirty="0">
                <a:latin typeface="Calibri" panose="020F0502020204030204" pitchFamily="34" charset="0"/>
              </a:rPr>
              <a:t>, et al. 2012</a:t>
            </a:r>
            <a:endParaRPr lang="en-US" sz="1400" b="1" i="1" dirty="0">
              <a:latin typeface="Calibri" panose="020F0502020204030204" pitchFamily="34" charset="0"/>
            </a:endParaRP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in EU</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3485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980728"/>
            <a:ext cx="11953328" cy="5597568"/>
          </a:xfrm>
          <a:prstGeom prst="rect">
            <a:avLst/>
          </a:prstGeom>
        </p:spPr>
      </p:pic>
      <p:sp>
        <p:nvSpPr>
          <p:cNvPr id="6" name="Dikdörtgen 5"/>
          <p:cNvSpPr/>
          <p:nvPr/>
        </p:nvSpPr>
        <p:spPr>
          <a:xfrm>
            <a:off x="7536160" y="6577608"/>
            <a:ext cx="4248471" cy="307777"/>
          </a:xfrm>
          <a:prstGeom prst="rect">
            <a:avLst/>
          </a:prstGeom>
        </p:spPr>
        <p:txBody>
          <a:bodyPr wrap="square">
            <a:spAutoFit/>
          </a:bodyPr>
          <a:lstStyle/>
          <a:p>
            <a:pPr algn="r"/>
            <a:r>
              <a:rPr lang="tr-TR" sz="1400" b="1" i="1" dirty="0" err="1">
                <a:latin typeface="Calibri" panose="020F0502020204030204" pitchFamily="34" charset="0"/>
              </a:rPr>
              <a:t>Katalin</a:t>
            </a:r>
            <a:r>
              <a:rPr lang="tr-TR" sz="1400" b="1" i="1" dirty="0">
                <a:latin typeface="Calibri" panose="020F0502020204030204" pitchFamily="34" charset="0"/>
              </a:rPr>
              <a:t> </a:t>
            </a:r>
            <a:r>
              <a:rPr lang="tr-TR" sz="1400" b="1" i="1" dirty="0" err="1">
                <a:latin typeface="Calibri" panose="020F0502020204030204" pitchFamily="34" charset="0"/>
              </a:rPr>
              <a:t>Toth</a:t>
            </a:r>
            <a:r>
              <a:rPr lang="tr-TR" sz="1400" b="1" i="1" dirty="0">
                <a:latin typeface="Calibri" panose="020F0502020204030204" pitchFamily="34" charset="0"/>
              </a:rPr>
              <a:t>, et al. 2012</a:t>
            </a:r>
            <a:endParaRPr lang="en-US" sz="1400" b="1" i="1" dirty="0">
              <a:latin typeface="Calibri" panose="020F0502020204030204" pitchFamily="34" charset="0"/>
            </a:endParaRPr>
          </a:p>
        </p:txBody>
      </p:sp>
      <p:sp>
        <p:nvSpPr>
          <p:cNvPr id="7" name="Başlık 1"/>
          <p:cNvSpPr txBox="1">
            <a:spLocks/>
          </p:cNvSpPr>
          <p:nvPr/>
        </p:nvSpPr>
        <p:spPr>
          <a:xfrm>
            <a:off x="0" y="0"/>
            <a:ext cx="12192000" cy="828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a:solidFill>
                  <a:schemeClr val="bg1"/>
                </a:solidFill>
                <a:effectLst>
                  <a:outerShdw blurRad="38100" dist="38100" dir="2700000" algn="tl">
                    <a:srgbClr val="000000">
                      <a:alpha val="43137"/>
                    </a:srgbClr>
                  </a:outerShdw>
                </a:effectLst>
              </a:rPr>
              <a:t>SDI in EU</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428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INSPIRE</a:t>
            </a:r>
            <a:endParaRPr lang="tr-TR" b="1" dirty="0">
              <a:effectLst>
                <a:outerShdw blurRad="38100" dist="38100" dir="2700000" algn="tl">
                  <a:srgbClr val="000000">
                    <a:alpha val="43137"/>
                  </a:srgbClr>
                </a:outerShdw>
              </a:effectLst>
            </a:endParaRPr>
          </a:p>
        </p:txBody>
      </p:sp>
      <p:sp>
        <p:nvSpPr>
          <p:cNvPr id="5" name="Dikdörtgen 4"/>
          <p:cNvSpPr/>
          <p:nvPr/>
        </p:nvSpPr>
        <p:spPr>
          <a:xfrm>
            <a:off x="191344" y="1052736"/>
            <a:ext cx="11809312" cy="5139869"/>
          </a:xfrm>
          <a:prstGeom prst="rect">
            <a:avLst/>
          </a:prstGeom>
        </p:spPr>
        <p:txBody>
          <a:bodyPr wrap="square">
            <a:spAutoFit/>
          </a:bodyPr>
          <a:lstStyle/>
          <a:p>
            <a:pPr marL="342900" indent="-342900" algn="just">
              <a:buFont typeface="Arial" panose="020B0604020202020204" pitchFamily="34" charset="0"/>
              <a:buChar char="•"/>
            </a:pPr>
            <a:r>
              <a:rPr lang="en-US" sz="2400" b="1" dirty="0"/>
              <a:t>Inconsistencies in spatial data collection</a:t>
            </a:r>
            <a:endParaRPr lang="tr-TR" sz="2400" b="1" dirty="0"/>
          </a:p>
          <a:p>
            <a:pPr algn="just"/>
            <a:r>
              <a:rPr lang="en-US" sz="2400" dirty="0"/>
              <a:t>spatial data are often missing or</a:t>
            </a:r>
            <a:r>
              <a:rPr lang="tr-TR" sz="2400" dirty="0"/>
              <a:t> </a:t>
            </a:r>
            <a:r>
              <a:rPr lang="en-US" sz="2400" dirty="0"/>
              <a:t>incomplete, or the same data are collected twice by different organizations</a:t>
            </a:r>
            <a:r>
              <a:rPr lang="tr-TR" sz="2400" dirty="0"/>
              <a:t>.</a:t>
            </a:r>
            <a:endParaRPr lang="en-US" sz="2400" dirty="0"/>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b="1" dirty="0"/>
              <a:t>Lacking documentation</a:t>
            </a:r>
            <a:endParaRPr lang="tr-TR" sz="2400" b="1" dirty="0"/>
          </a:p>
          <a:p>
            <a:pPr algn="just"/>
            <a:r>
              <a:rPr lang="en-US" sz="2400" dirty="0"/>
              <a:t>description of available spatial data is often</a:t>
            </a:r>
            <a:r>
              <a:rPr lang="tr-TR" sz="2400" dirty="0"/>
              <a:t> </a:t>
            </a:r>
            <a:r>
              <a:rPr lang="en-US" sz="2400" dirty="0"/>
              <a:t>incomplete</a:t>
            </a:r>
            <a:r>
              <a:rPr lang="tr-TR" sz="2400" dirty="0"/>
              <a:t>.</a:t>
            </a:r>
            <a:endParaRPr lang="en-US" sz="2400" dirty="0"/>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b="1" dirty="0"/>
              <a:t>Spatial data sets not compatible</a:t>
            </a:r>
            <a:endParaRPr lang="tr-TR" sz="2400" b="1" dirty="0"/>
          </a:p>
          <a:p>
            <a:pPr algn="just"/>
            <a:r>
              <a:rPr lang="en-US" sz="2400" dirty="0"/>
              <a:t>spatial data sets often cannot be combined</a:t>
            </a:r>
            <a:r>
              <a:rPr lang="tr-TR" sz="2400" dirty="0"/>
              <a:t> </a:t>
            </a:r>
            <a:r>
              <a:rPr lang="en-US" sz="2400" dirty="0"/>
              <a:t>with other spatial data sets</a:t>
            </a:r>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b="1" dirty="0"/>
              <a:t>Incompatible geographic information initiatives</a:t>
            </a:r>
            <a:endParaRPr lang="tr-TR" sz="2400" b="1" dirty="0"/>
          </a:p>
          <a:p>
            <a:pPr algn="just"/>
            <a:r>
              <a:rPr lang="en-US" sz="2400" dirty="0"/>
              <a:t>the infrastructures to</a:t>
            </a:r>
            <a:r>
              <a:rPr lang="tr-TR" sz="2400" dirty="0"/>
              <a:t> </a:t>
            </a:r>
            <a:r>
              <a:rPr lang="en-US" sz="2400" dirty="0"/>
              <a:t>find, access and use spatial data often function in isolation only</a:t>
            </a:r>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b="1" dirty="0"/>
              <a:t>Barriers to data sharing</a:t>
            </a:r>
            <a:endParaRPr lang="tr-TR" sz="2400" b="1" dirty="0"/>
          </a:p>
          <a:p>
            <a:pPr algn="just"/>
            <a:r>
              <a:rPr lang="en-US" sz="2400" dirty="0"/>
              <a:t>cultural, institutional, financial and legal barriers</a:t>
            </a:r>
            <a:r>
              <a:rPr lang="tr-TR" sz="2400" dirty="0"/>
              <a:t> </a:t>
            </a:r>
            <a:r>
              <a:rPr lang="en-US" sz="2400" dirty="0"/>
              <a:t>prevent or delay the sharing of existing spatial data</a:t>
            </a:r>
            <a:endParaRPr lang="tr-TR" sz="2400" dirty="0"/>
          </a:p>
        </p:txBody>
      </p:sp>
    </p:spTree>
    <p:extLst>
      <p:ext uri="{BB962C8B-B14F-4D97-AF65-F5344CB8AC3E}">
        <p14:creationId xmlns:p14="http://schemas.microsoft.com/office/powerpoint/2010/main" val="52890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a:solidFill>
                  <a:schemeClr val="bg1"/>
                </a:solidFill>
                <a:effectLst>
                  <a:outerShdw blurRad="38100" dist="38100" dir="2700000" algn="tl">
                    <a:srgbClr val="000000">
                      <a:alpha val="43137"/>
                    </a:srgbClr>
                  </a:outerShdw>
                </a:effectLst>
              </a:rPr>
              <a:t>INSPIRE</a:t>
            </a:r>
            <a:endParaRPr lang="tr-TR" sz="3600" b="1" dirty="0">
              <a:solidFill>
                <a:schemeClr val="bg1"/>
              </a:solidFill>
              <a:effectLst>
                <a:outerShdw blurRad="38100" dist="38100" dir="2700000" algn="tl">
                  <a:srgbClr val="000000">
                    <a:alpha val="43137"/>
                  </a:srgbClr>
                </a:outerShdw>
              </a:effectLst>
            </a:endParaRPr>
          </a:p>
        </p:txBody>
      </p:sp>
      <p:sp>
        <p:nvSpPr>
          <p:cNvPr id="5" name="Dikdörtgen 4"/>
          <p:cNvSpPr/>
          <p:nvPr/>
        </p:nvSpPr>
        <p:spPr>
          <a:xfrm>
            <a:off x="191344" y="1052736"/>
            <a:ext cx="11737304" cy="2308324"/>
          </a:xfrm>
          <a:prstGeom prst="rect">
            <a:avLst/>
          </a:prstGeom>
        </p:spPr>
        <p:txBody>
          <a:bodyPr wrap="square">
            <a:spAutoFit/>
          </a:bodyPr>
          <a:lstStyle/>
          <a:p>
            <a:pPr algn="just"/>
            <a:r>
              <a:rPr lang="en-US" sz="2400" b="1" dirty="0"/>
              <a:t>The infrastructure for spatial information</a:t>
            </a:r>
            <a:r>
              <a:rPr lang="tr-TR" sz="2400" b="1" dirty="0"/>
              <a:t> in Europe (</a:t>
            </a:r>
            <a:r>
              <a:rPr lang="en-US" sz="2400" b="1" dirty="0"/>
              <a:t>INSPIRE</a:t>
            </a:r>
            <a:r>
              <a:rPr lang="tr-TR" sz="2400" b="1" dirty="0"/>
              <a:t>)</a:t>
            </a:r>
            <a:r>
              <a:rPr lang="en-US" sz="2400" dirty="0"/>
              <a:t> aims to create a European Union spatial data infrastructure for the purposes of EU environmental policies and policies or activities which may have an impact on the environment. </a:t>
            </a:r>
            <a:endParaRPr lang="tr-TR" sz="2400" dirty="0"/>
          </a:p>
          <a:p>
            <a:pPr algn="just"/>
            <a:endParaRPr lang="tr-TR" sz="2400" dirty="0"/>
          </a:p>
          <a:p>
            <a:pPr algn="just"/>
            <a:r>
              <a:rPr lang="en-US" sz="2400" dirty="0"/>
              <a:t>To deliver useful,</a:t>
            </a:r>
            <a:r>
              <a:rPr lang="tr-TR" sz="2400" dirty="0"/>
              <a:t> </a:t>
            </a:r>
            <a:r>
              <a:rPr lang="en-US" sz="2400" dirty="0"/>
              <a:t>standardized and high</a:t>
            </a:r>
            <a:r>
              <a:rPr lang="tr-TR" sz="2400" dirty="0"/>
              <a:t> </a:t>
            </a:r>
            <a:r>
              <a:rPr lang="en-US" sz="2400" dirty="0"/>
              <a:t>quality data in order to</a:t>
            </a:r>
            <a:r>
              <a:rPr lang="tr-TR" sz="2400" dirty="0"/>
              <a:t> </a:t>
            </a:r>
            <a:r>
              <a:rPr lang="en-US" sz="2400" dirty="0"/>
              <a:t>formulate, implement,</a:t>
            </a:r>
            <a:r>
              <a:rPr lang="tr-TR" sz="2400" dirty="0"/>
              <a:t> </a:t>
            </a:r>
            <a:r>
              <a:rPr lang="en-US" sz="2400" dirty="0"/>
              <a:t>monitor and evaluate</a:t>
            </a:r>
            <a:r>
              <a:rPr lang="tr-TR" sz="2400" dirty="0"/>
              <a:t> </a:t>
            </a:r>
            <a:r>
              <a:rPr lang="en-US" sz="2400" dirty="0"/>
              <a:t>European, National and</a:t>
            </a:r>
            <a:r>
              <a:rPr lang="tr-TR" sz="2400" dirty="0"/>
              <a:t> </a:t>
            </a:r>
            <a:r>
              <a:rPr lang="en-US" sz="2400" dirty="0"/>
              <a:t>Local Policy</a:t>
            </a:r>
            <a:r>
              <a:rPr lang="tr-TR" sz="2400" dirty="0"/>
              <a:t>.</a:t>
            </a:r>
            <a:endParaRPr lang="en-US" sz="2400" dirty="0"/>
          </a:p>
        </p:txBody>
      </p:sp>
    </p:spTree>
    <p:extLst>
      <p:ext uri="{BB962C8B-B14F-4D97-AF65-F5344CB8AC3E}">
        <p14:creationId xmlns:p14="http://schemas.microsoft.com/office/powerpoint/2010/main" val="417914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4367808" y="675073"/>
            <a:ext cx="7824192" cy="4978818"/>
          </a:xfrm>
          <a:prstGeom prst="rect">
            <a:avLst/>
          </a:prstGeom>
        </p:spPr>
      </p:pic>
      <p:sp>
        <p:nvSpPr>
          <p:cNvPr id="4" name="Dikdörtgen 3"/>
          <p:cNvSpPr/>
          <p:nvPr/>
        </p:nvSpPr>
        <p:spPr>
          <a:xfrm>
            <a:off x="47328" y="163661"/>
            <a:ext cx="4320480" cy="6001643"/>
          </a:xfrm>
          <a:prstGeom prst="rect">
            <a:avLst/>
          </a:prstGeom>
        </p:spPr>
        <p:txBody>
          <a:bodyPr wrap="square">
            <a:spAutoFit/>
          </a:bodyPr>
          <a:lstStyle/>
          <a:p>
            <a:pPr algn="just"/>
            <a:r>
              <a:rPr lang="en-US" sz="2400" b="1" dirty="0"/>
              <a:t>INSPIRE vision:</a:t>
            </a:r>
            <a:endParaRPr lang="tr-TR" sz="2400" b="1" dirty="0"/>
          </a:p>
          <a:p>
            <a:pPr algn="just"/>
            <a:r>
              <a:rPr lang="en-US" sz="2400" u="sng" dirty="0" smtClean="0"/>
              <a:t>Data </a:t>
            </a:r>
            <a:r>
              <a:rPr lang="en-US" sz="2400" u="sng" dirty="0"/>
              <a:t>should be collected once</a:t>
            </a:r>
            <a:r>
              <a:rPr lang="en-US" sz="2400" dirty="0"/>
              <a:t> and maintained at the level where this can be done most effectively</a:t>
            </a:r>
          </a:p>
          <a:p>
            <a:pPr algn="just"/>
            <a:endParaRPr lang="tr-TR" sz="2400" dirty="0" smtClean="0"/>
          </a:p>
          <a:p>
            <a:pPr algn="just"/>
            <a:r>
              <a:rPr lang="en-US" sz="2400" dirty="0" smtClean="0"/>
              <a:t>It </a:t>
            </a:r>
            <a:r>
              <a:rPr lang="en-US" sz="2400" dirty="0"/>
              <a:t>should be possible to </a:t>
            </a:r>
            <a:r>
              <a:rPr lang="en-US" sz="2400" u="sng" dirty="0"/>
              <a:t>combine seamlessly spatial data from different sources</a:t>
            </a:r>
            <a:r>
              <a:rPr lang="en-US" sz="2400" dirty="0"/>
              <a:t> across the EU and share it between many users and applications</a:t>
            </a:r>
          </a:p>
          <a:p>
            <a:pPr algn="just"/>
            <a:endParaRPr lang="tr-TR" sz="2400" dirty="0" smtClean="0"/>
          </a:p>
          <a:p>
            <a:pPr algn="just"/>
            <a:r>
              <a:rPr lang="en-US" sz="2400" dirty="0" smtClean="0"/>
              <a:t>It </a:t>
            </a:r>
            <a:r>
              <a:rPr lang="en-US" sz="2400" dirty="0"/>
              <a:t>should be possible for spatial data collected at one level of government to be </a:t>
            </a:r>
            <a:r>
              <a:rPr lang="en-US" sz="2400" u="sng" dirty="0"/>
              <a:t>shared between all levels of </a:t>
            </a:r>
            <a:r>
              <a:rPr lang="en-US" sz="2400" u="sng" dirty="0" smtClean="0"/>
              <a:t>government</a:t>
            </a:r>
            <a:endParaRPr lang="en-US" sz="2400" u="sng" dirty="0"/>
          </a:p>
        </p:txBody>
      </p:sp>
    </p:spTree>
    <p:extLst>
      <p:ext uri="{BB962C8B-B14F-4D97-AF65-F5344CB8AC3E}">
        <p14:creationId xmlns:p14="http://schemas.microsoft.com/office/powerpoint/2010/main" val="346432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smtClean="0">
                <a:ea typeface="Arial Unicode MS" panose="020B0604020202020204" pitchFamily="34" charset="-128"/>
                <a:cs typeface="Times New Roman" panose="02020603050405020304" pitchFamily="18" charset="0"/>
              </a:rPr>
              <a:t>Land as terra firma</a:t>
            </a:r>
          </a:p>
          <a:p>
            <a:pPr algn="just"/>
            <a:r>
              <a:rPr lang="en-US" sz="2400" dirty="0" smtClean="0">
                <a:cs typeface="Times New Roman" panose="02020603050405020304" pitchFamily="18" charset="0"/>
              </a:rPr>
              <a:t>The ground on which we live</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Natural resources - everything living, except people, including wild animals and plants</a:t>
            </a:r>
            <a:r>
              <a:rPr lang="tr-TR" sz="2400" dirty="0" smtClean="0">
                <a:cs typeface="Times New Roman" panose="02020603050405020304" pitchFamily="18" charset="0"/>
              </a:rPr>
              <a:t>.</a:t>
            </a:r>
            <a:endParaRPr lang="en-US" sz="2400" dirty="0" smtClean="0">
              <a:cs typeface="Times New Roman" panose="02020603050405020304" pitchFamily="18" charset="0"/>
            </a:endParaRPr>
          </a:p>
          <a:p>
            <a:pPr algn="just"/>
            <a:r>
              <a:rPr lang="en-US" sz="2400" dirty="0" smtClean="0">
                <a:cs typeface="Times New Roman" panose="02020603050405020304" pitchFamily="18" charset="0"/>
              </a:rPr>
              <a:t>Broad meaning - nature including air, water bodies, soil, and subsoil.</a:t>
            </a:r>
            <a:endParaRPr lang="tr-TR" sz="2400" dirty="0" smtClean="0">
              <a:cs typeface="Times New Roman" panose="02020603050405020304" pitchFamily="18" charset="0"/>
            </a:endParaRPr>
          </a:p>
          <a:p>
            <a:pPr algn="just"/>
            <a:endParaRPr lang="tr-TR" sz="2400" dirty="0">
              <a:cs typeface="Times New Roman" panose="02020603050405020304" pitchFamily="18" charset="0"/>
            </a:endParaRPr>
          </a:p>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 property</a:t>
            </a:r>
            <a:r>
              <a:rPr lang="tr-TR" sz="2400" b="1" u="sng" dirty="0">
                <a:ea typeface="Arial Unicode MS" panose="020B0604020202020204" pitchFamily="34" charset="-128"/>
                <a:cs typeface="Times New Roman" panose="02020603050405020304" pitchFamily="18" charset="0"/>
              </a:rPr>
              <a:t> </a:t>
            </a:r>
            <a:r>
              <a:rPr lang="en-US" sz="2400" b="1" u="sng" dirty="0">
                <a:ea typeface="Arial Unicode MS" panose="020B0604020202020204" pitchFamily="34" charset="-128"/>
                <a:cs typeface="Times New Roman" panose="02020603050405020304" pitchFamily="18" charset="0"/>
              </a:rPr>
              <a:t>institution</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An </a:t>
            </a:r>
            <a:r>
              <a:rPr lang="en-US" sz="2400" dirty="0">
                <a:ea typeface="Arial Unicode MS" panose="020B0604020202020204" pitchFamily="34" charset="-128"/>
                <a:cs typeface="Times New Roman" panose="02020603050405020304" pitchFamily="18" charset="0"/>
              </a:rPr>
              <a:t>institution defining private rights to own land as a basis for trading, established and</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sanctioned by a society</a:t>
            </a:r>
            <a:r>
              <a:rPr lang="tr-TR" sz="2400" dirty="0" smtClean="0">
                <a:ea typeface="Arial Unicode MS" panose="020B0604020202020204" pitchFamily="34" charset="-128"/>
                <a:cs typeface="Times New Roman" panose="02020603050405020304" pitchFamily="18" charset="0"/>
              </a:rPr>
              <a:t>.</a:t>
            </a:r>
            <a:endParaRPr lang="en-US" sz="1000" dirty="0">
              <a:ea typeface="Arial Unicode MS" panose="020B0604020202020204" pitchFamily="34" charset="-128"/>
              <a:cs typeface="Times New Roman" panose="02020603050405020304" pitchFamily="18" charset="0"/>
            </a:endParaRPr>
          </a:p>
          <a:p>
            <a:pPr algn="just"/>
            <a:r>
              <a:rPr lang="en-US" sz="2400" dirty="0">
                <a:ea typeface="Arial Unicode MS" panose="020B0604020202020204" pitchFamily="34" charset="-128"/>
                <a:cs typeface="Times New Roman" panose="02020603050405020304" pitchFamily="18" charset="0"/>
              </a:rPr>
              <a:t>Property held by the state on behalf of the people in centralized economies</a:t>
            </a:r>
            <a:r>
              <a:rPr lang="tr-TR" sz="2400" dirty="0">
                <a:ea typeface="Arial Unicode MS" panose="020B0604020202020204" pitchFamily="34" charset="-128"/>
                <a:cs typeface="Times New Roman" panose="02020603050405020304" pitchFamily="18" charset="0"/>
              </a:rPr>
              <a:t>.</a:t>
            </a:r>
            <a:endParaRPr lang="en-US" sz="2400" dirty="0">
              <a:ea typeface="Arial Unicode MS" panose="020B0604020202020204" pitchFamily="34" charset="-128"/>
              <a:cs typeface="Times New Roman" panose="02020603050405020304" pitchFamily="18" charset="0"/>
            </a:endParaRPr>
          </a:p>
          <a:p>
            <a:pPr marL="0" indent="0" algn="just">
              <a:buNone/>
            </a:pPr>
            <a:endParaRPr lang="en-US" sz="2400" dirty="0">
              <a:cs typeface="Times New Roman" panose="02020603050405020304" pitchFamily="18" charset="0"/>
            </a:endParaRPr>
          </a:p>
        </p:txBody>
      </p:sp>
      <p:sp>
        <p:nvSpPr>
          <p:cNvPr id="4" name="Metin kutusu 3"/>
          <p:cNvSpPr txBox="1"/>
          <p:nvPr/>
        </p:nvSpPr>
        <p:spPr>
          <a:xfrm>
            <a:off x="9408246" y="980728"/>
            <a:ext cx="259241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terra firma</a:t>
            </a:r>
            <a:r>
              <a:rPr lang="tr-TR" dirty="0"/>
              <a:t>: </a:t>
            </a:r>
            <a:r>
              <a:rPr lang="en-US" dirty="0"/>
              <a:t>the solid part of the earth's surface</a:t>
            </a: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Tree>
    <p:extLst>
      <p:ext uri="{BB962C8B-B14F-4D97-AF65-F5344CB8AC3E}">
        <p14:creationId xmlns:p14="http://schemas.microsoft.com/office/powerpoint/2010/main" val="3917538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4367808" y="675073"/>
            <a:ext cx="7824192" cy="4978818"/>
          </a:xfrm>
          <a:prstGeom prst="rect">
            <a:avLst/>
          </a:prstGeom>
        </p:spPr>
      </p:pic>
      <p:sp>
        <p:nvSpPr>
          <p:cNvPr id="4" name="Dikdörtgen 3"/>
          <p:cNvSpPr/>
          <p:nvPr/>
        </p:nvSpPr>
        <p:spPr>
          <a:xfrm>
            <a:off x="47328" y="163661"/>
            <a:ext cx="4320480" cy="4154984"/>
          </a:xfrm>
          <a:prstGeom prst="rect">
            <a:avLst/>
          </a:prstGeom>
        </p:spPr>
        <p:txBody>
          <a:bodyPr wrap="square">
            <a:spAutoFit/>
          </a:bodyPr>
          <a:lstStyle/>
          <a:p>
            <a:pPr algn="just"/>
            <a:r>
              <a:rPr lang="en-US" sz="2400" b="1" dirty="0"/>
              <a:t>INSPIRE vision:</a:t>
            </a:r>
            <a:endParaRPr lang="tr-TR" sz="2400" b="1" dirty="0"/>
          </a:p>
          <a:p>
            <a:pPr algn="just"/>
            <a:r>
              <a:rPr lang="en-US" sz="2400" dirty="0"/>
              <a:t>Spatial data needed for good governance should be available on </a:t>
            </a:r>
            <a:r>
              <a:rPr lang="en-US" sz="2400" u="sng" dirty="0"/>
              <a:t>conditions</a:t>
            </a:r>
            <a:r>
              <a:rPr lang="en-US" sz="2400" dirty="0"/>
              <a:t> that are not restricting its extensive use</a:t>
            </a:r>
          </a:p>
          <a:p>
            <a:pPr algn="just"/>
            <a:endParaRPr lang="tr-TR" sz="2400" dirty="0" smtClean="0"/>
          </a:p>
          <a:p>
            <a:pPr algn="just"/>
            <a:r>
              <a:rPr lang="en-US" sz="2400" dirty="0" smtClean="0"/>
              <a:t>It </a:t>
            </a:r>
            <a:r>
              <a:rPr lang="en-US" sz="2400" dirty="0"/>
              <a:t>should be </a:t>
            </a:r>
            <a:r>
              <a:rPr lang="en-US" sz="2400" u="sng" dirty="0"/>
              <a:t>easy to discover</a:t>
            </a:r>
            <a:r>
              <a:rPr lang="en-US" sz="2400" dirty="0"/>
              <a:t> which spatial data is available, to </a:t>
            </a:r>
            <a:r>
              <a:rPr lang="en-US" sz="2400" u="sng" dirty="0"/>
              <a:t>evaluate</a:t>
            </a:r>
            <a:r>
              <a:rPr lang="en-US" sz="2400" dirty="0"/>
              <a:t> its fitness for purpose and to know which </a:t>
            </a:r>
            <a:r>
              <a:rPr lang="en-US" sz="2400" u="sng" dirty="0"/>
              <a:t>conditions</a:t>
            </a:r>
            <a:r>
              <a:rPr lang="en-US" sz="2400" dirty="0"/>
              <a:t> apply for its use</a:t>
            </a:r>
            <a:endParaRPr lang="tr-TR" sz="2400" dirty="0"/>
          </a:p>
        </p:txBody>
      </p:sp>
    </p:spTree>
    <p:extLst>
      <p:ext uri="{BB962C8B-B14F-4D97-AF65-F5344CB8AC3E}">
        <p14:creationId xmlns:p14="http://schemas.microsoft.com/office/powerpoint/2010/main" val="234917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8" y="960106"/>
            <a:ext cx="12144672" cy="5868054"/>
          </a:xfrm>
          <a:prstGeom prst="rect">
            <a:avLst/>
          </a:prstGeom>
        </p:spPr>
      </p:pic>
      <p:pic>
        <p:nvPicPr>
          <p:cNvPr id="4" name="Resim 3"/>
          <p:cNvPicPr>
            <a:picLocks noChangeAspect="1"/>
          </p:cNvPicPr>
          <p:nvPr/>
        </p:nvPicPr>
        <p:blipFill>
          <a:blip r:embed="rId4">
            <a:duotone>
              <a:schemeClr val="accent3">
                <a:shade val="45000"/>
                <a:satMod val="135000"/>
              </a:schemeClr>
              <a:prstClr val="white"/>
            </a:duotone>
          </a:blip>
          <a:stretch>
            <a:fillRect/>
          </a:stretch>
        </p:blipFill>
        <p:spPr>
          <a:xfrm>
            <a:off x="3536752" y="499677"/>
            <a:ext cx="2559248" cy="486335"/>
          </a:xfrm>
          <a:prstGeom prst="rect">
            <a:avLst/>
          </a:prstGeom>
        </p:spPr>
      </p:pic>
      <p:pic>
        <p:nvPicPr>
          <p:cNvPr id="5" name="Resim 4"/>
          <p:cNvPicPr>
            <a:picLocks noChangeAspect="1"/>
          </p:cNvPicPr>
          <p:nvPr/>
        </p:nvPicPr>
        <p:blipFill rotWithShape="1">
          <a:blip r:embed="rId5"/>
          <a:srcRect l="11291" t="48062" r="23387" b="34429"/>
          <a:stretch/>
        </p:blipFill>
        <p:spPr>
          <a:xfrm>
            <a:off x="3520232" y="0"/>
            <a:ext cx="2592288" cy="480053"/>
          </a:xfrm>
          <a:prstGeom prst="rect">
            <a:avLst/>
          </a:prstGeom>
        </p:spPr>
      </p:pic>
    </p:spTree>
    <p:extLst>
      <p:ext uri="{BB962C8B-B14F-4D97-AF65-F5344CB8AC3E}">
        <p14:creationId xmlns:p14="http://schemas.microsoft.com/office/powerpoint/2010/main" val="1239944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16632"/>
            <a:ext cx="11881320" cy="6624736"/>
          </a:xfrm>
          <a:prstGeom prst="rect">
            <a:avLst/>
          </a:prstGeom>
        </p:spPr>
      </p:pic>
      <p:sp>
        <p:nvSpPr>
          <p:cNvPr id="6" name="Dikdörtgen 5"/>
          <p:cNvSpPr/>
          <p:nvPr/>
        </p:nvSpPr>
        <p:spPr>
          <a:xfrm>
            <a:off x="8544272" y="6571676"/>
            <a:ext cx="3312368" cy="307777"/>
          </a:xfrm>
          <a:prstGeom prst="rect">
            <a:avLst/>
          </a:prstGeom>
        </p:spPr>
        <p:txBody>
          <a:bodyPr wrap="square">
            <a:spAutoFit/>
          </a:bodyPr>
          <a:lstStyle/>
          <a:p>
            <a:pPr algn="r"/>
            <a:r>
              <a:rPr lang="tr-TR" sz="1400" b="1" i="1" dirty="0">
                <a:solidFill>
                  <a:srgbClr val="000000"/>
                </a:solidFill>
                <a:latin typeface="+mj-lt"/>
              </a:rPr>
              <a:t>ÇŞB </a:t>
            </a:r>
            <a:r>
              <a:rPr lang="en-US" sz="1400" b="1" i="1" dirty="0" err="1">
                <a:latin typeface="+mj-lt"/>
              </a:rPr>
              <a:t>Eğitim</a:t>
            </a:r>
            <a:r>
              <a:rPr lang="en-US" sz="1400" b="1" i="1" dirty="0">
                <a:latin typeface="+mj-lt"/>
              </a:rPr>
              <a:t> </a:t>
            </a:r>
            <a:r>
              <a:rPr lang="en-US" sz="1400" b="1" i="1" dirty="0" err="1">
                <a:latin typeface="+mj-lt"/>
              </a:rPr>
              <a:t>Kitabı</a:t>
            </a:r>
            <a:endParaRPr lang="en-US" sz="1400" b="1" i="1" dirty="0">
              <a:solidFill>
                <a:srgbClr val="000000"/>
              </a:solidFill>
              <a:latin typeface="+mj-lt"/>
            </a:endParaRPr>
          </a:p>
        </p:txBody>
      </p:sp>
    </p:spTree>
    <p:extLst>
      <p:ext uri="{BB962C8B-B14F-4D97-AF65-F5344CB8AC3E}">
        <p14:creationId xmlns:p14="http://schemas.microsoft.com/office/powerpoint/2010/main" val="1447797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19336" y="-297"/>
            <a:ext cx="11953328" cy="6858594"/>
          </a:xfrm>
          <a:prstGeom prst="rect">
            <a:avLst/>
          </a:prstGeom>
        </p:spPr>
      </p:pic>
    </p:spTree>
    <p:extLst>
      <p:ext uri="{BB962C8B-B14F-4D97-AF65-F5344CB8AC3E}">
        <p14:creationId xmlns:p14="http://schemas.microsoft.com/office/powerpoint/2010/main" val="3522500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052737"/>
            <a:ext cx="11809312" cy="3662541"/>
          </a:xfrm>
          <a:prstGeom prst="rect">
            <a:avLst/>
          </a:prstGeom>
        </p:spPr>
        <p:txBody>
          <a:bodyPr wrap="square">
            <a:spAutoFit/>
          </a:bodyPr>
          <a:lstStyle/>
          <a:p>
            <a:pPr algn="just"/>
            <a:r>
              <a:rPr lang="en-US" sz="2400" dirty="0"/>
              <a:t>ISO </a:t>
            </a:r>
            <a:r>
              <a:rPr lang="tr-TR" sz="2400" dirty="0"/>
              <a:t>is </a:t>
            </a:r>
            <a:r>
              <a:rPr lang="en-US" sz="2400" dirty="0"/>
              <a:t>the</a:t>
            </a:r>
            <a:r>
              <a:rPr lang="tr-TR" sz="2400" dirty="0"/>
              <a:t> </a:t>
            </a:r>
            <a:r>
              <a:rPr lang="en-US" sz="2400" dirty="0"/>
              <a:t>international standard organization responsible for promoting and</a:t>
            </a:r>
            <a:r>
              <a:rPr lang="tr-TR" sz="2400" dirty="0"/>
              <a:t> </a:t>
            </a:r>
            <a:r>
              <a:rPr lang="en-US" sz="2400" dirty="0"/>
              <a:t>developing standards that facilitate international exchange of goods and services.</a:t>
            </a:r>
            <a:endParaRPr lang="tr-TR" sz="2400" dirty="0"/>
          </a:p>
          <a:p>
            <a:pPr algn="just"/>
            <a:endParaRPr lang="tr-TR" sz="1000" dirty="0"/>
          </a:p>
          <a:p>
            <a:pPr algn="just"/>
            <a:r>
              <a:rPr lang="en-US" sz="2400" dirty="0"/>
              <a:t>There are technical committees and working groups developing the</a:t>
            </a:r>
            <a:r>
              <a:rPr lang="tr-TR" sz="2400" dirty="0"/>
              <a:t> </a:t>
            </a:r>
            <a:r>
              <a:rPr lang="en-US" sz="2400" dirty="0"/>
              <a:t>individual standards within ISO.</a:t>
            </a:r>
            <a:endParaRPr lang="tr-TR" sz="2400" dirty="0"/>
          </a:p>
          <a:p>
            <a:pPr algn="just"/>
            <a:endParaRPr lang="tr-TR" sz="1000" dirty="0"/>
          </a:p>
          <a:p>
            <a:pPr algn="just"/>
            <a:r>
              <a:rPr lang="en-US" sz="2400" dirty="0"/>
              <a:t>ISO/TC 211,</a:t>
            </a:r>
            <a:r>
              <a:rPr lang="tr-TR" sz="2400" dirty="0"/>
              <a:t> </a:t>
            </a:r>
            <a:r>
              <a:rPr lang="en-US" sz="2400" dirty="0"/>
              <a:t>aims to develop and implement standards (norms) for geographic information</a:t>
            </a:r>
            <a:r>
              <a:rPr lang="tr-TR" sz="2400" dirty="0"/>
              <a:t> </a:t>
            </a:r>
            <a:r>
              <a:rPr lang="en-US" sz="2400" dirty="0"/>
              <a:t>and </a:t>
            </a:r>
            <a:r>
              <a:rPr lang="en-US" sz="2400" dirty="0" err="1"/>
              <a:t>geomatics</a:t>
            </a:r>
            <a:r>
              <a:rPr lang="en-US" sz="2400" dirty="0"/>
              <a:t>.</a:t>
            </a:r>
            <a:endParaRPr lang="tr-TR" sz="2400" dirty="0"/>
          </a:p>
          <a:p>
            <a:pPr algn="just"/>
            <a:endParaRPr lang="tr-TR" sz="1000" dirty="0"/>
          </a:p>
          <a:p>
            <a:pPr algn="just"/>
            <a:r>
              <a:rPr lang="en-US" sz="2400" dirty="0"/>
              <a:t>Many organizations are actively involved in the work of ISO/TC 211</a:t>
            </a:r>
            <a:r>
              <a:rPr lang="tr-TR" sz="2400" dirty="0"/>
              <a:t>.</a:t>
            </a:r>
          </a:p>
          <a:p>
            <a:pPr algn="just"/>
            <a:endParaRPr lang="tr-TR" sz="1000" dirty="0"/>
          </a:p>
          <a:p>
            <a:pPr algn="just"/>
            <a:r>
              <a:rPr lang="tr-TR" sz="2400" dirty="0" err="1"/>
              <a:t>For</a:t>
            </a:r>
            <a:r>
              <a:rPr lang="tr-TR" sz="2400" dirty="0"/>
              <a:t> </a:t>
            </a:r>
            <a:r>
              <a:rPr lang="tr-TR" sz="2400" dirty="0" err="1"/>
              <a:t>example</a:t>
            </a:r>
            <a:r>
              <a:rPr lang="tr-TR" sz="2400" dirty="0"/>
              <a:t>, FIG, </a:t>
            </a:r>
            <a:r>
              <a:rPr lang="en-US" sz="2400" dirty="0"/>
              <a:t>European Committee for Standardization</a:t>
            </a:r>
            <a:r>
              <a:rPr lang="tr-TR" sz="2400" dirty="0"/>
              <a:t> (CEN), </a:t>
            </a:r>
            <a:r>
              <a:rPr lang="tr-TR" sz="2400" dirty="0" err="1"/>
              <a:t>etc</a:t>
            </a:r>
            <a:r>
              <a:rPr lang="tr-TR" sz="2400" dirty="0"/>
              <a:t>.</a:t>
            </a:r>
          </a:p>
        </p:txBody>
      </p:sp>
      <p:sp>
        <p:nvSpPr>
          <p:cNvPr id="4" name="Başlık 1"/>
          <p:cNvSpPr txBox="1">
            <a:spLocks/>
          </p:cNvSpPr>
          <p:nvPr/>
        </p:nvSpPr>
        <p:spPr>
          <a:xfrm>
            <a:off x="0" y="0"/>
            <a:ext cx="12192000" cy="828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38100" dist="38100" dir="2700000" algn="tl">
                    <a:srgbClr val="000000">
                      <a:alpha val="43137"/>
                    </a:srgbClr>
                  </a:outerShdw>
                </a:effectLst>
              </a:rPr>
              <a:t>ISO</a:t>
            </a:r>
          </a:p>
        </p:txBody>
      </p:sp>
    </p:spTree>
    <p:extLst>
      <p:ext uri="{BB962C8B-B14F-4D97-AF65-F5344CB8AC3E}">
        <p14:creationId xmlns:p14="http://schemas.microsoft.com/office/powerpoint/2010/main" val="16927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ISO/TC211</a:t>
            </a:r>
            <a:endParaRPr lang="tr-TR" b="1" dirty="0">
              <a:effectLst>
                <a:outerShdw blurRad="38100" dist="38100" dir="2700000" algn="tl">
                  <a:srgbClr val="000000">
                    <a:alpha val="43137"/>
                  </a:srgbClr>
                </a:outerShdw>
              </a:effectLst>
            </a:endParaRPr>
          </a:p>
        </p:txBody>
      </p:sp>
      <p:sp>
        <p:nvSpPr>
          <p:cNvPr id="5" name="Dikdörtgen 4"/>
          <p:cNvSpPr/>
          <p:nvPr/>
        </p:nvSpPr>
        <p:spPr>
          <a:xfrm>
            <a:off x="191344" y="1052736"/>
            <a:ext cx="11809312" cy="2831544"/>
          </a:xfrm>
          <a:prstGeom prst="rect">
            <a:avLst/>
          </a:prstGeom>
        </p:spPr>
        <p:txBody>
          <a:bodyPr wrap="square">
            <a:spAutoFit/>
          </a:bodyPr>
          <a:lstStyle/>
          <a:p>
            <a:pPr algn="just"/>
            <a:r>
              <a:rPr lang="en-US" sz="2400" dirty="0"/>
              <a:t>ISO/TC 211 aims to establish a structured set of standards for information concerning objects or phenomena that are directly or indirectly associated with a location relative to the Earth.</a:t>
            </a:r>
          </a:p>
          <a:p>
            <a:pPr algn="just"/>
            <a:endParaRPr lang="tr-TR" sz="1000" dirty="0"/>
          </a:p>
          <a:p>
            <a:pPr algn="just"/>
            <a:r>
              <a:rPr lang="en-US" sz="2400" dirty="0"/>
              <a:t>These standards may specify,</a:t>
            </a:r>
            <a:endParaRPr lang="tr-TR" sz="2400" dirty="0"/>
          </a:p>
          <a:p>
            <a:pPr marL="342900" indent="-342900" algn="just">
              <a:buFont typeface="Arial" panose="020B0604020202020204" pitchFamily="34" charset="0"/>
              <a:buChar char="•"/>
            </a:pPr>
            <a:r>
              <a:rPr lang="en-US" sz="2400" dirty="0"/>
              <a:t>for geographic information, methods, tools and services</a:t>
            </a:r>
            <a:endParaRPr lang="tr-TR" sz="2400" dirty="0"/>
          </a:p>
          <a:p>
            <a:pPr marL="342900" indent="-342900" algn="just">
              <a:buFont typeface="Arial" panose="020B0604020202020204" pitchFamily="34" charset="0"/>
              <a:buChar char="•"/>
            </a:pPr>
            <a:r>
              <a:rPr lang="en-US" sz="2400" dirty="0"/>
              <a:t>for data management (including definition and description), acquiring, processing, analyzing, accessing, presenting and transferring such data in digital/electronic form between different users, systems and locations.</a:t>
            </a:r>
            <a:endParaRPr lang="tr-TR" sz="2400" dirty="0"/>
          </a:p>
        </p:txBody>
      </p:sp>
    </p:spTree>
    <p:extLst>
      <p:ext uri="{BB962C8B-B14F-4D97-AF65-F5344CB8AC3E}">
        <p14:creationId xmlns:p14="http://schemas.microsoft.com/office/powerpoint/2010/main" val="42535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ISO/TC211</a:t>
            </a:r>
            <a:endParaRPr lang="tr-TR" b="1" dirty="0">
              <a:effectLst>
                <a:outerShdw blurRad="38100" dist="38100" dir="2700000" algn="tl">
                  <a:srgbClr val="000000">
                    <a:alpha val="43137"/>
                  </a:srgbClr>
                </a:outerShdw>
              </a:effectLst>
            </a:endParaRPr>
          </a:p>
        </p:txBody>
      </p:sp>
      <p:sp>
        <p:nvSpPr>
          <p:cNvPr id="5" name="Dikdörtgen 4"/>
          <p:cNvSpPr/>
          <p:nvPr/>
        </p:nvSpPr>
        <p:spPr>
          <a:xfrm>
            <a:off x="191344" y="1052737"/>
            <a:ext cx="11809312" cy="3816429"/>
          </a:xfrm>
          <a:prstGeom prst="rect">
            <a:avLst/>
          </a:prstGeom>
        </p:spPr>
        <p:txBody>
          <a:bodyPr wrap="square">
            <a:spAutoFit/>
          </a:bodyPr>
          <a:lstStyle/>
          <a:p>
            <a:pPr algn="just"/>
            <a:r>
              <a:rPr lang="en-US" sz="2400" dirty="0"/>
              <a:t>ISO/TC211</a:t>
            </a:r>
            <a:r>
              <a:rPr lang="tr-TR" sz="2400" dirty="0"/>
              <a:t> </a:t>
            </a:r>
            <a:r>
              <a:rPr lang="en-US" sz="2400" dirty="0"/>
              <a:t>has the objective to develop international standards to:</a:t>
            </a:r>
            <a:endParaRPr lang="tr-TR" sz="2400" dirty="0"/>
          </a:p>
          <a:p>
            <a:pPr algn="just"/>
            <a:endParaRPr lang="tr-TR" sz="1000" dirty="0"/>
          </a:p>
          <a:p>
            <a:pPr marL="342900" indent="-342900" algn="just">
              <a:buFont typeface="Arial" panose="020B0604020202020204" pitchFamily="34" charset="0"/>
              <a:buChar char="•"/>
            </a:pPr>
            <a:r>
              <a:rPr lang="en-US" sz="2400" dirty="0"/>
              <a:t>support the understanding and usage of geographic information</a:t>
            </a:r>
            <a:endParaRPr lang="tr-TR" sz="2400" dirty="0"/>
          </a:p>
          <a:p>
            <a:pPr algn="just"/>
            <a:endParaRPr lang="en-US" sz="1000" dirty="0"/>
          </a:p>
          <a:p>
            <a:pPr marL="342900" indent="-342900" algn="just">
              <a:buFont typeface="Arial" panose="020B0604020202020204" pitchFamily="34" charset="0"/>
              <a:buChar char="•"/>
            </a:pPr>
            <a:r>
              <a:rPr lang="en-US" sz="2400" dirty="0"/>
              <a:t>increase the availability, access, integration, and sharing of geographic information,</a:t>
            </a:r>
            <a:endParaRPr lang="tr-TR" sz="2400" dirty="0"/>
          </a:p>
          <a:p>
            <a:pPr marL="342900" indent="-342900" algn="just">
              <a:buFont typeface="Arial" panose="020B0604020202020204" pitchFamily="34" charset="0"/>
              <a:buChar char="•"/>
            </a:pPr>
            <a:r>
              <a:rPr lang="en-US" sz="2400" dirty="0"/>
              <a:t>enable inter-operability of geospatially enabled computer systems</a:t>
            </a:r>
            <a:endParaRPr lang="tr-TR" sz="2400" dirty="0"/>
          </a:p>
          <a:p>
            <a:pPr marL="342900" indent="-342900" algn="just">
              <a:buFont typeface="Arial" panose="020B0604020202020204" pitchFamily="34" charset="0"/>
              <a:buChar char="•"/>
            </a:pPr>
            <a:endParaRPr lang="en-US" sz="1000" dirty="0"/>
          </a:p>
          <a:p>
            <a:pPr marL="342900" indent="-342900" algn="just">
              <a:buFont typeface="Arial" panose="020B0604020202020204" pitchFamily="34" charset="0"/>
              <a:buChar char="•"/>
            </a:pPr>
            <a:r>
              <a:rPr lang="en-US" sz="2400" dirty="0"/>
              <a:t>contribute to a unified approach to addressing global ecological and humanitarian problems</a:t>
            </a:r>
            <a:endParaRPr lang="tr-TR" sz="2400" dirty="0"/>
          </a:p>
          <a:p>
            <a:pPr marL="342900" indent="-342900" algn="just">
              <a:buFont typeface="Arial" panose="020B0604020202020204" pitchFamily="34" charset="0"/>
              <a:buChar char="•"/>
            </a:pPr>
            <a:endParaRPr lang="en-US" sz="1000" dirty="0"/>
          </a:p>
          <a:p>
            <a:pPr marL="342900" indent="-342900" algn="just">
              <a:buFont typeface="Arial" panose="020B0604020202020204" pitchFamily="34" charset="0"/>
              <a:buChar char="•"/>
            </a:pPr>
            <a:r>
              <a:rPr lang="en-US" sz="2400" dirty="0"/>
              <a:t>ease the establishment of geospatial infrastructures on local, regional and global level</a:t>
            </a:r>
            <a:endParaRPr lang="tr-TR" sz="2400" dirty="0"/>
          </a:p>
          <a:p>
            <a:pPr marL="342900" indent="-342900" algn="just">
              <a:buFont typeface="Arial" panose="020B0604020202020204" pitchFamily="34" charset="0"/>
              <a:buChar char="•"/>
            </a:pPr>
            <a:endParaRPr lang="en-US" sz="1000" dirty="0"/>
          </a:p>
          <a:p>
            <a:pPr marL="342900" indent="-342900" algn="just">
              <a:buFont typeface="Arial" panose="020B0604020202020204" pitchFamily="34" charset="0"/>
              <a:buChar char="•"/>
            </a:pPr>
            <a:r>
              <a:rPr lang="en-US" sz="2400" dirty="0"/>
              <a:t>contribute to sustainable development</a:t>
            </a:r>
          </a:p>
        </p:txBody>
      </p:sp>
    </p:spTree>
    <p:extLst>
      <p:ext uri="{BB962C8B-B14F-4D97-AF65-F5344CB8AC3E}">
        <p14:creationId xmlns:p14="http://schemas.microsoft.com/office/powerpoint/2010/main" val="165455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ISO/TC211</a:t>
            </a:r>
            <a:endParaRPr lang="tr-TR" b="1" dirty="0">
              <a:effectLst>
                <a:outerShdw blurRad="38100" dist="38100" dir="2700000" algn="tl">
                  <a:srgbClr val="000000">
                    <a:alpha val="43137"/>
                  </a:srgbClr>
                </a:outerShdw>
              </a:effectLst>
            </a:endParaRPr>
          </a:p>
        </p:txBody>
      </p:sp>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36" y="961760"/>
            <a:ext cx="10153128" cy="5615848"/>
          </a:xfrm>
          <a:prstGeom prst="rect">
            <a:avLst/>
          </a:prstGeom>
        </p:spPr>
      </p:pic>
      <p:sp>
        <p:nvSpPr>
          <p:cNvPr id="4" name="Dikdörtgen 3"/>
          <p:cNvSpPr/>
          <p:nvPr/>
        </p:nvSpPr>
        <p:spPr>
          <a:xfrm>
            <a:off x="8616280" y="6577608"/>
            <a:ext cx="3240360" cy="307777"/>
          </a:xfrm>
          <a:prstGeom prst="rect">
            <a:avLst/>
          </a:prstGeom>
        </p:spPr>
        <p:txBody>
          <a:bodyPr wrap="square">
            <a:spAutoFit/>
          </a:bodyPr>
          <a:lstStyle/>
          <a:p>
            <a:pPr algn="r"/>
            <a:r>
              <a:rPr lang="tr-TR" sz="1400" b="1" i="1" dirty="0">
                <a:solidFill>
                  <a:srgbClr val="000000"/>
                </a:solidFill>
                <a:latin typeface="+mj-lt"/>
              </a:rPr>
              <a:t>ÇŞB </a:t>
            </a:r>
            <a:r>
              <a:rPr lang="en-US" sz="1400" b="1" i="1" dirty="0" err="1">
                <a:latin typeface="+mj-lt"/>
              </a:rPr>
              <a:t>Eğitim</a:t>
            </a:r>
            <a:r>
              <a:rPr lang="en-US" sz="1400" b="1" i="1" dirty="0">
                <a:latin typeface="+mj-lt"/>
              </a:rPr>
              <a:t> </a:t>
            </a:r>
            <a:r>
              <a:rPr lang="en-US" sz="1400" b="1" i="1" dirty="0" err="1">
                <a:latin typeface="+mj-lt"/>
              </a:rPr>
              <a:t>Kitabı</a:t>
            </a:r>
            <a:endParaRPr lang="en-US" sz="1400" b="1" i="1" dirty="0">
              <a:solidFill>
                <a:srgbClr val="000000"/>
              </a:solidFill>
              <a:latin typeface="+mj-lt"/>
            </a:endParaRPr>
          </a:p>
        </p:txBody>
      </p:sp>
    </p:spTree>
    <p:extLst>
      <p:ext uri="{BB962C8B-B14F-4D97-AF65-F5344CB8AC3E}">
        <p14:creationId xmlns:p14="http://schemas.microsoft.com/office/powerpoint/2010/main" val="84967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Autofit/>
          </a:bodyPr>
          <a:lstStyle/>
          <a:p>
            <a:r>
              <a:rPr lang="en-US" b="1" dirty="0">
                <a:effectLst>
                  <a:outerShdw blurRad="38100" dist="38100" dir="2700000" algn="tl">
                    <a:srgbClr val="000000">
                      <a:alpha val="43137"/>
                    </a:srgbClr>
                  </a:outerShdw>
                </a:effectLst>
              </a:rPr>
              <a:t>W3C: World Wide Web Consortium</a:t>
            </a:r>
            <a:endParaRPr lang="tr-TR" b="1" dirty="0">
              <a:effectLst>
                <a:outerShdw blurRad="38100" dist="38100" dir="2700000" algn="tl">
                  <a:srgbClr val="000000">
                    <a:alpha val="43137"/>
                  </a:srgbClr>
                </a:outerShdw>
              </a:effectLst>
            </a:endParaRPr>
          </a:p>
        </p:txBody>
      </p:sp>
      <p:sp>
        <p:nvSpPr>
          <p:cNvPr id="5" name="Dikdörtgen 4"/>
          <p:cNvSpPr/>
          <p:nvPr/>
        </p:nvSpPr>
        <p:spPr>
          <a:xfrm>
            <a:off x="263352" y="1052736"/>
            <a:ext cx="11737304" cy="5201424"/>
          </a:xfrm>
          <a:prstGeom prst="rect">
            <a:avLst/>
          </a:prstGeom>
        </p:spPr>
        <p:txBody>
          <a:bodyPr wrap="square">
            <a:spAutoFit/>
          </a:bodyPr>
          <a:lstStyle/>
          <a:p>
            <a:pPr algn="just"/>
            <a:r>
              <a:rPr lang="en-US" sz="2400" dirty="0"/>
              <a:t>W3C</a:t>
            </a:r>
            <a:r>
              <a:rPr lang="tr-TR" sz="2400" dirty="0"/>
              <a:t> </a:t>
            </a:r>
            <a:r>
              <a:rPr lang="en-US" sz="2400" dirty="0"/>
              <a:t>is an</a:t>
            </a:r>
            <a:r>
              <a:rPr lang="tr-TR" sz="2400" dirty="0"/>
              <a:t> </a:t>
            </a:r>
            <a:r>
              <a:rPr lang="en-US" sz="2400" dirty="0"/>
              <a:t>organization for the development of interoperable standards, enabling the exchange</a:t>
            </a:r>
            <a:r>
              <a:rPr lang="tr-TR" sz="2400" dirty="0"/>
              <a:t> </a:t>
            </a:r>
            <a:r>
              <a:rPr lang="en-US" sz="2400" dirty="0"/>
              <a:t>of online information, including standards for developing and transmission of Web</a:t>
            </a:r>
            <a:r>
              <a:rPr lang="tr-TR" sz="2400" dirty="0"/>
              <a:t> </a:t>
            </a:r>
            <a:r>
              <a:rPr lang="en-US" sz="2400" dirty="0"/>
              <a:t>pages.</a:t>
            </a:r>
            <a:endParaRPr lang="tr-TR" sz="2400" dirty="0"/>
          </a:p>
          <a:p>
            <a:pPr algn="just"/>
            <a:endParaRPr lang="tr-TR" sz="1000" dirty="0"/>
          </a:p>
          <a:p>
            <a:pPr algn="just"/>
            <a:r>
              <a:rPr lang="en-US" sz="2400" dirty="0"/>
              <a:t>Most of common protocols and definitions for the Internet are established</a:t>
            </a:r>
            <a:r>
              <a:rPr lang="tr-TR" sz="2400" dirty="0"/>
              <a:t> </a:t>
            </a:r>
            <a:r>
              <a:rPr lang="en-US" sz="2400" dirty="0"/>
              <a:t>and maintained by the W3C, such as</a:t>
            </a:r>
            <a:r>
              <a:rPr lang="tr-TR" sz="2400" dirty="0"/>
              <a:t>;</a:t>
            </a:r>
          </a:p>
          <a:p>
            <a:pPr algn="just"/>
            <a:endParaRPr lang="tr-TR" sz="1000" dirty="0"/>
          </a:p>
          <a:p>
            <a:pPr algn="just"/>
            <a:r>
              <a:rPr lang="en-US" sz="2400" dirty="0"/>
              <a:t>HTML			</a:t>
            </a:r>
            <a:r>
              <a:rPr lang="en-US" sz="2400" b="1" dirty="0"/>
              <a:t>XML</a:t>
            </a:r>
          </a:p>
          <a:p>
            <a:pPr algn="just"/>
            <a:r>
              <a:rPr lang="en-US" sz="2400" dirty="0"/>
              <a:t>HTTP			XML Query</a:t>
            </a:r>
          </a:p>
          <a:p>
            <a:pPr algn="just"/>
            <a:r>
              <a:rPr lang="en-US" sz="2400" dirty="0"/>
              <a:t>PNG			</a:t>
            </a:r>
            <a:r>
              <a:rPr lang="en-US" sz="2400" b="1" dirty="0"/>
              <a:t>XML Schema</a:t>
            </a:r>
          </a:p>
          <a:p>
            <a:pPr algn="just"/>
            <a:r>
              <a:rPr lang="en-US" sz="2400" dirty="0"/>
              <a:t>SOAP/XMLP 		</a:t>
            </a:r>
            <a:r>
              <a:rPr lang="en-US" sz="2400" dirty="0" err="1"/>
              <a:t>XPath</a:t>
            </a:r>
            <a:endParaRPr lang="en-US" sz="2400" dirty="0"/>
          </a:p>
          <a:p>
            <a:pPr algn="just"/>
            <a:r>
              <a:rPr lang="en-US" sz="2400" dirty="0"/>
              <a:t>SVG			</a:t>
            </a:r>
            <a:r>
              <a:rPr lang="en-US" sz="2400" dirty="0" err="1"/>
              <a:t>XPointer</a:t>
            </a:r>
            <a:endParaRPr lang="en-US" sz="2400" dirty="0"/>
          </a:p>
          <a:p>
            <a:pPr algn="just"/>
            <a:r>
              <a:rPr lang="en-US" sz="2400" dirty="0"/>
              <a:t>URI/URL		XSL and XSLT</a:t>
            </a:r>
          </a:p>
          <a:p>
            <a:pPr algn="just"/>
            <a:r>
              <a:rPr lang="en-US" sz="2400" dirty="0"/>
              <a:t>XHTML			CSS</a:t>
            </a:r>
          </a:p>
          <a:p>
            <a:pPr algn="just"/>
            <a:r>
              <a:rPr lang="en-US" sz="2400" dirty="0" err="1"/>
              <a:t>Xlink</a:t>
            </a:r>
            <a:r>
              <a:rPr lang="en-US" sz="2400" dirty="0"/>
              <a:t>			DOM</a:t>
            </a:r>
          </a:p>
        </p:txBody>
      </p:sp>
      <p:sp>
        <p:nvSpPr>
          <p:cNvPr id="4" name="Dikdörtgen 3"/>
          <p:cNvSpPr/>
          <p:nvPr/>
        </p:nvSpPr>
        <p:spPr>
          <a:xfrm>
            <a:off x="4943872" y="6577608"/>
            <a:ext cx="6840760"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1448851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sp>
        <p:nvSpPr>
          <p:cNvPr id="5" name="Dikdörtgen 4"/>
          <p:cNvSpPr/>
          <p:nvPr/>
        </p:nvSpPr>
        <p:spPr>
          <a:xfrm>
            <a:off x="191344" y="1052736"/>
            <a:ext cx="11809312" cy="2462213"/>
          </a:xfrm>
          <a:prstGeom prst="rect">
            <a:avLst/>
          </a:prstGeom>
        </p:spPr>
        <p:txBody>
          <a:bodyPr wrap="square">
            <a:spAutoFit/>
          </a:bodyPr>
          <a:lstStyle/>
          <a:p>
            <a:pPr algn="just"/>
            <a:r>
              <a:rPr lang="en-US" sz="2400" dirty="0"/>
              <a:t>The international consortium of more than 400 parties from around the world: commercial organizations, government agencies, non-profit organizations and universities.</a:t>
            </a:r>
          </a:p>
          <a:p>
            <a:pPr algn="just"/>
            <a:endParaRPr lang="en-US" sz="1000" dirty="0"/>
          </a:p>
          <a:p>
            <a:pPr algn="just"/>
            <a:r>
              <a:rPr lang="en-US" sz="2400" dirty="0"/>
              <a:t>The main task of OGC is to develop agreed and accepted specifications for interoperability issues in the field of geoinformation, i.e. the ability of systems to work together and make the geographic information and services available across any network, application, or platform. </a:t>
            </a:r>
            <a:endParaRPr lang="tr-TR" sz="2400" dirty="0"/>
          </a:p>
          <a:p>
            <a:pPr algn="just"/>
            <a:endParaRPr lang="en-US" sz="2400" dirty="0"/>
          </a:p>
        </p:txBody>
      </p:sp>
    </p:spTree>
    <p:extLst>
      <p:ext uri="{BB962C8B-B14F-4D97-AF65-F5344CB8AC3E}">
        <p14:creationId xmlns:p14="http://schemas.microsoft.com/office/powerpoint/2010/main" val="327773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t>
            </a:r>
            <a:r>
              <a:rPr lang="en-US" sz="2400" b="1" u="sng" dirty="0" smtClean="0">
                <a:ea typeface="Arial Unicode MS" panose="020B0604020202020204" pitchFamily="34" charset="-128"/>
                <a:cs typeface="Times New Roman" panose="02020603050405020304" pitchFamily="18" charset="0"/>
              </a:rPr>
              <a:t>as physical space</a:t>
            </a:r>
            <a:endParaRPr lang="en-US" sz="2400" b="1" u="sng" dirty="0">
              <a:ea typeface="Arial Unicode MS" panose="020B0604020202020204" pitchFamily="34" charset="-128"/>
              <a:cs typeface="Times New Roman" panose="02020603050405020304" pitchFamily="18" charset="0"/>
            </a:endParaRPr>
          </a:p>
          <a:p>
            <a:pPr algn="just"/>
            <a:r>
              <a:rPr lang="en-US" sz="2400" dirty="0" smtClean="0">
                <a:cs typeface="Times New Roman" panose="02020603050405020304" pitchFamily="18" charset="0"/>
              </a:rPr>
              <a:t>The surface and area upon which life takes place</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Fixed in quantity: cannot be destroyed or increased</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Includes entire surface of Earth: oceans, mountains, valleys, and plains</a:t>
            </a:r>
            <a:endParaRPr lang="tr-TR" sz="2400" dirty="0" smtClean="0">
              <a:cs typeface="Times New Roman" panose="02020603050405020304" pitchFamily="18" charset="0"/>
            </a:endParaRPr>
          </a:p>
          <a:p>
            <a:pPr algn="just"/>
            <a:r>
              <a:rPr lang="en-US" sz="2400" dirty="0" smtClean="0">
                <a:cs typeface="Times New Roman" panose="02020603050405020304" pitchFamily="18" charset="0"/>
              </a:rPr>
              <a:t>Includes cubic space: airspace, subsurface space, and associated minerals and gases</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Units of land - in regions or spatial entities, ranging from single parcels to suburbs, countries, up to and including the entire planet</a:t>
            </a:r>
            <a:r>
              <a:rPr lang="tr-TR" sz="2400" dirty="0" smtClean="0">
                <a:cs typeface="Times New Roman" panose="02020603050405020304" pitchFamily="18" charset="0"/>
              </a:rPr>
              <a:t>.</a:t>
            </a:r>
          </a:p>
          <a:p>
            <a:pPr marL="0" indent="0" algn="just">
              <a:buNone/>
            </a:pPr>
            <a:endParaRPr lang="tr-TR" sz="24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 factor of</a:t>
            </a:r>
            <a:r>
              <a:rPr lang="tr-TR" sz="2400" b="1" u="sng" dirty="0">
                <a:ea typeface="Arial Unicode MS" panose="020B0604020202020204" pitchFamily="34" charset="-128"/>
                <a:cs typeface="Times New Roman" panose="02020603050405020304" pitchFamily="18" charset="0"/>
              </a:rPr>
              <a:t> </a:t>
            </a:r>
            <a:r>
              <a:rPr lang="en-US" sz="2400" b="1" u="sng" dirty="0">
                <a:ea typeface="Arial Unicode MS" panose="020B0604020202020204" pitchFamily="34" charset="-128"/>
                <a:cs typeface="Times New Roman" panose="02020603050405020304" pitchFamily="18" charset="0"/>
              </a:rPr>
              <a:t>production</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ea typeface="Arial Unicode MS" panose="020B0604020202020204" pitchFamily="34" charset="-128"/>
                <a:cs typeface="Times New Roman" panose="02020603050405020304" pitchFamily="18" charset="0"/>
              </a:rPr>
              <a:t>As </a:t>
            </a:r>
            <a:r>
              <a:rPr lang="en-US" sz="2400" dirty="0">
                <a:ea typeface="Arial Unicode MS" panose="020B0604020202020204" pitchFamily="34" charset="-128"/>
                <a:cs typeface="Times New Roman" panose="02020603050405020304" pitchFamily="18" charset="0"/>
              </a:rPr>
              <a:t>a factor in </a:t>
            </a:r>
            <a:r>
              <a:rPr lang="en-US" sz="2400" dirty="0" smtClean="0">
                <a:ea typeface="Arial Unicode MS" panose="020B0604020202020204" pitchFamily="34" charset="-128"/>
                <a:cs typeface="Times New Roman" panose="02020603050405020304" pitchFamily="18" charset="0"/>
              </a:rPr>
              <a:t>economics</a:t>
            </a:r>
            <a:r>
              <a:rPr lang="tr-TR" sz="2400" dirty="0" smtClean="0">
                <a:ea typeface="Arial Unicode MS" panose="020B0604020202020204" pitchFamily="34" charset="-128"/>
                <a:cs typeface="Times New Roman" panose="02020603050405020304" pitchFamily="18" charset="0"/>
              </a:rPr>
              <a:t> </a:t>
            </a:r>
            <a:r>
              <a:rPr lang="en-US" sz="2400" dirty="0" smtClean="0">
                <a:ea typeface="Arial Unicode MS" panose="020B0604020202020204" pitchFamily="34" charset="-128"/>
                <a:cs typeface="Times New Roman" panose="02020603050405020304" pitchFamily="18" charset="0"/>
              </a:rPr>
              <a:t>along </a:t>
            </a:r>
            <a:r>
              <a:rPr lang="en-US" sz="2400" dirty="0">
                <a:ea typeface="Arial Unicode MS" panose="020B0604020202020204" pitchFamily="34" charset="-128"/>
                <a:cs typeface="Times New Roman" panose="02020603050405020304" pitchFamily="18" charset="0"/>
              </a:rPr>
              <a:t>with labor, capital, and management as factors of production</a:t>
            </a:r>
            <a:r>
              <a:rPr lang="tr-TR" sz="2400" dirty="0">
                <a:ea typeface="Arial Unicode MS" panose="020B0604020202020204" pitchFamily="34" charset="-128"/>
                <a:cs typeface="Times New Roman" panose="02020603050405020304" pitchFamily="18" charset="0"/>
              </a:rPr>
              <a:t>.</a:t>
            </a:r>
          </a:p>
          <a:p>
            <a:pPr algn="just"/>
            <a:r>
              <a:rPr lang="en-US" sz="2400" dirty="0" smtClean="0">
                <a:ea typeface="Arial Unicode MS" panose="020B0604020202020204" pitchFamily="34" charset="-128"/>
                <a:cs typeface="Times New Roman" panose="02020603050405020304" pitchFamily="18" charset="0"/>
              </a:rPr>
              <a:t>As </a:t>
            </a:r>
            <a:r>
              <a:rPr lang="en-US" sz="2400" dirty="0">
                <a:ea typeface="Arial Unicode MS" panose="020B0604020202020204" pitchFamily="34" charset="-128"/>
                <a:cs typeface="Times New Roman" panose="02020603050405020304" pitchFamily="18" charset="0"/>
              </a:rPr>
              <a:t>a “nature given” source of food, fiber, building materials, minerals, energy resources</a:t>
            </a:r>
            <a:r>
              <a:rPr lang="tr-TR" sz="2400" dirty="0">
                <a:ea typeface="Arial Unicode MS" panose="020B0604020202020204" pitchFamily="34" charset="-128"/>
                <a:cs typeface="Times New Roman" panose="02020603050405020304" pitchFamily="18" charset="0"/>
              </a:rPr>
              <a:t>.</a:t>
            </a:r>
            <a:r>
              <a:rPr lang="en-US" sz="2400" dirty="0">
                <a:ea typeface="Arial Unicode MS" panose="020B0604020202020204" pitchFamily="34" charset="-128"/>
                <a:cs typeface="Times New Roman" panose="02020603050405020304" pitchFamily="18" charset="0"/>
              </a:rPr>
              <a:t>,</a:t>
            </a:r>
            <a:r>
              <a:rPr lang="tr-TR" sz="2400" dirty="0">
                <a:ea typeface="Arial Unicode MS" panose="020B0604020202020204" pitchFamily="34" charset="-128"/>
                <a:cs typeface="Times New Roman" panose="02020603050405020304" pitchFamily="18" charset="0"/>
              </a:rPr>
              <a:t> </a:t>
            </a:r>
            <a:r>
              <a:rPr lang="en-US" sz="2400" dirty="0">
                <a:ea typeface="Arial Unicode MS" panose="020B0604020202020204" pitchFamily="34" charset="-128"/>
                <a:cs typeface="Times New Roman" panose="02020603050405020304" pitchFamily="18" charset="0"/>
              </a:rPr>
              <a:t>and other raw materials used by society</a:t>
            </a:r>
            <a:r>
              <a:rPr lang="tr-TR" sz="2400" dirty="0">
                <a:ea typeface="Arial Unicode MS" panose="020B0604020202020204" pitchFamily="34" charset="-128"/>
                <a:cs typeface="Times New Roman" panose="02020603050405020304" pitchFamily="18" charset="0"/>
              </a:rPr>
              <a:t>.</a:t>
            </a:r>
            <a:endParaRPr lang="en-US" sz="2400" dirty="0">
              <a:ea typeface="Arial Unicode MS" panose="020B0604020202020204" pitchFamily="34" charset="-128"/>
              <a:cs typeface="Times New Roman" panose="02020603050405020304" pitchFamily="18" charset="0"/>
            </a:endParaRPr>
          </a:p>
          <a:p>
            <a:pPr marL="0" indent="0" algn="just">
              <a:buNone/>
            </a:pPr>
            <a:endParaRPr lang="en-US" sz="2400" dirty="0">
              <a:cs typeface="Times New Roman" panose="02020603050405020304" pitchFamily="18" charset="0"/>
            </a:endParaRP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Tree>
    <p:extLst>
      <p:ext uri="{BB962C8B-B14F-4D97-AF65-F5344CB8AC3E}">
        <p14:creationId xmlns:p14="http://schemas.microsoft.com/office/powerpoint/2010/main" val="425704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980728"/>
            <a:ext cx="11809312" cy="5456828"/>
          </a:xfrm>
          <a:prstGeom prst="rect">
            <a:avLst/>
          </a:prstGeom>
        </p:spPr>
      </p:pic>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sp>
        <p:nvSpPr>
          <p:cNvPr id="5" name="Dikdörtgen 4"/>
          <p:cNvSpPr/>
          <p:nvPr/>
        </p:nvSpPr>
        <p:spPr>
          <a:xfrm>
            <a:off x="8832304" y="6577608"/>
            <a:ext cx="1835696" cy="307777"/>
          </a:xfrm>
          <a:prstGeom prst="rect">
            <a:avLst/>
          </a:prstGeom>
        </p:spPr>
        <p:txBody>
          <a:bodyPr wrap="square">
            <a:spAutoFit/>
          </a:bodyPr>
          <a:lstStyle/>
          <a:p>
            <a:pPr algn="r"/>
            <a:r>
              <a:rPr lang="tr-TR" sz="1400" b="1" dirty="0">
                <a:solidFill>
                  <a:srgbClr val="000000"/>
                </a:solidFill>
                <a:latin typeface="+mj-lt"/>
              </a:rPr>
              <a:t>ÇŞB </a:t>
            </a:r>
            <a:r>
              <a:rPr lang="en-US" sz="1400" b="1" dirty="0" err="1">
                <a:latin typeface="+mj-lt"/>
              </a:rPr>
              <a:t>Eğitim</a:t>
            </a:r>
            <a:r>
              <a:rPr lang="en-US" sz="1400" b="1" dirty="0">
                <a:latin typeface="+mj-lt"/>
              </a:rPr>
              <a:t> </a:t>
            </a:r>
            <a:r>
              <a:rPr lang="en-US" sz="1400" b="1" dirty="0" err="1">
                <a:latin typeface="+mj-lt"/>
              </a:rPr>
              <a:t>Kitabı</a:t>
            </a:r>
            <a:endParaRPr lang="en-US" sz="1400" b="1" dirty="0">
              <a:solidFill>
                <a:srgbClr val="000000"/>
              </a:solidFill>
              <a:latin typeface="+mj-lt"/>
            </a:endParaRPr>
          </a:p>
        </p:txBody>
      </p:sp>
    </p:spTree>
    <p:extLst>
      <p:ext uri="{BB962C8B-B14F-4D97-AF65-F5344CB8AC3E}">
        <p14:creationId xmlns:p14="http://schemas.microsoft.com/office/powerpoint/2010/main" val="3422382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clipse.org/community/eclipse_newsletter/2014/march/images/article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914" y="2420888"/>
            <a:ext cx="5855165"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91344" y="1052736"/>
            <a:ext cx="11809312" cy="3724096"/>
          </a:xfrm>
          <a:prstGeom prst="rect">
            <a:avLst/>
          </a:prstGeom>
        </p:spPr>
        <p:txBody>
          <a:bodyPr wrap="square">
            <a:spAutoFit/>
          </a:bodyPr>
          <a:lstStyle/>
          <a:p>
            <a:pPr algn="just"/>
            <a:r>
              <a:rPr lang="tr-TR" sz="2400" b="1" u="sng" dirty="0"/>
              <a:t>OGC Web </a:t>
            </a:r>
            <a:r>
              <a:rPr lang="tr-TR" sz="2400" b="1" u="sng" dirty="0" err="1"/>
              <a:t>Map</a:t>
            </a:r>
            <a:r>
              <a:rPr lang="tr-TR" sz="2400" b="1" u="sng" dirty="0"/>
              <a:t> Server – Web Harita Servisi</a:t>
            </a:r>
          </a:p>
          <a:p>
            <a:pPr algn="just"/>
            <a:endParaRPr lang="tr-TR" sz="1000" dirty="0"/>
          </a:p>
          <a:p>
            <a:pPr algn="just"/>
            <a:r>
              <a:rPr lang="en-US" sz="2400" dirty="0"/>
              <a:t>Establishes a common vocabulary for the request and delivery of a raster graphic based on a number of parameters using GET/POST</a:t>
            </a:r>
            <a:r>
              <a:rPr lang="tr-TR" sz="2400" dirty="0"/>
              <a:t>.</a:t>
            </a:r>
          </a:p>
          <a:p>
            <a:pPr algn="just"/>
            <a:endParaRPr lang="tr-TR" sz="1000" dirty="0"/>
          </a:p>
          <a:p>
            <a:pPr algn="just"/>
            <a:r>
              <a:rPr lang="en-US" sz="2400" dirty="0"/>
              <a:t>Three operations:</a:t>
            </a:r>
          </a:p>
          <a:p>
            <a:pPr marL="342900" indent="-342900" algn="just">
              <a:buFont typeface="Arial" panose="020B0604020202020204" pitchFamily="34" charset="0"/>
              <a:buChar char="•"/>
            </a:pPr>
            <a:r>
              <a:rPr lang="en-US" sz="2400" b="1" dirty="0" err="1"/>
              <a:t>GetCapabilities</a:t>
            </a:r>
            <a:r>
              <a:rPr lang="en-US" sz="2400" dirty="0"/>
              <a:t>: returns service and layer information</a:t>
            </a:r>
          </a:p>
          <a:p>
            <a:pPr marL="342900" indent="-342900" algn="just">
              <a:buFont typeface="Arial" panose="020B0604020202020204" pitchFamily="34" charset="0"/>
              <a:buChar char="•"/>
            </a:pPr>
            <a:r>
              <a:rPr lang="en-US" sz="2400" b="1" dirty="0" err="1"/>
              <a:t>GetMap</a:t>
            </a:r>
            <a:r>
              <a:rPr lang="en-US" sz="2400" dirty="0"/>
              <a:t>: returns map based on request arguments</a:t>
            </a:r>
          </a:p>
          <a:p>
            <a:pPr marL="342900" indent="-342900" algn="just">
              <a:buFont typeface="Arial" panose="020B0604020202020204" pitchFamily="34" charset="0"/>
              <a:buChar char="•"/>
            </a:pPr>
            <a:r>
              <a:rPr lang="en-US" sz="2400" b="1" dirty="0" err="1"/>
              <a:t>GetFeatureInfo</a:t>
            </a:r>
            <a:r>
              <a:rPr lang="en-US" sz="2400" dirty="0"/>
              <a:t>: returns attribute information for </a:t>
            </a:r>
            <a:r>
              <a:rPr lang="en-US" sz="2400" dirty="0" smtClean="0"/>
              <a:t>the</a:t>
            </a:r>
            <a:endParaRPr lang="tr-TR" sz="2400" dirty="0" smtClean="0"/>
          </a:p>
          <a:p>
            <a:pPr algn="just"/>
            <a:r>
              <a:rPr lang="en-US" sz="2400" dirty="0" smtClean="0"/>
              <a:t>selected </a:t>
            </a:r>
            <a:r>
              <a:rPr lang="en-US" sz="2400" dirty="0"/>
              <a:t>feature(s)</a:t>
            </a:r>
          </a:p>
          <a:p>
            <a:pPr algn="just"/>
            <a:endParaRPr lang="en-US" sz="24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191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052737"/>
            <a:ext cx="11665296" cy="3877985"/>
          </a:xfrm>
          <a:prstGeom prst="rect">
            <a:avLst/>
          </a:prstGeom>
        </p:spPr>
        <p:txBody>
          <a:bodyPr wrap="square">
            <a:spAutoFit/>
          </a:bodyPr>
          <a:lstStyle/>
          <a:p>
            <a:pPr algn="just"/>
            <a:r>
              <a:rPr lang="tr-TR" sz="2400" b="1" u="sng" dirty="0"/>
              <a:t>WFS: Web </a:t>
            </a:r>
            <a:r>
              <a:rPr lang="tr-TR" sz="2400" b="1" u="sng" dirty="0" err="1"/>
              <a:t>Feature</a:t>
            </a:r>
            <a:r>
              <a:rPr lang="tr-TR" sz="2400" b="1" u="sng" dirty="0"/>
              <a:t> Service – Web Vektör Veri Servisi</a:t>
            </a:r>
          </a:p>
          <a:p>
            <a:pPr algn="just"/>
            <a:endParaRPr lang="tr-TR" sz="500" dirty="0"/>
          </a:p>
          <a:p>
            <a:pPr algn="just"/>
            <a:r>
              <a:rPr lang="en-US" sz="2400" dirty="0"/>
              <a:t>The Web Feature Service (WFS) represents a change in the way geographic information is created, modified and exchanged on the Internet. Rather than sharing geographic information at the file level using File Transfer Protocol (FTP), for example, the WFS offers direct fine-grained access to geographic information at the feature and feature property level.</a:t>
            </a:r>
            <a:endParaRPr lang="tr-TR" sz="2400" dirty="0"/>
          </a:p>
          <a:p>
            <a:pPr algn="just"/>
            <a:endParaRPr lang="tr-TR" sz="2000" dirty="0"/>
          </a:p>
          <a:p>
            <a:pPr algn="just"/>
            <a:r>
              <a:rPr lang="tr-TR" sz="2400" b="1" u="sng" dirty="0"/>
              <a:t>WCS: Web </a:t>
            </a:r>
            <a:r>
              <a:rPr lang="tr-TR" sz="2400" b="1" u="sng" dirty="0" err="1"/>
              <a:t>Coverage</a:t>
            </a:r>
            <a:r>
              <a:rPr lang="tr-TR" sz="2400" b="1" u="sng" dirty="0"/>
              <a:t> Service – Web </a:t>
            </a:r>
            <a:r>
              <a:rPr lang="tr-TR" sz="2400" b="1" u="sng" dirty="0" err="1"/>
              <a:t>Raster</a:t>
            </a:r>
            <a:r>
              <a:rPr lang="tr-TR" sz="2400" b="1" u="sng" dirty="0"/>
              <a:t> Veri Servisi</a:t>
            </a:r>
          </a:p>
          <a:p>
            <a:pPr algn="just"/>
            <a:endParaRPr lang="tr-TR" sz="500" dirty="0"/>
          </a:p>
          <a:p>
            <a:pPr algn="just"/>
            <a:r>
              <a:rPr lang="en-US" sz="2400" dirty="0"/>
              <a:t>A Web Coverage Service (WCS) offers multi-dimensional coverage data for access over the Internet</a:t>
            </a:r>
            <a:r>
              <a:rPr lang="tr-TR" sz="2400" dirty="0"/>
              <a:t>.</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433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052737"/>
            <a:ext cx="11809312" cy="2400657"/>
          </a:xfrm>
          <a:prstGeom prst="rect">
            <a:avLst/>
          </a:prstGeom>
        </p:spPr>
        <p:txBody>
          <a:bodyPr wrap="square">
            <a:spAutoFit/>
          </a:bodyPr>
          <a:lstStyle/>
          <a:p>
            <a:pPr algn="just"/>
            <a:r>
              <a:rPr lang="tr-TR" sz="2400" b="1" u="sng" dirty="0"/>
              <a:t>SE: </a:t>
            </a:r>
            <a:r>
              <a:rPr lang="tr-TR" sz="2400" b="1" u="sng" dirty="0" err="1"/>
              <a:t>Symbology</a:t>
            </a:r>
            <a:r>
              <a:rPr lang="tr-TR" sz="2400" b="1" u="sng" dirty="0"/>
              <a:t> </a:t>
            </a:r>
            <a:r>
              <a:rPr lang="tr-TR" sz="2400" b="1" u="sng" dirty="0" err="1"/>
              <a:t>Encoding</a:t>
            </a:r>
            <a:r>
              <a:rPr lang="tr-TR" sz="2400" b="1" u="sng" dirty="0"/>
              <a:t> - </a:t>
            </a:r>
            <a:r>
              <a:rPr lang="tr-TR" sz="2400" b="1" u="sng" dirty="0" err="1"/>
              <a:t>Semboloji</a:t>
            </a:r>
            <a:r>
              <a:rPr lang="tr-TR" sz="2400" b="1" u="sng" dirty="0"/>
              <a:t> Kodlama</a:t>
            </a:r>
          </a:p>
          <a:p>
            <a:pPr algn="just"/>
            <a:endParaRPr lang="tr-TR" sz="1000" dirty="0"/>
          </a:p>
          <a:p>
            <a:pPr algn="just"/>
            <a:r>
              <a:rPr lang="tr-TR" sz="2400" dirty="0"/>
              <a:t>SE is </a:t>
            </a:r>
            <a:r>
              <a:rPr lang="en-US" sz="2400" dirty="0"/>
              <a:t>an XML language for styling information that can be applied to digital Feature and Coverage data.</a:t>
            </a:r>
            <a:r>
              <a:rPr lang="tr-TR" sz="2400" dirty="0"/>
              <a:t> </a:t>
            </a:r>
            <a:r>
              <a:rPr lang="en-US" sz="2400" dirty="0"/>
              <a:t>A Symbolizer describes how a feature is to appear on a map. The Symbolizer describes</a:t>
            </a:r>
            <a:r>
              <a:rPr lang="tr-TR" sz="2400" dirty="0"/>
              <a:t> </a:t>
            </a:r>
            <a:r>
              <a:rPr lang="en-US" sz="2400" dirty="0"/>
              <a:t>not just the shape that should appear but also such graphical properties as color and</a:t>
            </a:r>
            <a:r>
              <a:rPr lang="tr-TR" sz="2400" dirty="0"/>
              <a:t> </a:t>
            </a:r>
            <a:r>
              <a:rPr lang="en-US" sz="2400" dirty="0"/>
              <a:t>opacity. Five</a:t>
            </a:r>
            <a:r>
              <a:rPr lang="tr-TR" sz="2400" dirty="0"/>
              <a:t> </a:t>
            </a:r>
            <a:r>
              <a:rPr lang="en-US" sz="2400" dirty="0"/>
              <a:t>types of Symbolizers are :</a:t>
            </a:r>
          </a:p>
          <a:p>
            <a:pPr algn="just"/>
            <a:r>
              <a:rPr lang="en-US" sz="2000" dirty="0"/>
              <a:t>• Line</a:t>
            </a:r>
            <a:r>
              <a:rPr lang="tr-TR" sz="2000" dirty="0"/>
              <a:t>		</a:t>
            </a:r>
            <a:r>
              <a:rPr lang="en-US" sz="2000" dirty="0"/>
              <a:t>• Polygon</a:t>
            </a:r>
            <a:r>
              <a:rPr lang="tr-TR" sz="2000" dirty="0"/>
              <a:t>	</a:t>
            </a:r>
            <a:r>
              <a:rPr lang="en-US" sz="2000" dirty="0"/>
              <a:t>• Point</a:t>
            </a:r>
            <a:r>
              <a:rPr lang="tr-TR" sz="2000" dirty="0"/>
              <a:t>		</a:t>
            </a:r>
            <a:r>
              <a:rPr lang="en-US" sz="2000" dirty="0"/>
              <a:t>• Text</a:t>
            </a:r>
            <a:r>
              <a:rPr lang="tr-TR" sz="2000" dirty="0"/>
              <a:t>		</a:t>
            </a:r>
            <a:r>
              <a:rPr lang="en-US" sz="2000" dirty="0"/>
              <a:t>• Raster </a:t>
            </a:r>
            <a:endParaRPr lang="tr-TR" sz="20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pic>
        <p:nvPicPr>
          <p:cNvPr id="2" name="Resim 1"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40" y="3678130"/>
            <a:ext cx="7121396" cy="2919221"/>
          </a:xfrm>
          <a:prstGeom prst="rect">
            <a:avLst/>
          </a:prstGeom>
        </p:spPr>
      </p:pic>
      <p:pic>
        <p:nvPicPr>
          <p:cNvPr id="3" name="Resim 2"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3678130"/>
            <a:ext cx="4464496" cy="2947764"/>
          </a:xfrm>
          <a:prstGeom prst="rect">
            <a:avLst/>
          </a:prstGeom>
        </p:spPr>
      </p:pic>
    </p:spTree>
    <p:extLst>
      <p:ext uri="{BB962C8B-B14F-4D97-AF65-F5344CB8AC3E}">
        <p14:creationId xmlns:p14="http://schemas.microsoft.com/office/powerpoint/2010/main" val="2654153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052716"/>
            <a:ext cx="5844490" cy="2642493"/>
          </a:xfrm>
          <a:prstGeom prst="rect">
            <a:avLst/>
          </a:prstGeom>
        </p:spPr>
      </p:pic>
      <p:pic>
        <p:nvPicPr>
          <p:cNvPr id="7" name="Resim 6"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16" y="901273"/>
            <a:ext cx="5832647" cy="2763940"/>
          </a:xfrm>
          <a:prstGeom prst="rect">
            <a:avLst/>
          </a:prstGeom>
        </p:spPr>
      </p:pic>
      <p:pic>
        <p:nvPicPr>
          <p:cNvPr id="8" name="Resim 7" descr="Ekran Kırpm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3846650"/>
            <a:ext cx="5648802" cy="2968278"/>
          </a:xfrm>
          <a:prstGeom prst="rect">
            <a:avLst/>
          </a:prstGeom>
        </p:spPr>
      </p:pic>
      <p:pic>
        <p:nvPicPr>
          <p:cNvPr id="9" name="Resim 8" descr="Ekran Kırpm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128" y="3868726"/>
            <a:ext cx="4536504" cy="2809864"/>
          </a:xfrm>
          <a:prstGeom prst="rect">
            <a:avLst/>
          </a:prstGeom>
        </p:spPr>
      </p:pic>
    </p:spTree>
    <p:extLst>
      <p:ext uri="{BB962C8B-B14F-4D97-AF65-F5344CB8AC3E}">
        <p14:creationId xmlns:p14="http://schemas.microsoft.com/office/powerpoint/2010/main" val="2675929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52737"/>
            <a:ext cx="11737304" cy="3216265"/>
          </a:xfrm>
          <a:prstGeom prst="rect">
            <a:avLst/>
          </a:prstGeom>
        </p:spPr>
        <p:txBody>
          <a:bodyPr wrap="square">
            <a:spAutoFit/>
          </a:bodyPr>
          <a:lstStyle/>
          <a:p>
            <a:pPr algn="just"/>
            <a:r>
              <a:rPr lang="tr-TR" sz="2400" b="1" u="sng" dirty="0"/>
              <a:t>GML: </a:t>
            </a:r>
            <a:r>
              <a:rPr lang="en-US" sz="2400" b="1" u="sng" dirty="0"/>
              <a:t>Geography</a:t>
            </a:r>
            <a:r>
              <a:rPr lang="tr-TR" sz="2400" b="1" u="sng" dirty="0"/>
              <a:t> </a:t>
            </a:r>
            <a:r>
              <a:rPr lang="en-US" sz="2400" b="1" u="sng" dirty="0"/>
              <a:t>Markup</a:t>
            </a:r>
            <a:r>
              <a:rPr lang="tr-TR" sz="2400" b="1" u="sng" dirty="0"/>
              <a:t> </a:t>
            </a:r>
            <a:r>
              <a:rPr lang="en-US" sz="2400" b="1" u="sng" dirty="0"/>
              <a:t>Language</a:t>
            </a:r>
            <a:r>
              <a:rPr lang="tr-TR" sz="2400" b="1" u="sng" dirty="0"/>
              <a:t> – Coğrafi İşaretleme Dili</a:t>
            </a:r>
          </a:p>
          <a:p>
            <a:pPr algn="just"/>
            <a:endParaRPr lang="tr-TR" sz="500" dirty="0"/>
          </a:p>
          <a:p>
            <a:pPr algn="just"/>
            <a:endParaRPr lang="tr-TR" sz="1000" dirty="0"/>
          </a:p>
          <a:p>
            <a:pPr algn="just"/>
            <a:r>
              <a:rPr lang="en-US" sz="2400" dirty="0"/>
              <a:t>GML is for encoding spatial information. Consist of a set of XML technologies for expressing spatial data on the Internet.</a:t>
            </a:r>
            <a:endParaRPr lang="tr-TR" sz="2400" dirty="0"/>
          </a:p>
          <a:p>
            <a:pPr algn="just"/>
            <a:endParaRPr lang="tr-TR" sz="1000" dirty="0"/>
          </a:p>
          <a:p>
            <a:pPr algn="just"/>
            <a:r>
              <a:rPr lang="en-US" sz="2400" dirty="0"/>
              <a:t>GML serves as a modeling language for geographic systems as well as an open interchange format for geographic transactions on the Internet.</a:t>
            </a:r>
            <a:endParaRPr lang="tr-TR" sz="2400" dirty="0"/>
          </a:p>
          <a:p>
            <a:pPr algn="just"/>
            <a:endParaRPr lang="tr-TR" sz="1000" dirty="0"/>
          </a:p>
          <a:p>
            <a:pPr algn="just"/>
            <a:r>
              <a:rPr lang="en-US" sz="2400" dirty="0"/>
              <a:t>Key to GML's utility is its </a:t>
            </a:r>
            <a:r>
              <a:rPr lang="en-US" sz="2400" b="1" dirty="0"/>
              <a:t>ability to integrate all forms of geographic information, including not only conventional "vector" or discrete objects, but coverages</a:t>
            </a:r>
            <a:r>
              <a:rPr lang="tr-TR" sz="2400" b="1" dirty="0"/>
              <a:t> </a:t>
            </a:r>
            <a:r>
              <a:rPr lang="en-US" sz="2400" b="1" dirty="0"/>
              <a:t>and sensor data</a:t>
            </a:r>
            <a:r>
              <a:rPr lang="en-US" sz="2400" dirty="0"/>
              <a:t>.</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sp>
        <p:nvSpPr>
          <p:cNvPr id="4" name="Dikdörtgen 3"/>
          <p:cNvSpPr/>
          <p:nvPr/>
        </p:nvSpPr>
        <p:spPr>
          <a:xfrm>
            <a:off x="5159896" y="6577608"/>
            <a:ext cx="6840760"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2319211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263352" y="1052737"/>
            <a:ext cx="11737304" cy="3139321"/>
          </a:xfrm>
          <a:prstGeom prst="rect">
            <a:avLst/>
          </a:prstGeom>
        </p:spPr>
        <p:txBody>
          <a:bodyPr wrap="square">
            <a:spAutoFit/>
          </a:bodyPr>
          <a:lstStyle/>
          <a:p>
            <a:pPr algn="just"/>
            <a:r>
              <a:rPr lang="tr-TR" sz="2400" b="1" u="sng" dirty="0"/>
              <a:t>CITYGML – Şehir Tabanlı Coğrafi İşaretleme Dili</a:t>
            </a:r>
          </a:p>
          <a:p>
            <a:pPr algn="just"/>
            <a:endParaRPr lang="tr-TR" sz="1000" dirty="0"/>
          </a:p>
          <a:p>
            <a:pPr algn="just"/>
            <a:r>
              <a:rPr lang="en-US" sz="2400" dirty="0"/>
              <a:t>CityGML is an open standardized data model and exchange format to store digital 3D models of cities and landscapes.</a:t>
            </a:r>
            <a:endParaRPr lang="tr-TR" sz="2400" dirty="0"/>
          </a:p>
          <a:p>
            <a:pPr algn="just"/>
            <a:endParaRPr lang="tr-TR" sz="1000" dirty="0"/>
          </a:p>
          <a:p>
            <a:pPr algn="just"/>
            <a:r>
              <a:rPr lang="en-US" sz="2400" dirty="0"/>
              <a:t>CityGML is designed as an open data model and XML-based format for the storage and exchange of virtual 3D</a:t>
            </a:r>
            <a:r>
              <a:rPr lang="tr-TR" sz="2400" dirty="0"/>
              <a:t> </a:t>
            </a:r>
            <a:r>
              <a:rPr lang="en-US" sz="2400" dirty="0"/>
              <a:t>models</a:t>
            </a:r>
            <a:r>
              <a:rPr lang="tr-TR" sz="2400" dirty="0"/>
              <a:t> </a:t>
            </a:r>
            <a:r>
              <a:rPr lang="en-US" sz="2400" dirty="0"/>
              <a:t>of cities and landscapes.</a:t>
            </a:r>
            <a:endParaRPr lang="tr-TR" sz="2400" dirty="0"/>
          </a:p>
          <a:p>
            <a:pPr algn="just"/>
            <a:endParaRPr lang="tr-TR" sz="1000" dirty="0"/>
          </a:p>
          <a:p>
            <a:pPr algn="just"/>
            <a:r>
              <a:rPr lang="en-US" sz="2400" dirty="0"/>
              <a:t>It also defines different standard levels of detail (</a:t>
            </a:r>
            <a:r>
              <a:rPr lang="en-US" sz="2400" dirty="0" err="1"/>
              <a:t>LoD</a:t>
            </a:r>
            <a:r>
              <a:rPr lang="en-US" sz="2400" dirty="0"/>
              <a:t>) for the 3D objects, which allows the representation of objects for different applications and purposes</a:t>
            </a:r>
            <a:r>
              <a:rPr lang="tr-TR" sz="2400" dirty="0"/>
              <a:t>.</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sp>
        <p:nvSpPr>
          <p:cNvPr id="4" name="Dikdörtgen 3"/>
          <p:cNvSpPr/>
          <p:nvPr/>
        </p:nvSpPr>
        <p:spPr>
          <a:xfrm>
            <a:off x="5159896" y="6577608"/>
            <a:ext cx="6840760"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173028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263352" y="1052736"/>
            <a:ext cx="11665296" cy="3046988"/>
          </a:xfrm>
          <a:prstGeom prst="rect">
            <a:avLst/>
          </a:prstGeom>
        </p:spPr>
        <p:txBody>
          <a:bodyPr wrap="square">
            <a:spAutoFit/>
          </a:bodyPr>
          <a:lstStyle/>
          <a:p>
            <a:pPr algn="just"/>
            <a:r>
              <a:rPr lang="en-US" sz="2400" b="1" dirty="0"/>
              <a:t>LOD0</a:t>
            </a:r>
            <a:r>
              <a:rPr lang="en-US" sz="2400" dirty="0"/>
              <a:t> is essentially a two and a half dimensional Digital Terrain Model, over which an aerial</a:t>
            </a:r>
            <a:r>
              <a:rPr lang="tr-TR" sz="2400" dirty="0"/>
              <a:t> </a:t>
            </a:r>
            <a:r>
              <a:rPr lang="en-US" sz="2400" dirty="0"/>
              <a:t>image or a map may be draped.</a:t>
            </a:r>
            <a:endParaRPr lang="tr-TR" sz="2400" dirty="0"/>
          </a:p>
          <a:p>
            <a:pPr algn="just"/>
            <a:r>
              <a:rPr lang="en-US" sz="2400" b="1" dirty="0"/>
              <a:t>LOD1</a:t>
            </a:r>
            <a:r>
              <a:rPr lang="en-US" sz="2400" dirty="0"/>
              <a:t> is the well-known blocks model comprising prismatic buildings with flat</a:t>
            </a:r>
            <a:r>
              <a:rPr lang="tr-TR" sz="2400" dirty="0"/>
              <a:t> </a:t>
            </a:r>
            <a:r>
              <a:rPr lang="en-US" sz="2400" dirty="0"/>
              <a:t>roofs.</a:t>
            </a:r>
            <a:endParaRPr lang="tr-TR" sz="2400" dirty="0"/>
          </a:p>
          <a:p>
            <a:pPr algn="just"/>
            <a:r>
              <a:rPr lang="en-US" sz="2400" b="1" dirty="0"/>
              <a:t>LOD2</a:t>
            </a:r>
            <a:r>
              <a:rPr lang="en-US" sz="2400" dirty="0"/>
              <a:t> has differentiated roof structures and thematically differentiated surfaces.</a:t>
            </a:r>
            <a:r>
              <a:rPr lang="tr-TR" sz="2400" dirty="0"/>
              <a:t> </a:t>
            </a:r>
            <a:r>
              <a:rPr lang="en-US" sz="2400" dirty="0"/>
              <a:t>Vegetation objects may also be represented.</a:t>
            </a:r>
            <a:endParaRPr lang="tr-TR" sz="2400" dirty="0"/>
          </a:p>
          <a:p>
            <a:pPr algn="just"/>
            <a:r>
              <a:rPr lang="en-US" sz="2400" b="1" dirty="0"/>
              <a:t>LOD3</a:t>
            </a:r>
            <a:r>
              <a:rPr lang="en-US" sz="2400" dirty="0"/>
              <a:t> denotes architectural models with detailed wall and roof</a:t>
            </a:r>
            <a:r>
              <a:rPr lang="tr-TR" sz="2400" dirty="0"/>
              <a:t> </a:t>
            </a:r>
            <a:r>
              <a:rPr lang="en-US" sz="2400" dirty="0"/>
              <a:t>structures, balconies, bays and projections.</a:t>
            </a:r>
            <a:endParaRPr lang="tr-TR" sz="2400" dirty="0"/>
          </a:p>
          <a:p>
            <a:pPr algn="just"/>
            <a:r>
              <a:rPr lang="en-US" sz="2400" b="1" dirty="0"/>
              <a:t>LOD4</a:t>
            </a:r>
            <a:r>
              <a:rPr lang="en-US" sz="2400" dirty="0"/>
              <a:t> completes a</a:t>
            </a:r>
            <a:r>
              <a:rPr lang="tr-TR" sz="2400" dirty="0"/>
              <a:t> </a:t>
            </a:r>
            <a:r>
              <a:rPr lang="en-US" sz="2400" dirty="0"/>
              <a:t>LOD3 model by adding interior structures for 3D objects</a:t>
            </a:r>
            <a:r>
              <a:rPr lang="tr-TR" sz="2400" dirty="0"/>
              <a:t>.</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OGC - Open </a:t>
            </a:r>
            <a:r>
              <a:rPr lang="en-US" b="1" dirty="0" smtClean="0">
                <a:effectLst>
                  <a:outerShdw blurRad="38100" dist="38100" dir="2700000" algn="tl">
                    <a:srgbClr val="000000">
                      <a:alpha val="43137"/>
                    </a:srgbClr>
                  </a:outerShdw>
                </a:effectLst>
              </a:rPr>
              <a:t>Geospatial</a:t>
            </a:r>
            <a:r>
              <a:rPr lang="tr-TR"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Consort</a:t>
            </a:r>
            <a:r>
              <a:rPr lang="tr-TR" b="1" dirty="0"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um</a:t>
            </a:r>
            <a:endParaRPr lang="en-US" b="1" dirty="0">
              <a:effectLst>
                <a:outerShdw blurRad="38100" dist="38100" dir="2700000" algn="tl">
                  <a:srgbClr val="000000">
                    <a:alpha val="43137"/>
                  </a:srgbClr>
                </a:outerShdw>
              </a:effectLst>
            </a:endParaRPr>
          </a:p>
        </p:txBody>
      </p:sp>
      <p:pic>
        <p:nvPicPr>
          <p:cNvPr id="6146" name="Picture 2" descr="https://www.researchgate.net/profile/Christian_Willmes/publication/228455847/figure/fig2/AS:301911438839809@1448992704358/The-five-Levels-of-Detail-LoD-defined-by-CityGML-Kolbe-et-al-2008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4324460"/>
            <a:ext cx="11748474" cy="241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016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tr-TR" b="1" dirty="0" smtClean="0">
                <a:effectLst>
                  <a:outerShdw blurRad="38100" dist="38100" dir="2700000" algn="tl">
                    <a:srgbClr val="000000">
                      <a:alpha val="43137"/>
                    </a:srgbClr>
                  </a:outerShdw>
                </a:effectLst>
              </a:rPr>
              <a:t>Generational Development of </a:t>
            </a:r>
            <a:r>
              <a:rPr lang="tr-TR" b="1" dirty="0" err="1" smtClean="0">
                <a:effectLst>
                  <a:outerShdw blurRad="38100" dist="38100" dir="2700000" algn="tl">
                    <a:srgbClr val="000000">
                      <a:alpha val="43137"/>
                    </a:srgbClr>
                  </a:outerShdw>
                </a:effectLst>
              </a:rPr>
              <a:t>SDIs</a:t>
            </a:r>
            <a:endParaRPr lang="en-US" b="1" dirty="0">
              <a:effectLst>
                <a:outerShdw blurRad="38100" dist="38100" dir="2700000" algn="tl">
                  <a:srgbClr val="000000">
                    <a:alpha val="43137"/>
                  </a:srgbClr>
                </a:outerShdw>
              </a:effectLst>
            </a:endParaRPr>
          </a:p>
        </p:txBody>
      </p:sp>
      <p:pic>
        <p:nvPicPr>
          <p:cNvPr id="4" name="İçerik Yer Tutucusu 3" descr="Ekran Kırpm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336" y="908720"/>
            <a:ext cx="11953328" cy="5689824"/>
          </a:xfrm>
        </p:spPr>
      </p:pic>
      <p:sp>
        <p:nvSpPr>
          <p:cNvPr id="5" name="Dikdörtgen 4"/>
          <p:cNvSpPr/>
          <p:nvPr/>
        </p:nvSpPr>
        <p:spPr>
          <a:xfrm>
            <a:off x="7223518" y="6577608"/>
            <a:ext cx="3480994" cy="307777"/>
          </a:xfrm>
          <a:prstGeom prst="rect">
            <a:avLst/>
          </a:prstGeom>
        </p:spPr>
        <p:txBody>
          <a:bodyPr wrap="square">
            <a:spAutoFit/>
          </a:bodyPr>
          <a:lstStyle/>
          <a:p>
            <a:pPr algn="r"/>
            <a:r>
              <a:rPr lang="tr-TR" sz="1400" b="1" i="1" dirty="0"/>
              <a:t>Abbas </a:t>
            </a:r>
            <a:r>
              <a:rPr lang="tr-TR" sz="1400" b="1" i="1" dirty="0" err="1"/>
              <a:t>Rajabifard</a:t>
            </a:r>
            <a:r>
              <a:rPr lang="tr-TR" sz="1400" b="1" i="1" dirty="0"/>
              <a:t> / SDI </a:t>
            </a:r>
            <a:r>
              <a:rPr lang="tr-TR" sz="1400" b="1" i="1" dirty="0" err="1"/>
              <a:t>lecture</a:t>
            </a:r>
            <a:endParaRPr lang="tr-TR" sz="1400" b="1" i="1" dirty="0"/>
          </a:p>
        </p:txBody>
      </p:sp>
    </p:spTree>
    <p:extLst>
      <p:ext uri="{BB962C8B-B14F-4D97-AF65-F5344CB8AC3E}">
        <p14:creationId xmlns:p14="http://schemas.microsoft.com/office/powerpoint/2010/main" val="558309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Continuum of SDI Development</a:t>
            </a:r>
          </a:p>
        </p:txBody>
      </p:sp>
      <p:pic>
        <p:nvPicPr>
          <p:cNvPr id="4" name="Resim 3"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980728"/>
            <a:ext cx="11809312" cy="5610557"/>
          </a:xfrm>
          <a:prstGeom prst="rect">
            <a:avLst/>
          </a:prstGeom>
        </p:spPr>
      </p:pic>
      <p:sp>
        <p:nvSpPr>
          <p:cNvPr id="6" name="Dikdörtgen 5"/>
          <p:cNvSpPr/>
          <p:nvPr/>
        </p:nvSpPr>
        <p:spPr>
          <a:xfrm>
            <a:off x="6888088" y="6577608"/>
            <a:ext cx="4777138" cy="307777"/>
          </a:xfrm>
          <a:prstGeom prst="rect">
            <a:avLst/>
          </a:prstGeom>
        </p:spPr>
        <p:txBody>
          <a:bodyPr wrap="square">
            <a:spAutoFit/>
          </a:bodyPr>
          <a:lstStyle/>
          <a:p>
            <a:pPr algn="r"/>
            <a:r>
              <a:rPr lang="tr-TR" sz="1400" b="1" i="1" dirty="0"/>
              <a:t>Abbas </a:t>
            </a:r>
            <a:r>
              <a:rPr lang="tr-TR" sz="1400" b="1" i="1" dirty="0" err="1"/>
              <a:t>Rajabifard</a:t>
            </a:r>
            <a:r>
              <a:rPr lang="tr-TR" sz="1400" b="1" i="1" dirty="0"/>
              <a:t> / SDI </a:t>
            </a:r>
            <a:r>
              <a:rPr lang="tr-TR" sz="1400" b="1" i="1" dirty="0" err="1"/>
              <a:t>lecture</a:t>
            </a:r>
            <a:endParaRPr lang="tr-TR" sz="1400" b="1" i="1" dirty="0"/>
          </a:p>
        </p:txBody>
      </p:sp>
    </p:spTree>
    <p:extLst>
      <p:ext uri="{BB962C8B-B14F-4D97-AF65-F5344CB8AC3E}">
        <p14:creationId xmlns:p14="http://schemas.microsoft.com/office/powerpoint/2010/main" val="1733115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lstStyle/>
          <a:p>
            <a:r>
              <a:rPr lang="en-US" b="1" dirty="0">
                <a:effectLst>
                  <a:outerShdw blurRad="38100" dist="38100" dir="2700000" algn="tl">
                    <a:srgbClr val="000000">
                      <a:alpha val="43137"/>
                    </a:srgbClr>
                  </a:outerShdw>
                </a:effectLst>
              </a:rPr>
              <a:t>concepts of land</a:t>
            </a:r>
          </a:p>
        </p:txBody>
      </p:sp>
      <p:sp>
        <p:nvSpPr>
          <p:cNvPr id="3" name="İçerik Yer Tutucusu 2"/>
          <p:cNvSpPr>
            <a:spLocks noGrp="1"/>
          </p:cNvSpPr>
          <p:nvPr>
            <p:ph idx="1"/>
          </p:nvPr>
        </p:nvSpPr>
        <p:spPr>
          <a:xfrm>
            <a:off x="191344" y="980728"/>
            <a:ext cx="11809312" cy="5760640"/>
          </a:xfrm>
        </p:spPr>
        <p:txBody>
          <a:bodyPr>
            <a:normAutofit/>
          </a:bodyPr>
          <a:lstStyle/>
          <a:p>
            <a:pPr marL="0" indent="0" algn="just">
              <a:buNone/>
            </a:pPr>
            <a:endParaRPr lang="tr-TR" sz="1000" dirty="0">
              <a:cs typeface="Times New Roman" panose="02020603050405020304" pitchFamily="18" charset="0"/>
            </a:endParaRPr>
          </a:p>
          <a:p>
            <a:pPr marL="0" indent="0" algn="just">
              <a:buNone/>
            </a:pPr>
            <a:r>
              <a:rPr lang="en-US" sz="2400" b="1" u="sng" dirty="0">
                <a:ea typeface="Arial Unicode MS" panose="020B0604020202020204" pitchFamily="34" charset="-128"/>
                <a:cs typeface="Times New Roman" panose="02020603050405020304" pitchFamily="18" charset="0"/>
              </a:rPr>
              <a:t>Land as </a:t>
            </a:r>
            <a:r>
              <a:rPr lang="en-US" sz="2400" b="1" u="sng" dirty="0" smtClean="0">
                <a:ea typeface="Arial Unicode MS" panose="020B0604020202020204" pitchFamily="34" charset="-128"/>
                <a:cs typeface="Times New Roman" panose="02020603050405020304" pitchFamily="18" charset="0"/>
              </a:rPr>
              <a:t>a </a:t>
            </a:r>
            <a:r>
              <a:rPr lang="en-US" sz="2400" b="1" u="sng" dirty="0">
                <a:ea typeface="Arial Unicode MS" panose="020B0604020202020204" pitchFamily="34" charset="-128"/>
                <a:cs typeface="Times New Roman" panose="02020603050405020304" pitchFamily="18" charset="0"/>
              </a:rPr>
              <a:t>community</a:t>
            </a:r>
            <a:endParaRPr lang="tr-TR" sz="2400" b="1" u="sng" dirty="0">
              <a:ea typeface="Arial Unicode MS" panose="020B0604020202020204" pitchFamily="34" charset="-128"/>
              <a:cs typeface="Times New Roman" panose="02020603050405020304" pitchFamily="18" charset="0"/>
            </a:endParaRPr>
          </a:p>
          <a:p>
            <a:pPr algn="just"/>
            <a:r>
              <a:rPr lang="en-US" sz="2400" dirty="0" smtClean="0">
                <a:cs typeface="Times New Roman" panose="02020603050405020304" pitchFamily="18" charset="0"/>
              </a:rPr>
              <a:t>The natural ecological community for which individuals have special rights and responsibilities</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The group of individuals living in a particular area with common interests associated with their individual and collective good</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Concepts of “home,” and “fatherland” and “motherland”</a:t>
            </a:r>
            <a:endParaRPr lang="tr-TR" sz="2400" dirty="0" smtClean="0">
              <a:cs typeface="Times New Roman" panose="02020603050405020304" pitchFamily="18" charset="0"/>
            </a:endParaRPr>
          </a:p>
          <a:p>
            <a:pPr algn="just"/>
            <a:r>
              <a:rPr lang="en-US" sz="2400" dirty="0" smtClean="0">
                <a:cs typeface="Times New Roman" panose="02020603050405020304" pitchFamily="18" charset="0"/>
              </a:rPr>
              <a:t>Land as a location with respect to land markets, geographic features, other resources, and given names for identification</a:t>
            </a:r>
            <a:r>
              <a:rPr lang="tr-TR" sz="2400" dirty="0" smtClean="0">
                <a:cs typeface="Times New Roman" panose="02020603050405020304" pitchFamily="18" charset="0"/>
              </a:rPr>
              <a:t>.</a:t>
            </a:r>
          </a:p>
          <a:p>
            <a:pPr algn="just"/>
            <a:r>
              <a:rPr lang="en-US" sz="2400" dirty="0" smtClean="0">
                <a:cs typeface="Times New Roman" panose="02020603050405020304" pitchFamily="18" charset="0"/>
              </a:rPr>
              <a:t>Significance of place in determining value and use on the basis of location, accessibility, strategic importance, and so on</a:t>
            </a:r>
            <a:r>
              <a:rPr lang="tr-TR" sz="2400" dirty="0" smtClean="0">
                <a:cs typeface="Times New Roman" panose="02020603050405020304" pitchFamily="18" charset="0"/>
              </a:rPr>
              <a:t>…</a:t>
            </a:r>
            <a:endParaRPr lang="en-US" sz="2400" dirty="0">
              <a:cs typeface="Times New Roman" panose="02020603050405020304" pitchFamily="18" charset="0"/>
            </a:endParaRPr>
          </a:p>
        </p:txBody>
      </p:sp>
      <p:sp>
        <p:nvSpPr>
          <p:cNvPr id="5" name="Dikdörtgen 4"/>
          <p:cNvSpPr/>
          <p:nvPr/>
        </p:nvSpPr>
        <p:spPr>
          <a:xfrm>
            <a:off x="7824192" y="6519446"/>
            <a:ext cx="4427984" cy="338554"/>
          </a:xfrm>
          <a:prstGeom prst="rect">
            <a:avLst/>
          </a:prstGeom>
        </p:spPr>
        <p:txBody>
          <a:bodyPr wrap="square">
            <a:spAutoFit/>
          </a:bodyPr>
          <a:lstStyle/>
          <a:p>
            <a:r>
              <a:rPr lang="en-US" sz="1600" b="1" i="1" dirty="0"/>
              <a:t>(Williamson, </a:t>
            </a:r>
            <a:r>
              <a:rPr lang="en-US" sz="1600" b="1" i="1" dirty="0" err="1"/>
              <a:t>Enemark</a:t>
            </a:r>
            <a:r>
              <a:rPr lang="en-US" sz="1600" b="1" i="1" dirty="0"/>
              <a:t>, Wallace, </a:t>
            </a:r>
            <a:r>
              <a:rPr lang="en-US" sz="1600" b="1" i="1" dirty="0" err="1"/>
              <a:t>Rajabifard</a:t>
            </a:r>
            <a:r>
              <a:rPr lang="en-US" sz="1600" b="1" i="1" dirty="0"/>
              <a:t>, 2010) </a:t>
            </a:r>
            <a:endParaRPr lang="tr-TR" sz="1600" b="1" i="1" dirty="0"/>
          </a:p>
        </p:txBody>
      </p:sp>
    </p:spTree>
    <p:extLst>
      <p:ext uri="{BB962C8B-B14F-4D97-AF65-F5344CB8AC3E}">
        <p14:creationId xmlns:p14="http://schemas.microsoft.com/office/powerpoint/2010/main" val="412790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components of </a:t>
            </a:r>
            <a:r>
              <a:rPr lang="en-US" b="1" dirty="0" smtClean="0">
                <a:effectLst>
                  <a:outerShdw blurRad="38100" dist="38100" dir="2700000" algn="tl">
                    <a:srgbClr val="000000">
                      <a:alpha val="43137"/>
                    </a:srgbClr>
                  </a:outerShdw>
                </a:effectLst>
              </a:rPr>
              <a:t>SDI</a:t>
            </a:r>
            <a:endParaRPr lang="en-US" b="1" dirty="0">
              <a:effectLst>
                <a:outerShdw blurRad="38100" dist="38100" dir="2700000" algn="tl">
                  <a:srgbClr val="000000">
                    <a:alpha val="43137"/>
                  </a:srgbClr>
                </a:outerShdw>
              </a:effectLst>
            </a:endParaRPr>
          </a:p>
        </p:txBody>
      </p:sp>
      <p:sp>
        <p:nvSpPr>
          <p:cNvPr id="13" name="Rectangle 4"/>
          <p:cNvSpPr>
            <a:spLocks noChangeArrowheads="1"/>
          </p:cNvSpPr>
          <p:nvPr/>
        </p:nvSpPr>
        <p:spPr bwMode="auto">
          <a:xfrm>
            <a:off x="0" y="828000"/>
            <a:ext cx="12191999" cy="6030000"/>
          </a:xfrm>
          <a:prstGeom prst="rect">
            <a:avLst/>
          </a:prstGeom>
          <a:solidFill>
            <a:schemeClr val="bg1">
              <a:lumMod val="85000"/>
            </a:schemeClr>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endParaRPr lang="tr-TR" sz="2400" dirty="0">
              <a:latin typeface="Times New Roman" panose="02020603050405020304" pitchFamily="18" charset="0"/>
            </a:endParaRPr>
          </a:p>
          <a:p>
            <a:pPr algn="ctr"/>
            <a:r>
              <a:rPr lang="en-US" sz="4800" b="1" dirty="0">
                <a:latin typeface="Calibri" panose="020F0502020204030204" pitchFamily="34" charset="0"/>
                <a:cs typeface="Calibri" panose="020F0502020204030204" pitchFamily="34" charset="0"/>
              </a:rPr>
              <a:t>Partnership and Organizations</a:t>
            </a:r>
          </a:p>
        </p:txBody>
      </p:sp>
      <p:sp>
        <p:nvSpPr>
          <p:cNvPr id="14" name="Rectangle 7"/>
          <p:cNvSpPr>
            <a:spLocks noChangeArrowheads="1"/>
          </p:cNvSpPr>
          <p:nvPr/>
        </p:nvSpPr>
        <p:spPr bwMode="auto">
          <a:xfrm>
            <a:off x="2716573" y="2749550"/>
            <a:ext cx="5755430" cy="977900"/>
          </a:xfrm>
          <a:prstGeom prst="rect">
            <a:avLst/>
          </a:prstGeom>
          <a:solidFill>
            <a:schemeClr val="accent1">
              <a:lumMod val="40000"/>
              <a:lumOff val="60000"/>
            </a:schemeClr>
          </a:solidFill>
          <a:ln w="12700">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4800" b="1" dirty="0">
                <a:latin typeface="Calibri" panose="020F0502020204030204" pitchFamily="34" charset="0"/>
                <a:cs typeface="Calibri" panose="020F0502020204030204" pitchFamily="34" charset="0"/>
              </a:rPr>
              <a:t>Metadata</a:t>
            </a:r>
          </a:p>
        </p:txBody>
      </p:sp>
      <p:sp>
        <p:nvSpPr>
          <p:cNvPr id="16" name="Rectangle 13"/>
          <p:cNvSpPr>
            <a:spLocks noChangeArrowheads="1"/>
          </p:cNvSpPr>
          <p:nvPr/>
        </p:nvSpPr>
        <p:spPr bwMode="auto">
          <a:xfrm>
            <a:off x="2653332" y="1427161"/>
            <a:ext cx="7020276" cy="977900"/>
          </a:xfrm>
          <a:prstGeom prst="rect">
            <a:avLst/>
          </a:prstGeom>
          <a:solidFill>
            <a:schemeClr val="accent4">
              <a:lumMod val="60000"/>
              <a:lumOff val="40000"/>
            </a:schemeClr>
          </a:solidFill>
          <a:ln w="12700">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4800" b="1" dirty="0">
                <a:latin typeface="Calibri" panose="020F0502020204030204" pitchFamily="34" charset="0"/>
                <a:cs typeface="Calibri" panose="020F0502020204030204" pitchFamily="34" charset="0"/>
              </a:rPr>
              <a:t>Service</a:t>
            </a:r>
          </a:p>
        </p:txBody>
      </p:sp>
      <p:sp>
        <p:nvSpPr>
          <p:cNvPr id="17" name="Rectangle 16"/>
          <p:cNvSpPr>
            <a:spLocks noChangeArrowheads="1"/>
          </p:cNvSpPr>
          <p:nvPr/>
        </p:nvSpPr>
        <p:spPr bwMode="auto">
          <a:xfrm>
            <a:off x="2716573" y="3892550"/>
            <a:ext cx="5755430" cy="901700"/>
          </a:xfrm>
          <a:prstGeom prst="rect">
            <a:avLst/>
          </a:prstGeom>
          <a:solidFill>
            <a:srgbClr val="92D050"/>
          </a:solidFill>
          <a:ln w="12700">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800" b="1" dirty="0">
                <a:latin typeface="Calibri" panose="020F0502020204030204" pitchFamily="34" charset="0"/>
                <a:cs typeface="Calibri" panose="020F0502020204030204" pitchFamily="34" charset="0"/>
              </a:rPr>
              <a:t>Geospatial data</a:t>
            </a:r>
          </a:p>
        </p:txBody>
      </p:sp>
      <p:grpSp>
        <p:nvGrpSpPr>
          <p:cNvPr id="18" name="Grup 17"/>
          <p:cNvGrpSpPr/>
          <p:nvPr/>
        </p:nvGrpSpPr>
        <p:grpSpPr>
          <a:xfrm>
            <a:off x="2538546" y="2749550"/>
            <a:ext cx="7141103" cy="2967038"/>
            <a:chOff x="1371600" y="2749550"/>
            <a:chExt cx="6326188" cy="2967038"/>
          </a:xfrm>
          <a:effectLst/>
        </p:grpSpPr>
        <p:sp>
          <p:nvSpPr>
            <p:cNvPr id="19" name="Freeform 19"/>
            <p:cNvSpPr>
              <a:spLocks/>
            </p:cNvSpPr>
            <p:nvPr/>
          </p:nvSpPr>
          <p:spPr bwMode="auto">
            <a:xfrm>
              <a:off x="1371600" y="2749550"/>
              <a:ext cx="6326188" cy="2967038"/>
            </a:xfrm>
            <a:custGeom>
              <a:avLst/>
              <a:gdLst>
                <a:gd name="T0" fmla="*/ 0 w 3985"/>
                <a:gd name="T1" fmla="*/ 1379 h 1873"/>
                <a:gd name="T2" fmla="*/ 3360 w 3985"/>
                <a:gd name="T3" fmla="*/ 1379 h 1873"/>
                <a:gd name="T4" fmla="*/ 3360 w 3985"/>
                <a:gd name="T5" fmla="*/ 0 h 1873"/>
                <a:gd name="T6" fmla="*/ 3984 w 3985"/>
                <a:gd name="T7" fmla="*/ 0 h 1873"/>
                <a:gd name="T8" fmla="*/ 3984 w 3985"/>
                <a:gd name="T9" fmla="*/ 1872 h 1873"/>
                <a:gd name="T10" fmla="*/ 0 w 3985"/>
                <a:gd name="T11" fmla="*/ 1872 h 1873"/>
                <a:gd name="T12" fmla="*/ 0 w 3985"/>
                <a:gd name="T13" fmla="*/ 1379 h 18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85" h="1873">
                  <a:moveTo>
                    <a:pt x="0" y="1379"/>
                  </a:moveTo>
                  <a:lnTo>
                    <a:pt x="3360" y="1379"/>
                  </a:lnTo>
                  <a:lnTo>
                    <a:pt x="3360" y="0"/>
                  </a:lnTo>
                  <a:lnTo>
                    <a:pt x="3984" y="0"/>
                  </a:lnTo>
                  <a:lnTo>
                    <a:pt x="3984" y="1872"/>
                  </a:lnTo>
                  <a:lnTo>
                    <a:pt x="0" y="1872"/>
                  </a:lnTo>
                  <a:lnTo>
                    <a:pt x="0" y="1379"/>
                  </a:lnTo>
                </a:path>
              </a:pathLst>
            </a:custGeom>
            <a:solidFill>
              <a:srgbClr val="FFFF00"/>
            </a:solidFill>
            <a:ln w="12700" cap="rnd" cmpd="sng">
              <a:noFill/>
              <a:prstDash val="solid"/>
              <a:round/>
              <a:headEnd type="none" w="med" len="med"/>
              <a:tailEnd type="none" w="med" len="med"/>
            </a:ln>
            <a:effectLst/>
          </p:spPr>
          <p:txBody>
            <a:bodyPr/>
            <a:lstStyle/>
            <a:p>
              <a:endParaRPr lang="en-US" dirty="0"/>
            </a:p>
          </p:txBody>
        </p:sp>
        <p:sp>
          <p:nvSpPr>
            <p:cNvPr id="20" name="Rectangle 16"/>
            <p:cNvSpPr>
              <a:spLocks noChangeArrowheads="1"/>
            </p:cNvSpPr>
            <p:nvPr/>
          </p:nvSpPr>
          <p:spPr bwMode="auto">
            <a:xfrm>
              <a:off x="3350420" y="4953000"/>
              <a:ext cx="2578100" cy="763588"/>
            </a:xfrm>
            <a:prstGeom prst="rect">
              <a:avLst/>
            </a:prstGeom>
            <a:noFill/>
            <a:ln w="12700">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4800" b="1" dirty="0">
                  <a:latin typeface="Calibri" panose="020F0502020204030204" pitchFamily="34" charset="0"/>
                  <a:cs typeface="Calibri" panose="020F0502020204030204" pitchFamily="34" charset="0"/>
                </a:rPr>
                <a:t>Standards</a:t>
              </a:r>
            </a:p>
          </p:txBody>
        </p:sp>
      </p:grpSp>
    </p:spTree>
    <p:extLst>
      <p:ext uri="{BB962C8B-B14F-4D97-AF65-F5344CB8AC3E}">
        <p14:creationId xmlns:p14="http://schemas.microsoft.com/office/powerpoint/2010/main" val="745550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412776"/>
            <a:ext cx="9144000" cy="3096344"/>
          </a:xfrm>
        </p:spPr>
        <p:txBody>
          <a:bodyPr>
            <a:noAutofit/>
          </a:bodyPr>
          <a:lstStyle/>
          <a:p>
            <a:r>
              <a:rPr lang="en-US" b="1" dirty="0" smtClean="0">
                <a:effectLst>
                  <a:outerShdw blurRad="38100" dist="38100" dir="2700000" algn="tl">
                    <a:srgbClr val="000000">
                      <a:alpha val="43137"/>
                    </a:srgbClr>
                  </a:outerShdw>
                </a:effectLst>
                <a:latin typeface="+mn-lt"/>
                <a:cs typeface="Times New Roman" panose="02020603050405020304" pitchFamily="18" charset="0"/>
              </a:rPr>
              <a:t>Section </a:t>
            </a:r>
            <a:r>
              <a:rPr lang="tr-TR" b="1" dirty="0" smtClean="0">
                <a:effectLst>
                  <a:outerShdw blurRad="38100" dist="38100" dir="2700000" algn="tl">
                    <a:srgbClr val="000000">
                      <a:alpha val="43137"/>
                    </a:srgbClr>
                  </a:outerShdw>
                </a:effectLst>
                <a:latin typeface="+mn-lt"/>
                <a:cs typeface="Times New Roman" panose="02020603050405020304" pitchFamily="18" charset="0"/>
              </a:rPr>
              <a:t>3:</a:t>
            </a:r>
            <a:r>
              <a:rPr lang="en-US" b="1" dirty="0" smtClean="0">
                <a:effectLst>
                  <a:outerShdw blurRad="38100" dist="38100" dir="2700000" algn="tl">
                    <a:srgbClr val="000000">
                      <a:alpha val="43137"/>
                    </a:srgbClr>
                  </a:outerShdw>
                </a:effectLst>
                <a:latin typeface="+mn-lt"/>
                <a:cs typeface="Times New Roman" panose="02020603050405020304" pitchFamily="18" charset="0"/>
              </a:rPr>
              <a:t/>
            </a:r>
            <a:br>
              <a:rPr lang="en-US" b="1" dirty="0" smtClean="0">
                <a:effectLst>
                  <a:outerShdw blurRad="38100" dist="38100" dir="2700000" algn="tl">
                    <a:srgbClr val="000000">
                      <a:alpha val="43137"/>
                    </a:srgbClr>
                  </a:outerShdw>
                </a:effectLst>
                <a:latin typeface="+mn-lt"/>
                <a:cs typeface="Times New Roman" panose="02020603050405020304" pitchFamily="18" charset="0"/>
              </a:rPr>
            </a:br>
            <a:r>
              <a:rPr lang="en-US" b="1" dirty="0">
                <a:effectLst>
                  <a:outerShdw blurRad="38100" dist="38100" dir="2700000" algn="tl">
                    <a:srgbClr val="000000">
                      <a:alpha val="43137"/>
                    </a:srgbClr>
                  </a:outerShdw>
                </a:effectLst>
                <a:latin typeface="+mn-lt"/>
                <a:cs typeface="Times New Roman" panose="02020603050405020304" pitchFamily="18" charset="0"/>
              </a:rPr>
              <a:t>Introduction to modeling:</a:t>
            </a:r>
            <a:br>
              <a:rPr lang="en-US" b="1" dirty="0">
                <a:effectLst>
                  <a:outerShdw blurRad="38100" dist="38100" dir="2700000" algn="tl">
                    <a:srgbClr val="000000">
                      <a:alpha val="43137"/>
                    </a:srgbClr>
                  </a:outerShdw>
                </a:effectLst>
                <a:latin typeface="+mn-lt"/>
                <a:cs typeface="Times New Roman" panose="02020603050405020304" pitchFamily="18" charset="0"/>
              </a:rPr>
            </a:br>
            <a:r>
              <a:rPr lang="en-US" b="1" dirty="0">
                <a:effectLst>
                  <a:outerShdw blurRad="38100" dist="38100" dir="2700000" algn="tl">
                    <a:srgbClr val="000000">
                      <a:alpha val="43137"/>
                    </a:srgbClr>
                  </a:outerShdw>
                </a:effectLst>
                <a:latin typeface="+mn-lt"/>
                <a:cs typeface="Times New Roman" panose="02020603050405020304" pitchFamily="18" charset="0"/>
              </a:rPr>
              <a:t>Model Driven Architecture (MDA) </a:t>
            </a:r>
            <a:r>
              <a:rPr lang="en-US" b="1" dirty="0" smtClean="0">
                <a:effectLst>
                  <a:outerShdw blurRad="38100" dist="38100" dir="2700000" algn="tl">
                    <a:srgbClr val="000000">
                      <a:alpha val="43137"/>
                    </a:srgbClr>
                  </a:outerShdw>
                </a:effectLst>
                <a:latin typeface="+mn-lt"/>
                <a:cs typeface="Times New Roman" panose="02020603050405020304" pitchFamily="18" charset="0"/>
              </a:rPr>
              <a:t>Unified </a:t>
            </a:r>
            <a:r>
              <a:rPr lang="en-US" b="1" dirty="0">
                <a:effectLst>
                  <a:outerShdw blurRad="38100" dist="38100" dir="2700000" algn="tl">
                    <a:srgbClr val="000000">
                      <a:alpha val="43137"/>
                    </a:srgbClr>
                  </a:outerShdw>
                </a:effectLst>
                <a:latin typeface="+mn-lt"/>
                <a:cs typeface="Times New Roman" panose="02020603050405020304" pitchFamily="18" charset="0"/>
              </a:rPr>
              <a:t>Modeling Language (UML)</a:t>
            </a:r>
          </a:p>
        </p:txBody>
      </p:sp>
      <p:cxnSp>
        <p:nvCxnSpPr>
          <p:cNvPr id="6" name="Düz Bağlayıcı 5"/>
          <p:cNvCxnSpPr/>
          <p:nvPr/>
        </p:nvCxnSpPr>
        <p:spPr>
          <a:xfrm>
            <a:off x="1524000" y="1412776"/>
            <a:ext cx="9144000" cy="0"/>
          </a:xfrm>
          <a:prstGeom prst="line">
            <a:avLst/>
          </a:prstGeom>
        </p:spPr>
        <p:style>
          <a:lnRef idx="3">
            <a:schemeClr val="dk1"/>
          </a:lnRef>
          <a:fillRef idx="0">
            <a:schemeClr val="dk1"/>
          </a:fillRef>
          <a:effectRef idx="2">
            <a:schemeClr val="dk1"/>
          </a:effectRef>
          <a:fontRef idx="minor">
            <a:schemeClr val="tx1"/>
          </a:fontRef>
        </p:style>
      </p:cxnSp>
      <p:cxnSp>
        <p:nvCxnSpPr>
          <p:cNvPr id="7" name="Düz Bağlayıcı 6"/>
          <p:cNvCxnSpPr/>
          <p:nvPr/>
        </p:nvCxnSpPr>
        <p:spPr>
          <a:xfrm>
            <a:off x="1524000" y="4509120"/>
            <a:ext cx="914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78994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190357"/>
            <a:ext cx="11809312" cy="3877985"/>
          </a:xfrm>
          <a:prstGeom prst="rect">
            <a:avLst/>
          </a:prstGeom>
        </p:spPr>
        <p:txBody>
          <a:bodyPr wrap="square">
            <a:spAutoFit/>
          </a:bodyPr>
          <a:lstStyle/>
          <a:p>
            <a:pPr algn="just"/>
            <a:r>
              <a:rPr lang="en-US" sz="2400" dirty="0"/>
              <a:t>SDI is a framework of policies, institutions, technologies, data, and people that enables the sharing and usage of geographic information by </a:t>
            </a:r>
            <a:r>
              <a:rPr lang="en-US" sz="2400" b="1" dirty="0"/>
              <a:t>standardizing formats and protocols for access and interoperability.</a:t>
            </a:r>
          </a:p>
          <a:p>
            <a:pPr algn="just"/>
            <a:endParaRPr lang="tr-TR" sz="1000" dirty="0"/>
          </a:p>
          <a:p>
            <a:pPr algn="just"/>
            <a:r>
              <a:rPr lang="en-US" sz="2400" b="1" dirty="0"/>
              <a:t>Interoperability</a:t>
            </a:r>
            <a:r>
              <a:rPr lang="en-US" sz="2400" dirty="0"/>
              <a:t> means that different systems are compatible and are able to exchange information, so that other systems will understand it.</a:t>
            </a:r>
            <a:r>
              <a:rPr lang="tr-TR" sz="2400" dirty="0"/>
              <a:t> </a:t>
            </a:r>
          </a:p>
          <a:p>
            <a:pPr algn="just"/>
            <a:endParaRPr lang="tr-TR" sz="1000" dirty="0"/>
          </a:p>
          <a:p>
            <a:pPr algn="just"/>
            <a:r>
              <a:rPr lang="en-US" sz="2400" dirty="0"/>
              <a:t>There are many ways to achieve interoperability of computer systems, one of which is the </a:t>
            </a:r>
            <a:r>
              <a:rPr lang="en-US" sz="2400" b="1" dirty="0"/>
              <a:t>Model-Driven Architecture</a:t>
            </a:r>
            <a:r>
              <a:rPr lang="en-US" sz="2400" dirty="0"/>
              <a:t> approach (MDA).</a:t>
            </a:r>
            <a:endParaRPr lang="tr-TR" sz="2400" dirty="0"/>
          </a:p>
          <a:p>
            <a:pPr algn="just"/>
            <a:endParaRPr lang="tr-TR" sz="1000" dirty="0"/>
          </a:p>
          <a:p>
            <a:pPr algn="just"/>
            <a:r>
              <a:rPr lang="en-US" sz="2400" dirty="0"/>
              <a:t>By using </a:t>
            </a:r>
            <a:r>
              <a:rPr lang="en-US" sz="2400" b="1" dirty="0"/>
              <a:t>MDA</a:t>
            </a:r>
            <a:r>
              <a:rPr lang="tr-TR" sz="2400" b="1" dirty="0"/>
              <a:t> </a:t>
            </a:r>
            <a:r>
              <a:rPr lang="en-US" sz="2400" b="1" dirty="0"/>
              <a:t>models</a:t>
            </a:r>
            <a:r>
              <a:rPr lang="en-US" sz="2400" dirty="0"/>
              <a:t>, we are able to better deal with the complexity of large systems and the</a:t>
            </a:r>
            <a:r>
              <a:rPr lang="tr-TR" sz="2400" dirty="0"/>
              <a:t> </a:t>
            </a:r>
            <a:r>
              <a:rPr lang="en-US" sz="2400" dirty="0"/>
              <a:t>interaction and collaboration between organizations, people, hardware, software.</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tr-TR" b="1" dirty="0" smtClean="0">
                <a:effectLst>
                  <a:outerShdw blurRad="38100" dist="38100" dir="2700000" algn="tl">
                    <a:srgbClr val="000000">
                      <a:alpha val="43137"/>
                    </a:srgbClr>
                  </a:outerShdw>
                </a:effectLst>
              </a:rPr>
              <a:t>SDI </a:t>
            </a:r>
            <a:r>
              <a:rPr lang="en-US" b="1" dirty="0" smtClean="0">
                <a:effectLst>
                  <a:outerShdw blurRad="38100" dist="38100" dir="2700000" algn="tl">
                    <a:srgbClr val="000000">
                      <a:alpha val="43137"/>
                    </a:srgbClr>
                  </a:outerShdw>
                </a:effectLst>
              </a:rPr>
              <a:t>and</a:t>
            </a:r>
            <a:r>
              <a:rPr lang="tr-TR" b="1" dirty="0" smtClean="0">
                <a:effectLst>
                  <a:outerShdw blurRad="38100" dist="38100" dir="2700000" algn="tl">
                    <a:srgbClr val="000000">
                      <a:alpha val="43137"/>
                    </a:srgbClr>
                  </a:outerShdw>
                </a:effectLst>
              </a:rPr>
              <a:t> MDA</a:t>
            </a:r>
            <a:endParaRPr lang="tr-TR" b="1" dirty="0">
              <a:effectLst>
                <a:outerShdw blurRad="38100" dist="38100" dir="2700000" algn="tl">
                  <a:srgbClr val="000000">
                    <a:alpha val="43137"/>
                  </a:srgbClr>
                </a:outerShdw>
              </a:effectLst>
            </a:endParaRPr>
          </a:p>
        </p:txBody>
      </p:sp>
      <p:sp>
        <p:nvSpPr>
          <p:cNvPr id="4" name="Dikdörtgen 3"/>
          <p:cNvSpPr/>
          <p:nvPr/>
        </p:nvSpPr>
        <p:spPr>
          <a:xfrm>
            <a:off x="1271464" y="6577608"/>
            <a:ext cx="10476656" cy="307777"/>
          </a:xfrm>
          <a:prstGeom prst="rect">
            <a:avLst/>
          </a:prstGeom>
        </p:spPr>
        <p:txBody>
          <a:bodyPr wrap="square">
            <a:spAutoFit/>
          </a:bodyPr>
          <a:lstStyle/>
          <a:p>
            <a:pPr algn="r">
              <a:buFont typeface="Wingdings" panose="05000000000000000000" pitchFamily="2" charset="2"/>
              <a:buNone/>
            </a:pPr>
            <a:r>
              <a:rPr lang="en-US" sz="1400" b="1" i="1" dirty="0"/>
              <a:t>Douglas </a:t>
            </a:r>
            <a:r>
              <a:rPr lang="en-US" sz="1400" b="1" i="1" dirty="0" err="1"/>
              <a:t>Nebert</a:t>
            </a:r>
            <a:r>
              <a:rPr lang="tr-TR" sz="1400" b="1" i="1" dirty="0"/>
              <a:t>, </a:t>
            </a:r>
            <a:r>
              <a:rPr lang="tr-TR" sz="1400" b="1" i="1" dirty="0" err="1"/>
              <a:t>Spatial</a:t>
            </a:r>
            <a:r>
              <a:rPr lang="tr-TR" sz="1400" b="1" i="1" dirty="0"/>
              <a:t> Data </a:t>
            </a:r>
            <a:r>
              <a:rPr lang="tr-TR" sz="1400" b="1" i="1" dirty="0" err="1"/>
              <a:t>Infrastructure</a:t>
            </a:r>
            <a:r>
              <a:rPr lang="tr-TR" sz="1400" b="1" i="1" dirty="0"/>
              <a:t>: </a:t>
            </a:r>
            <a:r>
              <a:rPr lang="tr-TR" sz="1400" b="1" i="1" dirty="0" err="1"/>
              <a:t>Concepts</a:t>
            </a:r>
            <a:r>
              <a:rPr lang="tr-TR" sz="1400" b="1" i="1" dirty="0"/>
              <a:t> </a:t>
            </a:r>
            <a:r>
              <a:rPr lang="tr-TR" sz="1400" b="1" i="1" dirty="0" err="1"/>
              <a:t>and</a:t>
            </a:r>
            <a:r>
              <a:rPr lang="tr-TR" sz="1400" b="1" i="1" dirty="0"/>
              <a:t> Components </a:t>
            </a:r>
            <a:endParaRPr lang="en-US" sz="1400" b="1" i="1" dirty="0"/>
          </a:p>
        </p:txBody>
      </p:sp>
    </p:spTree>
    <p:extLst>
      <p:ext uri="{BB962C8B-B14F-4D97-AF65-F5344CB8AC3E}">
        <p14:creationId xmlns:p14="http://schemas.microsoft.com/office/powerpoint/2010/main" val="371481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052737"/>
            <a:ext cx="11809312" cy="4339650"/>
          </a:xfrm>
          <a:prstGeom prst="rect">
            <a:avLst/>
          </a:prstGeom>
        </p:spPr>
        <p:txBody>
          <a:bodyPr wrap="square">
            <a:spAutoFit/>
          </a:bodyPr>
          <a:lstStyle/>
          <a:p>
            <a:pPr algn="just"/>
            <a:r>
              <a:rPr lang="en-US" sz="2400" dirty="0"/>
              <a:t>A </a:t>
            </a:r>
            <a:r>
              <a:rPr lang="en-US" sz="2400" b="1" dirty="0"/>
              <a:t>model</a:t>
            </a:r>
            <a:r>
              <a:rPr lang="en-US" sz="2400" dirty="0"/>
              <a:t> is a simplification of reality.</a:t>
            </a:r>
            <a:r>
              <a:rPr lang="tr-TR" sz="2400" dirty="0"/>
              <a:t> </a:t>
            </a:r>
          </a:p>
          <a:p>
            <a:pPr algn="just"/>
            <a:endParaRPr lang="tr-TR" sz="1000" dirty="0"/>
          </a:p>
          <a:p>
            <a:pPr algn="just"/>
            <a:r>
              <a:rPr lang="en-US" sz="2400" dirty="0"/>
              <a:t>We build models so that we can better understand the system we are developing.</a:t>
            </a:r>
            <a:endParaRPr lang="tr-TR" sz="2400" dirty="0"/>
          </a:p>
          <a:p>
            <a:pPr algn="just"/>
            <a:endParaRPr lang="tr-TR" sz="1000" dirty="0"/>
          </a:p>
          <a:p>
            <a:pPr algn="just"/>
            <a:r>
              <a:rPr lang="en-US" sz="2400" dirty="0"/>
              <a:t>Through modeling, we narrow the problem we are</a:t>
            </a:r>
            <a:r>
              <a:rPr lang="tr-TR" sz="2400" dirty="0"/>
              <a:t> </a:t>
            </a:r>
            <a:r>
              <a:rPr lang="en-US" sz="2400" dirty="0"/>
              <a:t>studying by focusing on only one aspect at a time.</a:t>
            </a:r>
            <a:endParaRPr lang="tr-TR" sz="2400" dirty="0"/>
          </a:p>
          <a:p>
            <a:pPr algn="just"/>
            <a:endParaRPr lang="tr-TR" sz="1000" dirty="0"/>
          </a:p>
          <a:p>
            <a:pPr algn="just"/>
            <a:endParaRPr lang="tr-TR" sz="1000" dirty="0"/>
          </a:p>
          <a:p>
            <a:pPr algn="just"/>
            <a:r>
              <a:rPr lang="en-US" sz="2400" b="1" u="sng" dirty="0"/>
              <a:t>Through modeling, we achieve four aims</a:t>
            </a:r>
            <a:r>
              <a:rPr lang="tr-TR" sz="2400" b="1" u="sng" dirty="0"/>
              <a:t>;</a:t>
            </a:r>
          </a:p>
          <a:p>
            <a:pPr algn="just"/>
            <a:endParaRPr lang="tr-TR" sz="500" b="1" u="sng" dirty="0"/>
          </a:p>
          <a:p>
            <a:pPr algn="just"/>
            <a:r>
              <a:rPr lang="en-US" sz="2400" dirty="0"/>
              <a:t>1. visualize a system as it is or as we want it to be.</a:t>
            </a:r>
          </a:p>
          <a:p>
            <a:pPr algn="just"/>
            <a:endParaRPr lang="tr-TR" sz="500" dirty="0"/>
          </a:p>
          <a:p>
            <a:pPr algn="just"/>
            <a:r>
              <a:rPr lang="en-US" sz="2400" dirty="0"/>
              <a:t>2. specify the structure or behavior of a system.</a:t>
            </a:r>
          </a:p>
          <a:p>
            <a:pPr algn="just"/>
            <a:endParaRPr lang="tr-TR" sz="500" dirty="0"/>
          </a:p>
          <a:p>
            <a:pPr algn="just"/>
            <a:r>
              <a:rPr lang="en-US" sz="2400" dirty="0"/>
              <a:t>3. provide</a:t>
            </a:r>
            <a:r>
              <a:rPr lang="tr-TR" sz="2400" dirty="0"/>
              <a:t> </a:t>
            </a:r>
            <a:r>
              <a:rPr lang="en-US" sz="2400" dirty="0"/>
              <a:t>a template that guides us in constructing a system.</a:t>
            </a:r>
          </a:p>
          <a:p>
            <a:pPr algn="just"/>
            <a:endParaRPr lang="tr-TR" sz="500" dirty="0"/>
          </a:p>
          <a:p>
            <a:pPr algn="just"/>
            <a:r>
              <a:rPr lang="en-US" sz="2400" dirty="0"/>
              <a:t>4. document the decisions we have made.</a:t>
            </a:r>
            <a:endParaRPr lang="tr-TR" sz="24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r>
              <a:rPr lang="en-US" b="1" dirty="0">
                <a:solidFill>
                  <a:schemeClr val="lt1"/>
                </a:solidFill>
                <a:effectLst>
                  <a:outerShdw blurRad="38100" dist="38100" dir="2700000" algn="tl">
                    <a:srgbClr val="000000">
                      <a:alpha val="43137"/>
                    </a:srgbClr>
                  </a:outerShdw>
                </a:effectLst>
                <a:latin typeface="+mn-lt"/>
                <a:ea typeface="+mn-ea"/>
                <a:cs typeface="+mn-cs"/>
              </a:rPr>
              <a:t>model driven architecture</a:t>
            </a:r>
          </a:p>
        </p:txBody>
      </p:sp>
      <p:sp>
        <p:nvSpPr>
          <p:cNvPr id="7" name="Dikdörtgen 6"/>
          <p:cNvSpPr/>
          <p:nvPr/>
        </p:nvSpPr>
        <p:spPr>
          <a:xfrm>
            <a:off x="4151784" y="6577608"/>
            <a:ext cx="7641684" cy="307777"/>
          </a:xfrm>
          <a:prstGeom prst="rect">
            <a:avLst/>
          </a:prstGeom>
        </p:spPr>
        <p:txBody>
          <a:bodyPr wrap="square">
            <a:spAutoFit/>
          </a:bodyPr>
          <a:lstStyle/>
          <a:p>
            <a:pPr algn="r">
              <a:buFont typeface="Wingdings" panose="05000000000000000000" pitchFamily="2" charset="2"/>
              <a:buNone/>
            </a:pPr>
            <a:r>
              <a:rPr lang="tr-TR" sz="1400" b="1" i="1" dirty="0" err="1">
                <a:latin typeface="+mj-lt"/>
              </a:rPr>
              <a:t>Booch</a:t>
            </a:r>
            <a:r>
              <a:rPr lang="tr-TR" sz="1400" b="1" i="1" dirty="0">
                <a:latin typeface="+mj-lt"/>
              </a:rPr>
              <a:t>, G., </a:t>
            </a:r>
            <a:r>
              <a:rPr lang="tr-TR" sz="1400" b="1" i="1" dirty="0" err="1">
                <a:latin typeface="+mj-lt"/>
              </a:rPr>
              <a:t>Rumbaugh</a:t>
            </a:r>
            <a:r>
              <a:rPr lang="tr-TR" sz="1400" b="1" i="1" dirty="0">
                <a:latin typeface="+mj-lt"/>
              </a:rPr>
              <a:t>, J., </a:t>
            </a:r>
            <a:r>
              <a:rPr lang="tr-TR" sz="1400" b="1" i="1" dirty="0" err="1">
                <a:latin typeface="+mj-lt"/>
              </a:rPr>
              <a:t>Ivar</a:t>
            </a:r>
            <a:r>
              <a:rPr lang="tr-TR" sz="1400" b="1" i="1" dirty="0">
                <a:latin typeface="+mj-lt"/>
              </a:rPr>
              <a:t>, J., 1998, </a:t>
            </a:r>
            <a:r>
              <a:rPr lang="en-US" sz="1400" b="1" i="1" dirty="0">
                <a:latin typeface="+mj-lt"/>
              </a:rPr>
              <a:t>The Unified Modeling Language User Guide</a:t>
            </a:r>
            <a:endParaRPr lang="tr-TR" sz="1400" b="1" i="1" dirty="0">
              <a:latin typeface="+mj-lt"/>
            </a:endParaRPr>
          </a:p>
        </p:txBody>
      </p:sp>
    </p:spTree>
    <p:extLst>
      <p:ext uri="{BB962C8B-B14F-4D97-AF65-F5344CB8AC3E}">
        <p14:creationId xmlns:p14="http://schemas.microsoft.com/office/powerpoint/2010/main" val="363824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52736"/>
            <a:ext cx="11737304" cy="4093428"/>
          </a:xfrm>
          <a:prstGeom prst="rect">
            <a:avLst/>
          </a:prstGeom>
        </p:spPr>
        <p:txBody>
          <a:bodyPr wrap="square">
            <a:spAutoFit/>
          </a:bodyPr>
          <a:lstStyle/>
          <a:p>
            <a:pPr algn="just"/>
            <a:r>
              <a:rPr lang="en-US" sz="2400" dirty="0"/>
              <a:t>Any</a:t>
            </a:r>
            <a:r>
              <a:rPr lang="tr-TR" sz="2400" dirty="0"/>
              <a:t> </a:t>
            </a:r>
            <a:r>
              <a:rPr lang="en-US" sz="2400" dirty="0"/>
              <a:t>model needs to be expressed in a way that communicates information</a:t>
            </a:r>
            <a:r>
              <a:rPr lang="tr-TR" sz="2400" dirty="0"/>
              <a:t> </a:t>
            </a:r>
            <a:r>
              <a:rPr lang="en-US" sz="2400" dirty="0"/>
              <a:t>about a system among involved stakeholders that can be correctly understood</a:t>
            </a:r>
            <a:r>
              <a:rPr lang="tr-TR" sz="2400" dirty="0"/>
              <a:t> </a:t>
            </a:r>
            <a:r>
              <a:rPr lang="en-US" sz="2400" dirty="0"/>
              <a:t>by the</a:t>
            </a:r>
            <a:r>
              <a:rPr lang="tr-TR" sz="2400" dirty="0"/>
              <a:t> </a:t>
            </a:r>
            <a:r>
              <a:rPr lang="en-US" sz="2400" dirty="0"/>
              <a:t>stakeholders and supporting technologies.</a:t>
            </a:r>
            <a:endParaRPr lang="tr-TR" sz="2400" dirty="0"/>
          </a:p>
          <a:p>
            <a:pPr algn="just"/>
            <a:endParaRPr lang="tr-TR" sz="1000" dirty="0"/>
          </a:p>
          <a:p>
            <a:pPr algn="just"/>
            <a:r>
              <a:rPr lang="en-US" sz="2400" dirty="0"/>
              <a:t>The </a:t>
            </a:r>
            <a:r>
              <a:rPr lang="en-US" sz="2400" b="1" dirty="0"/>
              <a:t>modeling language</a:t>
            </a:r>
            <a:r>
              <a:rPr lang="tr-TR" sz="2400" b="1" dirty="0"/>
              <a:t> </a:t>
            </a:r>
            <a:r>
              <a:rPr lang="en-US" sz="2400" b="1" dirty="0"/>
              <a:t>consist of </a:t>
            </a:r>
            <a:r>
              <a:rPr lang="en-US" sz="2400" dirty="0"/>
              <a:t>the</a:t>
            </a:r>
            <a:r>
              <a:rPr lang="tr-TR" sz="2400" dirty="0"/>
              <a:t> </a:t>
            </a:r>
            <a:r>
              <a:rPr lang="en-US" sz="2400" dirty="0"/>
              <a:t>structure, terms, notations, syntax, semantics, and integrity rules that</a:t>
            </a:r>
            <a:r>
              <a:rPr lang="tr-TR" sz="2400" dirty="0"/>
              <a:t> </a:t>
            </a:r>
            <a:r>
              <a:rPr lang="en-US" sz="2400" dirty="0"/>
              <a:t>are used to express a model</a:t>
            </a:r>
            <a:endParaRPr lang="tr-TR" sz="2400" dirty="0"/>
          </a:p>
          <a:p>
            <a:pPr algn="just"/>
            <a:endParaRPr lang="tr-TR" sz="1000" dirty="0"/>
          </a:p>
          <a:p>
            <a:pPr algn="just"/>
            <a:endParaRPr lang="tr-TR" sz="2400" dirty="0"/>
          </a:p>
          <a:p>
            <a:pPr algn="just"/>
            <a:r>
              <a:rPr lang="en-US" sz="2400" dirty="0"/>
              <a:t>A model</a:t>
            </a:r>
            <a:r>
              <a:rPr lang="tr-TR" sz="2400" dirty="0"/>
              <a:t>;</a:t>
            </a:r>
          </a:p>
          <a:p>
            <a:pPr marL="342900" indent="-342900" algn="just">
              <a:buFont typeface="Arial" panose="020B0604020202020204" pitchFamily="34" charset="0"/>
              <a:buChar char="•"/>
            </a:pPr>
            <a:r>
              <a:rPr lang="en-US" sz="2400" dirty="0"/>
              <a:t>contains no information specific to the platform, or the technology that is used to realize it</a:t>
            </a:r>
            <a:r>
              <a:rPr lang="tr-TR" sz="2400" dirty="0"/>
              <a:t>,</a:t>
            </a:r>
          </a:p>
          <a:p>
            <a:pPr marL="342900" indent="-342900" algn="just">
              <a:buFont typeface="Arial" panose="020B0604020202020204" pitchFamily="34" charset="0"/>
              <a:buChar char="•"/>
            </a:pPr>
            <a:r>
              <a:rPr lang="en-US" sz="2400" dirty="0"/>
              <a:t>describes the structure and function of a system, but not the specific implementation.</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model driven architecture</a:t>
            </a:r>
            <a:endParaRPr lang="tr-TR" b="1" dirty="0">
              <a:effectLst>
                <a:outerShdw blurRad="38100" dist="38100" dir="2700000" algn="tl">
                  <a:srgbClr val="000000">
                    <a:alpha val="43137"/>
                  </a:srgbClr>
                </a:outerShdw>
              </a:effectLst>
            </a:endParaRPr>
          </a:p>
        </p:txBody>
      </p:sp>
      <p:sp>
        <p:nvSpPr>
          <p:cNvPr id="4" name="Dikdörtgen 3"/>
          <p:cNvSpPr/>
          <p:nvPr/>
        </p:nvSpPr>
        <p:spPr>
          <a:xfrm>
            <a:off x="4223792" y="6577608"/>
            <a:ext cx="7568458" cy="307777"/>
          </a:xfrm>
          <a:prstGeom prst="rect">
            <a:avLst/>
          </a:prstGeom>
        </p:spPr>
        <p:txBody>
          <a:bodyPr wrap="square">
            <a:spAutoFit/>
          </a:bodyPr>
          <a:lstStyle/>
          <a:p>
            <a:pPr algn="r">
              <a:buFont typeface="Wingdings" panose="05000000000000000000" pitchFamily="2" charset="2"/>
              <a:buNone/>
            </a:pPr>
            <a:r>
              <a:rPr lang="en-US" sz="1400" b="1" i="1" dirty="0"/>
              <a:t>Object Management Group</a:t>
            </a:r>
            <a:r>
              <a:rPr lang="tr-TR" sz="1400" b="1" i="1" dirty="0"/>
              <a:t>, </a:t>
            </a:r>
            <a:r>
              <a:rPr lang="en-US" sz="1400" b="1" i="1" dirty="0"/>
              <a:t>Model Driven Architecture (MDA)</a:t>
            </a:r>
            <a:r>
              <a:rPr lang="tr-TR" sz="1400" b="1" i="1" dirty="0"/>
              <a:t> </a:t>
            </a:r>
            <a:r>
              <a:rPr lang="en-US" sz="1400" b="1" i="1" dirty="0"/>
              <a:t>MDA Guide rev. 2.0</a:t>
            </a:r>
          </a:p>
        </p:txBody>
      </p:sp>
      <p:sp>
        <p:nvSpPr>
          <p:cNvPr id="7" name="Dikdörtgen 6"/>
          <p:cNvSpPr/>
          <p:nvPr/>
        </p:nvSpPr>
        <p:spPr>
          <a:xfrm>
            <a:off x="8832304" y="2074778"/>
            <a:ext cx="1035668" cy="369332"/>
          </a:xfrm>
          <a:prstGeom prst="rect">
            <a:avLst/>
          </a:prstGeom>
        </p:spPr>
        <p:txBody>
          <a:bodyPr wrap="none">
            <a:spAutoFit/>
          </a:bodyPr>
          <a:lstStyle/>
          <a:p>
            <a:r>
              <a:rPr lang="tr-TR" dirty="0">
                <a:solidFill>
                  <a:srgbClr val="FF0000"/>
                </a:solidFill>
              </a:rPr>
              <a:t>sözdizimi</a:t>
            </a:r>
            <a:endParaRPr lang="en-US" dirty="0">
              <a:solidFill>
                <a:srgbClr val="FF0000"/>
              </a:solidFill>
            </a:endParaRPr>
          </a:p>
        </p:txBody>
      </p:sp>
      <p:sp>
        <p:nvSpPr>
          <p:cNvPr id="8" name="Dikdörtgen 7"/>
          <p:cNvSpPr/>
          <p:nvPr/>
        </p:nvSpPr>
        <p:spPr>
          <a:xfrm>
            <a:off x="10054506" y="2636912"/>
            <a:ext cx="1229824" cy="369332"/>
          </a:xfrm>
          <a:prstGeom prst="rect">
            <a:avLst/>
          </a:prstGeom>
        </p:spPr>
        <p:txBody>
          <a:bodyPr wrap="none">
            <a:spAutoFit/>
          </a:bodyPr>
          <a:lstStyle/>
          <a:p>
            <a:r>
              <a:rPr lang="tr-TR" dirty="0">
                <a:solidFill>
                  <a:srgbClr val="FF0000"/>
                </a:solidFill>
              </a:rPr>
              <a:t>anlambilim</a:t>
            </a:r>
            <a:endParaRPr lang="en-US" dirty="0">
              <a:solidFill>
                <a:srgbClr val="FF0000"/>
              </a:solidFill>
            </a:endParaRPr>
          </a:p>
        </p:txBody>
      </p:sp>
    </p:spTree>
    <p:extLst>
      <p:ext uri="{BB962C8B-B14F-4D97-AF65-F5344CB8AC3E}">
        <p14:creationId xmlns:p14="http://schemas.microsoft.com/office/powerpoint/2010/main" val="2195756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52737"/>
            <a:ext cx="11737304" cy="2092881"/>
          </a:xfrm>
          <a:prstGeom prst="rect">
            <a:avLst/>
          </a:prstGeom>
        </p:spPr>
        <p:txBody>
          <a:bodyPr wrap="square">
            <a:spAutoFit/>
          </a:bodyPr>
          <a:lstStyle/>
          <a:p>
            <a:pPr algn="just"/>
            <a:r>
              <a:rPr lang="en-US" sz="2400" dirty="0"/>
              <a:t>With the MDA methodology, system functionality is specified as a </a:t>
            </a:r>
            <a:r>
              <a:rPr lang="en-US" sz="2400" b="1" dirty="0"/>
              <a:t>platform-independent model (PIM)</a:t>
            </a:r>
            <a:r>
              <a:rPr lang="en-US" sz="2400" dirty="0"/>
              <a:t> by using an appropriate Domain Specific Language such as the </a:t>
            </a:r>
            <a:r>
              <a:rPr lang="en-US" sz="2400" b="1" dirty="0"/>
              <a:t>Unified Modelling Language (UML)</a:t>
            </a:r>
            <a:r>
              <a:rPr lang="en-US" sz="2400" dirty="0"/>
              <a:t>.</a:t>
            </a:r>
            <a:endParaRPr lang="tr-TR" sz="2400" dirty="0"/>
          </a:p>
          <a:p>
            <a:pPr algn="just"/>
            <a:endParaRPr lang="tr-TR" sz="1000" dirty="0"/>
          </a:p>
          <a:p>
            <a:pPr algn="just"/>
            <a:r>
              <a:rPr lang="en-US" sz="2400" dirty="0"/>
              <a:t>UML models can be </a:t>
            </a:r>
            <a:r>
              <a:rPr lang="en-US" sz="2400" b="1" dirty="0"/>
              <a:t>exchanged</a:t>
            </a:r>
            <a:r>
              <a:rPr lang="en-US" sz="2400" dirty="0"/>
              <a:t> among UML tools by using the XML Metadata Interchange (XMI) format.</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platform-independent model</a:t>
            </a:r>
            <a:endParaRPr lang="en-US" b="1" dirty="0">
              <a:effectLst>
                <a:outerShdw blurRad="38100" dist="38100" dir="2700000" algn="tl">
                  <a:srgbClr val="000000">
                    <a:alpha val="43137"/>
                  </a:srgbClr>
                </a:outerShdw>
              </a:effectLst>
            </a:endParaRPr>
          </a:p>
        </p:txBody>
      </p:sp>
      <p:sp>
        <p:nvSpPr>
          <p:cNvPr id="4" name="Dikdörtgen 3"/>
          <p:cNvSpPr/>
          <p:nvPr/>
        </p:nvSpPr>
        <p:spPr>
          <a:xfrm>
            <a:off x="4223792" y="6577608"/>
            <a:ext cx="7568458" cy="307777"/>
          </a:xfrm>
          <a:prstGeom prst="rect">
            <a:avLst/>
          </a:prstGeom>
        </p:spPr>
        <p:txBody>
          <a:bodyPr wrap="square">
            <a:spAutoFit/>
          </a:bodyPr>
          <a:lstStyle/>
          <a:p>
            <a:pPr algn="r">
              <a:buFont typeface="Wingdings" panose="05000000000000000000" pitchFamily="2" charset="2"/>
              <a:buNone/>
            </a:pPr>
            <a:r>
              <a:rPr lang="en-US" sz="1400" b="1" i="1" dirty="0"/>
              <a:t>Object Management Group</a:t>
            </a:r>
            <a:r>
              <a:rPr lang="tr-TR" sz="1400" b="1" i="1" dirty="0"/>
              <a:t>, </a:t>
            </a:r>
            <a:r>
              <a:rPr lang="en-US" sz="1400" b="1" i="1" dirty="0"/>
              <a:t>Model Driven Architecture (MDA)</a:t>
            </a:r>
            <a:r>
              <a:rPr lang="tr-TR" sz="1400" b="1" i="1" dirty="0"/>
              <a:t> </a:t>
            </a:r>
            <a:r>
              <a:rPr lang="en-US" sz="1400" b="1" i="1" dirty="0"/>
              <a:t>MDA Guide rev. 2.0</a:t>
            </a:r>
          </a:p>
        </p:txBody>
      </p:sp>
      <p:grpSp>
        <p:nvGrpSpPr>
          <p:cNvPr id="21" name="Grup 20"/>
          <p:cNvGrpSpPr/>
          <p:nvPr/>
        </p:nvGrpSpPr>
        <p:grpSpPr>
          <a:xfrm>
            <a:off x="263352" y="3145617"/>
            <a:ext cx="11737304" cy="3307719"/>
            <a:chOff x="112881" y="3730392"/>
            <a:chExt cx="8779599" cy="2483576"/>
          </a:xfrm>
        </p:grpSpPr>
        <p:pic>
          <p:nvPicPr>
            <p:cNvPr id="3" name="Resim 2"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1" y="3730392"/>
              <a:ext cx="5763429" cy="1448002"/>
            </a:xfrm>
            <a:prstGeom prst="rect">
              <a:avLst/>
            </a:prstGeom>
          </p:spPr>
        </p:pic>
        <p:sp>
          <p:nvSpPr>
            <p:cNvPr id="8" name="AutoShape 116"/>
            <p:cNvSpPr>
              <a:spLocks noChangeArrowheads="1"/>
            </p:cNvSpPr>
            <p:nvPr/>
          </p:nvSpPr>
          <p:spPr bwMode="auto">
            <a:xfrm>
              <a:off x="6478768" y="4094030"/>
              <a:ext cx="2413712" cy="720725"/>
            </a:xfrm>
            <a:prstGeom prst="roundRect">
              <a:avLst>
                <a:gd name="adj" fmla="val 16667"/>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582" tIns="47790" rIns="95582" bIns="47790" anchor="ctr"/>
            <a:lstStyle/>
            <a:p>
              <a:pPr algn="r"/>
              <a:r>
                <a:rPr lang="en-US" sz="1600" b="1" dirty="0">
                  <a:latin typeface="Arial" panose="020B0604020202020204" pitchFamily="34" charset="0"/>
                </a:rPr>
                <a:t>Code generation</a:t>
              </a:r>
            </a:p>
          </p:txBody>
        </p:sp>
        <p:pic>
          <p:nvPicPr>
            <p:cNvPr id="9" name="Picture 117" descr="process"/>
            <p:cNvPicPr>
              <a:picLocks noChangeAspect="1" noChangeArrowheads="1"/>
            </p:cNvPicPr>
            <p:nvPr/>
          </p:nvPicPr>
          <p:blipFill>
            <a:blip r:embed="rId4">
              <a:clrChange>
                <a:clrFrom>
                  <a:srgbClr val="FFFFFA"/>
                </a:clrFrom>
                <a:clrTo>
                  <a:srgbClr val="FFFFFA">
                    <a:alpha val="0"/>
                  </a:srgbClr>
                </a:clrTo>
              </a:clrChange>
              <a:extLst>
                <a:ext uri="{28A0092B-C50C-407E-A947-70E740481C1C}">
                  <a14:useLocalDpi xmlns:a14="http://schemas.microsoft.com/office/drawing/2010/main" val="0"/>
                </a:ext>
              </a:extLst>
            </a:blip>
            <a:srcRect/>
            <a:stretch>
              <a:fillRect/>
            </a:stretch>
          </p:blipFill>
          <p:spPr bwMode="auto">
            <a:xfrm>
              <a:off x="6630317" y="4223412"/>
              <a:ext cx="461963" cy="4619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9"/>
            <p:cNvGrpSpPr>
              <a:grpSpLocks/>
            </p:cNvGrpSpPr>
            <p:nvPr/>
          </p:nvGrpSpPr>
          <p:grpSpPr bwMode="auto">
            <a:xfrm>
              <a:off x="6985345" y="5639293"/>
              <a:ext cx="469900" cy="574675"/>
              <a:chOff x="1002" y="3572"/>
              <a:chExt cx="296" cy="362"/>
            </a:xfrm>
          </p:grpSpPr>
          <p:sp>
            <p:nvSpPr>
              <p:cNvPr id="11" name="AutoShape 100"/>
              <p:cNvSpPr>
                <a:spLocks noChangeArrowheads="1"/>
              </p:cNvSpPr>
              <p:nvPr/>
            </p:nvSpPr>
            <p:spPr bwMode="auto">
              <a:xfrm rot="10800000" flipH="1">
                <a:off x="1002" y="3572"/>
                <a:ext cx="232" cy="322"/>
              </a:xfrm>
              <a:prstGeom prst="foldedCorner">
                <a:avLst>
                  <a:gd name="adj" fmla="val 191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582" tIns="47790" rIns="95582" bIns="47790" anchor="ctr"/>
              <a:lstStyle/>
              <a:p>
                <a:endParaRPr lang="en-US"/>
              </a:p>
            </p:txBody>
          </p:sp>
          <p:sp>
            <p:nvSpPr>
              <p:cNvPr id="12" name="AutoShape 101"/>
              <p:cNvSpPr>
                <a:spLocks noChangeArrowheads="1"/>
              </p:cNvSpPr>
              <p:nvPr/>
            </p:nvSpPr>
            <p:spPr bwMode="auto">
              <a:xfrm rot="10800000" flipH="1">
                <a:off x="1066" y="3612"/>
                <a:ext cx="232" cy="322"/>
              </a:xfrm>
              <a:prstGeom prst="foldedCorner">
                <a:avLst>
                  <a:gd name="adj" fmla="val 191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5582" tIns="47790" rIns="95582" bIns="47790" anchor="ctr"/>
              <a:lstStyle/>
              <a:p>
                <a:pPr algn="ctr"/>
                <a:r>
                  <a:rPr lang="fr-FR" sz="1200"/>
                  <a:t>SQL</a:t>
                </a:r>
              </a:p>
            </p:txBody>
          </p:sp>
        </p:grpSp>
        <p:grpSp>
          <p:nvGrpSpPr>
            <p:cNvPr id="13" name="Group 102"/>
            <p:cNvGrpSpPr>
              <a:grpSpLocks/>
            </p:cNvGrpSpPr>
            <p:nvPr/>
          </p:nvGrpSpPr>
          <p:grpSpPr bwMode="auto">
            <a:xfrm>
              <a:off x="7704483" y="5639293"/>
              <a:ext cx="469900" cy="574675"/>
              <a:chOff x="1002" y="3572"/>
              <a:chExt cx="296" cy="362"/>
            </a:xfrm>
          </p:grpSpPr>
          <p:sp>
            <p:nvSpPr>
              <p:cNvPr id="14" name="AutoShape 103"/>
              <p:cNvSpPr>
                <a:spLocks noChangeArrowheads="1"/>
              </p:cNvSpPr>
              <p:nvPr/>
            </p:nvSpPr>
            <p:spPr bwMode="auto">
              <a:xfrm rot="10800000" flipH="1">
                <a:off x="1002" y="3572"/>
                <a:ext cx="232" cy="322"/>
              </a:xfrm>
              <a:prstGeom prst="foldedCorner">
                <a:avLst>
                  <a:gd name="adj" fmla="val 191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582" tIns="47790" rIns="95582" bIns="47790" anchor="ctr"/>
              <a:lstStyle/>
              <a:p>
                <a:endParaRPr lang="en-US"/>
              </a:p>
            </p:txBody>
          </p:sp>
          <p:sp>
            <p:nvSpPr>
              <p:cNvPr id="15" name="AutoShape 104"/>
              <p:cNvSpPr>
                <a:spLocks noChangeArrowheads="1"/>
              </p:cNvSpPr>
              <p:nvPr/>
            </p:nvSpPr>
            <p:spPr bwMode="auto">
              <a:xfrm rot="10800000" flipH="1">
                <a:off x="1066" y="3612"/>
                <a:ext cx="232" cy="322"/>
              </a:xfrm>
              <a:prstGeom prst="foldedCorner">
                <a:avLst>
                  <a:gd name="adj" fmla="val 191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5582" tIns="47790" rIns="95582" bIns="47790" anchor="ctr"/>
              <a:lstStyle/>
              <a:p>
                <a:pPr algn="ctr"/>
                <a:r>
                  <a:rPr lang="fr-FR" sz="1200" dirty="0"/>
                  <a:t>XML</a:t>
                </a:r>
              </a:p>
            </p:txBody>
          </p:sp>
        </p:grpSp>
        <p:grpSp>
          <p:nvGrpSpPr>
            <p:cNvPr id="16" name="Group 105"/>
            <p:cNvGrpSpPr>
              <a:grpSpLocks/>
            </p:cNvGrpSpPr>
            <p:nvPr/>
          </p:nvGrpSpPr>
          <p:grpSpPr bwMode="auto">
            <a:xfrm>
              <a:off x="8353770" y="5639293"/>
              <a:ext cx="469900" cy="574675"/>
              <a:chOff x="1002" y="3572"/>
              <a:chExt cx="296" cy="362"/>
            </a:xfrm>
          </p:grpSpPr>
          <p:sp>
            <p:nvSpPr>
              <p:cNvPr id="17" name="AutoShape 106"/>
              <p:cNvSpPr>
                <a:spLocks noChangeArrowheads="1"/>
              </p:cNvSpPr>
              <p:nvPr/>
            </p:nvSpPr>
            <p:spPr bwMode="auto">
              <a:xfrm rot="10800000" flipH="1">
                <a:off x="1002" y="3572"/>
                <a:ext cx="232" cy="322"/>
              </a:xfrm>
              <a:prstGeom prst="foldedCorner">
                <a:avLst>
                  <a:gd name="adj" fmla="val 191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582" tIns="47790" rIns="95582" bIns="47790" anchor="ctr"/>
              <a:lstStyle/>
              <a:p>
                <a:endParaRPr lang="en-US"/>
              </a:p>
            </p:txBody>
          </p:sp>
          <p:sp>
            <p:nvSpPr>
              <p:cNvPr id="18" name="AutoShape 107"/>
              <p:cNvSpPr>
                <a:spLocks noChangeArrowheads="1"/>
              </p:cNvSpPr>
              <p:nvPr/>
            </p:nvSpPr>
            <p:spPr bwMode="auto">
              <a:xfrm rot="10800000" flipH="1">
                <a:off x="1066" y="3612"/>
                <a:ext cx="232" cy="322"/>
              </a:xfrm>
              <a:prstGeom prst="foldedCorner">
                <a:avLst>
                  <a:gd name="adj" fmla="val 1916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5582" tIns="47790" rIns="95582" bIns="47790" anchor="ctr"/>
              <a:lstStyle/>
              <a:p>
                <a:pPr algn="ctr"/>
                <a:r>
                  <a:rPr lang="fr-FR" sz="1200"/>
                  <a:t>Java</a:t>
                </a:r>
              </a:p>
            </p:txBody>
          </p:sp>
        </p:grpSp>
        <p:pic>
          <p:nvPicPr>
            <p:cNvPr id="19" name="Picture 127" descr="illu_arrow"/>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494189">
              <a:off x="7491926" y="4804108"/>
              <a:ext cx="793412" cy="6589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7" descr="illu_arrow"/>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903580">
              <a:off x="5715684" y="4161701"/>
              <a:ext cx="561975" cy="466725"/>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L:\Marketing\Graphics &amp; sound\LOGOS\UML Logos\uml-gif.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00" y="5204142"/>
            <a:ext cx="2226871" cy="12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097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1344" y="1052737"/>
            <a:ext cx="11809312" cy="2169825"/>
          </a:xfrm>
          <a:prstGeom prst="rect">
            <a:avLst/>
          </a:prstGeom>
        </p:spPr>
        <p:txBody>
          <a:bodyPr wrap="square">
            <a:spAutoFit/>
          </a:bodyPr>
          <a:lstStyle/>
          <a:p>
            <a:pPr algn="just"/>
            <a:r>
              <a:rPr lang="en-US" sz="2000" dirty="0"/>
              <a:t>We can see that the complexity increases from </a:t>
            </a:r>
            <a:r>
              <a:rPr lang="en-US" sz="2000" b="1" dirty="0"/>
              <a:t>conceptual</a:t>
            </a:r>
            <a:r>
              <a:rPr lang="en-US" sz="2000" dirty="0"/>
              <a:t> to </a:t>
            </a:r>
            <a:r>
              <a:rPr lang="en-US" sz="2000" b="1" dirty="0"/>
              <a:t>logical</a:t>
            </a:r>
            <a:r>
              <a:rPr lang="en-US" sz="2000" dirty="0"/>
              <a:t> to </a:t>
            </a:r>
            <a:r>
              <a:rPr lang="en-US" sz="2000" b="1" dirty="0"/>
              <a:t>physical</a:t>
            </a:r>
            <a:r>
              <a:rPr lang="en-US" sz="2000" dirty="0"/>
              <a:t>.</a:t>
            </a:r>
            <a:endParaRPr lang="tr-TR" sz="2000" dirty="0"/>
          </a:p>
          <a:p>
            <a:pPr algn="just"/>
            <a:endParaRPr lang="tr-TR" sz="500" b="1" dirty="0"/>
          </a:p>
          <a:p>
            <a:pPr algn="just"/>
            <a:r>
              <a:rPr lang="en-US" sz="2000" b="1" dirty="0"/>
              <a:t>conceptual data model</a:t>
            </a:r>
            <a:r>
              <a:rPr lang="tr-TR" sz="2000" b="1" dirty="0"/>
              <a:t>:</a:t>
            </a:r>
            <a:r>
              <a:rPr lang="tr-TR" sz="2000" dirty="0"/>
              <a:t> </a:t>
            </a:r>
            <a:r>
              <a:rPr lang="en-US" sz="2000" dirty="0"/>
              <a:t>we understand at high level what are the different entities in our data and how they relate to one another</a:t>
            </a:r>
            <a:r>
              <a:rPr lang="tr-TR" sz="2000" dirty="0"/>
              <a:t>;</a:t>
            </a:r>
          </a:p>
          <a:p>
            <a:pPr algn="just"/>
            <a:endParaRPr lang="tr-TR" sz="500" b="1" dirty="0"/>
          </a:p>
          <a:p>
            <a:pPr algn="just"/>
            <a:r>
              <a:rPr lang="en-US" sz="2000" b="1" dirty="0"/>
              <a:t>logical data model</a:t>
            </a:r>
            <a:r>
              <a:rPr lang="tr-TR" sz="2000" b="1" dirty="0"/>
              <a:t>:</a:t>
            </a:r>
            <a:r>
              <a:rPr lang="en-US" sz="2000" dirty="0"/>
              <a:t> we understand the details of our data without worrying about how they will actually implemented,</a:t>
            </a:r>
            <a:endParaRPr lang="tr-TR" sz="2000" dirty="0"/>
          </a:p>
          <a:p>
            <a:pPr algn="just"/>
            <a:endParaRPr lang="tr-TR" sz="500" b="1" dirty="0"/>
          </a:p>
          <a:p>
            <a:pPr algn="just"/>
            <a:r>
              <a:rPr lang="en-US" sz="2000" b="1" dirty="0"/>
              <a:t>physical data model</a:t>
            </a:r>
            <a:r>
              <a:rPr lang="tr-TR" sz="2000" b="1" dirty="0"/>
              <a:t>:</a:t>
            </a:r>
            <a:r>
              <a:rPr lang="tr-TR" sz="2000" dirty="0"/>
              <a:t> </a:t>
            </a:r>
            <a:r>
              <a:rPr lang="en-US" sz="2000" dirty="0"/>
              <a:t>we know exactly how to implement our data model in the database of choice</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smtClean="0">
                <a:effectLst>
                  <a:outerShdw blurRad="38100" dist="38100" dir="2700000" algn="tl">
                    <a:srgbClr val="000000">
                      <a:alpha val="43137"/>
                    </a:srgbClr>
                  </a:outerShdw>
                </a:effectLst>
              </a:rPr>
              <a:t>platform-independent model</a:t>
            </a:r>
            <a:endParaRPr lang="en-US" b="1" dirty="0">
              <a:effectLst>
                <a:outerShdw blurRad="38100" dist="38100" dir="2700000" algn="tl">
                  <a:srgbClr val="000000">
                    <a:alpha val="43137"/>
                  </a:srgbClr>
                </a:outerShdw>
              </a:effectLst>
            </a:endParaRPr>
          </a:p>
        </p:txBody>
      </p:sp>
      <p:pic>
        <p:nvPicPr>
          <p:cNvPr id="23" name="Picture 2" descr="https://www.1keydata.com/datawarehousing/conceptual-model-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l="7353" t="10181" r="19117" b="4977"/>
          <a:stretch/>
        </p:blipFill>
        <p:spPr bwMode="auto">
          <a:xfrm>
            <a:off x="191344" y="3414135"/>
            <a:ext cx="3600400" cy="32702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www.1keydata.com/datawarehousing/logical-model-design.jpg"/>
          <p:cNvPicPr>
            <a:picLocks noChangeAspect="1" noChangeArrowheads="1"/>
          </p:cNvPicPr>
          <p:nvPr/>
        </p:nvPicPr>
        <p:blipFill rotWithShape="1">
          <a:blip r:embed="rId4">
            <a:extLst>
              <a:ext uri="{28A0092B-C50C-407E-A947-70E740481C1C}">
                <a14:useLocalDpi xmlns:a14="http://schemas.microsoft.com/office/drawing/2010/main" val="0"/>
              </a:ext>
            </a:extLst>
          </a:blip>
          <a:srcRect r="9876"/>
          <a:stretch/>
        </p:blipFill>
        <p:spPr bwMode="auto">
          <a:xfrm>
            <a:off x="7884864" y="3326339"/>
            <a:ext cx="4115792" cy="34458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www.1keydata.com/datawarehousing/physical-model-de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560" y="3326339"/>
            <a:ext cx="3698304" cy="327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1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2468503"/>
            <a:ext cx="11737304" cy="2400657"/>
          </a:xfrm>
          <a:prstGeom prst="rect">
            <a:avLst/>
          </a:prstGeom>
        </p:spPr>
        <p:txBody>
          <a:bodyPr wrap="square">
            <a:spAutoFit/>
          </a:bodyPr>
          <a:lstStyle/>
          <a:p>
            <a:pPr algn="just"/>
            <a:r>
              <a:rPr lang="en-US" sz="2400" b="1" u="sng" dirty="0"/>
              <a:t>Unified Modeling Language</a:t>
            </a:r>
            <a:r>
              <a:rPr lang="tr-TR" sz="2400" b="1" u="sng" dirty="0"/>
              <a:t>;</a:t>
            </a:r>
            <a:endParaRPr lang="en-US" sz="2400" b="1" u="sng" dirty="0"/>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dirty="0"/>
              <a:t>is an industry standard language for visualizing, specifying, constructing, and documenting artifacts of a software-intensive system</a:t>
            </a:r>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dirty="0"/>
              <a:t>is a</a:t>
            </a:r>
            <a:r>
              <a:rPr lang="tr-TR" sz="2400" dirty="0"/>
              <a:t> </a:t>
            </a:r>
            <a:r>
              <a:rPr lang="en-US" sz="2400" b="1" dirty="0"/>
              <a:t>platform-neutral environment</a:t>
            </a:r>
            <a:r>
              <a:rPr lang="en-US" sz="2400" dirty="0"/>
              <a:t> for abstract modeling of data and processes</a:t>
            </a:r>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400" dirty="0"/>
              <a:t>is adopted as the </a:t>
            </a:r>
            <a:r>
              <a:rPr lang="en-US" sz="2400" b="1" dirty="0"/>
              <a:t>Conceptual Schema Language for ISO TC 211 </a:t>
            </a:r>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What is UML?</a:t>
            </a:r>
          </a:p>
        </p:txBody>
      </p:sp>
      <p:sp>
        <p:nvSpPr>
          <p:cNvPr id="4" name="Dikdörtgen 3"/>
          <p:cNvSpPr/>
          <p:nvPr/>
        </p:nvSpPr>
        <p:spPr>
          <a:xfrm>
            <a:off x="4727848" y="6577608"/>
            <a:ext cx="7150652" cy="307777"/>
          </a:xfrm>
          <a:prstGeom prst="rect">
            <a:avLst/>
          </a:prstGeom>
        </p:spPr>
        <p:txBody>
          <a:bodyPr wrap="square">
            <a:spAutoFit/>
          </a:bodyPr>
          <a:lstStyle/>
          <a:p>
            <a:pPr algn="r">
              <a:buFont typeface="Wingdings" panose="05000000000000000000" pitchFamily="2" charset="2"/>
              <a:buNone/>
            </a:pPr>
            <a:r>
              <a:rPr lang="tr-TR" sz="1400" b="1" i="1" dirty="0"/>
              <a:t>Çağdaş, V., 2018, Arazi Bilgi Yönetim Sistemleri Yayımlanmamış Ders Notları</a:t>
            </a:r>
            <a:endParaRPr lang="en-US" sz="1400" b="1" i="1" dirty="0"/>
          </a:p>
        </p:txBody>
      </p:sp>
      <p:pic>
        <p:nvPicPr>
          <p:cNvPr id="54" name="Picture 4" descr="L:\Marketing\Graphics &amp; sound\LOGOS\UML Logos\uml-gi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948912"/>
            <a:ext cx="3421189" cy="196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67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52736"/>
            <a:ext cx="11737304" cy="3416320"/>
          </a:xfrm>
          <a:prstGeom prst="rect">
            <a:avLst/>
          </a:prstGeom>
        </p:spPr>
        <p:txBody>
          <a:bodyPr wrap="square">
            <a:spAutoFit/>
          </a:bodyPr>
          <a:lstStyle/>
          <a:p>
            <a:pPr algn="just"/>
            <a:r>
              <a:rPr lang="en-US" sz="2400" b="1" u="sng" dirty="0"/>
              <a:t>UML diagrams represent two different views of a system model:</a:t>
            </a:r>
          </a:p>
          <a:p>
            <a:pPr algn="just"/>
            <a:endParaRPr lang="en-US" sz="2400" dirty="0"/>
          </a:p>
          <a:p>
            <a:pPr marL="342900" indent="-342900" algn="just">
              <a:buFont typeface="Arial" panose="020B0604020202020204" pitchFamily="34" charset="0"/>
              <a:buChar char="•"/>
            </a:pPr>
            <a:r>
              <a:rPr lang="en-US" sz="2400" b="1" dirty="0"/>
              <a:t>Static (or structural) view</a:t>
            </a:r>
            <a:r>
              <a:rPr lang="en-US" sz="2400" dirty="0"/>
              <a:t>: highlights</a:t>
            </a:r>
            <a:r>
              <a:rPr lang="tr-TR" sz="2400" dirty="0"/>
              <a:t> </a:t>
            </a:r>
            <a:r>
              <a:rPr lang="en-US" sz="2400" dirty="0"/>
              <a:t>the static structure of the system using objects, attributes, operations and relationships.</a:t>
            </a:r>
            <a:endParaRPr lang="tr-TR" sz="2400" dirty="0"/>
          </a:p>
          <a:p>
            <a:pPr marL="800100" lvl="1" indent="-342900" algn="just">
              <a:buFont typeface="Arial" panose="020B0604020202020204" pitchFamily="34" charset="0"/>
              <a:buChar char="•"/>
            </a:pPr>
            <a:r>
              <a:rPr lang="en-US" sz="2400" dirty="0"/>
              <a:t>class diagrams and composite structure diagrams.</a:t>
            </a:r>
            <a:endParaRPr lang="tr-TR" sz="2400" dirty="0"/>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b="1" dirty="0"/>
              <a:t>Dynamic (or behavioral) view</a:t>
            </a:r>
            <a:r>
              <a:rPr lang="en-US" sz="2400" dirty="0"/>
              <a:t>: highlights the dynamic behavior of the system by showing collaborations among objects and changes to the internal states of objects.</a:t>
            </a:r>
            <a:endParaRPr lang="tr-TR" sz="2400" dirty="0"/>
          </a:p>
          <a:p>
            <a:pPr marL="800100" lvl="1" indent="-342900" algn="just">
              <a:buFont typeface="Arial" panose="020B0604020202020204" pitchFamily="34" charset="0"/>
              <a:buChar char="•"/>
            </a:pPr>
            <a:r>
              <a:rPr lang="en-US" sz="2400" dirty="0"/>
              <a:t>sequence diagrams, activity diagrams and state machine diagrams.</a:t>
            </a:r>
            <a:endParaRPr lang="tr-TR" sz="2400" dirty="0"/>
          </a:p>
        </p:txBody>
      </p:sp>
      <p:sp>
        <p:nvSpPr>
          <p:cNvPr id="6"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UML diagrams </a:t>
            </a:r>
          </a:p>
        </p:txBody>
      </p:sp>
      <p:sp>
        <p:nvSpPr>
          <p:cNvPr id="7" name="Dikdörtgen 6"/>
          <p:cNvSpPr/>
          <p:nvPr/>
        </p:nvSpPr>
        <p:spPr>
          <a:xfrm>
            <a:off x="4727848" y="6577608"/>
            <a:ext cx="7150652" cy="307777"/>
          </a:xfrm>
          <a:prstGeom prst="rect">
            <a:avLst/>
          </a:prstGeom>
        </p:spPr>
        <p:txBody>
          <a:bodyPr wrap="square">
            <a:spAutoFit/>
          </a:bodyPr>
          <a:lstStyle/>
          <a:p>
            <a:pPr algn="r">
              <a:buFont typeface="Wingdings" panose="05000000000000000000" pitchFamily="2" charset="2"/>
              <a:buNone/>
            </a:pPr>
            <a:r>
              <a:rPr lang="tr-TR" sz="1400" b="1" i="1" dirty="0"/>
              <a:t>Çağdaş, V., 2018, Arazi Bilgi Yönetim Sistemleri Yayımlanmamış Ders Notları</a:t>
            </a:r>
            <a:endParaRPr lang="en-US" sz="1400" b="1" i="1" dirty="0"/>
          </a:p>
        </p:txBody>
      </p:sp>
    </p:spTree>
    <p:extLst>
      <p:ext uri="{BB962C8B-B14F-4D97-AF65-F5344CB8AC3E}">
        <p14:creationId xmlns:p14="http://schemas.microsoft.com/office/powerpoint/2010/main" val="147065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3352" y="1004535"/>
            <a:ext cx="11737304" cy="1200329"/>
          </a:xfrm>
          <a:prstGeom prst="rect">
            <a:avLst/>
          </a:prstGeom>
        </p:spPr>
        <p:txBody>
          <a:bodyPr wrap="square">
            <a:spAutoFit/>
          </a:bodyPr>
          <a:lstStyle/>
          <a:p>
            <a:pPr marL="342900" indent="-342900" algn="just">
              <a:buFont typeface="Arial" panose="020B0604020202020204" pitchFamily="34" charset="0"/>
              <a:buChar char="•"/>
            </a:pPr>
            <a:r>
              <a:rPr lang="tr-TR" sz="2400" dirty="0" smtClean="0"/>
              <a:t>Kullanım </a:t>
            </a:r>
            <a:r>
              <a:rPr lang="tr-TR" sz="2400" dirty="0"/>
              <a:t>durumu ve sınıf çizimleri sistemin </a:t>
            </a:r>
            <a:r>
              <a:rPr lang="tr-TR" sz="2400" b="1" dirty="0">
                <a:solidFill>
                  <a:srgbClr val="FF0000"/>
                </a:solidFill>
              </a:rPr>
              <a:t>durağan</a:t>
            </a:r>
            <a:r>
              <a:rPr lang="tr-TR" sz="2400" dirty="0">
                <a:solidFill>
                  <a:srgbClr val="FF0000"/>
                </a:solidFill>
              </a:rPr>
              <a:t> </a:t>
            </a:r>
            <a:r>
              <a:rPr lang="tr-TR" sz="2400" dirty="0"/>
              <a:t>yapısını;</a:t>
            </a:r>
          </a:p>
          <a:p>
            <a:pPr marL="342900" indent="-342900" algn="just">
              <a:buFont typeface="Arial" panose="020B0604020202020204" pitchFamily="34" charset="0"/>
              <a:buChar char="•"/>
            </a:pPr>
            <a:r>
              <a:rPr lang="tr-TR" sz="2400" dirty="0" smtClean="0"/>
              <a:t>Nesne</a:t>
            </a:r>
            <a:r>
              <a:rPr lang="tr-TR" sz="2400" dirty="0"/>
              <a:t>, durum, etkinlik, sonuç ve işbirliği çizimleri ise sistemin </a:t>
            </a:r>
            <a:r>
              <a:rPr lang="tr-TR" sz="2400" b="1" dirty="0">
                <a:solidFill>
                  <a:srgbClr val="00B0F0"/>
                </a:solidFill>
              </a:rPr>
              <a:t>dinamik</a:t>
            </a:r>
            <a:r>
              <a:rPr lang="tr-TR" sz="2400" dirty="0">
                <a:solidFill>
                  <a:srgbClr val="00B0F0"/>
                </a:solidFill>
              </a:rPr>
              <a:t> </a:t>
            </a:r>
            <a:r>
              <a:rPr lang="tr-TR" sz="2400" dirty="0" smtClean="0"/>
              <a:t>yapısını;</a:t>
            </a:r>
          </a:p>
          <a:p>
            <a:pPr marL="342900" indent="-342900" algn="just">
              <a:buFont typeface="Arial" panose="020B0604020202020204" pitchFamily="34" charset="0"/>
              <a:buChar char="•"/>
            </a:pPr>
            <a:r>
              <a:rPr lang="tr-TR" sz="2400" dirty="0" smtClean="0"/>
              <a:t>Bileşen </a:t>
            </a:r>
            <a:r>
              <a:rPr lang="tr-TR" sz="2400" dirty="0"/>
              <a:t>ve yayılma çizimleri de </a:t>
            </a:r>
            <a:r>
              <a:rPr lang="tr-TR" sz="2400" b="1" dirty="0">
                <a:solidFill>
                  <a:srgbClr val="00B050"/>
                </a:solidFill>
              </a:rPr>
              <a:t>fiziksel duruma</a:t>
            </a:r>
            <a:r>
              <a:rPr lang="tr-TR" sz="2400" dirty="0"/>
              <a:t> yönelik çizimlerdir.</a:t>
            </a:r>
          </a:p>
        </p:txBody>
      </p:sp>
      <p:grpSp>
        <p:nvGrpSpPr>
          <p:cNvPr id="66" name="Grup 65"/>
          <p:cNvGrpSpPr/>
          <p:nvPr/>
        </p:nvGrpSpPr>
        <p:grpSpPr>
          <a:xfrm>
            <a:off x="263352" y="2492896"/>
            <a:ext cx="11737304" cy="4176464"/>
            <a:chOff x="916731" y="2695298"/>
            <a:chExt cx="7237614" cy="4032364"/>
          </a:xfrm>
        </p:grpSpPr>
        <p:grpSp>
          <p:nvGrpSpPr>
            <p:cNvPr id="7" name="Group 3"/>
            <p:cNvGrpSpPr>
              <a:grpSpLocks noChangeAspect="1"/>
            </p:cNvGrpSpPr>
            <p:nvPr/>
          </p:nvGrpSpPr>
          <p:grpSpPr bwMode="auto">
            <a:xfrm>
              <a:off x="1591689" y="2695298"/>
              <a:ext cx="5738337" cy="4032364"/>
              <a:chOff x="1000" y="1068"/>
              <a:chExt cx="3769" cy="2648"/>
            </a:xfrm>
          </p:grpSpPr>
          <p:sp>
            <p:nvSpPr>
              <p:cNvPr id="28" name="AutoShape 48"/>
              <p:cNvSpPr>
                <a:spLocks noChangeAspect="1" noChangeArrowheads="1"/>
              </p:cNvSpPr>
              <p:nvPr/>
            </p:nvSpPr>
            <p:spPr bwMode="auto">
              <a:xfrm>
                <a:off x="2466" y="1882"/>
                <a:ext cx="1054" cy="983"/>
              </a:xfrm>
              <a:prstGeom prst="can">
                <a:avLst>
                  <a:gd name="adj" fmla="val 39255"/>
                </a:avLst>
              </a:prstGeom>
              <a:solidFill>
                <a:schemeClr val="accent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7950" tIns="53975" rIns="107950" bIns="53975" anchor="ct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en-US"/>
              </a:p>
            </p:txBody>
          </p:sp>
          <p:sp>
            <p:nvSpPr>
              <p:cNvPr id="53" name="Rectangle 16"/>
              <p:cNvSpPr>
                <a:spLocks noChangeAspect="1" noChangeArrowheads="1"/>
              </p:cNvSpPr>
              <p:nvPr/>
            </p:nvSpPr>
            <p:spPr bwMode="auto">
              <a:xfrm>
                <a:off x="1954" y="1068"/>
                <a:ext cx="918" cy="403"/>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76531" tIns="38266" rIns="76531" bIns="38266"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Use Case</a:t>
                </a:r>
              </a:p>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Diagrams</a:t>
                </a:r>
                <a:endParaRPr lang="en-US" sz="1700" dirty="0">
                  <a:solidFill>
                    <a:schemeClr val="bg1"/>
                  </a:solidFill>
                  <a:effectLst>
                    <a:outerShdw blurRad="38100" dist="38100" dir="2700000" algn="tl">
                      <a:srgbClr val="000000"/>
                    </a:outerShdw>
                  </a:effectLst>
                  <a:latin typeface="Arial Narrow" panose="020B0606020202030204" pitchFamily="34" charset="0"/>
                </a:endParaRPr>
              </a:p>
            </p:txBody>
          </p:sp>
          <p:sp>
            <p:nvSpPr>
              <p:cNvPr id="50" name="Rectangle 20"/>
              <p:cNvSpPr>
                <a:spLocks noChangeAspect="1" noChangeArrowheads="1"/>
              </p:cNvSpPr>
              <p:nvPr/>
            </p:nvSpPr>
            <p:spPr bwMode="auto">
              <a:xfrm>
                <a:off x="1028" y="2449"/>
                <a:ext cx="919" cy="416"/>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86173" tIns="43087" rIns="86173" bIns="43087"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a:solidFill>
                      <a:schemeClr val="bg1"/>
                    </a:solidFill>
                    <a:latin typeface="Arial Narrow" panose="020B0606020202030204" pitchFamily="34" charset="0"/>
                  </a:rPr>
                  <a:t>Collaboration</a:t>
                </a:r>
              </a:p>
              <a:p>
                <a:pPr algn="ctr">
                  <a:lnSpc>
                    <a:spcPct val="90000"/>
                  </a:lnSpc>
                  <a:buClr>
                    <a:srgbClr val="F6BF69"/>
                  </a:buClr>
                  <a:buFont typeface="Monotype Sorts" pitchFamily="2" charset="2"/>
                  <a:buNone/>
                  <a:defRPr/>
                </a:pPr>
                <a:r>
                  <a:rPr lang="en-US" sz="1700" b="1">
                    <a:solidFill>
                      <a:schemeClr val="bg1"/>
                    </a:solidFill>
                    <a:latin typeface="Arial Narrow" panose="020B0606020202030204" pitchFamily="34" charset="0"/>
                  </a:rPr>
                  <a:t>Diagrams</a:t>
                </a:r>
                <a:endParaRPr lang="en-US" sz="1700">
                  <a:solidFill>
                    <a:schemeClr val="bg1"/>
                  </a:solidFill>
                  <a:effectLst>
                    <a:outerShdw blurRad="38100" dist="38100" dir="2700000" algn="tl">
                      <a:srgbClr val="000000"/>
                    </a:outerShdw>
                  </a:effectLst>
                  <a:latin typeface="Arial Narrow" panose="020B0606020202030204" pitchFamily="34" charset="0"/>
                </a:endParaRPr>
              </a:p>
            </p:txBody>
          </p:sp>
          <p:sp>
            <p:nvSpPr>
              <p:cNvPr id="47" name="Rectangle 24"/>
              <p:cNvSpPr>
                <a:spLocks noChangeAspect="1" noChangeArrowheads="1"/>
              </p:cNvSpPr>
              <p:nvPr/>
            </p:nvSpPr>
            <p:spPr bwMode="auto">
              <a:xfrm>
                <a:off x="3975" y="2235"/>
                <a:ext cx="794" cy="352"/>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86173" tIns="43087" rIns="86173" bIns="43087" anchor="ctr"/>
              <a:lstStyle>
                <a:lvl1pPr marL="384175" indent="-384175" defTabSz="903288">
                  <a:defRPr sz="2400">
                    <a:solidFill>
                      <a:schemeClr val="tx1"/>
                    </a:solidFill>
                    <a:latin typeface="Tahoma" panose="020B0604030504040204" pitchFamily="34" charset="0"/>
                  </a:defRPr>
                </a:lvl1pPr>
                <a:lvl2pPr marL="1184275" indent="-430213" defTabSz="903288">
                  <a:defRPr sz="2400">
                    <a:solidFill>
                      <a:schemeClr val="tx1"/>
                    </a:solidFill>
                    <a:latin typeface="Tahoma" panose="020B0604030504040204" pitchFamily="34" charset="0"/>
                  </a:defRPr>
                </a:lvl2pPr>
                <a:lvl3pPr marL="1504950" indent="-212725" defTabSz="903288">
                  <a:defRPr sz="2400">
                    <a:solidFill>
                      <a:schemeClr val="tx1"/>
                    </a:solidFill>
                    <a:latin typeface="Tahoma" panose="020B0604030504040204" pitchFamily="34" charset="0"/>
                  </a:defRPr>
                </a:lvl3pPr>
                <a:lvl4pPr marL="1770063" indent="-157163" defTabSz="903288">
                  <a:defRPr sz="2400">
                    <a:solidFill>
                      <a:schemeClr val="tx1"/>
                    </a:solidFill>
                    <a:latin typeface="Tahoma" panose="020B0604030504040204" pitchFamily="34" charset="0"/>
                  </a:defRPr>
                </a:lvl4pPr>
                <a:lvl5pPr marL="2039938" indent="-161925" defTabSz="903288">
                  <a:defRPr sz="2400">
                    <a:solidFill>
                      <a:schemeClr val="tx1"/>
                    </a:solidFill>
                    <a:latin typeface="Tahoma" panose="020B0604030504040204" pitchFamily="34" charset="0"/>
                  </a:defRPr>
                </a:lvl5pPr>
                <a:lvl6pPr marL="2497138" indent="-161925" defTabSz="903288" eaLnBrk="0" fontAlgn="base" hangingPunct="0">
                  <a:spcBef>
                    <a:spcPct val="0"/>
                  </a:spcBef>
                  <a:spcAft>
                    <a:spcPct val="0"/>
                  </a:spcAft>
                  <a:defRPr sz="2400">
                    <a:solidFill>
                      <a:schemeClr val="tx1"/>
                    </a:solidFill>
                    <a:latin typeface="Tahoma" panose="020B0604030504040204" pitchFamily="34" charset="0"/>
                  </a:defRPr>
                </a:lvl6pPr>
                <a:lvl7pPr marL="2954338" indent="-161925" defTabSz="903288" eaLnBrk="0" fontAlgn="base" hangingPunct="0">
                  <a:spcBef>
                    <a:spcPct val="0"/>
                  </a:spcBef>
                  <a:spcAft>
                    <a:spcPct val="0"/>
                  </a:spcAft>
                  <a:defRPr sz="2400">
                    <a:solidFill>
                      <a:schemeClr val="tx1"/>
                    </a:solidFill>
                    <a:latin typeface="Tahoma" panose="020B0604030504040204" pitchFamily="34" charset="0"/>
                  </a:defRPr>
                </a:lvl7pPr>
                <a:lvl8pPr marL="3411538" indent="-161925" defTabSz="903288" eaLnBrk="0" fontAlgn="base" hangingPunct="0">
                  <a:spcBef>
                    <a:spcPct val="0"/>
                  </a:spcBef>
                  <a:spcAft>
                    <a:spcPct val="0"/>
                  </a:spcAft>
                  <a:defRPr sz="2400">
                    <a:solidFill>
                      <a:schemeClr val="tx1"/>
                    </a:solidFill>
                    <a:latin typeface="Tahoma" panose="020B0604030504040204" pitchFamily="34" charset="0"/>
                  </a:defRPr>
                </a:lvl8pPr>
                <a:lvl9pPr marL="3868738" indent="-161925" defTabSz="903288" eaLnBrk="0" fontAlgn="base" hangingPunct="0">
                  <a:spcBef>
                    <a:spcPct val="0"/>
                  </a:spcBef>
                  <a:spcAft>
                    <a:spcPct val="0"/>
                  </a:spcAft>
                  <a:defRPr sz="2400">
                    <a:solidFill>
                      <a:schemeClr val="tx1"/>
                    </a:solidFill>
                    <a:latin typeface="Tahoma" panose="020B0604030504040204" pitchFamily="34" charset="0"/>
                  </a:defRPr>
                </a:lvl9pPr>
              </a:lstStyle>
              <a:p>
                <a:pPr algn="ctr">
                  <a:lnSpc>
                    <a:spcPct val="90000"/>
                  </a:lnSpc>
                  <a:buClr>
                    <a:srgbClr val="F6BF69"/>
                  </a:buClr>
                  <a:buFont typeface="Monotype Sorts" pitchFamily="2" charset="2"/>
                  <a:buNone/>
                </a:pPr>
                <a:r>
                  <a:rPr lang="en-US" sz="1700" b="1" dirty="0">
                    <a:solidFill>
                      <a:schemeClr val="bg1"/>
                    </a:solidFill>
                    <a:latin typeface="Arial Narrow" panose="020B0606020202030204" pitchFamily="34" charset="0"/>
                  </a:rPr>
                  <a:t>Component</a:t>
                </a:r>
              </a:p>
              <a:p>
                <a:pPr algn="ctr">
                  <a:lnSpc>
                    <a:spcPct val="90000"/>
                  </a:lnSpc>
                  <a:buClr>
                    <a:srgbClr val="F6BF69"/>
                  </a:buClr>
                  <a:buFont typeface="Monotype Sorts" pitchFamily="2" charset="2"/>
                  <a:buNone/>
                </a:pPr>
                <a:r>
                  <a:rPr lang="en-US" sz="1700" b="1" dirty="0">
                    <a:solidFill>
                      <a:schemeClr val="bg1"/>
                    </a:solidFill>
                    <a:latin typeface="Arial Narrow" panose="020B0606020202030204" pitchFamily="34" charset="0"/>
                  </a:rPr>
                  <a:t>Diagrams</a:t>
                </a:r>
              </a:p>
            </p:txBody>
          </p:sp>
          <p:sp>
            <p:nvSpPr>
              <p:cNvPr id="44" name="Rectangle 28"/>
              <p:cNvSpPr>
                <a:spLocks noChangeAspect="1" noChangeArrowheads="1"/>
              </p:cNvSpPr>
              <p:nvPr/>
            </p:nvSpPr>
            <p:spPr bwMode="auto">
              <a:xfrm>
                <a:off x="3850" y="2836"/>
                <a:ext cx="918" cy="359"/>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76531" tIns="38266" rIns="76531" bIns="38266"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Deployment</a:t>
                </a:r>
              </a:p>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Diagrams</a:t>
                </a:r>
                <a:endParaRPr lang="en-US" sz="2300" dirty="0">
                  <a:solidFill>
                    <a:schemeClr val="bg1"/>
                  </a:solidFill>
                  <a:effectLst>
                    <a:outerShdw blurRad="38100" dist="38100" dir="2700000" algn="tl">
                      <a:srgbClr val="000000"/>
                    </a:outerShdw>
                  </a:effectLst>
                  <a:latin typeface="Arial Narrow" panose="020B0606020202030204" pitchFamily="34" charset="0"/>
                </a:endParaRPr>
              </a:p>
            </p:txBody>
          </p:sp>
          <p:sp>
            <p:nvSpPr>
              <p:cNvPr id="41" name="Rectangle 32"/>
              <p:cNvSpPr>
                <a:spLocks noChangeAspect="1" noChangeArrowheads="1"/>
              </p:cNvSpPr>
              <p:nvPr/>
            </p:nvSpPr>
            <p:spPr bwMode="auto">
              <a:xfrm>
                <a:off x="3975" y="1633"/>
                <a:ext cx="710" cy="442"/>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86173" tIns="43087" rIns="86173" bIns="43087"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Object</a:t>
                </a:r>
              </a:p>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Diagrams</a:t>
                </a:r>
                <a:endParaRPr lang="en-US" sz="1700" dirty="0">
                  <a:solidFill>
                    <a:schemeClr val="bg1"/>
                  </a:solidFill>
                  <a:effectLst>
                    <a:outerShdw blurRad="38100" dist="38100" dir="2700000" algn="tl">
                      <a:srgbClr val="000000"/>
                    </a:outerShdw>
                  </a:effectLst>
                  <a:latin typeface="Arial Narrow" panose="020B0606020202030204" pitchFamily="34" charset="0"/>
                </a:endParaRPr>
              </a:p>
            </p:txBody>
          </p:sp>
          <p:sp>
            <p:nvSpPr>
              <p:cNvPr id="38" name="Rectangle 36"/>
              <p:cNvSpPr>
                <a:spLocks noChangeAspect="1" noChangeArrowheads="1"/>
              </p:cNvSpPr>
              <p:nvPr/>
            </p:nvSpPr>
            <p:spPr bwMode="auto">
              <a:xfrm>
                <a:off x="1035" y="3194"/>
                <a:ext cx="919" cy="407"/>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86173" tIns="43087" rIns="86173" bIns="43087"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a:solidFill>
                      <a:schemeClr val="bg1"/>
                    </a:solidFill>
                    <a:latin typeface="Arial Narrow" panose="020B0606020202030204" pitchFamily="34" charset="0"/>
                  </a:rPr>
                  <a:t>Statechart</a:t>
                </a:r>
              </a:p>
              <a:p>
                <a:pPr algn="ctr">
                  <a:lnSpc>
                    <a:spcPct val="90000"/>
                  </a:lnSpc>
                  <a:buClr>
                    <a:srgbClr val="F6BF69"/>
                  </a:buClr>
                  <a:buFont typeface="Monotype Sorts" pitchFamily="2" charset="2"/>
                  <a:buNone/>
                  <a:defRPr/>
                </a:pPr>
                <a:r>
                  <a:rPr lang="en-US" sz="1700" b="1">
                    <a:solidFill>
                      <a:schemeClr val="bg1"/>
                    </a:solidFill>
                    <a:latin typeface="Arial Narrow" panose="020B0606020202030204" pitchFamily="34" charset="0"/>
                  </a:rPr>
                  <a:t>Diagrams</a:t>
                </a:r>
                <a:endParaRPr lang="en-US" sz="1700">
                  <a:solidFill>
                    <a:schemeClr val="bg1"/>
                  </a:solidFill>
                  <a:effectLst>
                    <a:outerShdw blurRad="38100" dist="38100" dir="2700000" algn="tl">
                      <a:srgbClr val="000000"/>
                    </a:outerShdw>
                  </a:effectLst>
                  <a:latin typeface="Arial Narrow" panose="020B0606020202030204" pitchFamily="34" charset="0"/>
                </a:endParaRPr>
              </a:p>
            </p:txBody>
          </p:sp>
          <p:sp>
            <p:nvSpPr>
              <p:cNvPr id="35" name="Rectangle 40"/>
              <p:cNvSpPr>
                <a:spLocks noChangeAspect="1" noChangeArrowheads="1"/>
              </p:cNvSpPr>
              <p:nvPr/>
            </p:nvSpPr>
            <p:spPr bwMode="auto">
              <a:xfrm>
                <a:off x="1000" y="1764"/>
                <a:ext cx="918" cy="413"/>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76531" tIns="38266" rIns="76531" bIns="38266"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Sequence</a:t>
                </a:r>
              </a:p>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Diagrams</a:t>
                </a:r>
                <a:endParaRPr lang="en-US" sz="1700" dirty="0">
                  <a:solidFill>
                    <a:schemeClr val="bg1"/>
                  </a:solidFill>
                  <a:effectLst>
                    <a:outerShdw blurRad="38100" dist="38100" dir="2700000" algn="tl">
                      <a:srgbClr val="000000"/>
                    </a:outerShdw>
                  </a:effectLst>
                  <a:latin typeface="Arial Narrow" panose="020B0606020202030204" pitchFamily="34" charset="0"/>
                </a:endParaRPr>
              </a:p>
            </p:txBody>
          </p:sp>
          <p:sp>
            <p:nvSpPr>
              <p:cNvPr id="32" name="Rectangle 44"/>
              <p:cNvSpPr>
                <a:spLocks noChangeAspect="1" noChangeArrowheads="1"/>
              </p:cNvSpPr>
              <p:nvPr/>
            </p:nvSpPr>
            <p:spPr bwMode="auto">
              <a:xfrm>
                <a:off x="3032" y="1068"/>
                <a:ext cx="919" cy="403"/>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86173" tIns="43087" rIns="86173" bIns="43087"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Class</a:t>
                </a:r>
              </a:p>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Diagrams</a:t>
                </a:r>
                <a:endParaRPr lang="en-US" sz="1700" dirty="0">
                  <a:solidFill>
                    <a:schemeClr val="bg1"/>
                  </a:solidFill>
                  <a:effectLst>
                    <a:outerShdw blurRad="38100" dist="38100" dir="2700000" algn="tl">
                      <a:srgbClr val="000000"/>
                    </a:outerShdw>
                  </a:effectLst>
                  <a:latin typeface="Arial Narrow" panose="020B0606020202030204" pitchFamily="34" charset="0"/>
                </a:endParaRPr>
              </a:p>
            </p:txBody>
          </p:sp>
          <p:sp>
            <p:nvSpPr>
              <p:cNvPr id="27" name="Rectangle 47"/>
              <p:cNvSpPr>
                <a:spLocks noChangeAspect="1" noChangeArrowheads="1"/>
              </p:cNvSpPr>
              <p:nvPr/>
            </p:nvSpPr>
            <p:spPr bwMode="auto">
              <a:xfrm>
                <a:off x="2757" y="3143"/>
                <a:ext cx="919" cy="573"/>
              </a:xfrm>
              <a:prstGeom prst="rect">
                <a:avLst/>
              </a:prstGeom>
              <a:solidFill>
                <a:schemeClr val="tx1">
                  <a:lumMod val="50000"/>
                  <a:lumOff val="50000"/>
                </a:schemeClr>
              </a:solidFill>
              <a:ln w="9525">
                <a:solidFill>
                  <a:schemeClr val="bg2"/>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86173" tIns="43087" rIns="86173" bIns="43087" anchor="ctr"/>
              <a:lstStyle>
                <a:lvl1pPr marL="384175" indent="-384175" defTabSz="903288">
                  <a:defRPr sz="2400">
                    <a:solidFill>
                      <a:schemeClr val="tx1"/>
                    </a:solidFill>
                    <a:latin typeface="Times New Roman" panose="02020603050405020304" pitchFamily="18" charset="0"/>
                  </a:defRPr>
                </a:lvl1pPr>
                <a:lvl2pPr marL="1184275" indent="-430213" defTabSz="903288">
                  <a:defRPr sz="2400">
                    <a:solidFill>
                      <a:schemeClr val="tx1"/>
                    </a:solidFill>
                    <a:latin typeface="Times New Roman" panose="02020603050405020304" pitchFamily="18" charset="0"/>
                  </a:defRPr>
                </a:lvl2pPr>
                <a:lvl3pPr marL="1504950" indent="-212725" defTabSz="903288">
                  <a:defRPr sz="2400">
                    <a:solidFill>
                      <a:schemeClr val="tx1"/>
                    </a:solidFill>
                    <a:latin typeface="Times New Roman" panose="02020603050405020304" pitchFamily="18" charset="0"/>
                  </a:defRPr>
                </a:lvl3pPr>
                <a:lvl4pPr marL="1770063" indent="-157163" defTabSz="903288">
                  <a:defRPr sz="2400">
                    <a:solidFill>
                      <a:schemeClr val="tx1"/>
                    </a:solidFill>
                    <a:latin typeface="Times New Roman" panose="02020603050405020304" pitchFamily="18" charset="0"/>
                  </a:defRPr>
                </a:lvl4pPr>
                <a:lvl5pPr marL="2039938" indent="-161925" defTabSz="903288">
                  <a:defRPr sz="2400">
                    <a:solidFill>
                      <a:schemeClr val="tx1"/>
                    </a:solidFill>
                    <a:latin typeface="Times New Roman" panose="02020603050405020304" pitchFamily="18" charset="0"/>
                  </a:defRPr>
                </a:lvl5pPr>
                <a:lvl6pPr marL="2497138" indent="-161925" defTabSz="903288" fontAlgn="base">
                  <a:spcBef>
                    <a:spcPct val="0"/>
                  </a:spcBef>
                  <a:spcAft>
                    <a:spcPct val="0"/>
                  </a:spcAft>
                  <a:defRPr sz="2400">
                    <a:solidFill>
                      <a:schemeClr val="tx1"/>
                    </a:solidFill>
                    <a:latin typeface="Times New Roman" panose="02020603050405020304" pitchFamily="18" charset="0"/>
                  </a:defRPr>
                </a:lvl6pPr>
                <a:lvl7pPr marL="2954338" indent="-161925" defTabSz="903288" fontAlgn="base">
                  <a:spcBef>
                    <a:spcPct val="0"/>
                  </a:spcBef>
                  <a:spcAft>
                    <a:spcPct val="0"/>
                  </a:spcAft>
                  <a:defRPr sz="2400">
                    <a:solidFill>
                      <a:schemeClr val="tx1"/>
                    </a:solidFill>
                    <a:latin typeface="Times New Roman" panose="02020603050405020304" pitchFamily="18" charset="0"/>
                  </a:defRPr>
                </a:lvl7pPr>
                <a:lvl8pPr marL="3411538" indent="-161925" defTabSz="903288" fontAlgn="base">
                  <a:spcBef>
                    <a:spcPct val="0"/>
                  </a:spcBef>
                  <a:spcAft>
                    <a:spcPct val="0"/>
                  </a:spcAft>
                  <a:defRPr sz="2400">
                    <a:solidFill>
                      <a:schemeClr val="tx1"/>
                    </a:solidFill>
                    <a:latin typeface="Times New Roman" panose="02020603050405020304" pitchFamily="18" charset="0"/>
                  </a:defRPr>
                </a:lvl8pPr>
                <a:lvl9pPr marL="3868738" indent="-161925" defTabSz="903288"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Activity</a:t>
                </a:r>
              </a:p>
              <a:p>
                <a:pPr algn="ctr">
                  <a:lnSpc>
                    <a:spcPct val="90000"/>
                  </a:lnSpc>
                  <a:buClr>
                    <a:srgbClr val="F6BF69"/>
                  </a:buClr>
                  <a:buFont typeface="Monotype Sorts" pitchFamily="2" charset="2"/>
                  <a:buNone/>
                  <a:defRPr/>
                </a:pPr>
                <a:r>
                  <a:rPr lang="en-US" sz="1700" b="1" dirty="0">
                    <a:solidFill>
                      <a:schemeClr val="bg1"/>
                    </a:solidFill>
                    <a:latin typeface="Arial Narrow" panose="020B0606020202030204" pitchFamily="34" charset="0"/>
                  </a:rPr>
                  <a:t>Diagrams</a:t>
                </a:r>
                <a:endParaRPr lang="en-US" sz="1700" dirty="0">
                  <a:solidFill>
                    <a:schemeClr val="bg1"/>
                  </a:solidFill>
                  <a:effectLst>
                    <a:outerShdw blurRad="38100" dist="38100" dir="2700000" algn="tl">
                      <a:srgbClr val="000000"/>
                    </a:outerShdw>
                  </a:effectLst>
                  <a:latin typeface="Arial Narrow" panose="020B0606020202030204" pitchFamily="34" charset="0"/>
                </a:endParaRPr>
              </a:p>
            </p:txBody>
          </p:sp>
          <p:sp>
            <p:nvSpPr>
              <p:cNvPr id="29" name="Rectangle 49"/>
              <p:cNvSpPr>
                <a:spLocks noChangeAspect="1" noChangeArrowheads="1"/>
              </p:cNvSpPr>
              <p:nvPr/>
            </p:nvSpPr>
            <p:spPr bwMode="auto">
              <a:xfrm>
                <a:off x="2789" y="2333"/>
                <a:ext cx="407"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7950" tIns="53975" rIns="107950" bIns="53975">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a:lnSpc>
                    <a:spcPct val="90000"/>
                  </a:lnSpc>
                  <a:buClr>
                    <a:srgbClr val="F6BF69"/>
                  </a:buClr>
                  <a:buFont typeface="Monotype Sorts" pitchFamily="2" charset="2"/>
                  <a:buNone/>
                </a:pPr>
                <a:r>
                  <a:rPr lang="tr-TR" b="1" dirty="0">
                    <a:solidFill>
                      <a:schemeClr val="bg1"/>
                    </a:solidFill>
                    <a:latin typeface="Arial Narrow" panose="020B0606020202030204" pitchFamily="34" charset="0"/>
                  </a:rPr>
                  <a:t>UML</a:t>
                </a:r>
                <a:endParaRPr lang="en-US" b="1" dirty="0">
                  <a:solidFill>
                    <a:schemeClr val="bg1"/>
                  </a:solidFill>
                  <a:latin typeface="Arial Narrow" panose="020B0606020202030204" pitchFamily="34" charset="0"/>
                </a:endParaRPr>
              </a:p>
            </p:txBody>
          </p:sp>
        </p:grpSp>
        <p:sp>
          <p:nvSpPr>
            <p:cNvPr id="2" name="Dikdörtgen 1"/>
            <p:cNvSpPr/>
            <p:nvPr/>
          </p:nvSpPr>
          <p:spPr>
            <a:xfrm>
              <a:off x="1503017" y="2828726"/>
              <a:ext cx="1545494" cy="369324"/>
            </a:xfrm>
            <a:prstGeom prst="rect">
              <a:avLst/>
            </a:prstGeom>
            <a:solidFill>
              <a:srgbClr val="FF0000"/>
            </a:solidFill>
            <a:ln>
              <a:solidFill>
                <a:schemeClr val="tx1">
                  <a:lumMod val="50000"/>
                  <a:lumOff val="50000"/>
                </a:schemeClr>
              </a:solidFill>
            </a:ln>
          </p:spPr>
          <p:txBody>
            <a:bodyPr wrap="square">
              <a:spAutoFit/>
            </a:bodyPr>
            <a:lstStyle/>
            <a:p>
              <a:r>
                <a:rPr lang="tr-TR" b="1" dirty="0"/>
                <a:t>kullanım durumu </a:t>
              </a:r>
              <a:endParaRPr lang="en-US" dirty="0"/>
            </a:p>
          </p:txBody>
        </p:sp>
        <p:sp>
          <p:nvSpPr>
            <p:cNvPr id="30" name="Dikdörtgen 29"/>
            <p:cNvSpPr/>
            <p:nvPr/>
          </p:nvSpPr>
          <p:spPr>
            <a:xfrm>
              <a:off x="6084613" y="2817475"/>
              <a:ext cx="524488" cy="369332"/>
            </a:xfrm>
            <a:prstGeom prst="rect">
              <a:avLst/>
            </a:prstGeom>
            <a:solidFill>
              <a:srgbClr val="FF0000"/>
            </a:solidFill>
            <a:ln>
              <a:solidFill>
                <a:schemeClr val="tx1">
                  <a:lumMod val="50000"/>
                  <a:lumOff val="50000"/>
                </a:schemeClr>
              </a:solidFill>
            </a:ln>
          </p:spPr>
          <p:txBody>
            <a:bodyPr wrap="square">
              <a:spAutoFit/>
            </a:bodyPr>
            <a:lstStyle/>
            <a:p>
              <a:r>
                <a:rPr lang="tr-TR" b="1" dirty="0"/>
                <a:t>sınıf</a:t>
              </a:r>
              <a:endParaRPr lang="en-US" dirty="0"/>
            </a:p>
          </p:txBody>
        </p:sp>
        <p:sp>
          <p:nvSpPr>
            <p:cNvPr id="31" name="Dikdörtgen 30"/>
            <p:cNvSpPr/>
            <p:nvPr/>
          </p:nvSpPr>
          <p:spPr>
            <a:xfrm>
              <a:off x="7194268" y="3689275"/>
              <a:ext cx="651474" cy="369332"/>
            </a:xfrm>
            <a:prstGeom prst="rect">
              <a:avLst/>
            </a:prstGeom>
            <a:solidFill>
              <a:srgbClr val="00B0F0"/>
            </a:solidFill>
            <a:ln>
              <a:solidFill>
                <a:schemeClr val="tx1">
                  <a:lumMod val="50000"/>
                  <a:lumOff val="50000"/>
                </a:schemeClr>
              </a:solidFill>
            </a:ln>
          </p:spPr>
          <p:txBody>
            <a:bodyPr wrap="square">
              <a:spAutoFit/>
            </a:bodyPr>
            <a:lstStyle/>
            <a:p>
              <a:r>
                <a:rPr lang="tr-TR" b="1" dirty="0"/>
                <a:t>nesne</a:t>
              </a:r>
              <a:endParaRPr lang="en-US" dirty="0"/>
            </a:p>
          </p:txBody>
        </p:sp>
        <p:sp>
          <p:nvSpPr>
            <p:cNvPr id="33" name="Dikdörtgen 32"/>
            <p:cNvSpPr/>
            <p:nvPr/>
          </p:nvSpPr>
          <p:spPr>
            <a:xfrm>
              <a:off x="941578" y="3884955"/>
              <a:ext cx="650111" cy="369332"/>
            </a:xfrm>
            <a:prstGeom prst="rect">
              <a:avLst/>
            </a:prstGeom>
            <a:solidFill>
              <a:srgbClr val="00B0F0"/>
            </a:solidFill>
            <a:ln>
              <a:solidFill>
                <a:schemeClr val="tx1">
                  <a:lumMod val="50000"/>
                  <a:lumOff val="50000"/>
                </a:schemeClr>
              </a:solidFill>
            </a:ln>
          </p:spPr>
          <p:txBody>
            <a:bodyPr wrap="square">
              <a:spAutoFit/>
            </a:bodyPr>
            <a:lstStyle/>
            <a:p>
              <a:r>
                <a:rPr lang="tr-TR" b="1" dirty="0"/>
                <a:t>sonuç</a:t>
              </a:r>
              <a:endParaRPr lang="en-US" dirty="0"/>
            </a:p>
          </p:txBody>
        </p:sp>
        <p:sp>
          <p:nvSpPr>
            <p:cNvPr id="34" name="Dikdörtgen 33"/>
            <p:cNvSpPr/>
            <p:nvPr/>
          </p:nvSpPr>
          <p:spPr>
            <a:xfrm>
              <a:off x="916731" y="4930354"/>
              <a:ext cx="717589" cy="369324"/>
            </a:xfrm>
            <a:prstGeom prst="rect">
              <a:avLst/>
            </a:prstGeom>
            <a:solidFill>
              <a:srgbClr val="00B0F0"/>
            </a:solidFill>
            <a:ln>
              <a:solidFill>
                <a:schemeClr val="tx1">
                  <a:lumMod val="50000"/>
                  <a:lumOff val="50000"/>
                </a:schemeClr>
              </a:solidFill>
            </a:ln>
          </p:spPr>
          <p:txBody>
            <a:bodyPr wrap="square">
              <a:spAutoFit/>
            </a:bodyPr>
            <a:lstStyle/>
            <a:p>
              <a:r>
                <a:rPr lang="tr-TR" b="1" dirty="0"/>
                <a:t>işbirliği</a:t>
              </a:r>
              <a:endParaRPr lang="en-US" dirty="0"/>
            </a:p>
          </p:txBody>
        </p:sp>
        <p:sp>
          <p:nvSpPr>
            <p:cNvPr id="36" name="Dikdörtgen 35"/>
            <p:cNvSpPr/>
            <p:nvPr/>
          </p:nvSpPr>
          <p:spPr>
            <a:xfrm>
              <a:off x="916731" y="6057985"/>
              <a:ext cx="741260" cy="369332"/>
            </a:xfrm>
            <a:prstGeom prst="rect">
              <a:avLst/>
            </a:prstGeom>
            <a:solidFill>
              <a:srgbClr val="00B0F0"/>
            </a:solidFill>
            <a:ln>
              <a:solidFill>
                <a:schemeClr val="tx1">
                  <a:lumMod val="50000"/>
                  <a:lumOff val="50000"/>
                </a:schemeClr>
              </a:solidFill>
            </a:ln>
          </p:spPr>
          <p:txBody>
            <a:bodyPr wrap="square">
              <a:spAutoFit/>
            </a:bodyPr>
            <a:lstStyle/>
            <a:p>
              <a:r>
                <a:rPr lang="tr-TR" b="1" dirty="0"/>
                <a:t>durum</a:t>
              </a:r>
              <a:endParaRPr lang="en-US" dirty="0"/>
            </a:p>
          </p:txBody>
        </p:sp>
        <p:sp>
          <p:nvSpPr>
            <p:cNvPr id="37" name="Dikdörtgen 36"/>
            <p:cNvSpPr/>
            <p:nvPr/>
          </p:nvSpPr>
          <p:spPr>
            <a:xfrm>
              <a:off x="7328504" y="5458772"/>
              <a:ext cx="825840" cy="369332"/>
            </a:xfrm>
            <a:prstGeom prst="rect">
              <a:avLst/>
            </a:prstGeom>
            <a:solidFill>
              <a:srgbClr val="00B050"/>
            </a:solidFill>
            <a:ln>
              <a:solidFill>
                <a:schemeClr val="tx1">
                  <a:lumMod val="50000"/>
                  <a:lumOff val="50000"/>
                </a:schemeClr>
              </a:solidFill>
            </a:ln>
          </p:spPr>
          <p:txBody>
            <a:bodyPr wrap="square">
              <a:spAutoFit/>
            </a:bodyPr>
            <a:lstStyle/>
            <a:p>
              <a:r>
                <a:rPr lang="tr-TR" b="1" dirty="0"/>
                <a:t>yayılma</a:t>
              </a:r>
              <a:endParaRPr lang="en-US" dirty="0"/>
            </a:p>
          </p:txBody>
        </p:sp>
        <p:sp>
          <p:nvSpPr>
            <p:cNvPr id="39" name="Dikdörtgen 38"/>
            <p:cNvSpPr/>
            <p:nvPr/>
          </p:nvSpPr>
          <p:spPr>
            <a:xfrm>
              <a:off x="7328504" y="4560810"/>
              <a:ext cx="825841" cy="369332"/>
            </a:xfrm>
            <a:prstGeom prst="rect">
              <a:avLst/>
            </a:prstGeom>
            <a:solidFill>
              <a:srgbClr val="00B050"/>
            </a:solidFill>
            <a:ln>
              <a:solidFill>
                <a:schemeClr val="tx1">
                  <a:lumMod val="50000"/>
                  <a:lumOff val="50000"/>
                </a:schemeClr>
              </a:solidFill>
            </a:ln>
          </p:spPr>
          <p:txBody>
            <a:bodyPr wrap="square">
              <a:spAutoFit/>
            </a:bodyPr>
            <a:lstStyle/>
            <a:p>
              <a:r>
                <a:rPr lang="tr-TR" b="1" dirty="0"/>
                <a:t>bileşen</a:t>
              </a:r>
              <a:endParaRPr lang="en-US" dirty="0"/>
            </a:p>
          </p:txBody>
        </p:sp>
        <p:sp>
          <p:nvSpPr>
            <p:cNvPr id="40" name="Dikdörtgen 39"/>
            <p:cNvSpPr/>
            <p:nvPr/>
          </p:nvSpPr>
          <p:spPr>
            <a:xfrm>
              <a:off x="3518611" y="6106715"/>
              <a:ext cx="748126" cy="369332"/>
            </a:xfrm>
            <a:prstGeom prst="rect">
              <a:avLst/>
            </a:prstGeom>
            <a:solidFill>
              <a:srgbClr val="00B0F0"/>
            </a:solidFill>
            <a:ln>
              <a:solidFill>
                <a:schemeClr val="tx1">
                  <a:lumMod val="50000"/>
                  <a:lumOff val="50000"/>
                </a:schemeClr>
              </a:solidFill>
            </a:ln>
          </p:spPr>
          <p:txBody>
            <a:bodyPr wrap="square">
              <a:spAutoFit/>
            </a:bodyPr>
            <a:lstStyle/>
            <a:p>
              <a:r>
                <a:rPr lang="tr-TR" b="1" dirty="0"/>
                <a:t>etkinlik</a:t>
              </a:r>
              <a:endParaRPr lang="en-US" dirty="0"/>
            </a:p>
          </p:txBody>
        </p:sp>
        <p:cxnSp>
          <p:nvCxnSpPr>
            <p:cNvPr id="42" name="Düz Bağlayıcı 41"/>
            <p:cNvCxnSpPr>
              <a:endCxn id="50" idx="3"/>
            </p:cNvCxnSpPr>
            <p:nvPr/>
          </p:nvCxnSpPr>
          <p:spPr>
            <a:xfrm flipH="1">
              <a:off x="3033505" y="5115020"/>
              <a:ext cx="790182" cy="1"/>
            </a:xfrm>
            <a:prstGeom prst="line">
              <a:avLst/>
            </a:prstGeom>
          </p:spPr>
          <p:style>
            <a:lnRef idx="3">
              <a:schemeClr val="dk1"/>
            </a:lnRef>
            <a:fillRef idx="0">
              <a:schemeClr val="dk1"/>
            </a:fillRef>
            <a:effectRef idx="2">
              <a:schemeClr val="dk1"/>
            </a:effectRef>
            <a:fontRef idx="minor">
              <a:schemeClr val="tx1"/>
            </a:fontRef>
          </p:style>
        </p:cxnSp>
        <p:cxnSp>
          <p:nvCxnSpPr>
            <p:cNvPr id="16" name="Düz Bağlayıcı 15"/>
            <p:cNvCxnSpPr>
              <a:endCxn id="35" idx="3"/>
            </p:cNvCxnSpPr>
            <p:nvPr/>
          </p:nvCxnSpPr>
          <p:spPr>
            <a:xfrm flipH="1" flipV="1">
              <a:off x="2989352" y="4069622"/>
              <a:ext cx="834335" cy="214714"/>
            </a:xfrm>
            <a:prstGeom prst="line">
              <a:avLst/>
            </a:prstGeom>
          </p:spPr>
          <p:style>
            <a:lnRef idx="3">
              <a:schemeClr val="dk1"/>
            </a:lnRef>
            <a:fillRef idx="0">
              <a:schemeClr val="dk1"/>
            </a:fillRef>
            <a:effectRef idx="2">
              <a:schemeClr val="dk1"/>
            </a:effectRef>
            <a:fontRef idx="minor">
              <a:schemeClr val="tx1"/>
            </a:fontRef>
          </p:style>
        </p:cxnSp>
        <p:cxnSp>
          <p:nvCxnSpPr>
            <p:cNvPr id="43" name="Düz Bağlayıcı 42"/>
            <p:cNvCxnSpPr>
              <a:endCxn id="38" idx="3"/>
            </p:cNvCxnSpPr>
            <p:nvPr/>
          </p:nvCxnSpPr>
          <p:spPr>
            <a:xfrm flipH="1">
              <a:off x="3044163" y="5345983"/>
              <a:ext cx="1023781" cy="896668"/>
            </a:xfrm>
            <a:prstGeom prst="line">
              <a:avLst/>
            </a:prstGeom>
          </p:spPr>
          <p:style>
            <a:lnRef idx="3">
              <a:schemeClr val="dk1"/>
            </a:lnRef>
            <a:fillRef idx="0">
              <a:schemeClr val="dk1"/>
            </a:fillRef>
            <a:effectRef idx="2">
              <a:schemeClr val="dk1"/>
            </a:effectRef>
            <a:fontRef idx="minor">
              <a:schemeClr val="tx1"/>
            </a:fontRef>
          </p:style>
        </p:cxnSp>
        <p:cxnSp>
          <p:nvCxnSpPr>
            <p:cNvPr id="46" name="Düz Bağlayıcı 45"/>
            <p:cNvCxnSpPr>
              <a:endCxn id="53" idx="2"/>
            </p:cNvCxnSpPr>
            <p:nvPr/>
          </p:nvCxnSpPr>
          <p:spPr>
            <a:xfrm flipH="1" flipV="1">
              <a:off x="3742995" y="3308985"/>
              <a:ext cx="471216" cy="674952"/>
            </a:xfrm>
            <a:prstGeom prst="line">
              <a:avLst/>
            </a:prstGeom>
          </p:spPr>
          <p:style>
            <a:lnRef idx="3">
              <a:schemeClr val="dk1"/>
            </a:lnRef>
            <a:fillRef idx="0">
              <a:schemeClr val="dk1"/>
            </a:fillRef>
            <a:effectRef idx="2">
              <a:schemeClr val="dk1"/>
            </a:effectRef>
            <a:fontRef idx="minor">
              <a:schemeClr val="tx1"/>
            </a:fontRef>
          </p:style>
        </p:cxnSp>
        <p:cxnSp>
          <p:nvCxnSpPr>
            <p:cNvPr id="51" name="Düz Bağlayıcı 50"/>
            <p:cNvCxnSpPr>
              <a:endCxn id="32" idx="2"/>
            </p:cNvCxnSpPr>
            <p:nvPr/>
          </p:nvCxnSpPr>
          <p:spPr>
            <a:xfrm flipV="1">
              <a:off x="5045119" y="3308985"/>
              <a:ext cx="339901" cy="662885"/>
            </a:xfrm>
            <a:prstGeom prst="line">
              <a:avLst/>
            </a:prstGeom>
          </p:spPr>
          <p:style>
            <a:lnRef idx="3">
              <a:schemeClr val="dk1"/>
            </a:lnRef>
            <a:fillRef idx="0">
              <a:schemeClr val="dk1"/>
            </a:fillRef>
            <a:effectRef idx="2">
              <a:schemeClr val="dk1"/>
            </a:effectRef>
            <a:fontRef idx="minor">
              <a:schemeClr val="tx1"/>
            </a:fontRef>
          </p:style>
        </p:cxnSp>
        <p:cxnSp>
          <p:nvCxnSpPr>
            <p:cNvPr id="54" name="Düz Bağlayıcı 53"/>
            <p:cNvCxnSpPr>
              <a:endCxn id="41" idx="1"/>
            </p:cNvCxnSpPr>
            <p:nvPr/>
          </p:nvCxnSpPr>
          <p:spPr>
            <a:xfrm flipV="1">
              <a:off x="5428412" y="3892215"/>
              <a:ext cx="692741" cy="336538"/>
            </a:xfrm>
            <a:prstGeom prst="line">
              <a:avLst/>
            </a:prstGeom>
          </p:spPr>
          <p:style>
            <a:lnRef idx="3">
              <a:schemeClr val="dk1"/>
            </a:lnRef>
            <a:fillRef idx="0">
              <a:schemeClr val="dk1"/>
            </a:fillRef>
            <a:effectRef idx="2">
              <a:schemeClr val="dk1"/>
            </a:effectRef>
            <a:fontRef idx="minor">
              <a:schemeClr val="tx1"/>
            </a:fontRef>
          </p:style>
        </p:cxnSp>
        <p:cxnSp>
          <p:nvCxnSpPr>
            <p:cNvPr id="56" name="Düz Bağlayıcı 55"/>
            <p:cNvCxnSpPr>
              <a:endCxn id="47" idx="1"/>
            </p:cNvCxnSpPr>
            <p:nvPr/>
          </p:nvCxnSpPr>
          <p:spPr>
            <a:xfrm flipV="1">
              <a:off x="5428412" y="4740414"/>
              <a:ext cx="692741" cy="57866"/>
            </a:xfrm>
            <a:prstGeom prst="line">
              <a:avLst/>
            </a:prstGeom>
          </p:spPr>
          <p:style>
            <a:lnRef idx="3">
              <a:schemeClr val="dk1"/>
            </a:lnRef>
            <a:fillRef idx="0">
              <a:schemeClr val="dk1"/>
            </a:fillRef>
            <a:effectRef idx="2">
              <a:schemeClr val="dk1"/>
            </a:effectRef>
            <a:fontRef idx="minor">
              <a:schemeClr val="tx1"/>
            </a:fontRef>
          </p:style>
        </p:cxnSp>
        <p:cxnSp>
          <p:nvCxnSpPr>
            <p:cNvPr id="59" name="Düz Bağlayıcı 58"/>
            <p:cNvCxnSpPr/>
            <p:nvPr/>
          </p:nvCxnSpPr>
          <p:spPr>
            <a:xfrm>
              <a:off x="4796190" y="5431762"/>
              <a:ext cx="20746" cy="417838"/>
            </a:xfrm>
            <a:prstGeom prst="line">
              <a:avLst/>
            </a:prstGeom>
          </p:spPr>
          <p:style>
            <a:lnRef idx="3">
              <a:schemeClr val="dk1"/>
            </a:lnRef>
            <a:fillRef idx="0">
              <a:schemeClr val="dk1"/>
            </a:fillRef>
            <a:effectRef idx="2">
              <a:schemeClr val="dk1"/>
            </a:effectRef>
            <a:fontRef idx="minor">
              <a:schemeClr val="tx1"/>
            </a:fontRef>
          </p:style>
        </p:cxnSp>
        <p:cxnSp>
          <p:nvCxnSpPr>
            <p:cNvPr id="62" name="Düz Bağlayıcı 61"/>
            <p:cNvCxnSpPr>
              <a:endCxn id="44" idx="1"/>
            </p:cNvCxnSpPr>
            <p:nvPr/>
          </p:nvCxnSpPr>
          <p:spPr>
            <a:xfrm>
              <a:off x="5270262" y="5299686"/>
              <a:ext cx="660578" cy="361257"/>
            </a:xfrm>
            <a:prstGeom prst="line">
              <a:avLst/>
            </a:prstGeom>
          </p:spPr>
          <p:style>
            <a:lnRef idx="3">
              <a:schemeClr val="dk1"/>
            </a:lnRef>
            <a:fillRef idx="0">
              <a:schemeClr val="dk1"/>
            </a:fillRef>
            <a:effectRef idx="2">
              <a:schemeClr val="dk1"/>
            </a:effectRef>
            <a:fontRef idx="minor">
              <a:schemeClr val="tx1"/>
            </a:fontRef>
          </p:style>
        </p:cxnSp>
      </p:grpSp>
      <p:sp>
        <p:nvSpPr>
          <p:cNvPr id="45" name="Başlık 1"/>
          <p:cNvSpPr>
            <a:spLocks noGrp="1"/>
          </p:cNvSpPr>
          <p:nvPr>
            <p:ph type="title"/>
          </p:nvPr>
        </p:nvSpPr>
        <p:spPr>
          <a:xfrm>
            <a:off x="0" y="0"/>
            <a:ext cx="12192000" cy="828000"/>
          </a:xfrm>
        </p:spPr>
        <p:style>
          <a:lnRef idx="0">
            <a:schemeClr val="dk1"/>
          </a:lnRef>
          <a:fillRef idx="3">
            <a:schemeClr val="dk1"/>
          </a:fillRef>
          <a:effectRef idx="3">
            <a:schemeClr val="dk1"/>
          </a:effectRef>
          <a:fontRef idx="minor">
            <a:schemeClr val="lt1"/>
          </a:fontRef>
        </p:style>
        <p:txBody>
          <a:bodyPr>
            <a:normAutofit/>
          </a:bodyPr>
          <a:lstStyle/>
          <a:p>
            <a:r>
              <a:rPr lang="en-US" b="1" dirty="0">
                <a:effectLst>
                  <a:outerShdw blurRad="38100" dist="38100" dir="2700000" algn="tl">
                    <a:srgbClr val="000000">
                      <a:alpha val="43137"/>
                    </a:srgbClr>
                  </a:outerShdw>
                </a:effectLst>
              </a:rPr>
              <a:t>UML diagrams </a:t>
            </a:r>
          </a:p>
        </p:txBody>
      </p:sp>
      <p:sp>
        <p:nvSpPr>
          <p:cNvPr id="48" name="Dikdörtgen 47"/>
          <p:cNvSpPr/>
          <p:nvPr/>
        </p:nvSpPr>
        <p:spPr>
          <a:xfrm>
            <a:off x="4655840" y="6577608"/>
            <a:ext cx="7150652" cy="307777"/>
          </a:xfrm>
          <a:prstGeom prst="rect">
            <a:avLst/>
          </a:prstGeom>
        </p:spPr>
        <p:txBody>
          <a:bodyPr wrap="square">
            <a:spAutoFit/>
          </a:bodyPr>
          <a:lstStyle/>
          <a:p>
            <a:pPr algn="r">
              <a:buFont typeface="Wingdings" panose="05000000000000000000" pitchFamily="2" charset="2"/>
              <a:buNone/>
            </a:pPr>
            <a:r>
              <a:rPr lang="tr-TR" sz="1400" b="1" i="1" dirty="0"/>
              <a:t>Çağdaş, V., </a:t>
            </a:r>
            <a:r>
              <a:rPr lang="tr-TR" sz="1400" b="1" i="1" dirty="0" smtClean="0"/>
              <a:t>2018</a:t>
            </a:r>
            <a:endParaRPr lang="en-US" sz="1400" b="1" i="1" dirty="0"/>
          </a:p>
        </p:txBody>
      </p:sp>
    </p:spTree>
    <p:extLst>
      <p:ext uri="{BB962C8B-B14F-4D97-AF65-F5344CB8AC3E}">
        <p14:creationId xmlns:p14="http://schemas.microsoft.com/office/powerpoint/2010/main" val="3870802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11687</TotalTime>
  <Words>9127</Words>
  <Application>Microsoft Office PowerPoint</Application>
  <PresentationFormat>Geniş ekran</PresentationFormat>
  <Paragraphs>1549</Paragraphs>
  <Slides>147</Slides>
  <Notes>147</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147</vt:i4>
      </vt:variant>
    </vt:vector>
  </HeadingPairs>
  <TitlesOfParts>
    <vt:vector size="159" baseType="lpstr">
      <vt:lpstr>Arial Unicode MS</vt:lpstr>
      <vt:lpstr>Arial</vt:lpstr>
      <vt:lpstr>Arial Narrow</vt:lpstr>
      <vt:lpstr>Calibri</vt:lpstr>
      <vt:lpstr>Cambria</vt:lpstr>
      <vt:lpstr>굴림</vt:lpstr>
      <vt:lpstr>Monotype Sorts</vt:lpstr>
      <vt:lpstr>Tahoma</vt:lpstr>
      <vt:lpstr>Times New Roman</vt:lpstr>
      <vt:lpstr>TimesLTStd-Roman</vt:lpstr>
      <vt:lpstr>Wingdings</vt:lpstr>
      <vt:lpstr>Ofis Teması</vt:lpstr>
      <vt:lpstr>Land Information Management Systems </vt:lpstr>
      <vt:lpstr>Course Objectives</vt:lpstr>
      <vt:lpstr>Course Content</vt:lpstr>
      <vt:lpstr>Course Learning Outcomes</vt:lpstr>
      <vt:lpstr>Course Learning Outcomes</vt:lpstr>
      <vt:lpstr>What is Land?</vt:lpstr>
      <vt:lpstr>concepts of land</vt:lpstr>
      <vt:lpstr>concepts of land</vt:lpstr>
      <vt:lpstr>concepts of land</vt:lpstr>
      <vt:lpstr>concepts of land</vt:lpstr>
      <vt:lpstr>concepts of land</vt:lpstr>
      <vt:lpstr>concepts of land</vt:lpstr>
      <vt:lpstr>concepts of land</vt:lpstr>
      <vt:lpstr>concepts of land</vt:lpstr>
      <vt:lpstr>as a summary…</vt:lpstr>
      <vt:lpstr>PowerPoint Sunusu</vt:lpstr>
      <vt:lpstr>pressure on land</vt:lpstr>
      <vt:lpstr>pressure on land</vt:lpstr>
      <vt:lpstr>population growth in Turkey</vt:lpstr>
      <vt:lpstr>rural population in Turkey</vt:lpstr>
      <vt:lpstr>consequences</vt:lpstr>
      <vt:lpstr>pressure on land</vt:lpstr>
      <vt:lpstr>pressure on land</vt:lpstr>
      <vt:lpstr>land management</vt:lpstr>
      <vt:lpstr>land management</vt:lpstr>
      <vt:lpstr>PowerPoint Sunusu</vt:lpstr>
      <vt:lpstr>PowerPoint Sunusu</vt:lpstr>
      <vt:lpstr>land management paradigm</vt:lpstr>
      <vt:lpstr>LM terminology: land information</vt:lpstr>
      <vt:lpstr>LAS Functions</vt:lpstr>
      <vt:lpstr>summary</vt:lpstr>
      <vt:lpstr>summary</vt:lpstr>
      <vt:lpstr>summary</vt:lpstr>
      <vt:lpstr>summary</vt:lpstr>
      <vt:lpstr>summary</vt:lpstr>
      <vt:lpstr>summary</vt:lpstr>
      <vt:lpstr>summary</vt:lpstr>
      <vt:lpstr>summary</vt:lpstr>
      <vt:lpstr>Section 2: introduction to spatial data infrastructures (SDI) </vt:lpstr>
      <vt:lpstr>land management paradigm</vt:lpstr>
      <vt:lpstr>spatial data infrastructure (SDI)</vt:lpstr>
      <vt:lpstr>components of SDI</vt:lpstr>
      <vt:lpstr>components of SDI</vt:lpstr>
      <vt:lpstr>components of SDI</vt:lpstr>
      <vt:lpstr>components of SDI</vt:lpstr>
      <vt:lpstr>metadata</vt:lpstr>
      <vt:lpstr>metadata</vt:lpstr>
      <vt:lpstr>components of SDI</vt:lpstr>
      <vt:lpstr>components of SDI</vt:lpstr>
      <vt:lpstr>as a summary…</vt:lpstr>
      <vt:lpstr>PowerPoint Sunusu</vt:lpstr>
      <vt:lpstr>Standardization Organizations</vt:lpstr>
      <vt:lpstr>INSPIRE: SDI in EU: WHY?</vt:lpstr>
      <vt:lpstr>SDI in EU</vt:lpstr>
      <vt:lpstr>SDI in EU</vt:lpstr>
      <vt:lpstr>SDI in EU</vt:lpstr>
      <vt:lpstr>SDI in EU</vt:lpstr>
      <vt:lpstr>SDI in EU</vt:lpstr>
      <vt:lpstr>SDI in EU</vt:lpstr>
      <vt:lpstr>SDI in EU</vt:lpstr>
      <vt:lpstr>SDI in EU</vt:lpstr>
      <vt:lpstr>SDI in EU</vt:lpstr>
      <vt:lpstr>SDI in EU</vt:lpstr>
      <vt:lpstr>SDI in EU: WHY?</vt:lpstr>
      <vt:lpstr>SDI in EU</vt:lpstr>
      <vt:lpstr>PowerPoint Sunusu</vt:lpstr>
      <vt:lpstr>INSPIRE</vt:lpstr>
      <vt:lpstr>INSPIRE</vt:lpstr>
      <vt:lpstr>PowerPoint Sunusu</vt:lpstr>
      <vt:lpstr>PowerPoint Sunusu</vt:lpstr>
      <vt:lpstr>PowerPoint Sunusu</vt:lpstr>
      <vt:lpstr>PowerPoint Sunusu</vt:lpstr>
      <vt:lpstr>PowerPoint Sunusu</vt:lpstr>
      <vt:lpstr>PowerPoint Sunusu</vt:lpstr>
      <vt:lpstr>ISO/TC211</vt:lpstr>
      <vt:lpstr>ISO/TC211</vt:lpstr>
      <vt:lpstr>ISO/TC211</vt:lpstr>
      <vt:lpstr>W3C: World Wide Web Consortium</vt:lpstr>
      <vt:lpstr>OGC - Open Geospatial Consortium</vt:lpstr>
      <vt:lpstr>OGC - Open Geospatial Consortium</vt:lpstr>
      <vt:lpstr>OGC - Open Geospatial Consortium</vt:lpstr>
      <vt:lpstr>OGC - Open Geospatial Consortium</vt:lpstr>
      <vt:lpstr>OGC - Open Geospatial Consortium</vt:lpstr>
      <vt:lpstr>OGC - Open Geospatial Consortium</vt:lpstr>
      <vt:lpstr>OGC - Open Geospatial Consortium</vt:lpstr>
      <vt:lpstr>OGC - Open Geospatial Consortium</vt:lpstr>
      <vt:lpstr>OGC - Open Geospatial Consortium</vt:lpstr>
      <vt:lpstr>Generational Development of SDIs</vt:lpstr>
      <vt:lpstr>Continuum of SDI Development</vt:lpstr>
      <vt:lpstr>components of SDI</vt:lpstr>
      <vt:lpstr>Section 3: Introduction to modeling: Model Driven Architecture (MDA) Unified Modeling Language (UML)</vt:lpstr>
      <vt:lpstr>SDI and MDA</vt:lpstr>
      <vt:lpstr>model driven architecture</vt:lpstr>
      <vt:lpstr>model driven architecture</vt:lpstr>
      <vt:lpstr>platform-independent model</vt:lpstr>
      <vt:lpstr>platform-independent model</vt:lpstr>
      <vt:lpstr>What is UML?</vt:lpstr>
      <vt:lpstr>UML diagrams </vt:lpstr>
      <vt:lpstr>UML diagrams </vt:lpstr>
      <vt:lpstr>Class Diagrams</vt:lpstr>
      <vt:lpstr>class notation</vt:lpstr>
      <vt:lpstr>class notation</vt:lpstr>
      <vt:lpstr>class notation</vt:lpstr>
      <vt:lpstr>class notation</vt:lpstr>
      <vt:lpstr>class notation</vt:lpstr>
      <vt:lpstr>class notation</vt:lpstr>
      <vt:lpstr>class notation</vt:lpstr>
      <vt:lpstr>class notation</vt:lpstr>
      <vt:lpstr>Class Relationships</vt:lpstr>
      <vt:lpstr>dependency</vt:lpstr>
      <vt:lpstr>inheritance / generalization</vt:lpstr>
      <vt:lpstr>inheritance / generalization</vt:lpstr>
      <vt:lpstr>inheritance / generalization</vt:lpstr>
      <vt:lpstr>inheritance / generalization</vt:lpstr>
      <vt:lpstr>association</vt:lpstr>
      <vt:lpstr>association: multiplicity </vt:lpstr>
      <vt:lpstr>association: multiplicity </vt:lpstr>
      <vt:lpstr>association: rolenames</vt:lpstr>
      <vt:lpstr>association: rolenames</vt:lpstr>
      <vt:lpstr>association: navigability </vt:lpstr>
      <vt:lpstr>association: link classes </vt:lpstr>
      <vt:lpstr>self association</vt:lpstr>
      <vt:lpstr>association: aggregations </vt:lpstr>
      <vt:lpstr>association: composition </vt:lpstr>
      <vt:lpstr>association: aggregation/composition </vt:lpstr>
      <vt:lpstr>note</vt:lpstr>
      <vt:lpstr>constrain</vt:lpstr>
      <vt:lpstr>interfaces</vt:lpstr>
      <vt:lpstr>class diagrams</vt:lpstr>
      <vt:lpstr>PowerPoint Sunusu</vt:lpstr>
      <vt:lpstr>PowerPoint Sunusu</vt:lpstr>
      <vt:lpstr>activity diagrams</vt:lpstr>
      <vt:lpstr>activity diagrams</vt:lpstr>
      <vt:lpstr>PowerPoint Sunusu</vt:lpstr>
      <vt:lpstr>PowerPoint Sunusu</vt:lpstr>
      <vt:lpstr>sequence diagram</vt:lpstr>
      <vt:lpstr>sequence diagram</vt:lpstr>
      <vt:lpstr>PowerPoint Sunusu</vt:lpstr>
      <vt:lpstr>use-case diagrams</vt:lpstr>
      <vt:lpstr>use-case diagrams</vt:lpstr>
      <vt:lpstr>use-case diagrams</vt:lpstr>
      <vt:lpstr>use-case diagrams</vt:lpstr>
      <vt:lpstr>PowerPoint Sunusu</vt:lpstr>
      <vt:lpstr>PowerPoint Sunusu</vt:lpstr>
      <vt:lpstr>Packages</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management</dc:title>
  <dc:creator>ahmet</dc:creator>
  <cp:lastModifiedBy>gurmemo@gmail.com</cp:lastModifiedBy>
  <cp:revision>718</cp:revision>
  <cp:lastPrinted>2024-04-08T00:39:40Z</cp:lastPrinted>
  <dcterms:modified xsi:type="dcterms:W3CDTF">2024-04-08T00:40:01Z</dcterms:modified>
</cp:coreProperties>
</file>