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3.jpg" ContentType="image/jpeg"/>
  <Override PartName="/ppt/media/image4.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5"/>
  </p:sldMasterIdLst>
  <p:notesMasterIdLst>
    <p:notesMasterId r:id="rId34"/>
  </p:notesMasterIdLst>
  <p:sldIdLst>
    <p:sldId id="290" r:id="rId6"/>
    <p:sldId id="298" r:id="rId7"/>
    <p:sldId id="291" r:id="rId8"/>
    <p:sldId id="292" r:id="rId9"/>
    <p:sldId id="293" r:id="rId10"/>
    <p:sldId id="294" r:id="rId11"/>
    <p:sldId id="296" r:id="rId12"/>
    <p:sldId id="297" r:id="rId13"/>
    <p:sldId id="295" r:id="rId14"/>
    <p:sldId id="258" r:id="rId15"/>
    <p:sldId id="259" r:id="rId16"/>
    <p:sldId id="269" r:id="rId17"/>
    <p:sldId id="270" r:id="rId18"/>
    <p:sldId id="299" r:id="rId19"/>
    <p:sldId id="300" r:id="rId20"/>
    <p:sldId id="309" r:id="rId21"/>
    <p:sldId id="310" r:id="rId22"/>
    <p:sldId id="311" r:id="rId23"/>
    <p:sldId id="276" r:id="rId24"/>
    <p:sldId id="301" r:id="rId25"/>
    <p:sldId id="302" r:id="rId26"/>
    <p:sldId id="303" r:id="rId27"/>
    <p:sldId id="304" r:id="rId28"/>
    <p:sldId id="305" r:id="rId29"/>
    <p:sldId id="280" r:id="rId30"/>
    <p:sldId id="306" r:id="rId31"/>
    <p:sldId id="307" r:id="rId32"/>
    <p:sldId id="267" r:id="rId33"/>
  </p:sldIdLst>
  <p:sldSz cx="9144000" cy="6858000" type="screen4x3"/>
  <p:notesSz cx="6858000" cy="9144000"/>
  <p:defaultTextStyle>
    <a:defPPr>
      <a:defRPr lang="en-IN"/>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102"/>
    <a:srgbClr val="FFEEBA"/>
    <a:srgbClr val="FF9D00"/>
    <a:srgbClr val="FF6702"/>
    <a:srgbClr val="FF3305"/>
    <a:srgbClr val="CF3E00"/>
    <a:srgbClr val="236F7A"/>
    <a:srgbClr val="EEB4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49" autoAdjust="0"/>
  </p:normalViewPr>
  <p:slideViewPr>
    <p:cSldViewPr>
      <p:cViewPr>
        <p:scale>
          <a:sx n="90" d="100"/>
          <a:sy n="90" d="100"/>
        </p:scale>
        <p:origin x="1262"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C8A03F-D52D-410C-9F8D-1E01FE2C3C45}" type="datetimeFigureOut">
              <a:rPr lang="en-US" smtClean="0"/>
              <a:pPr/>
              <a:t>3/22/2021</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BDE876-FB09-4A24-BA55-0D66E71160A2}" type="slidenum">
              <a:rPr lang="en-IN" smtClean="0"/>
              <a:pPr/>
              <a:t>‹#›</a:t>
            </a:fld>
            <a:endParaRPr lang="en-IN"/>
          </a:p>
        </p:txBody>
      </p:sp>
    </p:spTree>
    <p:extLst>
      <p:ext uri="{BB962C8B-B14F-4D97-AF65-F5344CB8AC3E}">
        <p14:creationId xmlns:p14="http://schemas.microsoft.com/office/powerpoint/2010/main" val="2378973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B8F785DB-D633-444F-B31E-E3FE917AD01F}" type="datetime3">
              <a:rPr lang="en-US" smtClean="0"/>
              <a:pPr/>
              <a:t>22 March 2021</a:t>
            </a:fld>
            <a:endParaRPr lang="en-IN"/>
          </a:p>
        </p:txBody>
      </p:sp>
      <p:sp>
        <p:nvSpPr>
          <p:cNvPr id="5" name="Footer Placeholder 4"/>
          <p:cNvSpPr>
            <a:spLocks noGrp="1"/>
          </p:cNvSpPr>
          <p:nvPr>
            <p:ph type="ftr" sz="quarter" idx="11"/>
          </p:nvPr>
        </p:nvSpPr>
        <p:spPr/>
        <p:txBody>
          <a:bodyPr/>
          <a:lstStyle/>
          <a:p>
            <a:r>
              <a:rPr lang="en-IN" smtClean="0"/>
              <a:t>Pranoy Raul</a:t>
            </a:r>
            <a:endParaRPr lang="en-IN"/>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F695FE-B01F-4DE3-8548-9FA5DB1EEBB6}" type="slidenum">
              <a:rPr lang="en-IN" smtClean="0"/>
              <a:pPr/>
              <a:t>‹#›</a:t>
            </a:fld>
            <a:endParaRPr lang="en-IN"/>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B8F785DB-D633-444F-B31E-E3FE917AD01F}" type="datetime3">
              <a:rPr lang="en-US" smtClean="0"/>
              <a:pPr/>
              <a:t>22 March 2021</a:t>
            </a:fld>
            <a:endParaRPr lang="en-IN"/>
          </a:p>
        </p:txBody>
      </p:sp>
      <p:sp>
        <p:nvSpPr>
          <p:cNvPr id="5" name="Footer Placeholder 4"/>
          <p:cNvSpPr>
            <a:spLocks noGrp="1"/>
          </p:cNvSpPr>
          <p:nvPr>
            <p:ph type="ftr" sz="quarter" idx="11"/>
          </p:nvPr>
        </p:nvSpPr>
        <p:spPr/>
        <p:txBody>
          <a:bodyPr/>
          <a:lstStyle/>
          <a:p>
            <a:r>
              <a:rPr lang="en-IN" smtClean="0"/>
              <a:t>Pranoy Raul</a:t>
            </a:r>
            <a:endParaRPr lang="en-IN"/>
          </a:p>
        </p:txBody>
      </p:sp>
      <p:sp>
        <p:nvSpPr>
          <p:cNvPr id="6" name="Slide Number Placeholder 5"/>
          <p:cNvSpPr>
            <a:spLocks noGrp="1"/>
          </p:cNvSpPr>
          <p:nvPr>
            <p:ph type="sldNum" sz="quarter" idx="12"/>
          </p:nvPr>
        </p:nvSpPr>
        <p:spPr/>
        <p:txBody>
          <a:bodyPr/>
          <a:lstStyle/>
          <a:p>
            <a:fld id="{9FF695FE-B01F-4DE3-8548-9FA5DB1EEBB6}" type="slidenum">
              <a:rPr lang="en-IN" smtClean="0"/>
              <a:pPr/>
              <a:t>‹#›</a:t>
            </a:fld>
            <a:endParaRPr lang="en-IN"/>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B8F785DB-D633-444F-B31E-E3FE917AD01F}" type="datetime3">
              <a:rPr lang="en-US" smtClean="0"/>
              <a:pPr/>
              <a:t>22 March 2021</a:t>
            </a:fld>
            <a:endParaRPr lang="en-IN"/>
          </a:p>
        </p:txBody>
      </p:sp>
      <p:sp>
        <p:nvSpPr>
          <p:cNvPr id="5" name="Footer Placeholder 4"/>
          <p:cNvSpPr>
            <a:spLocks noGrp="1"/>
          </p:cNvSpPr>
          <p:nvPr>
            <p:ph type="ftr" sz="quarter" idx="11"/>
          </p:nvPr>
        </p:nvSpPr>
        <p:spPr/>
        <p:txBody>
          <a:bodyPr/>
          <a:lstStyle/>
          <a:p>
            <a:r>
              <a:rPr lang="en-IN" smtClean="0"/>
              <a:t>Pranoy Raul</a:t>
            </a:r>
            <a:endParaRPr lang="en-IN"/>
          </a:p>
        </p:txBody>
      </p:sp>
      <p:sp>
        <p:nvSpPr>
          <p:cNvPr id="6" name="Slide Number Placeholder 5"/>
          <p:cNvSpPr>
            <a:spLocks noGrp="1"/>
          </p:cNvSpPr>
          <p:nvPr>
            <p:ph type="sldNum" sz="quarter" idx="12"/>
          </p:nvPr>
        </p:nvSpPr>
        <p:spPr/>
        <p:txBody>
          <a:bodyPr/>
          <a:lstStyle/>
          <a:p>
            <a:fld id="{9FF695FE-B01F-4DE3-8548-9FA5DB1EEBB6}" type="slidenum">
              <a:rPr lang="en-IN" smtClean="0"/>
              <a:pPr/>
              <a:t>‹#›</a:t>
            </a:fld>
            <a:endParaRPr lang="en-IN"/>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8F785DB-D633-444F-B31E-E3FE917AD01F}" type="datetime3">
              <a:rPr lang="en-US" smtClean="0"/>
              <a:pPr/>
              <a:t>22 March 2021</a:t>
            </a:fld>
            <a:endParaRPr lang="en-IN"/>
          </a:p>
        </p:txBody>
      </p:sp>
      <p:sp>
        <p:nvSpPr>
          <p:cNvPr id="5" name="Footer Placeholder 4"/>
          <p:cNvSpPr>
            <a:spLocks noGrp="1"/>
          </p:cNvSpPr>
          <p:nvPr>
            <p:ph type="ftr" sz="quarter" idx="11"/>
          </p:nvPr>
        </p:nvSpPr>
        <p:spPr/>
        <p:txBody>
          <a:bodyPr/>
          <a:lstStyle/>
          <a:p>
            <a:r>
              <a:rPr lang="en-IN" smtClean="0"/>
              <a:t>Pranoy Raul</a:t>
            </a:r>
            <a:endParaRPr lang="en-IN"/>
          </a:p>
        </p:txBody>
      </p:sp>
      <p:sp>
        <p:nvSpPr>
          <p:cNvPr id="6" name="Slide Number Placeholder 5"/>
          <p:cNvSpPr>
            <a:spLocks noGrp="1"/>
          </p:cNvSpPr>
          <p:nvPr>
            <p:ph type="sldNum" sz="quarter" idx="12"/>
          </p:nvPr>
        </p:nvSpPr>
        <p:spPr/>
        <p:txBody>
          <a:bodyPr/>
          <a:lstStyle/>
          <a:p>
            <a:fld id="{9FF695FE-B01F-4DE3-8548-9FA5DB1EEBB6}" type="slidenum">
              <a:rPr lang="en-IN" smtClean="0"/>
              <a:pPr/>
              <a:t>‹#›</a:t>
            </a:fld>
            <a:endParaRPr lang="en-IN"/>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7" name="Date Placeholder 6"/>
          <p:cNvSpPr>
            <a:spLocks noGrp="1"/>
          </p:cNvSpPr>
          <p:nvPr>
            <p:ph type="dt" sz="half" idx="10"/>
          </p:nvPr>
        </p:nvSpPr>
        <p:spPr/>
        <p:txBody>
          <a:bodyPr/>
          <a:lstStyle/>
          <a:p>
            <a:fld id="{B8F785DB-D633-444F-B31E-E3FE917AD01F}" type="datetime3">
              <a:rPr lang="en-US" smtClean="0"/>
              <a:pPr/>
              <a:t>22 March 2021</a:t>
            </a:fld>
            <a:endParaRPr lang="en-IN"/>
          </a:p>
        </p:txBody>
      </p:sp>
      <p:sp>
        <p:nvSpPr>
          <p:cNvPr id="8" name="Slide Number Placeholder 7"/>
          <p:cNvSpPr>
            <a:spLocks noGrp="1"/>
          </p:cNvSpPr>
          <p:nvPr>
            <p:ph type="sldNum" sz="quarter" idx="11"/>
          </p:nvPr>
        </p:nvSpPr>
        <p:spPr/>
        <p:txBody>
          <a:bodyPr/>
          <a:lstStyle/>
          <a:p>
            <a:fld id="{9FF695FE-B01F-4DE3-8548-9FA5DB1EEBB6}" type="slidenum">
              <a:rPr lang="en-IN" smtClean="0"/>
              <a:pPr/>
              <a:t>‹#›</a:t>
            </a:fld>
            <a:endParaRPr lang="en-IN"/>
          </a:p>
        </p:txBody>
      </p:sp>
      <p:sp>
        <p:nvSpPr>
          <p:cNvPr id="9" name="Footer Placeholder 8"/>
          <p:cNvSpPr>
            <a:spLocks noGrp="1"/>
          </p:cNvSpPr>
          <p:nvPr>
            <p:ph type="ftr" sz="quarter" idx="12"/>
          </p:nvPr>
        </p:nvSpPr>
        <p:spPr/>
        <p:txBody>
          <a:bodyPr/>
          <a:lstStyle/>
          <a:p>
            <a:r>
              <a:rPr lang="en-IN" smtClean="0"/>
              <a:t>Pranoy Raul</a:t>
            </a:r>
            <a:endParaRPr lang="en-IN"/>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B8F785DB-D633-444F-B31E-E3FE917AD01F}" type="datetime3">
              <a:rPr lang="en-US" smtClean="0"/>
              <a:pPr/>
              <a:t>22 March 2021</a:t>
            </a:fld>
            <a:endParaRPr lang="en-IN"/>
          </a:p>
        </p:txBody>
      </p:sp>
      <p:sp>
        <p:nvSpPr>
          <p:cNvPr id="6" name="Footer Placeholder 5"/>
          <p:cNvSpPr>
            <a:spLocks noGrp="1"/>
          </p:cNvSpPr>
          <p:nvPr>
            <p:ph type="ftr" sz="quarter" idx="11"/>
          </p:nvPr>
        </p:nvSpPr>
        <p:spPr/>
        <p:txBody>
          <a:bodyPr/>
          <a:lstStyle/>
          <a:p>
            <a:r>
              <a:rPr lang="en-IN" smtClean="0"/>
              <a:t>Pranoy Raul</a:t>
            </a:r>
            <a:endParaRPr lang="en-IN"/>
          </a:p>
        </p:txBody>
      </p:sp>
      <p:sp>
        <p:nvSpPr>
          <p:cNvPr id="7" name="Slide Number Placeholder 6"/>
          <p:cNvSpPr>
            <a:spLocks noGrp="1"/>
          </p:cNvSpPr>
          <p:nvPr>
            <p:ph type="sldNum" sz="quarter" idx="12"/>
          </p:nvPr>
        </p:nvSpPr>
        <p:spPr/>
        <p:txBody>
          <a:bodyPr/>
          <a:lstStyle/>
          <a:p>
            <a:fld id="{9FF695FE-B01F-4DE3-8548-9FA5DB1EEBB6}" type="slidenum">
              <a:rPr lang="en-IN" smtClean="0"/>
              <a:pPr/>
              <a:t>‹#›</a:t>
            </a:fld>
            <a:endParaRPr lang="en-IN"/>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tr-TR" smtClean="0"/>
              <a:t>Asıl metin stillerini düzenlemek için tıklatın</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8F785DB-D633-444F-B31E-E3FE917AD01F}" type="datetime3">
              <a:rPr lang="en-US" smtClean="0"/>
              <a:pPr/>
              <a:t>22 March 2021</a:t>
            </a:fld>
            <a:endParaRPr lang="en-IN"/>
          </a:p>
        </p:txBody>
      </p:sp>
      <p:sp>
        <p:nvSpPr>
          <p:cNvPr id="8" name="Footer Placeholder 7"/>
          <p:cNvSpPr>
            <a:spLocks noGrp="1"/>
          </p:cNvSpPr>
          <p:nvPr>
            <p:ph type="ftr" sz="quarter" idx="11"/>
          </p:nvPr>
        </p:nvSpPr>
        <p:spPr/>
        <p:txBody>
          <a:bodyPr/>
          <a:lstStyle/>
          <a:p>
            <a:r>
              <a:rPr lang="en-IN" smtClean="0"/>
              <a:t>Pranoy Raul</a:t>
            </a:r>
            <a:endParaRPr lang="en-IN"/>
          </a:p>
        </p:txBody>
      </p:sp>
      <p:sp>
        <p:nvSpPr>
          <p:cNvPr id="9" name="Slide Number Placeholder 8"/>
          <p:cNvSpPr>
            <a:spLocks noGrp="1"/>
          </p:cNvSpPr>
          <p:nvPr>
            <p:ph type="sldNum" sz="quarter" idx="12"/>
          </p:nvPr>
        </p:nvSpPr>
        <p:spPr/>
        <p:txBody>
          <a:bodyPr/>
          <a:lstStyle/>
          <a:p>
            <a:fld id="{9FF695FE-B01F-4DE3-8548-9FA5DB1EEBB6}" type="slidenum">
              <a:rPr lang="en-IN" smtClean="0"/>
              <a:pPr/>
              <a:t>‹#›</a:t>
            </a:fld>
            <a:endParaRPr lang="en-IN"/>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B8F785DB-D633-444F-B31E-E3FE917AD01F}" type="datetime3">
              <a:rPr lang="en-US" smtClean="0"/>
              <a:pPr/>
              <a:t>22 March 2021</a:t>
            </a:fld>
            <a:endParaRPr lang="en-IN"/>
          </a:p>
        </p:txBody>
      </p:sp>
      <p:sp>
        <p:nvSpPr>
          <p:cNvPr id="4" name="Footer Placeholder 3"/>
          <p:cNvSpPr>
            <a:spLocks noGrp="1"/>
          </p:cNvSpPr>
          <p:nvPr>
            <p:ph type="ftr" sz="quarter" idx="11"/>
          </p:nvPr>
        </p:nvSpPr>
        <p:spPr/>
        <p:txBody>
          <a:bodyPr/>
          <a:lstStyle/>
          <a:p>
            <a:r>
              <a:rPr lang="en-IN" smtClean="0"/>
              <a:t>Pranoy Raul</a:t>
            </a:r>
            <a:endParaRPr lang="en-IN"/>
          </a:p>
        </p:txBody>
      </p:sp>
      <p:sp>
        <p:nvSpPr>
          <p:cNvPr id="5" name="Slide Number Placeholder 4"/>
          <p:cNvSpPr>
            <a:spLocks noGrp="1"/>
          </p:cNvSpPr>
          <p:nvPr>
            <p:ph type="sldNum" sz="quarter" idx="12"/>
          </p:nvPr>
        </p:nvSpPr>
        <p:spPr/>
        <p:txBody>
          <a:bodyPr/>
          <a:lstStyle/>
          <a:p>
            <a:fld id="{9FF695FE-B01F-4DE3-8548-9FA5DB1EEBB6}" type="slidenum">
              <a:rPr lang="en-IN" smtClean="0"/>
              <a:pPr/>
              <a:t>‹#›</a:t>
            </a:fld>
            <a:endParaRPr lang="en-IN"/>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785DB-D633-444F-B31E-E3FE917AD01F}" type="datetime3">
              <a:rPr lang="en-US" smtClean="0"/>
              <a:pPr/>
              <a:t>22 March 2021</a:t>
            </a:fld>
            <a:endParaRPr lang="en-IN"/>
          </a:p>
        </p:txBody>
      </p:sp>
      <p:sp>
        <p:nvSpPr>
          <p:cNvPr id="3" name="Footer Placeholder 2"/>
          <p:cNvSpPr>
            <a:spLocks noGrp="1"/>
          </p:cNvSpPr>
          <p:nvPr>
            <p:ph type="ftr" sz="quarter" idx="11"/>
          </p:nvPr>
        </p:nvSpPr>
        <p:spPr/>
        <p:txBody>
          <a:bodyPr/>
          <a:lstStyle/>
          <a:p>
            <a:r>
              <a:rPr lang="en-IN" smtClean="0"/>
              <a:t>Pranoy Raul</a:t>
            </a:r>
            <a:endParaRPr lang="en-IN"/>
          </a:p>
        </p:txBody>
      </p:sp>
      <p:sp>
        <p:nvSpPr>
          <p:cNvPr id="4" name="Slide Number Placeholder 3"/>
          <p:cNvSpPr>
            <a:spLocks noGrp="1"/>
          </p:cNvSpPr>
          <p:nvPr>
            <p:ph type="sldNum" sz="quarter" idx="12"/>
          </p:nvPr>
        </p:nvSpPr>
        <p:spPr/>
        <p:txBody>
          <a:bodyPr/>
          <a:lstStyle/>
          <a:p>
            <a:fld id="{9FF695FE-B01F-4DE3-8548-9FA5DB1EEBB6}" type="slidenum">
              <a:rPr lang="en-IN" smtClean="0"/>
              <a:pPr/>
              <a:t>‹#›</a:t>
            </a:fld>
            <a:endParaRPr lang="en-IN"/>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8F785DB-D633-444F-B31E-E3FE917AD01F}" type="datetime3">
              <a:rPr lang="en-US" smtClean="0"/>
              <a:pPr/>
              <a:t>22 March 2021</a:t>
            </a:fld>
            <a:endParaRPr lang="en-IN"/>
          </a:p>
        </p:txBody>
      </p:sp>
      <p:sp>
        <p:nvSpPr>
          <p:cNvPr id="6" name="Footer Placeholder 5"/>
          <p:cNvSpPr>
            <a:spLocks noGrp="1"/>
          </p:cNvSpPr>
          <p:nvPr>
            <p:ph type="ftr" sz="quarter" idx="11"/>
          </p:nvPr>
        </p:nvSpPr>
        <p:spPr/>
        <p:txBody>
          <a:bodyPr/>
          <a:lstStyle/>
          <a:p>
            <a:r>
              <a:rPr lang="en-IN" smtClean="0"/>
              <a:t>Pranoy Raul</a:t>
            </a:r>
            <a:endParaRPr lang="en-IN"/>
          </a:p>
        </p:txBody>
      </p:sp>
      <p:sp>
        <p:nvSpPr>
          <p:cNvPr id="7" name="Slide Number Placeholder 6"/>
          <p:cNvSpPr>
            <a:spLocks noGrp="1"/>
          </p:cNvSpPr>
          <p:nvPr>
            <p:ph type="sldNum" sz="quarter" idx="12"/>
          </p:nvPr>
        </p:nvSpPr>
        <p:spPr/>
        <p:txBody>
          <a:bodyPr/>
          <a:lstStyle/>
          <a:p>
            <a:fld id="{9FF695FE-B01F-4DE3-8548-9FA5DB1EEBB6}" type="slidenum">
              <a:rPr lang="en-IN" smtClean="0"/>
              <a:pPr/>
              <a:t>‹#›</a:t>
            </a:fld>
            <a:endParaRPr lang="en-IN"/>
          </a:p>
        </p:txBody>
      </p:sp>
      <p:sp>
        <p:nvSpPr>
          <p:cNvPr id="8" name="Title 7"/>
          <p:cNvSpPr>
            <a:spLocks noGrp="1"/>
          </p:cNvSpPr>
          <p:nvPr>
            <p:ph type="title"/>
          </p:nvPr>
        </p:nvSpPr>
        <p:spPr/>
        <p:txBody>
          <a:bodyPr/>
          <a:lstStyle/>
          <a:p>
            <a:r>
              <a:rPr lang="tr-TR" smtClean="0"/>
              <a:t>Asıl başlık stili için tıklatın</a:t>
            </a:r>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8F785DB-D633-444F-B31E-E3FE917AD01F}" type="datetime3">
              <a:rPr lang="en-US" smtClean="0"/>
              <a:pPr/>
              <a:t>22 March 2021</a:t>
            </a:fld>
            <a:endParaRPr lang="en-IN"/>
          </a:p>
        </p:txBody>
      </p:sp>
      <p:sp>
        <p:nvSpPr>
          <p:cNvPr id="6" name="Footer Placeholder 5"/>
          <p:cNvSpPr>
            <a:spLocks noGrp="1"/>
          </p:cNvSpPr>
          <p:nvPr>
            <p:ph type="ftr" sz="quarter" idx="11"/>
          </p:nvPr>
        </p:nvSpPr>
        <p:spPr/>
        <p:txBody>
          <a:bodyPr/>
          <a:lstStyle/>
          <a:p>
            <a:r>
              <a:rPr lang="en-IN" smtClean="0"/>
              <a:t>Pranoy Raul</a:t>
            </a:r>
            <a:endParaRPr lang="en-IN"/>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9FF695FE-B01F-4DE3-8548-9FA5DB1EEBB6}" type="slidenum">
              <a:rPr lang="en-IN" smtClean="0"/>
              <a:pPr/>
              <a:t>‹#›</a:t>
            </a:fld>
            <a:endParaRPr lang="en-IN"/>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tr-TR" smtClean="0"/>
              <a:t>Asıl başlık stili için tıklatın</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B8F785DB-D633-444F-B31E-E3FE917AD01F}" type="datetime3">
              <a:rPr lang="en-US" smtClean="0"/>
              <a:pPr/>
              <a:t>22 March 2021</a:t>
            </a:fld>
            <a:endParaRPr lang="en-IN"/>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r>
              <a:rPr lang="en-IN" smtClean="0"/>
              <a:t>Pranoy Raul</a:t>
            </a:r>
            <a:endParaRPr lang="en-IN"/>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9FF695FE-B01F-4DE3-8548-9FA5DB1EEBB6}" type="slidenum">
              <a:rPr lang="en-IN" smtClean="0"/>
              <a:pPr/>
              <a:t>‹#›</a:t>
            </a:fld>
            <a:endParaRPr lang="en-IN"/>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9FF695FE-B01F-4DE3-8548-9FA5DB1EEBB6}" type="slidenum">
              <a:rPr lang="en-IN" smtClean="0"/>
              <a:pPr/>
              <a:t>1</a:t>
            </a:fld>
            <a:endParaRPr lang="en-IN"/>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746" y="332656"/>
            <a:ext cx="8115876" cy="6112269"/>
          </a:xfrm>
          <a:prstGeom prst="rect">
            <a:avLst/>
          </a:prstGeom>
        </p:spPr>
      </p:pic>
    </p:spTree>
    <p:extLst>
      <p:ext uri="{BB962C8B-B14F-4D97-AF65-F5344CB8AC3E}">
        <p14:creationId xmlns:p14="http://schemas.microsoft.com/office/powerpoint/2010/main" val="2376834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Berlin Sans FB" pitchFamily="34" charset="0"/>
              </a:rPr>
              <a:t>ADSORPTION</a:t>
            </a:r>
            <a:endParaRPr lang="en-IN" sz="4800" dirty="0">
              <a:latin typeface="Berlin Sans FB" pitchFamily="34" charset="0"/>
            </a:endParaRPr>
          </a:p>
        </p:txBody>
      </p:sp>
      <p:sp>
        <p:nvSpPr>
          <p:cNvPr id="5" name="Content Placeholder 4"/>
          <p:cNvSpPr>
            <a:spLocks noGrp="1"/>
          </p:cNvSpPr>
          <p:nvPr>
            <p:ph idx="1"/>
          </p:nvPr>
        </p:nvSpPr>
        <p:spPr/>
        <p:txBody>
          <a:bodyPr>
            <a:normAutofit fontScale="62500" lnSpcReduction="20000"/>
          </a:bodyPr>
          <a:lstStyle/>
          <a:p>
            <a:pPr marL="571500" indent="-571500" algn="just">
              <a:buFont typeface="Arial" panose="020B0604020202020204" pitchFamily="34" charset="0"/>
              <a:buChar char="•"/>
            </a:pPr>
            <a:r>
              <a:rPr lang="tr-TR" sz="3600" b="0" dirty="0"/>
              <a:t>Katı veya akışkanlar içinde moleküller her yönden çekildikleri için, bu çekim kuvvetleri dengededir. Oysa, fazlar arası yüzeyde, moleküllere etki eden çekim kuvvetleri farklılık göstermektedir. Bu yüzden malzemenin derişimi ara yüzeye yakın bölgede ara yüzeyi oluşturan fazlar içerisindeki yığın </a:t>
            </a:r>
            <a:r>
              <a:rPr lang="tr-TR" sz="3600" b="0" dirty="0" err="1"/>
              <a:t>derişiminden</a:t>
            </a:r>
            <a:r>
              <a:rPr lang="tr-TR" sz="3600" b="0" dirty="0"/>
              <a:t> farklıdır. </a:t>
            </a:r>
          </a:p>
          <a:p>
            <a:pPr marL="571500" indent="-571500" algn="just">
              <a:buFont typeface="Arial" panose="020B0604020202020204" pitchFamily="34" charset="0"/>
              <a:buChar char="•"/>
            </a:pPr>
            <a:r>
              <a:rPr lang="tr-TR" sz="3600" b="0" dirty="0"/>
              <a:t>Dolayısıyla katı yüzeylerine değmekte olan gazlar, sıvılar veya bunların içerisinde çözünmüş olan maddeler bu yüzeyler tarafından tutulur. Katı yüzeyindeki atom ve moleküllerin etkileşim kuvvetlerinden dolayı </a:t>
            </a:r>
            <a:r>
              <a:rPr lang="tr-TR" sz="3600" b="0" dirty="0" err="1"/>
              <a:t>adsorbsiyon</a:t>
            </a:r>
            <a:r>
              <a:rPr lang="tr-TR" sz="3600" b="0" dirty="0"/>
              <a:t> katı yüzeyinde meydana gelir. Yüzey tarafından tutunan , gaz veya sıvı olabilir.</a:t>
            </a:r>
          </a:p>
          <a:p>
            <a:pPr>
              <a:buNone/>
            </a:pPr>
            <a:endParaRPr lang="en-IN" dirty="0"/>
          </a:p>
        </p:txBody>
      </p:sp>
      <p:sp>
        <p:nvSpPr>
          <p:cNvPr id="7" name="Slide Number Placeholder 6"/>
          <p:cNvSpPr>
            <a:spLocks noGrp="1"/>
          </p:cNvSpPr>
          <p:nvPr>
            <p:ph type="sldNum" sz="quarter" idx="12"/>
          </p:nvPr>
        </p:nvSpPr>
        <p:spPr/>
        <p:txBody>
          <a:bodyPr/>
          <a:lstStyle/>
          <a:p>
            <a:fld id="{B09EF282-B897-439C-8973-474E29CB7F86}" type="slidenum">
              <a:rPr lang="en-IN" smtClean="0"/>
              <a:pPr/>
              <a:t>10</a:t>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4800" dirty="0" err="1" smtClean="0">
                <a:latin typeface="Berlin Sans FB" pitchFamily="34" charset="0"/>
              </a:rPr>
              <a:t>Adsorpsiyon</a:t>
            </a:r>
            <a:endParaRPr lang="en-IN" sz="4800" dirty="0">
              <a:latin typeface="Berlin Sans FB" pitchFamily="34" charset="0"/>
            </a:endParaRPr>
          </a:p>
        </p:txBody>
      </p:sp>
      <p:sp>
        <p:nvSpPr>
          <p:cNvPr id="3" name="Content Placeholder 2"/>
          <p:cNvSpPr>
            <a:spLocks noGrp="1"/>
          </p:cNvSpPr>
          <p:nvPr>
            <p:ph idx="1"/>
          </p:nvPr>
        </p:nvSpPr>
        <p:spPr>
          <a:xfrm>
            <a:off x="3714744" y="1628800"/>
            <a:ext cx="5214942" cy="4452898"/>
          </a:xfrm>
        </p:spPr>
        <p:txBody>
          <a:bodyPr>
            <a:normAutofit/>
          </a:bodyPr>
          <a:lstStyle/>
          <a:p>
            <a:pPr algn="just"/>
            <a:r>
              <a:rPr lang="tr-TR" i="1" dirty="0" err="1" smtClean="0"/>
              <a:t>Adsorbsiyon</a:t>
            </a:r>
            <a:r>
              <a:rPr lang="tr-TR" b="0" dirty="0"/>
              <a:t>, malzeme(</a:t>
            </a:r>
            <a:r>
              <a:rPr lang="tr-TR" b="0" dirty="0" err="1"/>
              <a:t>lerin</a:t>
            </a:r>
            <a:r>
              <a:rPr lang="tr-TR" b="0" dirty="0"/>
              <a:t>) </a:t>
            </a:r>
            <a:r>
              <a:rPr lang="tr-TR" b="0" dirty="0" err="1"/>
              <a:t>derişiminin</a:t>
            </a:r>
            <a:r>
              <a:rPr lang="tr-TR" b="0" dirty="0"/>
              <a:t> ara yüzeyde (katı yüzeyinde) yığın </a:t>
            </a:r>
            <a:r>
              <a:rPr lang="tr-TR" b="0" dirty="0" err="1"/>
              <a:t>derişimine</a:t>
            </a:r>
            <a:r>
              <a:rPr lang="tr-TR" b="0" dirty="0"/>
              <a:t> </a:t>
            </a:r>
            <a:r>
              <a:rPr lang="tr-TR" b="0" dirty="0" smtClean="0"/>
              <a:t>göre artışı </a:t>
            </a:r>
            <a:r>
              <a:rPr lang="tr-TR" b="0" dirty="0"/>
              <a:t>şeklinde tanımlanabilir. Yüzeyde tutunan malzemeye “</a:t>
            </a:r>
            <a:r>
              <a:rPr lang="tr-TR" i="1" dirty="0" err="1"/>
              <a:t>adsorblanan</a:t>
            </a:r>
            <a:r>
              <a:rPr lang="tr-TR" i="1" dirty="0"/>
              <a:t> </a:t>
            </a:r>
            <a:r>
              <a:rPr lang="tr-TR" i="1" dirty="0" err="1"/>
              <a:t>maddde</a:t>
            </a:r>
            <a:r>
              <a:rPr lang="tr-TR" i="1" dirty="0"/>
              <a:t> </a:t>
            </a:r>
            <a:r>
              <a:rPr lang="tr-TR" i="1" dirty="0" smtClean="0"/>
              <a:t>veya </a:t>
            </a:r>
            <a:r>
              <a:rPr lang="tr-TR" i="1" dirty="0" err="1" smtClean="0"/>
              <a:t>adsorbat</a:t>
            </a:r>
            <a:r>
              <a:rPr lang="tr-TR" b="0" dirty="0"/>
              <a:t>” ve üzerinde </a:t>
            </a:r>
            <a:r>
              <a:rPr lang="tr-TR" b="0" dirty="0" err="1"/>
              <a:t>adsorbsiyonun</a:t>
            </a:r>
            <a:r>
              <a:rPr lang="tr-TR" b="0" dirty="0"/>
              <a:t> gerçekleştiği katıya ise “</a:t>
            </a:r>
            <a:r>
              <a:rPr lang="tr-TR" i="1" dirty="0" err="1"/>
              <a:t>adsorbent</a:t>
            </a:r>
            <a:r>
              <a:rPr lang="tr-TR" i="1" dirty="0"/>
              <a:t> veya </a:t>
            </a:r>
            <a:r>
              <a:rPr lang="tr-TR" i="1" dirty="0" err="1"/>
              <a:t>adsorban</a:t>
            </a:r>
            <a:r>
              <a:rPr lang="tr-TR" b="0" dirty="0"/>
              <a:t>” </a:t>
            </a:r>
            <a:r>
              <a:rPr lang="tr-TR" b="0" dirty="0" smtClean="0"/>
              <a:t>ismi verilmektedir</a:t>
            </a:r>
            <a:r>
              <a:rPr lang="tr-TR" b="0" dirty="0"/>
              <a:t>. Ayrıca </a:t>
            </a:r>
            <a:r>
              <a:rPr lang="tr-TR" b="0" dirty="0" err="1"/>
              <a:t>adsorbsiyon</a:t>
            </a:r>
            <a:r>
              <a:rPr lang="tr-TR" b="0" dirty="0"/>
              <a:t> işleminin tersine </a:t>
            </a:r>
            <a:r>
              <a:rPr lang="tr-TR" b="0" dirty="0" err="1"/>
              <a:t>adsorplanan</a:t>
            </a:r>
            <a:r>
              <a:rPr lang="tr-TR" b="0" dirty="0"/>
              <a:t> maddenin ortama </a:t>
            </a:r>
            <a:r>
              <a:rPr lang="tr-TR" b="0" dirty="0" smtClean="0"/>
              <a:t>geri verilmesine </a:t>
            </a:r>
            <a:r>
              <a:rPr lang="tr-TR" b="0" dirty="0"/>
              <a:t>yani yüzeyde derişimin azalması işlemine “</a:t>
            </a:r>
            <a:r>
              <a:rPr lang="tr-TR" i="1" dirty="0" err="1"/>
              <a:t>desorbsiyon</a:t>
            </a:r>
            <a:r>
              <a:rPr lang="tr-TR" b="0" dirty="0"/>
              <a:t>” denir.</a:t>
            </a:r>
            <a:endParaRPr lang="en-IN" b="1" dirty="0">
              <a:latin typeface="Arial" pitchFamily="34" charset="0"/>
              <a:cs typeface="Arial" pitchFamily="34" charset="0"/>
            </a:endParaRPr>
          </a:p>
        </p:txBody>
      </p:sp>
      <p:sp>
        <p:nvSpPr>
          <p:cNvPr id="18" name="Slide Number Placeholder 17"/>
          <p:cNvSpPr>
            <a:spLocks noGrp="1"/>
          </p:cNvSpPr>
          <p:nvPr>
            <p:ph type="sldNum" sz="quarter" idx="12"/>
          </p:nvPr>
        </p:nvSpPr>
        <p:spPr/>
        <p:txBody>
          <a:bodyPr/>
          <a:lstStyle/>
          <a:p>
            <a:fld id="{B09EF282-B897-439C-8973-474E29CB7F86}" type="slidenum">
              <a:rPr lang="en-IN" smtClean="0"/>
              <a:pPr/>
              <a:t>11</a:t>
            </a:fld>
            <a:endParaRPr lang="en-IN"/>
          </a:p>
        </p:txBody>
      </p:sp>
      <p:pic>
        <p:nvPicPr>
          <p:cNvPr id="4" name="Content Placeholder 3" descr="envEnl-116_clip_image004.jpg"/>
          <p:cNvPicPr>
            <a:picLocks noChangeAspect="1"/>
          </p:cNvPicPr>
          <p:nvPr/>
        </p:nvPicPr>
        <p:blipFill>
          <a:blip r:embed="rId2"/>
          <a:srcRect l="4082" t="11290" r="4082" b="4839"/>
          <a:stretch>
            <a:fillRect/>
          </a:stretch>
        </p:blipFill>
        <p:spPr bwMode="auto">
          <a:xfrm>
            <a:off x="285720" y="1500174"/>
            <a:ext cx="3286148" cy="3643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p:nvPr/>
        </p:nvCxnSpPr>
        <p:spPr bwMode="auto">
          <a:xfrm rot="16200000" flipH="1">
            <a:off x="321439" y="4750603"/>
            <a:ext cx="1214446" cy="85725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rot="16200000" flipH="1">
            <a:off x="1678761" y="4750603"/>
            <a:ext cx="1214446" cy="85725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cxnSp>
        <p:nvCxnSpPr>
          <p:cNvPr id="11" name="Straight Arrow Connector 10"/>
          <p:cNvCxnSpPr/>
          <p:nvPr/>
        </p:nvCxnSpPr>
        <p:spPr bwMode="auto">
          <a:xfrm rot="16200000" flipH="1">
            <a:off x="3107521" y="4750603"/>
            <a:ext cx="1214446" cy="1000132"/>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12" name="Rectangle 11"/>
          <p:cNvSpPr/>
          <p:nvPr/>
        </p:nvSpPr>
        <p:spPr>
          <a:xfrm>
            <a:off x="428596" y="6000768"/>
            <a:ext cx="1646605" cy="369332"/>
          </a:xfrm>
          <a:prstGeom prst="rect">
            <a:avLst/>
          </a:prstGeom>
        </p:spPr>
        <p:txBody>
          <a:bodyPr wrap="none">
            <a:spAutoFit/>
          </a:bodyPr>
          <a:lstStyle/>
          <a:p>
            <a:r>
              <a:rPr lang="en-IN" b="1" dirty="0" smtClean="0">
                <a:solidFill>
                  <a:srgbClr val="C75102"/>
                </a:solidFill>
                <a:latin typeface="Arial" pitchFamily="34" charset="0"/>
                <a:cs typeface="Arial" pitchFamily="34" charset="0"/>
              </a:rPr>
              <a:t>ADSORBENT</a:t>
            </a:r>
            <a:endParaRPr lang="en-IN" dirty="0">
              <a:solidFill>
                <a:srgbClr val="C75102"/>
              </a:solidFill>
            </a:endParaRPr>
          </a:p>
        </p:txBody>
      </p:sp>
      <p:sp>
        <p:nvSpPr>
          <p:cNvPr id="13" name="Rectangle 12"/>
          <p:cNvSpPr/>
          <p:nvPr/>
        </p:nvSpPr>
        <p:spPr>
          <a:xfrm>
            <a:off x="2285984" y="6000768"/>
            <a:ext cx="1629485" cy="369332"/>
          </a:xfrm>
          <a:prstGeom prst="rect">
            <a:avLst/>
          </a:prstGeom>
        </p:spPr>
        <p:txBody>
          <a:bodyPr wrap="none">
            <a:spAutoFit/>
          </a:bodyPr>
          <a:lstStyle/>
          <a:p>
            <a:r>
              <a:rPr lang="en-IN" b="1" dirty="0" smtClean="0">
                <a:solidFill>
                  <a:srgbClr val="C75102"/>
                </a:solidFill>
                <a:latin typeface="Arial" pitchFamily="34" charset="0"/>
                <a:cs typeface="Arial" pitchFamily="34" charset="0"/>
              </a:rPr>
              <a:t>ADSORBATE</a:t>
            </a:r>
            <a:endParaRPr lang="en-IN" dirty="0">
              <a:solidFill>
                <a:srgbClr val="C75102"/>
              </a:solidFill>
            </a:endParaRPr>
          </a:p>
        </p:txBody>
      </p:sp>
      <p:sp>
        <p:nvSpPr>
          <p:cNvPr id="14" name="Rectangle 13"/>
          <p:cNvSpPr/>
          <p:nvPr/>
        </p:nvSpPr>
        <p:spPr>
          <a:xfrm>
            <a:off x="4071934" y="6000768"/>
            <a:ext cx="1377300" cy="369332"/>
          </a:xfrm>
          <a:prstGeom prst="rect">
            <a:avLst/>
          </a:prstGeom>
        </p:spPr>
        <p:txBody>
          <a:bodyPr wrap="none">
            <a:spAutoFit/>
          </a:bodyPr>
          <a:lstStyle/>
          <a:p>
            <a:r>
              <a:rPr lang="en-IN" b="1" dirty="0" smtClean="0">
                <a:solidFill>
                  <a:srgbClr val="C75102"/>
                </a:solidFill>
                <a:latin typeface="Arial" pitchFamily="34" charset="0"/>
                <a:cs typeface="Arial" pitchFamily="34" charset="0"/>
              </a:rPr>
              <a:t>SOLUTION</a:t>
            </a:r>
            <a:endParaRPr lang="en-IN" dirty="0">
              <a:solidFill>
                <a:srgbClr val="C7510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3175"/>
          <a:ext cx="9144000" cy="6854825"/>
        </p:xfrm>
        <a:graphic>
          <a:graphicData uri="http://schemas.openxmlformats.org/presentationml/2006/ole">
            <mc:AlternateContent xmlns:mc="http://schemas.openxmlformats.org/markup-compatibility/2006">
              <mc:Choice xmlns:v="urn:schemas-microsoft-com:vml" Requires="v">
                <p:oleObj spid="_x0000_s1042" name="Picture" r:id="rId3" imgW="5937120" imgH="4451400" progId="Word.Picture.8">
                  <p:embed/>
                </p:oleObj>
              </mc:Choice>
              <mc:Fallback>
                <p:oleObj name="Picture" r:id="rId3" imgW="5937120" imgH="445140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9144000" cy="6854825"/>
                      </a:xfrm>
                      <a:prstGeom prst="rect">
                        <a:avLst/>
                      </a:prstGeom>
                      <a:solidFill>
                        <a:srgbClr val="FFFF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3" name="Line 5"/>
          <p:cNvSpPr>
            <a:spLocks noChangeShapeType="1"/>
          </p:cNvSpPr>
          <p:nvPr/>
        </p:nvSpPr>
        <p:spPr bwMode="auto">
          <a:xfrm flipH="1">
            <a:off x="2971800" y="3048000"/>
            <a:ext cx="2286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tr-TR"/>
          </a:p>
        </p:txBody>
      </p:sp>
      <p:sp>
        <p:nvSpPr>
          <p:cNvPr id="2054" name="Text Box 6"/>
          <p:cNvSpPr txBox="1">
            <a:spLocks noChangeArrowheads="1"/>
          </p:cNvSpPr>
          <p:nvPr/>
        </p:nvSpPr>
        <p:spPr bwMode="auto">
          <a:xfrm>
            <a:off x="2971800" y="2743200"/>
            <a:ext cx="53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tr-TR" sz="1800"/>
              <a:t>d</a:t>
            </a:r>
          </a:p>
        </p:txBody>
      </p:sp>
    </p:spTree>
    <p:extLst>
      <p:ext uri="{BB962C8B-B14F-4D97-AF65-F5344CB8AC3E}">
        <p14:creationId xmlns:p14="http://schemas.microsoft.com/office/powerpoint/2010/main" val="3975040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152718"/>
            <a:ext cx="8363272" cy="611986"/>
          </a:xfrm>
        </p:spPr>
        <p:txBody>
          <a:bodyPr>
            <a:normAutofit/>
          </a:bodyPr>
          <a:lstStyle/>
          <a:p>
            <a:r>
              <a:rPr lang="tr-TR" sz="2800" dirty="0" smtClean="0"/>
              <a:t>Fiziksel ve kimyasal </a:t>
            </a:r>
            <a:r>
              <a:rPr lang="tr-TR" sz="2800" dirty="0" err="1" smtClean="0"/>
              <a:t>adsorpsiyon</a:t>
            </a:r>
            <a:endParaRPr lang="tr-TR" sz="2800" dirty="0"/>
          </a:p>
        </p:txBody>
      </p:sp>
      <p:sp>
        <p:nvSpPr>
          <p:cNvPr id="4" name="İçerik Yer Tutucusu 3"/>
          <p:cNvSpPr>
            <a:spLocks noGrp="1"/>
          </p:cNvSpPr>
          <p:nvPr>
            <p:ph idx="1"/>
          </p:nvPr>
        </p:nvSpPr>
        <p:spPr>
          <a:xfrm>
            <a:off x="457200" y="908720"/>
            <a:ext cx="7620000" cy="5217443"/>
          </a:xfrm>
        </p:spPr>
        <p:txBody>
          <a:bodyPr>
            <a:normAutofit fontScale="85000" lnSpcReduction="10000"/>
          </a:bodyPr>
          <a:lstStyle/>
          <a:p>
            <a:pPr marL="342900" indent="-342900" algn="just">
              <a:buFont typeface="Arial" panose="020B0604020202020204" pitchFamily="34" charset="0"/>
              <a:buChar char="•"/>
            </a:pPr>
            <a:r>
              <a:rPr lang="tr-TR" b="0" dirty="0" err="1"/>
              <a:t>Adsorbsiyon</a:t>
            </a:r>
            <a:r>
              <a:rPr lang="tr-TR" b="0" dirty="0"/>
              <a:t>, </a:t>
            </a:r>
            <a:r>
              <a:rPr lang="tr-TR" b="0" dirty="0" err="1"/>
              <a:t>adsorbe</a:t>
            </a:r>
            <a:r>
              <a:rPr lang="tr-TR" b="0" dirty="0"/>
              <a:t> edilenin yüzeyde tutulmasını sağlayan kuvvet çeşitlerine </a:t>
            </a:r>
            <a:r>
              <a:rPr lang="tr-TR" b="0" dirty="0" smtClean="0"/>
              <a:t>göre “</a:t>
            </a:r>
            <a:r>
              <a:rPr lang="tr-TR" i="1" dirty="0" smtClean="0"/>
              <a:t>fiziksel </a:t>
            </a:r>
            <a:r>
              <a:rPr lang="tr-TR" i="1" dirty="0" err="1"/>
              <a:t>adsorbsiyon</a:t>
            </a:r>
            <a:r>
              <a:rPr lang="tr-TR" i="1" dirty="0"/>
              <a:t>” ve “kimyasal </a:t>
            </a:r>
            <a:r>
              <a:rPr lang="tr-TR" i="1" dirty="0" err="1"/>
              <a:t>adsorbsiyon</a:t>
            </a:r>
            <a:r>
              <a:rPr lang="tr-TR" i="1" dirty="0"/>
              <a:t> </a:t>
            </a:r>
            <a:r>
              <a:rPr lang="tr-TR" b="0" dirty="0"/>
              <a:t>“ olmak üzere ikiye ayrılır. </a:t>
            </a:r>
            <a:endParaRPr lang="tr-TR" b="0" dirty="0" smtClean="0"/>
          </a:p>
          <a:p>
            <a:pPr marL="342900" indent="-342900" algn="just">
              <a:buFont typeface="Arial" panose="020B0604020202020204" pitchFamily="34" charset="0"/>
              <a:buChar char="•"/>
            </a:pPr>
            <a:r>
              <a:rPr lang="tr-TR" b="0" dirty="0" smtClean="0"/>
              <a:t>Fiziksel </a:t>
            </a:r>
            <a:r>
              <a:rPr lang="tr-TR" b="0" dirty="0" err="1" smtClean="0"/>
              <a:t>adsorpsiyonda</a:t>
            </a:r>
            <a:r>
              <a:rPr lang="tr-TR" b="0" dirty="0" smtClean="0"/>
              <a:t> </a:t>
            </a:r>
            <a:r>
              <a:rPr lang="tr-TR" b="0" dirty="0"/>
              <a:t>etkileşim zayıf bağlar ve çekim kuvvetleri sonucu meydana gelir. </a:t>
            </a:r>
            <a:r>
              <a:rPr lang="tr-TR" b="0" dirty="0" smtClean="0"/>
              <a:t>Fiziksel </a:t>
            </a:r>
            <a:r>
              <a:rPr lang="tr-TR" b="0" dirty="0" err="1" smtClean="0"/>
              <a:t>adsorpsiyonda</a:t>
            </a:r>
            <a:r>
              <a:rPr lang="tr-TR" b="0" dirty="0" smtClean="0"/>
              <a:t> </a:t>
            </a:r>
            <a:r>
              <a:rPr lang="tr-TR" b="0" dirty="0"/>
              <a:t>etkili olan kuvvet Van Der </a:t>
            </a:r>
            <a:r>
              <a:rPr lang="tr-TR" b="0" dirty="0" err="1"/>
              <a:t>Waals</a:t>
            </a:r>
            <a:r>
              <a:rPr lang="tr-TR" b="0" dirty="0"/>
              <a:t> kuvvetleridir. </a:t>
            </a:r>
            <a:endParaRPr lang="tr-TR" b="0" dirty="0" smtClean="0"/>
          </a:p>
          <a:p>
            <a:pPr marL="342900" indent="-342900" algn="just">
              <a:buFont typeface="Arial" panose="020B0604020202020204" pitchFamily="34" charset="0"/>
              <a:buChar char="•"/>
            </a:pPr>
            <a:r>
              <a:rPr lang="tr-TR" b="0" dirty="0" smtClean="0"/>
              <a:t>Kimyasal </a:t>
            </a:r>
            <a:r>
              <a:rPr lang="tr-TR" b="0" dirty="0" err="1"/>
              <a:t>adsorpsiyon</a:t>
            </a:r>
            <a:r>
              <a:rPr lang="tr-TR" b="0" dirty="0"/>
              <a:t> </a:t>
            </a:r>
            <a:r>
              <a:rPr lang="tr-TR" b="0" dirty="0" smtClean="0"/>
              <a:t>ise </a:t>
            </a:r>
            <a:r>
              <a:rPr lang="tr-TR" b="0" dirty="0" err="1" smtClean="0"/>
              <a:t>adsorbat</a:t>
            </a:r>
            <a:r>
              <a:rPr lang="tr-TR" b="0" dirty="0" smtClean="0"/>
              <a:t> </a:t>
            </a:r>
            <a:r>
              <a:rPr lang="tr-TR" b="0" dirty="0"/>
              <a:t>ile </a:t>
            </a:r>
            <a:r>
              <a:rPr lang="tr-TR" b="0" dirty="0" err="1"/>
              <a:t>absorbent</a:t>
            </a:r>
            <a:r>
              <a:rPr lang="tr-TR" b="0" dirty="0"/>
              <a:t> arasında kimyasal reaksiyon oluşması, elektron alış verişi </a:t>
            </a:r>
            <a:r>
              <a:rPr lang="tr-TR" b="0" dirty="0" smtClean="0"/>
              <a:t>olması sonucunda </a:t>
            </a:r>
            <a:r>
              <a:rPr lang="tr-TR" b="0" dirty="0"/>
              <a:t>meydana gelir. </a:t>
            </a:r>
            <a:endParaRPr lang="tr-TR" b="0" dirty="0" smtClean="0"/>
          </a:p>
          <a:p>
            <a:pPr marL="342900" indent="-342900" algn="just">
              <a:buFont typeface="Arial" panose="020B0604020202020204" pitchFamily="34" charset="0"/>
              <a:buChar char="•"/>
            </a:pPr>
            <a:r>
              <a:rPr lang="tr-TR" b="0" dirty="0" smtClean="0"/>
              <a:t>Fiziksel </a:t>
            </a:r>
            <a:r>
              <a:rPr lang="tr-TR" b="0" dirty="0" err="1"/>
              <a:t>adsorpsiyonda</a:t>
            </a:r>
            <a:r>
              <a:rPr lang="tr-TR" b="0" dirty="0"/>
              <a:t> bağ kuvvetleri moleküller arasında </a:t>
            </a:r>
            <a:r>
              <a:rPr lang="tr-TR" b="0" dirty="0" smtClean="0"/>
              <a:t>olurken </a:t>
            </a:r>
            <a:r>
              <a:rPr lang="tr-TR" b="0" dirty="0"/>
              <a:t>kimyasal </a:t>
            </a:r>
            <a:r>
              <a:rPr lang="tr-TR" b="0" dirty="0" err="1"/>
              <a:t>adsorpsiyonda</a:t>
            </a:r>
            <a:r>
              <a:rPr lang="tr-TR" b="0" dirty="0"/>
              <a:t> moleküller içindedir. </a:t>
            </a:r>
            <a:endParaRPr lang="tr-TR" b="0" dirty="0" smtClean="0"/>
          </a:p>
          <a:p>
            <a:pPr marL="342900" indent="-342900" algn="just">
              <a:buFont typeface="Arial" panose="020B0604020202020204" pitchFamily="34" charset="0"/>
              <a:buChar char="•"/>
            </a:pPr>
            <a:r>
              <a:rPr lang="tr-TR" b="0" dirty="0" smtClean="0"/>
              <a:t>Fiziksel </a:t>
            </a:r>
            <a:r>
              <a:rPr lang="tr-TR" b="0" dirty="0" err="1"/>
              <a:t>adsorpsiyonun</a:t>
            </a:r>
            <a:r>
              <a:rPr lang="tr-TR" b="0" dirty="0"/>
              <a:t> kimyasal </a:t>
            </a:r>
            <a:r>
              <a:rPr lang="tr-TR" b="0" dirty="0" err="1" smtClean="0"/>
              <a:t>adsorpsiyona</a:t>
            </a:r>
            <a:r>
              <a:rPr lang="tr-TR" b="0" dirty="0" smtClean="0"/>
              <a:t> karşı </a:t>
            </a:r>
            <a:r>
              <a:rPr lang="tr-TR" b="0" dirty="0"/>
              <a:t>en büyük üstünlüğü </a:t>
            </a:r>
            <a:r>
              <a:rPr lang="tr-TR" dirty="0"/>
              <a:t>tersinir</a:t>
            </a:r>
            <a:r>
              <a:rPr lang="tr-TR" b="0" dirty="0"/>
              <a:t> olmasıdır. Yani fiziksel </a:t>
            </a:r>
            <a:r>
              <a:rPr lang="tr-TR" b="0" dirty="0" err="1"/>
              <a:t>adsorbent</a:t>
            </a:r>
            <a:r>
              <a:rPr lang="tr-TR" b="0" dirty="0"/>
              <a:t> </a:t>
            </a:r>
            <a:r>
              <a:rPr lang="tr-TR" b="0" dirty="0" err="1"/>
              <a:t>rejenere</a:t>
            </a:r>
            <a:r>
              <a:rPr lang="tr-TR" b="0" dirty="0"/>
              <a:t> edilip </a:t>
            </a:r>
            <a:r>
              <a:rPr lang="tr-TR" b="0" dirty="0" smtClean="0"/>
              <a:t>yeniden kullanılabilirken </a:t>
            </a:r>
            <a:r>
              <a:rPr lang="tr-TR" b="0" dirty="0"/>
              <a:t>kimyasal </a:t>
            </a:r>
            <a:r>
              <a:rPr lang="tr-TR" b="0" dirty="0" err="1"/>
              <a:t>adsorbent</a:t>
            </a:r>
            <a:r>
              <a:rPr lang="tr-TR" b="0" dirty="0"/>
              <a:t> </a:t>
            </a:r>
            <a:r>
              <a:rPr lang="tr-TR" b="0" dirty="0" err="1"/>
              <a:t>rejenere</a:t>
            </a:r>
            <a:r>
              <a:rPr lang="tr-TR" b="0" dirty="0"/>
              <a:t> edilebilirliği etkileşimde olduğu </a:t>
            </a:r>
            <a:r>
              <a:rPr lang="tr-TR" b="0" dirty="0" err="1"/>
              <a:t>adsorbata</a:t>
            </a:r>
            <a:r>
              <a:rPr lang="tr-TR" b="0" dirty="0"/>
              <a:t> </a:t>
            </a:r>
            <a:r>
              <a:rPr lang="tr-TR" b="0" dirty="0" smtClean="0"/>
              <a:t>göre değişir</a:t>
            </a:r>
            <a:r>
              <a:rPr lang="tr-TR" b="0" dirty="0"/>
              <a:t>.</a:t>
            </a:r>
          </a:p>
          <a:p>
            <a:pPr marL="342900" indent="-342900" algn="just">
              <a:buFont typeface="Arial" panose="020B0604020202020204" pitchFamily="34" charset="0"/>
              <a:buChar char="•"/>
            </a:pPr>
            <a:r>
              <a:rPr lang="tr-TR" b="0" dirty="0"/>
              <a:t>Fiziksel </a:t>
            </a:r>
            <a:r>
              <a:rPr lang="tr-TR" b="0" dirty="0" err="1"/>
              <a:t>adsorpsiyonda</a:t>
            </a:r>
            <a:r>
              <a:rPr lang="tr-TR" b="0" dirty="0"/>
              <a:t> etkileşim hızlı gerçekleşirken kimyasal </a:t>
            </a:r>
            <a:r>
              <a:rPr lang="tr-TR" b="0" dirty="0" err="1" smtClean="0"/>
              <a:t>adsorpsiyonda</a:t>
            </a:r>
            <a:r>
              <a:rPr lang="tr-TR" b="0" dirty="0" smtClean="0"/>
              <a:t> etkileşim </a:t>
            </a:r>
            <a:r>
              <a:rPr lang="tr-TR" b="0" dirty="0"/>
              <a:t>hızı sıcaklığa bağlı olarak değişir. Dolayısıyla fiziksel </a:t>
            </a:r>
            <a:r>
              <a:rPr lang="tr-TR" b="0" dirty="0" err="1"/>
              <a:t>adsorpsiyon</a:t>
            </a:r>
            <a:r>
              <a:rPr lang="tr-TR" b="0" dirty="0"/>
              <a:t> enerjisi </a:t>
            </a:r>
            <a:r>
              <a:rPr lang="tr-TR" b="0" dirty="0" smtClean="0"/>
              <a:t>düşüktür ve </a:t>
            </a:r>
            <a:r>
              <a:rPr lang="tr-TR" b="0" dirty="0"/>
              <a:t>hem tek hem de çok tabakalı olabilirken kimyasal </a:t>
            </a:r>
            <a:r>
              <a:rPr lang="tr-TR" b="0" dirty="0" err="1"/>
              <a:t>adsorpsiyon</a:t>
            </a:r>
            <a:r>
              <a:rPr lang="tr-TR" b="0" dirty="0"/>
              <a:t> enerjisi yüksek ve </a:t>
            </a:r>
            <a:r>
              <a:rPr lang="tr-TR" b="0" dirty="0" smtClean="0"/>
              <a:t>tek tabakalı </a:t>
            </a:r>
            <a:r>
              <a:rPr lang="tr-TR" b="0" dirty="0"/>
              <a:t>olabilir.</a:t>
            </a:r>
            <a:endParaRPr lang="tr-TR" dirty="0"/>
          </a:p>
        </p:txBody>
      </p:sp>
      <p:sp>
        <p:nvSpPr>
          <p:cNvPr id="2" name="Slayt Numarası Yer Tutucusu 1"/>
          <p:cNvSpPr>
            <a:spLocks noGrp="1"/>
          </p:cNvSpPr>
          <p:nvPr>
            <p:ph type="sldNum" sz="quarter" idx="12"/>
          </p:nvPr>
        </p:nvSpPr>
        <p:spPr/>
        <p:txBody>
          <a:bodyPr/>
          <a:lstStyle/>
          <a:p>
            <a:fld id="{9FF695FE-B01F-4DE3-8548-9FA5DB1EEBB6}" type="slidenum">
              <a:rPr lang="en-IN" smtClean="0"/>
              <a:pPr/>
              <a:t>13</a:t>
            </a:fld>
            <a:endParaRPr lang="en-IN"/>
          </a:p>
        </p:txBody>
      </p:sp>
    </p:spTree>
    <p:extLst>
      <p:ext uri="{BB962C8B-B14F-4D97-AF65-F5344CB8AC3E}">
        <p14:creationId xmlns:p14="http://schemas.microsoft.com/office/powerpoint/2010/main" val="3705007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52718"/>
            <a:ext cx="8507288" cy="683994"/>
          </a:xfrm>
        </p:spPr>
        <p:txBody>
          <a:bodyPr>
            <a:normAutofit/>
          </a:bodyPr>
          <a:lstStyle/>
          <a:p>
            <a:r>
              <a:rPr lang="tr-TR" sz="2800" dirty="0"/>
              <a:t>Fiziksel ve kimyasal </a:t>
            </a:r>
            <a:r>
              <a:rPr lang="tr-TR" sz="2800" dirty="0" err="1"/>
              <a:t>adsorpsiyon</a:t>
            </a:r>
            <a:endParaRPr lang="tr-TR" sz="2800" dirty="0"/>
          </a:p>
        </p:txBody>
      </p:sp>
      <p:sp>
        <p:nvSpPr>
          <p:cNvPr id="3" name="İçerik Yer Tutucusu 2"/>
          <p:cNvSpPr>
            <a:spLocks noGrp="1"/>
          </p:cNvSpPr>
          <p:nvPr>
            <p:ph idx="1"/>
          </p:nvPr>
        </p:nvSpPr>
        <p:spPr>
          <a:xfrm>
            <a:off x="457200" y="1052736"/>
            <a:ext cx="7620000" cy="5073427"/>
          </a:xfrm>
        </p:spPr>
        <p:txBody>
          <a:bodyPr>
            <a:normAutofit/>
          </a:bodyPr>
          <a:lstStyle/>
          <a:p>
            <a:pPr marL="342900" indent="-342900" algn="just">
              <a:buFont typeface="Arial" panose="020B0604020202020204" pitchFamily="34" charset="0"/>
              <a:buChar char="•"/>
            </a:pPr>
            <a:r>
              <a:rPr lang="tr-TR" b="0" dirty="0"/>
              <a:t>Fiziksel </a:t>
            </a:r>
            <a:r>
              <a:rPr lang="tr-TR" b="0" dirty="0" err="1"/>
              <a:t>adsorbsiyon</a:t>
            </a:r>
            <a:r>
              <a:rPr lang="tr-TR" b="0" dirty="0"/>
              <a:t> (özellikle düşük derişim aralıklarında ayırmanın gerekli </a:t>
            </a:r>
            <a:r>
              <a:rPr lang="tr-TR" b="0" dirty="0" smtClean="0"/>
              <a:t>olduğu durumlarda</a:t>
            </a:r>
            <a:r>
              <a:rPr lang="tr-TR" b="0" dirty="0"/>
              <a:t>) önemli endüstriyel ayırma işlemlerinin temelini teşkil etmektedir. </a:t>
            </a:r>
            <a:endParaRPr lang="tr-TR" b="0" dirty="0" smtClean="0"/>
          </a:p>
          <a:p>
            <a:pPr marL="342900" indent="-342900" algn="just">
              <a:buFont typeface="Arial" panose="020B0604020202020204" pitchFamily="34" charset="0"/>
              <a:buChar char="•"/>
            </a:pPr>
            <a:r>
              <a:rPr lang="tr-TR" b="0" dirty="0" smtClean="0"/>
              <a:t>Belirli katıların </a:t>
            </a:r>
            <a:r>
              <a:rPr lang="tr-TR" b="0" dirty="0"/>
              <a:t>karışım içerisinden bazı malzemeleri seçici olarak </a:t>
            </a:r>
            <a:r>
              <a:rPr lang="tr-TR" b="0" dirty="0" err="1"/>
              <a:t>adsorbe</a:t>
            </a:r>
            <a:r>
              <a:rPr lang="tr-TR" b="0" dirty="0"/>
              <a:t> edebilme özelliği </a:t>
            </a:r>
            <a:r>
              <a:rPr lang="tr-TR" b="0" dirty="0" smtClean="0"/>
              <a:t>ayırma işleminin </a:t>
            </a:r>
            <a:r>
              <a:rPr lang="tr-TR" b="0" dirty="0"/>
              <a:t>temel prensibidir. Su buharının havadan veya diğer gazlardan </a:t>
            </a:r>
            <a:r>
              <a:rPr lang="tr-TR" b="0" dirty="0" smtClean="0"/>
              <a:t>uzaklaştırılması, endüstriyel </a:t>
            </a:r>
            <a:r>
              <a:rPr lang="tr-TR" b="0" dirty="0"/>
              <a:t>gaz karışımı içerisindeki karbondioksit, </a:t>
            </a:r>
            <a:r>
              <a:rPr lang="tr-TR" b="0" dirty="0" err="1" smtClean="0"/>
              <a:t>kükürtdioksit</a:t>
            </a:r>
            <a:r>
              <a:rPr lang="tr-TR" b="0" dirty="0" smtClean="0"/>
              <a:t> </a:t>
            </a:r>
            <a:r>
              <a:rPr lang="tr-TR" b="0" dirty="0"/>
              <a:t>gibi </a:t>
            </a:r>
            <a:r>
              <a:rPr lang="tr-TR" b="0" dirty="0" err="1" smtClean="0"/>
              <a:t>safsızlıkların</a:t>
            </a:r>
            <a:r>
              <a:rPr lang="tr-TR" b="0" dirty="0" smtClean="0"/>
              <a:t> giderilmesi</a:t>
            </a:r>
            <a:r>
              <a:rPr lang="tr-TR" b="0" dirty="0"/>
              <a:t>, gaz ve sıvı karışımlardan istenmeyen kokuların uzaklaştırılması, </a:t>
            </a:r>
            <a:r>
              <a:rPr lang="tr-TR" b="0" dirty="0" smtClean="0"/>
              <a:t>şeker çözeltisinin </a:t>
            </a:r>
            <a:r>
              <a:rPr lang="tr-TR" b="0" dirty="0"/>
              <a:t>renginin giderilmesi, organik sıvılar içerisinde çözünen suyun </a:t>
            </a:r>
            <a:r>
              <a:rPr lang="tr-TR" b="0" dirty="0" smtClean="0"/>
              <a:t>uzaklaştırılması endüstriyel </a:t>
            </a:r>
            <a:r>
              <a:rPr lang="tr-TR" b="0" dirty="0"/>
              <a:t>uygulamalar arasında yer alan tipik örneklerdir. </a:t>
            </a:r>
            <a:endParaRPr lang="tr-TR" b="0" dirty="0" smtClean="0"/>
          </a:p>
          <a:p>
            <a:pPr marL="342900" indent="-342900" algn="just">
              <a:buFont typeface="Arial" panose="020B0604020202020204" pitchFamily="34" charset="0"/>
              <a:buChar char="•"/>
            </a:pPr>
            <a:r>
              <a:rPr lang="tr-TR" b="0" dirty="0" smtClean="0"/>
              <a:t>Kimyasal </a:t>
            </a:r>
            <a:r>
              <a:rPr lang="tr-TR" b="0" dirty="0" err="1"/>
              <a:t>adsorbsiyon</a:t>
            </a:r>
            <a:r>
              <a:rPr lang="tr-TR" b="0" dirty="0"/>
              <a:t> </a:t>
            </a:r>
            <a:r>
              <a:rPr lang="tr-TR" b="0" dirty="0" smtClean="0"/>
              <a:t>ile özellikle </a:t>
            </a:r>
            <a:r>
              <a:rPr lang="tr-TR" b="0" dirty="0"/>
              <a:t>katı katalizör uygulamalarında önemli bir yer tutmaktadır.</a:t>
            </a:r>
          </a:p>
        </p:txBody>
      </p:sp>
      <p:sp>
        <p:nvSpPr>
          <p:cNvPr id="4" name="Slayt Numarası Yer Tutucusu 3"/>
          <p:cNvSpPr>
            <a:spLocks noGrp="1"/>
          </p:cNvSpPr>
          <p:nvPr>
            <p:ph type="sldNum" sz="quarter" idx="12"/>
          </p:nvPr>
        </p:nvSpPr>
        <p:spPr/>
        <p:txBody>
          <a:bodyPr/>
          <a:lstStyle/>
          <a:p>
            <a:fld id="{9FF695FE-B01F-4DE3-8548-9FA5DB1EEBB6}" type="slidenum">
              <a:rPr lang="en-IN" smtClean="0"/>
              <a:pPr/>
              <a:t>14</a:t>
            </a:fld>
            <a:endParaRPr lang="en-IN"/>
          </a:p>
        </p:txBody>
      </p:sp>
    </p:spTree>
    <p:extLst>
      <p:ext uri="{BB962C8B-B14F-4D97-AF65-F5344CB8AC3E}">
        <p14:creationId xmlns:p14="http://schemas.microsoft.com/office/powerpoint/2010/main" val="4217055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52718"/>
            <a:ext cx="8147248" cy="683994"/>
          </a:xfrm>
        </p:spPr>
        <p:txBody>
          <a:bodyPr>
            <a:normAutofit/>
          </a:bodyPr>
          <a:lstStyle/>
          <a:p>
            <a:r>
              <a:rPr lang="tr-TR" sz="2800" dirty="0" err="1" smtClean="0"/>
              <a:t>Adsorbant</a:t>
            </a:r>
            <a:r>
              <a:rPr lang="tr-TR" sz="2800" dirty="0" smtClean="0"/>
              <a:t> türü ve özellikleri</a:t>
            </a:r>
            <a:endParaRPr lang="tr-TR" sz="2800" dirty="0"/>
          </a:p>
        </p:txBody>
      </p:sp>
      <p:sp>
        <p:nvSpPr>
          <p:cNvPr id="3" name="İçerik Yer Tutucusu 2"/>
          <p:cNvSpPr>
            <a:spLocks noGrp="1"/>
          </p:cNvSpPr>
          <p:nvPr>
            <p:ph idx="1"/>
          </p:nvPr>
        </p:nvSpPr>
        <p:spPr>
          <a:xfrm>
            <a:off x="457200" y="980728"/>
            <a:ext cx="7620000" cy="5145435"/>
          </a:xfrm>
        </p:spPr>
        <p:txBody>
          <a:bodyPr>
            <a:normAutofit lnSpcReduction="10000"/>
          </a:bodyPr>
          <a:lstStyle/>
          <a:p>
            <a:pPr marL="342900" indent="-342900" algn="just">
              <a:buFont typeface="Arial" panose="020B0604020202020204" pitchFamily="34" charset="0"/>
              <a:buChar char="•"/>
            </a:pPr>
            <a:r>
              <a:rPr lang="tr-TR" b="0" dirty="0" err="1"/>
              <a:t>Adsorpsiyonda</a:t>
            </a:r>
            <a:r>
              <a:rPr lang="tr-TR" b="0" dirty="0"/>
              <a:t>, </a:t>
            </a:r>
            <a:r>
              <a:rPr lang="tr-TR" b="0" dirty="0" err="1"/>
              <a:t>adsorbentin</a:t>
            </a:r>
            <a:r>
              <a:rPr lang="tr-TR" b="0" dirty="0"/>
              <a:t> özellikleri, yüzey etkileşimleri, </a:t>
            </a:r>
            <a:r>
              <a:rPr lang="tr-TR" b="0" dirty="0" err="1"/>
              <a:t>adsorbat</a:t>
            </a:r>
            <a:r>
              <a:rPr lang="tr-TR" b="0" dirty="0"/>
              <a:t> ve </a:t>
            </a:r>
            <a:r>
              <a:rPr lang="tr-TR" b="0" dirty="0" smtClean="0"/>
              <a:t>çözücünün özellikleri </a:t>
            </a:r>
            <a:r>
              <a:rPr lang="tr-TR" b="0" dirty="0"/>
              <a:t>ve sistemin özellikleri önemli etkenlerdir. </a:t>
            </a:r>
            <a:endParaRPr lang="tr-TR" b="0" dirty="0" smtClean="0"/>
          </a:p>
          <a:p>
            <a:pPr marL="342900" indent="-342900" algn="just">
              <a:buFont typeface="Arial" panose="020B0604020202020204" pitchFamily="34" charset="0"/>
              <a:buChar char="•"/>
            </a:pPr>
            <a:r>
              <a:rPr lang="tr-TR" b="0" dirty="0" err="1" smtClean="0"/>
              <a:t>Adsorbantın</a:t>
            </a:r>
            <a:r>
              <a:rPr lang="tr-TR" b="0" dirty="0" smtClean="0"/>
              <a:t> </a:t>
            </a:r>
            <a:r>
              <a:rPr lang="tr-TR" b="0" dirty="0"/>
              <a:t>yüzey özellikleri </a:t>
            </a:r>
            <a:r>
              <a:rPr lang="tr-TR" b="0" dirty="0" smtClean="0"/>
              <a:t>arasında </a:t>
            </a:r>
            <a:r>
              <a:rPr lang="tr-TR" b="0" dirty="0" err="1" smtClean="0"/>
              <a:t>adsorbsiyon</a:t>
            </a:r>
            <a:r>
              <a:rPr lang="tr-TR" b="0" dirty="0" smtClean="0"/>
              <a:t> </a:t>
            </a:r>
            <a:r>
              <a:rPr lang="tr-TR" b="0" dirty="0"/>
              <a:t>işlemini etkileyen en önemli parametre yüzey alan değeridir ve artan yüzey </a:t>
            </a:r>
            <a:r>
              <a:rPr lang="tr-TR" b="0" dirty="0" smtClean="0"/>
              <a:t>alan değeri </a:t>
            </a:r>
            <a:r>
              <a:rPr lang="tr-TR" b="0" dirty="0"/>
              <a:t>ile </a:t>
            </a:r>
            <a:r>
              <a:rPr lang="tr-TR" b="0" dirty="0" err="1"/>
              <a:t>adsorbsiyon</a:t>
            </a:r>
            <a:r>
              <a:rPr lang="tr-TR" b="0" dirty="0"/>
              <a:t> miktarı artış gösterir. Dolayısıyla gözenekli </a:t>
            </a:r>
            <a:r>
              <a:rPr lang="tr-TR" b="0" dirty="0" smtClean="0"/>
              <a:t>malzemeler </a:t>
            </a:r>
            <a:r>
              <a:rPr lang="tr-TR" b="0" dirty="0"/>
              <a:t>veya çok </a:t>
            </a:r>
            <a:r>
              <a:rPr lang="tr-TR" b="0" dirty="0" smtClean="0"/>
              <a:t>ufak parçalara </a:t>
            </a:r>
            <a:r>
              <a:rPr lang="tr-TR" b="0" dirty="0"/>
              <a:t>bölünmüş katılar yüksek </a:t>
            </a:r>
            <a:r>
              <a:rPr lang="tr-TR" b="0" dirty="0" err="1"/>
              <a:t>adsorbsiyon</a:t>
            </a:r>
            <a:r>
              <a:rPr lang="tr-TR" b="0" dirty="0"/>
              <a:t> kapasitesi sağlamaktadırlar.</a:t>
            </a:r>
          </a:p>
          <a:p>
            <a:pPr marL="342900" indent="-342900" algn="just">
              <a:buFont typeface="Arial" panose="020B0604020202020204" pitchFamily="34" charset="0"/>
              <a:buChar char="•"/>
            </a:pPr>
            <a:r>
              <a:rPr lang="tr-TR" b="0" dirty="0"/>
              <a:t>Sıkça </a:t>
            </a:r>
            <a:r>
              <a:rPr lang="tr-TR" b="0" dirty="0" smtClean="0"/>
              <a:t>kullanılan </a:t>
            </a:r>
            <a:r>
              <a:rPr lang="tr-TR" b="0" dirty="0" err="1" smtClean="0"/>
              <a:t>adsorbentler</a:t>
            </a:r>
            <a:r>
              <a:rPr lang="tr-TR" b="0" dirty="0" smtClean="0"/>
              <a:t> </a:t>
            </a:r>
            <a:r>
              <a:rPr lang="tr-TR" b="0" dirty="0"/>
              <a:t>arasında aktif karbon, </a:t>
            </a:r>
            <a:r>
              <a:rPr lang="tr-TR" b="0" dirty="0" err="1"/>
              <a:t>kitosin</a:t>
            </a:r>
            <a:r>
              <a:rPr lang="tr-TR" b="0" dirty="0"/>
              <a:t>, </a:t>
            </a:r>
            <a:r>
              <a:rPr lang="tr-TR" b="0" dirty="0" err="1"/>
              <a:t>zeolitler</a:t>
            </a:r>
            <a:r>
              <a:rPr lang="tr-TR" b="0" dirty="0"/>
              <a:t>, killer, bazı endüstriyel atıklar ve </a:t>
            </a:r>
            <a:r>
              <a:rPr lang="tr-TR" b="0" dirty="0" smtClean="0"/>
              <a:t>tarımsal atıklar </a:t>
            </a:r>
            <a:r>
              <a:rPr lang="tr-TR" b="0" dirty="0"/>
              <a:t>yer almaktadır. Bunların arasında aktif karbon en çok kullanılan </a:t>
            </a:r>
            <a:r>
              <a:rPr lang="tr-TR" b="0" dirty="0" err="1"/>
              <a:t>adsorbenttir</a:t>
            </a:r>
            <a:r>
              <a:rPr lang="tr-TR" b="0" dirty="0" smtClean="0"/>
              <a:t>.</a:t>
            </a:r>
          </a:p>
          <a:p>
            <a:pPr marL="342900" indent="-342900" algn="just">
              <a:buFont typeface="Arial" panose="020B0604020202020204" pitchFamily="34" charset="0"/>
              <a:buChar char="•"/>
            </a:pPr>
            <a:r>
              <a:rPr lang="tr-TR" b="0" dirty="0" smtClean="0"/>
              <a:t>Aktif karbon</a:t>
            </a:r>
            <a:r>
              <a:rPr lang="tr-TR" b="0" dirty="0"/>
              <a:t>, yapısında ağırlıklı olarak karbon atomu bulunan (%85 – %95) gözenekli </a:t>
            </a:r>
            <a:r>
              <a:rPr lang="tr-TR" b="0" dirty="0" smtClean="0"/>
              <a:t>yüzeye sahip</a:t>
            </a:r>
            <a:r>
              <a:rPr lang="tr-TR" b="0" dirty="0"/>
              <a:t>, tabakalı yapıda ve insan sağlığı için zararsız bir maddedir.</a:t>
            </a:r>
            <a:endParaRPr lang="tr-TR" dirty="0"/>
          </a:p>
        </p:txBody>
      </p:sp>
      <p:sp>
        <p:nvSpPr>
          <p:cNvPr id="4" name="Slayt Numarası Yer Tutucusu 3"/>
          <p:cNvSpPr>
            <a:spLocks noGrp="1"/>
          </p:cNvSpPr>
          <p:nvPr>
            <p:ph type="sldNum" sz="quarter" idx="12"/>
          </p:nvPr>
        </p:nvSpPr>
        <p:spPr/>
        <p:txBody>
          <a:bodyPr/>
          <a:lstStyle/>
          <a:p>
            <a:fld id="{9FF695FE-B01F-4DE3-8548-9FA5DB1EEBB6}" type="slidenum">
              <a:rPr lang="en-IN" smtClean="0"/>
              <a:pPr/>
              <a:t>15</a:t>
            </a:fld>
            <a:endParaRPr lang="en-IN"/>
          </a:p>
        </p:txBody>
      </p:sp>
    </p:spTree>
    <p:extLst>
      <p:ext uri="{BB962C8B-B14F-4D97-AF65-F5344CB8AC3E}">
        <p14:creationId xmlns:p14="http://schemas.microsoft.com/office/powerpoint/2010/main" val="4169673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smtClean="0"/>
              <a:t>Adsorpsiyonu</a:t>
            </a:r>
            <a:r>
              <a:rPr lang="tr-TR" dirty="0" smtClean="0"/>
              <a:t> etkileyen faktörler</a:t>
            </a:r>
            <a:endParaRPr lang="tr-TR" dirty="0"/>
          </a:p>
        </p:txBody>
      </p:sp>
      <p:sp>
        <p:nvSpPr>
          <p:cNvPr id="3" name="İçerik Yer Tutucusu 2"/>
          <p:cNvSpPr>
            <a:spLocks noGrp="1"/>
          </p:cNvSpPr>
          <p:nvPr>
            <p:ph idx="1"/>
          </p:nvPr>
        </p:nvSpPr>
        <p:spPr/>
        <p:txBody>
          <a:bodyPr>
            <a:normAutofit/>
          </a:bodyPr>
          <a:lstStyle/>
          <a:p>
            <a:pPr marL="342900" indent="-342900" algn="just">
              <a:buFont typeface="Arial" panose="020B0604020202020204" pitchFamily="34" charset="0"/>
              <a:buChar char="•"/>
            </a:pPr>
            <a:r>
              <a:rPr lang="tr-TR" b="0" dirty="0" err="1" smtClean="0"/>
              <a:t>Adsorbent</a:t>
            </a:r>
            <a:r>
              <a:rPr lang="tr-TR" b="0" dirty="0" smtClean="0"/>
              <a:t> </a:t>
            </a:r>
            <a:r>
              <a:rPr lang="tr-TR" b="0" dirty="0"/>
              <a:t>yüzeyinde tutulacak olan çözünmüş maddelerin öncelikle kütle etrafını saran çözücü sıvı film içerisinden geçmesi gerekmektedir. Bu geçişe “film difüzyonu” adı verilmektedir. </a:t>
            </a:r>
            <a:endParaRPr lang="tr-TR" b="0" dirty="0" smtClean="0"/>
          </a:p>
          <a:p>
            <a:pPr marL="342900" indent="-342900" algn="just">
              <a:buFont typeface="Arial" panose="020B0604020202020204" pitchFamily="34" charset="0"/>
              <a:buChar char="•"/>
            </a:pPr>
            <a:r>
              <a:rPr lang="tr-TR" b="0" dirty="0" err="1" smtClean="0"/>
              <a:t>Adsorbent</a:t>
            </a:r>
            <a:r>
              <a:rPr lang="tr-TR" b="0" dirty="0" smtClean="0"/>
              <a:t> </a:t>
            </a:r>
            <a:r>
              <a:rPr lang="tr-TR" b="0" dirty="0"/>
              <a:t>yüzeyine gelen maddelerin, gözeneklerin iç kısımlarına girebilmeleri için “</a:t>
            </a:r>
            <a:r>
              <a:rPr lang="tr-TR" b="0" dirty="0" err="1"/>
              <a:t>por</a:t>
            </a:r>
            <a:r>
              <a:rPr lang="tr-TR" b="0" dirty="0"/>
              <a:t> difüzyonu” adı verilen bir geçişi daha tamamlamaları gerekmektedir. Bu iki aşamayı geçen çözünmüş maddenin, </a:t>
            </a:r>
            <a:r>
              <a:rPr lang="tr-TR" b="0" dirty="0" err="1"/>
              <a:t>adsorbent</a:t>
            </a:r>
            <a:r>
              <a:rPr lang="tr-TR" b="0" dirty="0"/>
              <a:t> madde üzerine bağlanması ise son işlemdir. </a:t>
            </a:r>
            <a:endParaRPr lang="tr-TR" b="0" dirty="0" smtClean="0"/>
          </a:p>
          <a:p>
            <a:pPr marL="342900" indent="-342900" algn="just">
              <a:buFont typeface="Arial" panose="020B0604020202020204" pitchFamily="34" charset="0"/>
              <a:buChar char="•"/>
            </a:pPr>
            <a:r>
              <a:rPr lang="tr-TR" b="0" dirty="0" smtClean="0"/>
              <a:t>Ancak </a:t>
            </a:r>
            <a:r>
              <a:rPr lang="tr-TR" b="0" dirty="0" err="1"/>
              <a:t>adsorpsiyonu</a:t>
            </a:r>
            <a:r>
              <a:rPr lang="tr-TR" b="0" dirty="0"/>
              <a:t> etkileyen faktörler arasında karıştırma hızı, </a:t>
            </a:r>
            <a:r>
              <a:rPr lang="tr-TR" b="0" dirty="0" err="1"/>
              <a:t>pH</a:t>
            </a:r>
            <a:r>
              <a:rPr lang="tr-TR" b="0" dirty="0"/>
              <a:t>, sıcaklık, </a:t>
            </a:r>
            <a:r>
              <a:rPr lang="tr-TR" b="0" dirty="0" err="1"/>
              <a:t>adsorbentin</a:t>
            </a:r>
            <a:r>
              <a:rPr lang="tr-TR" b="0" dirty="0"/>
              <a:t>, </a:t>
            </a:r>
            <a:r>
              <a:rPr lang="tr-TR" b="0" dirty="0" err="1"/>
              <a:t>adsorplanan</a:t>
            </a:r>
            <a:r>
              <a:rPr lang="tr-TR" b="0" dirty="0"/>
              <a:t> madde ve çözücünün özellikleri gibi etmenler de vardır. </a:t>
            </a:r>
          </a:p>
        </p:txBody>
      </p:sp>
      <p:sp>
        <p:nvSpPr>
          <p:cNvPr id="4" name="Slayt Numarası Yer Tutucusu 3"/>
          <p:cNvSpPr>
            <a:spLocks noGrp="1"/>
          </p:cNvSpPr>
          <p:nvPr>
            <p:ph type="sldNum" sz="quarter" idx="12"/>
          </p:nvPr>
        </p:nvSpPr>
        <p:spPr/>
        <p:txBody>
          <a:bodyPr/>
          <a:lstStyle/>
          <a:p>
            <a:fld id="{9FF695FE-B01F-4DE3-8548-9FA5DB1EEBB6}" type="slidenum">
              <a:rPr lang="en-IN" smtClean="0"/>
              <a:pPr/>
              <a:t>16</a:t>
            </a:fld>
            <a:endParaRPr lang="en-IN"/>
          </a:p>
        </p:txBody>
      </p:sp>
    </p:spTree>
    <p:extLst>
      <p:ext uri="{BB962C8B-B14F-4D97-AF65-F5344CB8AC3E}">
        <p14:creationId xmlns:p14="http://schemas.microsoft.com/office/powerpoint/2010/main" val="1749773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Adsorpsiyonu</a:t>
            </a:r>
            <a:r>
              <a:rPr lang="tr-TR" dirty="0"/>
              <a:t> etkileyen faktörler</a:t>
            </a:r>
            <a:endParaRPr lang="tr-TR" dirty="0"/>
          </a:p>
        </p:txBody>
      </p:sp>
      <p:sp>
        <p:nvSpPr>
          <p:cNvPr id="3" name="İçerik Yer Tutucusu 2"/>
          <p:cNvSpPr>
            <a:spLocks noGrp="1"/>
          </p:cNvSpPr>
          <p:nvPr>
            <p:ph idx="1"/>
          </p:nvPr>
        </p:nvSpPr>
        <p:spPr/>
        <p:txBody>
          <a:bodyPr>
            <a:normAutofit fontScale="85000" lnSpcReduction="10000"/>
          </a:bodyPr>
          <a:lstStyle/>
          <a:p>
            <a:pPr marL="342900" indent="-342900" algn="just">
              <a:buFont typeface="Arial" panose="020B0604020202020204" pitchFamily="34" charset="0"/>
              <a:buChar char="•"/>
            </a:pPr>
            <a:r>
              <a:rPr lang="tr-TR" b="0" dirty="0"/>
              <a:t>Karıştırma hızı: </a:t>
            </a:r>
            <a:r>
              <a:rPr lang="tr-TR" b="0" dirty="0" err="1"/>
              <a:t>Adsorpsiyon</a:t>
            </a:r>
            <a:r>
              <a:rPr lang="tr-TR" b="0" dirty="0"/>
              <a:t> hızı sistemin karıştırma hızına bağlı olarak ya film difüzyonu yada </a:t>
            </a:r>
            <a:r>
              <a:rPr lang="tr-TR" b="0" dirty="0" err="1"/>
              <a:t>por</a:t>
            </a:r>
            <a:r>
              <a:rPr lang="tr-TR" b="0" dirty="0"/>
              <a:t> difüzyonu ile kontrol edilir. Eğer az bir karıştırma yapılırsa tanecik etrafındaki sıvı film kalınlığı fazla olacak ve film difüzyonu, hızı sınırlandıran etmen olacaktır. Yeterli bir karışım sağlanırsa film difüzyon hızı, hızı sınırlandıran etmen olan </a:t>
            </a:r>
            <a:r>
              <a:rPr lang="tr-TR" b="0" dirty="0" err="1"/>
              <a:t>por</a:t>
            </a:r>
            <a:r>
              <a:rPr lang="tr-TR" b="0" dirty="0"/>
              <a:t> difüzyon noktasına doğru artar. Genelde </a:t>
            </a:r>
            <a:r>
              <a:rPr lang="tr-TR" b="0" dirty="0" err="1"/>
              <a:t>por</a:t>
            </a:r>
            <a:r>
              <a:rPr lang="tr-TR" b="0" dirty="0"/>
              <a:t> difüzyonu yüksek derecede karıştırılan kesikli sistemlerde hızı sınırlandıran faktördür. </a:t>
            </a:r>
            <a:endParaRPr lang="tr-TR" b="0" dirty="0" smtClean="0"/>
          </a:p>
          <a:p>
            <a:pPr marL="342900" indent="-342900" algn="just">
              <a:buFont typeface="Arial" panose="020B0604020202020204" pitchFamily="34" charset="0"/>
              <a:buChar char="•"/>
            </a:pPr>
            <a:r>
              <a:rPr lang="tr-TR" b="0" dirty="0" err="1" smtClean="0"/>
              <a:t>pH</a:t>
            </a:r>
            <a:r>
              <a:rPr lang="tr-TR" b="0" dirty="0"/>
              <a:t>: Ortamın </a:t>
            </a:r>
            <a:r>
              <a:rPr lang="tr-TR" b="0" dirty="0" err="1"/>
              <a:t>pH’ı</a:t>
            </a:r>
            <a:r>
              <a:rPr lang="tr-TR" b="0" dirty="0"/>
              <a:t> birçok nedenden ötürü, </a:t>
            </a:r>
            <a:r>
              <a:rPr lang="tr-TR" b="0" dirty="0" err="1"/>
              <a:t>adsoprsiyonu</a:t>
            </a:r>
            <a:r>
              <a:rPr lang="tr-TR" b="0" dirty="0"/>
              <a:t> etkileyen önemli bir parametredir. Hidrojen ve hidroksit iyonları kuvvetle </a:t>
            </a:r>
            <a:r>
              <a:rPr lang="tr-TR" b="0" dirty="0" err="1"/>
              <a:t>adsorplandıklarından</a:t>
            </a:r>
            <a:r>
              <a:rPr lang="tr-TR" b="0" dirty="0"/>
              <a:t>, diğer iyonların </a:t>
            </a:r>
            <a:r>
              <a:rPr lang="tr-TR" b="0" dirty="0" err="1"/>
              <a:t>adsorpsiyonu</a:t>
            </a:r>
            <a:r>
              <a:rPr lang="tr-TR" b="0" dirty="0"/>
              <a:t> çözeltinin </a:t>
            </a:r>
            <a:r>
              <a:rPr lang="tr-TR" b="0" dirty="0" err="1"/>
              <a:t>pH’ından</a:t>
            </a:r>
            <a:r>
              <a:rPr lang="tr-TR" b="0" dirty="0"/>
              <a:t> etkilenir. Organik asitler düşük </a:t>
            </a:r>
            <a:r>
              <a:rPr lang="tr-TR" b="0" dirty="0" err="1"/>
              <a:t>pH</a:t>
            </a:r>
            <a:r>
              <a:rPr lang="tr-TR" b="0" dirty="0"/>
              <a:t> değerlerinde daha fazla </a:t>
            </a:r>
            <a:r>
              <a:rPr lang="tr-TR" b="0" dirty="0" err="1"/>
              <a:t>adsorbe</a:t>
            </a:r>
            <a:r>
              <a:rPr lang="tr-TR" b="0" dirty="0"/>
              <a:t> olurken organik bazlar yüksek </a:t>
            </a:r>
            <a:r>
              <a:rPr lang="tr-TR" b="0" dirty="0" err="1"/>
              <a:t>pH</a:t>
            </a:r>
            <a:r>
              <a:rPr lang="tr-TR" b="0" dirty="0"/>
              <a:t>’ da daha iyi </a:t>
            </a:r>
            <a:r>
              <a:rPr lang="tr-TR" b="0" dirty="0" err="1"/>
              <a:t>adsorplanır</a:t>
            </a:r>
            <a:r>
              <a:rPr lang="tr-TR" b="0" dirty="0"/>
              <a:t>. </a:t>
            </a:r>
            <a:endParaRPr lang="tr-TR" b="0" dirty="0" smtClean="0"/>
          </a:p>
          <a:p>
            <a:pPr marL="342900" indent="-342900" algn="just">
              <a:buFont typeface="Arial" panose="020B0604020202020204" pitchFamily="34" charset="0"/>
              <a:buChar char="•"/>
            </a:pPr>
            <a:r>
              <a:rPr lang="tr-TR" b="0" dirty="0" smtClean="0"/>
              <a:t>Sıcaklık</a:t>
            </a:r>
            <a:r>
              <a:rPr lang="tr-TR" b="0" dirty="0"/>
              <a:t>: Sıcaklık </a:t>
            </a:r>
            <a:r>
              <a:rPr lang="tr-TR" b="0" dirty="0" err="1"/>
              <a:t>adsorpsiyonu</a:t>
            </a:r>
            <a:r>
              <a:rPr lang="tr-TR" b="0" dirty="0"/>
              <a:t> etkileyen diğer bir faktördür. </a:t>
            </a:r>
            <a:r>
              <a:rPr lang="tr-TR" b="0" dirty="0" err="1"/>
              <a:t>Adsorpsiyon</a:t>
            </a:r>
            <a:r>
              <a:rPr lang="tr-TR" b="0" dirty="0"/>
              <a:t>, sıcaklık artışıyla artarken, sıcaklığın düşmesiyle azalır. Bunula birlikte </a:t>
            </a:r>
            <a:r>
              <a:rPr lang="tr-TR" b="0" dirty="0" err="1"/>
              <a:t>adsorpsiyon</a:t>
            </a:r>
            <a:r>
              <a:rPr lang="tr-TR" b="0" dirty="0"/>
              <a:t> prosesi, ekzotermik bir proses ise </a:t>
            </a:r>
            <a:r>
              <a:rPr lang="tr-TR" b="0" dirty="0" err="1"/>
              <a:t>adsorpsiyonun</a:t>
            </a:r>
            <a:r>
              <a:rPr lang="tr-TR" b="0" dirty="0"/>
              <a:t> büyüklüğü azalan sıcaklıkla artacaktır. </a:t>
            </a:r>
          </a:p>
        </p:txBody>
      </p:sp>
      <p:sp>
        <p:nvSpPr>
          <p:cNvPr id="4" name="Slayt Numarası Yer Tutucusu 3"/>
          <p:cNvSpPr>
            <a:spLocks noGrp="1"/>
          </p:cNvSpPr>
          <p:nvPr>
            <p:ph type="sldNum" sz="quarter" idx="12"/>
          </p:nvPr>
        </p:nvSpPr>
        <p:spPr/>
        <p:txBody>
          <a:bodyPr/>
          <a:lstStyle/>
          <a:p>
            <a:fld id="{9FF695FE-B01F-4DE3-8548-9FA5DB1EEBB6}" type="slidenum">
              <a:rPr lang="en-IN" smtClean="0"/>
              <a:pPr/>
              <a:t>17</a:t>
            </a:fld>
            <a:endParaRPr lang="en-IN"/>
          </a:p>
        </p:txBody>
      </p:sp>
    </p:spTree>
    <p:extLst>
      <p:ext uri="{BB962C8B-B14F-4D97-AF65-F5344CB8AC3E}">
        <p14:creationId xmlns:p14="http://schemas.microsoft.com/office/powerpoint/2010/main" val="2542807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err="1"/>
              <a:t>Adsorpsiyonu</a:t>
            </a:r>
            <a:r>
              <a:rPr lang="tr-TR" dirty="0"/>
              <a:t> etkileyen faktörler</a:t>
            </a:r>
            <a:endParaRPr lang="tr-TR" dirty="0"/>
          </a:p>
        </p:txBody>
      </p:sp>
      <p:sp>
        <p:nvSpPr>
          <p:cNvPr id="3" name="İçerik Yer Tutucusu 2"/>
          <p:cNvSpPr>
            <a:spLocks noGrp="1"/>
          </p:cNvSpPr>
          <p:nvPr>
            <p:ph idx="1"/>
          </p:nvPr>
        </p:nvSpPr>
        <p:spPr/>
        <p:txBody>
          <a:bodyPr>
            <a:normAutofit fontScale="92500" lnSpcReduction="20000"/>
          </a:bodyPr>
          <a:lstStyle/>
          <a:p>
            <a:pPr marL="342900" indent="-342900" algn="just">
              <a:buFont typeface="Arial" panose="020B0604020202020204" pitchFamily="34" charset="0"/>
              <a:buChar char="•"/>
            </a:pPr>
            <a:r>
              <a:rPr lang="tr-TR" b="0" dirty="0" err="1"/>
              <a:t>Adsorbentin</a:t>
            </a:r>
            <a:r>
              <a:rPr lang="tr-TR" b="0" dirty="0"/>
              <a:t> özellikleri: </a:t>
            </a:r>
            <a:r>
              <a:rPr lang="tr-TR" b="0" dirty="0" err="1"/>
              <a:t>Adsorpsiyon</a:t>
            </a:r>
            <a:r>
              <a:rPr lang="tr-TR" b="0" dirty="0"/>
              <a:t> bir yüzey olayı olduğunda, </a:t>
            </a:r>
            <a:r>
              <a:rPr lang="tr-TR" b="0" dirty="0" err="1"/>
              <a:t>adsorpsiyonun</a:t>
            </a:r>
            <a:r>
              <a:rPr lang="tr-TR" b="0" dirty="0"/>
              <a:t> büyüklüğü, </a:t>
            </a:r>
            <a:r>
              <a:rPr lang="tr-TR" b="0" dirty="0" err="1"/>
              <a:t>spesfik</a:t>
            </a:r>
            <a:r>
              <a:rPr lang="tr-TR" b="0" dirty="0"/>
              <a:t> yüzey alanı ile orantılıdır. </a:t>
            </a:r>
            <a:r>
              <a:rPr lang="tr-TR" b="0" dirty="0" err="1"/>
              <a:t>Adsorbentin</a:t>
            </a:r>
            <a:r>
              <a:rPr lang="tr-TR" b="0" dirty="0"/>
              <a:t> geniş yüzey alanına, gözenek hacmine, belirli bir gözenek dağılımına sahip olması, parçacıklı bir yapıda olması istenir. </a:t>
            </a:r>
            <a:endParaRPr lang="tr-TR" b="0" dirty="0" smtClean="0"/>
          </a:p>
          <a:p>
            <a:pPr marL="342900" indent="-342900" algn="just">
              <a:buFont typeface="Arial" panose="020B0604020202020204" pitchFamily="34" charset="0"/>
              <a:buChar char="•"/>
            </a:pPr>
            <a:r>
              <a:rPr lang="tr-TR" b="0" dirty="0" err="1" smtClean="0"/>
              <a:t>Adsorplanan</a:t>
            </a:r>
            <a:r>
              <a:rPr lang="tr-TR" b="0" dirty="0" smtClean="0"/>
              <a:t> </a:t>
            </a:r>
            <a:r>
              <a:rPr lang="tr-TR" b="0" dirty="0"/>
              <a:t>madde ve çözücünün özellikleri: Çözülebilir bileşikler, çözücüler için kuvvetli bir çekiciliğe sahiptir. </a:t>
            </a:r>
            <a:r>
              <a:rPr lang="tr-TR" b="0" dirty="0" err="1"/>
              <a:t>Adsorpsiyonun</a:t>
            </a:r>
            <a:r>
              <a:rPr lang="tr-TR" b="0" dirty="0"/>
              <a:t> olabilmesi için molekülün çözücüsünden ayrılabilmesi ve </a:t>
            </a:r>
            <a:r>
              <a:rPr lang="tr-TR" b="0" dirty="0" err="1"/>
              <a:t>adsorbent</a:t>
            </a:r>
            <a:r>
              <a:rPr lang="tr-TR" b="0" dirty="0"/>
              <a:t> üzerine yapışabilmesi gerekmektedir. Çözünmüş madde çözücü sistemine ne kadar kuvvetle bağlanmışsa yani </a:t>
            </a:r>
            <a:r>
              <a:rPr lang="tr-TR" b="0" dirty="0" err="1"/>
              <a:t>hidrofobik</a:t>
            </a:r>
            <a:r>
              <a:rPr lang="tr-TR" b="0" dirty="0"/>
              <a:t> özellikleri ne kadar zayıf ise yüze tutunma o denli az olur. İnorganik bileşikler genellikle </a:t>
            </a:r>
            <a:r>
              <a:rPr lang="tr-TR" b="0" dirty="0" err="1"/>
              <a:t>hidrofilik</a:t>
            </a:r>
            <a:r>
              <a:rPr lang="tr-TR" b="0" dirty="0"/>
              <a:t> yapılarından dolayı az, </a:t>
            </a:r>
            <a:r>
              <a:rPr lang="tr-TR" b="0" dirty="0" err="1"/>
              <a:t>hidrofobik</a:t>
            </a:r>
            <a:r>
              <a:rPr lang="tr-TR" b="0" dirty="0"/>
              <a:t> maddeler tercihli olarak daha çok </a:t>
            </a:r>
            <a:r>
              <a:rPr lang="tr-TR" b="0" dirty="0" err="1"/>
              <a:t>adsorplanır</a:t>
            </a:r>
            <a:r>
              <a:rPr lang="tr-TR" b="0" dirty="0"/>
              <a:t>. Ancak çok kolay çözünen bazı bileşikler bazen kolaylıkla </a:t>
            </a:r>
            <a:r>
              <a:rPr lang="tr-TR" b="0" dirty="0" err="1"/>
              <a:t>adsorbe</a:t>
            </a:r>
            <a:r>
              <a:rPr lang="tr-TR" b="0" dirty="0"/>
              <a:t> olurken, zayıf bir şekilde çözünen birçok bileşik de kolay kolay </a:t>
            </a:r>
            <a:r>
              <a:rPr lang="tr-TR" b="0" dirty="0" err="1"/>
              <a:t>adsorbe</a:t>
            </a:r>
            <a:r>
              <a:rPr lang="tr-TR" b="0" dirty="0"/>
              <a:t> olmamaktadır. </a:t>
            </a:r>
          </a:p>
        </p:txBody>
      </p:sp>
      <p:sp>
        <p:nvSpPr>
          <p:cNvPr id="4" name="Slayt Numarası Yer Tutucusu 3"/>
          <p:cNvSpPr>
            <a:spLocks noGrp="1"/>
          </p:cNvSpPr>
          <p:nvPr>
            <p:ph type="sldNum" sz="quarter" idx="12"/>
          </p:nvPr>
        </p:nvSpPr>
        <p:spPr/>
        <p:txBody>
          <a:bodyPr/>
          <a:lstStyle/>
          <a:p>
            <a:fld id="{9FF695FE-B01F-4DE3-8548-9FA5DB1EEBB6}" type="slidenum">
              <a:rPr lang="en-IN" smtClean="0"/>
              <a:pPr/>
              <a:t>18</a:t>
            </a:fld>
            <a:endParaRPr lang="en-IN"/>
          </a:p>
        </p:txBody>
      </p:sp>
    </p:spTree>
    <p:extLst>
      <p:ext uri="{BB962C8B-B14F-4D97-AF65-F5344CB8AC3E}">
        <p14:creationId xmlns:p14="http://schemas.microsoft.com/office/powerpoint/2010/main" val="779856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718"/>
            <a:ext cx="8291264" cy="1044034"/>
          </a:xfrm>
        </p:spPr>
        <p:txBody>
          <a:bodyPr>
            <a:normAutofit fontScale="90000"/>
          </a:bodyPr>
          <a:lstStyle/>
          <a:p>
            <a:r>
              <a:rPr lang="tr-TR" altLang="tr-TR" b="1" dirty="0" err="1" smtClean="0">
                <a:cs typeface="Times New Roman" pitchFamily="18" charset="0"/>
              </a:rPr>
              <a:t>Adsorpsiyon</a:t>
            </a:r>
            <a:r>
              <a:rPr lang="tr-TR" altLang="tr-TR" b="1" dirty="0" smtClean="0">
                <a:cs typeface="Times New Roman" pitchFamily="18" charset="0"/>
              </a:rPr>
              <a:t> izotermleri</a:t>
            </a:r>
            <a:r>
              <a:rPr lang="en-US" altLang="tr-TR" dirty="0">
                <a:cs typeface="Times New Roman" pitchFamily="18" charset="0"/>
              </a:rPr>
              <a:t/>
            </a:r>
            <a:br>
              <a:rPr lang="en-US" altLang="tr-TR" dirty="0">
                <a:cs typeface="Times New Roman" pitchFamily="18" charset="0"/>
              </a:rPr>
            </a:br>
            <a:endParaRPr lang="tr-TR" dirty="0"/>
          </a:p>
        </p:txBody>
      </p:sp>
      <p:sp>
        <p:nvSpPr>
          <p:cNvPr id="3" name="İçerik Yer Tutucusu 2"/>
          <p:cNvSpPr>
            <a:spLocks noGrp="1"/>
          </p:cNvSpPr>
          <p:nvPr>
            <p:ph idx="1"/>
          </p:nvPr>
        </p:nvSpPr>
        <p:spPr>
          <a:xfrm>
            <a:off x="457200" y="980728"/>
            <a:ext cx="7620000" cy="5145435"/>
          </a:xfrm>
        </p:spPr>
        <p:txBody>
          <a:bodyPr>
            <a:normAutofit/>
          </a:bodyPr>
          <a:lstStyle/>
          <a:p>
            <a:pPr algn="just"/>
            <a:r>
              <a:rPr lang="tr-TR" b="0" dirty="0" err="1"/>
              <a:t>Adsorbsiyon</a:t>
            </a:r>
            <a:r>
              <a:rPr lang="tr-TR" b="0" dirty="0"/>
              <a:t> verileri genellikle “</a:t>
            </a:r>
            <a:r>
              <a:rPr lang="tr-TR" b="0" dirty="0" err="1"/>
              <a:t>adsorbsiyon</a:t>
            </a:r>
            <a:r>
              <a:rPr lang="tr-TR" b="0" dirty="0"/>
              <a:t> izotermi” şeklinde sunulur. </a:t>
            </a:r>
            <a:r>
              <a:rPr lang="tr-TR" b="0" dirty="0" smtClean="0"/>
              <a:t>Sabit sıcaklıkta </a:t>
            </a:r>
            <a:r>
              <a:rPr lang="tr-TR" b="0" dirty="0"/>
              <a:t>birim </a:t>
            </a:r>
            <a:r>
              <a:rPr lang="tr-TR" b="0" dirty="0" err="1"/>
              <a:t>adsorbent</a:t>
            </a:r>
            <a:r>
              <a:rPr lang="tr-TR" b="0" dirty="0"/>
              <a:t> miktarı tarafından </a:t>
            </a:r>
            <a:r>
              <a:rPr lang="tr-TR" b="0" dirty="0" err="1"/>
              <a:t>adsorblanan</a:t>
            </a:r>
            <a:r>
              <a:rPr lang="tr-TR" b="0" dirty="0"/>
              <a:t> miktarın denge çözelti </a:t>
            </a:r>
            <a:r>
              <a:rPr lang="tr-TR" b="0" dirty="0" smtClean="0"/>
              <a:t>derişimi (veya </a:t>
            </a:r>
            <a:r>
              <a:rPr lang="tr-TR" b="0" dirty="0"/>
              <a:t>basıncı) ile ilişkisi “</a:t>
            </a:r>
            <a:r>
              <a:rPr lang="tr-TR" i="1" dirty="0" err="1"/>
              <a:t>adsorbsiyon</a:t>
            </a:r>
            <a:r>
              <a:rPr lang="tr-TR" i="1" dirty="0"/>
              <a:t> izotermi</a:t>
            </a:r>
            <a:r>
              <a:rPr lang="tr-TR" b="0" dirty="0"/>
              <a:t>” olarak bilinir.</a:t>
            </a:r>
          </a:p>
          <a:p>
            <a:pPr algn="just"/>
            <a:r>
              <a:rPr lang="tr-TR" b="0" dirty="0" err="1"/>
              <a:t>Adsorpsiyon</a:t>
            </a:r>
            <a:r>
              <a:rPr lang="tr-TR" b="0" dirty="0"/>
              <a:t> işlemi sırasında sistem dengeye geldiği anda, </a:t>
            </a:r>
            <a:r>
              <a:rPr lang="tr-TR" b="0" dirty="0" err="1"/>
              <a:t>adsorban</a:t>
            </a:r>
            <a:r>
              <a:rPr lang="tr-TR" b="0" dirty="0"/>
              <a:t> maddenin </a:t>
            </a:r>
            <a:r>
              <a:rPr lang="tr-TR" b="0" dirty="0" smtClean="0"/>
              <a:t>birim kütlesinin </a:t>
            </a:r>
            <a:r>
              <a:rPr lang="tr-TR" b="0" dirty="0" err="1"/>
              <a:t>adsorpladığı</a:t>
            </a:r>
            <a:r>
              <a:rPr lang="tr-TR" b="0" dirty="0"/>
              <a:t> madde miktarı, sıcaklık, derişim, basınç veya denge basıncının </a:t>
            </a:r>
            <a:r>
              <a:rPr lang="tr-TR" b="0" dirty="0" smtClean="0"/>
              <a:t>bir fonksiyonudur</a:t>
            </a:r>
            <a:r>
              <a:rPr lang="tr-TR" b="0" dirty="0"/>
              <a:t>. Sıcaklığın sabit tutulduğu durumlarda bu fonksiyon aşağıdaki </a:t>
            </a:r>
            <a:r>
              <a:rPr lang="tr-TR" b="0" dirty="0" smtClean="0"/>
              <a:t>denkleme eşittir</a:t>
            </a:r>
            <a:r>
              <a:rPr lang="tr-TR" b="0" dirty="0"/>
              <a:t>;</a:t>
            </a:r>
            <a:endParaRPr lang="tr-TR" dirty="0"/>
          </a:p>
        </p:txBody>
      </p:sp>
    </p:spTree>
    <p:extLst>
      <p:ext uri="{BB962C8B-B14F-4D97-AF65-F5344CB8AC3E}">
        <p14:creationId xmlns:p14="http://schemas.microsoft.com/office/powerpoint/2010/main" val="763809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52718"/>
            <a:ext cx="8075240" cy="756002"/>
          </a:xfrm>
        </p:spPr>
        <p:txBody>
          <a:bodyPr/>
          <a:lstStyle/>
          <a:p>
            <a:r>
              <a:rPr lang="tr-TR" dirty="0" err="1" smtClean="0"/>
              <a:t>Filtrasyon</a:t>
            </a:r>
            <a:r>
              <a:rPr lang="tr-TR" dirty="0" smtClean="0"/>
              <a:t> mekanizması</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744" y="908720"/>
            <a:ext cx="4752527" cy="1901011"/>
          </a:xfrm>
        </p:spPr>
      </p:pic>
      <p:sp>
        <p:nvSpPr>
          <p:cNvPr id="4" name="Slayt Numarası Yer Tutucusu 3"/>
          <p:cNvSpPr>
            <a:spLocks noGrp="1"/>
          </p:cNvSpPr>
          <p:nvPr>
            <p:ph type="sldNum" sz="quarter" idx="12"/>
          </p:nvPr>
        </p:nvSpPr>
        <p:spPr/>
        <p:txBody>
          <a:bodyPr/>
          <a:lstStyle/>
          <a:p>
            <a:fld id="{9FF695FE-B01F-4DE3-8548-9FA5DB1EEBB6}" type="slidenum">
              <a:rPr lang="en-IN" smtClean="0"/>
              <a:pPr/>
              <a:t>2</a:t>
            </a:fld>
            <a:endParaRPr lang="en-IN"/>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7" y="3429000"/>
            <a:ext cx="5040559" cy="3168353"/>
          </a:xfrm>
          <a:prstGeom prst="rect">
            <a:avLst/>
          </a:prstGeom>
        </p:spPr>
      </p:pic>
      <p:sp>
        <p:nvSpPr>
          <p:cNvPr id="7" name="Metin kutusu 6"/>
          <p:cNvSpPr txBox="1"/>
          <p:nvPr/>
        </p:nvSpPr>
        <p:spPr>
          <a:xfrm>
            <a:off x="395536" y="2736502"/>
            <a:ext cx="1378496" cy="1384995"/>
          </a:xfrm>
          <a:prstGeom prst="rect">
            <a:avLst/>
          </a:prstGeom>
          <a:noFill/>
        </p:spPr>
        <p:txBody>
          <a:bodyPr wrap="square" rtlCol="0">
            <a:spAutoFit/>
          </a:bodyPr>
          <a:lstStyle/>
          <a:p>
            <a:r>
              <a:rPr lang="tr-TR" sz="1400" dirty="0" smtClean="0"/>
              <a:t>A: mekanik süzme</a:t>
            </a:r>
          </a:p>
          <a:p>
            <a:r>
              <a:rPr lang="tr-TR" sz="1400" dirty="0" smtClean="0"/>
              <a:t>B: çökelme</a:t>
            </a:r>
          </a:p>
          <a:p>
            <a:r>
              <a:rPr lang="tr-TR" sz="1400" dirty="0" smtClean="0"/>
              <a:t>C:flokülasyon</a:t>
            </a:r>
          </a:p>
          <a:p>
            <a:r>
              <a:rPr lang="tr-TR" sz="1400" dirty="0" smtClean="0"/>
              <a:t>D: kesişme</a:t>
            </a:r>
          </a:p>
          <a:p>
            <a:r>
              <a:rPr lang="tr-TR" sz="1400" dirty="0" smtClean="0"/>
              <a:t>E:atalet</a:t>
            </a:r>
            <a:endParaRPr lang="tr-TR" sz="1400" dirty="0"/>
          </a:p>
        </p:txBody>
      </p:sp>
    </p:spTree>
    <p:extLst>
      <p:ext uri="{BB962C8B-B14F-4D97-AF65-F5344CB8AC3E}">
        <p14:creationId xmlns:p14="http://schemas.microsoft.com/office/powerpoint/2010/main" val="2765893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52718"/>
            <a:ext cx="8003232" cy="1371600"/>
          </a:xfrm>
        </p:spPr>
        <p:txBody>
          <a:bodyPr/>
          <a:lstStyle/>
          <a:p>
            <a:r>
              <a:rPr lang="tr-TR" altLang="tr-TR" b="1" dirty="0" err="1">
                <a:cs typeface="Times New Roman" pitchFamily="18" charset="0"/>
              </a:rPr>
              <a:t>Adsorpsiyon</a:t>
            </a:r>
            <a:r>
              <a:rPr lang="tr-TR" altLang="tr-TR" b="1" dirty="0">
                <a:cs typeface="Times New Roman" pitchFamily="18" charset="0"/>
              </a:rPr>
              <a:t> izotermleri</a:t>
            </a:r>
            <a:endParaRPr lang="tr-TR" dirty="0"/>
          </a:p>
        </p:txBody>
      </p:sp>
      <p:sp>
        <p:nvSpPr>
          <p:cNvPr id="4" name="Slayt Numarası Yer Tutucusu 3"/>
          <p:cNvSpPr>
            <a:spLocks noGrp="1"/>
          </p:cNvSpPr>
          <p:nvPr>
            <p:ph type="sldNum" sz="quarter" idx="12"/>
          </p:nvPr>
        </p:nvSpPr>
        <p:spPr/>
        <p:txBody>
          <a:bodyPr/>
          <a:lstStyle/>
          <a:p>
            <a:fld id="{9FF695FE-B01F-4DE3-8548-9FA5DB1EEBB6}" type="slidenum">
              <a:rPr lang="en-IN" smtClean="0"/>
              <a:pPr/>
              <a:t>20</a:t>
            </a:fld>
            <a:endParaRPr lang="en-IN"/>
          </a:p>
        </p:txBody>
      </p:sp>
      <p:pic>
        <p:nvPicPr>
          <p:cNvPr id="5" name="İçerik Yer Tutucusu 4"/>
          <p:cNvPicPr>
            <a:picLocks noGrp="1" noChangeAspect="1"/>
          </p:cNvPicPr>
          <p:nvPr>
            <p:ph idx="1"/>
          </p:nvPr>
        </p:nvPicPr>
        <p:blipFill rotWithShape="1">
          <a:blip r:embed="rId2"/>
          <a:srcRect l="8263" t="24100" r="31100" b="17100"/>
          <a:stretch/>
        </p:blipFill>
        <p:spPr>
          <a:xfrm>
            <a:off x="457200" y="1861183"/>
            <a:ext cx="7620000" cy="4156397"/>
          </a:xfrm>
          <a:prstGeom prst="rect">
            <a:avLst/>
          </a:prstGeom>
        </p:spPr>
      </p:pic>
    </p:spTree>
    <p:extLst>
      <p:ext uri="{BB962C8B-B14F-4D97-AF65-F5344CB8AC3E}">
        <p14:creationId xmlns:p14="http://schemas.microsoft.com/office/powerpoint/2010/main" val="1274274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ltLang="tr-TR" b="1" dirty="0" err="1">
                <a:cs typeface="Times New Roman" pitchFamily="18" charset="0"/>
              </a:rPr>
              <a:t>Adsorpsiyon</a:t>
            </a:r>
            <a:r>
              <a:rPr lang="tr-TR" altLang="tr-TR" b="1" dirty="0">
                <a:cs typeface="Times New Roman" pitchFamily="18" charset="0"/>
              </a:rPr>
              <a:t> izotermleri</a:t>
            </a:r>
            <a:endParaRPr lang="tr-TR" dirty="0"/>
          </a:p>
        </p:txBody>
      </p:sp>
      <p:sp>
        <p:nvSpPr>
          <p:cNvPr id="3" name="İçerik Yer Tutucusu 2"/>
          <p:cNvSpPr>
            <a:spLocks noGrp="1"/>
          </p:cNvSpPr>
          <p:nvPr>
            <p:ph idx="1"/>
          </p:nvPr>
        </p:nvSpPr>
        <p:spPr/>
        <p:txBody>
          <a:bodyPr/>
          <a:lstStyle/>
          <a:p>
            <a:pPr marL="342900" indent="-342900" algn="just">
              <a:buFont typeface="Arial" panose="020B0604020202020204" pitchFamily="34" charset="0"/>
              <a:buChar char="•"/>
            </a:pPr>
            <a:r>
              <a:rPr lang="tr-TR" b="0" dirty="0" err="1"/>
              <a:t>Adsorpsiyon</a:t>
            </a:r>
            <a:r>
              <a:rPr lang="tr-TR" b="0" dirty="0"/>
              <a:t> izotermleri için önerilen bazı matematiksel modeller vardır. </a:t>
            </a:r>
            <a:endParaRPr lang="tr-TR" b="0" dirty="0" smtClean="0"/>
          </a:p>
          <a:p>
            <a:pPr marL="342900" indent="-342900" algn="just">
              <a:buFont typeface="Arial" panose="020B0604020202020204" pitchFamily="34" charset="0"/>
              <a:buChar char="•"/>
            </a:pPr>
            <a:r>
              <a:rPr lang="tr-TR" b="0" dirty="0" smtClean="0"/>
              <a:t>Bunlardan bazıları </a:t>
            </a:r>
            <a:r>
              <a:rPr lang="tr-TR" b="0" dirty="0" err="1"/>
              <a:t>Freundlich</a:t>
            </a:r>
            <a:r>
              <a:rPr lang="tr-TR" b="0" dirty="0"/>
              <a:t>, </a:t>
            </a:r>
            <a:r>
              <a:rPr lang="tr-TR" b="0" dirty="0" err="1"/>
              <a:t>Langmuir</a:t>
            </a:r>
            <a:r>
              <a:rPr lang="tr-TR" b="0" dirty="0"/>
              <a:t>, </a:t>
            </a:r>
            <a:r>
              <a:rPr lang="tr-TR" b="0" dirty="0" err="1"/>
              <a:t>Polonyi</a:t>
            </a:r>
            <a:r>
              <a:rPr lang="tr-TR" b="0" dirty="0"/>
              <a:t>, </a:t>
            </a:r>
            <a:r>
              <a:rPr lang="tr-TR" b="0" dirty="0" err="1"/>
              <a:t>Sylgin-Frumkin</a:t>
            </a:r>
            <a:r>
              <a:rPr lang="tr-TR" b="0" dirty="0"/>
              <a:t>, </a:t>
            </a:r>
            <a:r>
              <a:rPr lang="tr-TR" b="0" dirty="0" err="1"/>
              <a:t>Hill</a:t>
            </a:r>
            <a:r>
              <a:rPr lang="tr-TR" b="0" dirty="0"/>
              <a:t>, Temkin, </a:t>
            </a:r>
            <a:r>
              <a:rPr lang="tr-TR" b="0" dirty="0" err="1"/>
              <a:t>Fowler</a:t>
            </a:r>
            <a:r>
              <a:rPr lang="tr-TR" b="0" dirty="0"/>
              <a:t> ve </a:t>
            </a:r>
            <a:r>
              <a:rPr lang="tr-TR" b="0" dirty="0" smtClean="0"/>
              <a:t>BET (</a:t>
            </a:r>
            <a:r>
              <a:rPr lang="tr-TR" b="0" dirty="0" err="1" smtClean="0"/>
              <a:t>Brunauer</a:t>
            </a:r>
            <a:r>
              <a:rPr lang="tr-TR" b="0" dirty="0"/>
              <a:t>, </a:t>
            </a:r>
            <a:r>
              <a:rPr lang="tr-TR" b="0" dirty="0" err="1"/>
              <a:t>Emmett</a:t>
            </a:r>
            <a:r>
              <a:rPr lang="tr-TR" b="0" dirty="0"/>
              <a:t>, Teller) izotermleridir. </a:t>
            </a:r>
            <a:r>
              <a:rPr lang="tr-TR" b="0" dirty="0" err="1"/>
              <a:t>Freundlich</a:t>
            </a:r>
            <a:r>
              <a:rPr lang="tr-TR" b="0" dirty="0"/>
              <a:t> ve </a:t>
            </a:r>
            <a:r>
              <a:rPr lang="tr-TR" b="0" dirty="0" err="1"/>
              <a:t>Langmuir</a:t>
            </a:r>
            <a:r>
              <a:rPr lang="tr-TR" b="0" dirty="0"/>
              <a:t> izotermleri </a:t>
            </a:r>
            <a:r>
              <a:rPr lang="tr-TR" b="0" dirty="0" smtClean="0"/>
              <a:t>diğer izotermlere </a:t>
            </a:r>
            <a:r>
              <a:rPr lang="tr-TR" b="0" dirty="0"/>
              <a:t>göre daha çok kullanılmaktadır.</a:t>
            </a:r>
            <a:endParaRPr lang="tr-TR" dirty="0"/>
          </a:p>
        </p:txBody>
      </p:sp>
      <p:sp>
        <p:nvSpPr>
          <p:cNvPr id="4" name="Slayt Numarası Yer Tutucusu 3"/>
          <p:cNvSpPr>
            <a:spLocks noGrp="1"/>
          </p:cNvSpPr>
          <p:nvPr>
            <p:ph type="sldNum" sz="quarter" idx="12"/>
          </p:nvPr>
        </p:nvSpPr>
        <p:spPr/>
        <p:txBody>
          <a:bodyPr/>
          <a:lstStyle/>
          <a:p>
            <a:fld id="{9FF695FE-B01F-4DE3-8548-9FA5DB1EEBB6}" type="slidenum">
              <a:rPr lang="en-IN" smtClean="0"/>
              <a:pPr/>
              <a:t>21</a:t>
            </a:fld>
            <a:endParaRPr lang="en-IN"/>
          </a:p>
        </p:txBody>
      </p:sp>
    </p:spTree>
    <p:extLst>
      <p:ext uri="{BB962C8B-B14F-4D97-AF65-F5344CB8AC3E}">
        <p14:creationId xmlns:p14="http://schemas.microsoft.com/office/powerpoint/2010/main" val="24993508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langmuır</a:t>
            </a:r>
            <a:endParaRPr lang="tr-TR" dirty="0"/>
          </a:p>
        </p:txBody>
      </p:sp>
      <p:sp>
        <p:nvSpPr>
          <p:cNvPr id="3" name="İçerik Yer Tutucusu 2"/>
          <p:cNvSpPr>
            <a:spLocks noGrp="1"/>
          </p:cNvSpPr>
          <p:nvPr>
            <p:ph idx="1"/>
          </p:nvPr>
        </p:nvSpPr>
        <p:spPr/>
        <p:txBody>
          <a:bodyPr/>
          <a:lstStyle/>
          <a:p>
            <a:pPr marL="342900" indent="-342900" algn="just">
              <a:buFont typeface="Arial" panose="020B0604020202020204" pitchFamily="34" charset="0"/>
              <a:buChar char="•"/>
            </a:pPr>
            <a:r>
              <a:rPr lang="tr-TR" b="0" dirty="0" err="1"/>
              <a:t>Langmuir</a:t>
            </a:r>
            <a:r>
              <a:rPr lang="tr-TR" b="0" dirty="0"/>
              <a:t> izoterminde yüzeyde </a:t>
            </a:r>
            <a:r>
              <a:rPr lang="tr-TR" b="0" dirty="0" err="1"/>
              <a:t>adsorplanan</a:t>
            </a:r>
            <a:r>
              <a:rPr lang="tr-TR" b="0" dirty="0"/>
              <a:t> moleküllerin tek tabaka </a:t>
            </a:r>
            <a:r>
              <a:rPr lang="tr-TR" b="0" dirty="0" smtClean="0"/>
              <a:t>halinde </a:t>
            </a:r>
            <a:r>
              <a:rPr lang="tr-TR" b="0" dirty="0" err="1" smtClean="0"/>
              <a:t>adsorplandığı</a:t>
            </a:r>
            <a:r>
              <a:rPr lang="tr-TR" b="0" dirty="0"/>
              <a:t>, </a:t>
            </a:r>
            <a:r>
              <a:rPr lang="tr-TR" b="0" dirty="0" err="1"/>
              <a:t>adsorpsiyonda</a:t>
            </a:r>
            <a:r>
              <a:rPr lang="tr-TR" b="0" dirty="0"/>
              <a:t> yüzeyin her tarafının örtülmediği yer yer örtülmelerin </a:t>
            </a:r>
            <a:r>
              <a:rPr lang="tr-TR" b="0" dirty="0" smtClean="0"/>
              <a:t>oluştuğu, yüzeyin </a:t>
            </a:r>
            <a:r>
              <a:rPr lang="tr-TR" b="0" dirty="0"/>
              <a:t>her tarafında </a:t>
            </a:r>
            <a:r>
              <a:rPr lang="tr-TR" b="0" dirty="0" err="1"/>
              <a:t>adsorpsiyon</a:t>
            </a:r>
            <a:r>
              <a:rPr lang="tr-TR" b="0" dirty="0"/>
              <a:t> enerjisinin aynı olduğu ve yüzeyde tutunan </a:t>
            </a:r>
            <a:r>
              <a:rPr lang="tr-TR" b="0" dirty="0" smtClean="0"/>
              <a:t>moleküller arasında </a:t>
            </a:r>
            <a:r>
              <a:rPr lang="tr-TR" b="0" dirty="0"/>
              <a:t>etkileşme olmadığı gibi varsayımlar geliştirilmiştir. </a:t>
            </a:r>
            <a:r>
              <a:rPr lang="tr-TR" b="0" dirty="0" err="1"/>
              <a:t>Langmuir</a:t>
            </a:r>
            <a:r>
              <a:rPr lang="tr-TR" b="0" dirty="0"/>
              <a:t> izotermi </a:t>
            </a:r>
            <a:r>
              <a:rPr lang="tr-TR" b="0" dirty="0" smtClean="0"/>
              <a:t>aşağıdaki denklemle </a:t>
            </a:r>
            <a:r>
              <a:rPr lang="tr-TR" b="0" dirty="0"/>
              <a:t>ifade edilir;</a:t>
            </a:r>
            <a:endParaRPr lang="tr-TR" dirty="0"/>
          </a:p>
        </p:txBody>
      </p:sp>
      <p:sp>
        <p:nvSpPr>
          <p:cNvPr id="4" name="Slayt Numarası Yer Tutucusu 3"/>
          <p:cNvSpPr>
            <a:spLocks noGrp="1"/>
          </p:cNvSpPr>
          <p:nvPr>
            <p:ph type="sldNum" sz="quarter" idx="12"/>
          </p:nvPr>
        </p:nvSpPr>
        <p:spPr/>
        <p:txBody>
          <a:bodyPr/>
          <a:lstStyle/>
          <a:p>
            <a:fld id="{9FF695FE-B01F-4DE3-8548-9FA5DB1EEBB6}" type="slidenum">
              <a:rPr lang="en-IN" smtClean="0"/>
              <a:pPr/>
              <a:t>22</a:t>
            </a:fld>
            <a:endParaRPr lang="en-IN"/>
          </a:p>
        </p:txBody>
      </p:sp>
    </p:spTree>
    <p:extLst>
      <p:ext uri="{BB962C8B-B14F-4D97-AF65-F5344CB8AC3E}">
        <p14:creationId xmlns:p14="http://schemas.microsoft.com/office/powerpoint/2010/main" val="582656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langmuır</a:t>
            </a:r>
            <a:endParaRPr lang="tr-TR" dirty="0"/>
          </a:p>
        </p:txBody>
      </p:sp>
      <p:sp>
        <p:nvSpPr>
          <p:cNvPr id="4" name="Slayt Numarası Yer Tutucusu 3"/>
          <p:cNvSpPr>
            <a:spLocks noGrp="1"/>
          </p:cNvSpPr>
          <p:nvPr>
            <p:ph type="sldNum" sz="quarter" idx="12"/>
          </p:nvPr>
        </p:nvSpPr>
        <p:spPr/>
        <p:txBody>
          <a:bodyPr/>
          <a:lstStyle/>
          <a:p>
            <a:fld id="{9FF695FE-B01F-4DE3-8548-9FA5DB1EEBB6}" type="slidenum">
              <a:rPr lang="en-IN" smtClean="0"/>
              <a:pPr/>
              <a:t>23</a:t>
            </a:fld>
            <a:endParaRPr lang="en-IN"/>
          </a:p>
        </p:txBody>
      </p:sp>
      <p:pic>
        <p:nvPicPr>
          <p:cNvPr id="5" name="İçerik Yer Tutucusu 4"/>
          <p:cNvPicPr>
            <a:picLocks noGrp="1" noChangeAspect="1"/>
          </p:cNvPicPr>
          <p:nvPr>
            <p:ph idx="1"/>
          </p:nvPr>
        </p:nvPicPr>
        <p:blipFill rotWithShape="1">
          <a:blip r:embed="rId2"/>
          <a:srcRect l="9050" t="31800" r="31888" b="24800"/>
          <a:stretch/>
        </p:blipFill>
        <p:spPr>
          <a:xfrm>
            <a:off x="457200" y="1869351"/>
            <a:ext cx="7620000" cy="3149626"/>
          </a:xfrm>
          <a:prstGeom prst="rect">
            <a:avLst/>
          </a:prstGeom>
        </p:spPr>
      </p:pic>
      <p:sp>
        <p:nvSpPr>
          <p:cNvPr id="6" name="Dikdörtgen 5"/>
          <p:cNvSpPr/>
          <p:nvPr/>
        </p:nvSpPr>
        <p:spPr>
          <a:xfrm>
            <a:off x="323528" y="5364010"/>
            <a:ext cx="8208912" cy="646331"/>
          </a:xfrm>
          <a:prstGeom prst="rect">
            <a:avLst/>
          </a:prstGeom>
        </p:spPr>
        <p:txBody>
          <a:bodyPr wrap="square">
            <a:spAutoFit/>
          </a:bodyPr>
          <a:lstStyle/>
          <a:p>
            <a:r>
              <a:rPr lang="tr-TR" dirty="0">
                <a:latin typeface="TimesNewRomanPSMT"/>
              </a:rPr>
              <a:t>Bu denkleme göre </a:t>
            </a:r>
            <a:r>
              <a:rPr lang="tr-TR" dirty="0" smtClean="0">
                <a:latin typeface="CambriaMath"/>
              </a:rPr>
              <a:t>𝐶e</a:t>
            </a:r>
            <a:r>
              <a:rPr lang="tr-TR" dirty="0" smtClean="0">
                <a:latin typeface="TimesNewRomanPSMT"/>
              </a:rPr>
              <a:t>’ </a:t>
            </a:r>
            <a:r>
              <a:rPr lang="tr-TR" dirty="0">
                <a:latin typeface="TimesNewRomanPSMT"/>
              </a:rPr>
              <a:t>ye </a:t>
            </a:r>
            <a:r>
              <a:rPr lang="tr-TR" dirty="0" smtClean="0">
                <a:latin typeface="TimesNewRomanPSMT"/>
              </a:rPr>
              <a:t>karşı Ce/</a:t>
            </a:r>
            <a:r>
              <a:rPr lang="tr-TR" dirty="0" err="1" smtClean="0">
                <a:latin typeface="TimesNewRomanPSMT"/>
              </a:rPr>
              <a:t>qe</a:t>
            </a:r>
            <a:r>
              <a:rPr lang="tr-TR" dirty="0" smtClean="0">
                <a:latin typeface="TimesNewRomanPSMT"/>
              </a:rPr>
              <a:t> grafiğe </a:t>
            </a:r>
            <a:r>
              <a:rPr lang="tr-TR" dirty="0">
                <a:latin typeface="TimesNewRomanPSMT"/>
              </a:rPr>
              <a:t>geçirilirse doğrunun eğiminden </a:t>
            </a:r>
            <a:r>
              <a:rPr lang="tr-TR" dirty="0" smtClean="0">
                <a:latin typeface="CambriaMath"/>
              </a:rPr>
              <a:t>𝑞m</a:t>
            </a:r>
            <a:r>
              <a:rPr lang="tr-TR" sz="1050" dirty="0" smtClean="0">
                <a:latin typeface="CambriaMath"/>
              </a:rPr>
              <a:t> </a:t>
            </a:r>
            <a:r>
              <a:rPr lang="tr-TR" dirty="0">
                <a:latin typeface="TimesNewRomanPSMT"/>
              </a:rPr>
              <a:t>, </a:t>
            </a:r>
            <a:r>
              <a:rPr lang="tr-TR" dirty="0" smtClean="0">
                <a:latin typeface="TimesNewRomanPSMT"/>
              </a:rPr>
              <a:t>kayma değerinden </a:t>
            </a:r>
            <a:r>
              <a:rPr lang="tr-TR" dirty="0">
                <a:latin typeface="TimesNewRomanPSMT"/>
              </a:rPr>
              <a:t>ise </a:t>
            </a:r>
            <a:r>
              <a:rPr lang="tr-TR" dirty="0" smtClean="0">
                <a:latin typeface="CambriaMath"/>
              </a:rPr>
              <a:t>𝐾</a:t>
            </a:r>
            <a:r>
              <a:rPr lang="tr-TR" sz="1050" dirty="0" smtClean="0">
                <a:latin typeface="CambriaMath"/>
              </a:rPr>
              <a:t>L </a:t>
            </a:r>
            <a:r>
              <a:rPr lang="tr-TR" dirty="0">
                <a:latin typeface="TimesNewRomanPSMT"/>
              </a:rPr>
              <a:t>sabiti hesaplanır.</a:t>
            </a:r>
            <a:endParaRPr lang="tr-TR" dirty="0"/>
          </a:p>
        </p:txBody>
      </p:sp>
    </p:spTree>
    <p:extLst>
      <p:ext uri="{BB962C8B-B14F-4D97-AF65-F5344CB8AC3E}">
        <p14:creationId xmlns:p14="http://schemas.microsoft.com/office/powerpoint/2010/main" val="21467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FreundlIch</a:t>
            </a:r>
            <a:endParaRPr lang="tr-TR" dirty="0"/>
          </a:p>
        </p:txBody>
      </p:sp>
      <p:pic>
        <p:nvPicPr>
          <p:cNvPr id="5" name="İçerik Yer Tutucusu 4"/>
          <p:cNvPicPr>
            <a:picLocks noGrp="1" noChangeAspect="1"/>
          </p:cNvPicPr>
          <p:nvPr>
            <p:ph idx="1"/>
          </p:nvPr>
        </p:nvPicPr>
        <p:blipFill rotWithShape="1">
          <a:blip r:embed="rId2"/>
          <a:srcRect l="11476" t="19613" r="34660" b="24948"/>
          <a:stretch/>
        </p:blipFill>
        <p:spPr>
          <a:xfrm>
            <a:off x="431981" y="1700808"/>
            <a:ext cx="7394361" cy="4280946"/>
          </a:xfrm>
          <a:prstGeom prst="rect">
            <a:avLst/>
          </a:prstGeom>
        </p:spPr>
      </p:pic>
      <p:sp>
        <p:nvSpPr>
          <p:cNvPr id="4" name="Slayt Numarası Yer Tutucusu 3"/>
          <p:cNvSpPr>
            <a:spLocks noGrp="1"/>
          </p:cNvSpPr>
          <p:nvPr>
            <p:ph type="sldNum" sz="quarter" idx="12"/>
          </p:nvPr>
        </p:nvSpPr>
        <p:spPr/>
        <p:txBody>
          <a:bodyPr/>
          <a:lstStyle/>
          <a:p>
            <a:fld id="{9FF695FE-B01F-4DE3-8548-9FA5DB1EEBB6}" type="slidenum">
              <a:rPr lang="en-IN" smtClean="0"/>
              <a:pPr/>
              <a:t>24</a:t>
            </a:fld>
            <a:endParaRPr lang="en-IN"/>
          </a:p>
        </p:txBody>
      </p:sp>
    </p:spTree>
    <p:extLst>
      <p:ext uri="{BB962C8B-B14F-4D97-AF65-F5344CB8AC3E}">
        <p14:creationId xmlns:p14="http://schemas.microsoft.com/office/powerpoint/2010/main" val="2740755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SOMO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388"/>
            <a:ext cx="762000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7117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smtClean="0"/>
              <a:t>Kimyasal reaksiyonlar</a:t>
            </a:r>
            <a:endParaRPr lang="tr-TR" dirty="0"/>
          </a:p>
        </p:txBody>
      </p:sp>
      <p:pic>
        <p:nvPicPr>
          <p:cNvPr id="5" name="İçerik Yer Tutucusu 4"/>
          <p:cNvPicPr>
            <a:picLocks noGrp="1" noChangeAspect="1"/>
          </p:cNvPicPr>
          <p:nvPr>
            <p:ph idx="1"/>
          </p:nvPr>
        </p:nvPicPr>
        <p:blipFill rotWithShape="1">
          <a:blip r:embed="rId2"/>
          <a:srcRect l="26596" t="29692" r="23320" b="14868"/>
          <a:stretch/>
        </p:blipFill>
        <p:spPr>
          <a:xfrm>
            <a:off x="827584" y="1653761"/>
            <a:ext cx="7050238" cy="4389770"/>
          </a:xfrm>
          <a:prstGeom prst="rect">
            <a:avLst/>
          </a:prstGeom>
        </p:spPr>
      </p:pic>
      <p:sp>
        <p:nvSpPr>
          <p:cNvPr id="2" name="Slayt Numarası Yer Tutucusu 1"/>
          <p:cNvSpPr>
            <a:spLocks noGrp="1"/>
          </p:cNvSpPr>
          <p:nvPr>
            <p:ph type="sldNum" sz="quarter" idx="12"/>
          </p:nvPr>
        </p:nvSpPr>
        <p:spPr/>
        <p:txBody>
          <a:bodyPr/>
          <a:lstStyle/>
          <a:p>
            <a:fld id="{9FF695FE-B01F-4DE3-8548-9FA5DB1EEBB6}" type="slidenum">
              <a:rPr lang="en-IN" smtClean="0"/>
              <a:pPr/>
              <a:t>26</a:t>
            </a:fld>
            <a:endParaRPr lang="en-IN"/>
          </a:p>
        </p:txBody>
      </p:sp>
    </p:spTree>
    <p:extLst>
      <p:ext uri="{BB962C8B-B14F-4D97-AF65-F5344CB8AC3E}">
        <p14:creationId xmlns:p14="http://schemas.microsoft.com/office/powerpoint/2010/main" val="1563389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52718"/>
            <a:ext cx="7931224" cy="828010"/>
          </a:xfrm>
        </p:spPr>
        <p:txBody>
          <a:bodyPr/>
          <a:lstStyle/>
          <a:p>
            <a:r>
              <a:rPr lang="tr-TR" dirty="0" smtClean="0"/>
              <a:t>Biyolojik reaksiyonlar</a:t>
            </a:r>
            <a:endParaRPr lang="tr-TR" dirty="0"/>
          </a:p>
        </p:txBody>
      </p:sp>
      <p:sp>
        <p:nvSpPr>
          <p:cNvPr id="3" name="İçerik Yer Tutucusu 2"/>
          <p:cNvSpPr>
            <a:spLocks noGrp="1"/>
          </p:cNvSpPr>
          <p:nvPr>
            <p:ph idx="1"/>
          </p:nvPr>
        </p:nvSpPr>
        <p:spPr>
          <a:xfrm>
            <a:off x="457200" y="1322760"/>
            <a:ext cx="7620000" cy="2520280"/>
          </a:xfrm>
        </p:spPr>
        <p:txBody>
          <a:bodyPr>
            <a:normAutofit fontScale="92500" lnSpcReduction="20000"/>
          </a:bodyPr>
          <a:lstStyle/>
          <a:p>
            <a:r>
              <a:rPr lang="tr-TR" sz="1500" b="0" dirty="0"/>
              <a:t>Sulardan azot giderilmesi </a:t>
            </a:r>
            <a:r>
              <a:rPr lang="tr-TR" sz="1500" b="0" dirty="0" err="1"/>
              <a:t>metodları</a:t>
            </a:r>
            <a:r>
              <a:rPr lang="tr-TR" sz="1500" b="0" dirty="0"/>
              <a:t> aşağıda sıralanmıştır. </a:t>
            </a:r>
            <a:endParaRPr lang="tr-TR" sz="1500" b="0" dirty="0" smtClean="0"/>
          </a:p>
          <a:p>
            <a:pPr marL="342900" indent="-342900">
              <a:buFont typeface="Arial" panose="020B0604020202020204" pitchFamily="34" charset="0"/>
              <a:buChar char="•"/>
            </a:pPr>
            <a:r>
              <a:rPr lang="tr-TR" sz="1500" b="0" dirty="0" err="1" smtClean="0"/>
              <a:t>Nitrifikasyon-denitrifikasyon</a:t>
            </a:r>
            <a:endParaRPr lang="tr-TR" sz="1500" b="0" dirty="0" smtClean="0"/>
          </a:p>
          <a:p>
            <a:pPr marL="342900" indent="-342900">
              <a:buFont typeface="Arial" panose="020B0604020202020204" pitchFamily="34" charset="0"/>
              <a:buChar char="•"/>
            </a:pPr>
            <a:r>
              <a:rPr lang="tr-TR" sz="1500" b="0" dirty="0" smtClean="0"/>
              <a:t>Damlatmalı filtre</a:t>
            </a:r>
          </a:p>
          <a:p>
            <a:pPr marL="342900" indent="-342900">
              <a:buFont typeface="Arial" panose="020B0604020202020204" pitchFamily="34" charset="0"/>
              <a:buChar char="•"/>
            </a:pPr>
            <a:r>
              <a:rPr lang="tr-TR" sz="1500" dirty="0" smtClean="0"/>
              <a:t>Kum filtreden süzme</a:t>
            </a:r>
          </a:p>
          <a:p>
            <a:pPr marL="342900" indent="-342900">
              <a:buFont typeface="Arial" panose="020B0604020202020204" pitchFamily="34" charset="0"/>
              <a:buChar char="•"/>
            </a:pPr>
            <a:r>
              <a:rPr lang="tr-TR" sz="1500" b="0" dirty="0" err="1" smtClean="0"/>
              <a:t>Yeraltısuyunun</a:t>
            </a:r>
            <a:r>
              <a:rPr lang="tr-TR" sz="1500" b="0" dirty="0" smtClean="0"/>
              <a:t> suni olarak beslenmesi</a:t>
            </a:r>
          </a:p>
          <a:p>
            <a:pPr marL="342900" indent="-342900">
              <a:buFont typeface="Arial" panose="020B0604020202020204" pitchFamily="34" charset="0"/>
              <a:buChar char="•"/>
            </a:pPr>
            <a:r>
              <a:rPr lang="tr-TR" sz="1500" b="0" dirty="0" smtClean="0"/>
              <a:t>Klorlama</a:t>
            </a:r>
          </a:p>
          <a:p>
            <a:pPr marL="342900" indent="-342900">
              <a:buFont typeface="Arial" panose="020B0604020202020204" pitchFamily="34" charset="0"/>
              <a:buChar char="•"/>
            </a:pPr>
            <a:r>
              <a:rPr lang="tr-TR" sz="1500" b="0" dirty="0" smtClean="0"/>
              <a:t>Yüksek </a:t>
            </a:r>
            <a:r>
              <a:rPr lang="tr-TR" sz="1500" b="0" dirty="0" err="1" smtClean="0"/>
              <a:t>pH</a:t>
            </a:r>
            <a:r>
              <a:rPr lang="tr-TR" sz="1500" b="0" dirty="0" smtClean="0"/>
              <a:t> da havalandırma</a:t>
            </a:r>
          </a:p>
          <a:p>
            <a:pPr marL="342900" indent="-342900">
              <a:buFont typeface="Arial" panose="020B0604020202020204" pitchFamily="34" charset="0"/>
              <a:buChar char="•"/>
            </a:pPr>
            <a:r>
              <a:rPr lang="tr-TR" sz="1500" b="0" dirty="0" smtClean="0"/>
              <a:t>İyon değiştirme</a:t>
            </a:r>
          </a:p>
          <a:p>
            <a:endParaRPr lang="tr-TR" sz="1400" b="0" dirty="0"/>
          </a:p>
        </p:txBody>
      </p:sp>
      <p:sp>
        <p:nvSpPr>
          <p:cNvPr id="4" name="Slayt Numarası Yer Tutucusu 3"/>
          <p:cNvSpPr>
            <a:spLocks noGrp="1"/>
          </p:cNvSpPr>
          <p:nvPr>
            <p:ph type="sldNum" sz="quarter" idx="12"/>
          </p:nvPr>
        </p:nvSpPr>
        <p:spPr/>
        <p:txBody>
          <a:bodyPr/>
          <a:lstStyle/>
          <a:p>
            <a:fld id="{9FF695FE-B01F-4DE3-8548-9FA5DB1EEBB6}" type="slidenum">
              <a:rPr lang="en-IN" smtClean="0"/>
              <a:pPr/>
              <a:t>27</a:t>
            </a:fld>
            <a:endParaRPr lang="en-IN"/>
          </a:p>
        </p:txBody>
      </p:sp>
      <p:pic>
        <p:nvPicPr>
          <p:cNvPr id="5" name="Resim 4"/>
          <p:cNvPicPr>
            <a:picLocks noChangeAspect="1"/>
          </p:cNvPicPr>
          <p:nvPr/>
        </p:nvPicPr>
        <p:blipFill rotWithShape="1">
          <a:blip r:embed="rId2"/>
          <a:srcRect l="25982" t="32501" r="26769" b="32500"/>
          <a:stretch/>
        </p:blipFill>
        <p:spPr>
          <a:xfrm>
            <a:off x="2490927" y="3861048"/>
            <a:ext cx="6394310" cy="2664296"/>
          </a:xfrm>
          <a:prstGeom prst="rect">
            <a:avLst/>
          </a:prstGeom>
        </p:spPr>
      </p:pic>
    </p:spTree>
    <p:extLst>
      <p:ext uri="{BB962C8B-B14F-4D97-AF65-F5344CB8AC3E}">
        <p14:creationId xmlns:p14="http://schemas.microsoft.com/office/powerpoint/2010/main" val="86668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thankyou-note.png"/>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1928795" y="1142985"/>
            <a:ext cx="5286411" cy="4381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p:txBody>
          <a:bodyPr/>
          <a:lstStyle/>
          <a:p>
            <a:fld id="{B09EF282-B897-439C-8973-474E29CB7F86}" type="slidenum">
              <a:rPr lang="en-IN" smtClean="0"/>
              <a:pPr/>
              <a:t>28</a:t>
            </a:fld>
            <a:endParaRPr lang="en-IN"/>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8" name="İçerik Yer Tutucusu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2651" y="1752600"/>
            <a:ext cx="929098" cy="4373563"/>
          </a:xfrm>
        </p:spPr>
      </p:pic>
      <p:sp>
        <p:nvSpPr>
          <p:cNvPr id="4" name="Slayt Numarası Yer Tutucusu 3"/>
          <p:cNvSpPr>
            <a:spLocks noGrp="1"/>
          </p:cNvSpPr>
          <p:nvPr>
            <p:ph type="sldNum" sz="quarter" idx="12"/>
          </p:nvPr>
        </p:nvSpPr>
        <p:spPr/>
        <p:txBody>
          <a:bodyPr/>
          <a:lstStyle/>
          <a:p>
            <a:fld id="{9FF695FE-B01F-4DE3-8548-9FA5DB1EEBB6}" type="slidenum">
              <a:rPr lang="en-IN" smtClean="0"/>
              <a:pPr/>
              <a:t>3</a:t>
            </a:fld>
            <a:endParaRPr lang="en-IN"/>
          </a:p>
        </p:txBody>
      </p:sp>
      <p:pic>
        <p:nvPicPr>
          <p:cNvPr id="5" name="Resim 4"/>
          <p:cNvPicPr>
            <a:picLocks noChangeAspect="1"/>
          </p:cNvPicPr>
          <p:nvPr/>
        </p:nvPicPr>
        <p:blipFill rotWithShape="1">
          <a:blip r:embed="rId3"/>
          <a:srcRect l="31100" t="14300" r="35825" b="5900"/>
          <a:stretch/>
        </p:blipFill>
        <p:spPr>
          <a:xfrm>
            <a:off x="1547664" y="0"/>
            <a:ext cx="6048672" cy="6858000"/>
          </a:xfrm>
          <a:prstGeom prst="rect">
            <a:avLst/>
          </a:prstGeom>
        </p:spPr>
      </p:pic>
    </p:spTree>
    <p:extLst>
      <p:ext uri="{BB962C8B-B14F-4D97-AF65-F5344CB8AC3E}">
        <p14:creationId xmlns:p14="http://schemas.microsoft.com/office/powerpoint/2010/main" val="2807476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Slayt Numarası Yer Tutucusu 3"/>
          <p:cNvSpPr>
            <a:spLocks noGrp="1"/>
          </p:cNvSpPr>
          <p:nvPr>
            <p:ph type="sldNum" sz="quarter" idx="12"/>
          </p:nvPr>
        </p:nvSpPr>
        <p:spPr/>
        <p:txBody>
          <a:bodyPr/>
          <a:lstStyle/>
          <a:p>
            <a:fld id="{9FF695FE-B01F-4DE3-8548-9FA5DB1EEBB6}" type="slidenum">
              <a:rPr lang="en-IN" smtClean="0"/>
              <a:pPr/>
              <a:t>4</a:t>
            </a:fld>
            <a:endParaRPr lang="en-IN"/>
          </a:p>
        </p:txBody>
      </p:sp>
      <p:pic>
        <p:nvPicPr>
          <p:cNvPr id="5" name="Resim 4"/>
          <p:cNvPicPr>
            <a:picLocks noChangeAspect="1"/>
          </p:cNvPicPr>
          <p:nvPr/>
        </p:nvPicPr>
        <p:blipFill>
          <a:blip r:embed="rId2"/>
          <a:stretch>
            <a:fillRect/>
          </a:stretch>
        </p:blipFill>
        <p:spPr>
          <a:xfrm>
            <a:off x="701999" y="-1"/>
            <a:ext cx="7740001" cy="6858001"/>
          </a:xfrm>
          <a:prstGeom prst="rect">
            <a:avLst/>
          </a:prstGeom>
        </p:spPr>
      </p:pic>
    </p:spTree>
    <p:extLst>
      <p:ext uri="{BB962C8B-B14F-4D97-AF65-F5344CB8AC3E}">
        <p14:creationId xmlns:p14="http://schemas.microsoft.com/office/powerpoint/2010/main" val="3669198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stretch>
            <a:fillRect/>
          </a:stretch>
        </p:blipFill>
        <p:spPr>
          <a:xfrm>
            <a:off x="1331640" y="0"/>
            <a:ext cx="6552727" cy="6725921"/>
          </a:xfrm>
          <a:prstGeom prst="rect">
            <a:avLst/>
          </a:prstGeom>
        </p:spPr>
      </p:pic>
      <p:sp>
        <p:nvSpPr>
          <p:cNvPr id="4" name="Slayt Numarası Yer Tutucusu 3"/>
          <p:cNvSpPr>
            <a:spLocks noGrp="1"/>
          </p:cNvSpPr>
          <p:nvPr>
            <p:ph type="sldNum" sz="quarter" idx="12"/>
          </p:nvPr>
        </p:nvSpPr>
        <p:spPr/>
        <p:txBody>
          <a:bodyPr/>
          <a:lstStyle/>
          <a:p>
            <a:fld id="{9FF695FE-B01F-4DE3-8548-9FA5DB1EEBB6}" type="slidenum">
              <a:rPr lang="en-IN" smtClean="0"/>
              <a:pPr/>
              <a:t>5</a:t>
            </a:fld>
            <a:endParaRPr lang="en-IN"/>
          </a:p>
        </p:txBody>
      </p:sp>
    </p:spTree>
    <p:extLst>
      <p:ext uri="{BB962C8B-B14F-4D97-AF65-F5344CB8AC3E}">
        <p14:creationId xmlns:p14="http://schemas.microsoft.com/office/powerpoint/2010/main" val="852095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stretch>
            <a:fillRect/>
          </a:stretch>
        </p:blipFill>
        <p:spPr>
          <a:xfrm>
            <a:off x="1619672" y="0"/>
            <a:ext cx="6408711" cy="6858000"/>
          </a:xfrm>
          <a:prstGeom prst="rect">
            <a:avLst/>
          </a:prstGeom>
        </p:spPr>
      </p:pic>
      <p:sp>
        <p:nvSpPr>
          <p:cNvPr id="4" name="Slayt Numarası Yer Tutucusu 3"/>
          <p:cNvSpPr>
            <a:spLocks noGrp="1"/>
          </p:cNvSpPr>
          <p:nvPr>
            <p:ph type="sldNum" sz="quarter" idx="12"/>
          </p:nvPr>
        </p:nvSpPr>
        <p:spPr/>
        <p:txBody>
          <a:bodyPr/>
          <a:lstStyle/>
          <a:p>
            <a:fld id="{9FF695FE-B01F-4DE3-8548-9FA5DB1EEBB6}" type="slidenum">
              <a:rPr lang="en-IN" smtClean="0"/>
              <a:pPr/>
              <a:t>6</a:t>
            </a:fld>
            <a:endParaRPr lang="en-IN"/>
          </a:p>
        </p:txBody>
      </p:sp>
    </p:spTree>
    <p:extLst>
      <p:ext uri="{BB962C8B-B14F-4D97-AF65-F5344CB8AC3E}">
        <p14:creationId xmlns:p14="http://schemas.microsoft.com/office/powerpoint/2010/main" val="166254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rotWithShape="1">
          <a:blip r:embed="rId2"/>
          <a:srcRect r="1205"/>
          <a:stretch/>
        </p:blipFill>
        <p:spPr>
          <a:xfrm>
            <a:off x="1619672" y="0"/>
            <a:ext cx="5904656" cy="6725921"/>
          </a:xfrm>
          <a:prstGeom prst="rect">
            <a:avLst/>
          </a:prstGeom>
        </p:spPr>
      </p:pic>
      <p:sp>
        <p:nvSpPr>
          <p:cNvPr id="4" name="Slayt Numarası Yer Tutucusu 3"/>
          <p:cNvSpPr>
            <a:spLocks noGrp="1"/>
          </p:cNvSpPr>
          <p:nvPr>
            <p:ph type="sldNum" sz="quarter" idx="12"/>
          </p:nvPr>
        </p:nvSpPr>
        <p:spPr/>
        <p:txBody>
          <a:bodyPr/>
          <a:lstStyle/>
          <a:p>
            <a:fld id="{9FF695FE-B01F-4DE3-8548-9FA5DB1EEBB6}" type="slidenum">
              <a:rPr lang="en-IN" smtClean="0"/>
              <a:pPr/>
              <a:t>7</a:t>
            </a:fld>
            <a:endParaRPr lang="en-IN"/>
          </a:p>
        </p:txBody>
      </p:sp>
    </p:spTree>
    <p:extLst>
      <p:ext uri="{BB962C8B-B14F-4D97-AF65-F5344CB8AC3E}">
        <p14:creationId xmlns:p14="http://schemas.microsoft.com/office/powerpoint/2010/main" val="2542481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rotWithShape="1">
          <a:blip r:embed="rId2"/>
          <a:srcRect l="6024" b="9256"/>
          <a:stretch/>
        </p:blipFill>
        <p:spPr>
          <a:xfrm>
            <a:off x="1547664" y="1"/>
            <a:ext cx="5616623" cy="6725920"/>
          </a:xfrm>
          <a:prstGeom prst="rect">
            <a:avLst/>
          </a:prstGeom>
        </p:spPr>
      </p:pic>
      <p:sp>
        <p:nvSpPr>
          <p:cNvPr id="4" name="Slayt Numarası Yer Tutucusu 3"/>
          <p:cNvSpPr>
            <a:spLocks noGrp="1"/>
          </p:cNvSpPr>
          <p:nvPr>
            <p:ph type="sldNum" sz="quarter" idx="12"/>
          </p:nvPr>
        </p:nvSpPr>
        <p:spPr/>
        <p:txBody>
          <a:bodyPr/>
          <a:lstStyle/>
          <a:p>
            <a:fld id="{9FF695FE-B01F-4DE3-8548-9FA5DB1EEBB6}" type="slidenum">
              <a:rPr lang="en-IN" smtClean="0"/>
              <a:pPr/>
              <a:t>8</a:t>
            </a:fld>
            <a:endParaRPr lang="en-IN"/>
          </a:p>
        </p:txBody>
      </p:sp>
    </p:spTree>
    <p:extLst>
      <p:ext uri="{BB962C8B-B14F-4D97-AF65-F5344CB8AC3E}">
        <p14:creationId xmlns:p14="http://schemas.microsoft.com/office/powerpoint/2010/main" val="2767062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4" name="Slayt Numarası Yer Tutucusu 3"/>
          <p:cNvSpPr>
            <a:spLocks noGrp="1"/>
          </p:cNvSpPr>
          <p:nvPr>
            <p:ph type="sldNum" sz="quarter" idx="12"/>
          </p:nvPr>
        </p:nvSpPr>
        <p:spPr/>
        <p:txBody>
          <a:bodyPr/>
          <a:lstStyle/>
          <a:p>
            <a:fld id="{9FF695FE-B01F-4DE3-8548-9FA5DB1EEBB6}" type="slidenum">
              <a:rPr lang="en-IN" smtClean="0"/>
              <a:pPr/>
              <a:t>9</a:t>
            </a:fld>
            <a:endParaRPr lang="en-IN"/>
          </a:p>
        </p:txBody>
      </p:sp>
      <p:pic>
        <p:nvPicPr>
          <p:cNvPr id="7" name="İçerik Yer Tutucusu 6"/>
          <p:cNvPicPr>
            <a:picLocks noGrp="1" noChangeAspect="1"/>
          </p:cNvPicPr>
          <p:nvPr>
            <p:ph idx="1"/>
          </p:nvPr>
        </p:nvPicPr>
        <p:blipFill rotWithShape="1">
          <a:blip r:embed="rId2"/>
          <a:srcRect t="6605" r="7779"/>
          <a:stretch/>
        </p:blipFill>
        <p:spPr>
          <a:xfrm>
            <a:off x="1619672" y="0"/>
            <a:ext cx="5760640" cy="6725921"/>
          </a:xfrm>
          <a:prstGeom prst="rect">
            <a:avLst/>
          </a:prstGeom>
        </p:spPr>
      </p:pic>
    </p:spTree>
    <p:extLst>
      <p:ext uri="{BB962C8B-B14F-4D97-AF65-F5344CB8AC3E}">
        <p14:creationId xmlns:p14="http://schemas.microsoft.com/office/powerpoint/2010/main" val="14829626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el">
  <a:themeElements>
    <a:clrScheme name="Teme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Teme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e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OOFile" ma:contentTypeID="0x0101006025706CF4CD034688BEBAE97A2E701D020200C3831ACA17D8814887A164412888521E" ma:contentTypeVersion="7" ma:contentTypeDescription="Create a new document." ma:contentTypeScope="" ma:versionID="ed1fea5d08807278759d338940aa9e8f">
  <xsd:schema xmlns:xsd="http://www.w3.org/2001/XMLSchema" xmlns:xs="http://www.w3.org/2001/XMLSchema" xmlns:p="http://schemas.microsoft.com/office/2006/metadata/properties" xmlns:ns2="145c5697-5eb5-440b-b2f1-a8273fb59250" targetNamespace="http://schemas.microsoft.com/office/2006/metadata/properties" ma:root="true" ma:fieldsID="174e4b03d57b3d621fa064bbab783e99" ns2:_="">
    <xsd:import namespace="145c5697-5eb5-440b-b2f1-a8273fb59250"/>
    <xsd:element name="properties">
      <xsd:complexType>
        <xsd:sequence>
          <xsd:element name="documentManagement">
            <xsd:complexType>
              <xsd:all>
                <xsd:element ref="ns2:AssetId" minOccurs="0"/>
                <xsd:element ref="ns2:AuthoringAssetId" minOccurs="0"/>
                <xsd:element ref="ns2:AssetType" minOccurs="0"/>
                <xsd:element ref="ns2:Markets" minOccurs="0"/>
                <xsd:element ref="ns2:NumericAssetId" minOccurs="0"/>
                <xsd:element ref="ns2:AppV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5c5697-5eb5-440b-b2f1-a8273fb59250" elementFormDefault="qualified">
    <xsd:import namespace="http://schemas.microsoft.com/office/2006/documentManagement/types"/>
    <xsd:import namespace="http://schemas.microsoft.com/office/infopath/2007/PartnerControls"/>
    <xsd:element name="AssetId" ma:index="8" nillable="true" ma:displayName="AssetId" ma:indexed="true" ma:internalName="AssetId" ma:readOnly="false">
      <xsd:simpleType>
        <xsd:restriction base="dms:Text"/>
      </xsd:simpleType>
    </xsd:element>
    <xsd:element name="AuthoringAssetId" ma:index="9" nillable="true" ma:displayName="AuthoringAssetId" ma:indexed="true" ma:internalName="AuthoringAssetId" ma:readOnly="false">
      <xsd:simpleType>
        <xsd:restriction base="dms:Text"/>
      </xsd:simpleType>
    </xsd:element>
    <xsd:element name="AssetType" ma:index="10" nillable="true" ma:displayName="AssetType" ma:internalName="AssetType" ma:readOnly="false">
      <xsd:simpleType>
        <xsd:restriction base="dms:Text"/>
      </xsd:simpleType>
    </xsd:element>
    <xsd:element name="Markets" ma:index="11" nillable="true" ma:displayName="Markets" ma:internalName="Markets" ma:readOnly="false">
      <xsd:simpleType>
        <xsd:restriction base="dms:Text"/>
      </xsd:simpleType>
    </xsd:element>
    <xsd:element name="NumericAssetId" ma:index="12" nillable="true" ma:displayName="NumericAssetId" ma:indexed="true" ma:internalName="NumericAssetId" ma:readOnly="false">
      <xsd:simpleType>
        <xsd:restriction base="dms:Unknown"/>
      </xsd:simpleType>
    </xsd:element>
    <xsd:element name="AppVer" ma:index="13" nillable="true" ma:displayName="AppVer" ma:internalName="AppVer"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NumericAssetId xmlns="145c5697-5eb5-440b-b2f1-a8273fb59250" xsi:nil="true"/>
    <AssetType xmlns="145c5697-5eb5-440b-b2f1-a8273fb59250">TP</AssetType>
    <Markets xmlns="145c5697-5eb5-440b-b2f1-a8273fb59250" xsi:nil="true"/>
    <AppVer xmlns="145c5697-5eb5-440b-b2f1-a8273fb59250" xsi:nil="true"/>
    <AuthoringAssetId xmlns="145c5697-5eb5-440b-b2f1-a8273fb59250">TP001072120</AuthoringAssetId>
    <AssetId xmlns="145c5697-5eb5-440b-b2f1-a8273fb59250">TS001072120</AssetId>
  </documentManagement>
</p:properti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4E2DD24A-6C63-4A5B-B954-FD85E4FA2AEE}">
  <ds:schemaRefs>
    <ds:schemaRef ds:uri="http://schemas.microsoft.com/sharepoint/v3/contenttype/forms"/>
  </ds:schemaRefs>
</ds:datastoreItem>
</file>

<file path=customXml/itemProps2.xml><?xml version="1.0" encoding="utf-8"?>
<ds:datastoreItem xmlns:ds="http://schemas.openxmlformats.org/officeDocument/2006/customXml" ds:itemID="{A011C974-4483-4F55-A9AF-ECBDFC3B37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5c5697-5eb5-440b-b2f1-a8273fb592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65C39D3-80AB-4835-8114-F824AB3A417B}">
  <ds:schemaRef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145c5697-5eb5-440b-b2f1-a8273fb59250"/>
    <ds:schemaRef ds:uri="http://www.w3.org/XML/1998/namespace"/>
    <ds:schemaRef ds:uri="http://purl.org/dc/dcmitype/"/>
  </ds:schemaRefs>
</ds:datastoreItem>
</file>

<file path=customXml/itemProps4.xml><?xml version="1.0" encoding="utf-8"?>
<ds:datastoreItem xmlns:ds="http://schemas.openxmlformats.org/officeDocument/2006/customXml" ds:itemID="{1EC8E7EC-7559-4782-85AF-FE6A39EB8DE8}">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Essential</Template>
  <TotalTime>3859</TotalTime>
  <Words>1155</Words>
  <Application>Microsoft Office PowerPoint</Application>
  <PresentationFormat>Ekran Gösterisi (4:3)</PresentationFormat>
  <Paragraphs>89</Paragraphs>
  <Slides>28</Slides>
  <Notes>0</Notes>
  <HiddenSlides>0</HiddenSlides>
  <MMClips>0</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28</vt:i4>
      </vt:variant>
    </vt:vector>
  </HeadingPairs>
  <TitlesOfParts>
    <vt:vector size="37" baseType="lpstr">
      <vt:lpstr>Arial</vt:lpstr>
      <vt:lpstr>Arial Black</vt:lpstr>
      <vt:lpstr>Berlin Sans FB</vt:lpstr>
      <vt:lpstr>Calibri</vt:lpstr>
      <vt:lpstr>CambriaMath</vt:lpstr>
      <vt:lpstr>Times New Roman</vt:lpstr>
      <vt:lpstr>TimesNewRomanPSMT</vt:lpstr>
      <vt:lpstr>Temel</vt:lpstr>
      <vt:lpstr>Picture</vt:lpstr>
      <vt:lpstr>PowerPoint Sunusu</vt:lpstr>
      <vt:lpstr>Filtrasyon mekanizması</vt:lpstr>
      <vt:lpstr>PowerPoint Sunusu</vt:lpstr>
      <vt:lpstr>PowerPoint Sunusu</vt:lpstr>
      <vt:lpstr>PowerPoint Sunusu</vt:lpstr>
      <vt:lpstr>PowerPoint Sunusu</vt:lpstr>
      <vt:lpstr>PowerPoint Sunusu</vt:lpstr>
      <vt:lpstr>PowerPoint Sunusu</vt:lpstr>
      <vt:lpstr>PowerPoint Sunusu</vt:lpstr>
      <vt:lpstr>ADSORPTION</vt:lpstr>
      <vt:lpstr>Adsorpsiyon</vt:lpstr>
      <vt:lpstr>PowerPoint Sunusu</vt:lpstr>
      <vt:lpstr>Fiziksel ve kimyasal adsorpsiyon</vt:lpstr>
      <vt:lpstr>Fiziksel ve kimyasal adsorpsiyon</vt:lpstr>
      <vt:lpstr>Adsorbant türü ve özellikleri</vt:lpstr>
      <vt:lpstr>Adsorpsiyonu etkileyen faktörler</vt:lpstr>
      <vt:lpstr>Adsorpsiyonu etkileyen faktörler</vt:lpstr>
      <vt:lpstr>Adsorpsiyonu etkileyen faktörler</vt:lpstr>
      <vt:lpstr>Adsorpsiyon izotermleri </vt:lpstr>
      <vt:lpstr>Adsorpsiyon izotermleri</vt:lpstr>
      <vt:lpstr>Adsorpsiyon izotermleri</vt:lpstr>
      <vt:lpstr>langmuır</vt:lpstr>
      <vt:lpstr>langmuır</vt:lpstr>
      <vt:lpstr>FreundlIch</vt:lpstr>
      <vt:lpstr>PowerPoint Sunusu</vt:lpstr>
      <vt:lpstr>Kimyasal reaksiyonlar</vt:lpstr>
      <vt:lpstr>Biyolojik reaksiyonlar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ADSORPTION</dc:title>
  <dc:creator>dell</dc:creator>
  <cp:lastModifiedBy>ronaldinho424</cp:lastModifiedBy>
  <cp:revision>34</cp:revision>
  <cp:lastPrinted>1601-01-01T00:00:00Z</cp:lastPrinted>
  <dcterms:created xsi:type="dcterms:W3CDTF">2012-10-11T05:05:30Z</dcterms:created>
  <dcterms:modified xsi:type="dcterms:W3CDTF">2021-03-22T19:31:41Z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Markets">
    <vt:lpwstr/>
  </property>
  <property fmtid="{D5CDD505-2E9C-101B-9397-08002B2CF9AE}" pid="4" name="AssetType">
    <vt:lpwstr>TP</vt:lpwstr>
  </property>
  <property fmtid="{D5CDD505-2E9C-101B-9397-08002B2CF9AE}" pid="5" name="BugNumber">
    <vt:lpwstr>460420L</vt:lpwstr>
  </property>
  <property fmtid="{D5CDD505-2E9C-101B-9397-08002B2CF9AE}" pid="6" name="TPInstallLocation">
    <vt:lpwstr>{Document Themes}</vt:lpwstr>
  </property>
  <property fmtid="{D5CDD505-2E9C-101B-9397-08002B2CF9AE}" pid="7" name="PrimaryImageGen">
    <vt:lpwstr>1</vt:lpwstr>
  </property>
  <property fmtid="{D5CDD505-2E9C-101B-9397-08002B2CF9AE}" pid="8" name="display_urn:schemas-microsoft-com:office:office#APAuthor">
    <vt:lpwstr>REDMOND\cynvey</vt:lpwstr>
  </property>
  <property fmtid="{D5CDD505-2E9C-101B-9397-08002B2CF9AE}" pid="9" name="APAuthor">
    <vt:lpwstr>191</vt:lpwstr>
  </property>
  <property fmtid="{D5CDD505-2E9C-101B-9397-08002B2CF9AE}" pid="10" name="Milestone">
    <vt:lpwstr>Continuous</vt:lpwstr>
  </property>
  <property fmtid="{D5CDD505-2E9C-101B-9397-08002B2CF9AE}" pid="11" name="TPAppVersion">
    <vt:lpwstr>11</vt:lpwstr>
  </property>
  <property fmtid="{D5CDD505-2E9C-101B-9397-08002B2CF9AE}" pid="12" name="TPCommandLine">
    <vt:lpwstr>{PP} {FilePath}</vt:lpwstr>
  </property>
  <property fmtid="{D5CDD505-2E9C-101B-9397-08002B2CF9AE}" pid="13" name="AssetId">
    <vt:lpwstr>TS001072120</vt:lpwstr>
  </property>
  <property fmtid="{D5CDD505-2E9C-101B-9397-08002B2CF9AE}" pid="14" name="IsSearchable">
    <vt:lpwstr>0</vt:lpwstr>
  </property>
  <property fmtid="{D5CDD505-2E9C-101B-9397-08002B2CF9AE}" pid="15" name="NumericId">
    <vt:lpwstr>-1.00000000000000</vt:lpwstr>
  </property>
  <property fmtid="{D5CDD505-2E9C-101B-9397-08002B2CF9AE}" pid="16" name="PublishTargets">
    <vt:lpwstr>OfficeOnline</vt:lpwstr>
  </property>
  <property fmtid="{D5CDD505-2E9C-101B-9397-08002B2CF9AE}" pid="17" name="TPLaunchHelpLinkType">
    <vt:lpwstr>Template</vt:lpwstr>
  </property>
  <property fmtid="{D5CDD505-2E9C-101B-9397-08002B2CF9AE}" pid="18" name="TPFriendlyName">
    <vt:lpwstr>Blue and green balls design template</vt:lpwstr>
  </property>
  <property fmtid="{D5CDD505-2E9C-101B-9397-08002B2CF9AE}" pid="19" name="display_urn:schemas-microsoft-com:office:office#APEditor">
    <vt:lpwstr>REDMOND\v-luannv</vt:lpwstr>
  </property>
  <property fmtid="{D5CDD505-2E9C-101B-9397-08002B2CF9AE}" pid="20" name="APEditor">
    <vt:lpwstr>92</vt:lpwstr>
  </property>
  <property fmtid="{D5CDD505-2E9C-101B-9397-08002B2CF9AE}" pid="21" name="Provider">
    <vt:lpwstr>EY006220130</vt:lpwstr>
  </property>
  <property fmtid="{D5CDD505-2E9C-101B-9397-08002B2CF9AE}" pid="22" name="SourceTitle">
    <vt:lpwstr>Blue and green balls design template</vt:lpwstr>
  </property>
  <property fmtid="{D5CDD505-2E9C-101B-9397-08002B2CF9AE}" pid="23" name="TPApplication">
    <vt:lpwstr>PowerPoint</vt:lpwstr>
  </property>
  <property fmtid="{D5CDD505-2E9C-101B-9397-08002B2CF9AE}" pid="24" name="TPLaunchHelpLink">
    <vt:lpwstr/>
  </property>
  <property fmtid="{D5CDD505-2E9C-101B-9397-08002B2CF9AE}" pid="25" name="OpenTemplate">
    <vt:lpwstr>1</vt:lpwstr>
  </property>
  <property fmtid="{D5CDD505-2E9C-101B-9397-08002B2CF9AE}" pid="26" name="UACurrentWords">
    <vt:lpwstr>0</vt:lpwstr>
  </property>
  <property fmtid="{D5CDD505-2E9C-101B-9397-08002B2CF9AE}" pid="27" name="UALocRecommendation">
    <vt:lpwstr>Localize</vt:lpwstr>
  </property>
  <property fmtid="{D5CDD505-2E9C-101B-9397-08002B2CF9AE}" pid="28" name="Applications">
    <vt:lpwstr>182;#Office XP;#184;#Office 2000;#66;#PowerPoint - Design Templt 2003;#65;#Microsoft Office PowerPoint 2007;#79;#Template 12;#64;#PowerPoint 2003;#67;#PowerPoint - Design Templt 12</vt:lpwstr>
  </property>
  <property fmtid="{D5CDD505-2E9C-101B-9397-08002B2CF9AE}" pid="29" name="TemplateStatus">
    <vt:lpwstr>Complete</vt:lpwstr>
  </property>
  <property fmtid="{D5CDD505-2E9C-101B-9397-08002B2CF9AE}" pid="30" name="ContentTypeId">
    <vt:lpwstr>0x0101006025706CF4CD034688BEBAE97A2E701D020200C3831ACA17D8814887A164412888521E</vt:lpwstr>
  </property>
  <property fmtid="{D5CDD505-2E9C-101B-9397-08002B2CF9AE}" pid="31" name="IsDeleted">
    <vt:lpwstr>0</vt:lpwstr>
  </property>
  <property fmtid="{D5CDD505-2E9C-101B-9397-08002B2CF9AE}" pid="32" name="ShowIn">
    <vt:lpwstr>Show everywhere</vt:lpwstr>
  </property>
  <property fmtid="{D5CDD505-2E9C-101B-9397-08002B2CF9AE}" pid="33" name="UANotes">
    <vt:lpwstr>429034L. June 2003 retrofit</vt:lpwstr>
  </property>
  <property fmtid="{D5CDD505-2E9C-101B-9397-08002B2CF9AE}" pid="34" name="PublishStatusLookup">
    <vt:lpwstr>256700</vt:lpwstr>
  </property>
  <property fmtid="{D5CDD505-2E9C-101B-9397-08002B2CF9AE}" pid="35" name="TPComponent">
    <vt:lpwstr>PPTFiles</vt:lpwstr>
  </property>
  <property fmtid="{D5CDD505-2E9C-101B-9397-08002B2CF9AE}" pid="36" name="TPNamespace">
    <vt:lpwstr>POWERPNT</vt:lpwstr>
  </property>
  <property fmtid="{D5CDD505-2E9C-101B-9397-08002B2CF9AE}" pid="37" name="TPClientViewer">
    <vt:lpwstr>Microsoft Office PowerPoint</vt:lpwstr>
  </property>
  <property fmtid="{D5CDD505-2E9C-101B-9397-08002B2CF9AE}" pid="38" name="APTrustLevel">
    <vt:lpwstr>1.00000000000000</vt:lpwstr>
  </property>
  <property fmtid="{D5CDD505-2E9C-101B-9397-08002B2CF9AE}" pid="39" name="TrustLevel">
    <vt:lpwstr>Microsoft Managed Content</vt:lpwstr>
  </property>
  <property fmtid="{D5CDD505-2E9C-101B-9397-08002B2CF9AE}" pid="40" name="Content Type">
    <vt:lpwstr>OOFile</vt:lpwstr>
  </property>
  <property fmtid="{D5CDD505-2E9C-101B-9397-08002B2CF9AE}" pid="41" name="AuthoringAssetId">
    <vt:lpwstr>TP001072120</vt:lpwstr>
  </property>
  <property fmtid="{D5CDD505-2E9C-101B-9397-08002B2CF9AE}" pid="42" name="NumericAssetId">
    <vt:lpwstr/>
  </property>
  <property fmtid="{D5CDD505-2E9C-101B-9397-08002B2CF9AE}" pid="43" name="AppVer">
    <vt:lpwstr/>
  </property>
</Properties>
</file>