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87" r:id="rId2"/>
  </p:sldMasterIdLst>
  <p:notesMasterIdLst>
    <p:notesMasterId r:id="rId32"/>
  </p:notesMasterIdLst>
  <p:sldIdLst>
    <p:sldId id="413" r:id="rId3"/>
    <p:sldId id="345" r:id="rId4"/>
    <p:sldId id="266" r:id="rId5"/>
    <p:sldId id="267" r:id="rId6"/>
    <p:sldId id="268" r:id="rId7"/>
    <p:sldId id="409" r:id="rId8"/>
    <p:sldId id="410" r:id="rId9"/>
    <p:sldId id="411" r:id="rId10"/>
    <p:sldId id="347" r:id="rId11"/>
    <p:sldId id="271" r:id="rId12"/>
    <p:sldId id="269" r:id="rId13"/>
    <p:sldId id="350" r:id="rId14"/>
    <p:sldId id="351" r:id="rId15"/>
    <p:sldId id="270" r:id="rId16"/>
    <p:sldId id="403" r:id="rId17"/>
    <p:sldId id="404" r:id="rId18"/>
    <p:sldId id="414" r:id="rId19"/>
    <p:sldId id="419" r:id="rId20"/>
    <p:sldId id="418" r:id="rId21"/>
    <p:sldId id="420" r:id="rId22"/>
    <p:sldId id="421" r:id="rId23"/>
    <p:sldId id="422" r:id="rId24"/>
    <p:sldId id="423" r:id="rId25"/>
    <p:sldId id="415" r:id="rId26"/>
    <p:sldId id="416" r:id="rId27"/>
    <p:sldId id="425" r:id="rId28"/>
    <p:sldId id="424" r:id="rId29"/>
    <p:sldId id="417" r:id="rId30"/>
    <p:sldId id="426"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40C026-5A73-40DB-8FB6-6D54E2674BCB}" type="datetimeFigureOut">
              <a:rPr lang="tr-TR" smtClean="0"/>
              <a:pPr/>
              <a:t>19.03.2024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DDB377-9554-4894-B45E-203609EAD7EF}" type="slidenum">
              <a:rPr lang="tr-TR" smtClean="0"/>
              <a:pPr/>
              <a:t>‹#›</a:t>
            </a:fld>
            <a:endParaRPr lang="tr-TR"/>
          </a:p>
        </p:txBody>
      </p:sp>
    </p:spTree>
    <p:extLst>
      <p:ext uri="{BB962C8B-B14F-4D97-AF65-F5344CB8AC3E}">
        <p14:creationId xmlns:p14="http://schemas.microsoft.com/office/powerpoint/2010/main" val="1454871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BCF7331-A92D-48DA-A8A5-D4004DBECD79}" type="slidenum">
              <a:rPr lang="tr-TR" altLang="tr-TR" sz="1300" smtClean="0">
                <a:solidFill>
                  <a:srgbClr val="000000"/>
                </a:solidFill>
              </a:rPr>
              <a:pPr>
                <a:spcBef>
                  <a:spcPct val="0"/>
                </a:spcBef>
              </a:pPr>
              <a:t>2</a:t>
            </a:fld>
            <a:endParaRPr lang="tr-TR" altLang="tr-TR" sz="1300" smtClean="0">
              <a:solidFill>
                <a:srgbClr val="000000"/>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9158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9DDB377-9554-4894-B45E-203609EAD7EF}" type="slidenum">
              <a:rPr lang="tr-TR" smtClean="0"/>
              <a:pPr/>
              <a:t>5</a:t>
            </a:fld>
            <a:endParaRPr lang="tr-TR"/>
          </a:p>
        </p:txBody>
      </p:sp>
    </p:spTree>
    <p:extLst>
      <p:ext uri="{BB962C8B-B14F-4D97-AF65-F5344CB8AC3E}">
        <p14:creationId xmlns:p14="http://schemas.microsoft.com/office/powerpoint/2010/main" val="2945357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9DDB377-9554-4894-B45E-203609EAD7EF}" type="slidenum">
              <a:rPr lang="tr-TR" smtClean="0"/>
              <a:pPr/>
              <a:t>6</a:t>
            </a:fld>
            <a:endParaRPr lang="tr-TR"/>
          </a:p>
        </p:txBody>
      </p:sp>
    </p:spTree>
    <p:extLst>
      <p:ext uri="{BB962C8B-B14F-4D97-AF65-F5344CB8AC3E}">
        <p14:creationId xmlns:p14="http://schemas.microsoft.com/office/powerpoint/2010/main" val="3638989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9DDB377-9554-4894-B45E-203609EAD7EF}" type="slidenum">
              <a:rPr lang="tr-TR" smtClean="0"/>
              <a:pPr/>
              <a:t>7</a:t>
            </a:fld>
            <a:endParaRPr lang="tr-TR"/>
          </a:p>
        </p:txBody>
      </p:sp>
    </p:spTree>
    <p:extLst>
      <p:ext uri="{BB962C8B-B14F-4D97-AF65-F5344CB8AC3E}">
        <p14:creationId xmlns:p14="http://schemas.microsoft.com/office/powerpoint/2010/main" val="1892065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9DDB377-9554-4894-B45E-203609EAD7EF}" type="slidenum">
              <a:rPr lang="tr-TR" smtClean="0"/>
              <a:pPr/>
              <a:t>8</a:t>
            </a:fld>
            <a:endParaRPr lang="tr-TR"/>
          </a:p>
        </p:txBody>
      </p:sp>
    </p:spTree>
    <p:extLst>
      <p:ext uri="{BB962C8B-B14F-4D97-AF65-F5344CB8AC3E}">
        <p14:creationId xmlns:p14="http://schemas.microsoft.com/office/powerpoint/2010/main" val="2748421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EB37D94A-9B41-4859-904D-C87046879A4F}" type="datetime1">
              <a:rPr lang="tr-TR" smtClean="0"/>
              <a:pPr/>
              <a:t>19.03.2024</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E58EF40-2703-4175-A262-35BD4C31CE7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E5C6006-2A2B-4B19-8C75-F6B689701C8C}" type="datetime1">
              <a:rPr lang="tr-TR" smtClean="0"/>
              <a:pPr/>
              <a:t>19.03.2024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F41D99-4171-4099-937F-7B7A0B101292}" type="datetime1">
              <a:rPr lang="tr-TR" smtClean="0"/>
              <a:pPr/>
              <a:t>19.03.2024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EB37D94A-9B41-4859-904D-C87046879A4F}" type="datetime1">
              <a:rPr lang="tr-TR" smtClean="0"/>
              <a:pPr/>
              <a:t>19.03.2024</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E58EF40-2703-4175-A262-35BD4C31CE7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9EFC615-0D56-4BCA-BE79-575860089793}" type="datetime1">
              <a:rPr lang="tr-TR" smtClean="0"/>
              <a:pPr/>
              <a:t>19.03.2024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E9F5510A-9F66-461D-B57E-DC2F06BC3083}" type="datetime1">
              <a:rPr lang="tr-TR" smtClean="0"/>
              <a:pPr/>
              <a:t>19.03.2024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0130A13-CF93-482E-BC6A-2CD9AB5B2F17}" type="datetime1">
              <a:rPr lang="tr-TR" smtClean="0"/>
              <a:pPr/>
              <a:t>19.03.2024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E8879935-C4B8-41B9-9010-FD67D6918383}" type="datetime1">
              <a:rPr lang="tr-TR" smtClean="0"/>
              <a:pPr/>
              <a:t>19.03.2024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7018C3EC-ABF8-4E1B-B60E-54584DE37C6F}" type="datetime1">
              <a:rPr lang="tr-TR" smtClean="0"/>
              <a:pPr/>
              <a:t>19.03.2024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7EA73-D367-4DD4-AD96-249C4741EC30}" type="datetime1">
              <a:rPr lang="tr-TR" smtClean="0"/>
              <a:pPr/>
              <a:t>19.03.2024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46C4CF4C-1C7D-4083-8B3B-F56BB73DD1FA}" type="datetime1">
              <a:rPr lang="tr-TR" smtClean="0"/>
              <a:pPr/>
              <a:t>19.03.2024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9EFC615-0D56-4BCA-BE79-575860089793}" type="datetime1">
              <a:rPr lang="tr-TR" smtClean="0"/>
              <a:pPr/>
              <a:t>19.03.2024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1F4B3111-C8F2-473F-81EA-287E041F37A2}" type="datetime1">
              <a:rPr lang="tr-TR" smtClean="0"/>
              <a:pPr/>
              <a:t>19.03.2024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E58EF40-2703-4175-A262-35BD4C31CE73}"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E5C6006-2A2B-4B19-8C75-F6B689701C8C}" type="datetime1">
              <a:rPr lang="tr-TR" smtClean="0"/>
              <a:pPr/>
              <a:t>19.03.2024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F41D99-4171-4099-937F-7B7A0B101292}" type="datetime1">
              <a:rPr lang="tr-TR" smtClean="0"/>
              <a:pPr/>
              <a:t>19.03.2024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E9F5510A-9F66-461D-B57E-DC2F06BC3083}" type="datetime1">
              <a:rPr lang="tr-TR" smtClean="0"/>
              <a:pPr/>
              <a:t>19.03.2024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0130A13-CF93-482E-BC6A-2CD9AB5B2F17}" type="datetime1">
              <a:rPr lang="tr-TR" smtClean="0"/>
              <a:pPr/>
              <a:t>19.03.2024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E8879935-C4B8-41B9-9010-FD67D6918383}" type="datetime1">
              <a:rPr lang="tr-TR" smtClean="0"/>
              <a:pPr/>
              <a:t>19.03.2024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7018C3EC-ABF8-4E1B-B60E-54584DE37C6F}" type="datetime1">
              <a:rPr lang="tr-TR" smtClean="0"/>
              <a:pPr/>
              <a:t>19.03.2024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7EA73-D367-4DD4-AD96-249C4741EC30}" type="datetime1">
              <a:rPr lang="tr-TR" smtClean="0"/>
              <a:pPr/>
              <a:t>19.03.2024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46C4CF4C-1C7D-4083-8B3B-F56BB73DD1FA}" type="datetime1">
              <a:rPr lang="tr-TR" smtClean="0"/>
              <a:pPr/>
              <a:t>19.03.2024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1F4B3111-C8F2-473F-81EA-287E041F37A2}" type="datetime1">
              <a:rPr lang="tr-TR" smtClean="0"/>
              <a:pPr/>
              <a:t>19.03.2024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E58EF40-2703-4175-A262-35BD4C31CE73}"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EA6896-307C-4A4C-9411-53033EA38982}" type="datetime1">
              <a:rPr lang="tr-TR" smtClean="0"/>
              <a:pPr/>
              <a:t>19.03.2024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58EF40-2703-4175-A262-35BD4C31CE73}"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EA6896-307C-4A4C-9411-53033EA38982}" type="datetime1">
              <a:rPr lang="tr-TR" smtClean="0"/>
              <a:pPr/>
              <a:t>19.03.2024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58EF40-2703-4175-A262-35BD4C31CE73}"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0"/>
            <a:ext cx="8229600" cy="1139825"/>
          </a:xfrm>
        </p:spPr>
        <p:txBody>
          <a:bodyPr>
            <a:normAutofit/>
          </a:bodyPr>
          <a:lstStyle/>
          <a:p>
            <a:pPr eaLnBrk="1" hangingPunct="1">
              <a:defRPr/>
            </a:pPr>
            <a:endParaRPr lang="tr-TR" altLang="tr-TR" sz="3200" b="1" dirty="0" smtClean="0">
              <a:latin typeface="Arial" panose="020B0604020202020204" pitchFamily="34" charset="0"/>
              <a:cs typeface="Arial" panose="020B0604020202020204" pitchFamily="34" charset="0"/>
            </a:endParaRPr>
          </a:p>
        </p:txBody>
      </p:sp>
      <p:sp>
        <p:nvSpPr>
          <p:cNvPr id="5" name="Rectangle 3"/>
          <p:cNvSpPr>
            <a:spLocks noGrp="1" noChangeArrowheads="1"/>
          </p:cNvSpPr>
          <p:nvPr>
            <p:ph idx="1"/>
          </p:nvPr>
        </p:nvSpPr>
        <p:spPr>
          <a:xfrm>
            <a:off x="457199" y="1600200"/>
            <a:ext cx="8363273" cy="4709120"/>
          </a:xfrm>
        </p:spPr>
        <p:txBody>
          <a:bodyPr>
            <a:normAutofit/>
          </a:bodyPr>
          <a:lstStyle/>
          <a:p>
            <a:pPr algn="just">
              <a:lnSpc>
                <a:spcPct val="160000"/>
              </a:lnSpc>
              <a:buNone/>
            </a:pPr>
            <a:endParaRPr lang="tr-TR" altLang="tr-TR" sz="2800" dirty="0" smtClean="0">
              <a:latin typeface="Arial" panose="020B0604020202020204" pitchFamily="34" charset="0"/>
              <a:cs typeface="Arial" panose="020B0604020202020204" pitchFamily="34" charset="0"/>
            </a:endParaRPr>
          </a:p>
          <a:p>
            <a:pPr algn="ctr">
              <a:lnSpc>
                <a:spcPct val="160000"/>
              </a:lnSpc>
              <a:buNone/>
            </a:pPr>
            <a:r>
              <a:rPr lang="tr-TR" altLang="tr-TR" sz="4000" b="1" dirty="0" smtClean="0">
                <a:solidFill>
                  <a:schemeClr val="accent2"/>
                </a:solidFill>
                <a:latin typeface="Arial" panose="020B0604020202020204" pitchFamily="34" charset="0"/>
                <a:cs typeface="Arial" panose="020B0604020202020204" pitchFamily="34" charset="0"/>
              </a:rPr>
              <a:t>İŞ HUKUKU</a:t>
            </a:r>
          </a:p>
          <a:p>
            <a:pPr algn="ctr">
              <a:lnSpc>
                <a:spcPct val="160000"/>
              </a:lnSpc>
              <a:buNone/>
            </a:pPr>
            <a:r>
              <a:rPr lang="tr-TR" altLang="tr-TR" sz="2000" b="1" dirty="0" smtClean="0">
                <a:solidFill>
                  <a:schemeClr val="accent1"/>
                </a:solidFill>
                <a:latin typeface="Arial" panose="020B0604020202020204" pitchFamily="34" charset="0"/>
                <a:cs typeface="Arial" panose="020B0604020202020204" pitchFamily="34" charset="0"/>
              </a:rPr>
              <a:t>Dr. </a:t>
            </a:r>
            <a:r>
              <a:rPr lang="tr-TR" altLang="tr-TR" sz="2000" b="1" dirty="0" err="1" smtClean="0">
                <a:solidFill>
                  <a:schemeClr val="accent1"/>
                </a:solidFill>
                <a:latin typeface="Arial" panose="020B0604020202020204" pitchFamily="34" charset="0"/>
                <a:cs typeface="Arial" panose="020B0604020202020204" pitchFamily="34" charset="0"/>
              </a:rPr>
              <a:t>Öğr</a:t>
            </a:r>
            <a:r>
              <a:rPr lang="tr-TR" altLang="tr-TR" sz="2000" b="1" dirty="0" smtClean="0">
                <a:solidFill>
                  <a:schemeClr val="accent1"/>
                </a:solidFill>
                <a:latin typeface="Arial" panose="020B0604020202020204" pitchFamily="34" charset="0"/>
                <a:cs typeface="Arial" panose="020B0604020202020204" pitchFamily="34" charset="0"/>
              </a:rPr>
              <a:t>. Üyesi Hasan Ali Kaplan</a:t>
            </a:r>
          </a:p>
        </p:txBody>
      </p:sp>
      <p:sp>
        <p:nvSpPr>
          <p:cNvPr id="2" name="Slayt Numarası Yer Tutucusu 1"/>
          <p:cNvSpPr>
            <a:spLocks noGrp="1"/>
          </p:cNvSpPr>
          <p:nvPr>
            <p:ph type="sldNum" sz="quarter" idx="12"/>
          </p:nvPr>
        </p:nvSpPr>
        <p:spPr/>
        <p:txBody>
          <a:bodyPr/>
          <a:lstStyle/>
          <a:p>
            <a:fld id="{FE58EF40-2703-4175-A262-35BD4C31CE73}" type="slidenum">
              <a:rPr lang="tr-TR" smtClean="0"/>
              <a:pPr/>
              <a:t>1</a:t>
            </a:fld>
            <a:endParaRPr lang="tr-TR"/>
          </a:p>
        </p:txBody>
      </p:sp>
    </p:spTree>
    <p:extLst>
      <p:ext uri="{BB962C8B-B14F-4D97-AF65-F5344CB8AC3E}">
        <p14:creationId xmlns:p14="http://schemas.microsoft.com/office/powerpoint/2010/main" val="2890458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398845"/>
            <a:ext cx="7643192" cy="1143000"/>
          </a:xfrm>
        </p:spPr>
        <p:txBody>
          <a:bodyPr>
            <a:normAutofit/>
          </a:bodyPr>
          <a:lstStyle/>
          <a:p>
            <a:pPr algn="ctr"/>
            <a:r>
              <a:rPr lang="tr-TR" sz="3200" b="1" dirty="0">
                <a:latin typeface="Arial" panose="020B0604020202020204" pitchFamily="34" charset="0"/>
                <a:cs typeface="Arial" panose="020B0604020202020204" pitchFamily="34" charset="0"/>
              </a:rPr>
              <a:t>İş Sözleşmesinin Türleri </a:t>
            </a:r>
            <a:r>
              <a:rPr lang="tr-TR" sz="3200" b="1" dirty="0" smtClean="0">
                <a:latin typeface="Arial" panose="020B0604020202020204" pitchFamily="34" charset="0"/>
                <a:cs typeface="Arial" panose="020B0604020202020204" pitchFamily="34" charset="0"/>
              </a:rPr>
              <a:t/>
            </a:r>
            <a:br>
              <a:rPr lang="tr-TR" sz="3200" b="1" dirty="0" smtClean="0">
                <a:latin typeface="Arial" panose="020B0604020202020204" pitchFamily="34" charset="0"/>
                <a:cs typeface="Arial" panose="020B0604020202020204" pitchFamily="34" charset="0"/>
              </a:rPr>
            </a:br>
            <a:r>
              <a:rPr lang="tr-TR" sz="3200" b="1" dirty="0" smtClean="0">
                <a:latin typeface="Arial" panose="020B0604020202020204" pitchFamily="34" charset="0"/>
                <a:cs typeface="Arial" panose="020B0604020202020204" pitchFamily="34" charset="0"/>
              </a:rPr>
              <a:t>Deneme </a:t>
            </a:r>
            <a:r>
              <a:rPr lang="tr-TR" sz="3200" b="1" dirty="0">
                <a:latin typeface="Arial" panose="020B0604020202020204" pitchFamily="34" charset="0"/>
                <a:cs typeface="Arial" panose="020B0604020202020204" pitchFamily="34" charset="0"/>
              </a:rPr>
              <a:t>Süreli </a:t>
            </a:r>
            <a:r>
              <a:rPr lang="tr-TR" sz="3200" b="1" dirty="0" smtClean="0">
                <a:latin typeface="Arial" panose="020B0604020202020204" pitchFamily="34" charset="0"/>
                <a:cs typeface="Arial" panose="020B0604020202020204" pitchFamily="34" charset="0"/>
              </a:rPr>
              <a:t>İş Sözleşmeleri</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988840"/>
            <a:ext cx="8219256" cy="4464496"/>
          </a:xfrm>
        </p:spPr>
        <p:txBody>
          <a:bodyPr>
            <a:normAutofit/>
          </a:bodyPr>
          <a:lstStyle/>
          <a:p>
            <a:pPr algn="just"/>
            <a:r>
              <a:rPr lang="tr-TR" sz="2800" dirty="0">
                <a:solidFill>
                  <a:srgbClr val="0000FF"/>
                </a:solidFill>
                <a:latin typeface="Arial" panose="020B0604020202020204" pitchFamily="34" charset="0"/>
                <a:cs typeface="Arial" panose="020B0604020202020204" pitchFamily="34" charset="0"/>
              </a:rPr>
              <a:t>Deneme süresi</a:t>
            </a:r>
            <a:r>
              <a:rPr lang="tr-TR" sz="2800" dirty="0">
                <a:latin typeface="Arial" panose="020B0604020202020204" pitchFamily="34" charset="0"/>
                <a:cs typeface="Arial" panose="020B0604020202020204" pitchFamily="34" charset="0"/>
              </a:rPr>
              <a:t>, tarafların </a:t>
            </a:r>
            <a:r>
              <a:rPr lang="tr-TR" sz="2800" dirty="0" smtClean="0">
                <a:latin typeface="Arial" panose="020B0604020202020204" pitchFamily="34" charset="0"/>
                <a:cs typeface="Arial" panose="020B0604020202020204" pitchFamily="34" charset="0"/>
              </a:rPr>
              <a:t>sözleşmeyi </a:t>
            </a:r>
            <a:r>
              <a:rPr lang="tr-TR" sz="2800" dirty="0">
                <a:solidFill>
                  <a:srgbClr val="0000FF"/>
                </a:solidFill>
                <a:latin typeface="Arial" panose="020B0604020202020204" pitchFamily="34" charset="0"/>
                <a:cs typeface="Arial" panose="020B0604020202020204" pitchFamily="34" charset="0"/>
              </a:rPr>
              <a:t>devam ettirip-ettirmeme</a:t>
            </a:r>
            <a:r>
              <a:rPr lang="tr-TR" sz="2800" dirty="0">
                <a:latin typeface="Arial" panose="020B0604020202020204" pitchFamily="34" charset="0"/>
                <a:cs typeface="Arial" panose="020B0604020202020204" pitchFamily="34" charset="0"/>
              </a:rPr>
              <a:t> kararını saklı tuttukları süredir</a:t>
            </a:r>
            <a:r>
              <a:rPr lang="tr-TR" sz="2800" dirty="0" smtClean="0">
                <a:latin typeface="Arial" panose="020B0604020202020204" pitchFamily="34" charset="0"/>
                <a:cs typeface="Arial" panose="020B0604020202020204" pitchFamily="34" charset="0"/>
              </a:rPr>
              <a:t>.</a:t>
            </a:r>
          </a:p>
          <a:p>
            <a:pPr algn="just"/>
            <a:endParaRPr lang="tr-TR" sz="2800" dirty="0" smtClean="0">
              <a:latin typeface="Arial" panose="020B0604020202020204" pitchFamily="34" charset="0"/>
              <a:cs typeface="Arial" panose="020B0604020202020204" pitchFamily="34" charset="0"/>
            </a:endParaRPr>
          </a:p>
          <a:p>
            <a:pPr algn="just"/>
            <a:r>
              <a:rPr lang="tr-TR" sz="2800" dirty="0" smtClean="0">
                <a:latin typeface="Arial" panose="020B0604020202020204" pitchFamily="34" charset="0"/>
                <a:cs typeface="Arial" panose="020B0604020202020204" pitchFamily="34" charset="0"/>
              </a:rPr>
              <a:t>İş </a:t>
            </a:r>
            <a:r>
              <a:rPr lang="tr-TR" sz="2800" dirty="0">
                <a:latin typeface="Arial" panose="020B0604020202020204" pitchFamily="34" charset="0"/>
                <a:cs typeface="Arial" panose="020B0604020202020204" pitchFamily="34" charset="0"/>
              </a:rPr>
              <a:t>K. </a:t>
            </a:r>
            <a:r>
              <a:rPr lang="tr-TR" sz="2800" dirty="0" smtClean="0">
                <a:latin typeface="Arial" panose="020B0604020202020204" pitchFamily="34" charset="0"/>
                <a:cs typeface="Arial" panose="020B0604020202020204" pitchFamily="34" charset="0"/>
              </a:rPr>
              <a:t>m.15’e göre</a:t>
            </a:r>
            <a:r>
              <a:rPr lang="tr-TR" sz="2800" dirty="0">
                <a:latin typeface="Arial" panose="020B0604020202020204" pitchFamily="34" charset="0"/>
                <a:cs typeface="Arial" panose="020B0604020202020204" pitchFamily="34" charset="0"/>
              </a:rPr>
              <a:t>, deneme süresi </a:t>
            </a:r>
            <a:r>
              <a:rPr lang="tr-TR" sz="2800" dirty="0" smtClean="0">
                <a:latin typeface="Arial" panose="020B0604020202020204" pitchFamily="34" charset="0"/>
                <a:cs typeface="Arial" panose="020B0604020202020204" pitchFamily="34" charset="0"/>
              </a:rPr>
              <a:t>koymak ve deneme süresini belirlemek </a:t>
            </a:r>
            <a:r>
              <a:rPr lang="tr-TR" sz="2800" dirty="0">
                <a:solidFill>
                  <a:srgbClr val="0000FF"/>
                </a:solidFill>
                <a:latin typeface="Arial" panose="020B0604020202020204" pitchFamily="34" charset="0"/>
                <a:cs typeface="Arial" panose="020B0604020202020204" pitchFamily="34" charset="0"/>
              </a:rPr>
              <a:t>tarafların iradesine bağlıdır</a:t>
            </a:r>
            <a:r>
              <a:rPr lang="tr-TR" sz="2800"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Kanuna </a:t>
            </a:r>
            <a:r>
              <a:rPr lang="tr-TR" sz="2800" dirty="0">
                <a:latin typeface="Arial" panose="020B0604020202020204" pitchFamily="34" charset="0"/>
                <a:cs typeface="Arial" panose="020B0604020202020204" pitchFamily="34" charset="0"/>
              </a:rPr>
              <a:t>göre, deneme süresi </a:t>
            </a:r>
            <a:r>
              <a:rPr lang="tr-TR" sz="2800" u="sng" dirty="0">
                <a:solidFill>
                  <a:srgbClr val="0000FF"/>
                </a:solidFill>
                <a:latin typeface="Arial" panose="020B0604020202020204" pitchFamily="34" charset="0"/>
                <a:cs typeface="Arial" panose="020B0604020202020204" pitchFamily="34" charset="0"/>
              </a:rPr>
              <a:t>en çok iki aydır</a:t>
            </a:r>
            <a:r>
              <a:rPr lang="tr-TR" sz="2800" dirty="0">
                <a:latin typeface="Arial" panose="020B0604020202020204" pitchFamily="34" charset="0"/>
                <a:cs typeface="Arial" panose="020B0604020202020204" pitchFamily="34" charset="0"/>
              </a:rPr>
              <a:t>. Toplu </a:t>
            </a:r>
            <a:r>
              <a:rPr lang="tr-TR" sz="2800" dirty="0" smtClean="0">
                <a:latin typeface="Arial" panose="020B0604020202020204" pitchFamily="34" charset="0"/>
                <a:cs typeface="Arial" panose="020B0604020202020204" pitchFamily="34" charset="0"/>
              </a:rPr>
              <a:t>iş sözleşmeleri ile </a:t>
            </a:r>
            <a:r>
              <a:rPr lang="tr-TR" sz="2800" dirty="0">
                <a:latin typeface="Arial" panose="020B0604020202020204" pitchFamily="34" charset="0"/>
                <a:cs typeface="Arial" panose="020B0604020202020204" pitchFamily="34" charset="0"/>
              </a:rPr>
              <a:t>deneme </a:t>
            </a:r>
            <a:r>
              <a:rPr lang="tr-TR" sz="2800" dirty="0" smtClean="0">
                <a:latin typeface="Arial" panose="020B0604020202020204" pitchFamily="34" charset="0"/>
                <a:cs typeface="Arial" panose="020B0604020202020204" pitchFamily="34" charset="0"/>
              </a:rPr>
              <a:t>süresi, </a:t>
            </a:r>
            <a:r>
              <a:rPr lang="tr-TR" sz="2800" dirty="0">
                <a:solidFill>
                  <a:srgbClr val="0000FF"/>
                </a:solidFill>
                <a:latin typeface="Arial" panose="020B0604020202020204" pitchFamily="34" charset="0"/>
                <a:cs typeface="Arial" panose="020B0604020202020204" pitchFamily="34" charset="0"/>
              </a:rPr>
              <a:t>dört aya </a:t>
            </a:r>
            <a:r>
              <a:rPr lang="tr-TR" sz="2800" dirty="0" smtClean="0">
                <a:solidFill>
                  <a:srgbClr val="0000FF"/>
                </a:solidFill>
                <a:latin typeface="Arial" panose="020B0604020202020204" pitchFamily="34" charset="0"/>
                <a:cs typeface="Arial" panose="020B0604020202020204" pitchFamily="34" charset="0"/>
              </a:rPr>
              <a:t>kadar arttırılabilir</a:t>
            </a:r>
            <a:r>
              <a:rPr lang="tr-TR" sz="2800" dirty="0">
                <a:solidFill>
                  <a:srgbClr val="0000FF"/>
                </a:solidFill>
                <a:latin typeface="Arial" panose="020B0604020202020204" pitchFamily="34" charset="0"/>
                <a:cs typeface="Arial" panose="020B0604020202020204" pitchFamily="34" charset="0"/>
              </a:rPr>
              <a:t>.</a:t>
            </a:r>
          </a:p>
        </p:txBody>
      </p:sp>
      <p:sp>
        <p:nvSpPr>
          <p:cNvPr id="4" name="Slayt Numarası Yer Tutucusu 3"/>
          <p:cNvSpPr>
            <a:spLocks noGrp="1"/>
          </p:cNvSpPr>
          <p:nvPr>
            <p:ph type="sldNum" sz="quarter" idx="12"/>
          </p:nvPr>
        </p:nvSpPr>
        <p:spPr/>
        <p:txBody>
          <a:bodyPr/>
          <a:lstStyle/>
          <a:p>
            <a:fld id="{FE58EF40-2703-4175-A262-35BD4C31CE73}" type="slidenum">
              <a:rPr lang="tr-TR" smtClean="0"/>
              <a:pPr/>
              <a:t>10</a:t>
            </a:fld>
            <a:endParaRPr lang="tr-TR"/>
          </a:p>
        </p:txBody>
      </p:sp>
    </p:spTree>
    <p:extLst>
      <p:ext uri="{BB962C8B-B14F-4D97-AF65-F5344CB8AC3E}">
        <p14:creationId xmlns:p14="http://schemas.microsoft.com/office/powerpoint/2010/main" val="3391214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404664"/>
            <a:ext cx="6984776" cy="1008112"/>
          </a:xfrm>
        </p:spPr>
        <p:txBody>
          <a:bodyPr>
            <a:normAutofit fontScale="90000"/>
          </a:bodyPr>
          <a:lstStyle/>
          <a:p>
            <a:pPr algn="ctr"/>
            <a:r>
              <a:rPr lang="tr-TR" sz="3200" b="1" dirty="0">
                <a:latin typeface="Arial" panose="020B0604020202020204" pitchFamily="34" charset="0"/>
                <a:cs typeface="Arial" panose="020B0604020202020204" pitchFamily="34" charset="0"/>
              </a:rPr>
              <a:t>İş Sözleşmesinin Türleri </a:t>
            </a:r>
            <a:r>
              <a:rPr lang="tr-TR" sz="3200" b="1" dirty="0" smtClean="0">
                <a:latin typeface="Arial" panose="020B0604020202020204" pitchFamily="34" charset="0"/>
                <a:cs typeface="Arial" panose="020B0604020202020204" pitchFamily="34" charset="0"/>
              </a:rPr>
              <a:t/>
            </a:r>
            <a:br>
              <a:rPr lang="tr-TR" sz="3200" b="1" dirty="0" smtClean="0">
                <a:latin typeface="Arial" panose="020B0604020202020204" pitchFamily="34" charset="0"/>
                <a:cs typeface="Arial" panose="020B0604020202020204" pitchFamily="34" charset="0"/>
              </a:rPr>
            </a:br>
            <a:r>
              <a:rPr lang="tr-TR" sz="3200" b="1" dirty="0" smtClean="0">
                <a:latin typeface="Arial" panose="020B0604020202020204" pitchFamily="34" charset="0"/>
                <a:cs typeface="Arial" panose="020B0604020202020204" pitchFamily="34" charset="0"/>
              </a:rPr>
              <a:t>Tam/Kısmi Süreli İş Sözleşmeleri</a:t>
            </a:r>
            <a:endParaRPr lang="tr-TR" sz="32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739949"/>
            <a:ext cx="8219256" cy="5145435"/>
          </a:xfrm>
        </p:spPr>
        <p:txBody>
          <a:bodyPr>
            <a:noAutofit/>
          </a:bodyPr>
          <a:lstStyle/>
          <a:p>
            <a:pPr algn="just"/>
            <a:r>
              <a:rPr lang="tr-TR" sz="2600" dirty="0" smtClean="0">
                <a:latin typeface="Arial" panose="020B0604020202020204" pitchFamily="34" charset="0"/>
                <a:cs typeface="Arial" panose="020B0604020202020204" pitchFamily="34" charset="0"/>
              </a:rPr>
              <a:t>İs sözleşmeleri </a:t>
            </a:r>
            <a:r>
              <a:rPr lang="tr-TR" sz="2600" dirty="0">
                <a:latin typeface="Arial" panose="020B0604020202020204" pitchFamily="34" charset="0"/>
                <a:cs typeface="Arial" panose="020B0604020202020204" pitchFamily="34" charset="0"/>
              </a:rPr>
              <a:t>genellikle, kanunda belirtilen haftalık ve günlük </a:t>
            </a:r>
            <a:r>
              <a:rPr lang="tr-TR" sz="2600" dirty="0" smtClean="0">
                <a:latin typeface="Arial" panose="020B0604020202020204" pitchFamily="34" charset="0"/>
                <a:cs typeface="Arial" panose="020B0604020202020204" pitchFamily="34" charset="0"/>
              </a:rPr>
              <a:t>çalışma </a:t>
            </a:r>
            <a:r>
              <a:rPr lang="tr-TR" sz="2600" dirty="0">
                <a:latin typeface="Arial" panose="020B0604020202020204" pitchFamily="34" charset="0"/>
                <a:cs typeface="Arial" panose="020B0604020202020204" pitchFamily="34" charset="0"/>
              </a:rPr>
              <a:t>sürelerinin </a:t>
            </a:r>
            <a:r>
              <a:rPr lang="tr-TR" sz="2600" dirty="0" smtClean="0">
                <a:latin typeface="Arial" panose="020B0604020202020204" pitchFamily="34" charset="0"/>
                <a:cs typeface="Arial" panose="020B0604020202020204" pitchFamily="34" charset="0"/>
              </a:rPr>
              <a:t>tamamını bir işverene </a:t>
            </a:r>
            <a:r>
              <a:rPr lang="tr-TR" sz="2600" dirty="0">
                <a:latin typeface="Arial" panose="020B0604020202020204" pitchFamily="34" charset="0"/>
                <a:cs typeface="Arial" panose="020B0604020202020204" pitchFamily="34" charset="0"/>
              </a:rPr>
              <a:t>bağımlı olarak geçirmek üzere yapılır. Buna </a:t>
            </a:r>
            <a:r>
              <a:rPr lang="tr-TR" sz="2600" i="1" dirty="0">
                <a:solidFill>
                  <a:srgbClr val="0000FF"/>
                </a:solidFill>
                <a:latin typeface="Arial" panose="020B0604020202020204" pitchFamily="34" charset="0"/>
                <a:cs typeface="Arial" panose="020B0604020202020204" pitchFamily="34" charset="0"/>
              </a:rPr>
              <a:t>tam süreli </a:t>
            </a:r>
            <a:r>
              <a:rPr lang="tr-TR" sz="2600" i="1" dirty="0" smtClean="0">
                <a:solidFill>
                  <a:srgbClr val="0000FF"/>
                </a:solidFill>
                <a:latin typeface="Arial" panose="020B0604020202020204" pitchFamily="34" charset="0"/>
                <a:cs typeface="Arial" panose="020B0604020202020204" pitchFamily="34" charset="0"/>
              </a:rPr>
              <a:t>iş sözleşmesi </a:t>
            </a:r>
            <a:r>
              <a:rPr lang="tr-TR" sz="2600" dirty="0">
                <a:latin typeface="Arial" panose="020B0604020202020204" pitchFamily="34" charset="0"/>
                <a:cs typeface="Arial" panose="020B0604020202020204" pitchFamily="34" charset="0"/>
              </a:rPr>
              <a:t>denir. </a:t>
            </a:r>
            <a:endParaRPr lang="tr-TR" sz="2600" dirty="0" smtClean="0">
              <a:latin typeface="Arial" panose="020B0604020202020204" pitchFamily="34" charset="0"/>
              <a:cs typeface="Arial" panose="020B0604020202020204" pitchFamily="34" charset="0"/>
            </a:endParaRPr>
          </a:p>
          <a:p>
            <a:pPr algn="just"/>
            <a:r>
              <a:rPr lang="tr-TR" sz="2600" dirty="0" smtClean="0">
                <a:latin typeface="Arial" panose="020B0604020202020204" pitchFamily="34" charset="0"/>
                <a:cs typeface="Arial" panose="020B0604020202020204" pitchFamily="34" charset="0"/>
              </a:rPr>
              <a:t>Bir işyerinde çalışan </a:t>
            </a:r>
            <a:r>
              <a:rPr lang="tr-TR" sz="2600" dirty="0">
                <a:latin typeface="Arial" panose="020B0604020202020204" pitchFamily="34" charset="0"/>
                <a:cs typeface="Arial" panose="020B0604020202020204" pitchFamily="34" charset="0"/>
              </a:rPr>
              <a:t>tam süreli </a:t>
            </a:r>
            <a:r>
              <a:rPr lang="tr-TR" sz="2600" dirty="0" smtClean="0">
                <a:latin typeface="Arial" panose="020B0604020202020204" pitchFamily="34" charset="0"/>
                <a:cs typeface="Arial" panose="020B0604020202020204" pitchFamily="34" charset="0"/>
              </a:rPr>
              <a:t>işçinin çalıştığı iş sözleşmesine oranla </a:t>
            </a:r>
            <a:r>
              <a:rPr lang="tr-TR" sz="2600" dirty="0" smtClean="0">
                <a:solidFill>
                  <a:srgbClr val="0000FF"/>
                </a:solidFill>
                <a:latin typeface="Arial" panose="020B0604020202020204" pitchFamily="34" charset="0"/>
                <a:cs typeface="Arial" panose="020B0604020202020204" pitchFamily="34" charset="0"/>
              </a:rPr>
              <a:t>önemli ölçüde daha </a:t>
            </a:r>
            <a:r>
              <a:rPr lang="tr-TR" sz="2600" dirty="0">
                <a:solidFill>
                  <a:srgbClr val="0000FF"/>
                </a:solidFill>
                <a:latin typeface="Arial" panose="020B0604020202020204" pitchFamily="34" charset="0"/>
                <a:cs typeface="Arial" panose="020B0604020202020204" pitchFamily="34" charset="0"/>
              </a:rPr>
              <a:t>az </a:t>
            </a:r>
            <a:r>
              <a:rPr lang="tr-TR" sz="2600" dirty="0" smtClean="0">
                <a:solidFill>
                  <a:srgbClr val="0000FF"/>
                </a:solidFill>
                <a:latin typeface="Arial" panose="020B0604020202020204" pitchFamily="34" charset="0"/>
                <a:cs typeface="Arial" panose="020B0604020202020204" pitchFamily="34" charset="0"/>
              </a:rPr>
              <a:t>çalışılan </a:t>
            </a:r>
            <a:r>
              <a:rPr lang="tr-TR" sz="2600" dirty="0" smtClean="0">
                <a:latin typeface="Arial" panose="020B0604020202020204" pitchFamily="34" charset="0"/>
                <a:cs typeface="Arial" panose="020B0604020202020204" pitchFamily="34" charset="0"/>
              </a:rPr>
              <a:t>iş sözleşmesi ise </a:t>
            </a:r>
            <a:r>
              <a:rPr lang="tr-TR" sz="2600" i="1" dirty="0" smtClean="0">
                <a:solidFill>
                  <a:srgbClr val="0000FF"/>
                </a:solidFill>
                <a:latin typeface="Arial" panose="020B0604020202020204" pitchFamily="34" charset="0"/>
                <a:cs typeface="Arial" panose="020B0604020202020204" pitchFamily="34" charset="0"/>
              </a:rPr>
              <a:t>kısmi süreli iş sözleşmesidir.</a:t>
            </a:r>
            <a:r>
              <a:rPr lang="tr-TR" sz="2600" dirty="0" smtClean="0">
                <a:latin typeface="Arial" panose="020B0604020202020204" pitchFamily="34" charset="0"/>
                <a:cs typeface="Arial" panose="020B0604020202020204" pitchFamily="34" charset="0"/>
              </a:rPr>
              <a:t> </a:t>
            </a:r>
          </a:p>
          <a:p>
            <a:pPr algn="just"/>
            <a:r>
              <a:rPr lang="tr-TR" sz="2600" dirty="0" smtClean="0">
                <a:latin typeface="Arial" panose="020B0604020202020204" pitchFamily="34" charset="0"/>
                <a:cs typeface="Arial" panose="020B0604020202020204" pitchFamily="34" charset="0"/>
              </a:rPr>
              <a:t>Mesela</a:t>
            </a:r>
            <a:r>
              <a:rPr lang="tr-TR" sz="2600" dirty="0">
                <a:latin typeface="Arial" panose="020B0604020202020204" pitchFamily="34" charset="0"/>
                <a:cs typeface="Arial" panose="020B0604020202020204" pitchFamily="34" charset="0"/>
              </a:rPr>
              <a:t>, bir </a:t>
            </a:r>
            <a:r>
              <a:rPr lang="tr-TR" sz="2600" dirty="0" smtClean="0">
                <a:latin typeface="Arial" panose="020B0604020202020204" pitchFamily="34" charset="0"/>
                <a:cs typeface="Arial" panose="020B0604020202020204" pitchFamily="34" charset="0"/>
              </a:rPr>
              <a:t>işçi</a:t>
            </a:r>
            <a:r>
              <a:rPr lang="tr-TR" sz="2600" dirty="0">
                <a:latin typeface="Arial" panose="020B0604020202020204" pitchFamily="34" charset="0"/>
                <a:cs typeface="Arial" panose="020B0604020202020204" pitchFamily="34" charset="0"/>
              </a:rPr>
              <a:t>, haftanın sadece üç günü gelip </a:t>
            </a:r>
            <a:r>
              <a:rPr lang="tr-TR" sz="2600" dirty="0" smtClean="0">
                <a:latin typeface="Arial" panose="020B0604020202020204" pitchFamily="34" charset="0"/>
                <a:cs typeface="Arial" panose="020B0604020202020204" pitchFamily="34" charset="0"/>
              </a:rPr>
              <a:t>çalışıyorsa </a:t>
            </a:r>
            <a:r>
              <a:rPr lang="tr-TR" sz="2600" dirty="0">
                <a:latin typeface="Arial" panose="020B0604020202020204" pitchFamily="34" charset="0"/>
                <a:cs typeface="Arial" panose="020B0604020202020204" pitchFamily="34" charset="0"/>
              </a:rPr>
              <a:t>ya da her </a:t>
            </a:r>
            <a:r>
              <a:rPr lang="tr-TR" sz="2600" dirty="0" smtClean="0">
                <a:latin typeface="Arial" panose="020B0604020202020204" pitchFamily="34" charset="0"/>
                <a:cs typeface="Arial" panose="020B0604020202020204" pitchFamily="34" charset="0"/>
              </a:rPr>
              <a:t>gün gelmekle beraber, </a:t>
            </a:r>
            <a:r>
              <a:rPr lang="tr-TR" sz="2600" dirty="0">
                <a:latin typeface="Arial" panose="020B0604020202020204" pitchFamily="34" charset="0"/>
                <a:cs typeface="Arial" panose="020B0604020202020204" pitchFamily="34" charset="0"/>
              </a:rPr>
              <a:t>kısa bir süre </a:t>
            </a:r>
            <a:r>
              <a:rPr lang="tr-TR" sz="2600" dirty="0" smtClean="0">
                <a:latin typeface="Arial" panose="020B0604020202020204" pitchFamily="34" charset="0"/>
                <a:cs typeface="Arial" panose="020B0604020202020204" pitchFamily="34" charset="0"/>
              </a:rPr>
              <a:t>çalışıp </a:t>
            </a:r>
            <a:r>
              <a:rPr lang="tr-TR" sz="2600" dirty="0">
                <a:latin typeface="Arial" panose="020B0604020202020204" pitchFamily="34" charset="0"/>
                <a:cs typeface="Arial" panose="020B0604020202020204" pitchFamily="34" charset="0"/>
              </a:rPr>
              <a:t>gidiyorsa, kısmi süreli </a:t>
            </a:r>
            <a:r>
              <a:rPr lang="tr-TR" sz="2600" dirty="0" smtClean="0">
                <a:latin typeface="Arial" panose="020B0604020202020204" pitchFamily="34" charset="0"/>
                <a:cs typeface="Arial" panose="020B0604020202020204" pitchFamily="34" charset="0"/>
              </a:rPr>
              <a:t>çalışma söz konusu olabilir.</a:t>
            </a:r>
            <a:endParaRPr lang="tr-TR" sz="26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FE58EF40-2703-4175-A262-35BD4C31CE73}" type="slidenum">
              <a:rPr lang="tr-TR" smtClean="0"/>
              <a:pPr/>
              <a:t>11</a:t>
            </a:fld>
            <a:endParaRPr lang="tr-TR"/>
          </a:p>
        </p:txBody>
      </p:sp>
    </p:spTree>
    <p:extLst>
      <p:ext uri="{BB962C8B-B14F-4D97-AF65-F5344CB8AC3E}">
        <p14:creationId xmlns:p14="http://schemas.microsoft.com/office/powerpoint/2010/main" val="2922556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63688" y="404664"/>
            <a:ext cx="6336704" cy="1008112"/>
          </a:xfrm>
        </p:spPr>
        <p:txBody>
          <a:bodyPr>
            <a:normAutofit fontScale="90000"/>
          </a:bodyPr>
          <a:lstStyle/>
          <a:p>
            <a:pPr algn="ctr"/>
            <a:r>
              <a:rPr lang="tr-TR" sz="3200" b="1" dirty="0">
                <a:latin typeface="Arial" panose="020B0604020202020204" pitchFamily="34" charset="0"/>
                <a:cs typeface="Arial" panose="020B0604020202020204" pitchFamily="34" charset="0"/>
              </a:rPr>
              <a:t>İş Sözleşmesinin Türleri </a:t>
            </a:r>
            <a:r>
              <a:rPr lang="tr-TR" sz="3200" b="1" dirty="0" smtClean="0">
                <a:latin typeface="Arial" panose="020B0604020202020204" pitchFamily="34" charset="0"/>
                <a:cs typeface="Arial" panose="020B0604020202020204" pitchFamily="34" charset="0"/>
              </a:rPr>
              <a:t/>
            </a:r>
            <a:br>
              <a:rPr lang="tr-TR" sz="3200" b="1" dirty="0" smtClean="0">
                <a:latin typeface="Arial" panose="020B0604020202020204" pitchFamily="34" charset="0"/>
                <a:cs typeface="Arial" panose="020B0604020202020204" pitchFamily="34" charset="0"/>
              </a:rPr>
            </a:br>
            <a:r>
              <a:rPr lang="tr-TR" sz="3200" b="1" dirty="0" smtClean="0">
                <a:latin typeface="Arial" panose="020B0604020202020204" pitchFamily="34" charset="0"/>
                <a:cs typeface="Arial" panose="020B0604020202020204" pitchFamily="34" charset="0"/>
              </a:rPr>
              <a:t>Tam/Kısmi Süreli İş Sözleşmeleri</a:t>
            </a:r>
            <a:endParaRPr lang="tr-TR" sz="32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844824"/>
            <a:ext cx="8219256" cy="4752528"/>
          </a:xfrm>
        </p:spPr>
        <p:txBody>
          <a:bodyPr>
            <a:noAutofit/>
          </a:bodyPr>
          <a:lstStyle/>
          <a:p>
            <a:pPr marL="0" algn="just">
              <a:lnSpc>
                <a:spcPct val="150000"/>
              </a:lnSpc>
              <a:spcBef>
                <a:spcPts val="0"/>
              </a:spcBef>
            </a:pPr>
            <a:r>
              <a:rPr lang="tr-TR" sz="2600" dirty="0" smtClean="0">
                <a:latin typeface="Arial" panose="020B0604020202020204" pitchFamily="34" charset="0"/>
                <a:cs typeface="Arial" panose="020B0604020202020204" pitchFamily="34" charset="0"/>
              </a:rPr>
              <a:t>İşçinin normal haftalık çalışma süresinin, tam süreli iş sözleşmesiyle çalışan </a:t>
            </a:r>
            <a:r>
              <a:rPr lang="tr-TR" sz="2600" dirty="0" smtClean="0">
                <a:solidFill>
                  <a:srgbClr val="0000FF"/>
                </a:solidFill>
                <a:latin typeface="Arial" panose="020B0604020202020204" pitchFamily="34" charset="0"/>
                <a:cs typeface="Arial" panose="020B0604020202020204" pitchFamily="34" charset="0"/>
              </a:rPr>
              <a:t>emsal işçiye göre önemli ölçüde</a:t>
            </a:r>
            <a:r>
              <a:rPr lang="tr-TR" sz="2600" dirty="0" smtClean="0">
                <a:latin typeface="Arial" panose="020B0604020202020204" pitchFamily="34" charset="0"/>
                <a:cs typeface="Arial" panose="020B0604020202020204" pitchFamily="34" charset="0"/>
              </a:rPr>
              <a:t> daha az belirlenmesi durumunda sözleşme </a:t>
            </a:r>
            <a:r>
              <a:rPr lang="tr-TR" sz="2600" dirty="0" smtClean="0">
                <a:solidFill>
                  <a:srgbClr val="0000FF"/>
                </a:solidFill>
                <a:latin typeface="Arial" panose="020B0604020202020204" pitchFamily="34" charset="0"/>
                <a:cs typeface="Arial" panose="020B0604020202020204" pitchFamily="34" charset="0"/>
              </a:rPr>
              <a:t>kısmî süreli iş </a:t>
            </a:r>
            <a:r>
              <a:rPr lang="tr-TR" sz="2600" dirty="0" smtClean="0">
                <a:latin typeface="Arial" panose="020B0604020202020204" pitchFamily="34" charset="0"/>
                <a:cs typeface="Arial" panose="020B0604020202020204" pitchFamily="34" charset="0"/>
              </a:rPr>
              <a:t>sözleşmesidir.</a:t>
            </a:r>
          </a:p>
          <a:p>
            <a:pPr marL="0" algn="just">
              <a:lnSpc>
                <a:spcPct val="150000"/>
              </a:lnSpc>
              <a:spcBef>
                <a:spcPts val="0"/>
              </a:spcBef>
            </a:pPr>
            <a:r>
              <a:rPr lang="tr-TR" sz="2600" dirty="0" smtClean="0">
                <a:latin typeface="Arial" panose="020B0604020202020204" pitchFamily="34" charset="0"/>
                <a:cs typeface="Arial" panose="020B0604020202020204" pitchFamily="34" charset="0"/>
              </a:rPr>
              <a:t>Haftalık </a:t>
            </a:r>
            <a:r>
              <a:rPr lang="tr-TR" sz="2600" dirty="0">
                <a:latin typeface="Arial" panose="020B0604020202020204" pitchFamily="34" charset="0"/>
                <a:cs typeface="Arial" panose="020B0604020202020204" pitchFamily="34" charset="0"/>
              </a:rPr>
              <a:t>çalışma süresinin </a:t>
            </a:r>
            <a:r>
              <a:rPr lang="tr-TR" sz="2600" dirty="0">
                <a:solidFill>
                  <a:srgbClr val="0000FF"/>
                </a:solidFill>
                <a:latin typeface="Arial" panose="020B0604020202020204" pitchFamily="34" charset="0"/>
                <a:cs typeface="Arial" panose="020B0604020202020204" pitchFamily="34" charset="0"/>
              </a:rPr>
              <a:t>üçte ikisinden az</a:t>
            </a:r>
            <a:r>
              <a:rPr lang="tr-TR" sz="2600" dirty="0" smtClean="0">
                <a:solidFill>
                  <a:srgbClr val="0000FF"/>
                </a:solidFill>
                <a:latin typeface="Arial" panose="020B0604020202020204" pitchFamily="34" charset="0"/>
                <a:cs typeface="Arial" panose="020B0604020202020204" pitchFamily="34" charset="0"/>
              </a:rPr>
              <a:t>,</a:t>
            </a:r>
            <a:r>
              <a:rPr lang="tr-TR" sz="2600" dirty="0" smtClean="0">
                <a:latin typeface="Arial" panose="020B0604020202020204" pitchFamily="34" charset="0"/>
                <a:cs typeface="Arial" panose="020B0604020202020204" pitchFamily="34" charset="0"/>
              </a:rPr>
              <a:t> (mesela </a:t>
            </a:r>
            <a:r>
              <a:rPr lang="tr-TR" sz="2600" dirty="0">
                <a:latin typeface="Arial" panose="020B0604020202020204" pitchFamily="34" charset="0"/>
                <a:cs typeface="Arial" panose="020B0604020202020204" pitchFamily="34" charset="0"/>
              </a:rPr>
              <a:t>45 saat çalışılan bir işyerinde 30 saatin altında) çalışanlar </a:t>
            </a:r>
            <a:r>
              <a:rPr lang="tr-TR" sz="2600" dirty="0">
                <a:solidFill>
                  <a:srgbClr val="0000FF"/>
                </a:solidFill>
                <a:latin typeface="Arial" panose="020B0604020202020204" pitchFamily="34" charset="0"/>
                <a:cs typeface="Arial" panose="020B0604020202020204" pitchFamily="34" charset="0"/>
              </a:rPr>
              <a:t>kısmi sürelidir.</a:t>
            </a:r>
          </a:p>
        </p:txBody>
      </p:sp>
      <p:sp>
        <p:nvSpPr>
          <p:cNvPr id="4" name="Slayt Numarası Yer Tutucusu 3"/>
          <p:cNvSpPr>
            <a:spLocks noGrp="1"/>
          </p:cNvSpPr>
          <p:nvPr>
            <p:ph type="sldNum" sz="quarter" idx="12"/>
          </p:nvPr>
        </p:nvSpPr>
        <p:spPr/>
        <p:txBody>
          <a:bodyPr/>
          <a:lstStyle/>
          <a:p>
            <a:fld id="{FE58EF40-2703-4175-A262-35BD4C31CE73}" type="slidenum">
              <a:rPr lang="tr-TR" smtClean="0"/>
              <a:pPr/>
              <a:t>12</a:t>
            </a:fld>
            <a:endParaRPr lang="tr-TR"/>
          </a:p>
        </p:txBody>
      </p:sp>
    </p:spTree>
    <p:extLst>
      <p:ext uri="{BB962C8B-B14F-4D97-AF65-F5344CB8AC3E}">
        <p14:creationId xmlns:p14="http://schemas.microsoft.com/office/powerpoint/2010/main" val="3624277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332656"/>
            <a:ext cx="7715200" cy="1152128"/>
          </a:xfrm>
        </p:spPr>
        <p:txBody>
          <a:bodyPr>
            <a:normAutofit/>
          </a:bodyPr>
          <a:lstStyle/>
          <a:p>
            <a:pPr algn="ctr"/>
            <a:r>
              <a:rPr lang="tr-TR" sz="3200" b="1" dirty="0">
                <a:latin typeface="Arial" panose="020B0604020202020204" pitchFamily="34" charset="0"/>
                <a:cs typeface="Arial" panose="020B0604020202020204" pitchFamily="34" charset="0"/>
              </a:rPr>
              <a:t>İş Sözleşmesinin Türleri </a:t>
            </a:r>
            <a:r>
              <a:rPr lang="tr-TR" sz="3200" b="1" dirty="0" smtClean="0">
                <a:latin typeface="Arial" panose="020B0604020202020204" pitchFamily="34" charset="0"/>
                <a:cs typeface="Arial" panose="020B0604020202020204" pitchFamily="34" charset="0"/>
              </a:rPr>
              <a:t/>
            </a:r>
            <a:br>
              <a:rPr lang="tr-TR" sz="3200" b="1" dirty="0" smtClean="0">
                <a:latin typeface="Arial" panose="020B0604020202020204" pitchFamily="34" charset="0"/>
                <a:cs typeface="Arial" panose="020B0604020202020204" pitchFamily="34" charset="0"/>
              </a:rPr>
            </a:br>
            <a:r>
              <a:rPr lang="tr-TR" sz="3200" b="1" dirty="0" smtClean="0">
                <a:latin typeface="Arial" panose="020B0604020202020204" pitchFamily="34" charset="0"/>
                <a:cs typeface="Arial" panose="020B0604020202020204" pitchFamily="34" charset="0"/>
              </a:rPr>
              <a:t>Tam/Kısmi Süreli İş Sözleşmeleri</a:t>
            </a:r>
            <a:endParaRPr lang="tr-TR" sz="32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844824"/>
            <a:ext cx="8219256" cy="4752528"/>
          </a:xfrm>
        </p:spPr>
        <p:txBody>
          <a:bodyPr>
            <a:noAutofit/>
          </a:bodyPr>
          <a:lstStyle/>
          <a:p>
            <a:pPr algn="just"/>
            <a:r>
              <a:rPr lang="tr-TR" sz="2600" dirty="0">
                <a:latin typeface="Arial" panose="020B0604020202020204" pitchFamily="34" charset="0"/>
                <a:cs typeface="Arial" panose="020B0604020202020204" pitchFamily="34" charset="0"/>
              </a:rPr>
              <a:t>Kısmî süreli çalışan işçinin ücret ve paraya ilişkin bölünebilir menfaatleri, tam süreli </a:t>
            </a:r>
            <a:r>
              <a:rPr lang="tr-TR" sz="2600" dirty="0">
                <a:solidFill>
                  <a:srgbClr val="0000FF"/>
                </a:solidFill>
                <a:latin typeface="Arial" panose="020B0604020202020204" pitchFamily="34" charset="0"/>
                <a:cs typeface="Arial" panose="020B0604020202020204" pitchFamily="34" charset="0"/>
              </a:rPr>
              <a:t>emsal işçiye</a:t>
            </a:r>
            <a:r>
              <a:rPr lang="tr-TR" sz="2600" dirty="0">
                <a:latin typeface="Arial" panose="020B0604020202020204" pitchFamily="34" charset="0"/>
                <a:cs typeface="Arial" panose="020B0604020202020204" pitchFamily="34" charset="0"/>
              </a:rPr>
              <a:t> göre çalıştığı süreye orantılı olarak ödenir</a:t>
            </a:r>
            <a:r>
              <a:rPr lang="tr-TR" sz="2600" dirty="0" smtClean="0">
                <a:latin typeface="Arial" panose="020B0604020202020204" pitchFamily="34" charset="0"/>
                <a:cs typeface="Arial" panose="020B0604020202020204" pitchFamily="34" charset="0"/>
              </a:rPr>
              <a:t>.</a:t>
            </a:r>
          </a:p>
          <a:p>
            <a:pPr algn="just"/>
            <a:endParaRPr lang="tr-TR" sz="2600" dirty="0">
              <a:latin typeface="Arial" panose="020B0604020202020204" pitchFamily="34" charset="0"/>
              <a:cs typeface="Arial" panose="020B0604020202020204" pitchFamily="34" charset="0"/>
            </a:endParaRPr>
          </a:p>
          <a:p>
            <a:pPr algn="just"/>
            <a:r>
              <a:rPr lang="tr-TR" sz="2600" dirty="0">
                <a:solidFill>
                  <a:srgbClr val="0000FF"/>
                </a:solidFill>
                <a:latin typeface="Arial" panose="020B0604020202020204" pitchFamily="34" charset="0"/>
                <a:cs typeface="Arial" panose="020B0604020202020204" pitchFamily="34" charset="0"/>
              </a:rPr>
              <a:t> Emsal işçi, </a:t>
            </a:r>
            <a:r>
              <a:rPr lang="tr-TR" sz="2600" dirty="0">
                <a:latin typeface="Arial" panose="020B0604020202020204" pitchFamily="34" charset="0"/>
                <a:cs typeface="Arial" panose="020B0604020202020204" pitchFamily="34" charset="0"/>
              </a:rPr>
              <a:t>işyerinde aynı veya benzeri işte tam süreli çalıştırılan işçidir. İşyerinde böyle bir işçi bulunmadığı takdirde, o işkolunda şartlara uygun işyerinde aynı veya benzer işi üstlenen tam süreli iş sözleşmesiyle çalıştırılan işçi esas alınır.</a:t>
            </a:r>
          </a:p>
        </p:txBody>
      </p:sp>
      <p:sp>
        <p:nvSpPr>
          <p:cNvPr id="4" name="Slayt Numarası Yer Tutucusu 3"/>
          <p:cNvSpPr>
            <a:spLocks noGrp="1"/>
          </p:cNvSpPr>
          <p:nvPr>
            <p:ph type="sldNum" sz="quarter" idx="12"/>
          </p:nvPr>
        </p:nvSpPr>
        <p:spPr/>
        <p:txBody>
          <a:bodyPr/>
          <a:lstStyle/>
          <a:p>
            <a:fld id="{FE58EF40-2703-4175-A262-35BD4C31CE73}" type="slidenum">
              <a:rPr lang="tr-TR" smtClean="0"/>
              <a:pPr/>
              <a:t>13</a:t>
            </a:fld>
            <a:endParaRPr lang="tr-TR"/>
          </a:p>
        </p:txBody>
      </p:sp>
    </p:spTree>
    <p:extLst>
      <p:ext uri="{BB962C8B-B14F-4D97-AF65-F5344CB8AC3E}">
        <p14:creationId xmlns:p14="http://schemas.microsoft.com/office/powerpoint/2010/main" val="4108653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1649" y="2039955"/>
            <a:ext cx="8147248" cy="3333261"/>
          </a:xfrm>
        </p:spPr>
        <p:txBody>
          <a:bodyPr>
            <a:normAutofit/>
          </a:bodyPr>
          <a:lstStyle/>
          <a:p>
            <a:pPr algn="just"/>
            <a:r>
              <a:rPr lang="tr-TR" sz="2800" dirty="0" smtClean="0">
                <a:latin typeface="Arial" panose="020B0604020202020204" pitchFamily="34" charset="0"/>
                <a:cs typeface="Arial" panose="020B0604020202020204" pitchFamily="34" charset="0"/>
              </a:rPr>
              <a:t>İşçinin iş </a:t>
            </a:r>
            <a:r>
              <a:rPr lang="tr-TR" sz="2800" dirty="0">
                <a:latin typeface="Arial" panose="020B0604020202020204" pitchFamily="34" charset="0"/>
                <a:cs typeface="Arial" panose="020B0604020202020204" pitchFamily="34" charset="0"/>
              </a:rPr>
              <a:t>görme </a:t>
            </a:r>
            <a:r>
              <a:rPr lang="tr-TR" sz="2800" dirty="0" smtClean="0">
                <a:latin typeface="Arial" panose="020B0604020202020204" pitchFamily="34" charset="0"/>
                <a:cs typeface="Arial" panose="020B0604020202020204" pitchFamily="34" charset="0"/>
              </a:rPr>
              <a:t>edimini, </a:t>
            </a:r>
            <a:r>
              <a:rPr lang="tr-TR" sz="2800" dirty="0">
                <a:latin typeface="Arial" panose="020B0604020202020204" pitchFamily="34" charset="0"/>
                <a:cs typeface="Arial" panose="020B0604020202020204" pitchFamily="34" charset="0"/>
              </a:rPr>
              <a:t>yapmayı üstlendiği </a:t>
            </a:r>
            <a:r>
              <a:rPr lang="tr-TR" sz="2800" dirty="0" smtClean="0">
                <a:latin typeface="Arial" panose="020B0604020202020204" pitchFamily="34" charset="0"/>
                <a:cs typeface="Arial" panose="020B0604020202020204" pitchFamily="34" charset="0"/>
              </a:rPr>
              <a:t>işle </a:t>
            </a:r>
            <a:r>
              <a:rPr lang="tr-TR" sz="2800" dirty="0">
                <a:latin typeface="Arial" panose="020B0604020202020204" pitchFamily="34" charset="0"/>
                <a:cs typeface="Arial" panose="020B0604020202020204" pitchFamily="34" charset="0"/>
              </a:rPr>
              <a:t>ilgili </a:t>
            </a:r>
            <a:r>
              <a:rPr lang="tr-TR" sz="2800" dirty="0" smtClean="0">
                <a:latin typeface="Arial" panose="020B0604020202020204" pitchFamily="34" charset="0"/>
                <a:cs typeface="Arial" panose="020B0604020202020204" pitchFamily="34" charset="0"/>
              </a:rPr>
              <a:t>olarak </a:t>
            </a:r>
            <a:r>
              <a:rPr lang="tr-TR" sz="2800" dirty="0" smtClean="0">
                <a:solidFill>
                  <a:srgbClr val="0000FF"/>
                </a:solidFill>
                <a:latin typeface="Arial" panose="020B0604020202020204" pitchFamily="34" charset="0"/>
                <a:cs typeface="Arial" panose="020B0604020202020204" pitchFamily="34" charset="0"/>
              </a:rPr>
              <a:t>kendisine </a:t>
            </a:r>
            <a:r>
              <a:rPr lang="tr-TR" sz="2800" dirty="0">
                <a:solidFill>
                  <a:srgbClr val="0000FF"/>
                </a:solidFill>
                <a:latin typeface="Arial" panose="020B0604020202020204" pitchFamily="34" charset="0"/>
                <a:cs typeface="Arial" panose="020B0604020202020204" pitchFamily="34" charset="0"/>
              </a:rPr>
              <a:t>ihtiyaç duyulması halinde</a:t>
            </a:r>
            <a:r>
              <a:rPr lang="tr-TR" sz="2800" dirty="0">
                <a:latin typeface="Arial" panose="020B0604020202020204" pitchFamily="34" charset="0"/>
                <a:cs typeface="Arial" panose="020B0604020202020204" pitchFamily="34" charset="0"/>
              </a:rPr>
              <a:t> yerine getirileceğinin </a:t>
            </a:r>
            <a:r>
              <a:rPr lang="tr-TR" sz="2800" dirty="0" smtClean="0">
                <a:latin typeface="Arial" panose="020B0604020202020204" pitchFamily="34" charset="0"/>
                <a:cs typeface="Arial" panose="020B0604020202020204" pitchFamily="34" charset="0"/>
              </a:rPr>
              <a:t>kararlaştırıldığı iş ilişkisidir. </a:t>
            </a:r>
          </a:p>
          <a:p>
            <a:pPr algn="just"/>
            <a:r>
              <a:rPr lang="tr-TR" sz="2800" dirty="0" smtClean="0">
                <a:latin typeface="Arial" panose="020B0604020202020204" pitchFamily="34" charset="0"/>
                <a:cs typeface="Arial" panose="020B0604020202020204" pitchFamily="34" charset="0"/>
              </a:rPr>
              <a:t>Bu sözleşme </a:t>
            </a:r>
            <a:r>
              <a:rPr lang="tr-TR" sz="2800" dirty="0" smtClean="0">
                <a:solidFill>
                  <a:srgbClr val="0000FF"/>
                </a:solidFill>
                <a:latin typeface="Arial" panose="020B0604020202020204" pitchFamily="34" charset="0"/>
                <a:cs typeface="Arial" panose="020B0604020202020204" pitchFamily="34" charset="0"/>
              </a:rPr>
              <a:t>yazılı</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yapılmak zorundadır. </a:t>
            </a:r>
            <a:endParaRPr lang="tr-TR" sz="2800" dirty="0" smtClean="0">
              <a:latin typeface="Arial" panose="020B0604020202020204" pitchFamily="34" charset="0"/>
              <a:cs typeface="Arial" panose="020B0604020202020204" pitchFamily="34" charset="0"/>
            </a:endParaRPr>
          </a:p>
          <a:p>
            <a:pPr algn="just"/>
            <a:r>
              <a:rPr lang="tr-TR" sz="2800" dirty="0" smtClean="0">
                <a:latin typeface="Arial" panose="020B0604020202020204" pitchFamily="34" charset="0"/>
                <a:cs typeface="Arial" panose="020B0604020202020204" pitchFamily="34" charset="0"/>
              </a:rPr>
              <a:t>Çağrı </a:t>
            </a:r>
            <a:r>
              <a:rPr lang="tr-TR" sz="2800" dirty="0">
                <a:latin typeface="Arial" panose="020B0604020202020204" pitchFamily="34" charset="0"/>
                <a:cs typeface="Arial" panose="020B0604020202020204" pitchFamily="34" charset="0"/>
              </a:rPr>
              <a:t>üzerine dayalı is </a:t>
            </a:r>
            <a:r>
              <a:rPr lang="tr-TR" sz="2800" dirty="0" smtClean="0">
                <a:latin typeface="Arial" panose="020B0604020202020204" pitchFamily="34" charset="0"/>
                <a:cs typeface="Arial" panose="020B0604020202020204" pitchFamily="34" charset="0"/>
              </a:rPr>
              <a:t>sözleşmesi, </a:t>
            </a:r>
            <a:r>
              <a:rPr lang="tr-TR" sz="2800" dirty="0">
                <a:latin typeface="Arial" panose="020B0604020202020204" pitchFamily="34" charset="0"/>
                <a:cs typeface="Arial" panose="020B0604020202020204" pitchFamily="34" charset="0"/>
              </a:rPr>
              <a:t>niteliği itibariyle bir </a:t>
            </a:r>
            <a:r>
              <a:rPr lang="tr-TR" sz="2800" dirty="0">
                <a:solidFill>
                  <a:srgbClr val="0000FF"/>
                </a:solidFill>
                <a:latin typeface="Arial" panose="020B0604020202020204" pitchFamily="34" charset="0"/>
                <a:cs typeface="Arial" panose="020B0604020202020204" pitchFamily="34" charset="0"/>
              </a:rPr>
              <a:t>kısmi süreli </a:t>
            </a:r>
            <a:r>
              <a:rPr lang="tr-TR" sz="2800" dirty="0" smtClean="0">
                <a:solidFill>
                  <a:srgbClr val="0000FF"/>
                </a:solidFill>
                <a:latin typeface="Arial" panose="020B0604020202020204" pitchFamily="34" charset="0"/>
                <a:cs typeface="Arial" panose="020B0604020202020204" pitchFamily="34" charset="0"/>
              </a:rPr>
              <a:t>iş sözleşmesidir</a:t>
            </a:r>
            <a:r>
              <a:rPr lang="tr-TR" sz="2800" dirty="0" smtClean="0">
                <a:latin typeface="Arial" panose="020B0604020202020204" pitchFamily="34" charset="0"/>
                <a:cs typeface="Arial" panose="020B0604020202020204" pitchFamily="34" charset="0"/>
              </a:rPr>
              <a:t>.</a:t>
            </a:r>
            <a:r>
              <a:rPr lang="tr-TR" sz="2800" b="1" dirty="0" smtClean="0">
                <a:latin typeface="Arial" panose="020B0604020202020204" pitchFamily="34" charset="0"/>
                <a:cs typeface="Arial" panose="020B0604020202020204" pitchFamily="34" charset="0"/>
              </a:rPr>
              <a:t> </a:t>
            </a:r>
            <a:endParaRPr lang="tr-TR" dirty="0">
              <a:solidFill>
                <a:srgbClr val="FF0000"/>
              </a:solidFill>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14</a:t>
            </a:fld>
            <a:endParaRPr lang="tr-TR"/>
          </a:p>
        </p:txBody>
      </p:sp>
      <p:sp>
        <p:nvSpPr>
          <p:cNvPr id="4" name="Metin kutusu 3"/>
          <p:cNvSpPr txBox="1"/>
          <p:nvPr/>
        </p:nvSpPr>
        <p:spPr>
          <a:xfrm>
            <a:off x="395537" y="404664"/>
            <a:ext cx="8291264" cy="1077218"/>
          </a:xfrm>
          <a:prstGeom prst="rect">
            <a:avLst/>
          </a:prstGeom>
          <a:noFill/>
        </p:spPr>
        <p:txBody>
          <a:bodyPr wrap="square" rtlCol="0">
            <a:spAutoFit/>
          </a:bodyPr>
          <a:lstStyle/>
          <a:p>
            <a:pPr algn="ctr"/>
            <a:r>
              <a:rPr lang="tr-TR" sz="3200" b="1" dirty="0" smtClean="0">
                <a:solidFill>
                  <a:schemeClr val="tx2"/>
                </a:solidFill>
                <a:latin typeface="Arial" panose="020B0604020202020204" pitchFamily="34" charset="0"/>
                <a:cs typeface="Arial" panose="020B0604020202020204" pitchFamily="34" charset="0"/>
              </a:rPr>
              <a:t>Çağrı </a:t>
            </a:r>
            <a:r>
              <a:rPr lang="tr-TR" sz="3200" b="1" dirty="0">
                <a:solidFill>
                  <a:schemeClr val="tx2"/>
                </a:solidFill>
                <a:latin typeface="Arial" panose="020B0604020202020204" pitchFamily="34" charset="0"/>
                <a:cs typeface="Arial" panose="020B0604020202020204" pitchFamily="34" charset="0"/>
              </a:rPr>
              <a:t>Üzerine Çalışmaya Dayalı İş </a:t>
            </a:r>
            <a:r>
              <a:rPr lang="tr-TR" sz="3200" b="1" dirty="0" smtClean="0">
                <a:solidFill>
                  <a:schemeClr val="tx2"/>
                </a:solidFill>
                <a:latin typeface="Arial" panose="020B0604020202020204" pitchFamily="34" charset="0"/>
                <a:cs typeface="Arial" panose="020B0604020202020204" pitchFamily="34" charset="0"/>
              </a:rPr>
              <a:t>Sözleşmesi</a:t>
            </a:r>
            <a:endParaRPr lang="tr-TR" sz="32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5467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1649" y="2039955"/>
            <a:ext cx="8147248" cy="4680520"/>
          </a:xfrm>
        </p:spPr>
        <p:txBody>
          <a:bodyPr>
            <a:normAutofit/>
          </a:bodyPr>
          <a:lstStyle/>
          <a:p>
            <a:pPr algn="just"/>
            <a:r>
              <a:rPr lang="tr-TR" sz="2800" dirty="0" smtClean="0">
                <a:latin typeface="+mj-lt"/>
                <a:cs typeface="Arial" panose="020B0604020202020204" pitchFamily="34" charset="0"/>
              </a:rPr>
              <a:t>Taraflar aksini kararlaştırmadıkça;</a:t>
            </a:r>
          </a:p>
          <a:p>
            <a:pPr algn="just">
              <a:buFontTx/>
              <a:buChar char="-"/>
            </a:pPr>
            <a:r>
              <a:rPr lang="tr-TR" sz="2800" dirty="0" smtClean="0">
                <a:latin typeface="+mj-lt"/>
              </a:rPr>
              <a:t>haftalık </a:t>
            </a:r>
            <a:r>
              <a:rPr lang="tr-TR" sz="2800" dirty="0">
                <a:latin typeface="+mj-lt"/>
              </a:rPr>
              <a:t>çalışma süresi yirmi </a:t>
            </a:r>
            <a:r>
              <a:rPr lang="tr-TR" sz="2800" dirty="0" smtClean="0">
                <a:latin typeface="+mj-lt"/>
              </a:rPr>
              <a:t>saat olarak uygulanır </a:t>
            </a:r>
          </a:p>
          <a:p>
            <a:pPr algn="just">
              <a:buFontTx/>
              <a:buChar char="-"/>
            </a:pPr>
            <a:r>
              <a:rPr lang="tr-TR" sz="2800" dirty="0">
                <a:latin typeface="+mj-lt"/>
              </a:rPr>
              <a:t>işveren, </a:t>
            </a:r>
            <a:r>
              <a:rPr lang="tr-TR" sz="2800" dirty="0" smtClean="0">
                <a:latin typeface="+mj-lt"/>
              </a:rPr>
              <a:t>çağrıyı</a:t>
            </a:r>
            <a:r>
              <a:rPr lang="tr-TR" sz="2800" dirty="0">
                <a:latin typeface="+mj-lt"/>
              </a:rPr>
              <a:t>, </a:t>
            </a:r>
            <a:r>
              <a:rPr lang="tr-TR" sz="2800" dirty="0" smtClean="0">
                <a:latin typeface="+mj-lt"/>
              </a:rPr>
              <a:t>işçinin </a:t>
            </a:r>
            <a:r>
              <a:rPr lang="tr-TR" sz="2800" dirty="0">
                <a:latin typeface="+mj-lt"/>
              </a:rPr>
              <a:t>çalışacağı zamandan en az dört gün </a:t>
            </a:r>
            <a:r>
              <a:rPr lang="tr-TR" sz="2800" dirty="0" smtClean="0">
                <a:latin typeface="+mj-lt"/>
              </a:rPr>
              <a:t>önce yapmalı</a:t>
            </a:r>
          </a:p>
          <a:p>
            <a:pPr algn="just">
              <a:buFontTx/>
              <a:buChar char="-"/>
            </a:pPr>
            <a:r>
              <a:rPr lang="tr-TR" sz="2800" dirty="0">
                <a:latin typeface="+mj-lt"/>
              </a:rPr>
              <a:t>işveren her çağrıda işçiyi günde en az dört saat üst üste </a:t>
            </a:r>
            <a:r>
              <a:rPr lang="tr-TR" sz="2800" dirty="0" smtClean="0">
                <a:latin typeface="+mj-lt"/>
              </a:rPr>
              <a:t>çalıştırmalıdır</a:t>
            </a:r>
          </a:p>
          <a:p>
            <a:pPr marL="0" indent="0" algn="just">
              <a:buNone/>
            </a:pPr>
            <a:r>
              <a:rPr lang="tr-TR" sz="2800" dirty="0">
                <a:latin typeface="+mj-lt"/>
              </a:rPr>
              <a:t>Çağrı üzerine çalıştırılmak için belirlenen sürede işçi çalıştırılsın veya çalıştırılmasın ücrete hak kazanır</a:t>
            </a:r>
            <a:endParaRPr lang="tr-TR" sz="2800" dirty="0">
              <a:solidFill>
                <a:srgbClr val="FF0000"/>
              </a:solidFill>
              <a:latin typeface="+mj-lt"/>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15</a:t>
            </a:fld>
            <a:endParaRPr lang="tr-TR"/>
          </a:p>
        </p:txBody>
      </p:sp>
      <p:sp>
        <p:nvSpPr>
          <p:cNvPr id="4" name="Metin kutusu 3"/>
          <p:cNvSpPr txBox="1"/>
          <p:nvPr/>
        </p:nvSpPr>
        <p:spPr>
          <a:xfrm>
            <a:off x="395537" y="404664"/>
            <a:ext cx="8291264" cy="1077218"/>
          </a:xfrm>
          <a:prstGeom prst="rect">
            <a:avLst/>
          </a:prstGeom>
          <a:noFill/>
        </p:spPr>
        <p:txBody>
          <a:bodyPr wrap="square" rtlCol="0">
            <a:spAutoFit/>
          </a:bodyPr>
          <a:lstStyle/>
          <a:p>
            <a:pPr algn="ctr"/>
            <a:r>
              <a:rPr lang="tr-TR" sz="3200" b="1" dirty="0" smtClean="0">
                <a:solidFill>
                  <a:schemeClr val="tx2"/>
                </a:solidFill>
                <a:latin typeface="Arial" panose="020B0604020202020204" pitchFamily="34" charset="0"/>
                <a:cs typeface="Arial" panose="020B0604020202020204" pitchFamily="34" charset="0"/>
              </a:rPr>
              <a:t>Çağrı </a:t>
            </a:r>
            <a:r>
              <a:rPr lang="tr-TR" sz="3200" b="1" dirty="0">
                <a:solidFill>
                  <a:schemeClr val="tx2"/>
                </a:solidFill>
                <a:latin typeface="Arial" panose="020B0604020202020204" pitchFamily="34" charset="0"/>
                <a:cs typeface="Arial" panose="020B0604020202020204" pitchFamily="34" charset="0"/>
              </a:rPr>
              <a:t>Üzerine Çalışmaya Dayalı İş </a:t>
            </a:r>
            <a:r>
              <a:rPr lang="tr-TR" sz="3200" b="1" dirty="0" smtClean="0">
                <a:solidFill>
                  <a:schemeClr val="tx2"/>
                </a:solidFill>
                <a:latin typeface="Arial" panose="020B0604020202020204" pitchFamily="34" charset="0"/>
                <a:cs typeface="Arial" panose="020B0604020202020204" pitchFamily="34" charset="0"/>
              </a:rPr>
              <a:t>Sözleşmesi</a:t>
            </a:r>
            <a:endParaRPr lang="tr-TR" sz="32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5260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1649" y="1628800"/>
            <a:ext cx="8147248" cy="4896543"/>
          </a:xfrm>
        </p:spPr>
        <p:txBody>
          <a:bodyPr>
            <a:noAutofit/>
          </a:bodyPr>
          <a:lstStyle/>
          <a:p>
            <a:pPr algn="just"/>
            <a:r>
              <a:rPr lang="tr-TR" sz="1800" dirty="0">
                <a:latin typeface="+mj-lt"/>
              </a:rPr>
              <a:t>Uzaktan çalışma; </a:t>
            </a:r>
            <a:endParaRPr lang="tr-TR" sz="1800" dirty="0" smtClean="0">
              <a:latin typeface="+mj-lt"/>
            </a:endParaRPr>
          </a:p>
          <a:p>
            <a:pPr algn="just">
              <a:buFontTx/>
              <a:buChar char="-"/>
            </a:pPr>
            <a:r>
              <a:rPr lang="tr-TR" sz="1800" dirty="0" smtClean="0">
                <a:latin typeface="+mj-lt"/>
              </a:rPr>
              <a:t>işçinin</a:t>
            </a:r>
            <a:r>
              <a:rPr lang="tr-TR" sz="1800" dirty="0">
                <a:latin typeface="+mj-lt"/>
              </a:rPr>
              <a:t>, işveren tarafından oluşturulan iş organizasyonu kapsamında </a:t>
            </a:r>
            <a:endParaRPr lang="tr-TR" sz="1800" dirty="0" smtClean="0">
              <a:latin typeface="+mj-lt"/>
            </a:endParaRPr>
          </a:p>
          <a:p>
            <a:pPr algn="just">
              <a:buFontTx/>
              <a:buChar char="-"/>
            </a:pPr>
            <a:r>
              <a:rPr lang="tr-TR" sz="1800" dirty="0" smtClean="0">
                <a:latin typeface="+mj-lt"/>
              </a:rPr>
              <a:t>iş </a:t>
            </a:r>
            <a:r>
              <a:rPr lang="tr-TR" sz="1800" dirty="0">
                <a:latin typeface="+mj-lt"/>
              </a:rPr>
              <a:t>görme edimini evinde ya da teknolojik iletişim araçları ile işyeri dışında yerine getirmesi esasına </a:t>
            </a:r>
            <a:r>
              <a:rPr lang="tr-TR" sz="1800" dirty="0" smtClean="0">
                <a:latin typeface="+mj-lt"/>
              </a:rPr>
              <a:t>dayalı</a:t>
            </a:r>
          </a:p>
          <a:p>
            <a:pPr algn="just">
              <a:buFontTx/>
              <a:buChar char="-"/>
            </a:pPr>
            <a:r>
              <a:rPr lang="tr-TR" sz="1800" dirty="0" smtClean="0">
                <a:latin typeface="+mj-lt"/>
              </a:rPr>
              <a:t>yazılı </a:t>
            </a:r>
            <a:r>
              <a:rPr lang="tr-TR" sz="1800" dirty="0">
                <a:latin typeface="+mj-lt"/>
              </a:rPr>
              <a:t>olarak kurulan iş </a:t>
            </a:r>
            <a:r>
              <a:rPr lang="tr-TR" sz="1800" dirty="0" smtClean="0">
                <a:latin typeface="+mj-lt"/>
              </a:rPr>
              <a:t>ilişkisidir</a:t>
            </a:r>
          </a:p>
          <a:p>
            <a:pPr marL="0" indent="0" algn="just">
              <a:buNone/>
            </a:pPr>
            <a:endParaRPr lang="tr-TR" sz="1800" dirty="0">
              <a:latin typeface="+mj-lt"/>
              <a:cs typeface="Arial" panose="020B0604020202020204" pitchFamily="34" charset="0"/>
            </a:endParaRPr>
          </a:p>
          <a:p>
            <a:pPr marL="0" indent="0" algn="just">
              <a:buNone/>
            </a:pPr>
            <a:r>
              <a:rPr lang="tr-TR" sz="1800" dirty="0">
                <a:latin typeface="+mj-lt"/>
              </a:rPr>
              <a:t>iş sözleşmesinde; </a:t>
            </a:r>
            <a:endParaRPr lang="tr-TR" sz="1800" dirty="0" smtClean="0">
              <a:latin typeface="+mj-lt"/>
            </a:endParaRPr>
          </a:p>
          <a:p>
            <a:pPr algn="just">
              <a:buFontTx/>
              <a:buChar char="-"/>
            </a:pPr>
            <a:r>
              <a:rPr lang="tr-TR" sz="1800" dirty="0" smtClean="0">
                <a:latin typeface="+mj-lt"/>
              </a:rPr>
              <a:t>işin </a:t>
            </a:r>
            <a:r>
              <a:rPr lang="tr-TR" sz="1800" dirty="0">
                <a:latin typeface="+mj-lt"/>
              </a:rPr>
              <a:t>tanımı, </a:t>
            </a:r>
            <a:endParaRPr lang="tr-TR" sz="1800" dirty="0" smtClean="0">
              <a:latin typeface="+mj-lt"/>
            </a:endParaRPr>
          </a:p>
          <a:p>
            <a:pPr algn="just">
              <a:buFontTx/>
              <a:buChar char="-"/>
            </a:pPr>
            <a:r>
              <a:rPr lang="tr-TR" sz="1800" dirty="0" smtClean="0">
                <a:latin typeface="+mj-lt"/>
              </a:rPr>
              <a:t>yapılma </a:t>
            </a:r>
            <a:r>
              <a:rPr lang="tr-TR" sz="1800" dirty="0">
                <a:latin typeface="+mj-lt"/>
              </a:rPr>
              <a:t>şekli, </a:t>
            </a:r>
            <a:endParaRPr lang="tr-TR" sz="1800" dirty="0" smtClean="0">
              <a:latin typeface="+mj-lt"/>
            </a:endParaRPr>
          </a:p>
          <a:p>
            <a:pPr algn="just">
              <a:buFontTx/>
              <a:buChar char="-"/>
            </a:pPr>
            <a:r>
              <a:rPr lang="tr-TR" sz="1800" dirty="0" smtClean="0">
                <a:latin typeface="+mj-lt"/>
              </a:rPr>
              <a:t>işin </a:t>
            </a:r>
            <a:r>
              <a:rPr lang="tr-TR" sz="1800" dirty="0">
                <a:latin typeface="+mj-lt"/>
              </a:rPr>
              <a:t>süresi ve yeri, </a:t>
            </a:r>
            <a:endParaRPr lang="tr-TR" sz="1800" dirty="0" smtClean="0">
              <a:latin typeface="+mj-lt"/>
            </a:endParaRPr>
          </a:p>
          <a:p>
            <a:pPr algn="just">
              <a:buFontTx/>
              <a:buChar char="-"/>
            </a:pPr>
            <a:r>
              <a:rPr lang="tr-TR" sz="1800" dirty="0" smtClean="0">
                <a:latin typeface="+mj-lt"/>
              </a:rPr>
              <a:t>ücret </a:t>
            </a:r>
            <a:r>
              <a:rPr lang="tr-TR" sz="1800" dirty="0">
                <a:latin typeface="+mj-lt"/>
              </a:rPr>
              <a:t>ve ücretin ödenmesine ilişkin hususlar, </a:t>
            </a:r>
            <a:endParaRPr lang="tr-TR" sz="1800" dirty="0" smtClean="0">
              <a:latin typeface="+mj-lt"/>
            </a:endParaRPr>
          </a:p>
          <a:p>
            <a:pPr algn="just">
              <a:buFontTx/>
              <a:buChar char="-"/>
            </a:pPr>
            <a:r>
              <a:rPr lang="tr-TR" sz="1800" dirty="0" smtClean="0">
                <a:latin typeface="+mj-lt"/>
              </a:rPr>
              <a:t>işveren </a:t>
            </a:r>
            <a:r>
              <a:rPr lang="tr-TR" sz="1800" dirty="0">
                <a:latin typeface="+mj-lt"/>
              </a:rPr>
              <a:t>tarafından sağlanan ekipman ve bunların korunmasına ilişkin yükümlülükler, </a:t>
            </a:r>
            <a:endParaRPr lang="tr-TR" sz="1800" dirty="0" smtClean="0">
              <a:latin typeface="+mj-lt"/>
            </a:endParaRPr>
          </a:p>
          <a:p>
            <a:pPr algn="just">
              <a:buFontTx/>
              <a:buChar char="-"/>
            </a:pPr>
            <a:r>
              <a:rPr lang="tr-TR" sz="1800" dirty="0" smtClean="0">
                <a:latin typeface="+mj-lt"/>
              </a:rPr>
              <a:t>işverenin </a:t>
            </a:r>
            <a:r>
              <a:rPr lang="tr-TR" sz="1800" dirty="0">
                <a:latin typeface="+mj-lt"/>
              </a:rPr>
              <a:t>işçiyle iletişim kurması ile genel ve özel çalışma şartlarına ilişkin hükümler yer </a:t>
            </a:r>
            <a:r>
              <a:rPr lang="tr-TR" sz="1800" dirty="0" smtClean="0">
                <a:latin typeface="+mj-lt"/>
              </a:rPr>
              <a:t>alır</a:t>
            </a:r>
            <a:endParaRPr lang="tr-TR" sz="1800" dirty="0">
              <a:solidFill>
                <a:srgbClr val="FF0000"/>
              </a:solidFill>
              <a:latin typeface="+mj-lt"/>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16</a:t>
            </a:fld>
            <a:endParaRPr lang="tr-TR"/>
          </a:p>
        </p:txBody>
      </p:sp>
      <p:sp>
        <p:nvSpPr>
          <p:cNvPr id="4" name="Metin kutusu 3"/>
          <p:cNvSpPr txBox="1"/>
          <p:nvPr/>
        </p:nvSpPr>
        <p:spPr>
          <a:xfrm>
            <a:off x="1096205" y="404664"/>
            <a:ext cx="7590595" cy="1077218"/>
          </a:xfrm>
          <a:prstGeom prst="rect">
            <a:avLst/>
          </a:prstGeom>
          <a:noFill/>
        </p:spPr>
        <p:txBody>
          <a:bodyPr wrap="square" rtlCol="0">
            <a:spAutoFit/>
          </a:bodyPr>
          <a:lstStyle/>
          <a:p>
            <a:pPr algn="ctr"/>
            <a:r>
              <a:rPr lang="tr-TR" sz="3200" b="1" dirty="0" smtClean="0">
                <a:solidFill>
                  <a:schemeClr val="tx2"/>
                </a:solidFill>
                <a:latin typeface="Arial" panose="020B0604020202020204" pitchFamily="34" charset="0"/>
                <a:cs typeface="Arial" panose="020B0604020202020204" pitchFamily="34" charset="0"/>
              </a:rPr>
              <a:t>Uzaktan </a:t>
            </a:r>
            <a:r>
              <a:rPr lang="tr-TR" sz="3200" b="1" dirty="0">
                <a:solidFill>
                  <a:schemeClr val="tx2"/>
                </a:solidFill>
                <a:latin typeface="Arial" panose="020B0604020202020204" pitchFamily="34" charset="0"/>
                <a:cs typeface="Arial" panose="020B0604020202020204" pitchFamily="34" charset="0"/>
              </a:rPr>
              <a:t>Çalışmaya Dayalı İş </a:t>
            </a:r>
            <a:r>
              <a:rPr lang="tr-TR" sz="3200" b="1" dirty="0" smtClean="0">
                <a:solidFill>
                  <a:schemeClr val="tx2"/>
                </a:solidFill>
                <a:latin typeface="Arial" panose="020B0604020202020204" pitchFamily="34" charset="0"/>
                <a:cs typeface="Arial" panose="020B0604020202020204" pitchFamily="34" charset="0"/>
              </a:rPr>
              <a:t>Sözleşmesi</a:t>
            </a:r>
            <a:endParaRPr lang="tr-TR" sz="32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33066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İş Sözleşmesinden Doğan İşçi Borçları</a:t>
            </a:r>
            <a:endParaRPr lang="tr-TR" b="1" dirty="0"/>
          </a:p>
        </p:txBody>
      </p:sp>
      <p:sp>
        <p:nvSpPr>
          <p:cNvPr id="3" name="2 İçerik Yer Tutucusu"/>
          <p:cNvSpPr>
            <a:spLocks noGrp="1"/>
          </p:cNvSpPr>
          <p:nvPr>
            <p:ph idx="1"/>
          </p:nvPr>
        </p:nvSpPr>
        <p:spPr/>
        <p:txBody>
          <a:bodyPr>
            <a:normAutofit/>
          </a:bodyPr>
          <a:lstStyle/>
          <a:p>
            <a:r>
              <a:rPr lang="tr-TR" dirty="0" smtClean="0"/>
              <a:t>İş Görme Borcu</a:t>
            </a:r>
          </a:p>
          <a:p>
            <a:pPr>
              <a:buFontTx/>
              <a:buChar char="-"/>
            </a:pPr>
            <a:r>
              <a:rPr lang="tr-TR" dirty="0" smtClean="0"/>
              <a:t>İşin şahsen ve özenle görülmesi</a:t>
            </a:r>
          </a:p>
          <a:p>
            <a:pPr>
              <a:buFontTx/>
              <a:buChar char="-"/>
            </a:pPr>
            <a:r>
              <a:rPr lang="tr-TR" dirty="0" smtClean="0"/>
              <a:t>Görülecek işin belirlenmesi</a:t>
            </a:r>
          </a:p>
          <a:p>
            <a:pPr>
              <a:buFontTx/>
              <a:buChar char="-"/>
            </a:pPr>
            <a:r>
              <a:rPr lang="tr-TR" dirty="0" smtClean="0"/>
              <a:t>Görülecek işin değiştirilmesi</a:t>
            </a:r>
          </a:p>
          <a:p>
            <a:pPr>
              <a:buFontTx/>
              <a:buChar char="-"/>
            </a:pPr>
            <a:r>
              <a:rPr lang="tr-TR" dirty="0" smtClean="0"/>
              <a:t>İşin görüleceği yerin belirlenmesi</a:t>
            </a:r>
          </a:p>
          <a:p>
            <a:pPr>
              <a:buFontTx/>
              <a:buChar char="-"/>
            </a:pPr>
            <a:r>
              <a:rPr lang="tr-TR" dirty="0" smtClean="0"/>
              <a:t>İşin görüleceği yerin değiştirilmesi</a:t>
            </a:r>
          </a:p>
        </p:txBody>
      </p:sp>
      <p:sp>
        <p:nvSpPr>
          <p:cNvPr id="4" name="3 Slayt Numarası Yer Tutucusu"/>
          <p:cNvSpPr>
            <a:spLocks noGrp="1"/>
          </p:cNvSpPr>
          <p:nvPr>
            <p:ph type="sldNum" sz="quarter" idx="12"/>
          </p:nvPr>
        </p:nvSpPr>
        <p:spPr/>
        <p:txBody>
          <a:bodyPr/>
          <a:lstStyle/>
          <a:p>
            <a:fld id="{FE58EF40-2703-4175-A262-35BD4C31CE73}"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504056"/>
          </a:xfrm>
        </p:spPr>
        <p:txBody>
          <a:bodyPr>
            <a:normAutofit fontScale="90000"/>
          </a:bodyPr>
          <a:lstStyle/>
          <a:p>
            <a:pPr algn="ctr"/>
            <a:r>
              <a:rPr lang="tr-TR" b="1" dirty="0" smtClean="0"/>
              <a:t>İşçi Borçları-Yargıtay Kararı</a:t>
            </a:r>
            <a:endParaRPr lang="tr-TR" b="1" dirty="0"/>
          </a:p>
        </p:txBody>
      </p:sp>
      <p:sp>
        <p:nvSpPr>
          <p:cNvPr id="3" name="2 İçerik Yer Tutucusu"/>
          <p:cNvSpPr>
            <a:spLocks noGrp="1"/>
          </p:cNvSpPr>
          <p:nvPr>
            <p:ph idx="1"/>
          </p:nvPr>
        </p:nvSpPr>
        <p:spPr>
          <a:xfrm>
            <a:off x="323528" y="836712"/>
            <a:ext cx="8568952" cy="6021288"/>
          </a:xfrm>
        </p:spPr>
        <p:txBody>
          <a:bodyPr>
            <a:normAutofit fontScale="25000" lnSpcReduction="20000"/>
          </a:bodyPr>
          <a:lstStyle/>
          <a:p>
            <a:r>
              <a:rPr lang="tr-TR" sz="9600" b="1" dirty="0" smtClean="0"/>
              <a:t>İş Görme Borcu</a:t>
            </a:r>
          </a:p>
          <a:p>
            <a:pPr algn="just"/>
            <a:r>
              <a:rPr lang="tr-TR" sz="5600" dirty="0" smtClean="0"/>
              <a:t>«İş </a:t>
            </a:r>
            <a:r>
              <a:rPr lang="tr-TR" sz="5600" dirty="0"/>
              <a:t>sözleşmesinde, gerektiğinde çalışma koşullarında değişiklik yapabileceğine dair düzenlemeler bulunması halinde, işverenin genişletilmiş yönetim hakkından söz edilir. Bu halde işveren, yönetim hakkını kötüye kullanmamak ve sözleşmedeki sınırlara uymak kaydıyla işçinin çalışma koşullarında değişiklik yapma hakkını sürekli olarak kazanmış olmaktadır. Örneğin, işçinin gerektiğinde işverene ait diğer işyerlerinde de görevlendirilebileceği şeklindeki sözleşme hükümleri, işverenin bu konuda değişiklik yapma hakkını saklı tutar. Anılan hak objektif olarak kullanılmalıdır. İşçinin iş sözleşmesinin feshini sağlamak için sözleşme hükmünün uygulamaya konulması, işverenin yönetim hakkının kötüye kullanılması </a:t>
            </a:r>
            <a:r>
              <a:rPr lang="tr-TR" sz="5600" dirty="0" smtClean="0"/>
              <a:t>niteliğindedir.</a:t>
            </a:r>
            <a:endParaRPr lang="tr-TR" sz="5600" dirty="0"/>
          </a:p>
          <a:p>
            <a:pPr algn="just"/>
            <a:r>
              <a:rPr lang="tr-TR" sz="5600" dirty="0"/>
              <a:t>4857 sayılı Kanun'un 22. maddesinde, çalışma koşullarında esaslı değişiklik sebebiyle işçinin iş sözleşmesini haklı olarak feshedebileceği öngörülmemiştir. Bununla birlikte çalışma koşullarının değiştirilmesi aynı zamanda koşullarının uygulanmaması anlamına geldiğinden, aynı Yasanın 24. maddesinin (II-f) bendinde belirtilen hal, işçinin haklı fesih nedenleri arasında sayılmıştır. Bu durumda işçinin ihbar tazminatı talep hakkı doğmazsa da, kıdem tazminatı ödenmelidir. Bununla birlikte, çalışma koşullarında esaslı değişikliği kabul etmeyen işçinin iş sözleşmesinin işverence feshi halinde, ihbar ve kıdem tazminatlarını talep hakkı doğar.</a:t>
            </a:r>
          </a:p>
          <a:p>
            <a:pPr algn="just"/>
            <a:r>
              <a:rPr lang="tr-TR" sz="5600" dirty="0"/>
              <a:t>Somut uyuşmazlıkta, işyeri değişikliği bildiriminden önce davacının çalışmakta olduğu ... ile ilgili şehir merkezindeki çağrı merkezi işyerinden çıkışı bildirilmiş, 02/10/2014 tarihinde İncesu’daki yine davalı şirkete ait çağrı merkezi işyerinden işe girişi yapılmıştır. Tanık anlatımlarına göre davacı İncesu işyerinde bir süre eğitim almıştır. Davacı değiştirilen işyerinde eğitim almakta iken işyeri değişikliğinin davacıya sözlü olarak bildirilmesi üzerine, davacı işverene gönderdiği ihtarname ile yapılan işyeri değişikliğinin iş şartlarında esaslı mahiyette değişiklik olduğunu ve kabul etmediğini, eski işine iade edilmediği takdirde iş akdinin işverence feshedilmiş sayılacağını bildirmiştir. İşveren ise davacının iş şartlarında esaslı değişiklik iddialarını kabul etmediklerini, iş sözleşmesinde işverenin iş ve işyeri değişikliği yapma hakkının bulunduğunu, yeni görev yerinde işe başlamadığı takdirde iş akdinin devamsızlık sebebiyle haklı sebeple feshedileceğini bildirmiştir.</a:t>
            </a:r>
          </a:p>
          <a:p>
            <a:pPr algn="just"/>
            <a:r>
              <a:rPr lang="tr-TR" sz="5600" dirty="0"/>
              <a:t>Mahkemece işçinin çalışma koşullarında esaslı değişiklik yapılması ve davacının çalışma koşullarının ağırlaşması nedeniyle </a:t>
            </a:r>
            <a:r>
              <a:rPr lang="tr-TR" sz="5600" dirty="0" err="1"/>
              <a:t>nedeniyle</a:t>
            </a:r>
            <a:r>
              <a:rPr lang="tr-TR" sz="5600" dirty="0"/>
              <a:t> iş akdinin davacı tarafından haklı nedenle feshedildiği kabul edilmiş ise de, varılan sonuç dosya içeriği ile örtüşmemektedir.</a:t>
            </a:r>
          </a:p>
          <a:p>
            <a:pPr algn="just"/>
            <a:r>
              <a:rPr lang="tr-TR" sz="5600" dirty="0"/>
              <a:t>Dosya kapsamına göre davacının imzaladığı iş sözleşmesi ile saklı tuttuğu iş ve işyeri değişikliği yapma hakkına istinaden davacının çalışmakta olduğu işyeri işverence değiştirilmiştir. Yapılan değişikliğin kötü niyetle yapıldığı ispat </a:t>
            </a:r>
            <a:r>
              <a:rPr lang="tr-TR" sz="5600" dirty="0" smtClean="0"/>
              <a:t>edilememiştir» (Yargıtay 22. HD, 26.2.2019, 2016/6792 E., 2019/4336 K.)</a:t>
            </a:r>
            <a:endParaRPr lang="tr-TR" sz="5600" dirty="0"/>
          </a:p>
        </p:txBody>
      </p:sp>
      <p:sp>
        <p:nvSpPr>
          <p:cNvPr id="4" name="3 Slayt Numarası Yer Tutucusu"/>
          <p:cNvSpPr>
            <a:spLocks noGrp="1"/>
          </p:cNvSpPr>
          <p:nvPr>
            <p:ph type="sldNum" sz="quarter" idx="12"/>
          </p:nvPr>
        </p:nvSpPr>
        <p:spPr/>
        <p:txBody>
          <a:bodyPr/>
          <a:lstStyle/>
          <a:p>
            <a:fld id="{FE58EF40-2703-4175-A262-35BD4C31CE73}" type="slidenum">
              <a:rPr lang="tr-TR" smtClean="0"/>
              <a:pPr/>
              <a:t>18</a:t>
            </a:fld>
            <a:endParaRPr lang="tr-TR"/>
          </a:p>
        </p:txBody>
      </p:sp>
    </p:spTree>
    <p:extLst>
      <p:ext uri="{BB962C8B-B14F-4D97-AF65-F5344CB8AC3E}">
        <p14:creationId xmlns:p14="http://schemas.microsoft.com/office/powerpoint/2010/main" val="2586570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648072"/>
          </a:xfrm>
        </p:spPr>
        <p:txBody>
          <a:bodyPr>
            <a:normAutofit fontScale="90000"/>
          </a:bodyPr>
          <a:lstStyle/>
          <a:p>
            <a:pPr algn="ctr"/>
            <a:r>
              <a:rPr lang="tr-TR" b="1" dirty="0" smtClean="0"/>
              <a:t>Bağlılık Borcu-Yargıtay Kararı</a:t>
            </a:r>
            <a:endParaRPr lang="tr-TR" b="1" dirty="0"/>
          </a:p>
        </p:txBody>
      </p:sp>
      <p:sp>
        <p:nvSpPr>
          <p:cNvPr id="3" name="2 İçerik Yer Tutucusu"/>
          <p:cNvSpPr>
            <a:spLocks noGrp="1"/>
          </p:cNvSpPr>
          <p:nvPr>
            <p:ph idx="1"/>
          </p:nvPr>
        </p:nvSpPr>
        <p:spPr>
          <a:xfrm>
            <a:off x="457200" y="1268760"/>
            <a:ext cx="8229600" cy="5055840"/>
          </a:xfrm>
        </p:spPr>
        <p:txBody>
          <a:bodyPr>
            <a:normAutofit fontScale="70000" lnSpcReduction="20000"/>
          </a:bodyPr>
          <a:lstStyle/>
          <a:p>
            <a:r>
              <a:rPr lang="tr-TR" sz="3400" b="1" dirty="0" smtClean="0"/>
              <a:t>Bağlılık Borcu</a:t>
            </a:r>
          </a:p>
          <a:p>
            <a:pPr marL="0" indent="0" algn="just">
              <a:buNone/>
            </a:pPr>
            <a:r>
              <a:rPr lang="tr-TR" dirty="0" smtClean="0"/>
              <a:t>«İş </a:t>
            </a:r>
            <a:r>
              <a:rPr lang="tr-TR" dirty="0"/>
              <a:t>sözleşmesinin, işçinin doğruluk ve </a:t>
            </a:r>
            <a:r>
              <a:rPr lang="tr-TR" b="1" dirty="0"/>
              <a:t>bağlılığa</a:t>
            </a:r>
            <a:r>
              <a:rPr lang="tr-TR" dirty="0"/>
              <a:t> aykırı söz veya davranışları sebebiyle işverence haklı olarak feshedilip feshedilmediği noktasında taraflar arasında uyuşmazlık söz konusudur.</a:t>
            </a:r>
          </a:p>
          <a:p>
            <a:pPr marL="0" indent="0" algn="just">
              <a:buNone/>
            </a:pPr>
            <a:r>
              <a:rPr lang="tr-TR" dirty="0"/>
              <a:t>Sadakat </a:t>
            </a:r>
            <a:r>
              <a:rPr lang="tr-TR" b="1" dirty="0"/>
              <a:t>borcu</a:t>
            </a:r>
            <a:r>
              <a:rPr lang="tr-TR" dirty="0"/>
              <a:t>, bir başkasının menfaatini koruma ve buna zarar verecek davranışlardan kaçınma </a:t>
            </a:r>
            <a:r>
              <a:rPr lang="tr-TR" b="1" dirty="0"/>
              <a:t>borcu</a:t>
            </a:r>
            <a:r>
              <a:rPr lang="tr-TR" dirty="0"/>
              <a:t>dur (TBK. Mad. 396/1). İş sözleşmesini diğer sözleşmelerden farklı kılan taraflar arasındaki bağımlılık ilişkisi nedeni ile sadakatin varlığıdır. Sadakat bağı işveren işçiyi gözetme, işçiye ise işverenin menfaatlerini koruma, zarar verebilecek her türlü davranıştan kaçınma yükümlülüğü </a:t>
            </a:r>
            <a:r>
              <a:rPr lang="tr-TR" dirty="0" smtClean="0"/>
              <a:t>yükler…</a:t>
            </a:r>
          </a:p>
          <a:p>
            <a:pPr marL="0" indent="0" algn="just">
              <a:buNone/>
            </a:pPr>
            <a:r>
              <a:rPr lang="tr-TR" dirty="0"/>
              <a:t>Dosya içeriğine göre; davacının davalı şirketin mağazasında balık reyon görevlisi olarak görev yaptığı, balık reyonuna mal tedariki yapan firmadan ve aynı bölümde birlikte çalıştığı firma çalışanından para istediği ve firmadan ayrıca para aldığı tespit edilmiştir. Davalı şirket tarafından yürütülen tahkikat sonucunda işçinin iş sözleşmesinin işyeri üst disiplin kurulundan da geçilmek suretiyle doğruluk ve </a:t>
            </a:r>
            <a:r>
              <a:rPr lang="tr-TR" b="1" dirty="0"/>
              <a:t>bağlılığa</a:t>
            </a:r>
            <a:r>
              <a:rPr lang="tr-TR" dirty="0"/>
              <a:t> uymayan davranış sebebiyle feshedildiği anlaşılmaktadır. Davacının dosya kapsamına göre sabit olan bu davranışları sadakat </a:t>
            </a:r>
            <a:r>
              <a:rPr lang="tr-TR" b="1" dirty="0"/>
              <a:t>borcu</a:t>
            </a:r>
            <a:r>
              <a:rPr lang="tr-TR" dirty="0"/>
              <a:t>nun açık ihlali olup, doğruluk ve </a:t>
            </a:r>
            <a:r>
              <a:rPr lang="tr-TR" b="1" dirty="0"/>
              <a:t>bağlılığa</a:t>
            </a:r>
            <a:r>
              <a:rPr lang="tr-TR" dirty="0"/>
              <a:t> uymayan </a:t>
            </a:r>
            <a:r>
              <a:rPr lang="tr-TR" dirty="0" smtClean="0"/>
              <a:t>davranıştır» (Yargıtay 9. HD, 16.10.2018, 2015/24486 E., 2018/18464 K.)</a:t>
            </a:r>
            <a:endParaRPr lang="tr-TR" dirty="0"/>
          </a:p>
          <a:p>
            <a:pPr>
              <a:buNone/>
            </a:pPr>
            <a:endParaRPr lang="tr-TR" dirty="0"/>
          </a:p>
        </p:txBody>
      </p:sp>
      <p:sp>
        <p:nvSpPr>
          <p:cNvPr id="4" name="3 Slayt Numarası Yer Tutucusu"/>
          <p:cNvSpPr>
            <a:spLocks noGrp="1"/>
          </p:cNvSpPr>
          <p:nvPr>
            <p:ph type="sldNum" sz="quarter" idx="12"/>
          </p:nvPr>
        </p:nvSpPr>
        <p:spPr/>
        <p:txBody>
          <a:bodyPr/>
          <a:lstStyle/>
          <a:p>
            <a:fld id="{FE58EF40-2703-4175-A262-35BD4C31CE73}" type="slidenum">
              <a:rPr lang="tr-TR" smtClean="0"/>
              <a:pPr/>
              <a:t>19</a:t>
            </a:fld>
            <a:endParaRPr lang="tr-TR"/>
          </a:p>
        </p:txBody>
      </p:sp>
    </p:spTree>
    <p:extLst>
      <p:ext uri="{BB962C8B-B14F-4D97-AF65-F5344CB8AC3E}">
        <p14:creationId xmlns:p14="http://schemas.microsoft.com/office/powerpoint/2010/main" val="192054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3" name="AutoShape 3"/>
          <p:cNvSpPr>
            <a:spLocks noGrp="1" noChangeArrowheads="1"/>
          </p:cNvSpPr>
          <p:nvPr>
            <p:ph type="title"/>
          </p:nvPr>
        </p:nvSpPr>
        <p:spPr>
          <a:xfrm>
            <a:off x="142875" y="277813"/>
            <a:ext cx="8715375" cy="1865312"/>
          </a:xfrm>
          <a:prstGeom prst="bevel">
            <a:avLst>
              <a:gd name="adj" fmla="val 12500"/>
            </a:avLst>
          </a:prstGeom>
          <a:noFill/>
          <a:ln>
            <a:noFill/>
            <a:miter lim="800000"/>
            <a:headEnd/>
            <a:tailEnd/>
          </a:ln>
        </p:spPr>
        <p:txBody>
          <a:bodyPr anchor="ctr" anchorCtr="1">
            <a:normAutofit/>
          </a:bodyPr>
          <a:lstStyle/>
          <a:p>
            <a:pPr eaLnBrk="1" hangingPunct="1">
              <a:spcBef>
                <a:spcPct val="20000"/>
              </a:spcBef>
              <a:buClr>
                <a:schemeClr val="hlink"/>
              </a:buClr>
              <a:buSzPct val="75000"/>
              <a:buFont typeface="Wingdings" panose="05000000000000000000" pitchFamily="2" charset="2"/>
              <a:buNone/>
            </a:pPr>
            <a:r>
              <a:rPr lang="tr-TR" altLang="tr-TR" sz="3200" b="1" dirty="0" smtClean="0">
                <a:latin typeface="Arial" panose="020B0604020202020204" pitchFamily="34" charset="0"/>
                <a:cs typeface="Arial" panose="020B0604020202020204" pitchFamily="34" charset="0"/>
              </a:rPr>
              <a:t>İş Sözleşmesi Türleri</a:t>
            </a:r>
          </a:p>
        </p:txBody>
      </p:sp>
      <p:sp>
        <p:nvSpPr>
          <p:cNvPr id="31747" name="Rectangle 2"/>
          <p:cNvSpPr>
            <a:spLocks noGrp="1" noChangeArrowheads="1"/>
          </p:cNvSpPr>
          <p:nvPr>
            <p:ph idx="1"/>
          </p:nvPr>
        </p:nvSpPr>
        <p:spPr>
          <a:xfrm>
            <a:off x="539750" y="1916832"/>
            <a:ext cx="8229600" cy="3744913"/>
          </a:xfrm>
          <a:noFill/>
        </p:spPr>
        <p:txBody>
          <a:bodyPr>
            <a:normAutofit/>
          </a:bodyPr>
          <a:lstStyle/>
          <a:p>
            <a:pPr algn="just" eaLnBrk="1" hangingPunct="1">
              <a:defRPr/>
            </a:pPr>
            <a:r>
              <a:rPr lang="tr-TR" sz="2400" dirty="0" smtClean="0">
                <a:latin typeface="Arial" panose="020B0604020202020204" pitchFamily="34" charset="0"/>
                <a:cs typeface="Arial" panose="020B0604020202020204" pitchFamily="34" charset="0"/>
              </a:rPr>
              <a:t>Taraflar iş sözleşmesini, ihtiyaçlarına uygun türde düzenleyebilirler. </a:t>
            </a:r>
          </a:p>
          <a:p>
            <a:pPr algn="just" eaLnBrk="1" hangingPunct="1">
              <a:defRPr/>
            </a:pPr>
            <a:r>
              <a:rPr lang="tr-TR" sz="2400" dirty="0" smtClean="0">
                <a:latin typeface="Arial" panose="020B0604020202020204" pitchFamily="34" charset="0"/>
                <a:cs typeface="Arial" panose="020B0604020202020204" pitchFamily="34" charset="0"/>
              </a:rPr>
              <a:t>İş sözleşmeleri;</a:t>
            </a:r>
          </a:p>
          <a:p>
            <a:pPr marL="0" indent="0" algn="just" eaLnBrk="1" hangingPunct="1">
              <a:buNone/>
              <a:defRPr/>
            </a:pP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a:t>
            </a:r>
            <a:r>
              <a:rPr lang="tr-TR" sz="2400" dirty="0" smtClean="0">
                <a:solidFill>
                  <a:srgbClr val="0000FF"/>
                </a:solidFill>
                <a:latin typeface="Arial" panose="020B0604020202020204" pitchFamily="34" charset="0"/>
                <a:cs typeface="Arial" panose="020B0604020202020204" pitchFamily="34" charset="0"/>
              </a:rPr>
              <a:t>belirli veya belirsiz süreli,</a:t>
            </a:r>
          </a:p>
          <a:p>
            <a:pPr marL="0" indent="0" algn="just" eaLnBrk="1" hangingPunct="1">
              <a:buNone/>
              <a:defRPr/>
            </a:pPr>
            <a:r>
              <a:rPr lang="tr-TR" sz="2400" dirty="0">
                <a:solidFill>
                  <a:srgbClr val="0000FF"/>
                </a:solidFill>
                <a:latin typeface="Arial" panose="020B0604020202020204" pitchFamily="34" charset="0"/>
                <a:cs typeface="Arial" panose="020B0604020202020204" pitchFamily="34" charset="0"/>
              </a:rPr>
              <a:t>	</a:t>
            </a:r>
            <a:r>
              <a:rPr lang="tr-TR" sz="2400" dirty="0" smtClean="0">
                <a:solidFill>
                  <a:srgbClr val="0000FF"/>
                </a:solidFill>
                <a:latin typeface="Arial" panose="020B0604020202020204" pitchFamily="34" charset="0"/>
                <a:cs typeface="Arial" panose="020B0604020202020204" pitchFamily="34" charset="0"/>
              </a:rPr>
              <a:t>-sürekli veya süreksiz, </a:t>
            </a:r>
          </a:p>
          <a:p>
            <a:pPr marL="0" indent="0" algn="just" eaLnBrk="1" hangingPunct="1">
              <a:buNone/>
              <a:defRPr/>
            </a:pPr>
            <a:r>
              <a:rPr lang="tr-TR" sz="2400" dirty="0">
                <a:solidFill>
                  <a:srgbClr val="0000FF"/>
                </a:solidFill>
                <a:latin typeface="Arial" panose="020B0604020202020204" pitchFamily="34" charset="0"/>
                <a:cs typeface="Arial" panose="020B0604020202020204" pitchFamily="34" charset="0"/>
              </a:rPr>
              <a:t>	</a:t>
            </a:r>
            <a:r>
              <a:rPr lang="tr-TR" sz="2400" dirty="0" smtClean="0">
                <a:solidFill>
                  <a:srgbClr val="0000FF"/>
                </a:solidFill>
                <a:latin typeface="Arial" panose="020B0604020202020204" pitchFamily="34" charset="0"/>
                <a:cs typeface="Arial" panose="020B0604020202020204" pitchFamily="34" charset="0"/>
              </a:rPr>
              <a:t>-tam süreli veya kısmî süreli,</a:t>
            </a:r>
          </a:p>
          <a:p>
            <a:pPr marL="0" indent="0" algn="just" eaLnBrk="1" hangingPunct="1">
              <a:buNone/>
              <a:defRPr/>
            </a:pPr>
            <a:r>
              <a:rPr lang="tr-TR" sz="2400" dirty="0">
                <a:solidFill>
                  <a:srgbClr val="0000FF"/>
                </a:solidFill>
                <a:latin typeface="Arial" panose="020B0604020202020204" pitchFamily="34" charset="0"/>
                <a:cs typeface="Arial" panose="020B0604020202020204" pitchFamily="34" charset="0"/>
              </a:rPr>
              <a:t>	</a:t>
            </a:r>
            <a:r>
              <a:rPr lang="tr-TR" sz="2400" dirty="0" smtClean="0">
                <a:solidFill>
                  <a:srgbClr val="0000FF"/>
                </a:solidFill>
                <a:latin typeface="Arial" panose="020B0604020202020204" pitchFamily="34" charset="0"/>
                <a:cs typeface="Arial" panose="020B0604020202020204" pitchFamily="34" charset="0"/>
              </a:rPr>
              <a:t>-deneme süreli,</a:t>
            </a:r>
          </a:p>
          <a:p>
            <a:pPr marL="0" indent="0" algn="just" eaLnBrk="1" hangingPunct="1">
              <a:buNone/>
              <a:defRPr/>
            </a:pPr>
            <a:r>
              <a:rPr lang="tr-TR" sz="2400" dirty="0">
                <a:solidFill>
                  <a:schemeClr val="hlink"/>
                </a:solidFill>
                <a:latin typeface="Arial" panose="020B0604020202020204" pitchFamily="34" charset="0"/>
                <a:cs typeface="Arial" panose="020B0604020202020204" pitchFamily="34" charset="0"/>
              </a:rPr>
              <a:t>	</a:t>
            </a:r>
            <a:r>
              <a:rPr lang="tr-TR" sz="2400" dirty="0" smtClean="0">
                <a:solidFill>
                  <a:schemeClr val="hlink"/>
                </a:solidFill>
                <a:latin typeface="Arial" panose="020B0604020202020204" pitchFamily="34" charset="0"/>
                <a:cs typeface="Arial" panose="020B0604020202020204" pitchFamily="34" charset="0"/>
              </a:rPr>
              <a:t>-</a:t>
            </a:r>
            <a:r>
              <a:rPr lang="tr-TR" sz="2400" dirty="0" smtClean="0">
                <a:latin typeface="Arial" panose="020B0604020202020204" pitchFamily="34" charset="0"/>
                <a:cs typeface="Arial" panose="020B0604020202020204" pitchFamily="34" charset="0"/>
              </a:rPr>
              <a:t>ya da diğer türde oluşturulabilir. </a:t>
            </a:r>
          </a:p>
        </p:txBody>
      </p:sp>
      <p:sp>
        <p:nvSpPr>
          <p:cNvPr id="7270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EBE34C5-C1F8-407D-81F1-DF5F698A4843}" type="slidenum">
              <a:rPr lang="tr-TR" altLang="tr-TR" sz="1400" smtClean="0">
                <a:solidFill>
                  <a:srgbClr val="000000"/>
                </a:solidFill>
              </a:rPr>
              <a:pPr>
                <a:spcBef>
                  <a:spcPct val="0"/>
                </a:spcBef>
                <a:buClrTx/>
                <a:buSzTx/>
                <a:buFontTx/>
                <a:buNone/>
              </a:pPr>
              <a:t>2</a:t>
            </a:fld>
            <a:endParaRPr lang="tr-TR" altLang="tr-TR" sz="1400" smtClean="0">
              <a:solidFill>
                <a:srgbClr val="000000"/>
              </a:solidFill>
            </a:endParaRPr>
          </a:p>
        </p:txBody>
      </p:sp>
    </p:spTree>
    <p:extLst>
      <p:ext uri="{BB962C8B-B14F-4D97-AF65-F5344CB8AC3E}">
        <p14:creationId xmlns:p14="http://schemas.microsoft.com/office/powerpoint/2010/main" val="121872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35523"/>
                                        </p:tgtEl>
                                        <p:attrNameLst>
                                          <p:attrName>style.visibility</p:attrName>
                                        </p:attrNameLst>
                                      </p:cBhvr>
                                      <p:to>
                                        <p:strVal val="visible"/>
                                      </p:to>
                                    </p:set>
                                    <p:anim calcmode="lin" valueType="num">
                                      <p:cBhvr additive="base">
                                        <p:cTn id="7" dur="500" fill="hold"/>
                                        <p:tgtEl>
                                          <p:spTgt spid="235523"/>
                                        </p:tgtEl>
                                        <p:attrNameLst>
                                          <p:attrName>ppt_x</p:attrName>
                                        </p:attrNameLst>
                                      </p:cBhvr>
                                      <p:tavLst>
                                        <p:tav tm="0">
                                          <p:val>
                                            <p:strVal val="#ppt_x"/>
                                          </p:val>
                                        </p:tav>
                                        <p:tav tm="100000">
                                          <p:val>
                                            <p:strVal val="#ppt_x"/>
                                          </p:val>
                                        </p:tav>
                                      </p:tavLst>
                                    </p:anim>
                                    <p:anim calcmode="lin" valueType="num">
                                      <p:cBhvr additive="base">
                                        <p:cTn id="8" dur="500" fill="hold"/>
                                        <p:tgtEl>
                                          <p:spTgt spid="23552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792088"/>
          </a:xfrm>
        </p:spPr>
        <p:txBody>
          <a:bodyPr>
            <a:normAutofit fontScale="90000"/>
          </a:bodyPr>
          <a:lstStyle/>
          <a:p>
            <a:pPr algn="ctr"/>
            <a:r>
              <a:rPr lang="tr-TR" b="1" dirty="0" smtClean="0"/>
              <a:t>Talimatlara Uyma-</a:t>
            </a:r>
            <a:r>
              <a:rPr lang="tr-TR" b="1" dirty="0"/>
              <a:t>Y</a:t>
            </a:r>
            <a:r>
              <a:rPr lang="tr-TR" b="1" dirty="0" smtClean="0"/>
              <a:t>argıtay Kararı</a:t>
            </a:r>
            <a:endParaRPr lang="tr-TR" b="1" dirty="0"/>
          </a:p>
        </p:txBody>
      </p:sp>
      <p:sp>
        <p:nvSpPr>
          <p:cNvPr id="3" name="2 İçerik Yer Tutucusu"/>
          <p:cNvSpPr>
            <a:spLocks noGrp="1"/>
          </p:cNvSpPr>
          <p:nvPr>
            <p:ph idx="1"/>
          </p:nvPr>
        </p:nvSpPr>
        <p:spPr>
          <a:xfrm>
            <a:off x="323528" y="1340768"/>
            <a:ext cx="8640960" cy="5184576"/>
          </a:xfrm>
        </p:spPr>
        <p:txBody>
          <a:bodyPr>
            <a:normAutofit fontScale="47500" lnSpcReduction="20000"/>
          </a:bodyPr>
          <a:lstStyle/>
          <a:p>
            <a:r>
              <a:rPr lang="tr-TR" sz="4400" b="1" dirty="0" smtClean="0"/>
              <a:t>Talimatlara Uyma Borcu</a:t>
            </a:r>
          </a:p>
          <a:p>
            <a:pPr marL="0" indent="0" algn="just">
              <a:buNone/>
            </a:pPr>
            <a:r>
              <a:rPr lang="tr-TR" sz="3400" dirty="0" smtClean="0"/>
              <a:t>«Gerçek </a:t>
            </a:r>
            <a:r>
              <a:rPr lang="tr-TR" sz="3400" dirty="0"/>
              <a:t>anlamda hukuki bağımlılık işçinin işin yürütümüne ve işyerindeki talimatlara uyma yükümlülüğünü içerir. İşçi edimini işverenin karar ve talimatları çerçevesinde yerine getirir. İşçinin işverene karşı kişisel bağımlılığı ön plana çıkmaktadır.</a:t>
            </a:r>
          </a:p>
          <a:p>
            <a:pPr marL="0" indent="0" algn="just">
              <a:buNone/>
            </a:pPr>
            <a:r>
              <a:rPr lang="tr-TR" sz="3400" dirty="0"/>
              <a:t>İş sözleşmesinde bağımlılık unsurunun içeriğini, işçinin işverenin talimatlarına göre hareket etmesi ve iş sürecinin ve sonuçlarının işveren tarafından denetlenmesi oluşturmaktadır. İşin işverene ait işyerinde görülmesi, malzemenin işveren tarafından sağlanması, iş görenin işin görülme tarzı bakımından iş sahibinden talimat alması, işin iş sahibi veya bir yardımcısı tarafından kontrol edilmesi, işçinin bir sermaye koymadan ve kendine ait bir organizasyonu olmadan faaliyet göstermesi, ücretin ödenme şekli, kişisel bağımlılığın tespitinde dikkate alınacak yardımcı olgulardır. Bu belirtilerin hiçbiri tek başına kesin ölçüt teşkil etmez. İşçinin işverenin belirlediği koşullarda çalışırken kendi yaratıcı gücünü kullanması ve işverenin isteği doğrultusunda işin yapılması için serbest hareket etmesi bağımlılık ilişkisini ortadan kaldırmaz. Çalışanın işyerinde kullanılan üretim araçlarına sahip olup olmaması, kar ve zarara katılıp katılmaması, karar verme özgürlüğüne sahip bulunup bulunmaması bağımlılık unsuru açısından önemlidir.</a:t>
            </a:r>
          </a:p>
          <a:p>
            <a:pPr marL="0" indent="0" algn="just">
              <a:buNone/>
            </a:pPr>
            <a:r>
              <a:rPr lang="tr-TR" sz="3400" dirty="0"/>
              <a:t>İş akitlerinde iş edimi genel olarak ana hatlarıyla belirlenmekte, ayrıntılar ise düzenlenmemektedir. Ayrıntıların düzenlenmemesi ile boş bir alan oluşmakta bu boş alanda işverenin yönetim hakkını kullanmasıyla doldurulmaktadır. İşverenin yönetim hakkı kapsamında işyerinin düzeni ile ilgili talimat ve emirlere işçinin uyma zorunluluğu vardır. Buna karşın işveren de yönetim hakkını dürüstlük ve </a:t>
            </a:r>
            <a:r>
              <a:rPr lang="tr-TR" sz="3400" dirty="0" err="1"/>
              <a:t>iyiniyet</a:t>
            </a:r>
            <a:r>
              <a:rPr lang="tr-TR" sz="3400" dirty="0"/>
              <a:t> kuralları ile etik ve ahlaki kurallara göre kullanmak zorundadır. İşçinin, işverenin vereceği talimatlara hiçbir sınırlamaya bağlı olmadan uymak zorunda olduğunu söylemek mümkün </a:t>
            </a:r>
            <a:r>
              <a:rPr lang="tr-TR" sz="3400" dirty="0" smtClean="0"/>
              <a:t>değildir» (Yargıtay 9. HD, 29.2.2012, 2009/43362 E., 2012/6511 K.)</a:t>
            </a:r>
            <a:endParaRPr lang="tr-TR" sz="3400" dirty="0"/>
          </a:p>
          <a:p>
            <a:pPr marL="0" indent="0">
              <a:buNone/>
            </a:pPr>
            <a:endParaRPr lang="tr-TR" dirty="0"/>
          </a:p>
        </p:txBody>
      </p:sp>
      <p:sp>
        <p:nvSpPr>
          <p:cNvPr id="4" name="3 Slayt Numarası Yer Tutucusu"/>
          <p:cNvSpPr>
            <a:spLocks noGrp="1"/>
          </p:cNvSpPr>
          <p:nvPr>
            <p:ph type="sldNum" sz="quarter" idx="12"/>
          </p:nvPr>
        </p:nvSpPr>
        <p:spPr/>
        <p:txBody>
          <a:bodyPr/>
          <a:lstStyle/>
          <a:p>
            <a:fld id="{FE58EF40-2703-4175-A262-35BD4C31CE73}" type="slidenum">
              <a:rPr lang="tr-TR" smtClean="0"/>
              <a:pPr/>
              <a:t>20</a:t>
            </a:fld>
            <a:endParaRPr lang="tr-TR"/>
          </a:p>
        </p:txBody>
      </p:sp>
    </p:spTree>
    <p:extLst>
      <p:ext uri="{BB962C8B-B14F-4D97-AF65-F5344CB8AC3E}">
        <p14:creationId xmlns:p14="http://schemas.microsoft.com/office/powerpoint/2010/main" val="718206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İş Sözleşmesinden Doğan İşçi Borçları</a:t>
            </a:r>
            <a:endParaRPr lang="tr-TR" b="1" dirty="0"/>
          </a:p>
        </p:txBody>
      </p:sp>
      <p:sp>
        <p:nvSpPr>
          <p:cNvPr id="3" name="2 İçerik Yer Tutucusu"/>
          <p:cNvSpPr>
            <a:spLocks noGrp="1"/>
          </p:cNvSpPr>
          <p:nvPr>
            <p:ph idx="1"/>
          </p:nvPr>
        </p:nvSpPr>
        <p:spPr/>
        <p:txBody>
          <a:bodyPr>
            <a:normAutofit/>
          </a:bodyPr>
          <a:lstStyle/>
          <a:p>
            <a:r>
              <a:rPr lang="tr-TR" b="1" dirty="0" smtClean="0"/>
              <a:t>Rekabet Yasağı</a:t>
            </a:r>
          </a:p>
          <a:p>
            <a:pPr algn="just"/>
            <a:r>
              <a:rPr lang="tr-TR" dirty="0"/>
              <a:t>İşçi, hizmet ilişkisi devam ettiği sürece, sadakat borcuna aykırı olarak bir ücret karşılığında üçüncü kişiye hizmette bulunamaz ve özellikle kendi işvereni ile rekabete </a:t>
            </a:r>
            <a:r>
              <a:rPr lang="tr-TR" dirty="0" smtClean="0"/>
              <a:t>girişemez (Borçlar Kanunu m. 396/3).</a:t>
            </a:r>
          </a:p>
          <a:p>
            <a:pPr algn="just"/>
            <a:endParaRPr lang="tr-TR" dirty="0" smtClean="0"/>
          </a:p>
          <a:p>
            <a:pPr>
              <a:buNone/>
            </a:pPr>
            <a:endParaRPr lang="tr-TR" dirty="0"/>
          </a:p>
        </p:txBody>
      </p:sp>
      <p:sp>
        <p:nvSpPr>
          <p:cNvPr id="4" name="3 Slayt Numarası Yer Tutucusu"/>
          <p:cNvSpPr>
            <a:spLocks noGrp="1"/>
          </p:cNvSpPr>
          <p:nvPr>
            <p:ph type="sldNum" sz="quarter" idx="12"/>
          </p:nvPr>
        </p:nvSpPr>
        <p:spPr/>
        <p:txBody>
          <a:bodyPr/>
          <a:lstStyle/>
          <a:p>
            <a:fld id="{FE58EF40-2703-4175-A262-35BD4C31CE73}" type="slidenum">
              <a:rPr lang="tr-TR" smtClean="0"/>
              <a:pPr/>
              <a:t>21</a:t>
            </a:fld>
            <a:endParaRPr lang="tr-TR"/>
          </a:p>
        </p:txBody>
      </p:sp>
    </p:spTree>
    <p:extLst>
      <p:ext uri="{BB962C8B-B14F-4D97-AF65-F5344CB8AC3E}">
        <p14:creationId xmlns:p14="http://schemas.microsoft.com/office/powerpoint/2010/main" val="2887913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576064"/>
          </a:xfrm>
        </p:spPr>
        <p:txBody>
          <a:bodyPr>
            <a:normAutofit fontScale="90000"/>
          </a:bodyPr>
          <a:lstStyle/>
          <a:p>
            <a:pPr algn="ctr"/>
            <a:r>
              <a:rPr lang="tr-TR" sz="4000" b="1" dirty="0" smtClean="0"/>
              <a:t>İş Sözleşmesinden Doğan İşçi Borçları</a:t>
            </a:r>
            <a:endParaRPr lang="tr-TR" sz="4000" b="1" dirty="0"/>
          </a:p>
        </p:txBody>
      </p:sp>
      <p:sp>
        <p:nvSpPr>
          <p:cNvPr id="3" name="2 İçerik Yer Tutucusu"/>
          <p:cNvSpPr>
            <a:spLocks noGrp="1"/>
          </p:cNvSpPr>
          <p:nvPr>
            <p:ph idx="1"/>
          </p:nvPr>
        </p:nvSpPr>
        <p:spPr>
          <a:xfrm>
            <a:off x="251520" y="980728"/>
            <a:ext cx="8892480" cy="5343872"/>
          </a:xfrm>
        </p:spPr>
        <p:txBody>
          <a:bodyPr>
            <a:noAutofit/>
          </a:bodyPr>
          <a:lstStyle/>
          <a:p>
            <a:pPr marL="0" indent="0">
              <a:buNone/>
            </a:pPr>
            <a:r>
              <a:rPr lang="tr-TR" sz="2400" b="1" dirty="0" smtClean="0"/>
              <a:t>Rekabet Yasağı</a:t>
            </a:r>
          </a:p>
          <a:p>
            <a:pPr marL="0" indent="0">
              <a:buNone/>
            </a:pPr>
            <a:endParaRPr lang="tr-TR" sz="1400" b="1" dirty="0" smtClean="0"/>
          </a:p>
          <a:p>
            <a:pPr marL="0" indent="0">
              <a:buNone/>
            </a:pPr>
            <a:r>
              <a:rPr lang="tr-TR" sz="1800" b="1" dirty="0" smtClean="0"/>
              <a:t>Borçlar Kanunu m. 444</a:t>
            </a:r>
            <a:endParaRPr lang="tr-TR" sz="1800" dirty="0" smtClean="0"/>
          </a:p>
          <a:p>
            <a:pPr marL="0" indent="0">
              <a:buNone/>
            </a:pPr>
            <a:r>
              <a:rPr lang="tr-TR" sz="1800" dirty="0" smtClean="0"/>
              <a:t>Fiil </a:t>
            </a:r>
            <a:r>
              <a:rPr lang="tr-TR" sz="1800" dirty="0"/>
              <a:t>ehliyetine sahip olan işçi, işverene karşı, sözleşmenin sona ermesinden sonra herhangi bir biçimde onunla rekabet etmekten, özellikle kendi hesabına rakip bir işletme açmaktan, başka bir rakip işletmede çalışmaktan veya bunların dışında, rakip işletmeyle başka türden bir menfaat ilişkisine girişmekten</a:t>
            </a:r>
            <a:r>
              <a:rPr lang="tr-TR" sz="1800" b="1" dirty="0"/>
              <a:t> </a:t>
            </a:r>
            <a:r>
              <a:rPr lang="tr-TR" sz="1800" dirty="0"/>
              <a:t>kaçınmayı yazılı olarak üstlenebilir.</a:t>
            </a:r>
          </a:p>
          <a:p>
            <a:pPr marL="0" indent="0">
              <a:buNone/>
            </a:pPr>
            <a:r>
              <a:rPr lang="tr-TR" sz="1800" dirty="0"/>
              <a:t>Rekabet yasağı kaydı, ancak hizmet ilişkisi işçiye müşteri çevresi veya üretim sırları ya da işverenin yaptığı işler hakkında bilgi edinme imkânı sağlıyorsa ve aynı zamanda bu bilgilerin kullanılması, işverenin önemli bir zararına sebep olacak nitelikteyse geçerlidir</a:t>
            </a:r>
            <a:r>
              <a:rPr lang="tr-TR" sz="1800" dirty="0" smtClean="0"/>
              <a:t>.</a:t>
            </a:r>
          </a:p>
          <a:p>
            <a:pPr marL="0" indent="0">
              <a:buNone/>
            </a:pPr>
            <a:r>
              <a:rPr lang="tr-TR" sz="1800" b="1" dirty="0" smtClean="0"/>
              <a:t>Borçlar Kanunu m. 445</a:t>
            </a:r>
            <a:endParaRPr lang="tr-TR" sz="1800" b="1" dirty="0"/>
          </a:p>
          <a:p>
            <a:pPr marL="0" indent="0">
              <a:buNone/>
            </a:pPr>
            <a:r>
              <a:rPr lang="tr-TR" sz="1800" dirty="0" smtClean="0"/>
              <a:t>Rekabet </a:t>
            </a:r>
            <a:r>
              <a:rPr lang="tr-TR" sz="1800" dirty="0"/>
              <a:t>yasağı, işçinin ekonomik geleceğini hakkaniyete aykırı olarak tehlikeye düşürecek biçimde yer, zaman ve işlerin türü bakımından uygun olmayan sınırlamalar içeremez ve süresi, özel durum ve koşullar dışında iki yılı aşamaz.</a:t>
            </a:r>
          </a:p>
          <a:p>
            <a:pPr marL="0" indent="0">
              <a:buNone/>
            </a:pPr>
            <a:r>
              <a:rPr lang="tr-TR" sz="1800" dirty="0"/>
              <a:t>Hâkim, aşırı nitelikteki rekabet yasağını, bütün durum ve koşulları serbestçe değerlendirmek ve işverenin üstlenmiş olabileceği karşı edimi de hakkaniyete uygun biçimde göz önünde tutmak suretiyle, kapsamı veya süresi bakımından sınırlayabilir</a:t>
            </a:r>
            <a:r>
              <a:rPr lang="tr-TR" sz="1800" dirty="0" smtClean="0"/>
              <a:t>.</a:t>
            </a:r>
            <a:endParaRPr lang="tr-TR" sz="1800" b="1" dirty="0"/>
          </a:p>
        </p:txBody>
      </p:sp>
      <p:sp>
        <p:nvSpPr>
          <p:cNvPr id="4" name="3 Slayt Numarası Yer Tutucusu"/>
          <p:cNvSpPr>
            <a:spLocks noGrp="1"/>
          </p:cNvSpPr>
          <p:nvPr>
            <p:ph type="sldNum" sz="quarter" idx="12"/>
          </p:nvPr>
        </p:nvSpPr>
        <p:spPr/>
        <p:txBody>
          <a:bodyPr/>
          <a:lstStyle/>
          <a:p>
            <a:fld id="{FE58EF40-2703-4175-A262-35BD4C31CE73}" type="slidenum">
              <a:rPr lang="tr-TR" smtClean="0"/>
              <a:pPr/>
              <a:t>22</a:t>
            </a:fld>
            <a:endParaRPr lang="tr-TR"/>
          </a:p>
        </p:txBody>
      </p:sp>
    </p:spTree>
    <p:extLst>
      <p:ext uri="{BB962C8B-B14F-4D97-AF65-F5344CB8AC3E}">
        <p14:creationId xmlns:p14="http://schemas.microsoft.com/office/powerpoint/2010/main" val="2051012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576064"/>
          </a:xfrm>
        </p:spPr>
        <p:txBody>
          <a:bodyPr>
            <a:normAutofit fontScale="90000"/>
          </a:bodyPr>
          <a:lstStyle/>
          <a:p>
            <a:pPr algn="ctr"/>
            <a:r>
              <a:rPr lang="tr-TR" sz="4000" b="1" dirty="0" smtClean="0"/>
              <a:t>İş Sözleşmesinden Doğan İşçi Borçları</a:t>
            </a:r>
            <a:endParaRPr lang="tr-TR" sz="4000" b="1" dirty="0"/>
          </a:p>
        </p:txBody>
      </p:sp>
      <p:sp>
        <p:nvSpPr>
          <p:cNvPr id="3" name="2 İçerik Yer Tutucusu"/>
          <p:cNvSpPr>
            <a:spLocks noGrp="1"/>
          </p:cNvSpPr>
          <p:nvPr>
            <p:ph idx="1"/>
          </p:nvPr>
        </p:nvSpPr>
        <p:spPr>
          <a:xfrm>
            <a:off x="457200" y="1124744"/>
            <a:ext cx="8507288" cy="5199856"/>
          </a:xfrm>
        </p:spPr>
        <p:txBody>
          <a:bodyPr>
            <a:noAutofit/>
          </a:bodyPr>
          <a:lstStyle/>
          <a:p>
            <a:pPr marL="0" indent="0">
              <a:buNone/>
            </a:pPr>
            <a:r>
              <a:rPr lang="tr-TR" sz="2400" b="1" dirty="0" smtClean="0"/>
              <a:t>Rekabet Yasağı</a:t>
            </a:r>
          </a:p>
          <a:p>
            <a:pPr marL="0" indent="0">
              <a:buNone/>
            </a:pPr>
            <a:endParaRPr lang="tr-TR" sz="1400" b="1" dirty="0" smtClean="0"/>
          </a:p>
          <a:p>
            <a:pPr marL="0" indent="0">
              <a:buNone/>
            </a:pPr>
            <a:r>
              <a:rPr lang="tr-TR" sz="1800" b="1" dirty="0" smtClean="0"/>
              <a:t>Borçlar Kanunu m. 446</a:t>
            </a:r>
            <a:endParaRPr lang="tr-TR" sz="1800" dirty="0" smtClean="0"/>
          </a:p>
          <a:p>
            <a:pPr marL="0" indent="0">
              <a:buNone/>
            </a:pPr>
            <a:r>
              <a:rPr lang="tr-TR" sz="1800" dirty="0" smtClean="0"/>
              <a:t>Rekabet yasağına aykırı davranan işçi, bunun sonucu olarak işverenin uğradığı bütün zararları gidermekle yükümlüdür.</a:t>
            </a:r>
          </a:p>
          <a:p>
            <a:pPr marL="0" indent="0">
              <a:buNone/>
            </a:pPr>
            <a:r>
              <a:rPr lang="tr-TR" sz="1800" dirty="0" smtClean="0"/>
              <a:t>Yasağa </a:t>
            </a:r>
            <a:r>
              <a:rPr lang="tr-TR" sz="1800" dirty="0"/>
              <a:t>aykırı davranış bir ceza koşuluna bağlanmışsa ve sözleşmede aksine bir hüküm de yoksa, işçi öngörülen miktarı ödeyerek rekabet yasağına ilişkin borcundan kurtulabilir; ancak, işçi bu miktarı aşan zararı gidermek zorundadır</a:t>
            </a:r>
            <a:r>
              <a:rPr lang="tr-TR" sz="1800" dirty="0" smtClean="0"/>
              <a:t>.</a:t>
            </a:r>
            <a:r>
              <a:rPr lang="tr-TR" sz="1800" dirty="0"/>
              <a:t> </a:t>
            </a:r>
          </a:p>
          <a:p>
            <a:pPr marL="0" indent="0">
              <a:buNone/>
            </a:pPr>
            <a:r>
              <a:rPr lang="tr-TR" sz="1800" dirty="0"/>
              <a:t>İşveren, ceza koşulu ve doğabilecek ek zararlarının ödenmesi dışında, sözleşmede yazılı olarak açıkça saklı tutması koşuluyla, kendisinin ihlal veya tehdit edilen menfaatlerinin önemi ile işçinin davranışı haklı gösteriyorsa, yasağa aykırı davranışa son verilmesini de isteyebilir</a:t>
            </a:r>
            <a:r>
              <a:rPr lang="tr-TR" sz="1800" dirty="0" smtClean="0"/>
              <a:t>.</a:t>
            </a:r>
          </a:p>
          <a:p>
            <a:pPr marL="0" indent="0">
              <a:buNone/>
            </a:pPr>
            <a:endParaRPr lang="tr-TR" sz="1800" dirty="0"/>
          </a:p>
          <a:p>
            <a:pPr marL="0" indent="0">
              <a:buNone/>
            </a:pPr>
            <a:r>
              <a:rPr lang="tr-TR" sz="1800" b="1" dirty="0"/>
              <a:t>Borçlar Kanunu m. </a:t>
            </a:r>
            <a:r>
              <a:rPr lang="tr-TR" sz="1800" b="1" dirty="0" smtClean="0"/>
              <a:t>447</a:t>
            </a:r>
            <a:endParaRPr lang="tr-TR" sz="1800" dirty="0"/>
          </a:p>
          <a:p>
            <a:pPr marL="0" indent="0">
              <a:buNone/>
            </a:pPr>
            <a:r>
              <a:rPr lang="tr-TR" sz="1800" dirty="0" smtClean="0"/>
              <a:t>Rekabet </a:t>
            </a:r>
            <a:r>
              <a:rPr lang="tr-TR" sz="1800" dirty="0"/>
              <a:t>yasağı, işverenin bu yasağın sürdürülmesinde gerçek bir yararının olmadığı belirlenmişse sona </a:t>
            </a:r>
            <a:r>
              <a:rPr lang="tr-TR" sz="1800" dirty="0" smtClean="0"/>
              <a:t>erer.</a:t>
            </a:r>
          </a:p>
          <a:p>
            <a:pPr marL="0" indent="0">
              <a:buNone/>
            </a:pPr>
            <a:r>
              <a:rPr lang="tr-TR" sz="1800" dirty="0" smtClean="0"/>
              <a:t>Sözleşme, haklı bir sebep olmaksızın işveren tarafından veya işverene yüklenebilen bir nedenle işçi tarafından feshedilirse, rekabet yasağı sona erer.</a:t>
            </a:r>
          </a:p>
          <a:p>
            <a:pPr>
              <a:buNone/>
            </a:pPr>
            <a:endParaRPr lang="tr-TR" sz="1400" dirty="0"/>
          </a:p>
        </p:txBody>
      </p:sp>
      <p:sp>
        <p:nvSpPr>
          <p:cNvPr id="4" name="3 Slayt Numarası Yer Tutucusu"/>
          <p:cNvSpPr>
            <a:spLocks noGrp="1"/>
          </p:cNvSpPr>
          <p:nvPr>
            <p:ph type="sldNum" sz="quarter" idx="12"/>
          </p:nvPr>
        </p:nvSpPr>
        <p:spPr/>
        <p:txBody>
          <a:bodyPr/>
          <a:lstStyle/>
          <a:p>
            <a:fld id="{FE58EF40-2703-4175-A262-35BD4C31CE73}" type="slidenum">
              <a:rPr lang="tr-TR" smtClean="0"/>
              <a:pPr/>
              <a:t>23</a:t>
            </a:fld>
            <a:endParaRPr lang="tr-TR"/>
          </a:p>
        </p:txBody>
      </p:sp>
    </p:spTree>
    <p:extLst>
      <p:ext uri="{BB962C8B-B14F-4D97-AF65-F5344CB8AC3E}">
        <p14:creationId xmlns:p14="http://schemas.microsoft.com/office/powerpoint/2010/main" val="482213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pPr algn="ctr"/>
            <a:r>
              <a:rPr lang="tr-TR" b="1" dirty="0" smtClean="0"/>
              <a:t>İş Sözleşmesinden Doğan İşveren Borçları</a:t>
            </a:r>
            <a:endParaRPr lang="tr-TR" b="1" dirty="0"/>
          </a:p>
        </p:txBody>
      </p:sp>
      <p:sp>
        <p:nvSpPr>
          <p:cNvPr id="3" name="2 İçerik Yer Tutucusu"/>
          <p:cNvSpPr>
            <a:spLocks noGrp="1"/>
          </p:cNvSpPr>
          <p:nvPr>
            <p:ph idx="1"/>
          </p:nvPr>
        </p:nvSpPr>
        <p:spPr>
          <a:xfrm>
            <a:off x="457200" y="1571612"/>
            <a:ext cx="8472518" cy="5000660"/>
          </a:xfrm>
        </p:spPr>
        <p:txBody>
          <a:bodyPr>
            <a:normAutofit/>
          </a:bodyPr>
          <a:lstStyle/>
          <a:p>
            <a:r>
              <a:rPr lang="tr-TR" dirty="0" smtClean="0"/>
              <a:t>Ücret Ödeme Borcu</a:t>
            </a:r>
          </a:p>
          <a:p>
            <a:pPr>
              <a:buFontTx/>
              <a:buChar char="-"/>
            </a:pPr>
            <a:r>
              <a:rPr lang="tr-TR" dirty="0" smtClean="0"/>
              <a:t>İş karşılığı ödenme</a:t>
            </a:r>
          </a:p>
          <a:p>
            <a:pPr>
              <a:buFontTx/>
              <a:buChar char="-"/>
            </a:pPr>
            <a:r>
              <a:rPr lang="tr-TR" dirty="0" smtClean="0"/>
              <a:t>İşveren veya üçüncü kişi tarafından ödenme</a:t>
            </a:r>
          </a:p>
          <a:p>
            <a:pPr>
              <a:buFontTx/>
              <a:buChar char="-"/>
            </a:pPr>
            <a:r>
              <a:rPr lang="tr-TR" dirty="0" smtClean="0"/>
              <a:t>Para olarak ödenme (asıl ücret)</a:t>
            </a:r>
          </a:p>
          <a:p>
            <a:pPr>
              <a:buFontTx/>
              <a:buChar char="-"/>
            </a:pPr>
            <a:endParaRPr lang="tr-TR" dirty="0" smtClean="0"/>
          </a:p>
          <a:p>
            <a:r>
              <a:rPr lang="tr-TR" dirty="0" smtClean="0"/>
              <a:t>Ücret Sistemleri</a:t>
            </a:r>
          </a:p>
          <a:p>
            <a:pPr>
              <a:buFontTx/>
              <a:buChar char="-"/>
            </a:pPr>
            <a:r>
              <a:rPr lang="tr-TR" dirty="0" smtClean="0"/>
              <a:t>Zamana göre</a:t>
            </a:r>
          </a:p>
          <a:p>
            <a:pPr>
              <a:buFontTx/>
              <a:buChar char="-"/>
            </a:pPr>
            <a:r>
              <a:rPr lang="tr-TR" dirty="0" smtClean="0"/>
              <a:t>Verime göre</a:t>
            </a:r>
          </a:p>
          <a:p>
            <a:pPr>
              <a:buFontTx/>
              <a:buChar char="-"/>
            </a:pPr>
            <a:r>
              <a:rPr lang="tr-TR" dirty="0" smtClean="0"/>
              <a:t>Yüzde usulü</a:t>
            </a:r>
          </a:p>
          <a:p>
            <a:pPr>
              <a:buNone/>
            </a:pPr>
            <a:endParaRPr lang="tr-TR" dirty="0" smtClean="0"/>
          </a:p>
          <a:p>
            <a:endParaRPr lang="tr-TR" dirty="0" smtClean="0"/>
          </a:p>
          <a:p>
            <a:pPr>
              <a:buFontTx/>
              <a:buChar char="-"/>
            </a:pPr>
            <a:endParaRPr lang="tr-TR" dirty="0" smtClean="0"/>
          </a:p>
          <a:p>
            <a:pPr>
              <a:buFontTx/>
              <a:buChar char="-"/>
            </a:pPr>
            <a:endParaRPr lang="tr-TR" dirty="0"/>
          </a:p>
        </p:txBody>
      </p:sp>
      <p:sp>
        <p:nvSpPr>
          <p:cNvPr id="4" name="3 Slayt Numarası Yer Tutucusu"/>
          <p:cNvSpPr>
            <a:spLocks noGrp="1"/>
          </p:cNvSpPr>
          <p:nvPr>
            <p:ph type="sldNum" sz="quarter" idx="12"/>
          </p:nvPr>
        </p:nvSpPr>
        <p:spPr/>
        <p:txBody>
          <a:bodyPr/>
          <a:lstStyle/>
          <a:p>
            <a:fld id="{FE58EF40-2703-4175-A262-35BD4C31CE73}"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pPr algn="ctr"/>
            <a:r>
              <a:rPr lang="tr-TR" b="1" dirty="0" smtClean="0"/>
              <a:t>İş Sözleşmesinden Doğan İşveren Borçları</a:t>
            </a:r>
            <a:endParaRPr lang="tr-TR" b="1" dirty="0"/>
          </a:p>
        </p:txBody>
      </p:sp>
      <p:sp>
        <p:nvSpPr>
          <p:cNvPr id="3" name="2 İçerik Yer Tutucusu"/>
          <p:cNvSpPr>
            <a:spLocks noGrp="1"/>
          </p:cNvSpPr>
          <p:nvPr>
            <p:ph idx="1"/>
          </p:nvPr>
        </p:nvSpPr>
        <p:spPr>
          <a:xfrm>
            <a:off x="457200" y="1571612"/>
            <a:ext cx="8472518" cy="5000660"/>
          </a:xfrm>
        </p:spPr>
        <p:txBody>
          <a:bodyPr>
            <a:normAutofit lnSpcReduction="10000"/>
          </a:bodyPr>
          <a:lstStyle/>
          <a:p>
            <a:r>
              <a:rPr lang="tr-TR" dirty="0" smtClean="0"/>
              <a:t>Ücret Türleri</a:t>
            </a:r>
          </a:p>
          <a:p>
            <a:pPr>
              <a:buFontTx/>
              <a:buChar char="-"/>
            </a:pPr>
            <a:r>
              <a:rPr lang="tr-TR" dirty="0" smtClean="0"/>
              <a:t>Asıl ücret</a:t>
            </a:r>
          </a:p>
          <a:p>
            <a:pPr>
              <a:buFontTx/>
              <a:buChar char="-"/>
            </a:pPr>
            <a:r>
              <a:rPr lang="tr-TR" dirty="0" smtClean="0"/>
              <a:t>İkramiye</a:t>
            </a:r>
          </a:p>
          <a:p>
            <a:pPr>
              <a:buFontTx/>
              <a:buChar char="-"/>
            </a:pPr>
            <a:r>
              <a:rPr lang="tr-TR" dirty="0" smtClean="0"/>
              <a:t>Prim </a:t>
            </a:r>
          </a:p>
          <a:p>
            <a:pPr>
              <a:buFontTx/>
              <a:buChar char="-"/>
            </a:pPr>
            <a:r>
              <a:rPr lang="tr-TR" dirty="0" smtClean="0"/>
              <a:t>Komisyon</a:t>
            </a:r>
          </a:p>
          <a:p>
            <a:pPr>
              <a:buFontTx/>
              <a:buChar char="-"/>
            </a:pPr>
            <a:r>
              <a:rPr lang="tr-TR" dirty="0" smtClean="0"/>
              <a:t>Kârdan pay alma</a:t>
            </a:r>
          </a:p>
          <a:p>
            <a:pPr>
              <a:buNone/>
            </a:pPr>
            <a:endParaRPr lang="tr-TR" dirty="0" smtClean="0"/>
          </a:p>
          <a:p>
            <a:r>
              <a:rPr lang="tr-TR" dirty="0" smtClean="0"/>
              <a:t>Ücret ödeme yeri</a:t>
            </a:r>
          </a:p>
          <a:p>
            <a:r>
              <a:rPr lang="tr-TR" dirty="0" smtClean="0"/>
              <a:t>Ücret ödeme zamanı</a:t>
            </a:r>
          </a:p>
          <a:p>
            <a:r>
              <a:rPr lang="tr-TR" dirty="0" smtClean="0"/>
              <a:t>Ücret ödemede gecikme</a:t>
            </a:r>
          </a:p>
          <a:p>
            <a:r>
              <a:rPr lang="tr-TR" dirty="0" smtClean="0"/>
              <a:t>Ücrette zamanaşımı</a:t>
            </a:r>
          </a:p>
          <a:p>
            <a:pPr>
              <a:buNone/>
            </a:pPr>
            <a:endParaRPr lang="tr-TR" dirty="0" smtClean="0"/>
          </a:p>
          <a:p>
            <a:pPr>
              <a:buFontTx/>
              <a:buChar char="-"/>
            </a:pPr>
            <a:endParaRPr lang="tr-TR" dirty="0"/>
          </a:p>
        </p:txBody>
      </p:sp>
      <p:sp>
        <p:nvSpPr>
          <p:cNvPr id="4" name="3 Slayt Numarası Yer Tutucusu"/>
          <p:cNvSpPr>
            <a:spLocks noGrp="1"/>
          </p:cNvSpPr>
          <p:nvPr>
            <p:ph type="sldNum" sz="quarter" idx="12"/>
          </p:nvPr>
        </p:nvSpPr>
        <p:spPr/>
        <p:txBody>
          <a:bodyPr/>
          <a:lstStyle/>
          <a:p>
            <a:fld id="{FE58EF40-2703-4175-A262-35BD4C31CE73}"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pPr algn="ctr"/>
            <a:r>
              <a:rPr lang="tr-TR" b="1" dirty="0" smtClean="0"/>
              <a:t>İş Sözleşmesinden Doğan İşveren Borçları</a:t>
            </a:r>
            <a:endParaRPr lang="tr-TR" b="1" dirty="0"/>
          </a:p>
        </p:txBody>
      </p:sp>
      <p:sp>
        <p:nvSpPr>
          <p:cNvPr id="3" name="2 İçerik Yer Tutucusu"/>
          <p:cNvSpPr>
            <a:spLocks noGrp="1"/>
          </p:cNvSpPr>
          <p:nvPr>
            <p:ph idx="1"/>
          </p:nvPr>
        </p:nvSpPr>
        <p:spPr>
          <a:xfrm>
            <a:off x="457200" y="1571612"/>
            <a:ext cx="8472518" cy="5000660"/>
          </a:xfrm>
        </p:spPr>
        <p:txBody>
          <a:bodyPr>
            <a:normAutofit fontScale="85000" lnSpcReduction="20000"/>
          </a:bodyPr>
          <a:lstStyle/>
          <a:p>
            <a:r>
              <a:rPr lang="tr-TR" dirty="0"/>
              <a:t>Genel anlamda ücret bir kimseye bir iş karşılığında işveren veya üçüncü kişiler tarafından sağlanan ve para ile ödenen tutardır.</a:t>
            </a:r>
            <a:endParaRPr lang="tr-TR" b="1" dirty="0"/>
          </a:p>
          <a:p>
            <a:r>
              <a:rPr lang="tr-TR" dirty="0" smtClean="0"/>
              <a:t>Ücret</a:t>
            </a:r>
            <a:r>
              <a:rPr lang="tr-TR" dirty="0"/>
              <a:t>, prim, ikramiye ve bu nitelikteki her çeşit istihkak kural olarak, Türk parası ile işyerinde veya özel olarak açılan bir banka hesabına ödenir. Ücret, prim, ikramiye ve bu nitelikteki her çeşit istihkak, yabancı para olarak kararlaştırılmış ise ödeme günündeki rayice göre Türk parası ile ödeme yapılabilir. </a:t>
            </a:r>
            <a:endParaRPr lang="tr-TR" dirty="0" smtClean="0"/>
          </a:p>
          <a:p>
            <a:r>
              <a:rPr lang="tr-TR" dirty="0" smtClean="0"/>
              <a:t>Emre </a:t>
            </a:r>
            <a:r>
              <a:rPr lang="tr-TR" dirty="0"/>
              <a:t>muharrer senetle (bono ile), kuponla veya yurtta geçerli parayı temsil ettiği iddia olunan bir senetle veya diğer herhangi bir şekilde ücret ödemesi yapılamaz.</a:t>
            </a:r>
            <a:endParaRPr lang="tr-TR" b="1" dirty="0"/>
          </a:p>
          <a:p>
            <a:r>
              <a:rPr lang="tr-TR" dirty="0"/>
              <a:t>Ücret en geç ayda bir ödenir. İş sözleşmeleri veya toplu iş sözleşmeleri ile ödeme süresi bir haftaya kadar indirilebilir.</a:t>
            </a:r>
            <a:endParaRPr lang="tr-TR" b="1" dirty="0"/>
          </a:p>
          <a:p>
            <a:r>
              <a:rPr lang="tr-TR" dirty="0" smtClean="0"/>
              <a:t>Meyhane </a:t>
            </a:r>
            <a:r>
              <a:rPr lang="tr-TR" dirty="0"/>
              <a:t>ve benzeri eğlence yerleri ve perakende mal satan dükkan ve mağazalarda, buralarda çalışanlar hariç, ücret ödemesi yapılamaz.</a:t>
            </a:r>
            <a:endParaRPr lang="tr-TR" b="1" dirty="0"/>
          </a:p>
          <a:p>
            <a:r>
              <a:rPr lang="tr-TR" dirty="0"/>
              <a:t>Ücret alacaklarında zamanaşımı süresi beş yıldır.</a:t>
            </a:r>
            <a:endParaRPr lang="tr-TR" b="1" dirty="0"/>
          </a:p>
          <a:p>
            <a:pPr>
              <a:buNone/>
            </a:pPr>
            <a:endParaRPr lang="tr-TR" dirty="0" smtClean="0"/>
          </a:p>
          <a:p>
            <a:pPr>
              <a:buFontTx/>
              <a:buChar char="-"/>
            </a:pPr>
            <a:endParaRPr lang="tr-TR" dirty="0"/>
          </a:p>
        </p:txBody>
      </p:sp>
      <p:sp>
        <p:nvSpPr>
          <p:cNvPr id="4" name="3 Slayt Numarası Yer Tutucusu"/>
          <p:cNvSpPr>
            <a:spLocks noGrp="1"/>
          </p:cNvSpPr>
          <p:nvPr>
            <p:ph type="sldNum" sz="quarter" idx="12"/>
          </p:nvPr>
        </p:nvSpPr>
        <p:spPr/>
        <p:txBody>
          <a:bodyPr/>
          <a:lstStyle/>
          <a:p>
            <a:fld id="{FE58EF40-2703-4175-A262-35BD4C31CE73}" type="slidenum">
              <a:rPr lang="tr-TR" smtClean="0"/>
              <a:pPr/>
              <a:t>26</a:t>
            </a:fld>
            <a:endParaRPr lang="tr-TR"/>
          </a:p>
        </p:txBody>
      </p:sp>
    </p:spTree>
    <p:extLst>
      <p:ext uri="{BB962C8B-B14F-4D97-AF65-F5344CB8AC3E}">
        <p14:creationId xmlns:p14="http://schemas.microsoft.com/office/powerpoint/2010/main" val="7261700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648072"/>
          </a:xfrm>
        </p:spPr>
        <p:txBody>
          <a:bodyPr>
            <a:normAutofit fontScale="90000"/>
          </a:bodyPr>
          <a:lstStyle/>
          <a:p>
            <a:pPr algn="ctr"/>
            <a:r>
              <a:rPr lang="tr-TR" b="1" dirty="0" smtClean="0"/>
              <a:t>Prim-Yargıtay Kararı</a:t>
            </a:r>
            <a:endParaRPr lang="tr-TR" b="1" dirty="0"/>
          </a:p>
        </p:txBody>
      </p:sp>
      <p:sp>
        <p:nvSpPr>
          <p:cNvPr id="3" name="2 İçerik Yer Tutucusu"/>
          <p:cNvSpPr>
            <a:spLocks noGrp="1"/>
          </p:cNvSpPr>
          <p:nvPr>
            <p:ph idx="1"/>
          </p:nvPr>
        </p:nvSpPr>
        <p:spPr>
          <a:xfrm>
            <a:off x="323528" y="1124744"/>
            <a:ext cx="8712968" cy="5447528"/>
          </a:xfrm>
        </p:spPr>
        <p:txBody>
          <a:bodyPr>
            <a:normAutofit fontScale="55000" lnSpcReduction="20000"/>
          </a:bodyPr>
          <a:lstStyle/>
          <a:p>
            <a:pPr marL="0" indent="0">
              <a:buNone/>
            </a:pPr>
            <a:r>
              <a:rPr lang="tr-TR" sz="3500" b="1" dirty="0" smtClean="0"/>
              <a:t>«Prim</a:t>
            </a:r>
            <a:r>
              <a:rPr lang="tr-TR" sz="3500" dirty="0"/>
              <a:t>, işçinin mal veya hizmet üretiminde daha istekli hale gelmesi ve başarısının artması için işverence ödül niteliğinde verilen ek ödemeler şeklinde tanımlanabilir. </a:t>
            </a:r>
            <a:r>
              <a:rPr lang="tr-TR" sz="3500" b="1" dirty="0"/>
              <a:t>Prim</a:t>
            </a:r>
            <a:r>
              <a:rPr lang="tr-TR" sz="3500" dirty="0"/>
              <a:t> ödemesinden amaç, işçinin dava verimli bir şekilde çalışmaya özendirilmesidir. Pirimin kişiye özgü olması sebebiyle </a:t>
            </a:r>
            <a:r>
              <a:rPr lang="tr-TR" sz="3500" b="1" dirty="0"/>
              <a:t>ikramiye</a:t>
            </a:r>
            <a:r>
              <a:rPr lang="tr-TR" sz="3500" dirty="0"/>
              <a:t>den farklı olarak </a:t>
            </a:r>
            <a:r>
              <a:rPr lang="tr-TR" sz="3500" b="1" dirty="0"/>
              <a:t>prim</a:t>
            </a:r>
            <a:r>
              <a:rPr lang="tr-TR" sz="3500" dirty="0"/>
              <a:t> ödemelerinin genel bir nitelik taşıması gerekmez. Bununla birlikte, işveren tarafından ayrımı haklı kılan geçerli nedenler olmadığı sürece pirim uygulaması yönünden de işverenin eşit davranma borcu söz konusudur.</a:t>
            </a:r>
          </a:p>
          <a:p>
            <a:pPr marL="0" indent="0">
              <a:buNone/>
            </a:pPr>
            <a:r>
              <a:rPr lang="tr-TR" sz="3500" dirty="0"/>
              <a:t>İşçinin </a:t>
            </a:r>
            <a:r>
              <a:rPr lang="tr-TR" sz="3500" b="1" dirty="0"/>
              <a:t>prim</a:t>
            </a:r>
            <a:r>
              <a:rPr lang="tr-TR" sz="3500" dirty="0"/>
              <a:t>e hak kazanması için işyerinde pirim ödemesini gerektiren dönemin sonuna kadar çalışmış olması gerekmez. İşyerinde çalışılan süreyle sınırlı olmak üzere işçinin </a:t>
            </a:r>
            <a:r>
              <a:rPr lang="tr-TR" sz="3500" b="1" dirty="0"/>
              <a:t>prim</a:t>
            </a:r>
            <a:r>
              <a:rPr lang="tr-TR" sz="3500" dirty="0"/>
              <a:t> talep hakkı vardır.</a:t>
            </a:r>
          </a:p>
          <a:p>
            <a:pPr marL="0" indent="0">
              <a:buNone/>
            </a:pPr>
            <a:r>
              <a:rPr lang="tr-TR" sz="3500" b="1" dirty="0"/>
              <a:t>Prim</a:t>
            </a:r>
            <a:r>
              <a:rPr lang="tr-TR" sz="3500" dirty="0"/>
              <a:t> uygulaması, bireysel ya da toplu iş sözleşmeleri ile de kararlaştırılabilir. İş sözleşmesinde kararlaştırılmamış olsa dahi, işverence tek taraflı olarak düzenli şekilde yapılan </a:t>
            </a:r>
            <a:r>
              <a:rPr lang="tr-TR" sz="3500" b="1" dirty="0"/>
              <a:t>prim</a:t>
            </a:r>
            <a:r>
              <a:rPr lang="tr-TR" sz="3500" dirty="0"/>
              <a:t> ödemesi “işyeri şartı” niteliğindedir. Her durumda uygulamanın tek taraflı olarak işverence ortadan kaldırılması ya da azaltılması doğru değildir. </a:t>
            </a:r>
            <a:r>
              <a:rPr lang="tr-TR" sz="3500" b="1" dirty="0"/>
              <a:t>Prim</a:t>
            </a:r>
            <a:r>
              <a:rPr lang="tr-TR" sz="3500" dirty="0"/>
              <a:t> uygulaması yönünden işçi aleyhine çalışma koşullarında değişiklik, 4857 sayılı Yasanın 22 </a:t>
            </a:r>
            <a:r>
              <a:rPr lang="tr-TR" sz="3500" dirty="0" err="1"/>
              <a:t>nci</a:t>
            </a:r>
            <a:r>
              <a:rPr lang="tr-TR" sz="3500" dirty="0"/>
              <a:t> maddesi kapsamında gerçekleştirilmelidir. Toplu iş sözleşmesi ile öngörülen pirimler yönünden değişiklik ise, işçinin bireysel feragati ile dahi geçerli değildir. Toplu iş sözleşmesini imzalamaya yetkili olan kişilerce bu yönde yapılabilecek değişiklik, ancak ileriye dönük olarak hüküm ifade </a:t>
            </a:r>
            <a:r>
              <a:rPr lang="tr-TR" sz="3500" dirty="0" smtClean="0"/>
              <a:t>eder» Yargıtay 7. HD, 3.3.2016, 2015/5772 E., 2016/5403 K.)</a:t>
            </a:r>
            <a:endParaRPr lang="tr-TR" sz="3500" dirty="0"/>
          </a:p>
          <a:p>
            <a:pPr>
              <a:buNone/>
            </a:pPr>
            <a:endParaRPr lang="tr-TR" sz="3500" dirty="0" smtClean="0"/>
          </a:p>
          <a:p>
            <a:pPr>
              <a:buFontTx/>
              <a:buChar char="-"/>
            </a:pPr>
            <a:endParaRPr lang="tr-TR" dirty="0"/>
          </a:p>
        </p:txBody>
      </p:sp>
      <p:sp>
        <p:nvSpPr>
          <p:cNvPr id="4" name="3 Slayt Numarası Yer Tutucusu"/>
          <p:cNvSpPr>
            <a:spLocks noGrp="1"/>
          </p:cNvSpPr>
          <p:nvPr>
            <p:ph type="sldNum" sz="quarter" idx="12"/>
          </p:nvPr>
        </p:nvSpPr>
        <p:spPr/>
        <p:txBody>
          <a:bodyPr/>
          <a:lstStyle/>
          <a:p>
            <a:fld id="{FE58EF40-2703-4175-A262-35BD4C31CE73}" type="slidenum">
              <a:rPr lang="tr-TR" smtClean="0"/>
              <a:pPr/>
              <a:t>27</a:t>
            </a:fld>
            <a:endParaRPr lang="tr-TR"/>
          </a:p>
        </p:txBody>
      </p:sp>
    </p:spTree>
    <p:extLst>
      <p:ext uri="{BB962C8B-B14F-4D97-AF65-F5344CB8AC3E}">
        <p14:creationId xmlns:p14="http://schemas.microsoft.com/office/powerpoint/2010/main" val="837746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pPr algn="ctr"/>
            <a:r>
              <a:rPr lang="tr-TR" b="1" dirty="0" smtClean="0"/>
              <a:t>İş Sözleşmesinden Doğan İşveren Borçları</a:t>
            </a:r>
            <a:endParaRPr lang="tr-TR" b="1" dirty="0"/>
          </a:p>
        </p:txBody>
      </p:sp>
      <p:sp>
        <p:nvSpPr>
          <p:cNvPr id="3" name="2 İçerik Yer Tutucusu"/>
          <p:cNvSpPr>
            <a:spLocks noGrp="1"/>
          </p:cNvSpPr>
          <p:nvPr>
            <p:ph idx="1"/>
          </p:nvPr>
        </p:nvSpPr>
        <p:spPr>
          <a:xfrm>
            <a:off x="457200" y="1571612"/>
            <a:ext cx="8472518" cy="5000660"/>
          </a:xfrm>
        </p:spPr>
        <p:txBody>
          <a:bodyPr>
            <a:normAutofit fontScale="62500" lnSpcReduction="20000"/>
          </a:bodyPr>
          <a:lstStyle/>
          <a:p>
            <a:r>
              <a:rPr lang="tr-TR" dirty="0" smtClean="0"/>
              <a:t>Eşit Davranma Borcu</a:t>
            </a:r>
          </a:p>
          <a:p>
            <a:pPr>
              <a:buFontTx/>
              <a:buChar char="-"/>
            </a:pPr>
            <a:r>
              <a:rPr lang="tr-TR" dirty="0" smtClean="0"/>
              <a:t>Haksız ayrım yasakları</a:t>
            </a:r>
          </a:p>
          <a:p>
            <a:pPr>
              <a:buFontTx/>
              <a:buChar char="-"/>
            </a:pPr>
            <a:r>
              <a:rPr lang="tr-TR" dirty="0" smtClean="0"/>
              <a:t>İstihdam türüne dayalı ayrım yasakları</a:t>
            </a:r>
          </a:p>
          <a:p>
            <a:pPr>
              <a:buFontTx/>
              <a:buChar char="-"/>
            </a:pPr>
            <a:r>
              <a:rPr lang="tr-TR" dirty="0" smtClean="0"/>
              <a:t>Cinsiyete dayalı ayrım yasağı </a:t>
            </a:r>
          </a:p>
          <a:p>
            <a:pPr marL="0" indent="0">
              <a:buNone/>
            </a:pPr>
            <a:r>
              <a:rPr lang="tr-TR" b="1" dirty="0" smtClean="0"/>
              <a:t>İş Kanunu m. 5</a:t>
            </a:r>
          </a:p>
          <a:p>
            <a:r>
              <a:rPr lang="en-US" dirty="0" err="1" smtClean="0"/>
              <a:t>İş</a:t>
            </a:r>
            <a:r>
              <a:rPr lang="en-US" dirty="0" smtClean="0"/>
              <a:t> </a:t>
            </a:r>
            <a:r>
              <a:rPr lang="en-US" dirty="0" err="1"/>
              <a:t>ilişkisinde</a:t>
            </a:r>
            <a:r>
              <a:rPr lang="en-US" dirty="0"/>
              <a:t> </a:t>
            </a:r>
            <a:r>
              <a:rPr lang="en-US" dirty="0" err="1"/>
              <a:t>dil</a:t>
            </a:r>
            <a:r>
              <a:rPr lang="en-US" dirty="0"/>
              <a:t>, ırk, </a:t>
            </a:r>
            <a:r>
              <a:rPr lang="en-US" dirty="0" err="1"/>
              <a:t>renk</a:t>
            </a:r>
            <a:r>
              <a:rPr lang="en-US" dirty="0"/>
              <a:t>, </a:t>
            </a:r>
            <a:r>
              <a:rPr lang="en-US" dirty="0" err="1"/>
              <a:t>cinsiyet</a:t>
            </a:r>
            <a:r>
              <a:rPr lang="en-US" dirty="0"/>
              <a:t>, </a:t>
            </a:r>
            <a:r>
              <a:rPr lang="en-US" dirty="0" err="1"/>
              <a:t>engellilik</a:t>
            </a:r>
            <a:r>
              <a:rPr lang="en-US" dirty="0"/>
              <a:t>, </a:t>
            </a:r>
            <a:r>
              <a:rPr lang="en-US" dirty="0" err="1"/>
              <a:t>siyasal</a:t>
            </a:r>
            <a:r>
              <a:rPr lang="en-US" dirty="0"/>
              <a:t> </a:t>
            </a:r>
            <a:r>
              <a:rPr lang="en-US" dirty="0" err="1"/>
              <a:t>düşünce</a:t>
            </a:r>
            <a:r>
              <a:rPr lang="en-US" dirty="0"/>
              <a:t>, </a:t>
            </a:r>
            <a:r>
              <a:rPr lang="en-US" dirty="0" err="1"/>
              <a:t>felsefî</a:t>
            </a:r>
            <a:r>
              <a:rPr lang="en-US" dirty="0"/>
              <a:t> </a:t>
            </a:r>
            <a:r>
              <a:rPr lang="en-US" dirty="0" err="1"/>
              <a:t>inanç</a:t>
            </a:r>
            <a:r>
              <a:rPr lang="en-US" dirty="0"/>
              <a:t>, din </a:t>
            </a:r>
            <a:r>
              <a:rPr lang="en-US" dirty="0" err="1"/>
              <a:t>ve</a:t>
            </a:r>
            <a:r>
              <a:rPr lang="en-US" dirty="0"/>
              <a:t> </a:t>
            </a:r>
            <a:r>
              <a:rPr lang="en-US" dirty="0" err="1"/>
              <a:t>mezhep</a:t>
            </a:r>
            <a:r>
              <a:rPr lang="en-US" dirty="0"/>
              <a:t> </a:t>
            </a:r>
            <a:r>
              <a:rPr lang="en-US" dirty="0" err="1"/>
              <a:t>ve</a:t>
            </a:r>
            <a:r>
              <a:rPr lang="en-US" dirty="0"/>
              <a:t> </a:t>
            </a:r>
            <a:r>
              <a:rPr lang="en-US" dirty="0" err="1"/>
              <a:t>benzeri</a:t>
            </a:r>
            <a:r>
              <a:rPr lang="en-US" dirty="0"/>
              <a:t> </a:t>
            </a:r>
            <a:r>
              <a:rPr lang="en-US" dirty="0" err="1"/>
              <a:t>sebeplere</a:t>
            </a:r>
            <a:r>
              <a:rPr lang="en-US" dirty="0"/>
              <a:t> </a:t>
            </a:r>
            <a:r>
              <a:rPr lang="en-US" dirty="0" err="1"/>
              <a:t>dayalı</a:t>
            </a:r>
            <a:r>
              <a:rPr lang="en-US" dirty="0"/>
              <a:t> </a:t>
            </a:r>
            <a:r>
              <a:rPr lang="en-US" dirty="0" err="1"/>
              <a:t>ayrım</a:t>
            </a:r>
            <a:r>
              <a:rPr lang="en-US" dirty="0"/>
              <a:t> </a:t>
            </a:r>
            <a:r>
              <a:rPr lang="en-US" dirty="0" err="1"/>
              <a:t>yapılamaz</a:t>
            </a:r>
            <a:r>
              <a:rPr lang="en-US" dirty="0"/>
              <a:t>.</a:t>
            </a:r>
            <a:endParaRPr lang="en-US" b="1" dirty="0"/>
          </a:p>
          <a:p>
            <a:r>
              <a:rPr lang="en-US" dirty="0" err="1"/>
              <a:t>İşveren</a:t>
            </a:r>
            <a:r>
              <a:rPr lang="en-US" dirty="0"/>
              <a:t>, </a:t>
            </a:r>
            <a:r>
              <a:rPr lang="en-US" dirty="0" err="1"/>
              <a:t>esaslı</a:t>
            </a:r>
            <a:r>
              <a:rPr lang="en-US" dirty="0"/>
              <a:t> </a:t>
            </a:r>
            <a:r>
              <a:rPr lang="en-US" dirty="0" err="1"/>
              <a:t>sebepler</a:t>
            </a:r>
            <a:r>
              <a:rPr lang="en-US" dirty="0"/>
              <a:t> </a:t>
            </a:r>
            <a:r>
              <a:rPr lang="en-US" dirty="0" err="1"/>
              <a:t>olmadıkça</a:t>
            </a:r>
            <a:r>
              <a:rPr lang="en-US" dirty="0"/>
              <a:t> tam </a:t>
            </a:r>
            <a:r>
              <a:rPr lang="en-US" dirty="0" err="1"/>
              <a:t>süreli</a:t>
            </a:r>
            <a:r>
              <a:rPr lang="en-US" dirty="0"/>
              <a:t> </a:t>
            </a:r>
            <a:r>
              <a:rPr lang="en-US" dirty="0" err="1"/>
              <a:t>çalışan</a:t>
            </a:r>
            <a:r>
              <a:rPr lang="en-US" dirty="0"/>
              <a:t> </a:t>
            </a:r>
            <a:r>
              <a:rPr lang="en-US" dirty="0" err="1"/>
              <a:t>işçi</a:t>
            </a:r>
            <a:r>
              <a:rPr lang="en-US" dirty="0"/>
              <a:t> </a:t>
            </a:r>
            <a:r>
              <a:rPr lang="en-US" dirty="0" err="1"/>
              <a:t>karşısında</a:t>
            </a:r>
            <a:r>
              <a:rPr lang="en-US" dirty="0"/>
              <a:t> </a:t>
            </a:r>
            <a:r>
              <a:rPr lang="en-US" dirty="0" err="1"/>
              <a:t>kısmî</a:t>
            </a:r>
            <a:r>
              <a:rPr lang="en-US" dirty="0"/>
              <a:t> </a:t>
            </a:r>
            <a:r>
              <a:rPr lang="en-US" dirty="0" err="1"/>
              <a:t>süreli</a:t>
            </a:r>
            <a:r>
              <a:rPr lang="en-US" dirty="0"/>
              <a:t> </a:t>
            </a:r>
            <a:r>
              <a:rPr lang="en-US" dirty="0" err="1"/>
              <a:t>çalışan</a:t>
            </a:r>
            <a:r>
              <a:rPr lang="en-US" dirty="0"/>
              <a:t> </a:t>
            </a:r>
            <a:r>
              <a:rPr lang="en-US" dirty="0" err="1"/>
              <a:t>işçiye</a:t>
            </a:r>
            <a:r>
              <a:rPr lang="en-US" dirty="0"/>
              <a:t>, </a:t>
            </a:r>
            <a:r>
              <a:rPr lang="en-US" dirty="0" err="1"/>
              <a:t>belirsiz</a:t>
            </a:r>
            <a:r>
              <a:rPr lang="en-US" dirty="0"/>
              <a:t> </a:t>
            </a:r>
            <a:r>
              <a:rPr lang="en-US" dirty="0" err="1"/>
              <a:t>süreli</a:t>
            </a:r>
            <a:r>
              <a:rPr lang="en-US" dirty="0"/>
              <a:t> </a:t>
            </a:r>
            <a:r>
              <a:rPr lang="en-US" dirty="0" err="1"/>
              <a:t>çalışan</a:t>
            </a:r>
            <a:r>
              <a:rPr lang="en-US" dirty="0"/>
              <a:t> </a:t>
            </a:r>
            <a:r>
              <a:rPr lang="en-US" dirty="0" err="1"/>
              <a:t>işçi</a:t>
            </a:r>
            <a:r>
              <a:rPr lang="en-US" dirty="0"/>
              <a:t> </a:t>
            </a:r>
            <a:r>
              <a:rPr lang="en-US" dirty="0" err="1"/>
              <a:t>karşısında</a:t>
            </a:r>
            <a:r>
              <a:rPr lang="en-US" dirty="0"/>
              <a:t> </a:t>
            </a:r>
            <a:r>
              <a:rPr lang="en-US" dirty="0" err="1"/>
              <a:t>belirli</a:t>
            </a:r>
            <a:r>
              <a:rPr lang="en-US" dirty="0"/>
              <a:t> </a:t>
            </a:r>
            <a:r>
              <a:rPr lang="en-US" dirty="0" err="1"/>
              <a:t>süreli</a:t>
            </a:r>
            <a:r>
              <a:rPr lang="en-US" dirty="0"/>
              <a:t> </a:t>
            </a:r>
            <a:r>
              <a:rPr lang="en-US" dirty="0" err="1"/>
              <a:t>çalışan</a:t>
            </a:r>
            <a:r>
              <a:rPr lang="en-US" dirty="0"/>
              <a:t> </a:t>
            </a:r>
            <a:r>
              <a:rPr lang="en-US" dirty="0" err="1"/>
              <a:t>işçiye</a:t>
            </a:r>
            <a:r>
              <a:rPr lang="en-US" dirty="0"/>
              <a:t> </a:t>
            </a:r>
            <a:r>
              <a:rPr lang="en-US" dirty="0" err="1"/>
              <a:t>farklı</a:t>
            </a:r>
            <a:r>
              <a:rPr lang="en-US" dirty="0"/>
              <a:t> </a:t>
            </a:r>
            <a:r>
              <a:rPr lang="en-US" dirty="0" err="1"/>
              <a:t>işlem</a:t>
            </a:r>
            <a:r>
              <a:rPr lang="en-US" dirty="0"/>
              <a:t> </a:t>
            </a:r>
            <a:r>
              <a:rPr lang="en-US" dirty="0" err="1"/>
              <a:t>yapamaz</a:t>
            </a:r>
            <a:r>
              <a:rPr lang="en-US" dirty="0"/>
              <a:t>.</a:t>
            </a:r>
            <a:endParaRPr lang="en-US" b="1" dirty="0"/>
          </a:p>
          <a:p>
            <a:r>
              <a:rPr lang="en-US" dirty="0" err="1"/>
              <a:t>İşveren</a:t>
            </a:r>
            <a:r>
              <a:rPr lang="en-US" dirty="0"/>
              <a:t>, </a:t>
            </a:r>
            <a:r>
              <a:rPr lang="en-US" dirty="0" err="1"/>
              <a:t>biyolojik</a:t>
            </a:r>
            <a:r>
              <a:rPr lang="en-US" dirty="0"/>
              <a:t> </a:t>
            </a:r>
            <a:r>
              <a:rPr lang="en-US" dirty="0" err="1"/>
              <a:t>veya</a:t>
            </a:r>
            <a:r>
              <a:rPr lang="en-US" dirty="0"/>
              <a:t> </a:t>
            </a:r>
            <a:r>
              <a:rPr lang="en-US" dirty="0" err="1"/>
              <a:t>işin</a:t>
            </a:r>
            <a:r>
              <a:rPr lang="en-US" dirty="0"/>
              <a:t> </a:t>
            </a:r>
            <a:r>
              <a:rPr lang="en-US" dirty="0" err="1"/>
              <a:t>niteliğine</a:t>
            </a:r>
            <a:r>
              <a:rPr lang="en-US" dirty="0"/>
              <a:t> </a:t>
            </a:r>
            <a:r>
              <a:rPr lang="en-US" dirty="0" err="1"/>
              <a:t>ilişkin</a:t>
            </a:r>
            <a:r>
              <a:rPr lang="en-US" dirty="0"/>
              <a:t> </a:t>
            </a:r>
            <a:r>
              <a:rPr lang="en-US" dirty="0" err="1"/>
              <a:t>sebepler</a:t>
            </a:r>
            <a:r>
              <a:rPr lang="en-US" dirty="0"/>
              <a:t> </a:t>
            </a:r>
            <a:r>
              <a:rPr lang="en-US" dirty="0" err="1"/>
              <a:t>zorunlu</a:t>
            </a:r>
            <a:r>
              <a:rPr lang="en-US" dirty="0"/>
              <a:t> </a:t>
            </a:r>
            <a:r>
              <a:rPr lang="en-US" dirty="0" err="1"/>
              <a:t>kılmadıkça</a:t>
            </a:r>
            <a:r>
              <a:rPr lang="en-US" dirty="0"/>
              <a:t>, </a:t>
            </a:r>
            <a:r>
              <a:rPr lang="en-US" dirty="0" err="1"/>
              <a:t>bir</a:t>
            </a:r>
            <a:r>
              <a:rPr lang="en-US" dirty="0"/>
              <a:t> </a:t>
            </a:r>
            <a:r>
              <a:rPr lang="en-US" dirty="0" err="1"/>
              <a:t>işçiye</a:t>
            </a:r>
            <a:r>
              <a:rPr lang="en-US" dirty="0"/>
              <a:t>, </a:t>
            </a:r>
            <a:r>
              <a:rPr lang="en-US" dirty="0" err="1"/>
              <a:t>iş</a:t>
            </a:r>
            <a:r>
              <a:rPr lang="en-US" dirty="0"/>
              <a:t> </a:t>
            </a:r>
            <a:r>
              <a:rPr lang="en-US" dirty="0" err="1"/>
              <a:t>sözleşmesinin</a:t>
            </a:r>
            <a:r>
              <a:rPr lang="en-US" dirty="0"/>
              <a:t> </a:t>
            </a:r>
            <a:r>
              <a:rPr lang="en-US" dirty="0" err="1"/>
              <a:t>yapılmasında</a:t>
            </a:r>
            <a:r>
              <a:rPr lang="en-US" dirty="0"/>
              <a:t>, </a:t>
            </a:r>
            <a:r>
              <a:rPr lang="en-US" dirty="0" err="1"/>
              <a:t>şartlarının</a:t>
            </a:r>
            <a:r>
              <a:rPr lang="en-US" dirty="0"/>
              <a:t> </a:t>
            </a:r>
            <a:r>
              <a:rPr lang="en-US" dirty="0" err="1"/>
              <a:t>oluşturulmasında</a:t>
            </a:r>
            <a:r>
              <a:rPr lang="en-US" dirty="0"/>
              <a:t>, </a:t>
            </a:r>
            <a:r>
              <a:rPr lang="en-US" dirty="0" err="1"/>
              <a:t>uygulanmasında</a:t>
            </a:r>
            <a:r>
              <a:rPr lang="en-US" dirty="0"/>
              <a:t> </a:t>
            </a:r>
            <a:r>
              <a:rPr lang="en-US" dirty="0" err="1"/>
              <a:t>ve</a:t>
            </a:r>
            <a:r>
              <a:rPr lang="en-US" dirty="0"/>
              <a:t> </a:t>
            </a:r>
            <a:r>
              <a:rPr lang="en-US" dirty="0" err="1"/>
              <a:t>sona</a:t>
            </a:r>
            <a:r>
              <a:rPr lang="en-US" dirty="0"/>
              <a:t> </a:t>
            </a:r>
            <a:r>
              <a:rPr lang="en-US" dirty="0" err="1"/>
              <a:t>ermesinde</a:t>
            </a:r>
            <a:r>
              <a:rPr lang="en-US" dirty="0"/>
              <a:t>, </a:t>
            </a:r>
            <a:r>
              <a:rPr lang="en-US" dirty="0" err="1"/>
              <a:t>cinsiyet</a:t>
            </a:r>
            <a:r>
              <a:rPr lang="en-US" dirty="0"/>
              <a:t> </a:t>
            </a:r>
            <a:r>
              <a:rPr lang="en-US" dirty="0" err="1"/>
              <a:t>veya</a:t>
            </a:r>
            <a:r>
              <a:rPr lang="en-US" dirty="0"/>
              <a:t> </a:t>
            </a:r>
            <a:r>
              <a:rPr lang="en-US" dirty="0" err="1"/>
              <a:t>gebelik</a:t>
            </a:r>
            <a:r>
              <a:rPr lang="en-US" dirty="0"/>
              <a:t> </a:t>
            </a:r>
            <a:r>
              <a:rPr lang="en-US" dirty="0" err="1"/>
              <a:t>nedeniyle</a:t>
            </a:r>
            <a:r>
              <a:rPr lang="en-US" dirty="0"/>
              <a:t> </a:t>
            </a:r>
            <a:r>
              <a:rPr lang="en-US" dirty="0" err="1"/>
              <a:t>doğrudan</a:t>
            </a:r>
            <a:r>
              <a:rPr lang="en-US" dirty="0"/>
              <a:t> </a:t>
            </a:r>
            <a:r>
              <a:rPr lang="en-US" dirty="0" err="1"/>
              <a:t>veya</a:t>
            </a:r>
            <a:r>
              <a:rPr lang="en-US" dirty="0"/>
              <a:t> </a:t>
            </a:r>
            <a:r>
              <a:rPr lang="en-US" dirty="0" err="1"/>
              <a:t>dolaylı</a:t>
            </a:r>
            <a:r>
              <a:rPr lang="en-US" dirty="0"/>
              <a:t> </a:t>
            </a:r>
            <a:r>
              <a:rPr lang="en-US" dirty="0" err="1"/>
              <a:t>farklı</a:t>
            </a:r>
            <a:r>
              <a:rPr lang="en-US" dirty="0"/>
              <a:t> </a:t>
            </a:r>
            <a:r>
              <a:rPr lang="en-US" dirty="0" err="1"/>
              <a:t>işlem</a:t>
            </a:r>
            <a:r>
              <a:rPr lang="en-US" dirty="0"/>
              <a:t> </a:t>
            </a:r>
            <a:r>
              <a:rPr lang="en-US" dirty="0" err="1"/>
              <a:t>yapamaz</a:t>
            </a:r>
            <a:r>
              <a:rPr lang="en-US" dirty="0"/>
              <a:t>.</a:t>
            </a:r>
            <a:endParaRPr lang="en-US" b="1" dirty="0"/>
          </a:p>
          <a:p>
            <a:r>
              <a:rPr lang="en-US" dirty="0" err="1"/>
              <a:t>Aynı</a:t>
            </a:r>
            <a:r>
              <a:rPr lang="en-US" dirty="0"/>
              <a:t> </a:t>
            </a:r>
            <a:r>
              <a:rPr lang="en-US" dirty="0" err="1"/>
              <a:t>veya</a:t>
            </a:r>
            <a:r>
              <a:rPr lang="en-US" dirty="0"/>
              <a:t> </a:t>
            </a:r>
            <a:r>
              <a:rPr lang="en-US" dirty="0" err="1"/>
              <a:t>eşit</a:t>
            </a:r>
            <a:r>
              <a:rPr lang="en-US" dirty="0"/>
              <a:t> </a:t>
            </a:r>
            <a:r>
              <a:rPr lang="en-US" dirty="0" err="1"/>
              <a:t>değerde</a:t>
            </a:r>
            <a:r>
              <a:rPr lang="en-US" dirty="0"/>
              <a:t> </a:t>
            </a:r>
            <a:r>
              <a:rPr lang="en-US" dirty="0" err="1"/>
              <a:t>bir</a:t>
            </a:r>
            <a:r>
              <a:rPr lang="en-US" dirty="0"/>
              <a:t> </a:t>
            </a:r>
            <a:r>
              <a:rPr lang="en-US" dirty="0" err="1"/>
              <a:t>iş</a:t>
            </a:r>
            <a:r>
              <a:rPr lang="en-US" dirty="0"/>
              <a:t> </a:t>
            </a:r>
            <a:r>
              <a:rPr lang="en-US" dirty="0" err="1"/>
              <a:t>için</a:t>
            </a:r>
            <a:r>
              <a:rPr lang="en-US" dirty="0"/>
              <a:t> </a:t>
            </a:r>
            <a:r>
              <a:rPr lang="en-US" dirty="0" err="1"/>
              <a:t>cinsiyet</a:t>
            </a:r>
            <a:r>
              <a:rPr lang="en-US" dirty="0"/>
              <a:t> </a:t>
            </a:r>
            <a:r>
              <a:rPr lang="en-US" dirty="0" err="1"/>
              <a:t>nedeniyle</a:t>
            </a:r>
            <a:r>
              <a:rPr lang="en-US" dirty="0"/>
              <a:t> </a:t>
            </a:r>
            <a:r>
              <a:rPr lang="en-US" dirty="0" err="1"/>
              <a:t>daha</a:t>
            </a:r>
            <a:r>
              <a:rPr lang="en-US" dirty="0"/>
              <a:t> </a:t>
            </a:r>
            <a:r>
              <a:rPr lang="en-US" dirty="0" err="1"/>
              <a:t>düşük</a:t>
            </a:r>
            <a:r>
              <a:rPr lang="en-US" dirty="0"/>
              <a:t> </a:t>
            </a:r>
            <a:r>
              <a:rPr lang="en-US" dirty="0" err="1"/>
              <a:t>ücret</a:t>
            </a:r>
            <a:r>
              <a:rPr lang="en-US" dirty="0"/>
              <a:t> </a:t>
            </a:r>
            <a:r>
              <a:rPr lang="en-US" dirty="0" err="1"/>
              <a:t>kararlaştırılamaz</a:t>
            </a:r>
            <a:r>
              <a:rPr lang="en-US" dirty="0"/>
              <a:t>.</a:t>
            </a:r>
            <a:endParaRPr lang="en-US" b="1" dirty="0"/>
          </a:p>
          <a:p>
            <a:r>
              <a:rPr lang="en-US" dirty="0" err="1"/>
              <a:t>İşçinin</a:t>
            </a:r>
            <a:r>
              <a:rPr lang="en-US" dirty="0"/>
              <a:t> </a:t>
            </a:r>
            <a:r>
              <a:rPr lang="en-US" dirty="0" err="1"/>
              <a:t>cinsiyeti</a:t>
            </a:r>
            <a:r>
              <a:rPr lang="en-US" dirty="0"/>
              <a:t> </a:t>
            </a:r>
            <a:r>
              <a:rPr lang="en-US" dirty="0" err="1"/>
              <a:t>nedeniyle</a:t>
            </a:r>
            <a:r>
              <a:rPr lang="en-US" dirty="0"/>
              <a:t> </a:t>
            </a:r>
            <a:r>
              <a:rPr lang="en-US" dirty="0" err="1"/>
              <a:t>özel</a:t>
            </a:r>
            <a:r>
              <a:rPr lang="en-US" dirty="0"/>
              <a:t> </a:t>
            </a:r>
            <a:r>
              <a:rPr lang="en-US" dirty="0" err="1"/>
              <a:t>koruyucu</a:t>
            </a:r>
            <a:r>
              <a:rPr lang="en-US" dirty="0"/>
              <a:t> </a:t>
            </a:r>
            <a:r>
              <a:rPr lang="en-US" dirty="0" err="1"/>
              <a:t>hükümlerin</a:t>
            </a:r>
            <a:r>
              <a:rPr lang="en-US" dirty="0"/>
              <a:t> </a:t>
            </a:r>
            <a:r>
              <a:rPr lang="en-US" dirty="0" err="1"/>
              <a:t>uygulanması</a:t>
            </a:r>
            <a:r>
              <a:rPr lang="en-US" dirty="0"/>
              <a:t>, </a:t>
            </a:r>
            <a:r>
              <a:rPr lang="en-US" dirty="0" err="1"/>
              <a:t>daha</a:t>
            </a:r>
            <a:r>
              <a:rPr lang="en-US" dirty="0"/>
              <a:t> </a:t>
            </a:r>
            <a:r>
              <a:rPr lang="en-US" dirty="0" err="1"/>
              <a:t>düşük</a:t>
            </a:r>
            <a:r>
              <a:rPr lang="en-US" dirty="0"/>
              <a:t> </a:t>
            </a:r>
            <a:r>
              <a:rPr lang="en-US" dirty="0" err="1"/>
              <a:t>bir</a:t>
            </a:r>
            <a:r>
              <a:rPr lang="en-US" dirty="0"/>
              <a:t> </a:t>
            </a:r>
            <a:r>
              <a:rPr lang="en-US" dirty="0" err="1"/>
              <a:t>ücretin</a:t>
            </a:r>
            <a:r>
              <a:rPr lang="en-US" dirty="0"/>
              <a:t> </a:t>
            </a:r>
            <a:r>
              <a:rPr lang="en-US" dirty="0" err="1"/>
              <a:t>uygulanmasını</a:t>
            </a:r>
            <a:r>
              <a:rPr lang="en-US" dirty="0"/>
              <a:t> </a:t>
            </a:r>
            <a:r>
              <a:rPr lang="en-US" dirty="0" err="1"/>
              <a:t>haklı</a:t>
            </a:r>
            <a:r>
              <a:rPr lang="en-US" dirty="0"/>
              <a:t> </a:t>
            </a:r>
            <a:r>
              <a:rPr lang="en-US" dirty="0" err="1"/>
              <a:t>kılmaz</a:t>
            </a:r>
            <a:r>
              <a:rPr lang="en-US" dirty="0"/>
              <a:t>.</a:t>
            </a:r>
            <a:endParaRPr lang="en-US" b="1" dirty="0"/>
          </a:p>
          <a:p>
            <a:r>
              <a:rPr lang="en-US" dirty="0" err="1"/>
              <a:t>İş</a:t>
            </a:r>
            <a:r>
              <a:rPr lang="en-US" dirty="0"/>
              <a:t> </a:t>
            </a:r>
            <a:r>
              <a:rPr lang="en-US" dirty="0" err="1"/>
              <a:t>ilişkisinde</a:t>
            </a:r>
            <a:r>
              <a:rPr lang="en-US" dirty="0"/>
              <a:t> </a:t>
            </a:r>
            <a:r>
              <a:rPr lang="en-US" dirty="0" err="1"/>
              <a:t>veya</a:t>
            </a:r>
            <a:r>
              <a:rPr lang="en-US" dirty="0"/>
              <a:t> </a:t>
            </a:r>
            <a:r>
              <a:rPr lang="en-US" dirty="0" err="1"/>
              <a:t>sona</a:t>
            </a:r>
            <a:r>
              <a:rPr lang="en-US" dirty="0"/>
              <a:t> </a:t>
            </a:r>
            <a:r>
              <a:rPr lang="en-US" dirty="0" err="1"/>
              <a:t>ermesinde</a:t>
            </a:r>
            <a:r>
              <a:rPr lang="en-US" dirty="0"/>
              <a:t> </a:t>
            </a:r>
            <a:r>
              <a:rPr lang="en-US" dirty="0" err="1"/>
              <a:t>yukarıdaki</a:t>
            </a:r>
            <a:r>
              <a:rPr lang="en-US" dirty="0"/>
              <a:t> </a:t>
            </a:r>
            <a:r>
              <a:rPr lang="en-US" dirty="0" err="1"/>
              <a:t>fıkra</a:t>
            </a:r>
            <a:r>
              <a:rPr lang="en-US" dirty="0"/>
              <a:t> </a:t>
            </a:r>
            <a:r>
              <a:rPr lang="en-US" dirty="0" err="1"/>
              <a:t>hükümlerine</a:t>
            </a:r>
            <a:r>
              <a:rPr lang="en-US" dirty="0"/>
              <a:t> </a:t>
            </a:r>
            <a:r>
              <a:rPr lang="en-US" dirty="0" err="1"/>
              <a:t>aykırı</a:t>
            </a:r>
            <a:r>
              <a:rPr lang="en-US" dirty="0"/>
              <a:t> </a:t>
            </a:r>
            <a:r>
              <a:rPr lang="en-US" dirty="0" err="1"/>
              <a:t>davranıldığında</a:t>
            </a:r>
            <a:r>
              <a:rPr lang="en-US" dirty="0"/>
              <a:t> </a:t>
            </a:r>
            <a:r>
              <a:rPr lang="en-US" dirty="0" err="1"/>
              <a:t>işçi</a:t>
            </a:r>
            <a:r>
              <a:rPr lang="en-US" dirty="0"/>
              <a:t>, </a:t>
            </a:r>
            <a:r>
              <a:rPr lang="en-US" dirty="0" err="1"/>
              <a:t>dört</a:t>
            </a:r>
            <a:r>
              <a:rPr lang="en-US" dirty="0"/>
              <a:t> </a:t>
            </a:r>
            <a:r>
              <a:rPr lang="en-US" dirty="0" err="1"/>
              <a:t>aya</a:t>
            </a:r>
            <a:r>
              <a:rPr lang="en-US" dirty="0"/>
              <a:t> </a:t>
            </a:r>
            <a:r>
              <a:rPr lang="en-US" dirty="0" err="1"/>
              <a:t>kadar</a:t>
            </a:r>
            <a:r>
              <a:rPr lang="en-US" dirty="0"/>
              <a:t> </a:t>
            </a:r>
            <a:r>
              <a:rPr lang="en-US" dirty="0" err="1"/>
              <a:t>ücreti</a:t>
            </a:r>
            <a:r>
              <a:rPr lang="en-US" dirty="0"/>
              <a:t> </a:t>
            </a:r>
            <a:r>
              <a:rPr lang="en-US" dirty="0" err="1"/>
              <a:t>tutarındaki</a:t>
            </a:r>
            <a:r>
              <a:rPr lang="en-US" dirty="0"/>
              <a:t> </a:t>
            </a:r>
            <a:r>
              <a:rPr lang="en-US" dirty="0" err="1"/>
              <a:t>uygun</a:t>
            </a:r>
            <a:r>
              <a:rPr lang="en-US" dirty="0"/>
              <a:t> </a:t>
            </a:r>
            <a:r>
              <a:rPr lang="en-US" dirty="0" err="1"/>
              <a:t>bir</a:t>
            </a:r>
            <a:r>
              <a:rPr lang="en-US" dirty="0"/>
              <a:t> </a:t>
            </a:r>
            <a:r>
              <a:rPr lang="en-US" dirty="0" err="1"/>
              <a:t>tazminattan</a:t>
            </a:r>
            <a:r>
              <a:rPr lang="en-US" dirty="0"/>
              <a:t> </a:t>
            </a:r>
            <a:r>
              <a:rPr lang="en-US" dirty="0" err="1"/>
              <a:t>başka</a:t>
            </a:r>
            <a:r>
              <a:rPr lang="en-US" dirty="0"/>
              <a:t> </a:t>
            </a:r>
            <a:r>
              <a:rPr lang="en-US" dirty="0" err="1"/>
              <a:t>yoksun</a:t>
            </a:r>
            <a:r>
              <a:rPr lang="en-US" dirty="0"/>
              <a:t> </a:t>
            </a:r>
            <a:r>
              <a:rPr lang="en-US" dirty="0" err="1"/>
              <a:t>bırakıldığı</a:t>
            </a:r>
            <a:r>
              <a:rPr lang="en-US" dirty="0"/>
              <a:t> </a:t>
            </a:r>
            <a:r>
              <a:rPr lang="en-US" dirty="0" err="1"/>
              <a:t>haklarını</a:t>
            </a:r>
            <a:r>
              <a:rPr lang="en-US" dirty="0"/>
              <a:t> da </a:t>
            </a:r>
            <a:r>
              <a:rPr lang="en-US" dirty="0" err="1"/>
              <a:t>talep</a:t>
            </a:r>
            <a:r>
              <a:rPr lang="en-US" dirty="0"/>
              <a:t> </a:t>
            </a:r>
            <a:r>
              <a:rPr lang="en-US" dirty="0" err="1"/>
              <a:t>edebilir</a:t>
            </a:r>
            <a:r>
              <a:rPr lang="en-US" dirty="0"/>
              <a:t>. 2821 </a:t>
            </a:r>
            <a:r>
              <a:rPr lang="en-US" dirty="0" err="1"/>
              <a:t>sayılı</a:t>
            </a:r>
            <a:r>
              <a:rPr lang="en-US" dirty="0"/>
              <a:t> </a:t>
            </a:r>
            <a:r>
              <a:rPr lang="en-US" dirty="0" err="1"/>
              <a:t>Sendikalar</a:t>
            </a:r>
            <a:r>
              <a:rPr lang="en-US" dirty="0"/>
              <a:t> </a:t>
            </a:r>
            <a:r>
              <a:rPr lang="en-US" dirty="0" err="1"/>
              <a:t>Kanununun</a:t>
            </a:r>
            <a:r>
              <a:rPr lang="en-US" dirty="0"/>
              <a:t> 31 </a:t>
            </a:r>
            <a:r>
              <a:rPr lang="en-US" dirty="0" err="1"/>
              <a:t>inci</a:t>
            </a:r>
            <a:r>
              <a:rPr lang="en-US" dirty="0"/>
              <a:t> </a:t>
            </a:r>
            <a:r>
              <a:rPr lang="en-US" dirty="0" err="1"/>
              <a:t>maddesi</a:t>
            </a:r>
            <a:r>
              <a:rPr lang="en-US" dirty="0"/>
              <a:t> </a:t>
            </a:r>
            <a:r>
              <a:rPr lang="en-US" dirty="0" err="1"/>
              <a:t>hükümleri</a:t>
            </a:r>
            <a:r>
              <a:rPr lang="en-US" dirty="0"/>
              <a:t> </a:t>
            </a:r>
            <a:r>
              <a:rPr lang="en-US" dirty="0" err="1"/>
              <a:t>saklıdır</a:t>
            </a:r>
            <a:r>
              <a:rPr lang="en-US" dirty="0"/>
              <a:t>.</a:t>
            </a:r>
            <a:endParaRPr lang="en-US" b="1" dirty="0"/>
          </a:p>
          <a:p>
            <a:r>
              <a:rPr lang="en-US" dirty="0"/>
              <a:t>20 </a:t>
            </a:r>
            <a:r>
              <a:rPr lang="en-US" dirty="0" err="1"/>
              <a:t>nci</a:t>
            </a:r>
            <a:r>
              <a:rPr lang="en-US" dirty="0"/>
              <a:t> </a:t>
            </a:r>
            <a:r>
              <a:rPr lang="en-US" dirty="0" err="1"/>
              <a:t>madde</a:t>
            </a:r>
            <a:r>
              <a:rPr lang="en-US" dirty="0"/>
              <a:t> </a:t>
            </a:r>
            <a:r>
              <a:rPr lang="en-US" dirty="0" err="1"/>
              <a:t>hükümleri</a:t>
            </a:r>
            <a:r>
              <a:rPr lang="en-US" dirty="0"/>
              <a:t> </a:t>
            </a:r>
            <a:r>
              <a:rPr lang="en-US" dirty="0" err="1"/>
              <a:t>saklı</a:t>
            </a:r>
            <a:r>
              <a:rPr lang="en-US" dirty="0"/>
              <a:t> </a:t>
            </a:r>
            <a:r>
              <a:rPr lang="en-US" dirty="0" err="1"/>
              <a:t>kalmak</a:t>
            </a:r>
            <a:r>
              <a:rPr lang="en-US" dirty="0"/>
              <a:t> </a:t>
            </a:r>
            <a:r>
              <a:rPr lang="en-US" dirty="0" err="1"/>
              <a:t>üzere</a:t>
            </a:r>
            <a:r>
              <a:rPr lang="en-US" dirty="0"/>
              <a:t> </a:t>
            </a:r>
            <a:r>
              <a:rPr lang="en-US" dirty="0" err="1"/>
              <a:t>işverenin</a:t>
            </a:r>
            <a:r>
              <a:rPr lang="en-US" dirty="0"/>
              <a:t> </a:t>
            </a:r>
            <a:r>
              <a:rPr lang="en-US" dirty="0" err="1"/>
              <a:t>yukarıdaki</a:t>
            </a:r>
            <a:r>
              <a:rPr lang="en-US" dirty="0"/>
              <a:t> </a:t>
            </a:r>
            <a:r>
              <a:rPr lang="en-US" dirty="0" err="1"/>
              <a:t>fıkra</a:t>
            </a:r>
            <a:r>
              <a:rPr lang="en-US" dirty="0"/>
              <a:t> </a:t>
            </a:r>
            <a:r>
              <a:rPr lang="en-US" dirty="0" err="1"/>
              <a:t>hükümlerine</a:t>
            </a:r>
            <a:r>
              <a:rPr lang="en-US" dirty="0"/>
              <a:t> </a:t>
            </a:r>
            <a:r>
              <a:rPr lang="en-US" dirty="0" err="1"/>
              <a:t>aykırı</a:t>
            </a:r>
            <a:r>
              <a:rPr lang="en-US" dirty="0"/>
              <a:t> </a:t>
            </a:r>
            <a:r>
              <a:rPr lang="en-US" dirty="0" err="1"/>
              <a:t>davrandığını</a:t>
            </a:r>
            <a:r>
              <a:rPr lang="en-US" dirty="0"/>
              <a:t> </a:t>
            </a:r>
            <a:r>
              <a:rPr lang="en-US" dirty="0" err="1"/>
              <a:t>işçi</a:t>
            </a:r>
            <a:r>
              <a:rPr lang="en-US" dirty="0"/>
              <a:t> </a:t>
            </a:r>
            <a:r>
              <a:rPr lang="en-US" dirty="0" err="1"/>
              <a:t>ispat</a:t>
            </a:r>
            <a:r>
              <a:rPr lang="en-US" dirty="0"/>
              <a:t> </a:t>
            </a:r>
            <a:r>
              <a:rPr lang="en-US" dirty="0" err="1"/>
              <a:t>etmekle</a:t>
            </a:r>
            <a:r>
              <a:rPr lang="en-US" dirty="0"/>
              <a:t> </a:t>
            </a:r>
            <a:r>
              <a:rPr lang="en-US" dirty="0" err="1"/>
              <a:t>yükümlüdür</a:t>
            </a:r>
            <a:r>
              <a:rPr lang="en-US" dirty="0"/>
              <a:t>. </a:t>
            </a:r>
            <a:r>
              <a:rPr lang="en-US" dirty="0" err="1"/>
              <a:t>Ancak</a:t>
            </a:r>
            <a:r>
              <a:rPr lang="en-US" dirty="0"/>
              <a:t>, </a:t>
            </a:r>
            <a:r>
              <a:rPr lang="en-US" dirty="0" err="1"/>
              <a:t>işçi</a:t>
            </a:r>
            <a:r>
              <a:rPr lang="en-US" dirty="0"/>
              <a:t> </a:t>
            </a:r>
            <a:r>
              <a:rPr lang="en-US" dirty="0" err="1"/>
              <a:t>bir</a:t>
            </a:r>
            <a:r>
              <a:rPr lang="en-US" dirty="0"/>
              <a:t> </a:t>
            </a:r>
            <a:r>
              <a:rPr lang="en-US" dirty="0" err="1"/>
              <a:t>ihlalin</a:t>
            </a:r>
            <a:r>
              <a:rPr lang="en-US" dirty="0"/>
              <a:t> </a:t>
            </a:r>
            <a:r>
              <a:rPr lang="en-US" dirty="0" err="1"/>
              <a:t>varlığı</a:t>
            </a:r>
            <a:r>
              <a:rPr lang="en-US" dirty="0"/>
              <a:t> </a:t>
            </a:r>
            <a:r>
              <a:rPr lang="en-US" dirty="0" err="1"/>
              <a:t>ihtimalini</a:t>
            </a:r>
            <a:r>
              <a:rPr lang="en-US" dirty="0"/>
              <a:t> </a:t>
            </a:r>
            <a:r>
              <a:rPr lang="en-US" dirty="0" err="1"/>
              <a:t>güçlü</a:t>
            </a:r>
            <a:r>
              <a:rPr lang="en-US" dirty="0"/>
              <a:t> </a:t>
            </a:r>
            <a:r>
              <a:rPr lang="en-US" dirty="0" err="1"/>
              <a:t>bir</a:t>
            </a:r>
            <a:r>
              <a:rPr lang="en-US" dirty="0"/>
              <a:t> </a:t>
            </a:r>
            <a:r>
              <a:rPr lang="en-US" dirty="0" err="1"/>
              <a:t>biçimde</a:t>
            </a:r>
            <a:r>
              <a:rPr lang="en-US" dirty="0"/>
              <a:t> </a:t>
            </a:r>
            <a:r>
              <a:rPr lang="en-US" dirty="0" err="1"/>
              <a:t>gösteren</a:t>
            </a:r>
            <a:r>
              <a:rPr lang="en-US" dirty="0"/>
              <a:t> </a:t>
            </a:r>
            <a:r>
              <a:rPr lang="en-US" dirty="0" err="1"/>
              <a:t>bir</a:t>
            </a:r>
            <a:r>
              <a:rPr lang="en-US" dirty="0"/>
              <a:t> </a:t>
            </a:r>
            <a:r>
              <a:rPr lang="en-US" dirty="0" err="1"/>
              <a:t>durumu</a:t>
            </a:r>
            <a:r>
              <a:rPr lang="en-US" dirty="0"/>
              <a:t> </a:t>
            </a:r>
            <a:r>
              <a:rPr lang="en-US" dirty="0" err="1"/>
              <a:t>ortaya</a:t>
            </a:r>
            <a:r>
              <a:rPr lang="en-US" dirty="0"/>
              <a:t> </a:t>
            </a:r>
            <a:r>
              <a:rPr lang="en-US" dirty="0" err="1"/>
              <a:t>koyduğunda</a:t>
            </a:r>
            <a:r>
              <a:rPr lang="en-US" dirty="0"/>
              <a:t>, </a:t>
            </a:r>
            <a:r>
              <a:rPr lang="en-US" dirty="0" err="1"/>
              <a:t>işveren</a:t>
            </a:r>
            <a:r>
              <a:rPr lang="en-US" dirty="0"/>
              <a:t> </a:t>
            </a:r>
            <a:r>
              <a:rPr lang="en-US" dirty="0" err="1"/>
              <a:t>böyle</a:t>
            </a:r>
            <a:r>
              <a:rPr lang="en-US" dirty="0"/>
              <a:t> </a:t>
            </a:r>
            <a:r>
              <a:rPr lang="en-US" dirty="0" err="1"/>
              <a:t>bir</a:t>
            </a:r>
            <a:r>
              <a:rPr lang="en-US" dirty="0"/>
              <a:t> </a:t>
            </a:r>
            <a:r>
              <a:rPr lang="en-US" dirty="0" err="1"/>
              <a:t>ihlalin</a:t>
            </a:r>
            <a:r>
              <a:rPr lang="en-US" dirty="0"/>
              <a:t> </a:t>
            </a:r>
            <a:r>
              <a:rPr lang="en-US" dirty="0" err="1"/>
              <a:t>mevcut</a:t>
            </a:r>
            <a:r>
              <a:rPr lang="en-US" dirty="0"/>
              <a:t> </a:t>
            </a:r>
            <a:r>
              <a:rPr lang="en-US" dirty="0" err="1"/>
              <a:t>olmadığını</a:t>
            </a:r>
            <a:r>
              <a:rPr lang="en-US" dirty="0"/>
              <a:t> </a:t>
            </a:r>
            <a:r>
              <a:rPr lang="en-US" dirty="0" err="1"/>
              <a:t>ispat</a:t>
            </a:r>
            <a:r>
              <a:rPr lang="en-US" dirty="0"/>
              <a:t> </a:t>
            </a:r>
            <a:r>
              <a:rPr lang="en-US" dirty="0" err="1"/>
              <a:t>etmekle</a:t>
            </a:r>
            <a:r>
              <a:rPr lang="en-US" dirty="0"/>
              <a:t> </a:t>
            </a:r>
            <a:r>
              <a:rPr lang="en-US" dirty="0" err="1"/>
              <a:t>yükümlü</a:t>
            </a:r>
            <a:r>
              <a:rPr lang="en-US" dirty="0"/>
              <a:t> </a:t>
            </a:r>
            <a:r>
              <a:rPr lang="en-US" dirty="0" err="1"/>
              <a:t>olur</a:t>
            </a:r>
            <a:r>
              <a:rPr lang="en-US" dirty="0"/>
              <a:t>.</a:t>
            </a:r>
            <a:endParaRPr lang="en-US" b="1" dirty="0"/>
          </a:p>
          <a:p>
            <a:pPr>
              <a:buNone/>
            </a:pPr>
            <a:endParaRPr lang="tr-TR" dirty="0" smtClean="0"/>
          </a:p>
        </p:txBody>
      </p:sp>
      <p:sp>
        <p:nvSpPr>
          <p:cNvPr id="4" name="3 Slayt Numarası Yer Tutucusu"/>
          <p:cNvSpPr>
            <a:spLocks noGrp="1"/>
          </p:cNvSpPr>
          <p:nvPr>
            <p:ph type="sldNum" sz="quarter" idx="12"/>
          </p:nvPr>
        </p:nvSpPr>
        <p:spPr/>
        <p:txBody>
          <a:bodyPr/>
          <a:lstStyle/>
          <a:p>
            <a:fld id="{FE58EF40-2703-4175-A262-35BD4C31CE73}"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pPr algn="ctr"/>
            <a:r>
              <a:rPr lang="tr-TR" b="1" dirty="0" smtClean="0"/>
              <a:t>İş Sözleşmesinden Doğan İşveren Borçları</a:t>
            </a:r>
            <a:endParaRPr lang="tr-TR" b="1" dirty="0"/>
          </a:p>
        </p:txBody>
      </p:sp>
      <p:sp>
        <p:nvSpPr>
          <p:cNvPr id="3" name="2 İçerik Yer Tutucusu"/>
          <p:cNvSpPr>
            <a:spLocks noGrp="1"/>
          </p:cNvSpPr>
          <p:nvPr>
            <p:ph idx="1"/>
          </p:nvPr>
        </p:nvSpPr>
        <p:spPr>
          <a:xfrm>
            <a:off x="457200" y="1571612"/>
            <a:ext cx="8472518" cy="5000660"/>
          </a:xfrm>
        </p:spPr>
        <p:txBody>
          <a:bodyPr>
            <a:normAutofit/>
          </a:bodyPr>
          <a:lstStyle/>
          <a:p>
            <a:r>
              <a:rPr lang="tr-TR" dirty="0" smtClean="0"/>
              <a:t>Gözetme/Koruma borcu</a:t>
            </a:r>
          </a:p>
          <a:p>
            <a:pPr>
              <a:buFontTx/>
              <a:buChar char="-"/>
            </a:pPr>
            <a:r>
              <a:rPr lang="tr-TR" dirty="0" smtClean="0"/>
              <a:t>İş güvenliği önlemleri</a:t>
            </a:r>
          </a:p>
          <a:p>
            <a:pPr>
              <a:buFontTx/>
              <a:buChar char="-"/>
            </a:pPr>
            <a:r>
              <a:rPr lang="tr-TR" dirty="0" smtClean="0"/>
              <a:t>Tacize karşı koruma</a:t>
            </a:r>
          </a:p>
          <a:p>
            <a:pPr marL="0" indent="0">
              <a:buNone/>
            </a:pPr>
            <a:endParaRPr lang="tr-TR" b="1" dirty="0" smtClean="0"/>
          </a:p>
          <a:p>
            <a:pPr marL="0" indent="0">
              <a:buNone/>
            </a:pPr>
            <a:r>
              <a:rPr lang="tr-TR" b="1" dirty="0" smtClean="0"/>
              <a:t>Borçlar Kanunu m. 417</a:t>
            </a:r>
            <a:endParaRPr lang="tr-TR" dirty="0"/>
          </a:p>
          <a:p>
            <a:pPr marL="0" indent="0">
              <a:buNone/>
            </a:pPr>
            <a:r>
              <a:rPr lang="tr-TR" dirty="0" smtClean="0"/>
              <a:t>«İşveren</a:t>
            </a:r>
            <a:r>
              <a:rPr lang="tr-TR" dirty="0"/>
              <a:t>, hizmet ilişkisinde işçinin kişiliğini korumak ve saygı göstermek ve işyerinde dürüstlük ilkelerine uygun bir düzeni sağlamakla, özellikle işçilerin psikolojik ve cinsel tacize uğramamaları ve bu tür tacizlere uğramış olanların daha fazla zarar görmemeleri için gerekli önlemleri almakla </a:t>
            </a:r>
            <a:r>
              <a:rPr lang="tr-TR" dirty="0" smtClean="0"/>
              <a:t>yükümlüdür».</a:t>
            </a:r>
          </a:p>
          <a:p>
            <a:pPr>
              <a:buFontTx/>
              <a:buChar char="-"/>
            </a:pPr>
            <a:endParaRPr lang="tr-TR" dirty="0"/>
          </a:p>
        </p:txBody>
      </p:sp>
      <p:sp>
        <p:nvSpPr>
          <p:cNvPr id="4" name="3 Slayt Numarası Yer Tutucusu"/>
          <p:cNvSpPr>
            <a:spLocks noGrp="1"/>
          </p:cNvSpPr>
          <p:nvPr>
            <p:ph type="sldNum" sz="quarter" idx="12"/>
          </p:nvPr>
        </p:nvSpPr>
        <p:spPr/>
        <p:txBody>
          <a:bodyPr/>
          <a:lstStyle/>
          <a:p>
            <a:fld id="{FE58EF40-2703-4175-A262-35BD4C31CE73}" type="slidenum">
              <a:rPr lang="tr-TR" smtClean="0"/>
              <a:pPr/>
              <a:t>29</a:t>
            </a:fld>
            <a:endParaRPr lang="tr-TR"/>
          </a:p>
        </p:txBody>
      </p:sp>
    </p:spTree>
    <p:extLst>
      <p:ext uri="{BB962C8B-B14F-4D97-AF65-F5344CB8AC3E}">
        <p14:creationId xmlns:p14="http://schemas.microsoft.com/office/powerpoint/2010/main" val="2409568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19672" y="692696"/>
            <a:ext cx="6264696" cy="1584176"/>
          </a:xfrm>
        </p:spPr>
        <p:txBody>
          <a:bodyPr>
            <a:noAutofit/>
          </a:bodyPr>
          <a:lstStyle/>
          <a:p>
            <a:pPr algn="ctr"/>
            <a:r>
              <a:rPr lang="tr-TR" sz="3200" b="1" dirty="0">
                <a:latin typeface="Arial" panose="020B0604020202020204" pitchFamily="34" charset="0"/>
                <a:cs typeface="Arial" panose="020B0604020202020204" pitchFamily="34" charset="0"/>
              </a:rPr>
              <a:t>İş Sözleşmesinin </a:t>
            </a:r>
            <a:r>
              <a:rPr lang="tr-TR" sz="3200" b="1" dirty="0" smtClean="0">
                <a:latin typeface="Arial" panose="020B0604020202020204" pitchFamily="34" charset="0"/>
                <a:cs typeface="Arial" panose="020B0604020202020204" pitchFamily="34" charset="0"/>
              </a:rPr>
              <a:t>Türleri</a:t>
            </a:r>
            <a:br>
              <a:rPr lang="tr-TR" sz="3200" b="1" dirty="0" smtClean="0">
                <a:latin typeface="Arial" panose="020B0604020202020204" pitchFamily="34" charset="0"/>
                <a:cs typeface="Arial" panose="020B0604020202020204" pitchFamily="34" charset="0"/>
              </a:rPr>
            </a:br>
            <a:r>
              <a:rPr lang="tr-TR" sz="3200" b="1" dirty="0" smtClean="0">
                <a:latin typeface="Arial" panose="020B0604020202020204" pitchFamily="34" charset="0"/>
                <a:cs typeface="Arial" panose="020B0604020202020204" pitchFamily="34" charset="0"/>
              </a:rPr>
              <a:t>Belirli Süreli / Belirsiz Süreli İş Sözleşmeleri</a:t>
            </a:r>
            <a:br>
              <a:rPr lang="tr-TR" sz="3200" b="1" dirty="0" smtClean="0">
                <a:latin typeface="Arial" panose="020B0604020202020204" pitchFamily="34" charset="0"/>
                <a:cs typeface="Arial" panose="020B0604020202020204" pitchFamily="34" charset="0"/>
              </a:rPr>
            </a:b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2420888"/>
            <a:ext cx="8219256" cy="3240360"/>
          </a:xfrm>
        </p:spPr>
        <p:txBody>
          <a:bodyPr>
            <a:normAutofit/>
          </a:bodyPr>
          <a:lstStyle/>
          <a:p>
            <a:pPr algn="just"/>
            <a:r>
              <a:rPr lang="tr-TR" sz="2400" dirty="0" smtClean="0">
                <a:latin typeface="Arial" panose="020B0604020202020204" pitchFamily="34" charset="0"/>
                <a:cs typeface="Arial" panose="020B0604020202020204" pitchFamily="34" charset="0"/>
              </a:rPr>
              <a:t>İş ilişkisinin belirlenmiş </a:t>
            </a:r>
            <a:r>
              <a:rPr lang="tr-TR" sz="2400" dirty="0">
                <a:latin typeface="Arial" panose="020B0604020202020204" pitchFamily="34" charset="0"/>
                <a:cs typeface="Arial" panose="020B0604020202020204" pitchFamily="34" charset="0"/>
              </a:rPr>
              <a:t>bir süreye bağlı olarak yapılmadığı </a:t>
            </a:r>
            <a:r>
              <a:rPr lang="tr-TR" sz="2400" dirty="0" smtClean="0">
                <a:latin typeface="Arial" panose="020B0604020202020204" pitchFamily="34" charset="0"/>
                <a:cs typeface="Arial" panose="020B0604020202020204" pitchFamily="34" charset="0"/>
              </a:rPr>
              <a:t>sözleşmeler </a:t>
            </a:r>
            <a:r>
              <a:rPr lang="tr-TR" sz="2400" i="1" dirty="0">
                <a:solidFill>
                  <a:srgbClr val="0000FF"/>
                </a:solidFill>
                <a:latin typeface="Arial" panose="020B0604020202020204" pitchFamily="34" charset="0"/>
                <a:cs typeface="Arial" panose="020B0604020202020204" pitchFamily="34" charset="0"/>
              </a:rPr>
              <a:t>belirsiz süreli </a:t>
            </a:r>
            <a:r>
              <a:rPr lang="tr-TR" sz="2400" dirty="0" smtClean="0">
                <a:solidFill>
                  <a:srgbClr val="0000FF"/>
                </a:solidFill>
                <a:latin typeface="Arial" panose="020B0604020202020204" pitchFamily="34" charset="0"/>
                <a:cs typeface="Arial" panose="020B0604020202020204" pitchFamily="34" charset="0"/>
              </a:rPr>
              <a:t>iş sözleşmeleridir</a:t>
            </a:r>
            <a:r>
              <a:rPr lang="tr-TR" sz="2400" dirty="0" smtClean="0">
                <a:latin typeface="Arial" panose="020B0604020202020204" pitchFamily="34" charset="0"/>
                <a:cs typeface="Arial" panose="020B0604020202020204" pitchFamily="34" charset="0"/>
              </a:rPr>
              <a:t>. </a:t>
            </a:r>
          </a:p>
          <a:p>
            <a:pPr algn="just"/>
            <a:endParaRPr lang="tr-TR" sz="2400" dirty="0" smtClean="0">
              <a:latin typeface="Arial" panose="020B0604020202020204" pitchFamily="34" charset="0"/>
              <a:cs typeface="Arial" panose="020B0604020202020204" pitchFamily="34" charset="0"/>
            </a:endParaRPr>
          </a:p>
          <a:p>
            <a:pPr algn="just"/>
            <a:r>
              <a:rPr lang="tr-TR" sz="2400" dirty="0" smtClean="0">
                <a:latin typeface="Arial" panose="020B0604020202020204" pitchFamily="34" charset="0"/>
                <a:cs typeface="Arial" panose="020B0604020202020204" pitchFamily="34" charset="0"/>
              </a:rPr>
              <a:t>Buna mukabil, </a:t>
            </a:r>
            <a:r>
              <a:rPr lang="tr-TR" sz="2400" dirty="0">
                <a:solidFill>
                  <a:srgbClr val="0000FF"/>
                </a:solidFill>
                <a:latin typeface="Arial" panose="020B0604020202020204" pitchFamily="34" charset="0"/>
                <a:cs typeface="Arial" panose="020B0604020202020204" pitchFamily="34" charset="0"/>
              </a:rPr>
              <a:t>belirli süreli </a:t>
            </a:r>
            <a:r>
              <a:rPr lang="tr-TR" sz="2400" dirty="0" smtClean="0">
                <a:solidFill>
                  <a:srgbClr val="0000FF"/>
                </a:solidFill>
                <a:latin typeface="Arial" panose="020B0604020202020204" pitchFamily="34" charset="0"/>
                <a:cs typeface="Arial" panose="020B0604020202020204" pitchFamily="34" charset="0"/>
              </a:rPr>
              <a:t>işlerde </a:t>
            </a:r>
            <a:r>
              <a:rPr lang="tr-TR" sz="2400" dirty="0">
                <a:latin typeface="Arial" panose="020B0604020202020204" pitchFamily="34" charset="0"/>
                <a:cs typeface="Arial" panose="020B0604020202020204" pitchFamily="34" charset="0"/>
              </a:rPr>
              <a:t>veya </a:t>
            </a:r>
            <a:r>
              <a:rPr lang="tr-TR" sz="2400" dirty="0">
                <a:solidFill>
                  <a:srgbClr val="0000FF"/>
                </a:solidFill>
                <a:latin typeface="Arial" panose="020B0604020202020204" pitchFamily="34" charset="0"/>
                <a:cs typeface="Arial" panose="020B0604020202020204" pitchFamily="34" charset="0"/>
              </a:rPr>
              <a:t>belirli bir </a:t>
            </a:r>
            <a:r>
              <a:rPr lang="tr-TR" sz="2400" dirty="0" smtClean="0">
                <a:solidFill>
                  <a:srgbClr val="0000FF"/>
                </a:solidFill>
                <a:latin typeface="Arial" panose="020B0604020202020204" pitchFamily="34" charset="0"/>
                <a:cs typeface="Arial" panose="020B0604020202020204" pitchFamily="34" charset="0"/>
              </a:rPr>
              <a:t>işin </a:t>
            </a:r>
            <a:r>
              <a:rPr lang="tr-TR" sz="2400" dirty="0">
                <a:solidFill>
                  <a:srgbClr val="0000FF"/>
                </a:solidFill>
                <a:latin typeface="Arial" panose="020B0604020202020204" pitchFamily="34" charset="0"/>
                <a:cs typeface="Arial" panose="020B0604020202020204" pitchFamily="34" charset="0"/>
              </a:rPr>
              <a:t>tamamlanması </a:t>
            </a:r>
            <a:r>
              <a:rPr lang="tr-TR" sz="2400" dirty="0">
                <a:latin typeface="Arial" panose="020B0604020202020204" pitchFamily="34" charset="0"/>
                <a:cs typeface="Arial" panose="020B0604020202020204" pitchFamily="34" charset="0"/>
              </a:rPr>
              <a:t>veya </a:t>
            </a:r>
            <a:r>
              <a:rPr lang="tr-TR" sz="2400" dirty="0">
                <a:solidFill>
                  <a:srgbClr val="0000FF"/>
                </a:solidFill>
                <a:latin typeface="Arial" panose="020B0604020202020204" pitchFamily="34" charset="0"/>
                <a:cs typeface="Arial" panose="020B0604020202020204" pitchFamily="34" charset="0"/>
              </a:rPr>
              <a:t>belirli </a:t>
            </a:r>
            <a:r>
              <a:rPr lang="tr-TR" sz="2400" dirty="0" smtClean="0">
                <a:solidFill>
                  <a:srgbClr val="0000FF"/>
                </a:solidFill>
                <a:latin typeface="Arial" panose="020B0604020202020204" pitchFamily="34" charset="0"/>
                <a:cs typeface="Arial" panose="020B0604020202020204" pitchFamily="34" charset="0"/>
              </a:rPr>
              <a:t>bir olgu/vakıanın </a:t>
            </a:r>
            <a:r>
              <a:rPr lang="tr-TR" sz="2400" dirty="0">
                <a:solidFill>
                  <a:srgbClr val="0000FF"/>
                </a:solidFill>
                <a:latin typeface="Arial" panose="020B0604020202020204" pitchFamily="34" charset="0"/>
                <a:cs typeface="Arial" panose="020B0604020202020204" pitchFamily="34" charset="0"/>
              </a:rPr>
              <a:t>ortaya çıkması</a:t>
            </a:r>
            <a:r>
              <a:rPr lang="tr-TR" sz="2400" dirty="0">
                <a:latin typeface="Arial" panose="020B0604020202020204" pitchFamily="34" charset="0"/>
                <a:cs typeface="Arial" panose="020B0604020202020204" pitchFamily="34" charset="0"/>
              </a:rPr>
              <a:t> gibi objektif </a:t>
            </a:r>
            <a:r>
              <a:rPr lang="tr-TR" sz="2400" dirty="0" smtClean="0">
                <a:latin typeface="Arial" panose="020B0604020202020204" pitchFamily="34" charset="0"/>
                <a:cs typeface="Arial" panose="020B0604020202020204" pitchFamily="34" charset="0"/>
              </a:rPr>
              <a:t>şartlara </a:t>
            </a:r>
            <a:r>
              <a:rPr lang="tr-TR" sz="2400" dirty="0">
                <a:latin typeface="Arial" panose="020B0604020202020204" pitchFamily="34" charset="0"/>
                <a:cs typeface="Arial" panose="020B0604020202020204" pitchFamily="34" charset="0"/>
              </a:rPr>
              <a:t>bağlı olarak </a:t>
            </a:r>
            <a:r>
              <a:rPr lang="tr-TR" sz="2400" dirty="0" smtClean="0">
                <a:latin typeface="Arial" panose="020B0604020202020204" pitchFamily="34" charset="0"/>
                <a:cs typeface="Arial" panose="020B0604020202020204" pitchFamily="34" charset="0"/>
              </a:rPr>
              <a:t>işveren </a:t>
            </a:r>
            <a:r>
              <a:rPr lang="tr-TR" sz="2400" dirty="0">
                <a:latin typeface="Arial" panose="020B0604020202020204" pitchFamily="34" charset="0"/>
                <a:cs typeface="Arial" panose="020B0604020202020204" pitchFamily="34" charset="0"/>
              </a:rPr>
              <a:t>ile </a:t>
            </a:r>
            <a:r>
              <a:rPr lang="tr-TR" sz="2400" dirty="0" smtClean="0">
                <a:latin typeface="Arial" panose="020B0604020202020204" pitchFamily="34" charset="0"/>
                <a:cs typeface="Arial" panose="020B0604020202020204" pitchFamily="34" charset="0"/>
              </a:rPr>
              <a:t>işçi </a:t>
            </a:r>
            <a:r>
              <a:rPr lang="tr-TR" sz="2400" dirty="0">
                <a:latin typeface="Arial" panose="020B0604020202020204" pitchFamily="34" charset="0"/>
                <a:cs typeface="Arial" panose="020B0604020202020204" pitchFamily="34" charset="0"/>
              </a:rPr>
              <a:t>arasında yazılı </a:t>
            </a:r>
            <a:r>
              <a:rPr lang="tr-TR" sz="2400" dirty="0" smtClean="0">
                <a:latin typeface="Arial" panose="020B0604020202020204" pitchFamily="34" charset="0"/>
                <a:cs typeface="Arial" panose="020B0604020202020204" pitchFamily="34" charset="0"/>
              </a:rPr>
              <a:t>şekilde yapılan iş sözleşmeleri, </a:t>
            </a:r>
            <a:r>
              <a:rPr lang="tr-TR" sz="2400" i="1" dirty="0">
                <a:solidFill>
                  <a:srgbClr val="0000FF"/>
                </a:solidFill>
                <a:latin typeface="Arial" panose="020B0604020202020204" pitchFamily="34" charset="0"/>
                <a:cs typeface="Arial" panose="020B0604020202020204" pitchFamily="34" charset="0"/>
              </a:rPr>
              <a:t>belirli süreli </a:t>
            </a:r>
            <a:r>
              <a:rPr lang="tr-TR" sz="2400" dirty="0" smtClean="0">
                <a:solidFill>
                  <a:srgbClr val="0000FF"/>
                </a:solidFill>
                <a:latin typeface="Arial" panose="020B0604020202020204" pitchFamily="34" charset="0"/>
                <a:cs typeface="Arial" panose="020B0604020202020204" pitchFamily="34" charset="0"/>
              </a:rPr>
              <a:t>iş sözleşmeleridir.</a:t>
            </a:r>
            <a:endParaRPr lang="tr-TR" sz="2400" dirty="0">
              <a:solidFill>
                <a:srgbClr val="0000FF"/>
              </a:solidFill>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FE58EF40-2703-4175-A262-35BD4C31CE73}" type="slidenum">
              <a:rPr lang="tr-TR" smtClean="0"/>
              <a:pPr/>
              <a:t>3</a:t>
            </a:fld>
            <a:endParaRPr lang="tr-TR"/>
          </a:p>
        </p:txBody>
      </p:sp>
    </p:spTree>
    <p:extLst>
      <p:ext uri="{BB962C8B-B14F-4D97-AF65-F5344CB8AC3E}">
        <p14:creationId xmlns:p14="http://schemas.microsoft.com/office/powerpoint/2010/main" val="382983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1907704" y="836712"/>
            <a:ext cx="5760640" cy="1656184"/>
          </a:xfrm>
        </p:spPr>
        <p:txBody>
          <a:bodyPr>
            <a:noAutofit/>
          </a:bodyPr>
          <a:lstStyle/>
          <a:p>
            <a:pPr algn="ctr"/>
            <a:r>
              <a:rPr lang="tr-TR" sz="3200" b="1" dirty="0">
                <a:latin typeface="Arial" panose="020B0604020202020204" pitchFamily="34" charset="0"/>
                <a:cs typeface="Arial" panose="020B0604020202020204" pitchFamily="34" charset="0"/>
              </a:rPr>
              <a:t>İş Sözleşmesinin Türleri</a:t>
            </a:r>
            <a:r>
              <a:rPr lang="tr-TR" sz="3200" b="1" dirty="0" smtClean="0">
                <a:latin typeface="Arial" panose="020B0604020202020204" pitchFamily="34" charset="0"/>
                <a:cs typeface="Arial" panose="020B0604020202020204" pitchFamily="34" charset="0"/>
              </a:rPr>
              <a:t/>
            </a:r>
            <a:br>
              <a:rPr lang="tr-TR" sz="3200" b="1" dirty="0" smtClean="0">
                <a:latin typeface="Arial" panose="020B0604020202020204" pitchFamily="34" charset="0"/>
                <a:cs typeface="Arial" panose="020B0604020202020204" pitchFamily="34" charset="0"/>
              </a:rPr>
            </a:br>
            <a:r>
              <a:rPr lang="tr-TR" sz="3200" b="1" dirty="0" smtClean="0">
                <a:latin typeface="Arial" panose="020B0604020202020204" pitchFamily="34" charset="0"/>
                <a:cs typeface="Arial" panose="020B0604020202020204" pitchFamily="34" charset="0"/>
              </a:rPr>
              <a:t>Belirli Süreli / Belirsiz Süreli İş Sözleşmeleri</a:t>
            </a:r>
            <a:br>
              <a:rPr lang="tr-TR" sz="3200" b="1" dirty="0" smtClean="0">
                <a:latin typeface="Arial" panose="020B0604020202020204" pitchFamily="34" charset="0"/>
                <a:cs typeface="Arial" panose="020B0604020202020204" pitchFamily="34" charset="0"/>
              </a:rPr>
            </a:b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916832"/>
            <a:ext cx="8219256" cy="4248472"/>
          </a:xfrm>
        </p:spPr>
        <p:txBody>
          <a:bodyPr>
            <a:normAutofit/>
          </a:bodyPr>
          <a:lstStyle/>
          <a:p>
            <a:pPr algn="just"/>
            <a:endParaRPr lang="tr-TR" sz="2800" b="1" u="sng" dirty="0" smtClean="0">
              <a:latin typeface="Arial" panose="020B0604020202020204" pitchFamily="34" charset="0"/>
              <a:cs typeface="Arial" panose="020B0604020202020204" pitchFamily="34" charset="0"/>
            </a:endParaRPr>
          </a:p>
          <a:p>
            <a:pPr algn="just"/>
            <a:r>
              <a:rPr lang="tr-TR" sz="2400" u="sng" dirty="0" smtClean="0">
                <a:latin typeface="Arial" panose="020B0604020202020204" pitchFamily="34" charset="0"/>
                <a:cs typeface="Arial" panose="020B0604020202020204" pitchFamily="34" charset="0"/>
              </a:rPr>
              <a:t>Belirsiz </a:t>
            </a:r>
            <a:r>
              <a:rPr lang="tr-TR" sz="2400" u="sng" dirty="0">
                <a:latin typeface="Arial" panose="020B0604020202020204" pitchFamily="34" charset="0"/>
                <a:cs typeface="Arial" panose="020B0604020202020204" pitchFamily="34" charset="0"/>
              </a:rPr>
              <a:t>süreli </a:t>
            </a:r>
            <a:r>
              <a:rPr lang="tr-TR" sz="2400" u="sng" dirty="0" smtClean="0">
                <a:latin typeface="Arial" panose="020B0604020202020204" pitchFamily="34" charset="0"/>
                <a:cs typeface="Arial" panose="020B0604020202020204" pitchFamily="34" charset="0"/>
              </a:rPr>
              <a:t>iş sözleşmeleri</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hiçbir </a:t>
            </a:r>
            <a:r>
              <a:rPr lang="tr-TR" sz="2400" dirty="0" smtClean="0">
                <a:solidFill>
                  <a:srgbClr val="0000FF"/>
                </a:solidFill>
                <a:latin typeface="Arial" panose="020B0604020202020204" pitchFamily="34" charset="0"/>
                <a:cs typeface="Arial" panose="020B0604020202020204" pitchFamily="34" charset="0"/>
              </a:rPr>
              <a:t>şekle </a:t>
            </a:r>
            <a:r>
              <a:rPr lang="tr-TR" sz="2400" dirty="0">
                <a:solidFill>
                  <a:srgbClr val="0000FF"/>
                </a:solidFill>
                <a:latin typeface="Arial" panose="020B0604020202020204" pitchFamily="34" charset="0"/>
                <a:cs typeface="Arial" panose="020B0604020202020204" pitchFamily="34" charset="0"/>
              </a:rPr>
              <a:t>tâbi değilken</a:t>
            </a:r>
            <a:r>
              <a:rPr lang="tr-TR" sz="2400" dirty="0">
                <a:latin typeface="Arial" panose="020B0604020202020204" pitchFamily="34" charset="0"/>
                <a:cs typeface="Arial" panose="020B0604020202020204" pitchFamily="34" charset="0"/>
              </a:rPr>
              <a:t>, belirli süreli </a:t>
            </a:r>
            <a:r>
              <a:rPr lang="tr-TR" sz="2400" dirty="0" smtClean="0">
                <a:latin typeface="Arial" panose="020B0604020202020204" pitchFamily="34" charset="0"/>
                <a:cs typeface="Arial" panose="020B0604020202020204" pitchFamily="34" charset="0"/>
              </a:rPr>
              <a:t>iş sözleşmelerinde </a:t>
            </a:r>
            <a:r>
              <a:rPr lang="tr-TR" sz="2400" dirty="0" smtClean="0">
                <a:solidFill>
                  <a:srgbClr val="0000FF"/>
                </a:solidFill>
                <a:latin typeface="Arial" panose="020B0604020202020204" pitchFamily="34" charset="0"/>
                <a:cs typeface="Arial" panose="020B0604020202020204" pitchFamily="34" charset="0"/>
              </a:rPr>
              <a:t>yazılı şekil koşulu </a:t>
            </a:r>
            <a:r>
              <a:rPr lang="tr-TR" sz="2400" dirty="0" smtClean="0">
                <a:latin typeface="Arial" panose="020B0604020202020204" pitchFamily="34" charset="0"/>
                <a:cs typeface="Arial" panose="020B0604020202020204" pitchFamily="34" charset="0"/>
              </a:rPr>
              <a:t>söz konusu olabilmektedir. </a:t>
            </a:r>
          </a:p>
          <a:p>
            <a:pPr algn="just"/>
            <a:endParaRPr lang="tr-TR" sz="2400" dirty="0" smtClean="0">
              <a:latin typeface="Arial" panose="020B0604020202020204" pitchFamily="34" charset="0"/>
              <a:cs typeface="Arial" panose="020B0604020202020204" pitchFamily="34" charset="0"/>
            </a:endParaRPr>
          </a:p>
          <a:p>
            <a:pPr algn="just"/>
            <a:r>
              <a:rPr lang="tr-TR" sz="2400" dirty="0" smtClean="0">
                <a:latin typeface="Arial" panose="020B0604020202020204" pitchFamily="34" charset="0"/>
                <a:cs typeface="Arial" panose="020B0604020202020204" pitchFamily="34" charset="0"/>
              </a:rPr>
              <a:t>Belirsiz </a:t>
            </a:r>
            <a:r>
              <a:rPr lang="tr-TR" sz="2400" dirty="0">
                <a:latin typeface="Arial" panose="020B0604020202020204" pitchFamily="34" charset="0"/>
                <a:cs typeface="Arial" panose="020B0604020202020204" pitchFamily="34" charset="0"/>
              </a:rPr>
              <a:t>süreli </a:t>
            </a:r>
            <a:r>
              <a:rPr lang="tr-TR" sz="2400" dirty="0" smtClean="0">
                <a:latin typeface="Arial" panose="020B0604020202020204" pitchFamily="34" charset="0"/>
                <a:cs typeface="Arial" panose="020B0604020202020204" pitchFamily="34" charset="0"/>
              </a:rPr>
              <a:t>iş sözleşmeleri, işçiyi </a:t>
            </a:r>
            <a:r>
              <a:rPr lang="tr-TR" sz="2400" dirty="0">
                <a:latin typeface="Arial" panose="020B0604020202020204" pitchFamily="34" charset="0"/>
                <a:cs typeface="Arial" panose="020B0604020202020204" pitchFamily="34" charset="0"/>
              </a:rPr>
              <a:t>daha fazla </a:t>
            </a:r>
            <a:r>
              <a:rPr lang="tr-TR" sz="2400" dirty="0" smtClean="0">
                <a:latin typeface="Arial" panose="020B0604020202020204" pitchFamily="34" charset="0"/>
                <a:cs typeface="Arial" panose="020B0604020202020204" pitchFamily="34" charset="0"/>
              </a:rPr>
              <a:t>koruyucu etkiye sahiptir (işe iade davası, kıdem tazminatı).</a:t>
            </a:r>
          </a:p>
          <a:p>
            <a:pPr algn="just"/>
            <a:endParaRPr lang="tr-TR" sz="2800" b="1"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4</a:t>
            </a:fld>
            <a:endParaRPr lang="tr-TR"/>
          </a:p>
        </p:txBody>
      </p:sp>
    </p:spTree>
    <p:extLst>
      <p:ext uri="{BB962C8B-B14F-4D97-AF65-F5344CB8AC3E}">
        <p14:creationId xmlns:p14="http://schemas.microsoft.com/office/powerpoint/2010/main" val="2641025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827584" y="476672"/>
            <a:ext cx="7560840" cy="1440160"/>
          </a:xfrm>
        </p:spPr>
        <p:txBody>
          <a:bodyPr>
            <a:noAutofit/>
          </a:bodyPr>
          <a:lstStyle/>
          <a:p>
            <a:pPr algn="ctr"/>
            <a:r>
              <a:rPr lang="tr-TR" sz="3200" b="1" dirty="0">
                <a:latin typeface="Arial" panose="020B0604020202020204" pitchFamily="34" charset="0"/>
                <a:cs typeface="Arial" panose="020B0604020202020204" pitchFamily="34" charset="0"/>
              </a:rPr>
              <a:t>İş Sözleşmesinin Türleri </a:t>
            </a:r>
            <a:r>
              <a:rPr lang="tr-TR" sz="3200" b="1" dirty="0" smtClean="0">
                <a:latin typeface="Arial" panose="020B0604020202020204" pitchFamily="34" charset="0"/>
                <a:cs typeface="Arial" panose="020B0604020202020204" pitchFamily="34" charset="0"/>
              </a:rPr>
              <a:t/>
            </a:r>
            <a:br>
              <a:rPr lang="tr-TR" sz="3200" b="1" dirty="0" smtClean="0">
                <a:latin typeface="Arial" panose="020B0604020202020204" pitchFamily="34" charset="0"/>
                <a:cs typeface="Arial" panose="020B0604020202020204" pitchFamily="34" charset="0"/>
              </a:rPr>
            </a:br>
            <a:r>
              <a:rPr lang="tr-TR" sz="3200" b="1" dirty="0" smtClean="0">
                <a:latin typeface="Arial" panose="020B0604020202020204" pitchFamily="34" charset="0"/>
                <a:cs typeface="Arial" panose="020B0604020202020204" pitchFamily="34" charset="0"/>
              </a:rPr>
              <a:t>Belirli Süreli / Belirsiz Süreli İş Sözleşmeleri</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2564904"/>
            <a:ext cx="8219256" cy="4392488"/>
          </a:xfrm>
        </p:spPr>
        <p:txBody>
          <a:bodyPr>
            <a:normAutofit/>
          </a:bodyPr>
          <a:lstStyle/>
          <a:p>
            <a:pPr algn="just"/>
            <a:r>
              <a:rPr lang="tr-TR" sz="2400" dirty="0">
                <a:latin typeface="Arial" panose="020B0604020202020204" pitchFamily="34" charset="0"/>
                <a:cs typeface="Arial" panose="020B0604020202020204" pitchFamily="34" charset="0"/>
              </a:rPr>
              <a:t>K</a:t>
            </a:r>
            <a:r>
              <a:rPr lang="tr-TR" sz="2400" dirty="0" smtClean="0">
                <a:latin typeface="Arial" panose="020B0604020202020204" pitchFamily="34" charset="0"/>
                <a:cs typeface="Arial" panose="020B0604020202020204" pitchFamily="34" charset="0"/>
              </a:rPr>
              <a:t>anuna göre, </a:t>
            </a:r>
            <a:r>
              <a:rPr lang="tr-TR" sz="2400" dirty="0">
                <a:latin typeface="Arial" panose="020B0604020202020204" pitchFamily="34" charset="0"/>
                <a:cs typeface="Arial" panose="020B0604020202020204" pitchFamily="34" charset="0"/>
              </a:rPr>
              <a:t>bir kez için yapılan </a:t>
            </a:r>
            <a:r>
              <a:rPr lang="tr-TR" sz="2400" dirty="0" smtClean="0">
                <a:latin typeface="Arial" panose="020B0604020202020204" pitchFamily="34" charset="0"/>
                <a:cs typeface="Arial" panose="020B0604020202020204" pitchFamily="34" charset="0"/>
              </a:rPr>
              <a:t>sözleşmelerde </a:t>
            </a:r>
            <a:r>
              <a:rPr lang="tr-TR" sz="2400" dirty="0">
                <a:latin typeface="Arial" panose="020B0604020202020204" pitchFamily="34" charset="0"/>
                <a:cs typeface="Arial" panose="020B0604020202020204" pitchFamily="34" charset="0"/>
              </a:rPr>
              <a:t>bile belirli süre </a:t>
            </a:r>
            <a:r>
              <a:rPr lang="tr-TR" sz="2400" dirty="0" smtClean="0">
                <a:latin typeface="Arial" panose="020B0604020202020204" pitchFamily="34" charset="0"/>
                <a:cs typeface="Arial" panose="020B0604020202020204" pitchFamily="34" charset="0"/>
              </a:rPr>
              <a:t>konmasını gerektirecek </a:t>
            </a:r>
            <a:r>
              <a:rPr lang="tr-TR" sz="2400" dirty="0">
                <a:solidFill>
                  <a:srgbClr val="0000FF"/>
                </a:solidFill>
                <a:latin typeface="Arial" panose="020B0604020202020204" pitchFamily="34" charset="0"/>
                <a:cs typeface="Arial" panose="020B0604020202020204" pitchFamily="34" charset="0"/>
              </a:rPr>
              <a:t>objektif bir sebep </a:t>
            </a:r>
            <a:r>
              <a:rPr lang="tr-TR" sz="2400" dirty="0" smtClean="0">
                <a:latin typeface="Arial" panose="020B0604020202020204" pitchFamily="34" charset="0"/>
                <a:cs typeface="Arial" panose="020B0604020202020204" pitchFamily="34" charset="0"/>
              </a:rPr>
              <a:t>olup olmadığına </a:t>
            </a:r>
            <a:r>
              <a:rPr lang="tr-TR" sz="2400" dirty="0">
                <a:latin typeface="Arial" panose="020B0604020202020204" pitchFamily="34" charset="0"/>
                <a:cs typeface="Arial" panose="020B0604020202020204" pitchFamily="34" charset="0"/>
              </a:rPr>
              <a:t>bakılır. </a:t>
            </a:r>
            <a:r>
              <a:rPr lang="tr-TR" sz="2400" dirty="0" smtClean="0">
                <a:solidFill>
                  <a:srgbClr val="0000FF"/>
                </a:solidFill>
                <a:latin typeface="Arial" panose="020B0604020202020204" pitchFamily="34" charset="0"/>
                <a:cs typeface="Arial" panose="020B0604020202020204" pitchFamily="34" charset="0"/>
              </a:rPr>
              <a:t>Objektif </a:t>
            </a:r>
            <a:r>
              <a:rPr lang="tr-TR" sz="2400" dirty="0">
                <a:solidFill>
                  <a:srgbClr val="0000FF"/>
                </a:solidFill>
                <a:latin typeface="Arial" panose="020B0604020202020204" pitchFamily="34" charset="0"/>
                <a:cs typeface="Arial" panose="020B0604020202020204" pitchFamily="34" charset="0"/>
              </a:rPr>
              <a:t>sebepler yoksa belirli süreli </a:t>
            </a:r>
            <a:r>
              <a:rPr lang="tr-TR" sz="2400" dirty="0" smtClean="0">
                <a:solidFill>
                  <a:srgbClr val="0000FF"/>
                </a:solidFill>
                <a:latin typeface="Arial" panose="020B0604020202020204" pitchFamily="34" charset="0"/>
                <a:cs typeface="Arial" panose="020B0604020202020204" pitchFamily="34" charset="0"/>
              </a:rPr>
              <a:t>iş sözleşmesi yapılamaz</a:t>
            </a:r>
            <a:r>
              <a:rPr lang="tr-TR"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gn="just"/>
            <a:endParaRPr lang="tr-TR" sz="2400" dirty="0">
              <a:latin typeface="Arial" panose="020B0604020202020204" pitchFamily="34" charset="0"/>
              <a:cs typeface="Arial" panose="020B0604020202020204" pitchFamily="34" charset="0"/>
            </a:endParaRPr>
          </a:p>
          <a:p>
            <a:pPr algn="just"/>
            <a:r>
              <a:rPr lang="tr-TR" sz="2400" dirty="0" smtClean="0">
                <a:latin typeface="Arial" panose="020B0604020202020204" pitchFamily="34" charset="0"/>
                <a:cs typeface="Arial" panose="020B0604020202020204" pitchFamily="34" charset="0"/>
              </a:rPr>
              <a:t>İş </a:t>
            </a:r>
            <a:r>
              <a:rPr lang="tr-TR" sz="2400" dirty="0">
                <a:latin typeface="Arial" panose="020B0604020202020204" pitchFamily="34" charset="0"/>
                <a:cs typeface="Arial" panose="020B0604020202020204" pitchFamily="34" charset="0"/>
              </a:rPr>
              <a:t>K. m.11/2’ye göre; belirli süreli </a:t>
            </a:r>
            <a:r>
              <a:rPr lang="tr-TR" sz="2400" dirty="0" smtClean="0">
                <a:latin typeface="Arial" panose="020B0604020202020204" pitchFamily="34" charset="0"/>
                <a:cs typeface="Arial" panose="020B0604020202020204" pitchFamily="34" charset="0"/>
              </a:rPr>
              <a:t>iş sözleşmesi </a:t>
            </a:r>
            <a:r>
              <a:rPr lang="tr-TR" sz="2400" dirty="0" smtClean="0">
                <a:solidFill>
                  <a:srgbClr val="0000FF"/>
                </a:solidFill>
                <a:latin typeface="Arial" panose="020B0604020202020204" pitchFamily="34" charset="0"/>
                <a:cs typeface="Arial" panose="020B0604020202020204" pitchFamily="34" charset="0"/>
              </a:rPr>
              <a:t>esaslı </a:t>
            </a:r>
            <a:r>
              <a:rPr lang="tr-TR" sz="2400" dirty="0">
                <a:solidFill>
                  <a:srgbClr val="0000FF"/>
                </a:solidFill>
                <a:latin typeface="Arial" panose="020B0604020202020204" pitchFamily="34" charset="0"/>
                <a:cs typeface="Arial" panose="020B0604020202020204" pitchFamily="34" charset="0"/>
              </a:rPr>
              <a:t>bir </a:t>
            </a:r>
            <a:r>
              <a:rPr lang="tr-TR" sz="2400" dirty="0" smtClean="0">
                <a:solidFill>
                  <a:srgbClr val="0000FF"/>
                </a:solidFill>
                <a:latin typeface="Arial" panose="020B0604020202020204" pitchFamily="34" charset="0"/>
                <a:cs typeface="Arial" panose="020B0604020202020204" pitchFamily="34" charset="0"/>
              </a:rPr>
              <a:t>sebep </a:t>
            </a:r>
            <a:r>
              <a:rPr lang="tr-TR" sz="2400" dirty="0">
                <a:solidFill>
                  <a:srgbClr val="0000FF"/>
                </a:solidFill>
                <a:latin typeface="Arial" panose="020B0604020202020204" pitchFamily="34" charset="0"/>
                <a:cs typeface="Arial" panose="020B0604020202020204" pitchFamily="34" charset="0"/>
              </a:rPr>
              <a:t>olmadıkça birden fazla </a:t>
            </a:r>
            <a:r>
              <a:rPr lang="tr-TR" sz="2400" dirty="0" smtClean="0">
                <a:solidFill>
                  <a:srgbClr val="0000FF"/>
                </a:solidFill>
                <a:latin typeface="Arial" panose="020B0604020202020204" pitchFamily="34" charset="0"/>
                <a:cs typeface="Arial" panose="020B0604020202020204" pitchFamily="34" charset="0"/>
              </a:rPr>
              <a:t>üst üste </a:t>
            </a:r>
            <a:r>
              <a:rPr lang="tr-TR" sz="2400" dirty="0">
                <a:solidFill>
                  <a:srgbClr val="0000FF"/>
                </a:solidFill>
                <a:latin typeface="Arial" panose="020B0604020202020204" pitchFamily="34" charset="0"/>
                <a:cs typeface="Arial" panose="020B0604020202020204" pitchFamily="34" charset="0"/>
              </a:rPr>
              <a:t>(zincirleme) yapılamaz</a:t>
            </a:r>
            <a:r>
              <a:rPr lang="tr-TR" sz="2400" dirty="0">
                <a:latin typeface="Arial" panose="020B0604020202020204" pitchFamily="34" charset="0"/>
                <a:cs typeface="Arial" panose="020B0604020202020204" pitchFamily="34" charset="0"/>
              </a:rPr>
              <a:t>. Aksi halde </a:t>
            </a:r>
            <a:r>
              <a:rPr lang="tr-TR" sz="2400" u="sng" dirty="0" smtClean="0">
                <a:solidFill>
                  <a:srgbClr val="0000FF"/>
                </a:solidFill>
                <a:latin typeface="Arial" panose="020B0604020202020204" pitchFamily="34" charset="0"/>
                <a:cs typeface="Arial" panose="020B0604020202020204" pitchFamily="34" charset="0"/>
              </a:rPr>
              <a:t>başlangıçtan </a:t>
            </a:r>
            <a:r>
              <a:rPr lang="tr-TR" sz="2400" u="sng" dirty="0">
                <a:solidFill>
                  <a:srgbClr val="0000FF"/>
                </a:solidFill>
                <a:latin typeface="Arial" panose="020B0604020202020204" pitchFamily="34" charset="0"/>
                <a:cs typeface="Arial" panose="020B0604020202020204" pitchFamily="34" charset="0"/>
              </a:rPr>
              <a:t>itibaren belirsiz süreli sayılır</a:t>
            </a:r>
            <a:r>
              <a:rPr lang="tr-TR" sz="2400" dirty="0">
                <a:latin typeface="Arial" panose="020B0604020202020204" pitchFamily="34" charset="0"/>
                <a:cs typeface="Arial" panose="020B0604020202020204" pitchFamily="34" charset="0"/>
              </a:rPr>
              <a:t>.</a:t>
            </a:r>
          </a:p>
        </p:txBody>
      </p:sp>
      <p:sp>
        <p:nvSpPr>
          <p:cNvPr id="2" name="Slayt Numarası Yer Tutucusu 1"/>
          <p:cNvSpPr>
            <a:spLocks noGrp="1"/>
          </p:cNvSpPr>
          <p:nvPr>
            <p:ph type="sldNum" sz="quarter" idx="12"/>
          </p:nvPr>
        </p:nvSpPr>
        <p:spPr/>
        <p:txBody>
          <a:bodyPr/>
          <a:lstStyle/>
          <a:p>
            <a:fld id="{FE58EF40-2703-4175-A262-35BD4C31CE73}" type="slidenum">
              <a:rPr lang="tr-TR" smtClean="0"/>
              <a:pPr/>
              <a:t>5</a:t>
            </a:fld>
            <a:endParaRPr lang="tr-TR"/>
          </a:p>
        </p:txBody>
      </p:sp>
    </p:spTree>
    <p:extLst>
      <p:ext uri="{BB962C8B-B14F-4D97-AF65-F5344CB8AC3E}">
        <p14:creationId xmlns:p14="http://schemas.microsoft.com/office/powerpoint/2010/main" val="575575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827584" y="476672"/>
            <a:ext cx="7560840" cy="1440160"/>
          </a:xfrm>
        </p:spPr>
        <p:txBody>
          <a:bodyPr>
            <a:noAutofit/>
          </a:bodyPr>
          <a:lstStyle/>
          <a:p>
            <a:pPr algn="ctr"/>
            <a:r>
              <a:rPr lang="tr-TR" sz="3200" b="1" dirty="0" smtClean="0">
                <a:latin typeface="Arial" panose="020B0604020202020204" pitchFamily="34" charset="0"/>
                <a:cs typeface="Arial" panose="020B0604020202020204" pitchFamily="34" charset="0"/>
              </a:rPr>
              <a:t>Belirli Süreli / Belirsiz Süreli İş Sözleşmeleri-Yargıtay Kararı</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2564904"/>
            <a:ext cx="8219256" cy="4392488"/>
          </a:xfrm>
        </p:spPr>
        <p:txBody>
          <a:bodyPr>
            <a:normAutofit/>
          </a:bodyPr>
          <a:lstStyle/>
          <a:p>
            <a:pPr algn="just"/>
            <a:r>
              <a:rPr lang="tr-TR" sz="2400" i="1" dirty="0" smtClean="0"/>
              <a:t>«5580 </a:t>
            </a:r>
            <a:r>
              <a:rPr lang="tr-TR" sz="2400" i="1" dirty="0"/>
              <a:t>sayılı Özel Öğretim Kurumları Kanunu ile eğitim ve öğretimin, öğrenciler bakımından kesintisiz devam etmesi amaçlandığından, "en az bir takvim yılı süreli" sözleşme imzalanmasını öngören 5580 sayılı Kanun'un 9'uncu maddesi, diğer maddelerle birlikte değerlendirildiğinde özel öğretim kurumları personeli ile yapılan sözleşmenin belirli süreli iş sözleşmesi olduğu sonucuna </a:t>
            </a:r>
            <a:r>
              <a:rPr lang="tr-TR" sz="2400" i="1" dirty="0" smtClean="0"/>
              <a:t>varılmıştır». (Yargıtay İçtihadı Birleştirme Kararı, 23.2.2018, 2017/1 E., 2018/2 K.)</a:t>
            </a:r>
            <a:endParaRPr lang="tr-TR" sz="2400"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6</a:t>
            </a:fld>
            <a:endParaRPr lang="tr-TR"/>
          </a:p>
        </p:txBody>
      </p:sp>
    </p:spTree>
    <p:extLst>
      <p:ext uri="{BB962C8B-B14F-4D97-AF65-F5344CB8AC3E}">
        <p14:creationId xmlns:p14="http://schemas.microsoft.com/office/powerpoint/2010/main" val="739305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827584" y="476672"/>
            <a:ext cx="7560840" cy="1152128"/>
          </a:xfrm>
        </p:spPr>
        <p:txBody>
          <a:bodyPr>
            <a:noAutofit/>
          </a:bodyPr>
          <a:lstStyle/>
          <a:p>
            <a:pPr algn="ctr"/>
            <a:r>
              <a:rPr lang="tr-TR" sz="3200" b="1" dirty="0" smtClean="0">
                <a:latin typeface="Arial" panose="020B0604020202020204" pitchFamily="34" charset="0"/>
                <a:cs typeface="Arial" panose="020B0604020202020204" pitchFamily="34" charset="0"/>
              </a:rPr>
              <a:t>Belirli Süreli / Belirsiz Süreli İş Sözleşmeleri-Yargıtay Kararı</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772816"/>
            <a:ext cx="8219256" cy="4948659"/>
          </a:xfrm>
        </p:spPr>
        <p:txBody>
          <a:bodyPr>
            <a:normAutofit fontScale="92500"/>
          </a:bodyPr>
          <a:lstStyle/>
          <a:p>
            <a:pPr algn="just"/>
            <a:r>
              <a:rPr lang="tr-TR" sz="2400" i="1" dirty="0" smtClean="0"/>
              <a:t>«</a:t>
            </a:r>
            <a:r>
              <a:rPr lang="tr-TR" sz="2400" i="1" dirty="0"/>
              <a:t>Davacı işçi 04.06.2013-10.09.2014 tarihleri arasında davalı işyerinde elektrik mühendisi olarak Beyoğlu dağıtım yönetmeni sıfatı ile çalışmıştır. İşyerinde yapılan işin özelliği gereği belli bir süreye bağlı olmaksızın sürekli olarak faaliyet gösterildiği ve bu bağlamda dava konusu somut olayda İş Kanunu'nun 11.maddesi anlamında " Belirli Süreli " sözleşme yapılabilmesi için gerekli olan objektif bir nedenin bulunmadığı ortadadır. Sözleşmeye salt tarih konulması sözleşmenin belirli süreli olduğunu göstermez. Objektif ve esaslı bir neden olmaksızın süreye bağlı kılınan iş sözleşmelerinin belirli süreli olarak kabulü mümkün değildir. Buna göre, iş sözleşmesinin belirsiz süreli olduğunun kabulü ile bakiye süre ücreti alacağı talebinin reddi gerekirken yazılı şekilde kabulüne karar verilmesi hatalıdır.</a:t>
            </a:r>
            <a:r>
              <a:rPr lang="tr-TR" sz="2400" i="1" dirty="0" smtClean="0"/>
              <a:t>». (Yargıtay 9. HD, 15.2.2018, 2016/14269 E., 2018/2804 K.)</a:t>
            </a:r>
            <a:endParaRPr lang="tr-TR" sz="2400"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7</a:t>
            </a:fld>
            <a:endParaRPr lang="tr-TR"/>
          </a:p>
        </p:txBody>
      </p:sp>
    </p:spTree>
    <p:extLst>
      <p:ext uri="{BB962C8B-B14F-4D97-AF65-F5344CB8AC3E}">
        <p14:creationId xmlns:p14="http://schemas.microsoft.com/office/powerpoint/2010/main" val="250331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827584" y="476672"/>
            <a:ext cx="7560840" cy="1152128"/>
          </a:xfrm>
        </p:spPr>
        <p:txBody>
          <a:bodyPr>
            <a:noAutofit/>
          </a:bodyPr>
          <a:lstStyle/>
          <a:p>
            <a:pPr algn="ctr"/>
            <a:r>
              <a:rPr lang="tr-TR" sz="3200" b="1" dirty="0" smtClean="0">
                <a:latin typeface="Arial" panose="020B0604020202020204" pitchFamily="34" charset="0"/>
                <a:cs typeface="Arial" panose="020B0604020202020204" pitchFamily="34" charset="0"/>
              </a:rPr>
              <a:t>Belirli Süreli / Belirsiz Süreli İş Sözleşmeleri-Yargıtay Kararı</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772816"/>
            <a:ext cx="8219256" cy="4948659"/>
          </a:xfrm>
        </p:spPr>
        <p:txBody>
          <a:bodyPr>
            <a:normAutofit fontScale="92500" lnSpcReduction="20000"/>
          </a:bodyPr>
          <a:lstStyle/>
          <a:p>
            <a:pPr algn="just"/>
            <a:r>
              <a:rPr lang="tr-TR" sz="2400" i="1" dirty="0" smtClean="0"/>
              <a:t>«</a:t>
            </a:r>
            <a:r>
              <a:rPr lang="tr-TR" sz="2400" dirty="0"/>
              <a:t>Somut olayda, davalı işverence davacının dış ticaret uzmanı olarak "Yenilenebilir ... ve Çevre Teknolojileri Ekipmanlarının Yerli Üretiminde Ortaklaşa Rekabet" adlı proje kapsamında istihdam edilmesine yönelik dava dışı Ekonomi Bakanlığı'ndan istihdam desteği talep edildiği ve talebin kabul edilmesi üzerine davacı ile 17.05.2014 tarihli iş sözleşmesinin imzalandığı, içeriğine göre sözleşmenin 17.05.2014 tarihinde başlayıp 11.11.2016 tarihinde sona ereceği ve belirli süreli olduğunun kararlaştırıldığı, sözleşmenin belirli süreli olduğu kararlaştırıldığı halde işverence aksinin savunulmasının hakkın kötüye kullanımı niteliğinde olacağı, kaldı ki davalı işverence iş sözleşmesinin belirsiz süreli olduğuna dair bir savunma yapılmadığı gibi işçiyi korumaya yönelik düzenlemenin işveren lehine değerlendirilemeyeceği gözetilmeksizin Mahkemece objektif neden bulunmadığı ve iş sözleşmesinin belirli süreli olmadığından bahisle dava konusu bakiye süre ücreti talebinin reddi isabetli </a:t>
            </a:r>
            <a:r>
              <a:rPr lang="tr-TR" sz="2400" dirty="0" smtClean="0"/>
              <a:t>olmamıştır</a:t>
            </a:r>
            <a:r>
              <a:rPr lang="tr-TR" sz="2400" i="1" dirty="0" smtClean="0"/>
              <a:t>». (Yargıtay 22. HD, 21.12.2017, 2015/20653 E., 2017/30350K.)</a:t>
            </a:r>
            <a:endParaRPr lang="tr-TR" sz="2400"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8</a:t>
            </a:fld>
            <a:endParaRPr lang="tr-TR"/>
          </a:p>
        </p:txBody>
      </p:sp>
    </p:spTree>
    <p:extLst>
      <p:ext uri="{BB962C8B-B14F-4D97-AF65-F5344CB8AC3E}">
        <p14:creationId xmlns:p14="http://schemas.microsoft.com/office/powerpoint/2010/main" val="2304066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699792" y="332656"/>
            <a:ext cx="5987008" cy="782960"/>
          </a:xfrm>
        </p:spPr>
        <p:txBody>
          <a:bodyPr>
            <a:normAutofit/>
          </a:bodyPr>
          <a:lstStyle/>
          <a:p>
            <a:r>
              <a:rPr lang="tr-TR" sz="3200" b="1" dirty="0">
                <a:latin typeface="Arial" panose="020B0604020202020204" pitchFamily="34" charset="0"/>
                <a:cs typeface="Arial" panose="020B0604020202020204" pitchFamily="34" charset="0"/>
              </a:rPr>
              <a:t>İş Sözleşmesinin Türleri</a:t>
            </a:r>
          </a:p>
        </p:txBody>
      </p:sp>
      <p:sp>
        <p:nvSpPr>
          <p:cNvPr id="3" name="İçerik Yer Tutucusu 2"/>
          <p:cNvSpPr>
            <a:spLocks noGrp="1"/>
          </p:cNvSpPr>
          <p:nvPr>
            <p:ph idx="1"/>
          </p:nvPr>
        </p:nvSpPr>
        <p:spPr>
          <a:xfrm>
            <a:off x="467544" y="1739949"/>
            <a:ext cx="8219256" cy="4857403"/>
          </a:xfrm>
        </p:spPr>
        <p:txBody>
          <a:bodyPr>
            <a:normAutofit/>
          </a:bodyPr>
          <a:lstStyle/>
          <a:p>
            <a:pPr marL="0" indent="0">
              <a:buNone/>
            </a:pPr>
            <a:r>
              <a:rPr lang="tr-TR" sz="2800" b="1" dirty="0" smtClean="0">
                <a:solidFill>
                  <a:srgbClr val="0000FF"/>
                </a:solidFill>
                <a:latin typeface="Arial" panose="020B0604020202020204" pitchFamily="34" charset="0"/>
                <a:cs typeface="Arial" panose="020B0604020202020204" pitchFamily="34" charset="0"/>
              </a:rPr>
              <a:t>*	</a:t>
            </a:r>
            <a:r>
              <a:rPr lang="tr-TR" sz="2800" dirty="0" smtClean="0">
                <a:solidFill>
                  <a:srgbClr val="0000FF"/>
                </a:solidFill>
                <a:latin typeface="Arial" panose="020B0604020202020204" pitchFamily="34" charset="0"/>
                <a:cs typeface="Arial" panose="020B0604020202020204" pitchFamily="34" charset="0"/>
              </a:rPr>
              <a:t>Sürekli </a:t>
            </a:r>
            <a:r>
              <a:rPr lang="tr-TR" sz="2800" dirty="0">
                <a:solidFill>
                  <a:srgbClr val="0000FF"/>
                </a:solidFill>
                <a:latin typeface="Arial" panose="020B0604020202020204" pitchFamily="34" charset="0"/>
                <a:cs typeface="Arial" panose="020B0604020202020204" pitchFamily="34" charset="0"/>
              </a:rPr>
              <a:t>/ Süreksiz </a:t>
            </a:r>
            <a:r>
              <a:rPr lang="tr-TR" sz="2800" dirty="0" smtClean="0">
                <a:solidFill>
                  <a:srgbClr val="0000FF"/>
                </a:solidFill>
                <a:latin typeface="Arial" panose="020B0604020202020204" pitchFamily="34" charset="0"/>
                <a:cs typeface="Arial" panose="020B0604020202020204" pitchFamily="34" charset="0"/>
              </a:rPr>
              <a:t>İş Sözleşmeleri</a:t>
            </a:r>
          </a:p>
          <a:p>
            <a:pPr marL="0" indent="0">
              <a:buNone/>
            </a:pPr>
            <a:endParaRPr lang="tr-TR" sz="2800" dirty="0">
              <a:solidFill>
                <a:srgbClr val="0000FF"/>
              </a:solidFill>
              <a:latin typeface="Arial" panose="020B0604020202020204" pitchFamily="34" charset="0"/>
              <a:cs typeface="Arial" panose="020B0604020202020204" pitchFamily="34" charset="0"/>
            </a:endParaRPr>
          </a:p>
          <a:p>
            <a:pPr marL="0" indent="0" algn="just">
              <a:buNone/>
            </a:pPr>
            <a:r>
              <a:rPr lang="tr-TR" sz="2800" dirty="0" smtClean="0">
                <a:latin typeface="Arial" panose="020B0604020202020204" pitchFamily="34" charset="0"/>
                <a:cs typeface="Arial" panose="020B0604020202020204" pitchFamily="34" charset="0"/>
              </a:rPr>
              <a:t>	Niteliği itibarıyla;</a:t>
            </a:r>
          </a:p>
          <a:p>
            <a:pPr marL="0" indent="0" algn="just">
              <a:buNone/>
            </a:pPr>
            <a:r>
              <a:rPr lang="tr-TR" sz="2800"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30 </a:t>
            </a:r>
            <a:r>
              <a:rPr lang="tr-TR" sz="2800" dirty="0" smtClean="0">
                <a:latin typeface="Arial" panose="020B0604020202020204" pitchFamily="34" charset="0"/>
                <a:cs typeface="Arial" panose="020B0604020202020204" pitchFamily="34" charset="0"/>
              </a:rPr>
              <a:t>iş </a:t>
            </a:r>
            <a:r>
              <a:rPr lang="tr-TR" sz="2800" dirty="0">
                <a:latin typeface="Arial" panose="020B0604020202020204" pitchFamily="34" charset="0"/>
                <a:cs typeface="Arial" panose="020B0604020202020204" pitchFamily="34" charset="0"/>
              </a:rPr>
              <a:t>gününden daha fazla olan </a:t>
            </a:r>
            <a:r>
              <a:rPr lang="tr-TR" sz="2800" dirty="0" smtClean="0">
                <a:latin typeface="Arial" panose="020B0604020202020204" pitchFamily="34" charset="0"/>
                <a:cs typeface="Arial" panose="020B0604020202020204" pitchFamily="34" charset="0"/>
              </a:rPr>
              <a:t>işler</a:t>
            </a:r>
            <a:r>
              <a:rPr lang="tr-TR" sz="2800"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	</a:t>
            </a:r>
            <a:r>
              <a:rPr lang="tr-TR" sz="2800" i="1" dirty="0" smtClean="0">
                <a:solidFill>
                  <a:srgbClr val="0000FF"/>
                </a:solidFill>
                <a:latin typeface="Arial" panose="020B0604020202020204" pitchFamily="34" charset="0"/>
                <a:cs typeface="Arial" panose="020B0604020202020204" pitchFamily="34" charset="0"/>
              </a:rPr>
              <a:t>sürekli</a:t>
            </a:r>
            <a:r>
              <a:rPr lang="tr-TR" sz="2800" dirty="0">
                <a:latin typeface="Arial" panose="020B0604020202020204" pitchFamily="34" charset="0"/>
                <a:cs typeface="Arial" panose="020B0604020202020204" pitchFamily="34" charset="0"/>
              </a:rPr>
              <a:t>, </a:t>
            </a:r>
            <a:endParaRPr lang="tr-TR" sz="2800" dirty="0" smtClean="0">
              <a:latin typeface="Arial" panose="020B0604020202020204" pitchFamily="34" charset="0"/>
              <a:cs typeface="Arial" panose="020B0604020202020204" pitchFamily="34" charset="0"/>
            </a:endParaRPr>
          </a:p>
          <a:p>
            <a:pPr marL="0" indent="0" algn="just">
              <a:buNone/>
            </a:pPr>
            <a:r>
              <a:rPr lang="tr-TR" sz="2800"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-yine </a:t>
            </a:r>
            <a:r>
              <a:rPr lang="tr-TR" sz="2800" dirty="0">
                <a:latin typeface="Arial" panose="020B0604020202020204" pitchFamily="34" charset="0"/>
                <a:cs typeface="Arial" panose="020B0604020202020204" pitchFamily="34" charset="0"/>
              </a:rPr>
              <a:t>nitelikleri itibariyle </a:t>
            </a:r>
            <a:r>
              <a:rPr lang="tr-TR" sz="2800" dirty="0" smtClean="0">
                <a:latin typeface="Arial" panose="020B0604020202020204" pitchFamily="34" charset="0"/>
                <a:cs typeface="Arial" panose="020B0604020202020204" pitchFamily="34" charset="0"/>
              </a:rPr>
              <a:t>en çok 30 iş günü süren </a:t>
            </a:r>
            <a:r>
              <a:rPr lang="tr-TR" sz="2800" dirty="0" smtClean="0">
                <a:latin typeface="Arial" panose="020B0604020202020204" pitchFamily="34" charset="0"/>
                <a:cs typeface="Arial" panose="020B0604020202020204" pitchFamily="34" charset="0"/>
              </a:rPr>
              <a:t>işler </a:t>
            </a:r>
            <a:r>
              <a:rPr lang="tr-TR" sz="2800" dirty="0">
                <a:latin typeface="Arial" panose="020B0604020202020204" pitchFamily="34" charset="0"/>
                <a:cs typeface="Arial" panose="020B0604020202020204" pitchFamily="34" charset="0"/>
              </a:rPr>
              <a:t>için yapılan </a:t>
            </a:r>
            <a:r>
              <a:rPr lang="tr-TR" sz="2800" dirty="0" smtClean="0">
                <a:latin typeface="Arial" panose="020B0604020202020204" pitchFamily="34" charset="0"/>
                <a:cs typeface="Arial" panose="020B0604020202020204" pitchFamily="34" charset="0"/>
              </a:rPr>
              <a:t>sözleşmeler </a:t>
            </a:r>
            <a:r>
              <a:rPr lang="tr-TR" sz="2800" i="1" dirty="0">
                <a:solidFill>
                  <a:srgbClr val="0000FF"/>
                </a:solidFill>
                <a:latin typeface="Arial" panose="020B0604020202020204" pitchFamily="34" charset="0"/>
                <a:cs typeface="Arial" panose="020B0604020202020204" pitchFamily="34" charset="0"/>
              </a:rPr>
              <a:t>süreksiz</a:t>
            </a:r>
            <a:r>
              <a:rPr lang="tr-TR" sz="2800" i="1"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iş sözleşmesidir.</a:t>
            </a:r>
          </a:p>
          <a:p>
            <a:endParaRPr lang="tr-TR" sz="28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FE58EF40-2703-4175-A262-35BD4C31CE73}" type="slidenum">
              <a:rPr lang="tr-TR" smtClean="0"/>
              <a:pPr/>
              <a:t>9</a:t>
            </a:fld>
            <a:endParaRPr lang="tr-TR"/>
          </a:p>
        </p:txBody>
      </p:sp>
    </p:spTree>
    <p:extLst>
      <p:ext uri="{BB962C8B-B14F-4D97-AF65-F5344CB8AC3E}">
        <p14:creationId xmlns:p14="http://schemas.microsoft.com/office/powerpoint/2010/main" val="31431053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1478</TotalTime>
  <Words>3191</Words>
  <Application>Microsoft Office PowerPoint</Application>
  <PresentationFormat>Ekran Gösterisi (4:3)</PresentationFormat>
  <Paragraphs>210</Paragraphs>
  <Slides>29</Slides>
  <Notes>5</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29</vt:i4>
      </vt:variant>
    </vt:vector>
  </HeadingPairs>
  <TitlesOfParts>
    <vt:vector size="37" baseType="lpstr">
      <vt:lpstr>Arial</vt:lpstr>
      <vt:lpstr>Calibri</vt:lpstr>
      <vt:lpstr>Constantia</vt:lpstr>
      <vt:lpstr>Tahoma</vt:lpstr>
      <vt:lpstr>Wingdings</vt:lpstr>
      <vt:lpstr>Wingdings 2</vt:lpstr>
      <vt:lpstr>Akış</vt:lpstr>
      <vt:lpstr>1_Akış</vt:lpstr>
      <vt:lpstr>PowerPoint Sunusu</vt:lpstr>
      <vt:lpstr>İş Sözleşmesi Türleri</vt:lpstr>
      <vt:lpstr>İş Sözleşmesinin Türleri Belirli Süreli / Belirsiz Süreli İş Sözleşmeleri </vt:lpstr>
      <vt:lpstr>İş Sözleşmesinin Türleri Belirli Süreli / Belirsiz Süreli İş Sözleşmeleri </vt:lpstr>
      <vt:lpstr>İş Sözleşmesinin Türleri  Belirli Süreli / Belirsiz Süreli İş Sözleşmeleri</vt:lpstr>
      <vt:lpstr>Belirli Süreli / Belirsiz Süreli İş Sözleşmeleri-Yargıtay Kararı</vt:lpstr>
      <vt:lpstr>Belirli Süreli / Belirsiz Süreli İş Sözleşmeleri-Yargıtay Kararı</vt:lpstr>
      <vt:lpstr>Belirli Süreli / Belirsiz Süreli İş Sözleşmeleri-Yargıtay Kararı</vt:lpstr>
      <vt:lpstr>İş Sözleşmesinin Türleri</vt:lpstr>
      <vt:lpstr>İş Sözleşmesinin Türleri  Deneme Süreli İş Sözleşmeleri</vt:lpstr>
      <vt:lpstr>İş Sözleşmesinin Türleri  Tam/Kısmi Süreli İş Sözleşmeleri</vt:lpstr>
      <vt:lpstr>İş Sözleşmesinin Türleri  Tam/Kısmi Süreli İş Sözleşmeleri</vt:lpstr>
      <vt:lpstr>İş Sözleşmesinin Türleri  Tam/Kısmi Süreli İş Sözleşmeleri</vt:lpstr>
      <vt:lpstr>PowerPoint Sunusu</vt:lpstr>
      <vt:lpstr>PowerPoint Sunusu</vt:lpstr>
      <vt:lpstr>PowerPoint Sunusu</vt:lpstr>
      <vt:lpstr>İş Sözleşmesinden Doğan İşçi Borçları</vt:lpstr>
      <vt:lpstr>İşçi Borçları-Yargıtay Kararı</vt:lpstr>
      <vt:lpstr>Bağlılık Borcu-Yargıtay Kararı</vt:lpstr>
      <vt:lpstr>Talimatlara Uyma-Yargıtay Kararı</vt:lpstr>
      <vt:lpstr>İş Sözleşmesinden Doğan İşçi Borçları</vt:lpstr>
      <vt:lpstr>İş Sözleşmesinden Doğan İşçi Borçları</vt:lpstr>
      <vt:lpstr>İş Sözleşmesinden Doğan İşçi Borçları</vt:lpstr>
      <vt:lpstr>İş Sözleşmesinden Doğan İşveren Borçları</vt:lpstr>
      <vt:lpstr>İş Sözleşmesinden Doğan İşveren Borçları</vt:lpstr>
      <vt:lpstr>İş Sözleşmesinden Doğan İşveren Borçları</vt:lpstr>
      <vt:lpstr>Prim-Yargıtay Kararı</vt:lpstr>
      <vt:lpstr>İş Sözleşmesinden Doğan İşveren Borçları</vt:lpstr>
      <vt:lpstr>İş Sözleşmesinden Doğan İşveren Borçları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engin bahadır</dc:creator>
  <cp:lastModifiedBy>Supervisor</cp:lastModifiedBy>
  <cp:revision>180</cp:revision>
  <dcterms:created xsi:type="dcterms:W3CDTF">2014-09-22T11:10:30Z</dcterms:created>
  <dcterms:modified xsi:type="dcterms:W3CDTF">2024-03-19T09:33:49Z</dcterms:modified>
</cp:coreProperties>
</file>