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1"/>
  </p:notesMasterIdLst>
  <p:sldIdLst>
    <p:sldId id="413" r:id="rId2"/>
    <p:sldId id="435" r:id="rId3"/>
    <p:sldId id="436" r:id="rId4"/>
    <p:sldId id="437" r:id="rId5"/>
    <p:sldId id="438" r:id="rId6"/>
    <p:sldId id="455" r:id="rId7"/>
    <p:sldId id="439" r:id="rId8"/>
    <p:sldId id="440" r:id="rId9"/>
    <p:sldId id="441" r:id="rId10"/>
    <p:sldId id="442" r:id="rId11"/>
    <p:sldId id="443" r:id="rId12"/>
    <p:sldId id="444" r:id="rId13"/>
    <p:sldId id="445" r:id="rId14"/>
    <p:sldId id="446" r:id="rId15"/>
    <p:sldId id="448" r:id="rId16"/>
    <p:sldId id="449" r:id="rId17"/>
    <p:sldId id="450" r:id="rId18"/>
    <p:sldId id="452" r:id="rId19"/>
    <p:sldId id="45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0C026-5A73-40DB-8FB6-6D54E2674BCB}" type="datetimeFigureOut">
              <a:rPr lang="tr-TR" smtClean="0"/>
              <a:pPr/>
              <a:t>19.03.2023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DB377-9554-4894-B45E-203609EAD7EF}" type="slidenum">
              <a:rPr lang="tr-TR" smtClean="0"/>
              <a:pPr/>
              <a:t>‹#›</a:t>
            </a:fld>
            <a:endParaRPr lang="tr-TR"/>
          </a:p>
        </p:txBody>
      </p:sp>
    </p:spTree>
    <p:extLst>
      <p:ext uri="{BB962C8B-B14F-4D97-AF65-F5344CB8AC3E}">
        <p14:creationId xmlns:p14="http://schemas.microsoft.com/office/powerpoint/2010/main" val="145487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7</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215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11</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977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12</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97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13</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97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14</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461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62BA6B-1931-49BA-9D88-751C2CA312A2}" type="slidenum">
              <a:rPr lang="tr-TR" altLang="tr-TR" sz="1300" smtClean="0">
                <a:solidFill>
                  <a:srgbClr val="000000"/>
                </a:solidFill>
              </a:rPr>
              <a:pPr>
                <a:spcBef>
                  <a:spcPct val="0"/>
                </a:spcBef>
              </a:pPr>
              <a:t>15</a:t>
            </a:fld>
            <a:endParaRPr lang="tr-TR" altLang="tr-TR" sz="1300"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82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37D94A-9B41-4859-904D-C87046879A4F}" type="datetime1">
              <a:rPr lang="tr-TR" smtClean="0"/>
              <a:pPr/>
              <a:t>19.03.2023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E5C6006-2A2B-4B19-8C75-F6B689701C8C}" type="datetime1">
              <a:rPr lang="tr-TR" smtClean="0"/>
              <a:pPr/>
              <a:t>19.03.2023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F41D99-4171-4099-937F-7B7A0B101292}" type="datetime1">
              <a:rPr lang="tr-TR" smtClean="0"/>
              <a:pPr/>
              <a:t>19.03.2023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9EFC615-0D56-4BCA-BE79-575860089793}" type="datetime1">
              <a:rPr lang="tr-TR" smtClean="0"/>
              <a:pPr/>
              <a:t>19.03.2023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9F5510A-9F66-461D-B57E-DC2F06BC3083}" type="datetime1">
              <a:rPr lang="tr-TR" smtClean="0"/>
              <a:pPr/>
              <a:t>19.03.2023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0130A13-CF93-482E-BC6A-2CD9AB5B2F17}" type="datetime1">
              <a:rPr lang="tr-TR" smtClean="0"/>
              <a:pPr/>
              <a:t>19.03.2023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8879935-C4B8-41B9-9010-FD67D6918383}" type="datetime1">
              <a:rPr lang="tr-TR" smtClean="0"/>
              <a:pPr/>
              <a:t>19.03.2023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018C3EC-ABF8-4E1B-B60E-54584DE37C6F}" type="datetime1">
              <a:rPr lang="tr-TR" smtClean="0"/>
              <a:pPr/>
              <a:t>19.03.2023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EA73-D367-4DD4-AD96-249C4741EC30}" type="datetime1">
              <a:rPr lang="tr-TR" smtClean="0"/>
              <a:pPr/>
              <a:t>19.03.2023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6C4CF4C-1C7D-4083-8B3B-F56BB73DD1FA}" type="datetime1">
              <a:rPr lang="tr-TR" smtClean="0"/>
              <a:pPr/>
              <a:t>19.03.2023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4B3111-C8F2-473F-81EA-287E041F37A2}" type="datetime1">
              <a:rPr lang="tr-TR" smtClean="0"/>
              <a:pPr/>
              <a:t>19.03.2023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E58EF40-2703-4175-A262-35BD4C31CE7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A6896-307C-4A4C-9411-53033EA38982}" type="datetime1">
              <a:rPr lang="tr-TR" smtClean="0"/>
              <a:pPr/>
              <a:t>19.03.2023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58EF40-2703-4175-A262-35BD4C31CE7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endParaRPr lang="tr-TR" altLang="tr-TR" sz="3200" b="1" dirty="0" smtClean="0">
              <a:latin typeface="Arial" panose="020B0604020202020204" pitchFamily="34" charset="0"/>
              <a:cs typeface="Arial" panose="020B0604020202020204" pitchFamily="34" charset="0"/>
            </a:endParaRPr>
          </a:p>
        </p:txBody>
      </p:sp>
      <p:sp>
        <p:nvSpPr>
          <p:cNvPr id="5" name="Rectangle 3"/>
          <p:cNvSpPr>
            <a:spLocks noGrp="1" noChangeArrowheads="1"/>
          </p:cNvSpPr>
          <p:nvPr>
            <p:ph idx="1"/>
          </p:nvPr>
        </p:nvSpPr>
        <p:spPr>
          <a:xfrm>
            <a:off x="457199" y="1600200"/>
            <a:ext cx="8363273" cy="4709120"/>
          </a:xfrm>
        </p:spPr>
        <p:txBody>
          <a:bodyPr>
            <a:normAutofit/>
          </a:bodyPr>
          <a:lstStyle/>
          <a:p>
            <a:pPr algn="just">
              <a:lnSpc>
                <a:spcPct val="160000"/>
              </a:lnSpc>
              <a:buNone/>
            </a:pPr>
            <a:endParaRPr lang="tr-TR" altLang="tr-TR" sz="2800" dirty="0" smtClean="0">
              <a:latin typeface="Arial" panose="020B0604020202020204" pitchFamily="34" charset="0"/>
              <a:cs typeface="Arial" panose="020B0604020202020204" pitchFamily="34" charset="0"/>
            </a:endParaRPr>
          </a:p>
          <a:p>
            <a:pPr algn="ctr">
              <a:lnSpc>
                <a:spcPct val="160000"/>
              </a:lnSpc>
              <a:buNone/>
            </a:pPr>
            <a:r>
              <a:rPr lang="tr-TR" altLang="tr-TR" sz="4000" b="1" dirty="0" smtClean="0">
                <a:solidFill>
                  <a:schemeClr val="accent2"/>
                </a:solidFill>
                <a:latin typeface="Arial" panose="020B0604020202020204" pitchFamily="34" charset="0"/>
                <a:cs typeface="Arial" panose="020B0604020202020204" pitchFamily="34" charset="0"/>
              </a:rPr>
              <a:t>İŞ HUKUKU</a:t>
            </a:r>
          </a:p>
          <a:p>
            <a:pPr algn="ctr">
              <a:lnSpc>
                <a:spcPct val="160000"/>
              </a:lnSpc>
              <a:buNone/>
            </a:pPr>
            <a:r>
              <a:rPr lang="tr-TR" altLang="tr-TR" sz="2000" b="1" dirty="0" smtClean="0">
                <a:solidFill>
                  <a:schemeClr val="accent1"/>
                </a:solidFill>
                <a:latin typeface="Arial" panose="020B0604020202020204" pitchFamily="34" charset="0"/>
                <a:cs typeface="Arial" panose="020B0604020202020204" pitchFamily="34" charset="0"/>
              </a:rPr>
              <a:t>Dr. </a:t>
            </a:r>
            <a:r>
              <a:rPr lang="tr-TR" altLang="tr-TR" sz="2000" b="1" dirty="0" err="1" smtClean="0">
                <a:solidFill>
                  <a:schemeClr val="accent1"/>
                </a:solidFill>
                <a:latin typeface="Arial" panose="020B0604020202020204" pitchFamily="34" charset="0"/>
                <a:cs typeface="Arial" panose="020B0604020202020204" pitchFamily="34" charset="0"/>
              </a:rPr>
              <a:t>Öğr</a:t>
            </a:r>
            <a:r>
              <a:rPr lang="tr-TR" altLang="tr-TR" sz="2000" b="1" dirty="0" smtClean="0">
                <a:solidFill>
                  <a:schemeClr val="accent1"/>
                </a:solidFill>
                <a:latin typeface="Arial" panose="020B0604020202020204" pitchFamily="34" charset="0"/>
                <a:cs typeface="Arial" panose="020B0604020202020204" pitchFamily="34" charset="0"/>
              </a:rPr>
              <a:t>. Üyesi Hasan Ali Kaplan</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59829"/>
            <a:ext cx="8219256" cy="5793507"/>
          </a:xfrm>
        </p:spPr>
        <p:txBody>
          <a:bodyPr>
            <a:normAutofit lnSpcReduction="10000"/>
          </a:bodyPr>
          <a:lstStyle/>
          <a:p>
            <a:pPr marL="0" indent="0" algn="ctr">
              <a:buNone/>
            </a:pPr>
            <a:r>
              <a:rPr lang="tr-TR" b="1" dirty="0" smtClean="0">
                <a:solidFill>
                  <a:schemeClr val="tx2"/>
                </a:solidFill>
                <a:latin typeface="Arial" panose="020B0604020202020204" pitchFamily="34" charset="0"/>
                <a:cs typeface="Arial" panose="020B0604020202020204" pitchFamily="34" charset="0"/>
              </a:rPr>
              <a:t>İş Sözleşmesi Yapma Özgürlüğünün Sınırları</a:t>
            </a:r>
          </a:p>
          <a:p>
            <a:pPr marL="0" indent="0" algn="ctr">
              <a:buNone/>
            </a:pPr>
            <a:endParaRPr lang="tr-TR" b="1" dirty="0" smtClean="0">
              <a:latin typeface="Arial" panose="020B0604020202020204" pitchFamily="34" charset="0"/>
              <a:cs typeface="Arial" panose="020B0604020202020204" pitchFamily="34" charset="0"/>
            </a:endParaRPr>
          </a:p>
          <a:p>
            <a:pPr marL="0" indent="0" algn="just">
              <a:buNone/>
            </a:pP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İ</a:t>
            </a:r>
            <a:r>
              <a:rPr lang="tr-TR" sz="2000" dirty="0" smtClean="0">
                <a:latin typeface="Arial" panose="020B0604020202020204" pitchFamily="34" charset="0"/>
                <a:cs typeface="Arial" panose="020B0604020202020204" pitchFamily="34" charset="0"/>
              </a:rPr>
              <a:t>ş Hukukunda, sözleşme </a:t>
            </a:r>
            <a:r>
              <a:rPr lang="tr-TR" sz="2000" dirty="0">
                <a:latin typeface="Arial" panose="020B0604020202020204" pitchFamily="34" charset="0"/>
                <a:cs typeface="Arial" panose="020B0604020202020204" pitchFamily="34" charset="0"/>
              </a:rPr>
              <a:t>yapma </a:t>
            </a:r>
            <a:r>
              <a:rPr lang="tr-TR" sz="2000" dirty="0" smtClean="0">
                <a:latin typeface="Arial" panose="020B0604020202020204" pitchFamily="34" charset="0"/>
                <a:cs typeface="Arial" panose="020B0604020202020204" pitchFamily="34" charset="0"/>
              </a:rPr>
              <a:t>serbestisine bazı </a:t>
            </a:r>
            <a:r>
              <a:rPr lang="tr-TR" sz="2000" dirty="0">
                <a:latin typeface="Arial" panose="020B0604020202020204" pitchFamily="34" charset="0"/>
                <a:cs typeface="Arial" panose="020B0604020202020204" pitchFamily="34" charset="0"/>
              </a:rPr>
              <a:t>önemli </a:t>
            </a:r>
            <a:r>
              <a:rPr lang="tr-TR" sz="2000" dirty="0" smtClean="0">
                <a:latin typeface="Arial" panose="020B0604020202020204" pitchFamily="34" charset="0"/>
                <a:cs typeface="Arial" panose="020B0604020202020204" pitchFamily="34" charset="0"/>
              </a:rPr>
              <a:t>sınırlamalar getirilmektedir.</a:t>
            </a:r>
          </a:p>
          <a:p>
            <a:pPr marL="0" indent="0" algn="just">
              <a:buNone/>
            </a:pPr>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İş sözleşmesi yapma özgürlüğünün sınırları incelenirken başlıca dört gruptan söz edilebilir:</a:t>
            </a:r>
          </a:p>
          <a:p>
            <a:pPr algn="just"/>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Küçük </a:t>
            </a:r>
            <a:r>
              <a:rPr lang="tr-TR" sz="2000" dirty="0" smtClean="0">
                <a:latin typeface="Arial" panose="020B0604020202020204" pitchFamily="34" charset="0"/>
                <a:cs typeface="Arial" panose="020B0604020202020204" pitchFamily="34" charset="0"/>
              </a:rPr>
              <a:t>işçiler </a:t>
            </a:r>
            <a:r>
              <a:rPr lang="tr-TR" sz="2000" dirty="0">
                <a:latin typeface="Arial" panose="020B0604020202020204" pitchFamily="34" charset="0"/>
                <a:cs typeface="Arial" panose="020B0604020202020204" pitchFamily="34" charset="0"/>
              </a:rPr>
              <a:t>ile </a:t>
            </a:r>
            <a:r>
              <a:rPr lang="tr-TR" sz="2000" dirty="0" smtClean="0">
                <a:latin typeface="Arial" panose="020B0604020202020204" pitchFamily="34" charset="0"/>
                <a:cs typeface="Arial" panose="020B0604020202020204" pitchFamily="34" charset="0"/>
              </a:rPr>
              <a:t>iş sözleşmesi </a:t>
            </a:r>
            <a:r>
              <a:rPr lang="tr-TR" sz="2000" dirty="0">
                <a:latin typeface="Arial" panose="020B0604020202020204" pitchFamily="34" charset="0"/>
                <a:cs typeface="Arial" panose="020B0604020202020204" pitchFamily="34" charset="0"/>
              </a:rPr>
              <a:t>yapma </a:t>
            </a:r>
            <a:r>
              <a:rPr lang="tr-TR" sz="2000" dirty="0" smtClean="0">
                <a:latin typeface="Arial" panose="020B0604020202020204" pitchFamily="34" charset="0"/>
                <a:cs typeface="Arial" panose="020B0604020202020204" pitchFamily="34" charset="0"/>
              </a:rPr>
              <a:t>yasakları</a:t>
            </a:r>
          </a:p>
          <a:p>
            <a:pPr algn="just">
              <a:buFont typeface="Wingdings" panose="05000000000000000000" pitchFamily="2" charset="2"/>
              <a:buChar char="Ø"/>
            </a:pP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K</a:t>
            </a:r>
            <a:r>
              <a:rPr lang="tr-TR" sz="2000" dirty="0" smtClean="0">
                <a:latin typeface="Arial" panose="020B0604020202020204" pitchFamily="34" charset="0"/>
                <a:cs typeface="Arial" panose="020B0604020202020204" pitchFamily="34" charset="0"/>
              </a:rPr>
              <a:t>adınla</a:t>
            </a:r>
            <a:r>
              <a:rPr lang="en-US" sz="2000" dirty="0" smtClean="0">
                <a:latin typeface="Arial" panose="020B0604020202020204" pitchFamily="34" charset="0"/>
                <a:cs typeface="Arial" panose="020B0604020202020204" pitchFamily="34" charset="0"/>
              </a:rPr>
              <a:t>r </a:t>
            </a:r>
            <a:r>
              <a:rPr lang="en-US" sz="2000" dirty="0" err="1" smtClean="0">
                <a:latin typeface="Arial" panose="020B0604020202020204" pitchFamily="34" charset="0"/>
                <a:cs typeface="Arial" panose="020B0604020202020204" pitchFamily="34" charset="0"/>
              </a:rPr>
              <a:t>ile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a:t>
            </a:r>
            <a:r>
              <a:rPr lang="tr-TR" sz="2000" dirty="0" smtClean="0">
                <a:latin typeface="Arial" panose="020B0604020202020204" pitchFamily="34" charset="0"/>
                <a:cs typeface="Arial" panose="020B0604020202020204" pitchFamily="34" charset="0"/>
              </a:rPr>
              <a:t>ş</a:t>
            </a:r>
            <a:r>
              <a:rPr lang="en-US" sz="2000"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sözleşmesi yapma </a:t>
            </a:r>
            <a:r>
              <a:rPr lang="en-US" sz="2000" dirty="0" err="1" smtClean="0">
                <a:latin typeface="Arial" panose="020B0604020202020204" pitchFamily="34" charset="0"/>
                <a:cs typeface="Arial" panose="020B0604020202020204" pitchFamily="34" charset="0"/>
              </a:rPr>
              <a:t>yasakları</a:t>
            </a: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Sağlık </a:t>
            </a:r>
            <a:r>
              <a:rPr lang="tr-TR" sz="2000" dirty="0">
                <a:latin typeface="Arial" panose="020B0604020202020204" pitchFamily="34" charset="0"/>
                <a:cs typeface="Arial" panose="020B0604020202020204" pitchFamily="34" charset="0"/>
              </a:rPr>
              <a:t>durumu </a:t>
            </a:r>
            <a:r>
              <a:rPr lang="tr-TR" sz="2000" dirty="0" smtClean="0">
                <a:latin typeface="Arial" panose="020B0604020202020204" pitchFamily="34" charset="0"/>
                <a:cs typeface="Arial" panose="020B0604020202020204" pitchFamily="34" charset="0"/>
              </a:rPr>
              <a:t>elverişli </a:t>
            </a:r>
            <a:r>
              <a:rPr lang="tr-TR" sz="2000" dirty="0">
                <a:latin typeface="Arial" panose="020B0604020202020204" pitchFamily="34" charset="0"/>
                <a:cs typeface="Arial" panose="020B0604020202020204" pitchFamily="34" charset="0"/>
              </a:rPr>
              <a:t>olmayan </a:t>
            </a:r>
            <a:r>
              <a:rPr lang="tr-TR" sz="2000" dirty="0" smtClean="0">
                <a:latin typeface="Arial" panose="020B0604020202020204" pitchFamily="34" charset="0"/>
                <a:cs typeface="Arial" panose="020B0604020202020204" pitchFamily="34" charset="0"/>
              </a:rPr>
              <a:t>işçiler </a:t>
            </a:r>
            <a:r>
              <a:rPr lang="tr-TR" sz="2000" dirty="0">
                <a:latin typeface="Arial" panose="020B0604020202020204" pitchFamily="34" charset="0"/>
                <a:cs typeface="Arial" panose="020B0604020202020204" pitchFamily="34" charset="0"/>
              </a:rPr>
              <a:t>ile </a:t>
            </a:r>
            <a:r>
              <a:rPr lang="tr-TR" sz="2000" dirty="0" smtClean="0">
                <a:latin typeface="Arial" panose="020B0604020202020204" pitchFamily="34" charset="0"/>
                <a:cs typeface="Arial" panose="020B0604020202020204" pitchFamily="34" charset="0"/>
              </a:rPr>
              <a:t>iş sözleşmesi yapma yasakları</a:t>
            </a:r>
          </a:p>
          <a:p>
            <a:pPr algn="just">
              <a:buFont typeface="Wingdings" panose="05000000000000000000" pitchFamily="2" charset="2"/>
              <a:buChar char="Ø"/>
            </a:pP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Yabancı </a:t>
            </a:r>
            <a:r>
              <a:rPr lang="tr-TR" sz="2000" dirty="0" smtClean="0">
                <a:latin typeface="Arial" panose="020B0604020202020204" pitchFamily="34" charset="0"/>
                <a:cs typeface="Arial" panose="020B0604020202020204" pitchFamily="34" charset="0"/>
              </a:rPr>
              <a:t>işçiler </a:t>
            </a:r>
            <a:r>
              <a:rPr lang="tr-TR" sz="2000" dirty="0">
                <a:latin typeface="Arial" panose="020B0604020202020204" pitchFamily="34" charset="0"/>
                <a:cs typeface="Arial" panose="020B0604020202020204" pitchFamily="34" charset="0"/>
              </a:rPr>
              <a:t>ile </a:t>
            </a:r>
            <a:r>
              <a:rPr lang="tr-TR" sz="2000" dirty="0" smtClean="0">
                <a:latin typeface="Arial" panose="020B0604020202020204" pitchFamily="34" charset="0"/>
                <a:cs typeface="Arial" panose="020B0604020202020204" pitchFamily="34" charset="0"/>
              </a:rPr>
              <a:t>iş sözleşmesi yapma yasakları</a:t>
            </a:r>
            <a:endParaRPr lang="tr-TR" sz="20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10</a:t>
            </a:fld>
            <a:endParaRPr lang="tr-TR"/>
          </a:p>
        </p:txBody>
      </p:sp>
    </p:spTree>
    <p:extLst>
      <p:ext uri="{BB962C8B-B14F-4D97-AF65-F5344CB8AC3E}">
        <p14:creationId xmlns:p14="http://schemas.microsoft.com/office/powerpoint/2010/main" val="3272346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1907703" y="404664"/>
            <a:ext cx="5040561" cy="1296144"/>
          </a:xfrm>
          <a:noFill/>
        </p:spPr>
        <p:txBody>
          <a:bodyPr>
            <a:normAutofit fontScale="90000"/>
          </a:bodyPr>
          <a:lstStyle/>
          <a:p>
            <a:pPr algn="ctr"/>
            <a:r>
              <a:rPr lang="tr-TR" altLang="tr-TR" sz="3600" b="1" dirty="0">
                <a:solidFill>
                  <a:srgbClr val="FF0000"/>
                </a:solidFill>
                <a:latin typeface="Arial" panose="020B0604020202020204" pitchFamily="34" charset="0"/>
                <a:cs typeface="Arial" panose="020B0604020202020204" pitchFamily="34" charset="0"/>
              </a:rPr>
              <a:t/>
            </a:r>
            <a:br>
              <a:rPr lang="tr-TR" altLang="tr-TR" sz="3600" b="1" dirty="0">
                <a:solidFill>
                  <a:srgbClr val="FF0000"/>
                </a:solidFill>
                <a:latin typeface="Arial" panose="020B0604020202020204" pitchFamily="34" charset="0"/>
                <a:cs typeface="Arial" panose="020B0604020202020204" pitchFamily="34" charset="0"/>
              </a:rPr>
            </a:br>
            <a:r>
              <a:rPr lang="tr-TR" altLang="tr-TR" sz="3600" b="1" dirty="0">
                <a:latin typeface="Arial" panose="020B0604020202020204" pitchFamily="34" charset="0"/>
                <a:cs typeface="Arial" panose="020B0604020202020204" pitchFamily="34" charset="0"/>
              </a:rPr>
              <a:t>Çocuk ve Genç </a:t>
            </a:r>
            <a:r>
              <a:rPr lang="tr-TR" altLang="tr-TR" sz="3600" b="1" dirty="0" smtClean="0">
                <a:latin typeface="Arial" panose="020B0604020202020204" pitchFamily="34" charset="0"/>
                <a:cs typeface="Arial" panose="020B0604020202020204" pitchFamily="34" charset="0"/>
              </a:rPr>
              <a:t>İşçiler</a:t>
            </a:r>
            <a:r>
              <a:rPr lang="tr-TR" altLang="tr-TR" sz="3600" b="1" dirty="0">
                <a:latin typeface="Arial" panose="020B0604020202020204" pitchFamily="34" charset="0"/>
                <a:cs typeface="Arial" panose="020B0604020202020204" pitchFamily="34" charset="0"/>
              </a:rPr>
              <a:t/>
            </a:r>
            <a:br>
              <a:rPr lang="tr-TR" altLang="tr-TR" sz="3600" b="1" dirty="0">
                <a:latin typeface="Arial" panose="020B0604020202020204" pitchFamily="34" charset="0"/>
                <a:cs typeface="Arial" panose="020B0604020202020204" pitchFamily="34" charset="0"/>
              </a:rPr>
            </a:br>
            <a:r>
              <a:rPr lang="tr-TR" altLang="tr-TR" sz="2400" dirty="0" smtClean="0">
                <a:latin typeface="Comic Sans MS" panose="030F0702030302020204" pitchFamily="66" charset="0"/>
              </a:rPr>
              <a:t/>
            </a:r>
            <a:br>
              <a:rPr lang="tr-TR" altLang="tr-TR" sz="2400" dirty="0" smtClean="0">
                <a:latin typeface="Comic Sans MS" panose="030F0702030302020204" pitchFamily="66" charset="0"/>
              </a:rPr>
            </a:br>
            <a:endParaRPr lang="tr-TR" altLang="tr-TR" sz="2400" dirty="0" smtClean="0">
              <a:latin typeface="Comic Sans MS" panose="030F0702030302020204" pitchFamily="66" charset="0"/>
            </a:endParaRPr>
          </a:p>
        </p:txBody>
      </p:sp>
      <p:sp>
        <p:nvSpPr>
          <p:cNvPr id="30724" name="Rectangle 3"/>
          <p:cNvSpPr>
            <a:spLocks noGrp="1" noChangeArrowheads="1"/>
          </p:cNvSpPr>
          <p:nvPr>
            <p:ph idx="1"/>
          </p:nvPr>
        </p:nvSpPr>
        <p:spPr>
          <a:xfrm>
            <a:off x="539552" y="1268760"/>
            <a:ext cx="8280919" cy="3960440"/>
          </a:xfrm>
          <a:noFill/>
        </p:spPr>
        <p:txBody>
          <a:bodyPr>
            <a:normAutofit fontScale="25000" lnSpcReduction="20000"/>
          </a:bodyPr>
          <a:lstStyle/>
          <a:p>
            <a:pPr algn="just">
              <a:defRPr/>
            </a:pPr>
            <a:endParaRPr lang="tr-TR" sz="2800" b="1" dirty="0">
              <a:latin typeface="Arial" panose="020B0604020202020204" pitchFamily="34" charset="0"/>
              <a:cs typeface="Arial" panose="020B0604020202020204" pitchFamily="34" charset="0"/>
            </a:endParaRPr>
          </a:p>
          <a:p>
            <a:pPr algn="just">
              <a:defRPr/>
            </a:pPr>
            <a:r>
              <a:rPr lang="tr-TR" sz="8000" dirty="0">
                <a:latin typeface="Arial" panose="020B0604020202020204" pitchFamily="34" charset="0"/>
                <a:cs typeface="Arial" panose="020B0604020202020204" pitchFamily="34" charset="0"/>
              </a:rPr>
              <a:t>15 yaşını tamamlamamış işçi “çocuk </a:t>
            </a:r>
            <a:r>
              <a:rPr lang="tr-TR" sz="8000" dirty="0" err="1">
                <a:latin typeface="Arial" panose="020B0604020202020204" pitchFamily="34" charset="0"/>
                <a:cs typeface="Arial" panose="020B0604020202020204" pitchFamily="34" charset="0"/>
              </a:rPr>
              <a:t>işçi”dir</a:t>
            </a:r>
            <a:r>
              <a:rPr lang="tr-TR" sz="8000" dirty="0">
                <a:latin typeface="Arial" panose="020B0604020202020204" pitchFamily="34" charset="0"/>
                <a:cs typeface="Arial" panose="020B0604020202020204" pitchFamily="34" charset="0"/>
              </a:rPr>
              <a:t>.</a:t>
            </a:r>
          </a:p>
          <a:p>
            <a:pPr algn="just">
              <a:defRPr/>
            </a:pPr>
            <a:endParaRPr lang="tr-TR" sz="8000" dirty="0">
              <a:latin typeface="Arial" panose="020B0604020202020204" pitchFamily="34" charset="0"/>
              <a:cs typeface="Arial" panose="020B0604020202020204" pitchFamily="34" charset="0"/>
            </a:endParaRPr>
          </a:p>
          <a:p>
            <a:pPr algn="just">
              <a:defRPr/>
            </a:pPr>
            <a:r>
              <a:rPr lang="tr-TR" sz="8000" dirty="0">
                <a:latin typeface="Arial" panose="020B0604020202020204" pitchFamily="34" charset="0"/>
                <a:cs typeface="Arial" panose="020B0604020202020204" pitchFamily="34" charset="0"/>
              </a:rPr>
              <a:t>15 yaşını tamamlamış ancak 18 yaşını henüz tamamlamamış işçi “genç </a:t>
            </a:r>
            <a:r>
              <a:rPr lang="tr-TR" sz="8000" dirty="0" err="1">
                <a:latin typeface="Arial" panose="020B0604020202020204" pitchFamily="34" charset="0"/>
                <a:cs typeface="Arial" panose="020B0604020202020204" pitchFamily="34" charset="0"/>
              </a:rPr>
              <a:t>işçi”dir</a:t>
            </a:r>
            <a:r>
              <a:rPr lang="tr-TR" sz="8000" dirty="0" smtClean="0">
                <a:latin typeface="Arial" panose="020B0604020202020204" pitchFamily="34" charset="0"/>
                <a:cs typeface="Arial" panose="020B0604020202020204" pitchFamily="34" charset="0"/>
              </a:rPr>
              <a:t>.</a:t>
            </a:r>
          </a:p>
          <a:p>
            <a:pPr algn="just">
              <a:defRPr/>
            </a:pPr>
            <a:endParaRPr lang="tr-TR" sz="8000" dirty="0" smtClean="0">
              <a:latin typeface="Arial" panose="020B0604020202020204" pitchFamily="34" charset="0"/>
              <a:cs typeface="Arial" panose="020B0604020202020204" pitchFamily="34" charset="0"/>
            </a:endParaRPr>
          </a:p>
          <a:p>
            <a:pPr algn="just">
              <a:defRPr/>
            </a:pPr>
            <a:r>
              <a:rPr lang="tr-TR" sz="8000" dirty="0" smtClean="0">
                <a:latin typeface="Arial" panose="020B0604020202020204" pitchFamily="34" charset="0"/>
                <a:cs typeface="Arial" panose="020B0604020202020204" pitchFamily="34" charset="0"/>
              </a:rPr>
              <a:t>Çalışmaya </a:t>
            </a:r>
            <a:r>
              <a:rPr lang="tr-TR" sz="8000" dirty="0">
                <a:latin typeface="Arial" panose="020B0604020202020204" pitchFamily="34" charset="0"/>
                <a:cs typeface="Arial" panose="020B0604020202020204" pitchFamily="34" charset="0"/>
              </a:rPr>
              <a:t>başlama yaşı </a:t>
            </a:r>
            <a:r>
              <a:rPr lang="tr-TR" sz="8000" dirty="0" smtClean="0">
                <a:latin typeface="Arial" panose="020B0604020202020204" pitchFamily="34" charset="0"/>
                <a:cs typeface="Arial" panose="020B0604020202020204" pitchFamily="34" charset="0"/>
              </a:rPr>
              <a:t>kural olarak, 15 yaşın tamamlanmasıdır.</a:t>
            </a:r>
          </a:p>
          <a:p>
            <a:pPr algn="just">
              <a:defRPr/>
            </a:pPr>
            <a:endParaRPr lang="tr-TR" sz="8000" dirty="0">
              <a:latin typeface="Arial" panose="020B0604020202020204" pitchFamily="34" charset="0"/>
              <a:cs typeface="Arial" panose="020B0604020202020204" pitchFamily="34" charset="0"/>
            </a:endParaRPr>
          </a:p>
          <a:p>
            <a:pPr algn="just">
              <a:defRPr/>
            </a:pPr>
            <a:r>
              <a:rPr lang="tr-TR" sz="8000" dirty="0">
                <a:latin typeface="Arial" panose="020B0604020202020204" pitchFamily="34" charset="0"/>
                <a:cs typeface="Arial" panose="020B0604020202020204" pitchFamily="34" charset="0"/>
              </a:rPr>
              <a:t> Ancak, 14 yaşını bitirmiş </a:t>
            </a:r>
            <a:r>
              <a:rPr lang="tr-TR" sz="8000" dirty="0" smtClean="0">
                <a:latin typeface="Arial" panose="020B0604020202020204" pitchFamily="34" charset="0"/>
                <a:cs typeface="Arial" panose="020B0604020202020204" pitchFamily="34" charset="0"/>
              </a:rPr>
              <a:t>ve zorunlu </a:t>
            </a:r>
            <a:r>
              <a:rPr lang="tr-TR" sz="8000" dirty="0">
                <a:latin typeface="Arial" panose="020B0604020202020204" pitchFamily="34" charset="0"/>
                <a:cs typeface="Arial" panose="020B0604020202020204" pitchFamily="34" charset="0"/>
              </a:rPr>
              <a:t>ilköğretim çağını </a:t>
            </a:r>
            <a:r>
              <a:rPr lang="tr-TR" sz="8000" dirty="0" smtClean="0">
                <a:latin typeface="Arial" panose="020B0604020202020204" pitchFamily="34" charset="0"/>
                <a:cs typeface="Arial" panose="020B0604020202020204" pitchFamily="34" charset="0"/>
              </a:rPr>
              <a:t>tamamlamış çocuklar, </a:t>
            </a:r>
            <a:r>
              <a:rPr lang="tr-TR" sz="8000" dirty="0">
                <a:latin typeface="Arial" panose="020B0604020202020204" pitchFamily="34" charset="0"/>
                <a:cs typeface="Arial" panose="020B0604020202020204" pitchFamily="34" charset="0"/>
              </a:rPr>
              <a:t>“hafif işlerde” çalışabilirler. </a:t>
            </a:r>
            <a:endParaRPr lang="tr-TR" sz="8000" dirty="0" smtClean="0">
              <a:latin typeface="Arial" panose="020B0604020202020204" pitchFamily="34" charset="0"/>
              <a:cs typeface="Arial" panose="020B0604020202020204" pitchFamily="34" charset="0"/>
            </a:endParaRPr>
          </a:p>
          <a:p>
            <a:pPr algn="just">
              <a:defRPr/>
            </a:pPr>
            <a:endParaRPr lang="tr-TR" sz="8000" dirty="0">
              <a:latin typeface="Arial" panose="020B0604020202020204" pitchFamily="34" charset="0"/>
              <a:cs typeface="Arial" panose="020B0604020202020204" pitchFamily="34" charset="0"/>
            </a:endParaRPr>
          </a:p>
          <a:p>
            <a:pPr algn="just">
              <a:defRPr/>
            </a:pPr>
            <a:r>
              <a:rPr lang="tr-TR" sz="8000" dirty="0" smtClean="0">
                <a:latin typeface="Arial" panose="020B0604020202020204" pitchFamily="34" charset="0"/>
                <a:cs typeface="Arial" panose="020B0604020202020204" pitchFamily="34" charset="0"/>
              </a:rPr>
              <a:t>14 yaşını </a:t>
            </a:r>
            <a:r>
              <a:rPr lang="tr-TR" sz="8000" dirty="0">
                <a:latin typeface="Arial" panose="020B0604020202020204" pitchFamily="34" charset="0"/>
                <a:cs typeface="Arial" panose="020B0604020202020204" pitchFamily="34" charset="0"/>
              </a:rPr>
              <a:t>doldurmamış çocuklar </a:t>
            </a:r>
            <a:r>
              <a:rPr lang="tr-TR" sz="8000" dirty="0" smtClean="0">
                <a:latin typeface="Arial" panose="020B0604020202020204" pitchFamily="34" charset="0"/>
                <a:cs typeface="Arial" panose="020B0604020202020204" pitchFamily="34" charset="0"/>
              </a:rPr>
              <a:t>ise; </a:t>
            </a:r>
            <a:r>
              <a:rPr lang="tr-TR" sz="8000" dirty="0">
                <a:latin typeface="Arial" panose="020B0604020202020204" pitchFamily="34" charset="0"/>
                <a:cs typeface="Arial" panose="020B0604020202020204" pitchFamily="34" charset="0"/>
              </a:rPr>
              <a:t>bedensel, zihinsel, sosyal ve ahlaki gelişmelerine ve eğitime devam edenlerin okullarına devamına engel olmayacak sanat, kültür ve reklam faaliyetlerinde </a:t>
            </a:r>
            <a:r>
              <a:rPr lang="tr-TR" sz="8000" dirty="0" smtClean="0">
                <a:latin typeface="Arial" panose="020B0604020202020204" pitchFamily="34" charset="0"/>
                <a:cs typeface="Arial" panose="020B0604020202020204" pitchFamily="34" charset="0"/>
              </a:rPr>
              <a:t>çalıştırılabilirler.</a:t>
            </a: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11</a:t>
            </a:fld>
            <a:endParaRPr lang="tr-TR" altLang="tr-TR" sz="1400" smtClean="0">
              <a:solidFill>
                <a:srgbClr val="000000"/>
              </a:solidFill>
            </a:endParaRPr>
          </a:p>
        </p:txBody>
      </p:sp>
    </p:spTree>
    <p:extLst>
      <p:ext uri="{BB962C8B-B14F-4D97-AF65-F5344CB8AC3E}">
        <p14:creationId xmlns:p14="http://schemas.microsoft.com/office/powerpoint/2010/main" val="544344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1907703" y="404664"/>
            <a:ext cx="5040561" cy="1296144"/>
          </a:xfrm>
          <a:noFill/>
        </p:spPr>
        <p:txBody>
          <a:bodyPr>
            <a:normAutofit fontScale="90000"/>
          </a:bodyPr>
          <a:lstStyle/>
          <a:p>
            <a:pPr algn="ctr"/>
            <a:r>
              <a:rPr lang="tr-TR" altLang="tr-TR" sz="3600" b="1" dirty="0">
                <a:solidFill>
                  <a:srgbClr val="FF0000"/>
                </a:solidFill>
                <a:latin typeface="Arial" panose="020B0604020202020204" pitchFamily="34" charset="0"/>
                <a:cs typeface="Arial" panose="020B0604020202020204" pitchFamily="34" charset="0"/>
              </a:rPr>
              <a:t/>
            </a:r>
            <a:br>
              <a:rPr lang="tr-TR" altLang="tr-TR" sz="3600" b="1" dirty="0">
                <a:solidFill>
                  <a:srgbClr val="FF0000"/>
                </a:solidFill>
                <a:latin typeface="Arial" panose="020B0604020202020204" pitchFamily="34" charset="0"/>
                <a:cs typeface="Arial" panose="020B0604020202020204" pitchFamily="34" charset="0"/>
              </a:rPr>
            </a:br>
            <a:r>
              <a:rPr lang="tr-TR" altLang="tr-TR" sz="3600" b="1" dirty="0">
                <a:latin typeface="Arial" panose="020B0604020202020204" pitchFamily="34" charset="0"/>
                <a:cs typeface="Arial" panose="020B0604020202020204" pitchFamily="34" charset="0"/>
              </a:rPr>
              <a:t>Çocuk ve Genç </a:t>
            </a:r>
            <a:r>
              <a:rPr lang="tr-TR" altLang="tr-TR" sz="3600" b="1" dirty="0" smtClean="0">
                <a:latin typeface="Arial" panose="020B0604020202020204" pitchFamily="34" charset="0"/>
                <a:cs typeface="Arial" panose="020B0604020202020204" pitchFamily="34" charset="0"/>
              </a:rPr>
              <a:t>İşçiler</a:t>
            </a:r>
            <a:r>
              <a:rPr lang="tr-TR" altLang="tr-TR" sz="3600" b="1" dirty="0">
                <a:latin typeface="Arial" panose="020B0604020202020204" pitchFamily="34" charset="0"/>
                <a:cs typeface="Arial" panose="020B0604020202020204" pitchFamily="34" charset="0"/>
              </a:rPr>
              <a:t/>
            </a:r>
            <a:br>
              <a:rPr lang="tr-TR" altLang="tr-TR" sz="3600" b="1" dirty="0">
                <a:latin typeface="Arial" panose="020B0604020202020204" pitchFamily="34" charset="0"/>
                <a:cs typeface="Arial" panose="020B0604020202020204" pitchFamily="34" charset="0"/>
              </a:rPr>
            </a:br>
            <a:r>
              <a:rPr lang="tr-TR" altLang="tr-TR" sz="2400" dirty="0" smtClean="0">
                <a:latin typeface="Comic Sans MS" panose="030F0702030302020204" pitchFamily="66" charset="0"/>
              </a:rPr>
              <a:t/>
            </a:r>
            <a:br>
              <a:rPr lang="tr-TR" altLang="tr-TR" sz="2400" dirty="0" smtClean="0">
                <a:latin typeface="Comic Sans MS" panose="030F0702030302020204" pitchFamily="66" charset="0"/>
              </a:rPr>
            </a:br>
            <a:endParaRPr lang="tr-TR" altLang="tr-TR" sz="2400" dirty="0" smtClean="0">
              <a:latin typeface="Comic Sans MS" panose="030F0702030302020204" pitchFamily="66" charset="0"/>
            </a:endParaRPr>
          </a:p>
        </p:txBody>
      </p:sp>
      <p:sp>
        <p:nvSpPr>
          <p:cNvPr id="30724" name="Rectangle 3"/>
          <p:cNvSpPr>
            <a:spLocks noGrp="1" noChangeArrowheads="1"/>
          </p:cNvSpPr>
          <p:nvPr>
            <p:ph idx="1"/>
          </p:nvPr>
        </p:nvSpPr>
        <p:spPr>
          <a:xfrm>
            <a:off x="539552" y="1916832"/>
            <a:ext cx="8280919" cy="3240360"/>
          </a:xfrm>
          <a:noFill/>
        </p:spPr>
        <p:txBody>
          <a:bodyPr>
            <a:normAutofit fontScale="70000" lnSpcReduction="20000"/>
          </a:bodyPr>
          <a:lstStyle/>
          <a:p>
            <a:pPr algn="just">
              <a:defRPr/>
            </a:pPr>
            <a:r>
              <a:rPr lang="tr-TR" sz="2900" dirty="0" smtClean="0">
                <a:latin typeface="Arial" panose="020B0604020202020204" pitchFamily="34" charset="0"/>
                <a:cs typeface="Arial" panose="020B0604020202020204" pitchFamily="34" charset="0"/>
              </a:rPr>
              <a:t>Zorunlu </a:t>
            </a:r>
            <a:r>
              <a:rPr lang="tr-TR" sz="2900" dirty="0">
                <a:latin typeface="Arial" panose="020B0604020202020204" pitchFamily="34" charset="0"/>
                <a:cs typeface="Arial" panose="020B0604020202020204" pitchFamily="34" charset="0"/>
              </a:rPr>
              <a:t>ilköğretim çağını tamamlamış ve örgün eğitime devam etmeyen çocukların çalışma saatleri günde yedi ve haftada otuz beş saatten; sanat, kültür ve reklam faaliyetlerinde çalışanların ise günde beş ve haftada otuz saatten fazla olamaz. </a:t>
            </a:r>
            <a:endParaRPr lang="tr-TR" sz="2900" dirty="0" smtClean="0">
              <a:latin typeface="Arial" panose="020B0604020202020204" pitchFamily="34" charset="0"/>
              <a:cs typeface="Arial" panose="020B0604020202020204" pitchFamily="34" charset="0"/>
            </a:endParaRPr>
          </a:p>
          <a:p>
            <a:pPr algn="just">
              <a:defRPr/>
            </a:pPr>
            <a:endParaRPr lang="tr-TR" sz="2900" dirty="0" smtClean="0">
              <a:latin typeface="Arial" panose="020B0604020202020204" pitchFamily="34" charset="0"/>
              <a:cs typeface="Arial" panose="020B0604020202020204" pitchFamily="34" charset="0"/>
            </a:endParaRPr>
          </a:p>
          <a:p>
            <a:pPr algn="just">
              <a:defRPr/>
            </a:pPr>
            <a:r>
              <a:rPr lang="tr-TR" sz="2900" dirty="0" smtClean="0">
                <a:latin typeface="Arial" panose="020B0604020202020204" pitchFamily="34" charset="0"/>
                <a:cs typeface="Arial" panose="020B0604020202020204" pitchFamily="34" charset="0"/>
              </a:rPr>
              <a:t>Okul </a:t>
            </a:r>
            <a:r>
              <a:rPr lang="tr-TR" sz="2900" dirty="0">
                <a:latin typeface="Arial" panose="020B0604020202020204" pitchFamily="34" charset="0"/>
                <a:cs typeface="Arial" panose="020B0604020202020204" pitchFamily="34" charset="0"/>
              </a:rPr>
              <a:t>öncesi çocuklar ile okula devam eden çocukların eğitim dönemindeki çalışma süreleri, eğitim saatleri dışında olmak üzere, en fazla günde iki saat ve haftada on saat olabilir</a:t>
            </a:r>
            <a:r>
              <a:rPr lang="tr-TR" sz="2900" dirty="0" smtClean="0">
                <a:latin typeface="Arial" panose="020B0604020202020204" pitchFamily="34" charset="0"/>
                <a:cs typeface="Arial" panose="020B0604020202020204" pitchFamily="34" charset="0"/>
              </a:rPr>
              <a:t>.</a:t>
            </a:r>
            <a:r>
              <a:rPr lang="tr-TR" sz="2900" dirty="0" smtClean="0"/>
              <a:t> </a:t>
            </a:r>
          </a:p>
          <a:p>
            <a:pPr algn="just">
              <a:defRPr/>
            </a:pPr>
            <a:endParaRPr lang="tr-TR" sz="2900" dirty="0">
              <a:latin typeface="Arial" panose="020B0604020202020204" pitchFamily="34" charset="0"/>
              <a:cs typeface="Arial" panose="020B0604020202020204" pitchFamily="34" charset="0"/>
            </a:endParaRPr>
          </a:p>
          <a:p>
            <a:pPr algn="just">
              <a:defRPr/>
            </a:pPr>
            <a:r>
              <a:rPr lang="tr-TR" sz="2900" dirty="0" smtClean="0">
                <a:latin typeface="Arial" panose="020B0604020202020204" pitchFamily="34" charset="0"/>
                <a:cs typeface="Arial" panose="020B0604020202020204" pitchFamily="34" charset="0"/>
              </a:rPr>
              <a:t>Çalışma süresi, 15 yaşını </a:t>
            </a:r>
            <a:r>
              <a:rPr lang="tr-TR" sz="2900" dirty="0">
                <a:latin typeface="Arial" panose="020B0604020202020204" pitchFamily="34" charset="0"/>
                <a:cs typeface="Arial" panose="020B0604020202020204" pitchFamily="34" charset="0"/>
              </a:rPr>
              <a:t>tamamlamış çocuklar için günde sekiz ve haftada kırk saate kadar artırılabilir</a:t>
            </a:r>
            <a:r>
              <a:rPr lang="tr-TR" sz="2900" dirty="0" smtClean="0">
                <a:latin typeface="Arial" panose="020B0604020202020204" pitchFamily="34" charset="0"/>
                <a:cs typeface="Arial" panose="020B0604020202020204" pitchFamily="34" charset="0"/>
              </a:rPr>
              <a:t>.</a:t>
            </a:r>
            <a:endParaRPr lang="tr-TR" sz="2900" dirty="0">
              <a:latin typeface="Arial" panose="020B0604020202020204" pitchFamily="34" charset="0"/>
              <a:cs typeface="Arial" panose="020B0604020202020204" pitchFamily="34" charset="0"/>
            </a:endParaRPr>
          </a:p>
          <a:p>
            <a:pPr algn="just">
              <a:defRPr/>
            </a:pPr>
            <a:endParaRPr lang="tr-TR" sz="2800" b="1" dirty="0">
              <a:latin typeface="Arial" panose="020B0604020202020204" pitchFamily="34" charset="0"/>
              <a:cs typeface="Arial" panose="020B0604020202020204" pitchFamily="34" charset="0"/>
            </a:endParaRP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12</a:t>
            </a:fld>
            <a:endParaRPr lang="tr-TR" altLang="tr-TR" sz="1400" smtClean="0">
              <a:solidFill>
                <a:srgbClr val="000000"/>
              </a:solidFill>
            </a:endParaRPr>
          </a:p>
        </p:txBody>
      </p:sp>
    </p:spTree>
    <p:extLst>
      <p:ext uri="{BB962C8B-B14F-4D97-AF65-F5344CB8AC3E}">
        <p14:creationId xmlns:p14="http://schemas.microsoft.com/office/powerpoint/2010/main" val="3687462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539553" y="620688"/>
            <a:ext cx="8158360" cy="792088"/>
          </a:xfrm>
          <a:noFill/>
        </p:spPr>
        <p:txBody>
          <a:bodyPr>
            <a:normAutofit/>
          </a:bodyPr>
          <a:lstStyle/>
          <a:p>
            <a:pPr algn="ctr"/>
            <a:r>
              <a:rPr lang="tr-TR" altLang="tr-TR" sz="3600" b="1" dirty="0" smtClean="0">
                <a:latin typeface="Arial" panose="020B0604020202020204" pitchFamily="34" charset="0"/>
                <a:cs typeface="Arial" panose="020B0604020202020204" pitchFamily="34" charset="0"/>
              </a:rPr>
              <a:t>Çocuk </a:t>
            </a:r>
            <a:r>
              <a:rPr lang="tr-TR" altLang="tr-TR" sz="3600" b="1" dirty="0">
                <a:latin typeface="Arial" panose="020B0604020202020204" pitchFamily="34" charset="0"/>
                <a:cs typeface="Arial" panose="020B0604020202020204" pitchFamily="34" charset="0"/>
              </a:rPr>
              <a:t>ve Genç </a:t>
            </a:r>
            <a:r>
              <a:rPr lang="tr-TR" altLang="tr-TR" sz="3600" b="1" dirty="0" smtClean="0">
                <a:latin typeface="Arial" panose="020B0604020202020204" pitchFamily="34" charset="0"/>
                <a:cs typeface="Arial" panose="020B0604020202020204" pitchFamily="34" charset="0"/>
              </a:rPr>
              <a:t>İşçiler</a:t>
            </a:r>
            <a:endParaRPr lang="tr-TR" altLang="tr-TR" sz="2400" dirty="0" smtClean="0">
              <a:latin typeface="Comic Sans MS" panose="030F0702030302020204" pitchFamily="66" charset="0"/>
            </a:endParaRPr>
          </a:p>
        </p:txBody>
      </p:sp>
      <p:sp>
        <p:nvSpPr>
          <p:cNvPr id="30724" name="Rectangle 3"/>
          <p:cNvSpPr>
            <a:spLocks noGrp="1" noChangeArrowheads="1"/>
          </p:cNvSpPr>
          <p:nvPr>
            <p:ph idx="1"/>
          </p:nvPr>
        </p:nvSpPr>
        <p:spPr>
          <a:xfrm>
            <a:off x="323528" y="1268760"/>
            <a:ext cx="8424937" cy="4536504"/>
          </a:xfrm>
          <a:noFill/>
        </p:spPr>
        <p:txBody>
          <a:bodyPr>
            <a:normAutofit/>
          </a:bodyPr>
          <a:lstStyle/>
          <a:p>
            <a:pPr algn="just">
              <a:defRPr/>
            </a:pPr>
            <a:endParaRPr lang="tr-TR" sz="2800" b="1" dirty="0">
              <a:latin typeface="Arial" panose="020B0604020202020204" pitchFamily="34" charset="0"/>
              <a:cs typeface="Arial" panose="020B0604020202020204" pitchFamily="34" charset="0"/>
            </a:endParaRPr>
          </a:p>
          <a:p>
            <a:pPr algn="just">
              <a:defRPr/>
            </a:pPr>
            <a:r>
              <a:rPr lang="tr-TR" sz="2000" b="1" dirty="0" smtClean="0">
                <a:latin typeface="Arial" panose="020B0604020202020204" pitchFamily="34" charset="0"/>
                <a:cs typeface="Arial" panose="020B0604020202020204" pitchFamily="34" charset="0"/>
              </a:rPr>
              <a:t>Çalışma yasakları:</a:t>
            </a:r>
          </a:p>
          <a:p>
            <a:pPr marL="0" indent="0" algn="just">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a:t>
            </a:r>
            <a:r>
              <a:rPr lang="es-ES" sz="2000" b="1" dirty="0" smtClean="0"/>
              <a:t>Yer ve su altında çalıştırma yasağ</a:t>
            </a:r>
            <a:r>
              <a:rPr lang="tr-TR" sz="2000" b="1" dirty="0" smtClean="0"/>
              <a:t>ı</a:t>
            </a:r>
          </a:p>
          <a:p>
            <a:pPr marL="0" indent="0" algn="just">
              <a:buNone/>
              <a:defRPr/>
            </a:pPr>
            <a:r>
              <a:rPr lang="tr-TR" sz="2000" b="1" dirty="0">
                <a:latin typeface="Arial" panose="020B0604020202020204" pitchFamily="34" charset="0"/>
                <a:cs typeface="Arial" panose="020B0604020202020204" pitchFamily="34" charset="0"/>
              </a:rPr>
              <a:t>	</a:t>
            </a:r>
            <a:r>
              <a:rPr lang="tr-TR" sz="2000" dirty="0"/>
              <a:t>(</a:t>
            </a:r>
            <a:r>
              <a:rPr lang="tr-TR" sz="2000" dirty="0" smtClean="0"/>
              <a:t>Maden </a:t>
            </a:r>
            <a:r>
              <a:rPr lang="tr-TR" sz="2000" dirty="0"/>
              <a:t>ocakları ile kablo döşemesi, </a:t>
            </a:r>
            <a:r>
              <a:rPr lang="tr-TR" sz="2000" dirty="0" smtClean="0"/>
              <a:t>kanalizasyon </a:t>
            </a:r>
            <a:r>
              <a:rPr lang="tr-TR" sz="2000" dirty="0"/>
              <a:t>ve </a:t>
            </a:r>
            <a:r>
              <a:rPr lang="tr-TR" sz="2000" dirty="0" smtClean="0"/>
              <a:t>tünel </a:t>
            </a:r>
            <a:r>
              <a:rPr lang="tr-TR" sz="2000" dirty="0"/>
              <a:t>inşaatı gibi yer altında </a:t>
            </a:r>
            <a:r>
              <a:rPr lang="tr-TR" sz="2000" dirty="0" smtClean="0"/>
              <a:t>veya su </a:t>
            </a:r>
            <a:r>
              <a:rPr lang="tr-TR" sz="2000" dirty="0"/>
              <a:t>altında </a:t>
            </a:r>
            <a:r>
              <a:rPr lang="tr-TR" sz="2000" dirty="0" smtClean="0"/>
              <a:t>çalışılacak işler)</a:t>
            </a:r>
          </a:p>
          <a:p>
            <a:pPr marL="0" indent="0" algn="just">
              <a:buNone/>
              <a:defRPr/>
            </a:pPr>
            <a:r>
              <a:rPr lang="tr-TR" sz="2000" b="1" dirty="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 Gece çalıştırma yasağı</a:t>
            </a:r>
          </a:p>
          <a:p>
            <a:pPr marL="0" indent="0" algn="just">
              <a:buNone/>
              <a:defRPr/>
            </a:pPr>
            <a:r>
              <a:rPr lang="tr-TR" sz="2000" b="1"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a:t>
            </a:r>
            <a:r>
              <a:rPr lang="tr-TR" sz="2000" dirty="0" smtClean="0"/>
              <a:t>Sanayiye </a:t>
            </a:r>
            <a:r>
              <a:rPr lang="tr-TR" sz="2000" dirty="0"/>
              <a:t>ait işlerde </a:t>
            </a:r>
            <a:r>
              <a:rPr lang="tr-TR" sz="2000" dirty="0" err="1"/>
              <a:t>onsekiz</a:t>
            </a:r>
            <a:r>
              <a:rPr lang="tr-TR" sz="2000" dirty="0"/>
              <a:t> yaşını </a:t>
            </a:r>
            <a:r>
              <a:rPr lang="tr-TR" sz="2000" dirty="0" smtClean="0"/>
              <a:t>doldurmamış çocuk </a:t>
            </a:r>
            <a:r>
              <a:rPr lang="tr-TR" sz="2000" dirty="0"/>
              <a:t>ve </a:t>
            </a:r>
            <a:r>
              <a:rPr lang="tr-TR" sz="2000" dirty="0" smtClean="0"/>
              <a:t>genç </a:t>
            </a:r>
            <a:r>
              <a:rPr lang="tr-TR" sz="2000" dirty="0"/>
              <a:t>işçilerin gece </a:t>
            </a:r>
            <a:r>
              <a:rPr lang="tr-TR" sz="2000" dirty="0" smtClean="0"/>
              <a:t>çalıştırılması</a:t>
            </a:r>
            <a:r>
              <a:rPr lang="tr-TR" sz="2000" dirty="0" smtClean="0">
                <a:latin typeface="Arial" panose="020B0604020202020204" pitchFamily="34" charset="0"/>
                <a:cs typeface="Arial" panose="020B0604020202020204" pitchFamily="34" charset="0"/>
              </a:rPr>
              <a:t>)</a:t>
            </a:r>
            <a:endParaRPr lang="tr-TR" sz="2000" b="1" dirty="0">
              <a:latin typeface="Arial" panose="020B0604020202020204" pitchFamily="34" charset="0"/>
              <a:cs typeface="Arial" panose="020B0604020202020204" pitchFamily="34" charset="0"/>
            </a:endParaRP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13</a:t>
            </a:fld>
            <a:endParaRPr lang="tr-TR" altLang="tr-TR" sz="1400" smtClean="0">
              <a:solidFill>
                <a:srgbClr val="000000"/>
              </a:solidFill>
            </a:endParaRPr>
          </a:p>
        </p:txBody>
      </p:sp>
    </p:spTree>
    <p:extLst>
      <p:ext uri="{BB962C8B-B14F-4D97-AF65-F5344CB8AC3E}">
        <p14:creationId xmlns:p14="http://schemas.microsoft.com/office/powerpoint/2010/main" val="2703288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1763687" y="476672"/>
            <a:ext cx="6934225" cy="1152128"/>
          </a:xfrm>
          <a:noFill/>
        </p:spPr>
        <p:txBody>
          <a:bodyPr>
            <a:normAutofit fontScale="90000"/>
          </a:bodyPr>
          <a:lstStyle/>
          <a:p>
            <a:r>
              <a:rPr lang="tr-TR" altLang="tr-TR" sz="3600" b="1" dirty="0">
                <a:solidFill>
                  <a:srgbClr val="FF0000"/>
                </a:solidFill>
                <a:latin typeface="Arial" panose="020B0604020202020204" pitchFamily="34" charset="0"/>
                <a:cs typeface="Arial" panose="020B0604020202020204" pitchFamily="34" charset="0"/>
              </a:rPr>
              <a:t/>
            </a:r>
            <a:br>
              <a:rPr lang="tr-TR" altLang="tr-TR" sz="3600" b="1" dirty="0">
                <a:solidFill>
                  <a:srgbClr val="FF0000"/>
                </a:solidFill>
                <a:latin typeface="Arial" panose="020B0604020202020204" pitchFamily="34" charset="0"/>
                <a:cs typeface="Arial" panose="020B0604020202020204" pitchFamily="34" charset="0"/>
              </a:rPr>
            </a:br>
            <a:r>
              <a:rPr lang="tr-TR" altLang="tr-TR" sz="3600" b="1" dirty="0">
                <a:latin typeface="Arial" panose="020B0604020202020204" pitchFamily="34" charset="0"/>
                <a:cs typeface="Arial" panose="020B0604020202020204" pitchFamily="34" charset="0"/>
              </a:rPr>
              <a:t>Kadın İşçi Çalıştırma Yasağı</a:t>
            </a:r>
            <a:br>
              <a:rPr lang="tr-TR" altLang="tr-TR" sz="3600" b="1" dirty="0">
                <a:latin typeface="Arial" panose="020B0604020202020204" pitchFamily="34" charset="0"/>
                <a:cs typeface="Arial" panose="020B0604020202020204" pitchFamily="34" charset="0"/>
              </a:rPr>
            </a:br>
            <a:r>
              <a:rPr lang="tr-TR" altLang="tr-TR" sz="2400" dirty="0" smtClean="0">
                <a:latin typeface="Comic Sans MS" panose="030F0702030302020204" pitchFamily="66" charset="0"/>
              </a:rPr>
              <a:t/>
            </a:r>
            <a:br>
              <a:rPr lang="tr-TR" altLang="tr-TR" sz="2400" dirty="0" smtClean="0">
                <a:latin typeface="Comic Sans MS" panose="030F0702030302020204" pitchFamily="66" charset="0"/>
              </a:rPr>
            </a:br>
            <a:endParaRPr lang="tr-TR" altLang="tr-TR" sz="2400" dirty="0" smtClean="0">
              <a:latin typeface="Comic Sans MS" panose="030F0702030302020204" pitchFamily="66" charset="0"/>
            </a:endParaRPr>
          </a:p>
        </p:txBody>
      </p:sp>
      <p:sp>
        <p:nvSpPr>
          <p:cNvPr id="30724" name="Rectangle 3"/>
          <p:cNvSpPr>
            <a:spLocks noGrp="1" noChangeArrowheads="1"/>
          </p:cNvSpPr>
          <p:nvPr>
            <p:ph idx="1"/>
          </p:nvPr>
        </p:nvSpPr>
        <p:spPr>
          <a:xfrm>
            <a:off x="714375" y="1412776"/>
            <a:ext cx="7983538" cy="4943574"/>
          </a:xfrm>
          <a:noFill/>
        </p:spPr>
        <p:txBody>
          <a:bodyPr>
            <a:normAutofit/>
          </a:bodyPr>
          <a:lstStyle/>
          <a:p>
            <a:pPr algn="just">
              <a:lnSpc>
                <a:spcPct val="120000"/>
              </a:lnSpc>
              <a:defRPr/>
            </a:pPr>
            <a:r>
              <a:rPr lang="tr-TR" sz="2200" dirty="0" smtClean="0">
                <a:latin typeface="Arial" panose="020B0604020202020204" pitchFamily="34" charset="0"/>
                <a:cs typeface="Arial" panose="020B0604020202020204" pitchFamily="34" charset="0"/>
              </a:rPr>
              <a:t>Yer </a:t>
            </a:r>
            <a:r>
              <a:rPr lang="tr-TR" sz="2200" dirty="0">
                <a:latin typeface="Arial" panose="020B0604020202020204" pitchFamily="34" charset="0"/>
                <a:cs typeface="Arial" panose="020B0604020202020204" pitchFamily="34" charset="0"/>
              </a:rPr>
              <a:t>ve su altında yapılan işlerde kadınların çalıştırılması </a:t>
            </a:r>
            <a:r>
              <a:rPr lang="tr-TR" sz="2200" dirty="0" smtClean="0">
                <a:latin typeface="Arial" panose="020B0604020202020204" pitchFamily="34" charset="0"/>
                <a:cs typeface="Arial" panose="020B0604020202020204" pitchFamily="34" charset="0"/>
              </a:rPr>
              <a:t>yasaktır.</a:t>
            </a:r>
          </a:p>
          <a:p>
            <a:pPr algn="just">
              <a:lnSpc>
                <a:spcPct val="120000"/>
              </a:lnSpc>
              <a:defRPr/>
            </a:pPr>
            <a:endParaRPr lang="tr-TR" sz="2200" dirty="0">
              <a:latin typeface="Arial" panose="020B0604020202020204" pitchFamily="34" charset="0"/>
              <a:cs typeface="Arial" panose="020B0604020202020204" pitchFamily="34" charset="0"/>
            </a:endParaRPr>
          </a:p>
          <a:p>
            <a:pPr algn="just">
              <a:lnSpc>
                <a:spcPct val="120000"/>
              </a:lnSpc>
              <a:defRPr/>
            </a:pPr>
            <a:r>
              <a:rPr lang="tr-TR" sz="2200" dirty="0">
                <a:latin typeface="Arial" panose="020B0604020202020204" pitchFamily="34" charset="0"/>
                <a:cs typeface="Arial" panose="020B0604020202020204" pitchFamily="34" charset="0"/>
              </a:rPr>
              <a:t>Kadın işçilerin doğumdan önce sekiz ve doğumdan sonra sekiz hafta olmak üzere toplam </a:t>
            </a:r>
            <a:r>
              <a:rPr lang="tr-TR" sz="2200" dirty="0" smtClean="0">
                <a:latin typeface="Arial" panose="020B0604020202020204" pitchFamily="34" charset="0"/>
                <a:cs typeface="Arial" panose="020B0604020202020204" pitchFamily="34" charset="0"/>
              </a:rPr>
              <a:t>on altı </a:t>
            </a:r>
            <a:r>
              <a:rPr lang="tr-TR" sz="2200" dirty="0">
                <a:latin typeface="Arial" panose="020B0604020202020204" pitchFamily="34" charset="0"/>
                <a:cs typeface="Arial" panose="020B0604020202020204" pitchFamily="34" charset="0"/>
              </a:rPr>
              <a:t>haftalık süre için çalıştırılmamaları esastır</a:t>
            </a:r>
            <a:r>
              <a:rPr lang="tr-TR" sz="2200" dirty="0" smtClean="0">
                <a:latin typeface="Arial" panose="020B0604020202020204" pitchFamily="34" charset="0"/>
                <a:cs typeface="Arial" panose="020B0604020202020204" pitchFamily="34" charset="0"/>
              </a:rPr>
              <a:t>.</a:t>
            </a:r>
          </a:p>
          <a:p>
            <a:pPr algn="just">
              <a:lnSpc>
                <a:spcPct val="120000"/>
              </a:lnSpc>
              <a:defRPr/>
            </a:pPr>
            <a:endParaRPr lang="tr-TR" sz="2200" dirty="0">
              <a:latin typeface="Arial" panose="020B0604020202020204" pitchFamily="34" charset="0"/>
              <a:cs typeface="Arial" panose="020B0604020202020204" pitchFamily="34" charset="0"/>
            </a:endParaRPr>
          </a:p>
          <a:p>
            <a:pPr algn="just">
              <a:lnSpc>
                <a:spcPct val="120000"/>
              </a:lnSpc>
              <a:defRPr/>
            </a:pPr>
            <a:r>
              <a:rPr lang="tr-TR" sz="2200" dirty="0">
                <a:latin typeface="Arial" panose="020B0604020202020204" pitchFamily="34" charset="0"/>
                <a:cs typeface="Arial" panose="020B0604020202020204" pitchFamily="34" charset="0"/>
              </a:rPr>
              <a:t> “Kadın işçinin erken doğum yapması halinde ise doğumdan önce kullanamadığı çalıştırılmayacak süreler, doğum sonrası sürelere eklenmek suretiyle kullandırılır</a:t>
            </a:r>
            <a:r>
              <a:rPr lang="tr-TR" sz="2200" dirty="0" smtClean="0">
                <a:latin typeface="Arial" panose="020B0604020202020204" pitchFamily="34" charset="0"/>
                <a:cs typeface="Arial" panose="020B0604020202020204" pitchFamily="34" charset="0"/>
              </a:rPr>
              <a:t>”.</a:t>
            </a: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14</a:t>
            </a:fld>
            <a:endParaRPr lang="tr-TR" altLang="tr-TR" sz="1400" smtClean="0">
              <a:solidFill>
                <a:srgbClr val="000000"/>
              </a:solidFill>
            </a:endParaRPr>
          </a:p>
        </p:txBody>
      </p:sp>
    </p:spTree>
    <p:extLst>
      <p:ext uri="{BB962C8B-B14F-4D97-AF65-F5344CB8AC3E}">
        <p14:creationId xmlns:p14="http://schemas.microsoft.com/office/powerpoint/2010/main" val="278540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468313" y="260647"/>
            <a:ext cx="8229600" cy="720081"/>
          </a:xfrm>
          <a:noFill/>
        </p:spPr>
        <p:txBody>
          <a:bodyPr>
            <a:normAutofit/>
          </a:bodyPr>
          <a:lstStyle/>
          <a:p>
            <a:pPr algn="ctr"/>
            <a:r>
              <a:rPr lang="tr-TR" altLang="tr-TR" sz="3200" b="1" dirty="0" smtClean="0">
                <a:latin typeface="Arial" panose="020B0604020202020204" pitchFamily="34" charset="0"/>
                <a:cs typeface="Arial" panose="020B0604020202020204" pitchFamily="34" charset="0"/>
              </a:rPr>
              <a:t>İzinsiz </a:t>
            </a:r>
            <a:r>
              <a:rPr lang="tr-TR" altLang="tr-TR" sz="3200" b="1" dirty="0">
                <a:latin typeface="Arial" panose="020B0604020202020204" pitchFamily="34" charset="0"/>
                <a:cs typeface="Arial" panose="020B0604020202020204" pitchFamily="34" charset="0"/>
              </a:rPr>
              <a:t>Yabancı İşçi Çalıştırma Yasağı</a:t>
            </a:r>
            <a:endParaRPr lang="tr-TR" altLang="tr-TR" sz="3200" dirty="0" smtClean="0">
              <a:latin typeface="Comic Sans MS" panose="030F0702030302020204" pitchFamily="66" charset="0"/>
            </a:endParaRPr>
          </a:p>
        </p:txBody>
      </p:sp>
      <p:sp>
        <p:nvSpPr>
          <p:cNvPr id="30724" name="Rectangle 3"/>
          <p:cNvSpPr>
            <a:spLocks noGrp="1" noChangeArrowheads="1"/>
          </p:cNvSpPr>
          <p:nvPr>
            <p:ph idx="1"/>
          </p:nvPr>
        </p:nvSpPr>
        <p:spPr>
          <a:xfrm>
            <a:off x="468313" y="1196752"/>
            <a:ext cx="8229600" cy="5256584"/>
          </a:xfrm>
          <a:noFill/>
        </p:spPr>
        <p:txBody>
          <a:bodyPr>
            <a:normAutofit fontScale="77500" lnSpcReduction="20000"/>
          </a:bodyPr>
          <a:lstStyle/>
          <a:p>
            <a:pPr algn="just">
              <a:lnSpc>
                <a:spcPct val="120000"/>
              </a:lnSpc>
              <a:defRPr/>
            </a:pPr>
            <a:r>
              <a:rPr lang="tr-TR" dirty="0" smtClean="0">
                <a:latin typeface="Arial" panose="020B0604020202020204" pitchFamily="34" charset="0"/>
                <a:cs typeface="Arial" panose="020B0604020202020204" pitchFamily="34" charset="0"/>
              </a:rPr>
              <a:t>Uluslararası İşgücü Kanunu m. 6’ya göre; </a:t>
            </a:r>
            <a:r>
              <a:rPr lang="tr-TR" dirty="0">
                <a:latin typeface="Arial" panose="020B0604020202020204" pitchFamily="34" charset="0"/>
                <a:cs typeface="Arial" panose="020B0604020202020204" pitchFamily="34" charset="0"/>
              </a:rPr>
              <a:t>yabancıların çalışma izni olmaksızın Türkiye’de çalışmaları veya çalıştırılmaları yasaktır. </a:t>
            </a:r>
            <a:endParaRPr lang="tr-TR" dirty="0" smtClean="0">
              <a:latin typeface="Arial" panose="020B0604020202020204" pitchFamily="34" charset="0"/>
              <a:cs typeface="Arial" panose="020B0604020202020204" pitchFamily="34" charset="0"/>
            </a:endParaRPr>
          </a:p>
          <a:p>
            <a:pPr algn="just">
              <a:lnSpc>
                <a:spcPct val="120000"/>
              </a:lnSpc>
              <a:defRPr/>
            </a:pPr>
            <a:endParaRPr lang="tr-TR" dirty="0" smtClean="0">
              <a:latin typeface="Arial" panose="020B0604020202020204" pitchFamily="34" charset="0"/>
              <a:cs typeface="Arial" panose="020B0604020202020204" pitchFamily="34" charset="0"/>
            </a:endParaRPr>
          </a:p>
          <a:p>
            <a:pPr algn="just">
              <a:lnSpc>
                <a:spcPct val="120000"/>
              </a:lnSpc>
              <a:defRPr/>
            </a:pPr>
            <a:r>
              <a:rPr lang="tr-TR" dirty="0" smtClean="0">
                <a:latin typeface="Arial" panose="020B0604020202020204" pitchFamily="34" charset="0"/>
                <a:cs typeface="Arial" panose="020B0604020202020204" pitchFamily="34" charset="0"/>
              </a:rPr>
              <a:t>Yabancılar </a:t>
            </a:r>
            <a:r>
              <a:rPr lang="tr-TR" dirty="0">
                <a:latin typeface="Arial" panose="020B0604020202020204" pitchFamily="34" charset="0"/>
                <a:cs typeface="Arial" panose="020B0604020202020204" pitchFamily="34" charset="0"/>
              </a:rPr>
              <a:t>ve </a:t>
            </a:r>
            <a:r>
              <a:rPr lang="tr-TR" dirty="0" smtClean="0">
                <a:latin typeface="Arial" panose="020B0604020202020204" pitchFamily="34" charset="0"/>
                <a:cs typeface="Arial" panose="020B0604020202020204" pitchFamily="34" charset="0"/>
              </a:rPr>
              <a:t>işverenler Bakanlık </a:t>
            </a:r>
            <a:r>
              <a:rPr lang="tr-TR" dirty="0">
                <a:latin typeface="Arial" panose="020B0604020202020204" pitchFamily="34" charset="0"/>
                <a:cs typeface="Arial" panose="020B0604020202020204" pitchFamily="34" charset="0"/>
              </a:rPr>
              <a:t>iş müfettişleri ile Sosyal Güvenlik Kurumu müfettişleri ve sosyal güvenlik denetmenleri tarafından </a:t>
            </a:r>
            <a:r>
              <a:rPr lang="tr-TR" dirty="0" smtClean="0">
                <a:latin typeface="Arial" panose="020B0604020202020204" pitchFamily="34" charset="0"/>
                <a:cs typeface="Arial" panose="020B0604020202020204" pitchFamily="34" charset="0"/>
              </a:rPr>
              <a:t>denetlenir. </a:t>
            </a:r>
          </a:p>
          <a:p>
            <a:pPr algn="just">
              <a:lnSpc>
                <a:spcPct val="120000"/>
              </a:lnSpc>
              <a:defRPr/>
            </a:pPr>
            <a:endParaRPr lang="tr-TR" dirty="0">
              <a:latin typeface="Arial" panose="020B0604020202020204" pitchFamily="34" charset="0"/>
              <a:cs typeface="Arial" panose="020B0604020202020204" pitchFamily="34" charset="0"/>
            </a:endParaRPr>
          </a:p>
          <a:p>
            <a:pPr algn="just">
              <a:lnSpc>
                <a:spcPct val="120000"/>
              </a:lnSpc>
              <a:defRPr/>
            </a:pPr>
            <a:r>
              <a:rPr lang="tr-TR" dirty="0">
                <a:latin typeface="Arial" panose="020B0604020202020204" pitchFamily="34" charset="0"/>
                <a:cs typeface="Arial" panose="020B0604020202020204" pitchFamily="34" charset="0"/>
              </a:rPr>
              <a:t>Kamu idarelerinin denetim elemanları ile kolluk </a:t>
            </a:r>
            <a:r>
              <a:rPr lang="tr-TR" dirty="0" smtClean="0">
                <a:latin typeface="Arial" panose="020B0604020202020204" pitchFamily="34" charset="0"/>
                <a:cs typeface="Arial" panose="020B0604020202020204" pitchFamily="34" charset="0"/>
              </a:rPr>
              <a:t>kuvvetleri, izinsiz yabancı </a:t>
            </a:r>
            <a:r>
              <a:rPr lang="tr-TR" dirty="0">
                <a:latin typeface="Arial" panose="020B0604020202020204" pitchFamily="34" charset="0"/>
                <a:cs typeface="Arial" panose="020B0604020202020204" pitchFamily="34" charset="0"/>
              </a:rPr>
              <a:t>çalıştıran işverenler ile </a:t>
            </a:r>
            <a:r>
              <a:rPr lang="tr-TR" dirty="0" smtClean="0">
                <a:latin typeface="Arial" panose="020B0604020202020204" pitchFamily="34" charset="0"/>
                <a:cs typeface="Arial" panose="020B0604020202020204" pitchFamily="34" charset="0"/>
              </a:rPr>
              <a:t>yabancıları tespit </a:t>
            </a:r>
            <a:r>
              <a:rPr lang="tr-TR" dirty="0">
                <a:latin typeface="Arial" panose="020B0604020202020204" pitchFamily="34" charset="0"/>
                <a:cs typeface="Arial" panose="020B0604020202020204" pitchFamily="34" charset="0"/>
              </a:rPr>
              <a:t>etmeleri hâlinde, </a:t>
            </a:r>
            <a:r>
              <a:rPr lang="tr-TR" dirty="0" smtClean="0">
                <a:latin typeface="Arial" panose="020B0604020202020204" pitchFamily="34" charset="0"/>
                <a:cs typeface="Arial" panose="020B0604020202020204" pitchFamily="34" charset="0"/>
              </a:rPr>
              <a:t>durumu </a:t>
            </a:r>
            <a:r>
              <a:rPr lang="tr-TR" dirty="0">
                <a:latin typeface="Arial" panose="020B0604020202020204" pitchFamily="34" charset="0"/>
                <a:cs typeface="Arial" panose="020B0604020202020204" pitchFamily="34" charset="0"/>
              </a:rPr>
              <a:t>Bakanlığa </a:t>
            </a:r>
            <a:r>
              <a:rPr lang="tr-TR" dirty="0" smtClean="0">
                <a:latin typeface="Arial" panose="020B0604020202020204" pitchFamily="34" charset="0"/>
                <a:cs typeface="Arial" panose="020B0604020202020204" pitchFamily="34" charset="0"/>
              </a:rPr>
              <a:t>bildirmekle yükümlüdür. </a:t>
            </a:r>
          </a:p>
          <a:p>
            <a:pPr algn="just">
              <a:lnSpc>
                <a:spcPct val="120000"/>
              </a:lnSpc>
              <a:defRPr/>
            </a:pPr>
            <a:endParaRPr lang="tr-TR" dirty="0">
              <a:latin typeface="Arial" panose="020B0604020202020204" pitchFamily="34" charset="0"/>
              <a:cs typeface="Arial" panose="020B0604020202020204" pitchFamily="34" charset="0"/>
            </a:endParaRPr>
          </a:p>
          <a:p>
            <a:pPr algn="just">
              <a:lnSpc>
                <a:spcPct val="120000"/>
              </a:lnSpc>
              <a:defRPr/>
            </a:pPr>
            <a:r>
              <a:rPr lang="tr-TR" dirty="0" smtClean="0">
                <a:latin typeface="Arial" panose="020B0604020202020204" pitchFamily="34" charset="0"/>
                <a:cs typeface="Arial" panose="020B0604020202020204" pitchFamily="34" charset="0"/>
              </a:rPr>
              <a:t>İdari para cezaları</a:t>
            </a:r>
          </a:p>
          <a:p>
            <a:pPr marL="0" indent="0" algn="just">
              <a:lnSpc>
                <a:spcPct val="120000"/>
              </a:lnSpc>
              <a:buNone/>
              <a:defRPr/>
            </a:pPr>
            <a:r>
              <a:rPr lang="tr-TR" sz="2400" b="1" dirty="0">
                <a:solidFill>
                  <a:srgbClr val="0000FF"/>
                </a:solidFill>
                <a:latin typeface="Arial" panose="020B0604020202020204" pitchFamily="34" charset="0"/>
                <a:cs typeface="Arial" panose="020B0604020202020204" pitchFamily="34" charset="0"/>
              </a:rPr>
              <a:t>	</a:t>
            </a:r>
            <a:r>
              <a:rPr lang="tr-TR" sz="1900" dirty="0" smtClean="0">
                <a:latin typeface="Arial" panose="020B0604020202020204" pitchFamily="34" charset="0"/>
                <a:cs typeface="Arial" panose="020B0604020202020204" pitchFamily="34" charset="0"/>
              </a:rPr>
              <a:t>-</a:t>
            </a:r>
            <a:r>
              <a:rPr lang="tr-TR" sz="1900" b="1" dirty="0" smtClean="0">
                <a:latin typeface="Arial" panose="020B0604020202020204" pitchFamily="34" charset="0"/>
                <a:cs typeface="Arial" panose="020B0604020202020204" pitchFamily="34" charset="0"/>
              </a:rPr>
              <a:t> </a:t>
            </a:r>
            <a:r>
              <a:rPr lang="tr-TR" sz="1900" dirty="0">
                <a:latin typeface="Arial" panose="020B0604020202020204" pitchFamily="34" charset="0"/>
                <a:cs typeface="Arial" panose="020B0604020202020204" pitchFamily="34" charset="0"/>
              </a:rPr>
              <a:t>Çalışma izni bulunmayan yabancıyı çalıştıran işverenlere her bir yabancı </a:t>
            </a:r>
            <a:r>
              <a:rPr lang="tr-TR" sz="1900" dirty="0" smtClean="0">
                <a:latin typeface="Arial" panose="020B0604020202020204" pitchFamily="34" charset="0"/>
                <a:cs typeface="Arial" panose="020B0604020202020204" pitchFamily="34" charset="0"/>
              </a:rPr>
              <a:t>için,</a:t>
            </a:r>
          </a:p>
          <a:p>
            <a:pPr marL="0" indent="0" algn="just">
              <a:lnSpc>
                <a:spcPct val="120000"/>
              </a:lnSpc>
              <a:buNone/>
              <a:defRPr/>
            </a:pPr>
            <a:r>
              <a:rPr lang="tr-TR" sz="1900" dirty="0">
                <a:latin typeface="Arial" panose="020B0604020202020204" pitchFamily="34" charset="0"/>
                <a:cs typeface="Arial" panose="020B0604020202020204" pitchFamily="34" charset="0"/>
              </a:rPr>
              <a:t>	</a:t>
            </a:r>
            <a:r>
              <a:rPr lang="tr-TR" sz="1900" dirty="0" smtClean="0">
                <a:latin typeface="Arial" panose="020B0604020202020204" pitchFamily="34" charset="0"/>
                <a:cs typeface="Arial" panose="020B0604020202020204" pitchFamily="34" charset="0"/>
              </a:rPr>
              <a:t>- </a:t>
            </a:r>
            <a:r>
              <a:rPr lang="tr-TR" sz="1900" dirty="0">
                <a:latin typeface="Arial" panose="020B0604020202020204" pitchFamily="34" charset="0"/>
                <a:cs typeface="Arial" panose="020B0604020202020204" pitchFamily="34" charset="0"/>
              </a:rPr>
              <a:t>Çalışma izni olmaksızın bağımlı çalışan </a:t>
            </a:r>
            <a:r>
              <a:rPr lang="tr-TR" sz="1900" dirty="0" smtClean="0">
                <a:latin typeface="Arial" panose="020B0604020202020204" pitchFamily="34" charset="0"/>
                <a:cs typeface="Arial" panose="020B0604020202020204" pitchFamily="34" charset="0"/>
              </a:rPr>
              <a:t>yabancıya  ve</a:t>
            </a:r>
          </a:p>
          <a:p>
            <a:pPr marL="0" indent="0" algn="just">
              <a:lnSpc>
                <a:spcPct val="120000"/>
              </a:lnSpc>
              <a:buNone/>
              <a:defRPr/>
            </a:pPr>
            <a:r>
              <a:rPr lang="tr-TR" sz="1900" b="1" dirty="0">
                <a:solidFill>
                  <a:srgbClr val="0000FF"/>
                </a:solidFill>
                <a:latin typeface="Arial" panose="020B0604020202020204" pitchFamily="34" charset="0"/>
                <a:cs typeface="Arial" panose="020B0604020202020204" pitchFamily="34" charset="0"/>
              </a:rPr>
              <a:t>	</a:t>
            </a:r>
            <a:r>
              <a:rPr lang="tr-TR" sz="1900" dirty="0" smtClean="0">
                <a:latin typeface="Arial" panose="020B0604020202020204" pitchFamily="34" charset="0"/>
                <a:cs typeface="Arial" panose="020B0604020202020204" pitchFamily="34" charset="0"/>
              </a:rPr>
              <a:t>- </a:t>
            </a:r>
            <a:r>
              <a:rPr lang="tr-TR" sz="1900" dirty="0">
                <a:latin typeface="Arial" panose="020B0604020202020204" pitchFamily="34" charset="0"/>
                <a:cs typeface="Arial" panose="020B0604020202020204" pitchFamily="34" charset="0"/>
              </a:rPr>
              <a:t>Çalışma izni olmaksızın bağımsız çalışan </a:t>
            </a:r>
            <a:r>
              <a:rPr lang="tr-TR" sz="1900" dirty="0" smtClean="0">
                <a:latin typeface="Arial" panose="020B0604020202020204" pitchFamily="34" charset="0"/>
                <a:cs typeface="Arial" panose="020B0604020202020204" pitchFamily="34" charset="0"/>
              </a:rPr>
              <a:t>yabancıya idari para cezası uygulanır.</a:t>
            </a:r>
            <a:endParaRPr lang="tr-TR" sz="1900" dirty="0">
              <a:latin typeface="Arial" panose="020B0604020202020204" pitchFamily="34" charset="0"/>
              <a:cs typeface="Arial" panose="020B0604020202020204" pitchFamily="34" charset="0"/>
            </a:endParaRP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15</a:t>
            </a:fld>
            <a:endParaRPr lang="tr-TR" altLang="tr-TR" sz="1400" smtClean="0">
              <a:solidFill>
                <a:srgbClr val="000000"/>
              </a:solidFill>
            </a:endParaRPr>
          </a:p>
        </p:txBody>
      </p:sp>
    </p:spTree>
    <p:extLst>
      <p:ext uri="{BB962C8B-B14F-4D97-AF65-F5344CB8AC3E}">
        <p14:creationId xmlns:p14="http://schemas.microsoft.com/office/powerpoint/2010/main" val="3719379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Başlık"/>
          <p:cNvSpPr>
            <a:spLocks noGrp="1"/>
          </p:cNvSpPr>
          <p:nvPr>
            <p:ph type="title"/>
          </p:nvPr>
        </p:nvSpPr>
        <p:spPr>
          <a:xfrm>
            <a:off x="457200" y="-27384"/>
            <a:ext cx="8229600" cy="1143000"/>
          </a:xfrm>
        </p:spPr>
        <p:txBody>
          <a:bodyPr>
            <a:normAutofit/>
          </a:bodyPr>
          <a:lstStyle/>
          <a:p>
            <a:pPr algn="ctr"/>
            <a:r>
              <a:rPr lang="tr-TR" altLang="tr-TR" sz="3200" b="1" dirty="0">
                <a:latin typeface="Arial" panose="020B0604020202020204" pitchFamily="34" charset="0"/>
                <a:cs typeface="Arial" panose="020B0604020202020204" pitchFamily="34" charset="0"/>
              </a:rPr>
              <a:t>Sağlık Durumu Uygun Olmayan İşçileri </a:t>
            </a:r>
            <a:r>
              <a:rPr lang="tr-TR" altLang="tr-TR" sz="3200" b="1">
                <a:latin typeface="Arial" panose="020B0604020202020204" pitchFamily="34" charset="0"/>
                <a:cs typeface="Arial" panose="020B0604020202020204" pitchFamily="34" charset="0"/>
              </a:rPr>
              <a:t>Çalıştırma </a:t>
            </a:r>
            <a:r>
              <a:rPr lang="tr-TR" altLang="tr-TR" sz="3200" b="1" smtClean="0">
                <a:latin typeface="Arial" panose="020B0604020202020204" pitchFamily="34" charset="0"/>
                <a:cs typeface="Arial" panose="020B0604020202020204" pitchFamily="34" charset="0"/>
              </a:rPr>
              <a:t>Yasağı</a:t>
            </a:r>
            <a:endParaRPr lang="tr-TR" altLang="tr-TR" sz="3200" b="1" dirty="0" smtClean="0">
              <a:latin typeface="Arial" panose="020B0604020202020204" pitchFamily="34" charset="0"/>
              <a:cs typeface="Arial" panose="020B0604020202020204" pitchFamily="34" charset="0"/>
            </a:endParaRPr>
          </a:p>
        </p:txBody>
      </p:sp>
      <p:sp>
        <p:nvSpPr>
          <p:cNvPr id="115715" name="2 İçerik Yer Tutucusu"/>
          <p:cNvSpPr>
            <a:spLocks noGrp="1"/>
          </p:cNvSpPr>
          <p:nvPr>
            <p:ph idx="1"/>
          </p:nvPr>
        </p:nvSpPr>
        <p:spPr>
          <a:xfrm>
            <a:off x="457200" y="1351309"/>
            <a:ext cx="8229600" cy="4525963"/>
          </a:xfrm>
        </p:spPr>
        <p:txBody>
          <a:bodyPr>
            <a:noAutofit/>
          </a:bodyPr>
          <a:lstStyle/>
          <a:p>
            <a:pPr algn="just"/>
            <a:r>
              <a:rPr lang="en-US" altLang="tr-TR" sz="2000" b="1" dirty="0" err="1" smtClean="0">
                <a:latin typeface="Arial" panose="020B0604020202020204" pitchFamily="34" charset="0"/>
                <a:cs typeface="Arial" panose="020B0604020202020204" pitchFamily="34" charset="0"/>
              </a:rPr>
              <a:t>Tehlikeli</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ve</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çok</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tehlikeli</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sınıfta</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yer</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alan</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işyerlerinde</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çalışacaklar</a:t>
            </a:r>
            <a:r>
              <a:rPr lang="en-US" altLang="tr-TR" sz="2000" b="1" dirty="0" smtClean="0">
                <a:latin typeface="Arial" panose="020B0604020202020204" pitchFamily="34" charset="0"/>
                <a:cs typeface="Arial" panose="020B0604020202020204" pitchFamily="34" charset="0"/>
              </a:rPr>
              <a:t>,</a:t>
            </a:r>
            <a:r>
              <a:rPr lang="en-US" altLang="tr-TR" sz="2000" dirty="0" smtClean="0">
                <a:solidFill>
                  <a:srgbClr val="0000FF"/>
                </a:solidFill>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yapacakları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işe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uygun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olduklarını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belirten</a:t>
            </a:r>
            <a:r>
              <a:rPr lang="en-US" altLang="tr-TR" sz="2000"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sağlık</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raporu</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olmadan</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işe</a:t>
            </a:r>
            <a:r>
              <a:rPr lang="en-US" altLang="tr-TR" sz="2000" b="1" dirty="0" smtClean="0">
                <a:latin typeface="Arial" panose="020B0604020202020204" pitchFamily="34" charset="0"/>
                <a:cs typeface="Arial" panose="020B0604020202020204" pitchFamily="34" charset="0"/>
              </a:rPr>
              <a:t> </a:t>
            </a:r>
            <a:r>
              <a:rPr lang="en-US" altLang="tr-TR" sz="2000" b="1" dirty="0" err="1" smtClean="0">
                <a:latin typeface="Arial" panose="020B0604020202020204" pitchFamily="34" charset="0"/>
                <a:cs typeface="Arial" panose="020B0604020202020204" pitchFamily="34" charset="0"/>
              </a:rPr>
              <a:t>başlatılamaz</a:t>
            </a:r>
            <a:r>
              <a:rPr lang="en-US" altLang="tr-TR" sz="2000" b="1" dirty="0" smtClean="0">
                <a:latin typeface="Arial" panose="020B0604020202020204" pitchFamily="34" charset="0"/>
                <a:cs typeface="Arial" panose="020B0604020202020204" pitchFamily="34" charset="0"/>
              </a:rPr>
              <a:t>.</a:t>
            </a:r>
            <a:endParaRPr lang="tr-TR" altLang="tr-TR" sz="2000" b="1" dirty="0" smtClean="0">
              <a:latin typeface="Arial" panose="020B0604020202020204" pitchFamily="34" charset="0"/>
              <a:cs typeface="Arial" panose="020B0604020202020204" pitchFamily="34" charset="0"/>
            </a:endParaRPr>
          </a:p>
          <a:p>
            <a:pPr marL="0" indent="0" algn="just">
              <a:buNone/>
            </a:pPr>
            <a:endParaRPr lang="tr-TR" altLang="tr-TR" sz="2000" dirty="0" smtClean="0">
              <a:solidFill>
                <a:srgbClr val="0000FF"/>
              </a:solidFill>
              <a:latin typeface="Arial" panose="020B0604020202020204" pitchFamily="34" charset="0"/>
              <a:cs typeface="Arial" panose="020B0604020202020204" pitchFamily="34" charset="0"/>
            </a:endParaRPr>
          </a:p>
          <a:p>
            <a:pPr algn="just"/>
            <a:r>
              <a:rPr lang="en-US" altLang="tr-TR" sz="2000" dirty="0" err="1" smtClean="0">
                <a:latin typeface="Arial" panose="020B0604020202020204" pitchFamily="34" charset="0"/>
                <a:cs typeface="Arial" panose="020B0604020202020204" pitchFamily="34" charset="0"/>
              </a:rPr>
              <a:t>İş</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Sağlığı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ve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Güvenliği</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Kanunu</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kapsamında</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alınması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gereken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sağlık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raporları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işyeri</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sağlık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ve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güvenlik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biriminde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veya</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hizmet</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alınan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ortak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sağlık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ve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güvenlik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biriminde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görevli</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olan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işyeri</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hekiminden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alınır</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Raporlara</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itirazlar</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Sağlık</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Bakanlığı</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tarafından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belirlenen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hakem</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hastanelere</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yapılır</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verilen</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kararlar</a:t>
            </a:r>
            <a:r>
              <a:rPr lang="en-US" altLang="tr-TR" sz="2000" dirty="0" smtClean="0">
                <a:latin typeface="Arial" panose="020B0604020202020204" pitchFamily="34" charset="0"/>
                <a:cs typeface="Arial" panose="020B0604020202020204" pitchFamily="34" charset="0"/>
              </a:rPr>
              <a:t> </a:t>
            </a:r>
            <a:r>
              <a:rPr lang="en-US" altLang="tr-TR" sz="2000" dirty="0" err="1" smtClean="0">
                <a:latin typeface="Arial" panose="020B0604020202020204" pitchFamily="34" charset="0"/>
                <a:cs typeface="Arial" panose="020B0604020202020204" pitchFamily="34" charset="0"/>
              </a:rPr>
              <a:t>kesindir</a:t>
            </a:r>
            <a:r>
              <a:rPr lang="tr-TR" altLang="tr-TR" sz="2000" dirty="0" smtClean="0">
                <a:latin typeface="Arial" panose="020B0604020202020204" pitchFamily="34" charset="0"/>
                <a:cs typeface="Arial" panose="020B0604020202020204" pitchFamily="34" charset="0"/>
              </a:rPr>
              <a:t>.</a:t>
            </a:r>
          </a:p>
          <a:p>
            <a:pPr algn="just"/>
            <a:endParaRPr lang="tr-TR" altLang="tr-TR" sz="2000" dirty="0">
              <a:latin typeface="Arial" panose="020B0604020202020204" pitchFamily="34" charset="0"/>
              <a:cs typeface="Arial" panose="020B0604020202020204" pitchFamily="34" charset="0"/>
            </a:endParaRPr>
          </a:p>
          <a:p>
            <a:pPr algn="just"/>
            <a:r>
              <a:rPr lang="tr-TR" sz="2000" dirty="0">
                <a:latin typeface="Arial" panose="020B0604020202020204" pitchFamily="34" charset="0"/>
                <a:cs typeface="Arial" panose="020B0604020202020204" pitchFamily="34" charset="0"/>
              </a:rPr>
              <a:t>Sağlık gözetiminden doğan maliyet ve bu gözetimden kaynaklı her türlü ek maliyet işverence karşılanır, çalışana </a:t>
            </a:r>
            <a:r>
              <a:rPr lang="tr-TR" sz="2000" dirty="0" smtClean="0">
                <a:latin typeface="Arial" panose="020B0604020202020204" pitchFamily="34" charset="0"/>
                <a:cs typeface="Arial" panose="020B0604020202020204" pitchFamily="34" charset="0"/>
              </a:rPr>
              <a:t>yansıtılamaz.</a:t>
            </a:r>
            <a:endParaRPr lang="tr-TR" altLang="tr-TR" sz="2000" dirty="0" smtClean="0">
              <a:latin typeface="Arial" panose="020B0604020202020204" pitchFamily="34" charset="0"/>
              <a:cs typeface="Arial" panose="020B0604020202020204" pitchFamily="34" charset="0"/>
            </a:endParaRPr>
          </a:p>
        </p:txBody>
      </p:sp>
      <p:sp>
        <p:nvSpPr>
          <p:cNvPr id="11571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A86D2ED-228E-4A71-816E-A9ABF682FF65}" type="slidenum">
              <a:rPr lang="tr-TR" altLang="tr-TR" sz="1400" smtClean="0">
                <a:solidFill>
                  <a:srgbClr val="000000"/>
                </a:solidFill>
              </a:rPr>
              <a:pPr>
                <a:spcBef>
                  <a:spcPct val="0"/>
                </a:spcBef>
                <a:buClrTx/>
                <a:buSzTx/>
                <a:buFontTx/>
                <a:buNone/>
              </a:pPr>
              <a:t>16</a:t>
            </a:fld>
            <a:endParaRPr lang="tr-TR" altLang="tr-TR" sz="1400" smtClean="0">
              <a:solidFill>
                <a:srgbClr val="000000"/>
              </a:solidFill>
            </a:endParaRPr>
          </a:p>
        </p:txBody>
      </p:sp>
    </p:spTree>
    <p:extLst>
      <p:ext uri="{BB962C8B-B14F-4D97-AF65-F5344CB8AC3E}">
        <p14:creationId xmlns:p14="http://schemas.microsoft.com/office/powerpoint/2010/main" val="2750993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710952"/>
          </a:xfrm>
        </p:spPr>
        <p:txBody>
          <a:bodyPr>
            <a:normAutofit/>
          </a:bodyPr>
          <a:lstStyle/>
          <a:p>
            <a:pPr algn="ctr"/>
            <a:r>
              <a:rPr lang="tr-TR" sz="3200" b="1" dirty="0" smtClean="0">
                <a:latin typeface="Arial" panose="020B0604020202020204" pitchFamily="34" charset="0"/>
                <a:cs typeface="Arial" panose="020B0604020202020204" pitchFamily="34" charset="0"/>
              </a:rPr>
              <a:t>İş </a:t>
            </a:r>
            <a:r>
              <a:rPr lang="tr-TR" sz="3200" b="1" dirty="0">
                <a:latin typeface="Arial" panose="020B0604020202020204" pitchFamily="34" charset="0"/>
                <a:cs typeface="Arial" panose="020B0604020202020204" pitchFamily="34" charset="0"/>
              </a:rPr>
              <a:t>Sözleşmesi </a:t>
            </a:r>
            <a:r>
              <a:rPr lang="tr-TR" sz="3200" b="1" dirty="0" smtClean="0">
                <a:latin typeface="Arial" panose="020B0604020202020204" pitchFamily="34" charset="0"/>
                <a:cs typeface="Arial" panose="020B0604020202020204" pitchFamily="34" charset="0"/>
              </a:rPr>
              <a:t>Yapma Yükümlülükleri</a:t>
            </a:r>
            <a:endParaRPr lang="tr-TR"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667941"/>
            <a:ext cx="8219256" cy="4929411"/>
          </a:xfrm>
        </p:spPr>
        <p:txBody>
          <a:bodyPr>
            <a:normAutofit fontScale="92500" lnSpcReduction="10000"/>
          </a:bodyPr>
          <a:lstStyle/>
          <a:p>
            <a:pPr algn="just"/>
            <a:r>
              <a:rPr lang="tr-TR" sz="2000" dirty="0">
                <a:latin typeface="Arial" panose="020B0604020202020204" pitchFamily="34" charset="0"/>
                <a:cs typeface="Arial" panose="020B0604020202020204" pitchFamily="34" charset="0"/>
              </a:rPr>
              <a:t>Bununla, </a:t>
            </a:r>
            <a:r>
              <a:rPr lang="tr-TR" sz="2000" dirty="0" smtClean="0">
                <a:latin typeface="Arial" panose="020B0604020202020204" pitchFamily="34" charset="0"/>
                <a:cs typeface="Arial" panose="020B0604020202020204" pitchFamily="34" charset="0"/>
              </a:rPr>
              <a:t>işverenin </a:t>
            </a:r>
            <a:r>
              <a:rPr lang="tr-TR" sz="2000" dirty="0">
                <a:latin typeface="Arial" panose="020B0604020202020204" pitchFamily="34" charset="0"/>
                <a:cs typeface="Arial" panose="020B0604020202020204" pitchFamily="34" charset="0"/>
              </a:rPr>
              <a:t>dilediği </a:t>
            </a:r>
            <a:r>
              <a:rPr lang="tr-TR" sz="2000" dirty="0" smtClean="0">
                <a:latin typeface="Arial" panose="020B0604020202020204" pitchFamily="34" charset="0"/>
                <a:cs typeface="Arial" panose="020B0604020202020204" pitchFamily="34" charset="0"/>
              </a:rPr>
              <a:t>kişi </a:t>
            </a:r>
            <a:r>
              <a:rPr lang="tr-TR" sz="2000" dirty="0">
                <a:latin typeface="Arial" panose="020B0604020202020204" pitchFamily="34" charset="0"/>
                <a:cs typeface="Arial" panose="020B0604020202020204" pitchFamily="34" charset="0"/>
              </a:rPr>
              <a:t>ile </a:t>
            </a:r>
            <a:r>
              <a:rPr lang="tr-TR" sz="2000" dirty="0" smtClean="0">
                <a:latin typeface="Arial" panose="020B0604020202020204" pitchFamily="34" charset="0"/>
                <a:cs typeface="Arial" panose="020B0604020202020204" pitchFamily="34" charset="0"/>
              </a:rPr>
              <a:t>iş sözleşmesi yapma </a:t>
            </a:r>
            <a:r>
              <a:rPr lang="tr-TR" sz="2000" dirty="0">
                <a:latin typeface="Arial" panose="020B0604020202020204" pitchFamily="34" charset="0"/>
                <a:cs typeface="Arial" panose="020B0604020202020204" pitchFamily="34" charset="0"/>
              </a:rPr>
              <a:t>hakkına müdahale </a:t>
            </a:r>
            <a:r>
              <a:rPr lang="tr-TR" sz="2000" dirty="0" smtClean="0">
                <a:latin typeface="Arial" panose="020B0604020202020204" pitchFamily="34" charset="0"/>
                <a:cs typeface="Arial" panose="020B0604020202020204" pitchFamily="34" charset="0"/>
              </a:rPr>
              <a:t>edilmektedir.</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İşverenin şu kişilerle iş sözleşmesi </a:t>
            </a:r>
            <a:r>
              <a:rPr lang="tr-TR" sz="2000" dirty="0">
                <a:latin typeface="Arial" panose="020B0604020202020204" pitchFamily="34" charset="0"/>
                <a:cs typeface="Arial" panose="020B0604020202020204" pitchFamily="34" charset="0"/>
              </a:rPr>
              <a:t>yapma zorunluluğu </a:t>
            </a:r>
            <a:r>
              <a:rPr lang="tr-TR" sz="2000" dirty="0" smtClean="0">
                <a:latin typeface="Arial" panose="020B0604020202020204" pitchFamily="34" charset="0"/>
                <a:cs typeface="Arial" panose="020B0604020202020204" pitchFamily="34" charset="0"/>
              </a:rPr>
              <a:t>vardır (İş Kanunu </a:t>
            </a:r>
            <a:r>
              <a:rPr lang="tr-TR" sz="2000" dirty="0" err="1" smtClean="0">
                <a:latin typeface="Arial" panose="020B0604020202020204" pitchFamily="34" charset="0"/>
                <a:cs typeface="Arial" panose="020B0604020202020204" pitchFamily="34" charset="0"/>
              </a:rPr>
              <a:t>md.</a:t>
            </a:r>
            <a:r>
              <a:rPr lang="tr-TR" sz="2000" dirty="0" smtClean="0">
                <a:latin typeface="Arial" panose="020B0604020202020204" pitchFamily="34" charset="0"/>
                <a:cs typeface="Arial" panose="020B0604020202020204" pitchFamily="34" charset="0"/>
              </a:rPr>
              <a:t> 30):</a:t>
            </a:r>
          </a:p>
          <a:p>
            <a:pPr algn="just">
              <a:buFontTx/>
              <a:buChar char="-"/>
            </a:pPr>
            <a:r>
              <a:rPr lang="tr-TR" sz="2000" dirty="0" smtClean="0">
                <a:latin typeface="Arial" panose="020B0604020202020204" pitchFamily="34" charset="0"/>
                <a:cs typeface="Arial" panose="020B0604020202020204" pitchFamily="34" charset="0"/>
              </a:rPr>
              <a:t>Engelli, </a:t>
            </a:r>
          </a:p>
          <a:p>
            <a:pPr algn="just">
              <a:buFontTx/>
              <a:buChar char="-"/>
            </a:pPr>
            <a:r>
              <a:rPr lang="tr-TR" sz="2000" dirty="0" smtClean="0">
                <a:latin typeface="Arial" panose="020B0604020202020204" pitchFamily="34" charset="0"/>
                <a:cs typeface="Arial" panose="020B0604020202020204" pitchFamily="34" charset="0"/>
              </a:rPr>
              <a:t>Eski </a:t>
            </a:r>
            <a:r>
              <a:rPr lang="tr-TR" sz="2000" dirty="0">
                <a:latin typeface="Arial" panose="020B0604020202020204" pitchFamily="34" charset="0"/>
                <a:cs typeface="Arial" panose="020B0604020202020204" pitchFamily="34" charset="0"/>
              </a:rPr>
              <a:t>Hükümlü </a:t>
            </a:r>
            <a:endParaRPr lang="tr-TR" sz="2000" dirty="0" smtClean="0">
              <a:latin typeface="Arial" panose="020B0604020202020204" pitchFamily="34" charset="0"/>
              <a:cs typeface="Arial" panose="020B0604020202020204" pitchFamily="34" charset="0"/>
            </a:endParaRPr>
          </a:p>
          <a:p>
            <a:pPr algn="just">
              <a:buFontTx/>
              <a:buChar char="-"/>
            </a:pPr>
            <a:r>
              <a:rPr lang="tr-TR" sz="2000" dirty="0" smtClean="0">
                <a:latin typeface="Arial" panose="020B0604020202020204" pitchFamily="34" charset="0"/>
                <a:cs typeface="Arial" panose="020B0604020202020204" pitchFamily="34" charset="0"/>
              </a:rPr>
              <a:t>Terör Mağduru</a:t>
            </a:r>
          </a:p>
          <a:p>
            <a:pPr algn="just">
              <a:buFontTx/>
              <a:buChar char="-"/>
            </a:pPr>
            <a:r>
              <a:rPr lang="tr-TR" sz="2000" dirty="0">
                <a:latin typeface="Arial" panose="020B0604020202020204" pitchFamily="34" charset="0"/>
                <a:cs typeface="Arial" panose="020B0604020202020204" pitchFamily="34" charset="0"/>
              </a:rPr>
              <a:t>Sakatlanarak isten ayrılan isçilerle de iyileşmeleri durumunda yeniden iş sözleşmesi yapma yükümlülüğü bulunmaktadır.</a:t>
            </a:r>
          </a:p>
          <a:p>
            <a:pPr algn="just">
              <a:buFontTx/>
              <a:buChar char="-"/>
            </a:pPr>
            <a:r>
              <a:rPr lang="tr-TR" sz="2000" dirty="0">
                <a:latin typeface="Arial" panose="020B0604020202020204" pitchFamily="34" charset="0"/>
                <a:cs typeface="Arial" panose="020B0604020202020204" pitchFamily="34" charset="0"/>
              </a:rPr>
              <a:t>Toplu işten çıkarılan işçilerle yeniden iş sözleşmesi yapma yükümlülüğü</a:t>
            </a:r>
          </a:p>
          <a:p>
            <a:pPr algn="just">
              <a:buFontTx/>
              <a:buChar char="-"/>
            </a:pPr>
            <a:r>
              <a:rPr lang="tr-TR" sz="2000" dirty="0">
                <a:latin typeface="Arial" panose="020B0604020202020204" pitchFamily="34" charset="0"/>
                <a:cs typeface="Arial" panose="020B0604020202020204" pitchFamily="34" charset="0"/>
              </a:rPr>
              <a:t>Askerlik veya kanuni bir ödev nedeniyle İsten ayrılan işçilerle yeniden iş sözleşmesi yapma yükümlülüğü</a:t>
            </a:r>
          </a:p>
          <a:p>
            <a:pPr algn="just">
              <a:buFontTx/>
              <a:buChar char="-"/>
            </a:pPr>
            <a:r>
              <a:rPr lang="tr-TR" sz="2000" dirty="0">
                <a:latin typeface="Arial" panose="020B0604020202020204" pitchFamily="34" charset="0"/>
                <a:cs typeface="Arial" panose="020B0604020202020204" pitchFamily="34" charset="0"/>
              </a:rPr>
              <a:t>İşçi kuruluşu yöneticiliği nedeniyle işten ayrılan işçileri yeniden işe başlatma </a:t>
            </a:r>
            <a:r>
              <a:rPr lang="tr-TR" sz="2000" dirty="0" smtClean="0">
                <a:latin typeface="Arial" panose="020B0604020202020204" pitchFamily="34" charset="0"/>
                <a:cs typeface="Arial" panose="020B0604020202020204" pitchFamily="34" charset="0"/>
              </a:rPr>
              <a:t>yükümlülüğü</a:t>
            </a:r>
            <a:endParaRPr lang="tr-TR" sz="20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17</a:t>
            </a:fld>
            <a:endParaRPr lang="tr-TR"/>
          </a:p>
        </p:txBody>
      </p:sp>
    </p:spTree>
    <p:extLst>
      <p:ext uri="{BB962C8B-B14F-4D97-AF65-F5344CB8AC3E}">
        <p14:creationId xmlns:p14="http://schemas.microsoft.com/office/powerpoint/2010/main" val="3577707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Başlık"/>
          <p:cNvSpPr>
            <a:spLocks noGrp="1"/>
          </p:cNvSpPr>
          <p:nvPr>
            <p:ph type="title"/>
          </p:nvPr>
        </p:nvSpPr>
        <p:spPr/>
        <p:txBody>
          <a:bodyPr>
            <a:normAutofit/>
          </a:bodyPr>
          <a:lstStyle/>
          <a:p>
            <a:pPr algn="ctr"/>
            <a:r>
              <a:rPr lang="tr-TR" altLang="tr-TR" sz="3200" b="1" dirty="0" smtClean="0">
                <a:latin typeface="Arial" panose="020B0604020202020204" pitchFamily="34" charset="0"/>
                <a:cs typeface="Arial" panose="020B0604020202020204" pitchFamily="34" charset="0"/>
              </a:rPr>
              <a:t>Engelli, </a:t>
            </a:r>
            <a:r>
              <a:rPr lang="tr-TR" altLang="tr-TR" sz="3200" b="1" dirty="0">
                <a:latin typeface="Arial" panose="020B0604020202020204" pitchFamily="34" charset="0"/>
                <a:cs typeface="Arial" panose="020B0604020202020204" pitchFamily="34" charset="0"/>
              </a:rPr>
              <a:t>Eski Hükümlü </a:t>
            </a:r>
            <a:r>
              <a:rPr lang="tr-TR" altLang="tr-TR" sz="3200" b="1" dirty="0" smtClean="0">
                <a:latin typeface="Arial" panose="020B0604020202020204" pitchFamily="34" charset="0"/>
                <a:cs typeface="Arial" panose="020B0604020202020204" pitchFamily="34" charset="0"/>
              </a:rPr>
              <a:t>ve Terör Mağduru Çalıştırma Yükümlülüğü</a:t>
            </a:r>
            <a:endParaRPr lang="tr-TR" altLang="tr-TR" sz="3200" dirty="0" smtClean="0">
              <a:latin typeface="Arial" panose="020B0604020202020204" pitchFamily="34" charset="0"/>
              <a:cs typeface="Arial" panose="020B0604020202020204" pitchFamily="34" charset="0"/>
            </a:endParaRPr>
          </a:p>
        </p:txBody>
      </p:sp>
      <p:sp>
        <p:nvSpPr>
          <p:cNvPr id="114691" name="2 İçerik Yer Tutucusu"/>
          <p:cNvSpPr>
            <a:spLocks noGrp="1"/>
          </p:cNvSpPr>
          <p:nvPr>
            <p:ph idx="1"/>
          </p:nvPr>
        </p:nvSpPr>
        <p:spPr/>
        <p:txBody>
          <a:bodyPr>
            <a:noAutofit/>
          </a:bodyPr>
          <a:lstStyle/>
          <a:p>
            <a:pPr marL="685800" algn="just">
              <a:spcBef>
                <a:spcPts val="0"/>
              </a:spcBef>
              <a:buFont typeface="Arial" charset="0"/>
              <a:buChar char="•"/>
            </a:pPr>
            <a:endParaRPr lang="tr-TR" altLang="tr-TR" sz="2000" dirty="0" smtClean="0">
              <a:latin typeface="Arial" panose="020B0604020202020204" pitchFamily="34" charset="0"/>
              <a:cs typeface="Arial" panose="020B0604020202020204" pitchFamily="34" charset="0"/>
            </a:endParaRPr>
          </a:p>
          <a:p>
            <a:pPr marL="685800" algn="just">
              <a:spcBef>
                <a:spcPts val="0"/>
              </a:spcBef>
              <a:buFont typeface="Arial" charset="0"/>
              <a:buChar char="•"/>
            </a:pPr>
            <a:endParaRPr lang="tr-TR" altLang="tr-TR" sz="2000" dirty="0">
              <a:latin typeface="Arial" panose="020B0604020202020204" pitchFamily="34" charset="0"/>
              <a:cs typeface="Arial" panose="020B0604020202020204" pitchFamily="34" charset="0"/>
            </a:endParaRPr>
          </a:p>
          <a:p>
            <a:pPr marL="685800" algn="just">
              <a:spcBef>
                <a:spcPts val="0"/>
              </a:spcBef>
              <a:buFont typeface="Arial" charset="0"/>
              <a:buChar char="•"/>
            </a:pPr>
            <a:endParaRPr lang="tr-TR" altLang="tr-TR" sz="2000" dirty="0" smtClean="0">
              <a:latin typeface="Arial" panose="020B0604020202020204" pitchFamily="34" charset="0"/>
              <a:cs typeface="Arial" panose="020B0604020202020204" pitchFamily="34" charset="0"/>
            </a:endParaRPr>
          </a:p>
          <a:p>
            <a:pPr marL="685800" algn="just">
              <a:spcBef>
                <a:spcPts val="0"/>
              </a:spcBef>
              <a:buFont typeface="Arial" charset="0"/>
              <a:buChar char="•"/>
            </a:pPr>
            <a:r>
              <a:rPr lang="tr-TR" altLang="tr-TR" sz="2000" dirty="0" smtClean="0">
                <a:latin typeface="Arial" panose="020B0604020202020204" pitchFamily="34" charset="0"/>
                <a:cs typeface="Arial" panose="020B0604020202020204" pitchFamily="34" charset="0"/>
              </a:rPr>
              <a:t>50 </a:t>
            </a:r>
            <a:r>
              <a:rPr lang="tr-TR" altLang="tr-TR" sz="2000" dirty="0">
                <a:latin typeface="Arial" panose="020B0604020202020204" pitchFamily="34" charset="0"/>
                <a:cs typeface="Arial" panose="020B0604020202020204" pitchFamily="34" charset="0"/>
              </a:rPr>
              <a:t>veya daha fazla işçi çalıştıran </a:t>
            </a:r>
            <a:r>
              <a:rPr lang="tr-TR" altLang="tr-TR" sz="2000" dirty="0" smtClean="0">
                <a:latin typeface="Arial" panose="020B0604020202020204" pitchFamily="34" charset="0"/>
                <a:cs typeface="Arial" panose="020B0604020202020204" pitchFamily="34" charset="0"/>
              </a:rPr>
              <a:t>işyerlerinde;</a:t>
            </a:r>
          </a:p>
          <a:p>
            <a:pPr marL="685800" algn="just">
              <a:spcBef>
                <a:spcPts val="0"/>
              </a:spcBef>
              <a:buFont typeface="Arial" charset="0"/>
              <a:buChar char="•"/>
            </a:pPr>
            <a:endParaRPr lang="tr-TR" altLang="tr-TR" sz="2000" dirty="0" smtClean="0">
              <a:latin typeface="Arial" panose="020B0604020202020204" pitchFamily="34" charset="0"/>
              <a:cs typeface="Arial" panose="020B0604020202020204" pitchFamily="34" charset="0"/>
            </a:endParaRPr>
          </a:p>
          <a:p>
            <a:pPr indent="0" algn="just">
              <a:spcBef>
                <a:spcPts val="0"/>
              </a:spcBef>
              <a:buNone/>
            </a:pPr>
            <a:r>
              <a:rPr lang="tr-TR" altLang="tr-TR" sz="2000" dirty="0">
                <a:latin typeface="Arial" panose="020B0604020202020204" pitchFamily="34" charset="0"/>
                <a:cs typeface="Arial" panose="020B0604020202020204" pitchFamily="34" charset="0"/>
              </a:rPr>
              <a:t>	</a:t>
            </a:r>
            <a:r>
              <a:rPr lang="tr-TR" altLang="tr-TR" sz="2000" dirty="0" smtClean="0">
                <a:latin typeface="Arial" panose="020B0604020202020204" pitchFamily="34" charset="0"/>
                <a:cs typeface="Arial" panose="020B0604020202020204" pitchFamily="34" charset="0"/>
              </a:rPr>
              <a:t>-  Özel </a:t>
            </a:r>
            <a:r>
              <a:rPr lang="tr-TR" altLang="tr-TR" sz="2000" dirty="0">
                <a:latin typeface="Arial" panose="020B0604020202020204" pitchFamily="34" charset="0"/>
                <a:cs typeface="Arial" panose="020B0604020202020204" pitchFamily="34" charset="0"/>
              </a:rPr>
              <a:t>sektörde  yüzde üç ve yalnızca engelli </a:t>
            </a:r>
            <a:r>
              <a:rPr lang="tr-TR" altLang="tr-TR" sz="2000" dirty="0" smtClean="0">
                <a:latin typeface="Arial" panose="020B0604020202020204" pitchFamily="34" charset="0"/>
                <a:cs typeface="Arial" panose="020B0604020202020204" pitchFamily="34" charset="0"/>
              </a:rPr>
              <a:t>işçi</a:t>
            </a:r>
          </a:p>
          <a:p>
            <a:pPr indent="0" algn="just">
              <a:spcBef>
                <a:spcPts val="0"/>
              </a:spcBef>
              <a:buNone/>
            </a:pPr>
            <a:endParaRPr lang="tr-TR" altLang="tr-TR" sz="2000" dirty="0" smtClean="0">
              <a:latin typeface="Arial" panose="020B0604020202020204" pitchFamily="34" charset="0"/>
              <a:cs typeface="Arial" panose="020B0604020202020204" pitchFamily="34" charset="0"/>
            </a:endParaRPr>
          </a:p>
          <a:p>
            <a:pPr indent="0" algn="just">
              <a:spcBef>
                <a:spcPts val="0"/>
              </a:spcBef>
              <a:buNone/>
            </a:pPr>
            <a:r>
              <a:rPr lang="tr-TR" altLang="tr-TR" sz="2000" dirty="0">
                <a:latin typeface="Arial" panose="020B0604020202020204" pitchFamily="34" charset="0"/>
                <a:cs typeface="Arial" panose="020B0604020202020204" pitchFamily="34" charset="0"/>
              </a:rPr>
              <a:t>	</a:t>
            </a:r>
            <a:r>
              <a:rPr lang="tr-TR" altLang="tr-TR" sz="2000" dirty="0" smtClean="0">
                <a:latin typeface="Arial" panose="020B0604020202020204" pitchFamily="34" charset="0"/>
                <a:cs typeface="Arial" panose="020B0604020202020204" pitchFamily="34" charset="0"/>
              </a:rPr>
              <a:t>- Kamu </a:t>
            </a:r>
            <a:r>
              <a:rPr lang="tr-TR" altLang="tr-TR" sz="2000" dirty="0">
                <a:latin typeface="Arial" panose="020B0604020202020204" pitchFamily="34" charset="0"/>
                <a:cs typeface="Arial" panose="020B0604020202020204" pitchFamily="34" charset="0"/>
              </a:rPr>
              <a:t>işyerlerinde ise yüzde dört engelli ve yüzde iki eski hükümlü veya “askerlik hizmetini yaparken malul sayılmayacak şekilde </a:t>
            </a:r>
            <a:r>
              <a:rPr lang="tr-TR" altLang="tr-TR" sz="2000" dirty="0" smtClean="0">
                <a:latin typeface="Arial" panose="020B0604020202020204" pitchFamily="34" charset="0"/>
                <a:cs typeface="Arial" panose="020B0604020202020204" pitchFamily="34" charset="0"/>
              </a:rPr>
              <a:t>yaralanan” kimsenin çalıştırılması zorunludur.</a:t>
            </a:r>
            <a:endParaRPr lang="tr-TR" altLang="tr-TR" sz="2000" dirty="0">
              <a:latin typeface="Arial" panose="020B0604020202020204" pitchFamily="34" charset="0"/>
              <a:cs typeface="Arial" panose="020B0604020202020204" pitchFamily="34" charset="0"/>
            </a:endParaRPr>
          </a:p>
          <a:p>
            <a:pPr indent="0" algn="just">
              <a:spcBef>
                <a:spcPts val="0"/>
              </a:spcBef>
            </a:pPr>
            <a:endParaRPr lang="tr-TR" altLang="tr-TR" sz="2800" b="1" dirty="0" smtClean="0">
              <a:latin typeface="Arial" panose="020B0604020202020204" pitchFamily="34" charset="0"/>
              <a:cs typeface="Arial" panose="020B0604020202020204" pitchFamily="34" charset="0"/>
            </a:endParaRPr>
          </a:p>
        </p:txBody>
      </p:sp>
      <p:sp>
        <p:nvSpPr>
          <p:cNvPr id="1146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FF6E78D-FD14-492E-85AD-A4B6C1ECD270}" type="slidenum">
              <a:rPr lang="tr-TR" altLang="tr-TR" sz="1400" smtClean="0">
                <a:solidFill>
                  <a:srgbClr val="000000"/>
                </a:solidFill>
              </a:rPr>
              <a:pPr>
                <a:spcBef>
                  <a:spcPct val="0"/>
                </a:spcBef>
                <a:buClrTx/>
                <a:buSzTx/>
                <a:buFontTx/>
                <a:buNone/>
              </a:pPr>
              <a:t>18</a:t>
            </a:fld>
            <a:endParaRPr lang="tr-TR" altLang="tr-TR" sz="1400" smtClean="0">
              <a:solidFill>
                <a:srgbClr val="000000"/>
              </a:solidFill>
            </a:endParaRPr>
          </a:p>
        </p:txBody>
      </p:sp>
    </p:spTree>
    <p:extLst>
      <p:ext uri="{BB962C8B-B14F-4D97-AF65-F5344CB8AC3E}">
        <p14:creationId xmlns:p14="http://schemas.microsoft.com/office/powerpoint/2010/main" val="3784766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Başlık"/>
          <p:cNvSpPr>
            <a:spLocks noGrp="1"/>
          </p:cNvSpPr>
          <p:nvPr>
            <p:ph type="title"/>
          </p:nvPr>
        </p:nvSpPr>
        <p:spPr>
          <a:xfrm>
            <a:off x="457200" y="404664"/>
            <a:ext cx="8229600" cy="1012973"/>
          </a:xfrm>
        </p:spPr>
        <p:txBody>
          <a:bodyPr>
            <a:normAutofit/>
          </a:bodyPr>
          <a:lstStyle/>
          <a:p>
            <a:pPr algn="ctr"/>
            <a:r>
              <a:rPr lang="tr-TR" altLang="tr-TR" sz="2800" b="1" dirty="0" smtClean="0">
                <a:latin typeface="Arial" panose="020B0604020202020204" pitchFamily="34" charset="0"/>
                <a:cs typeface="Arial" panose="020B0604020202020204" pitchFamily="34" charset="0"/>
              </a:rPr>
              <a:t>Askerlik veya Kanuni Bir Ödev Nedeniyle İşten Ayrılan İşçileri Yeniden İşe Alma Mecburiyeti</a:t>
            </a:r>
            <a:endParaRPr lang="tr-TR" altLang="tr-TR" sz="2800" dirty="0" smtClean="0">
              <a:latin typeface="Arial" panose="020B0604020202020204" pitchFamily="34" charset="0"/>
              <a:cs typeface="Arial" panose="020B0604020202020204" pitchFamily="34" charset="0"/>
            </a:endParaRPr>
          </a:p>
        </p:txBody>
      </p:sp>
      <p:sp>
        <p:nvSpPr>
          <p:cNvPr id="114691" name="2 İçerik Yer Tutucusu"/>
          <p:cNvSpPr>
            <a:spLocks noGrp="1"/>
          </p:cNvSpPr>
          <p:nvPr>
            <p:ph idx="1"/>
          </p:nvPr>
        </p:nvSpPr>
        <p:spPr>
          <a:xfrm>
            <a:off x="457200" y="1624012"/>
            <a:ext cx="8229600" cy="4525963"/>
          </a:xfrm>
        </p:spPr>
        <p:txBody>
          <a:bodyPr>
            <a:noAutofit/>
          </a:bodyPr>
          <a:lstStyle/>
          <a:p>
            <a:pPr indent="0" algn="just">
              <a:spcBef>
                <a:spcPts val="0"/>
              </a:spcBef>
            </a:pPr>
            <a:r>
              <a:rPr lang="tr-TR" altLang="tr-TR" sz="2000" dirty="0" smtClean="0">
                <a:latin typeface="Arial" panose="020B0604020202020204" pitchFamily="34" charset="0"/>
                <a:cs typeface="Arial" panose="020B0604020202020204" pitchFamily="34" charset="0"/>
              </a:rPr>
              <a:t> Herhangi bir askerî ve kanuni ödev dolayısıyla işinden ayrılan işçiler;</a:t>
            </a:r>
          </a:p>
          <a:p>
            <a:pPr indent="0" algn="just">
              <a:spcBef>
                <a:spcPts val="0"/>
              </a:spcBef>
              <a:buNone/>
            </a:pPr>
            <a:r>
              <a:rPr lang="tr-TR" altLang="tr-TR" sz="2000" dirty="0" smtClean="0">
                <a:latin typeface="Arial" panose="020B0604020202020204" pitchFamily="34" charset="0"/>
                <a:cs typeface="Arial" panose="020B0604020202020204" pitchFamily="34" charset="0"/>
              </a:rPr>
              <a:t>	- </a:t>
            </a:r>
            <a:r>
              <a:rPr lang="tr-TR" altLang="tr-TR" sz="2000" dirty="0">
                <a:latin typeface="Arial" panose="020B0604020202020204" pitchFamily="34" charset="0"/>
                <a:cs typeface="Arial" panose="020B0604020202020204" pitchFamily="34" charset="0"/>
              </a:rPr>
              <a:t>B</a:t>
            </a:r>
            <a:r>
              <a:rPr lang="tr-TR" altLang="tr-TR" sz="2000" dirty="0" smtClean="0">
                <a:latin typeface="Arial" panose="020B0604020202020204" pitchFamily="34" charset="0"/>
                <a:cs typeface="Arial" panose="020B0604020202020204" pitchFamily="34" charset="0"/>
              </a:rPr>
              <a:t>u ödevin sona ermesinden başlayarak iki ay içinde</a:t>
            </a:r>
          </a:p>
          <a:p>
            <a:pPr indent="0" algn="just">
              <a:spcBef>
                <a:spcPts val="0"/>
              </a:spcBef>
              <a:buNone/>
            </a:pPr>
            <a:r>
              <a:rPr lang="tr-TR" altLang="tr-TR" sz="2000" dirty="0">
                <a:latin typeface="Arial" panose="020B0604020202020204" pitchFamily="34" charset="0"/>
                <a:cs typeface="Arial" panose="020B0604020202020204" pitchFamily="34" charset="0"/>
              </a:rPr>
              <a:t>	</a:t>
            </a:r>
            <a:r>
              <a:rPr lang="tr-TR" altLang="tr-TR" sz="2000" dirty="0" smtClean="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İ</a:t>
            </a:r>
            <a:r>
              <a:rPr lang="tr-TR" altLang="tr-TR" sz="2000" dirty="0" smtClean="0">
                <a:latin typeface="Arial" panose="020B0604020202020204" pitchFamily="34" charset="0"/>
                <a:cs typeface="Arial" panose="020B0604020202020204" pitchFamily="34" charset="0"/>
              </a:rPr>
              <a:t>şe girmek istediği takdirde işveren bunları eski işleri veya benzeri işlerde </a:t>
            </a:r>
          </a:p>
          <a:p>
            <a:pPr indent="0" algn="just">
              <a:spcBef>
                <a:spcPts val="0"/>
              </a:spcBef>
              <a:buNone/>
            </a:pPr>
            <a:r>
              <a:rPr lang="tr-TR" altLang="tr-TR" sz="2000" dirty="0">
                <a:latin typeface="Arial" panose="020B0604020202020204" pitchFamily="34" charset="0"/>
                <a:cs typeface="Arial" panose="020B0604020202020204" pitchFamily="34" charset="0"/>
              </a:rPr>
              <a:t>	</a:t>
            </a:r>
            <a:r>
              <a:rPr lang="tr-TR" altLang="tr-TR" sz="2000" dirty="0" smtClean="0">
                <a:latin typeface="Arial" panose="020B0604020202020204" pitchFamily="34" charset="0"/>
                <a:cs typeface="Arial" panose="020B0604020202020204" pitchFamily="34" charset="0"/>
              </a:rPr>
              <a:t>- </a:t>
            </a:r>
            <a:r>
              <a:rPr lang="tr-TR" altLang="tr-TR" sz="2000" dirty="0">
                <a:latin typeface="Arial" panose="020B0604020202020204" pitchFamily="34" charset="0"/>
                <a:cs typeface="Arial" panose="020B0604020202020204" pitchFamily="34" charset="0"/>
              </a:rPr>
              <a:t>B</a:t>
            </a:r>
            <a:r>
              <a:rPr lang="tr-TR" altLang="tr-TR" sz="2000" dirty="0" smtClean="0">
                <a:latin typeface="Arial" panose="020B0604020202020204" pitchFamily="34" charset="0"/>
                <a:cs typeface="Arial" panose="020B0604020202020204" pitchFamily="34" charset="0"/>
              </a:rPr>
              <a:t>oş yer varsa derhal, yoksa boşalacak ilk işe başka isteklileri tercih ederek o andaki şartlarla işe almak zorundadır.</a:t>
            </a:r>
          </a:p>
          <a:p>
            <a:pPr indent="0" algn="just">
              <a:spcBef>
                <a:spcPts val="0"/>
              </a:spcBef>
            </a:pPr>
            <a:endParaRPr lang="tr-TR" altLang="tr-TR" sz="2000" dirty="0" smtClean="0">
              <a:latin typeface="Arial" panose="020B0604020202020204" pitchFamily="34" charset="0"/>
              <a:cs typeface="Arial" panose="020B0604020202020204" pitchFamily="34" charset="0"/>
            </a:endParaRPr>
          </a:p>
          <a:p>
            <a:pPr indent="0" algn="just">
              <a:spcBef>
                <a:spcPts val="0"/>
              </a:spcBef>
            </a:pPr>
            <a:r>
              <a:rPr lang="tr-TR" altLang="tr-TR" sz="2000" dirty="0" smtClean="0">
                <a:latin typeface="Arial" panose="020B0604020202020204" pitchFamily="34" charset="0"/>
                <a:cs typeface="Arial" panose="020B0604020202020204" pitchFamily="34" charset="0"/>
              </a:rPr>
              <a:t>  Aranan şartlar bulunduğu halde işveren iş sözleşmesi yapma yükümlülüğünü yerine getirmezse söz konusu işçiye üç aylık ücret tutarında tazminat öder.</a:t>
            </a:r>
            <a:endParaRPr lang="tr-TR" altLang="tr-TR" sz="2000" b="1" dirty="0" smtClean="0">
              <a:latin typeface="Arial" panose="020B0604020202020204" pitchFamily="34" charset="0"/>
              <a:cs typeface="Arial" panose="020B0604020202020204" pitchFamily="34" charset="0"/>
            </a:endParaRPr>
          </a:p>
        </p:txBody>
      </p:sp>
      <p:sp>
        <p:nvSpPr>
          <p:cNvPr id="1146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FF6E78D-FD14-492E-85AD-A4B6C1ECD270}" type="slidenum">
              <a:rPr lang="tr-TR" altLang="tr-TR" sz="1400" smtClean="0">
                <a:solidFill>
                  <a:srgbClr val="000000"/>
                </a:solidFill>
              </a:rPr>
              <a:pPr>
                <a:spcBef>
                  <a:spcPct val="0"/>
                </a:spcBef>
                <a:buClrTx/>
                <a:buSzTx/>
                <a:buFontTx/>
                <a:buNone/>
              </a:pPr>
              <a:t>19</a:t>
            </a:fld>
            <a:endParaRPr lang="tr-TR" altLang="tr-TR" sz="1400" smtClean="0">
              <a:solidFill>
                <a:srgbClr val="000000"/>
              </a:solidFill>
            </a:endParaRPr>
          </a:p>
        </p:txBody>
      </p:sp>
    </p:spTree>
    <p:extLst>
      <p:ext uri="{BB962C8B-B14F-4D97-AF65-F5344CB8AC3E}">
        <p14:creationId xmlns:p14="http://schemas.microsoft.com/office/powerpoint/2010/main" val="3610300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algn="ctr"/>
            <a:r>
              <a:rPr lang="tr-TR" sz="3200" b="1" dirty="0" smtClean="0">
                <a:latin typeface="Arial" panose="020B0604020202020204" pitchFamily="34" charset="0"/>
                <a:cs typeface="Arial" panose="020B0604020202020204" pitchFamily="34" charset="0"/>
              </a:rPr>
              <a:t>İş Sözleşmesi</a:t>
            </a:r>
            <a:endParaRPr lang="tr-TR"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268760"/>
            <a:ext cx="8219256" cy="4857403"/>
          </a:xfrm>
        </p:spPr>
        <p:txBody>
          <a:bodyPr>
            <a:normAutofit/>
          </a:bodyPr>
          <a:lstStyle/>
          <a:p>
            <a:pPr algn="just"/>
            <a:r>
              <a:rPr lang="tr-TR" sz="2000" dirty="0" smtClean="0">
                <a:latin typeface="Arial" panose="020B0604020202020204" pitchFamily="34" charset="0"/>
                <a:cs typeface="Arial" panose="020B0604020202020204" pitchFamily="34" charset="0"/>
              </a:rPr>
              <a:t>İş </a:t>
            </a:r>
            <a:r>
              <a:rPr lang="tr-TR" sz="2000" dirty="0">
                <a:latin typeface="Arial" panose="020B0604020202020204" pitchFamily="34" charset="0"/>
                <a:cs typeface="Arial" panose="020B0604020202020204" pitchFamily="34" charset="0"/>
              </a:rPr>
              <a:t>hukukunun varlık nedeni, </a:t>
            </a:r>
            <a:r>
              <a:rPr lang="tr-TR" sz="2000" dirty="0" smtClean="0">
                <a:latin typeface="Arial" panose="020B0604020202020204" pitchFamily="34" charset="0"/>
                <a:cs typeface="Arial" panose="020B0604020202020204" pitchFamily="34" charset="0"/>
              </a:rPr>
              <a:t>işçi </a:t>
            </a:r>
            <a:r>
              <a:rPr lang="tr-TR" sz="2000" dirty="0">
                <a:latin typeface="Arial" panose="020B0604020202020204" pitchFamily="34" charset="0"/>
                <a:cs typeface="Arial" panose="020B0604020202020204" pitchFamily="34" charset="0"/>
              </a:rPr>
              <a:t>kavramıdır. Bir </a:t>
            </a:r>
            <a:r>
              <a:rPr lang="tr-TR" sz="2000" dirty="0" smtClean="0">
                <a:latin typeface="Arial" panose="020B0604020202020204" pitchFamily="34" charset="0"/>
                <a:cs typeface="Arial" panose="020B0604020202020204" pitchFamily="34" charset="0"/>
              </a:rPr>
              <a:t>kişinin, işçi </a:t>
            </a:r>
            <a:r>
              <a:rPr lang="tr-TR" sz="2000" dirty="0">
                <a:latin typeface="Arial" panose="020B0604020202020204" pitchFamily="34" charset="0"/>
                <a:cs typeface="Arial" panose="020B0604020202020204" pitchFamily="34" charset="0"/>
              </a:rPr>
              <a:t>niteliğini kazanabilmesi için </a:t>
            </a:r>
            <a:r>
              <a:rPr lang="tr-TR" sz="2000" dirty="0" smtClean="0">
                <a:latin typeface="Arial" panose="020B0604020202020204" pitchFamily="34" charset="0"/>
                <a:cs typeface="Arial" panose="020B0604020202020204" pitchFamily="34" charset="0"/>
              </a:rPr>
              <a:t>de, </a:t>
            </a:r>
            <a:r>
              <a:rPr lang="tr-TR" sz="2000" dirty="0">
                <a:latin typeface="Arial" panose="020B0604020202020204" pitchFamily="34" charset="0"/>
                <a:cs typeface="Arial" panose="020B0604020202020204" pitchFamily="34" charset="0"/>
              </a:rPr>
              <a:t>bir </a:t>
            </a:r>
            <a:r>
              <a:rPr lang="tr-TR" sz="2000" dirty="0" smtClean="0">
                <a:latin typeface="Arial" panose="020B0604020202020204" pitchFamily="34" charset="0"/>
                <a:cs typeface="Arial" panose="020B0604020202020204" pitchFamily="34" charset="0"/>
              </a:rPr>
              <a:t>iş sözleşmesinin bulunması </a:t>
            </a:r>
            <a:r>
              <a:rPr lang="tr-TR" sz="2000" dirty="0">
                <a:latin typeface="Arial" panose="020B0604020202020204" pitchFamily="34" charset="0"/>
                <a:cs typeface="Arial" panose="020B0604020202020204" pitchFamily="34" charset="0"/>
              </a:rPr>
              <a:t>gerekir</a:t>
            </a:r>
            <a:r>
              <a:rPr lang="tr-TR" sz="2000" dirty="0" smtClean="0">
                <a:latin typeface="Arial" panose="020B0604020202020204" pitchFamily="34" charset="0"/>
                <a:cs typeface="Arial" panose="020B0604020202020204" pitchFamily="34" charset="0"/>
              </a:rPr>
              <a:t>.</a:t>
            </a:r>
          </a:p>
          <a:p>
            <a:pPr algn="just"/>
            <a:endParaRPr lang="tr-TR" sz="2000" dirty="0" smtClean="0">
              <a:latin typeface="Arial" panose="020B0604020202020204" pitchFamily="34" charset="0"/>
              <a:cs typeface="Arial" panose="020B0604020202020204" pitchFamily="34" charset="0"/>
            </a:endParaRPr>
          </a:p>
          <a:p>
            <a:pPr algn="just"/>
            <a:r>
              <a:rPr lang="tr-TR" sz="2000" b="1" dirty="0">
                <a:latin typeface="Arial" panose="020B0604020202020204" pitchFamily="34" charset="0"/>
                <a:cs typeface="Arial" panose="020B0604020202020204" pitchFamily="34" charset="0"/>
              </a:rPr>
              <a:t>“</a:t>
            </a:r>
            <a:r>
              <a:rPr lang="tr-TR" sz="2000" b="1" dirty="0" smtClean="0">
                <a:latin typeface="Arial" panose="020B0604020202020204" pitchFamily="34" charset="0"/>
                <a:cs typeface="Arial" panose="020B0604020202020204" pitchFamily="34" charset="0"/>
              </a:rPr>
              <a:t>İş sözleşmesi, </a:t>
            </a:r>
            <a:r>
              <a:rPr lang="tr-TR" sz="2000" b="1" dirty="0">
                <a:latin typeface="Arial" panose="020B0604020202020204" pitchFamily="34" charset="0"/>
                <a:cs typeface="Arial" panose="020B0604020202020204" pitchFamily="34" charset="0"/>
              </a:rPr>
              <a:t>bir tarafın (</a:t>
            </a:r>
            <a:r>
              <a:rPr lang="tr-TR" sz="2000" b="1" dirty="0" smtClean="0">
                <a:latin typeface="Arial" panose="020B0604020202020204" pitchFamily="34" charset="0"/>
                <a:cs typeface="Arial" panose="020B0604020202020204" pitchFamily="34" charset="0"/>
              </a:rPr>
              <a:t>işçi</a:t>
            </a:r>
            <a:r>
              <a:rPr lang="tr-TR" sz="2000" b="1" dirty="0">
                <a:latin typeface="Arial" panose="020B0604020202020204" pitchFamily="34" charset="0"/>
                <a:cs typeface="Arial" panose="020B0604020202020204" pitchFamily="34" charset="0"/>
              </a:rPr>
              <a:t>) bağımlı olarak </a:t>
            </a:r>
            <a:r>
              <a:rPr lang="tr-TR" sz="2000" b="1" dirty="0" smtClean="0">
                <a:latin typeface="Arial" panose="020B0604020202020204" pitchFamily="34" charset="0"/>
                <a:cs typeface="Arial" panose="020B0604020202020204" pitchFamily="34" charset="0"/>
              </a:rPr>
              <a:t>iş </a:t>
            </a:r>
            <a:r>
              <a:rPr lang="tr-TR" sz="2000" b="1" dirty="0">
                <a:latin typeface="Arial" panose="020B0604020202020204" pitchFamily="34" charset="0"/>
                <a:cs typeface="Arial" panose="020B0604020202020204" pitchFamily="34" charset="0"/>
              </a:rPr>
              <a:t>görmeyi, diğer tarafın </a:t>
            </a:r>
            <a:r>
              <a:rPr lang="tr-TR" sz="2000" b="1" dirty="0" smtClean="0">
                <a:latin typeface="Arial" panose="020B0604020202020204" pitchFamily="34" charset="0"/>
                <a:cs typeface="Arial" panose="020B0604020202020204" pitchFamily="34" charset="0"/>
              </a:rPr>
              <a:t>(işveren) da </a:t>
            </a:r>
            <a:r>
              <a:rPr lang="tr-TR" sz="2000" b="1" dirty="0">
                <a:latin typeface="Arial" panose="020B0604020202020204" pitchFamily="34" charset="0"/>
                <a:cs typeface="Arial" panose="020B0604020202020204" pitchFamily="34" charset="0"/>
              </a:rPr>
              <a:t>ücret ödemeyi üstlenmesinden </a:t>
            </a:r>
            <a:r>
              <a:rPr lang="tr-TR" sz="2000" b="1" dirty="0" smtClean="0">
                <a:latin typeface="Arial" panose="020B0604020202020204" pitchFamily="34" charset="0"/>
                <a:cs typeface="Arial" panose="020B0604020202020204" pitchFamily="34" charset="0"/>
              </a:rPr>
              <a:t>oluşan sözleşmedir.”(İş K. Md.8)</a:t>
            </a:r>
          </a:p>
          <a:p>
            <a:pPr algn="just"/>
            <a:endParaRPr lang="tr-TR" sz="2000" dirty="0" smtClean="0">
              <a:solidFill>
                <a:srgbClr val="0000FF"/>
              </a:solidFill>
              <a:latin typeface="Arial" panose="020B0604020202020204" pitchFamily="34" charset="0"/>
              <a:cs typeface="Arial" panose="020B0604020202020204" pitchFamily="34" charset="0"/>
            </a:endParaRPr>
          </a:p>
          <a:p>
            <a:pPr algn="just"/>
            <a:r>
              <a:rPr lang="tr-TR" sz="2000" dirty="0">
                <a:latin typeface="Arial" panose="020B0604020202020204" pitchFamily="34" charset="0"/>
                <a:cs typeface="Arial" panose="020B0604020202020204" pitchFamily="34" charset="0"/>
              </a:rPr>
              <a:t>Buna göre, </a:t>
            </a:r>
            <a:r>
              <a:rPr lang="tr-TR" sz="2000" dirty="0" smtClean="0">
                <a:latin typeface="Arial" panose="020B0604020202020204" pitchFamily="34" charset="0"/>
                <a:cs typeface="Arial" panose="020B0604020202020204" pitchFamily="34" charset="0"/>
              </a:rPr>
              <a:t>iş sözleşmesinin üç unsuru</a:t>
            </a:r>
          </a:p>
          <a:p>
            <a:pPr marL="0" indent="0" algn="just">
              <a:buNone/>
            </a:pPr>
            <a:r>
              <a:rPr lang="tr-TR" sz="2000" dirty="0" smtClean="0">
                <a:latin typeface="Arial" panose="020B0604020202020204" pitchFamily="34" charset="0"/>
                <a:cs typeface="Arial" panose="020B0604020202020204" pitchFamily="34" charset="0"/>
              </a:rPr>
              <a:t>vardır: * </a:t>
            </a:r>
            <a:r>
              <a:rPr lang="tr-TR" sz="2000" b="1" dirty="0" smtClean="0">
                <a:latin typeface="Arial" panose="020B0604020202020204" pitchFamily="34" charset="0"/>
                <a:cs typeface="Arial" panose="020B0604020202020204" pitchFamily="34" charset="0"/>
              </a:rPr>
              <a:t>iş</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 </a:t>
            </a:r>
            <a:r>
              <a:rPr lang="tr-TR" sz="2000" b="1" dirty="0">
                <a:latin typeface="Arial" panose="020B0604020202020204" pitchFamily="34" charset="0"/>
                <a:cs typeface="Arial" panose="020B0604020202020204" pitchFamily="34" charset="0"/>
              </a:rPr>
              <a:t>ücret</a:t>
            </a:r>
            <a:r>
              <a:rPr lang="tr-TR" sz="2000" dirty="0">
                <a:latin typeface="Arial" panose="020B0604020202020204" pitchFamily="34" charset="0"/>
                <a:cs typeface="Arial" panose="020B0604020202020204" pitchFamily="34" charset="0"/>
              </a:rPr>
              <a:t> ve * </a:t>
            </a:r>
            <a:r>
              <a:rPr lang="tr-TR" sz="2000" b="1" dirty="0" smtClean="0">
                <a:latin typeface="Arial" panose="020B0604020202020204" pitchFamily="34" charset="0"/>
                <a:cs typeface="Arial" panose="020B0604020202020204" pitchFamily="34" charset="0"/>
              </a:rPr>
              <a:t>bağımlılık</a:t>
            </a:r>
            <a:endParaRPr lang="tr-TR" sz="20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2</a:t>
            </a:fld>
            <a:endParaRPr lang="tr-TR"/>
          </a:p>
        </p:txBody>
      </p:sp>
    </p:spTree>
    <p:extLst>
      <p:ext uri="{BB962C8B-B14F-4D97-AF65-F5344CB8AC3E}">
        <p14:creationId xmlns:p14="http://schemas.microsoft.com/office/powerpoint/2010/main" val="1363060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algn="ctr"/>
            <a:r>
              <a:rPr lang="tr-TR" sz="3200" b="1" dirty="0" smtClean="0">
                <a:latin typeface="Arial" panose="020B0604020202020204" pitchFamily="34" charset="0"/>
                <a:cs typeface="Arial" panose="020B0604020202020204" pitchFamily="34" charset="0"/>
              </a:rPr>
              <a:t>İş Sözleşmesinin Özellikleri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340768"/>
            <a:ext cx="8219256" cy="4785395"/>
          </a:xfrm>
        </p:spPr>
        <p:txBody>
          <a:bodyPr>
            <a:normAutofit/>
          </a:bodyPr>
          <a:lstStyle/>
          <a:p>
            <a:pPr algn="just"/>
            <a:r>
              <a:rPr lang="tr-TR" sz="2000" dirty="0" smtClean="0">
                <a:latin typeface="Arial" panose="020B0604020202020204" pitchFamily="34" charset="0"/>
                <a:cs typeface="Arial" panose="020B0604020202020204" pitchFamily="34" charset="0"/>
              </a:rPr>
              <a:t>Bir </a:t>
            </a:r>
            <a:r>
              <a:rPr lang="tr-TR" sz="2000" b="1" dirty="0" smtClean="0">
                <a:latin typeface="Arial" panose="020B0604020202020204" pitchFamily="34" charset="0"/>
                <a:cs typeface="Arial" panose="020B0604020202020204" pitchFamily="34" charset="0"/>
              </a:rPr>
              <a:t>özel hukuk </a:t>
            </a:r>
            <a:r>
              <a:rPr lang="tr-TR" sz="2000" dirty="0" smtClean="0">
                <a:latin typeface="Arial" panose="020B0604020202020204" pitchFamily="34" charset="0"/>
                <a:cs typeface="Arial" panose="020B0604020202020204" pitchFamily="34" charset="0"/>
              </a:rPr>
              <a:t>sözleşmesidir.</a:t>
            </a:r>
          </a:p>
          <a:p>
            <a:pPr algn="just"/>
            <a:endParaRPr lang="tr-TR" sz="2000" dirty="0" smtClean="0">
              <a:latin typeface="Arial" panose="020B0604020202020204" pitchFamily="34" charset="0"/>
              <a:cs typeface="Arial" panose="020B0604020202020204" pitchFamily="34" charset="0"/>
            </a:endParaRPr>
          </a:p>
          <a:p>
            <a:pPr algn="just"/>
            <a:r>
              <a:rPr lang="tr-TR" sz="2000" b="1" dirty="0" smtClean="0">
                <a:latin typeface="Arial" panose="020B0604020202020204" pitchFamily="34" charset="0"/>
                <a:cs typeface="Arial" panose="020B0604020202020204" pitchFamily="34" charset="0"/>
              </a:rPr>
              <a:t>Kişisel ilişki kuran </a:t>
            </a:r>
            <a:r>
              <a:rPr lang="tr-TR" sz="2000" dirty="0" smtClean="0">
                <a:latin typeface="Arial" panose="020B0604020202020204" pitchFamily="34" charset="0"/>
                <a:cs typeface="Arial" panose="020B0604020202020204" pitchFamily="34" charset="0"/>
              </a:rPr>
              <a:t>bir sözleşmedir. (işçi, hem sözleşmenin tarafı, hem de konusudur)</a:t>
            </a:r>
          </a:p>
          <a:p>
            <a:pPr algn="just"/>
            <a:endParaRPr lang="tr-TR" sz="2000" dirty="0" smtClean="0">
              <a:latin typeface="Arial" panose="020B0604020202020204" pitchFamily="34" charset="0"/>
              <a:cs typeface="Arial" panose="020B0604020202020204" pitchFamily="34" charset="0"/>
            </a:endParaRPr>
          </a:p>
          <a:p>
            <a:pPr algn="just"/>
            <a:r>
              <a:rPr lang="tr-TR" sz="2000" b="1" dirty="0" smtClean="0">
                <a:latin typeface="Arial" panose="020B0604020202020204" pitchFamily="34" charset="0"/>
                <a:cs typeface="Arial" panose="020B0604020202020204" pitchFamily="34" charset="0"/>
              </a:rPr>
              <a:t>İki tarafa da borç yükleyen </a:t>
            </a:r>
            <a:r>
              <a:rPr lang="tr-TR" sz="2000" dirty="0" smtClean="0">
                <a:latin typeface="Arial" panose="020B0604020202020204" pitchFamily="34" charset="0"/>
                <a:cs typeface="Arial" panose="020B0604020202020204" pitchFamily="34" charset="0"/>
              </a:rPr>
              <a:t>bir sözleşmedir. (iş sözleşmesi ile isçi, </a:t>
            </a:r>
            <a:r>
              <a:rPr lang="tr-TR" sz="2000" b="1" dirty="0" smtClean="0">
                <a:latin typeface="Arial" panose="020B0604020202020204" pitchFamily="34" charset="0"/>
                <a:cs typeface="Arial" panose="020B0604020202020204" pitchFamily="34" charset="0"/>
              </a:rPr>
              <a:t>iş görme</a:t>
            </a:r>
            <a:r>
              <a:rPr lang="tr-TR" sz="2000" dirty="0" smtClean="0">
                <a:latin typeface="Arial" panose="020B0604020202020204" pitchFamily="34" charset="0"/>
                <a:cs typeface="Arial" panose="020B0604020202020204" pitchFamily="34" charset="0"/>
              </a:rPr>
              <a:t>; işveren de </a:t>
            </a:r>
            <a:r>
              <a:rPr lang="tr-TR" sz="2000" b="1" dirty="0" smtClean="0">
                <a:latin typeface="Arial" panose="020B0604020202020204" pitchFamily="34" charset="0"/>
                <a:cs typeface="Arial" panose="020B0604020202020204" pitchFamily="34" charset="0"/>
              </a:rPr>
              <a:t>ücret ödeme</a:t>
            </a:r>
            <a:r>
              <a:rPr lang="tr-TR" sz="2000" dirty="0" smtClean="0">
                <a:solidFill>
                  <a:srgbClr val="0000FF"/>
                </a:solidFill>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borcu altına girer)</a:t>
            </a:r>
          </a:p>
          <a:p>
            <a:pPr algn="just"/>
            <a:endParaRPr lang="tr-TR" sz="2000" dirty="0" smtClean="0">
              <a:latin typeface="Arial" panose="020B0604020202020204" pitchFamily="34" charset="0"/>
              <a:cs typeface="Arial" panose="020B0604020202020204" pitchFamily="34" charset="0"/>
            </a:endParaRPr>
          </a:p>
          <a:p>
            <a:pPr algn="just"/>
            <a:r>
              <a:rPr lang="tr-TR" sz="2000" b="1" dirty="0" smtClean="0">
                <a:latin typeface="Arial" panose="020B0604020202020204" pitchFamily="34" charset="0"/>
                <a:cs typeface="Arial" panose="020B0604020202020204" pitchFamily="34" charset="0"/>
              </a:rPr>
              <a:t>Süreklilik</a:t>
            </a:r>
            <a:r>
              <a:rPr lang="tr-TR" sz="2000" dirty="0" smtClean="0">
                <a:solidFill>
                  <a:srgbClr val="0000FF"/>
                </a:solidFill>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niteliği taşıyan,</a:t>
            </a:r>
            <a:r>
              <a:rPr lang="tr-TR" sz="2000" dirty="0" smtClean="0">
                <a:solidFill>
                  <a:srgbClr val="0000FF"/>
                </a:solidFill>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devamlı</a:t>
            </a:r>
            <a:r>
              <a:rPr lang="tr-TR" sz="2000" dirty="0" smtClean="0">
                <a:latin typeface="Arial" panose="020B0604020202020204" pitchFamily="34" charset="0"/>
                <a:cs typeface="Arial" panose="020B0604020202020204" pitchFamily="34" charset="0"/>
              </a:rPr>
              <a:t> bir sözleşmedir. (</a:t>
            </a:r>
            <a:r>
              <a:rPr lang="tr-TR" sz="2000" dirty="0">
                <a:latin typeface="Arial" panose="020B0604020202020204" pitchFamily="34" charset="0"/>
                <a:cs typeface="Arial" panose="020B0604020202020204" pitchFamily="34" charset="0"/>
              </a:rPr>
              <a:t>İ</a:t>
            </a:r>
            <a:r>
              <a:rPr lang="tr-TR" sz="2000" dirty="0" smtClean="0">
                <a:latin typeface="Arial" panose="020B0604020202020204" pitchFamily="34" charset="0"/>
                <a:cs typeface="Arial" panose="020B0604020202020204" pitchFamily="34" charset="0"/>
              </a:rPr>
              <a:t>şin ifası devamlılık gösterir. İsçinin edimi süreklilik arz eder)</a:t>
            </a:r>
            <a:endParaRPr lang="tr-TR" sz="20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3</a:t>
            </a:fld>
            <a:endParaRPr lang="tr-TR"/>
          </a:p>
        </p:txBody>
      </p:sp>
    </p:spTree>
    <p:extLst>
      <p:ext uri="{BB962C8B-B14F-4D97-AF65-F5344CB8AC3E}">
        <p14:creationId xmlns:p14="http://schemas.microsoft.com/office/powerpoint/2010/main" val="869343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20688"/>
            <a:ext cx="8363272" cy="5832648"/>
          </a:xfrm>
        </p:spPr>
        <p:txBody>
          <a:bodyPr>
            <a:normAutofit/>
          </a:bodyPr>
          <a:lstStyle/>
          <a:p>
            <a:pPr marL="0" indent="0" algn="ctr">
              <a:buNone/>
            </a:pPr>
            <a:r>
              <a:rPr lang="tr-TR" sz="3200" b="1" dirty="0">
                <a:solidFill>
                  <a:schemeClr val="tx2"/>
                </a:solidFill>
                <a:latin typeface="Arial" panose="020B0604020202020204" pitchFamily="34" charset="0"/>
                <a:cs typeface="Arial" panose="020B0604020202020204" pitchFamily="34" charset="0"/>
              </a:rPr>
              <a:t>İş Sözleşmesinin </a:t>
            </a:r>
            <a:r>
              <a:rPr lang="tr-TR" sz="3200" b="1" dirty="0" smtClean="0">
                <a:solidFill>
                  <a:schemeClr val="tx2"/>
                </a:solidFill>
                <a:latin typeface="Arial" panose="020B0604020202020204" pitchFamily="34" charset="0"/>
                <a:cs typeface="Arial" panose="020B0604020202020204" pitchFamily="34" charset="0"/>
              </a:rPr>
              <a:t>Özellikleri</a:t>
            </a:r>
          </a:p>
          <a:p>
            <a:pPr marL="0" indent="0" algn="ctr">
              <a:buNone/>
            </a:pPr>
            <a:endParaRPr lang="tr-TR" sz="1800" b="1" dirty="0" smtClean="0">
              <a:solidFill>
                <a:srgbClr val="0000FF"/>
              </a:solidFill>
              <a:latin typeface="Arial" panose="020B0604020202020204" pitchFamily="34" charset="0"/>
              <a:cs typeface="Arial" panose="020B0604020202020204" pitchFamily="34" charset="0"/>
            </a:endParaRPr>
          </a:p>
          <a:p>
            <a:pPr algn="just"/>
            <a:r>
              <a:rPr lang="tr-TR" sz="2000" b="1" dirty="0" smtClean="0">
                <a:latin typeface="Arial" panose="020B0604020202020204" pitchFamily="34" charset="0"/>
                <a:cs typeface="Arial" panose="020B0604020202020204" pitchFamily="34" charset="0"/>
              </a:rPr>
              <a:t>İş; mal ve hizmet üretimine dair olabilir</a:t>
            </a:r>
            <a:r>
              <a:rPr lang="tr-TR" sz="2000" dirty="0" smtClean="0">
                <a:solidFill>
                  <a:srgbClr val="0000FF"/>
                </a:solidFill>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meğer ki </a:t>
            </a:r>
            <a:r>
              <a:rPr lang="es-ES" sz="2000" dirty="0">
                <a:latin typeface="Arial" panose="020B0604020202020204" pitchFamily="34" charset="0"/>
                <a:cs typeface="Arial" panose="020B0604020202020204" pitchFamily="34" charset="0"/>
              </a:rPr>
              <a:t>kanuna, ahlâk ve adaba aykırı </a:t>
            </a:r>
            <a:r>
              <a:rPr lang="es-ES" sz="2000" dirty="0" smtClean="0">
                <a:latin typeface="Arial" panose="020B0604020202020204" pitchFamily="34" charset="0"/>
                <a:cs typeface="Arial" panose="020B0604020202020204" pitchFamily="34" charset="0"/>
              </a:rPr>
              <a:t>olma</a:t>
            </a:r>
            <a:r>
              <a:rPr lang="tr-TR" sz="2000" dirty="0" smtClean="0">
                <a:latin typeface="Arial" panose="020B0604020202020204" pitchFamily="34" charset="0"/>
                <a:cs typeface="Arial" panose="020B0604020202020204" pitchFamily="34" charset="0"/>
              </a:rPr>
              <a:t>sın.</a:t>
            </a:r>
          </a:p>
          <a:p>
            <a:pPr algn="just"/>
            <a:endParaRPr lang="tr-TR" sz="2000" dirty="0" smtClean="0">
              <a:latin typeface="Arial" panose="020B0604020202020204" pitchFamily="34" charset="0"/>
              <a:cs typeface="Arial" panose="020B0604020202020204" pitchFamily="34" charset="0"/>
            </a:endParaRPr>
          </a:p>
          <a:p>
            <a:pPr algn="just"/>
            <a:r>
              <a:rPr lang="tr-TR" sz="2000" dirty="0">
                <a:latin typeface="Arial" panose="020B0604020202020204" pitchFamily="34" charset="0"/>
                <a:cs typeface="Arial" panose="020B0604020202020204" pitchFamily="34" charset="0"/>
              </a:rPr>
              <a:t>Ücret ise, hem </a:t>
            </a:r>
            <a:r>
              <a:rPr lang="tr-TR" sz="2000" dirty="0" smtClean="0">
                <a:latin typeface="Arial" panose="020B0604020202020204" pitchFamily="34" charset="0"/>
                <a:cs typeface="Arial" panose="020B0604020202020204" pitchFamily="34" charset="0"/>
              </a:rPr>
              <a:t>iş sözleşmesinin bir </a:t>
            </a:r>
            <a:r>
              <a:rPr lang="tr-TR" sz="2000" dirty="0">
                <a:latin typeface="Arial" panose="020B0604020202020204" pitchFamily="34" charset="0"/>
                <a:cs typeface="Arial" panose="020B0604020202020204" pitchFamily="34" charset="0"/>
              </a:rPr>
              <a:t>unsuru hem de </a:t>
            </a:r>
            <a:r>
              <a:rPr lang="tr-TR" sz="2000" dirty="0" smtClean="0">
                <a:latin typeface="Arial" panose="020B0604020202020204" pitchFamily="34" charset="0"/>
                <a:cs typeface="Arial" panose="020B0604020202020204" pitchFamily="34" charset="0"/>
              </a:rPr>
              <a:t>işverenin </a:t>
            </a:r>
            <a:r>
              <a:rPr lang="tr-TR" sz="2000" dirty="0">
                <a:latin typeface="Arial" panose="020B0604020202020204" pitchFamily="34" charset="0"/>
                <a:cs typeface="Arial" panose="020B0604020202020204" pitchFamily="34" charset="0"/>
              </a:rPr>
              <a:t>isçiye </a:t>
            </a:r>
            <a:r>
              <a:rPr lang="tr-TR" sz="2000" dirty="0" smtClean="0">
                <a:latin typeface="Arial" panose="020B0604020202020204" pitchFamily="34" charset="0"/>
                <a:cs typeface="Arial" panose="020B0604020202020204" pitchFamily="34" charset="0"/>
              </a:rPr>
              <a:t>karşı </a:t>
            </a:r>
            <a:r>
              <a:rPr lang="tr-TR" sz="2000" dirty="0">
                <a:latin typeface="Arial" panose="020B0604020202020204" pitchFamily="34" charset="0"/>
                <a:cs typeface="Arial" panose="020B0604020202020204" pitchFamily="34" charset="0"/>
              </a:rPr>
              <a:t>önemli </a:t>
            </a:r>
            <a:r>
              <a:rPr lang="tr-TR" sz="2000" dirty="0" smtClean="0">
                <a:latin typeface="Arial" panose="020B0604020202020204" pitchFamily="34" charset="0"/>
                <a:cs typeface="Arial" panose="020B0604020202020204" pitchFamily="34" charset="0"/>
              </a:rPr>
              <a:t>bir yükümlülüğüdür.</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Ücretin asıl kısmının mutlaka </a:t>
            </a:r>
            <a:r>
              <a:rPr lang="tr-TR" sz="2000" b="1" dirty="0" smtClean="0">
                <a:latin typeface="Arial" panose="020B0604020202020204" pitchFamily="34" charset="0"/>
                <a:cs typeface="Arial" panose="020B0604020202020204" pitchFamily="34" charset="0"/>
              </a:rPr>
              <a:t>nakdi/para</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olması gerekir. Ücretin önceden </a:t>
            </a:r>
            <a:r>
              <a:rPr lang="tr-TR" sz="2000" dirty="0" smtClean="0">
                <a:latin typeface="Arial" panose="020B0604020202020204" pitchFamily="34" charset="0"/>
                <a:cs typeface="Arial" panose="020B0604020202020204" pitchFamily="34" charset="0"/>
              </a:rPr>
              <a:t>kararlaştırılmış </a:t>
            </a:r>
            <a:r>
              <a:rPr lang="tr-TR" sz="2000" dirty="0">
                <a:latin typeface="Arial" panose="020B0604020202020204" pitchFamily="34" charset="0"/>
                <a:cs typeface="Arial" panose="020B0604020202020204" pitchFamily="34" charset="0"/>
              </a:rPr>
              <a:t>olması </a:t>
            </a:r>
            <a:r>
              <a:rPr lang="tr-TR" sz="2000" dirty="0" smtClean="0">
                <a:latin typeface="Arial" panose="020B0604020202020204" pitchFamily="34" charset="0"/>
                <a:cs typeface="Arial" panose="020B0604020202020204" pitchFamily="34" charset="0"/>
              </a:rPr>
              <a:t>gerekmez. Önemli </a:t>
            </a:r>
            <a:r>
              <a:rPr lang="tr-TR" sz="2000" dirty="0">
                <a:latin typeface="Arial" panose="020B0604020202020204" pitchFamily="34" charset="0"/>
                <a:cs typeface="Arial" panose="020B0604020202020204" pitchFamily="34" charset="0"/>
              </a:rPr>
              <a:t>olan </a:t>
            </a:r>
            <a:r>
              <a:rPr lang="tr-TR" sz="2000" dirty="0" smtClean="0">
                <a:latin typeface="Arial" panose="020B0604020202020204" pitchFamily="34" charset="0"/>
                <a:cs typeface="Arial" panose="020B0604020202020204" pitchFamily="34" charset="0"/>
              </a:rPr>
              <a:t>sözleşmeyle kararlaştırılan işin </a:t>
            </a:r>
            <a:r>
              <a:rPr lang="tr-TR" sz="2000" b="1" dirty="0">
                <a:latin typeface="Arial" panose="020B0604020202020204" pitchFamily="34" charset="0"/>
                <a:cs typeface="Arial" panose="020B0604020202020204" pitchFamily="34" charset="0"/>
              </a:rPr>
              <a:t>ücret </a:t>
            </a:r>
            <a:r>
              <a:rPr lang="tr-TR" sz="2000" b="1" dirty="0" smtClean="0">
                <a:latin typeface="Arial" panose="020B0604020202020204" pitchFamily="34" charset="0"/>
                <a:cs typeface="Arial" panose="020B0604020202020204" pitchFamily="34" charset="0"/>
              </a:rPr>
              <a:t>mukabilinde </a:t>
            </a:r>
            <a:r>
              <a:rPr lang="tr-TR" sz="2000" b="1" dirty="0">
                <a:latin typeface="Arial" panose="020B0604020202020204" pitchFamily="34" charset="0"/>
                <a:cs typeface="Arial" panose="020B0604020202020204" pitchFamily="34" charset="0"/>
              </a:rPr>
              <a:t>yapıldığının </a:t>
            </a:r>
            <a:r>
              <a:rPr lang="tr-TR" sz="2000" b="1" dirty="0" smtClean="0">
                <a:latin typeface="Arial" panose="020B0604020202020204" pitchFamily="34" charset="0"/>
                <a:cs typeface="Arial" panose="020B0604020202020204" pitchFamily="34" charset="0"/>
              </a:rPr>
              <a:t>anlaşılmasıdır.</a:t>
            </a:r>
            <a:endParaRPr lang="tr-TR" sz="2000" b="1"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4</a:t>
            </a:fld>
            <a:endParaRPr lang="tr-TR" dirty="0"/>
          </a:p>
        </p:txBody>
      </p:sp>
    </p:spTree>
    <p:extLst>
      <p:ext uri="{BB962C8B-B14F-4D97-AF65-F5344CB8AC3E}">
        <p14:creationId xmlns:p14="http://schemas.microsoft.com/office/powerpoint/2010/main" val="3771584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5"/>
            <a:ext cx="8219256" cy="4248472"/>
          </a:xfrm>
        </p:spPr>
        <p:txBody>
          <a:bodyPr>
            <a:normAutofit/>
          </a:bodyPr>
          <a:lstStyle/>
          <a:p>
            <a:pPr algn="just"/>
            <a:r>
              <a:rPr lang="tr-TR" sz="2000" b="1" dirty="0">
                <a:latin typeface="Arial" panose="020B0604020202020204" pitchFamily="34" charset="0"/>
                <a:cs typeface="Arial" panose="020B0604020202020204" pitchFamily="34" charset="0"/>
              </a:rPr>
              <a:t>Bağımlılık </a:t>
            </a:r>
            <a:r>
              <a:rPr lang="tr-TR" sz="2000" b="1" dirty="0" smtClean="0">
                <a:latin typeface="Arial" panose="020B0604020202020204" pitchFamily="34" charset="0"/>
                <a:cs typeface="Arial" panose="020B0604020202020204" pitchFamily="34" charset="0"/>
              </a:rPr>
              <a:t>unsuru, </a:t>
            </a:r>
            <a:r>
              <a:rPr lang="tr-TR" sz="2000" dirty="0" smtClean="0">
                <a:latin typeface="Arial" panose="020B0604020202020204" pitchFamily="34" charset="0"/>
                <a:cs typeface="Arial" panose="020B0604020202020204" pitchFamily="34" charset="0"/>
              </a:rPr>
              <a:t>iş sözleşmesini diğer sözleşme </a:t>
            </a:r>
            <a:r>
              <a:rPr lang="tr-TR" sz="2000" dirty="0">
                <a:latin typeface="Arial" panose="020B0604020202020204" pitchFamily="34" charset="0"/>
                <a:cs typeface="Arial" panose="020B0604020202020204" pitchFamily="34" charset="0"/>
              </a:rPr>
              <a:t>türlerinden </a:t>
            </a:r>
            <a:r>
              <a:rPr lang="tr-TR" sz="2000" dirty="0" smtClean="0">
                <a:latin typeface="Arial" panose="020B0604020202020204" pitchFamily="34" charset="0"/>
                <a:cs typeface="Arial" panose="020B0604020202020204" pitchFamily="34" charset="0"/>
              </a:rPr>
              <a:t>ayıran en </a:t>
            </a:r>
            <a:r>
              <a:rPr lang="tr-TR" sz="2000" dirty="0">
                <a:latin typeface="Arial" panose="020B0604020202020204" pitchFamily="34" charset="0"/>
                <a:cs typeface="Arial" panose="020B0604020202020204" pitchFamily="34" charset="0"/>
              </a:rPr>
              <a:t>önemli </a:t>
            </a:r>
            <a:r>
              <a:rPr lang="tr-TR" sz="2000" dirty="0" smtClean="0">
                <a:latin typeface="Arial" panose="020B0604020202020204" pitchFamily="34" charset="0"/>
                <a:cs typeface="Arial" panose="020B0604020202020204" pitchFamily="34" charset="0"/>
              </a:rPr>
              <a:t>unsurdur</a:t>
            </a:r>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pPr algn="just"/>
            <a:endParaRPr lang="tr-TR" sz="2000" dirty="0" smtClean="0">
              <a:latin typeface="Arial" panose="020B0604020202020204" pitchFamily="34" charset="0"/>
              <a:cs typeface="Arial" panose="020B0604020202020204" pitchFamily="34" charset="0"/>
            </a:endParaRPr>
          </a:p>
          <a:p>
            <a:pPr algn="just"/>
            <a:r>
              <a:rPr lang="tr-TR" sz="2000" b="1" dirty="0" smtClean="0">
                <a:latin typeface="Arial" panose="020B0604020202020204" pitchFamily="34" charset="0"/>
                <a:cs typeface="Arial" panose="020B0604020202020204" pitchFamily="34" charset="0"/>
              </a:rPr>
              <a:t>Bağımlılık</a:t>
            </a:r>
            <a:r>
              <a:rPr lang="tr-TR" sz="2000" b="1" dirty="0">
                <a:latin typeface="Arial" panose="020B0604020202020204" pitchFamily="34" charset="0"/>
                <a:cs typeface="Arial" panose="020B0604020202020204" pitchFamily="34" charset="0"/>
              </a:rPr>
              <a:t>,</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işçinin</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işverenin </a:t>
            </a:r>
            <a:r>
              <a:rPr lang="tr-TR" sz="2000" dirty="0">
                <a:latin typeface="Arial" panose="020B0604020202020204" pitchFamily="34" charset="0"/>
                <a:cs typeface="Arial" panose="020B0604020202020204" pitchFamily="34" charset="0"/>
              </a:rPr>
              <a:t>emir ve talimatlarına uyarak, denetim ve </a:t>
            </a:r>
            <a:r>
              <a:rPr lang="tr-TR" sz="2000" dirty="0" smtClean="0">
                <a:latin typeface="Arial" panose="020B0604020202020204" pitchFamily="34" charset="0"/>
                <a:cs typeface="Arial" panose="020B0604020202020204" pitchFamily="34" charset="0"/>
              </a:rPr>
              <a:t>gözetimi altında </a:t>
            </a:r>
            <a:r>
              <a:rPr lang="tr-TR" sz="2000" dirty="0">
                <a:latin typeface="Arial" panose="020B0604020202020204" pitchFamily="34" charset="0"/>
                <a:cs typeface="Arial" panose="020B0604020202020204" pitchFamily="34" charset="0"/>
              </a:rPr>
              <a:t>olması ve kimi zaman vereceği cezayı kabul etmesidir. </a:t>
            </a:r>
            <a:endParaRPr lang="tr-TR" sz="2000" dirty="0" smtClean="0">
              <a:latin typeface="Arial" panose="020B0604020202020204" pitchFamily="34" charset="0"/>
              <a:cs typeface="Arial" panose="020B0604020202020204" pitchFamily="34" charset="0"/>
            </a:endParaRPr>
          </a:p>
          <a:p>
            <a:pPr algn="just"/>
            <a:endParaRPr lang="tr-TR" sz="2000" dirty="0" smtClean="0">
              <a:latin typeface="Arial" panose="020B0604020202020204" pitchFamily="34" charset="0"/>
              <a:cs typeface="Arial" panose="020B0604020202020204" pitchFamily="34" charset="0"/>
            </a:endParaRPr>
          </a:p>
          <a:p>
            <a:pPr marL="0" indent="0" algn="just"/>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İ</a:t>
            </a:r>
            <a:r>
              <a:rPr lang="tr-TR" sz="2000" dirty="0" smtClean="0">
                <a:latin typeface="Arial" panose="020B0604020202020204" pitchFamily="34" charset="0"/>
                <a:cs typeface="Arial" panose="020B0604020202020204" pitchFamily="34" charset="0"/>
              </a:rPr>
              <a:t>ş sözleşmesi, </a:t>
            </a:r>
            <a:r>
              <a:rPr lang="tr-TR" sz="2000" dirty="0">
                <a:latin typeface="Arial" panose="020B0604020202020204" pitchFamily="34" charset="0"/>
                <a:cs typeface="Arial" panose="020B0604020202020204" pitchFamily="34" charset="0"/>
              </a:rPr>
              <a:t>taraflar arasında bağımlı bir ilişki kurar</a:t>
            </a:r>
            <a:r>
              <a:rPr lang="tr-TR" sz="2000" dirty="0" smtClean="0">
                <a:latin typeface="Arial" panose="020B0604020202020204" pitchFamily="34" charset="0"/>
                <a:cs typeface="Arial" panose="020B0604020202020204" pitchFamily="34" charset="0"/>
              </a:rPr>
              <a:t>.</a:t>
            </a:r>
          </a:p>
          <a:p>
            <a:pPr marL="0" indent="0" algn="just">
              <a:buNone/>
            </a:pPr>
            <a:endParaRPr lang="tr-TR" sz="2000" dirty="0" smtClean="0">
              <a:latin typeface="Arial" panose="020B0604020202020204" pitchFamily="34" charset="0"/>
              <a:cs typeface="Arial" panose="020B0604020202020204" pitchFamily="34" charset="0"/>
            </a:endParaRPr>
          </a:p>
          <a:p>
            <a:pPr marL="0" indent="0" algn="just"/>
            <a:r>
              <a:rPr lang="tr-TR" sz="2000" dirty="0" smtClean="0">
                <a:latin typeface="Arial" panose="020B0604020202020204" pitchFamily="34" charset="0"/>
                <a:cs typeface="Arial" panose="020B0604020202020204" pitchFamily="34" charset="0"/>
              </a:rPr>
              <a:t>  İsçi</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işverenin </a:t>
            </a:r>
            <a:r>
              <a:rPr lang="tr-TR" sz="2000" b="1" dirty="0">
                <a:latin typeface="Arial" panose="020B0604020202020204" pitchFamily="34" charset="0"/>
                <a:cs typeface="Arial" panose="020B0604020202020204" pitchFamily="34" charset="0"/>
              </a:rPr>
              <a:t>emir ve </a:t>
            </a:r>
            <a:r>
              <a:rPr lang="tr-TR" sz="2000" b="1" dirty="0" smtClean="0">
                <a:latin typeface="Arial" panose="020B0604020202020204" pitchFamily="34" charset="0"/>
                <a:cs typeface="Arial" panose="020B0604020202020204" pitchFamily="34" charset="0"/>
              </a:rPr>
              <a:t>talimatlarına </a:t>
            </a:r>
            <a:r>
              <a:rPr lang="tr-TR" sz="2000" dirty="0" smtClean="0">
                <a:latin typeface="Arial" panose="020B0604020202020204" pitchFamily="34" charset="0"/>
                <a:cs typeface="Arial" panose="020B0604020202020204" pitchFamily="34" charset="0"/>
              </a:rPr>
              <a:t>uyma yükümlülüğü </a:t>
            </a:r>
            <a:r>
              <a:rPr lang="tr-TR" sz="2000" dirty="0">
                <a:latin typeface="Arial" panose="020B0604020202020204" pitchFamily="34" charset="0"/>
                <a:cs typeface="Arial" panose="020B0604020202020204" pitchFamily="34" charset="0"/>
              </a:rPr>
              <a:t>altındadır</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5</a:t>
            </a:fld>
            <a:endParaRPr lang="tr-TR"/>
          </a:p>
        </p:txBody>
      </p:sp>
      <p:sp>
        <p:nvSpPr>
          <p:cNvPr id="4" name="Başlık 1"/>
          <p:cNvSpPr>
            <a:spLocks noGrp="1"/>
          </p:cNvSpPr>
          <p:nvPr>
            <p:ph type="title"/>
          </p:nvPr>
        </p:nvSpPr>
        <p:spPr>
          <a:xfrm>
            <a:off x="457200" y="-27384"/>
            <a:ext cx="8229600" cy="1143000"/>
          </a:xfrm>
        </p:spPr>
        <p:txBody>
          <a:bodyPr>
            <a:normAutofit/>
          </a:bodyPr>
          <a:lstStyle/>
          <a:p>
            <a:pPr algn="ctr"/>
            <a:r>
              <a:rPr lang="tr-TR" sz="3200" b="1" dirty="0" smtClean="0">
                <a:latin typeface="Arial" panose="020B0604020202020204" pitchFamily="34" charset="0"/>
                <a:cs typeface="Arial" panose="020B0604020202020204" pitchFamily="34" charset="0"/>
              </a:rPr>
              <a:t>İş Sözleşmesinin Özellikleri</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150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92696"/>
            <a:ext cx="8964488" cy="5040561"/>
          </a:xfrm>
        </p:spPr>
        <p:txBody>
          <a:bodyPr>
            <a:noAutofit/>
          </a:bodyPr>
          <a:lstStyle/>
          <a:p>
            <a:pPr algn="just"/>
            <a:r>
              <a:rPr lang="tr-TR" sz="1700" dirty="0" smtClean="0">
                <a:latin typeface="Arial" panose="020B0604020202020204" pitchFamily="34" charset="0"/>
                <a:cs typeface="Arial" panose="020B0604020202020204" pitchFamily="34" charset="0"/>
              </a:rPr>
              <a:t>«Yukarda </a:t>
            </a:r>
            <a:r>
              <a:rPr lang="tr-TR" sz="1700" dirty="0">
                <a:latin typeface="Arial" panose="020B0604020202020204" pitchFamily="34" charset="0"/>
                <a:cs typeface="Arial" panose="020B0604020202020204" pitchFamily="34" charset="0"/>
              </a:rPr>
              <a:t>sayılan ölçütler yanında, özellikle bağımsız çalışanı, işçiden ayıran ilk kriter, çalışan kişinin yaptığı işin yönetimi ve gerçek denetiminin kime ait olduğudur. Çalışan kişi işin yürütümünü kendi organize etse de, üzerinde iş sahibinin belirli ölçüde kontrol ve denetimi söz konusuysa, iş sahibine bilgi ve hesap verme yükümlülüğü varsa, doğrudan iş sahibinin otoritesi altında olmasa da bağımlı çalışan olduğu kabul edilebilir. Bu bağlamda çalışanın işini kaybetme riski olmaksızın verilen görevi reddetme hakkına sahip olması (ki bu iş görme borcunun bir ifadesidir) önemli bir olgudur. Böyle bir durumda çalışan kişinin bağımsız çalışan olduğu kabul edilmelidir. Çalışanın münhasıran aynı iş sahibi için çalışması da, yeterli olmasa da aralarında bağımlılık ilişkisi bulunduğuna kanıt oluşturabilir. Dikkate alınabilecek diğer bir ölçütte münhasıran bir iş sahibi için çalışan kişinin, ücreti kendisi tarafından ödenen yardımcı eleman çalıştırıp çalıştırmadığı, işin görülmesinde ondan yaralanıp yararlanmadığıdır. Bu durumun varlığı çalışma ilişkisinin bağımsız olduğunu gösterir.</a:t>
            </a:r>
          </a:p>
          <a:p>
            <a:pPr algn="just"/>
            <a:endParaRPr lang="tr-TR" sz="1700" dirty="0">
              <a:latin typeface="Arial" panose="020B0604020202020204" pitchFamily="34" charset="0"/>
              <a:cs typeface="Arial" panose="020B0604020202020204" pitchFamily="34" charset="0"/>
            </a:endParaRPr>
          </a:p>
          <a:p>
            <a:pPr algn="just"/>
            <a:r>
              <a:rPr lang="tr-TR" sz="1700" dirty="0">
                <a:latin typeface="Arial" panose="020B0604020202020204" pitchFamily="34" charset="0"/>
                <a:cs typeface="Arial" panose="020B0604020202020204" pitchFamily="34" charset="0"/>
              </a:rPr>
              <a:t>Somut olayda; taraflar arasında düzenlenen "vekalet ve avukatlık ücret sözleşmesi’ </a:t>
            </a:r>
            <a:r>
              <a:rPr lang="tr-TR" sz="1700" dirty="0" err="1">
                <a:latin typeface="Arial" panose="020B0604020202020204" pitchFamily="34" charset="0"/>
                <a:cs typeface="Arial" panose="020B0604020202020204" pitchFamily="34" charset="0"/>
              </a:rPr>
              <a:t>nin</a:t>
            </a:r>
            <a:r>
              <a:rPr lang="tr-TR" sz="1700" dirty="0">
                <a:latin typeface="Arial" panose="020B0604020202020204" pitchFamily="34" charset="0"/>
                <a:cs typeface="Arial" panose="020B0604020202020204" pitchFamily="34" charset="0"/>
              </a:rPr>
              <a:t> 2. maddesinde, vekilin deruhte işi kendi bürosunda yürüteceği belirtilmiştir. Davacı avukatın, yaptığı avukatlık işini davalı işverenin işyerinde geçirdiği hususu ispatlanamamıştır. Bu durumda davalı işveren ile davacı avukat arasındaki ilişki vekalet ilişkisidir. Uyuşmazlıkta iş mahkemesinin görevli olmadığı açıktır. Vekalet ilişkisi nedeni ile uyuşmazlığın genel mahkemede çözümlenmesi gerekir. Görevsizlik kararı verilmesi yerine işin esasına girilerek karar verilmesi </a:t>
            </a:r>
            <a:r>
              <a:rPr lang="tr-TR" sz="1700" dirty="0" smtClean="0">
                <a:latin typeface="Arial" panose="020B0604020202020204" pitchFamily="34" charset="0"/>
                <a:cs typeface="Arial" panose="020B0604020202020204" pitchFamily="34" charset="0"/>
              </a:rPr>
              <a:t>hatalıdır» (Yargıtay 9. HD, 1.10.2009, 2008/5973 E., 2009/24884)</a:t>
            </a:r>
            <a:endParaRPr lang="tr-TR" sz="17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6</a:t>
            </a:fld>
            <a:endParaRPr lang="tr-TR"/>
          </a:p>
        </p:txBody>
      </p:sp>
      <p:sp>
        <p:nvSpPr>
          <p:cNvPr id="4" name="Başlık 1"/>
          <p:cNvSpPr>
            <a:spLocks noGrp="1"/>
          </p:cNvSpPr>
          <p:nvPr>
            <p:ph type="title"/>
          </p:nvPr>
        </p:nvSpPr>
        <p:spPr>
          <a:xfrm>
            <a:off x="457200" y="116632"/>
            <a:ext cx="8229600" cy="432048"/>
          </a:xfrm>
        </p:spPr>
        <p:txBody>
          <a:bodyPr>
            <a:normAutofit fontScale="90000"/>
          </a:bodyPr>
          <a:lstStyle/>
          <a:p>
            <a:pPr algn="ctr"/>
            <a:r>
              <a:rPr lang="tr-TR" sz="3200" b="1" dirty="0" smtClean="0">
                <a:latin typeface="Arial" panose="020B0604020202020204" pitchFamily="34" charset="0"/>
                <a:cs typeface="Arial" panose="020B0604020202020204" pitchFamily="34" charset="0"/>
              </a:rPr>
              <a:t>Yargıtay Kararı (Bağımlılık)</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12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539553" y="548680"/>
            <a:ext cx="8136904" cy="1296144"/>
          </a:xfrm>
          <a:noFill/>
        </p:spPr>
        <p:txBody>
          <a:bodyPr>
            <a:normAutofit fontScale="90000"/>
          </a:bodyPr>
          <a:lstStyle/>
          <a:p>
            <a:pPr algn="ctr" eaLnBrk="1" hangingPunct="1"/>
            <a:r>
              <a:rPr lang="tr-TR" altLang="tr-TR" sz="3600" b="1" dirty="0" smtClean="0">
                <a:solidFill>
                  <a:srgbClr val="FF0000"/>
                </a:solidFill>
                <a:latin typeface="Arial" panose="020B0604020202020204" pitchFamily="34" charset="0"/>
                <a:cs typeface="Arial" panose="020B0604020202020204" pitchFamily="34" charset="0"/>
              </a:rPr>
              <a:t/>
            </a:r>
            <a:br>
              <a:rPr lang="tr-TR" altLang="tr-TR" sz="3600" b="1" dirty="0" smtClean="0">
                <a:solidFill>
                  <a:srgbClr val="FF0000"/>
                </a:solidFill>
                <a:latin typeface="Arial" panose="020B0604020202020204" pitchFamily="34" charset="0"/>
                <a:cs typeface="Arial" panose="020B0604020202020204" pitchFamily="34" charset="0"/>
              </a:rPr>
            </a:br>
            <a:r>
              <a:rPr lang="tr-TR" altLang="tr-TR" sz="3600" b="1" dirty="0" smtClean="0">
                <a:latin typeface="Arial" panose="020B0604020202020204" pitchFamily="34" charset="0"/>
                <a:cs typeface="Arial" panose="020B0604020202020204" pitchFamily="34" charset="0"/>
              </a:rPr>
              <a:t>İş Sözleşmesi Yapılan İşçiye Özlük Dosyası Açılması </a:t>
            </a:r>
            <a:r>
              <a:rPr lang="tr-TR" altLang="tr-TR" sz="2400" dirty="0" smtClean="0">
                <a:solidFill>
                  <a:schemeClr val="bg1"/>
                </a:solidFill>
                <a:latin typeface="Comic Sans MS" panose="030F0702030302020204" pitchFamily="66" charset="0"/>
              </a:rPr>
              <a:t/>
            </a:r>
            <a:br>
              <a:rPr lang="tr-TR" altLang="tr-TR" sz="2400" dirty="0" smtClean="0">
                <a:solidFill>
                  <a:schemeClr val="bg1"/>
                </a:solidFill>
                <a:latin typeface="Comic Sans MS" panose="030F0702030302020204" pitchFamily="66" charset="0"/>
              </a:rPr>
            </a:br>
            <a:endParaRPr lang="tr-TR" altLang="tr-TR" sz="2400" dirty="0" smtClean="0">
              <a:solidFill>
                <a:schemeClr val="bg1"/>
              </a:solidFill>
              <a:latin typeface="Comic Sans MS" panose="030F0702030302020204" pitchFamily="66" charset="0"/>
            </a:endParaRPr>
          </a:p>
        </p:txBody>
      </p:sp>
      <p:sp>
        <p:nvSpPr>
          <p:cNvPr id="30724" name="Rectangle 3"/>
          <p:cNvSpPr>
            <a:spLocks noGrp="1" noChangeArrowheads="1"/>
          </p:cNvSpPr>
          <p:nvPr>
            <p:ph idx="1"/>
          </p:nvPr>
        </p:nvSpPr>
        <p:spPr>
          <a:xfrm>
            <a:off x="714375" y="2017713"/>
            <a:ext cx="7858125" cy="4114800"/>
          </a:xfrm>
          <a:noFill/>
        </p:spPr>
        <p:txBody>
          <a:bodyPr>
            <a:normAutofit/>
          </a:bodyPr>
          <a:lstStyle/>
          <a:p>
            <a:pPr algn="just">
              <a:defRPr/>
            </a:pPr>
            <a:r>
              <a:rPr lang="tr-TR" sz="2000" dirty="0">
                <a:latin typeface="Arial" panose="020B0604020202020204" pitchFamily="34" charset="0"/>
                <a:cs typeface="Arial" panose="020B0604020202020204" pitchFamily="34" charset="0"/>
              </a:rPr>
              <a:t>İşveren çalıştırdığı her işçi için bir özlük dosyası düzenler</a:t>
            </a:r>
            <a:r>
              <a:rPr lang="tr-TR" sz="2000" dirty="0" smtClean="0">
                <a:latin typeface="Arial" panose="020B0604020202020204" pitchFamily="34" charset="0"/>
                <a:cs typeface="Arial" panose="020B0604020202020204" pitchFamily="34" charset="0"/>
              </a:rPr>
              <a:t>.</a:t>
            </a:r>
          </a:p>
          <a:p>
            <a:pPr algn="just">
              <a:defRPr/>
            </a:pPr>
            <a:endParaRPr lang="tr-TR" sz="2000" dirty="0">
              <a:latin typeface="Arial" panose="020B0604020202020204" pitchFamily="34" charset="0"/>
              <a:cs typeface="Arial" panose="020B0604020202020204" pitchFamily="34" charset="0"/>
            </a:endParaRPr>
          </a:p>
          <a:p>
            <a:pPr algn="just">
              <a:defRPr/>
            </a:pPr>
            <a:r>
              <a:rPr lang="tr-TR" sz="2000" dirty="0" smtClean="0">
                <a:latin typeface="Arial" panose="020B0604020202020204" pitchFamily="34" charset="0"/>
                <a:cs typeface="Arial" panose="020B0604020202020204" pitchFamily="34" charset="0"/>
              </a:rPr>
              <a:t>İşveren </a:t>
            </a:r>
            <a:r>
              <a:rPr lang="tr-TR" sz="2000" dirty="0">
                <a:latin typeface="Arial" panose="020B0604020202020204" pitchFamily="34" charset="0"/>
                <a:cs typeface="Arial" panose="020B0604020202020204" pitchFamily="34" charset="0"/>
              </a:rPr>
              <a:t>bu dosyada, işçinin kimlik bilgilerinin yanında, bu Kanun ve diğer kanunlar uyarınca düzenlemek zorunda olduğu her türlü belge ve kayıtları saklamak ve bunları istendiği zaman yetkili memur ve mercilere göstermek </a:t>
            </a:r>
            <a:r>
              <a:rPr lang="tr-TR" sz="2000" dirty="0" smtClean="0">
                <a:latin typeface="Arial" panose="020B0604020202020204" pitchFamily="34" charset="0"/>
                <a:cs typeface="Arial" panose="020B0604020202020204" pitchFamily="34" charset="0"/>
              </a:rPr>
              <a:t>zorundadır.</a:t>
            </a:r>
            <a:endParaRPr lang="tr-TR" sz="2000" dirty="0">
              <a:latin typeface="Arial" panose="020B0604020202020204" pitchFamily="34" charset="0"/>
              <a:cs typeface="Arial" panose="020B0604020202020204" pitchFamily="34" charset="0"/>
            </a:endParaRPr>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039D868-438B-4FDA-8B97-E9CE74B9CDC4}" type="slidenum">
              <a:rPr lang="tr-TR" altLang="tr-TR" sz="1400" smtClean="0">
                <a:solidFill>
                  <a:srgbClr val="000000"/>
                </a:solidFill>
              </a:rPr>
              <a:pPr>
                <a:spcBef>
                  <a:spcPct val="0"/>
                </a:spcBef>
                <a:buClrTx/>
                <a:buSzTx/>
                <a:buFontTx/>
                <a:buNone/>
              </a:pPr>
              <a:t>7</a:t>
            </a:fld>
            <a:endParaRPr lang="tr-TR" altLang="tr-TR" sz="1400" smtClean="0">
              <a:solidFill>
                <a:srgbClr val="000000"/>
              </a:solidFill>
            </a:endParaRPr>
          </a:p>
        </p:txBody>
      </p:sp>
    </p:spTree>
    <p:extLst>
      <p:ext uri="{BB962C8B-B14F-4D97-AF65-F5344CB8AC3E}">
        <p14:creationId xmlns:p14="http://schemas.microsoft.com/office/powerpoint/2010/main" val="1652781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384"/>
            <a:ext cx="8219256" cy="1156990"/>
          </a:xfrm>
        </p:spPr>
        <p:txBody>
          <a:bodyPr>
            <a:normAutofit/>
          </a:bodyPr>
          <a:lstStyle/>
          <a:p>
            <a:pPr algn="ctr"/>
            <a:r>
              <a:rPr lang="tr-TR" sz="3200" b="1" dirty="0" smtClean="0">
                <a:latin typeface="Arial" panose="020B0604020202020204" pitchFamily="34" charset="0"/>
                <a:cs typeface="Arial" panose="020B0604020202020204" pitchFamily="34" charset="0"/>
              </a:rPr>
              <a:t>İş Sözleşmesi Yapma </a:t>
            </a:r>
            <a:r>
              <a:rPr lang="tr-TR" sz="3200" b="1" dirty="0">
                <a:latin typeface="Arial" panose="020B0604020202020204" pitchFamily="34" charset="0"/>
                <a:cs typeface="Arial" panose="020B0604020202020204" pitchFamily="34" charset="0"/>
              </a:rPr>
              <a:t>Ehliyeti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340768"/>
            <a:ext cx="8219256" cy="4785395"/>
          </a:xfrm>
        </p:spPr>
        <p:txBody>
          <a:bodyPr>
            <a:normAutofit/>
          </a:bodyPr>
          <a:lstStyle/>
          <a:p>
            <a:pPr algn="just"/>
            <a:r>
              <a:rPr lang="tr-TR" sz="2000" dirty="0" smtClean="0">
                <a:latin typeface="Arial" panose="020B0604020202020204" pitchFamily="34" charset="0"/>
                <a:cs typeface="Arial" panose="020B0604020202020204" pitchFamily="34" charset="0"/>
              </a:rPr>
              <a:t>Geçerli bir sözleşmenin ilk şartı </a:t>
            </a:r>
            <a:r>
              <a:rPr lang="tr-TR" sz="2000" b="1" dirty="0" smtClean="0">
                <a:latin typeface="Arial" panose="020B0604020202020204" pitchFamily="34" charset="0"/>
                <a:cs typeface="Arial" panose="020B0604020202020204" pitchFamily="34" charset="0"/>
              </a:rPr>
              <a:t>ehliyettir.</a:t>
            </a:r>
            <a:r>
              <a:rPr lang="tr-TR" sz="2000" dirty="0" smtClean="0">
                <a:latin typeface="Arial" panose="020B0604020202020204" pitchFamily="34" charset="0"/>
                <a:cs typeface="Arial" panose="020B0604020202020204" pitchFamily="34" charset="0"/>
              </a:rPr>
              <a:t> </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İş sözleşmesi bir </a:t>
            </a:r>
            <a:r>
              <a:rPr lang="tr-TR" sz="2000" b="1" dirty="0" smtClean="0">
                <a:latin typeface="Arial" panose="020B0604020202020204" pitchFamily="34" charset="0"/>
                <a:cs typeface="Arial" panose="020B0604020202020204" pitchFamily="34" charset="0"/>
              </a:rPr>
              <a:t>özel hukuk sözleşmesi </a:t>
            </a:r>
            <a:r>
              <a:rPr lang="tr-TR" sz="2000" dirty="0" smtClean="0">
                <a:latin typeface="Arial" panose="020B0604020202020204" pitchFamily="34" charset="0"/>
                <a:cs typeface="Arial" panose="020B0604020202020204" pitchFamily="34" charset="0"/>
              </a:rPr>
              <a:t>olduğu için, diğer sözleşmelere uygulanan hükümler burada da uygulanır (</a:t>
            </a:r>
            <a:r>
              <a:rPr lang="tr-TR" sz="2000" b="1" dirty="0" smtClean="0">
                <a:latin typeface="Arial" panose="020B0604020202020204" pitchFamily="34" charset="0"/>
                <a:cs typeface="Arial" panose="020B0604020202020204" pitchFamily="34" charset="0"/>
              </a:rPr>
              <a:t>reşit olma, mümeyyiz (ayrım gücüne sahip) olma ve kısıtlı olmamak</a:t>
            </a:r>
            <a:r>
              <a:rPr lang="tr-TR" sz="2000" dirty="0" smtClean="0">
                <a:latin typeface="Arial" panose="020B0604020202020204" pitchFamily="34" charset="0"/>
                <a:cs typeface="Arial" panose="020B0604020202020204" pitchFamily="34" charset="0"/>
              </a:rPr>
              <a:t>).</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Temyiz gücüne sahip olmayanların kanuni temsilcilerinin </a:t>
            </a:r>
            <a:r>
              <a:rPr lang="tr-TR" sz="2000" b="1" dirty="0" smtClean="0">
                <a:latin typeface="Arial" panose="020B0604020202020204" pitchFamily="34" charset="0"/>
                <a:cs typeface="Arial" panose="020B0604020202020204" pitchFamily="34" charset="0"/>
              </a:rPr>
              <a:t>onayı da yeterli olmaz.</a:t>
            </a:r>
          </a:p>
          <a:p>
            <a:pPr algn="just"/>
            <a:endParaRPr lang="tr-TR" sz="2000" b="1"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Sınırlı ehliyetsiz küçükler, </a:t>
            </a:r>
            <a:r>
              <a:rPr lang="tr-TR" sz="2000" b="1" dirty="0" smtClean="0">
                <a:latin typeface="Arial" panose="020B0604020202020204" pitchFamily="34" charset="0"/>
                <a:cs typeface="Arial" panose="020B0604020202020204" pitchFamily="34" charset="0"/>
              </a:rPr>
              <a:t>veli veya vasilerinin izniyle </a:t>
            </a:r>
            <a:r>
              <a:rPr lang="tr-TR" sz="2000" dirty="0" smtClean="0">
                <a:latin typeface="Arial" panose="020B0604020202020204" pitchFamily="34" charset="0"/>
                <a:cs typeface="Arial" panose="020B0604020202020204" pitchFamily="34" charset="0"/>
              </a:rPr>
              <a:t>iş sözleşmesinin tarafı olabilirler.</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Kısıtlıların ise vasilerinin izni gerekir.</a:t>
            </a:r>
            <a:endParaRPr lang="tr-TR" sz="20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FE58EF40-2703-4175-A262-35BD4C31CE73}" type="slidenum">
              <a:rPr lang="tr-TR" smtClean="0"/>
              <a:pPr/>
              <a:t>8</a:t>
            </a:fld>
            <a:endParaRPr lang="tr-TR"/>
          </a:p>
        </p:txBody>
      </p:sp>
    </p:spTree>
    <p:extLst>
      <p:ext uri="{BB962C8B-B14F-4D97-AF65-F5344CB8AC3E}">
        <p14:creationId xmlns:p14="http://schemas.microsoft.com/office/powerpoint/2010/main" val="250659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384"/>
            <a:ext cx="8229600" cy="1143000"/>
          </a:xfrm>
        </p:spPr>
        <p:txBody>
          <a:bodyPr>
            <a:normAutofit/>
          </a:bodyPr>
          <a:lstStyle/>
          <a:p>
            <a:pPr algn="ctr"/>
            <a:r>
              <a:rPr lang="tr-TR" sz="3200" b="1" dirty="0" smtClean="0">
                <a:latin typeface="Arial" panose="020B0604020202020204" pitchFamily="34" charset="0"/>
                <a:cs typeface="Arial" panose="020B0604020202020204" pitchFamily="34" charset="0"/>
              </a:rPr>
              <a:t>İş Sözleşmesi Yapma Özgürlüğü </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ve Sınırları</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268760"/>
            <a:ext cx="8219256" cy="4857403"/>
          </a:xfrm>
        </p:spPr>
        <p:txBody>
          <a:bodyPr>
            <a:normAutofit/>
          </a:bodyPr>
          <a:lstStyle/>
          <a:p>
            <a:pPr algn="just"/>
            <a:r>
              <a:rPr lang="tr-TR" sz="2000" dirty="0" smtClean="0">
                <a:latin typeface="Arial" panose="020B0604020202020204" pitchFamily="34" charset="0"/>
                <a:cs typeface="Arial" panose="020B0604020202020204" pitchFamily="34" charset="0"/>
              </a:rPr>
              <a:t>İş sözleşmesi yapma özgürlüğü Anayasa </a:t>
            </a:r>
            <a:r>
              <a:rPr lang="tr-TR" sz="2000" dirty="0">
                <a:latin typeface="Arial" panose="020B0604020202020204" pitchFamily="34" charset="0"/>
                <a:cs typeface="Arial" panose="020B0604020202020204" pitchFamily="34" charset="0"/>
              </a:rPr>
              <a:t>m.48 ile </a:t>
            </a:r>
            <a:r>
              <a:rPr lang="tr-TR" sz="2000" dirty="0" smtClean="0">
                <a:latin typeface="Arial" panose="020B0604020202020204" pitchFamily="34" charset="0"/>
                <a:cs typeface="Arial" panose="020B0604020202020204" pitchFamily="34" charset="0"/>
              </a:rPr>
              <a:t>teminat </a:t>
            </a:r>
            <a:r>
              <a:rPr lang="tr-TR" sz="2000" dirty="0">
                <a:latin typeface="Arial" panose="020B0604020202020204" pitchFamily="34" charset="0"/>
                <a:cs typeface="Arial" panose="020B0604020202020204" pitchFamily="34" charset="0"/>
              </a:rPr>
              <a:t>altına </a:t>
            </a:r>
            <a:r>
              <a:rPr lang="tr-TR" sz="2000" dirty="0" smtClean="0">
                <a:latin typeface="Arial" panose="020B0604020202020204" pitchFamily="34" charset="0"/>
                <a:cs typeface="Arial" panose="020B0604020202020204" pitchFamily="34" charset="0"/>
              </a:rPr>
              <a:t>alınmıştır. </a:t>
            </a:r>
          </a:p>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Özel </a:t>
            </a:r>
            <a:r>
              <a:rPr lang="tr-TR" sz="2000" dirty="0">
                <a:latin typeface="Arial" panose="020B0604020202020204" pitchFamily="34" charset="0"/>
                <a:cs typeface="Arial" panose="020B0604020202020204" pitchFamily="34" charset="0"/>
              </a:rPr>
              <a:t>hukuk </a:t>
            </a:r>
            <a:r>
              <a:rPr lang="tr-TR" sz="2000" dirty="0" smtClean="0">
                <a:latin typeface="Arial" panose="020B0604020202020204" pitchFamily="34" charset="0"/>
                <a:cs typeface="Arial" panose="020B0604020202020204" pitchFamily="34" charset="0"/>
              </a:rPr>
              <a:t>sözleşmeleri için </a:t>
            </a:r>
            <a:r>
              <a:rPr lang="tr-TR" sz="2000" dirty="0">
                <a:latin typeface="Arial" panose="020B0604020202020204" pitchFamily="34" charset="0"/>
                <a:cs typeface="Arial" panose="020B0604020202020204" pitchFamily="34" charset="0"/>
              </a:rPr>
              <a:t>geçerli olan </a:t>
            </a:r>
            <a:r>
              <a:rPr lang="tr-TR" sz="2000" b="1" dirty="0" smtClean="0">
                <a:latin typeface="Arial" panose="020B0604020202020204" pitchFamily="34" charset="0"/>
                <a:cs typeface="Arial" panose="020B0604020202020204" pitchFamily="34" charset="0"/>
              </a:rPr>
              <a:t>sözleşme serbestisi, iş sözleşmesi için </a:t>
            </a:r>
            <a:r>
              <a:rPr lang="tr-TR" sz="2000" b="1" dirty="0">
                <a:latin typeface="Arial" panose="020B0604020202020204" pitchFamily="34" charset="0"/>
                <a:cs typeface="Arial" panose="020B0604020202020204" pitchFamily="34" charset="0"/>
              </a:rPr>
              <a:t>de geçerlidir</a:t>
            </a:r>
            <a:r>
              <a:rPr lang="tr-TR" sz="2000" b="1" dirty="0" smtClean="0">
                <a:latin typeface="Arial" panose="020B0604020202020204" pitchFamily="34" charset="0"/>
                <a:cs typeface="Arial" panose="020B0604020202020204" pitchFamily="34" charset="0"/>
              </a:rPr>
              <a:t>.</a:t>
            </a:r>
          </a:p>
          <a:p>
            <a:pPr algn="just"/>
            <a:endParaRPr lang="tr-TR" sz="2000" b="1"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İş sözleşmesi serbestisi</a:t>
            </a:r>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pPr marL="0" indent="0" algn="just">
              <a:buNone/>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kişilerin sözleşme </a:t>
            </a:r>
            <a:r>
              <a:rPr lang="tr-TR" sz="2000" b="1" dirty="0">
                <a:latin typeface="Arial" panose="020B0604020202020204" pitchFamily="34" charset="0"/>
                <a:cs typeface="Arial" panose="020B0604020202020204" pitchFamily="34" charset="0"/>
              </a:rPr>
              <a:t>yapıp-yapmama</a:t>
            </a:r>
            <a:r>
              <a:rPr lang="tr-TR" sz="2000" b="1" dirty="0" smtClean="0">
                <a:latin typeface="Arial" panose="020B0604020202020204" pitchFamily="34" charset="0"/>
                <a:cs typeface="Arial" panose="020B0604020202020204" pitchFamily="34" charset="0"/>
              </a:rPr>
              <a:t>,</a:t>
            </a:r>
          </a:p>
          <a:p>
            <a:pPr marL="355600" indent="0" algn="just">
              <a:buNone/>
            </a:pPr>
            <a:r>
              <a:rPr lang="tr-TR" sz="2000" dirty="0" smtClean="0">
                <a:latin typeface="Arial" panose="020B0604020202020204" pitchFamily="34" charset="0"/>
                <a:cs typeface="Arial" panose="020B0604020202020204" pitchFamily="34" charset="0"/>
              </a:rPr>
              <a:t>	- </a:t>
            </a:r>
            <a:r>
              <a:rPr lang="tr-TR" sz="2000" b="1" dirty="0" smtClean="0">
                <a:latin typeface="Arial" panose="020B0604020202020204" pitchFamily="34" charset="0"/>
                <a:cs typeface="Arial" panose="020B0604020202020204" pitchFamily="34" charset="0"/>
              </a:rPr>
              <a:t>istedikleri kişiyle </a:t>
            </a:r>
            <a:r>
              <a:rPr lang="tr-TR" sz="2000" dirty="0" smtClean="0">
                <a:latin typeface="Arial" panose="020B0604020202020204" pitchFamily="34" charset="0"/>
                <a:cs typeface="Arial" panose="020B0604020202020204" pitchFamily="34" charset="0"/>
              </a:rPr>
              <a:t>sözleşme yapma,</a:t>
            </a:r>
          </a:p>
          <a:p>
            <a:pPr marL="355600" indent="0" algn="just">
              <a:buNone/>
            </a:pPr>
            <a:r>
              <a:rPr lang="tr-TR" sz="2000" dirty="0" smtClean="0">
                <a:solidFill>
                  <a:srgbClr val="0000FF"/>
                </a:solidFill>
                <a:latin typeface="Arial" panose="020B0604020202020204" pitchFamily="34" charset="0"/>
                <a:cs typeface="Arial" panose="020B0604020202020204" pitchFamily="34" charset="0"/>
              </a:rPr>
              <a:t>	- </a:t>
            </a:r>
            <a:r>
              <a:rPr lang="tr-TR" sz="2000" b="1" dirty="0" smtClean="0">
                <a:latin typeface="Arial" panose="020B0604020202020204" pitchFamily="34" charset="0"/>
                <a:cs typeface="Arial" panose="020B0604020202020204" pitchFamily="34" charset="0"/>
              </a:rPr>
              <a:t>içeriğini</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ve </a:t>
            </a:r>
            <a:r>
              <a:rPr lang="tr-TR" sz="2000" b="1" dirty="0" smtClean="0">
                <a:latin typeface="Arial" panose="020B0604020202020204" pitchFamily="34" charset="0"/>
                <a:cs typeface="Arial" panose="020B0604020202020204" pitchFamily="34" charset="0"/>
              </a:rPr>
              <a:t>şeklini</a:t>
            </a:r>
            <a:r>
              <a:rPr lang="tr-TR" sz="2000" dirty="0" smtClean="0">
                <a:latin typeface="Arial" panose="020B0604020202020204" pitchFamily="34" charset="0"/>
                <a:cs typeface="Arial" panose="020B0604020202020204" pitchFamily="34" charset="0"/>
              </a:rPr>
              <a:t> belirleme</a:t>
            </a:r>
            <a:r>
              <a:rPr lang="tr-TR" sz="2000" dirty="0">
                <a:latin typeface="Arial" panose="020B0604020202020204" pitchFamily="34" charset="0"/>
                <a:cs typeface="Arial" panose="020B0604020202020204" pitchFamily="34" charset="0"/>
              </a:rPr>
              <a:t>, </a:t>
            </a:r>
            <a:r>
              <a:rPr lang="tr-TR" sz="2000" b="1" dirty="0">
                <a:latin typeface="Arial" panose="020B0604020202020204" pitchFamily="34" charset="0"/>
                <a:cs typeface="Arial" panose="020B0604020202020204" pitchFamily="34" charset="0"/>
              </a:rPr>
              <a:t>sona erdirme </a:t>
            </a:r>
            <a:endParaRPr lang="tr-TR" sz="2000" b="1" dirty="0" smtClean="0">
              <a:latin typeface="Arial" panose="020B0604020202020204" pitchFamily="34" charset="0"/>
              <a:cs typeface="Arial" panose="020B0604020202020204" pitchFamily="34" charset="0"/>
            </a:endParaRPr>
          </a:p>
          <a:p>
            <a:pPr marL="355600" indent="0" algn="just">
              <a:buNone/>
            </a:pPr>
            <a:r>
              <a:rPr lang="tr-TR" sz="2000" dirty="0" smtClean="0">
                <a:latin typeface="Arial" panose="020B0604020202020204" pitchFamily="34" charset="0"/>
                <a:cs typeface="Arial" panose="020B0604020202020204" pitchFamily="34" charset="0"/>
              </a:rPr>
              <a:t>	gibi hususları </a:t>
            </a:r>
            <a:r>
              <a:rPr lang="tr-TR" sz="2000" dirty="0">
                <a:latin typeface="Arial" panose="020B0604020202020204" pitchFamily="34" charset="0"/>
                <a:cs typeface="Arial" panose="020B0604020202020204" pitchFamily="34" charset="0"/>
              </a:rPr>
              <a:t>kapsar.</a:t>
            </a:r>
          </a:p>
        </p:txBody>
      </p:sp>
      <p:sp>
        <p:nvSpPr>
          <p:cNvPr id="4" name="Slayt Numarası Yer Tutucusu 3"/>
          <p:cNvSpPr>
            <a:spLocks noGrp="1"/>
          </p:cNvSpPr>
          <p:nvPr>
            <p:ph type="sldNum" sz="quarter" idx="12"/>
          </p:nvPr>
        </p:nvSpPr>
        <p:spPr/>
        <p:txBody>
          <a:bodyPr/>
          <a:lstStyle/>
          <a:p>
            <a:fld id="{FE58EF40-2703-4175-A262-35BD4C31CE73}" type="slidenum">
              <a:rPr lang="tr-TR" smtClean="0"/>
              <a:pPr/>
              <a:t>9</a:t>
            </a:fld>
            <a:endParaRPr lang="tr-TR"/>
          </a:p>
        </p:txBody>
      </p:sp>
    </p:spTree>
    <p:extLst>
      <p:ext uri="{BB962C8B-B14F-4D97-AF65-F5344CB8AC3E}">
        <p14:creationId xmlns:p14="http://schemas.microsoft.com/office/powerpoint/2010/main" val="847050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1504</TotalTime>
  <Words>1532</Words>
  <Application>Microsoft Office PowerPoint</Application>
  <PresentationFormat>Ekran Gösterisi (4:3)</PresentationFormat>
  <Paragraphs>173</Paragraphs>
  <Slides>19</Slides>
  <Notes>6</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19</vt:i4>
      </vt:variant>
    </vt:vector>
  </HeadingPairs>
  <TitlesOfParts>
    <vt:vector size="27" baseType="lpstr">
      <vt:lpstr>Arial</vt:lpstr>
      <vt:lpstr>Calibri</vt:lpstr>
      <vt:lpstr>Comic Sans MS</vt:lpstr>
      <vt:lpstr>Constantia</vt:lpstr>
      <vt:lpstr>Tahoma</vt:lpstr>
      <vt:lpstr>Wingdings</vt:lpstr>
      <vt:lpstr>Wingdings 2</vt:lpstr>
      <vt:lpstr>Akış</vt:lpstr>
      <vt:lpstr>PowerPoint Sunusu</vt:lpstr>
      <vt:lpstr>İş Sözleşmesi</vt:lpstr>
      <vt:lpstr>İş Sözleşmesinin Özellikleri</vt:lpstr>
      <vt:lpstr>PowerPoint Sunusu</vt:lpstr>
      <vt:lpstr>İş Sözleşmesinin Özellikleri</vt:lpstr>
      <vt:lpstr>Yargıtay Kararı (Bağımlılık)</vt:lpstr>
      <vt:lpstr> İş Sözleşmesi Yapılan İşçiye Özlük Dosyası Açılması  </vt:lpstr>
      <vt:lpstr>İş Sözleşmesi Yapma Ehliyeti</vt:lpstr>
      <vt:lpstr>İş Sözleşmesi Yapma Özgürlüğü  ve Sınırları</vt:lpstr>
      <vt:lpstr>PowerPoint Sunusu</vt:lpstr>
      <vt:lpstr> Çocuk ve Genç İşçiler  </vt:lpstr>
      <vt:lpstr> Çocuk ve Genç İşçiler  </vt:lpstr>
      <vt:lpstr>Çocuk ve Genç İşçiler</vt:lpstr>
      <vt:lpstr> Kadın İşçi Çalıştırma Yasağı  </vt:lpstr>
      <vt:lpstr>İzinsiz Yabancı İşçi Çalıştırma Yasağı</vt:lpstr>
      <vt:lpstr>Sağlık Durumu Uygun Olmayan İşçileri Çalıştırma Yasağı</vt:lpstr>
      <vt:lpstr>İş Sözleşmesi Yapma Yükümlülükleri</vt:lpstr>
      <vt:lpstr>Engelli, Eski Hükümlü ve Terör Mağduru Çalıştırma Yükümlülüğü</vt:lpstr>
      <vt:lpstr>Askerlik veya Kanuni Bir Ödev Nedeniyle İşten Ayrılan İşçileri Yeniden İşe Alma Mecburiyeti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 bahadır</dc:creator>
  <cp:lastModifiedBy>Supervisor</cp:lastModifiedBy>
  <cp:revision>197</cp:revision>
  <dcterms:created xsi:type="dcterms:W3CDTF">2014-09-22T11:10:30Z</dcterms:created>
  <dcterms:modified xsi:type="dcterms:W3CDTF">2023-03-19T19:17:23Z</dcterms:modified>
</cp:coreProperties>
</file>