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85" r:id="rId2"/>
    <p:sldId id="305" r:id="rId3"/>
    <p:sldId id="310" r:id="rId4"/>
    <p:sldId id="306" r:id="rId5"/>
    <p:sldId id="307" r:id="rId6"/>
    <p:sldId id="286" r:id="rId7"/>
    <p:sldId id="30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8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716"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26A78-2342-4097-AEC5-0ADA295055B8}" type="datetimeFigureOut">
              <a:rPr lang="tr-TR" smtClean="0"/>
              <a:t>10.03.2024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67167-573F-4660-857D-AE3EFF5540C9}" type="slidenum">
              <a:rPr lang="tr-TR" smtClean="0"/>
              <a:t>‹#›</a:t>
            </a:fld>
            <a:endParaRPr lang="tr-TR"/>
          </a:p>
        </p:txBody>
      </p:sp>
    </p:spTree>
    <p:extLst>
      <p:ext uri="{BB962C8B-B14F-4D97-AF65-F5344CB8AC3E}">
        <p14:creationId xmlns:p14="http://schemas.microsoft.com/office/powerpoint/2010/main" val="2951039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3/10/2024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0EAB0777-4C60-462E-A92C-CDAFD498799C}"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3/10/2024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3/10/2024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3/10/2024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0EAB0777-4C60-462E-A92C-CDAFD498799C}"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3/10/2024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Çocuk ile Anne ve Baba Arasında Soybağının Kurulması</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Çocuğun </a:t>
            </a:r>
            <a:r>
              <a:rPr lang="tr-TR" sz="1600" b="1" dirty="0" err="1" smtClean="0"/>
              <a:t>Soybağı</a:t>
            </a:r>
            <a:endParaRPr lang="tr-TR" sz="1600" b="1" dirty="0" smtClean="0"/>
          </a:p>
          <a:p>
            <a:r>
              <a:rPr lang="tr-TR" sz="1600" dirty="0" err="1"/>
              <a:t>Soybağı</a:t>
            </a:r>
            <a:r>
              <a:rPr lang="tr-TR" sz="1600" dirty="0"/>
              <a:t>, ancak gerçek kişiler açısından söz konusu olabilecek bir hukuki bağdır. Eski Medeni Kanun zamanında, çocuğun evlilik içinde ya da evlilik dışında doğması halinde farklı sonuçlar gündeme gelmekte iken, 2001 tarihli Türk Medeni Kanunu ile bu ayrıma son verilmiştir</a:t>
            </a:r>
            <a:r>
              <a:rPr lang="tr-TR" sz="1600" dirty="0" smtClean="0"/>
              <a:t>.</a:t>
            </a:r>
          </a:p>
          <a:p>
            <a:r>
              <a:rPr lang="tr-TR" sz="1600" dirty="0" err="1"/>
              <a:t>Soybağı</a:t>
            </a:r>
            <a:r>
              <a:rPr lang="tr-TR" sz="1600" dirty="0"/>
              <a:t>, çocuğun ana-babası ile olan hısımlık ilişkisini belirleyen hukuki bağdır. Çocuk ile ana arasındaki </a:t>
            </a:r>
            <a:r>
              <a:rPr lang="tr-TR" sz="1600" dirty="0" err="1"/>
              <a:t>soybağı</a:t>
            </a:r>
            <a:r>
              <a:rPr lang="tr-TR" sz="1600" dirty="0"/>
              <a:t>, doğum ile kurulur. Çocuk ile baba arasındaki soy bağı ise, ana ile babanın evlenmesi, tanıma, hakim kararı ve evlat edinme yollarından birisiyle kurulmaktadır</a:t>
            </a:r>
            <a:r>
              <a:rPr lang="tr-TR" sz="1600" dirty="0" smtClean="0"/>
              <a:t>.</a:t>
            </a:r>
          </a:p>
          <a:p>
            <a:r>
              <a:rPr lang="tr-TR" sz="1600" b="1" dirty="0" smtClean="0"/>
              <a:t>Çocuk İle Anne Arasındaki </a:t>
            </a:r>
            <a:r>
              <a:rPr lang="tr-TR" sz="1600" b="1" dirty="0" err="1" smtClean="0"/>
              <a:t>Soybağı</a:t>
            </a:r>
            <a:endParaRPr lang="tr-TR" sz="1600" b="1" dirty="0" smtClean="0"/>
          </a:p>
          <a:p>
            <a:pPr marL="0" indent="0">
              <a:buNone/>
            </a:pPr>
            <a:r>
              <a:rPr lang="tr-TR" sz="1600" b="1" dirty="0" smtClean="0"/>
              <a:t>      </a:t>
            </a:r>
            <a:r>
              <a:rPr lang="tr-TR" sz="1600" dirty="0" smtClean="0"/>
              <a:t>Türk Medeni Kanunu’nun 282. maddesine göre; «Çocuk </a:t>
            </a:r>
            <a:r>
              <a:rPr lang="tr-TR" sz="1600" dirty="0"/>
              <a:t>ile ana arasında </a:t>
            </a:r>
            <a:r>
              <a:rPr lang="tr-TR" sz="1600" dirty="0" err="1"/>
              <a:t>soybağı</a:t>
            </a:r>
            <a:r>
              <a:rPr lang="tr-TR" sz="1600" dirty="0"/>
              <a:t> doğumla </a:t>
            </a:r>
            <a:r>
              <a:rPr lang="tr-TR" sz="1600" dirty="0" smtClean="0"/>
              <a:t>      </a:t>
            </a:r>
          </a:p>
          <a:p>
            <a:pPr marL="0" indent="0">
              <a:buNone/>
            </a:pPr>
            <a:r>
              <a:rPr lang="tr-TR" sz="1600" dirty="0" smtClean="0"/>
              <a:t>      kurulur.»</a:t>
            </a:r>
            <a:endParaRPr lang="tr-TR" sz="1600" b="1" dirty="0" smtClean="0"/>
          </a:p>
          <a:p>
            <a:r>
              <a:rPr lang="tr-TR" sz="1600" b="1" dirty="0" smtClean="0"/>
              <a:t>Çocuk İle Baba Arasındaki </a:t>
            </a:r>
            <a:r>
              <a:rPr lang="tr-TR" sz="1600" b="1" dirty="0" err="1" smtClean="0"/>
              <a:t>Soybağı</a:t>
            </a:r>
            <a:endParaRPr lang="tr-TR" sz="1600" b="1" dirty="0" smtClean="0"/>
          </a:p>
          <a:p>
            <a:pPr marL="0" indent="0">
              <a:buNone/>
            </a:pPr>
            <a:r>
              <a:rPr lang="tr-TR" sz="1600" b="1" dirty="0"/>
              <a:t> </a:t>
            </a:r>
            <a:r>
              <a:rPr lang="tr-TR" sz="1600" b="1" dirty="0" smtClean="0"/>
              <a:t>     </a:t>
            </a:r>
            <a:r>
              <a:rPr lang="tr-TR" sz="1600" dirty="0" smtClean="0"/>
              <a:t>Türk Medeni Kanununun 282. </a:t>
            </a:r>
            <a:r>
              <a:rPr lang="tr-TR" sz="1600" dirty="0"/>
              <a:t>maddesine göre; </a:t>
            </a:r>
            <a:r>
              <a:rPr lang="tr-TR" sz="1600" dirty="0" smtClean="0"/>
              <a:t>çocuk </a:t>
            </a:r>
            <a:r>
              <a:rPr lang="tr-TR" sz="1600" dirty="0"/>
              <a:t>ile baba arasında </a:t>
            </a:r>
            <a:r>
              <a:rPr lang="tr-TR" sz="1600" dirty="0" err="1"/>
              <a:t>soybağı</a:t>
            </a:r>
            <a:r>
              <a:rPr lang="tr-TR" sz="1600" dirty="0"/>
              <a:t>, ana ile evlilik, </a:t>
            </a:r>
            <a:endParaRPr lang="tr-TR" sz="1600" dirty="0" smtClean="0"/>
          </a:p>
          <a:p>
            <a:pPr marL="0" indent="0">
              <a:buNone/>
            </a:pPr>
            <a:r>
              <a:rPr lang="tr-TR" sz="1600" dirty="0"/>
              <a:t> </a:t>
            </a:r>
            <a:r>
              <a:rPr lang="tr-TR" sz="1600" dirty="0" smtClean="0"/>
              <a:t>     tanıma </a:t>
            </a:r>
            <a:r>
              <a:rPr lang="tr-TR" sz="1600" dirty="0"/>
              <a:t>veya hâkim hükmüyle kurulur. </a:t>
            </a:r>
            <a:r>
              <a:rPr lang="tr-TR" sz="1600" dirty="0" err="1"/>
              <a:t>Soybağı</a:t>
            </a:r>
            <a:r>
              <a:rPr lang="tr-TR" sz="1600" dirty="0"/>
              <a:t> ayrıca evlât edinme yoluyla da kurulur</a:t>
            </a:r>
            <a:r>
              <a:rPr lang="tr-TR" sz="1600" dirty="0" smtClean="0"/>
              <a:t>.</a:t>
            </a:r>
            <a:endParaRPr lang="tr-TR" sz="1600" b="1" dirty="0" smtClean="0"/>
          </a:p>
        </p:txBody>
      </p:sp>
    </p:spTree>
    <p:extLst>
      <p:ext uri="{BB962C8B-B14F-4D97-AF65-F5344CB8AC3E}">
        <p14:creationId xmlns:p14="http://schemas.microsoft.com/office/powerpoint/2010/main" val="4272766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000" b="1" dirty="0" smtClean="0"/>
              <a:t>Babalık Karinesi ve Anne İle Babanın Sonradan Evlenmesi</a:t>
            </a:r>
            <a:endParaRPr lang="tr-TR"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Babalık karinesi</a:t>
            </a:r>
          </a:p>
          <a:p>
            <a:r>
              <a:rPr lang="tr-TR" sz="1600" dirty="0" smtClean="0"/>
              <a:t>Türk Medeni Kanunu m. 285’e göre; «</a:t>
            </a:r>
            <a:r>
              <a:rPr lang="tr-TR" sz="1600" i="1" dirty="0" smtClean="0"/>
              <a:t>Evlilik </a:t>
            </a:r>
            <a:r>
              <a:rPr lang="tr-TR" sz="1600" i="1" dirty="0"/>
              <a:t>devam ederken veya evliliğin sona ermesinden başlayarak </a:t>
            </a:r>
            <a:r>
              <a:rPr lang="tr-TR" sz="1600" i="1" dirty="0" err="1"/>
              <a:t>üçyüz</a:t>
            </a:r>
            <a:r>
              <a:rPr lang="tr-TR" sz="1600" i="1" dirty="0"/>
              <a:t> gün içinde doğan çocuğun babası kocadır. Bu süre geçtikten sonra doğan çocuğun kocaya bağlanması, ananın evlilik sırasında gebe kaldığının ispatıyla mümkündür. Kocanın gaipliğine karar verilmesi hâlinde </a:t>
            </a:r>
            <a:r>
              <a:rPr lang="tr-TR" sz="1600" i="1" dirty="0" err="1"/>
              <a:t>üçyüz</a:t>
            </a:r>
            <a:r>
              <a:rPr lang="tr-TR" sz="1600" i="1" dirty="0"/>
              <a:t> günlük süre, ölüm tehlikesi veya son haber tarihinden işlemeye </a:t>
            </a:r>
            <a:r>
              <a:rPr lang="tr-TR" sz="1600" i="1" dirty="0" smtClean="0"/>
              <a:t>başlar</a:t>
            </a:r>
            <a:r>
              <a:rPr lang="tr-TR" sz="1600" dirty="0" smtClean="0"/>
              <a:t>»</a:t>
            </a:r>
          </a:p>
          <a:p>
            <a:r>
              <a:rPr lang="tr-TR" sz="1600" b="1" dirty="0"/>
              <a:t>Karinelerin çakışması </a:t>
            </a:r>
          </a:p>
          <a:p>
            <a:r>
              <a:rPr lang="tr-TR" sz="1600" dirty="0"/>
              <a:t>Türk Medeni Kanunu m. 290’a göre; çocuk evliliğin sona ermesinden başlayarak </a:t>
            </a:r>
            <a:r>
              <a:rPr lang="tr-TR" sz="1600" dirty="0" err="1"/>
              <a:t>üçyüz</a:t>
            </a:r>
            <a:r>
              <a:rPr lang="tr-TR" sz="1600" dirty="0"/>
              <a:t> gün içinde doğmuş ve ana da bu arada yeniden evlenmiş olursa, ikinci evlilikteki koca baba sayılır. Bu karine çürütülürse ilk evlilikteki koca baba sayılır. </a:t>
            </a:r>
            <a:endParaRPr lang="tr-TR" sz="1600" b="1" dirty="0"/>
          </a:p>
          <a:p>
            <a:pPr marL="0" indent="0">
              <a:buNone/>
            </a:pPr>
            <a:endParaRPr lang="tr-TR" sz="1600" dirty="0" smtClean="0"/>
          </a:p>
        </p:txBody>
      </p:sp>
    </p:spTree>
    <p:extLst>
      <p:ext uri="{BB962C8B-B14F-4D97-AF65-F5344CB8AC3E}">
        <p14:creationId xmlns:p14="http://schemas.microsoft.com/office/powerpoint/2010/main" val="1149721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000" b="1" dirty="0" smtClean="0"/>
              <a:t>Anne İle Babanın Sonradan Evlenmesi</a:t>
            </a:r>
            <a:endParaRPr lang="tr-TR"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Sonradan Evlenme</a:t>
            </a:r>
          </a:p>
          <a:p>
            <a:r>
              <a:rPr lang="tr-TR" sz="1600" dirty="0" smtClean="0"/>
              <a:t>Türk Medeni Kanunu m. 292’ye göre; evlilik </a:t>
            </a:r>
            <a:r>
              <a:rPr lang="tr-TR" sz="1600" dirty="0"/>
              <a:t>dışında doğan çocuk, ana ve babasının birbiriyle evlenmesi hâlinde kendiliğinden evlilik içinde doğan çocuklara ilişkin hükümlere tâbi olur. </a:t>
            </a:r>
            <a:endParaRPr lang="tr-TR" sz="1600" dirty="0" smtClean="0"/>
          </a:p>
          <a:p>
            <a:r>
              <a:rPr lang="tr-TR" sz="1600" b="1" dirty="0"/>
              <a:t>Bildirim </a:t>
            </a:r>
            <a:endParaRPr lang="tr-TR" sz="1600" b="1" dirty="0" smtClean="0"/>
          </a:p>
          <a:p>
            <a:r>
              <a:rPr lang="tr-TR" sz="1600" dirty="0" smtClean="0"/>
              <a:t>Türk Medeni Kanunu m. 293’e göre; eşler</a:t>
            </a:r>
            <a:r>
              <a:rPr lang="tr-TR" sz="1600" dirty="0"/>
              <a:t>, evlilik dışında doğmuş olan ortak çocuklarını, evlenme sırasında veya evlenmeden sonra, yerleşim yerlerindeki veya evlenmenin yapıldığı yerdeki nüfus memuruna bildirmek zorundadırlar. Bildirimin yapılmamış olması, çocuğun evlilik içinde doğan çocuklara ilişkin hükümlere tâbi olmasını engellemez. Daha önce tanıma veya babalığa hükümle </a:t>
            </a:r>
            <a:r>
              <a:rPr lang="tr-TR" sz="1600" dirty="0" err="1"/>
              <a:t>soybağı</a:t>
            </a:r>
            <a:r>
              <a:rPr lang="tr-TR" sz="1600" dirty="0"/>
              <a:t> kurulmuş çocukların ana ve babası birbiriyle evlenince, nüfus memuru </a:t>
            </a:r>
            <a:r>
              <a:rPr lang="tr-TR" sz="1600" dirty="0" err="1"/>
              <a:t>re'sen</a:t>
            </a:r>
            <a:r>
              <a:rPr lang="tr-TR" sz="1600" dirty="0"/>
              <a:t> gerekli işlemi yapar</a:t>
            </a:r>
            <a:r>
              <a:rPr lang="tr-TR" sz="1600" dirty="0" smtClean="0"/>
              <a:t>.</a:t>
            </a:r>
          </a:p>
          <a:p>
            <a:r>
              <a:rPr lang="tr-TR" sz="1600" b="1" dirty="0"/>
              <a:t>İtiraz ve </a:t>
            </a:r>
            <a:r>
              <a:rPr lang="tr-TR" sz="1600" b="1" dirty="0" smtClean="0"/>
              <a:t>İptal </a:t>
            </a:r>
          </a:p>
          <a:p>
            <a:r>
              <a:rPr lang="tr-TR" sz="1600" dirty="0" smtClean="0"/>
              <a:t>Türk Medeni Kanunu m. 294’e göre; ana </a:t>
            </a:r>
            <a:r>
              <a:rPr lang="tr-TR" sz="1600" dirty="0"/>
              <a:t>ve babanın yasal mirasçıları, çocuk ve Cumhuriyet savcısı sonradan evlenme yoluyla </a:t>
            </a:r>
            <a:r>
              <a:rPr lang="tr-TR" sz="1600" dirty="0" err="1"/>
              <a:t>soybağının</a:t>
            </a:r>
            <a:r>
              <a:rPr lang="tr-TR" sz="1600" dirty="0"/>
              <a:t> kurulmasına itiraz edebilirler. İtiraz eden, kocanın baba olmadığını ispatla yükümlüdür. Çocuğun altsoyu da, çocuğun ölmüş ya da ayırt etme gücünü sürekli olarak kaybetmiş olması hâlinde itiraz hakkına sahiptir. Tanımanın iptaline ilişkin hükümler kıyas yoluyla uygulanır.</a:t>
            </a:r>
            <a:endParaRPr lang="tr-TR" sz="1600" dirty="0" smtClean="0"/>
          </a:p>
        </p:txBody>
      </p:sp>
    </p:spTree>
    <p:extLst>
      <p:ext uri="{BB962C8B-B14F-4D97-AF65-F5344CB8AC3E}">
        <p14:creationId xmlns:p14="http://schemas.microsoft.com/office/powerpoint/2010/main" val="1881441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000" b="1" dirty="0" smtClean="0"/>
              <a:t>Soybağının Reddi Davası</a:t>
            </a:r>
            <a:endParaRPr lang="tr-TR" dirty="0"/>
          </a:p>
        </p:txBody>
      </p:sp>
      <p:sp>
        <p:nvSpPr>
          <p:cNvPr id="3" name="İçerik Yer Tutucusu 2"/>
          <p:cNvSpPr>
            <a:spLocks noGrp="1"/>
          </p:cNvSpPr>
          <p:nvPr>
            <p:ph idx="1"/>
          </p:nvPr>
        </p:nvSpPr>
        <p:spPr>
          <a:xfrm>
            <a:off x="179512" y="980728"/>
            <a:ext cx="8856984" cy="5472608"/>
          </a:xfrm>
        </p:spPr>
        <p:txBody>
          <a:bodyPr>
            <a:noAutofit/>
          </a:bodyPr>
          <a:lstStyle/>
          <a:p>
            <a:endParaRPr lang="tr-TR" sz="1600" b="1" dirty="0" smtClean="0"/>
          </a:p>
          <a:p>
            <a:r>
              <a:rPr lang="tr-TR" sz="1600" b="1" dirty="0"/>
              <a:t>Soybağının reddi</a:t>
            </a:r>
          </a:p>
          <a:p>
            <a:r>
              <a:rPr lang="tr-TR" sz="1600" dirty="0"/>
              <a:t>Türk Medeni Kanunu m. 286’ya göre; «</a:t>
            </a:r>
            <a:r>
              <a:rPr lang="tr-TR" sz="1600" i="1" dirty="0"/>
              <a:t>Koca, </a:t>
            </a:r>
            <a:r>
              <a:rPr lang="tr-TR" sz="1600" i="1" dirty="0" err="1"/>
              <a:t>soybağının</a:t>
            </a:r>
            <a:r>
              <a:rPr lang="tr-TR" sz="1600" i="1" dirty="0"/>
              <a:t> reddi davasını açarak babalık karinesini çürütebilir. Bu dava ana ve çocuğa karşı açılır.</a:t>
            </a:r>
            <a:r>
              <a:rPr lang="tr-TR" sz="1600" dirty="0"/>
              <a:t> </a:t>
            </a:r>
            <a:r>
              <a:rPr lang="tr-TR" sz="1600" i="1" dirty="0"/>
              <a:t>Çocuk da dava hakkına sahiptir. Bu dava ana ve kocaya karşı açılır</a:t>
            </a:r>
            <a:r>
              <a:rPr lang="tr-TR" sz="1600" i="1" dirty="0" smtClean="0"/>
              <a:t>.</a:t>
            </a:r>
            <a:r>
              <a:rPr lang="tr-TR" sz="1600" dirty="0" smtClean="0"/>
              <a:t>»</a:t>
            </a:r>
            <a:endParaRPr lang="tr-TR" sz="1600" b="1" dirty="0"/>
          </a:p>
          <a:p>
            <a:r>
              <a:rPr lang="tr-TR" sz="1600" b="1" dirty="0" smtClean="0"/>
              <a:t>Hak Düşürücü Süre</a:t>
            </a:r>
          </a:p>
          <a:p>
            <a:r>
              <a:rPr lang="tr-TR" sz="1600" dirty="0" smtClean="0"/>
              <a:t>Türk Medeni Kanunu 289. </a:t>
            </a:r>
            <a:r>
              <a:rPr lang="tr-TR" sz="1600" dirty="0"/>
              <a:t>maddeye göre; </a:t>
            </a:r>
            <a:r>
              <a:rPr lang="tr-TR" sz="1600" dirty="0" smtClean="0"/>
              <a:t>koca</a:t>
            </a:r>
            <a:r>
              <a:rPr lang="tr-TR" sz="1600" dirty="0"/>
              <a:t>, davayı, doğumu ve baba olmadığını veya ananın gebe kaldığı sırada başka bir erkek ile cinsel ilişkide bulunduğunu öğrendiği tarihten başlayarak bir </a:t>
            </a:r>
            <a:r>
              <a:rPr lang="tr-TR" sz="1600" dirty="0" smtClean="0"/>
              <a:t>yıl </a:t>
            </a:r>
            <a:r>
              <a:rPr lang="tr-TR" sz="1600" dirty="0"/>
              <a:t>içinde açmak zorundadır</a:t>
            </a:r>
            <a:r>
              <a:rPr lang="tr-TR" sz="1600" dirty="0" smtClean="0"/>
              <a:t>. </a:t>
            </a:r>
          </a:p>
          <a:p>
            <a:r>
              <a:rPr lang="tr-TR" sz="1600" dirty="0" smtClean="0"/>
              <a:t>Çocuk</a:t>
            </a:r>
            <a:r>
              <a:rPr lang="tr-TR" sz="1600" dirty="0"/>
              <a:t>, ergin olduğu tarihten başlayarak en geç bir yıl içinde dava açmak zorundadır. </a:t>
            </a:r>
            <a:endParaRPr lang="tr-TR" sz="1600" dirty="0" smtClean="0"/>
          </a:p>
          <a:p>
            <a:r>
              <a:rPr lang="tr-TR" sz="1600" dirty="0" smtClean="0"/>
              <a:t>Gecikme </a:t>
            </a:r>
            <a:r>
              <a:rPr lang="tr-TR" sz="1600" dirty="0"/>
              <a:t>haklı bir sebebe dayanıyorsa, bir yıllık süre bu sebebin ortadan kalktığı tarihte işlemeye başlar. </a:t>
            </a:r>
            <a:endParaRPr lang="tr-TR" sz="1600" dirty="0" smtClean="0"/>
          </a:p>
          <a:p>
            <a:r>
              <a:rPr lang="tr-TR" sz="1600" b="1" dirty="0"/>
              <a:t>Diğer ilgililerin dava hakkı </a:t>
            </a:r>
            <a:endParaRPr lang="tr-TR" sz="1600" b="1" dirty="0" smtClean="0"/>
          </a:p>
          <a:p>
            <a:r>
              <a:rPr lang="tr-TR" sz="1600" dirty="0" smtClean="0"/>
              <a:t>Türk Medeni Kanunu m. 291’e göre; dava </a:t>
            </a:r>
            <a:r>
              <a:rPr lang="tr-TR" sz="1600" dirty="0"/>
              <a:t>açma süresinin geçmesinden önce kocanın ölmesi veya gaipliğine karar verilmesi ya da sürekli olarak ayırt etme gücünü kaybetmesi hâllerinde kocanın altsoyu, anası, babası veya baba olduğunu iddia eden kişi, doğumu ve kocanın ölümünü, sürekli olarak ayırt etme gücünü kaybettiğini veya hakkında gaiplik kararı alındığını öğrenmelerinden başlayarak bir yıl içinde </a:t>
            </a:r>
            <a:r>
              <a:rPr lang="tr-TR" sz="1600" dirty="0" err="1"/>
              <a:t>soybağının</a:t>
            </a:r>
            <a:r>
              <a:rPr lang="tr-TR" sz="1600" dirty="0"/>
              <a:t> reddi davasını açabilir. </a:t>
            </a:r>
            <a:endParaRPr lang="tr-TR" sz="1600" dirty="0" smtClean="0"/>
          </a:p>
          <a:p>
            <a:r>
              <a:rPr lang="tr-TR" sz="1600" dirty="0" smtClean="0"/>
              <a:t>Ergin </a:t>
            </a:r>
            <a:r>
              <a:rPr lang="tr-TR" sz="1600" dirty="0"/>
              <a:t>olmayan çocuğa atanacak kayyım, atama kararının kendisine tebliğinden başlayarak bir </a:t>
            </a:r>
            <a:r>
              <a:rPr lang="tr-TR" sz="1600" dirty="0" smtClean="0"/>
              <a:t>yıl </a:t>
            </a:r>
            <a:r>
              <a:rPr lang="tr-TR" sz="1600" dirty="0"/>
              <a:t>içinde </a:t>
            </a:r>
            <a:r>
              <a:rPr lang="tr-TR" sz="1600" dirty="0" err="1"/>
              <a:t>soybağının</a:t>
            </a:r>
            <a:r>
              <a:rPr lang="tr-TR" sz="1600" dirty="0"/>
              <a:t> reddi davasını açar</a:t>
            </a:r>
            <a:r>
              <a:rPr lang="tr-TR" sz="1600" dirty="0" smtClean="0"/>
              <a:t>.</a:t>
            </a:r>
          </a:p>
          <a:p>
            <a:r>
              <a:rPr lang="tr-TR" sz="1600" dirty="0" smtClean="0"/>
              <a:t>Kocanın </a:t>
            </a:r>
            <a:r>
              <a:rPr lang="tr-TR" sz="1600" dirty="0"/>
              <a:t>açacağı </a:t>
            </a:r>
            <a:r>
              <a:rPr lang="tr-TR" sz="1600" dirty="0" err="1"/>
              <a:t>soybağının</a:t>
            </a:r>
            <a:r>
              <a:rPr lang="tr-TR" sz="1600" dirty="0"/>
              <a:t> reddi davasına ilişkin hükümler kıyas yoluyla uygulanır</a:t>
            </a:r>
            <a:r>
              <a:rPr lang="tr-TR" sz="1600" dirty="0" smtClean="0"/>
              <a:t>.</a:t>
            </a:r>
          </a:p>
        </p:txBody>
      </p:sp>
    </p:spTree>
    <p:extLst>
      <p:ext uri="{BB962C8B-B14F-4D97-AF65-F5344CB8AC3E}">
        <p14:creationId xmlns:p14="http://schemas.microsoft.com/office/powerpoint/2010/main" val="3205388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Soybağının Reddi Davasında İspat</a:t>
            </a:r>
            <a:endParaRPr lang="tr-TR" sz="2200"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Evlilik İçinde Ana Rahmine Düşme</a:t>
            </a:r>
          </a:p>
          <a:p>
            <a:pPr marL="0" indent="0">
              <a:buNone/>
            </a:pPr>
            <a:r>
              <a:rPr lang="tr-TR" sz="1600" b="1" dirty="0"/>
              <a:t> </a:t>
            </a:r>
            <a:r>
              <a:rPr lang="tr-TR" sz="1600" b="1" dirty="0" smtClean="0"/>
              <a:t>    </a:t>
            </a:r>
            <a:r>
              <a:rPr lang="tr-TR" sz="1600" dirty="0" smtClean="0"/>
              <a:t>Türk Medeni Kanunu’nun 287. maddesine göre; çocuk </a:t>
            </a:r>
            <a:r>
              <a:rPr lang="tr-TR" sz="1600" dirty="0"/>
              <a:t>evlilik içinde ana rahmine düşmüşse </a:t>
            </a:r>
            <a:endParaRPr lang="tr-TR" sz="1600" dirty="0" smtClean="0"/>
          </a:p>
          <a:p>
            <a:pPr marL="0" indent="0">
              <a:buNone/>
            </a:pPr>
            <a:r>
              <a:rPr lang="tr-TR" sz="1600" dirty="0"/>
              <a:t> </a:t>
            </a:r>
            <a:r>
              <a:rPr lang="tr-TR" sz="1600" dirty="0" smtClean="0"/>
              <a:t>    davacı</a:t>
            </a:r>
            <a:r>
              <a:rPr lang="tr-TR" sz="1600" dirty="0"/>
              <a:t>, kocanın baba olmadığını ispat etmek zorundadır. Evlenmeden başlayarak en az </a:t>
            </a:r>
            <a:r>
              <a:rPr lang="tr-TR" sz="1600" dirty="0" smtClean="0"/>
              <a:t> </a:t>
            </a:r>
          </a:p>
          <a:p>
            <a:pPr marL="0" indent="0">
              <a:buNone/>
            </a:pPr>
            <a:r>
              <a:rPr lang="tr-TR" sz="1600" dirty="0"/>
              <a:t> </a:t>
            </a:r>
            <a:r>
              <a:rPr lang="tr-TR" sz="1600" dirty="0" smtClean="0"/>
              <a:t>    </a:t>
            </a:r>
            <a:r>
              <a:rPr lang="tr-TR" sz="1600" dirty="0" err="1" smtClean="0"/>
              <a:t>yüzseksen</a:t>
            </a:r>
            <a:r>
              <a:rPr lang="tr-TR" sz="1600" dirty="0" smtClean="0"/>
              <a:t> </a:t>
            </a:r>
            <a:r>
              <a:rPr lang="tr-TR" sz="1600" dirty="0"/>
              <a:t>gün geçtikten sonra ve evliliğin sona ermesinden başlayarak en fazla </a:t>
            </a:r>
            <a:r>
              <a:rPr lang="tr-TR" sz="1600" dirty="0" err="1"/>
              <a:t>üçyüz</a:t>
            </a:r>
            <a:r>
              <a:rPr lang="tr-TR" sz="1600" dirty="0"/>
              <a:t> gün içinde </a:t>
            </a:r>
            <a:endParaRPr lang="tr-TR" sz="1600" dirty="0" smtClean="0"/>
          </a:p>
          <a:p>
            <a:pPr marL="0" indent="0">
              <a:buNone/>
            </a:pPr>
            <a:r>
              <a:rPr lang="tr-TR" sz="1600" dirty="0"/>
              <a:t> </a:t>
            </a:r>
            <a:r>
              <a:rPr lang="tr-TR" sz="1600" dirty="0" smtClean="0"/>
              <a:t>    doğan </a:t>
            </a:r>
            <a:r>
              <a:rPr lang="tr-TR" sz="1600" dirty="0"/>
              <a:t>çocuk evlilik içinde ana rahmine düşmüş sayılır</a:t>
            </a:r>
            <a:r>
              <a:rPr lang="tr-TR" sz="1600" dirty="0" smtClean="0"/>
              <a:t>.</a:t>
            </a:r>
          </a:p>
          <a:p>
            <a:pPr marL="0" indent="0">
              <a:buNone/>
            </a:pPr>
            <a:endParaRPr lang="tr-TR" sz="1600" dirty="0" smtClean="0"/>
          </a:p>
          <a:p>
            <a:pPr marL="0" indent="0">
              <a:buNone/>
            </a:pPr>
            <a:r>
              <a:rPr lang="tr-TR" sz="1600" b="1" dirty="0" smtClean="0"/>
              <a:t>     Evlenmeden Önce </a:t>
            </a:r>
            <a:r>
              <a:rPr lang="tr-TR" sz="1600" b="1" dirty="0"/>
              <a:t>V</a:t>
            </a:r>
            <a:r>
              <a:rPr lang="tr-TR" sz="1600" b="1" dirty="0" smtClean="0"/>
              <a:t>eya </a:t>
            </a:r>
            <a:r>
              <a:rPr lang="tr-TR" sz="1600" b="1" dirty="0"/>
              <a:t>A</a:t>
            </a:r>
            <a:r>
              <a:rPr lang="tr-TR" sz="1600" b="1" dirty="0" smtClean="0"/>
              <a:t>yrı </a:t>
            </a:r>
            <a:r>
              <a:rPr lang="tr-TR" sz="1600" b="1" dirty="0"/>
              <a:t>Y</a:t>
            </a:r>
            <a:r>
              <a:rPr lang="tr-TR" sz="1600" b="1" dirty="0" smtClean="0"/>
              <a:t>aşama </a:t>
            </a:r>
            <a:r>
              <a:rPr lang="tr-TR" sz="1600" b="1" dirty="0"/>
              <a:t>S</a:t>
            </a:r>
            <a:r>
              <a:rPr lang="tr-TR" sz="1600" b="1" dirty="0" smtClean="0"/>
              <a:t>ırasında </a:t>
            </a:r>
            <a:r>
              <a:rPr lang="tr-TR" sz="1600" b="1" dirty="0"/>
              <a:t>A</a:t>
            </a:r>
            <a:r>
              <a:rPr lang="tr-TR" sz="1600" b="1" dirty="0" smtClean="0"/>
              <a:t>na </a:t>
            </a:r>
            <a:r>
              <a:rPr lang="tr-TR" sz="1600" b="1" dirty="0"/>
              <a:t>R</a:t>
            </a:r>
            <a:r>
              <a:rPr lang="tr-TR" sz="1600" b="1" dirty="0" smtClean="0"/>
              <a:t>ahmine Düşme</a:t>
            </a:r>
          </a:p>
          <a:p>
            <a:pPr marL="0" indent="0">
              <a:buNone/>
            </a:pPr>
            <a:r>
              <a:rPr lang="tr-TR" sz="1600" b="1" dirty="0"/>
              <a:t> </a:t>
            </a:r>
            <a:r>
              <a:rPr lang="tr-TR" sz="1600" b="1" dirty="0" smtClean="0"/>
              <a:t>    </a:t>
            </a:r>
            <a:r>
              <a:rPr lang="tr-TR" sz="1600" dirty="0" smtClean="0"/>
              <a:t>Türk Medeni Kanunu’nun 288. maddesine göre; çocuk</a:t>
            </a:r>
            <a:r>
              <a:rPr lang="tr-TR" sz="1600" dirty="0"/>
              <a:t>, evlenmeden önce veya ayrı yaşama </a:t>
            </a:r>
            <a:r>
              <a:rPr lang="tr-TR" sz="1600" dirty="0" smtClean="0"/>
              <a:t> </a:t>
            </a:r>
          </a:p>
          <a:p>
            <a:pPr marL="0" indent="0">
              <a:buNone/>
            </a:pPr>
            <a:r>
              <a:rPr lang="tr-TR" sz="1600" dirty="0"/>
              <a:t> </a:t>
            </a:r>
            <a:r>
              <a:rPr lang="tr-TR" sz="1600" dirty="0" smtClean="0"/>
              <a:t>    sırasında </a:t>
            </a:r>
            <a:r>
              <a:rPr lang="tr-TR" sz="1600" dirty="0"/>
              <a:t>ana rahmine düşmüşse, davacının başka bir </a:t>
            </a:r>
            <a:r>
              <a:rPr lang="tr-TR" sz="1600" dirty="0" smtClean="0"/>
              <a:t>kanıt </a:t>
            </a:r>
            <a:r>
              <a:rPr lang="tr-TR" sz="1600" dirty="0"/>
              <a:t>getirmesi gerekmez. Ancak, gebe </a:t>
            </a:r>
            <a:endParaRPr lang="tr-TR" sz="1600" dirty="0" smtClean="0"/>
          </a:p>
          <a:p>
            <a:pPr marL="0" indent="0">
              <a:buNone/>
            </a:pPr>
            <a:r>
              <a:rPr lang="tr-TR" sz="1600" dirty="0"/>
              <a:t> </a:t>
            </a:r>
            <a:r>
              <a:rPr lang="tr-TR" sz="1600" dirty="0" smtClean="0"/>
              <a:t>    kalma </a:t>
            </a:r>
            <a:r>
              <a:rPr lang="tr-TR" sz="1600" dirty="0"/>
              <a:t>döneminde kocanın karısı ile cinsel ilişkide </a:t>
            </a:r>
            <a:r>
              <a:rPr lang="tr-TR" sz="1600" dirty="0" smtClean="0"/>
              <a:t>bulunduğu </a:t>
            </a:r>
            <a:r>
              <a:rPr lang="tr-TR" sz="1600" dirty="0"/>
              <a:t>konusunda inandırıcı kanıtlar </a:t>
            </a:r>
            <a:endParaRPr lang="tr-TR" sz="1600" dirty="0" smtClean="0"/>
          </a:p>
          <a:p>
            <a:pPr marL="0" indent="0">
              <a:buNone/>
            </a:pPr>
            <a:r>
              <a:rPr lang="tr-TR" sz="1600" dirty="0"/>
              <a:t> </a:t>
            </a:r>
            <a:r>
              <a:rPr lang="tr-TR" sz="1600" dirty="0" smtClean="0"/>
              <a:t>    varsa</a:t>
            </a:r>
            <a:r>
              <a:rPr lang="tr-TR" sz="1600" dirty="0"/>
              <a:t>, kocanın babalığına ilişkin karine geçerliliğini </a:t>
            </a:r>
            <a:r>
              <a:rPr lang="tr-TR" sz="1600" dirty="0" smtClean="0"/>
              <a:t>korur</a:t>
            </a:r>
            <a:r>
              <a:rPr lang="tr-TR" sz="1600" dirty="0"/>
              <a:t>. </a:t>
            </a:r>
            <a:endParaRPr lang="tr-TR" sz="1600" dirty="0" smtClean="0"/>
          </a:p>
          <a:p>
            <a:pPr marL="0" indent="0">
              <a:buNone/>
            </a:pPr>
            <a:endParaRPr lang="tr-TR" sz="1600" b="1" dirty="0"/>
          </a:p>
          <a:p>
            <a:pPr marL="0" indent="0">
              <a:buNone/>
            </a:pPr>
            <a:endParaRPr lang="tr-TR" sz="1500" b="1" dirty="0" smtClean="0"/>
          </a:p>
        </p:txBody>
      </p:sp>
    </p:spTree>
    <p:extLst>
      <p:ext uri="{BB962C8B-B14F-4D97-AF65-F5344CB8AC3E}">
        <p14:creationId xmlns:p14="http://schemas.microsoft.com/office/powerpoint/2010/main" val="1003209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Tanıma ve Tanımanın İptali</a:t>
            </a:r>
            <a:endParaRPr lang="tr-TR" sz="2200"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Tanıma</a:t>
            </a:r>
          </a:p>
          <a:p>
            <a:r>
              <a:rPr lang="tr-TR" sz="1600" dirty="0" smtClean="0"/>
              <a:t>Türk Medeni Kanunu m. 295’e göre; «</a:t>
            </a:r>
            <a:r>
              <a:rPr lang="tr-TR" sz="1600" i="1" dirty="0"/>
              <a:t>Tanıma, babanın,  nüfus memuruna veya mahkemeye yazılı başvurusu ya da resmî senette veya vasiyetnamesinde yapacağı beyanla </a:t>
            </a:r>
            <a:r>
              <a:rPr lang="tr-TR" sz="1600" i="1" dirty="0" smtClean="0"/>
              <a:t>olur.</a:t>
            </a:r>
            <a:r>
              <a:rPr lang="tr-TR" sz="1600" dirty="0"/>
              <a:t> </a:t>
            </a:r>
            <a:r>
              <a:rPr lang="tr-TR" sz="1600" i="1" dirty="0" smtClean="0"/>
              <a:t>Tanıma </a:t>
            </a:r>
            <a:r>
              <a:rPr lang="tr-TR" sz="1600" i="1" dirty="0"/>
              <a:t>beyanında bulunan kimse küçük veya kısıtlı ise, veli veya vasisinin de rızası </a:t>
            </a:r>
            <a:r>
              <a:rPr lang="tr-TR" sz="1600" i="1" dirty="0" smtClean="0"/>
              <a:t>gereklidir.</a:t>
            </a:r>
            <a:r>
              <a:rPr lang="tr-TR" sz="1600" dirty="0"/>
              <a:t> </a:t>
            </a:r>
            <a:r>
              <a:rPr lang="tr-TR" sz="1600" i="1" dirty="0" smtClean="0"/>
              <a:t>Başka </a:t>
            </a:r>
            <a:r>
              <a:rPr lang="tr-TR" sz="1600" i="1" dirty="0"/>
              <a:t>bir erkek ile </a:t>
            </a:r>
            <a:r>
              <a:rPr lang="tr-TR" sz="1600" i="1" dirty="0" err="1"/>
              <a:t>soybağı</a:t>
            </a:r>
            <a:r>
              <a:rPr lang="tr-TR" sz="1600" i="1" dirty="0"/>
              <a:t> bulunan çocuk, bu bağ geçersiz kılınmadıkça tanınamaz</a:t>
            </a:r>
            <a:r>
              <a:rPr lang="tr-TR" sz="1600" i="1" dirty="0" smtClean="0"/>
              <a:t>.</a:t>
            </a:r>
            <a:r>
              <a:rPr lang="tr-TR" sz="1600" dirty="0" smtClean="0"/>
              <a:t>»</a:t>
            </a:r>
          </a:p>
          <a:p>
            <a:r>
              <a:rPr lang="tr-TR" sz="1600" b="1" dirty="0"/>
              <a:t>Bildirim </a:t>
            </a:r>
            <a:endParaRPr lang="tr-TR" sz="1600" b="1" dirty="0" smtClean="0"/>
          </a:p>
          <a:p>
            <a:r>
              <a:rPr lang="tr-TR" sz="1600" dirty="0" smtClean="0"/>
              <a:t>Türk Medeni Kanunu m. 296’ya göre; beyanda </a:t>
            </a:r>
            <a:r>
              <a:rPr lang="tr-TR" sz="1600" dirty="0"/>
              <a:t>bulunulan nüfus memuru, sulh hâkimi, noter veya vasiyetnameyi açan hâkim, tanımayı babanın ve çocuğun kayıtlı bulunduğu nüfus memurluklarına bildirir. Çocuğun kayıtlı bulunduğu nüfus memurluğu da tanımayı çocuğa, anasına, çocuk vesayet altında ise vesayet makamına bildirir. </a:t>
            </a:r>
            <a:endParaRPr lang="tr-TR" sz="1600" dirty="0" smtClean="0"/>
          </a:p>
          <a:p>
            <a:r>
              <a:rPr lang="tr-TR" sz="1600" b="1" dirty="0" smtClean="0"/>
              <a:t>Tanıyanın Dava </a:t>
            </a:r>
            <a:r>
              <a:rPr lang="tr-TR" sz="1600" b="1" dirty="0"/>
              <a:t>H</a:t>
            </a:r>
            <a:r>
              <a:rPr lang="tr-TR" sz="1600" b="1" dirty="0" smtClean="0"/>
              <a:t>akkı </a:t>
            </a:r>
          </a:p>
          <a:p>
            <a:r>
              <a:rPr lang="tr-TR" sz="1600" dirty="0" smtClean="0"/>
              <a:t>Türk Medeni Kanunu m. 297’ye göre; tanıyan, yanılma, aldatma veya korkutma sebebiyle tanımanın iptalini dava edebilir. İptal davası anaya ve çocuğa karşı açılır. </a:t>
            </a:r>
          </a:p>
        </p:txBody>
      </p:sp>
    </p:spTree>
    <p:extLst>
      <p:ext uri="{BB962C8B-B14F-4D97-AF65-F5344CB8AC3E}">
        <p14:creationId xmlns:p14="http://schemas.microsoft.com/office/powerpoint/2010/main" val="3940409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Diğer İlgililerin Tanımanın İptali Davası Açması ve Hak Düşürücü Süreler</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İlgililerin </a:t>
            </a:r>
            <a:r>
              <a:rPr lang="tr-TR" sz="1600" b="1" dirty="0"/>
              <a:t>D</a:t>
            </a:r>
            <a:r>
              <a:rPr lang="tr-TR" sz="1600" b="1" dirty="0" smtClean="0"/>
              <a:t>ava </a:t>
            </a:r>
            <a:r>
              <a:rPr lang="tr-TR" sz="1600" b="1" dirty="0"/>
              <a:t>H</a:t>
            </a:r>
            <a:r>
              <a:rPr lang="tr-TR" sz="1600" b="1" dirty="0" smtClean="0"/>
              <a:t>akkı </a:t>
            </a:r>
          </a:p>
          <a:p>
            <a:r>
              <a:rPr lang="tr-TR" sz="1600" dirty="0" smtClean="0"/>
              <a:t>Türk Medeni Kanunu m. 298’e göre; ana, çocuk ve çocuğun ölümü hâlinde altsoyu, Cumhuriyet savcısı, Hazine ve diğer ilgililer tanımanın iptalini dava edebilirler. Dava tanıyana, tanıyan ölmüşse mirasçılarına karşı açılır. </a:t>
            </a:r>
          </a:p>
          <a:p>
            <a:r>
              <a:rPr lang="tr-TR" sz="1600" dirty="0" smtClean="0"/>
              <a:t>Türk Medeni Kanunu m. 299’a göre de; davacı, tanıyanın baba olmadığını ispatla yükümlüdür. Ana veya çocuk tarafından tanıyanın baba olmadığı iddiasıyla açılan iptal davasında ispat yükü, tanıyanın, gebe kalma döneminde ana ile cinsel ilişkide bulunduğuna ilişkin inandırıcı kanıtları göstermesinden sonra doğar. </a:t>
            </a:r>
          </a:p>
          <a:p>
            <a:r>
              <a:rPr lang="tr-TR" sz="1600" b="1" dirty="0" smtClean="0"/>
              <a:t>Hak düşürücü süreler</a:t>
            </a:r>
            <a:r>
              <a:rPr lang="tr-TR" sz="1600" dirty="0" smtClean="0"/>
              <a:t> </a:t>
            </a:r>
          </a:p>
          <a:p>
            <a:r>
              <a:rPr lang="tr-TR" sz="1600" dirty="0" smtClean="0"/>
              <a:t>Türk Medeni Kanunu m. 300’e göre; tanıyanın dava hakkı, iptal sebebinin öğrenildiği veya korkunun etkisinin ortadan kalktığı tarihten başlayarak bir yıl ve her hâlde tanımanın üzerinden beş yıl geçmekle düşer. </a:t>
            </a:r>
          </a:p>
          <a:p>
            <a:r>
              <a:rPr lang="tr-TR" sz="1600" dirty="0" smtClean="0"/>
              <a:t>İlgililerin dava hakkı, davacının tanımayı ve tanıyanın çocuğun babası olamayacağını öğrendiği tarihten başlayarak bir yıl ve her hâlde tanımanın üzerinden beş yıl geçmekle düşer. Çocuğun dava hakkı, ergin olmasından başlayarak bir yıl geçmekle düşer. Yukarıdaki süreler geçtiği hâlde gecikmeyi haklı kılan sebep varsa, sebebin ortadan kalkmasından başlayarak bir ay içinde dava açılabilir.</a:t>
            </a:r>
          </a:p>
        </p:txBody>
      </p:sp>
    </p:spTree>
    <p:extLst>
      <p:ext uri="{BB962C8B-B14F-4D97-AF65-F5344CB8AC3E}">
        <p14:creationId xmlns:p14="http://schemas.microsoft.com/office/powerpoint/2010/main" val="21025266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941</TotalTime>
  <Words>1159</Words>
  <Application>Microsoft Office PowerPoint</Application>
  <PresentationFormat>Ekran Gösterisi (4:3)</PresentationFormat>
  <Paragraphs>60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Calibri</vt:lpstr>
      <vt:lpstr>Constantia</vt:lpstr>
      <vt:lpstr>Wingdings 2</vt:lpstr>
      <vt:lpstr>Default Theme</vt:lpstr>
      <vt:lpstr>Çocuğun Soybağı Çocuk ile Anne ve Baba Arasında Soybağının Kurulması</vt:lpstr>
      <vt:lpstr>Çocuğun Soybağı Babalık Karinesi ve Anne İle Babanın Sonradan Evlenmesi</vt:lpstr>
      <vt:lpstr>Çocuğun Soybağı Anne İle Babanın Sonradan Evlenmesi</vt:lpstr>
      <vt:lpstr>Çocuğun Soybağı Soybağının Reddi Davası</vt:lpstr>
      <vt:lpstr>Çocuğun Soybağı Soybağının Reddi Davasında İspat</vt:lpstr>
      <vt:lpstr>Çocuğun Soybağı Tanıma ve Tanımanın İptali</vt:lpstr>
      <vt:lpstr>Çocuğun Soybağı Diğer İlgililerin Tanımanın İptali Davası Açması ve Hak Düşürücü Süreler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HUKUKU</dc:title>
  <dc:creator>HASAN</dc:creator>
  <cp:lastModifiedBy>Supervisor</cp:lastModifiedBy>
  <cp:revision>98</cp:revision>
  <dcterms:created xsi:type="dcterms:W3CDTF">2021-09-05T04:42:28Z</dcterms:created>
  <dcterms:modified xsi:type="dcterms:W3CDTF">2024-03-10T09:23:56Z</dcterms:modified>
</cp:coreProperties>
</file>