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11" r:id="rId2"/>
    <p:sldId id="308" r:id="rId3"/>
    <p:sldId id="312" r:id="rId4"/>
    <p:sldId id="313" r:id="rId5"/>
    <p:sldId id="314" r:id="rId6"/>
    <p:sldId id="315" r:id="rId7"/>
    <p:sldId id="31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91"/>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716"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26A78-2342-4097-AEC5-0ADA295055B8}" type="datetimeFigureOut">
              <a:rPr lang="tr-TR" smtClean="0"/>
              <a:t>17.03.2024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67167-573F-4660-857D-AE3EFF5540C9}" type="slidenum">
              <a:rPr lang="tr-TR" smtClean="0"/>
              <a:t>‹#›</a:t>
            </a:fld>
            <a:endParaRPr lang="tr-TR"/>
          </a:p>
        </p:txBody>
      </p:sp>
    </p:spTree>
    <p:extLst>
      <p:ext uri="{BB962C8B-B14F-4D97-AF65-F5344CB8AC3E}">
        <p14:creationId xmlns:p14="http://schemas.microsoft.com/office/powerpoint/2010/main" val="295103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3/17/2024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EAB0777-4C60-462E-A92C-CDAFD498799C}"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3/17/2024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3/17/2024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3/17/2024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0EAB0777-4C60-462E-A92C-CDAFD498799C}"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3/17/2024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Babalık Davası</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Babalık davası (babalık hükmü)</a:t>
            </a:r>
          </a:p>
          <a:p>
            <a:r>
              <a:rPr lang="tr-TR" sz="1600" dirty="0" smtClean="0"/>
              <a:t>Babalık davası olarak da bilinen dava evlilik dışı bir çocuğu kendi istek ve iradesi ile tanımayan babaya karşı anne veya çocuk tarafından açılabilecek bir davadır.</a:t>
            </a:r>
          </a:p>
          <a:p>
            <a:pPr algn="just"/>
            <a:r>
              <a:rPr lang="tr-TR" sz="1600" dirty="0" smtClean="0"/>
              <a:t>Türk Medeni Kanunu m. 301’e göre; </a:t>
            </a:r>
            <a:r>
              <a:rPr lang="tr-TR" sz="1600" i="1" dirty="0" smtClean="0"/>
              <a:t>«Çocuk </a:t>
            </a:r>
            <a:r>
              <a:rPr lang="tr-TR" sz="1600" i="1" dirty="0"/>
              <a:t>ile baba arasındaki </a:t>
            </a:r>
            <a:r>
              <a:rPr lang="tr-TR" sz="1600" i="1" dirty="0" err="1"/>
              <a:t>soybağının</a:t>
            </a:r>
            <a:r>
              <a:rPr lang="tr-TR" sz="1600" i="1" dirty="0"/>
              <a:t> mahkemece belirlenmesini ana ve çocuk </a:t>
            </a:r>
            <a:r>
              <a:rPr lang="tr-TR" sz="1600" i="1" dirty="0" smtClean="0"/>
              <a:t>isteyebilirler.</a:t>
            </a:r>
            <a:r>
              <a:rPr lang="tr-TR" sz="1600" dirty="0"/>
              <a:t> </a:t>
            </a:r>
            <a:r>
              <a:rPr lang="tr-TR" sz="1600" i="1" dirty="0" smtClean="0"/>
              <a:t>Dava </a:t>
            </a:r>
            <a:r>
              <a:rPr lang="tr-TR" sz="1600" i="1" dirty="0"/>
              <a:t>babaya, baba </a:t>
            </a:r>
            <a:r>
              <a:rPr lang="tr-TR" sz="1600" i="1" dirty="0" smtClean="0"/>
              <a:t>ölmüşse </a:t>
            </a:r>
            <a:r>
              <a:rPr lang="tr-TR" sz="1600" i="1" dirty="0"/>
              <a:t>mirasçılarına karşı açılır</a:t>
            </a:r>
            <a:r>
              <a:rPr lang="tr-TR" sz="1600" i="1" dirty="0" smtClean="0"/>
              <a:t>.</a:t>
            </a:r>
            <a:r>
              <a:rPr lang="tr-TR" sz="1600" dirty="0"/>
              <a:t> </a:t>
            </a:r>
            <a:r>
              <a:rPr lang="tr-TR" sz="1600" i="1" dirty="0"/>
              <a:t>Babalık davası, Cumhuriyet savcısına ve Hazineye; dava ana tarafından açılmışsa kayyıma; kayyım tarafından açılmışsa anaya ihbar edilir</a:t>
            </a:r>
            <a:r>
              <a:rPr lang="tr-TR" sz="1600" i="1" dirty="0" smtClean="0"/>
              <a:t>.»</a:t>
            </a:r>
          </a:p>
          <a:p>
            <a:endParaRPr lang="tr-TR" sz="1600" dirty="0"/>
          </a:p>
        </p:txBody>
      </p:sp>
    </p:spTree>
    <p:extLst>
      <p:ext uri="{BB962C8B-B14F-4D97-AF65-F5344CB8AC3E}">
        <p14:creationId xmlns:p14="http://schemas.microsoft.com/office/powerpoint/2010/main" val="1674269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Babalık Davasında Karine</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dirty="0" smtClean="0"/>
          </a:p>
          <a:p>
            <a:r>
              <a:rPr lang="tr-TR" sz="1600" dirty="0" smtClean="0"/>
              <a:t>Türk Medeni Kanunu m. 302’ye göre; </a:t>
            </a:r>
            <a:r>
              <a:rPr lang="tr-TR" sz="1600" i="1" dirty="0" smtClean="0"/>
              <a:t>«</a:t>
            </a:r>
            <a:r>
              <a:rPr lang="tr-TR" sz="1600" i="1" dirty="0"/>
              <a:t>Davalının, çocuğun doğumundan önceki </a:t>
            </a:r>
            <a:r>
              <a:rPr lang="tr-TR" sz="1600" i="1" dirty="0" err="1"/>
              <a:t>üçyüzüncü</a:t>
            </a:r>
            <a:r>
              <a:rPr lang="tr-TR" sz="1600" i="1" dirty="0"/>
              <a:t> gün ile </a:t>
            </a:r>
            <a:r>
              <a:rPr lang="tr-TR" sz="1600" i="1" dirty="0" err="1"/>
              <a:t>yüzsekseninci</a:t>
            </a:r>
            <a:r>
              <a:rPr lang="tr-TR" sz="1600" i="1" dirty="0"/>
              <a:t> gün arasında ana ile cinsel ilişkide bulunmuş olması, babalığa karine sayılır. Bu sürenin dışında olsa bile fiilî gebe kalma döneminde davalının ana ile cinsel ilişkide bulunduğu tespit edilirse aynı karine geçerli olur. Davalı, çocuğun babası olmasının olanaksızlığını veya bir üçüncü kişinin baba olma olasılığının kendisininkinden daha fazla olduğunu ispatlarsa karine geçerliliğini kaybeder</a:t>
            </a:r>
            <a:r>
              <a:rPr lang="tr-TR" sz="1600" dirty="0" smtClean="0"/>
              <a:t>.</a:t>
            </a:r>
            <a:r>
              <a:rPr lang="tr-TR" sz="1600" i="1" dirty="0" smtClean="0"/>
              <a:t>»</a:t>
            </a:r>
          </a:p>
          <a:p>
            <a:endParaRPr lang="tr-TR" sz="1600" dirty="0"/>
          </a:p>
        </p:txBody>
      </p:sp>
    </p:spTree>
    <p:extLst>
      <p:ext uri="{BB962C8B-B14F-4D97-AF65-F5344CB8AC3E}">
        <p14:creationId xmlns:p14="http://schemas.microsoft.com/office/powerpoint/2010/main" val="936883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Babalık Davasında Hak Düşürücü Süre</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dirty="0" smtClean="0"/>
          </a:p>
          <a:p>
            <a:r>
              <a:rPr lang="tr-TR" sz="1600" dirty="0" smtClean="0"/>
              <a:t>Türk Medeni Kanunu m. 303’e göre; </a:t>
            </a:r>
            <a:r>
              <a:rPr lang="tr-TR" sz="1600" i="1" dirty="0" smtClean="0"/>
              <a:t>«</a:t>
            </a:r>
            <a:r>
              <a:rPr lang="tr-TR" sz="1600" i="1" dirty="0"/>
              <a:t>Babalık davası, çocuğun doğumundan önce veya sonra açılabilir. Ananın dava hakkı, doğumdan başlayarak bir yıl geçmekle düşer. </a:t>
            </a:r>
            <a:r>
              <a:rPr lang="tr-TR" sz="1600" i="1" dirty="0" smtClean="0"/>
              <a:t>Çocuk </a:t>
            </a:r>
            <a:r>
              <a:rPr lang="tr-TR" sz="1600" i="1" dirty="0"/>
              <a:t>ile başka bir erkek arasında </a:t>
            </a:r>
            <a:r>
              <a:rPr lang="tr-TR" sz="1600" i="1" dirty="0" err="1"/>
              <a:t>soybağı</a:t>
            </a:r>
            <a:r>
              <a:rPr lang="tr-TR" sz="1600" i="1" dirty="0"/>
              <a:t> ilişkisi varsa, bir yıllık süre bu ilişkinin ortadan kalktığı tarihte işlemeye başlar. Bir yıllık süre geçtikten sonra gecikmeyi haklı kılan sebepler varsa, sebebin ortadan kalkmasından başlayarak bir ay içinde dava açılabilir</a:t>
            </a:r>
            <a:r>
              <a:rPr lang="tr-TR" sz="1600" i="1" dirty="0" smtClean="0"/>
              <a:t>.»</a:t>
            </a:r>
          </a:p>
          <a:p>
            <a:r>
              <a:rPr lang="tr-TR" sz="1600" dirty="0" smtClean="0"/>
              <a:t>Maddede yer alan «Çocuğa </a:t>
            </a:r>
            <a:r>
              <a:rPr lang="tr-TR" sz="1600" dirty="0"/>
              <a:t>doğumdan sonra kayyım atanmışsa, çocuk hakkında bir yıllık süre, atamanın kayyıma tebliği tarihinde; hiç kayyım atanmamışsa çocuğun ergin olduğu tarihte işlemeye başlar</a:t>
            </a:r>
            <a:r>
              <a:rPr lang="tr-TR" sz="1600" dirty="0" smtClean="0"/>
              <a:t>.» hükmü Anayasa Mahkemesi’nin 27.10.2011 tarih ve 2010/71 E., 2011/143 K. sayılı kararı ile iptal edilmiştir. </a:t>
            </a:r>
          </a:p>
          <a:p>
            <a:r>
              <a:rPr lang="tr-TR" sz="1600" i="1" dirty="0" smtClean="0"/>
              <a:t>«Bir </a:t>
            </a:r>
            <a:r>
              <a:rPr lang="tr-TR" sz="1600" i="1" dirty="0"/>
              <a:t>yıllık süre geçtikten sonra gecikmeyi haklı kılan sebepler varsa, sebebin ortadan kalkmasından başlayarak bir ay içinde dava </a:t>
            </a:r>
            <a:r>
              <a:rPr lang="tr-TR" sz="1600" i="1" dirty="0" smtClean="0"/>
              <a:t>açılabilir» </a:t>
            </a:r>
            <a:r>
              <a:rPr lang="tr-TR" sz="1600" dirty="0" smtClean="0"/>
              <a:t>hükmü de çocuk yönünden uygulanmayacaktır.</a:t>
            </a:r>
          </a:p>
          <a:p>
            <a:endParaRPr lang="tr-TR" sz="1600" dirty="0"/>
          </a:p>
        </p:txBody>
      </p:sp>
    </p:spTree>
    <p:extLst>
      <p:ext uri="{BB962C8B-B14F-4D97-AF65-F5344CB8AC3E}">
        <p14:creationId xmlns:p14="http://schemas.microsoft.com/office/powerpoint/2010/main" val="3923551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Babalık Davasında Annenin Mali Hakları</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dirty="0" smtClean="0"/>
          </a:p>
          <a:p>
            <a:r>
              <a:rPr lang="tr-TR" sz="1600" dirty="0" smtClean="0"/>
              <a:t>Türk Medeni Kanunu m. 304’e göre; </a:t>
            </a:r>
            <a:r>
              <a:rPr lang="tr-TR" sz="1600" i="1" dirty="0" smtClean="0"/>
              <a:t>«</a:t>
            </a:r>
            <a:r>
              <a:rPr lang="tr-TR" sz="1600" i="1" dirty="0"/>
              <a:t>Ana, babalık davası ile birlikte veya ayrı olarak baba veya mirasçılarından aşağıdaki giderlerin karşılanmasını isteyebilir: </a:t>
            </a:r>
            <a:endParaRPr lang="tr-TR" sz="1600" i="1" dirty="0" smtClean="0"/>
          </a:p>
          <a:p>
            <a:pPr marL="342900" indent="-342900">
              <a:buAutoNum type="arabicPeriod"/>
            </a:pPr>
            <a:r>
              <a:rPr lang="tr-TR" sz="1600" i="1" dirty="0" smtClean="0"/>
              <a:t>Doğum </a:t>
            </a:r>
            <a:r>
              <a:rPr lang="tr-TR" sz="1600" i="1" dirty="0"/>
              <a:t>giderleri, </a:t>
            </a:r>
            <a:endParaRPr lang="tr-TR" sz="1600" i="1" dirty="0" smtClean="0"/>
          </a:p>
          <a:p>
            <a:pPr marL="342900" indent="-342900">
              <a:buAutoNum type="arabicPeriod"/>
            </a:pPr>
            <a:r>
              <a:rPr lang="tr-TR" sz="1600" i="1" dirty="0" smtClean="0"/>
              <a:t>Doğumdan </a:t>
            </a:r>
            <a:r>
              <a:rPr lang="tr-TR" sz="1600" i="1" dirty="0"/>
              <a:t>önceki ve sonraki altışar haftalık geçim giderleri, </a:t>
            </a:r>
            <a:endParaRPr lang="tr-TR" sz="1600" i="1" dirty="0" smtClean="0"/>
          </a:p>
          <a:p>
            <a:pPr marL="342900" indent="-342900">
              <a:buAutoNum type="arabicPeriod"/>
            </a:pPr>
            <a:r>
              <a:rPr lang="tr-TR" sz="1600" i="1" dirty="0" smtClean="0"/>
              <a:t>Gebelik </a:t>
            </a:r>
            <a:r>
              <a:rPr lang="tr-TR" sz="1600" i="1" dirty="0"/>
              <a:t>ve doğumun gerektirdiği diğer giderler. </a:t>
            </a:r>
            <a:endParaRPr lang="tr-TR" sz="1600" i="1" dirty="0" smtClean="0"/>
          </a:p>
          <a:p>
            <a:pPr marL="0" indent="0">
              <a:buNone/>
            </a:pPr>
            <a:r>
              <a:rPr lang="tr-TR" sz="1600" i="1" dirty="0"/>
              <a:t> </a:t>
            </a:r>
            <a:r>
              <a:rPr lang="tr-TR" sz="1600" i="1" dirty="0" smtClean="0"/>
              <a:t>      Çocuk </a:t>
            </a:r>
            <a:r>
              <a:rPr lang="tr-TR" sz="1600" i="1" dirty="0"/>
              <a:t>ölü doğmuş olsa bile hâkim, bu giderlerin karşılanmasına karar verebilir. Üçüncü kişiler veya sosyal güvenlik kuruluşlarınca anaya yapılan ödemeler, hakkaniyet ölçüsünde tazminattan indirilir</a:t>
            </a:r>
            <a:r>
              <a:rPr lang="tr-TR" sz="1600" i="1" dirty="0" smtClean="0"/>
              <a:t>.»</a:t>
            </a:r>
            <a:r>
              <a:rPr lang="tr-TR" sz="1600" dirty="0" smtClean="0"/>
              <a:t> </a:t>
            </a:r>
            <a:endParaRPr lang="tr-TR" sz="1600" dirty="0"/>
          </a:p>
        </p:txBody>
      </p:sp>
    </p:spTree>
    <p:extLst>
      <p:ext uri="{BB962C8B-B14F-4D97-AF65-F5344CB8AC3E}">
        <p14:creationId xmlns:p14="http://schemas.microsoft.com/office/powerpoint/2010/main" val="1490223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err="1" smtClean="0"/>
              <a:t>Soybağına</a:t>
            </a:r>
            <a:r>
              <a:rPr lang="tr-TR" sz="2200" b="1" dirty="0" smtClean="0"/>
              <a:t> İlişkin Davalarda Yargılama Usulü</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dirty="0" smtClean="0"/>
          </a:p>
          <a:p>
            <a:r>
              <a:rPr lang="tr-TR" sz="1600" dirty="0" smtClean="0"/>
              <a:t>Türk Medeni Kanunu m. 284’e göre; «</a:t>
            </a:r>
            <a:r>
              <a:rPr lang="tr-TR" sz="1600" i="1" dirty="0" err="1" smtClean="0"/>
              <a:t>Soybağına</a:t>
            </a:r>
            <a:r>
              <a:rPr lang="tr-TR" sz="1600" i="1" dirty="0" smtClean="0"/>
              <a:t> </a:t>
            </a:r>
            <a:r>
              <a:rPr lang="tr-TR" sz="1600" i="1" dirty="0"/>
              <a:t>ilişkin davalarda, aşağıdaki kurallar saklı kalmak kaydıyla Hukuk Usulü Muhakemeleri Kanunu uygulanır:</a:t>
            </a:r>
          </a:p>
          <a:p>
            <a:r>
              <a:rPr lang="tr-TR" sz="1600" i="1" dirty="0"/>
              <a:t>1. Hakim maddi olguları resen araştırır ve kanıtları serbestçe takdir eder.</a:t>
            </a:r>
          </a:p>
          <a:p>
            <a:r>
              <a:rPr lang="tr-TR" sz="1600" i="1" dirty="0"/>
              <a:t>2. Taraflar ve üçüncü kişiler, </a:t>
            </a:r>
            <a:r>
              <a:rPr lang="tr-TR" sz="1600" i="1" dirty="0" err="1"/>
              <a:t>soybağının</a:t>
            </a:r>
            <a:r>
              <a:rPr lang="tr-TR" sz="1600" i="1" dirty="0"/>
              <a:t> belirlenmesinde zorunlu olan ve sağlıkları yönünden tehlike yaratmayan araştırma ve incelemelere rıza göstermekle yükümlüdürler. Davalı, hakimin öngördüğü araştırma ve incelemeye rıza göstermezse, hakim, durum ve koşullara göre bundan beklenen sonucu, onun aleyhine doğmuş sayabilir</a:t>
            </a:r>
            <a:r>
              <a:rPr lang="tr-TR" sz="1600" dirty="0" smtClean="0"/>
              <a:t>.»</a:t>
            </a:r>
          </a:p>
          <a:p>
            <a:endParaRPr lang="tr-TR" sz="1600" dirty="0"/>
          </a:p>
          <a:p>
            <a:r>
              <a:rPr lang="tr-TR" sz="1600" dirty="0" smtClean="0"/>
              <a:t>Hukuk Usulü Muhakemeleri Kanunu’nun 292. maddesi ise şu şekildedir</a:t>
            </a:r>
            <a:r>
              <a:rPr lang="tr-TR" sz="1600" i="1" dirty="0" smtClean="0"/>
              <a:t>; «</a:t>
            </a:r>
            <a:r>
              <a:rPr lang="tr-TR" sz="1600" i="1" dirty="0"/>
              <a:t>Uyuşmazlığın çözümü bakımından zorunlu ve bilimsel verilere uygun olmak, ayrıca sağlık yönünden bir tehlike oluşturmamak şartıyla, herkes, </a:t>
            </a:r>
            <a:r>
              <a:rPr lang="tr-TR" sz="1600" i="1" dirty="0" err="1"/>
              <a:t>soybağının</a:t>
            </a:r>
            <a:r>
              <a:rPr lang="tr-TR" sz="1600" i="1" dirty="0"/>
              <a:t> tespiti amacıyla vücudundan kan veya doku alınmasına katlanmak zorundadır. Haklı bir sebep olmaksızın bu zorunluluğa uyulmaması hâlinde, hâkim incelemenin zor kullanılarak yapılmasına karar verir</a:t>
            </a:r>
            <a:r>
              <a:rPr lang="tr-TR" sz="1600" dirty="0" smtClean="0"/>
              <a:t>.»</a:t>
            </a:r>
          </a:p>
          <a:p>
            <a:r>
              <a:rPr lang="tr-TR" sz="1600" dirty="0" smtClean="0"/>
              <a:t>İki madde arasında kan ve doku örneği alınması konusunda açık bir çelişki bulunmaktadır.</a:t>
            </a:r>
          </a:p>
        </p:txBody>
      </p:sp>
    </p:spTree>
    <p:extLst>
      <p:ext uri="{BB962C8B-B14F-4D97-AF65-F5344CB8AC3E}">
        <p14:creationId xmlns:p14="http://schemas.microsoft.com/office/powerpoint/2010/main" val="1827610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Babalık Davası-Yargıtay Kararı</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dirty="0" smtClean="0"/>
          </a:p>
          <a:p>
            <a:r>
              <a:rPr lang="tr-TR" sz="1600" b="1" dirty="0" smtClean="0"/>
              <a:t>Yargıtay 2. HD, 16.12.2021 T., 2021/5966 E., 2021/9684 K.</a:t>
            </a:r>
          </a:p>
          <a:p>
            <a:r>
              <a:rPr lang="tr-TR" sz="1600" dirty="0" smtClean="0"/>
              <a:t>«Dava </a:t>
            </a:r>
            <a:r>
              <a:rPr lang="tr-TR" sz="1600" dirty="0"/>
              <a:t>babalığın hükmen tespiti istemine ilişkindir. Mahkemece, küçüğe kayyım atanmış, Hazine ve Cumhuriyet savcısına dava ihbar edilerek taraf teşkili sağlandıktan sonra İnönü Üniversitesi Turgut Özal Tıp Merkezi Başhekimliği Genetik Tanı Merkezinden DNA raporu alınmış, 03.03.2016 tarihli tek hekim tarafından düzenlenen ve "% 99,99 olasılıkla babası olabileceği" mütalaasında bulunan rapor gereğince davanın kabulüne karar verilmiştir.</a:t>
            </a:r>
          </a:p>
          <a:p>
            <a:r>
              <a:rPr lang="tr-TR" sz="1600" dirty="0" err="1"/>
              <a:t>Soybağını</a:t>
            </a:r>
            <a:r>
              <a:rPr lang="tr-TR" sz="1600" dirty="0"/>
              <a:t> düzenleyen davaların kamu düzeninden olduğu gözetilerek hiçbir şüpheye yer bırakmayacak şekilde araştırma yapılması ve sonucuna göre karar verilmesi gerekmektedir. Bu nedenle DNA raporlarının uzmanlardan oluşan bir heyet tarafından düzenlenmesi gerekmektedir. Mahkemece, en yakın Adli Tıp Kurumundan heyet raporu alınması gerekirken, tek hekim tarafından düzenlenmiş rapor ile yetinilerek hüküm kurulması doğru görülmemiştir. Bu nedenle kararın bozulması </a:t>
            </a:r>
            <a:r>
              <a:rPr lang="tr-TR" sz="1600" dirty="0" smtClean="0"/>
              <a:t>gerekmiştir».</a:t>
            </a:r>
            <a:endParaRPr lang="tr-TR" sz="1600" dirty="0"/>
          </a:p>
        </p:txBody>
      </p:sp>
    </p:spTree>
    <p:extLst>
      <p:ext uri="{BB962C8B-B14F-4D97-AF65-F5344CB8AC3E}">
        <p14:creationId xmlns:p14="http://schemas.microsoft.com/office/powerpoint/2010/main" val="3019191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Babalık Davası-Yargıtay Kararı</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endParaRPr lang="tr-TR" sz="1600" dirty="0" smtClean="0"/>
          </a:p>
          <a:p>
            <a:r>
              <a:rPr lang="tr-TR" sz="1600" b="1" dirty="0" smtClean="0"/>
              <a:t>Yargıtay HGK, 18.10.2018 T., 2017/1927 E., 2018/1471 K.</a:t>
            </a:r>
          </a:p>
          <a:p>
            <a:r>
              <a:rPr lang="tr-TR" sz="1600" dirty="0" smtClean="0"/>
              <a:t>«Yerel </a:t>
            </a:r>
            <a:r>
              <a:rPr lang="tr-TR" sz="1600" dirty="0"/>
              <a:t>mahkemece, test yaptırmaktan kaçınan davalı hakkında </a:t>
            </a:r>
            <a:r>
              <a:rPr lang="tr-TR" sz="1600" dirty="0" err="1"/>
              <a:t>TMK'nın</a:t>
            </a:r>
            <a:r>
              <a:rPr lang="tr-TR" sz="1600" dirty="0"/>
              <a:t> 284/2. maddesi uyarınca incelemeden beklenen sonucun onun aleyhine doğmuş olduğu kabul edilerek karar verildiği belirtilmiş ise de az yukarıda açıklandığı üzere </a:t>
            </a:r>
            <a:r>
              <a:rPr lang="tr-TR" sz="1600" dirty="0" err="1"/>
              <a:t>TMK'ya</a:t>
            </a:r>
            <a:r>
              <a:rPr lang="tr-TR" sz="1600" dirty="0"/>
              <a:t> göre sonraki kanun durumunda olan </a:t>
            </a:r>
            <a:r>
              <a:rPr lang="tr-TR" sz="1600" dirty="0" err="1"/>
              <a:t>HMK'nda</a:t>
            </a:r>
            <a:r>
              <a:rPr lang="tr-TR" sz="1600" dirty="0"/>
              <a:t> </a:t>
            </a:r>
            <a:r>
              <a:rPr lang="tr-TR" sz="1600" dirty="0" err="1"/>
              <a:t>soybağının</a:t>
            </a:r>
            <a:r>
              <a:rPr lang="tr-TR" sz="1600" dirty="0"/>
              <a:t> tespiti için yapılacak inceleme hakkında özel bir düzenleme yapılmış ve bu tür davalarda işin önemine binaen kan veya doku alınmasına katlanma zorunluluğu getirilmiştir.</a:t>
            </a:r>
          </a:p>
          <a:p>
            <a:r>
              <a:rPr lang="tr-TR" sz="1600" dirty="0"/>
              <a:t>Hâl böyle olunca, kamu düzenine ilişkin olan babalık iddiası hakkında doğru sonucun elde edilebilmesi için sonraki kanun olan ve özel düzenleme içeren </a:t>
            </a:r>
            <a:r>
              <a:rPr lang="tr-TR" sz="1600" dirty="0" err="1"/>
              <a:t>HMK'nın</a:t>
            </a:r>
            <a:r>
              <a:rPr lang="tr-TR" sz="1600" dirty="0"/>
              <a:t> 292. maddesi hükmünün uygulanması ve alınacak rapor doğrultusunda bir karar verilmesi </a:t>
            </a:r>
            <a:r>
              <a:rPr lang="tr-TR" sz="1600" dirty="0" smtClean="0"/>
              <a:t>gerekmektedir.»</a:t>
            </a:r>
            <a:endParaRPr lang="tr-TR" sz="1600" dirty="0"/>
          </a:p>
        </p:txBody>
      </p:sp>
    </p:spTree>
    <p:extLst>
      <p:ext uri="{BB962C8B-B14F-4D97-AF65-F5344CB8AC3E}">
        <p14:creationId xmlns:p14="http://schemas.microsoft.com/office/powerpoint/2010/main" val="3462393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943</TotalTime>
  <Words>839</Words>
  <Application>Microsoft Office PowerPoint</Application>
  <PresentationFormat>Ekran Gösterisi (4:3)</PresentationFormat>
  <Paragraphs>37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Calibri</vt:lpstr>
      <vt:lpstr>Constantia</vt:lpstr>
      <vt:lpstr>Wingdings 2</vt:lpstr>
      <vt:lpstr>Default Theme</vt:lpstr>
      <vt:lpstr>Çocuğun Soybağı Babalık Davası</vt:lpstr>
      <vt:lpstr>Çocuğun Soybağı Babalık Davasında Karine</vt:lpstr>
      <vt:lpstr>Çocuğun Soybağı Babalık Davasında Hak Düşürücü Süre</vt:lpstr>
      <vt:lpstr>Çocuğun Soybağı Babalık Davasında Annenin Mali Hakları</vt:lpstr>
      <vt:lpstr>Çocuğun Soybağı Soybağına İlişkin Davalarda Yargılama Usulü</vt:lpstr>
      <vt:lpstr>Çocuğun Soybağı Babalık Davası-Yargıtay Kararı</vt:lpstr>
      <vt:lpstr>Çocuğun Soybağı Babalık Davası-Yargıtay Kararı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HUKUKU</dc:title>
  <dc:creator>HASAN</dc:creator>
  <cp:lastModifiedBy>Supervisor</cp:lastModifiedBy>
  <cp:revision>99</cp:revision>
  <dcterms:created xsi:type="dcterms:W3CDTF">2021-09-05T04:42:28Z</dcterms:created>
  <dcterms:modified xsi:type="dcterms:W3CDTF">2024-03-17T15:16:57Z</dcterms:modified>
</cp:coreProperties>
</file>