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4"/>
  </p:notesMasterIdLst>
  <p:sldIdLst>
    <p:sldId id="413" r:id="rId2"/>
    <p:sldId id="405" r:id="rId3"/>
    <p:sldId id="406" r:id="rId4"/>
    <p:sldId id="257" r:id="rId5"/>
    <p:sldId id="418" r:id="rId6"/>
    <p:sldId id="407" r:id="rId7"/>
    <p:sldId id="419" r:id="rId8"/>
    <p:sldId id="420" r:id="rId9"/>
    <p:sldId id="421" r:id="rId10"/>
    <p:sldId id="422" r:id="rId11"/>
    <p:sldId id="423" r:id="rId12"/>
    <p:sldId id="42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25" y="67"/>
      </p:cViewPr>
      <p:guideLst>
        <p:guide orient="horz" pos="2160"/>
        <p:guide pos="2880"/>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0C026-5A73-40DB-8FB6-6D54E2674BCB}" type="datetimeFigureOut">
              <a:rPr lang="tr-TR" smtClean="0"/>
              <a:pPr/>
              <a:t>1.03.2024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DB377-9554-4894-B45E-203609EAD7EF}" type="slidenum">
              <a:rPr lang="tr-TR" smtClean="0"/>
              <a:pPr/>
              <a:t>‹#›</a:t>
            </a:fld>
            <a:endParaRPr lang="tr-TR"/>
          </a:p>
        </p:txBody>
      </p:sp>
    </p:spTree>
    <p:extLst>
      <p:ext uri="{BB962C8B-B14F-4D97-AF65-F5344CB8AC3E}">
        <p14:creationId xmlns:p14="http://schemas.microsoft.com/office/powerpoint/2010/main" val="1454871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EB37D94A-9B41-4859-904D-C87046879A4F}" type="datetime1">
              <a:rPr lang="tr-TR" smtClean="0"/>
              <a:pPr/>
              <a:t>1.03.2024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E5C6006-2A2B-4B19-8C75-F6B689701C8C}" type="datetime1">
              <a:rPr lang="tr-TR" smtClean="0"/>
              <a:pPr/>
              <a:t>1.03.2024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F41D99-4171-4099-937F-7B7A0B101292}" type="datetime1">
              <a:rPr lang="tr-TR" smtClean="0"/>
              <a:pPr/>
              <a:t>1.03.2024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9EFC615-0D56-4BCA-BE79-575860089793}" type="datetime1">
              <a:rPr lang="tr-TR" smtClean="0"/>
              <a:pPr/>
              <a:t>1.03.2024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E9F5510A-9F66-461D-B57E-DC2F06BC3083}" type="datetime1">
              <a:rPr lang="tr-TR" smtClean="0"/>
              <a:pPr/>
              <a:t>1.03.2024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0130A13-CF93-482E-BC6A-2CD9AB5B2F17}" type="datetime1">
              <a:rPr lang="tr-TR" smtClean="0"/>
              <a:pPr/>
              <a:t>1.03.2024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8879935-C4B8-41B9-9010-FD67D6918383}" type="datetime1">
              <a:rPr lang="tr-TR" smtClean="0"/>
              <a:pPr/>
              <a:t>1.03.2024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7018C3EC-ABF8-4E1B-B60E-54584DE37C6F}" type="datetime1">
              <a:rPr lang="tr-TR" smtClean="0"/>
              <a:pPr/>
              <a:t>1.03.2024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7EA73-D367-4DD4-AD96-249C4741EC30}" type="datetime1">
              <a:rPr lang="tr-TR" smtClean="0"/>
              <a:pPr/>
              <a:t>1.03.2024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46C4CF4C-1C7D-4083-8B3B-F56BB73DD1FA}" type="datetime1">
              <a:rPr lang="tr-TR" smtClean="0"/>
              <a:pPr/>
              <a:t>1.03.2024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1F4B3111-C8F2-473F-81EA-287E041F37A2}" type="datetime1">
              <a:rPr lang="tr-TR" smtClean="0"/>
              <a:pPr/>
              <a:t>1.03.2024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E58EF40-2703-4175-A262-35BD4C31CE73}"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EA6896-307C-4A4C-9411-53033EA38982}" type="datetime1">
              <a:rPr lang="tr-TR" smtClean="0"/>
              <a:pPr/>
              <a:t>1.03.2024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58EF40-2703-4175-A262-35BD4C31CE73}"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eaLnBrk="1" hangingPunct="1">
              <a:defRPr/>
            </a:pPr>
            <a:endParaRPr lang="tr-TR" altLang="tr-TR" sz="3200" b="1" dirty="0" smtClean="0">
              <a:latin typeface="Arial" panose="020B0604020202020204" pitchFamily="34" charset="0"/>
              <a:cs typeface="Arial" panose="020B0604020202020204" pitchFamily="34" charset="0"/>
            </a:endParaRPr>
          </a:p>
        </p:txBody>
      </p:sp>
      <p:sp>
        <p:nvSpPr>
          <p:cNvPr id="5" name="Rectangle 3"/>
          <p:cNvSpPr>
            <a:spLocks noGrp="1" noChangeArrowheads="1"/>
          </p:cNvSpPr>
          <p:nvPr>
            <p:ph idx="1"/>
          </p:nvPr>
        </p:nvSpPr>
        <p:spPr>
          <a:xfrm>
            <a:off x="457199" y="1600200"/>
            <a:ext cx="8363273" cy="4709120"/>
          </a:xfrm>
        </p:spPr>
        <p:txBody>
          <a:bodyPr>
            <a:normAutofit/>
          </a:bodyPr>
          <a:lstStyle/>
          <a:p>
            <a:pPr algn="just">
              <a:lnSpc>
                <a:spcPct val="160000"/>
              </a:lnSpc>
              <a:buNone/>
            </a:pPr>
            <a:endParaRPr lang="tr-TR" altLang="tr-TR" sz="2800" dirty="0" smtClean="0">
              <a:latin typeface="Arial" panose="020B0604020202020204" pitchFamily="34" charset="0"/>
              <a:cs typeface="Arial" panose="020B0604020202020204" pitchFamily="34" charset="0"/>
            </a:endParaRPr>
          </a:p>
          <a:p>
            <a:pPr algn="ctr">
              <a:lnSpc>
                <a:spcPct val="160000"/>
              </a:lnSpc>
              <a:buNone/>
            </a:pPr>
            <a:r>
              <a:rPr lang="tr-TR" altLang="tr-TR" sz="4000" b="1" dirty="0" smtClean="0">
                <a:solidFill>
                  <a:schemeClr val="accent2"/>
                </a:solidFill>
                <a:latin typeface="Arial" panose="020B0604020202020204" pitchFamily="34" charset="0"/>
                <a:cs typeface="Arial" panose="020B0604020202020204" pitchFamily="34" charset="0"/>
              </a:rPr>
              <a:t>İŞ HUKUKU</a:t>
            </a:r>
          </a:p>
          <a:p>
            <a:pPr algn="ctr">
              <a:lnSpc>
                <a:spcPct val="160000"/>
              </a:lnSpc>
              <a:buNone/>
            </a:pPr>
            <a:r>
              <a:rPr lang="tr-TR" altLang="tr-TR" sz="2000" b="1" dirty="0" smtClean="0">
                <a:solidFill>
                  <a:schemeClr val="accent1"/>
                </a:solidFill>
                <a:latin typeface="Arial" panose="020B0604020202020204" pitchFamily="34" charset="0"/>
                <a:cs typeface="Arial" panose="020B0604020202020204" pitchFamily="34" charset="0"/>
              </a:rPr>
              <a:t>Dr. </a:t>
            </a:r>
            <a:r>
              <a:rPr lang="tr-TR" altLang="tr-TR" sz="2000" b="1" dirty="0" err="1" smtClean="0">
                <a:solidFill>
                  <a:schemeClr val="accent1"/>
                </a:solidFill>
                <a:latin typeface="Arial" panose="020B0604020202020204" pitchFamily="34" charset="0"/>
                <a:cs typeface="Arial" panose="020B0604020202020204" pitchFamily="34" charset="0"/>
              </a:rPr>
              <a:t>Öğr</a:t>
            </a:r>
            <a:r>
              <a:rPr lang="tr-TR" altLang="tr-TR" sz="2000" b="1" dirty="0" smtClean="0">
                <a:solidFill>
                  <a:schemeClr val="accent1"/>
                </a:solidFill>
                <a:latin typeface="Arial" panose="020B0604020202020204" pitchFamily="34" charset="0"/>
                <a:cs typeface="Arial" panose="020B0604020202020204" pitchFamily="34" charset="0"/>
              </a:rPr>
              <a:t>. Üyesi Hasan Ali Kaplan</a:t>
            </a: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a:t>
            </a:fld>
            <a:endParaRPr lang="tr-TR"/>
          </a:p>
        </p:txBody>
      </p:sp>
    </p:spTree>
    <p:extLst>
      <p:ext uri="{BB962C8B-B14F-4D97-AF65-F5344CB8AC3E}">
        <p14:creationId xmlns:p14="http://schemas.microsoft.com/office/powerpoint/2010/main" val="2890458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528" y="0"/>
            <a:ext cx="8568952" cy="1052736"/>
          </a:xfrm>
        </p:spPr>
        <p:txBody>
          <a:bodyPr>
            <a:no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4857 sayılı Kanunun Kapsamı</a:t>
            </a:r>
            <a:br>
              <a:rPr lang="tr-TR" altLang="tr-TR" sz="3200" b="1" dirty="0" smtClean="0">
                <a:latin typeface="Arial" panose="020B0604020202020204" pitchFamily="34" charset="0"/>
                <a:cs typeface="Arial" panose="020B0604020202020204" pitchFamily="34" charset="0"/>
              </a:rPr>
            </a:br>
            <a:r>
              <a:rPr lang="tr-TR" altLang="tr-TR" sz="3200" b="1" dirty="0" smtClean="0">
                <a:latin typeface="Arial" panose="020B0604020202020204" pitchFamily="34" charset="0"/>
                <a:cs typeface="Arial" panose="020B0604020202020204" pitchFamily="34" charset="0"/>
              </a:rPr>
              <a:t>Yargı Kararları</a:t>
            </a:r>
          </a:p>
        </p:txBody>
      </p:sp>
      <p:sp>
        <p:nvSpPr>
          <p:cNvPr id="50179" name="Rectangle 3"/>
          <p:cNvSpPr>
            <a:spLocks noGrp="1" noChangeArrowheads="1"/>
          </p:cNvSpPr>
          <p:nvPr>
            <p:ph idx="1"/>
          </p:nvPr>
        </p:nvSpPr>
        <p:spPr>
          <a:xfrm>
            <a:off x="323528" y="1628800"/>
            <a:ext cx="8712968" cy="4032448"/>
          </a:xfrm>
        </p:spPr>
        <p:txBody>
          <a:bodyPr>
            <a:noAutofit/>
          </a:bodyPr>
          <a:lstStyle/>
          <a:p>
            <a:r>
              <a:rPr lang="tr-TR" sz="2400" dirty="0" smtClean="0"/>
              <a:t>«</a:t>
            </a:r>
            <a:r>
              <a:rPr lang="tr-TR" sz="2400" dirty="0"/>
              <a:t>Davacının davalı şirkette pilot olarak çalıştığı uyuşmazlık konusu değildir. 4857 sayılı İş Kanunu’nun 4. maddesi hükmü uyarınca "Havacılığın bütün yer tesislerinde yürütülen işler hariç" olmak üzere hava taşıma işlerinde bu kanun hükümlerinin uygulanmayacağı kabul edilmiştir. Davalı pilot olarak hava taşıma işlerinde çalıştığına göre İş Kanununa tabi değildir. Davacı, İş Kanunu'nda düzenlenmiş olan tazminatları isteyemezse de, taraflar arasında Türk Borçlar Kanunu'nun 393 ve devamı maddelerinde düzenlenen bir hizmet sözleşmesi söz konusu olduğundan, </a:t>
            </a:r>
            <a:r>
              <a:rPr lang="tr-TR" sz="2400" dirty="0" err="1"/>
              <a:t>TBK'nunun</a:t>
            </a:r>
            <a:r>
              <a:rPr lang="tr-TR" sz="2400" dirty="0"/>
              <a:t> 431-438. maddelerine dayanarak makul bir tazminat talebinde </a:t>
            </a:r>
            <a:r>
              <a:rPr lang="tr-TR" sz="2400" dirty="0" smtClean="0"/>
              <a:t>bulunabilir» (Yargıtay 13. HD, 15.11.2018, 2016/25873 E., 2018/10743 K.).</a:t>
            </a:r>
            <a:endParaRPr lang="tr-TR" sz="2400" dirty="0"/>
          </a:p>
          <a:p>
            <a:pPr eaLnBrk="1" hangingPunct="1">
              <a:lnSpc>
                <a:spcPct val="150000"/>
              </a:lnSpc>
              <a:spcBef>
                <a:spcPts val="600"/>
              </a:spcBef>
              <a:spcAft>
                <a:spcPts val="600"/>
              </a:spcAft>
              <a:defRPr/>
            </a:pPr>
            <a:endParaRPr lang="tr-TR" altLang="tr-TR" sz="2400" b="1"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10</a:t>
            </a:fld>
            <a:endParaRPr lang="tr-TR"/>
          </a:p>
        </p:txBody>
      </p:sp>
    </p:spTree>
    <p:extLst>
      <p:ext uri="{BB962C8B-B14F-4D97-AF65-F5344CB8AC3E}">
        <p14:creationId xmlns:p14="http://schemas.microsoft.com/office/powerpoint/2010/main" val="3809309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528" y="0"/>
            <a:ext cx="8568952" cy="1052736"/>
          </a:xfrm>
        </p:spPr>
        <p:txBody>
          <a:bodyPr>
            <a:no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4857 sayılı Kanunun Kapsamı</a:t>
            </a:r>
            <a:br>
              <a:rPr lang="tr-TR" altLang="tr-TR" sz="3200" b="1" dirty="0" smtClean="0">
                <a:latin typeface="Arial" panose="020B0604020202020204" pitchFamily="34" charset="0"/>
                <a:cs typeface="Arial" panose="020B0604020202020204" pitchFamily="34" charset="0"/>
              </a:rPr>
            </a:br>
            <a:r>
              <a:rPr lang="tr-TR" altLang="tr-TR" sz="3200" b="1" dirty="0" smtClean="0">
                <a:latin typeface="Arial" panose="020B0604020202020204" pitchFamily="34" charset="0"/>
                <a:cs typeface="Arial" panose="020B0604020202020204" pitchFamily="34" charset="0"/>
              </a:rPr>
              <a:t>Yargı Kararları</a:t>
            </a:r>
          </a:p>
        </p:txBody>
      </p:sp>
      <p:sp>
        <p:nvSpPr>
          <p:cNvPr id="50179" name="Rectangle 3"/>
          <p:cNvSpPr>
            <a:spLocks noGrp="1" noChangeArrowheads="1"/>
          </p:cNvSpPr>
          <p:nvPr>
            <p:ph idx="1"/>
          </p:nvPr>
        </p:nvSpPr>
        <p:spPr>
          <a:xfrm>
            <a:off x="251520" y="1340768"/>
            <a:ext cx="8784976" cy="5040560"/>
          </a:xfrm>
        </p:spPr>
        <p:txBody>
          <a:bodyPr>
            <a:noAutofit/>
          </a:bodyPr>
          <a:lstStyle/>
          <a:p>
            <a:r>
              <a:rPr lang="tr-TR" sz="2200" dirty="0" smtClean="0"/>
              <a:t>«</a:t>
            </a:r>
            <a:r>
              <a:rPr lang="tr-TR" sz="2200" dirty="0"/>
              <a:t>Dosyadaki bu delil durumu karşısında davacı işçinin, narenciye bahçesi olan davalı iş yerinde, bahçenin bakımı, ilaçlanması, gübrelenmesi ve traktör ile sürülmesi işlerini yaptığı, bu işlerin de tarım işi kapsamında kaldığı, davacının bekçilik görevinin bulunmadığı, sadece bekçi olarak görev yapan işçinin izinde olduğu dönemde geçici olarak bekçilik yaptığı, bu durumda da bekçilik görevinin baskın iş niteliğinde olmadığı sonucuna varılmıştır. Ayrıca, somut olayda davacı işçinin traktör kullanması tarım işi niteliğinde bulunmayan şoförlük işi olarak da değerlendirilemez. Zira davacı işçinin traktörü bahçenin bakımı, gübrelenmesi, ilaçlanması ya da sürülmesi işinde kullandığı anlaşılmaktadır. Bu durumda davacı, 4857 sayılı İş Kanunu’nun 1’inci maddesinin ikinci fıkrası yollaması ile aynı Kanunun 4/1-b bendi uyarınca tarım işinde çalıştığından İş Kanunu kapsamı dışında </a:t>
            </a:r>
            <a:r>
              <a:rPr lang="tr-TR" sz="2200" dirty="0" smtClean="0"/>
              <a:t>kalmaktadır» (Yargıtay HGK, 18.10.2018, 2017/1557 E., 2018/1457).</a:t>
            </a:r>
            <a:endParaRPr lang="tr-TR" sz="2200" dirty="0"/>
          </a:p>
          <a:p>
            <a:pPr eaLnBrk="1" hangingPunct="1">
              <a:lnSpc>
                <a:spcPct val="150000"/>
              </a:lnSpc>
              <a:spcBef>
                <a:spcPts val="600"/>
              </a:spcBef>
              <a:spcAft>
                <a:spcPts val="600"/>
              </a:spcAft>
              <a:defRPr/>
            </a:pPr>
            <a:endParaRPr lang="tr-TR" altLang="tr-TR" sz="2400" b="1"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11</a:t>
            </a:fld>
            <a:endParaRPr lang="tr-TR"/>
          </a:p>
        </p:txBody>
      </p:sp>
    </p:spTree>
    <p:extLst>
      <p:ext uri="{BB962C8B-B14F-4D97-AF65-F5344CB8AC3E}">
        <p14:creationId xmlns:p14="http://schemas.microsoft.com/office/powerpoint/2010/main" val="2440648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528" y="0"/>
            <a:ext cx="8568952" cy="1052736"/>
          </a:xfrm>
        </p:spPr>
        <p:txBody>
          <a:bodyPr>
            <a:no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4857 sayılı Kanunun Kapsamı</a:t>
            </a:r>
            <a:br>
              <a:rPr lang="tr-TR" altLang="tr-TR" sz="3200" b="1" dirty="0" smtClean="0">
                <a:latin typeface="Arial" panose="020B0604020202020204" pitchFamily="34" charset="0"/>
                <a:cs typeface="Arial" panose="020B0604020202020204" pitchFamily="34" charset="0"/>
              </a:rPr>
            </a:br>
            <a:r>
              <a:rPr lang="tr-TR" altLang="tr-TR" sz="3200" b="1" dirty="0" smtClean="0">
                <a:latin typeface="Arial" panose="020B0604020202020204" pitchFamily="34" charset="0"/>
                <a:cs typeface="Arial" panose="020B0604020202020204" pitchFamily="34" charset="0"/>
              </a:rPr>
              <a:t>Yargı Kararları</a:t>
            </a:r>
          </a:p>
        </p:txBody>
      </p:sp>
      <p:sp>
        <p:nvSpPr>
          <p:cNvPr id="50179" name="Rectangle 3"/>
          <p:cNvSpPr>
            <a:spLocks noGrp="1" noChangeArrowheads="1"/>
          </p:cNvSpPr>
          <p:nvPr>
            <p:ph idx="1"/>
          </p:nvPr>
        </p:nvSpPr>
        <p:spPr>
          <a:xfrm>
            <a:off x="251520" y="1340768"/>
            <a:ext cx="8784976" cy="5040560"/>
          </a:xfrm>
        </p:spPr>
        <p:txBody>
          <a:bodyPr>
            <a:noAutofit/>
          </a:bodyPr>
          <a:lstStyle/>
          <a:p>
            <a:r>
              <a:rPr lang="tr-TR" sz="2100" dirty="0" smtClean="0"/>
              <a:t>«</a:t>
            </a:r>
            <a:r>
              <a:rPr lang="tr-TR" sz="2100" dirty="0"/>
              <a:t>Mahkemece davacının davalılara ait evin bahçe işleri ile uğraştığı, bahçıvanlık işinin ise evin eklentisinde gerçekleştirildiği, bu nedenle davacının ev hizmetlisi sayılması gerektiği gerekçesiyle direnme kararı verilmiş buna göre de taraflar arasındaki ilişki İş Kanunu kapsamında kabul </a:t>
            </a:r>
            <a:r>
              <a:rPr lang="tr-TR" sz="2100" dirty="0" smtClean="0"/>
              <a:t>edilmemiştir. Gerçekten </a:t>
            </a:r>
            <a:r>
              <a:rPr lang="tr-TR" sz="2100" dirty="0"/>
              <a:t>de davacının davalılara ait evin bahçesinde bahçe işi ile uğraştığı konusunda duraksama bulunmamaktadır. Davacı asil de 14.04.2015 tarihli duruşmadaki beyanında, davalıların villasında bahçe işlerinde çalışıp, davalıların tavuklarına baktığını, bu şekilde her gün sabahtan akşama kadar 17 sene çalıştığını beyan etmiştir. Diğer taraftan davacı tanığı davacının dini ve milli bayram günlerinde dahi hayvanların bakımını yaptığını açıklamıştır. Buna göre de mahkemenin kabulünün aksine davacının yaptığı işlerin ev hizmeti olarak kabul edilmesi olanağı bulunmamaktadır. Hayvan bakımı ve bahçıvanlığın aşçı, uşak, temizlikçi gibi ev içinde görülen işlerden olmadığı </a:t>
            </a:r>
            <a:r>
              <a:rPr lang="tr-TR" sz="2100" dirty="0" smtClean="0"/>
              <a:t>açıktır» (Yargıtay HGK, 27.6.2018, 2015/3384 E., 2018/1281).</a:t>
            </a:r>
            <a:endParaRPr lang="tr-TR" sz="2100" dirty="0"/>
          </a:p>
          <a:p>
            <a:pPr eaLnBrk="1" hangingPunct="1">
              <a:lnSpc>
                <a:spcPct val="150000"/>
              </a:lnSpc>
              <a:spcBef>
                <a:spcPts val="600"/>
              </a:spcBef>
              <a:spcAft>
                <a:spcPts val="600"/>
              </a:spcAft>
              <a:defRPr/>
            </a:pPr>
            <a:endParaRPr lang="tr-TR" altLang="tr-TR" sz="2400" b="1"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12</a:t>
            </a:fld>
            <a:endParaRPr lang="tr-TR"/>
          </a:p>
        </p:txBody>
      </p:sp>
    </p:spTree>
    <p:extLst>
      <p:ext uri="{BB962C8B-B14F-4D97-AF65-F5344CB8AC3E}">
        <p14:creationId xmlns:p14="http://schemas.microsoft.com/office/powerpoint/2010/main" val="3128045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eaLnBrk="1" hangingPunct="1">
              <a:defRPr/>
            </a:pPr>
            <a:r>
              <a:rPr lang="tr-TR" altLang="tr-TR" sz="3200" b="1" dirty="0" smtClean="0">
                <a:latin typeface="Arial" panose="020B0604020202020204" pitchFamily="34" charset="0"/>
                <a:cs typeface="Arial" panose="020B0604020202020204" pitchFamily="34" charset="0"/>
              </a:rPr>
              <a:t>Çalışma Yaşamını Düzenleyen Kanunlar</a:t>
            </a:r>
          </a:p>
        </p:txBody>
      </p:sp>
      <p:sp>
        <p:nvSpPr>
          <p:cNvPr id="5" name="Rectangle 3"/>
          <p:cNvSpPr>
            <a:spLocks noGrp="1" noChangeArrowheads="1"/>
          </p:cNvSpPr>
          <p:nvPr>
            <p:ph idx="1"/>
          </p:nvPr>
        </p:nvSpPr>
        <p:spPr>
          <a:xfrm>
            <a:off x="457199" y="1600200"/>
            <a:ext cx="8363273" cy="4709120"/>
          </a:xfrm>
        </p:spPr>
        <p:txBody>
          <a:bodyPr>
            <a:normAutofit fontScale="92500" lnSpcReduction="20000"/>
          </a:bodyPr>
          <a:lstStyle/>
          <a:p>
            <a:pPr algn="just">
              <a:lnSpc>
                <a:spcPct val="160000"/>
              </a:lnSpc>
              <a:buFontTx/>
              <a:buChar char="-"/>
            </a:pPr>
            <a:r>
              <a:rPr lang="tr-TR" altLang="tr-TR" b="1" dirty="0" smtClean="0">
                <a:latin typeface="Arial" panose="020B0604020202020204" pitchFamily="34" charset="0"/>
                <a:cs typeface="Arial" panose="020B0604020202020204" pitchFamily="34" charset="0"/>
              </a:rPr>
              <a:t>İş Kanunu</a:t>
            </a:r>
          </a:p>
          <a:p>
            <a:pPr algn="just">
              <a:lnSpc>
                <a:spcPct val="160000"/>
              </a:lnSpc>
              <a:buFontTx/>
              <a:buChar char="-"/>
            </a:pPr>
            <a:r>
              <a:rPr lang="tr-TR" altLang="tr-TR" b="1" dirty="0" smtClean="0">
                <a:latin typeface="Arial" panose="020B0604020202020204" pitchFamily="34" charset="0"/>
                <a:cs typeface="Arial" panose="020B0604020202020204" pitchFamily="34" charset="0"/>
              </a:rPr>
              <a:t>Deniz İş Kanunu</a:t>
            </a:r>
          </a:p>
          <a:p>
            <a:pPr algn="just">
              <a:lnSpc>
                <a:spcPct val="160000"/>
              </a:lnSpc>
              <a:buFontTx/>
              <a:buChar char="-"/>
            </a:pPr>
            <a:r>
              <a:rPr lang="tr-TR" altLang="tr-TR" b="1" dirty="0" smtClean="0">
                <a:latin typeface="Arial" panose="020B0604020202020204" pitchFamily="34" charset="0"/>
                <a:cs typeface="Arial" panose="020B0604020202020204" pitchFamily="34" charset="0"/>
              </a:rPr>
              <a:t>Basın İş Kanunu</a:t>
            </a:r>
          </a:p>
          <a:p>
            <a:pPr algn="just">
              <a:lnSpc>
                <a:spcPct val="160000"/>
              </a:lnSpc>
              <a:buFontTx/>
              <a:buChar char="-"/>
            </a:pPr>
            <a:r>
              <a:rPr lang="tr-TR" altLang="tr-TR" b="1" dirty="0" smtClean="0">
                <a:latin typeface="Arial" panose="020B0604020202020204" pitchFamily="34" charset="0"/>
                <a:cs typeface="Arial" panose="020B0604020202020204" pitchFamily="34" charset="0"/>
              </a:rPr>
              <a:t>Borçlar Kanunu (hizmet sözleşmesine ilişkin hükümleri)</a:t>
            </a:r>
          </a:p>
          <a:p>
            <a:pPr algn="just">
              <a:lnSpc>
                <a:spcPct val="160000"/>
              </a:lnSpc>
              <a:buFontTx/>
              <a:buChar char="-"/>
            </a:pPr>
            <a:r>
              <a:rPr lang="tr-TR" altLang="tr-TR" b="1" dirty="0" smtClean="0">
                <a:latin typeface="Arial" panose="020B0604020202020204" pitchFamily="34" charset="0"/>
                <a:cs typeface="Arial" panose="020B0604020202020204" pitchFamily="34" charset="0"/>
              </a:rPr>
              <a:t>Sendikalar ve Toplu İş Sözleşmesi Kanunu</a:t>
            </a:r>
          </a:p>
          <a:p>
            <a:pPr algn="just">
              <a:lnSpc>
                <a:spcPct val="160000"/>
              </a:lnSpc>
              <a:buFontTx/>
              <a:buChar char="-"/>
            </a:pPr>
            <a:r>
              <a:rPr lang="tr-TR" altLang="tr-TR" b="1" dirty="0" smtClean="0">
                <a:latin typeface="Arial" panose="020B0604020202020204" pitchFamily="34" charset="0"/>
                <a:cs typeface="Arial" panose="020B0604020202020204" pitchFamily="34" charset="0"/>
              </a:rPr>
              <a:t>Sosyal Sigortalar ve Genel Sağlık Sigortası Kanunu</a:t>
            </a:r>
          </a:p>
          <a:p>
            <a:pPr algn="just">
              <a:lnSpc>
                <a:spcPct val="160000"/>
              </a:lnSpc>
              <a:buFontTx/>
              <a:buChar char="-"/>
            </a:pPr>
            <a:r>
              <a:rPr lang="tr-TR" altLang="tr-TR" b="1" dirty="0" smtClean="0">
                <a:latin typeface="Arial" panose="020B0604020202020204" pitchFamily="34" charset="0"/>
                <a:cs typeface="Arial" panose="020B0604020202020204" pitchFamily="34" charset="0"/>
              </a:rPr>
              <a:t>İş Sağlığı ve Güvenliği Kanunu</a:t>
            </a:r>
          </a:p>
          <a:p>
            <a:pPr algn="just">
              <a:lnSpc>
                <a:spcPct val="160000"/>
              </a:lnSpc>
              <a:buFontTx/>
              <a:buChar char="-"/>
            </a:pPr>
            <a:endParaRPr lang="tr-TR" altLang="tr-TR" sz="2800"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2</a:t>
            </a:fld>
            <a:endParaRPr lang="tr-TR"/>
          </a:p>
        </p:txBody>
      </p:sp>
    </p:spTree>
    <p:extLst>
      <p:ext uri="{BB962C8B-B14F-4D97-AF65-F5344CB8AC3E}">
        <p14:creationId xmlns:p14="http://schemas.microsoft.com/office/powerpoint/2010/main" val="2890458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eaLnBrk="1" hangingPunct="1">
              <a:defRPr/>
            </a:pPr>
            <a:r>
              <a:rPr lang="tr-TR" altLang="tr-TR" sz="3200" b="1" dirty="0" smtClean="0">
                <a:latin typeface="Arial" panose="020B0604020202020204" pitchFamily="34" charset="0"/>
                <a:cs typeface="Arial" panose="020B0604020202020204" pitchFamily="34" charset="0"/>
              </a:rPr>
              <a:t>4857 sayılı İş Kanunu’nun Kapsamı</a:t>
            </a:r>
          </a:p>
        </p:txBody>
      </p:sp>
      <p:sp>
        <p:nvSpPr>
          <p:cNvPr id="5" name="Rectangle 3"/>
          <p:cNvSpPr>
            <a:spLocks noGrp="1" noChangeArrowheads="1"/>
          </p:cNvSpPr>
          <p:nvPr>
            <p:ph idx="1"/>
          </p:nvPr>
        </p:nvSpPr>
        <p:spPr>
          <a:xfrm>
            <a:off x="457199" y="1600200"/>
            <a:ext cx="8363273" cy="3989040"/>
          </a:xfrm>
        </p:spPr>
        <p:txBody>
          <a:bodyPr>
            <a:normAutofit/>
          </a:bodyPr>
          <a:lstStyle/>
          <a:p>
            <a:pPr marL="0" indent="0" algn="just">
              <a:lnSpc>
                <a:spcPct val="160000"/>
              </a:lnSpc>
              <a:buNone/>
            </a:pPr>
            <a:r>
              <a:rPr lang="tr-TR" sz="2800" b="1" dirty="0" smtClean="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Kanun, </a:t>
            </a:r>
            <a:r>
              <a:rPr lang="tr-TR" sz="2400" dirty="0" smtClean="0">
                <a:latin typeface="Arial" panose="020B0604020202020204" pitchFamily="34" charset="0"/>
                <a:cs typeface="Arial" panose="020B0604020202020204" pitchFamily="34" charset="0"/>
              </a:rPr>
              <a:t>4. maddedeki </a:t>
            </a:r>
            <a:r>
              <a:rPr lang="tr-TR" sz="2400" dirty="0">
                <a:latin typeface="Arial" panose="020B0604020202020204" pitchFamily="34" charset="0"/>
                <a:cs typeface="Arial" panose="020B0604020202020204" pitchFamily="34" charset="0"/>
              </a:rPr>
              <a:t>istisnalar dışında kalan bütün işyerlerine, bu işyerlerinin işverenleri ile işveren vekillerine ve işçilerine faaliyet konularına bakılmaksızın uygulanır</a:t>
            </a:r>
            <a:r>
              <a:rPr lang="tr-TR" sz="2400" dirty="0" smtClean="0">
                <a:latin typeface="Arial" panose="020B0604020202020204" pitchFamily="34" charset="0"/>
                <a:cs typeface="Arial" panose="020B0604020202020204" pitchFamily="34" charset="0"/>
              </a:rPr>
              <a:t>. (4857 sayılı Kanun m.1/3)</a:t>
            </a:r>
            <a:endParaRPr lang="tr-TR" altLang="tr-TR" sz="2400"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3</a:t>
            </a:fld>
            <a:endParaRPr lang="tr-TR"/>
          </a:p>
        </p:txBody>
      </p:sp>
    </p:spTree>
    <p:extLst>
      <p:ext uri="{BB962C8B-B14F-4D97-AF65-F5344CB8AC3E}">
        <p14:creationId xmlns:p14="http://schemas.microsoft.com/office/powerpoint/2010/main" val="2013409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528" y="0"/>
            <a:ext cx="8568952" cy="1052736"/>
          </a:xfrm>
        </p:spPr>
        <p:txBody>
          <a:bodyPr>
            <a:no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4857 sayılı Kanunun </a:t>
            </a:r>
            <a:r>
              <a:rPr lang="tr-TR" altLang="tr-TR" sz="3200" b="1" dirty="0" smtClean="0">
                <a:latin typeface="Arial" panose="020B0604020202020204" pitchFamily="34" charset="0"/>
                <a:cs typeface="Arial" panose="020B0604020202020204" pitchFamily="34" charset="0"/>
              </a:rPr>
              <a:t>Kapsamına İlişkin Düzenleme</a:t>
            </a:r>
            <a:endParaRPr lang="tr-TR" altLang="tr-TR" sz="3200" b="1" dirty="0" smtClean="0">
              <a:latin typeface="Arial" panose="020B0604020202020204" pitchFamily="34" charset="0"/>
              <a:cs typeface="Arial" panose="020B0604020202020204" pitchFamily="34" charset="0"/>
            </a:endParaRPr>
          </a:p>
        </p:txBody>
      </p:sp>
      <p:sp>
        <p:nvSpPr>
          <p:cNvPr id="50179" name="Rectangle 3"/>
          <p:cNvSpPr>
            <a:spLocks noGrp="1" noChangeArrowheads="1"/>
          </p:cNvSpPr>
          <p:nvPr>
            <p:ph idx="1"/>
          </p:nvPr>
        </p:nvSpPr>
        <p:spPr>
          <a:xfrm>
            <a:off x="323528" y="1628800"/>
            <a:ext cx="8568952" cy="4752528"/>
          </a:xfrm>
        </p:spPr>
        <p:txBody>
          <a:bodyPr>
            <a:normAutofit/>
          </a:bodyPr>
          <a:lstStyle/>
          <a:p>
            <a:pPr eaLnBrk="1" hangingPunct="1">
              <a:lnSpc>
                <a:spcPct val="150000"/>
              </a:lnSpc>
              <a:spcBef>
                <a:spcPts val="600"/>
              </a:spcBef>
              <a:spcAft>
                <a:spcPts val="600"/>
              </a:spcAft>
              <a:defRPr/>
            </a:pPr>
            <a:r>
              <a:rPr lang="tr-TR" altLang="tr-TR" sz="2400" b="1" dirty="0" smtClean="0">
                <a:latin typeface="Arial" panose="020B0604020202020204" pitchFamily="34" charset="0"/>
                <a:cs typeface="Arial" panose="020B0604020202020204" pitchFamily="34" charset="0"/>
              </a:rPr>
              <a:t>Deniz ve hava taşıma işleri, </a:t>
            </a:r>
          </a:p>
          <a:p>
            <a:pPr lvl="1">
              <a:lnSpc>
                <a:spcPct val="150000"/>
              </a:lnSpc>
              <a:spcBef>
                <a:spcPts val="600"/>
              </a:spcBef>
              <a:spcAft>
                <a:spcPts val="600"/>
              </a:spcAft>
              <a:defRPr/>
            </a:pPr>
            <a:r>
              <a:rPr lang="tr-TR" i="1" dirty="0">
                <a:latin typeface="Arial" panose="020B0604020202020204" pitchFamily="34" charset="0"/>
                <a:cs typeface="Arial" panose="020B0604020202020204" pitchFamily="34" charset="0"/>
              </a:rPr>
              <a:t>Kıyılarda veya liman ve iskelelerde gemilerden karaya ve karadan gemilere yapılan yükleme ve boşaltma işleri</a:t>
            </a:r>
            <a:r>
              <a:rPr lang="tr-TR" i="1" dirty="0" smtClean="0">
                <a:latin typeface="Arial" panose="020B0604020202020204" pitchFamily="34" charset="0"/>
                <a:cs typeface="Arial" panose="020B0604020202020204" pitchFamily="34" charset="0"/>
              </a:rPr>
              <a:t>,</a:t>
            </a:r>
          </a:p>
          <a:p>
            <a:pPr lvl="1">
              <a:lnSpc>
                <a:spcPct val="150000"/>
              </a:lnSpc>
              <a:spcBef>
                <a:spcPts val="600"/>
              </a:spcBef>
              <a:spcAft>
                <a:spcPts val="600"/>
              </a:spcAft>
              <a:defRPr/>
            </a:pPr>
            <a:r>
              <a:rPr lang="tr-TR" i="1" dirty="0" smtClean="0">
                <a:latin typeface="Arial" panose="020B0604020202020204" pitchFamily="34" charset="0"/>
                <a:cs typeface="Arial" panose="020B0604020202020204" pitchFamily="34" charset="0"/>
              </a:rPr>
              <a:t>Havacılığın </a:t>
            </a:r>
            <a:r>
              <a:rPr lang="tr-TR" i="1" dirty="0">
                <a:latin typeface="Arial" panose="020B0604020202020204" pitchFamily="34" charset="0"/>
                <a:cs typeface="Arial" panose="020B0604020202020204" pitchFamily="34" charset="0"/>
              </a:rPr>
              <a:t>bütün yer tesislerinde yürütülen </a:t>
            </a:r>
            <a:r>
              <a:rPr lang="tr-TR" i="1" dirty="0" smtClean="0">
                <a:latin typeface="Arial" panose="020B0604020202020204" pitchFamily="34" charset="0"/>
                <a:cs typeface="Arial" panose="020B0604020202020204" pitchFamily="34" charset="0"/>
              </a:rPr>
              <a:t>işler</a:t>
            </a:r>
          </a:p>
          <a:p>
            <a:pPr lvl="1">
              <a:lnSpc>
                <a:spcPct val="150000"/>
              </a:lnSpc>
              <a:spcBef>
                <a:spcPts val="600"/>
              </a:spcBef>
              <a:spcAft>
                <a:spcPts val="600"/>
              </a:spcAft>
              <a:defRPr/>
            </a:pPr>
            <a:r>
              <a:rPr lang="tr-TR" i="1" dirty="0">
                <a:latin typeface="Arial" panose="020B0604020202020204" pitchFamily="34" charset="0"/>
                <a:cs typeface="Arial" panose="020B0604020202020204" pitchFamily="34" charset="0"/>
              </a:rPr>
              <a:t>Deniz İş Kanunu kapsamına girmeyen ve tarım işlerinden sayılmayan, denizlerde çalışan su ürünleri üreticileri ile ilgili </a:t>
            </a:r>
            <a:r>
              <a:rPr lang="tr-TR" i="1" dirty="0" smtClean="0">
                <a:latin typeface="Arial" panose="020B0604020202020204" pitchFamily="34" charset="0"/>
                <a:cs typeface="Arial" panose="020B0604020202020204" pitchFamily="34" charset="0"/>
              </a:rPr>
              <a:t>işler</a:t>
            </a:r>
            <a:endParaRPr lang="tr-TR" altLang="tr-TR" i="1"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4</a:t>
            </a:fld>
            <a:endParaRPr lang="tr-TR"/>
          </a:p>
        </p:txBody>
      </p:sp>
    </p:spTree>
    <p:extLst>
      <p:ext uri="{BB962C8B-B14F-4D97-AF65-F5344CB8AC3E}">
        <p14:creationId xmlns:p14="http://schemas.microsoft.com/office/powerpoint/2010/main" val="1564613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528" y="0"/>
            <a:ext cx="8568952" cy="1052736"/>
          </a:xfrm>
        </p:spPr>
        <p:txBody>
          <a:bodyPr>
            <a:noAutofit/>
          </a:bodyPr>
          <a:lstStyle/>
          <a:p>
            <a:pPr algn="ctr">
              <a:defRPr/>
            </a:pPr>
            <a:r>
              <a:rPr lang="tr-TR" altLang="tr-TR" sz="3200" b="1" dirty="0">
                <a:latin typeface="Arial" panose="020B0604020202020204" pitchFamily="34" charset="0"/>
                <a:cs typeface="Arial" panose="020B0604020202020204" pitchFamily="34" charset="0"/>
              </a:rPr>
              <a:t>4857 sayılı Kanunun Kapsamına İlişkin Düzenleme</a:t>
            </a:r>
            <a:endParaRPr lang="tr-TR" altLang="tr-TR" sz="3200" b="1" dirty="0" smtClean="0">
              <a:latin typeface="Arial" panose="020B0604020202020204" pitchFamily="34" charset="0"/>
              <a:cs typeface="Arial" panose="020B0604020202020204" pitchFamily="34" charset="0"/>
            </a:endParaRPr>
          </a:p>
        </p:txBody>
      </p:sp>
      <p:sp>
        <p:nvSpPr>
          <p:cNvPr id="50179" name="Rectangle 3"/>
          <p:cNvSpPr>
            <a:spLocks noGrp="1" noChangeArrowheads="1"/>
          </p:cNvSpPr>
          <p:nvPr>
            <p:ph idx="1"/>
          </p:nvPr>
        </p:nvSpPr>
        <p:spPr>
          <a:xfrm>
            <a:off x="323528" y="1124744"/>
            <a:ext cx="8712968" cy="5472608"/>
          </a:xfrm>
        </p:spPr>
        <p:txBody>
          <a:bodyPr>
            <a:normAutofit/>
          </a:bodyPr>
          <a:lstStyle/>
          <a:p>
            <a:pPr eaLnBrk="1" hangingPunct="1">
              <a:lnSpc>
                <a:spcPct val="150000"/>
              </a:lnSpc>
              <a:spcBef>
                <a:spcPts val="600"/>
              </a:spcBef>
              <a:spcAft>
                <a:spcPts val="600"/>
              </a:spcAft>
              <a:defRPr/>
            </a:pPr>
            <a:r>
              <a:rPr lang="tr-TR" altLang="tr-TR" sz="2400" b="1" dirty="0" smtClean="0">
                <a:latin typeface="Arial" panose="020B0604020202020204" pitchFamily="34" charset="0"/>
                <a:cs typeface="Arial" panose="020B0604020202020204" pitchFamily="34" charset="0"/>
              </a:rPr>
              <a:t>50'den az işçi çalıştırılan (50 dahil) tarım ve orman işlerinin yapıldığı işyerleri veya işletmeler,</a:t>
            </a:r>
          </a:p>
          <a:p>
            <a:pPr lvl="1">
              <a:lnSpc>
                <a:spcPct val="150000"/>
              </a:lnSpc>
              <a:spcBef>
                <a:spcPts val="600"/>
              </a:spcBef>
              <a:spcAft>
                <a:spcPts val="600"/>
              </a:spcAft>
              <a:defRPr/>
            </a:pPr>
            <a:r>
              <a:rPr lang="tr-TR" i="1" dirty="0">
                <a:latin typeface="Arial" panose="020B0604020202020204" pitchFamily="34" charset="0"/>
                <a:cs typeface="Arial" panose="020B0604020202020204" pitchFamily="34" charset="0"/>
              </a:rPr>
              <a:t>Tarım sanatları ile tarım aletleri, makine ve parçalarının yapıldığı atölye ve fabrikalarda görülen işler, </a:t>
            </a:r>
            <a:endParaRPr lang="tr-TR" i="1" dirty="0" smtClean="0">
              <a:latin typeface="Arial" panose="020B0604020202020204" pitchFamily="34" charset="0"/>
              <a:cs typeface="Arial" panose="020B0604020202020204" pitchFamily="34" charset="0"/>
            </a:endParaRPr>
          </a:p>
          <a:p>
            <a:pPr lvl="1">
              <a:lnSpc>
                <a:spcPct val="150000"/>
              </a:lnSpc>
              <a:spcBef>
                <a:spcPts val="600"/>
              </a:spcBef>
              <a:spcAft>
                <a:spcPts val="600"/>
              </a:spcAft>
              <a:defRPr/>
            </a:pPr>
            <a:r>
              <a:rPr lang="tr-TR" i="1" dirty="0" smtClean="0">
                <a:latin typeface="Arial" panose="020B0604020202020204" pitchFamily="34" charset="0"/>
                <a:cs typeface="Arial" panose="020B0604020202020204" pitchFamily="34" charset="0"/>
              </a:rPr>
              <a:t>Tarım </a:t>
            </a:r>
            <a:r>
              <a:rPr lang="tr-TR" i="1" dirty="0">
                <a:latin typeface="Arial" panose="020B0604020202020204" pitchFamily="34" charset="0"/>
                <a:cs typeface="Arial" panose="020B0604020202020204" pitchFamily="34" charset="0"/>
              </a:rPr>
              <a:t>işletmelerinde yapılan yapı işleri, </a:t>
            </a:r>
            <a:endParaRPr lang="tr-TR" i="1" dirty="0" smtClean="0">
              <a:latin typeface="Arial" panose="020B0604020202020204" pitchFamily="34" charset="0"/>
              <a:cs typeface="Arial" panose="020B0604020202020204" pitchFamily="34" charset="0"/>
            </a:endParaRPr>
          </a:p>
          <a:p>
            <a:pPr lvl="1">
              <a:lnSpc>
                <a:spcPct val="150000"/>
              </a:lnSpc>
              <a:spcBef>
                <a:spcPts val="600"/>
              </a:spcBef>
              <a:spcAft>
                <a:spcPts val="600"/>
              </a:spcAft>
              <a:defRPr/>
            </a:pPr>
            <a:r>
              <a:rPr lang="tr-TR" i="1" dirty="0" smtClean="0">
                <a:latin typeface="Arial" panose="020B0604020202020204" pitchFamily="34" charset="0"/>
                <a:cs typeface="Arial" panose="020B0604020202020204" pitchFamily="34" charset="0"/>
              </a:rPr>
              <a:t>Halkın </a:t>
            </a:r>
            <a:r>
              <a:rPr lang="tr-TR" i="1" dirty="0">
                <a:latin typeface="Arial" panose="020B0604020202020204" pitchFamily="34" charset="0"/>
                <a:cs typeface="Arial" panose="020B0604020202020204" pitchFamily="34" charset="0"/>
              </a:rPr>
              <a:t>faydalanmasına açık veya işyerinin eklentisi durumunda olan park ve bahçe işleri, </a:t>
            </a:r>
            <a:endParaRPr lang="tr-TR" altLang="tr-TR" i="1"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5</a:t>
            </a:fld>
            <a:endParaRPr lang="tr-TR"/>
          </a:p>
        </p:txBody>
      </p:sp>
    </p:spTree>
    <p:extLst>
      <p:ext uri="{BB962C8B-B14F-4D97-AF65-F5344CB8AC3E}">
        <p14:creationId xmlns:p14="http://schemas.microsoft.com/office/powerpoint/2010/main" val="3135834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528" y="0"/>
            <a:ext cx="8568952" cy="1052736"/>
          </a:xfrm>
        </p:spPr>
        <p:txBody>
          <a:bodyPr>
            <a:noAutofit/>
          </a:bodyPr>
          <a:lstStyle/>
          <a:p>
            <a:pPr algn="ctr">
              <a:defRPr/>
            </a:pPr>
            <a:r>
              <a:rPr lang="tr-TR" altLang="tr-TR" sz="3200" b="1" dirty="0">
                <a:latin typeface="Arial" panose="020B0604020202020204" pitchFamily="34" charset="0"/>
                <a:cs typeface="Arial" panose="020B0604020202020204" pitchFamily="34" charset="0"/>
              </a:rPr>
              <a:t>4857 sayılı Kanunun Kapsamına İlişkin Düzenleme</a:t>
            </a:r>
            <a:endParaRPr lang="tr-TR" altLang="tr-TR" sz="3200" b="1" dirty="0" smtClean="0">
              <a:latin typeface="Arial" panose="020B0604020202020204" pitchFamily="34" charset="0"/>
              <a:cs typeface="Arial" panose="020B0604020202020204" pitchFamily="34" charset="0"/>
            </a:endParaRPr>
          </a:p>
        </p:txBody>
      </p:sp>
      <p:sp>
        <p:nvSpPr>
          <p:cNvPr id="50179" name="Rectangle 3"/>
          <p:cNvSpPr>
            <a:spLocks noGrp="1" noChangeArrowheads="1"/>
          </p:cNvSpPr>
          <p:nvPr>
            <p:ph idx="1"/>
          </p:nvPr>
        </p:nvSpPr>
        <p:spPr>
          <a:xfrm>
            <a:off x="323528" y="1628800"/>
            <a:ext cx="8712968" cy="4032448"/>
          </a:xfrm>
        </p:spPr>
        <p:txBody>
          <a:bodyPr>
            <a:noAutofit/>
          </a:bodyPr>
          <a:lstStyle/>
          <a:p>
            <a:pPr eaLnBrk="1" hangingPunct="1">
              <a:lnSpc>
                <a:spcPct val="150000"/>
              </a:lnSpc>
              <a:spcBef>
                <a:spcPts val="600"/>
              </a:spcBef>
              <a:spcAft>
                <a:spcPts val="600"/>
              </a:spcAft>
              <a:defRPr/>
            </a:pPr>
            <a:r>
              <a:rPr lang="tr-TR" altLang="tr-TR" sz="2400" b="1" dirty="0" smtClean="0">
                <a:latin typeface="Arial" panose="020B0604020202020204" pitchFamily="34" charset="0"/>
                <a:cs typeface="Arial" panose="020B0604020202020204" pitchFamily="34" charset="0"/>
              </a:rPr>
              <a:t>Bir ailenin üyeleri ve 3. dereceye kadar (3. derece dahil) hısımları arasında dışardan başka biri katılmayarak evlerde ve el sanatlarının yapıldığı işler, </a:t>
            </a:r>
          </a:p>
          <a:p>
            <a:pPr eaLnBrk="1" hangingPunct="1">
              <a:lnSpc>
                <a:spcPct val="150000"/>
              </a:lnSpc>
              <a:spcBef>
                <a:spcPts val="600"/>
              </a:spcBef>
              <a:spcAft>
                <a:spcPts val="600"/>
              </a:spcAft>
              <a:defRPr/>
            </a:pPr>
            <a:r>
              <a:rPr lang="tr-TR" altLang="tr-TR" sz="2400" b="1" dirty="0" smtClean="0">
                <a:latin typeface="Arial" panose="020B0604020202020204" pitchFamily="34" charset="0"/>
                <a:cs typeface="Arial" panose="020B0604020202020204" pitchFamily="34" charset="0"/>
              </a:rPr>
              <a:t>Ev hizmetleri, </a:t>
            </a:r>
          </a:p>
          <a:p>
            <a:pPr eaLnBrk="1" hangingPunct="1">
              <a:lnSpc>
                <a:spcPct val="150000"/>
              </a:lnSpc>
              <a:spcBef>
                <a:spcPts val="600"/>
              </a:spcBef>
              <a:spcAft>
                <a:spcPts val="600"/>
              </a:spcAft>
              <a:defRPr/>
            </a:pPr>
            <a:r>
              <a:rPr lang="tr-TR" altLang="tr-TR" sz="2400" b="1" dirty="0" smtClean="0">
                <a:latin typeface="Arial" panose="020B0604020202020204" pitchFamily="34" charset="0"/>
                <a:cs typeface="Arial" panose="020B0604020202020204" pitchFamily="34" charset="0"/>
              </a:rPr>
              <a:t>Çıraklar, </a:t>
            </a:r>
          </a:p>
          <a:p>
            <a:pPr eaLnBrk="1" hangingPunct="1">
              <a:lnSpc>
                <a:spcPct val="150000"/>
              </a:lnSpc>
              <a:spcBef>
                <a:spcPts val="600"/>
              </a:spcBef>
              <a:spcAft>
                <a:spcPts val="600"/>
              </a:spcAft>
              <a:defRPr/>
            </a:pPr>
            <a:r>
              <a:rPr lang="tr-TR" altLang="tr-TR" sz="2400" b="1" dirty="0" smtClean="0">
                <a:latin typeface="Arial" panose="020B0604020202020204" pitchFamily="34" charset="0"/>
                <a:cs typeface="Arial" panose="020B0604020202020204" pitchFamily="34" charset="0"/>
              </a:rPr>
              <a:t>Stajyerler</a:t>
            </a:r>
          </a:p>
        </p:txBody>
      </p:sp>
      <p:sp>
        <p:nvSpPr>
          <p:cNvPr id="2" name="Slayt Numarası Yer Tutucusu 1"/>
          <p:cNvSpPr>
            <a:spLocks noGrp="1"/>
          </p:cNvSpPr>
          <p:nvPr>
            <p:ph type="sldNum" sz="quarter" idx="12"/>
          </p:nvPr>
        </p:nvSpPr>
        <p:spPr/>
        <p:txBody>
          <a:bodyPr/>
          <a:lstStyle/>
          <a:p>
            <a:fld id="{FE58EF40-2703-4175-A262-35BD4C31CE73}" type="slidenum">
              <a:rPr lang="tr-TR" smtClean="0"/>
              <a:pPr/>
              <a:t>6</a:t>
            </a:fld>
            <a:endParaRPr lang="tr-TR"/>
          </a:p>
        </p:txBody>
      </p:sp>
    </p:spTree>
    <p:extLst>
      <p:ext uri="{BB962C8B-B14F-4D97-AF65-F5344CB8AC3E}">
        <p14:creationId xmlns:p14="http://schemas.microsoft.com/office/powerpoint/2010/main" val="159082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528" y="0"/>
            <a:ext cx="8568952" cy="1052736"/>
          </a:xfrm>
        </p:spPr>
        <p:txBody>
          <a:bodyPr>
            <a:noAutofit/>
          </a:bodyPr>
          <a:lstStyle/>
          <a:p>
            <a:pPr algn="ctr">
              <a:defRPr/>
            </a:pPr>
            <a:r>
              <a:rPr lang="tr-TR" altLang="tr-TR" sz="3200" b="1" dirty="0">
                <a:latin typeface="Arial" panose="020B0604020202020204" pitchFamily="34" charset="0"/>
                <a:cs typeface="Arial" panose="020B0604020202020204" pitchFamily="34" charset="0"/>
              </a:rPr>
              <a:t>4857 sayılı Kanunun Kapsamına İlişkin Düzenleme</a:t>
            </a:r>
            <a:endParaRPr lang="tr-TR" altLang="tr-TR" sz="3200" b="1" dirty="0" smtClean="0">
              <a:latin typeface="Arial" panose="020B0604020202020204" pitchFamily="34" charset="0"/>
              <a:cs typeface="Arial" panose="020B0604020202020204" pitchFamily="34" charset="0"/>
            </a:endParaRPr>
          </a:p>
        </p:txBody>
      </p:sp>
      <p:sp>
        <p:nvSpPr>
          <p:cNvPr id="50179" name="Rectangle 3"/>
          <p:cNvSpPr>
            <a:spLocks noGrp="1" noChangeArrowheads="1"/>
          </p:cNvSpPr>
          <p:nvPr>
            <p:ph idx="1"/>
          </p:nvPr>
        </p:nvSpPr>
        <p:spPr>
          <a:xfrm>
            <a:off x="323528" y="1628800"/>
            <a:ext cx="8712968" cy="4032448"/>
          </a:xfrm>
        </p:spPr>
        <p:txBody>
          <a:bodyPr>
            <a:noAutofit/>
          </a:bodyPr>
          <a:lstStyle/>
          <a:p>
            <a:pPr eaLnBrk="1" hangingPunct="1">
              <a:lnSpc>
                <a:spcPct val="150000"/>
              </a:lnSpc>
              <a:spcBef>
                <a:spcPts val="600"/>
              </a:spcBef>
              <a:spcAft>
                <a:spcPts val="600"/>
              </a:spcAft>
              <a:defRPr/>
            </a:pPr>
            <a:r>
              <a:rPr lang="tr-TR" altLang="tr-TR" sz="2400" b="1" dirty="0" smtClean="0">
                <a:latin typeface="Arial" panose="020B0604020202020204" pitchFamily="34" charset="0"/>
                <a:cs typeface="Arial" panose="020B0604020202020204" pitchFamily="34" charset="0"/>
              </a:rPr>
              <a:t>Sporcular, </a:t>
            </a:r>
          </a:p>
          <a:p>
            <a:pPr eaLnBrk="1" hangingPunct="1">
              <a:lnSpc>
                <a:spcPct val="150000"/>
              </a:lnSpc>
              <a:spcBef>
                <a:spcPts val="600"/>
              </a:spcBef>
              <a:spcAft>
                <a:spcPts val="600"/>
              </a:spcAft>
              <a:defRPr/>
            </a:pPr>
            <a:r>
              <a:rPr lang="tr-TR" altLang="tr-TR" sz="2400" b="1" dirty="0" err="1" smtClean="0">
                <a:latin typeface="Arial" panose="020B0604020202020204" pitchFamily="34" charset="0"/>
                <a:cs typeface="Arial" panose="020B0604020202020204" pitchFamily="34" charset="0"/>
              </a:rPr>
              <a:t>Rehabilite</a:t>
            </a:r>
            <a:r>
              <a:rPr lang="tr-TR" altLang="tr-TR" sz="2400" b="1" dirty="0" smtClean="0">
                <a:latin typeface="Arial" panose="020B0604020202020204" pitchFamily="34" charset="0"/>
                <a:cs typeface="Arial" panose="020B0604020202020204" pitchFamily="34" charset="0"/>
              </a:rPr>
              <a:t> edilenler, </a:t>
            </a:r>
          </a:p>
          <a:p>
            <a:pPr eaLnBrk="1" hangingPunct="1">
              <a:lnSpc>
                <a:spcPct val="150000"/>
              </a:lnSpc>
              <a:spcBef>
                <a:spcPts val="600"/>
              </a:spcBef>
              <a:spcAft>
                <a:spcPts val="600"/>
              </a:spcAft>
              <a:defRPr/>
            </a:pPr>
            <a:r>
              <a:rPr lang="tr-TR" altLang="tr-TR" sz="2400" b="1" dirty="0">
                <a:latin typeface="Arial" panose="020B0604020202020204" pitchFamily="34" charset="0"/>
                <a:cs typeface="Arial" panose="020B0604020202020204" pitchFamily="34" charset="0"/>
              </a:rPr>
              <a:t>Ü</a:t>
            </a:r>
            <a:r>
              <a:rPr lang="tr-TR" altLang="tr-TR" sz="2400" b="1" dirty="0" smtClean="0">
                <a:latin typeface="Arial" panose="020B0604020202020204" pitchFamily="34" charset="0"/>
                <a:cs typeface="Arial" panose="020B0604020202020204" pitchFamily="34" charset="0"/>
              </a:rPr>
              <a:t>ç kişinin çalıştığı esnaf işyerleri </a:t>
            </a:r>
          </a:p>
        </p:txBody>
      </p:sp>
      <p:sp>
        <p:nvSpPr>
          <p:cNvPr id="2" name="Slayt Numarası Yer Tutucusu 1"/>
          <p:cNvSpPr>
            <a:spLocks noGrp="1"/>
          </p:cNvSpPr>
          <p:nvPr>
            <p:ph type="sldNum" sz="quarter" idx="12"/>
          </p:nvPr>
        </p:nvSpPr>
        <p:spPr/>
        <p:txBody>
          <a:bodyPr/>
          <a:lstStyle/>
          <a:p>
            <a:fld id="{FE58EF40-2703-4175-A262-35BD4C31CE73}" type="slidenum">
              <a:rPr lang="tr-TR" smtClean="0"/>
              <a:pPr/>
              <a:t>7</a:t>
            </a:fld>
            <a:endParaRPr lang="tr-TR"/>
          </a:p>
        </p:txBody>
      </p:sp>
    </p:spTree>
    <p:extLst>
      <p:ext uri="{BB962C8B-B14F-4D97-AF65-F5344CB8AC3E}">
        <p14:creationId xmlns:p14="http://schemas.microsoft.com/office/powerpoint/2010/main" val="3547716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528" y="0"/>
            <a:ext cx="8568952" cy="1052736"/>
          </a:xfrm>
        </p:spPr>
        <p:txBody>
          <a:bodyPr>
            <a:no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4857 sayılı Kanunun Kapsamı</a:t>
            </a:r>
            <a:br>
              <a:rPr lang="tr-TR" altLang="tr-TR" sz="3200" b="1" dirty="0" smtClean="0">
                <a:latin typeface="Arial" panose="020B0604020202020204" pitchFamily="34" charset="0"/>
                <a:cs typeface="Arial" panose="020B0604020202020204" pitchFamily="34" charset="0"/>
              </a:rPr>
            </a:br>
            <a:r>
              <a:rPr lang="tr-TR" altLang="tr-TR" sz="3200" b="1" dirty="0" smtClean="0">
                <a:latin typeface="Arial" panose="020B0604020202020204" pitchFamily="34" charset="0"/>
                <a:cs typeface="Arial" panose="020B0604020202020204" pitchFamily="34" charset="0"/>
              </a:rPr>
              <a:t>Yargı Kararları</a:t>
            </a:r>
          </a:p>
        </p:txBody>
      </p:sp>
      <p:sp>
        <p:nvSpPr>
          <p:cNvPr id="50179" name="Rectangle 3"/>
          <p:cNvSpPr>
            <a:spLocks noGrp="1" noChangeArrowheads="1"/>
          </p:cNvSpPr>
          <p:nvPr>
            <p:ph idx="1"/>
          </p:nvPr>
        </p:nvSpPr>
        <p:spPr>
          <a:xfrm>
            <a:off x="323528" y="1628800"/>
            <a:ext cx="8712968" cy="4032448"/>
          </a:xfrm>
        </p:spPr>
        <p:txBody>
          <a:bodyPr>
            <a:noAutofit/>
          </a:bodyPr>
          <a:lstStyle/>
          <a:p>
            <a:r>
              <a:rPr lang="tr-TR" sz="2400" dirty="0" smtClean="0"/>
              <a:t>«Somut </a:t>
            </a:r>
            <a:r>
              <a:rPr lang="tr-TR" sz="2400" dirty="0"/>
              <a:t>uyuşmazlıkta, davacı davalıya ait iş yerinde çalıştırılmak üzere sözleşme imzalandığını ancak; işveren temerrüdü nedeniyle zarara uğradığını iddia ederek 7500 TL. mahrum kalınan ücret alacağını talep etmiş, davalı ise kusurun davacıda olduğunu kendisinin gelip işe başlamadığını </a:t>
            </a:r>
            <a:r>
              <a:rPr lang="tr-TR" sz="2400" dirty="0" smtClean="0"/>
              <a:t>savunmuştur. Öncelikle </a:t>
            </a:r>
            <a:r>
              <a:rPr lang="tr-TR" sz="2400" dirty="0"/>
              <a:t>davalıya ait işyerinin kaportacı olup kaportacılık işinin esnaflığa müsait işlerden olduğu ancak; mahkemece davalıya ait işyerinin niteliklerinin saptanmadığı gibi bu işyerine ait hiçbir araştırma yapılmadığı </a:t>
            </a:r>
            <a:r>
              <a:rPr lang="tr-TR" sz="2400" dirty="0" smtClean="0"/>
              <a:t>görülmüştür» (Yargıtay 9. HD, 4.2.2019, 2015/32271 E., 2019/2661 K.).</a:t>
            </a:r>
            <a:endParaRPr lang="tr-TR" sz="2400" dirty="0"/>
          </a:p>
          <a:p>
            <a:pPr eaLnBrk="1" hangingPunct="1">
              <a:lnSpc>
                <a:spcPct val="150000"/>
              </a:lnSpc>
              <a:spcBef>
                <a:spcPts val="600"/>
              </a:spcBef>
              <a:spcAft>
                <a:spcPts val="600"/>
              </a:spcAft>
              <a:defRPr/>
            </a:pPr>
            <a:endParaRPr lang="tr-TR" altLang="tr-TR" sz="2400" b="1"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8</a:t>
            </a:fld>
            <a:endParaRPr lang="tr-TR"/>
          </a:p>
        </p:txBody>
      </p:sp>
    </p:spTree>
    <p:extLst>
      <p:ext uri="{BB962C8B-B14F-4D97-AF65-F5344CB8AC3E}">
        <p14:creationId xmlns:p14="http://schemas.microsoft.com/office/powerpoint/2010/main" val="66416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528" y="0"/>
            <a:ext cx="8568952" cy="1052736"/>
          </a:xfrm>
        </p:spPr>
        <p:txBody>
          <a:bodyPr>
            <a:no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4857 sayılı Kanunun Kapsamı</a:t>
            </a:r>
            <a:br>
              <a:rPr lang="tr-TR" altLang="tr-TR" sz="3200" b="1" dirty="0" smtClean="0">
                <a:latin typeface="Arial" panose="020B0604020202020204" pitchFamily="34" charset="0"/>
                <a:cs typeface="Arial" panose="020B0604020202020204" pitchFamily="34" charset="0"/>
              </a:rPr>
            </a:br>
            <a:r>
              <a:rPr lang="tr-TR" altLang="tr-TR" sz="3200" b="1" dirty="0" smtClean="0">
                <a:latin typeface="Arial" panose="020B0604020202020204" pitchFamily="34" charset="0"/>
                <a:cs typeface="Arial" panose="020B0604020202020204" pitchFamily="34" charset="0"/>
              </a:rPr>
              <a:t>Yargı Kararları</a:t>
            </a:r>
          </a:p>
        </p:txBody>
      </p:sp>
      <p:sp>
        <p:nvSpPr>
          <p:cNvPr id="50179" name="Rectangle 3"/>
          <p:cNvSpPr>
            <a:spLocks noGrp="1" noChangeArrowheads="1"/>
          </p:cNvSpPr>
          <p:nvPr>
            <p:ph idx="1"/>
          </p:nvPr>
        </p:nvSpPr>
        <p:spPr>
          <a:xfrm>
            <a:off x="323528" y="1628800"/>
            <a:ext cx="8712968" cy="4032448"/>
          </a:xfrm>
        </p:spPr>
        <p:txBody>
          <a:bodyPr>
            <a:noAutofit/>
          </a:bodyPr>
          <a:lstStyle/>
          <a:p>
            <a:r>
              <a:rPr lang="tr-TR" sz="2400" dirty="0" smtClean="0"/>
              <a:t>«</a:t>
            </a:r>
            <a:r>
              <a:rPr lang="tr-TR" sz="2400" dirty="0"/>
              <a:t>Somut uyuşmazlıkta, davacının çalıştığı işyerinin davalının da kabulünde olduğu üzere 10-15 büyükbaş hayvan bulunan ahır olup, davacının görevinin ahırdaki hayvanların bakımını yapmak olduğu </a:t>
            </a:r>
            <a:r>
              <a:rPr lang="tr-TR" sz="2400" dirty="0" smtClean="0"/>
              <a:t>anlaşılmaktadır. 4857 </a:t>
            </a:r>
            <a:r>
              <a:rPr lang="tr-TR" sz="2400" dirty="0"/>
              <a:t>sayılı Yasa'nın 111. maddesinin 4. fıkrasının (c) bendi hükmü karşısında davalı işyerinin aynı Yasanın 4/1-b bendi kapsamında tarım işyeri olduğu, davacı işçinin de tarım işçisi olduğu sabittir. Buna göre Mahkemece, davacının tarım işçisi olduğu, davaya bakmakla görevli mahkemenin Asliye Hukuk Mahkemesi olduğu ve davacının çalışmalarının Borçlar Kanunu kapsamında kaldığı dikkate alınmaksızın karar verilmesi hatalı olup, bozmayı </a:t>
            </a:r>
            <a:r>
              <a:rPr lang="tr-TR" sz="2400" dirty="0" smtClean="0"/>
              <a:t>gerektirmiştir» (Yargıtay 9. HD, 11.12.2019, 2017/13019 E., 2019/22166 K.).</a:t>
            </a:r>
            <a:endParaRPr lang="tr-TR" sz="2400" dirty="0"/>
          </a:p>
          <a:p>
            <a:pPr eaLnBrk="1" hangingPunct="1">
              <a:lnSpc>
                <a:spcPct val="150000"/>
              </a:lnSpc>
              <a:spcBef>
                <a:spcPts val="600"/>
              </a:spcBef>
              <a:spcAft>
                <a:spcPts val="600"/>
              </a:spcAft>
              <a:defRPr/>
            </a:pPr>
            <a:endParaRPr lang="tr-TR" altLang="tr-TR" sz="2400" b="1"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9</a:t>
            </a:fld>
            <a:endParaRPr lang="tr-TR"/>
          </a:p>
        </p:txBody>
      </p:sp>
    </p:spTree>
    <p:extLst>
      <p:ext uri="{BB962C8B-B14F-4D97-AF65-F5344CB8AC3E}">
        <p14:creationId xmlns:p14="http://schemas.microsoft.com/office/powerpoint/2010/main" val="39601012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1340</TotalTime>
  <Words>890</Words>
  <Application>Microsoft Office PowerPoint</Application>
  <PresentationFormat>Ekran Gösterisi (4:3)</PresentationFormat>
  <Paragraphs>54</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Constantia</vt:lpstr>
      <vt:lpstr>Wingdings 2</vt:lpstr>
      <vt:lpstr>Akış</vt:lpstr>
      <vt:lpstr>PowerPoint Sunusu</vt:lpstr>
      <vt:lpstr>Çalışma Yaşamını Düzenleyen Kanunlar</vt:lpstr>
      <vt:lpstr>4857 sayılı İş Kanunu’nun Kapsamı</vt:lpstr>
      <vt:lpstr>4857 sayılı Kanunun Kapsamına İlişkin Düzenleme</vt:lpstr>
      <vt:lpstr>4857 sayılı Kanunun Kapsamına İlişkin Düzenleme</vt:lpstr>
      <vt:lpstr>4857 sayılı Kanunun Kapsamına İlişkin Düzenleme</vt:lpstr>
      <vt:lpstr>4857 sayılı Kanunun Kapsamına İlişkin Düzenleme</vt:lpstr>
      <vt:lpstr>4857 sayılı Kanunun Kapsamı Yargı Kararları</vt:lpstr>
      <vt:lpstr>4857 sayılı Kanunun Kapsamı Yargı Kararları</vt:lpstr>
      <vt:lpstr>4857 sayılı Kanunun Kapsamı Yargı Kararları</vt:lpstr>
      <vt:lpstr>4857 sayılı Kanunun Kapsamı Yargı Kararları</vt:lpstr>
      <vt:lpstr>4857 sayılı Kanunun Kapsamı Yargı Kararları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engin bahadır</dc:creator>
  <cp:lastModifiedBy>Supervisor</cp:lastModifiedBy>
  <cp:revision>167</cp:revision>
  <dcterms:created xsi:type="dcterms:W3CDTF">2014-09-22T11:10:30Z</dcterms:created>
  <dcterms:modified xsi:type="dcterms:W3CDTF">2024-03-01T16:03:55Z</dcterms:modified>
</cp:coreProperties>
</file>