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10"/>
  </p:notesMasterIdLst>
  <p:sldIdLst>
    <p:sldId id="413" r:id="rId2"/>
    <p:sldId id="405" r:id="rId3"/>
    <p:sldId id="414" r:id="rId4"/>
    <p:sldId id="417" r:id="rId5"/>
    <p:sldId id="415" r:id="rId6"/>
    <p:sldId id="416" r:id="rId7"/>
    <p:sldId id="418" r:id="rId8"/>
    <p:sldId id="42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0C026-5A73-40DB-8FB6-6D54E2674BCB}" type="datetimeFigureOut">
              <a:rPr lang="tr-TR" smtClean="0"/>
              <a:pPr/>
              <a:t>13.03.2023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DDB377-9554-4894-B45E-203609EAD7EF}" type="slidenum">
              <a:rPr lang="tr-TR" smtClean="0"/>
              <a:pPr/>
              <a:t>‹#›</a:t>
            </a:fld>
            <a:endParaRPr lang="tr-TR"/>
          </a:p>
        </p:txBody>
      </p:sp>
    </p:spTree>
    <p:extLst>
      <p:ext uri="{BB962C8B-B14F-4D97-AF65-F5344CB8AC3E}">
        <p14:creationId xmlns:p14="http://schemas.microsoft.com/office/powerpoint/2010/main" val="1454871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EB37D94A-9B41-4859-904D-C87046879A4F}" type="datetime1">
              <a:rPr lang="tr-TR" smtClean="0"/>
              <a:pPr/>
              <a:t>13.03.2023</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5E5C6006-2A2B-4B19-8C75-F6B689701C8C}" type="datetime1">
              <a:rPr lang="tr-TR" smtClean="0"/>
              <a:pPr/>
              <a:t>13.03.2023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F41D99-4171-4099-937F-7B7A0B101292}" type="datetime1">
              <a:rPr lang="tr-TR" smtClean="0"/>
              <a:pPr/>
              <a:t>13.03.2023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19EFC615-0D56-4BCA-BE79-575860089793}" type="datetime1">
              <a:rPr lang="tr-TR" smtClean="0"/>
              <a:pPr/>
              <a:t>13.03.2023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E9F5510A-9F66-461D-B57E-DC2F06BC3083}" type="datetime1">
              <a:rPr lang="tr-TR" smtClean="0"/>
              <a:pPr/>
              <a:t>13.03.2023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58EF40-2703-4175-A262-35BD4C31CE73}"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0130A13-CF93-482E-BC6A-2CD9AB5B2F17}" type="datetime1">
              <a:rPr lang="tr-TR" smtClean="0"/>
              <a:pPr/>
              <a:t>13.03.2023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8879935-C4B8-41B9-9010-FD67D6918383}" type="datetime1">
              <a:rPr lang="tr-TR" smtClean="0"/>
              <a:pPr/>
              <a:t>13.03.2023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7018C3EC-ABF8-4E1B-B60E-54584DE37C6F}" type="datetime1">
              <a:rPr lang="tr-TR" smtClean="0"/>
              <a:pPr/>
              <a:t>13.03.2023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7EA73-D367-4DD4-AD96-249C4741EC30}" type="datetime1">
              <a:rPr lang="tr-TR" smtClean="0"/>
              <a:pPr/>
              <a:t>13.03.2023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46C4CF4C-1C7D-4083-8B3B-F56BB73DD1FA}" type="datetime1">
              <a:rPr lang="tr-TR" smtClean="0"/>
              <a:pPr/>
              <a:t>13.03.2023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E58EF40-2703-4175-A262-35BD4C31CE73}"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1F4B3111-C8F2-473F-81EA-287E041F37A2}" type="datetime1">
              <a:rPr lang="tr-TR" smtClean="0"/>
              <a:pPr/>
              <a:t>13.03.2023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E58EF40-2703-4175-A262-35BD4C31CE73}"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EA6896-307C-4A4C-9411-53033EA38982}" type="datetime1">
              <a:rPr lang="tr-TR" smtClean="0"/>
              <a:pPr/>
              <a:t>13.03.2023</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58EF40-2703-4175-A262-35BD4C31CE73}"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endParaRPr lang="tr-TR" altLang="tr-TR" sz="3200" b="1" dirty="0" smtClean="0">
              <a:latin typeface="Arial" panose="020B0604020202020204" pitchFamily="34" charset="0"/>
              <a:cs typeface="Arial" panose="020B0604020202020204" pitchFamily="34" charset="0"/>
            </a:endParaRPr>
          </a:p>
        </p:txBody>
      </p:sp>
      <p:sp>
        <p:nvSpPr>
          <p:cNvPr id="5" name="Rectangle 3"/>
          <p:cNvSpPr>
            <a:spLocks noGrp="1" noChangeArrowheads="1"/>
          </p:cNvSpPr>
          <p:nvPr>
            <p:ph idx="1"/>
          </p:nvPr>
        </p:nvSpPr>
        <p:spPr>
          <a:xfrm>
            <a:off x="457199" y="1600200"/>
            <a:ext cx="8363273" cy="4709120"/>
          </a:xfrm>
        </p:spPr>
        <p:txBody>
          <a:bodyPr>
            <a:normAutofit/>
          </a:bodyPr>
          <a:lstStyle/>
          <a:p>
            <a:pPr algn="just">
              <a:lnSpc>
                <a:spcPct val="160000"/>
              </a:lnSpc>
              <a:buNone/>
            </a:pPr>
            <a:endParaRPr lang="tr-TR" altLang="tr-TR" sz="2800" dirty="0" smtClean="0">
              <a:latin typeface="Arial" panose="020B0604020202020204" pitchFamily="34" charset="0"/>
              <a:cs typeface="Arial" panose="020B0604020202020204" pitchFamily="34" charset="0"/>
            </a:endParaRPr>
          </a:p>
          <a:p>
            <a:pPr algn="ctr">
              <a:lnSpc>
                <a:spcPct val="160000"/>
              </a:lnSpc>
              <a:buNone/>
            </a:pPr>
            <a:r>
              <a:rPr lang="tr-TR" altLang="tr-TR" sz="4000" b="1" dirty="0" smtClean="0">
                <a:solidFill>
                  <a:schemeClr val="accent2"/>
                </a:solidFill>
                <a:latin typeface="Arial" panose="020B0604020202020204" pitchFamily="34" charset="0"/>
                <a:cs typeface="Arial" panose="020B0604020202020204" pitchFamily="34" charset="0"/>
              </a:rPr>
              <a:t>İŞ HUKUKU</a:t>
            </a:r>
          </a:p>
          <a:p>
            <a:pPr algn="ctr">
              <a:lnSpc>
                <a:spcPct val="160000"/>
              </a:lnSpc>
              <a:buNone/>
            </a:pPr>
            <a:r>
              <a:rPr lang="tr-TR" altLang="tr-TR" sz="2000" b="1" dirty="0" smtClean="0">
                <a:solidFill>
                  <a:schemeClr val="accent1"/>
                </a:solidFill>
                <a:latin typeface="Arial" panose="020B0604020202020204" pitchFamily="34" charset="0"/>
                <a:cs typeface="Arial" panose="020B0604020202020204" pitchFamily="34" charset="0"/>
              </a:rPr>
              <a:t>Dr. </a:t>
            </a:r>
            <a:r>
              <a:rPr lang="tr-TR" altLang="tr-TR" sz="2000" b="1" dirty="0" err="1" smtClean="0">
                <a:solidFill>
                  <a:schemeClr val="accent1"/>
                </a:solidFill>
                <a:latin typeface="Arial" panose="020B0604020202020204" pitchFamily="34" charset="0"/>
                <a:cs typeface="Arial" panose="020B0604020202020204" pitchFamily="34" charset="0"/>
              </a:rPr>
              <a:t>Öğr</a:t>
            </a:r>
            <a:r>
              <a:rPr lang="tr-TR" altLang="tr-TR" sz="2000" b="1" dirty="0" smtClean="0">
                <a:solidFill>
                  <a:schemeClr val="accent1"/>
                </a:solidFill>
                <a:latin typeface="Arial" panose="020B0604020202020204" pitchFamily="34" charset="0"/>
                <a:cs typeface="Arial" panose="020B0604020202020204" pitchFamily="34" charset="0"/>
              </a:rPr>
              <a:t>. Üyesi Hasan Ali Kaplan</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1</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eaLnBrk="1" hangingPunct="1">
              <a:defRPr/>
            </a:pPr>
            <a:r>
              <a:rPr lang="tr-TR" altLang="tr-TR" sz="3200" b="1" dirty="0" smtClean="0">
                <a:latin typeface="Arial" panose="020B0604020202020204" pitchFamily="34" charset="0"/>
                <a:cs typeface="Arial" panose="020B0604020202020204" pitchFamily="34" charset="0"/>
              </a:rPr>
              <a:t>İş Kanununda Yer Alan Tanımlar</a:t>
            </a:r>
          </a:p>
        </p:txBody>
      </p:sp>
      <p:sp>
        <p:nvSpPr>
          <p:cNvPr id="5" name="Rectangle 3"/>
          <p:cNvSpPr>
            <a:spLocks noGrp="1" noChangeArrowheads="1"/>
          </p:cNvSpPr>
          <p:nvPr>
            <p:ph idx="1"/>
          </p:nvPr>
        </p:nvSpPr>
        <p:spPr>
          <a:xfrm>
            <a:off x="457199" y="1600200"/>
            <a:ext cx="8363273" cy="4709120"/>
          </a:xfrm>
        </p:spPr>
        <p:txBody>
          <a:bodyPr>
            <a:normAutofit fontScale="92500"/>
          </a:bodyPr>
          <a:lstStyle/>
          <a:p>
            <a:pPr algn="just">
              <a:lnSpc>
                <a:spcPct val="160000"/>
              </a:lnSpc>
              <a:buFontTx/>
              <a:buChar char="-"/>
            </a:pPr>
            <a:r>
              <a:rPr lang="tr-TR" altLang="tr-TR" sz="2000" b="1" dirty="0" smtClean="0">
                <a:latin typeface="Arial" panose="020B0604020202020204" pitchFamily="34" charset="0"/>
                <a:cs typeface="Arial" panose="020B0604020202020204" pitchFamily="34" charset="0"/>
              </a:rPr>
              <a:t>İşçi; </a:t>
            </a:r>
            <a:r>
              <a:rPr lang="tr-TR" altLang="tr-TR" sz="2000" dirty="0">
                <a:latin typeface="Arial" panose="020B0604020202020204" pitchFamily="34" charset="0"/>
                <a:cs typeface="Arial" panose="020B0604020202020204" pitchFamily="34" charset="0"/>
              </a:rPr>
              <a:t>b</a:t>
            </a:r>
            <a:r>
              <a:rPr lang="tr-TR" sz="2000" dirty="0" smtClean="0">
                <a:latin typeface="Arial" panose="020B0604020202020204" pitchFamily="34" charset="0"/>
                <a:cs typeface="Arial" panose="020B0604020202020204" pitchFamily="34" charset="0"/>
              </a:rPr>
              <a:t>ir </a:t>
            </a:r>
            <a:r>
              <a:rPr lang="tr-TR" sz="2000" dirty="0">
                <a:latin typeface="Arial" panose="020B0604020202020204" pitchFamily="34" charset="0"/>
                <a:cs typeface="Arial" panose="020B0604020202020204" pitchFamily="34" charset="0"/>
              </a:rPr>
              <a:t>iş sözleşmesine dayanarak çalışan gerçek </a:t>
            </a:r>
            <a:r>
              <a:rPr lang="tr-TR" sz="2000" dirty="0" smtClean="0">
                <a:latin typeface="Arial" panose="020B0604020202020204" pitchFamily="34" charset="0"/>
                <a:cs typeface="Arial" panose="020B0604020202020204" pitchFamily="34" charset="0"/>
              </a:rPr>
              <a:t>kişi</a:t>
            </a:r>
          </a:p>
          <a:p>
            <a:pPr algn="just">
              <a:lnSpc>
                <a:spcPct val="160000"/>
              </a:lnSpc>
              <a:buFontTx/>
              <a:buChar char="-"/>
            </a:pPr>
            <a:r>
              <a:rPr lang="tr-TR" sz="2000" b="1" dirty="0" smtClean="0">
                <a:latin typeface="Arial" panose="020B0604020202020204" pitchFamily="34" charset="0"/>
                <a:cs typeface="Arial" panose="020B0604020202020204" pitchFamily="34" charset="0"/>
              </a:rPr>
              <a:t>İşveren; </a:t>
            </a:r>
            <a:r>
              <a:rPr lang="tr-TR" sz="2000" dirty="0" smtClean="0">
                <a:latin typeface="Arial" panose="020B0604020202020204" pitchFamily="34" charset="0"/>
                <a:cs typeface="Arial" panose="020B0604020202020204" pitchFamily="34" charset="0"/>
              </a:rPr>
              <a:t>işçi </a:t>
            </a:r>
            <a:r>
              <a:rPr lang="tr-TR" sz="2000" dirty="0">
                <a:latin typeface="Arial" panose="020B0604020202020204" pitchFamily="34" charset="0"/>
                <a:cs typeface="Arial" panose="020B0604020202020204" pitchFamily="34" charset="0"/>
              </a:rPr>
              <a:t>çalıştıran gerçek veya tüzel </a:t>
            </a:r>
            <a:r>
              <a:rPr lang="tr-TR" sz="2000" dirty="0" smtClean="0">
                <a:latin typeface="Arial" panose="020B0604020202020204" pitchFamily="34" charset="0"/>
                <a:cs typeface="Arial" panose="020B0604020202020204" pitchFamily="34" charset="0"/>
              </a:rPr>
              <a:t>kişi </a:t>
            </a:r>
            <a:r>
              <a:rPr lang="tr-TR" sz="2000" dirty="0">
                <a:latin typeface="Arial" panose="020B0604020202020204" pitchFamily="34" charset="0"/>
                <a:cs typeface="Arial" panose="020B0604020202020204" pitchFamily="34" charset="0"/>
              </a:rPr>
              <a:t>yahut tüzel kişiliği olmayan kurum ve </a:t>
            </a:r>
            <a:r>
              <a:rPr lang="tr-TR" sz="2000" dirty="0" smtClean="0">
                <a:latin typeface="Arial" panose="020B0604020202020204" pitchFamily="34" charset="0"/>
                <a:cs typeface="Arial" panose="020B0604020202020204" pitchFamily="34" charset="0"/>
              </a:rPr>
              <a:t>kuruluşlar</a:t>
            </a:r>
          </a:p>
          <a:p>
            <a:pPr algn="just">
              <a:lnSpc>
                <a:spcPct val="160000"/>
              </a:lnSpc>
              <a:buFontTx/>
              <a:buChar char="-"/>
            </a:pPr>
            <a:r>
              <a:rPr lang="tr-TR" sz="2000" b="1" dirty="0" smtClean="0">
                <a:latin typeface="Arial" panose="020B0604020202020204" pitchFamily="34" charset="0"/>
                <a:cs typeface="Arial" panose="020B0604020202020204" pitchFamily="34" charset="0"/>
              </a:rPr>
              <a:t>İş ilişkisi; </a:t>
            </a:r>
            <a:r>
              <a:rPr lang="tr-TR" sz="2000" dirty="0">
                <a:latin typeface="Arial" panose="020B0604020202020204" pitchFamily="34" charset="0"/>
                <a:cs typeface="Arial" panose="020B0604020202020204" pitchFamily="34" charset="0"/>
              </a:rPr>
              <a:t>işçi ile işveren arasında kurulan </a:t>
            </a:r>
            <a:r>
              <a:rPr lang="tr-TR" sz="2000" dirty="0" smtClean="0">
                <a:latin typeface="Arial" panose="020B0604020202020204" pitchFamily="34" charset="0"/>
                <a:cs typeface="Arial" panose="020B0604020202020204" pitchFamily="34" charset="0"/>
              </a:rPr>
              <a:t>hukuki ilişki</a:t>
            </a:r>
          </a:p>
          <a:p>
            <a:pPr algn="just">
              <a:lnSpc>
                <a:spcPct val="160000"/>
              </a:lnSpc>
              <a:buFontTx/>
              <a:buChar char="-"/>
            </a:pPr>
            <a:r>
              <a:rPr lang="tr-TR" altLang="tr-TR" sz="2000" b="1" dirty="0">
                <a:latin typeface="Arial" panose="020B0604020202020204" pitchFamily="34" charset="0"/>
                <a:cs typeface="Arial" panose="020B0604020202020204" pitchFamily="34" charset="0"/>
              </a:rPr>
              <a:t>İşveren vekili; </a:t>
            </a:r>
            <a:r>
              <a:rPr lang="tr-TR" altLang="tr-TR" sz="2000" dirty="0">
                <a:latin typeface="Arial" panose="020B0604020202020204" pitchFamily="34" charset="0"/>
                <a:cs typeface="Arial" panose="020B0604020202020204" pitchFamily="34" charset="0"/>
              </a:rPr>
              <a:t>işveren adına hareket eden ve işin, işyerinin ve işletmenin yönetiminde görev alan kimseler </a:t>
            </a:r>
          </a:p>
          <a:p>
            <a:pPr lvl="1" algn="just">
              <a:lnSpc>
                <a:spcPct val="160000"/>
              </a:lnSpc>
              <a:buFontTx/>
              <a:buChar char="-"/>
            </a:pPr>
            <a:r>
              <a:rPr lang="tr-TR" altLang="tr-TR" sz="1600" dirty="0">
                <a:latin typeface="Arial" panose="020B0604020202020204" pitchFamily="34" charset="0"/>
                <a:cs typeface="Arial" panose="020B0604020202020204" pitchFamily="34" charset="0"/>
              </a:rPr>
              <a:t>İşveren vekilinin bu sıfatla işçilere karşı işlem ve yükümlülüklerinden doğrudan işveren sorumludur.</a:t>
            </a:r>
          </a:p>
          <a:p>
            <a:pPr lvl="1" algn="just">
              <a:lnSpc>
                <a:spcPct val="160000"/>
              </a:lnSpc>
              <a:buFontTx/>
              <a:buChar char="-"/>
            </a:pPr>
            <a:r>
              <a:rPr lang="tr-TR" altLang="tr-TR" sz="1600" dirty="0" smtClean="0">
                <a:latin typeface="Arial" panose="020B0604020202020204" pitchFamily="34" charset="0"/>
                <a:cs typeface="Arial" panose="020B0604020202020204" pitchFamily="34" charset="0"/>
              </a:rPr>
              <a:t>İşveren </a:t>
            </a:r>
            <a:r>
              <a:rPr lang="tr-TR" altLang="tr-TR" sz="1600" dirty="0">
                <a:latin typeface="Arial" panose="020B0604020202020204" pitchFamily="34" charset="0"/>
                <a:cs typeface="Arial" panose="020B0604020202020204" pitchFamily="34" charset="0"/>
              </a:rPr>
              <a:t>için öngörülen her çeşit sorumluluk ve zorunluluklar işveren vekilleri hakkında da uygulanır. İşveren vekilliği sıfatı, işçilere tanınan hak ve yükümlülükleri ortadan kaldırmaz.</a:t>
            </a:r>
          </a:p>
          <a:p>
            <a:pPr algn="just">
              <a:lnSpc>
                <a:spcPct val="160000"/>
              </a:lnSpc>
              <a:buFontTx/>
              <a:buChar char="-"/>
            </a:pPr>
            <a:endParaRPr lang="tr-TR" sz="2000"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2</a:t>
            </a:fld>
            <a:endParaRPr lang="tr-TR"/>
          </a:p>
        </p:txBody>
      </p:sp>
    </p:spTree>
    <p:extLst>
      <p:ext uri="{BB962C8B-B14F-4D97-AF65-F5344CB8AC3E}">
        <p14:creationId xmlns:p14="http://schemas.microsoft.com/office/powerpoint/2010/main" val="2890458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İş Kanununda Yer Alan Tanımlar</a:t>
            </a:r>
          </a:p>
        </p:txBody>
      </p:sp>
      <p:sp>
        <p:nvSpPr>
          <p:cNvPr id="5" name="Rectangle 3"/>
          <p:cNvSpPr>
            <a:spLocks noGrp="1" noChangeArrowheads="1"/>
          </p:cNvSpPr>
          <p:nvPr>
            <p:ph idx="1"/>
          </p:nvPr>
        </p:nvSpPr>
        <p:spPr>
          <a:xfrm>
            <a:off x="179512" y="1268760"/>
            <a:ext cx="8784975" cy="5040560"/>
          </a:xfrm>
        </p:spPr>
        <p:txBody>
          <a:bodyPr>
            <a:noAutofit/>
          </a:bodyPr>
          <a:lstStyle/>
          <a:p>
            <a:pPr algn="just">
              <a:lnSpc>
                <a:spcPct val="160000"/>
              </a:lnSpc>
              <a:buFontTx/>
              <a:buChar char="-"/>
            </a:pPr>
            <a:r>
              <a:rPr lang="tr-TR" altLang="tr-TR" sz="2000" b="1" dirty="0" smtClean="0">
                <a:latin typeface="Arial" panose="020B0604020202020204" pitchFamily="34" charset="0"/>
                <a:cs typeface="Arial" panose="020B0604020202020204" pitchFamily="34" charset="0"/>
              </a:rPr>
              <a:t>İşyeri</a:t>
            </a:r>
            <a:r>
              <a:rPr lang="tr-TR" altLang="tr-TR" sz="2000" b="1" dirty="0">
                <a:latin typeface="Arial" panose="020B0604020202020204" pitchFamily="34" charset="0"/>
                <a:cs typeface="Arial" panose="020B0604020202020204" pitchFamily="34" charset="0"/>
              </a:rPr>
              <a:t>;</a:t>
            </a:r>
            <a:r>
              <a:rPr lang="tr-TR" altLang="tr-TR" sz="2000" dirty="0">
                <a:latin typeface="Arial" panose="020B0604020202020204" pitchFamily="34" charset="0"/>
                <a:cs typeface="Arial" panose="020B0604020202020204" pitchFamily="34" charset="0"/>
              </a:rPr>
              <a:t> i</a:t>
            </a:r>
            <a:r>
              <a:rPr lang="tr-TR" sz="2000" dirty="0" smtClean="0">
                <a:latin typeface="Arial" panose="020B0604020202020204" pitchFamily="34" charset="0"/>
                <a:cs typeface="Arial" panose="020B0604020202020204" pitchFamily="34" charset="0"/>
              </a:rPr>
              <a:t>şveren </a:t>
            </a:r>
            <a:r>
              <a:rPr lang="tr-TR" sz="2000" dirty="0">
                <a:latin typeface="Arial" panose="020B0604020202020204" pitchFamily="34" charset="0"/>
                <a:cs typeface="Arial" panose="020B0604020202020204" pitchFamily="34" charset="0"/>
              </a:rPr>
              <a:t>tarafından mal veya hizmet üretmek amacıyla maddî olan ve olmayan unsurlar ile işçinin birlikte örgütlendiği birim,</a:t>
            </a:r>
          </a:p>
          <a:p>
            <a:pPr lvl="1" algn="just">
              <a:lnSpc>
                <a:spcPct val="160000"/>
              </a:lnSpc>
              <a:buFontTx/>
              <a:buChar char="-"/>
            </a:pPr>
            <a:r>
              <a:rPr lang="tr-TR" altLang="tr-TR" sz="1400" dirty="0">
                <a:latin typeface="Arial" panose="020B0604020202020204" pitchFamily="34" charset="0"/>
                <a:cs typeface="Arial" panose="020B0604020202020204" pitchFamily="34" charset="0"/>
              </a:rPr>
              <a:t>İşverenin işyerinde ürettiği mal veya hizmet ile nitelik yönünden bağlılığı bulunan ve aynı yönetim altında örgütlenen yerler (işyerine bağlı yerler) ile dinlenme, çocuk emzirme, yemek, uyku, yıkanma, muayene ve bakım, beden ve meslekî eğitim ve avlu gibi diğer eklentiler ve araçlar da işyerinden sayılır.</a:t>
            </a:r>
          </a:p>
          <a:p>
            <a:pPr lvl="1" algn="just">
              <a:lnSpc>
                <a:spcPct val="160000"/>
              </a:lnSpc>
              <a:buFontTx/>
              <a:buChar char="-"/>
            </a:pPr>
            <a:r>
              <a:rPr lang="tr-TR" altLang="tr-TR" sz="1400" dirty="0">
                <a:latin typeface="Arial" panose="020B0604020202020204" pitchFamily="34" charset="0"/>
                <a:cs typeface="Arial" panose="020B0604020202020204" pitchFamily="34" charset="0"/>
              </a:rPr>
              <a:t>İşyeri, işyerine bağlı yerler, eklentiler ve araçlar ile oluşturulan iş organizasyonu kapsamında bir bütündür</a:t>
            </a:r>
            <a:r>
              <a:rPr lang="tr-TR" altLang="tr-TR" sz="1400" dirty="0" smtClean="0">
                <a:latin typeface="Arial" panose="020B0604020202020204" pitchFamily="34" charset="0"/>
                <a:cs typeface="Arial" panose="020B0604020202020204" pitchFamily="34" charset="0"/>
              </a:rPr>
              <a:t>.</a:t>
            </a:r>
          </a:p>
          <a:p>
            <a:pPr lvl="1" algn="just">
              <a:lnSpc>
                <a:spcPct val="160000"/>
              </a:lnSpc>
              <a:buFontTx/>
              <a:buChar char="-"/>
            </a:pPr>
            <a:r>
              <a:rPr lang="tr-TR" altLang="tr-TR" sz="1400" dirty="0" smtClean="0">
                <a:latin typeface="Arial" panose="020B0604020202020204" pitchFamily="34" charset="0"/>
                <a:cs typeface="Arial" panose="020B0604020202020204" pitchFamily="34" charset="0"/>
              </a:rPr>
              <a:t>Bir </a:t>
            </a:r>
            <a:r>
              <a:rPr lang="tr-TR" altLang="tr-TR" sz="1400" dirty="0">
                <a:latin typeface="Arial" panose="020B0604020202020204" pitchFamily="34" charset="0"/>
                <a:cs typeface="Arial" panose="020B0604020202020204" pitchFamily="34" charset="0"/>
              </a:rPr>
              <a:t>işyerini kuran, her ne suretle olursa olsun devralan, çalışma konusunu kısmen veya tamamen değiştiren veya herhangi bir sebeple faaliyetine son veren ve işyerini kapatan işveren, işyerinin unvan ve adresini, çalıştırılan işçi sayısını, çalışma konusunu, işin başlama veya bitme gününü, kendi adını ve soyadını yahut unvanını, adresini, varsa işveren vekili veya vekillerinin adı, soyadı ve adreslerini bir ay içinde bölge müdürlüğüne bildirmek zorundadır.</a:t>
            </a:r>
          </a:p>
          <a:p>
            <a:pPr marL="393192" lvl="1" indent="0" algn="just">
              <a:lnSpc>
                <a:spcPct val="160000"/>
              </a:lnSpc>
              <a:buNone/>
            </a:pPr>
            <a:endParaRPr lang="tr-TR" altLang="tr-TR" sz="1600" dirty="0" smtClean="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3</a:t>
            </a:fld>
            <a:endParaRPr lang="tr-TR"/>
          </a:p>
        </p:txBody>
      </p:sp>
    </p:spTree>
    <p:extLst>
      <p:ext uri="{BB962C8B-B14F-4D97-AF65-F5344CB8AC3E}">
        <p14:creationId xmlns:p14="http://schemas.microsoft.com/office/powerpoint/2010/main" val="2163438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İş Kanununda Yer Alan Tanımlar</a:t>
            </a:r>
          </a:p>
        </p:txBody>
      </p:sp>
      <p:sp>
        <p:nvSpPr>
          <p:cNvPr id="5" name="Rectangle 3"/>
          <p:cNvSpPr>
            <a:spLocks noGrp="1" noChangeArrowheads="1"/>
          </p:cNvSpPr>
          <p:nvPr>
            <p:ph idx="1"/>
          </p:nvPr>
        </p:nvSpPr>
        <p:spPr>
          <a:xfrm>
            <a:off x="179512" y="1124744"/>
            <a:ext cx="8784975" cy="5184576"/>
          </a:xfrm>
        </p:spPr>
        <p:txBody>
          <a:bodyPr>
            <a:noAutofit/>
          </a:bodyPr>
          <a:lstStyle/>
          <a:p>
            <a:pPr algn="just">
              <a:lnSpc>
                <a:spcPct val="160000"/>
              </a:lnSpc>
              <a:buFontTx/>
              <a:buChar char="-"/>
            </a:pPr>
            <a:r>
              <a:rPr lang="tr-TR" altLang="tr-TR" sz="2000" b="1" dirty="0" smtClean="0">
                <a:latin typeface="Arial" panose="020B0604020202020204" pitchFamily="34" charset="0"/>
                <a:cs typeface="Arial" panose="020B0604020202020204" pitchFamily="34" charset="0"/>
              </a:rPr>
              <a:t>İşyerinin devri;</a:t>
            </a:r>
            <a:r>
              <a:rPr lang="tr-TR" altLang="tr-TR" sz="2000" dirty="0" smtClean="0">
                <a:latin typeface="Arial" panose="020B0604020202020204" pitchFamily="34" charset="0"/>
                <a:cs typeface="Arial" panose="020B0604020202020204" pitchFamily="34" charset="0"/>
              </a:rPr>
              <a:t> </a:t>
            </a:r>
          </a:p>
          <a:p>
            <a:pPr algn="just">
              <a:lnSpc>
                <a:spcPct val="160000"/>
              </a:lnSpc>
              <a:buFontTx/>
              <a:buChar char="-"/>
            </a:pPr>
            <a:r>
              <a:rPr lang="tr-TR" altLang="tr-TR" sz="1400" dirty="0">
                <a:latin typeface="Arial" panose="020B0604020202020204" pitchFamily="34" charset="0"/>
                <a:cs typeface="Arial" panose="020B0604020202020204" pitchFamily="34" charset="0"/>
              </a:rPr>
              <a:t>İşyeri veya işyerinin bir bölümü hukukî bir işleme dayalı olarak başka birine devredildiğinde, devir tarihinde işyerinde veya bir bölümünde mevcut olan iş sözleşmeleri bütün hak ve borçları ile birlikte devralana </a:t>
            </a:r>
            <a:r>
              <a:rPr lang="tr-TR" altLang="tr-TR" sz="1400" dirty="0" smtClean="0">
                <a:latin typeface="Arial" panose="020B0604020202020204" pitchFamily="34" charset="0"/>
                <a:cs typeface="Arial" panose="020B0604020202020204" pitchFamily="34" charset="0"/>
              </a:rPr>
              <a:t>geçer.</a:t>
            </a:r>
          </a:p>
          <a:p>
            <a:pPr algn="just">
              <a:lnSpc>
                <a:spcPct val="160000"/>
              </a:lnSpc>
              <a:buFontTx/>
              <a:buChar char="-"/>
            </a:pPr>
            <a:r>
              <a:rPr lang="tr-TR" altLang="tr-TR" sz="1400" dirty="0" smtClean="0">
                <a:latin typeface="Arial" panose="020B0604020202020204" pitchFamily="34" charset="0"/>
                <a:cs typeface="Arial" panose="020B0604020202020204" pitchFamily="34" charset="0"/>
              </a:rPr>
              <a:t>Devralan </a:t>
            </a:r>
            <a:r>
              <a:rPr lang="tr-TR" altLang="tr-TR" sz="1400" dirty="0">
                <a:latin typeface="Arial" panose="020B0604020202020204" pitchFamily="34" charset="0"/>
                <a:cs typeface="Arial" panose="020B0604020202020204" pitchFamily="34" charset="0"/>
              </a:rPr>
              <a:t>işveren, işçinin hizmet süresinin esas alındığı haklarda, işçinin devreden işveren yanında işe başladığı tarihe göre işlem yapmakla yükümlüdür</a:t>
            </a:r>
            <a:r>
              <a:rPr lang="tr-TR" altLang="tr-TR" sz="1400" dirty="0" smtClean="0">
                <a:latin typeface="Arial" panose="020B0604020202020204" pitchFamily="34" charset="0"/>
                <a:cs typeface="Arial" panose="020B0604020202020204" pitchFamily="34" charset="0"/>
              </a:rPr>
              <a:t>.</a:t>
            </a:r>
            <a:endParaRPr lang="tr-TR" altLang="tr-TR" sz="1400" dirty="0">
              <a:latin typeface="Arial" panose="020B0604020202020204" pitchFamily="34" charset="0"/>
              <a:cs typeface="Arial" panose="020B0604020202020204" pitchFamily="34" charset="0"/>
            </a:endParaRPr>
          </a:p>
          <a:p>
            <a:pPr algn="just">
              <a:lnSpc>
                <a:spcPct val="160000"/>
              </a:lnSpc>
              <a:buFontTx/>
              <a:buChar char="-"/>
            </a:pPr>
            <a:r>
              <a:rPr lang="tr-TR" altLang="tr-TR" sz="1400" dirty="0" smtClean="0">
                <a:latin typeface="Arial" panose="020B0604020202020204" pitchFamily="34" charset="0"/>
                <a:cs typeface="Arial" panose="020B0604020202020204" pitchFamily="34" charset="0"/>
              </a:rPr>
              <a:t>Devirden </a:t>
            </a:r>
            <a:r>
              <a:rPr lang="tr-TR" altLang="tr-TR" sz="1400" dirty="0">
                <a:latin typeface="Arial" panose="020B0604020202020204" pitchFamily="34" charset="0"/>
                <a:cs typeface="Arial" panose="020B0604020202020204" pitchFamily="34" charset="0"/>
              </a:rPr>
              <a:t>önce doğmuş olan ve devir tarihinde ödenmesi gereken borçlardan devreden ve devralan işveren birlikte sorumludurlar. Ancak bu yükümlülüklerden devreden işverenin sorumluluğu devir tarihinden itibaren iki yıl ile sınırlıdır.</a:t>
            </a:r>
          </a:p>
          <a:p>
            <a:pPr algn="just">
              <a:lnSpc>
                <a:spcPct val="160000"/>
              </a:lnSpc>
              <a:buFontTx/>
              <a:buChar char="-"/>
            </a:pPr>
            <a:r>
              <a:rPr lang="tr-TR" altLang="tr-TR" sz="1400" dirty="0" smtClean="0">
                <a:latin typeface="Arial" panose="020B0604020202020204" pitchFamily="34" charset="0"/>
                <a:cs typeface="Arial" panose="020B0604020202020204" pitchFamily="34" charset="0"/>
              </a:rPr>
              <a:t>Tüzel </a:t>
            </a:r>
            <a:r>
              <a:rPr lang="tr-TR" altLang="tr-TR" sz="1400" dirty="0">
                <a:latin typeface="Arial" panose="020B0604020202020204" pitchFamily="34" charset="0"/>
                <a:cs typeface="Arial" panose="020B0604020202020204" pitchFamily="34" charset="0"/>
              </a:rPr>
              <a:t>kişiliğin birleşme veya katılma ya da türünün değişmesiyle sona erme halinde birlikte sorumluluk hükümleri </a:t>
            </a:r>
            <a:r>
              <a:rPr lang="tr-TR" altLang="tr-TR" sz="1400" dirty="0" smtClean="0">
                <a:latin typeface="Arial" panose="020B0604020202020204" pitchFamily="34" charset="0"/>
                <a:cs typeface="Arial" panose="020B0604020202020204" pitchFamily="34" charset="0"/>
              </a:rPr>
              <a:t>uygulanmaz.</a:t>
            </a:r>
          </a:p>
          <a:p>
            <a:pPr algn="just">
              <a:lnSpc>
                <a:spcPct val="160000"/>
              </a:lnSpc>
              <a:buFontTx/>
              <a:buChar char="-"/>
            </a:pPr>
            <a:r>
              <a:rPr lang="tr-TR" altLang="tr-TR" sz="1400" dirty="0" smtClean="0">
                <a:latin typeface="Arial" panose="020B0604020202020204" pitchFamily="34" charset="0"/>
                <a:cs typeface="Arial" panose="020B0604020202020204" pitchFamily="34" charset="0"/>
              </a:rPr>
              <a:t>Devreden </a:t>
            </a:r>
            <a:r>
              <a:rPr lang="tr-TR" altLang="tr-TR" sz="1400" dirty="0">
                <a:latin typeface="Arial" panose="020B0604020202020204" pitchFamily="34" charset="0"/>
                <a:cs typeface="Arial" panose="020B0604020202020204" pitchFamily="34" charset="0"/>
              </a:rPr>
              <a:t>veya devralan işveren iş sözleşmesini sırf işyerinin veya işyerinin bir bölümünün devrinden dolayı feshedemez ve devir işçi yönünden fesih için haklı sebep oluşturmaz. Devreden veya devralan işverenin ekonomik ve teknolojik sebeplerin yahut iş organizasyonu değişikliğinin gerekli kıldığı fesih hakları veya işçi ve işverenlerin haklı sebeplerden derhal fesih hakları </a:t>
            </a:r>
            <a:r>
              <a:rPr lang="tr-TR" altLang="tr-TR" sz="1400" dirty="0" smtClean="0">
                <a:latin typeface="Arial" panose="020B0604020202020204" pitchFamily="34" charset="0"/>
                <a:cs typeface="Arial" panose="020B0604020202020204" pitchFamily="34" charset="0"/>
              </a:rPr>
              <a:t>saklıdır.</a:t>
            </a:r>
          </a:p>
        </p:txBody>
      </p:sp>
      <p:sp>
        <p:nvSpPr>
          <p:cNvPr id="2" name="Slayt Numarası Yer Tutucusu 1"/>
          <p:cNvSpPr>
            <a:spLocks noGrp="1"/>
          </p:cNvSpPr>
          <p:nvPr>
            <p:ph type="sldNum" sz="quarter" idx="12"/>
          </p:nvPr>
        </p:nvSpPr>
        <p:spPr/>
        <p:txBody>
          <a:bodyPr/>
          <a:lstStyle/>
          <a:p>
            <a:fld id="{FE58EF40-2703-4175-A262-35BD4C31CE73}" type="slidenum">
              <a:rPr lang="tr-TR" smtClean="0"/>
              <a:pPr/>
              <a:t>4</a:t>
            </a:fld>
            <a:endParaRPr lang="tr-TR"/>
          </a:p>
        </p:txBody>
      </p:sp>
    </p:spTree>
    <p:extLst>
      <p:ext uri="{BB962C8B-B14F-4D97-AF65-F5344CB8AC3E}">
        <p14:creationId xmlns:p14="http://schemas.microsoft.com/office/powerpoint/2010/main" val="11513776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İş Kanununda Yer Alan Tanımlar</a:t>
            </a:r>
          </a:p>
        </p:txBody>
      </p:sp>
      <p:sp>
        <p:nvSpPr>
          <p:cNvPr id="5" name="Rectangle 3"/>
          <p:cNvSpPr>
            <a:spLocks noGrp="1" noChangeArrowheads="1"/>
          </p:cNvSpPr>
          <p:nvPr>
            <p:ph idx="1"/>
          </p:nvPr>
        </p:nvSpPr>
        <p:spPr>
          <a:xfrm>
            <a:off x="179512" y="1196752"/>
            <a:ext cx="8784977" cy="5112568"/>
          </a:xfrm>
        </p:spPr>
        <p:txBody>
          <a:bodyPr>
            <a:noAutofit/>
          </a:bodyPr>
          <a:lstStyle/>
          <a:p>
            <a:pPr algn="just">
              <a:lnSpc>
                <a:spcPct val="160000"/>
              </a:lnSpc>
              <a:buFontTx/>
              <a:buChar char="-"/>
            </a:pPr>
            <a:r>
              <a:rPr lang="tr-TR" altLang="tr-TR" sz="2000" b="1" dirty="0" smtClean="0">
                <a:latin typeface="Arial" panose="020B0604020202020204" pitchFamily="34" charset="0"/>
                <a:cs typeface="Arial" panose="020B0604020202020204" pitchFamily="34" charset="0"/>
              </a:rPr>
              <a:t>Alt işveren-asıl işveren ilişkisi; </a:t>
            </a:r>
            <a:r>
              <a:rPr lang="tr-TR" altLang="tr-TR" sz="2000" dirty="0">
                <a:latin typeface="Arial" panose="020B0604020202020204" pitchFamily="34" charset="0"/>
                <a:cs typeface="Arial" panose="020B0604020202020204" pitchFamily="34" charset="0"/>
              </a:rPr>
              <a:t>b</a:t>
            </a:r>
            <a:r>
              <a:rPr lang="tr-TR" sz="2000" dirty="0" smtClean="0">
                <a:latin typeface="Arial" panose="020B0604020202020204" pitchFamily="34" charset="0"/>
                <a:cs typeface="Arial" panose="020B0604020202020204" pitchFamily="34" charset="0"/>
              </a:rPr>
              <a:t>ir </a:t>
            </a:r>
            <a:r>
              <a:rPr lang="tr-TR" sz="2000" dirty="0">
                <a:latin typeface="Arial" panose="020B0604020202020204" pitchFamily="34" charset="0"/>
                <a:cs typeface="Arial" panose="020B0604020202020204" pitchFamily="34" charset="0"/>
              </a:rPr>
              <a:t>işverenden, işyerinde yürüttüğü mal veya hizmet üretimine ilişkin yardımcı işlerinde veya asıl işin bir bölümünde işletmenin ve işin gereği ile teknolojik nedenlerle uzmanlık gerektiren işlerde iş alan ve bu iş için görevlendirdiği işçilerini sadece bu işyerinde aldığı işte çalıştıran diğer işveren ile iş aldığı işveren arasında kurulan </a:t>
            </a:r>
            <a:r>
              <a:rPr lang="tr-TR" sz="2000" dirty="0" smtClean="0">
                <a:latin typeface="Arial" panose="020B0604020202020204" pitchFamily="34" charset="0"/>
                <a:cs typeface="Arial" panose="020B0604020202020204" pitchFamily="34" charset="0"/>
              </a:rPr>
              <a:t>ilişki</a:t>
            </a:r>
            <a:endParaRPr lang="tr-TR" altLang="tr-TR" sz="2000" dirty="0" smtClean="0">
              <a:latin typeface="Arial" panose="020B0604020202020204" pitchFamily="34" charset="0"/>
              <a:cs typeface="Arial" panose="020B0604020202020204" pitchFamily="34" charset="0"/>
            </a:endParaRPr>
          </a:p>
          <a:p>
            <a:pPr lvl="1" algn="just">
              <a:lnSpc>
                <a:spcPct val="160000"/>
              </a:lnSpc>
              <a:buFontTx/>
              <a:buChar char="-"/>
            </a:pPr>
            <a:r>
              <a:rPr lang="tr-TR" altLang="tr-TR" sz="1300" dirty="0" smtClean="0">
                <a:latin typeface="Arial" panose="020B0604020202020204" pitchFamily="34" charset="0"/>
                <a:cs typeface="Arial" panose="020B0604020202020204" pitchFamily="34" charset="0"/>
              </a:rPr>
              <a:t>Asıl </a:t>
            </a:r>
            <a:r>
              <a:rPr lang="tr-TR" altLang="tr-TR" sz="1300" dirty="0">
                <a:latin typeface="Arial" panose="020B0604020202020204" pitchFamily="34" charset="0"/>
                <a:cs typeface="Arial" panose="020B0604020202020204" pitchFamily="34" charset="0"/>
              </a:rPr>
              <a:t>işveren, alt işverenin işçilerine karşı o işyeri ile ilgili olarak k</a:t>
            </a:r>
            <a:r>
              <a:rPr lang="tr-TR" altLang="tr-TR" sz="1300" dirty="0" smtClean="0">
                <a:latin typeface="Arial" panose="020B0604020202020204" pitchFamily="34" charset="0"/>
                <a:cs typeface="Arial" panose="020B0604020202020204" pitchFamily="34" charset="0"/>
              </a:rPr>
              <a:t>anundan</a:t>
            </a:r>
            <a:r>
              <a:rPr lang="tr-TR" altLang="tr-TR" sz="1300" dirty="0">
                <a:latin typeface="Arial" panose="020B0604020202020204" pitchFamily="34" charset="0"/>
                <a:cs typeface="Arial" panose="020B0604020202020204" pitchFamily="34" charset="0"/>
              </a:rPr>
              <a:t>, iş sözleşmesinden veya alt işverenin taraf olduğu toplu iş sözleşmesinden doğan yükümlülüklerinden alt işveren ile birlikte sorumludur</a:t>
            </a:r>
            <a:r>
              <a:rPr lang="tr-TR" altLang="tr-TR" sz="1300" dirty="0" smtClean="0">
                <a:latin typeface="Arial" panose="020B0604020202020204" pitchFamily="34" charset="0"/>
                <a:cs typeface="Arial" panose="020B0604020202020204" pitchFamily="34" charset="0"/>
              </a:rPr>
              <a:t>.</a:t>
            </a:r>
          </a:p>
          <a:p>
            <a:pPr lvl="1" algn="just">
              <a:lnSpc>
                <a:spcPct val="160000"/>
              </a:lnSpc>
              <a:buFontTx/>
              <a:buChar char="-"/>
            </a:pPr>
            <a:r>
              <a:rPr lang="tr-TR" altLang="tr-TR" sz="1300" dirty="0">
                <a:latin typeface="Arial" panose="020B0604020202020204" pitchFamily="34" charset="0"/>
                <a:cs typeface="Arial" panose="020B0604020202020204" pitchFamily="34" charset="0"/>
              </a:rPr>
              <a:t>Asıl işverenin işçilerinin alt işveren tarafından işe alınarak çalıştırılmaya devam ettirilmesi suretiyle hakları </a:t>
            </a:r>
            <a:r>
              <a:rPr lang="tr-TR" altLang="tr-TR" sz="1300" dirty="0" smtClean="0">
                <a:latin typeface="Arial" panose="020B0604020202020204" pitchFamily="34" charset="0"/>
                <a:cs typeface="Arial" panose="020B0604020202020204" pitchFamily="34" charset="0"/>
              </a:rPr>
              <a:t>kısıtlanamaz.</a:t>
            </a:r>
          </a:p>
          <a:p>
            <a:pPr lvl="1" algn="just">
              <a:lnSpc>
                <a:spcPct val="160000"/>
              </a:lnSpc>
              <a:buFontTx/>
              <a:buChar char="-"/>
            </a:pPr>
            <a:r>
              <a:rPr lang="tr-TR" altLang="tr-TR" sz="1300" dirty="0" smtClean="0">
                <a:latin typeface="Arial" panose="020B0604020202020204" pitchFamily="34" charset="0"/>
                <a:cs typeface="Arial" panose="020B0604020202020204" pitchFamily="34" charset="0"/>
              </a:rPr>
              <a:t>Daha </a:t>
            </a:r>
            <a:r>
              <a:rPr lang="tr-TR" altLang="tr-TR" sz="1300" dirty="0">
                <a:latin typeface="Arial" panose="020B0604020202020204" pitchFamily="34" charset="0"/>
                <a:cs typeface="Arial" panose="020B0604020202020204" pitchFamily="34" charset="0"/>
              </a:rPr>
              <a:t>önce o işyerinde çalıştırılan kimse ile alt işveren ilişkisi kurulamaz. </a:t>
            </a:r>
            <a:endParaRPr lang="tr-TR" altLang="tr-TR" sz="1300" dirty="0" smtClean="0">
              <a:latin typeface="Arial" panose="020B0604020202020204" pitchFamily="34" charset="0"/>
              <a:cs typeface="Arial" panose="020B0604020202020204" pitchFamily="34" charset="0"/>
            </a:endParaRPr>
          </a:p>
          <a:p>
            <a:pPr lvl="1" algn="just">
              <a:lnSpc>
                <a:spcPct val="160000"/>
              </a:lnSpc>
              <a:buFontTx/>
              <a:buChar char="-"/>
            </a:pPr>
            <a:r>
              <a:rPr lang="tr-TR" altLang="tr-TR" sz="1300" dirty="0" smtClean="0">
                <a:latin typeface="Arial" panose="020B0604020202020204" pitchFamily="34" charset="0"/>
                <a:cs typeface="Arial" panose="020B0604020202020204" pitchFamily="34" charset="0"/>
              </a:rPr>
              <a:t>Asıl </a:t>
            </a:r>
            <a:r>
              <a:rPr lang="tr-TR" altLang="tr-TR" sz="1300" dirty="0">
                <a:latin typeface="Arial" panose="020B0604020202020204" pitchFamily="34" charset="0"/>
                <a:cs typeface="Arial" panose="020B0604020202020204" pitchFamily="34" charset="0"/>
              </a:rPr>
              <a:t>işveren alt işveren ilişkisinin muvazaalı işleme </a:t>
            </a:r>
            <a:r>
              <a:rPr lang="tr-TR" altLang="tr-TR" sz="1300" dirty="0" smtClean="0">
                <a:latin typeface="Arial" panose="020B0604020202020204" pitchFamily="34" charset="0"/>
                <a:cs typeface="Arial" panose="020B0604020202020204" pitchFamily="34" charset="0"/>
              </a:rPr>
              <a:t>dayanması durumunda alt işveren </a:t>
            </a:r>
            <a:r>
              <a:rPr lang="tr-TR" altLang="tr-TR" sz="1300" dirty="0">
                <a:latin typeface="Arial" panose="020B0604020202020204" pitchFamily="34" charset="0"/>
                <a:cs typeface="Arial" panose="020B0604020202020204" pitchFamily="34" charset="0"/>
              </a:rPr>
              <a:t>işçileri başlangıçtan itibaren asıl işverenin işçisi sayılarak işlem görürler</a:t>
            </a:r>
            <a:r>
              <a:rPr lang="tr-TR" altLang="tr-TR" sz="1300" dirty="0" smtClean="0">
                <a:latin typeface="Arial" panose="020B0604020202020204" pitchFamily="34" charset="0"/>
                <a:cs typeface="Arial" panose="020B0604020202020204" pitchFamily="34" charset="0"/>
              </a:rPr>
              <a:t>.</a:t>
            </a:r>
            <a:endParaRPr lang="tr-TR" altLang="tr-TR" sz="13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5</a:t>
            </a:fld>
            <a:endParaRPr lang="tr-TR"/>
          </a:p>
        </p:txBody>
      </p:sp>
    </p:spTree>
    <p:extLst>
      <p:ext uri="{BB962C8B-B14F-4D97-AF65-F5344CB8AC3E}">
        <p14:creationId xmlns:p14="http://schemas.microsoft.com/office/powerpoint/2010/main" val="1024614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İş Kanununda Yer Alan Tanımlar</a:t>
            </a:r>
          </a:p>
        </p:txBody>
      </p:sp>
      <p:sp>
        <p:nvSpPr>
          <p:cNvPr id="5" name="Rectangle 3"/>
          <p:cNvSpPr>
            <a:spLocks noGrp="1" noChangeArrowheads="1"/>
          </p:cNvSpPr>
          <p:nvPr>
            <p:ph idx="1"/>
          </p:nvPr>
        </p:nvSpPr>
        <p:spPr>
          <a:xfrm>
            <a:off x="323528" y="1340768"/>
            <a:ext cx="8424936" cy="4968552"/>
          </a:xfrm>
        </p:spPr>
        <p:txBody>
          <a:bodyPr>
            <a:noAutofit/>
          </a:bodyPr>
          <a:lstStyle/>
          <a:p>
            <a:pPr algn="just">
              <a:lnSpc>
                <a:spcPct val="160000"/>
              </a:lnSpc>
              <a:buFontTx/>
              <a:buChar char="-"/>
            </a:pPr>
            <a:r>
              <a:rPr lang="tr-TR" altLang="tr-TR" sz="1500" b="1" dirty="0" smtClean="0">
                <a:latin typeface="Arial" panose="020B0604020202020204" pitchFamily="34" charset="0"/>
                <a:cs typeface="Arial" panose="020B0604020202020204" pitchFamily="34" charset="0"/>
              </a:rPr>
              <a:t>Alt işveren-asıl işveren ilişkisi; </a:t>
            </a:r>
          </a:p>
          <a:p>
            <a:pPr algn="just">
              <a:lnSpc>
                <a:spcPct val="160000"/>
              </a:lnSpc>
              <a:buFontTx/>
              <a:buChar char="-"/>
            </a:pPr>
            <a:r>
              <a:rPr lang="tr-TR" sz="1500" dirty="0" smtClean="0">
                <a:latin typeface="Arial" panose="020B0604020202020204" pitchFamily="34" charset="0"/>
                <a:cs typeface="Arial" panose="020B0604020202020204" pitchFamily="34" charset="0"/>
              </a:rPr>
              <a:t>Alt </a:t>
            </a:r>
            <a:r>
              <a:rPr lang="tr-TR" sz="1500" dirty="0">
                <a:latin typeface="Arial" panose="020B0604020202020204" pitchFamily="34" charset="0"/>
                <a:cs typeface="Arial" panose="020B0604020202020204" pitchFamily="34" charset="0"/>
              </a:rPr>
              <a:t>işveren; kendi işyerinin tescili için asıl işverenden aldığı yazılı alt işverenlik sözleşmesi ve gerekli belgelerle birlikte, </a:t>
            </a:r>
            <a:r>
              <a:rPr lang="tr-TR" sz="1500" dirty="0" smtClean="0">
                <a:latin typeface="Arial" panose="020B0604020202020204" pitchFamily="34" charset="0"/>
                <a:cs typeface="Arial" panose="020B0604020202020204" pitchFamily="34" charset="0"/>
              </a:rPr>
              <a:t>bildirim </a:t>
            </a:r>
            <a:r>
              <a:rPr lang="tr-TR" sz="1500" dirty="0">
                <a:latin typeface="Arial" panose="020B0604020202020204" pitchFamily="34" charset="0"/>
                <a:cs typeface="Arial" panose="020B0604020202020204" pitchFamily="34" charset="0"/>
              </a:rPr>
              <a:t>yapmakla yükümlüdür. </a:t>
            </a:r>
            <a:endParaRPr lang="tr-TR" sz="1500" dirty="0" smtClean="0">
              <a:latin typeface="Arial" panose="020B0604020202020204" pitchFamily="34" charset="0"/>
              <a:cs typeface="Arial" panose="020B0604020202020204" pitchFamily="34" charset="0"/>
            </a:endParaRPr>
          </a:p>
          <a:p>
            <a:pPr algn="just">
              <a:lnSpc>
                <a:spcPct val="160000"/>
              </a:lnSpc>
              <a:buFontTx/>
              <a:buChar char="-"/>
            </a:pPr>
            <a:r>
              <a:rPr lang="tr-TR" sz="1500" dirty="0">
                <a:latin typeface="Arial" panose="020B0604020202020204" pitchFamily="34" charset="0"/>
                <a:cs typeface="Arial" panose="020B0604020202020204" pitchFamily="34" charset="0"/>
              </a:rPr>
              <a:t>M</a:t>
            </a:r>
            <a:r>
              <a:rPr lang="tr-TR" sz="1500" dirty="0" smtClean="0">
                <a:latin typeface="Arial" panose="020B0604020202020204" pitchFamily="34" charset="0"/>
                <a:cs typeface="Arial" panose="020B0604020202020204" pitchFamily="34" charset="0"/>
              </a:rPr>
              <a:t>uvazaalı </a:t>
            </a:r>
            <a:r>
              <a:rPr lang="tr-TR" sz="1500" dirty="0">
                <a:latin typeface="Arial" panose="020B0604020202020204" pitchFamily="34" charset="0"/>
                <a:cs typeface="Arial" panose="020B0604020202020204" pitchFamily="34" charset="0"/>
              </a:rPr>
              <a:t>işlemin tespiti halinde, bu tespite ilişkin gerekçeli müfettiş raporu işverenlere tebliğ edilir. Bu rapora karşı tebliğ tarihinden itibaren otuz iş günü</a:t>
            </a:r>
            <a:r>
              <a:rPr lang="tr-TR" sz="1500" b="1" dirty="0">
                <a:latin typeface="Arial" panose="020B0604020202020204" pitchFamily="34" charset="0"/>
                <a:cs typeface="Arial" panose="020B0604020202020204" pitchFamily="34" charset="0"/>
              </a:rPr>
              <a:t> </a:t>
            </a:r>
            <a:r>
              <a:rPr lang="tr-TR" sz="1500" dirty="0">
                <a:latin typeface="Arial" panose="020B0604020202020204" pitchFamily="34" charset="0"/>
                <a:cs typeface="Arial" panose="020B0604020202020204" pitchFamily="34" charset="0"/>
              </a:rPr>
              <a:t>içinde işverenlerce yetkili iş mahkemesine itiraz edilebilir. </a:t>
            </a:r>
            <a:endParaRPr lang="tr-TR" sz="1500" dirty="0" smtClean="0">
              <a:latin typeface="Arial" panose="020B0604020202020204" pitchFamily="34" charset="0"/>
              <a:cs typeface="Arial" panose="020B0604020202020204" pitchFamily="34" charset="0"/>
            </a:endParaRPr>
          </a:p>
          <a:p>
            <a:pPr algn="just">
              <a:lnSpc>
                <a:spcPct val="160000"/>
              </a:lnSpc>
              <a:buFontTx/>
              <a:buChar char="-"/>
            </a:pPr>
            <a:r>
              <a:rPr lang="tr-TR" sz="1500" dirty="0" smtClean="0">
                <a:latin typeface="Arial" panose="020B0604020202020204" pitchFamily="34" charset="0"/>
                <a:cs typeface="Arial" panose="020B0604020202020204" pitchFamily="34" charset="0"/>
              </a:rPr>
              <a:t>İtiraz </a:t>
            </a:r>
            <a:r>
              <a:rPr lang="tr-TR" sz="1500" dirty="0">
                <a:latin typeface="Arial" panose="020B0604020202020204" pitchFamily="34" charset="0"/>
                <a:cs typeface="Arial" panose="020B0604020202020204" pitchFamily="34" charset="0"/>
              </a:rPr>
              <a:t>üzerine görülecek olan dava basit yargılama usulüne göre dört ay içinde sonuçlandırılır.</a:t>
            </a:r>
            <a:r>
              <a:rPr lang="tr-TR" sz="1500" b="1" dirty="0">
                <a:latin typeface="Arial" panose="020B0604020202020204" pitchFamily="34" charset="0"/>
                <a:cs typeface="Arial" panose="020B0604020202020204" pitchFamily="34" charset="0"/>
              </a:rPr>
              <a:t> </a:t>
            </a:r>
            <a:endParaRPr lang="tr-TR" sz="1500" b="1" dirty="0" smtClean="0">
              <a:latin typeface="Arial" panose="020B0604020202020204" pitchFamily="34" charset="0"/>
              <a:cs typeface="Arial" panose="020B0604020202020204" pitchFamily="34" charset="0"/>
            </a:endParaRPr>
          </a:p>
          <a:p>
            <a:pPr algn="just">
              <a:lnSpc>
                <a:spcPct val="160000"/>
              </a:lnSpc>
              <a:buFontTx/>
              <a:buChar char="-"/>
            </a:pPr>
            <a:r>
              <a:rPr lang="tr-TR" sz="1500" dirty="0" smtClean="0">
                <a:latin typeface="Arial" panose="020B0604020202020204" pitchFamily="34" charset="0"/>
                <a:cs typeface="Arial" panose="020B0604020202020204" pitchFamily="34" charset="0"/>
              </a:rPr>
              <a:t>Mahkemece </a:t>
            </a:r>
            <a:r>
              <a:rPr lang="tr-TR" sz="1500" dirty="0">
                <a:latin typeface="Arial" panose="020B0604020202020204" pitchFamily="34" charset="0"/>
                <a:cs typeface="Arial" panose="020B0604020202020204" pitchFamily="34" charset="0"/>
              </a:rPr>
              <a:t>verilen kararın temyizi hâlinde Yargıtay altı ay içinde kesin olarak karar verir. </a:t>
            </a:r>
            <a:endParaRPr lang="tr-TR" sz="1500" dirty="0" smtClean="0">
              <a:latin typeface="Arial" panose="020B0604020202020204" pitchFamily="34" charset="0"/>
              <a:cs typeface="Arial" panose="020B0604020202020204" pitchFamily="34" charset="0"/>
            </a:endParaRPr>
          </a:p>
          <a:p>
            <a:pPr algn="just">
              <a:lnSpc>
                <a:spcPct val="160000"/>
              </a:lnSpc>
              <a:buFontTx/>
              <a:buChar char="-"/>
            </a:pPr>
            <a:r>
              <a:rPr lang="tr-TR" sz="1500" dirty="0" smtClean="0">
                <a:latin typeface="Arial" panose="020B0604020202020204" pitchFamily="34" charset="0"/>
                <a:cs typeface="Arial" panose="020B0604020202020204" pitchFamily="34" charset="0"/>
              </a:rPr>
              <a:t>Kamu </a:t>
            </a:r>
            <a:r>
              <a:rPr lang="tr-TR" sz="1500" dirty="0">
                <a:latin typeface="Arial" panose="020B0604020202020204" pitchFamily="34" charset="0"/>
                <a:cs typeface="Arial" panose="020B0604020202020204" pitchFamily="34" charset="0"/>
              </a:rPr>
              <a:t>idarelerince bu raporlara karşı yetkili iş mahkemelerine itiraz edilmesi ve mahkeme kararlarına karşı diğer kanun yollarına başvurulması zorunludur. </a:t>
            </a:r>
            <a:endParaRPr lang="tr-TR" sz="1500" dirty="0" smtClean="0">
              <a:latin typeface="Arial" panose="020B0604020202020204" pitchFamily="34" charset="0"/>
              <a:cs typeface="Arial" panose="020B0604020202020204" pitchFamily="34" charset="0"/>
            </a:endParaRPr>
          </a:p>
          <a:p>
            <a:pPr algn="just">
              <a:lnSpc>
                <a:spcPct val="160000"/>
              </a:lnSpc>
              <a:buFontTx/>
              <a:buChar char="-"/>
            </a:pPr>
            <a:r>
              <a:rPr lang="tr-TR" sz="1500" dirty="0" smtClean="0">
                <a:latin typeface="Arial" panose="020B0604020202020204" pitchFamily="34" charset="0"/>
                <a:cs typeface="Arial" panose="020B0604020202020204" pitchFamily="34" charset="0"/>
              </a:rPr>
              <a:t>Rapora </a:t>
            </a:r>
            <a:r>
              <a:rPr lang="tr-TR" sz="1500" dirty="0">
                <a:latin typeface="Arial" panose="020B0604020202020204" pitchFamily="34" charset="0"/>
                <a:cs typeface="Arial" panose="020B0604020202020204" pitchFamily="34" charset="0"/>
              </a:rPr>
              <a:t>otuz iş günü içinde itiraz edilmemiş veya mahkeme muvazaalı işlemin tespitini onamış ise tescil işlemi iptal edilir ve alt işverenin işçileri başlangıçtan itibaren asıl işverenin işçileri sayılır</a:t>
            </a:r>
            <a:r>
              <a:rPr lang="tr-TR" sz="1500" dirty="0" smtClean="0">
                <a:latin typeface="Arial" panose="020B0604020202020204" pitchFamily="34" charset="0"/>
                <a:cs typeface="Arial" panose="020B0604020202020204" pitchFamily="34" charset="0"/>
              </a:rPr>
              <a:t>.</a:t>
            </a:r>
            <a:endParaRPr lang="tr-TR" altLang="tr-TR" sz="15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6</a:t>
            </a:fld>
            <a:endParaRPr lang="tr-TR"/>
          </a:p>
        </p:txBody>
      </p:sp>
    </p:spTree>
    <p:extLst>
      <p:ext uri="{BB962C8B-B14F-4D97-AF65-F5344CB8AC3E}">
        <p14:creationId xmlns:p14="http://schemas.microsoft.com/office/powerpoint/2010/main" val="116032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Yargıtay Kararları</a:t>
            </a:r>
          </a:p>
        </p:txBody>
      </p:sp>
      <p:sp>
        <p:nvSpPr>
          <p:cNvPr id="5" name="Rectangle 3"/>
          <p:cNvSpPr>
            <a:spLocks noGrp="1" noChangeArrowheads="1"/>
          </p:cNvSpPr>
          <p:nvPr>
            <p:ph idx="1"/>
          </p:nvPr>
        </p:nvSpPr>
        <p:spPr>
          <a:xfrm>
            <a:off x="323528" y="1340768"/>
            <a:ext cx="8424936" cy="4968552"/>
          </a:xfrm>
        </p:spPr>
        <p:txBody>
          <a:bodyPr>
            <a:noAutofit/>
          </a:bodyPr>
          <a:lstStyle/>
          <a:p>
            <a:pPr algn="just">
              <a:lnSpc>
                <a:spcPct val="160000"/>
              </a:lnSpc>
              <a:buFontTx/>
              <a:buChar char="-"/>
            </a:pPr>
            <a:r>
              <a:rPr lang="tr-TR" sz="1600" dirty="0" smtClean="0">
                <a:solidFill>
                  <a:srgbClr val="000000"/>
                </a:solidFill>
                <a:latin typeface="Arial" panose="020B0604020202020204" pitchFamily="34" charset="0"/>
                <a:cs typeface="Arial" panose="020B0604020202020204" pitchFamily="34" charset="0"/>
              </a:rPr>
              <a:t>«Asıl </a:t>
            </a:r>
            <a:r>
              <a:rPr lang="tr-TR" sz="1600" dirty="0">
                <a:solidFill>
                  <a:srgbClr val="000000"/>
                </a:solidFill>
                <a:latin typeface="Arial" panose="020B0604020202020204" pitchFamily="34" charset="0"/>
                <a:cs typeface="Arial" panose="020B0604020202020204" pitchFamily="34" charset="0"/>
              </a:rPr>
              <a:t>işveren ile alt işverenin birlikte sorumluluğu </a:t>
            </a:r>
            <a:r>
              <a:rPr lang="tr-TR" sz="1600" dirty="0" smtClean="0">
                <a:solidFill>
                  <a:srgbClr val="000000"/>
                </a:solidFill>
                <a:latin typeface="Arial" panose="020B0604020202020204" pitchFamily="34" charset="0"/>
                <a:cs typeface="Arial" panose="020B0604020202020204" pitchFamily="34" charset="0"/>
              </a:rPr>
              <a:t>‘müteselsil sorumluluktur’. </a:t>
            </a:r>
            <a:r>
              <a:rPr lang="tr-TR" sz="1600" dirty="0">
                <a:solidFill>
                  <a:srgbClr val="000000"/>
                </a:solidFill>
                <a:latin typeface="Arial" panose="020B0604020202020204" pitchFamily="34" charset="0"/>
                <a:cs typeface="Arial" panose="020B0604020202020204" pitchFamily="34" charset="0"/>
              </a:rPr>
              <a:t>Asıl işveren, doğrudan bir hizmet sözleşmesi bulunmamakla birlikte İş Kanunu'nun 2. maddesinin 6. fıkrası gereğince alt işverenin işçilerinin iş kazası veya meslek hastalığı nedeniyle uğrayacakları maddi ve manevi zarardan alt işveren ile birlikte </a:t>
            </a:r>
            <a:r>
              <a:rPr lang="tr-TR" sz="1600" dirty="0" err="1">
                <a:solidFill>
                  <a:srgbClr val="000000"/>
                </a:solidFill>
                <a:latin typeface="Arial" panose="020B0604020202020204" pitchFamily="34" charset="0"/>
                <a:cs typeface="Arial" panose="020B0604020202020204" pitchFamily="34" charset="0"/>
              </a:rPr>
              <a:t>müteselsilen</a:t>
            </a:r>
            <a:r>
              <a:rPr lang="tr-TR" sz="1600" dirty="0">
                <a:solidFill>
                  <a:srgbClr val="000000"/>
                </a:solidFill>
                <a:latin typeface="Arial" panose="020B0604020202020204" pitchFamily="34" charset="0"/>
                <a:cs typeface="Arial" panose="020B0604020202020204" pitchFamily="34" charset="0"/>
              </a:rPr>
              <a:t> sorumludur. Bu nedenle meslek hastalığına veya iş kazasına uğrayan alt işverenin işçisi veya ölümü halinde mirasçıları tazminat davasını müteselsil sorumlu olan asıl işveren ve alt işverene karşı birlikte açabilecekleri gibi yalnızca asıl işverene veya alt işverene karşı da açabilirler</a:t>
            </a:r>
            <a:r>
              <a:rPr lang="tr-TR" sz="1600" dirty="0" smtClean="0">
                <a:solidFill>
                  <a:srgbClr val="000000"/>
                </a:solidFill>
                <a:latin typeface="Arial" panose="020B0604020202020204" pitchFamily="34" charset="0"/>
                <a:cs typeface="Arial" panose="020B0604020202020204" pitchFamily="34" charset="0"/>
              </a:rPr>
              <a:t>. Öte </a:t>
            </a:r>
            <a:r>
              <a:rPr lang="tr-TR" sz="1600" dirty="0">
                <a:solidFill>
                  <a:srgbClr val="000000"/>
                </a:solidFill>
                <a:latin typeface="Arial" panose="020B0604020202020204" pitchFamily="34" charset="0"/>
                <a:cs typeface="Arial" panose="020B0604020202020204" pitchFamily="34" charset="0"/>
              </a:rPr>
              <a:t>yandan asıl işveren ile alt işveren arasında yapılan sözleşme ile iş kazası veya meslek hastalığına bağlı maddi ve manevi tazminat sorumluluğunun alt işverene ait olduğunun kararlaştırılması; bu sözleşmenin tarafı olmayan işçi veya mirasçıları </a:t>
            </a:r>
            <a:r>
              <a:rPr lang="tr-TR" sz="1600" dirty="0" smtClean="0">
                <a:solidFill>
                  <a:srgbClr val="000000"/>
                </a:solidFill>
                <a:latin typeface="Arial" panose="020B0604020202020204" pitchFamily="34" charset="0"/>
                <a:cs typeface="Arial" panose="020B0604020202020204" pitchFamily="34" charset="0"/>
              </a:rPr>
              <a:t>bağlamaz» (Yargıtay 21. HD, 23.12.2019, 2019/4288 E., 2019/8028 K.)</a:t>
            </a:r>
            <a:endParaRPr lang="tr-TR" altLang="tr-TR" sz="15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7</a:t>
            </a:fld>
            <a:endParaRPr lang="tr-TR"/>
          </a:p>
        </p:txBody>
      </p:sp>
    </p:spTree>
    <p:extLst>
      <p:ext uri="{BB962C8B-B14F-4D97-AF65-F5344CB8AC3E}">
        <p14:creationId xmlns:p14="http://schemas.microsoft.com/office/powerpoint/2010/main" val="2224852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68313" y="0"/>
            <a:ext cx="8229600" cy="1139825"/>
          </a:xfrm>
        </p:spPr>
        <p:txBody>
          <a:bodyPr>
            <a:normAutofit/>
          </a:bodyPr>
          <a:lstStyle/>
          <a:p>
            <a:pPr algn="ctr" eaLnBrk="1" hangingPunct="1">
              <a:defRPr/>
            </a:pPr>
            <a:r>
              <a:rPr lang="tr-TR" altLang="tr-TR" sz="3200" b="1" dirty="0" smtClean="0">
                <a:latin typeface="Arial" panose="020B0604020202020204" pitchFamily="34" charset="0"/>
                <a:cs typeface="Arial" panose="020B0604020202020204" pitchFamily="34" charset="0"/>
              </a:rPr>
              <a:t>Yargıtay Kararları</a:t>
            </a:r>
          </a:p>
        </p:txBody>
      </p:sp>
      <p:sp>
        <p:nvSpPr>
          <p:cNvPr id="5" name="Rectangle 3"/>
          <p:cNvSpPr>
            <a:spLocks noGrp="1" noChangeArrowheads="1"/>
          </p:cNvSpPr>
          <p:nvPr>
            <p:ph idx="1"/>
          </p:nvPr>
        </p:nvSpPr>
        <p:spPr>
          <a:xfrm>
            <a:off x="107504" y="1124744"/>
            <a:ext cx="8784976" cy="5184576"/>
          </a:xfrm>
        </p:spPr>
        <p:txBody>
          <a:bodyPr>
            <a:noAutofit/>
          </a:bodyPr>
          <a:lstStyle/>
          <a:p>
            <a:pPr algn="just">
              <a:lnSpc>
                <a:spcPct val="160000"/>
              </a:lnSpc>
              <a:buFontTx/>
              <a:buChar char="-"/>
            </a:pPr>
            <a:r>
              <a:rPr lang="tr-TR" sz="1600" dirty="0">
                <a:solidFill>
                  <a:srgbClr val="000000"/>
                </a:solidFill>
                <a:latin typeface="Arial" panose="020B0604020202020204" pitchFamily="34" charset="0"/>
                <a:cs typeface="Arial" panose="020B0604020202020204" pitchFamily="34" charset="0"/>
              </a:rPr>
              <a:t>«İşin niteliği ve yürütümü bakımından işyerine bağlı bulunan yerlerle dinlenme, çocuk emzirme</a:t>
            </a:r>
            <a:r>
              <a:rPr lang="tr-TR" sz="1600" dirty="0" smtClean="0">
                <a:solidFill>
                  <a:srgbClr val="000000"/>
                </a:solidFill>
                <a:latin typeface="Arial" panose="020B0604020202020204" pitchFamily="34" charset="0"/>
                <a:cs typeface="Arial" panose="020B0604020202020204" pitchFamily="34" charset="0"/>
              </a:rPr>
              <a:t>, yemek, uyku, yıkanma, muayene </a:t>
            </a:r>
            <a:r>
              <a:rPr lang="tr-TR" sz="1600" dirty="0">
                <a:solidFill>
                  <a:srgbClr val="000000"/>
                </a:solidFill>
                <a:latin typeface="Arial" panose="020B0604020202020204" pitchFamily="34" charset="0"/>
                <a:cs typeface="Arial" panose="020B0604020202020204" pitchFamily="34" charset="0"/>
              </a:rPr>
              <a:t>ve bakım</a:t>
            </a:r>
            <a:r>
              <a:rPr lang="tr-TR" sz="1600" dirty="0" smtClean="0">
                <a:solidFill>
                  <a:srgbClr val="000000"/>
                </a:solidFill>
                <a:latin typeface="Arial" panose="020B0604020202020204" pitchFamily="34" charset="0"/>
                <a:cs typeface="Arial" panose="020B0604020202020204" pitchFamily="34" charset="0"/>
              </a:rPr>
              <a:t>, beden </a:t>
            </a:r>
            <a:r>
              <a:rPr lang="tr-TR" sz="1600" dirty="0">
                <a:solidFill>
                  <a:srgbClr val="000000"/>
                </a:solidFill>
                <a:latin typeface="Arial" panose="020B0604020202020204" pitchFamily="34" charset="0"/>
                <a:cs typeface="Arial" panose="020B0604020202020204" pitchFamily="34" charset="0"/>
              </a:rPr>
              <a:t>veya meslek eğitimi yerleri</a:t>
            </a:r>
            <a:r>
              <a:rPr lang="tr-TR" sz="1600" dirty="0" smtClean="0">
                <a:solidFill>
                  <a:srgbClr val="000000"/>
                </a:solidFill>
                <a:latin typeface="Arial" panose="020B0604020202020204" pitchFamily="34" charset="0"/>
                <a:cs typeface="Arial" panose="020B0604020202020204" pitchFamily="34" charset="0"/>
              </a:rPr>
              <a:t>, avlu </a:t>
            </a:r>
            <a:r>
              <a:rPr lang="tr-TR" sz="1600" dirty="0">
                <a:solidFill>
                  <a:srgbClr val="000000"/>
                </a:solidFill>
                <a:latin typeface="Arial" panose="020B0604020202020204" pitchFamily="34" charset="0"/>
                <a:cs typeface="Arial" panose="020B0604020202020204" pitchFamily="34" charset="0"/>
              </a:rPr>
              <a:t>ve büro gibi diğer eklentiler ve araçlar da işyerinden </a:t>
            </a:r>
            <a:r>
              <a:rPr lang="tr-TR" sz="1600" dirty="0" smtClean="0">
                <a:solidFill>
                  <a:srgbClr val="000000"/>
                </a:solidFill>
                <a:latin typeface="Arial" panose="020B0604020202020204" pitchFamily="34" charset="0"/>
                <a:cs typeface="Arial" panose="020B0604020202020204" pitchFamily="34" charset="0"/>
              </a:rPr>
              <a:t>sayılır. Dava </a:t>
            </a:r>
            <a:r>
              <a:rPr lang="tr-TR" sz="1600" dirty="0">
                <a:solidFill>
                  <a:srgbClr val="000000"/>
                </a:solidFill>
                <a:latin typeface="Arial" panose="020B0604020202020204" pitchFamily="34" charset="0"/>
                <a:cs typeface="Arial" panose="020B0604020202020204" pitchFamily="34" charset="0"/>
              </a:rPr>
              <a:t>konusu olayda</a:t>
            </a:r>
            <a:r>
              <a:rPr lang="tr-TR" sz="1600" dirty="0" smtClean="0">
                <a:solidFill>
                  <a:srgbClr val="000000"/>
                </a:solidFill>
                <a:latin typeface="Arial" panose="020B0604020202020204" pitchFamily="34" charset="0"/>
                <a:cs typeface="Arial" panose="020B0604020202020204" pitchFamily="34" charset="0"/>
              </a:rPr>
              <a:t>, sigortalının </a:t>
            </a:r>
            <a:r>
              <a:rPr lang="tr-TR" sz="1600" dirty="0">
                <a:solidFill>
                  <a:srgbClr val="000000"/>
                </a:solidFill>
                <a:latin typeface="Arial" panose="020B0604020202020204" pitchFamily="34" charset="0"/>
                <a:cs typeface="Arial" panose="020B0604020202020204" pitchFamily="34" charset="0"/>
              </a:rPr>
              <a:t>işyerini terk ederek,60-70 metre uzaklıktaki beton platforma giderek soyunduğu ve buradan denize girdiği ve bilahare boğulduğu </a:t>
            </a:r>
            <a:r>
              <a:rPr lang="tr-TR" sz="1600" dirty="0" smtClean="0">
                <a:solidFill>
                  <a:srgbClr val="000000"/>
                </a:solidFill>
                <a:latin typeface="Arial" panose="020B0604020202020204" pitchFamily="34" charset="0"/>
                <a:cs typeface="Arial" panose="020B0604020202020204" pitchFamily="34" charset="0"/>
              </a:rPr>
              <a:t>anlaşılmaktadır. Davada </a:t>
            </a:r>
            <a:r>
              <a:rPr lang="tr-TR" sz="1600" dirty="0">
                <a:solidFill>
                  <a:srgbClr val="000000"/>
                </a:solidFill>
                <a:latin typeface="Arial" panose="020B0604020202020204" pitchFamily="34" charset="0"/>
                <a:cs typeface="Arial" panose="020B0604020202020204" pitchFamily="34" charset="0"/>
              </a:rPr>
              <a:t>çözümlenmesi gereken husus</a:t>
            </a:r>
            <a:r>
              <a:rPr lang="tr-TR" sz="1600" dirty="0" smtClean="0">
                <a:solidFill>
                  <a:srgbClr val="000000"/>
                </a:solidFill>
                <a:latin typeface="Arial" panose="020B0604020202020204" pitchFamily="34" charset="0"/>
                <a:cs typeface="Arial" panose="020B0604020202020204" pitchFamily="34" charset="0"/>
              </a:rPr>
              <a:t>, kazanın </a:t>
            </a:r>
            <a:r>
              <a:rPr lang="tr-TR" sz="1600" dirty="0">
                <a:solidFill>
                  <a:srgbClr val="000000"/>
                </a:solidFill>
                <a:latin typeface="Arial" panose="020B0604020202020204" pitchFamily="34" charset="0"/>
                <a:cs typeface="Arial" panose="020B0604020202020204" pitchFamily="34" charset="0"/>
              </a:rPr>
              <a:t>meydana geldiği yerin 5.maddenin 2</a:t>
            </a:r>
            <a:r>
              <a:rPr lang="tr-TR" sz="1600" dirty="0" smtClean="0">
                <a:solidFill>
                  <a:srgbClr val="000000"/>
                </a:solidFill>
                <a:latin typeface="Arial" panose="020B0604020202020204" pitchFamily="34" charset="0"/>
                <a:cs typeface="Arial" panose="020B0604020202020204" pitchFamily="34" charset="0"/>
              </a:rPr>
              <a:t>. fıkrasında </a:t>
            </a:r>
            <a:r>
              <a:rPr lang="tr-TR" sz="1600" dirty="0">
                <a:solidFill>
                  <a:srgbClr val="000000"/>
                </a:solidFill>
                <a:latin typeface="Arial" panose="020B0604020202020204" pitchFamily="34" charset="0"/>
                <a:cs typeface="Arial" panose="020B0604020202020204" pitchFamily="34" charset="0"/>
              </a:rPr>
              <a:t>tanımı yapılan "işyeri sayılan yer veya eklenti" kapsamına girip </a:t>
            </a:r>
            <a:r>
              <a:rPr lang="tr-TR" sz="1600" dirty="0" smtClean="0">
                <a:solidFill>
                  <a:srgbClr val="000000"/>
                </a:solidFill>
                <a:latin typeface="Arial" panose="020B0604020202020204" pitchFamily="34" charset="0"/>
                <a:cs typeface="Arial" panose="020B0604020202020204" pitchFamily="34" charset="0"/>
              </a:rPr>
              <a:t>girmediğidir. Bir </a:t>
            </a:r>
            <a:r>
              <a:rPr lang="tr-TR" sz="1600" dirty="0">
                <a:solidFill>
                  <a:srgbClr val="000000"/>
                </a:solidFill>
                <a:latin typeface="Arial" panose="020B0604020202020204" pitchFamily="34" charset="0"/>
                <a:cs typeface="Arial" panose="020B0604020202020204" pitchFamily="34" charset="0"/>
              </a:rPr>
              <a:t>yerin işyerine bağlı yer sayılması için işin ve o işle güdülen amacın daha iyi bir biçimde gerçekleşmesi konusunda sözü edilen yerin işyeri ile faydalı bir bütünlük oluşturması </a:t>
            </a:r>
            <a:r>
              <a:rPr lang="tr-TR" sz="1600" dirty="0" smtClean="0">
                <a:solidFill>
                  <a:srgbClr val="000000"/>
                </a:solidFill>
                <a:latin typeface="Arial" panose="020B0604020202020204" pitchFamily="34" charset="0"/>
                <a:cs typeface="Arial" panose="020B0604020202020204" pitchFamily="34" charset="0"/>
              </a:rPr>
              <a:t>gerekir. Somut </a:t>
            </a:r>
            <a:r>
              <a:rPr lang="tr-TR" sz="1600" dirty="0">
                <a:solidFill>
                  <a:srgbClr val="000000"/>
                </a:solidFill>
                <a:latin typeface="Arial" panose="020B0604020202020204" pitchFamily="34" charset="0"/>
                <a:cs typeface="Arial" panose="020B0604020202020204" pitchFamily="34" charset="0"/>
              </a:rPr>
              <a:t>olayda, işyeri gemi ile ölüm olayının meydana geldiği yer arasında böyle bir bütünlükten söz edilemeyeceği gibi</a:t>
            </a:r>
            <a:r>
              <a:rPr lang="tr-TR" sz="1600" dirty="0" smtClean="0">
                <a:solidFill>
                  <a:srgbClr val="000000"/>
                </a:solidFill>
                <a:latin typeface="Arial" panose="020B0604020202020204" pitchFamily="34" charset="0"/>
                <a:cs typeface="Arial" panose="020B0604020202020204" pitchFamily="34" charset="0"/>
              </a:rPr>
              <a:t>, eklenti </a:t>
            </a:r>
            <a:r>
              <a:rPr lang="tr-TR" sz="1600" dirty="0">
                <a:solidFill>
                  <a:srgbClr val="000000"/>
                </a:solidFill>
                <a:latin typeface="Arial" panose="020B0604020202020204" pitchFamily="34" charset="0"/>
                <a:cs typeface="Arial" panose="020B0604020202020204" pitchFamily="34" charset="0"/>
              </a:rPr>
              <a:t>olarak kabulü mümkün </a:t>
            </a:r>
            <a:r>
              <a:rPr lang="tr-TR" sz="1600" dirty="0" smtClean="0">
                <a:solidFill>
                  <a:srgbClr val="000000"/>
                </a:solidFill>
                <a:latin typeface="Arial" panose="020B0604020202020204" pitchFamily="34" charset="0"/>
                <a:cs typeface="Arial" panose="020B0604020202020204" pitchFamily="34" charset="0"/>
              </a:rPr>
              <a:t>değildir. Yukarıda </a:t>
            </a:r>
            <a:r>
              <a:rPr lang="tr-TR" sz="1600" dirty="0">
                <a:solidFill>
                  <a:srgbClr val="000000"/>
                </a:solidFill>
                <a:latin typeface="Arial" panose="020B0604020202020204" pitchFamily="34" charset="0"/>
                <a:cs typeface="Arial" panose="020B0604020202020204" pitchFamily="34" charset="0"/>
              </a:rPr>
              <a:t>açıklanan sebeplerle dava konusu olayın </a:t>
            </a:r>
            <a:r>
              <a:rPr lang="tr-TR" sz="1600" dirty="0" err="1">
                <a:solidFill>
                  <a:srgbClr val="000000"/>
                </a:solidFill>
                <a:latin typeface="Arial" panose="020B0604020202020204" pitchFamily="34" charset="0"/>
                <a:cs typeface="Arial" panose="020B0604020202020204" pitchFamily="34" charset="0"/>
              </a:rPr>
              <a:t>işkazası</a:t>
            </a:r>
            <a:r>
              <a:rPr lang="tr-TR" sz="1600" dirty="0">
                <a:solidFill>
                  <a:srgbClr val="000000"/>
                </a:solidFill>
                <a:latin typeface="Arial" panose="020B0604020202020204" pitchFamily="34" charset="0"/>
                <a:cs typeface="Arial" panose="020B0604020202020204" pitchFamily="34" charset="0"/>
              </a:rPr>
              <a:t> olarak tanımlanamayacağı gözetilmeden</a:t>
            </a:r>
            <a:r>
              <a:rPr lang="tr-TR" sz="1600" dirty="0" smtClean="0">
                <a:solidFill>
                  <a:srgbClr val="000000"/>
                </a:solidFill>
                <a:latin typeface="Arial" panose="020B0604020202020204" pitchFamily="34" charset="0"/>
                <a:cs typeface="Arial" panose="020B0604020202020204" pitchFamily="34" charset="0"/>
              </a:rPr>
              <a:t>, davanın </a:t>
            </a:r>
            <a:r>
              <a:rPr lang="tr-TR" sz="1600" dirty="0">
                <a:solidFill>
                  <a:srgbClr val="000000"/>
                </a:solidFill>
                <a:latin typeface="Arial" panose="020B0604020202020204" pitchFamily="34" charset="0"/>
                <a:cs typeface="Arial" panose="020B0604020202020204" pitchFamily="34" charset="0"/>
              </a:rPr>
              <a:t>kabulüne karar verilmiş olması usul ve yasaya aykırı </a:t>
            </a:r>
            <a:r>
              <a:rPr lang="tr-TR" sz="1600" dirty="0" smtClean="0">
                <a:solidFill>
                  <a:srgbClr val="000000"/>
                </a:solidFill>
                <a:latin typeface="Arial" panose="020B0604020202020204" pitchFamily="34" charset="0"/>
                <a:cs typeface="Arial" panose="020B0604020202020204" pitchFamily="34" charset="0"/>
              </a:rPr>
              <a:t>olup, bozma nedenidir» (Yargıtay 9. HD, 29.6.2020, 2017/15826 E., 2020/6618 K.)</a:t>
            </a:r>
            <a:endParaRPr lang="tr-TR" altLang="tr-TR" sz="1600" dirty="0">
              <a:latin typeface="Arial" panose="020B0604020202020204" pitchFamily="34" charset="0"/>
              <a:cs typeface="Arial" panose="020B0604020202020204" pitchFamily="34" charset="0"/>
            </a:endParaRPr>
          </a:p>
        </p:txBody>
      </p:sp>
      <p:sp>
        <p:nvSpPr>
          <p:cNvPr id="2" name="Slayt Numarası Yer Tutucusu 1"/>
          <p:cNvSpPr>
            <a:spLocks noGrp="1"/>
          </p:cNvSpPr>
          <p:nvPr>
            <p:ph type="sldNum" sz="quarter" idx="12"/>
          </p:nvPr>
        </p:nvSpPr>
        <p:spPr/>
        <p:txBody>
          <a:bodyPr/>
          <a:lstStyle/>
          <a:p>
            <a:fld id="{FE58EF40-2703-4175-A262-35BD4C31CE73}" type="slidenum">
              <a:rPr lang="tr-TR" smtClean="0"/>
              <a:pPr/>
              <a:t>8</a:t>
            </a:fld>
            <a:endParaRPr lang="tr-TR"/>
          </a:p>
        </p:txBody>
      </p:sp>
    </p:spTree>
    <p:extLst>
      <p:ext uri="{BB962C8B-B14F-4D97-AF65-F5344CB8AC3E}">
        <p14:creationId xmlns:p14="http://schemas.microsoft.com/office/powerpoint/2010/main" val="788744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1424</TotalTime>
  <Words>1062</Words>
  <Application>Microsoft Office PowerPoint</Application>
  <PresentationFormat>Ekran Gösterisi (4:3)</PresentationFormat>
  <Paragraphs>48</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Constantia</vt:lpstr>
      <vt:lpstr>Wingdings 2</vt:lpstr>
      <vt:lpstr>Akış</vt:lpstr>
      <vt:lpstr>PowerPoint Sunusu</vt:lpstr>
      <vt:lpstr>İş Kanununda Yer Alan Tanımlar</vt:lpstr>
      <vt:lpstr>İş Kanununda Yer Alan Tanımlar</vt:lpstr>
      <vt:lpstr>İş Kanununda Yer Alan Tanımlar</vt:lpstr>
      <vt:lpstr>İş Kanununda Yer Alan Tanımlar</vt:lpstr>
      <vt:lpstr>İş Kanununda Yer Alan Tanımlar</vt:lpstr>
      <vt:lpstr>Yargıtay Kararları</vt:lpstr>
      <vt:lpstr>Yargıtay Kararları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engin bahadır</dc:creator>
  <cp:lastModifiedBy>Supervisor</cp:lastModifiedBy>
  <cp:revision>179</cp:revision>
  <dcterms:created xsi:type="dcterms:W3CDTF">2014-09-22T11:10:30Z</dcterms:created>
  <dcterms:modified xsi:type="dcterms:W3CDTF">2023-03-13T07:54:54Z</dcterms:modified>
</cp:coreProperties>
</file>