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 d="1"/>
        <a:sy n="1" d="1"/>
      </p:scale>
      <p:origin x="0" y="0"/>
    </p:cViewPr>
  </p:notesTextViewPr>
  <p:notesViewPr>
    <p:cSldViewPr>
      <p:cViewPr varScale="1">
        <p:scale>
          <a:sx n="52" d="100"/>
          <a:sy n="52" d="100"/>
        </p:scale>
        <p:origin x="-2716" y="-6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326A78-2342-4097-AEC5-0ADA295055B8}" type="datetimeFigureOut">
              <a:rPr lang="tr-TR" smtClean="0"/>
              <a:t>4.03.2024</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267167-573F-4660-857D-AE3EFF5540C9}" type="slidenum">
              <a:rPr lang="tr-TR" smtClean="0"/>
              <a:t>‹#›</a:t>
            </a:fld>
            <a:endParaRPr lang="tr-TR"/>
          </a:p>
        </p:txBody>
      </p:sp>
    </p:spTree>
    <p:extLst>
      <p:ext uri="{BB962C8B-B14F-4D97-AF65-F5344CB8AC3E}">
        <p14:creationId xmlns:p14="http://schemas.microsoft.com/office/powerpoint/2010/main" val="29510398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0EAB0777-4C60-462E-A92C-CDAFD498799C}" type="datetimeFigureOut">
              <a:rPr lang="en-US" smtClean="0"/>
              <a:t>3/4/2024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9DE6EB8-52AB-45EA-A660-3E1EBFA7298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0EAB0777-4C60-462E-A92C-CDAFD498799C}" type="datetimeFigureOut">
              <a:rPr lang="en-US" smtClean="0"/>
              <a:t>3/4/2024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0EAB0777-4C60-462E-A92C-CDAFD498799C}" type="datetimeFigureOut">
              <a:rPr lang="en-US" smtClean="0"/>
              <a:t>3/4/2024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0EAB0777-4C60-462E-A92C-CDAFD498799C}" type="datetimeFigureOut">
              <a:rPr lang="en-US" smtClean="0"/>
              <a:t>3/4/2024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0EAB0777-4C60-462E-A92C-CDAFD498799C}" type="datetimeFigureOut">
              <a:rPr lang="en-US" smtClean="0"/>
              <a:t>3/4/2024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0EAB0777-4C60-462E-A92C-CDAFD498799C}" type="datetimeFigureOut">
              <a:rPr lang="en-US" smtClean="0"/>
              <a:t>3/4/2024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0EAB0777-4C60-462E-A92C-CDAFD498799C}" type="datetimeFigureOut">
              <a:rPr lang="en-US" smtClean="0"/>
              <a:t>3/4/2024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0EAB0777-4C60-462E-A92C-CDAFD498799C}" type="datetimeFigureOut">
              <a:rPr lang="en-US" smtClean="0"/>
              <a:t>3/4/2024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AB0777-4C60-462E-A92C-CDAFD498799C}" type="datetimeFigureOut">
              <a:rPr lang="en-US" smtClean="0"/>
              <a:t>3/4/2024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0EAB0777-4C60-462E-A92C-CDAFD498799C}" type="datetimeFigureOut">
              <a:rPr lang="en-US" smtClean="0"/>
              <a:t>3/4/2024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0EAB0777-4C60-462E-A92C-CDAFD498799C}" type="datetimeFigureOut">
              <a:rPr lang="en-US" smtClean="0"/>
              <a:t>3/4/2024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9DE6EB8-52AB-45EA-A660-3E1EBFA72987}"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EAB0777-4C60-462E-A92C-CDAFD498799C}" type="datetimeFigureOut">
              <a:rPr lang="en-US" smtClean="0"/>
              <a:t>3/4/2024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9DE6EB8-52AB-45EA-A660-3E1EBFA72987}"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533400" y="1371600"/>
            <a:ext cx="7851648" cy="545232"/>
          </a:xfrm>
        </p:spPr>
        <p:txBody>
          <a:bodyPr>
            <a:normAutofit fontScale="90000"/>
          </a:bodyPr>
          <a:lstStyle/>
          <a:p>
            <a:pPr algn="ctr"/>
            <a:r>
              <a:rPr lang="tr-TR" dirty="0" smtClean="0"/>
              <a:t>ÇOCUK HAKLARI VE HUKUKU</a:t>
            </a:r>
            <a:endParaRPr lang="tr-TR" dirty="0"/>
          </a:p>
        </p:txBody>
      </p:sp>
      <p:sp>
        <p:nvSpPr>
          <p:cNvPr id="3" name="Alt Başlık 2"/>
          <p:cNvSpPr>
            <a:spLocks noGrp="1"/>
          </p:cNvSpPr>
          <p:nvPr>
            <p:ph type="subTitle" idx="1"/>
          </p:nvPr>
        </p:nvSpPr>
        <p:spPr/>
        <p:txBody>
          <a:bodyPr/>
          <a:lstStyle/>
          <a:p>
            <a:r>
              <a:rPr lang="tr-TR" dirty="0" smtClean="0"/>
              <a:t>Dr. </a:t>
            </a:r>
            <a:r>
              <a:rPr lang="tr-TR" dirty="0" err="1" smtClean="0"/>
              <a:t>Öğr</a:t>
            </a:r>
            <a:r>
              <a:rPr lang="tr-TR" dirty="0" smtClean="0"/>
              <a:t>. Üyesi Hasan Ali Kaplan</a:t>
            </a:r>
            <a:endParaRPr lang="tr-TR" dirty="0"/>
          </a:p>
        </p:txBody>
      </p:sp>
    </p:spTree>
    <p:extLst>
      <p:ext uri="{BB962C8B-B14F-4D97-AF65-F5344CB8AC3E}">
        <p14:creationId xmlns:p14="http://schemas.microsoft.com/office/powerpoint/2010/main" val="29226653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88640"/>
            <a:ext cx="8229600" cy="1224136"/>
          </a:xfrm>
        </p:spPr>
        <p:txBody>
          <a:bodyPr>
            <a:normAutofit fontScale="90000"/>
          </a:bodyPr>
          <a:lstStyle/>
          <a:p>
            <a:pPr algn="ctr"/>
            <a:r>
              <a:rPr lang="tr-TR" dirty="0"/>
              <a:t>Çocuk </a:t>
            </a:r>
            <a:r>
              <a:rPr lang="tr-TR" dirty="0" smtClean="0"/>
              <a:t>Hukukunun Gelişimi ve Uluslararası Hukuktaki Yeri</a:t>
            </a:r>
            <a:endParaRPr lang="tr-TR" dirty="0"/>
          </a:p>
        </p:txBody>
      </p:sp>
      <p:sp>
        <p:nvSpPr>
          <p:cNvPr id="3" name="İçerik Yer Tutucusu 2"/>
          <p:cNvSpPr>
            <a:spLocks noGrp="1"/>
          </p:cNvSpPr>
          <p:nvPr>
            <p:ph idx="1"/>
          </p:nvPr>
        </p:nvSpPr>
        <p:spPr>
          <a:xfrm>
            <a:off x="251520" y="1412776"/>
            <a:ext cx="8784976" cy="5445224"/>
          </a:xfrm>
        </p:spPr>
        <p:txBody>
          <a:bodyPr>
            <a:noAutofit/>
          </a:bodyPr>
          <a:lstStyle/>
          <a:p>
            <a:r>
              <a:rPr lang="tr-TR" sz="1500" b="1" dirty="0" smtClean="0"/>
              <a:t>Çocuk Haklarının Gelişimi</a:t>
            </a:r>
          </a:p>
          <a:p>
            <a:r>
              <a:rPr lang="tr-TR" sz="1500" dirty="0" smtClean="0"/>
              <a:t>1789 Fransız </a:t>
            </a:r>
            <a:r>
              <a:rPr lang="tr-TR" sz="1500" dirty="0"/>
              <a:t>Devrimi, bütün ülkelerde çeşitli siyasi ve sosyal sonuçlar doğurmuştur, bunlardan bazıları da </a:t>
            </a:r>
            <a:r>
              <a:rPr lang="tr-TR" sz="1500" dirty="0" smtClean="0"/>
              <a:t>çocuklara </a:t>
            </a:r>
            <a:r>
              <a:rPr lang="tr-TR" sz="1500" dirty="0"/>
              <a:t>ve çocuk hukukuna ilişkindir. Bu süreçten sonra özellikle çocukların eğitimleri konusuna ciddi bir eğilme söz konusu olmuştur. Birinci Dünya Savaşının sonunda ise, Devletin çocukların korunması </a:t>
            </a:r>
            <a:r>
              <a:rPr lang="tr-TR" sz="1500" dirty="0" smtClean="0"/>
              <a:t>hususundaki yükümlülükleri </a:t>
            </a:r>
            <a:r>
              <a:rPr lang="tr-TR" sz="1500" dirty="0"/>
              <a:t>kaçınılmaz olarak kabul </a:t>
            </a:r>
            <a:r>
              <a:rPr lang="tr-TR" sz="1500" dirty="0" smtClean="0"/>
              <a:t>edilmiştir. </a:t>
            </a:r>
            <a:r>
              <a:rPr lang="tr-TR" sz="1500" dirty="0"/>
              <a:t>Bunun yanında velayetle ilgili de çeşitli gelişmeler yaşanmıştır. Velayetin sadece ana-baba ve çocuk arasındaki ilişki olmasındansa, çok daha toplumsal bir işleve sahip olması amaçlanmıştır. </a:t>
            </a:r>
            <a:endParaRPr lang="tr-TR" sz="1500" dirty="0" smtClean="0"/>
          </a:p>
          <a:p>
            <a:r>
              <a:rPr lang="tr-TR" sz="1500" dirty="0" smtClean="0"/>
              <a:t>Batı </a:t>
            </a:r>
            <a:r>
              <a:rPr lang="tr-TR" sz="1500" dirty="0"/>
              <a:t>Avrupa ve Amerikan hukuklarında, Birleşmiş Milletler Çocuk Hakları Sözleşmesi çerçevesinde düzenlemeler yapılmıştır. Çok farklı konuları ele alan bu düzenlemelerde öncelikle evlilik içi ve evlilik dışı çocuklar arasındaki ayrım kaldırılmıştır. Teknolojinin gelişmesiyle birlikte de teknolojik gelişmeler karşısında çocuğun korunmasına ilişkin çeşitli düzenlemeler yapılmıştır. Bunların yanında, çocukların haklarının savunulması için gerek kamusal gerekse de sivil </a:t>
            </a:r>
            <a:r>
              <a:rPr lang="tr-TR" sz="1500" dirty="0" smtClean="0"/>
              <a:t>kuruluşlarla, </a:t>
            </a:r>
            <a:r>
              <a:rPr lang="tr-TR" sz="1500" dirty="0"/>
              <a:t>sistemli bir yapı ile çocukların haklarının korunması </a:t>
            </a:r>
            <a:r>
              <a:rPr lang="tr-TR" sz="1500" dirty="0" smtClean="0"/>
              <a:t>amaçlanmıştır.</a:t>
            </a:r>
            <a:r>
              <a:rPr lang="tr-TR" sz="1500" dirty="0"/>
              <a:t> </a:t>
            </a:r>
          </a:p>
          <a:p>
            <a:r>
              <a:rPr lang="tr-TR" sz="1500" dirty="0"/>
              <a:t>Modern Türk Hukukunda da çocukları koruyucu çeşitli gelişmeler yaşanmıştır. 1982 </a:t>
            </a:r>
            <a:r>
              <a:rPr lang="tr-TR" sz="1500" dirty="0" smtClean="0"/>
              <a:t>Anayasasında, sosyal </a:t>
            </a:r>
            <a:r>
              <a:rPr lang="tr-TR" sz="1500" dirty="0"/>
              <a:t>devlet ilkesine yer verilmiştir. Bu ilke sayesinde çocukların </a:t>
            </a:r>
            <a:r>
              <a:rPr lang="tr-TR" sz="1500" dirty="0" smtClean="0"/>
              <a:t>korunması anayasal </a:t>
            </a:r>
            <a:r>
              <a:rPr lang="tr-TR" sz="1500" dirty="0"/>
              <a:t>dayanak bulmaktadır. Nitekim, bu konuyu vurgulayan ve çocukların korunması gerektiği yönünde hükümler içeren çeşitli Anayasa Mahkemesi kararlarına da rastlanmaktadır. </a:t>
            </a:r>
          </a:p>
          <a:p>
            <a:r>
              <a:rPr lang="tr-TR" sz="1500" dirty="0"/>
              <a:t>Öte yandan, Türk Ceza Kanunu da çocukların korunmasına ilişkin çeşitli hükümler içermektedir. Bunlardan en önemlisi, aile hukukundan kaynaklanan yükümlülüklerin ihlali suçudur. Bunların yanında, Aile Mahkemelerinin Kuruluş, Görev ve Yargılama Usullerine Dair Kanun, </a:t>
            </a:r>
            <a:r>
              <a:rPr lang="tr-TR" sz="1500" dirty="0" smtClean="0"/>
              <a:t>Türk </a:t>
            </a:r>
            <a:r>
              <a:rPr lang="tr-TR" sz="1500" dirty="0"/>
              <a:t>Medeni Kanunu’nun Aile Hukuku kısmında çocuğa ilişkin getirilen hükümler ve İş Kanunu’nun ilgili kısımları da çocukların korunmasına ilişkin Türk pozitif hukukunda önem taşımaktadır.</a:t>
            </a:r>
            <a:endParaRPr lang="tr-TR" sz="1500" b="1" dirty="0" smtClean="0"/>
          </a:p>
        </p:txBody>
      </p:sp>
    </p:spTree>
    <p:extLst>
      <p:ext uri="{BB962C8B-B14F-4D97-AF65-F5344CB8AC3E}">
        <p14:creationId xmlns:p14="http://schemas.microsoft.com/office/powerpoint/2010/main" val="23403773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88640"/>
            <a:ext cx="8229600" cy="1224136"/>
          </a:xfrm>
        </p:spPr>
        <p:txBody>
          <a:bodyPr>
            <a:normAutofit fontScale="90000"/>
          </a:bodyPr>
          <a:lstStyle/>
          <a:p>
            <a:pPr algn="ctr"/>
            <a:r>
              <a:rPr lang="tr-TR" dirty="0"/>
              <a:t>Çocuk </a:t>
            </a:r>
            <a:r>
              <a:rPr lang="tr-TR" dirty="0" smtClean="0"/>
              <a:t>Hukukunun Gelişimi ve Uluslararası Hukuktaki Yeri</a:t>
            </a:r>
            <a:endParaRPr lang="tr-TR" dirty="0"/>
          </a:p>
        </p:txBody>
      </p:sp>
      <p:sp>
        <p:nvSpPr>
          <p:cNvPr id="3" name="İçerik Yer Tutucusu 2"/>
          <p:cNvSpPr>
            <a:spLocks noGrp="1"/>
          </p:cNvSpPr>
          <p:nvPr>
            <p:ph idx="1"/>
          </p:nvPr>
        </p:nvSpPr>
        <p:spPr>
          <a:xfrm>
            <a:off x="395536" y="1412776"/>
            <a:ext cx="8424936" cy="5040560"/>
          </a:xfrm>
        </p:spPr>
        <p:txBody>
          <a:bodyPr>
            <a:noAutofit/>
          </a:bodyPr>
          <a:lstStyle/>
          <a:p>
            <a:r>
              <a:rPr lang="tr-TR" sz="1500" b="1" dirty="0" smtClean="0"/>
              <a:t>Uluslararası Hukukta Çocuk Haklarının Gelişimi</a:t>
            </a:r>
          </a:p>
          <a:p>
            <a:r>
              <a:rPr lang="tr-TR" sz="1600" dirty="0" smtClean="0"/>
              <a:t>İnsan </a:t>
            </a:r>
            <a:r>
              <a:rPr lang="tr-TR" sz="1600" dirty="0"/>
              <a:t>Hakları tarihi, bilindiği üzere çeşitli evrelerden geçerek modern çağa ulaşmıştır. Bu evrelerin en sonuncusu ve belki de en önemlisi, 2. Dünya Savaşı’ndan sonra, 10 Aralık 1948’de Birleşmiş Milletler tarafından kabul edilmiş olan İnsan Hakları Evrensel Bildirgesi’dir. Ancak </a:t>
            </a:r>
            <a:r>
              <a:rPr lang="tr-TR" sz="1600" dirty="0" smtClean="0"/>
              <a:t>bu bildirge çocuk </a:t>
            </a:r>
            <a:r>
              <a:rPr lang="tr-TR" sz="1600" dirty="0"/>
              <a:t>haklarına ilişkin uluslararası metinlerin ne ilki de ne sonuncusu budur.</a:t>
            </a:r>
            <a:endParaRPr lang="tr-TR" sz="1500" b="1" dirty="0" smtClean="0"/>
          </a:p>
        </p:txBody>
      </p:sp>
    </p:spTree>
    <p:extLst>
      <p:ext uri="{BB962C8B-B14F-4D97-AF65-F5344CB8AC3E}">
        <p14:creationId xmlns:p14="http://schemas.microsoft.com/office/powerpoint/2010/main" val="27696009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88640"/>
            <a:ext cx="8229600" cy="1224136"/>
          </a:xfrm>
        </p:spPr>
        <p:txBody>
          <a:bodyPr>
            <a:normAutofit fontScale="90000"/>
          </a:bodyPr>
          <a:lstStyle/>
          <a:p>
            <a:pPr algn="ctr"/>
            <a:r>
              <a:rPr lang="tr-TR" dirty="0" smtClean="0"/>
              <a:t>Birleşmiş Milletler </a:t>
            </a:r>
            <a:br>
              <a:rPr lang="tr-TR" dirty="0" smtClean="0"/>
            </a:br>
            <a:r>
              <a:rPr lang="tr-TR" dirty="0" smtClean="0"/>
              <a:t>Çocuk Haklarına Dair Sözleşmesi</a:t>
            </a:r>
            <a:endParaRPr lang="tr-TR" dirty="0"/>
          </a:p>
        </p:txBody>
      </p:sp>
      <p:sp>
        <p:nvSpPr>
          <p:cNvPr id="3" name="İçerik Yer Tutucusu 2"/>
          <p:cNvSpPr>
            <a:spLocks noGrp="1"/>
          </p:cNvSpPr>
          <p:nvPr>
            <p:ph idx="1"/>
          </p:nvPr>
        </p:nvSpPr>
        <p:spPr>
          <a:xfrm>
            <a:off x="395536" y="1412776"/>
            <a:ext cx="8640960" cy="5040560"/>
          </a:xfrm>
        </p:spPr>
        <p:txBody>
          <a:bodyPr>
            <a:noAutofit/>
          </a:bodyPr>
          <a:lstStyle/>
          <a:p>
            <a:r>
              <a:rPr lang="tr-TR" sz="1500" b="1" dirty="0" smtClean="0"/>
              <a:t>Önsöz</a:t>
            </a:r>
          </a:p>
          <a:p>
            <a:r>
              <a:rPr lang="tr-TR" sz="1600" dirty="0" smtClean="0"/>
              <a:t>«Bu </a:t>
            </a:r>
            <a:r>
              <a:rPr lang="tr-TR" sz="1600" dirty="0"/>
              <a:t>Sözleşmeye Taraf Devletler: </a:t>
            </a:r>
            <a:endParaRPr lang="tr-TR" sz="1600" dirty="0" smtClean="0"/>
          </a:p>
          <a:p>
            <a:pPr marL="0" indent="0">
              <a:buNone/>
            </a:pPr>
            <a:r>
              <a:rPr lang="tr-TR" sz="1600" dirty="0" smtClean="0"/>
              <a:t>… Uluslararası </a:t>
            </a:r>
            <a:r>
              <a:rPr lang="tr-TR" sz="1600" dirty="0"/>
              <a:t>İnsan Hakları Evrensel Bildirisinde, Birleşmiş Milletlerin, çocukların özel ilgi ve yardıma hakkı olduğunu ilan ettiğini anımsayarak, </a:t>
            </a:r>
            <a:endParaRPr lang="tr-TR" sz="1600" dirty="0" smtClean="0"/>
          </a:p>
          <a:p>
            <a:pPr marL="0" indent="0">
              <a:buNone/>
            </a:pPr>
            <a:r>
              <a:rPr lang="tr-TR" sz="1600" dirty="0" smtClean="0"/>
              <a:t>Toplumun </a:t>
            </a:r>
            <a:r>
              <a:rPr lang="tr-TR" sz="1600" dirty="0"/>
              <a:t>temel birimi olan ve tüm üyelerinin ve özellikle çocukların gelişmeleri ve esenlikleri için doğal ortamı oluşturan ailenin toplum içinde kendisinden beklenen sorumlulukları tam olarak yerine getirebilmesi için gerekli koruma ve yardımı görmesinin zorunluluğuna inanmış olarak, </a:t>
            </a:r>
            <a:endParaRPr lang="tr-TR" sz="1600" dirty="0" smtClean="0"/>
          </a:p>
          <a:p>
            <a:pPr marL="0" indent="0">
              <a:buNone/>
            </a:pPr>
            <a:r>
              <a:rPr lang="tr-TR" sz="1600" dirty="0" smtClean="0"/>
              <a:t>Çocuğun </a:t>
            </a:r>
            <a:r>
              <a:rPr lang="tr-TR" sz="1600" dirty="0"/>
              <a:t>kişiliğinin tam ve uyumlu olarak gelişebilmesi için mutluluk, sevgi ve anlayış havasının içindeki bir aile ortamında yetişmesinin gerekliliğini kabul ederek, </a:t>
            </a:r>
            <a:endParaRPr lang="tr-TR" sz="1600" dirty="0" smtClean="0"/>
          </a:p>
          <a:p>
            <a:pPr marL="0" indent="0">
              <a:buNone/>
            </a:pPr>
            <a:r>
              <a:rPr lang="tr-TR" sz="1600" dirty="0" smtClean="0"/>
              <a:t>Çocuğun </a:t>
            </a:r>
            <a:r>
              <a:rPr lang="tr-TR" sz="1600" dirty="0"/>
              <a:t>toplumda bireysel bir yaşantı sürdürebilmesi için her yönüyle hazırlanmasının ve Birleşmiş Milletler </a:t>
            </a:r>
            <a:r>
              <a:rPr lang="tr-TR" sz="1600" dirty="0" err="1"/>
              <a:t>Andlaşmasında</a:t>
            </a:r>
            <a:r>
              <a:rPr lang="tr-TR" sz="1600" dirty="0"/>
              <a:t> ilan edilen ülküler ve özellikle barış, değerbilirlik, hoşgörü, özgürlük, eşitlik ve dayanışma ruhuyla yetiştirilmesinin gerekliliğini göz önünde bulundurarak</a:t>
            </a:r>
            <a:r>
              <a:rPr lang="tr-TR" sz="1600" dirty="0" smtClean="0"/>
              <a:t>,</a:t>
            </a:r>
            <a:r>
              <a:rPr lang="tr-TR" sz="1600" dirty="0"/>
              <a:t> </a:t>
            </a:r>
            <a:endParaRPr lang="tr-TR" sz="1600" dirty="0" smtClean="0"/>
          </a:p>
          <a:p>
            <a:pPr marL="0" indent="0">
              <a:buNone/>
            </a:pPr>
            <a:r>
              <a:rPr lang="tr-TR" sz="1600" dirty="0" smtClean="0"/>
              <a:t>Çocuğa </a:t>
            </a:r>
            <a:r>
              <a:rPr lang="tr-TR" sz="1600" dirty="0"/>
              <a:t>özel bir ilgi gösterme gerekliliğinin, 1924 tarihli Cenevre Çocuk Hakları Bildirisinde ve 20 Kasım 1959 tarihinde Birleşmiş Milletler Teşkilatı Genel Kurulunca kabul edilen Çocuk Hakları Bildirisinde belirtildiğini ve İnsan Hakları Evrensel Bildirisinde, Medeni ve Siyasi Haklar Uluslararası Sözleşmesinde (özellikle 23 ve 24 üncü maddelerinde) ve Ekonomik, Sosyal ve Kültürel Haklara İlişkin Uluslararası Sözleşmede (özellikle 10 uncu maddesinde) ve çocukların esenliği ile ilgili uzman kuruluşların ve uluslararası örgütlerin kurucu ve ilgili belgelerinde tanındığını hatırda tutarak,</a:t>
            </a:r>
            <a:endParaRPr lang="tr-TR" sz="1600" dirty="0" smtClean="0"/>
          </a:p>
        </p:txBody>
      </p:sp>
    </p:spTree>
    <p:extLst>
      <p:ext uri="{BB962C8B-B14F-4D97-AF65-F5344CB8AC3E}">
        <p14:creationId xmlns:p14="http://schemas.microsoft.com/office/powerpoint/2010/main" val="39850619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88640"/>
            <a:ext cx="8229600" cy="1224136"/>
          </a:xfrm>
        </p:spPr>
        <p:txBody>
          <a:bodyPr>
            <a:normAutofit fontScale="90000"/>
          </a:bodyPr>
          <a:lstStyle/>
          <a:p>
            <a:pPr algn="ctr"/>
            <a:r>
              <a:rPr lang="tr-TR" dirty="0" smtClean="0"/>
              <a:t>Birleşmiş Milletler </a:t>
            </a:r>
            <a:br>
              <a:rPr lang="tr-TR" dirty="0" smtClean="0"/>
            </a:br>
            <a:r>
              <a:rPr lang="tr-TR" dirty="0" smtClean="0"/>
              <a:t>Çocuk Haklarına Dair Sözleşmesi</a:t>
            </a:r>
            <a:endParaRPr lang="tr-TR" dirty="0"/>
          </a:p>
        </p:txBody>
      </p:sp>
      <p:sp>
        <p:nvSpPr>
          <p:cNvPr id="3" name="İçerik Yer Tutucusu 2"/>
          <p:cNvSpPr>
            <a:spLocks noGrp="1"/>
          </p:cNvSpPr>
          <p:nvPr>
            <p:ph idx="1"/>
          </p:nvPr>
        </p:nvSpPr>
        <p:spPr>
          <a:xfrm>
            <a:off x="395536" y="1412776"/>
            <a:ext cx="8424936" cy="5040560"/>
          </a:xfrm>
        </p:spPr>
        <p:txBody>
          <a:bodyPr>
            <a:noAutofit/>
          </a:bodyPr>
          <a:lstStyle/>
          <a:p>
            <a:r>
              <a:rPr lang="tr-TR" sz="1500" b="1" dirty="0" smtClean="0"/>
              <a:t>Önsöz</a:t>
            </a:r>
          </a:p>
          <a:p>
            <a:pPr marL="0" indent="0">
              <a:buNone/>
            </a:pPr>
            <a:endParaRPr lang="tr-TR" sz="1600" dirty="0"/>
          </a:p>
          <a:p>
            <a:pPr marL="0" indent="0">
              <a:buNone/>
            </a:pPr>
            <a:r>
              <a:rPr lang="tr-TR" sz="1600" dirty="0" smtClean="0"/>
              <a:t>«…</a:t>
            </a:r>
            <a:r>
              <a:rPr lang="tr-TR" sz="1600" dirty="0"/>
              <a:t> </a:t>
            </a:r>
            <a:r>
              <a:rPr lang="tr-TR" sz="1600" dirty="0" smtClean="0"/>
              <a:t>Çocuk </a:t>
            </a:r>
            <a:r>
              <a:rPr lang="tr-TR" sz="1600" dirty="0"/>
              <a:t>Hakları Bildirisinde de belirtildiği gibi, "çocuğun gerek bedensel gerek zihinsel bakımdan tam erginliğe ulaşmamış olması nedeniyle doğum sonrasında olduğu kadar, doğum öncesinde de uygun yasal korumayı da içeren özel güvence ve koruma gereksiniminin </a:t>
            </a:r>
            <a:r>
              <a:rPr lang="tr-TR" sz="1600" dirty="0" err="1"/>
              <a:t>bulunduğu"nu</a:t>
            </a:r>
            <a:r>
              <a:rPr lang="tr-TR" sz="1600" dirty="0"/>
              <a:t> hatırda tutarak, </a:t>
            </a:r>
            <a:endParaRPr lang="tr-TR" sz="1600" dirty="0" smtClean="0"/>
          </a:p>
          <a:p>
            <a:pPr marL="0" indent="0">
              <a:buNone/>
            </a:pPr>
            <a:r>
              <a:rPr lang="tr-TR" sz="1600" dirty="0" smtClean="0"/>
              <a:t>Ulusal </a:t>
            </a:r>
            <a:r>
              <a:rPr lang="tr-TR" sz="1600" dirty="0"/>
              <a:t>ve uluslararası düzeyde çocukları aile yanına yerleştirme ve evlat edinmeye de özel atıfta bulunan Çocuğun Korunması ve Esenliğine İlişkin Toplumsal ve Hukuksal İlkeler Bildirisi; Çocuk Mahkemelerinin Yönetimi Hakkında Birleşmiş Milletler Asgari Standart Kuralları (Pekin Kuralları) ve Acil Durumlarda ve Silahlı Çatışma Halinde Kadınların ve Çocukların Korunmasına İlişkin Bildirinin hükümlerini anımsayarak, </a:t>
            </a:r>
            <a:endParaRPr lang="tr-TR" sz="1600" dirty="0" smtClean="0"/>
          </a:p>
          <a:p>
            <a:pPr marL="0" indent="0">
              <a:buNone/>
            </a:pPr>
            <a:r>
              <a:rPr lang="tr-TR" sz="1600" dirty="0" smtClean="0"/>
              <a:t>Dünyadaki </a:t>
            </a:r>
            <a:r>
              <a:rPr lang="tr-TR" sz="1600" dirty="0"/>
              <a:t>ülkelerin tümünde çok güç koşullar altında yaşayan ve bu nedenle özel bir ilgiye gereksinimi olan çocukların bulunduğu bilinci içinde, </a:t>
            </a:r>
            <a:endParaRPr lang="tr-TR" sz="1600" dirty="0" smtClean="0"/>
          </a:p>
          <a:p>
            <a:pPr marL="0" indent="0">
              <a:buNone/>
            </a:pPr>
            <a:r>
              <a:rPr lang="tr-TR" sz="1600" dirty="0" smtClean="0"/>
              <a:t>Çocuğun </a:t>
            </a:r>
            <a:r>
              <a:rPr lang="tr-TR" sz="1600" dirty="0"/>
              <a:t>korunması ve uyumlu gelişmesi bakımından her halkın kendine özgü geleneklerinin ve kültürel değerlerinin taşıdığı önemi </a:t>
            </a:r>
            <a:r>
              <a:rPr lang="tr-TR" sz="1600" dirty="0" err="1"/>
              <a:t>gözönünde</a:t>
            </a:r>
            <a:r>
              <a:rPr lang="tr-TR" sz="1600" dirty="0"/>
              <a:t> tutarak, </a:t>
            </a:r>
            <a:endParaRPr lang="tr-TR" sz="1600" dirty="0" smtClean="0"/>
          </a:p>
          <a:p>
            <a:pPr marL="0" indent="0">
              <a:buNone/>
            </a:pPr>
            <a:r>
              <a:rPr lang="tr-TR" sz="1600" dirty="0" smtClean="0"/>
              <a:t>Her </a:t>
            </a:r>
            <a:r>
              <a:rPr lang="tr-TR" sz="1600" dirty="0"/>
              <a:t>ülkedeki, özellikle gelişmekte olan ülkelerdeki çocukların yaşama koşullarının iyileştirilmesi için uluslararası işbirliğinin taşıdığı önemin bilincinde olarak, </a:t>
            </a:r>
            <a:endParaRPr lang="tr-TR" sz="1600" dirty="0" smtClean="0"/>
          </a:p>
          <a:p>
            <a:pPr marL="0" indent="0">
              <a:buNone/>
            </a:pPr>
            <a:r>
              <a:rPr lang="tr-TR" sz="1600" dirty="0" smtClean="0"/>
              <a:t>Aşağıdaki </a:t>
            </a:r>
            <a:r>
              <a:rPr lang="tr-TR" sz="1600" dirty="0"/>
              <a:t>kurallar üzerinde anlaşmaya </a:t>
            </a:r>
            <a:r>
              <a:rPr lang="tr-TR" sz="1600" dirty="0" smtClean="0"/>
              <a:t>varmışlardır»</a:t>
            </a:r>
            <a:endParaRPr lang="tr-TR" sz="1500" b="1" dirty="0" smtClean="0"/>
          </a:p>
        </p:txBody>
      </p:sp>
    </p:spTree>
    <p:extLst>
      <p:ext uri="{BB962C8B-B14F-4D97-AF65-F5344CB8AC3E}">
        <p14:creationId xmlns:p14="http://schemas.microsoft.com/office/powerpoint/2010/main" val="40048003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88640"/>
            <a:ext cx="8229600" cy="1224136"/>
          </a:xfrm>
        </p:spPr>
        <p:txBody>
          <a:bodyPr>
            <a:normAutofit fontScale="90000"/>
          </a:bodyPr>
          <a:lstStyle/>
          <a:p>
            <a:pPr algn="ctr"/>
            <a:r>
              <a:rPr lang="tr-TR" dirty="0" smtClean="0"/>
              <a:t>Birleşmiş Milletler </a:t>
            </a:r>
            <a:br>
              <a:rPr lang="tr-TR" dirty="0" smtClean="0"/>
            </a:br>
            <a:r>
              <a:rPr lang="tr-TR" dirty="0" smtClean="0"/>
              <a:t>Çocuk Haklarına Dair Sözleşmesi</a:t>
            </a:r>
            <a:endParaRPr lang="tr-TR" dirty="0"/>
          </a:p>
        </p:txBody>
      </p:sp>
      <p:sp>
        <p:nvSpPr>
          <p:cNvPr id="3" name="İçerik Yer Tutucusu 2"/>
          <p:cNvSpPr>
            <a:spLocks noGrp="1"/>
          </p:cNvSpPr>
          <p:nvPr>
            <p:ph idx="1"/>
          </p:nvPr>
        </p:nvSpPr>
        <p:spPr>
          <a:xfrm>
            <a:off x="251520" y="1412776"/>
            <a:ext cx="8784976" cy="5040560"/>
          </a:xfrm>
        </p:spPr>
        <p:txBody>
          <a:bodyPr>
            <a:noAutofit/>
          </a:bodyPr>
          <a:lstStyle/>
          <a:p>
            <a:r>
              <a:rPr lang="tr-TR" sz="1600" b="1" dirty="0" smtClean="0"/>
              <a:t>Madde 1- Çocuğun tanımı</a:t>
            </a:r>
          </a:p>
          <a:p>
            <a:pPr marL="0" indent="0">
              <a:buNone/>
            </a:pPr>
            <a:r>
              <a:rPr lang="tr-TR" sz="1600" dirty="0"/>
              <a:t>«Bu Sözleşme uyarınca çocuğa uygulanabilecek olan kanuna göre daha erken yaşta reşit olma durumu hariç, </a:t>
            </a:r>
            <a:r>
              <a:rPr lang="tr-TR" sz="1600" dirty="0" err="1"/>
              <a:t>onsekiz</a:t>
            </a:r>
            <a:r>
              <a:rPr lang="tr-TR" sz="1600" dirty="0"/>
              <a:t> yaşına kadar her insan çocuk sayılır</a:t>
            </a:r>
            <a:r>
              <a:rPr lang="tr-TR" sz="1600" dirty="0" smtClean="0"/>
              <a:t>.»</a:t>
            </a:r>
            <a:endParaRPr lang="tr-TR" sz="1600" b="1" dirty="0" smtClean="0"/>
          </a:p>
          <a:p>
            <a:r>
              <a:rPr lang="tr-TR" sz="1600" b="1" dirty="0" smtClean="0"/>
              <a:t>Madde 2- Ayrım gözetmeme ilkesi</a:t>
            </a:r>
          </a:p>
          <a:p>
            <a:pPr marL="0" indent="0">
              <a:buNone/>
            </a:pPr>
            <a:r>
              <a:rPr lang="tr-TR" sz="1600" b="1" dirty="0" smtClean="0"/>
              <a:t>«</a:t>
            </a:r>
            <a:r>
              <a:rPr lang="tr-TR" sz="1600" dirty="0"/>
              <a:t>1. Taraf Devletler, bu Sözleşmede yazılı olan hakları kendi yetkileri altında bulunan her çocuğa, kendilerinin, ana babalarının veya yasal vasilerinin sahip oldukları, ırk, renk, cinsiyet, dil, siyasal ya da başka düşünceler, ulusal, etnik ve sosyal köken, mülkiyet, sakatlık, doğuş ve diğer statüler nedeniyle hiçbir ayrım gözetmeksizin tanır ve taahhüt ederler. </a:t>
            </a:r>
            <a:endParaRPr lang="tr-TR" sz="1600" dirty="0" smtClean="0"/>
          </a:p>
          <a:p>
            <a:pPr marL="0" indent="0">
              <a:buNone/>
            </a:pPr>
            <a:r>
              <a:rPr lang="tr-TR" sz="1600" dirty="0" smtClean="0"/>
              <a:t>2</a:t>
            </a:r>
            <a:r>
              <a:rPr lang="tr-TR" sz="1600" dirty="0"/>
              <a:t>. Taraf Devletler, çocuğun ana-babasının, yasal vasilerinin veya ailesinin öteki üyelerinin durumları, faaliyetleri, açıklanan düşünceleri veya inançları nedeniyle her türlü ayırıma veya cezaya tabi tutulmasına karşı etkili biçimde korunması için gerekli tüm uygun önlemi alırlar.</a:t>
            </a:r>
            <a:r>
              <a:rPr lang="tr-TR" sz="1600" b="1" dirty="0" smtClean="0"/>
              <a:t>»</a:t>
            </a:r>
          </a:p>
          <a:p>
            <a:r>
              <a:rPr lang="tr-TR" sz="1600" b="1" dirty="0" smtClean="0"/>
              <a:t>Madde 3- Çocuğun yüksek yararının gözetilmesi ilkesi</a:t>
            </a:r>
          </a:p>
          <a:p>
            <a:pPr marL="0" indent="0">
              <a:buNone/>
            </a:pPr>
            <a:r>
              <a:rPr lang="tr-TR" sz="1600" b="1" dirty="0" smtClean="0"/>
              <a:t>«</a:t>
            </a:r>
            <a:r>
              <a:rPr lang="tr-TR" sz="1600" dirty="0"/>
              <a:t>Kamusal ya da özel sosyal yardım kuruluşları, mahkemeler, idari makamlar veya yasama organları tarafından yapılan ve çocukları ilgilendiren bütün faaliyetlerde, çocuğun yararı temel düşüncedir</a:t>
            </a:r>
            <a:r>
              <a:rPr lang="tr-TR" sz="1600" b="1" dirty="0" smtClean="0"/>
              <a:t>»</a:t>
            </a:r>
          </a:p>
          <a:p>
            <a:r>
              <a:rPr lang="tr-TR" sz="1600" b="1" dirty="0" smtClean="0"/>
              <a:t>Madde 5- Ana babanın sorumluluklarına, hak ve ödevlerine saygı</a:t>
            </a:r>
          </a:p>
          <a:p>
            <a:pPr marL="0" indent="0">
              <a:buNone/>
            </a:pPr>
            <a:r>
              <a:rPr lang="tr-TR" sz="1600" b="1" dirty="0" smtClean="0"/>
              <a:t>«</a:t>
            </a:r>
            <a:r>
              <a:rPr lang="tr-TR" sz="1600" dirty="0"/>
              <a:t>Taraf Devletler, bu Sözleşmenin çocuğa tanıdığı haklar doğrultusunda çocuğun yeteneklerinin geliştirilmesi ile uyumlu olarak, çocuğa yol gösterme ve onu yönlendirme konusunda ana-babanın, yerel gelenekler öngörüyorsa uzak aile veya topluluk üyelerinin, yasal vasilerinin veya çocuktan hukuken sorumlu öteki kişilerin sorumluluklarına, haklarına ve ödevlerine saygı gösterirler</a:t>
            </a:r>
            <a:r>
              <a:rPr lang="tr-TR" sz="1600" dirty="0" smtClean="0"/>
              <a:t>.</a:t>
            </a:r>
            <a:r>
              <a:rPr lang="tr-TR" sz="1600" b="1" dirty="0" smtClean="0"/>
              <a:t>»</a:t>
            </a:r>
            <a:endParaRPr lang="tr-TR" sz="1600" b="1" dirty="0"/>
          </a:p>
          <a:p>
            <a:pPr marL="0" indent="0">
              <a:buNone/>
            </a:pPr>
            <a:endParaRPr lang="tr-TR" sz="1600" dirty="0"/>
          </a:p>
        </p:txBody>
      </p:sp>
    </p:spTree>
    <p:extLst>
      <p:ext uri="{BB962C8B-B14F-4D97-AF65-F5344CB8AC3E}">
        <p14:creationId xmlns:p14="http://schemas.microsoft.com/office/powerpoint/2010/main" val="34104162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88640"/>
            <a:ext cx="8229600" cy="1224136"/>
          </a:xfrm>
        </p:spPr>
        <p:txBody>
          <a:bodyPr>
            <a:normAutofit fontScale="90000"/>
          </a:bodyPr>
          <a:lstStyle/>
          <a:p>
            <a:pPr algn="ctr"/>
            <a:r>
              <a:rPr lang="tr-TR" dirty="0" smtClean="0"/>
              <a:t>Birleşmiş Milletler </a:t>
            </a:r>
            <a:br>
              <a:rPr lang="tr-TR" dirty="0" smtClean="0"/>
            </a:br>
            <a:r>
              <a:rPr lang="tr-TR" dirty="0" smtClean="0"/>
              <a:t>Çocuk Haklarına Dair Sözleşmesi</a:t>
            </a:r>
            <a:endParaRPr lang="tr-TR" dirty="0"/>
          </a:p>
        </p:txBody>
      </p:sp>
      <p:sp>
        <p:nvSpPr>
          <p:cNvPr id="3" name="İçerik Yer Tutucusu 2"/>
          <p:cNvSpPr>
            <a:spLocks noGrp="1"/>
          </p:cNvSpPr>
          <p:nvPr>
            <p:ph idx="1"/>
          </p:nvPr>
        </p:nvSpPr>
        <p:spPr>
          <a:xfrm>
            <a:off x="251520" y="1412776"/>
            <a:ext cx="8784976" cy="5040560"/>
          </a:xfrm>
        </p:spPr>
        <p:txBody>
          <a:bodyPr>
            <a:noAutofit/>
          </a:bodyPr>
          <a:lstStyle/>
          <a:p>
            <a:r>
              <a:rPr lang="tr-TR" sz="1600" b="1" dirty="0" smtClean="0"/>
              <a:t>Madde 7- İsim ve vatandaşlık hakkı</a:t>
            </a:r>
          </a:p>
          <a:p>
            <a:pPr marL="0" indent="0">
              <a:buNone/>
            </a:pPr>
            <a:r>
              <a:rPr lang="tr-TR" sz="1600" dirty="0" smtClean="0"/>
              <a:t>«1. Çocuk </a:t>
            </a:r>
            <a:r>
              <a:rPr lang="tr-TR" sz="1600" dirty="0"/>
              <a:t>doğumdan hemen sonra derhal nüfus kütüğüne kaydedilecek ve doğumdan itibaren bir isim hakkına, bir vatandaşlık kazanma hakkına ve mümkün olduğu ölçüde </a:t>
            </a:r>
            <a:r>
              <a:rPr lang="tr-TR" sz="1600" dirty="0" err="1"/>
              <a:t>anababasını</a:t>
            </a:r>
            <a:r>
              <a:rPr lang="tr-TR" sz="1600" dirty="0"/>
              <a:t> bilme ve onlar tarafından bakılma hakkına sahip olacaktır. </a:t>
            </a:r>
            <a:endParaRPr lang="tr-TR" sz="1600" dirty="0" smtClean="0"/>
          </a:p>
          <a:p>
            <a:pPr marL="0" indent="0">
              <a:buNone/>
            </a:pPr>
            <a:r>
              <a:rPr lang="tr-TR" sz="1600" dirty="0" smtClean="0"/>
              <a:t>2</a:t>
            </a:r>
            <a:r>
              <a:rPr lang="tr-TR" sz="1600" dirty="0"/>
              <a:t>. Taraf Devletler, özellikle çocuğun tabiiyetsiz kalması söz konusu olduğunda kendi ulusal hukuklarına ve ilgili uluslararası belgeler çerçevesinde üstlendikleri yükümlülüklerine uygun olarak bu hakların işlerlik kazanmasını taahhüt ederler.»</a:t>
            </a:r>
            <a:endParaRPr lang="tr-TR" sz="1600" b="1" dirty="0" smtClean="0"/>
          </a:p>
          <a:p>
            <a:r>
              <a:rPr lang="tr-TR" sz="1600" b="1" dirty="0" smtClean="0"/>
              <a:t>Madde 8- Kimliğin korunması hakkı</a:t>
            </a:r>
          </a:p>
          <a:p>
            <a:pPr marL="0" indent="0">
              <a:buNone/>
            </a:pPr>
            <a:r>
              <a:rPr lang="tr-TR" sz="1600" b="1" dirty="0" smtClean="0"/>
              <a:t>«</a:t>
            </a:r>
            <a:r>
              <a:rPr lang="tr-TR" sz="1600" dirty="0"/>
              <a:t>Taraf Devletler, yasanın tanıdığı şekliyle çocuğun kimliğini; tabiiyeti, ismi ve aile bağları dahil, koruma hakkına saygı göstermeyi ve bu konuda yasa dışı müdahalelerde bulunmamayı taahhüt ederler.</a:t>
            </a:r>
            <a:r>
              <a:rPr lang="tr-TR" sz="1600" b="1" dirty="0" smtClean="0"/>
              <a:t>»</a:t>
            </a:r>
          </a:p>
          <a:p>
            <a:r>
              <a:rPr lang="tr-TR" sz="1600" b="1" dirty="0" smtClean="0"/>
              <a:t>Madde 9- Ana baba ile yaşama hakkı</a:t>
            </a:r>
          </a:p>
          <a:p>
            <a:pPr marL="0" indent="0">
              <a:buNone/>
            </a:pPr>
            <a:r>
              <a:rPr lang="tr-TR" sz="1600" b="1" dirty="0" smtClean="0"/>
              <a:t>«</a:t>
            </a:r>
            <a:r>
              <a:rPr lang="tr-TR" sz="1600" dirty="0"/>
              <a:t>Yetkili makamlar uygulanabilir yasa ve usullere göre ve temyiz yolu açık olarak, ayrılığın çocuğun yüksek yararına olduğu yolunda karar vermedikçe, Taraf Devletler, çocuğun </a:t>
            </a:r>
            <a:r>
              <a:rPr lang="tr-TR" sz="1600" dirty="0" err="1"/>
              <a:t>anababasından</a:t>
            </a:r>
            <a:r>
              <a:rPr lang="tr-TR" sz="1600" dirty="0"/>
              <a:t>, onların rızası dışında ayrılmamasını güvence altına alırlar. Ancak, ana-babası tarafından çocuğun kötü muameleye maruz bırakılması ya da ihmal edilmesi durumlarında ya da ana-babanın birbirinden ayrı yaşaması nedeniyle çocuğun ikametgahının belirlenmesi amacıyla karara varılması gerektiğinde, bu tür bir ayrılık kararı verilebilir. </a:t>
            </a:r>
            <a:r>
              <a:rPr lang="tr-TR" sz="1600" dirty="0" smtClean="0"/>
              <a:t>Taraf </a:t>
            </a:r>
            <a:r>
              <a:rPr lang="tr-TR" sz="1600" dirty="0"/>
              <a:t>Devletler, ana-babasından veya bunlardan birinden ayrılmasına karar verilen çocuğun, kendi yüksek yararına aykırı olmadıkça, ana-babanın ikisiyle de düzenli bir biçimde kişisel ilişki kurma ve doğrudan görüşme hakkına saygı gösterirler</a:t>
            </a:r>
            <a:r>
              <a:rPr lang="tr-TR" sz="1600" dirty="0" smtClean="0"/>
              <a:t>.</a:t>
            </a:r>
            <a:r>
              <a:rPr lang="tr-TR" sz="1600" b="1" dirty="0" smtClean="0"/>
              <a:t>»</a:t>
            </a:r>
            <a:endParaRPr lang="tr-TR" sz="1600" dirty="0"/>
          </a:p>
        </p:txBody>
      </p:sp>
    </p:spTree>
    <p:extLst>
      <p:ext uri="{BB962C8B-B14F-4D97-AF65-F5344CB8AC3E}">
        <p14:creationId xmlns:p14="http://schemas.microsoft.com/office/powerpoint/2010/main" val="25263632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88640"/>
            <a:ext cx="8229600" cy="1224136"/>
          </a:xfrm>
        </p:spPr>
        <p:txBody>
          <a:bodyPr>
            <a:normAutofit fontScale="90000"/>
          </a:bodyPr>
          <a:lstStyle/>
          <a:p>
            <a:pPr algn="ctr"/>
            <a:r>
              <a:rPr lang="tr-TR" dirty="0" smtClean="0"/>
              <a:t>Birleşmiş Milletler </a:t>
            </a:r>
            <a:br>
              <a:rPr lang="tr-TR" dirty="0" smtClean="0"/>
            </a:br>
            <a:r>
              <a:rPr lang="tr-TR" dirty="0" smtClean="0"/>
              <a:t>Çocuk Haklarına Dair Sözleşmesi</a:t>
            </a:r>
            <a:endParaRPr lang="tr-TR" dirty="0"/>
          </a:p>
        </p:txBody>
      </p:sp>
      <p:sp>
        <p:nvSpPr>
          <p:cNvPr id="3" name="İçerik Yer Tutucusu 2"/>
          <p:cNvSpPr>
            <a:spLocks noGrp="1"/>
          </p:cNvSpPr>
          <p:nvPr>
            <p:ph idx="1"/>
          </p:nvPr>
        </p:nvSpPr>
        <p:spPr>
          <a:xfrm>
            <a:off x="251520" y="1412776"/>
            <a:ext cx="8784976" cy="5040560"/>
          </a:xfrm>
        </p:spPr>
        <p:txBody>
          <a:bodyPr>
            <a:noAutofit/>
          </a:bodyPr>
          <a:lstStyle/>
          <a:p>
            <a:r>
              <a:rPr lang="tr-TR" sz="1600" b="1" dirty="0" smtClean="0"/>
              <a:t>Madde 10- Ailenin yeniden birleşmesi</a:t>
            </a:r>
          </a:p>
          <a:p>
            <a:pPr marL="0" indent="0">
              <a:buNone/>
            </a:pPr>
            <a:r>
              <a:rPr lang="tr-TR" sz="1600" dirty="0" smtClean="0"/>
              <a:t>«1. 9 </a:t>
            </a:r>
            <a:r>
              <a:rPr lang="tr-TR" sz="1600" dirty="0"/>
              <a:t>uncu Maddenin 1 inci fıkrası uyarınca Taraf Devletlere düşen sorumluluğa uygun olarak, çocuk veya ana-babası tarafından, ailenin birleşmesi amaçlarıyla yapılan bir Taraf Devlet ülkesine girme ya da onu terk etme konusundaki her başvuru, Taraf Devletlerce olumlu, insani ve ivedi bir tutumla ele alınacaktır. Taraf Devletler, bu tür bir başvuru yapılmasının başvuru sahipleri veya aile üyeleri aleyhine sonuçlar yaratmamasını taahhüt ederler. </a:t>
            </a:r>
            <a:endParaRPr lang="tr-TR" sz="1600" dirty="0" smtClean="0"/>
          </a:p>
          <a:p>
            <a:pPr marL="0" indent="0">
              <a:buNone/>
            </a:pPr>
            <a:r>
              <a:rPr lang="tr-TR" sz="1600" dirty="0" smtClean="0"/>
              <a:t>2</a:t>
            </a:r>
            <a:r>
              <a:rPr lang="tr-TR" sz="1600" dirty="0"/>
              <a:t>. Ana-babası, ayrı devletlerde oturan bir çocuk olağanüstü durumlar hariç, hem ana hem de babası ile düzenli biçimde kişisel ilişkiler kurma ve doğrudan görüşme hakkına sahiptir. Bu nedenle ve 9 uncu Maddenin 1 inci fıkrasına göre Taraf Devletlere düşen sorumluluğa uygun olarak, Taraf Devletler çocuğun ve ana-babasının Taraf Devletlerinin ülkeleri dahil herhangi bir ülkeyi </a:t>
            </a:r>
            <a:r>
              <a:rPr lang="tr-TR" sz="1600" dirty="0" err="1"/>
              <a:t>terketme</a:t>
            </a:r>
            <a:r>
              <a:rPr lang="tr-TR" sz="1600" dirty="0"/>
              <a:t> ve kendi ülkelerine dönme hakkına saygı gösterirler. Herhangi bir ülkeyi </a:t>
            </a:r>
            <a:r>
              <a:rPr lang="tr-TR" sz="1600" dirty="0" err="1"/>
              <a:t>terketme</a:t>
            </a:r>
            <a:r>
              <a:rPr lang="tr-TR" sz="1600" dirty="0"/>
              <a:t> hakkı, yalnızca yasada öngörüldüğü gibi ve ulusal güvenliği, kamu düzenini, kamu sağlığı ve ahlak veya başkalarının hak ve özgürlüklerini korumak amacı ile ve işbu Sözleşme ile tanınan öteki haklarla bağdaştığı ölçüde kısıtlamalara konu olabilir.»</a:t>
            </a:r>
            <a:endParaRPr lang="tr-TR" sz="1600" b="1" dirty="0" smtClean="0"/>
          </a:p>
          <a:p>
            <a:r>
              <a:rPr lang="tr-TR" sz="1600" b="1" dirty="0" smtClean="0"/>
              <a:t>Madde 11- Yasa dışı yollarla ülke dışına çıkarma ve geri döndürmemeden korunma hakkı</a:t>
            </a:r>
          </a:p>
          <a:p>
            <a:pPr marL="0" indent="0">
              <a:buNone/>
            </a:pPr>
            <a:r>
              <a:rPr lang="tr-TR" sz="1600" b="1" dirty="0" smtClean="0"/>
              <a:t>«</a:t>
            </a:r>
            <a:r>
              <a:rPr lang="tr-TR" sz="1600" dirty="0"/>
              <a:t>Taraf Devletler, çocukların yasa dışı yollarla ülke dışına çıkarılıp geri döndürülmemesi halleriyle mücadele için önlemler alırlar</a:t>
            </a:r>
            <a:r>
              <a:rPr lang="tr-TR" sz="1600" dirty="0" smtClean="0"/>
              <a:t>.</a:t>
            </a:r>
            <a:r>
              <a:rPr lang="tr-TR" sz="1600" b="1" dirty="0" smtClean="0"/>
              <a:t>»</a:t>
            </a:r>
          </a:p>
        </p:txBody>
      </p:sp>
    </p:spTree>
    <p:extLst>
      <p:ext uri="{BB962C8B-B14F-4D97-AF65-F5344CB8AC3E}">
        <p14:creationId xmlns:p14="http://schemas.microsoft.com/office/powerpoint/2010/main" val="1159208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88640"/>
            <a:ext cx="8229600" cy="1008112"/>
          </a:xfrm>
        </p:spPr>
        <p:txBody>
          <a:bodyPr>
            <a:normAutofit fontScale="90000"/>
          </a:bodyPr>
          <a:lstStyle/>
          <a:p>
            <a:pPr algn="ctr"/>
            <a:r>
              <a:rPr lang="tr-TR" dirty="0" smtClean="0"/>
              <a:t>Birleşmiş Milletler </a:t>
            </a:r>
            <a:br>
              <a:rPr lang="tr-TR" dirty="0" smtClean="0"/>
            </a:br>
            <a:r>
              <a:rPr lang="tr-TR" dirty="0" smtClean="0"/>
              <a:t>Çocuk Haklarına Dair Sözleşmesi</a:t>
            </a:r>
            <a:endParaRPr lang="tr-TR" dirty="0"/>
          </a:p>
        </p:txBody>
      </p:sp>
      <p:sp>
        <p:nvSpPr>
          <p:cNvPr id="3" name="İçerik Yer Tutucusu 2"/>
          <p:cNvSpPr>
            <a:spLocks noGrp="1"/>
          </p:cNvSpPr>
          <p:nvPr>
            <p:ph idx="1"/>
          </p:nvPr>
        </p:nvSpPr>
        <p:spPr>
          <a:xfrm>
            <a:off x="251520" y="1124744"/>
            <a:ext cx="8784976" cy="5328592"/>
          </a:xfrm>
        </p:spPr>
        <p:txBody>
          <a:bodyPr>
            <a:noAutofit/>
          </a:bodyPr>
          <a:lstStyle/>
          <a:p>
            <a:r>
              <a:rPr lang="tr-TR" sz="1600" b="1" dirty="0" smtClean="0"/>
              <a:t>Madde 12- Çocuğun görüşünün alınması ilkesi</a:t>
            </a:r>
          </a:p>
          <a:p>
            <a:pPr marL="0" indent="0">
              <a:buNone/>
            </a:pPr>
            <a:r>
              <a:rPr lang="tr-TR" sz="1600" dirty="0"/>
              <a:t>«1. Taraf Devletler, görüşlerini oluşturma yeteneğine sahip çocuğun kendini ilgilendiren her konuda görüşlerini serbestçe ifade etme hakkını bu görüşlere çocuğun yaşı ve olgunluk derecesine uygun olarak, gereken özen gösterilmek suretiyle tanırlar. </a:t>
            </a:r>
            <a:endParaRPr lang="tr-TR" sz="1600" dirty="0" smtClean="0"/>
          </a:p>
          <a:p>
            <a:pPr marL="0" indent="0">
              <a:buNone/>
            </a:pPr>
            <a:r>
              <a:rPr lang="tr-TR" sz="1600" dirty="0" smtClean="0"/>
              <a:t>2</a:t>
            </a:r>
            <a:r>
              <a:rPr lang="tr-TR" sz="1600" dirty="0"/>
              <a:t>. Bu amaçla, çocuğu etkileyen herhangi bir adli veya idari kovuşturmada çocuğun ya doğrudan doğruya veya bir temsilci ya da uygun bir makam yoluyla dinlenilmesi fırsatı, ulusal yasanın usule ilişkin kurallarına uygun olarak çocuğa, özellikle sağlanacaktır.»</a:t>
            </a:r>
            <a:endParaRPr lang="tr-TR" sz="1600" b="1" dirty="0" smtClean="0"/>
          </a:p>
          <a:p>
            <a:r>
              <a:rPr lang="tr-TR" sz="1600" b="1" dirty="0" smtClean="0"/>
              <a:t>Madde 14- Düşünce, vicdan ve din özgürlüğü</a:t>
            </a:r>
          </a:p>
          <a:p>
            <a:pPr marL="0" indent="0">
              <a:buNone/>
            </a:pPr>
            <a:r>
              <a:rPr lang="tr-TR" sz="1600" b="1" dirty="0" smtClean="0"/>
              <a:t>«</a:t>
            </a:r>
            <a:r>
              <a:rPr lang="tr-TR" sz="1600" dirty="0"/>
              <a:t>1. Taraf Devletler, çocuğun düşünce, vicdan ve din özgürlükleri hakkına saygı gösterirler. </a:t>
            </a:r>
            <a:endParaRPr lang="tr-TR" sz="1600" dirty="0" smtClean="0"/>
          </a:p>
          <a:p>
            <a:pPr marL="0" indent="0">
              <a:buNone/>
            </a:pPr>
            <a:r>
              <a:rPr lang="tr-TR" sz="1600" dirty="0" smtClean="0"/>
              <a:t>2</a:t>
            </a:r>
            <a:r>
              <a:rPr lang="tr-TR" sz="1600" dirty="0"/>
              <a:t>. Taraf Devletler, ana-babanın ve gerekiyorsa yasal vasilerin; çocuğun yeteneklerinin gelişmesiyle bağdaşır biçimde haklarının kullanılmasında çocuğa yol gösterme konusundaki hak ve ödevlerine, saygı gösterirler. </a:t>
            </a:r>
            <a:r>
              <a:rPr lang="tr-TR" sz="1600" b="1" dirty="0" smtClean="0"/>
              <a:t>»</a:t>
            </a:r>
          </a:p>
          <a:p>
            <a:r>
              <a:rPr lang="tr-TR" sz="1600" b="1" dirty="0" smtClean="0"/>
              <a:t>Madde 16- Özel yaşantının korunması hakkı</a:t>
            </a:r>
            <a:endParaRPr lang="tr-TR" sz="1600" b="1" dirty="0"/>
          </a:p>
          <a:p>
            <a:pPr marL="0" indent="0">
              <a:buNone/>
            </a:pPr>
            <a:r>
              <a:rPr lang="tr-TR" sz="1600" b="1" dirty="0" smtClean="0"/>
              <a:t>«</a:t>
            </a:r>
            <a:r>
              <a:rPr lang="tr-TR" sz="1600" dirty="0"/>
              <a:t>Hiçbir çocuğun özel yaşantısına aile, konut ve iletişimine keyfi ya da haksız bir biçimde müdahale </a:t>
            </a:r>
            <a:r>
              <a:rPr lang="tr-TR" sz="1600" dirty="0" smtClean="0"/>
              <a:t>yapılamayacağı </a:t>
            </a:r>
            <a:r>
              <a:rPr lang="tr-TR" sz="1600" dirty="0"/>
              <a:t>gibi, onur ve itibarına da haksız olarak saldırılamaz</a:t>
            </a:r>
            <a:r>
              <a:rPr lang="tr-TR" sz="1600" dirty="0" smtClean="0"/>
              <a:t>.</a:t>
            </a:r>
            <a:r>
              <a:rPr lang="tr-TR" sz="1600" b="1" dirty="0" smtClean="0"/>
              <a:t>»</a:t>
            </a:r>
            <a:endParaRPr lang="tr-TR" sz="1600" b="1" dirty="0"/>
          </a:p>
          <a:p>
            <a:r>
              <a:rPr lang="tr-TR" sz="1600" b="1" dirty="0"/>
              <a:t>Madde </a:t>
            </a:r>
            <a:r>
              <a:rPr lang="tr-TR" sz="1600" b="1" dirty="0" smtClean="0"/>
              <a:t>19- </a:t>
            </a:r>
            <a:r>
              <a:rPr lang="tr-TR" sz="1600" b="1" dirty="0" err="1" smtClean="0"/>
              <a:t>Suistimal</a:t>
            </a:r>
            <a:r>
              <a:rPr lang="tr-TR" sz="1600" b="1" dirty="0" smtClean="0"/>
              <a:t> ve ihmalden korunma hakkı</a:t>
            </a:r>
          </a:p>
          <a:p>
            <a:pPr marL="0" indent="0">
              <a:buNone/>
            </a:pPr>
            <a:r>
              <a:rPr lang="tr-TR" sz="1600" b="1" dirty="0" smtClean="0"/>
              <a:t>«</a:t>
            </a:r>
            <a:r>
              <a:rPr lang="tr-TR" sz="1600" dirty="0"/>
              <a:t>Bu Sözleşmeye Taraf Devletler, çocuğun ana-babasının ya da onlardan yalnızca birinin, yasal vasi veya vasilerinin ya da bakımını üstlenen herhangi bir kişinin yanında iken bedensel veya zihinsel saldırı, şiddet veya </a:t>
            </a:r>
            <a:r>
              <a:rPr lang="tr-TR" sz="1600" dirty="0" err="1"/>
              <a:t>suistimale</a:t>
            </a:r>
            <a:r>
              <a:rPr lang="tr-TR" sz="1600" dirty="0"/>
              <a:t>, ihmal ya da ihmalkar muameleye, ırza geçme dahil her türlü istismar ve kötü muameleye karşı korunması için; yasal, idari, toplumsal, eğitsel bütün önlemleri alırlar.</a:t>
            </a:r>
            <a:r>
              <a:rPr lang="tr-TR" sz="1600" b="1" dirty="0" smtClean="0"/>
              <a:t>»</a:t>
            </a:r>
            <a:endParaRPr lang="tr-TR" sz="1600" b="1" dirty="0"/>
          </a:p>
          <a:p>
            <a:pPr marL="0" indent="0">
              <a:buNone/>
            </a:pPr>
            <a:endParaRPr lang="tr-TR" sz="1600" b="1" dirty="0" smtClean="0"/>
          </a:p>
        </p:txBody>
      </p:sp>
    </p:spTree>
    <p:extLst>
      <p:ext uri="{BB962C8B-B14F-4D97-AF65-F5344CB8AC3E}">
        <p14:creationId xmlns:p14="http://schemas.microsoft.com/office/powerpoint/2010/main" val="25968673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88640"/>
            <a:ext cx="8229600" cy="1008112"/>
          </a:xfrm>
        </p:spPr>
        <p:txBody>
          <a:bodyPr>
            <a:normAutofit fontScale="90000"/>
          </a:bodyPr>
          <a:lstStyle/>
          <a:p>
            <a:pPr algn="ctr"/>
            <a:r>
              <a:rPr lang="tr-TR" dirty="0" smtClean="0"/>
              <a:t>Birleşmiş Milletler </a:t>
            </a:r>
            <a:br>
              <a:rPr lang="tr-TR" dirty="0" smtClean="0"/>
            </a:br>
            <a:r>
              <a:rPr lang="tr-TR" dirty="0" smtClean="0"/>
              <a:t>Çocuk Haklarına Dair Sözleşmesi</a:t>
            </a:r>
            <a:endParaRPr lang="tr-TR" dirty="0"/>
          </a:p>
        </p:txBody>
      </p:sp>
      <p:sp>
        <p:nvSpPr>
          <p:cNvPr id="3" name="İçerik Yer Tutucusu 2"/>
          <p:cNvSpPr>
            <a:spLocks noGrp="1"/>
          </p:cNvSpPr>
          <p:nvPr>
            <p:ph idx="1"/>
          </p:nvPr>
        </p:nvSpPr>
        <p:spPr>
          <a:xfrm>
            <a:off x="251520" y="1124744"/>
            <a:ext cx="8784976" cy="5328592"/>
          </a:xfrm>
        </p:spPr>
        <p:txBody>
          <a:bodyPr>
            <a:noAutofit/>
          </a:bodyPr>
          <a:lstStyle/>
          <a:p>
            <a:r>
              <a:rPr lang="tr-TR" sz="1500" b="1" dirty="0" smtClean="0"/>
              <a:t>Madde 20- Aile ortamından yoksun çocuğun korunma hakkı</a:t>
            </a:r>
          </a:p>
          <a:p>
            <a:pPr marL="0" indent="0">
              <a:buNone/>
            </a:pPr>
            <a:r>
              <a:rPr lang="tr-TR" sz="1500" dirty="0"/>
              <a:t>«1. Geçici ve sürekli olarak aile çevresinden yoksun kalan veya kendi yararına olarak bu ortamda bırakılması kabul edilmeyen her çocuk, Devletten özel koruma ve yardım görme hakkına sahip olacaktır. 2. Taraf Devletler bu durumdaki bir çocuk için kendi ulusal yasalarına göre, uygun olan bakımı sağlayacaklardır. </a:t>
            </a:r>
            <a:endParaRPr lang="tr-TR" sz="1500" dirty="0" smtClean="0"/>
          </a:p>
          <a:p>
            <a:pPr marL="0" indent="0">
              <a:buNone/>
            </a:pPr>
            <a:r>
              <a:rPr lang="tr-TR" sz="1500" dirty="0" smtClean="0"/>
              <a:t>3</a:t>
            </a:r>
            <a:r>
              <a:rPr lang="tr-TR" sz="1500" dirty="0"/>
              <a:t>. Bu tür bakım, başkaca benzerleri yanında, bakıcı aile yanına verme, İslam Hukukunda kefalet (</a:t>
            </a:r>
            <a:r>
              <a:rPr lang="tr-TR" sz="1500" dirty="0" err="1"/>
              <a:t>kafalah</a:t>
            </a:r>
            <a:r>
              <a:rPr lang="tr-TR" sz="1500" dirty="0"/>
              <a:t>), evlat edinme ya da gerekiyorsa çocuk bakımı amacı güden uygun kuruluşlara yerleştirmeyi de içerir. Çözümler düşünülürken, çocuğun yetiştirilmesinde sürekliliğin korunmasına ve çocuğun etnik, dinsel, kültürel ve dil kimliğine gereken saygı gösterilecektir.»</a:t>
            </a:r>
            <a:endParaRPr lang="tr-TR" sz="1500" b="1" dirty="0" smtClean="0"/>
          </a:p>
          <a:p>
            <a:r>
              <a:rPr lang="tr-TR" sz="1500" b="1" dirty="0" smtClean="0"/>
              <a:t>Madde 21- Evlat edinmeye ilişkin prensipler</a:t>
            </a:r>
          </a:p>
          <a:p>
            <a:pPr marL="0" indent="0">
              <a:buNone/>
            </a:pPr>
            <a:r>
              <a:rPr lang="tr-TR" sz="1500" b="1" dirty="0" smtClean="0"/>
              <a:t>«</a:t>
            </a:r>
            <a:r>
              <a:rPr lang="tr-TR" sz="1500" dirty="0" smtClean="0"/>
              <a:t>Evlat </a:t>
            </a:r>
            <a:r>
              <a:rPr lang="tr-TR" sz="1500" dirty="0"/>
              <a:t>edinme sistemini kabul eden ve/veya buna izin veren Taraf Devletler, çocuğun en yüksek yararlarının temel düşünce olduğunu kabul edecek ve aşağıdaki ilkeleri gerçekleştireceklerdir: </a:t>
            </a:r>
            <a:endParaRPr lang="tr-TR" sz="1500" dirty="0" smtClean="0"/>
          </a:p>
          <a:p>
            <a:pPr marL="0" indent="0">
              <a:buNone/>
            </a:pPr>
            <a:r>
              <a:rPr lang="tr-TR" sz="1500" dirty="0" smtClean="0"/>
              <a:t>a) Bir </a:t>
            </a:r>
            <a:r>
              <a:rPr lang="tr-TR" sz="1500" dirty="0"/>
              <a:t>çocuğun evlat edinilmesine ancak yetkili makam karar verir. Bu makam uygulanabilir yasa ve usullere göre ve güvenilir tüm bilgilerin ışığında; çocuğun, ana-babası, yakınları ve yasal vasisine göre durumunu göz önüne alarak ve gereken durumlarda tüm </a:t>
            </a:r>
            <a:r>
              <a:rPr lang="tr-TR" sz="1500" dirty="0" err="1" smtClean="0"/>
              <a:t>ilgillilerle</a:t>
            </a:r>
            <a:r>
              <a:rPr lang="tr-TR" sz="1500" dirty="0" smtClean="0"/>
              <a:t> </a:t>
            </a:r>
            <a:r>
              <a:rPr lang="tr-TR" sz="1500" dirty="0"/>
              <a:t>yapılacak görüşme sonucu onların da evlat edinme konusundaki onaylarını alma zorunluluğuna uyarak, kararını verir. </a:t>
            </a:r>
            <a:endParaRPr lang="tr-TR" sz="1500" dirty="0" smtClean="0"/>
          </a:p>
          <a:p>
            <a:pPr marL="0" indent="0">
              <a:buNone/>
            </a:pPr>
            <a:r>
              <a:rPr lang="tr-TR" sz="1500" dirty="0" smtClean="0"/>
              <a:t>b) Çocuğun </a:t>
            </a:r>
            <a:r>
              <a:rPr lang="tr-TR" sz="1500" dirty="0"/>
              <a:t>kendi ülkesinde elverişli biçimde bakılması mümkün olmadığı veya evlat edinecek veya yanına yerleştirilecek aile bulunmadığı takdirde, </a:t>
            </a:r>
            <a:r>
              <a:rPr lang="tr-TR" sz="1500" dirty="0" smtClean="0"/>
              <a:t>ülkeler arası </a:t>
            </a:r>
            <a:r>
              <a:rPr lang="tr-TR" sz="1500" dirty="0"/>
              <a:t>evlat edinmenin çocuk bakımından uygun bir çözüm olduğunu kabul ederler. </a:t>
            </a:r>
            <a:endParaRPr lang="tr-TR" sz="1500" dirty="0" smtClean="0"/>
          </a:p>
          <a:p>
            <a:pPr marL="0" indent="0">
              <a:buNone/>
            </a:pPr>
            <a:r>
              <a:rPr lang="tr-TR" sz="1500" dirty="0" smtClean="0"/>
              <a:t>c) Başka </a:t>
            </a:r>
            <a:r>
              <a:rPr lang="tr-TR" sz="1500" dirty="0"/>
              <a:t>bir ülkede evlat edinilmesi düşünülen çocuğun, kendi ülkesinde mevcut evlat edinme durumuyla eşdeğer olan güvence ve ölçülerden yararlanmasını sağlarlar. </a:t>
            </a:r>
          </a:p>
          <a:p>
            <a:pPr marL="0" indent="0">
              <a:buNone/>
            </a:pPr>
            <a:r>
              <a:rPr lang="tr-TR" sz="1500" dirty="0" smtClean="0"/>
              <a:t>d) Ülkeler arası </a:t>
            </a:r>
            <a:r>
              <a:rPr lang="tr-TR" sz="1500" dirty="0"/>
              <a:t>evlat edinmede, yerleştirmenin ilgililer bakımından yasadışı para kazanma konusu olmaması için gereken bütün önlemleri alırlar. </a:t>
            </a:r>
            <a:endParaRPr lang="tr-TR" sz="1500" dirty="0" smtClean="0"/>
          </a:p>
        </p:txBody>
      </p:sp>
    </p:spTree>
    <p:extLst>
      <p:ext uri="{BB962C8B-B14F-4D97-AF65-F5344CB8AC3E}">
        <p14:creationId xmlns:p14="http://schemas.microsoft.com/office/powerpoint/2010/main" val="25296453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88640"/>
            <a:ext cx="8229600" cy="936104"/>
          </a:xfrm>
        </p:spPr>
        <p:txBody>
          <a:bodyPr>
            <a:normAutofit fontScale="90000"/>
          </a:bodyPr>
          <a:lstStyle/>
          <a:p>
            <a:pPr algn="ctr"/>
            <a:r>
              <a:rPr lang="tr-TR" dirty="0" smtClean="0"/>
              <a:t>Birleşmiş Milletler </a:t>
            </a:r>
            <a:br>
              <a:rPr lang="tr-TR" dirty="0" smtClean="0"/>
            </a:br>
            <a:r>
              <a:rPr lang="tr-TR" dirty="0" smtClean="0"/>
              <a:t>Çocuk Haklarına Dair Sözleşmesi</a:t>
            </a:r>
            <a:endParaRPr lang="tr-TR" dirty="0"/>
          </a:p>
        </p:txBody>
      </p:sp>
      <p:sp>
        <p:nvSpPr>
          <p:cNvPr id="3" name="İçerik Yer Tutucusu 2"/>
          <p:cNvSpPr>
            <a:spLocks noGrp="1"/>
          </p:cNvSpPr>
          <p:nvPr>
            <p:ph idx="1"/>
          </p:nvPr>
        </p:nvSpPr>
        <p:spPr>
          <a:xfrm>
            <a:off x="107504" y="1124744"/>
            <a:ext cx="8928992" cy="5328592"/>
          </a:xfrm>
        </p:spPr>
        <p:txBody>
          <a:bodyPr>
            <a:noAutofit/>
          </a:bodyPr>
          <a:lstStyle/>
          <a:p>
            <a:r>
              <a:rPr lang="tr-TR" sz="1500" b="1" dirty="0" smtClean="0"/>
              <a:t>Madde 22- Mülteci çocukların  durumlarına özgü hakları</a:t>
            </a:r>
          </a:p>
          <a:p>
            <a:r>
              <a:rPr lang="tr-TR" sz="1500" b="1" dirty="0"/>
              <a:t>Madde </a:t>
            </a:r>
            <a:r>
              <a:rPr lang="tr-TR" sz="1500" b="1" dirty="0" smtClean="0"/>
              <a:t>23- Engelli </a:t>
            </a:r>
            <a:r>
              <a:rPr lang="tr-TR" sz="1500" b="1" dirty="0"/>
              <a:t>çocukların  durumlarına özgü </a:t>
            </a:r>
            <a:r>
              <a:rPr lang="tr-TR" sz="1500" b="1" dirty="0" smtClean="0"/>
              <a:t>hakları</a:t>
            </a:r>
          </a:p>
          <a:p>
            <a:r>
              <a:rPr lang="tr-TR" sz="1500" b="1" dirty="0"/>
              <a:t>Madde </a:t>
            </a:r>
            <a:r>
              <a:rPr lang="tr-TR" sz="1500" b="1" dirty="0" smtClean="0"/>
              <a:t>24- Sağlık hizmetlerinden yararlanma hakkı</a:t>
            </a:r>
          </a:p>
          <a:p>
            <a:r>
              <a:rPr lang="tr-TR" sz="1500" b="1" dirty="0"/>
              <a:t>Madde </a:t>
            </a:r>
            <a:r>
              <a:rPr lang="tr-TR" sz="1500" b="1" dirty="0" smtClean="0"/>
              <a:t>26- Sosyal güvenlik hakkı</a:t>
            </a:r>
          </a:p>
          <a:p>
            <a:r>
              <a:rPr lang="tr-TR" sz="1500" b="1" dirty="0"/>
              <a:t>Madde </a:t>
            </a:r>
            <a:r>
              <a:rPr lang="tr-TR" sz="1500" b="1" dirty="0" smtClean="0"/>
              <a:t>27- Yeterli yaşam standardına ulaşma hakkı</a:t>
            </a:r>
          </a:p>
          <a:p>
            <a:r>
              <a:rPr lang="tr-TR" sz="1500" b="1" dirty="0" smtClean="0"/>
              <a:t>Madde 30- Azınlıklara ve yerli halklara mensup çocukların hakları</a:t>
            </a:r>
          </a:p>
          <a:p>
            <a:r>
              <a:rPr lang="tr-TR" sz="1500" b="1" dirty="0"/>
              <a:t>Madde </a:t>
            </a:r>
            <a:r>
              <a:rPr lang="tr-TR" sz="1500" b="1" dirty="0" smtClean="0"/>
              <a:t>28- Eğitim hakkı</a:t>
            </a:r>
          </a:p>
          <a:p>
            <a:pPr marL="0" indent="0">
              <a:buNone/>
            </a:pPr>
            <a:r>
              <a:rPr lang="tr-TR" sz="1500" b="1" dirty="0" smtClean="0"/>
              <a:t>«</a:t>
            </a:r>
            <a:r>
              <a:rPr lang="tr-TR" sz="1600" dirty="0"/>
              <a:t>1. Taraf Devletler, çocuğun eğitim hakkını kabul ederler ve bu hakkın fırsat eşitliği temeli üzerinde tedricen gerçekleştirilmesi görüşüyle özellikle: </a:t>
            </a:r>
            <a:endParaRPr lang="tr-TR" sz="1600" dirty="0" smtClean="0"/>
          </a:p>
          <a:p>
            <a:pPr marL="0" indent="0">
              <a:buNone/>
            </a:pPr>
            <a:r>
              <a:rPr lang="tr-TR" sz="1600" dirty="0" smtClean="0"/>
              <a:t>a) İlk </a:t>
            </a:r>
            <a:r>
              <a:rPr lang="tr-TR" sz="1600" dirty="0"/>
              <a:t>öğretimi herkes için zorunlu ve parasız hale getirirler; </a:t>
            </a:r>
            <a:endParaRPr lang="tr-TR" sz="1600" dirty="0" smtClean="0"/>
          </a:p>
          <a:p>
            <a:pPr marL="0" indent="0">
              <a:buNone/>
            </a:pPr>
            <a:r>
              <a:rPr lang="tr-TR" sz="1600" dirty="0" smtClean="0"/>
              <a:t>b</a:t>
            </a:r>
            <a:r>
              <a:rPr lang="tr-TR" sz="1600" dirty="0"/>
              <a:t>) Orta öğretim sistemlerinin genel olduğu kadar mesleki nitelikte de olmak üzere çeşitli biçimlerde örgütlenmesini teşvik ederler ve bunların tüm çocuklara açık olmasını sağlarlar ve gerekli durumlarda mali yardım yapılması ve öğretimi parasız kılmak gibi uygun önlemleri alırlar; </a:t>
            </a:r>
            <a:endParaRPr lang="tr-TR" sz="1600" dirty="0" smtClean="0"/>
          </a:p>
          <a:p>
            <a:pPr marL="0" indent="0">
              <a:buNone/>
            </a:pPr>
            <a:r>
              <a:rPr lang="tr-TR" sz="1600" dirty="0" smtClean="0"/>
              <a:t>c</a:t>
            </a:r>
            <a:r>
              <a:rPr lang="tr-TR" sz="1600" dirty="0"/>
              <a:t>) Uygun bütün araçları kullanarak, yüksek öğretimi yetenekleri doğrultusunda herkese açık hale getirirler; </a:t>
            </a:r>
            <a:endParaRPr lang="tr-TR" sz="1600" dirty="0" smtClean="0"/>
          </a:p>
          <a:p>
            <a:pPr marL="0" indent="0">
              <a:buNone/>
            </a:pPr>
            <a:r>
              <a:rPr lang="tr-TR" sz="1600" dirty="0" smtClean="0"/>
              <a:t>d</a:t>
            </a:r>
            <a:r>
              <a:rPr lang="tr-TR" sz="1600" dirty="0"/>
              <a:t>) Eğitim ve meslek seçimine ilişkin bilgi ve rehberliği bütün çocuklar için elde edilir hale getirirler; </a:t>
            </a:r>
            <a:endParaRPr lang="tr-TR" sz="1600" dirty="0" smtClean="0"/>
          </a:p>
          <a:p>
            <a:pPr marL="0" indent="0">
              <a:buNone/>
            </a:pPr>
            <a:r>
              <a:rPr lang="tr-TR" sz="1600" dirty="0" smtClean="0"/>
              <a:t>e</a:t>
            </a:r>
            <a:r>
              <a:rPr lang="tr-TR" sz="1600" dirty="0"/>
              <a:t>) Okullarda düzenli biçimde devamın sağlanması ve okulu terk etme oranlarının düşürülmesi için önlem alırlar. </a:t>
            </a:r>
            <a:endParaRPr lang="tr-TR" sz="1600" dirty="0" smtClean="0"/>
          </a:p>
          <a:p>
            <a:pPr marL="0" indent="0">
              <a:buNone/>
            </a:pPr>
            <a:r>
              <a:rPr lang="tr-TR" sz="1600" dirty="0" smtClean="0"/>
              <a:t>2</a:t>
            </a:r>
            <a:r>
              <a:rPr lang="tr-TR" sz="1600" dirty="0"/>
              <a:t>. Taraf Devletler, okul disiplininin çocuğun insan olarak taşıdığı saygınlıkla bağdaşır biçimde ve bu Sözleşmeye uygun olarak yürütülmesinin sağlanması amacıyla gerekli olan tüm önlemleri alırlar</a:t>
            </a:r>
            <a:r>
              <a:rPr lang="tr-TR" sz="1600" dirty="0" smtClean="0"/>
              <a:t>.</a:t>
            </a:r>
            <a:endParaRPr lang="tr-TR" sz="1500" dirty="0" smtClean="0"/>
          </a:p>
        </p:txBody>
      </p:sp>
    </p:spTree>
    <p:extLst>
      <p:ext uri="{BB962C8B-B14F-4D97-AF65-F5344CB8AC3E}">
        <p14:creationId xmlns:p14="http://schemas.microsoft.com/office/powerpoint/2010/main" val="18396717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404664"/>
            <a:ext cx="8229600" cy="792088"/>
          </a:xfrm>
        </p:spPr>
        <p:txBody>
          <a:bodyPr>
            <a:normAutofit fontScale="90000"/>
          </a:bodyPr>
          <a:lstStyle/>
          <a:p>
            <a:pPr algn="ctr"/>
            <a:r>
              <a:rPr lang="tr-TR" dirty="0"/>
              <a:t>Çocuk </a:t>
            </a:r>
            <a:r>
              <a:rPr lang="tr-TR" dirty="0" smtClean="0"/>
              <a:t>Hukukuna Giriş</a:t>
            </a:r>
            <a:endParaRPr lang="tr-TR" dirty="0"/>
          </a:p>
        </p:txBody>
      </p:sp>
      <p:sp>
        <p:nvSpPr>
          <p:cNvPr id="3" name="İçerik Yer Tutucusu 2"/>
          <p:cNvSpPr>
            <a:spLocks noGrp="1"/>
          </p:cNvSpPr>
          <p:nvPr>
            <p:ph idx="1"/>
          </p:nvPr>
        </p:nvSpPr>
        <p:spPr>
          <a:xfrm>
            <a:off x="457200" y="1484784"/>
            <a:ext cx="8229600" cy="4839816"/>
          </a:xfrm>
        </p:spPr>
        <p:txBody>
          <a:bodyPr>
            <a:normAutofit fontScale="85000" lnSpcReduction="10000"/>
          </a:bodyPr>
          <a:lstStyle/>
          <a:p>
            <a:r>
              <a:rPr lang="tr-TR" b="1" dirty="0" smtClean="0"/>
              <a:t>Çocuk Hukuku ve Çocuk Hakları</a:t>
            </a:r>
          </a:p>
          <a:p>
            <a:pPr marL="0" indent="0">
              <a:buNone/>
            </a:pPr>
            <a:endParaRPr lang="tr-TR" dirty="0" smtClean="0"/>
          </a:p>
          <a:p>
            <a:pPr algn="just"/>
            <a:r>
              <a:rPr lang="tr-TR" dirty="0" smtClean="0"/>
              <a:t>Çocuklar masumiyetleri </a:t>
            </a:r>
            <a:r>
              <a:rPr lang="tr-TR" dirty="0"/>
              <a:t>sebebiyle korunmaya </a:t>
            </a:r>
            <a:r>
              <a:rPr lang="tr-TR" dirty="0" smtClean="0"/>
              <a:t>muhtaçtırlar. Ayrıca geleceğine </a:t>
            </a:r>
            <a:r>
              <a:rPr lang="tr-TR" dirty="0"/>
              <a:t>ilişkin </a:t>
            </a:r>
            <a:r>
              <a:rPr lang="tr-TR" dirty="0" smtClean="0"/>
              <a:t>hayalleri </a:t>
            </a:r>
            <a:r>
              <a:rPr lang="tr-TR" dirty="0"/>
              <a:t>ve </a:t>
            </a:r>
            <a:r>
              <a:rPr lang="tr-TR" dirty="0" smtClean="0"/>
              <a:t>hedefleri de, </a:t>
            </a:r>
            <a:r>
              <a:rPr lang="tr-TR" dirty="0"/>
              <a:t>onun korunmasının bir diğer </a:t>
            </a:r>
            <a:r>
              <a:rPr lang="tr-TR" dirty="0" smtClean="0"/>
              <a:t>sebebidir. </a:t>
            </a:r>
            <a:r>
              <a:rPr lang="tr-TR" dirty="0"/>
              <a:t>Çocukken korunmaya başlamış olan bir birey, </a:t>
            </a:r>
            <a:r>
              <a:rPr lang="tr-TR" dirty="0" smtClean="0"/>
              <a:t>büyüdüğünde daha </a:t>
            </a:r>
            <a:r>
              <a:rPr lang="tr-TR" dirty="0"/>
              <a:t>iyi bir </a:t>
            </a:r>
            <a:r>
              <a:rPr lang="tr-TR" dirty="0" smtClean="0"/>
              <a:t>zihinsel </a:t>
            </a:r>
            <a:r>
              <a:rPr lang="tr-TR" dirty="0"/>
              <a:t>ve bedensel </a:t>
            </a:r>
            <a:r>
              <a:rPr lang="tr-TR" dirty="0" smtClean="0"/>
              <a:t>gelişime sahip olacaktır.</a:t>
            </a:r>
            <a:endParaRPr lang="tr-TR" dirty="0"/>
          </a:p>
          <a:p>
            <a:pPr algn="just"/>
            <a:r>
              <a:rPr lang="tr-TR" dirty="0" smtClean="0"/>
              <a:t>Bu sebepler </a:t>
            </a:r>
            <a:r>
              <a:rPr lang="tr-TR" dirty="0"/>
              <a:t>yanında, toplumun bir parçası </a:t>
            </a:r>
            <a:r>
              <a:rPr lang="tr-TR" dirty="0" smtClean="0"/>
              <a:t>olmasından ötürü de </a:t>
            </a:r>
            <a:r>
              <a:rPr lang="tr-TR" dirty="0"/>
              <a:t>çocuğun korunması gerekmektedir. </a:t>
            </a:r>
            <a:endParaRPr lang="tr-TR" dirty="0" smtClean="0"/>
          </a:p>
          <a:p>
            <a:pPr algn="just"/>
            <a:r>
              <a:rPr lang="tr-TR" dirty="0" smtClean="0"/>
              <a:t>Çocuklarını korumayı </a:t>
            </a:r>
            <a:r>
              <a:rPr lang="tr-TR" dirty="0"/>
              <a:t>bir ödev </a:t>
            </a:r>
            <a:r>
              <a:rPr lang="tr-TR" dirty="0" smtClean="0"/>
              <a:t>sayan fertlerden oluşan </a:t>
            </a:r>
            <a:r>
              <a:rPr lang="tr-TR" dirty="0"/>
              <a:t>toplum </a:t>
            </a:r>
            <a:r>
              <a:rPr lang="tr-TR" dirty="0" smtClean="0"/>
              <a:t>son derece insancıl hale gelecek ve bu çocuklar büyüdüklerinde içinde bulundukları topluma daha fazla katkı sağlayacaktır. </a:t>
            </a:r>
          </a:p>
          <a:p>
            <a:pPr algn="just"/>
            <a:r>
              <a:rPr lang="tr-TR" dirty="0" smtClean="0"/>
              <a:t>Sonuçta çocukların hem </a:t>
            </a:r>
            <a:r>
              <a:rPr lang="tr-TR" dirty="0"/>
              <a:t>bireysel hem de toplumsal sebeplerle korunması </a:t>
            </a:r>
            <a:r>
              <a:rPr lang="tr-TR" dirty="0" smtClean="0"/>
              <a:t>gerekmektedir. </a:t>
            </a:r>
            <a:endParaRPr lang="tr-TR" dirty="0"/>
          </a:p>
          <a:p>
            <a:pPr marL="0" indent="0">
              <a:buNone/>
            </a:pPr>
            <a:endParaRPr lang="tr-TR" dirty="0" smtClean="0"/>
          </a:p>
          <a:p>
            <a:endParaRPr lang="tr-TR" dirty="0"/>
          </a:p>
        </p:txBody>
      </p:sp>
    </p:spTree>
    <p:extLst>
      <p:ext uri="{BB962C8B-B14F-4D97-AF65-F5344CB8AC3E}">
        <p14:creationId xmlns:p14="http://schemas.microsoft.com/office/powerpoint/2010/main" val="26343640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88640"/>
            <a:ext cx="8229600" cy="1152128"/>
          </a:xfrm>
        </p:spPr>
        <p:txBody>
          <a:bodyPr>
            <a:normAutofit fontScale="90000"/>
          </a:bodyPr>
          <a:lstStyle/>
          <a:p>
            <a:pPr algn="ctr"/>
            <a:r>
              <a:rPr lang="tr-TR" dirty="0" smtClean="0"/>
              <a:t>Birleşmiş Milletler </a:t>
            </a:r>
            <a:br>
              <a:rPr lang="tr-TR" dirty="0" smtClean="0"/>
            </a:br>
            <a:r>
              <a:rPr lang="tr-TR" dirty="0" smtClean="0"/>
              <a:t>Çocuk Haklarına Dair Sözleşmesi</a:t>
            </a:r>
            <a:endParaRPr lang="tr-TR" dirty="0"/>
          </a:p>
        </p:txBody>
      </p:sp>
      <p:sp>
        <p:nvSpPr>
          <p:cNvPr id="3" name="İçerik Yer Tutucusu 2"/>
          <p:cNvSpPr>
            <a:spLocks noGrp="1"/>
          </p:cNvSpPr>
          <p:nvPr>
            <p:ph idx="1"/>
          </p:nvPr>
        </p:nvSpPr>
        <p:spPr>
          <a:xfrm>
            <a:off x="179512" y="1196752"/>
            <a:ext cx="8856984" cy="5256584"/>
          </a:xfrm>
        </p:spPr>
        <p:txBody>
          <a:bodyPr>
            <a:noAutofit/>
          </a:bodyPr>
          <a:lstStyle/>
          <a:p>
            <a:r>
              <a:rPr lang="tr-TR" sz="1500" b="1" dirty="0" smtClean="0"/>
              <a:t>Madde 32- Çocukların çalışmalarına yönelik ilkeler</a:t>
            </a:r>
          </a:p>
          <a:p>
            <a:pPr marL="0" indent="0">
              <a:buNone/>
            </a:pPr>
            <a:r>
              <a:rPr lang="tr-TR" sz="1500" b="1" dirty="0" smtClean="0"/>
              <a:t>«</a:t>
            </a:r>
            <a:r>
              <a:rPr lang="tr-TR" sz="1500" dirty="0" smtClean="0"/>
              <a:t>1. </a:t>
            </a:r>
            <a:r>
              <a:rPr lang="tr-TR" sz="1600" dirty="0" smtClean="0"/>
              <a:t>Taraf </a:t>
            </a:r>
            <a:r>
              <a:rPr lang="tr-TR" sz="1600" dirty="0"/>
              <a:t>Devletler, çocuğun, ekonomik sömürüye ve her türlü tehlikeli işte ya da eğitimine zarar verecek ya da sağlığı veya bedensel, zihinsel, ruhsal, ahlaksal ya da toplumsal gelişmesi için zararlı olabilecek nitelikte çalıştırılmasına karşı korunma hakkını kabul ederler. </a:t>
            </a:r>
            <a:endParaRPr lang="tr-TR" sz="1600" dirty="0" smtClean="0"/>
          </a:p>
          <a:p>
            <a:pPr marL="0" indent="0">
              <a:buNone/>
            </a:pPr>
            <a:r>
              <a:rPr lang="tr-TR" sz="1600" dirty="0" smtClean="0"/>
              <a:t>2</a:t>
            </a:r>
            <a:r>
              <a:rPr lang="tr-TR" sz="1600" dirty="0"/>
              <a:t>. Taraf Devletler, bu maddenin uygulamaya konulmasını sağlamak için yasal, idari, toplumsal ve eğitsel her önlemi alırlar. Bu amaçlar ve öteki uluslararası belgelerin ilgili hükümleri göz önünde tutularak, Taraf Devletler özellikle şu önlemleri alırlar: </a:t>
            </a:r>
            <a:endParaRPr lang="tr-TR" sz="1600" dirty="0" smtClean="0"/>
          </a:p>
          <a:p>
            <a:pPr marL="0" indent="0">
              <a:buNone/>
            </a:pPr>
            <a:r>
              <a:rPr lang="tr-TR" sz="1600" dirty="0" smtClean="0"/>
              <a:t>a) İşe </a:t>
            </a:r>
            <a:r>
              <a:rPr lang="tr-TR" sz="1600" dirty="0"/>
              <a:t>kabul için bir ya da birden çok asgari yaş sınırı tespit ederler; </a:t>
            </a:r>
            <a:endParaRPr lang="tr-TR" sz="1600" dirty="0" smtClean="0"/>
          </a:p>
          <a:p>
            <a:pPr marL="0" indent="0">
              <a:buNone/>
            </a:pPr>
            <a:r>
              <a:rPr lang="tr-TR" sz="1600" dirty="0" smtClean="0"/>
              <a:t>b</a:t>
            </a:r>
            <a:r>
              <a:rPr lang="tr-TR" sz="1600" dirty="0"/>
              <a:t>) Çalışmanın saat olarak süresi ve koşullarına ilişkin uygun düzenlemeleri yaparlar; </a:t>
            </a:r>
            <a:endParaRPr lang="tr-TR" sz="1600" dirty="0" smtClean="0"/>
          </a:p>
          <a:p>
            <a:pPr marL="0" indent="0">
              <a:buNone/>
            </a:pPr>
            <a:r>
              <a:rPr lang="tr-TR" sz="1600" dirty="0" smtClean="0"/>
              <a:t>c</a:t>
            </a:r>
            <a:r>
              <a:rPr lang="tr-TR" sz="1600" dirty="0"/>
              <a:t>) Bu maddenin etkili biçimde uygulanmasını sağlamak için ceza veya başka uygun yaptırımlar öngörürler.</a:t>
            </a:r>
            <a:r>
              <a:rPr lang="tr-TR" sz="1500" b="1" dirty="0" smtClean="0"/>
              <a:t>»</a:t>
            </a:r>
          </a:p>
          <a:p>
            <a:r>
              <a:rPr lang="tr-TR" sz="1500" b="1" dirty="0"/>
              <a:t>Madde 3</a:t>
            </a:r>
            <a:r>
              <a:rPr lang="tr-TR" sz="1500" b="1" dirty="0" smtClean="0"/>
              <a:t>3- Uyuşturucu kullanımından korunma hakkı</a:t>
            </a:r>
          </a:p>
          <a:p>
            <a:r>
              <a:rPr lang="tr-TR" sz="1500" b="1" dirty="0"/>
              <a:t>Madde 3</a:t>
            </a:r>
            <a:r>
              <a:rPr lang="tr-TR" sz="1500" b="1" dirty="0" smtClean="0"/>
              <a:t>4- Cinsel sömürüden korunma hakkı</a:t>
            </a:r>
          </a:p>
          <a:p>
            <a:r>
              <a:rPr lang="tr-TR" sz="1500" b="1" dirty="0"/>
              <a:t>Madde 3</a:t>
            </a:r>
            <a:r>
              <a:rPr lang="tr-TR" sz="1500" b="1" dirty="0" smtClean="0"/>
              <a:t>7- İşkence ve özgürlükten yoksun bırakmaya karşı korunma hakkı</a:t>
            </a:r>
          </a:p>
          <a:p>
            <a:r>
              <a:rPr lang="tr-TR" sz="1500" b="1" dirty="0" smtClean="0"/>
              <a:t>Madde </a:t>
            </a:r>
            <a:r>
              <a:rPr lang="tr-TR" sz="1500" b="1" dirty="0"/>
              <a:t>3</a:t>
            </a:r>
            <a:r>
              <a:rPr lang="tr-TR" sz="1500" b="1" dirty="0" smtClean="0"/>
              <a:t>8- Silahlı çatışmadan korunma hakkı</a:t>
            </a:r>
          </a:p>
          <a:p>
            <a:pPr marL="0" indent="0">
              <a:buNone/>
            </a:pPr>
            <a:r>
              <a:rPr lang="tr-TR" sz="1500" b="1" dirty="0" smtClean="0"/>
              <a:t>«</a:t>
            </a:r>
            <a:r>
              <a:rPr lang="tr-TR" sz="1600" dirty="0" smtClean="0"/>
              <a:t>Taraf </a:t>
            </a:r>
            <a:r>
              <a:rPr lang="tr-TR" sz="1600" dirty="0"/>
              <a:t>Devletler, </a:t>
            </a:r>
            <a:r>
              <a:rPr lang="tr-TR" sz="1600" dirty="0" err="1"/>
              <a:t>onbeş</a:t>
            </a:r>
            <a:r>
              <a:rPr lang="tr-TR" sz="1600" dirty="0"/>
              <a:t> yaşından küçüklerin çatışmalara doğrudan katılmaması için uygun olan bütün önlemleri alırlar. </a:t>
            </a:r>
            <a:r>
              <a:rPr lang="tr-TR" sz="1600" dirty="0" smtClean="0"/>
              <a:t>Taraf </a:t>
            </a:r>
            <a:r>
              <a:rPr lang="tr-TR" sz="1600" dirty="0"/>
              <a:t>Devletler, özellikle </a:t>
            </a:r>
            <a:r>
              <a:rPr lang="tr-TR" sz="1600" dirty="0" err="1"/>
              <a:t>onbeş</a:t>
            </a:r>
            <a:r>
              <a:rPr lang="tr-TR" sz="1600" dirty="0"/>
              <a:t> yaşına gelmemiş çocukları askere almaktan kaçınırlar. Taraf Devletler, </a:t>
            </a:r>
            <a:r>
              <a:rPr lang="tr-TR" sz="1600" dirty="0" err="1"/>
              <a:t>onbeş</a:t>
            </a:r>
            <a:r>
              <a:rPr lang="tr-TR" sz="1600" dirty="0"/>
              <a:t> ile </a:t>
            </a:r>
            <a:r>
              <a:rPr lang="tr-TR" sz="1600" dirty="0" err="1"/>
              <a:t>onsekiz</a:t>
            </a:r>
            <a:r>
              <a:rPr lang="tr-TR" sz="1600" dirty="0"/>
              <a:t> yaş arasındaki çocukların silah altına alınmaları gereken durumlarda, önceliği yaşça büyük olanlara vermek için çaba gösterirler. </a:t>
            </a:r>
            <a:r>
              <a:rPr lang="tr-TR" sz="1600" dirty="0" smtClean="0"/>
              <a:t>Taraf </a:t>
            </a:r>
            <a:r>
              <a:rPr lang="tr-TR" sz="1600" dirty="0"/>
              <a:t>Devletler, silahlı çatışmadan etkilenen çocuklara koruma ve bakım sağlamak amacıyla mümkün olan her türlü önlemi </a:t>
            </a:r>
            <a:r>
              <a:rPr lang="tr-TR" sz="1600" dirty="0" smtClean="0"/>
              <a:t>alırlar».</a:t>
            </a:r>
            <a:endParaRPr lang="tr-TR" sz="1500" dirty="0" smtClean="0"/>
          </a:p>
        </p:txBody>
      </p:sp>
    </p:spTree>
    <p:extLst>
      <p:ext uri="{BB962C8B-B14F-4D97-AF65-F5344CB8AC3E}">
        <p14:creationId xmlns:p14="http://schemas.microsoft.com/office/powerpoint/2010/main" val="25521603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88640"/>
            <a:ext cx="8229600" cy="1152128"/>
          </a:xfrm>
        </p:spPr>
        <p:txBody>
          <a:bodyPr>
            <a:normAutofit fontScale="90000"/>
          </a:bodyPr>
          <a:lstStyle/>
          <a:p>
            <a:pPr algn="ctr"/>
            <a:r>
              <a:rPr lang="tr-TR" dirty="0" smtClean="0"/>
              <a:t>Birleşmiş Milletler </a:t>
            </a:r>
            <a:br>
              <a:rPr lang="tr-TR" dirty="0" smtClean="0"/>
            </a:br>
            <a:r>
              <a:rPr lang="tr-TR" dirty="0" smtClean="0"/>
              <a:t>Çocuk Haklarına Dair Sözleşmesi</a:t>
            </a:r>
            <a:endParaRPr lang="tr-TR" dirty="0"/>
          </a:p>
        </p:txBody>
      </p:sp>
      <p:sp>
        <p:nvSpPr>
          <p:cNvPr id="3" name="İçerik Yer Tutucusu 2"/>
          <p:cNvSpPr>
            <a:spLocks noGrp="1"/>
          </p:cNvSpPr>
          <p:nvPr>
            <p:ph idx="1"/>
          </p:nvPr>
        </p:nvSpPr>
        <p:spPr>
          <a:xfrm>
            <a:off x="179512" y="1484784"/>
            <a:ext cx="8856984" cy="4968552"/>
          </a:xfrm>
        </p:spPr>
        <p:txBody>
          <a:bodyPr>
            <a:noAutofit/>
          </a:bodyPr>
          <a:lstStyle/>
          <a:p>
            <a:r>
              <a:rPr lang="tr-TR" sz="1500" b="1" dirty="0" smtClean="0"/>
              <a:t>Madde 40- Adil yargılanma hakkı ve çocuğa özgü adalet sisteminin ilkeleri</a:t>
            </a:r>
          </a:p>
          <a:p>
            <a:pPr marL="0" indent="0">
              <a:buNone/>
            </a:pPr>
            <a:r>
              <a:rPr lang="tr-TR" sz="1500" b="1" dirty="0" smtClean="0"/>
              <a:t>«</a:t>
            </a:r>
            <a:r>
              <a:rPr lang="tr-TR" sz="1500" dirty="0" smtClean="0"/>
              <a:t>1.</a:t>
            </a:r>
            <a:r>
              <a:rPr lang="tr-TR" sz="1600" dirty="0"/>
              <a:t> 1. Taraf Devletler, hakkında ceza yasasını ihlal ettiği iddia edilen ve bu nedenle itham edilen ya da ihlal ettiği kabul edilen her çocuğun; çocuğun yaşı ve yeniden topluma kazandırılmasının ve toplumda yapıcı rol üstlenmesinin arzu edilir olduğu hususları göz önünde bulundurularak, taşıdığı saygınlık ve değer duygusunu geliştirecek ve başkalarının da insan haklarına ve temel özgürlüklerine saygı duymasını pekiştirecek nitelikte muamele görme hakkını kabul ederler. </a:t>
            </a:r>
            <a:endParaRPr lang="tr-TR" sz="1600" dirty="0" smtClean="0"/>
          </a:p>
          <a:p>
            <a:pPr marL="0" indent="0">
              <a:buNone/>
            </a:pPr>
            <a:r>
              <a:rPr lang="tr-TR" sz="1600" dirty="0" smtClean="0"/>
              <a:t>2</a:t>
            </a:r>
            <a:r>
              <a:rPr lang="tr-TR" sz="1600" dirty="0"/>
              <a:t>. Bu amaçla ve uluslararası belgelerin ilgili hükümleri göz önünde tutularak Taraf Devletler özellikle, şunları sağlarlar: </a:t>
            </a:r>
            <a:endParaRPr lang="tr-TR" sz="1600" dirty="0" smtClean="0"/>
          </a:p>
          <a:p>
            <a:pPr marL="0" indent="0">
              <a:buNone/>
            </a:pPr>
            <a:r>
              <a:rPr lang="tr-TR" sz="1600" dirty="0" smtClean="0"/>
              <a:t>a) İşlendiği </a:t>
            </a:r>
            <a:r>
              <a:rPr lang="tr-TR" sz="1600" dirty="0"/>
              <a:t>zaman ulusal ya da uluslararası hukukça yasaklanmamış bir eylem ya da ihmal nedeniyle hiçbir çocuk hakkında ceza yasasını ihlal ettiği iddiası ya da ithamı öne sürülemeyeceği gibi böyle bir ihlalde bulunduğu da kabul edilmeyecektir. </a:t>
            </a:r>
            <a:endParaRPr lang="tr-TR" sz="1600" dirty="0" smtClean="0"/>
          </a:p>
        </p:txBody>
      </p:sp>
    </p:spTree>
    <p:extLst>
      <p:ext uri="{BB962C8B-B14F-4D97-AF65-F5344CB8AC3E}">
        <p14:creationId xmlns:p14="http://schemas.microsoft.com/office/powerpoint/2010/main" val="28236358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88640"/>
            <a:ext cx="8229600" cy="1152128"/>
          </a:xfrm>
        </p:spPr>
        <p:txBody>
          <a:bodyPr>
            <a:normAutofit fontScale="90000"/>
          </a:bodyPr>
          <a:lstStyle/>
          <a:p>
            <a:pPr algn="ctr"/>
            <a:r>
              <a:rPr lang="tr-TR" dirty="0" smtClean="0"/>
              <a:t>Birleşmiş Milletler </a:t>
            </a:r>
            <a:br>
              <a:rPr lang="tr-TR" dirty="0" smtClean="0"/>
            </a:br>
            <a:r>
              <a:rPr lang="tr-TR" dirty="0" smtClean="0"/>
              <a:t>Çocuk Haklarına Dair Sözleşmesi</a:t>
            </a:r>
            <a:endParaRPr lang="tr-TR" dirty="0"/>
          </a:p>
        </p:txBody>
      </p:sp>
      <p:sp>
        <p:nvSpPr>
          <p:cNvPr id="3" name="İçerik Yer Tutucusu 2"/>
          <p:cNvSpPr>
            <a:spLocks noGrp="1"/>
          </p:cNvSpPr>
          <p:nvPr>
            <p:ph idx="1"/>
          </p:nvPr>
        </p:nvSpPr>
        <p:spPr>
          <a:xfrm>
            <a:off x="179512" y="1196752"/>
            <a:ext cx="8856984" cy="5256584"/>
          </a:xfrm>
        </p:spPr>
        <p:txBody>
          <a:bodyPr>
            <a:noAutofit/>
          </a:bodyPr>
          <a:lstStyle/>
          <a:p>
            <a:r>
              <a:rPr lang="tr-TR" sz="1500" b="1" dirty="0" smtClean="0"/>
              <a:t>Madde 40- Adil yargılanma hakkı ve çocuğa özgü adalet sisteminin ilkeleri</a:t>
            </a:r>
          </a:p>
          <a:p>
            <a:pPr marL="0" indent="0">
              <a:buNone/>
            </a:pPr>
            <a:r>
              <a:rPr lang="tr-TR" sz="1500" b="1" dirty="0" smtClean="0"/>
              <a:t>«</a:t>
            </a:r>
            <a:r>
              <a:rPr lang="tr-TR" sz="1600" dirty="0" smtClean="0"/>
              <a:t> b</a:t>
            </a:r>
            <a:r>
              <a:rPr lang="tr-TR" sz="1600" dirty="0"/>
              <a:t>) Hakkında ceza kanununu ihlal iddiası veya ithamı bulunan her çocuk aşağıdaki asgari güvencelere sahiptir: </a:t>
            </a:r>
            <a:endParaRPr lang="tr-TR" sz="1600" dirty="0" smtClean="0"/>
          </a:p>
          <a:p>
            <a:pPr marL="0" indent="0">
              <a:buNone/>
            </a:pPr>
            <a:r>
              <a:rPr lang="tr-TR" sz="1600" dirty="0" smtClean="0"/>
              <a:t>i) Haklarındaki </a:t>
            </a:r>
            <a:r>
              <a:rPr lang="tr-TR" sz="1600" dirty="0"/>
              <a:t>suçlama yasal olarak sabit oluncaya kadar masum sayılmak; </a:t>
            </a:r>
            <a:endParaRPr lang="tr-TR" sz="1600" dirty="0" smtClean="0"/>
          </a:p>
          <a:p>
            <a:pPr marL="0" indent="0">
              <a:buNone/>
            </a:pPr>
            <a:r>
              <a:rPr lang="tr-TR" sz="1600" dirty="0" smtClean="0"/>
              <a:t>ii</a:t>
            </a:r>
            <a:r>
              <a:rPr lang="tr-TR" sz="1600" dirty="0"/>
              <a:t>) Haklarındaki suçlamalardan kendilerinin hemen ve doğrudan doğruya; ya da uygun düşen durumlarda ana-babaları ya da yasal vasileri kanalı ile haberli kılınmak ve savunmalarının hazırlanıp sunulmasında gerekli yasal ya da uygun olan başka yardımdan yararlanmak; </a:t>
            </a:r>
            <a:endParaRPr lang="tr-TR" sz="1600" dirty="0" smtClean="0"/>
          </a:p>
          <a:p>
            <a:pPr marL="0" indent="0">
              <a:buNone/>
            </a:pPr>
            <a:r>
              <a:rPr lang="tr-TR" sz="1600" dirty="0" smtClean="0"/>
              <a:t>iii</a:t>
            </a:r>
            <a:r>
              <a:rPr lang="tr-TR" sz="1600" dirty="0"/>
              <a:t>) Yetkili, bağımsız ve yansız bir makam ya da mahkeme önünde adli ya da başkaca uygun yardımdan yararlanarak ve özellikle çocuğun yaşı ve durumu göz önüne alınmak suretiyle kendisinin yüksek yararına aykırı olduğu saptanmadığı sürece, ana-babası veya yasal vasisi de hazır bulundurularak yasaya uygun biçimde adil bir duruşma ile konunun gecikmeksizin karara bağlanmasının sağlanması; </a:t>
            </a:r>
            <a:endParaRPr lang="tr-TR" sz="1600" dirty="0" smtClean="0"/>
          </a:p>
          <a:p>
            <a:pPr marL="0" indent="0">
              <a:buNone/>
            </a:pPr>
            <a:r>
              <a:rPr lang="tr-TR" sz="1600" dirty="0" smtClean="0"/>
              <a:t>iv</a:t>
            </a:r>
            <a:r>
              <a:rPr lang="tr-TR" sz="1600" dirty="0"/>
              <a:t>) Tanıklık etmek ya da suç ikrarında bulunmak için zorlanmamak; aleyhine olan tanıkları sorguya çekmek veya sorguya çekmiş olmak ve lehine olan tanıkların hazır bulunmasının ve sorgulanmasının eşit koşullarda sağlanması; </a:t>
            </a:r>
            <a:endParaRPr lang="tr-TR" sz="1600" dirty="0" smtClean="0"/>
          </a:p>
          <a:p>
            <a:pPr marL="0" indent="0">
              <a:buNone/>
            </a:pPr>
            <a:r>
              <a:rPr lang="tr-TR" sz="1600" dirty="0" smtClean="0"/>
              <a:t>v</a:t>
            </a:r>
            <a:r>
              <a:rPr lang="tr-TR" sz="1600" dirty="0"/>
              <a:t>) Ceza yasasını ihlal ettiği sonucuna varılması halinde, bu kararın ve bunun sonucu olarak alınan önlemlerin daha yüksek yetkili, bağımsız ve yansız bir makam ya da mahkeme önünde yasaya uygun olarak incelenmesi; </a:t>
            </a:r>
            <a:endParaRPr lang="tr-TR" sz="1600" dirty="0" smtClean="0"/>
          </a:p>
          <a:p>
            <a:pPr marL="0" indent="0">
              <a:buNone/>
            </a:pPr>
            <a:r>
              <a:rPr lang="tr-TR" sz="1600" dirty="0" smtClean="0"/>
              <a:t>vi</a:t>
            </a:r>
            <a:r>
              <a:rPr lang="tr-TR" sz="1600" dirty="0"/>
              <a:t>) Kullanılan dili anlamaması veya konuşamaması halinde çocuğun parasız çevirmen yardımından yararlanması; </a:t>
            </a:r>
            <a:endParaRPr lang="tr-TR" sz="1600" dirty="0" smtClean="0"/>
          </a:p>
          <a:p>
            <a:pPr marL="0" indent="0">
              <a:buNone/>
            </a:pPr>
            <a:r>
              <a:rPr lang="tr-TR" sz="1600" dirty="0" smtClean="0"/>
              <a:t>vii</a:t>
            </a:r>
            <a:r>
              <a:rPr lang="tr-TR" sz="1600" dirty="0"/>
              <a:t>) Kovuşturmanın her aşamasında özel hayatının gizliliğine tam saygı gösterilmesine hakkı olmak</a:t>
            </a:r>
            <a:r>
              <a:rPr lang="tr-TR" sz="1600" dirty="0" smtClean="0"/>
              <a:t>;</a:t>
            </a:r>
            <a:endParaRPr lang="tr-TR" sz="1500" dirty="0" smtClean="0"/>
          </a:p>
        </p:txBody>
      </p:sp>
    </p:spTree>
    <p:extLst>
      <p:ext uri="{BB962C8B-B14F-4D97-AF65-F5344CB8AC3E}">
        <p14:creationId xmlns:p14="http://schemas.microsoft.com/office/powerpoint/2010/main" val="19950541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88640"/>
            <a:ext cx="8229600" cy="1152128"/>
          </a:xfrm>
        </p:spPr>
        <p:txBody>
          <a:bodyPr>
            <a:normAutofit fontScale="90000"/>
          </a:bodyPr>
          <a:lstStyle/>
          <a:p>
            <a:pPr algn="ctr"/>
            <a:r>
              <a:rPr lang="tr-TR" dirty="0" smtClean="0"/>
              <a:t>Birleşmiş Milletler </a:t>
            </a:r>
            <a:br>
              <a:rPr lang="tr-TR" dirty="0" smtClean="0"/>
            </a:br>
            <a:r>
              <a:rPr lang="tr-TR" dirty="0" smtClean="0"/>
              <a:t>Çocuk Haklarına Dair Sözleşmesi</a:t>
            </a:r>
            <a:endParaRPr lang="tr-TR" dirty="0"/>
          </a:p>
        </p:txBody>
      </p:sp>
      <p:sp>
        <p:nvSpPr>
          <p:cNvPr id="3" name="İçerik Yer Tutucusu 2"/>
          <p:cNvSpPr>
            <a:spLocks noGrp="1"/>
          </p:cNvSpPr>
          <p:nvPr>
            <p:ph idx="1"/>
          </p:nvPr>
        </p:nvSpPr>
        <p:spPr>
          <a:xfrm>
            <a:off x="179512" y="1196752"/>
            <a:ext cx="8856984" cy="5256584"/>
          </a:xfrm>
        </p:spPr>
        <p:txBody>
          <a:bodyPr>
            <a:noAutofit/>
          </a:bodyPr>
          <a:lstStyle/>
          <a:p>
            <a:r>
              <a:rPr lang="tr-TR" sz="1500" b="1" dirty="0" smtClean="0"/>
              <a:t>Madde 40- Adil yargılanma hakkı ve çocuğa özgü adalet sisteminin ilkeleri</a:t>
            </a:r>
          </a:p>
          <a:p>
            <a:pPr marL="0" indent="0">
              <a:buNone/>
            </a:pPr>
            <a:r>
              <a:rPr lang="tr-TR" sz="1500" b="1" dirty="0" smtClean="0"/>
              <a:t>«</a:t>
            </a:r>
            <a:r>
              <a:rPr lang="tr-TR" sz="1600" dirty="0" smtClean="0"/>
              <a:t>3</a:t>
            </a:r>
            <a:r>
              <a:rPr lang="tr-TR" sz="1600" dirty="0"/>
              <a:t>. Taraf Devletler, hakkında ceza yasasını ihlal ettiği iddiası ileri sürülen, bununla itham edilen ya da ihlal ettiği kabul olunan çocuk bakımından, yalnızca ona uygulanabilir yasaların, usullerin, onunla ilgili makam ve kuruluşların oluşturulmasını teşvik edecek ve özellikle şu konularda çaba göstereceklerdir: </a:t>
            </a:r>
            <a:endParaRPr lang="tr-TR" sz="1600" dirty="0" smtClean="0"/>
          </a:p>
          <a:p>
            <a:pPr marL="0" indent="0">
              <a:buNone/>
            </a:pPr>
            <a:r>
              <a:rPr lang="tr-TR" sz="1600" dirty="0" smtClean="0"/>
              <a:t>a) Ceza </a:t>
            </a:r>
            <a:r>
              <a:rPr lang="tr-TR" sz="1600" dirty="0"/>
              <a:t>Yasasını ihlal konusunda asgari bir yaş sınırı belirleyerek, bu yaş sınırının altındaki çocuğun ceza ehliyetinin olmadığının kabulü; </a:t>
            </a:r>
            <a:endParaRPr lang="tr-TR" sz="1600" dirty="0" smtClean="0"/>
          </a:p>
          <a:p>
            <a:pPr marL="0" indent="0">
              <a:buNone/>
            </a:pPr>
            <a:r>
              <a:rPr lang="tr-TR" sz="1600" dirty="0" smtClean="0"/>
              <a:t>b</a:t>
            </a:r>
            <a:r>
              <a:rPr lang="tr-TR" sz="1600" dirty="0"/>
              <a:t>) Uygun bulunduğu ve istenilir olduğu takdirde, insan hakları ve yasal güvencelere tam saygı gösterilmesi koşulu ile bu tür çocuklar için adli kovuşturma olmaksızın önlemlerin alınması. </a:t>
            </a:r>
            <a:endParaRPr lang="tr-TR" sz="1600" dirty="0" smtClean="0"/>
          </a:p>
          <a:p>
            <a:pPr marL="0" indent="0">
              <a:buNone/>
            </a:pPr>
            <a:r>
              <a:rPr lang="tr-TR" sz="1600" dirty="0" smtClean="0"/>
              <a:t>4</a:t>
            </a:r>
            <a:r>
              <a:rPr lang="tr-TR" sz="1600" dirty="0"/>
              <a:t>. Koruma tedbiri, yönlendirme ve gözetim kararları, danışmanlık, şartlı salıverme, bakım için yerleştirme, eğitim ve meslek öğretme programları ve diğer kurumsal bakım seçenekleri gibi çeşitli düzenlemelerin uygulanmasında, çocuklara durumları ve suçları ile orantılı ve kendi esenliklerine olacak biçimde muamele edilmesi sağlanacaktır.».</a:t>
            </a:r>
            <a:endParaRPr lang="tr-TR" sz="1500" dirty="0" smtClean="0"/>
          </a:p>
        </p:txBody>
      </p:sp>
    </p:spTree>
    <p:extLst>
      <p:ext uri="{BB962C8B-B14F-4D97-AF65-F5344CB8AC3E}">
        <p14:creationId xmlns:p14="http://schemas.microsoft.com/office/powerpoint/2010/main" val="7004006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88640"/>
            <a:ext cx="8229600" cy="792088"/>
          </a:xfrm>
        </p:spPr>
        <p:txBody>
          <a:bodyPr>
            <a:normAutofit fontScale="90000"/>
          </a:bodyPr>
          <a:lstStyle/>
          <a:p>
            <a:pPr algn="ctr"/>
            <a:r>
              <a:rPr lang="tr-TR" dirty="0" smtClean="0"/>
              <a:t>Çocuk Kavramı ve Hukukta Çocuk</a:t>
            </a:r>
            <a:endParaRPr lang="tr-TR" dirty="0"/>
          </a:p>
        </p:txBody>
      </p:sp>
      <p:sp>
        <p:nvSpPr>
          <p:cNvPr id="3" name="İçerik Yer Tutucusu 2"/>
          <p:cNvSpPr>
            <a:spLocks noGrp="1"/>
          </p:cNvSpPr>
          <p:nvPr>
            <p:ph idx="1"/>
          </p:nvPr>
        </p:nvSpPr>
        <p:spPr>
          <a:xfrm>
            <a:off x="179512" y="1196752"/>
            <a:ext cx="8856984" cy="5256584"/>
          </a:xfrm>
        </p:spPr>
        <p:txBody>
          <a:bodyPr>
            <a:noAutofit/>
          </a:bodyPr>
          <a:lstStyle/>
          <a:p>
            <a:r>
              <a:rPr lang="tr-TR" sz="1500" b="1" dirty="0" smtClean="0"/>
              <a:t>Çocuk Kavramı</a:t>
            </a:r>
          </a:p>
          <a:p>
            <a:r>
              <a:rPr lang="tr-TR" sz="1600" dirty="0"/>
              <a:t>Tarihin farkı dönemlerinde de çocuğa farklı toplumlar farklı anlamlar yüklemişlerdir. Keza farklı hukuk dalları arasında da çocuğun anlamının ve hukuken ne ifade ettiğinin farklılaştığı görülmektedir</a:t>
            </a:r>
            <a:r>
              <a:rPr lang="tr-TR" sz="1600" dirty="0" smtClean="0"/>
              <a:t>.</a:t>
            </a:r>
          </a:p>
          <a:p>
            <a:r>
              <a:rPr lang="tr-TR" sz="1600" dirty="0" smtClean="0"/>
              <a:t>Tıp ve psikolojide çocukluk (0-2 yaş), (2-6 yaş), (6-12 yaş) ve (12-18 yaş) gibi farklı evrelere ayrılarak incelenmektedir. </a:t>
            </a:r>
          </a:p>
          <a:p>
            <a:pPr marL="0" indent="0">
              <a:buNone/>
            </a:pPr>
            <a:endParaRPr lang="tr-TR" sz="1600" dirty="0" smtClean="0"/>
          </a:p>
          <a:p>
            <a:r>
              <a:rPr lang="tr-TR" sz="1600" b="1" dirty="0" smtClean="0"/>
              <a:t>Hukukta Çocuk</a:t>
            </a:r>
          </a:p>
          <a:p>
            <a:r>
              <a:rPr lang="tr-TR" sz="1600" dirty="0" smtClean="0"/>
              <a:t>Türk </a:t>
            </a:r>
            <a:r>
              <a:rPr lang="tr-TR" sz="1600" dirty="0"/>
              <a:t>hukukunda çocukluk, kişiliğin kazanılması ile başlar. Kişilik ise, tam ve sağ doğum ile kazanılır. </a:t>
            </a:r>
            <a:endParaRPr lang="tr-TR" sz="1600" dirty="0" smtClean="0"/>
          </a:p>
          <a:p>
            <a:r>
              <a:rPr lang="tr-TR" sz="1600" dirty="0" smtClean="0"/>
              <a:t>Çocukluğun </a:t>
            </a:r>
            <a:r>
              <a:rPr lang="tr-TR" sz="1600" dirty="0"/>
              <a:t>sona ermesi ise çeşitli şekillerde gerçekleşebilir. </a:t>
            </a:r>
            <a:r>
              <a:rPr lang="tr-TR" sz="1600" dirty="0" smtClean="0"/>
              <a:t>Bunlar biri, </a:t>
            </a:r>
            <a:r>
              <a:rPr lang="tr-TR" sz="1600" dirty="0"/>
              <a:t>çocuğun erginlik kazanmasıdır. Erginlik, mahkeme kararı ile, 18 yaşının doldurulması ile ya da evlenme ile kazanılabilir.</a:t>
            </a:r>
            <a:endParaRPr lang="tr-TR" sz="1500" b="1" dirty="0" smtClean="0"/>
          </a:p>
        </p:txBody>
      </p:sp>
    </p:spTree>
    <p:extLst>
      <p:ext uri="{BB962C8B-B14F-4D97-AF65-F5344CB8AC3E}">
        <p14:creationId xmlns:p14="http://schemas.microsoft.com/office/powerpoint/2010/main" val="24635710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88640"/>
            <a:ext cx="8229600" cy="792088"/>
          </a:xfrm>
        </p:spPr>
        <p:txBody>
          <a:bodyPr>
            <a:normAutofit fontScale="90000"/>
          </a:bodyPr>
          <a:lstStyle/>
          <a:p>
            <a:pPr algn="ctr"/>
            <a:r>
              <a:rPr lang="tr-TR" dirty="0" smtClean="0"/>
              <a:t>Çocuğun Ehliyeti</a:t>
            </a:r>
            <a:endParaRPr lang="tr-TR" dirty="0"/>
          </a:p>
        </p:txBody>
      </p:sp>
      <p:sp>
        <p:nvSpPr>
          <p:cNvPr id="3" name="İçerik Yer Tutucusu 2"/>
          <p:cNvSpPr>
            <a:spLocks noGrp="1"/>
          </p:cNvSpPr>
          <p:nvPr>
            <p:ph idx="1"/>
          </p:nvPr>
        </p:nvSpPr>
        <p:spPr>
          <a:xfrm>
            <a:off x="179512" y="1196752"/>
            <a:ext cx="8856984" cy="5256584"/>
          </a:xfrm>
        </p:spPr>
        <p:txBody>
          <a:bodyPr>
            <a:noAutofit/>
          </a:bodyPr>
          <a:lstStyle/>
          <a:p>
            <a:r>
              <a:rPr lang="tr-TR" sz="1600" b="1" dirty="0" smtClean="0"/>
              <a:t>Çocuğun ehliyeti</a:t>
            </a:r>
          </a:p>
          <a:p>
            <a:r>
              <a:rPr lang="tr-TR" sz="1600" dirty="0" smtClean="0"/>
              <a:t>Diğer insanlarda olduğu gibi çocuğun da, hak </a:t>
            </a:r>
            <a:r>
              <a:rPr lang="tr-TR" sz="1600" dirty="0"/>
              <a:t>ve fiil ehliyetleri söz </a:t>
            </a:r>
            <a:r>
              <a:rPr lang="tr-TR" sz="1600" dirty="0" smtClean="0"/>
              <a:t>konusudur. </a:t>
            </a:r>
          </a:p>
          <a:p>
            <a:pPr marL="0" indent="0">
              <a:buNone/>
            </a:pPr>
            <a:endParaRPr lang="tr-TR" sz="1600" dirty="0" smtClean="0"/>
          </a:p>
          <a:p>
            <a:r>
              <a:rPr lang="tr-TR" sz="1600" b="1" dirty="0" smtClean="0"/>
              <a:t>Hak ehliyeti</a:t>
            </a:r>
          </a:p>
          <a:p>
            <a:r>
              <a:rPr lang="tr-TR" sz="1600" dirty="0"/>
              <a:t>Hak ehliyeti, kişinin hak sahibi olabilme ve borç altına girebilme ehliyetidir. Hak ehliyeti Türk Medeni Kanunu’nda düzenlenmiştir. Hüküm şu şekildedir</a:t>
            </a:r>
            <a:r>
              <a:rPr lang="tr-TR" sz="1600" dirty="0" smtClean="0"/>
              <a:t>: «</a:t>
            </a:r>
            <a:r>
              <a:rPr lang="tr-TR" sz="1600" i="1" dirty="0"/>
              <a:t>Her insanın hak ehliyeti </a:t>
            </a:r>
            <a:r>
              <a:rPr lang="tr-TR" sz="1600" i="1" dirty="0" smtClean="0"/>
              <a:t>vardır.</a:t>
            </a:r>
            <a:r>
              <a:rPr lang="tr-TR" sz="1600" dirty="0"/>
              <a:t> </a:t>
            </a:r>
            <a:r>
              <a:rPr lang="tr-TR" sz="1600" i="1" dirty="0" smtClean="0"/>
              <a:t>Buna </a:t>
            </a:r>
            <a:r>
              <a:rPr lang="tr-TR" sz="1600" i="1" dirty="0"/>
              <a:t>göre bütün insanlar, hukuk düzeninin sınırları içinde, haklara ve borçlara ehil olmada </a:t>
            </a:r>
            <a:r>
              <a:rPr lang="tr-TR" sz="1600" i="1" dirty="0" smtClean="0"/>
              <a:t>eşittirler</a:t>
            </a:r>
            <a:r>
              <a:rPr lang="tr-TR" sz="1600" dirty="0" smtClean="0"/>
              <a:t>». </a:t>
            </a:r>
          </a:p>
          <a:p>
            <a:r>
              <a:rPr lang="tr-TR" sz="1600" dirty="0"/>
              <a:t>Bu hükmün yanında, </a:t>
            </a:r>
            <a:r>
              <a:rPr lang="tr-TR" sz="1600" dirty="0" smtClean="0"/>
              <a:t>Türk Medeni Kanunu </a:t>
            </a:r>
            <a:r>
              <a:rPr lang="tr-TR" sz="1600" dirty="0"/>
              <a:t>m. 28’de de hak ehliyetinin kazanılmasının tam ve sağ doğmak kaydıyla ana rahmine düşülmesi anından itibaren olduğu şu şekilde düzenlenmiştir: </a:t>
            </a:r>
            <a:r>
              <a:rPr lang="tr-TR" sz="1600" dirty="0" smtClean="0"/>
              <a:t>«</a:t>
            </a:r>
            <a:r>
              <a:rPr lang="tr-TR" sz="1600" i="1" dirty="0" smtClean="0"/>
              <a:t>Kişilik</a:t>
            </a:r>
            <a:r>
              <a:rPr lang="tr-TR" sz="1600" i="1" dirty="0"/>
              <a:t>, çocuğun sağ olarak tamamıyla doğduğu anda başlar ve ölümle sona </a:t>
            </a:r>
            <a:r>
              <a:rPr lang="tr-TR" sz="1600" i="1" dirty="0" smtClean="0"/>
              <a:t>erer.</a:t>
            </a:r>
            <a:r>
              <a:rPr lang="tr-TR" sz="1600" dirty="0"/>
              <a:t> </a:t>
            </a:r>
            <a:r>
              <a:rPr lang="tr-TR" sz="1600" i="1" dirty="0" smtClean="0"/>
              <a:t>Çocuk </a:t>
            </a:r>
            <a:r>
              <a:rPr lang="tr-TR" sz="1600" i="1" dirty="0"/>
              <a:t>hak ehliyetini, sağ doğmak koşuluyla, ana rahmine düştüğü andan başlayarak elde </a:t>
            </a:r>
            <a:r>
              <a:rPr lang="tr-TR" sz="1600" i="1" dirty="0" smtClean="0"/>
              <a:t>eder».</a:t>
            </a:r>
          </a:p>
        </p:txBody>
      </p:sp>
    </p:spTree>
    <p:extLst>
      <p:ext uri="{BB962C8B-B14F-4D97-AF65-F5344CB8AC3E}">
        <p14:creationId xmlns:p14="http://schemas.microsoft.com/office/powerpoint/2010/main" val="14944107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88640"/>
            <a:ext cx="8229600" cy="792088"/>
          </a:xfrm>
        </p:spPr>
        <p:txBody>
          <a:bodyPr>
            <a:normAutofit fontScale="90000"/>
          </a:bodyPr>
          <a:lstStyle/>
          <a:p>
            <a:pPr algn="ctr"/>
            <a:r>
              <a:rPr lang="tr-TR" dirty="0" smtClean="0"/>
              <a:t>Çocuğun Ehliyeti</a:t>
            </a:r>
            <a:endParaRPr lang="tr-TR" dirty="0"/>
          </a:p>
        </p:txBody>
      </p:sp>
      <p:sp>
        <p:nvSpPr>
          <p:cNvPr id="3" name="İçerik Yer Tutucusu 2"/>
          <p:cNvSpPr>
            <a:spLocks noGrp="1"/>
          </p:cNvSpPr>
          <p:nvPr>
            <p:ph idx="1"/>
          </p:nvPr>
        </p:nvSpPr>
        <p:spPr>
          <a:xfrm>
            <a:off x="179512" y="1196752"/>
            <a:ext cx="8856984" cy="5256584"/>
          </a:xfrm>
        </p:spPr>
        <p:txBody>
          <a:bodyPr>
            <a:noAutofit/>
          </a:bodyPr>
          <a:lstStyle/>
          <a:p>
            <a:r>
              <a:rPr lang="tr-TR" sz="1600" b="1" dirty="0" smtClean="0"/>
              <a:t>Çocuğun Fiil Ehliyeti</a:t>
            </a:r>
          </a:p>
          <a:p>
            <a:r>
              <a:rPr lang="tr-TR" sz="1600" dirty="0"/>
              <a:t>Fiil ehliyeti, bir kişinin kendi </a:t>
            </a:r>
            <a:r>
              <a:rPr lang="tr-TR" sz="1600" dirty="0" smtClean="0"/>
              <a:t>işlem ve davranışları ile hak </a:t>
            </a:r>
            <a:r>
              <a:rPr lang="tr-TR" sz="1600" dirty="0"/>
              <a:t>kazanabilmesi ve borç altına girebilmesi yeteneğini ifade etmektedir. Fiil ehliyeti, </a:t>
            </a:r>
            <a:r>
              <a:rPr lang="tr-TR" sz="1600" dirty="0" smtClean="0"/>
              <a:t>ayırt </a:t>
            </a:r>
            <a:r>
              <a:rPr lang="tr-TR" sz="1600" dirty="0"/>
              <a:t>etme gücü, erginlik ve kısıtlılık durumlarına göre değerlendirilmektedir.</a:t>
            </a:r>
          </a:p>
          <a:p>
            <a:r>
              <a:rPr lang="tr-TR" sz="1600" dirty="0"/>
              <a:t>Ayırt etme gücü, kişinin fiillerinin sonuçlarını öngörebilmesi, onları </a:t>
            </a:r>
            <a:r>
              <a:rPr lang="tr-TR" sz="1600" dirty="0" smtClean="0"/>
              <a:t>anlayabilme </a:t>
            </a:r>
            <a:r>
              <a:rPr lang="tr-TR" sz="1600" dirty="0"/>
              <a:t>becerisidir. </a:t>
            </a:r>
            <a:r>
              <a:rPr lang="tr-TR" sz="1600" dirty="0" smtClean="0"/>
              <a:t>Türk Medeni Kanunu </a:t>
            </a:r>
            <a:r>
              <a:rPr lang="tr-TR" sz="1600" dirty="0"/>
              <a:t>m. 13’te şu şekilde düzenlenmiştir: </a:t>
            </a:r>
            <a:r>
              <a:rPr lang="tr-TR" sz="1600" dirty="0" smtClean="0"/>
              <a:t>«</a:t>
            </a:r>
            <a:r>
              <a:rPr lang="tr-TR" sz="1600" i="1" dirty="0" smtClean="0"/>
              <a:t>Yaşının </a:t>
            </a:r>
            <a:r>
              <a:rPr lang="tr-TR" sz="1600" i="1" dirty="0"/>
              <a:t>küçüklüğü yüzünden veya akıl hastalığı, akıl zayıflığı, sarhoşluk ya da bunlara benzer sebeplerden biriyle akla uygun biçimde davranma yeteneğinden yoksun olmayan herkes, bu Kanuna göre ayırt etme gücüne </a:t>
            </a:r>
            <a:r>
              <a:rPr lang="tr-TR" sz="1600" i="1" dirty="0" smtClean="0"/>
              <a:t>sahiptir».</a:t>
            </a:r>
            <a:endParaRPr lang="tr-TR" sz="1600" dirty="0"/>
          </a:p>
          <a:p>
            <a:r>
              <a:rPr lang="tr-TR" sz="1600" dirty="0"/>
              <a:t>Erginlik ise </a:t>
            </a:r>
            <a:r>
              <a:rPr lang="tr-TR" sz="1600" dirty="0" smtClean="0"/>
              <a:t>18 yaşın </a:t>
            </a:r>
            <a:r>
              <a:rPr lang="tr-TR" sz="1600" dirty="0"/>
              <a:t>doldurulması ile, mahkeme kararı ile ya da evlenme ile kazanılabilen bir hukuki durumdur. </a:t>
            </a:r>
            <a:r>
              <a:rPr lang="tr-TR" sz="1600" dirty="0" smtClean="0"/>
              <a:t>Türk Medeni Kanunu m. 11 ve12’de şu </a:t>
            </a:r>
            <a:r>
              <a:rPr lang="tr-TR" sz="1600" dirty="0"/>
              <a:t>şekilde düzenlenmiştir: </a:t>
            </a:r>
            <a:r>
              <a:rPr lang="tr-TR" sz="1600" i="1" dirty="0" smtClean="0"/>
              <a:t>«Erginlik </a:t>
            </a:r>
            <a:r>
              <a:rPr lang="tr-TR" sz="1600" i="1" dirty="0" err="1"/>
              <a:t>onsekiz</a:t>
            </a:r>
            <a:r>
              <a:rPr lang="tr-TR" sz="1600" i="1" dirty="0"/>
              <a:t> yaşın doldurulmasıyla </a:t>
            </a:r>
            <a:r>
              <a:rPr lang="tr-TR" sz="1600" i="1" dirty="0" smtClean="0"/>
              <a:t>başlar.</a:t>
            </a:r>
            <a:r>
              <a:rPr lang="tr-TR" sz="1600" dirty="0"/>
              <a:t> </a:t>
            </a:r>
            <a:r>
              <a:rPr lang="tr-TR" sz="1600" i="1" dirty="0" smtClean="0"/>
              <a:t>Evlenme </a:t>
            </a:r>
            <a:r>
              <a:rPr lang="tr-TR" sz="1600" i="1" dirty="0"/>
              <a:t>kişiyi ergin </a:t>
            </a:r>
            <a:r>
              <a:rPr lang="tr-TR" sz="1600" i="1" dirty="0" smtClean="0"/>
              <a:t>kılar», </a:t>
            </a:r>
            <a:r>
              <a:rPr lang="tr-TR" sz="1600" dirty="0" smtClean="0"/>
              <a:t>«</a:t>
            </a:r>
            <a:r>
              <a:rPr lang="tr-TR" sz="1600" i="1" dirty="0" err="1" smtClean="0"/>
              <a:t>Onbeş</a:t>
            </a:r>
            <a:r>
              <a:rPr lang="tr-TR" sz="1600" i="1" dirty="0" smtClean="0"/>
              <a:t> </a:t>
            </a:r>
            <a:r>
              <a:rPr lang="tr-TR" sz="1600" i="1" dirty="0"/>
              <a:t>yaşını dolduran küçük, kendi isteği ve velisinin rızasıyla mahkemece ergin kılınabilir</a:t>
            </a:r>
            <a:r>
              <a:rPr lang="tr-TR" sz="1600" i="1" dirty="0" smtClean="0"/>
              <a:t>.”</a:t>
            </a:r>
          </a:p>
          <a:p>
            <a:r>
              <a:rPr lang="tr-TR" sz="1600" dirty="0" smtClean="0"/>
              <a:t>Evlenme ehliyeti Türk Medeni Kanunu m. 124’te düzenlenmektedir. Anılan </a:t>
            </a:r>
            <a:r>
              <a:rPr lang="tr-TR" sz="1600" dirty="0"/>
              <a:t>hükme göre; </a:t>
            </a:r>
            <a:r>
              <a:rPr lang="tr-TR" sz="1600" dirty="0" smtClean="0"/>
              <a:t>«</a:t>
            </a:r>
            <a:r>
              <a:rPr lang="tr-TR" sz="1600" i="1" dirty="0"/>
              <a:t>Erkek veya kadın </a:t>
            </a:r>
            <a:r>
              <a:rPr lang="tr-TR" sz="1600" i="1" dirty="0" err="1"/>
              <a:t>onyedi</a:t>
            </a:r>
            <a:r>
              <a:rPr lang="tr-TR" sz="1600" i="1" dirty="0"/>
              <a:t> yaşını doldurmadıkça evlenemez. Ancak, hâkim olağanüstü durumlarda ve pek önemli bir sebeple </a:t>
            </a:r>
            <a:r>
              <a:rPr lang="tr-TR" sz="1600" i="1" dirty="0" err="1"/>
              <a:t>onaltı</a:t>
            </a:r>
            <a:r>
              <a:rPr lang="tr-TR" sz="1600" i="1" dirty="0"/>
              <a:t> yaşını doldurmuş olan erkek veya kadının evlenmesine izin verebilir. Olanak bulundukça karardan önce ana ve baba veya vasi dinlenir.</a:t>
            </a:r>
            <a:r>
              <a:rPr lang="tr-TR" sz="1600" dirty="0"/>
              <a:t>»</a:t>
            </a:r>
            <a:endParaRPr lang="tr-TR" sz="1600" dirty="0"/>
          </a:p>
        </p:txBody>
      </p:sp>
    </p:spTree>
    <p:extLst>
      <p:ext uri="{BB962C8B-B14F-4D97-AF65-F5344CB8AC3E}">
        <p14:creationId xmlns:p14="http://schemas.microsoft.com/office/powerpoint/2010/main" val="281207988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88640"/>
            <a:ext cx="8229600" cy="792088"/>
          </a:xfrm>
        </p:spPr>
        <p:txBody>
          <a:bodyPr>
            <a:normAutofit fontScale="90000"/>
          </a:bodyPr>
          <a:lstStyle/>
          <a:p>
            <a:pPr algn="ctr"/>
            <a:r>
              <a:rPr lang="tr-TR" dirty="0" smtClean="0"/>
              <a:t>Çocuğun Ehliyeti</a:t>
            </a:r>
            <a:endParaRPr lang="tr-TR" dirty="0"/>
          </a:p>
        </p:txBody>
      </p:sp>
      <p:sp>
        <p:nvSpPr>
          <p:cNvPr id="3" name="İçerik Yer Tutucusu 2"/>
          <p:cNvSpPr>
            <a:spLocks noGrp="1"/>
          </p:cNvSpPr>
          <p:nvPr>
            <p:ph idx="1"/>
          </p:nvPr>
        </p:nvSpPr>
        <p:spPr>
          <a:xfrm>
            <a:off x="179512" y="1196752"/>
            <a:ext cx="8856984" cy="5256584"/>
          </a:xfrm>
        </p:spPr>
        <p:txBody>
          <a:bodyPr>
            <a:noAutofit/>
          </a:bodyPr>
          <a:lstStyle/>
          <a:p>
            <a:r>
              <a:rPr lang="tr-TR" sz="1600" b="1" dirty="0" smtClean="0"/>
              <a:t>Çocuğun Fiil Ehliyeti</a:t>
            </a:r>
          </a:p>
          <a:p>
            <a:r>
              <a:rPr lang="tr-TR" sz="1600" dirty="0" smtClean="0"/>
              <a:t>Kısıtlı olmamak ise fiil </a:t>
            </a:r>
            <a:r>
              <a:rPr lang="tr-TR" sz="1600" dirty="0"/>
              <a:t>ehliyetinin bir diğer şartıdır. Kişinin tam ehliyetli olabilmesi için kısıtlı olmaması gerekir</a:t>
            </a:r>
            <a:r>
              <a:rPr lang="tr-TR" sz="1600" dirty="0" smtClean="0"/>
              <a:t>. </a:t>
            </a:r>
          </a:p>
          <a:p>
            <a:r>
              <a:rPr lang="tr-TR" sz="1600" dirty="0" smtClean="0"/>
              <a:t>Kısıtlama Türk Medeni Kanunu m. 405-408 arasında düzenlenmektedir. </a:t>
            </a:r>
            <a:r>
              <a:rPr lang="tr-TR" sz="1600" dirty="0"/>
              <a:t>Buna göre; </a:t>
            </a:r>
            <a:endParaRPr lang="tr-TR" sz="1600" dirty="0" smtClean="0"/>
          </a:p>
          <a:p>
            <a:r>
              <a:rPr lang="tr-TR" sz="1600" dirty="0" smtClean="0"/>
              <a:t>«</a:t>
            </a:r>
            <a:r>
              <a:rPr lang="tr-TR" sz="1600" i="1" dirty="0"/>
              <a:t>Akıl hastalığı veya akıl zayıflığı sebebiyle işlerini göremeyen veya korunması ve bakımı için kendisine sürekli yardım gereken ya da başkalarının güvenliğini tehlikeye sokan her ergin kısıtlanır</a:t>
            </a:r>
            <a:r>
              <a:rPr lang="tr-TR" sz="1600" dirty="0"/>
              <a:t>», </a:t>
            </a:r>
            <a:endParaRPr lang="tr-TR" sz="1600" dirty="0" smtClean="0"/>
          </a:p>
          <a:p>
            <a:r>
              <a:rPr lang="tr-TR" sz="1600" dirty="0" smtClean="0"/>
              <a:t>«</a:t>
            </a:r>
            <a:r>
              <a:rPr lang="tr-TR" sz="1600" i="1" dirty="0"/>
              <a:t>Savurganlığı, alkol veya uyuşturucu Madde bağımlılığı, kötü yaşama tarzı veya malvarlığını kötü yönetmesi sebebiyle kendisini veya ailesini darlık veya yoksulluğa düşürme tehlikesine yol açan ve bu yüzden devamlı korunmaya ve bakıma muhtaç olan ya da başkalarının güvenliğini tehdit eden her ergin kısıtlanır</a:t>
            </a:r>
            <a:r>
              <a:rPr lang="tr-TR" sz="1600" i="1" dirty="0" smtClean="0"/>
              <a:t>.</a:t>
            </a:r>
            <a:r>
              <a:rPr lang="tr-TR" sz="1600" dirty="0"/>
              <a:t>», </a:t>
            </a:r>
            <a:endParaRPr lang="tr-TR" sz="1600" dirty="0" smtClean="0"/>
          </a:p>
          <a:p>
            <a:r>
              <a:rPr lang="tr-TR" sz="1600" dirty="0" smtClean="0"/>
              <a:t>«</a:t>
            </a:r>
            <a:r>
              <a:rPr lang="tr-TR" sz="1600" i="1" dirty="0"/>
              <a:t>Yaşlılığı, engelliliği, deneyimsizliği veya ağır hastalığı sebebiyle işlerini gerektiği gibi yönetemediğini ispat eden her ergin kısıtlanmasını isteyebilir</a:t>
            </a:r>
            <a:r>
              <a:rPr lang="tr-TR" sz="1600" dirty="0"/>
              <a:t>»</a:t>
            </a:r>
          </a:p>
          <a:p>
            <a:endParaRPr lang="tr-TR" sz="1500" dirty="0" smtClean="0"/>
          </a:p>
        </p:txBody>
      </p:sp>
    </p:spTree>
    <p:extLst>
      <p:ext uri="{BB962C8B-B14F-4D97-AF65-F5344CB8AC3E}">
        <p14:creationId xmlns:p14="http://schemas.microsoft.com/office/powerpoint/2010/main" val="392226785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88640"/>
            <a:ext cx="8229600" cy="792088"/>
          </a:xfrm>
        </p:spPr>
        <p:txBody>
          <a:bodyPr>
            <a:normAutofit fontScale="90000"/>
          </a:bodyPr>
          <a:lstStyle/>
          <a:p>
            <a:pPr algn="ctr"/>
            <a:r>
              <a:rPr lang="tr-TR" dirty="0" smtClean="0"/>
              <a:t>Çocuğun Ehliyeti</a:t>
            </a:r>
            <a:endParaRPr lang="tr-TR" dirty="0"/>
          </a:p>
        </p:txBody>
      </p:sp>
      <p:sp>
        <p:nvSpPr>
          <p:cNvPr id="3" name="İçerik Yer Tutucusu 2"/>
          <p:cNvSpPr>
            <a:spLocks noGrp="1"/>
          </p:cNvSpPr>
          <p:nvPr>
            <p:ph idx="1"/>
          </p:nvPr>
        </p:nvSpPr>
        <p:spPr>
          <a:xfrm>
            <a:off x="179512" y="980728"/>
            <a:ext cx="8856984" cy="5472608"/>
          </a:xfrm>
        </p:spPr>
        <p:txBody>
          <a:bodyPr>
            <a:noAutofit/>
          </a:bodyPr>
          <a:lstStyle/>
          <a:p>
            <a:r>
              <a:rPr lang="tr-TR" sz="1600" b="1" dirty="0" smtClean="0"/>
              <a:t>Çocuğun Fiil Ehliyeti</a:t>
            </a:r>
          </a:p>
          <a:p>
            <a:r>
              <a:rPr lang="tr-TR" sz="1600" dirty="0"/>
              <a:t>Çocuklar ehliyetleri itibariyle sınırlı ehliyetsizler grubuna girmektedirler. Buna göre hukuki işlemlerini veli ya da vasi adı verilen yasal temsilcilerinin onayı olmaksızın yapamazlar. Yasal temsilci işleme onayını işlemden önce verebileceği gibi, işlem sırasında ya da işlemden sonra da verebilir. </a:t>
            </a:r>
            <a:endParaRPr lang="tr-TR" sz="1600" dirty="0" smtClean="0"/>
          </a:p>
          <a:p>
            <a:r>
              <a:rPr lang="tr-TR" sz="1600" dirty="0" smtClean="0"/>
              <a:t>Türk Medeni Kanunu m. </a:t>
            </a:r>
            <a:r>
              <a:rPr lang="tr-TR" sz="1600" dirty="0"/>
              <a:t>16’ya göre; «</a:t>
            </a:r>
            <a:r>
              <a:rPr lang="tr-TR" sz="1600" i="1" dirty="0"/>
              <a:t>Ayırt etme gücüne sahip küçükler ve kısıtlılar, yasal temsilcilerinin rızası olmadıkça, kendi işlemleriyle borç altına giremezler. Karşılıksız kazanmada ve kişiye sıkı sıkıya bağlı hakları kullanmada bu rıza gerekli değildir. Ayırt etme gücüne sahip küçükler ve kısıtlılar haksız fiillerinden </a:t>
            </a:r>
            <a:r>
              <a:rPr lang="tr-TR" sz="1600" i="1" dirty="0" smtClean="0"/>
              <a:t>sorumludurlar</a:t>
            </a:r>
            <a:r>
              <a:rPr lang="tr-TR" sz="1600" dirty="0" smtClean="0"/>
              <a:t>».</a:t>
            </a:r>
          </a:p>
          <a:p>
            <a:r>
              <a:rPr lang="tr-TR" sz="1600" dirty="0"/>
              <a:t>Ayırt etme gücü olmayan kişilere tam ehliyetsizler denilmektedir. Bu kişiler, hiçbir hukuki işlemi yapamazlar. Yasal temsilcilerinin onayıyla dahi hiçbir hukuki işlemi yapamazlar. Çocuğun ayırt etme gücünün, yukarıda bahsedilen hükümdeki hallerden birisinin varlığı sebebiyle ortadan kalkması halinde, çocuk da hukuki işlemlerini yapamaz hale gelmiş olacaktır</a:t>
            </a:r>
            <a:r>
              <a:rPr lang="tr-TR" sz="1600" dirty="0" smtClean="0"/>
              <a:t>.</a:t>
            </a:r>
          </a:p>
          <a:p>
            <a:r>
              <a:rPr lang="tr-TR" sz="1600" b="1" dirty="0" smtClean="0"/>
              <a:t>Kişiliğin sona ermesi</a:t>
            </a:r>
          </a:p>
          <a:p>
            <a:r>
              <a:rPr lang="tr-TR" sz="1600" dirty="0" smtClean="0"/>
              <a:t>Kişilik ölüm, ölüm karinesi veya gaiplik kararı </a:t>
            </a:r>
            <a:r>
              <a:rPr lang="tr-TR" sz="1600" dirty="0"/>
              <a:t>ile sona erer. </a:t>
            </a:r>
            <a:endParaRPr lang="tr-TR" sz="1600" dirty="0" smtClean="0"/>
          </a:p>
          <a:p>
            <a:r>
              <a:rPr lang="tr-TR" sz="1600" dirty="0" smtClean="0"/>
              <a:t>Bir </a:t>
            </a:r>
            <a:r>
              <a:rPr lang="tr-TR" sz="1600" dirty="0"/>
              <a:t>kimse, ölümüne kesin gözle bakılmayı gerektiren durumlar içinde kaybolursa, cesedi bulunamamış olsa bile gerçekten ölmüş sayılır</a:t>
            </a:r>
            <a:r>
              <a:rPr lang="tr-TR" sz="1600" dirty="0" smtClean="0"/>
              <a:t>. </a:t>
            </a:r>
          </a:p>
          <a:p>
            <a:r>
              <a:rPr lang="tr-TR" sz="1600" dirty="0"/>
              <a:t>Ölüm tehlikesi içinde kaybolan veya kendisinden uzun zamandan beri haber alınamayan bir kimsenin ölümü hakkında kuvvetli olasılık varsa, hakları bu ölüme bağlı olanların başvurusu üzerine mahkeme bu kişinin gaipliğine karar verebilir. Gaiplik kararının istenebilmesi için, ölüm tehlikesinin üzerinden en az bir yıl veya son haber tarihinin üzerinden en az beş yıl geçmiş olması gerekir. </a:t>
            </a:r>
            <a:endParaRPr lang="tr-TR" sz="1500" dirty="0" smtClean="0"/>
          </a:p>
        </p:txBody>
      </p:sp>
    </p:spTree>
    <p:extLst>
      <p:ext uri="{BB962C8B-B14F-4D97-AF65-F5344CB8AC3E}">
        <p14:creationId xmlns:p14="http://schemas.microsoft.com/office/powerpoint/2010/main" val="12989400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636680"/>
          </a:xfrm>
        </p:spPr>
        <p:txBody>
          <a:bodyPr>
            <a:normAutofit fontScale="90000"/>
          </a:bodyPr>
          <a:lstStyle/>
          <a:p>
            <a:pPr algn="ctr"/>
            <a:r>
              <a:rPr lang="tr-TR" dirty="0"/>
              <a:t>Çocuk Hukukuna Giriş</a:t>
            </a:r>
          </a:p>
        </p:txBody>
      </p:sp>
      <p:sp>
        <p:nvSpPr>
          <p:cNvPr id="3" name="İçerik Yer Tutucusu 2"/>
          <p:cNvSpPr>
            <a:spLocks noGrp="1"/>
          </p:cNvSpPr>
          <p:nvPr>
            <p:ph idx="1"/>
          </p:nvPr>
        </p:nvSpPr>
        <p:spPr>
          <a:xfrm>
            <a:off x="323528" y="1484784"/>
            <a:ext cx="8640960" cy="5040560"/>
          </a:xfrm>
        </p:spPr>
        <p:txBody>
          <a:bodyPr>
            <a:normAutofit fontScale="62500" lnSpcReduction="20000"/>
          </a:bodyPr>
          <a:lstStyle/>
          <a:p>
            <a:r>
              <a:rPr lang="tr-TR" b="1" dirty="0" smtClean="0"/>
              <a:t>Çocuk Hukuku Kavramı</a:t>
            </a:r>
          </a:p>
          <a:p>
            <a:pPr marL="0" indent="0">
              <a:buNone/>
            </a:pPr>
            <a:endParaRPr lang="tr-TR" b="1" dirty="0" smtClean="0"/>
          </a:p>
          <a:p>
            <a:pPr algn="just"/>
            <a:r>
              <a:rPr lang="tr-TR" dirty="0"/>
              <a:t>Hukuk, toplumsal hayatı düzenleyen ve uyulması kamu gücüyle desteklenmiş kuralların bütünü olarak tanımlanmaktadır. Çocuk hukuku da, </a:t>
            </a:r>
            <a:r>
              <a:rPr lang="tr-TR" dirty="0" smtClean="0"/>
              <a:t>çocuklara </a:t>
            </a:r>
            <a:r>
              <a:rPr lang="tr-TR" dirty="0"/>
              <a:t>özgü hakları düzenleyen ve yine onlara özgü kuralları içeren bir hukuk dalıdır. </a:t>
            </a:r>
          </a:p>
          <a:p>
            <a:pPr marL="0" indent="0" algn="just">
              <a:buNone/>
            </a:pPr>
            <a:r>
              <a:rPr lang="tr-TR" dirty="0"/>
              <a:t> </a:t>
            </a:r>
          </a:p>
          <a:p>
            <a:pPr algn="just"/>
            <a:r>
              <a:rPr lang="tr-TR" dirty="0"/>
              <a:t>Çocuk hukuku, dar anlamda, çocuğun ana-babası ile olan ilişkilerini düzenleyen hukuk dalıdır. Gerek ana-babanın çocuğa karşı, gerekse de çocuğun ana-babasına karşı üstlendiği </a:t>
            </a:r>
            <a:r>
              <a:rPr lang="tr-TR" dirty="0" smtClean="0"/>
              <a:t>yükümlülükler </a:t>
            </a:r>
            <a:r>
              <a:rPr lang="tr-TR" dirty="0"/>
              <a:t>bu hukuk dalının </a:t>
            </a:r>
            <a:r>
              <a:rPr lang="tr-TR" dirty="0" smtClean="0"/>
              <a:t>konusudur.</a:t>
            </a:r>
            <a:endParaRPr lang="tr-TR" dirty="0"/>
          </a:p>
          <a:p>
            <a:pPr algn="just"/>
            <a:endParaRPr lang="tr-TR" dirty="0"/>
          </a:p>
          <a:p>
            <a:pPr algn="just"/>
            <a:r>
              <a:rPr lang="tr-TR" dirty="0"/>
              <a:t>Çocuk hukuku, bir de geniş anlamda ele alınmaktadır. Geniş anlamda çocuk hukuku, özel hukuk, kamu hukuku, sosyal hukuk başta olmak üzere, hukukun dokunduğu her türlü alandaki çocuklara ilişkin kurallar ve bunların hukuki sonuçlarını inceleyen hukuk dalıdır. </a:t>
            </a:r>
            <a:endParaRPr lang="tr-TR" dirty="0" smtClean="0"/>
          </a:p>
          <a:p>
            <a:pPr algn="just"/>
            <a:endParaRPr lang="tr-TR" dirty="0" smtClean="0"/>
          </a:p>
          <a:p>
            <a:pPr algn="just"/>
            <a:r>
              <a:rPr lang="tr-TR" dirty="0" smtClean="0"/>
              <a:t>Çocuk </a:t>
            </a:r>
            <a:r>
              <a:rPr lang="tr-TR" dirty="0"/>
              <a:t>hukukunun bu geniş anlamının doğuşunda, devletin özellikle de modern devletin, zaman içerisinde ortaya çıkan çocuklara ilişkin pozitif yükümlülüklerinin etkisi büyüktür. Gerçekten </a:t>
            </a:r>
            <a:r>
              <a:rPr lang="tr-TR" dirty="0" smtClean="0"/>
              <a:t>de, </a:t>
            </a:r>
            <a:r>
              <a:rPr lang="tr-TR" dirty="0"/>
              <a:t>devletin çocuk ile ana-baba arasındaki uyuşmazlıklarda bir koruyucu rolünden çıkıp, bizzat kendisinin çocuğa karşı koruyucu/gözetici/eğitici yükümlülükler üstlenmesi ile çocuk hukukunun kapsamı </a:t>
            </a:r>
            <a:r>
              <a:rPr lang="tr-TR" dirty="0" smtClean="0"/>
              <a:t>genişlemiştir.</a:t>
            </a:r>
          </a:p>
        </p:txBody>
      </p:sp>
    </p:spTree>
    <p:extLst>
      <p:ext uri="{BB962C8B-B14F-4D97-AF65-F5344CB8AC3E}">
        <p14:creationId xmlns:p14="http://schemas.microsoft.com/office/powerpoint/2010/main" val="1890679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492664"/>
          </a:xfrm>
        </p:spPr>
        <p:txBody>
          <a:bodyPr>
            <a:normAutofit fontScale="90000"/>
          </a:bodyPr>
          <a:lstStyle/>
          <a:p>
            <a:pPr algn="ctr"/>
            <a:r>
              <a:rPr lang="tr-TR" dirty="0"/>
              <a:t>Çocuk Hukukuna Giriş</a:t>
            </a:r>
          </a:p>
        </p:txBody>
      </p:sp>
      <p:sp>
        <p:nvSpPr>
          <p:cNvPr id="3" name="İçerik Yer Tutucusu 2"/>
          <p:cNvSpPr>
            <a:spLocks noGrp="1"/>
          </p:cNvSpPr>
          <p:nvPr>
            <p:ph idx="1"/>
          </p:nvPr>
        </p:nvSpPr>
        <p:spPr>
          <a:xfrm>
            <a:off x="457200" y="1340768"/>
            <a:ext cx="8229600" cy="5184576"/>
          </a:xfrm>
        </p:spPr>
        <p:txBody>
          <a:bodyPr>
            <a:normAutofit fontScale="85000" lnSpcReduction="20000"/>
          </a:bodyPr>
          <a:lstStyle/>
          <a:p>
            <a:r>
              <a:rPr lang="tr-TR" b="1" dirty="0" smtClean="0"/>
              <a:t>Çocuk Hakları Kavramı</a:t>
            </a:r>
          </a:p>
          <a:p>
            <a:pPr marL="0" indent="0">
              <a:buNone/>
            </a:pPr>
            <a:endParaRPr lang="tr-TR" b="1" dirty="0" smtClean="0"/>
          </a:p>
          <a:p>
            <a:pPr algn="just"/>
            <a:r>
              <a:rPr lang="tr-TR" dirty="0" smtClean="0"/>
              <a:t>Hak, hukuken </a:t>
            </a:r>
            <a:r>
              <a:rPr lang="tr-TR" dirty="0"/>
              <a:t>korunan ve sahibine bu korumadan </a:t>
            </a:r>
            <a:r>
              <a:rPr lang="tr-TR" dirty="0" smtClean="0"/>
              <a:t>yararlanma </a:t>
            </a:r>
            <a:r>
              <a:rPr lang="tr-TR" dirty="0"/>
              <a:t>yetkisi </a:t>
            </a:r>
            <a:r>
              <a:rPr lang="tr-TR" dirty="0" smtClean="0"/>
              <a:t>bahşedilen menfaat </a:t>
            </a:r>
            <a:r>
              <a:rPr lang="tr-TR" dirty="0"/>
              <a:t>olarak tanımlanmaktadır. </a:t>
            </a:r>
          </a:p>
          <a:p>
            <a:pPr marL="0" indent="0">
              <a:buNone/>
            </a:pPr>
            <a:endParaRPr lang="tr-TR" dirty="0"/>
          </a:p>
          <a:p>
            <a:pPr algn="just"/>
            <a:r>
              <a:rPr lang="tr-TR" dirty="0"/>
              <a:t>Çocuk hakları ise, bu tanımdaki menfaatin çocuğun menfaati olduğu durumları ifade etmektedir. </a:t>
            </a:r>
            <a:endParaRPr lang="tr-TR" dirty="0" smtClean="0"/>
          </a:p>
          <a:p>
            <a:endParaRPr lang="tr-TR" dirty="0"/>
          </a:p>
          <a:p>
            <a:pPr algn="just"/>
            <a:r>
              <a:rPr lang="tr-TR" dirty="0" smtClean="0"/>
              <a:t>Detaylı </a:t>
            </a:r>
            <a:r>
              <a:rPr lang="tr-TR" dirty="0"/>
              <a:t>bir tanım yapılacak olursa çocuk hakları, çocuğun </a:t>
            </a:r>
            <a:r>
              <a:rPr lang="tr-TR" dirty="0" smtClean="0"/>
              <a:t>bedensel, </a:t>
            </a:r>
            <a:r>
              <a:rPr lang="tr-TR" dirty="0"/>
              <a:t>zihinsel, duygusal, sosyal ve ahlaki </a:t>
            </a:r>
            <a:r>
              <a:rPr lang="tr-TR" dirty="0" smtClean="0"/>
              <a:t>bakımdan </a:t>
            </a:r>
            <a:r>
              <a:rPr lang="tr-TR" dirty="0"/>
              <a:t>özgürlük ve saygınlık içinde, sağlıklı ve normal bir biçimde gelişebilmesi için hukuk kuralları ile korunan </a:t>
            </a:r>
            <a:r>
              <a:rPr lang="tr-TR" dirty="0" smtClean="0"/>
              <a:t>menfaatleridir</a:t>
            </a:r>
            <a:r>
              <a:rPr lang="tr-TR" dirty="0"/>
              <a:t>.</a:t>
            </a:r>
          </a:p>
          <a:p>
            <a:pPr marL="0" indent="0">
              <a:buNone/>
            </a:pPr>
            <a:endParaRPr lang="tr-TR" dirty="0"/>
          </a:p>
          <a:p>
            <a:pPr algn="just"/>
            <a:r>
              <a:rPr lang="tr-TR" dirty="0" smtClean="0"/>
              <a:t>Çocuklar </a:t>
            </a:r>
            <a:r>
              <a:rPr lang="tr-TR" dirty="0"/>
              <a:t>da </a:t>
            </a:r>
            <a:r>
              <a:rPr lang="tr-TR" dirty="0" smtClean="0"/>
              <a:t>bütün </a:t>
            </a:r>
            <a:r>
              <a:rPr lang="tr-TR" dirty="0"/>
              <a:t>insan haklarına, bunun yanında çocuk olması sebebiyle de kendisine özgülenmiş çeşitli haklara sahiptir. Bunlar, </a:t>
            </a:r>
            <a:r>
              <a:rPr lang="tr-TR" dirty="0" smtClean="0"/>
              <a:t>temel </a:t>
            </a:r>
            <a:r>
              <a:rPr lang="tr-TR" dirty="0"/>
              <a:t>insan haklarının çocuklara özgülenmiş şekilleridir</a:t>
            </a:r>
            <a:r>
              <a:rPr lang="tr-TR" dirty="0" smtClean="0"/>
              <a:t>.</a:t>
            </a:r>
            <a:endParaRPr lang="tr-TR" dirty="0"/>
          </a:p>
        </p:txBody>
      </p:sp>
    </p:spTree>
    <p:extLst>
      <p:ext uri="{BB962C8B-B14F-4D97-AF65-F5344CB8AC3E}">
        <p14:creationId xmlns:p14="http://schemas.microsoft.com/office/powerpoint/2010/main" val="41535785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476672"/>
            <a:ext cx="8229600" cy="720080"/>
          </a:xfrm>
        </p:spPr>
        <p:txBody>
          <a:bodyPr>
            <a:normAutofit fontScale="90000"/>
          </a:bodyPr>
          <a:lstStyle/>
          <a:p>
            <a:pPr algn="ctr"/>
            <a:r>
              <a:rPr lang="tr-TR" dirty="0"/>
              <a:t>Çocuk Hukukuna Giriş</a:t>
            </a:r>
          </a:p>
        </p:txBody>
      </p:sp>
      <p:sp>
        <p:nvSpPr>
          <p:cNvPr id="3" name="İçerik Yer Tutucusu 2"/>
          <p:cNvSpPr>
            <a:spLocks noGrp="1"/>
          </p:cNvSpPr>
          <p:nvPr>
            <p:ph idx="1"/>
          </p:nvPr>
        </p:nvSpPr>
        <p:spPr>
          <a:xfrm>
            <a:off x="457200" y="1268760"/>
            <a:ext cx="8435280" cy="5256584"/>
          </a:xfrm>
        </p:spPr>
        <p:txBody>
          <a:bodyPr>
            <a:normAutofit fontScale="70000" lnSpcReduction="20000"/>
          </a:bodyPr>
          <a:lstStyle/>
          <a:p>
            <a:r>
              <a:rPr lang="tr-TR" b="1" dirty="0" smtClean="0"/>
              <a:t>Çocuk Hukukunun Kaynakları</a:t>
            </a:r>
          </a:p>
          <a:p>
            <a:pPr marL="0" indent="0">
              <a:buNone/>
            </a:pPr>
            <a:endParaRPr lang="tr-TR" b="1" dirty="0" smtClean="0"/>
          </a:p>
          <a:p>
            <a:pPr algn="just"/>
            <a:r>
              <a:rPr lang="tr-TR" dirty="0" smtClean="0"/>
              <a:t>Çocuk </a:t>
            </a:r>
            <a:r>
              <a:rPr lang="tr-TR" dirty="0"/>
              <a:t>hukukunun kaynakları gerek ulusal gerekse de uluslararası </a:t>
            </a:r>
            <a:r>
              <a:rPr lang="tr-TR" dirty="0" smtClean="0"/>
              <a:t>boyuttadır. </a:t>
            </a:r>
            <a:endParaRPr lang="tr-TR" dirty="0"/>
          </a:p>
          <a:p>
            <a:pPr marL="0" indent="0" algn="just">
              <a:buNone/>
            </a:pPr>
            <a:endParaRPr lang="tr-TR" dirty="0"/>
          </a:p>
          <a:p>
            <a:pPr algn="just"/>
            <a:r>
              <a:rPr lang="tr-TR" dirty="0"/>
              <a:t>Ulusal boyutta ilk ve en önemli korumayı, </a:t>
            </a:r>
            <a:r>
              <a:rPr lang="tr-TR" dirty="0" smtClean="0"/>
              <a:t>Türkiye </a:t>
            </a:r>
            <a:r>
              <a:rPr lang="tr-TR" dirty="0"/>
              <a:t>Cumhuriyeti Anayasası sağlamaktadır. Anayasa’nın 41, 42, 50, 56, </a:t>
            </a:r>
            <a:r>
              <a:rPr lang="tr-TR" dirty="0" smtClean="0"/>
              <a:t>58 ve </a:t>
            </a:r>
            <a:r>
              <a:rPr lang="tr-TR" dirty="0"/>
              <a:t>62. maddeleri, çocukların korunmasına ilişkin hükümleri içermektedir. </a:t>
            </a:r>
          </a:p>
          <a:p>
            <a:pPr marL="0" indent="0" algn="just">
              <a:buNone/>
            </a:pPr>
            <a:endParaRPr lang="tr-TR" dirty="0"/>
          </a:p>
          <a:p>
            <a:pPr algn="just"/>
            <a:r>
              <a:rPr lang="tr-TR" dirty="0"/>
              <a:t>Anayasanın yanında çeşitli kanunlarla da çocuk hakları korunmaktadır. Bunlara örnek olarak Türk Medeni Kanunu, Türk Ceza Kanunu, Ceza Muhakemesi Kanunu, Milli Eğitim Temel Kanunu ve Çocuk Koruma Kanunu gösterilebilir.</a:t>
            </a:r>
          </a:p>
          <a:p>
            <a:pPr marL="0" indent="0" algn="just">
              <a:buNone/>
            </a:pPr>
            <a:endParaRPr lang="tr-TR" dirty="0"/>
          </a:p>
          <a:p>
            <a:pPr algn="just"/>
            <a:r>
              <a:rPr lang="tr-TR" dirty="0"/>
              <a:t>Ulusal kaynakların yanında, bir de çocuk hukukunun uluslararası kaynakları mevcuttur. Bu kaynakların başında, </a:t>
            </a:r>
            <a:r>
              <a:rPr lang="tr-TR" dirty="0" smtClean="0"/>
              <a:t>1989 </a:t>
            </a:r>
            <a:r>
              <a:rPr lang="tr-TR" dirty="0"/>
              <a:t>tarihli </a:t>
            </a:r>
            <a:r>
              <a:rPr lang="tr-TR" dirty="0" smtClean="0"/>
              <a:t>Çocuk </a:t>
            </a:r>
            <a:r>
              <a:rPr lang="tr-TR" dirty="0"/>
              <a:t>Haklarına Dair Birleşmiş Milletler </a:t>
            </a:r>
            <a:r>
              <a:rPr lang="tr-TR" dirty="0" smtClean="0"/>
              <a:t>Sözleşmesi </a:t>
            </a:r>
            <a:r>
              <a:rPr lang="tr-TR" dirty="0"/>
              <a:t>gelmektedir. Bunun yanında, Lahey Devletler Özel Hukuku Konferansının da çocuk haklarına ilişkin çeşitli hukuki düzenlemeleri bulunmaktadır. Bu konferansın düzenlemeleri daha ziyade nafaka ve velayet konularına yöneliktir. Ayrıca Avrupa Konseyinin, Uluslararası Çalışma Örgütünün, Afrika </a:t>
            </a:r>
            <a:r>
              <a:rPr lang="tr-TR" dirty="0" smtClean="0"/>
              <a:t>Birliği’nin de </a:t>
            </a:r>
            <a:r>
              <a:rPr lang="tr-TR" dirty="0"/>
              <a:t>çocuklara ilişkin koruyucu hukuki düzenlemeleri bulunmaktadır.</a:t>
            </a:r>
          </a:p>
        </p:txBody>
      </p:sp>
    </p:spTree>
    <p:extLst>
      <p:ext uri="{BB962C8B-B14F-4D97-AF65-F5344CB8AC3E}">
        <p14:creationId xmlns:p14="http://schemas.microsoft.com/office/powerpoint/2010/main" val="28763149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404664"/>
            <a:ext cx="8229600" cy="576064"/>
          </a:xfrm>
        </p:spPr>
        <p:txBody>
          <a:bodyPr>
            <a:normAutofit fontScale="90000"/>
          </a:bodyPr>
          <a:lstStyle/>
          <a:p>
            <a:pPr algn="ctr"/>
            <a:r>
              <a:rPr lang="tr-TR" dirty="0"/>
              <a:t>Çocuk Hukukuna Giriş</a:t>
            </a:r>
          </a:p>
        </p:txBody>
      </p:sp>
      <p:sp>
        <p:nvSpPr>
          <p:cNvPr id="3" name="İçerik Yer Tutucusu 2"/>
          <p:cNvSpPr>
            <a:spLocks noGrp="1"/>
          </p:cNvSpPr>
          <p:nvPr>
            <p:ph idx="1"/>
          </p:nvPr>
        </p:nvSpPr>
        <p:spPr>
          <a:xfrm>
            <a:off x="251520" y="980728"/>
            <a:ext cx="8784976" cy="5760640"/>
          </a:xfrm>
        </p:spPr>
        <p:txBody>
          <a:bodyPr>
            <a:noAutofit/>
          </a:bodyPr>
          <a:lstStyle/>
          <a:p>
            <a:r>
              <a:rPr lang="tr-TR" sz="1700" b="1" dirty="0" smtClean="0"/>
              <a:t>Çocuk Hukukunun Özellikleri</a:t>
            </a:r>
          </a:p>
          <a:p>
            <a:pPr marL="0" indent="0">
              <a:buNone/>
            </a:pPr>
            <a:endParaRPr lang="tr-TR" sz="1700" b="1" dirty="0" smtClean="0"/>
          </a:p>
          <a:p>
            <a:pPr algn="just"/>
            <a:r>
              <a:rPr lang="tr-TR" sz="1700" dirty="0"/>
              <a:t>Çocuk hukukunda, diğer hukuk dallarında olmayan çeşitli özellikler </a:t>
            </a:r>
            <a:r>
              <a:rPr lang="tr-TR" sz="1700" dirty="0" smtClean="0"/>
              <a:t>bulunmaktadır. </a:t>
            </a:r>
            <a:endParaRPr lang="tr-TR" sz="1700" dirty="0"/>
          </a:p>
          <a:p>
            <a:pPr marL="0" indent="0" algn="just">
              <a:buNone/>
            </a:pPr>
            <a:endParaRPr lang="tr-TR" sz="1700" dirty="0"/>
          </a:p>
          <a:p>
            <a:pPr algn="just"/>
            <a:r>
              <a:rPr lang="tr-TR" sz="1700" dirty="0"/>
              <a:t>İlk olarak, çocuk hukukunda çocuğun yararının önceliği </a:t>
            </a:r>
            <a:r>
              <a:rPr lang="tr-TR" sz="1700" dirty="0" smtClean="0"/>
              <a:t>ilkesi bulunmaktadır. </a:t>
            </a:r>
            <a:r>
              <a:rPr lang="tr-TR" sz="1700" dirty="0"/>
              <a:t>Bu ilkeye </a:t>
            </a:r>
            <a:r>
              <a:rPr lang="tr-TR" sz="1700" dirty="0" smtClean="0"/>
              <a:t>göre; </a:t>
            </a:r>
            <a:r>
              <a:rPr lang="tr-TR" sz="1700" dirty="0"/>
              <a:t>çocuğun </a:t>
            </a:r>
            <a:r>
              <a:rPr lang="tr-TR" sz="1700" dirty="0" smtClean="0"/>
              <a:t>yararı </a:t>
            </a:r>
            <a:r>
              <a:rPr lang="tr-TR" sz="1700" dirty="0"/>
              <a:t>her koşulda korunmalı, </a:t>
            </a:r>
            <a:r>
              <a:rPr lang="tr-TR" sz="1700" dirty="0" smtClean="0"/>
              <a:t>büyüyüp </a:t>
            </a:r>
            <a:r>
              <a:rPr lang="tr-TR" sz="1700" dirty="0"/>
              <a:t>gelişmesinin yolu açılmalıdır. Bu ilkenin en büyük </a:t>
            </a:r>
            <a:r>
              <a:rPr lang="tr-TR" sz="1700" dirty="0" smtClean="0"/>
              <a:t>özelliği, </a:t>
            </a:r>
            <a:r>
              <a:rPr lang="tr-TR" sz="1700" dirty="0"/>
              <a:t>çocuğun </a:t>
            </a:r>
            <a:r>
              <a:rPr lang="tr-TR" sz="1700" dirty="0" smtClean="0"/>
              <a:t>korunmaya </a:t>
            </a:r>
            <a:r>
              <a:rPr lang="tr-TR" sz="1700" dirty="0"/>
              <a:t>muhtaç olduğu </a:t>
            </a:r>
            <a:r>
              <a:rPr lang="tr-TR" sz="1700" dirty="0" smtClean="0"/>
              <a:t>zamanlarda, </a:t>
            </a:r>
            <a:r>
              <a:rPr lang="tr-TR" sz="1700" dirty="0"/>
              <a:t>çocuğun lehine yorum </a:t>
            </a:r>
            <a:r>
              <a:rPr lang="tr-TR" sz="1700" dirty="0" smtClean="0"/>
              <a:t>yapılması, </a:t>
            </a:r>
            <a:r>
              <a:rPr lang="tr-TR" sz="1700" dirty="0"/>
              <a:t>mümkün olduğu kadar onu </a:t>
            </a:r>
            <a:r>
              <a:rPr lang="tr-TR" sz="1700" dirty="0" smtClean="0"/>
              <a:t>daha fazla koruyan </a:t>
            </a:r>
            <a:r>
              <a:rPr lang="tr-TR" sz="1700" dirty="0"/>
              <a:t>sonuçlara </a:t>
            </a:r>
            <a:r>
              <a:rPr lang="tr-TR" sz="1700" dirty="0" smtClean="0"/>
              <a:t>varılmasıdır.</a:t>
            </a:r>
            <a:endParaRPr lang="tr-TR" sz="1700" dirty="0"/>
          </a:p>
          <a:p>
            <a:pPr marL="0" indent="0" algn="just">
              <a:buNone/>
            </a:pPr>
            <a:r>
              <a:rPr lang="tr-TR" sz="1700" dirty="0"/>
              <a:t> </a:t>
            </a:r>
          </a:p>
          <a:p>
            <a:pPr algn="just"/>
            <a:r>
              <a:rPr lang="tr-TR" sz="1700" dirty="0"/>
              <a:t>İkinci ilke, kamusallık ilkesidir. </a:t>
            </a:r>
            <a:r>
              <a:rPr lang="tr-TR" sz="1700" dirty="0" smtClean="0"/>
              <a:t>Bu </a:t>
            </a:r>
            <a:r>
              <a:rPr lang="tr-TR" sz="1700" dirty="0"/>
              <a:t>ilkeye göre çocuk hukukunun pek çok kuralı emredicidir, taraflarca aksi kararlaştırılamaz. </a:t>
            </a:r>
            <a:r>
              <a:rPr lang="tr-TR" sz="1700" dirty="0" smtClean="0"/>
              <a:t>Bu </a:t>
            </a:r>
            <a:r>
              <a:rPr lang="tr-TR" sz="1700" dirty="0"/>
              <a:t>ilkenin, Anayasa’da yer alan sosyal devlet ilkesi ile </a:t>
            </a:r>
            <a:r>
              <a:rPr lang="tr-TR" sz="1700" dirty="0" smtClean="0"/>
              <a:t>de bir </a:t>
            </a:r>
            <a:r>
              <a:rPr lang="tr-TR" sz="1700" dirty="0"/>
              <a:t>kesişim içinde </a:t>
            </a:r>
            <a:r>
              <a:rPr lang="tr-TR" sz="1700" dirty="0" smtClean="0"/>
              <a:t>olduğu vurgulanmalıdır.</a:t>
            </a:r>
            <a:endParaRPr lang="tr-TR" sz="1700" dirty="0"/>
          </a:p>
          <a:p>
            <a:pPr marL="0" indent="0" algn="just">
              <a:buNone/>
            </a:pPr>
            <a:endParaRPr lang="tr-TR" sz="1700" dirty="0"/>
          </a:p>
          <a:p>
            <a:pPr algn="just"/>
            <a:r>
              <a:rPr lang="tr-TR" sz="1700" dirty="0"/>
              <a:t>Üçüncü ilke düzenleme serbestisinin bulunmaması ve şekilciliktir. </a:t>
            </a:r>
            <a:r>
              <a:rPr lang="tr-TR" sz="1700" dirty="0" smtClean="0"/>
              <a:t>Çocuk </a:t>
            </a:r>
            <a:r>
              <a:rPr lang="tr-TR" sz="1700" dirty="0"/>
              <a:t>hukukunda sözleşme serbestisi </a:t>
            </a:r>
            <a:r>
              <a:rPr lang="tr-TR" sz="1700" dirty="0" smtClean="0"/>
              <a:t>bulunmamakta </a:t>
            </a:r>
            <a:r>
              <a:rPr lang="tr-TR" sz="1700" dirty="0"/>
              <a:t>ve </a:t>
            </a:r>
            <a:r>
              <a:rPr lang="tr-TR" sz="1700" dirty="0" smtClean="0"/>
              <a:t>işlemlerin </a:t>
            </a:r>
            <a:r>
              <a:rPr lang="tr-TR" sz="1700" dirty="0"/>
              <a:t>büyük çoğunluğu hakim ya da noter tarafından yapıldıklarından sıkı şekil kurallarına </a:t>
            </a:r>
            <a:r>
              <a:rPr lang="tr-TR" sz="1700" dirty="0" smtClean="0"/>
              <a:t>tabidir. </a:t>
            </a:r>
            <a:endParaRPr lang="tr-TR" sz="1700" dirty="0"/>
          </a:p>
          <a:p>
            <a:pPr marL="0" indent="0" algn="just">
              <a:buNone/>
            </a:pPr>
            <a:endParaRPr lang="tr-TR" sz="1700" dirty="0"/>
          </a:p>
          <a:p>
            <a:pPr algn="just"/>
            <a:r>
              <a:rPr lang="tr-TR" sz="1700" dirty="0"/>
              <a:t>Dördüncü ve son ilke güçsüzlerin korunması ilkesidir. Bu ilkeye göre, çocuklar, korunması gereken gruplar arasında öncelik arz etmektedirler.</a:t>
            </a:r>
          </a:p>
        </p:txBody>
      </p:sp>
    </p:spTree>
    <p:extLst>
      <p:ext uri="{BB962C8B-B14F-4D97-AF65-F5344CB8AC3E}">
        <p14:creationId xmlns:p14="http://schemas.microsoft.com/office/powerpoint/2010/main" val="17931487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348648"/>
          </a:xfrm>
        </p:spPr>
        <p:txBody>
          <a:bodyPr>
            <a:normAutofit fontScale="90000"/>
          </a:bodyPr>
          <a:lstStyle/>
          <a:p>
            <a:pPr algn="ctr"/>
            <a:r>
              <a:rPr lang="tr-TR" dirty="0"/>
              <a:t>Çocuk Hukukuna Giriş</a:t>
            </a:r>
          </a:p>
        </p:txBody>
      </p:sp>
      <p:sp>
        <p:nvSpPr>
          <p:cNvPr id="3" name="İçerik Yer Tutucusu 2"/>
          <p:cNvSpPr>
            <a:spLocks noGrp="1"/>
          </p:cNvSpPr>
          <p:nvPr>
            <p:ph idx="1"/>
          </p:nvPr>
        </p:nvSpPr>
        <p:spPr>
          <a:xfrm>
            <a:off x="251520" y="1268760"/>
            <a:ext cx="8640960" cy="5328592"/>
          </a:xfrm>
        </p:spPr>
        <p:txBody>
          <a:bodyPr>
            <a:normAutofit fontScale="92500" lnSpcReduction="20000"/>
          </a:bodyPr>
          <a:lstStyle/>
          <a:p>
            <a:r>
              <a:rPr lang="tr-TR" b="1" dirty="0" smtClean="0"/>
              <a:t>Çocuk Hukukunun Hukuk Sistemindeki Yeri</a:t>
            </a:r>
          </a:p>
          <a:p>
            <a:pPr marL="0" indent="0">
              <a:buNone/>
            </a:pPr>
            <a:endParaRPr lang="tr-TR" b="1" dirty="0" smtClean="0"/>
          </a:p>
          <a:p>
            <a:pPr algn="just"/>
            <a:r>
              <a:rPr lang="tr-TR" dirty="0" smtClean="0"/>
              <a:t>Hukuk</a:t>
            </a:r>
            <a:r>
              <a:rPr lang="tr-TR" dirty="0"/>
              <a:t>, bilindiği üzere iki temel alana ayrılmaktadır. Bunlar, bireyler arasındaki ilişkilerin düzenlendiği özel hukuk ile, devletler arası ya da devlet ile bireyler arasındaki ilişkilerin düzenlendiği kamu hukukudur.</a:t>
            </a:r>
          </a:p>
          <a:p>
            <a:pPr marL="0" indent="0" algn="just">
              <a:buNone/>
            </a:pPr>
            <a:endParaRPr lang="tr-TR" dirty="0"/>
          </a:p>
          <a:p>
            <a:pPr algn="just"/>
            <a:r>
              <a:rPr lang="tr-TR" dirty="0"/>
              <a:t>Bu iki alanın yanında, birtakım hukuk dallarının </a:t>
            </a:r>
            <a:r>
              <a:rPr lang="tr-TR" dirty="0" smtClean="0"/>
              <a:t>karma </a:t>
            </a:r>
            <a:r>
              <a:rPr lang="tr-TR" dirty="0"/>
              <a:t>nitelik arz </a:t>
            </a:r>
            <a:r>
              <a:rPr lang="tr-TR" dirty="0" smtClean="0"/>
              <a:t>ettikleri, </a:t>
            </a:r>
            <a:r>
              <a:rPr lang="tr-TR" dirty="0"/>
              <a:t>hem özel hukuk hem de kamu hukuku boyutlarının bulunduğu kabul edilmektedir. Bunlara örnek olarak iş hukuku gösterilmektedir.</a:t>
            </a:r>
          </a:p>
          <a:p>
            <a:pPr marL="0" indent="0" algn="just">
              <a:buNone/>
            </a:pPr>
            <a:endParaRPr lang="tr-TR" dirty="0"/>
          </a:p>
          <a:p>
            <a:pPr algn="just"/>
            <a:r>
              <a:rPr lang="tr-TR" dirty="0"/>
              <a:t>Yukarıda da bahsedildiği gibi, çocuk hukukunun gerek özel hukuk alanında gerekse de kamu hukuku alanında çeşitli düzenlemeleri içermesinden hareketle, çocuk hukukunun karma nitelikli bir hukuk dalı olduğu kabul etmektedir</a:t>
            </a:r>
            <a:r>
              <a:rPr lang="tr-TR" dirty="0" smtClean="0"/>
              <a:t>.</a:t>
            </a:r>
            <a:endParaRPr lang="tr-TR" dirty="0"/>
          </a:p>
        </p:txBody>
      </p:sp>
    </p:spTree>
    <p:extLst>
      <p:ext uri="{BB962C8B-B14F-4D97-AF65-F5344CB8AC3E}">
        <p14:creationId xmlns:p14="http://schemas.microsoft.com/office/powerpoint/2010/main" val="16610803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780696"/>
          </a:xfrm>
        </p:spPr>
        <p:txBody>
          <a:bodyPr>
            <a:normAutofit fontScale="90000"/>
          </a:bodyPr>
          <a:lstStyle/>
          <a:p>
            <a:pPr algn="ctr"/>
            <a:r>
              <a:rPr lang="tr-TR" dirty="0"/>
              <a:t>Çocuk </a:t>
            </a:r>
            <a:r>
              <a:rPr lang="tr-TR" dirty="0" smtClean="0"/>
              <a:t>Hukukunun Gelişimi ve Uluslararası Hukuktaki Yeri</a:t>
            </a:r>
            <a:endParaRPr lang="tr-TR" dirty="0"/>
          </a:p>
        </p:txBody>
      </p:sp>
      <p:sp>
        <p:nvSpPr>
          <p:cNvPr id="3" name="İçerik Yer Tutucusu 2"/>
          <p:cNvSpPr>
            <a:spLocks noGrp="1"/>
          </p:cNvSpPr>
          <p:nvPr>
            <p:ph idx="1"/>
          </p:nvPr>
        </p:nvSpPr>
        <p:spPr>
          <a:xfrm>
            <a:off x="251520" y="1556792"/>
            <a:ext cx="8640960" cy="5040560"/>
          </a:xfrm>
        </p:spPr>
        <p:txBody>
          <a:bodyPr>
            <a:normAutofit fontScale="92500" lnSpcReduction="20000"/>
          </a:bodyPr>
          <a:lstStyle/>
          <a:p>
            <a:r>
              <a:rPr lang="tr-TR" b="1" dirty="0" smtClean="0"/>
              <a:t>Çocuk Haklarının Gelişimi</a:t>
            </a:r>
          </a:p>
          <a:p>
            <a:pPr marL="0" indent="0">
              <a:buNone/>
            </a:pPr>
            <a:endParaRPr lang="tr-TR" b="1" dirty="0" smtClean="0"/>
          </a:p>
          <a:p>
            <a:pPr algn="just"/>
            <a:r>
              <a:rPr lang="tr-TR" dirty="0"/>
              <a:t>Çocuk hakları ilk çağlardan itibaren çeşitli medeniyetlerin hukuk sistemlerinde </a:t>
            </a:r>
            <a:r>
              <a:rPr lang="tr-TR" dirty="0" smtClean="0"/>
              <a:t>yer almıştır. </a:t>
            </a:r>
          </a:p>
          <a:p>
            <a:pPr marL="0" indent="0">
              <a:buNone/>
            </a:pPr>
            <a:endParaRPr lang="tr-TR" dirty="0"/>
          </a:p>
          <a:p>
            <a:pPr algn="just"/>
            <a:r>
              <a:rPr lang="tr-TR" dirty="0"/>
              <a:t>Antik Yunan’da çocuk babasına ait olduğu için, özgür insan gibi bir hukuki ilişkiye girmesi mümkün </a:t>
            </a:r>
            <a:r>
              <a:rPr lang="tr-TR" dirty="0" smtClean="0"/>
              <a:t>değildi. Daha </a:t>
            </a:r>
            <a:r>
              <a:rPr lang="tr-TR" dirty="0"/>
              <a:t>sonraki dönemde Atina’da, </a:t>
            </a:r>
            <a:r>
              <a:rPr lang="tr-TR" dirty="0" smtClean="0"/>
              <a:t>çocuğun </a:t>
            </a:r>
            <a:r>
              <a:rPr lang="tr-TR" dirty="0"/>
              <a:t>hakları noktasında değilse de eğitimi noktasında önemli gelişmeler olmuş, çocukların eğitilmesinin önemi fark edilmiştir.  </a:t>
            </a:r>
            <a:endParaRPr lang="tr-TR" dirty="0" smtClean="0"/>
          </a:p>
          <a:p>
            <a:pPr marL="0" indent="0">
              <a:buNone/>
            </a:pPr>
            <a:endParaRPr lang="tr-TR" dirty="0"/>
          </a:p>
          <a:p>
            <a:pPr algn="just"/>
            <a:r>
              <a:rPr lang="tr-TR" dirty="0" err="1"/>
              <a:t>Sparta’da</a:t>
            </a:r>
            <a:r>
              <a:rPr lang="tr-TR" dirty="0"/>
              <a:t> ise devletin askeri bir yapıda olması sebebiyle çocuk devlete ait </a:t>
            </a:r>
            <a:r>
              <a:rPr lang="tr-TR" dirty="0" smtClean="0"/>
              <a:t>görülmüş ve çocuk </a:t>
            </a:r>
            <a:r>
              <a:rPr lang="tr-TR" dirty="0"/>
              <a:t>yedi yaşını bitirince devlet himayesine </a:t>
            </a:r>
            <a:r>
              <a:rPr lang="tr-TR" dirty="0" smtClean="0"/>
              <a:t>alınarak asker </a:t>
            </a:r>
            <a:r>
              <a:rPr lang="tr-TR" dirty="0"/>
              <a:t>olarak yetiştirilmeye başlanırdı.</a:t>
            </a:r>
            <a:endParaRPr lang="tr-TR" dirty="0" smtClean="0"/>
          </a:p>
          <a:p>
            <a:pPr marL="0" indent="0">
              <a:buNone/>
            </a:pPr>
            <a:endParaRPr lang="tr-TR" b="1" dirty="0" smtClean="0"/>
          </a:p>
        </p:txBody>
      </p:sp>
    </p:spTree>
    <p:extLst>
      <p:ext uri="{BB962C8B-B14F-4D97-AF65-F5344CB8AC3E}">
        <p14:creationId xmlns:p14="http://schemas.microsoft.com/office/powerpoint/2010/main" val="10623099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852704"/>
          </a:xfrm>
        </p:spPr>
        <p:txBody>
          <a:bodyPr>
            <a:normAutofit fontScale="90000"/>
          </a:bodyPr>
          <a:lstStyle/>
          <a:p>
            <a:pPr algn="ctr"/>
            <a:r>
              <a:rPr lang="tr-TR" dirty="0"/>
              <a:t>Çocuk </a:t>
            </a:r>
            <a:r>
              <a:rPr lang="tr-TR" dirty="0" smtClean="0"/>
              <a:t>Hukukunun Gelişimi ve Uluslararası Hukuktaki Yeri</a:t>
            </a:r>
            <a:endParaRPr lang="tr-TR" dirty="0"/>
          </a:p>
        </p:txBody>
      </p:sp>
      <p:sp>
        <p:nvSpPr>
          <p:cNvPr id="3" name="İçerik Yer Tutucusu 2"/>
          <p:cNvSpPr>
            <a:spLocks noGrp="1"/>
          </p:cNvSpPr>
          <p:nvPr>
            <p:ph idx="1"/>
          </p:nvPr>
        </p:nvSpPr>
        <p:spPr>
          <a:xfrm>
            <a:off x="251520" y="1556792"/>
            <a:ext cx="8640960" cy="5040560"/>
          </a:xfrm>
        </p:spPr>
        <p:txBody>
          <a:bodyPr>
            <a:normAutofit fontScale="70000" lnSpcReduction="20000"/>
          </a:bodyPr>
          <a:lstStyle/>
          <a:p>
            <a:r>
              <a:rPr lang="tr-TR" b="1" dirty="0" smtClean="0"/>
              <a:t>Çocuk Haklarının Gelişimi</a:t>
            </a:r>
          </a:p>
          <a:p>
            <a:pPr marL="0" indent="0">
              <a:buNone/>
            </a:pPr>
            <a:endParaRPr lang="tr-TR" b="1" dirty="0" smtClean="0"/>
          </a:p>
          <a:p>
            <a:pPr algn="just"/>
            <a:r>
              <a:rPr lang="tr-TR" dirty="0" smtClean="0"/>
              <a:t>Roma imparatorluğunda </a:t>
            </a:r>
            <a:r>
              <a:rPr lang="tr-TR" dirty="0"/>
              <a:t>hukuk çok </a:t>
            </a:r>
            <a:r>
              <a:rPr lang="tr-TR" dirty="0" smtClean="0"/>
              <a:t>gelişmiş </a:t>
            </a:r>
            <a:r>
              <a:rPr lang="tr-TR" dirty="0"/>
              <a:t>ve sistematik </a:t>
            </a:r>
            <a:r>
              <a:rPr lang="tr-TR" dirty="0" smtClean="0"/>
              <a:t>bir haldeydi. </a:t>
            </a:r>
            <a:r>
              <a:rPr lang="tr-TR" dirty="0"/>
              <a:t>Bunun doğal sonucu </a:t>
            </a:r>
            <a:r>
              <a:rPr lang="tr-TR" dirty="0" smtClean="0"/>
              <a:t>olarak; </a:t>
            </a:r>
            <a:r>
              <a:rPr lang="tr-TR" dirty="0"/>
              <a:t>aile babasının, suç işleyen ya da olumsuz davranışlar sergileyen çocukları cezalandırma yetkisi mevcuttu</a:t>
            </a:r>
            <a:r>
              <a:rPr lang="tr-TR" dirty="0" smtClean="0"/>
              <a:t>.</a:t>
            </a:r>
            <a:r>
              <a:rPr lang="tr-TR" dirty="0"/>
              <a:t> </a:t>
            </a:r>
            <a:endParaRPr lang="tr-TR" dirty="0" smtClean="0"/>
          </a:p>
          <a:p>
            <a:pPr marL="0" indent="0" algn="just">
              <a:buNone/>
            </a:pPr>
            <a:endParaRPr lang="tr-TR" dirty="0"/>
          </a:p>
          <a:p>
            <a:pPr algn="just"/>
            <a:r>
              <a:rPr lang="tr-TR" dirty="0"/>
              <a:t>Cermen Hukukunda </a:t>
            </a:r>
            <a:r>
              <a:rPr lang="tr-TR" dirty="0" smtClean="0"/>
              <a:t>da, aile </a:t>
            </a:r>
            <a:r>
              <a:rPr lang="tr-TR" dirty="0"/>
              <a:t>babasına benzer bir kavrama yer verilmiş ve bu kavramın etkisi görülmüştür. Buna göre çocuk babasının </a:t>
            </a:r>
            <a:r>
              <a:rPr lang="tr-TR" dirty="0" smtClean="0"/>
              <a:t>kendisi </a:t>
            </a:r>
            <a:r>
              <a:rPr lang="tr-TR" dirty="0"/>
              <a:t>üzerindeki bütün tasarrufları ile bağlıydı</a:t>
            </a:r>
            <a:r>
              <a:rPr lang="tr-TR" dirty="0" smtClean="0"/>
              <a:t>.</a:t>
            </a:r>
          </a:p>
          <a:p>
            <a:pPr marL="0" indent="0" algn="just">
              <a:buNone/>
            </a:pPr>
            <a:endParaRPr lang="tr-TR" dirty="0"/>
          </a:p>
          <a:p>
            <a:pPr algn="just"/>
            <a:r>
              <a:rPr lang="tr-TR" dirty="0"/>
              <a:t>Eski Türk toplumunda çocuğun üzerindeki velayetin, kural olarak baba tarafından kullanılması ile karşılaşılmakta idi. Bununla beraber, bu velayetin anne tarafından kullanılması da </a:t>
            </a:r>
            <a:r>
              <a:rPr lang="tr-TR" dirty="0" smtClean="0"/>
              <a:t>mümkündü</a:t>
            </a:r>
            <a:r>
              <a:rPr lang="tr-TR" dirty="0"/>
              <a:t>.  </a:t>
            </a:r>
            <a:endParaRPr lang="tr-TR" dirty="0" smtClean="0"/>
          </a:p>
          <a:p>
            <a:pPr marL="0" indent="0" algn="just">
              <a:buNone/>
            </a:pPr>
            <a:endParaRPr lang="tr-TR" dirty="0"/>
          </a:p>
          <a:p>
            <a:pPr algn="just"/>
            <a:r>
              <a:rPr lang="tr-TR" dirty="0"/>
              <a:t>Türklerin </a:t>
            </a:r>
            <a:r>
              <a:rPr lang="tr-TR" dirty="0" err="1"/>
              <a:t>İslamiyeti</a:t>
            </a:r>
            <a:r>
              <a:rPr lang="tr-TR" dirty="0"/>
              <a:t> kabulü ile </a:t>
            </a:r>
            <a:r>
              <a:rPr lang="tr-TR" dirty="0" smtClean="0"/>
              <a:t>birlikte </a:t>
            </a:r>
            <a:r>
              <a:rPr lang="tr-TR" dirty="0"/>
              <a:t>İslam hukuku etkisini göstermeye başlamıştır. </a:t>
            </a:r>
            <a:r>
              <a:rPr lang="tr-TR" dirty="0" smtClean="0"/>
              <a:t>Osmanlı </a:t>
            </a:r>
            <a:r>
              <a:rPr lang="tr-TR" dirty="0"/>
              <a:t>İmparatorluğu zamanında, </a:t>
            </a:r>
            <a:r>
              <a:rPr lang="tr-TR" dirty="0" smtClean="0"/>
              <a:t> özellikle </a:t>
            </a:r>
            <a:r>
              <a:rPr lang="tr-TR" dirty="0"/>
              <a:t>eğitim ve sağlık alanları başta olmak üzere, birçok alanda çocuklara özgü çeşitli düzenlemeler getirilmiştir. </a:t>
            </a:r>
            <a:r>
              <a:rPr lang="tr-TR" dirty="0" smtClean="0"/>
              <a:t>19</a:t>
            </a:r>
            <a:r>
              <a:rPr lang="tr-TR" dirty="0"/>
              <a:t>. yüzyılda, Devlet’in çocukların korunması ve gözetilmesine ilişkin yükümlülükleri, modern anlamda olmasa da gündeme gelmiştir.</a:t>
            </a:r>
            <a:endParaRPr lang="tr-TR" b="1" dirty="0" smtClean="0"/>
          </a:p>
        </p:txBody>
      </p:sp>
    </p:spTree>
    <p:extLst>
      <p:ext uri="{BB962C8B-B14F-4D97-AF65-F5344CB8AC3E}">
        <p14:creationId xmlns:p14="http://schemas.microsoft.com/office/powerpoint/2010/main" val="282151732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fault Them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941</TotalTime>
  <Words>4831</Words>
  <Application>Microsoft Office PowerPoint</Application>
  <PresentationFormat>Ekran Gösterisi (4:3)</PresentationFormat>
  <Paragraphs>233</Paragraphs>
  <Slides>28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28</vt:i4>
      </vt:variant>
    </vt:vector>
  </HeadingPairs>
  <TitlesOfParts>
    <vt:vector size="32" baseType="lpstr">
      <vt:lpstr>Calibri</vt:lpstr>
      <vt:lpstr>Constantia</vt:lpstr>
      <vt:lpstr>Wingdings 2</vt:lpstr>
      <vt:lpstr>Default Theme</vt:lpstr>
      <vt:lpstr>ÇOCUK HAKLARI VE HUKUKU</vt:lpstr>
      <vt:lpstr>Çocuk Hukukuna Giriş</vt:lpstr>
      <vt:lpstr>Çocuk Hukukuna Giriş</vt:lpstr>
      <vt:lpstr>Çocuk Hukukuna Giriş</vt:lpstr>
      <vt:lpstr>Çocuk Hukukuna Giriş</vt:lpstr>
      <vt:lpstr>Çocuk Hukukuna Giriş</vt:lpstr>
      <vt:lpstr>Çocuk Hukukuna Giriş</vt:lpstr>
      <vt:lpstr>Çocuk Hukukunun Gelişimi ve Uluslararası Hukuktaki Yeri</vt:lpstr>
      <vt:lpstr>Çocuk Hukukunun Gelişimi ve Uluslararası Hukuktaki Yeri</vt:lpstr>
      <vt:lpstr>Çocuk Hukukunun Gelişimi ve Uluslararası Hukuktaki Yeri</vt:lpstr>
      <vt:lpstr>Çocuk Hukukunun Gelişimi ve Uluslararası Hukuktaki Yeri</vt:lpstr>
      <vt:lpstr>Birleşmiş Milletler  Çocuk Haklarına Dair Sözleşmesi</vt:lpstr>
      <vt:lpstr>Birleşmiş Milletler  Çocuk Haklarına Dair Sözleşmesi</vt:lpstr>
      <vt:lpstr>Birleşmiş Milletler  Çocuk Haklarına Dair Sözleşmesi</vt:lpstr>
      <vt:lpstr>Birleşmiş Milletler  Çocuk Haklarına Dair Sözleşmesi</vt:lpstr>
      <vt:lpstr>Birleşmiş Milletler  Çocuk Haklarına Dair Sözleşmesi</vt:lpstr>
      <vt:lpstr>Birleşmiş Milletler  Çocuk Haklarına Dair Sözleşmesi</vt:lpstr>
      <vt:lpstr>Birleşmiş Milletler  Çocuk Haklarına Dair Sözleşmesi</vt:lpstr>
      <vt:lpstr>Birleşmiş Milletler  Çocuk Haklarına Dair Sözleşmesi</vt:lpstr>
      <vt:lpstr>Birleşmiş Milletler  Çocuk Haklarına Dair Sözleşmesi</vt:lpstr>
      <vt:lpstr>Birleşmiş Milletler  Çocuk Haklarına Dair Sözleşmesi</vt:lpstr>
      <vt:lpstr>Birleşmiş Milletler  Çocuk Haklarına Dair Sözleşmesi</vt:lpstr>
      <vt:lpstr>Birleşmiş Milletler  Çocuk Haklarına Dair Sözleşmesi</vt:lpstr>
      <vt:lpstr>Çocuk Kavramı ve Hukukta Çocuk</vt:lpstr>
      <vt:lpstr>Çocuğun Ehliyeti</vt:lpstr>
      <vt:lpstr>Çocuğun Ehliyeti</vt:lpstr>
      <vt:lpstr>Çocuğun Ehliyeti</vt:lpstr>
      <vt:lpstr>Çocuğun Ehliyeti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ÇOCUK HUKUKU</dc:title>
  <dc:creator>HASAN</dc:creator>
  <cp:lastModifiedBy>Supervisor</cp:lastModifiedBy>
  <cp:revision>98</cp:revision>
  <dcterms:created xsi:type="dcterms:W3CDTF">2021-09-05T04:42:28Z</dcterms:created>
  <dcterms:modified xsi:type="dcterms:W3CDTF">2024-03-04T11:01:04Z</dcterms:modified>
</cp:coreProperties>
</file>