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87" r:id="rId2"/>
    <p:sldId id="317" r:id="rId3"/>
    <p:sldId id="319" r:id="rId4"/>
    <p:sldId id="318" r:id="rId5"/>
    <p:sldId id="320" r:id="rId6"/>
    <p:sldId id="288" r:id="rId7"/>
    <p:sldId id="321" r:id="rId8"/>
    <p:sldId id="322" r:id="rId9"/>
    <p:sldId id="323" r:id="rId10"/>
    <p:sldId id="324" r:id="rId11"/>
    <p:sldId id="326" r:id="rId12"/>
    <p:sldId id="327" r:id="rId13"/>
    <p:sldId id="32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86"/>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716"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326A78-2342-4097-AEC5-0ADA295055B8}" type="datetimeFigureOut">
              <a:rPr lang="tr-TR" smtClean="0"/>
              <a:t>24.03.2024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267167-573F-4660-857D-AE3EFF5540C9}" type="slidenum">
              <a:rPr lang="tr-TR" smtClean="0"/>
              <a:t>‹#›</a:t>
            </a:fld>
            <a:endParaRPr lang="tr-TR"/>
          </a:p>
        </p:txBody>
      </p:sp>
    </p:spTree>
    <p:extLst>
      <p:ext uri="{BB962C8B-B14F-4D97-AF65-F5344CB8AC3E}">
        <p14:creationId xmlns:p14="http://schemas.microsoft.com/office/powerpoint/2010/main" val="2951039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3/24/2024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0EAB0777-4C60-462E-A92C-CDAFD498799C}"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3/24/2024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3/24/2024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3/24/2024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3/24/2024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3/24/2024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0EAB0777-4C60-462E-A92C-CDAFD498799C}" type="datetimeFigureOut">
              <a:rPr lang="en-US" smtClean="0"/>
              <a:t>3/24/2024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3/24/2024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smtClean="0"/>
              <a:t>Evlat Edinme</a:t>
            </a:r>
            <a:endParaRPr lang="tr-TR" sz="2200" b="1" dirty="0"/>
          </a:p>
        </p:txBody>
      </p:sp>
      <p:sp>
        <p:nvSpPr>
          <p:cNvPr id="3" name="İçerik Yer Tutucusu 2"/>
          <p:cNvSpPr>
            <a:spLocks noGrp="1"/>
          </p:cNvSpPr>
          <p:nvPr>
            <p:ph idx="1"/>
          </p:nvPr>
        </p:nvSpPr>
        <p:spPr>
          <a:xfrm>
            <a:off x="179512" y="980728"/>
            <a:ext cx="8856984" cy="5472608"/>
          </a:xfrm>
        </p:spPr>
        <p:txBody>
          <a:bodyPr>
            <a:noAutofit/>
          </a:bodyPr>
          <a:lstStyle/>
          <a:p>
            <a:r>
              <a:rPr lang="tr-TR" sz="1600" b="1" dirty="0" smtClean="0"/>
              <a:t>Evlat edinme</a:t>
            </a:r>
          </a:p>
          <a:p>
            <a:r>
              <a:rPr lang="tr-TR" sz="1600" dirty="0"/>
              <a:t>Evlat edinme, çocuğun yüksek yararının gerektirdiği durumlarda, yetişkin bireyler ile arasında bir </a:t>
            </a:r>
            <a:r>
              <a:rPr lang="tr-TR" sz="1600" dirty="0" err="1"/>
              <a:t>soybağının</a:t>
            </a:r>
            <a:r>
              <a:rPr lang="tr-TR" sz="1600" dirty="0"/>
              <a:t> kurulmasına imkan tanıyan özel bir hukuki işlem türüdür. </a:t>
            </a:r>
            <a:endParaRPr lang="tr-TR" sz="1600" dirty="0" smtClean="0"/>
          </a:p>
          <a:p>
            <a:r>
              <a:rPr lang="tr-TR" sz="1600" dirty="0" smtClean="0"/>
              <a:t>Burada </a:t>
            </a:r>
            <a:r>
              <a:rPr lang="tr-TR" sz="1600" dirty="0"/>
              <a:t>önem taşıyan husus, her şeyden evvel evlat edinme ilişkisinin çocuğun menfaatine olacak şekilde kurulmasıdır. </a:t>
            </a:r>
            <a:endParaRPr lang="tr-TR" sz="1600" dirty="0" smtClean="0"/>
          </a:p>
          <a:p>
            <a:r>
              <a:rPr lang="tr-TR" sz="1600" dirty="0" smtClean="0"/>
              <a:t>Kanunda </a:t>
            </a:r>
            <a:r>
              <a:rPr lang="tr-TR" sz="1600" dirty="0"/>
              <a:t>sayılan bazı hallerde eşlerin birlikte evlat edinme zorunluluğu söz konusu iken, diğer bazı hallerde böyle bir zorunluluk mevcut değildir. </a:t>
            </a:r>
            <a:endParaRPr lang="tr-TR" sz="1600" dirty="0" smtClean="0"/>
          </a:p>
          <a:p>
            <a:r>
              <a:rPr lang="tr-TR" sz="1600" dirty="0" smtClean="0"/>
              <a:t>Bir </a:t>
            </a:r>
            <a:r>
              <a:rPr lang="tr-TR" sz="1600" dirty="0"/>
              <a:t>çocuğun evlat edinilebilmesi için, ana-babasının buna rıza göstermesi gerekmektedir</a:t>
            </a:r>
            <a:r>
              <a:rPr lang="tr-TR" sz="1600" dirty="0" smtClean="0"/>
              <a:t>.</a:t>
            </a:r>
          </a:p>
          <a:p>
            <a:r>
              <a:rPr lang="tr-TR" sz="1600" dirty="0" smtClean="0"/>
              <a:t>Evlat </a:t>
            </a:r>
            <a:r>
              <a:rPr lang="tr-TR" sz="1600" dirty="0"/>
              <a:t>edinme Türk Medeni Kanunu m. 305 </a:t>
            </a:r>
            <a:r>
              <a:rPr lang="tr-TR" sz="1600" dirty="0" err="1"/>
              <a:t>vd.’da</a:t>
            </a:r>
            <a:r>
              <a:rPr lang="tr-TR" sz="1600" dirty="0"/>
              <a:t> düzenlenmiştir.</a:t>
            </a:r>
          </a:p>
          <a:p>
            <a:endParaRPr lang="tr-TR" sz="1600" dirty="0" smtClean="0"/>
          </a:p>
        </p:txBody>
      </p:sp>
    </p:spTree>
    <p:extLst>
      <p:ext uri="{BB962C8B-B14F-4D97-AF65-F5344CB8AC3E}">
        <p14:creationId xmlns:p14="http://schemas.microsoft.com/office/powerpoint/2010/main" val="359408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a:t>
            </a:r>
            <a:r>
              <a:rPr lang="tr-TR" sz="2200" b="1" dirty="0" err="1" smtClean="0"/>
              <a:t>ı</a:t>
            </a:r>
            <a:r>
              <a:rPr lang="tr-TR" sz="2200" b="1" dirty="0" smtClean="0"/>
              <a:t/>
            </a:r>
            <a:br>
              <a:rPr lang="tr-TR" sz="2200" b="1" dirty="0" smtClean="0"/>
            </a:br>
            <a:r>
              <a:rPr lang="tr-TR" sz="2200" b="1" dirty="0" smtClean="0"/>
              <a:t>Evlat Edinmenin Sonuçları </a:t>
            </a:r>
            <a:endParaRPr lang="tr-TR" sz="2200" b="1" dirty="0"/>
          </a:p>
        </p:txBody>
      </p:sp>
      <p:sp>
        <p:nvSpPr>
          <p:cNvPr id="3" name="İçerik Yer Tutucusu 2"/>
          <p:cNvSpPr>
            <a:spLocks noGrp="1"/>
          </p:cNvSpPr>
          <p:nvPr>
            <p:ph idx="1"/>
          </p:nvPr>
        </p:nvSpPr>
        <p:spPr>
          <a:xfrm>
            <a:off x="323528" y="1052736"/>
            <a:ext cx="8496944" cy="5400600"/>
          </a:xfrm>
        </p:spPr>
        <p:txBody>
          <a:bodyPr>
            <a:noAutofit/>
          </a:bodyPr>
          <a:lstStyle/>
          <a:p>
            <a:r>
              <a:rPr lang="tr-TR" sz="1600" b="1" dirty="0" smtClean="0"/>
              <a:t>Evlat edinme</a:t>
            </a:r>
          </a:p>
          <a:p>
            <a:r>
              <a:rPr lang="tr-TR" sz="1600" dirty="0"/>
              <a:t>Ana ve babaya ait olan haklar ve yükümlülükler evlât edinene geçer. </a:t>
            </a:r>
            <a:endParaRPr lang="tr-TR" sz="1600" dirty="0" smtClean="0"/>
          </a:p>
          <a:p>
            <a:r>
              <a:rPr lang="tr-TR" sz="1600" dirty="0" smtClean="0"/>
              <a:t>Evlâtlık</a:t>
            </a:r>
            <a:r>
              <a:rPr lang="tr-TR" sz="1600" dirty="0"/>
              <a:t>, evlât edinenin mirasçısı olur. </a:t>
            </a:r>
            <a:endParaRPr lang="tr-TR" sz="1600" dirty="0" smtClean="0"/>
          </a:p>
          <a:p>
            <a:r>
              <a:rPr lang="tr-TR" sz="1600" dirty="0" smtClean="0"/>
              <a:t>Evlâtlık </a:t>
            </a:r>
            <a:r>
              <a:rPr lang="tr-TR" sz="1600" dirty="0"/>
              <a:t>küçük ise evlât edinenin soyadını alır. </a:t>
            </a:r>
            <a:r>
              <a:rPr lang="tr-TR" sz="1600" dirty="0" smtClean="0"/>
              <a:t>Evlât </a:t>
            </a:r>
            <a:r>
              <a:rPr lang="tr-TR" sz="1600" dirty="0"/>
              <a:t>edinen isterse çocuğa yeni bir ad verebilir. </a:t>
            </a:r>
            <a:endParaRPr lang="tr-TR" sz="1600" dirty="0" smtClean="0"/>
          </a:p>
          <a:p>
            <a:r>
              <a:rPr lang="tr-TR" sz="1600" dirty="0" smtClean="0"/>
              <a:t>Ergin </a:t>
            </a:r>
            <a:r>
              <a:rPr lang="tr-TR" sz="1600" dirty="0"/>
              <a:t>olan evlâtlık, evlât edinilme sırasında dilerse evlât edinenin soyadını alabilir. </a:t>
            </a:r>
            <a:endParaRPr lang="tr-TR" sz="1600" dirty="0" smtClean="0"/>
          </a:p>
          <a:p>
            <a:r>
              <a:rPr lang="tr-TR" sz="1600" dirty="0" smtClean="0"/>
              <a:t>Eşler </a:t>
            </a:r>
            <a:r>
              <a:rPr lang="tr-TR" sz="1600" dirty="0"/>
              <a:t>tarafından birlikte evlât edinilen ve ayırt etme gücüne sahip olmayan küçüklerin nüfus kaydına ana ve baba adı olarak evlât edinen eşlerin adları yazılır. </a:t>
            </a:r>
            <a:endParaRPr lang="tr-TR" sz="1600" dirty="0" smtClean="0"/>
          </a:p>
          <a:p>
            <a:r>
              <a:rPr lang="tr-TR" sz="1600" dirty="0" smtClean="0"/>
              <a:t>Evlâtlığın</a:t>
            </a:r>
            <a:r>
              <a:rPr lang="tr-TR" sz="1600" dirty="0"/>
              <a:t>, miras ve başka haklarının zedelenmemesi, aile bağlarının devam etmesi için evlâtlığın naklen geldiği aile kütüğü ile evlât edinenin aile kütüğü arasında her türlü bağ kurulur. </a:t>
            </a:r>
            <a:endParaRPr lang="tr-TR" sz="1600" dirty="0" smtClean="0"/>
          </a:p>
          <a:p>
            <a:r>
              <a:rPr lang="tr-TR" sz="1600" dirty="0" smtClean="0"/>
              <a:t>Evlât </a:t>
            </a:r>
            <a:r>
              <a:rPr lang="tr-TR" sz="1600" dirty="0"/>
              <a:t>edinme ile ilgili kayıtlar, belgeler ve bilgiler mahkeme kararı olmadıkça veya evlâtlık istemedikçe hiçbir şekilde açıklanamaz. </a:t>
            </a:r>
            <a:endParaRPr lang="tr-TR" sz="1600" dirty="0" smtClean="0"/>
          </a:p>
        </p:txBody>
      </p:sp>
    </p:spTree>
    <p:extLst>
      <p:ext uri="{BB962C8B-B14F-4D97-AF65-F5344CB8AC3E}">
        <p14:creationId xmlns:p14="http://schemas.microsoft.com/office/powerpoint/2010/main" val="2588220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a:t>
            </a:r>
            <a:r>
              <a:rPr lang="tr-TR" sz="2200" b="1" dirty="0" err="1" smtClean="0"/>
              <a:t>ı</a:t>
            </a:r>
            <a:r>
              <a:rPr lang="tr-TR" sz="2200" b="1" dirty="0" smtClean="0"/>
              <a:t/>
            </a:r>
            <a:br>
              <a:rPr lang="tr-TR" sz="2200" b="1" dirty="0" smtClean="0"/>
            </a:br>
            <a:r>
              <a:rPr lang="tr-TR" sz="2200" b="1" dirty="0" smtClean="0"/>
              <a:t>Evlat Edinme Kararı </a:t>
            </a:r>
            <a:endParaRPr lang="tr-TR" sz="2200" b="1" dirty="0"/>
          </a:p>
        </p:txBody>
      </p:sp>
      <p:sp>
        <p:nvSpPr>
          <p:cNvPr id="3" name="İçerik Yer Tutucusu 2"/>
          <p:cNvSpPr>
            <a:spLocks noGrp="1"/>
          </p:cNvSpPr>
          <p:nvPr>
            <p:ph idx="1"/>
          </p:nvPr>
        </p:nvSpPr>
        <p:spPr>
          <a:xfrm>
            <a:off x="323528" y="1052736"/>
            <a:ext cx="8496944" cy="5400600"/>
          </a:xfrm>
        </p:spPr>
        <p:txBody>
          <a:bodyPr>
            <a:noAutofit/>
          </a:bodyPr>
          <a:lstStyle/>
          <a:p>
            <a:r>
              <a:rPr lang="tr-TR" sz="1600" b="1" dirty="0" smtClean="0"/>
              <a:t>Evlat edinme</a:t>
            </a:r>
          </a:p>
          <a:p>
            <a:r>
              <a:rPr lang="tr-TR" sz="1600" dirty="0"/>
              <a:t>Evlât edinme kararı, evlât edinenin oturma yeri; birlikte evlât edinmede eşlerden birinin oturma yeri mahkemesince verilir. </a:t>
            </a:r>
            <a:endParaRPr lang="tr-TR" sz="1600" dirty="0" smtClean="0"/>
          </a:p>
          <a:p>
            <a:r>
              <a:rPr lang="tr-TR" sz="1600" dirty="0" smtClean="0"/>
              <a:t>Mahkeme </a:t>
            </a:r>
            <a:r>
              <a:rPr lang="tr-TR" sz="1600" dirty="0"/>
              <a:t>kararıyla birlikte evlâtlık ilişkisi kurulmuş olur. </a:t>
            </a:r>
            <a:endParaRPr lang="tr-TR" sz="1600" dirty="0" smtClean="0"/>
          </a:p>
          <a:p>
            <a:r>
              <a:rPr lang="tr-TR" sz="1600" dirty="0" smtClean="0"/>
              <a:t>Evlât </a:t>
            </a:r>
            <a:r>
              <a:rPr lang="tr-TR" sz="1600" dirty="0"/>
              <a:t>edinme başvurusundan sonra evlât edinenin ölümü veya ayırt etme gücünü kaybetmesi, diğer koşullar bundan etkilenmediği takdirde evlât edinmeye engel olmaz</a:t>
            </a:r>
            <a:r>
              <a:rPr lang="tr-TR" sz="1600" dirty="0" smtClean="0"/>
              <a:t>.</a:t>
            </a:r>
          </a:p>
          <a:p>
            <a:r>
              <a:rPr lang="tr-TR" sz="1600" dirty="0" smtClean="0"/>
              <a:t>Başvurudan </a:t>
            </a:r>
            <a:r>
              <a:rPr lang="tr-TR" sz="1600" dirty="0"/>
              <a:t>sonra küçük ergin olursa, koşulları daha önceden yerine getirilmiş olmak kaydıyla küçüklerin evlât edinilmesine ilişkin hükümler uygulanır</a:t>
            </a:r>
            <a:r>
              <a:rPr lang="tr-TR" sz="1600" dirty="0" smtClean="0"/>
              <a:t>.</a:t>
            </a:r>
          </a:p>
          <a:p>
            <a:endParaRPr lang="tr-TR" sz="1600" dirty="0" smtClean="0"/>
          </a:p>
          <a:p>
            <a:r>
              <a:rPr lang="tr-TR" sz="1600" b="1" dirty="0" smtClean="0"/>
              <a:t>Yargıtay Kararı (2. HD, 26.1.2012 T., 2010/16038 E., 2012/1473 K.)</a:t>
            </a:r>
          </a:p>
          <a:p>
            <a:r>
              <a:rPr lang="tr-TR" sz="1600" dirty="0" smtClean="0"/>
              <a:t>«</a:t>
            </a:r>
            <a:r>
              <a:rPr lang="tr-TR" sz="1600" dirty="0"/>
              <a:t>Evlat edinme başvurusundan sonra evlat edinenin ölümü veya ayırt etme gücünü kaybetmesi, diğer koşullar bundan etkilenmediği takdirde evlat edinmeye engel olmaz (TMK. </a:t>
            </a:r>
            <a:r>
              <a:rPr lang="tr-TR" sz="1600" dirty="0" err="1"/>
              <a:t>md.</a:t>
            </a:r>
            <a:r>
              <a:rPr lang="tr-TR" sz="1600" dirty="0"/>
              <a:t> 315/2). Bu sebeple </a:t>
            </a:r>
            <a:r>
              <a:rPr lang="tr-TR" sz="1600" b="1" dirty="0"/>
              <a:t>evlat edinme başvurusunda bulunanın dava sırasında ölmüş olması, davayı konusuz hale getirmez. Böyle bir durumda ölümle, kişinin taraf ve dava ehliyeti sona erdiğinden mirasçılarının davaya dahil edilerek davanın görülmesi gerekir </a:t>
            </a:r>
            <a:r>
              <a:rPr lang="tr-TR" sz="1600" dirty="0"/>
              <a:t>(6100 s. HMK.md.55). O halde mahkemece yapılacak iş, evlat edinme başvurusundan sonra ölenin mirasçılarının tespiti ile davaya dahil edilmeleri için davalıya süre verilmesi, göstermeleri halinde delillerin toplanması ve tüm deliller birlikte değerlendirilip, sonucuna göre karar vermekten ibarettir. Bu husus gözetilmeden yazılı şekilde hüküm kurulması doğru bulunmamıştır.</a:t>
            </a:r>
            <a:r>
              <a:rPr lang="tr-TR" sz="1600" dirty="0" smtClean="0"/>
              <a:t>»</a:t>
            </a:r>
          </a:p>
        </p:txBody>
      </p:sp>
    </p:spTree>
    <p:extLst>
      <p:ext uri="{BB962C8B-B14F-4D97-AF65-F5344CB8AC3E}">
        <p14:creationId xmlns:p14="http://schemas.microsoft.com/office/powerpoint/2010/main" val="1177746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a:t>
            </a:r>
            <a:r>
              <a:rPr lang="tr-TR" sz="2200" b="1" dirty="0" err="1" smtClean="0"/>
              <a:t>ı</a:t>
            </a:r>
            <a:r>
              <a:rPr lang="tr-TR" sz="2200" b="1" dirty="0" smtClean="0"/>
              <a:t/>
            </a:r>
            <a:br>
              <a:rPr lang="tr-TR" sz="2200" b="1" dirty="0" smtClean="0"/>
            </a:br>
            <a:r>
              <a:rPr lang="tr-TR" sz="2200" b="1" dirty="0" smtClean="0"/>
              <a:t>Evlat Edinme Kararı </a:t>
            </a:r>
            <a:endParaRPr lang="tr-TR" sz="2200" b="1" dirty="0"/>
          </a:p>
        </p:txBody>
      </p:sp>
      <p:sp>
        <p:nvSpPr>
          <p:cNvPr id="3" name="İçerik Yer Tutucusu 2"/>
          <p:cNvSpPr>
            <a:spLocks noGrp="1"/>
          </p:cNvSpPr>
          <p:nvPr>
            <p:ph idx="1"/>
          </p:nvPr>
        </p:nvSpPr>
        <p:spPr>
          <a:xfrm>
            <a:off x="323528" y="1052736"/>
            <a:ext cx="8496944" cy="5400600"/>
          </a:xfrm>
        </p:spPr>
        <p:txBody>
          <a:bodyPr>
            <a:noAutofit/>
          </a:bodyPr>
          <a:lstStyle/>
          <a:p>
            <a:r>
              <a:rPr lang="tr-TR" sz="1600" b="1" dirty="0" smtClean="0"/>
              <a:t>Evlat edinme</a:t>
            </a:r>
          </a:p>
          <a:p>
            <a:r>
              <a:rPr lang="tr-TR" sz="1600" dirty="0"/>
              <a:t>Evlât edinmeye, ancak esaslı sayılan her türlü durum ve koşulların kapsamlı biçimde araştırılmasından, evlât edinen ile edinilenin dinlenmelerinden ve gerektiğinde uzmanların görüşünün alınmasından sonra karar verilir. </a:t>
            </a:r>
            <a:endParaRPr lang="tr-TR" sz="1600" dirty="0" smtClean="0"/>
          </a:p>
          <a:p>
            <a:r>
              <a:rPr lang="tr-TR" sz="1600" dirty="0" smtClean="0"/>
              <a:t>Araştırmada </a:t>
            </a:r>
            <a:r>
              <a:rPr lang="tr-TR" sz="1600" dirty="0"/>
              <a:t>özellikle evlât edinen ile edinilenin kişiliği ve sağlığı, karşılıklı ilişkileri, ekonomik durumları, evlât edinenin eğitme yeteneği, evlât edinmeye yönelten sebepler ve aile ilişkileri ile bakım ilişkilerindeki gelişmelerin açıklığa kavuşturulması gerekir</a:t>
            </a:r>
            <a:r>
              <a:rPr lang="tr-TR" sz="1600" dirty="0" smtClean="0"/>
              <a:t>.</a:t>
            </a:r>
          </a:p>
          <a:p>
            <a:r>
              <a:rPr lang="tr-TR" sz="1600" dirty="0" smtClean="0"/>
              <a:t>Evlât </a:t>
            </a:r>
            <a:r>
              <a:rPr lang="tr-TR" sz="1600" dirty="0"/>
              <a:t>edinenin altsoyu varsa, onların evlât edinme ile ilgili tavır ve düşünceleri de değerlendirilir.</a:t>
            </a:r>
            <a:endParaRPr lang="tr-TR" sz="1600" dirty="0" smtClean="0"/>
          </a:p>
        </p:txBody>
      </p:sp>
    </p:spTree>
    <p:extLst>
      <p:ext uri="{BB962C8B-B14F-4D97-AF65-F5344CB8AC3E}">
        <p14:creationId xmlns:p14="http://schemas.microsoft.com/office/powerpoint/2010/main" val="265549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sz="2200" b="1" dirty="0" smtClean="0"/>
              <a:t/>
            </a:r>
            <a:br>
              <a:rPr lang="tr-TR" sz="2200" b="1" dirty="0" smtClean="0"/>
            </a:br>
            <a:r>
              <a:rPr lang="tr-TR" sz="2200" b="1" dirty="0" smtClean="0"/>
              <a:t>Evlatlık İlişkisinin Kaldırılması </a:t>
            </a:r>
            <a:endParaRPr lang="tr-TR" sz="2200" b="1" dirty="0"/>
          </a:p>
        </p:txBody>
      </p:sp>
      <p:sp>
        <p:nvSpPr>
          <p:cNvPr id="3" name="İçerik Yer Tutucusu 2"/>
          <p:cNvSpPr>
            <a:spLocks noGrp="1"/>
          </p:cNvSpPr>
          <p:nvPr>
            <p:ph idx="1"/>
          </p:nvPr>
        </p:nvSpPr>
        <p:spPr>
          <a:xfrm>
            <a:off x="323528" y="1052736"/>
            <a:ext cx="8496944" cy="5400600"/>
          </a:xfrm>
        </p:spPr>
        <p:txBody>
          <a:bodyPr>
            <a:noAutofit/>
          </a:bodyPr>
          <a:lstStyle/>
          <a:p>
            <a:r>
              <a:rPr lang="tr-TR" sz="1600" b="1" dirty="0" smtClean="0"/>
              <a:t>Evlat edinme</a:t>
            </a:r>
          </a:p>
          <a:p>
            <a:r>
              <a:rPr lang="tr-TR" sz="1600" dirty="0"/>
              <a:t>Yasal sebep bulunmaksızın rıza alınmamışsa, rızası alınması gereken kişiler, küçüğün menfaati bunun sonucunda ağır biçimde zedelenmeyecekse, hâkimden evlâtlık ilişkisinin kaldırılmasını isteyebilirler</a:t>
            </a:r>
            <a:r>
              <a:rPr lang="tr-TR" sz="1600" dirty="0" smtClean="0"/>
              <a:t>.</a:t>
            </a:r>
          </a:p>
          <a:p>
            <a:r>
              <a:rPr lang="tr-TR" sz="1600" dirty="0"/>
              <a:t>Evlât edinme esasa ilişkin diğer noksanlıklardan biriyle sakatsa, Cumhuriyet savcısı veya her ilgili evlâtlık ilişkisinin kaldırılmasını isteyebilir. Noksanlıklar bu arada ortadan kalkmış veya sadece usule ilişkin olup ilişkinin kaldırılması evlâtlığın menfaatini ağır biçimde zedeleyecek olursa, bu yola gidilemez</a:t>
            </a:r>
            <a:r>
              <a:rPr lang="tr-TR" sz="1600" dirty="0" smtClean="0"/>
              <a:t>.</a:t>
            </a:r>
          </a:p>
          <a:p>
            <a:r>
              <a:rPr lang="tr-TR" sz="1600" dirty="0"/>
              <a:t>Dava hakkı, evlâtlık ilişkisinin kaldırılması sebebinin öğrenilmesinden başlayarak bir </a:t>
            </a:r>
            <a:r>
              <a:rPr lang="tr-TR" sz="1600" dirty="0" smtClean="0"/>
              <a:t>yıl </a:t>
            </a:r>
            <a:r>
              <a:rPr lang="tr-TR" sz="1600" dirty="0"/>
              <a:t>geçmekle düşer.</a:t>
            </a:r>
            <a:endParaRPr lang="tr-TR" sz="1600" dirty="0" smtClean="0"/>
          </a:p>
        </p:txBody>
      </p:sp>
    </p:spTree>
    <p:extLst>
      <p:ext uri="{BB962C8B-B14F-4D97-AF65-F5344CB8AC3E}">
        <p14:creationId xmlns:p14="http://schemas.microsoft.com/office/powerpoint/2010/main" val="2431920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smtClean="0"/>
              <a:t>Küçüğün Evlat Edinilmesi</a:t>
            </a:r>
            <a:endParaRPr lang="tr-TR" sz="2200" b="1" dirty="0"/>
          </a:p>
        </p:txBody>
      </p:sp>
      <p:sp>
        <p:nvSpPr>
          <p:cNvPr id="3" name="İçerik Yer Tutucusu 2"/>
          <p:cNvSpPr>
            <a:spLocks noGrp="1"/>
          </p:cNvSpPr>
          <p:nvPr>
            <p:ph idx="1"/>
          </p:nvPr>
        </p:nvSpPr>
        <p:spPr>
          <a:xfrm>
            <a:off x="179512" y="980728"/>
            <a:ext cx="8856984" cy="5472608"/>
          </a:xfrm>
        </p:spPr>
        <p:txBody>
          <a:bodyPr>
            <a:noAutofit/>
          </a:bodyPr>
          <a:lstStyle/>
          <a:p>
            <a:r>
              <a:rPr lang="tr-TR" sz="1600" b="1" dirty="0" smtClean="0"/>
              <a:t>Evlat edinme</a:t>
            </a:r>
            <a:r>
              <a:rPr lang="tr-TR" sz="1600" dirty="0" smtClean="0"/>
              <a:t> </a:t>
            </a:r>
          </a:p>
          <a:p>
            <a:r>
              <a:rPr lang="tr-TR" sz="1600" dirty="0" smtClean="0"/>
              <a:t>Küçüğün evlat edinilmesi kenar başlıklı Türk Medeni Kanunu m. 305’e göre; «</a:t>
            </a:r>
            <a:r>
              <a:rPr lang="tr-TR" sz="1600" i="1" dirty="0" smtClean="0"/>
              <a:t>Bir </a:t>
            </a:r>
            <a:r>
              <a:rPr lang="tr-TR" sz="1600" i="1" dirty="0"/>
              <a:t>küçüğün evlât edinilmesi, evlât edinen tarafından bir yıl süreyle bakılmış ve eğitilmiş olması koşuluna bağlıdır. Evlât edinmenin her hâlde küçüğün yararına bulunması ve evlât edinenin diğer çocuklarının yararlarının hakkaniyete aykırı bir biçimde zedelenmemesi de gerekir</a:t>
            </a:r>
            <a:r>
              <a:rPr lang="tr-TR" sz="1600" dirty="0" smtClean="0"/>
              <a:t>»”.</a:t>
            </a:r>
          </a:p>
          <a:p>
            <a:endParaRPr lang="tr-TR" sz="1600" dirty="0" smtClean="0"/>
          </a:p>
        </p:txBody>
      </p:sp>
    </p:spTree>
    <p:extLst>
      <p:ext uri="{BB962C8B-B14F-4D97-AF65-F5344CB8AC3E}">
        <p14:creationId xmlns:p14="http://schemas.microsoft.com/office/powerpoint/2010/main" val="1419630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smtClean="0"/>
              <a:t>Küçüğün Evlat Edinilmesi-Yargıtay Kararı</a:t>
            </a:r>
            <a:endParaRPr lang="tr-TR" sz="2200" b="1" dirty="0"/>
          </a:p>
        </p:txBody>
      </p:sp>
      <p:sp>
        <p:nvSpPr>
          <p:cNvPr id="3" name="İçerik Yer Tutucusu 2"/>
          <p:cNvSpPr>
            <a:spLocks noGrp="1"/>
          </p:cNvSpPr>
          <p:nvPr>
            <p:ph idx="1"/>
          </p:nvPr>
        </p:nvSpPr>
        <p:spPr>
          <a:xfrm>
            <a:off x="179512" y="980728"/>
            <a:ext cx="8856984" cy="5472608"/>
          </a:xfrm>
        </p:spPr>
        <p:txBody>
          <a:bodyPr>
            <a:noAutofit/>
          </a:bodyPr>
          <a:lstStyle/>
          <a:p>
            <a:r>
              <a:rPr lang="tr-TR" sz="1600" b="1" dirty="0" smtClean="0"/>
              <a:t>Yargıtay 2. HD, 8.11.2010 T., 2009/16480 E., 2010/18718 K.</a:t>
            </a:r>
            <a:endParaRPr lang="tr-TR" sz="1600" dirty="0" smtClean="0"/>
          </a:p>
          <a:p>
            <a:r>
              <a:rPr lang="tr-TR" sz="1600" dirty="0" smtClean="0"/>
              <a:t>«4721 </a:t>
            </a:r>
            <a:r>
              <a:rPr lang="tr-TR" sz="1600" dirty="0"/>
              <a:t>sayılı Türk Medeni Kanununun evlat edinme kararı vermeden önce hakime araştırma yükümlülüğü getiren 316. maddesine göre </a:t>
            </a:r>
            <a:r>
              <a:rPr lang="tr-TR" sz="1600" b="1" dirty="0"/>
              <a:t>evlat edinmeye, ancak esaslı sayılan her türlü durum ve koşulların kapsamlı biçimde araştırılmasından, evlat edinen ile edinilenin dinlenmelerinden ve gerektiğinde uzmanların görüşünün alınmasından sonra karar verilir. Araştırmada özellikle evlat edinen ile edinilenin kişiliği ve sağlığı, karşılıklı ilişkileri, ekonomik durumları, evlat edinenin eğitme yeteneği, evlat edinmeye yönelten sebepler ve aile ilişkileri ile bakım ilişkilerindeki gelişmelerin açıklığa kavuşturulması gerekir. Evlat edinenin altsoyu varsa, onların evlat edinme ile ilgili tavır ve düşünceleri de değerlendirilir.</a:t>
            </a:r>
          </a:p>
          <a:p>
            <a:r>
              <a:rPr lang="tr-TR" sz="1600" dirty="0" smtClean="0"/>
              <a:t>Dosyada </a:t>
            </a:r>
            <a:r>
              <a:rPr lang="tr-TR" sz="1600" dirty="0"/>
              <a:t>mevcut nüfus kaydına göre </a:t>
            </a:r>
            <a:r>
              <a:rPr lang="tr-TR" sz="1600" b="1" dirty="0"/>
              <a:t>davacının çocuklarının, yukarıda sözü edilen hükümler uyarınca tavır ve düşünceleri ile yararlarının değerlendirilemediği görülmüştür. </a:t>
            </a:r>
            <a:r>
              <a:rPr lang="tr-TR" sz="1600" dirty="0"/>
              <a:t>Mahkemece, Türk Medeni Kanununun 305 ve 316. maddesi gereğince kapsamlı bir araştırma yapılmadan, davacıların çocukları dinlenmeden eksik inceleme ile davanın kabulüne karar verilmesi usul ve yasaya aykırı </a:t>
            </a:r>
            <a:r>
              <a:rPr lang="tr-TR" sz="1600" dirty="0" smtClean="0"/>
              <a:t>bulunmuştur».</a:t>
            </a:r>
            <a:endParaRPr lang="tr-TR" sz="1600" dirty="0"/>
          </a:p>
          <a:p>
            <a:endParaRPr lang="tr-TR" sz="1600" dirty="0" smtClean="0"/>
          </a:p>
        </p:txBody>
      </p:sp>
    </p:spTree>
    <p:extLst>
      <p:ext uri="{BB962C8B-B14F-4D97-AF65-F5344CB8AC3E}">
        <p14:creationId xmlns:p14="http://schemas.microsoft.com/office/powerpoint/2010/main" val="989700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smtClean="0"/>
              <a:t>Küçüğün Evlat Edinilmesi</a:t>
            </a:r>
            <a:endParaRPr lang="tr-TR" sz="2200" b="1" dirty="0"/>
          </a:p>
        </p:txBody>
      </p:sp>
      <p:sp>
        <p:nvSpPr>
          <p:cNvPr id="3" name="İçerik Yer Tutucusu 2"/>
          <p:cNvSpPr>
            <a:spLocks noGrp="1"/>
          </p:cNvSpPr>
          <p:nvPr>
            <p:ph idx="1"/>
          </p:nvPr>
        </p:nvSpPr>
        <p:spPr>
          <a:xfrm>
            <a:off x="179512" y="980728"/>
            <a:ext cx="8856984" cy="5472608"/>
          </a:xfrm>
        </p:spPr>
        <p:txBody>
          <a:bodyPr>
            <a:noAutofit/>
          </a:bodyPr>
          <a:lstStyle/>
          <a:p>
            <a:r>
              <a:rPr lang="tr-TR" sz="1600" b="1" dirty="0" smtClean="0"/>
              <a:t>Evlat edinme</a:t>
            </a:r>
            <a:r>
              <a:rPr lang="tr-TR" sz="1600" dirty="0" smtClean="0"/>
              <a:t>  </a:t>
            </a:r>
          </a:p>
          <a:p>
            <a:r>
              <a:rPr lang="tr-TR" sz="1600" dirty="0" smtClean="0"/>
              <a:t>Birlikte evlat edinme kenar başlıklı Türk Medeni Kanunu m. 306’ya göre; «</a:t>
            </a:r>
            <a:r>
              <a:rPr lang="tr-TR" sz="1600" i="1" dirty="0"/>
              <a:t>Eşler, ancak birlikte evlât edinebilirler; evli olmayanlar birlikte evlât edinemezler. Eşlerin en az beş yıldan beri evli olmaları veya otuz yaşını doldurmuş bulunmaları gerekir. Eşlerden biri, en az iki yıldan beri evli olmaları veya kendisinin otuz yaşını doldurmuş bulunması koşuluyla diğerinin çocuğunu evlât </a:t>
            </a:r>
            <a:r>
              <a:rPr lang="tr-TR" sz="1600" i="1" dirty="0" smtClean="0"/>
              <a:t>edinebilir».</a:t>
            </a:r>
          </a:p>
          <a:p>
            <a:endParaRPr lang="tr-TR" sz="1600" i="1" dirty="0" smtClean="0"/>
          </a:p>
          <a:p>
            <a:r>
              <a:rPr lang="tr-TR" sz="1600" b="1" dirty="0" smtClean="0"/>
              <a:t>Yargıtay Kararı (2. HD, 9.2.2011 T., 2009/21848 E., 2011/1936 K.)</a:t>
            </a:r>
          </a:p>
          <a:p>
            <a:r>
              <a:rPr lang="tr-TR" sz="1600" i="1" dirty="0" smtClean="0"/>
              <a:t>«</a:t>
            </a:r>
            <a:r>
              <a:rPr lang="tr-TR" sz="1600" dirty="0"/>
              <a:t>Dosya içinde mevcut nüfus kayıt örneklerinden, davacı Nadire'nin dava tarihinde otuz yaşından küçük olduğu, ayrıca diğer davacı Mehmet Suphi ile 26.6.2007 tarihinde evlendikleri, evlilik sürelerinin beş yıldan az olduğu anlaşılmaktadır.</a:t>
            </a:r>
          </a:p>
          <a:p>
            <a:r>
              <a:rPr lang="tr-TR" sz="1600" dirty="0"/>
              <a:t>Mahkemece, yasal şartların oluşmaması nedeniyle davanın reddine karar verilmesi gerekirken, Türk Medeni Kanununun 306. maddesi hükmüne aykırı olarak davanın kabulüne ilişkin hüküm kurulması usul ve yasaya aykırı bulunmuştur</a:t>
            </a:r>
            <a:r>
              <a:rPr lang="tr-TR" sz="1600" dirty="0" smtClean="0"/>
              <a:t>.</a:t>
            </a:r>
            <a:r>
              <a:rPr lang="tr-TR" sz="1600" i="1" dirty="0" smtClean="0"/>
              <a:t>».</a:t>
            </a:r>
          </a:p>
        </p:txBody>
      </p:sp>
    </p:spTree>
    <p:extLst>
      <p:ext uri="{BB962C8B-B14F-4D97-AF65-F5344CB8AC3E}">
        <p14:creationId xmlns:p14="http://schemas.microsoft.com/office/powerpoint/2010/main" val="3733333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200" b="1" dirty="0" smtClean="0"/>
              <a:t>Küçüğün Evlat Edinilmesi</a:t>
            </a:r>
            <a:endParaRPr lang="tr-TR" sz="2200" b="1" dirty="0"/>
          </a:p>
        </p:txBody>
      </p:sp>
      <p:sp>
        <p:nvSpPr>
          <p:cNvPr id="3" name="İçerik Yer Tutucusu 2"/>
          <p:cNvSpPr>
            <a:spLocks noGrp="1"/>
          </p:cNvSpPr>
          <p:nvPr>
            <p:ph idx="1"/>
          </p:nvPr>
        </p:nvSpPr>
        <p:spPr>
          <a:xfrm>
            <a:off x="179512" y="980728"/>
            <a:ext cx="8856984" cy="5472608"/>
          </a:xfrm>
        </p:spPr>
        <p:txBody>
          <a:bodyPr>
            <a:noAutofit/>
          </a:bodyPr>
          <a:lstStyle/>
          <a:p>
            <a:r>
              <a:rPr lang="tr-TR" sz="1600" b="1" dirty="0" smtClean="0"/>
              <a:t>Evlat edinme</a:t>
            </a:r>
            <a:r>
              <a:rPr lang="tr-TR" sz="1600" dirty="0" smtClean="0"/>
              <a:t>  </a:t>
            </a:r>
          </a:p>
          <a:p>
            <a:r>
              <a:rPr lang="tr-TR" sz="1600" dirty="0" smtClean="0"/>
              <a:t>Tek başına evlat edinme kenar başlıklı Türk Medeni Kanunu m. 307’ye göre; </a:t>
            </a:r>
            <a:r>
              <a:rPr lang="tr-TR" sz="1600" i="1" dirty="0" smtClean="0"/>
              <a:t>«Evli </a:t>
            </a:r>
            <a:r>
              <a:rPr lang="tr-TR" sz="1600" i="1" dirty="0"/>
              <a:t>olmayan kişi otuz yaşını doldurmuş ise tek başına evlât </a:t>
            </a:r>
            <a:r>
              <a:rPr lang="tr-TR" sz="1600" i="1" dirty="0" smtClean="0"/>
              <a:t>edinebilir.</a:t>
            </a:r>
            <a:r>
              <a:rPr lang="tr-TR" sz="1600" dirty="0" smtClean="0"/>
              <a:t> </a:t>
            </a:r>
            <a:r>
              <a:rPr lang="tr-TR" sz="1600" i="1" dirty="0"/>
              <a:t>Otuz yaşını doldurmuş olan eş, diğer eşin ayırt etme gücünden sürekli olarak yoksunluğu veya iki yılı aşkın süreden beri nerede olduğunun bilinmemesi ya da mahkeme kararıyla iki yılı aşkın süreden beri eşinden ayrı yaşamakta olması yüzünden birlikte evlât edinmesinin mümkün olmadığını ispat etmesi hâlinde, tek başına evlât </a:t>
            </a:r>
            <a:r>
              <a:rPr lang="tr-TR" sz="1600" i="1" dirty="0" smtClean="0"/>
              <a:t>edinebilir».</a:t>
            </a:r>
          </a:p>
          <a:p>
            <a:endParaRPr lang="tr-TR" sz="1600" i="1" dirty="0" smtClean="0"/>
          </a:p>
          <a:p>
            <a:r>
              <a:rPr lang="tr-TR" sz="1600" b="1" dirty="0" smtClean="0"/>
              <a:t>Yargıtay Kararı (2. HD, 29.3.2006 T., 2005/19713 E., 2006/4349 K.)</a:t>
            </a:r>
          </a:p>
          <a:p>
            <a:r>
              <a:rPr lang="tr-TR" sz="1600" i="1" dirty="0" smtClean="0"/>
              <a:t>«</a:t>
            </a:r>
            <a:r>
              <a:rPr lang="tr-TR" sz="1600" dirty="0" smtClean="0"/>
              <a:t>Anılan </a:t>
            </a:r>
            <a:r>
              <a:rPr lang="tr-TR" sz="1600" dirty="0"/>
              <a:t>Kanunun "Tek başına evlat edinme" kenar başlığını taşıyan 307. maddesinin 2. fıkrasında da "otuz yaşını doldurmuş olan eş, diğer eşin ayırt etme gücünden sürekli olarak yoksunluğu veya iki yılı aşkın süreden beri nerede olduğunun bilinmemesi ya da mahkeme kararıyla iki yılı aşkın süreden beri eşinden ayrı yaşamakta olması yüzünden birlikte evlat edinmesinin mümkün olmadığını ispat etmesi halinde, tek başına evlat edinebilir." Hükmüne yer verilmiştir.</a:t>
            </a:r>
          </a:p>
          <a:p>
            <a:r>
              <a:rPr lang="tr-TR" sz="1600" b="1" dirty="0"/>
              <a:t>Davacının eşi </a:t>
            </a:r>
            <a:r>
              <a:rPr lang="tr-TR" sz="1600" b="1" dirty="0" smtClean="0"/>
              <a:t>S…'in</a:t>
            </a:r>
            <a:r>
              <a:rPr lang="tr-TR" sz="1600" b="1" dirty="0"/>
              <a:t>, duruşmaya gelerek davaya muvafakat ettiğine ilişkin beyanda bulunduğu anlaşılmış olup, eşlerin tek başına evlat edinebilmesi için öngörülen yasal şartların oluşmamasına rağmen, mahkemece </a:t>
            </a:r>
            <a:r>
              <a:rPr lang="tr-TR" sz="1600" b="1" dirty="0" err="1"/>
              <a:t>TMK.nun</a:t>
            </a:r>
            <a:r>
              <a:rPr lang="tr-TR" sz="1600" b="1" dirty="0"/>
              <a:t> 307/2. maddesi hükmüne aykırı olarak yazılı şekilde hüküm kurulması doğru görülmemiştir</a:t>
            </a:r>
            <a:r>
              <a:rPr lang="tr-TR" sz="1600" b="1" dirty="0" smtClean="0"/>
              <a:t>.</a:t>
            </a:r>
            <a:r>
              <a:rPr lang="tr-TR" sz="1600" i="1" dirty="0" smtClean="0"/>
              <a:t>»</a:t>
            </a:r>
            <a:endParaRPr lang="tr-TR" sz="1600" dirty="0"/>
          </a:p>
        </p:txBody>
      </p:sp>
    </p:spTree>
    <p:extLst>
      <p:ext uri="{BB962C8B-B14F-4D97-AF65-F5344CB8AC3E}">
        <p14:creationId xmlns:p14="http://schemas.microsoft.com/office/powerpoint/2010/main" val="1951111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Soybağı</a:t>
            </a:r>
            <a:r>
              <a:rPr lang="tr-TR" dirty="0" smtClean="0"/>
              <a:t/>
            </a:r>
            <a:br>
              <a:rPr lang="tr-TR" dirty="0" smtClean="0"/>
            </a:br>
            <a:r>
              <a:rPr lang="tr-TR" sz="2000" b="1" dirty="0" smtClean="0"/>
              <a:t>Küçüğün Rızası ve Yaşı</a:t>
            </a:r>
            <a:endParaRPr lang="tr-TR" dirty="0"/>
          </a:p>
        </p:txBody>
      </p:sp>
      <p:sp>
        <p:nvSpPr>
          <p:cNvPr id="3" name="İçerik Yer Tutucusu 2"/>
          <p:cNvSpPr>
            <a:spLocks noGrp="1"/>
          </p:cNvSpPr>
          <p:nvPr>
            <p:ph idx="1"/>
          </p:nvPr>
        </p:nvSpPr>
        <p:spPr>
          <a:xfrm>
            <a:off x="179512" y="980728"/>
            <a:ext cx="8856984" cy="5472608"/>
          </a:xfrm>
        </p:spPr>
        <p:txBody>
          <a:bodyPr>
            <a:noAutofit/>
          </a:bodyPr>
          <a:lstStyle/>
          <a:p>
            <a:r>
              <a:rPr lang="tr-TR" sz="1600" b="1" dirty="0" smtClean="0"/>
              <a:t>Evlat edinme</a:t>
            </a:r>
          </a:p>
          <a:p>
            <a:r>
              <a:rPr lang="tr-TR" sz="1600" dirty="0" smtClean="0"/>
              <a:t>Türk Medeni Kanunu m. 308’e göre; evlat </a:t>
            </a:r>
            <a:r>
              <a:rPr lang="tr-TR" sz="1600" dirty="0"/>
              <a:t>edinilenin, evlât edinenden en az </a:t>
            </a:r>
            <a:r>
              <a:rPr lang="tr-TR" sz="1600" dirty="0" err="1"/>
              <a:t>onsekiz</a:t>
            </a:r>
            <a:r>
              <a:rPr lang="tr-TR" sz="1600" dirty="0"/>
              <a:t> yaş küçük olması şarttır. Ayırt etme gücüne sahip olan küçük, rızası olmadıkça evlât edinilemez. Vesayet altındaki küçük, ayırt etme gücüne sahip olup olmadığına bakılmaksızın vesayet dairelerinin izniyle evlât edinilebilir</a:t>
            </a:r>
            <a:r>
              <a:rPr lang="tr-TR" sz="1600" dirty="0" smtClean="0"/>
              <a:t>.</a:t>
            </a:r>
          </a:p>
          <a:p>
            <a:endParaRPr lang="tr-TR" sz="1600" dirty="0" smtClean="0"/>
          </a:p>
          <a:p>
            <a:r>
              <a:rPr lang="tr-TR" sz="1600" b="1" dirty="0" smtClean="0"/>
              <a:t>Yargıtay Kararı (8. HD, 8.3.2018 T., 2017/6616 E., 2018/8523 K.)</a:t>
            </a:r>
          </a:p>
          <a:p>
            <a:r>
              <a:rPr lang="tr-TR" sz="1600" dirty="0" smtClean="0"/>
              <a:t>«</a:t>
            </a:r>
            <a:r>
              <a:rPr lang="tr-TR" sz="1600" dirty="0" err="1"/>
              <a:t>TMK'nın</a:t>
            </a:r>
            <a:r>
              <a:rPr lang="tr-TR" sz="1600" dirty="0"/>
              <a:t> 308/2. maddesinde ayırt etme gücüne sahip olan küçüğün rızası olmadıkça evlat edinilemeyeceği amir hüküm olarak düzenlenmiştir.</a:t>
            </a:r>
          </a:p>
          <a:p>
            <a:r>
              <a:rPr lang="tr-TR" sz="1600" b="1" dirty="0"/>
              <a:t>Dosya içerisindeki bilgi ve belgelerden, evlat edinilecek Uğur'un 25.11.2000 doğumlu olduğu, mahkemece Uğur'un beyanı alınmaksızın davanın kabulüne karar verildiği anlaşılmıştır.</a:t>
            </a:r>
          </a:p>
          <a:p>
            <a:r>
              <a:rPr lang="tr-TR" sz="1600" dirty="0"/>
              <a:t>Buna göre Mahkemece, 25.11.2000 doğumlu olup ayırt etme gücüne sahip çocuk bizzat dinlenerek evlat edinmeye rızası olup olmadığı tespit edilip sonucuna göre karar verilmesi gerekirken küçüğün beyanı alınmaksızın davanın kabulüne karar verilmesi doğru görülmemiştir</a:t>
            </a:r>
            <a:r>
              <a:rPr lang="tr-TR" sz="1600" dirty="0" smtClean="0"/>
              <a:t>.»</a:t>
            </a:r>
          </a:p>
        </p:txBody>
      </p:sp>
    </p:spTree>
    <p:extLst>
      <p:ext uri="{BB962C8B-B14F-4D97-AF65-F5344CB8AC3E}">
        <p14:creationId xmlns:p14="http://schemas.microsoft.com/office/powerpoint/2010/main" val="2049936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a:t>
            </a:r>
            <a:r>
              <a:rPr lang="tr-TR" sz="2200" b="1" dirty="0" err="1" smtClean="0"/>
              <a:t>ı</a:t>
            </a:r>
            <a:r>
              <a:rPr lang="tr-TR" sz="2200" b="1" dirty="0" smtClean="0"/>
              <a:t/>
            </a:r>
            <a:br>
              <a:rPr lang="tr-TR" sz="2200" b="1" dirty="0" smtClean="0"/>
            </a:br>
            <a:r>
              <a:rPr lang="tr-TR" sz="2200" b="1" dirty="0" smtClean="0"/>
              <a:t>Küçüğün Evlat Edinilmesi-Anne ve Babanın Rızası</a:t>
            </a:r>
            <a:endParaRPr lang="tr-TR" sz="2200" b="1" dirty="0"/>
          </a:p>
        </p:txBody>
      </p:sp>
      <p:sp>
        <p:nvSpPr>
          <p:cNvPr id="3" name="İçerik Yer Tutucusu 2"/>
          <p:cNvSpPr>
            <a:spLocks noGrp="1"/>
          </p:cNvSpPr>
          <p:nvPr>
            <p:ph idx="1"/>
          </p:nvPr>
        </p:nvSpPr>
        <p:spPr>
          <a:xfrm>
            <a:off x="457200" y="1052736"/>
            <a:ext cx="8363272" cy="5400600"/>
          </a:xfrm>
        </p:spPr>
        <p:txBody>
          <a:bodyPr>
            <a:noAutofit/>
          </a:bodyPr>
          <a:lstStyle/>
          <a:p>
            <a:r>
              <a:rPr lang="tr-TR" sz="1600" b="1" dirty="0" smtClean="0"/>
              <a:t>Evlat edinme</a:t>
            </a:r>
          </a:p>
          <a:p>
            <a:r>
              <a:rPr lang="tr-TR" sz="1600" dirty="0" smtClean="0"/>
              <a:t>Türk Medeni Kanunu’nun 309. maddesine göre; evlât </a:t>
            </a:r>
            <a:r>
              <a:rPr lang="tr-TR" sz="1600" dirty="0"/>
              <a:t>edinme, küçüğün ana ve babasının rızasını gerektirir. Rıza, küçüğün veya ana ve babasının oturdukları yer mahkemesinde sözlü veya yazılı olarak açıklanarak tutanağa geçirilir. Verilen rıza, evlât edinenlerin adları belirtilmemiş veya evlât edinenler henüz belirlenmemiş olsa dahi geçerlidir</a:t>
            </a:r>
            <a:r>
              <a:rPr lang="tr-TR" sz="1600" dirty="0" smtClean="0"/>
              <a:t>.</a:t>
            </a:r>
          </a:p>
          <a:p>
            <a:r>
              <a:rPr lang="tr-TR" sz="1600" dirty="0" smtClean="0"/>
              <a:t>Türk Medeni Kanunu’nun 310. maddesine göre de; anne ve babanın rızası, </a:t>
            </a:r>
            <a:r>
              <a:rPr lang="tr-TR" sz="1600" dirty="0"/>
              <a:t>küçüğün doğumunun üzerinden altı hafta geçmeden önce verilemez. Rıza, tutanağa geçirilme tarihinden başlayarak altı hafta içinde aynı usulle geri alınabilir. Geri almadan sonra yeniden verilen rıza kesindir</a:t>
            </a:r>
            <a:r>
              <a:rPr lang="tr-TR" sz="1600" dirty="0" smtClean="0"/>
              <a:t>.</a:t>
            </a:r>
          </a:p>
          <a:p>
            <a:r>
              <a:rPr lang="tr-TR" sz="1600" dirty="0"/>
              <a:t>Aşağıdaki hâllerde ana ve babadan birinin rızası </a:t>
            </a:r>
            <a:r>
              <a:rPr lang="tr-TR" sz="1600" dirty="0" smtClean="0"/>
              <a:t>aranmaz (Türk Medeni Kanunu m. 311): </a:t>
            </a:r>
          </a:p>
          <a:p>
            <a:pPr marL="0" indent="0">
              <a:buNone/>
            </a:pPr>
            <a:r>
              <a:rPr lang="tr-TR" sz="1600" dirty="0" smtClean="0"/>
              <a:t>	- Kim </a:t>
            </a:r>
            <a:r>
              <a:rPr lang="tr-TR" sz="1600" dirty="0"/>
              <a:t>olduğu veya uzun süreden beri nerede oturduğu bilinmiyorsa veya ayırt etme </a:t>
            </a:r>
            <a:r>
              <a:rPr lang="tr-TR" sz="1600" dirty="0" smtClean="0"/>
              <a:t>	gücünden </a:t>
            </a:r>
            <a:r>
              <a:rPr lang="tr-TR" sz="1600" dirty="0"/>
              <a:t>sürekli olarak yoksun bulunuyorsa, </a:t>
            </a:r>
            <a:endParaRPr lang="tr-TR" sz="1600" dirty="0" smtClean="0"/>
          </a:p>
          <a:p>
            <a:pPr marL="0" indent="0">
              <a:buNone/>
            </a:pPr>
            <a:r>
              <a:rPr lang="tr-TR" sz="1600" dirty="0"/>
              <a:t>	</a:t>
            </a:r>
            <a:r>
              <a:rPr lang="tr-TR" sz="1600" dirty="0" smtClean="0"/>
              <a:t>- Küçüğe </a:t>
            </a:r>
            <a:r>
              <a:rPr lang="tr-TR" sz="1600" dirty="0"/>
              <a:t>karşı özen yükümlülüğünü yeterince yerine getirmiyorsa</a:t>
            </a:r>
            <a:r>
              <a:rPr lang="tr-TR" sz="1600" dirty="0" smtClean="0"/>
              <a:t>.</a:t>
            </a:r>
          </a:p>
          <a:p>
            <a:pPr marL="0" indent="0">
              <a:buNone/>
            </a:pPr>
            <a:endParaRPr lang="tr-TR" sz="800" dirty="0" smtClean="0"/>
          </a:p>
        </p:txBody>
      </p:sp>
    </p:spTree>
    <p:extLst>
      <p:ext uri="{BB962C8B-B14F-4D97-AF65-F5344CB8AC3E}">
        <p14:creationId xmlns:p14="http://schemas.microsoft.com/office/powerpoint/2010/main" val="2788589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a:t>
            </a:r>
            <a:r>
              <a:rPr lang="tr-TR" sz="2200" b="1" dirty="0" err="1" smtClean="0"/>
              <a:t>ı</a:t>
            </a:r>
            <a:r>
              <a:rPr lang="tr-TR" sz="2200" b="1" dirty="0" smtClean="0"/>
              <a:t/>
            </a:r>
            <a:br>
              <a:rPr lang="tr-TR" sz="2200" b="1" dirty="0" smtClean="0"/>
            </a:br>
            <a:r>
              <a:rPr lang="tr-TR" sz="2200" b="1" dirty="0" smtClean="0"/>
              <a:t>Küçüğün Evlat Edinilmesi-Anne ve Babanın Rızası</a:t>
            </a:r>
            <a:endParaRPr lang="tr-TR" sz="2200" b="1" dirty="0"/>
          </a:p>
        </p:txBody>
      </p:sp>
      <p:sp>
        <p:nvSpPr>
          <p:cNvPr id="3" name="İçerik Yer Tutucusu 2"/>
          <p:cNvSpPr>
            <a:spLocks noGrp="1"/>
          </p:cNvSpPr>
          <p:nvPr>
            <p:ph idx="1"/>
          </p:nvPr>
        </p:nvSpPr>
        <p:spPr>
          <a:xfrm>
            <a:off x="323528" y="1052736"/>
            <a:ext cx="8496944" cy="5400600"/>
          </a:xfrm>
        </p:spPr>
        <p:txBody>
          <a:bodyPr>
            <a:noAutofit/>
          </a:bodyPr>
          <a:lstStyle/>
          <a:p>
            <a:r>
              <a:rPr lang="tr-TR" sz="1600" b="1" dirty="0" smtClean="0"/>
              <a:t>Evlat edinme</a:t>
            </a:r>
          </a:p>
          <a:p>
            <a:pPr marL="0" indent="0">
              <a:buNone/>
            </a:pPr>
            <a:endParaRPr lang="tr-TR" sz="800" dirty="0" smtClean="0"/>
          </a:p>
          <a:p>
            <a:pPr marL="0" indent="0">
              <a:buNone/>
            </a:pPr>
            <a:r>
              <a:rPr lang="tr-TR" sz="1600" dirty="0"/>
              <a:t> </a:t>
            </a:r>
            <a:r>
              <a:rPr lang="tr-TR" sz="1600" b="1" dirty="0" smtClean="0"/>
              <a:t>Yargıtay Kararı (18. HD., 11.6.2013 T., 2013/7877 E., 2013/10182 K.)</a:t>
            </a:r>
          </a:p>
          <a:p>
            <a:pPr marL="0" indent="0">
              <a:buNone/>
            </a:pPr>
            <a:r>
              <a:rPr lang="tr-TR" sz="1600" dirty="0" smtClean="0"/>
              <a:t>«</a:t>
            </a:r>
            <a:r>
              <a:rPr lang="tr-TR" sz="1600" dirty="0"/>
              <a:t>Dosyadaki bilgi ve belgelerden 14.05.2010 doğumlu küçük Barış S.'</a:t>
            </a:r>
            <a:r>
              <a:rPr lang="tr-TR" sz="1600" dirty="0" err="1"/>
              <a:t>nın</a:t>
            </a:r>
            <a:r>
              <a:rPr lang="tr-TR" sz="1600" dirty="0"/>
              <a:t> evlilik dışı ilişkiden dünyaya geldiği ve anne tarafından davacı kuruma bırakıldığı ve küçüğün evlatlık verilmesi sürecinin başladığı, </a:t>
            </a:r>
            <a:r>
              <a:rPr lang="tr-TR" sz="1600" b="1" dirty="0"/>
              <a:t>sosyal hizmetler uzmanlarının anne ile yaptıkları görüşmede ve mahkeme sırasında annenin evlatlık verilmesine rıza göstermediği, çocuğun babasının da bilinmediği</a:t>
            </a:r>
            <a:r>
              <a:rPr lang="tr-TR" sz="1600" dirty="0"/>
              <a:t>, annenin ekonomik ve sosyal durum araştırmasında işyerinin bulunduğu kendisine ait evinin bulunduğu, çocuğun babasının kim olduğunun bilinmediği anlaşılmış olup davalı annenin çocuğa karşı özen yükümlülüğünü yerine getirip getirmediği konusunda herhangi bir araştırma yapılmamıştır. </a:t>
            </a:r>
            <a:r>
              <a:rPr lang="tr-TR" sz="1600" b="1" dirty="0"/>
              <a:t>Mahkemece babanın bilinmemesi nedeniyle evlatlık verilmesinde rızasının aranmaması kararı verilmeli, anne bakımından ise Türk Medeni Kanununun 311/2. fıkrasında düzenlenen yasal koşulların bulunup bulunmadığı araştırılarak koşulların oluşması halinde davanın kabulüne karar verilmesi gerekirken </a:t>
            </a:r>
            <a:r>
              <a:rPr lang="tr-TR" sz="1600" dirty="0"/>
              <a:t>yetersiz araştırma ile yazılı biçimde karar verilmesi doğru görülmemiştir.</a:t>
            </a:r>
            <a:r>
              <a:rPr lang="tr-TR" sz="1600" dirty="0" smtClean="0"/>
              <a:t>»</a:t>
            </a:r>
          </a:p>
          <a:p>
            <a:pPr marL="0" indent="0">
              <a:buNone/>
            </a:pPr>
            <a:endParaRPr lang="tr-TR" sz="1600" i="1" dirty="0" smtClean="0"/>
          </a:p>
        </p:txBody>
      </p:sp>
    </p:spTree>
    <p:extLst>
      <p:ext uri="{BB962C8B-B14F-4D97-AF65-F5344CB8AC3E}">
        <p14:creationId xmlns:p14="http://schemas.microsoft.com/office/powerpoint/2010/main" val="2501360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792088"/>
          </a:xfrm>
        </p:spPr>
        <p:txBody>
          <a:bodyPr>
            <a:normAutofit fontScale="90000"/>
          </a:bodyPr>
          <a:lstStyle/>
          <a:p>
            <a:pPr algn="ctr"/>
            <a:r>
              <a:rPr lang="tr-TR" dirty="0" smtClean="0"/>
              <a:t>Çocuğun </a:t>
            </a:r>
            <a:r>
              <a:rPr lang="tr-TR" dirty="0" err="1" smtClean="0"/>
              <a:t>Soybağ</a:t>
            </a:r>
            <a:r>
              <a:rPr lang="tr-TR" sz="2200" b="1" dirty="0" err="1" smtClean="0"/>
              <a:t>ı</a:t>
            </a:r>
            <a:r>
              <a:rPr lang="tr-TR" sz="2200" b="1" dirty="0" smtClean="0"/>
              <a:t/>
            </a:r>
            <a:br>
              <a:rPr lang="tr-TR" sz="2200" b="1" dirty="0" smtClean="0"/>
            </a:br>
            <a:r>
              <a:rPr lang="tr-TR" sz="2200" b="1" dirty="0" smtClean="0"/>
              <a:t>Erginlerin ve Kısıtlıların Evlat Edinilmesi</a:t>
            </a:r>
            <a:endParaRPr lang="tr-TR" sz="2200" b="1" dirty="0"/>
          </a:p>
        </p:txBody>
      </p:sp>
      <p:sp>
        <p:nvSpPr>
          <p:cNvPr id="3" name="İçerik Yer Tutucusu 2"/>
          <p:cNvSpPr>
            <a:spLocks noGrp="1"/>
          </p:cNvSpPr>
          <p:nvPr>
            <p:ph idx="1"/>
          </p:nvPr>
        </p:nvSpPr>
        <p:spPr>
          <a:xfrm>
            <a:off x="323528" y="1052736"/>
            <a:ext cx="8496944" cy="5400600"/>
          </a:xfrm>
        </p:spPr>
        <p:txBody>
          <a:bodyPr>
            <a:noAutofit/>
          </a:bodyPr>
          <a:lstStyle/>
          <a:p>
            <a:r>
              <a:rPr lang="tr-TR" sz="1600" b="1" dirty="0" smtClean="0"/>
              <a:t>Evlat edinme</a:t>
            </a:r>
          </a:p>
          <a:p>
            <a:pPr algn="just"/>
            <a:r>
              <a:rPr lang="tr-TR" sz="1600" dirty="0" smtClean="0"/>
              <a:t>Türk Medeni Kanunu’nun 313. </a:t>
            </a:r>
            <a:r>
              <a:rPr lang="tr-TR" sz="1600" dirty="0"/>
              <a:t>maddesine göre; </a:t>
            </a:r>
            <a:r>
              <a:rPr lang="tr-TR" sz="1600" dirty="0" smtClean="0"/>
              <a:t>evlât </a:t>
            </a:r>
            <a:r>
              <a:rPr lang="tr-TR" sz="1600" dirty="0"/>
              <a:t>edinenin altsoyunun açık muvafakatiyle ergin veya kısıtlı aşağıdaki hallerde evlât edinilebilir</a:t>
            </a:r>
            <a:r>
              <a:rPr lang="tr-TR" sz="1600" dirty="0" smtClean="0"/>
              <a:t>.</a:t>
            </a:r>
          </a:p>
          <a:p>
            <a:pPr marL="0" indent="0" algn="just">
              <a:buNone/>
            </a:pPr>
            <a:r>
              <a:rPr lang="tr-TR" sz="1600" dirty="0" smtClean="0"/>
              <a:t>	- Bedensel </a:t>
            </a:r>
            <a:r>
              <a:rPr lang="tr-TR" sz="1600" dirty="0"/>
              <a:t>veya zihinsel engeli sebebiyle sürekli olarak yardıma muhtaç ve evlât </a:t>
            </a:r>
            <a:r>
              <a:rPr lang="tr-TR" sz="1600" dirty="0" smtClean="0"/>
              <a:t>	edinen </a:t>
            </a:r>
            <a:r>
              <a:rPr lang="tr-TR" sz="1600" dirty="0"/>
              <a:t>tarafından en az beş yıldan beri bakılıp gözetilmekte </a:t>
            </a:r>
            <a:r>
              <a:rPr lang="tr-TR" sz="1600" dirty="0" smtClean="0"/>
              <a:t>ise,</a:t>
            </a:r>
          </a:p>
          <a:p>
            <a:pPr marL="0" indent="0" algn="just">
              <a:buNone/>
            </a:pPr>
            <a:r>
              <a:rPr lang="tr-TR" sz="1600" dirty="0"/>
              <a:t>	</a:t>
            </a:r>
            <a:r>
              <a:rPr lang="tr-TR" sz="1600" dirty="0" smtClean="0"/>
              <a:t>- Evlât </a:t>
            </a:r>
            <a:r>
              <a:rPr lang="tr-TR" sz="1600" dirty="0"/>
              <a:t>edinen tarafından, küçükken en az beş yıl süreyle bakılıp gözetilmiş ve </a:t>
            </a:r>
            <a:r>
              <a:rPr lang="tr-TR" sz="1600" dirty="0" smtClean="0"/>
              <a:t>	eğitilmiş </a:t>
            </a:r>
            <a:r>
              <a:rPr lang="tr-TR" sz="1600" dirty="0"/>
              <a:t>ise, </a:t>
            </a:r>
            <a:endParaRPr lang="tr-TR" sz="1600" dirty="0" smtClean="0"/>
          </a:p>
          <a:p>
            <a:pPr marL="0" indent="0">
              <a:buNone/>
            </a:pPr>
            <a:r>
              <a:rPr lang="tr-TR" sz="1600" dirty="0"/>
              <a:t>	</a:t>
            </a:r>
            <a:r>
              <a:rPr lang="tr-TR" sz="1600" dirty="0" smtClean="0"/>
              <a:t>- Diğer </a:t>
            </a:r>
            <a:r>
              <a:rPr lang="tr-TR" sz="1600" dirty="0"/>
              <a:t>haklı sebepler mevcut ve evlât edinilen, en az beş yıldan beri evlât edinen ile </a:t>
            </a:r>
            <a:r>
              <a:rPr lang="tr-TR" sz="1600" dirty="0" smtClean="0"/>
              <a:t>	aile </a:t>
            </a:r>
            <a:r>
              <a:rPr lang="tr-TR" sz="1600" dirty="0"/>
              <a:t>hâlinde birlikte yaşamakta ise. </a:t>
            </a:r>
            <a:endParaRPr lang="tr-TR" sz="1600" dirty="0" smtClean="0"/>
          </a:p>
          <a:p>
            <a:r>
              <a:rPr lang="tr-TR" sz="1600" dirty="0"/>
              <a:t>Evli bir kimse ancak eşinin rızasıyla evlât edinilebilir. </a:t>
            </a:r>
            <a:endParaRPr lang="tr-TR" sz="1600" dirty="0" smtClean="0"/>
          </a:p>
          <a:p>
            <a:r>
              <a:rPr lang="tr-TR" sz="1600" dirty="0" smtClean="0"/>
              <a:t>Bunlar </a:t>
            </a:r>
            <a:r>
              <a:rPr lang="tr-TR" sz="1600" dirty="0"/>
              <a:t>dışında küçüklerin evlât edinilmesine ilişkin hükümler kıyas yoluyla uygulanır</a:t>
            </a:r>
            <a:r>
              <a:rPr lang="tr-TR" sz="1600" dirty="0" smtClean="0"/>
              <a:t>.</a:t>
            </a:r>
          </a:p>
          <a:p>
            <a:endParaRPr lang="tr-TR" sz="1600" dirty="0" smtClean="0"/>
          </a:p>
          <a:p>
            <a:r>
              <a:rPr lang="tr-TR" sz="1600" b="1" dirty="0" smtClean="0"/>
              <a:t>Yargıtay Kararı (2. HD, 26.10.2005 T., 2005/12256 E., 2005/14885 K.)</a:t>
            </a:r>
          </a:p>
          <a:p>
            <a:r>
              <a:rPr lang="tr-TR" sz="1600" dirty="0" smtClean="0"/>
              <a:t>«</a:t>
            </a:r>
            <a:r>
              <a:rPr lang="tr-TR" sz="1600" dirty="0"/>
              <a:t>Dosyada mevcut nüfus kayıt örneğinden, evlat edinilmek istenilen davalının evli olduğu </a:t>
            </a:r>
            <a:r>
              <a:rPr lang="tr-TR" sz="1600" dirty="0" smtClean="0"/>
              <a:t>anlaşılmaktadır. Anılan </a:t>
            </a:r>
            <a:r>
              <a:rPr lang="tr-TR" sz="1600" dirty="0"/>
              <a:t>Kanunun 313. maddesinin ikinci fıkrasında "</a:t>
            </a:r>
            <a:r>
              <a:rPr lang="tr-TR" sz="1600" b="1" dirty="0"/>
              <a:t>Evli bir kimse ancak eşinin rızasıyla evlat edinilebilir." hükmü yer almaktadır. Eşin rızası alınmadan hüküm kurulması da kanuna aykırıdır</a:t>
            </a:r>
            <a:r>
              <a:rPr lang="tr-TR" sz="1600" b="1" dirty="0" smtClean="0"/>
              <a:t>.»</a:t>
            </a:r>
          </a:p>
        </p:txBody>
      </p:sp>
    </p:spTree>
    <p:extLst>
      <p:ext uri="{BB962C8B-B14F-4D97-AF65-F5344CB8AC3E}">
        <p14:creationId xmlns:p14="http://schemas.microsoft.com/office/powerpoint/2010/main" val="27791087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946</TotalTime>
  <Words>1875</Words>
  <Application>Microsoft Office PowerPoint</Application>
  <PresentationFormat>Ekran Gösterisi (4:3)</PresentationFormat>
  <Paragraphs>87</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Calibri</vt:lpstr>
      <vt:lpstr>Constantia</vt:lpstr>
      <vt:lpstr>Wingdings 2</vt:lpstr>
      <vt:lpstr>Default Theme</vt:lpstr>
      <vt:lpstr>Çocuğun Soybağı Evlat Edinme</vt:lpstr>
      <vt:lpstr>Çocuğun Soybağı Küçüğün Evlat Edinilmesi</vt:lpstr>
      <vt:lpstr>Çocuğun Soybağı Küçüğün Evlat Edinilmesi-Yargıtay Kararı</vt:lpstr>
      <vt:lpstr>Çocuğun Soybağı Küçüğün Evlat Edinilmesi</vt:lpstr>
      <vt:lpstr>Çocuğun Soybağı Küçüğün Evlat Edinilmesi</vt:lpstr>
      <vt:lpstr>Çocuğun Soybağı Küçüğün Rızası ve Yaşı</vt:lpstr>
      <vt:lpstr>Çocuğun Soybağı Küçüğün Evlat Edinilmesi-Anne ve Babanın Rızası</vt:lpstr>
      <vt:lpstr>Çocuğun Soybağı Küçüğün Evlat Edinilmesi-Anne ve Babanın Rızası</vt:lpstr>
      <vt:lpstr>Çocuğun Soybağı Erginlerin ve Kısıtlıların Evlat Edinilmesi</vt:lpstr>
      <vt:lpstr>Çocuğun Soybağı Evlat Edinmenin Sonuçları </vt:lpstr>
      <vt:lpstr>Çocuğun Soybağı Evlat Edinme Kararı </vt:lpstr>
      <vt:lpstr>Çocuğun Soybağı Evlat Edinme Kararı </vt:lpstr>
      <vt:lpstr>Çocuğun Soybağı Evlatlık İlişkisinin Kaldırılması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HUKUKU</dc:title>
  <dc:creator>HASAN</dc:creator>
  <cp:lastModifiedBy>Supervisor</cp:lastModifiedBy>
  <cp:revision>99</cp:revision>
  <dcterms:created xsi:type="dcterms:W3CDTF">2021-09-05T04:42:28Z</dcterms:created>
  <dcterms:modified xsi:type="dcterms:W3CDTF">2024-03-24T16:30:30Z</dcterms:modified>
</cp:coreProperties>
</file>