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50"/>
  </p:notesMasterIdLst>
  <p:handoutMasterIdLst>
    <p:handoutMasterId r:id="rId51"/>
  </p:handoutMasterIdLst>
  <p:sldIdLst>
    <p:sldId id="363" r:id="rId2"/>
    <p:sldId id="402" r:id="rId3"/>
    <p:sldId id="446" r:id="rId4"/>
    <p:sldId id="447" r:id="rId5"/>
    <p:sldId id="364" r:id="rId6"/>
    <p:sldId id="448" r:id="rId7"/>
    <p:sldId id="365" r:id="rId8"/>
    <p:sldId id="449" r:id="rId9"/>
    <p:sldId id="367" r:id="rId10"/>
    <p:sldId id="450" r:id="rId11"/>
    <p:sldId id="451" r:id="rId12"/>
    <p:sldId id="452" r:id="rId13"/>
    <p:sldId id="368" r:id="rId14"/>
    <p:sldId id="453" r:id="rId15"/>
    <p:sldId id="369" r:id="rId16"/>
    <p:sldId id="454" r:id="rId17"/>
    <p:sldId id="455" r:id="rId18"/>
    <p:sldId id="372" r:id="rId19"/>
    <p:sldId id="374" r:id="rId20"/>
    <p:sldId id="456" r:id="rId21"/>
    <p:sldId id="375" r:id="rId22"/>
    <p:sldId id="376" r:id="rId23"/>
    <p:sldId id="377" r:id="rId24"/>
    <p:sldId id="333" r:id="rId25"/>
    <p:sldId id="334" r:id="rId26"/>
    <p:sldId id="457" r:id="rId27"/>
    <p:sldId id="458" r:id="rId28"/>
    <p:sldId id="378" r:id="rId29"/>
    <p:sldId id="459" r:id="rId30"/>
    <p:sldId id="380" r:id="rId31"/>
    <p:sldId id="460" r:id="rId32"/>
    <p:sldId id="461" r:id="rId33"/>
    <p:sldId id="382" r:id="rId34"/>
    <p:sldId id="462" r:id="rId35"/>
    <p:sldId id="383" r:id="rId36"/>
    <p:sldId id="463" r:id="rId37"/>
    <p:sldId id="464" r:id="rId38"/>
    <p:sldId id="384" r:id="rId39"/>
    <p:sldId id="387" r:id="rId40"/>
    <p:sldId id="465" r:id="rId41"/>
    <p:sldId id="386" r:id="rId42"/>
    <p:sldId id="466" r:id="rId43"/>
    <p:sldId id="471" r:id="rId44"/>
    <p:sldId id="467" r:id="rId45"/>
    <p:sldId id="468" r:id="rId46"/>
    <p:sldId id="469" r:id="rId47"/>
    <p:sldId id="470" r:id="rId48"/>
    <p:sldId id="472" r:id="rId49"/>
  </p:sldIdLst>
  <p:sldSz cx="12801600" cy="9601200" type="A3"/>
  <p:notesSz cx="6858000" cy="9144000"/>
  <p:defaultTextStyle>
    <a:defPPr>
      <a:defRPr lang="tr-TR"/>
    </a:defPPr>
    <a:lvl1pPr marL="0" algn="l" defTabSz="1075334" rtl="0" eaLnBrk="1" latinLnBrk="0" hangingPunct="1">
      <a:defRPr sz="2117" kern="1200">
        <a:solidFill>
          <a:schemeClr val="tx1"/>
        </a:solidFill>
        <a:latin typeface="+mn-lt"/>
        <a:ea typeface="+mn-ea"/>
        <a:cs typeface="+mn-cs"/>
      </a:defRPr>
    </a:lvl1pPr>
    <a:lvl2pPr marL="537667" algn="l" defTabSz="1075334" rtl="0" eaLnBrk="1" latinLnBrk="0" hangingPunct="1">
      <a:defRPr sz="2117" kern="1200">
        <a:solidFill>
          <a:schemeClr val="tx1"/>
        </a:solidFill>
        <a:latin typeface="+mn-lt"/>
        <a:ea typeface="+mn-ea"/>
        <a:cs typeface="+mn-cs"/>
      </a:defRPr>
    </a:lvl2pPr>
    <a:lvl3pPr marL="1075334" algn="l" defTabSz="1075334" rtl="0" eaLnBrk="1" latinLnBrk="0" hangingPunct="1">
      <a:defRPr sz="2117" kern="1200">
        <a:solidFill>
          <a:schemeClr val="tx1"/>
        </a:solidFill>
        <a:latin typeface="+mn-lt"/>
        <a:ea typeface="+mn-ea"/>
        <a:cs typeface="+mn-cs"/>
      </a:defRPr>
    </a:lvl3pPr>
    <a:lvl4pPr marL="1613002" algn="l" defTabSz="1075334" rtl="0" eaLnBrk="1" latinLnBrk="0" hangingPunct="1">
      <a:defRPr sz="2117" kern="1200">
        <a:solidFill>
          <a:schemeClr val="tx1"/>
        </a:solidFill>
        <a:latin typeface="+mn-lt"/>
        <a:ea typeface="+mn-ea"/>
        <a:cs typeface="+mn-cs"/>
      </a:defRPr>
    </a:lvl4pPr>
    <a:lvl5pPr marL="2150669" algn="l" defTabSz="1075334" rtl="0" eaLnBrk="1" latinLnBrk="0" hangingPunct="1">
      <a:defRPr sz="2117" kern="1200">
        <a:solidFill>
          <a:schemeClr val="tx1"/>
        </a:solidFill>
        <a:latin typeface="+mn-lt"/>
        <a:ea typeface="+mn-ea"/>
        <a:cs typeface="+mn-cs"/>
      </a:defRPr>
    </a:lvl5pPr>
    <a:lvl6pPr marL="2688336" algn="l" defTabSz="1075334" rtl="0" eaLnBrk="1" latinLnBrk="0" hangingPunct="1">
      <a:defRPr sz="2117" kern="1200">
        <a:solidFill>
          <a:schemeClr val="tx1"/>
        </a:solidFill>
        <a:latin typeface="+mn-lt"/>
        <a:ea typeface="+mn-ea"/>
        <a:cs typeface="+mn-cs"/>
      </a:defRPr>
    </a:lvl6pPr>
    <a:lvl7pPr marL="3226003" algn="l" defTabSz="1075334" rtl="0" eaLnBrk="1" latinLnBrk="0" hangingPunct="1">
      <a:defRPr sz="2117" kern="1200">
        <a:solidFill>
          <a:schemeClr val="tx1"/>
        </a:solidFill>
        <a:latin typeface="+mn-lt"/>
        <a:ea typeface="+mn-ea"/>
        <a:cs typeface="+mn-cs"/>
      </a:defRPr>
    </a:lvl7pPr>
    <a:lvl8pPr marL="3763670" algn="l" defTabSz="1075334" rtl="0" eaLnBrk="1" latinLnBrk="0" hangingPunct="1">
      <a:defRPr sz="2117" kern="1200">
        <a:solidFill>
          <a:schemeClr val="tx1"/>
        </a:solidFill>
        <a:latin typeface="+mn-lt"/>
        <a:ea typeface="+mn-ea"/>
        <a:cs typeface="+mn-cs"/>
      </a:defRPr>
    </a:lvl8pPr>
    <a:lvl9pPr marL="4301338" algn="l" defTabSz="1075334" rtl="0" eaLnBrk="1" latinLnBrk="0" hangingPunct="1">
      <a:defRPr sz="211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24" userDrawn="1">
          <p15:clr>
            <a:srgbClr val="A4A3A4"/>
          </p15:clr>
        </p15:guide>
        <p15:guide id="2" pos="403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70" autoAdjust="0"/>
    <p:restoredTop sz="71362" autoAdjust="0"/>
  </p:normalViewPr>
  <p:slideViewPr>
    <p:cSldViewPr snapToGrid="0">
      <p:cViewPr varScale="1">
        <p:scale>
          <a:sx n="65" d="100"/>
          <a:sy n="65" d="100"/>
        </p:scale>
        <p:origin x="2352" y="208"/>
      </p:cViewPr>
      <p:guideLst>
        <p:guide orient="horz" pos="3024"/>
        <p:guide pos="4032"/>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493E74-5926-4D4D-BD53-D7D104C62C4F}" type="datetime1">
              <a:rPr lang="en-US" smtClean="0"/>
              <a:t>4/19/23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5745397-B530-F447-8C98-B969C296231C}" type="slidenum">
              <a:rPr lang="en-US" smtClean="0"/>
              <a:t>‹#›</a:t>
            </a:fld>
            <a:endParaRPr lang="en-US"/>
          </a:p>
        </p:txBody>
      </p:sp>
    </p:spTree>
    <p:extLst>
      <p:ext uri="{BB962C8B-B14F-4D97-AF65-F5344CB8AC3E}">
        <p14:creationId xmlns:p14="http://schemas.microsoft.com/office/powerpoint/2010/main" val="3390216223"/>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F7356EE-F38C-6744-AD35-FC071F11936A}" type="datetime1">
              <a:rPr lang="en-US" smtClean="0"/>
              <a:t>4/19/23</a:t>
            </a:fld>
            <a:endParaRPr lang="en-US"/>
          </a:p>
        </p:txBody>
      </p:sp>
      <p:sp>
        <p:nvSpPr>
          <p:cNvPr id="4" name="Slayt Görüntüsü Yer Tutucus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6" name="Alt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88C4A4-5941-4E6E-AE90-DDA4929BC3F0}" type="slidenum">
              <a:rPr lang="en-US" smtClean="0"/>
              <a:t>‹#›</a:t>
            </a:fld>
            <a:endParaRPr lang="en-US"/>
          </a:p>
        </p:txBody>
      </p:sp>
    </p:spTree>
    <p:extLst>
      <p:ext uri="{BB962C8B-B14F-4D97-AF65-F5344CB8AC3E}">
        <p14:creationId xmlns:p14="http://schemas.microsoft.com/office/powerpoint/2010/main" val="805241304"/>
      </p:ext>
    </p:extLst>
  </p:cSld>
  <p:clrMap bg1="lt1" tx1="dk1" bg2="lt2" tx2="dk2" accent1="accent1" accent2="accent2" accent3="accent3" accent4="accent4" accent5="accent5" accent6="accent6" hlink="hlink" folHlink="folHlink"/>
  <p:hf sldNum="0" hdr="0" ftr="0" dt="0"/>
  <p:notesStyle>
    <a:lvl1pPr marL="0" algn="l" defTabSz="1075334" rtl="0" eaLnBrk="1" latinLnBrk="0" hangingPunct="1">
      <a:defRPr sz="1411" kern="1200">
        <a:solidFill>
          <a:schemeClr val="tx1"/>
        </a:solidFill>
        <a:latin typeface="+mn-lt"/>
        <a:ea typeface="+mn-ea"/>
        <a:cs typeface="+mn-cs"/>
      </a:defRPr>
    </a:lvl1pPr>
    <a:lvl2pPr marL="537667" algn="l" defTabSz="1075334" rtl="0" eaLnBrk="1" latinLnBrk="0" hangingPunct="1">
      <a:defRPr sz="1411" kern="1200">
        <a:solidFill>
          <a:schemeClr val="tx1"/>
        </a:solidFill>
        <a:latin typeface="+mn-lt"/>
        <a:ea typeface="+mn-ea"/>
        <a:cs typeface="+mn-cs"/>
      </a:defRPr>
    </a:lvl2pPr>
    <a:lvl3pPr marL="1075334" algn="l" defTabSz="1075334" rtl="0" eaLnBrk="1" latinLnBrk="0" hangingPunct="1">
      <a:defRPr sz="1411" kern="1200">
        <a:solidFill>
          <a:schemeClr val="tx1"/>
        </a:solidFill>
        <a:latin typeface="+mn-lt"/>
        <a:ea typeface="+mn-ea"/>
        <a:cs typeface="+mn-cs"/>
      </a:defRPr>
    </a:lvl3pPr>
    <a:lvl4pPr marL="1613002" algn="l" defTabSz="1075334" rtl="0" eaLnBrk="1" latinLnBrk="0" hangingPunct="1">
      <a:defRPr sz="1411" kern="1200">
        <a:solidFill>
          <a:schemeClr val="tx1"/>
        </a:solidFill>
        <a:latin typeface="+mn-lt"/>
        <a:ea typeface="+mn-ea"/>
        <a:cs typeface="+mn-cs"/>
      </a:defRPr>
    </a:lvl4pPr>
    <a:lvl5pPr marL="2150669" algn="l" defTabSz="1075334" rtl="0" eaLnBrk="1" latinLnBrk="0" hangingPunct="1">
      <a:defRPr sz="1411" kern="1200">
        <a:solidFill>
          <a:schemeClr val="tx1"/>
        </a:solidFill>
        <a:latin typeface="+mn-lt"/>
        <a:ea typeface="+mn-ea"/>
        <a:cs typeface="+mn-cs"/>
      </a:defRPr>
    </a:lvl5pPr>
    <a:lvl6pPr marL="2688336" algn="l" defTabSz="1075334" rtl="0" eaLnBrk="1" latinLnBrk="0" hangingPunct="1">
      <a:defRPr sz="1411" kern="1200">
        <a:solidFill>
          <a:schemeClr val="tx1"/>
        </a:solidFill>
        <a:latin typeface="+mn-lt"/>
        <a:ea typeface="+mn-ea"/>
        <a:cs typeface="+mn-cs"/>
      </a:defRPr>
    </a:lvl6pPr>
    <a:lvl7pPr marL="3226003" algn="l" defTabSz="1075334" rtl="0" eaLnBrk="1" latinLnBrk="0" hangingPunct="1">
      <a:defRPr sz="1411" kern="1200">
        <a:solidFill>
          <a:schemeClr val="tx1"/>
        </a:solidFill>
        <a:latin typeface="+mn-lt"/>
        <a:ea typeface="+mn-ea"/>
        <a:cs typeface="+mn-cs"/>
      </a:defRPr>
    </a:lvl7pPr>
    <a:lvl8pPr marL="3763670" algn="l" defTabSz="1075334" rtl="0" eaLnBrk="1" latinLnBrk="0" hangingPunct="1">
      <a:defRPr sz="1411" kern="1200">
        <a:solidFill>
          <a:schemeClr val="tx1"/>
        </a:solidFill>
        <a:latin typeface="+mn-lt"/>
        <a:ea typeface="+mn-ea"/>
        <a:cs typeface="+mn-cs"/>
      </a:defRPr>
    </a:lvl8pPr>
    <a:lvl9pPr marL="4301338" algn="l" defTabSz="1075334" rtl="0" eaLnBrk="1" latinLnBrk="0" hangingPunct="1">
      <a:defRPr sz="141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sz="1000" dirty="0"/>
              <a:t>Genel olarak, bir sistemin iç enerjisindeki değişim:</a:t>
            </a:r>
          </a:p>
          <a:p>
            <a:pPr marL="0" marR="0" lvl="0" indent="0" algn="just" defTabSz="1075334" rtl="0" eaLnBrk="1" fontAlgn="auto" latinLnBrk="0" hangingPunct="1">
              <a:lnSpc>
                <a:spcPct val="100000"/>
              </a:lnSpc>
              <a:spcBef>
                <a:spcPts val="0"/>
              </a:spcBef>
              <a:spcAft>
                <a:spcPts val="0"/>
              </a:spcAft>
              <a:buClrTx/>
              <a:buSzTx/>
              <a:buFontTx/>
              <a:buNone/>
              <a:tabLst/>
              <a:defRPr/>
            </a:pPr>
            <a:r>
              <a:rPr lang="fr-FR" sz="1000" dirty="0" err="1"/>
              <a:t>d</a:t>
            </a:r>
            <a:r>
              <a:rPr lang="fr-FR" sz="1000" i="1" dirty="0" err="1"/>
              <a:t>U</a:t>
            </a:r>
            <a:r>
              <a:rPr lang="fr-FR" sz="1000" i="1" dirty="0"/>
              <a:t> </a:t>
            </a:r>
            <a:r>
              <a:rPr lang="fr-FR" sz="1000" dirty="0"/>
              <a:t>= </a:t>
            </a:r>
            <a:r>
              <a:rPr lang="fr-FR" sz="1000" dirty="0" err="1"/>
              <a:t>d</a:t>
            </a:r>
            <a:r>
              <a:rPr lang="fr-FR" sz="1000" i="1" dirty="0" err="1"/>
              <a:t>q</a:t>
            </a:r>
            <a:r>
              <a:rPr lang="fr-FR" sz="1000" i="1" dirty="0"/>
              <a:t> </a:t>
            </a:r>
            <a:r>
              <a:rPr lang="fr-FR" sz="1000" dirty="0"/>
              <a:t>+ </a:t>
            </a:r>
            <a:r>
              <a:rPr lang="fr-FR" sz="1000" dirty="0" err="1"/>
              <a:t>d</a:t>
            </a:r>
            <a:r>
              <a:rPr lang="fr-FR" sz="1000" i="1" dirty="0" err="1"/>
              <a:t>w</a:t>
            </a:r>
            <a:r>
              <a:rPr lang="fr-FR" sz="1000" baseline="-25000" dirty="0" err="1"/>
              <a:t>exp</a:t>
            </a:r>
            <a:r>
              <a:rPr lang="fr-FR" sz="1000" dirty="0"/>
              <a:t> + </a:t>
            </a:r>
            <a:r>
              <a:rPr lang="fr-FR" sz="1000" dirty="0" err="1"/>
              <a:t>d</a:t>
            </a:r>
            <a:r>
              <a:rPr lang="fr-FR" sz="1000" i="1" dirty="0" err="1"/>
              <a:t>w</a:t>
            </a:r>
            <a:r>
              <a:rPr lang="fr-FR" sz="1000" baseline="-25000" dirty="0" err="1"/>
              <a:t>e</a:t>
            </a:r>
            <a:r>
              <a:rPr lang="fr-FR" sz="1000" dirty="0"/>
              <a:t> </a:t>
            </a:r>
            <a:endParaRPr lang="tr-TR" sz="1000" dirty="0"/>
          </a:p>
          <a:p>
            <a:pPr algn="just"/>
            <a:endParaRPr lang="tr-TR" sz="1000" dirty="0"/>
          </a:p>
          <a:p>
            <a:pPr algn="just"/>
            <a:r>
              <a:rPr lang="tr-TR" sz="1000" dirty="0"/>
              <a:t>dw</a:t>
            </a:r>
            <a:r>
              <a:rPr lang="tr-TR" sz="1000" baseline="-25000" dirty="0"/>
              <a:t>e</a:t>
            </a:r>
            <a:r>
              <a:rPr lang="tr-TR" sz="1000" dirty="0"/>
              <a:t>, genişletme çalışmasına ek olarak (e için ekstra') bir çalışmadır, dw</a:t>
            </a:r>
            <a:r>
              <a:rPr lang="tr-TR" sz="1000" baseline="-25000" dirty="0"/>
              <a:t>exp</a:t>
            </a:r>
            <a:r>
              <a:rPr lang="tr-TR" sz="1000" dirty="0"/>
              <a:t>.</a:t>
            </a:r>
          </a:p>
          <a:p>
            <a:pPr algn="just"/>
            <a:r>
              <a:rPr lang="tr-TR" sz="1000" dirty="0"/>
              <a:t>Örneğin, dw</a:t>
            </a:r>
            <a:r>
              <a:rPr lang="tr-TR" sz="1000" baseline="-25000" dirty="0"/>
              <a:t>e</a:t>
            </a:r>
            <a:r>
              <a:rPr lang="tr-TR" sz="1000" dirty="0"/>
              <a:t>, bir devre boyunca geçirilen akım</a:t>
            </a:r>
            <a:r>
              <a:rPr lang="tr-TR" sz="1000" baseline="0" dirty="0"/>
              <a:t> sonucu oluşan bir</a:t>
            </a:r>
            <a:r>
              <a:rPr lang="tr-TR" sz="1000" dirty="0"/>
              <a:t> elektrik işi olabilir.</a:t>
            </a:r>
          </a:p>
          <a:p>
            <a:pPr algn="just"/>
            <a:endParaRPr lang="tr-TR" sz="1200" dirty="0"/>
          </a:p>
        </p:txBody>
      </p:sp>
    </p:spTree>
    <p:extLst>
      <p:ext uri="{BB962C8B-B14F-4D97-AF65-F5344CB8AC3E}">
        <p14:creationId xmlns:p14="http://schemas.microsoft.com/office/powerpoint/2010/main" val="1965212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Sabit hacimli bir ısı kapasitesinin tahmin edilmesi</a:t>
            </a:r>
          </a:p>
          <a:p>
            <a:endParaRPr lang="tr-TR" dirty="0"/>
          </a:p>
          <a:p>
            <a:r>
              <a:rPr lang="tr-TR" dirty="0"/>
              <a:t>Monatomik mükemmel bir gazın ısı kapasitesi, iç enerji için ifadenin eklenmesiyle hesaplanabilir.</a:t>
            </a:r>
          </a:p>
          <a:p>
            <a:endParaRPr lang="tr-TR" dirty="0"/>
          </a:p>
          <a:p>
            <a:r>
              <a:rPr lang="tr-TR" dirty="0"/>
              <a:t>Um = Um(0) + 3/2 RT CV,m = ∂/∂T(Um(0) + 3/2RT) = 3/2R Sayısal değer 12.47 J K-1 mol-1'dir.</a:t>
            </a:r>
          </a:p>
        </p:txBody>
      </p:sp>
    </p:spTree>
    <p:extLst>
      <p:ext uri="{BB962C8B-B14F-4D97-AF65-F5344CB8AC3E}">
        <p14:creationId xmlns:p14="http://schemas.microsoft.com/office/powerpoint/2010/main" val="21429676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a:t>Isı kapasiteleri ekstensif</a:t>
            </a:r>
            <a:r>
              <a:rPr lang="tr-TR" baseline="0" dirty="0"/>
              <a:t> </a:t>
            </a:r>
            <a:r>
              <a:rPr lang="tr-TR" dirty="0"/>
              <a:t>özelliklerdir: örneğin 100 g su, 1 g suyun 100 katı ısı kapasitesine sahiptir (ve bu nedenle, aynı sıcaklıkta aynı artışı sağlamak için ısıdan 100 kat daha fazla enerji gerektirir).</a:t>
            </a:r>
          </a:p>
          <a:p>
            <a:endParaRPr lang="tr-TR" dirty="0"/>
          </a:p>
          <a:p>
            <a:r>
              <a:rPr lang="tr-TR" dirty="0"/>
              <a:t>Sabit hacimde molar ısı kapasitesi: malzemenin molü başına ısı kapasitesidir ve intensive bir özelliktir (tüm molar miktarlar yoğundur) CV,m = CV /n </a:t>
            </a:r>
          </a:p>
          <a:p>
            <a:r>
              <a:rPr lang="tr-TR" dirty="0"/>
              <a:t>Bir maddenin özgül ısı kapasitesi (daha gayri resmi olarak "özgül ısı"), örneğin kütle tarafından bölünen ısı kapasitesidir, genellikle gram cinsinden: CV,s = CV /m</a:t>
            </a:r>
          </a:p>
          <a:p>
            <a:r>
              <a:rPr lang="tr-TR" dirty="0"/>
              <a:t>Oda sıcaklığında suyun özgül ısı kapasitesi 4,18 J K-1 g-1'dir.</a:t>
            </a:r>
            <a:endParaRPr lang="en-US" dirty="0"/>
          </a:p>
        </p:txBody>
      </p:sp>
      <p:sp>
        <p:nvSpPr>
          <p:cNvPr id="4" name="Slide Number Placeholder 3"/>
          <p:cNvSpPr>
            <a:spLocks noGrp="1"/>
          </p:cNvSpPr>
          <p:nvPr>
            <p:ph type="sldNum" sz="quarter" idx="10"/>
          </p:nvPr>
        </p:nvSpPr>
        <p:spPr/>
        <p:txBody>
          <a:bodyPr/>
          <a:lstStyle/>
          <a:p>
            <a:fld id="{B8E12E0A-72C6-3D45-A7BA-6CE9E25EFD57}" type="slidenum">
              <a:rPr lang="en-US" smtClean="0"/>
              <a:t>13</a:t>
            </a:fld>
            <a:endParaRPr lang="en-US"/>
          </a:p>
        </p:txBody>
      </p:sp>
    </p:spTree>
    <p:extLst>
      <p:ext uri="{BB962C8B-B14F-4D97-AF65-F5344CB8AC3E}">
        <p14:creationId xmlns:p14="http://schemas.microsoft.com/office/powerpoint/2010/main" val="25848180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Isı Kapasitesi: Sabit V'de U ve T İlişkisi</a:t>
            </a:r>
          </a:p>
          <a:p>
            <a:r>
              <a:rPr lang="tr-TR" dirty="0"/>
              <a:t>Isı kapasiteleri sıcaklığa bağlıdır ve düşük sıcaklıklarda azalır. Bununla birlikte, oda sıcaklığında ve üzerindeki küçük sıcaklık aralıklarında, varyasyon oldukça küçüktür ve yaklaşık hesaplamalar için ısı kapasiteleri, sıcaklıktan neredeyse bağımsız olarak ele alınabilir. Isı kapasitesi, iç enerjideki bir değişikliği sabit hacimli bir sistemin sıcaklığındaki bir değişiklikle ilişkilendirmek için kullanılır. 𝐶_𝑣=(𝜕𝑈/𝜕𝑇)𝑉 denkleminden çıkar ki ΔU = CV ΔT (sabit hacimde) Yani, sabit hacimde, sıcaklıktaki sonsuz küçük bir değişiklik, iç enerjide sonsuz küçük bir değişiklik meydana getirir ve orantı sabiti CV'dir.</a:t>
            </a:r>
          </a:p>
        </p:txBody>
      </p:sp>
    </p:spTree>
    <p:extLst>
      <p:ext uri="{BB962C8B-B14F-4D97-AF65-F5344CB8AC3E}">
        <p14:creationId xmlns:p14="http://schemas.microsoft.com/office/powerpoint/2010/main" val="31298532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a:t>Isı kapasitesi ilgili sıcaklık aralığında sıcaklıktan bağımsız ise, ölçülebilir bir sıcaklık değişimi, ∆T, iç enerjide, ∆U ölçülebilir bir artışa neden olur, burada ∆U = CV ∆T (sabit hacimde) Çünkü sabit hacimde verilen ısı ile iç enerjideki değişim belirlenebilir. qV = CV ∆T</a:t>
            </a:r>
          </a:p>
          <a:p>
            <a:endParaRPr lang="tr-TR" dirty="0"/>
          </a:p>
          <a:p>
            <a:r>
              <a:rPr lang="tr-TR" dirty="0"/>
              <a:t>Bu ilişki, bir numunenin ısı kapasitesini ölçmek için basit bir yol sağlar: ölçülen bir miktarda enerji, numuneye ısı olarak (örneğin elektriksel olarak) aktarılır ve sonuçta ortaya çıkan sıcaklıktaki artış izlenir. Isı olarak aktarılan enerjinin neden olduğu sıcaklık artışına oranı (qV /∆T ), numunenin sabit hacimli ısı kapasitesidir.</a:t>
            </a:r>
            <a:endParaRPr lang="en-US" dirty="0"/>
          </a:p>
        </p:txBody>
      </p:sp>
      <p:sp>
        <p:nvSpPr>
          <p:cNvPr id="4" name="Slide Number Placeholder 3"/>
          <p:cNvSpPr>
            <a:spLocks noGrp="1"/>
          </p:cNvSpPr>
          <p:nvPr>
            <p:ph type="sldNum" sz="quarter" idx="10"/>
          </p:nvPr>
        </p:nvSpPr>
        <p:spPr/>
        <p:txBody>
          <a:bodyPr/>
          <a:lstStyle/>
          <a:p>
            <a:fld id="{B8E12E0A-72C6-3D45-A7BA-6CE9E25EFD57}" type="slidenum">
              <a:rPr lang="en-US" smtClean="0"/>
              <a:t>15</a:t>
            </a:fld>
            <a:endParaRPr lang="en-US"/>
          </a:p>
        </p:txBody>
      </p:sp>
    </p:spTree>
    <p:extLst>
      <p:ext uri="{BB962C8B-B14F-4D97-AF65-F5344CB8AC3E}">
        <p14:creationId xmlns:p14="http://schemas.microsoft.com/office/powerpoint/2010/main" val="12164592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Büyük bir ısı kapasitesi, ısı olarak aktarılan belirli bir enerji miktarı için sıcaklıkta sadece küçük bir artış olacağı anlamına gelir (örnek ısı için büyük bir kapasiteye sahiptir). Sonsuz bir ısı kapasitesi, ısı olarak ne kadar çok enerji sağlanırsa sağlansın, sıcaklıkta bir artış olmayacağı anlamına gelir. Suyun kaynama noktasında olduğu gibi bir faz geçişinde, bir maddenin sıcaklığı, enerji ısı olarak sağlandığından yükselmez: enerji, sıcaklığını artırmak</a:t>
            </a:r>
            <a:r>
              <a:rPr lang="tr-TR" baseline="0" dirty="0"/>
              <a:t> için değil, </a:t>
            </a:r>
            <a:r>
              <a:rPr lang="tr-TR" dirty="0"/>
              <a:t>endotermik geçişi sağlamak için kullanılır, bu durumda suyu buharlaştırmak için kullanılır. </a:t>
            </a:r>
            <a:r>
              <a:rPr lang="tr-TR" b="1" dirty="0"/>
              <a:t>Bu nedenle, bir faz geçişinin sıcaklığında, bir numunenin ısı kapasitesi sonsuzdur.</a:t>
            </a:r>
          </a:p>
        </p:txBody>
      </p:sp>
    </p:spTree>
    <p:extLst>
      <p:ext uri="{BB962C8B-B14F-4D97-AF65-F5344CB8AC3E}">
        <p14:creationId xmlns:p14="http://schemas.microsoft.com/office/powerpoint/2010/main" val="347967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FF0000"/>
                </a:solidFill>
              </a:rPr>
              <a:t>Enthalpy </a:t>
            </a:r>
            <a:endParaRPr lang="tr-TR" b="1" dirty="0">
              <a:solidFill>
                <a:srgbClr val="FF0000"/>
              </a:solidFill>
            </a:endParaRPr>
          </a:p>
          <a:p>
            <a:r>
              <a:rPr lang="tr-TR" dirty="0"/>
              <a:t>Sistem hacmini değiştirmekte serbestken, iç enerjideki değişim ısı olarak aktarılan enerjiye eşit değildir. Bu koşullar altında, sisteme ısı olarak sağlanan enerjinin bir kısmı, genleşme işi olarak çevreye geri döner (Şek.), dolayısıyla dU, dq'dan küçüktür. Ancak şimdi, bu durumda sabit basınçta ısı olarak sağlanan enerjinin, sistemin başka bir termodinamik özelliğindeki, entalpideki değişime eşit olduğunu göstereceğiz.</a:t>
            </a:r>
          </a:p>
        </p:txBody>
      </p:sp>
    </p:spTree>
    <p:extLst>
      <p:ext uri="{BB962C8B-B14F-4D97-AF65-F5344CB8AC3E}">
        <p14:creationId xmlns:p14="http://schemas.microsoft.com/office/powerpoint/2010/main" val="19876801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U, p ve V durum fonksiyonları olduğundan, entalpi de bir durum fonksiyonudur. </a:t>
            </a:r>
          </a:p>
          <a:p>
            <a:endParaRPr lang="tr-TR" dirty="0"/>
          </a:p>
          <a:p>
            <a:r>
              <a:rPr lang="tr-TR" dirty="0"/>
              <a:t>Herhangi bir durum fonksiyonu için geçerli olduğu gibi, herhangi bir başlangıç ​​ve son durum çifti arasındaki entalpideki değişim, ΔH, aralarındaki yoldan bağımsızdır.</a:t>
            </a:r>
          </a:p>
        </p:txBody>
      </p:sp>
    </p:spTree>
    <p:extLst>
      <p:ext uri="{BB962C8B-B14F-4D97-AF65-F5344CB8AC3E}">
        <p14:creationId xmlns:p14="http://schemas.microsoft.com/office/powerpoint/2010/main" val="30223583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Entalpi tanımı keyfi görünse de, termokimya için önemli etkileri vardır. «</a:t>
            </a:r>
            <a:r>
              <a:rPr lang="tr-TR" b="1" dirty="0"/>
              <a:t>Entalpideki değişim, sabit basınçta ısı olarak sağlanan enerjiye eşittir </a:t>
            </a:r>
            <a:r>
              <a:rPr lang="tr-TR" dirty="0"/>
              <a:t>(sistemin ek iş yapmaması şartıyla)»: dH = dq (sabit basınçta, ek iş yok.) Ölçülebilir bir değişim için, ΔH = qp.</a:t>
            </a:r>
          </a:p>
          <a:p>
            <a:endParaRPr lang="tr-TR" dirty="0"/>
          </a:p>
          <a:p>
            <a:r>
              <a:rPr lang="tr-TR" dirty="0"/>
              <a:t>Denklem ile ifade edilen sonuç, bir sistem sabit bir basınca maruz kaldığında ve sadece genişleme işinin gerçekleşebildiğinde, entalpi değişiminin ısı olarak sağlanan enerjiye eşit olduğunu belirtir. Örneğin, açık bir su kabına daldırılmış bir elektrikli ısıtıcı aracılığıyla 36 kJ enerji sağlarsak, suyun entalpisi 36 kJ artar ve ΔH = +36 kJ yazarız.</a:t>
            </a:r>
          </a:p>
        </p:txBody>
      </p:sp>
    </p:spTree>
    <p:extLst>
      <p:ext uri="{BB962C8B-B14F-4D97-AF65-F5344CB8AC3E}">
        <p14:creationId xmlns:p14="http://schemas.microsoft.com/office/powerpoint/2010/main" val="9144735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Sistemin durumundaki genel sonsuz küçük bir değişiklik için; </a:t>
            </a:r>
          </a:p>
          <a:p>
            <a:endParaRPr lang="tr-TR" dirty="0"/>
          </a:p>
          <a:p>
            <a:pPr marL="285750" indent="-285750">
              <a:buFont typeface="Arial" panose="020B0604020202020204" pitchFamily="34" charset="0"/>
              <a:buChar char="•"/>
            </a:pPr>
            <a:r>
              <a:rPr lang="tr-TR" dirty="0"/>
              <a:t>U, U + dU olarak değişir, </a:t>
            </a:r>
          </a:p>
          <a:p>
            <a:pPr marL="285750" indent="-285750">
              <a:buFont typeface="Arial" panose="020B0604020202020204" pitchFamily="34" charset="0"/>
              <a:buChar char="•"/>
            </a:pPr>
            <a:r>
              <a:rPr lang="tr-TR" dirty="0"/>
              <a:t>p, p + dp olarak değişir ve </a:t>
            </a:r>
          </a:p>
          <a:p>
            <a:pPr marL="285750" indent="-285750">
              <a:buFont typeface="Arial" panose="020B0604020202020204" pitchFamily="34" charset="0"/>
              <a:buChar char="•"/>
            </a:pPr>
            <a:r>
              <a:rPr lang="tr-TR" dirty="0"/>
              <a:t>V, V + dV olarak değişir, b</a:t>
            </a:r>
          </a:p>
          <a:p>
            <a:pPr marL="285750" indent="-285750">
              <a:buFont typeface="Arial" panose="020B0604020202020204" pitchFamily="34" charset="0"/>
              <a:buChar char="•"/>
            </a:pPr>
            <a:r>
              <a:rPr lang="tr-TR" dirty="0"/>
              <a:t>u nedenle denklemdeki tanımdan </a:t>
            </a:r>
          </a:p>
          <a:p>
            <a:pPr marL="285750" indent="-285750">
              <a:buFont typeface="Arial" panose="020B0604020202020204" pitchFamily="34" charset="0"/>
              <a:buChar char="•"/>
            </a:pPr>
            <a:r>
              <a:rPr lang="tr-TR" dirty="0"/>
              <a:t>H = U + pV H, U + pV'den H + dH = (U + dU) + (p + dp)(V + dV) = U + dU + pV + pdV + Vdp + dpdV </a:t>
            </a:r>
          </a:p>
          <a:p>
            <a:pPr marL="285750" indent="-285750">
              <a:buFont typeface="Arial" panose="020B0604020202020204" pitchFamily="34" charset="0"/>
              <a:buChar char="•"/>
            </a:pPr>
            <a:endParaRPr lang="tr-TR" dirty="0"/>
          </a:p>
          <a:p>
            <a:pPr marL="0" indent="0">
              <a:buFont typeface="Arial" panose="020B0604020202020204" pitchFamily="34" charset="0"/>
              <a:buNone/>
            </a:pPr>
            <a:r>
              <a:rPr lang="tr-TR" dirty="0"/>
              <a:t>Son terim, sonsuz derecede küçük iki miktarın ürünüdür ve bu nedenle ihmal edilebilir. Sonuç olarak, sağda U + pV = H'yi tanıdıktan sonra, H'nin şu şekilde değiştiğini görüyoruz: H + dH = H + dU + pdV + Vdp ve dolayısıyla dH = dU + pdV + Vdp Şimdi bu ifadeye dU = dq + dw koyarsak, dH = dq + dw + pdV + Vdp elde ederiz. Sistem p basıncında çevresiyle mekanik dengedeyse ve sadece genişleme işi yapıyorsa, dw = −pdV yazabilir ve dH = dq + Vdp elde edebiliriz. Şimdi </a:t>
            </a:r>
            <a:r>
              <a:rPr lang="tr-TR" b="1" dirty="0"/>
              <a:t>dp = 0 yazarak ısıtmanın sabit basınçta gerçekleşmesi koşulunu uyguluyoruz.</a:t>
            </a:r>
            <a:r>
              <a:rPr lang="tr-TR" dirty="0"/>
              <a:t> Ardından dH = dq (sabit basınçta, ek iş yok)</a:t>
            </a:r>
          </a:p>
        </p:txBody>
      </p:sp>
    </p:spTree>
    <p:extLst>
      <p:ext uri="{BB962C8B-B14F-4D97-AF65-F5344CB8AC3E}">
        <p14:creationId xmlns:p14="http://schemas.microsoft.com/office/powerpoint/2010/main" val="36329027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 Entalpi Değişiminin Ölçülmesi, ∆H</a:t>
            </a:r>
          </a:p>
          <a:p>
            <a:endParaRPr lang="tr-TR" dirty="0"/>
          </a:p>
          <a:p>
            <a:r>
              <a:rPr lang="tr-TR" dirty="0"/>
              <a:t>Entalpi değişimi, sabit basınçta meydana gelen fiziksel veya kimyasal değişime eşlik eden sıcaklık değişimi izlenerek kalorimetrik olarak ölçülebilir. Sabit basınçta süreçleri incelemek için bir kalorimetreye izobarik kalorimetre denir.</a:t>
            </a:r>
          </a:p>
          <a:p>
            <a:endParaRPr lang="tr-TR" dirty="0"/>
          </a:p>
          <a:p>
            <a:r>
              <a:rPr lang="tr-TR" dirty="0"/>
              <a:t>Basit bir örnek, atmosfere açık, termal olarak yalıtılmış bir kaptır: reaksiyonda açığa çıkan ısı, içeriğin sıcaklığındaki değişiklik ölçülerek izlenir. Bir yanma reaksiyonu için, bir oksijen kaynağında belirli bir miktarda madde yandığında ∆T'yi ölçmek için bir adyabatik alev kalorimetresi kullanılabilir (Şekil 1).</a:t>
            </a:r>
          </a:p>
        </p:txBody>
      </p:sp>
    </p:spTree>
    <p:extLst>
      <p:ext uri="{BB962C8B-B14F-4D97-AF65-F5344CB8AC3E}">
        <p14:creationId xmlns:p14="http://schemas.microsoft.com/office/powerpoint/2010/main" val="2112135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Sabit hacimde tutulan bir sistem genişleme işi yapamaz, dolayısıyla dw</a:t>
            </a:r>
            <a:r>
              <a:rPr lang="tr-TR" baseline="-25000" dirty="0"/>
              <a:t>exp</a:t>
            </a:r>
            <a:r>
              <a:rPr lang="tr-TR" dirty="0"/>
              <a:t> = 0. </a:t>
            </a:r>
          </a:p>
          <a:p>
            <a:r>
              <a:rPr lang="tr-TR" dirty="0"/>
              <a:t>Sistem aynı zamanda başka herhangi bir iş yapamıyorsa, o zaman dw</a:t>
            </a:r>
            <a:r>
              <a:rPr lang="tr-TR" baseline="-25000" dirty="0"/>
              <a:t>e</a:t>
            </a:r>
            <a:r>
              <a:rPr lang="tr-TR" dirty="0"/>
              <a:t> = 0.</a:t>
            </a:r>
            <a:r>
              <a:rPr lang="tr-TR" baseline="0" dirty="0"/>
              <a:t> </a:t>
            </a:r>
          </a:p>
          <a:p>
            <a:r>
              <a:rPr lang="tr-TR" dirty="0"/>
              <a:t>Bu şartlar altında: dU = dq (sabit hacimde, ek iş yok) </a:t>
            </a:r>
          </a:p>
          <a:p>
            <a:r>
              <a:rPr lang="tr-TR" dirty="0"/>
              <a:t>Bu ilişkiyi dU = dq</a:t>
            </a:r>
            <a:r>
              <a:rPr lang="tr-TR" baseline="-25000" dirty="0"/>
              <a:t>V</a:t>
            </a:r>
            <a:r>
              <a:rPr lang="tr-TR" dirty="0"/>
              <a:t> yazarak ifade ederiz, burada alt simge sabit hacimde bir değişiklik anlamına gelir. </a:t>
            </a:r>
          </a:p>
          <a:p>
            <a:r>
              <a:rPr lang="tr-TR" dirty="0"/>
              <a:t>Ölçülebilir bir değişiklik için, ΔU = qV </a:t>
            </a:r>
          </a:p>
          <a:p>
            <a:r>
              <a:rPr lang="tr-TR" dirty="0"/>
              <a:t>Bu formülden, Sabit hacimli bir sisteme verilen enerjiyi ısı (q &gt; 0) veya hal değişimine uğradığında bu sistemden ısı (q &lt; 0) olarak elde edilen enerjiyi ölçerek, aslında sistemin iç enerji  yapısındaki değişimi ölçüyoruz.</a:t>
            </a:r>
          </a:p>
        </p:txBody>
      </p:sp>
    </p:spTree>
    <p:extLst>
      <p:ext uri="{BB962C8B-B14F-4D97-AF65-F5344CB8AC3E}">
        <p14:creationId xmlns:p14="http://schemas.microsoft.com/office/powerpoint/2010/main" val="13270696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∆H'ye giden diğer bir yol, bir bomba kalorimetresi kullanarak iç enerji değişimini ölçmek ve ardından ∆U'yu ∆H'ye dönüştürmektir. Katıların ve sıvıların küçük molar hacimleri olduğundan, onlar için pVm o kadar küçüktür ki molar entalpi ve molar iç enerji hemen hemen aynıdır (Hm = Um + pVm ≈ Um). Sonuç olarak, bir işlem yalnızca katıları veya sıvıları içeriyorsa, ∆H ve ∆U değerleri hemen hemen aynıdır. Fiziksel olarak, bu tür işlemlere hacimde çok küçük bir değişiklik eşlik eder, işlem gerçekleştiğinde sistem çevre üzerinde ihmal edilebilir bir iş yapar, bu nedenle ısı olarak sağlanan enerji tamamen sistem içinde kalır. Bununla birlikte, entalpi değişikliklerini ölçmenin en karmaşık yolu, bir diferansiyel tarama kalorimetresi (DSC) kullanmaktır.</a:t>
            </a:r>
          </a:p>
        </p:txBody>
      </p:sp>
    </p:spTree>
    <p:extLst>
      <p:ext uri="{BB962C8B-B14F-4D97-AF65-F5344CB8AC3E}">
        <p14:creationId xmlns:p14="http://schemas.microsoft.com/office/powerpoint/2010/main" val="31084707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411" b="0" i="0" kern="1200" dirty="0">
                <a:solidFill>
                  <a:schemeClr val="tx1"/>
                </a:solidFill>
                <a:effectLst/>
                <a:latin typeface="+mn-lt"/>
                <a:ea typeface="+mn-ea"/>
                <a:cs typeface="+mn-cs"/>
              </a:rPr>
              <a:t>İç Enerji ve Entalpi İlişkisi</a:t>
            </a:r>
          </a:p>
          <a:p>
            <a:endParaRPr lang="tr-TR" sz="1411" b="0" i="0" kern="1200" dirty="0">
              <a:solidFill>
                <a:schemeClr val="tx1"/>
              </a:solidFill>
              <a:effectLst/>
              <a:latin typeface="+mn-lt"/>
              <a:ea typeface="+mn-ea"/>
              <a:cs typeface="+mn-cs"/>
            </a:endParaRPr>
          </a:p>
          <a:p>
            <a:r>
              <a:rPr lang="tr-TR" dirty="0"/>
              <a:t>Mükemmel bir gazın entalpisi, H tanımında pV = nRT kullanılarak iç enerjisiyle ilişkilidir: H = U+pV = U + nRT Bu ilişki, gaz üreten veya tüketen bir reaksiyondaki entalpi değişiminin ∆H = ∆U + ng RT Burada ∆ng, reaksiyondaki gaz moleküllerinin miktarındaki değişikliktir.</a:t>
            </a:r>
          </a:p>
        </p:txBody>
      </p:sp>
    </p:spTree>
    <p:extLst>
      <p:ext uri="{BB962C8B-B14F-4D97-AF65-F5344CB8AC3E}">
        <p14:creationId xmlns:p14="http://schemas.microsoft.com/office/powerpoint/2010/main" val="12666379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t>Gaz fazı reaksiyonları için ΔH ve ΔU arasındaki ilişki</a:t>
            </a:r>
          </a:p>
          <a:p>
            <a:endParaRPr lang="tr-TR" dirty="0"/>
          </a:p>
          <a:p>
            <a:pPr algn="just"/>
            <a:r>
              <a:rPr lang="tr-TR" dirty="0"/>
              <a:t>Reaksiyonda: 2 H2(g) + O2(g) → 2 H2O(l), 3 mol gaz fazı molekülü 2 mol sıvı faz molekülü ile değiştirilir, yani Δng = -3 mol. Bu nedenle, 298 K'da RT = 2.5 kJ mol-1 olduğunda, sistemde meydana gelen entalpi ve iç enerji değişimleri ile ilişkilidir. ΔH − ΔU = (−3 mol) × RT ≈ -7,4 kJ Farkın joule değil kilojul olarak ifade edildiğini unutmayın. Entalpi değişimi, iç enerjideki değişimden daha küçüktür (bu durumda, daha az negatiftir), çünkü reaksiyon meydana geldiğinde sistemden ısı kaçmasına rağmen, sıvı oluştuğunda sistem büzülür, dolayısıyla enerji ona çevreden geri yüklenir. .</a:t>
            </a:r>
          </a:p>
        </p:txBody>
      </p:sp>
    </p:spTree>
    <p:extLst>
      <p:ext uri="{BB962C8B-B14F-4D97-AF65-F5344CB8AC3E}">
        <p14:creationId xmlns:p14="http://schemas.microsoft.com/office/powerpoint/2010/main" val="24136859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Su 1.0 atm basınç altında kaynayana kadar ısıtılır. 12 V'luk bir kaynaktan 0,50 A'lık bir elektrik akımı, onunla termal temas halindeki bir dirençten 300 s boyunca geçirildiğinde, 0,798 g suyun buharlaştığı bulunmuştur. Kaynama noktasındaki (373.15 K) molar iç enerjiyi ve entalpi değişimlerini hesaplayın.</a:t>
            </a:r>
          </a:p>
        </p:txBody>
      </p:sp>
    </p:spTree>
    <p:extLst>
      <p:ext uri="{BB962C8B-B14F-4D97-AF65-F5344CB8AC3E}">
        <p14:creationId xmlns:p14="http://schemas.microsoft.com/office/powerpoint/2010/main" val="4768140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b="1" dirty="0"/>
              <a:t>Yöntem</a:t>
            </a:r>
            <a:r>
              <a:rPr lang="tr-TR" dirty="0"/>
              <a:t> </a:t>
            </a:r>
          </a:p>
          <a:p>
            <a:r>
              <a:rPr lang="tr-TR" dirty="0"/>
              <a:t>Buharlaşma sabit basınçta gerçekleştiği için entalpi değişimi ısıtıcı tarafından sağlanan ısıya eşittir. Bu nedenle strateji, sağlanan enerjiyi (q = IVt'den) ısı olarak hesaplamak, bunu bir entalpi değişimi olarak ifade etmek ve ardından sonucu buharlaşan H2O moleküllerinin miktarına bölerek molar entalpi değişimine dönüştürmektir. Entalpi değişiminden iç enerji değişimine dönüştürmek için, buharın mükemmel bir gaz olduğunu varsayarız ve ΔH = ΔU + Δn</a:t>
            </a:r>
            <a:r>
              <a:rPr lang="tr-TR" baseline="-25000" dirty="0"/>
              <a:t>g</a:t>
            </a:r>
            <a:r>
              <a:rPr lang="tr-TR" dirty="0"/>
              <a:t>RT denklemini kullanırız.</a:t>
            </a:r>
          </a:p>
        </p:txBody>
      </p:sp>
    </p:spTree>
    <p:extLst>
      <p:ext uri="{BB962C8B-B14F-4D97-AF65-F5344CB8AC3E}">
        <p14:creationId xmlns:p14="http://schemas.microsoft.com/office/powerpoint/2010/main" val="39271609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entalpi değişimi ΔH = IVt = (0,50 A) × (12 V) × (300 s) = +(0,50 × 12 × 300) J Burada 1 A V s = 1 J kullandık. 0.798 g su (0.798 g)/(18.02 g mol-1) = (0.798/18.02) mol H2O olduğundan, mol H2O başına buharlaşma entalpisi</a:t>
            </a:r>
          </a:p>
          <a:p>
            <a:endParaRPr lang="tr-TR" dirty="0"/>
          </a:p>
          <a:p>
            <a:endParaRPr lang="tr-TR" dirty="0"/>
          </a:p>
          <a:p>
            <a:r>
              <a:rPr lang="tr-TR" dirty="0"/>
              <a:t>H2O(l) → H2O(g) sürecinde gaz moleküllerinin miktarındaki değişim Δng= +1 mol, yani ΔUm = ΔHm − RT = +38 kJ mol−1 Artı işareti, iç enerji veya entalpide bir artışı temsil ettiklerini vurgulamak için pozitif niceliklere eklenir. İç enerji değişiminin entalpi değişiminden daha küçük olduğuna dikkat edin, çünkü enerji, buhara yer açmak için çevredeki atmosferi geri sürmek için kullanıldı.</a:t>
            </a:r>
          </a:p>
        </p:txBody>
      </p:sp>
    </p:spTree>
    <p:extLst>
      <p:ext uri="{BB962C8B-B14F-4D97-AF65-F5344CB8AC3E}">
        <p14:creationId xmlns:p14="http://schemas.microsoft.com/office/powerpoint/2010/main" val="1903833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 Entalpinin Sıcaklıkla Değişimi</a:t>
            </a:r>
          </a:p>
          <a:p>
            <a:r>
              <a:rPr lang="tr-TR" dirty="0"/>
              <a:t>Bir maddenin sıcaklığı arttıkça entalpisi artar. Entalpi artışı ile sıcaklıktaki artış arasındaki ilişki koşullara bağlıdır (örneğin, sabit basınç veya sabit hacim). En önemli koşul sabit basınçtır ve sabit basınçta sıcaklığa karşı bir entalpi grafiğine teğetin eğimi, belirli bir sıcaklıkta sabit basınçta ısı kapasitesi, Cp olarak adlandırılır /Şek.).</a:t>
            </a:r>
          </a:p>
        </p:txBody>
      </p:sp>
    </p:spTree>
    <p:extLst>
      <p:ext uri="{BB962C8B-B14F-4D97-AF65-F5344CB8AC3E}">
        <p14:creationId xmlns:p14="http://schemas.microsoft.com/office/powerpoint/2010/main" val="3586777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(c) Entalpinin Sıcaklıkla Değişimi</a:t>
            </a:r>
          </a:p>
          <a:p>
            <a:r>
              <a:rPr lang="tr-TR" dirty="0"/>
              <a:t>sabit basınçta ısı kapasitesi, Cp, belirli bir sıcaklıkta /Şek.) şu şekilde verilir:</a:t>
            </a:r>
          </a:p>
          <a:p>
            <a:endParaRPr lang="tr-TR" dirty="0"/>
          </a:p>
          <a:p>
            <a:r>
              <a:rPr lang="tr-TR" dirty="0"/>
              <a:t>Sabit basınçtaki ısı kapasitesi, sabit hacimdeki ısı kapasitesinin analogudur ve kapsamlı bir özelliktir. entalpi değişikliğini sıcaklıktaki bir değişiklikle ilişkilendirmek için kullanılır. Sabit basınçta molar ısı kapasitesi, Cp,m, malzemenin molü başına ısı kapasitesidir; yoğun bir özelliktir.</a:t>
            </a:r>
          </a:p>
        </p:txBody>
      </p:sp>
    </p:spTree>
    <p:extLst>
      <p:ext uri="{BB962C8B-B14F-4D97-AF65-F5344CB8AC3E}">
        <p14:creationId xmlns:p14="http://schemas.microsoft.com/office/powerpoint/2010/main" val="104448062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Sabit basınçtaki ısı kapasitesi, entalpi değişikliğini sıcaklıktaki bir değişiklikle ilişkilendirmek için kullanılır. </a:t>
            </a:r>
          </a:p>
          <a:p>
            <a:r>
              <a:rPr lang="tr-TR" dirty="0"/>
              <a:t>Sonsuz sıcaklık değişimleri için,</a:t>
            </a:r>
          </a:p>
          <a:p>
            <a:r>
              <a:rPr lang="tr-TR" dirty="0"/>
              <a:t>dH = CpdT (sabit basınçta) </a:t>
            </a:r>
          </a:p>
          <a:p>
            <a:r>
              <a:rPr lang="tr-TR" dirty="0"/>
              <a:t>Isı kapasitesi ilgilenilen sıcaklık aralığında sabit ise, o zaman sıcaklıkta ölçülebilir bir artış için ∆H = Cp ∆T (sabit basınçta) </a:t>
            </a:r>
          </a:p>
          <a:p>
            <a:endParaRPr lang="tr-TR" dirty="0"/>
          </a:p>
          <a:p>
            <a:r>
              <a:rPr lang="tr-TR" dirty="0"/>
              <a:t>Entalpideki bir artış, sabit basınçta ısı olarak sağlanan enerji ile eşitlenebildiğinden, ikinci denklemin pratik biçimi şöyledir: qP = CP ∆T</a:t>
            </a:r>
          </a:p>
        </p:txBody>
      </p:sp>
    </p:spTree>
    <p:extLst>
      <p:ext uri="{BB962C8B-B14F-4D97-AF65-F5344CB8AC3E}">
        <p14:creationId xmlns:p14="http://schemas.microsoft.com/office/powerpoint/2010/main" val="42516646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600" b="1" i="1" dirty="0" err="1">
                <a:latin typeface="Minion-Regular"/>
              </a:rPr>
              <a:t>q</a:t>
            </a:r>
            <a:r>
              <a:rPr lang="en-US" sz="1600" b="1" i="1" baseline="-25000" dirty="0" err="1">
                <a:latin typeface="Minion-Regular"/>
              </a:rPr>
              <a:t>P</a:t>
            </a:r>
            <a:r>
              <a:rPr lang="en-US" sz="1600" b="1" i="1" baseline="-25000" dirty="0">
                <a:latin typeface="Minion-Regular"/>
              </a:rPr>
              <a:t> </a:t>
            </a:r>
            <a:r>
              <a:rPr lang="en-US" sz="1600" b="1" dirty="0">
                <a:latin typeface="Minion-Regular"/>
              </a:rPr>
              <a:t>= </a:t>
            </a:r>
            <a:r>
              <a:rPr lang="en-US" sz="1600" b="1" i="1" dirty="0">
                <a:latin typeface="Minion-Regular"/>
              </a:rPr>
              <a:t>C</a:t>
            </a:r>
            <a:r>
              <a:rPr lang="en-US" sz="1600" b="1" i="1" baseline="-25000" dirty="0">
                <a:latin typeface="Minion-Regular"/>
              </a:rPr>
              <a:t>P</a:t>
            </a:r>
            <a:r>
              <a:rPr lang="en-US" sz="1600" b="1" i="1" dirty="0">
                <a:latin typeface="Minion-Regular"/>
              </a:rPr>
              <a:t> </a:t>
            </a:r>
            <a:r>
              <a:rPr lang="en-US" sz="1600" b="1" dirty="0">
                <a:latin typeface="Minion-Regular"/>
              </a:rPr>
              <a:t>∆</a:t>
            </a:r>
            <a:r>
              <a:rPr lang="en-US" sz="1600" b="1" i="1" dirty="0">
                <a:latin typeface="Minion-Regular"/>
              </a:rPr>
              <a:t>T </a:t>
            </a:r>
            <a:endParaRPr lang="tr-TR" sz="1600" b="1" i="1" dirty="0">
              <a:latin typeface="Minion-Regular"/>
            </a:endParaRPr>
          </a:p>
          <a:p>
            <a:pPr marL="0" marR="0" lvl="0" indent="0" algn="l" defTabSz="1075334" rtl="0" eaLnBrk="1" fontAlgn="auto" latinLnBrk="0" hangingPunct="1">
              <a:lnSpc>
                <a:spcPct val="100000"/>
              </a:lnSpc>
              <a:spcBef>
                <a:spcPts val="0"/>
              </a:spcBef>
              <a:spcAft>
                <a:spcPts val="0"/>
              </a:spcAft>
              <a:buClrTx/>
              <a:buSzTx/>
              <a:buFontTx/>
              <a:buNone/>
              <a:tabLst/>
              <a:defRPr/>
            </a:pPr>
            <a:endParaRPr lang="tr-TR" sz="1600" b="1" i="1" dirty="0">
              <a:latin typeface="Minion-Regular"/>
            </a:endParaRPr>
          </a:p>
          <a:p>
            <a:pPr marL="0" marR="0" lvl="0" indent="0" algn="l" defTabSz="1075334" rtl="0" eaLnBrk="1" fontAlgn="auto" latinLnBrk="0" hangingPunct="1">
              <a:lnSpc>
                <a:spcPct val="100000"/>
              </a:lnSpc>
              <a:spcBef>
                <a:spcPts val="0"/>
              </a:spcBef>
              <a:spcAft>
                <a:spcPts val="0"/>
              </a:spcAft>
              <a:buClrTx/>
              <a:buSzTx/>
              <a:buFontTx/>
              <a:buNone/>
              <a:tabLst/>
              <a:defRPr/>
            </a:pPr>
            <a:r>
              <a:rPr lang="tr-TR" sz="1600" dirty="0"/>
              <a:t>Bu ifade bize bir numunenin ısı kapasitesinin nasıl ölçüleceğini gösterir: ölçülen bir miktar enerji, sabit basınç koşulları altında ısı olarak sağlanır (atmosfere maruz kalan ve genleşmesi serbest olan bir numunede olduğu gibi) ve sıcaklık artışı izlenir.</a:t>
            </a:r>
            <a:endParaRPr lang="en-US" sz="1600" b="1" dirty="0">
              <a:latin typeface="Minion-Regular"/>
            </a:endParaRPr>
          </a:p>
          <a:p>
            <a:pPr algn="just"/>
            <a:r>
              <a:rPr lang="en-US" sz="1600" dirty="0" err="1">
                <a:solidFill>
                  <a:srgbClr val="231F20"/>
                </a:solidFill>
                <a:latin typeface="Minion-Regular"/>
              </a:rPr>
              <a:t>Sıcaklık</a:t>
            </a:r>
            <a:r>
              <a:rPr lang="en-US" sz="1600" dirty="0">
                <a:solidFill>
                  <a:srgbClr val="231F20"/>
                </a:solidFill>
                <a:latin typeface="Minion-Regular"/>
              </a:rPr>
              <a:t> </a:t>
            </a:r>
            <a:r>
              <a:rPr lang="en-US" sz="1600" dirty="0" err="1">
                <a:solidFill>
                  <a:srgbClr val="231F20"/>
                </a:solidFill>
                <a:latin typeface="Minion-Regular"/>
              </a:rPr>
              <a:t>aralığı</a:t>
            </a:r>
            <a:r>
              <a:rPr lang="en-US" sz="1600" dirty="0">
                <a:solidFill>
                  <a:srgbClr val="231F20"/>
                </a:solidFill>
                <a:latin typeface="Minion-Regular"/>
              </a:rPr>
              <a:t> </a:t>
            </a:r>
            <a:r>
              <a:rPr lang="en-US" sz="1600" dirty="0" err="1">
                <a:solidFill>
                  <a:srgbClr val="231F20"/>
                </a:solidFill>
                <a:latin typeface="Minion-Regular"/>
              </a:rPr>
              <a:t>küçükse</a:t>
            </a:r>
            <a:r>
              <a:rPr lang="en-US" sz="1600" dirty="0">
                <a:solidFill>
                  <a:srgbClr val="231F20"/>
                </a:solidFill>
                <a:latin typeface="Minion-Regular"/>
              </a:rPr>
              <a:t>, </a:t>
            </a:r>
            <a:r>
              <a:rPr lang="en-US" sz="1600" dirty="0" err="1">
                <a:solidFill>
                  <a:srgbClr val="231F20"/>
                </a:solidFill>
                <a:latin typeface="Minion-Regular"/>
              </a:rPr>
              <a:t>ısı</a:t>
            </a:r>
            <a:r>
              <a:rPr lang="en-US" sz="1600" dirty="0">
                <a:solidFill>
                  <a:srgbClr val="231F20"/>
                </a:solidFill>
                <a:latin typeface="Minion-Regular"/>
              </a:rPr>
              <a:t> </a:t>
            </a:r>
            <a:r>
              <a:rPr lang="en-US" sz="1600" dirty="0" err="1">
                <a:solidFill>
                  <a:srgbClr val="231F20"/>
                </a:solidFill>
                <a:latin typeface="Minion-Regular"/>
              </a:rPr>
              <a:t>kapasitesinin</a:t>
            </a:r>
            <a:r>
              <a:rPr lang="en-US" sz="1600" dirty="0">
                <a:solidFill>
                  <a:srgbClr val="231F20"/>
                </a:solidFill>
                <a:latin typeface="Minion-Regular"/>
              </a:rPr>
              <a:t> </a:t>
            </a:r>
            <a:r>
              <a:rPr lang="en-US" sz="1600" dirty="0" err="1">
                <a:solidFill>
                  <a:srgbClr val="231F20"/>
                </a:solidFill>
                <a:latin typeface="Minion-Regular"/>
              </a:rPr>
              <a:t>sıcaklıkla</a:t>
            </a:r>
            <a:r>
              <a:rPr lang="en-US" sz="1600" dirty="0">
                <a:solidFill>
                  <a:srgbClr val="231F20"/>
                </a:solidFill>
                <a:latin typeface="Minion-Regular"/>
              </a:rPr>
              <a:t> </a:t>
            </a:r>
            <a:r>
              <a:rPr lang="en-US" sz="1600" dirty="0" err="1">
                <a:solidFill>
                  <a:srgbClr val="231F20"/>
                </a:solidFill>
                <a:latin typeface="Minion-Regular"/>
              </a:rPr>
              <a:t>değişimi</a:t>
            </a:r>
            <a:r>
              <a:rPr lang="en-US" sz="1600" dirty="0">
                <a:solidFill>
                  <a:srgbClr val="231F20"/>
                </a:solidFill>
                <a:latin typeface="Minion-Regular"/>
              </a:rPr>
              <a:t> </a:t>
            </a:r>
            <a:r>
              <a:rPr lang="en-US" sz="1600" dirty="0" err="1">
                <a:solidFill>
                  <a:srgbClr val="231F20"/>
                </a:solidFill>
                <a:latin typeface="Minion-Regular"/>
              </a:rPr>
              <a:t>bazen</a:t>
            </a:r>
            <a:r>
              <a:rPr lang="en-US" sz="1600" dirty="0">
                <a:solidFill>
                  <a:srgbClr val="231F20"/>
                </a:solidFill>
                <a:latin typeface="Minion-Regular"/>
              </a:rPr>
              <a:t> </a:t>
            </a:r>
            <a:r>
              <a:rPr lang="en-US" sz="1600" dirty="0" err="1">
                <a:solidFill>
                  <a:srgbClr val="231F20"/>
                </a:solidFill>
                <a:latin typeface="Minion-Regular"/>
              </a:rPr>
              <a:t>göz</a:t>
            </a:r>
            <a:r>
              <a:rPr lang="en-US" sz="1600" dirty="0">
                <a:solidFill>
                  <a:srgbClr val="231F20"/>
                </a:solidFill>
                <a:latin typeface="Minion-Regular"/>
              </a:rPr>
              <a:t> </a:t>
            </a:r>
            <a:r>
              <a:rPr lang="en-US" sz="1600" dirty="0" err="1">
                <a:solidFill>
                  <a:srgbClr val="231F20"/>
                </a:solidFill>
                <a:latin typeface="Minion-Regular"/>
              </a:rPr>
              <a:t>ardı</a:t>
            </a:r>
            <a:r>
              <a:rPr lang="en-US" sz="1600" dirty="0">
                <a:solidFill>
                  <a:srgbClr val="231F20"/>
                </a:solidFill>
                <a:latin typeface="Minion-Regular"/>
              </a:rPr>
              <a:t> </a:t>
            </a:r>
            <a:r>
              <a:rPr lang="en-US" sz="1600" dirty="0" err="1">
                <a:solidFill>
                  <a:srgbClr val="231F20"/>
                </a:solidFill>
                <a:latin typeface="Minion-Regular"/>
              </a:rPr>
              <a:t>edilebilir</a:t>
            </a:r>
            <a:r>
              <a:rPr lang="en-US" sz="1600" dirty="0">
                <a:solidFill>
                  <a:srgbClr val="231F20"/>
                </a:solidFill>
                <a:latin typeface="Minion-Regular"/>
              </a:rPr>
              <a:t>; </a:t>
            </a:r>
            <a:r>
              <a:rPr lang="en-US" sz="1600" dirty="0" err="1">
                <a:solidFill>
                  <a:srgbClr val="231F20"/>
                </a:solidFill>
                <a:latin typeface="Minion-Regular"/>
              </a:rPr>
              <a:t>bu</a:t>
            </a:r>
            <a:r>
              <a:rPr lang="en-US" sz="1600" dirty="0">
                <a:solidFill>
                  <a:srgbClr val="231F20"/>
                </a:solidFill>
                <a:latin typeface="Minion-Regular"/>
              </a:rPr>
              <a:t> </a:t>
            </a:r>
            <a:r>
              <a:rPr lang="en-US" sz="1600" dirty="0" err="1">
                <a:solidFill>
                  <a:srgbClr val="231F20"/>
                </a:solidFill>
                <a:latin typeface="Minion-Regular"/>
              </a:rPr>
              <a:t>yaklaşım</a:t>
            </a:r>
            <a:r>
              <a:rPr lang="en-US" sz="1600" dirty="0">
                <a:solidFill>
                  <a:srgbClr val="231F20"/>
                </a:solidFill>
                <a:latin typeface="Minion-Regular"/>
              </a:rPr>
              <a:t>, </a:t>
            </a:r>
            <a:r>
              <a:rPr lang="en-US" sz="1600" dirty="0" err="1">
                <a:solidFill>
                  <a:srgbClr val="231F20"/>
                </a:solidFill>
                <a:latin typeface="Minion-Regular"/>
              </a:rPr>
              <a:t>monatomik</a:t>
            </a:r>
            <a:r>
              <a:rPr lang="en-US" sz="1600" dirty="0">
                <a:solidFill>
                  <a:srgbClr val="231F20"/>
                </a:solidFill>
                <a:latin typeface="Minion-Regular"/>
              </a:rPr>
              <a:t> </a:t>
            </a:r>
            <a:r>
              <a:rPr lang="en-US" sz="1600" dirty="0" err="1">
                <a:solidFill>
                  <a:srgbClr val="231F20"/>
                </a:solidFill>
                <a:latin typeface="Minion-Regular"/>
              </a:rPr>
              <a:t>mükemmel</a:t>
            </a:r>
            <a:r>
              <a:rPr lang="en-US" sz="1600" dirty="0">
                <a:solidFill>
                  <a:srgbClr val="231F20"/>
                </a:solidFill>
                <a:latin typeface="Minion-Regular"/>
              </a:rPr>
              <a:t> </a:t>
            </a:r>
            <a:r>
              <a:rPr lang="en-US" sz="1600" dirty="0" err="1">
                <a:solidFill>
                  <a:srgbClr val="231F20"/>
                </a:solidFill>
                <a:latin typeface="Minion-Regular"/>
              </a:rPr>
              <a:t>bir</a:t>
            </a:r>
            <a:r>
              <a:rPr lang="en-US" sz="1600" dirty="0">
                <a:solidFill>
                  <a:srgbClr val="231F20"/>
                </a:solidFill>
                <a:latin typeface="Minion-Regular"/>
              </a:rPr>
              <a:t> </a:t>
            </a:r>
            <a:r>
              <a:rPr lang="en-US" sz="1600" dirty="0" err="1">
                <a:solidFill>
                  <a:srgbClr val="231F20"/>
                </a:solidFill>
                <a:latin typeface="Minion-Regular"/>
              </a:rPr>
              <a:t>gaz</a:t>
            </a:r>
            <a:r>
              <a:rPr lang="en-US" sz="1600" dirty="0">
                <a:solidFill>
                  <a:srgbClr val="231F20"/>
                </a:solidFill>
                <a:latin typeface="Minion-Regular"/>
              </a:rPr>
              <a:t> (</a:t>
            </a:r>
            <a:r>
              <a:rPr lang="en-US" sz="1600" dirty="0" err="1">
                <a:solidFill>
                  <a:srgbClr val="231F20"/>
                </a:solidFill>
                <a:latin typeface="Minion-Regular"/>
              </a:rPr>
              <a:t>örneğin</a:t>
            </a:r>
            <a:r>
              <a:rPr lang="en-US" sz="1600" dirty="0">
                <a:solidFill>
                  <a:srgbClr val="231F20"/>
                </a:solidFill>
                <a:latin typeface="Minion-Regular"/>
              </a:rPr>
              <a:t>, düşük </a:t>
            </a:r>
            <a:r>
              <a:rPr lang="en-US" sz="1600" dirty="0" err="1">
                <a:solidFill>
                  <a:srgbClr val="231F20"/>
                </a:solidFill>
                <a:latin typeface="Minion-Regular"/>
              </a:rPr>
              <a:t>basınçtaki</a:t>
            </a:r>
            <a:r>
              <a:rPr lang="en-US" sz="1600" dirty="0">
                <a:solidFill>
                  <a:srgbClr val="231F20"/>
                </a:solidFill>
                <a:latin typeface="Minion-Regular"/>
              </a:rPr>
              <a:t> soy </a:t>
            </a:r>
            <a:r>
              <a:rPr lang="en-US" sz="1600" dirty="0" err="1">
                <a:solidFill>
                  <a:srgbClr val="231F20"/>
                </a:solidFill>
                <a:latin typeface="Minion-Regular"/>
              </a:rPr>
              <a:t>gazlardan</a:t>
            </a:r>
            <a:r>
              <a:rPr lang="en-US" sz="1600" dirty="0">
                <a:solidFill>
                  <a:srgbClr val="231F20"/>
                </a:solidFill>
                <a:latin typeface="Minion-Regular"/>
              </a:rPr>
              <a:t> </a:t>
            </a:r>
            <a:r>
              <a:rPr lang="en-US" sz="1600" dirty="0" err="1">
                <a:solidFill>
                  <a:srgbClr val="231F20"/>
                </a:solidFill>
                <a:latin typeface="Minion-Regular"/>
              </a:rPr>
              <a:t>biri</a:t>
            </a:r>
            <a:r>
              <a:rPr lang="en-US" sz="1600" dirty="0">
                <a:solidFill>
                  <a:srgbClr val="231F20"/>
                </a:solidFill>
                <a:latin typeface="Minion-Regular"/>
              </a:rPr>
              <a:t>) </a:t>
            </a:r>
            <a:r>
              <a:rPr lang="en-US" sz="1600" dirty="0" err="1">
                <a:solidFill>
                  <a:srgbClr val="231F20"/>
                </a:solidFill>
                <a:latin typeface="Minion-Regular"/>
              </a:rPr>
              <a:t>için</a:t>
            </a:r>
            <a:r>
              <a:rPr lang="en-US" sz="1600" dirty="0">
                <a:solidFill>
                  <a:srgbClr val="231F20"/>
                </a:solidFill>
                <a:latin typeface="Minion-Regular"/>
              </a:rPr>
              <a:t> </a:t>
            </a:r>
            <a:r>
              <a:rPr lang="en-US" sz="1600" dirty="0" err="1">
                <a:solidFill>
                  <a:srgbClr val="231F20"/>
                </a:solidFill>
                <a:latin typeface="Minion-Regular"/>
              </a:rPr>
              <a:t>oldukça</a:t>
            </a:r>
            <a:r>
              <a:rPr lang="en-US" sz="1600" dirty="0">
                <a:solidFill>
                  <a:srgbClr val="231F20"/>
                </a:solidFill>
                <a:latin typeface="Minion-Regular"/>
              </a:rPr>
              <a:t> </a:t>
            </a:r>
            <a:r>
              <a:rPr lang="en-US" sz="1600" dirty="0" err="1">
                <a:solidFill>
                  <a:srgbClr val="231F20"/>
                </a:solidFill>
                <a:latin typeface="Minion-Regular"/>
              </a:rPr>
              <a:t>doğrudur</a:t>
            </a:r>
            <a:r>
              <a:rPr lang="en-US" sz="1600" dirty="0">
                <a:solidFill>
                  <a:srgbClr val="231F20"/>
                </a:solidFill>
                <a:latin typeface="Minion-Regular"/>
              </a:rPr>
              <a:t>. </a:t>
            </a:r>
            <a:r>
              <a:rPr lang="en-US" sz="1600" dirty="0" err="1">
                <a:solidFill>
                  <a:srgbClr val="231F20"/>
                </a:solidFill>
                <a:latin typeface="Minion-Regular"/>
              </a:rPr>
              <a:t>Bununla</a:t>
            </a:r>
            <a:r>
              <a:rPr lang="en-US" sz="1600" dirty="0">
                <a:solidFill>
                  <a:srgbClr val="231F20"/>
                </a:solidFill>
                <a:latin typeface="Minion-Regular"/>
              </a:rPr>
              <a:t> </a:t>
            </a:r>
            <a:r>
              <a:rPr lang="en-US" sz="1600" dirty="0" err="1">
                <a:solidFill>
                  <a:srgbClr val="231F20"/>
                </a:solidFill>
                <a:latin typeface="Minion-Regular"/>
              </a:rPr>
              <a:t>birlikte</a:t>
            </a:r>
            <a:r>
              <a:rPr lang="en-US" sz="1600" dirty="0">
                <a:solidFill>
                  <a:srgbClr val="231F20"/>
                </a:solidFill>
                <a:latin typeface="Minion-Regular"/>
              </a:rPr>
              <a:t>, </a:t>
            </a:r>
            <a:r>
              <a:rPr lang="en-US" sz="1600" dirty="0" err="1">
                <a:solidFill>
                  <a:srgbClr val="231F20"/>
                </a:solidFill>
                <a:latin typeface="Minion-Regular"/>
              </a:rPr>
              <a:t>varyasyonu</a:t>
            </a:r>
            <a:r>
              <a:rPr lang="en-US" sz="1600" dirty="0">
                <a:solidFill>
                  <a:srgbClr val="231F20"/>
                </a:solidFill>
                <a:latin typeface="Minion-Regular"/>
              </a:rPr>
              <a:t> </a:t>
            </a:r>
            <a:r>
              <a:rPr lang="en-US" sz="1600" dirty="0" err="1">
                <a:solidFill>
                  <a:srgbClr val="231F20"/>
                </a:solidFill>
                <a:latin typeface="Minion-Regular"/>
              </a:rPr>
              <a:t>hesaba</a:t>
            </a:r>
            <a:r>
              <a:rPr lang="en-US" sz="1600" dirty="0">
                <a:solidFill>
                  <a:srgbClr val="231F20"/>
                </a:solidFill>
                <a:latin typeface="Minion-Regular"/>
              </a:rPr>
              <a:t> </a:t>
            </a:r>
            <a:r>
              <a:rPr lang="en-US" sz="1600" dirty="0" err="1">
                <a:solidFill>
                  <a:srgbClr val="231F20"/>
                </a:solidFill>
                <a:latin typeface="Minion-Regular"/>
              </a:rPr>
              <a:t>katmak</a:t>
            </a:r>
            <a:r>
              <a:rPr lang="en-US" sz="1600" dirty="0">
                <a:solidFill>
                  <a:srgbClr val="231F20"/>
                </a:solidFill>
                <a:latin typeface="Minion-Regular"/>
              </a:rPr>
              <a:t> </a:t>
            </a:r>
            <a:r>
              <a:rPr lang="en-US" sz="1600" dirty="0" err="1">
                <a:solidFill>
                  <a:srgbClr val="231F20"/>
                </a:solidFill>
                <a:latin typeface="Minion-Regular"/>
              </a:rPr>
              <a:t>gerektiğinde</a:t>
            </a:r>
            <a:r>
              <a:rPr lang="en-US" sz="1600" dirty="0">
                <a:solidFill>
                  <a:srgbClr val="231F20"/>
                </a:solidFill>
                <a:latin typeface="Minion-Regular"/>
              </a:rPr>
              <a:t>, </a:t>
            </a:r>
            <a:r>
              <a:rPr lang="en-US" sz="1600" dirty="0" err="1">
                <a:solidFill>
                  <a:srgbClr val="231F20"/>
                </a:solidFill>
                <a:latin typeface="Minion-Regular"/>
              </a:rPr>
              <a:t>uygun</a:t>
            </a:r>
            <a:r>
              <a:rPr lang="en-US" sz="1600" dirty="0">
                <a:solidFill>
                  <a:srgbClr val="231F20"/>
                </a:solidFill>
                <a:latin typeface="Minion-Regular"/>
              </a:rPr>
              <a:t> </a:t>
            </a:r>
            <a:r>
              <a:rPr lang="en-US" sz="1600" dirty="0" err="1">
                <a:solidFill>
                  <a:srgbClr val="231F20"/>
                </a:solidFill>
                <a:latin typeface="Minion-Regular"/>
              </a:rPr>
              <a:t>bir</a:t>
            </a:r>
            <a:r>
              <a:rPr lang="en-US" sz="1600" dirty="0">
                <a:solidFill>
                  <a:srgbClr val="231F20"/>
                </a:solidFill>
                <a:latin typeface="Minion-Regular"/>
              </a:rPr>
              <a:t> </a:t>
            </a:r>
            <a:r>
              <a:rPr lang="en-US" sz="1600" dirty="0" err="1">
                <a:solidFill>
                  <a:srgbClr val="231F20"/>
                </a:solidFill>
                <a:latin typeface="Minion-Regular"/>
              </a:rPr>
              <a:t>yaklaşık</a:t>
            </a:r>
            <a:r>
              <a:rPr lang="en-US" sz="1600" dirty="0">
                <a:solidFill>
                  <a:srgbClr val="231F20"/>
                </a:solidFill>
                <a:latin typeface="Minion-Regular"/>
              </a:rPr>
              <a:t> </a:t>
            </a:r>
            <a:r>
              <a:rPr lang="en-US" sz="1600" dirty="0" err="1">
                <a:solidFill>
                  <a:srgbClr val="231F20"/>
                </a:solidFill>
                <a:latin typeface="Minion-Regular"/>
              </a:rPr>
              <a:t>ampirik</a:t>
            </a:r>
            <a:r>
              <a:rPr lang="tr-TR" sz="1600" dirty="0">
                <a:solidFill>
                  <a:srgbClr val="231F20"/>
                </a:solidFill>
                <a:latin typeface="Minion-Regular"/>
              </a:rPr>
              <a:t> </a:t>
            </a:r>
            <a:r>
              <a:rPr lang="en-US" sz="1600" dirty="0" err="1">
                <a:solidFill>
                  <a:srgbClr val="231F20"/>
                </a:solidFill>
                <a:latin typeface="Minion-Regular"/>
              </a:rPr>
              <a:t>ifade</a:t>
            </a:r>
            <a:endParaRPr lang="tr-TR" dirty="0"/>
          </a:p>
        </p:txBody>
      </p:sp>
    </p:spTree>
    <p:extLst>
      <p:ext uri="{BB962C8B-B14F-4D97-AF65-F5344CB8AC3E}">
        <p14:creationId xmlns:p14="http://schemas.microsoft.com/office/powerpoint/2010/main" val="1462942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r>
              <a:rPr lang="tr-TR" dirty="0"/>
              <a:t>Kalorimetri, fiziksel ve kimyasal işlemler sırasında ısı transferinin incelenmesidir. </a:t>
            </a:r>
          </a:p>
          <a:p>
            <a:pPr marL="285750" indent="-285750">
              <a:buFont typeface="Arial" panose="020B0604020202020204" pitchFamily="34" charset="0"/>
              <a:buChar char="•"/>
            </a:pPr>
            <a:r>
              <a:rPr lang="tr-TR" dirty="0"/>
              <a:t>Kalorimetre, ısı olarak aktarılan enerjiyi ölçmek için kullanılan bir cihazdır. </a:t>
            </a:r>
          </a:p>
          <a:p>
            <a:pPr marL="285750" indent="-285750">
              <a:buFont typeface="Arial" panose="020B0604020202020204" pitchFamily="34" charset="0"/>
              <a:buChar char="•"/>
            </a:pPr>
            <a:r>
              <a:rPr lang="tr-TR" dirty="0"/>
              <a:t>∆U'yu ölçmek için en yaygın cihaz adyabatik bomba kalorimetresidir (Şekil). </a:t>
            </a:r>
          </a:p>
          <a:p>
            <a:pPr marL="285750" indent="-285750">
              <a:buFont typeface="Arial" panose="020B0604020202020204" pitchFamily="34" charset="0"/>
              <a:buChar char="•"/>
            </a:pPr>
            <a:r>
              <a:rPr lang="tr-TR" dirty="0"/>
              <a:t>Çalışmak istediğimiz süreç -ki bu kimyasal bir tepkime olabilir- sabit hacimli bir kap olan 'bomba' içinde başlatılır. </a:t>
            </a:r>
          </a:p>
          <a:p>
            <a:pPr marL="285750" indent="-285750">
              <a:buFont typeface="Arial" panose="020B0604020202020204" pitchFamily="34" charset="0"/>
              <a:buChar char="•"/>
            </a:pPr>
            <a:r>
              <a:rPr lang="tr-TR" dirty="0"/>
              <a:t>Bomba karıştırılmış bir su banyosuna daldırılır ve tüm cihaz kalorimetredir. </a:t>
            </a:r>
          </a:p>
          <a:p>
            <a:pPr marL="285750" indent="-285750">
              <a:buFont typeface="Arial" panose="020B0604020202020204" pitchFamily="34" charset="0"/>
              <a:buChar char="•"/>
            </a:pPr>
            <a:r>
              <a:rPr lang="tr-TR" dirty="0"/>
              <a:t>Kalorimetre ayrıca bir dış su banyosuna daldırılır. Kalorimetredeki ve dış banyodaki su hem izlenir hem de aynı sıcaklığa ayarlanır. </a:t>
            </a:r>
          </a:p>
          <a:p>
            <a:pPr marL="285750" indent="-285750">
              <a:buFont typeface="Arial" panose="020B0604020202020204" pitchFamily="34" charset="0"/>
              <a:buChar char="•"/>
            </a:pPr>
            <a:r>
              <a:rPr lang="tr-TR" dirty="0"/>
              <a:t>Bu düzenleme, kalorimetreden çevreye (banyoya) net ısı kaybı olmamasını ve dolayısıyla kalorimetrenin adyabatik olmasını sağlar.</a:t>
            </a:r>
            <a:endParaRPr lang="en-US" dirty="0"/>
          </a:p>
        </p:txBody>
      </p:sp>
      <p:sp>
        <p:nvSpPr>
          <p:cNvPr id="4" name="Slide Number Placeholder 3"/>
          <p:cNvSpPr>
            <a:spLocks noGrp="1"/>
          </p:cNvSpPr>
          <p:nvPr>
            <p:ph type="sldNum" sz="quarter" idx="10"/>
          </p:nvPr>
        </p:nvSpPr>
        <p:spPr/>
        <p:txBody>
          <a:bodyPr/>
          <a:lstStyle/>
          <a:p>
            <a:fld id="{B8E12E0A-72C6-3D45-A7BA-6CE9E25EFD57}" type="slidenum">
              <a:rPr lang="en-US" smtClean="0"/>
              <a:t>5</a:t>
            </a:fld>
            <a:endParaRPr lang="en-US"/>
          </a:p>
        </p:txBody>
      </p:sp>
    </p:spTree>
    <p:extLst>
      <p:ext uri="{BB962C8B-B14F-4D97-AF65-F5344CB8AC3E}">
        <p14:creationId xmlns:p14="http://schemas.microsoft.com/office/powerpoint/2010/main" val="37508287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Ampirik parametreler a, b ve c sıcaklıktan bağımsızdır</a:t>
            </a:r>
          </a:p>
        </p:txBody>
      </p:sp>
    </p:spTree>
    <p:extLst>
      <p:ext uri="{BB962C8B-B14F-4D97-AF65-F5344CB8AC3E}">
        <p14:creationId xmlns:p14="http://schemas.microsoft.com/office/powerpoint/2010/main" val="368818023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Çoğu sistem sabit basınçta ısıtıldığında genişler. Bu tür sistemler çevre üzerinde çalışır ve bu nedenle ısı olarak kendilerine sağlanan enerjinin bir kısmı çevreye geri kaçar. Sonuç olarak, sistemin sıcaklığı, ısıtmanın sabit hacimde gerçekleştiğinden daha az yükselir. Sıcaklıktaki daha küçük bir artış, daha büyük bir ısı kapasitesi anlamına gelir, bu nedenle çoğu durumda bir sistemin sabit basınçtaki ısı kapasitesinin, sabit hacimdeki ısı kapasitesinden daha büyük olduğu sonucuna varırız. Dolayısıyla, mükemmel bir gazın iki ısı kapasitesi arasında basit bir ilişki olduğunu söyleyebiliriz:</a:t>
            </a:r>
          </a:p>
          <a:p>
            <a:pPr marL="0" marR="0" lvl="0" indent="0" algn="l" defTabSz="1075334" rtl="0" eaLnBrk="1" fontAlgn="auto" latinLnBrk="0" hangingPunct="1">
              <a:lnSpc>
                <a:spcPct val="100000"/>
              </a:lnSpc>
              <a:spcBef>
                <a:spcPts val="0"/>
              </a:spcBef>
              <a:spcAft>
                <a:spcPts val="0"/>
              </a:spcAft>
              <a:buClrTx/>
              <a:buSzTx/>
              <a:buFontTx/>
              <a:buNone/>
              <a:tabLst/>
              <a:defRPr/>
            </a:pPr>
            <a:r>
              <a:rPr lang="en-US" sz="1600" b="1" i="1" dirty="0" err="1"/>
              <a:t>C</a:t>
            </a:r>
            <a:r>
              <a:rPr lang="en-US" sz="1600" b="1" i="1" baseline="-25000" dirty="0" err="1"/>
              <a:t>p</a:t>
            </a:r>
            <a:r>
              <a:rPr lang="en-US" sz="1600" b="1" i="1" dirty="0"/>
              <a:t> </a:t>
            </a:r>
            <a:r>
              <a:rPr lang="en-US" sz="1600" b="1" dirty="0"/>
              <a:t>− </a:t>
            </a:r>
            <a:r>
              <a:rPr lang="en-US" sz="1600" b="1" i="1" dirty="0"/>
              <a:t>C</a:t>
            </a:r>
            <a:r>
              <a:rPr lang="en-US" sz="1600" b="1" i="1" baseline="-25000" dirty="0"/>
              <a:t>V</a:t>
            </a:r>
            <a:r>
              <a:rPr lang="en-US" sz="1600" b="1" i="1" dirty="0"/>
              <a:t> </a:t>
            </a:r>
            <a:r>
              <a:rPr lang="en-US" sz="1600" b="1" dirty="0"/>
              <a:t>= </a:t>
            </a:r>
            <a:r>
              <a:rPr lang="en-US" sz="1600" b="1" i="1" dirty="0" err="1"/>
              <a:t>nR</a:t>
            </a:r>
            <a:r>
              <a:rPr lang="en-US" sz="1600" b="1" i="1" dirty="0"/>
              <a:t> </a:t>
            </a:r>
            <a:endParaRPr lang="en-US" sz="1600" b="1" dirty="0"/>
          </a:p>
          <a:p>
            <a:endParaRPr lang="tr-TR" dirty="0"/>
          </a:p>
        </p:txBody>
      </p:sp>
    </p:spTree>
    <p:extLst>
      <p:ext uri="{BB962C8B-B14F-4D97-AF65-F5344CB8AC3E}">
        <p14:creationId xmlns:p14="http://schemas.microsoft.com/office/powerpoint/2010/main" val="4677014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tr-TR" dirty="0"/>
              <a:t>Mükemmel bir gazın molar ısı kapasitesinin, sabit basınçta sabit hacimden yaklaşık 8 J K-1 mol-1 daha büyük olduğu sonucu çıkar. Tek atomlu bir gazın sabit hacmindeki ısı kapasitesi yaklaşık 12 J K-1 mol-1 olduğundan, fark oldukça önemlidir ve dikkate alınmalıdır.</a:t>
            </a:r>
          </a:p>
        </p:txBody>
      </p:sp>
    </p:spTree>
    <p:extLst>
      <p:ext uri="{BB962C8B-B14F-4D97-AF65-F5344CB8AC3E}">
        <p14:creationId xmlns:p14="http://schemas.microsoft.com/office/powerpoint/2010/main" val="218494334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sz="1411" b="0" i="0" kern="1200" dirty="0">
                <a:solidFill>
                  <a:schemeClr val="tx1"/>
                </a:solidFill>
                <a:effectLst/>
                <a:latin typeface="+mn-lt"/>
                <a:ea typeface="+mn-ea"/>
                <a:cs typeface="+mn-cs"/>
              </a:rPr>
              <a:t>Adyabatik Değişiklikler</a:t>
            </a:r>
          </a:p>
          <a:p>
            <a:endParaRPr lang="tr-TR" sz="1411" b="0" i="0" kern="1200" dirty="0">
              <a:solidFill>
                <a:schemeClr val="tx1"/>
              </a:solidFill>
              <a:effectLst/>
              <a:latin typeface="+mn-lt"/>
              <a:ea typeface="+mn-ea"/>
              <a:cs typeface="+mn-cs"/>
            </a:endParaRPr>
          </a:p>
          <a:p>
            <a:r>
              <a:rPr lang="tr-TR" dirty="0"/>
              <a:t>Artık mükemmel bir gaz adyabatik olarak genişlediğinde meydana gelen değişikliklerle başa çıkmak için donanımlıyız. Sıcaklıkta bir düşüş beklenmelidir: iş yapıldığından ancak sisteme ısı girmediğinden, iç enerji düşer ve dolayısıyla çalışma gazının sıcaklığı da düşer. Moleküler anlamda, iş yapıldıkça moleküllerin kinetik enerjisi düşer, dolayısıyla ortalama hızları azalır ve dolayısıyla sıcaklık düşer.</a:t>
            </a:r>
          </a:p>
        </p:txBody>
      </p:sp>
    </p:spTree>
    <p:extLst>
      <p:ext uri="{BB962C8B-B14F-4D97-AF65-F5344CB8AC3E}">
        <p14:creationId xmlns:p14="http://schemas.microsoft.com/office/powerpoint/2010/main" val="6444215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Sıcaklık Ti'den Tf'ye değiştirildiğinde ve hacim Vi'den Vf'ye değiştirildiğinde mükemmel bir gazın iç enerjisindeki değişim, iki adımın toplamı olarak ifade edilebilir (Şekil 1).</a:t>
            </a:r>
          </a:p>
          <a:p>
            <a:r>
              <a:rPr lang="tr-TR" dirty="0"/>
              <a:t>İlk adımda sadece hacim değişir ve sıcaklık başlangıç ​​değerinde sabit tutulur. Bununla birlikte, mükemmel bir gazın iç enerjisi, moleküllerin kapladığı hacimden bağımsız olduğu için, iç enerjideki toplam değişiklik, yalnızca ikinci adımdan, sabit hacimde sıcaklıktaki değişiklikten kaynaklanır. Isı kapasitesinin sıcaklıktan bağımsız olması koşuluyla, bu değişiklik</a:t>
            </a:r>
          </a:p>
          <a:p>
            <a:pPr marL="0" marR="0" lvl="0" indent="0" algn="l" defTabSz="1075334" rtl="0" eaLnBrk="1" fontAlgn="auto" latinLnBrk="0" hangingPunct="1">
              <a:lnSpc>
                <a:spcPct val="100000"/>
              </a:lnSpc>
              <a:spcBef>
                <a:spcPts val="0"/>
              </a:spcBef>
              <a:spcAft>
                <a:spcPts val="0"/>
              </a:spcAft>
              <a:buClrTx/>
              <a:buSzTx/>
              <a:buFontTx/>
              <a:buNone/>
              <a:tabLst/>
              <a:defRPr/>
            </a:pPr>
            <a:r>
              <a:rPr lang="hr-HR" sz="1600" b="1" dirty="0"/>
              <a:t>∆</a:t>
            </a:r>
            <a:r>
              <a:rPr lang="hr-HR" sz="1600" b="1" i="1" dirty="0"/>
              <a:t>U </a:t>
            </a:r>
            <a:r>
              <a:rPr lang="hr-HR" sz="1600" b="1" dirty="0"/>
              <a:t>= </a:t>
            </a:r>
            <a:r>
              <a:rPr lang="hr-HR" sz="1600" b="1" i="1" dirty="0"/>
              <a:t>C</a:t>
            </a:r>
            <a:r>
              <a:rPr lang="hr-HR" sz="1600" b="1" i="1" baseline="-25000" dirty="0"/>
              <a:t>V</a:t>
            </a:r>
            <a:r>
              <a:rPr lang="hr-HR" sz="1600" b="1" i="1" dirty="0"/>
              <a:t> </a:t>
            </a:r>
            <a:r>
              <a:rPr lang="hr-HR" sz="1600" b="1" dirty="0"/>
              <a:t>(</a:t>
            </a:r>
            <a:r>
              <a:rPr lang="hr-HR" sz="1600" b="1" i="1" dirty="0"/>
              <a:t>T</a:t>
            </a:r>
            <a:r>
              <a:rPr lang="hr-HR" sz="1600" b="1" baseline="-25000" dirty="0"/>
              <a:t>f</a:t>
            </a:r>
            <a:r>
              <a:rPr lang="hr-HR" sz="1600" b="1" dirty="0"/>
              <a:t> − </a:t>
            </a:r>
            <a:r>
              <a:rPr lang="hr-HR" sz="1600" b="1" i="1" dirty="0"/>
              <a:t>T</a:t>
            </a:r>
            <a:r>
              <a:rPr lang="hr-HR" sz="1600" b="1" baseline="-25000" dirty="0"/>
              <a:t>i</a:t>
            </a:r>
            <a:r>
              <a:rPr lang="hr-HR" sz="1600" b="1" dirty="0"/>
              <a:t>) = </a:t>
            </a:r>
            <a:r>
              <a:rPr lang="hr-HR" sz="1600" b="1" i="1" dirty="0"/>
              <a:t>C</a:t>
            </a:r>
            <a:r>
              <a:rPr lang="hr-HR" sz="1600" b="1" i="1" baseline="-25000" dirty="0"/>
              <a:t>V</a:t>
            </a:r>
            <a:r>
              <a:rPr lang="hr-HR" sz="1600" b="1" i="1" dirty="0"/>
              <a:t> </a:t>
            </a:r>
            <a:r>
              <a:rPr lang="hr-HR" sz="1600" b="1" dirty="0"/>
              <a:t>∆</a:t>
            </a:r>
            <a:r>
              <a:rPr lang="hr-HR" sz="1600" b="1" i="1" dirty="0"/>
              <a:t>T </a:t>
            </a:r>
            <a:r>
              <a:rPr lang="en-US" sz="1600" b="1" dirty="0"/>
              <a:t> </a:t>
            </a:r>
          </a:p>
          <a:p>
            <a:endParaRPr lang="tr-TR" dirty="0"/>
          </a:p>
        </p:txBody>
      </p:sp>
    </p:spTree>
    <p:extLst>
      <p:ext uri="{BB962C8B-B14F-4D97-AF65-F5344CB8AC3E}">
        <p14:creationId xmlns:p14="http://schemas.microsoft.com/office/powerpoint/2010/main" val="36428255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Adyabatik olarak genişleyen mükemmel bir gaz: Sıcaklıkta bir düşüş beklenmelidir: iş yapıldığından ancak sisteme ısı girmediğinden, iç enerji düşer ve dolayısıyla çalışma gazının sıcaklığı da düşer. Moleküler anlamda, iş yapıldıkça moleküllerin kinetik enerjisi düşer, dolayısıyla ortalama hızları azalır ve dolayısıyla sıcaklık düşer. ∆U = CV (Tf − Ti) = CV ∆T</a:t>
            </a:r>
          </a:p>
          <a:p>
            <a:r>
              <a:rPr lang="tr-TR" dirty="0"/>
              <a:t>Genişleme adyabatik olduğundan, q = 0 olduğunu biliyoruz; ∆U = q + w olduğundan, ∆U = wad olur. ‘ad' alt simgesi, adyabatik bir süreci belirtir. Bu nedenle, ∆U için elde ettiğimiz iki değeri eşitleyerek,</a:t>
            </a:r>
          </a:p>
          <a:p>
            <a:pPr marL="0" marR="0" lvl="0" indent="0" algn="l" defTabSz="1075334" rtl="0" eaLnBrk="1" fontAlgn="auto" latinLnBrk="0" hangingPunct="1">
              <a:lnSpc>
                <a:spcPct val="100000"/>
              </a:lnSpc>
              <a:spcBef>
                <a:spcPts val="0"/>
              </a:spcBef>
              <a:spcAft>
                <a:spcPts val="0"/>
              </a:spcAft>
              <a:buClrTx/>
              <a:buSzTx/>
              <a:buFontTx/>
              <a:buNone/>
              <a:tabLst/>
              <a:defRPr/>
            </a:pPr>
            <a:r>
              <a:rPr lang="en-US" sz="1600" b="1" i="1" dirty="0"/>
              <a:t>w</a:t>
            </a:r>
            <a:r>
              <a:rPr lang="en-US" sz="1600" b="1" baseline="-25000" dirty="0"/>
              <a:t>ad</a:t>
            </a:r>
            <a:r>
              <a:rPr lang="en-US" sz="1600" b="1" dirty="0"/>
              <a:t> = </a:t>
            </a:r>
            <a:r>
              <a:rPr lang="en-US" sz="1600" b="1" i="1" dirty="0"/>
              <a:t>C</a:t>
            </a:r>
            <a:r>
              <a:rPr lang="en-US" sz="1600" b="1" i="1" baseline="-25000" dirty="0"/>
              <a:t>V</a:t>
            </a:r>
            <a:r>
              <a:rPr lang="en-US" sz="1600" b="1" i="1" dirty="0"/>
              <a:t> </a:t>
            </a:r>
            <a:r>
              <a:rPr lang="en-US" sz="1600" b="1" dirty="0"/>
              <a:t>∆</a:t>
            </a:r>
            <a:r>
              <a:rPr lang="en-US" sz="1600" b="1" i="1" dirty="0"/>
              <a:t>T </a:t>
            </a:r>
            <a:endParaRPr lang="en-US" sz="1600" b="1" dirty="0"/>
          </a:p>
          <a:p>
            <a:endParaRPr lang="tr-TR" dirty="0"/>
          </a:p>
        </p:txBody>
      </p:sp>
    </p:spTree>
    <p:extLst>
      <p:ext uri="{BB962C8B-B14F-4D97-AF65-F5344CB8AC3E}">
        <p14:creationId xmlns:p14="http://schemas.microsoft.com/office/powerpoint/2010/main" val="36751705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1075334" rtl="0" eaLnBrk="1" fontAlgn="auto" latinLnBrk="0" hangingPunct="1">
              <a:lnSpc>
                <a:spcPct val="100000"/>
              </a:lnSpc>
              <a:spcBef>
                <a:spcPts val="0"/>
              </a:spcBef>
              <a:spcAft>
                <a:spcPts val="0"/>
              </a:spcAft>
              <a:buClrTx/>
              <a:buSzTx/>
              <a:buFontTx/>
              <a:buNone/>
              <a:tabLst/>
              <a:defRPr/>
            </a:pPr>
            <a:r>
              <a:rPr lang="en-US" sz="1600" b="1" i="1" dirty="0"/>
              <a:t>w</a:t>
            </a:r>
            <a:r>
              <a:rPr lang="en-US" sz="1600" b="1" baseline="-25000" dirty="0"/>
              <a:t>ad</a:t>
            </a:r>
            <a:r>
              <a:rPr lang="en-US" sz="1600" b="1" dirty="0"/>
              <a:t> = </a:t>
            </a:r>
            <a:r>
              <a:rPr lang="en-US" sz="1600" b="1" i="1" dirty="0"/>
              <a:t>C</a:t>
            </a:r>
            <a:r>
              <a:rPr lang="en-US" sz="1600" b="1" i="1" baseline="-25000" dirty="0"/>
              <a:t>V</a:t>
            </a:r>
            <a:r>
              <a:rPr lang="en-US" sz="1600" b="1" i="1" dirty="0"/>
              <a:t> </a:t>
            </a:r>
            <a:r>
              <a:rPr lang="en-US" sz="1600" b="1" dirty="0"/>
              <a:t>∆</a:t>
            </a:r>
            <a:r>
              <a:rPr lang="en-US" sz="1600" b="1" i="1" dirty="0"/>
              <a:t>T</a:t>
            </a:r>
            <a:endParaRPr lang="tr-TR" sz="1100" b="1" dirty="0"/>
          </a:p>
          <a:p>
            <a:r>
              <a:rPr lang="tr-TR" dirty="0"/>
              <a:t>Yani, mükemmel bir gazın adyabatik genişlemesi sırasında yapılan iş, ilk ve son durumlar arasındaki sıcaklık farkıyla orantılıdır. Moleküler temelde beklediğimiz tam olarak budur, çünkü ortalama kinetik enerji T ile orantılıdır, bu nedenle sadece sıcaklıktan kaynaklanan iç enerjideki bir değişikliğin de ΔT ile orantılı olması beklenir. Tersinir adyabatik genleşmeye (ısı yalıtımlı bir kapta tersinir genleşmeye) maruz kalan mükemmel bir gazın ilk ve son sıcaklıkları şu formülden hesaplanabilir:</a:t>
            </a:r>
          </a:p>
          <a:p>
            <a:endParaRPr lang="tr-TR" dirty="0"/>
          </a:p>
          <a:p>
            <a:r>
              <a:rPr lang="tr-TR" dirty="0"/>
              <a:t>burada c = CV,m/R veya eşdeğeri ViTic =VfTfc</a:t>
            </a:r>
          </a:p>
          <a:p>
            <a:r>
              <a:rPr lang="tr-TR" dirty="0"/>
              <a:t>Bu sonuç genellikle VTc = sabit biçiminde özetlenir.</a:t>
            </a:r>
          </a:p>
        </p:txBody>
      </p:sp>
    </p:spTree>
    <p:extLst>
      <p:ext uri="{BB962C8B-B14F-4D97-AF65-F5344CB8AC3E}">
        <p14:creationId xmlns:p14="http://schemas.microsoft.com/office/powerpoint/2010/main" val="19746291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Bir Vi hacminden bir Vf hacmine tersinir adyabatik genleşmeye maruz kalan mükemmel bir gazın basıncı, ilk basıncı ile şu şekilde ilişkilidir: burada 𝛾 = Cp,m/CV,m</a:t>
            </a:r>
          </a:p>
          <a:p>
            <a:r>
              <a:rPr lang="tr-TR" dirty="0"/>
              <a:t>Bu sonuç şu şekilde özetlenir: pVy = sabit.</a:t>
            </a:r>
          </a:p>
          <a:p>
            <a:endParaRPr lang="tr-TR" dirty="0"/>
          </a:p>
          <a:p>
            <a:r>
              <a:rPr lang="tr-TR" dirty="0"/>
              <a:t>Tek atomlu mükemmel bir gaz için, CV,m = 3/2R ve Cp,m = 5/2R; böyle y = 5/3 . Doğrusal olmayan çok atomlu moleküllerden oluşan bir gaz için (dönebilir ve öteleyebilir), CV,m = 3R, yani γ = 4/3 .</a:t>
            </a:r>
          </a:p>
        </p:txBody>
      </p:sp>
    </p:spTree>
    <p:extLst>
      <p:ext uri="{BB962C8B-B14F-4D97-AF65-F5344CB8AC3E}">
        <p14:creationId xmlns:p14="http://schemas.microsoft.com/office/powerpoint/2010/main" val="38159211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Adyabatik değişim için basınç-hacim eğrileri adiyabatlar olarak bilinir ve tersinir bir yol için bir eğri Şekil'de gösterilmektedir.</a:t>
            </a:r>
          </a:p>
          <a:p>
            <a:r>
              <a:rPr lang="tr-TR" dirty="0"/>
              <a:t>γ &gt; 1 olduğundan, bir adiabat karşılık gelen izotermden (p ∝ 1/V) daha dik bir şekilde düşer (p ∝ 1/V γ). Farkın fiziksel nedeni, izotermal bir genişlemede enerjinin sisteme ısı olarak akması ve sıcaklığı korumasıdır; sonuç olarak, basınç adyabatik bir genişlemedeki kadar düşmez.</a:t>
            </a:r>
          </a:p>
        </p:txBody>
      </p:sp>
    </p:spTree>
    <p:extLst>
      <p:ext uri="{BB962C8B-B14F-4D97-AF65-F5344CB8AC3E}">
        <p14:creationId xmlns:p14="http://schemas.microsoft.com/office/powerpoint/2010/main" val="7018536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Soru Başlangıçta 25°C'de 0.50 dm3'ten 1.00 dm3'e 0.020 mol Ar'ın adyabatik, tersinir genleşmesini düşünün. Argonun sabit hacimdeki molar ısı kapasitesi 12.48 J K-1 mol-1'dir, yani c = 1.501. tf = ? w = ?</a:t>
            </a:r>
          </a:p>
        </p:txBody>
      </p:sp>
    </p:spTree>
    <p:extLst>
      <p:ext uri="{BB962C8B-B14F-4D97-AF65-F5344CB8AC3E}">
        <p14:creationId xmlns:p14="http://schemas.microsoft.com/office/powerpoint/2010/main" val="3070033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a:t>Şekil. Sabit hacimli bir bomba kalorimetresi. </a:t>
            </a:r>
          </a:p>
          <a:p>
            <a:endParaRPr lang="tr-TR" dirty="0"/>
          </a:p>
          <a:p>
            <a:pPr marL="285750" indent="-285750">
              <a:buFont typeface="Arial" panose="020B0604020202020204" pitchFamily="34" charset="0"/>
              <a:buChar char="•"/>
            </a:pPr>
            <a:r>
              <a:rPr lang="tr-TR" dirty="0"/>
              <a:t>'Bomba', yüksek basınçlara dayanacak kadar güçlü olan merkezi kaptır. </a:t>
            </a:r>
          </a:p>
          <a:p>
            <a:pPr marL="285750" indent="-285750">
              <a:buFont typeface="Arial" panose="020B0604020202020204" pitchFamily="34" charset="0"/>
              <a:buChar char="•"/>
            </a:pPr>
            <a:r>
              <a:rPr lang="tr-TR" dirty="0"/>
              <a:t>Kalorimetre (ısı kapasitesinin bilinmesi gereken), burada gösterilen tertibatın tamamıdır. </a:t>
            </a:r>
          </a:p>
          <a:p>
            <a:pPr marL="285750" indent="-285750">
              <a:buFont typeface="Arial" panose="020B0604020202020204" pitchFamily="34" charset="0"/>
              <a:buChar char="•"/>
            </a:pPr>
            <a:r>
              <a:rPr lang="tr-TR" dirty="0"/>
              <a:t>Adyabatikliği sağlamak için, kalorimetre, yanmanın her aşamasında kalorimetrenin sıcaklığına sürekli olarak yeniden ayarlanan bir su banyosuna daldırılır.</a:t>
            </a:r>
            <a:endParaRPr lang="en-US" dirty="0"/>
          </a:p>
        </p:txBody>
      </p:sp>
      <p:sp>
        <p:nvSpPr>
          <p:cNvPr id="4" name="Slide Number Placeholder 3"/>
          <p:cNvSpPr>
            <a:spLocks noGrp="1"/>
          </p:cNvSpPr>
          <p:nvPr>
            <p:ph type="sldNum" sz="quarter" idx="10"/>
          </p:nvPr>
        </p:nvSpPr>
        <p:spPr/>
        <p:txBody>
          <a:bodyPr/>
          <a:lstStyle/>
          <a:p>
            <a:fld id="{B8E12E0A-72C6-3D45-A7BA-6CE9E25EFD57}" type="slidenum">
              <a:rPr lang="en-US" smtClean="0"/>
              <a:t>6</a:t>
            </a:fld>
            <a:endParaRPr lang="en-US"/>
          </a:p>
        </p:txBody>
      </p:sp>
    </p:spTree>
    <p:extLst>
      <p:ext uri="{BB962C8B-B14F-4D97-AF65-F5344CB8AC3E}">
        <p14:creationId xmlns:p14="http://schemas.microsoft.com/office/powerpoint/2010/main" val="86720198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ΔT = -110 K olduğu sonucu çıkar ve bu nedenle, “wad = CVΔT” denkleminden, w = {(0.020 mol) x (12.48 J K-1 mol-1)} x (-110 K) = - 27 J </a:t>
            </a:r>
          </a:p>
          <a:p>
            <a:endParaRPr lang="tr-TR" dirty="0"/>
          </a:p>
          <a:p>
            <a:r>
              <a:rPr lang="tr-TR" dirty="0"/>
              <a:t>Sıcaklık değişiminin gaz miktarından bağımsız olduğunu, ancak işin olmadığını unutmayın.</a:t>
            </a:r>
          </a:p>
        </p:txBody>
      </p:sp>
    </p:spTree>
    <p:extLst>
      <p:ext uri="{BB962C8B-B14F-4D97-AF65-F5344CB8AC3E}">
        <p14:creationId xmlns:p14="http://schemas.microsoft.com/office/powerpoint/2010/main" val="89692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a:t>Kalorimetrenin sıcaklığındaki değişiklik, ΔT, reaksiyonun saldığı veya emdiği ısı ile orantılıdır. Bu nedenle, ∆T'yi ölçerek qV'yi belirleyebilir ve dolayısıyla ∆U'yu bulabiliriz. ∆T'nin qV'ye dönüştürülmesi en iyi, kalorimetreyi bilinen bir enerji çıkışı işlemi kullanarak kalibre ederek ve kalorimetre sabitini, ilişkideki C sabitini belirleyerek elde edilir. q = C∆T</a:t>
            </a:r>
          </a:p>
          <a:p>
            <a:r>
              <a:rPr lang="tr-TR" dirty="0"/>
              <a:t>Kalorimetre sabiti, bilinen bir potansiyel fark kaynağı olan V'den sabit bir akım I, o zaman için bilinen bir süre boyunca bir ısıtıcıdan geçirilerek elektriksel olarak ölçülebilir; q = IV t Alternatif olarak, C bilinen bir ısı çıkışına sahip bilinen bir madde kütlesi (genellikle benzoik asit kullanılır) yakılarak belirlenebilir. C bilindiğinde, gözlemlenen bir sıcaklık artışını bir ısı salınımı olarak yorumlamak kolaydır.</a:t>
            </a:r>
            <a:endParaRPr lang="en-US" dirty="0"/>
          </a:p>
        </p:txBody>
      </p:sp>
      <p:sp>
        <p:nvSpPr>
          <p:cNvPr id="4" name="Slide Number Placeholder 3"/>
          <p:cNvSpPr>
            <a:spLocks noGrp="1"/>
          </p:cNvSpPr>
          <p:nvPr>
            <p:ph type="sldNum" sz="quarter" idx="10"/>
          </p:nvPr>
        </p:nvSpPr>
        <p:spPr/>
        <p:txBody>
          <a:bodyPr/>
          <a:lstStyle/>
          <a:p>
            <a:fld id="{B8E12E0A-72C6-3D45-A7BA-6CE9E25EFD57}" type="slidenum">
              <a:rPr lang="en-US" smtClean="0"/>
              <a:t>7</a:t>
            </a:fld>
            <a:endParaRPr lang="en-US"/>
          </a:p>
        </p:txBody>
      </p:sp>
    </p:spTree>
    <p:extLst>
      <p:ext uri="{BB962C8B-B14F-4D97-AF65-F5344CB8AC3E}">
        <p14:creationId xmlns:p14="http://schemas.microsoft.com/office/powerpoint/2010/main" val="34891581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Kalorimetre kalibrasyonu</a:t>
            </a:r>
          </a:p>
          <a:p>
            <a:endParaRPr lang="tr-TR" dirty="0"/>
          </a:p>
          <a:p>
            <a:r>
              <a:rPr lang="tr-TR" dirty="0"/>
              <a:t>300 s boyunca 12 V'luk bir beslemeden 10.0 A akım geçirirsek, denklem </a:t>
            </a:r>
            <a:r>
              <a:rPr lang="tr-TR" b="1" i="1" dirty="0">
                <a:solidFill>
                  <a:srgbClr val="FF0000"/>
                </a:solidFill>
              </a:rPr>
              <a:t>q </a:t>
            </a:r>
            <a:r>
              <a:rPr lang="tr-TR" b="1" dirty="0">
                <a:solidFill>
                  <a:srgbClr val="FF0000"/>
                </a:solidFill>
              </a:rPr>
              <a:t>= </a:t>
            </a:r>
            <a:r>
              <a:rPr lang="tr-TR" b="1" i="1" dirty="0">
                <a:solidFill>
                  <a:srgbClr val="FF0000"/>
                </a:solidFill>
              </a:rPr>
              <a:t>IV t </a:t>
            </a:r>
            <a:r>
              <a:rPr lang="tr-TR" dirty="0"/>
              <a:t>'den ısı olarak sağlanan enerji q = (10.0 A) × (12 V) × (300 s) = 3,6 × 104 A V s = 36 kJ (1 A V s = 1 J). Sıcaklıkta gözlemlenen artış 5,5 K ise, kalorimetre sabiti C = (36 kJ)/(5.5 K) = 6,5 kJ K−1'dir.</a:t>
            </a:r>
          </a:p>
        </p:txBody>
      </p:sp>
    </p:spTree>
    <p:extLst>
      <p:ext uri="{BB962C8B-B14F-4D97-AF65-F5344CB8AC3E}">
        <p14:creationId xmlns:p14="http://schemas.microsoft.com/office/powerpoint/2010/main" val="3491420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sz="1411" b="0" i="0" kern="1200" dirty="0">
                <a:solidFill>
                  <a:schemeClr val="tx1"/>
                </a:solidFill>
                <a:effectLst/>
                <a:latin typeface="+mn-lt"/>
                <a:ea typeface="+mn-ea"/>
                <a:cs typeface="+mn-cs"/>
              </a:rPr>
              <a:t>(b) Isı Kapasitesi</a:t>
            </a:r>
          </a:p>
          <a:p>
            <a:r>
              <a:rPr lang="tr-TR" dirty="0"/>
              <a:t>Bir maddenin sıcaklığı arttığında iç enerjisi artar. Artış, ısıtmanın gerçekleştiği koşullara bağlıdır ve şimdilik numunenin sabit bir hacimle sınırlı olduğunu varsayıyoruz. Örneğin, numune sabit hacimli bir kap içinde bir gaz olabilir. İç enerji sıcaklığa karşı çizilirse, Şekil.'deki gibi bir eğri elde edilebilir. Bu grafik, sistem sabit hacimde ısıtılırken değişimini göstermektedir.</a:t>
            </a:r>
          </a:p>
          <a:p>
            <a:r>
              <a:rPr lang="tr-TR" dirty="0"/>
              <a:t>Herhangi bir sıcaklıkta eğriye teğetin eğimi, sistemin o sıcaklıktaki ısı kapasitesi olarak adlandırılır. Sabit hacimdeki ısı kapasitesi C</a:t>
            </a:r>
            <a:r>
              <a:rPr lang="tr-TR" baseline="-25000" dirty="0"/>
              <a:t>V</a:t>
            </a:r>
            <a:r>
              <a:rPr lang="tr-TR" dirty="0"/>
              <a:t> ile gösterilir ve resmi olarak şu şekilde tanımlanır:</a:t>
            </a:r>
            <a:endParaRPr lang="en-US" dirty="0"/>
          </a:p>
        </p:txBody>
      </p:sp>
      <p:sp>
        <p:nvSpPr>
          <p:cNvPr id="4" name="Slide Number Placeholder 3"/>
          <p:cNvSpPr>
            <a:spLocks noGrp="1"/>
          </p:cNvSpPr>
          <p:nvPr>
            <p:ph type="sldNum" sz="quarter" idx="10"/>
          </p:nvPr>
        </p:nvSpPr>
        <p:spPr/>
        <p:txBody>
          <a:bodyPr/>
          <a:lstStyle/>
          <a:p>
            <a:fld id="{B8E12E0A-72C6-3D45-A7BA-6CE9E25EFD57}" type="slidenum">
              <a:rPr lang="en-US" smtClean="0"/>
              <a:t>9</a:t>
            </a:fld>
            <a:endParaRPr lang="en-US"/>
          </a:p>
        </p:txBody>
      </p:sp>
    </p:spTree>
    <p:extLst>
      <p:ext uri="{BB962C8B-B14F-4D97-AF65-F5344CB8AC3E}">
        <p14:creationId xmlns:p14="http://schemas.microsoft.com/office/powerpoint/2010/main" val="846447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tr-TR" dirty="0"/>
              <a:t>Bir sistemin iç enerjisi, sıcaklık yükseldikçe artar; bu grafik, sistem sabit hacimde ısıtılırken değişimini gösterir. Herhangi bir sıcaklıkta eğriye teğetin eğimi, o sıcaklıkta sabit hacimdeki ısı kapasitesidir. Gösterilen sistem için, ısı kapasitesi B'de A'dan daha büyüktür. </a:t>
            </a:r>
          </a:p>
          <a:p>
            <a:endParaRPr lang="tr-TR" dirty="0"/>
          </a:p>
          <a:p>
            <a:r>
              <a:rPr lang="tr-TR" b="1" dirty="0"/>
              <a:t>Bir sistemin sıcaklığını bir derece değiştirmek için gereken ısı miktarına sistemin ısı kapasitesi denir.</a:t>
            </a:r>
            <a:endParaRPr lang="en-US" b="1" dirty="0"/>
          </a:p>
        </p:txBody>
      </p:sp>
      <p:sp>
        <p:nvSpPr>
          <p:cNvPr id="4" name="Slide Number Placeholder 3"/>
          <p:cNvSpPr>
            <a:spLocks noGrp="1"/>
          </p:cNvSpPr>
          <p:nvPr>
            <p:ph type="sldNum" sz="quarter" idx="10"/>
          </p:nvPr>
        </p:nvSpPr>
        <p:spPr/>
        <p:txBody>
          <a:bodyPr/>
          <a:lstStyle/>
          <a:p>
            <a:fld id="{B8E12E0A-72C6-3D45-A7BA-6CE9E25EFD57}" type="slidenum">
              <a:rPr lang="en-US" smtClean="0"/>
              <a:t>10</a:t>
            </a:fld>
            <a:endParaRPr lang="en-US"/>
          </a:p>
        </p:txBody>
      </p:sp>
    </p:spTree>
    <p:extLst>
      <p:ext uri="{BB962C8B-B14F-4D97-AF65-F5344CB8AC3E}">
        <p14:creationId xmlns:p14="http://schemas.microsoft.com/office/powerpoint/2010/main" val="41454546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tr-TR" dirty="0"/>
              <a:t>İç enerji, numunenin sıcaklığına ve hacmine göre değişir, ancak biz sadece, hacim sabit tutulduğunda, onun sıcaklıkla değişimiyle ilgileniyoruz (Şek.).</a:t>
            </a:r>
          </a:p>
          <a:p>
            <a:r>
              <a:rPr lang="tr-TR" dirty="0"/>
              <a:t>Şekil 2.11 Bir sistemin iç enerjisi, belki burada yüzey tarafından gösterildiği gibi, hacim ve sıcaklığa göre değişir. Belirli bir sabit hacimde iç enerjinin sıcaklıkla değişimi, T'ye paralel çizilen eğri ile gösterilir. Bu eğrinin herhangi bir noktadaki eğimi, (∂U/∂T)V'nin kısmi türevidir.</a:t>
            </a:r>
          </a:p>
        </p:txBody>
      </p:sp>
    </p:spTree>
    <p:extLst>
      <p:ext uri="{BB962C8B-B14F-4D97-AF65-F5344CB8AC3E}">
        <p14:creationId xmlns:p14="http://schemas.microsoft.com/office/powerpoint/2010/main" val="2057149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60120" y="2982600"/>
            <a:ext cx="10881360" cy="2058035"/>
          </a:xfrm>
        </p:spPr>
        <p:txBody>
          <a:bodyPr/>
          <a:lstStyle/>
          <a:p>
            <a:r>
              <a:rPr lang="tr-TR"/>
              <a:t>Click to edit Master title style</a:t>
            </a:r>
            <a:endParaRPr lang="en-US"/>
          </a:p>
        </p:txBody>
      </p:sp>
      <p:sp>
        <p:nvSpPr>
          <p:cNvPr id="3" name="Subtitle 2"/>
          <p:cNvSpPr>
            <a:spLocks noGrp="1"/>
          </p:cNvSpPr>
          <p:nvPr>
            <p:ph type="subTitle" idx="1"/>
          </p:nvPr>
        </p:nvSpPr>
        <p:spPr>
          <a:xfrm>
            <a:off x="1920240" y="5440680"/>
            <a:ext cx="8961120" cy="245364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Click to edit Master subtitle style</a:t>
            </a:r>
            <a:endParaRPr lang="en-US"/>
          </a:p>
        </p:txBody>
      </p:sp>
      <p:sp>
        <p:nvSpPr>
          <p:cNvPr id="4" name="Date Placeholder 3"/>
          <p:cNvSpPr>
            <a:spLocks noGrp="1"/>
          </p:cNvSpPr>
          <p:nvPr>
            <p:ph type="dt" sz="half" idx="10"/>
          </p:nvPr>
        </p:nvSpPr>
        <p:spPr/>
        <p:txBody>
          <a:bodyPr/>
          <a:lstStyle/>
          <a:p>
            <a:fld id="{A9F6D77E-0B15-B244-BC3C-89A4F88E6B89}"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3974098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DF8295B6-D783-C142-89DB-B10B411B33AD}"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2916857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81160" y="384498"/>
            <a:ext cx="2880360" cy="8192135"/>
          </a:xfrm>
        </p:spPr>
        <p:txBody>
          <a:bodyPr vert="eaVert"/>
          <a:lstStyle/>
          <a:p>
            <a:r>
              <a:rPr lang="tr-TR"/>
              <a:t>Click to edit Master title style</a:t>
            </a:r>
            <a:endParaRPr lang="en-US"/>
          </a:p>
        </p:txBody>
      </p:sp>
      <p:sp>
        <p:nvSpPr>
          <p:cNvPr id="3" name="Vertical Text Placeholder 2"/>
          <p:cNvSpPr>
            <a:spLocks noGrp="1"/>
          </p:cNvSpPr>
          <p:nvPr>
            <p:ph type="body" orient="vert" idx="1"/>
          </p:nvPr>
        </p:nvSpPr>
        <p:spPr>
          <a:xfrm>
            <a:off x="640080" y="384498"/>
            <a:ext cx="8427720" cy="8192135"/>
          </a:xfrm>
        </p:spPr>
        <p:txBody>
          <a:bodyPr vert="eaVert"/>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E7F4BFEB-77FE-0246-8172-58B404A823AD}"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279250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idx="1"/>
          </p:nvPr>
        </p:nvSpPr>
        <p:spPr/>
        <p:txBody>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10"/>
          </p:nvPr>
        </p:nvSpPr>
        <p:spPr/>
        <p:txBody>
          <a:bodyPr/>
          <a:lstStyle/>
          <a:p>
            <a:fld id="{0962611A-6CF9-6A4F-9657-6C1EF3A900DB}"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6437831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11238" y="6169665"/>
            <a:ext cx="10881360" cy="1906905"/>
          </a:xfrm>
        </p:spPr>
        <p:txBody>
          <a:bodyPr anchor="t"/>
          <a:lstStyle>
            <a:lvl1pPr algn="l">
              <a:defRPr sz="4000" b="1" cap="all"/>
            </a:lvl1pPr>
          </a:lstStyle>
          <a:p>
            <a:r>
              <a:rPr lang="tr-TR"/>
              <a:t>Click to edit Master title style</a:t>
            </a:r>
            <a:endParaRPr lang="en-US"/>
          </a:p>
        </p:txBody>
      </p:sp>
      <p:sp>
        <p:nvSpPr>
          <p:cNvPr id="3" name="Text Placeholder 2"/>
          <p:cNvSpPr>
            <a:spLocks noGrp="1"/>
          </p:cNvSpPr>
          <p:nvPr>
            <p:ph type="body" idx="1"/>
          </p:nvPr>
        </p:nvSpPr>
        <p:spPr>
          <a:xfrm>
            <a:off x="1011238" y="4069399"/>
            <a:ext cx="10881360" cy="210026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Click to edit Master text styles</a:t>
            </a:r>
          </a:p>
        </p:txBody>
      </p:sp>
      <p:sp>
        <p:nvSpPr>
          <p:cNvPr id="4" name="Date Placeholder 3"/>
          <p:cNvSpPr>
            <a:spLocks noGrp="1"/>
          </p:cNvSpPr>
          <p:nvPr>
            <p:ph type="dt" sz="half" idx="10"/>
          </p:nvPr>
        </p:nvSpPr>
        <p:spPr/>
        <p:txBody>
          <a:bodyPr/>
          <a:lstStyle/>
          <a:p>
            <a:fld id="{82C4A25C-7B59-5941-BCAE-9E275C38C412}" type="datetime1">
              <a:rPr lang="en-US" smtClean="0"/>
              <a:t>4/19/23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4218561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Content Placeholder 2"/>
          <p:cNvSpPr>
            <a:spLocks noGrp="1"/>
          </p:cNvSpPr>
          <p:nvPr>
            <p:ph sz="half" idx="1"/>
          </p:nvPr>
        </p:nvSpPr>
        <p:spPr>
          <a:xfrm>
            <a:off x="640080" y="2240285"/>
            <a:ext cx="5654040" cy="6336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Content Placeholder 3"/>
          <p:cNvSpPr>
            <a:spLocks noGrp="1"/>
          </p:cNvSpPr>
          <p:nvPr>
            <p:ph sz="half" idx="2"/>
          </p:nvPr>
        </p:nvSpPr>
        <p:spPr>
          <a:xfrm>
            <a:off x="6507480" y="2240285"/>
            <a:ext cx="5654040" cy="633634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Date Placeholder 4"/>
          <p:cNvSpPr>
            <a:spLocks noGrp="1"/>
          </p:cNvSpPr>
          <p:nvPr>
            <p:ph type="dt" sz="half" idx="10"/>
          </p:nvPr>
        </p:nvSpPr>
        <p:spPr/>
        <p:txBody>
          <a:bodyPr/>
          <a:lstStyle/>
          <a:p>
            <a:fld id="{4FAE8D69-EFD8-A947-BCAF-372864EB5279}" type="datetime1">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283772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Click to edit Master title style</a:t>
            </a:r>
            <a:endParaRPr lang="en-US"/>
          </a:p>
        </p:txBody>
      </p:sp>
      <p:sp>
        <p:nvSpPr>
          <p:cNvPr id="3" name="Text Placeholder 2"/>
          <p:cNvSpPr>
            <a:spLocks noGrp="1"/>
          </p:cNvSpPr>
          <p:nvPr>
            <p:ph type="body" idx="1"/>
          </p:nvPr>
        </p:nvSpPr>
        <p:spPr>
          <a:xfrm>
            <a:off x="640080" y="2149158"/>
            <a:ext cx="5656263"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4" name="Content Placeholder 3"/>
          <p:cNvSpPr>
            <a:spLocks noGrp="1"/>
          </p:cNvSpPr>
          <p:nvPr>
            <p:ph sz="half" idx="2"/>
          </p:nvPr>
        </p:nvSpPr>
        <p:spPr>
          <a:xfrm>
            <a:off x="640080" y="3044825"/>
            <a:ext cx="5656263"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5" name="Text Placeholder 4"/>
          <p:cNvSpPr>
            <a:spLocks noGrp="1"/>
          </p:cNvSpPr>
          <p:nvPr>
            <p:ph type="body" sz="quarter" idx="3"/>
          </p:nvPr>
        </p:nvSpPr>
        <p:spPr>
          <a:xfrm>
            <a:off x="6503038" y="2149158"/>
            <a:ext cx="5658485" cy="89566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Click to edit Master text styles</a:t>
            </a:r>
          </a:p>
        </p:txBody>
      </p:sp>
      <p:sp>
        <p:nvSpPr>
          <p:cNvPr id="6" name="Content Placeholder 5"/>
          <p:cNvSpPr>
            <a:spLocks noGrp="1"/>
          </p:cNvSpPr>
          <p:nvPr>
            <p:ph sz="quarter" idx="4"/>
          </p:nvPr>
        </p:nvSpPr>
        <p:spPr>
          <a:xfrm>
            <a:off x="6503038" y="3044825"/>
            <a:ext cx="5658485" cy="5531803"/>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7" name="Date Placeholder 6"/>
          <p:cNvSpPr>
            <a:spLocks noGrp="1"/>
          </p:cNvSpPr>
          <p:nvPr>
            <p:ph type="dt" sz="half" idx="10"/>
          </p:nvPr>
        </p:nvSpPr>
        <p:spPr/>
        <p:txBody>
          <a:bodyPr/>
          <a:lstStyle/>
          <a:p>
            <a:fld id="{D60D246C-1F86-044B-8881-1844A2877533}" type="datetime1">
              <a:rPr lang="en-US" smtClean="0"/>
              <a:t>4/19/23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295463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Click to edit Master title style</a:t>
            </a:r>
            <a:endParaRPr lang="en-US"/>
          </a:p>
        </p:txBody>
      </p:sp>
      <p:sp>
        <p:nvSpPr>
          <p:cNvPr id="3" name="Date Placeholder 2"/>
          <p:cNvSpPr>
            <a:spLocks noGrp="1"/>
          </p:cNvSpPr>
          <p:nvPr>
            <p:ph type="dt" sz="half" idx="10"/>
          </p:nvPr>
        </p:nvSpPr>
        <p:spPr/>
        <p:txBody>
          <a:bodyPr/>
          <a:lstStyle/>
          <a:p>
            <a:fld id="{F3F732E5-4AA2-4946-8C77-EDC5EED6B502}" type="datetime1">
              <a:rPr lang="en-US" smtClean="0"/>
              <a:t>4/19/23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846001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5454579-D417-1A4C-89FD-89CA52D38543}" type="datetime1">
              <a:rPr lang="en-US" smtClean="0"/>
              <a:t>4/19/23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432441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0082" y="382270"/>
            <a:ext cx="4211638" cy="1626870"/>
          </a:xfrm>
        </p:spPr>
        <p:txBody>
          <a:bodyPr anchor="b"/>
          <a:lstStyle>
            <a:lvl1pPr algn="l">
              <a:defRPr sz="2000" b="1"/>
            </a:lvl1pPr>
          </a:lstStyle>
          <a:p>
            <a:r>
              <a:rPr lang="tr-TR"/>
              <a:t>Click to edit Master title style</a:t>
            </a:r>
            <a:endParaRPr lang="en-US"/>
          </a:p>
        </p:txBody>
      </p:sp>
      <p:sp>
        <p:nvSpPr>
          <p:cNvPr id="3" name="Content Placeholder 2"/>
          <p:cNvSpPr>
            <a:spLocks noGrp="1"/>
          </p:cNvSpPr>
          <p:nvPr>
            <p:ph idx="1"/>
          </p:nvPr>
        </p:nvSpPr>
        <p:spPr>
          <a:xfrm>
            <a:off x="5005070" y="382275"/>
            <a:ext cx="7156450" cy="819435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Text Placeholder 3"/>
          <p:cNvSpPr>
            <a:spLocks noGrp="1"/>
          </p:cNvSpPr>
          <p:nvPr>
            <p:ph type="body" sz="half" idx="2"/>
          </p:nvPr>
        </p:nvSpPr>
        <p:spPr>
          <a:xfrm>
            <a:off x="640082" y="2009145"/>
            <a:ext cx="4211638" cy="65674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25330B6B-0AB8-854E-A7A4-89455F98A244}" type="datetime1">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1971099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09203" y="6720840"/>
            <a:ext cx="7680960" cy="793433"/>
          </a:xfrm>
        </p:spPr>
        <p:txBody>
          <a:bodyPr anchor="b"/>
          <a:lstStyle>
            <a:lvl1pPr algn="l">
              <a:defRPr sz="2000" b="1"/>
            </a:lvl1pPr>
          </a:lstStyle>
          <a:p>
            <a:r>
              <a:rPr lang="tr-TR"/>
              <a:t>Click to edit Master title style</a:t>
            </a:r>
            <a:endParaRPr lang="en-US"/>
          </a:p>
        </p:txBody>
      </p:sp>
      <p:sp>
        <p:nvSpPr>
          <p:cNvPr id="3" name="Picture Placeholder 2"/>
          <p:cNvSpPr>
            <a:spLocks noGrp="1"/>
          </p:cNvSpPr>
          <p:nvPr>
            <p:ph type="pic" idx="1"/>
          </p:nvPr>
        </p:nvSpPr>
        <p:spPr>
          <a:xfrm>
            <a:off x="2509203" y="857885"/>
            <a:ext cx="7680960" cy="576072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509203" y="7514273"/>
            <a:ext cx="7680960" cy="112680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Click to edit Master text styles</a:t>
            </a:r>
          </a:p>
        </p:txBody>
      </p:sp>
      <p:sp>
        <p:nvSpPr>
          <p:cNvPr id="5" name="Date Placeholder 4"/>
          <p:cNvSpPr>
            <a:spLocks noGrp="1"/>
          </p:cNvSpPr>
          <p:nvPr>
            <p:ph type="dt" sz="half" idx="10"/>
          </p:nvPr>
        </p:nvSpPr>
        <p:spPr/>
        <p:txBody>
          <a:bodyPr/>
          <a:lstStyle/>
          <a:p>
            <a:fld id="{E986EA37-C715-014F-9487-381AA940ED31}" type="datetime1">
              <a:rPr lang="en-US" smtClean="0"/>
              <a:t>4/19/23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8B597C-96BC-4507-A5B9-934CCC3525F3}" type="slidenum">
              <a:rPr lang="en-US" smtClean="0"/>
              <a:t>‹#›</a:t>
            </a:fld>
            <a:endParaRPr lang="en-US"/>
          </a:p>
        </p:txBody>
      </p:sp>
    </p:spTree>
    <p:extLst>
      <p:ext uri="{BB962C8B-B14F-4D97-AF65-F5344CB8AC3E}">
        <p14:creationId xmlns:p14="http://schemas.microsoft.com/office/powerpoint/2010/main" val="38870953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40080" y="384493"/>
            <a:ext cx="11521440" cy="1600200"/>
          </a:xfrm>
          <a:prstGeom prst="rect">
            <a:avLst/>
          </a:prstGeom>
        </p:spPr>
        <p:txBody>
          <a:bodyPr vert="horz" lIns="91440" tIns="45720" rIns="91440" bIns="45720" rtlCol="0" anchor="ctr">
            <a:normAutofit/>
          </a:bodyPr>
          <a:lstStyle/>
          <a:p>
            <a:r>
              <a:rPr lang="tr-TR"/>
              <a:t>Click to edit Master title style</a:t>
            </a:r>
            <a:endParaRPr lang="en-US"/>
          </a:p>
        </p:txBody>
      </p:sp>
      <p:sp>
        <p:nvSpPr>
          <p:cNvPr id="3" name="Text Placeholder 2"/>
          <p:cNvSpPr>
            <a:spLocks noGrp="1"/>
          </p:cNvSpPr>
          <p:nvPr>
            <p:ph type="body" idx="1"/>
          </p:nvPr>
        </p:nvSpPr>
        <p:spPr>
          <a:xfrm>
            <a:off x="640080" y="2240285"/>
            <a:ext cx="11521440" cy="6336348"/>
          </a:xfrm>
          <a:prstGeom prst="rect">
            <a:avLst/>
          </a:prstGeom>
        </p:spPr>
        <p:txBody>
          <a:bodyPr vert="horz" lIns="91440" tIns="45720" rIns="91440" bIns="45720" rtlCol="0">
            <a:normAutofit/>
          </a:bodyPr>
          <a:lstStyle/>
          <a:p>
            <a:pPr lvl="0"/>
            <a:r>
              <a:rPr lang="tr-TR"/>
              <a:t>Click to edit Master text styles</a:t>
            </a:r>
          </a:p>
          <a:p>
            <a:pPr lvl="1"/>
            <a:r>
              <a:rPr lang="tr-TR"/>
              <a:t>Second level</a:t>
            </a:r>
          </a:p>
          <a:p>
            <a:pPr lvl="2"/>
            <a:r>
              <a:rPr lang="tr-TR"/>
              <a:t>Third level</a:t>
            </a:r>
          </a:p>
          <a:p>
            <a:pPr lvl="3"/>
            <a:r>
              <a:rPr lang="tr-TR"/>
              <a:t>Fourth level</a:t>
            </a:r>
          </a:p>
          <a:p>
            <a:pPr lvl="4"/>
            <a:r>
              <a:rPr lang="tr-TR"/>
              <a:t>Fifth level</a:t>
            </a:r>
            <a:endParaRPr lang="en-US"/>
          </a:p>
        </p:txBody>
      </p:sp>
      <p:sp>
        <p:nvSpPr>
          <p:cNvPr id="4" name="Date Placeholder 3"/>
          <p:cNvSpPr>
            <a:spLocks noGrp="1"/>
          </p:cNvSpPr>
          <p:nvPr>
            <p:ph type="dt" sz="half" idx="2"/>
          </p:nvPr>
        </p:nvSpPr>
        <p:spPr>
          <a:xfrm>
            <a:off x="640080" y="8898895"/>
            <a:ext cx="2987040" cy="511175"/>
          </a:xfrm>
          <a:prstGeom prst="rect">
            <a:avLst/>
          </a:prstGeom>
        </p:spPr>
        <p:txBody>
          <a:bodyPr vert="horz" lIns="91440" tIns="45720" rIns="91440" bIns="45720" rtlCol="0" anchor="ctr"/>
          <a:lstStyle>
            <a:lvl1pPr algn="l">
              <a:defRPr sz="1200">
                <a:solidFill>
                  <a:schemeClr val="tx1">
                    <a:tint val="75000"/>
                  </a:schemeClr>
                </a:solidFill>
              </a:defRPr>
            </a:lvl1pPr>
          </a:lstStyle>
          <a:p>
            <a:fld id="{BE6BBB97-8C31-874A-8401-13B2A47B4ED4}" type="datetime1">
              <a:rPr lang="en-US" smtClean="0"/>
              <a:t>4/19/23</a:t>
            </a:fld>
            <a:endParaRPr lang="en-US"/>
          </a:p>
        </p:txBody>
      </p:sp>
      <p:sp>
        <p:nvSpPr>
          <p:cNvPr id="5" name="Footer Placeholder 4"/>
          <p:cNvSpPr>
            <a:spLocks noGrp="1"/>
          </p:cNvSpPr>
          <p:nvPr>
            <p:ph type="ftr" sz="quarter" idx="3"/>
          </p:nvPr>
        </p:nvSpPr>
        <p:spPr>
          <a:xfrm>
            <a:off x="4373880" y="8898895"/>
            <a:ext cx="4053840" cy="511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9174480" y="8898895"/>
            <a:ext cx="2987040" cy="511175"/>
          </a:xfrm>
          <a:prstGeom prst="rect">
            <a:avLst/>
          </a:prstGeom>
        </p:spPr>
        <p:txBody>
          <a:bodyPr vert="horz" lIns="91440" tIns="45720" rIns="91440" bIns="45720" rtlCol="0" anchor="ctr"/>
          <a:lstStyle>
            <a:lvl1pPr algn="r">
              <a:defRPr sz="1200">
                <a:solidFill>
                  <a:schemeClr val="tx1">
                    <a:tint val="75000"/>
                  </a:schemeClr>
                </a:solidFill>
              </a:defRPr>
            </a:lvl1pPr>
          </a:lstStyle>
          <a:p>
            <a:fld id="{C48B597C-96BC-4507-A5B9-934CCC3525F3}" type="slidenum">
              <a:rPr lang="en-US" smtClean="0"/>
              <a:t>‹#›</a:t>
            </a:fld>
            <a:endParaRPr lang="en-US"/>
          </a:p>
        </p:txBody>
      </p:sp>
    </p:spTree>
    <p:extLst>
      <p:ext uri="{BB962C8B-B14F-4D97-AF65-F5344CB8AC3E}">
        <p14:creationId xmlns:p14="http://schemas.microsoft.com/office/powerpoint/2010/main" val="200904025"/>
      </p:ext>
    </p:extLst>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2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7.xml"/><Relationship Id="rId1" Type="http://schemas.openxmlformats.org/officeDocument/2006/relationships/slideLayout" Target="../slideLayouts/slideLayout6.xml"/><Relationship Id="rId5" Type="http://schemas.openxmlformats.org/officeDocument/2006/relationships/image" Target="../media/image16.emf"/><Relationship Id="rId4" Type="http://schemas.openxmlformats.org/officeDocument/2006/relationships/image" Target="../media/image5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38.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6956" y="3739880"/>
            <a:ext cx="10678645" cy="3537220"/>
          </a:xfrm>
        </p:spPr>
        <p:txBody>
          <a:bodyPr>
            <a:normAutofit fontScale="90000"/>
          </a:bodyPr>
          <a:lstStyle/>
          <a:p>
            <a:r>
              <a:rPr lang="en-US" sz="4400" dirty="0">
                <a:solidFill>
                  <a:schemeClr val="accent1"/>
                </a:solidFill>
              </a:rPr>
              <a:t>THERMODYNAMICS</a:t>
            </a:r>
            <a:br>
              <a:rPr lang="en-US" sz="4400" dirty="0">
                <a:solidFill>
                  <a:schemeClr val="accent1"/>
                </a:solidFill>
              </a:rPr>
            </a:br>
            <a:br>
              <a:rPr lang="en-US" sz="4400" dirty="0">
                <a:solidFill>
                  <a:schemeClr val="accent1"/>
                </a:solidFill>
              </a:rPr>
            </a:br>
            <a:r>
              <a:rPr lang="en-US" sz="4400" dirty="0">
                <a:solidFill>
                  <a:schemeClr val="accent1"/>
                </a:solidFill>
              </a:rPr>
              <a:t>THE FIRST LAW</a:t>
            </a:r>
            <a:br>
              <a:rPr lang="en-US" sz="4400" dirty="0">
                <a:solidFill>
                  <a:schemeClr val="accent1"/>
                </a:solidFill>
              </a:rPr>
            </a:br>
            <a:br>
              <a:rPr lang="en-US" sz="4400" dirty="0">
                <a:solidFill>
                  <a:schemeClr val="accent1"/>
                </a:solidFill>
              </a:rPr>
            </a:br>
            <a:r>
              <a:rPr lang="en-US" sz="2700" dirty="0">
                <a:solidFill>
                  <a:srgbClr val="F79646"/>
                </a:solidFill>
              </a:rPr>
              <a:t>(</a:t>
            </a:r>
            <a:r>
              <a:rPr lang="en-US" sz="2800" dirty="0">
                <a:solidFill>
                  <a:srgbClr val="F79646"/>
                </a:solidFill>
              </a:rPr>
              <a:t>Atkins' Physical Chemistry– </a:t>
            </a:r>
            <a:r>
              <a:rPr lang="en-US" sz="2700" u="sng" dirty="0">
                <a:solidFill>
                  <a:srgbClr val="F79646"/>
                </a:solidFill>
              </a:rPr>
              <a:t>Chapter 2</a:t>
            </a:r>
            <a:r>
              <a:rPr lang="en-US" sz="2700" dirty="0">
                <a:solidFill>
                  <a:srgbClr val="F79646"/>
                </a:solidFill>
              </a:rPr>
              <a:t>)</a:t>
            </a:r>
            <a:br>
              <a:rPr lang="en-US" sz="2700" dirty="0">
                <a:solidFill>
                  <a:srgbClr val="F79646"/>
                </a:solidFill>
              </a:rPr>
            </a:br>
            <a:br>
              <a:rPr lang="en-US" sz="2700" dirty="0">
                <a:solidFill>
                  <a:srgbClr val="F79646"/>
                </a:solidFill>
              </a:rPr>
            </a:br>
            <a:r>
              <a:rPr lang="en-US" sz="2700" dirty="0">
                <a:solidFill>
                  <a:schemeClr val="accent3"/>
                </a:solidFill>
              </a:rPr>
              <a:t>Lecture </a:t>
            </a:r>
            <a:r>
              <a:rPr lang="tr-TR" sz="2700">
                <a:solidFill>
                  <a:schemeClr val="accent3"/>
                </a:solidFill>
              </a:rPr>
              <a:t>5</a:t>
            </a:r>
            <a:endParaRPr lang="en-US" sz="2700" dirty="0">
              <a:solidFill>
                <a:schemeClr val="accent3"/>
              </a:solidFill>
            </a:endParaRPr>
          </a:p>
        </p:txBody>
      </p:sp>
      <p:sp>
        <p:nvSpPr>
          <p:cNvPr id="3" name="Text Placeholder 2"/>
          <p:cNvSpPr>
            <a:spLocks noGrp="1"/>
          </p:cNvSpPr>
          <p:nvPr>
            <p:ph type="body" idx="1"/>
          </p:nvPr>
        </p:nvSpPr>
        <p:spPr>
          <a:xfrm>
            <a:off x="943679" y="2531460"/>
            <a:ext cx="10363200" cy="1002591"/>
          </a:xfrm>
        </p:spPr>
        <p:txBody>
          <a:bodyPr>
            <a:normAutofit/>
          </a:bodyPr>
          <a:lstStyle/>
          <a:p>
            <a:r>
              <a:rPr lang="en-US" sz="4400" dirty="0">
                <a:solidFill>
                  <a:srgbClr val="FF0000"/>
                </a:solidFill>
              </a:rPr>
              <a:t>Chapter 4</a:t>
            </a:r>
          </a:p>
        </p:txBody>
      </p:sp>
      <p:pic>
        <p:nvPicPr>
          <p:cNvPr id="4" name="Picture 3"/>
          <p:cNvPicPr>
            <a:picLocks noChangeAspect="1"/>
          </p:cNvPicPr>
          <p:nvPr/>
        </p:nvPicPr>
        <p:blipFill>
          <a:blip r:embed="rId2"/>
          <a:stretch>
            <a:fillRect/>
          </a:stretch>
        </p:blipFill>
        <p:spPr>
          <a:xfrm>
            <a:off x="197352" y="85950"/>
            <a:ext cx="2705868" cy="2029402"/>
          </a:xfrm>
          <a:prstGeom prst="rect">
            <a:avLst/>
          </a:prstGeom>
        </p:spPr>
      </p:pic>
      <p:pic>
        <p:nvPicPr>
          <p:cNvPr id="5" name="Picture 4"/>
          <p:cNvPicPr>
            <a:picLocks noChangeAspect="1"/>
          </p:cNvPicPr>
          <p:nvPr/>
        </p:nvPicPr>
        <p:blipFill>
          <a:blip r:embed="rId3"/>
          <a:stretch>
            <a:fillRect/>
          </a:stretch>
        </p:blipFill>
        <p:spPr>
          <a:xfrm>
            <a:off x="9978029" y="122077"/>
            <a:ext cx="2657701" cy="1993275"/>
          </a:xfrm>
          <a:prstGeom prst="rect">
            <a:avLst/>
          </a:prstGeom>
        </p:spPr>
      </p:pic>
    </p:spTree>
    <p:extLst>
      <p:ext uri="{BB962C8B-B14F-4D97-AF65-F5344CB8AC3E}">
        <p14:creationId xmlns:p14="http://schemas.microsoft.com/office/powerpoint/2010/main" val="3723329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19"/>
            <a:ext cx="10972800" cy="887503"/>
          </a:xfrm>
        </p:spPr>
        <p:txBody>
          <a:bodyPr>
            <a:normAutofit/>
          </a:bodyPr>
          <a:lstStyle/>
          <a:p>
            <a:pPr algn="just"/>
            <a:r>
              <a:rPr lang="tr-TR" b="1" dirty="0"/>
              <a:t>(b) </a:t>
            </a:r>
            <a:r>
              <a:rPr lang="en-US" b="1" dirty="0"/>
              <a:t>Heat Capacity </a:t>
            </a:r>
          </a:p>
        </p:txBody>
      </p:sp>
      <p:sp>
        <p:nvSpPr>
          <p:cNvPr id="7" name="Content Placeholder 6"/>
          <p:cNvSpPr>
            <a:spLocks noGrp="1"/>
          </p:cNvSpPr>
          <p:nvPr>
            <p:ph idx="1"/>
          </p:nvPr>
        </p:nvSpPr>
        <p:spPr>
          <a:xfrm>
            <a:off x="304801" y="1429115"/>
            <a:ext cx="6375399" cy="7359285"/>
          </a:xfrm>
        </p:spPr>
        <p:txBody>
          <a:bodyPr>
            <a:normAutofit fontScale="77500" lnSpcReduction="20000"/>
          </a:bodyPr>
          <a:lstStyle/>
          <a:p>
            <a:pPr algn="just">
              <a:buFont typeface="Wingdings" panose="05000000000000000000" pitchFamily="2" charset="2"/>
              <a:buChar char="Ø"/>
            </a:pPr>
            <a:r>
              <a:rPr lang="en-US" sz="3900" dirty="0"/>
              <a:t>The internal energy of a s</a:t>
            </a:r>
            <a:r>
              <a:rPr lang="tr-TR" sz="3900" dirty="0"/>
              <a:t>ystem </a:t>
            </a:r>
            <a:r>
              <a:rPr lang="en-US" sz="3900" dirty="0"/>
              <a:t>increases as the temperature is raised; this graph shows its variation as the system is heated at </a:t>
            </a:r>
            <a:r>
              <a:rPr lang="en-US" sz="3900" b="1" dirty="0">
                <a:solidFill>
                  <a:srgbClr val="FF0000"/>
                </a:solidFill>
              </a:rPr>
              <a:t>constant volume</a:t>
            </a:r>
            <a:r>
              <a:rPr lang="en-US" sz="3900" dirty="0"/>
              <a:t>.</a:t>
            </a:r>
          </a:p>
          <a:p>
            <a:pPr algn="just">
              <a:buFont typeface="Wingdings" panose="05000000000000000000" pitchFamily="2" charset="2"/>
              <a:buChar char="Ø"/>
            </a:pPr>
            <a:endParaRPr lang="en-US" sz="3900" dirty="0"/>
          </a:p>
          <a:p>
            <a:pPr algn="just">
              <a:buFont typeface="Wingdings" panose="05000000000000000000" pitchFamily="2" charset="2"/>
              <a:buChar char="Ø"/>
            </a:pPr>
            <a:r>
              <a:rPr lang="en-US" sz="3900" dirty="0"/>
              <a:t>The slope of the tangent to the curve at any temperature is the </a:t>
            </a:r>
            <a:r>
              <a:rPr lang="en-US" sz="3900" b="1" dirty="0">
                <a:solidFill>
                  <a:srgbClr val="FF0000"/>
                </a:solidFill>
              </a:rPr>
              <a:t>heat capacity </a:t>
            </a:r>
            <a:r>
              <a:rPr lang="en-US" sz="3900" dirty="0"/>
              <a:t>at constant volume at that temperature.</a:t>
            </a:r>
            <a:endParaRPr lang="tr-TR" sz="3900" dirty="0"/>
          </a:p>
          <a:p>
            <a:pPr algn="just">
              <a:buFont typeface="Wingdings" panose="05000000000000000000" pitchFamily="2" charset="2"/>
              <a:buChar char="Ø"/>
            </a:pPr>
            <a:endParaRPr lang="en-US" sz="3900" dirty="0"/>
          </a:p>
          <a:p>
            <a:pPr algn="just">
              <a:buFont typeface="Wingdings" panose="05000000000000000000" pitchFamily="2" charset="2"/>
              <a:buChar char="Ø"/>
            </a:pPr>
            <a:r>
              <a:rPr lang="tr-TR" sz="3900" dirty="0"/>
              <a:t>F</a:t>
            </a:r>
            <a:r>
              <a:rPr lang="en-US" sz="3900" dirty="0"/>
              <a:t>or the system illustrated, the heat capacity is greater at B than at A.</a:t>
            </a:r>
          </a:p>
          <a:p>
            <a:pPr algn="just">
              <a:buFont typeface="Wingdings" panose="05000000000000000000" pitchFamily="2" charset="2"/>
              <a:buChar char="Ø"/>
            </a:pPr>
            <a:endParaRPr lang="en-US" sz="3900" dirty="0"/>
          </a:p>
          <a:p>
            <a:pPr algn="just">
              <a:buFont typeface="Wingdings" panose="05000000000000000000" pitchFamily="2" charset="2"/>
              <a:buChar char="Ø"/>
            </a:pPr>
            <a:r>
              <a:rPr lang="en-US" sz="3900" dirty="0">
                <a:solidFill>
                  <a:srgbClr val="000000"/>
                </a:solidFill>
              </a:rPr>
              <a:t>The quantity of heat required to change the temperature of a system by one</a:t>
            </a:r>
            <a:r>
              <a:rPr lang="tr-TR" sz="3900" dirty="0">
                <a:solidFill>
                  <a:srgbClr val="000000"/>
                </a:solidFill>
              </a:rPr>
              <a:t> </a:t>
            </a:r>
            <a:r>
              <a:rPr lang="en-US" sz="3900" dirty="0">
                <a:solidFill>
                  <a:srgbClr val="000000"/>
                </a:solidFill>
              </a:rPr>
              <a:t>degree is called the </a:t>
            </a:r>
            <a:r>
              <a:rPr lang="en-US" sz="3900" b="1" i="1" dirty="0">
                <a:solidFill>
                  <a:srgbClr val="000000"/>
                </a:solidFill>
              </a:rPr>
              <a:t>heat capacity </a:t>
            </a:r>
            <a:r>
              <a:rPr lang="en-US" sz="3900" dirty="0">
                <a:solidFill>
                  <a:srgbClr val="000000"/>
                </a:solidFill>
              </a:rPr>
              <a:t>of the system. </a:t>
            </a:r>
            <a:endParaRPr lang="tr-TR" sz="3900" dirty="0">
              <a:solidFill>
                <a:srgbClr val="000000"/>
              </a:solidFill>
            </a:endParaRPr>
          </a:p>
          <a:p>
            <a:endParaRPr lang="en-US" dirty="0"/>
          </a:p>
          <a:p>
            <a:pPr marL="0" indent="0">
              <a:buNone/>
            </a:pPr>
            <a:endParaRPr lang="en-US" dirty="0"/>
          </a:p>
        </p:txBody>
      </p:sp>
      <p:pic>
        <p:nvPicPr>
          <p:cNvPr id="6" name="Picture 5"/>
          <p:cNvPicPr>
            <a:picLocks noChangeAspect="1"/>
          </p:cNvPicPr>
          <p:nvPr/>
        </p:nvPicPr>
        <p:blipFill>
          <a:blip r:embed="rId3"/>
          <a:stretch>
            <a:fillRect/>
          </a:stretch>
        </p:blipFill>
        <p:spPr>
          <a:xfrm>
            <a:off x="7042013" y="2162282"/>
            <a:ext cx="5505587" cy="4046052"/>
          </a:xfrm>
          <a:prstGeom prst="rect">
            <a:avLst/>
          </a:prstGeom>
        </p:spPr>
      </p:pic>
    </p:spTree>
    <p:extLst>
      <p:ext uri="{BB962C8B-B14F-4D97-AF65-F5344CB8AC3E}">
        <p14:creationId xmlns:p14="http://schemas.microsoft.com/office/powerpoint/2010/main" val="784453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59079" y="1095974"/>
            <a:ext cx="12237721" cy="1698026"/>
          </a:xfrm>
        </p:spPr>
        <p:txBody>
          <a:bodyPr/>
          <a:lstStyle/>
          <a:p>
            <a:pPr marL="0" indent="0" algn="just">
              <a:buNone/>
            </a:pPr>
            <a:r>
              <a:rPr lang="tr-TR" dirty="0"/>
              <a:t>T</a:t>
            </a:r>
            <a:r>
              <a:rPr lang="en-US" dirty="0"/>
              <a:t>he internal energy varies with the temperature and the volume of the</a:t>
            </a:r>
            <a:r>
              <a:rPr lang="tr-TR" dirty="0"/>
              <a:t> </a:t>
            </a:r>
            <a:r>
              <a:rPr lang="en-US" dirty="0"/>
              <a:t>sample, but we are interested only in its variation with the temperature, the volume</a:t>
            </a:r>
            <a:r>
              <a:rPr lang="tr-TR" dirty="0"/>
              <a:t> </a:t>
            </a:r>
            <a:r>
              <a:rPr lang="en-US" dirty="0"/>
              <a:t>being held constant (Fig.).</a:t>
            </a:r>
            <a:endParaRPr lang="tr-TR" dirty="0"/>
          </a:p>
        </p:txBody>
      </p:sp>
      <p:sp>
        <p:nvSpPr>
          <p:cNvPr id="4" name="Title 1"/>
          <p:cNvSpPr txBox="1">
            <a:spLocks/>
          </p:cNvSpPr>
          <p:nvPr/>
        </p:nvSpPr>
        <p:spPr>
          <a:xfrm>
            <a:off x="0" y="-15419"/>
            <a:ext cx="10972800" cy="88750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tr-TR" b="1"/>
              <a:t>(b) </a:t>
            </a:r>
            <a:r>
              <a:rPr lang="en-US" b="1"/>
              <a:t>Heat Capacity </a:t>
            </a:r>
            <a:endParaRPr lang="en-US" b="1" dirty="0"/>
          </a:p>
        </p:txBody>
      </p:sp>
      <p:pic>
        <p:nvPicPr>
          <p:cNvPr id="5" name="Content Placeholder 3"/>
          <p:cNvPicPr>
            <a:picLocks noChangeAspect="1"/>
          </p:cNvPicPr>
          <p:nvPr/>
        </p:nvPicPr>
        <p:blipFill>
          <a:blip r:embed="rId3"/>
          <a:srcRect l="-2256" r="-2256"/>
          <a:stretch>
            <a:fillRect/>
          </a:stretch>
        </p:blipFill>
        <p:spPr>
          <a:xfrm>
            <a:off x="208279" y="3424290"/>
            <a:ext cx="5125721" cy="4525963"/>
          </a:xfrm>
          <a:prstGeom prst="rect">
            <a:avLst/>
          </a:prstGeom>
        </p:spPr>
      </p:pic>
      <p:sp>
        <p:nvSpPr>
          <p:cNvPr id="6" name="Rectangle 5"/>
          <p:cNvSpPr/>
          <p:nvPr/>
        </p:nvSpPr>
        <p:spPr>
          <a:xfrm>
            <a:off x="5486400" y="3246490"/>
            <a:ext cx="7010400" cy="4524315"/>
          </a:xfrm>
          <a:prstGeom prst="rect">
            <a:avLst/>
          </a:prstGeom>
        </p:spPr>
        <p:txBody>
          <a:bodyPr wrap="square">
            <a:spAutoFit/>
          </a:bodyPr>
          <a:lstStyle/>
          <a:p>
            <a:pPr algn="just"/>
            <a:r>
              <a:rPr lang="en-US" sz="3200" b="1" dirty="0">
                <a:solidFill>
                  <a:srgbClr val="0066A6"/>
                </a:solidFill>
                <a:latin typeface="+mj-lt"/>
              </a:rPr>
              <a:t>Fig. 2.11 </a:t>
            </a:r>
            <a:r>
              <a:rPr lang="en-US" sz="3200" dirty="0">
                <a:solidFill>
                  <a:srgbClr val="231F20"/>
                </a:solidFill>
                <a:latin typeface="+mj-lt"/>
              </a:rPr>
              <a:t>The internal energy of a system</a:t>
            </a:r>
          </a:p>
          <a:p>
            <a:pPr algn="just"/>
            <a:r>
              <a:rPr lang="en-US" sz="3200" dirty="0">
                <a:solidFill>
                  <a:srgbClr val="231F20"/>
                </a:solidFill>
                <a:latin typeface="+mj-lt"/>
              </a:rPr>
              <a:t>varies with volume and temperature,</a:t>
            </a:r>
            <a:r>
              <a:rPr lang="tr-TR" sz="3200" dirty="0">
                <a:solidFill>
                  <a:srgbClr val="231F20"/>
                </a:solidFill>
                <a:latin typeface="+mj-lt"/>
              </a:rPr>
              <a:t> </a:t>
            </a:r>
            <a:r>
              <a:rPr lang="en-US" sz="3200" dirty="0">
                <a:solidFill>
                  <a:srgbClr val="231F20"/>
                </a:solidFill>
                <a:latin typeface="+mj-lt"/>
              </a:rPr>
              <a:t>perhaps as shown here by the surface. The</a:t>
            </a:r>
            <a:r>
              <a:rPr lang="tr-TR" sz="3200" dirty="0">
                <a:solidFill>
                  <a:srgbClr val="231F20"/>
                </a:solidFill>
                <a:latin typeface="+mj-lt"/>
              </a:rPr>
              <a:t> </a:t>
            </a:r>
            <a:r>
              <a:rPr lang="en-US" sz="3200" dirty="0">
                <a:solidFill>
                  <a:srgbClr val="231F20"/>
                </a:solidFill>
                <a:latin typeface="+mj-lt"/>
              </a:rPr>
              <a:t>variation of the internal energy with</a:t>
            </a:r>
            <a:r>
              <a:rPr lang="tr-TR" sz="3200" dirty="0">
                <a:solidFill>
                  <a:srgbClr val="231F20"/>
                </a:solidFill>
                <a:latin typeface="+mj-lt"/>
              </a:rPr>
              <a:t> temperature at one particular constant </a:t>
            </a:r>
            <a:r>
              <a:rPr lang="en-US" sz="3200" dirty="0">
                <a:solidFill>
                  <a:srgbClr val="231F20"/>
                </a:solidFill>
                <a:latin typeface="+mj-lt"/>
              </a:rPr>
              <a:t>volume is illustrated by the curve drawn</a:t>
            </a:r>
            <a:r>
              <a:rPr lang="tr-TR" sz="3200" dirty="0">
                <a:solidFill>
                  <a:srgbClr val="231F20"/>
                </a:solidFill>
                <a:latin typeface="+mj-lt"/>
              </a:rPr>
              <a:t> </a:t>
            </a:r>
            <a:r>
              <a:rPr lang="en-US" sz="3200" dirty="0">
                <a:solidFill>
                  <a:srgbClr val="231F20"/>
                </a:solidFill>
                <a:latin typeface="+mj-lt"/>
              </a:rPr>
              <a:t>parallel to </a:t>
            </a:r>
            <a:r>
              <a:rPr lang="en-US" sz="3200" i="1" dirty="0">
                <a:solidFill>
                  <a:srgbClr val="231F20"/>
                </a:solidFill>
                <a:latin typeface="+mj-lt"/>
              </a:rPr>
              <a:t>T</a:t>
            </a:r>
            <a:r>
              <a:rPr lang="en-US" sz="3200" dirty="0">
                <a:solidFill>
                  <a:srgbClr val="231F20"/>
                </a:solidFill>
                <a:latin typeface="+mj-lt"/>
              </a:rPr>
              <a:t>. The slope of this curve at</a:t>
            </a:r>
            <a:r>
              <a:rPr lang="tr-TR" sz="3200" dirty="0">
                <a:solidFill>
                  <a:srgbClr val="231F20"/>
                </a:solidFill>
                <a:latin typeface="+mj-lt"/>
              </a:rPr>
              <a:t> </a:t>
            </a:r>
            <a:r>
              <a:rPr lang="en-US" sz="3200" dirty="0">
                <a:solidFill>
                  <a:srgbClr val="231F20"/>
                </a:solidFill>
                <a:latin typeface="+mj-lt"/>
              </a:rPr>
              <a:t>any point is the partial derivative</a:t>
            </a:r>
            <a:r>
              <a:rPr lang="tr-TR" sz="3200" dirty="0">
                <a:solidFill>
                  <a:srgbClr val="231F20"/>
                </a:solidFill>
                <a:latin typeface="+mj-lt"/>
              </a:rPr>
              <a:t> </a:t>
            </a:r>
            <a:r>
              <a:rPr lang="tr-TR" sz="3200" dirty="0">
                <a:latin typeface="+mj-lt"/>
              </a:rPr>
              <a:t>(∂</a:t>
            </a:r>
            <a:r>
              <a:rPr lang="tr-TR" sz="3200" i="1" dirty="0">
                <a:latin typeface="+mj-lt"/>
              </a:rPr>
              <a:t>U</a:t>
            </a:r>
            <a:r>
              <a:rPr lang="tr-TR" sz="3200" dirty="0">
                <a:latin typeface="+mj-lt"/>
              </a:rPr>
              <a:t>/∂</a:t>
            </a:r>
            <a:r>
              <a:rPr lang="tr-TR" sz="3200" i="1" dirty="0">
                <a:latin typeface="+mj-lt"/>
              </a:rPr>
              <a:t>T</a:t>
            </a:r>
            <a:r>
              <a:rPr lang="tr-TR" sz="3200" dirty="0">
                <a:latin typeface="+mj-lt"/>
              </a:rPr>
              <a:t>)</a:t>
            </a:r>
            <a:r>
              <a:rPr lang="tr-TR" sz="3200" i="1" baseline="-25000" dirty="0">
                <a:latin typeface="+mj-lt"/>
              </a:rPr>
              <a:t>V</a:t>
            </a:r>
            <a:r>
              <a:rPr lang="tr-TR" sz="3200" dirty="0">
                <a:latin typeface="+mj-lt"/>
              </a:rPr>
              <a:t>.</a:t>
            </a:r>
          </a:p>
        </p:txBody>
      </p:sp>
    </p:spTree>
    <p:extLst>
      <p:ext uri="{BB962C8B-B14F-4D97-AF65-F5344CB8AC3E}">
        <p14:creationId xmlns:p14="http://schemas.microsoft.com/office/powerpoint/2010/main" val="4231343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885507"/>
          </a:xfrm>
        </p:spPr>
        <p:txBody>
          <a:bodyPr/>
          <a:lstStyle/>
          <a:p>
            <a:pPr algn="l"/>
            <a:r>
              <a:rPr lang="en-US" b="1" dirty="0"/>
              <a:t>Estimating a constant-volume heat capacity</a:t>
            </a:r>
            <a:endParaRPr lang="tr-TR" b="1" dirty="0"/>
          </a:p>
        </p:txBody>
      </p:sp>
      <p:sp>
        <p:nvSpPr>
          <p:cNvPr id="3" name="Content Placeholder 2"/>
          <p:cNvSpPr>
            <a:spLocks noGrp="1"/>
          </p:cNvSpPr>
          <p:nvPr>
            <p:ph idx="1"/>
          </p:nvPr>
        </p:nvSpPr>
        <p:spPr>
          <a:xfrm>
            <a:off x="259080" y="1884684"/>
            <a:ext cx="12339320" cy="6954515"/>
          </a:xfrm>
        </p:spPr>
        <p:txBody>
          <a:bodyPr/>
          <a:lstStyle/>
          <a:p>
            <a:r>
              <a:rPr lang="en-US" dirty="0"/>
              <a:t>The heat capacity of a monatomic perfect gas can be calculated by inserting the</a:t>
            </a:r>
            <a:r>
              <a:rPr lang="tr-TR" dirty="0"/>
              <a:t> </a:t>
            </a:r>
            <a:r>
              <a:rPr lang="en-US" dirty="0"/>
              <a:t>expression for the internal energy </a:t>
            </a:r>
            <a:r>
              <a:rPr lang="tr-TR" dirty="0"/>
              <a:t>that </a:t>
            </a:r>
          </a:p>
          <a:p>
            <a:pPr marL="0" indent="0" algn="ctr">
              <a:buNone/>
            </a:pPr>
            <a:endParaRPr lang="tr-TR" sz="3800" b="1" i="1" dirty="0"/>
          </a:p>
          <a:p>
            <a:pPr marL="0" indent="0" algn="ctr">
              <a:buNone/>
            </a:pPr>
            <a:r>
              <a:rPr lang="tr-TR" sz="3800" b="1" i="1" dirty="0"/>
              <a:t>U</a:t>
            </a:r>
            <a:r>
              <a:rPr lang="tr-TR" sz="3800" b="1" baseline="-25000" dirty="0"/>
              <a:t>m</a:t>
            </a:r>
            <a:r>
              <a:rPr lang="tr-TR" sz="3800" b="1" dirty="0"/>
              <a:t> = </a:t>
            </a:r>
            <a:r>
              <a:rPr lang="tr-TR" sz="3800" b="1" i="1" dirty="0"/>
              <a:t>U</a:t>
            </a:r>
            <a:r>
              <a:rPr lang="tr-TR" sz="3800" b="1" baseline="-25000" dirty="0"/>
              <a:t>m</a:t>
            </a:r>
            <a:r>
              <a:rPr lang="tr-TR" sz="3800" b="1" dirty="0"/>
              <a:t>(0) + 3/2 </a:t>
            </a:r>
            <a:r>
              <a:rPr lang="tr-TR" sz="3800" b="1" i="1" dirty="0"/>
              <a:t>RT</a:t>
            </a:r>
            <a:endParaRPr lang="tr-TR" sz="3800" b="1" dirty="0"/>
          </a:p>
          <a:p>
            <a:pPr marL="0" indent="0" algn="ctr">
              <a:buNone/>
            </a:pPr>
            <a:endParaRPr lang="tr-TR" sz="3800" b="1" dirty="0"/>
          </a:p>
          <a:p>
            <a:pPr marL="0" indent="0" algn="ctr">
              <a:buNone/>
            </a:pPr>
            <a:r>
              <a:rPr lang="tr-TR" i="1" dirty="0"/>
              <a:t>C</a:t>
            </a:r>
            <a:r>
              <a:rPr lang="tr-TR" i="1" baseline="-25000" dirty="0"/>
              <a:t>V</a:t>
            </a:r>
            <a:r>
              <a:rPr lang="tr-TR" baseline="-25000" dirty="0"/>
              <a:t>,m</a:t>
            </a:r>
            <a:r>
              <a:rPr lang="tr-TR" dirty="0"/>
              <a:t> = ∂/∂</a:t>
            </a:r>
            <a:r>
              <a:rPr lang="tr-TR" i="1" dirty="0"/>
              <a:t>T</a:t>
            </a:r>
            <a:r>
              <a:rPr lang="tr-TR" dirty="0"/>
              <a:t>(</a:t>
            </a:r>
            <a:r>
              <a:rPr lang="tr-TR" i="1" dirty="0"/>
              <a:t>U</a:t>
            </a:r>
            <a:r>
              <a:rPr lang="tr-TR" baseline="-25000" dirty="0"/>
              <a:t>m</a:t>
            </a:r>
            <a:r>
              <a:rPr lang="tr-TR" dirty="0"/>
              <a:t>(0) + 3/2</a:t>
            </a:r>
            <a:r>
              <a:rPr lang="tr-TR" i="1" dirty="0"/>
              <a:t>RT</a:t>
            </a:r>
            <a:r>
              <a:rPr lang="tr-TR" dirty="0"/>
              <a:t>) = 3/2</a:t>
            </a:r>
            <a:r>
              <a:rPr lang="tr-TR" i="1" dirty="0"/>
              <a:t>R</a:t>
            </a:r>
          </a:p>
          <a:p>
            <a:endParaRPr lang="tr-TR" dirty="0"/>
          </a:p>
          <a:p>
            <a:r>
              <a:rPr lang="en-US" dirty="0"/>
              <a:t>The numerical value is 12.47 J K</a:t>
            </a:r>
            <a:r>
              <a:rPr lang="en-US" baseline="30000" dirty="0"/>
              <a:t>−1 </a:t>
            </a:r>
            <a:r>
              <a:rPr lang="en-US" dirty="0"/>
              <a:t>mol</a:t>
            </a:r>
            <a:r>
              <a:rPr lang="en-US" baseline="30000" dirty="0"/>
              <a:t>−1</a:t>
            </a:r>
            <a:r>
              <a:rPr lang="en-US" dirty="0"/>
              <a:t>.</a:t>
            </a:r>
            <a:endParaRPr lang="tr-TR" dirty="0"/>
          </a:p>
        </p:txBody>
      </p:sp>
    </p:spTree>
    <p:extLst>
      <p:ext uri="{BB962C8B-B14F-4D97-AF65-F5344CB8AC3E}">
        <p14:creationId xmlns:p14="http://schemas.microsoft.com/office/powerpoint/2010/main" val="6446542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0801"/>
            <a:ext cx="11521440" cy="987108"/>
          </a:xfrm>
        </p:spPr>
        <p:txBody>
          <a:bodyPr>
            <a:normAutofit/>
          </a:bodyPr>
          <a:lstStyle/>
          <a:p>
            <a:pPr algn="l"/>
            <a:r>
              <a:rPr lang="en-US" dirty="0"/>
              <a:t>Heat Capacity </a:t>
            </a:r>
          </a:p>
        </p:txBody>
      </p:sp>
      <p:sp>
        <p:nvSpPr>
          <p:cNvPr id="9" name="Content Placeholder 8"/>
          <p:cNvSpPr>
            <a:spLocks noGrp="1"/>
          </p:cNvSpPr>
          <p:nvPr>
            <p:ph sz="half" idx="2"/>
          </p:nvPr>
        </p:nvSpPr>
        <p:spPr>
          <a:xfrm>
            <a:off x="242252" y="3077855"/>
            <a:ext cx="12122040" cy="4564831"/>
          </a:xfrm>
        </p:spPr>
        <p:txBody>
          <a:bodyPr>
            <a:noAutofit/>
          </a:bodyPr>
          <a:lstStyle/>
          <a:p>
            <a:pPr algn="just">
              <a:buFont typeface="Wingdings" panose="05000000000000000000" pitchFamily="2" charset="2"/>
              <a:buChar char="Ø"/>
            </a:pPr>
            <a:r>
              <a:rPr lang="en-US" b="1" dirty="0">
                <a:solidFill>
                  <a:srgbClr val="231F20"/>
                </a:solidFill>
                <a:latin typeface="Minion-Regular"/>
              </a:rPr>
              <a:t>The</a:t>
            </a:r>
            <a:r>
              <a:rPr lang="tr-TR" b="1" dirty="0">
                <a:solidFill>
                  <a:srgbClr val="231F20"/>
                </a:solidFill>
                <a:latin typeface="Minion-Regular"/>
              </a:rPr>
              <a:t> </a:t>
            </a:r>
            <a:r>
              <a:rPr lang="en-US" b="1" dirty="0">
                <a:latin typeface="Minion-Regular"/>
              </a:rPr>
              <a:t>molar heat capacity at constant volume: </a:t>
            </a:r>
            <a:r>
              <a:rPr lang="en-US" dirty="0">
                <a:solidFill>
                  <a:srgbClr val="000000"/>
                </a:solidFill>
                <a:latin typeface="Minion-Regular"/>
              </a:rPr>
              <a:t>is the heat capacity per mole of material, and is an intensive</a:t>
            </a:r>
            <a:r>
              <a:rPr lang="tr-TR" dirty="0">
                <a:solidFill>
                  <a:srgbClr val="000000"/>
                </a:solidFill>
                <a:latin typeface="Minion-Regular"/>
              </a:rPr>
              <a:t> </a:t>
            </a:r>
            <a:r>
              <a:rPr lang="en-US" dirty="0">
                <a:solidFill>
                  <a:srgbClr val="000000"/>
                </a:solidFill>
                <a:latin typeface="Minion-Regular"/>
              </a:rPr>
              <a:t>property (all molar quantities are intensive)</a:t>
            </a:r>
            <a:endParaRPr lang="en-US" dirty="0">
              <a:latin typeface="Minion-Regular"/>
            </a:endParaRPr>
          </a:p>
          <a:p>
            <a:pPr marL="0" indent="0" algn="ctr">
              <a:buNone/>
            </a:pPr>
            <a:r>
              <a:rPr lang="en-US" i="1" dirty="0">
                <a:latin typeface="Minion-Regular"/>
              </a:rPr>
              <a:t>    </a:t>
            </a:r>
            <a:r>
              <a:rPr lang="en-US" b="1" i="1" dirty="0" err="1">
                <a:latin typeface="Minion-Regular"/>
              </a:rPr>
              <a:t>C</a:t>
            </a:r>
            <a:r>
              <a:rPr lang="en-US" b="1" i="1" baseline="-25000" dirty="0" err="1">
                <a:latin typeface="Minion-Regular"/>
              </a:rPr>
              <a:t>V</a:t>
            </a:r>
            <a:r>
              <a:rPr lang="en-US" b="1" baseline="-25000" dirty="0" err="1">
                <a:latin typeface="Minion-Regular"/>
              </a:rPr>
              <a:t>,m</a:t>
            </a:r>
            <a:r>
              <a:rPr lang="en-US" b="1" dirty="0">
                <a:latin typeface="Minion-Regular"/>
              </a:rPr>
              <a:t> = </a:t>
            </a:r>
            <a:r>
              <a:rPr lang="en-US" b="1" i="1" dirty="0">
                <a:latin typeface="Minion-Regular"/>
              </a:rPr>
              <a:t>C</a:t>
            </a:r>
            <a:r>
              <a:rPr lang="en-US" b="1" i="1" baseline="-25000" dirty="0">
                <a:latin typeface="Minion-Regular"/>
              </a:rPr>
              <a:t>V</a:t>
            </a:r>
            <a:r>
              <a:rPr lang="en-US" b="1" i="1" dirty="0">
                <a:latin typeface="Minion-Regular"/>
              </a:rPr>
              <a:t> </a:t>
            </a:r>
            <a:r>
              <a:rPr lang="en-US" b="1" dirty="0">
                <a:latin typeface="Minion-Regular"/>
              </a:rPr>
              <a:t>/</a:t>
            </a:r>
            <a:r>
              <a:rPr lang="en-US" b="1" i="1" dirty="0">
                <a:latin typeface="Minion-Regular"/>
              </a:rPr>
              <a:t>n</a:t>
            </a:r>
          </a:p>
          <a:p>
            <a:endParaRPr lang="en-US" dirty="0">
              <a:latin typeface="Minion-Regular"/>
            </a:endParaRPr>
          </a:p>
          <a:p>
            <a:pPr algn="just">
              <a:buFont typeface="Wingdings" panose="05000000000000000000" pitchFamily="2" charset="2"/>
              <a:buChar char="Ø"/>
            </a:pPr>
            <a:r>
              <a:rPr lang="tr-TR" b="1" dirty="0">
                <a:latin typeface="Minion-Regular"/>
              </a:rPr>
              <a:t>S</a:t>
            </a:r>
            <a:r>
              <a:rPr lang="en-US" b="1" dirty="0" err="1">
                <a:latin typeface="Minion-Regular"/>
              </a:rPr>
              <a:t>pecific</a:t>
            </a:r>
            <a:r>
              <a:rPr lang="en-US" b="1" dirty="0">
                <a:latin typeface="Minion-Regular"/>
              </a:rPr>
              <a:t> heat capacity</a:t>
            </a:r>
            <a:r>
              <a:rPr lang="tr-TR" b="1" dirty="0">
                <a:latin typeface="Minion-Regular"/>
              </a:rPr>
              <a:t> </a:t>
            </a:r>
            <a:r>
              <a:rPr lang="en-US" dirty="0">
                <a:latin typeface="Minion-Regular"/>
              </a:rPr>
              <a:t>(more informally, the ‘specific heat’) of a substance,</a:t>
            </a:r>
            <a:r>
              <a:rPr lang="tr-TR" dirty="0">
                <a:latin typeface="Minion-Regular"/>
              </a:rPr>
              <a:t> </a:t>
            </a:r>
            <a:r>
              <a:rPr lang="en-US" dirty="0">
                <a:latin typeface="Minion-Regular"/>
              </a:rPr>
              <a:t>which is</a:t>
            </a:r>
            <a:r>
              <a:rPr lang="tr-TR" dirty="0">
                <a:latin typeface="Minion-Regular"/>
              </a:rPr>
              <a:t> </a:t>
            </a:r>
            <a:r>
              <a:rPr lang="en-US" dirty="0">
                <a:latin typeface="Minion-Regular"/>
              </a:rPr>
              <a:t>the heat capacity of the sample divided by the mass, usually in grams:</a:t>
            </a:r>
          </a:p>
          <a:p>
            <a:pPr marL="0" indent="0" algn="ctr">
              <a:buNone/>
            </a:pPr>
            <a:r>
              <a:rPr lang="en-US" b="1" i="1" dirty="0">
                <a:latin typeface="Minion-Regular"/>
              </a:rPr>
              <a:t>C</a:t>
            </a:r>
            <a:r>
              <a:rPr lang="en-US" b="1" i="1" baseline="-25000" dirty="0">
                <a:latin typeface="Minion-Regular"/>
              </a:rPr>
              <a:t>V</a:t>
            </a:r>
            <a:r>
              <a:rPr lang="en-US" b="1" baseline="-25000" dirty="0">
                <a:latin typeface="Minion-Regular"/>
              </a:rPr>
              <a:t>,s </a:t>
            </a:r>
            <a:r>
              <a:rPr lang="en-US" b="1" dirty="0">
                <a:latin typeface="Minion-Regular"/>
              </a:rPr>
              <a:t>= </a:t>
            </a:r>
            <a:r>
              <a:rPr lang="en-US" b="1" i="1" dirty="0">
                <a:latin typeface="Minion-Regular"/>
              </a:rPr>
              <a:t>C</a:t>
            </a:r>
            <a:r>
              <a:rPr lang="en-US" b="1" i="1" baseline="-25000" dirty="0">
                <a:latin typeface="Minion-Regular"/>
              </a:rPr>
              <a:t>V</a:t>
            </a:r>
            <a:r>
              <a:rPr lang="en-US" b="1" i="1" dirty="0">
                <a:latin typeface="Minion-Regular"/>
              </a:rPr>
              <a:t> </a:t>
            </a:r>
            <a:r>
              <a:rPr lang="en-US" b="1" dirty="0">
                <a:latin typeface="Minion-Regular"/>
              </a:rPr>
              <a:t>/</a:t>
            </a:r>
            <a:r>
              <a:rPr lang="en-US" b="1" i="1" dirty="0">
                <a:latin typeface="Minion-Regular"/>
              </a:rPr>
              <a:t>m </a:t>
            </a:r>
            <a:endParaRPr lang="en-US" b="1" dirty="0">
              <a:latin typeface="Minion-Regular"/>
            </a:endParaRPr>
          </a:p>
        </p:txBody>
      </p:sp>
      <p:sp>
        <p:nvSpPr>
          <p:cNvPr id="6" name="Dikdörtgen 5"/>
          <p:cNvSpPr/>
          <p:nvPr/>
        </p:nvSpPr>
        <p:spPr>
          <a:xfrm>
            <a:off x="242252" y="7906844"/>
            <a:ext cx="12559348" cy="584775"/>
          </a:xfrm>
          <a:prstGeom prst="rect">
            <a:avLst/>
          </a:prstGeom>
        </p:spPr>
        <p:txBody>
          <a:bodyPr wrap="square">
            <a:spAutoFit/>
          </a:bodyPr>
          <a:lstStyle/>
          <a:p>
            <a:pPr>
              <a:buClr>
                <a:schemeClr val="accent1"/>
              </a:buClr>
            </a:pPr>
            <a:r>
              <a:rPr lang="en-US" sz="3200" b="1" i="1" dirty="0"/>
              <a:t>The</a:t>
            </a:r>
            <a:r>
              <a:rPr lang="tr-TR" sz="3200" b="1" i="1" dirty="0"/>
              <a:t> </a:t>
            </a:r>
            <a:r>
              <a:rPr lang="en-US" sz="3200" b="1" i="1" dirty="0"/>
              <a:t>specific heat capacity of water at room temperature is</a:t>
            </a:r>
            <a:r>
              <a:rPr lang="tr-TR" sz="3200" b="1" i="1" dirty="0"/>
              <a:t> </a:t>
            </a:r>
            <a:r>
              <a:rPr lang="pl-PL" sz="3200" dirty="0"/>
              <a:t>4</a:t>
            </a:r>
            <a:r>
              <a:rPr lang="tr-TR" sz="3200" dirty="0"/>
              <a:t>,18</a:t>
            </a:r>
            <a:r>
              <a:rPr lang="pl-PL" sz="3200" dirty="0"/>
              <a:t> J K</a:t>
            </a:r>
            <a:r>
              <a:rPr lang="pl-PL" sz="3200" baseline="30000" dirty="0"/>
              <a:t>−1 </a:t>
            </a:r>
            <a:r>
              <a:rPr lang="pl-PL" sz="3200" dirty="0"/>
              <a:t>g</a:t>
            </a:r>
            <a:r>
              <a:rPr lang="pl-PL" sz="3200" baseline="30000" dirty="0"/>
              <a:t>−1</a:t>
            </a:r>
            <a:r>
              <a:rPr lang="pl-PL" sz="3200" dirty="0"/>
              <a:t>.</a:t>
            </a:r>
            <a:endParaRPr lang="tr-TR" sz="3200" dirty="0"/>
          </a:p>
        </p:txBody>
      </p:sp>
      <p:sp>
        <p:nvSpPr>
          <p:cNvPr id="3" name="Rectangle 2"/>
          <p:cNvSpPr/>
          <p:nvPr/>
        </p:nvSpPr>
        <p:spPr>
          <a:xfrm>
            <a:off x="242252" y="1136314"/>
            <a:ext cx="12325240" cy="1384995"/>
          </a:xfrm>
          <a:prstGeom prst="rect">
            <a:avLst/>
          </a:prstGeom>
        </p:spPr>
        <p:txBody>
          <a:bodyPr wrap="square">
            <a:spAutoFit/>
          </a:bodyPr>
          <a:lstStyle/>
          <a:p>
            <a:pPr algn="just"/>
            <a:r>
              <a:rPr lang="en-US" sz="2800" dirty="0">
                <a:solidFill>
                  <a:srgbClr val="231F20"/>
                </a:solidFill>
                <a:latin typeface="Minion-Regular"/>
              </a:rPr>
              <a:t>Heat capacities are extensive properties: 100 g of water, for instance, has 100 times</a:t>
            </a:r>
            <a:r>
              <a:rPr lang="tr-TR" sz="2800" dirty="0">
                <a:solidFill>
                  <a:srgbClr val="231F20"/>
                </a:solidFill>
                <a:latin typeface="Minion-Regular"/>
              </a:rPr>
              <a:t> </a:t>
            </a:r>
            <a:r>
              <a:rPr lang="en-US" sz="2800" dirty="0">
                <a:solidFill>
                  <a:srgbClr val="231F20"/>
                </a:solidFill>
                <a:latin typeface="Minion-Regular"/>
              </a:rPr>
              <a:t>the heat capacity of 1 g of water (and therefore requires 100 times the energy as heat</a:t>
            </a:r>
            <a:r>
              <a:rPr lang="tr-TR" sz="2800" dirty="0">
                <a:solidFill>
                  <a:srgbClr val="231F20"/>
                </a:solidFill>
                <a:latin typeface="Minion-Regular"/>
              </a:rPr>
              <a:t> </a:t>
            </a:r>
            <a:r>
              <a:rPr lang="en-US" sz="2800" dirty="0">
                <a:solidFill>
                  <a:srgbClr val="231F20"/>
                </a:solidFill>
                <a:latin typeface="Minion-Regular"/>
              </a:rPr>
              <a:t>to bring about the same rise in temperature). </a:t>
            </a:r>
            <a:endParaRPr lang="tr-TR" sz="2800" dirty="0"/>
          </a:p>
        </p:txBody>
      </p:sp>
    </p:spTree>
    <p:extLst>
      <p:ext uri="{BB962C8B-B14F-4D97-AF65-F5344CB8AC3E}">
        <p14:creationId xmlns:p14="http://schemas.microsoft.com/office/powerpoint/2010/main" val="35541747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3" name="Content Placeholder 2"/>
              <p:cNvSpPr>
                <a:spLocks noGrp="1"/>
              </p:cNvSpPr>
              <p:nvPr>
                <p:ph sz="half" idx="1"/>
              </p:nvPr>
            </p:nvSpPr>
            <p:spPr>
              <a:xfrm>
                <a:off x="223520" y="1037909"/>
                <a:ext cx="12400280" cy="8563291"/>
              </a:xfrm>
            </p:spPr>
            <p:txBody>
              <a:bodyPr>
                <a:noAutofit/>
              </a:bodyPr>
              <a:lstStyle/>
              <a:p>
                <a:pPr algn="just"/>
                <a:r>
                  <a:rPr lang="tr-TR" sz="3200" dirty="0"/>
                  <a:t>H</a:t>
                </a:r>
                <a:r>
                  <a:rPr lang="en-US" sz="3200" dirty="0"/>
                  <a:t>eat capacities depend on the temperature and decrease at low temperatures. However,</a:t>
                </a:r>
                <a:r>
                  <a:rPr lang="tr-TR" sz="3200" dirty="0"/>
                  <a:t> </a:t>
                </a:r>
                <a:r>
                  <a:rPr lang="en-US" sz="3200" dirty="0"/>
                  <a:t>over small ranges of temperature at and above room temperature, the variation</a:t>
                </a:r>
                <a:r>
                  <a:rPr lang="tr-TR" sz="3200" dirty="0"/>
                  <a:t> </a:t>
                </a:r>
                <a:r>
                  <a:rPr lang="en-US" sz="3200" dirty="0"/>
                  <a:t>is quite small and for approximate calculations heat capacities can be treated as almost</a:t>
                </a:r>
                <a:r>
                  <a:rPr lang="tr-TR" sz="3200" dirty="0"/>
                  <a:t> independent of temperature.</a:t>
                </a:r>
              </a:p>
              <a:p>
                <a:pPr algn="just"/>
                <a:endParaRPr lang="tr-TR" sz="3200" dirty="0"/>
              </a:p>
              <a:p>
                <a:pPr algn="just"/>
                <a:r>
                  <a:rPr lang="en-US" sz="3200" dirty="0"/>
                  <a:t>The heat capacity is used to relate a change in internal energy to a change in</a:t>
                </a:r>
                <a:r>
                  <a:rPr lang="tr-TR" sz="3200" dirty="0"/>
                  <a:t> </a:t>
                </a:r>
                <a:r>
                  <a:rPr lang="en-US" sz="3200" dirty="0"/>
                  <a:t>temperature</a:t>
                </a:r>
                <a:r>
                  <a:rPr lang="tr-TR" sz="3200" dirty="0"/>
                  <a:t> </a:t>
                </a:r>
                <a:r>
                  <a:rPr lang="en-US" sz="3200" dirty="0"/>
                  <a:t>of a constant-volume system. It follows from </a:t>
                </a:r>
                <a:r>
                  <a:rPr lang="en-US" sz="3200" dirty="0" err="1"/>
                  <a:t>eqn</a:t>
                </a:r>
                <a:r>
                  <a:rPr lang="en-US" sz="3200" dirty="0"/>
                  <a:t> </a:t>
                </a:r>
                <a14:m>
                  <m:oMath xmlns:m="http://schemas.openxmlformats.org/officeDocument/2006/math">
                    <m:sSub>
                      <m:sSubPr>
                        <m:ctrlPr>
                          <a:rPr lang="en-US" sz="3200" i="1" dirty="0" smtClean="0">
                            <a:latin typeface="Cambria Math" panose="02040503050406030204" pitchFamily="18" charset="0"/>
                          </a:rPr>
                        </m:ctrlPr>
                      </m:sSubPr>
                      <m:e>
                        <m:r>
                          <a:rPr lang="tr-TR" sz="3200" b="0" i="1" dirty="0" smtClean="0">
                            <a:latin typeface="Cambria Math" panose="02040503050406030204" pitchFamily="18" charset="0"/>
                          </a:rPr>
                          <m:t>𝐶</m:t>
                        </m:r>
                      </m:e>
                      <m:sub>
                        <m:r>
                          <a:rPr lang="tr-TR" sz="3200" b="0" i="1" dirty="0" smtClean="0">
                            <a:latin typeface="Cambria Math" panose="02040503050406030204" pitchFamily="18" charset="0"/>
                          </a:rPr>
                          <m:t>𝑣</m:t>
                        </m:r>
                      </m:sub>
                    </m:sSub>
                    <m:r>
                      <a:rPr lang="tr-TR" sz="3200" b="0" i="1" dirty="0" smtClean="0">
                        <a:latin typeface="Cambria Math" panose="02040503050406030204" pitchFamily="18" charset="0"/>
                      </a:rPr>
                      <m:t>=</m:t>
                    </m:r>
                    <m:d>
                      <m:dPr>
                        <m:ctrlPr>
                          <a:rPr lang="tr-TR" sz="3200" b="0" i="1" dirty="0" smtClean="0">
                            <a:latin typeface="Cambria Math" panose="02040503050406030204" pitchFamily="18" charset="0"/>
                          </a:rPr>
                        </m:ctrlPr>
                      </m:dPr>
                      <m:e>
                        <m:f>
                          <m:fPr>
                            <m:ctrlPr>
                              <a:rPr lang="tr-TR" sz="3200" b="0" i="1" dirty="0" smtClean="0">
                                <a:latin typeface="Cambria Math" panose="02040503050406030204" pitchFamily="18" charset="0"/>
                              </a:rPr>
                            </m:ctrlPr>
                          </m:fPr>
                          <m:num>
                            <m:r>
                              <a:rPr lang="tr-TR" sz="3200" b="0" i="1" dirty="0" smtClean="0">
                                <a:latin typeface="Cambria Math" panose="02040503050406030204" pitchFamily="18" charset="0"/>
                              </a:rPr>
                              <m:t>𝜕</m:t>
                            </m:r>
                            <m:r>
                              <a:rPr lang="tr-TR" sz="3200" b="0" i="1" dirty="0" smtClean="0">
                                <a:latin typeface="Cambria Math" panose="02040503050406030204" pitchFamily="18" charset="0"/>
                              </a:rPr>
                              <m:t>𝑈</m:t>
                            </m:r>
                          </m:num>
                          <m:den>
                            <m:r>
                              <a:rPr lang="tr-TR" sz="3200" b="0" i="1" dirty="0" smtClean="0">
                                <a:latin typeface="Cambria Math" panose="02040503050406030204" pitchFamily="18" charset="0"/>
                              </a:rPr>
                              <m:t>𝜕</m:t>
                            </m:r>
                            <m:r>
                              <a:rPr lang="tr-TR" sz="3200" b="0" i="1" dirty="0" smtClean="0">
                                <a:latin typeface="Cambria Math" panose="02040503050406030204" pitchFamily="18" charset="0"/>
                              </a:rPr>
                              <m:t>𝑇</m:t>
                            </m:r>
                          </m:den>
                        </m:f>
                      </m:e>
                    </m:d>
                    <m:r>
                      <a:rPr lang="tr-TR" sz="3200" b="0" i="1" baseline="-25000" dirty="0" smtClean="0">
                        <a:latin typeface="Cambria Math" panose="02040503050406030204" pitchFamily="18" charset="0"/>
                      </a:rPr>
                      <m:t>𝑉</m:t>
                    </m:r>
                    <m:r>
                      <a:rPr lang="tr-TR" sz="3200" b="0" i="1" baseline="-25000" dirty="0" smtClean="0">
                        <a:latin typeface="Cambria Math" panose="02040503050406030204" pitchFamily="18" charset="0"/>
                      </a:rPr>
                      <m:t> </m:t>
                    </m:r>
                  </m:oMath>
                </a14:m>
                <a:r>
                  <a:rPr lang="tr-TR" sz="3200" dirty="0"/>
                  <a:t> that</a:t>
                </a:r>
              </a:p>
              <a:p>
                <a:pPr algn="just"/>
                <a:endParaRPr lang="tr-TR" sz="3200" dirty="0"/>
              </a:p>
              <a:p>
                <a:pPr marL="0" indent="0" algn="ctr">
                  <a:buNone/>
                </a:pPr>
                <a:r>
                  <a:rPr lang="el-GR" sz="3200" b="1" dirty="0">
                    <a:latin typeface="Calibri" panose="020F0502020204030204" pitchFamily="34" charset="0"/>
                    <a:cs typeface="Calibri" panose="020F0502020204030204" pitchFamily="34" charset="0"/>
                  </a:rPr>
                  <a:t>Δ</a:t>
                </a:r>
                <a:r>
                  <a:rPr lang="fr-FR" sz="3200" b="1" i="1" dirty="0"/>
                  <a:t>U </a:t>
                </a:r>
                <a:r>
                  <a:rPr lang="fr-FR" sz="3200" b="1" dirty="0"/>
                  <a:t>= </a:t>
                </a:r>
                <a:r>
                  <a:rPr lang="fr-FR" sz="3200" b="1" i="1" dirty="0"/>
                  <a:t>C</a:t>
                </a:r>
                <a:r>
                  <a:rPr lang="fr-FR" sz="3200" b="1" i="1" baseline="-25000" dirty="0"/>
                  <a:t>V</a:t>
                </a:r>
                <a:r>
                  <a:rPr lang="fr-FR" sz="3200" b="1" i="1" dirty="0"/>
                  <a:t> </a:t>
                </a:r>
                <a:r>
                  <a:rPr lang="el-GR" sz="3200" b="1" dirty="0">
                    <a:latin typeface="Calibri" panose="020F0502020204030204" pitchFamily="34" charset="0"/>
                    <a:cs typeface="Calibri" panose="020F0502020204030204" pitchFamily="34" charset="0"/>
                  </a:rPr>
                  <a:t>Δ</a:t>
                </a:r>
                <a:r>
                  <a:rPr lang="fr-FR" sz="3200" b="1" i="1" dirty="0"/>
                  <a:t>T </a:t>
                </a:r>
                <a:r>
                  <a:rPr lang="tr-TR" sz="3200" b="1" i="1" dirty="0"/>
                  <a:t>      </a:t>
                </a:r>
                <a:r>
                  <a:rPr lang="fr-FR" sz="3200" b="1" dirty="0"/>
                  <a:t>(at constant volume)</a:t>
                </a:r>
                <a:endParaRPr lang="tr-TR" sz="3200" b="1" dirty="0"/>
              </a:p>
              <a:p>
                <a:pPr marL="0" indent="0" algn="ctr">
                  <a:buNone/>
                </a:pPr>
                <a:endParaRPr lang="tr-TR" sz="3200" b="1" dirty="0"/>
              </a:p>
              <a:p>
                <a:pPr algn="just"/>
                <a:r>
                  <a:rPr lang="en-US" sz="3200" dirty="0"/>
                  <a:t>That is, at constant volume, an infinitesimal change in temperature brings about an</a:t>
                </a:r>
                <a:r>
                  <a:rPr lang="tr-TR" sz="3200" dirty="0"/>
                  <a:t> </a:t>
                </a:r>
                <a:r>
                  <a:rPr lang="en-US" sz="3200" dirty="0"/>
                  <a:t>infinitesimal change in internal energy, and the constant of proportionality is </a:t>
                </a:r>
                <a:r>
                  <a:rPr lang="en-US" sz="3200" i="1" dirty="0"/>
                  <a:t>C</a:t>
                </a:r>
                <a:r>
                  <a:rPr lang="en-US" sz="3200" i="1" baseline="-25000" dirty="0"/>
                  <a:t>V</a:t>
                </a:r>
                <a:r>
                  <a:rPr lang="en-US" sz="3200" dirty="0"/>
                  <a:t>.</a:t>
                </a:r>
                <a:endParaRPr lang="tr-TR" sz="3200" b="1" dirty="0"/>
              </a:p>
            </p:txBody>
          </p:sp>
        </mc:Choice>
        <mc:Fallback xmlns="">
          <p:sp>
            <p:nvSpPr>
              <p:cNvPr id="3" name="Content Placeholder 2"/>
              <p:cNvSpPr>
                <a:spLocks noGrp="1" noRot="1" noChangeAspect="1" noMove="1" noResize="1" noEditPoints="1" noAdjustHandles="1" noChangeArrowheads="1" noChangeShapeType="1" noTextEdit="1"/>
              </p:cNvSpPr>
              <p:nvPr>
                <p:ph sz="half" idx="1"/>
              </p:nvPr>
            </p:nvSpPr>
            <p:spPr>
              <a:xfrm>
                <a:off x="223520" y="1037909"/>
                <a:ext cx="12400280" cy="8563291"/>
              </a:xfrm>
              <a:blipFill>
                <a:blip r:embed="rId3"/>
                <a:stretch>
                  <a:fillRect l="-1131" t="-925" r="-1229"/>
                </a:stretch>
              </a:blipFill>
            </p:spPr>
            <p:txBody>
              <a:bodyPr/>
              <a:lstStyle/>
              <a:p>
                <a:r>
                  <a:rPr lang="tr-TR">
                    <a:noFill/>
                  </a:rPr>
                  <a:t> </a:t>
                </a:r>
              </a:p>
            </p:txBody>
          </p:sp>
        </mc:Fallback>
      </mc:AlternateContent>
      <p:sp>
        <p:nvSpPr>
          <p:cNvPr id="5" name="Title 1"/>
          <p:cNvSpPr txBox="1">
            <a:spLocks/>
          </p:cNvSpPr>
          <p:nvPr/>
        </p:nvSpPr>
        <p:spPr>
          <a:xfrm>
            <a:off x="0" y="50801"/>
            <a:ext cx="11521440" cy="9871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t>Heat Capacity</a:t>
            </a:r>
            <a:r>
              <a:rPr lang="tr-TR" dirty="0"/>
              <a:t>: </a:t>
            </a:r>
            <a:r>
              <a:rPr lang="en-US" dirty="0"/>
              <a:t>Relating U and T at Constant V </a:t>
            </a:r>
          </a:p>
        </p:txBody>
      </p:sp>
    </p:spTree>
    <p:extLst>
      <p:ext uri="{BB962C8B-B14F-4D97-AF65-F5344CB8AC3E}">
        <p14:creationId xmlns:p14="http://schemas.microsoft.com/office/powerpoint/2010/main" val="17505715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74320" y="1318123"/>
            <a:ext cx="11943080" cy="4015877"/>
          </a:xfrm>
        </p:spPr>
        <p:txBody>
          <a:bodyPr>
            <a:normAutofit/>
          </a:bodyPr>
          <a:lstStyle/>
          <a:p>
            <a:pPr algn="just"/>
            <a:r>
              <a:rPr lang="en-US" dirty="0"/>
              <a:t>If the heat capacity is independent of temperature over the range of temperatures of interest, a measurable change of temperature, ∆</a:t>
            </a:r>
            <a:r>
              <a:rPr lang="en-US" i="1" dirty="0"/>
              <a:t>T</a:t>
            </a:r>
            <a:r>
              <a:rPr lang="en-US" dirty="0"/>
              <a:t>, brings about a measurable increase in internal energy, ∆</a:t>
            </a:r>
            <a:r>
              <a:rPr lang="en-US" i="1" dirty="0"/>
              <a:t>U</a:t>
            </a:r>
            <a:r>
              <a:rPr lang="en-US" dirty="0"/>
              <a:t>, where </a:t>
            </a:r>
          </a:p>
          <a:p>
            <a:pPr marL="0" indent="0" algn="just">
              <a:buNone/>
            </a:pPr>
            <a:r>
              <a:rPr lang="en-US" dirty="0"/>
              <a:t>                </a:t>
            </a:r>
            <a:r>
              <a:rPr lang="en-US" sz="3600" b="1" dirty="0"/>
              <a:t>                   ∆</a:t>
            </a:r>
            <a:r>
              <a:rPr lang="en-US" sz="3600" b="1" i="1" dirty="0"/>
              <a:t>U </a:t>
            </a:r>
            <a:r>
              <a:rPr lang="en-US" sz="3600" b="1" dirty="0"/>
              <a:t>= </a:t>
            </a:r>
            <a:r>
              <a:rPr lang="en-US" sz="3600" b="1" i="1" dirty="0"/>
              <a:t>C</a:t>
            </a:r>
            <a:r>
              <a:rPr lang="en-US" sz="3600" b="1" i="1" baseline="-25000" dirty="0"/>
              <a:t>V</a:t>
            </a:r>
            <a:r>
              <a:rPr lang="en-US" sz="3600" b="1" i="1" dirty="0"/>
              <a:t> </a:t>
            </a:r>
            <a:r>
              <a:rPr lang="en-US" sz="3600" b="1" dirty="0"/>
              <a:t>∆</a:t>
            </a:r>
            <a:r>
              <a:rPr lang="en-US" sz="3600" b="1" i="1" dirty="0"/>
              <a:t>T </a:t>
            </a:r>
            <a:r>
              <a:rPr lang="en-US" sz="3600" b="1" dirty="0"/>
              <a:t>(at constant volume) </a:t>
            </a:r>
          </a:p>
          <a:p>
            <a:pPr algn="just"/>
            <a:r>
              <a:rPr lang="en-US" dirty="0"/>
              <a:t>Because a change in internal energy can be identified with the heat supplied at constant volume</a:t>
            </a:r>
          </a:p>
          <a:p>
            <a:pPr marL="0" indent="0" algn="just">
              <a:buNone/>
            </a:pPr>
            <a:r>
              <a:rPr lang="en-US" i="1" dirty="0"/>
              <a:t>                   </a:t>
            </a:r>
            <a:r>
              <a:rPr lang="en-US" sz="3600" b="1" i="1" dirty="0"/>
              <a:t>                  </a:t>
            </a:r>
            <a:r>
              <a:rPr lang="tr-TR" sz="3600" b="1" i="1" dirty="0" err="1"/>
              <a:t>q</a:t>
            </a:r>
            <a:r>
              <a:rPr lang="en-US" sz="3600" b="1" i="1" baseline="-25000" dirty="0"/>
              <a:t>V </a:t>
            </a:r>
            <a:r>
              <a:rPr lang="en-US" sz="3600" b="1" dirty="0"/>
              <a:t>= </a:t>
            </a:r>
            <a:r>
              <a:rPr lang="en-US" sz="3600" b="1" i="1" dirty="0"/>
              <a:t>C</a:t>
            </a:r>
            <a:r>
              <a:rPr lang="en-US" sz="3600" b="1" i="1" baseline="-25000" dirty="0"/>
              <a:t>V</a:t>
            </a:r>
            <a:r>
              <a:rPr lang="en-US" sz="3600" b="1" i="1" dirty="0"/>
              <a:t> </a:t>
            </a:r>
            <a:r>
              <a:rPr lang="en-US" sz="3600" b="1" dirty="0"/>
              <a:t>∆</a:t>
            </a:r>
            <a:r>
              <a:rPr lang="en-US" sz="3600" b="1" i="1" dirty="0"/>
              <a:t>T </a:t>
            </a:r>
            <a:endParaRPr lang="en-US" sz="3600" b="1" dirty="0"/>
          </a:p>
          <a:p>
            <a:pPr algn="just"/>
            <a:endParaRPr lang="tr-TR" dirty="0"/>
          </a:p>
        </p:txBody>
      </p:sp>
      <p:sp>
        <p:nvSpPr>
          <p:cNvPr id="7" name="Title 1"/>
          <p:cNvSpPr txBox="1">
            <a:spLocks/>
          </p:cNvSpPr>
          <p:nvPr/>
        </p:nvSpPr>
        <p:spPr>
          <a:xfrm>
            <a:off x="0" y="50801"/>
            <a:ext cx="11521440" cy="987108"/>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dirty="0"/>
              <a:t>Heat Capacity</a:t>
            </a:r>
            <a:r>
              <a:rPr lang="tr-TR" dirty="0"/>
              <a:t>: </a:t>
            </a:r>
            <a:r>
              <a:rPr lang="en-US" dirty="0"/>
              <a:t>Relating U and T at Constant V</a:t>
            </a:r>
          </a:p>
        </p:txBody>
      </p:sp>
      <p:sp>
        <p:nvSpPr>
          <p:cNvPr id="4" name="Rectangle 3"/>
          <p:cNvSpPr/>
          <p:nvPr/>
        </p:nvSpPr>
        <p:spPr>
          <a:xfrm>
            <a:off x="274320" y="5909220"/>
            <a:ext cx="12171680" cy="3046988"/>
          </a:xfrm>
          <a:prstGeom prst="rect">
            <a:avLst/>
          </a:prstGeom>
        </p:spPr>
        <p:txBody>
          <a:bodyPr wrap="square">
            <a:spAutoFit/>
          </a:bodyPr>
          <a:lstStyle/>
          <a:p>
            <a:pPr algn="just"/>
            <a:r>
              <a:rPr lang="en-US" sz="3200" dirty="0"/>
              <a:t>This relation provides a </a:t>
            </a:r>
            <a:r>
              <a:rPr lang="en-US" sz="3200" b="1" dirty="0"/>
              <a:t>simple way of measuring the heat capacity </a:t>
            </a:r>
            <a:r>
              <a:rPr lang="en-US" sz="3200" dirty="0"/>
              <a:t>of a sample: a measured quantity of energy is transferred as heat to the sample (electrically, for example), and the resulting increase in temperature is monitored.</a:t>
            </a:r>
          </a:p>
          <a:p>
            <a:pPr algn="just"/>
            <a:r>
              <a:rPr lang="en-US" sz="3200" dirty="0"/>
              <a:t>The ratio of the energy transferred as heat to the temperature rise it causes (</a:t>
            </a:r>
            <a:r>
              <a:rPr lang="en-US" sz="3200" b="1" i="1" dirty="0" err="1">
                <a:solidFill>
                  <a:srgbClr val="FF0000"/>
                </a:solidFill>
              </a:rPr>
              <a:t>q</a:t>
            </a:r>
            <a:r>
              <a:rPr lang="en-US" sz="3200" b="1" i="1" baseline="-25000" dirty="0" err="1">
                <a:solidFill>
                  <a:srgbClr val="FF0000"/>
                </a:solidFill>
              </a:rPr>
              <a:t>V</a:t>
            </a:r>
            <a:r>
              <a:rPr lang="en-US" sz="3200" b="1" i="1" dirty="0">
                <a:solidFill>
                  <a:srgbClr val="FF0000"/>
                </a:solidFill>
              </a:rPr>
              <a:t> </a:t>
            </a:r>
            <a:r>
              <a:rPr lang="en-US" sz="3200" b="1" dirty="0">
                <a:solidFill>
                  <a:srgbClr val="FF0000"/>
                </a:solidFill>
              </a:rPr>
              <a:t>/∆</a:t>
            </a:r>
            <a:r>
              <a:rPr lang="en-US" sz="3200" b="1" i="1" dirty="0">
                <a:solidFill>
                  <a:srgbClr val="FF0000"/>
                </a:solidFill>
              </a:rPr>
              <a:t>T</a:t>
            </a:r>
            <a:r>
              <a:rPr lang="en-US" sz="3200" i="1" dirty="0"/>
              <a:t> </a:t>
            </a:r>
            <a:r>
              <a:rPr lang="en-US" sz="3200" dirty="0"/>
              <a:t>) is the constant-volume </a:t>
            </a:r>
            <a:r>
              <a:rPr lang="en-US" sz="3200" b="1" dirty="0">
                <a:solidFill>
                  <a:srgbClr val="FF0000"/>
                </a:solidFill>
              </a:rPr>
              <a:t>heat capacity </a:t>
            </a:r>
            <a:r>
              <a:rPr lang="en-US" sz="3200" dirty="0"/>
              <a:t>of the sample. </a:t>
            </a:r>
          </a:p>
        </p:txBody>
      </p:sp>
    </p:spTree>
    <p:extLst>
      <p:ext uri="{BB962C8B-B14F-4D97-AF65-F5344CB8AC3E}">
        <p14:creationId xmlns:p14="http://schemas.microsoft.com/office/powerpoint/2010/main" val="384788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7460"/>
            <a:ext cx="11521440" cy="987107"/>
          </a:xfrm>
        </p:spPr>
        <p:txBody>
          <a:bodyPr>
            <a:normAutofit/>
          </a:bodyPr>
          <a:lstStyle/>
          <a:p>
            <a:r>
              <a:rPr lang="en-US" dirty="0"/>
              <a:t>Heat Capacity</a:t>
            </a:r>
            <a:r>
              <a:rPr lang="tr-TR" dirty="0"/>
              <a:t>: </a:t>
            </a:r>
            <a:r>
              <a:rPr lang="en-US" dirty="0"/>
              <a:t>Relating U and T at Constant V</a:t>
            </a:r>
            <a:endParaRPr lang="tr-TR" dirty="0"/>
          </a:p>
        </p:txBody>
      </p:sp>
      <p:sp>
        <p:nvSpPr>
          <p:cNvPr id="3" name="Content Placeholder 2"/>
          <p:cNvSpPr>
            <a:spLocks noGrp="1"/>
          </p:cNvSpPr>
          <p:nvPr>
            <p:ph idx="1"/>
          </p:nvPr>
        </p:nvSpPr>
        <p:spPr>
          <a:xfrm>
            <a:off x="259080" y="1529085"/>
            <a:ext cx="12186920" cy="6336348"/>
          </a:xfrm>
        </p:spPr>
        <p:txBody>
          <a:bodyPr>
            <a:normAutofit lnSpcReduction="10000"/>
          </a:bodyPr>
          <a:lstStyle/>
          <a:p>
            <a:pPr algn="just"/>
            <a:r>
              <a:rPr lang="en-US" dirty="0"/>
              <a:t>A large heat capacity implies that, for a given quantity of energy transferred as heat,</a:t>
            </a:r>
            <a:r>
              <a:rPr lang="tr-TR" dirty="0"/>
              <a:t> </a:t>
            </a:r>
            <a:r>
              <a:rPr lang="en-US" dirty="0"/>
              <a:t>there will be only a small increase in temperature (the sample has a large capacity for</a:t>
            </a:r>
            <a:r>
              <a:rPr lang="tr-TR" dirty="0"/>
              <a:t> </a:t>
            </a:r>
            <a:r>
              <a:rPr lang="en-US" dirty="0"/>
              <a:t>heat). </a:t>
            </a:r>
            <a:endParaRPr lang="tr-TR" dirty="0"/>
          </a:p>
          <a:p>
            <a:pPr algn="just"/>
            <a:endParaRPr lang="tr-TR" dirty="0"/>
          </a:p>
          <a:p>
            <a:pPr algn="just"/>
            <a:r>
              <a:rPr lang="en-US" dirty="0"/>
              <a:t>An infinite heat capacity implies that there will be no increase in temperature</a:t>
            </a:r>
            <a:r>
              <a:rPr lang="tr-TR" dirty="0"/>
              <a:t> </a:t>
            </a:r>
            <a:r>
              <a:rPr lang="en-US" dirty="0"/>
              <a:t>however much energy is supplied as heat. </a:t>
            </a:r>
            <a:endParaRPr lang="tr-TR" dirty="0"/>
          </a:p>
          <a:p>
            <a:pPr algn="just"/>
            <a:endParaRPr lang="tr-TR" dirty="0"/>
          </a:p>
          <a:p>
            <a:pPr algn="just"/>
            <a:r>
              <a:rPr lang="en-US" dirty="0"/>
              <a:t>At a phase transition, such as at the boiling</a:t>
            </a:r>
            <a:r>
              <a:rPr lang="tr-TR" dirty="0"/>
              <a:t> </a:t>
            </a:r>
            <a:r>
              <a:rPr lang="en-US" dirty="0"/>
              <a:t>point of water, the temperature of a substance does not rise as energy is supplied as</a:t>
            </a:r>
            <a:r>
              <a:rPr lang="tr-TR" dirty="0"/>
              <a:t> </a:t>
            </a:r>
            <a:r>
              <a:rPr lang="en-US" dirty="0"/>
              <a:t>heat: the energy is used to drive the endothermic transition, in this case to vaporize</a:t>
            </a:r>
            <a:r>
              <a:rPr lang="tr-TR" dirty="0"/>
              <a:t> </a:t>
            </a:r>
            <a:r>
              <a:rPr lang="en-US" dirty="0"/>
              <a:t>the water, rather than to increase its temperature. </a:t>
            </a:r>
            <a:r>
              <a:rPr lang="en-US" b="1" dirty="0"/>
              <a:t>Therefore, at the temperature of</a:t>
            </a:r>
            <a:r>
              <a:rPr lang="tr-TR" b="1" dirty="0"/>
              <a:t> </a:t>
            </a:r>
            <a:r>
              <a:rPr lang="en-US" b="1" dirty="0"/>
              <a:t>a phase transition, the heat capacity of a sample is infinite.</a:t>
            </a:r>
            <a:endParaRPr lang="tr-TR" b="1" dirty="0"/>
          </a:p>
        </p:txBody>
      </p:sp>
    </p:spTree>
    <p:extLst>
      <p:ext uri="{BB962C8B-B14F-4D97-AF65-F5344CB8AC3E}">
        <p14:creationId xmlns:p14="http://schemas.microsoft.com/office/powerpoint/2010/main" val="38537056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1024" y="27927"/>
            <a:ext cx="11521440" cy="1114107"/>
          </a:xfrm>
        </p:spPr>
        <p:txBody>
          <a:bodyPr>
            <a:normAutofit/>
          </a:bodyPr>
          <a:lstStyle/>
          <a:p>
            <a:r>
              <a:rPr lang="en-US" b="1" dirty="0">
                <a:solidFill>
                  <a:srgbClr val="FF0000"/>
                </a:solidFill>
              </a:rPr>
              <a:t>Enthalpy </a:t>
            </a:r>
          </a:p>
        </p:txBody>
      </p:sp>
      <p:pic>
        <p:nvPicPr>
          <p:cNvPr id="7" name="Picture 6"/>
          <p:cNvPicPr>
            <a:picLocks noChangeAspect="1"/>
          </p:cNvPicPr>
          <p:nvPr/>
        </p:nvPicPr>
        <p:blipFill>
          <a:blip r:embed="rId3"/>
          <a:stretch>
            <a:fillRect/>
          </a:stretch>
        </p:blipFill>
        <p:spPr>
          <a:xfrm>
            <a:off x="7179026" y="5937692"/>
            <a:ext cx="4601663" cy="3176148"/>
          </a:xfrm>
          <a:prstGeom prst="rect">
            <a:avLst/>
          </a:prstGeom>
        </p:spPr>
      </p:pic>
      <p:sp>
        <p:nvSpPr>
          <p:cNvPr id="9" name="Rectangle 8"/>
          <p:cNvSpPr/>
          <p:nvPr/>
        </p:nvSpPr>
        <p:spPr>
          <a:xfrm>
            <a:off x="9911656" y="3298771"/>
            <a:ext cx="1576519" cy="1162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190998" y="1260977"/>
            <a:ext cx="12305801" cy="5016758"/>
          </a:xfrm>
          <a:prstGeom prst="rect">
            <a:avLst/>
          </a:prstGeom>
          <a:noFill/>
        </p:spPr>
        <p:txBody>
          <a:bodyPr wrap="square" rtlCol="0">
            <a:spAutoFit/>
          </a:bodyPr>
          <a:lstStyle/>
          <a:p>
            <a:pPr algn="just"/>
            <a:r>
              <a:rPr lang="en-US" sz="3200" dirty="0"/>
              <a:t>The change in internal energy is not equal to the energy transferred as heat when the</a:t>
            </a:r>
            <a:r>
              <a:rPr lang="tr-TR" sz="3200" dirty="0"/>
              <a:t> </a:t>
            </a:r>
            <a:r>
              <a:rPr lang="en-US" sz="3200" dirty="0"/>
              <a:t>system is free to change its volume. </a:t>
            </a:r>
            <a:endParaRPr lang="tr-TR" sz="3200" dirty="0"/>
          </a:p>
          <a:p>
            <a:pPr algn="just"/>
            <a:endParaRPr lang="tr-TR" sz="3200" dirty="0"/>
          </a:p>
          <a:p>
            <a:pPr algn="just"/>
            <a:r>
              <a:rPr lang="en-US" sz="3200" dirty="0"/>
              <a:t>Under these circumstances some of the energy</a:t>
            </a:r>
            <a:r>
              <a:rPr lang="tr-TR" sz="3200" dirty="0"/>
              <a:t> </a:t>
            </a:r>
            <a:r>
              <a:rPr lang="en-US" sz="3200" dirty="0"/>
              <a:t>supplied as heat to the system is returned to the surroundings as expansion work</a:t>
            </a:r>
            <a:r>
              <a:rPr lang="tr-TR" sz="3200" dirty="0"/>
              <a:t> </a:t>
            </a:r>
            <a:r>
              <a:rPr lang="en-US" sz="3200" dirty="0"/>
              <a:t>(Fig.), so </a:t>
            </a:r>
            <a:r>
              <a:rPr lang="en-US" sz="3200" dirty="0" err="1"/>
              <a:t>d</a:t>
            </a:r>
            <a:r>
              <a:rPr lang="en-US" sz="3200" i="1" dirty="0" err="1"/>
              <a:t>U</a:t>
            </a:r>
            <a:r>
              <a:rPr lang="en-US" sz="3200" i="1" dirty="0"/>
              <a:t> </a:t>
            </a:r>
            <a:r>
              <a:rPr lang="en-US" sz="3200" dirty="0"/>
              <a:t>is less than </a:t>
            </a:r>
            <a:r>
              <a:rPr lang="en-US" sz="3200" dirty="0" err="1"/>
              <a:t>d</a:t>
            </a:r>
            <a:r>
              <a:rPr lang="en-US" sz="3200" i="1" dirty="0" err="1"/>
              <a:t>q</a:t>
            </a:r>
            <a:r>
              <a:rPr lang="en-US" sz="3200" dirty="0"/>
              <a:t>. </a:t>
            </a:r>
            <a:endParaRPr lang="tr-TR" sz="3200" dirty="0"/>
          </a:p>
          <a:p>
            <a:pPr algn="just"/>
            <a:endParaRPr lang="tr-TR" sz="3200" dirty="0"/>
          </a:p>
          <a:p>
            <a:pPr algn="just"/>
            <a:r>
              <a:rPr lang="en-US" sz="3200" dirty="0"/>
              <a:t>However, we shall now show that in this case the</a:t>
            </a:r>
            <a:r>
              <a:rPr lang="tr-TR" sz="3200" dirty="0"/>
              <a:t> </a:t>
            </a:r>
            <a:r>
              <a:rPr lang="en-US" sz="3200" dirty="0"/>
              <a:t>energy supplied as heat at constant pressure is equal to the change in another</a:t>
            </a:r>
            <a:r>
              <a:rPr lang="tr-TR" sz="3200" dirty="0"/>
              <a:t> </a:t>
            </a:r>
            <a:r>
              <a:rPr lang="en-US" sz="3200" dirty="0"/>
              <a:t>thermodynamic property of the system, the enthalpy.</a:t>
            </a:r>
            <a:endParaRPr lang="tr-TR" sz="3200" dirty="0">
              <a:solidFill>
                <a:srgbClr val="000000"/>
              </a:solidFill>
            </a:endParaRPr>
          </a:p>
        </p:txBody>
      </p:sp>
    </p:spTree>
    <p:extLst>
      <p:ext uri="{BB962C8B-B14F-4D97-AF65-F5344CB8AC3E}">
        <p14:creationId xmlns:p14="http://schemas.microsoft.com/office/powerpoint/2010/main" val="141467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grpId="0" nodeType="clickEffect">
                                  <p:stCondLst>
                                    <p:cond delay="0"/>
                                  </p:stCondLst>
                                  <p:childTnLst>
                                    <p:animEffect transition="out" filter="blinds(horizontal)">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910907"/>
          </a:xfrm>
        </p:spPr>
        <p:txBody>
          <a:bodyPr>
            <a:normAutofit/>
          </a:bodyPr>
          <a:lstStyle/>
          <a:p>
            <a:pPr algn="l"/>
            <a:r>
              <a:rPr lang="tr-TR" b="1" dirty="0">
                <a:solidFill>
                  <a:srgbClr val="FF0000"/>
                </a:solidFill>
              </a:rPr>
              <a:t>(a) The Definition of </a:t>
            </a:r>
            <a:r>
              <a:rPr lang="en-US" b="1" dirty="0">
                <a:solidFill>
                  <a:srgbClr val="FF0000"/>
                </a:solidFill>
              </a:rPr>
              <a:t>Enthalpy </a:t>
            </a:r>
          </a:p>
        </p:txBody>
      </p:sp>
      <p:sp>
        <p:nvSpPr>
          <p:cNvPr id="11" name="Content Placeholder 10"/>
          <p:cNvSpPr>
            <a:spLocks noGrp="1"/>
          </p:cNvSpPr>
          <p:nvPr>
            <p:ph sz="half" idx="1"/>
          </p:nvPr>
        </p:nvSpPr>
        <p:spPr>
          <a:xfrm>
            <a:off x="159646" y="3298771"/>
            <a:ext cx="6726866" cy="4525963"/>
          </a:xfrm>
        </p:spPr>
        <p:txBody>
          <a:bodyPr>
            <a:normAutofit/>
          </a:bodyPr>
          <a:lstStyle/>
          <a:p>
            <a:pPr algn="just"/>
            <a:r>
              <a:rPr lang="en-US" sz="3200" dirty="0"/>
              <a:t> Because </a:t>
            </a:r>
            <a:r>
              <a:rPr lang="en-US" sz="3200" i="1" dirty="0"/>
              <a:t>U</a:t>
            </a:r>
            <a:r>
              <a:rPr lang="en-US" sz="3200" dirty="0"/>
              <a:t>, </a:t>
            </a:r>
            <a:r>
              <a:rPr lang="en-US" sz="3200" i="1" dirty="0"/>
              <a:t>p</a:t>
            </a:r>
            <a:r>
              <a:rPr lang="en-US" sz="3200" dirty="0"/>
              <a:t>, and </a:t>
            </a:r>
            <a:r>
              <a:rPr lang="en-US" sz="3200" i="1" dirty="0"/>
              <a:t>V </a:t>
            </a:r>
            <a:r>
              <a:rPr lang="en-US" sz="3200" dirty="0"/>
              <a:t>are all</a:t>
            </a:r>
            <a:r>
              <a:rPr lang="tr-TR" sz="3200" dirty="0"/>
              <a:t> </a:t>
            </a:r>
            <a:r>
              <a:rPr lang="en-US" sz="3200" dirty="0"/>
              <a:t>state functions, the enthalpy is a state function too. </a:t>
            </a:r>
            <a:endParaRPr lang="tr-TR" sz="3200" dirty="0"/>
          </a:p>
          <a:p>
            <a:pPr algn="just"/>
            <a:r>
              <a:rPr lang="en-US" sz="3200" dirty="0"/>
              <a:t>As is true of any state function, the</a:t>
            </a:r>
            <a:r>
              <a:rPr lang="tr-TR" sz="3200" dirty="0"/>
              <a:t> </a:t>
            </a:r>
            <a:r>
              <a:rPr lang="en-US" sz="3200" dirty="0"/>
              <a:t>change in enthalpy, Δ</a:t>
            </a:r>
            <a:r>
              <a:rPr lang="en-US" sz="3200" i="1" dirty="0"/>
              <a:t>H</a:t>
            </a:r>
            <a:r>
              <a:rPr lang="en-US" sz="3200" dirty="0"/>
              <a:t>, between any pair of initial and final states is independent of</a:t>
            </a:r>
            <a:r>
              <a:rPr lang="tr-TR" sz="3200" dirty="0"/>
              <a:t> the path between them.</a:t>
            </a:r>
          </a:p>
        </p:txBody>
      </p:sp>
      <p:sp>
        <p:nvSpPr>
          <p:cNvPr id="9" name="Rectangle 8"/>
          <p:cNvSpPr/>
          <p:nvPr/>
        </p:nvSpPr>
        <p:spPr>
          <a:xfrm>
            <a:off x="9911656" y="3298771"/>
            <a:ext cx="1576519" cy="116262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TextBox 2"/>
          <p:cNvSpPr txBox="1"/>
          <p:nvPr/>
        </p:nvSpPr>
        <p:spPr>
          <a:xfrm>
            <a:off x="547040" y="1320009"/>
            <a:ext cx="12021490" cy="584775"/>
          </a:xfrm>
          <a:prstGeom prst="rect">
            <a:avLst/>
          </a:prstGeom>
          <a:noFill/>
        </p:spPr>
        <p:txBody>
          <a:bodyPr wrap="square" rtlCol="0">
            <a:spAutoFit/>
          </a:bodyPr>
          <a:lstStyle/>
          <a:p>
            <a:pPr>
              <a:buClr>
                <a:schemeClr val="accent1"/>
              </a:buClr>
            </a:pPr>
            <a:r>
              <a:rPr lang="en-US" sz="3200" b="1" dirty="0">
                <a:solidFill>
                  <a:srgbClr val="000000"/>
                </a:solidFill>
              </a:rPr>
              <a:t>The enthalpy, H, is defined as</a:t>
            </a:r>
            <a:endParaRPr lang="tr-TR" sz="3200" dirty="0">
              <a:solidFill>
                <a:srgbClr val="000000"/>
              </a:solidFill>
            </a:endParaRPr>
          </a:p>
        </p:txBody>
      </p:sp>
      <p:sp>
        <p:nvSpPr>
          <p:cNvPr id="4" name="Rectangle 3"/>
          <p:cNvSpPr/>
          <p:nvPr/>
        </p:nvSpPr>
        <p:spPr>
          <a:xfrm>
            <a:off x="5632593" y="1196898"/>
            <a:ext cx="2435282" cy="646331"/>
          </a:xfrm>
          <a:prstGeom prst="rect">
            <a:avLst/>
          </a:prstGeom>
        </p:spPr>
        <p:txBody>
          <a:bodyPr wrap="none">
            <a:spAutoFit/>
          </a:bodyPr>
          <a:lstStyle/>
          <a:p>
            <a:r>
              <a:rPr lang="tr-TR" sz="3600" b="1" i="1" dirty="0">
                <a:solidFill>
                  <a:srgbClr val="231F20"/>
                </a:solidFill>
                <a:latin typeface="Minion-Italic"/>
              </a:rPr>
              <a:t>H </a:t>
            </a:r>
            <a:r>
              <a:rPr lang="tr-TR" sz="3600" b="1" dirty="0">
                <a:solidFill>
                  <a:srgbClr val="231F20"/>
                </a:solidFill>
                <a:latin typeface="Symbol" panose="05050102010706020507" pitchFamily="18" charset="2"/>
              </a:rPr>
              <a:t>= </a:t>
            </a:r>
            <a:r>
              <a:rPr lang="tr-TR" sz="3600" b="1" i="1" dirty="0">
                <a:solidFill>
                  <a:srgbClr val="231F20"/>
                </a:solidFill>
                <a:latin typeface="Minion-Italic"/>
              </a:rPr>
              <a:t>U </a:t>
            </a:r>
            <a:r>
              <a:rPr lang="tr-TR" sz="3600" b="1" dirty="0">
                <a:solidFill>
                  <a:srgbClr val="231F20"/>
                </a:solidFill>
                <a:latin typeface="Symbol" panose="05050102010706020507" pitchFamily="18" charset="2"/>
              </a:rPr>
              <a:t>+ </a:t>
            </a:r>
            <a:r>
              <a:rPr lang="tr-TR" sz="3600" b="1" i="1" dirty="0">
                <a:solidFill>
                  <a:srgbClr val="231F20"/>
                </a:solidFill>
                <a:latin typeface="Minion-Italic"/>
              </a:rPr>
              <a:t>pV</a:t>
            </a:r>
            <a:endParaRPr lang="tr-TR" sz="3600" b="1" dirty="0"/>
          </a:p>
        </p:txBody>
      </p:sp>
      <p:sp>
        <p:nvSpPr>
          <p:cNvPr id="6" name="Rectangle 5"/>
          <p:cNvSpPr/>
          <p:nvPr/>
        </p:nvSpPr>
        <p:spPr>
          <a:xfrm>
            <a:off x="2150714" y="2026823"/>
            <a:ext cx="9893481" cy="584775"/>
          </a:xfrm>
          <a:prstGeom prst="rect">
            <a:avLst/>
          </a:prstGeom>
        </p:spPr>
        <p:txBody>
          <a:bodyPr wrap="square">
            <a:spAutoFit/>
          </a:bodyPr>
          <a:lstStyle/>
          <a:p>
            <a:r>
              <a:rPr lang="en-US" sz="3200" dirty="0"/>
              <a:t>where </a:t>
            </a:r>
            <a:r>
              <a:rPr lang="en-US" sz="3200" i="1" dirty="0"/>
              <a:t>p </a:t>
            </a:r>
            <a:r>
              <a:rPr lang="en-US" sz="3200" dirty="0"/>
              <a:t>is the pressure of the system and </a:t>
            </a:r>
            <a:r>
              <a:rPr lang="en-US" sz="3200" i="1" dirty="0"/>
              <a:t>V </a:t>
            </a:r>
            <a:r>
              <a:rPr lang="en-US" sz="3200" dirty="0"/>
              <a:t>is its volume.</a:t>
            </a:r>
            <a:endParaRPr lang="tr-TR" sz="3200" dirty="0"/>
          </a:p>
        </p:txBody>
      </p:sp>
      <p:pic>
        <p:nvPicPr>
          <p:cNvPr id="10" name="Picture 9"/>
          <p:cNvPicPr>
            <a:picLocks noChangeAspect="1"/>
          </p:cNvPicPr>
          <p:nvPr/>
        </p:nvPicPr>
        <p:blipFill>
          <a:blip r:embed="rId3"/>
          <a:stretch>
            <a:fillRect/>
          </a:stretch>
        </p:blipFill>
        <p:spPr>
          <a:xfrm>
            <a:off x="7192852" y="3592678"/>
            <a:ext cx="5059004" cy="3851056"/>
          </a:xfrm>
          <a:prstGeom prst="rect">
            <a:avLst/>
          </a:prstGeom>
        </p:spPr>
      </p:pic>
    </p:spTree>
    <p:extLst>
      <p:ext uri="{BB962C8B-B14F-4D97-AF65-F5344CB8AC3E}">
        <p14:creationId xmlns:p14="http://schemas.microsoft.com/office/powerpoint/2010/main" val="1642942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0" nodeType="clickEffect">
                                  <p:stCondLst>
                                    <p:cond delay="0"/>
                                  </p:stCondLst>
                                  <p:childTnLst>
                                    <p:animEffect transition="out" filter="blinds(horizontal)">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ontent Placeholder 10"/>
          <p:cNvSpPr>
            <a:spLocks noGrp="1"/>
          </p:cNvSpPr>
          <p:nvPr>
            <p:ph sz="half" idx="1"/>
          </p:nvPr>
        </p:nvSpPr>
        <p:spPr>
          <a:xfrm>
            <a:off x="341414" y="6037422"/>
            <a:ext cx="12053786" cy="3309778"/>
          </a:xfrm>
        </p:spPr>
        <p:txBody>
          <a:bodyPr>
            <a:normAutofit/>
          </a:bodyPr>
          <a:lstStyle/>
          <a:p>
            <a:pPr algn="just"/>
            <a:r>
              <a:rPr lang="en-US" sz="3200" dirty="0"/>
              <a:t>The result expressed in </a:t>
            </a:r>
            <a:r>
              <a:rPr lang="en-US" sz="3200" dirty="0" err="1"/>
              <a:t>eqn</a:t>
            </a:r>
            <a:r>
              <a:rPr lang="en-US" sz="3200" dirty="0"/>
              <a:t> states that, when a system is subjected to a constant</a:t>
            </a:r>
            <a:r>
              <a:rPr lang="tr-TR" sz="3200" dirty="0"/>
              <a:t> </a:t>
            </a:r>
            <a:r>
              <a:rPr lang="en-US" sz="3200" dirty="0"/>
              <a:t>pressure, and only expansion work can occur, the change in enthalpy is equal to the</a:t>
            </a:r>
            <a:r>
              <a:rPr lang="tr-TR" sz="3200" dirty="0"/>
              <a:t> </a:t>
            </a:r>
            <a:r>
              <a:rPr lang="en-US" sz="3200" dirty="0"/>
              <a:t>energy supplied as heat. </a:t>
            </a:r>
            <a:endParaRPr lang="tr-TR" sz="3200" dirty="0"/>
          </a:p>
          <a:p>
            <a:pPr algn="just"/>
            <a:r>
              <a:rPr lang="en-US" sz="3200" dirty="0"/>
              <a:t>For example, if we supply 36 kJ of energy through an electric</a:t>
            </a:r>
            <a:r>
              <a:rPr lang="tr-TR" sz="3200" dirty="0"/>
              <a:t> </a:t>
            </a:r>
            <a:r>
              <a:rPr lang="en-US" sz="3200" dirty="0"/>
              <a:t>heater immersed in an open beaker of water, then the enthalpy of the water increases</a:t>
            </a:r>
            <a:r>
              <a:rPr lang="tr-TR" sz="3200" dirty="0"/>
              <a:t> </a:t>
            </a:r>
            <a:r>
              <a:rPr lang="en-US" sz="3200" dirty="0"/>
              <a:t>by 36 kJ and we write Δ</a:t>
            </a:r>
            <a:r>
              <a:rPr lang="en-US" sz="3200" i="1" dirty="0"/>
              <a:t>H </a:t>
            </a:r>
            <a:r>
              <a:rPr lang="en-US" sz="3200" dirty="0"/>
              <a:t>= +36 kJ.</a:t>
            </a:r>
            <a:endParaRPr lang="en-US" sz="3200" b="1" dirty="0"/>
          </a:p>
          <a:p>
            <a:pPr algn="just"/>
            <a:endParaRPr lang="tr-TR" dirty="0"/>
          </a:p>
        </p:txBody>
      </p:sp>
      <p:sp>
        <p:nvSpPr>
          <p:cNvPr id="7" name="Title 1"/>
          <p:cNvSpPr txBox="1">
            <a:spLocks/>
          </p:cNvSpPr>
          <p:nvPr/>
        </p:nvSpPr>
        <p:spPr>
          <a:xfrm>
            <a:off x="0" y="1"/>
            <a:ext cx="11521440" cy="5588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2800" b="1">
                <a:solidFill>
                  <a:srgbClr val="FF0000"/>
                </a:solidFill>
              </a:rPr>
              <a:t>(a) The Definition of </a:t>
            </a:r>
            <a:r>
              <a:rPr lang="en-US" sz="2800" b="1">
                <a:solidFill>
                  <a:srgbClr val="FF0000"/>
                </a:solidFill>
              </a:rPr>
              <a:t>Enthalpy </a:t>
            </a:r>
            <a:endParaRPr lang="en-US" sz="2800" b="1" dirty="0">
              <a:solidFill>
                <a:srgbClr val="FF0000"/>
              </a:solidFill>
            </a:endParaRPr>
          </a:p>
        </p:txBody>
      </p:sp>
      <p:sp>
        <p:nvSpPr>
          <p:cNvPr id="4" name="Rectangle 3"/>
          <p:cNvSpPr/>
          <p:nvPr/>
        </p:nvSpPr>
        <p:spPr>
          <a:xfrm>
            <a:off x="341414" y="728177"/>
            <a:ext cx="12460186" cy="5139869"/>
          </a:xfrm>
          <a:prstGeom prst="rect">
            <a:avLst/>
          </a:prstGeom>
        </p:spPr>
        <p:txBody>
          <a:bodyPr wrap="square">
            <a:spAutoFit/>
          </a:bodyPr>
          <a:lstStyle/>
          <a:p>
            <a:r>
              <a:rPr lang="en-US" sz="3200" dirty="0">
                <a:solidFill>
                  <a:srgbClr val="231F20"/>
                </a:solidFill>
                <a:latin typeface="+mj-lt"/>
              </a:rPr>
              <a:t>Although the definition of enthalpy may appear arbitrary, it has important implications</a:t>
            </a:r>
            <a:r>
              <a:rPr lang="tr-TR" sz="3200" dirty="0">
                <a:solidFill>
                  <a:srgbClr val="231F20"/>
                </a:solidFill>
                <a:latin typeface="+mj-lt"/>
              </a:rPr>
              <a:t> </a:t>
            </a:r>
            <a:r>
              <a:rPr lang="en-US" sz="3200" dirty="0">
                <a:solidFill>
                  <a:srgbClr val="231F20"/>
                </a:solidFill>
                <a:latin typeface="+mj-lt"/>
              </a:rPr>
              <a:t>for </a:t>
            </a:r>
            <a:r>
              <a:rPr lang="en-US" sz="3200" dirty="0" err="1">
                <a:solidFill>
                  <a:srgbClr val="231F20"/>
                </a:solidFill>
                <a:latin typeface="+mj-lt"/>
              </a:rPr>
              <a:t>thermochemisty</a:t>
            </a:r>
            <a:r>
              <a:rPr lang="en-US" sz="3200" dirty="0">
                <a:solidFill>
                  <a:srgbClr val="231F20"/>
                </a:solidFill>
                <a:latin typeface="+mj-lt"/>
              </a:rPr>
              <a:t>.</a:t>
            </a:r>
            <a:endParaRPr lang="tr-TR" sz="3200" dirty="0">
              <a:solidFill>
                <a:srgbClr val="231F20"/>
              </a:solidFill>
              <a:latin typeface="+mj-lt"/>
            </a:endParaRPr>
          </a:p>
          <a:p>
            <a:endParaRPr lang="tr-TR" sz="3200" dirty="0">
              <a:solidFill>
                <a:srgbClr val="231F20"/>
              </a:solidFill>
              <a:latin typeface="+mj-lt"/>
            </a:endParaRPr>
          </a:p>
          <a:p>
            <a:pPr algn="ctr"/>
            <a:r>
              <a:rPr lang="tr-TR" sz="3200" i="1" dirty="0">
                <a:solidFill>
                  <a:srgbClr val="231F20"/>
                </a:solidFill>
                <a:latin typeface="+mj-lt"/>
              </a:rPr>
              <a:t>«</a:t>
            </a:r>
            <a:r>
              <a:rPr lang="en-US" sz="3200" b="1" i="1" dirty="0">
                <a:solidFill>
                  <a:srgbClr val="231F20"/>
                </a:solidFill>
                <a:latin typeface="+mj-lt"/>
              </a:rPr>
              <a:t>the change in enthalpy is equal to the energy supplied as heat at</a:t>
            </a:r>
            <a:r>
              <a:rPr lang="tr-TR" sz="3200" b="1" i="1" dirty="0">
                <a:solidFill>
                  <a:srgbClr val="231F20"/>
                </a:solidFill>
                <a:latin typeface="+mj-lt"/>
              </a:rPr>
              <a:t> </a:t>
            </a:r>
            <a:r>
              <a:rPr lang="en-US" sz="3200" b="1" i="1" dirty="0">
                <a:solidFill>
                  <a:srgbClr val="231F20"/>
                </a:solidFill>
                <a:latin typeface="+mj-lt"/>
              </a:rPr>
              <a:t>constant</a:t>
            </a:r>
            <a:r>
              <a:rPr lang="tr-TR" sz="3200" b="1" i="1" dirty="0">
                <a:solidFill>
                  <a:srgbClr val="231F20"/>
                </a:solidFill>
                <a:latin typeface="+mj-lt"/>
              </a:rPr>
              <a:t> </a:t>
            </a:r>
            <a:r>
              <a:rPr lang="en-US" sz="3200" b="1" i="1" dirty="0">
                <a:solidFill>
                  <a:srgbClr val="231F20"/>
                </a:solidFill>
                <a:latin typeface="+mj-lt"/>
              </a:rPr>
              <a:t>pressure </a:t>
            </a:r>
            <a:r>
              <a:rPr lang="en-US" sz="3200" dirty="0">
                <a:solidFill>
                  <a:srgbClr val="231F20"/>
                </a:solidFill>
                <a:latin typeface="+mj-lt"/>
              </a:rPr>
              <a:t>(provided the system does no additional work)</a:t>
            </a:r>
            <a:r>
              <a:rPr lang="tr-TR" sz="3200" dirty="0">
                <a:solidFill>
                  <a:srgbClr val="231F20"/>
                </a:solidFill>
                <a:latin typeface="+mj-lt"/>
              </a:rPr>
              <a:t>»</a:t>
            </a:r>
            <a:r>
              <a:rPr lang="en-US" sz="3200" dirty="0">
                <a:solidFill>
                  <a:srgbClr val="231F20"/>
                </a:solidFill>
                <a:latin typeface="+mj-lt"/>
              </a:rPr>
              <a:t>:</a:t>
            </a:r>
          </a:p>
          <a:p>
            <a:endParaRPr lang="tr-TR" sz="3200" dirty="0">
              <a:solidFill>
                <a:srgbClr val="231F20"/>
              </a:solidFill>
              <a:latin typeface="+mj-lt"/>
            </a:endParaRPr>
          </a:p>
          <a:p>
            <a:r>
              <a:rPr lang="en-US" sz="3600" b="1" dirty="0" err="1">
                <a:solidFill>
                  <a:srgbClr val="231F20"/>
                </a:solidFill>
                <a:latin typeface="+mj-lt"/>
              </a:rPr>
              <a:t>d</a:t>
            </a:r>
            <a:r>
              <a:rPr lang="en-US" sz="3600" b="1" i="1" dirty="0" err="1">
                <a:solidFill>
                  <a:srgbClr val="231F20"/>
                </a:solidFill>
                <a:latin typeface="+mj-lt"/>
              </a:rPr>
              <a:t>H</a:t>
            </a:r>
            <a:r>
              <a:rPr lang="en-US" sz="3600" b="1" i="1" dirty="0">
                <a:solidFill>
                  <a:srgbClr val="231F20"/>
                </a:solidFill>
                <a:latin typeface="+mj-lt"/>
              </a:rPr>
              <a:t> </a:t>
            </a:r>
            <a:r>
              <a:rPr lang="en-US" sz="3600" b="1" dirty="0">
                <a:solidFill>
                  <a:srgbClr val="231F20"/>
                </a:solidFill>
                <a:latin typeface="+mj-lt"/>
              </a:rPr>
              <a:t>= </a:t>
            </a:r>
            <a:r>
              <a:rPr lang="en-US" sz="3600" b="1" dirty="0" err="1">
                <a:solidFill>
                  <a:srgbClr val="231F20"/>
                </a:solidFill>
                <a:latin typeface="+mj-lt"/>
              </a:rPr>
              <a:t>d</a:t>
            </a:r>
            <a:r>
              <a:rPr lang="en-US" sz="3600" b="1" i="1" dirty="0" err="1">
                <a:solidFill>
                  <a:srgbClr val="231F20"/>
                </a:solidFill>
                <a:latin typeface="+mj-lt"/>
              </a:rPr>
              <a:t>q</a:t>
            </a:r>
            <a:r>
              <a:rPr lang="en-US" sz="3600" b="1" i="1" dirty="0">
                <a:solidFill>
                  <a:srgbClr val="231F20"/>
                </a:solidFill>
                <a:latin typeface="+mj-lt"/>
              </a:rPr>
              <a:t> </a:t>
            </a:r>
            <a:r>
              <a:rPr lang="en-US" sz="3200" dirty="0">
                <a:solidFill>
                  <a:srgbClr val="231F20"/>
                </a:solidFill>
                <a:latin typeface="+mj-lt"/>
              </a:rPr>
              <a:t>(at constant pressure, no additional work) </a:t>
            </a:r>
            <a:endParaRPr lang="tr-TR" sz="3200" dirty="0">
              <a:solidFill>
                <a:srgbClr val="231F20"/>
              </a:solidFill>
              <a:latin typeface="+mj-lt"/>
            </a:endParaRPr>
          </a:p>
          <a:p>
            <a:endParaRPr lang="tr-TR" sz="3200" dirty="0">
              <a:solidFill>
                <a:srgbClr val="231F20"/>
              </a:solidFill>
              <a:latin typeface="+mj-lt"/>
            </a:endParaRPr>
          </a:p>
          <a:p>
            <a:r>
              <a:rPr lang="tr-TR" sz="3200" dirty="0">
                <a:solidFill>
                  <a:srgbClr val="231F20"/>
                </a:solidFill>
                <a:latin typeface="+mj-lt"/>
              </a:rPr>
              <a:t>For a measurable change,</a:t>
            </a:r>
          </a:p>
          <a:p>
            <a:r>
              <a:rPr lang="el-GR" sz="3600" b="1" dirty="0">
                <a:solidFill>
                  <a:srgbClr val="231F20"/>
                </a:solidFill>
                <a:latin typeface="+mj-lt"/>
              </a:rPr>
              <a:t>Δ</a:t>
            </a:r>
            <a:r>
              <a:rPr lang="tr-TR" sz="3600" b="1" i="1" dirty="0">
                <a:solidFill>
                  <a:srgbClr val="231F20"/>
                </a:solidFill>
                <a:latin typeface="+mj-lt"/>
              </a:rPr>
              <a:t>H </a:t>
            </a:r>
            <a:r>
              <a:rPr lang="tr-TR" sz="3600" b="1" dirty="0">
                <a:solidFill>
                  <a:srgbClr val="231F20"/>
                </a:solidFill>
                <a:latin typeface="+mj-lt"/>
              </a:rPr>
              <a:t>= </a:t>
            </a:r>
            <a:r>
              <a:rPr lang="tr-TR" sz="3600" b="1" i="1" dirty="0">
                <a:solidFill>
                  <a:srgbClr val="231F20"/>
                </a:solidFill>
                <a:latin typeface="+mj-lt"/>
              </a:rPr>
              <a:t>q</a:t>
            </a:r>
            <a:r>
              <a:rPr lang="tr-TR" sz="3600" b="1" i="1" baseline="-25000" dirty="0">
                <a:solidFill>
                  <a:srgbClr val="231F20"/>
                </a:solidFill>
                <a:latin typeface="+mj-lt"/>
              </a:rPr>
              <a:t>p </a:t>
            </a:r>
            <a:endParaRPr lang="tr-TR" sz="3600" b="1" baseline="-25000" dirty="0">
              <a:latin typeface="+mj-lt"/>
            </a:endParaRPr>
          </a:p>
        </p:txBody>
      </p:sp>
    </p:spTree>
    <p:extLst>
      <p:ext uri="{BB962C8B-B14F-4D97-AF65-F5344CB8AC3E}">
        <p14:creationId xmlns:p14="http://schemas.microsoft.com/office/powerpoint/2010/main" val="3266294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14846"/>
            <a:ext cx="4351384" cy="830997"/>
          </a:xfrm>
          <a:prstGeom prst="rect">
            <a:avLst/>
          </a:prstGeom>
        </p:spPr>
        <p:txBody>
          <a:bodyPr wrap="none">
            <a:spAutoFit/>
          </a:bodyPr>
          <a:lstStyle/>
          <a:p>
            <a:r>
              <a:rPr lang="en-US" sz="4800" b="1" dirty="0">
                <a:solidFill>
                  <a:srgbClr val="0070C0"/>
                </a:solidFill>
              </a:rPr>
              <a:t>Weekly Subjects</a:t>
            </a:r>
          </a:p>
        </p:txBody>
      </p:sp>
      <p:graphicFrame>
        <p:nvGraphicFramePr>
          <p:cNvPr id="4" name="Table 3"/>
          <p:cNvGraphicFramePr>
            <a:graphicFrameLocks noGrp="1"/>
          </p:cNvGraphicFramePr>
          <p:nvPr>
            <p:extLst>
              <p:ext uri="{D42A27DB-BD31-4B8C-83A1-F6EECF244321}">
                <p14:modId xmlns:p14="http://schemas.microsoft.com/office/powerpoint/2010/main" val="3243409680"/>
              </p:ext>
            </p:extLst>
          </p:nvPr>
        </p:nvGraphicFramePr>
        <p:xfrm>
          <a:off x="457200" y="1413416"/>
          <a:ext cx="11361420" cy="7482460"/>
        </p:xfrm>
        <a:graphic>
          <a:graphicData uri="http://schemas.openxmlformats.org/drawingml/2006/table">
            <a:tbl>
              <a:tblPr>
                <a:tableStyleId>{5C22544A-7EE6-4342-B048-85BDC9FD1C3A}</a:tableStyleId>
              </a:tblPr>
              <a:tblGrid>
                <a:gridCol w="1642761">
                  <a:extLst>
                    <a:ext uri="{9D8B030D-6E8A-4147-A177-3AD203B41FA5}">
                      <a16:colId xmlns:a16="http://schemas.microsoft.com/office/drawing/2014/main" val="20000"/>
                    </a:ext>
                  </a:extLst>
                </a:gridCol>
                <a:gridCol w="9718659">
                  <a:extLst>
                    <a:ext uri="{9D8B030D-6E8A-4147-A177-3AD203B41FA5}">
                      <a16:colId xmlns:a16="http://schemas.microsoft.com/office/drawing/2014/main" val="20001"/>
                    </a:ext>
                  </a:extLst>
                </a:gridCol>
              </a:tblGrid>
              <a:tr h="376566">
                <a:tc>
                  <a:txBody>
                    <a:bodyPr/>
                    <a:lstStyle/>
                    <a:p>
                      <a:pPr algn="ctr">
                        <a:lnSpc>
                          <a:spcPct val="107000"/>
                        </a:lnSpc>
                        <a:spcAft>
                          <a:spcPts val="0"/>
                        </a:spcAft>
                      </a:pPr>
                      <a:r>
                        <a:rPr lang="tr-TR" sz="2600" b="1" dirty="0">
                          <a:effectLst/>
                        </a:rPr>
                        <a:t>Week</a:t>
                      </a:r>
                      <a:endParaRPr lang="tr-TR"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gn="ctr">
                        <a:lnSpc>
                          <a:spcPct val="107000"/>
                        </a:lnSpc>
                        <a:spcAft>
                          <a:spcPts val="0"/>
                        </a:spcAft>
                      </a:pPr>
                      <a:r>
                        <a:rPr lang="tr-TR" sz="2600" b="1" dirty="0">
                          <a:effectLst/>
                        </a:rPr>
                        <a:t>Subjects</a:t>
                      </a:r>
                      <a:endParaRPr lang="tr-TR" sz="2600" b="1"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0"/>
                  </a:ext>
                </a:extLst>
              </a:tr>
              <a:tr h="0">
                <a:tc>
                  <a:txBody>
                    <a:bodyPr/>
                    <a:lstStyle/>
                    <a:p>
                      <a:pPr algn="ctr">
                        <a:lnSpc>
                          <a:spcPct val="107000"/>
                        </a:lnSpc>
                        <a:spcAft>
                          <a:spcPts val="0"/>
                        </a:spcAft>
                      </a:pPr>
                      <a:r>
                        <a:rPr lang="tr-TR" sz="2600" b="0" dirty="0">
                          <a:solidFill>
                            <a:srgbClr val="FF0000"/>
                          </a:solidFill>
                          <a:effectLst/>
                        </a:rPr>
                        <a:t>1</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Basic concepts and terms in physical chemistry</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1"/>
                  </a:ext>
                </a:extLst>
              </a:tr>
              <a:tr h="0">
                <a:tc>
                  <a:txBody>
                    <a:bodyPr/>
                    <a:lstStyle/>
                    <a:p>
                      <a:pPr algn="ctr">
                        <a:lnSpc>
                          <a:spcPct val="107000"/>
                        </a:lnSpc>
                        <a:spcAft>
                          <a:spcPts val="0"/>
                        </a:spcAft>
                      </a:pPr>
                      <a:r>
                        <a:rPr lang="tr-TR" sz="2600" b="0">
                          <a:solidFill>
                            <a:srgbClr val="FF0000"/>
                          </a:solidFill>
                          <a:effectLst/>
                        </a:rPr>
                        <a:t>2</a:t>
                      </a:r>
                      <a:endParaRPr lang="tr-TR" sz="26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Gas equations and ideal gases</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2"/>
                  </a:ext>
                </a:extLst>
              </a:tr>
              <a:tr h="0">
                <a:tc>
                  <a:txBody>
                    <a:bodyPr/>
                    <a:lstStyle/>
                    <a:p>
                      <a:pPr algn="ctr">
                        <a:lnSpc>
                          <a:spcPct val="107000"/>
                        </a:lnSpc>
                        <a:spcAft>
                          <a:spcPts val="0"/>
                        </a:spcAft>
                      </a:pPr>
                      <a:r>
                        <a:rPr lang="tr-TR" sz="2600" b="0">
                          <a:solidFill>
                            <a:srgbClr val="FF0000"/>
                          </a:solidFill>
                          <a:effectLst/>
                        </a:rPr>
                        <a:t>3</a:t>
                      </a:r>
                      <a:endParaRPr lang="tr-TR" sz="26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Kinetic model of gases and real gases</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3"/>
                  </a:ext>
                </a:extLst>
              </a:tr>
              <a:tr h="0">
                <a:tc>
                  <a:txBody>
                    <a:bodyPr/>
                    <a:lstStyle/>
                    <a:p>
                      <a:pPr algn="ctr">
                        <a:lnSpc>
                          <a:spcPct val="107000"/>
                        </a:lnSpc>
                        <a:spcAft>
                          <a:spcPts val="0"/>
                        </a:spcAft>
                      </a:pPr>
                      <a:r>
                        <a:rPr lang="tr-TR" sz="2600" b="0">
                          <a:solidFill>
                            <a:srgbClr val="FF0000"/>
                          </a:solidFill>
                          <a:effectLst/>
                        </a:rPr>
                        <a:t>4</a:t>
                      </a:r>
                      <a:endParaRPr lang="tr-TR" sz="2600" b="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Liquids and basic properties of liquids</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4"/>
                  </a:ext>
                </a:extLst>
              </a:tr>
              <a:tr h="0">
                <a:tc>
                  <a:txBody>
                    <a:bodyPr/>
                    <a:lstStyle/>
                    <a:p>
                      <a:pPr algn="ctr">
                        <a:lnSpc>
                          <a:spcPct val="107000"/>
                        </a:lnSpc>
                        <a:spcAft>
                          <a:spcPts val="0"/>
                        </a:spcAft>
                      </a:pPr>
                      <a:r>
                        <a:rPr lang="tr-TR" sz="2600" b="0" dirty="0">
                          <a:solidFill>
                            <a:srgbClr val="FF0000"/>
                          </a:solidFill>
                          <a:effectLst/>
                        </a:rPr>
                        <a:t>5</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b="0" dirty="0">
                          <a:solidFill>
                            <a:srgbClr val="FF0000"/>
                          </a:solidFill>
                          <a:effectLst/>
                        </a:rPr>
                        <a:t>Basic concepts and terms in thermodynamics, Introduction to the First Law of Thermodynamics; work, heat and energy: </a:t>
                      </a:r>
                      <a:r>
                        <a:rPr lang="tr-TR" sz="2600" dirty="0">
                          <a:solidFill>
                            <a:srgbClr val="FF0000"/>
                          </a:solidFill>
                          <a:effectLst/>
                        </a:rPr>
                        <a:t>Internal energy </a:t>
                      </a:r>
                      <a:endParaRPr lang="tr-TR" sz="2600" b="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5"/>
                  </a:ext>
                </a:extLst>
              </a:tr>
              <a:tr h="0">
                <a:tc>
                  <a:txBody>
                    <a:bodyPr/>
                    <a:lstStyle/>
                    <a:p>
                      <a:pPr algn="ctr">
                        <a:lnSpc>
                          <a:spcPct val="107000"/>
                        </a:lnSpc>
                        <a:spcAft>
                          <a:spcPts val="0"/>
                        </a:spcAft>
                      </a:pPr>
                      <a:r>
                        <a:rPr lang="tr-TR" sz="2600">
                          <a:solidFill>
                            <a:srgbClr val="00B050"/>
                          </a:solidFill>
                          <a:effectLst/>
                        </a:rPr>
                        <a:t>6</a:t>
                      </a:r>
                      <a:endParaRPr lang="tr-TR" sz="260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solidFill>
                            <a:srgbClr val="00B050"/>
                          </a:solidFill>
                          <a:effectLst/>
                        </a:rPr>
                        <a:t>First Law of Thermodynamics; Internal energy and Enthalpy</a:t>
                      </a:r>
                      <a:endParaRPr lang="tr-TR" sz="2600" dirty="0">
                        <a:solidFill>
                          <a:srgbClr val="00B050"/>
                        </a:solidFill>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6"/>
                  </a:ext>
                </a:extLst>
              </a:tr>
              <a:tr h="0">
                <a:tc>
                  <a:txBody>
                    <a:bodyPr/>
                    <a:lstStyle/>
                    <a:p>
                      <a:pPr algn="ctr">
                        <a:lnSpc>
                          <a:spcPct val="107000"/>
                        </a:lnSpc>
                        <a:spcAft>
                          <a:spcPts val="0"/>
                        </a:spcAft>
                      </a:pPr>
                      <a:r>
                        <a:rPr lang="tr-TR" sz="2600">
                          <a:effectLst/>
                        </a:rPr>
                        <a:t>7</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Thermochemistry</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7"/>
                  </a:ext>
                </a:extLst>
              </a:tr>
              <a:tr h="0">
                <a:tc>
                  <a:txBody>
                    <a:bodyPr/>
                    <a:lstStyle/>
                    <a:p>
                      <a:pPr algn="ctr">
                        <a:lnSpc>
                          <a:spcPct val="107000"/>
                        </a:lnSpc>
                        <a:spcAft>
                          <a:spcPts val="0"/>
                        </a:spcAft>
                      </a:pPr>
                      <a:r>
                        <a:rPr lang="tr-TR" sz="2600">
                          <a:effectLst/>
                        </a:rPr>
                        <a:t>8</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en-US" sz="2600" dirty="0">
                          <a:effectLst/>
                        </a:rPr>
                        <a:t>Mid-Term</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8"/>
                  </a:ext>
                </a:extLst>
              </a:tr>
              <a:tr h="0">
                <a:tc>
                  <a:txBody>
                    <a:bodyPr/>
                    <a:lstStyle/>
                    <a:p>
                      <a:pPr algn="ctr">
                        <a:lnSpc>
                          <a:spcPct val="107000"/>
                        </a:lnSpc>
                        <a:spcAft>
                          <a:spcPts val="0"/>
                        </a:spcAft>
                      </a:pPr>
                      <a:r>
                        <a:rPr lang="tr-TR" sz="2600">
                          <a:effectLst/>
                        </a:rPr>
                        <a:t>9</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Second Law of Thermodynamics</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09"/>
                  </a:ext>
                </a:extLst>
              </a:tr>
              <a:tr h="0">
                <a:tc>
                  <a:txBody>
                    <a:bodyPr/>
                    <a:lstStyle/>
                    <a:p>
                      <a:pPr algn="ctr">
                        <a:lnSpc>
                          <a:spcPct val="107000"/>
                        </a:lnSpc>
                        <a:spcAft>
                          <a:spcPts val="0"/>
                        </a:spcAft>
                      </a:pPr>
                      <a:r>
                        <a:rPr lang="tr-TR" sz="2600">
                          <a:effectLst/>
                        </a:rPr>
                        <a:t>10</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Third Law of Thermodynamics, Four fundamental equations of thermodynamics, Maxwell's equations,</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0"/>
                  </a:ext>
                </a:extLst>
              </a:tr>
              <a:tr h="0">
                <a:tc>
                  <a:txBody>
                    <a:bodyPr/>
                    <a:lstStyle/>
                    <a:p>
                      <a:pPr algn="ctr">
                        <a:lnSpc>
                          <a:spcPct val="107000"/>
                        </a:lnSpc>
                        <a:spcAft>
                          <a:spcPts val="0"/>
                        </a:spcAft>
                      </a:pPr>
                      <a:r>
                        <a:rPr lang="tr-TR" sz="2600">
                          <a:effectLst/>
                        </a:rPr>
                        <a:t>11</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Properties of Pure Substances, Simple Mixtures, Ideal Solutions</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1"/>
                  </a:ext>
                </a:extLst>
              </a:tr>
              <a:tr h="0">
                <a:tc>
                  <a:txBody>
                    <a:bodyPr/>
                    <a:lstStyle/>
                    <a:p>
                      <a:pPr algn="ctr">
                        <a:lnSpc>
                          <a:spcPct val="107000"/>
                        </a:lnSpc>
                        <a:spcAft>
                          <a:spcPts val="0"/>
                        </a:spcAft>
                      </a:pPr>
                      <a:r>
                        <a:rPr lang="tr-TR" sz="2600" dirty="0">
                          <a:effectLst/>
                        </a:rPr>
                        <a:t>12</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Properties of solutions; liquid mixtures and colligative properties</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2"/>
                  </a:ext>
                </a:extLst>
              </a:tr>
              <a:tr h="0">
                <a:tc>
                  <a:txBody>
                    <a:bodyPr/>
                    <a:lstStyle/>
                    <a:p>
                      <a:pPr algn="ctr">
                        <a:lnSpc>
                          <a:spcPct val="107000"/>
                        </a:lnSpc>
                        <a:spcAft>
                          <a:spcPts val="0"/>
                        </a:spcAft>
                      </a:pPr>
                      <a:r>
                        <a:rPr lang="tr-TR" sz="2600">
                          <a:effectLst/>
                        </a:rPr>
                        <a:t>13</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en-US" sz="2600">
                          <a:effectLst/>
                        </a:rPr>
                        <a:t>Chemical equilibrium</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3"/>
                  </a:ext>
                </a:extLst>
              </a:tr>
              <a:tr h="0">
                <a:tc>
                  <a:txBody>
                    <a:bodyPr/>
                    <a:lstStyle/>
                    <a:p>
                      <a:pPr algn="ctr">
                        <a:lnSpc>
                          <a:spcPct val="107000"/>
                        </a:lnSpc>
                        <a:spcAft>
                          <a:spcPts val="0"/>
                        </a:spcAft>
                      </a:pPr>
                      <a:r>
                        <a:rPr lang="tr-TR" sz="2600">
                          <a:effectLst/>
                        </a:rPr>
                        <a:t>14</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a:effectLst/>
                        </a:rPr>
                        <a:t>Adsorption</a:t>
                      </a:r>
                      <a:endParaRPr lang="tr-TR" sz="260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4"/>
                  </a:ext>
                </a:extLst>
              </a:tr>
              <a:tr h="0">
                <a:tc>
                  <a:txBody>
                    <a:bodyPr/>
                    <a:lstStyle/>
                    <a:p>
                      <a:pPr algn="ctr">
                        <a:lnSpc>
                          <a:spcPct val="107000"/>
                        </a:lnSpc>
                        <a:spcAft>
                          <a:spcPts val="0"/>
                        </a:spcAft>
                      </a:pPr>
                      <a:r>
                        <a:rPr lang="tr-TR" sz="2600" dirty="0">
                          <a:effectLst/>
                        </a:rPr>
                        <a:t>15</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tc>
                  <a:txBody>
                    <a:bodyPr/>
                    <a:lstStyle/>
                    <a:p>
                      <a:pPr>
                        <a:lnSpc>
                          <a:spcPct val="107000"/>
                        </a:lnSpc>
                        <a:spcAft>
                          <a:spcPts val="0"/>
                        </a:spcAft>
                      </a:pPr>
                      <a:r>
                        <a:rPr lang="tr-TR" sz="2600" dirty="0">
                          <a:effectLst/>
                        </a:rPr>
                        <a:t>Final Exam</a:t>
                      </a:r>
                      <a:endParaRPr lang="tr-TR" sz="2600" dirty="0">
                        <a:effectLst/>
                        <a:latin typeface="Calibri" panose="020F0502020204030204" pitchFamily="34" charset="0"/>
                        <a:ea typeface="Calibri" panose="020F0502020204030204" pitchFamily="34" charset="0"/>
                        <a:cs typeface="Times New Roman" panose="02020603050405020304" pitchFamily="18" charset="0"/>
                      </a:endParaRPr>
                    </a:p>
                  </a:txBody>
                  <a:tcPr marL="55245" marR="55245" marT="9525" marB="0" anchor="ctr"/>
                </a:tc>
                <a:extLst>
                  <a:ext uri="{0D108BD9-81ED-4DB2-BD59-A6C34878D82A}">
                    <a16:rowId xmlns:a16="http://schemas.microsoft.com/office/drawing/2014/main" val="10015"/>
                  </a:ext>
                </a:extLst>
              </a:tr>
            </a:tbl>
          </a:graphicData>
        </a:graphic>
      </p:graphicFrame>
    </p:spTree>
    <p:extLst>
      <p:ext uri="{BB962C8B-B14F-4D97-AF65-F5344CB8AC3E}">
        <p14:creationId xmlns:p14="http://schemas.microsoft.com/office/powerpoint/2010/main" val="920410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11521440" cy="910907"/>
          </a:xfrm>
        </p:spPr>
        <p:txBody>
          <a:bodyPr/>
          <a:lstStyle/>
          <a:p>
            <a:r>
              <a:rPr lang="en-US" b="1" dirty="0"/>
              <a:t>Justification 2.1 </a:t>
            </a:r>
            <a:r>
              <a:rPr lang="en-US" i="1" dirty="0"/>
              <a:t>The relation </a:t>
            </a:r>
            <a:r>
              <a:rPr lang="en-US" dirty="0"/>
              <a:t>Δ</a:t>
            </a:r>
            <a:r>
              <a:rPr lang="en-US" i="1" dirty="0"/>
              <a:t>H = </a:t>
            </a:r>
            <a:r>
              <a:rPr lang="en-US" i="1" dirty="0" err="1"/>
              <a:t>qp</a:t>
            </a:r>
            <a:endParaRPr lang="tr-TR" dirty="0"/>
          </a:p>
        </p:txBody>
      </p:sp>
      <p:sp>
        <p:nvSpPr>
          <p:cNvPr id="3" name="Content Placeholder 2"/>
          <p:cNvSpPr>
            <a:spLocks noGrp="1"/>
          </p:cNvSpPr>
          <p:nvPr>
            <p:ph sz="half" idx="1"/>
          </p:nvPr>
        </p:nvSpPr>
        <p:spPr>
          <a:xfrm>
            <a:off x="381000" y="1092200"/>
            <a:ext cx="12192000" cy="8509000"/>
          </a:xfrm>
        </p:spPr>
        <p:txBody>
          <a:bodyPr>
            <a:noAutofit/>
          </a:bodyPr>
          <a:lstStyle/>
          <a:p>
            <a:pPr marL="0" indent="0">
              <a:buNone/>
            </a:pPr>
            <a:r>
              <a:rPr lang="en-US" sz="2400" dirty="0"/>
              <a:t>For a general infinitesimal change in the state of the system,</a:t>
            </a:r>
            <a:r>
              <a:rPr lang="tr-TR" sz="2400" dirty="0"/>
              <a:t>;</a:t>
            </a:r>
          </a:p>
          <a:p>
            <a:r>
              <a:rPr lang="en-US" sz="2400" i="1" dirty="0"/>
              <a:t>U </a:t>
            </a:r>
            <a:r>
              <a:rPr lang="en-US" sz="2400" dirty="0"/>
              <a:t>changes to </a:t>
            </a:r>
            <a:r>
              <a:rPr lang="en-US" sz="2400" i="1" dirty="0"/>
              <a:t>U </a:t>
            </a:r>
            <a:r>
              <a:rPr lang="en-US" sz="2400" dirty="0"/>
              <a:t>+ </a:t>
            </a:r>
            <a:r>
              <a:rPr lang="en-US" sz="2400" dirty="0" err="1"/>
              <a:t>d</a:t>
            </a:r>
            <a:r>
              <a:rPr lang="en-US" sz="2400" i="1" dirty="0" err="1"/>
              <a:t>U</a:t>
            </a:r>
            <a:r>
              <a:rPr lang="en-US" sz="2400" dirty="0"/>
              <a:t>,</a:t>
            </a:r>
          </a:p>
          <a:p>
            <a:r>
              <a:rPr lang="en-US" sz="2400" i="1" dirty="0"/>
              <a:t>p </a:t>
            </a:r>
            <a:r>
              <a:rPr lang="en-US" sz="2400" dirty="0"/>
              <a:t>changes to </a:t>
            </a:r>
            <a:r>
              <a:rPr lang="en-US" sz="2400" i="1" dirty="0"/>
              <a:t>p </a:t>
            </a:r>
            <a:r>
              <a:rPr lang="en-US" sz="2400" dirty="0"/>
              <a:t>+ </a:t>
            </a:r>
            <a:r>
              <a:rPr lang="en-US" sz="2400" dirty="0" err="1"/>
              <a:t>d</a:t>
            </a:r>
            <a:r>
              <a:rPr lang="en-US" sz="2400" i="1" dirty="0" err="1"/>
              <a:t>p</a:t>
            </a:r>
            <a:r>
              <a:rPr lang="en-US" sz="2400" dirty="0"/>
              <a:t>, and </a:t>
            </a:r>
            <a:endParaRPr lang="tr-TR" sz="2400" dirty="0"/>
          </a:p>
          <a:p>
            <a:r>
              <a:rPr lang="en-US" sz="2400" i="1" dirty="0"/>
              <a:t>V </a:t>
            </a:r>
            <a:r>
              <a:rPr lang="en-US" sz="2400" dirty="0"/>
              <a:t>changes to </a:t>
            </a:r>
            <a:r>
              <a:rPr lang="en-US" sz="2400" i="1" dirty="0"/>
              <a:t>V </a:t>
            </a:r>
            <a:r>
              <a:rPr lang="en-US" sz="2400" dirty="0"/>
              <a:t>+ </a:t>
            </a:r>
            <a:r>
              <a:rPr lang="en-US" sz="2400" dirty="0" err="1"/>
              <a:t>d</a:t>
            </a:r>
            <a:r>
              <a:rPr lang="en-US" sz="2400" i="1" dirty="0" err="1"/>
              <a:t>V</a:t>
            </a:r>
            <a:r>
              <a:rPr lang="en-US" sz="2400" dirty="0"/>
              <a:t>, so from the definition in </a:t>
            </a:r>
            <a:r>
              <a:rPr lang="en-US" sz="2400" dirty="0" err="1"/>
              <a:t>eqn</a:t>
            </a:r>
            <a:r>
              <a:rPr lang="en-US" sz="2400" dirty="0"/>
              <a:t> </a:t>
            </a:r>
            <a:r>
              <a:rPr lang="tr-TR" sz="2400" i="1" dirty="0"/>
              <a:t>H </a:t>
            </a:r>
            <a:r>
              <a:rPr lang="tr-TR" sz="2400" dirty="0"/>
              <a:t>= </a:t>
            </a:r>
            <a:r>
              <a:rPr lang="tr-TR" sz="2400" i="1" dirty="0"/>
              <a:t>U </a:t>
            </a:r>
            <a:r>
              <a:rPr lang="tr-TR" sz="2400" dirty="0"/>
              <a:t>+ </a:t>
            </a:r>
            <a:r>
              <a:rPr lang="tr-TR" sz="2400" i="1" dirty="0"/>
              <a:t>pV</a:t>
            </a:r>
          </a:p>
          <a:p>
            <a:r>
              <a:rPr lang="en-US" sz="2400" i="1" dirty="0"/>
              <a:t>H </a:t>
            </a:r>
            <a:r>
              <a:rPr lang="en-US" sz="2400" dirty="0"/>
              <a:t>changes from </a:t>
            </a:r>
            <a:r>
              <a:rPr lang="en-US" sz="2400" i="1" dirty="0"/>
              <a:t>U </a:t>
            </a:r>
            <a:r>
              <a:rPr lang="en-US" sz="2400" dirty="0"/>
              <a:t>+ </a:t>
            </a:r>
            <a:r>
              <a:rPr lang="en-US" sz="2400" i="1" dirty="0" err="1"/>
              <a:t>pV</a:t>
            </a:r>
            <a:r>
              <a:rPr lang="en-US" sz="2400" i="1" dirty="0"/>
              <a:t> </a:t>
            </a:r>
            <a:r>
              <a:rPr lang="en-US" sz="2400" dirty="0"/>
              <a:t>to</a:t>
            </a:r>
            <a:endParaRPr lang="tr-TR" sz="2400" dirty="0"/>
          </a:p>
          <a:p>
            <a:pPr marL="0" indent="0" algn="ctr">
              <a:buNone/>
            </a:pPr>
            <a:r>
              <a:rPr lang="tr-TR" sz="2600" b="1" i="1" dirty="0"/>
              <a:t>H </a:t>
            </a:r>
            <a:r>
              <a:rPr lang="tr-TR" sz="2600" b="1" dirty="0"/>
              <a:t>+ d</a:t>
            </a:r>
            <a:r>
              <a:rPr lang="tr-TR" sz="2600" b="1" i="1" dirty="0"/>
              <a:t>H </a:t>
            </a:r>
            <a:r>
              <a:rPr lang="tr-TR" sz="2600" b="1" dirty="0"/>
              <a:t>= (</a:t>
            </a:r>
            <a:r>
              <a:rPr lang="tr-TR" sz="2600" b="1" i="1" dirty="0"/>
              <a:t>U </a:t>
            </a:r>
            <a:r>
              <a:rPr lang="tr-TR" sz="2600" b="1" dirty="0"/>
              <a:t>+ d</a:t>
            </a:r>
            <a:r>
              <a:rPr lang="tr-TR" sz="2600" b="1" i="1" dirty="0"/>
              <a:t>U</a:t>
            </a:r>
            <a:r>
              <a:rPr lang="tr-TR" sz="2600" b="1" dirty="0"/>
              <a:t>) + (</a:t>
            </a:r>
            <a:r>
              <a:rPr lang="tr-TR" sz="2600" b="1" i="1" dirty="0"/>
              <a:t>p </a:t>
            </a:r>
            <a:r>
              <a:rPr lang="tr-TR" sz="2600" b="1" dirty="0"/>
              <a:t>+ d</a:t>
            </a:r>
            <a:r>
              <a:rPr lang="tr-TR" sz="2600" b="1" i="1" dirty="0"/>
              <a:t>p</a:t>
            </a:r>
            <a:r>
              <a:rPr lang="tr-TR" sz="2600" b="1" dirty="0"/>
              <a:t>)(</a:t>
            </a:r>
            <a:r>
              <a:rPr lang="tr-TR" sz="2600" b="1" i="1" dirty="0"/>
              <a:t>V </a:t>
            </a:r>
            <a:r>
              <a:rPr lang="tr-TR" sz="2600" b="1" dirty="0"/>
              <a:t>+ d</a:t>
            </a:r>
            <a:r>
              <a:rPr lang="tr-TR" sz="2600" b="1" i="1" dirty="0"/>
              <a:t>V</a:t>
            </a:r>
            <a:r>
              <a:rPr lang="tr-TR" sz="2600" b="1" dirty="0"/>
              <a:t>)</a:t>
            </a:r>
          </a:p>
          <a:p>
            <a:pPr marL="0" indent="0" algn="ctr">
              <a:buNone/>
            </a:pPr>
            <a:r>
              <a:rPr lang="tr-TR" sz="2600" dirty="0"/>
              <a:t> </a:t>
            </a:r>
            <a:r>
              <a:rPr lang="fr-FR" sz="2600" b="1" dirty="0"/>
              <a:t>= </a:t>
            </a:r>
            <a:r>
              <a:rPr lang="fr-FR" sz="2600" b="1" i="1" dirty="0"/>
              <a:t>U </a:t>
            </a:r>
            <a:r>
              <a:rPr lang="fr-FR" sz="2600" b="1" dirty="0"/>
              <a:t>+ </a:t>
            </a:r>
            <a:r>
              <a:rPr lang="fr-FR" sz="2600" b="1" dirty="0" err="1"/>
              <a:t>d</a:t>
            </a:r>
            <a:r>
              <a:rPr lang="fr-FR" sz="2600" b="1" i="1" dirty="0" err="1"/>
              <a:t>U</a:t>
            </a:r>
            <a:r>
              <a:rPr lang="fr-FR" sz="2600" b="1" i="1" dirty="0"/>
              <a:t> </a:t>
            </a:r>
            <a:r>
              <a:rPr lang="fr-FR" sz="2600" b="1" dirty="0"/>
              <a:t>+ </a:t>
            </a:r>
            <a:r>
              <a:rPr lang="fr-FR" sz="2600" b="1" i="1" dirty="0" err="1"/>
              <a:t>pV</a:t>
            </a:r>
            <a:r>
              <a:rPr lang="fr-FR" sz="2600" b="1" i="1" dirty="0"/>
              <a:t> </a:t>
            </a:r>
            <a:r>
              <a:rPr lang="fr-FR" sz="2600" b="1" dirty="0"/>
              <a:t>+ </a:t>
            </a:r>
            <a:r>
              <a:rPr lang="fr-FR" sz="2600" b="1" i="1" dirty="0" err="1"/>
              <a:t>p</a:t>
            </a:r>
            <a:r>
              <a:rPr lang="fr-FR" sz="2600" b="1" dirty="0" err="1"/>
              <a:t>d</a:t>
            </a:r>
            <a:r>
              <a:rPr lang="fr-FR" sz="2600" b="1" i="1" dirty="0" err="1"/>
              <a:t>V</a:t>
            </a:r>
            <a:r>
              <a:rPr lang="fr-FR" sz="2600" b="1" i="1" dirty="0"/>
              <a:t> </a:t>
            </a:r>
            <a:r>
              <a:rPr lang="fr-FR" sz="2600" b="1" dirty="0"/>
              <a:t>+ </a:t>
            </a:r>
            <a:r>
              <a:rPr lang="fr-FR" sz="2600" b="1" i="1" dirty="0" err="1"/>
              <a:t>V</a:t>
            </a:r>
            <a:r>
              <a:rPr lang="fr-FR" sz="2600" b="1" dirty="0" err="1"/>
              <a:t>d</a:t>
            </a:r>
            <a:r>
              <a:rPr lang="fr-FR" sz="2600" b="1" i="1" dirty="0" err="1"/>
              <a:t>p</a:t>
            </a:r>
            <a:r>
              <a:rPr lang="fr-FR" sz="2600" b="1" i="1" dirty="0"/>
              <a:t> </a:t>
            </a:r>
            <a:r>
              <a:rPr lang="fr-FR" sz="2600" b="1" dirty="0"/>
              <a:t>+ </a:t>
            </a:r>
            <a:r>
              <a:rPr lang="fr-FR" sz="2600" b="1" dirty="0" err="1"/>
              <a:t>d</a:t>
            </a:r>
            <a:r>
              <a:rPr lang="fr-FR" sz="2600" b="1" i="1" dirty="0" err="1"/>
              <a:t>p</a:t>
            </a:r>
            <a:r>
              <a:rPr lang="fr-FR" sz="2600" b="1" dirty="0" err="1"/>
              <a:t>d</a:t>
            </a:r>
            <a:r>
              <a:rPr lang="fr-FR" sz="2600" b="1" i="1" dirty="0" err="1"/>
              <a:t>V</a:t>
            </a:r>
            <a:endParaRPr lang="fr-FR" sz="2600" b="1" i="1" dirty="0"/>
          </a:p>
          <a:p>
            <a:pPr marL="0" indent="0">
              <a:buNone/>
            </a:pPr>
            <a:endParaRPr lang="tr-TR" sz="2400" dirty="0"/>
          </a:p>
          <a:p>
            <a:pPr marL="0" indent="0">
              <a:buNone/>
            </a:pPr>
            <a:r>
              <a:rPr lang="en-US" sz="2400" dirty="0"/>
              <a:t>The last term is the product of two infinitesimally small quantities and can therefore</a:t>
            </a:r>
            <a:r>
              <a:rPr lang="tr-TR" sz="2400" dirty="0"/>
              <a:t> </a:t>
            </a:r>
            <a:r>
              <a:rPr lang="en-US" sz="2400" dirty="0"/>
              <a:t>be neglected. As a result, after recognizing </a:t>
            </a:r>
            <a:r>
              <a:rPr lang="en-US" sz="2400" i="1" dirty="0"/>
              <a:t>U </a:t>
            </a:r>
            <a:r>
              <a:rPr lang="en-US" sz="2400" dirty="0"/>
              <a:t>+ </a:t>
            </a:r>
            <a:r>
              <a:rPr lang="en-US" sz="2400" i="1" dirty="0" err="1"/>
              <a:t>pV</a:t>
            </a:r>
            <a:r>
              <a:rPr lang="en-US" sz="2400" i="1" dirty="0"/>
              <a:t> </a:t>
            </a:r>
            <a:r>
              <a:rPr lang="en-US" sz="2400" dirty="0"/>
              <a:t>= </a:t>
            </a:r>
            <a:r>
              <a:rPr lang="en-US" sz="2400" i="1" dirty="0"/>
              <a:t>H </a:t>
            </a:r>
            <a:r>
              <a:rPr lang="en-US" sz="2400" dirty="0"/>
              <a:t>on the right, we find that </a:t>
            </a:r>
            <a:r>
              <a:rPr lang="en-US" sz="2400" i="1" dirty="0"/>
              <a:t>H</a:t>
            </a:r>
            <a:r>
              <a:rPr lang="tr-TR" sz="2400" i="1" dirty="0"/>
              <a:t> </a:t>
            </a:r>
            <a:r>
              <a:rPr lang="tr-TR" sz="2400" dirty="0"/>
              <a:t>changes to: </a:t>
            </a:r>
          </a:p>
          <a:p>
            <a:pPr marL="0" indent="0" algn="ctr">
              <a:buNone/>
            </a:pPr>
            <a:r>
              <a:rPr lang="pt-BR" sz="2600" b="1" i="1" dirty="0"/>
              <a:t>H </a:t>
            </a:r>
            <a:r>
              <a:rPr lang="pt-BR" sz="2600" b="1" dirty="0"/>
              <a:t>+ d</a:t>
            </a:r>
            <a:r>
              <a:rPr lang="pt-BR" sz="2600" b="1" i="1" dirty="0"/>
              <a:t>H </a:t>
            </a:r>
            <a:r>
              <a:rPr lang="pt-BR" sz="2600" b="1" dirty="0"/>
              <a:t>= </a:t>
            </a:r>
            <a:r>
              <a:rPr lang="pt-BR" sz="2600" b="1" i="1" dirty="0"/>
              <a:t>H </a:t>
            </a:r>
            <a:r>
              <a:rPr lang="pt-BR" sz="2600" b="1" dirty="0"/>
              <a:t>+ d</a:t>
            </a:r>
            <a:r>
              <a:rPr lang="pt-BR" sz="2600" b="1" i="1" dirty="0"/>
              <a:t>U </a:t>
            </a:r>
            <a:r>
              <a:rPr lang="pt-BR" sz="2600" b="1" dirty="0"/>
              <a:t>+ </a:t>
            </a:r>
            <a:r>
              <a:rPr lang="pt-BR" sz="2600" b="1" i="1" dirty="0"/>
              <a:t>p</a:t>
            </a:r>
            <a:r>
              <a:rPr lang="pt-BR" sz="2600" b="1" dirty="0"/>
              <a:t>d</a:t>
            </a:r>
            <a:r>
              <a:rPr lang="pt-BR" sz="2600" b="1" i="1" dirty="0"/>
              <a:t>V </a:t>
            </a:r>
            <a:r>
              <a:rPr lang="pt-BR" sz="2600" b="1" dirty="0"/>
              <a:t>+ </a:t>
            </a:r>
            <a:r>
              <a:rPr lang="pt-BR" sz="2600" b="1" i="1" dirty="0"/>
              <a:t>V</a:t>
            </a:r>
            <a:r>
              <a:rPr lang="pt-BR" sz="2600" b="1" dirty="0"/>
              <a:t>d</a:t>
            </a:r>
            <a:r>
              <a:rPr lang="pt-BR" sz="2600" b="1" i="1" dirty="0"/>
              <a:t>p</a:t>
            </a:r>
            <a:endParaRPr lang="tr-TR" sz="2600" b="1" i="1" dirty="0"/>
          </a:p>
          <a:p>
            <a:pPr marL="0" indent="0" algn="ctr">
              <a:buNone/>
            </a:pPr>
            <a:endParaRPr lang="pt-BR" sz="2400" b="1" i="1" dirty="0"/>
          </a:p>
          <a:p>
            <a:pPr marL="0" indent="0">
              <a:buNone/>
            </a:pPr>
            <a:r>
              <a:rPr lang="tr-TR" sz="2400" dirty="0"/>
              <a:t>and hence that </a:t>
            </a:r>
            <a:r>
              <a:rPr lang="tr-TR" sz="2400" b="1" dirty="0"/>
              <a:t>d</a:t>
            </a:r>
            <a:r>
              <a:rPr lang="tr-TR" sz="2400" b="1" i="1" dirty="0"/>
              <a:t>H </a:t>
            </a:r>
            <a:r>
              <a:rPr lang="tr-TR" sz="2400" b="1" dirty="0"/>
              <a:t>= d</a:t>
            </a:r>
            <a:r>
              <a:rPr lang="tr-TR" sz="2400" b="1" i="1" dirty="0"/>
              <a:t>U </a:t>
            </a:r>
            <a:r>
              <a:rPr lang="tr-TR" sz="2400" b="1" dirty="0"/>
              <a:t>+ </a:t>
            </a:r>
            <a:r>
              <a:rPr lang="tr-TR" sz="2400" b="1" i="1" dirty="0"/>
              <a:t>p</a:t>
            </a:r>
            <a:r>
              <a:rPr lang="tr-TR" sz="2400" b="1" dirty="0"/>
              <a:t>d</a:t>
            </a:r>
            <a:r>
              <a:rPr lang="tr-TR" sz="2400" b="1" i="1" dirty="0"/>
              <a:t>V </a:t>
            </a:r>
            <a:r>
              <a:rPr lang="tr-TR" sz="2400" b="1" dirty="0"/>
              <a:t>+ </a:t>
            </a:r>
            <a:r>
              <a:rPr lang="tr-TR" sz="2400" b="1" i="1" dirty="0"/>
              <a:t>V</a:t>
            </a:r>
            <a:r>
              <a:rPr lang="tr-TR" sz="2400" b="1" dirty="0"/>
              <a:t>d</a:t>
            </a:r>
            <a:r>
              <a:rPr lang="tr-TR" sz="2400" b="1" i="1" dirty="0"/>
              <a:t>p</a:t>
            </a:r>
          </a:p>
          <a:p>
            <a:pPr marL="0" indent="0">
              <a:buNone/>
            </a:pPr>
            <a:endParaRPr lang="tr-TR" sz="2400" b="1" i="1" dirty="0"/>
          </a:p>
          <a:p>
            <a:r>
              <a:rPr lang="en-US" sz="2400" dirty="0"/>
              <a:t>If we now substitute </a:t>
            </a:r>
            <a:r>
              <a:rPr lang="en-US" sz="2600" b="1" dirty="0" err="1"/>
              <a:t>d</a:t>
            </a:r>
            <a:r>
              <a:rPr lang="en-US" sz="2600" b="1" i="1" dirty="0" err="1"/>
              <a:t>U</a:t>
            </a:r>
            <a:r>
              <a:rPr lang="en-US" sz="2600" b="1" i="1" dirty="0"/>
              <a:t> </a:t>
            </a:r>
            <a:r>
              <a:rPr lang="en-US" sz="2600" b="1" dirty="0"/>
              <a:t>= </a:t>
            </a:r>
            <a:r>
              <a:rPr lang="en-US" sz="2600" b="1" dirty="0" err="1"/>
              <a:t>d</a:t>
            </a:r>
            <a:r>
              <a:rPr lang="en-US" sz="2600" b="1" i="1" dirty="0" err="1"/>
              <a:t>q</a:t>
            </a:r>
            <a:r>
              <a:rPr lang="en-US" sz="2600" b="1" i="1" dirty="0"/>
              <a:t> </a:t>
            </a:r>
            <a:r>
              <a:rPr lang="en-US" sz="2600" b="1" dirty="0"/>
              <a:t>+ d</a:t>
            </a:r>
            <a:r>
              <a:rPr lang="en-US" sz="2600" b="1" i="1" dirty="0"/>
              <a:t>w </a:t>
            </a:r>
            <a:r>
              <a:rPr lang="en-US" sz="2400" dirty="0"/>
              <a:t>into this expression, we get</a:t>
            </a:r>
            <a:r>
              <a:rPr lang="tr-TR" sz="2400" dirty="0"/>
              <a:t> </a:t>
            </a:r>
            <a:r>
              <a:rPr lang="tr-TR" sz="2600" b="1" dirty="0"/>
              <a:t>d</a:t>
            </a:r>
            <a:r>
              <a:rPr lang="tr-TR" sz="2600" b="1" i="1" dirty="0"/>
              <a:t>H </a:t>
            </a:r>
            <a:r>
              <a:rPr lang="tr-TR" sz="2600" b="1" dirty="0"/>
              <a:t>= d</a:t>
            </a:r>
            <a:r>
              <a:rPr lang="tr-TR" sz="2600" b="1" i="1" dirty="0"/>
              <a:t>q </a:t>
            </a:r>
            <a:r>
              <a:rPr lang="tr-TR" sz="2600" b="1" dirty="0"/>
              <a:t>+ d</a:t>
            </a:r>
            <a:r>
              <a:rPr lang="tr-TR" sz="2600" b="1" i="1" dirty="0"/>
              <a:t>w </a:t>
            </a:r>
            <a:r>
              <a:rPr lang="tr-TR" sz="2600" b="1" dirty="0"/>
              <a:t>+ </a:t>
            </a:r>
            <a:r>
              <a:rPr lang="tr-TR" sz="2600" b="1" i="1" dirty="0"/>
              <a:t>p</a:t>
            </a:r>
            <a:r>
              <a:rPr lang="tr-TR" sz="2600" b="1" dirty="0"/>
              <a:t>d</a:t>
            </a:r>
            <a:r>
              <a:rPr lang="tr-TR" sz="2600" b="1" i="1" dirty="0"/>
              <a:t>V </a:t>
            </a:r>
            <a:r>
              <a:rPr lang="tr-TR" sz="2600" b="1" dirty="0"/>
              <a:t>+ </a:t>
            </a:r>
            <a:r>
              <a:rPr lang="tr-TR" sz="2600" b="1" i="1" dirty="0"/>
              <a:t>V</a:t>
            </a:r>
            <a:r>
              <a:rPr lang="tr-TR" sz="2600" b="1" dirty="0"/>
              <a:t>d</a:t>
            </a:r>
            <a:r>
              <a:rPr lang="tr-TR" sz="2600" b="1" i="1" dirty="0"/>
              <a:t>p</a:t>
            </a:r>
          </a:p>
          <a:p>
            <a:r>
              <a:rPr lang="en-US" sz="2400" dirty="0"/>
              <a:t>If the system is in mechanical equilibrium with its surroundings at a pressure </a:t>
            </a:r>
            <a:r>
              <a:rPr lang="en-US" sz="2400" i="1" dirty="0"/>
              <a:t>p </a:t>
            </a:r>
            <a:r>
              <a:rPr lang="en-US" sz="2400" dirty="0"/>
              <a:t>and</a:t>
            </a:r>
            <a:r>
              <a:rPr lang="tr-TR" sz="2400" dirty="0"/>
              <a:t> </a:t>
            </a:r>
            <a:r>
              <a:rPr lang="en-US" sz="2400" dirty="0"/>
              <a:t>does only expansion work, we can write </a:t>
            </a:r>
            <a:r>
              <a:rPr lang="en-US" sz="2600" b="1" dirty="0"/>
              <a:t>d</a:t>
            </a:r>
            <a:r>
              <a:rPr lang="en-US" sz="2600" b="1" i="1" dirty="0"/>
              <a:t>w </a:t>
            </a:r>
            <a:r>
              <a:rPr lang="en-US" sz="2600" b="1" dirty="0"/>
              <a:t>= −</a:t>
            </a:r>
            <a:r>
              <a:rPr lang="en-US" sz="2600" b="1" i="1" dirty="0" err="1"/>
              <a:t>p</a:t>
            </a:r>
            <a:r>
              <a:rPr lang="en-US" sz="2600" b="1" dirty="0" err="1"/>
              <a:t>d</a:t>
            </a:r>
            <a:r>
              <a:rPr lang="en-US" sz="2600" b="1" i="1" dirty="0" err="1"/>
              <a:t>V</a:t>
            </a:r>
            <a:r>
              <a:rPr lang="en-US" sz="2600" b="1" i="1" dirty="0"/>
              <a:t> </a:t>
            </a:r>
            <a:r>
              <a:rPr lang="en-US" sz="2400" dirty="0"/>
              <a:t>and obtain</a:t>
            </a:r>
            <a:r>
              <a:rPr lang="tr-TR" sz="2400" dirty="0"/>
              <a:t> </a:t>
            </a:r>
            <a:r>
              <a:rPr lang="tr-TR" sz="2600" b="1" dirty="0"/>
              <a:t>d</a:t>
            </a:r>
            <a:r>
              <a:rPr lang="tr-TR" sz="2600" b="1" i="1" dirty="0"/>
              <a:t>H </a:t>
            </a:r>
            <a:r>
              <a:rPr lang="tr-TR" sz="2600" b="1" dirty="0"/>
              <a:t>= d</a:t>
            </a:r>
            <a:r>
              <a:rPr lang="tr-TR" sz="2600" b="1" i="1" dirty="0"/>
              <a:t>q </a:t>
            </a:r>
            <a:r>
              <a:rPr lang="tr-TR" sz="2600" b="1" dirty="0"/>
              <a:t>+ </a:t>
            </a:r>
            <a:r>
              <a:rPr lang="tr-TR" sz="2600" b="1" i="1" dirty="0"/>
              <a:t>V</a:t>
            </a:r>
            <a:r>
              <a:rPr lang="tr-TR" sz="2600" b="1" dirty="0"/>
              <a:t>d</a:t>
            </a:r>
            <a:r>
              <a:rPr lang="tr-TR" sz="2600" b="1" i="1" dirty="0"/>
              <a:t>p</a:t>
            </a:r>
          </a:p>
          <a:p>
            <a:r>
              <a:rPr lang="en-US" sz="2400" dirty="0"/>
              <a:t>Now we impose the condition that the heating occurs at constant pressure by writing</a:t>
            </a:r>
            <a:r>
              <a:rPr lang="tr-TR" sz="2400" dirty="0"/>
              <a:t> d</a:t>
            </a:r>
            <a:r>
              <a:rPr lang="tr-TR" sz="2400" i="1" dirty="0"/>
              <a:t>p </a:t>
            </a:r>
            <a:r>
              <a:rPr lang="tr-TR" sz="2400" dirty="0"/>
              <a:t>= 0. Then </a:t>
            </a:r>
            <a:r>
              <a:rPr lang="en-US" sz="2400" dirty="0" err="1"/>
              <a:t>d</a:t>
            </a:r>
            <a:r>
              <a:rPr lang="en-US" sz="2400" i="1" dirty="0" err="1"/>
              <a:t>H</a:t>
            </a:r>
            <a:r>
              <a:rPr lang="en-US" sz="2400" i="1" dirty="0"/>
              <a:t> </a:t>
            </a:r>
            <a:r>
              <a:rPr lang="en-US" sz="2400" dirty="0"/>
              <a:t>= </a:t>
            </a:r>
            <a:r>
              <a:rPr lang="en-US" sz="2400" dirty="0" err="1"/>
              <a:t>d</a:t>
            </a:r>
            <a:r>
              <a:rPr lang="en-US" sz="2400" i="1" dirty="0" err="1"/>
              <a:t>q</a:t>
            </a:r>
            <a:r>
              <a:rPr lang="en-US" sz="2400" i="1" dirty="0"/>
              <a:t> </a:t>
            </a:r>
            <a:r>
              <a:rPr lang="en-US" sz="2400" dirty="0"/>
              <a:t>(at constant pressure, no additional work)</a:t>
            </a:r>
            <a:endParaRPr lang="tr-TR" sz="2400" dirty="0"/>
          </a:p>
        </p:txBody>
      </p:sp>
    </p:spTree>
    <p:extLst>
      <p:ext uri="{BB962C8B-B14F-4D97-AF65-F5344CB8AC3E}">
        <p14:creationId xmlns:p14="http://schemas.microsoft.com/office/powerpoint/2010/main" val="27185560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800" y="177800"/>
            <a:ext cx="11521440" cy="936307"/>
          </a:xfrm>
        </p:spPr>
        <p:txBody>
          <a:bodyPr>
            <a:normAutofit/>
          </a:bodyPr>
          <a:lstStyle/>
          <a:p>
            <a:pPr algn="l"/>
            <a:r>
              <a:rPr lang="tr-TR" dirty="0"/>
              <a:t>(b) The </a:t>
            </a:r>
            <a:r>
              <a:rPr lang="en-US" dirty="0"/>
              <a:t>Measurement of Change in Enthalpy, ∆H</a:t>
            </a:r>
          </a:p>
        </p:txBody>
      </p:sp>
      <p:pic>
        <p:nvPicPr>
          <p:cNvPr id="7" name="Picture 6"/>
          <p:cNvPicPr>
            <a:picLocks noChangeAspect="1"/>
          </p:cNvPicPr>
          <p:nvPr/>
        </p:nvPicPr>
        <p:blipFill>
          <a:blip r:embed="rId3"/>
          <a:stretch>
            <a:fillRect/>
          </a:stretch>
        </p:blipFill>
        <p:spPr>
          <a:xfrm>
            <a:off x="25400" y="4231574"/>
            <a:ext cx="3505200" cy="4850506"/>
          </a:xfrm>
          <a:prstGeom prst="rect">
            <a:avLst/>
          </a:prstGeom>
        </p:spPr>
      </p:pic>
      <p:sp>
        <p:nvSpPr>
          <p:cNvPr id="8" name="TextBox 7"/>
          <p:cNvSpPr txBox="1"/>
          <p:nvPr/>
        </p:nvSpPr>
        <p:spPr>
          <a:xfrm>
            <a:off x="177800" y="1268862"/>
            <a:ext cx="12166600" cy="3046988"/>
          </a:xfrm>
          <a:prstGeom prst="rect">
            <a:avLst/>
          </a:prstGeom>
          <a:noFill/>
        </p:spPr>
        <p:txBody>
          <a:bodyPr wrap="square" rtlCol="0">
            <a:spAutoFit/>
          </a:bodyPr>
          <a:lstStyle/>
          <a:p>
            <a:pPr algn="just"/>
            <a:r>
              <a:rPr lang="en-US" sz="3200" dirty="0"/>
              <a:t>An enthalpy change can be measured calorimetrically by monitoring the temperature change that accompanies a physical or chemical change occurring at constant pressure. </a:t>
            </a:r>
            <a:endParaRPr lang="tr-TR" sz="3200" dirty="0"/>
          </a:p>
          <a:p>
            <a:pPr algn="just"/>
            <a:endParaRPr lang="en-US" sz="3200" dirty="0"/>
          </a:p>
          <a:p>
            <a:pPr algn="just"/>
            <a:r>
              <a:rPr lang="en-US" sz="3200" dirty="0"/>
              <a:t>A calorimeter for studying processes at constant pressure is called an </a:t>
            </a:r>
            <a:r>
              <a:rPr lang="en-US" sz="3200" b="1" dirty="0"/>
              <a:t>isobaric calorimeter</a:t>
            </a:r>
            <a:r>
              <a:rPr lang="en-US" sz="3200" dirty="0"/>
              <a:t>. </a:t>
            </a:r>
          </a:p>
        </p:txBody>
      </p:sp>
      <p:sp>
        <p:nvSpPr>
          <p:cNvPr id="3" name="Rectangle 2"/>
          <p:cNvSpPr/>
          <p:nvPr/>
        </p:nvSpPr>
        <p:spPr>
          <a:xfrm>
            <a:off x="3530600" y="4470605"/>
            <a:ext cx="9016196" cy="4524315"/>
          </a:xfrm>
          <a:prstGeom prst="rect">
            <a:avLst/>
          </a:prstGeom>
        </p:spPr>
        <p:txBody>
          <a:bodyPr wrap="square">
            <a:spAutoFit/>
          </a:bodyPr>
          <a:lstStyle/>
          <a:p>
            <a:pPr algn="just"/>
            <a:r>
              <a:rPr lang="en-US" sz="3200" dirty="0"/>
              <a:t>A simple example is </a:t>
            </a:r>
            <a:r>
              <a:rPr lang="en-US" sz="3200" b="1" dirty="0"/>
              <a:t>a thermally insulated vessel open to the atmosphere</a:t>
            </a:r>
            <a:r>
              <a:rPr lang="en-US" sz="3200" dirty="0"/>
              <a:t>: the heat released in the reaction is monitored by measuring the change in temperature of the contents. </a:t>
            </a:r>
            <a:endParaRPr lang="tr-TR" sz="3200" dirty="0"/>
          </a:p>
          <a:p>
            <a:pPr algn="just"/>
            <a:endParaRPr lang="tr-TR" sz="3200" dirty="0"/>
          </a:p>
          <a:p>
            <a:pPr algn="just"/>
            <a:r>
              <a:rPr lang="en-US" sz="3200" dirty="0"/>
              <a:t>For a combustion reaction an </a:t>
            </a:r>
            <a:r>
              <a:rPr lang="en-US" sz="3200" b="1" dirty="0"/>
              <a:t>adiabatic flame calorimeter </a:t>
            </a:r>
            <a:r>
              <a:rPr lang="en-US" sz="3200" dirty="0"/>
              <a:t>may be used to measure ∆</a:t>
            </a:r>
            <a:r>
              <a:rPr lang="en-US" sz="3200" i="1" dirty="0"/>
              <a:t>T </a:t>
            </a:r>
            <a:r>
              <a:rPr lang="en-US" sz="3200" dirty="0"/>
              <a:t>when a given amount of substance burns in a supply of oxygen</a:t>
            </a:r>
            <a:r>
              <a:rPr lang="tr-TR" sz="3200" dirty="0"/>
              <a:t> (Fig)</a:t>
            </a:r>
            <a:r>
              <a:rPr lang="en-US" sz="3200" dirty="0"/>
              <a:t>.</a:t>
            </a:r>
          </a:p>
        </p:txBody>
      </p:sp>
    </p:spTree>
    <p:extLst>
      <p:ext uri="{BB962C8B-B14F-4D97-AF65-F5344CB8AC3E}">
        <p14:creationId xmlns:p14="http://schemas.microsoft.com/office/powerpoint/2010/main" val="34810635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758507"/>
          </a:xfrm>
        </p:spPr>
        <p:txBody>
          <a:bodyPr>
            <a:normAutofit/>
          </a:bodyPr>
          <a:lstStyle/>
          <a:p>
            <a:pPr algn="l"/>
            <a:r>
              <a:rPr lang="tr-TR" sz="2800" b="1" dirty="0"/>
              <a:t>(b) </a:t>
            </a:r>
            <a:r>
              <a:rPr lang="en-US" sz="2800" b="1" dirty="0"/>
              <a:t>Measurement of Change in Enthalpy, ∆H</a:t>
            </a:r>
          </a:p>
        </p:txBody>
      </p:sp>
      <p:sp>
        <p:nvSpPr>
          <p:cNvPr id="10" name="TextBox 9"/>
          <p:cNvSpPr txBox="1"/>
          <p:nvPr/>
        </p:nvSpPr>
        <p:spPr>
          <a:xfrm>
            <a:off x="228600" y="989015"/>
            <a:ext cx="12166599" cy="7478970"/>
          </a:xfrm>
          <a:prstGeom prst="rect">
            <a:avLst/>
          </a:prstGeom>
          <a:noFill/>
        </p:spPr>
        <p:txBody>
          <a:bodyPr wrap="square" rtlCol="0">
            <a:spAutoFit/>
          </a:bodyPr>
          <a:lstStyle/>
          <a:p>
            <a:pPr algn="just"/>
            <a:r>
              <a:rPr lang="en-US" sz="3200" dirty="0"/>
              <a:t>Another route to ∆</a:t>
            </a:r>
            <a:r>
              <a:rPr lang="en-US" sz="3200" i="1" dirty="0"/>
              <a:t>H </a:t>
            </a:r>
            <a:r>
              <a:rPr lang="en-US" sz="3200" dirty="0"/>
              <a:t>is to measure the internal energy change by using a bomb calorimeter, and then to convert ∆</a:t>
            </a:r>
            <a:r>
              <a:rPr lang="en-US" sz="3200" i="1" dirty="0"/>
              <a:t>U </a:t>
            </a:r>
            <a:r>
              <a:rPr lang="en-US" sz="3200" dirty="0"/>
              <a:t>to ∆</a:t>
            </a:r>
            <a:r>
              <a:rPr lang="en-US" sz="3200" i="1" dirty="0"/>
              <a:t>H</a:t>
            </a:r>
            <a:r>
              <a:rPr lang="en-US" sz="3200" dirty="0"/>
              <a:t>. </a:t>
            </a:r>
            <a:endParaRPr lang="tr-TR" sz="3200" dirty="0"/>
          </a:p>
          <a:p>
            <a:pPr algn="just"/>
            <a:endParaRPr lang="en-US" sz="3200" dirty="0"/>
          </a:p>
          <a:p>
            <a:pPr algn="just"/>
            <a:r>
              <a:rPr lang="en-US" sz="3200" dirty="0"/>
              <a:t>Because </a:t>
            </a:r>
            <a:r>
              <a:rPr lang="en-US" sz="3200" b="1" u="sng" dirty="0">
                <a:solidFill>
                  <a:srgbClr val="FF0000"/>
                </a:solidFill>
              </a:rPr>
              <a:t>solids and liquids have small molar volumes</a:t>
            </a:r>
            <a:r>
              <a:rPr lang="en-US" sz="3200" dirty="0"/>
              <a:t>, for them </a:t>
            </a:r>
            <a:r>
              <a:rPr lang="en-US" sz="3200" i="1" dirty="0" err="1"/>
              <a:t>pV</a:t>
            </a:r>
            <a:r>
              <a:rPr lang="en-US" sz="3200" baseline="-25000" dirty="0" err="1"/>
              <a:t>m</a:t>
            </a:r>
            <a:r>
              <a:rPr lang="en-US" sz="3200" dirty="0"/>
              <a:t> is so small that the molar enthalpy and molar internal energy are almost identical (</a:t>
            </a:r>
            <a:r>
              <a:rPr lang="en-US" sz="3200" i="1" dirty="0" err="1"/>
              <a:t>H</a:t>
            </a:r>
            <a:r>
              <a:rPr lang="en-US" sz="3200" baseline="-25000" dirty="0" err="1"/>
              <a:t>m</a:t>
            </a:r>
            <a:r>
              <a:rPr lang="en-US" sz="3200" dirty="0"/>
              <a:t> = </a:t>
            </a:r>
            <a:r>
              <a:rPr lang="en-US" sz="3200" i="1" dirty="0"/>
              <a:t>U</a:t>
            </a:r>
            <a:r>
              <a:rPr lang="en-US" sz="3200" baseline="-25000" dirty="0"/>
              <a:t>m</a:t>
            </a:r>
            <a:r>
              <a:rPr lang="en-US" sz="3200" dirty="0"/>
              <a:t> + </a:t>
            </a:r>
            <a:r>
              <a:rPr lang="en-US" sz="3200" i="1" dirty="0" err="1"/>
              <a:t>pV</a:t>
            </a:r>
            <a:r>
              <a:rPr lang="en-US" sz="3200" baseline="-25000" dirty="0" err="1"/>
              <a:t>m</a:t>
            </a:r>
            <a:r>
              <a:rPr lang="en-US" sz="3200" dirty="0"/>
              <a:t> ≈ </a:t>
            </a:r>
            <a:r>
              <a:rPr lang="en-US" sz="3200" i="1" dirty="0"/>
              <a:t>U</a:t>
            </a:r>
            <a:r>
              <a:rPr lang="en-US" sz="3200" baseline="-25000" dirty="0"/>
              <a:t>m</a:t>
            </a:r>
            <a:r>
              <a:rPr lang="en-US" sz="3200" dirty="0"/>
              <a:t>). </a:t>
            </a:r>
            <a:endParaRPr lang="tr-TR" sz="3200" dirty="0"/>
          </a:p>
          <a:p>
            <a:pPr algn="just"/>
            <a:endParaRPr lang="en-US" sz="3200" dirty="0"/>
          </a:p>
          <a:p>
            <a:pPr algn="just"/>
            <a:r>
              <a:rPr lang="en-US" sz="3200" dirty="0"/>
              <a:t>Consequently, if a process involves only solids or liquids, the values of ∆</a:t>
            </a:r>
            <a:r>
              <a:rPr lang="en-US" sz="3200" i="1" dirty="0"/>
              <a:t>H </a:t>
            </a:r>
            <a:r>
              <a:rPr lang="en-US" sz="3200" dirty="0"/>
              <a:t>and ∆</a:t>
            </a:r>
            <a:r>
              <a:rPr lang="en-US" sz="3200" i="1" dirty="0"/>
              <a:t>U </a:t>
            </a:r>
            <a:r>
              <a:rPr lang="en-US" sz="3200" dirty="0"/>
              <a:t>are almost identical. </a:t>
            </a:r>
            <a:endParaRPr lang="tr-TR" sz="3200" dirty="0"/>
          </a:p>
          <a:p>
            <a:pPr algn="just"/>
            <a:endParaRPr lang="tr-TR" sz="3200" dirty="0"/>
          </a:p>
          <a:p>
            <a:pPr algn="just"/>
            <a:r>
              <a:rPr lang="en-US" sz="3200" dirty="0"/>
              <a:t>Physically, such processes are accompanied by a very small change in volume, the</a:t>
            </a:r>
            <a:r>
              <a:rPr lang="tr-TR" sz="3200" dirty="0"/>
              <a:t> </a:t>
            </a:r>
            <a:r>
              <a:rPr lang="en-US" sz="3200" dirty="0"/>
              <a:t>system does negligible work on the surroundings when the process occurs, so the</a:t>
            </a:r>
            <a:r>
              <a:rPr lang="tr-TR" sz="3200" dirty="0"/>
              <a:t> </a:t>
            </a:r>
            <a:r>
              <a:rPr lang="en-US" sz="3200" dirty="0"/>
              <a:t>energy supplied as heat stays entirely within the system. The most sophisticated way</a:t>
            </a:r>
            <a:r>
              <a:rPr lang="tr-TR" sz="3200" dirty="0"/>
              <a:t> </a:t>
            </a:r>
            <a:r>
              <a:rPr lang="en-US" sz="3200" dirty="0"/>
              <a:t>to measure enthalpy changes, however, is to use a </a:t>
            </a:r>
            <a:r>
              <a:rPr lang="en-US" sz="3200" b="1" dirty="0"/>
              <a:t>differential scanning calorimeter</a:t>
            </a:r>
            <a:r>
              <a:rPr lang="tr-TR" sz="3200" b="1" dirty="0"/>
              <a:t> </a:t>
            </a:r>
            <a:r>
              <a:rPr lang="tr-TR" sz="3200" dirty="0"/>
              <a:t>(DSC).</a:t>
            </a:r>
            <a:endParaRPr lang="en-US" sz="3200" dirty="0"/>
          </a:p>
        </p:txBody>
      </p:sp>
    </p:spTree>
    <p:extLst>
      <p:ext uri="{BB962C8B-B14F-4D97-AF65-F5344CB8AC3E}">
        <p14:creationId xmlns:p14="http://schemas.microsoft.com/office/powerpoint/2010/main" val="1265179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5760" y="232093"/>
            <a:ext cx="11521440" cy="656907"/>
          </a:xfrm>
        </p:spPr>
        <p:txBody>
          <a:bodyPr>
            <a:normAutofit/>
          </a:bodyPr>
          <a:lstStyle/>
          <a:p>
            <a:pPr algn="l"/>
            <a:r>
              <a:rPr lang="en-US" sz="3200" b="1" i="1" dirty="0" err="1">
                <a:solidFill>
                  <a:srgbClr val="FF0000"/>
                </a:solidFill>
              </a:rPr>
              <a:t>Relati</a:t>
            </a:r>
            <a:r>
              <a:rPr lang="tr-TR" sz="3200" b="1" i="1" dirty="0">
                <a:solidFill>
                  <a:srgbClr val="FF0000"/>
                </a:solidFill>
              </a:rPr>
              <a:t>ng</a:t>
            </a:r>
            <a:r>
              <a:rPr lang="en-US" sz="3200" b="1" i="1" dirty="0">
                <a:solidFill>
                  <a:srgbClr val="FF0000"/>
                </a:solidFill>
              </a:rPr>
              <a:t> Internal Energy and Enthalpy </a:t>
            </a:r>
          </a:p>
        </p:txBody>
      </p:sp>
      <p:sp>
        <p:nvSpPr>
          <p:cNvPr id="6" name="TextBox 5"/>
          <p:cNvSpPr txBox="1"/>
          <p:nvPr/>
        </p:nvSpPr>
        <p:spPr>
          <a:xfrm>
            <a:off x="365760" y="1293935"/>
            <a:ext cx="12004040" cy="7109639"/>
          </a:xfrm>
          <a:prstGeom prst="rect">
            <a:avLst/>
          </a:prstGeom>
          <a:noFill/>
        </p:spPr>
        <p:txBody>
          <a:bodyPr wrap="square" rtlCol="0">
            <a:spAutoFit/>
          </a:bodyPr>
          <a:lstStyle/>
          <a:p>
            <a:pPr algn="just"/>
            <a:r>
              <a:rPr lang="tr-TR" sz="3200" dirty="0" err="1"/>
              <a:t>The</a:t>
            </a:r>
            <a:r>
              <a:rPr lang="tr-TR" sz="3200" dirty="0"/>
              <a:t> </a:t>
            </a:r>
            <a:r>
              <a:rPr lang="en-US" sz="3200" dirty="0"/>
              <a:t>enthalpy</a:t>
            </a:r>
            <a:r>
              <a:rPr lang="tr-TR" sz="3200" dirty="0"/>
              <a:t> of a </a:t>
            </a:r>
            <a:r>
              <a:rPr lang="tr-TR" sz="3200" dirty="0" err="1"/>
              <a:t>perfect</a:t>
            </a:r>
            <a:r>
              <a:rPr lang="tr-TR" sz="3200" dirty="0"/>
              <a:t> </a:t>
            </a:r>
            <a:r>
              <a:rPr lang="tr-TR" sz="3200" dirty="0" err="1"/>
              <a:t>gas</a:t>
            </a:r>
            <a:r>
              <a:rPr lang="tr-TR" sz="3200" dirty="0"/>
              <a:t> is </a:t>
            </a:r>
            <a:r>
              <a:rPr lang="tr-TR" sz="3200" dirty="0" err="1"/>
              <a:t>related</a:t>
            </a:r>
            <a:r>
              <a:rPr lang="tr-TR" sz="3200" dirty="0"/>
              <a:t> </a:t>
            </a:r>
            <a:r>
              <a:rPr lang="tr-TR" sz="3200" dirty="0" err="1"/>
              <a:t>to</a:t>
            </a:r>
            <a:r>
              <a:rPr lang="tr-TR" sz="3200" dirty="0"/>
              <a:t> </a:t>
            </a:r>
            <a:r>
              <a:rPr lang="tr-TR" sz="3200" dirty="0" err="1"/>
              <a:t>its</a:t>
            </a:r>
            <a:r>
              <a:rPr lang="tr-TR" sz="3200" dirty="0"/>
              <a:t> </a:t>
            </a:r>
            <a:r>
              <a:rPr lang="tr-TR" sz="3200" dirty="0" err="1"/>
              <a:t>internal</a:t>
            </a:r>
            <a:r>
              <a:rPr lang="tr-TR" sz="3200" dirty="0"/>
              <a:t> </a:t>
            </a:r>
            <a:r>
              <a:rPr lang="tr-TR" sz="3200" dirty="0" err="1"/>
              <a:t>energy</a:t>
            </a:r>
            <a:r>
              <a:rPr lang="tr-TR" sz="3200" dirty="0"/>
              <a:t> </a:t>
            </a:r>
            <a:r>
              <a:rPr lang="tr-TR" sz="3200" dirty="0" err="1"/>
              <a:t>by</a:t>
            </a:r>
            <a:r>
              <a:rPr lang="tr-TR" sz="3200" dirty="0"/>
              <a:t> </a:t>
            </a:r>
            <a:r>
              <a:rPr lang="tr-TR" sz="3200" dirty="0" err="1"/>
              <a:t>using</a:t>
            </a:r>
            <a:r>
              <a:rPr lang="tr-TR" sz="3200" dirty="0"/>
              <a:t> </a:t>
            </a:r>
            <a:r>
              <a:rPr lang="tr-TR" sz="3200" b="1" i="1" dirty="0" err="1"/>
              <a:t>pV</a:t>
            </a:r>
            <a:r>
              <a:rPr lang="tr-TR" sz="3200" b="1" i="1" dirty="0"/>
              <a:t> = </a:t>
            </a:r>
            <a:r>
              <a:rPr lang="tr-TR" sz="3200" b="1" i="1" dirty="0" err="1"/>
              <a:t>nRT</a:t>
            </a:r>
            <a:r>
              <a:rPr lang="tr-TR" sz="3200" b="1" i="1" dirty="0"/>
              <a:t> </a:t>
            </a:r>
            <a:r>
              <a:rPr lang="tr-TR" sz="3200" dirty="0"/>
              <a:t>in </a:t>
            </a:r>
            <a:r>
              <a:rPr lang="tr-TR" sz="3200" dirty="0" err="1"/>
              <a:t>the</a:t>
            </a:r>
            <a:r>
              <a:rPr lang="tr-TR" sz="3200" dirty="0"/>
              <a:t> </a:t>
            </a:r>
            <a:r>
              <a:rPr lang="tr-TR" sz="3200" dirty="0" err="1"/>
              <a:t>definition</a:t>
            </a:r>
            <a:r>
              <a:rPr lang="tr-TR" sz="3200" dirty="0"/>
              <a:t> of H:</a:t>
            </a:r>
          </a:p>
          <a:p>
            <a:pPr algn="just"/>
            <a:endParaRPr lang="tr-TR" sz="3200" dirty="0"/>
          </a:p>
          <a:p>
            <a:pPr algn="ctr"/>
            <a:r>
              <a:rPr lang="tr-TR" sz="3600" b="1" i="1" dirty="0"/>
              <a:t>H </a:t>
            </a:r>
            <a:r>
              <a:rPr lang="tr-TR" sz="3600" b="1" dirty="0"/>
              <a:t>= </a:t>
            </a:r>
            <a:r>
              <a:rPr lang="tr-TR" sz="3600" b="1" i="1" dirty="0"/>
              <a:t>U</a:t>
            </a:r>
            <a:r>
              <a:rPr lang="tr-TR" sz="3600" b="1" dirty="0"/>
              <a:t>+</a:t>
            </a:r>
            <a:r>
              <a:rPr lang="tr-TR" sz="3600" b="1" i="1" dirty="0"/>
              <a:t>pV </a:t>
            </a:r>
            <a:r>
              <a:rPr lang="tr-TR" sz="3600" b="1" dirty="0"/>
              <a:t>= </a:t>
            </a:r>
            <a:r>
              <a:rPr lang="tr-TR" sz="3600" b="1" i="1" dirty="0"/>
              <a:t>U </a:t>
            </a:r>
            <a:r>
              <a:rPr lang="tr-TR" sz="3600" b="1" dirty="0"/>
              <a:t>+ </a:t>
            </a:r>
            <a:r>
              <a:rPr lang="tr-TR" sz="3600" b="1" i="1" dirty="0"/>
              <a:t>nRT </a:t>
            </a:r>
            <a:endParaRPr lang="tr-TR" sz="3600" b="1" dirty="0"/>
          </a:p>
          <a:p>
            <a:pPr algn="just"/>
            <a:endParaRPr lang="tr-TR" sz="3200" dirty="0"/>
          </a:p>
          <a:p>
            <a:pPr algn="just"/>
            <a:r>
              <a:rPr lang="tr-TR" sz="3200" dirty="0" err="1"/>
              <a:t>This</a:t>
            </a:r>
            <a:r>
              <a:rPr lang="tr-TR" sz="3200" dirty="0"/>
              <a:t> </a:t>
            </a:r>
            <a:r>
              <a:rPr lang="tr-TR" sz="3200" dirty="0" err="1"/>
              <a:t>relation</a:t>
            </a:r>
            <a:r>
              <a:rPr lang="tr-TR" sz="3200" dirty="0"/>
              <a:t> </a:t>
            </a:r>
            <a:r>
              <a:rPr lang="tr-TR" sz="3200" dirty="0" err="1"/>
              <a:t>implies</a:t>
            </a:r>
            <a:r>
              <a:rPr lang="tr-TR" sz="3200" dirty="0"/>
              <a:t> </a:t>
            </a:r>
            <a:r>
              <a:rPr lang="tr-TR" sz="3200" dirty="0" err="1"/>
              <a:t>that</a:t>
            </a:r>
            <a:r>
              <a:rPr lang="tr-TR" sz="3200" dirty="0"/>
              <a:t> </a:t>
            </a:r>
            <a:r>
              <a:rPr lang="tr-TR" sz="3200" dirty="0" err="1"/>
              <a:t>the</a:t>
            </a:r>
            <a:r>
              <a:rPr lang="tr-TR" sz="3200" dirty="0"/>
              <a:t> </a:t>
            </a:r>
            <a:r>
              <a:rPr lang="tr-TR" sz="3200" dirty="0" err="1"/>
              <a:t>change</a:t>
            </a:r>
            <a:r>
              <a:rPr lang="tr-TR" sz="3200" dirty="0"/>
              <a:t> of </a:t>
            </a:r>
            <a:r>
              <a:rPr lang="tr-TR" sz="3200" dirty="0" err="1"/>
              <a:t>enthalpy</a:t>
            </a:r>
            <a:r>
              <a:rPr lang="tr-TR" sz="3200" dirty="0"/>
              <a:t> in a </a:t>
            </a:r>
            <a:r>
              <a:rPr lang="tr-TR" sz="3200" dirty="0" err="1"/>
              <a:t>reaction</a:t>
            </a:r>
            <a:r>
              <a:rPr lang="tr-TR" sz="3200" dirty="0"/>
              <a:t> </a:t>
            </a:r>
            <a:r>
              <a:rPr lang="tr-TR" sz="3200" dirty="0" err="1"/>
              <a:t>that</a:t>
            </a:r>
            <a:r>
              <a:rPr lang="tr-TR" sz="3200" dirty="0"/>
              <a:t> </a:t>
            </a:r>
            <a:r>
              <a:rPr lang="tr-TR" sz="3200" dirty="0" err="1"/>
              <a:t>produces</a:t>
            </a:r>
            <a:r>
              <a:rPr lang="tr-TR" sz="3200" dirty="0"/>
              <a:t> </a:t>
            </a:r>
            <a:r>
              <a:rPr lang="tr-TR" sz="3200" dirty="0" err="1"/>
              <a:t>or</a:t>
            </a:r>
            <a:r>
              <a:rPr lang="tr-TR" sz="3200" dirty="0"/>
              <a:t> </a:t>
            </a:r>
            <a:r>
              <a:rPr lang="tr-TR" sz="3200" dirty="0" err="1"/>
              <a:t>consumes</a:t>
            </a:r>
            <a:r>
              <a:rPr lang="tr-TR" sz="3200" dirty="0"/>
              <a:t> </a:t>
            </a:r>
            <a:r>
              <a:rPr lang="tr-TR" sz="3200" dirty="0" err="1"/>
              <a:t>gas</a:t>
            </a:r>
            <a:r>
              <a:rPr lang="tr-TR" sz="3200" dirty="0"/>
              <a:t> is </a:t>
            </a:r>
          </a:p>
          <a:p>
            <a:pPr algn="just"/>
            <a:endParaRPr lang="tr-TR" sz="3200" dirty="0"/>
          </a:p>
          <a:p>
            <a:pPr algn="ctr"/>
            <a:r>
              <a:rPr lang="hr-HR" sz="3600" b="1" dirty="0"/>
              <a:t>∆</a:t>
            </a:r>
            <a:r>
              <a:rPr lang="hr-HR" sz="3600" b="1" i="1" dirty="0"/>
              <a:t>H </a:t>
            </a:r>
            <a:r>
              <a:rPr lang="hr-HR" sz="3600" b="1" dirty="0"/>
              <a:t>= ∆</a:t>
            </a:r>
            <a:r>
              <a:rPr lang="hr-HR" sz="3600" b="1" i="1" dirty="0"/>
              <a:t>U </a:t>
            </a:r>
            <a:r>
              <a:rPr lang="hr-HR" sz="3600" b="1" dirty="0"/>
              <a:t>+ ∆</a:t>
            </a:r>
            <a:r>
              <a:rPr lang="hr-HR" sz="3600" b="1" i="1" dirty="0"/>
              <a:t>n</a:t>
            </a:r>
            <a:r>
              <a:rPr lang="hr-HR" sz="3600" b="1" baseline="-25000" dirty="0"/>
              <a:t>g</a:t>
            </a:r>
            <a:r>
              <a:rPr lang="hr-HR" sz="3600" b="1" dirty="0"/>
              <a:t> </a:t>
            </a:r>
            <a:r>
              <a:rPr lang="hr-HR" sz="3600" b="1" i="1" dirty="0"/>
              <a:t>RT </a:t>
            </a:r>
          </a:p>
          <a:p>
            <a:pPr algn="just"/>
            <a:endParaRPr lang="hr-HR" sz="3200" i="1" dirty="0"/>
          </a:p>
          <a:p>
            <a:pPr algn="just"/>
            <a:r>
              <a:rPr lang="en-US" sz="3200" dirty="0"/>
              <a:t>where </a:t>
            </a:r>
            <a:r>
              <a:rPr lang="en-US" sz="3200" b="1" dirty="0"/>
              <a:t>∆</a:t>
            </a:r>
            <a:r>
              <a:rPr lang="en-US" sz="3200" b="1" i="1" dirty="0" err="1"/>
              <a:t>n</a:t>
            </a:r>
            <a:r>
              <a:rPr lang="en-US" sz="3200" b="1" dirty="0" err="1"/>
              <a:t>g</a:t>
            </a:r>
            <a:r>
              <a:rPr lang="en-US" sz="3200" b="1" dirty="0"/>
              <a:t> </a:t>
            </a:r>
            <a:r>
              <a:rPr lang="en-US" sz="3200" dirty="0"/>
              <a:t>is the change in the amount of gas molecules in the reaction. </a:t>
            </a:r>
          </a:p>
          <a:p>
            <a:pPr algn="just"/>
            <a:endParaRPr lang="hr-HR" sz="3200" dirty="0"/>
          </a:p>
          <a:p>
            <a:pPr algn="just"/>
            <a:endParaRPr lang="tr-TR" sz="3200" dirty="0"/>
          </a:p>
        </p:txBody>
      </p:sp>
    </p:spTree>
    <p:extLst>
      <p:ext uri="{BB962C8B-B14F-4D97-AF65-F5344CB8AC3E}">
        <p14:creationId xmlns:p14="http://schemas.microsoft.com/office/powerpoint/2010/main" val="354746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0"/>
            <a:ext cx="11988800" cy="907194"/>
          </a:xfrm>
        </p:spPr>
        <p:txBody>
          <a:bodyPr>
            <a:noAutofit/>
          </a:bodyPr>
          <a:lstStyle/>
          <a:p>
            <a:r>
              <a:rPr lang="en-US" sz="3600" b="1" dirty="0">
                <a:solidFill>
                  <a:srgbClr val="FF0000"/>
                </a:solidFill>
              </a:rPr>
              <a:t>The relation between ΔH and ΔU for gas-phase reactions</a:t>
            </a:r>
          </a:p>
        </p:txBody>
      </p:sp>
      <p:sp>
        <p:nvSpPr>
          <p:cNvPr id="4" name="Rectangle 3"/>
          <p:cNvSpPr/>
          <p:nvPr/>
        </p:nvSpPr>
        <p:spPr>
          <a:xfrm>
            <a:off x="254000" y="1186594"/>
            <a:ext cx="12166600" cy="7971413"/>
          </a:xfrm>
          <a:prstGeom prst="rect">
            <a:avLst/>
          </a:prstGeom>
        </p:spPr>
        <p:txBody>
          <a:bodyPr wrap="square">
            <a:spAutoFit/>
          </a:bodyPr>
          <a:lstStyle/>
          <a:p>
            <a:pPr algn="just"/>
            <a:r>
              <a:rPr lang="en-US" sz="3200" dirty="0">
                <a:solidFill>
                  <a:srgbClr val="231F20"/>
                </a:solidFill>
                <a:latin typeface="Minion-Regular"/>
              </a:rPr>
              <a:t>In the reaction</a:t>
            </a:r>
            <a:r>
              <a:rPr lang="tr-TR" sz="3200" dirty="0">
                <a:solidFill>
                  <a:srgbClr val="231F20"/>
                </a:solidFill>
                <a:latin typeface="Minion-Regular"/>
              </a:rPr>
              <a:t>:</a:t>
            </a:r>
            <a:r>
              <a:rPr lang="en-US" sz="3200" dirty="0">
                <a:solidFill>
                  <a:srgbClr val="231F20"/>
                </a:solidFill>
                <a:latin typeface="Minion-Regular"/>
              </a:rPr>
              <a:t> </a:t>
            </a:r>
            <a:r>
              <a:rPr lang="pt-BR" sz="3200" dirty="0"/>
              <a:t>2 H</a:t>
            </a:r>
            <a:r>
              <a:rPr lang="pt-BR" sz="3200" baseline="-25000" dirty="0"/>
              <a:t>2</a:t>
            </a:r>
            <a:r>
              <a:rPr lang="pt-BR" sz="3200" dirty="0"/>
              <a:t>(g) + O</a:t>
            </a:r>
            <a:r>
              <a:rPr lang="pt-BR" sz="3200" baseline="-25000" dirty="0"/>
              <a:t>2</a:t>
            </a:r>
            <a:r>
              <a:rPr lang="pt-BR" sz="3200" dirty="0"/>
              <a:t>(g) → 2 H</a:t>
            </a:r>
            <a:r>
              <a:rPr lang="pt-BR" sz="3200" baseline="-25000" dirty="0"/>
              <a:t>2</a:t>
            </a:r>
            <a:r>
              <a:rPr lang="pt-BR" sz="3200" dirty="0"/>
              <a:t>O(l),</a:t>
            </a:r>
            <a:r>
              <a:rPr lang="tr-TR" sz="3200" dirty="0"/>
              <a:t> </a:t>
            </a:r>
            <a:r>
              <a:rPr lang="en-US" sz="3200" dirty="0">
                <a:solidFill>
                  <a:srgbClr val="231F20"/>
                </a:solidFill>
                <a:latin typeface="Minion-Regular"/>
              </a:rPr>
              <a:t>3 </a:t>
            </a:r>
            <a:r>
              <a:rPr lang="en-US" sz="3200" dirty="0" err="1">
                <a:solidFill>
                  <a:srgbClr val="231F20"/>
                </a:solidFill>
                <a:latin typeface="Minion-Regular"/>
              </a:rPr>
              <a:t>mol</a:t>
            </a:r>
            <a:r>
              <a:rPr lang="en-US" sz="3200" dirty="0">
                <a:solidFill>
                  <a:srgbClr val="231F20"/>
                </a:solidFill>
                <a:latin typeface="Minion-Regular"/>
              </a:rPr>
              <a:t> of gas-phase molecules is</a:t>
            </a:r>
            <a:r>
              <a:rPr lang="tr-TR" sz="3200" dirty="0">
                <a:solidFill>
                  <a:srgbClr val="231F20"/>
                </a:solidFill>
                <a:latin typeface="Minion-Regular"/>
              </a:rPr>
              <a:t> </a:t>
            </a:r>
            <a:r>
              <a:rPr lang="en-US" sz="3200" dirty="0">
                <a:solidFill>
                  <a:srgbClr val="231F20"/>
                </a:solidFill>
                <a:latin typeface="Minion-Regular"/>
              </a:rPr>
              <a:t>replaced by 2 </a:t>
            </a:r>
            <a:r>
              <a:rPr lang="en-US" sz="3200" dirty="0" err="1">
                <a:solidFill>
                  <a:srgbClr val="231F20"/>
                </a:solidFill>
                <a:latin typeface="Minion-Regular"/>
              </a:rPr>
              <a:t>mol</a:t>
            </a:r>
            <a:r>
              <a:rPr lang="en-US" sz="3200" dirty="0">
                <a:solidFill>
                  <a:srgbClr val="231F20"/>
                </a:solidFill>
                <a:latin typeface="Minion-Regular"/>
              </a:rPr>
              <a:t> of liquid-phase molecules, so </a:t>
            </a:r>
            <a:r>
              <a:rPr lang="tr-TR" sz="3200" dirty="0">
                <a:solidFill>
                  <a:srgbClr val="231F20"/>
                </a:solidFill>
                <a:latin typeface="Minion-Regular"/>
              </a:rPr>
              <a:t>               </a:t>
            </a:r>
            <a:r>
              <a:rPr lang="el-GR" sz="3200" dirty="0"/>
              <a:t>Δ</a:t>
            </a:r>
            <a:r>
              <a:rPr lang="tr-TR" sz="3200" i="1" dirty="0"/>
              <a:t>n</a:t>
            </a:r>
            <a:r>
              <a:rPr lang="tr-TR" sz="3200" dirty="0"/>
              <a:t>g = −3 mol.</a:t>
            </a:r>
          </a:p>
          <a:p>
            <a:pPr algn="just"/>
            <a:endParaRPr lang="tr-TR" sz="3200" dirty="0">
              <a:solidFill>
                <a:srgbClr val="231F20"/>
              </a:solidFill>
              <a:latin typeface="Minion-Regular"/>
            </a:endParaRPr>
          </a:p>
          <a:p>
            <a:pPr algn="just"/>
            <a:r>
              <a:rPr lang="en-US" sz="3200" dirty="0">
                <a:solidFill>
                  <a:srgbClr val="231F20"/>
                </a:solidFill>
                <a:latin typeface="Minion-Regular"/>
              </a:rPr>
              <a:t>Therefore, at 298 K,</a:t>
            </a:r>
            <a:r>
              <a:rPr lang="tr-TR" sz="3200" dirty="0">
                <a:solidFill>
                  <a:srgbClr val="231F20"/>
                </a:solidFill>
                <a:latin typeface="Minion-Regular"/>
              </a:rPr>
              <a:t> </a:t>
            </a:r>
            <a:r>
              <a:rPr lang="en-US" sz="3200" dirty="0">
                <a:solidFill>
                  <a:srgbClr val="231F20"/>
                </a:solidFill>
                <a:latin typeface="Minion-Regular"/>
              </a:rPr>
              <a:t>when </a:t>
            </a:r>
            <a:r>
              <a:rPr lang="en-US" sz="3200" i="1" dirty="0">
                <a:solidFill>
                  <a:srgbClr val="231F20"/>
                </a:solidFill>
                <a:latin typeface="Minion-Italic"/>
              </a:rPr>
              <a:t>RT </a:t>
            </a:r>
            <a:r>
              <a:rPr lang="en-US" sz="3200" dirty="0">
                <a:solidFill>
                  <a:srgbClr val="231F20"/>
                </a:solidFill>
                <a:latin typeface="Symbol" panose="05050102010706020507" pitchFamily="18" charset="2"/>
              </a:rPr>
              <a:t>= </a:t>
            </a:r>
            <a:r>
              <a:rPr lang="en-US" sz="3200" dirty="0">
                <a:solidFill>
                  <a:srgbClr val="231F20"/>
                </a:solidFill>
                <a:latin typeface="Minion-Regular"/>
              </a:rPr>
              <a:t>2.5 kJ </a:t>
            </a:r>
            <a:r>
              <a:rPr lang="en-US" sz="3200" dirty="0" err="1">
                <a:solidFill>
                  <a:srgbClr val="231F20"/>
                </a:solidFill>
                <a:latin typeface="Minion-Regular"/>
              </a:rPr>
              <a:t>mol</a:t>
            </a:r>
            <a:r>
              <a:rPr lang="tr-TR" sz="3200" baseline="30000" dirty="0">
                <a:solidFill>
                  <a:srgbClr val="231F20"/>
                </a:solidFill>
                <a:latin typeface="Symbol" panose="05050102010706020507" pitchFamily="18" charset="2"/>
              </a:rPr>
              <a:t>-</a:t>
            </a:r>
            <a:r>
              <a:rPr lang="en-US" sz="3200" baseline="30000" dirty="0">
                <a:solidFill>
                  <a:srgbClr val="231F20"/>
                </a:solidFill>
                <a:latin typeface="Minion-Regular"/>
              </a:rPr>
              <a:t>1</a:t>
            </a:r>
            <a:r>
              <a:rPr lang="en-US" sz="3200" dirty="0">
                <a:solidFill>
                  <a:srgbClr val="231F20"/>
                </a:solidFill>
                <a:latin typeface="Minion-Regular"/>
              </a:rPr>
              <a:t>, the enthalpy and internal energy changes taking place in</a:t>
            </a:r>
            <a:r>
              <a:rPr lang="tr-TR" sz="3200" dirty="0">
                <a:solidFill>
                  <a:srgbClr val="231F20"/>
                </a:solidFill>
                <a:latin typeface="Minion-Regular"/>
              </a:rPr>
              <a:t> </a:t>
            </a:r>
            <a:r>
              <a:rPr lang="en-US" sz="3200" dirty="0">
                <a:solidFill>
                  <a:srgbClr val="231F20"/>
                </a:solidFill>
                <a:latin typeface="Minion-Regular"/>
              </a:rPr>
              <a:t>the system are related by</a:t>
            </a:r>
            <a:endParaRPr lang="tr-TR" sz="3200" dirty="0">
              <a:solidFill>
                <a:srgbClr val="231F20"/>
              </a:solidFill>
              <a:latin typeface="Minion-Regular"/>
            </a:endParaRPr>
          </a:p>
          <a:p>
            <a:pPr algn="just"/>
            <a:endParaRPr lang="en-US" sz="3200" dirty="0">
              <a:solidFill>
                <a:srgbClr val="231F20"/>
              </a:solidFill>
              <a:latin typeface="Minion-Regular"/>
            </a:endParaRPr>
          </a:p>
          <a:p>
            <a:pPr algn="just"/>
            <a:r>
              <a:rPr lang="el-GR" sz="3200" b="1" dirty="0"/>
              <a:t>Δ</a:t>
            </a:r>
            <a:r>
              <a:rPr lang="tr-TR" sz="3200" b="1" i="1" dirty="0"/>
              <a:t>H </a:t>
            </a:r>
            <a:r>
              <a:rPr lang="tr-TR" sz="3200" b="1" dirty="0"/>
              <a:t>− </a:t>
            </a:r>
            <a:r>
              <a:rPr lang="el-GR" sz="3200" b="1" dirty="0"/>
              <a:t>Δ</a:t>
            </a:r>
            <a:r>
              <a:rPr lang="tr-TR" sz="3200" b="1" i="1" dirty="0"/>
              <a:t>U </a:t>
            </a:r>
            <a:r>
              <a:rPr lang="tr-TR" sz="3200" b="1" dirty="0"/>
              <a:t>= (−3 mol) × </a:t>
            </a:r>
            <a:r>
              <a:rPr lang="tr-TR" sz="3200" b="1" i="1" dirty="0"/>
              <a:t>RT </a:t>
            </a:r>
            <a:r>
              <a:rPr lang="tr-TR" sz="3200" b="1" dirty="0"/>
              <a:t>≈ −7.4 kJ</a:t>
            </a:r>
          </a:p>
          <a:p>
            <a:pPr algn="just"/>
            <a:endParaRPr lang="tr-TR" sz="3200" dirty="0">
              <a:solidFill>
                <a:srgbClr val="231F20"/>
              </a:solidFill>
              <a:latin typeface="Minion-Regular"/>
            </a:endParaRPr>
          </a:p>
          <a:p>
            <a:pPr algn="just"/>
            <a:r>
              <a:rPr lang="en-US" sz="3200" dirty="0">
                <a:solidFill>
                  <a:srgbClr val="231F20"/>
                </a:solidFill>
                <a:latin typeface="Minion-Regular"/>
              </a:rPr>
              <a:t>Note that the di</a:t>
            </a:r>
            <a:r>
              <a:rPr lang="en-US" sz="3200" dirty="0">
                <a:solidFill>
                  <a:srgbClr val="231F20"/>
                </a:solidFill>
                <a:latin typeface="MinionExp-Regular"/>
              </a:rPr>
              <a:t>ff</a:t>
            </a:r>
            <a:r>
              <a:rPr lang="en-US" sz="3200" dirty="0">
                <a:solidFill>
                  <a:srgbClr val="231F20"/>
                </a:solidFill>
                <a:latin typeface="Minion-Regular"/>
              </a:rPr>
              <a:t>erence is expressed in kilojoules, not joules</a:t>
            </a:r>
            <a:r>
              <a:rPr lang="tr-TR" sz="3200" dirty="0">
                <a:solidFill>
                  <a:srgbClr val="231F20"/>
                </a:solidFill>
                <a:latin typeface="Minion-Regular"/>
              </a:rPr>
              <a:t>. </a:t>
            </a:r>
          </a:p>
          <a:p>
            <a:pPr algn="just"/>
            <a:endParaRPr lang="tr-TR" sz="3200" dirty="0">
              <a:solidFill>
                <a:srgbClr val="231F20"/>
              </a:solidFill>
              <a:latin typeface="Minion-Regular"/>
            </a:endParaRPr>
          </a:p>
          <a:p>
            <a:pPr algn="just"/>
            <a:r>
              <a:rPr lang="en-US" sz="3200" dirty="0">
                <a:solidFill>
                  <a:srgbClr val="231F20"/>
                </a:solidFill>
                <a:latin typeface="Minion-Regular"/>
              </a:rPr>
              <a:t>The</a:t>
            </a:r>
            <a:r>
              <a:rPr lang="tr-TR" sz="3200" dirty="0">
                <a:solidFill>
                  <a:srgbClr val="231F20"/>
                </a:solidFill>
                <a:latin typeface="Minion-Regular"/>
              </a:rPr>
              <a:t> </a:t>
            </a:r>
            <a:r>
              <a:rPr lang="en-US" sz="3200" dirty="0">
                <a:solidFill>
                  <a:srgbClr val="231F20"/>
                </a:solidFill>
                <a:latin typeface="Minion-Regular"/>
              </a:rPr>
              <a:t>enthalpy change is smaller (in this case, less negative) than the change in internal</a:t>
            </a:r>
            <a:r>
              <a:rPr lang="tr-TR" sz="3200" dirty="0">
                <a:solidFill>
                  <a:srgbClr val="231F20"/>
                </a:solidFill>
                <a:latin typeface="Minion-Regular"/>
              </a:rPr>
              <a:t> </a:t>
            </a:r>
            <a:r>
              <a:rPr lang="en-US" sz="3200" dirty="0">
                <a:solidFill>
                  <a:srgbClr val="231F20"/>
                </a:solidFill>
                <a:latin typeface="Minion-Regular"/>
              </a:rPr>
              <a:t>energy because, although heat escapes from the system when the reaction occurs,</a:t>
            </a:r>
            <a:r>
              <a:rPr lang="tr-TR" sz="3200" dirty="0">
                <a:solidFill>
                  <a:srgbClr val="231F20"/>
                </a:solidFill>
                <a:latin typeface="Minion-Regular"/>
              </a:rPr>
              <a:t> </a:t>
            </a:r>
            <a:r>
              <a:rPr lang="en-US" sz="3200" dirty="0">
                <a:solidFill>
                  <a:srgbClr val="231F20"/>
                </a:solidFill>
                <a:latin typeface="Minion-Regular"/>
              </a:rPr>
              <a:t>the system contracts when the liquid is formed, so energy is restored to it from the</a:t>
            </a:r>
            <a:r>
              <a:rPr lang="tr-TR" sz="3200" dirty="0">
                <a:solidFill>
                  <a:srgbClr val="231F20"/>
                </a:solidFill>
                <a:latin typeface="Minion-Regular"/>
              </a:rPr>
              <a:t> surroundings.</a:t>
            </a:r>
            <a:endParaRPr lang="tr-TR" sz="3200" dirty="0"/>
          </a:p>
        </p:txBody>
      </p:sp>
    </p:spTree>
    <p:extLst>
      <p:ext uri="{BB962C8B-B14F-4D97-AF65-F5344CB8AC3E}">
        <p14:creationId xmlns:p14="http://schemas.microsoft.com/office/powerpoint/2010/main" val="3459961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0361295" cy="812800"/>
          </a:xfrm>
        </p:spPr>
        <p:txBody>
          <a:bodyPr>
            <a:normAutofit/>
          </a:bodyPr>
          <a:lstStyle/>
          <a:p>
            <a:pPr algn="l"/>
            <a:r>
              <a:rPr lang="en-US" sz="3200" b="1" dirty="0">
                <a:solidFill>
                  <a:srgbClr val="FF0000"/>
                </a:solidFill>
              </a:rPr>
              <a:t>Calculating a change in enthalpy</a:t>
            </a:r>
          </a:p>
        </p:txBody>
      </p:sp>
      <p:sp>
        <p:nvSpPr>
          <p:cNvPr id="3" name="Rectangle 2"/>
          <p:cNvSpPr/>
          <p:nvPr/>
        </p:nvSpPr>
        <p:spPr>
          <a:xfrm>
            <a:off x="228600" y="1118106"/>
            <a:ext cx="12344400" cy="3046988"/>
          </a:xfrm>
          <a:prstGeom prst="rect">
            <a:avLst/>
          </a:prstGeom>
        </p:spPr>
        <p:txBody>
          <a:bodyPr wrap="square">
            <a:spAutoFit/>
          </a:bodyPr>
          <a:lstStyle/>
          <a:p>
            <a:pPr algn="just"/>
            <a:r>
              <a:rPr lang="tr-TR" sz="3200" b="1" dirty="0">
                <a:solidFill>
                  <a:srgbClr val="231F20"/>
                </a:solidFill>
                <a:latin typeface="Minion-Regular"/>
              </a:rPr>
              <a:t>Question</a:t>
            </a:r>
            <a:r>
              <a:rPr lang="tr-TR" sz="3200" dirty="0">
                <a:solidFill>
                  <a:srgbClr val="231F20"/>
                </a:solidFill>
                <a:latin typeface="Minion-Regular"/>
              </a:rPr>
              <a:t> </a:t>
            </a:r>
          </a:p>
          <a:p>
            <a:pPr algn="just"/>
            <a:r>
              <a:rPr lang="en-US" sz="3200" dirty="0">
                <a:solidFill>
                  <a:srgbClr val="231F20"/>
                </a:solidFill>
                <a:latin typeface="Minion-Regular"/>
              </a:rPr>
              <a:t>Water is heated to boiling under a pressure of 1.0 atm. When an electric current of</a:t>
            </a:r>
            <a:r>
              <a:rPr lang="tr-TR" sz="3200" dirty="0">
                <a:solidFill>
                  <a:srgbClr val="231F20"/>
                </a:solidFill>
                <a:latin typeface="Minion-Regular"/>
              </a:rPr>
              <a:t> </a:t>
            </a:r>
            <a:r>
              <a:rPr lang="en-US" sz="3200" dirty="0">
                <a:solidFill>
                  <a:srgbClr val="231F20"/>
                </a:solidFill>
                <a:latin typeface="Minion-Regular"/>
              </a:rPr>
              <a:t>0.50 A from a 12 V supply is passed for 300 s through a resistance in thermal contact</a:t>
            </a:r>
            <a:r>
              <a:rPr lang="tr-TR" sz="3200" dirty="0">
                <a:solidFill>
                  <a:srgbClr val="231F20"/>
                </a:solidFill>
                <a:latin typeface="Minion-Regular"/>
              </a:rPr>
              <a:t> </a:t>
            </a:r>
            <a:r>
              <a:rPr lang="en-US" sz="3200" dirty="0">
                <a:solidFill>
                  <a:srgbClr val="231F20"/>
                </a:solidFill>
                <a:latin typeface="Minion-Regular"/>
              </a:rPr>
              <a:t>with it, it is found that 0.798 g of water is vaporized. Calculate the molar internal</a:t>
            </a:r>
            <a:r>
              <a:rPr lang="tr-TR" sz="3200" dirty="0">
                <a:solidFill>
                  <a:srgbClr val="231F20"/>
                </a:solidFill>
                <a:latin typeface="Minion-Regular"/>
              </a:rPr>
              <a:t> </a:t>
            </a:r>
            <a:r>
              <a:rPr lang="en-US" sz="3200" dirty="0">
                <a:solidFill>
                  <a:srgbClr val="231F20"/>
                </a:solidFill>
                <a:latin typeface="Minion-Regular"/>
              </a:rPr>
              <a:t>energy and enthalpy changes at the boiling point (373.15 K).</a:t>
            </a:r>
            <a:endParaRPr lang="tr-TR" sz="3200" dirty="0"/>
          </a:p>
        </p:txBody>
      </p:sp>
    </p:spTree>
    <p:extLst>
      <p:ext uri="{BB962C8B-B14F-4D97-AF65-F5344CB8AC3E}">
        <p14:creationId xmlns:p14="http://schemas.microsoft.com/office/powerpoint/2010/main" val="262911229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0361295" cy="812800"/>
          </a:xfrm>
        </p:spPr>
        <p:txBody>
          <a:bodyPr>
            <a:normAutofit/>
          </a:bodyPr>
          <a:lstStyle/>
          <a:p>
            <a:pPr algn="l"/>
            <a:r>
              <a:rPr lang="en-US" sz="3200" b="1" dirty="0">
                <a:solidFill>
                  <a:srgbClr val="FF0000"/>
                </a:solidFill>
                <a:latin typeface="Minion-Regular"/>
              </a:rPr>
              <a:t>Calculating a change in enthalpy</a:t>
            </a:r>
          </a:p>
        </p:txBody>
      </p:sp>
      <p:sp>
        <p:nvSpPr>
          <p:cNvPr id="3" name="Rectangle 2"/>
          <p:cNvSpPr/>
          <p:nvPr/>
        </p:nvSpPr>
        <p:spPr>
          <a:xfrm>
            <a:off x="228600" y="1118106"/>
            <a:ext cx="12344400" cy="3046988"/>
          </a:xfrm>
          <a:prstGeom prst="rect">
            <a:avLst/>
          </a:prstGeom>
        </p:spPr>
        <p:txBody>
          <a:bodyPr wrap="square">
            <a:spAutoFit/>
          </a:bodyPr>
          <a:lstStyle/>
          <a:p>
            <a:pPr algn="just"/>
            <a:r>
              <a:rPr lang="tr-TR" sz="3200" b="1" dirty="0">
                <a:solidFill>
                  <a:srgbClr val="231F20"/>
                </a:solidFill>
                <a:latin typeface="Minion-Regular"/>
              </a:rPr>
              <a:t>Question</a:t>
            </a:r>
            <a:r>
              <a:rPr lang="tr-TR" sz="3200" dirty="0">
                <a:solidFill>
                  <a:srgbClr val="231F20"/>
                </a:solidFill>
                <a:latin typeface="Minion-Regular"/>
              </a:rPr>
              <a:t> </a:t>
            </a:r>
          </a:p>
          <a:p>
            <a:pPr algn="just"/>
            <a:r>
              <a:rPr lang="en-US" sz="3200" dirty="0">
                <a:solidFill>
                  <a:srgbClr val="231F20"/>
                </a:solidFill>
                <a:latin typeface="Minion-Regular"/>
              </a:rPr>
              <a:t>Water is heated to boiling under a pressure of 1.0 atm. When an electric current of</a:t>
            </a:r>
            <a:r>
              <a:rPr lang="tr-TR" sz="3200" dirty="0">
                <a:solidFill>
                  <a:srgbClr val="231F20"/>
                </a:solidFill>
                <a:latin typeface="Minion-Regular"/>
              </a:rPr>
              <a:t> </a:t>
            </a:r>
            <a:r>
              <a:rPr lang="en-US" sz="3200" dirty="0">
                <a:solidFill>
                  <a:srgbClr val="231F20"/>
                </a:solidFill>
                <a:latin typeface="Minion-Regular"/>
              </a:rPr>
              <a:t>0.50 A from a 12 V supply is passed for 300 s through a resistance in thermal contact</a:t>
            </a:r>
            <a:r>
              <a:rPr lang="tr-TR" sz="3200" dirty="0">
                <a:solidFill>
                  <a:srgbClr val="231F20"/>
                </a:solidFill>
                <a:latin typeface="Minion-Regular"/>
              </a:rPr>
              <a:t> </a:t>
            </a:r>
            <a:r>
              <a:rPr lang="en-US" sz="3200" dirty="0">
                <a:solidFill>
                  <a:srgbClr val="231F20"/>
                </a:solidFill>
                <a:latin typeface="Minion-Regular"/>
              </a:rPr>
              <a:t>with it, it is found that 0.798 g of water is vaporized. Calculate the molar internal</a:t>
            </a:r>
            <a:r>
              <a:rPr lang="tr-TR" sz="3200" dirty="0">
                <a:solidFill>
                  <a:srgbClr val="231F20"/>
                </a:solidFill>
                <a:latin typeface="Minion-Regular"/>
              </a:rPr>
              <a:t> </a:t>
            </a:r>
            <a:r>
              <a:rPr lang="en-US" sz="3200" dirty="0">
                <a:solidFill>
                  <a:srgbClr val="231F20"/>
                </a:solidFill>
                <a:latin typeface="Minion-Regular"/>
              </a:rPr>
              <a:t>energy and enthalpy changes at the boiling point (373.15 K).</a:t>
            </a:r>
            <a:endParaRPr lang="tr-TR" sz="3200" dirty="0"/>
          </a:p>
        </p:txBody>
      </p:sp>
      <p:sp>
        <p:nvSpPr>
          <p:cNvPr id="4" name="Rectangle 3"/>
          <p:cNvSpPr/>
          <p:nvPr/>
        </p:nvSpPr>
        <p:spPr>
          <a:xfrm>
            <a:off x="406400" y="4470399"/>
            <a:ext cx="12166600" cy="4524315"/>
          </a:xfrm>
          <a:prstGeom prst="rect">
            <a:avLst/>
          </a:prstGeom>
        </p:spPr>
        <p:txBody>
          <a:bodyPr wrap="square">
            <a:spAutoFit/>
          </a:bodyPr>
          <a:lstStyle/>
          <a:p>
            <a:r>
              <a:rPr lang="en-US" sz="3200" b="1" dirty="0">
                <a:solidFill>
                  <a:srgbClr val="231F20"/>
                </a:solidFill>
                <a:latin typeface="Minion-Regular"/>
              </a:rPr>
              <a:t>Method</a:t>
            </a:r>
            <a:r>
              <a:rPr lang="en-US" sz="3200" dirty="0">
                <a:solidFill>
                  <a:srgbClr val="231F20"/>
                </a:solidFill>
                <a:latin typeface="Minion-Regular"/>
              </a:rPr>
              <a:t> </a:t>
            </a:r>
            <a:endParaRPr lang="tr-TR" sz="3200" dirty="0">
              <a:solidFill>
                <a:srgbClr val="231F20"/>
              </a:solidFill>
              <a:latin typeface="Minion-Regular"/>
            </a:endParaRPr>
          </a:p>
          <a:p>
            <a:pPr algn="just"/>
            <a:r>
              <a:rPr lang="en-US" sz="3200" dirty="0">
                <a:solidFill>
                  <a:srgbClr val="231F20"/>
                </a:solidFill>
                <a:latin typeface="Minion-Regular"/>
              </a:rPr>
              <a:t>Because the vaporization occurs at constant pressure, the</a:t>
            </a:r>
            <a:r>
              <a:rPr lang="tr-TR" sz="3200" dirty="0">
                <a:solidFill>
                  <a:srgbClr val="231F20"/>
                </a:solidFill>
                <a:latin typeface="Minion-Regular"/>
              </a:rPr>
              <a:t> </a:t>
            </a:r>
            <a:r>
              <a:rPr lang="en-US" sz="3200" dirty="0">
                <a:solidFill>
                  <a:srgbClr val="231F20"/>
                </a:solidFill>
                <a:latin typeface="Minion-Regular"/>
              </a:rPr>
              <a:t>enthalpy change</a:t>
            </a:r>
            <a:r>
              <a:rPr lang="tr-TR" sz="3200" dirty="0">
                <a:solidFill>
                  <a:srgbClr val="231F20"/>
                </a:solidFill>
                <a:latin typeface="Minion-Regular"/>
              </a:rPr>
              <a:t> </a:t>
            </a:r>
            <a:r>
              <a:rPr lang="en-US" sz="3200" dirty="0">
                <a:solidFill>
                  <a:srgbClr val="231F20"/>
                </a:solidFill>
                <a:latin typeface="Minion-Regular"/>
              </a:rPr>
              <a:t>is equal to the heat supplied by the heater. Therefore, the strategy is to calculate the</a:t>
            </a:r>
            <a:r>
              <a:rPr lang="tr-TR" sz="3200" dirty="0">
                <a:solidFill>
                  <a:srgbClr val="231F20"/>
                </a:solidFill>
                <a:latin typeface="Minion-Regular"/>
              </a:rPr>
              <a:t> </a:t>
            </a:r>
            <a:r>
              <a:rPr lang="en-US" sz="3200" dirty="0">
                <a:solidFill>
                  <a:srgbClr val="231F20"/>
                </a:solidFill>
                <a:latin typeface="Minion-Regular"/>
              </a:rPr>
              <a:t>energy supplied as heat (from q = </a:t>
            </a:r>
            <a:r>
              <a:rPr lang="en-US" sz="3200" dirty="0" err="1">
                <a:solidFill>
                  <a:srgbClr val="231F20"/>
                </a:solidFill>
                <a:latin typeface="Minion-Regular"/>
              </a:rPr>
              <a:t>IVt</a:t>
            </a:r>
            <a:r>
              <a:rPr lang="en-US" sz="3200" dirty="0">
                <a:solidFill>
                  <a:srgbClr val="231F20"/>
                </a:solidFill>
                <a:latin typeface="Minion-Regular"/>
              </a:rPr>
              <a:t>), express that as an enthalpy change, and</a:t>
            </a:r>
            <a:r>
              <a:rPr lang="tr-TR" sz="3200" dirty="0">
                <a:solidFill>
                  <a:srgbClr val="231F20"/>
                </a:solidFill>
                <a:latin typeface="Minion-Regular"/>
              </a:rPr>
              <a:t> </a:t>
            </a:r>
            <a:r>
              <a:rPr lang="en-US" sz="3200" dirty="0">
                <a:solidFill>
                  <a:srgbClr val="231F20"/>
                </a:solidFill>
                <a:latin typeface="Minion-Regular"/>
              </a:rPr>
              <a:t>then convert the result to a molar enthalpy change by division by the amount of</a:t>
            </a:r>
            <a:r>
              <a:rPr lang="tr-TR" sz="3200" dirty="0">
                <a:solidFill>
                  <a:srgbClr val="231F20"/>
                </a:solidFill>
                <a:latin typeface="Minion-Regular"/>
              </a:rPr>
              <a:t> </a:t>
            </a:r>
            <a:r>
              <a:rPr lang="en-US" sz="3200" dirty="0">
                <a:solidFill>
                  <a:srgbClr val="231F20"/>
                </a:solidFill>
                <a:latin typeface="Minion-Regular"/>
              </a:rPr>
              <a:t>H</a:t>
            </a:r>
            <a:r>
              <a:rPr lang="en-US" sz="3200" baseline="-25000" dirty="0">
                <a:solidFill>
                  <a:srgbClr val="231F20"/>
                </a:solidFill>
                <a:latin typeface="Minion-Regular"/>
              </a:rPr>
              <a:t>2</a:t>
            </a:r>
            <a:r>
              <a:rPr lang="en-US" sz="3200" dirty="0">
                <a:solidFill>
                  <a:srgbClr val="231F20"/>
                </a:solidFill>
                <a:latin typeface="Minion-Regular"/>
              </a:rPr>
              <a:t>O molecules vaporized. To convert from enthalpy change to internal energy</a:t>
            </a:r>
            <a:r>
              <a:rPr lang="tr-TR" sz="3200" dirty="0">
                <a:solidFill>
                  <a:srgbClr val="231F20"/>
                </a:solidFill>
                <a:latin typeface="Minion-Regular"/>
              </a:rPr>
              <a:t> </a:t>
            </a:r>
            <a:r>
              <a:rPr lang="en-US" sz="3200" dirty="0">
                <a:solidFill>
                  <a:srgbClr val="231F20"/>
                </a:solidFill>
                <a:latin typeface="Minion-Regular"/>
              </a:rPr>
              <a:t>change, we assume that the </a:t>
            </a:r>
            <a:r>
              <a:rPr lang="en-US" sz="3200" dirty="0" err="1">
                <a:solidFill>
                  <a:srgbClr val="231F20"/>
                </a:solidFill>
                <a:latin typeface="Minion-Regular"/>
              </a:rPr>
              <a:t>vapour</a:t>
            </a:r>
            <a:r>
              <a:rPr lang="en-US" sz="3200" dirty="0">
                <a:solidFill>
                  <a:srgbClr val="231F20"/>
                </a:solidFill>
                <a:latin typeface="Minion-Regular"/>
              </a:rPr>
              <a:t> is a perfect gas and use </a:t>
            </a:r>
            <a:r>
              <a:rPr lang="en-US" sz="3200" dirty="0" err="1">
                <a:solidFill>
                  <a:srgbClr val="231F20"/>
                </a:solidFill>
                <a:latin typeface="Minion-Regular"/>
              </a:rPr>
              <a:t>eqn</a:t>
            </a:r>
            <a:r>
              <a:rPr lang="en-US" sz="3200" dirty="0">
                <a:solidFill>
                  <a:srgbClr val="231F20"/>
                </a:solidFill>
                <a:latin typeface="Minion-Regular"/>
              </a:rPr>
              <a:t> </a:t>
            </a:r>
            <a:r>
              <a:rPr lang="el-GR" sz="3200" dirty="0"/>
              <a:t>Δ</a:t>
            </a:r>
            <a:r>
              <a:rPr lang="tr-TR" sz="3200" i="1" dirty="0"/>
              <a:t>H </a:t>
            </a:r>
            <a:r>
              <a:rPr lang="tr-TR" sz="3200" dirty="0"/>
              <a:t>= </a:t>
            </a:r>
            <a:r>
              <a:rPr lang="el-GR" sz="3200" dirty="0"/>
              <a:t>Δ</a:t>
            </a:r>
            <a:r>
              <a:rPr lang="tr-TR" sz="3200" i="1" dirty="0"/>
              <a:t>U </a:t>
            </a:r>
            <a:r>
              <a:rPr lang="tr-TR" sz="3200" dirty="0"/>
              <a:t>+ </a:t>
            </a:r>
            <a:r>
              <a:rPr lang="el-GR" sz="3200" dirty="0"/>
              <a:t>Δ</a:t>
            </a:r>
            <a:r>
              <a:rPr lang="tr-TR" sz="3200" i="1" dirty="0"/>
              <a:t>n</a:t>
            </a:r>
            <a:r>
              <a:rPr lang="tr-TR" sz="3200" dirty="0"/>
              <a:t>g</a:t>
            </a:r>
            <a:r>
              <a:rPr lang="tr-TR" sz="3200" i="1" dirty="0"/>
              <a:t>RT.</a:t>
            </a:r>
            <a:endParaRPr lang="tr-TR" sz="3200" dirty="0">
              <a:solidFill>
                <a:srgbClr val="231F20"/>
              </a:solidFill>
              <a:latin typeface="Minion-Regular"/>
            </a:endParaRPr>
          </a:p>
        </p:txBody>
      </p:sp>
    </p:spTree>
    <p:extLst>
      <p:ext uri="{BB962C8B-B14F-4D97-AF65-F5344CB8AC3E}">
        <p14:creationId xmlns:p14="http://schemas.microsoft.com/office/powerpoint/2010/main" val="2989200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0" y="1"/>
            <a:ext cx="10361295" cy="812800"/>
          </a:xfrm>
        </p:spPr>
        <p:txBody>
          <a:bodyPr>
            <a:normAutofit/>
          </a:bodyPr>
          <a:lstStyle/>
          <a:p>
            <a:pPr algn="l"/>
            <a:r>
              <a:rPr lang="en-US" sz="3200" b="1" dirty="0">
                <a:solidFill>
                  <a:srgbClr val="FF0000"/>
                </a:solidFill>
                <a:latin typeface="Minion-Regular"/>
              </a:rPr>
              <a:t>Calculating a change in enthalpy</a:t>
            </a:r>
          </a:p>
        </p:txBody>
      </p:sp>
      <p:sp>
        <p:nvSpPr>
          <p:cNvPr id="5" name="Rectangle 4"/>
          <p:cNvSpPr/>
          <p:nvPr/>
        </p:nvSpPr>
        <p:spPr>
          <a:xfrm>
            <a:off x="330200" y="812801"/>
            <a:ext cx="12471400" cy="3293209"/>
          </a:xfrm>
          <a:prstGeom prst="rect">
            <a:avLst/>
          </a:prstGeom>
        </p:spPr>
        <p:txBody>
          <a:bodyPr wrap="square">
            <a:spAutoFit/>
          </a:bodyPr>
          <a:lstStyle/>
          <a:p>
            <a:pPr algn="just"/>
            <a:r>
              <a:rPr lang="en-US" sz="2600" b="1" i="1" dirty="0">
                <a:solidFill>
                  <a:srgbClr val="231F20"/>
                </a:solidFill>
                <a:latin typeface="Minion-Regular"/>
              </a:rPr>
              <a:t>Answer </a:t>
            </a:r>
            <a:endParaRPr lang="tr-TR" sz="2600" b="1" i="1" dirty="0">
              <a:solidFill>
                <a:srgbClr val="231F20"/>
              </a:solidFill>
              <a:latin typeface="Minion-Regular"/>
            </a:endParaRPr>
          </a:p>
          <a:p>
            <a:pPr algn="just"/>
            <a:endParaRPr lang="tr-TR" sz="2600" b="1" i="1" dirty="0">
              <a:solidFill>
                <a:srgbClr val="231F20"/>
              </a:solidFill>
              <a:latin typeface="Minion-Regular"/>
            </a:endParaRPr>
          </a:p>
          <a:p>
            <a:pPr algn="just"/>
            <a:r>
              <a:rPr lang="en-US" sz="2600" dirty="0">
                <a:solidFill>
                  <a:srgbClr val="231F20"/>
                </a:solidFill>
                <a:latin typeface="Minion-Regular"/>
              </a:rPr>
              <a:t>The enthalpy change is</a:t>
            </a:r>
            <a:endParaRPr lang="tr-TR" sz="2600" dirty="0">
              <a:solidFill>
                <a:srgbClr val="231F20"/>
              </a:solidFill>
              <a:latin typeface="Minion-Regular"/>
            </a:endParaRPr>
          </a:p>
          <a:p>
            <a:pPr algn="just"/>
            <a:endParaRPr lang="en-US" sz="2600" dirty="0">
              <a:solidFill>
                <a:srgbClr val="231F20"/>
              </a:solidFill>
              <a:latin typeface="Minion-Regular"/>
            </a:endParaRPr>
          </a:p>
          <a:p>
            <a:pPr algn="just"/>
            <a:r>
              <a:rPr lang="el-GR" sz="2600" dirty="0">
                <a:solidFill>
                  <a:srgbClr val="231F20"/>
                </a:solidFill>
                <a:latin typeface="Minion-Regular"/>
              </a:rPr>
              <a:t>Δ</a:t>
            </a:r>
            <a:r>
              <a:rPr lang="tr-TR" sz="2600" i="1" dirty="0">
                <a:solidFill>
                  <a:srgbClr val="231F20"/>
                </a:solidFill>
                <a:latin typeface="Minion-Regular"/>
              </a:rPr>
              <a:t>H </a:t>
            </a:r>
            <a:r>
              <a:rPr lang="tr-TR" sz="2600" dirty="0">
                <a:solidFill>
                  <a:srgbClr val="231F20"/>
                </a:solidFill>
                <a:latin typeface="Minion-Regular"/>
              </a:rPr>
              <a:t>= </a:t>
            </a:r>
            <a:r>
              <a:rPr lang="tr-TR" sz="2600" i="1" dirty="0">
                <a:solidFill>
                  <a:srgbClr val="231F20"/>
                </a:solidFill>
                <a:latin typeface="Minion-Regular"/>
              </a:rPr>
              <a:t> </a:t>
            </a:r>
            <a:r>
              <a:rPr lang="tr-TR" sz="2600" dirty="0">
                <a:solidFill>
                  <a:srgbClr val="231F20"/>
                </a:solidFill>
                <a:latin typeface="Minion-Regular"/>
              </a:rPr>
              <a:t>= (0.50 A) × (12 V) × (300 s) = +(0.50 × 12 × 300) J</a:t>
            </a:r>
          </a:p>
          <a:p>
            <a:pPr algn="just"/>
            <a:endParaRPr lang="tr-TR" sz="2600" dirty="0">
              <a:solidFill>
                <a:srgbClr val="231F20"/>
              </a:solidFill>
              <a:latin typeface="Minion-Regular"/>
            </a:endParaRPr>
          </a:p>
          <a:p>
            <a:pPr algn="just"/>
            <a:r>
              <a:rPr lang="en-US" sz="2600" dirty="0">
                <a:solidFill>
                  <a:srgbClr val="231F20"/>
                </a:solidFill>
                <a:latin typeface="Minion-Regular"/>
              </a:rPr>
              <a:t>Here we have used 1 A V s = 1 J</a:t>
            </a:r>
            <a:r>
              <a:rPr lang="tr-TR" sz="2600" dirty="0">
                <a:solidFill>
                  <a:srgbClr val="231F20"/>
                </a:solidFill>
                <a:latin typeface="Minion-Regular"/>
              </a:rPr>
              <a:t>. </a:t>
            </a:r>
            <a:r>
              <a:rPr lang="en-US" sz="2600" dirty="0">
                <a:solidFill>
                  <a:srgbClr val="231F20"/>
                </a:solidFill>
                <a:latin typeface="Minion-Regular"/>
              </a:rPr>
              <a:t>Because 0.798 g of water is</a:t>
            </a:r>
            <a:r>
              <a:rPr lang="tr-TR" sz="2600" dirty="0">
                <a:solidFill>
                  <a:srgbClr val="231F20"/>
                </a:solidFill>
                <a:latin typeface="Minion-Regular"/>
              </a:rPr>
              <a:t> </a:t>
            </a:r>
            <a:r>
              <a:rPr lang="en-US" sz="2600" dirty="0">
                <a:solidFill>
                  <a:srgbClr val="231F20"/>
                </a:solidFill>
                <a:latin typeface="Minion-Regular"/>
              </a:rPr>
              <a:t>(0.798 g)/(18.02 g mol</a:t>
            </a:r>
            <a:r>
              <a:rPr lang="en-US" sz="2600" baseline="30000" dirty="0">
                <a:solidFill>
                  <a:srgbClr val="231F20"/>
                </a:solidFill>
                <a:latin typeface="Minion-Regular"/>
              </a:rPr>
              <a:t>−1</a:t>
            </a:r>
            <a:r>
              <a:rPr lang="en-US" sz="2600" dirty="0">
                <a:solidFill>
                  <a:srgbClr val="231F20"/>
                </a:solidFill>
                <a:latin typeface="Minion-Regular"/>
              </a:rPr>
              <a:t>) = (0.798/18.02) </a:t>
            </a:r>
            <a:r>
              <a:rPr lang="en-US" sz="2600" dirty="0" err="1">
                <a:solidFill>
                  <a:srgbClr val="231F20"/>
                </a:solidFill>
                <a:latin typeface="Minion-Regular"/>
              </a:rPr>
              <a:t>mol</a:t>
            </a:r>
            <a:r>
              <a:rPr lang="en-US" sz="2600" dirty="0">
                <a:solidFill>
                  <a:srgbClr val="231F20"/>
                </a:solidFill>
                <a:latin typeface="Minion-Regular"/>
              </a:rPr>
              <a:t> H</a:t>
            </a:r>
            <a:r>
              <a:rPr lang="en-US" sz="2600" baseline="-25000" dirty="0">
                <a:solidFill>
                  <a:srgbClr val="231F20"/>
                </a:solidFill>
                <a:latin typeface="Minion-Regular"/>
              </a:rPr>
              <a:t>2</a:t>
            </a:r>
            <a:r>
              <a:rPr lang="en-US" sz="2600" dirty="0">
                <a:solidFill>
                  <a:srgbClr val="231F20"/>
                </a:solidFill>
                <a:latin typeface="Minion-Regular"/>
              </a:rPr>
              <a:t>O, the enthalpy of vaporization</a:t>
            </a:r>
            <a:r>
              <a:rPr lang="tr-TR" sz="2600" dirty="0">
                <a:solidFill>
                  <a:srgbClr val="231F20"/>
                </a:solidFill>
                <a:latin typeface="Minion-Regular"/>
              </a:rPr>
              <a:t> per mole of H</a:t>
            </a:r>
            <a:r>
              <a:rPr lang="tr-TR" sz="2600" baseline="-25000" dirty="0">
                <a:solidFill>
                  <a:srgbClr val="231F20"/>
                </a:solidFill>
                <a:latin typeface="Minion-Regular"/>
              </a:rPr>
              <a:t>2</a:t>
            </a:r>
            <a:r>
              <a:rPr lang="tr-TR" sz="2600" dirty="0">
                <a:solidFill>
                  <a:srgbClr val="231F20"/>
                </a:solidFill>
                <a:latin typeface="Minion-Regular"/>
              </a:rPr>
              <a:t>O is</a:t>
            </a:r>
            <a:endParaRPr lang="tr-TR" sz="2600" dirty="0">
              <a:latin typeface="Minion-Regular"/>
            </a:endParaRPr>
          </a:p>
        </p:txBody>
      </p:sp>
      <p:sp>
        <p:nvSpPr>
          <p:cNvPr id="6" name="Rectangle 5"/>
          <p:cNvSpPr/>
          <p:nvPr/>
        </p:nvSpPr>
        <p:spPr>
          <a:xfrm>
            <a:off x="330200" y="5725320"/>
            <a:ext cx="12268200" cy="3816429"/>
          </a:xfrm>
          <a:prstGeom prst="rect">
            <a:avLst/>
          </a:prstGeom>
        </p:spPr>
        <p:txBody>
          <a:bodyPr wrap="square">
            <a:spAutoFit/>
          </a:bodyPr>
          <a:lstStyle/>
          <a:p>
            <a:pPr algn="just"/>
            <a:r>
              <a:rPr lang="en-US" sz="2600" dirty="0">
                <a:solidFill>
                  <a:srgbClr val="231F20"/>
                </a:solidFill>
                <a:latin typeface="Minion-Regular"/>
              </a:rPr>
              <a:t>In the process </a:t>
            </a:r>
            <a:r>
              <a:rPr lang="tr-TR" sz="2800" dirty="0"/>
              <a:t>H2O(l) → H2O(g) </a:t>
            </a:r>
            <a:r>
              <a:rPr lang="en-US" sz="2600" dirty="0">
                <a:solidFill>
                  <a:srgbClr val="231F20"/>
                </a:solidFill>
                <a:latin typeface="Minion-Regular"/>
              </a:rPr>
              <a:t>the change in the amount of gas molecules is</a:t>
            </a:r>
          </a:p>
          <a:p>
            <a:pPr algn="just"/>
            <a:r>
              <a:rPr lang="el-GR" sz="2800" dirty="0"/>
              <a:t>Δ</a:t>
            </a:r>
            <a:r>
              <a:rPr lang="tr-TR" sz="2800" i="1" dirty="0"/>
              <a:t>n</a:t>
            </a:r>
            <a:r>
              <a:rPr lang="tr-TR" sz="2800" baseline="-25000" dirty="0"/>
              <a:t>g</a:t>
            </a:r>
            <a:r>
              <a:rPr lang="tr-TR" sz="2600" dirty="0">
                <a:solidFill>
                  <a:srgbClr val="231F20"/>
                </a:solidFill>
                <a:latin typeface="Symbol" panose="05050102010706020507" pitchFamily="18" charset="2"/>
              </a:rPr>
              <a:t>= +</a:t>
            </a:r>
            <a:r>
              <a:rPr lang="tr-TR" sz="2600" dirty="0">
                <a:solidFill>
                  <a:srgbClr val="231F20"/>
                </a:solidFill>
                <a:latin typeface="Minion-Regular"/>
              </a:rPr>
              <a:t>1 mol, so</a:t>
            </a:r>
          </a:p>
          <a:p>
            <a:pPr algn="just"/>
            <a:endParaRPr lang="tr-TR" sz="2600" dirty="0">
              <a:solidFill>
                <a:srgbClr val="231F20"/>
              </a:solidFill>
              <a:latin typeface="Minion-Regular"/>
            </a:endParaRPr>
          </a:p>
          <a:p>
            <a:pPr algn="just"/>
            <a:r>
              <a:rPr lang="el-GR" sz="2800" dirty="0"/>
              <a:t>Δ</a:t>
            </a:r>
            <a:r>
              <a:rPr lang="tr-TR" sz="2800" i="1" dirty="0"/>
              <a:t>U</a:t>
            </a:r>
            <a:r>
              <a:rPr lang="tr-TR" sz="2800" baseline="-25000" dirty="0"/>
              <a:t>m</a:t>
            </a:r>
            <a:r>
              <a:rPr lang="tr-TR" sz="2800" dirty="0"/>
              <a:t> = </a:t>
            </a:r>
            <a:r>
              <a:rPr lang="el-GR" sz="2800" dirty="0"/>
              <a:t>Δ</a:t>
            </a:r>
            <a:r>
              <a:rPr lang="tr-TR" sz="2800" i="1" dirty="0"/>
              <a:t>H</a:t>
            </a:r>
            <a:r>
              <a:rPr lang="tr-TR" sz="2800" baseline="-25000" dirty="0"/>
              <a:t>m</a:t>
            </a:r>
            <a:r>
              <a:rPr lang="tr-TR" sz="2800" dirty="0"/>
              <a:t> − </a:t>
            </a:r>
            <a:r>
              <a:rPr lang="tr-TR" sz="2800" i="1" dirty="0"/>
              <a:t>RT </a:t>
            </a:r>
            <a:r>
              <a:rPr lang="tr-TR" sz="2800" dirty="0"/>
              <a:t>= +38 kJ mol</a:t>
            </a:r>
            <a:r>
              <a:rPr lang="tr-TR" sz="2800" baseline="30000" dirty="0"/>
              <a:t>−1</a:t>
            </a:r>
          </a:p>
          <a:p>
            <a:pPr algn="just"/>
            <a:endParaRPr lang="tr-TR" sz="2800" dirty="0">
              <a:solidFill>
                <a:srgbClr val="231F20"/>
              </a:solidFill>
              <a:latin typeface="Minion-Regular"/>
            </a:endParaRPr>
          </a:p>
          <a:p>
            <a:pPr algn="just"/>
            <a:r>
              <a:rPr lang="en-US" sz="2600" dirty="0">
                <a:solidFill>
                  <a:srgbClr val="231F20"/>
                </a:solidFill>
                <a:latin typeface="Minion-Regular"/>
              </a:rPr>
              <a:t>The plus sign is added to positive quantities to emphasize that they represent an</a:t>
            </a:r>
            <a:r>
              <a:rPr lang="tr-TR" sz="2600" dirty="0">
                <a:solidFill>
                  <a:srgbClr val="231F20"/>
                </a:solidFill>
                <a:latin typeface="Minion-Regular"/>
              </a:rPr>
              <a:t> </a:t>
            </a:r>
            <a:r>
              <a:rPr lang="en-US" sz="2600" dirty="0">
                <a:solidFill>
                  <a:srgbClr val="231F20"/>
                </a:solidFill>
                <a:latin typeface="Minion-Regular"/>
              </a:rPr>
              <a:t>increase in internal energy or enthalpy. Notice that the internal energy</a:t>
            </a:r>
            <a:r>
              <a:rPr lang="tr-TR" sz="2600" dirty="0">
                <a:solidFill>
                  <a:srgbClr val="231F20"/>
                </a:solidFill>
                <a:latin typeface="Minion-Regular"/>
              </a:rPr>
              <a:t> </a:t>
            </a:r>
            <a:r>
              <a:rPr lang="en-US" sz="2600" dirty="0">
                <a:solidFill>
                  <a:srgbClr val="231F20"/>
                </a:solidFill>
                <a:latin typeface="Minion-Regular"/>
              </a:rPr>
              <a:t>change is</a:t>
            </a:r>
            <a:r>
              <a:rPr lang="tr-TR" sz="2600" dirty="0">
                <a:solidFill>
                  <a:srgbClr val="231F20"/>
                </a:solidFill>
                <a:latin typeface="Minion-Regular"/>
              </a:rPr>
              <a:t> </a:t>
            </a:r>
            <a:r>
              <a:rPr lang="en-US" sz="2600" dirty="0">
                <a:solidFill>
                  <a:srgbClr val="231F20"/>
                </a:solidFill>
                <a:latin typeface="Minion-Regular"/>
              </a:rPr>
              <a:t>smaller than the enthalpy change because energy has been used to drive back the</a:t>
            </a:r>
            <a:r>
              <a:rPr lang="tr-TR" sz="2600" dirty="0">
                <a:solidFill>
                  <a:srgbClr val="231F20"/>
                </a:solidFill>
                <a:latin typeface="Minion-Regular"/>
              </a:rPr>
              <a:t> </a:t>
            </a:r>
            <a:r>
              <a:rPr lang="en-US" sz="2600" dirty="0">
                <a:solidFill>
                  <a:srgbClr val="231F20"/>
                </a:solidFill>
                <a:latin typeface="Minion-Regular"/>
              </a:rPr>
              <a:t>surrounding atmosphere to make room for the </a:t>
            </a:r>
            <a:r>
              <a:rPr lang="en-US" sz="2600" dirty="0" err="1">
                <a:solidFill>
                  <a:srgbClr val="231F20"/>
                </a:solidFill>
                <a:latin typeface="Minion-Regular"/>
              </a:rPr>
              <a:t>vapour</a:t>
            </a:r>
            <a:r>
              <a:rPr lang="en-US" sz="2600" dirty="0">
                <a:solidFill>
                  <a:srgbClr val="231F20"/>
                </a:solidFill>
                <a:latin typeface="Minion-Regular"/>
              </a:rPr>
              <a:t>.</a:t>
            </a:r>
          </a:p>
        </p:txBody>
      </p:sp>
      <mc:AlternateContent xmlns:mc="http://schemas.openxmlformats.org/markup-compatibility/2006" xmlns:a14="http://schemas.microsoft.com/office/drawing/2010/main">
        <mc:Choice Requires="a14">
          <p:sp>
            <p:nvSpPr>
              <p:cNvPr id="7" name="TextBox 6"/>
              <p:cNvSpPr txBox="1"/>
              <p:nvPr/>
            </p:nvSpPr>
            <p:spPr>
              <a:xfrm>
                <a:off x="2517835" y="4360860"/>
                <a:ext cx="7034683" cy="1175963"/>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tr-TR" sz="2800" i="1" smtClean="0">
                          <a:latin typeface="Cambria Math" panose="02040503050406030204" pitchFamily="18" charset="0"/>
                          <a:ea typeface="Cambria Math" panose="02040503050406030204" pitchFamily="18" charset="0"/>
                        </a:rPr>
                        <m:t>∆</m:t>
                      </m:r>
                      <m:sSub>
                        <m:sSubPr>
                          <m:ctrlPr>
                            <a:rPr lang="tr-TR" sz="2800" i="1" smtClean="0">
                              <a:latin typeface="Cambria Math" panose="02040503050406030204" pitchFamily="18" charset="0"/>
                              <a:ea typeface="Cambria Math" panose="02040503050406030204" pitchFamily="18" charset="0"/>
                            </a:rPr>
                          </m:ctrlPr>
                        </m:sSubPr>
                        <m:e>
                          <m:r>
                            <a:rPr lang="tr-TR" sz="2800" b="0" i="1" smtClean="0">
                              <a:latin typeface="Cambria Math" panose="02040503050406030204" pitchFamily="18" charset="0"/>
                              <a:ea typeface="Cambria Math" panose="02040503050406030204" pitchFamily="18" charset="0"/>
                            </a:rPr>
                            <m:t>𝐻</m:t>
                          </m:r>
                        </m:e>
                        <m:sub>
                          <m:r>
                            <a:rPr lang="tr-TR" sz="2800" b="0" i="1" smtClean="0">
                              <a:latin typeface="Cambria Math" panose="02040503050406030204" pitchFamily="18" charset="0"/>
                              <a:ea typeface="Cambria Math" panose="02040503050406030204" pitchFamily="18" charset="0"/>
                            </a:rPr>
                            <m:t>𝑚</m:t>
                          </m:r>
                        </m:sub>
                      </m:sSub>
                      <m:r>
                        <a:rPr lang="tr-TR" sz="2800" b="0" i="1" smtClean="0">
                          <a:latin typeface="Cambria Math" panose="02040503050406030204" pitchFamily="18" charset="0"/>
                          <a:ea typeface="Cambria Math" panose="02040503050406030204" pitchFamily="18" charset="0"/>
                        </a:rPr>
                        <m:t>= + </m:t>
                      </m:r>
                      <m:f>
                        <m:fPr>
                          <m:ctrlPr>
                            <a:rPr lang="tr-TR" sz="2800" b="0" i="1" smtClean="0">
                              <a:latin typeface="Cambria Math" panose="02040503050406030204" pitchFamily="18" charset="0"/>
                              <a:ea typeface="Cambria Math" panose="02040503050406030204" pitchFamily="18" charset="0"/>
                            </a:rPr>
                          </m:ctrlPr>
                        </m:fPr>
                        <m:num>
                          <m:r>
                            <a:rPr lang="tr-TR" sz="2800" b="0" i="1" smtClean="0">
                              <a:latin typeface="Cambria Math" panose="02040503050406030204" pitchFamily="18" charset="0"/>
                              <a:ea typeface="Cambria Math" panose="02040503050406030204" pitchFamily="18" charset="0"/>
                            </a:rPr>
                            <m:t>0,50 </m:t>
                          </m:r>
                          <m:r>
                            <a:rPr lang="tr-TR" sz="2800" b="0" i="1" smtClean="0">
                              <a:latin typeface="Cambria Math" panose="02040503050406030204" pitchFamily="18" charset="0"/>
                              <a:ea typeface="Cambria Math" panose="02040503050406030204" pitchFamily="18" charset="0"/>
                            </a:rPr>
                            <m:t>𝑥</m:t>
                          </m:r>
                          <m:r>
                            <a:rPr lang="tr-TR" sz="2800" b="0" i="1" smtClean="0">
                              <a:latin typeface="Cambria Math" panose="02040503050406030204" pitchFamily="18" charset="0"/>
                              <a:ea typeface="Cambria Math" panose="02040503050406030204" pitchFamily="18" charset="0"/>
                            </a:rPr>
                            <m:t> 12 </m:t>
                          </m:r>
                          <m:r>
                            <a:rPr lang="tr-TR" sz="2800" b="0" i="1" smtClean="0">
                              <a:latin typeface="Cambria Math" panose="02040503050406030204" pitchFamily="18" charset="0"/>
                              <a:ea typeface="Cambria Math" panose="02040503050406030204" pitchFamily="18" charset="0"/>
                            </a:rPr>
                            <m:t>𝑥</m:t>
                          </m:r>
                          <m:r>
                            <a:rPr lang="tr-TR" sz="2800" b="0" i="1" smtClean="0">
                              <a:latin typeface="Cambria Math" panose="02040503050406030204" pitchFamily="18" charset="0"/>
                              <a:ea typeface="Cambria Math" panose="02040503050406030204" pitchFamily="18" charset="0"/>
                            </a:rPr>
                            <m:t> 300 </m:t>
                          </m:r>
                          <m:r>
                            <a:rPr lang="tr-TR" sz="2800" b="0" i="1" smtClean="0">
                              <a:latin typeface="Cambria Math" panose="02040503050406030204" pitchFamily="18" charset="0"/>
                              <a:ea typeface="Cambria Math" panose="02040503050406030204" pitchFamily="18" charset="0"/>
                            </a:rPr>
                            <m:t>𝐽</m:t>
                          </m:r>
                        </m:num>
                        <m:den>
                          <m:d>
                            <m:dPr>
                              <m:ctrlPr>
                                <a:rPr lang="tr-TR" sz="2800" b="0" i="1" smtClean="0">
                                  <a:latin typeface="Cambria Math" panose="02040503050406030204" pitchFamily="18" charset="0"/>
                                  <a:ea typeface="Cambria Math" panose="02040503050406030204" pitchFamily="18" charset="0"/>
                                </a:rPr>
                              </m:ctrlPr>
                            </m:dPr>
                            <m:e>
                              <m:f>
                                <m:fPr>
                                  <m:ctrlPr>
                                    <a:rPr lang="tr-TR" sz="2800" b="0" i="1" smtClean="0">
                                      <a:latin typeface="Cambria Math" panose="02040503050406030204" pitchFamily="18" charset="0"/>
                                      <a:ea typeface="Cambria Math" panose="02040503050406030204" pitchFamily="18" charset="0"/>
                                    </a:rPr>
                                  </m:ctrlPr>
                                </m:fPr>
                                <m:num>
                                  <m:r>
                                    <a:rPr lang="tr-TR" sz="2800" b="0" i="1" smtClean="0">
                                      <a:latin typeface="Cambria Math" panose="02040503050406030204" pitchFamily="18" charset="0"/>
                                      <a:ea typeface="Cambria Math" panose="02040503050406030204" pitchFamily="18" charset="0"/>
                                    </a:rPr>
                                    <m:t>0.798</m:t>
                                  </m:r>
                                </m:num>
                                <m:den>
                                  <m:r>
                                    <a:rPr lang="tr-TR" sz="2800" b="0" i="1" smtClean="0">
                                      <a:latin typeface="Cambria Math" panose="02040503050406030204" pitchFamily="18" charset="0"/>
                                      <a:ea typeface="Cambria Math" panose="02040503050406030204" pitchFamily="18" charset="0"/>
                                    </a:rPr>
                                    <m:t>18.02</m:t>
                                  </m:r>
                                </m:den>
                              </m:f>
                            </m:e>
                          </m:d>
                          <m:r>
                            <a:rPr lang="tr-TR" sz="2800" b="0" i="1" smtClean="0">
                              <a:latin typeface="Cambria Math" panose="02040503050406030204" pitchFamily="18" charset="0"/>
                              <a:ea typeface="Cambria Math" panose="02040503050406030204" pitchFamily="18" charset="0"/>
                            </a:rPr>
                            <m:t>𝑚𝑜𝑙</m:t>
                          </m:r>
                        </m:den>
                      </m:f>
                      <m:r>
                        <a:rPr lang="tr-TR" sz="2800" b="0" i="1" smtClean="0">
                          <a:latin typeface="Cambria Math" panose="02040503050406030204" pitchFamily="18" charset="0"/>
                          <a:ea typeface="Cambria Math" panose="02040503050406030204" pitchFamily="18" charset="0"/>
                        </a:rPr>
                        <m:t>= +41 </m:t>
                      </m:r>
                      <m:r>
                        <a:rPr lang="tr-TR" sz="2800" b="0" i="1" smtClean="0">
                          <a:latin typeface="Cambria Math" panose="02040503050406030204" pitchFamily="18" charset="0"/>
                          <a:ea typeface="Cambria Math" panose="02040503050406030204" pitchFamily="18" charset="0"/>
                        </a:rPr>
                        <m:t>𝑘𝑗</m:t>
                      </m:r>
                      <m:r>
                        <a:rPr lang="tr-TR" sz="2800" b="0" i="1" smtClean="0">
                          <a:latin typeface="Cambria Math" panose="02040503050406030204" pitchFamily="18" charset="0"/>
                          <a:ea typeface="Cambria Math" panose="02040503050406030204" pitchFamily="18" charset="0"/>
                        </a:rPr>
                        <m:t> </m:t>
                      </m:r>
                      <m:sSup>
                        <m:sSupPr>
                          <m:ctrlPr>
                            <a:rPr lang="tr-TR" sz="2800" b="0" i="1" smtClean="0">
                              <a:latin typeface="Cambria Math" panose="02040503050406030204" pitchFamily="18" charset="0"/>
                              <a:ea typeface="Cambria Math" panose="02040503050406030204" pitchFamily="18" charset="0"/>
                            </a:rPr>
                          </m:ctrlPr>
                        </m:sSupPr>
                        <m:e>
                          <m:r>
                            <a:rPr lang="tr-TR" sz="2800" b="0" i="1" smtClean="0">
                              <a:latin typeface="Cambria Math" panose="02040503050406030204" pitchFamily="18" charset="0"/>
                              <a:ea typeface="Cambria Math" panose="02040503050406030204" pitchFamily="18" charset="0"/>
                            </a:rPr>
                            <m:t>𝑚𝑜𝑙</m:t>
                          </m:r>
                        </m:e>
                        <m:sup>
                          <m:r>
                            <a:rPr lang="tr-TR" sz="2800" b="0" i="1" smtClean="0">
                              <a:latin typeface="Cambria Math" panose="02040503050406030204" pitchFamily="18" charset="0"/>
                              <a:ea typeface="Cambria Math" panose="02040503050406030204" pitchFamily="18" charset="0"/>
                            </a:rPr>
                            <m:t>−1</m:t>
                          </m:r>
                        </m:sup>
                      </m:sSup>
                    </m:oMath>
                  </m:oMathPara>
                </a14:m>
                <a:endParaRPr lang="tr-TR" sz="2800" dirty="0"/>
              </a:p>
            </p:txBody>
          </p:sp>
        </mc:Choice>
        <mc:Fallback xmlns="">
          <p:sp>
            <p:nvSpPr>
              <p:cNvPr id="7" name="TextBox 6"/>
              <p:cNvSpPr txBox="1">
                <a:spLocks noRot="1" noChangeAspect="1" noMove="1" noResize="1" noEditPoints="1" noAdjustHandles="1" noChangeArrowheads="1" noChangeShapeType="1" noTextEdit="1"/>
              </p:cNvSpPr>
              <p:nvPr/>
            </p:nvSpPr>
            <p:spPr>
              <a:xfrm>
                <a:off x="2517835" y="4360860"/>
                <a:ext cx="7034683" cy="1175963"/>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28286552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05"/>
            <a:ext cx="10972800" cy="597419"/>
          </a:xfrm>
        </p:spPr>
        <p:txBody>
          <a:bodyPr>
            <a:normAutofit fontScale="90000"/>
          </a:bodyPr>
          <a:lstStyle/>
          <a:p>
            <a:pPr algn="l"/>
            <a:r>
              <a:rPr lang="tr-TR" b="1" dirty="0"/>
              <a:t>(c) The </a:t>
            </a:r>
            <a:r>
              <a:rPr lang="en-US" b="1" dirty="0"/>
              <a:t>Variation of Enthalpy with Temperature</a:t>
            </a:r>
          </a:p>
        </p:txBody>
      </p:sp>
      <p:pic>
        <p:nvPicPr>
          <p:cNvPr id="7" name="Picture 6"/>
          <p:cNvPicPr>
            <a:picLocks noChangeAspect="1"/>
          </p:cNvPicPr>
          <p:nvPr/>
        </p:nvPicPr>
        <p:blipFill>
          <a:blip r:embed="rId3"/>
          <a:stretch>
            <a:fillRect/>
          </a:stretch>
        </p:blipFill>
        <p:spPr>
          <a:xfrm>
            <a:off x="8168982" y="4300054"/>
            <a:ext cx="4547272" cy="3842765"/>
          </a:xfrm>
          <a:prstGeom prst="rect">
            <a:avLst/>
          </a:prstGeom>
        </p:spPr>
      </p:pic>
      <p:sp>
        <p:nvSpPr>
          <p:cNvPr id="8" name="TextBox 7"/>
          <p:cNvSpPr txBox="1"/>
          <p:nvPr/>
        </p:nvSpPr>
        <p:spPr>
          <a:xfrm>
            <a:off x="185180" y="1410291"/>
            <a:ext cx="7536420" cy="6986528"/>
          </a:xfrm>
          <a:prstGeom prst="rect">
            <a:avLst/>
          </a:prstGeom>
          <a:noFill/>
        </p:spPr>
        <p:txBody>
          <a:bodyPr wrap="square" rtlCol="0">
            <a:spAutoFit/>
          </a:bodyPr>
          <a:lstStyle/>
          <a:p>
            <a:pPr marL="285750" indent="-285750" algn="just">
              <a:buFont typeface="Arial"/>
              <a:buChar char="•"/>
            </a:pPr>
            <a:r>
              <a:rPr lang="en-US" sz="3200" dirty="0"/>
              <a:t>The enthalpy of a substance </a:t>
            </a:r>
            <a:r>
              <a:rPr lang="en-US" sz="3200" b="1" dirty="0"/>
              <a:t>increases</a:t>
            </a:r>
            <a:r>
              <a:rPr lang="en-US" sz="3200" dirty="0"/>
              <a:t> as its </a:t>
            </a:r>
            <a:r>
              <a:rPr lang="en-US" sz="3200" b="1" dirty="0"/>
              <a:t>temperature is raised</a:t>
            </a:r>
            <a:r>
              <a:rPr lang="en-US" sz="3200" dirty="0"/>
              <a:t>.</a:t>
            </a:r>
          </a:p>
          <a:p>
            <a:pPr algn="just"/>
            <a:r>
              <a:rPr lang="en-US" sz="3200" dirty="0"/>
              <a:t> </a:t>
            </a:r>
          </a:p>
          <a:p>
            <a:pPr marL="285750" indent="-285750" algn="just">
              <a:buFont typeface="Arial"/>
              <a:buChar char="•"/>
            </a:pPr>
            <a:r>
              <a:rPr lang="en-US" sz="3200" dirty="0"/>
              <a:t>The relation between the increase in enthalpy and the increase in temperature depends on the conditions (for example, constant pressure or constant volume). </a:t>
            </a:r>
          </a:p>
          <a:p>
            <a:pPr marL="285750" indent="-285750" algn="just">
              <a:buFont typeface="Arial"/>
              <a:buChar char="•"/>
            </a:pPr>
            <a:endParaRPr lang="en-US" sz="3200" dirty="0"/>
          </a:p>
          <a:p>
            <a:pPr marL="285750" indent="-285750" algn="just">
              <a:buFont typeface="Arial"/>
              <a:buChar char="•"/>
            </a:pPr>
            <a:r>
              <a:rPr lang="en-US" sz="3200" dirty="0"/>
              <a:t>The most important condition is constant pressure, and </a:t>
            </a:r>
            <a:r>
              <a:rPr lang="en-US" sz="3200" b="1" dirty="0"/>
              <a:t>the slope of the tangent to a plot of enthalpy against temperature</a:t>
            </a:r>
            <a:r>
              <a:rPr lang="en-US" sz="3200" dirty="0"/>
              <a:t> at constant pressure is called the </a:t>
            </a:r>
            <a:r>
              <a:rPr lang="en-US" sz="3200" b="1" dirty="0">
                <a:solidFill>
                  <a:srgbClr val="FF0000"/>
                </a:solidFill>
              </a:rPr>
              <a:t>heat capacity at constant pressure, </a:t>
            </a:r>
            <a:r>
              <a:rPr lang="en-US" sz="3200" b="1" dirty="0" err="1">
                <a:solidFill>
                  <a:srgbClr val="FF0000"/>
                </a:solidFill>
              </a:rPr>
              <a:t>Cp</a:t>
            </a:r>
            <a:r>
              <a:rPr lang="en-US" sz="3200" dirty="0"/>
              <a:t>, at a given temperature</a:t>
            </a:r>
            <a:r>
              <a:rPr lang="tr-TR" sz="3200" dirty="0"/>
              <a:t> /Fig.)</a:t>
            </a:r>
            <a:r>
              <a:rPr lang="en-US" sz="3200" dirty="0"/>
              <a:t>.</a:t>
            </a:r>
          </a:p>
        </p:txBody>
      </p:sp>
      <p:pic>
        <p:nvPicPr>
          <p:cNvPr id="9" name="Picture 8"/>
          <p:cNvPicPr>
            <a:picLocks noChangeAspect="1"/>
          </p:cNvPicPr>
          <p:nvPr/>
        </p:nvPicPr>
        <p:blipFill>
          <a:blip r:embed="rId4"/>
          <a:stretch>
            <a:fillRect/>
          </a:stretch>
        </p:blipFill>
        <p:spPr>
          <a:xfrm>
            <a:off x="9081129" y="2057400"/>
            <a:ext cx="2722978" cy="1474947"/>
          </a:xfrm>
          <a:prstGeom prst="rect">
            <a:avLst/>
          </a:prstGeom>
        </p:spPr>
      </p:pic>
    </p:spTree>
    <p:extLst>
      <p:ext uri="{BB962C8B-B14F-4D97-AF65-F5344CB8AC3E}">
        <p14:creationId xmlns:p14="http://schemas.microsoft.com/office/powerpoint/2010/main" val="3452594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205"/>
            <a:ext cx="10972800" cy="597419"/>
          </a:xfrm>
        </p:spPr>
        <p:txBody>
          <a:bodyPr>
            <a:normAutofit fontScale="90000"/>
          </a:bodyPr>
          <a:lstStyle/>
          <a:p>
            <a:pPr algn="l"/>
            <a:r>
              <a:rPr lang="tr-TR" b="1" dirty="0"/>
              <a:t>(c) The </a:t>
            </a:r>
            <a:r>
              <a:rPr lang="en-US" b="1" dirty="0"/>
              <a:t>Variation of Enthalpy with Temperature</a:t>
            </a:r>
          </a:p>
        </p:txBody>
      </p:sp>
      <p:pic>
        <p:nvPicPr>
          <p:cNvPr id="7" name="Picture 6"/>
          <p:cNvPicPr>
            <a:picLocks noChangeAspect="1"/>
          </p:cNvPicPr>
          <p:nvPr/>
        </p:nvPicPr>
        <p:blipFill>
          <a:blip r:embed="rId3"/>
          <a:stretch>
            <a:fillRect/>
          </a:stretch>
        </p:blipFill>
        <p:spPr>
          <a:xfrm>
            <a:off x="5835086" y="1795053"/>
            <a:ext cx="4909114" cy="4148547"/>
          </a:xfrm>
          <a:prstGeom prst="rect">
            <a:avLst/>
          </a:prstGeom>
        </p:spPr>
      </p:pic>
      <p:sp>
        <p:nvSpPr>
          <p:cNvPr id="8" name="TextBox 7"/>
          <p:cNvSpPr txBox="1"/>
          <p:nvPr/>
        </p:nvSpPr>
        <p:spPr>
          <a:xfrm>
            <a:off x="0" y="882512"/>
            <a:ext cx="12133820" cy="1077218"/>
          </a:xfrm>
          <a:prstGeom prst="rect">
            <a:avLst/>
          </a:prstGeom>
          <a:noFill/>
        </p:spPr>
        <p:txBody>
          <a:bodyPr wrap="square" rtlCol="0">
            <a:spAutoFit/>
          </a:bodyPr>
          <a:lstStyle/>
          <a:p>
            <a:pPr marL="285750" indent="-285750" algn="just">
              <a:buFont typeface="Arial"/>
              <a:buChar char="•"/>
            </a:pPr>
            <a:r>
              <a:rPr lang="en-US" sz="3200" b="1" dirty="0">
                <a:solidFill>
                  <a:srgbClr val="FF0000"/>
                </a:solidFill>
              </a:rPr>
              <a:t>heat capacity at constant pressure, </a:t>
            </a:r>
            <a:r>
              <a:rPr lang="en-US" sz="3200" b="1" dirty="0" err="1">
                <a:solidFill>
                  <a:srgbClr val="FF0000"/>
                </a:solidFill>
              </a:rPr>
              <a:t>Cp</a:t>
            </a:r>
            <a:r>
              <a:rPr lang="en-US" sz="3200" dirty="0"/>
              <a:t>, at a given temperature</a:t>
            </a:r>
            <a:r>
              <a:rPr lang="tr-TR" sz="3200" dirty="0"/>
              <a:t> /Fig.) is given as:</a:t>
            </a:r>
            <a:endParaRPr lang="en-US" sz="3200" dirty="0"/>
          </a:p>
        </p:txBody>
      </p:sp>
      <p:pic>
        <p:nvPicPr>
          <p:cNvPr id="9" name="Picture 8"/>
          <p:cNvPicPr>
            <a:picLocks noChangeAspect="1"/>
          </p:cNvPicPr>
          <p:nvPr/>
        </p:nvPicPr>
        <p:blipFill>
          <a:blip r:embed="rId4"/>
          <a:stretch>
            <a:fillRect/>
          </a:stretch>
        </p:blipFill>
        <p:spPr>
          <a:xfrm>
            <a:off x="890530" y="2828249"/>
            <a:ext cx="2722978" cy="1474947"/>
          </a:xfrm>
          <a:prstGeom prst="rect">
            <a:avLst/>
          </a:prstGeom>
        </p:spPr>
      </p:pic>
      <p:sp>
        <p:nvSpPr>
          <p:cNvPr id="4" name="Rectangle 3"/>
          <p:cNvSpPr/>
          <p:nvPr/>
        </p:nvSpPr>
        <p:spPr>
          <a:xfrm>
            <a:off x="0" y="6219313"/>
            <a:ext cx="12192000" cy="3046988"/>
          </a:xfrm>
          <a:prstGeom prst="rect">
            <a:avLst/>
          </a:prstGeom>
        </p:spPr>
        <p:txBody>
          <a:bodyPr wrap="square">
            <a:spAutoFit/>
          </a:bodyPr>
          <a:lstStyle/>
          <a:p>
            <a:pPr marL="457200" indent="-457200" algn="just">
              <a:buFont typeface="Wingdings" panose="05000000000000000000" pitchFamily="2" charset="2"/>
              <a:buChar char="Ø"/>
            </a:pPr>
            <a:r>
              <a:rPr lang="en-US" sz="3200" dirty="0">
                <a:solidFill>
                  <a:srgbClr val="231F20"/>
                </a:solidFill>
                <a:latin typeface="Minion-Regular"/>
              </a:rPr>
              <a:t>The heat capacity at constant pressure is the analogue of the heat capacity at constant</a:t>
            </a:r>
            <a:r>
              <a:rPr lang="tr-TR" sz="3200" dirty="0">
                <a:solidFill>
                  <a:srgbClr val="231F20"/>
                </a:solidFill>
                <a:latin typeface="Minion-Regular"/>
              </a:rPr>
              <a:t> </a:t>
            </a:r>
            <a:r>
              <a:rPr lang="en-US" sz="3200" dirty="0">
                <a:solidFill>
                  <a:srgbClr val="231F20"/>
                </a:solidFill>
                <a:latin typeface="Minion-Regular"/>
              </a:rPr>
              <a:t>volume, and is an extensive property. is used to relate the change in enthalpy to a change in temperature. </a:t>
            </a:r>
          </a:p>
          <a:p>
            <a:pPr marL="457200" indent="-457200" algn="just">
              <a:buFont typeface="Wingdings" panose="05000000000000000000" pitchFamily="2" charset="2"/>
              <a:buChar char="Ø"/>
            </a:pPr>
            <a:r>
              <a:rPr lang="en-US" sz="3200" dirty="0">
                <a:solidFill>
                  <a:srgbClr val="231F20"/>
                </a:solidFill>
                <a:latin typeface="Minion-Regular"/>
              </a:rPr>
              <a:t>The </a:t>
            </a:r>
            <a:r>
              <a:rPr lang="en-US" sz="3200" b="1" dirty="0">
                <a:solidFill>
                  <a:srgbClr val="231F20"/>
                </a:solidFill>
                <a:latin typeface="Minion-Bold"/>
              </a:rPr>
              <a:t>molar heat capacity at constant pressure</a:t>
            </a:r>
            <a:r>
              <a:rPr lang="en-US" sz="3200" dirty="0">
                <a:solidFill>
                  <a:srgbClr val="231F20"/>
                </a:solidFill>
                <a:latin typeface="Minion-Regular"/>
              </a:rPr>
              <a:t>,</a:t>
            </a:r>
            <a:r>
              <a:rPr lang="tr-TR" sz="3200" dirty="0">
                <a:solidFill>
                  <a:srgbClr val="231F20"/>
                </a:solidFill>
                <a:latin typeface="Minion-Regular"/>
              </a:rPr>
              <a:t> </a:t>
            </a:r>
            <a:r>
              <a:rPr lang="en-US" sz="3200" i="1" dirty="0" err="1">
                <a:solidFill>
                  <a:srgbClr val="231F20"/>
                </a:solidFill>
                <a:latin typeface="Minion-Italic"/>
              </a:rPr>
              <a:t>C</a:t>
            </a:r>
            <a:r>
              <a:rPr lang="en-US" sz="3200" i="1" baseline="-25000" dirty="0" err="1">
                <a:solidFill>
                  <a:srgbClr val="231F20"/>
                </a:solidFill>
                <a:latin typeface="Minion-Italic"/>
              </a:rPr>
              <a:t>p</a:t>
            </a:r>
            <a:r>
              <a:rPr lang="en-US" sz="3200" baseline="-25000" dirty="0" err="1">
                <a:solidFill>
                  <a:srgbClr val="231F20"/>
                </a:solidFill>
                <a:latin typeface="Minion-Regular"/>
              </a:rPr>
              <a:t>,m</a:t>
            </a:r>
            <a:r>
              <a:rPr lang="en-US" sz="3200" baseline="-25000" dirty="0">
                <a:solidFill>
                  <a:srgbClr val="231F20"/>
                </a:solidFill>
                <a:latin typeface="Minion-Regular"/>
              </a:rPr>
              <a:t>, </a:t>
            </a:r>
            <a:r>
              <a:rPr lang="en-US" sz="3200" dirty="0">
                <a:solidFill>
                  <a:srgbClr val="231F20"/>
                </a:solidFill>
                <a:latin typeface="Minion-Regular"/>
              </a:rPr>
              <a:t>is the heat capacity per mole of material; it is an intensive property.</a:t>
            </a:r>
            <a:endParaRPr lang="tr-TR" sz="3200" dirty="0"/>
          </a:p>
        </p:txBody>
      </p:sp>
    </p:spTree>
    <p:extLst>
      <p:ext uri="{BB962C8B-B14F-4D97-AF65-F5344CB8AC3E}">
        <p14:creationId xmlns:p14="http://schemas.microsoft.com/office/powerpoint/2010/main" val="273852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406400"/>
            <a:ext cx="11521440" cy="961707"/>
          </a:xfrm>
        </p:spPr>
        <p:txBody>
          <a:bodyPr/>
          <a:lstStyle/>
          <a:p>
            <a:r>
              <a:rPr lang="tr-TR" b="1" dirty="0">
                <a:solidFill>
                  <a:srgbClr val="C00000"/>
                </a:solidFill>
              </a:rPr>
              <a:t>Heat Transactions</a:t>
            </a:r>
            <a:endParaRPr lang="tr-TR" dirty="0">
              <a:solidFill>
                <a:srgbClr val="C00000"/>
              </a:solidFill>
            </a:endParaRPr>
          </a:p>
        </p:txBody>
      </p:sp>
      <p:sp>
        <p:nvSpPr>
          <p:cNvPr id="3" name="Content Placeholder 2"/>
          <p:cNvSpPr>
            <a:spLocks noGrp="1"/>
          </p:cNvSpPr>
          <p:nvPr>
            <p:ph idx="1"/>
          </p:nvPr>
        </p:nvSpPr>
        <p:spPr>
          <a:xfrm>
            <a:off x="358140" y="1706885"/>
            <a:ext cx="12085320" cy="5303516"/>
          </a:xfrm>
        </p:spPr>
        <p:txBody>
          <a:bodyPr>
            <a:normAutofit/>
          </a:bodyPr>
          <a:lstStyle/>
          <a:p>
            <a:pPr marL="0" indent="0">
              <a:buNone/>
            </a:pPr>
            <a:r>
              <a:rPr lang="en-US" dirty="0"/>
              <a:t>In general, </a:t>
            </a:r>
            <a:r>
              <a:rPr lang="en-US" sz="4100" b="1" u="sng" dirty="0">
                <a:solidFill>
                  <a:srgbClr val="0070C0"/>
                </a:solidFill>
              </a:rPr>
              <a:t>the change in internal energy of a system </a:t>
            </a:r>
            <a:r>
              <a:rPr lang="en-US" dirty="0"/>
              <a:t>is</a:t>
            </a:r>
            <a:r>
              <a:rPr lang="tr-TR" dirty="0"/>
              <a:t>:</a:t>
            </a:r>
          </a:p>
          <a:p>
            <a:endParaRPr lang="tr-TR" dirty="0"/>
          </a:p>
          <a:p>
            <a:pPr marL="0" indent="0" algn="ctr">
              <a:buNone/>
            </a:pPr>
            <a:r>
              <a:rPr lang="fr-FR" sz="4600" dirty="0" err="1"/>
              <a:t>d</a:t>
            </a:r>
            <a:r>
              <a:rPr lang="fr-FR" sz="4600" i="1" dirty="0" err="1"/>
              <a:t>U</a:t>
            </a:r>
            <a:r>
              <a:rPr lang="fr-FR" sz="4600" i="1" dirty="0"/>
              <a:t> </a:t>
            </a:r>
            <a:r>
              <a:rPr lang="fr-FR" sz="4600" dirty="0"/>
              <a:t>= </a:t>
            </a:r>
            <a:r>
              <a:rPr lang="fr-FR" sz="4600" dirty="0" err="1"/>
              <a:t>d</a:t>
            </a:r>
            <a:r>
              <a:rPr lang="fr-FR" sz="4600" i="1" dirty="0" err="1"/>
              <a:t>q</a:t>
            </a:r>
            <a:r>
              <a:rPr lang="fr-FR" sz="4600" i="1" dirty="0"/>
              <a:t> </a:t>
            </a:r>
            <a:r>
              <a:rPr lang="fr-FR" sz="4600" dirty="0"/>
              <a:t>+ </a:t>
            </a:r>
            <a:r>
              <a:rPr lang="fr-FR" sz="4600" dirty="0" err="1"/>
              <a:t>d</a:t>
            </a:r>
            <a:r>
              <a:rPr lang="fr-FR" sz="4600" i="1" dirty="0" err="1"/>
              <a:t>w</a:t>
            </a:r>
            <a:r>
              <a:rPr lang="fr-FR" sz="4600" baseline="-25000" dirty="0" err="1"/>
              <a:t>exp</a:t>
            </a:r>
            <a:r>
              <a:rPr lang="fr-FR" sz="4600" dirty="0"/>
              <a:t> + </a:t>
            </a:r>
            <a:r>
              <a:rPr lang="fr-FR" sz="4600" dirty="0" err="1"/>
              <a:t>d</a:t>
            </a:r>
            <a:r>
              <a:rPr lang="fr-FR" sz="4600" i="1" dirty="0" err="1"/>
              <a:t>w</a:t>
            </a:r>
            <a:r>
              <a:rPr lang="fr-FR" sz="4600" baseline="-25000" dirty="0" err="1"/>
              <a:t>e</a:t>
            </a:r>
            <a:r>
              <a:rPr lang="fr-FR" sz="4600" dirty="0"/>
              <a:t> </a:t>
            </a:r>
            <a:endParaRPr lang="tr-TR" sz="4600" dirty="0"/>
          </a:p>
          <a:p>
            <a:pPr marL="0" indent="0" algn="ctr">
              <a:buNone/>
            </a:pPr>
            <a:endParaRPr lang="tr-TR" sz="4600" dirty="0"/>
          </a:p>
          <a:p>
            <a:pPr algn="just">
              <a:buFont typeface="Wingdings" panose="05000000000000000000" pitchFamily="2" charset="2"/>
              <a:buChar char="Ø"/>
            </a:pPr>
            <a:r>
              <a:rPr lang="en-US" dirty="0" err="1"/>
              <a:t>d</a:t>
            </a:r>
            <a:r>
              <a:rPr lang="en-US" i="1" dirty="0" err="1"/>
              <a:t>w</a:t>
            </a:r>
            <a:r>
              <a:rPr lang="en-US" baseline="-25000" dirty="0" err="1"/>
              <a:t>e</a:t>
            </a:r>
            <a:r>
              <a:rPr lang="en-US" dirty="0"/>
              <a:t> is work in addition (e for ‘extra’) to </a:t>
            </a:r>
            <a:r>
              <a:rPr lang="en-US" dirty="0">
                <a:solidFill>
                  <a:srgbClr val="00B050"/>
                </a:solidFill>
              </a:rPr>
              <a:t>the expansion work, </a:t>
            </a:r>
            <a:r>
              <a:rPr lang="en-US" dirty="0" err="1">
                <a:solidFill>
                  <a:srgbClr val="00B050"/>
                </a:solidFill>
              </a:rPr>
              <a:t>d</a:t>
            </a:r>
            <a:r>
              <a:rPr lang="en-US" i="1" dirty="0" err="1">
                <a:solidFill>
                  <a:srgbClr val="00B050"/>
                </a:solidFill>
              </a:rPr>
              <a:t>w</a:t>
            </a:r>
            <a:r>
              <a:rPr lang="en-US" baseline="-25000" dirty="0" err="1">
                <a:solidFill>
                  <a:srgbClr val="00B050"/>
                </a:solidFill>
              </a:rPr>
              <a:t>exp</a:t>
            </a:r>
            <a:r>
              <a:rPr lang="en-US" dirty="0"/>
              <a:t>. </a:t>
            </a:r>
            <a:endParaRPr lang="tr-TR" dirty="0"/>
          </a:p>
          <a:p>
            <a:pPr algn="just">
              <a:buFont typeface="Wingdings" panose="05000000000000000000" pitchFamily="2" charset="2"/>
              <a:buChar char="Ø"/>
            </a:pPr>
            <a:endParaRPr lang="tr-TR" dirty="0"/>
          </a:p>
          <a:p>
            <a:pPr marL="0" indent="0" algn="just">
              <a:buNone/>
            </a:pPr>
            <a:r>
              <a:rPr lang="en-US" dirty="0"/>
              <a:t>For</a:t>
            </a:r>
            <a:r>
              <a:rPr lang="tr-TR" dirty="0"/>
              <a:t> </a:t>
            </a:r>
            <a:r>
              <a:rPr lang="en-US" dirty="0"/>
              <a:t>instance, </a:t>
            </a:r>
            <a:r>
              <a:rPr lang="en-US" dirty="0" err="1"/>
              <a:t>d</a:t>
            </a:r>
            <a:r>
              <a:rPr lang="en-US" i="1" dirty="0" err="1"/>
              <a:t>w</a:t>
            </a:r>
            <a:r>
              <a:rPr lang="en-US" baseline="-25000" dirty="0" err="1"/>
              <a:t>e</a:t>
            </a:r>
            <a:r>
              <a:rPr lang="en-US" baseline="-25000" dirty="0"/>
              <a:t> </a:t>
            </a:r>
            <a:r>
              <a:rPr lang="en-US" dirty="0"/>
              <a:t>might be the electrical work of driving a current through a circuit. </a:t>
            </a:r>
          </a:p>
        </p:txBody>
      </p:sp>
    </p:spTree>
    <p:extLst>
      <p:ext uri="{BB962C8B-B14F-4D97-AF65-F5344CB8AC3E}">
        <p14:creationId xmlns:p14="http://schemas.microsoft.com/office/powerpoint/2010/main" val="37650614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50"/>
            <a:ext cx="10972800" cy="597419"/>
          </a:xfrm>
        </p:spPr>
        <p:txBody>
          <a:bodyPr>
            <a:normAutofit/>
          </a:bodyPr>
          <a:lstStyle/>
          <a:p>
            <a:pPr algn="l"/>
            <a:r>
              <a:rPr lang="tr-TR" sz="3200" b="1" dirty="0"/>
              <a:t>(c) </a:t>
            </a:r>
            <a:r>
              <a:rPr lang="en-US" sz="3200" b="1" dirty="0"/>
              <a:t>Variation of Enthalpy with Temperature</a:t>
            </a:r>
          </a:p>
        </p:txBody>
      </p:sp>
      <p:sp>
        <p:nvSpPr>
          <p:cNvPr id="11" name="TextBox 10"/>
          <p:cNvSpPr txBox="1"/>
          <p:nvPr/>
        </p:nvSpPr>
        <p:spPr>
          <a:xfrm>
            <a:off x="228600" y="2443335"/>
            <a:ext cx="12420600" cy="6986528"/>
          </a:xfrm>
          <a:prstGeom prst="rect">
            <a:avLst/>
          </a:prstGeom>
          <a:noFill/>
        </p:spPr>
        <p:txBody>
          <a:bodyPr wrap="square" rtlCol="0">
            <a:spAutoFit/>
          </a:bodyPr>
          <a:lstStyle/>
          <a:p>
            <a:pPr marL="285750" indent="-285750" algn="just">
              <a:buFont typeface="Arial"/>
              <a:buChar char="•"/>
            </a:pPr>
            <a:r>
              <a:rPr lang="en-US" sz="3200" dirty="0">
                <a:latin typeface="Minion-Regular"/>
              </a:rPr>
              <a:t>For infinitesimal changes of temperature, </a:t>
            </a:r>
          </a:p>
          <a:p>
            <a:pPr algn="just"/>
            <a:r>
              <a:rPr lang="tr-TR" sz="3200" dirty="0">
                <a:latin typeface="Minion-Regular"/>
              </a:rPr>
              <a:t>	</a:t>
            </a:r>
          </a:p>
          <a:p>
            <a:pPr algn="just"/>
            <a:r>
              <a:rPr lang="tr-TR" sz="3200" dirty="0">
                <a:latin typeface="Minion-Regular"/>
              </a:rPr>
              <a:t>                   </a:t>
            </a:r>
            <a:r>
              <a:rPr lang="en-US" sz="3200" dirty="0" err="1">
                <a:latin typeface="Minion-Regular"/>
              </a:rPr>
              <a:t>d</a:t>
            </a:r>
            <a:r>
              <a:rPr lang="en-US" sz="3200" i="1" dirty="0" err="1">
                <a:latin typeface="Minion-Regular"/>
              </a:rPr>
              <a:t>H</a:t>
            </a:r>
            <a:r>
              <a:rPr lang="en-US" sz="3200" i="1" dirty="0">
                <a:latin typeface="Minion-Regular"/>
              </a:rPr>
              <a:t> </a:t>
            </a:r>
            <a:r>
              <a:rPr lang="en-US" sz="3200" dirty="0">
                <a:latin typeface="Minion-Regular"/>
              </a:rPr>
              <a:t>= </a:t>
            </a:r>
            <a:r>
              <a:rPr lang="en-US" sz="3200" i="1" dirty="0" err="1">
                <a:latin typeface="Minion-Regular"/>
              </a:rPr>
              <a:t>C</a:t>
            </a:r>
            <a:r>
              <a:rPr lang="en-US" sz="3200" i="1" baseline="-25000" dirty="0" err="1">
                <a:latin typeface="Minion-Regular"/>
              </a:rPr>
              <a:t>p</a:t>
            </a:r>
            <a:r>
              <a:rPr lang="en-US" sz="3200" dirty="0" err="1">
                <a:latin typeface="Minion-Regular"/>
              </a:rPr>
              <a:t>d</a:t>
            </a:r>
            <a:r>
              <a:rPr lang="en-US" sz="3200" i="1" dirty="0" err="1">
                <a:latin typeface="Minion-Regular"/>
              </a:rPr>
              <a:t>T</a:t>
            </a:r>
            <a:r>
              <a:rPr lang="en-US" sz="3200" i="1" dirty="0">
                <a:latin typeface="Minion-Regular"/>
              </a:rPr>
              <a:t> </a:t>
            </a:r>
            <a:r>
              <a:rPr lang="tr-TR" sz="3200" i="1" dirty="0">
                <a:latin typeface="Minion-Regular"/>
              </a:rPr>
              <a:t>     </a:t>
            </a:r>
            <a:r>
              <a:rPr lang="en-US" sz="3200" dirty="0">
                <a:latin typeface="Minion-Regular"/>
              </a:rPr>
              <a:t>(at constant pressure)</a:t>
            </a:r>
            <a:endParaRPr lang="tr-TR" sz="3200" dirty="0">
              <a:latin typeface="Minion-Regular"/>
            </a:endParaRPr>
          </a:p>
          <a:p>
            <a:pPr algn="just"/>
            <a:endParaRPr lang="en-US" sz="3200" dirty="0">
              <a:latin typeface="Minion-Regular"/>
            </a:endParaRPr>
          </a:p>
          <a:p>
            <a:pPr marL="285750" indent="-285750" algn="just">
              <a:buFont typeface="Arial"/>
              <a:buChar char="•"/>
            </a:pPr>
            <a:r>
              <a:rPr lang="en-US" sz="3200" dirty="0">
                <a:latin typeface="Minion-Regular"/>
              </a:rPr>
              <a:t>If the heat capacity is constant over the range of temperatures of interest, then for a measurable increase in temperature</a:t>
            </a:r>
          </a:p>
          <a:p>
            <a:pPr marL="285750" indent="-285750" algn="just">
              <a:buFont typeface="Arial"/>
              <a:buChar char="•"/>
            </a:pPr>
            <a:endParaRPr lang="tr-TR" sz="3200" dirty="0">
              <a:latin typeface="Minion-Regular"/>
            </a:endParaRPr>
          </a:p>
          <a:p>
            <a:pPr algn="just"/>
            <a:r>
              <a:rPr lang="tr-TR" sz="3200" dirty="0">
                <a:latin typeface="Minion-Regular"/>
              </a:rPr>
              <a:t>                   </a:t>
            </a:r>
            <a:r>
              <a:rPr lang="en-US" sz="3200" dirty="0">
                <a:latin typeface="Minion-Regular"/>
              </a:rPr>
              <a:t>∆</a:t>
            </a:r>
            <a:r>
              <a:rPr lang="en-US" sz="3200" i="1" dirty="0">
                <a:latin typeface="Minion-Regular"/>
              </a:rPr>
              <a:t>H </a:t>
            </a:r>
            <a:r>
              <a:rPr lang="en-US" sz="3200" dirty="0">
                <a:latin typeface="Minion-Regular"/>
              </a:rPr>
              <a:t>= </a:t>
            </a:r>
            <a:r>
              <a:rPr lang="en-US" sz="3200" i="1" dirty="0" err="1">
                <a:latin typeface="Minion-Regular"/>
              </a:rPr>
              <a:t>C</a:t>
            </a:r>
            <a:r>
              <a:rPr lang="en-US" sz="3200" i="1" baseline="-25000" dirty="0" err="1">
                <a:latin typeface="Minion-Regular"/>
              </a:rPr>
              <a:t>p</a:t>
            </a:r>
            <a:r>
              <a:rPr lang="en-US" sz="3200" i="1" dirty="0">
                <a:latin typeface="Minion-Regular"/>
              </a:rPr>
              <a:t> </a:t>
            </a:r>
            <a:r>
              <a:rPr lang="en-US" sz="3200" dirty="0">
                <a:latin typeface="Minion-Regular"/>
              </a:rPr>
              <a:t>∆</a:t>
            </a:r>
            <a:r>
              <a:rPr lang="en-US" sz="3200" i="1" dirty="0">
                <a:latin typeface="Minion-Regular"/>
              </a:rPr>
              <a:t>T </a:t>
            </a:r>
            <a:r>
              <a:rPr lang="tr-TR" sz="3200" i="1" dirty="0">
                <a:latin typeface="Minion-Regular"/>
              </a:rPr>
              <a:t>    </a:t>
            </a:r>
            <a:r>
              <a:rPr lang="en-US" sz="3200" dirty="0">
                <a:latin typeface="Minion-Regular"/>
              </a:rPr>
              <a:t>(at constant pressure) </a:t>
            </a:r>
          </a:p>
          <a:p>
            <a:pPr marL="285750" indent="-285750" algn="just">
              <a:buFont typeface="Arial"/>
              <a:buChar char="•"/>
            </a:pPr>
            <a:endParaRPr lang="en-US" sz="3200" dirty="0">
              <a:latin typeface="Minion-Regular"/>
            </a:endParaRPr>
          </a:p>
          <a:p>
            <a:pPr marL="342900" indent="-342900">
              <a:buFont typeface="Arial"/>
              <a:buChar char="•"/>
            </a:pPr>
            <a:r>
              <a:rPr lang="en-US" sz="3200" dirty="0">
                <a:latin typeface="Minion-Regular"/>
              </a:rPr>
              <a:t>Because an increase in enthalpy can be equated with the energy supplied as heat at constant pressure,</a:t>
            </a:r>
            <a:r>
              <a:rPr lang="tr-TR" sz="3200" dirty="0">
                <a:latin typeface="Minion-Regular"/>
              </a:rPr>
              <a:t> </a:t>
            </a:r>
            <a:r>
              <a:rPr lang="en-US" sz="3200" dirty="0">
                <a:latin typeface="Minion-Regular"/>
              </a:rPr>
              <a:t>the practical form of the latter equation is</a:t>
            </a:r>
          </a:p>
          <a:p>
            <a:r>
              <a:rPr lang="en-US" sz="3200" i="1" dirty="0">
                <a:latin typeface="Minion-Regular"/>
              </a:rPr>
              <a:t>                   </a:t>
            </a:r>
          </a:p>
          <a:p>
            <a:r>
              <a:rPr lang="en-US" sz="3200" i="1" dirty="0">
                <a:latin typeface="Minion-Regular"/>
              </a:rPr>
              <a:t>                  </a:t>
            </a:r>
            <a:r>
              <a:rPr lang="en-US" sz="3200" i="1" dirty="0" err="1">
                <a:latin typeface="Minion-Regular"/>
              </a:rPr>
              <a:t>q</a:t>
            </a:r>
            <a:r>
              <a:rPr lang="en-US" sz="3200" i="1" baseline="-25000" dirty="0" err="1">
                <a:latin typeface="Minion-Regular"/>
              </a:rPr>
              <a:t>P</a:t>
            </a:r>
            <a:r>
              <a:rPr lang="en-US" sz="3200" i="1" baseline="-25000" dirty="0">
                <a:latin typeface="Minion-Regular"/>
              </a:rPr>
              <a:t> </a:t>
            </a:r>
            <a:r>
              <a:rPr lang="en-US" sz="3200" dirty="0">
                <a:latin typeface="Minion-Regular"/>
              </a:rPr>
              <a:t>= </a:t>
            </a:r>
            <a:r>
              <a:rPr lang="en-US" sz="3200" i="1" dirty="0">
                <a:latin typeface="Minion-Regular"/>
              </a:rPr>
              <a:t>C</a:t>
            </a:r>
            <a:r>
              <a:rPr lang="en-US" sz="3200" i="1" baseline="-25000" dirty="0">
                <a:latin typeface="Minion-Regular"/>
              </a:rPr>
              <a:t>P</a:t>
            </a:r>
            <a:r>
              <a:rPr lang="en-US" sz="3200" i="1" dirty="0">
                <a:latin typeface="Minion-Regular"/>
              </a:rPr>
              <a:t> </a:t>
            </a:r>
            <a:r>
              <a:rPr lang="en-US" sz="3200" dirty="0">
                <a:latin typeface="Minion-Regular"/>
              </a:rPr>
              <a:t>∆</a:t>
            </a:r>
            <a:r>
              <a:rPr lang="en-US" sz="3200" i="1" dirty="0">
                <a:latin typeface="Minion-Regular"/>
              </a:rPr>
              <a:t>T </a:t>
            </a:r>
            <a:endParaRPr lang="en-US" sz="3200" dirty="0">
              <a:latin typeface="Minion-Regular"/>
            </a:endParaRPr>
          </a:p>
        </p:txBody>
      </p:sp>
      <p:sp>
        <p:nvSpPr>
          <p:cNvPr id="3" name="Rectangle 2"/>
          <p:cNvSpPr/>
          <p:nvPr/>
        </p:nvSpPr>
        <p:spPr>
          <a:xfrm>
            <a:off x="228600" y="991593"/>
            <a:ext cx="12268200" cy="1077218"/>
          </a:xfrm>
          <a:prstGeom prst="rect">
            <a:avLst/>
          </a:prstGeom>
        </p:spPr>
        <p:txBody>
          <a:bodyPr wrap="square">
            <a:spAutoFit/>
          </a:bodyPr>
          <a:lstStyle/>
          <a:p>
            <a:pPr algn="just"/>
            <a:r>
              <a:rPr lang="en-US" sz="3200" dirty="0">
                <a:solidFill>
                  <a:srgbClr val="231F20"/>
                </a:solidFill>
                <a:latin typeface="Minion-Regular"/>
              </a:rPr>
              <a:t>The heat capacity at constant pressure is used to relate the change in enthalpy to a</a:t>
            </a:r>
            <a:r>
              <a:rPr lang="tr-TR" sz="3200" dirty="0">
                <a:solidFill>
                  <a:srgbClr val="231F20"/>
                </a:solidFill>
                <a:latin typeface="Minion-Regular"/>
              </a:rPr>
              <a:t> </a:t>
            </a:r>
            <a:r>
              <a:rPr lang="en-US" sz="3200" dirty="0">
                <a:solidFill>
                  <a:srgbClr val="231F20"/>
                </a:solidFill>
                <a:latin typeface="Minion-Regular"/>
              </a:rPr>
              <a:t>change in temperature. </a:t>
            </a:r>
            <a:endParaRPr lang="tr-TR" sz="3200" dirty="0"/>
          </a:p>
        </p:txBody>
      </p:sp>
    </p:spTree>
    <p:extLst>
      <p:ext uri="{BB962C8B-B14F-4D97-AF65-F5344CB8AC3E}">
        <p14:creationId xmlns:p14="http://schemas.microsoft.com/office/powerpoint/2010/main" val="3321928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1">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1">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1">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1">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650"/>
            <a:ext cx="10972800" cy="597419"/>
          </a:xfrm>
        </p:spPr>
        <p:txBody>
          <a:bodyPr>
            <a:normAutofit/>
          </a:bodyPr>
          <a:lstStyle/>
          <a:p>
            <a:pPr algn="l"/>
            <a:r>
              <a:rPr lang="tr-TR" sz="3200" b="1" dirty="0"/>
              <a:t>(c) </a:t>
            </a:r>
            <a:r>
              <a:rPr lang="en-US" sz="3200" b="1" dirty="0"/>
              <a:t>Variation of Enthalpy with Temperature</a:t>
            </a:r>
          </a:p>
        </p:txBody>
      </p:sp>
      <p:sp>
        <p:nvSpPr>
          <p:cNvPr id="11" name="TextBox 10"/>
          <p:cNvSpPr txBox="1"/>
          <p:nvPr/>
        </p:nvSpPr>
        <p:spPr>
          <a:xfrm>
            <a:off x="228600" y="1249535"/>
            <a:ext cx="12420600" cy="584775"/>
          </a:xfrm>
          <a:prstGeom prst="rect">
            <a:avLst/>
          </a:prstGeom>
          <a:noFill/>
        </p:spPr>
        <p:txBody>
          <a:bodyPr wrap="square" rtlCol="0">
            <a:spAutoFit/>
          </a:bodyPr>
          <a:lstStyle/>
          <a:p>
            <a:r>
              <a:rPr lang="en-US" sz="3200" b="1" i="1" dirty="0">
                <a:latin typeface="Minion-Regular"/>
              </a:rPr>
              <a:t>                                     </a:t>
            </a:r>
            <a:r>
              <a:rPr lang="en-US" sz="3200" b="1" i="1" dirty="0" err="1">
                <a:latin typeface="Minion-Regular"/>
              </a:rPr>
              <a:t>q</a:t>
            </a:r>
            <a:r>
              <a:rPr lang="en-US" sz="3200" b="1" i="1" baseline="-25000" dirty="0" err="1">
                <a:latin typeface="Minion-Regular"/>
              </a:rPr>
              <a:t>P</a:t>
            </a:r>
            <a:r>
              <a:rPr lang="en-US" sz="3200" b="1" i="1" baseline="-25000" dirty="0">
                <a:latin typeface="Minion-Regular"/>
              </a:rPr>
              <a:t> </a:t>
            </a:r>
            <a:r>
              <a:rPr lang="en-US" sz="3200" b="1" dirty="0">
                <a:latin typeface="Minion-Regular"/>
              </a:rPr>
              <a:t>= </a:t>
            </a:r>
            <a:r>
              <a:rPr lang="en-US" sz="3200" b="1" i="1" dirty="0">
                <a:latin typeface="Minion-Regular"/>
              </a:rPr>
              <a:t>C</a:t>
            </a:r>
            <a:r>
              <a:rPr lang="en-US" sz="3200" b="1" i="1" baseline="-25000" dirty="0">
                <a:latin typeface="Minion-Regular"/>
              </a:rPr>
              <a:t>P</a:t>
            </a:r>
            <a:r>
              <a:rPr lang="en-US" sz="3200" b="1" i="1" dirty="0">
                <a:latin typeface="Minion-Regular"/>
              </a:rPr>
              <a:t> </a:t>
            </a:r>
            <a:r>
              <a:rPr lang="en-US" sz="3200" b="1" dirty="0">
                <a:latin typeface="Minion-Regular"/>
              </a:rPr>
              <a:t>∆</a:t>
            </a:r>
            <a:r>
              <a:rPr lang="en-US" sz="3200" b="1" i="1" dirty="0">
                <a:latin typeface="Minion-Regular"/>
              </a:rPr>
              <a:t>T </a:t>
            </a:r>
            <a:endParaRPr lang="en-US" sz="3200" b="1" dirty="0">
              <a:latin typeface="Minion-Regular"/>
            </a:endParaRPr>
          </a:p>
        </p:txBody>
      </p:sp>
      <p:sp>
        <p:nvSpPr>
          <p:cNvPr id="4" name="Rectangle 3"/>
          <p:cNvSpPr/>
          <p:nvPr/>
        </p:nvSpPr>
        <p:spPr>
          <a:xfrm>
            <a:off x="228600" y="2267972"/>
            <a:ext cx="12242800" cy="2554545"/>
          </a:xfrm>
          <a:prstGeom prst="rect">
            <a:avLst/>
          </a:prstGeom>
        </p:spPr>
        <p:txBody>
          <a:bodyPr wrap="square">
            <a:spAutoFit/>
          </a:bodyPr>
          <a:lstStyle/>
          <a:p>
            <a:pPr algn="just"/>
            <a:r>
              <a:rPr lang="en-US" sz="3200" dirty="0">
                <a:solidFill>
                  <a:srgbClr val="231F20"/>
                </a:solidFill>
                <a:latin typeface="Minion-Regular"/>
              </a:rPr>
              <a:t>This expression shows us how to measure the heat capacity of a sample: a measured</a:t>
            </a:r>
            <a:r>
              <a:rPr lang="tr-TR" sz="3200" dirty="0">
                <a:solidFill>
                  <a:srgbClr val="231F20"/>
                </a:solidFill>
                <a:latin typeface="Minion-Regular"/>
              </a:rPr>
              <a:t> </a:t>
            </a:r>
            <a:r>
              <a:rPr lang="en-US" sz="3200" dirty="0">
                <a:solidFill>
                  <a:srgbClr val="231F20"/>
                </a:solidFill>
                <a:latin typeface="Minion-Regular"/>
              </a:rPr>
              <a:t>quantity of energy is supplied as heat under conditions of constant pressure (as in a</a:t>
            </a:r>
            <a:r>
              <a:rPr lang="tr-TR" sz="3200" dirty="0">
                <a:solidFill>
                  <a:srgbClr val="231F20"/>
                </a:solidFill>
                <a:latin typeface="Minion-Regular"/>
              </a:rPr>
              <a:t> </a:t>
            </a:r>
            <a:r>
              <a:rPr lang="en-US" sz="3200" dirty="0">
                <a:solidFill>
                  <a:srgbClr val="231F20"/>
                </a:solidFill>
                <a:latin typeface="Minion-Regular"/>
              </a:rPr>
              <a:t>sample exposed to the atmosphere and free to expand), and the temperature rise is</a:t>
            </a:r>
            <a:r>
              <a:rPr lang="tr-TR" sz="3200" dirty="0">
                <a:solidFill>
                  <a:srgbClr val="231F20"/>
                </a:solidFill>
                <a:latin typeface="Minion-Regular"/>
              </a:rPr>
              <a:t> monitored.</a:t>
            </a:r>
            <a:endParaRPr lang="tr-TR" sz="3200" dirty="0"/>
          </a:p>
        </p:txBody>
      </p:sp>
      <p:sp>
        <p:nvSpPr>
          <p:cNvPr id="5" name="Rectangle 4"/>
          <p:cNvSpPr/>
          <p:nvPr/>
        </p:nvSpPr>
        <p:spPr>
          <a:xfrm>
            <a:off x="228600" y="4822517"/>
            <a:ext cx="12242800" cy="3046988"/>
          </a:xfrm>
          <a:prstGeom prst="rect">
            <a:avLst/>
          </a:prstGeom>
        </p:spPr>
        <p:txBody>
          <a:bodyPr wrap="square">
            <a:spAutoFit/>
          </a:bodyPr>
          <a:lstStyle/>
          <a:p>
            <a:pPr algn="just"/>
            <a:r>
              <a:rPr lang="en-US" sz="3200" dirty="0">
                <a:solidFill>
                  <a:srgbClr val="231F20"/>
                </a:solidFill>
                <a:latin typeface="Minion-Regular"/>
              </a:rPr>
              <a:t>The variation of heat capacity with temperature can sometimes be ignored if the</a:t>
            </a:r>
            <a:r>
              <a:rPr lang="tr-TR" sz="3200" dirty="0">
                <a:solidFill>
                  <a:srgbClr val="231F20"/>
                </a:solidFill>
                <a:latin typeface="Minion-Regular"/>
              </a:rPr>
              <a:t> </a:t>
            </a:r>
            <a:r>
              <a:rPr lang="en-US" sz="3200" dirty="0">
                <a:solidFill>
                  <a:srgbClr val="231F20"/>
                </a:solidFill>
                <a:latin typeface="Minion-Regular"/>
              </a:rPr>
              <a:t>temperature range is small; this approximation is highly accurate for a monatomic</a:t>
            </a:r>
            <a:r>
              <a:rPr lang="tr-TR" sz="3200" dirty="0">
                <a:solidFill>
                  <a:srgbClr val="231F20"/>
                </a:solidFill>
                <a:latin typeface="Minion-Regular"/>
              </a:rPr>
              <a:t> </a:t>
            </a:r>
            <a:r>
              <a:rPr lang="en-US" sz="3200" dirty="0">
                <a:solidFill>
                  <a:srgbClr val="231F20"/>
                </a:solidFill>
                <a:latin typeface="Minion-Regular"/>
              </a:rPr>
              <a:t>perfect gas (for instance, one of the noble gases at low pressure). However, when it is</a:t>
            </a:r>
            <a:r>
              <a:rPr lang="tr-TR" sz="3200" dirty="0">
                <a:solidFill>
                  <a:srgbClr val="231F20"/>
                </a:solidFill>
                <a:latin typeface="Minion-Regular"/>
              </a:rPr>
              <a:t> </a:t>
            </a:r>
            <a:r>
              <a:rPr lang="en-US" sz="3200" dirty="0">
                <a:solidFill>
                  <a:srgbClr val="231F20"/>
                </a:solidFill>
                <a:latin typeface="Minion-Regular"/>
              </a:rPr>
              <a:t>necessary to take the variation into account, a convenient approximate empirical</a:t>
            </a:r>
          </a:p>
          <a:p>
            <a:pPr algn="just"/>
            <a:r>
              <a:rPr lang="tr-TR" sz="3200" dirty="0">
                <a:solidFill>
                  <a:srgbClr val="231F20"/>
                </a:solidFill>
                <a:latin typeface="Minion-Regular"/>
              </a:rPr>
              <a:t>expression is</a:t>
            </a:r>
            <a:endParaRPr lang="tr-TR" sz="3200" dirty="0"/>
          </a:p>
        </p:txBody>
      </p:sp>
      <p:pic>
        <p:nvPicPr>
          <p:cNvPr id="7" name="Picture 6"/>
          <p:cNvPicPr>
            <a:picLocks noChangeAspect="1"/>
          </p:cNvPicPr>
          <p:nvPr/>
        </p:nvPicPr>
        <p:blipFill>
          <a:blip r:embed="rId3"/>
          <a:stretch>
            <a:fillRect/>
          </a:stretch>
        </p:blipFill>
        <p:spPr>
          <a:xfrm>
            <a:off x="418821" y="7869504"/>
            <a:ext cx="5945397" cy="1426895"/>
          </a:xfrm>
          <a:prstGeom prst="rect">
            <a:avLst/>
          </a:prstGeom>
        </p:spPr>
      </p:pic>
    </p:spTree>
    <p:extLst>
      <p:ext uri="{BB962C8B-B14F-4D97-AF65-F5344CB8AC3E}">
        <p14:creationId xmlns:p14="http://schemas.microsoft.com/office/powerpoint/2010/main" val="924445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77800" y="4118986"/>
            <a:ext cx="12446000" cy="4288414"/>
          </a:xfrm>
          <a:prstGeom prst="rect">
            <a:avLst/>
          </a:prstGeom>
        </p:spPr>
      </p:pic>
      <p:sp>
        <p:nvSpPr>
          <p:cNvPr id="7" name="Title 1"/>
          <p:cNvSpPr txBox="1">
            <a:spLocks/>
          </p:cNvSpPr>
          <p:nvPr/>
        </p:nvSpPr>
        <p:spPr>
          <a:xfrm>
            <a:off x="0" y="19650"/>
            <a:ext cx="10972800" cy="5974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200" b="1" dirty="0"/>
              <a:t>(c) </a:t>
            </a:r>
            <a:r>
              <a:rPr lang="en-US" sz="3200" b="1" dirty="0"/>
              <a:t>Variation of Enthalpy with Temperature</a:t>
            </a:r>
          </a:p>
        </p:txBody>
      </p:sp>
      <p:sp>
        <p:nvSpPr>
          <p:cNvPr id="4" name="Rectangle 3"/>
          <p:cNvSpPr/>
          <p:nvPr/>
        </p:nvSpPr>
        <p:spPr>
          <a:xfrm>
            <a:off x="177800" y="2854229"/>
            <a:ext cx="12623800" cy="584775"/>
          </a:xfrm>
          <a:prstGeom prst="rect">
            <a:avLst/>
          </a:prstGeom>
        </p:spPr>
        <p:txBody>
          <a:bodyPr wrap="square">
            <a:spAutoFit/>
          </a:bodyPr>
          <a:lstStyle/>
          <a:p>
            <a:pPr algn="just"/>
            <a:r>
              <a:rPr lang="en-US" sz="3200" dirty="0">
                <a:solidFill>
                  <a:srgbClr val="231F20"/>
                </a:solidFill>
                <a:latin typeface="Minion-Regular"/>
              </a:rPr>
              <a:t>The empirical parameters </a:t>
            </a:r>
            <a:r>
              <a:rPr lang="en-US" sz="3200" i="1" dirty="0">
                <a:solidFill>
                  <a:srgbClr val="231F20"/>
                </a:solidFill>
                <a:latin typeface="Minion-Italic"/>
              </a:rPr>
              <a:t>a</a:t>
            </a:r>
            <a:r>
              <a:rPr lang="en-US" sz="3200" dirty="0">
                <a:solidFill>
                  <a:srgbClr val="231F20"/>
                </a:solidFill>
                <a:latin typeface="Minion-Regular"/>
              </a:rPr>
              <a:t>, </a:t>
            </a:r>
            <a:r>
              <a:rPr lang="en-US" sz="3200" i="1" dirty="0">
                <a:solidFill>
                  <a:srgbClr val="231F20"/>
                </a:solidFill>
                <a:latin typeface="Minion-Italic"/>
              </a:rPr>
              <a:t>b</a:t>
            </a:r>
            <a:r>
              <a:rPr lang="en-US" sz="3200" dirty="0">
                <a:solidFill>
                  <a:srgbClr val="231F20"/>
                </a:solidFill>
                <a:latin typeface="Minion-Regular"/>
              </a:rPr>
              <a:t>, and </a:t>
            </a:r>
            <a:r>
              <a:rPr lang="en-US" sz="3200" i="1" dirty="0">
                <a:solidFill>
                  <a:srgbClr val="231F20"/>
                </a:solidFill>
                <a:latin typeface="Minion-Italic"/>
              </a:rPr>
              <a:t>c </a:t>
            </a:r>
            <a:r>
              <a:rPr lang="en-US" sz="3200" dirty="0">
                <a:solidFill>
                  <a:srgbClr val="231F20"/>
                </a:solidFill>
                <a:latin typeface="Minion-Regular"/>
              </a:rPr>
              <a:t>are independent of temperature</a:t>
            </a:r>
            <a:endParaRPr lang="tr-TR" sz="3200" dirty="0"/>
          </a:p>
        </p:txBody>
      </p:sp>
      <p:pic>
        <p:nvPicPr>
          <p:cNvPr id="9" name="Picture 8"/>
          <p:cNvPicPr>
            <a:picLocks noChangeAspect="1"/>
          </p:cNvPicPr>
          <p:nvPr/>
        </p:nvPicPr>
        <p:blipFill>
          <a:blip r:embed="rId4"/>
          <a:stretch>
            <a:fillRect/>
          </a:stretch>
        </p:blipFill>
        <p:spPr>
          <a:xfrm>
            <a:off x="2857221" y="1132847"/>
            <a:ext cx="5945397" cy="1426895"/>
          </a:xfrm>
          <a:prstGeom prst="rect">
            <a:avLst/>
          </a:prstGeom>
        </p:spPr>
      </p:pic>
    </p:spTree>
    <p:extLst>
      <p:ext uri="{BB962C8B-B14F-4D97-AF65-F5344CB8AC3E}">
        <p14:creationId xmlns:p14="http://schemas.microsoft.com/office/powerpoint/2010/main" val="182791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683000" y="7848367"/>
            <a:ext cx="4259840" cy="707886"/>
          </a:xfrm>
          <a:prstGeom prst="rect">
            <a:avLst/>
          </a:prstGeom>
          <a:noFill/>
        </p:spPr>
        <p:txBody>
          <a:bodyPr wrap="square" rtlCol="0">
            <a:spAutoFit/>
          </a:bodyPr>
          <a:lstStyle/>
          <a:p>
            <a:pPr algn="ctr"/>
            <a:r>
              <a:rPr lang="en-US" sz="4000" b="1" i="1" dirty="0" err="1"/>
              <a:t>C</a:t>
            </a:r>
            <a:r>
              <a:rPr lang="en-US" sz="4000" b="1" i="1" baseline="-25000" dirty="0" err="1"/>
              <a:t>p</a:t>
            </a:r>
            <a:r>
              <a:rPr lang="en-US" sz="4000" b="1" i="1" dirty="0"/>
              <a:t> </a:t>
            </a:r>
            <a:r>
              <a:rPr lang="en-US" sz="4000" b="1" dirty="0"/>
              <a:t>− </a:t>
            </a:r>
            <a:r>
              <a:rPr lang="en-US" sz="4000" b="1" i="1" dirty="0"/>
              <a:t>C</a:t>
            </a:r>
            <a:r>
              <a:rPr lang="en-US" sz="4000" b="1" i="1" baseline="-25000" dirty="0"/>
              <a:t>V</a:t>
            </a:r>
            <a:r>
              <a:rPr lang="en-US" sz="4000" b="1" i="1" dirty="0"/>
              <a:t> </a:t>
            </a:r>
            <a:r>
              <a:rPr lang="en-US" sz="4000" b="1" dirty="0"/>
              <a:t>= </a:t>
            </a:r>
            <a:r>
              <a:rPr lang="en-US" sz="4000" b="1" i="1" dirty="0" err="1"/>
              <a:t>nR</a:t>
            </a:r>
            <a:r>
              <a:rPr lang="en-US" sz="4000" b="1" i="1" dirty="0"/>
              <a:t> </a:t>
            </a:r>
            <a:endParaRPr lang="en-US" sz="4000" b="1" dirty="0"/>
          </a:p>
        </p:txBody>
      </p:sp>
      <p:sp>
        <p:nvSpPr>
          <p:cNvPr id="3" name="Rectangle 2"/>
          <p:cNvSpPr/>
          <p:nvPr/>
        </p:nvSpPr>
        <p:spPr>
          <a:xfrm>
            <a:off x="174973" y="866170"/>
            <a:ext cx="12194827" cy="6494085"/>
          </a:xfrm>
          <a:prstGeom prst="rect">
            <a:avLst/>
          </a:prstGeom>
        </p:spPr>
        <p:txBody>
          <a:bodyPr wrap="square">
            <a:spAutoFit/>
          </a:bodyPr>
          <a:lstStyle/>
          <a:p>
            <a:pPr algn="just"/>
            <a:r>
              <a:rPr lang="en-US" sz="3200" dirty="0">
                <a:solidFill>
                  <a:srgbClr val="231F20"/>
                </a:solidFill>
                <a:latin typeface="Minion-Regular"/>
              </a:rPr>
              <a:t>Most systems expand when heated at constant pressure. Such systems do work on</a:t>
            </a:r>
            <a:r>
              <a:rPr lang="tr-TR" sz="3200" dirty="0">
                <a:solidFill>
                  <a:srgbClr val="231F20"/>
                </a:solidFill>
                <a:latin typeface="Minion-Regular"/>
              </a:rPr>
              <a:t> </a:t>
            </a:r>
            <a:r>
              <a:rPr lang="en-US" sz="3200" dirty="0">
                <a:solidFill>
                  <a:srgbClr val="231F20"/>
                </a:solidFill>
                <a:latin typeface="Minion-Regular"/>
              </a:rPr>
              <a:t>the surroundings and therefore some of the energy supplied to them as heat escapes</a:t>
            </a:r>
            <a:r>
              <a:rPr lang="tr-TR" sz="3200" dirty="0">
                <a:solidFill>
                  <a:srgbClr val="231F20"/>
                </a:solidFill>
                <a:latin typeface="Minion-Regular"/>
              </a:rPr>
              <a:t> </a:t>
            </a:r>
            <a:r>
              <a:rPr lang="en-US" sz="3200" dirty="0">
                <a:solidFill>
                  <a:srgbClr val="231F20"/>
                </a:solidFill>
                <a:latin typeface="Minion-Regular"/>
              </a:rPr>
              <a:t>back to the surroundings. </a:t>
            </a:r>
            <a:endParaRPr lang="tr-TR" sz="3200" dirty="0">
              <a:solidFill>
                <a:srgbClr val="231F20"/>
              </a:solidFill>
              <a:latin typeface="Minion-Regular"/>
            </a:endParaRPr>
          </a:p>
          <a:p>
            <a:pPr algn="just"/>
            <a:endParaRPr lang="tr-TR" sz="3200" dirty="0">
              <a:solidFill>
                <a:srgbClr val="231F20"/>
              </a:solidFill>
              <a:latin typeface="Minion-Regular"/>
            </a:endParaRPr>
          </a:p>
          <a:p>
            <a:pPr algn="just"/>
            <a:r>
              <a:rPr lang="en-US" sz="3200" dirty="0">
                <a:solidFill>
                  <a:srgbClr val="231F20"/>
                </a:solidFill>
                <a:latin typeface="Minion-Regular"/>
              </a:rPr>
              <a:t>As a result, the temperature of the system rises less than</a:t>
            </a:r>
            <a:r>
              <a:rPr lang="tr-TR" sz="3200" dirty="0">
                <a:solidFill>
                  <a:srgbClr val="231F20"/>
                </a:solidFill>
                <a:latin typeface="Minion-Regular"/>
              </a:rPr>
              <a:t> </a:t>
            </a:r>
            <a:r>
              <a:rPr lang="en-US" sz="3200" dirty="0">
                <a:solidFill>
                  <a:srgbClr val="231F20"/>
                </a:solidFill>
                <a:latin typeface="Minion-Regular"/>
              </a:rPr>
              <a:t>when the heating occurs at constant volume. A smaller increase in temperature</a:t>
            </a:r>
            <a:r>
              <a:rPr lang="tr-TR" sz="3200" dirty="0">
                <a:solidFill>
                  <a:srgbClr val="231F20"/>
                </a:solidFill>
                <a:latin typeface="Minion-Regular"/>
              </a:rPr>
              <a:t> </a:t>
            </a:r>
            <a:r>
              <a:rPr lang="en-US" sz="3200" dirty="0">
                <a:solidFill>
                  <a:srgbClr val="231F20"/>
                </a:solidFill>
                <a:latin typeface="Minion-Regular"/>
              </a:rPr>
              <a:t>implies a larger heat capacity, so we conclude that in most cases the heat capacity at</a:t>
            </a:r>
            <a:r>
              <a:rPr lang="tr-TR" sz="3200" dirty="0">
                <a:solidFill>
                  <a:srgbClr val="231F20"/>
                </a:solidFill>
                <a:latin typeface="Minion-Regular"/>
              </a:rPr>
              <a:t> </a:t>
            </a:r>
            <a:r>
              <a:rPr lang="en-US" sz="3200" dirty="0">
                <a:solidFill>
                  <a:srgbClr val="231F20"/>
                </a:solidFill>
                <a:latin typeface="Minion-Regular"/>
              </a:rPr>
              <a:t>constant pressure of a system is larger than its heat capacity at constant volume.</a:t>
            </a:r>
            <a:endParaRPr lang="tr-TR" sz="3200" dirty="0">
              <a:solidFill>
                <a:srgbClr val="231F20"/>
              </a:solidFill>
              <a:latin typeface="Minion-Regular"/>
            </a:endParaRPr>
          </a:p>
          <a:p>
            <a:pPr algn="just"/>
            <a:endParaRPr lang="en-US" sz="3200" dirty="0">
              <a:solidFill>
                <a:srgbClr val="231F20"/>
              </a:solidFill>
              <a:latin typeface="Minion-Regular"/>
            </a:endParaRPr>
          </a:p>
          <a:p>
            <a:pPr algn="just"/>
            <a:r>
              <a:rPr lang="tr-TR" sz="3200" dirty="0">
                <a:solidFill>
                  <a:srgbClr val="231F20"/>
                </a:solidFill>
                <a:latin typeface="Minion-Regular"/>
              </a:rPr>
              <a:t>So, we can say that </a:t>
            </a:r>
            <a:r>
              <a:rPr lang="en-US" sz="3200" dirty="0">
                <a:solidFill>
                  <a:srgbClr val="231F20"/>
                </a:solidFill>
                <a:latin typeface="Minion-Regular"/>
              </a:rPr>
              <a:t>there is a simple relation between the two heat</a:t>
            </a:r>
            <a:r>
              <a:rPr lang="tr-TR" sz="3200" dirty="0">
                <a:solidFill>
                  <a:srgbClr val="231F20"/>
                </a:solidFill>
                <a:latin typeface="Minion-Regular"/>
              </a:rPr>
              <a:t> </a:t>
            </a:r>
            <a:r>
              <a:rPr lang="en-US" sz="3200" dirty="0">
                <a:solidFill>
                  <a:srgbClr val="231F20"/>
                </a:solidFill>
                <a:latin typeface="Minion-Regular"/>
              </a:rPr>
              <a:t>capacities of a perfect gas:</a:t>
            </a:r>
            <a:endParaRPr lang="tr-TR" sz="3200" dirty="0"/>
          </a:p>
        </p:txBody>
      </p:sp>
      <p:sp>
        <p:nvSpPr>
          <p:cNvPr id="7" name="Title 1"/>
          <p:cNvSpPr txBox="1">
            <a:spLocks/>
          </p:cNvSpPr>
          <p:nvPr/>
        </p:nvSpPr>
        <p:spPr>
          <a:xfrm>
            <a:off x="0" y="19650"/>
            <a:ext cx="10972800" cy="5974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200" b="1" dirty="0"/>
              <a:t>(c) </a:t>
            </a:r>
            <a:r>
              <a:rPr lang="en-US" sz="3200" b="1" dirty="0"/>
              <a:t>Variation of Enthalpy with Temperature</a:t>
            </a:r>
          </a:p>
        </p:txBody>
      </p:sp>
    </p:spTree>
    <p:extLst>
      <p:ext uri="{BB962C8B-B14F-4D97-AF65-F5344CB8AC3E}">
        <p14:creationId xmlns:p14="http://schemas.microsoft.com/office/powerpoint/2010/main" val="2348890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9880" y="3535685"/>
            <a:ext cx="12034520" cy="2712715"/>
          </a:xfrm>
        </p:spPr>
        <p:txBody>
          <a:bodyPr/>
          <a:lstStyle/>
          <a:p>
            <a:pPr algn="just"/>
            <a:r>
              <a:rPr lang="en-US" dirty="0"/>
              <a:t>It follows that the molar heat capacity of a perfect gas is about</a:t>
            </a:r>
            <a:r>
              <a:rPr lang="tr-TR" dirty="0"/>
              <a:t>                              </a:t>
            </a:r>
            <a:r>
              <a:rPr lang="en-US" dirty="0"/>
              <a:t>8 J</a:t>
            </a:r>
            <a:r>
              <a:rPr lang="tr-TR" dirty="0"/>
              <a:t> </a:t>
            </a:r>
            <a:r>
              <a:rPr lang="en-US" dirty="0"/>
              <a:t>K</a:t>
            </a:r>
            <a:r>
              <a:rPr lang="en-US" baseline="30000" dirty="0"/>
              <a:t>−1</a:t>
            </a:r>
            <a:r>
              <a:rPr lang="tr-TR" baseline="30000" dirty="0"/>
              <a:t> </a:t>
            </a:r>
            <a:r>
              <a:rPr lang="en-US" dirty="0"/>
              <a:t>mol</a:t>
            </a:r>
            <a:r>
              <a:rPr lang="en-US" baseline="30000" dirty="0"/>
              <a:t>−1 </a:t>
            </a:r>
            <a:r>
              <a:rPr lang="en-US" dirty="0"/>
              <a:t>larger at</a:t>
            </a:r>
            <a:r>
              <a:rPr lang="tr-TR" dirty="0"/>
              <a:t> </a:t>
            </a:r>
            <a:r>
              <a:rPr lang="en-US" dirty="0"/>
              <a:t>constant pressure than at constant volume. </a:t>
            </a:r>
            <a:endParaRPr lang="tr-TR" dirty="0"/>
          </a:p>
          <a:p>
            <a:pPr algn="just"/>
            <a:r>
              <a:rPr lang="en-US" dirty="0"/>
              <a:t>Because the heat capacity at constant volume</a:t>
            </a:r>
            <a:r>
              <a:rPr lang="tr-TR" dirty="0"/>
              <a:t> </a:t>
            </a:r>
            <a:r>
              <a:rPr lang="en-US" dirty="0"/>
              <a:t>of a monatomic gas is about 12 J</a:t>
            </a:r>
            <a:r>
              <a:rPr lang="tr-TR" dirty="0"/>
              <a:t> </a:t>
            </a:r>
            <a:r>
              <a:rPr lang="en-US" dirty="0"/>
              <a:t>K</a:t>
            </a:r>
            <a:r>
              <a:rPr lang="en-US" baseline="30000" dirty="0"/>
              <a:t>−1</a:t>
            </a:r>
            <a:r>
              <a:rPr lang="tr-TR" baseline="30000" dirty="0"/>
              <a:t> </a:t>
            </a:r>
            <a:r>
              <a:rPr lang="en-US" dirty="0"/>
              <a:t>mol</a:t>
            </a:r>
            <a:r>
              <a:rPr lang="en-US" baseline="30000" dirty="0"/>
              <a:t>−1 </a:t>
            </a:r>
            <a:r>
              <a:rPr lang="en-US" dirty="0"/>
              <a:t>, the difference is highly significant</a:t>
            </a:r>
            <a:r>
              <a:rPr lang="tr-TR" dirty="0"/>
              <a:t> </a:t>
            </a:r>
            <a:r>
              <a:rPr lang="en-US" dirty="0"/>
              <a:t>and must be taken into account.</a:t>
            </a:r>
            <a:endParaRPr lang="tr-TR" dirty="0"/>
          </a:p>
        </p:txBody>
      </p:sp>
      <p:sp>
        <p:nvSpPr>
          <p:cNvPr id="4" name="Title 1"/>
          <p:cNvSpPr txBox="1">
            <a:spLocks/>
          </p:cNvSpPr>
          <p:nvPr/>
        </p:nvSpPr>
        <p:spPr>
          <a:xfrm>
            <a:off x="0" y="19650"/>
            <a:ext cx="10972800" cy="597419"/>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tr-TR" sz="3200" b="1" dirty="0"/>
              <a:t>(c) </a:t>
            </a:r>
            <a:r>
              <a:rPr lang="en-US" sz="3200" b="1" dirty="0"/>
              <a:t>Variation of Enthalpy with Temperature</a:t>
            </a:r>
          </a:p>
        </p:txBody>
      </p:sp>
      <p:sp>
        <p:nvSpPr>
          <p:cNvPr id="5" name="TextBox 4"/>
          <p:cNvSpPr txBox="1"/>
          <p:nvPr/>
        </p:nvSpPr>
        <p:spPr>
          <a:xfrm>
            <a:off x="3784600" y="2158767"/>
            <a:ext cx="4259840" cy="707886"/>
          </a:xfrm>
          <a:prstGeom prst="rect">
            <a:avLst/>
          </a:prstGeom>
          <a:noFill/>
        </p:spPr>
        <p:txBody>
          <a:bodyPr wrap="square" rtlCol="0">
            <a:spAutoFit/>
          </a:bodyPr>
          <a:lstStyle/>
          <a:p>
            <a:pPr algn="ctr"/>
            <a:r>
              <a:rPr lang="en-US" sz="4000" b="1" i="1" dirty="0" err="1"/>
              <a:t>C</a:t>
            </a:r>
            <a:r>
              <a:rPr lang="en-US" sz="4000" b="1" i="1" baseline="-25000" dirty="0" err="1"/>
              <a:t>p</a:t>
            </a:r>
            <a:r>
              <a:rPr lang="en-US" sz="4000" b="1" i="1" dirty="0"/>
              <a:t> </a:t>
            </a:r>
            <a:r>
              <a:rPr lang="en-US" sz="4000" b="1" dirty="0"/>
              <a:t>− </a:t>
            </a:r>
            <a:r>
              <a:rPr lang="en-US" sz="4000" b="1" i="1" dirty="0"/>
              <a:t>C</a:t>
            </a:r>
            <a:r>
              <a:rPr lang="en-US" sz="4000" b="1" i="1" baseline="-25000" dirty="0"/>
              <a:t>V</a:t>
            </a:r>
            <a:r>
              <a:rPr lang="en-US" sz="4000" b="1" i="1" dirty="0"/>
              <a:t> </a:t>
            </a:r>
            <a:r>
              <a:rPr lang="en-US" sz="4000" b="1" dirty="0"/>
              <a:t>= </a:t>
            </a:r>
            <a:r>
              <a:rPr lang="en-US" sz="4000" b="1" i="1" dirty="0" err="1"/>
              <a:t>nR</a:t>
            </a:r>
            <a:r>
              <a:rPr lang="en-US" sz="4000" b="1" i="1" dirty="0"/>
              <a:t> </a:t>
            </a:r>
            <a:endParaRPr lang="en-US" sz="4000" b="1" dirty="0"/>
          </a:p>
        </p:txBody>
      </p:sp>
    </p:spTree>
    <p:extLst>
      <p:ext uri="{BB962C8B-B14F-4D97-AF65-F5344CB8AC3E}">
        <p14:creationId xmlns:p14="http://schemas.microsoft.com/office/powerpoint/2010/main" val="38725258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34" y="304800"/>
            <a:ext cx="11521440" cy="1600200"/>
          </a:xfrm>
        </p:spPr>
        <p:txBody>
          <a:bodyPr>
            <a:normAutofit/>
          </a:bodyPr>
          <a:lstStyle/>
          <a:p>
            <a:r>
              <a:rPr lang="en-US" dirty="0">
                <a:solidFill>
                  <a:srgbClr val="00B050"/>
                </a:solidFill>
              </a:rPr>
              <a:t>Adiabatic Changes</a:t>
            </a:r>
          </a:p>
        </p:txBody>
      </p:sp>
      <p:sp>
        <p:nvSpPr>
          <p:cNvPr id="3" name="Rectangle 2"/>
          <p:cNvSpPr/>
          <p:nvPr/>
        </p:nvSpPr>
        <p:spPr>
          <a:xfrm>
            <a:off x="274334" y="2108200"/>
            <a:ext cx="12298666" cy="5016758"/>
          </a:xfrm>
          <a:prstGeom prst="rect">
            <a:avLst/>
          </a:prstGeom>
        </p:spPr>
        <p:txBody>
          <a:bodyPr wrap="square">
            <a:spAutoFit/>
          </a:bodyPr>
          <a:lstStyle/>
          <a:p>
            <a:pPr algn="just"/>
            <a:r>
              <a:rPr lang="en-US" sz="3200" dirty="0">
                <a:solidFill>
                  <a:srgbClr val="231F20"/>
                </a:solidFill>
                <a:latin typeface="Minion-Regular"/>
              </a:rPr>
              <a:t>We are now equipped to deal with the changes that occur when a perfect gas expands</a:t>
            </a:r>
            <a:r>
              <a:rPr lang="tr-TR" sz="3200" dirty="0">
                <a:solidFill>
                  <a:srgbClr val="231F20"/>
                </a:solidFill>
                <a:latin typeface="Minion-Regular"/>
              </a:rPr>
              <a:t> </a:t>
            </a:r>
            <a:r>
              <a:rPr lang="en-US" sz="3200" dirty="0">
                <a:solidFill>
                  <a:srgbClr val="231F20"/>
                </a:solidFill>
                <a:latin typeface="Minion-Regular"/>
              </a:rPr>
              <a:t>adiabatically. </a:t>
            </a:r>
            <a:endParaRPr lang="tr-TR" sz="3200" dirty="0">
              <a:solidFill>
                <a:srgbClr val="231F20"/>
              </a:solidFill>
              <a:latin typeface="Minion-Regular"/>
            </a:endParaRPr>
          </a:p>
          <a:p>
            <a:pPr algn="just"/>
            <a:endParaRPr lang="tr-TR" sz="3200" dirty="0">
              <a:solidFill>
                <a:srgbClr val="231F20"/>
              </a:solidFill>
              <a:latin typeface="Minion-Regular"/>
            </a:endParaRPr>
          </a:p>
          <a:p>
            <a:pPr marL="457200" indent="-457200" algn="just">
              <a:buFont typeface="Wingdings" panose="05000000000000000000" pitchFamily="2" charset="2"/>
              <a:buChar char="Ø"/>
            </a:pPr>
            <a:r>
              <a:rPr lang="en-US" sz="3200" dirty="0">
                <a:solidFill>
                  <a:srgbClr val="231F20"/>
                </a:solidFill>
                <a:latin typeface="Minion-Regular"/>
              </a:rPr>
              <a:t>A decrease in temperature should be expected: because work is done but</a:t>
            </a:r>
            <a:r>
              <a:rPr lang="tr-TR" sz="3200" dirty="0">
                <a:solidFill>
                  <a:srgbClr val="231F20"/>
                </a:solidFill>
                <a:latin typeface="Minion-Regular"/>
              </a:rPr>
              <a:t> </a:t>
            </a:r>
            <a:r>
              <a:rPr lang="en-US" sz="3200" dirty="0">
                <a:solidFill>
                  <a:srgbClr val="231F20"/>
                </a:solidFill>
                <a:latin typeface="Minion-Regular"/>
              </a:rPr>
              <a:t>no heat enters the system, the internal energy falls, and therefore the temperature of</a:t>
            </a:r>
            <a:r>
              <a:rPr lang="tr-TR" sz="3200" dirty="0">
                <a:solidFill>
                  <a:srgbClr val="231F20"/>
                </a:solidFill>
                <a:latin typeface="Minion-Regular"/>
              </a:rPr>
              <a:t> </a:t>
            </a:r>
            <a:r>
              <a:rPr lang="en-US" sz="3200" dirty="0">
                <a:solidFill>
                  <a:srgbClr val="231F20"/>
                </a:solidFill>
                <a:latin typeface="Minion-Regular"/>
              </a:rPr>
              <a:t>the working gas also falls. </a:t>
            </a:r>
            <a:endParaRPr lang="tr-TR" sz="3200" dirty="0">
              <a:solidFill>
                <a:srgbClr val="231F20"/>
              </a:solidFill>
              <a:latin typeface="Minion-Regular"/>
            </a:endParaRPr>
          </a:p>
          <a:p>
            <a:pPr marL="457200" indent="-457200" algn="just">
              <a:buFont typeface="Wingdings" panose="05000000000000000000" pitchFamily="2" charset="2"/>
              <a:buChar char="Ø"/>
            </a:pPr>
            <a:endParaRPr lang="tr-TR" sz="3200" dirty="0">
              <a:solidFill>
                <a:srgbClr val="231F20"/>
              </a:solidFill>
              <a:latin typeface="Minion-Regular"/>
            </a:endParaRPr>
          </a:p>
          <a:p>
            <a:pPr marL="457200" indent="-457200" algn="just">
              <a:buFont typeface="Wingdings" panose="05000000000000000000" pitchFamily="2" charset="2"/>
              <a:buChar char="Ø"/>
            </a:pPr>
            <a:r>
              <a:rPr lang="en-US" sz="3200" dirty="0">
                <a:solidFill>
                  <a:srgbClr val="231F20"/>
                </a:solidFill>
                <a:latin typeface="Minion-Regular"/>
              </a:rPr>
              <a:t>In molecular terms, the kinetic energy of the molecules falls</a:t>
            </a:r>
            <a:r>
              <a:rPr lang="tr-TR" sz="3200" dirty="0">
                <a:solidFill>
                  <a:srgbClr val="231F20"/>
                </a:solidFill>
                <a:latin typeface="Minion-Regular"/>
              </a:rPr>
              <a:t> </a:t>
            </a:r>
            <a:r>
              <a:rPr lang="en-US" sz="3200" dirty="0">
                <a:solidFill>
                  <a:srgbClr val="231F20"/>
                </a:solidFill>
                <a:latin typeface="Minion-Regular"/>
              </a:rPr>
              <a:t>as work is done, so their average speed decreases, and hence the temperature falls.</a:t>
            </a:r>
            <a:endParaRPr lang="tr-TR" sz="3200" dirty="0"/>
          </a:p>
        </p:txBody>
      </p:sp>
    </p:spTree>
    <p:extLst>
      <p:ext uri="{BB962C8B-B14F-4D97-AF65-F5344CB8AC3E}">
        <p14:creationId xmlns:p14="http://schemas.microsoft.com/office/powerpoint/2010/main" val="1625759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4510096" cy="787400"/>
          </a:xfrm>
        </p:spPr>
        <p:txBody>
          <a:bodyPr>
            <a:normAutofit/>
          </a:bodyPr>
          <a:lstStyle/>
          <a:p>
            <a:pPr algn="l"/>
            <a:r>
              <a:rPr lang="en-US" sz="3200" b="1" dirty="0">
                <a:solidFill>
                  <a:srgbClr val="C00000"/>
                </a:solidFill>
              </a:rPr>
              <a:t>Adiabatic Changes</a:t>
            </a:r>
          </a:p>
        </p:txBody>
      </p:sp>
      <p:pic>
        <p:nvPicPr>
          <p:cNvPr id="11" name="Picture 10"/>
          <p:cNvPicPr>
            <a:picLocks noChangeAspect="1"/>
          </p:cNvPicPr>
          <p:nvPr/>
        </p:nvPicPr>
        <p:blipFill>
          <a:blip r:embed="rId3"/>
          <a:stretch>
            <a:fillRect/>
          </a:stretch>
        </p:blipFill>
        <p:spPr>
          <a:xfrm>
            <a:off x="7317529" y="2670471"/>
            <a:ext cx="5484071" cy="5720140"/>
          </a:xfrm>
          <a:prstGeom prst="rect">
            <a:avLst/>
          </a:prstGeom>
        </p:spPr>
      </p:pic>
      <p:sp>
        <p:nvSpPr>
          <p:cNvPr id="3" name="Rectangle 2"/>
          <p:cNvSpPr/>
          <p:nvPr/>
        </p:nvSpPr>
        <p:spPr>
          <a:xfrm>
            <a:off x="330200" y="787400"/>
            <a:ext cx="12471400" cy="1569660"/>
          </a:xfrm>
          <a:prstGeom prst="rect">
            <a:avLst/>
          </a:prstGeom>
        </p:spPr>
        <p:txBody>
          <a:bodyPr wrap="square">
            <a:spAutoFit/>
          </a:bodyPr>
          <a:lstStyle/>
          <a:p>
            <a:pPr algn="just"/>
            <a:r>
              <a:rPr lang="en-US" sz="3200" dirty="0">
                <a:solidFill>
                  <a:srgbClr val="231F20"/>
                </a:solidFill>
                <a:latin typeface="Minion-Regular"/>
              </a:rPr>
              <a:t>The change in internal energy of a perfect gas when the temperature is changed</a:t>
            </a:r>
            <a:r>
              <a:rPr lang="tr-TR" sz="3200" dirty="0">
                <a:solidFill>
                  <a:srgbClr val="231F20"/>
                </a:solidFill>
                <a:latin typeface="Minion-Regular"/>
              </a:rPr>
              <a:t> </a:t>
            </a:r>
            <a:r>
              <a:rPr lang="en-US" sz="3200" dirty="0">
                <a:solidFill>
                  <a:srgbClr val="231F20"/>
                </a:solidFill>
                <a:latin typeface="Minion-Regular"/>
              </a:rPr>
              <a:t>from </a:t>
            </a:r>
            <a:r>
              <a:rPr lang="en-US" sz="3200" i="1" dirty="0" err="1">
                <a:solidFill>
                  <a:srgbClr val="231F20"/>
                </a:solidFill>
                <a:latin typeface="Minion-Italic"/>
              </a:rPr>
              <a:t>T</a:t>
            </a:r>
            <a:r>
              <a:rPr lang="en-US" sz="3200" baseline="-25000" dirty="0" err="1">
                <a:solidFill>
                  <a:srgbClr val="231F20"/>
                </a:solidFill>
                <a:latin typeface="Minion-Regular"/>
              </a:rPr>
              <a:t>i</a:t>
            </a:r>
            <a:r>
              <a:rPr lang="en-US" sz="3200" dirty="0">
                <a:solidFill>
                  <a:srgbClr val="231F20"/>
                </a:solidFill>
                <a:latin typeface="Minion-Regular"/>
              </a:rPr>
              <a:t> </a:t>
            </a:r>
            <a:r>
              <a:rPr lang="tr-TR" sz="3200" dirty="0">
                <a:solidFill>
                  <a:srgbClr val="231F20"/>
                </a:solidFill>
                <a:latin typeface="Minion-Regular"/>
              </a:rPr>
              <a:t> </a:t>
            </a:r>
            <a:r>
              <a:rPr lang="en-US" sz="3200" dirty="0">
                <a:solidFill>
                  <a:srgbClr val="231F20"/>
                </a:solidFill>
                <a:latin typeface="Minion-Regular"/>
              </a:rPr>
              <a:t>to </a:t>
            </a:r>
            <a:r>
              <a:rPr lang="en-US" sz="3200" i="1" dirty="0" err="1">
                <a:solidFill>
                  <a:srgbClr val="231F20"/>
                </a:solidFill>
                <a:latin typeface="Minion-Italic"/>
              </a:rPr>
              <a:t>T</a:t>
            </a:r>
            <a:r>
              <a:rPr lang="en-US" sz="3200" baseline="-25000" dirty="0" err="1">
                <a:solidFill>
                  <a:srgbClr val="231F20"/>
                </a:solidFill>
                <a:latin typeface="Minion-Regular"/>
              </a:rPr>
              <a:t>f</a:t>
            </a:r>
            <a:r>
              <a:rPr lang="en-US" sz="3200" dirty="0">
                <a:solidFill>
                  <a:srgbClr val="231F20"/>
                </a:solidFill>
                <a:latin typeface="Minion-Regular"/>
              </a:rPr>
              <a:t> and the volume is changed from </a:t>
            </a:r>
            <a:r>
              <a:rPr lang="en-US" sz="3200" i="1" dirty="0">
                <a:solidFill>
                  <a:srgbClr val="231F20"/>
                </a:solidFill>
                <a:latin typeface="Minion-Italic"/>
              </a:rPr>
              <a:t>V</a:t>
            </a:r>
            <a:r>
              <a:rPr lang="en-US" sz="3200" baseline="-25000" dirty="0">
                <a:solidFill>
                  <a:srgbClr val="231F20"/>
                </a:solidFill>
                <a:latin typeface="Minion-Regular"/>
              </a:rPr>
              <a:t>i</a:t>
            </a:r>
            <a:r>
              <a:rPr lang="en-US" sz="3200" dirty="0">
                <a:solidFill>
                  <a:srgbClr val="231F20"/>
                </a:solidFill>
                <a:latin typeface="Minion-Regular"/>
              </a:rPr>
              <a:t> to </a:t>
            </a:r>
            <a:r>
              <a:rPr lang="en-US" sz="3200" i="1" dirty="0" err="1">
                <a:solidFill>
                  <a:srgbClr val="231F20"/>
                </a:solidFill>
                <a:latin typeface="Minion-Italic"/>
              </a:rPr>
              <a:t>V</a:t>
            </a:r>
            <a:r>
              <a:rPr lang="en-US" sz="3200" baseline="-25000" dirty="0" err="1">
                <a:solidFill>
                  <a:srgbClr val="231F20"/>
                </a:solidFill>
                <a:latin typeface="Minion-Regular"/>
              </a:rPr>
              <a:t>f</a:t>
            </a:r>
            <a:r>
              <a:rPr lang="en-US" sz="3200" dirty="0">
                <a:solidFill>
                  <a:srgbClr val="231F20"/>
                </a:solidFill>
                <a:latin typeface="Minion-Regular"/>
              </a:rPr>
              <a:t> </a:t>
            </a:r>
            <a:r>
              <a:rPr lang="tr-TR" sz="3200" dirty="0">
                <a:solidFill>
                  <a:srgbClr val="231F20"/>
                </a:solidFill>
                <a:latin typeface="Minion-Regular"/>
              </a:rPr>
              <a:t> </a:t>
            </a:r>
            <a:r>
              <a:rPr lang="en-US" sz="3200" dirty="0">
                <a:solidFill>
                  <a:srgbClr val="231F20"/>
                </a:solidFill>
                <a:latin typeface="Minion-Regular"/>
              </a:rPr>
              <a:t>can be expressed as the sum of</a:t>
            </a:r>
            <a:r>
              <a:rPr lang="tr-TR" sz="3200" dirty="0">
                <a:solidFill>
                  <a:srgbClr val="231F20"/>
                </a:solidFill>
                <a:latin typeface="Minion-Regular"/>
              </a:rPr>
              <a:t> </a:t>
            </a:r>
            <a:r>
              <a:rPr lang="en-US" sz="3200" dirty="0">
                <a:solidFill>
                  <a:srgbClr val="231F20"/>
                </a:solidFill>
                <a:latin typeface="Minion-Regular"/>
              </a:rPr>
              <a:t>two steps (Fig.). </a:t>
            </a:r>
            <a:endParaRPr lang="tr-TR" sz="3200" dirty="0"/>
          </a:p>
        </p:txBody>
      </p:sp>
      <p:sp>
        <p:nvSpPr>
          <p:cNvPr id="4" name="Rectangle 3"/>
          <p:cNvSpPr/>
          <p:nvPr/>
        </p:nvSpPr>
        <p:spPr>
          <a:xfrm>
            <a:off x="330200" y="2529720"/>
            <a:ext cx="6858000" cy="6001643"/>
          </a:xfrm>
          <a:prstGeom prst="rect">
            <a:avLst/>
          </a:prstGeom>
        </p:spPr>
        <p:txBody>
          <a:bodyPr wrap="square">
            <a:spAutoFit/>
          </a:bodyPr>
          <a:lstStyle/>
          <a:p>
            <a:pPr algn="just"/>
            <a:r>
              <a:rPr lang="en-US" sz="3200" dirty="0">
                <a:solidFill>
                  <a:srgbClr val="231F20"/>
                </a:solidFill>
                <a:latin typeface="Minion-Regular"/>
              </a:rPr>
              <a:t>In the first step, only the volume changes and the temperature is</a:t>
            </a:r>
            <a:r>
              <a:rPr lang="tr-TR" sz="3200" dirty="0">
                <a:solidFill>
                  <a:srgbClr val="231F20"/>
                </a:solidFill>
                <a:latin typeface="Minion-Regular"/>
              </a:rPr>
              <a:t> </a:t>
            </a:r>
            <a:r>
              <a:rPr lang="en-US" sz="3200" dirty="0">
                <a:solidFill>
                  <a:srgbClr val="231F20"/>
                </a:solidFill>
                <a:latin typeface="Minion-Regular"/>
              </a:rPr>
              <a:t>held constant at its initial value. However, because the internal energy of a perfect</a:t>
            </a:r>
            <a:r>
              <a:rPr lang="tr-TR" sz="3200" dirty="0">
                <a:solidFill>
                  <a:srgbClr val="231F20"/>
                </a:solidFill>
                <a:latin typeface="Minion-Regular"/>
              </a:rPr>
              <a:t> </a:t>
            </a:r>
            <a:r>
              <a:rPr lang="en-US" sz="3200" dirty="0">
                <a:solidFill>
                  <a:srgbClr val="231F20"/>
                </a:solidFill>
                <a:latin typeface="Minion-Regular"/>
              </a:rPr>
              <a:t>gas is independent of the volume the molecules occupy, the overall change in internal</a:t>
            </a:r>
            <a:r>
              <a:rPr lang="tr-TR" sz="3200" dirty="0">
                <a:solidFill>
                  <a:srgbClr val="231F20"/>
                </a:solidFill>
                <a:latin typeface="Minion-Regular"/>
              </a:rPr>
              <a:t> </a:t>
            </a:r>
            <a:r>
              <a:rPr lang="en-US" sz="3200" dirty="0">
                <a:solidFill>
                  <a:srgbClr val="231F20"/>
                </a:solidFill>
                <a:latin typeface="Minion-Regular"/>
              </a:rPr>
              <a:t>energy arises solely from the second step, the change in temperature at constant</a:t>
            </a:r>
            <a:r>
              <a:rPr lang="tr-TR" sz="3200" dirty="0">
                <a:solidFill>
                  <a:srgbClr val="231F20"/>
                </a:solidFill>
                <a:latin typeface="Minion-Regular"/>
              </a:rPr>
              <a:t> </a:t>
            </a:r>
            <a:r>
              <a:rPr lang="en-US" sz="3200" dirty="0">
                <a:solidFill>
                  <a:srgbClr val="231F20"/>
                </a:solidFill>
                <a:latin typeface="Minion-Regular"/>
              </a:rPr>
              <a:t>volume. Provided the heat capacity is independent of temperature, this change is</a:t>
            </a:r>
            <a:endParaRPr lang="tr-TR" sz="3200" dirty="0"/>
          </a:p>
        </p:txBody>
      </p:sp>
      <p:sp>
        <p:nvSpPr>
          <p:cNvPr id="5" name="Rectangle 4"/>
          <p:cNvSpPr/>
          <p:nvPr/>
        </p:nvSpPr>
        <p:spPr>
          <a:xfrm>
            <a:off x="1686260" y="8704023"/>
            <a:ext cx="4740400" cy="646331"/>
          </a:xfrm>
          <a:prstGeom prst="rect">
            <a:avLst/>
          </a:prstGeom>
        </p:spPr>
        <p:txBody>
          <a:bodyPr wrap="none">
            <a:spAutoFit/>
          </a:bodyPr>
          <a:lstStyle/>
          <a:p>
            <a:r>
              <a:rPr lang="hr-HR" sz="3600" b="1" dirty="0"/>
              <a:t>∆</a:t>
            </a:r>
            <a:r>
              <a:rPr lang="hr-HR" sz="3600" b="1" i="1" dirty="0"/>
              <a:t>U </a:t>
            </a:r>
            <a:r>
              <a:rPr lang="hr-HR" sz="3600" b="1" dirty="0"/>
              <a:t>= </a:t>
            </a:r>
            <a:r>
              <a:rPr lang="hr-HR" sz="3600" b="1" i="1" dirty="0"/>
              <a:t>C</a:t>
            </a:r>
            <a:r>
              <a:rPr lang="hr-HR" sz="3600" b="1" i="1" baseline="-25000" dirty="0"/>
              <a:t>V</a:t>
            </a:r>
            <a:r>
              <a:rPr lang="hr-HR" sz="3600" b="1" i="1" dirty="0"/>
              <a:t> </a:t>
            </a:r>
            <a:r>
              <a:rPr lang="hr-HR" sz="3600" b="1" dirty="0"/>
              <a:t>(</a:t>
            </a:r>
            <a:r>
              <a:rPr lang="hr-HR" sz="3600" b="1" i="1" dirty="0"/>
              <a:t>T</a:t>
            </a:r>
            <a:r>
              <a:rPr lang="hr-HR" sz="3600" b="1" baseline="-25000" dirty="0"/>
              <a:t>f</a:t>
            </a:r>
            <a:r>
              <a:rPr lang="hr-HR" sz="3600" b="1" dirty="0"/>
              <a:t> − </a:t>
            </a:r>
            <a:r>
              <a:rPr lang="hr-HR" sz="3600" b="1" i="1" dirty="0"/>
              <a:t>T</a:t>
            </a:r>
            <a:r>
              <a:rPr lang="hr-HR" sz="3600" b="1" baseline="-25000" dirty="0"/>
              <a:t>i</a:t>
            </a:r>
            <a:r>
              <a:rPr lang="hr-HR" sz="3600" b="1" dirty="0"/>
              <a:t>) = </a:t>
            </a:r>
            <a:r>
              <a:rPr lang="hr-HR" sz="3600" b="1" i="1" dirty="0"/>
              <a:t>C</a:t>
            </a:r>
            <a:r>
              <a:rPr lang="hr-HR" sz="3600" b="1" i="1" baseline="-25000" dirty="0"/>
              <a:t>V</a:t>
            </a:r>
            <a:r>
              <a:rPr lang="hr-HR" sz="3600" b="1" i="1" dirty="0"/>
              <a:t> </a:t>
            </a:r>
            <a:r>
              <a:rPr lang="hr-HR" sz="3600" b="1" dirty="0"/>
              <a:t>∆</a:t>
            </a:r>
            <a:r>
              <a:rPr lang="hr-HR" sz="3600" b="1" i="1" dirty="0"/>
              <a:t>T </a:t>
            </a:r>
            <a:r>
              <a:rPr lang="en-US" sz="3600" b="1" dirty="0"/>
              <a:t> </a:t>
            </a:r>
          </a:p>
        </p:txBody>
      </p:sp>
    </p:spTree>
    <p:extLst>
      <p:ext uri="{BB962C8B-B14F-4D97-AF65-F5344CB8AC3E}">
        <p14:creationId xmlns:p14="http://schemas.microsoft.com/office/powerpoint/2010/main" val="2264896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a:stretch>
            <a:fillRect/>
          </a:stretch>
        </p:blipFill>
        <p:spPr>
          <a:xfrm>
            <a:off x="8329640" y="4634612"/>
            <a:ext cx="4471960" cy="4664461"/>
          </a:xfrm>
          <a:prstGeom prst="rect">
            <a:avLst/>
          </a:prstGeom>
        </p:spPr>
      </p:pic>
      <p:sp>
        <p:nvSpPr>
          <p:cNvPr id="6" name="TextBox 5"/>
          <p:cNvSpPr txBox="1"/>
          <p:nvPr/>
        </p:nvSpPr>
        <p:spPr>
          <a:xfrm>
            <a:off x="0" y="787400"/>
            <a:ext cx="12801600" cy="4524315"/>
          </a:xfrm>
          <a:prstGeom prst="rect">
            <a:avLst/>
          </a:prstGeom>
          <a:noFill/>
        </p:spPr>
        <p:txBody>
          <a:bodyPr wrap="square" rtlCol="0">
            <a:spAutoFit/>
          </a:bodyPr>
          <a:lstStyle/>
          <a:p>
            <a:pPr algn="just"/>
            <a:r>
              <a:rPr lang="en-US" sz="3200" b="1" dirty="0"/>
              <a:t>A perfect gas expanding adiabatically:</a:t>
            </a:r>
          </a:p>
          <a:p>
            <a:pPr algn="just"/>
            <a:r>
              <a:rPr lang="en-US" sz="3200" dirty="0">
                <a:solidFill>
                  <a:srgbClr val="0000FF"/>
                </a:solidFill>
              </a:rPr>
              <a:t>A decrease in temperature should be expected:</a:t>
            </a:r>
            <a:r>
              <a:rPr lang="en-US" sz="3200" dirty="0"/>
              <a:t> because work is done but no heat enters the system, the internal energy falls, and therefore the temperature of the working gas also falls. </a:t>
            </a:r>
          </a:p>
          <a:p>
            <a:pPr algn="just"/>
            <a:endParaRPr lang="en-US" sz="3200" dirty="0"/>
          </a:p>
          <a:p>
            <a:pPr algn="just"/>
            <a:r>
              <a:rPr lang="en-US" sz="3200" dirty="0"/>
              <a:t>In molecular terms, </a:t>
            </a:r>
            <a:r>
              <a:rPr lang="en-US" sz="3200" dirty="0">
                <a:solidFill>
                  <a:srgbClr val="FF0000"/>
                </a:solidFill>
              </a:rPr>
              <a:t>the kinetic energy </a:t>
            </a:r>
            <a:r>
              <a:rPr lang="en-US" sz="3200" dirty="0"/>
              <a:t>of the molecules </a:t>
            </a:r>
            <a:r>
              <a:rPr lang="en-US" sz="3200" dirty="0">
                <a:solidFill>
                  <a:srgbClr val="0000FF"/>
                </a:solidFill>
              </a:rPr>
              <a:t>falls</a:t>
            </a:r>
            <a:r>
              <a:rPr lang="en-US" sz="3200" dirty="0"/>
              <a:t> as work is done, so their average speed decreases, and hence the temperature falls.</a:t>
            </a:r>
          </a:p>
          <a:p>
            <a:pPr algn="just"/>
            <a:endParaRPr lang="en-US" sz="3200" dirty="0"/>
          </a:p>
          <a:p>
            <a:pPr algn="just"/>
            <a:r>
              <a:rPr lang="hr-HR" sz="3200" dirty="0"/>
              <a:t>∆</a:t>
            </a:r>
            <a:r>
              <a:rPr lang="hr-HR" sz="3200" i="1" dirty="0"/>
              <a:t>U </a:t>
            </a:r>
            <a:r>
              <a:rPr lang="hr-HR" sz="3200" dirty="0"/>
              <a:t>= </a:t>
            </a:r>
            <a:r>
              <a:rPr lang="hr-HR" sz="3200" i="1" dirty="0"/>
              <a:t>C</a:t>
            </a:r>
            <a:r>
              <a:rPr lang="hr-HR" sz="3200" i="1" baseline="-25000" dirty="0"/>
              <a:t>V</a:t>
            </a:r>
            <a:r>
              <a:rPr lang="hr-HR" sz="3200" i="1" dirty="0"/>
              <a:t> </a:t>
            </a:r>
            <a:r>
              <a:rPr lang="hr-HR" sz="3200" dirty="0"/>
              <a:t>(</a:t>
            </a:r>
            <a:r>
              <a:rPr lang="hr-HR" sz="3200" i="1" dirty="0"/>
              <a:t>T</a:t>
            </a:r>
            <a:r>
              <a:rPr lang="hr-HR" sz="3200" baseline="-25000" dirty="0"/>
              <a:t>f</a:t>
            </a:r>
            <a:r>
              <a:rPr lang="hr-HR" sz="3200" dirty="0"/>
              <a:t> − </a:t>
            </a:r>
            <a:r>
              <a:rPr lang="hr-HR" sz="3200" i="1" dirty="0"/>
              <a:t>T</a:t>
            </a:r>
            <a:r>
              <a:rPr lang="hr-HR" sz="3200" baseline="-25000" dirty="0"/>
              <a:t>i</a:t>
            </a:r>
            <a:r>
              <a:rPr lang="hr-HR" sz="3200" dirty="0"/>
              <a:t>) = </a:t>
            </a:r>
            <a:r>
              <a:rPr lang="hr-HR" sz="3200" i="1" dirty="0"/>
              <a:t>C</a:t>
            </a:r>
            <a:r>
              <a:rPr lang="hr-HR" sz="3200" i="1" baseline="-25000" dirty="0"/>
              <a:t>V</a:t>
            </a:r>
            <a:r>
              <a:rPr lang="hr-HR" sz="3200" i="1" dirty="0"/>
              <a:t> </a:t>
            </a:r>
            <a:r>
              <a:rPr lang="hr-HR" sz="3200" dirty="0"/>
              <a:t>∆</a:t>
            </a:r>
            <a:r>
              <a:rPr lang="hr-HR" sz="3200" i="1" dirty="0"/>
              <a:t>T </a:t>
            </a:r>
            <a:r>
              <a:rPr lang="en-US" sz="3200" dirty="0"/>
              <a:t> </a:t>
            </a:r>
            <a:endParaRPr lang="tr-TR" sz="3200" dirty="0"/>
          </a:p>
        </p:txBody>
      </p:sp>
      <p:sp>
        <p:nvSpPr>
          <p:cNvPr id="7" name="Title 1"/>
          <p:cNvSpPr>
            <a:spLocks noGrp="1"/>
          </p:cNvSpPr>
          <p:nvPr>
            <p:ph type="title"/>
          </p:nvPr>
        </p:nvSpPr>
        <p:spPr>
          <a:xfrm>
            <a:off x="0" y="0"/>
            <a:ext cx="4510096" cy="787400"/>
          </a:xfrm>
        </p:spPr>
        <p:txBody>
          <a:bodyPr>
            <a:normAutofit/>
          </a:bodyPr>
          <a:lstStyle/>
          <a:p>
            <a:pPr algn="l"/>
            <a:r>
              <a:rPr lang="en-US" sz="3200" b="1" dirty="0">
                <a:solidFill>
                  <a:srgbClr val="C00000"/>
                </a:solidFill>
              </a:rPr>
              <a:t>Adiabatic Changes</a:t>
            </a:r>
          </a:p>
        </p:txBody>
      </p:sp>
      <p:sp>
        <p:nvSpPr>
          <p:cNvPr id="4" name="Rectangle 3"/>
          <p:cNvSpPr/>
          <p:nvPr/>
        </p:nvSpPr>
        <p:spPr>
          <a:xfrm>
            <a:off x="0" y="5443348"/>
            <a:ext cx="7874000" cy="3046988"/>
          </a:xfrm>
          <a:prstGeom prst="rect">
            <a:avLst/>
          </a:prstGeom>
        </p:spPr>
        <p:txBody>
          <a:bodyPr wrap="square">
            <a:spAutoFit/>
          </a:bodyPr>
          <a:lstStyle/>
          <a:p>
            <a:pPr algn="just"/>
            <a:r>
              <a:rPr lang="en-US" sz="3200" dirty="0">
                <a:solidFill>
                  <a:srgbClr val="231F20"/>
                </a:solidFill>
                <a:latin typeface="+mj-lt"/>
              </a:rPr>
              <a:t>Because the expansion is adiabatic, we know that </a:t>
            </a:r>
            <a:r>
              <a:rPr lang="en-US" sz="3200" i="1" dirty="0">
                <a:solidFill>
                  <a:srgbClr val="FF0000"/>
                </a:solidFill>
                <a:latin typeface="+mj-lt"/>
              </a:rPr>
              <a:t>q </a:t>
            </a:r>
            <a:r>
              <a:rPr lang="en-US" sz="3200" dirty="0">
                <a:solidFill>
                  <a:srgbClr val="FF0000"/>
                </a:solidFill>
                <a:latin typeface="+mj-lt"/>
              </a:rPr>
              <a:t>= 0</a:t>
            </a:r>
            <a:r>
              <a:rPr lang="en-US" sz="3200" dirty="0">
                <a:solidFill>
                  <a:srgbClr val="231F20"/>
                </a:solidFill>
                <a:latin typeface="+mj-lt"/>
              </a:rPr>
              <a:t>; because </a:t>
            </a:r>
            <a:r>
              <a:rPr lang="hr-HR" sz="3200" dirty="0">
                <a:solidFill>
                  <a:srgbClr val="FF0000"/>
                </a:solidFill>
                <a:latin typeface="+mj-lt"/>
              </a:rPr>
              <a:t>∆</a:t>
            </a:r>
            <a:r>
              <a:rPr lang="en-US" sz="3200" i="1" dirty="0">
                <a:solidFill>
                  <a:srgbClr val="FF0000"/>
                </a:solidFill>
                <a:latin typeface="+mj-lt"/>
              </a:rPr>
              <a:t>U </a:t>
            </a:r>
            <a:r>
              <a:rPr lang="en-US" sz="3200" dirty="0">
                <a:solidFill>
                  <a:srgbClr val="FF0000"/>
                </a:solidFill>
                <a:latin typeface="+mj-lt"/>
              </a:rPr>
              <a:t>= </a:t>
            </a:r>
            <a:r>
              <a:rPr lang="en-US" sz="3200" i="1" dirty="0">
                <a:solidFill>
                  <a:srgbClr val="FF0000"/>
                </a:solidFill>
                <a:latin typeface="+mj-lt"/>
              </a:rPr>
              <a:t>q </a:t>
            </a:r>
            <a:r>
              <a:rPr lang="en-US" sz="3200" dirty="0">
                <a:solidFill>
                  <a:srgbClr val="FF0000"/>
                </a:solidFill>
                <a:latin typeface="+mj-lt"/>
              </a:rPr>
              <a:t>+ </a:t>
            </a:r>
            <a:r>
              <a:rPr lang="en-US" sz="3200" i="1" dirty="0">
                <a:solidFill>
                  <a:srgbClr val="FF0000"/>
                </a:solidFill>
                <a:latin typeface="+mj-lt"/>
              </a:rPr>
              <a:t>w</a:t>
            </a:r>
            <a:r>
              <a:rPr lang="en-US" sz="3200" dirty="0">
                <a:solidFill>
                  <a:srgbClr val="231F20"/>
                </a:solidFill>
                <a:latin typeface="+mj-lt"/>
              </a:rPr>
              <a:t>, it then</a:t>
            </a:r>
            <a:r>
              <a:rPr lang="tr-TR" sz="3200" dirty="0">
                <a:solidFill>
                  <a:srgbClr val="231F20"/>
                </a:solidFill>
                <a:latin typeface="+mj-lt"/>
              </a:rPr>
              <a:t> </a:t>
            </a:r>
            <a:r>
              <a:rPr lang="en-US" sz="3200" dirty="0">
                <a:solidFill>
                  <a:srgbClr val="231F20"/>
                </a:solidFill>
                <a:latin typeface="+mj-lt"/>
              </a:rPr>
              <a:t>follows that </a:t>
            </a:r>
            <a:r>
              <a:rPr lang="hr-HR" sz="3200" dirty="0">
                <a:solidFill>
                  <a:srgbClr val="FF0000"/>
                </a:solidFill>
                <a:latin typeface="+mj-lt"/>
              </a:rPr>
              <a:t>∆</a:t>
            </a:r>
            <a:r>
              <a:rPr lang="en-US" sz="3200" i="1" dirty="0">
                <a:solidFill>
                  <a:srgbClr val="FF0000"/>
                </a:solidFill>
                <a:latin typeface="+mj-lt"/>
              </a:rPr>
              <a:t>U </a:t>
            </a:r>
            <a:r>
              <a:rPr lang="en-US" sz="3200" dirty="0">
                <a:solidFill>
                  <a:srgbClr val="FF0000"/>
                </a:solidFill>
                <a:latin typeface="+mj-lt"/>
              </a:rPr>
              <a:t>= </a:t>
            </a:r>
            <a:r>
              <a:rPr lang="en-US" sz="3200" i="1" dirty="0">
                <a:solidFill>
                  <a:srgbClr val="FF0000"/>
                </a:solidFill>
                <a:latin typeface="+mj-lt"/>
              </a:rPr>
              <a:t>w</a:t>
            </a:r>
            <a:r>
              <a:rPr lang="en-US" sz="3200" baseline="-25000" dirty="0">
                <a:solidFill>
                  <a:srgbClr val="FF0000"/>
                </a:solidFill>
                <a:latin typeface="+mj-lt"/>
              </a:rPr>
              <a:t>ad</a:t>
            </a:r>
            <a:r>
              <a:rPr lang="en-US" sz="3200" dirty="0">
                <a:solidFill>
                  <a:srgbClr val="231F20"/>
                </a:solidFill>
                <a:latin typeface="+mj-lt"/>
              </a:rPr>
              <a:t>. The subscript ‘ad’ denotes an adiabatic process. Therefore,</a:t>
            </a:r>
            <a:r>
              <a:rPr lang="tr-TR" sz="3200" dirty="0">
                <a:solidFill>
                  <a:srgbClr val="231F20"/>
                </a:solidFill>
                <a:latin typeface="+mj-lt"/>
              </a:rPr>
              <a:t> </a:t>
            </a:r>
            <a:r>
              <a:rPr lang="en-US" sz="3200" dirty="0">
                <a:solidFill>
                  <a:srgbClr val="231F20"/>
                </a:solidFill>
                <a:latin typeface="+mj-lt"/>
              </a:rPr>
              <a:t>by equating the two values we have obtained for </a:t>
            </a:r>
            <a:r>
              <a:rPr lang="hr-HR" sz="3200" dirty="0">
                <a:latin typeface="+mj-lt"/>
              </a:rPr>
              <a:t>∆</a:t>
            </a:r>
            <a:r>
              <a:rPr lang="en-US" sz="3200" i="1" dirty="0">
                <a:solidFill>
                  <a:srgbClr val="231F20"/>
                </a:solidFill>
                <a:latin typeface="+mj-lt"/>
              </a:rPr>
              <a:t>U</a:t>
            </a:r>
            <a:r>
              <a:rPr lang="en-US" sz="3200" dirty="0">
                <a:solidFill>
                  <a:srgbClr val="231F20"/>
                </a:solidFill>
                <a:latin typeface="+mj-lt"/>
              </a:rPr>
              <a:t>, we obtain</a:t>
            </a:r>
            <a:endParaRPr lang="tr-TR" sz="3200" dirty="0">
              <a:latin typeface="+mj-lt"/>
            </a:endParaRPr>
          </a:p>
        </p:txBody>
      </p:sp>
      <p:sp>
        <p:nvSpPr>
          <p:cNvPr id="5" name="Rectangle 4"/>
          <p:cNvSpPr/>
          <p:nvPr/>
        </p:nvSpPr>
        <p:spPr>
          <a:xfrm>
            <a:off x="1434951" y="8621969"/>
            <a:ext cx="2165978" cy="584775"/>
          </a:xfrm>
          <a:prstGeom prst="rect">
            <a:avLst/>
          </a:prstGeom>
        </p:spPr>
        <p:txBody>
          <a:bodyPr wrap="none">
            <a:spAutoFit/>
          </a:bodyPr>
          <a:lstStyle/>
          <a:p>
            <a:r>
              <a:rPr lang="en-US" sz="3200" b="1" i="1" dirty="0"/>
              <a:t>w</a:t>
            </a:r>
            <a:r>
              <a:rPr lang="en-US" sz="3200" b="1" baseline="-25000" dirty="0"/>
              <a:t>ad</a:t>
            </a:r>
            <a:r>
              <a:rPr lang="en-US" sz="3200" b="1" dirty="0"/>
              <a:t> = </a:t>
            </a:r>
            <a:r>
              <a:rPr lang="en-US" sz="3200" b="1" i="1" dirty="0"/>
              <a:t>C</a:t>
            </a:r>
            <a:r>
              <a:rPr lang="en-US" sz="3200" b="1" i="1" baseline="-25000" dirty="0"/>
              <a:t>V</a:t>
            </a:r>
            <a:r>
              <a:rPr lang="en-US" sz="3200" b="1" i="1" dirty="0"/>
              <a:t> </a:t>
            </a:r>
            <a:r>
              <a:rPr lang="en-US" sz="3200" b="1" dirty="0"/>
              <a:t>∆</a:t>
            </a:r>
            <a:r>
              <a:rPr lang="en-US" sz="3200" b="1" i="1" dirty="0"/>
              <a:t>T </a:t>
            </a:r>
            <a:endParaRPr lang="en-US" sz="3200" b="1" dirty="0"/>
          </a:p>
        </p:txBody>
      </p:sp>
    </p:spTree>
    <p:extLst>
      <p:ext uri="{BB962C8B-B14F-4D97-AF65-F5344CB8AC3E}">
        <p14:creationId xmlns:p14="http://schemas.microsoft.com/office/powerpoint/2010/main" val="529716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9747" y="861263"/>
            <a:ext cx="6759256" cy="584775"/>
          </a:xfrm>
          <a:prstGeom prst="rect">
            <a:avLst/>
          </a:prstGeom>
          <a:noFill/>
        </p:spPr>
        <p:txBody>
          <a:bodyPr wrap="square" rtlCol="0">
            <a:spAutoFit/>
          </a:bodyPr>
          <a:lstStyle/>
          <a:p>
            <a:r>
              <a:rPr lang="en-US" sz="2000" b="1" dirty="0"/>
              <a:t> </a:t>
            </a:r>
            <a:r>
              <a:rPr lang="en-US" sz="3200" b="1" i="1" dirty="0"/>
              <a:t>w</a:t>
            </a:r>
            <a:r>
              <a:rPr lang="en-US" sz="3200" b="1" baseline="-25000" dirty="0"/>
              <a:t>ad</a:t>
            </a:r>
            <a:r>
              <a:rPr lang="en-US" sz="3200" b="1" dirty="0"/>
              <a:t> = </a:t>
            </a:r>
            <a:r>
              <a:rPr lang="en-US" sz="3200" b="1" i="1" dirty="0"/>
              <a:t>C</a:t>
            </a:r>
            <a:r>
              <a:rPr lang="en-US" sz="3200" b="1" i="1" baseline="-25000" dirty="0"/>
              <a:t>V</a:t>
            </a:r>
            <a:r>
              <a:rPr lang="en-US" sz="3200" b="1" i="1" dirty="0"/>
              <a:t> </a:t>
            </a:r>
            <a:r>
              <a:rPr lang="en-US" sz="3200" b="1" dirty="0"/>
              <a:t>∆</a:t>
            </a:r>
            <a:r>
              <a:rPr lang="en-US" sz="3200" b="1" i="1" dirty="0"/>
              <a:t>T</a:t>
            </a:r>
            <a:endParaRPr lang="tr-TR" sz="2000" b="1" dirty="0"/>
          </a:p>
        </p:txBody>
      </p:sp>
      <p:sp>
        <p:nvSpPr>
          <p:cNvPr id="7" name="Title 1"/>
          <p:cNvSpPr>
            <a:spLocks noGrp="1"/>
          </p:cNvSpPr>
          <p:nvPr>
            <p:ph type="title"/>
          </p:nvPr>
        </p:nvSpPr>
        <p:spPr>
          <a:xfrm>
            <a:off x="0" y="0"/>
            <a:ext cx="4510096" cy="787400"/>
          </a:xfrm>
        </p:spPr>
        <p:txBody>
          <a:bodyPr>
            <a:normAutofit/>
          </a:bodyPr>
          <a:lstStyle/>
          <a:p>
            <a:pPr algn="l"/>
            <a:r>
              <a:rPr lang="en-US" sz="3200" b="1" dirty="0">
                <a:solidFill>
                  <a:srgbClr val="C00000"/>
                </a:solidFill>
              </a:rPr>
              <a:t>Adiabatic Changes</a:t>
            </a:r>
          </a:p>
        </p:txBody>
      </p:sp>
      <p:sp>
        <p:nvSpPr>
          <p:cNvPr id="4" name="Rectangle 3"/>
          <p:cNvSpPr/>
          <p:nvPr/>
        </p:nvSpPr>
        <p:spPr>
          <a:xfrm>
            <a:off x="146848" y="1519901"/>
            <a:ext cx="12166600" cy="5016758"/>
          </a:xfrm>
          <a:prstGeom prst="rect">
            <a:avLst/>
          </a:prstGeom>
        </p:spPr>
        <p:txBody>
          <a:bodyPr wrap="square">
            <a:spAutoFit/>
          </a:bodyPr>
          <a:lstStyle/>
          <a:p>
            <a:pPr algn="just"/>
            <a:r>
              <a:rPr lang="en-US" sz="3200" dirty="0">
                <a:solidFill>
                  <a:srgbClr val="231F20"/>
                </a:solidFill>
                <a:latin typeface="Minion-Regular"/>
              </a:rPr>
              <a:t>That is, the work done during an adiabatic expansion of a perfect gas is proportional</a:t>
            </a:r>
            <a:r>
              <a:rPr lang="tr-TR" sz="3200" dirty="0">
                <a:solidFill>
                  <a:srgbClr val="231F20"/>
                </a:solidFill>
                <a:latin typeface="Minion-Regular"/>
              </a:rPr>
              <a:t> </a:t>
            </a:r>
            <a:r>
              <a:rPr lang="en-US" sz="3200" dirty="0">
                <a:solidFill>
                  <a:srgbClr val="231F20"/>
                </a:solidFill>
                <a:latin typeface="Minion-Regular"/>
              </a:rPr>
              <a:t>to the temperature di</a:t>
            </a:r>
            <a:r>
              <a:rPr lang="en-US" sz="3200" dirty="0">
                <a:solidFill>
                  <a:srgbClr val="231F20"/>
                </a:solidFill>
                <a:latin typeface="MinionExp-Regular"/>
              </a:rPr>
              <a:t>ff</a:t>
            </a:r>
            <a:r>
              <a:rPr lang="en-US" sz="3200" dirty="0">
                <a:solidFill>
                  <a:srgbClr val="231F20"/>
                </a:solidFill>
                <a:latin typeface="Minion-Regular"/>
              </a:rPr>
              <a:t>erence between the initial and final states. That is exactly what</a:t>
            </a:r>
            <a:r>
              <a:rPr lang="tr-TR" sz="3200" dirty="0">
                <a:solidFill>
                  <a:srgbClr val="231F20"/>
                </a:solidFill>
                <a:latin typeface="Minion-Regular"/>
              </a:rPr>
              <a:t> </a:t>
            </a:r>
            <a:r>
              <a:rPr lang="en-US" sz="3200" dirty="0">
                <a:solidFill>
                  <a:srgbClr val="231F20"/>
                </a:solidFill>
                <a:latin typeface="Minion-Regular"/>
              </a:rPr>
              <a:t>we expect on molecular grounds, because the mean kinetic energy is proportional</a:t>
            </a:r>
            <a:r>
              <a:rPr lang="tr-TR" sz="3200" dirty="0">
                <a:solidFill>
                  <a:srgbClr val="231F20"/>
                </a:solidFill>
                <a:latin typeface="Minion-Regular"/>
              </a:rPr>
              <a:t> </a:t>
            </a:r>
            <a:r>
              <a:rPr lang="en-US" sz="3200" dirty="0">
                <a:solidFill>
                  <a:srgbClr val="231F20"/>
                </a:solidFill>
                <a:latin typeface="Minion-Regular"/>
              </a:rPr>
              <a:t>to </a:t>
            </a:r>
            <a:r>
              <a:rPr lang="en-US" sz="3200" i="1" dirty="0">
                <a:solidFill>
                  <a:srgbClr val="231F20"/>
                </a:solidFill>
                <a:latin typeface="Minion-Italic"/>
              </a:rPr>
              <a:t>T</a:t>
            </a:r>
            <a:r>
              <a:rPr lang="en-US" sz="3200" dirty="0">
                <a:solidFill>
                  <a:srgbClr val="231F20"/>
                </a:solidFill>
                <a:latin typeface="Minion-Regular"/>
              </a:rPr>
              <a:t>, so a change in internal energy arising from temperature alone is also expected</a:t>
            </a:r>
            <a:r>
              <a:rPr lang="tr-TR" sz="3200" dirty="0">
                <a:solidFill>
                  <a:srgbClr val="231F20"/>
                </a:solidFill>
                <a:latin typeface="Minion-Regular"/>
              </a:rPr>
              <a:t> </a:t>
            </a:r>
            <a:r>
              <a:rPr lang="en-US" sz="3200" dirty="0">
                <a:solidFill>
                  <a:srgbClr val="231F20"/>
                </a:solidFill>
                <a:latin typeface="Minion-Regular"/>
              </a:rPr>
              <a:t>to be proportional to </a:t>
            </a:r>
            <a:r>
              <a:rPr lang="el-GR" sz="3200" dirty="0">
                <a:solidFill>
                  <a:srgbClr val="231F20"/>
                </a:solidFill>
                <a:latin typeface="Calibri" panose="020F0502020204030204" pitchFamily="34" charset="0"/>
                <a:cs typeface="Calibri" panose="020F0502020204030204" pitchFamily="34" charset="0"/>
              </a:rPr>
              <a:t>Δ</a:t>
            </a:r>
            <a:r>
              <a:rPr lang="en-US" sz="3200" i="1" dirty="0">
                <a:solidFill>
                  <a:srgbClr val="231F20"/>
                </a:solidFill>
                <a:latin typeface="Minion-Italic"/>
              </a:rPr>
              <a:t>T</a:t>
            </a:r>
            <a:r>
              <a:rPr lang="en-US" sz="3200" dirty="0">
                <a:solidFill>
                  <a:srgbClr val="231F20"/>
                </a:solidFill>
                <a:latin typeface="Minion-Regular"/>
              </a:rPr>
              <a:t>. </a:t>
            </a:r>
            <a:endParaRPr lang="tr-TR" sz="3200" dirty="0">
              <a:solidFill>
                <a:srgbClr val="231F20"/>
              </a:solidFill>
              <a:latin typeface="Minion-Regular"/>
            </a:endParaRPr>
          </a:p>
          <a:p>
            <a:pPr algn="just"/>
            <a:endParaRPr lang="tr-TR" sz="3200" dirty="0">
              <a:solidFill>
                <a:srgbClr val="231F20"/>
              </a:solidFill>
              <a:latin typeface="Minion-Regular"/>
            </a:endParaRPr>
          </a:p>
          <a:p>
            <a:pPr algn="just"/>
            <a:r>
              <a:rPr lang="tr-TR" sz="3200" dirty="0">
                <a:solidFill>
                  <a:srgbClr val="231F20"/>
                </a:solidFill>
                <a:latin typeface="Minion-Regular"/>
              </a:rPr>
              <a:t>T</a:t>
            </a:r>
            <a:r>
              <a:rPr lang="en-US" sz="3200" dirty="0">
                <a:solidFill>
                  <a:srgbClr val="231F20"/>
                </a:solidFill>
                <a:latin typeface="Minion-Regular"/>
              </a:rPr>
              <a:t>he initial and</a:t>
            </a:r>
            <a:r>
              <a:rPr lang="tr-TR" sz="3200" dirty="0">
                <a:solidFill>
                  <a:srgbClr val="231F20"/>
                </a:solidFill>
                <a:latin typeface="Minion-Regular"/>
              </a:rPr>
              <a:t> </a:t>
            </a:r>
            <a:r>
              <a:rPr lang="en-US" sz="3200" dirty="0">
                <a:solidFill>
                  <a:srgbClr val="231F20"/>
                </a:solidFill>
                <a:latin typeface="Minion-Regular"/>
              </a:rPr>
              <a:t>final temperatures of a perfect gas that undergoes reversible adiabatic expansion</a:t>
            </a:r>
            <a:r>
              <a:rPr lang="tr-TR" sz="3200" dirty="0">
                <a:solidFill>
                  <a:srgbClr val="231F20"/>
                </a:solidFill>
                <a:latin typeface="Minion-Regular"/>
              </a:rPr>
              <a:t> </a:t>
            </a:r>
            <a:r>
              <a:rPr lang="en-US" sz="3200" dirty="0">
                <a:solidFill>
                  <a:srgbClr val="231F20"/>
                </a:solidFill>
                <a:latin typeface="Minion-Regular"/>
              </a:rPr>
              <a:t>(reversible expansion in a thermally insulated container) can be calculated from</a:t>
            </a:r>
            <a:endParaRPr lang="tr-TR" sz="3200" dirty="0"/>
          </a:p>
        </p:txBody>
      </p:sp>
      <p:pic>
        <p:nvPicPr>
          <p:cNvPr id="9" name="Picture 8"/>
          <p:cNvPicPr>
            <a:picLocks noChangeAspect="1"/>
          </p:cNvPicPr>
          <p:nvPr/>
        </p:nvPicPr>
        <p:blipFill>
          <a:blip r:embed="rId3"/>
          <a:stretch>
            <a:fillRect/>
          </a:stretch>
        </p:blipFill>
        <p:spPr>
          <a:xfrm>
            <a:off x="459747" y="6779426"/>
            <a:ext cx="4182918" cy="1893131"/>
          </a:xfrm>
          <a:prstGeom prst="rect">
            <a:avLst/>
          </a:prstGeom>
        </p:spPr>
      </p:pic>
      <p:sp>
        <p:nvSpPr>
          <p:cNvPr id="8" name="Rectangle 7"/>
          <p:cNvSpPr/>
          <p:nvPr/>
        </p:nvSpPr>
        <p:spPr>
          <a:xfrm>
            <a:off x="5257800" y="6911186"/>
            <a:ext cx="6400800" cy="1569660"/>
          </a:xfrm>
          <a:prstGeom prst="rect">
            <a:avLst/>
          </a:prstGeom>
        </p:spPr>
        <p:txBody>
          <a:bodyPr>
            <a:spAutoFit/>
          </a:bodyPr>
          <a:lstStyle/>
          <a:p>
            <a:r>
              <a:rPr lang="en-US" sz="3200" dirty="0">
                <a:latin typeface="Minion-Regular"/>
              </a:rPr>
              <a:t>where </a:t>
            </a:r>
            <a:r>
              <a:rPr lang="en-US" sz="3200" i="1" dirty="0">
                <a:latin typeface="Minion-Regular"/>
              </a:rPr>
              <a:t>c </a:t>
            </a:r>
            <a:r>
              <a:rPr lang="en-US" sz="3200" dirty="0">
                <a:latin typeface="Minion-Regular"/>
              </a:rPr>
              <a:t>= </a:t>
            </a:r>
            <a:r>
              <a:rPr lang="en-US" sz="3200" i="1" dirty="0" err="1">
                <a:latin typeface="Minion-Regular"/>
              </a:rPr>
              <a:t>C</a:t>
            </a:r>
            <a:r>
              <a:rPr lang="en-US" sz="3200" i="1" baseline="-25000" dirty="0" err="1">
                <a:latin typeface="Minion-Regular"/>
              </a:rPr>
              <a:t>V</a:t>
            </a:r>
            <a:r>
              <a:rPr lang="en-US" sz="3200" baseline="-25000" dirty="0" err="1">
                <a:latin typeface="Minion-Regular"/>
              </a:rPr>
              <a:t>,m</a:t>
            </a:r>
            <a:r>
              <a:rPr lang="en-US" sz="3200" dirty="0">
                <a:latin typeface="Minion-Regular"/>
              </a:rPr>
              <a:t>/</a:t>
            </a:r>
            <a:r>
              <a:rPr lang="en-US" sz="3200" i="1" dirty="0">
                <a:latin typeface="Minion-Regular"/>
              </a:rPr>
              <a:t>R</a:t>
            </a:r>
            <a:r>
              <a:rPr lang="en-US" sz="3200" dirty="0">
                <a:latin typeface="Minion-Regular"/>
              </a:rPr>
              <a:t>, or equivalently</a:t>
            </a:r>
            <a:br>
              <a:rPr lang="en-US" sz="3200" dirty="0">
                <a:latin typeface="Minion-Regular"/>
              </a:rPr>
            </a:br>
            <a:endParaRPr lang="tr-TR" sz="3200" dirty="0">
              <a:latin typeface="Minion-Regular"/>
            </a:endParaRPr>
          </a:p>
          <a:p>
            <a:pPr algn="ctr"/>
            <a:r>
              <a:rPr lang="en-US" sz="3200" i="1" dirty="0" err="1">
                <a:latin typeface="Minion-Regular"/>
              </a:rPr>
              <a:t>V</a:t>
            </a:r>
            <a:r>
              <a:rPr lang="en-US" sz="3200" baseline="-25000" dirty="0" err="1">
                <a:latin typeface="Minion-Regular"/>
              </a:rPr>
              <a:t>i</a:t>
            </a:r>
            <a:r>
              <a:rPr lang="en-US" sz="3200" i="1" dirty="0" err="1">
                <a:latin typeface="Minion-Regular"/>
              </a:rPr>
              <a:t>T</a:t>
            </a:r>
            <a:r>
              <a:rPr lang="en-US" sz="3200" baseline="-25000" dirty="0" err="1">
                <a:latin typeface="Minion-Regular"/>
              </a:rPr>
              <a:t>i</a:t>
            </a:r>
            <a:r>
              <a:rPr lang="en-US" sz="3200" baseline="30000" dirty="0" err="1">
                <a:latin typeface="Minion-Regular"/>
              </a:rPr>
              <a:t>c</a:t>
            </a:r>
            <a:r>
              <a:rPr lang="en-US" sz="3200" dirty="0">
                <a:latin typeface="Minion-Regular"/>
              </a:rPr>
              <a:t> =</a:t>
            </a:r>
            <a:r>
              <a:rPr lang="en-US" sz="3200" i="1" dirty="0" err="1">
                <a:latin typeface="Minion-Regular"/>
              </a:rPr>
              <a:t>V</a:t>
            </a:r>
            <a:r>
              <a:rPr lang="en-US" sz="3200" baseline="-25000" dirty="0" err="1">
                <a:latin typeface="Minion-Regular"/>
              </a:rPr>
              <a:t>f</a:t>
            </a:r>
            <a:r>
              <a:rPr lang="en-US" sz="3200" i="1" dirty="0" err="1">
                <a:latin typeface="Minion-Regular"/>
              </a:rPr>
              <a:t>T</a:t>
            </a:r>
            <a:r>
              <a:rPr lang="en-US" sz="3200" baseline="-25000" dirty="0" err="1">
                <a:latin typeface="Minion-Regular"/>
              </a:rPr>
              <a:t>f</a:t>
            </a:r>
            <a:r>
              <a:rPr lang="en-US" sz="3200" i="1" baseline="30000" dirty="0" err="1">
                <a:latin typeface="Minion-Regular"/>
              </a:rPr>
              <a:t>c</a:t>
            </a:r>
            <a:r>
              <a:rPr lang="en-US" sz="3200" i="1" dirty="0">
                <a:latin typeface="Minion-Regular"/>
              </a:rPr>
              <a:t> </a:t>
            </a:r>
            <a:endParaRPr lang="en-US" sz="3200" dirty="0">
              <a:latin typeface="Minion-Regular"/>
            </a:endParaRPr>
          </a:p>
        </p:txBody>
      </p:sp>
      <p:sp>
        <p:nvSpPr>
          <p:cNvPr id="10" name="Rectangle 9"/>
          <p:cNvSpPr/>
          <p:nvPr/>
        </p:nvSpPr>
        <p:spPr>
          <a:xfrm>
            <a:off x="3791748" y="8855373"/>
            <a:ext cx="8928100" cy="492443"/>
          </a:xfrm>
          <a:prstGeom prst="rect">
            <a:avLst/>
          </a:prstGeom>
        </p:spPr>
        <p:txBody>
          <a:bodyPr wrap="square">
            <a:spAutoFit/>
          </a:bodyPr>
          <a:lstStyle/>
          <a:p>
            <a:r>
              <a:rPr lang="en-US" sz="2600" dirty="0">
                <a:solidFill>
                  <a:srgbClr val="231F20"/>
                </a:solidFill>
                <a:latin typeface="Minion-Regular"/>
              </a:rPr>
              <a:t>This result is often summarized in the form </a:t>
            </a:r>
            <a:r>
              <a:rPr lang="en-US" sz="2600" i="1" dirty="0">
                <a:solidFill>
                  <a:srgbClr val="231F20"/>
                </a:solidFill>
                <a:latin typeface="Minion-Regular"/>
              </a:rPr>
              <a:t>VT</a:t>
            </a:r>
            <a:r>
              <a:rPr lang="tr-TR" sz="2600" i="1" baseline="30000" dirty="0">
                <a:solidFill>
                  <a:srgbClr val="231F20"/>
                </a:solidFill>
                <a:latin typeface="Minion-Regular"/>
              </a:rPr>
              <a:t>c</a:t>
            </a:r>
            <a:r>
              <a:rPr lang="tr-TR" sz="2600" i="1" dirty="0">
                <a:solidFill>
                  <a:srgbClr val="231F20"/>
                </a:solidFill>
                <a:latin typeface="Minion-Regular"/>
              </a:rPr>
              <a:t> </a:t>
            </a:r>
            <a:r>
              <a:rPr lang="en-US" sz="2600" dirty="0">
                <a:solidFill>
                  <a:srgbClr val="231F20"/>
                </a:solidFill>
                <a:latin typeface="Minion-Regular"/>
              </a:rPr>
              <a:t>= constant.</a:t>
            </a:r>
            <a:endParaRPr lang="tr-TR" sz="2600" dirty="0">
              <a:latin typeface="Minion-Regular"/>
            </a:endParaRPr>
          </a:p>
        </p:txBody>
      </p:sp>
    </p:spTree>
    <p:extLst>
      <p:ext uri="{BB962C8B-B14F-4D97-AF65-F5344CB8AC3E}">
        <p14:creationId xmlns:p14="http://schemas.microsoft.com/office/powerpoint/2010/main" val="3725107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8315683" y="2152962"/>
            <a:ext cx="4197416" cy="6660837"/>
          </a:xfrm>
          <a:prstGeom prst="rect">
            <a:avLst/>
          </a:prstGeom>
        </p:spPr>
      </p:pic>
      <mc:AlternateContent xmlns:mc="http://schemas.openxmlformats.org/markup-compatibility/2006" xmlns:a14="http://schemas.microsoft.com/office/drawing/2010/main">
        <mc:Choice Requires="a14">
          <p:sp>
            <p:nvSpPr>
              <p:cNvPr id="6" name="TextBox 5"/>
              <p:cNvSpPr txBox="1"/>
              <p:nvPr/>
            </p:nvSpPr>
            <p:spPr>
              <a:xfrm>
                <a:off x="227732" y="787400"/>
                <a:ext cx="12345268" cy="3539430"/>
              </a:xfrm>
              <a:prstGeom prst="rect">
                <a:avLst/>
              </a:prstGeom>
              <a:noFill/>
            </p:spPr>
            <p:txBody>
              <a:bodyPr wrap="square" rtlCol="0">
                <a:spAutoFit/>
              </a:bodyPr>
              <a:lstStyle/>
              <a:p>
                <a:pPr algn="just"/>
                <a:r>
                  <a:rPr lang="tr-TR" sz="3200" dirty="0">
                    <a:latin typeface="Minion-Regular"/>
                  </a:rPr>
                  <a:t>T</a:t>
                </a:r>
                <a:r>
                  <a:rPr lang="en-US" sz="3200" dirty="0">
                    <a:latin typeface="Minion-Regular"/>
                  </a:rPr>
                  <a:t>he pressure of a perfect gas that undergoes reversible adiabatic expansion from a volume </a:t>
                </a:r>
                <a:r>
                  <a:rPr lang="en-US" sz="3200" i="1" dirty="0">
                    <a:latin typeface="Minion-Regular"/>
                  </a:rPr>
                  <a:t>V</a:t>
                </a:r>
                <a:r>
                  <a:rPr lang="en-US" sz="3200" baseline="-25000" dirty="0">
                    <a:latin typeface="Minion-Regular"/>
                  </a:rPr>
                  <a:t>i</a:t>
                </a:r>
                <a:r>
                  <a:rPr lang="en-US" sz="3200" dirty="0">
                    <a:latin typeface="Minion-Regular"/>
                  </a:rPr>
                  <a:t> to a volume </a:t>
                </a:r>
                <a:r>
                  <a:rPr lang="en-US" sz="3200" i="1" dirty="0" err="1">
                    <a:latin typeface="Minion-Regular"/>
                  </a:rPr>
                  <a:t>V</a:t>
                </a:r>
                <a:r>
                  <a:rPr lang="en-US" sz="3200" baseline="-25000" dirty="0" err="1">
                    <a:latin typeface="Minion-Regular"/>
                  </a:rPr>
                  <a:t>f</a:t>
                </a:r>
                <a:r>
                  <a:rPr lang="en-US" sz="3200" dirty="0">
                    <a:latin typeface="Minion-Regular"/>
                  </a:rPr>
                  <a:t> is related to its initial pressure by </a:t>
                </a:r>
              </a:p>
              <a:p>
                <a:pPr algn="just"/>
                <a:endParaRPr lang="en-US" sz="3200" dirty="0">
                  <a:latin typeface="Minion-Regular"/>
                </a:endParaRPr>
              </a:p>
              <a:p>
                <a:pPr algn="just"/>
                <a:endParaRPr lang="en-US" sz="3200" dirty="0">
                  <a:latin typeface="Minion-Regular"/>
                </a:endParaRPr>
              </a:p>
              <a:p>
                <a:pPr algn="just"/>
                <a:endParaRPr lang="en-US" sz="3200" dirty="0">
                  <a:latin typeface="Minion-Regular"/>
                </a:endParaRPr>
              </a:p>
              <a:p>
                <a:pPr algn="just"/>
                <a:r>
                  <a:rPr lang="en-US" sz="3200" dirty="0">
                    <a:latin typeface="Minion-Regular"/>
                  </a:rPr>
                  <a:t>where </a:t>
                </a:r>
                <a14:m>
                  <m:oMath xmlns:m="http://schemas.openxmlformats.org/officeDocument/2006/math">
                    <m:r>
                      <a:rPr lang="en-US" sz="3200" i="1" dirty="0" smtClean="0">
                        <a:latin typeface="Cambria Math" panose="02040503050406030204" pitchFamily="18" charset="0"/>
                        <a:ea typeface="Cambria Math" panose="02040503050406030204" pitchFamily="18" charset="0"/>
                      </a:rPr>
                      <m:t>𝛾</m:t>
                    </m:r>
                  </m:oMath>
                </a14:m>
                <a:r>
                  <a:rPr lang="en-US" sz="3200" dirty="0">
                    <a:latin typeface="Minion-Regular"/>
                  </a:rPr>
                  <a:t> = </a:t>
                </a:r>
                <a:r>
                  <a:rPr lang="en-US" sz="3200" i="1" dirty="0" err="1">
                    <a:latin typeface="Minion-Regular"/>
                  </a:rPr>
                  <a:t>C</a:t>
                </a:r>
                <a:r>
                  <a:rPr lang="en-US" sz="3200" i="1" baseline="-25000" dirty="0" err="1">
                    <a:latin typeface="Minion-Regular"/>
                  </a:rPr>
                  <a:t>p</a:t>
                </a:r>
                <a:r>
                  <a:rPr lang="en-US" sz="3200" baseline="-25000" dirty="0" err="1">
                    <a:latin typeface="Minion-Regular"/>
                  </a:rPr>
                  <a:t>,m</a:t>
                </a:r>
                <a:r>
                  <a:rPr lang="en-US" sz="3200" dirty="0">
                    <a:latin typeface="Minion-Regular"/>
                  </a:rPr>
                  <a:t>/</a:t>
                </a:r>
                <a:r>
                  <a:rPr lang="en-US" sz="3200" i="1" dirty="0" err="1">
                    <a:latin typeface="Minion-Regular"/>
                  </a:rPr>
                  <a:t>C</a:t>
                </a:r>
                <a:r>
                  <a:rPr lang="en-US" sz="3200" i="1" baseline="-25000" dirty="0" err="1">
                    <a:latin typeface="Minion-Regular"/>
                  </a:rPr>
                  <a:t>V</a:t>
                </a:r>
                <a:r>
                  <a:rPr lang="en-US" sz="3200" baseline="-25000" dirty="0" err="1">
                    <a:latin typeface="Minion-Regular"/>
                  </a:rPr>
                  <a:t>,m</a:t>
                </a:r>
                <a:endParaRPr lang="tr-TR" sz="3200" dirty="0">
                  <a:latin typeface="Minion-Regular"/>
                </a:endParaRPr>
              </a:p>
            </p:txBody>
          </p:sp>
        </mc:Choice>
        <mc:Fallback xmlns="">
          <p:sp>
            <p:nvSpPr>
              <p:cNvPr id="6" name="TextBox 5"/>
              <p:cNvSpPr txBox="1">
                <a:spLocks noRot="1" noChangeAspect="1" noMove="1" noResize="1" noEditPoints="1" noAdjustHandles="1" noChangeArrowheads="1" noChangeShapeType="1" noTextEdit="1"/>
              </p:cNvSpPr>
              <p:nvPr/>
            </p:nvSpPr>
            <p:spPr>
              <a:xfrm>
                <a:off x="227732" y="787400"/>
                <a:ext cx="12345268" cy="3539430"/>
              </a:xfrm>
              <a:prstGeom prst="rect">
                <a:avLst/>
              </a:prstGeom>
              <a:blipFill rotWithShape="0">
                <a:blip r:embed="rId4"/>
                <a:stretch>
                  <a:fillRect l="-1234" t="-2238" r="-1234" b="-4647"/>
                </a:stretch>
              </a:blipFill>
            </p:spPr>
            <p:txBody>
              <a:bodyPr/>
              <a:lstStyle/>
              <a:p>
                <a:r>
                  <a:rPr lang="tr-TR">
                    <a:noFill/>
                  </a:rPr>
                  <a:t> </a:t>
                </a:r>
              </a:p>
            </p:txBody>
          </p:sp>
        </mc:Fallback>
      </mc:AlternateContent>
      <p:pic>
        <p:nvPicPr>
          <p:cNvPr id="8" name="Picture 7"/>
          <p:cNvPicPr>
            <a:picLocks noChangeAspect="1"/>
          </p:cNvPicPr>
          <p:nvPr/>
        </p:nvPicPr>
        <p:blipFill>
          <a:blip r:embed="rId5"/>
          <a:stretch>
            <a:fillRect/>
          </a:stretch>
        </p:blipFill>
        <p:spPr>
          <a:xfrm>
            <a:off x="1437522" y="2411307"/>
            <a:ext cx="4397477" cy="1268504"/>
          </a:xfrm>
          <a:prstGeom prst="rect">
            <a:avLst/>
          </a:prstGeom>
        </p:spPr>
      </p:pic>
      <p:sp>
        <p:nvSpPr>
          <p:cNvPr id="9" name="Title 1"/>
          <p:cNvSpPr>
            <a:spLocks noGrp="1"/>
          </p:cNvSpPr>
          <p:nvPr>
            <p:ph type="title"/>
          </p:nvPr>
        </p:nvSpPr>
        <p:spPr>
          <a:xfrm>
            <a:off x="0" y="0"/>
            <a:ext cx="4510096" cy="787400"/>
          </a:xfrm>
        </p:spPr>
        <p:txBody>
          <a:bodyPr>
            <a:normAutofit/>
          </a:bodyPr>
          <a:lstStyle/>
          <a:p>
            <a:pPr algn="l"/>
            <a:r>
              <a:rPr lang="en-US" sz="3200" b="1" dirty="0">
                <a:solidFill>
                  <a:srgbClr val="C00000"/>
                </a:solidFill>
              </a:rPr>
              <a:t>Adiabatic Changes</a:t>
            </a:r>
          </a:p>
        </p:txBody>
      </p:sp>
      <p:sp>
        <p:nvSpPr>
          <p:cNvPr id="4" name="Rectangle 3"/>
          <p:cNvSpPr/>
          <p:nvPr/>
        </p:nvSpPr>
        <p:spPr>
          <a:xfrm>
            <a:off x="227732" y="4624913"/>
            <a:ext cx="7524060" cy="1077218"/>
          </a:xfrm>
          <a:prstGeom prst="rect">
            <a:avLst/>
          </a:prstGeom>
        </p:spPr>
        <p:txBody>
          <a:bodyPr wrap="square">
            <a:spAutoFit/>
          </a:bodyPr>
          <a:lstStyle/>
          <a:p>
            <a:pPr algn="just"/>
            <a:r>
              <a:rPr lang="en-US" sz="3200" dirty="0">
                <a:solidFill>
                  <a:srgbClr val="231F20"/>
                </a:solidFill>
                <a:latin typeface="Minion-Regular"/>
              </a:rPr>
              <a:t>This result is summarized in the form </a:t>
            </a:r>
            <a:endParaRPr lang="tr-TR" sz="3200" dirty="0">
              <a:solidFill>
                <a:srgbClr val="231F20"/>
              </a:solidFill>
              <a:latin typeface="Minion-Regular"/>
            </a:endParaRPr>
          </a:p>
          <a:p>
            <a:pPr algn="just"/>
            <a:r>
              <a:rPr lang="en-US" sz="3200" b="1" i="1" dirty="0" err="1">
                <a:solidFill>
                  <a:srgbClr val="231F20"/>
                </a:solidFill>
                <a:latin typeface="Minion-Regular"/>
              </a:rPr>
              <a:t>pV</a:t>
            </a:r>
            <a:r>
              <a:rPr lang="en-US" sz="3200" b="1" baseline="30000" dirty="0" err="1">
                <a:solidFill>
                  <a:srgbClr val="231F20"/>
                </a:solidFill>
                <a:latin typeface="Minion-Regular"/>
              </a:rPr>
              <a:t>γ</a:t>
            </a:r>
            <a:r>
              <a:rPr lang="en-US" sz="3200" b="1" dirty="0">
                <a:solidFill>
                  <a:srgbClr val="231F20"/>
                </a:solidFill>
                <a:latin typeface="Minion-Regular"/>
              </a:rPr>
              <a:t> = constant. </a:t>
            </a:r>
            <a:endParaRPr lang="tr-TR" sz="3200" b="1" dirty="0">
              <a:latin typeface="Minion-Regular"/>
            </a:endParaRPr>
          </a:p>
        </p:txBody>
      </p:sp>
      <p:sp>
        <p:nvSpPr>
          <p:cNvPr id="10" name="Rectangle 9"/>
          <p:cNvSpPr/>
          <p:nvPr/>
        </p:nvSpPr>
        <p:spPr>
          <a:xfrm>
            <a:off x="89628" y="5950737"/>
            <a:ext cx="7524060" cy="3539430"/>
          </a:xfrm>
          <a:prstGeom prst="rect">
            <a:avLst/>
          </a:prstGeom>
        </p:spPr>
        <p:txBody>
          <a:bodyPr wrap="square">
            <a:spAutoFit/>
          </a:bodyPr>
          <a:lstStyle/>
          <a:p>
            <a:pPr algn="just"/>
            <a:r>
              <a:rPr lang="en-US" sz="3200" dirty="0">
                <a:solidFill>
                  <a:srgbClr val="231F20"/>
                </a:solidFill>
                <a:latin typeface="Minion-Regular"/>
              </a:rPr>
              <a:t>For a</a:t>
            </a:r>
            <a:r>
              <a:rPr lang="tr-TR" sz="3200" dirty="0">
                <a:solidFill>
                  <a:srgbClr val="231F20"/>
                </a:solidFill>
                <a:latin typeface="Minion-Regular"/>
              </a:rPr>
              <a:t> </a:t>
            </a:r>
            <a:r>
              <a:rPr lang="en-US" sz="3200" dirty="0">
                <a:solidFill>
                  <a:srgbClr val="231F20"/>
                </a:solidFill>
                <a:latin typeface="Minion-Regular"/>
              </a:rPr>
              <a:t>monatomic perfect gas, </a:t>
            </a:r>
            <a:endParaRPr lang="tr-TR" sz="3200" dirty="0">
              <a:solidFill>
                <a:srgbClr val="231F20"/>
              </a:solidFill>
              <a:latin typeface="Minion-Regular"/>
            </a:endParaRPr>
          </a:p>
          <a:p>
            <a:pPr algn="just"/>
            <a:r>
              <a:rPr lang="en-US" sz="3200" b="1" i="1" dirty="0" err="1">
                <a:solidFill>
                  <a:srgbClr val="231F20"/>
                </a:solidFill>
                <a:latin typeface="Minion-Regular"/>
              </a:rPr>
              <a:t>C</a:t>
            </a:r>
            <a:r>
              <a:rPr lang="en-US" sz="3200" b="1" i="1" baseline="-25000" dirty="0" err="1">
                <a:solidFill>
                  <a:srgbClr val="231F20"/>
                </a:solidFill>
                <a:latin typeface="Minion-Regular"/>
              </a:rPr>
              <a:t>V</a:t>
            </a:r>
            <a:r>
              <a:rPr lang="en-US" sz="3200" b="1" baseline="-25000" dirty="0" err="1">
                <a:solidFill>
                  <a:srgbClr val="231F20"/>
                </a:solidFill>
                <a:latin typeface="Minion-Regular"/>
              </a:rPr>
              <a:t>,m</a:t>
            </a:r>
            <a:r>
              <a:rPr lang="en-US" sz="3200" b="1" dirty="0">
                <a:solidFill>
                  <a:srgbClr val="231F20"/>
                </a:solidFill>
                <a:latin typeface="Minion-Regular"/>
              </a:rPr>
              <a:t> = 3</a:t>
            </a:r>
            <a:r>
              <a:rPr lang="tr-TR" sz="3200" b="1" dirty="0">
                <a:solidFill>
                  <a:srgbClr val="231F20"/>
                </a:solidFill>
                <a:latin typeface="Minion-Regular"/>
              </a:rPr>
              <a:t>/</a:t>
            </a:r>
            <a:r>
              <a:rPr lang="en-US" sz="3200" b="1" dirty="0">
                <a:solidFill>
                  <a:srgbClr val="231F20"/>
                </a:solidFill>
                <a:latin typeface="Minion-Regular"/>
              </a:rPr>
              <a:t>2</a:t>
            </a:r>
            <a:r>
              <a:rPr lang="en-US" sz="3200" b="1" i="1" dirty="0">
                <a:solidFill>
                  <a:srgbClr val="231F20"/>
                </a:solidFill>
                <a:latin typeface="Minion-Regular"/>
              </a:rPr>
              <a:t>R </a:t>
            </a:r>
            <a:r>
              <a:rPr lang="tr-TR" sz="3200" b="1" dirty="0">
                <a:solidFill>
                  <a:srgbClr val="231F20"/>
                </a:solidFill>
                <a:latin typeface="Minion-Regular"/>
              </a:rPr>
              <a:t> and </a:t>
            </a:r>
            <a:r>
              <a:rPr lang="en-US" sz="3200" b="1" i="1" dirty="0" err="1">
                <a:solidFill>
                  <a:srgbClr val="231F20"/>
                </a:solidFill>
                <a:latin typeface="Minion-Regular"/>
              </a:rPr>
              <a:t>Cp</a:t>
            </a:r>
            <a:r>
              <a:rPr lang="en-US" sz="3200" b="1" dirty="0" err="1">
                <a:solidFill>
                  <a:srgbClr val="231F20"/>
                </a:solidFill>
                <a:latin typeface="Minion-Regular"/>
              </a:rPr>
              <a:t>,m</a:t>
            </a:r>
            <a:r>
              <a:rPr lang="en-US" sz="3200" b="1" dirty="0">
                <a:solidFill>
                  <a:srgbClr val="231F20"/>
                </a:solidFill>
                <a:latin typeface="Minion-Regular"/>
              </a:rPr>
              <a:t> = 5</a:t>
            </a:r>
            <a:r>
              <a:rPr lang="tr-TR" sz="3200" b="1" dirty="0">
                <a:solidFill>
                  <a:srgbClr val="231F20"/>
                </a:solidFill>
                <a:latin typeface="Minion-Regular"/>
              </a:rPr>
              <a:t>/</a:t>
            </a:r>
            <a:r>
              <a:rPr lang="en-US" sz="3200" b="1" dirty="0">
                <a:solidFill>
                  <a:srgbClr val="231F20"/>
                </a:solidFill>
                <a:latin typeface="Minion-Regular"/>
              </a:rPr>
              <a:t>2 </a:t>
            </a:r>
            <a:r>
              <a:rPr lang="en-US" sz="3200" b="1" i="1" dirty="0">
                <a:solidFill>
                  <a:srgbClr val="231F20"/>
                </a:solidFill>
                <a:latin typeface="Minion-Regular"/>
              </a:rPr>
              <a:t>R</a:t>
            </a:r>
            <a:r>
              <a:rPr lang="en-US" sz="3200" dirty="0">
                <a:solidFill>
                  <a:srgbClr val="231F20"/>
                </a:solidFill>
                <a:latin typeface="Minion-Regular"/>
              </a:rPr>
              <a:t>;</a:t>
            </a:r>
            <a:r>
              <a:rPr lang="tr-TR" sz="3200" dirty="0">
                <a:solidFill>
                  <a:srgbClr val="231F20"/>
                </a:solidFill>
                <a:latin typeface="Minion-Regular"/>
              </a:rPr>
              <a:t> </a:t>
            </a:r>
            <a:r>
              <a:rPr lang="en-US" sz="3200" dirty="0">
                <a:solidFill>
                  <a:srgbClr val="231F20"/>
                </a:solidFill>
                <a:latin typeface="Minion-Regular"/>
              </a:rPr>
              <a:t>so </a:t>
            </a:r>
            <a:endParaRPr lang="tr-TR" sz="3200" dirty="0">
              <a:solidFill>
                <a:srgbClr val="231F20"/>
              </a:solidFill>
              <a:latin typeface="Minion-Regular"/>
            </a:endParaRPr>
          </a:p>
          <a:p>
            <a:pPr algn="just"/>
            <a:r>
              <a:rPr lang="en-US" sz="3200" b="1" dirty="0">
                <a:solidFill>
                  <a:srgbClr val="231F20"/>
                </a:solidFill>
                <a:latin typeface="Minion-Regular"/>
              </a:rPr>
              <a:t>γ </a:t>
            </a:r>
            <a:r>
              <a:rPr lang="en-US" sz="3200" dirty="0">
                <a:solidFill>
                  <a:srgbClr val="231F20"/>
                </a:solidFill>
                <a:latin typeface="Minion-Regular"/>
              </a:rPr>
              <a:t> = 5</a:t>
            </a:r>
            <a:r>
              <a:rPr lang="tr-TR" sz="3200" dirty="0">
                <a:solidFill>
                  <a:srgbClr val="231F20"/>
                </a:solidFill>
                <a:latin typeface="Minion-Regular"/>
              </a:rPr>
              <a:t>/</a:t>
            </a:r>
            <a:r>
              <a:rPr lang="en-US" sz="3200" dirty="0">
                <a:solidFill>
                  <a:srgbClr val="231F20"/>
                </a:solidFill>
                <a:latin typeface="Minion-Regular"/>
              </a:rPr>
              <a:t>3 . </a:t>
            </a:r>
            <a:endParaRPr lang="tr-TR" sz="3200" dirty="0">
              <a:solidFill>
                <a:srgbClr val="231F20"/>
              </a:solidFill>
              <a:latin typeface="Minion-Regular"/>
            </a:endParaRPr>
          </a:p>
          <a:p>
            <a:pPr algn="just"/>
            <a:r>
              <a:rPr lang="en-US" sz="3200" dirty="0">
                <a:solidFill>
                  <a:srgbClr val="231F20"/>
                </a:solidFill>
                <a:latin typeface="Minion-Regular"/>
              </a:rPr>
              <a:t>For a gas of nonlinear polyatomic</a:t>
            </a:r>
            <a:r>
              <a:rPr lang="tr-TR" sz="3200" dirty="0">
                <a:solidFill>
                  <a:srgbClr val="231F20"/>
                </a:solidFill>
                <a:latin typeface="Minion-Regular"/>
              </a:rPr>
              <a:t> </a:t>
            </a:r>
            <a:r>
              <a:rPr lang="en-US" sz="3200" dirty="0">
                <a:solidFill>
                  <a:srgbClr val="231F20"/>
                </a:solidFill>
                <a:latin typeface="Minion-Regular"/>
              </a:rPr>
              <a:t>molecules (which can rotate as well as</a:t>
            </a:r>
            <a:r>
              <a:rPr lang="tr-TR" sz="3200" dirty="0">
                <a:solidFill>
                  <a:srgbClr val="231F20"/>
                </a:solidFill>
                <a:latin typeface="Minion-Regular"/>
              </a:rPr>
              <a:t> </a:t>
            </a:r>
            <a:r>
              <a:rPr lang="en-US" sz="3200" dirty="0">
                <a:solidFill>
                  <a:srgbClr val="231F20"/>
                </a:solidFill>
                <a:latin typeface="Minion-Regular"/>
              </a:rPr>
              <a:t>translate), </a:t>
            </a:r>
            <a:endParaRPr lang="tr-TR" sz="3200" dirty="0">
              <a:solidFill>
                <a:srgbClr val="231F20"/>
              </a:solidFill>
              <a:latin typeface="Minion-Regular"/>
            </a:endParaRPr>
          </a:p>
          <a:p>
            <a:pPr algn="just"/>
            <a:r>
              <a:rPr lang="en-US" sz="3200" b="1" i="1" dirty="0" err="1">
                <a:solidFill>
                  <a:srgbClr val="231F20"/>
                </a:solidFill>
                <a:latin typeface="Minion-Regular"/>
              </a:rPr>
              <a:t>CV</a:t>
            </a:r>
            <a:r>
              <a:rPr lang="en-US" sz="3200" b="1" dirty="0" err="1">
                <a:solidFill>
                  <a:srgbClr val="231F20"/>
                </a:solidFill>
                <a:latin typeface="Minion-Regular"/>
              </a:rPr>
              <a:t>,m</a:t>
            </a:r>
            <a:r>
              <a:rPr lang="en-US" sz="3200" b="1" dirty="0">
                <a:solidFill>
                  <a:srgbClr val="231F20"/>
                </a:solidFill>
                <a:latin typeface="Minion-Regular"/>
              </a:rPr>
              <a:t> = 3</a:t>
            </a:r>
            <a:r>
              <a:rPr lang="en-US" sz="3200" b="1" i="1" dirty="0">
                <a:solidFill>
                  <a:srgbClr val="231F20"/>
                </a:solidFill>
                <a:latin typeface="Minion-Regular"/>
              </a:rPr>
              <a:t>R</a:t>
            </a:r>
            <a:r>
              <a:rPr lang="en-US" sz="3200" b="1" dirty="0">
                <a:solidFill>
                  <a:srgbClr val="231F20"/>
                </a:solidFill>
                <a:latin typeface="Minion-Regular"/>
              </a:rPr>
              <a:t>, so γ = 4</a:t>
            </a:r>
            <a:r>
              <a:rPr lang="tr-TR" sz="3200" b="1" dirty="0">
                <a:solidFill>
                  <a:srgbClr val="231F20"/>
                </a:solidFill>
                <a:latin typeface="Minion-Regular"/>
              </a:rPr>
              <a:t>/</a:t>
            </a:r>
            <a:r>
              <a:rPr lang="en-US" sz="3200" b="1" dirty="0">
                <a:solidFill>
                  <a:srgbClr val="231F20"/>
                </a:solidFill>
                <a:latin typeface="Minion-Regular"/>
              </a:rPr>
              <a:t>3 . </a:t>
            </a:r>
            <a:endParaRPr lang="tr-TR" sz="3200" b="1" dirty="0">
              <a:latin typeface="Minion-Regular"/>
            </a:endParaRPr>
          </a:p>
        </p:txBody>
      </p:sp>
    </p:spTree>
    <p:extLst>
      <p:ext uri="{BB962C8B-B14F-4D97-AF65-F5344CB8AC3E}">
        <p14:creationId xmlns:p14="http://schemas.microsoft.com/office/powerpoint/2010/main" val="21757092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0080" y="0"/>
            <a:ext cx="11521440" cy="961707"/>
          </a:xfrm>
        </p:spPr>
        <p:txBody>
          <a:bodyPr/>
          <a:lstStyle/>
          <a:p>
            <a:r>
              <a:rPr lang="tr-TR" b="1" dirty="0">
                <a:solidFill>
                  <a:srgbClr val="C00000"/>
                </a:solidFill>
              </a:rPr>
              <a:t>Heat Transactions</a:t>
            </a:r>
            <a:endParaRPr lang="tr-TR" dirty="0">
              <a:solidFill>
                <a:srgbClr val="C00000"/>
              </a:solidFill>
            </a:endParaRPr>
          </a:p>
        </p:txBody>
      </p:sp>
      <p:sp>
        <p:nvSpPr>
          <p:cNvPr id="3" name="Content Placeholder 2"/>
          <p:cNvSpPr>
            <a:spLocks noGrp="1"/>
          </p:cNvSpPr>
          <p:nvPr>
            <p:ph idx="1"/>
          </p:nvPr>
        </p:nvSpPr>
        <p:spPr>
          <a:xfrm>
            <a:off x="218440" y="961707"/>
            <a:ext cx="12364720" cy="8024809"/>
          </a:xfrm>
        </p:spPr>
        <p:txBody>
          <a:bodyPr>
            <a:normAutofit fontScale="77500" lnSpcReduction="20000"/>
          </a:bodyPr>
          <a:lstStyle/>
          <a:p>
            <a:pPr>
              <a:buFont typeface="Wingdings" panose="05000000000000000000" pitchFamily="2" charset="2"/>
              <a:buChar char="Ø"/>
            </a:pPr>
            <a:r>
              <a:rPr lang="en-US" b="1" dirty="0"/>
              <a:t>A</a:t>
            </a:r>
            <a:r>
              <a:rPr lang="tr-TR" b="1" dirty="0"/>
              <a:t> </a:t>
            </a:r>
            <a:r>
              <a:rPr lang="en-US" b="1" dirty="0"/>
              <a:t>system kept at constant volume can do no expansion work</a:t>
            </a:r>
            <a:r>
              <a:rPr lang="en-US" dirty="0"/>
              <a:t>, so </a:t>
            </a:r>
            <a:r>
              <a:rPr lang="tr-TR" dirty="0"/>
              <a:t>         </a:t>
            </a:r>
          </a:p>
          <a:p>
            <a:pPr marL="0" indent="0">
              <a:buNone/>
            </a:pPr>
            <a:endParaRPr lang="tr-TR" dirty="0"/>
          </a:p>
          <a:p>
            <a:pPr marL="0" indent="0" algn="ctr">
              <a:buNone/>
            </a:pPr>
            <a:r>
              <a:rPr lang="tr-TR" sz="4100" b="1" dirty="0"/>
              <a:t> </a:t>
            </a:r>
            <a:r>
              <a:rPr lang="en-US" sz="4100" b="1" dirty="0" err="1"/>
              <a:t>d</a:t>
            </a:r>
            <a:r>
              <a:rPr lang="en-US" sz="4100" b="1" i="1" baseline="-25000" dirty="0" err="1"/>
              <a:t>w</a:t>
            </a:r>
            <a:r>
              <a:rPr lang="en-US" sz="4100" b="1" baseline="-25000" dirty="0" err="1"/>
              <a:t>exp</a:t>
            </a:r>
            <a:r>
              <a:rPr lang="en-US" sz="4100" b="1" dirty="0"/>
              <a:t> = 0. </a:t>
            </a:r>
            <a:endParaRPr lang="tr-TR" sz="4100" b="1" dirty="0"/>
          </a:p>
          <a:p>
            <a:pPr marL="0" indent="0" algn="ctr">
              <a:buNone/>
            </a:pPr>
            <a:endParaRPr lang="tr-TR" dirty="0"/>
          </a:p>
          <a:p>
            <a:pPr>
              <a:buFont typeface="Wingdings" panose="05000000000000000000" pitchFamily="2" charset="2"/>
              <a:buChar char="Ø"/>
            </a:pPr>
            <a:r>
              <a:rPr lang="en-US" dirty="0"/>
              <a:t>If the system</a:t>
            </a:r>
            <a:r>
              <a:rPr lang="tr-TR" dirty="0"/>
              <a:t> </a:t>
            </a:r>
            <a:r>
              <a:rPr lang="en-US" dirty="0"/>
              <a:t>is also incapable of doing any other kind of work, then </a:t>
            </a:r>
            <a:endParaRPr lang="tr-TR" dirty="0"/>
          </a:p>
          <a:p>
            <a:pPr marL="0" indent="0" algn="ctr">
              <a:buNone/>
            </a:pPr>
            <a:endParaRPr lang="tr-TR" dirty="0"/>
          </a:p>
          <a:p>
            <a:pPr marL="0" indent="0" algn="ctr">
              <a:buNone/>
            </a:pPr>
            <a:r>
              <a:rPr lang="en-US" sz="4100" b="1" dirty="0" err="1"/>
              <a:t>d</a:t>
            </a:r>
            <a:r>
              <a:rPr lang="en-US" sz="4100" b="1" i="1" dirty="0" err="1"/>
              <a:t>w</a:t>
            </a:r>
            <a:r>
              <a:rPr lang="en-US" sz="4100" b="1" baseline="-25000" dirty="0" err="1"/>
              <a:t>e</a:t>
            </a:r>
            <a:r>
              <a:rPr lang="en-US" sz="4100" b="1" dirty="0"/>
              <a:t> = 0 too. </a:t>
            </a:r>
            <a:endParaRPr lang="tr-TR" sz="4100" b="1" dirty="0"/>
          </a:p>
          <a:p>
            <a:pPr>
              <a:buFont typeface="Wingdings" panose="05000000000000000000" pitchFamily="2" charset="2"/>
              <a:buChar char="Ø"/>
            </a:pPr>
            <a:endParaRPr lang="tr-TR" dirty="0"/>
          </a:p>
          <a:p>
            <a:pPr>
              <a:buFont typeface="Wingdings" panose="05000000000000000000" pitchFamily="2" charset="2"/>
              <a:buChar char="Ø"/>
            </a:pPr>
            <a:r>
              <a:rPr lang="en-US" dirty="0"/>
              <a:t>Under these</a:t>
            </a:r>
            <a:r>
              <a:rPr lang="tr-TR" dirty="0"/>
              <a:t> circumstances:</a:t>
            </a:r>
          </a:p>
          <a:p>
            <a:pPr marL="0" indent="0">
              <a:buNone/>
            </a:pPr>
            <a:endParaRPr lang="tr-TR" dirty="0"/>
          </a:p>
          <a:p>
            <a:pPr marL="0" indent="0" algn="ctr">
              <a:buNone/>
            </a:pPr>
            <a:r>
              <a:rPr lang="en-US" sz="4100" b="1" dirty="0" err="1"/>
              <a:t>d</a:t>
            </a:r>
            <a:r>
              <a:rPr lang="en-US" sz="4100" b="1" i="1" dirty="0" err="1"/>
              <a:t>U</a:t>
            </a:r>
            <a:r>
              <a:rPr lang="en-US" sz="4100" b="1" i="1" dirty="0"/>
              <a:t> </a:t>
            </a:r>
            <a:r>
              <a:rPr lang="en-US" sz="4100" b="1" dirty="0"/>
              <a:t>= </a:t>
            </a:r>
            <a:r>
              <a:rPr lang="en-US" sz="4100" b="1" dirty="0" err="1"/>
              <a:t>d</a:t>
            </a:r>
            <a:r>
              <a:rPr lang="en-US" sz="4100" b="1" i="1" dirty="0" err="1"/>
              <a:t>q</a:t>
            </a:r>
            <a:r>
              <a:rPr lang="en-US" sz="4100" b="1" i="1" dirty="0"/>
              <a:t> </a:t>
            </a:r>
            <a:r>
              <a:rPr lang="en-US" sz="4100" b="1" dirty="0"/>
              <a:t>(at constant volume, no additional work) </a:t>
            </a:r>
            <a:endParaRPr lang="tr-TR" sz="4100" b="1" dirty="0"/>
          </a:p>
          <a:p>
            <a:pPr marL="0" indent="0" algn="ctr">
              <a:buNone/>
            </a:pPr>
            <a:endParaRPr lang="tr-TR" sz="4100" b="1" dirty="0"/>
          </a:p>
          <a:p>
            <a:pPr algn="just">
              <a:buFont typeface="Wingdings" panose="05000000000000000000" pitchFamily="2" charset="2"/>
              <a:buChar char="Ø"/>
            </a:pPr>
            <a:r>
              <a:rPr lang="en-US" dirty="0"/>
              <a:t>We express this relation by writing </a:t>
            </a:r>
            <a:r>
              <a:rPr lang="en-US" sz="4100" b="1" dirty="0" err="1"/>
              <a:t>d</a:t>
            </a:r>
            <a:r>
              <a:rPr lang="en-US" sz="4100" b="1" i="1" dirty="0" err="1"/>
              <a:t>U</a:t>
            </a:r>
            <a:r>
              <a:rPr lang="en-US" sz="4100" b="1" i="1" dirty="0"/>
              <a:t> </a:t>
            </a:r>
            <a:r>
              <a:rPr lang="en-US" sz="4100" b="1" dirty="0"/>
              <a:t>= </a:t>
            </a:r>
            <a:r>
              <a:rPr lang="en-US" sz="4100" b="1" dirty="0" err="1"/>
              <a:t>d</a:t>
            </a:r>
            <a:r>
              <a:rPr lang="en-US" sz="4100" b="1" i="1" dirty="0" err="1"/>
              <a:t>q</a:t>
            </a:r>
            <a:r>
              <a:rPr lang="en-US" sz="4100" b="1" i="1" baseline="-25000" dirty="0" err="1"/>
              <a:t>V</a:t>
            </a:r>
            <a:r>
              <a:rPr lang="en-US" dirty="0"/>
              <a:t>, where the subscript implies a change at</a:t>
            </a:r>
            <a:r>
              <a:rPr lang="tr-TR" dirty="0"/>
              <a:t> </a:t>
            </a:r>
            <a:r>
              <a:rPr lang="en-US" dirty="0"/>
              <a:t>constant volume. </a:t>
            </a:r>
            <a:endParaRPr lang="tr-TR" dirty="0"/>
          </a:p>
          <a:p>
            <a:pPr>
              <a:buFont typeface="Wingdings" panose="05000000000000000000" pitchFamily="2" charset="2"/>
              <a:buChar char="Ø"/>
            </a:pPr>
            <a:r>
              <a:rPr lang="en-US" dirty="0"/>
              <a:t>For a measurable change,</a:t>
            </a:r>
            <a:r>
              <a:rPr lang="tr-TR" dirty="0"/>
              <a:t> </a:t>
            </a:r>
            <a:r>
              <a:rPr lang="el-GR" sz="4100" b="1" dirty="0"/>
              <a:t>Δ</a:t>
            </a:r>
            <a:r>
              <a:rPr lang="tr-TR" sz="4100" b="1" i="1" dirty="0"/>
              <a:t>U </a:t>
            </a:r>
            <a:r>
              <a:rPr lang="tr-TR" sz="4100" b="1" dirty="0"/>
              <a:t>= </a:t>
            </a:r>
            <a:r>
              <a:rPr lang="tr-TR" sz="4100" b="1" i="1" dirty="0"/>
              <a:t>q</a:t>
            </a:r>
            <a:r>
              <a:rPr lang="tr-TR" sz="4100" b="1" i="1" baseline="-25000" dirty="0"/>
              <a:t>V </a:t>
            </a:r>
          </a:p>
          <a:p>
            <a:pPr>
              <a:buFont typeface="Wingdings" panose="05000000000000000000" pitchFamily="2" charset="2"/>
              <a:buChar char="Ø"/>
            </a:pPr>
            <a:endParaRPr lang="tr-TR" sz="4100" b="1" i="1" baseline="-25000" dirty="0"/>
          </a:p>
          <a:p>
            <a:pPr marL="0" indent="0" algn="just">
              <a:buNone/>
            </a:pPr>
            <a:r>
              <a:rPr lang="en-US" dirty="0"/>
              <a:t>It follows that, by measuring the </a:t>
            </a:r>
            <a:r>
              <a:rPr lang="en-US" sz="4100" b="1" dirty="0"/>
              <a:t>energy supplied to a constant-volume system as heat</a:t>
            </a:r>
            <a:r>
              <a:rPr lang="tr-TR" sz="4100" b="1" dirty="0"/>
              <a:t> </a:t>
            </a:r>
            <a:r>
              <a:rPr lang="en-US" sz="4100" b="1" dirty="0"/>
              <a:t>(</a:t>
            </a:r>
            <a:r>
              <a:rPr lang="en-US" sz="4100" b="1" i="1" dirty="0"/>
              <a:t>q </a:t>
            </a:r>
            <a:r>
              <a:rPr lang="en-US" sz="4100" b="1" dirty="0"/>
              <a:t>&gt; 0) </a:t>
            </a:r>
            <a:r>
              <a:rPr lang="en-US" dirty="0"/>
              <a:t>or </a:t>
            </a:r>
            <a:r>
              <a:rPr lang="en-US" sz="4100" b="1" dirty="0"/>
              <a:t>obtained from it as heat (</a:t>
            </a:r>
            <a:r>
              <a:rPr lang="en-US" sz="4100" b="1" i="1" dirty="0"/>
              <a:t>q </a:t>
            </a:r>
            <a:r>
              <a:rPr lang="en-US" sz="4100" b="1" dirty="0"/>
              <a:t>&lt; 0) when it undergoes a change of state, </a:t>
            </a:r>
            <a:r>
              <a:rPr lang="en-US" dirty="0"/>
              <a:t>we are</a:t>
            </a:r>
            <a:r>
              <a:rPr lang="tr-TR" dirty="0"/>
              <a:t> </a:t>
            </a:r>
            <a:r>
              <a:rPr lang="en-US" dirty="0"/>
              <a:t>in fact measuring the change in its internal energy.</a:t>
            </a:r>
            <a:endParaRPr lang="tr-TR" dirty="0"/>
          </a:p>
        </p:txBody>
      </p:sp>
    </p:spTree>
    <p:extLst>
      <p:ext uri="{BB962C8B-B14F-4D97-AF65-F5344CB8AC3E}">
        <p14:creationId xmlns:p14="http://schemas.microsoft.com/office/powerpoint/2010/main" val="32804257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7721601" y="2136507"/>
            <a:ext cx="4497610" cy="7137212"/>
          </a:xfrm>
          <a:prstGeom prst="rect">
            <a:avLst/>
          </a:prstGeom>
        </p:spPr>
      </p:pic>
      <p:sp>
        <p:nvSpPr>
          <p:cNvPr id="9" name="Title 1"/>
          <p:cNvSpPr>
            <a:spLocks noGrp="1"/>
          </p:cNvSpPr>
          <p:nvPr>
            <p:ph type="title"/>
          </p:nvPr>
        </p:nvSpPr>
        <p:spPr>
          <a:xfrm>
            <a:off x="0" y="0"/>
            <a:ext cx="4510096" cy="787400"/>
          </a:xfrm>
        </p:spPr>
        <p:txBody>
          <a:bodyPr>
            <a:normAutofit/>
          </a:bodyPr>
          <a:lstStyle/>
          <a:p>
            <a:pPr algn="l"/>
            <a:r>
              <a:rPr lang="en-US" sz="3200" b="1" dirty="0">
                <a:solidFill>
                  <a:srgbClr val="C00000"/>
                </a:solidFill>
              </a:rPr>
              <a:t>Adiabatic Changes</a:t>
            </a:r>
          </a:p>
        </p:txBody>
      </p:sp>
      <p:sp>
        <p:nvSpPr>
          <p:cNvPr id="4" name="Rectangle 3"/>
          <p:cNvSpPr/>
          <p:nvPr/>
        </p:nvSpPr>
        <p:spPr>
          <a:xfrm>
            <a:off x="0" y="787400"/>
            <a:ext cx="12471399" cy="1569660"/>
          </a:xfrm>
          <a:prstGeom prst="rect">
            <a:avLst/>
          </a:prstGeom>
        </p:spPr>
        <p:txBody>
          <a:bodyPr wrap="square">
            <a:spAutoFit/>
          </a:bodyPr>
          <a:lstStyle/>
          <a:p>
            <a:pPr algn="just"/>
            <a:r>
              <a:rPr lang="en-US" sz="3200" dirty="0">
                <a:solidFill>
                  <a:srgbClr val="231F20"/>
                </a:solidFill>
                <a:latin typeface="Minion-Regular"/>
              </a:rPr>
              <a:t>The curves of pressure versus volume for adiabatic</a:t>
            </a:r>
            <a:r>
              <a:rPr lang="tr-TR" sz="3200" dirty="0">
                <a:solidFill>
                  <a:srgbClr val="231F20"/>
                </a:solidFill>
                <a:latin typeface="Minion-Regular"/>
              </a:rPr>
              <a:t> </a:t>
            </a:r>
            <a:r>
              <a:rPr lang="en-US" sz="3200" dirty="0">
                <a:solidFill>
                  <a:srgbClr val="231F20"/>
                </a:solidFill>
                <a:latin typeface="Minion-Regular"/>
              </a:rPr>
              <a:t>change are known as </a:t>
            </a:r>
            <a:r>
              <a:rPr lang="en-US" sz="3200" b="1" dirty="0" err="1">
                <a:solidFill>
                  <a:srgbClr val="231F20"/>
                </a:solidFill>
                <a:latin typeface="Minion-Bold"/>
              </a:rPr>
              <a:t>adiabats</a:t>
            </a:r>
            <a:r>
              <a:rPr lang="en-US" sz="3200" dirty="0">
                <a:solidFill>
                  <a:srgbClr val="231F20"/>
                </a:solidFill>
                <a:latin typeface="Minion-Regular"/>
              </a:rPr>
              <a:t>, and one for a reversible path is illustrated</a:t>
            </a:r>
            <a:r>
              <a:rPr lang="tr-TR" sz="3200" dirty="0">
                <a:solidFill>
                  <a:srgbClr val="231F20"/>
                </a:solidFill>
                <a:latin typeface="Minion-Regular"/>
              </a:rPr>
              <a:t> </a:t>
            </a:r>
            <a:r>
              <a:rPr lang="en-US" sz="3200" dirty="0">
                <a:solidFill>
                  <a:srgbClr val="231F20"/>
                </a:solidFill>
                <a:latin typeface="Minion-Regular"/>
              </a:rPr>
              <a:t>in Fig. </a:t>
            </a:r>
            <a:endParaRPr lang="tr-TR" sz="3200" dirty="0">
              <a:solidFill>
                <a:srgbClr val="231F20"/>
              </a:solidFill>
              <a:latin typeface="Minion-Regular"/>
            </a:endParaRPr>
          </a:p>
        </p:txBody>
      </p:sp>
      <p:sp>
        <p:nvSpPr>
          <p:cNvPr id="2" name="Rectangle 1"/>
          <p:cNvSpPr/>
          <p:nvPr/>
        </p:nvSpPr>
        <p:spPr>
          <a:xfrm>
            <a:off x="341994" y="3144460"/>
            <a:ext cx="7037613" cy="5509200"/>
          </a:xfrm>
          <a:prstGeom prst="rect">
            <a:avLst/>
          </a:prstGeom>
        </p:spPr>
        <p:txBody>
          <a:bodyPr wrap="square">
            <a:spAutoFit/>
          </a:bodyPr>
          <a:lstStyle/>
          <a:p>
            <a:pPr marL="457200" indent="-457200" algn="just">
              <a:buFont typeface="Wingdings" panose="05000000000000000000" pitchFamily="2" charset="2"/>
              <a:buChar char="Ø"/>
            </a:pPr>
            <a:r>
              <a:rPr lang="en-US" sz="3200" dirty="0">
                <a:solidFill>
                  <a:srgbClr val="231F20"/>
                </a:solidFill>
                <a:latin typeface="Minion-Regular"/>
              </a:rPr>
              <a:t>Because </a:t>
            </a:r>
            <a:r>
              <a:rPr lang="en-US" sz="3200" b="1" dirty="0">
                <a:solidFill>
                  <a:srgbClr val="231F20"/>
                </a:solidFill>
                <a:latin typeface="Minion-Regular"/>
              </a:rPr>
              <a:t>γ</a:t>
            </a:r>
            <a:r>
              <a:rPr lang="en-US" sz="3200" dirty="0">
                <a:solidFill>
                  <a:srgbClr val="231F20"/>
                </a:solidFill>
                <a:latin typeface="Symbol" panose="05050102010706020507" pitchFamily="18" charset="2"/>
              </a:rPr>
              <a:t> &gt; </a:t>
            </a:r>
            <a:r>
              <a:rPr lang="en-US" sz="3200" dirty="0">
                <a:solidFill>
                  <a:srgbClr val="231F20"/>
                </a:solidFill>
                <a:latin typeface="Minion-Regular"/>
              </a:rPr>
              <a:t>1, an </a:t>
            </a:r>
            <a:r>
              <a:rPr lang="en-US" sz="3200" dirty="0" err="1">
                <a:solidFill>
                  <a:srgbClr val="231F20"/>
                </a:solidFill>
                <a:latin typeface="Minion-Regular"/>
              </a:rPr>
              <a:t>adiabat</a:t>
            </a:r>
            <a:r>
              <a:rPr lang="en-US" sz="3200" dirty="0">
                <a:solidFill>
                  <a:srgbClr val="231F20"/>
                </a:solidFill>
                <a:latin typeface="Minion-Regular"/>
              </a:rPr>
              <a:t> falls more steeply (</a:t>
            </a:r>
            <a:r>
              <a:rPr lang="en-US" sz="3200" i="1" dirty="0">
                <a:solidFill>
                  <a:srgbClr val="231F20"/>
                </a:solidFill>
                <a:latin typeface="Minion-Italic"/>
              </a:rPr>
              <a:t>p </a:t>
            </a:r>
            <a:r>
              <a:rPr lang="tr-TR" sz="3200" dirty="0"/>
              <a:t>∝</a:t>
            </a:r>
            <a:r>
              <a:rPr lang="en-US" sz="3200" dirty="0">
                <a:solidFill>
                  <a:srgbClr val="231F20"/>
                </a:solidFill>
                <a:latin typeface="Symbol" panose="05050102010706020507" pitchFamily="18" charset="2"/>
              </a:rPr>
              <a:t> </a:t>
            </a:r>
            <a:r>
              <a:rPr lang="en-US" sz="3200" dirty="0">
                <a:solidFill>
                  <a:srgbClr val="231F20"/>
                </a:solidFill>
                <a:latin typeface="Minion-Regular"/>
              </a:rPr>
              <a:t>1/</a:t>
            </a:r>
            <a:r>
              <a:rPr lang="en-US" sz="3200" i="1" dirty="0">
                <a:solidFill>
                  <a:srgbClr val="231F20"/>
                </a:solidFill>
                <a:latin typeface="Minion-Italic"/>
              </a:rPr>
              <a:t>V</a:t>
            </a:r>
            <a:r>
              <a:rPr lang="en-US" sz="3200" b="1" dirty="0">
                <a:solidFill>
                  <a:srgbClr val="231F20"/>
                </a:solidFill>
                <a:latin typeface="Minion-Regular"/>
              </a:rPr>
              <a:t> </a:t>
            </a:r>
            <a:r>
              <a:rPr lang="en-US" sz="3200" b="1" baseline="30000" dirty="0">
                <a:solidFill>
                  <a:srgbClr val="231F20"/>
                </a:solidFill>
                <a:latin typeface="Minion-Regular"/>
              </a:rPr>
              <a:t>γ</a:t>
            </a:r>
            <a:r>
              <a:rPr lang="en-US" sz="3200" dirty="0">
                <a:solidFill>
                  <a:srgbClr val="231F20"/>
                </a:solidFill>
                <a:latin typeface="Symbol" panose="05050102010706020507" pitchFamily="18" charset="2"/>
              </a:rPr>
              <a:t> </a:t>
            </a:r>
            <a:r>
              <a:rPr lang="en-US" sz="3200" dirty="0">
                <a:solidFill>
                  <a:srgbClr val="231F20"/>
                </a:solidFill>
                <a:latin typeface="Minion-Regular"/>
              </a:rPr>
              <a:t>) than the corresponding</a:t>
            </a:r>
            <a:r>
              <a:rPr lang="tr-TR" sz="3200" dirty="0">
                <a:solidFill>
                  <a:srgbClr val="231F20"/>
                </a:solidFill>
                <a:latin typeface="Minion-Regular"/>
              </a:rPr>
              <a:t> </a:t>
            </a:r>
            <a:r>
              <a:rPr lang="en-US" sz="3200" dirty="0">
                <a:solidFill>
                  <a:srgbClr val="231F20"/>
                </a:solidFill>
                <a:latin typeface="Minion-Regular"/>
              </a:rPr>
              <a:t>isotherm (</a:t>
            </a:r>
            <a:r>
              <a:rPr lang="en-US" sz="3200" i="1" dirty="0">
                <a:solidFill>
                  <a:srgbClr val="231F20"/>
                </a:solidFill>
                <a:latin typeface="Minion-Italic"/>
              </a:rPr>
              <a:t>p </a:t>
            </a:r>
            <a:r>
              <a:rPr lang="tr-TR" sz="3200" dirty="0"/>
              <a:t>∝</a:t>
            </a:r>
            <a:r>
              <a:rPr lang="en-US" sz="3200" dirty="0">
                <a:solidFill>
                  <a:srgbClr val="231F20"/>
                </a:solidFill>
                <a:latin typeface="Symbol" panose="05050102010706020507" pitchFamily="18" charset="2"/>
              </a:rPr>
              <a:t> </a:t>
            </a:r>
            <a:r>
              <a:rPr lang="en-US" sz="3200" dirty="0">
                <a:solidFill>
                  <a:srgbClr val="231F20"/>
                </a:solidFill>
                <a:latin typeface="Minion-Regular"/>
              </a:rPr>
              <a:t>1/</a:t>
            </a:r>
            <a:r>
              <a:rPr lang="en-US" sz="3200" i="1" dirty="0">
                <a:solidFill>
                  <a:srgbClr val="231F20"/>
                </a:solidFill>
                <a:latin typeface="Minion-Italic"/>
              </a:rPr>
              <a:t>V</a:t>
            </a:r>
            <a:r>
              <a:rPr lang="en-US" sz="3200" dirty="0">
                <a:solidFill>
                  <a:srgbClr val="231F20"/>
                </a:solidFill>
                <a:latin typeface="Minion-Regular"/>
              </a:rPr>
              <a:t>). </a:t>
            </a:r>
            <a:endParaRPr lang="tr-TR" sz="3200" dirty="0">
              <a:solidFill>
                <a:srgbClr val="231F20"/>
              </a:solidFill>
              <a:latin typeface="Minion-Regular"/>
            </a:endParaRPr>
          </a:p>
          <a:p>
            <a:pPr marL="457200" indent="-457200" algn="just">
              <a:buFont typeface="Wingdings" panose="05000000000000000000" pitchFamily="2" charset="2"/>
              <a:buChar char="Ø"/>
            </a:pPr>
            <a:endParaRPr lang="tr-TR" sz="3200" dirty="0">
              <a:solidFill>
                <a:srgbClr val="231F20"/>
              </a:solidFill>
              <a:latin typeface="Minion-Regular"/>
            </a:endParaRPr>
          </a:p>
          <a:p>
            <a:pPr marL="457200" indent="-457200" algn="just">
              <a:buFont typeface="Wingdings" panose="05000000000000000000" pitchFamily="2" charset="2"/>
              <a:buChar char="Ø"/>
            </a:pPr>
            <a:r>
              <a:rPr lang="en-US" sz="3200" dirty="0">
                <a:solidFill>
                  <a:srgbClr val="231F20"/>
                </a:solidFill>
                <a:latin typeface="Minion-Regular"/>
              </a:rPr>
              <a:t>The physical reason for the di</a:t>
            </a:r>
            <a:r>
              <a:rPr lang="en-US" sz="3200" dirty="0">
                <a:solidFill>
                  <a:srgbClr val="231F20"/>
                </a:solidFill>
                <a:latin typeface="MinionExp-Regular"/>
              </a:rPr>
              <a:t>ff</a:t>
            </a:r>
            <a:r>
              <a:rPr lang="en-US" sz="3200" dirty="0">
                <a:solidFill>
                  <a:srgbClr val="231F20"/>
                </a:solidFill>
                <a:latin typeface="Minion-Regular"/>
              </a:rPr>
              <a:t>erence is that, in an isothermal</a:t>
            </a:r>
            <a:r>
              <a:rPr lang="tr-TR" sz="3200" dirty="0">
                <a:solidFill>
                  <a:srgbClr val="231F20"/>
                </a:solidFill>
                <a:latin typeface="Minion-Regular"/>
              </a:rPr>
              <a:t> </a:t>
            </a:r>
            <a:r>
              <a:rPr lang="en-US" sz="3200" dirty="0">
                <a:solidFill>
                  <a:srgbClr val="231F20"/>
                </a:solidFill>
                <a:latin typeface="Minion-Regular"/>
              </a:rPr>
              <a:t>expansion, energy flows into the system as heat and maintains the temperature; as a</a:t>
            </a:r>
            <a:r>
              <a:rPr lang="tr-TR" sz="3200" dirty="0">
                <a:solidFill>
                  <a:srgbClr val="231F20"/>
                </a:solidFill>
                <a:latin typeface="Minion-Regular"/>
              </a:rPr>
              <a:t> </a:t>
            </a:r>
            <a:r>
              <a:rPr lang="en-US" sz="3200" dirty="0">
                <a:solidFill>
                  <a:srgbClr val="231F20"/>
                </a:solidFill>
                <a:latin typeface="Minion-Regular"/>
              </a:rPr>
              <a:t>result, the pressure does not fall as much as in an adiabatic expansion.</a:t>
            </a:r>
            <a:endParaRPr lang="tr-TR" sz="3200" dirty="0"/>
          </a:p>
        </p:txBody>
      </p:sp>
    </p:spTree>
    <p:extLst>
      <p:ext uri="{BB962C8B-B14F-4D97-AF65-F5344CB8AC3E}">
        <p14:creationId xmlns:p14="http://schemas.microsoft.com/office/powerpoint/2010/main" val="126402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74320" y="1041400"/>
            <a:ext cx="12298680" cy="4140200"/>
          </a:xfrm>
        </p:spPr>
        <p:txBody>
          <a:bodyPr>
            <a:normAutofit/>
          </a:bodyPr>
          <a:lstStyle/>
          <a:p>
            <a:pPr marL="0" indent="0">
              <a:buNone/>
            </a:pPr>
            <a:r>
              <a:rPr lang="tr-TR" b="1" dirty="0"/>
              <a:t>Question</a:t>
            </a:r>
            <a:endParaRPr lang="en-US" dirty="0"/>
          </a:p>
          <a:p>
            <a:pPr marL="0" indent="0">
              <a:buNone/>
            </a:pPr>
            <a:r>
              <a:rPr lang="en-US" dirty="0"/>
              <a:t>Consider the adiabatic, reversible expansion of 0.020 </a:t>
            </a:r>
            <a:r>
              <a:rPr lang="en-US" dirty="0" err="1"/>
              <a:t>mol</a:t>
            </a:r>
            <a:r>
              <a:rPr lang="en-US" dirty="0"/>
              <a:t> </a:t>
            </a:r>
            <a:r>
              <a:rPr lang="en-US" dirty="0" err="1"/>
              <a:t>Ar</a:t>
            </a:r>
            <a:r>
              <a:rPr lang="en-US" dirty="0"/>
              <a:t>, initially at 25°C, from 0.50 dm</a:t>
            </a:r>
            <a:r>
              <a:rPr lang="en-US" baseline="30000" dirty="0"/>
              <a:t>3</a:t>
            </a:r>
            <a:r>
              <a:rPr lang="en-US" dirty="0"/>
              <a:t> to 1.00 dm</a:t>
            </a:r>
            <a:r>
              <a:rPr lang="en-US" baseline="30000" dirty="0"/>
              <a:t>3</a:t>
            </a:r>
            <a:r>
              <a:rPr lang="en-US" dirty="0"/>
              <a:t>. The molar heat capacity of argon at constant volume is 12.48 J K</a:t>
            </a:r>
            <a:r>
              <a:rPr lang="en-US" baseline="30000" dirty="0"/>
              <a:t>−1 </a:t>
            </a:r>
            <a:r>
              <a:rPr lang="en-US" dirty="0"/>
              <a:t>mol</a:t>
            </a:r>
            <a:r>
              <a:rPr lang="en-US" baseline="30000" dirty="0"/>
              <a:t>−1</a:t>
            </a:r>
            <a:r>
              <a:rPr lang="en-US" dirty="0"/>
              <a:t>, so </a:t>
            </a:r>
            <a:r>
              <a:rPr lang="en-US" i="1" dirty="0"/>
              <a:t>c </a:t>
            </a:r>
            <a:r>
              <a:rPr lang="en-US" dirty="0"/>
              <a:t>= 1.501. </a:t>
            </a:r>
          </a:p>
          <a:p>
            <a:endParaRPr lang="en-US" dirty="0"/>
          </a:p>
          <a:p>
            <a:r>
              <a:rPr lang="en-US" dirty="0" err="1"/>
              <a:t>T</a:t>
            </a:r>
            <a:r>
              <a:rPr lang="en-US" baseline="-25000" dirty="0" err="1"/>
              <a:t>f</a:t>
            </a:r>
            <a:r>
              <a:rPr lang="en-US" dirty="0"/>
              <a:t> = ?</a:t>
            </a:r>
          </a:p>
          <a:p>
            <a:r>
              <a:rPr lang="en-US" dirty="0"/>
              <a:t>w = ?</a:t>
            </a:r>
          </a:p>
          <a:p>
            <a:endParaRPr lang="tr-TR" dirty="0"/>
          </a:p>
        </p:txBody>
      </p:sp>
      <p:sp>
        <p:nvSpPr>
          <p:cNvPr id="3" name="Title 2"/>
          <p:cNvSpPr>
            <a:spLocks noGrp="1"/>
          </p:cNvSpPr>
          <p:nvPr>
            <p:ph type="title"/>
          </p:nvPr>
        </p:nvSpPr>
        <p:spPr>
          <a:xfrm>
            <a:off x="0" y="0"/>
            <a:ext cx="11521440" cy="656907"/>
          </a:xfrm>
        </p:spPr>
        <p:txBody>
          <a:bodyPr>
            <a:normAutofit fontScale="90000"/>
          </a:bodyPr>
          <a:lstStyle/>
          <a:p>
            <a:pPr algn="l"/>
            <a:r>
              <a:rPr lang="tr-TR" b="1" i="1" dirty="0"/>
              <a:t>Work of adiabatic expansion</a:t>
            </a:r>
            <a:endParaRPr lang="tr-TR" b="1" dirty="0"/>
          </a:p>
        </p:txBody>
      </p:sp>
    </p:spTree>
    <p:extLst>
      <p:ext uri="{BB962C8B-B14F-4D97-AF65-F5344CB8AC3E}">
        <p14:creationId xmlns:p14="http://schemas.microsoft.com/office/powerpoint/2010/main" val="351009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274320" y="1041400"/>
            <a:ext cx="12298680" cy="2159000"/>
          </a:xfrm>
        </p:spPr>
        <p:txBody>
          <a:bodyPr>
            <a:normAutofit/>
          </a:bodyPr>
          <a:lstStyle/>
          <a:p>
            <a:pPr marL="0" indent="0">
              <a:buNone/>
            </a:pPr>
            <a:r>
              <a:rPr lang="tr-TR" b="1" dirty="0"/>
              <a:t>Question</a:t>
            </a:r>
            <a:endParaRPr lang="en-US" dirty="0"/>
          </a:p>
          <a:p>
            <a:pPr marL="0" indent="0">
              <a:buNone/>
            </a:pPr>
            <a:r>
              <a:rPr lang="en-US" dirty="0"/>
              <a:t>Consider the adiabatic, reversible expansion of 0.020 </a:t>
            </a:r>
            <a:r>
              <a:rPr lang="en-US" dirty="0" err="1"/>
              <a:t>mol</a:t>
            </a:r>
            <a:r>
              <a:rPr lang="en-US" dirty="0"/>
              <a:t> </a:t>
            </a:r>
            <a:r>
              <a:rPr lang="en-US" dirty="0" err="1"/>
              <a:t>Ar</a:t>
            </a:r>
            <a:r>
              <a:rPr lang="en-US" dirty="0"/>
              <a:t>, initially at 25°C, from 0.50 dm</a:t>
            </a:r>
            <a:r>
              <a:rPr lang="en-US" baseline="30000" dirty="0"/>
              <a:t>3</a:t>
            </a:r>
            <a:r>
              <a:rPr lang="en-US" dirty="0"/>
              <a:t> to 1.00 dm</a:t>
            </a:r>
            <a:r>
              <a:rPr lang="en-US" baseline="30000" dirty="0"/>
              <a:t>3</a:t>
            </a:r>
            <a:r>
              <a:rPr lang="en-US" dirty="0"/>
              <a:t>. The molar heat capacity of argon at constant volume is 12.48 J K</a:t>
            </a:r>
            <a:r>
              <a:rPr lang="en-US" baseline="30000" dirty="0"/>
              <a:t>−1 </a:t>
            </a:r>
            <a:r>
              <a:rPr lang="en-US" dirty="0"/>
              <a:t>mol</a:t>
            </a:r>
            <a:r>
              <a:rPr lang="en-US" baseline="30000" dirty="0"/>
              <a:t>−1</a:t>
            </a:r>
            <a:r>
              <a:rPr lang="en-US" dirty="0"/>
              <a:t>, so </a:t>
            </a:r>
            <a:r>
              <a:rPr lang="en-US" i="1" dirty="0"/>
              <a:t>c </a:t>
            </a:r>
            <a:r>
              <a:rPr lang="en-US" dirty="0"/>
              <a:t>= 1.501. </a:t>
            </a:r>
          </a:p>
          <a:p>
            <a:endParaRPr lang="en-US" dirty="0"/>
          </a:p>
          <a:p>
            <a:endParaRPr lang="tr-TR" dirty="0"/>
          </a:p>
        </p:txBody>
      </p:sp>
      <p:sp>
        <p:nvSpPr>
          <p:cNvPr id="3" name="Title 2"/>
          <p:cNvSpPr>
            <a:spLocks noGrp="1"/>
          </p:cNvSpPr>
          <p:nvPr>
            <p:ph type="title"/>
          </p:nvPr>
        </p:nvSpPr>
        <p:spPr>
          <a:xfrm>
            <a:off x="0" y="0"/>
            <a:ext cx="11521440" cy="656907"/>
          </a:xfrm>
        </p:spPr>
        <p:txBody>
          <a:bodyPr>
            <a:normAutofit fontScale="90000"/>
          </a:bodyPr>
          <a:lstStyle/>
          <a:p>
            <a:pPr algn="l"/>
            <a:r>
              <a:rPr lang="tr-TR" b="1" i="1" dirty="0"/>
              <a:t>Work of adiabatic expansion</a:t>
            </a:r>
            <a:endParaRPr lang="tr-TR" b="1" dirty="0"/>
          </a:p>
        </p:txBody>
      </p:sp>
      <p:sp>
        <p:nvSpPr>
          <p:cNvPr id="2" name="Rectangle 1"/>
          <p:cNvSpPr/>
          <p:nvPr/>
        </p:nvSpPr>
        <p:spPr>
          <a:xfrm>
            <a:off x="274320" y="5934770"/>
            <a:ext cx="12298680" cy="3539430"/>
          </a:xfrm>
          <a:prstGeom prst="rect">
            <a:avLst/>
          </a:prstGeom>
        </p:spPr>
        <p:txBody>
          <a:bodyPr wrap="square">
            <a:spAutoFit/>
          </a:bodyPr>
          <a:lstStyle/>
          <a:p>
            <a:pPr algn="just"/>
            <a:r>
              <a:rPr lang="en-US" sz="3200" dirty="0">
                <a:solidFill>
                  <a:srgbClr val="231F20"/>
                </a:solidFill>
                <a:latin typeface="Minion-Regular"/>
              </a:rPr>
              <a:t>It follows that </a:t>
            </a:r>
            <a:r>
              <a:rPr lang="el-GR" sz="3200" dirty="0">
                <a:solidFill>
                  <a:srgbClr val="231F20"/>
                </a:solidFill>
                <a:latin typeface="Calibri" panose="020F0502020204030204" pitchFamily="34" charset="0"/>
                <a:cs typeface="Calibri" panose="020F0502020204030204" pitchFamily="34" charset="0"/>
              </a:rPr>
              <a:t>Δ</a:t>
            </a:r>
            <a:r>
              <a:rPr lang="en-US" sz="3200" i="1" dirty="0">
                <a:solidFill>
                  <a:srgbClr val="231F20"/>
                </a:solidFill>
                <a:latin typeface="Minion-Italic"/>
              </a:rPr>
              <a:t>T </a:t>
            </a:r>
            <a:r>
              <a:rPr lang="en-US" sz="3200" dirty="0">
                <a:solidFill>
                  <a:srgbClr val="231F20"/>
                </a:solidFill>
                <a:latin typeface="Symbol" panose="05050102010706020507" pitchFamily="18" charset="2"/>
              </a:rPr>
              <a:t>= </a:t>
            </a:r>
            <a:r>
              <a:rPr lang="tr-TR" sz="3200" dirty="0">
                <a:solidFill>
                  <a:srgbClr val="231F20"/>
                </a:solidFill>
                <a:latin typeface="Symbol" panose="05050102010706020507" pitchFamily="18" charset="2"/>
              </a:rPr>
              <a:t>-</a:t>
            </a:r>
            <a:r>
              <a:rPr lang="en-US" sz="3200" dirty="0">
                <a:solidFill>
                  <a:srgbClr val="231F20"/>
                </a:solidFill>
                <a:latin typeface="Minion-Regular"/>
              </a:rPr>
              <a:t>110 K, and therefore, from </a:t>
            </a:r>
            <a:r>
              <a:rPr lang="en-US" sz="3200" dirty="0" err="1">
                <a:solidFill>
                  <a:srgbClr val="231F20"/>
                </a:solidFill>
                <a:latin typeface="Minion-Regular"/>
              </a:rPr>
              <a:t>eqn</a:t>
            </a:r>
            <a:r>
              <a:rPr lang="en-US" sz="3200" dirty="0">
                <a:solidFill>
                  <a:srgbClr val="231F20"/>
                </a:solidFill>
                <a:latin typeface="Minion-Regular"/>
              </a:rPr>
              <a:t> </a:t>
            </a:r>
            <a:r>
              <a:rPr lang="tr-TR" sz="3200" dirty="0">
                <a:solidFill>
                  <a:srgbClr val="231F20"/>
                </a:solidFill>
                <a:latin typeface="Minion-Regular"/>
              </a:rPr>
              <a:t>«</a:t>
            </a:r>
            <a:r>
              <a:rPr lang="tr-TR" sz="3200" i="1" dirty="0"/>
              <a:t>w</a:t>
            </a:r>
            <a:r>
              <a:rPr lang="tr-TR" sz="3200" baseline="-25000" dirty="0"/>
              <a:t>ad</a:t>
            </a:r>
            <a:r>
              <a:rPr lang="tr-TR" sz="3200" dirty="0"/>
              <a:t> = </a:t>
            </a:r>
            <a:r>
              <a:rPr lang="tr-TR" sz="3200" i="1" dirty="0"/>
              <a:t>C</a:t>
            </a:r>
            <a:r>
              <a:rPr lang="tr-TR" sz="3200" i="1" baseline="-25000" dirty="0"/>
              <a:t>V</a:t>
            </a:r>
            <a:r>
              <a:rPr lang="el-GR" sz="3200" dirty="0"/>
              <a:t>Δ</a:t>
            </a:r>
            <a:r>
              <a:rPr lang="tr-TR" sz="3200" i="1" dirty="0"/>
              <a:t>T»</a:t>
            </a:r>
            <a:r>
              <a:rPr lang="en-US" sz="3200" dirty="0">
                <a:solidFill>
                  <a:srgbClr val="231F20"/>
                </a:solidFill>
                <a:latin typeface="Minion-Regular"/>
              </a:rPr>
              <a:t>, that</a:t>
            </a:r>
            <a:endParaRPr lang="tr-TR" sz="3200" dirty="0">
              <a:solidFill>
                <a:srgbClr val="231F20"/>
              </a:solidFill>
              <a:latin typeface="Minion-Regular"/>
            </a:endParaRPr>
          </a:p>
          <a:p>
            <a:pPr algn="just"/>
            <a:endParaRPr lang="en-US" sz="3200" dirty="0">
              <a:solidFill>
                <a:srgbClr val="231F20"/>
              </a:solidFill>
              <a:latin typeface="Minion-Regular"/>
            </a:endParaRPr>
          </a:p>
          <a:p>
            <a:pPr algn="just"/>
            <a:r>
              <a:rPr lang="tr-TR" sz="3200" i="1" dirty="0">
                <a:solidFill>
                  <a:srgbClr val="231F20"/>
                </a:solidFill>
                <a:latin typeface="Minion-Italic"/>
              </a:rPr>
              <a:t>w </a:t>
            </a:r>
            <a:r>
              <a:rPr lang="tr-TR" sz="3200" dirty="0">
                <a:solidFill>
                  <a:srgbClr val="231F20"/>
                </a:solidFill>
                <a:latin typeface="Symbol" panose="05050102010706020507" pitchFamily="18" charset="2"/>
              </a:rPr>
              <a:t>= </a:t>
            </a:r>
            <a:r>
              <a:rPr lang="tr-TR" sz="3200" dirty="0">
                <a:solidFill>
                  <a:srgbClr val="231F20"/>
                </a:solidFill>
                <a:latin typeface="Minion-Regular"/>
              </a:rPr>
              <a:t>{(0.020 mol) x</a:t>
            </a:r>
            <a:r>
              <a:rPr lang="tr-TR" sz="3200" dirty="0">
                <a:solidFill>
                  <a:srgbClr val="231F20"/>
                </a:solidFill>
                <a:latin typeface="Symbol" panose="05050102010706020507" pitchFamily="18" charset="2"/>
              </a:rPr>
              <a:t> </a:t>
            </a:r>
            <a:r>
              <a:rPr lang="tr-TR" sz="3200" dirty="0">
                <a:solidFill>
                  <a:srgbClr val="231F20"/>
                </a:solidFill>
                <a:latin typeface="Minion-Regular"/>
              </a:rPr>
              <a:t>(12.48 J K</a:t>
            </a:r>
            <a:r>
              <a:rPr lang="tr-TR" sz="3200" baseline="30000" dirty="0">
                <a:solidFill>
                  <a:srgbClr val="231F20"/>
                </a:solidFill>
                <a:latin typeface="Symbol" panose="05050102010706020507" pitchFamily="18" charset="2"/>
              </a:rPr>
              <a:t>-</a:t>
            </a:r>
            <a:r>
              <a:rPr lang="tr-TR" sz="3200" baseline="30000" dirty="0">
                <a:solidFill>
                  <a:srgbClr val="231F20"/>
                </a:solidFill>
                <a:latin typeface="Minion-Regular"/>
              </a:rPr>
              <a:t>1 </a:t>
            </a:r>
            <a:r>
              <a:rPr lang="tr-TR" sz="3200" dirty="0">
                <a:solidFill>
                  <a:srgbClr val="231F20"/>
                </a:solidFill>
                <a:latin typeface="Minion-Regular"/>
              </a:rPr>
              <a:t>mol</a:t>
            </a:r>
            <a:r>
              <a:rPr lang="tr-TR" sz="3200" baseline="30000" dirty="0">
                <a:solidFill>
                  <a:srgbClr val="231F20"/>
                </a:solidFill>
                <a:latin typeface="Symbol" panose="05050102010706020507" pitchFamily="18" charset="2"/>
              </a:rPr>
              <a:t>-</a:t>
            </a:r>
            <a:r>
              <a:rPr lang="tr-TR" sz="3200" baseline="30000" dirty="0">
                <a:solidFill>
                  <a:srgbClr val="231F20"/>
                </a:solidFill>
                <a:latin typeface="Minion-Regular"/>
              </a:rPr>
              <a:t>1</a:t>
            </a:r>
            <a:r>
              <a:rPr lang="tr-TR" sz="3200" dirty="0">
                <a:solidFill>
                  <a:srgbClr val="231F20"/>
                </a:solidFill>
                <a:latin typeface="Minion-Regular"/>
              </a:rPr>
              <a:t>)} x</a:t>
            </a:r>
            <a:r>
              <a:rPr lang="tr-TR" sz="3200" dirty="0">
                <a:solidFill>
                  <a:srgbClr val="231F20"/>
                </a:solidFill>
                <a:latin typeface="Symbol" panose="05050102010706020507" pitchFamily="18" charset="2"/>
              </a:rPr>
              <a:t> </a:t>
            </a:r>
            <a:r>
              <a:rPr lang="tr-TR" sz="3200" dirty="0">
                <a:solidFill>
                  <a:srgbClr val="231F20"/>
                </a:solidFill>
                <a:latin typeface="Minion-Regular"/>
              </a:rPr>
              <a:t>(</a:t>
            </a:r>
            <a:r>
              <a:rPr lang="tr-TR" sz="3200" dirty="0">
                <a:solidFill>
                  <a:srgbClr val="231F20"/>
                </a:solidFill>
                <a:latin typeface="Symbol" panose="05050102010706020507" pitchFamily="18" charset="2"/>
              </a:rPr>
              <a:t>-</a:t>
            </a:r>
            <a:r>
              <a:rPr lang="tr-TR" sz="3200" dirty="0">
                <a:solidFill>
                  <a:srgbClr val="231F20"/>
                </a:solidFill>
                <a:latin typeface="Minion-Regular"/>
              </a:rPr>
              <a:t>110 K) </a:t>
            </a:r>
            <a:r>
              <a:rPr lang="tr-TR" sz="3200" dirty="0">
                <a:solidFill>
                  <a:srgbClr val="231F20"/>
                </a:solidFill>
                <a:latin typeface="Symbol" panose="05050102010706020507" pitchFamily="18" charset="2"/>
              </a:rPr>
              <a:t>= - </a:t>
            </a:r>
            <a:r>
              <a:rPr lang="tr-TR" sz="3200" dirty="0">
                <a:solidFill>
                  <a:srgbClr val="231F20"/>
                </a:solidFill>
                <a:latin typeface="Minion-Regular"/>
              </a:rPr>
              <a:t>27 J</a:t>
            </a:r>
          </a:p>
          <a:p>
            <a:pPr algn="just"/>
            <a:endParaRPr lang="tr-TR" sz="3200" dirty="0">
              <a:solidFill>
                <a:srgbClr val="231F20"/>
              </a:solidFill>
              <a:latin typeface="Minion-Regular"/>
            </a:endParaRPr>
          </a:p>
          <a:p>
            <a:pPr algn="just"/>
            <a:r>
              <a:rPr lang="en-US" sz="3200" dirty="0">
                <a:solidFill>
                  <a:srgbClr val="231F20"/>
                </a:solidFill>
                <a:latin typeface="Minion-Regular"/>
              </a:rPr>
              <a:t>Note that temperature change is independent of the amount of gas but the work</a:t>
            </a:r>
            <a:r>
              <a:rPr lang="tr-TR" sz="3200" dirty="0">
                <a:solidFill>
                  <a:srgbClr val="231F20"/>
                </a:solidFill>
                <a:latin typeface="Minion-Regular"/>
              </a:rPr>
              <a:t> is not.</a:t>
            </a:r>
            <a:endParaRPr lang="tr-TR" sz="3200" dirty="0"/>
          </a:p>
        </p:txBody>
      </p:sp>
      <mc:AlternateContent xmlns:mc="http://schemas.openxmlformats.org/markup-compatibility/2006" xmlns:a14="http://schemas.microsoft.com/office/drawing/2010/main">
        <mc:Choice Requires="a14">
          <p:sp>
            <p:nvSpPr>
              <p:cNvPr id="4" name="Rectangle 3"/>
              <p:cNvSpPr/>
              <p:nvPr/>
            </p:nvSpPr>
            <p:spPr>
              <a:xfrm>
                <a:off x="2457008" y="3788093"/>
                <a:ext cx="7277184" cy="108048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tr-TR" sz="3200" i="1" smtClean="0">
                              <a:latin typeface="Cambria Math" panose="02040503050406030204" pitchFamily="18" charset="0"/>
                            </a:rPr>
                          </m:ctrlPr>
                        </m:sSubPr>
                        <m:e>
                          <m:r>
                            <a:rPr lang="tr-TR" sz="3200" i="1">
                              <a:latin typeface="Cambria Math" panose="02040503050406030204" pitchFamily="18" charset="0"/>
                            </a:rPr>
                            <m:t>𝑇</m:t>
                          </m:r>
                        </m:e>
                        <m:sub>
                          <m:r>
                            <a:rPr lang="tr-TR" sz="3200" i="1">
                              <a:latin typeface="Cambria Math" panose="02040503050406030204" pitchFamily="18" charset="0"/>
                            </a:rPr>
                            <m:t>𝑓</m:t>
                          </m:r>
                        </m:sub>
                      </m:sSub>
                      <m:r>
                        <a:rPr lang="tr-TR" sz="3200" i="1">
                          <a:latin typeface="Cambria Math" panose="02040503050406030204" pitchFamily="18" charset="0"/>
                        </a:rPr>
                        <m:t>=</m:t>
                      </m:r>
                      <m:d>
                        <m:dPr>
                          <m:ctrlPr>
                            <a:rPr lang="tr-TR" sz="3200" i="1">
                              <a:latin typeface="Cambria Math" panose="02040503050406030204" pitchFamily="18" charset="0"/>
                            </a:rPr>
                          </m:ctrlPr>
                        </m:dPr>
                        <m:e>
                          <m:r>
                            <a:rPr lang="tr-TR" sz="3200" i="1">
                              <a:latin typeface="Cambria Math" panose="02040503050406030204" pitchFamily="18" charset="0"/>
                            </a:rPr>
                            <m:t>298 </m:t>
                          </m:r>
                          <m:r>
                            <a:rPr lang="tr-TR" sz="3200" i="1">
                              <a:latin typeface="Cambria Math" panose="02040503050406030204" pitchFamily="18" charset="0"/>
                            </a:rPr>
                            <m:t>𝐾</m:t>
                          </m:r>
                        </m:e>
                      </m:d>
                      <m:r>
                        <a:rPr lang="tr-TR" sz="3200" i="1">
                          <a:latin typeface="Cambria Math" panose="02040503050406030204" pitchFamily="18" charset="0"/>
                        </a:rPr>
                        <m:t>𝑥</m:t>
                      </m:r>
                      <m:r>
                        <a:rPr lang="tr-TR" sz="3200" i="1">
                          <a:latin typeface="Cambria Math" panose="02040503050406030204" pitchFamily="18" charset="0"/>
                        </a:rPr>
                        <m:t> (</m:t>
                      </m:r>
                      <m:sSup>
                        <m:sSupPr>
                          <m:ctrlPr>
                            <a:rPr lang="tr-TR" sz="3200" i="1">
                              <a:latin typeface="Cambria Math" panose="02040503050406030204" pitchFamily="18" charset="0"/>
                            </a:rPr>
                          </m:ctrlPr>
                        </m:sSupPr>
                        <m:e>
                          <m:f>
                            <m:fPr>
                              <m:ctrlPr>
                                <a:rPr lang="tr-TR" sz="3200" i="1">
                                  <a:latin typeface="Cambria Math" panose="02040503050406030204" pitchFamily="18" charset="0"/>
                                </a:rPr>
                              </m:ctrlPr>
                            </m:fPr>
                            <m:num>
                              <m:r>
                                <a:rPr lang="tr-TR" sz="3200" b="0" i="1" smtClean="0">
                                  <a:latin typeface="Cambria Math" panose="02040503050406030204" pitchFamily="18" charset="0"/>
                                </a:rPr>
                                <m:t>0.50 </m:t>
                              </m:r>
                              <m:sSup>
                                <m:sSupPr>
                                  <m:ctrlPr>
                                    <a:rPr lang="tr-TR" sz="3200" b="0" i="1" smtClean="0">
                                      <a:latin typeface="Cambria Math" panose="02040503050406030204" pitchFamily="18" charset="0"/>
                                    </a:rPr>
                                  </m:ctrlPr>
                                </m:sSupPr>
                                <m:e>
                                  <m:r>
                                    <a:rPr lang="tr-TR" sz="3200" b="0" i="1" smtClean="0">
                                      <a:latin typeface="Cambria Math" panose="02040503050406030204" pitchFamily="18" charset="0"/>
                                    </a:rPr>
                                    <m:t>𝑑𝑚</m:t>
                                  </m:r>
                                </m:e>
                                <m:sup>
                                  <m:r>
                                    <a:rPr lang="tr-TR" sz="3200" b="0" i="1" smtClean="0">
                                      <a:latin typeface="Cambria Math" panose="02040503050406030204" pitchFamily="18" charset="0"/>
                                    </a:rPr>
                                    <m:t>3</m:t>
                                  </m:r>
                                </m:sup>
                              </m:sSup>
                            </m:num>
                            <m:den>
                              <m:r>
                                <a:rPr lang="tr-TR" sz="3200" b="0" i="1" smtClean="0">
                                  <a:latin typeface="Cambria Math" panose="02040503050406030204" pitchFamily="18" charset="0"/>
                                </a:rPr>
                                <m:t>1.00</m:t>
                              </m:r>
                              <m:sSup>
                                <m:sSupPr>
                                  <m:ctrlPr>
                                    <a:rPr lang="tr-TR" sz="3200" i="1">
                                      <a:latin typeface="Cambria Math" panose="02040503050406030204" pitchFamily="18" charset="0"/>
                                    </a:rPr>
                                  </m:ctrlPr>
                                </m:sSupPr>
                                <m:e>
                                  <m:r>
                                    <a:rPr lang="tr-TR" sz="3200" b="0" i="1" smtClean="0">
                                      <a:latin typeface="Cambria Math" panose="02040503050406030204" pitchFamily="18" charset="0"/>
                                    </a:rPr>
                                    <m:t> </m:t>
                                  </m:r>
                                  <m:r>
                                    <a:rPr lang="tr-TR" sz="3200" i="1">
                                      <a:latin typeface="Cambria Math" panose="02040503050406030204" pitchFamily="18" charset="0"/>
                                    </a:rPr>
                                    <m:t>𝑑𝑚</m:t>
                                  </m:r>
                                </m:e>
                                <m:sup>
                                  <m:r>
                                    <a:rPr lang="tr-TR" sz="3200" i="1">
                                      <a:latin typeface="Cambria Math" panose="02040503050406030204" pitchFamily="18" charset="0"/>
                                    </a:rPr>
                                    <m:t>3</m:t>
                                  </m:r>
                                </m:sup>
                              </m:sSup>
                            </m:den>
                          </m:f>
                          <m:r>
                            <a:rPr lang="tr-TR" sz="3200" b="0" i="1" smtClean="0">
                              <a:latin typeface="Cambria Math" panose="02040503050406030204" pitchFamily="18" charset="0"/>
                            </a:rPr>
                            <m:t>)</m:t>
                          </m:r>
                        </m:e>
                        <m:sup>
                          <m:f>
                            <m:fPr>
                              <m:ctrlPr>
                                <a:rPr lang="tr-TR" sz="3200" b="0" i="1" smtClean="0">
                                  <a:latin typeface="Cambria Math" panose="02040503050406030204" pitchFamily="18" charset="0"/>
                                </a:rPr>
                              </m:ctrlPr>
                            </m:fPr>
                            <m:num>
                              <m:r>
                                <a:rPr lang="tr-TR" sz="3200" b="0" i="1" smtClean="0">
                                  <a:latin typeface="Cambria Math" panose="02040503050406030204" pitchFamily="18" charset="0"/>
                                </a:rPr>
                                <m:t>1</m:t>
                              </m:r>
                            </m:num>
                            <m:den>
                              <m:r>
                                <a:rPr lang="tr-TR" sz="3200" b="0" i="1" smtClean="0">
                                  <a:latin typeface="Cambria Math" panose="02040503050406030204" pitchFamily="18" charset="0"/>
                                </a:rPr>
                                <m:t>1.501</m:t>
                              </m:r>
                            </m:den>
                          </m:f>
                        </m:sup>
                      </m:sSup>
                      <m:r>
                        <a:rPr lang="tr-TR" sz="3200" b="0" i="1" smtClean="0">
                          <a:latin typeface="Cambria Math" panose="02040503050406030204" pitchFamily="18" charset="0"/>
                        </a:rPr>
                        <m:t>=188 </m:t>
                      </m:r>
                      <m:r>
                        <a:rPr lang="tr-TR" sz="3200" b="0" i="1" smtClean="0">
                          <a:latin typeface="Cambria Math" panose="02040503050406030204" pitchFamily="18" charset="0"/>
                        </a:rPr>
                        <m:t>𝐾</m:t>
                      </m:r>
                    </m:oMath>
                  </m:oMathPara>
                </a14:m>
                <a:endParaRPr lang="tr-TR" sz="3200" dirty="0"/>
              </a:p>
            </p:txBody>
          </p:sp>
        </mc:Choice>
        <mc:Fallback xmlns="">
          <p:sp>
            <p:nvSpPr>
              <p:cNvPr id="4" name="Rectangle 3"/>
              <p:cNvSpPr>
                <a:spLocks noRot="1" noChangeAspect="1" noMove="1" noResize="1" noEditPoints="1" noAdjustHandles="1" noChangeArrowheads="1" noChangeShapeType="1" noTextEdit="1"/>
              </p:cNvSpPr>
              <p:nvPr/>
            </p:nvSpPr>
            <p:spPr>
              <a:xfrm>
                <a:off x="2457008" y="3788093"/>
                <a:ext cx="7277184" cy="1080489"/>
              </a:xfrm>
              <a:prstGeom prst="rect">
                <a:avLst/>
              </a:prstGeom>
              <a:blipFill rotWithShape="0">
                <a:blip r:embed="rId3"/>
                <a:stretch>
                  <a:fillRect/>
                </a:stretch>
              </a:blipFill>
            </p:spPr>
            <p:txBody>
              <a:bodyPr/>
              <a:lstStyle/>
              <a:p>
                <a:r>
                  <a:rPr lang="tr-TR">
                    <a:noFill/>
                  </a:rPr>
                  <a:t> </a:t>
                </a:r>
              </a:p>
            </p:txBody>
          </p:sp>
        </mc:Fallback>
      </mc:AlternateContent>
    </p:spTree>
    <p:extLst>
      <p:ext uri="{BB962C8B-B14F-4D97-AF65-F5344CB8AC3E}">
        <p14:creationId xmlns:p14="http://schemas.microsoft.com/office/powerpoint/2010/main" val="12927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Resim 8">
            <a:extLst>
              <a:ext uri="{FF2B5EF4-FFF2-40B4-BE49-F238E27FC236}">
                <a16:creationId xmlns:a16="http://schemas.microsoft.com/office/drawing/2014/main" id="{9184BC1B-874A-5A37-9FEA-64B83F4B48EF}"/>
              </a:ext>
            </a:extLst>
          </p:cNvPr>
          <p:cNvPicPr>
            <a:picLocks noChangeAspect="1"/>
          </p:cNvPicPr>
          <p:nvPr/>
        </p:nvPicPr>
        <p:blipFill>
          <a:blip r:embed="rId2"/>
          <a:stretch>
            <a:fillRect/>
          </a:stretch>
        </p:blipFill>
        <p:spPr>
          <a:xfrm>
            <a:off x="640080" y="564270"/>
            <a:ext cx="10597923" cy="1032146"/>
          </a:xfrm>
          <a:prstGeom prst="rect">
            <a:avLst/>
          </a:prstGeom>
        </p:spPr>
      </p:pic>
    </p:spTree>
    <p:extLst>
      <p:ext uri="{BB962C8B-B14F-4D97-AF65-F5344CB8AC3E}">
        <p14:creationId xmlns:p14="http://schemas.microsoft.com/office/powerpoint/2010/main" val="36282034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descr="metin, iç mekan, ekran görüntüsü içeren bir resim&#10;&#10;Açıklama otomatik olarak oluşturuldu">
            <a:extLst>
              <a:ext uri="{FF2B5EF4-FFF2-40B4-BE49-F238E27FC236}">
                <a16:creationId xmlns:a16="http://schemas.microsoft.com/office/drawing/2014/main" id="{5834DD09-0913-4982-94A6-2C2DE942D16D}"/>
              </a:ext>
            </a:extLst>
          </p:cNvPr>
          <p:cNvPicPr>
            <a:picLocks noChangeAspect="1"/>
          </p:cNvPicPr>
          <p:nvPr/>
        </p:nvPicPr>
        <p:blipFill>
          <a:blip r:embed="rId2"/>
          <a:stretch>
            <a:fillRect/>
          </a:stretch>
        </p:blipFill>
        <p:spPr>
          <a:xfrm>
            <a:off x="903060" y="371103"/>
            <a:ext cx="9847059" cy="1567642"/>
          </a:xfrm>
          <a:prstGeom prst="rect">
            <a:avLst/>
          </a:prstGeom>
        </p:spPr>
      </p:pic>
    </p:spTree>
    <p:extLst>
      <p:ext uri="{BB962C8B-B14F-4D97-AF65-F5344CB8AC3E}">
        <p14:creationId xmlns:p14="http://schemas.microsoft.com/office/powerpoint/2010/main" val="363847335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02CF4E50-5A02-4D33-881E-B561B3D4649C}"/>
              </a:ext>
            </a:extLst>
          </p:cNvPr>
          <p:cNvPicPr>
            <a:picLocks noChangeAspect="1"/>
          </p:cNvPicPr>
          <p:nvPr/>
        </p:nvPicPr>
        <p:blipFill>
          <a:blip r:embed="rId2"/>
          <a:stretch>
            <a:fillRect/>
          </a:stretch>
        </p:blipFill>
        <p:spPr>
          <a:xfrm>
            <a:off x="1085791" y="667870"/>
            <a:ext cx="10630018" cy="1738861"/>
          </a:xfrm>
          <a:prstGeom prst="rect">
            <a:avLst/>
          </a:prstGeom>
        </p:spPr>
      </p:pic>
    </p:spTree>
    <p:extLst>
      <p:ext uri="{BB962C8B-B14F-4D97-AF65-F5344CB8AC3E}">
        <p14:creationId xmlns:p14="http://schemas.microsoft.com/office/powerpoint/2010/main" val="222355916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a:extLst>
              <a:ext uri="{FF2B5EF4-FFF2-40B4-BE49-F238E27FC236}">
                <a16:creationId xmlns:a16="http://schemas.microsoft.com/office/drawing/2014/main" id="{A7EFB6BC-F599-4D24-9BF4-C8766FC6D727}"/>
              </a:ext>
            </a:extLst>
          </p:cNvPr>
          <p:cNvPicPr>
            <a:picLocks noChangeAspect="1"/>
          </p:cNvPicPr>
          <p:nvPr/>
        </p:nvPicPr>
        <p:blipFill>
          <a:blip r:embed="rId2"/>
          <a:stretch>
            <a:fillRect/>
          </a:stretch>
        </p:blipFill>
        <p:spPr>
          <a:xfrm>
            <a:off x="914676" y="375348"/>
            <a:ext cx="10972248" cy="1600199"/>
          </a:xfrm>
          <a:prstGeom prst="rect">
            <a:avLst/>
          </a:prstGeom>
        </p:spPr>
      </p:pic>
    </p:spTree>
    <p:extLst>
      <p:ext uri="{BB962C8B-B14F-4D97-AF65-F5344CB8AC3E}">
        <p14:creationId xmlns:p14="http://schemas.microsoft.com/office/powerpoint/2010/main" val="56510216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5F183482-8A54-92FB-CAA9-2E22C54A7BDC}"/>
              </a:ext>
            </a:extLst>
          </p:cNvPr>
          <p:cNvSpPr>
            <a:spLocks noGrp="1"/>
          </p:cNvSpPr>
          <p:nvPr>
            <p:ph idx="1"/>
          </p:nvPr>
        </p:nvSpPr>
        <p:spPr>
          <a:xfrm>
            <a:off x="640080" y="411485"/>
            <a:ext cx="11521440" cy="2290151"/>
          </a:xfrm>
        </p:spPr>
        <p:txBody>
          <a:bodyPr/>
          <a:lstStyle/>
          <a:p>
            <a:pPr marL="0" indent="0" algn="just">
              <a:buNone/>
            </a:pPr>
            <a:r>
              <a:rPr lang="tr-TR" sz="2600" b="1" dirty="0">
                <a:effectLst/>
                <a:latin typeface="Calibri" panose="020F0502020204030204" pitchFamily="34" charset="0"/>
                <a:ea typeface="Calibri" panose="020F0502020204030204" pitchFamily="34" charset="0"/>
                <a:cs typeface="Times New Roman" panose="02020603050405020304" pitchFamily="18" charset="0"/>
              </a:rPr>
              <a:t>Q5.</a:t>
            </a:r>
            <a:r>
              <a:rPr lang="tr-TR" sz="2600" dirty="0">
                <a:effectLst/>
                <a:latin typeface="Calibri" panose="020F0502020204030204" pitchFamily="34" charset="0"/>
                <a:ea typeface="Calibri" panose="020F0502020204030204" pitchFamily="34" charset="0"/>
                <a:cs typeface="Times New Roman" panose="02020603050405020304" pitchFamily="18" charset="0"/>
              </a:rPr>
              <a:t> A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sample</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consisting</a:t>
            </a:r>
            <a:r>
              <a:rPr lang="tr-TR" sz="2600" dirty="0">
                <a:effectLst/>
                <a:latin typeface="Calibri" panose="020F0502020204030204" pitchFamily="34" charset="0"/>
                <a:ea typeface="Calibri" panose="020F0502020204030204" pitchFamily="34" charset="0"/>
                <a:cs typeface="Times New Roman" panose="02020603050405020304" pitchFamily="18" charset="0"/>
              </a:rPr>
              <a:t> of 1.0 mol CaCO</a:t>
            </a:r>
            <a:r>
              <a:rPr lang="tr-TR" sz="26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tr-TR" sz="2600" dirty="0">
                <a:effectLst/>
                <a:latin typeface="Calibri" panose="020F0502020204030204" pitchFamily="34" charset="0"/>
                <a:ea typeface="Calibri" panose="020F0502020204030204" pitchFamily="34" charset="0"/>
                <a:cs typeface="Times New Roman" panose="02020603050405020304" pitchFamily="18" charset="0"/>
              </a:rPr>
              <a:t> (s)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was</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heated</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2600" dirty="0">
                <a:effectLst/>
                <a:latin typeface="Calibri" panose="020F0502020204030204" pitchFamily="34" charset="0"/>
                <a:ea typeface="Calibri" panose="020F0502020204030204" pitchFamily="34" charset="0"/>
                <a:cs typeface="Times New Roman" panose="02020603050405020304" pitchFamily="18" charset="0"/>
              </a:rPr>
              <a:t> 800 </a:t>
            </a:r>
            <a:r>
              <a:rPr lang="tr-TR" sz="2600" dirty="0">
                <a:effectLst/>
                <a:latin typeface="Times New Roman" panose="02020603050405020304" pitchFamily="18" charset="0"/>
                <a:ea typeface="Calibri" panose="020F0502020204030204" pitchFamily="34" charset="0"/>
                <a:cs typeface="Times New Roman" panose="02020603050405020304" pitchFamily="18" charset="0"/>
              </a:rPr>
              <a:t>°</a:t>
            </a:r>
            <a:r>
              <a:rPr lang="tr-TR" sz="2600" dirty="0">
                <a:effectLst/>
                <a:latin typeface="Calibri" panose="020F0502020204030204" pitchFamily="34" charset="0"/>
                <a:ea typeface="Calibri" panose="020F0502020204030204" pitchFamily="34" charset="0"/>
                <a:cs typeface="Times New Roman" panose="02020603050405020304" pitchFamily="18" charset="0"/>
              </a:rPr>
              <a:t>C,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when</a:t>
            </a:r>
            <a:r>
              <a:rPr lang="tr-TR" sz="2600" dirty="0">
                <a:effectLst/>
                <a:latin typeface="Calibri" panose="020F0502020204030204" pitchFamily="34" charset="0"/>
                <a:ea typeface="Calibri" panose="020F0502020204030204" pitchFamily="34" charset="0"/>
                <a:cs typeface="Times New Roman" panose="02020603050405020304" pitchFamily="18" charset="0"/>
              </a:rPr>
              <a:t> it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decomposed</a:t>
            </a:r>
            <a:r>
              <a:rPr lang="tr-TR" sz="2600" dirty="0">
                <a:effectLst/>
                <a:latin typeface="Calibri" panose="020F0502020204030204" pitchFamily="34" charset="0"/>
                <a:ea typeface="Calibri" panose="020F0502020204030204" pitchFamily="34" charset="0"/>
                <a:cs typeface="Times New Roman" panose="02020603050405020304" pitchFamily="18" charset="0"/>
              </a:rPr>
              <a:t>. The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heating</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was</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carried</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out</a:t>
            </a:r>
            <a:r>
              <a:rPr lang="tr-TR" sz="2600" dirty="0">
                <a:effectLst/>
                <a:latin typeface="Calibri" panose="020F0502020204030204" pitchFamily="34" charset="0"/>
                <a:ea typeface="Calibri" panose="020F0502020204030204" pitchFamily="34" charset="0"/>
                <a:cs typeface="Times New Roman" panose="02020603050405020304" pitchFamily="18" charset="0"/>
              </a:rPr>
              <a:t> in a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container</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fitted</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with</a:t>
            </a:r>
            <a:r>
              <a:rPr lang="tr-TR" sz="2600" dirty="0">
                <a:effectLst/>
                <a:latin typeface="Calibri" panose="020F0502020204030204" pitchFamily="34" charset="0"/>
                <a:ea typeface="Calibri" panose="020F0502020204030204" pitchFamily="34" charset="0"/>
                <a:cs typeface="Times New Roman" panose="02020603050405020304" pitchFamily="18" charset="0"/>
              </a:rPr>
              <a:t> a piston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that</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was</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initially</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resting</a:t>
            </a:r>
            <a:r>
              <a:rPr lang="tr-TR" sz="2600" dirty="0">
                <a:effectLst/>
                <a:latin typeface="Calibri" panose="020F0502020204030204" pitchFamily="34" charset="0"/>
                <a:ea typeface="Calibri" panose="020F0502020204030204" pitchFamily="34" charset="0"/>
                <a:cs typeface="Times New Roman" panose="02020603050405020304" pitchFamily="18" charset="0"/>
              </a:rPr>
              <a:t> on the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solid</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Calculate</a:t>
            </a:r>
            <a:r>
              <a:rPr lang="tr-TR" sz="2600" dirty="0">
                <a:effectLst/>
                <a:latin typeface="Calibri" panose="020F0502020204030204" pitchFamily="34" charset="0"/>
                <a:ea typeface="Calibri" panose="020F0502020204030204" pitchFamily="34" charset="0"/>
                <a:cs typeface="Times New Roman" panose="02020603050405020304" pitchFamily="18" charset="0"/>
              </a:rPr>
              <a:t> the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work</a:t>
            </a:r>
            <a:r>
              <a:rPr lang="tr-TR" sz="2600" dirty="0">
                <a:effectLst/>
                <a:latin typeface="Calibri" panose="020F0502020204030204" pitchFamily="34" charset="0"/>
                <a:ea typeface="Calibri" panose="020F0502020204030204" pitchFamily="34" charset="0"/>
                <a:cs typeface="Times New Roman" panose="02020603050405020304" pitchFamily="18" charset="0"/>
              </a:rPr>
              <a:t> done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during</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complete</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decomposition</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1.0 atm.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What</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work</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would</a:t>
            </a:r>
            <a:r>
              <a:rPr lang="tr-TR" sz="2600" dirty="0">
                <a:effectLst/>
                <a:latin typeface="Calibri" panose="020F0502020204030204" pitchFamily="34" charset="0"/>
                <a:ea typeface="Calibri" panose="020F0502020204030204" pitchFamily="34" charset="0"/>
                <a:cs typeface="Times New Roman" panose="02020603050405020304" pitchFamily="18" charset="0"/>
              </a:rPr>
              <a:t> be done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if</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instead</a:t>
            </a:r>
            <a:r>
              <a:rPr lang="tr-TR" sz="2600" dirty="0">
                <a:effectLst/>
                <a:latin typeface="Calibri" panose="020F0502020204030204" pitchFamily="34" charset="0"/>
                <a:ea typeface="Calibri" panose="020F0502020204030204" pitchFamily="34" charset="0"/>
                <a:cs typeface="Times New Roman" panose="02020603050405020304" pitchFamily="18" charset="0"/>
              </a:rPr>
              <a:t> of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having</a:t>
            </a:r>
            <a:r>
              <a:rPr lang="tr-TR" sz="2600" dirty="0">
                <a:effectLst/>
                <a:latin typeface="Calibri" panose="020F0502020204030204" pitchFamily="34" charset="0"/>
                <a:ea typeface="Calibri" panose="020F0502020204030204" pitchFamily="34" charset="0"/>
                <a:cs typeface="Times New Roman" panose="02020603050405020304" pitchFamily="18" charset="0"/>
              </a:rPr>
              <a:t> a piston the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container</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was</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open</a:t>
            </a:r>
            <a:r>
              <a:rPr lang="tr-TR" sz="2600" dirty="0">
                <a:effectLst/>
                <a:latin typeface="Calibri" panose="020F0502020204030204" pitchFamily="34" charset="0"/>
                <a:ea typeface="Calibri" panose="020F0502020204030204" pitchFamily="34" charset="0"/>
                <a:cs typeface="Times New Roman" panose="02020603050405020304" pitchFamily="18" charset="0"/>
              </a:rPr>
              <a:t>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to</a:t>
            </a:r>
            <a:r>
              <a:rPr lang="tr-TR" sz="2600" dirty="0">
                <a:effectLst/>
                <a:latin typeface="Calibri" panose="020F0502020204030204" pitchFamily="34" charset="0"/>
                <a:ea typeface="Calibri" panose="020F0502020204030204" pitchFamily="34" charset="0"/>
                <a:cs typeface="Times New Roman" panose="02020603050405020304" pitchFamily="18" charset="0"/>
              </a:rPr>
              <a:t> the </a:t>
            </a:r>
            <a:r>
              <a:rPr lang="tr-TR" sz="2600" dirty="0" err="1">
                <a:effectLst/>
                <a:latin typeface="Calibri" panose="020F0502020204030204" pitchFamily="34" charset="0"/>
                <a:ea typeface="Calibri" panose="020F0502020204030204" pitchFamily="34" charset="0"/>
                <a:cs typeface="Times New Roman" panose="02020603050405020304" pitchFamily="18" charset="0"/>
              </a:rPr>
              <a:t>atmosphere</a:t>
            </a:r>
            <a:r>
              <a:rPr lang="tr-TR" sz="2600" dirty="0">
                <a:effectLst/>
                <a:latin typeface="Calibri" panose="020F0502020204030204" pitchFamily="34" charset="0"/>
                <a:ea typeface="Calibri" panose="020F0502020204030204" pitchFamily="34" charset="0"/>
                <a:cs typeface="Times New Roman" panose="02020603050405020304" pitchFamily="18" charset="0"/>
              </a:rPr>
              <a:t>?</a:t>
            </a:r>
          </a:p>
          <a:p>
            <a:pPr marL="0" indent="0">
              <a:buNone/>
            </a:pPr>
            <a:endParaRPr lang="tr-TR" dirty="0"/>
          </a:p>
        </p:txBody>
      </p:sp>
    </p:spTree>
    <p:extLst>
      <p:ext uri="{BB962C8B-B14F-4D97-AF65-F5344CB8AC3E}">
        <p14:creationId xmlns:p14="http://schemas.microsoft.com/office/powerpoint/2010/main" val="4793486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çerik Yer Tutucusu 4">
            <a:extLst>
              <a:ext uri="{FF2B5EF4-FFF2-40B4-BE49-F238E27FC236}">
                <a16:creationId xmlns:a16="http://schemas.microsoft.com/office/drawing/2014/main" id="{8C851D6E-F99D-41FD-DD66-207C524657BF}"/>
              </a:ext>
            </a:extLst>
          </p:cNvPr>
          <p:cNvPicPr>
            <a:picLocks noGrp="1" noChangeAspect="1"/>
          </p:cNvPicPr>
          <p:nvPr>
            <p:ph idx="1"/>
          </p:nvPr>
        </p:nvPicPr>
        <p:blipFill>
          <a:blip r:embed="rId2"/>
          <a:stretch>
            <a:fillRect/>
          </a:stretch>
        </p:blipFill>
        <p:spPr>
          <a:xfrm>
            <a:off x="640080" y="636319"/>
            <a:ext cx="10863472" cy="1388423"/>
          </a:xfrm>
        </p:spPr>
      </p:pic>
    </p:spTree>
    <p:extLst>
      <p:ext uri="{BB962C8B-B14F-4D97-AF65-F5344CB8AC3E}">
        <p14:creationId xmlns:p14="http://schemas.microsoft.com/office/powerpoint/2010/main" val="3066116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normAutofit/>
          </a:bodyPr>
          <a:lstStyle/>
          <a:p>
            <a:pPr algn="l"/>
            <a:r>
              <a:rPr lang="tr-TR" dirty="0"/>
              <a:t>(a) </a:t>
            </a:r>
            <a:r>
              <a:rPr lang="en-US" dirty="0" err="1"/>
              <a:t>Calorimet</a:t>
            </a:r>
            <a:r>
              <a:rPr lang="tr-TR" dirty="0"/>
              <a:t>ry</a:t>
            </a:r>
            <a:endParaRPr lang="en-US" dirty="0"/>
          </a:p>
        </p:txBody>
      </p:sp>
      <p:sp>
        <p:nvSpPr>
          <p:cNvPr id="4" name="Content Placeholder 3"/>
          <p:cNvSpPr>
            <a:spLocks noGrp="1"/>
          </p:cNvSpPr>
          <p:nvPr>
            <p:ph idx="1"/>
          </p:nvPr>
        </p:nvSpPr>
        <p:spPr>
          <a:xfrm>
            <a:off x="3757870" y="1358835"/>
            <a:ext cx="8564441" cy="5097530"/>
          </a:xfrm>
        </p:spPr>
        <p:txBody>
          <a:bodyPr>
            <a:normAutofit fontScale="92500" lnSpcReduction="10000"/>
          </a:bodyPr>
          <a:lstStyle/>
          <a:p>
            <a:pPr algn="just">
              <a:buFont typeface="Wingdings" panose="05000000000000000000" pitchFamily="2" charset="2"/>
              <a:buChar char="Ø"/>
            </a:pPr>
            <a:r>
              <a:rPr lang="en-US" b="1" dirty="0"/>
              <a:t>Calorimetry </a:t>
            </a:r>
            <a:r>
              <a:rPr lang="en-US" dirty="0"/>
              <a:t>is the study of heat transfer during physical and chemical processes.</a:t>
            </a:r>
            <a:endParaRPr lang="tr-TR" dirty="0"/>
          </a:p>
          <a:p>
            <a:pPr algn="just">
              <a:buFont typeface="Wingdings" panose="05000000000000000000" pitchFamily="2" charset="2"/>
              <a:buChar char="Ø"/>
            </a:pPr>
            <a:r>
              <a:rPr lang="en-US" dirty="0"/>
              <a:t>A </a:t>
            </a:r>
            <a:r>
              <a:rPr lang="en-US" b="1" dirty="0"/>
              <a:t>calorimeter </a:t>
            </a:r>
            <a:r>
              <a:rPr lang="en-US" dirty="0"/>
              <a:t>is a device for measuring energy transferred as heat.</a:t>
            </a:r>
          </a:p>
          <a:p>
            <a:pPr algn="just">
              <a:buFont typeface="Wingdings" panose="05000000000000000000" pitchFamily="2" charset="2"/>
              <a:buChar char="Ø"/>
            </a:pPr>
            <a:r>
              <a:rPr lang="en-US" dirty="0"/>
              <a:t>The most common device for measuring ∆</a:t>
            </a:r>
            <a:r>
              <a:rPr lang="en-US" i="1" dirty="0"/>
              <a:t>U </a:t>
            </a:r>
            <a:r>
              <a:rPr lang="en-US" dirty="0"/>
              <a:t>is an </a:t>
            </a:r>
            <a:r>
              <a:rPr lang="en-US" b="1" dirty="0"/>
              <a:t>adiabatic bomb calorimeter</a:t>
            </a:r>
            <a:r>
              <a:rPr lang="tr-TR" b="1" dirty="0"/>
              <a:t> (Figure)</a:t>
            </a:r>
            <a:r>
              <a:rPr lang="en-US" b="1" dirty="0"/>
              <a:t>. </a:t>
            </a:r>
            <a:endParaRPr lang="en-US" dirty="0">
              <a:solidFill>
                <a:srgbClr val="000000"/>
              </a:solidFill>
            </a:endParaRPr>
          </a:p>
          <a:p>
            <a:pPr algn="just">
              <a:buFont typeface="Wingdings" panose="05000000000000000000" pitchFamily="2" charset="2"/>
              <a:buChar char="Ø"/>
            </a:pPr>
            <a:r>
              <a:rPr lang="en-US" dirty="0">
                <a:solidFill>
                  <a:srgbClr val="000000"/>
                </a:solidFill>
              </a:rPr>
              <a:t>The process we</a:t>
            </a:r>
            <a:r>
              <a:rPr lang="tr-TR" dirty="0">
                <a:solidFill>
                  <a:srgbClr val="000000"/>
                </a:solidFill>
              </a:rPr>
              <a:t> </a:t>
            </a:r>
            <a:r>
              <a:rPr lang="en-US" dirty="0">
                <a:solidFill>
                  <a:srgbClr val="000000"/>
                </a:solidFill>
              </a:rPr>
              <a:t>wish to study—which may be a chemical reaction—is initiated inside a constant</a:t>
            </a:r>
            <a:r>
              <a:rPr lang="tr-TR" dirty="0">
                <a:solidFill>
                  <a:srgbClr val="000000"/>
                </a:solidFill>
              </a:rPr>
              <a:t> </a:t>
            </a:r>
            <a:r>
              <a:rPr lang="en-US" dirty="0">
                <a:solidFill>
                  <a:srgbClr val="000000"/>
                </a:solidFill>
              </a:rPr>
              <a:t>volume</a:t>
            </a:r>
            <a:r>
              <a:rPr lang="tr-TR" dirty="0">
                <a:solidFill>
                  <a:srgbClr val="000000"/>
                </a:solidFill>
              </a:rPr>
              <a:t> </a:t>
            </a:r>
            <a:r>
              <a:rPr lang="en-US" dirty="0">
                <a:solidFill>
                  <a:srgbClr val="000000"/>
                </a:solidFill>
              </a:rPr>
              <a:t>container, the ‘bomb’. </a:t>
            </a:r>
            <a:endParaRPr lang="tr-TR" dirty="0">
              <a:solidFill>
                <a:srgbClr val="000000"/>
              </a:solidFill>
            </a:endParaRPr>
          </a:p>
          <a:p>
            <a:pPr algn="just">
              <a:buFont typeface="Wingdings" panose="05000000000000000000" pitchFamily="2" charset="2"/>
              <a:buChar char="Ø"/>
            </a:pPr>
            <a:r>
              <a:rPr lang="en-US" dirty="0">
                <a:solidFill>
                  <a:srgbClr val="000000"/>
                </a:solidFill>
              </a:rPr>
              <a:t>The bomb is immersed in a stirred water bath, and the</a:t>
            </a:r>
            <a:r>
              <a:rPr lang="tr-TR" dirty="0">
                <a:solidFill>
                  <a:srgbClr val="000000"/>
                </a:solidFill>
              </a:rPr>
              <a:t> </a:t>
            </a:r>
            <a:r>
              <a:rPr lang="en-US" dirty="0">
                <a:solidFill>
                  <a:srgbClr val="000000"/>
                </a:solidFill>
              </a:rPr>
              <a:t>whole device is the calorimeter</a:t>
            </a:r>
            <a:r>
              <a:rPr lang="tr-TR" dirty="0">
                <a:solidFill>
                  <a:srgbClr val="000000"/>
                </a:solidFill>
              </a:rPr>
              <a:t>.</a:t>
            </a:r>
            <a:r>
              <a:rPr lang="en-US" dirty="0">
                <a:solidFill>
                  <a:srgbClr val="000000"/>
                </a:solidFill>
              </a:rPr>
              <a:t> </a:t>
            </a:r>
            <a:endParaRPr lang="tr-TR" dirty="0">
              <a:solidFill>
                <a:srgbClr val="000000"/>
              </a:solidFill>
            </a:endParaRPr>
          </a:p>
          <a:p>
            <a:pPr algn="just">
              <a:buFont typeface="Wingdings" panose="05000000000000000000" pitchFamily="2" charset="2"/>
              <a:buChar char="Ø"/>
            </a:pPr>
            <a:endParaRPr lang="en-US" dirty="0">
              <a:solidFill>
                <a:srgbClr val="000000"/>
              </a:solidFill>
            </a:endParaRPr>
          </a:p>
        </p:txBody>
      </p:sp>
      <p:pic>
        <p:nvPicPr>
          <p:cNvPr id="7" name="Picture 6"/>
          <p:cNvPicPr>
            <a:picLocks noChangeAspect="1"/>
          </p:cNvPicPr>
          <p:nvPr/>
        </p:nvPicPr>
        <p:blipFill>
          <a:blip r:embed="rId3"/>
          <a:stretch>
            <a:fillRect/>
          </a:stretch>
        </p:blipFill>
        <p:spPr>
          <a:xfrm>
            <a:off x="52908" y="1143000"/>
            <a:ext cx="3704962" cy="5193089"/>
          </a:xfrm>
          <a:prstGeom prst="rect">
            <a:avLst/>
          </a:prstGeom>
        </p:spPr>
      </p:pic>
      <p:sp>
        <p:nvSpPr>
          <p:cNvPr id="3" name="Rectangle 2"/>
          <p:cNvSpPr/>
          <p:nvPr/>
        </p:nvSpPr>
        <p:spPr>
          <a:xfrm>
            <a:off x="557470" y="6551924"/>
            <a:ext cx="11764841" cy="2862322"/>
          </a:xfrm>
          <a:prstGeom prst="rect">
            <a:avLst/>
          </a:prstGeom>
        </p:spPr>
        <p:txBody>
          <a:bodyPr wrap="square">
            <a:spAutoFit/>
          </a:bodyPr>
          <a:lstStyle/>
          <a:p>
            <a:pPr marL="457200" indent="-457200" algn="just">
              <a:buFont typeface="Wingdings" panose="05000000000000000000" pitchFamily="2" charset="2"/>
              <a:buChar char="Ø"/>
            </a:pPr>
            <a:r>
              <a:rPr lang="en-US" sz="3000" dirty="0">
                <a:solidFill>
                  <a:srgbClr val="000000"/>
                </a:solidFill>
              </a:rPr>
              <a:t>The calorimeter is also immersed in an outer water</a:t>
            </a:r>
            <a:r>
              <a:rPr lang="tr-TR" sz="3000" dirty="0">
                <a:solidFill>
                  <a:srgbClr val="000000"/>
                </a:solidFill>
              </a:rPr>
              <a:t> </a:t>
            </a:r>
            <a:r>
              <a:rPr lang="en-US" sz="3000" dirty="0">
                <a:solidFill>
                  <a:srgbClr val="000000"/>
                </a:solidFill>
              </a:rPr>
              <a:t>bath. </a:t>
            </a:r>
            <a:endParaRPr lang="tr-TR" sz="3000" dirty="0">
              <a:solidFill>
                <a:srgbClr val="000000"/>
              </a:solidFill>
            </a:endParaRPr>
          </a:p>
          <a:p>
            <a:pPr marL="457200" indent="-457200" algn="just">
              <a:buFont typeface="Wingdings" panose="05000000000000000000" pitchFamily="2" charset="2"/>
              <a:buChar char="Ø"/>
            </a:pPr>
            <a:r>
              <a:rPr lang="en-US" sz="3000" dirty="0">
                <a:solidFill>
                  <a:srgbClr val="000000"/>
                </a:solidFill>
              </a:rPr>
              <a:t>The water in the calorimeter and of the outer bath are both monitored and</a:t>
            </a:r>
            <a:r>
              <a:rPr lang="tr-TR" sz="3000" dirty="0">
                <a:solidFill>
                  <a:srgbClr val="000000"/>
                </a:solidFill>
              </a:rPr>
              <a:t> </a:t>
            </a:r>
            <a:r>
              <a:rPr lang="en-US" sz="3000" dirty="0">
                <a:solidFill>
                  <a:srgbClr val="000000"/>
                </a:solidFill>
              </a:rPr>
              <a:t>adjusted to the same temperature. </a:t>
            </a:r>
            <a:endParaRPr lang="tr-TR" sz="3000" dirty="0">
              <a:solidFill>
                <a:srgbClr val="000000"/>
              </a:solidFill>
            </a:endParaRPr>
          </a:p>
          <a:p>
            <a:pPr marL="457200" indent="-457200" algn="just">
              <a:buFont typeface="Wingdings" panose="05000000000000000000" pitchFamily="2" charset="2"/>
              <a:buChar char="Ø"/>
            </a:pPr>
            <a:r>
              <a:rPr lang="en-US" sz="3000" dirty="0">
                <a:solidFill>
                  <a:srgbClr val="000000"/>
                </a:solidFill>
              </a:rPr>
              <a:t>This arrangement ensures that there is no net loss</a:t>
            </a:r>
            <a:r>
              <a:rPr lang="tr-TR" sz="3000" dirty="0">
                <a:solidFill>
                  <a:srgbClr val="000000"/>
                </a:solidFill>
              </a:rPr>
              <a:t> </a:t>
            </a:r>
            <a:r>
              <a:rPr lang="en-US" sz="3000" dirty="0">
                <a:solidFill>
                  <a:srgbClr val="000000"/>
                </a:solidFill>
              </a:rPr>
              <a:t>of heat from the calorimeter to the surroundings (the bath) and hence that the</a:t>
            </a:r>
            <a:r>
              <a:rPr lang="tr-TR" sz="3000" dirty="0">
                <a:solidFill>
                  <a:srgbClr val="000000"/>
                </a:solidFill>
              </a:rPr>
              <a:t> </a:t>
            </a:r>
            <a:r>
              <a:rPr lang="en-US" sz="3000" dirty="0">
                <a:solidFill>
                  <a:srgbClr val="000000"/>
                </a:solidFill>
              </a:rPr>
              <a:t>calorimeter is adiabatic.</a:t>
            </a:r>
          </a:p>
        </p:txBody>
      </p:sp>
    </p:spTree>
    <p:extLst>
      <p:ext uri="{BB962C8B-B14F-4D97-AF65-F5344CB8AC3E}">
        <p14:creationId xmlns:p14="http://schemas.microsoft.com/office/powerpoint/2010/main" val="456589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972800" cy="1143000"/>
          </a:xfrm>
        </p:spPr>
        <p:txBody>
          <a:bodyPr>
            <a:normAutofit/>
          </a:bodyPr>
          <a:lstStyle/>
          <a:p>
            <a:pPr algn="l"/>
            <a:r>
              <a:rPr lang="en-US" dirty="0" err="1"/>
              <a:t>Calorimet</a:t>
            </a:r>
            <a:r>
              <a:rPr lang="tr-TR" dirty="0"/>
              <a:t>ry</a:t>
            </a:r>
            <a:endParaRPr lang="en-US" dirty="0"/>
          </a:p>
        </p:txBody>
      </p:sp>
      <p:pic>
        <p:nvPicPr>
          <p:cNvPr id="7" name="Picture 6"/>
          <p:cNvPicPr>
            <a:picLocks noChangeAspect="1"/>
          </p:cNvPicPr>
          <p:nvPr/>
        </p:nvPicPr>
        <p:blipFill>
          <a:blip r:embed="rId3"/>
          <a:stretch>
            <a:fillRect/>
          </a:stretch>
        </p:blipFill>
        <p:spPr>
          <a:xfrm>
            <a:off x="343954" y="1473200"/>
            <a:ext cx="4798492" cy="6725844"/>
          </a:xfrm>
          <a:prstGeom prst="rect">
            <a:avLst/>
          </a:prstGeom>
        </p:spPr>
      </p:pic>
      <p:sp>
        <p:nvSpPr>
          <p:cNvPr id="6" name="Rectangle 5"/>
          <p:cNvSpPr/>
          <p:nvPr/>
        </p:nvSpPr>
        <p:spPr>
          <a:xfrm>
            <a:off x="5486400" y="634972"/>
            <a:ext cx="6400800" cy="7940635"/>
          </a:xfrm>
          <a:prstGeom prst="rect">
            <a:avLst/>
          </a:prstGeom>
        </p:spPr>
        <p:txBody>
          <a:bodyPr>
            <a:spAutoFit/>
          </a:bodyPr>
          <a:lstStyle/>
          <a:p>
            <a:pPr algn="just"/>
            <a:r>
              <a:rPr lang="tr-TR" sz="3000" b="1" dirty="0">
                <a:solidFill>
                  <a:srgbClr val="0066A6"/>
                </a:solidFill>
                <a:latin typeface="HelveticaNeue-BlackCond"/>
              </a:rPr>
              <a:t>Fig.  </a:t>
            </a:r>
            <a:r>
              <a:rPr lang="tr-TR" sz="3000" dirty="0">
                <a:solidFill>
                  <a:srgbClr val="231F20"/>
                </a:solidFill>
                <a:latin typeface="Minion-Regular"/>
              </a:rPr>
              <a:t>A constant-volume bomb </a:t>
            </a:r>
            <a:r>
              <a:rPr lang="en-US" sz="3000" dirty="0">
                <a:solidFill>
                  <a:srgbClr val="231F20"/>
                </a:solidFill>
                <a:latin typeface="Minion-Regular"/>
              </a:rPr>
              <a:t>calorimeter. </a:t>
            </a:r>
            <a:endParaRPr lang="tr-TR" sz="3000" dirty="0">
              <a:solidFill>
                <a:srgbClr val="231F20"/>
              </a:solidFill>
              <a:latin typeface="Minion-Regular"/>
            </a:endParaRPr>
          </a:p>
          <a:p>
            <a:pPr algn="just"/>
            <a:endParaRPr lang="tr-TR" sz="3000" dirty="0">
              <a:solidFill>
                <a:srgbClr val="231F20"/>
              </a:solidFill>
              <a:latin typeface="Minion-Regular"/>
            </a:endParaRPr>
          </a:p>
          <a:p>
            <a:pPr marL="457200" indent="-457200" algn="just">
              <a:buFont typeface="Wingdings" panose="05000000000000000000" pitchFamily="2" charset="2"/>
              <a:buChar char="Ø"/>
            </a:pPr>
            <a:r>
              <a:rPr lang="en-US" sz="3000" dirty="0">
                <a:solidFill>
                  <a:srgbClr val="231F20"/>
                </a:solidFill>
                <a:latin typeface="Minion-Regular"/>
              </a:rPr>
              <a:t>The ‘bomb’ is the central</a:t>
            </a:r>
            <a:r>
              <a:rPr lang="tr-TR" sz="3000" dirty="0">
                <a:solidFill>
                  <a:srgbClr val="231F20"/>
                </a:solidFill>
                <a:latin typeface="Minion-Regular"/>
              </a:rPr>
              <a:t> </a:t>
            </a:r>
            <a:r>
              <a:rPr lang="en-US" sz="3000" dirty="0">
                <a:solidFill>
                  <a:srgbClr val="231F20"/>
                </a:solidFill>
                <a:latin typeface="Minion-Regular"/>
              </a:rPr>
              <a:t>vessel, which is strong enough to withstand</a:t>
            </a:r>
            <a:r>
              <a:rPr lang="tr-TR" sz="3000" dirty="0">
                <a:solidFill>
                  <a:srgbClr val="231F20"/>
                </a:solidFill>
                <a:latin typeface="Minion-Regular"/>
              </a:rPr>
              <a:t> </a:t>
            </a:r>
            <a:r>
              <a:rPr lang="en-US" sz="3000" dirty="0">
                <a:solidFill>
                  <a:srgbClr val="231F20"/>
                </a:solidFill>
                <a:latin typeface="Minion-Regular"/>
              </a:rPr>
              <a:t>high pressures. </a:t>
            </a:r>
            <a:endParaRPr lang="tr-TR" sz="3000" dirty="0">
              <a:solidFill>
                <a:srgbClr val="231F20"/>
              </a:solidFill>
              <a:latin typeface="Minion-Regular"/>
            </a:endParaRPr>
          </a:p>
          <a:p>
            <a:pPr marL="457200" indent="-457200" algn="just">
              <a:buFont typeface="Wingdings" panose="05000000000000000000" pitchFamily="2" charset="2"/>
              <a:buChar char="Ø"/>
            </a:pPr>
            <a:endParaRPr lang="tr-TR" sz="3000" dirty="0">
              <a:solidFill>
                <a:srgbClr val="231F20"/>
              </a:solidFill>
              <a:latin typeface="Minion-Regular"/>
            </a:endParaRPr>
          </a:p>
          <a:p>
            <a:pPr marL="457200" indent="-457200" algn="just">
              <a:buFont typeface="Wingdings" panose="05000000000000000000" pitchFamily="2" charset="2"/>
              <a:buChar char="Ø"/>
            </a:pPr>
            <a:r>
              <a:rPr lang="en-US" sz="3000" dirty="0">
                <a:solidFill>
                  <a:srgbClr val="231F20"/>
                </a:solidFill>
                <a:latin typeface="Minion-Regular"/>
              </a:rPr>
              <a:t>The calorimeter (for which</a:t>
            </a:r>
            <a:r>
              <a:rPr lang="tr-TR" sz="3000" dirty="0">
                <a:solidFill>
                  <a:srgbClr val="231F20"/>
                </a:solidFill>
                <a:latin typeface="Minion-Regular"/>
              </a:rPr>
              <a:t> </a:t>
            </a:r>
            <a:r>
              <a:rPr lang="en-US" sz="3000" dirty="0">
                <a:solidFill>
                  <a:srgbClr val="231F20"/>
                </a:solidFill>
                <a:latin typeface="Minion-Regular"/>
              </a:rPr>
              <a:t>the heat capacity must be known) is the</a:t>
            </a:r>
            <a:r>
              <a:rPr lang="tr-TR" sz="3000" dirty="0">
                <a:solidFill>
                  <a:srgbClr val="231F20"/>
                </a:solidFill>
                <a:latin typeface="Minion-Regular"/>
              </a:rPr>
              <a:t> </a:t>
            </a:r>
            <a:r>
              <a:rPr lang="en-US" sz="3000" dirty="0">
                <a:solidFill>
                  <a:srgbClr val="231F20"/>
                </a:solidFill>
                <a:latin typeface="Minion-Regular"/>
              </a:rPr>
              <a:t>entire assembly shown here. </a:t>
            </a:r>
            <a:endParaRPr lang="tr-TR" sz="3000" dirty="0">
              <a:solidFill>
                <a:srgbClr val="231F20"/>
              </a:solidFill>
              <a:latin typeface="Minion-Regular"/>
            </a:endParaRPr>
          </a:p>
          <a:p>
            <a:pPr marL="457200" indent="-457200" algn="just">
              <a:buFont typeface="Wingdings" panose="05000000000000000000" pitchFamily="2" charset="2"/>
              <a:buChar char="Ø"/>
            </a:pPr>
            <a:endParaRPr lang="tr-TR" sz="3000" dirty="0">
              <a:solidFill>
                <a:srgbClr val="231F20"/>
              </a:solidFill>
              <a:latin typeface="Minion-Regular"/>
            </a:endParaRPr>
          </a:p>
          <a:p>
            <a:pPr marL="457200" indent="-457200" algn="just">
              <a:buFont typeface="Wingdings" panose="05000000000000000000" pitchFamily="2" charset="2"/>
              <a:buChar char="Ø"/>
            </a:pPr>
            <a:r>
              <a:rPr lang="en-US" sz="3000" dirty="0">
                <a:solidFill>
                  <a:srgbClr val="231F20"/>
                </a:solidFill>
                <a:latin typeface="Minion-Regular"/>
              </a:rPr>
              <a:t>To ensure</a:t>
            </a:r>
            <a:r>
              <a:rPr lang="tr-TR" sz="3000" dirty="0">
                <a:solidFill>
                  <a:srgbClr val="231F20"/>
                </a:solidFill>
                <a:latin typeface="Minion-Regular"/>
              </a:rPr>
              <a:t> </a:t>
            </a:r>
            <a:r>
              <a:rPr lang="en-US" sz="3000" dirty="0" err="1">
                <a:solidFill>
                  <a:srgbClr val="231F20"/>
                </a:solidFill>
                <a:latin typeface="Minion-Regular"/>
              </a:rPr>
              <a:t>adiabaticity</a:t>
            </a:r>
            <a:r>
              <a:rPr lang="en-US" sz="3000" dirty="0">
                <a:solidFill>
                  <a:srgbClr val="231F20"/>
                </a:solidFill>
                <a:latin typeface="Minion-Regular"/>
              </a:rPr>
              <a:t>, the calorimeter is immersed</a:t>
            </a:r>
            <a:r>
              <a:rPr lang="tr-TR" sz="3000" dirty="0">
                <a:solidFill>
                  <a:srgbClr val="231F20"/>
                </a:solidFill>
                <a:latin typeface="Minion-Regular"/>
              </a:rPr>
              <a:t> </a:t>
            </a:r>
            <a:r>
              <a:rPr lang="en-US" sz="3000" dirty="0">
                <a:solidFill>
                  <a:srgbClr val="231F20"/>
                </a:solidFill>
                <a:latin typeface="Minion-Regular"/>
              </a:rPr>
              <a:t>in a water bath with a temperature</a:t>
            </a:r>
            <a:r>
              <a:rPr lang="tr-TR" sz="3000" dirty="0">
                <a:solidFill>
                  <a:srgbClr val="231F20"/>
                </a:solidFill>
                <a:latin typeface="Minion-Regular"/>
              </a:rPr>
              <a:t> </a:t>
            </a:r>
            <a:r>
              <a:rPr lang="en-US" sz="3000" dirty="0">
                <a:solidFill>
                  <a:srgbClr val="231F20"/>
                </a:solidFill>
                <a:latin typeface="Minion-Regular"/>
              </a:rPr>
              <a:t>continuously readjusted to that of the</a:t>
            </a:r>
            <a:r>
              <a:rPr lang="tr-TR" sz="3000" dirty="0">
                <a:solidFill>
                  <a:srgbClr val="231F20"/>
                </a:solidFill>
                <a:latin typeface="Minion-Regular"/>
              </a:rPr>
              <a:t> </a:t>
            </a:r>
            <a:r>
              <a:rPr lang="en-US" sz="3000" dirty="0">
                <a:solidFill>
                  <a:srgbClr val="231F20"/>
                </a:solidFill>
                <a:latin typeface="Minion-Regular"/>
              </a:rPr>
              <a:t>calorimeter at each stage of the</a:t>
            </a:r>
            <a:r>
              <a:rPr lang="tr-TR" sz="3000" dirty="0">
                <a:solidFill>
                  <a:srgbClr val="231F20"/>
                </a:solidFill>
                <a:latin typeface="Minion-Regular"/>
              </a:rPr>
              <a:t> combustion.</a:t>
            </a:r>
            <a:endParaRPr lang="tr-TR" sz="3000" dirty="0"/>
          </a:p>
        </p:txBody>
      </p:sp>
    </p:spTree>
    <p:extLst>
      <p:ext uri="{BB962C8B-B14F-4D97-AF65-F5344CB8AC3E}">
        <p14:creationId xmlns:p14="http://schemas.microsoft.com/office/powerpoint/2010/main" val="17608466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0912" y="965201"/>
            <a:ext cx="12095088" cy="3937000"/>
          </a:xfrm>
        </p:spPr>
        <p:txBody>
          <a:bodyPr>
            <a:normAutofit/>
          </a:bodyPr>
          <a:lstStyle/>
          <a:p>
            <a:pPr algn="just">
              <a:buFont typeface="Wingdings" panose="05000000000000000000" pitchFamily="2" charset="2"/>
              <a:buChar char="v"/>
            </a:pPr>
            <a:r>
              <a:rPr lang="en-US" dirty="0"/>
              <a:t>The change in temperature, ΔT, of</a:t>
            </a:r>
            <a:r>
              <a:rPr lang="tr-TR" dirty="0"/>
              <a:t> </a:t>
            </a:r>
            <a:r>
              <a:rPr lang="en-US" dirty="0"/>
              <a:t>the calorimeter is proportional to the heat that the reaction releases or absorbs. </a:t>
            </a:r>
            <a:endParaRPr lang="tr-TR" dirty="0"/>
          </a:p>
          <a:p>
            <a:pPr algn="just">
              <a:buFont typeface="Wingdings" panose="05000000000000000000" pitchFamily="2" charset="2"/>
              <a:buChar char="v"/>
            </a:pPr>
            <a:r>
              <a:rPr lang="en-US" dirty="0"/>
              <a:t>Therefore, by measuring ∆</a:t>
            </a:r>
            <a:r>
              <a:rPr lang="en-US" i="1" dirty="0"/>
              <a:t>T </a:t>
            </a:r>
            <a:r>
              <a:rPr lang="en-US" dirty="0"/>
              <a:t>we can determine </a:t>
            </a:r>
            <a:r>
              <a:rPr lang="en-US" i="1" dirty="0" err="1"/>
              <a:t>q</a:t>
            </a:r>
            <a:r>
              <a:rPr lang="en-US" i="1" baseline="-25000" dirty="0" err="1"/>
              <a:t>V</a:t>
            </a:r>
            <a:r>
              <a:rPr lang="en-US" i="1" dirty="0"/>
              <a:t> </a:t>
            </a:r>
            <a:r>
              <a:rPr lang="en-US" dirty="0"/>
              <a:t>and hence find ∆</a:t>
            </a:r>
            <a:r>
              <a:rPr lang="en-US" i="1" dirty="0"/>
              <a:t>U</a:t>
            </a:r>
            <a:r>
              <a:rPr lang="en-US" dirty="0"/>
              <a:t>. </a:t>
            </a:r>
          </a:p>
          <a:p>
            <a:pPr algn="just">
              <a:buFont typeface="Wingdings" panose="05000000000000000000" pitchFamily="2" charset="2"/>
              <a:buChar char="v"/>
            </a:pPr>
            <a:r>
              <a:rPr lang="en-US" dirty="0"/>
              <a:t>The conversion of ∆</a:t>
            </a:r>
            <a:r>
              <a:rPr lang="en-US" i="1" dirty="0"/>
              <a:t>T </a:t>
            </a:r>
            <a:r>
              <a:rPr lang="en-US" dirty="0"/>
              <a:t>to </a:t>
            </a:r>
            <a:r>
              <a:rPr lang="en-US" i="1" dirty="0" err="1"/>
              <a:t>q</a:t>
            </a:r>
            <a:r>
              <a:rPr lang="en-US" i="1" baseline="-25000" dirty="0" err="1"/>
              <a:t>V</a:t>
            </a:r>
            <a:r>
              <a:rPr lang="en-US" i="1" dirty="0"/>
              <a:t> </a:t>
            </a:r>
            <a:r>
              <a:rPr lang="en-US" dirty="0"/>
              <a:t>is best achieved by </a:t>
            </a:r>
            <a:r>
              <a:rPr lang="en-US" b="1" dirty="0">
                <a:solidFill>
                  <a:srgbClr val="FF0000"/>
                </a:solidFill>
              </a:rPr>
              <a:t>calibrating</a:t>
            </a:r>
            <a:r>
              <a:rPr lang="en-US" dirty="0">
                <a:solidFill>
                  <a:srgbClr val="FF0000"/>
                </a:solidFill>
              </a:rPr>
              <a:t> </a:t>
            </a:r>
            <a:r>
              <a:rPr lang="en-US" dirty="0"/>
              <a:t>the calorimeter using a process of known energy output and determining the </a:t>
            </a:r>
            <a:r>
              <a:rPr lang="en-US" b="1" dirty="0"/>
              <a:t>calorimeter constant</a:t>
            </a:r>
            <a:r>
              <a:rPr lang="en-US" dirty="0"/>
              <a:t>, the constant </a:t>
            </a:r>
            <a:r>
              <a:rPr lang="en-US" i="1" dirty="0"/>
              <a:t>C </a:t>
            </a:r>
            <a:r>
              <a:rPr lang="en-US" dirty="0"/>
              <a:t>in the relation </a:t>
            </a:r>
          </a:p>
          <a:p>
            <a:pPr marL="0" indent="0" algn="ctr">
              <a:buNone/>
            </a:pPr>
            <a:r>
              <a:rPr lang="en-US" sz="3600" b="1" i="1" dirty="0"/>
              <a:t>q </a:t>
            </a:r>
            <a:r>
              <a:rPr lang="en-US" sz="3600" b="1" dirty="0"/>
              <a:t>= </a:t>
            </a:r>
            <a:r>
              <a:rPr lang="en-US" sz="3600" b="1" i="1" dirty="0"/>
              <a:t>C</a:t>
            </a:r>
            <a:r>
              <a:rPr lang="en-US" sz="3600" b="1" dirty="0"/>
              <a:t>∆</a:t>
            </a:r>
            <a:r>
              <a:rPr lang="en-US" sz="3600" b="1" i="1" dirty="0"/>
              <a:t>T </a:t>
            </a:r>
            <a:endParaRPr lang="en-US" sz="3600" b="1" dirty="0"/>
          </a:p>
          <a:p>
            <a:endParaRPr lang="en-US" dirty="0"/>
          </a:p>
          <a:p>
            <a:endParaRPr lang="en-US" dirty="0"/>
          </a:p>
        </p:txBody>
      </p:sp>
      <p:sp>
        <p:nvSpPr>
          <p:cNvPr id="6" name="Title 1"/>
          <p:cNvSpPr txBox="1">
            <a:spLocks/>
          </p:cNvSpPr>
          <p:nvPr/>
        </p:nvSpPr>
        <p:spPr>
          <a:xfrm>
            <a:off x="0" y="0"/>
            <a:ext cx="10972800" cy="96520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b="1" dirty="0" err="1">
                <a:solidFill>
                  <a:srgbClr val="C00000"/>
                </a:solidFill>
              </a:rPr>
              <a:t>Calorimet</a:t>
            </a:r>
            <a:r>
              <a:rPr lang="tr-TR" b="1" dirty="0">
                <a:solidFill>
                  <a:srgbClr val="C00000"/>
                </a:solidFill>
              </a:rPr>
              <a:t>ry</a:t>
            </a:r>
            <a:endParaRPr lang="en-US" b="1" dirty="0">
              <a:solidFill>
                <a:srgbClr val="C00000"/>
              </a:solidFill>
            </a:endParaRPr>
          </a:p>
        </p:txBody>
      </p:sp>
      <p:sp>
        <p:nvSpPr>
          <p:cNvPr id="8" name="Rectangle 7"/>
          <p:cNvSpPr/>
          <p:nvPr/>
        </p:nvSpPr>
        <p:spPr>
          <a:xfrm>
            <a:off x="350912" y="5084763"/>
            <a:ext cx="12095088" cy="4370427"/>
          </a:xfrm>
          <a:prstGeom prst="rect">
            <a:avLst/>
          </a:prstGeom>
        </p:spPr>
        <p:txBody>
          <a:bodyPr wrap="square">
            <a:spAutoFit/>
          </a:bodyPr>
          <a:lstStyle/>
          <a:p>
            <a:pPr algn="just"/>
            <a:r>
              <a:rPr lang="en-US" sz="3200" dirty="0">
                <a:solidFill>
                  <a:srgbClr val="231F20"/>
                </a:solidFill>
                <a:latin typeface="+mj-lt"/>
              </a:rPr>
              <a:t>The calorimeter constant may be measured electrically by passing a</a:t>
            </a:r>
            <a:r>
              <a:rPr lang="tr-TR" sz="3200" dirty="0">
                <a:solidFill>
                  <a:srgbClr val="231F20"/>
                </a:solidFill>
                <a:latin typeface="+mj-lt"/>
              </a:rPr>
              <a:t> </a:t>
            </a:r>
            <a:r>
              <a:rPr lang="en-US" sz="3200" dirty="0">
                <a:solidFill>
                  <a:srgbClr val="231F20"/>
                </a:solidFill>
                <a:latin typeface="+mj-lt"/>
              </a:rPr>
              <a:t>constant </a:t>
            </a:r>
            <a:r>
              <a:rPr lang="en-US" sz="3200" b="1" dirty="0">
                <a:solidFill>
                  <a:srgbClr val="231F20"/>
                </a:solidFill>
                <a:latin typeface="+mj-lt"/>
              </a:rPr>
              <a:t>current,</a:t>
            </a:r>
            <a:r>
              <a:rPr lang="tr-TR" sz="3200" b="1" dirty="0">
                <a:solidFill>
                  <a:srgbClr val="231F20"/>
                </a:solidFill>
                <a:latin typeface="+mj-lt"/>
              </a:rPr>
              <a:t> </a:t>
            </a:r>
            <a:r>
              <a:rPr lang="en-US" sz="3200" b="1" i="1" dirty="0">
                <a:solidFill>
                  <a:srgbClr val="231F20"/>
                </a:solidFill>
                <a:latin typeface="+mj-lt"/>
              </a:rPr>
              <a:t>I</a:t>
            </a:r>
            <a:r>
              <a:rPr lang="en-US" sz="3200" b="1" dirty="0">
                <a:solidFill>
                  <a:srgbClr val="231F20"/>
                </a:solidFill>
                <a:latin typeface="+mj-lt"/>
              </a:rPr>
              <a:t>, </a:t>
            </a:r>
            <a:r>
              <a:rPr lang="en-US" sz="3200" dirty="0">
                <a:solidFill>
                  <a:srgbClr val="231F20"/>
                </a:solidFill>
                <a:latin typeface="+mj-lt"/>
              </a:rPr>
              <a:t>from a source of known </a:t>
            </a:r>
            <a:r>
              <a:rPr lang="en-US" sz="3200" b="1" dirty="0">
                <a:solidFill>
                  <a:srgbClr val="231F20"/>
                </a:solidFill>
                <a:latin typeface="+mj-lt"/>
              </a:rPr>
              <a:t>potential difference, </a:t>
            </a:r>
            <a:r>
              <a:rPr lang="en-US" sz="3200" b="1" i="1" dirty="0">
                <a:solidFill>
                  <a:srgbClr val="231F20"/>
                </a:solidFill>
                <a:latin typeface="+mj-lt"/>
              </a:rPr>
              <a:t>V</a:t>
            </a:r>
            <a:r>
              <a:rPr lang="en-US" sz="3200" dirty="0">
                <a:solidFill>
                  <a:srgbClr val="231F20"/>
                </a:solidFill>
                <a:latin typeface="+mj-lt"/>
              </a:rPr>
              <a:t>, through a heater for a </a:t>
            </a:r>
            <a:r>
              <a:rPr lang="en-US" sz="3200" b="1" dirty="0">
                <a:solidFill>
                  <a:srgbClr val="231F20"/>
                </a:solidFill>
                <a:latin typeface="+mj-lt"/>
              </a:rPr>
              <a:t>known period</a:t>
            </a:r>
            <a:r>
              <a:rPr lang="tr-TR" sz="3200" b="1" dirty="0">
                <a:solidFill>
                  <a:srgbClr val="231F20"/>
                </a:solidFill>
                <a:latin typeface="+mj-lt"/>
              </a:rPr>
              <a:t> </a:t>
            </a:r>
            <a:r>
              <a:rPr lang="en-US" sz="3200" b="1" dirty="0">
                <a:solidFill>
                  <a:srgbClr val="231F20"/>
                </a:solidFill>
                <a:latin typeface="+mj-lt"/>
              </a:rPr>
              <a:t>of time, </a:t>
            </a:r>
            <a:r>
              <a:rPr lang="en-US" sz="3200" b="1" i="1" dirty="0">
                <a:solidFill>
                  <a:srgbClr val="231F20"/>
                </a:solidFill>
                <a:latin typeface="+mj-lt"/>
              </a:rPr>
              <a:t>t</a:t>
            </a:r>
            <a:r>
              <a:rPr lang="en-US" sz="3200" dirty="0">
                <a:solidFill>
                  <a:srgbClr val="231F20"/>
                </a:solidFill>
                <a:latin typeface="+mj-lt"/>
              </a:rPr>
              <a:t>, for then</a:t>
            </a:r>
            <a:r>
              <a:rPr lang="tr-TR" sz="3200" dirty="0">
                <a:solidFill>
                  <a:srgbClr val="231F20"/>
                </a:solidFill>
                <a:latin typeface="+mj-lt"/>
              </a:rPr>
              <a:t>;</a:t>
            </a:r>
            <a:endParaRPr lang="en-US" sz="3200" dirty="0">
              <a:solidFill>
                <a:srgbClr val="231F20"/>
              </a:solidFill>
              <a:latin typeface="+mj-lt"/>
            </a:endParaRPr>
          </a:p>
          <a:p>
            <a:pPr algn="ctr">
              <a:lnSpc>
                <a:spcPct val="150000"/>
              </a:lnSpc>
            </a:pPr>
            <a:r>
              <a:rPr lang="tr-TR" sz="3600" b="1" i="1" dirty="0">
                <a:solidFill>
                  <a:srgbClr val="231F20"/>
                </a:solidFill>
                <a:latin typeface="+mj-lt"/>
              </a:rPr>
              <a:t>q </a:t>
            </a:r>
            <a:r>
              <a:rPr lang="tr-TR" sz="3600" b="1" dirty="0">
                <a:solidFill>
                  <a:srgbClr val="231F20"/>
                </a:solidFill>
                <a:latin typeface="+mj-lt"/>
              </a:rPr>
              <a:t>= </a:t>
            </a:r>
            <a:r>
              <a:rPr lang="tr-TR" sz="3600" b="1" i="1" dirty="0">
                <a:solidFill>
                  <a:srgbClr val="231F20"/>
                </a:solidFill>
                <a:latin typeface="+mj-lt"/>
              </a:rPr>
              <a:t>IV t </a:t>
            </a:r>
          </a:p>
          <a:p>
            <a:pPr algn="just"/>
            <a:r>
              <a:rPr lang="en-US" sz="3200" dirty="0">
                <a:solidFill>
                  <a:srgbClr val="231F20"/>
                </a:solidFill>
                <a:latin typeface="+mj-lt"/>
              </a:rPr>
              <a:t>Alternatively, </a:t>
            </a:r>
            <a:r>
              <a:rPr lang="en-US" sz="3200" i="1" dirty="0">
                <a:solidFill>
                  <a:srgbClr val="231F20"/>
                </a:solidFill>
                <a:latin typeface="+mj-lt"/>
              </a:rPr>
              <a:t>C </a:t>
            </a:r>
            <a:r>
              <a:rPr lang="en-US" sz="3200" dirty="0">
                <a:solidFill>
                  <a:srgbClr val="231F20"/>
                </a:solidFill>
                <a:latin typeface="+mj-lt"/>
              </a:rPr>
              <a:t>may be determined by burning a known mass of substance (benzoic</a:t>
            </a:r>
            <a:r>
              <a:rPr lang="tr-TR" sz="3200" dirty="0">
                <a:solidFill>
                  <a:srgbClr val="231F20"/>
                </a:solidFill>
                <a:latin typeface="+mj-lt"/>
              </a:rPr>
              <a:t> </a:t>
            </a:r>
            <a:r>
              <a:rPr lang="en-US" sz="3200" dirty="0">
                <a:solidFill>
                  <a:srgbClr val="231F20"/>
                </a:solidFill>
                <a:latin typeface="+mj-lt"/>
              </a:rPr>
              <a:t>acid is often used) that has a known heat output. With </a:t>
            </a:r>
            <a:r>
              <a:rPr lang="en-US" sz="3200" i="1" dirty="0">
                <a:solidFill>
                  <a:srgbClr val="231F20"/>
                </a:solidFill>
                <a:latin typeface="+mj-lt"/>
              </a:rPr>
              <a:t>C </a:t>
            </a:r>
            <a:r>
              <a:rPr lang="en-US" sz="3200" dirty="0">
                <a:solidFill>
                  <a:srgbClr val="231F20"/>
                </a:solidFill>
                <a:latin typeface="+mj-lt"/>
              </a:rPr>
              <a:t>known, it is simple to interpret</a:t>
            </a:r>
            <a:r>
              <a:rPr lang="tr-TR" sz="3200" dirty="0">
                <a:solidFill>
                  <a:srgbClr val="231F20"/>
                </a:solidFill>
                <a:latin typeface="+mj-lt"/>
              </a:rPr>
              <a:t> </a:t>
            </a:r>
            <a:r>
              <a:rPr lang="en-US" sz="3200" dirty="0">
                <a:solidFill>
                  <a:srgbClr val="231F20"/>
                </a:solidFill>
                <a:latin typeface="+mj-lt"/>
              </a:rPr>
              <a:t>an observed temperature rise as a release of heat.</a:t>
            </a:r>
            <a:endParaRPr lang="tr-TR" sz="3200" dirty="0">
              <a:latin typeface="+mj-lt"/>
            </a:endParaRPr>
          </a:p>
        </p:txBody>
      </p:sp>
    </p:spTree>
    <p:extLst>
      <p:ext uri="{BB962C8B-B14F-4D97-AF65-F5344CB8AC3E}">
        <p14:creationId xmlns:p14="http://schemas.microsoft.com/office/powerpoint/2010/main" val="1292392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1521440" cy="860107"/>
          </a:xfrm>
        </p:spPr>
        <p:txBody>
          <a:bodyPr/>
          <a:lstStyle/>
          <a:p>
            <a:pPr algn="l"/>
            <a:r>
              <a:rPr lang="en-US" b="1" dirty="0"/>
              <a:t>The calibration of a calorimeter</a:t>
            </a:r>
            <a:endParaRPr lang="tr-TR" b="1" dirty="0"/>
          </a:p>
        </p:txBody>
      </p:sp>
      <p:sp>
        <p:nvSpPr>
          <p:cNvPr id="3" name="Content Placeholder 2"/>
          <p:cNvSpPr>
            <a:spLocks noGrp="1"/>
          </p:cNvSpPr>
          <p:nvPr>
            <p:ph idx="1"/>
          </p:nvPr>
        </p:nvSpPr>
        <p:spPr>
          <a:xfrm>
            <a:off x="284480" y="1630685"/>
            <a:ext cx="12212320" cy="6336348"/>
          </a:xfrm>
        </p:spPr>
        <p:txBody>
          <a:bodyPr/>
          <a:lstStyle/>
          <a:p>
            <a:pPr algn="just"/>
            <a:r>
              <a:rPr lang="en-US" dirty="0"/>
              <a:t>If we pass a current of 10.0 A from a 12 V supply for 300 s, then from </a:t>
            </a:r>
            <a:r>
              <a:rPr lang="en-US" dirty="0" err="1"/>
              <a:t>eqn</a:t>
            </a:r>
            <a:r>
              <a:rPr lang="en-US" dirty="0"/>
              <a:t> </a:t>
            </a:r>
            <a:r>
              <a:rPr lang="tr-TR" b="1" i="1" dirty="0">
                <a:solidFill>
                  <a:srgbClr val="FF0000"/>
                </a:solidFill>
              </a:rPr>
              <a:t>q </a:t>
            </a:r>
            <a:r>
              <a:rPr lang="tr-TR" b="1" dirty="0">
                <a:solidFill>
                  <a:srgbClr val="FF0000"/>
                </a:solidFill>
              </a:rPr>
              <a:t>= </a:t>
            </a:r>
            <a:r>
              <a:rPr lang="tr-TR" b="1" i="1" dirty="0">
                <a:solidFill>
                  <a:srgbClr val="FF0000"/>
                </a:solidFill>
              </a:rPr>
              <a:t>IV t </a:t>
            </a:r>
            <a:r>
              <a:rPr lang="en-US" dirty="0"/>
              <a:t>the</a:t>
            </a:r>
            <a:r>
              <a:rPr lang="tr-TR" dirty="0"/>
              <a:t> </a:t>
            </a:r>
            <a:r>
              <a:rPr lang="en-US" dirty="0"/>
              <a:t>energy supplied as heat is</a:t>
            </a:r>
          </a:p>
          <a:p>
            <a:pPr marL="0" indent="0" algn="just">
              <a:buNone/>
            </a:pPr>
            <a:endParaRPr lang="tr-TR" i="1" dirty="0"/>
          </a:p>
          <a:p>
            <a:pPr marL="0" indent="0" algn="just">
              <a:buNone/>
            </a:pPr>
            <a:r>
              <a:rPr lang="pt-BR" i="1" dirty="0"/>
              <a:t>q </a:t>
            </a:r>
            <a:r>
              <a:rPr lang="pt-BR" dirty="0"/>
              <a:t>= (10.0 A) × (12 V) × (300 s) = 3.6 × 104 A V s = 36 kJ</a:t>
            </a:r>
            <a:r>
              <a:rPr lang="tr-TR" dirty="0"/>
              <a:t> (</a:t>
            </a:r>
            <a:r>
              <a:rPr lang="en-US" b="1" dirty="0"/>
              <a:t>1 A V s = 1 J</a:t>
            </a:r>
            <a:r>
              <a:rPr lang="tr-TR" b="1" dirty="0"/>
              <a:t>)</a:t>
            </a:r>
            <a:r>
              <a:rPr lang="en-US" dirty="0"/>
              <a:t>. </a:t>
            </a:r>
            <a:r>
              <a:rPr lang="tr-TR" dirty="0"/>
              <a:t> </a:t>
            </a:r>
          </a:p>
          <a:p>
            <a:pPr marL="0" indent="0" algn="just">
              <a:buNone/>
            </a:pPr>
            <a:endParaRPr lang="pt-BR" dirty="0"/>
          </a:p>
          <a:p>
            <a:pPr marL="0" indent="0" algn="just">
              <a:buNone/>
            </a:pPr>
            <a:r>
              <a:rPr lang="en-US" dirty="0"/>
              <a:t>If the observed rise in temperature is 5.5 K, then the calorimeter</a:t>
            </a:r>
            <a:r>
              <a:rPr lang="tr-TR" dirty="0"/>
              <a:t> </a:t>
            </a:r>
            <a:r>
              <a:rPr lang="nl-NL" dirty="0"/>
              <a:t>constant is </a:t>
            </a:r>
            <a:r>
              <a:rPr lang="nl-NL" b="1" i="1" dirty="0"/>
              <a:t>C </a:t>
            </a:r>
            <a:r>
              <a:rPr lang="nl-NL" b="1" dirty="0"/>
              <a:t>= (36 kJ)/(5.5 K) = 6.5 kJ K</a:t>
            </a:r>
            <a:r>
              <a:rPr lang="nl-NL" b="1" baseline="30000" dirty="0"/>
              <a:t>−1</a:t>
            </a:r>
            <a:r>
              <a:rPr lang="nl-NL" dirty="0"/>
              <a:t>.</a:t>
            </a:r>
            <a:endParaRPr lang="tr-TR" dirty="0"/>
          </a:p>
        </p:txBody>
      </p:sp>
    </p:spTree>
    <p:extLst>
      <p:ext uri="{BB962C8B-B14F-4D97-AF65-F5344CB8AC3E}">
        <p14:creationId xmlns:p14="http://schemas.microsoft.com/office/powerpoint/2010/main" val="96617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419"/>
            <a:ext cx="10972800" cy="887503"/>
          </a:xfrm>
        </p:spPr>
        <p:txBody>
          <a:bodyPr>
            <a:normAutofit/>
          </a:bodyPr>
          <a:lstStyle/>
          <a:p>
            <a:pPr algn="just"/>
            <a:r>
              <a:rPr lang="tr-TR" b="1" dirty="0"/>
              <a:t>(b) </a:t>
            </a:r>
            <a:r>
              <a:rPr lang="en-US" b="1" dirty="0"/>
              <a:t>Heat Capacity </a:t>
            </a:r>
          </a:p>
        </p:txBody>
      </p:sp>
      <p:sp>
        <p:nvSpPr>
          <p:cNvPr id="7" name="Content Placeholder 6"/>
          <p:cNvSpPr>
            <a:spLocks noGrp="1"/>
          </p:cNvSpPr>
          <p:nvPr>
            <p:ph idx="1"/>
          </p:nvPr>
        </p:nvSpPr>
        <p:spPr>
          <a:xfrm>
            <a:off x="228601" y="1244013"/>
            <a:ext cx="12191999" cy="3791902"/>
          </a:xfrm>
        </p:spPr>
        <p:txBody>
          <a:bodyPr>
            <a:normAutofit fontScale="92500" lnSpcReduction="20000"/>
          </a:bodyPr>
          <a:lstStyle/>
          <a:p>
            <a:pPr algn="just"/>
            <a:r>
              <a:rPr lang="en-US" dirty="0"/>
              <a:t>The internal energy of a s</a:t>
            </a:r>
            <a:r>
              <a:rPr lang="tr-TR" dirty="0"/>
              <a:t>ubstance</a:t>
            </a:r>
            <a:r>
              <a:rPr lang="en-US" dirty="0"/>
              <a:t> increases </a:t>
            </a:r>
            <a:r>
              <a:rPr lang="tr-TR" dirty="0"/>
              <a:t>when its </a:t>
            </a:r>
            <a:r>
              <a:rPr lang="en-US" dirty="0"/>
              <a:t>temperature is raised</a:t>
            </a:r>
            <a:r>
              <a:rPr lang="tr-TR" dirty="0"/>
              <a:t>. </a:t>
            </a:r>
          </a:p>
          <a:p>
            <a:pPr algn="just"/>
            <a:r>
              <a:rPr lang="tr-TR" dirty="0"/>
              <a:t>The </a:t>
            </a:r>
            <a:r>
              <a:rPr lang="en-US" dirty="0"/>
              <a:t>increase depends on the conditions under which the heating takes place and for the</a:t>
            </a:r>
            <a:r>
              <a:rPr lang="tr-TR" dirty="0"/>
              <a:t> </a:t>
            </a:r>
            <a:r>
              <a:rPr lang="en-US" dirty="0"/>
              <a:t>present we suppose that the sample is confined to a constant volume. </a:t>
            </a:r>
            <a:endParaRPr lang="tr-TR" dirty="0"/>
          </a:p>
          <a:p>
            <a:pPr algn="just"/>
            <a:r>
              <a:rPr lang="tr-TR" dirty="0"/>
              <a:t>For example, </a:t>
            </a:r>
            <a:r>
              <a:rPr lang="en-US" dirty="0"/>
              <a:t>the sample may be </a:t>
            </a:r>
            <a:r>
              <a:rPr lang="en-US" b="1" dirty="0">
                <a:solidFill>
                  <a:srgbClr val="FF0000"/>
                </a:solidFill>
              </a:rPr>
              <a:t>a gas in a container of fixed volume</a:t>
            </a:r>
            <a:r>
              <a:rPr lang="en-US" dirty="0"/>
              <a:t>. If the internal energy is plotted</a:t>
            </a:r>
            <a:r>
              <a:rPr lang="tr-TR" dirty="0"/>
              <a:t> </a:t>
            </a:r>
            <a:r>
              <a:rPr lang="en-US" dirty="0"/>
              <a:t>against temperature, then a curve like that in Fig</a:t>
            </a:r>
            <a:r>
              <a:rPr lang="tr-TR" dirty="0"/>
              <a:t>. </a:t>
            </a:r>
            <a:r>
              <a:rPr lang="en-US" dirty="0"/>
              <a:t>may be obtained. </a:t>
            </a:r>
            <a:r>
              <a:rPr lang="tr-TR" dirty="0"/>
              <a:t>T</a:t>
            </a:r>
            <a:r>
              <a:rPr lang="en-US" dirty="0"/>
              <a:t>his graph shows its variation as the system is heated at </a:t>
            </a:r>
            <a:r>
              <a:rPr lang="en-US" b="1" dirty="0">
                <a:solidFill>
                  <a:srgbClr val="FF0000"/>
                </a:solidFill>
              </a:rPr>
              <a:t>constant volume</a:t>
            </a:r>
            <a:r>
              <a:rPr lang="en-US" dirty="0"/>
              <a:t>.</a:t>
            </a:r>
          </a:p>
          <a:p>
            <a:pPr marL="0" indent="0" algn="just">
              <a:buNone/>
            </a:pPr>
            <a:endParaRPr lang="en-US" dirty="0"/>
          </a:p>
        </p:txBody>
      </p:sp>
      <p:pic>
        <p:nvPicPr>
          <p:cNvPr id="8" name="Picture 7"/>
          <p:cNvPicPr>
            <a:picLocks noChangeAspect="1"/>
          </p:cNvPicPr>
          <p:nvPr/>
        </p:nvPicPr>
        <p:blipFill>
          <a:blip r:embed="rId3"/>
          <a:stretch>
            <a:fillRect/>
          </a:stretch>
        </p:blipFill>
        <p:spPr>
          <a:xfrm>
            <a:off x="7499213" y="5035915"/>
            <a:ext cx="5505587" cy="4046052"/>
          </a:xfrm>
          <a:prstGeom prst="rect">
            <a:avLst/>
          </a:prstGeom>
        </p:spPr>
      </p:pic>
      <p:sp>
        <p:nvSpPr>
          <p:cNvPr id="3" name="Rectangle 2"/>
          <p:cNvSpPr/>
          <p:nvPr/>
        </p:nvSpPr>
        <p:spPr>
          <a:xfrm>
            <a:off x="663507" y="5253088"/>
            <a:ext cx="6400800" cy="2862322"/>
          </a:xfrm>
          <a:prstGeom prst="rect">
            <a:avLst/>
          </a:prstGeom>
        </p:spPr>
        <p:txBody>
          <a:bodyPr>
            <a:spAutoFit/>
          </a:bodyPr>
          <a:lstStyle/>
          <a:p>
            <a:pPr algn="just"/>
            <a:r>
              <a:rPr lang="en-US" sz="3000" dirty="0"/>
              <a:t>The slope of</a:t>
            </a:r>
            <a:r>
              <a:rPr lang="tr-TR" sz="3000" dirty="0"/>
              <a:t> </a:t>
            </a:r>
            <a:r>
              <a:rPr lang="en-US" sz="3000" dirty="0"/>
              <a:t>the tangent to the curve at any temperature is called </a:t>
            </a:r>
            <a:r>
              <a:rPr lang="en-US" sz="3000" b="1" dirty="0">
                <a:solidFill>
                  <a:srgbClr val="FF0000"/>
                </a:solidFill>
              </a:rPr>
              <a:t>the heat capacity </a:t>
            </a:r>
            <a:r>
              <a:rPr lang="en-US" sz="3000" dirty="0"/>
              <a:t>of the system a</a:t>
            </a:r>
            <a:r>
              <a:rPr lang="tr-TR" sz="3000" dirty="0"/>
              <a:t> </a:t>
            </a:r>
            <a:r>
              <a:rPr lang="en-US" sz="3000" dirty="0"/>
              <a:t>that temperature. </a:t>
            </a:r>
            <a:r>
              <a:rPr lang="tr-TR" sz="3000" dirty="0"/>
              <a:t>The </a:t>
            </a:r>
            <a:r>
              <a:rPr lang="en-US" sz="3000" b="1" dirty="0">
                <a:solidFill>
                  <a:srgbClr val="FF0000"/>
                </a:solidFill>
              </a:rPr>
              <a:t>heat capacity at constant volume</a:t>
            </a:r>
            <a:r>
              <a:rPr lang="en-US" sz="3000" dirty="0"/>
              <a:t> is denoted </a:t>
            </a:r>
            <a:r>
              <a:rPr lang="en-US" sz="3000" b="1" dirty="0">
                <a:solidFill>
                  <a:srgbClr val="FF0000"/>
                </a:solidFill>
              </a:rPr>
              <a:t>C</a:t>
            </a:r>
            <a:r>
              <a:rPr lang="en-US" sz="3000" b="1" baseline="-25000" dirty="0">
                <a:solidFill>
                  <a:srgbClr val="FF0000"/>
                </a:solidFill>
              </a:rPr>
              <a:t>V</a:t>
            </a:r>
            <a:r>
              <a:rPr lang="en-US" sz="3000" dirty="0"/>
              <a:t> and is defined</a:t>
            </a:r>
            <a:r>
              <a:rPr lang="tr-TR" sz="3000" dirty="0"/>
              <a:t> </a:t>
            </a:r>
            <a:r>
              <a:rPr lang="en-US" sz="3000" dirty="0"/>
              <a:t>formally as</a:t>
            </a:r>
            <a:r>
              <a:rPr lang="tr-TR" sz="3000" dirty="0"/>
              <a:t>:</a:t>
            </a:r>
          </a:p>
        </p:txBody>
      </p:sp>
      <p:pic>
        <p:nvPicPr>
          <p:cNvPr id="10" name="Picture 9"/>
          <p:cNvPicPr>
            <a:picLocks noChangeAspect="1"/>
          </p:cNvPicPr>
          <p:nvPr/>
        </p:nvPicPr>
        <p:blipFill>
          <a:blip r:embed="rId4"/>
          <a:stretch>
            <a:fillRect/>
          </a:stretch>
        </p:blipFill>
        <p:spPr>
          <a:xfrm>
            <a:off x="4179254" y="7702352"/>
            <a:ext cx="2614291" cy="1260462"/>
          </a:xfrm>
          <a:prstGeom prst="rect">
            <a:avLst/>
          </a:prstGeom>
        </p:spPr>
      </p:pic>
    </p:spTree>
    <p:extLst>
      <p:ext uri="{BB962C8B-B14F-4D97-AF65-F5344CB8AC3E}">
        <p14:creationId xmlns:p14="http://schemas.microsoft.com/office/powerpoint/2010/main" val="2165941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7641</TotalTime>
  <Words>8310</Words>
  <Application>Microsoft Macintosh PowerPoint</Application>
  <PresentationFormat>A3 Kağıt (297x420 mm)</PresentationFormat>
  <Paragraphs>484</Paragraphs>
  <Slides>48</Slides>
  <Notes>40</Notes>
  <HiddenSlides>0</HiddenSlides>
  <MMClips>0</MMClips>
  <ScaleCrop>false</ScaleCrop>
  <HeadingPairs>
    <vt:vector size="6" baseType="variant">
      <vt:variant>
        <vt:lpstr>Kullanılan Yazı Tipleri</vt:lpstr>
      </vt:variant>
      <vt:variant>
        <vt:i4>11</vt:i4>
      </vt:variant>
      <vt:variant>
        <vt:lpstr>Tema</vt:lpstr>
      </vt:variant>
      <vt:variant>
        <vt:i4>1</vt:i4>
      </vt:variant>
      <vt:variant>
        <vt:lpstr>Slayt Başlıkları</vt:lpstr>
      </vt:variant>
      <vt:variant>
        <vt:i4>48</vt:i4>
      </vt:variant>
    </vt:vector>
  </HeadingPairs>
  <TitlesOfParts>
    <vt:vector size="60" baseType="lpstr">
      <vt:lpstr>Arial</vt:lpstr>
      <vt:lpstr>Calibri</vt:lpstr>
      <vt:lpstr>Cambria Math</vt:lpstr>
      <vt:lpstr>HelveticaNeue-BlackCond</vt:lpstr>
      <vt:lpstr>Minion-Bold</vt:lpstr>
      <vt:lpstr>Minion-Italic</vt:lpstr>
      <vt:lpstr>Minion-Regular</vt:lpstr>
      <vt:lpstr>MinionExp-Regular</vt:lpstr>
      <vt:lpstr>Symbol</vt:lpstr>
      <vt:lpstr>Times New Roman</vt:lpstr>
      <vt:lpstr>Wingdings</vt:lpstr>
      <vt:lpstr>Office Theme</vt:lpstr>
      <vt:lpstr>THERMODYNAMICS  THE FIRST LAW  (Atkins' Physical Chemistry– Chapter 2)  Lecture 5</vt:lpstr>
      <vt:lpstr>PowerPoint Sunusu</vt:lpstr>
      <vt:lpstr>Heat Transactions</vt:lpstr>
      <vt:lpstr>Heat Transactions</vt:lpstr>
      <vt:lpstr>(a) Calorimetry</vt:lpstr>
      <vt:lpstr>Calorimetry</vt:lpstr>
      <vt:lpstr>PowerPoint Sunusu</vt:lpstr>
      <vt:lpstr>The calibration of a calorimeter</vt:lpstr>
      <vt:lpstr>(b) Heat Capacity </vt:lpstr>
      <vt:lpstr>(b) Heat Capacity </vt:lpstr>
      <vt:lpstr>PowerPoint Sunusu</vt:lpstr>
      <vt:lpstr>Estimating a constant-volume heat capacity</vt:lpstr>
      <vt:lpstr>Heat Capacity </vt:lpstr>
      <vt:lpstr>PowerPoint Sunusu</vt:lpstr>
      <vt:lpstr>PowerPoint Sunusu</vt:lpstr>
      <vt:lpstr>Heat Capacity: Relating U and T at Constant V</vt:lpstr>
      <vt:lpstr>Enthalpy </vt:lpstr>
      <vt:lpstr>(a) The Definition of Enthalpy </vt:lpstr>
      <vt:lpstr>PowerPoint Sunusu</vt:lpstr>
      <vt:lpstr>Justification 2.1 The relation ΔH = qp</vt:lpstr>
      <vt:lpstr>(b) The Measurement of Change in Enthalpy, ∆H</vt:lpstr>
      <vt:lpstr>(b) Measurement of Change in Enthalpy, ∆H</vt:lpstr>
      <vt:lpstr>Relating Internal Energy and Enthalpy </vt:lpstr>
      <vt:lpstr>The relation between ΔH and ΔU for gas-phase reactions</vt:lpstr>
      <vt:lpstr>Calculating a change in enthalpy</vt:lpstr>
      <vt:lpstr>Calculating a change in enthalpy</vt:lpstr>
      <vt:lpstr>Calculating a change in enthalpy</vt:lpstr>
      <vt:lpstr>(c) The Variation of Enthalpy with Temperature</vt:lpstr>
      <vt:lpstr>(c) The Variation of Enthalpy with Temperature</vt:lpstr>
      <vt:lpstr>(c) Variation of Enthalpy with Temperature</vt:lpstr>
      <vt:lpstr>(c) Variation of Enthalpy with Temperature</vt:lpstr>
      <vt:lpstr>PowerPoint Sunusu</vt:lpstr>
      <vt:lpstr>PowerPoint Sunusu</vt:lpstr>
      <vt:lpstr>PowerPoint Sunusu</vt:lpstr>
      <vt:lpstr>Adiabatic Changes</vt:lpstr>
      <vt:lpstr>Adiabatic Changes</vt:lpstr>
      <vt:lpstr>Adiabatic Changes</vt:lpstr>
      <vt:lpstr>Adiabatic Changes</vt:lpstr>
      <vt:lpstr>Adiabatic Changes</vt:lpstr>
      <vt:lpstr>Adiabatic Changes</vt:lpstr>
      <vt:lpstr>Work of adiabatic expansion</vt:lpstr>
      <vt:lpstr>Work of adiabatic expansion</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MSE1921  Information Technologies KMB-0204</dc:title>
  <dc:creator>Metin GENÇTEN</dc:creator>
  <cp:lastModifiedBy>Hale BERBER</cp:lastModifiedBy>
  <cp:revision>316</cp:revision>
  <dcterms:created xsi:type="dcterms:W3CDTF">2018-09-29T18:01:50Z</dcterms:created>
  <dcterms:modified xsi:type="dcterms:W3CDTF">2023-04-19T11:51:50Z</dcterms:modified>
</cp:coreProperties>
</file>