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67" r:id="rId2"/>
    <p:sldId id="410" r:id="rId3"/>
    <p:sldId id="411" r:id="rId4"/>
    <p:sldId id="412" r:id="rId5"/>
    <p:sldId id="413" r:id="rId6"/>
    <p:sldId id="414" r:id="rId7"/>
    <p:sldId id="415"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01" r:id="rId21"/>
    <p:sldId id="429" r:id="rId22"/>
    <p:sldId id="402" r:id="rId23"/>
    <p:sldId id="430" r:id="rId24"/>
    <p:sldId id="432" r:id="rId25"/>
    <p:sldId id="403" r:id="rId26"/>
    <p:sldId id="433" r:id="rId27"/>
    <p:sldId id="438" r:id="rId28"/>
    <p:sldId id="436" r:id="rId29"/>
    <p:sldId id="437" r:id="rId30"/>
    <p:sldId id="439" r:id="rId31"/>
    <p:sldId id="440" r:id="rId32"/>
    <p:sldId id="441" r:id="rId33"/>
    <p:sldId id="444" r:id="rId34"/>
    <p:sldId id="443" r:id="rId35"/>
    <p:sldId id="408" r:id="rId36"/>
    <p:sldId id="442" r:id="rId37"/>
    <p:sldId id="448" r:id="rId38"/>
    <p:sldId id="446" r:id="rId39"/>
    <p:sldId id="450" r:id="rId40"/>
    <p:sldId id="447" r:id="rId41"/>
    <p:sldId id="451" r:id="rId42"/>
    <p:sldId id="452"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81113" autoAdjust="0"/>
  </p:normalViewPr>
  <p:slideViewPr>
    <p:cSldViewPr snapToGrid="0" snapToObjects="1">
      <p:cViewPr varScale="1">
        <p:scale>
          <a:sx n="95" d="100"/>
          <a:sy n="95" d="100"/>
        </p:scale>
        <p:origin x="222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905776-73A8-A947-8D6F-32093F8772F5}" type="datetimeFigureOut">
              <a:rPr lang="en-US" smtClean="0"/>
              <a:t>3/14/24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12E0A-72C6-3D45-A7BA-6CE9E25EFD57}" type="slidenum">
              <a:rPr lang="en-US" smtClean="0"/>
              <a:t>‹#›</a:t>
            </a:fld>
            <a:endParaRPr lang="en-US"/>
          </a:p>
        </p:txBody>
      </p:sp>
    </p:spTree>
    <p:extLst>
      <p:ext uri="{BB962C8B-B14F-4D97-AF65-F5344CB8AC3E}">
        <p14:creationId xmlns:p14="http://schemas.microsoft.com/office/powerpoint/2010/main" val="26171415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gas differs from a liquid in that, except during collisions, the molecules of a gas are widely separated from one another and move in paths that are largely unaffected by intermolecular forces. </a:t>
            </a:r>
            <a:endParaRPr lang="en-US" dirty="0"/>
          </a:p>
          <a:p>
            <a:endParaRPr lang="en-US" dirty="0"/>
          </a:p>
        </p:txBody>
      </p:sp>
      <p:sp>
        <p:nvSpPr>
          <p:cNvPr id="4" name="Slide Number Placeholder 3"/>
          <p:cNvSpPr>
            <a:spLocks noGrp="1"/>
          </p:cNvSpPr>
          <p:nvPr>
            <p:ph type="sldNum" sz="quarter" idx="10"/>
          </p:nvPr>
        </p:nvSpPr>
        <p:spPr/>
        <p:txBody>
          <a:bodyPr/>
          <a:lstStyle/>
          <a:p>
            <a:fld id="{B8E12E0A-72C6-3D45-A7BA-6CE9E25EFD57}" type="slidenum">
              <a:rPr lang="en-US" smtClean="0"/>
              <a:t>4</a:t>
            </a:fld>
            <a:endParaRPr lang="en-US"/>
          </a:p>
        </p:txBody>
      </p:sp>
    </p:spTree>
    <p:extLst>
      <p:ext uri="{BB962C8B-B14F-4D97-AF65-F5344CB8AC3E}">
        <p14:creationId xmlns:p14="http://schemas.microsoft.com/office/powerpoint/2010/main" val="1608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p>
        </p:txBody>
      </p:sp>
      <p:sp>
        <p:nvSpPr>
          <p:cNvPr id="4" name="Slide Number Placeholder 3"/>
          <p:cNvSpPr>
            <a:spLocks noGrp="1"/>
          </p:cNvSpPr>
          <p:nvPr>
            <p:ph type="sldNum" sz="quarter" idx="10"/>
          </p:nvPr>
        </p:nvSpPr>
        <p:spPr/>
        <p:txBody>
          <a:bodyPr/>
          <a:lstStyle/>
          <a:p>
            <a:fld id="{B8E12E0A-72C6-3D45-A7BA-6CE9E25EFD57}" type="slidenum">
              <a:rPr lang="en-US" smtClean="0"/>
              <a:t>18</a:t>
            </a:fld>
            <a:endParaRPr lang="en-US"/>
          </a:p>
        </p:txBody>
      </p:sp>
    </p:spTree>
    <p:extLst>
      <p:ext uri="{BB962C8B-B14F-4D97-AF65-F5344CB8AC3E}">
        <p14:creationId xmlns:p14="http://schemas.microsoft.com/office/powerpoint/2010/main" val="48869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p>
        </p:txBody>
      </p:sp>
      <p:sp>
        <p:nvSpPr>
          <p:cNvPr id="4" name="Slide Number Placeholder 3"/>
          <p:cNvSpPr>
            <a:spLocks noGrp="1"/>
          </p:cNvSpPr>
          <p:nvPr>
            <p:ph type="sldNum" sz="quarter" idx="10"/>
          </p:nvPr>
        </p:nvSpPr>
        <p:spPr/>
        <p:txBody>
          <a:bodyPr/>
          <a:lstStyle/>
          <a:p>
            <a:fld id="{B8E12E0A-72C6-3D45-A7BA-6CE9E25EFD57}" type="slidenum">
              <a:rPr lang="en-US" smtClean="0"/>
              <a:t>19</a:t>
            </a:fld>
            <a:endParaRPr lang="en-US"/>
          </a:p>
        </p:txBody>
      </p:sp>
    </p:spTree>
    <p:extLst>
      <p:ext uri="{BB962C8B-B14F-4D97-AF65-F5344CB8AC3E}">
        <p14:creationId xmlns:p14="http://schemas.microsoft.com/office/powerpoint/2010/main" val="86465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tr-TR" dirty="0"/>
            </a:br>
            <a:r>
              <a:rPr lang="tr-TR" sz="1200" b="0" i="0" kern="1200" dirty="0">
                <a:solidFill>
                  <a:schemeClr val="tx1"/>
                </a:solidFill>
                <a:effectLst/>
                <a:latin typeface="+mn-lt"/>
                <a:ea typeface="+mn-ea"/>
                <a:cs typeface="+mn-cs"/>
              </a:rPr>
              <a:t>Düşük basınçta bir gazın hal denklemi, bir dizi ampirik formülün birleştirilmesiyle oluşturulmuştur.</a:t>
            </a:r>
            <a:endParaRPr lang="tr-TR" dirty="0"/>
          </a:p>
        </p:txBody>
      </p:sp>
      <p:sp>
        <p:nvSpPr>
          <p:cNvPr id="4" name="Slide Number Placeholder 3"/>
          <p:cNvSpPr>
            <a:spLocks noGrp="1"/>
          </p:cNvSpPr>
          <p:nvPr>
            <p:ph type="sldNum" sz="quarter" idx="10"/>
          </p:nvPr>
        </p:nvSpPr>
        <p:spPr/>
        <p:txBody>
          <a:bodyPr/>
          <a:lstStyle/>
          <a:p>
            <a:fld id="{B8E12E0A-72C6-3D45-A7BA-6CE9E25EFD57}" type="slidenum">
              <a:rPr lang="en-US" smtClean="0"/>
              <a:t>20</a:t>
            </a:fld>
            <a:endParaRPr lang="en-US"/>
          </a:p>
        </p:txBody>
      </p:sp>
    </p:spTree>
    <p:extLst>
      <p:ext uri="{BB962C8B-B14F-4D97-AF65-F5344CB8AC3E}">
        <p14:creationId xmlns:p14="http://schemas.microsoft.com/office/powerpoint/2010/main" val="132190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Boyle ve Charles yasaları sınırlayıcı yasanın örnekleridir, yalnızca belirli bir sınırda kesinlikle doğru olan bir yasadır, bu durumda p  0’a giderken.</a:t>
            </a:r>
          </a:p>
          <a:p>
            <a:r>
              <a:rPr lang="tr-TR" dirty="0"/>
              <a:t>Avogadro ilkesi genellikle "aynı sıcaklık ve basınçta eşit hacimde gazlar aynı sayıda molekül içerir" şeklinde ifade edilir. Bu formda, p 0 olarak giderek daha doğrudur.</a:t>
            </a:r>
          </a:p>
          <a:p>
            <a:r>
              <a:rPr lang="tr-TR" dirty="0"/>
              <a:t>Bu ilişkiler yalnızca p = 0'da kesinlikle doğru olmasına rağmen, normal basınçlarda (p=1 bar) makul ölçüde güvenilirdir ve kimyada yaygın olarak kullanılır.</a:t>
            </a:r>
          </a:p>
        </p:txBody>
      </p:sp>
      <p:sp>
        <p:nvSpPr>
          <p:cNvPr id="4" name="Slide Number Placeholder 3"/>
          <p:cNvSpPr>
            <a:spLocks noGrp="1"/>
          </p:cNvSpPr>
          <p:nvPr>
            <p:ph type="sldNum" sz="quarter" idx="10"/>
          </p:nvPr>
        </p:nvSpPr>
        <p:spPr/>
        <p:txBody>
          <a:bodyPr/>
          <a:lstStyle/>
          <a:p>
            <a:fld id="{B8E12E0A-72C6-3D45-A7BA-6CE9E25EFD57}" type="slidenum">
              <a:rPr lang="en-US" smtClean="0"/>
              <a:t>21</a:t>
            </a:fld>
            <a:endParaRPr lang="en-US"/>
          </a:p>
        </p:txBody>
      </p:sp>
    </p:spTree>
    <p:extLst>
      <p:ext uri="{BB962C8B-B14F-4D97-AF65-F5344CB8AC3E}">
        <p14:creationId xmlns:p14="http://schemas.microsoft.com/office/powerpoint/2010/main" val="512797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Şekil 1.4, hacim değiştikçe bir gaz numunesinin basıncının değişimini gösterir. Grafikteki eğrilerin her biri tek bir sıcaklığa karşılık gelir ve bu nedenle izoterm olarak adlandırılır. Boyle yasasına göre gazların izotermleri hiperbollerdir.</a:t>
            </a:r>
          </a:p>
        </p:txBody>
      </p:sp>
      <p:sp>
        <p:nvSpPr>
          <p:cNvPr id="4" name="Slide Number Placeholder 3"/>
          <p:cNvSpPr>
            <a:spLocks noGrp="1"/>
          </p:cNvSpPr>
          <p:nvPr>
            <p:ph type="sldNum" sz="quarter" idx="10"/>
          </p:nvPr>
        </p:nvSpPr>
        <p:spPr/>
        <p:txBody>
          <a:bodyPr/>
          <a:lstStyle/>
          <a:p>
            <a:fld id="{B8E12E0A-72C6-3D45-A7BA-6CE9E25EFD57}" type="slidenum">
              <a:rPr lang="en-US" smtClean="0"/>
              <a:t>22</a:t>
            </a:fld>
            <a:endParaRPr lang="en-US"/>
          </a:p>
        </p:txBody>
      </p:sp>
    </p:spTree>
    <p:extLst>
      <p:ext uri="{BB962C8B-B14F-4D97-AF65-F5344CB8AC3E}">
        <p14:creationId xmlns:p14="http://schemas.microsoft.com/office/powerpoint/2010/main" val="421884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Alternatif bir tasvir, 1/hacime karşı bir basınç grafiği Şekil 1.5'te gösterilmiştir.</a:t>
            </a:r>
          </a:p>
        </p:txBody>
      </p:sp>
      <p:sp>
        <p:nvSpPr>
          <p:cNvPr id="4" name="Slide Number Placeholder 3"/>
          <p:cNvSpPr>
            <a:spLocks noGrp="1"/>
          </p:cNvSpPr>
          <p:nvPr>
            <p:ph type="sldNum" sz="quarter" idx="10"/>
          </p:nvPr>
        </p:nvSpPr>
        <p:spPr/>
        <p:txBody>
          <a:bodyPr/>
          <a:lstStyle/>
          <a:p>
            <a:fld id="{B8E12E0A-72C6-3D45-A7BA-6CE9E25EFD57}" type="slidenum">
              <a:rPr lang="en-US" smtClean="0"/>
              <a:t>23</a:t>
            </a:fld>
            <a:endParaRPr lang="en-US"/>
          </a:p>
        </p:txBody>
      </p:sp>
    </p:spTree>
    <p:extLst>
      <p:ext uri="{BB962C8B-B14F-4D97-AF65-F5344CB8AC3E}">
        <p14:creationId xmlns:p14="http://schemas.microsoft.com/office/powerpoint/2010/main" val="325657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Charles yasası tarafından özetlenen sıcaklıkla hacmin doğrusal değişimi, Şekil 1.6'da gösterilmektedir. Bu çizimdeki çizgiler, izobarların örnekleridir veya özelliklerin sabit basınçtaki değişimini gösteren çizgilerdir.</a:t>
            </a:r>
          </a:p>
        </p:txBody>
      </p:sp>
      <p:sp>
        <p:nvSpPr>
          <p:cNvPr id="4" name="Slide Number Placeholder 3"/>
          <p:cNvSpPr>
            <a:spLocks noGrp="1"/>
          </p:cNvSpPr>
          <p:nvPr>
            <p:ph type="sldNum" sz="quarter" idx="10"/>
          </p:nvPr>
        </p:nvSpPr>
        <p:spPr/>
        <p:txBody>
          <a:bodyPr/>
          <a:lstStyle/>
          <a:p>
            <a:fld id="{B8E12E0A-72C6-3D45-A7BA-6CE9E25EFD57}" type="slidenum">
              <a:rPr lang="en-US" smtClean="0"/>
              <a:t>24</a:t>
            </a:fld>
            <a:endParaRPr lang="en-US"/>
          </a:p>
        </p:txBody>
      </p:sp>
    </p:spTree>
    <p:extLst>
      <p:ext uri="{BB962C8B-B14F-4D97-AF65-F5344CB8AC3E}">
        <p14:creationId xmlns:p14="http://schemas.microsoft.com/office/powerpoint/2010/main" val="173659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Şekil 1.7, basıncın sıcaklıkla lineer değişimini gösterir. Bu diyagramdaki çizgiler, izokorlardır veya özelliklerin sabit hacimdeki değişimini gösteren çizgilerdir.</a:t>
            </a:r>
          </a:p>
        </p:txBody>
      </p:sp>
      <p:sp>
        <p:nvSpPr>
          <p:cNvPr id="4" name="Slide Number Placeholder 3"/>
          <p:cNvSpPr>
            <a:spLocks noGrp="1"/>
          </p:cNvSpPr>
          <p:nvPr>
            <p:ph type="sldNum" sz="quarter" idx="10"/>
          </p:nvPr>
        </p:nvSpPr>
        <p:spPr/>
        <p:txBody>
          <a:bodyPr/>
          <a:lstStyle/>
          <a:p>
            <a:fld id="{B8E12E0A-72C6-3D45-A7BA-6CE9E25EFD57}" type="slidenum">
              <a:rPr lang="en-US" smtClean="0"/>
              <a:t>25</a:t>
            </a:fld>
            <a:endParaRPr lang="en-US"/>
          </a:p>
        </p:txBody>
      </p:sp>
    </p:spTree>
    <p:extLst>
      <p:ext uri="{BB962C8B-B14F-4D97-AF65-F5344CB8AC3E}">
        <p14:creationId xmlns:p14="http://schemas.microsoft.com/office/powerpoint/2010/main" val="2370548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In Boyle’s law P x V is constant as long as T and n do not change.</a:t>
            </a:r>
          </a:p>
          <a:p>
            <a:endParaRPr lang="tr-TR" dirty="0"/>
          </a:p>
          <a:p>
            <a:r>
              <a:rPr lang="tr-TR" dirty="0"/>
              <a:t>According to Charles’s Law,</a:t>
            </a:r>
            <a:r>
              <a:rPr lang="tr-TR" baseline="0" dirty="0"/>
              <a:t> temperature and volume are directly proportional when pressure is held constant. </a:t>
            </a:r>
          </a:p>
          <a:p>
            <a:endParaRPr lang="tr-TR" baseline="0" dirty="0"/>
          </a:p>
          <a:p>
            <a:r>
              <a:rPr lang="tr-TR" baseline="0" dirty="0"/>
              <a:t>According to Gay-Lussac’s Law as the temperature of an enclosed gas increases, the pressure increases at constant volume.</a:t>
            </a:r>
            <a:endParaRPr lang="tr-TR" dirty="0"/>
          </a:p>
        </p:txBody>
      </p:sp>
      <p:sp>
        <p:nvSpPr>
          <p:cNvPr id="4" name="Slide Number Placeholder 3"/>
          <p:cNvSpPr>
            <a:spLocks noGrp="1"/>
          </p:cNvSpPr>
          <p:nvPr>
            <p:ph type="sldNum" sz="quarter" idx="10"/>
          </p:nvPr>
        </p:nvSpPr>
        <p:spPr/>
        <p:txBody>
          <a:bodyPr/>
          <a:lstStyle/>
          <a:p>
            <a:fld id="{B8E12E0A-72C6-3D45-A7BA-6CE9E25EFD57}" type="slidenum">
              <a:rPr lang="en-US" smtClean="0"/>
              <a:t>27</a:t>
            </a:fld>
            <a:endParaRPr lang="en-US"/>
          </a:p>
        </p:txBody>
      </p:sp>
    </p:spTree>
    <p:extLst>
      <p:ext uri="{BB962C8B-B14F-4D97-AF65-F5344CB8AC3E}">
        <p14:creationId xmlns:p14="http://schemas.microsoft.com/office/powerpoint/2010/main" val="227971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Table 1.2 lists the values of R in a variety of units.</a:t>
            </a:r>
            <a:endParaRPr lang="en-US" dirty="0"/>
          </a:p>
          <a:p>
            <a:r>
              <a:rPr lang="tr-TR" dirty="0"/>
              <a:t>Gaz sabiti R, sıfır basınç limitinde (mükemmel davrandığından emin olmak için) bir gaz için R = PV/nT değerlendirilerek belirlenebilir. Ancak, daha doğru bir değer elde etmek için düşük basınçlı bir gazda (uygulamada argon kullanılır) ses hızının ölçülmesi ve değerinin sıfır basınca ekstrapole edilmesiyle mümkündür.</a:t>
            </a:r>
          </a:p>
        </p:txBody>
      </p:sp>
      <p:sp>
        <p:nvSpPr>
          <p:cNvPr id="4" name="Slide Number Placeholder 3"/>
          <p:cNvSpPr>
            <a:spLocks noGrp="1"/>
          </p:cNvSpPr>
          <p:nvPr>
            <p:ph type="sldNum" sz="quarter" idx="10"/>
          </p:nvPr>
        </p:nvSpPr>
        <p:spPr/>
        <p:txBody>
          <a:bodyPr/>
          <a:lstStyle/>
          <a:p>
            <a:fld id="{B8E12E0A-72C6-3D45-A7BA-6CE9E25EFD57}" type="slidenum">
              <a:rPr lang="en-US" smtClean="0"/>
              <a:t>29</a:t>
            </a:fld>
            <a:endParaRPr lang="en-US"/>
          </a:p>
        </p:txBody>
      </p:sp>
    </p:spTree>
    <p:extLst>
      <p:ext uri="{BB962C8B-B14F-4D97-AF65-F5344CB8AC3E}">
        <p14:creationId xmlns:p14="http://schemas.microsoft.com/office/powerpoint/2010/main" val="1414480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FF0000"/>
                </a:solidFill>
              </a:rPr>
              <a:t>equation of state</a:t>
            </a:r>
            <a:r>
              <a:rPr lang="tr-TR" b="1" dirty="0">
                <a:solidFill>
                  <a:srgbClr val="FF0000"/>
                </a:solidFill>
              </a:rPr>
              <a:t> = hal denklemi</a:t>
            </a:r>
            <a:endParaRPr lang="tr-TR" dirty="0"/>
          </a:p>
          <a:p>
            <a:r>
              <a:rPr lang="en-US" b="0" i="0" dirty="0">
                <a:solidFill>
                  <a:srgbClr val="0D0D0D"/>
                </a:solidFill>
                <a:effectLst/>
                <a:latin typeface="Söhne"/>
              </a:rPr>
              <a:t>Bir </a:t>
            </a:r>
            <a:r>
              <a:rPr lang="en-US" b="0" i="0" dirty="0" err="1">
                <a:solidFill>
                  <a:srgbClr val="0D0D0D"/>
                </a:solidFill>
                <a:effectLst/>
                <a:latin typeface="Söhne"/>
              </a:rPr>
              <a:t>örneğin</a:t>
            </a:r>
            <a:r>
              <a:rPr lang="en-US" b="0" i="0" dirty="0">
                <a:solidFill>
                  <a:srgbClr val="0D0D0D"/>
                </a:solidFill>
                <a:effectLst/>
                <a:latin typeface="Söhne"/>
              </a:rPr>
              <a:t> </a:t>
            </a:r>
            <a:r>
              <a:rPr lang="en-US" b="0" i="0" dirty="0" err="1">
                <a:solidFill>
                  <a:srgbClr val="0D0D0D"/>
                </a:solidFill>
                <a:effectLst/>
                <a:latin typeface="Söhne"/>
              </a:rPr>
              <a:t>fiziksel</a:t>
            </a:r>
            <a:r>
              <a:rPr lang="en-US" b="0" i="0" dirty="0">
                <a:solidFill>
                  <a:srgbClr val="0D0D0D"/>
                </a:solidFill>
                <a:effectLst/>
                <a:latin typeface="Söhne"/>
              </a:rPr>
              <a:t> </a:t>
            </a:r>
            <a:r>
              <a:rPr lang="en-US" b="0" i="0" dirty="0" err="1">
                <a:solidFill>
                  <a:srgbClr val="0D0D0D"/>
                </a:solidFill>
                <a:effectLst/>
                <a:latin typeface="Söhne"/>
              </a:rPr>
              <a:t>durumu</a:t>
            </a:r>
            <a:r>
              <a:rPr lang="en-US" b="0" i="0" dirty="0">
                <a:solidFill>
                  <a:srgbClr val="0D0D0D"/>
                </a:solidFill>
                <a:effectLst/>
                <a:latin typeface="Söhne"/>
              </a:rPr>
              <a:t> </a:t>
            </a:r>
            <a:r>
              <a:rPr lang="en-US" b="0" i="0" dirty="0" err="1">
                <a:solidFill>
                  <a:srgbClr val="0D0D0D"/>
                </a:solidFill>
                <a:effectLst/>
                <a:latin typeface="Söhne"/>
              </a:rPr>
              <a:t>veya</a:t>
            </a:r>
            <a:r>
              <a:rPr lang="en-US" b="0" i="0" dirty="0">
                <a:solidFill>
                  <a:srgbClr val="0D0D0D"/>
                </a:solidFill>
                <a:effectLst/>
                <a:latin typeface="Söhne"/>
              </a:rPr>
              <a:t> </a:t>
            </a:r>
            <a:r>
              <a:rPr lang="en-US" b="0" i="0" dirty="0" err="1">
                <a:solidFill>
                  <a:srgbClr val="0D0D0D"/>
                </a:solidFill>
                <a:effectLst/>
                <a:latin typeface="Söhne"/>
              </a:rPr>
              <a:t>fiziksel</a:t>
            </a:r>
            <a:r>
              <a:rPr lang="en-US" b="0" i="0" dirty="0">
                <a:solidFill>
                  <a:srgbClr val="0D0D0D"/>
                </a:solidFill>
                <a:effectLst/>
                <a:latin typeface="Söhne"/>
              </a:rPr>
              <a:t> </a:t>
            </a:r>
            <a:r>
              <a:rPr lang="en-US" b="0" i="0" dirty="0" err="1">
                <a:solidFill>
                  <a:srgbClr val="0D0D0D"/>
                </a:solidFill>
                <a:effectLst/>
                <a:latin typeface="Söhne"/>
              </a:rPr>
              <a:t>koşulu</a:t>
            </a:r>
            <a:r>
              <a:rPr lang="en-US" b="0" i="0" dirty="0">
                <a:solidFill>
                  <a:srgbClr val="0D0D0D"/>
                </a:solidFill>
                <a:effectLst/>
                <a:latin typeface="Söhne"/>
              </a:rPr>
              <a:t>, </a:t>
            </a:r>
            <a:r>
              <a:rPr lang="en-US" b="0" i="0" dirty="0" err="1">
                <a:solidFill>
                  <a:srgbClr val="0D0D0D"/>
                </a:solidFill>
                <a:effectLst/>
                <a:latin typeface="Söhne"/>
              </a:rPr>
              <a:t>onun</a:t>
            </a:r>
            <a:r>
              <a:rPr lang="en-US" b="0" i="0" dirty="0">
                <a:solidFill>
                  <a:srgbClr val="0D0D0D"/>
                </a:solidFill>
                <a:effectLst/>
                <a:latin typeface="Söhne"/>
              </a:rPr>
              <a:t> </a:t>
            </a:r>
            <a:r>
              <a:rPr lang="en-US" b="0" i="0" dirty="0" err="1">
                <a:solidFill>
                  <a:srgbClr val="0D0D0D"/>
                </a:solidFill>
                <a:effectLst/>
                <a:latin typeface="Söhne"/>
              </a:rPr>
              <a:t>fiziksel</a:t>
            </a:r>
            <a:r>
              <a:rPr lang="en-US" b="0" i="0" dirty="0">
                <a:solidFill>
                  <a:srgbClr val="0D0D0D"/>
                </a:solidFill>
                <a:effectLst/>
                <a:latin typeface="Söhne"/>
              </a:rPr>
              <a:t> </a:t>
            </a:r>
            <a:r>
              <a:rPr lang="en-US" b="0" i="0" dirty="0" err="1">
                <a:solidFill>
                  <a:srgbClr val="0D0D0D"/>
                </a:solidFill>
                <a:effectLst/>
                <a:latin typeface="Söhne"/>
              </a:rPr>
              <a:t>özellikleri</a:t>
            </a:r>
            <a:r>
              <a:rPr lang="en-US" b="0" i="0" dirty="0">
                <a:solidFill>
                  <a:srgbClr val="0D0D0D"/>
                </a:solidFill>
                <a:effectLst/>
                <a:latin typeface="Söhne"/>
              </a:rPr>
              <a:t> </a:t>
            </a:r>
            <a:r>
              <a:rPr lang="en-US" b="0" i="0" dirty="0" err="1">
                <a:solidFill>
                  <a:srgbClr val="0D0D0D"/>
                </a:solidFill>
                <a:effectLst/>
                <a:latin typeface="Söhne"/>
              </a:rPr>
              <a:t>ile</a:t>
            </a:r>
            <a:r>
              <a:rPr lang="en-US" b="0" i="0" dirty="0">
                <a:solidFill>
                  <a:srgbClr val="0D0D0D"/>
                </a:solidFill>
                <a:effectLst/>
                <a:latin typeface="Söhne"/>
              </a:rPr>
              <a:t> </a:t>
            </a:r>
            <a:r>
              <a:rPr lang="en-US" b="0" i="0" dirty="0" err="1">
                <a:solidFill>
                  <a:srgbClr val="0D0D0D"/>
                </a:solidFill>
                <a:effectLst/>
                <a:latin typeface="Söhne"/>
              </a:rPr>
              <a:t>tanımlanır</a:t>
            </a:r>
            <a:r>
              <a:rPr lang="en-US" b="0" i="0" dirty="0">
                <a:solidFill>
                  <a:srgbClr val="0D0D0D"/>
                </a:solidFill>
                <a:effectLst/>
                <a:latin typeface="Söhne"/>
              </a:rPr>
              <a:t>. </a:t>
            </a:r>
            <a:r>
              <a:rPr lang="en-US" b="0" i="0" dirty="0" err="1">
                <a:solidFill>
                  <a:srgbClr val="0D0D0D"/>
                </a:solidFill>
                <a:effectLst/>
                <a:latin typeface="Söhne"/>
              </a:rPr>
              <a:t>Aynı</a:t>
            </a:r>
            <a:r>
              <a:rPr lang="en-US" b="0" i="0" dirty="0">
                <a:solidFill>
                  <a:srgbClr val="0D0D0D"/>
                </a:solidFill>
                <a:effectLst/>
                <a:latin typeface="Söhne"/>
              </a:rPr>
              <a:t> </a:t>
            </a:r>
            <a:r>
              <a:rPr lang="en-US" b="0" i="0" dirty="0" err="1">
                <a:solidFill>
                  <a:srgbClr val="0D0D0D"/>
                </a:solidFill>
                <a:effectLst/>
                <a:latin typeface="Söhne"/>
              </a:rPr>
              <a:t>fiziksel</a:t>
            </a:r>
            <a:r>
              <a:rPr lang="en-US" b="0" i="0" dirty="0">
                <a:solidFill>
                  <a:srgbClr val="0D0D0D"/>
                </a:solidFill>
                <a:effectLst/>
                <a:latin typeface="Söhne"/>
              </a:rPr>
              <a:t> </a:t>
            </a:r>
            <a:r>
              <a:rPr lang="en-US" b="0" i="0" dirty="0" err="1">
                <a:solidFill>
                  <a:srgbClr val="0D0D0D"/>
                </a:solidFill>
                <a:effectLst/>
                <a:latin typeface="Söhne"/>
              </a:rPr>
              <a:t>özelliklere</a:t>
            </a:r>
            <a:r>
              <a:rPr lang="en-US" b="0" i="0" dirty="0">
                <a:solidFill>
                  <a:srgbClr val="0D0D0D"/>
                </a:solidFill>
                <a:effectLst/>
                <a:latin typeface="Söhne"/>
              </a:rPr>
              <a:t> </a:t>
            </a:r>
            <a:r>
              <a:rPr lang="en-US" b="0" i="0" dirty="0" err="1">
                <a:solidFill>
                  <a:srgbClr val="0D0D0D"/>
                </a:solidFill>
                <a:effectLst/>
                <a:latin typeface="Söhne"/>
              </a:rPr>
              <a:t>sahip</a:t>
            </a:r>
            <a:r>
              <a:rPr lang="en-US" b="0" i="0" dirty="0">
                <a:solidFill>
                  <a:srgbClr val="0D0D0D"/>
                </a:solidFill>
                <a:effectLst/>
                <a:latin typeface="Söhne"/>
              </a:rPr>
              <a:t> </a:t>
            </a:r>
            <a:r>
              <a:rPr lang="en-US" b="0" i="0" dirty="0" err="1">
                <a:solidFill>
                  <a:srgbClr val="0D0D0D"/>
                </a:solidFill>
                <a:effectLst/>
                <a:latin typeface="Söhne"/>
              </a:rPr>
              <a:t>iki</a:t>
            </a:r>
            <a:r>
              <a:rPr lang="en-US" b="0" i="0" dirty="0">
                <a:solidFill>
                  <a:srgbClr val="0D0D0D"/>
                </a:solidFill>
                <a:effectLst/>
                <a:latin typeface="Söhne"/>
              </a:rPr>
              <a:t> </a:t>
            </a:r>
            <a:r>
              <a:rPr lang="en-US" b="0" i="0" dirty="0" err="1">
                <a:solidFill>
                  <a:srgbClr val="0D0D0D"/>
                </a:solidFill>
                <a:effectLst/>
                <a:latin typeface="Söhne"/>
              </a:rPr>
              <a:t>madde</a:t>
            </a:r>
            <a:r>
              <a:rPr lang="en-US" b="0" i="0" dirty="0">
                <a:solidFill>
                  <a:srgbClr val="0D0D0D"/>
                </a:solidFill>
                <a:effectLst/>
                <a:latin typeface="Söhne"/>
              </a:rPr>
              <a:t> </a:t>
            </a:r>
            <a:r>
              <a:rPr lang="en-US" b="0" i="0" dirty="0" err="1">
                <a:solidFill>
                  <a:srgbClr val="0D0D0D"/>
                </a:solidFill>
                <a:effectLst/>
                <a:latin typeface="Söhne"/>
              </a:rPr>
              <a:t>örneği</a:t>
            </a:r>
            <a:r>
              <a:rPr lang="en-US" b="0" i="0" dirty="0">
                <a:solidFill>
                  <a:srgbClr val="0D0D0D"/>
                </a:solidFill>
                <a:effectLst/>
                <a:latin typeface="Söhne"/>
              </a:rPr>
              <a:t> </a:t>
            </a:r>
            <a:r>
              <a:rPr lang="en-US" b="0" i="0" dirty="0" err="1">
                <a:solidFill>
                  <a:srgbClr val="0D0D0D"/>
                </a:solidFill>
                <a:effectLst/>
                <a:latin typeface="Söhne"/>
              </a:rPr>
              <a:t>aynı</a:t>
            </a:r>
            <a:r>
              <a:rPr lang="en-US" b="0" i="0" dirty="0">
                <a:solidFill>
                  <a:srgbClr val="0D0D0D"/>
                </a:solidFill>
                <a:effectLst/>
                <a:latin typeface="Söhne"/>
              </a:rPr>
              <a:t> </a:t>
            </a:r>
            <a:r>
              <a:rPr lang="en-US" b="0" i="0" dirty="0" err="1">
                <a:solidFill>
                  <a:srgbClr val="0D0D0D"/>
                </a:solidFill>
                <a:effectLst/>
                <a:latin typeface="Söhne"/>
              </a:rPr>
              <a:t>durumdadır</a:t>
            </a:r>
            <a:r>
              <a:rPr lang="en-US" b="0" i="0" dirty="0">
                <a:solidFill>
                  <a:srgbClr val="0D0D0D"/>
                </a:solidFill>
                <a:effectLst/>
                <a:latin typeface="Söhne"/>
              </a:rPr>
              <a:t>. p = f(</a:t>
            </a:r>
            <a:r>
              <a:rPr lang="en-US" b="0" i="0" dirty="0" err="1">
                <a:solidFill>
                  <a:srgbClr val="0D0D0D"/>
                </a:solidFill>
                <a:effectLst/>
                <a:latin typeface="Söhne"/>
              </a:rPr>
              <a:t>T,V,n</a:t>
            </a:r>
            <a:r>
              <a:rPr lang="en-US" b="0" i="0" dirty="0">
                <a:solidFill>
                  <a:srgbClr val="0D0D0D"/>
                </a:solidFill>
                <a:effectLst/>
                <a:latin typeface="Söhne"/>
              </a:rPr>
              <a:t>) Bu </a:t>
            </a:r>
            <a:r>
              <a:rPr lang="en-US" b="0" i="0" dirty="0" err="1">
                <a:solidFill>
                  <a:srgbClr val="0D0D0D"/>
                </a:solidFill>
                <a:effectLst/>
                <a:latin typeface="Söhne"/>
              </a:rPr>
              <a:t>dört</a:t>
            </a:r>
            <a:r>
              <a:rPr lang="en-US" b="0" i="0" dirty="0">
                <a:solidFill>
                  <a:srgbClr val="0D0D0D"/>
                </a:solidFill>
                <a:effectLst/>
                <a:latin typeface="Söhne"/>
              </a:rPr>
              <a:t> </a:t>
            </a:r>
            <a:r>
              <a:rPr lang="en-US" b="0" i="0" dirty="0" err="1">
                <a:solidFill>
                  <a:srgbClr val="0D0D0D"/>
                </a:solidFill>
                <a:effectLst/>
                <a:latin typeface="Söhne"/>
              </a:rPr>
              <a:t>değişkenden</a:t>
            </a:r>
            <a:r>
              <a:rPr lang="en-US" b="0" i="0" dirty="0">
                <a:solidFill>
                  <a:srgbClr val="0D0D0D"/>
                </a:solidFill>
                <a:effectLst/>
                <a:latin typeface="Söhne"/>
              </a:rPr>
              <a:t> </a:t>
            </a:r>
            <a:r>
              <a:rPr lang="en-US" b="0" i="0" dirty="0" err="1">
                <a:solidFill>
                  <a:srgbClr val="0D0D0D"/>
                </a:solidFill>
                <a:effectLst/>
                <a:latin typeface="Söhne"/>
              </a:rPr>
              <a:t>yalnızca</a:t>
            </a:r>
            <a:r>
              <a:rPr lang="en-US" b="0" i="0" dirty="0">
                <a:solidFill>
                  <a:srgbClr val="0D0D0D"/>
                </a:solidFill>
                <a:effectLst/>
                <a:latin typeface="Söhne"/>
              </a:rPr>
              <a:t> </a:t>
            </a:r>
            <a:r>
              <a:rPr lang="en-US" b="0" i="0" dirty="0" err="1">
                <a:solidFill>
                  <a:srgbClr val="0D0D0D"/>
                </a:solidFill>
                <a:effectLst/>
                <a:latin typeface="Söhne"/>
              </a:rPr>
              <a:t>üçünün</a:t>
            </a:r>
            <a:r>
              <a:rPr lang="en-US" b="0" i="0" dirty="0">
                <a:solidFill>
                  <a:srgbClr val="0D0D0D"/>
                </a:solidFill>
                <a:effectLst/>
                <a:latin typeface="Söhne"/>
              </a:rPr>
              <a:t> </a:t>
            </a:r>
            <a:r>
              <a:rPr lang="en-US" b="0" i="0" dirty="0" err="1">
                <a:solidFill>
                  <a:srgbClr val="0D0D0D"/>
                </a:solidFill>
                <a:effectLst/>
                <a:latin typeface="Söhne"/>
              </a:rPr>
              <a:t>belirtilmesi</a:t>
            </a:r>
            <a:r>
              <a:rPr lang="en-US" b="0" i="0" dirty="0">
                <a:solidFill>
                  <a:srgbClr val="0D0D0D"/>
                </a:solidFill>
                <a:effectLst/>
                <a:latin typeface="Söhne"/>
              </a:rPr>
              <a:t> </a:t>
            </a:r>
            <a:r>
              <a:rPr lang="en-US" b="0" i="0" dirty="0" err="1">
                <a:solidFill>
                  <a:srgbClr val="0D0D0D"/>
                </a:solidFill>
                <a:effectLst/>
                <a:latin typeface="Söhne"/>
              </a:rPr>
              <a:t>yeterlidir</a:t>
            </a:r>
            <a:r>
              <a:rPr lang="en-US" b="0" i="0" dirty="0">
                <a:solidFill>
                  <a:srgbClr val="0D0D0D"/>
                </a:solidFill>
                <a:effectLst/>
                <a:latin typeface="Söhne"/>
              </a:rPr>
              <a:t>, </a:t>
            </a:r>
            <a:r>
              <a:rPr lang="en-US" b="0" i="0" dirty="0" err="1">
                <a:solidFill>
                  <a:srgbClr val="0D0D0D"/>
                </a:solidFill>
                <a:effectLst/>
                <a:latin typeface="Söhne"/>
              </a:rPr>
              <a:t>çünkü</a:t>
            </a:r>
            <a:r>
              <a:rPr lang="en-US" b="0" i="0" dirty="0">
                <a:solidFill>
                  <a:srgbClr val="0D0D0D"/>
                </a:solidFill>
                <a:effectLst/>
                <a:latin typeface="Söhne"/>
              </a:rPr>
              <a:t> o zaman </a:t>
            </a:r>
            <a:r>
              <a:rPr lang="en-US" b="0" i="0" dirty="0" err="1">
                <a:solidFill>
                  <a:srgbClr val="0D0D0D"/>
                </a:solidFill>
                <a:effectLst/>
                <a:latin typeface="Söhne"/>
              </a:rPr>
              <a:t>dördüncü</a:t>
            </a:r>
            <a:r>
              <a:rPr lang="en-US" b="0" i="0" dirty="0">
                <a:solidFill>
                  <a:srgbClr val="0D0D0D"/>
                </a:solidFill>
                <a:effectLst/>
                <a:latin typeface="Söhne"/>
              </a:rPr>
              <a:t> </a:t>
            </a:r>
            <a:r>
              <a:rPr lang="en-US" b="0" i="0" dirty="0" err="1">
                <a:solidFill>
                  <a:srgbClr val="0D0D0D"/>
                </a:solidFill>
                <a:effectLst/>
                <a:latin typeface="Söhne"/>
              </a:rPr>
              <a:t>değişken</a:t>
            </a:r>
            <a:r>
              <a:rPr lang="en-US" b="0" i="0" dirty="0">
                <a:solidFill>
                  <a:srgbClr val="0D0D0D"/>
                </a:solidFill>
                <a:effectLst/>
                <a:latin typeface="Söhne"/>
              </a:rPr>
              <a:t> </a:t>
            </a:r>
            <a:r>
              <a:rPr lang="en-US" b="0" i="0" dirty="0" err="1">
                <a:solidFill>
                  <a:srgbClr val="0D0D0D"/>
                </a:solidFill>
                <a:effectLst/>
                <a:latin typeface="Söhne"/>
              </a:rPr>
              <a:t>sabittir</a:t>
            </a:r>
            <a:r>
              <a:rPr lang="en-US" b="0" i="0" dirty="0">
                <a:solidFill>
                  <a:srgbClr val="0D0D0D"/>
                </a:solidFill>
                <a:effectLst/>
                <a:latin typeface="Söhne"/>
              </a:rPr>
              <a:t>. </a:t>
            </a:r>
            <a:r>
              <a:rPr lang="en-US" b="0" i="0" dirty="0" err="1">
                <a:solidFill>
                  <a:srgbClr val="0D0D0D"/>
                </a:solidFill>
                <a:effectLst/>
                <a:latin typeface="Söhne"/>
              </a:rPr>
              <a:t>Yani</a:t>
            </a:r>
            <a:r>
              <a:rPr lang="en-US" b="0" i="0" dirty="0">
                <a:solidFill>
                  <a:srgbClr val="0D0D0D"/>
                </a:solidFill>
                <a:effectLst/>
                <a:latin typeface="Söhne"/>
              </a:rPr>
              <a:t>, her </a:t>
            </a:r>
            <a:r>
              <a:rPr lang="en-US" b="0" i="0" dirty="0" err="1">
                <a:solidFill>
                  <a:srgbClr val="0D0D0D"/>
                </a:solidFill>
                <a:effectLst/>
                <a:latin typeface="Söhne"/>
              </a:rPr>
              <a:t>maddenin</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durum </a:t>
            </a:r>
            <a:r>
              <a:rPr lang="en-US" b="0" i="0" dirty="0" err="1">
                <a:solidFill>
                  <a:srgbClr val="0D0D0D"/>
                </a:solidFill>
                <a:effectLst/>
                <a:latin typeface="Söhne"/>
              </a:rPr>
              <a:t>denklemi</a:t>
            </a:r>
            <a:r>
              <a:rPr lang="en-US" b="0" i="0" dirty="0">
                <a:solidFill>
                  <a:srgbClr val="0D0D0D"/>
                </a:solidFill>
                <a:effectLst/>
                <a:latin typeface="Söhne"/>
              </a:rPr>
              <a:t> </a:t>
            </a:r>
            <a:r>
              <a:rPr lang="en-US" b="0" i="0" dirty="0" err="1">
                <a:solidFill>
                  <a:srgbClr val="0D0D0D"/>
                </a:solidFill>
                <a:effectLst/>
                <a:latin typeface="Söhne"/>
              </a:rPr>
              <a:t>ile</a:t>
            </a:r>
            <a:r>
              <a:rPr lang="en-US" b="0" i="0" dirty="0">
                <a:solidFill>
                  <a:srgbClr val="0D0D0D"/>
                </a:solidFill>
                <a:effectLst/>
                <a:latin typeface="Söhne"/>
              </a:rPr>
              <a:t> </a:t>
            </a:r>
            <a:r>
              <a:rPr lang="en-US" b="0" i="0" dirty="0" err="1">
                <a:solidFill>
                  <a:srgbClr val="0D0D0D"/>
                </a:solidFill>
                <a:effectLst/>
                <a:latin typeface="Söhne"/>
              </a:rPr>
              <a:t>tanımlandığı</a:t>
            </a:r>
            <a:r>
              <a:rPr lang="en-US" b="0" i="0" dirty="0">
                <a:solidFill>
                  <a:srgbClr val="0D0D0D"/>
                </a:solidFill>
                <a:effectLst/>
                <a:latin typeface="Söhne"/>
              </a:rPr>
              <a:t>, </a:t>
            </a:r>
            <a:r>
              <a:rPr lang="en-US" b="0" i="0" dirty="0" err="1">
                <a:solidFill>
                  <a:srgbClr val="0D0D0D"/>
                </a:solidFill>
                <a:effectLst/>
                <a:latin typeface="Söhne"/>
              </a:rPr>
              <a:t>bu</a:t>
            </a:r>
            <a:r>
              <a:rPr lang="en-US" b="0" i="0" dirty="0">
                <a:solidFill>
                  <a:srgbClr val="0D0D0D"/>
                </a:solidFill>
                <a:effectLst/>
                <a:latin typeface="Söhne"/>
              </a:rPr>
              <a:t> </a:t>
            </a:r>
            <a:r>
              <a:rPr lang="en-US" b="0" i="0" dirty="0" err="1">
                <a:solidFill>
                  <a:srgbClr val="0D0D0D"/>
                </a:solidFill>
                <a:effectLst/>
                <a:latin typeface="Söhne"/>
              </a:rPr>
              <a:t>dört</a:t>
            </a:r>
            <a:r>
              <a:rPr lang="en-US" b="0" i="0" dirty="0">
                <a:solidFill>
                  <a:srgbClr val="0D0D0D"/>
                </a:solidFill>
                <a:effectLst/>
                <a:latin typeface="Söhne"/>
              </a:rPr>
              <a:t> </a:t>
            </a:r>
            <a:r>
              <a:rPr lang="en-US" b="0" i="0" dirty="0" err="1">
                <a:solidFill>
                  <a:srgbClr val="0D0D0D"/>
                </a:solidFill>
                <a:effectLst/>
                <a:latin typeface="Söhne"/>
              </a:rPr>
              <a:t>değişkeni</a:t>
            </a:r>
            <a:r>
              <a:rPr lang="en-US" b="0" i="0" dirty="0">
                <a:solidFill>
                  <a:srgbClr val="0D0D0D"/>
                </a:solidFill>
                <a:effectLst/>
                <a:latin typeface="Söhne"/>
              </a:rPr>
              <a:t> </a:t>
            </a:r>
            <a:r>
              <a:rPr lang="en-US" b="0" i="0" dirty="0" err="1">
                <a:solidFill>
                  <a:srgbClr val="0D0D0D"/>
                </a:solidFill>
                <a:effectLst/>
                <a:latin typeface="Söhne"/>
              </a:rPr>
              <a:t>birbiriyle</a:t>
            </a:r>
            <a:r>
              <a:rPr lang="en-US" b="0" i="0" dirty="0">
                <a:solidFill>
                  <a:srgbClr val="0D0D0D"/>
                </a:solidFill>
                <a:effectLst/>
                <a:latin typeface="Söhne"/>
              </a:rPr>
              <a:t> </a:t>
            </a:r>
            <a:r>
              <a:rPr lang="en-US" b="0" i="0" dirty="0" err="1">
                <a:solidFill>
                  <a:srgbClr val="0D0D0D"/>
                </a:solidFill>
                <a:effectLst/>
                <a:latin typeface="Söhne"/>
              </a:rPr>
              <a:t>ilişkilendiren</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denklem</a:t>
            </a:r>
            <a:r>
              <a:rPr lang="en-US" b="0" i="0" dirty="0">
                <a:solidFill>
                  <a:srgbClr val="0D0D0D"/>
                </a:solidFill>
                <a:effectLst/>
                <a:latin typeface="Söhne"/>
              </a:rPr>
              <a:t> </a:t>
            </a:r>
            <a:r>
              <a:rPr lang="en-US" b="0" i="0" dirty="0" err="1">
                <a:solidFill>
                  <a:srgbClr val="0D0D0D"/>
                </a:solidFill>
                <a:effectLst/>
                <a:latin typeface="Söhne"/>
              </a:rPr>
              <a:t>olduğu</a:t>
            </a:r>
            <a:r>
              <a:rPr lang="en-US" b="0" i="0" dirty="0">
                <a:solidFill>
                  <a:srgbClr val="0D0D0D"/>
                </a:solidFill>
                <a:effectLst/>
                <a:latin typeface="Söhne"/>
              </a:rPr>
              <a:t> </a:t>
            </a:r>
            <a:r>
              <a:rPr lang="en-US" b="0" i="0" dirty="0" err="1">
                <a:solidFill>
                  <a:srgbClr val="0D0D0D"/>
                </a:solidFill>
                <a:effectLst/>
                <a:latin typeface="Söhne"/>
              </a:rPr>
              <a:t>deneysel</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gerçektir</a:t>
            </a:r>
            <a:r>
              <a:rPr lang="en-US" b="0" i="0" dirty="0">
                <a:solidFill>
                  <a:srgbClr val="0D0D0D"/>
                </a:solidFill>
                <a:effectLst/>
                <a:latin typeface="Söhne"/>
              </a:rPr>
              <a:t>.</a:t>
            </a:r>
            <a:endParaRPr lang="tr-TR" dirty="0"/>
          </a:p>
        </p:txBody>
      </p:sp>
      <p:sp>
        <p:nvSpPr>
          <p:cNvPr id="4" name="Slide Number Placeholder 3"/>
          <p:cNvSpPr>
            <a:spLocks noGrp="1"/>
          </p:cNvSpPr>
          <p:nvPr>
            <p:ph type="sldNum" sz="quarter" idx="10"/>
          </p:nvPr>
        </p:nvSpPr>
        <p:spPr/>
        <p:txBody>
          <a:bodyPr/>
          <a:lstStyle/>
          <a:p>
            <a:fld id="{06AC8186-DFB9-B34E-BCD0-24D51E7459BD}" type="slidenum">
              <a:rPr lang="en-US" smtClean="0"/>
              <a:t>5</a:t>
            </a:fld>
            <a:endParaRPr lang="en-US"/>
          </a:p>
        </p:txBody>
      </p:sp>
    </p:spTree>
    <p:extLst>
      <p:ext uri="{BB962C8B-B14F-4D97-AF65-F5344CB8AC3E}">
        <p14:creationId xmlns:p14="http://schemas.microsoft.com/office/powerpoint/2010/main" val="392979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Şekildeki yüzey, PV = nRT'de verildiği gibi hacmine ve termodinamik sıcaklığına karşı sabit miktarda mükemmel gazın basıncının bir grafiğidir. Yüzey, mükemmel bir gazın yegane olası durumlarını gösterir. Gaz, yüzeydeki noktalara karşılık gelmeyen hallerde bulunamaz.</a:t>
            </a:r>
            <a:endParaRPr lang="en-US" dirty="0"/>
          </a:p>
          <a:p>
            <a:br>
              <a:rPr lang="en-US" dirty="0"/>
            </a:br>
            <a:r>
              <a:rPr lang="en-US" b="0" i="0" dirty="0">
                <a:solidFill>
                  <a:srgbClr val="0D0D0D"/>
                </a:solidFill>
                <a:effectLst/>
                <a:latin typeface="Söhne"/>
              </a:rPr>
              <a:t>Bu </a:t>
            </a:r>
            <a:r>
              <a:rPr lang="en-US" b="0" i="0" dirty="0" err="1">
                <a:solidFill>
                  <a:srgbClr val="0D0D0D"/>
                </a:solidFill>
                <a:effectLst/>
                <a:latin typeface="Söhne"/>
              </a:rPr>
              <a:t>şekil</a:t>
            </a:r>
            <a:r>
              <a:rPr lang="en-US" b="0" i="0" dirty="0">
                <a:solidFill>
                  <a:srgbClr val="0D0D0D"/>
                </a:solidFill>
                <a:effectLst/>
                <a:latin typeface="Söhne"/>
              </a:rPr>
              <a:t>, </a:t>
            </a:r>
            <a:r>
              <a:rPr lang="en-US" b="0" i="0" dirty="0" err="1">
                <a:solidFill>
                  <a:srgbClr val="0D0D0D"/>
                </a:solidFill>
                <a:effectLst/>
                <a:latin typeface="Söhne"/>
              </a:rPr>
              <a:t>belirli</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miktarda</a:t>
            </a:r>
            <a:r>
              <a:rPr lang="en-US" b="0" i="0" dirty="0">
                <a:solidFill>
                  <a:srgbClr val="0D0D0D"/>
                </a:solidFill>
                <a:effectLst/>
                <a:latin typeface="Söhne"/>
              </a:rPr>
              <a:t> ideal </a:t>
            </a:r>
            <a:r>
              <a:rPr lang="en-US" b="0" i="0" dirty="0" err="1">
                <a:solidFill>
                  <a:srgbClr val="0D0D0D"/>
                </a:solidFill>
                <a:effectLst/>
                <a:latin typeface="Söhne"/>
              </a:rPr>
              <a:t>gazın</a:t>
            </a:r>
            <a:r>
              <a:rPr lang="en-US" b="0" i="0" dirty="0">
                <a:solidFill>
                  <a:srgbClr val="0D0D0D"/>
                </a:solidFill>
                <a:effectLst/>
                <a:latin typeface="Söhne"/>
              </a:rPr>
              <a:t> p, V, T </a:t>
            </a:r>
            <a:r>
              <a:rPr lang="en-US" b="0" i="0" dirty="0" err="1">
                <a:solidFill>
                  <a:srgbClr val="0D0D0D"/>
                </a:solidFill>
                <a:effectLst/>
                <a:latin typeface="Söhne"/>
              </a:rPr>
              <a:t>yüzeyinin</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bölgesini</a:t>
            </a:r>
            <a:r>
              <a:rPr lang="en-US" b="0" i="0" dirty="0">
                <a:solidFill>
                  <a:srgbClr val="0D0D0D"/>
                </a:solidFill>
                <a:effectLst/>
                <a:latin typeface="Söhne"/>
              </a:rPr>
              <a:t> </a:t>
            </a:r>
            <a:r>
              <a:rPr lang="en-US" b="0" i="0" dirty="0" err="1">
                <a:solidFill>
                  <a:srgbClr val="0D0D0D"/>
                </a:solidFill>
                <a:effectLst/>
                <a:latin typeface="Söhne"/>
              </a:rPr>
              <a:t>göstermektedir</a:t>
            </a:r>
            <a:r>
              <a:rPr lang="en-US" b="0" i="0" dirty="0">
                <a:solidFill>
                  <a:srgbClr val="0D0D0D"/>
                </a:solidFill>
                <a:effectLst/>
                <a:latin typeface="Söhne"/>
              </a:rPr>
              <a:t>. </a:t>
            </a:r>
            <a:r>
              <a:rPr lang="en-US" b="0" i="0" dirty="0" err="1">
                <a:solidFill>
                  <a:srgbClr val="0D0D0D"/>
                </a:solidFill>
                <a:effectLst/>
                <a:latin typeface="Söhne"/>
              </a:rPr>
              <a:t>Burada</a:t>
            </a:r>
            <a:r>
              <a:rPr lang="en-US" b="0" i="0" dirty="0">
                <a:solidFill>
                  <a:srgbClr val="0D0D0D"/>
                </a:solidFill>
                <a:effectLst/>
                <a:latin typeface="Söhne"/>
              </a:rPr>
              <a:t> p </a:t>
            </a:r>
            <a:r>
              <a:rPr lang="en-US" b="0" i="0" dirty="0" err="1">
                <a:solidFill>
                  <a:srgbClr val="0D0D0D"/>
                </a:solidFill>
                <a:effectLst/>
                <a:latin typeface="Söhne"/>
              </a:rPr>
              <a:t>basıncı</a:t>
            </a:r>
            <a:r>
              <a:rPr lang="en-US" b="0" i="0" dirty="0">
                <a:solidFill>
                  <a:srgbClr val="0D0D0D"/>
                </a:solidFill>
                <a:effectLst/>
                <a:latin typeface="Söhne"/>
              </a:rPr>
              <a:t>, V </a:t>
            </a:r>
            <a:r>
              <a:rPr lang="en-US" b="0" i="0" dirty="0" err="1">
                <a:solidFill>
                  <a:srgbClr val="0D0D0D"/>
                </a:solidFill>
                <a:effectLst/>
                <a:latin typeface="Söhne"/>
              </a:rPr>
              <a:t>hacmi</a:t>
            </a:r>
            <a:r>
              <a:rPr lang="en-US" b="0" i="0" dirty="0">
                <a:solidFill>
                  <a:srgbClr val="0D0D0D"/>
                </a:solidFill>
                <a:effectLst/>
                <a:latin typeface="Söhne"/>
              </a:rPr>
              <a:t> </a:t>
            </a:r>
            <a:r>
              <a:rPr lang="en-US" b="0" i="0" dirty="0" err="1">
                <a:solidFill>
                  <a:srgbClr val="0D0D0D"/>
                </a:solidFill>
                <a:effectLst/>
                <a:latin typeface="Söhne"/>
              </a:rPr>
              <a:t>ve</a:t>
            </a:r>
            <a:r>
              <a:rPr lang="en-US" b="0" i="0" dirty="0">
                <a:solidFill>
                  <a:srgbClr val="0D0D0D"/>
                </a:solidFill>
                <a:effectLst/>
                <a:latin typeface="Söhne"/>
              </a:rPr>
              <a:t> T </a:t>
            </a:r>
            <a:r>
              <a:rPr lang="en-US" b="0" i="0" dirty="0" err="1">
                <a:solidFill>
                  <a:srgbClr val="0D0D0D"/>
                </a:solidFill>
                <a:effectLst/>
                <a:latin typeface="Söhne"/>
              </a:rPr>
              <a:t>sıcaklığı</a:t>
            </a:r>
            <a:r>
              <a:rPr lang="en-US" b="0" i="0" dirty="0">
                <a:solidFill>
                  <a:srgbClr val="0D0D0D"/>
                </a:solidFill>
                <a:effectLst/>
                <a:latin typeface="Söhne"/>
              </a:rPr>
              <a:t> </a:t>
            </a:r>
            <a:r>
              <a:rPr lang="en-US" b="0" i="0" dirty="0" err="1">
                <a:solidFill>
                  <a:srgbClr val="0D0D0D"/>
                </a:solidFill>
                <a:effectLst/>
                <a:latin typeface="Söhne"/>
              </a:rPr>
              <a:t>temsil</a:t>
            </a:r>
            <a:r>
              <a:rPr lang="en-US" b="0" i="0" dirty="0">
                <a:solidFill>
                  <a:srgbClr val="0D0D0D"/>
                </a:solidFill>
                <a:effectLst/>
                <a:latin typeface="Söhne"/>
              </a:rPr>
              <a:t> </a:t>
            </a:r>
            <a:r>
              <a:rPr lang="en-US" b="0" i="0" dirty="0" err="1">
                <a:solidFill>
                  <a:srgbClr val="0D0D0D"/>
                </a:solidFill>
                <a:effectLst/>
                <a:latin typeface="Söhne"/>
              </a:rPr>
              <a:t>eden</a:t>
            </a:r>
            <a:r>
              <a:rPr lang="en-US" b="0" i="0" dirty="0">
                <a:solidFill>
                  <a:srgbClr val="0D0D0D"/>
                </a:solidFill>
                <a:effectLst/>
                <a:latin typeface="Söhne"/>
              </a:rPr>
              <a:t> </a:t>
            </a:r>
            <a:r>
              <a:rPr lang="en-US" b="0" i="0" dirty="0" err="1">
                <a:solidFill>
                  <a:srgbClr val="0D0D0D"/>
                </a:solidFill>
                <a:effectLst/>
                <a:latin typeface="Söhne"/>
              </a:rPr>
              <a:t>üç</a:t>
            </a:r>
            <a:r>
              <a:rPr lang="en-US" b="0" i="0" dirty="0">
                <a:solidFill>
                  <a:srgbClr val="0D0D0D"/>
                </a:solidFill>
                <a:effectLst/>
                <a:latin typeface="Söhne"/>
              </a:rPr>
              <a:t> </a:t>
            </a:r>
            <a:r>
              <a:rPr lang="en-US" b="0" i="0" dirty="0" err="1">
                <a:solidFill>
                  <a:srgbClr val="0D0D0D"/>
                </a:solidFill>
                <a:effectLst/>
                <a:latin typeface="Söhne"/>
              </a:rPr>
              <a:t>eksenli</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koordinat</a:t>
            </a:r>
            <a:r>
              <a:rPr lang="en-US" b="0" i="0" dirty="0">
                <a:solidFill>
                  <a:srgbClr val="0D0D0D"/>
                </a:solidFill>
                <a:effectLst/>
                <a:latin typeface="Söhne"/>
              </a:rPr>
              <a:t> </a:t>
            </a:r>
            <a:r>
              <a:rPr lang="en-US" b="0" i="0" dirty="0" err="1">
                <a:solidFill>
                  <a:srgbClr val="0D0D0D"/>
                </a:solidFill>
                <a:effectLst/>
                <a:latin typeface="Söhne"/>
              </a:rPr>
              <a:t>sistemi</a:t>
            </a:r>
            <a:r>
              <a:rPr lang="en-US" b="0" i="0" dirty="0">
                <a:solidFill>
                  <a:srgbClr val="0D0D0D"/>
                </a:solidFill>
                <a:effectLst/>
                <a:latin typeface="Söhne"/>
              </a:rPr>
              <a:t> </a:t>
            </a:r>
            <a:r>
              <a:rPr lang="en-US" b="0" i="0" dirty="0" err="1">
                <a:solidFill>
                  <a:srgbClr val="0D0D0D"/>
                </a:solidFill>
                <a:effectLst/>
                <a:latin typeface="Söhne"/>
              </a:rPr>
              <a:t>bulunmaktadır</a:t>
            </a:r>
            <a:r>
              <a:rPr lang="en-US" b="0" i="0" dirty="0">
                <a:solidFill>
                  <a:srgbClr val="0D0D0D"/>
                </a:solidFill>
                <a:effectLst/>
                <a:latin typeface="Söhne"/>
              </a:rPr>
              <a:t>. </a:t>
            </a:r>
            <a:r>
              <a:rPr lang="en-US" b="0" i="0" dirty="0" err="1">
                <a:solidFill>
                  <a:srgbClr val="0D0D0D"/>
                </a:solidFill>
                <a:effectLst/>
                <a:latin typeface="Söhne"/>
              </a:rPr>
              <a:t>Şekil</a:t>
            </a:r>
            <a:r>
              <a:rPr lang="en-US" b="0" i="0" dirty="0">
                <a:solidFill>
                  <a:srgbClr val="0D0D0D"/>
                </a:solidFill>
                <a:effectLst/>
                <a:latin typeface="Söhne"/>
              </a:rPr>
              <a:t> </a:t>
            </a:r>
            <a:r>
              <a:rPr lang="en-US" b="0" i="0" dirty="0" err="1">
                <a:solidFill>
                  <a:srgbClr val="0D0D0D"/>
                </a:solidFill>
                <a:effectLst/>
                <a:latin typeface="Söhne"/>
              </a:rPr>
              <a:t>üzerindeki</a:t>
            </a:r>
            <a:r>
              <a:rPr lang="en-US" b="0" i="0" dirty="0">
                <a:solidFill>
                  <a:srgbClr val="0D0D0D"/>
                </a:solidFill>
                <a:effectLst/>
                <a:latin typeface="Söhne"/>
              </a:rPr>
              <a:t> "Surface of possible states" (</a:t>
            </a:r>
            <a:r>
              <a:rPr lang="en-US" b="0" i="0" dirty="0" err="1">
                <a:solidFill>
                  <a:srgbClr val="0D0D0D"/>
                </a:solidFill>
                <a:effectLst/>
                <a:latin typeface="Söhne"/>
              </a:rPr>
              <a:t>mümkün</a:t>
            </a:r>
            <a:r>
              <a:rPr lang="en-US" b="0" i="0" dirty="0">
                <a:solidFill>
                  <a:srgbClr val="0D0D0D"/>
                </a:solidFill>
                <a:effectLst/>
                <a:latin typeface="Söhne"/>
              </a:rPr>
              <a:t> </a:t>
            </a:r>
            <a:r>
              <a:rPr lang="en-US" b="0" i="0" dirty="0" err="1">
                <a:solidFill>
                  <a:srgbClr val="0D0D0D"/>
                </a:solidFill>
                <a:effectLst/>
                <a:latin typeface="Söhne"/>
              </a:rPr>
              <a:t>durumların</a:t>
            </a:r>
            <a:r>
              <a:rPr lang="en-US" b="0" i="0" dirty="0">
                <a:solidFill>
                  <a:srgbClr val="0D0D0D"/>
                </a:solidFill>
                <a:effectLst/>
                <a:latin typeface="Söhne"/>
              </a:rPr>
              <a:t> </a:t>
            </a:r>
            <a:r>
              <a:rPr lang="en-US" b="0" i="0" dirty="0" err="1">
                <a:solidFill>
                  <a:srgbClr val="0D0D0D"/>
                </a:solidFill>
                <a:effectLst/>
                <a:latin typeface="Söhne"/>
              </a:rPr>
              <a:t>yüzeyi</a:t>
            </a:r>
            <a:r>
              <a:rPr lang="en-US" b="0" i="0" dirty="0">
                <a:solidFill>
                  <a:srgbClr val="0D0D0D"/>
                </a:solidFill>
                <a:effectLst/>
                <a:latin typeface="Söhne"/>
              </a:rPr>
              <a:t>) </a:t>
            </a:r>
            <a:r>
              <a:rPr lang="en-US" b="0" i="0" dirty="0" err="1">
                <a:solidFill>
                  <a:srgbClr val="0D0D0D"/>
                </a:solidFill>
                <a:effectLst/>
                <a:latin typeface="Söhne"/>
              </a:rPr>
              <a:t>başlığı</a:t>
            </a:r>
            <a:r>
              <a:rPr lang="en-US" b="0" i="0" dirty="0">
                <a:solidFill>
                  <a:srgbClr val="0D0D0D"/>
                </a:solidFill>
                <a:effectLst/>
                <a:latin typeface="Söhne"/>
              </a:rPr>
              <a:t> </a:t>
            </a:r>
            <a:r>
              <a:rPr lang="en-US" b="0" i="0" dirty="0" err="1">
                <a:solidFill>
                  <a:srgbClr val="0D0D0D"/>
                </a:solidFill>
                <a:effectLst/>
                <a:latin typeface="Söhne"/>
              </a:rPr>
              <a:t>altında</a:t>
            </a:r>
            <a:r>
              <a:rPr lang="en-US" b="0" i="0" dirty="0">
                <a:solidFill>
                  <a:srgbClr val="0D0D0D"/>
                </a:solidFill>
                <a:effectLst/>
                <a:latin typeface="Söhne"/>
              </a:rPr>
              <a:t>, ideal </a:t>
            </a:r>
            <a:r>
              <a:rPr lang="en-US" b="0" i="0" dirty="0" err="1">
                <a:solidFill>
                  <a:srgbClr val="0D0D0D"/>
                </a:solidFill>
                <a:effectLst/>
                <a:latin typeface="Söhne"/>
              </a:rPr>
              <a:t>gazın</a:t>
            </a:r>
            <a:r>
              <a:rPr lang="en-US" b="0" i="0" dirty="0">
                <a:solidFill>
                  <a:srgbClr val="0D0D0D"/>
                </a:solidFill>
                <a:effectLst/>
                <a:latin typeface="Söhne"/>
              </a:rPr>
              <a:t> </a:t>
            </a:r>
            <a:r>
              <a:rPr lang="en-US" b="0" i="0" dirty="0" err="1">
                <a:solidFill>
                  <a:srgbClr val="0D0D0D"/>
                </a:solidFill>
                <a:effectLst/>
                <a:latin typeface="Söhne"/>
              </a:rPr>
              <a:t>alabileceği</a:t>
            </a:r>
            <a:r>
              <a:rPr lang="en-US" b="0" i="0" dirty="0">
                <a:solidFill>
                  <a:srgbClr val="0D0D0D"/>
                </a:solidFill>
                <a:effectLst/>
                <a:latin typeface="Söhne"/>
              </a:rPr>
              <a:t> </a:t>
            </a:r>
            <a:r>
              <a:rPr lang="en-US" b="0" i="0" dirty="0" err="1">
                <a:solidFill>
                  <a:srgbClr val="0D0D0D"/>
                </a:solidFill>
                <a:effectLst/>
                <a:latin typeface="Söhne"/>
              </a:rPr>
              <a:t>olası</a:t>
            </a:r>
            <a:r>
              <a:rPr lang="en-US" b="0" i="0" dirty="0">
                <a:solidFill>
                  <a:srgbClr val="0D0D0D"/>
                </a:solidFill>
                <a:effectLst/>
                <a:latin typeface="Söhne"/>
              </a:rPr>
              <a:t> </a:t>
            </a:r>
            <a:r>
              <a:rPr lang="en-US" b="0" i="0" dirty="0" err="1">
                <a:solidFill>
                  <a:srgbClr val="0D0D0D"/>
                </a:solidFill>
                <a:effectLst/>
                <a:latin typeface="Söhne"/>
              </a:rPr>
              <a:t>durumları</a:t>
            </a:r>
            <a:r>
              <a:rPr lang="en-US" b="0" i="0" dirty="0">
                <a:solidFill>
                  <a:srgbClr val="0D0D0D"/>
                </a:solidFill>
                <a:effectLst/>
                <a:latin typeface="Söhne"/>
              </a:rPr>
              <a:t> </a:t>
            </a:r>
            <a:r>
              <a:rPr lang="en-US" b="0" i="0" dirty="0" err="1">
                <a:solidFill>
                  <a:srgbClr val="0D0D0D"/>
                </a:solidFill>
                <a:effectLst/>
                <a:latin typeface="Söhne"/>
              </a:rPr>
              <a:t>temsil</a:t>
            </a:r>
            <a:r>
              <a:rPr lang="en-US" b="0" i="0" dirty="0">
                <a:solidFill>
                  <a:srgbClr val="0D0D0D"/>
                </a:solidFill>
                <a:effectLst/>
                <a:latin typeface="Söhne"/>
              </a:rPr>
              <a:t> </a:t>
            </a:r>
            <a:r>
              <a:rPr lang="en-US" b="0" i="0" dirty="0" err="1">
                <a:solidFill>
                  <a:srgbClr val="0D0D0D"/>
                </a:solidFill>
                <a:effectLst/>
                <a:latin typeface="Söhne"/>
              </a:rPr>
              <a:t>eden</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yüzey</a:t>
            </a:r>
            <a:r>
              <a:rPr lang="en-US" b="0" i="0" dirty="0">
                <a:solidFill>
                  <a:srgbClr val="0D0D0D"/>
                </a:solidFill>
                <a:effectLst/>
                <a:latin typeface="Söhne"/>
              </a:rPr>
              <a:t> </a:t>
            </a:r>
            <a:r>
              <a:rPr lang="en-US" b="0" i="0" dirty="0" err="1">
                <a:solidFill>
                  <a:srgbClr val="0D0D0D"/>
                </a:solidFill>
                <a:effectLst/>
                <a:latin typeface="Söhne"/>
              </a:rPr>
              <a:t>gösterilmektedir</a:t>
            </a:r>
            <a:r>
              <a:rPr lang="en-US" b="0" i="0" dirty="0">
                <a:solidFill>
                  <a:srgbClr val="0D0D0D"/>
                </a:solidFill>
                <a:effectLst/>
                <a:latin typeface="Söhne"/>
              </a:rPr>
              <a:t>. Bu </a:t>
            </a:r>
            <a:r>
              <a:rPr lang="en-US" b="0" i="0" dirty="0" err="1">
                <a:solidFill>
                  <a:srgbClr val="0D0D0D"/>
                </a:solidFill>
                <a:effectLst/>
                <a:latin typeface="Söhne"/>
              </a:rPr>
              <a:t>yüzeyin</a:t>
            </a:r>
            <a:r>
              <a:rPr lang="en-US" b="0" i="0" dirty="0">
                <a:solidFill>
                  <a:srgbClr val="0D0D0D"/>
                </a:solidFill>
                <a:effectLst/>
                <a:latin typeface="Söhne"/>
              </a:rPr>
              <a:t> her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noktası</a:t>
            </a:r>
            <a:r>
              <a:rPr lang="en-US" b="0" i="0" dirty="0">
                <a:solidFill>
                  <a:srgbClr val="0D0D0D"/>
                </a:solidFill>
                <a:effectLst/>
                <a:latin typeface="Söhne"/>
              </a:rPr>
              <a:t>, </a:t>
            </a:r>
            <a:r>
              <a:rPr lang="en-US" b="0" i="0" dirty="0" err="1">
                <a:solidFill>
                  <a:srgbClr val="0D0D0D"/>
                </a:solidFill>
                <a:effectLst/>
                <a:latin typeface="Söhne"/>
              </a:rPr>
              <a:t>gazın</a:t>
            </a:r>
            <a:r>
              <a:rPr lang="en-US" b="0" i="0" dirty="0">
                <a:solidFill>
                  <a:srgbClr val="0D0D0D"/>
                </a:solidFill>
                <a:effectLst/>
                <a:latin typeface="Söhne"/>
              </a:rPr>
              <a:t> var </a:t>
            </a:r>
            <a:r>
              <a:rPr lang="en-US" b="0" i="0" dirty="0" err="1">
                <a:solidFill>
                  <a:srgbClr val="0D0D0D"/>
                </a:solidFill>
                <a:effectLst/>
                <a:latin typeface="Söhne"/>
              </a:rPr>
              <a:t>olabileceği</a:t>
            </a:r>
            <a:r>
              <a:rPr lang="en-US" b="0" i="0" dirty="0">
                <a:solidFill>
                  <a:srgbClr val="0D0D0D"/>
                </a:solidFill>
                <a:effectLst/>
                <a:latin typeface="Söhne"/>
              </a:rPr>
              <a:t> </a:t>
            </a:r>
            <a:r>
              <a:rPr lang="en-US" b="0" i="0" dirty="0" err="1">
                <a:solidFill>
                  <a:srgbClr val="0D0D0D"/>
                </a:solidFill>
                <a:effectLst/>
                <a:latin typeface="Söhne"/>
              </a:rPr>
              <a:t>belirli</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basınç</a:t>
            </a:r>
            <a:r>
              <a:rPr lang="en-US" b="0" i="0" dirty="0">
                <a:solidFill>
                  <a:srgbClr val="0D0D0D"/>
                </a:solidFill>
                <a:effectLst/>
                <a:latin typeface="Söhne"/>
              </a:rPr>
              <a:t>, </a:t>
            </a:r>
            <a:r>
              <a:rPr lang="en-US" b="0" i="0" dirty="0" err="1">
                <a:solidFill>
                  <a:srgbClr val="0D0D0D"/>
                </a:solidFill>
                <a:effectLst/>
                <a:latin typeface="Söhne"/>
              </a:rPr>
              <a:t>hacim</a:t>
            </a:r>
            <a:r>
              <a:rPr lang="en-US" b="0" i="0" dirty="0">
                <a:solidFill>
                  <a:srgbClr val="0D0D0D"/>
                </a:solidFill>
                <a:effectLst/>
                <a:latin typeface="Söhne"/>
              </a:rPr>
              <a:t> </a:t>
            </a:r>
            <a:r>
              <a:rPr lang="en-US" b="0" i="0" dirty="0" err="1">
                <a:solidFill>
                  <a:srgbClr val="0D0D0D"/>
                </a:solidFill>
                <a:effectLst/>
                <a:latin typeface="Söhne"/>
              </a:rPr>
              <a:t>ve</a:t>
            </a:r>
            <a:r>
              <a:rPr lang="en-US" b="0" i="0" dirty="0">
                <a:solidFill>
                  <a:srgbClr val="0D0D0D"/>
                </a:solidFill>
                <a:effectLst/>
                <a:latin typeface="Söhne"/>
              </a:rPr>
              <a:t> </a:t>
            </a:r>
            <a:r>
              <a:rPr lang="en-US" b="0" i="0" dirty="0" err="1">
                <a:solidFill>
                  <a:srgbClr val="0D0D0D"/>
                </a:solidFill>
                <a:effectLst/>
                <a:latin typeface="Söhne"/>
              </a:rPr>
              <a:t>sıcaklık</a:t>
            </a:r>
            <a:r>
              <a:rPr lang="en-US" b="0" i="0" dirty="0">
                <a:solidFill>
                  <a:srgbClr val="0D0D0D"/>
                </a:solidFill>
                <a:effectLst/>
                <a:latin typeface="Söhne"/>
              </a:rPr>
              <a:t> </a:t>
            </a:r>
            <a:r>
              <a:rPr lang="en-US" b="0" i="0" dirty="0" err="1">
                <a:solidFill>
                  <a:srgbClr val="0D0D0D"/>
                </a:solidFill>
                <a:effectLst/>
                <a:latin typeface="Söhne"/>
              </a:rPr>
              <a:t>kombinasyonuna</a:t>
            </a:r>
            <a:r>
              <a:rPr lang="en-US" b="0" i="0" dirty="0">
                <a:solidFill>
                  <a:srgbClr val="0D0D0D"/>
                </a:solidFill>
                <a:effectLst/>
                <a:latin typeface="Söhne"/>
              </a:rPr>
              <a:t> </a:t>
            </a:r>
            <a:r>
              <a:rPr lang="en-US" b="0" i="0" dirty="0" err="1">
                <a:solidFill>
                  <a:srgbClr val="0D0D0D"/>
                </a:solidFill>
                <a:effectLst/>
                <a:latin typeface="Söhne"/>
              </a:rPr>
              <a:t>karşılık</a:t>
            </a:r>
            <a:r>
              <a:rPr lang="en-US" b="0" i="0" dirty="0">
                <a:solidFill>
                  <a:srgbClr val="0D0D0D"/>
                </a:solidFill>
                <a:effectLst/>
                <a:latin typeface="Söhne"/>
              </a:rPr>
              <a:t> </a:t>
            </a:r>
            <a:r>
              <a:rPr lang="en-US" b="0" i="0" dirty="0" err="1">
                <a:solidFill>
                  <a:srgbClr val="0D0D0D"/>
                </a:solidFill>
                <a:effectLst/>
                <a:latin typeface="Söhne"/>
              </a:rPr>
              <a:t>gelir</a:t>
            </a:r>
            <a:r>
              <a:rPr lang="en-US" b="0" i="0" dirty="0">
                <a:solidFill>
                  <a:srgbClr val="0D0D0D"/>
                </a:solidFill>
                <a:effectLst/>
                <a:latin typeface="Söhne"/>
              </a:rPr>
              <a:t>.</a:t>
            </a:r>
            <a:endParaRPr lang="tr-TR" dirty="0"/>
          </a:p>
        </p:txBody>
      </p:sp>
      <p:sp>
        <p:nvSpPr>
          <p:cNvPr id="4" name="Slide Number Placeholder 3"/>
          <p:cNvSpPr>
            <a:spLocks noGrp="1"/>
          </p:cNvSpPr>
          <p:nvPr>
            <p:ph type="sldNum" sz="quarter" idx="10"/>
          </p:nvPr>
        </p:nvSpPr>
        <p:spPr/>
        <p:txBody>
          <a:bodyPr/>
          <a:lstStyle/>
          <a:p>
            <a:fld id="{B8E12E0A-72C6-3D45-A7BA-6CE9E25EFD57}" type="slidenum">
              <a:rPr lang="en-US" smtClean="0"/>
              <a:t>30</a:t>
            </a:fld>
            <a:endParaRPr lang="en-US"/>
          </a:p>
        </p:txBody>
      </p:sp>
    </p:spTree>
    <p:extLst>
      <p:ext uri="{BB962C8B-B14F-4D97-AF65-F5344CB8AC3E}">
        <p14:creationId xmlns:p14="http://schemas.microsoft.com/office/powerpoint/2010/main" val="2612111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graphs in Fig. 1.4 and 1.6 correspond to the sections through the surface</a:t>
            </a:r>
            <a:r>
              <a:rPr lang="tr-TR" baseline="0" dirty="0"/>
              <a:t> (</a:t>
            </a:r>
            <a:endParaRPr lang="tr-TR" dirty="0"/>
          </a:p>
          <a:p>
            <a:br>
              <a:rPr lang="tr-TR" dirty="0"/>
            </a:br>
            <a:r>
              <a:rPr lang="tr-TR" sz="1200" b="0" i="0" kern="1200" dirty="0">
                <a:solidFill>
                  <a:schemeClr val="tx1"/>
                </a:solidFill>
                <a:effectLst/>
                <a:latin typeface="+mn-lt"/>
                <a:ea typeface="+mn-ea"/>
                <a:cs typeface="+mn-cs"/>
              </a:rPr>
              <a:t>Şekil 1.4 ve 1.6'daki grafikler, yüzey boyunca bölümlere karşılık gelir.</a:t>
            </a:r>
            <a:r>
              <a:rPr lang="tr-TR" dirty="0"/>
              <a:t> </a:t>
            </a:r>
          </a:p>
        </p:txBody>
      </p:sp>
      <p:sp>
        <p:nvSpPr>
          <p:cNvPr id="4" name="Slide Number Placeholder 3"/>
          <p:cNvSpPr>
            <a:spLocks noGrp="1"/>
          </p:cNvSpPr>
          <p:nvPr>
            <p:ph type="sldNum" sz="quarter" idx="10"/>
          </p:nvPr>
        </p:nvSpPr>
        <p:spPr/>
        <p:txBody>
          <a:bodyPr/>
          <a:lstStyle/>
          <a:p>
            <a:fld id="{B8E12E0A-72C6-3D45-A7BA-6CE9E25EFD57}" type="slidenum">
              <a:rPr lang="en-US" smtClean="0"/>
              <a:t>31</a:t>
            </a:fld>
            <a:endParaRPr lang="en-US"/>
          </a:p>
        </p:txBody>
      </p:sp>
    </p:spTree>
    <p:extLst>
      <p:ext uri="{BB962C8B-B14F-4D97-AF65-F5344CB8AC3E}">
        <p14:creationId xmlns:p14="http://schemas.microsoft.com/office/powerpoint/2010/main" val="2617971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Soru: Endüstriyel bir işlemde, sabit hacimli bir kapta azot 500 K'ye ısıtılır. 100 atm ve 300 K'da kaba girerse, mükemmel bir gaz gibi davransaydı, çalışma sıcaklığında ne kadar basınç uygulardı?</a:t>
            </a:r>
          </a:p>
        </p:txBody>
      </p:sp>
      <p:sp>
        <p:nvSpPr>
          <p:cNvPr id="4" name="Slide Number Placeholder 3"/>
          <p:cNvSpPr>
            <a:spLocks noGrp="1"/>
          </p:cNvSpPr>
          <p:nvPr>
            <p:ph type="sldNum" sz="quarter" idx="10"/>
          </p:nvPr>
        </p:nvSpPr>
        <p:spPr/>
        <p:txBody>
          <a:bodyPr/>
          <a:lstStyle/>
          <a:p>
            <a:fld id="{B8E12E0A-72C6-3D45-A7BA-6CE9E25EFD57}" type="slidenum">
              <a:rPr lang="en-US" smtClean="0"/>
              <a:t>33</a:t>
            </a:fld>
            <a:endParaRPr lang="en-US"/>
          </a:p>
        </p:txBody>
      </p:sp>
    </p:spTree>
    <p:extLst>
      <p:ext uri="{BB962C8B-B14F-4D97-AF65-F5344CB8AC3E}">
        <p14:creationId xmlns:p14="http://schemas.microsoft.com/office/powerpoint/2010/main" val="87020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Soru: Endüstriyel bir işlemde, sabit hacimli bir kapta azot 500 K'ye ısıtılır. 100 atm ve 300 K'da kaba girerse, mükemmel bir gaz gibi davransaydı, çalışma sıcaklığında ne kadar basınç uygulardı?</a:t>
            </a:r>
          </a:p>
        </p:txBody>
      </p:sp>
      <p:sp>
        <p:nvSpPr>
          <p:cNvPr id="4" name="Slide Number Placeholder 3"/>
          <p:cNvSpPr>
            <a:spLocks noGrp="1"/>
          </p:cNvSpPr>
          <p:nvPr>
            <p:ph type="sldNum" sz="quarter" idx="10"/>
          </p:nvPr>
        </p:nvSpPr>
        <p:spPr/>
        <p:txBody>
          <a:bodyPr/>
          <a:lstStyle/>
          <a:p>
            <a:fld id="{B8E12E0A-72C6-3D45-A7BA-6CE9E25EFD57}" type="slidenum">
              <a:rPr lang="en-US" smtClean="0"/>
              <a:t>34</a:t>
            </a:fld>
            <a:endParaRPr lang="en-US"/>
          </a:p>
        </p:txBody>
      </p:sp>
    </p:spTree>
    <p:extLst>
      <p:ext uri="{BB962C8B-B14F-4D97-AF65-F5344CB8AC3E}">
        <p14:creationId xmlns:p14="http://schemas.microsoft.com/office/powerpoint/2010/main" val="662069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dirty="0"/>
              <a:t>V</a:t>
            </a:r>
            <a:r>
              <a:rPr lang="tr-TR" baseline="-25000" dirty="0"/>
              <a:t>M</a:t>
            </a:r>
            <a:r>
              <a:rPr lang="tr-TR" baseline="0" dirty="0"/>
              <a:t> = 24.789 </a:t>
            </a:r>
            <a:r>
              <a:rPr lang="en-US" sz="800" kern="1200" dirty="0">
                <a:solidFill>
                  <a:schemeClr val="tx1"/>
                </a:solidFill>
                <a:latin typeface="+mn-lt"/>
                <a:ea typeface="+mn-ea"/>
                <a:cs typeface="+mn-cs"/>
              </a:rPr>
              <a:t>dm</a:t>
            </a:r>
            <a:r>
              <a:rPr lang="en-US" sz="800" kern="1200" baseline="30000" dirty="0">
                <a:solidFill>
                  <a:schemeClr val="tx1"/>
                </a:solidFill>
                <a:latin typeface="+mn-lt"/>
                <a:ea typeface="+mn-ea"/>
                <a:cs typeface="+mn-cs"/>
              </a:rPr>
              <a:t>3</a:t>
            </a:r>
            <a:r>
              <a:rPr lang="en-US" sz="800" kern="1200" dirty="0">
                <a:solidFill>
                  <a:schemeClr val="tx1"/>
                </a:solidFill>
                <a:latin typeface="+mn-lt"/>
                <a:ea typeface="+mn-ea"/>
                <a:cs typeface="+mn-cs"/>
              </a:rPr>
              <a:t> mol</a:t>
            </a:r>
            <a:r>
              <a:rPr lang="en-US" sz="800" kern="1200" baseline="30000" dirty="0">
                <a:solidFill>
                  <a:schemeClr val="tx1"/>
                </a:solidFill>
                <a:latin typeface="+mn-lt"/>
                <a:ea typeface="+mn-ea"/>
                <a:cs typeface="+mn-cs"/>
              </a:rPr>
              <a:t>−1</a:t>
            </a:r>
            <a:r>
              <a:rPr lang="en-US" sz="800" kern="1200" dirty="0">
                <a:solidFill>
                  <a:schemeClr val="tx1"/>
                </a:solidFill>
                <a:latin typeface="+mn-lt"/>
                <a:ea typeface="+mn-ea"/>
                <a:cs typeface="+mn-cs"/>
              </a:rPr>
              <a:t> </a:t>
            </a:r>
            <a:r>
              <a:rPr lang="tr-TR" sz="800" kern="1200" dirty="0">
                <a:solidFill>
                  <a:schemeClr val="tx1"/>
                </a:solidFill>
                <a:latin typeface="+mn-lt"/>
                <a:ea typeface="+mn-ea"/>
                <a:cs typeface="+mn-cs"/>
              </a:rPr>
              <a:t>SATP</a:t>
            </a:r>
            <a:endParaRPr lang="en-US" sz="8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tr-TR" sz="800" dirty="0"/>
              <a:t>V</a:t>
            </a:r>
            <a:r>
              <a:rPr lang="tr-TR" sz="800" baseline="-25000" dirty="0"/>
              <a:t>M</a:t>
            </a:r>
            <a:r>
              <a:rPr lang="tr-TR" sz="800" baseline="0" dirty="0"/>
              <a:t> = </a:t>
            </a:r>
            <a:r>
              <a:rPr lang="en-US" sz="800" kern="1200" dirty="0">
                <a:solidFill>
                  <a:schemeClr val="tx1"/>
                </a:solidFill>
                <a:latin typeface="+mn-lt"/>
                <a:ea typeface="+mn-ea"/>
                <a:cs typeface="+mn-cs"/>
              </a:rPr>
              <a:t>22.414 dm</a:t>
            </a:r>
            <a:r>
              <a:rPr lang="en-US" sz="800" kern="1200" baseline="30000" dirty="0">
                <a:solidFill>
                  <a:schemeClr val="tx1"/>
                </a:solidFill>
                <a:latin typeface="+mn-lt"/>
                <a:ea typeface="+mn-ea"/>
                <a:cs typeface="+mn-cs"/>
              </a:rPr>
              <a:t>3</a:t>
            </a:r>
            <a:r>
              <a:rPr lang="en-US" sz="800" kern="1200" dirty="0">
                <a:solidFill>
                  <a:schemeClr val="tx1"/>
                </a:solidFill>
                <a:latin typeface="+mn-lt"/>
                <a:ea typeface="+mn-ea"/>
                <a:cs typeface="+mn-cs"/>
              </a:rPr>
              <a:t> mol</a:t>
            </a:r>
            <a:r>
              <a:rPr lang="en-US" sz="800" kern="1200" baseline="30000" dirty="0">
                <a:solidFill>
                  <a:schemeClr val="tx1"/>
                </a:solidFill>
                <a:latin typeface="+mn-lt"/>
                <a:ea typeface="+mn-ea"/>
                <a:cs typeface="+mn-cs"/>
              </a:rPr>
              <a:t>−1</a:t>
            </a:r>
            <a:r>
              <a:rPr lang="en-US" sz="800" kern="1200" dirty="0">
                <a:solidFill>
                  <a:schemeClr val="tx1"/>
                </a:solidFill>
                <a:latin typeface="+mn-lt"/>
                <a:ea typeface="+mn-ea"/>
                <a:cs typeface="+mn-cs"/>
              </a:rPr>
              <a:t> @ STP</a:t>
            </a:r>
            <a:endParaRPr lang="tr-TR" sz="800" kern="1200" dirty="0">
              <a:solidFill>
                <a:schemeClr val="tx1"/>
              </a:solidFill>
              <a:latin typeface="+mn-lt"/>
              <a:ea typeface="+mn-ea"/>
              <a:cs typeface="+mn-cs"/>
            </a:endParaRPr>
          </a:p>
          <a:p>
            <a:endParaRPr lang="tr-TR" dirty="0"/>
          </a:p>
        </p:txBody>
      </p:sp>
      <p:sp>
        <p:nvSpPr>
          <p:cNvPr id="4" name="Slide Number Placeholder 3"/>
          <p:cNvSpPr>
            <a:spLocks noGrp="1"/>
          </p:cNvSpPr>
          <p:nvPr>
            <p:ph type="sldNum" sz="quarter" idx="10"/>
          </p:nvPr>
        </p:nvSpPr>
        <p:spPr/>
        <p:txBody>
          <a:bodyPr/>
          <a:lstStyle/>
          <a:p>
            <a:fld id="{B8E12E0A-72C6-3D45-A7BA-6CE9E25EFD57}" type="slidenum">
              <a:rPr lang="en-US" smtClean="0"/>
              <a:t>35</a:t>
            </a:fld>
            <a:endParaRPr lang="en-US"/>
          </a:p>
        </p:txBody>
      </p:sp>
    </p:spTree>
    <p:extLst>
      <p:ext uri="{BB962C8B-B14F-4D97-AF65-F5344CB8AC3E}">
        <p14:creationId xmlns:p14="http://schemas.microsoft.com/office/powerpoint/2010/main" val="702211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Kısmi</a:t>
            </a:r>
            <a:r>
              <a:rPr lang="en-US" dirty="0"/>
              <a:t> </a:t>
            </a:r>
            <a:r>
              <a:rPr lang="en-US" dirty="0" err="1"/>
              <a:t>basınç</a:t>
            </a:r>
            <a:r>
              <a:rPr lang="en-US" dirty="0"/>
              <a:t>, </a:t>
            </a:r>
            <a:r>
              <a:rPr lang="en-US" dirty="0" err="1"/>
              <a:t>ayrıca</a:t>
            </a:r>
            <a:r>
              <a:rPr lang="en-US" dirty="0"/>
              <a:t> her </a:t>
            </a:r>
            <a:r>
              <a:rPr lang="en-US" dirty="0" err="1"/>
              <a:t>bir</a:t>
            </a:r>
            <a:r>
              <a:rPr lang="en-US" dirty="0"/>
              <a:t> </a:t>
            </a:r>
            <a:r>
              <a:rPr lang="en-US" dirty="0" err="1"/>
              <a:t>gazın</a:t>
            </a:r>
            <a:r>
              <a:rPr lang="en-US" dirty="0"/>
              <a:t> </a:t>
            </a:r>
            <a:r>
              <a:rPr lang="en-US" dirty="0" err="1"/>
              <a:t>aynı</a:t>
            </a:r>
            <a:r>
              <a:rPr lang="en-US" dirty="0"/>
              <a:t> </a:t>
            </a:r>
            <a:r>
              <a:rPr lang="en-US" dirty="0" err="1"/>
              <a:t>sıcaklıkta</a:t>
            </a:r>
            <a:r>
              <a:rPr lang="en-US" dirty="0"/>
              <a:t> </a:t>
            </a:r>
            <a:r>
              <a:rPr lang="en-US" dirty="0" err="1"/>
              <a:t>tek</a:t>
            </a:r>
            <a:r>
              <a:rPr lang="en-US" dirty="0"/>
              <a:t> </a:t>
            </a:r>
            <a:r>
              <a:rPr lang="en-US" dirty="0" err="1"/>
              <a:t>başına</a:t>
            </a:r>
            <a:r>
              <a:rPr lang="en-US" dirty="0"/>
              <a:t> </a:t>
            </a:r>
            <a:r>
              <a:rPr lang="en-US" dirty="0" err="1"/>
              <a:t>aynı</a:t>
            </a:r>
            <a:r>
              <a:rPr lang="en-US" dirty="0"/>
              <a:t> </a:t>
            </a:r>
            <a:r>
              <a:rPr lang="en-US" dirty="0" err="1"/>
              <a:t>kabı</a:t>
            </a:r>
            <a:r>
              <a:rPr lang="en-US" dirty="0"/>
              <a:t> </a:t>
            </a:r>
            <a:r>
              <a:rPr lang="en-US" dirty="0" err="1"/>
              <a:t>işgal</a:t>
            </a:r>
            <a:r>
              <a:rPr lang="en-US" dirty="0"/>
              <a:t> </a:t>
            </a:r>
            <a:r>
              <a:rPr lang="en-US" dirty="0" err="1"/>
              <a:t>ettiğinde</a:t>
            </a:r>
            <a:r>
              <a:rPr lang="en-US" dirty="0"/>
              <a:t> </a:t>
            </a:r>
            <a:r>
              <a:rPr lang="en-US" dirty="0" err="1"/>
              <a:t>sahip</a:t>
            </a:r>
            <a:r>
              <a:rPr lang="en-US" dirty="0"/>
              <a:t> </a:t>
            </a:r>
            <a:r>
              <a:rPr lang="en-US" dirty="0" err="1"/>
              <a:t>olacağı</a:t>
            </a:r>
            <a:r>
              <a:rPr lang="en-US" dirty="0"/>
              <a:t> </a:t>
            </a:r>
            <a:r>
              <a:rPr lang="en-US" dirty="0" err="1"/>
              <a:t>basınçtır</a:t>
            </a:r>
            <a:r>
              <a:rPr lang="en-US" dirty="0"/>
              <a:t>. Bu, "</a:t>
            </a:r>
            <a:r>
              <a:rPr lang="en-US" dirty="0" err="1"/>
              <a:t>kısmi</a:t>
            </a:r>
            <a:r>
              <a:rPr lang="en-US" dirty="0"/>
              <a:t> </a:t>
            </a:r>
            <a:r>
              <a:rPr lang="en-US" dirty="0" err="1"/>
              <a:t>basınç</a:t>
            </a:r>
            <a:r>
              <a:rPr lang="en-US" dirty="0"/>
              <a:t>" </a:t>
            </a:r>
            <a:r>
              <a:rPr lang="en-US" dirty="0" err="1"/>
              <a:t>teriminin</a:t>
            </a:r>
            <a:r>
              <a:rPr lang="en-US" dirty="0"/>
              <a:t> </a:t>
            </a:r>
            <a:r>
              <a:rPr lang="en-US" dirty="0" err="1"/>
              <a:t>orijinal</a:t>
            </a:r>
            <a:r>
              <a:rPr lang="en-US" dirty="0"/>
              <a:t> </a:t>
            </a:r>
            <a:r>
              <a:rPr lang="en-US" dirty="0" err="1"/>
              <a:t>anlamıdır</a:t>
            </a:r>
            <a:r>
              <a:rPr lang="en-US" dirty="0"/>
              <a:t>.</a:t>
            </a:r>
          </a:p>
        </p:txBody>
      </p:sp>
      <p:sp>
        <p:nvSpPr>
          <p:cNvPr id="4" name="Slide Number Placeholder 3"/>
          <p:cNvSpPr>
            <a:spLocks noGrp="1"/>
          </p:cNvSpPr>
          <p:nvPr>
            <p:ph type="sldNum" sz="quarter" idx="5"/>
          </p:nvPr>
        </p:nvSpPr>
        <p:spPr/>
        <p:txBody>
          <a:bodyPr/>
          <a:lstStyle/>
          <a:p>
            <a:fld id="{B8E12E0A-72C6-3D45-A7BA-6CE9E25EFD57}" type="slidenum">
              <a:rPr lang="en-US" smtClean="0"/>
              <a:t>38</a:t>
            </a:fld>
            <a:endParaRPr lang="en-US"/>
          </a:p>
        </p:txBody>
      </p:sp>
    </p:spTree>
    <p:extLst>
      <p:ext uri="{BB962C8B-B14F-4D97-AF65-F5344CB8AC3E}">
        <p14:creationId xmlns:p14="http://schemas.microsoft.com/office/powerpoint/2010/main" val="180136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Bir gaz karışımının uyguladığı basınç, her birinin kabı tek başına işgal etmesi durumunda oluşacak basıncın toplamıdır.</a:t>
            </a:r>
          </a:p>
        </p:txBody>
      </p:sp>
      <p:sp>
        <p:nvSpPr>
          <p:cNvPr id="4" name="Slide Number Placeholder 3"/>
          <p:cNvSpPr>
            <a:spLocks noGrp="1"/>
          </p:cNvSpPr>
          <p:nvPr>
            <p:ph type="sldNum" sz="quarter" idx="10"/>
          </p:nvPr>
        </p:nvSpPr>
        <p:spPr/>
        <p:txBody>
          <a:bodyPr/>
          <a:lstStyle/>
          <a:p>
            <a:fld id="{B8E12E0A-72C6-3D45-A7BA-6CE9E25EFD57}" type="slidenum">
              <a:rPr lang="en-US" smtClean="0"/>
              <a:t>39</a:t>
            </a:fld>
            <a:endParaRPr lang="en-US"/>
          </a:p>
        </p:txBody>
      </p:sp>
    </p:spTree>
    <p:extLst>
      <p:ext uri="{BB962C8B-B14F-4D97-AF65-F5344CB8AC3E}">
        <p14:creationId xmlns:p14="http://schemas.microsoft.com/office/powerpoint/2010/main" val="3583734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Soru: Deniz </a:t>
            </a:r>
            <a:r>
              <a:rPr lang="en-US" dirty="0" err="1"/>
              <a:t>seviyesinde</a:t>
            </a:r>
            <a:r>
              <a:rPr lang="en-US" dirty="0"/>
              <a:t> kuru </a:t>
            </a:r>
            <a:r>
              <a:rPr lang="en-US" dirty="0" err="1"/>
              <a:t>havanın</a:t>
            </a:r>
            <a:r>
              <a:rPr lang="en-US" dirty="0"/>
              <a:t> </a:t>
            </a:r>
            <a:r>
              <a:rPr lang="en-US" dirty="0" err="1"/>
              <a:t>kütle</a:t>
            </a:r>
            <a:r>
              <a:rPr lang="en-US" dirty="0"/>
              <a:t> </a:t>
            </a:r>
            <a:r>
              <a:rPr lang="en-US" dirty="0" err="1"/>
              <a:t>yüzde</a:t>
            </a:r>
            <a:r>
              <a:rPr lang="en-US" dirty="0"/>
              <a:t> </a:t>
            </a:r>
            <a:r>
              <a:rPr lang="en-US" dirty="0" err="1"/>
              <a:t>bileşimi</a:t>
            </a:r>
            <a:r>
              <a:rPr lang="en-US" dirty="0"/>
              <a:t> </a:t>
            </a:r>
            <a:r>
              <a:rPr lang="en-US" dirty="0" err="1"/>
              <a:t>yaklaşık</a:t>
            </a:r>
            <a:r>
              <a:rPr lang="en-US" dirty="0"/>
              <a:t> </a:t>
            </a:r>
            <a:r>
              <a:rPr lang="en-US" dirty="0" err="1"/>
              <a:t>olarak</a:t>
            </a:r>
            <a:r>
              <a:rPr lang="en-US" dirty="0"/>
              <a:t> N2: %75.5, O2: %23.2, </a:t>
            </a:r>
            <a:r>
              <a:rPr lang="en-US" dirty="0" err="1"/>
              <a:t>Ar</a:t>
            </a:r>
            <a:r>
              <a:rPr lang="en-US" dirty="0"/>
              <a:t>: %1.3'tür. </a:t>
            </a:r>
            <a:r>
              <a:rPr lang="en-US" dirty="0" err="1"/>
              <a:t>Toplam</a:t>
            </a:r>
            <a:r>
              <a:rPr lang="en-US" dirty="0"/>
              <a:t> </a:t>
            </a:r>
            <a:r>
              <a:rPr lang="en-US" dirty="0" err="1"/>
              <a:t>basınç</a:t>
            </a:r>
            <a:r>
              <a:rPr lang="en-US" dirty="0"/>
              <a:t> 1.00 atm </a:t>
            </a:r>
            <a:r>
              <a:rPr lang="en-US" dirty="0" err="1"/>
              <a:t>olduğunda</a:t>
            </a:r>
            <a:r>
              <a:rPr lang="en-US" dirty="0"/>
              <a:t> her </a:t>
            </a:r>
            <a:r>
              <a:rPr lang="en-US" dirty="0" err="1"/>
              <a:t>bileşenin</a:t>
            </a:r>
            <a:r>
              <a:rPr lang="en-US" dirty="0"/>
              <a:t> </a:t>
            </a:r>
            <a:r>
              <a:rPr lang="en-US" dirty="0" err="1"/>
              <a:t>kısmi</a:t>
            </a:r>
            <a:r>
              <a:rPr lang="en-US" dirty="0"/>
              <a:t> </a:t>
            </a:r>
            <a:r>
              <a:rPr lang="en-US" dirty="0" err="1"/>
              <a:t>basıncı</a:t>
            </a:r>
            <a:r>
              <a:rPr lang="en-US" dirty="0"/>
              <a:t> </a:t>
            </a:r>
            <a:r>
              <a:rPr lang="en-US" dirty="0" err="1"/>
              <a:t>nedir</a:t>
            </a:r>
            <a:r>
              <a:rPr lang="en-US" dirty="0"/>
              <a:t>?</a:t>
            </a:r>
          </a:p>
        </p:txBody>
      </p:sp>
      <p:sp>
        <p:nvSpPr>
          <p:cNvPr id="4" name="Slide Number Placeholder 3"/>
          <p:cNvSpPr>
            <a:spLocks noGrp="1"/>
          </p:cNvSpPr>
          <p:nvPr>
            <p:ph type="sldNum" sz="quarter" idx="5"/>
          </p:nvPr>
        </p:nvSpPr>
        <p:spPr/>
        <p:txBody>
          <a:bodyPr/>
          <a:lstStyle/>
          <a:p>
            <a:fld id="{B8E12E0A-72C6-3D45-A7BA-6CE9E25EFD57}" type="slidenum">
              <a:rPr lang="en-US" smtClean="0"/>
              <a:t>40</a:t>
            </a:fld>
            <a:endParaRPr lang="en-US"/>
          </a:p>
        </p:txBody>
      </p:sp>
    </p:spTree>
    <p:extLst>
      <p:ext uri="{BB962C8B-B14F-4D97-AF65-F5344CB8AC3E}">
        <p14:creationId xmlns:p14="http://schemas.microsoft.com/office/powerpoint/2010/main" val="425683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Bir </a:t>
            </a:r>
            <a:r>
              <a:rPr lang="en-US" b="0" i="0" dirty="0" err="1">
                <a:solidFill>
                  <a:srgbClr val="0D0D0D"/>
                </a:solidFill>
                <a:effectLst/>
                <a:latin typeface="Söhne"/>
              </a:rPr>
              <a:t>gaz</a:t>
            </a:r>
            <a:r>
              <a:rPr lang="en-US" b="0" i="0" dirty="0">
                <a:solidFill>
                  <a:srgbClr val="0D0D0D"/>
                </a:solidFill>
                <a:effectLst/>
                <a:latin typeface="Söhne"/>
              </a:rPr>
              <a:t> </a:t>
            </a:r>
            <a:r>
              <a:rPr lang="en-US" b="0" i="0" dirty="0" err="1">
                <a:solidFill>
                  <a:srgbClr val="0D0D0D"/>
                </a:solidFill>
                <a:effectLst/>
                <a:latin typeface="Söhne"/>
              </a:rPr>
              <a:t>tarafından</a:t>
            </a:r>
            <a:r>
              <a:rPr lang="en-US" b="0" i="0" dirty="0">
                <a:solidFill>
                  <a:srgbClr val="0D0D0D"/>
                </a:solidFill>
                <a:effectLst/>
                <a:latin typeface="Söhne"/>
              </a:rPr>
              <a:t> </a:t>
            </a:r>
            <a:r>
              <a:rPr lang="en-US" b="0" i="0" dirty="0" err="1">
                <a:solidFill>
                  <a:srgbClr val="0D0D0D"/>
                </a:solidFill>
                <a:effectLst/>
                <a:latin typeface="Söhne"/>
              </a:rPr>
              <a:t>uygulanan</a:t>
            </a:r>
            <a:r>
              <a:rPr lang="en-US" b="0" i="0" dirty="0">
                <a:solidFill>
                  <a:srgbClr val="0D0D0D"/>
                </a:solidFill>
                <a:effectLst/>
                <a:latin typeface="Söhne"/>
              </a:rPr>
              <a:t> </a:t>
            </a:r>
            <a:r>
              <a:rPr lang="en-US" b="0" i="0" dirty="0" err="1">
                <a:solidFill>
                  <a:srgbClr val="0D0D0D"/>
                </a:solidFill>
                <a:effectLst/>
                <a:latin typeface="Söhne"/>
              </a:rPr>
              <a:t>kuvvetin</a:t>
            </a:r>
            <a:r>
              <a:rPr lang="en-US" b="0" i="0" dirty="0">
                <a:solidFill>
                  <a:srgbClr val="0D0D0D"/>
                </a:solidFill>
                <a:effectLst/>
                <a:latin typeface="Söhne"/>
              </a:rPr>
              <a:t> </a:t>
            </a:r>
            <a:r>
              <a:rPr lang="en-US" b="0" i="0" dirty="0" err="1">
                <a:solidFill>
                  <a:srgbClr val="0D0D0D"/>
                </a:solidFill>
                <a:effectLst/>
                <a:latin typeface="Söhne"/>
              </a:rPr>
              <a:t>kaynağı</a:t>
            </a:r>
            <a:r>
              <a:rPr lang="en-US" b="0" i="0" dirty="0">
                <a:solidFill>
                  <a:srgbClr val="0D0D0D"/>
                </a:solidFill>
                <a:effectLst/>
                <a:latin typeface="Söhne"/>
              </a:rPr>
              <a:t>, </a:t>
            </a:r>
            <a:r>
              <a:rPr lang="en-US" b="0" i="0" dirty="0" err="1">
                <a:solidFill>
                  <a:srgbClr val="0D0D0D"/>
                </a:solidFill>
                <a:effectLst/>
                <a:latin typeface="Söhne"/>
              </a:rPr>
              <a:t>moleküllerin</a:t>
            </a:r>
            <a:r>
              <a:rPr lang="en-US" b="0" i="0" dirty="0">
                <a:solidFill>
                  <a:srgbClr val="0D0D0D"/>
                </a:solidFill>
                <a:effectLst/>
                <a:latin typeface="Söhne"/>
              </a:rPr>
              <a:t> </a:t>
            </a:r>
            <a:r>
              <a:rPr lang="en-US" b="0" i="0" dirty="0" err="1">
                <a:solidFill>
                  <a:srgbClr val="0D0D0D"/>
                </a:solidFill>
                <a:effectLst/>
                <a:latin typeface="Söhne"/>
              </a:rPr>
              <a:t>sürekli</a:t>
            </a:r>
            <a:r>
              <a:rPr lang="en-US" b="0" i="0" dirty="0">
                <a:solidFill>
                  <a:srgbClr val="0D0D0D"/>
                </a:solidFill>
                <a:effectLst/>
                <a:latin typeface="Söhne"/>
              </a:rPr>
              <a:t> </a:t>
            </a:r>
            <a:r>
              <a:rPr lang="en-US" b="0" i="0" dirty="0" err="1">
                <a:solidFill>
                  <a:srgbClr val="0D0D0D"/>
                </a:solidFill>
                <a:effectLst/>
                <a:latin typeface="Söhne"/>
              </a:rPr>
              <a:t>olarak</a:t>
            </a:r>
            <a:r>
              <a:rPr lang="en-US" b="0" i="0" dirty="0">
                <a:solidFill>
                  <a:srgbClr val="0D0D0D"/>
                </a:solidFill>
                <a:effectLst/>
                <a:latin typeface="Söhne"/>
              </a:rPr>
              <a:t> </a:t>
            </a:r>
            <a:r>
              <a:rPr lang="en-US" b="0" i="0" dirty="0" err="1">
                <a:solidFill>
                  <a:srgbClr val="0D0D0D"/>
                </a:solidFill>
                <a:effectLst/>
                <a:latin typeface="Söhne"/>
              </a:rPr>
              <a:t>kabının</a:t>
            </a:r>
            <a:r>
              <a:rPr lang="en-US" b="0" i="0" dirty="0">
                <a:solidFill>
                  <a:srgbClr val="0D0D0D"/>
                </a:solidFill>
                <a:effectLst/>
                <a:latin typeface="Söhne"/>
              </a:rPr>
              <a:t> </a:t>
            </a:r>
            <a:r>
              <a:rPr lang="en-US" b="0" i="0" dirty="0" err="1">
                <a:solidFill>
                  <a:srgbClr val="0D0D0D"/>
                </a:solidFill>
                <a:effectLst/>
                <a:latin typeface="Söhne"/>
              </a:rPr>
              <a:t>duvarlarına</a:t>
            </a:r>
            <a:r>
              <a:rPr lang="en-US" b="0" i="0" dirty="0">
                <a:solidFill>
                  <a:srgbClr val="0D0D0D"/>
                </a:solidFill>
                <a:effectLst/>
                <a:latin typeface="Söhne"/>
              </a:rPr>
              <a:t> </a:t>
            </a:r>
            <a:r>
              <a:rPr lang="en-US" b="0" i="0" dirty="0" err="1">
                <a:solidFill>
                  <a:srgbClr val="0D0D0D"/>
                </a:solidFill>
                <a:effectLst/>
                <a:latin typeface="Söhne"/>
              </a:rPr>
              <a:t>çarpmasıdır</a:t>
            </a:r>
            <a:r>
              <a:rPr lang="en-US" b="0" i="0" dirty="0">
                <a:solidFill>
                  <a:srgbClr val="0D0D0D"/>
                </a:solidFill>
                <a:effectLst/>
                <a:latin typeface="Söhne"/>
              </a:rPr>
              <a:t>. </a:t>
            </a:r>
            <a:r>
              <a:rPr lang="en-US" b="0" i="0" dirty="0" err="1">
                <a:solidFill>
                  <a:srgbClr val="0D0D0D"/>
                </a:solidFill>
                <a:effectLst/>
                <a:latin typeface="Söhne"/>
              </a:rPr>
              <a:t>Çarpışmalar</a:t>
            </a:r>
            <a:r>
              <a:rPr lang="en-US" b="0" i="0" dirty="0">
                <a:solidFill>
                  <a:srgbClr val="0D0D0D"/>
                </a:solidFill>
                <a:effectLst/>
                <a:latin typeface="Söhne"/>
              </a:rPr>
              <a:t> o </a:t>
            </a:r>
            <a:r>
              <a:rPr lang="en-US" b="0" i="0" dirty="0" err="1">
                <a:solidFill>
                  <a:srgbClr val="0D0D0D"/>
                </a:solidFill>
                <a:effectLst/>
                <a:latin typeface="Söhne"/>
              </a:rPr>
              <a:t>kadar</a:t>
            </a:r>
            <a:r>
              <a:rPr lang="en-US" b="0" i="0" dirty="0">
                <a:solidFill>
                  <a:srgbClr val="0D0D0D"/>
                </a:solidFill>
                <a:effectLst/>
                <a:latin typeface="Söhne"/>
              </a:rPr>
              <a:t> </a:t>
            </a:r>
            <a:r>
              <a:rPr lang="en-US" b="0" i="0" dirty="0" err="1">
                <a:solidFill>
                  <a:srgbClr val="0D0D0D"/>
                </a:solidFill>
                <a:effectLst/>
                <a:latin typeface="Söhne"/>
              </a:rPr>
              <a:t>çok</a:t>
            </a:r>
            <a:r>
              <a:rPr lang="en-US" b="0" i="0" dirty="0">
                <a:solidFill>
                  <a:srgbClr val="0D0D0D"/>
                </a:solidFill>
                <a:effectLst/>
                <a:latin typeface="Söhne"/>
              </a:rPr>
              <a:t> </a:t>
            </a:r>
            <a:r>
              <a:rPr lang="en-US" b="0" i="0" dirty="0" err="1">
                <a:solidFill>
                  <a:srgbClr val="0D0D0D"/>
                </a:solidFill>
                <a:effectLst/>
                <a:latin typeface="Söhne"/>
              </a:rPr>
              <a:t>sayıdadır</a:t>
            </a:r>
            <a:r>
              <a:rPr lang="en-US" b="0" i="0" dirty="0">
                <a:solidFill>
                  <a:srgbClr val="0D0D0D"/>
                </a:solidFill>
                <a:effectLst/>
                <a:latin typeface="Söhne"/>
              </a:rPr>
              <a:t> ki, </a:t>
            </a:r>
            <a:r>
              <a:rPr lang="en-US" b="0" i="0" dirty="0" err="1">
                <a:solidFill>
                  <a:srgbClr val="0D0D0D"/>
                </a:solidFill>
                <a:effectLst/>
                <a:latin typeface="Söhne"/>
              </a:rPr>
              <a:t>etkili</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şekilde</a:t>
            </a:r>
            <a:r>
              <a:rPr lang="en-US" b="0" i="0" dirty="0">
                <a:solidFill>
                  <a:srgbClr val="0D0D0D"/>
                </a:solidFill>
                <a:effectLst/>
                <a:latin typeface="Söhne"/>
              </a:rPr>
              <a:t> </a:t>
            </a:r>
            <a:r>
              <a:rPr lang="en-US" b="0" i="0" dirty="0" err="1">
                <a:solidFill>
                  <a:srgbClr val="0D0D0D"/>
                </a:solidFill>
                <a:effectLst/>
                <a:latin typeface="Söhne"/>
              </a:rPr>
              <a:t>sabit</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kuvvet</a:t>
            </a:r>
            <a:r>
              <a:rPr lang="en-US" b="0" i="0" dirty="0">
                <a:solidFill>
                  <a:srgbClr val="0D0D0D"/>
                </a:solidFill>
                <a:effectLst/>
                <a:latin typeface="Söhne"/>
              </a:rPr>
              <a:t> </a:t>
            </a:r>
            <a:r>
              <a:rPr lang="en-US" b="0" i="0" dirty="0" err="1">
                <a:solidFill>
                  <a:srgbClr val="0D0D0D"/>
                </a:solidFill>
                <a:effectLst/>
                <a:latin typeface="Söhne"/>
              </a:rPr>
              <a:t>uygularlar</a:t>
            </a:r>
            <a:r>
              <a:rPr lang="en-US" b="0" i="0" dirty="0">
                <a:solidFill>
                  <a:srgbClr val="0D0D0D"/>
                </a:solidFill>
                <a:effectLst/>
                <a:latin typeface="Söhne"/>
              </a:rPr>
              <a:t> </a:t>
            </a:r>
            <a:r>
              <a:rPr lang="en-US" b="0" i="0" dirty="0" err="1">
                <a:solidFill>
                  <a:srgbClr val="0D0D0D"/>
                </a:solidFill>
                <a:effectLst/>
                <a:latin typeface="Söhne"/>
              </a:rPr>
              <a:t>ve</a:t>
            </a:r>
            <a:r>
              <a:rPr lang="en-US" b="0" i="0" dirty="0">
                <a:solidFill>
                  <a:srgbClr val="0D0D0D"/>
                </a:solidFill>
                <a:effectLst/>
                <a:latin typeface="Söhne"/>
              </a:rPr>
              <a:t> </a:t>
            </a:r>
            <a:r>
              <a:rPr lang="en-US" b="0" i="0" dirty="0" err="1">
                <a:solidFill>
                  <a:srgbClr val="0D0D0D"/>
                </a:solidFill>
                <a:effectLst/>
                <a:latin typeface="Söhne"/>
              </a:rPr>
              <a:t>bu</a:t>
            </a:r>
            <a:r>
              <a:rPr lang="en-US" b="0" i="0" dirty="0">
                <a:solidFill>
                  <a:srgbClr val="0D0D0D"/>
                </a:solidFill>
                <a:effectLst/>
                <a:latin typeface="Söhne"/>
              </a:rPr>
              <a:t>, </a:t>
            </a:r>
            <a:r>
              <a:rPr lang="en-US" b="0" i="0" dirty="0" err="1">
                <a:solidFill>
                  <a:srgbClr val="0D0D0D"/>
                </a:solidFill>
                <a:effectLst/>
                <a:latin typeface="Söhne"/>
              </a:rPr>
              <a:t>sabit</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basınç</a:t>
            </a:r>
            <a:r>
              <a:rPr lang="en-US" b="0" i="0" dirty="0">
                <a:solidFill>
                  <a:srgbClr val="0D0D0D"/>
                </a:solidFill>
                <a:effectLst/>
                <a:latin typeface="Söhne"/>
              </a:rPr>
              <a:t> </a:t>
            </a:r>
            <a:r>
              <a:rPr lang="en-US" b="0" i="0" dirty="0" err="1">
                <a:solidFill>
                  <a:srgbClr val="0D0D0D"/>
                </a:solidFill>
                <a:effectLst/>
                <a:latin typeface="Söhne"/>
              </a:rPr>
              <a:t>olarak</a:t>
            </a:r>
            <a:r>
              <a:rPr lang="en-US" b="0" i="0" dirty="0">
                <a:solidFill>
                  <a:srgbClr val="0D0D0D"/>
                </a:solidFill>
                <a:effectLst/>
                <a:latin typeface="Söhne"/>
              </a:rPr>
              <a:t> </a:t>
            </a:r>
            <a:r>
              <a:rPr lang="en-US" b="0" i="0" dirty="0" err="1">
                <a:solidFill>
                  <a:srgbClr val="0D0D0D"/>
                </a:solidFill>
                <a:effectLst/>
                <a:latin typeface="Söhne"/>
              </a:rPr>
              <a:t>deneyimlenir</a:t>
            </a:r>
            <a:r>
              <a:rPr lang="en-US" b="0" i="0" dirty="0">
                <a:solidFill>
                  <a:srgbClr val="0D0D0D"/>
                </a:solidFill>
                <a:effectLst/>
                <a:latin typeface="Söhne"/>
              </a:rPr>
              <a:t>.</a:t>
            </a:r>
            <a:endParaRPr lang="en-US" dirty="0"/>
          </a:p>
        </p:txBody>
      </p:sp>
      <p:sp>
        <p:nvSpPr>
          <p:cNvPr id="4" name="Slide Number Placeholder 3"/>
          <p:cNvSpPr>
            <a:spLocks noGrp="1"/>
          </p:cNvSpPr>
          <p:nvPr>
            <p:ph type="sldNum" sz="quarter" idx="5"/>
          </p:nvPr>
        </p:nvSpPr>
        <p:spPr/>
        <p:txBody>
          <a:bodyPr/>
          <a:lstStyle/>
          <a:p>
            <a:fld id="{B8E12E0A-72C6-3D45-A7BA-6CE9E25EFD57}" type="slidenum">
              <a:rPr lang="en-US" smtClean="0"/>
              <a:t>7</a:t>
            </a:fld>
            <a:endParaRPr lang="en-US"/>
          </a:p>
        </p:txBody>
      </p:sp>
    </p:spTree>
    <p:extLst>
      <p:ext uri="{BB962C8B-B14F-4D97-AF65-F5344CB8AC3E}">
        <p14:creationId xmlns:p14="http://schemas.microsoft.com/office/powerpoint/2010/main" val="3137772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endParaRPr lang="tr-TR"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00FF"/>
                </a:solidFill>
              </a:rPr>
              <a:t>Answer: </a:t>
            </a:r>
            <a:r>
              <a:rPr lang="en-US" dirty="0"/>
              <a:t>0.98 GPa, 9.7 × 10</a:t>
            </a:r>
            <a:r>
              <a:rPr lang="en-US" baseline="30000" dirty="0"/>
              <a:t>3</a:t>
            </a:r>
            <a:r>
              <a:rPr lang="en-US" dirty="0"/>
              <a:t> </a:t>
            </a:r>
            <a:r>
              <a:rPr lang="en-US" dirty="0" err="1"/>
              <a:t>atm</a:t>
            </a:r>
            <a:r>
              <a:rPr lang="en-US" dirty="0"/>
              <a:t> </a:t>
            </a:r>
          </a:p>
          <a:p>
            <a:endParaRPr lang="en-US" dirty="0"/>
          </a:p>
        </p:txBody>
      </p:sp>
      <p:sp>
        <p:nvSpPr>
          <p:cNvPr id="4" name="Slide Number Placeholder 3"/>
          <p:cNvSpPr>
            <a:spLocks noGrp="1"/>
          </p:cNvSpPr>
          <p:nvPr>
            <p:ph type="sldNum" sz="quarter" idx="10"/>
          </p:nvPr>
        </p:nvSpPr>
        <p:spPr/>
        <p:txBody>
          <a:bodyPr/>
          <a:lstStyle/>
          <a:p>
            <a:fld id="{B8E12E0A-72C6-3D45-A7BA-6CE9E25EFD57}" type="slidenum">
              <a:rPr lang="en-US" smtClean="0"/>
              <a:t>8</a:t>
            </a:fld>
            <a:endParaRPr lang="en-US"/>
          </a:p>
        </p:txBody>
      </p:sp>
    </p:spTree>
    <p:extLst>
      <p:ext uri="{BB962C8B-B14F-4D97-AF65-F5344CB8AC3E}">
        <p14:creationId xmlns:p14="http://schemas.microsoft.com/office/powerpoint/2010/main" val="81429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12E0A-72C6-3D45-A7BA-6CE9E25EFD57}" type="slidenum">
              <a:rPr lang="en-US" smtClean="0"/>
              <a:t>9</a:t>
            </a:fld>
            <a:endParaRPr lang="en-US"/>
          </a:p>
        </p:txBody>
      </p:sp>
    </p:spTree>
    <p:extLst>
      <p:ext uri="{BB962C8B-B14F-4D97-AF65-F5344CB8AC3E}">
        <p14:creationId xmlns:p14="http://schemas.microsoft.com/office/powerpoint/2010/main" val="220648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D0D0D"/>
                </a:solidFill>
                <a:effectLst/>
                <a:latin typeface="Söhne"/>
              </a:rPr>
              <a:t>İki</a:t>
            </a:r>
            <a:r>
              <a:rPr lang="en-US" b="0" i="0" dirty="0">
                <a:solidFill>
                  <a:srgbClr val="0D0D0D"/>
                </a:solidFill>
                <a:effectLst/>
                <a:latin typeface="Söhne"/>
              </a:rPr>
              <a:t> </a:t>
            </a:r>
            <a:r>
              <a:rPr lang="en-US" b="0" i="0" dirty="0" err="1">
                <a:solidFill>
                  <a:srgbClr val="0D0D0D"/>
                </a:solidFill>
                <a:effectLst/>
                <a:latin typeface="Söhne"/>
              </a:rPr>
              <a:t>basınç</a:t>
            </a:r>
            <a:r>
              <a:rPr lang="en-US" b="0" i="0" dirty="0">
                <a:solidFill>
                  <a:srgbClr val="0D0D0D"/>
                </a:solidFill>
                <a:effectLst/>
                <a:latin typeface="Söhne"/>
              </a:rPr>
              <a:t> </a:t>
            </a:r>
            <a:r>
              <a:rPr lang="en-US" b="0" i="0" dirty="0" err="1">
                <a:solidFill>
                  <a:srgbClr val="0D0D0D"/>
                </a:solidFill>
                <a:effectLst/>
                <a:latin typeface="Söhne"/>
              </a:rPr>
              <a:t>eşit</a:t>
            </a:r>
            <a:r>
              <a:rPr lang="en-US" b="0" i="0" dirty="0">
                <a:solidFill>
                  <a:srgbClr val="0D0D0D"/>
                </a:solidFill>
                <a:effectLst/>
                <a:latin typeface="Söhne"/>
              </a:rPr>
              <a:t> </a:t>
            </a:r>
            <a:r>
              <a:rPr lang="en-US" b="0" i="0" dirty="0" err="1">
                <a:solidFill>
                  <a:srgbClr val="0D0D0D"/>
                </a:solidFill>
                <a:effectLst/>
                <a:latin typeface="Söhne"/>
              </a:rPr>
              <a:t>olduğunda</a:t>
            </a:r>
            <a:r>
              <a:rPr lang="en-US" b="0" i="0" dirty="0">
                <a:solidFill>
                  <a:srgbClr val="0D0D0D"/>
                </a:solidFill>
                <a:effectLst/>
                <a:latin typeface="Söhne"/>
              </a:rPr>
              <a:t> </a:t>
            </a:r>
            <a:r>
              <a:rPr lang="en-US" b="0" i="0" dirty="0" err="1">
                <a:solidFill>
                  <a:srgbClr val="0D0D0D"/>
                </a:solidFill>
                <a:effectLst/>
                <a:latin typeface="Söhne"/>
              </a:rPr>
              <a:t>ve</a:t>
            </a:r>
            <a:r>
              <a:rPr lang="en-US" b="0" i="0" dirty="0">
                <a:solidFill>
                  <a:srgbClr val="0D0D0D"/>
                </a:solidFill>
                <a:effectLst/>
                <a:latin typeface="Söhne"/>
              </a:rPr>
              <a:t> </a:t>
            </a:r>
            <a:r>
              <a:rPr lang="en-US" b="0" i="0" dirty="0" err="1">
                <a:solidFill>
                  <a:srgbClr val="0D0D0D"/>
                </a:solidFill>
                <a:effectLst/>
                <a:latin typeface="Söhne"/>
              </a:rPr>
              <a:t>duvarın</a:t>
            </a:r>
            <a:r>
              <a:rPr lang="en-US" b="0" i="0" dirty="0">
                <a:solidFill>
                  <a:srgbClr val="0D0D0D"/>
                </a:solidFill>
                <a:effectLst/>
                <a:latin typeface="Söhne"/>
              </a:rPr>
              <a:t> </a:t>
            </a:r>
            <a:r>
              <a:rPr lang="en-US" b="0" i="0" dirty="0" err="1">
                <a:solidFill>
                  <a:srgbClr val="0D0D0D"/>
                </a:solidFill>
                <a:effectLst/>
                <a:latin typeface="Söhne"/>
              </a:rPr>
              <a:t>daha</a:t>
            </a:r>
            <a:r>
              <a:rPr lang="en-US" b="0" i="0" dirty="0">
                <a:solidFill>
                  <a:srgbClr val="0D0D0D"/>
                </a:solidFill>
                <a:effectLst/>
                <a:latin typeface="Söhne"/>
              </a:rPr>
              <a:t> </a:t>
            </a:r>
            <a:r>
              <a:rPr lang="en-US" b="0" i="0" dirty="0" err="1">
                <a:solidFill>
                  <a:srgbClr val="0D0D0D"/>
                </a:solidFill>
                <a:effectLst/>
                <a:latin typeface="Söhne"/>
              </a:rPr>
              <a:t>fazla</a:t>
            </a:r>
            <a:r>
              <a:rPr lang="en-US" b="0" i="0" dirty="0">
                <a:solidFill>
                  <a:srgbClr val="0D0D0D"/>
                </a:solidFill>
                <a:effectLst/>
                <a:latin typeface="Söhne"/>
              </a:rPr>
              <a:t> </a:t>
            </a:r>
            <a:r>
              <a:rPr lang="en-US" b="0" i="0" dirty="0" err="1">
                <a:solidFill>
                  <a:srgbClr val="0D0D0D"/>
                </a:solidFill>
                <a:effectLst/>
                <a:latin typeface="Söhne"/>
              </a:rPr>
              <a:t>hareket</a:t>
            </a:r>
            <a:r>
              <a:rPr lang="en-US" b="0" i="0" dirty="0">
                <a:solidFill>
                  <a:srgbClr val="0D0D0D"/>
                </a:solidFill>
                <a:effectLst/>
                <a:latin typeface="Söhne"/>
              </a:rPr>
              <a:t> </a:t>
            </a:r>
            <a:r>
              <a:rPr lang="en-US" b="0" i="0" dirty="0" err="1">
                <a:solidFill>
                  <a:srgbClr val="0D0D0D"/>
                </a:solidFill>
                <a:effectLst/>
                <a:latin typeface="Söhne"/>
              </a:rPr>
              <a:t>etme</a:t>
            </a:r>
            <a:r>
              <a:rPr lang="en-US" b="0" i="0" dirty="0">
                <a:solidFill>
                  <a:srgbClr val="0D0D0D"/>
                </a:solidFill>
                <a:effectLst/>
                <a:latin typeface="Söhne"/>
              </a:rPr>
              <a:t> </a:t>
            </a:r>
            <a:r>
              <a:rPr lang="en-US" b="0" i="0" dirty="0" err="1">
                <a:solidFill>
                  <a:srgbClr val="0D0D0D"/>
                </a:solidFill>
                <a:effectLst/>
                <a:latin typeface="Söhne"/>
              </a:rPr>
              <a:t>eğilimi</a:t>
            </a:r>
            <a:r>
              <a:rPr lang="en-US" b="0" i="0" dirty="0">
                <a:solidFill>
                  <a:srgbClr val="0D0D0D"/>
                </a:solidFill>
                <a:effectLst/>
                <a:latin typeface="Söhne"/>
              </a:rPr>
              <a:t> </a:t>
            </a:r>
            <a:r>
              <a:rPr lang="en-US" b="0" i="0" dirty="0" err="1">
                <a:solidFill>
                  <a:srgbClr val="0D0D0D"/>
                </a:solidFill>
                <a:effectLst/>
                <a:latin typeface="Söhne"/>
              </a:rPr>
              <a:t>kalmadığında</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aşamaya</a:t>
            </a:r>
            <a:r>
              <a:rPr lang="en-US" b="0" i="0" dirty="0">
                <a:solidFill>
                  <a:srgbClr val="0D0D0D"/>
                </a:solidFill>
                <a:effectLst/>
                <a:latin typeface="Söhne"/>
              </a:rPr>
              <a:t> </a:t>
            </a:r>
            <a:r>
              <a:rPr lang="en-US" b="0" i="0" dirty="0" err="1">
                <a:solidFill>
                  <a:srgbClr val="0D0D0D"/>
                </a:solidFill>
                <a:effectLst/>
                <a:latin typeface="Söhne"/>
              </a:rPr>
              <a:t>gelinir</a:t>
            </a:r>
            <a:r>
              <a:rPr lang="en-US" b="0" i="0" dirty="0">
                <a:solidFill>
                  <a:srgbClr val="0D0D0D"/>
                </a:solidFill>
                <a:effectLst/>
                <a:latin typeface="Söhne"/>
              </a:rPr>
              <a:t>. </a:t>
            </a:r>
            <a:r>
              <a:rPr lang="en-US" b="0" i="0" dirty="0" err="1">
                <a:solidFill>
                  <a:srgbClr val="0D0D0D"/>
                </a:solidFill>
                <a:effectLst/>
                <a:latin typeface="Söhne"/>
              </a:rPr>
              <a:t>Hareketli</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a:t>
            </a:r>
            <a:r>
              <a:rPr lang="en-US" b="0" i="0" dirty="0" err="1">
                <a:solidFill>
                  <a:srgbClr val="0D0D0D"/>
                </a:solidFill>
                <a:effectLst/>
                <a:latin typeface="Söhne"/>
              </a:rPr>
              <a:t>duvarın</a:t>
            </a:r>
            <a:r>
              <a:rPr lang="en-US" b="0" i="0" dirty="0">
                <a:solidFill>
                  <a:srgbClr val="0D0D0D"/>
                </a:solidFill>
                <a:effectLst/>
                <a:latin typeface="Söhne"/>
              </a:rPr>
              <a:t> (</a:t>
            </a:r>
            <a:r>
              <a:rPr lang="en-US" b="0" i="0" dirty="0" err="1">
                <a:solidFill>
                  <a:srgbClr val="0D0D0D"/>
                </a:solidFill>
                <a:effectLst/>
                <a:latin typeface="Söhne"/>
              </a:rPr>
              <a:t>bir</a:t>
            </a:r>
            <a:r>
              <a:rPr lang="en-US" b="0" i="0" dirty="0">
                <a:solidFill>
                  <a:srgbClr val="0D0D0D"/>
                </a:solidFill>
                <a:effectLst/>
                <a:latin typeface="Söhne"/>
              </a:rPr>
              <a:t> 'piston') her </a:t>
            </a:r>
            <a:r>
              <a:rPr lang="en-US" b="0" i="0" dirty="0" err="1">
                <a:solidFill>
                  <a:srgbClr val="0D0D0D"/>
                </a:solidFill>
                <a:effectLst/>
                <a:latin typeface="Söhne"/>
              </a:rPr>
              <a:t>iki</a:t>
            </a:r>
            <a:r>
              <a:rPr lang="en-US" b="0" i="0" dirty="0">
                <a:solidFill>
                  <a:srgbClr val="0D0D0D"/>
                </a:solidFill>
                <a:effectLst/>
                <a:latin typeface="Söhne"/>
              </a:rPr>
              <a:t> </a:t>
            </a:r>
            <a:r>
              <a:rPr lang="en-US" b="0" i="0" dirty="0" err="1">
                <a:solidFill>
                  <a:srgbClr val="0D0D0D"/>
                </a:solidFill>
                <a:effectLst/>
                <a:latin typeface="Söhne"/>
              </a:rPr>
              <a:t>tarafındaki</a:t>
            </a:r>
            <a:r>
              <a:rPr lang="en-US" b="0" i="0" dirty="0">
                <a:solidFill>
                  <a:srgbClr val="0D0D0D"/>
                </a:solidFill>
                <a:effectLst/>
                <a:latin typeface="Söhne"/>
              </a:rPr>
              <a:t> </a:t>
            </a:r>
            <a:r>
              <a:rPr lang="en-US" b="0" i="0" dirty="0" err="1">
                <a:solidFill>
                  <a:srgbClr val="0D0D0D"/>
                </a:solidFill>
                <a:effectLst/>
                <a:latin typeface="Söhne"/>
              </a:rPr>
              <a:t>basınç</a:t>
            </a:r>
            <a:r>
              <a:rPr lang="en-US" b="0" i="0" dirty="0">
                <a:solidFill>
                  <a:srgbClr val="0D0D0D"/>
                </a:solidFill>
                <a:effectLst/>
                <a:latin typeface="Söhne"/>
              </a:rPr>
              <a:t> </a:t>
            </a:r>
            <a:r>
              <a:rPr lang="en-US" b="0" i="0" dirty="0" err="1">
                <a:solidFill>
                  <a:srgbClr val="0D0D0D"/>
                </a:solidFill>
                <a:effectLst/>
                <a:latin typeface="Söhne"/>
              </a:rPr>
              <a:t>eşitliği</a:t>
            </a:r>
            <a:r>
              <a:rPr lang="en-US" b="0" i="0" dirty="0">
                <a:solidFill>
                  <a:srgbClr val="0D0D0D"/>
                </a:solidFill>
                <a:effectLst/>
                <a:latin typeface="Söhne"/>
              </a:rPr>
              <a:t> </a:t>
            </a:r>
            <a:r>
              <a:rPr lang="en-US" b="0" i="0" dirty="0" err="1">
                <a:solidFill>
                  <a:srgbClr val="0D0D0D"/>
                </a:solidFill>
                <a:effectLst/>
                <a:latin typeface="Söhne"/>
              </a:rPr>
              <a:t>durumu</a:t>
            </a:r>
            <a:r>
              <a:rPr lang="en-US" b="0" i="0" dirty="0">
                <a:solidFill>
                  <a:srgbClr val="0D0D0D"/>
                </a:solidFill>
                <a:effectLst/>
                <a:latin typeface="Söhne"/>
              </a:rPr>
              <a:t>, </a:t>
            </a:r>
            <a:r>
              <a:rPr lang="en-US" b="0" i="0" dirty="0" err="1">
                <a:solidFill>
                  <a:srgbClr val="0D0D0D"/>
                </a:solidFill>
                <a:effectLst/>
                <a:latin typeface="Söhne"/>
              </a:rPr>
              <a:t>iki</a:t>
            </a:r>
            <a:r>
              <a:rPr lang="en-US" b="0" i="0" dirty="0">
                <a:solidFill>
                  <a:srgbClr val="0D0D0D"/>
                </a:solidFill>
                <a:effectLst/>
                <a:latin typeface="Söhne"/>
              </a:rPr>
              <a:t> </a:t>
            </a:r>
            <a:r>
              <a:rPr lang="en-US" b="0" i="0" dirty="0" err="1">
                <a:solidFill>
                  <a:srgbClr val="0D0D0D"/>
                </a:solidFill>
                <a:effectLst/>
                <a:latin typeface="Söhne"/>
              </a:rPr>
              <a:t>gaz</a:t>
            </a:r>
            <a:r>
              <a:rPr lang="en-US" b="0" i="0" dirty="0">
                <a:solidFill>
                  <a:srgbClr val="0D0D0D"/>
                </a:solidFill>
                <a:effectLst/>
                <a:latin typeface="Söhne"/>
              </a:rPr>
              <a:t> </a:t>
            </a:r>
            <a:r>
              <a:rPr lang="en-US" b="0" i="0" dirty="0" err="1">
                <a:solidFill>
                  <a:srgbClr val="0D0D0D"/>
                </a:solidFill>
                <a:effectLst/>
                <a:latin typeface="Söhne"/>
              </a:rPr>
              <a:t>arasında</a:t>
            </a:r>
            <a:r>
              <a:rPr lang="en-US" b="0" i="0" dirty="0">
                <a:solidFill>
                  <a:srgbClr val="0D0D0D"/>
                </a:solidFill>
                <a:effectLst/>
                <a:latin typeface="Söhne"/>
              </a:rPr>
              <a:t> </a:t>
            </a:r>
            <a:r>
              <a:rPr lang="en-US" b="0" i="0" dirty="0" err="1">
                <a:solidFill>
                  <a:srgbClr val="0D0D0D"/>
                </a:solidFill>
                <a:effectLst/>
                <a:latin typeface="Söhne"/>
              </a:rPr>
              <a:t>mekanik</a:t>
            </a:r>
            <a:r>
              <a:rPr lang="en-US" b="0" i="0" dirty="0">
                <a:solidFill>
                  <a:srgbClr val="0D0D0D"/>
                </a:solidFill>
                <a:effectLst/>
                <a:latin typeface="Söhne"/>
              </a:rPr>
              <a:t> </a:t>
            </a:r>
            <a:r>
              <a:rPr lang="en-US" b="0" i="0" dirty="0" err="1">
                <a:solidFill>
                  <a:srgbClr val="0D0D0D"/>
                </a:solidFill>
                <a:effectLst/>
                <a:latin typeface="Söhne"/>
              </a:rPr>
              <a:t>denge</a:t>
            </a:r>
            <a:r>
              <a:rPr lang="en-US" b="0" i="0" dirty="0">
                <a:solidFill>
                  <a:srgbClr val="0D0D0D"/>
                </a:solidFill>
                <a:effectLst/>
                <a:latin typeface="Söhne"/>
              </a:rPr>
              <a:t> </a:t>
            </a:r>
            <a:r>
              <a:rPr lang="en-US" b="0" i="0" dirty="0" err="1">
                <a:solidFill>
                  <a:srgbClr val="0D0D0D"/>
                </a:solidFill>
                <a:effectLst/>
                <a:latin typeface="Söhne"/>
              </a:rPr>
              <a:t>durumudur</a:t>
            </a:r>
            <a:r>
              <a:rPr lang="en-US" b="0" i="0" dirty="0">
                <a:solidFill>
                  <a:srgbClr val="0D0D0D"/>
                </a:solidFill>
                <a:effectLst/>
                <a:latin typeface="Söhne"/>
              </a:rPr>
              <a:t>.</a:t>
            </a:r>
            <a:endParaRPr lang="en-US" dirty="0"/>
          </a:p>
        </p:txBody>
      </p:sp>
      <p:sp>
        <p:nvSpPr>
          <p:cNvPr id="4" name="Slide Number Placeholder 3"/>
          <p:cNvSpPr>
            <a:spLocks noGrp="1"/>
          </p:cNvSpPr>
          <p:nvPr>
            <p:ph type="sldNum" sz="quarter" idx="5"/>
          </p:nvPr>
        </p:nvSpPr>
        <p:spPr/>
        <p:txBody>
          <a:bodyPr/>
          <a:lstStyle/>
          <a:p>
            <a:fld id="{B8E12E0A-72C6-3D45-A7BA-6CE9E25EFD57}" type="slidenum">
              <a:rPr lang="en-US" smtClean="0"/>
              <a:t>10</a:t>
            </a:fld>
            <a:endParaRPr lang="en-US"/>
          </a:p>
        </p:txBody>
      </p:sp>
    </p:spTree>
    <p:extLst>
      <p:ext uri="{BB962C8B-B14F-4D97-AF65-F5344CB8AC3E}">
        <p14:creationId xmlns:p14="http://schemas.microsoft.com/office/powerpoint/2010/main" val="216332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p>
        </p:txBody>
      </p:sp>
      <p:sp>
        <p:nvSpPr>
          <p:cNvPr id="4" name="Slide Number Placeholder 3"/>
          <p:cNvSpPr>
            <a:spLocks noGrp="1"/>
          </p:cNvSpPr>
          <p:nvPr>
            <p:ph type="sldNum" sz="quarter" idx="10"/>
          </p:nvPr>
        </p:nvSpPr>
        <p:spPr/>
        <p:txBody>
          <a:bodyPr/>
          <a:lstStyle/>
          <a:p>
            <a:fld id="{B8E12E0A-72C6-3D45-A7BA-6CE9E25EFD57}" type="slidenum">
              <a:rPr lang="en-US" smtClean="0"/>
              <a:t>12</a:t>
            </a:fld>
            <a:endParaRPr lang="en-US"/>
          </a:p>
        </p:txBody>
      </p:sp>
    </p:spTree>
    <p:extLst>
      <p:ext uri="{BB962C8B-B14F-4D97-AF65-F5344CB8AC3E}">
        <p14:creationId xmlns:p14="http://schemas.microsoft.com/office/powerpoint/2010/main" val="200029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p>
        </p:txBody>
      </p:sp>
      <p:sp>
        <p:nvSpPr>
          <p:cNvPr id="4" name="Slide Number Placeholder 3"/>
          <p:cNvSpPr>
            <a:spLocks noGrp="1"/>
          </p:cNvSpPr>
          <p:nvPr>
            <p:ph type="sldNum" sz="quarter" idx="10"/>
          </p:nvPr>
        </p:nvSpPr>
        <p:spPr/>
        <p:txBody>
          <a:bodyPr/>
          <a:lstStyle/>
          <a:p>
            <a:fld id="{B8E12E0A-72C6-3D45-A7BA-6CE9E25EFD57}" type="slidenum">
              <a:rPr lang="en-US" smtClean="0"/>
              <a:t>14</a:t>
            </a:fld>
            <a:endParaRPr lang="en-US"/>
          </a:p>
        </p:txBody>
      </p:sp>
    </p:spTree>
    <p:extLst>
      <p:ext uri="{BB962C8B-B14F-4D97-AF65-F5344CB8AC3E}">
        <p14:creationId xmlns:p14="http://schemas.microsoft.com/office/powerpoint/2010/main" val="126361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usually use </a:t>
            </a:r>
            <a:r>
              <a:rPr lang="en-US" dirty="0" err="1"/>
              <a:t>atm</a:t>
            </a:r>
            <a:r>
              <a:rPr lang="en-US" dirty="0"/>
              <a:t> or bar as unit for pressure.</a:t>
            </a:r>
          </a:p>
        </p:txBody>
      </p:sp>
      <p:sp>
        <p:nvSpPr>
          <p:cNvPr id="4" name="Slide Number Placeholder 3"/>
          <p:cNvSpPr>
            <a:spLocks noGrp="1"/>
          </p:cNvSpPr>
          <p:nvPr>
            <p:ph type="sldNum" sz="quarter" idx="10"/>
          </p:nvPr>
        </p:nvSpPr>
        <p:spPr/>
        <p:txBody>
          <a:bodyPr/>
          <a:lstStyle/>
          <a:p>
            <a:fld id="{B8E12E0A-72C6-3D45-A7BA-6CE9E25EFD57}" type="slidenum">
              <a:rPr lang="en-US" smtClean="0"/>
              <a:t>15</a:t>
            </a:fld>
            <a:endParaRPr lang="en-US"/>
          </a:p>
        </p:txBody>
      </p:sp>
    </p:spTree>
    <p:extLst>
      <p:ext uri="{BB962C8B-B14F-4D97-AF65-F5344CB8AC3E}">
        <p14:creationId xmlns:p14="http://schemas.microsoft.com/office/powerpoint/2010/main" val="156367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2DC4DB07-B6FD-1345-AEA2-AA4DABB5EDEC}"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333244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2DC4DB07-B6FD-1345-AEA2-AA4DABB5EDEC}"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322077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2DC4DB07-B6FD-1345-AEA2-AA4DABB5EDEC}"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148917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2DC4DB07-B6FD-1345-AEA2-AA4DABB5EDEC}"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237903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2DC4DB07-B6FD-1345-AEA2-AA4DABB5EDEC}"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92776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2DC4DB07-B6FD-1345-AEA2-AA4DABB5EDEC}"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51318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2DC4DB07-B6FD-1345-AEA2-AA4DABB5EDEC}" type="datetimeFigureOut">
              <a:rPr lang="en-US" smtClean="0"/>
              <a:t>3/14/24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244015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2DC4DB07-B6FD-1345-AEA2-AA4DABB5EDEC}" type="datetimeFigureOut">
              <a:rPr lang="en-US" smtClean="0"/>
              <a:t>3/14/24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91362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4DB07-B6FD-1345-AEA2-AA4DABB5EDEC}" type="datetimeFigureOut">
              <a:rPr lang="en-US" smtClean="0"/>
              <a:t>3/14/24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1194724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2DC4DB07-B6FD-1345-AEA2-AA4DABB5EDEC}"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176616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Click to edit Master text styles</a:t>
            </a:r>
          </a:p>
        </p:txBody>
      </p:sp>
      <p:sp>
        <p:nvSpPr>
          <p:cNvPr id="5" name="Date Placeholder 4"/>
          <p:cNvSpPr>
            <a:spLocks noGrp="1"/>
          </p:cNvSpPr>
          <p:nvPr>
            <p:ph type="dt" sz="half" idx="10"/>
          </p:nvPr>
        </p:nvSpPr>
        <p:spPr/>
        <p:txBody>
          <a:bodyPr/>
          <a:lstStyle/>
          <a:p>
            <a:fld id="{2DC4DB07-B6FD-1345-AEA2-AA4DABB5EDEC}"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37EB9-550F-C644-A068-D797117628BA}" type="slidenum">
              <a:rPr lang="en-US" smtClean="0"/>
              <a:t>‹#›</a:t>
            </a:fld>
            <a:endParaRPr lang="en-US"/>
          </a:p>
        </p:txBody>
      </p:sp>
    </p:spTree>
    <p:extLst>
      <p:ext uri="{BB962C8B-B14F-4D97-AF65-F5344CB8AC3E}">
        <p14:creationId xmlns:p14="http://schemas.microsoft.com/office/powerpoint/2010/main" val="64979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4DB07-B6FD-1345-AEA2-AA4DABB5EDEC}" type="datetimeFigureOut">
              <a:rPr lang="en-US" smtClean="0"/>
              <a:t>3/14/24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37EB9-550F-C644-A068-D797117628BA}" type="slidenum">
              <a:rPr lang="en-US" smtClean="0"/>
              <a:t>‹#›</a:t>
            </a:fld>
            <a:endParaRPr lang="en-US"/>
          </a:p>
        </p:txBody>
      </p:sp>
    </p:spTree>
    <p:extLst>
      <p:ext uri="{BB962C8B-B14F-4D97-AF65-F5344CB8AC3E}">
        <p14:creationId xmlns:p14="http://schemas.microsoft.com/office/powerpoint/2010/main" val="247928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image" Target="../media/image32.emf"/><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16" y="2368280"/>
            <a:ext cx="8008984" cy="3537220"/>
          </a:xfrm>
        </p:spPr>
        <p:txBody>
          <a:bodyPr>
            <a:normAutofit/>
          </a:bodyPr>
          <a:lstStyle/>
          <a:p>
            <a:r>
              <a:rPr lang="en-US" sz="4400" dirty="0">
                <a:solidFill>
                  <a:schemeClr val="accent1"/>
                </a:solidFill>
              </a:rPr>
              <a:t>REAL Gases</a:t>
            </a:r>
            <a:br>
              <a:rPr lang="en-US" sz="4400" dirty="0">
                <a:solidFill>
                  <a:schemeClr val="accent1"/>
                </a:solidFill>
              </a:rPr>
            </a:br>
            <a:r>
              <a:rPr lang="en-US" sz="4400" dirty="0">
                <a:solidFill>
                  <a:schemeClr val="accent1"/>
                </a:solidFill>
              </a:rPr>
              <a:t> </a:t>
            </a:r>
            <a:br>
              <a:rPr lang="en-US" sz="4400" dirty="0">
                <a:solidFill>
                  <a:schemeClr val="accent1"/>
                </a:solidFill>
              </a:rPr>
            </a:br>
            <a:r>
              <a:rPr lang="en-US" sz="2700" dirty="0">
                <a:solidFill>
                  <a:srgbClr val="F79646"/>
                </a:solidFill>
              </a:rPr>
              <a:t>(</a:t>
            </a:r>
            <a:r>
              <a:rPr lang="en-US" sz="2800" dirty="0">
                <a:solidFill>
                  <a:srgbClr val="F79646"/>
                </a:solidFill>
              </a:rPr>
              <a:t>Atkins' Physical Chemistry– </a:t>
            </a:r>
            <a:r>
              <a:rPr lang="en-US" sz="2700" u="sng" dirty="0">
                <a:solidFill>
                  <a:srgbClr val="F79646"/>
                </a:solidFill>
              </a:rPr>
              <a:t>Chapter 1</a:t>
            </a:r>
            <a:r>
              <a:rPr lang="en-US" sz="2700" dirty="0">
                <a:solidFill>
                  <a:srgbClr val="F79646"/>
                </a:solidFill>
              </a:rPr>
              <a:t>)</a:t>
            </a:r>
            <a:br>
              <a:rPr lang="en-US" sz="2700" dirty="0">
                <a:solidFill>
                  <a:srgbClr val="F79646"/>
                </a:solidFill>
              </a:rPr>
            </a:br>
            <a:br>
              <a:rPr lang="en-US" sz="2700" dirty="0">
                <a:solidFill>
                  <a:srgbClr val="F79646"/>
                </a:solidFill>
              </a:rPr>
            </a:br>
            <a:r>
              <a:rPr lang="en-US" sz="2700" dirty="0">
                <a:solidFill>
                  <a:schemeClr val="accent3"/>
                </a:solidFill>
              </a:rPr>
              <a:t>Lecture </a:t>
            </a:r>
            <a:r>
              <a:rPr lang="tr-TR" sz="2700" dirty="0">
                <a:solidFill>
                  <a:schemeClr val="accent3"/>
                </a:solidFill>
              </a:rPr>
              <a:t>2</a:t>
            </a:r>
            <a:endParaRPr lang="en-US" sz="2700" dirty="0">
              <a:solidFill>
                <a:schemeClr val="accent3"/>
              </a:solidFill>
            </a:endParaRPr>
          </a:p>
        </p:txBody>
      </p:sp>
      <p:sp>
        <p:nvSpPr>
          <p:cNvPr id="3" name="Text Placeholder 2"/>
          <p:cNvSpPr>
            <a:spLocks noGrp="1"/>
          </p:cNvSpPr>
          <p:nvPr>
            <p:ph type="body" idx="1"/>
          </p:nvPr>
        </p:nvSpPr>
        <p:spPr>
          <a:xfrm>
            <a:off x="722313" y="1012982"/>
            <a:ext cx="7772400" cy="1002591"/>
          </a:xfrm>
        </p:spPr>
        <p:txBody>
          <a:bodyPr>
            <a:normAutofit/>
          </a:bodyPr>
          <a:lstStyle/>
          <a:p>
            <a:r>
              <a:rPr lang="en-US" sz="4400" dirty="0">
                <a:solidFill>
                  <a:srgbClr val="FF0000"/>
                </a:solidFill>
              </a:rPr>
              <a:t>Chapter 2</a:t>
            </a:r>
          </a:p>
        </p:txBody>
      </p:sp>
      <p:pic>
        <p:nvPicPr>
          <p:cNvPr id="4" name="Picture 3"/>
          <p:cNvPicPr>
            <a:picLocks noChangeAspect="1"/>
          </p:cNvPicPr>
          <p:nvPr/>
        </p:nvPicPr>
        <p:blipFill>
          <a:blip r:embed="rId2"/>
          <a:stretch>
            <a:fillRect/>
          </a:stretch>
        </p:blipFill>
        <p:spPr>
          <a:xfrm>
            <a:off x="22283" y="22281"/>
            <a:ext cx="980410" cy="980410"/>
          </a:xfrm>
          <a:prstGeom prst="rect">
            <a:avLst/>
          </a:prstGeom>
        </p:spPr>
      </p:pic>
      <p:pic>
        <p:nvPicPr>
          <p:cNvPr id="5" name="Picture 4"/>
          <p:cNvPicPr>
            <a:picLocks noChangeAspect="1"/>
          </p:cNvPicPr>
          <p:nvPr/>
        </p:nvPicPr>
        <p:blipFill>
          <a:blip r:embed="rId3"/>
          <a:stretch>
            <a:fillRect/>
          </a:stretch>
        </p:blipFill>
        <p:spPr>
          <a:xfrm>
            <a:off x="8110669" y="-4456"/>
            <a:ext cx="1000367" cy="1000367"/>
          </a:xfrm>
          <a:prstGeom prst="rect">
            <a:avLst/>
          </a:prstGeom>
        </p:spPr>
      </p:pic>
    </p:spTree>
    <p:extLst>
      <p:ext uri="{BB962C8B-B14F-4D97-AF65-F5344CB8AC3E}">
        <p14:creationId xmlns:p14="http://schemas.microsoft.com/office/powerpoint/2010/main" val="24690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772" y="17888"/>
            <a:ext cx="3755971" cy="6698547"/>
          </a:xfrm>
          <a:prstGeom prst="rect">
            <a:avLst/>
          </a:prstGeom>
        </p:spPr>
      </p:pic>
      <p:pic>
        <p:nvPicPr>
          <p:cNvPr id="5" name="Picture 4"/>
          <p:cNvPicPr>
            <a:picLocks noChangeAspect="1"/>
          </p:cNvPicPr>
          <p:nvPr/>
        </p:nvPicPr>
        <p:blipFill>
          <a:blip r:embed="rId4"/>
          <a:stretch>
            <a:fillRect/>
          </a:stretch>
        </p:blipFill>
        <p:spPr>
          <a:xfrm>
            <a:off x="3657928" y="477929"/>
            <a:ext cx="5318414" cy="2951071"/>
          </a:xfrm>
          <a:prstGeom prst="rect">
            <a:avLst/>
          </a:prstGeom>
        </p:spPr>
      </p:pic>
      <p:sp>
        <p:nvSpPr>
          <p:cNvPr id="6" name="Rectangle 5"/>
          <p:cNvSpPr/>
          <p:nvPr/>
        </p:nvSpPr>
        <p:spPr>
          <a:xfrm>
            <a:off x="3770505" y="3603810"/>
            <a:ext cx="5339652" cy="2677656"/>
          </a:xfrm>
          <a:prstGeom prst="rect">
            <a:avLst/>
          </a:prstGeom>
        </p:spPr>
        <p:txBody>
          <a:bodyPr wrap="square">
            <a:spAutoFit/>
          </a:bodyPr>
          <a:lstStyle/>
          <a:p>
            <a:r>
              <a:rPr lang="en-US" sz="2400" dirty="0">
                <a:latin typeface="Times New Roman"/>
                <a:cs typeface="Times New Roman"/>
              </a:rPr>
              <a:t>There will come a stage </a:t>
            </a:r>
            <a:r>
              <a:rPr lang="en-US" sz="2400" b="1" dirty="0">
                <a:latin typeface="Times New Roman"/>
                <a:cs typeface="Times New Roman"/>
              </a:rPr>
              <a:t>when the two pressures are equal </a:t>
            </a:r>
            <a:r>
              <a:rPr lang="en-US" sz="2400" dirty="0">
                <a:latin typeface="Times New Roman"/>
                <a:cs typeface="Times New Roman"/>
              </a:rPr>
              <a:t>and the wall has no further tendency to move. This condition of equality of pressure on either side of a movable wall (a ‘piston’) is a state of mechanical equilibrium between the two gases. </a:t>
            </a:r>
          </a:p>
        </p:txBody>
      </p:sp>
    </p:spTree>
    <p:extLst>
      <p:ext uri="{BB962C8B-B14F-4D97-AF65-F5344CB8AC3E}">
        <p14:creationId xmlns:p14="http://schemas.microsoft.com/office/powerpoint/2010/main" val="37495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measurement of pressure </a:t>
            </a:r>
          </a:p>
        </p:txBody>
      </p:sp>
      <p:pic>
        <p:nvPicPr>
          <p:cNvPr id="4" name="Picture 3"/>
          <p:cNvPicPr>
            <a:picLocks noChangeAspect="1"/>
          </p:cNvPicPr>
          <p:nvPr/>
        </p:nvPicPr>
        <p:blipFill>
          <a:blip r:embed="rId2"/>
          <a:stretch>
            <a:fillRect/>
          </a:stretch>
        </p:blipFill>
        <p:spPr>
          <a:xfrm>
            <a:off x="357703" y="1417637"/>
            <a:ext cx="8390787" cy="5165327"/>
          </a:xfrm>
          <a:prstGeom prst="rect">
            <a:avLst/>
          </a:prstGeom>
        </p:spPr>
      </p:pic>
      <p:pic>
        <p:nvPicPr>
          <p:cNvPr id="5" name="Picture 4"/>
          <p:cNvPicPr>
            <a:picLocks noChangeAspect="1"/>
          </p:cNvPicPr>
          <p:nvPr/>
        </p:nvPicPr>
        <p:blipFill>
          <a:blip r:embed="rId3"/>
          <a:stretch>
            <a:fillRect/>
          </a:stretch>
        </p:blipFill>
        <p:spPr>
          <a:xfrm>
            <a:off x="1" y="1"/>
            <a:ext cx="872056" cy="872056"/>
          </a:xfrm>
          <a:prstGeom prst="rect">
            <a:avLst/>
          </a:prstGeom>
        </p:spPr>
      </p:pic>
      <p:pic>
        <p:nvPicPr>
          <p:cNvPr id="7" name="Picture 6"/>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263044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872056" cy="872056"/>
          </a:xfrm>
          <a:prstGeom prst="rect">
            <a:avLst/>
          </a:prstGeom>
        </p:spPr>
      </p:pic>
      <p:sp>
        <p:nvSpPr>
          <p:cNvPr id="2" name="Title 1"/>
          <p:cNvSpPr>
            <a:spLocks noGrp="1"/>
          </p:cNvSpPr>
          <p:nvPr>
            <p:ph type="title"/>
          </p:nvPr>
        </p:nvSpPr>
        <p:spPr>
          <a:xfrm>
            <a:off x="457200" y="274638"/>
            <a:ext cx="8235189" cy="1143000"/>
          </a:xfrm>
        </p:spPr>
        <p:txBody>
          <a:bodyPr>
            <a:normAutofit/>
          </a:bodyPr>
          <a:lstStyle/>
          <a:p>
            <a:r>
              <a:rPr lang="en-US" b="1" dirty="0"/>
              <a:t>Equation of State – Temperature</a:t>
            </a:r>
          </a:p>
        </p:txBody>
      </p:sp>
      <p:sp>
        <p:nvSpPr>
          <p:cNvPr id="4" name="Rectangle 3"/>
          <p:cNvSpPr/>
          <p:nvPr/>
        </p:nvSpPr>
        <p:spPr>
          <a:xfrm>
            <a:off x="296230" y="1417638"/>
            <a:ext cx="8396159" cy="3046988"/>
          </a:xfrm>
          <a:prstGeom prst="rect">
            <a:avLst/>
          </a:prstGeom>
        </p:spPr>
        <p:txBody>
          <a:bodyPr wrap="square">
            <a:spAutoFit/>
          </a:bodyPr>
          <a:lstStyle/>
          <a:p>
            <a:r>
              <a:rPr lang="en-US" sz="2400" dirty="0">
                <a:cs typeface="Times New Roman"/>
              </a:rPr>
              <a:t>The </a:t>
            </a:r>
            <a:r>
              <a:rPr lang="en-US" sz="2400" b="1" dirty="0">
                <a:solidFill>
                  <a:srgbClr val="FF0000"/>
                </a:solidFill>
                <a:cs typeface="Times New Roman"/>
              </a:rPr>
              <a:t>temperature</a:t>
            </a:r>
            <a:r>
              <a:rPr lang="en-US" sz="2400" dirty="0">
                <a:cs typeface="Times New Roman"/>
              </a:rPr>
              <a:t>, </a:t>
            </a:r>
            <a:r>
              <a:rPr lang="en-US" sz="2400" i="1" dirty="0">
                <a:cs typeface="Times New Roman"/>
              </a:rPr>
              <a:t>T</a:t>
            </a:r>
            <a:r>
              <a:rPr lang="en-US" sz="2400" dirty="0">
                <a:cs typeface="Times New Roman"/>
              </a:rPr>
              <a:t>, is the property that indicates the direction of the flow of energy through a thermally conducting, rigid wall. If energy flows from A to B when they are in contact, then we say that A has a higher temperature than B.</a:t>
            </a:r>
          </a:p>
          <a:p>
            <a:endParaRPr lang="en-US" sz="2400" dirty="0">
              <a:cs typeface="Times New Roman"/>
            </a:endParaRPr>
          </a:p>
          <a:p>
            <a:r>
              <a:rPr lang="en-US" sz="2400" dirty="0">
                <a:cs typeface="Times New Roman"/>
              </a:rPr>
              <a:t>A boundary is </a:t>
            </a:r>
            <a:r>
              <a:rPr lang="en-US" sz="2400" b="1" dirty="0">
                <a:solidFill>
                  <a:srgbClr val="FF0000"/>
                </a:solidFill>
                <a:cs typeface="Times New Roman"/>
              </a:rPr>
              <a:t>diathermic</a:t>
            </a:r>
            <a:r>
              <a:rPr lang="en-US" sz="2400" b="1" dirty="0">
                <a:cs typeface="Times New Roman"/>
              </a:rPr>
              <a:t> </a:t>
            </a:r>
            <a:r>
              <a:rPr lang="en-US" sz="2400" dirty="0">
                <a:cs typeface="Times New Roman"/>
              </a:rPr>
              <a:t>(thermally conducting) if a change of state is observed when two objects at different temperatures are brought into contact. </a:t>
            </a:r>
          </a:p>
        </p:txBody>
      </p:sp>
      <p:pic>
        <p:nvPicPr>
          <p:cNvPr id="7" name="Picture 6"/>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246492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 Temperature is not heat !!! </a:t>
            </a:r>
            <a:endParaRPr lang="en-US" dirty="0"/>
          </a:p>
        </p:txBody>
      </p:sp>
      <p:sp>
        <p:nvSpPr>
          <p:cNvPr id="3" name="Content Placeholder 2"/>
          <p:cNvSpPr>
            <a:spLocks noGrp="1"/>
          </p:cNvSpPr>
          <p:nvPr>
            <p:ph idx="1"/>
          </p:nvPr>
        </p:nvSpPr>
        <p:spPr/>
        <p:txBody>
          <a:bodyPr/>
          <a:lstStyle/>
          <a:p>
            <a:pPr marL="0" indent="0">
              <a:buNone/>
            </a:pPr>
            <a:endParaRPr lang="en-US" b="1" dirty="0">
              <a:solidFill>
                <a:srgbClr val="FF0000"/>
              </a:solidFill>
            </a:endParaRPr>
          </a:p>
          <a:p>
            <a:pPr marL="0" indent="0">
              <a:buNone/>
            </a:pPr>
            <a:r>
              <a:rPr lang="en-US" dirty="0"/>
              <a:t>Temperature is a relative measure of heat between multiple systems - in fact, if you touch a system, and it feels hot, temperature can be defined as the tendency of that system to lose heat! </a:t>
            </a:r>
            <a:r>
              <a:rPr lang="en-US" dirty="0">
                <a:cs typeface="Times New Roman"/>
              </a:rPr>
              <a:t> </a:t>
            </a:r>
          </a:p>
          <a:p>
            <a:pPr marL="0" indent="0">
              <a:buNone/>
            </a:pPr>
            <a:endParaRPr lang="en-US" dirty="0"/>
          </a:p>
        </p:txBody>
      </p:sp>
      <p:pic>
        <p:nvPicPr>
          <p:cNvPr id="4" name="Picture 3"/>
          <p:cNvPicPr>
            <a:picLocks noChangeAspect="1"/>
          </p:cNvPicPr>
          <p:nvPr/>
        </p:nvPicPr>
        <p:blipFill>
          <a:blip r:embed="rId2"/>
          <a:stretch>
            <a:fillRect/>
          </a:stretch>
        </p:blipFill>
        <p:spPr>
          <a:xfrm>
            <a:off x="1" y="1"/>
            <a:ext cx="872056" cy="872056"/>
          </a:xfrm>
          <a:prstGeom prst="rect">
            <a:avLst/>
          </a:prstGeom>
        </p:spPr>
      </p:pic>
      <p:pic>
        <p:nvPicPr>
          <p:cNvPr id="6" name="Picture 5"/>
          <p:cNvPicPr>
            <a:picLocks noChangeAspect="1"/>
          </p:cNvPicPr>
          <p:nvPr/>
        </p:nvPicPr>
        <p:blipFill>
          <a:blip r:embed="rId3"/>
          <a:stretch>
            <a:fillRect/>
          </a:stretch>
        </p:blipFill>
        <p:spPr>
          <a:xfrm>
            <a:off x="8234523" y="-4456"/>
            <a:ext cx="876513" cy="876513"/>
          </a:xfrm>
          <a:prstGeom prst="rect">
            <a:avLst/>
          </a:prstGeom>
        </p:spPr>
      </p:pic>
    </p:spTree>
    <p:extLst>
      <p:ext uri="{BB962C8B-B14F-4D97-AF65-F5344CB8AC3E}">
        <p14:creationId xmlns:p14="http://schemas.microsoft.com/office/powerpoint/2010/main" val="278226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91383" cy="1143000"/>
          </a:xfrm>
        </p:spPr>
        <p:txBody>
          <a:bodyPr>
            <a:normAutofit fontScale="90000"/>
          </a:bodyPr>
          <a:lstStyle/>
          <a:p>
            <a:r>
              <a:rPr lang="en-US" b="1" dirty="0"/>
              <a:t>Equation of State – Temperature</a:t>
            </a:r>
          </a:p>
        </p:txBody>
      </p:sp>
      <p:pic>
        <p:nvPicPr>
          <p:cNvPr id="5" name="Picture 4"/>
          <p:cNvPicPr>
            <a:picLocks noChangeAspect="1"/>
          </p:cNvPicPr>
          <p:nvPr/>
        </p:nvPicPr>
        <p:blipFill>
          <a:blip r:embed="rId3"/>
          <a:stretch>
            <a:fillRect/>
          </a:stretch>
        </p:blipFill>
        <p:spPr>
          <a:xfrm>
            <a:off x="5944299" y="11051"/>
            <a:ext cx="3199702" cy="6890156"/>
          </a:xfrm>
          <a:prstGeom prst="rect">
            <a:avLst/>
          </a:prstGeom>
        </p:spPr>
      </p:pic>
      <p:pic>
        <p:nvPicPr>
          <p:cNvPr id="6" name="Picture 5"/>
          <p:cNvPicPr>
            <a:picLocks noChangeAspect="1"/>
          </p:cNvPicPr>
          <p:nvPr/>
        </p:nvPicPr>
        <p:blipFill>
          <a:blip r:embed="rId4"/>
          <a:stretch>
            <a:fillRect/>
          </a:stretch>
        </p:blipFill>
        <p:spPr>
          <a:xfrm>
            <a:off x="696635" y="1783441"/>
            <a:ext cx="5247663" cy="4191315"/>
          </a:xfrm>
          <a:prstGeom prst="rect">
            <a:avLst/>
          </a:prstGeom>
        </p:spPr>
      </p:pic>
    </p:spTree>
    <p:extLst>
      <p:ext uri="{BB962C8B-B14F-4D97-AF65-F5344CB8AC3E}">
        <p14:creationId xmlns:p14="http://schemas.microsoft.com/office/powerpoint/2010/main" val="3703343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872056" cy="872056"/>
          </a:xfrm>
          <a:prstGeom prst="rect">
            <a:avLst/>
          </a:prstGeom>
        </p:spPr>
      </p:pic>
      <p:sp>
        <p:nvSpPr>
          <p:cNvPr id="2" name="Title 1"/>
          <p:cNvSpPr>
            <a:spLocks noGrp="1"/>
          </p:cNvSpPr>
          <p:nvPr>
            <p:ph type="title"/>
          </p:nvPr>
        </p:nvSpPr>
        <p:spPr>
          <a:xfrm>
            <a:off x="457200" y="274638"/>
            <a:ext cx="8235189" cy="1143000"/>
          </a:xfrm>
        </p:spPr>
        <p:txBody>
          <a:bodyPr>
            <a:normAutofit/>
          </a:bodyPr>
          <a:lstStyle/>
          <a:p>
            <a:r>
              <a:rPr lang="en-US" b="1" dirty="0"/>
              <a:t>Equation of State – Temperature</a:t>
            </a:r>
          </a:p>
        </p:txBody>
      </p:sp>
      <p:sp>
        <p:nvSpPr>
          <p:cNvPr id="4" name="Rectangle 3"/>
          <p:cNvSpPr/>
          <p:nvPr/>
        </p:nvSpPr>
        <p:spPr>
          <a:xfrm>
            <a:off x="296230" y="1417638"/>
            <a:ext cx="8396159" cy="3046988"/>
          </a:xfrm>
          <a:prstGeom prst="rect">
            <a:avLst/>
          </a:prstGeom>
        </p:spPr>
        <p:txBody>
          <a:bodyPr wrap="square">
            <a:spAutoFit/>
          </a:bodyPr>
          <a:lstStyle/>
          <a:p>
            <a:endParaRPr lang="en-US" sz="2400" dirty="0">
              <a:cs typeface="Times New Roman"/>
            </a:endParaRPr>
          </a:p>
          <a:p>
            <a:r>
              <a:rPr lang="en-US" sz="2400" dirty="0"/>
              <a:t>A boundary is </a:t>
            </a:r>
            <a:r>
              <a:rPr lang="en-US" sz="2400" b="1" dirty="0">
                <a:solidFill>
                  <a:srgbClr val="FF0000"/>
                </a:solidFill>
              </a:rPr>
              <a:t>adiabatic</a:t>
            </a:r>
            <a:r>
              <a:rPr lang="en-US" sz="2400" b="1" dirty="0"/>
              <a:t> </a:t>
            </a:r>
            <a:r>
              <a:rPr lang="en-US" sz="2400" dirty="0"/>
              <a:t>(thermally insulating) if no change occurs even though the two objects have different temperatures. A vacuum flask is an approximation to an adiabatic container. </a:t>
            </a:r>
          </a:p>
          <a:p>
            <a:endParaRPr lang="en-US" sz="2400" dirty="0"/>
          </a:p>
          <a:p>
            <a:r>
              <a:rPr lang="en-US" sz="2400" b="1" dirty="0">
                <a:solidFill>
                  <a:srgbClr val="FF0000"/>
                </a:solidFill>
              </a:rPr>
              <a:t>Thermal equilibrium </a:t>
            </a:r>
            <a:r>
              <a:rPr lang="en-US" sz="2400" dirty="0"/>
              <a:t>is established if no change of state occurs when two objects A to B are in contact through a diathermic boundary. </a:t>
            </a:r>
          </a:p>
        </p:txBody>
      </p:sp>
      <p:pic>
        <p:nvPicPr>
          <p:cNvPr id="7" name="Picture 6"/>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410359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of thermodynamics</a:t>
            </a:r>
          </a:p>
        </p:txBody>
      </p:sp>
      <p:sp>
        <p:nvSpPr>
          <p:cNvPr id="3" name="Content Placeholder 2"/>
          <p:cNvSpPr>
            <a:spLocks noGrp="1"/>
          </p:cNvSpPr>
          <p:nvPr>
            <p:ph idx="1"/>
          </p:nvPr>
        </p:nvSpPr>
        <p:spPr/>
        <p:txBody>
          <a:bodyPr/>
          <a:lstStyle/>
          <a:p>
            <a:r>
              <a:rPr lang="en-US" dirty="0"/>
              <a:t>How many laws?</a:t>
            </a:r>
          </a:p>
          <a:p>
            <a:r>
              <a:rPr lang="en-US" dirty="0"/>
              <a:t>1</a:t>
            </a:r>
            <a:r>
              <a:rPr lang="en-US" baseline="30000" dirty="0"/>
              <a:t>st</a:t>
            </a:r>
            <a:r>
              <a:rPr lang="en-US" dirty="0"/>
              <a:t> Law of Thermodynamics: energy is conserved </a:t>
            </a:r>
          </a:p>
          <a:p>
            <a:r>
              <a:rPr lang="en-US" dirty="0"/>
              <a:t>2</a:t>
            </a:r>
            <a:r>
              <a:rPr lang="en-US" baseline="30000" dirty="0"/>
              <a:t>nd</a:t>
            </a:r>
            <a:r>
              <a:rPr lang="en-US" dirty="0"/>
              <a:t> Law of Thermodynamics: knowing why processes actually occur </a:t>
            </a:r>
          </a:p>
          <a:p>
            <a:r>
              <a:rPr lang="en-US" dirty="0">
                <a:solidFill>
                  <a:srgbClr val="FF0000"/>
                </a:solidFill>
              </a:rPr>
              <a:t>?</a:t>
            </a:r>
            <a:r>
              <a:rPr lang="en-US" baseline="30000" dirty="0" err="1">
                <a:solidFill>
                  <a:srgbClr val="FF0000"/>
                </a:solidFill>
              </a:rPr>
              <a:t>th</a:t>
            </a:r>
            <a:r>
              <a:rPr lang="en-US" dirty="0"/>
              <a:t> Law of Thermodynamics</a:t>
            </a:r>
          </a:p>
          <a:p>
            <a:r>
              <a:rPr lang="en-US" b="1" dirty="0" err="1">
                <a:solidFill>
                  <a:srgbClr val="FF0000"/>
                </a:solidFill>
              </a:rPr>
              <a:t>Zeroth</a:t>
            </a:r>
            <a:r>
              <a:rPr lang="en-US" b="1" dirty="0">
                <a:solidFill>
                  <a:srgbClr val="FF0000"/>
                </a:solidFill>
              </a:rPr>
              <a:t> </a:t>
            </a:r>
            <a:r>
              <a:rPr lang="en-US" b="1" dirty="0"/>
              <a:t>Law of thermodynamics </a:t>
            </a:r>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1" y="1"/>
            <a:ext cx="872056" cy="872056"/>
          </a:xfrm>
          <a:prstGeom prst="rect">
            <a:avLst/>
          </a:prstGeom>
        </p:spPr>
      </p:pic>
      <p:pic>
        <p:nvPicPr>
          <p:cNvPr id="7" name="Picture 6"/>
          <p:cNvPicPr>
            <a:picLocks noChangeAspect="1"/>
          </p:cNvPicPr>
          <p:nvPr/>
        </p:nvPicPr>
        <p:blipFill>
          <a:blip r:embed="rId3"/>
          <a:stretch>
            <a:fillRect/>
          </a:stretch>
        </p:blipFill>
        <p:spPr>
          <a:xfrm>
            <a:off x="8234523" y="-4456"/>
            <a:ext cx="876513" cy="876513"/>
          </a:xfrm>
          <a:prstGeom prst="rect">
            <a:avLst/>
          </a:prstGeom>
        </p:spPr>
      </p:pic>
    </p:spTree>
    <p:extLst>
      <p:ext uri="{BB962C8B-B14F-4D97-AF65-F5344CB8AC3E}">
        <p14:creationId xmlns:p14="http://schemas.microsoft.com/office/powerpoint/2010/main" val="7688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1031" y="1641471"/>
            <a:ext cx="4997900" cy="4795673"/>
          </a:xfrm>
          <a:prstGeom prst="rect">
            <a:avLst/>
          </a:prstGeom>
        </p:spPr>
      </p:pic>
      <p:sp>
        <p:nvSpPr>
          <p:cNvPr id="2" name="Title 1"/>
          <p:cNvSpPr>
            <a:spLocks noGrp="1"/>
          </p:cNvSpPr>
          <p:nvPr>
            <p:ph type="title"/>
          </p:nvPr>
        </p:nvSpPr>
        <p:spPr/>
        <p:txBody>
          <a:bodyPr>
            <a:normAutofit/>
          </a:bodyPr>
          <a:lstStyle/>
          <a:p>
            <a:r>
              <a:rPr lang="en-US" dirty="0" err="1">
                <a:solidFill>
                  <a:srgbClr val="FF0000"/>
                </a:solidFill>
              </a:rPr>
              <a:t>Zeroth</a:t>
            </a:r>
            <a:r>
              <a:rPr lang="en-US" dirty="0">
                <a:solidFill>
                  <a:srgbClr val="FF0000"/>
                </a:solidFill>
              </a:rPr>
              <a:t> </a:t>
            </a:r>
            <a:r>
              <a:rPr lang="en-US" dirty="0"/>
              <a:t>Law of thermodynamics </a:t>
            </a:r>
          </a:p>
        </p:txBody>
      </p:sp>
      <p:sp>
        <p:nvSpPr>
          <p:cNvPr id="5" name="Rectangle 4"/>
          <p:cNvSpPr/>
          <p:nvPr/>
        </p:nvSpPr>
        <p:spPr>
          <a:xfrm>
            <a:off x="1860099" y="5956865"/>
            <a:ext cx="1556045" cy="3577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68931" y="1616820"/>
            <a:ext cx="3763795" cy="1569660"/>
          </a:xfrm>
          <a:prstGeom prst="rect">
            <a:avLst/>
          </a:prstGeom>
        </p:spPr>
        <p:txBody>
          <a:bodyPr wrap="square">
            <a:spAutoFit/>
          </a:bodyPr>
          <a:lstStyle/>
          <a:p>
            <a:r>
              <a:rPr lang="en-US" sz="2400" dirty="0"/>
              <a:t>If an object A is in thermal equilibrium with B and B is in thermal equilibrium with C</a:t>
            </a:r>
          </a:p>
        </p:txBody>
      </p:sp>
      <p:sp>
        <p:nvSpPr>
          <p:cNvPr id="9" name="Rectangle 8"/>
          <p:cNvSpPr/>
          <p:nvPr/>
        </p:nvSpPr>
        <p:spPr>
          <a:xfrm>
            <a:off x="5184397" y="4299946"/>
            <a:ext cx="3721855" cy="830997"/>
          </a:xfrm>
          <a:prstGeom prst="rect">
            <a:avLst/>
          </a:prstGeom>
        </p:spPr>
        <p:txBody>
          <a:bodyPr wrap="square">
            <a:spAutoFit/>
          </a:bodyPr>
          <a:lstStyle/>
          <a:p>
            <a:r>
              <a:rPr lang="en-US" sz="2400" b="1" dirty="0">
                <a:solidFill>
                  <a:srgbClr val="FF0000"/>
                </a:solidFill>
              </a:rPr>
              <a:t>The </a:t>
            </a:r>
            <a:r>
              <a:rPr lang="en-US" sz="2400" b="1" dirty="0" err="1">
                <a:solidFill>
                  <a:srgbClr val="FF0000"/>
                </a:solidFill>
              </a:rPr>
              <a:t>Zeroth</a:t>
            </a:r>
            <a:r>
              <a:rPr lang="en-US" sz="2400" b="1" dirty="0">
                <a:solidFill>
                  <a:srgbClr val="FF0000"/>
                </a:solidFill>
              </a:rPr>
              <a:t> Law of thermodynamics </a:t>
            </a:r>
            <a:endParaRPr lang="en-US" sz="2400" dirty="0"/>
          </a:p>
        </p:txBody>
      </p:sp>
      <p:sp>
        <p:nvSpPr>
          <p:cNvPr id="10" name="Rectangle 9"/>
          <p:cNvSpPr/>
          <p:nvPr/>
        </p:nvSpPr>
        <p:spPr>
          <a:xfrm>
            <a:off x="5202283" y="2717317"/>
            <a:ext cx="3959603" cy="830997"/>
          </a:xfrm>
          <a:prstGeom prst="rect">
            <a:avLst/>
          </a:prstGeom>
        </p:spPr>
        <p:txBody>
          <a:bodyPr wrap="square">
            <a:spAutoFit/>
          </a:bodyPr>
          <a:lstStyle/>
          <a:p>
            <a:r>
              <a:rPr lang="en-US" sz="2400" dirty="0"/>
              <a:t>  , </a:t>
            </a:r>
            <a:r>
              <a:rPr lang="en-US" sz="2400" dirty="0">
                <a:solidFill>
                  <a:srgbClr val="FF0000"/>
                </a:solidFill>
              </a:rPr>
              <a:t>then C is in thermal equilibrium with A.</a:t>
            </a:r>
          </a:p>
        </p:txBody>
      </p:sp>
      <p:pic>
        <p:nvPicPr>
          <p:cNvPr id="11" name="Picture 10"/>
          <p:cNvPicPr>
            <a:picLocks noChangeAspect="1"/>
          </p:cNvPicPr>
          <p:nvPr/>
        </p:nvPicPr>
        <p:blipFill>
          <a:blip r:embed="rId3"/>
          <a:stretch>
            <a:fillRect/>
          </a:stretch>
        </p:blipFill>
        <p:spPr>
          <a:xfrm>
            <a:off x="1" y="1"/>
            <a:ext cx="872056" cy="872056"/>
          </a:xfrm>
          <a:prstGeom prst="rect">
            <a:avLst/>
          </a:prstGeom>
        </p:spPr>
      </p:pic>
      <p:pic>
        <p:nvPicPr>
          <p:cNvPr id="13" name="Picture 12"/>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58401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872056" cy="872056"/>
          </a:xfrm>
          <a:prstGeom prst="rect">
            <a:avLst/>
          </a:prstGeom>
        </p:spPr>
      </p:pic>
      <p:sp>
        <p:nvSpPr>
          <p:cNvPr id="2" name="Title 1"/>
          <p:cNvSpPr>
            <a:spLocks noGrp="1"/>
          </p:cNvSpPr>
          <p:nvPr>
            <p:ph type="title"/>
          </p:nvPr>
        </p:nvSpPr>
        <p:spPr>
          <a:xfrm>
            <a:off x="457200" y="274638"/>
            <a:ext cx="8235189" cy="1143000"/>
          </a:xfrm>
        </p:spPr>
        <p:txBody>
          <a:bodyPr>
            <a:normAutofit/>
          </a:bodyPr>
          <a:lstStyle/>
          <a:p>
            <a:r>
              <a:rPr lang="en-US" dirty="0"/>
              <a:t>The measurement of </a:t>
            </a:r>
            <a:r>
              <a:rPr lang="en-US" b="1" dirty="0"/>
              <a:t>Temperature</a:t>
            </a:r>
          </a:p>
        </p:txBody>
      </p:sp>
      <p:sp>
        <p:nvSpPr>
          <p:cNvPr id="4" name="Rectangle 3"/>
          <p:cNvSpPr/>
          <p:nvPr/>
        </p:nvSpPr>
        <p:spPr>
          <a:xfrm>
            <a:off x="296231" y="1471302"/>
            <a:ext cx="5710870" cy="4893647"/>
          </a:xfrm>
          <a:prstGeom prst="rect">
            <a:avLst/>
          </a:prstGeom>
        </p:spPr>
        <p:txBody>
          <a:bodyPr wrap="square">
            <a:spAutoFit/>
          </a:bodyPr>
          <a:lstStyle/>
          <a:p>
            <a:pPr marL="342900" indent="-342900">
              <a:buFont typeface="Arial"/>
              <a:buChar char="•"/>
            </a:pPr>
            <a:r>
              <a:rPr lang="en-US" sz="2400" b="1" dirty="0">
                <a:solidFill>
                  <a:srgbClr val="FF0000"/>
                </a:solidFill>
              </a:rPr>
              <a:t>Thermometer</a:t>
            </a:r>
            <a:r>
              <a:rPr lang="en-US" sz="2400" dirty="0"/>
              <a:t>, a device for measuring the temperature.</a:t>
            </a:r>
          </a:p>
          <a:p>
            <a:pPr marL="342900" indent="-342900">
              <a:buFont typeface="Arial"/>
              <a:buChar char="•"/>
            </a:pPr>
            <a:endParaRPr lang="en-US" sz="2400" dirty="0"/>
          </a:p>
          <a:p>
            <a:pPr marL="342900" indent="-342900">
              <a:buFont typeface="Arial"/>
              <a:buChar char="•"/>
            </a:pPr>
            <a:r>
              <a:rPr lang="en-US" sz="2400" dirty="0"/>
              <a:t>How does a thermometer work?</a:t>
            </a:r>
          </a:p>
          <a:p>
            <a:pPr marL="342900" indent="-342900">
              <a:buFont typeface="Arial"/>
              <a:buChar char="•"/>
            </a:pPr>
            <a:endParaRPr lang="en-US" sz="2400" dirty="0"/>
          </a:p>
          <a:p>
            <a:pPr marL="342900" indent="-342900">
              <a:buFont typeface="Arial"/>
              <a:buChar char="•"/>
            </a:pPr>
            <a:r>
              <a:rPr lang="en-US" sz="2400" dirty="0"/>
              <a:t>The thermometer was first in contact with melting ice and then with boiling water was divided into 100 steps called ‘degrees’, the lower point being </a:t>
            </a:r>
            <a:r>
              <a:rPr lang="en-US" sz="2400" dirty="0" err="1"/>
              <a:t>labelled</a:t>
            </a:r>
            <a:r>
              <a:rPr lang="en-US" sz="2400" dirty="0"/>
              <a:t> 0. This procedure led to the </a:t>
            </a:r>
            <a:r>
              <a:rPr lang="en-US" sz="2400" b="1" dirty="0"/>
              <a:t>Celsius scale </a:t>
            </a:r>
            <a:r>
              <a:rPr lang="en-US" sz="2400" dirty="0"/>
              <a:t>of temperature. </a:t>
            </a:r>
          </a:p>
          <a:p>
            <a:pPr marL="342900" indent="-342900">
              <a:buFont typeface="Arial"/>
              <a:buChar char="•"/>
            </a:pPr>
            <a:endParaRPr lang="en-US" sz="2400" i="1" dirty="0"/>
          </a:p>
          <a:p>
            <a:pPr marL="342900" indent="-342900">
              <a:buFont typeface="Arial"/>
              <a:buChar char="•"/>
            </a:pPr>
            <a:r>
              <a:rPr lang="en-US" sz="2400" i="1" dirty="0"/>
              <a:t>degrees Celsius </a:t>
            </a:r>
            <a:r>
              <a:rPr lang="en-US" sz="2400" dirty="0"/>
              <a:t>(°C)</a:t>
            </a:r>
          </a:p>
        </p:txBody>
      </p:sp>
      <p:pic>
        <p:nvPicPr>
          <p:cNvPr id="3" name="Picture 2"/>
          <p:cNvPicPr>
            <a:picLocks noChangeAspect="1"/>
          </p:cNvPicPr>
          <p:nvPr/>
        </p:nvPicPr>
        <p:blipFill>
          <a:blip r:embed="rId4"/>
          <a:stretch>
            <a:fillRect/>
          </a:stretch>
        </p:blipFill>
        <p:spPr>
          <a:xfrm>
            <a:off x="6007101" y="1977473"/>
            <a:ext cx="3136900" cy="2590800"/>
          </a:xfrm>
          <a:prstGeom prst="rect">
            <a:avLst/>
          </a:prstGeom>
        </p:spPr>
      </p:pic>
      <p:pic>
        <p:nvPicPr>
          <p:cNvPr id="7" name="Picture 6"/>
          <p:cNvPicPr>
            <a:picLocks noChangeAspect="1"/>
          </p:cNvPicPr>
          <p:nvPr/>
        </p:nvPicPr>
        <p:blipFill>
          <a:blip r:embed="rId5"/>
          <a:stretch>
            <a:fillRect/>
          </a:stretch>
        </p:blipFill>
        <p:spPr>
          <a:xfrm>
            <a:off x="8234523" y="-4456"/>
            <a:ext cx="876513" cy="876513"/>
          </a:xfrm>
          <a:prstGeom prst="rect">
            <a:avLst/>
          </a:prstGeom>
        </p:spPr>
      </p:pic>
    </p:spTree>
    <p:extLst>
      <p:ext uri="{BB962C8B-B14F-4D97-AF65-F5344CB8AC3E}">
        <p14:creationId xmlns:p14="http://schemas.microsoft.com/office/powerpoint/2010/main" val="17058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872056" cy="872056"/>
          </a:xfrm>
          <a:prstGeom prst="rect">
            <a:avLst/>
          </a:prstGeom>
        </p:spPr>
      </p:pic>
      <p:sp>
        <p:nvSpPr>
          <p:cNvPr id="2" name="Title 1"/>
          <p:cNvSpPr>
            <a:spLocks noGrp="1"/>
          </p:cNvSpPr>
          <p:nvPr>
            <p:ph type="title"/>
          </p:nvPr>
        </p:nvSpPr>
        <p:spPr>
          <a:xfrm>
            <a:off x="296230" y="532594"/>
            <a:ext cx="8235189" cy="1143000"/>
          </a:xfrm>
        </p:spPr>
        <p:txBody>
          <a:bodyPr>
            <a:normAutofit/>
          </a:bodyPr>
          <a:lstStyle/>
          <a:p>
            <a:r>
              <a:rPr lang="en-US" dirty="0"/>
              <a:t>The measurement of </a:t>
            </a:r>
            <a:r>
              <a:rPr lang="en-US" b="1" dirty="0"/>
              <a:t>Temperature</a:t>
            </a:r>
          </a:p>
        </p:txBody>
      </p:sp>
      <p:sp>
        <p:nvSpPr>
          <p:cNvPr id="4" name="Rectangle 3"/>
          <p:cNvSpPr/>
          <p:nvPr/>
        </p:nvSpPr>
        <p:spPr>
          <a:xfrm>
            <a:off x="296230" y="1823174"/>
            <a:ext cx="8396159" cy="4093428"/>
          </a:xfrm>
          <a:prstGeom prst="rect">
            <a:avLst/>
          </a:prstGeom>
        </p:spPr>
        <p:txBody>
          <a:bodyPr wrap="square">
            <a:spAutoFit/>
          </a:bodyPr>
          <a:lstStyle/>
          <a:p>
            <a:endParaRPr lang="en-US" sz="2000" dirty="0"/>
          </a:p>
          <a:p>
            <a:pPr marL="342900" indent="-342900">
              <a:buFont typeface="Arial"/>
              <a:buChar char="•"/>
            </a:pPr>
            <a:r>
              <a:rPr lang="en-US" sz="2400" dirty="0"/>
              <a:t>On the thermodynamic temperature scale, temperatures are denoted </a:t>
            </a:r>
            <a:r>
              <a:rPr lang="en-US" sz="2400" i="1" dirty="0"/>
              <a:t>T </a:t>
            </a:r>
            <a:r>
              <a:rPr lang="en-US" sz="2400" dirty="0"/>
              <a:t>and are normally reported in kelvins, K (not °K). Thermodynamic and Celsius temperatures are related by the exact expression </a:t>
            </a:r>
          </a:p>
          <a:p>
            <a:pPr marL="342900" indent="-342900">
              <a:buFont typeface="Arial"/>
              <a:buChar char="•"/>
            </a:pPr>
            <a:endParaRPr lang="en-US" sz="2400" dirty="0"/>
          </a:p>
          <a:p>
            <a:pPr marL="342900" indent="-342900">
              <a:buFont typeface="Arial"/>
              <a:buChar char="•"/>
            </a:pPr>
            <a:r>
              <a:rPr lang="en-US" sz="2400" i="1" dirty="0"/>
              <a:t>T</a:t>
            </a:r>
            <a:r>
              <a:rPr lang="en-US" sz="2400" dirty="0"/>
              <a:t>/K = </a:t>
            </a:r>
            <a:r>
              <a:rPr lang="en-US" sz="2400" dirty="0" err="1"/>
              <a:t>θ</a:t>
            </a:r>
            <a:r>
              <a:rPr lang="en-US" sz="2400" dirty="0"/>
              <a:t>/°C + 273.15 </a:t>
            </a:r>
          </a:p>
          <a:p>
            <a:pPr marL="342900" indent="-342900">
              <a:buFont typeface="Arial"/>
              <a:buChar char="•"/>
            </a:pPr>
            <a:endParaRPr lang="en-US" sz="2400" dirty="0"/>
          </a:p>
          <a:p>
            <a:pPr marL="342900" indent="-342900">
              <a:buFont typeface="Arial"/>
              <a:buChar char="•"/>
            </a:pPr>
            <a:r>
              <a:rPr lang="en-US" sz="2400" dirty="0"/>
              <a:t>This scale is absolute, and the lowest temperature is 0 regardless of the size of the divisions on the scale. (</a:t>
            </a:r>
            <a:r>
              <a:rPr lang="en-US" sz="2400" b="1" dirty="0">
                <a:solidFill>
                  <a:srgbClr val="FF0000"/>
                </a:solidFill>
              </a:rPr>
              <a:t>Absolute temperature</a:t>
            </a:r>
            <a:r>
              <a:rPr lang="en-US" sz="2400" dirty="0"/>
              <a:t>)</a:t>
            </a:r>
          </a:p>
        </p:txBody>
      </p:sp>
      <p:pic>
        <p:nvPicPr>
          <p:cNvPr id="7" name="Picture 6"/>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4436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55" y="-28055"/>
            <a:ext cx="3327278" cy="646331"/>
          </a:xfrm>
          <a:prstGeom prst="rect">
            <a:avLst/>
          </a:prstGeom>
        </p:spPr>
        <p:txBody>
          <a:bodyPr wrap="none">
            <a:spAutoFit/>
          </a:bodyPr>
          <a:lstStyle/>
          <a:p>
            <a:r>
              <a:rPr lang="en-US" sz="3600" b="1" dirty="0">
                <a:solidFill>
                  <a:schemeClr val="accent6"/>
                </a:solidFill>
              </a:rPr>
              <a:t>Weekly Subjects</a:t>
            </a:r>
          </a:p>
        </p:txBody>
      </p:sp>
      <p:graphicFrame>
        <p:nvGraphicFramePr>
          <p:cNvPr id="4" name="Table 3"/>
          <p:cNvGraphicFramePr>
            <a:graphicFrameLocks noGrp="1"/>
          </p:cNvGraphicFramePr>
          <p:nvPr>
            <p:extLst>
              <p:ext uri="{D42A27DB-BD31-4B8C-83A1-F6EECF244321}">
                <p14:modId xmlns:p14="http://schemas.microsoft.com/office/powerpoint/2010/main" val="1581610042"/>
              </p:ext>
            </p:extLst>
          </p:nvPr>
        </p:nvGraphicFramePr>
        <p:xfrm>
          <a:off x="403854" y="727615"/>
          <a:ext cx="7536185" cy="5313635"/>
        </p:xfrm>
        <a:graphic>
          <a:graphicData uri="http://schemas.openxmlformats.org/drawingml/2006/table">
            <a:tbl>
              <a:tblPr>
                <a:tableStyleId>{5C22544A-7EE6-4342-B048-85BDC9FD1C3A}</a:tableStyleId>
              </a:tblPr>
              <a:tblGrid>
                <a:gridCol w="1089666">
                  <a:extLst>
                    <a:ext uri="{9D8B030D-6E8A-4147-A177-3AD203B41FA5}">
                      <a16:colId xmlns:a16="http://schemas.microsoft.com/office/drawing/2014/main" val="20000"/>
                    </a:ext>
                  </a:extLst>
                </a:gridCol>
                <a:gridCol w="6446519">
                  <a:extLst>
                    <a:ext uri="{9D8B030D-6E8A-4147-A177-3AD203B41FA5}">
                      <a16:colId xmlns:a16="http://schemas.microsoft.com/office/drawing/2014/main" val="20001"/>
                    </a:ext>
                  </a:extLst>
                </a:gridCol>
              </a:tblGrid>
              <a:tr h="376566">
                <a:tc>
                  <a:txBody>
                    <a:bodyPr/>
                    <a:lstStyle/>
                    <a:p>
                      <a:pPr algn="ctr">
                        <a:lnSpc>
                          <a:spcPct val="107000"/>
                        </a:lnSpc>
                        <a:spcAft>
                          <a:spcPts val="0"/>
                        </a:spcAft>
                      </a:pPr>
                      <a:r>
                        <a:rPr lang="tr-TR" sz="2200" b="1" dirty="0">
                          <a:effectLst/>
                        </a:rPr>
                        <a:t>Week</a:t>
                      </a:r>
                      <a:endParaRPr lang="tr-TR"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gn="ctr">
                        <a:lnSpc>
                          <a:spcPct val="107000"/>
                        </a:lnSpc>
                        <a:spcAft>
                          <a:spcPts val="0"/>
                        </a:spcAft>
                      </a:pPr>
                      <a:r>
                        <a:rPr lang="tr-TR" sz="2200" b="1" dirty="0">
                          <a:effectLst/>
                        </a:rPr>
                        <a:t>Subjects</a:t>
                      </a:r>
                      <a:endParaRPr lang="tr-TR"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0"/>
                  </a:ext>
                </a:extLst>
              </a:tr>
              <a:tr h="0">
                <a:tc>
                  <a:txBody>
                    <a:bodyPr/>
                    <a:lstStyle/>
                    <a:p>
                      <a:pPr algn="ctr">
                        <a:lnSpc>
                          <a:spcPct val="107000"/>
                        </a:lnSpc>
                        <a:spcAft>
                          <a:spcPts val="0"/>
                        </a:spcAft>
                      </a:pPr>
                      <a:r>
                        <a:rPr lang="tr-TR" sz="1800" b="0" dirty="0">
                          <a:solidFill>
                            <a:srgbClr val="FF0000"/>
                          </a:solidFill>
                          <a:effectLst/>
                        </a:rPr>
                        <a:t>1</a:t>
                      </a:r>
                      <a:endParaRPr lang="tr-TR"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b="0" dirty="0">
                          <a:solidFill>
                            <a:srgbClr val="FF0000"/>
                          </a:solidFill>
                          <a:effectLst/>
                        </a:rPr>
                        <a:t>Basic concepts and terms in physical chemistry</a:t>
                      </a:r>
                      <a:endParaRPr lang="tr-TR"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1"/>
                  </a:ext>
                </a:extLst>
              </a:tr>
              <a:tr h="0">
                <a:tc>
                  <a:txBody>
                    <a:bodyPr/>
                    <a:lstStyle/>
                    <a:p>
                      <a:pPr algn="ctr">
                        <a:lnSpc>
                          <a:spcPct val="107000"/>
                        </a:lnSpc>
                        <a:spcAft>
                          <a:spcPts val="0"/>
                        </a:spcAft>
                      </a:pPr>
                      <a:r>
                        <a:rPr lang="tr-TR" sz="1800" b="1">
                          <a:solidFill>
                            <a:srgbClr val="00B050"/>
                          </a:solidFill>
                          <a:effectLst/>
                        </a:rPr>
                        <a:t>2</a:t>
                      </a:r>
                      <a:endParaRPr lang="tr-TR" sz="18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b="1" dirty="0">
                          <a:solidFill>
                            <a:srgbClr val="00B050"/>
                          </a:solidFill>
                          <a:effectLst/>
                        </a:rPr>
                        <a:t>Gas equations and ideal gases</a:t>
                      </a:r>
                      <a:endParaRPr lang="tr-TR"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2"/>
                  </a:ext>
                </a:extLst>
              </a:tr>
              <a:tr h="0">
                <a:tc>
                  <a:txBody>
                    <a:bodyPr/>
                    <a:lstStyle/>
                    <a:p>
                      <a:pPr algn="ctr">
                        <a:lnSpc>
                          <a:spcPct val="107000"/>
                        </a:lnSpc>
                        <a:spcAft>
                          <a:spcPts val="0"/>
                        </a:spcAft>
                      </a:pPr>
                      <a:r>
                        <a:rPr lang="tr-TR" sz="1800">
                          <a:solidFill>
                            <a:schemeClr val="tx1"/>
                          </a:solidFill>
                          <a:effectLst/>
                        </a:rPr>
                        <a:t>3</a:t>
                      </a:r>
                      <a:endParaRPr lang="tr-TR"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dirty="0">
                          <a:solidFill>
                            <a:schemeClr val="tx1"/>
                          </a:solidFill>
                          <a:effectLst/>
                        </a:rPr>
                        <a:t>Kinetic model of gases and real gases</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3"/>
                  </a:ext>
                </a:extLst>
              </a:tr>
              <a:tr h="0">
                <a:tc>
                  <a:txBody>
                    <a:bodyPr/>
                    <a:lstStyle/>
                    <a:p>
                      <a:pPr algn="ctr">
                        <a:lnSpc>
                          <a:spcPct val="107000"/>
                        </a:lnSpc>
                        <a:spcAft>
                          <a:spcPts val="0"/>
                        </a:spcAft>
                      </a:pPr>
                      <a:r>
                        <a:rPr lang="tr-TR" sz="1800">
                          <a:effectLst/>
                        </a:rPr>
                        <a:t>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dirty="0">
                          <a:effectLst/>
                        </a:rPr>
                        <a:t>Liquids and basic properties of liquids</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4"/>
                  </a:ext>
                </a:extLst>
              </a:tr>
              <a:tr h="0">
                <a:tc>
                  <a:txBody>
                    <a:bodyPr/>
                    <a:lstStyle/>
                    <a:p>
                      <a:pPr algn="ctr">
                        <a:lnSpc>
                          <a:spcPct val="107000"/>
                        </a:lnSpc>
                        <a:spcAft>
                          <a:spcPts val="0"/>
                        </a:spcAft>
                      </a:pPr>
                      <a:r>
                        <a:rPr lang="tr-TR" sz="1800" dirty="0">
                          <a:effectLst/>
                        </a:rPr>
                        <a:t>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dirty="0">
                          <a:effectLst/>
                        </a:rPr>
                        <a:t>Basic concepts and terms in thermodynamics, Introduction to the First Law of Thermodynamics; work and energy</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5"/>
                  </a:ext>
                </a:extLst>
              </a:tr>
              <a:tr h="0">
                <a:tc>
                  <a:txBody>
                    <a:bodyPr/>
                    <a:lstStyle/>
                    <a:p>
                      <a:pPr algn="ctr">
                        <a:lnSpc>
                          <a:spcPct val="107000"/>
                        </a:lnSpc>
                        <a:spcAft>
                          <a:spcPts val="0"/>
                        </a:spcAft>
                      </a:pPr>
                      <a:r>
                        <a:rPr lang="tr-TR" sz="1800">
                          <a:effectLst/>
                        </a:rPr>
                        <a:t>6</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First Law of Thermodynamics; Internal energy and Enthalpy</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6"/>
                  </a:ext>
                </a:extLst>
              </a:tr>
              <a:tr h="0">
                <a:tc>
                  <a:txBody>
                    <a:bodyPr/>
                    <a:lstStyle/>
                    <a:p>
                      <a:pPr algn="ctr">
                        <a:lnSpc>
                          <a:spcPct val="107000"/>
                        </a:lnSpc>
                        <a:spcAft>
                          <a:spcPts val="0"/>
                        </a:spcAft>
                      </a:pPr>
                      <a:r>
                        <a:rPr lang="tr-TR" sz="1800">
                          <a:effectLst/>
                        </a:rPr>
                        <a:t>7</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Thermochemistry</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7"/>
                  </a:ext>
                </a:extLst>
              </a:tr>
              <a:tr h="0">
                <a:tc>
                  <a:txBody>
                    <a:bodyPr/>
                    <a:lstStyle/>
                    <a:p>
                      <a:pPr algn="ctr">
                        <a:lnSpc>
                          <a:spcPct val="107000"/>
                        </a:lnSpc>
                        <a:spcAft>
                          <a:spcPts val="0"/>
                        </a:spcAft>
                      </a:pPr>
                      <a:r>
                        <a:rPr lang="tr-TR" sz="1800">
                          <a:effectLst/>
                        </a:rPr>
                        <a:t>8</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en-US" sz="1800">
                          <a:effectLst/>
                        </a:rPr>
                        <a:t>Mid-Term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8"/>
                  </a:ext>
                </a:extLst>
              </a:tr>
              <a:tr h="0">
                <a:tc>
                  <a:txBody>
                    <a:bodyPr/>
                    <a:lstStyle/>
                    <a:p>
                      <a:pPr algn="ctr">
                        <a:lnSpc>
                          <a:spcPct val="107000"/>
                        </a:lnSpc>
                        <a:spcAft>
                          <a:spcPts val="0"/>
                        </a:spcAft>
                      </a:pPr>
                      <a:r>
                        <a:rPr lang="tr-TR" sz="1800">
                          <a:effectLst/>
                        </a:rPr>
                        <a:t>9</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dirty="0">
                          <a:effectLst/>
                        </a:rPr>
                        <a:t>Second Law of Thermodynamics</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09"/>
                  </a:ext>
                </a:extLst>
              </a:tr>
              <a:tr h="0">
                <a:tc>
                  <a:txBody>
                    <a:bodyPr/>
                    <a:lstStyle/>
                    <a:p>
                      <a:pPr algn="ctr">
                        <a:lnSpc>
                          <a:spcPct val="107000"/>
                        </a:lnSpc>
                        <a:spcAft>
                          <a:spcPts val="0"/>
                        </a:spcAft>
                      </a:pPr>
                      <a:r>
                        <a:rPr lang="tr-TR" sz="1800">
                          <a:effectLst/>
                        </a:rPr>
                        <a:t>10</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Third Law of Thermodynamics, Four fundamental equations of thermodynamics, Maxwell's equations,</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0"/>
                  </a:ext>
                </a:extLst>
              </a:tr>
              <a:tr h="0">
                <a:tc>
                  <a:txBody>
                    <a:bodyPr/>
                    <a:lstStyle/>
                    <a:p>
                      <a:pPr algn="ctr">
                        <a:lnSpc>
                          <a:spcPct val="107000"/>
                        </a:lnSpc>
                        <a:spcAft>
                          <a:spcPts val="0"/>
                        </a:spcAft>
                      </a:pPr>
                      <a:r>
                        <a:rPr lang="tr-TR" sz="1800">
                          <a:effectLst/>
                        </a:rPr>
                        <a:t>11</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Properties of Pure Substances, Simple Mixtures, Ideal Solutions</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1"/>
                  </a:ext>
                </a:extLst>
              </a:tr>
              <a:tr h="0">
                <a:tc>
                  <a:txBody>
                    <a:bodyPr/>
                    <a:lstStyle/>
                    <a:p>
                      <a:pPr algn="ctr">
                        <a:lnSpc>
                          <a:spcPct val="107000"/>
                        </a:lnSpc>
                        <a:spcAft>
                          <a:spcPts val="0"/>
                        </a:spcAft>
                      </a:pPr>
                      <a:r>
                        <a:rPr lang="tr-TR" sz="1800">
                          <a:effectLst/>
                        </a:rPr>
                        <a:t>12</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Properties of solutions; liquid mixtures and colligative properties</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2"/>
                  </a:ext>
                </a:extLst>
              </a:tr>
              <a:tr h="0">
                <a:tc>
                  <a:txBody>
                    <a:bodyPr/>
                    <a:lstStyle/>
                    <a:p>
                      <a:pPr algn="ctr">
                        <a:lnSpc>
                          <a:spcPct val="107000"/>
                        </a:lnSpc>
                        <a:spcAft>
                          <a:spcPts val="0"/>
                        </a:spcAft>
                      </a:pPr>
                      <a:r>
                        <a:rPr lang="tr-TR" sz="1800">
                          <a:effectLst/>
                        </a:rPr>
                        <a:t>13</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en-US" sz="1800">
                          <a:effectLst/>
                        </a:rPr>
                        <a:t>Chemical equilibrium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3"/>
                  </a:ext>
                </a:extLst>
              </a:tr>
              <a:tr h="0">
                <a:tc>
                  <a:txBody>
                    <a:bodyPr/>
                    <a:lstStyle/>
                    <a:p>
                      <a:pPr algn="ctr">
                        <a:lnSpc>
                          <a:spcPct val="107000"/>
                        </a:lnSpc>
                        <a:spcAft>
                          <a:spcPts val="0"/>
                        </a:spcAft>
                      </a:pPr>
                      <a:r>
                        <a:rPr lang="tr-TR" sz="1800">
                          <a:effectLst/>
                        </a:rPr>
                        <a:t>14</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a:effectLst/>
                        </a:rPr>
                        <a:t>Adsorption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4"/>
                  </a:ext>
                </a:extLst>
              </a:tr>
              <a:tr h="0">
                <a:tc>
                  <a:txBody>
                    <a:bodyPr/>
                    <a:lstStyle/>
                    <a:p>
                      <a:pPr algn="ctr">
                        <a:lnSpc>
                          <a:spcPct val="107000"/>
                        </a:lnSpc>
                        <a:spcAft>
                          <a:spcPts val="0"/>
                        </a:spcAft>
                      </a:pPr>
                      <a:r>
                        <a:rPr lang="tr-TR" sz="1800">
                          <a:effectLst/>
                        </a:rPr>
                        <a:t>15</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tc>
                  <a:txBody>
                    <a:bodyPr/>
                    <a:lstStyle/>
                    <a:p>
                      <a:pPr>
                        <a:lnSpc>
                          <a:spcPct val="107000"/>
                        </a:lnSpc>
                        <a:spcAft>
                          <a:spcPts val="0"/>
                        </a:spcAft>
                      </a:pPr>
                      <a:r>
                        <a:rPr lang="tr-TR" sz="1800" dirty="0">
                          <a:effectLst/>
                        </a:rPr>
                        <a:t>Final Exam</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245" marR="55245" marT="9525"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92949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79" y="107543"/>
            <a:ext cx="8229600" cy="675360"/>
          </a:xfrm>
        </p:spPr>
        <p:txBody>
          <a:bodyPr>
            <a:normAutofit fontScale="90000"/>
          </a:bodyPr>
          <a:lstStyle/>
          <a:p>
            <a:r>
              <a:rPr lang="en-US" dirty="0"/>
              <a:t>Gas Laws</a:t>
            </a:r>
          </a:p>
        </p:txBody>
      </p:sp>
      <p:pic>
        <p:nvPicPr>
          <p:cNvPr id="4" name="Picture 3"/>
          <p:cNvPicPr>
            <a:picLocks noChangeAspect="1"/>
          </p:cNvPicPr>
          <p:nvPr/>
        </p:nvPicPr>
        <p:blipFill>
          <a:blip r:embed="rId3"/>
          <a:stretch>
            <a:fillRect/>
          </a:stretch>
        </p:blipFill>
        <p:spPr>
          <a:xfrm>
            <a:off x="432417" y="2312063"/>
            <a:ext cx="8254383" cy="3179704"/>
          </a:xfrm>
          <a:prstGeom prst="rect">
            <a:avLst/>
          </a:prstGeom>
        </p:spPr>
      </p:pic>
      <p:pic>
        <p:nvPicPr>
          <p:cNvPr id="5" name="Picture 4"/>
          <p:cNvPicPr>
            <a:picLocks noChangeAspect="1"/>
          </p:cNvPicPr>
          <p:nvPr/>
        </p:nvPicPr>
        <p:blipFill>
          <a:blip r:embed="rId4"/>
          <a:stretch>
            <a:fillRect/>
          </a:stretch>
        </p:blipFill>
        <p:spPr>
          <a:xfrm>
            <a:off x="1" y="1"/>
            <a:ext cx="872056" cy="872056"/>
          </a:xfrm>
          <a:prstGeom prst="rect">
            <a:avLst/>
          </a:prstGeom>
        </p:spPr>
      </p:pic>
      <p:pic>
        <p:nvPicPr>
          <p:cNvPr id="9" name="Picture 8"/>
          <p:cNvPicPr>
            <a:picLocks noChangeAspect="1"/>
          </p:cNvPicPr>
          <p:nvPr/>
        </p:nvPicPr>
        <p:blipFill>
          <a:blip r:embed="rId5"/>
          <a:stretch>
            <a:fillRect/>
          </a:stretch>
        </p:blipFill>
        <p:spPr>
          <a:xfrm>
            <a:off x="8234523" y="-4456"/>
            <a:ext cx="876513" cy="876513"/>
          </a:xfrm>
          <a:prstGeom prst="rect">
            <a:avLst/>
          </a:prstGeom>
        </p:spPr>
      </p:pic>
      <p:sp>
        <p:nvSpPr>
          <p:cNvPr id="6" name="TextBox 5"/>
          <p:cNvSpPr txBox="1"/>
          <p:nvPr/>
        </p:nvSpPr>
        <p:spPr>
          <a:xfrm>
            <a:off x="279222" y="1162762"/>
            <a:ext cx="8666657" cy="769441"/>
          </a:xfrm>
          <a:prstGeom prst="rect">
            <a:avLst/>
          </a:prstGeom>
          <a:noFill/>
        </p:spPr>
        <p:txBody>
          <a:bodyPr wrap="square" rtlCol="0">
            <a:spAutoFit/>
          </a:bodyPr>
          <a:lstStyle/>
          <a:p>
            <a:pPr algn="just"/>
            <a:r>
              <a:rPr lang="tr-TR" sz="2200" dirty="0"/>
              <a:t>The equation of state of a gas at low pressure was established by combining a series of empirical formula.</a:t>
            </a:r>
          </a:p>
        </p:txBody>
      </p:sp>
    </p:spTree>
    <p:extLst>
      <p:ext uri="{BB962C8B-B14F-4D97-AF65-F5344CB8AC3E}">
        <p14:creationId xmlns:p14="http://schemas.microsoft.com/office/powerpoint/2010/main" val="233015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87363"/>
            <a:ext cx="8793480" cy="1691958"/>
          </a:xfrm>
        </p:spPr>
        <p:txBody>
          <a:bodyPr>
            <a:normAutofit/>
          </a:bodyPr>
          <a:lstStyle/>
          <a:p>
            <a:pPr marL="0" indent="0" algn="just">
              <a:buNone/>
            </a:pPr>
            <a:r>
              <a:rPr lang="tr-TR" sz="2600" dirty="0"/>
              <a:t>Boyle’s and Charles’s laws are examples of a limiting law, a law that is strictly true only in a certain limit, in this case p         0.</a:t>
            </a:r>
          </a:p>
          <a:p>
            <a:pPr marL="0" indent="0" algn="just">
              <a:buNone/>
            </a:pPr>
            <a:endParaRPr lang="tr-TR" sz="2600" dirty="0"/>
          </a:p>
        </p:txBody>
      </p:sp>
      <p:sp>
        <p:nvSpPr>
          <p:cNvPr id="4" name="Title 1"/>
          <p:cNvSpPr>
            <a:spLocks noGrp="1"/>
          </p:cNvSpPr>
          <p:nvPr>
            <p:ph type="title"/>
          </p:nvPr>
        </p:nvSpPr>
        <p:spPr>
          <a:xfrm>
            <a:off x="0" y="15240"/>
            <a:ext cx="2209800" cy="472122"/>
          </a:xfrm>
        </p:spPr>
        <p:txBody>
          <a:bodyPr>
            <a:normAutofit fontScale="90000"/>
          </a:bodyPr>
          <a:lstStyle/>
          <a:p>
            <a:pPr algn="l"/>
            <a:r>
              <a:rPr lang="en-US" sz="2800" b="1" dirty="0">
                <a:solidFill>
                  <a:srgbClr val="00B050"/>
                </a:solidFill>
              </a:rPr>
              <a:t>Gas Laws</a:t>
            </a:r>
          </a:p>
        </p:txBody>
      </p:sp>
      <p:cxnSp>
        <p:nvCxnSpPr>
          <p:cNvPr id="6" name="Straight Arrow Connector 5"/>
          <p:cNvCxnSpPr/>
          <p:nvPr/>
        </p:nvCxnSpPr>
        <p:spPr>
          <a:xfrm flipV="1">
            <a:off x="7520941" y="1143000"/>
            <a:ext cx="5943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t="33718" b="19830"/>
          <a:stretch/>
        </p:blipFill>
        <p:spPr>
          <a:xfrm>
            <a:off x="937260" y="1772201"/>
            <a:ext cx="7071360" cy="1266364"/>
          </a:xfrm>
          <a:prstGeom prst="rect">
            <a:avLst/>
          </a:prstGeom>
        </p:spPr>
      </p:pic>
      <p:sp>
        <p:nvSpPr>
          <p:cNvPr id="8" name="Rectangle 7"/>
          <p:cNvSpPr/>
          <p:nvPr/>
        </p:nvSpPr>
        <p:spPr>
          <a:xfrm>
            <a:off x="76200" y="3215558"/>
            <a:ext cx="8945880" cy="1692771"/>
          </a:xfrm>
          <a:prstGeom prst="rect">
            <a:avLst/>
          </a:prstGeom>
        </p:spPr>
        <p:txBody>
          <a:bodyPr wrap="square">
            <a:spAutoFit/>
          </a:bodyPr>
          <a:lstStyle/>
          <a:p>
            <a:pPr algn="just"/>
            <a:r>
              <a:rPr lang="tr-TR" sz="2600" dirty="0"/>
              <a:t>Avogadro’s principle is commonly expressed in the form «equal volumes of gases at the same temperature and pressure contain the same numbers of molecules». In this form, it is increasingly true as p          0. </a:t>
            </a:r>
          </a:p>
        </p:txBody>
      </p:sp>
      <p:cxnSp>
        <p:nvCxnSpPr>
          <p:cNvPr id="11" name="Straight Arrow Connector 10"/>
          <p:cNvCxnSpPr/>
          <p:nvPr/>
        </p:nvCxnSpPr>
        <p:spPr>
          <a:xfrm flipV="1">
            <a:off x="1394461" y="4678680"/>
            <a:ext cx="5943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3"/>
          <a:srcRect t="81209"/>
          <a:stretch/>
        </p:blipFill>
        <p:spPr>
          <a:xfrm>
            <a:off x="345590" y="5074027"/>
            <a:ext cx="8254699" cy="598018"/>
          </a:xfrm>
          <a:prstGeom prst="rect">
            <a:avLst/>
          </a:prstGeom>
        </p:spPr>
      </p:pic>
      <p:sp>
        <p:nvSpPr>
          <p:cNvPr id="13" name="Rectangle 12"/>
          <p:cNvSpPr/>
          <p:nvPr/>
        </p:nvSpPr>
        <p:spPr>
          <a:xfrm>
            <a:off x="152400" y="5780953"/>
            <a:ext cx="8945880" cy="707886"/>
          </a:xfrm>
          <a:prstGeom prst="rect">
            <a:avLst/>
          </a:prstGeom>
        </p:spPr>
        <p:txBody>
          <a:bodyPr wrap="square">
            <a:spAutoFit/>
          </a:bodyPr>
          <a:lstStyle/>
          <a:p>
            <a:pPr algn="just"/>
            <a:r>
              <a:rPr lang="en-US" sz="2000" dirty="0"/>
              <a:t>Although these relations are strictly true only at p = 0, they are reasonably reliable at normal pressures ( p= 1 bar) and used widely throughout chemistry.</a:t>
            </a:r>
            <a:endParaRPr lang="tr-TR" sz="2000" dirty="0"/>
          </a:p>
        </p:txBody>
      </p:sp>
    </p:spTree>
    <p:extLst>
      <p:ext uri="{BB962C8B-B14F-4D97-AF65-F5344CB8AC3E}">
        <p14:creationId xmlns:p14="http://schemas.microsoft.com/office/powerpoint/2010/main" val="400027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2226" y="203538"/>
            <a:ext cx="5371774" cy="569088"/>
          </a:xfrm>
          <a:solidFill>
            <a:schemeClr val="accent3"/>
          </a:solidFill>
        </p:spPr>
        <p:txBody>
          <a:bodyPr>
            <a:normAutofit fontScale="92500"/>
          </a:bodyPr>
          <a:lstStyle/>
          <a:p>
            <a:pPr marL="0" indent="0">
              <a:buNone/>
            </a:pPr>
            <a:r>
              <a:rPr lang="en-US" sz="2400" b="1" dirty="0"/>
              <a:t>Boyle’s law:</a:t>
            </a:r>
            <a:r>
              <a:rPr lang="tr-TR" sz="2400" b="1" dirty="0"/>
              <a:t> </a:t>
            </a:r>
            <a:r>
              <a:rPr lang="en-US" sz="2400" i="1" dirty="0" err="1"/>
              <a:t>pV</a:t>
            </a:r>
            <a:r>
              <a:rPr lang="en-US" sz="2400" i="1" dirty="0"/>
              <a:t> </a:t>
            </a:r>
            <a:r>
              <a:rPr lang="en-US" sz="2400" dirty="0"/>
              <a:t>= constant @ constant </a:t>
            </a:r>
            <a:r>
              <a:rPr lang="en-US" sz="2400" i="1" dirty="0"/>
              <a:t>n</a:t>
            </a:r>
            <a:r>
              <a:rPr lang="tr-TR" sz="2400" i="1" dirty="0"/>
              <a:t>, T</a:t>
            </a:r>
            <a:endParaRPr lang="en-US" sz="2400" dirty="0"/>
          </a:p>
        </p:txBody>
      </p:sp>
      <p:pic>
        <p:nvPicPr>
          <p:cNvPr id="4" name="Picture 3"/>
          <p:cNvPicPr>
            <a:picLocks noChangeAspect="1"/>
          </p:cNvPicPr>
          <p:nvPr/>
        </p:nvPicPr>
        <p:blipFill>
          <a:blip r:embed="rId3"/>
          <a:stretch>
            <a:fillRect/>
          </a:stretch>
        </p:blipFill>
        <p:spPr>
          <a:xfrm>
            <a:off x="-123124" y="0"/>
            <a:ext cx="3895350" cy="6527691"/>
          </a:xfrm>
          <a:prstGeom prst="rect">
            <a:avLst/>
          </a:prstGeom>
        </p:spPr>
      </p:pic>
      <p:sp>
        <p:nvSpPr>
          <p:cNvPr id="6" name="TextBox 5"/>
          <p:cNvSpPr txBox="1"/>
          <p:nvPr/>
        </p:nvSpPr>
        <p:spPr>
          <a:xfrm>
            <a:off x="3978568" y="1727938"/>
            <a:ext cx="4959090" cy="3293209"/>
          </a:xfrm>
          <a:prstGeom prst="rect">
            <a:avLst/>
          </a:prstGeom>
          <a:noFill/>
        </p:spPr>
        <p:txBody>
          <a:bodyPr wrap="square" rtlCol="0">
            <a:spAutoFit/>
          </a:bodyPr>
          <a:lstStyle/>
          <a:p>
            <a:pPr algn="just"/>
            <a:r>
              <a:rPr lang="tr-TR" sz="2600" dirty="0"/>
              <a:t>Figure 1.4 depicts the variation of the pressure of a sample of gas as the volume is changed. Each of the curves in the graph corresponds to a single temperature and hence is called an </a:t>
            </a:r>
            <a:r>
              <a:rPr lang="tr-TR" sz="2600" b="1" u="sng" dirty="0"/>
              <a:t>isotherm.</a:t>
            </a:r>
            <a:r>
              <a:rPr lang="tr-TR" sz="2600" dirty="0"/>
              <a:t> According to Boyle’s law, the isotherms of gases are hyperbolas. </a:t>
            </a:r>
          </a:p>
        </p:txBody>
      </p:sp>
    </p:spTree>
    <p:extLst>
      <p:ext uri="{BB962C8B-B14F-4D97-AF65-F5344CB8AC3E}">
        <p14:creationId xmlns:p14="http://schemas.microsoft.com/office/powerpoint/2010/main" val="113723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83544" y="209548"/>
            <a:ext cx="3798750" cy="6408934"/>
          </a:xfrm>
          <a:prstGeom prst="rect">
            <a:avLst/>
          </a:prstGeom>
        </p:spPr>
      </p:pic>
      <p:sp>
        <p:nvSpPr>
          <p:cNvPr id="2" name="Content Placeholder 1"/>
          <p:cNvSpPr>
            <a:spLocks noGrp="1"/>
          </p:cNvSpPr>
          <p:nvPr>
            <p:ph idx="1"/>
          </p:nvPr>
        </p:nvSpPr>
        <p:spPr>
          <a:xfrm>
            <a:off x="402125" y="988991"/>
            <a:ext cx="4674708" cy="1432559"/>
          </a:xfrm>
        </p:spPr>
        <p:txBody>
          <a:bodyPr>
            <a:normAutofit/>
          </a:bodyPr>
          <a:lstStyle/>
          <a:p>
            <a:pPr marL="0" indent="0" algn="just">
              <a:buNone/>
            </a:pPr>
            <a:r>
              <a:rPr lang="tr-TR" sz="2800" dirty="0"/>
              <a:t>An alternative depiction, a plot of pressure against 1/volume, is shown in Fig 1.5. </a:t>
            </a:r>
          </a:p>
        </p:txBody>
      </p:sp>
      <p:sp>
        <p:nvSpPr>
          <p:cNvPr id="6" name="Content Placeholder 2"/>
          <p:cNvSpPr txBox="1">
            <a:spLocks/>
          </p:cNvSpPr>
          <p:nvPr/>
        </p:nvSpPr>
        <p:spPr>
          <a:xfrm>
            <a:off x="95413" y="250654"/>
            <a:ext cx="5371774" cy="569088"/>
          </a:xfrm>
          <a:prstGeom prst="rect">
            <a:avLst/>
          </a:prstGeom>
          <a:solidFill>
            <a:schemeClr val="accent3"/>
          </a:solidFill>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t>Boyle’s law:</a:t>
            </a:r>
            <a:r>
              <a:rPr lang="tr-TR" sz="2400" b="1" dirty="0"/>
              <a:t> </a:t>
            </a:r>
            <a:r>
              <a:rPr lang="en-US" sz="2400" i="1" dirty="0" err="1"/>
              <a:t>pV</a:t>
            </a:r>
            <a:r>
              <a:rPr lang="en-US" sz="2400" i="1" dirty="0"/>
              <a:t> </a:t>
            </a:r>
            <a:r>
              <a:rPr lang="en-US" sz="2400" dirty="0"/>
              <a:t>= constant @ constant </a:t>
            </a:r>
            <a:r>
              <a:rPr lang="en-US" sz="2400" i="1" dirty="0"/>
              <a:t>n</a:t>
            </a:r>
            <a:r>
              <a:rPr lang="tr-TR" sz="2400" i="1" dirty="0"/>
              <a:t>, T</a:t>
            </a:r>
            <a:endParaRPr lang="en-US" sz="2400" dirty="0"/>
          </a:p>
        </p:txBody>
      </p:sp>
      <p:pic>
        <p:nvPicPr>
          <p:cNvPr id="7" name="Picture 6"/>
          <p:cNvPicPr>
            <a:picLocks noChangeAspect="1"/>
          </p:cNvPicPr>
          <p:nvPr/>
        </p:nvPicPr>
        <p:blipFill>
          <a:blip r:embed="rId4"/>
          <a:stretch>
            <a:fillRect/>
          </a:stretch>
        </p:blipFill>
        <p:spPr>
          <a:xfrm>
            <a:off x="769810" y="2590800"/>
            <a:ext cx="2461070" cy="4124893"/>
          </a:xfrm>
          <a:prstGeom prst="rect">
            <a:avLst/>
          </a:prstGeom>
        </p:spPr>
      </p:pic>
      <p:sp>
        <p:nvSpPr>
          <p:cNvPr id="8" name="Right Arrow 7"/>
          <p:cNvSpPr/>
          <p:nvPr/>
        </p:nvSpPr>
        <p:spPr>
          <a:xfrm>
            <a:off x="3703320" y="3414015"/>
            <a:ext cx="1680224" cy="4112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29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272209"/>
            <a:ext cx="3773856" cy="5372195"/>
          </a:xfrm>
          <a:prstGeom prst="rect">
            <a:avLst/>
          </a:prstGeom>
        </p:spPr>
      </p:pic>
      <p:sp>
        <p:nvSpPr>
          <p:cNvPr id="2" name="Rectangle 1"/>
          <p:cNvSpPr/>
          <p:nvPr/>
        </p:nvSpPr>
        <p:spPr>
          <a:xfrm>
            <a:off x="4114801" y="1306407"/>
            <a:ext cx="4469554" cy="3293209"/>
          </a:xfrm>
          <a:prstGeom prst="rect">
            <a:avLst/>
          </a:prstGeom>
        </p:spPr>
        <p:txBody>
          <a:bodyPr wrap="square">
            <a:spAutoFit/>
          </a:bodyPr>
          <a:lstStyle/>
          <a:p>
            <a:pPr algn="just"/>
            <a:r>
              <a:rPr lang="tr-TR" sz="2600" dirty="0"/>
              <a:t>The linear variation of volume with temperature summerized by Charles’s law is illustrated in Fig. 1.6. The lines in this illustration are examples of </a:t>
            </a:r>
            <a:r>
              <a:rPr lang="tr-TR" sz="2600" b="1" u="sng" dirty="0"/>
              <a:t>isobars</a:t>
            </a:r>
            <a:r>
              <a:rPr lang="tr-TR" sz="2600" dirty="0"/>
              <a:t>, or lines showing the variation of properties constant pressure. </a:t>
            </a:r>
          </a:p>
        </p:txBody>
      </p:sp>
      <p:sp>
        <p:nvSpPr>
          <p:cNvPr id="8" name="Content Placeholder 2"/>
          <p:cNvSpPr>
            <a:spLocks noGrp="1"/>
          </p:cNvSpPr>
          <p:nvPr>
            <p:ph idx="1"/>
          </p:nvPr>
        </p:nvSpPr>
        <p:spPr>
          <a:xfrm>
            <a:off x="0" y="0"/>
            <a:ext cx="6478739" cy="544419"/>
          </a:xfrm>
          <a:solidFill>
            <a:schemeClr val="accent2">
              <a:lumMod val="20000"/>
              <a:lumOff val="80000"/>
            </a:schemeClr>
          </a:solidFill>
        </p:spPr>
        <p:txBody>
          <a:bodyPr>
            <a:normAutofit/>
          </a:bodyPr>
          <a:lstStyle/>
          <a:p>
            <a:pPr marL="0" indent="0">
              <a:buNone/>
            </a:pPr>
            <a:r>
              <a:rPr lang="en-US" sz="2400" b="1" dirty="0"/>
              <a:t>Charles’s law</a:t>
            </a:r>
            <a:r>
              <a:rPr lang="tr-TR" sz="2400" b="1" baseline="30000" dirty="0"/>
              <a:t>1</a:t>
            </a:r>
            <a:r>
              <a:rPr lang="en-US" sz="2400" b="1" dirty="0"/>
              <a:t>:</a:t>
            </a:r>
            <a:r>
              <a:rPr lang="tr-TR" sz="2400" b="1" dirty="0"/>
              <a:t> </a:t>
            </a:r>
            <a:r>
              <a:rPr lang="en-US" sz="2400" i="1" dirty="0"/>
              <a:t>V </a:t>
            </a:r>
            <a:r>
              <a:rPr lang="en-US" sz="2400" dirty="0"/>
              <a:t>= constant × </a:t>
            </a:r>
            <a:r>
              <a:rPr lang="en-US" sz="2400" i="1" dirty="0"/>
              <a:t>T</a:t>
            </a:r>
            <a:r>
              <a:rPr lang="tr-TR" sz="2400" i="1" dirty="0"/>
              <a:t> </a:t>
            </a:r>
            <a:r>
              <a:rPr lang="en-US" sz="2400" dirty="0"/>
              <a:t>@ </a:t>
            </a:r>
            <a:r>
              <a:rPr lang="tr-TR" sz="2400" dirty="0"/>
              <a:t>c</a:t>
            </a:r>
            <a:r>
              <a:rPr lang="en-US" sz="2400" dirty="0" err="1"/>
              <a:t>onstant</a:t>
            </a:r>
            <a:r>
              <a:rPr lang="en-US" sz="2400" dirty="0"/>
              <a:t> </a:t>
            </a:r>
            <a:r>
              <a:rPr lang="en-US" sz="2400" i="1" dirty="0"/>
              <a:t>n</a:t>
            </a:r>
            <a:r>
              <a:rPr lang="en-US" sz="2400" dirty="0"/>
              <a:t>, </a:t>
            </a:r>
            <a:r>
              <a:rPr lang="en-US" sz="2400" i="1" dirty="0"/>
              <a:t>p</a:t>
            </a:r>
          </a:p>
        </p:txBody>
      </p:sp>
      <p:sp>
        <p:nvSpPr>
          <p:cNvPr id="3" name="Rectangle 2"/>
          <p:cNvSpPr/>
          <p:nvPr/>
        </p:nvSpPr>
        <p:spPr>
          <a:xfrm>
            <a:off x="97532" y="5663136"/>
            <a:ext cx="5149152" cy="1138773"/>
          </a:xfrm>
          <a:prstGeom prst="rect">
            <a:avLst/>
          </a:prstGeom>
        </p:spPr>
        <p:txBody>
          <a:bodyPr wrap="square">
            <a:spAutoFit/>
          </a:bodyPr>
          <a:lstStyle/>
          <a:p>
            <a:pPr algn="ctr"/>
            <a:r>
              <a:rPr lang="tr-TR" sz="2000" b="1" dirty="0"/>
              <a:t>Fig. 1.6 </a:t>
            </a:r>
            <a:r>
              <a:rPr lang="tr-TR" sz="1600" dirty="0"/>
              <a:t>The variation of the volume of a fixed amount of gas with the temperature at constant pressure. Note that in each case the isobars extrapolate to zero volume at T = 0, or -273</a:t>
            </a:r>
            <a:r>
              <a:rPr lang="tr-TR" sz="1600" dirty="0">
                <a:latin typeface="Times New Roman" panose="02020603050405020304" pitchFamily="18" charset="0"/>
                <a:cs typeface="Times New Roman" panose="02020603050405020304" pitchFamily="18" charset="0"/>
              </a:rPr>
              <a:t>°C</a:t>
            </a:r>
            <a:endParaRPr lang="tr-TR" sz="1600" dirty="0"/>
          </a:p>
        </p:txBody>
      </p:sp>
    </p:spTree>
    <p:extLst>
      <p:ext uri="{BB962C8B-B14F-4D97-AF65-F5344CB8AC3E}">
        <p14:creationId xmlns:p14="http://schemas.microsoft.com/office/powerpoint/2010/main" val="427929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160661"/>
            <a:ext cx="6705600" cy="624840"/>
          </a:xfrm>
          <a:prstGeom prst="rect">
            <a:avLst/>
          </a:prstGeom>
          <a:solidFill>
            <a:schemeClr val="tx2">
              <a:lumMod val="40000"/>
              <a:lumOff val="60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t>Charles’s law</a:t>
            </a:r>
            <a:r>
              <a:rPr lang="tr-TR" sz="2400" b="1" baseline="30000" dirty="0"/>
              <a:t>2</a:t>
            </a:r>
            <a:r>
              <a:rPr lang="en-US" sz="2400" b="1" dirty="0"/>
              <a:t>: </a:t>
            </a:r>
            <a:r>
              <a:rPr lang="en-US" sz="2400" i="1" dirty="0"/>
              <a:t>p </a:t>
            </a:r>
            <a:r>
              <a:rPr lang="en-US" sz="2400" dirty="0"/>
              <a:t>= constant × </a:t>
            </a:r>
            <a:r>
              <a:rPr lang="en-US" sz="2400" i="1" dirty="0"/>
              <a:t>T</a:t>
            </a:r>
            <a:r>
              <a:rPr lang="tr-TR" sz="2400" i="1" dirty="0"/>
              <a:t> </a:t>
            </a:r>
            <a:r>
              <a:rPr lang="en-US" sz="2400" dirty="0"/>
              <a:t>@ constant </a:t>
            </a:r>
            <a:r>
              <a:rPr lang="en-US" sz="2400" i="1" dirty="0"/>
              <a:t>n</a:t>
            </a:r>
            <a:r>
              <a:rPr lang="en-US" sz="2400" dirty="0"/>
              <a:t>, </a:t>
            </a:r>
            <a:r>
              <a:rPr lang="en-US" sz="2400" i="1" dirty="0"/>
              <a:t>V </a:t>
            </a:r>
            <a:endParaRPr lang="en-US" sz="2400" dirty="0"/>
          </a:p>
          <a:p>
            <a:pPr marL="0" indent="0">
              <a:buFont typeface="Arial"/>
              <a:buNone/>
            </a:pPr>
            <a:endParaRPr lang="en-US" sz="2400" b="1" dirty="0"/>
          </a:p>
        </p:txBody>
      </p:sp>
      <p:pic>
        <p:nvPicPr>
          <p:cNvPr id="10" name="Picture 9"/>
          <p:cNvPicPr>
            <a:picLocks noChangeAspect="1"/>
          </p:cNvPicPr>
          <p:nvPr/>
        </p:nvPicPr>
        <p:blipFill>
          <a:blip r:embed="rId3"/>
          <a:stretch>
            <a:fillRect/>
          </a:stretch>
        </p:blipFill>
        <p:spPr>
          <a:xfrm>
            <a:off x="-45487" y="486209"/>
            <a:ext cx="3398287" cy="5476220"/>
          </a:xfrm>
          <a:prstGeom prst="rect">
            <a:avLst/>
          </a:prstGeom>
        </p:spPr>
      </p:pic>
      <p:sp>
        <p:nvSpPr>
          <p:cNvPr id="5" name="TextBox 4"/>
          <p:cNvSpPr txBox="1"/>
          <p:nvPr/>
        </p:nvSpPr>
        <p:spPr>
          <a:xfrm>
            <a:off x="3733800" y="1744504"/>
            <a:ext cx="5227319" cy="1938992"/>
          </a:xfrm>
          <a:prstGeom prst="rect">
            <a:avLst/>
          </a:prstGeom>
          <a:noFill/>
        </p:spPr>
        <p:txBody>
          <a:bodyPr wrap="square" rtlCol="0">
            <a:spAutoFit/>
          </a:bodyPr>
          <a:lstStyle/>
          <a:p>
            <a:pPr algn="just"/>
            <a:r>
              <a:rPr lang="tr-TR" sz="2400" dirty="0"/>
              <a:t>Figure 1.7 illustrates the linear variation of pressure with temperature. The lines in this diagram are </a:t>
            </a:r>
            <a:r>
              <a:rPr lang="tr-TR" sz="2400" b="1" u="sng" dirty="0"/>
              <a:t>isochores</a:t>
            </a:r>
            <a:r>
              <a:rPr lang="tr-TR" sz="2400" dirty="0"/>
              <a:t>, or lines showing the variation of properties at constant volume. </a:t>
            </a:r>
          </a:p>
        </p:txBody>
      </p:sp>
      <p:sp>
        <p:nvSpPr>
          <p:cNvPr id="11" name="Rectangle 10"/>
          <p:cNvSpPr/>
          <p:nvPr/>
        </p:nvSpPr>
        <p:spPr>
          <a:xfrm>
            <a:off x="97532" y="5841701"/>
            <a:ext cx="5510788" cy="646331"/>
          </a:xfrm>
          <a:prstGeom prst="rect">
            <a:avLst/>
          </a:prstGeom>
        </p:spPr>
        <p:txBody>
          <a:bodyPr wrap="square">
            <a:spAutoFit/>
          </a:bodyPr>
          <a:lstStyle/>
          <a:p>
            <a:pPr algn="ctr"/>
            <a:r>
              <a:rPr lang="tr-TR" sz="2000" b="1" dirty="0"/>
              <a:t>Fig. 1.6 </a:t>
            </a:r>
            <a:r>
              <a:rPr lang="tr-TR" sz="1600" dirty="0"/>
              <a:t>The pressure also varies linearly with the temperature at constant volume and extrapolates to zero at T = 0 (-273</a:t>
            </a:r>
            <a:r>
              <a:rPr lang="tr-TR" sz="1600" dirty="0">
                <a:latin typeface="Times New Roman" panose="02020603050405020304" pitchFamily="18" charset="0"/>
                <a:cs typeface="Times New Roman" panose="02020603050405020304" pitchFamily="18" charset="0"/>
              </a:rPr>
              <a:t>°C)</a:t>
            </a:r>
            <a:endParaRPr lang="tr-TR" sz="1600" dirty="0"/>
          </a:p>
        </p:txBody>
      </p:sp>
    </p:spTree>
    <p:extLst>
      <p:ext uri="{BB962C8B-B14F-4D97-AF65-F5344CB8AC3E}">
        <p14:creationId xmlns:p14="http://schemas.microsoft.com/office/powerpoint/2010/main" val="15850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411480"/>
            <a:ext cx="8686800" cy="5867400"/>
          </a:xfrm>
        </p:spPr>
        <p:txBody>
          <a:bodyPr>
            <a:normAutofit lnSpcReduction="10000"/>
          </a:bodyPr>
          <a:lstStyle/>
          <a:p>
            <a:pPr marL="0" indent="0" algn="just">
              <a:buNone/>
            </a:pPr>
            <a:r>
              <a:rPr lang="tr-TR" sz="2800" dirty="0"/>
              <a:t>The emperical observations can be summarized by following expression: </a:t>
            </a:r>
          </a:p>
          <a:p>
            <a:pPr marL="0" indent="0" algn="ctr">
              <a:buNone/>
            </a:pPr>
            <a:r>
              <a:rPr lang="tr-TR" dirty="0">
                <a:solidFill>
                  <a:srgbClr val="00B050"/>
                </a:solidFill>
              </a:rPr>
              <a:t>pV = constant x nT</a:t>
            </a:r>
          </a:p>
          <a:p>
            <a:pPr marL="0" indent="0" algn="just">
              <a:buNone/>
            </a:pPr>
            <a:endParaRPr lang="tr-TR" sz="2800" dirty="0"/>
          </a:p>
          <a:p>
            <a:pPr marL="0" indent="0" algn="just">
              <a:buNone/>
            </a:pPr>
            <a:r>
              <a:rPr lang="tr-TR" sz="2800" dirty="0"/>
              <a:t>This expression is consistent with</a:t>
            </a:r>
          </a:p>
          <a:p>
            <a:pPr marL="0" indent="0" algn="just">
              <a:buNone/>
            </a:pPr>
            <a:endParaRPr lang="tr-TR" sz="2800" dirty="0"/>
          </a:p>
          <a:p>
            <a:pPr algn="just"/>
            <a:r>
              <a:rPr lang="tr-TR" sz="2800" dirty="0"/>
              <a:t>Boyle’s law </a:t>
            </a:r>
            <a:r>
              <a:rPr lang="en-US" sz="2800" dirty="0"/>
              <a:t>(</a:t>
            </a:r>
            <a:r>
              <a:rPr lang="en-US" sz="2800" i="1" dirty="0" err="1"/>
              <a:t>pV</a:t>
            </a:r>
            <a:r>
              <a:rPr lang="en-US" sz="2800" i="1" dirty="0"/>
              <a:t> </a:t>
            </a:r>
            <a:r>
              <a:rPr lang="en-US" sz="2800" dirty="0"/>
              <a:t>= constant) </a:t>
            </a:r>
            <a:r>
              <a:rPr lang="tr-TR" sz="2800" dirty="0"/>
              <a:t>when n and T are constent</a:t>
            </a:r>
          </a:p>
          <a:p>
            <a:pPr algn="just"/>
            <a:endParaRPr lang="tr-TR" sz="2800" dirty="0"/>
          </a:p>
          <a:p>
            <a:pPr algn="just"/>
            <a:r>
              <a:rPr lang="tr-TR" sz="2800" dirty="0"/>
              <a:t>Both forms of charles’ law </a:t>
            </a:r>
            <a:r>
              <a:rPr lang="en-US" sz="2800" dirty="0"/>
              <a:t>(</a:t>
            </a:r>
            <a:r>
              <a:rPr lang="en-US" sz="2800" i="1" dirty="0"/>
              <a:t>p </a:t>
            </a:r>
            <a:r>
              <a:rPr lang="en-US" sz="2800" dirty="0"/>
              <a:t>∝ </a:t>
            </a:r>
            <a:r>
              <a:rPr lang="en-US" sz="2800" i="1" dirty="0"/>
              <a:t>T</a:t>
            </a:r>
            <a:r>
              <a:rPr lang="en-US" sz="2800" dirty="0"/>
              <a:t>, </a:t>
            </a:r>
            <a:r>
              <a:rPr lang="en-US" sz="2800" i="1" dirty="0"/>
              <a:t>V </a:t>
            </a:r>
            <a:r>
              <a:rPr lang="en-US" sz="2800" dirty="0"/>
              <a:t>∝ </a:t>
            </a:r>
            <a:r>
              <a:rPr lang="en-US" sz="2800" i="1" dirty="0"/>
              <a:t>T</a:t>
            </a:r>
            <a:r>
              <a:rPr lang="en-US" sz="2800" dirty="0"/>
              <a:t>) </a:t>
            </a:r>
            <a:r>
              <a:rPr lang="tr-TR" sz="2800" dirty="0"/>
              <a:t>when n and either V or P are held constant, and</a:t>
            </a:r>
          </a:p>
          <a:p>
            <a:pPr algn="just"/>
            <a:endParaRPr lang="tr-TR" sz="2800" dirty="0"/>
          </a:p>
          <a:p>
            <a:pPr algn="just"/>
            <a:r>
              <a:rPr lang="tr-TR" sz="2800" dirty="0"/>
              <a:t>Avogadro’s principle </a:t>
            </a:r>
            <a:r>
              <a:rPr lang="en-US" sz="2800" dirty="0"/>
              <a:t>(</a:t>
            </a:r>
            <a:r>
              <a:rPr lang="en-US" sz="2800" i="1" dirty="0"/>
              <a:t>V </a:t>
            </a:r>
            <a:r>
              <a:rPr lang="en-US" sz="2800" dirty="0"/>
              <a:t>∝ </a:t>
            </a:r>
            <a:r>
              <a:rPr lang="en-US" sz="2800" i="1" dirty="0"/>
              <a:t>n</a:t>
            </a:r>
            <a:r>
              <a:rPr lang="en-US" sz="2800" dirty="0"/>
              <a:t>) </a:t>
            </a:r>
            <a:r>
              <a:rPr lang="tr-TR" sz="2800" dirty="0"/>
              <a:t>when P and T are constant. </a:t>
            </a:r>
            <a:endParaRPr lang="en-US" sz="2800" dirty="0"/>
          </a:p>
          <a:p>
            <a:pPr algn="just"/>
            <a:endParaRPr lang="en-US" sz="2800" dirty="0"/>
          </a:p>
          <a:p>
            <a:pPr algn="just"/>
            <a:endParaRPr lang="en-US" sz="2800" dirty="0"/>
          </a:p>
          <a:p>
            <a:pPr marL="0" indent="0" algn="just">
              <a:buNone/>
            </a:pPr>
            <a:endParaRPr lang="tr-TR" dirty="0"/>
          </a:p>
        </p:txBody>
      </p:sp>
    </p:spTree>
    <p:extLst>
      <p:ext uri="{BB962C8B-B14F-4D97-AF65-F5344CB8AC3E}">
        <p14:creationId xmlns:p14="http://schemas.microsoft.com/office/powerpoint/2010/main" val="3460340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5125517"/>
            <a:ext cx="3093720" cy="1732483"/>
          </a:xfrm>
          <a:prstGeom prst="rect">
            <a:avLst/>
          </a:prstGeom>
        </p:spPr>
      </p:pic>
      <p:pic>
        <p:nvPicPr>
          <p:cNvPr id="6" name="Picture 5"/>
          <p:cNvPicPr>
            <a:picLocks noChangeAspect="1"/>
          </p:cNvPicPr>
          <p:nvPr/>
        </p:nvPicPr>
        <p:blipFill>
          <a:blip r:embed="rId4"/>
          <a:stretch>
            <a:fillRect/>
          </a:stretch>
        </p:blipFill>
        <p:spPr>
          <a:xfrm>
            <a:off x="304800" y="140969"/>
            <a:ext cx="2788920" cy="4852721"/>
          </a:xfrm>
          <a:prstGeom prst="rect">
            <a:avLst/>
          </a:prstGeom>
        </p:spPr>
      </p:pic>
      <p:pic>
        <p:nvPicPr>
          <p:cNvPr id="8" name="Picture 7"/>
          <p:cNvPicPr>
            <a:picLocks noChangeAspect="1"/>
          </p:cNvPicPr>
          <p:nvPr/>
        </p:nvPicPr>
        <p:blipFill>
          <a:blip r:embed="rId5"/>
          <a:stretch>
            <a:fillRect/>
          </a:stretch>
        </p:blipFill>
        <p:spPr>
          <a:xfrm>
            <a:off x="6198585" y="140969"/>
            <a:ext cx="2867517" cy="4852721"/>
          </a:xfrm>
          <a:prstGeom prst="rect">
            <a:avLst/>
          </a:prstGeom>
        </p:spPr>
      </p:pic>
      <p:pic>
        <p:nvPicPr>
          <p:cNvPr id="9" name="Picture 8"/>
          <p:cNvPicPr>
            <a:picLocks noChangeAspect="1"/>
          </p:cNvPicPr>
          <p:nvPr/>
        </p:nvPicPr>
        <p:blipFill>
          <a:blip r:embed="rId6"/>
          <a:stretch>
            <a:fillRect/>
          </a:stretch>
        </p:blipFill>
        <p:spPr>
          <a:xfrm>
            <a:off x="3413760" y="140969"/>
            <a:ext cx="2595038" cy="4852721"/>
          </a:xfrm>
          <a:prstGeom prst="rect">
            <a:avLst/>
          </a:prstGeom>
        </p:spPr>
      </p:pic>
      <p:pic>
        <p:nvPicPr>
          <p:cNvPr id="11" name="Picture 10"/>
          <p:cNvPicPr>
            <a:picLocks noChangeAspect="1"/>
          </p:cNvPicPr>
          <p:nvPr/>
        </p:nvPicPr>
        <p:blipFill rotWithShape="1">
          <a:blip r:embed="rId7"/>
          <a:srcRect t="35295" b="14277"/>
          <a:stretch/>
        </p:blipFill>
        <p:spPr>
          <a:xfrm>
            <a:off x="3631357" y="5855732"/>
            <a:ext cx="2377440" cy="899161"/>
          </a:xfrm>
          <a:prstGeom prst="rect">
            <a:avLst/>
          </a:prstGeom>
        </p:spPr>
      </p:pic>
      <p:pic>
        <p:nvPicPr>
          <p:cNvPr id="12" name="Picture 11"/>
          <p:cNvPicPr>
            <a:picLocks noChangeAspect="1"/>
          </p:cNvPicPr>
          <p:nvPr/>
        </p:nvPicPr>
        <p:blipFill>
          <a:blip r:embed="rId8"/>
          <a:stretch>
            <a:fillRect/>
          </a:stretch>
        </p:blipFill>
        <p:spPr>
          <a:xfrm>
            <a:off x="3821226" y="5311582"/>
            <a:ext cx="1997703" cy="544150"/>
          </a:xfrm>
          <a:prstGeom prst="rect">
            <a:avLst/>
          </a:prstGeom>
        </p:spPr>
      </p:pic>
      <p:sp>
        <p:nvSpPr>
          <p:cNvPr id="13" name="TextBox 12"/>
          <p:cNvSpPr txBox="1"/>
          <p:nvPr/>
        </p:nvSpPr>
        <p:spPr>
          <a:xfrm>
            <a:off x="790934" y="335280"/>
            <a:ext cx="1032655" cy="369332"/>
          </a:xfrm>
          <a:prstGeom prst="rect">
            <a:avLst/>
          </a:prstGeom>
          <a:noFill/>
        </p:spPr>
        <p:txBody>
          <a:bodyPr wrap="none" rtlCol="0">
            <a:spAutoFit/>
          </a:bodyPr>
          <a:lstStyle/>
          <a:p>
            <a:r>
              <a:rPr lang="tr-TR" dirty="0">
                <a:solidFill>
                  <a:srgbClr val="C00000"/>
                </a:solidFill>
              </a:rPr>
              <a:t>Isotherm</a:t>
            </a:r>
          </a:p>
        </p:txBody>
      </p:sp>
      <p:sp>
        <p:nvSpPr>
          <p:cNvPr id="14" name="TextBox 13"/>
          <p:cNvSpPr txBox="1"/>
          <p:nvPr/>
        </p:nvSpPr>
        <p:spPr>
          <a:xfrm>
            <a:off x="3821226" y="335280"/>
            <a:ext cx="766557" cy="369332"/>
          </a:xfrm>
          <a:prstGeom prst="rect">
            <a:avLst/>
          </a:prstGeom>
          <a:noFill/>
        </p:spPr>
        <p:txBody>
          <a:bodyPr wrap="none" rtlCol="0">
            <a:spAutoFit/>
          </a:bodyPr>
          <a:lstStyle/>
          <a:p>
            <a:r>
              <a:rPr lang="tr-TR" dirty="0">
                <a:solidFill>
                  <a:srgbClr val="C00000"/>
                </a:solidFill>
              </a:rPr>
              <a:t>Isobar</a:t>
            </a:r>
          </a:p>
        </p:txBody>
      </p:sp>
      <p:sp>
        <p:nvSpPr>
          <p:cNvPr id="15" name="TextBox 14"/>
          <p:cNvSpPr txBox="1"/>
          <p:nvPr/>
        </p:nvSpPr>
        <p:spPr>
          <a:xfrm>
            <a:off x="6759106" y="335280"/>
            <a:ext cx="1077731" cy="369332"/>
          </a:xfrm>
          <a:prstGeom prst="rect">
            <a:avLst/>
          </a:prstGeom>
          <a:noFill/>
        </p:spPr>
        <p:txBody>
          <a:bodyPr wrap="none" rtlCol="0">
            <a:spAutoFit/>
          </a:bodyPr>
          <a:lstStyle/>
          <a:p>
            <a:r>
              <a:rPr lang="tr-TR" dirty="0">
                <a:solidFill>
                  <a:srgbClr val="C00000"/>
                </a:solidFill>
              </a:rPr>
              <a:t>Isochores</a:t>
            </a:r>
          </a:p>
        </p:txBody>
      </p:sp>
      <p:sp>
        <p:nvSpPr>
          <p:cNvPr id="17" name="TextBox 16"/>
          <p:cNvSpPr txBox="1"/>
          <p:nvPr/>
        </p:nvSpPr>
        <p:spPr>
          <a:xfrm>
            <a:off x="4277298" y="4916598"/>
            <a:ext cx="1731500" cy="461665"/>
          </a:xfrm>
          <a:prstGeom prst="rect">
            <a:avLst/>
          </a:prstGeom>
          <a:noFill/>
        </p:spPr>
        <p:txBody>
          <a:bodyPr wrap="none" rtlCol="0">
            <a:spAutoFit/>
          </a:bodyPr>
          <a:lstStyle/>
          <a:p>
            <a:r>
              <a:rPr lang="tr-TR" sz="2400" dirty="0">
                <a:solidFill>
                  <a:srgbClr val="C00000"/>
                </a:solidFill>
              </a:rPr>
              <a:t>Charle’s Law</a:t>
            </a:r>
          </a:p>
        </p:txBody>
      </p:sp>
      <p:sp>
        <p:nvSpPr>
          <p:cNvPr id="18" name="TextBox 17"/>
          <p:cNvSpPr txBox="1"/>
          <p:nvPr/>
        </p:nvSpPr>
        <p:spPr>
          <a:xfrm>
            <a:off x="6479302" y="5080749"/>
            <a:ext cx="2306081" cy="461665"/>
          </a:xfrm>
          <a:prstGeom prst="rect">
            <a:avLst/>
          </a:prstGeom>
          <a:noFill/>
        </p:spPr>
        <p:txBody>
          <a:bodyPr wrap="none" rtlCol="0">
            <a:spAutoFit/>
          </a:bodyPr>
          <a:lstStyle/>
          <a:p>
            <a:r>
              <a:rPr lang="tr-TR" sz="2400" dirty="0">
                <a:solidFill>
                  <a:srgbClr val="C00000"/>
                </a:solidFill>
              </a:rPr>
              <a:t>Gay-Lussac’s Law</a:t>
            </a:r>
          </a:p>
        </p:txBody>
      </p:sp>
      <p:pic>
        <p:nvPicPr>
          <p:cNvPr id="19" name="Picture 18"/>
          <p:cNvPicPr>
            <a:picLocks noChangeAspect="1"/>
          </p:cNvPicPr>
          <p:nvPr/>
        </p:nvPicPr>
        <p:blipFill>
          <a:blip r:embed="rId9"/>
          <a:stretch>
            <a:fillRect/>
          </a:stretch>
        </p:blipFill>
        <p:spPr>
          <a:xfrm>
            <a:off x="7160854" y="5542414"/>
            <a:ext cx="942975" cy="781050"/>
          </a:xfrm>
          <a:prstGeom prst="rect">
            <a:avLst/>
          </a:prstGeom>
        </p:spPr>
      </p:pic>
    </p:spTree>
    <p:extLst>
      <p:ext uri="{BB962C8B-B14F-4D97-AF65-F5344CB8AC3E}">
        <p14:creationId xmlns:p14="http://schemas.microsoft.com/office/powerpoint/2010/main" val="3516306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97"/>
            <a:ext cx="8229600" cy="597419"/>
          </a:xfrm>
        </p:spPr>
        <p:txBody>
          <a:bodyPr>
            <a:normAutofit/>
          </a:bodyPr>
          <a:lstStyle/>
          <a:p>
            <a:pPr algn="l"/>
            <a:r>
              <a:rPr lang="en-US" sz="3200" b="1" dirty="0"/>
              <a:t>The Perfect Gas Law</a:t>
            </a:r>
          </a:p>
        </p:txBody>
      </p:sp>
      <p:sp>
        <p:nvSpPr>
          <p:cNvPr id="3" name="Content Placeholder 2"/>
          <p:cNvSpPr>
            <a:spLocks noGrp="1"/>
          </p:cNvSpPr>
          <p:nvPr>
            <p:ph idx="1"/>
          </p:nvPr>
        </p:nvSpPr>
        <p:spPr>
          <a:xfrm>
            <a:off x="167640" y="807720"/>
            <a:ext cx="8869680" cy="5760720"/>
          </a:xfrm>
        </p:spPr>
        <p:txBody>
          <a:bodyPr>
            <a:normAutofit fontScale="92500" lnSpcReduction="20000"/>
          </a:bodyPr>
          <a:lstStyle/>
          <a:p>
            <a:pPr marL="0" indent="0" algn="just">
              <a:buNone/>
            </a:pPr>
            <a:r>
              <a:rPr lang="tr-TR" sz="2800" i="1" dirty="0"/>
              <a:t>The constant of proportionality, which is found experimentally to be the same for all gases, is donated </a:t>
            </a:r>
            <a:r>
              <a:rPr lang="tr-TR" sz="2800" b="1" i="1" dirty="0"/>
              <a:t>R</a:t>
            </a:r>
            <a:r>
              <a:rPr lang="tr-TR" sz="2800" i="1" dirty="0"/>
              <a:t> and called </a:t>
            </a:r>
            <a:r>
              <a:rPr lang="tr-TR" sz="2800" b="1" i="1" u="sng" dirty="0"/>
              <a:t>the gas constant. </a:t>
            </a:r>
          </a:p>
          <a:p>
            <a:pPr marL="0" indent="0" algn="just">
              <a:buNone/>
            </a:pPr>
            <a:endParaRPr lang="en-US" sz="2800" b="1" i="1" u="sng" dirty="0"/>
          </a:p>
          <a:p>
            <a:pPr marL="0" indent="0" algn="ctr">
              <a:buNone/>
            </a:pPr>
            <a:r>
              <a:rPr lang="en-US" sz="3600" b="1" dirty="0"/>
              <a:t>Constant = gas constant = </a:t>
            </a:r>
            <a:r>
              <a:rPr lang="en-US" sz="3600" b="1" i="1" dirty="0"/>
              <a:t>R</a:t>
            </a:r>
            <a:endParaRPr lang="tr-TR" sz="3600" b="1" i="1" dirty="0"/>
          </a:p>
          <a:p>
            <a:pPr marL="0" indent="0" algn="ctr">
              <a:buNone/>
            </a:pPr>
            <a:r>
              <a:rPr lang="tr-TR" i="1" dirty="0"/>
              <a:t>The resulting expression </a:t>
            </a:r>
            <a:r>
              <a:rPr lang="en-US" i="1" dirty="0" err="1">
                <a:solidFill>
                  <a:srgbClr val="FF0000"/>
                </a:solidFill>
              </a:rPr>
              <a:t>pV</a:t>
            </a:r>
            <a:r>
              <a:rPr lang="en-US" i="1" dirty="0">
                <a:solidFill>
                  <a:srgbClr val="FF0000"/>
                </a:solidFill>
              </a:rPr>
              <a:t> </a:t>
            </a:r>
            <a:r>
              <a:rPr lang="en-US" dirty="0">
                <a:solidFill>
                  <a:srgbClr val="FF0000"/>
                </a:solidFill>
              </a:rPr>
              <a:t>= </a:t>
            </a:r>
            <a:r>
              <a:rPr lang="en-US" i="1" dirty="0" err="1">
                <a:solidFill>
                  <a:srgbClr val="FF0000"/>
                </a:solidFill>
              </a:rPr>
              <a:t>nRT</a:t>
            </a:r>
            <a:r>
              <a:rPr lang="tr-TR" i="1" dirty="0">
                <a:solidFill>
                  <a:srgbClr val="FF0000"/>
                </a:solidFill>
              </a:rPr>
              <a:t> </a:t>
            </a:r>
            <a:r>
              <a:rPr lang="tr-TR" i="1" dirty="0"/>
              <a:t>is the perfect gas equation. </a:t>
            </a:r>
          </a:p>
          <a:p>
            <a:pPr marL="0" indent="0" algn="just">
              <a:buNone/>
            </a:pPr>
            <a:endParaRPr lang="tr-TR" sz="2400" dirty="0"/>
          </a:p>
          <a:p>
            <a:pPr algn="just">
              <a:buFont typeface="Wingdings" panose="05000000000000000000" pitchFamily="2" charset="2"/>
              <a:buChar char="Ø"/>
            </a:pPr>
            <a:r>
              <a:rPr lang="tr-TR" sz="2400" dirty="0"/>
              <a:t>It is the approximate equation of state of any gas, and becomes increasingly exact as the pressure of the gas approaches zero. </a:t>
            </a:r>
          </a:p>
          <a:p>
            <a:pPr algn="just">
              <a:buFont typeface="Wingdings" panose="05000000000000000000" pitchFamily="2" charset="2"/>
              <a:buChar char="Ø"/>
            </a:pPr>
            <a:r>
              <a:rPr lang="en-US" sz="2400" dirty="0"/>
              <a:t>A gas that obeys this eq. exactly under all conditions is called a </a:t>
            </a:r>
            <a:r>
              <a:rPr lang="en-US" sz="2400" b="1" u="sng" dirty="0">
                <a:solidFill>
                  <a:srgbClr val="FF0000"/>
                </a:solidFill>
              </a:rPr>
              <a:t>perfect gas </a:t>
            </a:r>
            <a:r>
              <a:rPr lang="en-US" sz="2400" u="sng" dirty="0"/>
              <a:t>(or </a:t>
            </a:r>
            <a:r>
              <a:rPr lang="en-US" sz="2400" i="1" u="sng" dirty="0"/>
              <a:t>ideal gas</a:t>
            </a:r>
            <a:r>
              <a:rPr lang="en-US" sz="2400" u="sng" dirty="0"/>
              <a:t>). </a:t>
            </a:r>
            <a:endParaRPr lang="tr-TR" sz="2400" u="sng" dirty="0"/>
          </a:p>
          <a:p>
            <a:pPr algn="just">
              <a:buFont typeface="Wingdings" panose="05000000000000000000" pitchFamily="2" charset="2"/>
              <a:buChar char="Ø"/>
            </a:pPr>
            <a:endParaRPr lang="en-US" sz="2400" u="sng" dirty="0"/>
          </a:p>
          <a:p>
            <a:pPr marL="0" indent="0" algn="just">
              <a:buNone/>
            </a:pPr>
            <a:r>
              <a:rPr lang="tr-TR" sz="2800" dirty="0"/>
              <a:t>A real gas or an actual gas, behaves more like a perfect gas the lower the pressure, and is described exactly by pV=nRT eqn. In the limit p     0.</a:t>
            </a:r>
            <a:endParaRPr lang="en-US" dirty="0"/>
          </a:p>
        </p:txBody>
      </p:sp>
      <p:cxnSp>
        <p:nvCxnSpPr>
          <p:cNvPr id="5" name="Straight Arrow Connector 4"/>
          <p:cNvCxnSpPr/>
          <p:nvPr/>
        </p:nvCxnSpPr>
        <p:spPr>
          <a:xfrm>
            <a:off x="1661160" y="6248400"/>
            <a:ext cx="3048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67640"/>
            <a:ext cx="8702040" cy="4525963"/>
          </a:xfrm>
        </p:spPr>
        <p:txBody>
          <a:bodyPr>
            <a:normAutofit/>
          </a:bodyPr>
          <a:lstStyle/>
          <a:p>
            <a:pPr marL="0" indent="0" algn="just">
              <a:buNone/>
            </a:pPr>
            <a:r>
              <a:rPr lang="tr-TR" sz="2400" dirty="0"/>
              <a:t>The gas constant R can be determined by evaluating R = PV/nT for a gas in the limit of zero pressure (to guarantee that it is behaving perfectly). However, a more accurate value can be obtained by measuring the speed of sound in a low pressure gas (argon is used in practice) and extrapolating its value to zero pressure. </a:t>
            </a:r>
          </a:p>
        </p:txBody>
      </p:sp>
      <p:pic>
        <p:nvPicPr>
          <p:cNvPr id="4" name="Picture 3"/>
          <p:cNvPicPr>
            <a:picLocks noChangeAspect="1"/>
          </p:cNvPicPr>
          <p:nvPr/>
        </p:nvPicPr>
        <p:blipFill>
          <a:blip r:embed="rId3"/>
          <a:stretch>
            <a:fillRect/>
          </a:stretch>
        </p:blipFill>
        <p:spPr>
          <a:xfrm>
            <a:off x="2214343" y="2296909"/>
            <a:ext cx="4735097" cy="4135318"/>
          </a:xfrm>
          <a:prstGeom prst="rect">
            <a:avLst/>
          </a:prstGeom>
        </p:spPr>
      </p:pic>
    </p:spTree>
    <p:extLst>
      <p:ext uri="{BB962C8B-B14F-4D97-AF65-F5344CB8AC3E}">
        <p14:creationId xmlns:p14="http://schemas.microsoft.com/office/powerpoint/2010/main" val="142580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17352"/>
            <a:ext cx="7256886" cy="6040648"/>
          </a:xfrm>
          <a:prstGeom prst="rect">
            <a:avLst/>
          </a:prstGeom>
        </p:spPr>
      </p:pic>
      <p:sp>
        <p:nvSpPr>
          <p:cNvPr id="2" name="Title 1"/>
          <p:cNvSpPr>
            <a:spLocks noGrp="1"/>
          </p:cNvSpPr>
          <p:nvPr>
            <p:ph type="title"/>
          </p:nvPr>
        </p:nvSpPr>
        <p:spPr>
          <a:xfrm>
            <a:off x="0" y="6311"/>
            <a:ext cx="8229600" cy="811041"/>
          </a:xfrm>
        </p:spPr>
        <p:txBody>
          <a:bodyPr/>
          <a:lstStyle/>
          <a:p>
            <a:pPr algn="l"/>
            <a:r>
              <a:rPr lang="en-US" b="1" dirty="0"/>
              <a:t>The properties of gases </a:t>
            </a:r>
          </a:p>
        </p:txBody>
      </p:sp>
    </p:spTree>
    <p:extLst>
      <p:ext uri="{BB962C8B-B14F-4D97-AF65-F5344CB8AC3E}">
        <p14:creationId xmlns:p14="http://schemas.microsoft.com/office/powerpoint/2010/main" val="2681519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50327"/>
          <a:stretch/>
        </p:blipFill>
        <p:spPr>
          <a:xfrm>
            <a:off x="4953765" y="167774"/>
            <a:ext cx="4007355" cy="5993590"/>
          </a:xfrm>
          <a:prstGeom prst="rect">
            <a:avLst/>
          </a:prstGeom>
        </p:spPr>
      </p:pic>
      <p:sp>
        <p:nvSpPr>
          <p:cNvPr id="2" name="TextBox 1"/>
          <p:cNvSpPr txBox="1"/>
          <p:nvPr/>
        </p:nvSpPr>
        <p:spPr>
          <a:xfrm>
            <a:off x="121921" y="991434"/>
            <a:ext cx="3962399" cy="4524315"/>
          </a:xfrm>
          <a:prstGeom prst="rect">
            <a:avLst/>
          </a:prstGeom>
          <a:noFill/>
        </p:spPr>
        <p:txBody>
          <a:bodyPr wrap="square" rtlCol="0">
            <a:spAutoFit/>
          </a:bodyPr>
          <a:lstStyle/>
          <a:p>
            <a:pPr algn="just"/>
            <a:r>
              <a:rPr lang="tr-TR" sz="2400" dirty="0"/>
              <a:t>The surface in Fig is a plot of the pressure of a fixed amount of perfect gas against its volume and thermodynamic temperature as given in PV = nRT.</a:t>
            </a:r>
          </a:p>
          <a:p>
            <a:pPr algn="just"/>
            <a:endParaRPr lang="tr-TR" sz="2400" dirty="0"/>
          </a:p>
          <a:p>
            <a:pPr algn="just"/>
            <a:r>
              <a:rPr lang="tr-TR" sz="2400" dirty="0"/>
              <a:t>The surface depicts the only possible states of a perfect gas. The gas cannot exist in states that do not correspond to points on the surface. </a:t>
            </a:r>
          </a:p>
        </p:txBody>
      </p:sp>
    </p:spTree>
    <p:extLst>
      <p:ext uri="{BB962C8B-B14F-4D97-AF65-F5344CB8AC3E}">
        <p14:creationId xmlns:p14="http://schemas.microsoft.com/office/powerpoint/2010/main" val="3439744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5638" y="274638"/>
            <a:ext cx="4005361" cy="6442272"/>
          </a:xfrm>
          <a:prstGeom prst="rect">
            <a:avLst/>
          </a:prstGeom>
        </p:spPr>
      </p:pic>
      <p:pic>
        <p:nvPicPr>
          <p:cNvPr id="7" name="Content Placeholder 6"/>
          <p:cNvPicPr>
            <a:picLocks noGrp="1" noChangeAspect="1"/>
          </p:cNvPicPr>
          <p:nvPr>
            <p:ph idx="1"/>
          </p:nvPr>
        </p:nvPicPr>
        <p:blipFill>
          <a:blip r:embed="rId4"/>
          <a:stretch>
            <a:fillRect/>
          </a:stretch>
        </p:blipFill>
        <p:spPr>
          <a:xfrm>
            <a:off x="4635796" y="274638"/>
            <a:ext cx="3410924" cy="6378429"/>
          </a:xfrm>
          <a:prstGeom prst="rect">
            <a:avLst/>
          </a:prstGeom>
        </p:spPr>
      </p:pic>
    </p:spTree>
    <p:extLst>
      <p:ext uri="{BB962C8B-B14F-4D97-AF65-F5344CB8AC3E}">
        <p14:creationId xmlns:p14="http://schemas.microsoft.com/office/powerpoint/2010/main" val="219197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285" y="518294"/>
            <a:ext cx="8067418" cy="5993590"/>
          </a:xfrm>
          <a:prstGeom prst="rect">
            <a:avLst/>
          </a:prstGeom>
        </p:spPr>
      </p:pic>
    </p:spTree>
    <p:extLst>
      <p:ext uri="{BB962C8B-B14F-4D97-AF65-F5344CB8AC3E}">
        <p14:creationId xmlns:p14="http://schemas.microsoft.com/office/powerpoint/2010/main" val="754813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Perfect Gas Law</a:t>
            </a:r>
          </a:p>
        </p:txBody>
      </p:sp>
      <p:sp>
        <p:nvSpPr>
          <p:cNvPr id="3" name="Content Placeholder 2"/>
          <p:cNvSpPr>
            <a:spLocks noGrp="1"/>
          </p:cNvSpPr>
          <p:nvPr>
            <p:ph idx="1"/>
          </p:nvPr>
        </p:nvSpPr>
        <p:spPr>
          <a:xfrm>
            <a:off x="457200" y="1600200"/>
            <a:ext cx="8229600" cy="4875434"/>
          </a:xfrm>
        </p:spPr>
        <p:txBody>
          <a:bodyPr>
            <a:normAutofit/>
          </a:bodyPr>
          <a:lstStyle/>
          <a:p>
            <a:pPr algn="just"/>
            <a:r>
              <a:rPr lang="en-US" dirty="0">
                <a:solidFill>
                  <a:srgbClr val="FF0000"/>
                </a:solidFill>
              </a:rPr>
              <a:t>Question: </a:t>
            </a:r>
            <a:r>
              <a:rPr lang="en-US" dirty="0"/>
              <a:t>In an industrial process, nitrogen is heated to 500 K in a vessel of constant volume. If it enters the vessel at 100 </a:t>
            </a:r>
            <a:r>
              <a:rPr lang="en-US" dirty="0" err="1"/>
              <a:t>atm</a:t>
            </a:r>
            <a:r>
              <a:rPr lang="en-US" dirty="0"/>
              <a:t> and 300 K, what pressure would it exert at the working temperature if it behaved as a perfect gas? </a:t>
            </a:r>
          </a:p>
          <a:p>
            <a:pPr marL="0" indent="0">
              <a:buNone/>
            </a:pP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50293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61"/>
            <a:ext cx="8229600" cy="513753"/>
          </a:xfrm>
        </p:spPr>
        <p:txBody>
          <a:bodyPr>
            <a:normAutofit/>
          </a:bodyPr>
          <a:lstStyle/>
          <a:p>
            <a:pPr algn="l"/>
            <a:r>
              <a:rPr lang="en-US" sz="2200" b="1" dirty="0"/>
              <a:t>The Perfect Gas Law</a:t>
            </a:r>
          </a:p>
        </p:txBody>
      </p:sp>
      <p:sp>
        <p:nvSpPr>
          <p:cNvPr id="3" name="Content Placeholder 2"/>
          <p:cNvSpPr>
            <a:spLocks noGrp="1"/>
          </p:cNvSpPr>
          <p:nvPr>
            <p:ph idx="1"/>
          </p:nvPr>
        </p:nvSpPr>
        <p:spPr>
          <a:xfrm>
            <a:off x="159853" y="655320"/>
            <a:ext cx="8229600" cy="1284016"/>
          </a:xfrm>
        </p:spPr>
        <p:txBody>
          <a:bodyPr>
            <a:normAutofit lnSpcReduction="10000"/>
          </a:bodyPr>
          <a:lstStyle/>
          <a:p>
            <a:pPr algn="just"/>
            <a:r>
              <a:rPr lang="en-US" sz="2000" dirty="0">
                <a:solidFill>
                  <a:srgbClr val="FF0000"/>
                </a:solidFill>
              </a:rPr>
              <a:t>Question: </a:t>
            </a:r>
            <a:r>
              <a:rPr lang="en-US" sz="2000" dirty="0"/>
              <a:t>In an industrial process, nitrogen is heated to 500 K in a vessel of constant volume. If it enters the vessel at 100 </a:t>
            </a:r>
            <a:r>
              <a:rPr lang="en-US" sz="2000" dirty="0" err="1"/>
              <a:t>atm</a:t>
            </a:r>
            <a:r>
              <a:rPr lang="en-US" sz="2000" dirty="0"/>
              <a:t> and 300 K, what pressure would it exert at the working temperature if it behaved as a perfect gas? </a:t>
            </a:r>
          </a:p>
          <a:p>
            <a:endParaRPr lang="en-US" dirty="0">
              <a:solidFill>
                <a:srgbClr val="FF0000"/>
              </a:solidFill>
            </a:endParaRPr>
          </a:p>
          <a:p>
            <a:endParaRPr lang="en-US" dirty="0"/>
          </a:p>
        </p:txBody>
      </p:sp>
      <p:pic>
        <p:nvPicPr>
          <p:cNvPr id="7" name="Picture 6"/>
          <p:cNvPicPr>
            <a:picLocks noChangeAspect="1"/>
          </p:cNvPicPr>
          <p:nvPr/>
        </p:nvPicPr>
        <p:blipFill>
          <a:blip r:embed="rId3"/>
          <a:stretch>
            <a:fillRect/>
          </a:stretch>
        </p:blipFill>
        <p:spPr>
          <a:xfrm>
            <a:off x="6866797" y="5201094"/>
            <a:ext cx="1872210" cy="1047168"/>
          </a:xfrm>
          <a:prstGeom prst="rect">
            <a:avLst/>
          </a:prstGeom>
        </p:spPr>
      </p:pic>
      <p:pic>
        <p:nvPicPr>
          <p:cNvPr id="8" name="Picture 7"/>
          <p:cNvPicPr>
            <a:picLocks noChangeAspect="1"/>
          </p:cNvPicPr>
          <p:nvPr/>
        </p:nvPicPr>
        <p:blipFill>
          <a:blip r:embed="rId4"/>
          <a:stretch>
            <a:fillRect/>
          </a:stretch>
        </p:blipFill>
        <p:spPr>
          <a:xfrm>
            <a:off x="217463" y="4298119"/>
            <a:ext cx="4475865" cy="931220"/>
          </a:xfrm>
          <a:prstGeom prst="rect">
            <a:avLst/>
          </a:prstGeom>
        </p:spPr>
      </p:pic>
      <p:pic>
        <p:nvPicPr>
          <p:cNvPr id="6" name="Picture 5"/>
          <p:cNvPicPr>
            <a:picLocks noChangeAspect="1"/>
          </p:cNvPicPr>
          <p:nvPr/>
        </p:nvPicPr>
        <p:blipFill>
          <a:blip r:embed="rId5"/>
          <a:stretch>
            <a:fillRect/>
          </a:stretch>
        </p:blipFill>
        <p:spPr>
          <a:xfrm>
            <a:off x="412308" y="2241660"/>
            <a:ext cx="3393702" cy="13910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4161415" y="1939336"/>
                <a:ext cx="210282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𝑃</m:t>
                          </m:r>
                        </m:e>
                        <m:sub>
                          <m:r>
                            <a:rPr lang="tr-TR" sz="2400" b="0" i="1" smtClean="0">
                              <a:latin typeface="Cambria Math" panose="02040503050406030204" pitchFamily="18" charset="0"/>
                            </a:rPr>
                            <m:t>1</m:t>
                          </m:r>
                        </m:sub>
                      </m:sSub>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𝑉</m:t>
                          </m:r>
                        </m:e>
                        <m:sub>
                          <m:r>
                            <a:rPr lang="tr-TR" sz="2400" b="0" i="1" smtClean="0">
                              <a:latin typeface="Cambria Math" panose="02040503050406030204" pitchFamily="18" charset="0"/>
                            </a:rPr>
                            <m:t>1</m:t>
                          </m:r>
                        </m:sub>
                      </m:sSub>
                      <m:r>
                        <a:rPr lang="tr-TR" sz="2400" b="0" i="1" smtClean="0">
                          <a:latin typeface="Cambria Math" panose="02040503050406030204" pitchFamily="18" charset="0"/>
                        </a:rPr>
                        <m:t>= </m:t>
                      </m:r>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𝑛</m:t>
                          </m:r>
                        </m:e>
                        <m:sub>
                          <m:r>
                            <a:rPr lang="tr-TR" sz="2400" b="0" i="1" smtClean="0">
                              <a:latin typeface="Cambria Math" panose="02040503050406030204" pitchFamily="18" charset="0"/>
                            </a:rPr>
                            <m:t>1</m:t>
                          </m:r>
                        </m:sub>
                      </m:sSub>
                      <m:r>
                        <a:rPr lang="tr-TR" sz="2400" b="0" i="1" smtClean="0">
                          <a:latin typeface="Cambria Math" panose="02040503050406030204" pitchFamily="18" charset="0"/>
                        </a:rPr>
                        <m:t>𝑅</m:t>
                      </m:r>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𝑇</m:t>
                          </m:r>
                        </m:e>
                        <m:sub>
                          <m:r>
                            <a:rPr lang="tr-TR" sz="2400" b="0" i="1" smtClean="0">
                              <a:latin typeface="Cambria Math" panose="02040503050406030204" pitchFamily="18" charset="0"/>
                            </a:rPr>
                            <m:t>1</m:t>
                          </m:r>
                        </m:sub>
                      </m:sSub>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4161415" y="1939336"/>
                <a:ext cx="2102820" cy="461665"/>
              </a:xfrm>
              <a:prstGeom prst="rect">
                <a:avLst/>
              </a:prstGeom>
              <a:blipFill rotWithShape="0">
                <a:blip r:embed="rId6"/>
                <a:stretch>
                  <a:fillRect b="-1316"/>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161415" y="2887895"/>
                <a:ext cx="212417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𝑃</m:t>
                          </m:r>
                        </m:e>
                        <m:sub>
                          <m:r>
                            <a:rPr lang="tr-TR" sz="2400" b="0" i="1" smtClean="0">
                              <a:latin typeface="Cambria Math" panose="02040503050406030204" pitchFamily="18" charset="0"/>
                            </a:rPr>
                            <m:t>2</m:t>
                          </m:r>
                        </m:sub>
                      </m:sSub>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𝑉</m:t>
                          </m:r>
                        </m:e>
                        <m:sub>
                          <m:r>
                            <a:rPr lang="tr-TR" sz="2400" b="0" i="1" smtClean="0">
                              <a:latin typeface="Cambria Math" panose="02040503050406030204" pitchFamily="18" charset="0"/>
                            </a:rPr>
                            <m:t>2</m:t>
                          </m:r>
                        </m:sub>
                      </m:sSub>
                      <m:r>
                        <a:rPr lang="tr-TR" sz="2400" b="0" i="1" smtClean="0">
                          <a:latin typeface="Cambria Math" panose="02040503050406030204" pitchFamily="18" charset="0"/>
                        </a:rPr>
                        <m:t>= </m:t>
                      </m:r>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𝑛</m:t>
                          </m:r>
                        </m:e>
                        <m:sub>
                          <m:r>
                            <a:rPr lang="tr-TR" sz="2400" b="0" i="1" smtClean="0">
                              <a:latin typeface="Cambria Math" panose="02040503050406030204" pitchFamily="18" charset="0"/>
                            </a:rPr>
                            <m:t>2</m:t>
                          </m:r>
                        </m:sub>
                      </m:sSub>
                      <m:r>
                        <a:rPr lang="tr-TR" sz="2400" b="0" i="1" smtClean="0">
                          <a:latin typeface="Cambria Math" panose="02040503050406030204" pitchFamily="18" charset="0"/>
                        </a:rPr>
                        <m:t>𝑅</m:t>
                      </m:r>
                      <m:sSub>
                        <m:sSubPr>
                          <m:ctrlPr>
                            <a:rPr lang="en-US" sz="2400" i="1" smtClean="0">
                              <a:latin typeface="Cambria Math" panose="02040503050406030204" pitchFamily="18" charset="0"/>
                            </a:rPr>
                          </m:ctrlPr>
                        </m:sSubPr>
                        <m:e>
                          <m:r>
                            <a:rPr lang="tr-TR" sz="2400" b="0" i="1" smtClean="0">
                              <a:latin typeface="Cambria Math" panose="02040503050406030204" pitchFamily="18" charset="0"/>
                            </a:rPr>
                            <m:t>𝑇</m:t>
                          </m:r>
                        </m:e>
                        <m:sub>
                          <m:r>
                            <a:rPr lang="tr-TR" sz="2400" b="0" i="1" smtClean="0">
                              <a:latin typeface="Cambria Math" panose="02040503050406030204" pitchFamily="18" charset="0"/>
                            </a:rPr>
                            <m:t>2</m:t>
                          </m:r>
                        </m:sub>
                      </m:sSub>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161415" y="2887895"/>
                <a:ext cx="2124171" cy="461665"/>
              </a:xfrm>
              <a:prstGeom prst="rect">
                <a:avLst/>
              </a:prstGeom>
              <a:blipFill rotWithShape="0">
                <a:blip r:embed="rId7"/>
                <a:stretch>
                  <a:fillRect b="-1333"/>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768110" y="1842066"/>
                <a:ext cx="1461490"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𝑉</m:t>
                          </m:r>
                        </m:e>
                        <m:sub>
                          <m:r>
                            <a:rPr lang="tr-TR" b="0" i="1" smtClean="0">
                              <a:solidFill>
                                <a:schemeClr val="tx1"/>
                              </a:solidFill>
                              <a:latin typeface="Cambria Math" panose="02040503050406030204" pitchFamily="18" charset="0"/>
                            </a:rPr>
                            <m:t>1</m:t>
                          </m:r>
                        </m:sub>
                      </m:sSub>
                      <m:r>
                        <a:rPr lang="tr-TR" b="0" i="1" smtClean="0">
                          <a:solidFill>
                            <a:schemeClr val="tx1"/>
                          </a:solidFill>
                          <a:latin typeface="Cambria Math" panose="02040503050406030204" pitchFamily="18" charset="0"/>
                        </a:rPr>
                        <m:t>=  </m:t>
                      </m:r>
                      <m:f>
                        <m:fPr>
                          <m:ctrlPr>
                            <a:rPr lang="tr-TR" b="0" i="1" smtClean="0">
                              <a:solidFill>
                                <a:schemeClr val="tx1"/>
                              </a:solidFill>
                              <a:latin typeface="Cambria Math" panose="02040503050406030204" pitchFamily="18" charset="0"/>
                            </a:rPr>
                          </m:ctrlPr>
                        </m:fPr>
                        <m:num>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𝑛</m:t>
                              </m:r>
                            </m:e>
                            <m:sub>
                              <m:r>
                                <a:rPr lang="tr-TR" b="0" i="1" smtClean="0">
                                  <a:solidFill>
                                    <a:schemeClr val="tx1"/>
                                  </a:solidFill>
                                  <a:latin typeface="Cambria Math" panose="02040503050406030204" pitchFamily="18" charset="0"/>
                                </a:rPr>
                                <m:t>1</m:t>
                              </m:r>
                            </m:sub>
                          </m:sSub>
                          <m:r>
                            <a:rPr lang="tr-TR" b="0" i="1" smtClean="0">
                              <a:solidFill>
                                <a:schemeClr val="tx1"/>
                              </a:solidFill>
                              <a:latin typeface="Cambria Math" panose="02040503050406030204" pitchFamily="18" charset="0"/>
                            </a:rPr>
                            <m:t>𝑅</m:t>
                          </m:r>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𝑇</m:t>
                              </m:r>
                            </m:e>
                            <m:sub>
                              <m:r>
                                <a:rPr lang="tr-TR" b="0" i="1" smtClean="0">
                                  <a:solidFill>
                                    <a:schemeClr val="tx1"/>
                                  </a:solidFill>
                                  <a:latin typeface="Cambria Math" panose="02040503050406030204" pitchFamily="18" charset="0"/>
                                </a:rPr>
                                <m:t>1</m:t>
                              </m:r>
                            </m:sub>
                          </m:sSub>
                        </m:num>
                        <m:den>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𝑃</m:t>
                              </m:r>
                            </m:e>
                            <m:sub>
                              <m:r>
                                <a:rPr lang="tr-TR" b="0" i="1" smtClean="0">
                                  <a:solidFill>
                                    <a:schemeClr val="tx1"/>
                                  </a:solidFill>
                                  <a:latin typeface="Cambria Math" panose="02040503050406030204" pitchFamily="18" charset="0"/>
                                </a:rPr>
                                <m:t>1</m:t>
                              </m:r>
                            </m:sub>
                          </m:sSub>
                        </m:den>
                      </m:f>
                    </m:oMath>
                  </m:oMathPara>
                </a14:m>
                <a:endParaRPr lang="tr-TR" dirty="0"/>
              </a:p>
            </p:txBody>
          </p:sp>
        </mc:Choice>
        <mc:Fallback xmlns="">
          <p:sp>
            <p:nvSpPr>
              <p:cNvPr id="12" name="Rectangle 11"/>
              <p:cNvSpPr>
                <a:spLocks noRot="1" noChangeAspect="1" noMove="1" noResize="1" noEditPoints="1" noAdjustHandles="1" noChangeArrowheads="1" noChangeShapeType="1" noTextEdit="1"/>
              </p:cNvSpPr>
              <p:nvPr/>
            </p:nvSpPr>
            <p:spPr>
              <a:xfrm>
                <a:off x="6768110" y="1842066"/>
                <a:ext cx="1461490" cy="656205"/>
              </a:xfrm>
              <a:prstGeom prst="rect">
                <a:avLst/>
              </a:prstGeom>
              <a:blipFill rotWithShape="0">
                <a:blip r:embed="rId8"/>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768110" y="2775561"/>
                <a:ext cx="1477456"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𝑉</m:t>
                          </m:r>
                        </m:e>
                        <m:sub>
                          <m:r>
                            <a:rPr lang="tr-TR" b="0" i="1" smtClean="0">
                              <a:solidFill>
                                <a:schemeClr val="tx1"/>
                              </a:solidFill>
                              <a:latin typeface="Cambria Math" panose="02040503050406030204" pitchFamily="18" charset="0"/>
                            </a:rPr>
                            <m:t>2</m:t>
                          </m:r>
                        </m:sub>
                      </m:sSub>
                      <m:r>
                        <a:rPr lang="tr-TR" b="0" i="1" smtClean="0">
                          <a:solidFill>
                            <a:schemeClr val="tx1"/>
                          </a:solidFill>
                          <a:latin typeface="Cambria Math" panose="02040503050406030204" pitchFamily="18" charset="0"/>
                        </a:rPr>
                        <m:t>=  </m:t>
                      </m:r>
                      <m:f>
                        <m:fPr>
                          <m:ctrlPr>
                            <a:rPr lang="tr-TR" b="0" i="1" smtClean="0">
                              <a:solidFill>
                                <a:schemeClr val="tx1"/>
                              </a:solidFill>
                              <a:latin typeface="Cambria Math" panose="02040503050406030204" pitchFamily="18" charset="0"/>
                            </a:rPr>
                          </m:ctrlPr>
                        </m:fPr>
                        <m:num>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𝑛</m:t>
                              </m:r>
                            </m:e>
                            <m:sub>
                              <m:r>
                                <a:rPr lang="tr-TR" b="0" i="1" smtClean="0">
                                  <a:solidFill>
                                    <a:schemeClr val="tx1"/>
                                  </a:solidFill>
                                  <a:latin typeface="Cambria Math" panose="02040503050406030204" pitchFamily="18" charset="0"/>
                                </a:rPr>
                                <m:t>2</m:t>
                              </m:r>
                            </m:sub>
                          </m:sSub>
                          <m:r>
                            <a:rPr lang="tr-TR" b="0" i="1" smtClean="0">
                              <a:solidFill>
                                <a:schemeClr val="tx1"/>
                              </a:solidFill>
                              <a:latin typeface="Cambria Math" panose="02040503050406030204" pitchFamily="18" charset="0"/>
                            </a:rPr>
                            <m:t>𝑅</m:t>
                          </m:r>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𝑇</m:t>
                              </m:r>
                            </m:e>
                            <m:sub>
                              <m:r>
                                <a:rPr lang="tr-TR" b="0" i="1" smtClean="0">
                                  <a:solidFill>
                                    <a:schemeClr val="tx1"/>
                                  </a:solidFill>
                                  <a:latin typeface="Cambria Math" panose="02040503050406030204" pitchFamily="18" charset="0"/>
                                </a:rPr>
                                <m:t>2</m:t>
                              </m:r>
                            </m:sub>
                          </m:sSub>
                        </m:num>
                        <m:den>
                          <m:sSub>
                            <m:sSubPr>
                              <m:ctrlPr>
                                <a:rPr lang="tr-TR" b="0" i="1" smtClean="0">
                                  <a:solidFill>
                                    <a:schemeClr val="tx1"/>
                                  </a:solidFill>
                                  <a:latin typeface="Cambria Math" panose="02040503050406030204" pitchFamily="18" charset="0"/>
                                </a:rPr>
                              </m:ctrlPr>
                            </m:sSubPr>
                            <m:e>
                              <m:r>
                                <a:rPr lang="tr-TR" b="0" i="1" smtClean="0">
                                  <a:solidFill>
                                    <a:schemeClr val="tx1"/>
                                  </a:solidFill>
                                  <a:latin typeface="Cambria Math" panose="02040503050406030204" pitchFamily="18" charset="0"/>
                                </a:rPr>
                                <m:t>𝑃</m:t>
                              </m:r>
                            </m:e>
                            <m:sub>
                              <m:r>
                                <a:rPr lang="tr-TR" b="0" i="1" smtClean="0">
                                  <a:solidFill>
                                    <a:schemeClr val="tx1"/>
                                  </a:solidFill>
                                  <a:latin typeface="Cambria Math" panose="02040503050406030204" pitchFamily="18" charset="0"/>
                                </a:rPr>
                                <m:t>2</m:t>
                              </m:r>
                            </m:sub>
                          </m:sSub>
                        </m:den>
                      </m:f>
                    </m:oMath>
                  </m:oMathPara>
                </a14:m>
                <a:endParaRPr lang="tr-TR" dirty="0"/>
              </a:p>
            </p:txBody>
          </p:sp>
        </mc:Choice>
        <mc:Fallback xmlns="">
          <p:sp>
            <p:nvSpPr>
              <p:cNvPr id="13" name="Rectangle 12"/>
              <p:cNvSpPr>
                <a:spLocks noRot="1" noChangeAspect="1" noMove="1" noResize="1" noEditPoints="1" noAdjustHandles="1" noChangeArrowheads="1" noChangeShapeType="1" noTextEdit="1"/>
              </p:cNvSpPr>
              <p:nvPr/>
            </p:nvSpPr>
            <p:spPr>
              <a:xfrm>
                <a:off x="6768110" y="2775561"/>
                <a:ext cx="1477456" cy="656205"/>
              </a:xfrm>
              <a:prstGeom prst="rect">
                <a:avLst/>
              </a:prstGeom>
              <a:blipFill rotWithShape="0">
                <a:blip r:embed="rId9"/>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902574" y="3524390"/>
                <a:ext cx="10502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𝑉</m:t>
                          </m:r>
                        </m:e>
                        <m:sub>
                          <m:r>
                            <a:rPr lang="tr-TR" sz="2400" b="0" i="1" smtClean="0">
                              <a:latin typeface="Cambria Math" panose="02040503050406030204" pitchFamily="18" charset="0"/>
                            </a:rPr>
                            <m:t>1</m:t>
                          </m:r>
                        </m:sub>
                      </m:sSub>
                      <m:r>
                        <a:rPr lang="tr-TR" sz="2400" b="0" i="1" smtClean="0">
                          <a:latin typeface="Cambria Math" panose="02040503050406030204" pitchFamily="18" charset="0"/>
                        </a:rPr>
                        <m:t>=</m:t>
                      </m:r>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𝑉</m:t>
                          </m:r>
                        </m:e>
                        <m:sub>
                          <m:r>
                            <a:rPr lang="tr-TR" sz="2400" b="0" i="1" smtClean="0">
                              <a:latin typeface="Cambria Math" panose="02040503050406030204" pitchFamily="18" charset="0"/>
                            </a:rPr>
                            <m:t>2</m:t>
                          </m:r>
                        </m:sub>
                      </m:sSub>
                    </m:oMath>
                  </m:oMathPara>
                </a14:m>
                <a:endParaRPr lang="tr-TR"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902574" y="3524390"/>
                <a:ext cx="1050224" cy="369332"/>
              </a:xfrm>
              <a:prstGeom prst="rect">
                <a:avLst/>
              </a:prstGeom>
              <a:blipFill rotWithShape="0">
                <a:blip r:embed="rId10"/>
                <a:stretch>
                  <a:fillRect l="-6358" r="-1156" b="-13115"/>
                </a:stretch>
              </a:blipFill>
            </p:spPr>
            <p:txBody>
              <a:bodyPr/>
              <a:lstStyle/>
              <a:p>
                <a:r>
                  <a:rPr lang="tr-TR">
                    <a:noFill/>
                  </a:rPr>
                  <a:t> </a:t>
                </a:r>
              </a:p>
            </p:txBody>
          </p:sp>
        </mc:Fallback>
      </mc:AlternateContent>
      <p:sp>
        <p:nvSpPr>
          <p:cNvPr id="16" name="Right Arrow 15"/>
          <p:cNvSpPr/>
          <p:nvPr/>
        </p:nvSpPr>
        <p:spPr>
          <a:xfrm>
            <a:off x="6285586" y="2170168"/>
            <a:ext cx="482524" cy="960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7" name="Right Arrow 16"/>
          <p:cNvSpPr/>
          <p:nvPr/>
        </p:nvSpPr>
        <p:spPr>
          <a:xfrm>
            <a:off x="6264235" y="3054516"/>
            <a:ext cx="482524" cy="960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25" name="Rectangle 24"/>
              <p:cNvSpPr/>
              <p:nvPr/>
            </p:nvSpPr>
            <p:spPr>
              <a:xfrm>
                <a:off x="5172610" y="4137823"/>
                <a:ext cx="3216843" cy="10264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tr-TR" sz="3200" b="0" i="1" smtClean="0">
                              <a:latin typeface="Cambria Math" panose="02040503050406030204" pitchFamily="18" charset="0"/>
                            </a:rPr>
                            <m:t>𝑃</m:t>
                          </m:r>
                        </m:e>
                        <m:sub>
                          <m:r>
                            <a:rPr lang="tr-TR" sz="3200" b="0" i="1" smtClean="0">
                              <a:latin typeface="Cambria Math" panose="02040503050406030204" pitchFamily="18" charset="0"/>
                            </a:rPr>
                            <m:t>2</m:t>
                          </m:r>
                        </m:sub>
                      </m:sSub>
                      <m:f>
                        <m:fPr>
                          <m:ctrlPr>
                            <a:rPr lang="tr-TR" sz="2400" i="1">
                              <a:latin typeface="Cambria Math" panose="02040503050406030204" pitchFamily="18" charset="0"/>
                            </a:rPr>
                          </m:ctrlPr>
                        </m:fPr>
                        <m:num>
                          <m:sSub>
                            <m:sSubPr>
                              <m:ctrlPr>
                                <a:rPr lang="tr-TR" sz="2400" i="1">
                                  <a:latin typeface="Cambria Math" panose="02040503050406030204" pitchFamily="18" charset="0"/>
                                </a:rPr>
                              </m:ctrlPr>
                            </m:sSubPr>
                            <m:e>
                              <m:r>
                                <a:rPr lang="tr-TR" sz="2400" i="1">
                                  <a:latin typeface="Cambria Math" panose="02040503050406030204" pitchFamily="18" charset="0"/>
                                </a:rPr>
                                <m:t>𝑛</m:t>
                              </m:r>
                            </m:e>
                            <m:sub>
                              <m:r>
                                <a:rPr lang="tr-TR" sz="2400" i="1">
                                  <a:latin typeface="Cambria Math" panose="02040503050406030204" pitchFamily="18" charset="0"/>
                                </a:rPr>
                                <m:t>1</m:t>
                              </m:r>
                            </m:sub>
                          </m:sSub>
                          <m:r>
                            <a:rPr lang="tr-TR" sz="2400" i="1">
                              <a:latin typeface="Cambria Math" panose="02040503050406030204" pitchFamily="18" charset="0"/>
                            </a:rPr>
                            <m:t>𝑅</m:t>
                          </m:r>
                          <m:sSub>
                            <m:sSubPr>
                              <m:ctrlPr>
                                <a:rPr lang="tr-TR" sz="2400" i="1">
                                  <a:latin typeface="Cambria Math" panose="02040503050406030204" pitchFamily="18" charset="0"/>
                                </a:rPr>
                              </m:ctrlPr>
                            </m:sSubPr>
                            <m:e>
                              <m:r>
                                <a:rPr lang="tr-TR" sz="2400" i="1">
                                  <a:latin typeface="Cambria Math" panose="02040503050406030204" pitchFamily="18" charset="0"/>
                                </a:rPr>
                                <m:t>𝑇</m:t>
                              </m:r>
                            </m:e>
                            <m:sub>
                              <m:r>
                                <a:rPr lang="tr-TR" sz="2400" i="1">
                                  <a:latin typeface="Cambria Math" panose="02040503050406030204" pitchFamily="18" charset="0"/>
                                </a:rPr>
                                <m:t>1</m:t>
                              </m:r>
                            </m:sub>
                          </m:sSub>
                        </m:num>
                        <m:den>
                          <m:sSub>
                            <m:sSubPr>
                              <m:ctrlPr>
                                <a:rPr lang="tr-TR" sz="2400" i="1">
                                  <a:latin typeface="Cambria Math" panose="02040503050406030204" pitchFamily="18" charset="0"/>
                                </a:rPr>
                              </m:ctrlPr>
                            </m:sSubPr>
                            <m:e>
                              <m:r>
                                <a:rPr lang="tr-TR" sz="2400" i="1">
                                  <a:latin typeface="Cambria Math" panose="02040503050406030204" pitchFamily="18" charset="0"/>
                                </a:rPr>
                                <m:t>𝑃</m:t>
                              </m:r>
                            </m:e>
                            <m:sub>
                              <m:r>
                                <a:rPr lang="tr-TR" sz="2400" i="1">
                                  <a:latin typeface="Cambria Math" panose="02040503050406030204" pitchFamily="18" charset="0"/>
                                </a:rPr>
                                <m:t>1</m:t>
                              </m:r>
                            </m:sub>
                          </m:sSub>
                        </m:den>
                      </m:f>
                      <m:r>
                        <a:rPr lang="tr-TR" sz="3200" b="0" i="1" smtClean="0">
                          <a:latin typeface="Cambria Math" panose="02040503050406030204" pitchFamily="18" charset="0"/>
                        </a:rPr>
                        <m:t>= </m:t>
                      </m:r>
                      <m:sSub>
                        <m:sSubPr>
                          <m:ctrlPr>
                            <a:rPr lang="en-US" sz="3200" i="1" smtClean="0">
                              <a:latin typeface="Cambria Math" panose="02040503050406030204" pitchFamily="18" charset="0"/>
                            </a:rPr>
                          </m:ctrlPr>
                        </m:sSubPr>
                        <m:e>
                          <m:r>
                            <a:rPr lang="tr-TR" sz="3200" b="0" i="1" smtClean="0">
                              <a:latin typeface="Cambria Math" panose="02040503050406030204" pitchFamily="18" charset="0"/>
                            </a:rPr>
                            <m:t>𝑛</m:t>
                          </m:r>
                        </m:e>
                        <m:sub>
                          <m:r>
                            <a:rPr lang="tr-TR" sz="3200" b="0" i="1" smtClean="0">
                              <a:latin typeface="Cambria Math" panose="02040503050406030204" pitchFamily="18" charset="0"/>
                            </a:rPr>
                            <m:t>2</m:t>
                          </m:r>
                        </m:sub>
                      </m:sSub>
                      <m:r>
                        <a:rPr lang="tr-TR" sz="3200" b="0" i="1" smtClean="0">
                          <a:latin typeface="Cambria Math" panose="02040503050406030204" pitchFamily="18" charset="0"/>
                        </a:rPr>
                        <m:t>𝑅</m:t>
                      </m:r>
                      <m:sSub>
                        <m:sSubPr>
                          <m:ctrlPr>
                            <a:rPr lang="en-US" sz="3200" i="1" smtClean="0">
                              <a:latin typeface="Cambria Math" panose="02040503050406030204" pitchFamily="18" charset="0"/>
                            </a:rPr>
                          </m:ctrlPr>
                        </m:sSubPr>
                        <m:e>
                          <m:r>
                            <a:rPr lang="tr-TR" sz="3200" b="0" i="1" smtClean="0">
                              <a:latin typeface="Cambria Math" panose="02040503050406030204" pitchFamily="18" charset="0"/>
                            </a:rPr>
                            <m:t>𝑇</m:t>
                          </m:r>
                        </m:e>
                        <m:sub>
                          <m:r>
                            <a:rPr lang="tr-TR" sz="3200" b="0" i="1" smtClean="0">
                              <a:latin typeface="Cambria Math" panose="02040503050406030204" pitchFamily="18" charset="0"/>
                            </a:rPr>
                            <m:t>2</m:t>
                          </m:r>
                        </m:sub>
                      </m:sSub>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5172610" y="4137823"/>
                <a:ext cx="3216843" cy="1026435"/>
              </a:xfrm>
              <a:prstGeom prst="rect">
                <a:avLst/>
              </a:prstGeom>
              <a:blipFill rotWithShape="0">
                <a:blip r:embed="rId11"/>
                <a:stretch>
                  <a:fillRect/>
                </a:stretch>
              </a:blipFill>
            </p:spPr>
            <p:txBody>
              <a:bodyPr/>
              <a:lstStyle/>
              <a:p>
                <a:r>
                  <a:rPr lang="tr-TR">
                    <a:noFill/>
                  </a:rPr>
                  <a:t> </a:t>
                </a:r>
              </a:p>
            </p:txBody>
          </p:sp>
        </mc:Fallback>
      </mc:AlternateContent>
      <p:cxnSp>
        <p:nvCxnSpPr>
          <p:cNvPr id="27" name="Straight Connector 26"/>
          <p:cNvCxnSpPr/>
          <p:nvPr/>
        </p:nvCxnSpPr>
        <p:spPr>
          <a:xfrm flipH="1">
            <a:off x="5902574" y="4165875"/>
            <a:ext cx="147706" cy="46561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H="1">
            <a:off x="6131174" y="4119255"/>
            <a:ext cx="147706" cy="46561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a:xfrm flipH="1">
            <a:off x="7237444" y="4398680"/>
            <a:ext cx="147706" cy="46561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flipH="1">
            <a:off x="7655196" y="4398680"/>
            <a:ext cx="147706" cy="465610"/>
          </a:xfrm>
          <a:prstGeom prst="line">
            <a:avLst/>
          </a:prstGeom>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5351862" y="5337835"/>
                <a:ext cx="1129861" cy="75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tr-TR" sz="2400" i="1" smtClean="0">
                              <a:latin typeface="Cambria Math" panose="02040503050406030204" pitchFamily="18" charset="0"/>
                            </a:rPr>
                          </m:ctrlPr>
                        </m:fPr>
                        <m:num>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𝑃</m:t>
                              </m:r>
                            </m:e>
                            <m:sub>
                              <m:r>
                                <a:rPr lang="tr-TR" sz="2400" b="0" i="1" smtClean="0">
                                  <a:latin typeface="Cambria Math" panose="02040503050406030204" pitchFamily="18" charset="0"/>
                                </a:rPr>
                                <m:t>1</m:t>
                              </m:r>
                            </m:sub>
                          </m:sSub>
                        </m:num>
                        <m:den>
                          <m:sSub>
                            <m:sSubPr>
                              <m:ctrlPr>
                                <a:rPr lang="tr-TR" sz="2400" i="1" smtClean="0">
                                  <a:latin typeface="Cambria Math" panose="02040503050406030204" pitchFamily="18" charset="0"/>
                                </a:rPr>
                              </m:ctrlPr>
                            </m:sSubPr>
                            <m:e>
                              <m:r>
                                <a:rPr lang="tr-TR" sz="2400" b="0" i="1" smtClean="0">
                                  <a:latin typeface="Cambria Math" panose="02040503050406030204" pitchFamily="18" charset="0"/>
                                </a:rPr>
                                <m:t>𝑇</m:t>
                              </m:r>
                            </m:e>
                            <m:sub>
                              <m:r>
                                <a:rPr lang="tr-TR" sz="2400" b="0" i="1" smtClean="0">
                                  <a:latin typeface="Cambria Math" panose="02040503050406030204" pitchFamily="18" charset="0"/>
                                </a:rPr>
                                <m:t>1</m:t>
                              </m:r>
                            </m:sub>
                          </m:sSub>
                        </m:den>
                      </m:f>
                      <m:r>
                        <a:rPr lang="tr-TR" sz="2400" b="0" i="1" smtClean="0">
                          <a:latin typeface="Cambria Math" panose="02040503050406030204" pitchFamily="18" charset="0"/>
                        </a:rPr>
                        <m:t>= </m:t>
                      </m:r>
                      <m:f>
                        <m:fPr>
                          <m:ctrlPr>
                            <a:rPr lang="tr-TR" sz="2400" b="0" i="1" smtClean="0">
                              <a:latin typeface="Cambria Math" panose="02040503050406030204" pitchFamily="18" charset="0"/>
                            </a:rPr>
                          </m:ctrlPr>
                        </m:fPr>
                        <m:num>
                          <m:sSub>
                            <m:sSubPr>
                              <m:ctrlPr>
                                <a:rPr lang="tr-TR" sz="2400" b="0" i="1" smtClean="0">
                                  <a:latin typeface="Cambria Math" panose="02040503050406030204" pitchFamily="18" charset="0"/>
                                </a:rPr>
                              </m:ctrlPr>
                            </m:sSubPr>
                            <m:e>
                              <m:r>
                                <a:rPr lang="tr-TR" sz="2400" b="0" i="1" smtClean="0">
                                  <a:latin typeface="Cambria Math" panose="02040503050406030204" pitchFamily="18" charset="0"/>
                                </a:rPr>
                                <m:t>𝑃</m:t>
                              </m:r>
                            </m:e>
                            <m:sub>
                              <m:r>
                                <a:rPr lang="tr-TR" sz="2400" b="0" i="1" smtClean="0">
                                  <a:latin typeface="Cambria Math" panose="02040503050406030204" pitchFamily="18" charset="0"/>
                                </a:rPr>
                                <m:t>2</m:t>
                              </m:r>
                            </m:sub>
                          </m:sSub>
                        </m:num>
                        <m:den>
                          <m:sSub>
                            <m:sSubPr>
                              <m:ctrlPr>
                                <a:rPr lang="tr-TR" sz="2400" b="0" i="1" smtClean="0">
                                  <a:latin typeface="Cambria Math" panose="02040503050406030204" pitchFamily="18" charset="0"/>
                                </a:rPr>
                              </m:ctrlPr>
                            </m:sSubPr>
                            <m:e>
                              <m:r>
                                <a:rPr lang="tr-TR" sz="2400" b="0" i="1" smtClean="0">
                                  <a:latin typeface="Cambria Math" panose="02040503050406030204" pitchFamily="18" charset="0"/>
                                </a:rPr>
                                <m:t>𝑇</m:t>
                              </m:r>
                            </m:e>
                            <m:sub>
                              <m:r>
                                <a:rPr lang="tr-TR" sz="2400" b="0" i="1" smtClean="0">
                                  <a:latin typeface="Cambria Math" panose="02040503050406030204" pitchFamily="18" charset="0"/>
                                </a:rPr>
                                <m:t>2</m:t>
                              </m:r>
                            </m:sub>
                          </m:sSub>
                        </m:den>
                      </m:f>
                    </m:oMath>
                  </m:oMathPara>
                </a14:m>
                <a:endParaRPr lang="tr-TR"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5351862" y="5337835"/>
                <a:ext cx="1129861" cy="751872"/>
              </a:xfrm>
              <a:prstGeom prst="rect">
                <a:avLst/>
              </a:prstGeom>
              <a:blipFill rotWithShape="0">
                <a:blip r:embed="rId12"/>
                <a:stretch>
                  <a:fillRect/>
                </a:stretch>
              </a:blipFill>
            </p:spPr>
            <p:txBody>
              <a:bodyPr/>
              <a:lstStyle/>
              <a:p>
                <a:r>
                  <a:rPr lang="tr-TR">
                    <a:noFill/>
                  </a:rPr>
                  <a:t> </a:t>
                </a:r>
              </a:p>
            </p:txBody>
          </p:sp>
        </mc:Fallback>
      </mc:AlternateContent>
      <p:cxnSp>
        <p:nvCxnSpPr>
          <p:cNvPr id="34" name="Curved Connector 33"/>
          <p:cNvCxnSpPr>
            <a:stCxn id="7" idx="2"/>
          </p:cNvCxnSpPr>
          <p:nvPr/>
        </p:nvCxnSpPr>
        <p:spPr>
          <a:xfrm rot="5400000" flipH="1">
            <a:off x="4327189" y="2772549"/>
            <a:ext cx="1084004" cy="5867422"/>
          </a:xfrm>
          <a:prstGeom prst="curvedConnector4">
            <a:avLst>
              <a:gd name="adj1" fmla="val -21088"/>
              <a:gd name="adj2" fmla="val 57977"/>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18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Standard Temperature and Pressure</a:t>
            </a:r>
          </a:p>
        </p:txBody>
      </p:sp>
      <p:sp>
        <p:nvSpPr>
          <p:cNvPr id="3" name="Content Placeholder 2"/>
          <p:cNvSpPr>
            <a:spLocks noGrp="1"/>
          </p:cNvSpPr>
          <p:nvPr>
            <p:ph idx="1"/>
          </p:nvPr>
        </p:nvSpPr>
        <p:spPr>
          <a:xfrm>
            <a:off x="457200" y="1905001"/>
            <a:ext cx="8229600" cy="3962400"/>
          </a:xfrm>
        </p:spPr>
        <p:txBody>
          <a:bodyPr>
            <a:normAutofit fontScale="32500" lnSpcReduction="20000"/>
          </a:bodyPr>
          <a:lstStyle/>
          <a:p>
            <a:r>
              <a:rPr lang="tr-TR" sz="6000" b="1" dirty="0">
                <a:solidFill>
                  <a:srgbClr val="0070C0"/>
                </a:solidFill>
                <a:latin typeface="+mj-lt"/>
              </a:rPr>
              <a:t>Standart Ambient Temperature and Pressure (SATP)</a:t>
            </a:r>
          </a:p>
          <a:p>
            <a:pPr marL="0" indent="0">
              <a:buNone/>
            </a:pPr>
            <a:endParaRPr lang="tr-TR" sz="6000" dirty="0">
              <a:latin typeface="+mj-lt"/>
            </a:endParaRPr>
          </a:p>
          <a:p>
            <a:pPr marL="0" indent="0">
              <a:buNone/>
            </a:pPr>
            <a:r>
              <a:rPr lang="tr-TR" sz="6000" dirty="0">
                <a:latin typeface="+mj-lt"/>
              </a:rPr>
              <a:t>T = 25 </a:t>
            </a:r>
            <a:r>
              <a:rPr lang="tr-TR" sz="6000" dirty="0">
                <a:latin typeface="+mj-lt"/>
                <a:cs typeface="Times New Roman" panose="02020603050405020304" pitchFamily="18" charset="0"/>
              </a:rPr>
              <a:t>°C = 298.15 K</a:t>
            </a:r>
          </a:p>
          <a:p>
            <a:pPr marL="0" indent="0">
              <a:buNone/>
            </a:pPr>
            <a:r>
              <a:rPr lang="tr-TR" sz="6000" dirty="0">
                <a:latin typeface="+mj-lt"/>
                <a:cs typeface="Times New Roman" panose="02020603050405020304" pitchFamily="18" charset="0"/>
              </a:rPr>
              <a:t>P = 1 bar = 0,98 atm = 10</a:t>
            </a:r>
            <a:r>
              <a:rPr lang="tr-TR" sz="6000" baseline="30000" dirty="0">
                <a:latin typeface="+mj-lt"/>
                <a:cs typeface="Times New Roman" panose="02020603050405020304" pitchFamily="18" charset="0"/>
              </a:rPr>
              <a:t>5</a:t>
            </a:r>
            <a:r>
              <a:rPr lang="tr-TR" sz="6000" dirty="0">
                <a:latin typeface="+mj-lt"/>
                <a:cs typeface="Times New Roman" panose="02020603050405020304" pitchFamily="18" charset="0"/>
              </a:rPr>
              <a:t> Pa</a:t>
            </a:r>
          </a:p>
          <a:p>
            <a:pPr marL="0" indent="0">
              <a:buNone/>
            </a:pPr>
            <a:endParaRPr lang="tr-TR" sz="6000" b="1" dirty="0">
              <a:solidFill>
                <a:srgbClr val="FF0000"/>
              </a:solidFill>
              <a:latin typeface="+mj-lt"/>
              <a:cs typeface="Times New Roman" panose="02020603050405020304" pitchFamily="18" charset="0"/>
            </a:endParaRPr>
          </a:p>
          <a:p>
            <a:pPr marL="0" indent="0">
              <a:buNone/>
            </a:pPr>
            <a:r>
              <a:rPr lang="tr-TR" sz="6000" dirty="0">
                <a:latin typeface="+mj-lt"/>
                <a:cs typeface="Times New Roman" panose="02020603050405020304" pitchFamily="18" charset="0"/>
              </a:rPr>
              <a:t>So what is V</a:t>
            </a:r>
            <a:r>
              <a:rPr lang="tr-TR" sz="6000" cap="small" baseline="-25000" dirty="0">
                <a:latin typeface="+mj-lt"/>
                <a:cs typeface="Times New Roman" panose="02020603050405020304" pitchFamily="18" charset="0"/>
              </a:rPr>
              <a:t>m</a:t>
            </a:r>
            <a:r>
              <a:rPr lang="tr-TR" sz="6000" cap="small" dirty="0">
                <a:latin typeface="+mj-lt"/>
                <a:cs typeface="Times New Roman" panose="02020603050405020304" pitchFamily="18" charset="0"/>
              </a:rPr>
              <a:t>  </a:t>
            </a:r>
            <a:r>
              <a:rPr lang="tr-TR" sz="6000" dirty="0">
                <a:latin typeface="+mj-lt"/>
              </a:rPr>
              <a:t>at SATP? [ R= 0.0820574 dm</a:t>
            </a:r>
            <a:r>
              <a:rPr lang="tr-TR" sz="6000" baseline="30000" dirty="0">
                <a:latin typeface="+mj-lt"/>
              </a:rPr>
              <a:t>3</a:t>
            </a:r>
            <a:r>
              <a:rPr lang="tr-TR" sz="6000" dirty="0">
                <a:latin typeface="+mj-lt"/>
              </a:rPr>
              <a:t> atm K</a:t>
            </a:r>
            <a:r>
              <a:rPr lang="tr-TR" sz="6000" baseline="30000" dirty="0">
                <a:latin typeface="+mj-lt"/>
              </a:rPr>
              <a:t>-1</a:t>
            </a:r>
            <a:r>
              <a:rPr lang="tr-TR" sz="6000" dirty="0">
                <a:latin typeface="+mj-lt"/>
              </a:rPr>
              <a:t> mol</a:t>
            </a:r>
            <a:r>
              <a:rPr lang="tr-TR" sz="6000" baseline="30000" dirty="0">
                <a:latin typeface="+mj-lt"/>
              </a:rPr>
              <a:t>-1</a:t>
            </a:r>
            <a:r>
              <a:rPr lang="tr-TR" sz="6000" dirty="0">
                <a:latin typeface="+mj-lt"/>
              </a:rPr>
              <a:t> ]</a:t>
            </a:r>
            <a:endParaRPr lang="tr-TR" sz="6000" baseline="30000" dirty="0">
              <a:latin typeface="+mj-lt"/>
            </a:endParaRPr>
          </a:p>
          <a:p>
            <a:endParaRPr lang="tr-TR" b="1" dirty="0">
              <a:solidFill>
                <a:srgbClr val="FF0000"/>
              </a:solidFill>
              <a:latin typeface="+mj-lt"/>
            </a:endParaRPr>
          </a:p>
          <a:p>
            <a:endParaRPr lang="tr-TR" b="1" dirty="0">
              <a:solidFill>
                <a:srgbClr val="FF0000"/>
              </a:solidFill>
              <a:latin typeface="+mj-lt"/>
            </a:endParaRPr>
          </a:p>
          <a:p>
            <a:r>
              <a:rPr lang="tr-TR" sz="6800" b="1" dirty="0">
                <a:solidFill>
                  <a:srgbClr val="00B050"/>
                </a:solidFill>
                <a:latin typeface="+mj-lt"/>
              </a:rPr>
              <a:t>S</a:t>
            </a:r>
            <a:r>
              <a:rPr lang="en-US" sz="6800" b="1" dirty="0" err="1">
                <a:solidFill>
                  <a:srgbClr val="00B050"/>
                </a:solidFill>
                <a:latin typeface="+mj-lt"/>
              </a:rPr>
              <a:t>tandard</a:t>
            </a:r>
            <a:r>
              <a:rPr lang="en-US" sz="6800" b="1" dirty="0">
                <a:solidFill>
                  <a:srgbClr val="00B050"/>
                </a:solidFill>
                <a:latin typeface="+mj-lt"/>
              </a:rPr>
              <a:t> temperature and pressure (STP), </a:t>
            </a:r>
            <a:endParaRPr lang="tr-TR" sz="6800" b="1" dirty="0">
              <a:solidFill>
                <a:srgbClr val="00B050"/>
              </a:solidFill>
              <a:latin typeface="+mj-lt"/>
            </a:endParaRPr>
          </a:p>
          <a:p>
            <a:pPr marL="0" indent="0">
              <a:buNone/>
            </a:pPr>
            <a:endParaRPr lang="tr-TR" dirty="0"/>
          </a:p>
          <a:p>
            <a:pPr marL="0" indent="0">
              <a:buNone/>
            </a:pPr>
            <a:r>
              <a:rPr lang="tr-TR" sz="6000" dirty="0"/>
              <a:t>T = 0 </a:t>
            </a:r>
            <a:r>
              <a:rPr lang="tr-TR" sz="6000" dirty="0">
                <a:cs typeface="Times New Roman" panose="02020603050405020304" pitchFamily="18" charset="0"/>
              </a:rPr>
              <a:t>°C = 273.15 K</a:t>
            </a:r>
          </a:p>
          <a:p>
            <a:pPr marL="0" indent="0">
              <a:buNone/>
            </a:pPr>
            <a:r>
              <a:rPr lang="tr-TR" sz="6000" dirty="0">
                <a:cs typeface="Times New Roman" panose="02020603050405020304" pitchFamily="18" charset="0"/>
              </a:rPr>
              <a:t>P = 1 atm  = 101325 Pa</a:t>
            </a:r>
          </a:p>
          <a:p>
            <a:pPr marL="0" indent="0">
              <a:buNone/>
            </a:pPr>
            <a:endParaRPr lang="tr-TR" sz="6000" dirty="0">
              <a:cs typeface="Times New Roman" panose="02020603050405020304" pitchFamily="18" charset="0"/>
            </a:endParaRPr>
          </a:p>
          <a:p>
            <a:pPr marL="0" indent="0">
              <a:buNone/>
            </a:pPr>
            <a:r>
              <a:rPr lang="tr-TR" sz="6000" dirty="0">
                <a:cs typeface="Times New Roman" panose="02020603050405020304" pitchFamily="18" charset="0"/>
              </a:rPr>
              <a:t>So what is V</a:t>
            </a:r>
            <a:r>
              <a:rPr lang="tr-TR" sz="6000" cap="small" baseline="-25000" dirty="0">
                <a:cs typeface="Times New Roman" panose="02020603050405020304" pitchFamily="18" charset="0"/>
              </a:rPr>
              <a:t>m</a:t>
            </a:r>
            <a:r>
              <a:rPr lang="tr-TR" sz="6000" cap="small" dirty="0">
                <a:cs typeface="Times New Roman" panose="02020603050405020304" pitchFamily="18" charset="0"/>
              </a:rPr>
              <a:t>  </a:t>
            </a:r>
            <a:r>
              <a:rPr lang="tr-TR" sz="6000" dirty="0"/>
              <a:t>at STP? [ R= 0.0820574 dm</a:t>
            </a:r>
            <a:r>
              <a:rPr lang="tr-TR" sz="6000" baseline="30000" dirty="0"/>
              <a:t>3</a:t>
            </a:r>
            <a:r>
              <a:rPr lang="tr-TR" sz="6000" dirty="0"/>
              <a:t> atm K</a:t>
            </a:r>
            <a:r>
              <a:rPr lang="tr-TR" sz="6000" baseline="30000" dirty="0"/>
              <a:t>-1</a:t>
            </a:r>
            <a:r>
              <a:rPr lang="tr-TR" sz="6000" dirty="0"/>
              <a:t> mol</a:t>
            </a:r>
            <a:r>
              <a:rPr lang="tr-TR" sz="6000" baseline="30000" dirty="0"/>
              <a:t>-1</a:t>
            </a:r>
            <a:r>
              <a:rPr lang="tr-TR" sz="6000" dirty="0"/>
              <a:t> ]</a:t>
            </a:r>
            <a:endParaRPr lang="en-US" dirty="0"/>
          </a:p>
        </p:txBody>
      </p:sp>
    </p:spTree>
    <p:extLst>
      <p:ext uri="{BB962C8B-B14F-4D97-AF65-F5344CB8AC3E}">
        <p14:creationId xmlns:p14="http://schemas.microsoft.com/office/powerpoint/2010/main" val="238728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s Laws (video lessons, examples and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41032"/>
            <a:ext cx="8862329" cy="4936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3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75"/>
            <a:ext cx="8229600" cy="709698"/>
          </a:xfrm>
        </p:spPr>
        <p:txBody>
          <a:bodyPr>
            <a:normAutofit/>
          </a:bodyPr>
          <a:lstStyle/>
          <a:p>
            <a:pPr algn="l"/>
            <a:r>
              <a:rPr lang="en-US" sz="3200" dirty="0"/>
              <a:t>Mixtures of gases </a:t>
            </a:r>
          </a:p>
        </p:txBody>
      </p:sp>
      <p:sp>
        <p:nvSpPr>
          <p:cNvPr id="7" name="Content Placeholder 6"/>
          <p:cNvSpPr>
            <a:spLocks noGrp="1"/>
          </p:cNvSpPr>
          <p:nvPr>
            <p:ph idx="1"/>
          </p:nvPr>
        </p:nvSpPr>
        <p:spPr>
          <a:xfrm>
            <a:off x="198120" y="767674"/>
            <a:ext cx="8610600" cy="1583616"/>
          </a:xfrm>
        </p:spPr>
        <p:txBody>
          <a:bodyPr>
            <a:normAutofit/>
          </a:bodyPr>
          <a:lstStyle/>
          <a:p>
            <a:pPr marL="0" indent="0" algn="just">
              <a:buNone/>
            </a:pPr>
            <a:r>
              <a:rPr lang="tr-TR" sz="2400" dirty="0"/>
              <a:t>When dealing with gaseous mixtures, we often need to know the contribution that each component makes to the total pressure of the sample. The partial pressure, p</a:t>
            </a:r>
            <a:r>
              <a:rPr lang="tr-TR" sz="2400" baseline="-25000" dirty="0"/>
              <a:t>J</a:t>
            </a:r>
            <a:r>
              <a:rPr lang="tr-TR" sz="2400" dirty="0"/>
              <a:t>, of a gas J in a mixture (any gas, not just a perfect gas), is defined as </a:t>
            </a:r>
          </a:p>
        </p:txBody>
      </p:sp>
      <p:pic>
        <p:nvPicPr>
          <p:cNvPr id="8" name="Picture 7"/>
          <p:cNvPicPr>
            <a:picLocks noChangeAspect="1"/>
          </p:cNvPicPr>
          <p:nvPr/>
        </p:nvPicPr>
        <p:blipFill>
          <a:blip r:embed="rId2"/>
          <a:stretch>
            <a:fillRect/>
          </a:stretch>
        </p:blipFill>
        <p:spPr>
          <a:xfrm>
            <a:off x="4114800" y="2414947"/>
            <a:ext cx="1298071" cy="499258"/>
          </a:xfrm>
          <a:prstGeom prst="rect">
            <a:avLst/>
          </a:prstGeom>
        </p:spPr>
      </p:pic>
      <p:sp>
        <p:nvSpPr>
          <p:cNvPr id="9" name="Content Placeholder 6"/>
          <p:cNvSpPr txBox="1">
            <a:spLocks/>
          </p:cNvSpPr>
          <p:nvPr/>
        </p:nvSpPr>
        <p:spPr>
          <a:xfrm>
            <a:off x="198120" y="3195552"/>
            <a:ext cx="8610600" cy="15836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2400" dirty="0"/>
              <a:t>Where </a:t>
            </a:r>
            <a:r>
              <a:rPr lang="tr-TR" sz="2400" b="1" dirty="0"/>
              <a:t>x</a:t>
            </a:r>
            <a:r>
              <a:rPr lang="tr-TR" sz="2400" b="1" baseline="-25000" dirty="0"/>
              <a:t>j </a:t>
            </a:r>
            <a:r>
              <a:rPr lang="tr-TR" sz="2400" dirty="0"/>
              <a:t>is the mole fraction of component J</a:t>
            </a:r>
          </a:p>
          <a:p>
            <a:pPr marL="0" indent="0" algn="just">
              <a:buNone/>
            </a:pPr>
            <a:r>
              <a:rPr lang="tr-TR" sz="2400" b="1" dirty="0"/>
              <a:t>             n</a:t>
            </a:r>
            <a:r>
              <a:rPr lang="tr-TR" sz="2400" b="1" baseline="-25000" dirty="0"/>
              <a:t>j </a:t>
            </a:r>
            <a:r>
              <a:rPr lang="tr-TR" sz="2400" dirty="0"/>
              <a:t>is the amount of J </a:t>
            </a:r>
          </a:p>
          <a:p>
            <a:pPr marL="0" indent="0" algn="just">
              <a:buNone/>
            </a:pPr>
            <a:r>
              <a:rPr lang="tr-TR" sz="2400" b="1" dirty="0"/>
              <a:t>             n</a:t>
            </a:r>
            <a:r>
              <a:rPr lang="tr-TR" sz="2400" dirty="0"/>
              <a:t> is the total amount of the molecules</a:t>
            </a:r>
          </a:p>
          <a:p>
            <a:pPr marL="0" indent="0" algn="just">
              <a:buFont typeface="Arial"/>
              <a:buNone/>
            </a:pPr>
            <a:endParaRPr lang="tr-TR" sz="2400" dirty="0"/>
          </a:p>
        </p:txBody>
      </p:sp>
      <p:pic>
        <p:nvPicPr>
          <p:cNvPr id="10" name="Picture 9"/>
          <p:cNvPicPr>
            <a:picLocks noChangeAspect="1"/>
          </p:cNvPicPr>
          <p:nvPr/>
        </p:nvPicPr>
        <p:blipFill>
          <a:blip r:embed="rId3"/>
          <a:stretch>
            <a:fillRect/>
          </a:stretch>
        </p:blipFill>
        <p:spPr>
          <a:xfrm>
            <a:off x="2728530" y="4436533"/>
            <a:ext cx="4404578" cy="1247964"/>
          </a:xfrm>
          <a:prstGeom prst="rect">
            <a:avLst/>
          </a:prstGeom>
        </p:spPr>
      </p:pic>
      <p:sp>
        <p:nvSpPr>
          <p:cNvPr id="11" name="Content Placeholder 6"/>
          <p:cNvSpPr txBox="1">
            <a:spLocks/>
          </p:cNvSpPr>
          <p:nvPr/>
        </p:nvSpPr>
        <p:spPr>
          <a:xfrm>
            <a:off x="198120" y="5623430"/>
            <a:ext cx="8610600" cy="9784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tr-TR" sz="2400" dirty="0"/>
              <a:t>When no J molecules are present </a:t>
            </a:r>
            <a:r>
              <a:rPr lang="tr-TR" sz="2400" b="1" dirty="0"/>
              <a:t>x</a:t>
            </a:r>
            <a:r>
              <a:rPr lang="tr-TR" sz="2400" b="1" baseline="-25000" dirty="0"/>
              <a:t>j </a:t>
            </a:r>
            <a:r>
              <a:rPr lang="tr-TR" sz="2400" b="1" dirty="0"/>
              <a:t>= 0; </a:t>
            </a:r>
          </a:p>
          <a:p>
            <a:pPr marL="0" indent="0" algn="just">
              <a:buNone/>
            </a:pPr>
            <a:r>
              <a:rPr lang="tr-TR" sz="2400" dirty="0"/>
              <a:t>When only J molecules are present </a:t>
            </a:r>
            <a:r>
              <a:rPr lang="tr-TR" sz="2400" b="1" dirty="0"/>
              <a:t>x</a:t>
            </a:r>
            <a:r>
              <a:rPr lang="tr-TR" sz="2400" b="1" baseline="-25000" dirty="0"/>
              <a:t>j </a:t>
            </a:r>
            <a:r>
              <a:rPr lang="tr-TR" sz="2400" b="1" dirty="0"/>
              <a:t>= 1.</a:t>
            </a:r>
            <a:endParaRPr lang="tr-TR" sz="2400" dirty="0"/>
          </a:p>
          <a:p>
            <a:pPr marL="0" indent="0" algn="just">
              <a:buNone/>
            </a:pPr>
            <a:endParaRPr lang="tr-TR" sz="2400" dirty="0"/>
          </a:p>
        </p:txBody>
      </p:sp>
    </p:spTree>
    <p:extLst>
      <p:ext uri="{BB962C8B-B14F-4D97-AF65-F5344CB8AC3E}">
        <p14:creationId xmlns:p14="http://schemas.microsoft.com/office/powerpoint/2010/main" val="1453495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0372" y="2508408"/>
            <a:ext cx="5097415" cy="819864"/>
          </a:xfrm>
          <a:prstGeom prst="rect">
            <a:avLst/>
          </a:prstGeom>
        </p:spPr>
      </p:pic>
      <p:sp>
        <p:nvSpPr>
          <p:cNvPr id="10" name="Title 1"/>
          <p:cNvSpPr txBox="1">
            <a:spLocks/>
          </p:cNvSpPr>
          <p:nvPr/>
        </p:nvSpPr>
        <p:spPr>
          <a:xfrm>
            <a:off x="0" y="57975"/>
            <a:ext cx="8229600" cy="709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Mixtures of gases </a:t>
            </a:r>
          </a:p>
        </p:txBody>
      </p:sp>
      <p:sp>
        <p:nvSpPr>
          <p:cNvPr id="11" name="Content Placeholder 10"/>
          <p:cNvSpPr>
            <a:spLocks noGrp="1"/>
          </p:cNvSpPr>
          <p:nvPr>
            <p:ph idx="1"/>
          </p:nvPr>
        </p:nvSpPr>
        <p:spPr>
          <a:xfrm>
            <a:off x="228600" y="830777"/>
            <a:ext cx="8229600" cy="1531423"/>
          </a:xfrm>
        </p:spPr>
        <p:txBody>
          <a:bodyPr>
            <a:normAutofit lnSpcReduction="10000"/>
          </a:bodyPr>
          <a:lstStyle/>
          <a:p>
            <a:pPr marL="0" indent="0" algn="just">
              <a:buNone/>
            </a:pPr>
            <a:r>
              <a:rPr lang="tr-TR" sz="2400" dirty="0"/>
              <a:t>It follows from the definition of </a:t>
            </a:r>
            <a:r>
              <a:rPr lang="tr-TR" sz="2400" b="1" dirty="0"/>
              <a:t>x</a:t>
            </a:r>
            <a:r>
              <a:rPr lang="tr-TR" sz="2400" b="1" baseline="-25000" dirty="0"/>
              <a:t>j </a:t>
            </a:r>
            <a:r>
              <a:rPr lang="tr-TR" sz="2400" dirty="0"/>
              <a:t>that, whatever the composition of the mixture,                             </a:t>
            </a:r>
            <a:r>
              <a:rPr lang="en-US" sz="2400" dirty="0"/>
              <a:t>  = 1, </a:t>
            </a:r>
            <a:r>
              <a:rPr lang="tr-TR" sz="2400" dirty="0"/>
              <a:t>and therefore that the sum of the partial  pressure is equal to the total pressure:</a:t>
            </a:r>
          </a:p>
        </p:txBody>
      </p:sp>
      <p:sp>
        <p:nvSpPr>
          <p:cNvPr id="14" name="Content Placeholder 10"/>
          <p:cNvSpPr txBox="1">
            <a:spLocks/>
          </p:cNvSpPr>
          <p:nvPr/>
        </p:nvSpPr>
        <p:spPr>
          <a:xfrm>
            <a:off x="228600" y="3498769"/>
            <a:ext cx="8229600" cy="60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2400" dirty="0"/>
              <a:t>This relation is true both real and perfact gases. </a:t>
            </a:r>
          </a:p>
        </p:txBody>
      </p:sp>
      <p:sp>
        <p:nvSpPr>
          <p:cNvPr id="15" name="Content Placeholder 10"/>
          <p:cNvSpPr txBox="1">
            <a:spLocks/>
          </p:cNvSpPr>
          <p:nvPr/>
        </p:nvSpPr>
        <p:spPr>
          <a:xfrm>
            <a:off x="243838" y="4977291"/>
            <a:ext cx="8517408" cy="13930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2400" dirty="0"/>
              <a:t>The partial pressure is also the pressure that each gas would occupy if it occupied the same container alone at the same temperature. This is the original meaning of ‘’partial pressure’’. </a:t>
            </a:r>
          </a:p>
        </p:txBody>
      </p:sp>
      <p:pic>
        <p:nvPicPr>
          <p:cNvPr id="16" name="Picture 15"/>
          <p:cNvPicPr>
            <a:picLocks noChangeAspect="1"/>
          </p:cNvPicPr>
          <p:nvPr/>
        </p:nvPicPr>
        <p:blipFill>
          <a:blip r:embed="rId4"/>
          <a:stretch>
            <a:fillRect/>
          </a:stretch>
        </p:blipFill>
        <p:spPr>
          <a:xfrm>
            <a:off x="8048469" y="4193619"/>
            <a:ext cx="849939" cy="427440"/>
          </a:xfrm>
          <a:prstGeom prst="rect">
            <a:avLst/>
          </a:prstGeom>
        </p:spPr>
      </p:pic>
      <p:sp>
        <p:nvSpPr>
          <p:cNvPr id="17" name="Content Placeholder 10"/>
          <p:cNvSpPr txBox="1">
            <a:spLocks/>
          </p:cNvSpPr>
          <p:nvPr/>
        </p:nvSpPr>
        <p:spPr>
          <a:xfrm>
            <a:off x="243838" y="4148738"/>
            <a:ext cx="8229600" cy="6007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2400" dirty="0"/>
              <a:t>When all gases are perfect, the partial pressure as defined in </a:t>
            </a:r>
          </a:p>
        </p:txBody>
      </p:sp>
      <p:pic>
        <p:nvPicPr>
          <p:cNvPr id="2" name="Picture 1">
            <a:extLst>
              <a:ext uri="{FF2B5EF4-FFF2-40B4-BE49-F238E27FC236}">
                <a16:creationId xmlns:a16="http://schemas.microsoft.com/office/drawing/2014/main" id="{3715CC8C-C2A7-6726-2DE3-607DCC4EC08D}"/>
              </a:ext>
            </a:extLst>
          </p:cNvPr>
          <p:cNvPicPr>
            <a:picLocks noChangeAspect="1"/>
          </p:cNvPicPr>
          <p:nvPr/>
        </p:nvPicPr>
        <p:blipFill rotWithShape="1">
          <a:blip r:embed="rId3"/>
          <a:srcRect l="44872" r="17939"/>
          <a:stretch/>
        </p:blipFill>
        <p:spPr>
          <a:xfrm>
            <a:off x="4103649" y="956840"/>
            <a:ext cx="1895707" cy="819864"/>
          </a:xfrm>
          <a:prstGeom prst="rect">
            <a:avLst/>
          </a:prstGeom>
        </p:spPr>
      </p:pic>
    </p:spTree>
    <p:extLst>
      <p:ext uri="{BB962C8B-B14F-4D97-AF65-F5344CB8AC3E}">
        <p14:creationId xmlns:p14="http://schemas.microsoft.com/office/powerpoint/2010/main" val="67630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35443" y="4883979"/>
            <a:ext cx="5097415" cy="819864"/>
          </a:xfrm>
          <a:prstGeom prst="rect">
            <a:avLst/>
          </a:prstGeom>
        </p:spPr>
      </p:pic>
      <p:sp>
        <p:nvSpPr>
          <p:cNvPr id="10" name="Title 1"/>
          <p:cNvSpPr txBox="1">
            <a:spLocks/>
          </p:cNvSpPr>
          <p:nvPr/>
        </p:nvSpPr>
        <p:spPr>
          <a:xfrm>
            <a:off x="0" y="57975"/>
            <a:ext cx="8229600" cy="70969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t>Mixtures of gases </a:t>
            </a:r>
          </a:p>
        </p:txBody>
      </p:sp>
      <p:pic>
        <p:nvPicPr>
          <p:cNvPr id="13" name="Picture 12"/>
          <p:cNvPicPr>
            <a:picLocks noChangeAspect="1"/>
          </p:cNvPicPr>
          <p:nvPr/>
        </p:nvPicPr>
        <p:blipFill>
          <a:blip r:embed="rId4"/>
          <a:stretch>
            <a:fillRect/>
          </a:stretch>
        </p:blipFill>
        <p:spPr>
          <a:xfrm>
            <a:off x="1035443" y="4356953"/>
            <a:ext cx="2849880" cy="352439"/>
          </a:xfrm>
          <a:prstGeom prst="rect">
            <a:avLst/>
          </a:prstGeom>
        </p:spPr>
      </p:pic>
      <p:sp>
        <p:nvSpPr>
          <p:cNvPr id="15" name="Content Placeholder 10"/>
          <p:cNvSpPr txBox="1">
            <a:spLocks/>
          </p:cNvSpPr>
          <p:nvPr/>
        </p:nvSpPr>
        <p:spPr>
          <a:xfrm>
            <a:off x="106680" y="903482"/>
            <a:ext cx="8898408" cy="24797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2400" dirty="0"/>
              <a:t>That identification was the basis of the original formulation of Dalton’s law: </a:t>
            </a:r>
          </a:p>
          <a:p>
            <a:pPr marL="0" indent="0" algn="just">
              <a:buFont typeface="Arial"/>
              <a:buNone/>
            </a:pPr>
            <a:endParaRPr lang="tr-TR" sz="2400" dirty="0"/>
          </a:p>
          <a:p>
            <a:pPr marL="1341438" indent="0" algn="just">
              <a:buFont typeface="Wingdings" panose="05000000000000000000" pitchFamily="2" charset="2"/>
              <a:buChar char="Ø"/>
            </a:pPr>
            <a:r>
              <a:rPr lang="tr-TR" sz="2400" dirty="0"/>
              <a:t>        The pressure exerted by a mixture of gases is the sum of the pressure that each one would exist if it occupied the container alone. </a:t>
            </a:r>
          </a:p>
          <a:p>
            <a:pPr marL="0" indent="0" algn="just">
              <a:buFont typeface="Arial"/>
              <a:buNone/>
            </a:pPr>
            <a:endParaRPr lang="tr-TR" sz="2400" dirty="0"/>
          </a:p>
          <a:p>
            <a:pPr marL="0" indent="0" algn="just">
              <a:buFont typeface="Arial"/>
              <a:buNone/>
            </a:pPr>
            <a:r>
              <a:rPr lang="tr-TR" sz="2400" dirty="0"/>
              <a:t> </a:t>
            </a:r>
          </a:p>
        </p:txBody>
      </p:sp>
      <p:pic>
        <p:nvPicPr>
          <p:cNvPr id="16" name="Picture 15"/>
          <p:cNvPicPr>
            <a:picLocks noChangeAspect="1"/>
          </p:cNvPicPr>
          <p:nvPr/>
        </p:nvPicPr>
        <p:blipFill>
          <a:blip r:embed="rId5"/>
          <a:stretch>
            <a:fillRect/>
          </a:stretch>
        </p:blipFill>
        <p:spPr>
          <a:xfrm>
            <a:off x="1035443" y="3697435"/>
            <a:ext cx="849939" cy="427440"/>
          </a:xfrm>
          <a:prstGeom prst="rect">
            <a:avLst/>
          </a:prstGeom>
        </p:spPr>
      </p:pic>
    </p:spTree>
    <p:extLst>
      <p:ext uri="{BB962C8B-B14F-4D97-AF65-F5344CB8AC3E}">
        <p14:creationId xmlns:p14="http://schemas.microsoft.com/office/powerpoint/2010/main" val="50642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States</a:t>
            </a:r>
            <a:r>
              <a:rPr lang="en-US" dirty="0"/>
              <a:t> of Matter </a:t>
            </a:r>
          </a:p>
        </p:txBody>
      </p:sp>
      <p:pic>
        <p:nvPicPr>
          <p:cNvPr id="7" name="Picture 6"/>
          <p:cNvPicPr>
            <a:picLocks noChangeAspect="1"/>
          </p:cNvPicPr>
          <p:nvPr/>
        </p:nvPicPr>
        <p:blipFill>
          <a:blip r:embed="rId3"/>
          <a:stretch>
            <a:fillRect/>
          </a:stretch>
        </p:blipFill>
        <p:spPr>
          <a:xfrm>
            <a:off x="381000" y="1640324"/>
            <a:ext cx="8382000" cy="5080000"/>
          </a:xfrm>
          <a:prstGeom prst="rect">
            <a:avLst/>
          </a:prstGeom>
        </p:spPr>
      </p:pic>
      <p:pic>
        <p:nvPicPr>
          <p:cNvPr id="4" name="Picture 3"/>
          <p:cNvPicPr>
            <a:picLocks noChangeAspect="1"/>
          </p:cNvPicPr>
          <p:nvPr/>
        </p:nvPicPr>
        <p:blipFill>
          <a:blip r:embed="rId4"/>
          <a:stretch>
            <a:fillRect/>
          </a:stretch>
        </p:blipFill>
        <p:spPr>
          <a:xfrm>
            <a:off x="1" y="1"/>
            <a:ext cx="872056" cy="872056"/>
          </a:xfrm>
          <a:prstGeom prst="rect">
            <a:avLst/>
          </a:prstGeom>
        </p:spPr>
      </p:pic>
      <p:pic>
        <p:nvPicPr>
          <p:cNvPr id="6" name="Picture 5"/>
          <p:cNvPicPr>
            <a:picLocks noChangeAspect="1"/>
          </p:cNvPicPr>
          <p:nvPr/>
        </p:nvPicPr>
        <p:blipFill>
          <a:blip r:embed="rId5"/>
          <a:stretch>
            <a:fillRect/>
          </a:stretch>
        </p:blipFill>
        <p:spPr>
          <a:xfrm>
            <a:off x="8234523" y="-4456"/>
            <a:ext cx="876513" cy="876513"/>
          </a:xfrm>
          <a:prstGeom prst="rect">
            <a:avLst/>
          </a:prstGeom>
        </p:spPr>
      </p:pic>
    </p:spTree>
    <p:extLst>
      <p:ext uri="{BB962C8B-B14F-4D97-AF65-F5344CB8AC3E}">
        <p14:creationId xmlns:p14="http://schemas.microsoft.com/office/powerpoint/2010/main" val="1777496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Mixtures of gases </a:t>
            </a:r>
          </a:p>
        </p:txBody>
      </p:sp>
      <p:sp>
        <p:nvSpPr>
          <p:cNvPr id="7" name="Content Placeholder 6"/>
          <p:cNvSpPr>
            <a:spLocks noGrp="1"/>
          </p:cNvSpPr>
          <p:nvPr>
            <p:ph idx="1"/>
          </p:nvPr>
        </p:nvSpPr>
        <p:spPr/>
        <p:txBody>
          <a:bodyPr/>
          <a:lstStyle/>
          <a:p>
            <a:r>
              <a:rPr lang="en-US" dirty="0">
                <a:solidFill>
                  <a:srgbClr val="FF0000"/>
                </a:solidFill>
              </a:rPr>
              <a:t>Question:</a:t>
            </a:r>
            <a:r>
              <a:rPr lang="en-US" dirty="0"/>
              <a:t> The mass percentage composition of dry air at sea level is approximately </a:t>
            </a:r>
            <a:r>
              <a:rPr lang="tr-TR" dirty="0"/>
              <a:t>                             </a:t>
            </a:r>
            <a:r>
              <a:rPr lang="en-US" dirty="0"/>
              <a:t>N</a:t>
            </a:r>
            <a:r>
              <a:rPr lang="en-US" baseline="-25000" dirty="0"/>
              <a:t>2</a:t>
            </a:r>
            <a:r>
              <a:rPr lang="en-US" dirty="0"/>
              <a:t>: 75.5; O</a:t>
            </a:r>
            <a:r>
              <a:rPr lang="en-US" baseline="-25000" dirty="0"/>
              <a:t>2</a:t>
            </a:r>
            <a:r>
              <a:rPr lang="en-US" dirty="0"/>
              <a:t>: 23.2; </a:t>
            </a:r>
            <a:r>
              <a:rPr lang="en-US" dirty="0" err="1"/>
              <a:t>Ar</a:t>
            </a:r>
            <a:r>
              <a:rPr lang="en-US" dirty="0"/>
              <a:t>: 1.3. What is the partial pressure of each component when the total pressure is 1.00 </a:t>
            </a:r>
            <a:r>
              <a:rPr lang="en-US" dirty="0" err="1"/>
              <a:t>atm</a:t>
            </a:r>
            <a:r>
              <a:rPr lang="en-US" dirty="0"/>
              <a:t>? </a:t>
            </a:r>
          </a:p>
          <a:p>
            <a:endParaRPr lang="en-US" dirty="0"/>
          </a:p>
          <a:p>
            <a:endParaRPr lang="en-US" dirty="0"/>
          </a:p>
        </p:txBody>
      </p:sp>
      <p:pic>
        <p:nvPicPr>
          <p:cNvPr id="4" name="Picture 3"/>
          <p:cNvPicPr>
            <a:picLocks noChangeAspect="1"/>
          </p:cNvPicPr>
          <p:nvPr/>
        </p:nvPicPr>
        <p:blipFill>
          <a:blip r:embed="rId3"/>
          <a:stretch>
            <a:fillRect/>
          </a:stretch>
        </p:blipFill>
        <p:spPr>
          <a:xfrm>
            <a:off x="1" y="1"/>
            <a:ext cx="872056" cy="872056"/>
          </a:xfrm>
          <a:prstGeom prst="rect">
            <a:avLst/>
          </a:prstGeom>
        </p:spPr>
      </p:pic>
      <p:pic>
        <p:nvPicPr>
          <p:cNvPr id="6" name="Picture 5"/>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1929621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C1FFB-6724-1B24-A7BF-5E6B671327DB}"/>
              </a:ext>
            </a:extLst>
          </p:cNvPr>
          <p:cNvSpPr>
            <a:spLocks noGrp="1"/>
          </p:cNvSpPr>
          <p:nvPr>
            <p:ph idx="1"/>
          </p:nvPr>
        </p:nvSpPr>
        <p:spPr>
          <a:xfrm>
            <a:off x="457200" y="440473"/>
            <a:ext cx="8229600" cy="6227956"/>
          </a:xfrm>
        </p:spPr>
        <p:txBody>
          <a:bodyPr>
            <a:noAutofit/>
          </a:bodyPr>
          <a:lstStyle/>
          <a:p>
            <a:pPr algn="just">
              <a:buFont typeface="Wingdings" panose="05000000000000000000" pitchFamily="2" charset="2"/>
              <a:buChar char="Ø"/>
            </a:pPr>
            <a:r>
              <a:rPr lang="en-US" sz="1800" dirty="0"/>
              <a:t>To find the partial pressure of each component in dry air at sea level, we can use Dalton's Law of Partial Pressures.</a:t>
            </a:r>
          </a:p>
          <a:p>
            <a:pPr algn="just">
              <a:buFont typeface="Wingdings" panose="05000000000000000000" pitchFamily="2" charset="2"/>
              <a:buChar char="Ø"/>
            </a:pPr>
            <a:endParaRPr lang="en-US" sz="1800" dirty="0"/>
          </a:p>
          <a:p>
            <a:pPr algn="just">
              <a:buFont typeface="Wingdings" panose="05000000000000000000" pitchFamily="2" charset="2"/>
              <a:buChar char="Ø"/>
            </a:pPr>
            <a:r>
              <a:rPr lang="en-US" sz="1800" dirty="0"/>
              <a:t>According to this law, the total pressure of a mixture of gases is the sum of the partial pressures of all the gases in the mixture. The partial pressure of a gas in a mixture is the pressure that gas would exert if it occupied the entire volume of the mixture by itself, and it can be calculated using the gas's mole fraction in the mixture and the total pressure of the mixture.</a:t>
            </a:r>
          </a:p>
          <a:p>
            <a:pPr algn="just"/>
            <a:endParaRPr lang="en-US" sz="1800" dirty="0"/>
          </a:p>
          <a:p>
            <a:pPr algn="just">
              <a:buFont typeface="Wingdings" panose="05000000000000000000" pitchFamily="2" charset="2"/>
              <a:buChar char="Ø"/>
            </a:pPr>
            <a:r>
              <a:rPr lang="en-US" sz="1800" dirty="0"/>
              <a:t>Given the mass percentage composition of dry air at sea level and a total pressure of 1.00 atm, we can calculate the partial pressure of each gas (</a:t>
            </a:r>
            <a:r>
              <a:rPr lang="en-US" sz="1800" dirty="0" err="1"/>
              <a:t>P</a:t>
            </a:r>
            <a:r>
              <a:rPr lang="en-US" sz="1800" baseline="-25000" dirty="0" err="1"/>
              <a:t>gas</a:t>
            </a:r>
            <a:r>
              <a:rPr lang="en-US" sz="1800" dirty="0"/>
              <a:t>) using the formula:</a:t>
            </a:r>
          </a:p>
          <a:p>
            <a:pPr algn="just"/>
            <a:endParaRPr lang="en-US" sz="1800" dirty="0"/>
          </a:p>
          <a:p>
            <a:pPr algn="just"/>
            <a:r>
              <a:rPr lang="en-US" sz="1800" dirty="0" err="1"/>
              <a:t>P</a:t>
            </a:r>
            <a:r>
              <a:rPr lang="en-US" sz="1800" baseline="-25000" dirty="0" err="1"/>
              <a:t>gas</a:t>
            </a:r>
            <a:r>
              <a:rPr lang="en-US" sz="1800" dirty="0"/>
              <a:t> = </a:t>
            </a:r>
            <a:r>
              <a:rPr lang="en-US" sz="1800" dirty="0" err="1"/>
              <a:t>X</a:t>
            </a:r>
            <a:r>
              <a:rPr lang="en-US" sz="1800" baseline="-25000" dirty="0" err="1"/>
              <a:t>gas</a:t>
            </a:r>
            <a:r>
              <a:rPr lang="en-US" sz="1800" dirty="0"/>
              <a:t> x </a:t>
            </a:r>
            <a:r>
              <a:rPr lang="en-US" sz="1800" dirty="0" err="1"/>
              <a:t>P</a:t>
            </a:r>
            <a:r>
              <a:rPr lang="en-US" sz="1800" baseline="-25000" dirty="0" err="1"/>
              <a:t>total</a:t>
            </a:r>
            <a:endParaRPr lang="en-US" sz="1800" baseline="-25000" dirty="0"/>
          </a:p>
          <a:p>
            <a:pPr algn="just"/>
            <a:endParaRPr lang="en-US" sz="1800" dirty="0"/>
          </a:p>
          <a:p>
            <a:pPr marL="0" indent="0" algn="just">
              <a:buNone/>
            </a:pPr>
            <a:r>
              <a:rPr lang="en-US" sz="1800" dirty="0"/>
              <a:t>     where:</a:t>
            </a:r>
          </a:p>
          <a:p>
            <a:pPr algn="just"/>
            <a:r>
              <a:rPr lang="en-US" sz="1800" dirty="0" err="1"/>
              <a:t>P</a:t>
            </a:r>
            <a:r>
              <a:rPr lang="en-US" sz="1800" baseline="-25000" dirty="0" err="1"/>
              <a:t>gas</a:t>
            </a:r>
            <a:r>
              <a:rPr lang="en-US" sz="1800" baseline="-25000" dirty="0"/>
              <a:t>  </a:t>
            </a:r>
            <a:r>
              <a:rPr lang="en-US" sz="1800" dirty="0"/>
              <a:t>is the partial pressure of the gas,</a:t>
            </a:r>
          </a:p>
          <a:p>
            <a:pPr algn="just"/>
            <a:r>
              <a:rPr lang="en-US" sz="1800" dirty="0" err="1"/>
              <a:t>X</a:t>
            </a:r>
            <a:r>
              <a:rPr lang="en-US" sz="1800" baseline="-25000" dirty="0" err="1"/>
              <a:t>gas</a:t>
            </a:r>
            <a:r>
              <a:rPr lang="en-US" sz="1800" baseline="-25000" dirty="0"/>
              <a:t>  </a:t>
            </a:r>
            <a:r>
              <a:rPr lang="en-US" sz="1800" dirty="0"/>
              <a:t>is the mole fraction of the gas in the mixture,</a:t>
            </a:r>
          </a:p>
          <a:p>
            <a:pPr algn="just"/>
            <a:r>
              <a:rPr lang="en-US" sz="1800" dirty="0" err="1"/>
              <a:t>P</a:t>
            </a:r>
            <a:r>
              <a:rPr lang="en-US" sz="1800" baseline="-25000" dirty="0" err="1"/>
              <a:t>total</a:t>
            </a:r>
            <a:r>
              <a:rPr lang="en-US" sz="1800" baseline="-25000" dirty="0"/>
              <a:t> </a:t>
            </a:r>
            <a:r>
              <a:rPr lang="en-US" sz="1800" dirty="0"/>
              <a:t>is the total pressure of the mixture.</a:t>
            </a:r>
          </a:p>
        </p:txBody>
      </p:sp>
    </p:spTree>
    <p:extLst>
      <p:ext uri="{BB962C8B-B14F-4D97-AF65-F5344CB8AC3E}">
        <p14:creationId xmlns:p14="http://schemas.microsoft.com/office/powerpoint/2010/main" val="915696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03C8-5B0C-EEB2-6AE2-DA969D16E50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95DB2-1DF2-E454-21C6-10CFF3511761}"/>
              </a:ext>
            </a:extLst>
          </p:cNvPr>
          <p:cNvSpPr>
            <a:spLocks noGrp="1"/>
          </p:cNvSpPr>
          <p:nvPr>
            <p:ph idx="1"/>
          </p:nvPr>
        </p:nvSpPr>
        <p:spPr>
          <a:xfrm>
            <a:off x="457200" y="485077"/>
            <a:ext cx="8229600" cy="6105294"/>
          </a:xfrm>
        </p:spPr>
        <p:txBody>
          <a:bodyPr>
            <a:noAutofit/>
          </a:bodyPr>
          <a:lstStyle/>
          <a:p>
            <a:pPr algn="just">
              <a:buFont typeface="Wingdings" panose="05000000000000000000" pitchFamily="2" charset="2"/>
              <a:buChar char="Ø"/>
            </a:pPr>
            <a:r>
              <a:rPr lang="en-US" sz="1800" dirty="0"/>
              <a:t>The mass percentage composition does not directly give us the mole fraction of each gas, but we can convert it using the molar masses of the gases (N</a:t>
            </a:r>
            <a:r>
              <a:rPr lang="en-US" sz="1800" baseline="-25000" dirty="0"/>
              <a:t>2</a:t>
            </a:r>
            <a:r>
              <a:rPr lang="en-US" sz="1800" dirty="0"/>
              <a:t>: 28.0134 g/mol, O</a:t>
            </a:r>
            <a:r>
              <a:rPr lang="en-US" sz="1800" baseline="-25000" dirty="0"/>
              <a:t>2</a:t>
            </a:r>
            <a:r>
              <a:rPr lang="en-US" sz="1800" dirty="0"/>
              <a:t>: 31.9988 g/mol, </a:t>
            </a:r>
            <a:r>
              <a:rPr lang="en-US" sz="1800" dirty="0" err="1"/>
              <a:t>Ar</a:t>
            </a:r>
            <a:r>
              <a:rPr lang="en-US" sz="1800" dirty="0"/>
              <a:t>: 39.948 g/mol). The mole fraction (</a:t>
            </a:r>
            <a:r>
              <a:rPr lang="en-US" sz="1800" dirty="0" err="1"/>
              <a:t>X</a:t>
            </a:r>
            <a:r>
              <a:rPr lang="en-US" sz="1800" baseline="30000" dirty="0" err="1"/>
              <a:t>gas</a:t>
            </a:r>
            <a:r>
              <a:rPr lang="en-US" sz="1800" dirty="0"/>
              <a:t>) can be calculated by first finding the moles of each gas in a given amount of air and then dividing by the total moles of air.</a:t>
            </a:r>
          </a:p>
          <a:p>
            <a:endParaRPr lang="en-US" sz="1800" dirty="0"/>
          </a:p>
          <a:p>
            <a:pPr algn="just">
              <a:buFont typeface="Wingdings" panose="05000000000000000000" pitchFamily="2" charset="2"/>
              <a:buChar char="Ø"/>
            </a:pPr>
            <a:r>
              <a:rPr lang="en-US" sz="1800" dirty="0"/>
              <a:t>Let's calculate the partial pressures for N</a:t>
            </a:r>
            <a:r>
              <a:rPr lang="en-US" sz="1800" baseline="-25000" dirty="0"/>
              <a:t>2</a:t>
            </a:r>
            <a:r>
              <a:rPr lang="en-US" sz="1800" dirty="0"/>
              <a:t>, O</a:t>
            </a:r>
            <a:r>
              <a:rPr lang="en-US" sz="1800" baseline="-25000" dirty="0"/>
              <a:t>2</a:t>
            </a:r>
            <a:r>
              <a:rPr lang="en-US" sz="1800" dirty="0"/>
              <a:t>, and </a:t>
            </a:r>
            <a:r>
              <a:rPr lang="en-US" sz="1800" dirty="0" err="1"/>
              <a:t>Ar</a:t>
            </a:r>
            <a:r>
              <a:rPr lang="en-US" sz="1800" dirty="0"/>
              <a:t>, given their mass percentages and the total pressure of 1.00 atm.</a:t>
            </a:r>
          </a:p>
          <a:p>
            <a:endParaRPr lang="en-US" sz="1800" dirty="0"/>
          </a:p>
          <a:p>
            <a:pPr algn="just"/>
            <a:r>
              <a:rPr lang="en-US" sz="1800" dirty="0"/>
              <a:t>The partial pressures of each component in dry air at sea level, when the total pressure is 1.00 atm, are approximately as follows:</a:t>
            </a:r>
          </a:p>
          <a:p>
            <a:endParaRPr lang="en-US" sz="1800" dirty="0"/>
          </a:p>
          <a:p>
            <a:r>
              <a:rPr lang="en-US" sz="1800" dirty="0"/>
              <a:t>- Nitrogen (N</a:t>
            </a:r>
            <a:r>
              <a:rPr lang="en-US" sz="1800" baseline="-25000" dirty="0"/>
              <a:t>2</a:t>
            </a:r>
            <a:r>
              <a:rPr lang="en-US" sz="1800" dirty="0"/>
              <a:t>): 0.781 atm</a:t>
            </a:r>
          </a:p>
          <a:p>
            <a:r>
              <a:rPr lang="en-US" sz="1800" dirty="0"/>
              <a:t>- Oxygen (O</a:t>
            </a:r>
            <a:r>
              <a:rPr lang="en-US" sz="1800" baseline="-25000" dirty="0"/>
              <a:t>2</a:t>
            </a:r>
            <a:r>
              <a:rPr lang="en-US" sz="1800" dirty="0"/>
              <a:t>): 0.210 atm</a:t>
            </a:r>
          </a:p>
          <a:p>
            <a:r>
              <a:rPr lang="en-US" sz="1800" dirty="0"/>
              <a:t>- Argon (</a:t>
            </a:r>
            <a:r>
              <a:rPr lang="en-US" sz="1800" dirty="0" err="1"/>
              <a:t>Ar</a:t>
            </a:r>
            <a:r>
              <a:rPr lang="en-US" sz="1800" dirty="0"/>
              <a:t>): 0.0094 atm</a:t>
            </a:r>
          </a:p>
          <a:p>
            <a:endParaRPr lang="en-US" sz="1800" dirty="0"/>
          </a:p>
          <a:p>
            <a:r>
              <a:rPr lang="en-US" sz="1800" dirty="0"/>
              <a:t>These values are calculated based on the mass percentage composition of dry air and using the total pressure of 1.00 atm.</a:t>
            </a:r>
          </a:p>
        </p:txBody>
      </p:sp>
    </p:spTree>
    <p:extLst>
      <p:ext uri="{BB962C8B-B14F-4D97-AF65-F5344CB8AC3E}">
        <p14:creationId xmlns:p14="http://schemas.microsoft.com/office/powerpoint/2010/main" val="117855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 State </a:t>
            </a:r>
          </a:p>
        </p:txBody>
      </p:sp>
      <p:sp>
        <p:nvSpPr>
          <p:cNvPr id="3" name="Content Placeholder 2"/>
          <p:cNvSpPr>
            <a:spLocks noGrp="1"/>
          </p:cNvSpPr>
          <p:nvPr>
            <p:ph idx="1"/>
          </p:nvPr>
        </p:nvSpPr>
        <p:spPr/>
        <p:txBody>
          <a:bodyPr>
            <a:normAutofit fontScale="92500" lnSpcReduction="20000"/>
          </a:bodyPr>
          <a:lstStyle/>
          <a:p>
            <a:pPr algn="just"/>
            <a:r>
              <a:rPr lang="en-US" dirty="0"/>
              <a:t>The </a:t>
            </a:r>
            <a:r>
              <a:rPr lang="en-US" b="1" dirty="0">
                <a:solidFill>
                  <a:srgbClr val="FF0000"/>
                </a:solidFill>
              </a:rPr>
              <a:t>physical state </a:t>
            </a:r>
            <a:r>
              <a:rPr lang="en-US" dirty="0"/>
              <a:t>of a sample</a:t>
            </a:r>
            <a:r>
              <a:rPr lang="tr-TR" dirty="0"/>
              <a:t> or</a:t>
            </a:r>
            <a:r>
              <a:rPr lang="en-US" dirty="0"/>
              <a:t> its physical condition, is defined by its physical properties. </a:t>
            </a:r>
          </a:p>
          <a:p>
            <a:pPr algn="just"/>
            <a:r>
              <a:rPr lang="en-US" dirty="0"/>
              <a:t>Two samples of a substance that have the same physical properties are in the same state. </a:t>
            </a:r>
          </a:p>
          <a:p>
            <a:pPr algn="just"/>
            <a:r>
              <a:rPr lang="en-US" i="1" dirty="0"/>
              <a:t>p </a:t>
            </a:r>
            <a:r>
              <a:rPr lang="en-US" dirty="0"/>
              <a:t>= </a:t>
            </a:r>
            <a:r>
              <a:rPr lang="en-US" i="1" dirty="0"/>
              <a:t>f</a:t>
            </a:r>
            <a:r>
              <a:rPr lang="en-US" dirty="0"/>
              <a:t>(</a:t>
            </a:r>
            <a:r>
              <a:rPr lang="en-US" i="1" dirty="0" err="1"/>
              <a:t>T</a:t>
            </a:r>
            <a:r>
              <a:rPr lang="en-US" dirty="0" err="1"/>
              <a:t>,</a:t>
            </a:r>
            <a:r>
              <a:rPr lang="en-US" i="1" dirty="0" err="1"/>
              <a:t>V</a:t>
            </a:r>
            <a:r>
              <a:rPr lang="en-US" dirty="0" err="1"/>
              <a:t>,</a:t>
            </a:r>
            <a:r>
              <a:rPr lang="en-US" i="1" dirty="0" err="1"/>
              <a:t>n</a:t>
            </a:r>
            <a:r>
              <a:rPr lang="en-US" dirty="0"/>
              <a:t>)</a:t>
            </a:r>
          </a:p>
          <a:p>
            <a:pPr algn="just"/>
            <a:r>
              <a:rPr lang="en-US" dirty="0"/>
              <a:t>It is sufficient to specify only three of these variables, for then the fourth variable is fixed. </a:t>
            </a:r>
          </a:p>
          <a:p>
            <a:pPr algn="just"/>
            <a:r>
              <a:rPr lang="en-US" dirty="0"/>
              <a:t>That is, it is an experimental fact that each substance is described by an </a:t>
            </a:r>
            <a:r>
              <a:rPr lang="en-US" b="1" dirty="0">
                <a:solidFill>
                  <a:srgbClr val="FF0000"/>
                </a:solidFill>
              </a:rPr>
              <a:t>equation of state</a:t>
            </a:r>
            <a:r>
              <a:rPr lang="en-US" dirty="0"/>
              <a:t>, an equation that inter-relates these four variables. </a:t>
            </a:r>
          </a:p>
        </p:txBody>
      </p:sp>
      <p:pic>
        <p:nvPicPr>
          <p:cNvPr id="4" name="Picture 3"/>
          <p:cNvPicPr>
            <a:picLocks noChangeAspect="1"/>
          </p:cNvPicPr>
          <p:nvPr/>
        </p:nvPicPr>
        <p:blipFill>
          <a:blip r:embed="rId3"/>
          <a:stretch>
            <a:fillRect/>
          </a:stretch>
        </p:blipFill>
        <p:spPr>
          <a:xfrm>
            <a:off x="1" y="1"/>
            <a:ext cx="872056" cy="872056"/>
          </a:xfrm>
          <a:prstGeom prst="rect">
            <a:avLst/>
          </a:prstGeom>
        </p:spPr>
      </p:pic>
      <p:pic>
        <p:nvPicPr>
          <p:cNvPr id="6" name="Picture 5"/>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32548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Equation of State </a:t>
            </a:r>
          </a:p>
        </p:txBody>
      </p:sp>
      <p:sp>
        <p:nvSpPr>
          <p:cNvPr id="3" name="Content Placeholder 2"/>
          <p:cNvSpPr>
            <a:spLocks noGrp="1"/>
          </p:cNvSpPr>
          <p:nvPr>
            <p:ph idx="1"/>
          </p:nvPr>
        </p:nvSpPr>
        <p:spPr/>
        <p:txBody>
          <a:bodyPr>
            <a:normAutofit/>
          </a:bodyPr>
          <a:lstStyle/>
          <a:p>
            <a:pPr marL="0" indent="0" algn="ctr">
              <a:buNone/>
            </a:pPr>
            <a:endParaRPr lang="en-US" sz="5400" i="1" dirty="0"/>
          </a:p>
          <a:p>
            <a:pPr marL="0" indent="0" algn="ctr">
              <a:buNone/>
            </a:pPr>
            <a:r>
              <a:rPr lang="en-US" sz="5400" i="1" dirty="0"/>
              <a:t>p </a:t>
            </a:r>
            <a:r>
              <a:rPr lang="en-US" sz="5400" dirty="0"/>
              <a:t>= </a:t>
            </a:r>
            <a:r>
              <a:rPr lang="en-US" sz="5400" i="1" dirty="0"/>
              <a:t>f</a:t>
            </a:r>
            <a:r>
              <a:rPr lang="en-US" sz="5400" dirty="0"/>
              <a:t>(</a:t>
            </a:r>
            <a:r>
              <a:rPr lang="en-US" sz="5400" i="1" dirty="0" err="1"/>
              <a:t>T</a:t>
            </a:r>
            <a:r>
              <a:rPr lang="en-US" sz="5400" dirty="0" err="1"/>
              <a:t>,</a:t>
            </a:r>
            <a:r>
              <a:rPr lang="en-US" sz="5400" i="1" dirty="0" err="1"/>
              <a:t>V</a:t>
            </a:r>
            <a:r>
              <a:rPr lang="en-US" sz="5400" dirty="0" err="1"/>
              <a:t>,</a:t>
            </a:r>
            <a:r>
              <a:rPr lang="en-US" sz="5400" i="1" dirty="0" err="1"/>
              <a:t>n</a:t>
            </a:r>
            <a:r>
              <a:rPr lang="en-US" sz="5400" dirty="0"/>
              <a:t>)</a:t>
            </a:r>
          </a:p>
        </p:txBody>
      </p:sp>
      <p:pic>
        <p:nvPicPr>
          <p:cNvPr id="4" name="Picture 3"/>
          <p:cNvPicPr>
            <a:picLocks noChangeAspect="1"/>
          </p:cNvPicPr>
          <p:nvPr/>
        </p:nvPicPr>
        <p:blipFill>
          <a:blip r:embed="rId2"/>
          <a:stretch>
            <a:fillRect/>
          </a:stretch>
        </p:blipFill>
        <p:spPr>
          <a:xfrm>
            <a:off x="1" y="1"/>
            <a:ext cx="872056" cy="872056"/>
          </a:xfrm>
          <a:prstGeom prst="rect">
            <a:avLst/>
          </a:prstGeom>
        </p:spPr>
      </p:pic>
      <p:pic>
        <p:nvPicPr>
          <p:cNvPr id="6" name="Picture 5"/>
          <p:cNvPicPr>
            <a:picLocks noChangeAspect="1"/>
          </p:cNvPicPr>
          <p:nvPr/>
        </p:nvPicPr>
        <p:blipFill>
          <a:blip r:embed="rId3"/>
          <a:stretch>
            <a:fillRect/>
          </a:stretch>
        </p:blipFill>
        <p:spPr>
          <a:xfrm>
            <a:off x="8234523" y="-4456"/>
            <a:ext cx="876513" cy="876513"/>
          </a:xfrm>
          <a:prstGeom prst="rect">
            <a:avLst/>
          </a:prstGeom>
        </p:spPr>
      </p:pic>
    </p:spTree>
    <p:extLst>
      <p:ext uri="{BB962C8B-B14F-4D97-AF65-F5344CB8AC3E}">
        <p14:creationId xmlns:p14="http://schemas.microsoft.com/office/powerpoint/2010/main" val="647230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Equation of State – Pressure </a:t>
            </a:r>
          </a:p>
        </p:txBody>
      </p:sp>
      <p:sp>
        <p:nvSpPr>
          <p:cNvPr id="3" name="Content Placeholder 2"/>
          <p:cNvSpPr>
            <a:spLocks noGrp="1"/>
          </p:cNvSpPr>
          <p:nvPr>
            <p:ph idx="1"/>
          </p:nvPr>
        </p:nvSpPr>
        <p:spPr>
          <a:xfrm>
            <a:off x="457200" y="1600201"/>
            <a:ext cx="8229600" cy="1691282"/>
          </a:xfrm>
        </p:spPr>
        <p:txBody>
          <a:bodyPr>
            <a:normAutofit/>
          </a:bodyPr>
          <a:lstStyle/>
          <a:p>
            <a:pPr marL="0" indent="0" algn="just">
              <a:buNone/>
            </a:pPr>
            <a:r>
              <a:rPr lang="en-US" i="1" dirty="0">
                <a:solidFill>
                  <a:srgbClr val="FF0000"/>
                </a:solidFill>
              </a:rPr>
              <a:t>p</a:t>
            </a:r>
            <a:r>
              <a:rPr lang="en-US" i="1" dirty="0"/>
              <a:t> </a:t>
            </a:r>
            <a:r>
              <a:rPr lang="en-US" dirty="0"/>
              <a:t>= </a:t>
            </a:r>
            <a:r>
              <a:rPr lang="en-US" i="1" dirty="0"/>
              <a:t>f</a:t>
            </a:r>
            <a:r>
              <a:rPr lang="en-US" dirty="0"/>
              <a:t>(</a:t>
            </a:r>
            <a:r>
              <a:rPr lang="en-US" i="1" dirty="0" err="1"/>
              <a:t>T</a:t>
            </a:r>
            <a:r>
              <a:rPr lang="en-US" dirty="0" err="1"/>
              <a:t>,</a:t>
            </a:r>
            <a:r>
              <a:rPr lang="en-US" i="1" dirty="0" err="1"/>
              <a:t>V</a:t>
            </a:r>
            <a:r>
              <a:rPr lang="en-US" dirty="0" err="1"/>
              <a:t>,</a:t>
            </a:r>
            <a:r>
              <a:rPr lang="en-US" i="1" dirty="0" err="1"/>
              <a:t>n</a:t>
            </a:r>
            <a:r>
              <a:rPr lang="en-US" dirty="0"/>
              <a:t>)               P = F/A </a:t>
            </a:r>
          </a:p>
          <a:p>
            <a:pPr marL="0" indent="0" algn="just">
              <a:buNone/>
            </a:pPr>
            <a:r>
              <a:rPr lang="en-US" b="1" dirty="0"/>
              <a:t>Pressure </a:t>
            </a:r>
            <a:r>
              <a:rPr lang="en-US" dirty="0"/>
              <a:t>is defined as force divided by the area to which the force is applied. </a:t>
            </a:r>
          </a:p>
          <a:p>
            <a:pPr marL="0" indent="0" algn="ctr">
              <a:buNone/>
            </a:pPr>
            <a:endParaRPr lang="en-US" sz="4400" dirty="0"/>
          </a:p>
        </p:txBody>
      </p:sp>
      <p:pic>
        <p:nvPicPr>
          <p:cNvPr id="4" name="Picture 3"/>
          <p:cNvPicPr>
            <a:picLocks noChangeAspect="1"/>
          </p:cNvPicPr>
          <p:nvPr/>
        </p:nvPicPr>
        <p:blipFill>
          <a:blip r:embed="rId3"/>
          <a:stretch>
            <a:fillRect/>
          </a:stretch>
        </p:blipFill>
        <p:spPr>
          <a:xfrm>
            <a:off x="5334000" y="3048000"/>
            <a:ext cx="3810000" cy="3810000"/>
          </a:xfrm>
          <a:prstGeom prst="rect">
            <a:avLst/>
          </a:prstGeom>
        </p:spPr>
      </p:pic>
      <p:sp>
        <p:nvSpPr>
          <p:cNvPr id="5" name="Content Placeholder 2"/>
          <p:cNvSpPr txBox="1">
            <a:spLocks/>
          </p:cNvSpPr>
          <p:nvPr/>
        </p:nvSpPr>
        <p:spPr>
          <a:xfrm>
            <a:off x="457200" y="3569098"/>
            <a:ext cx="5087328" cy="276342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a:t>The origin of the force exerted by a gas is the </a:t>
            </a:r>
            <a:r>
              <a:rPr lang="en-US" dirty="0">
                <a:solidFill>
                  <a:srgbClr val="FF0000"/>
                </a:solidFill>
              </a:rPr>
              <a:t>continuous strike </a:t>
            </a:r>
            <a:r>
              <a:rPr lang="en-US" dirty="0"/>
              <a:t>of the molecules on the walls of its container. The collisions are so numerous that they exert an effectively steady force, which is experienced as a steady pressure. </a:t>
            </a:r>
          </a:p>
          <a:p>
            <a:pPr marL="0" indent="0" algn="just">
              <a:buFont typeface="Arial"/>
              <a:buNone/>
            </a:pPr>
            <a:endParaRPr lang="en-US" sz="4400" dirty="0"/>
          </a:p>
        </p:txBody>
      </p:sp>
      <p:sp>
        <p:nvSpPr>
          <p:cNvPr id="7" name="Rectangle 6"/>
          <p:cNvSpPr/>
          <p:nvPr/>
        </p:nvSpPr>
        <p:spPr>
          <a:xfrm>
            <a:off x="5334000" y="1564425"/>
            <a:ext cx="4572000" cy="646331"/>
          </a:xfrm>
          <a:prstGeom prst="rect">
            <a:avLst/>
          </a:prstGeom>
        </p:spPr>
        <p:txBody>
          <a:bodyPr>
            <a:spAutoFit/>
          </a:bodyPr>
          <a:lstStyle/>
          <a:p>
            <a:r>
              <a:rPr lang="en-US" dirty="0"/>
              <a:t>1 Pa = 1 N m</a:t>
            </a:r>
            <a:r>
              <a:rPr lang="en-US" baseline="30000" dirty="0"/>
              <a:t>−2 </a:t>
            </a:r>
          </a:p>
          <a:p>
            <a:r>
              <a:rPr lang="en-US" dirty="0"/>
              <a:t>1 Pa = 1 kg m</a:t>
            </a:r>
            <a:r>
              <a:rPr lang="en-US" baseline="30000" dirty="0"/>
              <a:t>−1</a:t>
            </a:r>
            <a:r>
              <a:rPr lang="en-US" dirty="0"/>
              <a:t> s</a:t>
            </a:r>
            <a:r>
              <a:rPr lang="en-US" baseline="30000" dirty="0"/>
              <a:t>−2</a:t>
            </a:r>
          </a:p>
        </p:txBody>
      </p:sp>
      <p:pic>
        <p:nvPicPr>
          <p:cNvPr id="8" name="Picture 7"/>
          <p:cNvPicPr>
            <a:picLocks noChangeAspect="1"/>
          </p:cNvPicPr>
          <p:nvPr/>
        </p:nvPicPr>
        <p:blipFill>
          <a:blip r:embed="rId4"/>
          <a:stretch>
            <a:fillRect/>
          </a:stretch>
        </p:blipFill>
        <p:spPr>
          <a:xfrm>
            <a:off x="1" y="1"/>
            <a:ext cx="872056" cy="872056"/>
          </a:xfrm>
          <a:prstGeom prst="rect">
            <a:avLst/>
          </a:prstGeom>
        </p:spPr>
      </p:pic>
      <p:pic>
        <p:nvPicPr>
          <p:cNvPr id="10" name="Picture 9"/>
          <p:cNvPicPr>
            <a:picLocks noChangeAspect="1"/>
          </p:cNvPicPr>
          <p:nvPr/>
        </p:nvPicPr>
        <p:blipFill>
          <a:blip r:embed="rId5"/>
          <a:stretch>
            <a:fillRect/>
          </a:stretch>
        </p:blipFill>
        <p:spPr>
          <a:xfrm>
            <a:off x="8234523" y="-4456"/>
            <a:ext cx="876513" cy="876513"/>
          </a:xfrm>
          <a:prstGeom prst="rect">
            <a:avLst/>
          </a:prstGeom>
        </p:spPr>
      </p:pic>
    </p:spTree>
    <p:extLst>
      <p:ext uri="{BB962C8B-B14F-4D97-AF65-F5344CB8AC3E}">
        <p14:creationId xmlns:p14="http://schemas.microsoft.com/office/powerpoint/2010/main" val="42467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Equation of State – Pressure </a:t>
            </a:r>
          </a:p>
        </p:txBody>
      </p:sp>
      <p:sp>
        <p:nvSpPr>
          <p:cNvPr id="10" name="Rectangle 9"/>
          <p:cNvSpPr/>
          <p:nvPr/>
        </p:nvSpPr>
        <p:spPr>
          <a:xfrm>
            <a:off x="457200" y="5485004"/>
            <a:ext cx="8360388" cy="1015663"/>
          </a:xfrm>
          <a:prstGeom prst="rect">
            <a:avLst/>
          </a:prstGeom>
        </p:spPr>
        <p:txBody>
          <a:bodyPr wrap="square">
            <a:spAutoFit/>
          </a:bodyPr>
          <a:lstStyle/>
          <a:p>
            <a:r>
              <a:rPr lang="en-US" sz="2000" b="1" dirty="0">
                <a:solidFill>
                  <a:srgbClr val="FF0000"/>
                </a:solidFill>
              </a:rPr>
              <a:t>Question: </a:t>
            </a:r>
            <a:r>
              <a:rPr lang="en-US" sz="2000" dirty="0"/>
              <a:t>Calculate the pressure (in </a:t>
            </a:r>
            <a:r>
              <a:rPr lang="en-US" sz="2000" dirty="0" err="1"/>
              <a:t>pascals</a:t>
            </a:r>
            <a:r>
              <a:rPr lang="en-US" sz="2000" dirty="0"/>
              <a:t> and atmospheres) exerted by a mass of 1.0 kg pressing through the point of a pin of area 1.0 × 10</a:t>
            </a:r>
            <a:r>
              <a:rPr lang="en-US" sz="2000" baseline="30000" dirty="0"/>
              <a:t>−2</a:t>
            </a:r>
            <a:r>
              <a:rPr lang="en-US" sz="2000" dirty="0"/>
              <a:t> mm</a:t>
            </a:r>
            <a:r>
              <a:rPr lang="en-US" sz="2000" baseline="30000" dirty="0"/>
              <a:t>2</a:t>
            </a:r>
            <a:r>
              <a:rPr lang="en-US" sz="2000" dirty="0"/>
              <a:t> at the surface of the Earth. </a:t>
            </a:r>
          </a:p>
        </p:txBody>
      </p:sp>
      <p:sp>
        <p:nvSpPr>
          <p:cNvPr id="3" name="Rectangle 2"/>
          <p:cNvSpPr/>
          <p:nvPr/>
        </p:nvSpPr>
        <p:spPr>
          <a:xfrm>
            <a:off x="457200" y="3240899"/>
            <a:ext cx="7877478" cy="830997"/>
          </a:xfrm>
          <a:prstGeom prst="rect">
            <a:avLst/>
          </a:prstGeom>
        </p:spPr>
        <p:txBody>
          <a:bodyPr wrap="square">
            <a:spAutoFit/>
          </a:bodyPr>
          <a:lstStyle/>
          <a:p>
            <a:r>
              <a:rPr lang="en-US" sz="2400" dirty="0"/>
              <a:t>1 </a:t>
            </a:r>
            <a:r>
              <a:rPr lang="en-US" sz="2400" dirty="0" err="1"/>
              <a:t>atm</a:t>
            </a:r>
            <a:r>
              <a:rPr lang="en-US" sz="2400" dirty="0"/>
              <a:t> = 1.01325 × 10</a:t>
            </a:r>
            <a:r>
              <a:rPr lang="en-US" sz="2400" baseline="30000" dirty="0"/>
              <a:t>5</a:t>
            </a:r>
            <a:r>
              <a:rPr lang="en-US" sz="2400" dirty="0"/>
              <a:t> Pa</a:t>
            </a:r>
          </a:p>
          <a:p>
            <a:r>
              <a:rPr lang="en-US" sz="2400" dirty="0"/>
              <a:t>1 bar= 10</a:t>
            </a:r>
            <a:r>
              <a:rPr lang="en-US" sz="2400" baseline="30000" dirty="0"/>
              <a:t>5</a:t>
            </a:r>
            <a:r>
              <a:rPr lang="en-US" sz="2400" dirty="0"/>
              <a:t> Pa </a:t>
            </a:r>
          </a:p>
        </p:txBody>
      </p:sp>
      <p:sp>
        <p:nvSpPr>
          <p:cNvPr id="4" name="Rectangle 3"/>
          <p:cNvSpPr/>
          <p:nvPr/>
        </p:nvSpPr>
        <p:spPr>
          <a:xfrm>
            <a:off x="457200" y="1767089"/>
            <a:ext cx="8360388" cy="830997"/>
          </a:xfrm>
          <a:prstGeom prst="rect">
            <a:avLst/>
          </a:prstGeom>
        </p:spPr>
        <p:txBody>
          <a:bodyPr wrap="square">
            <a:spAutoFit/>
          </a:bodyPr>
          <a:lstStyle/>
          <a:p>
            <a:r>
              <a:rPr lang="en-US" sz="2400" dirty="0"/>
              <a:t>A pressure of 1 bar is the </a:t>
            </a:r>
            <a:r>
              <a:rPr lang="en-US" sz="2400" b="1" dirty="0">
                <a:solidFill>
                  <a:srgbClr val="FF0000"/>
                </a:solidFill>
              </a:rPr>
              <a:t>standard pressure </a:t>
            </a:r>
            <a:r>
              <a:rPr lang="en-US" sz="2400" dirty="0"/>
              <a:t>for reporting data; we denote it </a:t>
            </a:r>
            <a:r>
              <a:rPr lang="en-US" sz="2400" i="1" dirty="0" err="1"/>
              <a:t>p</a:t>
            </a:r>
            <a:r>
              <a:rPr lang="en-US" sz="1600" i="1" baseline="30000" dirty="0" err="1"/>
              <a:t>Θ</a:t>
            </a:r>
            <a:r>
              <a:rPr lang="en-US" sz="2400" dirty="0"/>
              <a:t>.</a:t>
            </a:r>
          </a:p>
        </p:txBody>
      </p:sp>
      <p:pic>
        <p:nvPicPr>
          <p:cNvPr id="7" name="Picture 6"/>
          <p:cNvPicPr>
            <a:picLocks noChangeAspect="1"/>
          </p:cNvPicPr>
          <p:nvPr/>
        </p:nvPicPr>
        <p:blipFill>
          <a:blip r:embed="rId3"/>
          <a:stretch>
            <a:fillRect/>
          </a:stretch>
        </p:blipFill>
        <p:spPr>
          <a:xfrm>
            <a:off x="1" y="1"/>
            <a:ext cx="872056" cy="872056"/>
          </a:xfrm>
          <a:prstGeom prst="rect">
            <a:avLst/>
          </a:prstGeom>
        </p:spPr>
      </p:pic>
      <p:pic>
        <p:nvPicPr>
          <p:cNvPr id="9" name="Picture 8"/>
          <p:cNvPicPr>
            <a:picLocks noChangeAspect="1"/>
          </p:cNvPicPr>
          <p:nvPr/>
        </p:nvPicPr>
        <p:blipFill>
          <a:blip r:embed="rId4"/>
          <a:stretch>
            <a:fillRect/>
          </a:stretch>
        </p:blipFill>
        <p:spPr>
          <a:xfrm>
            <a:off x="8234523" y="-4456"/>
            <a:ext cx="876513" cy="876513"/>
          </a:xfrm>
          <a:prstGeom prst="rect">
            <a:avLst/>
          </a:prstGeom>
        </p:spPr>
      </p:pic>
    </p:spTree>
    <p:extLst>
      <p:ext uri="{BB962C8B-B14F-4D97-AF65-F5344CB8AC3E}">
        <p14:creationId xmlns:p14="http://schemas.microsoft.com/office/powerpoint/2010/main" val="323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Equation of State – Pressure </a:t>
            </a:r>
          </a:p>
        </p:txBody>
      </p:sp>
      <p:pic>
        <p:nvPicPr>
          <p:cNvPr id="7" name="Picture 6"/>
          <p:cNvPicPr>
            <a:picLocks noChangeAspect="1"/>
          </p:cNvPicPr>
          <p:nvPr/>
        </p:nvPicPr>
        <p:blipFill>
          <a:blip r:embed="rId3"/>
          <a:stretch>
            <a:fillRect/>
          </a:stretch>
        </p:blipFill>
        <p:spPr>
          <a:xfrm>
            <a:off x="195231" y="1727199"/>
            <a:ext cx="8848274" cy="3549906"/>
          </a:xfrm>
          <a:prstGeom prst="rect">
            <a:avLst/>
          </a:prstGeom>
        </p:spPr>
      </p:pic>
      <p:pic>
        <p:nvPicPr>
          <p:cNvPr id="4" name="Picture 3"/>
          <p:cNvPicPr>
            <a:picLocks noChangeAspect="1"/>
          </p:cNvPicPr>
          <p:nvPr/>
        </p:nvPicPr>
        <p:blipFill>
          <a:blip r:embed="rId4"/>
          <a:stretch>
            <a:fillRect/>
          </a:stretch>
        </p:blipFill>
        <p:spPr>
          <a:xfrm>
            <a:off x="1" y="1"/>
            <a:ext cx="872056" cy="872056"/>
          </a:xfrm>
          <a:prstGeom prst="rect">
            <a:avLst/>
          </a:prstGeom>
        </p:spPr>
      </p:pic>
      <p:pic>
        <p:nvPicPr>
          <p:cNvPr id="6" name="Picture 5"/>
          <p:cNvPicPr>
            <a:picLocks noChangeAspect="1"/>
          </p:cNvPicPr>
          <p:nvPr/>
        </p:nvPicPr>
        <p:blipFill>
          <a:blip r:embed="rId5"/>
          <a:stretch>
            <a:fillRect/>
          </a:stretch>
        </p:blipFill>
        <p:spPr>
          <a:xfrm>
            <a:off x="8234523" y="-4456"/>
            <a:ext cx="876513" cy="876513"/>
          </a:xfrm>
          <a:prstGeom prst="rect">
            <a:avLst/>
          </a:prstGeom>
        </p:spPr>
      </p:pic>
    </p:spTree>
    <p:extLst>
      <p:ext uri="{BB962C8B-B14F-4D97-AF65-F5344CB8AC3E}">
        <p14:creationId xmlns:p14="http://schemas.microsoft.com/office/powerpoint/2010/main" val="3886096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4869</TotalTime>
  <Words>3381</Words>
  <Application>Microsoft Macintosh PowerPoint</Application>
  <PresentationFormat>Ekran Gösterisi (4:3)</PresentationFormat>
  <Paragraphs>279</Paragraphs>
  <Slides>42</Slides>
  <Notes>27</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42</vt:i4>
      </vt:variant>
    </vt:vector>
  </HeadingPairs>
  <TitlesOfParts>
    <vt:vector size="49" baseType="lpstr">
      <vt:lpstr>Arial</vt:lpstr>
      <vt:lpstr>Calibri</vt:lpstr>
      <vt:lpstr>Cambria Math</vt:lpstr>
      <vt:lpstr>Söhne</vt:lpstr>
      <vt:lpstr>Times New Roman</vt:lpstr>
      <vt:lpstr>Wingdings</vt:lpstr>
      <vt:lpstr>Office Theme</vt:lpstr>
      <vt:lpstr>REAL Gases   (Atkins' Physical Chemistry– Chapter 1)  Lecture 2</vt:lpstr>
      <vt:lpstr>PowerPoint Sunusu</vt:lpstr>
      <vt:lpstr>The properties of gases </vt:lpstr>
      <vt:lpstr>States of Matter </vt:lpstr>
      <vt:lpstr>Physical State </vt:lpstr>
      <vt:lpstr>Equation of State </vt:lpstr>
      <vt:lpstr>Equation of State – Pressure </vt:lpstr>
      <vt:lpstr>Equation of State – Pressure </vt:lpstr>
      <vt:lpstr>Equation of State – Pressure </vt:lpstr>
      <vt:lpstr>PowerPoint Sunusu</vt:lpstr>
      <vt:lpstr>The measurement of pressure </vt:lpstr>
      <vt:lpstr>Equation of State – Temperature</vt:lpstr>
      <vt:lpstr>!!! Temperature is not heat !!! </vt:lpstr>
      <vt:lpstr>Equation of State – Temperature</vt:lpstr>
      <vt:lpstr>Equation of State – Temperature</vt:lpstr>
      <vt:lpstr>Laws of thermodynamics</vt:lpstr>
      <vt:lpstr>Zeroth Law of thermodynamics </vt:lpstr>
      <vt:lpstr>The measurement of Temperature</vt:lpstr>
      <vt:lpstr>The measurement of Temperature</vt:lpstr>
      <vt:lpstr>Gas Laws</vt:lpstr>
      <vt:lpstr>Gas Laws</vt:lpstr>
      <vt:lpstr>PowerPoint Sunusu</vt:lpstr>
      <vt:lpstr>PowerPoint Sunusu</vt:lpstr>
      <vt:lpstr>PowerPoint Sunusu</vt:lpstr>
      <vt:lpstr>PowerPoint Sunusu</vt:lpstr>
      <vt:lpstr>PowerPoint Sunusu</vt:lpstr>
      <vt:lpstr>PowerPoint Sunusu</vt:lpstr>
      <vt:lpstr>The Perfect Gas Law</vt:lpstr>
      <vt:lpstr>PowerPoint Sunusu</vt:lpstr>
      <vt:lpstr>PowerPoint Sunusu</vt:lpstr>
      <vt:lpstr>PowerPoint Sunusu</vt:lpstr>
      <vt:lpstr>PowerPoint Sunusu</vt:lpstr>
      <vt:lpstr>The Perfect Gas Law</vt:lpstr>
      <vt:lpstr>The Perfect Gas Law</vt:lpstr>
      <vt:lpstr>Standard Temperature and Pressure</vt:lpstr>
      <vt:lpstr>PowerPoint Sunusu</vt:lpstr>
      <vt:lpstr>Mixtures of gases </vt:lpstr>
      <vt:lpstr>PowerPoint Sunusu</vt:lpstr>
      <vt:lpstr>PowerPoint Sunusu</vt:lpstr>
      <vt:lpstr>Mixtures of gases </vt:lpstr>
      <vt:lpstr>PowerPoint Sunusu</vt:lpstr>
      <vt:lpstr>PowerPoint Sunusu</vt:lpstr>
    </vt:vector>
  </TitlesOfParts>
  <Company>ITU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Chemistry</dc:title>
  <dc:creator>Muhammet U Kahveci</dc:creator>
  <cp:lastModifiedBy>Hale BERBER</cp:lastModifiedBy>
  <cp:revision>187</cp:revision>
  <dcterms:created xsi:type="dcterms:W3CDTF">2013-02-07T21:27:51Z</dcterms:created>
  <dcterms:modified xsi:type="dcterms:W3CDTF">2024-03-14T08:30:55Z</dcterms:modified>
</cp:coreProperties>
</file>