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6"/>
  </p:notesMasterIdLst>
  <p:handoutMasterIdLst>
    <p:handoutMasterId r:id="rId47"/>
  </p:handoutMasterIdLst>
  <p:sldIdLst>
    <p:sldId id="363"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25" r:id="rId18"/>
    <p:sldId id="426" r:id="rId19"/>
    <p:sldId id="417" r:id="rId20"/>
    <p:sldId id="418" r:id="rId21"/>
    <p:sldId id="419" r:id="rId22"/>
    <p:sldId id="420" r:id="rId23"/>
    <p:sldId id="421" r:id="rId24"/>
    <p:sldId id="422" r:id="rId25"/>
    <p:sldId id="423" r:id="rId26"/>
    <p:sldId id="424" r:id="rId27"/>
    <p:sldId id="427" r:id="rId28"/>
    <p:sldId id="428" r:id="rId29"/>
    <p:sldId id="429"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Lst>
  <p:sldSz cx="12801600" cy="9601200" type="A3"/>
  <p:notesSz cx="6858000" cy="9144000"/>
  <p:defaultTextStyle>
    <a:defPPr>
      <a:defRPr lang="tr-TR"/>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0" autoAdjust="0"/>
    <p:restoredTop sz="61615" autoAdjust="0"/>
  </p:normalViewPr>
  <p:slideViewPr>
    <p:cSldViewPr snapToGrid="0">
      <p:cViewPr varScale="1">
        <p:scale>
          <a:sx n="55" d="100"/>
          <a:sy n="55" d="100"/>
        </p:scale>
        <p:origin x="2744" y="200"/>
      </p:cViewPr>
      <p:guideLst>
        <p:guide orient="horz" pos="3024"/>
        <p:guide pos="403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493E74-5926-4D4D-BD53-D7D104C62C4F}" type="datetime1">
              <a:rPr lang="en-US" smtClean="0"/>
              <a:t>4/5/23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745397-B530-F447-8C98-B969C296231C}" type="slidenum">
              <a:rPr lang="en-US" smtClean="0"/>
              <a:t>‹#›</a:t>
            </a:fld>
            <a:endParaRPr lang="en-US"/>
          </a:p>
        </p:txBody>
      </p:sp>
    </p:spTree>
    <p:extLst>
      <p:ext uri="{BB962C8B-B14F-4D97-AF65-F5344CB8AC3E}">
        <p14:creationId xmlns:p14="http://schemas.microsoft.com/office/powerpoint/2010/main" val="3390216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356EE-F38C-6744-AD35-FC071F11936A}" type="datetime1">
              <a:rPr lang="en-US" smtClean="0"/>
              <a:t>4/5/23</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8C4A4-5941-4E6E-AE90-DDA4929BC3F0}" type="slidenum">
              <a:rPr lang="en-US" smtClean="0"/>
              <a:t>‹#›</a:t>
            </a:fld>
            <a:endParaRPr lang="en-US"/>
          </a:p>
        </p:txBody>
      </p:sp>
    </p:spTree>
    <p:extLst>
      <p:ext uri="{BB962C8B-B14F-4D97-AF65-F5344CB8AC3E}">
        <p14:creationId xmlns:p14="http://schemas.microsoft.com/office/powerpoint/2010/main" val="805241304"/>
      </p:ext>
    </p:extLst>
  </p:cSld>
  <p:clrMap bg1="lt1" tx1="dk1" bg2="lt2" tx2="dk2" accent1="accent1" accent2="accent2" accent3="accent3" accent4="accent4" accent5="accent5" accent6="accent6" hlink="hlink" folHlink="folHlink"/>
  <p:hf sldNum="0" hdr="0" ftr="0" dt="0"/>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Termodinamiğin birinci yasası, enerjinin korunmasına odaklanır ve enerjinin korunması ilkesinin, fiziksel ve kimyasal süreçlere eşlik eden enerji değişikliklerini değerlendirmek için nasıl kullanılabileceğini gösterir. Deneysel gözlemler, enerjinin ne yaratılabileceğini ne de yok edilemeyeceğini kanıtlıyor. Bir sistem yaptığı iş veya üretebileceği ısı bakımından çevresiyle enerji alışverişi yapabilir. Entalpi ile sabit basınçta fiziksel proseslerin ve kimyasal reaksiyonların ısı çıktısını takip etmek mümkündür. Bir özelliği ölçmek, diğerlerini dolaylı olarak ölçmek ve ardından değerlerini termodinamik ile birleştirmek mümkündür. Ayrıca gazların sıvılaşmasını anlamak ve farklı koşullar altında bir maddenin ısı kapasiteleri arasında ilişki kurmak mümkündür.</a:t>
            </a:r>
          </a:p>
        </p:txBody>
      </p:sp>
    </p:spTree>
    <p:extLst>
      <p:ext uri="{BB962C8B-B14F-4D97-AF65-F5344CB8AC3E}">
        <p14:creationId xmlns:p14="http://schemas.microsoft.com/office/powerpoint/2010/main" val="119044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Buna karşılık, iş, organize hareketten yararlanan enerjinin transferidir (Şekil 2.4.). Bir ağırlık kaldırıldığında veya indirildiğinde, atomları organize bir şekilde (yukarı veya aşağı) hareket eder.</a:t>
            </a:r>
          </a:p>
          <a:p>
            <a:r>
              <a:rPr lang="tr-TR" dirty="0"/>
              <a:t>Yaydaki atomlar, sarıldığında düzenli bir şekilde hareket eder; bir elektrik akımındaki elektronlar, akarken düzenli bir yönde hareket eder. Bir sistem çalıştığında, çevresindeki atomların veya elektronların organize bir şekilde hareket etmesine neden olur. Benzer şekilde, bir sistem üzerinde iş yapıldığında, bir ağırlıktaki atomlar küçüldükçe veya bir elektron akımı geçirildiğinden, çevredeki moleküller organize bir şekilde enerjiyi ona aktarmak için kullanılır.</a:t>
            </a:r>
          </a:p>
        </p:txBody>
      </p:sp>
    </p:spTree>
    <p:extLst>
      <p:ext uri="{BB962C8B-B14F-4D97-AF65-F5344CB8AC3E}">
        <p14:creationId xmlns:p14="http://schemas.microsoft.com/office/powerpoint/2010/main" val="41531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İş ve ısı arasındaki ayrım çevrede yapılır. Düşen bir ağırlığın sistemdeki termal hareketi uyarabileceği gerçeği, ısı ve iş arasındaki ayrımla ilgisizdir: iş, çevredeki atomların organize hareketinden yararlanan enerji aktarımı olarak tanımlanır ve ısı, kullanılan enerji aktarımı olarak tanımlanır. Çevredeki termal hareket. Örneğin bir gazın sıkıştırılmasında, sıkıştırılan ağırlığın atomları düzenli bir şekilde alçaldıkça iş yapılır, ancak gelen psitonun etkisi gaz moleküllerini daha yüksek ortalama hızlara hızlandırmaktır. Moleküller arasındaki çarpışmalar yönlerini hızla rastgele değiştirdiğinden, ağırlık atomlarının düzenli hareketi aslında gazdaki termal hareketi uyarır.</a:t>
            </a:r>
          </a:p>
          <a:p>
            <a:r>
              <a:rPr lang="tr-TR" dirty="0"/>
              <a:t>Düşen ağırlığı, atomlarının düzenli inişini gözlemliyoruz ve termal hareketi uyarmasına rağmen iş yapıldığını bildiriyoruz.</a:t>
            </a:r>
          </a:p>
        </p:txBody>
      </p:sp>
    </p:spTree>
    <p:extLst>
      <p:ext uri="{BB962C8B-B14F-4D97-AF65-F5344CB8AC3E}">
        <p14:creationId xmlns:p14="http://schemas.microsoft.com/office/powerpoint/2010/main" val="98761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Termodinamikte, bir sistemin toplam enerjisine iç enerjisi, U denir. İç enerji, sistemdeki moleküllerin toplam kinetik ve potansiyel enerjisidir. Bir sistem Ui iç enerjisine sahip bir başlangıç ​​durumundan Uf iç enerjisinin son durumuna “f”ye geçtiğinde, iç enerjideki değişim ∆𝑈 ile ifade edilir: ∆𝑼= 𝑼_𝒇 − 𝑼_𝒊</a:t>
            </a:r>
          </a:p>
          <a:p>
            <a:r>
              <a:rPr lang="tr-TR" dirty="0"/>
              <a:t>İç enerji, değerinin yalnızca sistemin mevcut durumuna bağlı olduğu ve bu durumun nasıl hazırlandığından bağımsız olduğu anlamında bir durum işlevidir. Başka bir deyişle, sistemin mevcut durumunu belirleyen özelliklerin bir fonksiyonudur.</a:t>
            </a:r>
          </a:p>
        </p:txBody>
      </p:sp>
    </p:spTree>
    <p:extLst>
      <p:ext uri="{BB962C8B-B14F-4D97-AF65-F5344CB8AC3E}">
        <p14:creationId xmlns:p14="http://schemas.microsoft.com/office/powerpoint/2010/main" val="13727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Basınç gibi durum değişkenlerinden herhangi birinin değiştirilmesi, iç enerjide bir değişiklik ile sonuçlanır. "İç enerji kapsamlı bir özelliktir." İç enerji, ısı ve iş aynı birimle, joule (J) ile ölçülür. Joule, şu şekilde tanımlanır: 𝟏 𝑱=𝟏 𝒌𝒈〖 𝒎〗^𝟐 𝒔^(−𝟐) Bir joule oldukça küçük bir enerji birimidir: örneğin, insan kalbinin her atışı yaklaşık 1 J tüketir.</a:t>
            </a:r>
          </a:p>
        </p:txBody>
      </p:sp>
    </p:spTree>
    <p:extLst>
      <p:ext uri="{BB962C8B-B14F-4D97-AF65-F5344CB8AC3E}">
        <p14:creationId xmlns:p14="http://schemas.microsoft.com/office/powerpoint/2010/main" val="387625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Molar iç enerjideki değişiklikler, ∆𝑈_𝑚, tipik olarak mol başına kilojül (kJ/mol) olarak ifade edilir. Bazı diğer enerji birimleri de kullanılır: 1 elektronvolt (1 eV), bir elektron 1 V'luk bir potansiyel farkla hareketsiz halden hızlandırıldığında elde edilen kinetik enerji olarak tanımlanır. Elektronvolt ve joule arasındaki ilişki 1 eV = 0,16 aJ = 10-18 J Kimyadaki birçok işlem, birkaç elektron voltluk bir enerjiye sahiptir. Bu nedenle, bir sodyum atomundan bir elektronu uzaklaştırmak için gereken enerji 5 eV'ye yakındır. Kalori (cal) ve kilokalori (kcal) ile hala karşılaşılmaktadır. Joule cinsinden kalorinin şu anki tanımı şu şekildedir: 1 kal = 4.184 J 1 g suyun sıcaklığını 1 °C yükseltmek için 1 cal'lik bir enerji yeterlidir.</a:t>
            </a:r>
          </a:p>
        </p:txBody>
      </p:sp>
    </p:spTree>
    <p:extLst>
      <p:ext uri="{BB962C8B-B14F-4D97-AF65-F5344CB8AC3E}">
        <p14:creationId xmlns:p14="http://schemas.microsoft.com/office/powerpoint/2010/main" val="159785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Deneysel olarak, bir sistemin iç enerjisinin sistem üzerinde iş yaparak veya onu ısıtarak değişebileceğini biliyoruz. Oysa enerji transferinin nasıl gerçekleştiğini bilebiliriz (çünkü çevrede bir ağırlığın yükselip yükselmediğini, iş yaparak enerji transferini veya çevredeki buzun eridiğini, enerjinin ısı transferini gösterdiğini görebiliriz. ), sistem kullanılan modu görmez.</a:t>
            </a:r>
          </a:p>
          <a:p>
            <a:r>
              <a:rPr lang="tr-TR" dirty="0"/>
              <a:t>Isı ve iş, bir sistemin iç enerjisini değiştirmenin eşdeğer yollarıdır.</a:t>
            </a:r>
          </a:p>
          <a:p>
            <a:r>
              <a:rPr lang="tr-TR" dirty="0"/>
              <a:t>Bir sistem banka gibidir: her iki para biriminde de mevduat kabul eder, ancak tersini dahili enerji olarak depolar. </a:t>
            </a:r>
          </a:p>
          <a:p>
            <a:endParaRPr lang="tr-TR" dirty="0"/>
          </a:p>
          <a:p>
            <a:r>
              <a:rPr lang="tr-TR" dirty="0"/>
              <a:t>Ayrıca deneysel olarak, bir sistem çevresinden izole edilirse, iç enerjide hiçbir değişiklik olmaz. Bu gözlem özeti artık Termodinamiğin Birinci Yasası olarak bilinir ve şu şekilde ifade edilir:</a:t>
            </a:r>
          </a:p>
          <a:p>
            <a:r>
              <a:rPr lang="tr-TR" b="1" dirty="0"/>
              <a:t>Yalıtılmış bir sistemin iç enerjisi sabittir.</a:t>
            </a:r>
          </a:p>
        </p:txBody>
      </p:sp>
    </p:spTree>
    <p:extLst>
      <p:ext uri="{BB962C8B-B14F-4D97-AF65-F5344CB8AC3E}">
        <p14:creationId xmlns:p14="http://schemas.microsoft.com/office/powerpoint/2010/main" val="136535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tr-TR" dirty="0"/>
            </a:br>
            <a:r>
              <a:rPr lang="tr-TR" sz="1411" b="0" i="0" kern="1200" dirty="0">
                <a:solidFill>
                  <a:schemeClr val="tx1"/>
                </a:solidFill>
                <a:effectLst/>
                <a:latin typeface="+mn-lt"/>
                <a:ea typeface="+mn-ea"/>
                <a:cs typeface="+mn-cs"/>
              </a:rPr>
              <a:t>Bir sistemi iş yapmak için kullanıp, bir ay izole bırakıp, eski haline dönmüş ve tekrar aynı işe hazır bulmayı umarak geri gelemeyiz. Bu özelliğin kanıtı, şimdiye kadar hiçbir "sürekli hareket makinesi"nin (yakıt veya başka bir enerji kaynağı tüketmeden çalışan bir makine) yapılmamış olmasıdır. Bu açıklamalar aşağıdaki gibi özetlenebilir. Bir sistemde yapılan iş için w, sisteme ısı olarak aktarılan enerji için q ve sonuçta ortaya çıkan iç enerjideki değişim için ∆𝑈 yazarsak, o zaman şöyle olur: ∆𝑈=𝑞+𝑤 Bu denklem Birinci Yasanın matematiksel ifadesidir, çünkü ısı ve işin eşdeğerliğini ve izole bir sistemde iç enerjinin sabit olduğu gerçeğini özetler (bunun için q =0 ve w =0). Denklem, kapalı bir sistemin iç enerjisindeki değişimin, sınırından ısı veya iş olarak geçen enerjiye eşit olduğunu belirtir. 'kazanç sözleşmesi'ni kullanır. w&gt; 0 veya q &gt; 0 enerji sisteme iş veya ısı olarak aktarılıyorsa ve w&lt;0 veya q&lt;0 sistemden iş veya ısı olarak enerji kaybedilirse. Diğer bir deyişle, enerji akışını sistemin perspektifinden iş veya ısı olarak görüyoruz.</a:t>
            </a:r>
            <a:endParaRPr lang="tr-TR" dirty="0"/>
          </a:p>
        </p:txBody>
      </p:sp>
    </p:spTree>
    <p:extLst>
      <p:ext uri="{BB962C8B-B14F-4D97-AF65-F5344CB8AC3E}">
        <p14:creationId xmlns:p14="http://schemas.microsoft.com/office/powerpoint/2010/main" val="41788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ffectLst/>
              </a:rPr>
              <a:t>Bir molekülün belirli sayıda serbestlik derecesi vardır, örneğin; Çevirme yeteneği (merkez kütlesinin uzayda hareketi), Kütle merkezi etrafında dönmesi, Titreşim (bağ uzunlukları ve açıları değiştikçe).</a:t>
            </a:r>
            <a:r>
              <a:rPr lang="tr-TR" dirty="0"/>
              <a:t> Birçok fiziksel ve kimyasal özellik, bu hareket modlarının her biri ile ilişkili enerjiye bağlıdır. Örneğin, içinde çok fazla enerji yoğunlaşırsa kimyasal bir bağ kırılabilir.</a:t>
            </a:r>
            <a:endParaRPr lang="tr-TR" dirty="0">
              <a:effectLst/>
            </a:endParaRPr>
          </a:p>
          <a:p>
            <a:br>
              <a:rPr lang="tr-TR" sz="1411" b="0" i="0" kern="1200" dirty="0">
                <a:solidFill>
                  <a:schemeClr val="tx1"/>
                </a:solidFill>
                <a:effectLst/>
                <a:latin typeface="+mn-lt"/>
                <a:ea typeface="+mn-ea"/>
                <a:cs typeface="+mn-cs"/>
              </a:rPr>
            </a:br>
            <a:endParaRPr lang="tr-TR" dirty="0"/>
          </a:p>
        </p:txBody>
      </p:sp>
    </p:spTree>
    <p:extLst>
      <p:ext uri="{BB962C8B-B14F-4D97-AF65-F5344CB8AC3E}">
        <p14:creationId xmlns:p14="http://schemas.microsoft.com/office/powerpoint/2010/main" val="59507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Klasik mekaniğin eş bölme teoremi, numune T sıcaklığındayken her bir serbestlik derecesi ile ilişkili ortalama enerji için faydalı bir kılavuzdur. İlk olarak, enerjiye "kuadratik katkı"nın, konum veya hız gibi bir değişkenin karesi olarak ifade edilebilecek bir katkı anlamına geldiğini bilmemiz gerekir.</a:t>
            </a:r>
          </a:p>
          <a:p>
            <a:endParaRPr lang="tr-TR" dirty="0"/>
          </a:p>
          <a:p>
            <a:r>
              <a:rPr lang="tr-TR" dirty="0"/>
              <a:t>Kütlesi m olan bir atomun uzayda hareket ederken sahip olduğu kinetik enerji, 𝑬_𝑲= 𝟏/𝟐 𝒎𝒗_𝒙^𝟐+𝟏/𝟐 𝒎𝒗_𝒚^𝟐+𝟏/𝟐 𝒎𝒗_𝒛^𝟐 Enerjisine üç tane ikinci dereceden katkı vardır.</a:t>
            </a:r>
          </a:p>
        </p:txBody>
      </p:sp>
    </p:spTree>
    <p:extLst>
      <p:ext uri="{BB962C8B-B14F-4D97-AF65-F5344CB8AC3E}">
        <p14:creationId xmlns:p14="http://schemas.microsoft.com/office/powerpoint/2010/main" val="78577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Eşbölüm teoremi, daha sonra, bir T sıcaklığında termal dengede bulunan bir parçacık topluluğu için, enerjiye her bir ikinci dereceden katkının ortalama değerinin aynı olduğunu ve 1/2 𝑘𝑇'ye eşit olduğunu belirtir, burada k (1.381 x 10-23 JK) -1) Boltzmann sabitidir.</a:t>
            </a:r>
          </a:p>
          <a:p>
            <a:endParaRPr lang="tr-TR" dirty="0"/>
          </a:p>
          <a:p>
            <a:r>
              <a:rPr lang="tr-TR" dirty="0"/>
              <a:t>Eşbölüm teoremi, klasik mekanikten bir sonuçtur ve yalnızca nicelemenin etkileri göz ardı edilebildiği zaman uygulanabilir. Pratikte moleküler öteleme ve döndürme için kullanılabilir ancak titreşim için kullanılamaz.</a:t>
            </a:r>
          </a:p>
        </p:txBody>
      </p:sp>
    </p:spTree>
    <p:extLst>
      <p:ext uri="{BB962C8B-B14F-4D97-AF65-F5344CB8AC3E}">
        <p14:creationId xmlns:p14="http://schemas.microsoft.com/office/powerpoint/2010/main" val="216799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Enerjinin serbest bırakılması aşağıdakiler için kullanılabilir: </a:t>
            </a:r>
          </a:p>
          <a:p>
            <a:r>
              <a:rPr lang="tr-TR" dirty="0"/>
              <a:t>Bir yakıt bir fırında yandığında ısı sağlar, </a:t>
            </a:r>
          </a:p>
          <a:p>
            <a:r>
              <a:rPr lang="tr-TR" dirty="0"/>
              <a:t>Bir motorda yakıt yandığında mekanik iş üretir, </a:t>
            </a:r>
          </a:p>
          <a:p>
            <a:r>
              <a:rPr lang="tr-TR" dirty="0"/>
              <a:t>Bir kimyasal reaksiyon elektronları devre boyunca pompaladığında elektrik işi üretin.</a:t>
            </a:r>
          </a:p>
          <a:p>
            <a:endParaRPr lang="tr-TR" dirty="0"/>
          </a:p>
          <a:p>
            <a:r>
              <a:rPr lang="tr-TR" dirty="0"/>
              <a:t>Kimyada, ısı ve iş sağlamak için kullanılabilecek reaksiyonlarla, israf edilen (çoğunlukla çevreye zarar veren) enerjiyi serbest bırakan, ancak ihtiyaç duyduğumuz ürünleri veren reaksiyonlarla ve yaşam sürecini oluşturan reaksiyonlarla karşılaşırız. Enerjinin dönüşümlerini inceleyen termodinamik, tüm bu konuları nicel olarak tartışmamızı ve faydalı tahminler yapmamızı sağlar.</a:t>
            </a:r>
          </a:p>
        </p:txBody>
      </p:sp>
    </p:spTree>
    <p:extLst>
      <p:ext uri="{BB962C8B-B14F-4D97-AF65-F5344CB8AC3E}">
        <p14:creationId xmlns:p14="http://schemas.microsoft.com/office/powerpoint/2010/main" val="2641419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Eşbölüm teoremine göre, 𝑬_𝑲= 𝟏/𝟐 𝒎𝒗_𝒙^𝟐+𝟏/𝟐 𝒎𝒗_𝒚^𝟐+𝟏/𝟐 𝒎𝒗_𝒛^𝟐 denklemindeki her bir terimin ortalama enerjisi 𝟏/𝟐 𝒌𝑻'ye eşittir. Bu nedenle, atomların ortalama ortalama enerjisi 𝟑/𝟐 𝒌𝑻'dir.</a:t>
            </a:r>
          </a:p>
          <a:p>
            <a:endParaRPr lang="tr-TR" dirty="0"/>
          </a:p>
          <a:p>
            <a:r>
              <a:rPr lang="tr-TR" dirty="0"/>
              <a:t>Gazın toplam enerjisine potansiyel enerji katkısı olmadığı için 𝟑/𝟐 𝑵𝒌𝑻, 𝒐𝒓 𝟑/𝟐 𝑹𝑻 (𝑵=𝒏𝑵_𝑨 𝒂𝒏𝒅 𝑹=𝑵_𝑨 𝒌) eşittir.</a:t>
            </a:r>
          </a:p>
          <a:p>
            <a:endParaRPr lang="tr-TR" dirty="0"/>
          </a:p>
          <a:p>
            <a:r>
              <a:rPr lang="tr-TR" dirty="0"/>
              <a:t>bu nedenle yazabiliriz 𝑼_𝒎= 𝑼_𝒎 (𝟎)+𝟑/𝟐 𝑹𝑻 Um(0), T = 0'daki molar interbal enerji olduğunda, tüm öteleme hareketi durduğunda ve iç enerjiye tek katkı atomların iç yapısından kaynaklandığında.</a:t>
            </a:r>
          </a:p>
        </p:txBody>
      </p:sp>
    </p:spTree>
    <p:extLst>
      <p:ext uri="{BB962C8B-B14F-4D97-AF65-F5344CB8AC3E}">
        <p14:creationId xmlns:p14="http://schemas.microsoft.com/office/powerpoint/2010/main" val="1129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𝑼_𝒎= 𝑼_𝒎 (𝟎)+𝟑/𝟐 𝑹𝑻 mükemmel bir gazın iç enerjisinin sıcaklıkla lineer olarak arttığını gösterir. 25 oC'de, +𝟑/𝟐 𝑹𝑻 = 3,7 kJ/mol, dolayısıyla öteleme hareketi, gaz halindeki bir atom veya molekül örneğinin molar iç enerjisine yaklaşık 4 kJ/mol katkıda bulunur (geri kalan katkı, atomların ve moleküllerin iç yapısından kaynaklanır ve moleküller).</a:t>
            </a:r>
          </a:p>
          <a:p>
            <a:r>
              <a:rPr lang="tr-TR" dirty="0"/>
              <a:t>Gazlar çok atomlu moleküllerden oluştuğunda, dönme ve titreşimin etkisini hesaba katmamız gerekir. N2 ve CO2 gibi doğrusal bir molekül, atomların çizgisine dik iki eksen etrafında dönebilir.</a:t>
            </a:r>
          </a:p>
        </p:txBody>
      </p:sp>
    </p:spTree>
    <p:extLst>
      <p:ext uri="{BB962C8B-B14F-4D97-AF65-F5344CB8AC3E}">
        <p14:creationId xmlns:p14="http://schemas.microsoft.com/office/powerpoint/2010/main" val="201800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Dolayısıyla lineer moleküller için, her biri iç enerjiye bir 𝟏/𝟐 𝒌𝑻 terimi katkıda bulunan iki dönme hareket modu vardır. Bu nedenle, ortalama dönme enerjisi kT'dir ve molar enerjiye dönme katkısı RT'dir. Öteleme ve rotasyonel katkıları ekleyerek elde ederiz;</a:t>
            </a:r>
          </a:p>
        </p:txBody>
      </p:sp>
    </p:spTree>
    <p:extLst>
      <p:ext uri="{BB962C8B-B14F-4D97-AF65-F5344CB8AC3E}">
        <p14:creationId xmlns:p14="http://schemas.microsoft.com/office/powerpoint/2010/main" val="368085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CH4 veya su gibi doğrusal olmayan bir molekül, üç eksen etrafında dönebilir ve yine her hareket modu, iç enerjiye bir 𝟏/𝟐 𝒌𝑻 terimi katkıda bulunur. Bu nedenle, ortalama dönme enerjisi 𝟑/𝟐 𝒌𝑻'dir ve molekülün molar iç enerjisine 𝟑/𝟐 𝑹𝑻 dönme katkısı vardır. Yani,</a:t>
            </a:r>
          </a:p>
          <a:p>
            <a:endParaRPr lang="tr-TR" dirty="0"/>
          </a:p>
          <a:p>
            <a:r>
              <a:rPr lang="tr-TR" dirty="0"/>
              <a:t>İç enerji şimdi, monoatomik gaza kıyasla sıcaklıkla iki kat daha hızlı artar.</a:t>
            </a:r>
          </a:p>
        </p:txBody>
      </p:sp>
    </p:spTree>
    <p:extLst>
      <p:ext uri="{BB962C8B-B14F-4D97-AF65-F5344CB8AC3E}">
        <p14:creationId xmlns:p14="http://schemas.microsoft.com/office/powerpoint/2010/main" val="3409003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Yoğun fazda etkileşen moleküllerin iç enerjisi de etkileşimlerinin potansiyel eninden bir katkıya sahiptir.</a:t>
            </a:r>
          </a:p>
          <a:p>
            <a:endParaRPr lang="tr-TR" dirty="0"/>
          </a:p>
          <a:p>
            <a:r>
              <a:rPr lang="tr-TR" dirty="0"/>
              <a:t>Ancak genel olarak yapılmış basit bir ifade yazılamaz.</a:t>
            </a:r>
          </a:p>
          <a:p>
            <a:endParaRPr lang="tr-TR" dirty="0"/>
          </a:p>
          <a:p>
            <a:r>
              <a:rPr lang="tr-TR" dirty="0"/>
              <a:t>Bununla birlikte, teorik moleküler nokta, bir sistemin sıcaklığı yükseldikçe, çeşitli hareket modları daha fazla uyarıldıkça iç enerjinin artmasıdır.</a:t>
            </a:r>
          </a:p>
        </p:txBody>
      </p:sp>
    </p:spTree>
    <p:extLst>
      <p:ext uri="{BB962C8B-B14F-4D97-AF65-F5344CB8AC3E}">
        <p14:creationId xmlns:p14="http://schemas.microsoft.com/office/powerpoint/2010/main" val="105445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Genişletme Çalışması</a:t>
            </a:r>
          </a:p>
          <a:p>
            <a:r>
              <a:rPr lang="tr-TR" dirty="0"/>
              <a:t>Artık, dikkatin sonsuz küçük hal değişikliklerine (sıcaklıkta sonsuz küçük değişiklik gibi) ve iç enerji dU'daki sonsuz küçük değişikliklere çevrilmesiyle güçlü hesaplama yöntemlerine giden yol açılabilir. O halde, bir sistem üzerinde yapılan iş dw ise ve sisteme ısı olarak verilen enerji dq ise, denklem yerine; «U = q + w» elimizde 𝒅𝑼=𝒅𝒒+𝒅𝒘 Bu ifadeyi kullanmak için dq ve dw'yi çevrede meydana gelen olaylarla ilişkilendirebilmeliyiz. Genişletme çalışması, hacim değişikliğinden kaynaklanan çalışmadır. Bu tür bir iş, bir gazın genişledikçe ve atmosferi geri iterken yaptığı işi içerir.</a:t>
            </a:r>
          </a:p>
        </p:txBody>
      </p:sp>
    </p:spTree>
    <p:extLst>
      <p:ext uri="{BB962C8B-B14F-4D97-AF65-F5344CB8AC3E}">
        <p14:creationId xmlns:p14="http://schemas.microsoft.com/office/powerpoint/2010/main" val="3640295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Birçok kimyasal reaksiyon, gazların üretilmesi veya tüketilmesiyle sonuçlanır (örneğin, kalsiyum karbonatın termal bozunması veya oktanın yanması) ve bir reaksiyonun termodinamik özellikleri, yapabileceği işe bağlıdır. "Genişletme işi" terimi, hacimdeki olumsuz değişikliklerle, yani sıkıştırmayla ilgili işleri de içerir. İş için genel ifade Ücretsiz genişleme Sabit basınca karşı genişleme Tersinir genişleme İzotermal tersinir genişleme</a:t>
            </a:r>
          </a:p>
        </p:txBody>
      </p:sp>
    </p:spTree>
    <p:extLst>
      <p:ext uri="{BB962C8B-B14F-4D97-AF65-F5344CB8AC3E}">
        <p14:creationId xmlns:p14="http://schemas.microsoft.com/office/powerpoint/2010/main" val="926200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Genişleme işinin hesaplanması, bir cismi F büyüklüğündeki bir karşı kuvvete karşı dz mesafesi kadar hareket ettirmek için gereken işin dw = -Fdz olduğunu belirten fizikte kullanılan tanımdan başlar.</a:t>
            </a:r>
          </a:p>
          <a:p>
            <a:r>
              <a:rPr lang="tr-TR" dirty="0"/>
              <a:t>Negatif işaret bize, sistem bir cismi karşıt bir kuvvete karşı hareket ettirdiğinde, iş yapan sistemin iç enerjisinin azalacağını söyler. Şimdi Şekil 'de gösterilen, bir sistemin bir duvarının kütleli, sürtünmesiz, rijit, mükemmel şekilde oturan piston alanı A olduğu düzenlemeyi düşünün. Dış basınç pex ise, pistonun dış yüzüne etki eden kuvvetin büyüklüğü F = pexA'dır. Sistem bir dış basınca karşı dz mesafesi boyunca genişlediğinde, yapılan iş dw = - pex Adz olur. Ancak Adz, genişleme sırasında hacimdeki değişimdir, dV. Bu nedenle, sistem bir pex basıncına karşı dV kadar genişlediğinde yapılan iş; dw = -pexdV</a:t>
            </a:r>
          </a:p>
        </p:txBody>
      </p:sp>
    </p:spTree>
    <p:extLst>
      <p:ext uri="{BB962C8B-B14F-4D97-AF65-F5344CB8AC3E}">
        <p14:creationId xmlns:p14="http://schemas.microsoft.com/office/powerpoint/2010/main" val="400406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Hacim Vi'den Vf'ye değiştiğinde yapılan toplam işi elde etmek için, bu ifadeyi ilk ve son hacimler arasında entegre ederiz:</a:t>
            </a:r>
          </a:p>
          <a:p>
            <a:endParaRPr lang="tr-TR" dirty="0"/>
          </a:p>
          <a:p>
            <a:r>
              <a:rPr lang="tr-TR" dirty="0"/>
              <a:t>Pistona etki eden kuvvet, pexA, sistem genişledikçe kaldırılan ağırlığa eşdeğerdir. Bunun yerine sistem sıkıştırılırsa, çevrede aynı ağırlık düşürülür ve eq. Hala geçerli. Ama şimdi Vf &lt; Vi . İşin büyüklüğünü caydıran şeyin hala dış baskı olduğuna dikkat etmek önemlidir. Bu biraz kafa karıştırıcı sonuç, kabın içindeki gazın, indirilen ağırlık tarafından belirlenen bir miktarda azalması ve sisteme aktarılan bu enerji olması gerçeğiyle tutarsız görünmektedir.</a:t>
            </a:r>
          </a:p>
        </p:txBody>
      </p:sp>
    </p:spTree>
    <p:extLst>
      <p:ext uri="{BB962C8B-B14F-4D97-AF65-F5344CB8AC3E}">
        <p14:creationId xmlns:p14="http://schemas.microsoft.com/office/powerpoint/2010/main" val="229290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Pistona etki eden kuvvet, pexA, sistem genişledikçe kaldırılan ağırlığa eşdeğerdir. Bunun yerine sistem uygulanırsa, çevrede genel düşürülür ve eq. Hala geçerli. Ama şimdi Vf &lt; Vi . Büyüklüğünücaydıran tasarımın hala dış tasarımına önem vermek önemlidir. Bu biraz kafa, genel olarak kapsamlı ve sisteme aktarılan bu enerji gerçeğiyle ilgili tutarsız bu gazın esaslı, genel olarak kapsamlı ve sisteme aktarılır.</a:t>
            </a:r>
          </a:p>
        </p:txBody>
      </p:sp>
    </p:spTree>
    <p:extLst>
      <p:ext uri="{BB962C8B-B14F-4D97-AF65-F5344CB8AC3E}">
        <p14:creationId xmlns:p14="http://schemas.microsoft.com/office/powerpoint/2010/main" val="191449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Fiziksel kimya amacıyla evren, sistem ve çevresi olmak üzere iki kısma ayrılır. Sistem, bizim özel olarak ilgilendiğimiz dünyanın bir parçasıdır. Bu bir reaksiyon kabı, bir motor, bir elektrokimyasal hücre, bir biyolojik hücre vb. olabilir. Çevre, sistemin dışındaki bölgeyi oluşturur ve ölçümlerimizi yaptığımız yerdir.</a:t>
            </a:r>
          </a:p>
        </p:txBody>
      </p:sp>
    </p:spTree>
    <p:extLst>
      <p:ext uri="{BB962C8B-B14F-4D97-AF65-F5344CB8AC3E}">
        <p14:creationId xmlns:p14="http://schemas.microsoft.com/office/powerpoint/2010/main" val="688902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We need to judge the magnitude of the volume change and then to decide how the process occurs. </a:t>
            </a:r>
          </a:p>
        </p:txBody>
      </p:sp>
    </p:spTree>
    <p:extLst>
      <p:ext uri="{BB962C8B-B14F-4D97-AF65-F5344CB8AC3E}">
        <p14:creationId xmlns:p14="http://schemas.microsoft.com/office/powerpoint/2010/main" val="1632013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360410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- 10 kJ</a:t>
            </a:r>
          </a:p>
        </p:txBody>
      </p:sp>
    </p:spTree>
    <p:extLst>
      <p:ext uri="{BB962C8B-B14F-4D97-AF65-F5344CB8AC3E}">
        <p14:creationId xmlns:p14="http://schemas.microsoft.com/office/powerpoint/2010/main" val="208858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Sistemin türü, onu çevresinden ayıran sınırın özelliklerine bağlıdır. Madde, sistem ve çevresi arasındaki sınırdan aktarılabiliyorsa, sistem açık olarak sınıflandırılır. Madde sınırdan geçemezse, sistem kapalı olarak sınıflandırılır. Yalıtılmış bir sistem, çevresiyle ne mekanik ne de termal teması olmayan kapalı bir sistemdir. Hem açık hem de kapalı sistemler çevreleriyle enerji alışverişinde bulunabilirler. Örneğin, kapalı bir sistem genişleyebilir ve bu sayede çevrede bir ağırlık kaldırabilir; ayrıca daha düşük bir sıcaklıktaysa onlara enerji aktarabilir.</a:t>
            </a:r>
          </a:p>
        </p:txBody>
      </p:sp>
    </p:spTree>
    <p:extLst>
      <p:ext uri="{BB962C8B-B14F-4D97-AF65-F5344CB8AC3E}">
        <p14:creationId xmlns:p14="http://schemas.microsoft.com/office/powerpoint/2010/main" val="350665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Termodinamikteki temel fiziksel özellik iştir: İş, karşıt bir kuvvete karşı harekettir. İş yapmak, çevrede bir yerde ağırlık kaldırmaya eşdeğerdir. İş yapmaya bir örnek, bir pistonu dışarı iten ve bir ağırlık kaldıran bir gazın genleşmesidir. Bir elektrik akımını bir direnç üzerinden yönlendiren kimyasal bir tepkime de işe yarar, çünkü aynı akım bir motor aracılığıyla sürülebilir ve bir ağırlığı yükseltmek için kullanılabilir. Bir sistemin enerjisi, iş yapabilme kapasitesidir. Yalıtılmış bir sistem üzerinde bir iş yapıldığında (örneğin, bir gazın sıkıştırılması veya bir yayı sararak), sistemin iş yapma kapasitesi artar; yani sistemin enerjisi arttı. Sistem çalıştığında (piston dışarı çıktığında veya yay gevşediğinde), sistemin enerjisi azalır ve eskisinden daha az iş yapabilir.</a:t>
            </a:r>
          </a:p>
        </p:txBody>
      </p:sp>
    </p:spTree>
    <p:extLst>
      <p:ext uri="{BB962C8B-B14F-4D97-AF65-F5344CB8AC3E}">
        <p14:creationId xmlns:p14="http://schemas.microsoft.com/office/powerpoint/2010/main" val="374628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Deneyler, bir sistemin enerjisinin işin kendisinden başka yollarla değiştirilebileceğini göstermiştir. Bir sistemin enerjisi, sistem ile çevresi arasındaki sıcaklık farkı nedeniyle değiştiğinde, enerjinin ısı olarak aktarıldığını söyleriz.</a:t>
            </a:r>
          </a:p>
          <a:p>
            <a:r>
              <a:rPr lang="tr-TR" dirty="0"/>
              <a:t>Bir ısıtıcı bir beher suya (sistem) daldırıldığında, sistemin iş yapma kapasitesi artar çünkü sıcak su aynı miktarda soğuk sudan daha fazla iş yapmak için kullanılabilir. Sistem ve çevresi arasında bir sıcaklık farkı olmasına rağmen, tüm sınırlar enerji transferine izin vermez.</a:t>
            </a:r>
          </a:p>
        </p:txBody>
      </p:sp>
    </p:spTree>
    <p:extLst>
      <p:ext uri="{BB962C8B-B14F-4D97-AF65-F5344CB8AC3E}">
        <p14:creationId xmlns:p14="http://schemas.microsoft.com/office/powerpoint/2010/main" val="126920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Ekzotermik bir süreç, enerjiyi çevreye ısı olarak salan bir süreçtir. Tüm yanma reaksiyonları ekzotermiktir. Ekzotermik bir süreçte enerji, çevreden sisteme 'ısı olarak' aktarılır. Ancak, ısının bir süreç (sıcaklık farkı sonucu enerji aktarımı) olduğu, bir varlık olmadığı asla unutulmamalıdır. Endotermik bir süreç, enerjinin çevresinden ısı olarak elde edildiği süreçtir. Endotermik bir işleme bir örnek, suyun buharlaşmasıdır. </a:t>
            </a:r>
          </a:p>
        </p:txBody>
      </p:sp>
    </p:spTree>
    <p:extLst>
      <p:ext uri="{BB962C8B-B14F-4D97-AF65-F5344CB8AC3E}">
        <p14:creationId xmlns:p14="http://schemas.microsoft.com/office/powerpoint/2010/main" val="150606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Adyabatik bir sistemde endotermik bir süreç meydana geldiğinde, sıcaklık düşer; süreç ekzotermik ise, sıcaklık yükselir. Diyatermik bir kapta endotermik bir süreç meydana geldiğinde, enerji çevreden ısı olarak girer ve sistem aynı sıcaklıkta kalır. İşlem ekzotermik ise, enerji ısı olarak ayrılır ve işlem izotermaldir.</a:t>
            </a:r>
          </a:p>
        </p:txBody>
      </p:sp>
    </p:spTree>
    <p:extLst>
      <p:ext uri="{BB962C8B-B14F-4D97-AF65-F5344CB8AC3E}">
        <p14:creationId xmlns:p14="http://schemas.microsoft.com/office/powerpoint/2010/main" val="386933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Moleküler terimlerle, ısıtma, düzensiz moleküler hareketten yararlanan enerji transferidir. Moleküllerin düzensiz hareketine termal hareket denir.</a:t>
            </a:r>
          </a:p>
          <a:p>
            <a:r>
              <a:rPr lang="tr-TR" dirty="0"/>
              <a:t>Moleküllerin sıcak ortamdaki termal hareketi, daha soğuk sistemdeki molekülleri daha kuvvetli hareket etmeye teşvik eder, bunun sonucunda sistemin enerjisi artar. Bir sistem çevresini ısıttığında, sistemin molekülleri çevredeki moleküllerin termal hareketini uyarır.</a:t>
            </a:r>
          </a:p>
        </p:txBody>
      </p:sp>
    </p:spTree>
    <p:extLst>
      <p:ext uri="{BB962C8B-B14F-4D97-AF65-F5344CB8AC3E}">
        <p14:creationId xmlns:p14="http://schemas.microsoft.com/office/powerpoint/2010/main" val="302530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00"/>
            <a:ext cx="10881360" cy="2058035"/>
          </a:xfrm>
        </p:spPr>
        <p:txBody>
          <a:bodyPr/>
          <a:lstStyle/>
          <a:p>
            <a:r>
              <a:rPr lang="tr-TR"/>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A9F6D77E-0B15-B244-BC3C-89A4F88E6B89}" type="datetime1">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39740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DF8295B6-D783-C142-89DB-B10B411B33AD}" type="datetime1">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29168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8"/>
            <a:ext cx="2880360" cy="819213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40080" y="384498"/>
            <a:ext cx="8427720" cy="819213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7F4BFEB-77FE-0246-8172-58B404A823AD}" type="datetime1">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27925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962611A-6CF9-6A4F-9657-6C1EF3A900DB}" type="datetime1">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6437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5"/>
            <a:ext cx="10881360" cy="190690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82C4A25C-7B59-5941-BCAE-9E275C38C412}" type="datetime1">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421856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640080" y="2240285"/>
            <a:ext cx="5654040" cy="6336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507480" y="2240285"/>
            <a:ext cx="5654040" cy="6336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4FAE8D69-EFD8-A947-BCAF-372864EB5279}" type="datetime1">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28377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40080" y="2149158"/>
            <a:ext cx="5656263"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503038" y="2149158"/>
            <a:ext cx="5658485"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503038" y="3044825"/>
            <a:ext cx="5658485"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D60D246C-1F86-044B-8881-1844A2877533}" type="datetime1">
              <a:rPr lang="en-US" smtClean="0"/>
              <a:t>4/5/23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2954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F3F732E5-4AA2-4946-8C77-EDC5EED6B502}" type="datetime1">
              <a:rPr lang="en-US" smtClean="0"/>
              <a:t>4/5/23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84600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54579-D417-1A4C-89FD-89CA52D38543}" type="datetime1">
              <a:rPr lang="en-US" smtClean="0"/>
              <a:t>4/5/23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43244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5005070" y="382275"/>
            <a:ext cx="7156450"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40082" y="2009145"/>
            <a:ext cx="42116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25330B6B-0AB8-854E-A7A4-89455F98A244}" type="datetime1">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97109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E986EA37-C715-014F-9487-381AA940ED31}" type="datetime1">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88709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640080" y="2240285"/>
            <a:ext cx="11521440" cy="6336348"/>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40080" y="8898895"/>
            <a:ext cx="298704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BE6BBB97-8C31-874A-8401-13B2A47B4ED4}" type="datetime1">
              <a:rPr lang="en-US" smtClean="0"/>
              <a:t>4/5/23</a:t>
            </a:fld>
            <a:endParaRPr lang="en-US"/>
          </a:p>
        </p:txBody>
      </p:sp>
      <p:sp>
        <p:nvSpPr>
          <p:cNvPr id="5" name="Footer Placeholder 4"/>
          <p:cNvSpPr>
            <a:spLocks noGrp="1"/>
          </p:cNvSpPr>
          <p:nvPr>
            <p:ph type="ftr" sz="quarter" idx="3"/>
          </p:nvPr>
        </p:nvSpPr>
        <p:spPr>
          <a:xfrm>
            <a:off x="4373880" y="8898895"/>
            <a:ext cx="405384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8898895"/>
            <a:ext cx="298704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C48B597C-96BC-4507-A5B9-934CCC3525F3}" type="slidenum">
              <a:rPr lang="en-US" smtClean="0"/>
              <a:t>‹#›</a:t>
            </a:fld>
            <a:endParaRPr lang="en-US"/>
          </a:p>
        </p:txBody>
      </p:sp>
    </p:spTree>
    <p:extLst>
      <p:ext uri="{BB962C8B-B14F-4D97-AF65-F5344CB8AC3E}">
        <p14:creationId xmlns:p14="http://schemas.microsoft.com/office/powerpoint/2010/main" val="20090402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56" y="3739880"/>
            <a:ext cx="10678645" cy="3537220"/>
          </a:xfrm>
        </p:spPr>
        <p:txBody>
          <a:bodyPr>
            <a:normAutofit fontScale="90000"/>
          </a:bodyPr>
          <a:lstStyle/>
          <a:p>
            <a:r>
              <a:rPr lang="en-US" sz="4400" dirty="0">
                <a:solidFill>
                  <a:schemeClr val="accent1"/>
                </a:solidFill>
              </a:rPr>
              <a:t>THERMODYNAMICS</a:t>
            </a:r>
            <a:br>
              <a:rPr lang="en-US" sz="4400" dirty="0">
                <a:solidFill>
                  <a:schemeClr val="accent1"/>
                </a:solidFill>
              </a:rPr>
            </a:br>
            <a:br>
              <a:rPr lang="en-US" sz="4400" dirty="0">
                <a:solidFill>
                  <a:schemeClr val="accent1"/>
                </a:solidFill>
              </a:rPr>
            </a:br>
            <a:r>
              <a:rPr lang="en-US" sz="4400" dirty="0">
                <a:solidFill>
                  <a:schemeClr val="accent1"/>
                </a:solidFill>
              </a:rPr>
              <a:t>THE FIRST LAW</a:t>
            </a:r>
            <a:br>
              <a:rPr lang="en-US" sz="4400" dirty="0">
                <a:solidFill>
                  <a:schemeClr val="accent1"/>
                </a:solidFill>
              </a:rPr>
            </a:br>
            <a:br>
              <a:rPr lang="en-US" sz="4400" dirty="0">
                <a:solidFill>
                  <a:schemeClr val="accent1"/>
                </a:solidFill>
              </a:rPr>
            </a:br>
            <a:r>
              <a:rPr lang="en-US" sz="2700" dirty="0">
                <a:solidFill>
                  <a:srgbClr val="F79646"/>
                </a:solidFill>
              </a:rPr>
              <a:t>(</a:t>
            </a:r>
            <a:r>
              <a:rPr lang="en-US" sz="2800" dirty="0">
                <a:solidFill>
                  <a:srgbClr val="F79646"/>
                </a:solidFill>
              </a:rPr>
              <a:t>Atkins' Physical Chemistry– </a:t>
            </a:r>
            <a:r>
              <a:rPr lang="en-US" sz="2700" u="sng" dirty="0">
                <a:solidFill>
                  <a:srgbClr val="F79646"/>
                </a:solidFill>
              </a:rPr>
              <a:t>Chapter 2</a:t>
            </a:r>
            <a:r>
              <a:rPr lang="en-US" sz="2700" dirty="0">
                <a:solidFill>
                  <a:srgbClr val="F79646"/>
                </a:solidFill>
              </a:rPr>
              <a:t>)</a:t>
            </a:r>
            <a:br>
              <a:rPr lang="en-US" sz="2700" dirty="0">
                <a:solidFill>
                  <a:srgbClr val="F79646"/>
                </a:solidFill>
              </a:rPr>
            </a:br>
            <a:br>
              <a:rPr lang="en-US" sz="2700" dirty="0">
                <a:solidFill>
                  <a:srgbClr val="F79646"/>
                </a:solidFill>
              </a:rPr>
            </a:br>
            <a:r>
              <a:rPr lang="en-US" sz="2700" dirty="0">
                <a:solidFill>
                  <a:schemeClr val="accent3"/>
                </a:solidFill>
              </a:rPr>
              <a:t>Lecture </a:t>
            </a:r>
            <a:r>
              <a:rPr lang="tr-TR" sz="2700">
                <a:solidFill>
                  <a:schemeClr val="accent3"/>
                </a:solidFill>
              </a:rPr>
              <a:t>5</a:t>
            </a:r>
            <a:endParaRPr lang="en-US" sz="2700" dirty="0">
              <a:solidFill>
                <a:schemeClr val="accent3"/>
              </a:solidFill>
            </a:endParaRPr>
          </a:p>
        </p:txBody>
      </p:sp>
      <p:sp>
        <p:nvSpPr>
          <p:cNvPr id="3" name="Text Placeholder 2"/>
          <p:cNvSpPr>
            <a:spLocks noGrp="1"/>
          </p:cNvSpPr>
          <p:nvPr>
            <p:ph type="body" idx="1"/>
          </p:nvPr>
        </p:nvSpPr>
        <p:spPr>
          <a:xfrm>
            <a:off x="943679" y="2531460"/>
            <a:ext cx="10363200" cy="1002591"/>
          </a:xfrm>
        </p:spPr>
        <p:txBody>
          <a:bodyPr>
            <a:normAutofit/>
          </a:bodyPr>
          <a:lstStyle/>
          <a:p>
            <a:r>
              <a:rPr lang="en-US" sz="4400" dirty="0">
                <a:solidFill>
                  <a:srgbClr val="FF0000"/>
                </a:solidFill>
              </a:rPr>
              <a:t>Chapter 4</a:t>
            </a:r>
          </a:p>
        </p:txBody>
      </p:sp>
      <p:pic>
        <p:nvPicPr>
          <p:cNvPr id="4" name="Picture 3"/>
          <p:cNvPicPr>
            <a:picLocks noChangeAspect="1"/>
          </p:cNvPicPr>
          <p:nvPr/>
        </p:nvPicPr>
        <p:blipFill>
          <a:blip r:embed="rId2"/>
          <a:stretch>
            <a:fillRect/>
          </a:stretch>
        </p:blipFill>
        <p:spPr>
          <a:xfrm>
            <a:off x="197352" y="85950"/>
            <a:ext cx="2705868" cy="2029402"/>
          </a:xfrm>
          <a:prstGeom prst="rect">
            <a:avLst/>
          </a:prstGeom>
        </p:spPr>
      </p:pic>
      <p:pic>
        <p:nvPicPr>
          <p:cNvPr id="5" name="Picture 4"/>
          <p:cNvPicPr>
            <a:picLocks noChangeAspect="1"/>
          </p:cNvPicPr>
          <p:nvPr/>
        </p:nvPicPr>
        <p:blipFill>
          <a:blip r:embed="rId3"/>
          <a:stretch>
            <a:fillRect/>
          </a:stretch>
        </p:blipFill>
        <p:spPr>
          <a:xfrm>
            <a:off x="9978029" y="122077"/>
            <a:ext cx="2657701" cy="1993275"/>
          </a:xfrm>
          <a:prstGeom prst="rect">
            <a:avLst/>
          </a:prstGeom>
        </p:spPr>
      </p:pic>
    </p:spTree>
    <p:extLst>
      <p:ext uri="{BB962C8B-B14F-4D97-AF65-F5344CB8AC3E}">
        <p14:creationId xmlns:p14="http://schemas.microsoft.com/office/powerpoint/2010/main" val="372332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79" y="1756698"/>
            <a:ext cx="6667181" cy="6336348"/>
          </a:xfrm>
        </p:spPr>
        <p:txBody>
          <a:bodyPr>
            <a:normAutofit fontScale="92500" lnSpcReduction="10000"/>
          </a:bodyPr>
          <a:lstStyle/>
          <a:p>
            <a:pPr marL="514350" indent="-514350" algn="just">
              <a:buFont typeface="+mj-lt"/>
              <a:buAutoNum type="alphaLcParenR"/>
            </a:pPr>
            <a:r>
              <a:rPr lang="tr-TR" dirty="0"/>
              <a:t> When an endhothermic process occurs in an </a:t>
            </a:r>
            <a:r>
              <a:rPr lang="tr-TR" dirty="0">
                <a:solidFill>
                  <a:srgbClr val="0070C0"/>
                </a:solidFill>
              </a:rPr>
              <a:t>adiabatic system</a:t>
            </a:r>
            <a:r>
              <a:rPr lang="tr-TR" dirty="0"/>
              <a:t>, the temperature falls;</a:t>
            </a:r>
          </a:p>
          <a:p>
            <a:pPr marL="514350" indent="-514350" algn="just">
              <a:buFont typeface="+mj-lt"/>
              <a:buAutoNum type="alphaLcParenR"/>
            </a:pPr>
            <a:r>
              <a:rPr lang="tr-TR" dirty="0"/>
              <a:t> if the process is exothermic, then the temperature rises.</a:t>
            </a:r>
          </a:p>
          <a:p>
            <a:pPr marL="514350" indent="-514350" algn="just">
              <a:buFont typeface="+mj-lt"/>
              <a:buAutoNum type="alphaLcParenR"/>
            </a:pPr>
            <a:endParaRPr lang="tr-TR" dirty="0"/>
          </a:p>
          <a:p>
            <a:pPr marL="514350" indent="-514350" algn="just">
              <a:buFont typeface="+mj-lt"/>
              <a:buAutoNum type="alphaLcParenR"/>
            </a:pPr>
            <a:r>
              <a:rPr lang="tr-TR" dirty="0"/>
              <a:t> When an endothermic process occurs in a </a:t>
            </a:r>
            <a:r>
              <a:rPr lang="tr-TR" dirty="0">
                <a:solidFill>
                  <a:srgbClr val="0070C0"/>
                </a:solidFill>
              </a:rPr>
              <a:t>diathermic container</a:t>
            </a:r>
            <a:r>
              <a:rPr lang="tr-TR" dirty="0"/>
              <a:t>, energy enters as heat from the surroundings, and the system remains at the same temperature.</a:t>
            </a:r>
          </a:p>
          <a:p>
            <a:pPr marL="514350" indent="-514350" algn="just">
              <a:buFont typeface="+mj-lt"/>
              <a:buAutoNum type="alphaLcParenR"/>
            </a:pPr>
            <a:r>
              <a:rPr lang="tr-TR" dirty="0"/>
              <a:t> If the process is exothermic, then energy leave as heat, and the process is isothermal. </a:t>
            </a:r>
          </a:p>
        </p:txBody>
      </p:sp>
      <p:sp>
        <p:nvSpPr>
          <p:cNvPr id="4" name="Title 1"/>
          <p:cNvSpPr txBox="1">
            <a:spLocks/>
          </p:cNvSpPr>
          <p:nvPr/>
        </p:nvSpPr>
        <p:spPr>
          <a:xfrm>
            <a:off x="0" y="0"/>
            <a:ext cx="11521440" cy="75850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600" b="1" dirty="0">
                <a:solidFill>
                  <a:srgbClr val="00B050"/>
                </a:solidFill>
              </a:rPr>
              <a:t>Work, Heat and Energy</a:t>
            </a:r>
          </a:p>
        </p:txBody>
      </p:sp>
      <p:pic>
        <p:nvPicPr>
          <p:cNvPr id="3074" name="Picture 2" descr="chem331001fall09 / LE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418" y="379253"/>
            <a:ext cx="4510402" cy="871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28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849947"/>
          </a:xfrm>
        </p:spPr>
        <p:txBody>
          <a:bodyPr/>
          <a:lstStyle/>
          <a:p>
            <a:pPr algn="l"/>
            <a:r>
              <a:rPr lang="tr-TR" b="1" dirty="0">
                <a:solidFill>
                  <a:srgbClr val="C00000"/>
                </a:solidFill>
              </a:rPr>
              <a:t>Molecular Interpretation: Heat and Work</a:t>
            </a:r>
          </a:p>
        </p:txBody>
      </p:sp>
      <p:sp>
        <p:nvSpPr>
          <p:cNvPr id="3" name="Content Placeholder 2"/>
          <p:cNvSpPr>
            <a:spLocks noGrp="1"/>
          </p:cNvSpPr>
          <p:nvPr>
            <p:ph idx="1"/>
          </p:nvPr>
        </p:nvSpPr>
        <p:spPr>
          <a:xfrm>
            <a:off x="297180" y="849947"/>
            <a:ext cx="12230100" cy="5413693"/>
          </a:xfrm>
        </p:spPr>
        <p:txBody>
          <a:bodyPr/>
          <a:lstStyle/>
          <a:p>
            <a:pPr marL="0" indent="0" algn="just">
              <a:buNone/>
            </a:pPr>
            <a:r>
              <a:rPr lang="tr-TR" dirty="0"/>
              <a:t>In molecular terms, heating is the transfer of energy that makes use of </a:t>
            </a:r>
            <a:r>
              <a:rPr lang="tr-TR" b="1" i="1" dirty="0"/>
              <a:t>disorderly molecular motion</a:t>
            </a:r>
            <a:r>
              <a:rPr lang="tr-TR" dirty="0"/>
              <a:t>. </a:t>
            </a:r>
          </a:p>
          <a:p>
            <a:pPr marL="0" indent="0" algn="just">
              <a:buNone/>
            </a:pPr>
            <a:endParaRPr lang="tr-TR" dirty="0"/>
          </a:p>
          <a:p>
            <a:pPr algn="just">
              <a:buFont typeface="Wingdings" panose="05000000000000000000" pitchFamily="2" charset="2"/>
              <a:buChar char="Ø"/>
            </a:pPr>
            <a:r>
              <a:rPr lang="tr-TR" dirty="0"/>
              <a:t> The disorderly motion of molecules is called </a:t>
            </a:r>
            <a:r>
              <a:rPr lang="tr-TR" b="1" u="sng" dirty="0">
                <a:solidFill>
                  <a:srgbClr val="C00000"/>
                </a:solidFill>
              </a:rPr>
              <a:t>thermal motion</a:t>
            </a:r>
            <a:r>
              <a:rPr lang="tr-TR" dirty="0"/>
              <a:t>. </a:t>
            </a:r>
          </a:p>
          <a:p>
            <a:pPr marL="0" indent="0" algn="just">
              <a:buNone/>
            </a:pPr>
            <a:endParaRPr lang="tr-TR" dirty="0"/>
          </a:p>
        </p:txBody>
      </p:sp>
      <p:pic>
        <p:nvPicPr>
          <p:cNvPr id="4" name="Picture 3"/>
          <p:cNvPicPr>
            <a:picLocks noChangeAspect="1"/>
          </p:cNvPicPr>
          <p:nvPr/>
        </p:nvPicPr>
        <p:blipFill rotWithShape="1">
          <a:blip r:embed="rId3"/>
          <a:srcRect l="7596" r="11392"/>
          <a:stretch/>
        </p:blipFill>
        <p:spPr>
          <a:xfrm>
            <a:off x="6549824" y="3246120"/>
            <a:ext cx="6000316" cy="5554980"/>
          </a:xfrm>
          <a:prstGeom prst="rect">
            <a:avLst/>
          </a:prstGeom>
        </p:spPr>
      </p:pic>
      <p:sp>
        <p:nvSpPr>
          <p:cNvPr id="5" name="Rectangle 4"/>
          <p:cNvSpPr/>
          <p:nvPr/>
        </p:nvSpPr>
        <p:spPr>
          <a:xfrm>
            <a:off x="274320" y="3556793"/>
            <a:ext cx="5783580" cy="5509200"/>
          </a:xfrm>
          <a:prstGeom prst="rect">
            <a:avLst/>
          </a:prstGeom>
        </p:spPr>
        <p:txBody>
          <a:bodyPr wrap="square">
            <a:spAutoFit/>
          </a:bodyPr>
          <a:lstStyle/>
          <a:p>
            <a:pPr algn="just"/>
            <a:r>
              <a:rPr lang="tr-TR" sz="3200" dirty="0"/>
              <a:t>The thermal motion of the molecules in the hot surroundings stimulates the molecules in the cooler system to move more vigorously, as a result, the energy of the system is increased. When a system heats its surroundings, molecules of the system stimulate the thermal motion of the molecules in the surroundings. </a:t>
            </a:r>
          </a:p>
        </p:txBody>
      </p:sp>
    </p:spTree>
    <p:extLst>
      <p:ext uri="{BB962C8B-B14F-4D97-AF65-F5344CB8AC3E}">
        <p14:creationId xmlns:p14="http://schemas.microsoft.com/office/powerpoint/2010/main" val="226263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857169"/>
            <a:ext cx="12230100" cy="1571150"/>
          </a:xfrm>
        </p:spPr>
        <p:txBody>
          <a:bodyPr/>
          <a:lstStyle/>
          <a:p>
            <a:pPr marL="0" indent="0" algn="just">
              <a:buNone/>
            </a:pPr>
            <a:r>
              <a:rPr lang="tr-TR" dirty="0"/>
              <a:t>In contrast, work is the transfer of energy that makes use of organized motion (Fig. 2.4.). When a weight is raised or lowered, its atoms move in an organized way (up or down). </a:t>
            </a:r>
          </a:p>
        </p:txBody>
      </p:sp>
      <p:sp>
        <p:nvSpPr>
          <p:cNvPr id="4" name="Title 1"/>
          <p:cNvSpPr txBox="1">
            <a:spLocks/>
          </p:cNvSpPr>
          <p:nvPr/>
        </p:nvSpPr>
        <p:spPr>
          <a:xfrm>
            <a:off x="0" y="0"/>
            <a:ext cx="11521440" cy="8499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200" b="1" dirty="0">
                <a:solidFill>
                  <a:srgbClr val="C00000"/>
                </a:solidFill>
              </a:rPr>
              <a:t>Molecular Interpretation: Heat and Work</a:t>
            </a:r>
          </a:p>
        </p:txBody>
      </p:sp>
      <p:pic>
        <p:nvPicPr>
          <p:cNvPr id="4098" name="Picture 2" descr="fig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955" y="2900369"/>
            <a:ext cx="4528185" cy="49863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20040" y="2932270"/>
            <a:ext cx="7221855" cy="5989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dirty="0"/>
              <a:t>The atoms in a spring move in an orderly way when it is wound; the electrons in an electric current move in an orderly direction when it flows.</a:t>
            </a:r>
          </a:p>
          <a:p>
            <a:pPr marL="0" indent="0" algn="just">
              <a:buFont typeface="Arial"/>
              <a:buNone/>
            </a:pPr>
            <a:r>
              <a:rPr lang="tr-TR" dirty="0"/>
              <a:t>When a system does work it causes atoms or electrons in its surroundings to move in an organized way. Likewise, when work is done on a system, molecules in the surroundings are used to transfer energy to it in an organized way, as the atoms in a weight are lowered or a current of electrons is passed. </a:t>
            </a:r>
          </a:p>
        </p:txBody>
      </p:sp>
    </p:spTree>
    <p:extLst>
      <p:ext uri="{BB962C8B-B14F-4D97-AF65-F5344CB8AC3E}">
        <p14:creationId xmlns:p14="http://schemas.microsoft.com/office/powerpoint/2010/main" val="385645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108628"/>
            <a:ext cx="12230100" cy="6023691"/>
          </a:xfrm>
        </p:spPr>
        <p:txBody>
          <a:bodyPr>
            <a:noAutofit/>
          </a:bodyPr>
          <a:lstStyle/>
          <a:p>
            <a:pPr marL="0" indent="0" algn="just">
              <a:buNone/>
            </a:pPr>
            <a:r>
              <a:rPr lang="tr-TR" sz="2800" dirty="0"/>
              <a:t>The distinction between work and heat is made in the surroundings. The fact that a falling weight may stimulate thermal motion in the system is irrelevant to the distinction between heat and work: work is identified as energy transfer making use of the organzed motion of atoms in the surroundings, and heat is identified as energy trandfer making use of thermal motion in the surroundings.</a:t>
            </a:r>
          </a:p>
          <a:p>
            <a:pPr marL="0" indent="0" algn="just">
              <a:buNone/>
            </a:pPr>
            <a:endParaRPr lang="tr-TR" sz="2800" dirty="0"/>
          </a:p>
          <a:p>
            <a:pPr marL="0" indent="0" algn="just">
              <a:buNone/>
            </a:pPr>
            <a:r>
              <a:rPr lang="tr-TR" sz="2800" dirty="0"/>
              <a:t>In the compression of a gas, for instance, work is done as the atoms of the compressing weight descend in an orderly way, but the effect of the incoming psiton is to accelerate the gas molecules to higher average speeds. </a:t>
            </a:r>
          </a:p>
          <a:p>
            <a:pPr marL="0" indent="0" algn="just">
              <a:buNone/>
            </a:pPr>
            <a:endParaRPr lang="tr-TR" sz="2800" dirty="0"/>
          </a:p>
          <a:p>
            <a:pPr marL="0" indent="0" algn="just">
              <a:buNone/>
            </a:pPr>
            <a:r>
              <a:rPr lang="tr-TR" sz="2800" dirty="0"/>
              <a:t>Because collisions between molecules quickly randomize their directions, the orderly motion of the atoms of the weight is in effect stimulating thermal motion in the gas.</a:t>
            </a:r>
          </a:p>
          <a:p>
            <a:pPr marL="0" indent="0" algn="just">
              <a:buNone/>
            </a:pPr>
            <a:endParaRPr lang="tr-TR" sz="2800" dirty="0"/>
          </a:p>
          <a:p>
            <a:pPr marL="0" indent="0" algn="just">
              <a:buNone/>
            </a:pPr>
            <a:r>
              <a:rPr lang="tr-TR" sz="2800" dirty="0"/>
              <a:t>We observe the falling weight, the orderly descent of its atoms, and report that work is being done even though is is stimulating thermal motion. </a:t>
            </a:r>
          </a:p>
        </p:txBody>
      </p:sp>
      <p:sp>
        <p:nvSpPr>
          <p:cNvPr id="4" name="Title 1"/>
          <p:cNvSpPr txBox="1">
            <a:spLocks/>
          </p:cNvSpPr>
          <p:nvPr/>
        </p:nvSpPr>
        <p:spPr>
          <a:xfrm>
            <a:off x="0" y="0"/>
            <a:ext cx="11521440" cy="8499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200" b="1" dirty="0">
                <a:solidFill>
                  <a:srgbClr val="C00000"/>
                </a:solidFill>
              </a:rPr>
              <a:t>Molecular Interpretation: Heat and Work</a:t>
            </a:r>
          </a:p>
        </p:txBody>
      </p:sp>
    </p:spTree>
    <p:extLst>
      <p:ext uri="{BB962C8B-B14F-4D97-AF65-F5344CB8AC3E}">
        <p14:creationId xmlns:p14="http://schemas.microsoft.com/office/powerpoint/2010/main" val="344270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987107"/>
          </a:xfrm>
        </p:spPr>
        <p:txBody>
          <a:bodyPr/>
          <a:lstStyle/>
          <a:p>
            <a:pPr algn="l"/>
            <a:r>
              <a:rPr lang="tr-TR" b="1" dirty="0">
                <a:solidFill>
                  <a:schemeClr val="accent2">
                    <a:lumMod val="75000"/>
                  </a:schemeClr>
                </a:solidFill>
              </a:rPr>
              <a:t>The Internal 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1188725"/>
                <a:ext cx="12184380" cy="4960615"/>
              </a:xfrm>
            </p:spPr>
            <p:txBody>
              <a:bodyPr/>
              <a:lstStyle/>
              <a:p>
                <a:pPr algn="just">
                  <a:buFont typeface="Wingdings" panose="05000000000000000000" pitchFamily="2" charset="2"/>
                  <a:buChar char="Ø"/>
                </a:pPr>
                <a:r>
                  <a:rPr lang="tr-TR" dirty="0"/>
                  <a:t> In thermodynamics,  the total energy of a system is called its </a:t>
                </a:r>
                <a:r>
                  <a:rPr lang="tr-TR" b="1" dirty="0"/>
                  <a:t>internal energy, </a:t>
                </a:r>
                <a:r>
                  <a:rPr lang="tr-TR" b="1" i="1" dirty="0"/>
                  <a:t>U.</a:t>
                </a:r>
              </a:p>
              <a:p>
                <a:pPr algn="just">
                  <a:buFont typeface="Wingdings" panose="05000000000000000000" pitchFamily="2" charset="2"/>
                  <a:buChar char="Ø"/>
                </a:pPr>
                <a:r>
                  <a:rPr lang="tr-TR" dirty="0"/>
                  <a:t> The internal energy is the total kinetic and potential energy of molecules in the system. </a:t>
                </a:r>
              </a:p>
              <a:p>
                <a:pPr algn="just">
                  <a:buFont typeface="Wingdings" panose="05000000000000000000" pitchFamily="2" charset="2"/>
                  <a:buChar char="Ø"/>
                </a:pPr>
                <a:r>
                  <a:rPr lang="tr-TR" dirty="0"/>
                  <a:t> the change in internal energy expressed with</a:t>
                </a:r>
                <a14:m>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𝑈</m:t>
                    </m:r>
                  </m:oMath>
                </a14:m>
                <a:r>
                  <a:rPr lang="tr-TR" dirty="0"/>
                  <a:t> when a system changes from an initial state ‘’</a:t>
                </a:r>
                <a:r>
                  <a:rPr lang="tr-TR" b="1" i="1" dirty="0"/>
                  <a:t>i</a:t>
                </a:r>
                <a:r>
                  <a:rPr lang="tr-TR" dirty="0"/>
                  <a:t>’’ with internal energy </a:t>
                </a:r>
                <a:r>
                  <a:rPr lang="tr-TR" b="1" i="1" dirty="0"/>
                  <a:t>U</a:t>
                </a:r>
                <a:r>
                  <a:rPr lang="tr-TR" b="1" i="1" baseline="-25000" dirty="0"/>
                  <a:t>i</a:t>
                </a:r>
                <a:r>
                  <a:rPr lang="tr-TR" dirty="0"/>
                  <a:t> to final state ‘’</a:t>
                </a:r>
                <a:r>
                  <a:rPr lang="tr-TR" b="1" i="1" dirty="0"/>
                  <a:t>f</a:t>
                </a:r>
                <a:r>
                  <a:rPr lang="tr-TR" dirty="0"/>
                  <a:t>’’ of internal energy </a:t>
                </a:r>
                <a:r>
                  <a:rPr lang="tr-TR" b="1" i="1" dirty="0"/>
                  <a:t>U</a:t>
                </a:r>
                <a:r>
                  <a:rPr lang="tr-TR" b="1" i="1" baseline="-25000" dirty="0"/>
                  <a:t>f</a:t>
                </a:r>
                <a:r>
                  <a:rPr lang="tr-TR" dirty="0"/>
                  <a:t> : </a:t>
                </a:r>
              </a:p>
              <a:p>
                <a:pPr marL="0" indent="0" algn="just">
                  <a:buNone/>
                </a:pPr>
                <a:endParaRPr lang="tr-TR" dirty="0"/>
              </a:p>
              <a:p>
                <a:pPr marL="0" indent="0" algn="ctr">
                  <a:buNone/>
                </a:pPr>
                <a14:m>
                  <m:oMathPara xmlns:m="http://schemas.openxmlformats.org/officeDocument/2006/math">
                    <m:oMathParaPr>
                      <m:jc m:val="left"/>
                    </m:oMathParaPr>
                    <m:oMath xmlns:m="http://schemas.openxmlformats.org/officeDocument/2006/math">
                      <m:r>
                        <a:rPr lang="tr-TR" sz="4000" b="1" i="1" smtClean="0">
                          <a:latin typeface="Cambria Math" panose="02040503050406030204" pitchFamily="18" charset="0"/>
                          <a:ea typeface="Cambria Math" panose="02040503050406030204" pitchFamily="18" charset="0"/>
                        </a:rPr>
                        <m:t>∆</m:t>
                      </m:r>
                      <m:r>
                        <a:rPr lang="tr-TR" sz="4000" b="1" i="1" smtClean="0">
                          <a:latin typeface="Cambria Math" panose="02040503050406030204" pitchFamily="18" charset="0"/>
                          <a:ea typeface="Cambria Math" panose="02040503050406030204" pitchFamily="18" charset="0"/>
                        </a:rPr>
                        <m:t>𝑼</m:t>
                      </m:r>
                      <m:r>
                        <a:rPr lang="tr-TR" sz="4000" b="1" i="1" smtClean="0">
                          <a:latin typeface="Cambria Math" panose="02040503050406030204" pitchFamily="18" charset="0"/>
                          <a:ea typeface="Cambria Math" panose="02040503050406030204" pitchFamily="18" charset="0"/>
                        </a:rPr>
                        <m:t>= </m:t>
                      </m:r>
                      <m:sSub>
                        <m:sSubPr>
                          <m:ctrlPr>
                            <a:rPr lang="tr-TR" sz="4000" b="1" i="1" smtClean="0">
                              <a:latin typeface="Cambria Math" panose="02040503050406030204" pitchFamily="18" charset="0"/>
                              <a:ea typeface="Cambria Math" panose="02040503050406030204" pitchFamily="18" charset="0"/>
                            </a:rPr>
                          </m:ctrlPr>
                        </m:sSubPr>
                        <m:e>
                          <m:r>
                            <a:rPr lang="tr-TR" sz="4000" b="1" i="1" smtClean="0">
                              <a:latin typeface="Cambria Math" panose="02040503050406030204" pitchFamily="18" charset="0"/>
                              <a:ea typeface="Cambria Math" panose="02040503050406030204" pitchFamily="18" charset="0"/>
                            </a:rPr>
                            <m:t>𝑼</m:t>
                          </m:r>
                        </m:e>
                        <m:sub>
                          <m:r>
                            <a:rPr lang="tr-TR" sz="4000" b="1" i="1" smtClean="0">
                              <a:latin typeface="Cambria Math" panose="02040503050406030204" pitchFamily="18" charset="0"/>
                              <a:ea typeface="Cambria Math" panose="02040503050406030204" pitchFamily="18" charset="0"/>
                            </a:rPr>
                            <m:t>𝒇</m:t>
                          </m:r>
                        </m:sub>
                      </m:sSub>
                      <m:r>
                        <a:rPr lang="tr-TR" sz="4000" b="1" i="1" smtClean="0">
                          <a:latin typeface="Cambria Math" panose="02040503050406030204" pitchFamily="18" charset="0"/>
                          <a:ea typeface="Cambria Math" panose="02040503050406030204" pitchFamily="18" charset="0"/>
                        </a:rPr>
                        <m:t> − </m:t>
                      </m:r>
                      <m:sSub>
                        <m:sSubPr>
                          <m:ctrlPr>
                            <a:rPr lang="tr-TR" sz="4000" b="1" i="1" smtClean="0">
                              <a:latin typeface="Cambria Math" panose="02040503050406030204" pitchFamily="18" charset="0"/>
                              <a:ea typeface="Cambria Math" panose="02040503050406030204" pitchFamily="18" charset="0"/>
                            </a:rPr>
                          </m:ctrlPr>
                        </m:sSubPr>
                        <m:e>
                          <m:r>
                            <a:rPr lang="tr-TR" sz="4000" b="1" i="1" smtClean="0">
                              <a:latin typeface="Cambria Math" panose="02040503050406030204" pitchFamily="18" charset="0"/>
                              <a:ea typeface="Cambria Math" panose="02040503050406030204" pitchFamily="18" charset="0"/>
                            </a:rPr>
                            <m:t>𝑼</m:t>
                          </m:r>
                        </m:e>
                        <m:sub>
                          <m:r>
                            <a:rPr lang="tr-TR" sz="4000" b="1" i="1" smtClean="0">
                              <a:latin typeface="Cambria Math" panose="02040503050406030204" pitchFamily="18" charset="0"/>
                              <a:ea typeface="Cambria Math" panose="02040503050406030204" pitchFamily="18" charset="0"/>
                            </a:rPr>
                            <m:t>𝒊</m:t>
                          </m:r>
                        </m:sub>
                      </m:sSub>
                    </m:oMath>
                  </m:oMathPara>
                </a14:m>
                <a:endParaRPr lang="tr-TR" sz="4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1188725"/>
                <a:ext cx="12184380" cy="4960615"/>
              </a:xfrm>
              <a:blipFill rotWithShape="0">
                <a:blip r:embed="rId3"/>
                <a:stretch>
                  <a:fillRect l="-1101" t="-1597" r="-1301"/>
                </a:stretch>
              </a:blipFill>
            </p:spPr>
            <p:txBody>
              <a:bodyPr/>
              <a:lstStyle/>
              <a:p>
                <a:r>
                  <a:rPr lang="tr-TR">
                    <a:noFill/>
                  </a:rPr>
                  <a:t> </a:t>
                </a:r>
              </a:p>
            </p:txBody>
          </p:sp>
        </mc:Fallback>
      </mc:AlternateContent>
      <p:sp>
        <p:nvSpPr>
          <p:cNvPr id="5" name="Content Placeholder 2"/>
          <p:cNvSpPr txBox="1">
            <a:spLocks/>
          </p:cNvSpPr>
          <p:nvPr/>
        </p:nvSpPr>
        <p:spPr>
          <a:xfrm>
            <a:off x="342900" y="6762438"/>
            <a:ext cx="12184380" cy="2655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dirty="0"/>
              <a:t> The internal energy is a state function in the sense that its value depends only the current state of the system and is independent of how that state has been prepared.</a:t>
            </a:r>
          </a:p>
          <a:p>
            <a:pPr algn="just">
              <a:buFont typeface="Wingdings" panose="05000000000000000000" pitchFamily="2" charset="2"/>
              <a:buChar char="Ø"/>
            </a:pPr>
            <a:r>
              <a:rPr lang="tr-TR" b="1" i="1" dirty="0"/>
              <a:t>In other words, it is a function of properties that determine the current state of the system. </a:t>
            </a:r>
            <a:r>
              <a:rPr lang="tr-TR" dirty="0"/>
              <a:t> </a:t>
            </a:r>
            <a:endParaRPr lang="tr-TR" sz="4000" dirty="0"/>
          </a:p>
        </p:txBody>
      </p:sp>
      <p:pic>
        <p:nvPicPr>
          <p:cNvPr id="6" name="Picture 5"/>
          <p:cNvPicPr>
            <a:picLocks noChangeAspect="1"/>
          </p:cNvPicPr>
          <p:nvPr/>
        </p:nvPicPr>
        <p:blipFill>
          <a:blip r:embed="rId4"/>
          <a:stretch>
            <a:fillRect/>
          </a:stretch>
        </p:blipFill>
        <p:spPr>
          <a:xfrm>
            <a:off x="4511325" y="4914900"/>
            <a:ext cx="8015955" cy="1828800"/>
          </a:xfrm>
          <a:prstGeom prst="rect">
            <a:avLst/>
          </a:prstGeom>
        </p:spPr>
      </p:pic>
    </p:spTree>
    <p:extLst>
      <p:ext uri="{BB962C8B-B14F-4D97-AF65-F5344CB8AC3E}">
        <p14:creationId xmlns:p14="http://schemas.microsoft.com/office/powerpoint/2010/main" val="57675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987107"/>
          </a:xfrm>
        </p:spPr>
        <p:txBody>
          <a:bodyPr/>
          <a:lstStyle/>
          <a:p>
            <a:pPr algn="l"/>
            <a:r>
              <a:rPr lang="tr-TR" b="1" dirty="0">
                <a:solidFill>
                  <a:schemeClr val="accent2">
                    <a:lumMod val="75000"/>
                  </a:schemeClr>
                </a:solidFill>
              </a:rPr>
              <a:t>The Internal 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1188725"/>
                <a:ext cx="12184380" cy="5875015"/>
              </a:xfrm>
            </p:spPr>
            <p:txBody>
              <a:bodyPr>
                <a:normAutofit fontScale="92500" lnSpcReduction="10000"/>
              </a:bodyPr>
              <a:lstStyle/>
              <a:p>
                <a:pPr algn="just">
                  <a:buFont typeface="Wingdings" panose="05000000000000000000" pitchFamily="2" charset="2"/>
                  <a:buChar char="Ø"/>
                </a:pPr>
                <a:r>
                  <a:rPr lang="tr-TR" dirty="0"/>
                  <a:t> Changing any one of the state variables, such as the pressure, results in a change in internal energy. </a:t>
                </a:r>
              </a:p>
              <a:p>
                <a:pPr algn="just">
                  <a:buFont typeface="Wingdings" panose="05000000000000000000" pitchFamily="2" charset="2"/>
                  <a:buChar char="Ø"/>
                </a:pPr>
                <a:endParaRPr lang="tr-TR" dirty="0"/>
              </a:p>
              <a:p>
                <a:pPr marL="0" indent="0" algn="just">
                  <a:buNone/>
                </a:pPr>
                <a:r>
                  <a:rPr lang="tr-TR" b="1" dirty="0"/>
                  <a:t>«The internal energy is an extensive property.»</a:t>
                </a:r>
              </a:p>
              <a:p>
                <a:pPr marL="0" indent="0" algn="just">
                  <a:buNone/>
                </a:pPr>
                <a:endParaRPr lang="tr-TR" b="1" dirty="0"/>
              </a:p>
              <a:p>
                <a:pPr algn="just">
                  <a:buFont typeface="Wingdings" panose="05000000000000000000" pitchFamily="2" charset="2"/>
                  <a:buChar char="Ø"/>
                </a:pPr>
                <a:r>
                  <a:rPr lang="tr-TR" b="1" dirty="0"/>
                  <a:t> </a:t>
                </a:r>
                <a:r>
                  <a:rPr lang="tr-TR" dirty="0"/>
                  <a:t>Internal energy, heat and work are all measured in the same units, the joule (J). Joule, is defined as: </a:t>
                </a:r>
              </a:p>
              <a:p>
                <a:pPr algn="just">
                  <a:buFont typeface="Wingdings" panose="05000000000000000000" pitchFamily="2" charset="2"/>
                  <a:buChar char="Ø"/>
                </a:pPr>
                <a:endParaRPr lang="tr-TR" dirty="0"/>
              </a:p>
              <a:p>
                <a:pPr marL="0" indent="0" algn="ctr">
                  <a:buNone/>
                </a:pPr>
                <a:r>
                  <a:rPr lang="tr-TR" b="1" dirty="0"/>
                  <a:t> </a:t>
                </a:r>
                <a14:m>
                  <m:oMath xmlns:m="http://schemas.openxmlformats.org/officeDocument/2006/math">
                    <m:r>
                      <a:rPr lang="tr-TR" b="1" i="1" smtClean="0">
                        <a:latin typeface="Cambria Math" panose="02040503050406030204" pitchFamily="18" charset="0"/>
                      </a:rPr>
                      <m:t>𝟏</m:t>
                    </m:r>
                    <m:r>
                      <a:rPr lang="tr-TR" b="1" i="1" smtClean="0">
                        <a:latin typeface="Cambria Math" panose="02040503050406030204" pitchFamily="18" charset="0"/>
                      </a:rPr>
                      <m:t> </m:t>
                    </m:r>
                    <m:r>
                      <a:rPr lang="tr-TR" b="1" i="1" smtClean="0">
                        <a:latin typeface="Cambria Math" panose="02040503050406030204" pitchFamily="18" charset="0"/>
                      </a:rPr>
                      <m:t>𝑱</m:t>
                    </m:r>
                    <m:r>
                      <a:rPr lang="tr-TR" b="1" i="1" smtClean="0">
                        <a:latin typeface="Cambria Math" panose="02040503050406030204" pitchFamily="18" charset="0"/>
                      </a:rPr>
                      <m:t>=</m:t>
                    </m:r>
                    <m:r>
                      <a:rPr lang="tr-TR" b="1" i="1" smtClean="0">
                        <a:latin typeface="Cambria Math" panose="02040503050406030204" pitchFamily="18" charset="0"/>
                      </a:rPr>
                      <m:t>𝟏</m:t>
                    </m:r>
                    <m:r>
                      <a:rPr lang="tr-TR" b="1" i="1" smtClean="0">
                        <a:latin typeface="Cambria Math" panose="02040503050406030204" pitchFamily="18" charset="0"/>
                      </a:rPr>
                      <m:t> </m:t>
                    </m:r>
                    <m:r>
                      <a:rPr lang="tr-TR" b="1" i="1" smtClean="0">
                        <a:latin typeface="Cambria Math" panose="02040503050406030204" pitchFamily="18" charset="0"/>
                      </a:rPr>
                      <m:t>𝒌𝒈</m:t>
                    </m:r>
                    <m:sSup>
                      <m:sSupPr>
                        <m:ctrlPr>
                          <a:rPr lang="tr-TR" b="1" i="1" smtClean="0">
                            <a:latin typeface="Cambria Math" panose="02040503050406030204" pitchFamily="18" charset="0"/>
                          </a:rPr>
                        </m:ctrlPr>
                      </m:sSupPr>
                      <m:e>
                        <m:r>
                          <a:rPr lang="tr-TR" b="1" i="1" smtClean="0">
                            <a:latin typeface="Cambria Math" panose="02040503050406030204" pitchFamily="18" charset="0"/>
                          </a:rPr>
                          <m:t> </m:t>
                        </m:r>
                        <m:r>
                          <a:rPr lang="tr-TR" b="1" i="1" smtClean="0">
                            <a:latin typeface="Cambria Math" panose="02040503050406030204" pitchFamily="18" charset="0"/>
                          </a:rPr>
                          <m:t>𝒎</m:t>
                        </m:r>
                      </m:e>
                      <m:sup>
                        <m:r>
                          <a:rPr lang="tr-TR" b="1" i="1" smtClean="0">
                            <a:latin typeface="Cambria Math" panose="02040503050406030204" pitchFamily="18" charset="0"/>
                          </a:rPr>
                          <m:t>𝟐</m:t>
                        </m:r>
                      </m:sup>
                    </m:sSup>
                    <m:sSup>
                      <m:sSupPr>
                        <m:ctrlPr>
                          <a:rPr lang="tr-TR" b="1" i="1" smtClean="0">
                            <a:latin typeface="Cambria Math" panose="02040503050406030204" pitchFamily="18" charset="0"/>
                          </a:rPr>
                        </m:ctrlPr>
                      </m:sSupPr>
                      <m:e>
                        <m:r>
                          <a:rPr lang="tr-TR" b="1" i="1" smtClean="0">
                            <a:latin typeface="Cambria Math" panose="02040503050406030204" pitchFamily="18" charset="0"/>
                          </a:rPr>
                          <m:t>𝒔</m:t>
                        </m:r>
                      </m:e>
                      <m:sup>
                        <m:r>
                          <a:rPr lang="tr-TR" b="1" i="1" smtClean="0">
                            <a:latin typeface="Cambria Math" panose="02040503050406030204" pitchFamily="18" charset="0"/>
                          </a:rPr>
                          <m:t>−</m:t>
                        </m:r>
                        <m:r>
                          <a:rPr lang="tr-TR" b="1" i="1" smtClean="0">
                            <a:latin typeface="Cambria Math" panose="02040503050406030204" pitchFamily="18" charset="0"/>
                          </a:rPr>
                          <m:t>𝟐</m:t>
                        </m:r>
                      </m:sup>
                    </m:sSup>
                  </m:oMath>
                </a14:m>
                <a:endParaRPr lang="tr-TR" b="1" dirty="0"/>
              </a:p>
              <a:p>
                <a:pPr marL="0" indent="0" algn="ctr">
                  <a:buNone/>
                </a:pPr>
                <a:endParaRPr lang="tr-TR" b="1" dirty="0"/>
              </a:p>
              <a:p>
                <a:pPr marL="0" indent="0" algn="just">
                  <a:buNone/>
                </a:pPr>
                <a:r>
                  <a:rPr lang="tr-TR" dirty="0"/>
                  <a:t>A joule is quite small unit of energy: for instance, each beat of the human heart consumes about 1 J. </a:t>
                </a:r>
              </a:p>
              <a:p>
                <a:pPr marL="0" indent="0" algn="ctr">
                  <a:buNone/>
                </a:pPr>
                <a:endParaRPr lang="tr-TR" b="1" dirty="0"/>
              </a:p>
              <a:p>
                <a:pPr marL="0" indent="0" algn="ctr">
                  <a:buNone/>
                </a:pPr>
                <a:endParaRPr lang="tr-T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1188725"/>
                <a:ext cx="12184380" cy="5875015"/>
              </a:xfrm>
              <a:blipFill rotWithShape="0">
                <a:blip r:embed="rId3"/>
                <a:stretch>
                  <a:fillRect l="-1151" t="-2075" r="-1201" b="-1452"/>
                </a:stretch>
              </a:blipFill>
            </p:spPr>
            <p:txBody>
              <a:bodyPr/>
              <a:lstStyle/>
              <a:p>
                <a:r>
                  <a:rPr lang="tr-TR">
                    <a:noFill/>
                  </a:rPr>
                  <a:t> </a:t>
                </a:r>
              </a:p>
            </p:txBody>
          </p:sp>
        </mc:Fallback>
      </mc:AlternateContent>
      <p:pic>
        <p:nvPicPr>
          <p:cNvPr id="4" name="Picture 3"/>
          <p:cNvPicPr>
            <a:picLocks noChangeAspect="1"/>
          </p:cNvPicPr>
          <p:nvPr/>
        </p:nvPicPr>
        <p:blipFill>
          <a:blip r:embed="rId4"/>
          <a:stretch>
            <a:fillRect/>
          </a:stretch>
        </p:blipFill>
        <p:spPr>
          <a:xfrm>
            <a:off x="8782050" y="6822757"/>
            <a:ext cx="1866900" cy="2447925"/>
          </a:xfrm>
          <a:prstGeom prst="rect">
            <a:avLst/>
          </a:prstGeom>
        </p:spPr>
      </p:pic>
    </p:spTree>
    <p:extLst>
      <p:ext uri="{BB962C8B-B14F-4D97-AF65-F5344CB8AC3E}">
        <p14:creationId xmlns:p14="http://schemas.microsoft.com/office/powerpoint/2010/main" val="181874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0040" y="1188725"/>
                <a:ext cx="11521440" cy="7508708"/>
              </a:xfrm>
            </p:spPr>
            <p:txBody>
              <a:bodyPr>
                <a:normAutofit fontScale="85000" lnSpcReduction="10000"/>
              </a:bodyPr>
              <a:lstStyle/>
              <a:p>
                <a:pPr>
                  <a:buFont typeface="Wingdings" panose="05000000000000000000" pitchFamily="2" charset="2"/>
                  <a:buChar char="Ø"/>
                </a:pPr>
                <a:r>
                  <a:rPr lang="tr-TR" dirty="0"/>
                  <a:t> Changes in molar internal energy, </a:t>
                </a:r>
                <a14:m>
                  <m:oMath xmlns:m="http://schemas.openxmlformats.org/officeDocument/2006/math">
                    <m:r>
                      <a:rPr lang="tr-TR" i="1" smtClean="0">
                        <a:latin typeface="Cambria Math" panose="02040503050406030204" pitchFamily="18" charset="0"/>
                        <a:ea typeface="Cambria Math" panose="02040503050406030204" pitchFamily="18" charset="0"/>
                      </a:rPr>
                      <m:t>∆</m:t>
                    </m:r>
                    <m:sSub>
                      <m:sSubPr>
                        <m:ctrlPr>
                          <a:rPr lang="tr-TR"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𝑈</m:t>
                        </m:r>
                      </m:e>
                      <m:sub>
                        <m:r>
                          <a:rPr lang="tr-TR" b="0" i="1" smtClean="0">
                            <a:latin typeface="Cambria Math" panose="02040503050406030204" pitchFamily="18" charset="0"/>
                            <a:ea typeface="Cambria Math" panose="02040503050406030204" pitchFamily="18" charset="0"/>
                          </a:rPr>
                          <m:t>𝑚</m:t>
                        </m:r>
                      </m:sub>
                    </m:sSub>
                  </m:oMath>
                </a14:m>
                <a:r>
                  <a:rPr lang="tr-TR" dirty="0"/>
                  <a:t>, are typically expressed in kilojules per mole (kJ/mol).</a:t>
                </a:r>
              </a:p>
              <a:p>
                <a:pPr marL="0" indent="0">
                  <a:buNone/>
                </a:pPr>
                <a:r>
                  <a:rPr lang="tr-TR" dirty="0"/>
                  <a:t>Certain other energy units are also used:</a:t>
                </a:r>
              </a:p>
              <a:p>
                <a:pPr>
                  <a:buFont typeface="Wingdings" panose="05000000000000000000" pitchFamily="2" charset="2"/>
                  <a:buChar char="Ø"/>
                </a:pPr>
                <a:r>
                  <a:rPr lang="tr-TR" dirty="0"/>
                  <a:t> </a:t>
                </a:r>
                <a:r>
                  <a:rPr lang="tr-TR" b="1" dirty="0"/>
                  <a:t>1 electronvolt (1 eV) </a:t>
                </a:r>
                <a:r>
                  <a:rPr lang="tr-TR" dirty="0"/>
                  <a:t>is defined as the kinetic energy acquired when an electron is accelerated from rest through a potential difference of 1 V. </a:t>
                </a:r>
              </a:p>
              <a:p>
                <a:pPr>
                  <a:buFont typeface="Wingdings" panose="05000000000000000000" pitchFamily="2" charset="2"/>
                  <a:buChar char="Ø"/>
                </a:pPr>
                <a:r>
                  <a:rPr lang="tr-TR" dirty="0"/>
                  <a:t>The relation between electronvolts and joules is </a:t>
                </a:r>
              </a:p>
              <a:p>
                <a:pPr>
                  <a:buFont typeface="Wingdings" panose="05000000000000000000" pitchFamily="2" charset="2"/>
                  <a:buChar char="Ø"/>
                </a:pPr>
                <a:endParaRPr lang="tr-TR" dirty="0"/>
              </a:p>
              <a:p>
                <a:pPr marL="0" indent="0" algn="ctr">
                  <a:buNone/>
                </a:pPr>
                <a:r>
                  <a:rPr lang="tr-TR" b="1" dirty="0"/>
                  <a:t>1 eV = 0,16 aJ = 10</a:t>
                </a:r>
                <a:r>
                  <a:rPr lang="tr-TR" b="1" baseline="30000" dirty="0"/>
                  <a:t>-18</a:t>
                </a:r>
                <a:r>
                  <a:rPr lang="tr-TR" b="1" dirty="0"/>
                  <a:t> J</a:t>
                </a:r>
              </a:p>
              <a:p>
                <a:pPr marL="0" indent="0" algn="ctr">
                  <a:buNone/>
                </a:pPr>
                <a:endParaRPr lang="tr-TR" b="1" dirty="0"/>
              </a:p>
              <a:p>
                <a:pPr algn="just">
                  <a:buFont typeface="Wingdings" panose="05000000000000000000" pitchFamily="2" charset="2"/>
                  <a:buChar char="Ø"/>
                </a:pPr>
                <a:r>
                  <a:rPr lang="tr-TR" b="1" dirty="0"/>
                  <a:t> </a:t>
                </a:r>
                <a:r>
                  <a:rPr lang="tr-TR" dirty="0"/>
                  <a:t>Many process in chemistry bhave an energy of several electronvolts. Thus, the energy to remove an electron from a sodium atom is close to 5 eV.</a:t>
                </a:r>
              </a:p>
              <a:p>
                <a:pPr algn="just">
                  <a:buFont typeface="Wingdings" panose="05000000000000000000" pitchFamily="2" charset="2"/>
                  <a:buChar char="Ø"/>
                </a:pPr>
                <a:r>
                  <a:rPr lang="tr-TR" dirty="0"/>
                  <a:t>Calories (cal) and kilocalories (kcal) are still encountered.</a:t>
                </a:r>
              </a:p>
              <a:p>
                <a:pPr algn="just">
                  <a:buFont typeface="Wingdings" panose="05000000000000000000" pitchFamily="2" charset="2"/>
                  <a:buChar char="Ø"/>
                </a:pPr>
                <a:r>
                  <a:rPr lang="tr-TR" dirty="0"/>
                  <a:t>The curent definition of the calorie in terms of joule is </a:t>
                </a:r>
              </a:p>
              <a:p>
                <a:pPr algn="just">
                  <a:buFont typeface="Wingdings" panose="05000000000000000000" pitchFamily="2" charset="2"/>
                  <a:buChar char="Ø"/>
                </a:pPr>
                <a:endParaRPr lang="tr-TR" dirty="0"/>
              </a:p>
              <a:p>
                <a:pPr marL="0" indent="0" algn="ctr">
                  <a:buNone/>
                </a:pPr>
                <a:r>
                  <a:rPr lang="tr-TR" b="1" dirty="0"/>
                  <a:t>1 cal = 4.184 J </a:t>
                </a:r>
              </a:p>
              <a:p>
                <a:pPr marL="0" indent="0" algn="ctr">
                  <a:buNone/>
                </a:pPr>
                <a:endParaRPr lang="tr-TR" b="1" dirty="0"/>
              </a:p>
              <a:p>
                <a:pPr marL="0" indent="0" algn="ctr">
                  <a:buNone/>
                </a:pPr>
                <a:r>
                  <a:rPr lang="tr-TR" b="1" dirty="0"/>
                  <a:t>An energy of 1 cal is enough to raise the temperature of 1 g of water by 1 </a:t>
                </a:r>
                <a:r>
                  <a:rPr lang="tr-TR" b="1" dirty="0">
                    <a:latin typeface="Times New Roman" panose="02020603050405020304" pitchFamily="18" charset="0"/>
                    <a:cs typeface="Times New Roman" panose="02020603050405020304" pitchFamily="18" charset="0"/>
                  </a:rPr>
                  <a:t>°C. </a:t>
                </a:r>
                <a:endParaRPr lang="tr-TR" b="1" dirty="0"/>
              </a:p>
              <a:p>
                <a:pPr algn="just">
                  <a:buFont typeface="Wingdings" panose="05000000000000000000" pitchFamily="2" charset="2"/>
                  <a:buChar char="Ø"/>
                </a:pPr>
                <a:endParaRPr lang="tr-TR" b="1" dirty="0"/>
              </a:p>
              <a:p>
                <a:pPr>
                  <a:buFont typeface="Wingdings" panose="05000000000000000000" pitchFamily="2" charset="2"/>
                  <a:buChar char="Ø"/>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0040" y="1188725"/>
                <a:ext cx="11521440" cy="7508708"/>
              </a:xfrm>
              <a:blipFill rotWithShape="0">
                <a:blip r:embed="rId3"/>
                <a:stretch>
                  <a:fillRect l="-1005" t="-1299" r="-952" b="-1461"/>
                </a:stretch>
              </a:blipFill>
            </p:spPr>
            <p:txBody>
              <a:bodyPr/>
              <a:lstStyle/>
              <a:p>
                <a:r>
                  <a:rPr lang="tr-TR">
                    <a:noFill/>
                  </a:rPr>
                  <a:t> </a:t>
                </a:r>
              </a:p>
            </p:txBody>
          </p:sp>
        </mc:Fallback>
      </mc:AlternateContent>
      <p:sp>
        <p:nvSpPr>
          <p:cNvPr id="4" name="Title 1"/>
          <p:cNvSpPr txBox="1">
            <a:spLocks/>
          </p:cNvSpPr>
          <p:nvPr/>
        </p:nvSpPr>
        <p:spPr>
          <a:xfrm>
            <a:off x="0" y="0"/>
            <a:ext cx="11521440" cy="987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a:solidFill>
                  <a:schemeClr val="accent2">
                    <a:lumMod val="75000"/>
                  </a:schemeClr>
                </a:solidFill>
              </a:rPr>
              <a:t>The Internal Energy</a:t>
            </a:r>
            <a:endParaRPr lang="tr-TR" b="1" dirty="0">
              <a:solidFill>
                <a:schemeClr val="accent2">
                  <a:lumMod val="75000"/>
                </a:schemeClr>
              </a:solidFill>
            </a:endParaRPr>
          </a:p>
        </p:txBody>
      </p:sp>
    </p:spTree>
    <p:extLst>
      <p:ext uri="{BB962C8B-B14F-4D97-AF65-F5344CB8AC3E}">
        <p14:creationId xmlns:p14="http://schemas.microsoft.com/office/powerpoint/2010/main" val="92224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39" y="1188725"/>
            <a:ext cx="12120053" cy="4042494"/>
          </a:xfrm>
        </p:spPr>
        <p:txBody>
          <a:bodyPr>
            <a:normAutofit/>
          </a:bodyPr>
          <a:lstStyle/>
          <a:p>
            <a:pPr algn="just">
              <a:buFont typeface="Wingdings" panose="05000000000000000000" pitchFamily="2" charset="2"/>
              <a:buChar char="Ø"/>
            </a:pPr>
            <a:r>
              <a:rPr lang="tr-TR" sz="2600" dirty="0"/>
              <a:t>Experimentally we know that the internal energy of a system may be changed either by doing work on the system or by heating it. </a:t>
            </a:r>
          </a:p>
          <a:p>
            <a:pPr algn="just">
              <a:buFont typeface="Wingdings" panose="05000000000000000000" pitchFamily="2" charset="2"/>
              <a:buChar char="Ø"/>
            </a:pPr>
            <a:endParaRPr lang="tr-TR" sz="2600" dirty="0"/>
          </a:p>
          <a:p>
            <a:pPr algn="just">
              <a:buFont typeface="Wingdings" panose="05000000000000000000" pitchFamily="2" charset="2"/>
              <a:buChar char="Ø"/>
            </a:pPr>
            <a:r>
              <a:rPr lang="tr-TR" sz="2600" dirty="0"/>
              <a:t>Whereas we may know how the energy transfer has occured (because we can see if a weight has been raised or lowered in the surroundings, indicating transfer of energy by doing work, or if ice has melted in the surroundings, indicating transfer of energy as heat), the system is blind to the mode employed. </a:t>
            </a:r>
          </a:p>
          <a:p>
            <a:pPr algn="just">
              <a:buFont typeface="Wingdings" panose="05000000000000000000" pitchFamily="2" charset="2"/>
              <a:buChar char="Ø"/>
            </a:pPr>
            <a:endParaRPr lang="tr-TR" sz="2600" dirty="0"/>
          </a:p>
          <a:p>
            <a:pPr algn="just">
              <a:buFont typeface="Wingdings" panose="05000000000000000000" pitchFamily="2" charset="2"/>
              <a:buChar char="Ø"/>
            </a:pPr>
            <a:endParaRPr lang="tr-TR" sz="2600" dirty="0"/>
          </a:p>
          <a:p>
            <a:pPr algn="just">
              <a:buFont typeface="Wingdings" panose="05000000000000000000" pitchFamily="2" charset="2"/>
              <a:buChar char="Ø"/>
            </a:pPr>
            <a:endParaRPr lang="tr-TR" sz="2600" dirty="0"/>
          </a:p>
          <a:p>
            <a:pPr marL="0" indent="0" algn="just">
              <a:buNone/>
            </a:pPr>
            <a:endParaRPr lang="tr-TR" sz="2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600" b="1" dirty="0"/>
          </a:p>
          <a:p>
            <a:pPr algn="just">
              <a:buFont typeface="Wingdings" panose="05000000000000000000" pitchFamily="2" charset="2"/>
              <a:buChar char="Ø"/>
            </a:pPr>
            <a:endParaRPr lang="tr-TR" sz="2600" b="1" dirty="0"/>
          </a:p>
          <a:p>
            <a:pPr>
              <a:buFont typeface="Wingdings" panose="05000000000000000000" pitchFamily="2" charset="2"/>
              <a:buChar char="Ø"/>
            </a:pPr>
            <a:endParaRPr lang="tr-TR" sz="2600" dirty="0"/>
          </a:p>
        </p:txBody>
      </p:sp>
      <p:sp>
        <p:nvSpPr>
          <p:cNvPr id="4" name="Title 1"/>
          <p:cNvSpPr txBox="1">
            <a:spLocks/>
          </p:cNvSpPr>
          <p:nvPr/>
        </p:nvSpPr>
        <p:spPr>
          <a:xfrm>
            <a:off x="0" y="0"/>
            <a:ext cx="11521440" cy="987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a:solidFill>
                  <a:schemeClr val="accent2">
                    <a:lumMod val="75000"/>
                  </a:schemeClr>
                </a:solidFill>
              </a:rPr>
              <a:t>The Internal Energy</a:t>
            </a:r>
            <a:endParaRPr lang="tr-TR" b="1" dirty="0">
              <a:solidFill>
                <a:schemeClr val="accent2">
                  <a:lumMod val="75000"/>
                </a:schemeClr>
              </a:solidFill>
            </a:endParaRPr>
          </a:p>
        </p:txBody>
      </p:sp>
      <p:sp>
        <p:nvSpPr>
          <p:cNvPr id="2" name="Rectangle 1"/>
          <p:cNvSpPr/>
          <p:nvPr/>
        </p:nvSpPr>
        <p:spPr>
          <a:xfrm>
            <a:off x="320040" y="4405683"/>
            <a:ext cx="1233376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Font typeface="Wingdings" panose="05000000000000000000" pitchFamily="2" charset="2"/>
              <a:buChar char="Ø"/>
            </a:pPr>
            <a:r>
              <a:rPr lang="tr-TR" sz="2800" b="1" i="1" dirty="0"/>
              <a:t>Heat and work are equivalent ways of changing a system’s internal energy. </a:t>
            </a:r>
          </a:p>
        </p:txBody>
      </p:sp>
      <p:sp>
        <p:nvSpPr>
          <p:cNvPr id="5" name="Content Placeholder 2"/>
          <p:cNvSpPr txBox="1">
            <a:spLocks/>
          </p:cNvSpPr>
          <p:nvPr/>
        </p:nvSpPr>
        <p:spPr>
          <a:xfrm>
            <a:off x="320040" y="5336744"/>
            <a:ext cx="12120052" cy="21817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600" dirty="0"/>
              <a:t>A system is like a bank: it accepts deposits in either currency, but </a:t>
            </a:r>
            <a:r>
              <a:rPr lang="tr-TR" sz="2600" dirty="0" err="1"/>
              <a:t>stores</a:t>
            </a:r>
            <a:r>
              <a:rPr lang="tr-TR" sz="2600" dirty="0"/>
              <a:t> </a:t>
            </a:r>
            <a:r>
              <a:rPr lang="tr-TR" sz="2600" dirty="0" err="1"/>
              <a:t>its</a:t>
            </a:r>
            <a:r>
              <a:rPr lang="tr-TR" sz="2600" dirty="0"/>
              <a:t> </a:t>
            </a:r>
            <a:r>
              <a:rPr lang="tr-TR" sz="2600" dirty="0" err="1"/>
              <a:t>reverses</a:t>
            </a:r>
            <a:r>
              <a:rPr lang="tr-TR" sz="2600" dirty="0"/>
              <a:t> as internal energy.</a:t>
            </a:r>
          </a:p>
          <a:p>
            <a:pPr algn="just">
              <a:buFont typeface="Wingdings" panose="05000000000000000000" pitchFamily="2" charset="2"/>
              <a:buChar char="Ø"/>
            </a:pPr>
            <a:r>
              <a:rPr lang="tr-TR" sz="2600" dirty="0"/>
              <a:t>It also found experimentally that, if a system is isolated from its surroundings, then no change in internal energy takes place. This summary of observations is now known as the First Law of Thermodynamics and expressed as follows: </a:t>
            </a:r>
          </a:p>
          <a:p>
            <a:pPr algn="just">
              <a:buFont typeface="Wingdings" panose="05000000000000000000" pitchFamily="2" charset="2"/>
              <a:buChar char="Ø"/>
            </a:pPr>
            <a:endParaRPr lang="tr-TR" sz="2600" dirty="0"/>
          </a:p>
          <a:p>
            <a:pPr marL="0" indent="0" algn="just">
              <a:buFont typeface="Arial"/>
              <a:buNone/>
            </a:pPr>
            <a:endParaRPr lang="tr-TR" sz="2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600" b="1" dirty="0"/>
          </a:p>
          <a:p>
            <a:pPr algn="just">
              <a:buFont typeface="Wingdings" panose="05000000000000000000" pitchFamily="2" charset="2"/>
              <a:buChar char="Ø"/>
            </a:pPr>
            <a:endParaRPr lang="tr-TR" sz="2600" b="1" dirty="0"/>
          </a:p>
          <a:p>
            <a:pPr>
              <a:buFont typeface="Wingdings" panose="05000000000000000000" pitchFamily="2" charset="2"/>
              <a:buChar char="Ø"/>
            </a:pPr>
            <a:endParaRPr lang="tr-TR" sz="2600" dirty="0"/>
          </a:p>
        </p:txBody>
      </p:sp>
      <p:sp>
        <p:nvSpPr>
          <p:cNvPr id="6" name="Rectangle 5"/>
          <p:cNvSpPr/>
          <p:nvPr/>
        </p:nvSpPr>
        <p:spPr>
          <a:xfrm>
            <a:off x="320040" y="7924957"/>
            <a:ext cx="12333767"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Font typeface="Wingdings" panose="05000000000000000000" pitchFamily="2" charset="2"/>
              <a:buChar char="Ø"/>
            </a:pPr>
            <a:r>
              <a:rPr lang="tr-TR" sz="2800" b="1" i="1" dirty="0"/>
              <a:t> The internal energy of an isolated system is constant.</a:t>
            </a:r>
          </a:p>
        </p:txBody>
      </p:sp>
    </p:spTree>
    <p:extLst>
      <p:ext uri="{BB962C8B-B14F-4D97-AF65-F5344CB8AC3E}">
        <p14:creationId xmlns:p14="http://schemas.microsoft.com/office/powerpoint/2010/main" val="157026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0039" y="1188724"/>
                <a:ext cx="12120053" cy="7168467"/>
              </a:xfrm>
            </p:spPr>
            <p:txBody>
              <a:bodyPr>
                <a:normAutofit fontScale="77500" lnSpcReduction="20000"/>
              </a:bodyPr>
              <a:lstStyle/>
              <a:p>
                <a:pPr algn="just">
                  <a:buFont typeface="Wingdings" panose="05000000000000000000" pitchFamily="2" charset="2"/>
                  <a:buChar char="Ø"/>
                </a:pPr>
                <a:r>
                  <a:rPr lang="tr-TR" sz="3100" dirty="0"/>
                  <a:t>We cannot use a system to do work, leave it isolated for a month, and then come back expecting to find it restorated to its original state and ready to the same work again. The evidence for this property is that no ‘perpetual motion machine’ (a machine that does work without consuming fuel or some other source of energy) has ever been built. </a:t>
                </a:r>
              </a:p>
              <a:p>
                <a:pPr algn="just">
                  <a:buFont typeface="Wingdings" panose="05000000000000000000" pitchFamily="2" charset="2"/>
                  <a:buChar char="Ø"/>
                </a:pPr>
                <a:endParaRPr lang="tr-TR" sz="3100" dirty="0"/>
              </a:p>
              <a:p>
                <a:pPr algn="just">
                  <a:buFont typeface="Wingdings" panose="05000000000000000000" pitchFamily="2" charset="2"/>
                  <a:buChar char="Ø"/>
                </a:pPr>
                <a:r>
                  <a:rPr lang="tr-TR" sz="3100" dirty="0"/>
                  <a:t>These remarks mat be summarized as follows. If we write w for the work done on a system, q for the energy transferred as heat to the system, and </a:t>
                </a:r>
                <a14:m>
                  <m:oMath xmlns:m="http://schemas.openxmlformats.org/officeDocument/2006/math">
                    <m:r>
                      <a:rPr lang="tr-TR" sz="3100" i="1" smtClean="0">
                        <a:latin typeface="Cambria Math" panose="02040503050406030204" pitchFamily="18" charset="0"/>
                        <a:ea typeface="Cambria Math" panose="02040503050406030204" pitchFamily="18" charset="0"/>
                      </a:rPr>
                      <m:t>∆</m:t>
                    </m:r>
                    <m:r>
                      <a:rPr lang="tr-TR" sz="3100" b="0" i="1" smtClean="0">
                        <a:latin typeface="Cambria Math" panose="02040503050406030204" pitchFamily="18" charset="0"/>
                        <a:ea typeface="Cambria Math" panose="02040503050406030204" pitchFamily="18" charset="0"/>
                      </a:rPr>
                      <m:t>𝑈</m:t>
                    </m:r>
                  </m:oMath>
                </a14:m>
                <a:r>
                  <a:rPr lang="tr-TR" sz="3100" dirty="0"/>
                  <a:t> for the resulting change in internal energy, then it follows that</a:t>
                </a:r>
              </a:p>
              <a:p>
                <a:pPr algn="just">
                  <a:buFont typeface="Wingdings" panose="05000000000000000000" pitchFamily="2" charset="2"/>
                  <a:buChar char="Ø"/>
                </a:pPr>
                <a:endParaRPr lang="tr-TR" sz="3100" dirty="0"/>
              </a:p>
              <a:p>
                <a:pPr marL="0" indent="0" algn="just">
                  <a:buNone/>
                </a:pPr>
                <a14:m>
                  <m:oMathPara xmlns:m="http://schemas.openxmlformats.org/officeDocument/2006/math">
                    <m:oMathParaPr>
                      <m:jc m:val="center"/>
                    </m:oMathParaPr>
                    <m:oMath xmlns:m="http://schemas.openxmlformats.org/officeDocument/2006/math">
                      <m:r>
                        <a:rPr lang="tr-TR" sz="3100" i="1" smtClean="0">
                          <a:latin typeface="Cambria Math" panose="02040503050406030204" pitchFamily="18" charset="0"/>
                          <a:ea typeface="Cambria Math" panose="02040503050406030204" pitchFamily="18" charset="0"/>
                        </a:rPr>
                        <m:t>∆</m:t>
                      </m:r>
                      <m:r>
                        <a:rPr lang="tr-TR" sz="3100" b="0" i="1" smtClean="0">
                          <a:latin typeface="Cambria Math" panose="02040503050406030204" pitchFamily="18" charset="0"/>
                          <a:ea typeface="Cambria Math" panose="02040503050406030204" pitchFamily="18" charset="0"/>
                        </a:rPr>
                        <m:t>𝑈</m:t>
                      </m:r>
                      <m:r>
                        <a:rPr lang="tr-TR" sz="3100" i="1" smtClean="0">
                          <a:latin typeface="Cambria Math" panose="02040503050406030204" pitchFamily="18" charset="0"/>
                        </a:rPr>
                        <m:t>=</m:t>
                      </m:r>
                      <m:r>
                        <a:rPr lang="tr-TR" sz="3100" b="0" i="1" smtClean="0">
                          <a:latin typeface="Cambria Math" panose="02040503050406030204" pitchFamily="18" charset="0"/>
                        </a:rPr>
                        <m:t>𝑞</m:t>
                      </m:r>
                      <m:r>
                        <a:rPr lang="tr-TR" sz="3100" b="0" i="1" smtClean="0">
                          <a:latin typeface="Cambria Math" panose="02040503050406030204" pitchFamily="18" charset="0"/>
                        </a:rPr>
                        <m:t>+</m:t>
                      </m:r>
                      <m:r>
                        <a:rPr lang="tr-TR" sz="3100" b="0" i="1" smtClean="0">
                          <a:latin typeface="Cambria Math" panose="02040503050406030204" pitchFamily="18" charset="0"/>
                        </a:rPr>
                        <m:t>𝑤</m:t>
                      </m:r>
                    </m:oMath>
                  </m:oMathPara>
                </a14:m>
                <a:endParaRPr lang="tr-TR" sz="3100" dirty="0"/>
              </a:p>
              <a:p>
                <a:pPr marL="0" indent="0" algn="just">
                  <a:buNone/>
                </a:pPr>
                <a:endParaRPr lang="tr-TR" sz="3100" dirty="0"/>
              </a:p>
              <a:p>
                <a:pPr algn="just">
                  <a:buFont typeface="Wingdings" panose="05000000000000000000" pitchFamily="2" charset="2"/>
                  <a:buChar char="v"/>
                </a:pPr>
                <a:r>
                  <a:rPr lang="tr-TR" sz="3100" dirty="0"/>
                  <a:t>This equation is the mathematical statement of the First Law, for it summarizes the equivalence of heat and work and the fact that the internal energy is constant in an isolated system (for which q =0 and w =0).</a:t>
                </a:r>
              </a:p>
              <a:p>
                <a:pPr algn="just">
                  <a:buFont typeface="Wingdings" panose="05000000000000000000" pitchFamily="2" charset="2"/>
                  <a:buChar char="v"/>
                </a:pPr>
                <a:r>
                  <a:rPr lang="tr-TR" sz="3100" dirty="0"/>
                  <a:t>The equation states that the change in internal energy of a closed is system is equal to the energy that passes through its boundary as heat or work. It employs the the ‘acquisitive convention’, in which </a:t>
                </a:r>
              </a:p>
              <a:p>
                <a:pPr algn="just">
                  <a:buFont typeface="Wingdings" panose="05000000000000000000" pitchFamily="2" charset="2"/>
                  <a:buChar char="v"/>
                </a:pPr>
                <a:r>
                  <a:rPr lang="tr-TR" sz="3100" dirty="0"/>
                  <a:t>w&gt; 0 or q &gt; 0 if energy is transferred to the system as work or heat and </a:t>
                </a:r>
              </a:p>
              <a:p>
                <a:pPr algn="just">
                  <a:buFont typeface="Wingdings" panose="05000000000000000000" pitchFamily="2" charset="2"/>
                  <a:buChar char="v"/>
                </a:pPr>
                <a:r>
                  <a:rPr lang="tr-TR" sz="3100" dirty="0"/>
                  <a:t>w</a:t>
                </a:r>
                <a:r>
                  <a:rPr lang="tr-TR" sz="3100" dirty="0">
                    <a:latin typeface="Calibri" panose="020F0502020204030204" pitchFamily="34" charset="0"/>
                    <a:cs typeface="Calibri" panose="020F0502020204030204" pitchFamily="34" charset="0"/>
                  </a:rPr>
                  <a:t>&lt;0 or q&lt;0 if energy is lost from the system as work or heat. </a:t>
                </a:r>
              </a:p>
              <a:p>
                <a:pPr algn="just">
                  <a:buFont typeface="Wingdings" panose="05000000000000000000" pitchFamily="2" charset="2"/>
                  <a:buChar char="v"/>
                </a:pPr>
                <a:endParaRPr lang="tr-TR" sz="3100" dirty="0">
                  <a:latin typeface="Calibri" panose="020F0502020204030204" pitchFamily="34" charset="0"/>
                  <a:cs typeface="Calibri" panose="020F0502020204030204" pitchFamily="34" charset="0"/>
                </a:endParaRPr>
              </a:p>
              <a:p>
                <a:pPr algn="just">
                  <a:buFont typeface="Wingdings" panose="05000000000000000000" pitchFamily="2" charset="2"/>
                  <a:buChar char="v"/>
                </a:pPr>
                <a:r>
                  <a:rPr lang="tr-TR" sz="3100" dirty="0">
                    <a:latin typeface="Calibri" panose="020F0502020204030204" pitchFamily="34" charset="0"/>
                    <a:cs typeface="Calibri" panose="020F0502020204030204" pitchFamily="34" charset="0"/>
                  </a:rPr>
                  <a:t>In the other words, we view the flow of energy as work or heat from the system’s perspective.</a:t>
                </a:r>
                <a:endParaRPr lang="tr-TR" sz="3100" dirty="0"/>
              </a:p>
              <a:p>
                <a:pPr marL="0" indent="0" algn="just">
                  <a:buNone/>
                </a:pPr>
                <a:endParaRPr lang="tr-TR" sz="2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600" b="1" dirty="0"/>
              </a:p>
              <a:p>
                <a:pPr algn="just">
                  <a:buFont typeface="Wingdings" panose="05000000000000000000" pitchFamily="2" charset="2"/>
                  <a:buChar char="Ø"/>
                </a:pPr>
                <a:endParaRPr lang="tr-TR" sz="2600" b="1" dirty="0"/>
              </a:p>
              <a:p>
                <a:pPr>
                  <a:buFont typeface="Wingdings" panose="05000000000000000000" pitchFamily="2" charset="2"/>
                  <a:buChar char="Ø"/>
                </a:pPr>
                <a:endParaRPr lang="tr-TR"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0039" y="1188724"/>
                <a:ext cx="12120053" cy="7168467"/>
              </a:xfrm>
              <a:blipFill rotWithShape="0">
                <a:blip r:embed="rId3"/>
                <a:stretch>
                  <a:fillRect l="-654" t="-1616" r="-754" b="-255"/>
                </a:stretch>
              </a:blipFill>
            </p:spPr>
            <p:txBody>
              <a:bodyPr/>
              <a:lstStyle/>
              <a:p>
                <a:r>
                  <a:rPr lang="tr-TR">
                    <a:noFill/>
                  </a:rPr>
                  <a:t> </a:t>
                </a:r>
              </a:p>
            </p:txBody>
          </p:sp>
        </mc:Fallback>
      </mc:AlternateContent>
      <p:sp>
        <p:nvSpPr>
          <p:cNvPr id="4" name="Title 1"/>
          <p:cNvSpPr txBox="1">
            <a:spLocks/>
          </p:cNvSpPr>
          <p:nvPr/>
        </p:nvSpPr>
        <p:spPr>
          <a:xfrm>
            <a:off x="0" y="0"/>
            <a:ext cx="11521440" cy="987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a:solidFill>
                  <a:schemeClr val="accent2">
                    <a:lumMod val="75000"/>
                  </a:schemeClr>
                </a:solidFill>
              </a:rPr>
              <a:t>The Internal Energy</a:t>
            </a:r>
            <a:endParaRPr lang="tr-TR" b="1" dirty="0">
              <a:solidFill>
                <a:schemeClr val="accent2">
                  <a:lumMod val="75000"/>
                </a:schemeClr>
              </a:solidFill>
            </a:endParaRPr>
          </a:p>
        </p:txBody>
      </p:sp>
    </p:spTree>
    <p:extLst>
      <p:ext uri="{BB962C8B-B14F-4D97-AF65-F5344CB8AC3E}">
        <p14:creationId xmlns:p14="http://schemas.microsoft.com/office/powerpoint/2010/main" val="325480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121"/>
            <a:ext cx="11521440" cy="808074"/>
          </a:xfrm>
        </p:spPr>
        <p:txBody>
          <a:bodyPr>
            <a:normAutofit/>
          </a:bodyPr>
          <a:lstStyle/>
          <a:p>
            <a:pPr algn="l"/>
            <a:r>
              <a:rPr lang="tr-TR" sz="3600" b="1" dirty="0">
                <a:solidFill>
                  <a:srgbClr val="C00000"/>
                </a:solidFill>
              </a:rPr>
              <a:t>Molecular Interpretation: </a:t>
            </a:r>
            <a:r>
              <a:rPr lang="tr-TR" sz="3600" b="1" i="1" dirty="0">
                <a:solidFill>
                  <a:srgbClr val="C00000"/>
                </a:solidFill>
              </a:rPr>
              <a:t>The Internal energy of a Gas</a:t>
            </a:r>
          </a:p>
        </p:txBody>
      </p:sp>
      <p:sp>
        <p:nvSpPr>
          <p:cNvPr id="3" name="Content Placeholder 2"/>
          <p:cNvSpPr>
            <a:spLocks noGrp="1"/>
          </p:cNvSpPr>
          <p:nvPr>
            <p:ph idx="1"/>
          </p:nvPr>
        </p:nvSpPr>
        <p:spPr>
          <a:xfrm>
            <a:off x="193512" y="978195"/>
            <a:ext cx="12416702" cy="6329557"/>
          </a:xfrm>
        </p:spPr>
        <p:txBody>
          <a:bodyPr>
            <a:normAutofit/>
          </a:bodyPr>
          <a:lstStyle/>
          <a:p>
            <a:pPr marL="0" indent="0" algn="just">
              <a:buNone/>
            </a:pPr>
            <a:r>
              <a:rPr lang="tr-TR" sz="2800" b="1" dirty="0"/>
              <a:t>A molecule has a certain number of degrees of freedom, such asÇ</a:t>
            </a:r>
          </a:p>
          <a:p>
            <a:pPr marL="0" indent="0" algn="just">
              <a:buNone/>
            </a:pPr>
            <a:endParaRPr lang="tr-TR" sz="2800" b="1" dirty="0"/>
          </a:p>
          <a:p>
            <a:pPr algn="just">
              <a:buFont typeface="Wingdings" panose="05000000000000000000" pitchFamily="2" charset="2"/>
              <a:buChar char="ü"/>
            </a:pPr>
            <a:r>
              <a:rPr lang="tr-TR" sz="2800" b="1" dirty="0"/>
              <a:t> </a:t>
            </a:r>
            <a:r>
              <a:rPr lang="tr-TR" sz="2800" dirty="0"/>
              <a:t>The ability to translate (the motion of its centre mass through space),</a:t>
            </a:r>
          </a:p>
          <a:p>
            <a:pPr algn="just">
              <a:buFont typeface="Wingdings" panose="05000000000000000000" pitchFamily="2" charset="2"/>
              <a:buChar char="ü"/>
            </a:pPr>
            <a:r>
              <a:rPr lang="tr-TR" sz="2800" dirty="0"/>
              <a:t>Rotate around its centre of mass,</a:t>
            </a:r>
          </a:p>
          <a:p>
            <a:pPr algn="just">
              <a:buFont typeface="Wingdings" panose="05000000000000000000" pitchFamily="2" charset="2"/>
              <a:buChar char="ü"/>
            </a:pPr>
            <a:r>
              <a:rPr lang="tr-TR" sz="2800" dirty="0"/>
              <a:t>Vibration (as its bond lenghts and angles change).</a:t>
            </a:r>
          </a:p>
          <a:p>
            <a:pPr marL="0" indent="0" algn="just">
              <a:buNone/>
            </a:pPr>
            <a:endParaRPr lang="tr-TR" sz="2800" dirty="0"/>
          </a:p>
          <a:p>
            <a:pPr algn="just">
              <a:buFont typeface="Wingdings" panose="05000000000000000000" pitchFamily="2" charset="2"/>
              <a:buChar char="ü"/>
            </a:pPr>
            <a:endParaRPr lang="tr-TR" sz="2800" dirty="0"/>
          </a:p>
        </p:txBody>
      </p:sp>
      <p:pic>
        <p:nvPicPr>
          <p:cNvPr id="4" name="Picture 3"/>
          <p:cNvPicPr>
            <a:picLocks noChangeAspect="1"/>
          </p:cNvPicPr>
          <p:nvPr/>
        </p:nvPicPr>
        <p:blipFill>
          <a:blip r:embed="rId3"/>
          <a:stretch>
            <a:fillRect/>
          </a:stretch>
        </p:blipFill>
        <p:spPr>
          <a:xfrm>
            <a:off x="4990856" y="3848985"/>
            <a:ext cx="7619358" cy="4266841"/>
          </a:xfrm>
          <a:prstGeom prst="rect">
            <a:avLst/>
          </a:prstGeom>
        </p:spPr>
      </p:pic>
      <p:sp>
        <p:nvSpPr>
          <p:cNvPr id="5" name="Rectangle 4"/>
          <p:cNvSpPr/>
          <p:nvPr/>
        </p:nvSpPr>
        <p:spPr>
          <a:xfrm>
            <a:off x="384898" y="4355623"/>
            <a:ext cx="3761800" cy="3970318"/>
          </a:xfrm>
          <a:prstGeom prst="rect">
            <a:avLst/>
          </a:prstGeom>
        </p:spPr>
        <p:txBody>
          <a:bodyPr wrap="square">
            <a:spAutoFit/>
          </a:bodyPr>
          <a:lstStyle/>
          <a:p>
            <a:pPr algn="just"/>
            <a:r>
              <a:rPr lang="en-US" sz="2800" dirty="0"/>
              <a:t>Many physical and chemical p</a:t>
            </a:r>
            <a:r>
              <a:rPr lang="tr-TR" sz="2800" dirty="0"/>
              <a:t>r</a:t>
            </a:r>
            <a:r>
              <a:rPr lang="en-US" sz="2800" dirty="0" err="1"/>
              <a:t>operties</a:t>
            </a:r>
            <a:r>
              <a:rPr lang="en-US" sz="2800" dirty="0"/>
              <a:t> depend on the energy associated with each of these modes of motion. For example, a chemical bond might break if a lot of energy becomes concentrated in it. </a:t>
            </a:r>
          </a:p>
        </p:txBody>
      </p:sp>
    </p:spTree>
    <p:extLst>
      <p:ext uri="{BB962C8B-B14F-4D97-AF65-F5344CB8AC3E}">
        <p14:creationId xmlns:p14="http://schemas.microsoft.com/office/powerpoint/2010/main" val="255569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4846"/>
            <a:ext cx="4351384" cy="830997"/>
          </a:xfrm>
          <a:prstGeom prst="rect">
            <a:avLst/>
          </a:prstGeom>
        </p:spPr>
        <p:txBody>
          <a:bodyPr wrap="none">
            <a:spAutoFit/>
          </a:bodyPr>
          <a:lstStyle/>
          <a:p>
            <a:r>
              <a:rPr lang="en-US" sz="4800" b="1" dirty="0">
                <a:solidFill>
                  <a:srgbClr val="0070C0"/>
                </a:solidFill>
              </a:rPr>
              <a:t>Weekly Subjects</a:t>
            </a:r>
          </a:p>
        </p:txBody>
      </p:sp>
      <p:graphicFrame>
        <p:nvGraphicFramePr>
          <p:cNvPr id="4" name="Table 3"/>
          <p:cNvGraphicFramePr>
            <a:graphicFrameLocks noGrp="1"/>
          </p:cNvGraphicFramePr>
          <p:nvPr>
            <p:extLst>
              <p:ext uri="{D42A27DB-BD31-4B8C-83A1-F6EECF244321}">
                <p14:modId xmlns:p14="http://schemas.microsoft.com/office/powerpoint/2010/main" val="3243409680"/>
              </p:ext>
            </p:extLst>
          </p:nvPr>
        </p:nvGraphicFramePr>
        <p:xfrm>
          <a:off x="457200" y="1413416"/>
          <a:ext cx="11361420" cy="7482460"/>
        </p:xfrm>
        <a:graphic>
          <a:graphicData uri="http://schemas.openxmlformats.org/drawingml/2006/table">
            <a:tbl>
              <a:tblPr>
                <a:tableStyleId>{5C22544A-7EE6-4342-B048-85BDC9FD1C3A}</a:tableStyleId>
              </a:tblPr>
              <a:tblGrid>
                <a:gridCol w="1642761">
                  <a:extLst>
                    <a:ext uri="{9D8B030D-6E8A-4147-A177-3AD203B41FA5}">
                      <a16:colId xmlns:a16="http://schemas.microsoft.com/office/drawing/2014/main" val="20000"/>
                    </a:ext>
                  </a:extLst>
                </a:gridCol>
                <a:gridCol w="9718659">
                  <a:extLst>
                    <a:ext uri="{9D8B030D-6E8A-4147-A177-3AD203B41FA5}">
                      <a16:colId xmlns:a16="http://schemas.microsoft.com/office/drawing/2014/main" val="20001"/>
                    </a:ext>
                  </a:extLst>
                </a:gridCol>
              </a:tblGrid>
              <a:tr h="376566">
                <a:tc>
                  <a:txBody>
                    <a:bodyPr/>
                    <a:lstStyle/>
                    <a:p>
                      <a:pPr algn="ctr">
                        <a:lnSpc>
                          <a:spcPct val="107000"/>
                        </a:lnSpc>
                        <a:spcAft>
                          <a:spcPts val="0"/>
                        </a:spcAft>
                      </a:pPr>
                      <a:r>
                        <a:rPr lang="tr-TR" sz="2600" b="1" dirty="0">
                          <a:effectLst/>
                        </a:rPr>
                        <a:t>Week</a:t>
                      </a:r>
                      <a:endParaRPr lang="tr-TR"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gn="ctr">
                        <a:lnSpc>
                          <a:spcPct val="107000"/>
                        </a:lnSpc>
                        <a:spcAft>
                          <a:spcPts val="0"/>
                        </a:spcAft>
                      </a:pPr>
                      <a:r>
                        <a:rPr lang="tr-TR" sz="2600" b="1" dirty="0">
                          <a:effectLst/>
                        </a:rPr>
                        <a:t>Subjects</a:t>
                      </a:r>
                      <a:endParaRPr lang="tr-TR"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tr-TR" sz="2600" b="0" dirty="0">
                          <a:solidFill>
                            <a:srgbClr val="FF0000"/>
                          </a:solidFill>
                          <a:effectLst/>
                        </a:rPr>
                        <a:t>1</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Basic concepts and terms in physical chemistry</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tr-TR" sz="2600" b="0">
                          <a:solidFill>
                            <a:srgbClr val="FF0000"/>
                          </a:solidFill>
                          <a:effectLst/>
                        </a:rPr>
                        <a:t>2</a:t>
                      </a:r>
                      <a:endParaRPr lang="tr-TR" sz="26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Gas equations and ideal gases</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tr-TR" sz="2600" b="0">
                          <a:solidFill>
                            <a:srgbClr val="FF0000"/>
                          </a:solidFill>
                          <a:effectLst/>
                        </a:rPr>
                        <a:t>3</a:t>
                      </a:r>
                      <a:endParaRPr lang="tr-TR" sz="26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Kinetic model of gases and real gases</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tr-TR" sz="2600" b="0">
                          <a:solidFill>
                            <a:srgbClr val="FF0000"/>
                          </a:solidFill>
                          <a:effectLst/>
                        </a:rPr>
                        <a:t>4</a:t>
                      </a:r>
                      <a:endParaRPr lang="tr-TR" sz="26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Liquids and basic properties of liquids</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tr-TR" sz="2600" b="0" dirty="0">
                          <a:solidFill>
                            <a:srgbClr val="FF0000"/>
                          </a:solidFill>
                          <a:effectLst/>
                        </a:rPr>
                        <a:t>5</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Basic concepts and terms in thermodynamics, Introduction to the First Law of Thermodynamics; work, heat and energy: </a:t>
                      </a:r>
                      <a:r>
                        <a:rPr lang="tr-TR" sz="2600" dirty="0">
                          <a:solidFill>
                            <a:srgbClr val="FF0000"/>
                          </a:solidFill>
                          <a:effectLst/>
                        </a:rPr>
                        <a:t>Internal energy </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5"/>
                  </a:ext>
                </a:extLst>
              </a:tr>
              <a:tr h="0">
                <a:tc>
                  <a:txBody>
                    <a:bodyPr/>
                    <a:lstStyle/>
                    <a:p>
                      <a:pPr algn="ctr">
                        <a:lnSpc>
                          <a:spcPct val="107000"/>
                        </a:lnSpc>
                        <a:spcAft>
                          <a:spcPts val="0"/>
                        </a:spcAft>
                      </a:pPr>
                      <a:r>
                        <a:rPr lang="tr-TR" sz="2600">
                          <a:solidFill>
                            <a:srgbClr val="00B050"/>
                          </a:solidFill>
                          <a:effectLst/>
                        </a:rPr>
                        <a:t>6</a:t>
                      </a:r>
                      <a:endParaRPr lang="tr-TR" sz="2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solidFill>
                            <a:srgbClr val="00B050"/>
                          </a:solidFill>
                          <a:effectLst/>
                        </a:rPr>
                        <a:t>First Law of Thermodynamics; Internal energy and Enthalpy</a:t>
                      </a:r>
                      <a:endParaRPr lang="tr-TR" sz="2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6"/>
                  </a:ext>
                </a:extLst>
              </a:tr>
              <a:tr h="0">
                <a:tc>
                  <a:txBody>
                    <a:bodyPr/>
                    <a:lstStyle/>
                    <a:p>
                      <a:pPr algn="ctr">
                        <a:lnSpc>
                          <a:spcPct val="107000"/>
                        </a:lnSpc>
                        <a:spcAft>
                          <a:spcPts val="0"/>
                        </a:spcAft>
                      </a:pPr>
                      <a:r>
                        <a:rPr lang="tr-TR" sz="2600">
                          <a:effectLst/>
                        </a:rPr>
                        <a:t>7</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Thermochemistry</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7"/>
                  </a:ext>
                </a:extLst>
              </a:tr>
              <a:tr h="0">
                <a:tc>
                  <a:txBody>
                    <a:bodyPr/>
                    <a:lstStyle/>
                    <a:p>
                      <a:pPr algn="ctr">
                        <a:lnSpc>
                          <a:spcPct val="107000"/>
                        </a:lnSpc>
                        <a:spcAft>
                          <a:spcPts val="0"/>
                        </a:spcAft>
                      </a:pPr>
                      <a:r>
                        <a:rPr lang="tr-TR" sz="2600">
                          <a:effectLst/>
                        </a:rPr>
                        <a:t>8</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2600" dirty="0">
                          <a:effectLst/>
                        </a:rPr>
                        <a:t>Mid-Term</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8"/>
                  </a:ext>
                </a:extLst>
              </a:tr>
              <a:tr h="0">
                <a:tc>
                  <a:txBody>
                    <a:bodyPr/>
                    <a:lstStyle/>
                    <a:p>
                      <a:pPr algn="ctr">
                        <a:lnSpc>
                          <a:spcPct val="107000"/>
                        </a:lnSpc>
                        <a:spcAft>
                          <a:spcPts val="0"/>
                        </a:spcAft>
                      </a:pPr>
                      <a:r>
                        <a:rPr lang="tr-TR" sz="2600">
                          <a:effectLst/>
                        </a:rPr>
                        <a:t>9</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Second Law of Thermodynamics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9"/>
                  </a:ext>
                </a:extLst>
              </a:tr>
              <a:tr h="0">
                <a:tc>
                  <a:txBody>
                    <a:bodyPr/>
                    <a:lstStyle/>
                    <a:p>
                      <a:pPr algn="ctr">
                        <a:lnSpc>
                          <a:spcPct val="107000"/>
                        </a:lnSpc>
                        <a:spcAft>
                          <a:spcPts val="0"/>
                        </a:spcAft>
                      </a:pPr>
                      <a:r>
                        <a:rPr lang="tr-TR" sz="2600">
                          <a:effectLst/>
                        </a:rPr>
                        <a:t>10</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Third Law of Thermodynamics, Four fundamental equations of thermodynamics, Maxwell's equations,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0"/>
                  </a:ext>
                </a:extLst>
              </a:tr>
              <a:tr h="0">
                <a:tc>
                  <a:txBody>
                    <a:bodyPr/>
                    <a:lstStyle/>
                    <a:p>
                      <a:pPr algn="ctr">
                        <a:lnSpc>
                          <a:spcPct val="107000"/>
                        </a:lnSpc>
                        <a:spcAft>
                          <a:spcPts val="0"/>
                        </a:spcAft>
                      </a:pPr>
                      <a:r>
                        <a:rPr lang="tr-TR" sz="2600">
                          <a:effectLst/>
                        </a:rPr>
                        <a:t>11</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Properties of Pure Substances, Simple Mixtures, Ideal Solutions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1"/>
                  </a:ext>
                </a:extLst>
              </a:tr>
              <a:tr h="0">
                <a:tc>
                  <a:txBody>
                    <a:bodyPr/>
                    <a:lstStyle/>
                    <a:p>
                      <a:pPr algn="ctr">
                        <a:lnSpc>
                          <a:spcPct val="107000"/>
                        </a:lnSpc>
                        <a:spcAft>
                          <a:spcPts val="0"/>
                        </a:spcAft>
                      </a:pPr>
                      <a:r>
                        <a:rPr lang="tr-TR" sz="2600" dirty="0">
                          <a:effectLst/>
                        </a:rPr>
                        <a:t>12</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Properties of solutions; liquid mixtures and colligative properties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2"/>
                  </a:ext>
                </a:extLst>
              </a:tr>
              <a:tr h="0">
                <a:tc>
                  <a:txBody>
                    <a:bodyPr/>
                    <a:lstStyle/>
                    <a:p>
                      <a:pPr algn="ctr">
                        <a:lnSpc>
                          <a:spcPct val="107000"/>
                        </a:lnSpc>
                        <a:spcAft>
                          <a:spcPts val="0"/>
                        </a:spcAft>
                      </a:pPr>
                      <a:r>
                        <a:rPr lang="tr-TR" sz="2600">
                          <a:effectLst/>
                        </a:rPr>
                        <a:t>13</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2600">
                          <a:effectLst/>
                        </a:rPr>
                        <a:t>Chemical equilibrium</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3"/>
                  </a:ext>
                </a:extLst>
              </a:tr>
              <a:tr h="0">
                <a:tc>
                  <a:txBody>
                    <a:bodyPr/>
                    <a:lstStyle/>
                    <a:p>
                      <a:pPr algn="ctr">
                        <a:lnSpc>
                          <a:spcPct val="107000"/>
                        </a:lnSpc>
                        <a:spcAft>
                          <a:spcPts val="0"/>
                        </a:spcAft>
                      </a:pPr>
                      <a:r>
                        <a:rPr lang="tr-TR" sz="2600">
                          <a:effectLst/>
                        </a:rPr>
                        <a:t>14</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a:effectLst/>
                        </a:rPr>
                        <a:t>Adsorption</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4"/>
                  </a:ext>
                </a:extLst>
              </a:tr>
              <a:tr h="0">
                <a:tc>
                  <a:txBody>
                    <a:bodyPr/>
                    <a:lstStyle/>
                    <a:p>
                      <a:pPr algn="ctr">
                        <a:lnSpc>
                          <a:spcPct val="107000"/>
                        </a:lnSpc>
                        <a:spcAft>
                          <a:spcPts val="0"/>
                        </a:spcAft>
                      </a:pPr>
                      <a:r>
                        <a:rPr lang="tr-TR" sz="2600" dirty="0">
                          <a:effectLst/>
                        </a:rPr>
                        <a:t>15</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Final Exam</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2041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308" y="921848"/>
            <a:ext cx="12544292" cy="1629966"/>
          </a:xfrm>
        </p:spPr>
        <p:txBody>
          <a:bodyPr/>
          <a:lstStyle/>
          <a:p>
            <a:pPr marL="0" indent="0" algn="just">
              <a:buNone/>
            </a:pPr>
            <a:r>
              <a:rPr lang="tr-TR" dirty="0"/>
              <a:t>The </a:t>
            </a:r>
            <a:r>
              <a:rPr lang="tr-TR" i="1" dirty="0"/>
              <a:t>equipartition theorem </a:t>
            </a:r>
            <a:r>
              <a:rPr lang="tr-TR" dirty="0"/>
              <a:t>of classical mechanics is a useful guide to the average energy associated with each degree of freedom when the sample is at a temperature T.</a:t>
            </a:r>
          </a:p>
          <a:p>
            <a:pPr marL="0" indent="0" algn="just">
              <a:buNone/>
            </a:pPr>
            <a:endParaRPr lang="tr-TR" dirty="0"/>
          </a:p>
        </p:txBody>
      </p:sp>
      <p:sp>
        <p:nvSpPr>
          <p:cNvPr id="4" name="Title 1"/>
          <p:cNvSpPr txBox="1">
            <a:spLocks/>
          </p:cNvSpPr>
          <p:nvPr/>
        </p:nvSpPr>
        <p:spPr>
          <a:xfrm>
            <a:off x="0" y="0"/>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p:sp>
        <p:nvSpPr>
          <p:cNvPr id="5" name="Rectangle 4"/>
          <p:cNvSpPr/>
          <p:nvPr/>
        </p:nvSpPr>
        <p:spPr>
          <a:xfrm>
            <a:off x="257308" y="3234219"/>
            <a:ext cx="12249841"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i="1" dirty="0"/>
              <a:t>First, we need to know that a </a:t>
            </a:r>
            <a:r>
              <a:rPr lang="tr-TR" sz="2800" b="1" i="1" dirty="0"/>
              <a:t>‘quadratic contribution’ to the energy </a:t>
            </a:r>
            <a:r>
              <a:rPr lang="tr-TR" sz="2800" i="1" dirty="0"/>
              <a:t>means a contribution that can be expressed as </a:t>
            </a:r>
            <a:r>
              <a:rPr lang="tr-TR" sz="2800" b="1" i="1" dirty="0"/>
              <a:t>the square of a variable, such as the position or the velocity. </a:t>
            </a:r>
          </a:p>
        </p:txBody>
      </p:sp>
      <mc:AlternateContent xmlns:mc="http://schemas.openxmlformats.org/markup-compatibility/2006" xmlns:a14="http://schemas.microsoft.com/office/drawing/2010/main">
        <mc:Choice Requires="a14">
          <p:sp>
            <p:nvSpPr>
              <p:cNvPr id="6" name="Rectangle 5"/>
              <p:cNvSpPr/>
              <p:nvPr/>
            </p:nvSpPr>
            <p:spPr>
              <a:xfrm>
                <a:off x="257308" y="5301619"/>
                <a:ext cx="12249841" cy="26225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b="1" i="1" dirty="0"/>
                  <a:t>The kinetic energy of an atom of mass m as it moves through space is</a:t>
                </a:r>
              </a:p>
              <a:p>
                <a:pPr algn="just"/>
                <a:endParaRPr lang="tr-TR" sz="2800" b="1" i="1" dirty="0"/>
              </a:p>
              <a:p>
                <a:pPr algn="just"/>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𝑬</m:t>
                          </m:r>
                        </m:e>
                        <m:sub>
                          <m:r>
                            <a:rPr lang="tr-TR" sz="2800" b="1" i="1" smtClean="0">
                              <a:latin typeface="Cambria Math" panose="02040503050406030204" pitchFamily="18" charset="0"/>
                            </a:rPr>
                            <m:t>𝑲</m:t>
                          </m:r>
                        </m:sub>
                      </m:sSub>
                      <m:r>
                        <a:rPr lang="tr-TR" sz="2800" b="1" i="1" smtClean="0">
                          <a:latin typeface="Cambria Math" panose="02040503050406030204" pitchFamily="18" charset="0"/>
                        </a:rPr>
                        <m:t>= </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r>
                            <a:rPr lang="tr-TR" sz="2800" b="1" i="1" smtClean="0">
                              <a:latin typeface="Cambria Math" panose="02040503050406030204" pitchFamily="18" charset="0"/>
                            </a:rPr>
                            <m:t>𝟐</m:t>
                          </m:r>
                        </m:den>
                      </m:f>
                      <m:r>
                        <a:rPr lang="tr-TR" sz="2800" b="1" i="1" smtClean="0">
                          <a:latin typeface="Cambria Math" panose="02040503050406030204" pitchFamily="18" charset="0"/>
                        </a:rPr>
                        <m:t>𝒎</m:t>
                      </m:r>
                      <m:sSubSup>
                        <m:sSubSupPr>
                          <m:ctrlPr>
                            <a:rPr lang="tr-TR" sz="2800" b="1" i="1" smtClean="0">
                              <a:latin typeface="Cambria Math" panose="02040503050406030204" pitchFamily="18" charset="0"/>
                            </a:rPr>
                          </m:ctrlPr>
                        </m:sSubSupPr>
                        <m:e>
                          <m:r>
                            <a:rPr lang="tr-TR" sz="2800" b="1" i="1" smtClean="0">
                              <a:latin typeface="Cambria Math" panose="02040503050406030204" pitchFamily="18" charset="0"/>
                            </a:rPr>
                            <m:t>𝒗</m:t>
                          </m:r>
                        </m:e>
                        <m:sub>
                          <m:r>
                            <a:rPr lang="tr-TR" sz="2800" b="1" i="1" smtClean="0">
                              <a:latin typeface="Cambria Math" panose="02040503050406030204" pitchFamily="18" charset="0"/>
                            </a:rPr>
                            <m:t>𝒙</m:t>
                          </m:r>
                        </m:sub>
                        <m:sup>
                          <m:r>
                            <a:rPr lang="tr-TR" sz="2800" b="1" i="1" smtClean="0">
                              <a:latin typeface="Cambria Math" panose="02040503050406030204" pitchFamily="18" charset="0"/>
                            </a:rPr>
                            <m:t>𝟐</m:t>
                          </m:r>
                        </m:sup>
                      </m:sSubSup>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r>
                            <a:rPr lang="tr-TR" sz="2800" b="1" i="1">
                              <a:latin typeface="Cambria Math" panose="02040503050406030204" pitchFamily="18" charset="0"/>
                            </a:rPr>
                            <m:t>𝟐</m:t>
                          </m:r>
                        </m:den>
                      </m:f>
                      <m:r>
                        <a:rPr lang="tr-TR" sz="2800" b="1" i="1">
                          <a:latin typeface="Cambria Math" panose="02040503050406030204" pitchFamily="18" charset="0"/>
                        </a:rPr>
                        <m:t>𝒎</m:t>
                      </m:r>
                      <m:sSubSup>
                        <m:sSubSupPr>
                          <m:ctrlPr>
                            <a:rPr lang="tr-TR" sz="2800" b="1" i="1">
                              <a:latin typeface="Cambria Math" panose="02040503050406030204" pitchFamily="18" charset="0"/>
                            </a:rPr>
                          </m:ctrlPr>
                        </m:sSubSupPr>
                        <m:e>
                          <m:r>
                            <a:rPr lang="tr-TR" sz="2800" b="1" i="1">
                              <a:latin typeface="Cambria Math" panose="02040503050406030204" pitchFamily="18" charset="0"/>
                            </a:rPr>
                            <m:t>𝒗</m:t>
                          </m:r>
                        </m:e>
                        <m:sub>
                          <m:r>
                            <a:rPr lang="tr-TR" sz="2800" b="1" i="1" smtClean="0">
                              <a:latin typeface="Cambria Math" panose="02040503050406030204" pitchFamily="18" charset="0"/>
                            </a:rPr>
                            <m:t>𝒚</m:t>
                          </m:r>
                        </m:sub>
                        <m:sup>
                          <m:r>
                            <a:rPr lang="tr-TR" sz="2800" b="1" i="1">
                              <a:latin typeface="Cambria Math" panose="02040503050406030204" pitchFamily="18" charset="0"/>
                            </a:rPr>
                            <m:t>𝟐</m:t>
                          </m:r>
                        </m:sup>
                      </m:sSubSup>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r>
                            <a:rPr lang="tr-TR" sz="2800" b="1" i="1">
                              <a:latin typeface="Cambria Math" panose="02040503050406030204" pitchFamily="18" charset="0"/>
                            </a:rPr>
                            <m:t>𝟐</m:t>
                          </m:r>
                        </m:den>
                      </m:f>
                      <m:r>
                        <a:rPr lang="tr-TR" sz="2800" b="1" i="1">
                          <a:latin typeface="Cambria Math" panose="02040503050406030204" pitchFamily="18" charset="0"/>
                        </a:rPr>
                        <m:t>𝒎</m:t>
                      </m:r>
                      <m:sSubSup>
                        <m:sSubSupPr>
                          <m:ctrlPr>
                            <a:rPr lang="tr-TR" sz="2800" b="1" i="1">
                              <a:latin typeface="Cambria Math" panose="02040503050406030204" pitchFamily="18" charset="0"/>
                            </a:rPr>
                          </m:ctrlPr>
                        </m:sSubSupPr>
                        <m:e>
                          <m:r>
                            <a:rPr lang="tr-TR" sz="2800" b="1" i="1">
                              <a:latin typeface="Cambria Math" panose="02040503050406030204" pitchFamily="18" charset="0"/>
                            </a:rPr>
                            <m:t>𝒗</m:t>
                          </m:r>
                        </m:e>
                        <m:sub>
                          <m:r>
                            <a:rPr lang="tr-TR" sz="2800" b="1" i="1" smtClean="0">
                              <a:latin typeface="Cambria Math" panose="02040503050406030204" pitchFamily="18" charset="0"/>
                            </a:rPr>
                            <m:t>𝒛</m:t>
                          </m:r>
                        </m:sub>
                        <m:sup>
                          <m:r>
                            <a:rPr lang="tr-TR" sz="2800" b="1" i="1">
                              <a:latin typeface="Cambria Math" panose="02040503050406030204" pitchFamily="18" charset="0"/>
                            </a:rPr>
                            <m:t>𝟐</m:t>
                          </m:r>
                        </m:sup>
                      </m:sSubSup>
                    </m:oMath>
                  </m:oMathPara>
                </a14:m>
                <a:endParaRPr lang="tr-TR" sz="2800" b="1" i="1" dirty="0"/>
              </a:p>
              <a:p>
                <a:pPr algn="just"/>
                <a:endParaRPr lang="tr-TR" sz="2800" b="1" i="1" dirty="0"/>
              </a:p>
              <a:p>
                <a:pPr algn="just"/>
                <a:r>
                  <a:rPr lang="tr-TR" sz="2800" dirty="0"/>
                  <a:t>There are three quadratic contribution to its energy. </a:t>
                </a:r>
              </a:p>
            </p:txBody>
          </p:sp>
        </mc:Choice>
        <mc:Fallback xmlns="">
          <p:sp>
            <p:nvSpPr>
              <p:cNvPr id="6" name="Rectangle 5"/>
              <p:cNvSpPr>
                <a:spLocks noRot="1" noChangeAspect="1" noMove="1" noResize="1" noEditPoints="1" noAdjustHandles="1" noChangeArrowheads="1" noChangeShapeType="1" noTextEdit="1"/>
              </p:cNvSpPr>
              <p:nvPr/>
            </p:nvSpPr>
            <p:spPr>
              <a:xfrm>
                <a:off x="257308" y="5301619"/>
                <a:ext cx="12249841" cy="2622513"/>
              </a:xfrm>
              <a:prstGeom prst="rect">
                <a:avLst/>
              </a:prstGeom>
              <a:blipFill rotWithShape="0">
                <a:blip r:embed="rId3"/>
                <a:stretch>
                  <a:fillRect l="-894" t="-1843" b="-5300"/>
                </a:stretch>
              </a:blipFill>
            </p:spPr>
            <p:txBody>
              <a:bodyPr/>
              <a:lstStyle/>
              <a:p>
                <a:r>
                  <a:rPr lang="tr-TR">
                    <a:noFill/>
                  </a:rPr>
                  <a:t> </a:t>
                </a:r>
              </a:p>
            </p:txBody>
          </p:sp>
        </mc:Fallback>
      </mc:AlternateContent>
    </p:spTree>
    <p:extLst>
      <p:ext uri="{BB962C8B-B14F-4D97-AF65-F5344CB8AC3E}">
        <p14:creationId xmlns:p14="http://schemas.microsoft.com/office/powerpoint/2010/main" val="301942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7308" y="921847"/>
                <a:ext cx="12544292" cy="2312371"/>
              </a:xfrm>
            </p:spPr>
            <p:txBody>
              <a:bodyPr>
                <a:normAutofit/>
              </a:bodyPr>
              <a:lstStyle/>
              <a:p>
                <a:pPr marL="0" indent="0" algn="just">
                  <a:buNone/>
                </a:pPr>
                <a:r>
                  <a:rPr lang="tr-TR" dirty="0"/>
                  <a:t>The </a:t>
                </a:r>
                <a:r>
                  <a:rPr lang="tr-TR" i="1" dirty="0"/>
                  <a:t>equipartition theorem </a:t>
                </a:r>
                <a:r>
                  <a:rPr lang="tr-TR" dirty="0"/>
                  <a:t>then states that, for a collection of particles at thermal equilibrium at a temperature T, </a:t>
                </a:r>
                <a:r>
                  <a:rPr lang="tr-TR" i="1" dirty="0"/>
                  <a:t>the average value of each quadratic contribution to the energy is the same and equal to </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r>
                      <a:rPr lang="tr-TR" b="0" i="1" smtClean="0">
                        <a:latin typeface="Cambria Math" panose="02040503050406030204" pitchFamily="18" charset="0"/>
                      </a:rPr>
                      <m:t>𝑘𝑇</m:t>
                    </m:r>
                  </m:oMath>
                </a14:m>
                <a:r>
                  <a:rPr lang="tr-TR" dirty="0"/>
                  <a:t>, where k (1.381 x 10</a:t>
                </a:r>
                <a:r>
                  <a:rPr lang="tr-TR" baseline="30000" dirty="0"/>
                  <a:t>-23</a:t>
                </a:r>
                <a:r>
                  <a:rPr lang="tr-TR" dirty="0"/>
                  <a:t> JK</a:t>
                </a:r>
                <a:r>
                  <a:rPr lang="tr-TR" baseline="30000" dirty="0"/>
                  <a:t>-1</a:t>
                </a:r>
                <a:r>
                  <a:rPr lang="tr-TR" dirty="0"/>
                  <a:t>) is Boltzmann’s constant.</a:t>
                </a:r>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7308" y="921847"/>
                <a:ext cx="12544292" cy="2312371"/>
              </a:xfrm>
              <a:blipFill rotWithShape="0">
                <a:blip r:embed="rId3"/>
                <a:stretch>
                  <a:fillRect l="-1215" t="-3421" r="-1263" b="-5526"/>
                </a:stretch>
              </a:blipFill>
            </p:spPr>
            <p:txBody>
              <a:bodyPr/>
              <a:lstStyle/>
              <a:p>
                <a:r>
                  <a:rPr lang="tr-TR">
                    <a:noFill/>
                  </a:rPr>
                  <a:t> </a:t>
                </a:r>
              </a:p>
            </p:txBody>
          </p:sp>
        </mc:Fallback>
      </mc:AlternateContent>
      <p:sp>
        <p:nvSpPr>
          <p:cNvPr id="4" name="Title 1"/>
          <p:cNvSpPr txBox="1">
            <a:spLocks/>
          </p:cNvSpPr>
          <p:nvPr/>
        </p:nvSpPr>
        <p:spPr>
          <a:xfrm>
            <a:off x="0" y="0"/>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p:sp>
        <p:nvSpPr>
          <p:cNvPr id="5" name="Rectangle 4"/>
          <p:cNvSpPr/>
          <p:nvPr/>
        </p:nvSpPr>
        <p:spPr>
          <a:xfrm>
            <a:off x="257308" y="3744582"/>
            <a:ext cx="12249841"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dirty="0"/>
              <a:t>The </a:t>
            </a:r>
            <a:r>
              <a:rPr lang="tr-TR" sz="2800" b="1" dirty="0"/>
              <a:t>equipartition theorem </a:t>
            </a:r>
            <a:r>
              <a:rPr lang="tr-TR" sz="2800" dirty="0"/>
              <a:t>is a conclusion from classical mechanics and is applicable only when the effects of quantization can be ignored. In practice, it </a:t>
            </a:r>
            <a:r>
              <a:rPr lang="tr-TR" sz="2800" b="1" dirty="0"/>
              <a:t>can be used for molecular translation and rotation but not vibration</a:t>
            </a:r>
            <a:r>
              <a:rPr lang="tr-TR" sz="2800" dirty="0"/>
              <a:t>.  </a:t>
            </a:r>
            <a:endParaRPr lang="tr-TR" sz="2800" b="1" dirty="0"/>
          </a:p>
        </p:txBody>
      </p:sp>
      <mc:AlternateContent xmlns:mc="http://schemas.openxmlformats.org/markup-compatibility/2006" xmlns:a14="http://schemas.microsoft.com/office/drawing/2010/main">
        <mc:Choice Requires="a14">
          <p:sp>
            <p:nvSpPr>
              <p:cNvPr id="6" name="Rectangle 5"/>
              <p:cNvSpPr/>
              <p:nvPr/>
            </p:nvSpPr>
            <p:spPr>
              <a:xfrm>
                <a:off x="257307" y="5982104"/>
                <a:ext cx="12249841" cy="26225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b="1" i="1" dirty="0"/>
                  <a:t>At 25 </a:t>
                </a:r>
                <a:r>
                  <a:rPr lang="tr-TR" sz="2800" b="1" i="1" dirty="0">
                    <a:latin typeface="Times New Roman" panose="02020603050405020304" pitchFamily="18" charset="0"/>
                    <a:cs typeface="Times New Roman" panose="02020603050405020304" pitchFamily="18" charset="0"/>
                  </a:rPr>
                  <a:t>°C</a:t>
                </a:r>
                <a:endParaRPr lang="tr-TR" sz="2800" b="1" i="1" dirty="0"/>
              </a:p>
              <a:p>
                <a:pPr algn="just"/>
                <a:endParaRPr lang="tr-TR" sz="2800" b="1" i="1" dirty="0"/>
              </a:p>
              <a:p>
                <a:pPr algn="just"/>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r>
                            <a:rPr lang="tr-TR" sz="2800" b="1" i="1" smtClean="0">
                              <a:latin typeface="Cambria Math" panose="02040503050406030204" pitchFamily="18" charset="0"/>
                            </a:rPr>
                            <m:t>𝟐</m:t>
                          </m:r>
                        </m:den>
                      </m:f>
                      <m:r>
                        <a:rPr lang="tr-TR" sz="2800" b="1" i="1" smtClean="0">
                          <a:latin typeface="Cambria Math" panose="02040503050406030204" pitchFamily="18" charset="0"/>
                        </a:rPr>
                        <m:t>𝒌𝑻</m:t>
                      </m:r>
                      <m:r>
                        <a:rPr lang="tr-TR" sz="2800" b="1" i="1" smtClean="0">
                          <a:latin typeface="Cambria Math" panose="02040503050406030204" pitchFamily="18" charset="0"/>
                        </a:rPr>
                        <m:t>=</m:t>
                      </m:r>
                      <m:r>
                        <a:rPr lang="tr-TR" sz="2800" b="1" i="1" smtClean="0">
                          <a:latin typeface="Cambria Math" panose="02040503050406030204" pitchFamily="18" charset="0"/>
                        </a:rPr>
                        <m:t>𝟐</m:t>
                      </m:r>
                      <m:r>
                        <a:rPr lang="tr-TR" sz="2800" b="1" i="1" smtClean="0">
                          <a:latin typeface="Cambria Math" panose="02040503050406030204" pitchFamily="18" charset="0"/>
                        </a:rPr>
                        <m:t> </m:t>
                      </m:r>
                      <m:r>
                        <a:rPr lang="tr-TR" sz="2800" b="1" i="1" smtClean="0">
                          <a:latin typeface="Cambria Math" panose="02040503050406030204" pitchFamily="18" charset="0"/>
                        </a:rPr>
                        <m:t>𝒛𝑱</m:t>
                      </m:r>
                      <m:r>
                        <a:rPr lang="tr-TR" sz="2800" b="1" i="1" smtClean="0">
                          <a:latin typeface="Cambria Math" panose="02040503050406030204" pitchFamily="18" charset="0"/>
                        </a:rPr>
                        <m:t> </m:t>
                      </m:r>
                      <m:d>
                        <m:dPr>
                          <m:ctrlPr>
                            <a:rPr lang="tr-TR" sz="2800" b="1" i="1" smtClean="0">
                              <a:latin typeface="Cambria Math" panose="02040503050406030204" pitchFamily="18" charset="0"/>
                            </a:rPr>
                          </m:ctrlPr>
                        </m:dPr>
                        <m:e>
                          <m:r>
                            <a:rPr lang="tr-TR" sz="2800" b="1" i="1" smtClean="0">
                              <a:latin typeface="Cambria Math" panose="02040503050406030204" pitchFamily="18" charset="0"/>
                            </a:rPr>
                            <m:t>𝒘𝒉𝒆𝒓𝒆</m:t>
                          </m:r>
                          <m:r>
                            <a:rPr lang="tr-TR" sz="2800" b="1" i="1" smtClean="0">
                              <a:latin typeface="Cambria Math" panose="02040503050406030204" pitchFamily="18" charset="0"/>
                            </a:rPr>
                            <m:t> </m:t>
                          </m:r>
                          <m:r>
                            <a:rPr lang="tr-TR" sz="2800" b="1" i="1" smtClean="0">
                              <a:latin typeface="Cambria Math" panose="02040503050406030204" pitchFamily="18" charset="0"/>
                            </a:rPr>
                            <m:t>𝟏</m:t>
                          </m:r>
                          <m:r>
                            <a:rPr lang="tr-TR" sz="2800" b="1" i="1" smtClean="0">
                              <a:latin typeface="Cambria Math" panose="02040503050406030204" pitchFamily="18" charset="0"/>
                            </a:rPr>
                            <m:t> </m:t>
                          </m:r>
                          <m:r>
                            <a:rPr lang="tr-TR" sz="2800" b="1" i="1" smtClean="0">
                              <a:latin typeface="Cambria Math" panose="02040503050406030204" pitchFamily="18" charset="0"/>
                            </a:rPr>
                            <m:t>𝒛𝑱</m:t>
                          </m:r>
                          <m:r>
                            <a:rPr lang="tr-TR" sz="2800" b="1" i="1" smtClean="0">
                              <a:latin typeface="Cambria Math" panose="02040503050406030204" pitchFamily="18" charset="0"/>
                            </a:rPr>
                            <m:t>=</m:t>
                          </m:r>
                          <m:sSup>
                            <m:sSupPr>
                              <m:ctrlPr>
                                <a:rPr lang="tr-TR" sz="2800" b="1" i="1" dirty="0" smtClean="0">
                                  <a:latin typeface="Cambria Math" panose="02040503050406030204" pitchFamily="18" charset="0"/>
                                </a:rPr>
                              </m:ctrlPr>
                            </m:sSupPr>
                            <m:e>
                              <m:r>
                                <a:rPr lang="tr-TR" sz="2800" b="1" i="1" dirty="0" smtClean="0">
                                  <a:latin typeface="Cambria Math" panose="02040503050406030204" pitchFamily="18" charset="0"/>
                                </a:rPr>
                                <m:t>𝟏𝟎</m:t>
                              </m:r>
                            </m:e>
                            <m:sup>
                              <m:r>
                                <a:rPr lang="tr-TR" sz="2800" b="1" i="1" dirty="0" smtClean="0">
                                  <a:latin typeface="Cambria Math" panose="02040503050406030204" pitchFamily="18" charset="0"/>
                                </a:rPr>
                                <m:t>−</m:t>
                              </m:r>
                              <m:r>
                                <a:rPr lang="tr-TR" sz="2800" b="1" i="1" dirty="0" smtClean="0">
                                  <a:latin typeface="Cambria Math" panose="02040503050406030204" pitchFamily="18" charset="0"/>
                                </a:rPr>
                                <m:t>𝟐𝟏</m:t>
                              </m:r>
                            </m:sup>
                          </m:sSup>
                          <m:r>
                            <a:rPr lang="tr-TR" sz="2800" b="1" i="1" dirty="0" smtClean="0">
                              <a:latin typeface="Cambria Math" panose="02040503050406030204" pitchFamily="18" charset="0"/>
                            </a:rPr>
                            <m:t> </m:t>
                          </m:r>
                          <m:r>
                            <a:rPr lang="tr-TR" sz="2800" b="1" i="1" dirty="0" smtClean="0">
                              <a:latin typeface="Cambria Math" panose="02040503050406030204" pitchFamily="18" charset="0"/>
                            </a:rPr>
                            <m:t>𝑱</m:t>
                          </m:r>
                        </m:e>
                      </m:d>
                      <m:r>
                        <a:rPr lang="tr-TR" sz="2800" b="1" i="1" dirty="0" smtClean="0">
                          <a:latin typeface="Cambria Math" panose="02040503050406030204" pitchFamily="18" charset="0"/>
                        </a:rPr>
                        <m:t>𝒐𝒓</m:t>
                      </m:r>
                      <m:r>
                        <a:rPr lang="tr-TR" sz="2800" b="1" i="1" dirty="0" smtClean="0">
                          <a:latin typeface="Cambria Math" panose="02040503050406030204" pitchFamily="18" charset="0"/>
                        </a:rPr>
                        <m:t> </m:t>
                      </m:r>
                      <m:r>
                        <a:rPr lang="tr-TR" sz="2800" b="1" i="1" dirty="0" smtClean="0">
                          <a:latin typeface="Cambria Math" panose="02040503050406030204" pitchFamily="18" charset="0"/>
                        </a:rPr>
                        <m:t>𝒂𝒃𝒐𝒖𝒕</m:t>
                      </m:r>
                      <m:r>
                        <a:rPr lang="tr-TR" sz="2800" b="1" i="1" dirty="0" smtClean="0">
                          <a:latin typeface="Cambria Math" panose="02040503050406030204" pitchFamily="18" charset="0"/>
                        </a:rPr>
                        <m:t> </m:t>
                      </m:r>
                      <m:r>
                        <a:rPr lang="tr-TR" sz="2800" b="1" i="1" dirty="0" smtClean="0">
                          <a:latin typeface="Cambria Math" panose="02040503050406030204" pitchFamily="18" charset="0"/>
                        </a:rPr>
                        <m:t>𝟏𝟑</m:t>
                      </m:r>
                      <m:r>
                        <a:rPr lang="tr-TR" sz="2800" b="1" i="1" dirty="0" smtClean="0">
                          <a:latin typeface="Cambria Math" panose="02040503050406030204" pitchFamily="18" charset="0"/>
                        </a:rPr>
                        <m:t> </m:t>
                      </m:r>
                      <m:r>
                        <a:rPr lang="tr-TR" sz="2800" b="1" i="1" dirty="0" smtClean="0">
                          <a:latin typeface="Cambria Math" panose="02040503050406030204" pitchFamily="18" charset="0"/>
                        </a:rPr>
                        <m:t>𝒎𝒆𝑽</m:t>
                      </m:r>
                    </m:oMath>
                  </m:oMathPara>
                </a14:m>
                <a:endParaRPr lang="tr-TR" sz="2800" b="1" i="1" dirty="0"/>
              </a:p>
              <a:p>
                <a:pPr algn="just"/>
                <a:endParaRPr lang="tr-TR" sz="2800" b="1" i="1" dirty="0"/>
              </a:p>
              <a:p>
                <a:pPr algn="just"/>
                <a:r>
                  <a:rPr lang="tr-TR" sz="2800" dirty="0"/>
                  <a:t>There are three quadratic contribution to its energy. </a:t>
                </a:r>
              </a:p>
            </p:txBody>
          </p:sp>
        </mc:Choice>
        <mc:Fallback xmlns="">
          <p:sp>
            <p:nvSpPr>
              <p:cNvPr id="6" name="Rectangle 5"/>
              <p:cNvSpPr>
                <a:spLocks noRot="1" noChangeAspect="1" noMove="1" noResize="1" noEditPoints="1" noAdjustHandles="1" noChangeArrowheads="1" noChangeShapeType="1" noTextEdit="1"/>
              </p:cNvSpPr>
              <p:nvPr/>
            </p:nvSpPr>
            <p:spPr>
              <a:xfrm>
                <a:off x="257307" y="5982104"/>
                <a:ext cx="12249841" cy="2622513"/>
              </a:xfrm>
              <a:prstGeom prst="rect">
                <a:avLst/>
              </a:prstGeom>
              <a:blipFill rotWithShape="0">
                <a:blip r:embed="rId4"/>
                <a:stretch>
                  <a:fillRect l="-894" t="-2069" b="-5057"/>
                </a:stretch>
              </a:blipFill>
            </p:spPr>
            <p:txBody>
              <a:bodyPr/>
              <a:lstStyle/>
              <a:p>
                <a:r>
                  <a:rPr lang="tr-TR">
                    <a:noFill/>
                  </a:rPr>
                  <a:t> </a:t>
                </a:r>
              </a:p>
            </p:txBody>
          </p:sp>
        </mc:Fallback>
      </mc:AlternateContent>
    </p:spTree>
    <p:extLst>
      <p:ext uri="{BB962C8B-B14F-4D97-AF65-F5344CB8AC3E}">
        <p14:creationId xmlns:p14="http://schemas.microsoft.com/office/powerpoint/2010/main" val="22865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7308" y="921847"/>
                <a:ext cx="12544292" cy="2312371"/>
              </a:xfrm>
            </p:spPr>
            <p:txBody>
              <a:bodyPr>
                <a:normAutofit/>
              </a:bodyPr>
              <a:lstStyle/>
              <a:p>
                <a:pPr marL="0" indent="0" algn="just">
                  <a:buNone/>
                </a:pPr>
                <a:r>
                  <a:rPr lang="tr-TR" dirty="0"/>
                  <a:t>According to the equipartition theorem, the average energy of each term in the </a:t>
                </a:r>
                <a14:m>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𝑬</m:t>
                        </m:r>
                      </m:e>
                      <m:sub>
                        <m:r>
                          <a:rPr lang="tr-TR" b="1" i="1">
                            <a:latin typeface="Cambria Math" panose="02040503050406030204" pitchFamily="18" charset="0"/>
                          </a:rPr>
                          <m:t>𝑲</m:t>
                        </m:r>
                      </m:sub>
                    </m:sSub>
                    <m:r>
                      <a:rPr lang="tr-TR" b="1" i="1">
                        <a:latin typeface="Cambria Math" panose="02040503050406030204" pitchFamily="18" charset="0"/>
                      </a:rPr>
                      <m:t>= </m:t>
                    </m:r>
                    <m:f>
                      <m:fPr>
                        <m:ctrlPr>
                          <a:rPr lang="tr-TR" b="1" i="1">
                            <a:latin typeface="Cambria Math" panose="02040503050406030204" pitchFamily="18" charset="0"/>
                          </a:rPr>
                        </m:ctrlPr>
                      </m:fPr>
                      <m:num>
                        <m:r>
                          <a:rPr lang="tr-TR" b="1" i="1">
                            <a:latin typeface="Cambria Math" panose="02040503050406030204" pitchFamily="18" charset="0"/>
                          </a:rPr>
                          <m:t>𝟏</m:t>
                        </m:r>
                      </m:num>
                      <m:den>
                        <m:r>
                          <a:rPr lang="tr-TR" b="1" i="1">
                            <a:latin typeface="Cambria Math" panose="02040503050406030204" pitchFamily="18" charset="0"/>
                          </a:rPr>
                          <m:t>𝟐</m:t>
                        </m:r>
                      </m:den>
                    </m:f>
                    <m:r>
                      <a:rPr lang="tr-TR" b="1" i="1">
                        <a:latin typeface="Cambria Math" panose="02040503050406030204" pitchFamily="18" charset="0"/>
                      </a:rPr>
                      <m:t>𝒎</m:t>
                    </m:r>
                    <m:sSubSup>
                      <m:sSubSupPr>
                        <m:ctrlPr>
                          <a:rPr lang="tr-TR" b="1" i="1">
                            <a:latin typeface="Cambria Math" panose="02040503050406030204" pitchFamily="18" charset="0"/>
                          </a:rPr>
                        </m:ctrlPr>
                      </m:sSubSupPr>
                      <m:e>
                        <m:r>
                          <a:rPr lang="tr-TR" b="1" i="1">
                            <a:latin typeface="Cambria Math" panose="02040503050406030204" pitchFamily="18" charset="0"/>
                          </a:rPr>
                          <m:t>𝒗</m:t>
                        </m:r>
                      </m:e>
                      <m:sub>
                        <m:r>
                          <a:rPr lang="tr-TR" b="1" i="1">
                            <a:latin typeface="Cambria Math" panose="02040503050406030204" pitchFamily="18" charset="0"/>
                          </a:rPr>
                          <m:t>𝒙</m:t>
                        </m:r>
                      </m:sub>
                      <m:sup>
                        <m:r>
                          <a:rPr lang="tr-TR" b="1" i="1">
                            <a:latin typeface="Cambria Math" panose="02040503050406030204" pitchFamily="18" charset="0"/>
                          </a:rPr>
                          <m:t>𝟐</m:t>
                        </m:r>
                      </m:sup>
                    </m:sSubSup>
                    <m:r>
                      <a:rPr lang="tr-TR" b="1" i="1">
                        <a:latin typeface="Cambria Math" panose="02040503050406030204" pitchFamily="18" charset="0"/>
                      </a:rPr>
                      <m:t>+</m:t>
                    </m:r>
                    <m:f>
                      <m:fPr>
                        <m:ctrlPr>
                          <a:rPr lang="tr-TR" b="1" i="1">
                            <a:latin typeface="Cambria Math" panose="02040503050406030204" pitchFamily="18" charset="0"/>
                          </a:rPr>
                        </m:ctrlPr>
                      </m:fPr>
                      <m:num>
                        <m:r>
                          <a:rPr lang="tr-TR" b="1" i="1">
                            <a:latin typeface="Cambria Math" panose="02040503050406030204" pitchFamily="18" charset="0"/>
                          </a:rPr>
                          <m:t>𝟏</m:t>
                        </m:r>
                      </m:num>
                      <m:den>
                        <m:r>
                          <a:rPr lang="tr-TR" b="1" i="1">
                            <a:latin typeface="Cambria Math" panose="02040503050406030204" pitchFamily="18" charset="0"/>
                          </a:rPr>
                          <m:t>𝟐</m:t>
                        </m:r>
                      </m:den>
                    </m:f>
                    <m:r>
                      <a:rPr lang="tr-TR" b="1" i="1">
                        <a:latin typeface="Cambria Math" panose="02040503050406030204" pitchFamily="18" charset="0"/>
                      </a:rPr>
                      <m:t>𝒎</m:t>
                    </m:r>
                    <m:sSubSup>
                      <m:sSubSupPr>
                        <m:ctrlPr>
                          <a:rPr lang="tr-TR" b="1" i="1">
                            <a:latin typeface="Cambria Math" panose="02040503050406030204" pitchFamily="18" charset="0"/>
                          </a:rPr>
                        </m:ctrlPr>
                      </m:sSubSupPr>
                      <m:e>
                        <m:r>
                          <a:rPr lang="tr-TR" b="1" i="1">
                            <a:latin typeface="Cambria Math" panose="02040503050406030204" pitchFamily="18" charset="0"/>
                          </a:rPr>
                          <m:t>𝒗</m:t>
                        </m:r>
                      </m:e>
                      <m:sub>
                        <m:r>
                          <a:rPr lang="tr-TR" b="1" i="1">
                            <a:latin typeface="Cambria Math" panose="02040503050406030204" pitchFamily="18" charset="0"/>
                          </a:rPr>
                          <m:t>𝒚</m:t>
                        </m:r>
                      </m:sub>
                      <m:sup>
                        <m:r>
                          <a:rPr lang="tr-TR" b="1" i="1">
                            <a:latin typeface="Cambria Math" panose="02040503050406030204" pitchFamily="18" charset="0"/>
                          </a:rPr>
                          <m:t>𝟐</m:t>
                        </m:r>
                      </m:sup>
                    </m:sSubSup>
                    <m:r>
                      <a:rPr lang="tr-TR" b="1" i="1">
                        <a:latin typeface="Cambria Math" panose="02040503050406030204" pitchFamily="18" charset="0"/>
                      </a:rPr>
                      <m:t>+</m:t>
                    </m:r>
                    <m:f>
                      <m:fPr>
                        <m:ctrlPr>
                          <a:rPr lang="tr-TR" b="1" i="1">
                            <a:latin typeface="Cambria Math" panose="02040503050406030204" pitchFamily="18" charset="0"/>
                          </a:rPr>
                        </m:ctrlPr>
                      </m:fPr>
                      <m:num>
                        <m:r>
                          <a:rPr lang="tr-TR" b="1" i="1">
                            <a:latin typeface="Cambria Math" panose="02040503050406030204" pitchFamily="18" charset="0"/>
                          </a:rPr>
                          <m:t>𝟏</m:t>
                        </m:r>
                      </m:num>
                      <m:den>
                        <m:r>
                          <a:rPr lang="tr-TR" b="1" i="1">
                            <a:latin typeface="Cambria Math" panose="02040503050406030204" pitchFamily="18" charset="0"/>
                          </a:rPr>
                          <m:t>𝟐</m:t>
                        </m:r>
                      </m:den>
                    </m:f>
                    <m:r>
                      <a:rPr lang="tr-TR" b="1" i="1">
                        <a:latin typeface="Cambria Math" panose="02040503050406030204" pitchFamily="18" charset="0"/>
                      </a:rPr>
                      <m:t>𝒎</m:t>
                    </m:r>
                    <m:sSubSup>
                      <m:sSubSupPr>
                        <m:ctrlPr>
                          <a:rPr lang="tr-TR" b="1" i="1">
                            <a:latin typeface="Cambria Math" panose="02040503050406030204" pitchFamily="18" charset="0"/>
                          </a:rPr>
                        </m:ctrlPr>
                      </m:sSubSupPr>
                      <m:e>
                        <m:r>
                          <a:rPr lang="tr-TR" b="1" i="1">
                            <a:latin typeface="Cambria Math" panose="02040503050406030204" pitchFamily="18" charset="0"/>
                          </a:rPr>
                          <m:t>𝒗</m:t>
                        </m:r>
                      </m:e>
                      <m:sub>
                        <m:r>
                          <a:rPr lang="tr-TR" b="1" i="1">
                            <a:latin typeface="Cambria Math" panose="02040503050406030204" pitchFamily="18" charset="0"/>
                          </a:rPr>
                          <m:t>𝒛</m:t>
                        </m:r>
                      </m:sub>
                      <m:sup>
                        <m:r>
                          <a:rPr lang="tr-TR" b="1" i="1">
                            <a:latin typeface="Cambria Math" panose="02040503050406030204" pitchFamily="18" charset="0"/>
                          </a:rPr>
                          <m:t>𝟐</m:t>
                        </m:r>
                      </m:sup>
                    </m:sSubSup>
                  </m:oMath>
                </a14:m>
                <a:r>
                  <a:rPr lang="tr-TR" b="1" i="1" dirty="0"/>
                  <a:t> equation is equal to the </a:t>
                </a:r>
                <a14:m>
                  <m:oMath xmlns:m="http://schemas.openxmlformats.org/officeDocument/2006/math">
                    <m:f>
                      <m:fPr>
                        <m:ctrlPr>
                          <a:rPr lang="tr-TR" b="1" i="1">
                            <a:latin typeface="Cambria Math" panose="02040503050406030204" pitchFamily="18" charset="0"/>
                          </a:rPr>
                        </m:ctrlPr>
                      </m:fPr>
                      <m:num>
                        <m:r>
                          <a:rPr lang="tr-TR" b="1" i="1">
                            <a:latin typeface="Cambria Math" panose="02040503050406030204" pitchFamily="18" charset="0"/>
                          </a:rPr>
                          <m:t>𝟏</m:t>
                        </m:r>
                      </m:num>
                      <m:den>
                        <m:r>
                          <a:rPr lang="tr-TR" b="1" i="1">
                            <a:latin typeface="Cambria Math" panose="02040503050406030204" pitchFamily="18" charset="0"/>
                          </a:rPr>
                          <m:t>𝟐</m:t>
                        </m:r>
                      </m:den>
                    </m:f>
                    <m:r>
                      <a:rPr lang="tr-TR" b="1" i="1">
                        <a:latin typeface="Cambria Math" panose="02040503050406030204" pitchFamily="18" charset="0"/>
                      </a:rPr>
                      <m:t>𝒌𝑻</m:t>
                    </m:r>
                    <m:r>
                      <a:rPr lang="tr-TR" b="1" i="1" smtClean="0">
                        <a:latin typeface="Cambria Math" panose="02040503050406030204" pitchFamily="18" charset="0"/>
                      </a:rPr>
                      <m:t>.</m:t>
                    </m:r>
                  </m:oMath>
                </a14:m>
                <a:endParaRPr lang="tr-TR" b="1" i="1" dirty="0"/>
              </a:p>
              <a:p>
                <a:pPr marL="0" indent="0" algn="just">
                  <a:buNone/>
                </a:pPr>
                <a:r>
                  <a:rPr lang="tr-TR" dirty="0"/>
                  <a:t>Therefore, the mean average energy of the atoms is </a:t>
                </a:r>
                <a14:m>
                  <m:oMath xmlns:m="http://schemas.openxmlformats.org/officeDocument/2006/math">
                    <m:f>
                      <m:fPr>
                        <m:ctrlPr>
                          <a:rPr lang="tr-TR" b="1" i="1">
                            <a:latin typeface="Cambria Math" panose="02040503050406030204" pitchFamily="18" charset="0"/>
                          </a:rPr>
                        </m:ctrlPr>
                      </m:fPr>
                      <m:num>
                        <m:r>
                          <a:rPr lang="tr-TR" b="1" i="1" smtClean="0">
                            <a:latin typeface="Cambria Math" panose="02040503050406030204" pitchFamily="18" charset="0"/>
                          </a:rPr>
                          <m:t>𝟑</m:t>
                        </m:r>
                      </m:num>
                      <m:den>
                        <m:r>
                          <a:rPr lang="tr-TR" b="1" i="1">
                            <a:latin typeface="Cambria Math" panose="02040503050406030204" pitchFamily="18" charset="0"/>
                          </a:rPr>
                          <m:t>𝟐</m:t>
                        </m:r>
                      </m:den>
                    </m:f>
                    <m:r>
                      <a:rPr lang="tr-TR" b="1" i="1">
                        <a:latin typeface="Cambria Math" panose="02040503050406030204" pitchFamily="18" charset="0"/>
                      </a:rPr>
                      <m:t>𝒌𝑻</m:t>
                    </m:r>
                  </m:oMath>
                </a14:m>
                <a:r>
                  <a:rPr lang="tr-TR" dirty="0"/>
                  <a:t>. </a:t>
                </a:r>
              </a:p>
              <a:p>
                <a:pPr marL="0" indent="0" algn="just">
                  <a:buNone/>
                </a:pPr>
                <a:endParaRPr lang="tr-TR" dirty="0"/>
              </a:p>
              <a:p>
                <a:pPr algn="just"/>
                <a:endParaRPr lang="tr-TR" b="1" i="1"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7308" y="921847"/>
                <a:ext cx="12544292" cy="2312371"/>
              </a:xfrm>
              <a:blipFill rotWithShape="0">
                <a:blip r:embed="rId3"/>
                <a:stretch>
                  <a:fillRect l="-1215" t="-3421" r="-1263"/>
                </a:stretch>
              </a:blipFill>
            </p:spPr>
            <p:txBody>
              <a:bodyPr/>
              <a:lstStyle/>
              <a:p>
                <a:r>
                  <a:rPr lang="tr-TR">
                    <a:noFill/>
                  </a:rPr>
                  <a:t> </a:t>
                </a:r>
              </a:p>
            </p:txBody>
          </p:sp>
        </mc:Fallback>
      </mc:AlternateContent>
      <p:sp>
        <p:nvSpPr>
          <p:cNvPr id="4" name="Title 1"/>
          <p:cNvSpPr txBox="1">
            <a:spLocks/>
          </p:cNvSpPr>
          <p:nvPr/>
        </p:nvSpPr>
        <p:spPr>
          <a:xfrm>
            <a:off x="0" y="0"/>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mc:AlternateContent xmlns:mc="http://schemas.openxmlformats.org/markup-compatibility/2006" xmlns:a14="http://schemas.microsoft.com/office/drawing/2010/main">
        <mc:Choice Requires="a14">
          <p:sp>
            <p:nvSpPr>
              <p:cNvPr id="5" name="Rectangle 4"/>
              <p:cNvSpPr/>
              <p:nvPr/>
            </p:nvSpPr>
            <p:spPr>
              <a:xfrm>
                <a:off x="257308" y="3744582"/>
                <a:ext cx="12249841" cy="11706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dirty="0"/>
                  <a:t>Because there is no potetntial energy contribution to the total energy of the gas is equal to the </a:t>
                </a:r>
                <a14:m>
                  <m:oMath xmlns:m="http://schemas.openxmlformats.org/officeDocument/2006/math">
                    <m:f>
                      <m:fPr>
                        <m:ctrlPr>
                          <a:rPr lang="tr-TR" sz="2800" b="1" i="1">
                            <a:latin typeface="Cambria Math" panose="02040503050406030204" pitchFamily="18" charset="0"/>
                          </a:rPr>
                        </m:ctrlPr>
                      </m:fPr>
                      <m:num>
                        <m:r>
                          <a:rPr lang="tr-TR" sz="2800" b="1" i="1" smtClean="0">
                            <a:latin typeface="Cambria Math" panose="02040503050406030204" pitchFamily="18" charset="0"/>
                          </a:rPr>
                          <m:t>𝟑</m:t>
                        </m:r>
                      </m:num>
                      <m:den>
                        <m:r>
                          <a:rPr lang="tr-TR" sz="2800" b="1" i="1">
                            <a:latin typeface="Cambria Math" panose="02040503050406030204" pitchFamily="18" charset="0"/>
                          </a:rPr>
                          <m:t>𝟐</m:t>
                        </m:r>
                      </m:den>
                    </m:f>
                    <m:r>
                      <a:rPr lang="tr-TR" sz="2800" b="1" i="1" smtClean="0">
                        <a:latin typeface="Cambria Math" panose="02040503050406030204" pitchFamily="18" charset="0"/>
                      </a:rPr>
                      <m:t>𝑵</m:t>
                    </m:r>
                    <m:r>
                      <a:rPr lang="tr-TR" sz="2800" b="1" i="1">
                        <a:latin typeface="Cambria Math" panose="02040503050406030204" pitchFamily="18" charset="0"/>
                      </a:rPr>
                      <m:t>𝒌𝑻</m:t>
                    </m:r>
                    <m:r>
                      <a:rPr lang="tr-TR" sz="2800" b="1" i="1" smtClean="0">
                        <a:latin typeface="Cambria Math" panose="02040503050406030204" pitchFamily="18" charset="0"/>
                      </a:rPr>
                      <m:t>, </m:t>
                    </m:r>
                    <m:r>
                      <a:rPr lang="tr-TR" sz="2800" b="1" i="1" smtClean="0">
                        <a:latin typeface="Cambria Math" panose="02040503050406030204" pitchFamily="18" charset="0"/>
                      </a:rPr>
                      <m:t>𝒐𝒓</m:t>
                    </m:r>
                    <m:f>
                      <m:fPr>
                        <m:ctrlPr>
                          <a:rPr lang="tr-TR" sz="2800" b="1" i="1">
                            <a:latin typeface="Cambria Math" panose="02040503050406030204" pitchFamily="18" charset="0"/>
                          </a:rPr>
                        </m:ctrlPr>
                      </m:fPr>
                      <m:num>
                        <m:r>
                          <a:rPr lang="tr-TR" sz="2800" b="1" i="1" smtClean="0">
                            <a:latin typeface="Cambria Math" panose="02040503050406030204" pitchFamily="18" charset="0"/>
                          </a:rPr>
                          <m:t>𝟑</m:t>
                        </m:r>
                      </m:num>
                      <m:den>
                        <m:r>
                          <a:rPr lang="tr-TR" sz="2800" b="1" i="1">
                            <a:latin typeface="Cambria Math" panose="02040503050406030204" pitchFamily="18" charset="0"/>
                          </a:rPr>
                          <m:t>𝟐</m:t>
                        </m:r>
                      </m:den>
                    </m:f>
                    <m:r>
                      <a:rPr lang="tr-TR" sz="2800" b="1" i="1" smtClean="0">
                        <a:latin typeface="Cambria Math" panose="02040503050406030204" pitchFamily="18" charset="0"/>
                      </a:rPr>
                      <m:t>𝑹𝑻</m:t>
                    </m:r>
                  </m:oMath>
                </a14:m>
                <a:r>
                  <a:rPr lang="tr-TR" sz="2800" b="1" dirty="0"/>
                  <a:t>  (</a:t>
                </a:r>
                <a14:m>
                  <m:oMath xmlns:m="http://schemas.openxmlformats.org/officeDocument/2006/math">
                    <m:r>
                      <a:rPr lang="tr-TR" sz="2800" b="1" i="1" smtClean="0">
                        <a:latin typeface="Cambria Math" panose="02040503050406030204" pitchFamily="18" charset="0"/>
                      </a:rPr>
                      <m:t>𝑵</m:t>
                    </m:r>
                    <m:r>
                      <a:rPr lang="tr-TR" sz="2800" b="1" i="1" smtClean="0">
                        <a:latin typeface="Cambria Math" panose="02040503050406030204" pitchFamily="18" charset="0"/>
                      </a:rPr>
                      <m:t>=</m:t>
                    </m:r>
                    <m:r>
                      <a:rPr lang="tr-TR" sz="2800" b="1" i="1" smtClean="0">
                        <a:latin typeface="Cambria Math" panose="02040503050406030204" pitchFamily="18" charset="0"/>
                      </a:rPr>
                      <m:t>𝒏</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𝑵</m:t>
                        </m:r>
                      </m:e>
                      <m:sub>
                        <m:r>
                          <a:rPr lang="tr-TR" sz="2800" b="1" i="1" smtClean="0">
                            <a:latin typeface="Cambria Math" panose="02040503050406030204" pitchFamily="18" charset="0"/>
                          </a:rPr>
                          <m:t>𝑨</m:t>
                        </m:r>
                      </m:sub>
                    </m:sSub>
                    <m:r>
                      <a:rPr lang="tr-TR" sz="2800" b="1" i="1" smtClean="0">
                        <a:latin typeface="Cambria Math" panose="02040503050406030204" pitchFamily="18" charset="0"/>
                      </a:rPr>
                      <m:t>  </m:t>
                    </m:r>
                    <m:r>
                      <a:rPr lang="tr-TR" sz="2800" b="1" i="1" smtClean="0">
                        <a:latin typeface="Cambria Math" panose="02040503050406030204" pitchFamily="18" charset="0"/>
                      </a:rPr>
                      <m:t>𝒂𝒏𝒅</m:t>
                    </m:r>
                    <m:r>
                      <a:rPr lang="tr-TR" sz="2800" b="1" i="1" smtClean="0">
                        <a:latin typeface="Cambria Math" panose="02040503050406030204" pitchFamily="18" charset="0"/>
                      </a:rPr>
                      <m:t> </m:t>
                    </m:r>
                    <m:r>
                      <a:rPr lang="tr-TR" sz="2800" b="1" i="1" smtClean="0">
                        <a:latin typeface="Cambria Math" panose="02040503050406030204" pitchFamily="18" charset="0"/>
                      </a:rPr>
                      <m:t>𝑹</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𝑵</m:t>
                        </m:r>
                      </m:e>
                      <m:sub>
                        <m:r>
                          <a:rPr lang="tr-TR" sz="2800" b="1" i="1">
                            <a:latin typeface="Cambria Math" panose="02040503050406030204" pitchFamily="18" charset="0"/>
                          </a:rPr>
                          <m:t>𝑨</m:t>
                        </m:r>
                      </m:sub>
                    </m:sSub>
                    <m:r>
                      <a:rPr lang="tr-TR" sz="2800" b="1" i="1">
                        <a:latin typeface="Cambria Math" panose="02040503050406030204" pitchFamily="18" charset="0"/>
                      </a:rPr>
                      <m:t>𝒌</m:t>
                    </m:r>
                    <m:r>
                      <a:rPr lang="tr-TR" sz="2800" b="1" i="1" smtClean="0">
                        <a:latin typeface="Cambria Math" panose="02040503050406030204" pitchFamily="18" charset="0"/>
                      </a:rPr>
                      <m:t>).</m:t>
                    </m:r>
                  </m:oMath>
                </a14:m>
                <a:endParaRPr lang="tr-TR" sz="2800" b="1" dirty="0"/>
              </a:p>
            </p:txBody>
          </p:sp>
        </mc:Choice>
        <mc:Fallback xmlns="">
          <p:sp>
            <p:nvSpPr>
              <p:cNvPr id="5" name="Rectangle 4"/>
              <p:cNvSpPr>
                <a:spLocks noRot="1" noChangeAspect="1" noMove="1" noResize="1" noEditPoints="1" noAdjustHandles="1" noChangeArrowheads="1" noChangeShapeType="1" noTextEdit="1"/>
              </p:cNvSpPr>
              <p:nvPr/>
            </p:nvSpPr>
            <p:spPr>
              <a:xfrm>
                <a:off x="257308" y="3744582"/>
                <a:ext cx="12249841" cy="1170641"/>
              </a:xfrm>
              <a:prstGeom prst="rect">
                <a:avLst/>
              </a:prstGeom>
              <a:blipFill rotWithShape="0">
                <a:blip r:embed="rId4"/>
                <a:stretch>
                  <a:fillRect l="-894" t="-3571" r="-894" b="-306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7307" y="5982104"/>
                <a:ext cx="12249841" cy="30534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b="1" i="1" dirty="0"/>
                  <a:t>We can therefore write</a:t>
                </a:r>
              </a:p>
              <a:p>
                <a:pPr algn="just"/>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𝑼</m:t>
                          </m:r>
                        </m:e>
                        <m:sub>
                          <m:r>
                            <a:rPr lang="tr-TR" sz="2800" b="1" i="1" smtClean="0">
                              <a:latin typeface="Cambria Math" panose="02040503050406030204" pitchFamily="18" charset="0"/>
                            </a:rPr>
                            <m:t>𝒎</m:t>
                          </m:r>
                        </m:sub>
                      </m:sSub>
                      <m:r>
                        <a:rPr lang="tr-TR" sz="2800" b="1" i="1" smtClean="0">
                          <a:latin typeface="Cambria Math" panose="02040503050406030204" pitchFamily="18" charset="0"/>
                        </a:rPr>
                        <m:t>= </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𝑼</m:t>
                          </m:r>
                        </m:e>
                        <m:sub>
                          <m:r>
                            <a:rPr lang="tr-TR" sz="2800" b="1" i="1" smtClean="0">
                              <a:latin typeface="Cambria Math" panose="02040503050406030204" pitchFamily="18" charset="0"/>
                            </a:rPr>
                            <m:t>𝒎</m:t>
                          </m:r>
                        </m:sub>
                      </m:sSub>
                      <m:d>
                        <m:dPr>
                          <m:ctrlPr>
                            <a:rPr lang="tr-TR" sz="2800" b="1" i="1" smtClean="0">
                              <a:latin typeface="Cambria Math" panose="02040503050406030204" pitchFamily="18" charset="0"/>
                            </a:rPr>
                          </m:ctrlPr>
                        </m:dPr>
                        <m:e>
                          <m:r>
                            <a:rPr lang="tr-TR" sz="2800" b="1" i="1" smtClean="0">
                              <a:latin typeface="Cambria Math" panose="02040503050406030204" pitchFamily="18" charset="0"/>
                            </a:rPr>
                            <m:t>𝟎</m:t>
                          </m:r>
                        </m:e>
                      </m:d>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𝟑</m:t>
                          </m:r>
                        </m:num>
                        <m:den>
                          <m:r>
                            <a:rPr lang="tr-TR" sz="2800" b="1" i="1">
                              <a:latin typeface="Cambria Math" panose="02040503050406030204" pitchFamily="18" charset="0"/>
                            </a:rPr>
                            <m:t>𝟐</m:t>
                          </m:r>
                        </m:den>
                      </m:f>
                      <m:r>
                        <a:rPr lang="tr-TR" sz="2800" b="1" i="1">
                          <a:latin typeface="Cambria Math" panose="02040503050406030204" pitchFamily="18" charset="0"/>
                        </a:rPr>
                        <m:t>𝑹𝑻</m:t>
                      </m:r>
                    </m:oMath>
                  </m:oMathPara>
                </a14:m>
                <a:endParaRPr lang="tr-TR" sz="2800" b="1" dirty="0"/>
              </a:p>
              <a:p>
                <a:pPr algn="just"/>
                <a:endParaRPr lang="tr-TR" sz="2800" b="1" dirty="0"/>
              </a:p>
              <a:p>
                <a:pPr algn="just"/>
                <a:r>
                  <a:rPr lang="tr-TR" sz="2800" dirty="0"/>
                  <a:t>Where U</a:t>
                </a:r>
                <a:r>
                  <a:rPr lang="tr-TR" sz="2800" baseline="-25000" dirty="0"/>
                  <a:t>m</a:t>
                </a:r>
                <a:r>
                  <a:rPr lang="tr-TR" sz="2800" dirty="0"/>
                  <a:t>(0) is the molar interbal energy at T = 0, when </a:t>
                </a:r>
                <a:r>
                  <a:rPr lang="tr-TR" sz="2800" u="sng" dirty="0"/>
                  <a:t>all translational motion has ceased </a:t>
                </a:r>
                <a:r>
                  <a:rPr lang="tr-TR" sz="2800" dirty="0"/>
                  <a:t>and the sole contribution to the internal energy arises from the internal structure of the atoms. </a:t>
                </a:r>
              </a:p>
            </p:txBody>
          </p:sp>
        </mc:Choice>
        <mc:Fallback xmlns="">
          <p:sp>
            <p:nvSpPr>
              <p:cNvPr id="6" name="Rectangle 5"/>
              <p:cNvSpPr>
                <a:spLocks noRot="1" noChangeAspect="1" noMove="1" noResize="1" noEditPoints="1" noAdjustHandles="1" noChangeArrowheads="1" noChangeShapeType="1" noTextEdit="1"/>
              </p:cNvSpPr>
              <p:nvPr/>
            </p:nvSpPr>
            <p:spPr>
              <a:xfrm>
                <a:off x="257307" y="5982104"/>
                <a:ext cx="12249841" cy="3053400"/>
              </a:xfrm>
              <a:prstGeom prst="rect">
                <a:avLst/>
              </a:prstGeom>
              <a:blipFill rotWithShape="0">
                <a:blip r:embed="rId5"/>
                <a:stretch>
                  <a:fillRect l="-894" t="-1386" r="-894" b="-4356"/>
                </a:stretch>
              </a:blipFill>
            </p:spPr>
            <p:txBody>
              <a:bodyPr/>
              <a:lstStyle/>
              <a:p>
                <a:r>
                  <a:rPr lang="tr-TR">
                    <a:noFill/>
                  </a:rPr>
                  <a:t> </a:t>
                </a:r>
              </a:p>
            </p:txBody>
          </p:sp>
        </mc:Fallback>
      </mc:AlternateContent>
    </p:spTree>
    <p:extLst>
      <p:ext uri="{BB962C8B-B14F-4D97-AF65-F5344CB8AC3E}">
        <p14:creationId xmlns:p14="http://schemas.microsoft.com/office/powerpoint/2010/main" val="89709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7308" y="921847"/>
                <a:ext cx="12544292" cy="2312371"/>
              </a:xfrm>
            </p:spPr>
            <p:txBody>
              <a:bodyPr>
                <a:normAutofit fontScale="92500" lnSpcReduction="20000"/>
              </a:bodyPr>
              <a:lstStyle/>
              <a:p>
                <a:pPr marL="0" indent="0" algn="just">
                  <a:buNone/>
                </a:pPr>
                <a14:m>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𝑼</m:t>
                        </m:r>
                      </m:e>
                      <m:sub>
                        <m:r>
                          <a:rPr lang="tr-TR" b="1" i="1">
                            <a:latin typeface="Cambria Math" panose="02040503050406030204" pitchFamily="18" charset="0"/>
                          </a:rPr>
                          <m:t>𝒎</m:t>
                        </m:r>
                      </m:sub>
                    </m:sSub>
                    <m:r>
                      <a:rPr lang="tr-TR" b="1" i="1">
                        <a:latin typeface="Cambria Math" panose="02040503050406030204" pitchFamily="18" charset="0"/>
                      </a:rPr>
                      <m:t>= </m:t>
                    </m:r>
                    <m:sSub>
                      <m:sSubPr>
                        <m:ctrlPr>
                          <a:rPr lang="tr-TR" b="1" i="1">
                            <a:latin typeface="Cambria Math" panose="02040503050406030204" pitchFamily="18" charset="0"/>
                          </a:rPr>
                        </m:ctrlPr>
                      </m:sSubPr>
                      <m:e>
                        <m:r>
                          <a:rPr lang="tr-TR" b="1" i="1">
                            <a:latin typeface="Cambria Math" panose="02040503050406030204" pitchFamily="18" charset="0"/>
                          </a:rPr>
                          <m:t>𝑼</m:t>
                        </m:r>
                      </m:e>
                      <m:sub>
                        <m:r>
                          <a:rPr lang="tr-TR" b="1" i="1">
                            <a:latin typeface="Cambria Math" panose="02040503050406030204" pitchFamily="18" charset="0"/>
                          </a:rPr>
                          <m:t>𝒎</m:t>
                        </m:r>
                      </m:sub>
                    </m:sSub>
                    <m:d>
                      <m:dPr>
                        <m:ctrlPr>
                          <a:rPr lang="tr-TR" b="1" i="1">
                            <a:latin typeface="Cambria Math" panose="02040503050406030204" pitchFamily="18" charset="0"/>
                          </a:rPr>
                        </m:ctrlPr>
                      </m:dPr>
                      <m:e>
                        <m:r>
                          <a:rPr lang="tr-TR" b="1" i="1">
                            <a:latin typeface="Cambria Math" panose="02040503050406030204" pitchFamily="18" charset="0"/>
                          </a:rPr>
                          <m:t>𝟎</m:t>
                        </m:r>
                      </m:e>
                    </m:d>
                    <m:r>
                      <a:rPr lang="tr-TR" b="1" i="1">
                        <a:latin typeface="Cambria Math" panose="02040503050406030204" pitchFamily="18" charset="0"/>
                      </a:rPr>
                      <m:t>+</m:t>
                    </m:r>
                    <m:f>
                      <m:fPr>
                        <m:ctrlPr>
                          <a:rPr lang="tr-TR" b="1" i="1">
                            <a:latin typeface="Cambria Math" panose="02040503050406030204" pitchFamily="18" charset="0"/>
                          </a:rPr>
                        </m:ctrlPr>
                      </m:fPr>
                      <m:num>
                        <m:r>
                          <a:rPr lang="tr-TR" b="1" i="1">
                            <a:latin typeface="Cambria Math" panose="02040503050406030204" pitchFamily="18" charset="0"/>
                          </a:rPr>
                          <m:t>𝟑</m:t>
                        </m:r>
                      </m:num>
                      <m:den>
                        <m:r>
                          <a:rPr lang="tr-TR" b="1" i="1">
                            <a:latin typeface="Cambria Math" panose="02040503050406030204" pitchFamily="18" charset="0"/>
                          </a:rPr>
                          <m:t>𝟐</m:t>
                        </m:r>
                      </m:den>
                    </m:f>
                    <m:r>
                      <a:rPr lang="tr-TR" b="1" i="1">
                        <a:latin typeface="Cambria Math" panose="02040503050406030204" pitchFamily="18" charset="0"/>
                      </a:rPr>
                      <m:t>𝑹𝑻</m:t>
                    </m:r>
                  </m:oMath>
                </a14:m>
                <a:r>
                  <a:rPr lang="tr-TR" dirty="0"/>
                  <a:t> shows that the internal energy of a perfect gas increases linearly with temperature. At 25 </a:t>
                </a:r>
                <a:r>
                  <a:rPr lang="tr-TR" baseline="30000" dirty="0"/>
                  <a:t>o</a:t>
                </a:r>
                <a:r>
                  <a:rPr lang="tr-TR" dirty="0"/>
                  <a:t>C, </a:t>
                </a:r>
                <a14:m>
                  <m:oMath xmlns:m="http://schemas.openxmlformats.org/officeDocument/2006/math">
                    <m:r>
                      <a:rPr lang="tr-TR" b="1" i="1">
                        <a:latin typeface="Cambria Math" panose="02040503050406030204" pitchFamily="18" charset="0"/>
                      </a:rPr>
                      <m:t>+</m:t>
                    </m:r>
                    <m:f>
                      <m:fPr>
                        <m:ctrlPr>
                          <a:rPr lang="tr-TR" b="1" i="1">
                            <a:latin typeface="Cambria Math" panose="02040503050406030204" pitchFamily="18" charset="0"/>
                          </a:rPr>
                        </m:ctrlPr>
                      </m:fPr>
                      <m:num>
                        <m:r>
                          <a:rPr lang="tr-TR" b="1" i="1">
                            <a:latin typeface="Cambria Math" panose="02040503050406030204" pitchFamily="18" charset="0"/>
                          </a:rPr>
                          <m:t>𝟑</m:t>
                        </m:r>
                      </m:num>
                      <m:den>
                        <m:r>
                          <a:rPr lang="tr-TR" b="1" i="1">
                            <a:latin typeface="Cambria Math" panose="02040503050406030204" pitchFamily="18" charset="0"/>
                          </a:rPr>
                          <m:t>𝟐</m:t>
                        </m:r>
                      </m:den>
                    </m:f>
                    <m:r>
                      <a:rPr lang="tr-TR" b="1" i="1">
                        <a:latin typeface="Cambria Math" panose="02040503050406030204" pitchFamily="18" charset="0"/>
                      </a:rPr>
                      <m:t>𝑹𝑻</m:t>
                    </m:r>
                  </m:oMath>
                </a14:m>
                <a:r>
                  <a:rPr lang="tr-TR" dirty="0"/>
                  <a:t> = 3.7 kJ/mol, so translational motion contributes approximately 4 kJ/mol to the molar internal energy of a gaseous sample of atoms or molecules (the remaining contribution arises from the internal structure of the atoms and molecules). </a:t>
                </a:r>
              </a:p>
              <a:p>
                <a:pPr algn="just"/>
                <a:endParaRPr lang="tr-TR" b="1" i="1"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7308" y="921847"/>
                <a:ext cx="12544292" cy="2312371"/>
              </a:xfrm>
              <a:blipFill rotWithShape="0">
                <a:blip r:embed="rId3"/>
                <a:stretch>
                  <a:fillRect l="-1118" t="-2895" r="-1166" b="-5526"/>
                </a:stretch>
              </a:blipFill>
            </p:spPr>
            <p:txBody>
              <a:bodyPr/>
              <a:lstStyle/>
              <a:p>
                <a:r>
                  <a:rPr lang="tr-TR">
                    <a:noFill/>
                  </a:rPr>
                  <a:t> </a:t>
                </a:r>
              </a:p>
            </p:txBody>
          </p:sp>
        </mc:Fallback>
      </mc:AlternateContent>
      <p:sp>
        <p:nvSpPr>
          <p:cNvPr id="4" name="Title 1"/>
          <p:cNvSpPr txBox="1">
            <a:spLocks/>
          </p:cNvSpPr>
          <p:nvPr/>
        </p:nvSpPr>
        <p:spPr>
          <a:xfrm>
            <a:off x="0" y="0"/>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p:sp>
        <p:nvSpPr>
          <p:cNvPr id="5" name="Rectangle 4"/>
          <p:cNvSpPr/>
          <p:nvPr/>
        </p:nvSpPr>
        <p:spPr>
          <a:xfrm>
            <a:off x="257307" y="3343309"/>
            <a:ext cx="12249841"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dirty="0"/>
              <a:t>When the gases consist of polyatomic molecules, we need to take into account the affect of rotation and vibration. A linear molecule such as N</a:t>
            </a:r>
            <a:r>
              <a:rPr lang="tr-TR" sz="2800" baseline="-25000" dirty="0"/>
              <a:t>2</a:t>
            </a:r>
            <a:r>
              <a:rPr lang="tr-TR" sz="2800" dirty="0"/>
              <a:t> and CO</a:t>
            </a:r>
            <a:r>
              <a:rPr lang="tr-TR" sz="2800" baseline="-25000" dirty="0"/>
              <a:t>2 </a:t>
            </a:r>
            <a:r>
              <a:rPr lang="tr-TR" sz="2800" dirty="0"/>
              <a:t>, can rotate around two axes perpendicular to the line of the atoms. </a:t>
            </a:r>
            <a:endParaRPr lang="tr-TR" sz="2800" b="1" baseline="-25000" dirty="0"/>
          </a:p>
        </p:txBody>
      </p:sp>
      <p:pic>
        <p:nvPicPr>
          <p:cNvPr id="2050" name="Picture 2" descr="Atkins' Physical Chemistry Eighth Edition Chapter 2 The First Law Copyright  © 2006 by Peter Atkins and Julio de Paula Peter Atkins Julio de Paula. -  ppt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3378" r="4620"/>
          <a:stretch/>
        </p:blipFill>
        <p:spPr bwMode="auto">
          <a:xfrm>
            <a:off x="3967007" y="5070356"/>
            <a:ext cx="5124894" cy="417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5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mc:AlternateContent xmlns:mc="http://schemas.openxmlformats.org/markup-compatibility/2006" xmlns:a14="http://schemas.microsoft.com/office/drawing/2010/main">
        <mc:Choice Requires="a14">
          <p:sp>
            <p:nvSpPr>
              <p:cNvPr id="6" name="Rectangle 5"/>
              <p:cNvSpPr/>
              <p:nvPr/>
            </p:nvSpPr>
            <p:spPr>
              <a:xfrm>
                <a:off x="187025" y="1771159"/>
                <a:ext cx="6441204" cy="37288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b="1" i="1" dirty="0"/>
                  <a:t>So, for linear molecules there is two rotational modes of motion, each contributing a term </a:t>
                </a:r>
                <a14:m>
                  <m:oMath xmlns:m="http://schemas.openxmlformats.org/officeDocument/2006/math">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r>
                          <a:rPr lang="tr-TR" sz="2800" b="1" i="1">
                            <a:latin typeface="Cambria Math" panose="02040503050406030204" pitchFamily="18" charset="0"/>
                          </a:rPr>
                          <m:t>𝟐</m:t>
                        </m:r>
                      </m:den>
                    </m:f>
                    <m:r>
                      <a:rPr lang="tr-TR" sz="2800" b="1" i="1">
                        <a:latin typeface="Cambria Math" panose="02040503050406030204" pitchFamily="18" charset="0"/>
                      </a:rPr>
                      <m:t>𝒌𝑻</m:t>
                    </m:r>
                  </m:oMath>
                </a14:m>
                <a:r>
                  <a:rPr lang="tr-TR" sz="2800" dirty="0"/>
                  <a:t> to the internal energy. Therefore, the mean rotational energy is kT and the rotational contribution to the molar energy is RT. By adding the translational and rotational contributions, we obtain;</a:t>
                </a:r>
              </a:p>
            </p:txBody>
          </p:sp>
        </mc:Choice>
        <mc:Fallback xmlns="">
          <p:sp>
            <p:nvSpPr>
              <p:cNvPr id="6" name="Rectangle 5"/>
              <p:cNvSpPr>
                <a:spLocks noRot="1" noChangeAspect="1" noMove="1" noResize="1" noEditPoints="1" noAdjustHandles="1" noChangeArrowheads="1" noChangeShapeType="1" noTextEdit="1"/>
              </p:cNvSpPr>
              <p:nvPr/>
            </p:nvSpPr>
            <p:spPr>
              <a:xfrm>
                <a:off x="187025" y="1771159"/>
                <a:ext cx="6441204" cy="3728841"/>
              </a:xfrm>
              <a:prstGeom prst="rect">
                <a:avLst/>
              </a:prstGeom>
              <a:blipFill rotWithShape="0">
                <a:blip r:embed="rId3"/>
                <a:stretch>
                  <a:fillRect l="-1792" t="-1301" r="-1792" b="-3415"/>
                </a:stretch>
              </a:blipFill>
            </p:spPr>
            <p:txBody>
              <a:bodyPr/>
              <a:lstStyle/>
              <a:p>
                <a:r>
                  <a:rPr lang="tr-TR">
                    <a:noFill/>
                  </a:rPr>
                  <a:t> </a:t>
                </a:r>
              </a:p>
            </p:txBody>
          </p:sp>
        </mc:Fallback>
      </mc:AlternateContent>
      <p:pic>
        <p:nvPicPr>
          <p:cNvPr id="2050" name="Picture 2" descr="Atkins' Physical Chemistry Eighth Edition Chapter 2 The First Law Copyright  © 2006 by Peter Atkins and Julio de Paula Peter Atkins Julio de Paula. -  ppt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53" y="1390698"/>
            <a:ext cx="5986347" cy="44897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399676" y="7351465"/>
                <a:ext cx="11578856" cy="987706"/>
              </a:xfrm>
              <a:prstGeom prst="rect">
                <a:avLst/>
              </a:prstGeom>
            </p:spPr>
            <p:txBody>
              <a:bodyPr wrap="square">
                <a:spAutoFit/>
              </a:bodyPr>
              <a:lstStyle/>
              <a:p>
                <a:pPr algn="just"/>
                <a14:m>
                  <m:oMath xmlns:m="http://schemas.openxmlformats.org/officeDocument/2006/math">
                    <m:sSub>
                      <m:sSubPr>
                        <m:ctrlPr>
                          <a:rPr lang="tr-TR" sz="4000" b="1" i="1">
                            <a:latin typeface="Cambria Math" panose="02040503050406030204" pitchFamily="18" charset="0"/>
                          </a:rPr>
                        </m:ctrlPr>
                      </m:sSubPr>
                      <m:e>
                        <m:r>
                          <a:rPr lang="tr-TR" sz="4000" b="1" i="1">
                            <a:latin typeface="Cambria Math" panose="02040503050406030204" pitchFamily="18" charset="0"/>
                          </a:rPr>
                          <m:t>𝑼</m:t>
                        </m:r>
                      </m:e>
                      <m:sub>
                        <m:r>
                          <a:rPr lang="tr-TR" sz="4000" b="1" i="1">
                            <a:latin typeface="Cambria Math" panose="02040503050406030204" pitchFamily="18" charset="0"/>
                          </a:rPr>
                          <m:t>𝒎</m:t>
                        </m:r>
                      </m:sub>
                    </m:sSub>
                    <m:r>
                      <a:rPr lang="tr-TR" sz="4000" b="1" i="1">
                        <a:latin typeface="Cambria Math" panose="02040503050406030204" pitchFamily="18" charset="0"/>
                      </a:rPr>
                      <m:t>= </m:t>
                    </m:r>
                    <m:sSub>
                      <m:sSubPr>
                        <m:ctrlPr>
                          <a:rPr lang="tr-TR" sz="4000" b="1" i="1">
                            <a:latin typeface="Cambria Math" panose="02040503050406030204" pitchFamily="18" charset="0"/>
                          </a:rPr>
                        </m:ctrlPr>
                      </m:sSubPr>
                      <m:e>
                        <m:r>
                          <a:rPr lang="tr-TR" sz="4000" b="1" i="1">
                            <a:latin typeface="Cambria Math" panose="02040503050406030204" pitchFamily="18" charset="0"/>
                          </a:rPr>
                          <m:t>𝑼</m:t>
                        </m:r>
                      </m:e>
                      <m:sub>
                        <m:r>
                          <a:rPr lang="tr-TR" sz="4000" b="1" i="1">
                            <a:latin typeface="Cambria Math" panose="02040503050406030204" pitchFamily="18" charset="0"/>
                          </a:rPr>
                          <m:t>𝒎</m:t>
                        </m:r>
                      </m:sub>
                    </m:sSub>
                    <m:d>
                      <m:dPr>
                        <m:ctrlPr>
                          <a:rPr lang="tr-TR" sz="4000" b="1" i="1">
                            <a:latin typeface="Cambria Math" panose="02040503050406030204" pitchFamily="18" charset="0"/>
                          </a:rPr>
                        </m:ctrlPr>
                      </m:dPr>
                      <m:e>
                        <m:r>
                          <a:rPr lang="tr-TR" sz="4000" b="1" i="1">
                            <a:latin typeface="Cambria Math" panose="02040503050406030204" pitchFamily="18" charset="0"/>
                          </a:rPr>
                          <m:t>𝟎</m:t>
                        </m:r>
                      </m:e>
                    </m:d>
                    <m:r>
                      <a:rPr lang="tr-TR" sz="4000" b="1" i="1">
                        <a:latin typeface="Cambria Math" panose="02040503050406030204" pitchFamily="18" charset="0"/>
                      </a:rPr>
                      <m:t>+</m:t>
                    </m:r>
                    <m:f>
                      <m:fPr>
                        <m:ctrlPr>
                          <a:rPr lang="tr-TR" sz="4000" b="1" i="1">
                            <a:latin typeface="Cambria Math" panose="02040503050406030204" pitchFamily="18" charset="0"/>
                          </a:rPr>
                        </m:ctrlPr>
                      </m:fPr>
                      <m:num>
                        <m:r>
                          <a:rPr lang="tr-TR" sz="4000" b="1" i="1">
                            <a:latin typeface="Cambria Math" panose="02040503050406030204" pitchFamily="18" charset="0"/>
                          </a:rPr>
                          <m:t>𝟓</m:t>
                        </m:r>
                      </m:num>
                      <m:den>
                        <m:r>
                          <a:rPr lang="tr-TR" sz="4000" b="1" i="1">
                            <a:latin typeface="Cambria Math" panose="02040503050406030204" pitchFamily="18" charset="0"/>
                          </a:rPr>
                          <m:t>𝟐</m:t>
                        </m:r>
                      </m:den>
                    </m:f>
                    <m:r>
                      <a:rPr lang="tr-TR" sz="4000" b="1" i="1">
                        <a:latin typeface="Cambria Math" panose="02040503050406030204" pitchFamily="18" charset="0"/>
                      </a:rPr>
                      <m:t>𝑹𝑻</m:t>
                    </m:r>
                  </m:oMath>
                </a14:m>
                <a:r>
                  <a:rPr lang="tr-TR" sz="4000" dirty="0"/>
                  <a:t>  (</a:t>
                </a:r>
                <a:r>
                  <a:rPr lang="tr-TR" sz="2400" dirty="0"/>
                  <a:t>linear molecule, translational and rotation only</a:t>
                </a:r>
                <a:r>
                  <a:rPr lang="tr-TR" sz="4000" dirty="0"/>
                  <a:t>)</a:t>
                </a:r>
              </a:p>
            </p:txBody>
          </p:sp>
        </mc:Choice>
        <mc:Fallback xmlns="">
          <p:sp>
            <p:nvSpPr>
              <p:cNvPr id="7" name="Rectangle 6"/>
              <p:cNvSpPr>
                <a:spLocks noRot="1" noChangeAspect="1" noMove="1" noResize="1" noEditPoints="1" noAdjustHandles="1" noChangeArrowheads="1" noChangeShapeType="1" noTextEdit="1"/>
              </p:cNvSpPr>
              <p:nvPr/>
            </p:nvSpPr>
            <p:spPr>
              <a:xfrm>
                <a:off x="399676" y="7351465"/>
                <a:ext cx="11578856" cy="987706"/>
              </a:xfrm>
              <a:prstGeom prst="rect">
                <a:avLst/>
              </a:prstGeom>
              <a:blipFill rotWithShape="0">
                <a:blip r:embed="rId5"/>
                <a:stretch>
                  <a:fillRect b="-13580"/>
                </a:stretch>
              </a:blipFill>
            </p:spPr>
            <p:txBody>
              <a:bodyPr/>
              <a:lstStyle/>
              <a:p>
                <a:r>
                  <a:rPr lang="tr-TR">
                    <a:noFill/>
                  </a:rPr>
                  <a:t> </a:t>
                </a:r>
              </a:p>
            </p:txBody>
          </p:sp>
        </mc:Fallback>
      </mc:AlternateContent>
    </p:spTree>
    <p:extLst>
      <p:ext uri="{BB962C8B-B14F-4D97-AF65-F5344CB8AC3E}">
        <p14:creationId xmlns:p14="http://schemas.microsoft.com/office/powerpoint/2010/main" val="1464733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mc:AlternateContent xmlns:mc="http://schemas.openxmlformats.org/markup-compatibility/2006" xmlns:a14="http://schemas.microsoft.com/office/drawing/2010/main">
        <mc:Choice Requires="a14">
          <p:sp>
            <p:nvSpPr>
              <p:cNvPr id="6" name="Rectangle 5"/>
              <p:cNvSpPr/>
              <p:nvPr/>
            </p:nvSpPr>
            <p:spPr>
              <a:xfrm>
                <a:off x="165760" y="1158488"/>
                <a:ext cx="6441204" cy="4107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2800" dirty="0"/>
                  <a:t>A nonlinear molecule such, such as CH</a:t>
                </a:r>
                <a:r>
                  <a:rPr lang="tr-TR" sz="2800" baseline="-25000" dirty="0"/>
                  <a:t>4</a:t>
                </a:r>
                <a:r>
                  <a:rPr lang="tr-TR" sz="2800" dirty="0"/>
                  <a:t> or water, can rotate around three axes and again, each mode of motion contributes a term </a:t>
                </a:r>
                <a14:m>
                  <m:oMath xmlns:m="http://schemas.openxmlformats.org/officeDocument/2006/math">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r>
                          <a:rPr lang="tr-TR" sz="2800" b="1" i="1">
                            <a:latin typeface="Cambria Math" panose="02040503050406030204" pitchFamily="18" charset="0"/>
                          </a:rPr>
                          <m:t>𝟐</m:t>
                        </m:r>
                      </m:den>
                    </m:f>
                    <m:r>
                      <a:rPr lang="tr-TR" sz="2800" b="1" i="1">
                        <a:latin typeface="Cambria Math" panose="02040503050406030204" pitchFamily="18" charset="0"/>
                      </a:rPr>
                      <m:t>𝒌𝑻</m:t>
                    </m:r>
                  </m:oMath>
                </a14:m>
                <a:r>
                  <a:rPr lang="tr-TR" sz="2800" dirty="0"/>
                  <a:t>  to the internal energy. Therefore, the mean rotational energy is </a:t>
                </a:r>
                <a14:m>
                  <m:oMath xmlns:m="http://schemas.openxmlformats.org/officeDocument/2006/math">
                    <m:f>
                      <m:fPr>
                        <m:ctrlPr>
                          <a:rPr lang="tr-TR" sz="2800" b="1" i="1">
                            <a:latin typeface="Cambria Math" panose="02040503050406030204" pitchFamily="18" charset="0"/>
                          </a:rPr>
                        </m:ctrlPr>
                      </m:fPr>
                      <m:num>
                        <m:r>
                          <a:rPr lang="tr-TR" sz="2800" b="1" i="1" smtClean="0">
                            <a:latin typeface="Cambria Math" panose="02040503050406030204" pitchFamily="18" charset="0"/>
                          </a:rPr>
                          <m:t>𝟑</m:t>
                        </m:r>
                      </m:num>
                      <m:den>
                        <m:r>
                          <a:rPr lang="tr-TR" sz="2800" b="1" i="1">
                            <a:latin typeface="Cambria Math" panose="02040503050406030204" pitchFamily="18" charset="0"/>
                          </a:rPr>
                          <m:t>𝟐</m:t>
                        </m:r>
                      </m:den>
                    </m:f>
                    <m:r>
                      <a:rPr lang="tr-TR" sz="2800" b="1" i="1">
                        <a:latin typeface="Cambria Math" panose="02040503050406030204" pitchFamily="18" charset="0"/>
                      </a:rPr>
                      <m:t>𝒌𝑻</m:t>
                    </m:r>
                  </m:oMath>
                </a14:m>
                <a:r>
                  <a:rPr lang="tr-TR" sz="2800" dirty="0"/>
                  <a:t> and there is a rotational contribution of </a:t>
                </a:r>
                <a14:m>
                  <m:oMath xmlns:m="http://schemas.openxmlformats.org/officeDocument/2006/math">
                    <m:f>
                      <m:fPr>
                        <m:ctrlPr>
                          <a:rPr lang="tr-TR" sz="2800" b="1" i="1">
                            <a:latin typeface="Cambria Math" panose="02040503050406030204" pitchFamily="18" charset="0"/>
                          </a:rPr>
                        </m:ctrlPr>
                      </m:fPr>
                      <m:num>
                        <m:r>
                          <a:rPr lang="tr-TR" sz="2800" b="1" i="1" smtClean="0">
                            <a:latin typeface="Cambria Math" panose="02040503050406030204" pitchFamily="18" charset="0"/>
                          </a:rPr>
                          <m:t>𝟑</m:t>
                        </m:r>
                      </m:num>
                      <m:den>
                        <m:r>
                          <a:rPr lang="tr-TR" sz="2800" b="1" i="1">
                            <a:latin typeface="Cambria Math" panose="02040503050406030204" pitchFamily="18" charset="0"/>
                          </a:rPr>
                          <m:t>𝟐</m:t>
                        </m:r>
                      </m:den>
                    </m:f>
                    <m:r>
                      <a:rPr lang="tr-TR" sz="2800" b="1" i="1" smtClean="0">
                        <a:latin typeface="Cambria Math" panose="02040503050406030204" pitchFamily="18" charset="0"/>
                      </a:rPr>
                      <m:t>𝑹</m:t>
                    </m:r>
                    <m:r>
                      <a:rPr lang="tr-TR" sz="2800" b="1" i="1">
                        <a:latin typeface="Cambria Math" panose="02040503050406030204" pitchFamily="18" charset="0"/>
                      </a:rPr>
                      <m:t>𝑻</m:t>
                    </m:r>
                  </m:oMath>
                </a14:m>
                <a:r>
                  <a:rPr lang="tr-TR" sz="2800" dirty="0"/>
                  <a:t> to the molar internal energy of the molecule. That is, </a:t>
                </a:r>
              </a:p>
            </p:txBody>
          </p:sp>
        </mc:Choice>
        <mc:Fallback xmlns="">
          <p:sp>
            <p:nvSpPr>
              <p:cNvPr id="6" name="Rectangle 5"/>
              <p:cNvSpPr>
                <a:spLocks noRot="1" noChangeAspect="1" noMove="1" noResize="1" noEditPoints="1" noAdjustHandles="1" noChangeArrowheads="1" noChangeShapeType="1" noTextEdit="1"/>
              </p:cNvSpPr>
              <p:nvPr/>
            </p:nvSpPr>
            <p:spPr>
              <a:xfrm>
                <a:off x="165760" y="1158488"/>
                <a:ext cx="6441204" cy="4107663"/>
              </a:xfrm>
              <a:prstGeom prst="rect">
                <a:avLst/>
              </a:prstGeom>
              <a:blipFill rotWithShape="0">
                <a:blip r:embed="rId3"/>
                <a:stretch>
                  <a:fillRect l="-1697" t="-1032" r="-1791" b="-2950"/>
                </a:stretch>
              </a:blipFill>
            </p:spPr>
            <p:txBody>
              <a:bodyPr/>
              <a:lstStyle/>
              <a:p>
                <a:r>
                  <a:rPr lang="tr-TR">
                    <a:noFill/>
                  </a:rPr>
                  <a:t> </a:t>
                </a:r>
              </a:p>
            </p:txBody>
          </p:sp>
        </mc:Fallback>
      </mc:AlternateContent>
      <p:pic>
        <p:nvPicPr>
          <p:cNvPr id="2050" name="Picture 2" descr="Atkins' Physical Chemistry Eighth Edition Chapter 2 The First Law Copyright  © 2006 by Peter Atkins and Julio de Paula Peter Atkins Julio de Paula. -  ppt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253" y="1390698"/>
            <a:ext cx="5986347" cy="44897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335880" y="6330737"/>
                <a:ext cx="12465720" cy="2185214"/>
              </a:xfrm>
              <a:prstGeom prst="rect">
                <a:avLst/>
              </a:prstGeom>
            </p:spPr>
            <p:txBody>
              <a:bodyPr wrap="square">
                <a:spAutoFit/>
              </a:bodyPr>
              <a:lstStyle/>
              <a:p>
                <a:pPr algn="just"/>
                <a14:m>
                  <m:oMath xmlns:m="http://schemas.openxmlformats.org/officeDocument/2006/math">
                    <m:sSub>
                      <m:sSubPr>
                        <m:ctrlPr>
                          <a:rPr lang="tr-TR" sz="4000" b="1" i="1" smtClean="0">
                            <a:latin typeface="Cambria Math" panose="02040503050406030204" pitchFamily="18" charset="0"/>
                          </a:rPr>
                        </m:ctrlPr>
                      </m:sSubPr>
                      <m:e>
                        <m:r>
                          <a:rPr lang="tr-TR" sz="4000" b="1" i="1">
                            <a:latin typeface="Cambria Math" panose="02040503050406030204" pitchFamily="18" charset="0"/>
                          </a:rPr>
                          <m:t>𝑼</m:t>
                        </m:r>
                      </m:e>
                      <m:sub>
                        <m:r>
                          <a:rPr lang="tr-TR" sz="4000" b="1" i="1">
                            <a:latin typeface="Cambria Math" panose="02040503050406030204" pitchFamily="18" charset="0"/>
                          </a:rPr>
                          <m:t>𝒎</m:t>
                        </m:r>
                      </m:sub>
                    </m:sSub>
                    <m:r>
                      <a:rPr lang="tr-TR" sz="4000" b="1" i="1">
                        <a:latin typeface="Cambria Math" panose="02040503050406030204" pitchFamily="18" charset="0"/>
                      </a:rPr>
                      <m:t>= </m:t>
                    </m:r>
                    <m:sSub>
                      <m:sSubPr>
                        <m:ctrlPr>
                          <a:rPr lang="tr-TR" sz="4000" b="1" i="1">
                            <a:latin typeface="Cambria Math" panose="02040503050406030204" pitchFamily="18" charset="0"/>
                          </a:rPr>
                        </m:ctrlPr>
                      </m:sSubPr>
                      <m:e>
                        <m:r>
                          <a:rPr lang="tr-TR" sz="4000" b="1" i="1">
                            <a:latin typeface="Cambria Math" panose="02040503050406030204" pitchFamily="18" charset="0"/>
                          </a:rPr>
                          <m:t>𝑼</m:t>
                        </m:r>
                      </m:e>
                      <m:sub>
                        <m:r>
                          <a:rPr lang="tr-TR" sz="4000" b="1" i="1">
                            <a:latin typeface="Cambria Math" panose="02040503050406030204" pitchFamily="18" charset="0"/>
                          </a:rPr>
                          <m:t>𝒎</m:t>
                        </m:r>
                      </m:sub>
                    </m:sSub>
                    <m:d>
                      <m:dPr>
                        <m:ctrlPr>
                          <a:rPr lang="tr-TR" sz="4000" b="1" i="1">
                            <a:latin typeface="Cambria Math" panose="02040503050406030204" pitchFamily="18" charset="0"/>
                          </a:rPr>
                        </m:ctrlPr>
                      </m:dPr>
                      <m:e>
                        <m:r>
                          <a:rPr lang="tr-TR" sz="4000" b="1" i="1">
                            <a:latin typeface="Cambria Math" panose="02040503050406030204" pitchFamily="18" charset="0"/>
                          </a:rPr>
                          <m:t>𝟎</m:t>
                        </m:r>
                      </m:e>
                    </m:d>
                    <m:r>
                      <a:rPr lang="tr-TR" sz="4000" b="1" i="1">
                        <a:latin typeface="Cambria Math" panose="02040503050406030204" pitchFamily="18" charset="0"/>
                      </a:rPr>
                      <m:t>+</m:t>
                    </m:r>
                    <m:r>
                      <a:rPr lang="tr-TR" sz="4000" b="1" i="1" smtClean="0">
                        <a:latin typeface="Cambria Math" panose="02040503050406030204" pitchFamily="18" charset="0"/>
                      </a:rPr>
                      <m:t>𝟑</m:t>
                    </m:r>
                    <m:r>
                      <a:rPr lang="tr-TR" sz="4000" b="1" i="1">
                        <a:latin typeface="Cambria Math" panose="02040503050406030204" pitchFamily="18" charset="0"/>
                      </a:rPr>
                      <m:t>𝑹𝑻</m:t>
                    </m:r>
                  </m:oMath>
                </a14:m>
                <a:r>
                  <a:rPr lang="tr-TR" sz="4000" dirty="0"/>
                  <a:t>  (</a:t>
                </a:r>
                <a:r>
                  <a:rPr lang="tr-TR" sz="2400" dirty="0"/>
                  <a:t>nonlinear molecule, translational and rotation only</a:t>
                </a:r>
                <a:r>
                  <a:rPr lang="tr-TR" sz="4000" dirty="0"/>
                  <a:t>)</a:t>
                </a:r>
              </a:p>
              <a:p>
                <a:pPr algn="just"/>
                <a:endParaRPr lang="tr-TR" sz="4000" dirty="0"/>
              </a:p>
              <a:p>
                <a:pPr algn="just"/>
                <a:r>
                  <a:rPr lang="tr-TR" sz="2800" dirty="0"/>
                  <a:t>The internal energy now increases twice as rapidly with temperature compared with the monoatomic gas.</a:t>
                </a:r>
              </a:p>
            </p:txBody>
          </p:sp>
        </mc:Choice>
        <mc:Fallback xmlns="">
          <p:sp>
            <p:nvSpPr>
              <p:cNvPr id="7" name="Rectangle 6"/>
              <p:cNvSpPr>
                <a:spLocks noRot="1" noChangeAspect="1" noMove="1" noResize="1" noEditPoints="1" noAdjustHandles="1" noChangeArrowheads="1" noChangeShapeType="1" noTextEdit="1"/>
              </p:cNvSpPr>
              <p:nvPr/>
            </p:nvSpPr>
            <p:spPr>
              <a:xfrm>
                <a:off x="335880" y="6330737"/>
                <a:ext cx="12465720" cy="2185214"/>
              </a:xfrm>
              <a:prstGeom prst="rect">
                <a:avLst/>
              </a:prstGeom>
              <a:blipFill rotWithShape="0">
                <a:blip r:embed="rId5"/>
                <a:stretch>
                  <a:fillRect l="-978" t="-5028" r="-1027" b="-7263"/>
                </a:stretch>
              </a:blipFill>
            </p:spPr>
            <p:txBody>
              <a:bodyPr/>
              <a:lstStyle/>
              <a:p>
                <a:r>
                  <a:rPr lang="tr-TR">
                    <a:noFill/>
                  </a:rPr>
                  <a:t> </a:t>
                </a:r>
              </a:p>
            </p:txBody>
          </p:sp>
        </mc:Fallback>
      </mc:AlternateContent>
    </p:spTree>
    <p:extLst>
      <p:ext uri="{BB962C8B-B14F-4D97-AF65-F5344CB8AC3E}">
        <p14:creationId xmlns:p14="http://schemas.microsoft.com/office/powerpoint/2010/main" val="106578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5760" y="212651"/>
            <a:ext cx="11521440" cy="595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rgbClr val="C00000"/>
                </a:solidFill>
              </a:rPr>
              <a:t>Molecular Interpretation: </a:t>
            </a:r>
            <a:r>
              <a:rPr lang="tr-TR" sz="2800" b="1" i="1" dirty="0">
                <a:solidFill>
                  <a:srgbClr val="C00000"/>
                </a:solidFill>
              </a:rPr>
              <a:t>The Internal energy of a Gas</a:t>
            </a:r>
          </a:p>
        </p:txBody>
      </p:sp>
      <p:sp>
        <p:nvSpPr>
          <p:cNvPr id="6" name="Rectangle 5"/>
          <p:cNvSpPr/>
          <p:nvPr/>
        </p:nvSpPr>
        <p:spPr>
          <a:xfrm>
            <a:off x="165760" y="1158488"/>
            <a:ext cx="12061682"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buFont typeface="Wingdings" panose="05000000000000000000" pitchFamily="2" charset="2"/>
              <a:buChar char="Ø"/>
            </a:pPr>
            <a:r>
              <a:rPr lang="tr-TR" sz="2800" dirty="0"/>
              <a:t>The internal energy of interacting molecules in condensed phase also has a contribution from the potential ene of their interaction. </a:t>
            </a:r>
          </a:p>
          <a:p>
            <a:pPr marL="457200" indent="-457200" algn="just">
              <a:buFont typeface="Wingdings" panose="05000000000000000000" pitchFamily="2" charset="2"/>
              <a:buChar char="Ø"/>
            </a:pPr>
            <a:endParaRPr lang="tr-TR" sz="2800" dirty="0"/>
          </a:p>
          <a:p>
            <a:pPr marL="457200" indent="-457200" algn="just">
              <a:buFont typeface="Wingdings" panose="05000000000000000000" pitchFamily="2" charset="2"/>
              <a:buChar char="Ø"/>
            </a:pPr>
            <a:r>
              <a:rPr lang="tr-TR" sz="2800" dirty="0"/>
              <a:t>However, no simple expression can be written doen in general. </a:t>
            </a:r>
          </a:p>
          <a:p>
            <a:pPr marL="457200" indent="-457200" algn="just">
              <a:buFont typeface="Wingdings" panose="05000000000000000000" pitchFamily="2" charset="2"/>
              <a:buChar char="Ø"/>
            </a:pPr>
            <a:endParaRPr lang="tr-TR" sz="2800" dirty="0"/>
          </a:p>
          <a:p>
            <a:pPr marL="457200" indent="-457200" algn="just">
              <a:buFont typeface="Wingdings" panose="05000000000000000000" pitchFamily="2" charset="2"/>
              <a:buChar char="Ø"/>
            </a:pPr>
            <a:r>
              <a:rPr lang="tr-TR" sz="2800" dirty="0"/>
              <a:t>Nevertheless, the curical molecular point is that, as the temperature of a system is raised, the internal energy increases as the various modes of motion become more highly excited. </a:t>
            </a:r>
          </a:p>
        </p:txBody>
      </p:sp>
    </p:spTree>
    <p:extLst>
      <p:ext uri="{BB962C8B-B14F-4D97-AF65-F5344CB8AC3E}">
        <p14:creationId xmlns:p14="http://schemas.microsoft.com/office/powerpoint/2010/main" val="1133141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785088"/>
          </a:xfrm>
        </p:spPr>
        <p:txBody>
          <a:bodyPr/>
          <a:lstStyle/>
          <a:p>
            <a:pPr algn="l"/>
            <a:r>
              <a:rPr lang="tr-TR" dirty="0">
                <a:solidFill>
                  <a:srgbClr val="00B050"/>
                </a:solidFill>
              </a:rPr>
              <a:t>Expansion 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833" y="999460"/>
                <a:ext cx="11693687" cy="7577173"/>
              </a:xfrm>
            </p:spPr>
            <p:txBody>
              <a:bodyPr/>
              <a:lstStyle/>
              <a:p>
                <a:pPr algn="just">
                  <a:buFont typeface="Wingdings" panose="05000000000000000000" pitchFamily="2" charset="2"/>
                  <a:buChar char="Ø"/>
                </a:pPr>
                <a:r>
                  <a:rPr lang="tr-TR" sz="2800" dirty="0"/>
                  <a:t>The way can now be opened to powerful methods of calculation by switching attention to infinitesimal changes of state </a:t>
                </a:r>
                <a:r>
                  <a:rPr lang="tr-TR" dirty="0"/>
                  <a:t>(</a:t>
                </a:r>
                <a:r>
                  <a:rPr lang="tr-TR" sz="2400" dirty="0"/>
                  <a:t>such as infinitesimal change in temperature</a:t>
                </a:r>
                <a:r>
                  <a:rPr lang="tr-TR" dirty="0"/>
                  <a:t>) </a:t>
                </a:r>
                <a:r>
                  <a:rPr lang="tr-TR" sz="2800" dirty="0"/>
                  <a:t>and infinitesimal changes in the internal energy dU. </a:t>
                </a:r>
              </a:p>
              <a:p>
                <a:pPr algn="just">
                  <a:buFont typeface="Wingdings" panose="05000000000000000000" pitchFamily="2" charset="2"/>
                  <a:buChar char="Ø"/>
                </a:pPr>
                <a:r>
                  <a:rPr lang="tr-TR" sz="2800" dirty="0"/>
                  <a:t>Then, if the work done on a system is dw and the energy supplied to it as heat is dq, in place of eq</a:t>
                </a:r>
                <a:r>
                  <a:rPr lang="tr-TR" dirty="0"/>
                  <a:t>. </a:t>
                </a:r>
                <a:r>
                  <a:rPr lang="tr-TR" b="1" dirty="0"/>
                  <a:t>«U = q + w» we have</a:t>
                </a:r>
              </a:p>
              <a:p>
                <a:pPr marL="0" indent="0" algn="just">
                  <a:buNone/>
                </a:pPr>
                <a:endParaRPr lang="tr-TR" b="1" dirty="0"/>
              </a:p>
              <a:p>
                <a:pPr marL="0" indent="0" algn="ctr">
                  <a:buNone/>
                </a:pPr>
                <a14:m>
                  <m:oMathPara xmlns:m="http://schemas.openxmlformats.org/officeDocument/2006/math">
                    <m:oMathParaPr>
                      <m:jc m:val="centerGroup"/>
                    </m:oMathParaPr>
                    <m:oMath xmlns:m="http://schemas.openxmlformats.org/officeDocument/2006/math">
                      <m:r>
                        <a:rPr lang="tr-TR" b="1" i="1" smtClean="0">
                          <a:latin typeface="Cambria Math" panose="02040503050406030204" pitchFamily="18" charset="0"/>
                        </a:rPr>
                        <m:t>𝒅𝑼</m:t>
                      </m:r>
                      <m:r>
                        <a:rPr lang="tr-TR" b="1" i="1" smtClean="0">
                          <a:latin typeface="Cambria Math" panose="02040503050406030204" pitchFamily="18" charset="0"/>
                        </a:rPr>
                        <m:t>=</m:t>
                      </m:r>
                      <m:r>
                        <a:rPr lang="tr-TR" b="1" i="1" smtClean="0">
                          <a:latin typeface="Cambria Math" panose="02040503050406030204" pitchFamily="18" charset="0"/>
                        </a:rPr>
                        <m:t>𝒅𝒒</m:t>
                      </m:r>
                      <m:r>
                        <a:rPr lang="tr-TR" b="1" i="1" smtClean="0">
                          <a:latin typeface="Cambria Math" panose="02040503050406030204" pitchFamily="18" charset="0"/>
                        </a:rPr>
                        <m:t>+</m:t>
                      </m:r>
                      <m:r>
                        <a:rPr lang="tr-TR" b="1" i="1" smtClean="0">
                          <a:latin typeface="Cambria Math" panose="02040503050406030204" pitchFamily="18" charset="0"/>
                        </a:rPr>
                        <m:t>𝒅𝒘</m:t>
                      </m:r>
                    </m:oMath>
                  </m:oMathPara>
                </a14:m>
                <a:endParaRPr lang="tr-TR" b="1" dirty="0"/>
              </a:p>
              <a:p>
                <a:pPr marL="0" indent="0" algn="ctr">
                  <a:buNone/>
                </a:pPr>
                <a:endParaRPr lang="tr-TR" b="1" dirty="0"/>
              </a:p>
              <a:p>
                <a:pPr algn="just">
                  <a:buFont typeface="Wingdings" panose="05000000000000000000" pitchFamily="2" charset="2"/>
                  <a:buChar char="Ø"/>
                </a:pPr>
                <a:r>
                  <a:rPr lang="tr-TR" sz="2800" dirty="0"/>
                  <a:t>To use this expression we must be able to relate dq and dw to events taking place in the surroundings.</a:t>
                </a:r>
              </a:p>
              <a:p>
                <a:pPr algn="just">
                  <a:buFont typeface="Wingdings" panose="05000000000000000000" pitchFamily="2" charset="2"/>
                  <a:buChar char="Ø"/>
                </a:pPr>
                <a:r>
                  <a:rPr lang="tr-TR" sz="2800" b="1" dirty="0"/>
                  <a:t>Expension work is the work that arising from a change in volume. </a:t>
                </a:r>
              </a:p>
              <a:p>
                <a:pPr algn="just">
                  <a:buFont typeface="Wingdings" panose="05000000000000000000" pitchFamily="2" charset="2"/>
                  <a:buChar char="Ø"/>
                </a:pPr>
                <a:r>
                  <a:rPr lang="tr-TR" sz="2800" dirty="0"/>
                  <a:t>This type of work includes the work done by a gas as it expands and drives back the athmosphere.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833" y="999460"/>
                <a:ext cx="11693687" cy="7577173"/>
              </a:xfrm>
              <a:blipFill rotWithShape="0">
                <a:blip r:embed="rId3"/>
                <a:stretch>
                  <a:fillRect l="-938" t="-805" r="-1043"/>
                </a:stretch>
              </a:blipFill>
            </p:spPr>
            <p:txBody>
              <a:bodyPr/>
              <a:lstStyle/>
              <a:p>
                <a:r>
                  <a:rPr lang="tr-TR">
                    <a:noFill/>
                  </a:rPr>
                  <a:t> </a:t>
                </a:r>
              </a:p>
            </p:txBody>
          </p:sp>
        </mc:Fallback>
      </mc:AlternateContent>
    </p:spTree>
    <p:extLst>
      <p:ext uri="{BB962C8B-B14F-4D97-AF65-F5344CB8AC3E}">
        <p14:creationId xmlns:p14="http://schemas.microsoft.com/office/powerpoint/2010/main" val="2038287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0" y="276446"/>
            <a:ext cx="11521440" cy="785088"/>
          </a:xfrm>
        </p:spPr>
        <p:txBody>
          <a:bodyPr/>
          <a:lstStyle/>
          <a:p>
            <a:pPr algn="l"/>
            <a:r>
              <a:rPr lang="tr-TR" dirty="0">
                <a:solidFill>
                  <a:srgbClr val="00B050"/>
                </a:solidFill>
              </a:rPr>
              <a:t>Expansion Work</a:t>
            </a:r>
          </a:p>
        </p:txBody>
      </p:sp>
      <p:sp>
        <p:nvSpPr>
          <p:cNvPr id="3" name="Content Placeholder 2"/>
          <p:cNvSpPr>
            <a:spLocks noGrp="1"/>
          </p:cNvSpPr>
          <p:nvPr>
            <p:ph idx="1"/>
          </p:nvPr>
        </p:nvSpPr>
        <p:spPr>
          <a:xfrm>
            <a:off x="467833" y="1552353"/>
            <a:ext cx="11693687" cy="5762847"/>
          </a:xfrm>
        </p:spPr>
        <p:txBody>
          <a:bodyPr>
            <a:normAutofit fontScale="92500" lnSpcReduction="10000"/>
          </a:bodyPr>
          <a:lstStyle/>
          <a:p>
            <a:pPr marL="0" indent="0" algn="just">
              <a:buNone/>
            </a:pPr>
            <a:r>
              <a:rPr lang="tr-TR" sz="2800" dirty="0"/>
              <a:t>Many chemical reactions results in the generation or consumption of gases (</a:t>
            </a:r>
            <a:r>
              <a:rPr lang="tr-TR" sz="2400" dirty="0"/>
              <a:t>for instance, the thermal decomposition of calcium carbonate or the combustion of octane</a:t>
            </a:r>
            <a:r>
              <a:rPr lang="tr-TR" sz="2800" dirty="0"/>
              <a:t>), and the thermodynamic characteristics of a reaction depend on the work it can do. The term ‘</a:t>
            </a:r>
            <a:r>
              <a:rPr lang="tr-TR" sz="2800" b="1" dirty="0"/>
              <a:t>expansion work</a:t>
            </a:r>
            <a:r>
              <a:rPr lang="tr-TR" sz="2800" dirty="0"/>
              <a:t>’ also includes work associated with negative changes of volume, that is, compression. </a:t>
            </a:r>
          </a:p>
          <a:p>
            <a:pPr marL="0" indent="0" algn="just">
              <a:buNone/>
            </a:pPr>
            <a:endParaRPr lang="tr-TR" sz="2800" dirty="0"/>
          </a:p>
          <a:p>
            <a:pPr marL="0" indent="0" algn="just">
              <a:buNone/>
            </a:pPr>
            <a:r>
              <a:rPr lang="tr-TR" sz="2800" dirty="0"/>
              <a:t>We are going to study about;</a:t>
            </a:r>
          </a:p>
          <a:p>
            <a:pPr marL="0" indent="0" algn="just">
              <a:buNone/>
            </a:pPr>
            <a:endParaRPr lang="tr-TR" sz="2800" dirty="0"/>
          </a:p>
          <a:p>
            <a:pPr algn="just">
              <a:buFont typeface="Wingdings" panose="05000000000000000000" pitchFamily="2" charset="2"/>
              <a:buChar char="Ø"/>
            </a:pPr>
            <a:r>
              <a:rPr lang="tr-TR" sz="2800" dirty="0"/>
              <a:t> The general expression for work</a:t>
            </a:r>
          </a:p>
          <a:p>
            <a:pPr algn="just">
              <a:buFont typeface="Wingdings" panose="05000000000000000000" pitchFamily="2" charset="2"/>
              <a:buChar char="Ø"/>
            </a:pPr>
            <a:r>
              <a:rPr lang="tr-TR" sz="2800" dirty="0"/>
              <a:t>Free expansion </a:t>
            </a:r>
          </a:p>
          <a:p>
            <a:pPr algn="just">
              <a:buFont typeface="Wingdings" panose="05000000000000000000" pitchFamily="2" charset="2"/>
              <a:buChar char="Ø"/>
            </a:pPr>
            <a:r>
              <a:rPr lang="tr-TR" sz="2800" dirty="0"/>
              <a:t>Expansion against constant pressure</a:t>
            </a:r>
          </a:p>
          <a:p>
            <a:pPr algn="just">
              <a:buFont typeface="Wingdings" panose="05000000000000000000" pitchFamily="2" charset="2"/>
              <a:buChar char="Ø"/>
            </a:pPr>
            <a:r>
              <a:rPr lang="tr-TR" sz="2800" dirty="0"/>
              <a:t>Reversible expansion </a:t>
            </a:r>
          </a:p>
          <a:p>
            <a:pPr algn="just">
              <a:buFont typeface="Wingdings" panose="05000000000000000000" pitchFamily="2" charset="2"/>
              <a:buChar char="Ø"/>
            </a:pPr>
            <a:r>
              <a:rPr lang="tr-TR" sz="2800" dirty="0"/>
              <a:t>Isothermal reversible expansion</a:t>
            </a:r>
          </a:p>
        </p:txBody>
      </p:sp>
    </p:spTree>
    <p:extLst>
      <p:ext uri="{BB962C8B-B14F-4D97-AF65-F5344CB8AC3E}">
        <p14:creationId xmlns:p14="http://schemas.microsoft.com/office/powerpoint/2010/main" val="413266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785088"/>
          </a:xfrm>
        </p:spPr>
        <p:txBody>
          <a:bodyPr>
            <a:normAutofit/>
          </a:bodyPr>
          <a:lstStyle/>
          <a:p>
            <a:pPr algn="l"/>
            <a:r>
              <a:rPr lang="tr-TR" sz="3800" dirty="0">
                <a:solidFill>
                  <a:srgbClr val="00B050"/>
                </a:solidFill>
              </a:rPr>
              <a:t>The General Expansion for Work</a:t>
            </a:r>
          </a:p>
        </p:txBody>
      </p:sp>
      <p:sp>
        <p:nvSpPr>
          <p:cNvPr id="3" name="Content Placeholder 2"/>
          <p:cNvSpPr>
            <a:spLocks noGrp="1"/>
          </p:cNvSpPr>
          <p:nvPr>
            <p:ph idx="1"/>
          </p:nvPr>
        </p:nvSpPr>
        <p:spPr>
          <a:xfrm>
            <a:off x="99238" y="785088"/>
            <a:ext cx="12340855" cy="1488559"/>
          </a:xfrm>
        </p:spPr>
        <p:txBody>
          <a:bodyPr/>
          <a:lstStyle/>
          <a:p>
            <a:pPr marL="0" indent="0" algn="just">
              <a:buNone/>
            </a:pPr>
            <a:r>
              <a:rPr lang="tr-TR" sz="2800" dirty="0"/>
              <a:t>The calculation of expansion work start from the definition used in physics, which states that the work required to move an object a distance dz against an opposing force of magnitude F is </a:t>
            </a:r>
            <a:r>
              <a:rPr lang="tr-TR" b="1" dirty="0"/>
              <a:t>dw = -Fdz</a:t>
            </a:r>
          </a:p>
          <a:p>
            <a:pPr marL="0" indent="0" algn="just">
              <a:buNone/>
            </a:pPr>
            <a:endParaRPr lang="tr-TR" sz="2800" dirty="0"/>
          </a:p>
        </p:txBody>
      </p:sp>
      <p:pic>
        <p:nvPicPr>
          <p:cNvPr id="4" name="Picture 3"/>
          <p:cNvPicPr>
            <a:picLocks noChangeAspect="1"/>
          </p:cNvPicPr>
          <p:nvPr/>
        </p:nvPicPr>
        <p:blipFill rotWithShape="1">
          <a:blip r:embed="rId3"/>
          <a:srcRect l="43384"/>
          <a:stretch/>
        </p:blipFill>
        <p:spPr>
          <a:xfrm>
            <a:off x="659219" y="3264195"/>
            <a:ext cx="4245935" cy="5624623"/>
          </a:xfrm>
          <a:prstGeom prst="rect">
            <a:avLst/>
          </a:prstGeom>
        </p:spPr>
      </p:pic>
      <p:sp>
        <p:nvSpPr>
          <p:cNvPr id="5" name="Content Placeholder 2"/>
          <p:cNvSpPr txBox="1">
            <a:spLocks/>
          </p:cNvSpPr>
          <p:nvPr/>
        </p:nvSpPr>
        <p:spPr>
          <a:xfrm>
            <a:off x="4012019" y="2390604"/>
            <a:ext cx="8192031" cy="64982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600" dirty="0"/>
              <a:t>The negative sign tell us that, when the system moves an object against an opposing force, the internal energy of the sytem doing work will decrease. </a:t>
            </a:r>
          </a:p>
          <a:p>
            <a:pPr algn="just">
              <a:buFont typeface="Wingdings" panose="05000000000000000000" pitchFamily="2" charset="2"/>
              <a:buChar char="Ø"/>
            </a:pPr>
            <a:r>
              <a:rPr lang="tr-TR" sz="2600" dirty="0"/>
              <a:t>Now consider the arrangement shown in Fig. , in which one wall of a system is a massles, frictionless, rigid, perfectly fitting piston area </a:t>
            </a:r>
            <a:r>
              <a:rPr lang="tr-TR" sz="2600" b="1" i="1" dirty="0"/>
              <a:t>A</a:t>
            </a:r>
            <a:r>
              <a:rPr lang="tr-TR" sz="2600" dirty="0"/>
              <a:t>. </a:t>
            </a:r>
          </a:p>
          <a:p>
            <a:pPr algn="just">
              <a:buFont typeface="Wingdings" panose="05000000000000000000" pitchFamily="2" charset="2"/>
              <a:buChar char="Ø"/>
            </a:pPr>
            <a:r>
              <a:rPr lang="tr-TR" sz="2600" dirty="0"/>
              <a:t>If the external pressure is </a:t>
            </a:r>
            <a:r>
              <a:rPr lang="tr-TR" sz="2600" b="1" i="1" dirty="0"/>
              <a:t>p</a:t>
            </a:r>
            <a:r>
              <a:rPr lang="tr-TR" sz="2600" b="1" i="1" baseline="-25000" dirty="0"/>
              <a:t>e</a:t>
            </a:r>
            <a:r>
              <a:rPr lang="tr-TR" sz="2600" baseline="-25000" dirty="0"/>
              <a:t>x</a:t>
            </a:r>
            <a:r>
              <a:rPr lang="tr-TR" sz="2600" dirty="0"/>
              <a:t> , the magnitude of the force acting on the outer face of the piston </a:t>
            </a:r>
            <a:r>
              <a:rPr lang="tr-TR" sz="2600" b="1" dirty="0"/>
              <a:t>is F = p</a:t>
            </a:r>
            <a:r>
              <a:rPr lang="tr-TR" sz="2600" b="1" baseline="-25000" dirty="0"/>
              <a:t>ex</a:t>
            </a:r>
            <a:r>
              <a:rPr lang="tr-TR" sz="2600" b="1" dirty="0"/>
              <a:t>A</a:t>
            </a:r>
            <a:r>
              <a:rPr lang="tr-TR" sz="2600" dirty="0"/>
              <a:t>. </a:t>
            </a:r>
          </a:p>
          <a:p>
            <a:pPr algn="just">
              <a:buFont typeface="Wingdings" panose="05000000000000000000" pitchFamily="2" charset="2"/>
              <a:buChar char="Ø"/>
            </a:pPr>
            <a:r>
              <a:rPr lang="tr-TR" sz="2600" dirty="0"/>
              <a:t>When the system expands through a distance dz against an external pressure p</a:t>
            </a:r>
            <a:r>
              <a:rPr lang="tr-TR" sz="2600" baseline="-25000" dirty="0"/>
              <a:t>ex</a:t>
            </a:r>
            <a:r>
              <a:rPr lang="tr-TR" sz="2600" dirty="0"/>
              <a:t>, it follows that the work done is </a:t>
            </a:r>
            <a:r>
              <a:rPr lang="tr-TR" sz="2600" b="1" dirty="0"/>
              <a:t>dw = - p</a:t>
            </a:r>
            <a:r>
              <a:rPr lang="tr-TR" sz="2600" b="1" baseline="-25000" dirty="0"/>
              <a:t>ex </a:t>
            </a:r>
            <a:r>
              <a:rPr lang="tr-TR" sz="2600" b="1" dirty="0"/>
              <a:t>Adz</a:t>
            </a:r>
            <a:r>
              <a:rPr lang="tr-TR" sz="2600" dirty="0"/>
              <a:t>.</a:t>
            </a:r>
          </a:p>
          <a:p>
            <a:pPr algn="just">
              <a:buFont typeface="Wingdings" panose="05000000000000000000" pitchFamily="2" charset="2"/>
              <a:buChar char="Ø"/>
            </a:pPr>
            <a:r>
              <a:rPr lang="tr-TR" sz="2600" dirty="0"/>
              <a:t>But </a:t>
            </a:r>
            <a:r>
              <a:rPr lang="tr-TR" sz="2600" b="1" dirty="0"/>
              <a:t>Adz is the change in volume, dV, </a:t>
            </a:r>
            <a:r>
              <a:rPr lang="tr-TR" sz="2600" dirty="0"/>
              <a:t>in the course of the expension. </a:t>
            </a:r>
          </a:p>
          <a:p>
            <a:pPr algn="just">
              <a:buFont typeface="Wingdings" panose="05000000000000000000" pitchFamily="2" charset="2"/>
              <a:buChar char="Ø"/>
            </a:pPr>
            <a:r>
              <a:rPr lang="tr-TR" sz="2600" dirty="0"/>
              <a:t>Therefore, </a:t>
            </a:r>
            <a:r>
              <a:rPr lang="tr-TR" sz="2600" b="1" dirty="0"/>
              <a:t>the work done </a:t>
            </a:r>
            <a:r>
              <a:rPr lang="tr-TR" sz="2600" dirty="0"/>
              <a:t>when the system expands by dV against a pressure p</a:t>
            </a:r>
            <a:r>
              <a:rPr lang="tr-TR" sz="2600" baseline="-25000" dirty="0"/>
              <a:t>ex</a:t>
            </a:r>
            <a:r>
              <a:rPr lang="tr-TR" sz="2600" dirty="0"/>
              <a:t> is ; </a:t>
            </a:r>
            <a:r>
              <a:rPr lang="tr-TR" sz="2600" b="1" i="1" dirty="0"/>
              <a:t>dw = -p</a:t>
            </a:r>
            <a:r>
              <a:rPr lang="tr-TR" sz="2600" b="1" i="1" baseline="-25000" dirty="0"/>
              <a:t>ex</a:t>
            </a:r>
            <a:r>
              <a:rPr lang="tr-TR" sz="2600" b="1" i="1" dirty="0"/>
              <a:t>dV</a:t>
            </a:r>
          </a:p>
          <a:p>
            <a:pPr marL="0" indent="0" algn="just">
              <a:buFont typeface="Arial"/>
              <a:buNone/>
            </a:pPr>
            <a:endParaRPr lang="tr-TR" sz="2600" dirty="0"/>
          </a:p>
        </p:txBody>
      </p:sp>
    </p:spTree>
    <p:extLst>
      <p:ext uri="{BB962C8B-B14F-4D97-AF65-F5344CB8AC3E}">
        <p14:creationId xmlns:p14="http://schemas.microsoft.com/office/powerpoint/2010/main" val="296826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560"/>
            <a:ext cx="10972800" cy="721042"/>
          </a:xfrm>
        </p:spPr>
        <p:txBody>
          <a:bodyPr>
            <a:noAutofit/>
          </a:bodyPr>
          <a:lstStyle/>
          <a:p>
            <a:pPr algn="l"/>
            <a:r>
              <a:rPr lang="tr-TR" sz="4600" b="1" dirty="0">
                <a:solidFill>
                  <a:srgbClr val="00B050"/>
                </a:solidFill>
              </a:rPr>
              <a:t>The First Law of Thermodynamic</a:t>
            </a:r>
          </a:p>
        </p:txBody>
      </p:sp>
      <p:sp>
        <p:nvSpPr>
          <p:cNvPr id="3" name="Content Placeholder 2"/>
          <p:cNvSpPr>
            <a:spLocks noGrp="1"/>
          </p:cNvSpPr>
          <p:nvPr>
            <p:ph idx="1"/>
          </p:nvPr>
        </p:nvSpPr>
        <p:spPr>
          <a:xfrm>
            <a:off x="304800" y="1318264"/>
            <a:ext cx="11744960" cy="7825736"/>
          </a:xfrm>
        </p:spPr>
        <p:txBody>
          <a:bodyPr>
            <a:noAutofit/>
          </a:bodyPr>
          <a:lstStyle/>
          <a:p>
            <a:pPr algn="just">
              <a:buFont typeface="Wingdings" panose="05000000000000000000" pitchFamily="2" charset="2"/>
              <a:buChar char="Ø"/>
            </a:pPr>
            <a:r>
              <a:rPr lang="en-US" dirty="0"/>
              <a:t> The first law of thermodynamic concentrates on the </a:t>
            </a:r>
            <a:r>
              <a:rPr lang="tr-TR" dirty="0" err="1"/>
              <a:t>convers</a:t>
            </a:r>
            <a:r>
              <a:rPr lang="en-US" dirty="0"/>
              <a:t>ion of energy and shows how the principle of the </a:t>
            </a:r>
            <a:r>
              <a:rPr lang="tr-TR" dirty="0" err="1"/>
              <a:t>convers</a:t>
            </a:r>
            <a:r>
              <a:rPr lang="en-US" dirty="0"/>
              <a:t>ion energy can be used to assess the energy changes that accompany physical and chemical processes. </a:t>
            </a:r>
          </a:p>
          <a:p>
            <a:pPr algn="just">
              <a:buFont typeface="Wingdings" panose="05000000000000000000" pitchFamily="2" charset="2"/>
              <a:buChar char="Ø"/>
            </a:pPr>
            <a:r>
              <a:rPr lang="en-US" dirty="0"/>
              <a:t>The experimental observations proves that energy can be neither created nor destroyed.</a:t>
            </a:r>
          </a:p>
          <a:p>
            <a:pPr algn="just">
              <a:buFont typeface="Wingdings" panose="05000000000000000000" pitchFamily="2" charset="2"/>
              <a:buChar char="Ø"/>
            </a:pPr>
            <a:r>
              <a:rPr lang="en-US" dirty="0"/>
              <a:t>A system can exchange energy with its surroundings in terms of the work it may do or the heat it may produce. </a:t>
            </a:r>
          </a:p>
          <a:p>
            <a:pPr algn="just">
              <a:buFont typeface="Wingdings" panose="05000000000000000000" pitchFamily="2" charset="2"/>
              <a:buChar char="Ø"/>
            </a:pPr>
            <a:r>
              <a:rPr lang="en-US" dirty="0"/>
              <a:t>With enthalpy it is possible to track of the heat output of physical processes and chemical reactions at constant pressure. </a:t>
            </a:r>
          </a:p>
          <a:p>
            <a:pPr algn="just">
              <a:buFont typeface="Wingdings" panose="05000000000000000000" pitchFamily="2" charset="2"/>
              <a:buChar char="Ø"/>
            </a:pPr>
            <a:r>
              <a:rPr lang="en-US" dirty="0"/>
              <a:t>It is possible to measure a property while measuring indirectly others and then combining their values with thermodynamic.</a:t>
            </a:r>
          </a:p>
          <a:p>
            <a:pPr algn="just">
              <a:buFont typeface="Wingdings" panose="05000000000000000000" pitchFamily="2" charset="2"/>
              <a:buChar char="Ø"/>
            </a:pPr>
            <a:r>
              <a:rPr lang="en-US" dirty="0"/>
              <a:t>Also</a:t>
            </a:r>
            <a:r>
              <a:rPr lang="tr-TR" dirty="0"/>
              <a:t>,</a:t>
            </a:r>
            <a:r>
              <a:rPr lang="en-US" dirty="0"/>
              <a:t> it is possible to understand liquefaction of gases and to establish relation between the heat capacities of a substance under different conditions. </a:t>
            </a:r>
          </a:p>
        </p:txBody>
      </p:sp>
    </p:spTree>
    <p:extLst>
      <p:ext uri="{BB962C8B-B14F-4D97-AF65-F5344CB8AC3E}">
        <p14:creationId xmlns:p14="http://schemas.microsoft.com/office/powerpoint/2010/main" val="115652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785088"/>
          </a:xfrm>
        </p:spPr>
        <p:txBody>
          <a:bodyPr>
            <a:normAutofit/>
          </a:bodyPr>
          <a:lstStyle/>
          <a:p>
            <a:pPr algn="l"/>
            <a:r>
              <a:rPr lang="tr-TR" sz="3800" dirty="0">
                <a:solidFill>
                  <a:srgbClr val="00B050"/>
                </a:solidFill>
              </a:rPr>
              <a:t>The General Expansion for Work</a:t>
            </a:r>
          </a:p>
        </p:txBody>
      </p:sp>
      <p:sp>
        <p:nvSpPr>
          <p:cNvPr id="3" name="Content Placeholder 2"/>
          <p:cNvSpPr>
            <a:spLocks noGrp="1"/>
          </p:cNvSpPr>
          <p:nvPr>
            <p:ph idx="1"/>
          </p:nvPr>
        </p:nvSpPr>
        <p:spPr>
          <a:xfrm>
            <a:off x="99238" y="785088"/>
            <a:ext cx="12340855" cy="1075609"/>
          </a:xfrm>
        </p:spPr>
        <p:txBody>
          <a:bodyPr/>
          <a:lstStyle/>
          <a:p>
            <a:pPr marL="0" indent="0" algn="just">
              <a:buNone/>
            </a:pPr>
            <a:r>
              <a:rPr lang="tr-TR" sz="2800" dirty="0"/>
              <a:t>To obtain the total work done when the volume changes from V</a:t>
            </a:r>
            <a:r>
              <a:rPr lang="tr-TR" sz="2800" baseline="-25000" dirty="0"/>
              <a:t>i </a:t>
            </a:r>
            <a:r>
              <a:rPr lang="tr-TR" sz="2800" dirty="0"/>
              <a:t>to V</a:t>
            </a:r>
            <a:r>
              <a:rPr lang="tr-TR" sz="2800" baseline="-25000" dirty="0"/>
              <a:t>f</a:t>
            </a:r>
            <a:r>
              <a:rPr lang="tr-TR" sz="2800" dirty="0"/>
              <a:t> we integrate this expression between the initial and final volumes: </a:t>
            </a:r>
            <a:endParaRPr lang="tr-TR" sz="2800" baseline="-25000" dirty="0"/>
          </a:p>
        </p:txBody>
      </p:sp>
      <p:pic>
        <p:nvPicPr>
          <p:cNvPr id="4" name="Picture 3"/>
          <p:cNvPicPr>
            <a:picLocks noChangeAspect="1"/>
          </p:cNvPicPr>
          <p:nvPr/>
        </p:nvPicPr>
        <p:blipFill rotWithShape="1">
          <a:blip r:embed="rId3"/>
          <a:srcRect l="43384"/>
          <a:stretch/>
        </p:blipFill>
        <p:spPr>
          <a:xfrm>
            <a:off x="659219" y="2562446"/>
            <a:ext cx="4245935" cy="5624623"/>
          </a:xfrm>
          <a:prstGeom prst="rect">
            <a:avLst/>
          </a:prstGeom>
        </p:spPr>
      </p:pic>
      <p:sp>
        <p:nvSpPr>
          <p:cNvPr id="5" name="Content Placeholder 2"/>
          <p:cNvSpPr txBox="1">
            <a:spLocks/>
          </p:cNvSpPr>
          <p:nvPr/>
        </p:nvSpPr>
        <p:spPr>
          <a:xfrm>
            <a:off x="4012019" y="2390604"/>
            <a:ext cx="8192031" cy="64982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tr-TR" sz="2600" dirty="0"/>
          </a:p>
        </p:txBody>
      </p:sp>
      <mc:AlternateContent xmlns:mc="http://schemas.openxmlformats.org/markup-compatibility/2006" xmlns:a14="http://schemas.microsoft.com/office/drawing/2010/main">
        <mc:Choice Requires="a14">
          <p:sp>
            <p:nvSpPr>
              <p:cNvPr id="6" name="TextBox 5"/>
              <p:cNvSpPr txBox="1"/>
              <p:nvPr/>
            </p:nvSpPr>
            <p:spPr>
              <a:xfrm>
                <a:off x="6071190" y="1922659"/>
                <a:ext cx="2785699" cy="1130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200" b="0" i="1" smtClean="0">
                          <a:latin typeface="Cambria Math" panose="02040503050406030204" pitchFamily="18" charset="0"/>
                        </a:rPr>
                        <m:t>𝑤</m:t>
                      </m:r>
                      <m:r>
                        <a:rPr lang="tr-TR" sz="3200" b="0" i="1" smtClean="0">
                          <a:latin typeface="Cambria Math" panose="02040503050406030204" pitchFamily="18" charset="0"/>
                        </a:rPr>
                        <m:t>= </m:t>
                      </m:r>
                      <m:nary>
                        <m:naryPr>
                          <m:ctrlPr>
                            <a:rPr lang="tr-TR" sz="3200" b="0" i="1" smtClean="0">
                              <a:latin typeface="Cambria Math" panose="02040503050406030204" pitchFamily="18" charset="0"/>
                            </a:rPr>
                          </m:ctrlPr>
                        </m:naryPr>
                        <m:sub>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𝑣</m:t>
                              </m:r>
                            </m:e>
                            <m:sub>
                              <m:r>
                                <a:rPr lang="tr-TR" sz="3200" b="0" i="1" smtClean="0">
                                  <a:latin typeface="Cambria Math" panose="02040503050406030204" pitchFamily="18" charset="0"/>
                                </a:rPr>
                                <m:t>𝑖</m:t>
                              </m:r>
                            </m:sub>
                          </m:sSub>
                        </m:sub>
                        <m:sup>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𝑣</m:t>
                              </m:r>
                            </m:e>
                            <m:sub>
                              <m:r>
                                <a:rPr lang="tr-TR" sz="3200" b="0" i="1" smtClean="0">
                                  <a:latin typeface="Cambria Math" panose="02040503050406030204" pitchFamily="18" charset="0"/>
                                </a:rPr>
                                <m:t>𝑓</m:t>
                              </m:r>
                            </m:sub>
                          </m:sSub>
                        </m:sup>
                        <m:e>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𝑝</m:t>
                              </m:r>
                            </m:e>
                            <m:sub>
                              <m:r>
                                <a:rPr lang="tr-TR" sz="3200" b="0" i="1" smtClean="0">
                                  <a:latin typeface="Cambria Math" panose="02040503050406030204" pitchFamily="18" charset="0"/>
                                </a:rPr>
                                <m:t>𝑒𝑥</m:t>
                              </m:r>
                            </m:sub>
                          </m:sSub>
                          <m:r>
                            <a:rPr lang="tr-TR" sz="3200" b="0" i="1" smtClean="0">
                              <a:latin typeface="Cambria Math" panose="02040503050406030204" pitchFamily="18" charset="0"/>
                            </a:rPr>
                            <m:t>𝑑𝑉</m:t>
                          </m:r>
                        </m:e>
                      </m:nary>
                    </m:oMath>
                  </m:oMathPara>
                </a14:m>
                <a:endParaRPr lang="tr-TR"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6071190" y="1922659"/>
                <a:ext cx="2785699" cy="1130759"/>
              </a:xfrm>
              <a:prstGeom prst="rect">
                <a:avLst/>
              </a:prstGeom>
              <a:blipFill rotWithShape="0">
                <a:blip r:embed="rId4"/>
                <a:stretch>
                  <a:fillRect/>
                </a:stretch>
              </a:blipFill>
            </p:spPr>
            <p:txBody>
              <a:bodyPr/>
              <a:lstStyle/>
              <a:p>
                <a:r>
                  <a:rPr lang="tr-TR">
                    <a:noFill/>
                  </a:rPr>
                  <a:t> </a:t>
                </a:r>
              </a:p>
            </p:txBody>
          </p:sp>
        </mc:Fallback>
      </mc:AlternateContent>
      <p:sp>
        <p:nvSpPr>
          <p:cNvPr id="7" name="Content Placeholder 2"/>
          <p:cNvSpPr txBox="1">
            <a:spLocks/>
          </p:cNvSpPr>
          <p:nvPr/>
        </p:nvSpPr>
        <p:spPr>
          <a:xfrm>
            <a:off x="4439093" y="3702786"/>
            <a:ext cx="7637721" cy="53578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2400" dirty="0"/>
              <a:t>The force acting on the piston, </a:t>
            </a:r>
            <a:r>
              <a:rPr lang="tr-TR" sz="2400" b="1" i="1" dirty="0"/>
              <a:t>pexA, </a:t>
            </a:r>
            <a:r>
              <a:rPr lang="tr-TR" sz="2400" dirty="0"/>
              <a:t>is equivalent to a weight taht is raised as the system expands. </a:t>
            </a:r>
          </a:p>
          <a:p>
            <a:pPr marL="0" indent="0" algn="just">
              <a:buFont typeface="Arial"/>
              <a:buNone/>
            </a:pPr>
            <a:r>
              <a:rPr lang="tr-TR" sz="2400" dirty="0"/>
              <a:t>If the system is compressed instead, then the same weight is lowered in the surroundings and eq. is still valid, but now V</a:t>
            </a:r>
            <a:r>
              <a:rPr lang="tr-TR" sz="2400" baseline="-25000" dirty="0"/>
              <a:t>f</a:t>
            </a:r>
            <a:r>
              <a:rPr lang="tr-TR" sz="2400" dirty="0"/>
              <a:t> </a:t>
            </a:r>
            <a:r>
              <a:rPr lang="tr-TR" sz="2400" dirty="0">
                <a:latin typeface="Calibri" panose="020F0502020204030204" pitchFamily="34" charset="0"/>
                <a:cs typeface="Calibri" panose="020F0502020204030204" pitchFamily="34" charset="0"/>
              </a:rPr>
              <a:t>&lt; V</a:t>
            </a:r>
            <a:r>
              <a:rPr lang="tr-TR" sz="2400" baseline="-25000" dirty="0">
                <a:latin typeface="Calibri" panose="020F0502020204030204" pitchFamily="34" charset="0"/>
                <a:cs typeface="Calibri" panose="020F0502020204030204" pitchFamily="34" charset="0"/>
              </a:rPr>
              <a:t>i </a:t>
            </a:r>
            <a:r>
              <a:rPr lang="tr-TR" sz="2400" dirty="0">
                <a:latin typeface="Calibri" panose="020F0502020204030204" pitchFamily="34" charset="0"/>
                <a:cs typeface="Calibri" panose="020F0502020204030204" pitchFamily="34" charset="0"/>
              </a:rPr>
              <a:t>. </a:t>
            </a:r>
          </a:p>
          <a:p>
            <a:pPr marL="0" indent="0" algn="just">
              <a:buFont typeface="Arial"/>
              <a:buNone/>
            </a:pPr>
            <a:r>
              <a:rPr lang="tr-TR" sz="2400" dirty="0">
                <a:latin typeface="Calibri" panose="020F0502020204030204" pitchFamily="34" charset="0"/>
                <a:cs typeface="Calibri" panose="020F0502020204030204" pitchFamily="34" charset="0"/>
              </a:rPr>
              <a:t>It is important to note that it is still the external pressure that deterthe magnitude of work. This somewhat perplexing conclusion seems to be inconsistent with the fact that the gas inside the container is opposing to do work is diminished by an amount determined by the weight that is lowered, and it is this energy that is transferred into the system. </a:t>
            </a:r>
            <a:endParaRPr lang="tr-TR" sz="2400" baseline="-25000" dirty="0"/>
          </a:p>
        </p:txBody>
      </p:sp>
    </p:spTree>
    <p:extLst>
      <p:ext uri="{BB962C8B-B14F-4D97-AF65-F5344CB8AC3E}">
        <p14:creationId xmlns:p14="http://schemas.microsoft.com/office/powerpoint/2010/main" val="128185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785088"/>
          </a:xfrm>
        </p:spPr>
        <p:txBody>
          <a:bodyPr>
            <a:normAutofit/>
          </a:bodyPr>
          <a:lstStyle/>
          <a:p>
            <a:pPr algn="l"/>
            <a:r>
              <a:rPr lang="tr-TR" sz="3800" dirty="0">
                <a:solidFill>
                  <a:srgbClr val="00B050"/>
                </a:solidFill>
              </a:rPr>
              <a:t>The General Expansion for Work</a:t>
            </a:r>
          </a:p>
        </p:txBody>
      </p:sp>
      <p:sp>
        <p:nvSpPr>
          <p:cNvPr id="3" name="Content Placeholder 2"/>
          <p:cNvSpPr>
            <a:spLocks noGrp="1"/>
          </p:cNvSpPr>
          <p:nvPr>
            <p:ph idx="1"/>
          </p:nvPr>
        </p:nvSpPr>
        <p:spPr>
          <a:xfrm>
            <a:off x="248094" y="817569"/>
            <a:ext cx="12340855" cy="1755510"/>
          </a:xfrm>
        </p:spPr>
        <p:txBody>
          <a:bodyPr>
            <a:noAutofit/>
          </a:bodyPr>
          <a:lstStyle/>
          <a:p>
            <a:pPr marL="0" indent="0" algn="just">
              <a:buNone/>
            </a:pPr>
            <a:r>
              <a:rPr lang="tr-TR" sz="2400" dirty="0"/>
              <a:t>Other types of work (for example, electrical work), which we shall call either non-expansion work or additional work, have analogous expressions, with each one the product of an intensive factor (the pressure, for instance) and an extensive factor (the change in volume) as in Table. </a:t>
            </a:r>
          </a:p>
          <a:p>
            <a:pPr marL="0" indent="0" algn="just">
              <a:buNone/>
            </a:pPr>
            <a:r>
              <a:rPr lang="tr-TR" sz="2400" dirty="0"/>
              <a:t>For the present we continue with the work associated with changing volume. </a:t>
            </a:r>
            <a:endParaRPr lang="tr-TR" sz="2400" baseline="-25000" dirty="0"/>
          </a:p>
        </p:txBody>
      </p:sp>
      <p:sp>
        <p:nvSpPr>
          <p:cNvPr id="5" name="Content Placeholder 2"/>
          <p:cNvSpPr txBox="1">
            <a:spLocks/>
          </p:cNvSpPr>
          <p:nvPr/>
        </p:nvSpPr>
        <p:spPr>
          <a:xfrm>
            <a:off x="4012019" y="2390604"/>
            <a:ext cx="8192031" cy="64982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tr-TR" sz="2600" dirty="0"/>
          </a:p>
        </p:txBody>
      </p:sp>
      <p:pic>
        <p:nvPicPr>
          <p:cNvPr id="3074" name="Picture 2" descr="Physical Chemistry: Thermodynamics, Structure, and Change - ppt video  onlin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4" y="2870790"/>
            <a:ext cx="8420985" cy="631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114" y="784613"/>
            <a:ext cx="12110720" cy="3627115"/>
          </a:xfrm>
        </p:spPr>
        <p:txBody>
          <a:bodyPr/>
          <a:lstStyle/>
          <a:p>
            <a:r>
              <a:rPr lang="tr-TR" dirty="0"/>
              <a:t>By free expansion we mean expansion against zero opposing force. It occurs when;</a:t>
            </a:r>
          </a:p>
          <a:p>
            <a:pPr marL="0" indent="0" algn="ctr">
              <a:buNone/>
            </a:pPr>
            <a:r>
              <a:rPr lang="tr-TR" i="1" dirty="0"/>
              <a:t>P</a:t>
            </a:r>
            <a:r>
              <a:rPr lang="tr-TR" i="1" baseline="-25000" dirty="0"/>
              <a:t>ex</a:t>
            </a:r>
            <a:r>
              <a:rPr lang="tr-TR" dirty="0"/>
              <a:t> = 0.</a:t>
            </a:r>
          </a:p>
          <a:p>
            <a:pPr algn="just"/>
            <a:r>
              <a:rPr lang="tr-TR" dirty="0"/>
              <a:t>In that case </a:t>
            </a:r>
            <a:r>
              <a:rPr lang="tr-TR" b="1" dirty="0"/>
              <a:t>Free expansion </a:t>
            </a:r>
            <a:r>
              <a:rPr lang="tr-TR" b="1" i="1" dirty="0"/>
              <a:t>w = dw = 0</a:t>
            </a:r>
            <a:r>
              <a:rPr lang="tr-TR" dirty="0"/>
              <a:t>, according to [dW = - </a:t>
            </a:r>
            <a:r>
              <a:rPr lang="tr-TR" i="1" dirty="0"/>
              <a:t>P</a:t>
            </a:r>
            <a:r>
              <a:rPr lang="tr-TR" i="1" baseline="-25000" dirty="0"/>
              <a:t>ex</a:t>
            </a:r>
            <a:r>
              <a:rPr lang="tr-TR" dirty="0"/>
              <a:t>dV]</a:t>
            </a:r>
          </a:p>
          <a:p>
            <a:pPr algn="just"/>
            <a:r>
              <a:rPr lang="tr-TR" dirty="0"/>
              <a:t>That is, no work is done when a system expands freely. </a:t>
            </a:r>
          </a:p>
          <a:p>
            <a:pPr algn="just"/>
            <a:r>
              <a:rPr lang="tr-TR" b="1" dirty="0"/>
              <a:t>Expansion of this kind occurs when a system expands into a vacuum. </a:t>
            </a:r>
          </a:p>
        </p:txBody>
      </p:sp>
      <p:sp>
        <p:nvSpPr>
          <p:cNvPr id="4" name="Title 1"/>
          <p:cNvSpPr txBox="1">
            <a:spLocks/>
          </p:cNvSpPr>
          <p:nvPr/>
        </p:nvSpPr>
        <p:spPr>
          <a:xfrm>
            <a:off x="0" y="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Free Expansion</a:t>
            </a:r>
          </a:p>
        </p:txBody>
      </p:sp>
      <p:pic>
        <p:nvPicPr>
          <p:cNvPr id="6" name="Picture 5"/>
          <p:cNvPicPr>
            <a:picLocks noChangeAspect="1"/>
          </p:cNvPicPr>
          <p:nvPr/>
        </p:nvPicPr>
        <p:blipFill>
          <a:blip r:embed="rId2"/>
          <a:stretch>
            <a:fillRect/>
          </a:stretch>
        </p:blipFill>
        <p:spPr>
          <a:xfrm>
            <a:off x="2647949" y="4411252"/>
            <a:ext cx="7385051" cy="5062948"/>
          </a:xfrm>
          <a:prstGeom prst="rect">
            <a:avLst/>
          </a:prstGeom>
        </p:spPr>
      </p:pic>
    </p:spTree>
    <p:extLst>
      <p:ext uri="{BB962C8B-B14F-4D97-AF65-F5344CB8AC3E}">
        <p14:creationId xmlns:p14="http://schemas.microsoft.com/office/powerpoint/2010/main" val="407134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Expansion Against Constant Pressure</a:t>
            </a:r>
          </a:p>
        </p:txBody>
      </p:sp>
      <p:pic>
        <p:nvPicPr>
          <p:cNvPr id="2050" name="Picture 2" descr="Chapter 2 The First Law Unit 1 work Spring Thermodynamics Thermodynamics,  the study of the transformations of energy, enables us to discuss all.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3577" t="21481" r="46978"/>
          <a:stretch/>
        </p:blipFill>
        <p:spPr bwMode="auto">
          <a:xfrm>
            <a:off x="7239000" y="2837185"/>
            <a:ext cx="5308600" cy="6322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099" y="1021303"/>
            <a:ext cx="12363501"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t>The external pressure is constant throughout the expansion. </a:t>
            </a:r>
          </a:p>
          <a:p>
            <a:pPr marL="457200" indent="-457200" algn="just">
              <a:buFont typeface="Wingdings" panose="05000000000000000000" pitchFamily="2" charset="2"/>
              <a:buChar char="Ø"/>
            </a:pPr>
            <a:endParaRPr lang="tr-TR" sz="2800" dirty="0"/>
          </a:p>
          <a:p>
            <a:pPr marL="457200" indent="-457200" algn="just">
              <a:buFont typeface="Wingdings" panose="05000000000000000000" pitchFamily="2" charset="2"/>
              <a:buChar char="Ø"/>
            </a:pPr>
            <a:r>
              <a:rPr lang="tr-TR" sz="2800" dirty="0"/>
              <a:t>For example, the piston may be pressed on by the athmosphere, which exerts the same pressure throughout the expansion.</a:t>
            </a:r>
          </a:p>
        </p:txBody>
      </p:sp>
      <p:sp>
        <p:nvSpPr>
          <p:cNvPr id="8" name="TextBox 7"/>
          <p:cNvSpPr txBox="1"/>
          <p:nvPr/>
        </p:nvSpPr>
        <p:spPr>
          <a:xfrm>
            <a:off x="184099" y="3274663"/>
            <a:ext cx="6546901"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t>A chemical example of this condition is the expansion of a gas formed in a chemical reaction. </a:t>
            </a:r>
          </a:p>
          <a:p>
            <a:pPr marL="457200" indent="-457200" algn="just">
              <a:buFont typeface="Wingdings" panose="05000000000000000000" pitchFamily="2" charset="2"/>
              <a:buChar char="Ø"/>
            </a:pPr>
            <a:endParaRPr lang="tr-TR" sz="2800" dirty="0"/>
          </a:p>
          <a:p>
            <a:pPr marL="457200" indent="-457200" algn="just">
              <a:buFont typeface="Wingdings" panose="05000000000000000000" pitchFamily="2" charset="2"/>
              <a:buChar char="Ø"/>
            </a:pPr>
            <a:r>
              <a:rPr lang="tr-TR" sz="2800" dirty="0"/>
              <a:t>This type of work can evaluate with the following formula:</a:t>
            </a:r>
          </a:p>
        </p:txBody>
      </p:sp>
      <mc:AlternateContent xmlns:mc="http://schemas.openxmlformats.org/markup-compatibility/2006" xmlns:a14="http://schemas.microsoft.com/office/drawing/2010/main">
        <mc:Choice Requires="a14">
          <p:sp>
            <p:nvSpPr>
              <p:cNvPr id="9" name="TextBox 8"/>
              <p:cNvSpPr txBox="1"/>
              <p:nvPr/>
            </p:nvSpPr>
            <p:spPr>
              <a:xfrm>
                <a:off x="436465" y="5998486"/>
                <a:ext cx="6052234" cy="692305"/>
              </a:xfrm>
              <a:prstGeom prst="rect">
                <a:avLst/>
              </a:prstGeom>
              <a:noFill/>
            </p:spPr>
            <p:txBody>
              <a:bodyPr wrap="none" lIns="0" tIns="0" rIns="0" bIns="0" rtlCol="0">
                <a:spAutoFit/>
              </a:bodyPr>
              <a:lstStyle/>
              <a:p>
                <a14:m>
                  <m:oMath xmlns:m="http://schemas.openxmlformats.org/officeDocument/2006/math">
                    <m:r>
                      <a:rPr lang="tr-TR" sz="3200" b="0" i="1" smtClean="0">
                        <a:latin typeface="Cambria Math" panose="02040503050406030204" pitchFamily="18" charset="0"/>
                      </a:rPr>
                      <m:t>𝑤</m:t>
                    </m:r>
                    <m:r>
                      <a:rPr lang="tr-TR" sz="3200" b="0" i="1" smtClean="0">
                        <a:latin typeface="Cambria Math" panose="02040503050406030204" pitchFamily="18" charset="0"/>
                      </a:rPr>
                      <m:t>=−</m:t>
                    </m:r>
                    <m:sSub>
                      <m:sSubPr>
                        <m:ctrlPr>
                          <a:rPr lang="tr-TR" sz="3200" i="1">
                            <a:latin typeface="Cambria Math" panose="02040503050406030204" pitchFamily="18" charset="0"/>
                          </a:rPr>
                        </m:ctrlPr>
                      </m:sSubPr>
                      <m:e>
                        <m:r>
                          <a:rPr lang="tr-TR" sz="3200" i="1">
                            <a:latin typeface="Cambria Math" panose="02040503050406030204" pitchFamily="18" charset="0"/>
                          </a:rPr>
                          <m:t>𝑝</m:t>
                        </m:r>
                      </m:e>
                      <m:sub>
                        <m:r>
                          <a:rPr lang="tr-TR" sz="3200" i="1">
                            <a:latin typeface="Cambria Math" panose="02040503050406030204" pitchFamily="18" charset="0"/>
                          </a:rPr>
                          <m:t>𝑒𝑥</m:t>
                        </m:r>
                      </m:sub>
                    </m:sSub>
                    <m:nary>
                      <m:naryPr>
                        <m:ctrlPr>
                          <a:rPr lang="tr-TR" sz="3200" b="0" i="1" smtClean="0">
                            <a:latin typeface="Cambria Math" panose="02040503050406030204" pitchFamily="18" charset="0"/>
                          </a:rPr>
                        </m:ctrlPr>
                      </m:naryPr>
                      <m:sub>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𝑣</m:t>
                            </m:r>
                          </m:e>
                          <m:sub>
                            <m:r>
                              <a:rPr lang="tr-TR" sz="3200" b="0" i="1" smtClean="0">
                                <a:latin typeface="Cambria Math" panose="02040503050406030204" pitchFamily="18" charset="0"/>
                              </a:rPr>
                              <m:t>𝑖</m:t>
                            </m:r>
                          </m:sub>
                        </m:sSub>
                      </m:sub>
                      <m:sup>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𝑣</m:t>
                            </m:r>
                          </m:e>
                          <m:sub>
                            <m:r>
                              <a:rPr lang="tr-TR" sz="3200" b="0" i="1" smtClean="0">
                                <a:latin typeface="Cambria Math" panose="02040503050406030204" pitchFamily="18" charset="0"/>
                              </a:rPr>
                              <m:t>𝑓</m:t>
                            </m:r>
                          </m:sub>
                        </m:sSub>
                      </m:sup>
                      <m:e>
                        <m:r>
                          <a:rPr lang="tr-TR" sz="3200" b="0" i="1" smtClean="0">
                            <a:latin typeface="Cambria Math" panose="02040503050406030204" pitchFamily="18" charset="0"/>
                          </a:rPr>
                          <m:t>𝑑𝑉</m:t>
                        </m:r>
                      </m:e>
                    </m:nary>
                    <m:r>
                      <a:rPr lang="tr-TR" sz="3200" b="0" i="1" smtClean="0">
                        <a:latin typeface="Cambria Math" panose="02040503050406030204" pitchFamily="18" charset="0"/>
                      </a:rPr>
                      <m:t>=−</m:t>
                    </m:r>
                    <m:sSub>
                      <m:sSubPr>
                        <m:ctrlPr>
                          <a:rPr lang="tr-TR" sz="3200" i="1">
                            <a:latin typeface="Cambria Math" panose="02040503050406030204" pitchFamily="18" charset="0"/>
                          </a:rPr>
                        </m:ctrlPr>
                      </m:sSubPr>
                      <m:e>
                        <m:r>
                          <a:rPr lang="tr-TR" sz="3200" i="1">
                            <a:latin typeface="Cambria Math" panose="02040503050406030204" pitchFamily="18" charset="0"/>
                          </a:rPr>
                          <m:t>𝑝</m:t>
                        </m:r>
                      </m:e>
                      <m:sub>
                        <m:r>
                          <a:rPr lang="tr-TR" sz="3200" i="1">
                            <a:latin typeface="Cambria Math" panose="02040503050406030204" pitchFamily="18" charset="0"/>
                          </a:rPr>
                          <m:t>𝑒𝑥</m:t>
                        </m:r>
                      </m:sub>
                    </m:sSub>
                    <m:r>
                      <a:rPr lang="tr-TR" sz="3200" b="0" i="1" smtClean="0">
                        <a:latin typeface="Cambria Math" panose="02040503050406030204" pitchFamily="18" charset="0"/>
                      </a:rPr>
                      <m:t>(</m:t>
                    </m:r>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𝑓</m:t>
                        </m:r>
                      </m:sub>
                    </m:sSub>
                    <m:r>
                      <a:rPr lang="tr-TR" sz="3200" b="0" i="1" smtClean="0">
                        <a:latin typeface="Cambria Math" panose="02040503050406030204" pitchFamily="18" charset="0"/>
                      </a:rPr>
                      <m:t> − </m:t>
                    </m:r>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𝑉</m:t>
                        </m:r>
                      </m:e>
                      <m:sub>
                        <m:r>
                          <a:rPr lang="tr-TR" sz="3200" b="0" i="1" smtClean="0">
                            <a:latin typeface="Cambria Math" panose="02040503050406030204" pitchFamily="18" charset="0"/>
                          </a:rPr>
                          <m:t>𝑖</m:t>
                        </m:r>
                      </m:sub>
                    </m:sSub>
                  </m:oMath>
                </a14:m>
                <a:r>
                  <a:rPr lang="tr-TR" sz="32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436465" y="5998486"/>
                <a:ext cx="6052234" cy="692305"/>
              </a:xfrm>
              <a:prstGeom prst="rect">
                <a:avLst/>
              </a:prstGeom>
              <a:blipFill rotWithShape="0">
                <a:blip r:embed="rId3"/>
                <a:stretch>
                  <a:fillRect t="-7018" r="-3125" b="-1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4099" y="7402065"/>
                <a:ext cx="6546901" cy="954107"/>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t>If we write the change in volume as </a:t>
                </a:r>
                <a:endParaRPr lang="tr-TR" sz="2400" i="1" dirty="0">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tr-TR" sz="2600" i="1" smtClean="0">
                          <a:latin typeface="Cambria Math" panose="02040503050406030204" pitchFamily="18" charset="0"/>
                          <a:ea typeface="Cambria Math" panose="02040503050406030204" pitchFamily="18" charset="0"/>
                        </a:rPr>
                        <m:t>∆</m:t>
                      </m:r>
                      <m:r>
                        <a:rPr lang="tr-TR" sz="2600" b="0" i="1" smtClean="0">
                          <a:latin typeface="Cambria Math" panose="02040503050406030204" pitchFamily="18" charset="0"/>
                          <a:ea typeface="Cambria Math" panose="02040503050406030204" pitchFamily="18" charset="0"/>
                        </a:rPr>
                        <m:t>𝑉</m:t>
                      </m:r>
                      <m:r>
                        <a:rPr lang="tr-TR" sz="2600" b="0" i="1" smtClean="0">
                          <a:latin typeface="Cambria Math" panose="02040503050406030204" pitchFamily="18" charset="0"/>
                          <a:ea typeface="Cambria Math" panose="02040503050406030204" pitchFamily="18" charset="0"/>
                        </a:rPr>
                        <m:t>= </m:t>
                      </m:r>
                      <m:sSub>
                        <m:sSubPr>
                          <m:ctrlPr>
                            <a:rPr lang="tr-TR" sz="2600" i="1">
                              <a:latin typeface="Cambria Math" panose="02040503050406030204" pitchFamily="18" charset="0"/>
                            </a:rPr>
                          </m:ctrlPr>
                        </m:sSubPr>
                        <m:e>
                          <m:r>
                            <a:rPr lang="tr-TR" sz="2600" i="1">
                              <a:latin typeface="Cambria Math" panose="02040503050406030204" pitchFamily="18" charset="0"/>
                            </a:rPr>
                            <m:t>𝑉</m:t>
                          </m:r>
                        </m:e>
                        <m:sub>
                          <m:r>
                            <a:rPr lang="tr-TR" sz="2600" i="1">
                              <a:latin typeface="Cambria Math" panose="02040503050406030204" pitchFamily="18" charset="0"/>
                            </a:rPr>
                            <m:t>𝑓</m:t>
                          </m:r>
                        </m:sub>
                      </m:sSub>
                      <m:r>
                        <a:rPr lang="tr-TR" sz="2600" i="1">
                          <a:latin typeface="Cambria Math" panose="02040503050406030204" pitchFamily="18" charset="0"/>
                        </a:rPr>
                        <m:t> − </m:t>
                      </m:r>
                      <m:sSub>
                        <m:sSubPr>
                          <m:ctrlPr>
                            <a:rPr lang="tr-TR" sz="2600" i="1">
                              <a:latin typeface="Cambria Math" panose="02040503050406030204" pitchFamily="18" charset="0"/>
                            </a:rPr>
                          </m:ctrlPr>
                        </m:sSubPr>
                        <m:e>
                          <m:r>
                            <a:rPr lang="tr-TR" sz="2600" i="1">
                              <a:latin typeface="Cambria Math" panose="02040503050406030204" pitchFamily="18" charset="0"/>
                            </a:rPr>
                            <m:t>𝑉</m:t>
                          </m:r>
                        </m:e>
                        <m:sub>
                          <m:r>
                            <a:rPr lang="tr-TR" sz="2600" i="1">
                              <a:latin typeface="Cambria Math" panose="02040503050406030204" pitchFamily="18" charset="0"/>
                            </a:rPr>
                            <m:t>𝑖</m:t>
                          </m:r>
                        </m:sub>
                      </m:sSub>
                    </m:oMath>
                  </m:oMathPara>
                </a14:m>
                <a:endParaRPr lang="tr-TR" sz="2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84099" y="7402065"/>
                <a:ext cx="6546901" cy="954107"/>
              </a:xfrm>
              <a:prstGeom prst="rect">
                <a:avLst/>
              </a:prstGeom>
              <a:blipFill rotWithShape="0">
                <a:blip r:embed="rId4"/>
                <a:stretch>
                  <a:fillRect l="-1583" t="-573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91566" y="8397360"/>
                <a:ext cx="2559932" cy="541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0" i="1" smtClean="0">
                          <a:latin typeface="Cambria Math" panose="02040503050406030204" pitchFamily="18" charset="0"/>
                        </a:rPr>
                        <m:t>𝑤</m:t>
                      </m:r>
                      <m:r>
                        <a:rPr lang="tr-TR" sz="3600" b="0" i="1" smtClean="0">
                          <a:latin typeface="Cambria Math" panose="02040503050406030204" pitchFamily="18" charset="0"/>
                        </a:rPr>
                        <m:t>=−</m:t>
                      </m:r>
                      <m:sSub>
                        <m:sSubPr>
                          <m:ctrlPr>
                            <a:rPr lang="tr-TR" sz="3600" i="1">
                              <a:latin typeface="Cambria Math" panose="02040503050406030204" pitchFamily="18" charset="0"/>
                            </a:rPr>
                          </m:ctrlPr>
                        </m:sSubPr>
                        <m:e>
                          <m:r>
                            <a:rPr lang="tr-TR" sz="3600" i="1">
                              <a:latin typeface="Cambria Math" panose="02040503050406030204" pitchFamily="18" charset="0"/>
                            </a:rPr>
                            <m:t>𝑝</m:t>
                          </m:r>
                        </m:e>
                        <m:sub>
                          <m:r>
                            <a:rPr lang="tr-TR" sz="3600" i="1">
                              <a:latin typeface="Cambria Math" panose="02040503050406030204" pitchFamily="18" charset="0"/>
                            </a:rPr>
                            <m:t>𝑒𝑥</m:t>
                          </m:r>
                        </m:sub>
                      </m:sSub>
                      <m:r>
                        <a:rPr lang="tr-TR" sz="3200" i="1">
                          <a:latin typeface="Cambria Math" panose="02040503050406030204" pitchFamily="18" charset="0"/>
                          <a:ea typeface="Cambria Math" panose="02040503050406030204" pitchFamily="18" charset="0"/>
                        </a:rPr>
                        <m:t>∆</m:t>
                      </m:r>
                      <m:r>
                        <a:rPr lang="tr-TR" sz="3200" i="1">
                          <a:latin typeface="Cambria Math" panose="02040503050406030204" pitchFamily="18" charset="0"/>
                          <a:ea typeface="Cambria Math" panose="02040503050406030204" pitchFamily="18" charset="0"/>
                        </a:rPr>
                        <m:t>𝑉</m:t>
                      </m:r>
                    </m:oMath>
                  </m:oMathPara>
                </a14:m>
                <a:endParaRPr lang="tr-TR"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91566" y="8397360"/>
                <a:ext cx="2559932" cy="541238"/>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950081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800" y="4826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Expansion Against Constant Pressure</a:t>
            </a:r>
          </a:p>
        </p:txBody>
      </p:sp>
      <p:pic>
        <p:nvPicPr>
          <p:cNvPr id="2050" name="Picture 2" descr="Chapter 2 The First Law Unit 1 work Spring Thermodynamics Thermodynamics,  the study of the transformations of energy, enables us to discuss all.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3577" t="21481" r="46978"/>
          <a:stretch/>
        </p:blipFill>
        <p:spPr bwMode="auto">
          <a:xfrm>
            <a:off x="7061200" y="1844018"/>
            <a:ext cx="5308600" cy="632260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177800" y="2562960"/>
                <a:ext cx="6267501" cy="3970318"/>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t>This result is illustrated graphically in Fig. Which makes use of the fact that an integral can be interpreted as an area. </a:t>
                </a:r>
              </a:p>
              <a:p>
                <a:pPr marL="457200" indent="-457200" algn="just">
                  <a:buFont typeface="Wingdings" panose="05000000000000000000" pitchFamily="2" charset="2"/>
                  <a:buChar char="Ø"/>
                </a:pPr>
                <a:endParaRPr lang="tr-TR" sz="2800" dirty="0"/>
              </a:p>
              <a:p>
                <a:pPr marL="457200" indent="-457200" algn="just">
                  <a:buFont typeface="Wingdings" panose="05000000000000000000" pitchFamily="2" charset="2"/>
                  <a:buChar char="Ø"/>
                </a:pPr>
                <a:r>
                  <a:rPr lang="tr-TR" sz="2800" dirty="0"/>
                  <a:t>The magnitude of w, denoted </a:t>
                </a:r>
                <a14:m>
                  <m:oMath xmlns:m="http://schemas.openxmlformats.org/officeDocument/2006/math">
                    <m:d>
                      <m:dPr>
                        <m:begChr m:val="|"/>
                        <m:endChr m:val="|"/>
                        <m:ctrlPr>
                          <a:rPr lang="tr-TR" sz="2800" i="1" smtClean="0">
                            <a:latin typeface="Cambria Math" panose="02040503050406030204" pitchFamily="18" charset="0"/>
                          </a:rPr>
                        </m:ctrlPr>
                      </m:dPr>
                      <m:e>
                        <m:r>
                          <a:rPr lang="tr-TR" sz="2800" b="0" i="1" smtClean="0">
                            <a:latin typeface="Cambria Math" panose="02040503050406030204" pitchFamily="18" charset="0"/>
                          </a:rPr>
                          <m:t>𝑤</m:t>
                        </m:r>
                      </m:e>
                    </m:d>
                  </m:oMath>
                </a14:m>
                <a:r>
                  <a:rPr lang="tr-TR" sz="2800" dirty="0"/>
                  <a:t>, is equal to the area beneath the horizontal line at </a:t>
                </a:r>
                <a:r>
                  <a:rPr lang="tr-TR" sz="2800" i="1" dirty="0"/>
                  <a:t>p = p</a:t>
                </a:r>
                <a:r>
                  <a:rPr lang="tr-TR" sz="2800" i="1" baseline="-25000" dirty="0"/>
                  <a:t>ex </a:t>
                </a:r>
                <a:r>
                  <a:rPr lang="tr-TR" sz="2800" dirty="0"/>
                  <a:t>lying between the initial and final volumes. </a:t>
                </a:r>
                <a:endParaRPr lang="tr-TR" sz="2800"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177800" y="2562960"/>
                <a:ext cx="6267501" cy="3970318"/>
              </a:xfrm>
              <a:prstGeom prst="rect">
                <a:avLst/>
              </a:prstGeom>
              <a:blipFill rotWithShape="0">
                <a:blip r:embed="rId3"/>
                <a:stretch>
                  <a:fillRect l="-1654" t="-1380" r="-2043" b="-3374"/>
                </a:stretch>
              </a:blipFill>
            </p:spPr>
            <p:txBody>
              <a:bodyPr/>
              <a:lstStyle/>
              <a:p>
                <a:r>
                  <a:rPr lang="tr-TR">
                    <a:noFill/>
                  </a:rPr>
                  <a:t> </a:t>
                </a:r>
              </a:p>
            </p:txBody>
          </p:sp>
        </mc:Fallback>
      </mc:AlternateContent>
    </p:spTree>
    <p:extLst>
      <p:ext uri="{BB962C8B-B14F-4D97-AF65-F5344CB8AC3E}">
        <p14:creationId xmlns:p14="http://schemas.microsoft.com/office/powerpoint/2010/main" val="187680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962888"/>
            <a:ext cx="11521440" cy="8257312"/>
          </a:xfrm>
        </p:spPr>
        <p:txBody>
          <a:bodyPr>
            <a:normAutofit lnSpcReduction="10000"/>
          </a:bodyPr>
          <a:lstStyle/>
          <a:p>
            <a:pPr algn="just">
              <a:buFont typeface="Wingdings" panose="05000000000000000000" pitchFamily="2" charset="2"/>
              <a:buChar char="Ø"/>
            </a:pPr>
            <a:r>
              <a:rPr lang="tr-TR" dirty="0"/>
              <a:t>A reversible change in thermodynamics is a change that can be observed by an infinitesimal modification of variable. </a:t>
            </a:r>
          </a:p>
          <a:p>
            <a:pPr algn="just">
              <a:buFont typeface="Wingdings" panose="05000000000000000000" pitchFamily="2" charset="2"/>
              <a:buChar char="Ø"/>
            </a:pPr>
            <a:r>
              <a:rPr lang="tr-TR" dirty="0"/>
              <a:t>The key word ‘infinitesimal’ sharpens the eveyday meaning of the word ‘reversible’ as something that can change direction. </a:t>
            </a:r>
          </a:p>
          <a:p>
            <a:pPr algn="just">
              <a:buFont typeface="Wingdings" panose="05000000000000000000" pitchFamily="2" charset="2"/>
              <a:buChar char="Ø"/>
            </a:pPr>
            <a:r>
              <a:rPr lang="tr-TR" dirty="0"/>
              <a:t> we say that a system is in equilibrium with its surroundings if an infinitesimal change in the conditions in opposite directions results in opposite change in its state. </a:t>
            </a:r>
          </a:p>
          <a:p>
            <a:pPr algn="just">
              <a:buFont typeface="Wingdings" panose="05000000000000000000" pitchFamily="2" charset="2"/>
              <a:buChar char="Ø"/>
            </a:pPr>
            <a:r>
              <a:rPr lang="tr-TR" dirty="0"/>
              <a:t>One example of reversibility that we have encountered already is the thermal equilibrium of two systems with the same temperature. </a:t>
            </a:r>
          </a:p>
          <a:p>
            <a:pPr algn="just">
              <a:buFont typeface="Wingdings" panose="05000000000000000000" pitchFamily="2" charset="2"/>
              <a:buChar char="Ø"/>
            </a:pPr>
            <a:r>
              <a:rPr lang="tr-TR" dirty="0"/>
              <a:t>The transfer of energy as heat between the two is reversible because, if the temperature of either system is lowered infinitesimally, than energy flows into the system with the lower temperature. </a:t>
            </a:r>
          </a:p>
          <a:p>
            <a:pPr algn="just">
              <a:buFont typeface="Wingdings" panose="05000000000000000000" pitchFamily="2" charset="2"/>
              <a:buChar char="Ø"/>
            </a:pPr>
            <a:r>
              <a:rPr lang="tr-TR" dirty="0"/>
              <a:t>If the temperature of either system at thermal equilibrium is raised infinitesimally, than energy flows out of the hotter system. </a:t>
            </a:r>
          </a:p>
        </p:txBody>
      </p:sp>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Reversible Expansion</a:t>
            </a:r>
          </a:p>
        </p:txBody>
      </p:sp>
    </p:spTree>
    <p:extLst>
      <p:ext uri="{BB962C8B-B14F-4D97-AF65-F5344CB8AC3E}">
        <p14:creationId xmlns:p14="http://schemas.microsoft.com/office/powerpoint/2010/main" val="4056037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962888"/>
            <a:ext cx="11521440" cy="8257312"/>
          </a:xfrm>
        </p:spPr>
        <p:txBody>
          <a:bodyPr>
            <a:normAutofit lnSpcReduction="10000"/>
          </a:bodyPr>
          <a:lstStyle/>
          <a:p>
            <a:pPr algn="just">
              <a:buFont typeface="Wingdings" panose="05000000000000000000" pitchFamily="2" charset="2"/>
              <a:buChar char="Ø"/>
            </a:pPr>
            <a:r>
              <a:rPr lang="tr-TR" dirty="0"/>
              <a:t>Suppose a gas is confined by a piston and that the external pressure </a:t>
            </a:r>
            <a:r>
              <a:rPr lang="tr-TR" b="1" i="1" dirty="0"/>
              <a:t>p</a:t>
            </a:r>
            <a:r>
              <a:rPr lang="tr-TR" b="1" i="1" baseline="-25000" dirty="0"/>
              <a:t>ex</a:t>
            </a:r>
            <a:r>
              <a:rPr lang="tr-TR" dirty="0"/>
              <a:t>, is set equal to the pressure </a:t>
            </a:r>
            <a:r>
              <a:rPr lang="tr-TR" b="1" i="1" dirty="0"/>
              <a:t>p</a:t>
            </a:r>
            <a:r>
              <a:rPr lang="tr-TR" dirty="0"/>
              <a:t> pf the confined gas. </a:t>
            </a:r>
          </a:p>
          <a:p>
            <a:pPr algn="just">
              <a:buFont typeface="Wingdings" panose="05000000000000000000" pitchFamily="2" charset="2"/>
              <a:buChar char="Ø"/>
            </a:pPr>
            <a:r>
              <a:rPr lang="tr-TR" dirty="0"/>
              <a:t>Such a system is in mechanical equilibrium with its surroundings because an infinitesimal change in the external pressure in either direction causes changes in volume in opposite directions. </a:t>
            </a:r>
          </a:p>
          <a:p>
            <a:pPr algn="just">
              <a:buFont typeface="Wingdings" panose="05000000000000000000" pitchFamily="2" charset="2"/>
              <a:buChar char="Ø"/>
            </a:pPr>
            <a:r>
              <a:rPr lang="tr-TR" dirty="0"/>
              <a:t>If the external pressure is reduced infinitesimally, then the gas expands slightly.</a:t>
            </a:r>
          </a:p>
          <a:p>
            <a:pPr algn="just">
              <a:buFont typeface="Wingdings" panose="05000000000000000000" pitchFamily="2" charset="2"/>
              <a:buChar char="Ø"/>
            </a:pPr>
            <a:r>
              <a:rPr lang="tr-TR" dirty="0"/>
              <a:t>If the external pressure is increased infinitesimally, then the gas contracts slightly.</a:t>
            </a:r>
          </a:p>
          <a:p>
            <a:pPr algn="just">
              <a:buFont typeface="Wingdings" panose="05000000000000000000" pitchFamily="2" charset="2"/>
              <a:buChar char="Ø"/>
            </a:pPr>
            <a:r>
              <a:rPr lang="tr-TR" dirty="0"/>
              <a:t>In either case the change is reversible in the thermodynamic sense. </a:t>
            </a:r>
          </a:p>
          <a:p>
            <a:pPr algn="just">
              <a:buFont typeface="Wingdings" panose="05000000000000000000" pitchFamily="2" charset="2"/>
              <a:buChar char="Ø"/>
            </a:pPr>
            <a:r>
              <a:rPr lang="tr-TR" dirty="0"/>
              <a:t>If, on the other hand, the external pressure differs measurably from the internal pressure, then changing </a:t>
            </a:r>
            <a:r>
              <a:rPr lang="tr-TR" b="1" i="1" dirty="0"/>
              <a:t>p</a:t>
            </a:r>
            <a:r>
              <a:rPr lang="tr-TR" b="1" i="1" baseline="-25000" dirty="0"/>
              <a:t>ex </a:t>
            </a:r>
            <a:r>
              <a:rPr lang="tr-TR" dirty="0"/>
              <a:t>infinitesimally will not decrease it below the pressure of the gas, so will not change the direction of the process. </a:t>
            </a:r>
          </a:p>
          <a:p>
            <a:pPr algn="just">
              <a:buFont typeface="Wingdings" panose="05000000000000000000" pitchFamily="2" charset="2"/>
              <a:buChar char="Ø"/>
            </a:pPr>
            <a:r>
              <a:rPr lang="tr-TR" dirty="0"/>
              <a:t>Such a system is not in mechanical equilibrium with its surroundings and the expansion thermodynamically irreversible.</a:t>
            </a:r>
          </a:p>
          <a:p>
            <a:pPr algn="just">
              <a:buFont typeface="Wingdings" panose="05000000000000000000" pitchFamily="2" charset="2"/>
              <a:buChar char="Ø"/>
            </a:pPr>
            <a:endParaRPr lang="tr-TR" dirty="0"/>
          </a:p>
        </p:txBody>
      </p:sp>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Reversible Expansion</a:t>
            </a:r>
          </a:p>
        </p:txBody>
      </p:sp>
    </p:spTree>
    <p:extLst>
      <p:ext uri="{BB962C8B-B14F-4D97-AF65-F5344CB8AC3E}">
        <p14:creationId xmlns:p14="http://schemas.microsoft.com/office/powerpoint/2010/main" val="3668892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480" y="962888"/>
                <a:ext cx="11882120" cy="8181112"/>
              </a:xfrm>
            </p:spPr>
            <p:txBody>
              <a:bodyPr>
                <a:normAutofit fontScale="92500" lnSpcReduction="10000"/>
              </a:bodyPr>
              <a:lstStyle/>
              <a:p>
                <a:pPr algn="just">
                  <a:buFont typeface="Wingdings" panose="05000000000000000000" pitchFamily="2" charset="2"/>
                  <a:buChar char="Ø"/>
                </a:pPr>
                <a:r>
                  <a:rPr lang="tr-TR" dirty="0"/>
                  <a:t>To achieve reversible expansion we set </a:t>
                </a:r>
                <a:r>
                  <a:rPr lang="tr-TR" b="1" i="1" dirty="0"/>
                  <a:t>p</a:t>
                </a:r>
                <a:r>
                  <a:rPr lang="tr-TR" b="1" i="1" baseline="-25000" dirty="0"/>
                  <a:t>ex</a:t>
                </a:r>
                <a:r>
                  <a:rPr lang="tr-TR" baseline="-25000" dirty="0"/>
                  <a:t> </a:t>
                </a:r>
                <a:r>
                  <a:rPr lang="tr-TR" dirty="0"/>
                  <a:t>equal to </a:t>
                </a:r>
                <a:r>
                  <a:rPr lang="tr-TR" b="1" i="1" dirty="0"/>
                  <a:t>p</a:t>
                </a:r>
                <a:r>
                  <a:rPr lang="tr-TR" dirty="0"/>
                  <a:t> at each stage of the expansion. </a:t>
                </a:r>
              </a:p>
              <a:p>
                <a:pPr algn="just">
                  <a:buFont typeface="Wingdings" panose="05000000000000000000" pitchFamily="2" charset="2"/>
                  <a:buChar char="Ø"/>
                </a:pPr>
                <a:r>
                  <a:rPr lang="tr-TR" dirty="0"/>
                  <a:t>In practice, this equalization could be achieved by gradually removing weights from the piston so that the downward force due to the weights always matched the changing upward force due to the pressure of the gas. </a:t>
                </a:r>
              </a:p>
              <a:p>
                <a:pPr algn="just">
                  <a:buFont typeface="Wingdings" panose="05000000000000000000" pitchFamily="2" charset="2"/>
                  <a:buChar char="Ø"/>
                </a:pPr>
                <a:r>
                  <a:rPr lang="tr-TR" dirty="0"/>
                  <a:t>When we set </a:t>
                </a:r>
                <a:r>
                  <a:rPr lang="tr-TR" b="1" i="1" dirty="0"/>
                  <a:t>p</a:t>
                </a:r>
                <a:r>
                  <a:rPr lang="tr-TR" b="1" i="1" baseline="-25000" dirty="0"/>
                  <a:t>ex</a:t>
                </a:r>
                <a:r>
                  <a:rPr lang="tr-TR" baseline="-25000" dirty="0"/>
                  <a:t> </a:t>
                </a:r>
                <a:r>
                  <a:rPr lang="tr-TR" dirty="0"/>
                  <a:t>= </a:t>
                </a:r>
                <a:r>
                  <a:rPr lang="tr-TR" b="1" i="1" dirty="0"/>
                  <a:t>p</a:t>
                </a:r>
                <a:r>
                  <a:rPr lang="tr-TR" dirty="0"/>
                  <a:t> ;</a:t>
                </a:r>
              </a:p>
              <a:p>
                <a:pPr marL="0" indent="0" algn="ctr">
                  <a:buNone/>
                </a:pPr>
                <a:r>
                  <a:rPr lang="tr-TR" b="1" i="1" dirty="0"/>
                  <a:t>dw = -p</a:t>
                </a:r>
                <a:r>
                  <a:rPr lang="tr-TR" b="1" i="1" baseline="-25000" dirty="0"/>
                  <a:t>ex</a:t>
                </a:r>
                <a:r>
                  <a:rPr lang="tr-TR" b="1" i="1" dirty="0"/>
                  <a:t>dV = -pdV</a:t>
                </a:r>
              </a:p>
              <a:p>
                <a:pPr algn="just">
                  <a:buFont typeface="Wingdings" panose="05000000000000000000" pitchFamily="2" charset="2"/>
                  <a:buChar char="Ø"/>
                </a:pPr>
                <a:r>
                  <a:rPr lang="tr-TR" dirty="0"/>
                  <a:t>Although the pressure inside the system appears in this expression for the work, it does so only because </a:t>
                </a:r>
                <a:r>
                  <a:rPr lang="tr-TR" b="1" i="1" dirty="0"/>
                  <a:t>p</a:t>
                </a:r>
                <a:r>
                  <a:rPr lang="tr-TR" b="1" i="1" baseline="-25000" dirty="0"/>
                  <a:t>ex </a:t>
                </a:r>
                <a:r>
                  <a:rPr lang="tr-TR" dirty="0"/>
                  <a:t> has been set equal to </a:t>
                </a:r>
                <a:r>
                  <a:rPr lang="tr-TR" b="1" i="1" dirty="0"/>
                  <a:t>p</a:t>
                </a:r>
                <a:r>
                  <a:rPr lang="tr-TR" dirty="0"/>
                  <a:t> to ensure reversibility.  The total work of reversible expansion is therefore</a:t>
                </a:r>
              </a:p>
              <a:p>
                <a:pPr marL="0" indent="0" algn="just">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𝑤</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𝑖</m:t>
                              </m:r>
                            </m:sub>
                          </m:sSub>
                        </m:sub>
                        <m:sup>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𝑓</m:t>
                              </m:r>
                            </m:sub>
                          </m:sSub>
                        </m:sup>
                        <m:e>
                          <m:r>
                            <a:rPr lang="tr-TR" b="0" i="1" smtClean="0">
                              <a:latin typeface="Cambria Math" panose="02040503050406030204" pitchFamily="18" charset="0"/>
                            </a:rPr>
                            <m:t>𝑝</m:t>
                          </m:r>
                          <m:r>
                            <a:rPr lang="tr-TR" i="1">
                              <a:latin typeface="Cambria Math" panose="02040503050406030204" pitchFamily="18" charset="0"/>
                            </a:rPr>
                            <m:t>𝑑𝑉</m:t>
                          </m:r>
                        </m:e>
                      </m:nary>
                    </m:oMath>
                  </m:oMathPara>
                </a14:m>
                <a:endParaRPr lang="tr-TR" dirty="0"/>
              </a:p>
              <a:p>
                <a:pPr algn="just">
                  <a:buFont typeface="Wingdings" panose="05000000000000000000" pitchFamily="2" charset="2"/>
                  <a:buChar char="Ø"/>
                </a:pPr>
                <a:r>
                  <a:rPr lang="tr-TR" dirty="0"/>
                  <a:t>We can evaluate the integral once we know how the pressure of the confined gas depends on its volume. So if we know the equation of the state of the gas, then we can express </a:t>
                </a:r>
                <a:r>
                  <a:rPr lang="tr-TR" b="1" i="1" dirty="0"/>
                  <a:t>p</a:t>
                </a:r>
                <a:r>
                  <a:rPr lang="tr-TR" dirty="0"/>
                  <a:t> in terms of V and evaluate the integral.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480" y="962888"/>
                <a:ext cx="11882120" cy="8181112"/>
              </a:xfrm>
              <a:blipFill rotWithShape="0">
                <a:blip r:embed="rId2"/>
                <a:stretch>
                  <a:fillRect l="-1077" t="-1490" r="-1180"/>
                </a:stretch>
              </a:blipFill>
            </p:spPr>
            <p:txBody>
              <a:bodyPr/>
              <a:lstStyle/>
              <a:p>
                <a:r>
                  <a:rPr lang="tr-TR">
                    <a:noFill/>
                  </a:rPr>
                  <a:t> </a:t>
                </a:r>
              </a:p>
            </p:txBody>
          </p:sp>
        </mc:Fallback>
      </mc:AlternateContent>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Reversible Expansion</a:t>
            </a:r>
          </a:p>
        </p:txBody>
      </p:sp>
    </p:spTree>
    <p:extLst>
      <p:ext uri="{BB962C8B-B14F-4D97-AF65-F5344CB8AC3E}">
        <p14:creationId xmlns:p14="http://schemas.microsoft.com/office/powerpoint/2010/main" val="1771077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071885"/>
            <a:ext cx="12293600" cy="6336348"/>
          </a:xfrm>
        </p:spPr>
        <p:txBody>
          <a:bodyPr/>
          <a:lstStyle/>
          <a:p>
            <a:pPr algn="just">
              <a:buFont typeface="Wingdings" panose="05000000000000000000" pitchFamily="2" charset="2"/>
              <a:buChar char="Ø"/>
            </a:pPr>
            <a:r>
              <a:rPr lang="tr-TR" dirty="0"/>
              <a:t>Consider the isothermal, reversible expansion of a perfect gas. </a:t>
            </a:r>
          </a:p>
          <a:p>
            <a:pPr algn="just">
              <a:buFont typeface="Wingdings" panose="05000000000000000000" pitchFamily="2" charset="2"/>
              <a:buChar char="Ø"/>
            </a:pPr>
            <a:r>
              <a:rPr lang="tr-TR" dirty="0"/>
              <a:t>The expansion is made isothermally by keeping the system in thermal contact with its surroundings (which may be a constant-temperature bath). </a:t>
            </a:r>
          </a:p>
          <a:p>
            <a:pPr algn="just">
              <a:buFont typeface="Wingdings" panose="05000000000000000000" pitchFamily="2" charset="2"/>
              <a:buChar char="Ø"/>
            </a:pPr>
            <a:r>
              <a:rPr lang="tr-TR" dirty="0"/>
              <a:t>Because the equation of state is pV=nRT, we know that each state p=nRT/V, with V volume at the stage of the expansion. </a:t>
            </a:r>
          </a:p>
          <a:p>
            <a:pPr algn="just">
              <a:buFont typeface="Wingdings" panose="05000000000000000000" pitchFamily="2" charset="2"/>
              <a:buChar char="Ø"/>
            </a:pPr>
            <a:r>
              <a:rPr lang="tr-TR" dirty="0"/>
              <a:t>The temperature T is constant in an isothermal expansion, so (together with n and R) it may be taken outside the integral. It follows that the work of reversible isothermal expansion of a perfect gas from </a:t>
            </a:r>
            <a:r>
              <a:rPr lang="tr-TR" i="1" dirty="0"/>
              <a:t>V</a:t>
            </a:r>
            <a:r>
              <a:rPr lang="tr-TR" i="1" baseline="-25000" dirty="0"/>
              <a:t>i</a:t>
            </a:r>
            <a:r>
              <a:rPr lang="tr-TR" i="1" dirty="0"/>
              <a:t> </a:t>
            </a:r>
            <a:r>
              <a:rPr lang="tr-TR" dirty="0"/>
              <a:t>to </a:t>
            </a:r>
            <a:r>
              <a:rPr lang="tr-TR" i="1" dirty="0"/>
              <a:t>V</a:t>
            </a:r>
            <a:r>
              <a:rPr lang="tr-TR" i="1" baseline="-25000" dirty="0"/>
              <a:t>f</a:t>
            </a:r>
            <a:r>
              <a:rPr lang="tr-TR" dirty="0"/>
              <a:t> at temperature T is </a:t>
            </a:r>
          </a:p>
        </p:txBody>
      </p:sp>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Isothermal Reversible Expansion</a:t>
            </a:r>
          </a:p>
        </p:txBody>
      </p:sp>
      <mc:AlternateContent xmlns:mc="http://schemas.openxmlformats.org/markup-compatibility/2006" xmlns:a14="http://schemas.microsoft.com/office/drawing/2010/main">
        <mc:Choice Requires="a14">
          <p:sp>
            <p:nvSpPr>
              <p:cNvPr id="5" name="TextBox 4"/>
              <p:cNvSpPr txBox="1"/>
              <p:nvPr/>
            </p:nvSpPr>
            <p:spPr>
              <a:xfrm>
                <a:off x="3109136" y="6772129"/>
                <a:ext cx="6430928" cy="1272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0" i="1" smtClean="0">
                          <a:latin typeface="Cambria Math" panose="02040503050406030204" pitchFamily="18" charset="0"/>
                        </a:rPr>
                        <m:t>𝑤</m:t>
                      </m:r>
                      <m:r>
                        <a:rPr lang="tr-TR" sz="3600" b="0" i="1" smtClean="0">
                          <a:latin typeface="Cambria Math" panose="02040503050406030204" pitchFamily="18" charset="0"/>
                        </a:rPr>
                        <m:t>=−</m:t>
                      </m:r>
                      <m:r>
                        <a:rPr lang="tr-TR" sz="3600" b="0" i="1" smtClean="0">
                          <a:latin typeface="Cambria Math" panose="02040503050406030204" pitchFamily="18" charset="0"/>
                        </a:rPr>
                        <m:t>𝑛𝑅𝑇</m:t>
                      </m:r>
                      <m:nary>
                        <m:naryPr>
                          <m:ctrlPr>
                            <a:rPr lang="tr-TR" sz="3600" b="0" i="1" smtClean="0">
                              <a:latin typeface="Cambria Math" panose="02040503050406030204" pitchFamily="18" charset="0"/>
                            </a:rPr>
                          </m:ctrlPr>
                        </m:naryPr>
                        <m:sub>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𝑣</m:t>
                              </m:r>
                            </m:e>
                            <m:sub>
                              <m:r>
                                <a:rPr lang="tr-TR" sz="3600" b="0" i="1" smtClean="0">
                                  <a:latin typeface="Cambria Math" panose="02040503050406030204" pitchFamily="18" charset="0"/>
                                </a:rPr>
                                <m:t>𝑖</m:t>
                              </m:r>
                            </m:sub>
                          </m:sSub>
                        </m:sub>
                        <m:sup>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𝑣</m:t>
                              </m:r>
                            </m:e>
                            <m:sub>
                              <m:r>
                                <a:rPr lang="tr-TR" sz="3600" b="0" i="1" smtClean="0">
                                  <a:latin typeface="Cambria Math" panose="02040503050406030204" pitchFamily="18" charset="0"/>
                                </a:rPr>
                                <m:t>𝑓</m:t>
                              </m:r>
                            </m:sub>
                          </m:sSub>
                        </m:sup>
                        <m:e>
                          <m:f>
                            <m:fPr>
                              <m:ctrlPr>
                                <a:rPr lang="tr-TR" sz="3600" b="0" i="1" smtClean="0">
                                  <a:latin typeface="Cambria Math" panose="02040503050406030204" pitchFamily="18" charset="0"/>
                                </a:rPr>
                              </m:ctrlPr>
                            </m:fPr>
                            <m:num>
                              <m:r>
                                <a:rPr lang="tr-TR" sz="3600" b="0" i="1" smtClean="0">
                                  <a:latin typeface="Cambria Math" panose="02040503050406030204" pitchFamily="18" charset="0"/>
                                </a:rPr>
                                <m:t>𝑑𝑉</m:t>
                              </m:r>
                            </m:num>
                            <m:den>
                              <m:r>
                                <a:rPr lang="tr-TR" sz="3600" b="0" i="1" smtClean="0">
                                  <a:latin typeface="Cambria Math" panose="02040503050406030204" pitchFamily="18" charset="0"/>
                                </a:rPr>
                                <m:t>𝑉</m:t>
                              </m:r>
                            </m:den>
                          </m:f>
                          <m:r>
                            <a:rPr lang="tr-TR" sz="3600" b="0" i="1" smtClean="0">
                              <a:latin typeface="Cambria Math" panose="02040503050406030204" pitchFamily="18" charset="0"/>
                            </a:rPr>
                            <m:t>=−</m:t>
                          </m:r>
                          <m:r>
                            <a:rPr lang="tr-TR" sz="3600" b="0" i="1" smtClean="0">
                              <a:latin typeface="Cambria Math" panose="02040503050406030204" pitchFamily="18" charset="0"/>
                            </a:rPr>
                            <m:t>𝑛𝑅𝑇𝑙𝑛</m:t>
                          </m:r>
                          <m:f>
                            <m:fPr>
                              <m:ctrlPr>
                                <a:rPr lang="tr-TR" sz="3600" b="0" i="1" smtClean="0">
                                  <a:latin typeface="Cambria Math" panose="02040503050406030204" pitchFamily="18" charset="0"/>
                                </a:rPr>
                              </m:ctrlPr>
                            </m:fPr>
                            <m:num>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𝑉</m:t>
                                  </m:r>
                                </m:e>
                                <m:sub>
                                  <m:r>
                                    <a:rPr lang="tr-TR" sz="3600" b="0" i="1" smtClean="0">
                                      <a:latin typeface="Cambria Math" panose="02040503050406030204" pitchFamily="18" charset="0"/>
                                    </a:rPr>
                                    <m:t>𝑓</m:t>
                                  </m:r>
                                </m:sub>
                              </m:sSub>
                            </m:num>
                            <m:den>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𝑉</m:t>
                                  </m:r>
                                </m:e>
                                <m:sub>
                                  <m:r>
                                    <a:rPr lang="tr-TR" sz="3600" b="0" i="1" smtClean="0">
                                      <a:latin typeface="Cambria Math" panose="02040503050406030204" pitchFamily="18" charset="0"/>
                                    </a:rPr>
                                    <m:t>𝑖</m:t>
                                  </m:r>
                                </m:sub>
                              </m:sSub>
                            </m:den>
                          </m:f>
                        </m:e>
                      </m:nary>
                    </m:oMath>
                  </m:oMathPara>
                </a14:m>
                <a:endParaRPr lang="tr-TR"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109136" y="6772129"/>
                <a:ext cx="6430928" cy="1272208"/>
              </a:xfrm>
              <a:prstGeom prst="rect">
                <a:avLst/>
              </a:prstGeom>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87932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976885"/>
            <a:ext cx="12293600" cy="5659115"/>
          </a:xfrm>
        </p:spPr>
        <p:txBody>
          <a:bodyPr>
            <a:noAutofit/>
          </a:bodyPr>
          <a:lstStyle/>
          <a:p>
            <a:pPr algn="just">
              <a:buFont typeface="Wingdings" panose="05000000000000000000" pitchFamily="2" charset="2"/>
              <a:buChar char="Ø"/>
            </a:pPr>
            <a:r>
              <a:rPr lang="tr-TR" sz="2800" dirty="0"/>
              <a:t>When the final volume is greater than the initial volume, as in an expansion, the logarith in the eq. İs positive and hence w </a:t>
            </a:r>
            <a:r>
              <a:rPr lang="tr-TR" sz="2800" dirty="0">
                <a:cs typeface="Calibri" panose="020F0502020204030204" pitchFamily="34" charset="0"/>
              </a:rPr>
              <a:t>&lt; 0. </a:t>
            </a: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r>
              <a:rPr lang="tr-TR" sz="2800" dirty="0">
                <a:cs typeface="Calibri" panose="020F0502020204030204" pitchFamily="34" charset="0"/>
              </a:rPr>
              <a:t>In this case, the system has done work on the surroundings and the internal energy of the system has decreased as a result. </a:t>
            </a: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r>
              <a:rPr lang="tr-TR" sz="2800" dirty="0">
                <a:cs typeface="Calibri" panose="020F0502020204030204" pitchFamily="34" charset="0"/>
              </a:rPr>
              <a:t>The equations also show that more work is done for a given change volume when the temperature is increased. </a:t>
            </a: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r>
              <a:rPr lang="tr-TR" sz="2800" dirty="0">
                <a:cs typeface="Calibri" panose="020F0502020204030204" pitchFamily="34" charset="0"/>
              </a:rPr>
              <a:t>The greater pressure of the confined gas then needs a higher opposing pressure to ensure reversibility. </a:t>
            </a: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endParaRPr lang="tr-TR" sz="2800" dirty="0"/>
          </a:p>
        </p:txBody>
      </p:sp>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Isothermal Reversible Expansion</a:t>
            </a:r>
          </a:p>
        </p:txBody>
      </p:sp>
      <mc:AlternateContent xmlns:mc="http://schemas.openxmlformats.org/markup-compatibility/2006" xmlns:a14="http://schemas.microsoft.com/office/drawing/2010/main">
        <mc:Choice Requires="a14">
          <p:sp>
            <p:nvSpPr>
              <p:cNvPr id="5" name="TextBox 4"/>
              <p:cNvSpPr txBox="1"/>
              <p:nvPr/>
            </p:nvSpPr>
            <p:spPr>
              <a:xfrm>
                <a:off x="2905936" y="1133329"/>
                <a:ext cx="6430928" cy="1272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0" i="1" smtClean="0">
                          <a:latin typeface="Cambria Math" panose="02040503050406030204" pitchFamily="18" charset="0"/>
                        </a:rPr>
                        <m:t>𝑤</m:t>
                      </m:r>
                      <m:r>
                        <a:rPr lang="tr-TR" sz="3600" b="0" i="1" smtClean="0">
                          <a:latin typeface="Cambria Math" panose="02040503050406030204" pitchFamily="18" charset="0"/>
                        </a:rPr>
                        <m:t>=−</m:t>
                      </m:r>
                      <m:r>
                        <a:rPr lang="tr-TR" sz="3600" b="0" i="1" smtClean="0">
                          <a:latin typeface="Cambria Math" panose="02040503050406030204" pitchFamily="18" charset="0"/>
                        </a:rPr>
                        <m:t>𝑛𝑅𝑇</m:t>
                      </m:r>
                      <m:nary>
                        <m:naryPr>
                          <m:ctrlPr>
                            <a:rPr lang="tr-TR" sz="3600" b="0" i="1" smtClean="0">
                              <a:latin typeface="Cambria Math" panose="02040503050406030204" pitchFamily="18" charset="0"/>
                            </a:rPr>
                          </m:ctrlPr>
                        </m:naryPr>
                        <m:sub>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𝑣</m:t>
                              </m:r>
                            </m:e>
                            <m:sub>
                              <m:r>
                                <a:rPr lang="tr-TR" sz="3600" b="0" i="1" smtClean="0">
                                  <a:latin typeface="Cambria Math" panose="02040503050406030204" pitchFamily="18" charset="0"/>
                                </a:rPr>
                                <m:t>𝑖</m:t>
                              </m:r>
                            </m:sub>
                          </m:sSub>
                        </m:sub>
                        <m:sup>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𝑣</m:t>
                              </m:r>
                            </m:e>
                            <m:sub>
                              <m:r>
                                <a:rPr lang="tr-TR" sz="3600" b="0" i="1" smtClean="0">
                                  <a:latin typeface="Cambria Math" panose="02040503050406030204" pitchFamily="18" charset="0"/>
                                </a:rPr>
                                <m:t>𝑓</m:t>
                              </m:r>
                            </m:sub>
                          </m:sSub>
                        </m:sup>
                        <m:e>
                          <m:f>
                            <m:fPr>
                              <m:ctrlPr>
                                <a:rPr lang="tr-TR" sz="3600" b="0" i="1" smtClean="0">
                                  <a:latin typeface="Cambria Math" panose="02040503050406030204" pitchFamily="18" charset="0"/>
                                </a:rPr>
                              </m:ctrlPr>
                            </m:fPr>
                            <m:num>
                              <m:r>
                                <a:rPr lang="tr-TR" sz="3600" b="0" i="1" smtClean="0">
                                  <a:latin typeface="Cambria Math" panose="02040503050406030204" pitchFamily="18" charset="0"/>
                                </a:rPr>
                                <m:t>𝑑𝑉</m:t>
                              </m:r>
                            </m:num>
                            <m:den>
                              <m:r>
                                <a:rPr lang="tr-TR" sz="3600" b="0" i="1" smtClean="0">
                                  <a:latin typeface="Cambria Math" panose="02040503050406030204" pitchFamily="18" charset="0"/>
                                </a:rPr>
                                <m:t>𝑉</m:t>
                              </m:r>
                            </m:den>
                          </m:f>
                          <m:r>
                            <a:rPr lang="tr-TR" sz="3600" b="0" i="1" smtClean="0">
                              <a:latin typeface="Cambria Math" panose="02040503050406030204" pitchFamily="18" charset="0"/>
                            </a:rPr>
                            <m:t>=−</m:t>
                          </m:r>
                          <m:r>
                            <a:rPr lang="tr-TR" sz="3600" b="0" i="1" smtClean="0">
                              <a:latin typeface="Cambria Math" panose="02040503050406030204" pitchFamily="18" charset="0"/>
                            </a:rPr>
                            <m:t>𝑛𝑅𝑇𝑙𝑛</m:t>
                          </m:r>
                          <m:f>
                            <m:fPr>
                              <m:ctrlPr>
                                <a:rPr lang="tr-TR" sz="3600" b="0" i="1" smtClean="0">
                                  <a:latin typeface="Cambria Math" panose="02040503050406030204" pitchFamily="18" charset="0"/>
                                </a:rPr>
                              </m:ctrlPr>
                            </m:fPr>
                            <m:num>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𝑉</m:t>
                                  </m:r>
                                </m:e>
                                <m:sub>
                                  <m:r>
                                    <a:rPr lang="tr-TR" sz="3600" b="0" i="1" smtClean="0">
                                      <a:latin typeface="Cambria Math" panose="02040503050406030204" pitchFamily="18" charset="0"/>
                                    </a:rPr>
                                    <m:t>𝑓</m:t>
                                  </m:r>
                                </m:sub>
                              </m:sSub>
                            </m:num>
                            <m:den>
                              <m:sSub>
                                <m:sSubPr>
                                  <m:ctrlPr>
                                    <a:rPr lang="tr-TR" sz="3600" b="0" i="1" smtClean="0">
                                      <a:latin typeface="Cambria Math" panose="02040503050406030204" pitchFamily="18" charset="0"/>
                                    </a:rPr>
                                  </m:ctrlPr>
                                </m:sSubPr>
                                <m:e>
                                  <m:r>
                                    <a:rPr lang="tr-TR" sz="3600" b="0" i="1" smtClean="0">
                                      <a:latin typeface="Cambria Math" panose="02040503050406030204" pitchFamily="18" charset="0"/>
                                    </a:rPr>
                                    <m:t>𝑉</m:t>
                                  </m:r>
                                </m:e>
                                <m:sub>
                                  <m:r>
                                    <a:rPr lang="tr-TR" sz="3600" b="0" i="1" smtClean="0">
                                      <a:latin typeface="Cambria Math" panose="02040503050406030204" pitchFamily="18" charset="0"/>
                                    </a:rPr>
                                    <m:t>𝑖</m:t>
                                  </m:r>
                                </m:sub>
                              </m:sSub>
                            </m:den>
                          </m:f>
                        </m:e>
                      </m:nary>
                    </m:oMath>
                  </m:oMathPara>
                </a14:m>
                <a:endParaRPr lang="tr-TR"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905936" y="1133329"/>
                <a:ext cx="6430928" cy="1272208"/>
              </a:xfrm>
              <a:prstGeom prst="rect">
                <a:avLst/>
              </a:prstGeom>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17416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
            <a:ext cx="10972800" cy="721042"/>
          </a:xfrm>
        </p:spPr>
        <p:txBody>
          <a:bodyPr>
            <a:normAutofit/>
          </a:bodyPr>
          <a:lstStyle/>
          <a:p>
            <a:pPr algn="l"/>
            <a:r>
              <a:rPr lang="tr-TR" sz="3600" b="1" dirty="0">
                <a:solidFill>
                  <a:srgbClr val="00B050"/>
                </a:solidFill>
              </a:rPr>
              <a:t>The First Law of Thermodynamic</a:t>
            </a:r>
          </a:p>
        </p:txBody>
      </p:sp>
      <p:sp>
        <p:nvSpPr>
          <p:cNvPr id="3" name="Content Placeholder 2"/>
          <p:cNvSpPr>
            <a:spLocks noGrp="1"/>
          </p:cNvSpPr>
          <p:nvPr>
            <p:ph idx="1"/>
          </p:nvPr>
        </p:nvSpPr>
        <p:spPr>
          <a:xfrm>
            <a:off x="487680" y="1226824"/>
            <a:ext cx="11744960" cy="2080257"/>
          </a:xfrm>
        </p:spPr>
        <p:txBody>
          <a:bodyPr>
            <a:noAutofit/>
          </a:bodyPr>
          <a:lstStyle/>
          <a:p>
            <a:pPr marL="0" indent="0" algn="just">
              <a:buNone/>
            </a:pPr>
            <a:r>
              <a:rPr lang="tr-TR" sz="2600" dirty="0"/>
              <a:t>The release of energy can be used to:</a:t>
            </a:r>
          </a:p>
          <a:p>
            <a:pPr algn="just">
              <a:buFont typeface="Wingdings" panose="05000000000000000000" pitchFamily="2" charset="2"/>
              <a:buChar char="Ø"/>
            </a:pPr>
            <a:r>
              <a:rPr lang="tr-TR" sz="2600" dirty="0"/>
              <a:t> Provide heat when a fuel burns in a furnace, </a:t>
            </a:r>
          </a:p>
          <a:p>
            <a:pPr algn="just">
              <a:buFont typeface="Wingdings" panose="05000000000000000000" pitchFamily="2" charset="2"/>
              <a:buChar char="Ø"/>
            </a:pPr>
            <a:r>
              <a:rPr lang="tr-TR" sz="2600" dirty="0"/>
              <a:t>Produce mechanical work when a fuel burns in an engine,</a:t>
            </a:r>
          </a:p>
          <a:p>
            <a:pPr algn="just">
              <a:buFont typeface="Wingdings" panose="05000000000000000000" pitchFamily="2" charset="2"/>
              <a:buChar char="Ø"/>
            </a:pPr>
            <a:r>
              <a:rPr lang="tr-TR" sz="2600" dirty="0"/>
              <a:t>Generate electrical work when a chemical reaction pumps electrons through circuit. </a:t>
            </a:r>
          </a:p>
          <a:p>
            <a:pPr marL="0" indent="0" algn="just">
              <a:buNone/>
            </a:pPr>
            <a:endParaRPr lang="tr-TR" sz="2600" dirty="0"/>
          </a:p>
          <a:p>
            <a:pPr marL="0" indent="0" algn="just">
              <a:buNone/>
            </a:pPr>
            <a:endParaRPr lang="tr-TR" sz="2600" dirty="0"/>
          </a:p>
        </p:txBody>
      </p:sp>
      <p:sp>
        <p:nvSpPr>
          <p:cNvPr id="4" name="Content Placeholder 2"/>
          <p:cNvSpPr txBox="1">
            <a:spLocks/>
          </p:cNvSpPr>
          <p:nvPr/>
        </p:nvSpPr>
        <p:spPr>
          <a:xfrm>
            <a:off x="487680" y="3652843"/>
            <a:ext cx="6187440" cy="48967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2600" dirty="0"/>
              <a:t>In chemistry, we encounter reactions that can be harnessed to provide heat and work, reactions that liberate energy which is squandered (often to the detriment of the environment) but which give products we require, and reactions that constitute the process of life.</a:t>
            </a:r>
          </a:p>
          <a:p>
            <a:pPr marL="0" indent="0" algn="just">
              <a:buNone/>
            </a:pPr>
            <a:endParaRPr lang="tr-TR" sz="2600" dirty="0"/>
          </a:p>
          <a:p>
            <a:pPr marL="0" indent="0" algn="just">
              <a:buNone/>
            </a:pPr>
            <a:r>
              <a:rPr lang="tr-TR" sz="2600" dirty="0"/>
              <a:t>Thermodynamics, the study of the transformations of energy, enables us to discuss all these matters quantitavely and to make useful predictions. </a:t>
            </a:r>
          </a:p>
        </p:txBody>
      </p:sp>
      <p:pic>
        <p:nvPicPr>
          <p:cNvPr id="5" name="Picture 4"/>
          <p:cNvPicPr>
            <a:picLocks noChangeAspect="1"/>
          </p:cNvPicPr>
          <p:nvPr/>
        </p:nvPicPr>
        <p:blipFill>
          <a:blip r:embed="rId3"/>
          <a:stretch>
            <a:fillRect/>
          </a:stretch>
        </p:blipFill>
        <p:spPr>
          <a:xfrm>
            <a:off x="6964713" y="4247203"/>
            <a:ext cx="5519387" cy="3090857"/>
          </a:xfrm>
          <a:prstGeom prst="rect">
            <a:avLst/>
          </a:prstGeom>
        </p:spPr>
      </p:pic>
    </p:spTree>
    <p:extLst>
      <p:ext uri="{BB962C8B-B14F-4D97-AF65-F5344CB8AC3E}">
        <p14:creationId xmlns:p14="http://schemas.microsoft.com/office/powerpoint/2010/main" val="13620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148085"/>
            <a:ext cx="12293600" cy="909315"/>
          </a:xfrm>
        </p:spPr>
        <p:txBody>
          <a:bodyPr>
            <a:noAutofit/>
          </a:bodyPr>
          <a:lstStyle/>
          <a:p>
            <a:pPr algn="just">
              <a:buFont typeface="Wingdings" panose="05000000000000000000" pitchFamily="2" charset="2"/>
              <a:buChar char="Ø"/>
            </a:pPr>
            <a:r>
              <a:rPr lang="tr-TR" sz="2800" dirty="0"/>
              <a:t>We can express the result of the calculation as an indicator diagram, for the magnitude of the work done is equal to the area under isotherm p=nRT/V. </a:t>
            </a:r>
            <a:endParaRPr lang="tr-TR" sz="2800" dirty="0">
              <a:cs typeface="Calibri" panose="020F0502020204030204" pitchFamily="34" charset="0"/>
            </a:endParaRP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endParaRPr lang="tr-TR" sz="2800" dirty="0"/>
          </a:p>
        </p:txBody>
      </p:sp>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Isothermal Reversible Expansion</a:t>
            </a:r>
          </a:p>
        </p:txBody>
      </p:sp>
      <p:pic>
        <p:nvPicPr>
          <p:cNvPr id="3076" name="Picture 4" descr="Physical Chemistry: Thermodynamics, Structure, and Change - ppt video  online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29410" t="8357" r="26701" b="34236"/>
          <a:stretch/>
        </p:blipFill>
        <p:spPr bwMode="auto">
          <a:xfrm>
            <a:off x="177800" y="2362200"/>
            <a:ext cx="5980963" cy="58673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tkins' Physical Chemistry Eighth Edition Chapter 2 The First Law Copyright  © 2006 by Peter Atkins and Julio de Paula Peter Atkins Julio de Paula. -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43298" t="58727" b="9051"/>
          <a:stretch/>
        </p:blipFill>
        <p:spPr bwMode="auto">
          <a:xfrm>
            <a:off x="228600" y="5638798"/>
            <a:ext cx="5980963" cy="23876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209562" y="2344197"/>
            <a:ext cx="6261837" cy="58854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800" dirty="0"/>
              <a:t>Superimposed on the diagram is the rectangular area obtained for irreversible expansion against constant external pressure fixed at the same final value as that reached in the reversible expansion.</a:t>
            </a:r>
          </a:p>
          <a:p>
            <a:pPr algn="just">
              <a:buFont typeface="Wingdings" panose="05000000000000000000" pitchFamily="2" charset="2"/>
              <a:buChar char="Ø"/>
            </a:pPr>
            <a:endParaRPr lang="tr-TR" sz="2800" dirty="0"/>
          </a:p>
          <a:p>
            <a:pPr algn="just">
              <a:buFont typeface="Wingdings" panose="05000000000000000000" pitchFamily="2" charset="2"/>
              <a:buChar char="Ø"/>
            </a:pPr>
            <a:r>
              <a:rPr lang="tr-TR" sz="2800" dirty="0">
                <a:cs typeface="Calibri" panose="020F0502020204030204" pitchFamily="34" charset="0"/>
              </a:rPr>
              <a:t>More work obtained when the expansion is reversible (the area is greater) because matching the external pressure to the internal pressure at each stage of the process ensures that none of the system’s pushing power is wasted. </a:t>
            </a: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endParaRPr lang="tr-TR" sz="2800" dirty="0"/>
          </a:p>
        </p:txBody>
      </p:sp>
    </p:spTree>
    <p:extLst>
      <p:ext uri="{BB962C8B-B14F-4D97-AF65-F5344CB8AC3E}">
        <p14:creationId xmlns:p14="http://schemas.microsoft.com/office/powerpoint/2010/main" val="1074673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861288"/>
            <a:ext cx="12293600" cy="909315"/>
          </a:xfrm>
        </p:spPr>
        <p:txBody>
          <a:bodyPr>
            <a:noAutofit/>
          </a:bodyPr>
          <a:lstStyle/>
          <a:p>
            <a:pPr algn="just">
              <a:buFont typeface="Wingdings" panose="05000000000000000000" pitchFamily="2" charset="2"/>
              <a:buChar char="Ø"/>
            </a:pPr>
            <a:r>
              <a:rPr lang="tr-TR" sz="2800" dirty="0"/>
              <a:t>We cannot obtain more work than for the reversible process because increasing the external pressure even infinitesimally at aby stage results in compression. </a:t>
            </a:r>
          </a:p>
        </p:txBody>
      </p:sp>
      <p:sp>
        <p:nvSpPr>
          <p:cNvPr id="4" name="Title 1"/>
          <p:cNvSpPr txBox="1">
            <a:spLocks/>
          </p:cNvSpPr>
          <p:nvPr/>
        </p:nvSpPr>
        <p:spPr>
          <a:xfrm>
            <a:off x="177800" y="76200"/>
            <a:ext cx="11521440" cy="785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800" dirty="0">
                <a:solidFill>
                  <a:srgbClr val="00B050"/>
                </a:solidFill>
              </a:rPr>
              <a:t>Isothermal Reversible Expansion</a:t>
            </a:r>
          </a:p>
        </p:txBody>
      </p:sp>
      <p:pic>
        <p:nvPicPr>
          <p:cNvPr id="3076" name="Picture 4" descr="Physical Chemistry: Thermodynamics, Structure, and Change - ppt video  online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29410" t="8357" r="26701" b="34236"/>
          <a:stretch/>
        </p:blipFill>
        <p:spPr bwMode="auto">
          <a:xfrm>
            <a:off x="177800" y="2362200"/>
            <a:ext cx="5980963" cy="58673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tkins' Physical Chemistry Eighth Edition Chapter 2 The First Law Copyright  © 2006 by Peter Atkins and Julio de Paula Peter Atkins Julio de Paula. -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43298" t="58727" b="9051"/>
          <a:stretch/>
        </p:blipFill>
        <p:spPr bwMode="auto">
          <a:xfrm>
            <a:off x="228600" y="5638798"/>
            <a:ext cx="5980963" cy="23876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324600" y="2362200"/>
            <a:ext cx="6261837" cy="58854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tr-TR" sz="2800" dirty="0"/>
              <a:t>We may infer from this discussion that, because some pushing power is wasted when </a:t>
            </a:r>
            <a:r>
              <a:rPr lang="tr-TR" sz="2800" i="1" dirty="0"/>
              <a:t>p </a:t>
            </a:r>
            <a:r>
              <a:rPr lang="tr-TR" sz="2800" i="1" dirty="0">
                <a:latin typeface="Calibri" panose="020F0502020204030204" pitchFamily="34" charset="0"/>
                <a:cs typeface="Calibri" panose="020F0502020204030204" pitchFamily="34" charset="0"/>
              </a:rPr>
              <a:t>&gt; p</a:t>
            </a:r>
            <a:r>
              <a:rPr lang="tr-TR" sz="2800" i="1" baseline="-25000" dirty="0">
                <a:latin typeface="Calibri" panose="020F0502020204030204" pitchFamily="34" charset="0"/>
                <a:cs typeface="Calibri" panose="020F0502020204030204" pitchFamily="34" charset="0"/>
              </a:rPr>
              <a:t>ex </a:t>
            </a:r>
            <a:r>
              <a:rPr lang="tr-TR" sz="2800" dirty="0">
                <a:latin typeface="Calibri" panose="020F0502020204030204" pitchFamily="34" charset="0"/>
                <a:cs typeface="Calibri" panose="020F0502020204030204" pitchFamily="34" charset="0"/>
              </a:rPr>
              <a:t>, the maxium work avaliable from a system operating between specified initial and final states and passing along a specified path is obtained when the change takes place reversibly. </a:t>
            </a:r>
          </a:p>
          <a:p>
            <a:pPr algn="just">
              <a:buFont typeface="Wingdings" panose="05000000000000000000" pitchFamily="2" charset="2"/>
              <a:buChar char="Ø"/>
            </a:pPr>
            <a:endParaRPr lang="tr-TR" sz="2800" i="1" baseline="-250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tr-TR" sz="2800" dirty="0">
                <a:latin typeface="Calibri" panose="020F0502020204030204" pitchFamily="34" charset="0"/>
                <a:cs typeface="Calibri" panose="020F0502020204030204" pitchFamily="34" charset="0"/>
              </a:rPr>
              <a:t>We have introduced the connection between reversibility and maximum work for the special case of a perfect gas undergoing expansion. </a:t>
            </a:r>
            <a:endParaRPr lang="tr-TR" sz="2800" dirty="0">
              <a:cs typeface="Calibri" panose="020F0502020204030204" pitchFamily="34" charset="0"/>
            </a:endParaRPr>
          </a:p>
          <a:p>
            <a:pPr algn="just">
              <a:buFont typeface="Wingdings" panose="05000000000000000000" pitchFamily="2" charset="2"/>
              <a:buChar char="Ø"/>
            </a:pPr>
            <a:endParaRPr lang="tr-TR" sz="2800" dirty="0">
              <a:cs typeface="Calibri" panose="020F0502020204030204" pitchFamily="34" charset="0"/>
            </a:endParaRPr>
          </a:p>
          <a:p>
            <a:pPr algn="just">
              <a:buFont typeface="Wingdings" panose="05000000000000000000" pitchFamily="2" charset="2"/>
              <a:buChar char="Ø"/>
            </a:pPr>
            <a:endParaRPr lang="tr-TR" sz="2800" dirty="0"/>
          </a:p>
        </p:txBody>
      </p:sp>
    </p:spTree>
    <p:extLst>
      <p:ext uri="{BB962C8B-B14F-4D97-AF65-F5344CB8AC3E}">
        <p14:creationId xmlns:p14="http://schemas.microsoft.com/office/powerpoint/2010/main" val="2719198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885507"/>
          </a:xfrm>
        </p:spPr>
        <p:txBody>
          <a:bodyPr/>
          <a:lstStyle/>
          <a:p>
            <a:pPr algn="l"/>
            <a:r>
              <a:rPr lang="tr-TR" b="1" dirty="0"/>
              <a:t>Question 1: </a:t>
            </a:r>
            <a:r>
              <a:rPr lang="tr-TR" sz="3200" dirty="0"/>
              <a:t>Calculating the work of gas production</a:t>
            </a:r>
          </a:p>
        </p:txBody>
      </p:sp>
      <p:sp>
        <p:nvSpPr>
          <p:cNvPr id="3" name="Content Placeholder 2"/>
          <p:cNvSpPr>
            <a:spLocks noGrp="1"/>
          </p:cNvSpPr>
          <p:nvPr>
            <p:ph idx="1"/>
          </p:nvPr>
        </p:nvSpPr>
        <p:spPr>
          <a:xfrm>
            <a:off x="640080" y="1808485"/>
            <a:ext cx="11521440" cy="2712715"/>
          </a:xfrm>
        </p:spPr>
        <p:txBody>
          <a:bodyPr/>
          <a:lstStyle/>
          <a:p>
            <a:pPr marL="0" indent="0" algn="just">
              <a:buNone/>
            </a:pPr>
            <a:r>
              <a:rPr lang="tr-TR" dirty="0"/>
              <a:t>Calculate the work done when 50 g of iron reacts with hydrochloric acid in </a:t>
            </a:r>
          </a:p>
          <a:p>
            <a:pPr marL="514350" indent="-514350">
              <a:buAutoNum type="alphaLcParenBoth"/>
            </a:pPr>
            <a:r>
              <a:rPr lang="tr-TR" dirty="0"/>
              <a:t>Closed vessel of fixxed volume,</a:t>
            </a:r>
          </a:p>
          <a:p>
            <a:pPr marL="514350" indent="-514350">
              <a:buAutoNum type="alphaLcParenBoth"/>
            </a:pPr>
            <a:r>
              <a:rPr lang="tr-TR" dirty="0"/>
              <a:t>An open beaker at 25 </a:t>
            </a:r>
            <a:r>
              <a:rPr lang="tr-TR" dirty="0">
                <a:latin typeface="Times New Roman" panose="02020603050405020304" pitchFamily="18" charset="0"/>
                <a:cs typeface="Times New Roman" panose="02020603050405020304" pitchFamily="18" charset="0"/>
              </a:rPr>
              <a:t>°C. </a:t>
            </a:r>
            <a:endParaRPr lang="tr-TR" dirty="0"/>
          </a:p>
        </p:txBody>
      </p:sp>
    </p:spTree>
    <p:extLst>
      <p:ext uri="{BB962C8B-B14F-4D97-AF65-F5344CB8AC3E}">
        <p14:creationId xmlns:p14="http://schemas.microsoft.com/office/powerpoint/2010/main" val="4034990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63401" y="254439"/>
            <a:ext cx="12160235" cy="8762561"/>
          </a:xfrm>
          <a:prstGeom prst="rect">
            <a:avLst/>
          </a:prstGeom>
        </p:spPr>
      </p:pic>
    </p:spTree>
    <p:extLst>
      <p:ext uri="{BB962C8B-B14F-4D97-AF65-F5344CB8AC3E}">
        <p14:creationId xmlns:p14="http://schemas.microsoft.com/office/powerpoint/2010/main" val="1329119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885507"/>
          </a:xfrm>
        </p:spPr>
        <p:txBody>
          <a:bodyPr/>
          <a:lstStyle/>
          <a:p>
            <a:pPr algn="l"/>
            <a:r>
              <a:rPr lang="tr-TR" b="1" dirty="0"/>
              <a:t>Question 2: </a:t>
            </a:r>
            <a:r>
              <a:rPr lang="tr-TR" sz="3200" dirty="0"/>
              <a:t>Calculating the work of gas production</a:t>
            </a:r>
          </a:p>
        </p:txBody>
      </p:sp>
      <p:sp>
        <p:nvSpPr>
          <p:cNvPr id="3" name="Content Placeholder 2"/>
          <p:cNvSpPr>
            <a:spLocks noGrp="1"/>
          </p:cNvSpPr>
          <p:nvPr>
            <p:ph idx="1"/>
          </p:nvPr>
        </p:nvSpPr>
        <p:spPr>
          <a:xfrm>
            <a:off x="640080" y="1808485"/>
            <a:ext cx="11521440" cy="2712715"/>
          </a:xfrm>
        </p:spPr>
        <p:txBody>
          <a:bodyPr/>
          <a:lstStyle/>
          <a:p>
            <a:pPr marL="0" indent="0" algn="just">
              <a:buNone/>
            </a:pPr>
            <a:r>
              <a:rPr lang="tr-TR" dirty="0"/>
              <a:t>Calculate the expansion work done when 50 g of water is electrolysed under constant pressure at 25 </a:t>
            </a:r>
            <a:r>
              <a:rPr lang="tr-TR" dirty="0">
                <a:latin typeface="Times New Roman" panose="02020603050405020304" pitchFamily="18" charset="0"/>
                <a:cs typeface="Times New Roman" panose="02020603050405020304" pitchFamily="18" charset="0"/>
              </a:rPr>
              <a:t>°C. </a:t>
            </a:r>
            <a:endParaRPr lang="tr-TR" dirty="0"/>
          </a:p>
        </p:txBody>
      </p:sp>
    </p:spTree>
    <p:extLst>
      <p:ext uri="{BB962C8B-B14F-4D97-AF65-F5344CB8AC3E}">
        <p14:creationId xmlns:p14="http://schemas.microsoft.com/office/powerpoint/2010/main" val="379773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
            <a:ext cx="10972800" cy="914082"/>
          </a:xfrm>
        </p:spPr>
        <p:txBody>
          <a:bodyPr/>
          <a:lstStyle/>
          <a:p>
            <a:pPr algn="l"/>
            <a:r>
              <a:rPr lang="tr-TR" dirty="0">
                <a:solidFill>
                  <a:srgbClr val="C00000"/>
                </a:solidFill>
              </a:rPr>
              <a:t>The Basic Concepts</a:t>
            </a:r>
          </a:p>
        </p:txBody>
      </p:sp>
      <p:sp>
        <p:nvSpPr>
          <p:cNvPr id="3" name="Content Placeholder 2"/>
          <p:cNvSpPr>
            <a:spLocks noGrp="1"/>
          </p:cNvSpPr>
          <p:nvPr>
            <p:ph idx="1"/>
          </p:nvPr>
        </p:nvSpPr>
        <p:spPr>
          <a:xfrm>
            <a:off x="434340" y="1439863"/>
            <a:ext cx="11841480" cy="4525963"/>
          </a:xfrm>
        </p:spPr>
        <p:txBody>
          <a:bodyPr/>
          <a:lstStyle/>
          <a:p>
            <a:pPr marL="0" indent="0">
              <a:buNone/>
            </a:pPr>
            <a:r>
              <a:rPr lang="tr-TR" dirty="0"/>
              <a:t>For the purpose of physical chemistry, the universe is divided into two parts, </a:t>
            </a:r>
            <a:r>
              <a:rPr lang="tr-TR" b="1" dirty="0">
                <a:solidFill>
                  <a:srgbClr val="00B050"/>
                </a:solidFill>
              </a:rPr>
              <a:t>the system and its surrondings.</a:t>
            </a:r>
          </a:p>
          <a:p>
            <a:pPr marL="0" indent="0">
              <a:buNone/>
            </a:pPr>
            <a:endParaRPr lang="tr-TR" b="1" dirty="0">
              <a:solidFill>
                <a:srgbClr val="00B050"/>
              </a:solidFill>
            </a:endParaRPr>
          </a:p>
          <a:p>
            <a:pPr>
              <a:buFont typeface="Wingdings" panose="05000000000000000000" pitchFamily="2" charset="2"/>
              <a:buChar char="Ø"/>
            </a:pPr>
            <a:r>
              <a:rPr lang="tr-TR" sz="2800" b="1" u="sng" dirty="0">
                <a:solidFill>
                  <a:srgbClr val="0070C0"/>
                </a:solidFill>
              </a:rPr>
              <a:t>The system </a:t>
            </a:r>
            <a:r>
              <a:rPr lang="tr-TR" sz="2800" dirty="0"/>
              <a:t>is the part of the world in which we have a speciel interest. It may be a reaction vessel, an engine, an electrochemical cell, a biological cell, and so on. </a:t>
            </a:r>
          </a:p>
          <a:p>
            <a:pPr>
              <a:buFont typeface="Wingdings" panose="05000000000000000000" pitchFamily="2" charset="2"/>
              <a:buChar char="Ø"/>
            </a:pPr>
            <a:endParaRPr lang="tr-TR" sz="2800" dirty="0"/>
          </a:p>
          <a:p>
            <a:pPr>
              <a:buFont typeface="Wingdings" panose="05000000000000000000" pitchFamily="2" charset="2"/>
              <a:buChar char="Ø"/>
            </a:pPr>
            <a:r>
              <a:rPr lang="tr-TR" sz="2800" b="1" u="sng" dirty="0">
                <a:solidFill>
                  <a:srgbClr val="0070C0"/>
                </a:solidFill>
              </a:rPr>
              <a:t>The surroundings </a:t>
            </a:r>
            <a:r>
              <a:rPr lang="tr-TR" sz="2800" dirty="0"/>
              <a:t>comprise the region outside the system and are where we make our measurements. </a:t>
            </a:r>
          </a:p>
          <a:p>
            <a:pPr marL="0" indent="0">
              <a:buNone/>
            </a:pPr>
            <a:endParaRPr lang="tr-TR" dirty="0"/>
          </a:p>
        </p:txBody>
      </p:sp>
      <p:pic>
        <p:nvPicPr>
          <p:cNvPr id="4" name="Picture 3"/>
          <p:cNvPicPr>
            <a:picLocks noChangeAspect="1"/>
          </p:cNvPicPr>
          <p:nvPr/>
        </p:nvPicPr>
        <p:blipFill>
          <a:blip r:embed="rId3"/>
          <a:stretch>
            <a:fillRect/>
          </a:stretch>
        </p:blipFill>
        <p:spPr>
          <a:xfrm>
            <a:off x="3999789" y="6125847"/>
            <a:ext cx="4710582" cy="3134678"/>
          </a:xfrm>
          <a:prstGeom prst="rect">
            <a:avLst/>
          </a:prstGeom>
        </p:spPr>
      </p:pic>
    </p:spTree>
    <p:extLst>
      <p:ext uri="{BB962C8B-B14F-4D97-AF65-F5344CB8AC3E}">
        <p14:creationId xmlns:p14="http://schemas.microsoft.com/office/powerpoint/2010/main" val="101010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 y="799782"/>
            <a:ext cx="12275820" cy="4147656"/>
          </a:xfrm>
        </p:spPr>
        <p:txBody>
          <a:bodyPr>
            <a:noAutofit/>
          </a:bodyPr>
          <a:lstStyle/>
          <a:p>
            <a:pPr marL="0" indent="0" algn="just">
              <a:buNone/>
            </a:pPr>
            <a:r>
              <a:rPr lang="tr-TR" sz="2400" dirty="0"/>
              <a:t>The type of the system depends on the characterististics of the boundary that divides it from the surroundings. </a:t>
            </a:r>
          </a:p>
          <a:p>
            <a:pPr algn="just">
              <a:buFont typeface="Wingdings" panose="05000000000000000000" pitchFamily="2" charset="2"/>
              <a:buChar char="Ø"/>
            </a:pPr>
            <a:r>
              <a:rPr lang="tr-TR" sz="2400" dirty="0"/>
              <a:t>If matter can be transferred through the boundary between the system and its surroundings the sytem is classified as </a:t>
            </a:r>
            <a:r>
              <a:rPr lang="tr-TR" sz="2400" b="1" u="sng" dirty="0">
                <a:solidFill>
                  <a:srgbClr val="00B050"/>
                </a:solidFill>
              </a:rPr>
              <a:t>open</a:t>
            </a:r>
            <a:r>
              <a:rPr lang="tr-TR" sz="2400" dirty="0"/>
              <a:t>. </a:t>
            </a:r>
          </a:p>
          <a:p>
            <a:pPr algn="just">
              <a:buFont typeface="Wingdings" panose="05000000000000000000" pitchFamily="2" charset="2"/>
              <a:buChar char="Ø"/>
            </a:pPr>
            <a:r>
              <a:rPr lang="tr-TR" sz="2400" dirty="0"/>
              <a:t>If matter cannot pass through the boundary , the system is classified as </a:t>
            </a:r>
            <a:r>
              <a:rPr lang="tr-TR" sz="2400" b="1" dirty="0">
                <a:solidFill>
                  <a:srgbClr val="00B050"/>
                </a:solidFill>
              </a:rPr>
              <a:t>closed</a:t>
            </a:r>
            <a:r>
              <a:rPr lang="tr-TR" sz="2400" dirty="0"/>
              <a:t>. </a:t>
            </a:r>
          </a:p>
          <a:p>
            <a:pPr algn="just">
              <a:buFont typeface="Wingdings" panose="05000000000000000000" pitchFamily="2" charset="2"/>
              <a:buChar char="Ø"/>
            </a:pPr>
            <a:r>
              <a:rPr lang="tr-TR" sz="2400" dirty="0"/>
              <a:t>An </a:t>
            </a:r>
            <a:r>
              <a:rPr lang="tr-TR" sz="2400" b="1" u="sng" dirty="0">
                <a:solidFill>
                  <a:srgbClr val="00B050"/>
                </a:solidFill>
              </a:rPr>
              <a:t>isolated</a:t>
            </a:r>
            <a:r>
              <a:rPr lang="tr-TR" sz="2400" dirty="0"/>
              <a:t> system is a closed system that has neither mechanical nor thermal contact with its surroundings. </a:t>
            </a:r>
          </a:p>
          <a:p>
            <a:pPr marL="0" indent="0" algn="just">
              <a:buNone/>
            </a:pPr>
            <a:r>
              <a:rPr lang="tr-TR" sz="2400" dirty="0"/>
              <a:t>Both open and closed systems can exchange enery with their surroundings.  For example, a closed system can expand and therby raise a weight in the surroundings; it may also transfer energy to them if they are at a lower temperature. </a:t>
            </a:r>
          </a:p>
        </p:txBody>
      </p:sp>
      <p:sp>
        <p:nvSpPr>
          <p:cNvPr id="4" name="Title 1"/>
          <p:cNvSpPr txBox="1">
            <a:spLocks/>
          </p:cNvSpPr>
          <p:nvPr/>
        </p:nvSpPr>
        <p:spPr>
          <a:xfrm>
            <a:off x="0" y="-27699"/>
            <a:ext cx="10972800" cy="9140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dirty="0">
                <a:solidFill>
                  <a:srgbClr val="C00000"/>
                </a:solidFill>
              </a:rPr>
              <a:t>The Basic Concepts</a:t>
            </a:r>
          </a:p>
        </p:txBody>
      </p:sp>
      <p:pic>
        <p:nvPicPr>
          <p:cNvPr id="7" name="Picture 6"/>
          <p:cNvPicPr>
            <a:picLocks noChangeAspect="1"/>
          </p:cNvPicPr>
          <p:nvPr/>
        </p:nvPicPr>
        <p:blipFill>
          <a:blip r:embed="rId3"/>
          <a:stretch>
            <a:fillRect/>
          </a:stretch>
        </p:blipFill>
        <p:spPr>
          <a:xfrm>
            <a:off x="2103120" y="4947438"/>
            <a:ext cx="8663940" cy="4534128"/>
          </a:xfrm>
          <a:prstGeom prst="rect">
            <a:avLst/>
          </a:prstGeom>
        </p:spPr>
      </p:pic>
    </p:spTree>
    <p:extLst>
      <p:ext uri="{BB962C8B-B14F-4D97-AF65-F5344CB8AC3E}">
        <p14:creationId xmlns:p14="http://schemas.microsoft.com/office/powerpoint/2010/main" val="59267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758507"/>
          </a:xfrm>
        </p:spPr>
        <p:txBody>
          <a:bodyPr>
            <a:normAutofit fontScale="90000"/>
          </a:bodyPr>
          <a:lstStyle/>
          <a:p>
            <a:pPr algn="l"/>
            <a:r>
              <a:rPr lang="tr-TR" b="1" dirty="0">
                <a:solidFill>
                  <a:srgbClr val="00B050"/>
                </a:solidFill>
              </a:rPr>
              <a:t>Work, Heat and Energy</a:t>
            </a:r>
          </a:p>
        </p:txBody>
      </p:sp>
      <p:sp>
        <p:nvSpPr>
          <p:cNvPr id="3" name="Content Placeholder 2"/>
          <p:cNvSpPr>
            <a:spLocks noGrp="1"/>
          </p:cNvSpPr>
          <p:nvPr>
            <p:ph idx="1"/>
          </p:nvPr>
        </p:nvSpPr>
        <p:spPr>
          <a:xfrm>
            <a:off x="105278" y="883342"/>
            <a:ext cx="12344400" cy="3204520"/>
          </a:xfrm>
        </p:spPr>
        <p:txBody>
          <a:bodyPr>
            <a:normAutofit/>
          </a:bodyPr>
          <a:lstStyle/>
          <a:p>
            <a:pPr marL="0" indent="0">
              <a:buNone/>
            </a:pPr>
            <a:r>
              <a:rPr lang="tr-TR" sz="2600" dirty="0"/>
              <a:t>The fundamental physical property in thermodynamics is work: </a:t>
            </a:r>
          </a:p>
          <a:p>
            <a:pPr>
              <a:buFont typeface="Wingdings" panose="05000000000000000000" pitchFamily="2" charset="2"/>
              <a:buChar char="v"/>
            </a:pPr>
            <a:r>
              <a:rPr lang="tr-TR" sz="2600" b="1" dirty="0"/>
              <a:t> Work is motion against an opposing force.</a:t>
            </a:r>
          </a:p>
          <a:p>
            <a:pPr algn="just"/>
            <a:r>
              <a:rPr lang="tr-TR" sz="2600" dirty="0"/>
              <a:t>Doing work is equivalent to raising a weight somewhere in the surroundings. </a:t>
            </a:r>
          </a:p>
          <a:p>
            <a:pPr algn="just"/>
            <a:r>
              <a:rPr lang="tr-TR" sz="2600" dirty="0"/>
              <a:t>An example doing work is expansion of a gas that pushes out a piston and raises a weight.</a:t>
            </a:r>
          </a:p>
          <a:p>
            <a:pPr algn="just"/>
            <a:r>
              <a:rPr lang="tr-TR" sz="2600" dirty="0"/>
              <a:t>A chemical reastion that drives an electric current through a resistance also does work, because the same current could be driven through a motor and used to raise a weight. </a:t>
            </a:r>
          </a:p>
        </p:txBody>
      </p:sp>
      <p:pic>
        <p:nvPicPr>
          <p:cNvPr id="4" name="Picture 3"/>
          <p:cNvPicPr>
            <a:picLocks noChangeAspect="1"/>
          </p:cNvPicPr>
          <p:nvPr/>
        </p:nvPicPr>
        <p:blipFill>
          <a:blip r:embed="rId3"/>
          <a:stretch>
            <a:fillRect/>
          </a:stretch>
        </p:blipFill>
        <p:spPr>
          <a:xfrm>
            <a:off x="6277478" y="4395578"/>
            <a:ext cx="6318382" cy="4268476"/>
          </a:xfrm>
          <a:prstGeom prst="rect">
            <a:avLst/>
          </a:prstGeom>
        </p:spPr>
      </p:pic>
      <p:sp>
        <p:nvSpPr>
          <p:cNvPr id="5" name="Rectangle 4"/>
          <p:cNvSpPr/>
          <p:nvPr/>
        </p:nvSpPr>
        <p:spPr>
          <a:xfrm>
            <a:off x="251460" y="4395578"/>
            <a:ext cx="5806440"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Wingdings" panose="05000000000000000000" pitchFamily="2" charset="2"/>
              <a:buChar char="v"/>
            </a:pPr>
            <a:r>
              <a:rPr lang="tr-TR" sz="2400" b="1" dirty="0"/>
              <a:t>The energy </a:t>
            </a:r>
            <a:r>
              <a:rPr lang="tr-TR" sz="2400" dirty="0"/>
              <a:t>of a system is its capacity to do work.  </a:t>
            </a:r>
          </a:p>
          <a:p>
            <a:pPr algn="just">
              <a:buFont typeface="Wingdings" panose="05000000000000000000" pitchFamily="2" charset="2"/>
              <a:buChar char="v"/>
            </a:pPr>
            <a:endParaRPr lang="tr-TR" sz="2400" dirty="0"/>
          </a:p>
          <a:p>
            <a:pPr algn="just">
              <a:buFont typeface="Wingdings" panose="05000000000000000000" pitchFamily="2" charset="2"/>
              <a:buChar char="v"/>
            </a:pPr>
            <a:r>
              <a:rPr lang="tr-TR" sz="2400" b="1" dirty="0"/>
              <a:t>When a work is done on an isolated system</a:t>
            </a:r>
            <a:r>
              <a:rPr lang="tr-TR" sz="2400" dirty="0"/>
              <a:t> (for instance, by compressing a gas or winding spring), </a:t>
            </a:r>
            <a:r>
              <a:rPr lang="tr-TR" sz="2400" b="1" u="sng" dirty="0"/>
              <a:t>the capacity of the system to do work is increased</a:t>
            </a:r>
            <a:r>
              <a:rPr lang="tr-TR" sz="2400" dirty="0"/>
              <a:t>; in other words, the energy of the system increased.</a:t>
            </a:r>
          </a:p>
          <a:p>
            <a:pPr algn="just">
              <a:buFont typeface="Wingdings" panose="05000000000000000000" pitchFamily="2" charset="2"/>
              <a:buChar char="v"/>
            </a:pPr>
            <a:endParaRPr lang="tr-TR" sz="2400" dirty="0"/>
          </a:p>
          <a:p>
            <a:pPr algn="just">
              <a:buFont typeface="Wingdings" panose="05000000000000000000" pitchFamily="2" charset="2"/>
              <a:buChar char="v"/>
            </a:pPr>
            <a:r>
              <a:rPr lang="tr-TR" sz="2400" b="1" dirty="0"/>
              <a:t>When the system does work </a:t>
            </a:r>
            <a:r>
              <a:rPr lang="tr-TR" sz="2400" dirty="0"/>
              <a:t>(when the piston moves out or the spring unwinds), </a:t>
            </a:r>
            <a:r>
              <a:rPr lang="tr-TR" sz="2400" b="1" u="sng" dirty="0"/>
              <a:t>the energy of the system is reduced </a:t>
            </a:r>
            <a:r>
              <a:rPr lang="tr-TR" sz="2400" dirty="0"/>
              <a:t>and it can do less work than before. </a:t>
            </a:r>
          </a:p>
        </p:txBody>
      </p:sp>
    </p:spTree>
    <p:extLst>
      <p:ext uri="{BB962C8B-B14F-4D97-AF65-F5344CB8AC3E}">
        <p14:creationId xmlns:p14="http://schemas.microsoft.com/office/powerpoint/2010/main" val="91868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 y="731525"/>
            <a:ext cx="12344400" cy="3268975"/>
          </a:xfrm>
        </p:spPr>
        <p:txBody>
          <a:bodyPr>
            <a:normAutofit/>
          </a:bodyPr>
          <a:lstStyle/>
          <a:p>
            <a:pPr marL="0" indent="0">
              <a:buNone/>
            </a:pPr>
            <a:r>
              <a:rPr lang="tr-TR" dirty="0"/>
              <a:t>Experiments have shown that the energy of a system may be changed by means other than work itself. </a:t>
            </a:r>
          </a:p>
          <a:p>
            <a:pPr marL="0" indent="0">
              <a:buNone/>
            </a:pPr>
            <a:endParaRPr lang="tr-TR" dirty="0"/>
          </a:p>
          <a:p>
            <a:pPr algn="just">
              <a:buFont typeface="Wingdings" panose="05000000000000000000" pitchFamily="2" charset="2"/>
              <a:buChar char="Ø"/>
            </a:pPr>
            <a:r>
              <a:rPr lang="tr-TR" dirty="0"/>
              <a:t> When </a:t>
            </a:r>
            <a:r>
              <a:rPr lang="tr-TR" u="sng" dirty="0"/>
              <a:t>the energy of a system changes as a result of a temperature difference </a:t>
            </a:r>
            <a:r>
              <a:rPr lang="tr-TR" dirty="0"/>
              <a:t>between the system and its surroundings we say that </a:t>
            </a:r>
            <a:r>
              <a:rPr lang="tr-TR" u="sng" dirty="0"/>
              <a:t>energy has been transferred as heat</a:t>
            </a:r>
            <a:r>
              <a:rPr lang="tr-TR" dirty="0"/>
              <a:t>. </a:t>
            </a:r>
          </a:p>
          <a:p>
            <a:pPr algn="just">
              <a:buFont typeface="Wingdings" panose="05000000000000000000" pitchFamily="2" charset="2"/>
              <a:buChar char="Ø"/>
            </a:pPr>
            <a:endParaRPr lang="tr-TR" dirty="0"/>
          </a:p>
        </p:txBody>
      </p:sp>
      <p:sp>
        <p:nvSpPr>
          <p:cNvPr id="4" name="Title 1"/>
          <p:cNvSpPr txBox="1">
            <a:spLocks/>
          </p:cNvSpPr>
          <p:nvPr/>
        </p:nvSpPr>
        <p:spPr>
          <a:xfrm>
            <a:off x="0" y="0"/>
            <a:ext cx="11521440" cy="75850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b="1" dirty="0">
                <a:solidFill>
                  <a:srgbClr val="00B050"/>
                </a:solidFill>
              </a:rPr>
              <a:t>Work, Heat and Energy</a:t>
            </a:r>
          </a:p>
        </p:txBody>
      </p:sp>
      <p:pic>
        <p:nvPicPr>
          <p:cNvPr id="5" name="Picture 4"/>
          <p:cNvPicPr>
            <a:picLocks noChangeAspect="1"/>
          </p:cNvPicPr>
          <p:nvPr/>
        </p:nvPicPr>
        <p:blipFill>
          <a:blip r:embed="rId3"/>
          <a:stretch>
            <a:fillRect/>
          </a:stretch>
        </p:blipFill>
        <p:spPr>
          <a:xfrm>
            <a:off x="6583680" y="4000500"/>
            <a:ext cx="6080760" cy="4667459"/>
          </a:xfrm>
          <a:prstGeom prst="rect">
            <a:avLst/>
          </a:prstGeom>
        </p:spPr>
      </p:pic>
      <p:sp>
        <p:nvSpPr>
          <p:cNvPr id="6" name="Rectangle 5"/>
          <p:cNvSpPr/>
          <p:nvPr/>
        </p:nvSpPr>
        <p:spPr>
          <a:xfrm>
            <a:off x="320040" y="4360926"/>
            <a:ext cx="5753100" cy="4832092"/>
          </a:xfrm>
          <a:prstGeom prst="rect">
            <a:avLst/>
          </a:prstGeom>
        </p:spPr>
        <p:txBody>
          <a:bodyPr wrap="square">
            <a:spAutoFit/>
          </a:bodyPr>
          <a:lstStyle/>
          <a:p>
            <a:pPr algn="just">
              <a:buFont typeface="Wingdings" panose="05000000000000000000" pitchFamily="2" charset="2"/>
              <a:buChar char="Ø"/>
            </a:pPr>
            <a:r>
              <a:rPr lang="tr-TR" sz="2800" dirty="0"/>
              <a:t>When a heater is immersed in a beaker of water (the system), the capacity of the system to do work increase because hot water can be used to do more work than the same amount of cold water. </a:t>
            </a:r>
          </a:p>
          <a:p>
            <a:pPr algn="just">
              <a:buFont typeface="Wingdings" panose="05000000000000000000" pitchFamily="2" charset="2"/>
              <a:buChar char="Ø"/>
            </a:pPr>
            <a:endParaRPr lang="tr-TR" sz="2800" dirty="0"/>
          </a:p>
          <a:p>
            <a:pPr algn="just">
              <a:buFont typeface="Wingdings" panose="05000000000000000000" pitchFamily="2" charset="2"/>
              <a:buChar char="Ø"/>
            </a:pPr>
            <a:r>
              <a:rPr lang="tr-TR" sz="2800" dirty="0"/>
              <a:t>Not all boundaries permit the transfer of energy eventhough there is a temperature difference between the system and its surroundings. </a:t>
            </a:r>
          </a:p>
        </p:txBody>
      </p:sp>
    </p:spTree>
    <p:extLst>
      <p:ext uri="{BB962C8B-B14F-4D97-AF65-F5344CB8AC3E}">
        <p14:creationId xmlns:p14="http://schemas.microsoft.com/office/powerpoint/2010/main" val="83617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028704"/>
            <a:ext cx="12252960" cy="7498075"/>
          </a:xfrm>
        </p:spPr>
        <p:txBody>
          <a:bodyPr>
            <a:normAutofit/>
          </a:bodyPr>
          <a:lstStyle/>
          <a:p>
            <a:pPr algn="just">
              <a:buFont typeface="Wingdings" panose="05000000000000000000" pitchFamily="2" charset="2"/>
              <a:buChar char="Ø"/>
            </a:pPr>
            <a:r>
              <a:rPr lang="tr-TR" dirty="0"/>
              <a:t>An </a:t>
            </a:r>
            <a:r>
              <a:rPr lang="tr-TR" b="1" dirty="0">
                <a:solidFill>
                  <a:srgbClr val="0070C0"/>
                </a:solidFill>
              </a:rPr>
              <a:t>exothermic process </a:t>
            </a:r>
            <a:r>
              <a:rPr lang="tr-TR" dirty="0"/>
              <a:t>is a process that release energy as heat into its surroundings. All combustion reactions are exothermic.</a:t>
            </a:r>
          </a:p>
          <a:p>
            <a:pPr algn="just">
              <a:buFont typeface="Wingdings" panose="05000000000000000000" pitchFamily="2" charset="2"/>
              <a:buChar char="Ø"/>
            </a:pPr>
            <a:r>
              <a:rPr lang="tr-TR" dirty="0"/>
              <a:t>In an exothermic process energy is transferred ‘as heat’ from the surroundings into the system. </a:t>
            </a:r>
          </a:p>
          <a:p>
            <a:pPr algn="just">
              <a:buFont typeface="Wingdings" panose="05000000000000000000" pitchFamily="2" charset="2"/>
              <a:buChar char="Ø"/>
            </a:pPr>
            <a:r>
              <a:rPr lang="tr-TR" dirty="0"/>
              <a:t>However, it must never be forgotten that heat is a process (the transfer of energy as a result of a temperature difference), not an entity. </a:t>
            </a:r>
          </a:p>
          <a:p>
            <a:pPr marL="0" indent="0" algn="just">
              <a:buNone/>
            </a:pPr>
            <a:endParaRPr lang="tr-TR" dirty="0"/>
          </a:p>
          <a:p>
            <a:pPr algn="just">
              <a:buFont typeface="Wingdings" panose="05000000000000000000" pitchFamily="2" charset="2"/>
              <a:buChar char="Ø"/>
            </a:pPr>
            <a:r>
              <a:rPr lang="tr-TR" dirty="0"/>
              <a:t>An </a:t>
            </a:r>
            <a:r>
              <a:rPr lang="tr-TR" b="1" dirty="0">
                <a:solidFill>
                  <a:srgbClr val="0070C0"/>
                </a:solidFill>
              </a:rPr>
              <a:t>endothermic process </a:t>
            </a:r>
            <a:r>
              <a:rPr lang="tr-TR" dirty="0"/>
              <a:t>is as process in which energy is acquired from its surroundings as heat. An example of an endothermic process is the vaporization of water. </a:t>
            </a:r>
          </a:p>
          <a:p>
            <a:pPr algn="just">
              <a:buFont typeface="Wingdings" panose="05000000000000000000" pitchFamily="2" charset="2"/>
              <a:buChar char="Ø"/>
            </a:pPr>
            <a:endParaRPr lang="tr-TR" dirty="0"/>
          </a:p>
          <a:p>
            <a:pPr marL="0" indent="0" algn="just">
              <a:buNone/>
            </a:pPr>
            <a:endParaRPr lang="tr-TR" dirty="0"/>
          </a:p>
        </p:txBody>
      </p:sp>
      <p:sp>
        <p:nvSpPr>
          <p:cNvPr id="4" name="Title 1"/>
          <p:cNvSpPr txBox="1">
            <a:spLocks/>
          </p:cNvSpPr>
          <p:nvPr/>
        </p:nvSpPr>
        <p:spPr>
          <a:xfrm>
            <a:off x="0" y="0"/>
            <a:ext cx="11521440" cy="75850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600" b="1" dirty="0">
                <a:solidFill>
                  <a:srgbClr val="00B050"/>
                </a:solidFill>
              </a:rPr>
              <a:t>Work, Heat and Energy</a:t>
            </a:r>
          </a:p>
        </p:txBody>
      </p:sp>
    </p:spTree>
    <p:extLst>
      <p:ext uri="{BB962C8B-B14F-4D97-AF65-F5344CB8AC3E}">
        <p14:creationId xmlns:p14="http://schemas.microsoft.com/office/powerpoint/2010/main" val="801973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7622</TotalTime>
  <Words>7632</Words>
  <Application>Microsoft Macintosh PowerPoint</Application>
  <PresentationFormat>A3 Kağıt (297x420 mm)</PresentationFormat>
  <Paragraphs>412</Paragraphs>
  <Slides>44</Slides>
  <Notes>32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44</vt:i4>
      </vt:variant>
    </vt:vector>
  </HeadingPairs>
  <TitlesOfParts>
    <vt:vector size="50" baseType="lpstr">
      <vt:lpstr>Arial</vt:lpstr>
      <vt:lpstr>Calibri</vt:lpstr>
      <vt:lpstr>Cambria Math</vt:lpstr>
      <vt:lpstr>Times New Roman</vt:lpstr>
      <vt:lpstr>Wingdings</vt:lpstr>
      <vt:lpstr>Office Theme</vt:lpstr>
      <vt:lpstr>THERMODYNAMICS  THE FIRST LAW  (Atkins' Physical Chemistry– Chapter 2)  Lecture 5</vt:lpstr>
      <vt:lpstr>PowerPoint Sunusu</vt:lpstr>
      <vt:lpstr>The First Law of Thermodynamic</vt:lpstr>
      <vt:lpstr>The First Law of Thermodynamic</vt:lpstr>
      <vt:lpstr>The Basic Concepts</vt:lpstr>
      <vt:lpstr>PowerPoint Sunusu</vt:lpstr>
      <vt:lpstr>Work, Heat and Energy</vt:lpstr>
      <vt:lpstr>PowerPoint Sunusu</vt:lpstr>
      <vt:lpstr>PowerPoint Sunusu</vt:lpstr>
      <vt:lpstr>PowerPoint Sunusu</vt:lpstr>
      <vt:lpstr>Molecular Interpretation: Heat and Work</vt:lpstr>
      <vt:lpstr>PowerPoint Sunusu</vt:lpstr>
      <vt:lpstr>PowerPoint Sunusu</vt:lpstr>
      <vt:lpstr>The Internal Energy</vt:lpstr>
      <vt:lpstr>The Internal Energy</vt:lpstr>
      <vt:lpstr>PowerPoint Sunusu</vt:lpstr>
      <vt:lpstr>PowerPoint Sunusu</vt:lpstr>
      <vt:lpstr>PowerPoint Sunusu</vt:lpstr>
      <vt:lpstr>Molecular Interpretation: The Internal energy of a Gas</vt:lpstr>
      <vt:lpstr>PowerPoint Sunusu</vt:lpstr>
      <vt:lpstr>PowerPoint Sunusu</vt:lpstr>
      <vt:lpstr>PowerPoint Sunusu</vt:lpstr>
      <vt:lpstr>PowerPoint Sunusu</vt:lpstr>
      <vt:lpstr>PowerPoint Sunusu</vt:lpstr>
      <vt:lpstr>PowerPoint Sunusu</vt:lpstr>
      <vt:lpstr>PowerPoint Sunusu</vt:lpstr>
      <vt:lpstr>Expansion Work</vt:lpstr>
      <vt:lpstr>Expansion Work</vt:lpstr>
      <vt:lpstr>The General Expansion for Work</vt:lpstr>
      <vt:lpstr>The General Expansion for Work</vt:lpstr>
      <vt:lpstr>The General Expansion for Work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Question 1: Calculating the work of gas production</vt:lpstr>
      <vt:lpstr>PowerPoint Sunusu</vt:lpstr>
      <vt:lpstr>Question 2: Calculating the work of gas production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MSE1921  Information Technologies KMB-0204</dc:title>
  <dc:creator>Metin GENÇTEN</dc:creator>
  <cp:lastModifiedBy>Hale BERBER</cp:lastModifiedBy>
  <cp:revision>308</cp:revision>
  <dcterms:created xsi:type="dcterms:W3CDTF">2018-09-29T18:01:50Z</dcterms:created>
  <dcterms:modified xsi:type="dcterms:W3CDTF">2023-04-05T12:15:36Z</dcterms:modified>
</cp:coreProperties>
</file>