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312" r:id="rId4"/>
    <p:sldId id="258" r:id="rId5"/>
    <p:sldId id="259" r:id="rId6"/>
    <p:sldId id="260" r:id="rId7"/>
    <p:sldId id="261"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5" autoAdjust="0"/>
    <p:restoredTop sz="65959" autoAdjust="0"/>
  </p:normalViewPr>
  <p:slideViewPr>
    <p:cSldViewPr snapToGrid="0" snapToObjects="1">
      <p:cViewPr varScale="1">
        <p:scale>
          <a:sx n="75" d="100"/>
          <a:sy n="75" d="100"/>
        </p:scale>
        <p:origin x="282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1679DC-B4B2-7240-9DBE-382D98E395C9}" type="datetimeFigureOut">
              <a:rPr lang="en-US" smtClean="0"/>
              <a:t>2/29/24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C8186-DFB9-B34E-BCD0-24D51E7459BD}" type="slidenum">
              <a:rPr lang="en-US" smtClean="0"/>
              <a:t>‹#›</a:t>
            </a:fld>
            <a:endParaRPr lang="en-US"/>
          </a:p>
        </p:txBody>
      </p:sp>
    </p:spTree>
    <p:extLst>
      <p:ext uri="{BB962C8B-B14F-4D97-AF65-F5344CB8AC3E}">
        <p14:creationId xmlns:p14="http://schemas.microsoft.com/office/powerpoint/2010/main" val="42624486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6AC8186-DFB9-B34E-BCD0-24D51E7459BD}" type="slidenum">
              <a:rPr lang="en-US" smtClean="0"/>
              <a:t>1</a:t>
            </a:fld>
            <a:endParaRPr lang="en-US"/>
          </a:p>
        </p:txBody>
      </p:sp>
    </p:spTree>
    <p:extLst>
      <p:ext uri="{BB962C8B-B14F-4D97-AF65-F5344CB8AC3E}">
        <p14:creationId xmlns:p14="http://schemas.microsoft.com/office/powerpoint/2010/main" val="90532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i="0" kern="1200" dirty="0">
                <a:solidFill>
                  <a:schemeClr val="tx1"/>
                </a:solidFill>
                <a:effectLst/>
                <a:latin typeface="+mn-lt"/>
                <a:ea typeface="+mn-ea"/>
                <a:cs typeface="+mn-cs"/>
              </a:rPr>
              <a:t>All properties of matter are either extensive or intensive and either physical or chemical. Extensive properties, such as mass and volume, depend on the amount of matter that is being measured. Intensive properties, such as density and color, do not depend on the amount of matter. Both extensive and intensive properties are physical properties, which means they can be measured without changing the substance’s chemical identity. For example, the freezing point of a substance is a physical property: when water freezes, it’s still water (H</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O)—it’s just in a different physical state.</a:t>
            </a:r>
            <a:endParaRPr lang="tr-TR" sz="1200" b="0" i="0" kern="1200" dirty="0">
              <a:solidFill>
                <a:schemeClr val="tx1"/>
              </a:solidFill>
              <a:effectLst/>
              <a:latin typeface="+mn-lt"/>
              <a:ea typeface="+mn-ea"/>
              <a:cs typeface="+mn-cs"/>
            </a:endParaRPr>
          </a:p>
          <a:p>
            <a:pPr algn="just"/>
            <a:r>
              <a:rPr lang="tr-TR" sz="1200" b="0" i="0" kern="1200" dirty="0">
                <a:solidFill>
                  <a:schemeClr val="tx1"/>
                </a:solidFill>
                <a:effectLst/>
                <a:latin typeface="+mn-lt"/>
                <a:ea typeface="+mn-ea"/>
                <a:cs typeface="+mn-cs"/>
              </a:rPr>
              <a:t>Maddenin tüm özellikleri ya ekstensif (kapasite özelliği) ya da intensif (şiddet özelliği)tir. Fiziksel  veya kimyasaldır. Kütle ve hacim gibi kapasite özellikleri, ölçülen maddenin miktarına bağlıdır. Yoğunluk ve renk gibi şiddet özellikleri maddenin miktarına bağlı değildir. Hem kapasite hem de şiddet özellikleri fiziksel özelliklerdir, yani maddenin kimyasal kimliğini değiştirmeden ölçülebilirler. Örneğin, bir maddenin donma noktası fiziksel bir özelliktir: su donduğunda, durgun sudur (H</a:t>
            </a:r>
            <a:r>
              <a:rPr lang="tr-TR" sz="1200" b="0" i="0" kern="1200" baseline="-25000" dirty="0">
                <a:solidFill>
                  <a:schemeClr val="tx1"/>
                </a:solidFill>
                <a:effectLst/>
                <a:latin typeface="+mn-lt"/>
                <a:ea typeface="+mn-ea"/>
                <a:cs typeface="+mn-cs"/>
              </a:rPr>
              <a:t>2</a:t>
            </a:r>
            <a:r>
              <a:rPr lang="tr-TR" sz="1200" b="0" i="0" kern="1200" dirty="0">
                <a:solidFill>
                  <a:schemeClr val="tx1"/>
                </a:solidFill>
                <a:effectLst/>
                <a:latin typeface="+mn-lt"/>
                <a:ea typeface="+mn-ea"/>
                <a:cs typeface="+mn-cs"/>
              </a:rPr>
              <a:t>O)—sadece farklı bir fiziksel haldedir.</a:t>
            </a:r>
          </a:p>
          <a:p>
            <a:pPr algn="just"/>
            <a:r>
              <a:rPr lang="tr-TR" dirty="0"/>
              <a:t>Maddenin fiziksel özellikleri ekstensif (kapasite özelliği) ve intensif (şiddet özelliği) olmak üzere ikiye ayrılır.</a:t>
            </a:r>
          </a:p>
          <a:p>
            <a:pPr algn="just"/>
            <a:r>
              <a:rPr lang="tr-TR" dirty="0"/>
              <a:t>İntensif özellikler, madde miktarına bağlı olmayan özelliklerdir (kırılganlık, dövülebilirlik, esneklik, renk, koku, tat, sertlik, elektrik ve ısı iletkenliği, erime noktası, kaynama noktası, yoğunluk, çözünürlük). Bir bardak su ile okyanusun ekstensif ve intensif özellikleri hakkında ne söylenebilir? </a:t>
            </a:r>
          </a:p>
          <a:p>
            <a:pPr algn="just"/>
            <a:r>
              <a:rPr lang="tr-TR" dirty="0"/>
              <a:t>İntensif Özellikler  Erime ve Donma noktası  Kaynama noktası  Öz ısı(Özgül ısı)  Çözünürlük  Genleşme  Esneklik  İletkenlik  Yoğunluk</a:t>
            </a:r>
          </a:p>
        </p:txBody>
      </p:sp>
      <p:sp>
        <p:nvSpPr>
          <p:cNvPr id="4" name="Slide Number Placeholder 3"/>
          <p:cNvSpPr>
            <a:spLocks noGrp="1"/>
          </p:cNvSpPr>
          <p:nvPr>
            <p:ph type="sldNum" sz="quarter" idx="10"/>
          </p:nvPr>
        </p:nvSpPr>
        <p:spPr/>
        <p:txBody>
          <a:bodyPr/>
          <a:lstStyle/>
          <a:p>
            <a:fld id="{06AC8186-DFB9-B34E-BCD0-24D51E7459BD}" type="slidenum">
              <a:rPr lang="en-US" smtClean="0"/>
              <a:t>14</a:t>
            </a:fld>
            <a:endParaRPr lang="en-US"/>
          </a:p>
        </p:txBody>
      </p:sp>
    </p:spTree>
    <p:extLst>
      <p:ext uri="{BB962C8B-B14F-4D97-AF65-F5344CB8AC3E}">
        <p14:creationId xmlns:p14="http://schemas.microsoft.com/office/powerpoint/2010/main" val="2345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err="1">
                <a:solidFill>
                  <a:srgbClr val="FF0000"/>
                </a:solidFill>
              </a:rPr>
              <a:t>Mol</a:t>
            </a:r>
            <a:r>
              <a:rPr lang="tr-TR" sz="1200" b="1" dirty="0">
                <a:solidFill>
                  <a:srgbClr val="FF0000"/>
                </a:solidFill>
              </a:rPr>
              <a:t>e Fraction</a:t>
            </a:r>
          </a:p>
          <a:p>
            <a:r>
              <a:rPr lang="en-US" dirty="0"/>
              <a:t>One way to express relative amounts of substances in a mixture is with the mole fraction. Mole fraction  X  is the ratio of moles of one substance in a mixture to the total number of moles of all substances. For a mixture of two substances,  A  and  B , the mole fractions of each would be written as follows:</a:t>
            </a:r>
            <a:r>
              <a:rPr lang="tr-TR" dirty="0"/>
              <a:t>/Bir karışımdaki maddelerin nispi miktarlarını ifade etmenin bir yolu mol kesridir. Mol kesri X, bir karışımdaki bir maddenin molünün, tüm maddelerin toplam mol sayısına oranıdır. A ve B maddelerinden oluşan bir karışım için, her birinin mol kesri aşağıdaki gibi yazılır:</a:t>
            </a:r>
          </a:p>
          <a:p>
            <a:endParaRPr lang="tr-TR" dirty="0"/>
          </a:p>
          <a:p>
            <a:r>
              <a:rPr lang="tr-TR" sz="1200" b="0" i="0" u="none" strike="noStrike" kern="1200" baseline="0" dirty="0">
                <a:solidFill>
                  <a:schemeClr val="tx1"/>
                </a:solidFill>
                <a:effectLst/>
                <a:latin typeface="+mn-lt"/>
                <a:ea typeface="+mn-ea"/>
                <a:cs typeface="+mn-cs"/>
              </a:rPr>
              <a:t>XA=molA/(molA+molB) and</a:t>
            </a:r>
          </a:p>
          <a:p>
            <a:r>
              <a:rPr lang="tr-TR" sz="1200" b="0" i="0" u="none" strike="noStrike" kern="1200" baseline="0" dirty="0">
                <a:solidFill>
                  <a:schemeClr val="tx1"/>
                </a:solidFill>
                <a:effectLst/>
                <a:latin typeface="+mn-lt"/>
                <a:ea typeface="+mn-ea"/>
                <a:cs typeface="+mn-cs"/>
              </a:rPr>
              <a:t>XB=molB/ [molA+molB] (14.12.1</a:t>
            </a:r>
            <a:r>
              <a:rPr lang="tr-TR" sz="1200" b="0" i="0" u="none" strike="noStrike" kern="1200" dirty="0">
                <a:solidFill>
                  <a:schemeClr val="tx1"/>
                </a:solidFill>
                <a:effectLst/>
                <a:latin typeface="+mn-lt"/>
                <a:ea typeface="+mn-ea"/>
                <a:cs typeface="+mn-cs"/>
              </a:rPr>
              <a:t>)</a:t>
            </a:r>
          </a:p>
          <a:p>
            <a:endParaRPr lang="tr-TR" dirty="0">
              <a:effectLst/>
            </a:endParaRPr>
          </a:p>
          <a:p>
            <a:pPr algn="just"/>
            <a:r>
              <a:rPr lang="tr-TR" sz="1200" b="0" i="0" kern="1200" dirty="0">
                <a:solidFill>
                  <a:schemeClr val="tx1"/>
                </a:solidFill>
                <a:effectLst/>
                <a:latin typeface="+mn-lt"/>
                <a:ea typeface="+mn-ea"/>
                <a:cs typeface="+mn-cs"/>
              </a:rPr>
              <a:t>If a mixture consist of </a:t>
            </a:r>
            <a:r>
              <a:rPr lang="tr-TR" sz="1200" b="0" i="0" u="none" strike="noStrike" kern="1200" dirty="0">
                <a:solidFill>
                  <a:schemeClr val="tx1"/>
                </a:solidFill>
                <a:effectLst/>
                <a:latin typeface="+mn-lt"/>
                <a:ea typeface="+mn-ea"/>
                <a:cs typeface="+mn-cs"/>
              </a:rPr>
              <a:t>0.50 mol A </a:t>
            </a:r>
            <a:r>
              <a:rPr lang="tr-TR" sz="1200" b="0" i="0" kern="1200" dirty="0">
                <a:solidFill>
                  <a:schemeClr val="tx1"/>
                </a:solidFill>
                <a:effectLst/>
                <a:latin typeface="+mn-lt"/>
                <a:ea typeface="+mn-ea"/>
                <a:cs typeface="+mn-cs"/>
              </a:rPr>
              <a:t> and </a:t>
            </a:r>
            <a:r>
              <a:rPr lang="tr-TR" sz="1200" b="0" i="0" u="none" strike="noStrike" kern="1200" dirty="0">
                <a:solidFill>
                  <a:schemeClr val="tx1"/>
                </a:solidFill>
                <a:effectLst/>
                <a:latin typeface="+mn-lt"/>
                <a:ea typeface="+mn-ea"/>
                <a:cs typeface="+mn-cs"/>
              </a:rPr>
              <a:t>1.00 mol B</a:t>
            </a:r>
            <a:r>
              <a:rPr lang="tr-TR" sz="1200" b="0" i="0" kern="1200" dirty="0">
                <a:solidFill>
                  <a:schemeClr val="tx1"/>
                </a:solidFill>
                <a:effectLst/>
                <a:latin typeface="+mn-lt"/>
                <a:ea typeface="+mn-ea"/>
                <a:cs typeface="+mn-cs"/>
              </a:rPr>
              <a:t>, then the mole fraction of </a:t>
            </a:r>
            <a:r>
              <a:rPr lang="tr-TR" sz="1200" b="0" i="0" u="none" strike="noStrike" kern="1200" dirty="0">
                <a:solidFill>
                  <a:schemeClr val="tx1"/>
                </a:solidFill>
                <a:effectLst/>
                <a:latin typeface="+mn-lt"/>
                <a:ea typeface="+mn-ea"/>
                <a:cs typeface="+mn-cs"/>
              </a:rPr>
              <a:t>A</a:t>
            </a:r>
            <a:r>
              <a:rPr lang="tr-TR" sz="1200" b="0" i="0" kern="1200" dirty="0">
                <a:solidFill>
                  <a:schemeClr val="tx1"/>
                </a:solidFill>
                <a:effectLst/>
                <a:latin typeface="+mn-lt"/>
                <a:ea typeface="+mn-ea"/>
                <a:cs typeface="+mn-cs"/>
              </a:rPr>
              <a:t> would be </a:t>
            </a:r>
            <a:r>
              <a:rPr lang="tr-TR" sz="1200" b="0" i="0" u="none" strike="noStrike" kern="1200" dirty="0">
                <a:solidFill>
                  <a:schemeClr val="tx1"/>
                </a:solidFill>
                <a:effectLst/>
                <a:latin typeface="+mn-lt"/>
                <a:ea typeface="+mn-ea"/>
                <a:cs typeface="+mn-cs"/>
              </a:rPr>
              <a:t>X</a:t>
            </a:r>
            <a:r>
              <a:rPr lang="tr-TR" sz="1200" b="0" i="0" u="none" strike="noStrike" kern="1200" baseline="-25000" dirty="0">
                <a:solidFill>
                  <a:schemeClr val="tx1"/>
                </a:solidFill>
                <a:effectLst/>
                <a:latin typeface="+mn-lt"/>
                <a:ea typeface="+mn-ea"/>
                <a:cs typeface="+mn-cs"/>
              </a:rPr>
              <a:t>A</a:t>
            </a:r>
            <a:r>
              <a:rPr lang="tr-TR" sz="1200" b="0" i="0" u="none" strike="noStrike" kern="1200" dirty="0">
                <a:solidFill>
                  <a:schemeClr val="tx1"/>
                </a:solidFill>
                <a:effectLst/>
                <a:latin typeface="+mn-lt"/>
                <a:ea typeface="+mn-ea"/>
                <a:cs typeface="+mn-cs"/>
              </a:rPr>
              <a:t>=0.5/1.5= 0.33   </a:t>
            </a:r>
          </a:p>
          <a:p>
            <a:r>
              <a:rPr lang="tr-TR" sz="1200" b="0" i="0" kern="1200" dirty="0">
                <a:solidFill>
                  <a:schemeClr val="tx1"/>
                </a:solidFill>
                <a:effectLst/>
                <a:latin typeface="+mn-lt"/>
                <a:ea typeface="+mn-ea"/>
                <a:cs typeface="+mn-cs"/>
              </a:rPr>
              <a:t>Similarly, the mole fraction of </a:t>
            </a:r>
            <a:r>
              <a:rPr lang="tr-TR" sz="1200" b="0" i="0" u="none" strike="noStrike" kern="1200" dirty="0">
                <a:solidFill>
                  <a:schemeClr val="tx1"/>
                </a:solidFill>
                <a:effectLst/>
                <a:latin typeface="+mn-lt"/>
                <a:ea typeface="+mn-ea"/>
                <a:cs typeface="+mn-cs"/>
              </a:rPr>
              <a:t>B</a:t>
            </a:r>
            <a:r>
              <a:rPr lang="tr-TR" sz="1200" b="0" i="0" kern="1200" dirty="0">
                <a:solidFill>
                  <a:schemeClr val="tx1"/>
                </a:solidFill>
                <a:effectLst/>
                <a:latin typeface="+mn-lt"/>
                <a:ea typeface="+mn-ea"/>
                <a:cs typeface="+mn-cs"/>
              </a:rPr>
              <a:t> would be </a:t>
            </a:r>
            <a:r>
              <a:rPr lang="tr-TR" sz="1200" b="0" i="0" u="none" strike="noStrike" kern="1200" dirty="0">
                <a:solidFill>
                  <a:schemeClr val="tx1"/>
                </a:solidFill>
                <a:effectLst/>
                <a:latin typeface="+mn-lt"/>
                <a:ea typeface="+mn-ea"/>
                <a:cs typeface="+mn-cs"/>
              </a:rPr>
              <a:t>XB=1.0/1.5=0.67</a:t>
            </a:r>
          </a:p>
          <a:p>
            <a:r>
              <a:rPr lang="tr-TR" sz="1200" b="0" i="0" kern="1200" dirty="0">
                <a:solidFill>
                  <a:schemeClr val="tx1"/>
                </a:solidFill>
                <a:effectLst/>
                <a:latin typeface="+mn-lt"/>
                <a:ea typeface="+mn-ea"/>
                <a:cs typeface="+mn-cs"/>
              </a:rPr>
              <a:t>Mole fraction is a useful quantity for analyzing gas mixtures in conjunction with Dalton's law of partial pressures. </a:t>
            </a:r>
          </a:p>
          <a:p>
            <a:endParaRPr lang="tr-TR" sz="1200" b="0" i="0" kern="1200" dirty="0">
              <a:solidFill>
                <a:schemeClr val="tx1"/>
              </a:solidFill>
              <a:effectLst/>
              <a:latin typeface="+mn-lt"/>
              <a:ea typeface="+mn-ea"/>
              <a:cs typeface="+mn-cs"/>
            </a:endParaRPr>
          </a:p>
          <a:p>
            <a:r>
              <a:rPr lang="tr-TR" sz="1200" b="1" i="0" kern="1200" dirty="0">
                <a:solidFill>
                  <a:schemeClr val="tx1"/>
                </a:solidFill>
                <a:effectLst/>
                <a:latin typeface="+mn-lt"/>
                <a:ea typeface="+mn-ea"/>
                <a:cs typeface="+mn-cs"/>
              </a:rPr>
              <a:t>Molar </a:t>
            </a:r>
            <a:r>
              <a:rPr lang="en-US" sz="1200" b="1" dirty="0">
                <a:solidFill>
                  <a:srgbClr val="FF0000"/>
                </a:solidFill>
              </a:rPr>
              <a:t>Concentration:</a:t>
            </a:r>
            <a:endParaRPr lang="tr-TR" sz="1200" b="1" dirty="0">
              <a:solidFill>
                <a:srgbClr val="FF0000"/>
              </a:solidFill>
            </a:endParaRPr>
          </a:p>
          <a:p>
            <a:r>
              <a:rPr lang="en-US" sz="1200" kern="1200" dirty="0">
                <a:solidFill>
                  <a:schemeClr val="tx1"/>
                </a:solidFill>
                <a:effectLst/>
                <a:latin typeface="+mn-lt"/>
                <a:ea typeface="+mn-ea"/>
                <a:cs typeface="+mn-cs"/>
              </a:rPr>
              <a:t>The component of a solution that is present in the largest amount is known as the </a:t>
            </a:r>
            <a:r>
              <a:rPr lang="en-US" sz="1200" i="1" kern="1200" dirty="0">
                <a:solidFill>
                  <a:schemeClr val="tx1"/>
                </a:solidFill>
                <a:effectLst/>
                <a:latin typeface="+mn-lt"/>
                <a:ea typeface="+mn-ea"/>
                <a:cs typeface="+mn-cs"/>
              </a:rPr>
              <a:t>solvent.</a:t>
            </a:r>
            <a:r>
              <a:rPr lang="en-US" sz="1200"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chemical species mixed in the solvent is called a </a:t>
            </a:r>
            <a:r>
              <a:rPr lang="en-US" sz="1200" i="1" kern="1200" dirty="0">
                <a:solidFill>
                  <a:schemeClr val="tx1"/>
                </a:solidFill>
                <a:effectLst/>
                <a:latin typeface="+mn-lt"/>
                <a:ea typeface="+mn-ea"/>
                <a:cs typeface="+mn-cs"/>
              </a:rPr>
              <a:t>solute</a:t>
            </a:r>
            <a:r>
              <a:rPr lang="en-US" sz="1200" kern="1200" dirty="0">
                <a:solidFill>
                  <a:schemeClr val="tx1"/>
                </a:solidFill>
                <a:effectLst/>
                <a:latin typeface="+mn-lt"/>
                <a:ea typeface="+mn-ea"/>
                <a:cs typeface="+mn-cs"/>
              </a:rPr>
              <a:t>, and solutes can be gases, liquids, or solids. For example, Earth's atmosphere is a mixture of %78</a:t>
            </a:r>
            <a:r>
              <a:rPr lang="tr-TR"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percent nitrogen gas, %21, percent oxygen gas, and 1%percent argon, carbon dioxide, and other gases. We can think of the atmosphere as a solution where nitrogen gas is the solvent, and the solutes are oxygen, argon and carbon dioxide.</a:t>
            </a:r>
          </a:p>
          <a:p>
            <a:pPr fontAlgn="base"/>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molarity</a:t>
            </a:r>
            <a:r>
              <a:rPr lang="en-US" sz="1200" kern="1200" dirty="0">
                <a:solidFill>
                  <a:schemeClr val="tx1"/>
                </a:solidFill>
                <a:effectLst/>
                <a:latin typeface="+mn-lt"/>
                <a:ea typeface="+mn-ea"/>
                <a:cs typeface="+mn-cs"/>
              </a:rPr>
              <a:t> or molar concentration of a solute is defined as the number of moles of solute per liter of solution (</a:t>
            </a:r>
            <a:r>
              <a:rPr lang="en-US" sz="1200" i="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per liter of solvent!): </a:t>
            </a:r>
            <a:r>
              <a:rPr lang="en-US" sz="1200" i="1" u="none" strike="noStrike" kern="1200" dirty="0">
                <a:solidFill>
                  <a:schemeClr val="tx1"/>
                </a:solidFill>
                <a:effectLst/>
                <a:latin typeface="+mn-lt"/>
                <a:ea typeface="+mn-ea"/>
                <a:cs typeface="+mn-cs"/>
              </a:rPr>
              <a:t>[What is a mole?]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texMolarity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dfrac</a:t>
            </a:r>
            <a:r>
              <a:rPr lang="en-US" sz="1200" kern="1200" dirty="0">
                <a:solidFill>
                  <a:schemeClr val="tx1"/>
                </a:solidFill>
                <a:effectLst/>
                <a:latin typeface="+mn-lt"/>
                <a:ea typeface="+mn-ea"/>
                <a:cs typeface="+mn-cs"/>
              </a:rPr>
              <a:t>{\text{</a:t>
            </a:r>
            <a:r>
              <a:rPr lang="en-US" sz="1200" kern="1200" dirty="0" err="1">
                <a:solidFill>
                  <a:schemeClr val="tx1"/>
                </a:solidFill>
                <a:effectLst/>
                <a:latin typeface="+mn-lt"/>
                <a:ea typeface="+mn-ea"/>
                <a:cs typeface="+mn-cs"/>
              </a:rPr>
              <a:t>mol</a:t>
            </a:r>
            <a:r>
              <a:rPr lang="en-US" sz="1200" kern="1200" dirty="0">
                <a:solidFill>
                  <a:schemeClr val="tx1"/>
                </a:solidFill>
                <a:effectLst/>
                <a:latin typeface="+mn-lt"/>
                <a:ea typeface="+mn-ea"/>
                <a:cs typeface="+mn-cs"/>
              </a:rPr>
              <a:t> solute}}{\text{L of solution}}Molarity=</a:t>
            </a:r>
            <a:r>
              <a:rPr lang="en-US" sz="1200" b="0" i="0" kern="1200" dirty="0">
                <a:solidFill>
                  <a:schemeClr val="tx1"/>
                </a:solidFill>
                <a:effectLst/>
                <a:latin typeface="+mn-lt"/>
                <a:ea typeface="+mn-ea"/>
                <a:cs typeface="+mn-cs"/>
              </a:rPr>
              <a:t>L of </a:t>
            </a:r>
            <a:r>
              <a:rPr lang="en-US" sz="1200" b="0" i="0" kern="1200" dirty="0" err="1">
                <a:solidFill>
                  <a:schemeClr val="tx1"/>
                </a:solidFill>
                <a:effectLst/>
                <a:latin typeface="+mn-lt"/>
                <a:ea typeface="+mn-ea"/>
                <a:cs typeface="+mn-cs"/>
              </a:rPr>
              <a:t>solutionmol</a:t>
            </a:r>
            <a:r>
              <a:rPr lang="en-US" sz="1200" b="0" i="0" kern="1200" dirty="0">
                <a:solidFill>
                  <a:schemeClr val="tx1"/>
                </a:solidFill>
                <a:effectLst/>
                <a:latin typeface="+mn-lt"/>
                <a:ea typeface="+mn-ea"/>
                <a:cs typeface="+mn-cs"/>
              </a:rPr>
              <a:t> solute​</a:t>
            </a:r>
            <a:br>
              <a:rPr lang="en-US" sz="1200" b="0" i="0" kern="1200" dirty="0">
                <a:solidFill>
                  <a:schemeClr val="tx1"/>
                </a:solidFill>
                <a:effectLst/>
                <a:latin typeface="+mn-lt"/>
                <a:ea typeface="+mn-ea"/>
                <a:cs typeface="+mn-cs"/>
              </a:rPr>
            </a:br>
            <a:endParaRPr lang="tr-TR" sz="1200" b="0" i="0" kern="1200" dirty="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06AC8186-DFB9-B34E-BCD0-24D51E7459BD}" type="slidenum">
              <a:rPr lang="en-US" smtClean="0"/>
              <a:t>15</a:t>
            </a:fld>
            <a:endParaRPr lang="en-US"/>
          </a:p>
        </p:txBody>
      </p:sp>
    </p:spTree>
    <p:extLst>
      <p:ext uri="{BB962C8B-B14F-4D97-AF65-F5344CB8AC3E}">
        <p14:creationId xmlns:p14="http://schemas.microsoft.com/office/powerpoint/2010/main" val="1448855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advantage of SI units is popularity. The entire engineering world runs on volts, ohms,</a:t>
            </a:r>
          </a:p>
          <a:p>
            <a:r>
              <a:rPr lang="en-US" dirty="0"/>
              <a:t>farads, </a:t>
            </a:r>
            <a:r>
              <a:rPr lang="en-US" dirty="0" err="1"/>
              <a:t>etc</a:t>
            </a:r>
            <a:r>
              <a:rPr lang="en-US" dirty="0"/>
              <a:t> (all SI units), so almost any discussion of electrical equipment or experimental apparatus</a:t>
            </a:r>
            <a:r>
              <a:rPr lang="tr-TR" dirty="0"/>
              <a:t> </a:t>
            </a:r>
            <a:r>
              <a:rPr lang="en-US" dirty="0"/>
              <a:t>will be in terms of SI units. The main advantage of Gaussian units is that they make fundamental physical issues and theoretical relations involving electromagnetic phenomena more clear. </a:t>
            </a:r>
            <a:endParaRPr lang="tr-TR" dirty="0"/>
          </a:p>
        </p:txBody>
      </p:sp>
      <p:sp>
        <p:nvSpPr>
          <p:cNvPr id="4" name="Slide Number Placeholder 3"/>
          <p:cNvSpPr>
            <a:spLocks noGrp="1"/>
          </p:cNvSpPr>
          <p:nvPr>
            <p:ph type="sldNum" sz="quarter" idx="10"/>
          </p:nvPr>
        </p:nvSpPr>
        <p:spPr/>
        <p:txBody>
          <a:bodyPr/>
          <a:lstStyle/>
          <a:p>
            <a:fld id="{06AC8186-DFB9-B34E-BCD0-24D51E7459BD}" type="slidenum">
              <a:rPr lang="en-US" smtClean="0"/>
              <a:t>16</a:t>
            </a:fld>
            <a:endParaRPr lang="en-US"/>
          </a:p>
        </p:txBody>
      </p:sp>
    </p:spTree>
    <p:extLst>
      <p:ext uri="{BB962C8B-B14F-4D97-AF65-F5344CB8AC3E}">
        <p14:creationId xmlns:p14="http://schemas.microsoft.com/office/powerpoint/2010/main" val="171519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fairly trivial difference is the system of units used for mass, distance and time (leaving aside charge for the moment). In SI units, the MKS (meter-kilogram-second) system is used, while the Gaussian units use the </a:t>
            </a:r>
            <a:r>
              <a:rPr lang="en-US" dirty="0" err="1"/>
              <a:t>cgs</a:t>
            </a:r>
            <a:r>
              <a:rPr lang="en-US" dirty="0"/>
              <a:t> (centimeter-gram-second) system. Thus, converting mechanical quantities (energy, force, </a:t>
            </a:r>
            <a:r>
              <a:rPr lang="en-US" dirty="0" err="1"/>
              <a:t>etc</a:t>
            </a:r>
            <a:r>
              <a:rPr lang="en-US" dirty="0"/>
              <a:t>) from SI to Gaussian units only involves various powers of 10. </a:t>
            </a:r>
            <a:endParaRPr lang="tr-TR"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457200" rtl="0" eaLnBrk="1" fontAlgn="auto" latinLnBrk="0" hangingPunct="1">
              <a:lnSpc>
                <a:spcPct val="100000"/>
              </a:lnSpc>
              <a:spcBef>
                <a:spcPts val="0"/>
              </a:spcBef>
              <a:spcAft>
                <a:spcPts val="0"/>
              </a:spcAft>
              <a:buClrTx/>
              <a:buSzTx/>
              <a:buFontTx/>
              <a:buNone/>
              <a:tabLst/>
              <a:defRPr/>
            </a:pPr>
            <a:r>
              <a:rPr lang="tr-TR" dirty="0"/>
              <a:t>Cd = Işık şiddeti</a:t>
            </a:r>
          </a:p>
        </p:txBody>
      </p:sp>
      <p:sp>
        <p:nvSpPr>
          <p:cNvPr id="4" name="Slide Number Placeholder 3"/>
          <p:cNvSpPr>
            <a:spLocks noGrp="1"/>
          </p:cNvSpPr>
          <p:nvPr>
            <p:ph type="sldNum" sz="quarter" idx="10"/>
          </p:nvPr>
        </p:nvSpPr>
        <p:spPr/>
        <p:txBody>
          <a:bodyPr/>
          <a:lstStyle/>
          <a:p>
            <a:fld id="{06AC8186-DFB9-B34E-BCD0-24D51E7459BD}" type="slidenum">
              <a:rPr lang="en-US" smtClean="0"/>
              <a:t>17</a:t>
            </a:fld>
            <a:endParaRPr lang="en-US"/>
          </a:p>
        </p:txBody>
      </p:sp>
    </p:spTree>
    <p:extLst>
      <p:ext uri="{BB962C8B-B14F-4D97-AF65-F5344CB8AC3E}">
        <p14:creationId xmlns:p14="http://schemas.microsoft.com/office/powerpoint/2010/main" val="1818018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SI is founded on seven </a:t>
            </a:r>
            <a:r>
              <a:rPr lang="en-US" sz="1200" b="0" i="1" kern="1200" dirty="0">
                <a:solidFill>
                  <a:schemeClr val="tx1"/>
                </a:solidFill>
                <a:effectLst/>
                <a:latin typeface="+mn-lt"/>
                <a:ea typeface="+mn-ea"/>
                <a:cs typeface="+mn-cs"/>
              </a:rPr>
              <a:t>SI base units</a:t>
            </a:r>
            <a:r>
              <a:rPr lang="en-US" sz="1200" b="0" i="0" kern="1200" dirty="0">
                <a:solidFill>
                  <a:schemeClr val="tx1"/>
                </a:solidFill>
                <a:effectLst/>
                <a:latin typeface="+mn-lt"/>
                <a:ea typeface="+mn-ea"/>
                <a:cs typeface="+mn-cs"/>
              </a:rPr>
              <a:t> for seven </a:t>
            </a:r>
            <a:r>
              <a:rPr lang="en-US" sz="1200" b="0" i="1" kern="1200" dirty="0">
                <a:solidFill>
                  <a:schemeClr val="tx1"/>
                </a:solidFill>
                <a:effectLst/>
                <a:latin typeface="+mn-lt"/>
                <a:ea typeface="+mn-ea"/>
                <a:cs typeface="+mn-cs"/>
              </a:rPr>
              <a:t>base quantities</a:t>
            </a:r>
            <a:r>
              <a:rPr lang="en-US" sz="1200" b="0" i="0" kern="1200" dirty="0">
                <a:solidFill>
                  <a:schemeClr val="tx1"/>
                </a:solidFill>
                <a:effectLst/>
                <a:latin typeface="+mn-lt"/>
                <a:ea typeface="+mn-ea"/>
                <a:cs typeface="+mn-cs"/>
              </a:rPr>
              <a:t> assumed to be mutually independent, as given in Table 1.</a:t>
            </a:r>
            <a:endParaRPr lang="tr-TR"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Other quantities, called</a:t>
            </a:r>
            <a:r>
              <a:rPr lang="en-US" sz="1200" b="0" i="1" kern="1200" dirty="0">
                <a:solidFill>
                  <a:schemeClr val="tx1"/>
                </a:solidFill>
                <a:effectLst/>
                <a:latin typeface="+mn-lt"/>
                <a:ea typeface="+mn-ea"/>
                <a:cs typeface="+mn-cs"/>
              </a:rPr>
              <a:t> derived quantities</a:t>
            </a:r>
            <a:r>
              <a:rPr lang="en-US" sz="1200" b="0" i="0" kern="1200" dirty="0">
                <a:solidFill>
                  <a:schemeClr val="tx1"/>
                </a:solidFill>
                <a:effectLst/>
                <a:latin typeface="+mn-lt"/>
                <a:ea typeface="+mn-ea"/>
                <a:cs typeface="+mn-cs"/>
              </a:rPr>
              <a:t>, are defined in terms of the seven base quantities via a system of quantity equations. The</a:t>
            </a:r>
            <a:r>
              <a:rPr lang="en-US" sz="1200" b="0" i="1" kern="1200" dirty="0">
                <a:solidFill>
                  <a:schemeClr val="tx1"/>
                </a:solidFill>
                <a:effectLst/>
                <a:latin typeface="+mn-lt"/>
                <a:ea typeface="+mn-ea"/>
                <a:cs typeface="+mn-cs"/>
              </a:rPr>
              <a:t> SI derived units</a:t>
            </a:r>
            <a:r>
              <a:rPr lang="en-US" sz="1200" b="0" i="0" kern="1200" dirty="0">
                <a:solidFill>
                  <a:schemeClr val="tx1"/>
                </a:solidFill>
                <a:effectLst/>
                <a:latin typeface="+mn-lt"/>
                <a:ea typeface="+mn-ea"/>
                <a:cs typeface="+mn-cs"/>
              </a:rPr>
              <a:t> for these derived quantities are obtained from these equations and the seven SI base units. </a:t>
            </a:r>
            <a:endParaRPr lang="tr-TR" sz="1200" b="0" i="0" kern="1200" dirty="0">
              <a:solidFill>
                <a:schemeClr val="tx1"/>
              </a:solidFill>
              <a:effectLst/>
              <a:latin typeface="+mn-lt"/>
              <a:ea typeface="+mn-ea"/>
              <a:cs typeface="+mn-cs"/>
            </a:endParaRPr>
          </a:p>
          <a:p>
            <a:endParaRPr lang="tr-TR" dirty="0"/>
          </a:p>
          <a:p>
            <a:r>
              <a:rPr lang="tr-TR" dirty="0"/>
              <a:t>SI, Tablo 1'de verildiği gibi, karşılıklı olarak bağımsız olduğu varsayılan yedi temel miktar için yedi SI temel birimi üzerine kurulmuştur. Türetilmiş miktarlar olarak adlandırılan diğer miktarlar, bir miktar denklemleri sistemi aracılığıyla yedi temel miktar açısından tanımlanır. Bu türetilmiş miktarlar için SI türetilmiş birimler, bu denklemlerden ve yedi SI temel biriminden elde edilir.</a:t>
            </a:r>
          </a:p>
          <a:p>
            <a:endParaRPr lang="tr-TR"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N: kg·m·s</a:t>
            </a:r>
            <a:r>
              <a:rPr lang="en-US" sz="1200" baseline="30000" dirty="0">
                <a:solidFill>
                  <a:srgbClr val="FF0000"/>
                </a:solidFill>
              </a:rPr>
              <a:t>-2</a:t>
            </a:r>
            <a:r>
              <a:rPr lang="tr-TR" sz="1200" baseline="30000" dirty="0">
                <a:solidFill>
                  <a:srgbClr val="FF0000"/>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Pa: N/m</a:t>
            </a:r>
            <a:r>
              <a:rPr lang="en-US" sz="1200" baseline="30000" dirty="0">
                <a:solidFill>
                  <a:srgbClr val="FF0000"/>
                </a:solidFill>
              </a:rPr>
              <a:t>2</a:t>
            </a:r>
            <a:r>
              <a:rPr lang="en-US" sz="1200" dirty="0">
                <a:solidFill>
                  <a:srgbClr val="FF0000"/>
                </a:solidFill>
              </a:rPr>
              <a:t> : kg·m</a:t>
            </a:r>
            <a:r>
              <a:rPr lang="en-US" sz="1200" baseline="30000" dirty="0">
                <a:solidFill>
                  <a:srgbClr val="FF0000"/>
                </a:solidFill>
              </a:rPr>
              <a:t>-1</a:t>
            </a:r>
            <a:r>
              <a:rPr lang="en-US" sz="1200" dirty="0">
                <a:solidFill>
                  <a:srgbClr val="FF0000"/>
                </a:solidFill>
              </a:rPr>
              <a:t>·s</a:t>
            </a:r>
            <a:r>
              <a:rPr lang="en-US" sz="1200" baseline="30000" dirty="0">
                <a:solidFill>
                  <a:srgbClr val="FF0000"/>
                </a:solidFill>
              </a:rPr>
              <a:t>-2</a:t>
            </a:r>
            <a:r>
              <a:rPr lang="en-US" sz="1200" dirty="0">
                <a:solidFill>
                  <a:srgbClr val="FF0000"/>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J: </a:t>
            </a:r>
            <a:r>
              <a:rPr lang="en-US" sz="1200" dirty="0" err="1">
                <a:solidFill>
                  <a:srgbClr val="FF0000"/>
                </a:solidFill>
              </a:rPr>
              <a:t>N·m</a:t>
            </a:r>
            <a:r>
              <a:rPr lang="en-US" sz="1200" dirty="0">
                <a:solidFill>
                  <a:srgbClr val="FF0000"/>
                </a:solidFill>
              </a:rPr>
              <a:t>: kg·m</a:t>
            </a:r>
            <a:r>
              <a:rPr lang="en-US" sz="1200" baseline="30000" dirty="0">
                <a:solidFill>
                  <a:srgbClr val="FF0000"/>
                </a:solidFill>
              </a:rPr>
              <a:t>2</a:t>
            </a:r>
            <a:r>
              <a:rPr lang="en-US" sz="1200" dirty="0">
                <a:solidFill>
                  <a:srgbClr val="FF0000"/>
                </a:solidFill>
              </a:rPr>
              <a:t>·s</a:t>
            </a:r>
            <a:r>
              <a:rPr lang="en-US" sz="1200" baseline="30000" dirty="0">
                <a:solidFill>
                  <a:srgbClr val="FF0000"/>
                </a:solidFill>
              </a:rPr>
              <a:t>-2</a:t>
            </a:r>
            <a:r>
              <a:rPr lang="en-US" sz="1200" dirty="0">
                <a:solidFill>
                  <a:srgbClr val="FF0000"/>
                </a:solidFill>
              </a:rPr>
              <a:t> </a:t>
            </a:r>
            <a:endParaRPr lang="tr-TR"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a:solidFill>
                <a:srgbClr val="FF0000"/>
              </a:solidFill>
            </a:endParaRPr>
          </a:p>
          <a:p>
            <a:endParaRPr lang="tr-TR" dirty="0"/>
          </a:p>
        </p:txBody>
      </p:sp>
      <p:sp>
        <p:nvSpPr>
          <p:cNvPr id="4" name="Slide Number Placeholder 3"/>
          <p:cNvSpPr>
            <a:spLocks noGrp="1"/>
          </p:cNvSpPr>
          <p:nvPr>
            <p:ph type="sldNum" sz="quarter" idx="10"/>
          </p:nvPr>
        </p:nvSpPr>
        <p:spPr/>
        <p:txBody>
          <a:bodyPr/>
          <a:lstStyle/>
          <a:p>
            <a:fld id="{06AC8186-DFB9-B34E-BCD0-24D51E7459BD}" type="slidenum">
              <a:rPr lang="en-US" smtClean="0"/>
              <a:t>18</a:t>
            </a:fld>
            <a:endParaRPr lang="en-US"/>
          </a:p>
        </p:txBody>
      </p:sp>
    </p:spTree>
    <p:extLst>
      <p:ext uri="{BB962C8B-B14F-4D97-AF65-F5344CB8AC3E}">
        <p14:creationId xmlns:p14="http://schemas.microsoft.com/office/powerpoint/2010/main" val="342906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t>Acceleration = ivme </a:t>
            </a:r>
          </a:p>
        </p:txBody>
      </p:sp>
      <p:sp>
        <p:nvSpPr>
          <p:cNvPr id="4" name="Slide Number Placeholder 3"/>
          <p:cNvSpPr>
            <a:spLocks noGrp="1"/>
          </p:cNvSpPr>
          <p:nvPr>
            <p:ph type="sldNum" sz="quarter" idx="10"/>
          </p:nvPr>
        </p:nvSpPr>
        <p:spPr/>
        <p:txBody>
          <a:bodyPr/>
          <a:lstStyle/>
          <a:p>
            <a:fld id="{06AC8186-DFB9-B34E-BCD0-24D51E7459BD}" type="slidenum">
              <a:rPr lang="en-US" smtClean="0"/>
              <a:t>19</a:t>
            </a:fld>
            <a:endParaRPr lang="en-US"/>
          </a:p>
        </p:txBody>
      </p:sp>
    </p:spTree>
    <p:extLst>
      <p:ext uri="{BB962C8B-B14F-4D97-AF65-F5344CB8AC3E}">
        <p14:creationId xmlns:p14="http://schemas.microsoft.com/office/powerpoint/2010/main" val="2615386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Scientists define energy as the ability to do work. Modern civilization is possible because people have learned how to change energy from one form to another and then use it to do work. People use energy to walk and bicycle, to move cars along roads and boats through water, to cook food on stoves, to make ice in freezers, to light our homes and offices, to manufacture products, and to send astronauts into space.</a:t>
            </a:r>
          </a:p>
          <a:p>
            <a:endParaRPr lang="en-US" dirty="0"/>
          </a:p>
          <a:p>
            <a:r>
              <a:rPr lang="en-US" dirty="0"/>
              <a:t>There are many different forms of energy, including</a:t>
            </a:r>
          </a:p>
          <a:p>
            <a:endParaRPr lang="en-US" dirty="0"/>
          </a:p>
          <a:p>
            <a:r>
              <a:rPr lang="en-US" dirty="0"/>
              <a:t>Heat</a:t>
            </a:r>
          </a:p>
          <a:p>
            <a:r>
              <a:rPr lang="en-US" dirty="0"/>
              <a:t>Light</a:t>
            </a:r>
          </a:p>
          <a:p>
            <a:r>
              <a:rPr lang="en-US" dirty="0"/>
              <a:t>Motion</a:t>
            </a:r>
          </a:p>
          <a:p>
            <a:r>
              <a:rPr lang="en-US" dirty="0"/>
              <a:t>Electrical</a:t>
            </a:r>
          </a:p>
          <a:p>
            <a:r>
              <a:rPr lang="en-US" dirty="0"/>
              <a:t>Chemical</a:t>
            </a:r>
          </a:p>
          <a:p>
            <a:r>
              <a:rPr lang="en-US" dirty="0"/>
              <a:t>Gravitational</a:t>
            </a:r>
          </a:p>
          <a:p>
            <a:r>
              <a:rPr lang="en-US" dirty="0"/>
              <a:t>These forms of energy can be grouped into two general types of energy for doing work:</a:t>
            </a:r>
          </a:p>
          <a:p>
            <a:endParaRPr lang="en-US" dirty="0"/>
          </a:p>
          <a:p>
            <a:r>
              <a:rPr lang="en-US" dirty="0"/>
              <a:t>Potential or stored energy</a:t>
            </a:r>
          </a:p>
          <a:p>
            <a:r>
              <a:rPr lang="en-US" dirty="0"/>
              <a:t>Kinetic or working energy</a:t>
            </a:r>
          </a:p>
          <a:p>
            <a:r>
              <a:rPr lang="en-US" dirty="0"/>
              <a:t>Energy can be converted from one form to another. For example, the food a person eats contains chemical energy, and a person's body stores this energy until he or she uses it as kinetic energy during work or play. The stored chemical energy in coal or natural gas and the kinetic energy of water flowing in rivers can be converted to electrical energy, which in turn can be converted to light and heat.</a:t>
            </a:r>
          </a:p>
          <a:p>
            <a:endParaRPr lang="en-US" dirty="0"/>
          </a:p>
          <a:p>
            <a:r>
              <a:rPr lang="en-US" dirty="0"/>
              <a:t>Energy sources can be categorized as renewable or nonrenewable</a:t>
            </a:r>
          </a:p>
          <a:p>
            <a:r>
              <a:rPr lang="en-US" dirty="0"/>
              <a:t>There are many different sources of energy, which can be divided into two basic categories:</a:t>
            </a:r>
          </a:p>
          <a:p>
            <a:endParaRPr lang="en-US" dirty="0"/>
          </a:p>
          <a:p>
            <a:r>
              <a:rPr lang="en-US" dirty="0"/>
              <a:t>Renewable energy sources that can be easily replenished</a:t>
            </a:r>
          </a:p>
          <a:p>
            <a:r>
              <a:rPr lang="en-US" dirty="0"/>
              <a:t>Nonrenewable energy sources that cannot be easily replenished</a:t>
            </a:r>
          </a:p>
          <a:p>
            <a:r>
              <a:rPr lang="en-US" dirty="0"/>
              <a:t>Renewable and nonrenewable energy sources can be used as primary energy sources to produce useful energy such as heat, or they can used to produce secondary energy sources such as electricity and hydrogen.</a:t>
            </a:r>
            <a:endParaRPr lang="tr-TR" dirty="0"/>
          </a:p>
        </p:txBody>
      </p:sp>
      <p:sp>
        <p:nvSpPr>
          <p:cNvPr id="4" name="Slide Number Placeholder 3"/>
          <p:cNvSpPr>
            <a:spLocks noGrp="1"/>
          </p:cNvSpPr>
          <p:nvPr>
            <p:ph type="sldNum" sz="quarter" idx="10"/>
          </p:nvPr>
        </p:nvSpPr>
        <p:spPr/>
        <p:txBody>
          <a:bodyPr/>
          <a:lstStyle/>
          <a:p>
            <a:fld id="{06AC8186-DFB9-B34E-BCD0-24D51E7459BD}" type="slidenum">
              <a:rPr lang="en-US" smtClean="0"/>
              <a:t>20</a:t>
            </a:fld>
            <a:endParaRPr lang="en-US"/>
          </a:p>
        </p:txBody>
      </p:sp>
    </p:spTree>
    <p:extLst>
      <p:ext uri="{BB962C8B-B14F-4D97-AF65-F5344CB8AC3E}">
        <p14:creationId xmlns:p14="http://schemas.microsoft.com/office/powerpoint/2010/main" val="315163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06AC8186-DFB9-B34E-BCD0-24D51E7459BD}" type="slidenum">
              <a:rPr lang="en-US" smtClean="0"/>
              <a:t>21</a:t>
            </a:fld>
            <a:endParaRPr lang="en-US"/>
          </a:p>
        </p:txBody>
      </p:sp>
    </p:spTree>
    <p:extLst>
      <p:ext uri="{BB962C8B-B14F-4D97-AF65-F5344CB8AC3E}">
        <p14:creationId xmlns:p14="http://schemas.microsoft.com/office/powerpoint/2010/main" val="215704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Bu ders,</a:t>
            </a:r>
          </a:p>
          <a:p>
            <a:pPr marL="171450" indent="-171450">
              <a:buFont typeface="Arial" panose="020B0604020202020204" pitchFamily="34" charset="0"/>
              <a:buChar char="•"/>
            </a:pPr>
            <a:r>
              <a:rPr lang="tr-TR" dirty="0"/>
              <a:t>Maddenin özellikleri ve yapısı ve bunların maddenin enerji ile etkileşimi ile ilişkisinin nicel ve teorik çalışmasını içerir.</a:t>
            </a:r>
          </a:p>
          <a:p>
            <a:pPr marL="171450" indent="-171450" algn="just">
              <a:buFont typeface="Arial" panose="020B0604020202020204" pitchFamily="34" charset="0"/>
              <a:buChar char="•"/>
            </a:pPr>
            <a:r>
              <a:rPr lang="tr-TR" dirty="0"/>
              <a:t>Kimya, biyokimya, tıp öncesi, genel bilim ve mühendislik öğrencileri için gerekli olan fiziksel kimyanın temel ilkelerini, yasalarını ve teorilerini anlamanızı sağlayarak kimyasal termodinamiğe bir giriş işlevi görür.</a:t>
            </a:r>
          </a:p>
          <a:p>
            <a:pPr marL="171450" indent="-171450" algn="just">
              <a:buFont typeface="Arial" panose="020B0604020202020204" pitchFamily="34" charset="0"/>
              <a:buChar char="•"/>
            </a:pPr>
            <a:r>
              <a:rPr lang="tr-TR" dirty="0"/>
              <a:t>Nicel problemleri çözme yeteneğini geliştirmenizi, problemlerin çözümünde ve denklem türetmede özgün düşünce ve mantığı kullanmayı öğrenmenizi sağlar.</a:t>
            </a:r>
          </a:p>
          <a:p>
            <a:pPr marL="171450" indent="-171450" algn="just">
              <a:buFont typeface="Arial" panose="020B0604020202020204" pitchFamily="34" charset="0"/>
              <a:buChar char="•"/>
            </a:pPr>
            <a:r>
              <a:rPr lang="tr-TR" dirty="0"/>
              <a:t>Denklemlerin fiziksel olayların net bir resmini çizecek şekilde matematiği kimyaya uygulamayı öğrenmenizi sağlar.</a:t>
            </a:r>
          </a:p>
        </p:txBody>
      </p:sp>
      <p:sp>
        <p:nvSpPr>
          <p:cNvPr id="4" name="Slide Number Placeholder 3"/>
          <p:cNvSpPr>
            <a:spLocks noGrp="1"/>
          </p:cNvSpPr>
          <p:nvPr>
            <p:ph type="sldNum" sz="quarter" idx="10"/>
          </p:nvPr>
        </p:nvSpPr>
        <p:spPr/>
        <p:txBody>
          <a:bodyPr/>
          <a:lstStyle/>
          <a:p>
            <a:fld id="{06AC8186-DFB9-B34E-BCD0-24D51E7459BD}" type="slidenum">
              <a:rPr lang="en-US" smtClean="0"/>
              <a:t>3</a:t>
            </a:fld>
            <a:endParaRPr lang="en-US"/>
          </a:p>
        </p:txBody>
      </p:sp>
    </p:spTree>
    <p:extLst>
      <p:ext uri="{BB962C8B-B14F-4D97-AF65-F5344CB8AC3E}">
        <p14:creationId xmlns:p14="http://schemas.microsoft.com/office/powerpoint/2010/main" val="43522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Fiziksel</a:t>
            </a:r>
            <a:r>
              <a:rPr lang="en-US" dirty="0"/>
              <a:t> </a:t>
            </a:r>
            <a:r>
              <a:rPr lang="en-US" dirty="0" err="1"/>
              <a:t>Kimya</a:t>
            </a:r>
            <a:r>
              <a:rPr lang="en-US" dirty="0"/>
              <a:t>, </a:t>
            </a:r>
            <a:r>
              <a:rPr lang="en-US" dirty="0" err="1"/>
              <a:t>kimyasal</a:t>
            </a:r>
            <a:r>
              <a:rPr lang="en-US" dirty="0"/>
              <a:t> </a:t>
            </a:r>
            <a:r>
              <a:rPr lang="en-US" dirty="0" err="1"/>
              <a:t>ilkelerin</a:t>
            </a:r>
            <a:r>
              <a:rPr lang="en-US" dirty="0"/>
              <a:t> </a:t>
            </a:r>
            <a:r>
              <a:rPr lang="en-US" dirty="0" err="1"/>
              <a:t>geliştirildiği</a:t>
            </a:r>
            <a:r>
              <a:rPr lang="en-US" dirty="0"/>
              <a:t> ve </a:t>
            </a:r>
            <a:r>
              <a:rPr lang="en-US" dirty="0" err="1"/>
              <a:t>yaratıldığı</a:t>
            </a:r>
            <a:r>
              <a:rPr lang="en-US" dirty="0"/>
              <a:t> </a:t>
            </a:r>
            <a:r>
              <a:rPr lang="en-US" dirty="0" err="1"/>
              <a:t>bir</a:t>
            </a:r>
            <a:r>
              <a:rPr lang="en-US" dirty="0"/>
              <a:t> </a:t>
            </a:r>
            <a:r>
              <a:rPr lang="en-US" dirty="0" err="1"/>
              <a:t>kimya</a:t>
            </a:r>
            <a:r>
              <a:rPr lang="en-US" dirty="0"/>
              <a:t> </a:t>
            </a:r>
            <a:r>
              <a:rPr lang="en-US" dirty="0" err="1"/>
              <a:t>dalıdır</a:t>
            </a:r>
            <a:r>
              <a:rPr lang="en-US" dirty="0"/>
              <a:t>.</a:t>
            </a:r>
          </a:p>
          <a:p>
            <a:pPr algn="just"/>
            <a:r>
              <a:rPr lang="en-US" dirty="0" err="1"/>
              <a:t>Fiziksel</a:t>
            </a:r>
            <a:r>
              <a:rPr lang="en-US" dirty="0"/>
              <a:t> </a:t>
            </a:r>
            <a:r>
              <a:rPr lang="en-US" dirty="0" err="1"/>
              <a:t>Kimya</a:t>
            </a:r>
            <a:r>
              <a:rPr lang="en-US" dirty="0"/>
              <a:t>, </a:t>
            </a:r>
            <a:r>
              <a:rPr lang="en-US" dirty="0" err="1"/>
              <a:t>maddenin</a:t>
            </a:r>
            <a:r>
              <a:rPr lang="en-US" dirty="0"/>
              <a:t> </a:t>
            </a:r>
            <a:r>
              <a:rPr lang="en-US" dirty="0" err="1"/>
              <a:t>fiziksel</a:t>
            </a:r>
            <a:r>
              <a:rPr lang="en-US" dirty="0"/>
              <a:t> ve </a:t>
            </a:r>
            <a:r>
              <a:rPr lang="en-US" dirty="0" err="1"/>
              <a:t>kimyasal</a:t>
            </a:r>
            <a:r>
              <a:rPr lang="en-US" dirty="0"/>
              <a:t> </a:t>
            </a:r>
            <a:r>
              <a:rPr lang="en-US" dirty="0" err="1"/>
              <a:t>özelliklerine</a:t>
            </a:r>
            <a:r>
              <a:rPr lang="en-US" dirty="0"/>
              <a:t> </a:t>
            </a:r>
            <a:r>
              <a:rPr lang="en-US" dirty="0" err="1"/>
              <a:t>ilişkin</a:t>
            </a:r>
            <a:r>
              <a:rPr lang="en-US" dirty="0"/>
              <a:t> </a:t>
            </a:r>
            <a:r>
              <a:rPr lang="en-US" dirty="0" err="1"/>
              <a:t>gözlemleri</a:t>
            </a:r>
            <a:r>
              <a:rPr lang="en-US" dirty="0"/>
              <a:t> </a:t>
            </a:r>
            <a:r>
              <a:rPr lang="en-US" dirty="0" err="1"/>
              <a:t>açıklamak</a:t>
            </a:r>
            <a:r>
              <a:rPr lang="en-US" dirty="0"/>
              <a:t> ve</a:t>
            </a:r>
            <a:r>
              <a:rPr lang="tr-TR" dirty="0"/>
              <a:t> </a:t>
            </a:r>
            <a:r>
              <a:rPr lang="en-US" dirty="0" err="1"/>
              <a:t>yorumlamak</a:t>
            </a:r>
            <a:r>
              <a:rPr lang="en-US" dirty="0"/>
              <a:t> </a:t>
            </a:r>
            <a:r>
              <a:rPr lang="en-US" dirty="0" err="1"/>
              <a:t>için</a:t>
            </a:r>
            <a:r>
              <a:rPr lang="en-US" dirty="0"/>
              <a:t> </a:t>
            </a:r>
            <a:r>
              <a:rPr lang="en-US" dirty="0" err="1"/>
              <a:t>kullanılır</a:t>
            </a:r>
            <a:r>
              <a:rPr lang="en-US" dirty="0"/>
              <a:t>.</a:t>
            </a:r>
          </a:p>
          <a:p>
            <a:r>
              <a:rPr lang="en-US" dirty="0"/>
              <a:t>Ana </a:t>
            </a:r>
            <a:r>
              <a:rPr lang="en-US" dirty="0" err="1"/>
              <a:t>temaları</a:t>
            </a:r>
            <a:r>
              <a:rPr lang="en-US" dirty="0"/>
              <a:t> </a:t>
            </a:r>
            <a:r>
              <a:rPr lang="en-US" dirty="0" err="1"/>
              <a:t>sistemler</a:t>
            </a:r>
            <a:r>
              <a:rPr lang="en-US" dirty="0"/>
              <a:t> ve </a:t>
            </a:r>
            <a:r>
              <a:rPr lang="en-US" dirty="0" err="1"/>
              <a:t>durumlardır</a:t>
            </a:r>
            <a:r>
              <a:rPr lang="en-US" dirty="0"/>
              <a:t>.</a:t>
            </a:r>
          </a:p>
          <a:p>
            <a:r>
              <a:rPr lang="en-US" dirty="0" err="1"/>
              <a:t>Fiziksel</a:t>
            </a:r>
            <a:r>
              <a:rPr lang="en-US" dirty="0"/>
              <a:t> </a:t>
            </a:r>
            <a:r>
              <a:rPr lang="en-US" dirty="0" err="1"/>
              <a:t>kimyanın</a:t>
            </a:r>
            <a:r>
              <a:rPr lang="en-US" dirty="0"/>
              <a:t> </a:t>
            </a:r>
            <a:r>
              <a:rPr lang="en-US" dirty="0" err="1"/>
              <a:t>konuları</a:t>
            </a:r>
            <a:r>
              <a:rPr lang="en-US" dirty="0"/>
              <a:t>:</a:t>
            </a:r>
          </a:p>
          <a:p>
            <a:endParaRPr lang="en-US" dirty="0"/>
          </a:p>
          <a:p>
            <a:r>
              <a:rPr lang="en-US" dirty="0"/>
              <a:t>(1) </a:t>
            </a:r>
            <a:r>
              <a:rPr lang="en-US" dirty="0" err="1"/>
              <a:t>birçok</a:t>
            </a:r>
            <a:r>
              <a:rPr lang="en-US" dirty="0"/>
              <a:t> atom </a:t>
            </a:r>
            <a:r>
              <a:rPr lang="en-US" dirty="0" err="1"/>
              <a:t>veya</a:t>
            </a:r>
            <a:r>
              <a:rPr lang="en-US" dirty="0"/>
              <a:t> </a:t>
            </a:r>
            <a:r>
              <a:rPr lang="en-US" dirty="0" err="1"/>
              <a:t>molekülden</a:t>
            </a:r>
            <a:r>
              <a:rPr lang="en-US" dirty="0"/>
              <a:t> </a:t>
            </a:r>
            <a:r>
              <a:rPr lang="en-US" dirty="0" err="1"/>
              <a:t>oluşan</a:t>
            </a:r>
            <a:r>
              <a:rPr lang="en-US" dirty="0"/>
              <a:t> </a:t>
            </a:r>
            <a:r>
              <a:rPr lang="en-US" dirty="0" err="1"/>
              <a:t>sistemlerin</a:t>
            </a:r>
            <a:r>
              <a:rPr lang="en-US" dirty="0"/>
              <a:t> </a:t>
            </a:r>
            <a:r>
              <a:rPr lang="en-US" dirty="0" err="1"/>
              <a:t>makroskopik</a:t>
            </a:r>
            <a:r>
              <a:rPr lang="en-US" dirty="0"/>
              <a:t> </a:t>
            </a:r>
            <a:r>
              <a:rPr lang="en-US" dirty="0" err="1"/>
              <a:t>özelliklerinin</a:t>
            </a:r>
            <a:r>
              <a:rPr lang="en-US" dirty="0"/>
              <a:t> </a:t>
            </a:r>
            <a:r>
              <a:rPr lang="en-US" dirty="0" err="1"/>
              <a:t>incelenmesi</a:t>
            </a:r>
            <a:endParaRPr lang="en-US" dirty="0"/>
          </a:p>
          <a:p>
            <a:r>
              <a:rPr lang="en-US" dirty="0"/>
              <a:t>(2) </a:t>
            </a:r>
            <a:r>
              <a:rPr lang="en-US" dirty="0" err="1"/>
              <a:t>bu</a:t>
            </a:r>
            <a:r>
              <a:rPr lang="en-US" dirty="0"/>
              <a:t> </a:t>
            </a:r>
            <a:r>
              <a:rPr lang="en-US" dirty="0" err="1"/>
              <a:t>tür</a:t>
            </a:r>
            <a:r>
              <a:rPr lang="en-US" dirty="0"/>
              <a:t> </a:t>
            </a:r>
            <a:r>
              <a:rPr lang="en-US" dirty="0" err="1"/>
              <a:t>sistemlerin</a:t>
            </a:r>
            <a:r>
              <a:rPr lang="en-US" dirty="0"/>
              <a:t> </a:t>
            </a:r>
            <a:r>
              <a:rPr lang="en-US" dirty="0" err="1"/>
              <a:t>geçebileceği</a:t>
            </a:r>
            <a:r>
              <a:rPr lang="en-US" dirty="0"/>
              <a:t> </a:t>
            </a:r>
            <a:r>
              <a:rPr lang="en-US" dirty="0" err="1"/>
              <a:t>süreçlerin</a:t>
            </a:r>
            <a:r>
              <a:rPr lang="en-US" dirty="0"/>
              <a:t> </a:t>
            </a:r>
            <a:r>
              <a:rPr lang="en-US" dirty="0" err="1"/>
              <a:t>incelenmesi</a:t>
            </a:r>
            <a:endParaRPr lang="en-US" dirty="0"/>
          </a:p>
          <a:p>
            <a:r>
              <a:rPr lang="en-US" dirty="0"/>
              <a:t>(3) </a:t>
            </a:r>
            <a:r>
              <a:rPr lang="en-US" dirty="0" err="1"/>
              <a:t>tek</a:t>
            </a:r>
            <a:r>
              <a:rPr lang="en-US" dirty="0"/>
              <a:t> </a:t>
            </a:r>
            <a:r>
              <a:rPr lang="en-US" dirty="0" err="1"/>
              <a:t>tek</a:t>
            </a:r>
            <a:r>
              <a:rPr lang="en-US" dirty="0"/>
              <a:t> </a:t>
            </a:r>
            <a:r>
              <a:rPr lang="en-US" dirty="0" err="1"/>
              <a:t>atomların</a:t>
            </a:r>
            <a:r>
              <a:rPr lang="en-US" dirty="0"/>
              <a:t> ve </a:t>
            </a:r>
            <a:r>
              <a:rPr lang="en-US" dirty="0" err="1"/>
              <a:t>moleküllerin</a:t>
            </a:r>
            <a:r>
              <a:rPr lang="en-US" dirty="0"/>
              <a:t> </a:t>
            </a:r>
            <a:r>
              <a:rPr lang="en-US" dirty="0" err="1"/>
              <a:t>özelliklerinin</a:t>
            </a:r>
            <a:r>
              <a:rPr lang="en-US" dirty="0"/>
              <a:t> </a:t>
            </a:r>
            <a:r>
              <a:rPr lang="en-US" dirty="0" err="1"/>
              <a:t>incelenmesi</a:t>
            </a:r>
            <a:endParaRPr lang="en-US" dirty="0"/>
          </a:p>
          <a:p>
            <a:r>
              <a:rPr lang="en-US" dirty="0"/>
              <a:t>(4) </a:t>
            </a:r>
            <a:r>
              <a:rPr lang="en-US" dirty="0" err="1"/>
              <a:t>mikroskobik</a:t>
            </a:r>
            <a:r>
              <a:rPr lang="en-US" dirty="0"/>
              <a:t> (</a:t>
            </a:r>
            <a:r>
              <a:rPr lang="en-US" dirty="0" err="1"/>
              <a:t>atomik</a:t>
            </a:r>
            <a:r>
              <a:rPr lang="en-US" dirty="0"/>
              <a:t> </a:t>
            </a:r>
            <a:r>
              <a:rPr lang="en-US" dirty="0" err="1"/>
              <a:t>veya</a:t>
            </a:r>
            <a:r>
              <a:rPr lang="en-US" dirty="0"/>
              <a:t> </a:t>
            </a:r>
            <a:r>
              <a:rPr lang="en-US" dirty="0" err="1"/>
              <a:t>moleküler</a:t>
            </a:r>
            <a:r>
              <a:rPr lang="en-US" dirty="0"/>
              <a:t>) </a:t>
            </a:r>
            <a:r>
              <a:rPr lang="en-US" dirty="0" err="1"/>
              <a:t>özellikler</a:t>
            </a:r>
            <a:r>
              <a:rPr lang="en-US" dirty="0"/>
              <a:t> </a:t>
            </a:r>
            <a:r>
              <a:rPr lang="en-US" dirty="0" err="1"/>
              <a:t>ile</a:t>
            </a:r>
            <a:r>
              <a:rPr lang="en-US" dirty="0"/>
              <a:t> </a:t>
            </a:r>
            <a:r>
              <a:rPr lang="en-US" dirty="0" err="1"/>
              <a:t>makroskopik</a:t>
            </a:r>
            <a:r>
              <a:rPr lang="en-US" dirty="0"/>
              <a:t> </a:t>
            </a:r>
            <a:r>
              <a:rPr lang="en-US" dirty="0" err="1"/>
              <a:t>özellikler</a:t>
            </a:r>
            <a:r>
              <a:rPr lang="en-US" dirty="0"/>
              <a:t> </a:t>
            </a:r>
            <a:r>
              <a:rPr lang="en-US" dirty="0" err="1"/>
              <a:t>arasındaki</a:t>
            </a:r>
            <a:r>
              <a:rPr lang="en-US" dirty="0"/>
              <a:t> </a:t>
            </a:r>
            <a:r>
              <a:rPr lang="en-US" dirty="0" err="1"/>
              <a:t>ilişkinin</a:t>
            </a:r>
            <a:r>
              <a:rPr lang="en-US" dirty="0"/>
              <a:t> </a:t>
            </a:r>
            <a:r>
              <a:rPr lang="en-US" dirty="0" err="1"/>
              <a:t>incelenmesi</a:t>
            </a:r>
            <a:endParaRPr lang="tr-TR" dirty="0"/>
          </a:p>
          <a:p>
            <a:endParaRPr lang="tr-TR" dirty="0"/>
          </a:p>
          <a:p>
            <a:r>
              <a:rPr lang="tr-TR" b="1" dirty="0"/>
              <a:t>Sistem: </a:t>
            </a:r>
            <a:r>
              <a:rPr lang="tr-TR" dirty="0"/>
              <a:t>Belirli bir kütle veya uzayın incelenmek üzere ayrılan bir bölgesi. /</a:t>
            </a:r>
            <a:r>
              <a:rPr lang="en-US" dirty="0"/>
              <a:t>System: </a:t>
            </a:r>
            <a:r>
              <a:rPr lang="en-US" b="1" dirty="0"/>
              <a:t>A region of a given mass or space reserved for study.</a:t>
            </a:r>
            <a:endParaRPr lang="tr-TR" b="1" dirty="0"/>
          </a:p>
          <a:p>
            <a:r>
              <a:rPr lang="tr-TR" b="1" dirty="0"/>
              <a:t>Çevre / ortam (Surroundings): </a:t>
            </a:r>
            <a:r>
              <a:rPr lang="tr-TR" dirty="0"/>
              <a:t>Sistemin dışında kalan kütle veya bölgedir (dış sistem)./ </a:t>
            </a:r>
            <a:r>
              <a:rPr lang="en-US" b="1" dirty="0"/>
              <a:t>The mass or region outside the system (external system).</a:t>
            </a:r>
            <a:endParaRPr lang="tr-TR" b="1" dirty="0"/>
          </a:p>
          <a:p>
            <a:r>
              <a:rPr lang="tr-TR" b="1" dirty="0"/>
              <a:t>Sınır (Boundary): </a:t>
            </a:r>
            <a:r>
              <a:rPr lang="tr-TR" dirty="0"/>
              <a:t>Sistemi çevresinden ayıran gerçek veya hayali bir yüzeydir. Sistem sınırları hareketli veya sabit olabilir. Sınır, sistem ile çevresinin ortak temas ettiği yüzey olarak da kabul edilebilir. Matematiksel açıdan, sınırın kalınlığı sıfırdır, bu nedenle kütle ve hacmi yoktur.</a:t>
            </a:r>
            <a:r>
              <a:rPr lang="en-US" dirty="0"/>
              <a:t> </a:t>
            </a:r>
            <a:r>
              <a:rPr lang="tr-TR" dirty="0"/>
              <a:t>/</a:t>
            </a:r>
            <a:r>
              <a:rPr lang="en-US" b="1" dirty="0"/>
              <a:t>A real or imaginary surface that separates the system from its surroundings. System boundaries can be movable or fixed. Boundary can also be considered as the surface where the system and its environment come into common contact. From a mathematical point of view, the thickness of the boundary is zero, so it has no mass and no volume.</a:t>
            </a:r>
            <a:endParaRPr lang="tr-TR" b="1" dirty="0"/>
          </a:p>
          <a:p>
            <a:pPr algn="just"/>
            <a:r>
              <a:rPr lang="en-US" b="0" dirty="0"/>
              <a:t>Termodinamikte </a:t>
            </a:r>
            <a:r>
              <a:rPr lang="en-US" b="0" dirty="0" err="1"/>
              <a:t>hal</a:t>
            </a:r>
            <a:r>
              <a:rPr lang="en-US" b="0" dirty="0"/>
              <a:t> </a:t>
            </a:r>
            <a:r>
              <a:rPr lang="en-US" b="0" dirty="0" err="1"/>
              <a:t>fonksiyonu</a:t>
            </a:r>
            <a:r>
              <a:rPr lang="en-US" b="0" dirty="0"/>
              <a:t>, </a:t>
            </a:r>
            <a:r>
              <a:rPr lang="en-US" b="0" dirty="0" err="1"/>
              <a:t>maddenin</a:t>
            </a:r>
            <a:r>
              <a:rPr lang="en-US" b="0" dirty="0"/>
              <a:t> </a:t>
            </a:r>
            <a:r>
              <a:rPr lang="en-US" b="0" dirty="0" err="1"/>
              <a:t>bulunduğu</a:t>
            </a:r>
            <a:r>
              <a:rPr lang="en-US" b="0" dirty="0"/>
              <a:t> hale </a:t>
            </a:r>
            <a:r>
              <a:rPr lang="en-US" b="0" dirty="0" err="1"/>
              <a:t>nasıl</a:t>
            </a:r>
            <a:r>
              <a:rPr lang="en-US" b="0" dirty="0"/>
              <a:t> </a:t>
            </a:r>
            <a:r>
              <a:rPr lang="en-US" b="0" dirty="0" err="1"/>
              <a:t>ulaştığını</a:t>
            </a:r>
            <a:r>
              <a:rPr lang="en-US" b="0" dirty="0"/>
              <a:t> </a:t>
            </a:r>
            <a:r>
              <a:rPr lang="en-US" b="0" dirty="0" err="1"/>
              <a:t>değil</a:t>
            </a:r>
            <a:r>
              <a:rPr lang="en-US" b="0" dirty="0"/>
              <a:t> </a:t>
            </a:r>
            <a:r>
              <a:rPr lang="en-US" b="0" dirty="0" err="1"/>
              <a:t>maddenin</a:t>
            </a:r>
            <a:r>
              <a:rPr lang="en-US" b="0" dirty="0"/>
              <a:t> o </a:t>
            </a:r>
            <a:r>
              <a:rPr lang="en-US" b="0" dirty="0" err="1"/>
              <a:t>andaki</a:t>
            </a:r>
            <a:r>
              <a:rPr lang="en-US" b="0" dirty="0"/>
              <a:t> </a:t>
            </a:r>
            <a:r>
              <a:rPr lang="en-US" b="0" dirty="0" err="1"/>
              <a:t>hali</a:t>
            </a:r>
            <a:r>
              <a:rPr lang="en-US" b="0" dirty="0"/>
              <a:t> </a:t>
            </a:r>
            <a:r>
              <a:rPr lang="en-US" b="0" dirty="0" err="1"/>
              <a:t>ile</a:t>
            </a:r>
            <a:r>
              <a:rPr lang="en-US" b="0" dirty="0"/>
              <a:t> </a:t>
            </a:r>
            <a:r>
              <a:rPr lang="en-US" b="0" dirty="0" err="1"/>
              <a:t>ilgili</a:t>
            </a:r>
            <a:r>
              <a:rPr lang="en-US" b="0" dirty="0"/>
              <a:t> </a:t>
            </a:r>
            <a:r>
              <a:rPr lang="en-US" b="0" dirty="0" err="1"/>
              <a:t>olan</a:t>
            </a:r>
            <a:r>
              <a:rPr lang="en-US" b="0" dirty="0"/>
              <a:t> </a:t>
            </a:r>
            <a:r>
              <a:rPr lang="en-US" b="0" dirty="0" err="1"/>
              <a:t>bir</a:t>
            </a:r>
            <a:r>
              <a:rPr lang="en-US" b="0" dirty="0"/>
              <a:t> </a:t>
            </a:r>
            <a:r>
              <a:rPr lang="en-US" b="0" dirty="0" err="1"/>
              <a:t>özelliktir</a:t>
            </a:r>
            <a:r>
              <a:rPr lang="en-US" b="0" dirty="0"/>
              <a:t>. </a:t>
            </a:r>
            <a:r>
              <a:rPr lang="en-US" b="0" dirty="0" err="1"/>
              <a:t>Bir</a:t>
            </a:r>
            <a:r>
              <a:rPr lang="en-US" b="0" dirty="0"/>
              <a:t> </a:t>
            </a:r>
            <a:r>
              <a:rPr lang="en-US" b="0" dirty="0" err="1"/>
              <a:t>hal</a:t>
            </a:r>
            <a:r>
              <a:rPr lang="en-US" b="0" dirty="0"/>
              <a:t> </a:t>
            </a:r>
            <a:r>
              <a:rPr lang="en-US" b="0" dirty="0" err="1"/>
              <a:t>fonksiyonu</a:t>
            </a:r>
            <a:r>
              <a:rPr lang="en-US" b="0" dirty="0"/>
              <a:t> </a:t>
            </a:r>
            <a:r>
              <a:rPr lang="en-US" b="0" dirty="0" err="1"/>
              <a:t>sistemin</a:t>
            </a:r>
            <a:r>
              <a:rPr lang="en-US" b="0" dirty="0"/>
              <a:t> </a:t>
            </a:r>
            <a:r>
              <a:rPr lang="en-US" b="0" dirty="0" err="1"/>
              <a:t>denge</a:t>
            </a:r>
            <a:r>
              <a:rPr lang="en-US" b="0" dirty="0"/>
              <a:t> </a:t>
            </a:r>
            <a:r>
              <a:rPr lang="en-US" b="0" dirty="0" err="1"/>
              <a:t>halini</a:t>
            </a:r>
            <a:r>
              <a:rPr lang="en-US" b="0" dirty="0"/>
              <a:t> </a:t>
            </a:r>
            <a:r>
              <a:rPr lang="en-US" b="0" dirty="0" err="1"/>
              <a:t>açıklar</a:t>
            </a:r>
            <a:r>
              <a:rPr lang="en-US" b="0" dirty="0"/>
              <a:t>. </a:t>
            </a:r>
            <a:r>
              <a:rPr lang="en-US" b="0" dirty="0" err="1"/>
              <a:t>Örneğin</a:t>
            </a:r>
            <a:r>
              <a:rPr lang="en-US" b="0" dirty="0"/>
              <a:t>; </a:t>
            </a:r>
            <a:r>
              <a:rPr lang="en-US" b="0" dirty="0" err="1"/>
              <a:t>iç</a:t>
            </a:r>
            <a:r>
              <a:rPr lang="en-US" b="0" dirty="0"/>
              <a:t> </a:t>
            </a:r>
            <a:r>
              <a:rPr lang="en-US" b="0" dirty="0" err="1"/>
              <a:t>enerji</a:t>
            </a:r>
            <a:r>
              <a:rPr lang="en-US" b="0" dirty="0"/>
              <a:t>, </a:t>
            </a:r>
            <a:r>
              <a:rPr lang="en-US" b="0" dirty="0" err="1"/>
              <a:t>entalpi</a:t>
            </a:r>
            <a:r>
              <a:rPr lang="en-US" b="0" dirty="0"/>
              <a:t>, </a:t>
            </a:r>
            <a:r>
              <a:rPr lang="en-US" b="0" dirty="0" err="1"/>
              <a:t>entropi</a:t>
            </a:r>
            <a:r>
              <a:rPr lang="en-US" b="0" dirty="0"/>
              <a:t> </a:t>
            </a:r>
            <a:r>
              <a:rPr lang="en-US" b="0" dirty="0" err="1"/>
              <a:t>hal</a:t>
            </a:r>
            <a:r>
              <a:rPr lang="en-US" b="0" dirty="0"/>
              <a:t> </a:t>
            </a:r>
            <a:r>
              <a:rPr lang="en-US" b="0" dirty="0" err="1"/>
              <a:t>değerleridir</a:t>
            </a:r>
            <a:r>
              <a:rPr lang="en-US" b="0" dirty="0"/>
              <a:t> </a:t>
            </a:r>
            <a:r>
              <a:rPr lang="en-US" b="0" dirty="0" err="1"/>
              <a:t>çünkü</a:t>
            </a:r>
            <a:r>
              <a:rPr lang="en-US" b="0" dirty="0"/>
              <a:t> </a:t>
            </a:r>
            <a:r>
              <a:rPr lang="en-US" b="0" dirty="0" err="1"/>
              <a:t>termodinamik</a:t>
            </a:r>
            <a:r>
              <a:rPr lang="en-US" b="0" dirty="0"/>
              <a:t> </a:t>
            </a:r>
            <a:r>
              <a:rPr lang="en-US" b="0" dirty="0" err="1"/>
              <a:t>sistemlerde</a:t>
            </a:r>
            <a:r>
              <a:rPr lang="en-US" b="0" dirty="0"/>
              <a:t> </a:t>
            </a:r>
            <a:r>
              <a:rPr lang="en-US" b="0" dirty="0" err="1"/>
              <a:t>değerlenebilir</a:t>
            </a:r>
            <a:r>
              <a:rPr lang="en-US" b="0" dirty="0"/>
              <a:t> </a:t>
            </a:r>
            <a:r>
              <a:rPr lang="en-US" b="0" dirty="0" err="1"/>
              <a:t>olarak</a:t>
            </a:r>
            <a:r>
              <a:rPr lang="en-US" b="0" dirty="0"/>
              <a:t> </a:t>
            </a:r>
            <a:r>
              <a:rPr lang="en-US" b="0" dirty="0" err="1"/>
              <a:t>bir</a:t>
            </a:r>
            <a:r>
              <a:rPr lang="en-US" b="0" dirty="0"/>
              <a:t> </a:t>
            </a:r>
            <a:r>
              <a:rPr lang="en-US" b="0" dirty="0" err="1"/>
              <a:t>denge</a:t>
            </a:r>
            <a:r>
              <a:rPr lang="en-US" b="0" dirty="0"/>
              <a:t> </a:t>
            </a:r>
            <a:r>
              <a:rPr lang="en-US" b="0" dirty="0" err="1"/>
              <a:t>açıklarlar</a:t>
            </a:r>
            <a:r>
              <a:rPr lang="en-US" b="0" dirty="0"/>
              <a:t>.</a:t>
            </a:r>
            <a:r>
              <a:rPr lang="tr-TR" b="0" dirty="0"/>
              <a:t>/</a:t>
            </a:r>
            <a:r>
              <a:rPr lang="en-US" b="1" dirty="0"/>
              <a:t>In thermodynamics, the state function is a property that is related to the state of matter at that moment, not how the substance reaches the state it is in. A state function describes the equilibrium state of the system. </a:t>
            </a:r>
            <a:r>
              <a:rPr lang="en-US" b="1" dirty="0" err="1"/>
              <a:t>E.g</a:t>
            </a:r>
            <a:r>
              <a:rPr lang="en-US" b="1" dirty="0"/>
              <a:t>; Internal energy, enthalpy, entropy are state values ​​because they explain an equilibrium in thermodynamic systems as valuable.</a:t>
            </a:r>
          </a:p>
        </p:txBody>
      </p:sp>
      <p:sp>
        <p:nvSpPr>
          <p:cNvPr id="4" name="Slide Number Placeholder 3"/>
          <p:cNvSpPr>
            <a:spLocks noGrp="1"/>
          </p:cNvSpPr>
          <p:nvPr>
            <p:ph type="sldNum" sz="quarter" idx="10"/>
          </p:nvPr>
        </p:nvSpPr>
        <p:spPr/>
        <p:txBody>
          <a:bodyPr/>
          <a:lstStyle/>
          <a:p>
            <a:fld id="{B8E12E0A-72C6-3D45-A7BA-6CE9E25EFD57}" type="slidenum">
              <a:rPr lang="en-US" smtClean="0"/>
              <a:t>6</a:t>
            </a:fld>
            <a:endParaRPr lang="en-US"/>
          </a:p>
        </p:txBody>
      </p:sp>
    </p:spTree>
    <p:extLst>
      <p:ext uri="{BB962C8B-B14F-4D97-AF65-F5344CB8AC3E}">
        <p14:creationId xmlns:p14="http://schemas.microsoft.com/office/powerpoint/2010/main" val="237067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Fiziksel</a:t>
            </a:r>
            <a:r>
              <a:rPr lang="en-US" dirty="0"/>
              <a:t> </a:t>
            </a:r>
            <a:r>
              <a:rPr lang="en-US" dirty="0" err="1"/>
              <a:t>kimya</a:t>
            </a:r>
            <a:r>
              <a:rPr lang="en-US" dirty="0"/>
              <a:t> </a:t>
            </a:r>
            <a:r>
              <a:rPr lang="en-US" dirty="0" err="1"/>
              <a:t>çok</a:t>
            </a:r>
            <a:r>
              <a:rPr lang="en-US" dirty="0"/>
              <a:t> </a:t>
            </a:r>
            <a:r>
              <a:rPr lang="en-US" dirty="0" err="1"/>
              <a:t>sayıda</a:t>
            </a:r>
            <a:r>
              <a:rPr lang="en-US" dirty="0"/>
              <a:t> </a:t>
            </a:r>
            <a:r>
              <a:rPr lang="en-US" dirty="0" err="1"/>
              <a:t>disiplini</a:t>
            </a:r>
            <a:r>
              <a:rPr lang="en-US" dirty="0"/>
              <a:t> </a:t>
            </a:r>
            <a:r>
              <a:rPr lang="en-US" dirty="0" err="1"/>
              <a:t>içerir</a:t>
            </a:r>
            <a:r>
              <a:rPr lang="en-US" dirty="0"/>
              <a:t>:</a:t>
            </a:r>
          </a:p>
          <a:p>
            <a:r>
              <a:rPr lang="en-US" dirty="0"/>
              <a:t> </a:t>
            </a:r>
          </a:p>
          <a:p>
            <a:r>
              <a:rPr lang="en-US" b="1" dirty="0" err="1"/>
              <a:t>Termodinamik</a:t>
            </a:r>
            <a:r>
              <a:rPr lang="tr-TR" b="1" dirty="0"/>
              <a:t> : </a:t>
            </a:r>
            <a:r>
              <a:rPr lang="en-US" dirty="0" err="1"/>
              <a:t>malzemelerle</a:t>
            </a:r>
            <a:r>
              <a:rPr lang="en-US" dirty="0"/>
              <a:t> </a:t>
            </a:r>
            <a:r>
              <a:rPr lang="en-US" dirty="0" err="1"/>
              <a:t>enerji</a:t>
            </a:r>
            <a:r>
              <a:rPr lang="en-US" dirty="0"/>
              <a:t> </a:t>
            </a:r>
            <a:r>
              <a:rPr lang="en-US" dirty="0" err="1"/>
              <a:t>dönüşümleri</a:t>
            </a:r>
            <a:r>
              <a:rPr lang="en-US" dirty="0"/>
              <a:t> ve </a:t>
            </a:r>
            <a:r>
              <a:rPr lang="en-US" dirty="0" err="1"/>
              <a:t>moleküler</a:t>
            </a:r>
            <a:r>
              <a:rPr lang="en-US" dirty="0"/>
              <a:t> </a:t>
            </a:r>
            <a:r>
              <a:rPr lang="en-US" dirty="0" err="1"/>
              <a:t>özellikler</a:t>
            </a:r>
            <a:r>
              <a:rPr lang="en-US" dirty="0"/>
              <a:t> </a:t>
            </a:r>
            <a:r>
              <a:rPr lang="en-US" dirty="0" err="1"/>
              <a:t>arasındaki</a:t>
            </a:r>
            <a:r>
              <a:rPr lang="en-US" dirty="0"/>
              <a:t> </a:t>
            </a:r>
            <a:r>
              <a:rPr lang="en-US" dirty="0" err="1"/>
              <a:t>ilişki</a:t>
            </a:r>
            <a:endParaRPr lang="en-US" dirty="0"/>
          </a:p>
          <a:p>
            <a:r>
              <a:rPr lang="en-US" b="1" dirty="0" err="1"/>
              <a:t>Kinetik</a:t>
            </a:r>
            <a:r>
              <a:rPr lang="tr-TR" b="1" dirty="0"/>
              <a:t>: </a:t>
            </a:r>
            <a:r>
              <a:rPr lang="tr-TR" dirty="0"/>
              <a:t>k</a:t>
            </a:r>
            <a:r>
              <a:rPr lang="en-US" dirty="0" err="1"/>
              <a:t>imyasal</a:t>
            </a:r>
            <a:r>
              <a:rPr lang="en-US" dirty="0"/>
              <a:t> </a:t>
            </a:r>
            <a:r>
              <a:rPr lang="en-US" dirty="0" err="1"/>
              <a:t>işlemlerin</a:t>
            </a:r>
            <a:r>
              <a:rPr lang="en-US" dirty="0"/>
              <a:t> </a:t>
            </a:r>
            <a:r>
              <a:rPr lang="tr-TR" dirty="0"/>
              <a:t>hızları</a:t>
            </a:r>
            <a:endParaRPr lang="en-US" dirty="0"/>
          </a:p>
          <a:p>
            <a:r>
              <a:rPr lang="en-US" b="1" dirty="0" err="1"/>
              <a:t>Kuantum</a:t>
            </a:r>
            <a:r>
              <a:rPr lang="en-US" b="1" dirty="0"/>
              <a:t> </a:t>
            </a:r>
            <a:r>
              <a:rPr lang="en-US" b="1" dirty="0" err="1"/>
              <a:t>mekaniği</a:t>
            </a:r>
            <a:r>
              <a:rPr lang="tr-TR" b="1" dirty="0"/>
              <a:t>: </a:t>
            </a:r>
            <a:r>
              <a:rPr lang="en-US" dirty="0" err="1"/>
              <a:t>moleküler</a:t>
            </a:r>
            <a:r>
              <a:rPr lang="en-US" dirty="0"/>
              <a:t> </a:t>
            </a:r>
            <a:r>
              <a:rPr lang="en-US" dirty="0" err="1"/>
              <a:t>düzeyde</a:t>
            </a:r>
            <a:r>
              <a:rPr lang="en-US" dirty="0"/>
              <a:t> </a:t>
            </a:r>
            <a:r>
              <a:rPr lang="en-US" dirty="0" err="1"/>
              <a:t>fenomenler</a:t>
            </a:r>
            <a:endParaRPr lang="tr-TR" dirty="0"/>
          </a:p>
          <a:p>
            <a:r>
              <a:rPr lang="tr-TR" b="1" dirty="0"/>
              <a:t>Istatistik mekaniği</a:t>
            </a:r>
            <a:r>
              <a:rPr lang="tr-TR" b="0" dirty="0"/>
              <a:t>:</a:t>
            </a:r>
            <a:r>
              <a:rPr lang="tr-TR" b="0" baseline="0" dirty="0"/>
              <a:t> t</a:t>
            </a:r>
            <a:r>
              <a:rPr lang="tr-TR" dirty="0"/>
              <a:t>ek tek moleküller ve maddenin toplu özellikleri arasındaki ilişkiler </a:t>
            </a:r>
            <a:r>
              <a:rPr lang="tr-TR" b="1" dirty="0"/>
              <a:t>Spektroskopi</a:t>
            </a:r>
            <a:r>
              <a:rPr lang="tr-TR" b="0" dirty="0"/>
              <a:t>:</a:t>
            </a:r>
            <a:r>
              <a:rPr lang="tr-TR" b="0" baseline="0" dirty="0"/>
              <a:t> </a:t>
            </a:r>
            <a:r>
              <a:rPr lang="tr-TR" dirty="0"/>
              <a:t>kimyasal yapıyı incelemek için ışık (enerji) ve maddenin tahribatsız etkileşimi </a:t>
            </a:r>
            <a:r>
              <a:rPr lang="tr-TR" b="1" dirty="0"/>
              <a:t>Fotokimya:</a:t>
            </a:r>
            <a:r>
              <a:rPr lang="tr-TR" dirty="0"/>
              <a:t> moleküler yapıyı tutarlı bir şekilde değiştirmek amacıyla ışık ve maddenin etkileşimi</a:t>
            </a:r>
            <a:endParaRPr lang="en-US" dirty="0"/>
          </a:p>
        </p:txBody>
      </p:sp>
      <p:sp>
        <p:nvSpPr>
          <p:cNvPr id="4" name="Slide Number Placeholder 3"/>
          <p:cNvSpPr>
            <a:spLocks noGrp="1"/>
          </p:cNvSpPr>
          <p:nvPr>
            <p:ph type="sldNum" sz="quarter" idx="10"/>
          </p:nvPr>
        </p:nvSpPr>
        <p:spPr/>
        <p:txBody>
          <a:bodyPr/>
          <a:lstStyle/>
          <a:p>
            <a:fld id="{B8E12E0A-72C6-3D45-A7BA-6CE9E25EFD57}" type="slidenum">
              <a:rPr lang="en-US" smtClean="0"/>
              <a:t>7</a:t>
            </a:fld>
            <a:endParaRPr lang="en-US"/>
          </a:p>
        </p:txBody>
      </p:sp>
    </p:spTree>
    <p:extLst>
      <p:ext uri="{BB962C8B-B14F-4D97-AF65-F5344CB8AC3E}">
        <p14:creationId xmlns:p14="http://schemas.microsoft.com/office/powerpoint/2010/main" val="240847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temperature and other conditions, matter may appear in any of several states. At ordinary temperatures, for instance, gold is a solid, water is a liquid, and nitrogen is a gas, as defined by certain characteristics: solids hold their shape, liquids take on the shape of the container that holds them, and gases fill an entire container. These states can be further categorized into subgroups. </a:t>
            </a:r>
            <a:endParaRPr lang="tr-TR" dirty="0"/>
          </a:p>
          <a:p>
            <a:r>
              <a:rPr lang="en-US" dirty="0"/>
              <a:t>Solids, for example, may be divided into those with crystalline or amorphous structures or into metallic, ionic, covalent, or molecular solids, on the basis of the kinds of bonds that hold together the constituent atoms. </a:t>
            </a:r>
            <a:endParaRPr lang="tr-TR" dirty="0"/>
          </a:p>
          <a:p>
            <a:r>
              <a:rPr lang="en-US" dirty="0"/>
              <a:t>Less-clearly defined states of matter include plasmas, which are ionized gases at very high temperatures; foams, which combine aspects of liquids and solids; and clusters, which are assemblies of small numbers of atoms or molecules that display both atomic-level and </a:t>
            </a:r>
            <a:r>
              <a:rPr lang="en-US" dirty="0" err="1"/>
              <a:t>bulklike</a:t>
            </a:r>
            <a:r>
              <a:rPr lang="en-US" dirty="0"/>
              <a:t> properties.</a:t>
            </a:r>
            <a:endParaRPr lang="tr-TR" dirty="0"/>
          </a:p>
        </p:txBody>
      </p:sp>
      <p:sp>
        <p:nvSpPr>
          <p:cNvPr id="4" name="Slide Number Placeholder 3"/>
          <p:cNvSpPr>
            <a:spLocks noGrp="1"/>
          </p:cNvSpPr>
          <p:nvPr>
            <p:ph type="sldNum" sz="quarter" idx="10"/>
          </p:nvPr>
        </p:nvSpPr>
        <p:spPr/>
        <p:txBody>
          <a:bodyPr/>
          <a:lstStyle/>
          <a:p>
            <a:fld id="{06AC8186-DFB9-B34E-BCD0-24D51E7459BD}" type="slidenum">
              <a:rPr lang="en-US" smtClean="0"/>
              <a:t>9</a:t>
            </a:fld>
            <a:endParaRPr lang="en-US"/>
          </a:p>
        </p:txBody>
      </p:sp>
    </p:spTree>
    <p:extLst>
      <p:ext uri="{BB962C8B-B14F-4D97-AF65-F5344CB8AC3E}">
        <p14:creationId xmlns:p14="http://schemas.microsoft.com/office/powerpoint/2010/main" val="2795156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Mass is </a:t>
            </a:r>
            <a:r>
              <a:rPr lang="en-US" dirty="0"/>
              <a:t>a large body of matter with no definite shape.</a:t>
            </a:r>
            <a:r>
              <a:rPr lang="tr-TR" dirty="0"/>
              <a:t> </a:t>
            </a:r>
            <a:r>
              <a:rPr lang="en-US" dirty="0"/>
              <a:t>Newton's second law of motion pertains to the behavior of objects for which all existing forces are not balanced. The second law states that the acceleration of an object is dependent upon two variables - the net force acting upon the object and the mass of the object. </a:t>
            </a:r>
            <a:r>
              <a:rPr lang="tr-TR" dirty="0"/>
              <a:t>We can also define mas as</a:t>
            </a:r>
            <a:r>
              <a:rPr lang="en-US" dirty="0"/>
              <a:t> the resistance of the object to being accelerated by any force.</a:t>
            </a:r>
            <a:r>
              <a:rPr lang="tr-TR" dirty="0"/>
              <a:t> </a:t>
            </a:r>
            <a:r>
              <a:rPr lang="en-US" dirty="0"/>
              <a:t>The weight of an object is a measure of the force exerted on the object by gravity, or the force needed to support it. For a constant mass, force equals mass times acceleration</a:t>
            </a:r>
            <a:r>
              <a:rPr lang="tr-TR" dirty="0"/>
              <a:t>.</a:t>
            </a:r>
          </a:p>
          <a:p>
            <a:r>
              <a:rPr lang="tr-TR" dirty="0"/>
              <a:t>Kütle, belirli bir şekli olmayan büyük bir madde kütlesidir. Newton'un ikinci hareket yasası, mevcut tüm kuvvetlerin dengelenmediği nesnelerin davranışıyla ilgilidir. İkinci yasa, bir nesnenin ivmesinin iki değişkene bağlı olduğunu belirtir - nesneye etki eden net kuvvet ve nesnenin kütlesi. Kütleyi cismin herhangi bir kuvvet tarafından hızlandırılmaya karşı gösterdiği direnç olarak da tanımlayabiliriz. Bir cismin ağırlığı, cisme yerçekimi tarafından uygulanan kuvvetin veya onu desteklemek için gereken kuvvetin bir ölçüsüdür. Sabit bir kütle için kuvvet eşittir kütle çarpı ivme.</a:t>
            </a:r>
          </a:p>
        </p:txBody>
      </p:sp>
      <p:sp>
        <p:nvSpPr>
          <p:cNvPr id="4" name="Slide Number Placeholder 3"/>
          <p:cNvSpPr>
            <a:spLocks noGrp="1"/>
          </p:cNvSpPr>
          <p:nvPr>
            <p:ph type="sldNum" sz="quarter" idx="10"/>
          </p:nvPr>
        </p:nvSpPr>
        <p:spPr/>
        <p:txBody>
          <a:bodyPr/>
          <a:lstStyle/>
          <a:p>
            <a:fld id="{06AC8186-DFB9-B34E-BCD0-24D51E7459BD}" type="slidenum">
              <a:rPr lang="en-US" smtClean="0"/>
              <a:t>10</a:t>
            </a:fld>
            <a:endParaRPr lang="en-US"/>
          </a:p>
        </p:txBody>
      </p:sp>
    </p:spTree>
    <p:extLst>
      <p:ext uri="{BB962C8B-B14F-4D97-AF65-F5344CB8AC3E}">
        <p14:creationId xmlns:p14="http://schemas.microsoft.com/office/powerpoint/2010/main" val="37462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 charge, or charge for short, is a fundamental physical property that causes objects to feel an attractive or repulsive force toward one another. </a:t>
            </a:r>
            <a:r>
              <a:rPr lang="tr-TR" dirty="0"/>
              <a:t> </a:t>
            </a:r>
            <a:r>
              <a:rPr lang="en-US" dirty="0"/>
              <a:t>The two types of electric charges are: Positive and Negative, commonly carried by charge carriers protons and electrons. When the number of electrons in an atom doesn't equal the number of protons, the atom is said to have a net charge. Charges add just like positive and negative numbers, so a charge of +1 exactly cancels a charge of -1. This is why positive and negative numbers are used to represent charge, the charges cancel just like positive and negative numbers. When a specific atom has a net charge, the atom is said to be an ion</a:t>
            </a:r>
            <a:r>
              <a:rPr lang="tr-TR" dirty="0"/>
              <a:t>.</a:t>
            </a:r>
            <a:r>
              <a:rPr lang="tr-TR" baseline="0" dirty="0"/>
              <a:t> </a:t>
            </a:r>
            <a:r>
              <a:rPr lang="en-US" dirty="0"/>
              <a:t>The process of adding or removing charge from an atom is called ionizing, and when that's done with radiation, that's called ionizing radiation.</a:t>
            </a:r>
            <a:endParaRPr lang="tr-TR" dirty="0"/>
          </a:p>
          <a:p>
            <a:r>
              <a:rPr lang="tr-TR" dirty="0"/>
              <a:t>Elektrik yükü veya kısaca yük, nesnelerin birbirlerine karşı çekici veya itici bir güç hissetmesine neden olan temel bir fiziksel özelliktir. İki tür elektrik yükü vardır: Pozitif ve Negatif, genellikle yük taşıyıcılar, protonlar ve elektronlar tarafından taşınır. Bir atomdaki elektron sayısı proton sayısına eşit olmadığında, atomun net yükü olduğu söylenir. Yükler, tıpkı pozitif ve negatif sayılar gibi toplanır, bu nedenle +1'lik bir yük, -1'lik bir yükü tam olarak iptal eder. Bu nedenle yükü temsil etmek için pozitif ve negatif sayılar kullanılır, yükler de pozitif ve negatif sayılar gibi birbirini götürür. Belirli bir atomun net yükü olduğunda, atomun bir iyon olduğu söylenir.</a:t>
            </a:r>
            <a:r>
              <a:rPr lang="tr-TR" baseline="0" dirty="0"/>
              <a:t> </a:t>
            </a:r>
            <a:r>
              <a:rPr lang="tr-TR" dirty="0"/>
              <a:t>Bir atomdan yük ekleme veya çıkarma işlemine iyonlaştırıcı denir ve bu radyasyonla yapıldığında buna iyonlaştırıcı radyasyon denir.</a:t>
            </a:r>
          </a:p>
        </p:txBody>
      </p:sp>
      <p:sp>
        <p:nvSpPr>
          <p:cNvPr id="4" name="Slide Number Placeholder 3"/>
          <p:cNvSpPr>
            <a:spLocks noGrp="1"/>
          </p:cNvSpPr>
          <p:nvPr>
            <p:ph type="sldNum" sz="quarter" idx="10"/>
          </p:nvPr>
        </p:nvSpPr>
        <p:spPr/>
        <p:txBody>
          <a:bodyPr/>
          <a:lstStyle/>
          <a:p>
            <a:fld id="{06AC8186-DFB9-B34E-BCD0-24D51E7459BD}" type="slidenum">
              <a:rPr lang="en-US" smtClean="0"/>
              <a:t>11</a:t>
            </a:fld>
            <a:endParaRPr lang="en-US"/>
          </a:p>
        </p:txBody>
      </p:sp>
    </p:spTree>
    <p:extLst>
      <p:ext uri="{BB962C8B-B14F-4D97-AF65-F5344CB8AC3E}">
        <p14:creationId xmlns:p14="http://schemas.microsoft.com/office/powerpoint/2010/main" val="284878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Magnetism is the force exerted by magnets when they attract or repel each other. Magnetism is caused by the motion of electric charges. Every substance is made up of tiny units called atoms. Each atom has electrons, particles that carry electric charges.</a:t>
            </a:r>
            <a:endParaRPr lang="tr-TR" dirty="0"/>
          </a:p>
          <a:p>
            <a:endParaRPr lang="tr-TR" dirty="0"/>
          </a:p>
          <a:p>
            <a:r>
              <a:rPr lang="tr-TR" b="1" dirty="0"/>
              <a:t>Manyetizma:</a:t>
            </a:r>
            <a:r>
              <a:rPr lang="tr-TR" dirty="0"/>
              <a:t> çekirdek manyetik alanlarla etkileşime girer; atomik veya moleküler yapı için çok az sonuç</a:t>
            </a:r>
          </a:p>
          <a:p>
            <a:r>
              <a:rPr lang="tr-TR" b="1" dirty="0"/>
              <a:t>Spin: </a:t>
            </a:r>
            <a:r>
              <a:rPr lang="tr-TR" dirty="0"/>
              <a:t>en az “algılanabilir” özellik; en yakın klasik benzetme: elektronlar ve çekirdekler küçük gezegenler gibi dönüyor</a:t>
            </a:r>
          </a:p>
          <a:p>
            <a:endParaRPr lang="tr-TR" dirty="0"/>
          </a:p>
          <a:p>
            <a:r>
              <a:rPr lang="tr-TR" dirty="0"/>
              <a:t>Manyetizma, mıknatısların birbirini çektiğinde veya ittiğinde uyguladığı kuvvettir. Manyetizma, elektrik yüklerinin hareketinden kaynaklanır. Her madde atom adı verilen küçük birimlerden oluşur. Her atomun elektronları, elektrik yüklerini taşıyan parçacıkları vardır.</a:t>
            </a:r>
          </a:p>
        </p:txBody>
      </p:sp>
      <p:sp>
        <p:nvSpPr>
          <p:cNvPr id="4" name="Slide Number Placeholder 3"/>
          <p:cNvSpPr>
            <a:spLocks noGrp="1"/>
          </p:cNvSpPr>
          <p:nvPr>
            <p:ph type="sldNum" sz="quarter" idx="10"/>
          </p:nvPr>
        </p:nvSpPr>
        <p:spPr/>
        <p:txBody>
          <a:bodyPr/>
          <a:lstStyle/>
          <a:p>
            <a:fld id="{06AC8186-DFB9-B34E-BCD0-24D51E7459BD}" type="slidenum">
              <a:rPr lang="en-US" smtClean="0"/>
              <a:t>12</a:t>
            </a:fld>
            <a:endParaRPr lang="en-US"/>
          </a:p>
        </p:txBody>
      </p:sp>
    </p:spTree>
    <p:extLst>
      <p:ext uri="{BB962C8B-B14F-4D97-AF65-F5344CB8AC3E}">
        <p14:creationId xmlns:p14="http://schemas.microsoft.com/office/powerpoint/2010/main" val="165115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Amount of substance: </a:t>
            </a:r>
            <a:r>
              <a:rPr lang="tr-TR" sz="1200" b="1" i="0" kern="1200" dirty="0">
                <a:solidFill>
                  <a:schemeClr val="tx1"/>
                </a:solidFill>
                <a:effectLst/>
                <a:latin typeface="+mn-lt"/>
                <a:ea typeface="+mn-ea"/>
                <a:cs typeface="+mn-cs"/>
              </a:rPr>
              <a:t>Madde miktarı</a:t>
            </a:r>
            <a:r>
              <a:rPr lang="tr-TR" sz="1200" b="0" i="0" kern="1200" dirty="0">
                <a:solidFill>
                  <a:schemeClr val="tx1"/>
                </a:solidFill>
                <a:effectLst/>
                <a:latin typeface="+mn-lt"/>
                <a:ea typeface="+mn-ea"/>
                <a:cs typeface="+mn-cs"/>
              </a:rPr>
              <a:t>, kimya alanında içindeki ayrı atomik ölçekli parçacıkların sayısının Avogadro sabiti N</a:t>
            </a:r>
            <a:r>
              <a:rPr lang="tr-TR" sz="1200" b="0" i="0" kern="1200" baseline="-25000" dirty="0">
                <a:solidFill>
                  <a:schemeClr val="tx1"/>
                </a:solidFill>
                <a:effectLst/>
                <a:latin typeface="+mn-lt"/>
                <a:ea typeface="+mn-ea"/>
                <a:cs typeface="+mn-cs"/>
              </a:rPr>
              <a:t>A</a:t>
            </a:r>
            <a:r>
              <a:rPr lang="tr-TR" sz="1200" b="0" i="0" kern="1200" dirty="0">
                <a:solidFill>
                  <a:schemeClr val="tx1"/>
                </a:solidFill>
                <a:effectLst/>
                <a:latin typeface="+mn-lt"/>
                <a:ea typeface="+mn-ea"/>
                <a:cs typeface="+mn-cs"/>
              </a:rPr>
              <a:t>'ya bölümü olarak tanımlanmaktadır. Özetle atomik görüşte, </a:t>
            </a:r>
            <a:r>
              <a:rPr lang="tr-TR" sz="1200" b="1" i="0" kern="1200" dirty="0">
                <a:solidFill>
                  <a:schemeClr val="tx1"/>
                </a:solidFill>
                <a:effectLst/>
                <a:latin typeface="+mn-lt"/>
                <a:ea typeface="+mn-ea"/>
                <a:cs typeface="+mn-cs"/>
              </a:rPr>
              <a:t>madde miktarı</a:t>
            </a:r>
            <a:r>
              <a:rPr lang="tr-TR" sz="1200" b="0" i="0" kern="1200" dirty="0">
                <a:solidFill>
                  <a:schemeClr val="tx1"/>
                </a:solidFill>
                <a:effectLst/>
                <a:latin typeface="+mn-lt"/>
                <a:ea typeface="+mn-ea"/>
                <a:cs typeface="+mn-cs"/>
              </a:rPr>
              <a:t>, maddeyi oluşturan parçacıkların sayısıdır.</a:t>
            </a:r>
          </a:p>
          <a:p>
            <a:endParaRPr lang="tr-TR" dirty="0"/>
          </a:p>
          <a:p>
            <a:r>
              <a:rPr lang="en-US" dirty="0"/>
              <a:t>One mole (</a:t>
            </a:r>
            <a:r>
              <a:rPr lang="en-US" dirty="0" err="1"/>
              <a:t>mol</a:t>
            </a:r>
            <a:r>
              <a:rPr lang="en-US" dirty="0"/>
              <a:t>) contains exactly 6.02214076 × 10</a:t>
            </a:r>
            <a:r>
              <a:rPr lang="en-US" baseline="30000" dirty="0"/>
              <a:t>23 </a:t>
            </a:r>
            <a:r>
              <a:rPr lang="en-US" dirty="0"/>
              <a:t>elementary entities. This number is the fixed numerical value of the Avogadro constant, NA, when expressed in the unit mol</a:t>
            </a:r>
            <a:r>
              <a:rPr lang="en-US" baseline="30000" dirty="0"/>
              <a:t>−1 </a:t>
            </a:r>
            <a:r>
              <a:rPr lang="en-US" dirty="0"/>
              <a:t>and is called the Avogadro number. The amount of substance, symbol n, of a system is a measure of the number of specified elementary entities. </a:t>
            </a:r>
            <a:r>
              <a:rPr lang="en-US" b="1" dirty="0"/>
              <a:t>An elementary entity </a:t>
            </a:r>
            <a:r>
              <a:rPr lang="en-US" dirty="0"/>
              <a:t>may be an atom, a molecule, an ion, an electron, any other particle or specified group of particles.</a:t>
            </a:r>
          </a:p>
          <a:p>
            <a:r>
              <a:rPr lang="en-US" dirty="0"/>
              <a:t>When the mole is used, the elementary entities must be specified and may be atoms, molecules, ions, electrons, other particles, or specified groups of such particles.</a:t>
            </a:r>
          </a:p>
          <a:p>
            <a:r>
              <a:rPr lang="en-US" dirty="0"/>
              <a:t>The SI unit of concentration (of amount of substance</a:t>
            </a:r>
            <a:r>
              <a:rPr lang="tr-TR" dirty="0"/>
              <a:t>/Molar concentration</a:t>
            </a:r>
            <a:r>
              <a:rPr lang="en-US" dirty="0"/>
              <a:t>) is the mole per cubic meter (</a:t>
            </a:r>
            <a:r>
              <a:rPr lang="en-US" dirty="0" err="1"/>
              <a:t>mol</a:t>
            </a:r>
            <a:r>
              <a:rPr lang="en-US" dirty="0"/>
              <a:t>/m</a:t>
            </a:r>
            <a:r>
              <a:rPr lang="en-US" baseline="30000" dirty="0"/>
              <a:t>3</a:t>
            </a:r>
            <a:r>
              <a:rPr lang="en-US" dirty="0"/>
              <a:t>).</a:t>
            </a:r>
            <a:endParaRPr lang="tr-TR" dirty="0"/>
          </a:p>
          <a:p>
            <a:endParaRPr lang="tr-TR"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0000"/>
                </a:solidFill>
              </a:rPr>
              <a:t>Avogadro’s Number</a:t>
            </a:r>
            <a:endParaRPr lang="tr-TR" dirty="0"/>
          </a:p>
          <a:p>
            <a:r>
              <a:rPr lang="en-US" dirty="0"/>
              <a:t>Avogadro’s number, number of units in one mole of any substance (defined as its molecular weight in grams), equal to 6.02214076 × 10</a:t>
            </a:r>
            <a:r>
              <a:rPr lang="en-US" baseline="30000" dirty="0"/>
              <a:t>23</a:t>
            </a:r>
            <a:r>
              <a:rPr lang="en-US" dirty="0"/>
              <a:t>. The units may be electrons, atoms, ions, or molecules, depending on the nature of the substance and the character of the reaction (if any)</a:t>
            </a:r>
            <a:endParaRPr lang="tr-TR" dirty="0"/>
          </a:p>
          <a:p>
            <a:endParaRPr lang="tr-TR" dirty="0"/>
          </a:p>
          <a:p>
            <a:r>
              <a:rPr lang="en-US" sz="1200" b="1" kern="1200" dirty="0">
                <a:solidFill>
                  <a:schemeClr val="tx1"/>
                </a:solidFill>
                <a:effectLst/>
                <a:latin typeface="+mn-lt"/>
                <a:ea typeface="+mn-ea"/>
                <a:cs typeface="+mn-cs"/>
              </a:rPr>
              <a:t>A mole is the </a:t>
            </a:r>
            <a:r>
              <a:rPr lang="en-US" sz="1200" b="1" i="1" kern="1200" dirty="0">
                <a:solidFill>
                  <a:schemeClr val="tx1"/>
                </a:solidFill>
                <a:effectLst/>
                <a:latin typeface="+mn-lt"/>
                <a:ea typeface="+mn-ea"/>
                <a:cs typeface="+mn-cs"/>
              </a:rPr>
              <a:t>amount</a:t>
            </a:r>
            <a:r>
              <a:rPr lang="en-US" sz="1200" b="1" kern="1200" dirty="0">
                <a:solidFill>
                  <a:schemeClr val="tx1"/>
                </a:solidFill>
                <a:effectLst/>
                <a:latin typeface="+mn-lt"/>
                <a:ea typeface="+mn-ea"/>
                <a:cs typeface="+mn-cs"/>
              </a:rPr>
              <a:t> of material containing 6.02214 × 10</a:t>
            </a:r>
            <a:r>
              <a:rPr lang="en-US" sz="1200" b="1" kern="1200" baseline="30000" dirty="0">
                <a:solidFill>
                  <a:schemeClr val="tx1"/>
                </a:solidFill>
                <a:effectLst/>
                <a:latin typeface="+mn-lt"/>
                <a:ea typeface="+mn-ea"/>
                <a:cs typeface="+mn-cs"/>
              </a:rPr>
              <a:t>23</a:t>
            </a:r>
            <a:r>
              <a:rPr lang="en-US" sz="1200" b="1" kern="1200" dirty="0">
                <a:solidFill>
                  <a:schemeClr val="tx1"/>
                </a:solidFill>
                <a:effectLst/>
                <a:latin typeface="+mn-lt"/>
                <a:ea typeface="+mn-ea"/>
                <a:cs typeface="+mn-cs"/>
              </a:rPr>
              <a:t> particles.</a:t>
            </a:r>
          </a:p>
          <a:p>
            <a:r>
              <a:rPr lang="en-US" sz="1200" b="1" kern="1200" dirty="0">
                <a:solidFill>
                  <a:schemeClr val="tx1"/>
                </a:solidFill>
                <a:effectLst/>
                <a:latin typeface="+mn-lt"/>
                <a:ea typeface="+mn-ea"/>
                <a:cs typeface="+mn-cs"/>
              </a:rPr>
              <a:t>1 </a:t>
            </a:r>
            <a:r>
              <a:rPr lang="en-US" sz="1200" b="1" kern="1200" dirty="0" err="1">
                <a:solidFill>
                  <a:schemeClr val="tx1"/>
                </a:solidFill>
                <a:effectLst/>
                <a:latin typeface="+mn-lt"/>
                <a:ea typeface="+mn-ea"/>
                <a:cs typeface="+mn-cs"/>
              </a:rPr>
              <a:t>mol</a:t>
            </a:r>
            <a:r>
              <a:rPr lang="en-US" sz="1200" b="1" kern="1200" dirty="0">
                <a:solidFill>
                  <a:schemeClr val="tx1"/>
                </a:solidFill>
                <a:effectLst/>
                <a:latin typeface="+mn-lt"/>
                <a:ea typeface="+mn-ea"/>
                <a:cs typeface="+mn-cs"/>
              </a:rPr>
              <a:t> = 6.02214 × 10</a:t>
            </a:r>
            <a:r>
              <a:rPr lang="en-US" sz="1200" b="1" kern="1200" baseline="30000" dirty="0">
                <a:solidFill>
                  <a:schemeClr val="tx1"/>
                </a:solidFill>
                <a:effectLst/>
                <a:latin typeface="+mn-lt"/>
                <a:ea typeface="+mn-ea"/>
                <a:cs typeface="+mn-cs"/>
              </a:rPr>
              <a:t>23</a:t>
            </a:r>
            <a:r>
              <a:rPr lang="en-US" sz="1200" b="1" kern="1200" dirty="0">
                <a:solidFill>
                  <a:schemeClr val="tx1"/>
                </a:solidFill>
                <a:effectLst/>
                <a:latin typeface="+mn-lt"/>
                <a:ea typeface="+mn-ea"/>
                <a:cs typeface="+mn-cs"/>
              </a:rPr>
              <a:t> particles</a:t>
            </a:r>
          </a:p>
          <a:p>
            <a:r>
              <a:rPr lang="en-US" sz="1200" b="1" kern="1200" dirty="0">
                <a:solidFill>
                  <a:schemeClr val="tx1"/>
                </a:solidFill>
                <a:effectLst/>
                <a:latin typeface="+mn-lt"/>
                <a:ea typeface="+mn-ea"/>
                <a:cs typeface="+mn-cs"/>
              </a:rPr>
              <a:t>This number is also called Avogadro’s number...</a:t>
            </a:r>
          </a:p>
          <a:p>
            <a:r>
              <a:rPr lang="en-US" sz="1200" b="1" kern="1200" dirty="0">
                <a:solidFill>
                  <a:schemeClr val="tx1"/>
                </a:solidFill>
                <a:effectLst/>
                <a:latin typeface="+mn-lt"/>
                <a:ea typeface="+mn-ea"/>
                <a:cs typeface="+mn-cs"/>
              </a:rPr>
              <a:t>... Notice that the definition of the mole is an </a:t>
            </a:r>
            <a:r>
              <a:rPr lang="en-US" sz="1200" b="1" i="1" kern="1200" dirty="0">
                <a:solidFill>
                  <a:schemeClr val="tx1"/>
                </a:solidFill>
                <a:effectLst/>
                <a:latin typeface="+mn-lt"/>
                <a:ea typeface="+mn-ea"/>
                <a:cs typeface="+mn-cs"/>
              </a:rPr>
              <a:t>amount</a:t>
            </a:r>
            <a:r>
              <a:rPr lang="en-US" sz="1200" b="1" kern="1200" dirty="0">
                <a:solidFill>
                  <a:schemeClr val="tx1"/>
                </a:solidFill>
                <a:effectLst/>
                <a:latin typeface="+mn-lt"/>
                <a:ea typeface="+mn-ea"/>
                <a:cs typeface="+mn-cs"/>
              </a:rPr>
              <a:t> of substance. We will often refer to the number of moles of substance as the </a:t>
            </a:r>
            <a:r>
              <a:rPr lang="en-US" sz="1200" b="1" i="1" kern="1200" dirty="0">
                <a:solidFill>
                  <a:schemeClr val="tx1"/>
                </a:solidFill>
                <a:effectLst/>
                <a:latin typeface="+mn-lt"/>
                <a:ea typeface="+mn-ea"/>
                <a:cs typeface="+mn-cs"/>
              </a:rPr>
              <a:t>amount</a:t>
            </a:r>
            <a:r>
              <a:rPr lang="en-US" sz="1200" b="1" kern="1200" dirty="0">
                <a:solidFill>
                  <a:schemeClr val="tx1"/>
                </a:solidFill>
                <a:effectLst/>
                <a:latin typeface="+mn-lt"/>
                <a:ea typeface="+mn-ea"/>
                <a:cs typeface="+mn-cs"/>
              </a:rPr>
              <a:t> of the substance.</a:t>
            </a:r>
          </a:p>
          <a:p>
            <a:endParaRPr lang="tr-TR" dirty="0"/>
          </a:p>
        </p:txBody>
      </p:sp>
      <p:sp>
        <p:nvSpPr>
          <p:cNvPr id="4" name="Slide Number Placeholder 3"/>
          <p:cNvSpPr>
            <a:spLocks noGrp="1"/>
          </p:cNvSpPr>
          <p:nvPr>
            <p:ph type="sldNum" sz="quarter" idx="10"/>
          </p:nvPr>
        </p:nvSpPr>
        <p:spPr/>
        <p:txBody>
          <a:bodyPr/>
          <a:lstStyle/>
          <a:p>
            <a:fld id="{06AC8186-DFB9-B34E-BCD0-24D51E7459BD}" type="slidenum">
              <a:rPr lang="en-US" smtClean="0"/>
              <a:t>13</a:t>
            </a:fld>
            <a:endParaRPr lang="en-US"/>
          </a:p>
        </p:txBody>
      </p:sp>
    </p:spTree>
    <p:extLst>
      <p:ext uri="{BB962C8B-B14F-4D97-AF65-F5344CB8AC3E}">
        <p14:creationId xmlns:p14="http://schemas.microsoft.com/office/powerpoint/2010/main" val="421968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6405CD09-CACA-254F-A3B5-625A430B8069}" type="datetimeFigureOut">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83A30-ADF9-E944-8BF9-79914EFAD261}" type="slidenum">
              <a:rPr lang="en-US" smtClean="0"/>
              <a:t>‹#›</a:t>
            </a:fld>
            <a:endParaRPr lang="en-US"/>
          </a:p>
        </p:txBody>
      </p:sp>
    </p:spTree>
    <p:extLst>
      <p:ext uri="{BB962C8B-B14F-4D97-AF65-F5344CB8AC3E}">
        <p14:creationId xmlns:p14="http://schemas.microsoft.com/office/powerpoint/2010/main" val="437439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6405CD09-CACA-254F-A3B5-625A430B8069}" type="datetimeFigureOut">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83A30-ADF9-E944-8BF9-79914EFAD261}" type="slidenum">
              <a:rPr lang="en-US" smtClean="0"/>
              <a:t>‹#›</a:t>
            </a:fld>
            <a:endParaRPr lang="en-US"/>
          </a:p>
        </p:txBody>
      </p:sp>
    </p:spTree>
    <p:extLst>
      <p:ext uri="{BB962C8B-B14F-4D97-AF65-F5344CB8AC3E}">
        <p14:creationId xmlns:p14="http://schemas.microsoft.com/office/powerpoint/2010/main" val="157377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6405CD09-CACA-254F-A3B5-625A430B8069}" type="datetimeFigureOut">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83A30-ADF9-E944-8BF9-79914EFAD261}" type="slidenum">
              <a:rPr lang="en-US" smtClean="0"/>
              <a:t>‹#›</a:t>
            </a:fld>
            <a:endParaRPr lang="en-US"/>
          </a:p>
        </p:txBody>
      </p:sp>
    </p:spTree>
    <p:extLst>
      <p:ext uri="{BB962C8B-B14F-4D97-AF65-F5344CB8AC3E}">
        <p14:creationId xmlns:p14="http://schemas.microsoft.com/office/powerpoint/2010/main" val="256287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6405CD09-CACA-254F-A3B5-625A430B8069}" type="datetimeFigureOut">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83A30-ADF9-E944-8BF9-79914EFAD261}" type="slidenum">
              <a:rPr lang="en-US" smtClean="0"/>
              <a:t>‹#›</a:t>
            </a:fld>
            <a:endParaRPr lang="en-US"/>
          </a:p>
        </p:txBody>
      </p:sp>
    </p:spTree>
    <p:extLst>
      <p:ext uri="{BB962C8B-B14F-4D97-AF65-F5344CB8AC3E}">
        <p14:creationId xmlns:p14="http://schemas.microsoft.com/office/powerpoint/2010/main" val="209149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6405CD09-CACA-254F-A3B5-625A430B8069}" type="datetimeFigureOut">
              <a:rPr lang="en-US" smtClean="0"/>
              <a:t>2/29/24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83A30-ADF9-E944-8BF9-79914EFAD261}" type="slidenum">
              <a:rPr lang="en-US" smtClean="0"/>
              <a:t>‹#›</a:t>
            </a:fld>
            <a:endParaRPr lang="en-US"/>
          </a:p>
        </p:txBody>
      </p:sp>
    </p:spTree>
    <p:extLst>
      <p:ext uri="{BB962C8B-B14F-4D97-AF65-F5344CB8AC3E}">
        <p14:creationId xmlns:p14="http://schemas.microsoft.com/office/powerpoint/2010/main" val="285504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6405CD09-CACA-254F-A3B5-625A430B8069}" type="datetimeFigureOut">
              <a:rPr lang="en-US" smtClean="0"/>
              <a:t>2/29/24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83A30-ADF9-E944-8BF9-79914EFAD261}" type="slidenum">
              <a:rPr lang="en-US" smtClean="0"/>
              <a:t>‹#›</a:t>
            </a:fld>
            <a:endParaRPr lang="en-US"/>
          </a:p>
        </p:txBody>
      </p:sp>
    </p:spTree>
    <p:extLst>
      <p:ext uri="{BB962C8B-B14F-4D97-AF65-F5344CB8AC3E}">
        <p14:creationId xmlns:p14="http://schemas.microsoft.com/office/powerpoint/2010/main" val="116024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6405CD09-CACA-254F-A3B5-625A430B8069}" type="datetimeFigureOut">
              <a:rPr lang="en-US" smtClean="0"/>
              <a:t>2/29/24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83A30-ADF9-E944-8BF9-79914EFAD261}" type="slidenum">
              <a:rPr lang="en-US" smtClean="0"/>
              <a:t>‹#›</a:t>
            </a:fld>
            <a:endParaRPr lang="en-US"/>
          </a:p>
        </p:txBody>
      </p:sp>
    </p:spTree>
    <p:extLst>
      <p:ext uri="{BB962C8B-B14F-4D97-AF65-F5344CB8AC3E}">
        <p14:creationId xmlns:p14="http://schemas.microsoft.com/office/powerpoint/2010/main" val="33099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6405CD09-CACA-254F-A3B5-625A430B8069}" type="datetimeFigureOut">
              <a:rPr lang="en-US" smtClean="0"/>
              <a:t>2/29/24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83A30-ADF9-E944-8BF9-79914EFAD261}" type="slidenum">
              <a:rPr lang="en-US" smtClean="0"/>
              <a:t>‹#›</a:t>
            </a:fld>
            <a:endParaRPr lang="en-US"/>
          </a:p>
        </p:txBody>
      </p:sp>
    </p:spTree>
    <p:extLst>
      <p:ext uri="{BB962C8B-B14F-4D97-AF65-F5344CB8AC3E}">
        <p14:creationId xmlns:p14="http://schemas.microsoft.com/office/powerpoint/2010/main" val="410182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5CD09-CACA-254F-A3B5-625A430B8069}" type="datetimeFigureOut">
              <a:rPr lang="en-US" smtClean="0"/>
              <a:t>2/29/24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83A30-ADF9-E944-8BF9-79914EFAD261}" type="slidenum">
              <a:rPr lang="en-US" smtClean="0"/>
              <a:t>‹#›</a:t>
            </a:fld>
            <a:endParaRPr lang="en-US"/>
          </a:p>
        </p:txBody>
      </p:sp>
    </p:spTree>
    <p:extLst>
      <p:ext uri="{BB962C8B-B14F-4D97-AF65-F5344CB8AC3E}">
        <p14:creationId xmlns:p14="http://schemas.microsoft.com/office/powerpoint/2010/main" val="46554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6405CD09-CACA-254F-A3B5-625A430B8069}" type="datetimeFigureOut">
              <a:rPr lang="en-US" smtClean="0"/>
              <a:t>2/29/24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83A30-ADF9-E944-8BF9-79914EFAD261}" type="slidenum">
              <a:rPr lang="en-US" smtClean="0"/>
              <a:t>‹#›</a:t>
            </a:fld>
            <a:endParaRPr lang="en-US"/>
          </a:p>
        </p:txBody>
      </p:sp>
    </p:spTree>
    <p:extLst>
      <p:ext uri="{BB962C8B-B14F-4D97-AF65-F5344CB8AC3E}">
        <p14:creationId xmlns:p14="http://schemas.microsoft.com/office/powerpoint/2010/main" val="422363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6405CD09-CACA-254F-A3B5-625A430B8069}" type="datetimeFigureOut">
              <a:rPr lang="en-US" smtClean="0"/>
              <a:t>2/29/24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83A30-ADF9-E944-8BF9-79914EFAD261}" type="slidenum">
              <a:rPr lang="en-US" smtClean="0"/>
              <a:t>‹#›</a:t>
            </a:fld>
            <a:endParaRPr lang="en-US"/>
          </a:p>
        </p:txBody>
      </p:sp>
    </p:spTree>
    <p:extLst>
      <p:ext uri="{BB962C8B-B14F-4D97-AF65-F5344CB8AC3E}">
        <p14:creationId xmlns:p14="http://schemas.microsoft.com/office/powerpoint/2010/main" val="295544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CD09-CACA-254F-A3B5-625A430B8069}" type="datetimeFigureOut">
              <a:rPr lang="en-US" smtClean="0"/>
              <a:t>2/29/24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83A30-ADF9-E944-8BF9-79914EFAD261}" type="slidenum">
              <a:rPr lang="en-US" smtClean="0"/>
              <a:t>‹#›</a:t>
            </a:fld>
            <a:endParaRPr lang="en-US"/>
          </a:p>
        </p:txBody>
      </p:sp>
    </p:spTree>
    <p:extLst>
      <p:ext uri="{BB962C8B-B14F-4D97-AF65-F5344CB8AC3E}">
        <p14:creationId xmlns:p14="http://schemas.microsoft.com/office/powerpoint/2010/main" val="353104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ysuaydn@yildiz.edu.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8187"/>
            <a:ext cx="7772400" cy="2152263"/>
          </a:xfrm>
        </p:spPr>
        <p:txBody>
          <a:bodyPr>
            <a:normAutofit/>
          </a:bodyPr>
          <a:lstStyle/>
          <a:p>
            <a:r>
              <a:rPr lang="tr-TR" dirty="0"/>
              <a:t>MEM1902</a:t>
            </a:r>
            <a:r>
              <a:rPr lang="tr-TR" b="1" dirty="0"/>
              <a:t> </a:t>
            </a:r>
            <a:br>
              <a:rPr lang="tr-TR" b="1" dirty="0"/>
            </a:br>
            <a:r>
              <a:rPr lang="en-US" dirty="0"/>
              <a:t>Physical Chemistry</a:t>
            </a:r>
            <a:br>
              <a:rPr lang="en-US" dirty="0"/>
            </a:br>
            <a:r>
              <a:rPr lang="en-US" sz="4000" dirty="0"/>
              <a:t>Group </a:t>
            </a:r>
            <a:r>
              <a:rPr lang="tr-TR" sz="4000" dirty="0"/>
              <a:t>1</a:t>
            </a:r>
            <a:r>
              <a:rPr lang="tr-TR" sz="4000" b="1" dirty="0"/>
              <a:t> </a:t>
            </a:r>
            <a:endParaRPr lang="en-US" sz="4000" dirty="0"/>
          </a:p>
        </p:txBody>
      </p:sp>
      <p:sp>
        <p:nvSpPr>
          <p:cNvPr id="5" name="Subtitle 4"/>
          <p:cNvSpPr>
            <a:spLocks noGrp="1"/>
          </p:cNvSpPr>
          <p:nvPr>
            <p:ph type="subTitle" idx="1"/>
          </p:nvPr>
        </p:nvSpPr>
        <p:spPr>
          <a:xfrm>
            <a:off x="1075276" y="3939115"/>
            <a:ext cx="7169150" cy="1500718"/>
          </a:xfrm>
        </p:spPr>
        <p:txBody>
          <a:bodyPr>
            <a:normAutofit fontScale="47500" lnSpcReduction="20000"/>
          </a:bodyPr>
          <a:lstStyle/>
          <a:p>
            <a:r>
              <a:rPr lang="en-US" sz="8400" dirty="0">
                <a:solidFill>
                  <a:srgbClr val="FF0000"/>
                </a:solidFill>
              </a:rPr>
              <a:t>Instructor: </a:t>
            </a:r>
            <a:r>
              <a:rPr lang="tr-TR" sz="8400" dirty="0">
                <a:solidFill>
                  <a:srgbClr val="FF0000"/>
                </a:solidFill>
              </a:rPr>
              <a:t>Hale BERBER, </a:t>
            </a:r>
            <a:r>
              <a:rPr lang="tr-TR" sz="8400" dirty="0" err="1">
                <a:solidFill>
                  <a:srgbClr val="FF0000"/>
                </a:solidFill>
              </a:rPr>
              <a:t>Prof.Dr</a:t>
            </a:r>
            <a:endParaRPr lang="en-US" sz="8400" dirty="0">
              <a:solidFill>
                <a:srgbClr val="FF0000"/>
              </a:solidFill>
            </a:endParaRPr>
          </a:p>
          <a:p>
            <a:endParaRPr lang="en-US" sz="3800" dirty="0">
              <a:solidFill>
                <a:schemeClr val="tx1"/>
              </a:solidFill>
            </a:endParaRPr>
          </a:p>
          <a:p>
            <a:r>
              <a:rPr lang="tr-TR" sz="6000" dirty="0">
                <a:solidFill>
                  <a:schemeClr val="tx1"/>
                </a:solidFill>
                <a:hlinkClick r:id="rId3"/>
              </a:rPr>
              <a:t>hberber</a:t>
            </a:r>
            <a:r>
              <a:rPr lang="en-US" sz="6000" dirty="0">
                <a:solidFill>
                  <a:schemeClr val="tx1"/>
                </a:solidFill>
                <a:hlinkClick r:id="rId3"/>
              </a:rPr>
              <a:t>@yildiz.edu.tr</a:t>
            </a:r>
            <a:endParaRPr lang="en-US" sz="6000" dirty="0">
              <a:solidFill>
                <a:schemeClr val="tx1"/>
              </a:solidFill>
            </a:endParaRPr>
          </a:p>
          <a:p>
            <a:endParaRPr lang="en-US" sz="3800" dirty="0">
              <a:solidFill>
                <a:schemeClr val="tx1"/>
              </a:solidFill>
            </a:endParaRPr>
          </a:p>
          <a:p>
            <a:endParaRPr lang="en-US" sz="3800" dirty="0">
              <a:solidFill>
                <a:schemeClr val="tx1"/>
              </a:solidFill>
            </a:endParaRPr>
          </a:p>
          <a:p>
            <a:endParaRPr lang="en-US" sz="2200" dirty="0"/>
          </a:p>
          <a:p>
            <a:endParaRPr lang="en-US" dirty="0"/>
          </a:p>
        </p:txBody>
      </p:sp>
      <p:pic>
        <p:nvPicPr>
          <p:cNvPr id="7" name="Picture 6"/>
          <p:cNvPicPr>
            <a:picLocks noChangeAspect="1"/>
          </p:cNvPicPr>
          <p:nvPr/>
        </p:nvPicPr>
        <p:blipFill>
          <a:blip r:embed="rId4"/>
          <a:stretch>
            <a:fillRect/>
          </a:stretch>
        </p:blipFill>
        <p:spPr>
          <a:xfrm>
            <a:off x="7789328" y="77980"/>
            <a:ext cx="1181437" cy="1181437"/>
          </a:xfrm>
          <a:prstGeom prst="rect">
            <a:avLst/>
          </a:prstGeom>
        </p:spPr>
      </p:pic>
      <p:pic>
        <p:nvPicPr>
          <p:cNvPr id="10" name="Picture 9"/>
          <p:cNvPicPr>
            <a:picLocks noChangeAspect="1"/>
          </p:cNvPicPr>
          <p:nvPr/>
        </p:nvPicPr>
        <p:blipFill>
          <a:blip r:embed="rId5"/>
          <a:stretch>
            <a:fillRect/>
          </a:stretch>
        </p:blipFill>
        <p:spPr>
          <a:xfrm>
            <a:off x="171173" y="77980"/>
            <a:ext cx="1128520" cy="1128520"/>
          </a:xfrm>
          <a:prstGeom prst="rect">
            <a:avLst/>
          </a:prstGeom>
        </p:spPr>
      </p:pic>
      <p:sp>
        <p:nvSpPr>
          <p:cNvPr id="4" name="TextBox 3"/>
          <p:cNvSpPr txBox="1"/>
          <p:nvPr/>
        </p:nvSpPr>
        <p:spPr>
          <a:xfrm>
            <a:off x="264584" y="5736174"/>
            <a:ext cx="8706182" cy="400110"/>
          </a:xfrm>
          <a:prstGeom prst="rect">
            <a:avLst/>
          </a:prstGeom>
          <a:noFill/>
        </p:spPr>
        <p:txBody>
          <a:bodyPr wrap="square" rtlCol="0">
            <a:spAutoFit/>
          </a:bodyPr>
          <a:lstStyle/>
          <a:p>
            <a:r>
              <a:rPr lang="en-US" sz="2000" i="1" dirty="0" err="1"/>
              <a:t>Yildiz</a:t>
            </a:r>
            <a:r>
              <a:rPr lang="en-US" sz="2000" i="1" dirty="0"/>
              <a:t> Technical University, Department of Metallurgical and Materials Engineering</a:t>
            </a:r>
          </a:p>
        </p:txBody>
      </p:sp>
    </p:spTree>
    <p:extLst>
      <p:ext uri="{BB962C8B-B14F-4D97-AF65-F5344CB8AC3E}">
        <p14:creationId xmlns:p14="http://schemas.microsoft.com/office/powerpoint/2010/main" val="342194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508"/>
            <a:ext cx="8229600" cy="696912"/>
          </a:xfrm>
        </p:spPr>
        <p:txBody>
          <a:bodyPr>
            <a:normAutofit fontScale="90000"/>
          </a:bodyPr>
          <a:lstStyle/>
          <a:p>
            <a:r>
              <a:rPr lang="en-US" dirty="0"/>
              <a:t>Physical Properties:</a:t>
            </a:r>
            <a:endParaRPr lang="tr-TR" dirty="0"/>
          </a:p>
        </p:txBody>
      </p:sp>
      <p:sp>
        <p:nvSpPr>
          <p:cNvPr id="4" name="Rectangle 3"/>
          <p:cNvSpPr/>
          <p:nvPr/>
        </p:nvSpPr>
        <p:spPr>
          <a:xfrm>
            <a:off x="457200" y="1333500"/>
            <a:ext cx="8229600" cy="830997"/>
          </a:xfrm>
          <a:prstGeom prst="rect">
            <a:avLst/>
          </a:prstGeom>
        </p:spPr>
        <p:txBody>
          <a:bodyPr wrap="square">
            <a:spAutoFit/>
          </a:bodyPr>
          <a:lstStyle/>
          <a:p>
            <a:r>
              <a:rPr lang="en-US" sz="2400" b="1" dirty="0">
                <a:solidFill>
                  <a:srgbClr val="FF0000"/>
                </a:solidFill>
              </a:rPr>
              <a:t>Mass: </a:t>
            </a:r>
            <a:r>
              <a:rPr lang="en-US" sz="2400" dirty="0"/>
              <a:t>the amount of matter it contains</a:t>
            </a:r>
            <a:r>
              <a:rPr lang="tr-TR" sz="2400" dirty="0"/>
              <a:t>, a single particle, </a:t>
            </a:r>
            <a:r>
              <a:rPr lang="en-US" sz="2400" dirty="0"/>
              <a:t>largely due to the nuclei; thermal properties</a:t>
            </a:r>
          </a:p>
        </p:txBody>
      </p:sp>
      <p:pic>
        <p:nvPicPr>
          <p:cNvPr id="5" name="Picture 4"/>
          <p:cNvPicPr>
            <a:picLocks noChangeAspect="1"/>
          </p:cNvPicPr>
          <p:nvPr/>
        </p:nvPicPr>
        <p:blipFill>
          <a:blip r:embed="rId3"/>
          <a:stretch>
            <a:fillRect/>
          </a:stretch>
        </p:blipFill>
        <p:spPr>
          <a:xfrm>
            <a:off x="337235" y="2683553"/>
            <a:ext cx="2555939" cy="1706089"/>
          </a:xfrm>
          <a:prstGeom prst="rect">
            <a:avLst/>
          </a:prstGeom>
        </p:spPr>
      </p:pic>
      <p:pic>
        <p:nvPicPr>
          <p:cNvPr id="6" name="Picture 5"/>
          <p:cNvPicPr>
            <a:picLocks noChangeAspect="1"/>
          </p:cNvPicPr>
          <p:nvPr/>
        </p:nvPicPr>
        <p:blipFill>
          <a:blip r:embed="rId4"/>
          <a:stretch>
            <a:fillRect/>
          </a:stretch>
        </p:blipFill>
        <p:spPr>
          <a:xfrm>
            <a:off x="3168411" y="2612359"/>
            <a:ext cx="2662596" cy="1777283"/>
          </a:xfrm>
          <a:prstGeom prst="rect">
            <a:avLst/>
          </a:prstGeom>
        </p:spPr>
      </p:pic>
      <p:pic>
        <p:nvPicPr>
          <p:cNvPr id="2052" name="Picture 4" descr="oxygen | Discovery, Symbol, Properties, Uses, &amp; Facts | Britan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6244" y="2683553"/>
            <a:ext cx="2555934" cy="17060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9530" y="6458053"/>
            <a:ext cx="6323162" cy="369332"/>
          </a:xfrm>
          <a:prstGeom prst="rect">
            <a:avLst/>
          </a:prstGeom>
        </p:spPr>
        <p:txBody>
          <a:bodyPr wrap="square">
            <a:spAutoFit/>
          </a:bodyPr>
          <a:lstStyle/>
          <a:p>
            <a:r>
              <a:rPr lang="tr-TR" dirty="0"/>
              <a:t>https://www.youtube.com/watch?v=rFdbY_V7vIo</a:t>
            </a:r>
          </a:p>
        </p:txBody>
      </p:sp>
      <mc:AlternateContent xmlns:mc="http://schemas.openxmlformats.org/markup-compatibility/2006" xmlns:a14="http://schemas.microsoft.com/office/drawing/2010/main">
        <mc:Choice Requires="a14">
          <p:sp>
            <p:nvSpPr>
              <p:cNvPr id="9" name="TextBox 8"/>
              <p:cNvSpPr txBox="1"/>
              <p:nvPr/>
            </p:nvSpPr>
            <p:spPr>
              <a:xfrm>
                <a:off x="3667723" y="5517242"/>
                <a:ext cx="10692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𝐹</m:t>
                      </m:r>
                      <m:r>
                        <a:rPr lang="tr-TR" b="0" i="1" smtClean="0">
                          <a:latin typeface="Cambria Math" panose="02040503050406030204" pitchFamily="18" charset="0"/>
                        </a:rPr>
                        <m:t>=</m:t>
                      </m:r>
                      <m:r>
                        <a:rPr lang="tr-TR" b="0" i="1" smtClean="0">
                          <a:latin typeface="Cambria Math" panose="02040503050406030204" pitchFamily="18" charset="0"/>
                        </a:rPr>
                        <m:t>𝑚</m:t>
                      </m:r>
                      <m:r>
                        <a:rPr lang="tr-TR" b="0" i="1" smtClean="0">
                          <a:latin typeface="Cambria Math" panose="02040503050406030204" pitchFamily="18" charset="0"/>
                        </a:rPr>
                        <m:t> </m:t>
                      </m:r>
                      <m:r>
                        <a:rPr lang="tr-TR" b="0" i="1" smtClean="0">
                          <a:latin typeface="Cambria Math" panose="02040503050406030204" pitchFamily="18" charset="0"/>
                        </a:rPr>
                        <m:t>𝑥</m:t>
                      </m:r>
                      <m:r>
                        <a:rPr lang="tr-TR" b="0" i="1" smtClean="0">
                          <a:latin typeface="Cambria Math" panose="02040503050406030204" pitchFamily="18" charset="0"/>
                        </a:rPr>
                        <m:t> </m:t>
                      </m:r>
                      <m:r>
                        <a:rPr lang="tr-TR" b="0" i="1" smtClean="0">
                          <a:latin typeface="Cambria Math" panose="02040503050406030204" pitchFamily="18" charset="0"/>
                        </a:rPr>
                        <m:t>𝑎</m:t>
                      </m:r>
                    </m:oMath>
                  </m:oMathPara>
                </a14:m>
                <a:endParaRPr lang="tr-TR" dirty="0"/>
              </a:p>
            </p:txBody>
          </p:sp>
        </mc:Choice>
        <mc:Fallback xmlns="">
          <p:sp>
            <p:nvSpPr>
              <p:cNvPr id="9" name="TextBox 8"/>
              <p:cNvSpPr txBox="1">
                <a:spLocks noRot="1" noChangeAspect="1" noMove="1" noResize="1" noEditPoints="1" noAdjustHandles="1" noChangeArrowheads="1" noChangeShapeType="1" noTextEdit="1"/>
              </p:cNvSpPr>
              <p:nvPr/>
            </p:nvSpPr>
            <p:spPr>
              <a:xfrm>
                <a:off x="3667723" y="5517242"/>
                <a:ext cx="1069202" cy="276999"/>
              </a:xfrm>
              <a:prstGeom prst="rect">
                <a:avLst/>
              </a:prstGeom>
              <a:blipFill rotWithShape="0">
                <a:blip r:embed="rId6"/>
                <a:stretch>
                  <a:fillRect l="-5143" r="-2286" b="-8889"/>
                </a:stretch>
              </a:blipFill>
            </p:spPr>
            <p:txBody>
              <a:bodyPr/>
              <a:lstStyle/>
              <a:p>
                <a:r>
                  <a:rPr lang="tr-TR">
                    <a:noFill/>
                  </a:rPr>
                  <a:t> </a:t>
                </a:r>
              </a:p>
            </p:txBody>
          </p:sp>
        </mc:Fallback>
      </mc:AlternateContent>
      <p:sp>
        <p:nvSpPr>
          <p:cNvPr id="11" name="TextBox 10"/>
          <p:cNvSpPr txBox="1"/>
          <p:nvPr/>
        </p:nvSpPr>
        <p:spPr>
          <a:xfrm>
            <a:off x="1962161" y="4899597"/>
            <a:ext cx="4144083" cy="461665"/>
          </a:xfrm>
          <a:prstGeom prst="rect">
            <a:avLst/>
          </a:prstGeom>
          <a:noFill/>
        </p:spPr>
        <p:txBody>
          <a:bodyPr wrap="none" rtlCol="0">
            <a:spAutoFit/>
          </a:bodyPr>
          <a:lstStyle/>
          <a:p>
            <a:r>
              <a:rPr lang="en-US" sz="2400" dirty="0"/>
              <a:t>Are mass and weight the same?</a:t>
            </a:r>
            <a:endParaRPr lang="tr-TR" sz="2400" dirty="0"/>
          </a:p>
        </p:txBody>
      </p:sp>
    </p:spTree>
    <p:extLst>
      <p:ext uri="{BB962C8B-B14F-4D97-AF65-F5344CB8AC3E}">
        <p14:creationId xmlns:p14="http://schemas.microsoft.com/office/powerpoint/2010/main" val="412815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Properties:</a:t>
            </a:r>
            <a:endParaRPr lang="tr-TR" dirty="0"/>
          </a:p>
        </p:txBody>
      </p:sp>
      <p:sp>
        <p:nvSpPr>
          <p:cNvPr id="3" name="Content Placeholder 2"/>
          <p:cNvSpPr>
            <a:spLocks noGrp="1"/>
          </p:cNvSpPr>
          <p:nvPr>
            <p:ph idx="1"/>
          </p:nvPr>
        </p:nvSpPr>
        <p:spPr>
          <a:xfrm>
            <a:off x="457200" y="1600201"/>
            <a:ext cx="8229600" cy="1107924"/>
          </a:xfrm>
        </p:spPr>
        <p:txBody>
          <a:bodyPr>
            <a:normAutofit/>
          </a:bodyPr>
          <a:lstStyle/>
          <a:p>
            <a:r>
              <a:rPr lang="en-US" dirty="0">
                <a:solidFill>
                  <a:srgbClr val="FF0000"/>
                </a:solidFill>
              </a:rPr>
              <a:t>Electric charge: </a:t>
            </a:r>
            <a:r>
              <a:rPr lang="en-US" dirty="0"/>
              <a:t>atoms and molecules are bound together by electrostatic interactions </a:t>
            </a:r>
            <a:endParaRPr lang="tr-TR" dirty="0"/>
          </a:p>
          <a:p>
            <a:endParaRPr lang="en-US" dirty="0"/>
          </a:p>
          <a:p>
            <a:pPr marL="0" indent="0">
              <a:buNone/>
            </a:pPr>
            <a:endParaRPr lang="tr-TR" dirty="0"/>
          </a:p>
        </p:txBody>
      </p:sp>
      <p:pic>
        <p:nvPicPr>
          <p:cNvPr id="3074" name="Picture 2" descr="Electric Current and Charge - Definition and Units - Teach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91203"/>
            <a:ext cx="5091006" cy="29680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806206" y="3601421"/>
            <a:ext cx="3157738" cy="2074759"/>
          </a:xfrm>
          <a:prstGeom prst="rect">
            <a:avLst/>
          </a:prstGeom>
        </p:spPr>
      </p:pic>
    </p:spTree>
    <p:extLst>
      <p:ext uri="{BB962C8B-B14F-4D97-AF65-F5344CB8AC3E}">
        <p14:creationId xmlns:p14="http://schemas.microsoft.com/office/powerpoint/2010/main" val="2605900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7" y="54658"/>
            <a:ext cx="8229600" cy="1143000"/>
          </a:xfrm>
        </p:spPr>
        <p:txBody>
          <a:bodyPr/>
          <a:lstStyle/>
          <a:p>
            <a:r>
              <a:rPr lang="en-US" dirty="0"/>
              <a:t>Physical Properties:</a:t>
            </a:r>
            <a:endParaRPr lang="tr-TR" dirty="0"/>
          </a:p>
        </p:txBody>
      </p:sp>
      <p:sp>
        <p:nvSpPr>
          <p:cNvPr id="3" name="Content Placeholder 2"/>
          <p:cNvSpPr>
            <a:spLocks noGrp="1"/>
          </p:cNvSpPr>
          <p:nvPr>
            <p:ph idx="1"/>
          </p:nvPr>
        </p:nvSpPr>
        <p:spPr>
          <a:xfrm>
            <a:off x="180886" y="1390334"/>
            <a:ext cx="8919713" cy="4525963"/>
          </a:xfrm>
        </p:spPr>
        <p:txBody>
          <a:bodyPr/>
          <a:lstStyle/>
          <a:p>
            <a:pPr algn="just"/>
            <a:r>
              <a:rPr lang="en-US" sz="2800" dirty="0">
                <a:solidFill>
                  <a:srgbClr val="FF0000"/>
                </a:solidFill>
              </a:rPr>
              <a:t>Magnetism:</a:t>
            </a:r>
            <a:r>
              <a:rPr lang="en-US" sz="2800" dirty="0"/>
              <a:t> nucleus interacts with magnetic fields; little consequence for atomic or molecular structure </a:t>
            </a:r>
            <a:endParaRPr lang="tr-TR" sz="2800" dirty="0"/>
          </a:p>
          <a:p>
            <a:endParaRPr lang="en-US" dirty="0"/>
          </a:p>
          <a:p>
            <a:endParaRPr lang="en-US" dirty="0"/>
          </a:p>
        </p:txBody>
      </p:sp>
      <p:pic>
        <p:nvPicPr>
          <p:cNvPr id="5" name="139331_thumb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733724" y="3121133"/>
            <a:ext cx="1817658" cy="1817658"/>
          </a:xfrm>
          <a:prstGeom prst="rect">
            <a:avLst/>
          </a:prstGeom>
        </p:spPr>
      </p:pic>
      <p:pic>
        <p:nvPicPr>
          <p:cNvPr id="6" name="Picture 5"/>
          <p:cNvPicPr>
            <a:picLocks noChangeAspect="1"/>
          </p:cNvPicPr>
          <p:nvPr/>
        </p:nvPicPr>
        <p:blipFill>
          <a:blip r:embed="rId6"/>
          <a:stretch>
            <a:fillRect/>
          </a:stretch>
        </p:blipFill>
        <p:spPr>
          <a:xfrm>
            <a:off x="564223" y="2546671"/>
            <a:ext cx="5620284" cy="2892572"/>
          </a:xfrm>
          <a:prstGeom prst="rect">
            <a:avLst/>
          </a:prstGeom>
        </p:spPr>
      </p:pic>
      <p:sp>
        <p:nvSpPr>
          <p:cNvPr id="7" name="Rectangle 6"/>
          <p:cNvSpPr/>
          <p:nvPr/>
        </p:nvSpPr>
        <p:spPr>
          <a:xfrm>
            <a:off x="180886" y="5631919"/>
            <a:ext cx="8936966" cy="954107"/>
          </a:xfrm>
          <a:prstGeom prst="rect">
            <a:avLst/>
          </a:prstGeom>
        </p:spPr>
        <p:txBody>
          <a:bodyPr wrap="square">
            <a:spAutoFit/>
          </a:bodyPr>
          <a:lstStyle/>
          <a:p>
            <a:pPr algn="just"/>
            <a:r>
              <a:rPr lang="en-US" sz="2800" dirty="0">
                <a:solidFill>
                  <a:srgbClr val="FF0000"/>
                </a:solidFill>
              </a:rPr>
              <a:t>Spin: </a:t>
            </a:r>
            <a:r>
              <a:rPr lang="en-US" sz="2800" dirty="0"/>
              <a:t>least “</a:t>
            </a:r>
            <a:r>
              <a:rPr lang="tr-TR" sz="2800" dirty="0"/>
              <a:t>perceptible</a:t>
            </a:r>
            <a:r>
              <a:rPr lang="en-US" sz="2800" dirty="0"/>
              <a:t>” property; closest classical analogy: electrons and nuclei are spinning like little planets </a:t>
            </a:r>
            <a:endParaRPr lang="tr-TR" sz="2800" dirty="0"/>
          </a:p>
        </p:txBody>
      </p:sp>
    </p:spTree>
    <p:extLst>
      <p:ext uri="{BB962C8B-B14F-4D97-AF65-F5344CB8AC3E}">
        <p14:creationId xmlns:p14="http://schemas.microsoft.com/office/powerpoint/2010/main" val="3573005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29" y="1"/>
            <a:ext cx="8229600" cy="1143000"/>
          </a:xfrm>
        </p:spPr>
        <p:txBody>
          <a:bodyPr>
            <a:normAutofit/>
          </a:bodyPr>
          <a:lstStyle/>
          <a:p>
            <a:r>
              <a:rPr lang="en-US" dirty="0"/>
              <a:t>Quantifying Matter </a:t>
            </a:r>
          </a:p>
        </p:txBody>
      </p:sp>
      <p:sp>
        <p:nvSpPr>
          <p:cNvPr id="3" name="Content Placeholder 2"/>
          <p:cNvSpPr>
            <a:spLocks noGrp="1"/>
          </p:cNvSpPr>
          <p:nvPr>
            <p:ph idx="1"/>
          </p:nvPr>
        </p:nvSpPr>
        <p:spPr>
          <a:xfrm>
            <a:off x="457200" y="1600200"/>
            <a:ext cx="8445260" cy="4525963"/>
          </a:xfrm>
        </p:spPr>
        <p:txBody>
          <a:bodyPr>
            <a:normAutofit/>
          </a:bodyPr>
          <a:lstStyle/>
          <a:p>
            <a:r>
              <a:rPr lang="en-US" sz="2400" b="1" dirty="0">
                <a:solidFill>
                  <a:srgbClr val="FF0000"/>
                </a:solidFill>
              </a:rPr>
              <a:t>Substance:</a:t>
            </a:r>
            <a:r>
              <a:rPr lang="en-US" sz="2400" b="1" dirty="0"/>
              <a:t> </a:t>
            </a:r>
            <a:r>
              <a:rPr lang="en-US" sz="2400" dirty="0"/>
              <a:t>A pure form of matter </a:t>
            </a:r>
          </a:p>
          <a:p>
            <a:r>
              <a:rPr lang="en-US" sz="2400" b="1" dirty="0">
                <a:solidFill>
                  <a:srgbClr val="FF0000"/>
                </a:solidFill>
              </a:rPr>
              <a:t>Amount of substance: </a:t>
            </a:r>
            <a:r>
              <a:rPr lang="en-US" sz="2400" dirty="0"/>
              <a:t>Reported in terms of moles</a:t>
            </a:r>
            <a:endParaRPr lang="tr-TR" sz="2400" dirty="0"/>
          </a:p>
          <a:p>
            <a:pPr marL="0" indent="0" algn="just">
              <a:buNone/>
            </a:pPr>
            <a:r>
              <a:rPr lang="en-US" sz="2400" dirty="0"/>
              <a:t>In a truly atomistic view, the amount of substance is simply the number of particles that constitute the substance</a:t>
            </a:r>
            <a:endParaRPr lang="tr-TR" sz="2400" dirty="0"/>
          </a:p>
          <a:p>
            <a:pPr marL="0" indent="0">
              <a:buNone/>
            </a:pPr>
            <a:r>
              <a:rPr lang="en-US" sz="2400" dirty="0"/>
              <a:t>1 </a:t>
            </a:r>
            <a:r>
              <a:rPr lang="en-US" sz="2400" dirty="0" err="1"/>
              <a:t>mol</a:t>
            </a:r>
            <a:r>
              <a:rPr lang="en-US" sz="2400" dirty="0"/>
              <a:t> of a substance contains as many entities as exactly 12 g of carbon-12 (ca. 6.02 x 10</a:t>
            </a:r>
            <a:r>
              <a:rPr lang="en-US" sz="2400" baseline="30000" dirty="0"/>
              <a:t>23 </a:t>
            </a:r>
            <a:r>
              <a:rPr lang="en-US" sz="2400" dirty="0"/>
              <a:t>objects) </a:t>
            </a:r>
          </a:p>
          <a:p>
            <a:r>
              <a:rPr lang="en-US" sz="2400" b="1" dirty="0">
                <a:solidFill>
                  <a:srgbClr val="FF0000"/>
                </a:solidFill>
              </a:rPr>
              <a:t>Avogadro’s Number: </a:t>
            </a:r>
            <a:r>
              <a:rPr lang="en-US" sz="2400" dirty="0"/>
              <a:t>NA = 6.02 x 10</a:t>
            </a:r>
            <a:r>
              <a:rPr lang="en-US" sz="2400" baseline="30000" dirty="0"/>
              <a:t>23</a:t>
            </a:r>
            <a:r>
              <a:rPr lang="en-US" sz="2400" dirty="0"/>
              <a:t> </a:t>
            </a:r>
            <a:r>
              <a:rPr lang="tr-TR" sz="2400" dirty="0"/>
              <a:t>mol</a:t>
            </a:r>
            <a:r>
              <a:rPr lang="tr-TR" sz="2400" baseline="30000" dirty="0"/>
              <a:t>-1</a:t>
            </a:r>
            <a:endParaRPr lang="en-US" sz="2400" dirty="0"/>
          </a:p>
          <a:p>
            <a:endParaRPr lang="en-US" sz="2400" dirty="0"/>
          </a:p>
        </p:txBody>
      </p:sp>
      <p:pic>
        <p:nvPicPr>
          <p:cNvPr id="4" name="Picture 3"/>
          <p:cNvPicPr>
            <a:picLocks noChangeAspect="1"/>
          </p:cNvPicPr>
          <p:nvPr/>
        </p:nvPicPr>
        <p:blipFill>
          <a:blip r:embed="rId3"/>
          <a:stretch>
            <a:fillRect/>
          </a:stretch>
        </p:blipFill>
        <p:spPr>
          <a:xfrm>
            <a:off x="1" y="1"/>
            <a:ext cx="872056" cy="872056"/>
          </a:xfrm>
          <a:prstGeom prst="rect">
            <a:avLst/>
          </a:prstGeom>
        </p:spPr>
      </p:pic>
      <p:pic>
        <p:nvPicPr>
          <p:cNvPr id="6" name="Picture 5"/>
          <p:cNvPicPr>
            <a:picLocks noChangeAspect="1"/>
          </p:cNvPicPr>
          <p:nvPr/>
        </p:nvPicPr>
        <p:blipFill>
          <a:blip r:embed="rId4"/>
          <a:stretch>
            <a:fillRect/>
          </a:stretch>
        </p:blipFill>
        <p:spPr>
          <a:xfrm>
            <a:off x="8234523" y="-4456"/>
            <a:ext cx="876513" cy="876513"/>
          </a:xfrm>
          <a:prstGeom prst="rect">
            <a:avLst/>
          </a:prstGeom>
        </p:spPr>
      </p:pic>
    </p:spTree>
    <p:extLst>
      <p:ext uri="{BB962C8B-B14F-4D97-AF65-F5344CB8AC3E}">
        <p14:creationId xmlns:p14="http://schemas.microsoft.com/office/powerpoint/2010/main" val="262173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Quantifying Matter </a:t>
            </a:r>
          </a:p>
        </p:txBody>
      </p:sp>
      <p:sp>
        <p:nvSpPr>
          <p:cNvPr id="3" name="Content Placeholder 2"/>
          <p:cNvSpPr>
            <a:spLocks noGrp="1"/>
          </p:cNvSpPr>
          <p:nvPr>
            <p:ph idx="1"/>
          </p:nvPr>
        </p:nvSpPr>
        <p:spPr>
          <a:xfrm>
            <a:off x="457200" y="1417638"/>
            <a:ext cx="8229600" cy="1569719"/>
          </a:xfrm>
        </p:spPr>
        <p:txBody>
          <a:bodyPr>
            <a:normAutofit lnSpcReduction="10000"/>
          </a:bodyPr>
          <a:lstStyle/>
          <a:p>
            <a:r>
              <a:rPr lang="en-US" sz="2400" b="1" dirty="0">
                <a:solidFill>
                  <a:srgbClr val="FF0000"/>
                </a:solidFill>
              </a:rPr>
              <a:t>Extensive Property: </a:t>
            </a:r>
            <a:r>
              <a:rPr lang="en-US" sz="2400" dirty="0"/>
              <a:t>Dependent upon the amount of matter in the substance (e.g., mass &amp; volume)</a:t>
            </a:r>
          </a:p>
          <a:p>
            <a:r>
              <a:rPr lang="en-US" sz="2400" b="1" dirty="0">
                <a:solidFill>
                  <a:srgbClr val="FF0000"/>
                </a:solidFill>
              </a:rPr>
              <a:t>Intensive Property: </a:t>
            </a:r>
            <a:r>
              <a:rPr lang="en-US" sz="2400" dirty="0"/>
              <a:t>Independent of the amount of matter in a substance (e.g., mass density, pressure and temperature) </a:t>
            </a:r>
          </a:p>
        </p:txBody>
      </p:sp>
      <p:pic>
        <p:nvPicPr>
          <p:cNvPr id="4" name="Picture 3"/>
          <p:cNvPicPr>
            <a:picLocks noChangeAspect="1"/>
          </p:cNvPicPr>
          <p:nvPr/>
        </p:nvPicPr>
        <p:blipFill>
          <a:blip r:embed="rId3"/>
          <a:stretch>
            <a:fillRect/>
          </a:stretch>
        </p:blipFill>
        <p:spPr>
          <a:xfrm>
            <a:off x="1" y="1"/>
            <a:ext cx="872056" cy="872056"/>
          </a:xfrm>
          <a:prstGeom prst="rect">
            <a:avLst/>
          </a:prstGeom>
        </p:spPr>
      </p:pic>
      <p:pic>
        <p:nvPicPr>
          <p:cNvPr id="6" name="Picture 5"/>
          <p:cNvPicPr>
            <a:picLocks noChangeAspect="1"/>
          </p:cNvPicPr>
          <p:nvPr/>
        </p:nvPicPr>
        <p:blipFill>
          <a:blip r:embed="rId4"/>
          <a:stretch>
            <a:fillRect/>
          </a:stretch>
        </p:blipFill>
        <p:spPr>
          <a:xfrm>
            <a:off x="8234523" y="-4456"/>
            <a:ext cx="876513" cy="876513"/>
          </a:xfrm>
          <a:prstGeom prst="rect">
            <a:avLst/>
          </a:prstGeom>
        </p:spPr>
      </p:pic>
      <p:pic>
        <p:nvPicPr>
          <p:cNvPr id="5" name="Picture 4"/>
          <p:cNvPicPr>
            <a:picLocks noChangeAspect="1"/>
          </p:cNvPicPr>
          <p:nvPr/>
        </p:nvPicPr>
        <p:blipFill>
          <a:blip r:embed="rId5"/>
          <a:stretch>
            <a:fillRect/>
          </a:stretch>
        </p:blipFill>
        <p:spPr>
          <a:xfrm>
            <a:off x="1706880" y="3124322"/>
            <a:ext cx="5303520" cy="3534796"/>
          </a:xfrm>
          <a:prstGeom prst="rect">
            <a:avLst/>
          </a:prstGeom>
        </p:spPr>
      </p:pic>
    </p:spTree>
    <p:extLst>
      <p:ext uri="{BB962C8B-B14F-4D97-AF65-F5344CB8AC3E}">
        <p14:creationId xmlns:p14="http://schemas.microsoft.com/office/powerpoint/2010/main" val="3151086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Quantifying Matter </a:t>
            </a:r>
          </a:p>
        </p:txBody>
      </p:sp>
      <p:sp>
        <p:nvSpPr>
          <p:cNvPr id="3" name="Content Placeholder 2"/>
          <p:cNvSpPr>
            <a:spLocks noGrp="1"/>
          </p:cNvSpPr>
          <p:nvPr>
            <p:ph idx="1"/>
          </p:nvPr>
        </p:nvSpPr>
        <p:spPr>
          <a:xfrm>
            <a:off x="457200" y="1600201"/>
            <a:ext cx="8229600" cy="1661159"/>
          </a:xfrm>
        </p:spPr>
        <p:txBody>
          <a:bodyPr>
            <a:normAutofit/>
          </a:bodyPr>
          <a:lstStyle/>
          <a:p>
            <a:r>
              <a:rPr lang="en-US" sz="2400" b="1" dirty="0" err="1">
                <a:solidFill>
                  <a:srgbClr val="FF0000"/>
                </a:solidFill>
              </a:rPr>
              <a:t>Mol</a:t>
            </a:r>
            <a:r>
              <a:rPr lang="tr-TR" sz="2400" b="1" dirty="0">
                <a:solidFill>
                  <a:srgbClr val="FF0000"/>
                </a:solidFill>
              </a:rPr>
              <a:t>e Fraction</a:t>
            </a:r>
            <a:r>
              <a:rPr lang="en-US" sz="2400" b="1" dirty="0">
                <a:solidFill>
                  <a:srgbClr val="FF0000"/>
                </a:solidFill>
              </a:rPr>
              <a:t>: </a:t>
            </a:r>
            <a:r>
              <a:rPr lang="en-US" sz="2400" i="1" dirty="0" err="1"/>
              <a:t>X</a:t>
            </a:r>
            <a:r>
              <a:rPr lang="en-US" sz="2400" baseline="-25000" dirty="0" err="1"/>
              <a:t>m</a:t>
            </a:r>
            <a:r>
              <a:rPr lang="en-US" sz="2400" dirty="0"/>
              <a:t>, an extensive property divided by the amount of substance, n: </a:t>
            </a:r>
            <a:r>
              <a:rPr lang="en-US" sz="2400" i="1" dirty="0" err="1"/>
              <a:t>X</a:t>
            </a:r>
            <a:r>
              <a:rPr lang="en-US" sz="2400" baseline="-25000" dirty="0" err="1"/>
              <a:t>m</a:t>
            </a:r>
            <a:r>
              <a:rPr lang="en-US" sz="2400" dirty="0"/>
              <a:t> = </a:t>
            </a:r>
            <a:r>
              <a:rPr lang="en-US" sz="2400" i="1" dirty="0"/>
              <a:t>X</a:t>
            </a:r>
            <a:r>
              <a:rPr lang="en-US" sz="2400" dirty="0"/>
              <a:t>/n </a:t>
            </a:r>
          </a:p>
          <a:p>
            <a:r>
              <a:rPr lang="en-US" sz="2400" b="1" dirty="0">
                <a:solidFill>
                  <a:srgbClr val="FF0000"/>
                </a:solidFill>
              </a:rPr>
              <a:t>Molar Concentration:</a:t>
            </a:r>
            <a:r>
              <a:rPr lang="en-US" sz="2400" dirty="0"/>
              <a:t>“Molarity” moles of solute dissolved in liters of solvent: 1.0 M = 1.0 </a:t>
            </a:r>
            <a:r>
              <a:rPr lang="en-US" sz="2400" dirty="0" err="1"/>
              <a:t>mol</a:t>
            </a:r>
            <a:r>
              <a:rPr lang="en-US" sz="2400" dirty="0"/>
              <a:t> L</a:t>
            </a:r>
            <a:r>
              <a:rPr lang="en-US" sz="2400" baseline="30000" dirty="0"/>
              <a:t>-1</a:t>
            </a:r>
            <a:r>
              <a:rPr lang="en-US" sz="2400" dirty="0"/>
              <a:t> </a:t>
            </a:r>
          </a:p>
        </p:txBody>
      </p:sp>
      <p:pic>
        <p:nvPicPr>
          <p:cNvPr id="4" name="Picture 3"/>
          <p:cNvPicPr>
            <a:picLocks noChangeAspect="1"/>
          </p:cNvPicPr>
          <p:nvPr/>
        </p:nvPicPr>
        <p:blipFill>
          <a:blip r:embed="rId3"/>
          <a:stretch>
            <a:fillRect/>
          </a:stretch>
        </p:blipFill>
        <p:spPr>
          <a:xfrm>
            <a:off x="1" y="1"/>
            <a:ext cx="872056" cy="872056"/>
          </a:xfrm>
          <a:prstGeom prst="rect">
            <a:avLst/>
          </a:prstGeom>
        </p:spPr>
      </p:pic>
      <p:pic>
        <p:nvPicPr>
          <p:cNvPr id="6" name="Picture 5"/>
          <p:cNvPicPr>
            <a:picLocks noChangeAspect="1"/>
          </p:cNvPicPr>
          <p:nvPr/>
        </p:nvPicPr>
        <p:blipFill>
          <a:blip r:embed="rId4"/>
          <a:stretch>
            <a:fillRect/>
          </a:stretch>
        </p:blipFill>
        <p:spPr>
          <a:xfrm>
            <a:off x="8234523" y="-4456"/>
            <a:ext cx="876513" cy="876513"/>
          </a:xfrm>
          <a:prstGeom prst="rect">
            <a:avLst/>
          </a:prstGeom>
        </p:spPr>
      </p:pic>
      <p:pic>
        <p:nvPicPr>
          <p:cNvPr id="5" name="Picture 4"/>
          <p:cNvPicPr>
            <a:picLocks noChangeAspect="1"/>
          </p:cNvPicPr>
          <p:nvPr/>
        </p:nvPicPr>
        <p:blipFill>
          <a:blip r:embed="rId5"/>
          <a:stretch>
            <a:fillRect/>
          </a:stretch>
        </p:blipFill>
        <p:spPr>
          <a:xfrm>
            <a:off x="320040" y="3657600"/>
            <a:ext cx="3474720" cy="2606040"/>
          </a:xfrm>
          <a:prstGeom prst="rect">
            <a:avLst/>
          </a:prstGeom>
        </p:spPr>
      </p:pic>
      <p:pic>
        <p:nvPicPr>
          <p:cNvPr id="7" name="Picture 6"/>
          <p:cNvPicPr>
            <a:picLocks noChangeAspect="1"/>
          </p:cNvPicPr>
          <p:nvPr/>
        </p:nvPicPr>
        <p:blipFill rotWithShape="1">
          <a:blip r:embed="rId6"/>
          <a:srcRect t="19488" b="54184"/>
          <a:stretch/>
        </p:blipFill>
        <p:spPr>
          <a:xfrm>
            <a:off x="4312920" y="3657600"/>
            <a:ext cx="3749040" cy="762000"/>
          </a:xfrm>
          <a:prstGeom prst="rect">
            <a:avLst/>
          </a:prstGeom>
        </p:spPr>
      </p:pic>
      <p:pic>
        <p:nvPicPr>
          <p:cNvPr id="1026" name="Picture 2" descr="Molarity (Molar Concentration) ~ ChemistryGo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7644" y="4267201"/>
            <a:ext cx="4814215" cy="223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1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Units - SI vs. Gaussian Units </a:t>
            </a:r>
          </a:p>
        </p:txBody>
      </p:sp>
      <p:pic>
        <p:nvPicPr>
          <p:cNvPr id="4" name="Picture 3"/>
          <p:cNvPicPr>
            <a:picLocks noChangeAspect="1"/>
          </p:cNvPicPr>
          <p:nvPr/>
        </p:nvPicPr>
        <p:blipFill rotWithShape="1">
          <a:blip r:embed="rId3"/>
          <a:srcRect b="23581"/>
          <a:stretch/>
        </p:blipFill>
        <p:spPr>
          <a:xfrm>
            <a:off x="424638" y="1614445"/>
            <a:ext cx="8483600" cy="3843230"/>
          </a:xfrm>
          <a:prstGeom prst="rect">
            <a:avLst/>
          </a:prstGeom>
        </p:spPr>
      </p:pic>
      <p:pic>
        <p:nvPicPr>
          <p:cNvPr id="5" name="Picture 4"/>
          <p:cNvPicPr>
            <a:picLocks noChangeAspect="1"/>
          </p:cNvPicPr>
          <p:nvPr/>
        </p:nvPicPr>
        <p:blipFill>
          <a:blip r:embed="rId4"/>
          <a:stretch>
            <a:fillRect/>
          </a:stretch>
        </p:blipFill>
        <p:spPr>
          <a:xfrm>
            <a:off x="1" y="1"/>
            <a:ext cx="872056" cy="872056"/>
          </a:xfrm>
          <a:prstGeom prst="rect">
            <a:avLst/>
          </a:prstGeom>
        </p:spPr>
      </p:pic>
      <p:pic>
        <p:nvPicPr>
          <p:cNvPr id="7" name="Picture 6"/>
          <p:cNvPicPr>
            <a:picLocks noChangeAspect="1"/>
          </p:cNvPicPr>
          <p:nvPr/>
        </p:nvPicPr>
        <p:blipFill>
          <a:blip r:embed="rId5"/>
          <a:stretch>
            <a:fillRect/>
          </a:stretch>
        </p:blipFill>
        <p:spPr>
          <a:xfrm>
            <a:off x="8234523" y="-4456"/>
            <a:ext cx="876513" cy="876513"/>
          </a:xfrm>
          <a:prstGeom prst="rect">
            <a:avLst/>
          </a:prstGeom>
        </p:spPr>
      </p:pic>
    </p:spTree>
    <p:extLst>
      <p:ext uri="{BB962C8B-B14F-4D97-AF65-F5344CB8AC3E}">
        <p14:creationId xmlns:p14="http://schemas.microsoft.com/office/powerpoint/2010/main" val="112295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Units - SI vs. Gaussian Units </a:t>
            </a:r>
          </a:p>
        </p:txBody>
      </p:sp>
      <p:pic>
        <p:nvPicPr>
          <p:cNvPr id="3" name="Picture 2"/>
          <p:cNvPicPr>
            <a:picLocks noChangeAspect="1"/>
          </p:cNvPicPr>
          <p:nvPr/>
        </p:nvPicPr>
        <p:blipFill>
          <a:blip r:embed="rId3"/>
          <a:stretch>
            <a:fillRect/>
          </a:stretch>
        </p:blipFill>
        <p:spPr>
          <a:xfrm>
            <a:off x="228600" y="1583103"/>
            <a:ext cx="8674100" cy="4724400"/>
          </a:xfrm>
          <a:prstGeom prst="rect">
            <a:avLst/>
          </a:prstGeom>
        </p:spPr>
      </p:pic>
      <p:pic>
        <p:nvPicPr>
          <p:cNvPr id="4" name="Picture 3"/>
          <p:cNvPicPr>
            <a:picLocks noChangeAspect="1"/>
          </p:cNvPicPr>
          <p:nvPr/>
        </p:nvPicPr>
        <p:blipFill>
          <a:blip r:embed="rId4"/>
          <a:stretch>
            <a:fillRect/>
          </a:stretch>
        </p:blipFill>
        <p:spPr>
          <a:xfrm>
            <a:off x="1" y="1"/>
            <a:ext cx="872056" cy="872056"/>
          </a:xfrm>
          <a:prstGeom prst="rect">
            <a:avLst/>
          </a:prstGeom>
        </p:spPr>
      </p:pic>
      <p:pic>
        <p:nvPicPr>
          <p:cNvPr id="6" name="Picture 5"/>
          <p:cNvPicPr>
            <a:picLocks noChangeAspect="1"/>
          </p:cNvPicPr>
          <p:nvPr/>
        </p:nvPicPr>
        <p:blipFill>
          <a:blip r:embed="rId5"/>
          <a:stretch>
            <a:fillRect/>
          </a:stretch>
        </p:blipFill>
        <p:spPr>
          <a:xfrm>
            <a:off x="8234523" y="8244"/>
            <a:ext cx="876513" cy="876513"/>
          </a:xfrm>
          <a:prstGeom prst="rect">
            <a:avLst/>
          </a:prstGeom>
        </p:spPr>
      </p:pic>
    </p:spTree>
    <p:extLst>
      <p:ext uri="{BB962C8B-B14F-4D97-AF65-F5344CB8AC3E}">
        <p14:creationId xmlns:p14="http://schemas.microsoft.com/office/powerpoint/2010/main" val="2476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derivation</a:t>
            </a:r>
          </a:p>
        </p:txBody>
      </p:sp>
      <p:sp>
        <p:nvSpPr>
          <p:cNvPr id="3" name="Content Placeholder 2"/>
          <p:cNvSpPr>
            <a:spLocks noGrp="1"/>
          </p:cNvSpPr>
          <p:nvPr>
            <p:ph idx="1"/>
          </p:nvPr>
        </p:nvSpPr>
        <p:spPr/>
        <p:txBody>
          <a:bodyPr/>
          <a:lstStyle/>
          <a:p>
            <a:r>
              <a:rPr lang="en-US" dirty="0"/>
              <a:t>Force ?</a:t>
            </a:r>
          </a:p>
          <a:p>
            <a:endParaRPr lang="en-US" dirty="0"/>
          </a:p>
          <a:p>
            <a:r>
              <a:rPr lang="en-US" dirty="0"/>
              <a:t>Pressure?</a:t>
            </a:r>
          </a:p>
          <a:p>
            <a:endParaRPr lang="en-US" dirty="0"/>
          </a:p>
          <a:p>
            <a:r>
              <a:rPr lang="en-US" dirty="0"/>
              <a:t>Energy or work?</a:t>
            </a:r>
          </a:p>
        </p:txBody>
      </p:sp>
      <p:sp>
        <p:nvSpPr>
          <p:cNvPr id="4" name="Content Placeholder 2"/>
          <p:cNvSpPr txBox="1">
            <a:spLocks/>
          </p:cNvSpPr>
          <p:nvPr/>
        </p:nvSpPr>
        <p:spPr>
          <a:xfrm>
            <a:off x="479352" y="142241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a:p>
            <a:pPr marL="0" indent="0">
              <a:buNone/>
            </a:pPr>
            <a:r>
              <a:rPr lang="en-US" dirty="0">
                <a:solidFill>
                  <a:srgbClr val="FF0000"/>
                </a:solidFill>
              </a:rPr>
              <a:t>	</a:t>
            </a:r>
            <a:endParaRPr lang="en-US" baseline="30000" dirty="0">
              <a:solidFill>
                <a:srgbClr val="FF0000"/>
              </a:solidFill>
            </a:endParaRPr>
          </a:p>
          <a:p>
            <a:pPr marL="0" indent="0">
              <a:buNone/>
            </a:pPr>
            <a:r>
              <a:rPr lang="en-US" dirty="0">
                <a:solidFill>
                  <a:srgbClr val="FF0000"/>
                </a:solidFill>
              </a:rPr>
              <a:t>	</a:t>
            </a:r>
            <a:endParaRPr lang="tr-TR" dirty="0">
              <a:solidFill>
                <a:srgbClr val="FF0000"/>
              </a:solidFill>
            </a:endParaRPr>
          </a:p>
          <a:p>
            <a:pPr marL="0" indent="0">
              <a:buNone/>
            </a:pPr>
            <a:endParaRPr lang="en-US" dirty="0">
              <a:solidFill>
                <a:srgbClr val="FF0000"/>
              </a:solidFill>
            </a:endParaRPr>
          </a:p>
          <a:p>
            <a:pPr marL="0" indent="0">
              <a:buNone/>
            </a:pPr>
            <a:r>
              <a:rPr lang="en-US" dirty="0">
                <a:solidFill>
                  <a:srgbClr val="FF0000"/>
                </a:solidFill>
              </a:rPr>
              <a:t>	</a:t>
            </a:r>
          </a:p>
        </p:txBody>
      </p:sp>
      <p:pic>
        <p:nvPicPr>
          <p:cNvPr id="5" name="Picture 4"/>
          <p:cNvPicPr>
            <a:picLocks noChangeAspect="1"/>
          </p:cNvPicPr>
          <p:nvPr/>
        </p:nvPicPr>
        <p:blipFill>
          <a:blip r:embed="rId3"/>
          <a:stretch>
            <a:fillRect/>
          </a:stretch>
        </p:blipFill>
        <p:spPr>
          <a:xfrm>
            <a:off x="1" y="1"/>
            <a:ext cx="872056" cy="872056"/>
          </a:xfrm>
          <a:prstGeom prst="rect">
            <a:avLst/>
          </a:prstGeom>
        </p:spPr>
      </p:pic>
      <p:pic>
        <p:nvPicPr>
          <p:cNvPr id="7" name="Picture 6"/>
          <p:cNvPicPr>
            <a:picLocks noChangeAspect="1"/>
          </p:cNvPicPr>
          <p:nvPr/>
        </p:nvPicPr>
        <p:blipFill>
          <a:blip r:embed="rId4"/>
          <a:stretch>
            <a:fillRect/>
          </a:stretch>
        </p:blipFill>
        <p:spPr>
          <a:xfrm>
            <a:off x="8234523" y="-4456"/>
            <a:ext cx="876513" cy="876513"/>
          </a:xfrm>
          <a:prstGeom prst="rect">
            <a:avLst/>
          </a:prstGeom>
        </p:spPr>
      </p:pic>
      <p:sp>
        <p:nvSpPr>
          <p:cNvPr id="6" name="Rectangle 5"/>
          <p:cNvSpPr/>
          <p:nvPr/>
        </p:nvSpPr>
        <p:spPr>
          <a:xfrm>
            <a:off x="1307647" y="3328848"/>
            <a:ext cx="2726837" cy="461665"/>
          </a:xfrm>
          <a:prstGeom prst="rect">
            <a:avLst/>
          </a:prstGeom>
        </p:spPr>
        <p:txBody>
          <a:bodyPr wrap="none">
            <a:spAutoFit/>
          </a:bodyPr>
          <a:lstStyle/>
          <a:p>
            <a:r>
              <a:rPr lang="en-US" sz="2400" dirty="0">
                <a:solidFill>
                  <a:srgbClr val="FF0000"/>
                </a:solidFill>
              </a:rPr>
              <a:t>Pa: N/m</a:t>
            </a:r>
            <a:r>
              <a:rPr lang="en-US" sz="2400" baseline="30000" dirty="0">
                <a:solidFill>
                  <a:srgbClr val="FF0000"/>
                </a:solidFill>
              </a:rPr>
              <a:t>2</a:t>
            </a:r>
            <a:r>
              <a:rPr lang="en-US" sz="2400" dirty="0">
                <a:solidFill>
                  <a:srgbClr val="FF0000"/>
                </a:solidFill>
              </a:rPr>
              <a:t> : kg·m</a:t>
            </a:r>
            <a:r>
              <a:rPr lang="en-US" sz="2400" baseline="30000" dirty="0">
                <a:solidFill>
                  <a:srgbClr val="FF0000"/>
                </a:solidFill>
              </a:rPr>
              <a:t>-1</a:t>
            </a:r>
            <a:r>
              <a:rPr lang="en-US" sz="2400" dirty="0">
                <a:solidFill>
                  <a:srgbClr val="FF0000"/>
                </a:solidFill>
              </a:rPr>
              <a:t>·s</a:t>
            </a:r>
            <a:r>
              <a:rPr lang="en-US" sz="2400" baseline="30000" dirty="0">
                <a:solidFill>
                  <a:srgbClr val="FF0000"/>
                </a:solidFill>
              </a:rPr>
              <a:t>-2</a:t>
            </a:r>
            <a:r>
              <a:rPr lang="en-US" sz="2400" dirty="0">
                <a:solidFill>
                  <a:srgbClr val="FF0000"/>
                </a:solidFill>
              </a:rPr>
              <a:t> </a:t>
            </a:r>
          </a:p>
        </p:txBody>
      </p:sp>
      <p:sp>
        <p:nvSpPr>
          <p:cNvPr id="8" name="Rectangle 7"/>
          <p:cNvSpPr/>
          <p:nvPr/>
        </p:nvSpPr>
        <p:spPr>
          <a:xfrm>
            <a:off x="1307647" y="4500111"/>
            <a:ext cx="2247731" cy="461665"/>
          </a:xfrm>
          <a:prstGeom prst="rect">
            <a:avLst/>
          </a:prstGeom>
        </p:spPr>
        <p:txBody>
          <a:bodyPr wrap="none">
            <a:spAutoFit/>
          </a:bodyPr>
          <a:lstStyle/>
          <a:p>
            <a:r>
              <a:rPr lang="en-US" sz="2400" dirty="0">
                <a:solidFill>
                  <a:srgbClr val="FF0000"/>
                </a:solidFill>
              </a:rPr>
              <a:t>J: </a:t>
            </a:r>
            <a:r>
              <a:rPr lang="en-US" sz="2400" dirty="0" err="1">
                <a:solidFill>
                  <a:srgbClr val="FF0000"/>
                </a:solidFill>
              </a:rPr>
              <a:t>N·m</a:t>
            </a:r>
            <a:r>
              <a:rPr lang="en-US" sz="2400" dirty="0">
                <a:solidFill>
                  <a:srgbClr val="FF0000"/>
                </a:solidFill>
              </a:rPr>
              <a:t>: kg·m</a:t>
            </a:r>
            <a:r>
              <a:rPr lang="en-US" sz="2400" baseline="30000" dirty="0">
                <a:solidFill>
                  <a:srgbClr val="FF0000"/>
                </a:solidFill>
              </a:rPr>
              <a:t>2</a:t>
            </a:r>
            <a:r>
              <a:rPr lang="en-US" sz="2400" dirty="0">
                <a:solidFill>
                  <a:srgbClr val="FF0000"/>
                </a:solidFill>
              </a:rPr>
              <a:t>·s</a:t>
            </a:r>
            <a:r>
              <a:rPr lang="en-US" sz="2400" baseline="30000" dirty="0">
                <a:solidFill>
                  <a:srgbClr val="FF0000"/>
                </a:solidFill>
              </a:rPr>
              <a:t>-2</a:t>
            </a:r>
            <a:r>
              <a:rPr lang="en-US" sz="2400" dirty="0">
                <a:solidFill>
                  <a:srgbClr val="FF0000"/>
                </a:solidFill>
              </a:rPr>
              <a:t> </a:t>
            </a:r>
            <a:endParaRPr lang="tr-TR" sz="2400" dirty="0"/>
          </a:p>
        </p:txBody>
      </p:sp>
      <p:sp>
        <p:nvSpPr>
          <p:cNvPr id="9" name="Rectangle 8"/>
          <p:cNvSpPr/>
          <p:nvPr/>
        </p:nvSpPr>
        <p:spPr>
          <a:xfrm>
            <a:off x="1307647" y="2211908"/>
            <a:ext cx="1619354" cy="492443"/>
          </a:xfrm>
          <a:prstGeom prst="rect">
            <a:avLst/>
          </a:prstGeom>
        </p:spPr>
        <p:txBody>
          <a:bodyPr wrap="none">
            <a:spAutoFit/>
          </a:bodyPr>
          <a:lstStyle/>
          <a:p>
            <a:r>
              <a:rPr lang="en-US" sz="2600" dirty="0">
                <a:solidFill>
                  <a:srgbClr val="FF0000"/>
                </a:solidFill>
              </a:rPr>
              <a:t>N: kg·m·s</a:t>
            </a:r>
            <a:r>
              <a:rPr lang="en-US" sz="2600" baseline="30000" dirty="0">
                <a:solidFill>
                  <a:srgbClr val="FF0000"/>
                </a:solidFill>
              </a:rPr>
              <a:t>-2</a:t>
            </a:r>
          </a:p>
        </p:txBody>
      </p:sp>
      <p:pic>
        <p:nvPicPr>
          <p:cNvPr id="11" name="Picture 10"/>
          <p:cNvPicPr>
            <a:picLocks noChangeAspect="1"/>
          </p:cNvPicPr>
          <p:nvPr/>
        </p:nvPicPr>
        <p:blipFill rotWithShape="1">
          <a:blip r:embed="rId5"/>
          <a:srcRect l="39498" t="30444" r="36391" b="34889"/>
          <a:stretch/>
        </p:blipFill>
        <p:spPr>
          <a:xfrm>
            <a:off x="4420875" y="1205730"/>
            <a:ext cx="4358640" cy="3525213"/>
          </a:xfrm>
          <a:prstGeom prst="rect">
            <a:avLst/>
          </a:prstGeom>
        </p:spPr>
      </p:pic>
    </p:spTree>
    <p:extLst>
      <p:ext uri="{BB962C8B-B14F-4D97-AF65-F5344CB8AC3E}">
        <p14:creationId xmlns:p14="http://schemas.microsoft.com/office/powerpoint/2010/main" val="53176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 Derived Units </a:t>
            </a:r>
          </a:p>
        </p:txBody>
      </p:sp>
      <p:pic>
        <p:nvPicPr>
          <p:cNvPr id="4" name="Picture 3"/>
          <p:cNvPicPr>
            <a:picLocks noChangeAspect="1"/>
          </p:cNvPicPr>
          <p:nvPr/>
        </p:nvPicPr>
        <p:blipFill>
          <a:blip r:embed="rId3"/>
          <a:stretch>
            <a:fillRect/>
          </a:stretch>
        </p:blipFill>
        <p:spPr>
          <a:xfrm>
            <a:off x="432441" y="1417638"/>
            <a:ext cx="8254359" cy="5153211"/>
          </a:xfrm>
          <a:prstGeom prst="rect">
            <a:avLst/>
          </a:prstGeom>
        </p:spPr>
      </p:pic>
      <p:pic>
        <p:nvPicPr>
          <p:cNvPr id="5" name="Picture 4"/>
          <p:cNvPicPr>
            <a:picLocks noChangeAspect="1"/>
          </p:cNvPicPr>
          <p:nvPr/>
        </p:nvPicPr>
        <p:blipFill>
          <a:blip r:embed="rId4"/>
          <a:stretch>
            <a:fillRect/>
          </a:stretch>
        </p:blipFill>
        <p:spPr>
          <a:xfrm>
            <a:off x="1" y="1"/>
            <a:ext cx="872056" cy="872056"/>
          </a:xfrm>
          <a:prstGeom prst="rect">
            <a:avLst/>
          </a:prstGeom>
        </p:spPr>
      </p:pic>
      <p:pic>
        <p:nvPicPr>
          <p:cNvPr id="7" name="Picture 6"/>
          <p:cNvPicPr>
            <a:picLocks noChangeAspect="1"/>
          </p:cNvPicPr>
          <p:nvPr/>
        </p:nvPicPr>
        <p:blipFill>
          <a:blip r:embed="rId5"/>
          <a:stretch>
            <a:fillRect/>
          </a:stretch>
        </p:blipFill>
        <p:spPr>
          <a:xfrm>
            <a:off x="8234523" y="-4456"/>
            <a:ext cx="876513" cy="876513"/>
          </a:xfrm>
          <a:prstGeom prst="rect">
            <a:avLst/>
          </a:prstGeom>
        </p:spPr>
      </p:pic>
    </p:spTree>
    <p:extLst>
      <p:ext uri="{BB962C8B-B14F-4D97-AF65-F5344CB8AC3E}">
        <p14:creationId xmlns:p14="http://schemas.microsoft.com/office/powerpoint/2010/main" val="409196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74" y="1259430"/>
            <a:ext cx="8798355" cy="4328181"/>
          </a:xfrm>
        </p:spPr>
        <p:txBody>
          <a:bodyPr>
            <a:noAutofit/>
          </a:bodyPr>
          <a:lstStyle/>
          <a:p>
            <a:pPr algn="just"/>
            <a:r>
              <a:rPr lang="en-US" sz="2300" b="1" dirty="0">
                <a:solidFill>
                  <a:srgbClr val="4F81BD"/>
                </a:solidFill>
              </a:rPr>
              <a:t>Course Objectives: </a:t>
            </a:r>
            <a:r>
              <a:rPr lang="en-US" sz="2300" dirty="0"/>
              <a:t>Teaching the basic concepts and principles of </a:t>
            </a:r>
            <a:r>
              <a:rPr lang="en-US" sz="2300" dirty="0" err="1"/>
              <a:t>physicochemistry</a:t>
            </a:r>
            <a:r>
              <a:rPr lang="en-US" sz="2300" dirty="0"/>
              <a:t>, ground state properties of materials, gasses, liquids and their properties, fundamental principles, laws, functions and calculations of thermodynamics, chemical equilibrium</a:t>
            </a:r>
            <a:br>
              <a:rPr lang="en-US" sz="2300" dirty="0"/>
            </a:br>
            <a:br>
              <a:rPr lang="en-US" sz="2300" dirty="0"/>
            </a:br>
            <a:r>
              <a:rPr lang="en-US" sz="2300" dirty="0"/>
              <a:t> </a:t>
            </a:r>
            <a:r>
              <a:rPr lang="en-US" sz="2300" b="1" dirty="0">
                <a:solidFill>
                  <a:srgbClr val="4F81BD"/>
                </a:solidFill>
              </a:rPr>
              <a:t>Evaluation</a:t>
            </a:r>
            <a:r>
              <a:rPr lang="en-US" sz="2300" dirty="0">
                <a:solidFill>
                  <a:srgbClr val="4F81BD"/>
                </a:solidFill>
              </a:rPr>
              <a:t>:</a:t>
            </a:r>
            <a:r>
              <a:rPr lang="en-US" sz="2300" dirty="0"/>
              <a:t>  1</a:t>
            </a:r>
            <a:r>
              <a:rPr lang="en-US" sz="2300" baseline="30000" dirty="0"/>
              <a:t>st</a:t>
            </a:r>
            <a:r>
              <a:rPr lang="en-US" sz="2300" dirty="0"/>
              <a:t> Mid-term (40 % ) + </a:t>
            </a:r>
            <a:r>
              <a:rPr lang="tr-TR" sz="2300" dirty="0"/>
              <a:t>Homework</a:t>
            </a:r>
            <a:r>
              <a:rPr lang="en-US" sz="2300" dirty="0"/>
              <a:t> (</a:t>
            </a:r>
            <a:r>
              <a:rPr lang="tr-TR" sz="2300" dirty="0"/>
              <a:t>20</a:t>
            </a:r>
            <a:r>
              <a:rPr lang="en-US" sz="2300" dirty="0"/>
              <a:t>% ) + Final (40 %)</a:t>
            </a:r>
            <a:br>
              <a:rPr lang="en-US" sz="2300" dirty="0"/>
            </a:br>
            <a:br>
              <a:rPr lang="en-US" sz="2300" dirty="0"/>
            </a:br>
            <a:r>
              <a:rPr lang="en-US" sz="2300" b="1" dirty="0">
                <a:solidFill>
                  <a:srgbClr val="4F81BD"/>
                </a:solidFill>
              </a:rPr>
              <a:t>Attendance</a:t>
            </a:r>
            <a:r>
              <a:rPr lang="en-US" sz="2300" dirty="0">
                <a:solidFill>
                  <a:srgbClr val="4F81BD"/>
                </a:solidFill>
              </a:rPr>
              <a:t>: </a:t>
            </a:r>
            <a:r>
              <a:rPr lang="en-US" sz="2300" dirty="0"/>
              <a:t>One must attend at least 70% of all classes.</a:t>
            </a:r>
            <a:br>
              <a:rPr lang="en-US" sz="2300" dirty="0"/>
            </a:br>
            <a:br>
              <a:rPr lang="en-US" sz="2300" dirty="0"/>
            </a:br>
            <a:r>
              <a:rPr lang="en-US" sz="2400" b="1" dirty="0">
                <a:solidFill>
                  <a:srgbClr val="4F81BD"/>
                </a:solidFill>
              </a:rPr>
              <a:t>Announcements:</a:t>
            </a:r>
            <a:r>
              <a:rPr lang="en-US" sz="2400" b="1" dirty="0"/>
              <a:t> </a:t>
            </a:r>
            <a:r>
              <a:rPr lang="tr-TR" sz="2400" dirty="0">
                <a:solidFill>
                  <a:srgbClr val="3366FF"/>
                </a:solidFill>
              </a:rPr>
              <a:t>Avesis</a:t>
            </a:r>
            <a:endParaRPr lang="en-US" sz="2300" dirty="0">
              <a:solidFill>
                <a:srgbClr val="3366FF"/>
              </a:solidFill>
            </a:endParaRPr>
          </a:p>
        </p:txBody>
      </p:sp>
      <p:pic>
        <p:nvPicPr>
          <p:cNvPr id="7" name="Picture 6"/>
          <p:cNvPicPr>
            <a:picLocks noChangeAspect="1"/>
          </p:cNvPicPr>
          <p:nvPr/>
        </p:nvPicPr>
        <p:blipFill>
          <a:blip r:embed="rId2"/>
          <a:stretch>
            <a:fillRect/>
          </a:stretch>
        </p:blipFill>
        <p:spPr>
          <a:xfrm>
            <a:off x="171173" y="77980"/>
            <a:ext cx="987493" cy="987493"/>
          </a:xfrm>
          <a:prstGeom prst="rect">
            <a:avLst/>
          </a:prstGeom>
        </p:spPr>
      </p:pic>
      <p:pic>
        <p:nvPicPr>
          <p:cNvPr id="4" name="Picture 3"/>
          <p:cNvPicPr>
            <a:picLocks noChangeAspect="1"/>
          </p:cNvPicPr>
          <p:nvPr/>
        </p:nvPicPr>
        <p:blipFill>
          <a:blip r:embed="rId3"/>
          <a:stretch>
            <a:fillRect/>
          </a:stretch>
        </p:blipFill>
        <p:spPr>
          <a:xfrm>
            <a:off x="7887849" y="77980"/>
            <a:ext cx="1000367" cy="1000367"/>
          </a:xfrm>
          <a:prstGeom prst="rect">
            <a:avLst/>
          </a:prstGeom>
        </p:spPr>
      </p:pic>
    </p:spTree>
    <p:extLst>
      <p:ext uri="{BB962C8B-B14F-4D97-AF65-F5344CB8AC3E}">
        <p14:creationId xmlns:p14="http://schemas.microsoft.com/office/powerpoint/2010/main" val="1636150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8282"/>
          </a:xfrm>
        </p:spPr>
        <p:txBody>
          <a:bodyPr>
            <a:normAutofit fontScale="90000"/>
          </a:bodyPr>
          <a:lstStyle/>
          <a:p>
            <a:r>
              <a:rPr lang="en-US" dirty="0"/>
              <a:t>Energy</a:t>
            </a:r>
          </a:p>
        </p:txBody>
      </p:sp>
      <p:pic>
        <p:nvPicPr>
          <p:cNvPr id="4" name="Picture 3"/>
          <p:cNvPicPr>
            <a:picLocks noChangeAspect="1"/>
          </p:cNvPicPr>
          <p:nvPr/>
        </p:nvPicPr>
        <p:blipFill>
          <a:blip r:embed="rId3"/>
          <a:stretch>
            <a:fillRect/>
          </a:stretch>
        </p:blipFill>
        <p:spPr>
          <a:xfrm>
            <a:off x="700097" y="1375757"/>
            <a:ext cx="7864276" cy="5497361"/>
          </a:xfrm>
          <a:prstGeom prst="rect">
            <a:avLst/>
          </a:prstGeom>
        </p:spPr>
      </p:pic>
      <p:pic>
        <p:nvPicPr>
          <p:cNvPr id="5" name="Picture 4"/>
          <p:cNvPicPr>
            <a:picLocks noChangeAspect="1"/>
          </p:cNvPicPr>
          <p:nvPr/>
        </p:nvPicPr>
        <p:blipFill>
          <a:blip r:embed="rId4"/>
          <a:stretch>
            <a:fillRect/>
          </a:stretch>
        </p:blipFill>
        <p:spPr>
          <a:xfrm>
            <a:off x="1" y="1"/>
            <a:ext cx="872056" cy="872056"/>
          </a:xfrm>
          <a:prstGeom prst="rect">
            <a:avLst/>
          </a:prstGeom>
        </p:spPr>
      </p:pic>
      <p:pic>
        <p:nvPicPr>
          <p:cNvPr id="7" name="Picture 6"/>
          <p:cNvPicPr>
            <a:picLocks noChangeAspect="1"/>
          </p:cNvPicPr>
          <p:nvPr/>
        </p:nvPicPr>
        <p:blipFill>
          <a:blip r:embed="rId5"/>
          <a:stretch>
            <a:fillRect/>
          </a:stretch>
        </p:blipFill>
        <p:spPr>
          <a:xfrm>
            <a:off x="8234523" y="-4456"/>
            <a:ext cx="876513" cy="876513"/>
          </a:xfrm>
          <a:prstGeom prst="rect">
            <a:avLst/>
          </a:prstGeom>
        </p:spPr>
      </p:pic>
    </p:spTree>
    <p:extLst>
      <p:ext uri="{BB962C8B-B14F-4D97-AF65-F5344CB8AC3E}">
        <p14:creationId xmlns:p14="http://schemas.microsoft.com/office/powerpoint/2010/main" val="1253659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1"/>
            <a:ext cx="872056" cy="872056"/>
          </a:xfrm>
          <a:prstGeom prst="rect">
            <a:avLst/>
          </a:prstGeom>
        </p:spPr>
      </p:pic>
      <p:sp>
        <p:nvSpPr>
          <p:cNvPr id="2" name="Title 1"/>
          <p:cNvSpPr>
            <a:spLocks noGrp="1"/>
          </p:cNvSpPr>
          <p:nvPr>
            <p:ph type="title"/>
          </p:nvPr>
        </p:nvSpPr>
        <p:spPr/>
        <p:txBody>
          <a:bodyPr>
            <a:normAutofit fontScale="90000"/>
          </a:bodyPr>
          <a:lstStyle/>
          <a:p>
            <a:r>
              <a:rPr lang="en-US" dirty="0"/>
              <a:t>Spontaneity, </a:t>
            </a:r>
            <a:r>
              <a:rPr lang="en-US" dirty="0" err="1"/>
              <a:t>Equilibria</a:t>
            </a:r>
            <a:r>
              <a:rPr lang="en-US" dirty="0"/>
              <a:t>, Kinetics, etc.</a:t>
            </a:r>
          </a:p>
        </p:txBody>
      </p:sp>
      <p:pic>
        <p:nvPicPr>
          <p:cNvPr id="4" name="Picture 3"/>
          <p:cNvPicPr>
            <a:picLocks noChangeAspect="1"/>
          </p:cNvPicPr>
          <p:nvPr/>
        </p:nvPicPr>
        <p:blipFill>
          <a:blip r:embed="rId4"/>
          <a:stretch>
            <a:fillRect/>
          </a:stretch>
        </p:blipFill>
        <p:spPr>
          <a:xfrm>
            <a:off x="651252" y="1417638"/>
            <a:ext cx="8035548" cy="4957637"/>
          </a:xfrm>
          <a:prstGeom prst="rect">
            <a:avLst/>
          </a:prstGeom>
        </p:spPr>
      </p:pic>
      <p:pic>
        <p:nvPicPr>
          <p:cNvPr id="7" name="Picture 6"/>
          <p:cNvPicPr>
            <a:picLocks noChangeAspect="1"/>
          </p:cNvPicPr>
          <p:nvPr/>
        </p:nvPicPr>
        <p:blipFill>
          <a:blip r:embed="rId5"/>
          <a:stretch>
            <a:fillRect/>
          </a:stretch>
        </p:blipFill>
        <p:spPr>
          <a:xfrm>
            <a:off x="8234523" y="-4456"/>
            <a:ext cx="876513" cy="876513"/>
          </a:xfrm>
          <a:prstGeom prst="rect">
            <a:avLst/>
          </a:prstGeom>
        </p:spPr>
      </p:pic>
    </p:spTree>
    <p:extLst>
      <p:ext uri="{BB962C8B-B14F-4D97-AF65-F5344CB8AC3E}">
        <p14:creationId xmlns:p14="http://schemas.microsoft.com/office/powerpoint/2010/main" val="244098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4F81BD"/>
                </a:solidFill>
              </a:rPr>
              <a:t>This course:</a:t>
            </a:r>
          </a:p>
        </p:txBody>
      </p:sp>
      <p:sp>
        <p:nvSpPr>
          <p:cNvPr id="3" name="Content Placeholder 2"/>
          <p:cNvSpPr>
            <a:spLocks noGrp="1"/>
          </p:cNvSpPr>
          <p:nvPr>
            <p:ph idx="1"/>
          </p:nvPr>
        </p:nvSpPr>
        <p:spPr>
          <a:xfrm>
            <a:off x="457200" y="1600200"/>
            <a:ext cx="8229600" cy="4802717"/>
          </a:xfrm>
        </p:spPr>
        <p:txBody>
          <a:bodyPr>
            <a:normAutofit fontScale="70000" lnSpcReduction="20000"/>
          </a:bodyPr>
          <a:lstStyle/>
          <a:p>
            <a:pPr algn="just">
              <a:buFont typeface="Wingdings" charset="2"/>
              <a:buChar char="ü"/>
            </a:pPr>
            <a:r>
              <a:rPr lang="en-US" dirty="0"/>
              <a:t>includes quantitative and theoretical study of the properties and structure of matter, and their relation to the interaction of matter with energy. </a:t>
            </a:r>
          </a:p>
          <a:p>
            <a:pPr algn="just">
              <a:buFont typeface="Wingdings" charset="2"/>
              <a:buChar char="ü"/>
            </a:pPr>
            <a:endParaRPr lang="en-US" dirty="0"/>
          </a:p>
          <a:p>
            <a:pPr algn="just">
              <a:buFont typeface="Wingdings" charset="2"/>
              <a:buChar char="ü"/>
            </a:pPr>
            <a:r>
              <a:rPr lang="en-US" dirty="0"/>
              <a:t>serves as an introduction to </a:t>
            </a:r>
            <a:r>
              <a:rPr lang="en-US" dirty="0">
                <a:solidFill>
                  <a:srgbClr val="FF0000"/>
                </a:solidFill>
              </a:rPr>
              <a:t>chemical thermodynamics</a:t>
            </a:r>
            <a:r>
              <a:rPr lang="en-US" dirty="0"/>
              <a:t>, giving you an understanding of basic principles, laws and theories of physical chemistry the are necessary for chemistry, biochemistry, pre-medical, general science and engineering students. </a:t>
            </a:r>
          </a:p>
          <a:p>
            <a:pPr algn="just">
              <a:buFont typeface="Wingdings" charset="2"/>
              <a:buChar char="ü"/>
            </a:pPr>
            <a:endParaRPr lang="en-US" dirty="0"/>
          </a:p>
          <a:p>
            <a:pPr algn="just">
              <a:buFont typeface="Wingdings" charset="2"/>
              <a:buChar char="ü"/>
            </a:pPr>
            <a:r>
              <a:rPr lang="en-US" dirty="0"/>
              <a:t>provides that you will develop the ability to solve quantitative problems, and learn to use original thought and logic in the solution of problems and derivation of equations. </a:t>
            </a:r>
          </a:p>
          <a:p>
            <a:pPr algn="just">
              <a:buFont typeface="Wingdings" charset="2"/>
              <a:buChar char="ü"/>
            </a:pPr>
            <a:endParaRPr lang="en-US" dirty="0"/>
          </a:p>
          <a:p>
            <a:pPr algn="just">
              <a:buFont typeface="Wingdings" charset="2"/>
              <a:buChar char="ü"/>
            </a:pPr>
            <a:r>
              <a:rPr lang="en-US" dirty="0"/>
              <a:t>Provides that you will learn to apply mathematics in chemistry in such a way that the equations paint a clear picture of the physical phenomena </a:t>
            </a:r>
          </a:p>
          <a:p>
            <a:endParaRPr lang="en-US" dirty="0"/>
          </a:p>
        </p:txBody>
      </p:sp>
    </p:spTree>
    <p:extLst>
      <p:ext uri="{BB962C8B-B14F-4D97-AF65-F5344CB8AC3E}">
        <p14:creationId xmlns:p14="http://schemas.microsoft.com/office/powerpoint/2010/main" val="220390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300808" y="1158554"/>
            <a:ext cx="8385992" cy="5335230"/>
          </a:xfrm>
        </p:spPr>
        <p:txBody>
          <a:bodyPr>
            <a:normAutofit fontScale="85000" lnSpcReduction="20000"/>
          </a:bodyPr>
          <a:lstStyle/>
          <a:p>
            <a:pPr marL="0" indent="0" fontAlgn="base">
              <a:buClr>
                <a:schemeClr val="accent1"/>
              </a:buClr>
              <a:buNone/>
            </a:pPr>
            <a:r>
              <a:rPr lang="en-US" sz="3800" b="1" dirty="0">
                <a:solidFill>
                  <a:schemeClr val="accent1"/>
                </a:solidFill>
              </a:rPr>
              <a:t>Course Materials</a:t>
            </a:r>
            <a:r>
              <a:rPr lang="en-US" sz="3800" dirty="0">
                <a:solidFill>
                  <a:schemeClr val="accent1"/>
                </a:solidFill>
              </a:rPr>
              <a:t>: </a:t>
            </a:r>
          </a:p>
          <a:p>
            <a:pPr marL="0" indent="0" fontAlgn="base">
              <a:buClr>
                <a:schemeClr val="accent1"/>
              </a:buClr>
              <a:buNone/>
            </a:pPr>
            <a:endParaRPr lang="tr-TR" sz="2800" dirty="0"/>
          </a:p>
          <a:p>
            <a:pPr fontAlgn="base">
              <a:lnSpc>
                <a:spcPct val="110000"/>
              </a:lnSpc>
              <a:buClr>
                <a:schemeClr val="accent1"/>
              </a:buClr>
              <a:buFont typeface="Wingdings" panose="05000000000000000000" pitchFamily="2" charset="2"/>
              <a:buChar char="Ø"/>
            </a:pPr>
            <a:r>
              <a:rPr lang="tr-TR" sz="2800" dirty="0"/>
              <a:t>Peter </a:t>
            </a:r>
            <a:r>
              <a:rPr lang="tr-TR" sz="2800" dirty="0" err="1"/>
              <a:t>Atkins</a:t>
            </a:r>
            <a:r>
              <a:rPr lang="tr-TR" sz="2800" dirty="0"/>
              <a:t>, </a:t>
            </a:r>
            <a:r>
              <a:rPr lang="tr-TR" sz="2800" dirty="0" err="1"/>
              <a:t>Julio</a:t>
            </a:r>
            <a:r>
              <a:rPr lang="tr-TR" sz="2800" dirty="0"/>
              <a:t> de </a:t>
            </a:r>
            <a:r>
              <a:rPr lang="tr-TR" sz="2800" dirty="0" err="1"/>
              <a:t>Paula</a:t>
            </a:r>
            <a:r>
              <a:rPr lang="tr-TR" sz="2800" dirty="0"/>
              <a:t>, </a:t>
            </a:r>
            <a:r>
              <a:rPr lang="tr-TR" sz="2800" b="1" dirty="0"/>
              <a:t>ATKINS’ PHYSICAL CHEMISTRY</a:t>
            </a:r>
            <a:r>
              <a:rPr lang="tr-TR" sz="2800" dirty="0"/>
              <a:t>, W. H. </a:t>
            </a:r>
            <a:r>
              <a:rPr lang="tr-TR" sz="2800" dirty="0" err="1"/>
              <a:t>Freeman</a:t>
            </a:r>
            <a:r>
              <a:rPr lang="tr-TR" sz="2800" dirty="0"/>
              <a:t> </a:t>
            </a:r>
            <a:r>
              <a:rPr lang="tr-TR" sz="2800" dirty="0" err="1"/>
              <a:t>and</a:t>
            </a:r>
            <a:r>
              <a:rPr lang="tr-TR" sz="2800" dirty="0"/>
              <a:t> </a:t>
            </a:r>
            <a:r>
              <a:rPr lang="tr-TR" sz="2800" dirty="0" err="1"/>
              <a:t>Company</a:t>
            </a:r>
            <a:r>
              <a:rPr lang="tr-TR" sz="2800" dirty="0"/>
              <a:t> New York, 2006.</a:t>
            </a:r>
          </a:p>
          <a:p>
            <a:pPr marL="0" indent="0" fontAlgn="base">
              <a:lnSpc>
                <a:spcPct val="110000"/>
              </a:lnSpc>
              <a:buClr>
                <a:schemeClr val="accent1"/>
              </a:buClr>
              <a:buNone/>
            </a:pPr>
            <a:endParaRPr lang="tr-TR" sz="2800" dirty="0"/>
          </a:p>
          <a:p>
            <a:pPr fontAlgn="base">
              <a:lnSpc>
                <a:spcPct val="110000"/>
              </a:lnSpc>
              <a:buClr>
                <a:schemeClr val="accent1"/>
              </a:buClr>
              <a:buFont typeface="Wingdings" panose="05000000000000000000" pitchFamily="2" charset="2"/>
              <a:buChar char="Ø"/>
            </a:pPr>
            <a:r>
              <a:rPr lang="tr-TR" sz="2800" dirty="0" err="1"/>
              <a:t>Mortimer</a:t>
            </a:r>
            <a:r>
              <a:rPr lang="tr-TR" sz="2800" dirty="0"/>
              <a:t> R.G. - </a:t>
            </a:r>
            <a:r>
              <a:rPr lang="tr-TR" sz="2800" dirty="0" err="1"/>
              <a:t>Physical</a:t>
            </a:r>
            <a:r>
              <a:rPr lang="tr-TR" sz="2800" dirty="0"/>
              <a:t> </a:t>
            </a:r>
            <a:r>
              <a:rPr lang="tr-TR" sz="2800" dirty="0" err="1"/>
              <a:t>Chemistry</a:t>
            </a:r>
            <a:r>
              <a:rPr lang="tr-TR" sz="2800" dirty="0"/>
              <a:t>, </a:t>
            </a:r>
            <a:r>
              <a:rPr lang="tr-TR" sz="2800" dirty="0" err="1"/>
              <a:t>Elsevier</a:t>
            </a:r>
            <a:r>
              <a:rPr lang="tr-TR" sz="2800" dirty="0"/>
              <a:t> </a:t>
            </a:r>
            <a:r>
              <a:rPr lang="tr-TR" sz="2800" dirty="0" err="1"/>
              <a:t>Academic</a:t>
            </a:r>
            <a:r>
              <a:rPr lang="tr-TR" sz="2800" dirty="0"/>
              <a:t> </a:t>
            </a:r>
            <a:r>
              <a:rPr lang="tr-TR" sz="2800" dirty="0" err="1"/>
              <a:t>Press</a:t>
            </a:r>
            <a:r>
              <a:rPr lang="tr-TR" sz="2800" dirty="0"/>
              <a:t>, San Diego, 2008.</a:t>
            </a:r>
          </a:p>
          <a:p>
            <a:pPr marL="0" indent="0" fontAlgn="base">
              <a:lnSpc>
                <a:spcPct val="110000"/>
              </a:lnSpc>
              <a:buClr>
                <a:schemeClr val="accent1"/>
              </a:buClr>
              <a:buNone/>
            </a:pPr>
            <a:endParaRPr lang="tr-TR" sz="2800" dirty="0"/>
          </a:p>
          <a:p>
            <a:pPr fontAlgn="base">
              <a:lnSpc>
                <a:spcPct val="110000"/>
              </a:lnSpc>
              <a:buClr>
                <a:schemeClr val="accent1"/>
              </a:buClr>
              <a:buFont typeface="Wingdings" panose="05000000000000000000" pitchFamily="2" charset="2"/>
              <a:buChar char="Ø"/>
            </a:pPr>
            <a:r>
              <a:rPr lang="tr-TR" sz="2800" dirty="0" err="1"/>
              <a:t>Ralph</a:t>
            </a:r>
            <a:r>
              <a:rPr lang="tr-TR" sz="2800" dirty="0"/>
              <a:t> H. </a:t>
            </a:r>
            <a:r>
              <a:rPr lang="tr-TR" sz="2800" dirty="0" err="1"/>
              <a:t>Petrucci</a:t>
            </a:r>
            <a:r>
              <a:rPr lang="tr-TR" sz="2800" dirty="0"/>
              <a:t>, F. </a:t>
            </a:r>
            <a:r>
              <a:rPr lang="tr-TR" sz="2800" dirty="0" err="1"/>
              <a:t>Geoffrey</a:t>
            </a:r>
            <a:r>
              <a:rPr lang="tr-TR" sz="2800" dirty="0"/>
              <a:t> </a:t>
            </a:r>
            <a:r>
              <a:rPr lang="tr-TR" sz="2800" dirty="0" err="1"/>
              <a:t>Herring</a:t>
            </a:r>
            <a:r>
              <a:rPr lang="tr-TR" sz="2800" dirty="0"/>
              <a:t>, </a:t>
            </a:r>
            <a:r>
              <a:rPr lang="tr-TR" sz="2800" dirty="0" err="1"/>
              <a:t>Jeffry</a:t>
            </a:r>
            <a:r>
              <a:rPr lang="tr-TR" sz="2800" dirty="0"/>
              <a:t> D. </a:t>
            </a:r>
            <a:r>
              <a:rPr lang="tr-TR" sz="2800" dirty="0" err="1"/>
              <a:t>Madura</a:t>
            </a:r>
            <a:r>
              <a:rPr lang="tr-TR" sz="2800" dirty="0"/>
              <a:t>, </a:t>
            </a:r>
            <a:r>
              <a:rPr lang="tr-TR" sz="2800" dirty="0" err="1"/>
              <a:t>Carey</a:t>
            </a:r>
            <a:r>
              <a:rPr lang="tr-TR" sz="2800" dirty="0"/>
              <a:t> </a:t>
            </a:r>
            <a:r>
              <a:rPr lang="tr-TR" sz="2800" dirty="0" err="1"/>
              <a:t>Bissonnette</a:t>
            </a:r>
            <a:r>
              <a:rPr lang="tr-TR" sz="2800" dirty="0"/>
              <a:t>, General </a:t>
            </a:r>
            <a:r>
              <a:rPr lang="tr-TR" sz="2800" dirty="0" err="1"/>
              <a:t>Chemistry</a:t>
            </a:r>
            <a:r>
              <a:rPr lang="tr-TR" sz="2800" dirty="0"/>
              <a:t> </a:t>
            </a:r>
            <a:r>
              <a:rPr lang="tr-TR" sz="2800" dirty="0" err="1"/>
              <a:t>Principles</a:t>
            </a:r>
            <a:r>
              <a:rPr lang="tr-TR" sz="2800" dirty="0"/>
              <a:t> </a:t>
            </a:r>
            <a:r>
              <a:rPr lang="tr-TR" sz="2800" dirty="0" err="1"/>
              <a:t>and</a:t>
            </a:r>
            <a:r>
              <a:rPr lang="tr-TR" sz="2800" dirty="0"/>
              <a:t> Modern Applications, </a:t>
            </a:r>
            <a:r>
              <a:rPr lang="tr-TR" sz="2800" dirty="0" err="1"/>
              <a:t>Pearson</a:t>
            </a:r>
            <a:r>
              <a:rPr lang="tr-TR" sz="2800" dirty="0"/>
              <a:t> </a:t>
            </a:r>
            <a:r>
              <a:rPr lang="tr-TR" sz="2800" dirty="0" err="1"/>
              <a:t>Canada</a:t>
            </a:r>
            <a:r>
              <a:rPr lang="tr-TR" sz="2800" dirty="0"/>
              <a:t> </a:t>
            </a:r>
            <a:r>
              <a:rPr lang="tr-TR" sz="2800" dirty="0" err="1"/>
              <a:t>Inc</a:t>
            </a:r>
            <a:r>
              <a:rPr lang="tr-TR" sz="2800" dirty="0"/>
              <a:t>., Toronto, 2011.</a:t>
            </a:r>
          </a:p>
          <a:p>
            <a:pPr marL="0" indent="0" fontAlgn="base">
              <a:lnSpc>
                <a:spcPct val="110000"/>
              </a:lnSpc>
              <a:buClr>
                <a:schemeClr val="accent1"/>
              </a:buClr>
              <a:buNone/>
            </a:pPr>
            <a:endParaRPr lang="tr-TR" sz="2800" dirty="0"/>
          </a:p>
          <a:p>
            <a:pPr fontAlgn="base">
              <a:lnSpc>
                <a:spcPct val="110000"/>
              </a:lnSpc>
              <a:buClr>
                <a:schemeClr val="accent1"/>
              </a:buClr>
              <a:buFont typeface="Wingdings" panose="05000000000000000000" pitchFamily="2" charset="2"/>
              <a:buChar char="Ø"/>
            </a:pPr>
            <a:r>
              <a:rPr lang="tr-TR" sz="2800" dirty="0"/>
              <a:t>Y. Sarıkaya, Fizikokimya, Gazi Kitabevi, Ankara, 1997.</a:t>
            </a:r>
          </a:p>
        </p:txBody>
      </p:sp>
      <p:pic>
        <p:nvPicPr>
          <p:cNvPr id="6" name="Picture 5"/>
          <p:cNvPicPr>
            <a:picLocks noChangeAspect="1"/>
          </p:cNvPicPr>
          <p:nvPr/>
        </p:nvPicPr>
        <p:blipFill>
          <a:blip r:embed="rId2"/>
          <a:stretch>
            <a:fillRect/>
          </a:stretch>
        </p:blipFill>
        <p:spPr>
          <a:xfrm>
            <a:off x="7932413" y="178239"/>
            <a:ext cx="954925" cy="954925"/>
          </a:xfrm>
          <a:prstGeom prst="rect">
            <a:avLst/>
          </a:prstGeom>
        </p:spPr>
      </p:pic>
      <p:pic>
        <p:nvPicPr>
          <p:cNvPr id="5" name="Picture 4"/>
          <p:cNvPicPr>
            <a:picLocks noChangeAspect="1"/>
          </p:cNvPicPr>
          <p:nvPr/>
        </p:nvPicPr>
        <p:blipFill>
          <a:blip r:embed="rId3"/>
          <a:stretch>
            <a:fillRect/>
          </a:stretch>
        </p:blipFill>
        <p:spPr>
          <a:xfrm>
            <a:off x="300808" y="111399"/>
            <a:ext cx="1000367" cy="1000367"/>
          </a:xfrm>
          <a:prstGeom prst="rect">
            <a:avLst/>
          </a:prstGeom>
        </p:spPr>
      </p:pic>
    </p:spTree>
    <p:extLst>
      <p:ext uri="{BB962C8B-B14F-4D97-AF65-F5344CB8AC3E}">
        <p14:creationId xmlns:p14="http://schemas.microsoft.com/office/powerpoint/2010/main" val="382180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55" y="-28055"/>
            <a:ext cx="3327278" cy="646331"/>
          </a:xfrm>
          <a:prstGeom prst="rect">
            <a:avLst/>
          </a:prstGeom>
        </p:spPr>
        <p:txBody>
          <a:bodyPr wrap="none">
            <a:spAutoFit/>
          </a:bodyPr>
          <a:lstStyle/>
          <a:p>
            <a:r>
              <a:rPr lang="en-US" sz="3600" b="1" dirty="0">
                <a:solidFill>
                  <a:schemeClr val="accent6"/>
                </a:solidFill>
              </a:rPr>
              <a:t>Weekly Subjects</a:t>
            </a:r>
          </a:p>
        </p:txBody>
      </p:sp>
      <p:graphicFrame>
        <p:nvGraphicFramePr>
          <p:cNvPr id="4" name="Table 3"/>
          <p:cNvGraphicFramePr>
            <a:graphicFrameLocks noGrp="1"/>
          </p:cNvGraphicFramePr>
          <p:nvPr>
            <p:extLst>
              <p:ext uri="{D42A27DB-BD31-4B8C-83A1-F6EECF244321}">
                <p14:modId xmlns:p14="http://schemas.microsoft.com/office/powerpoint/2010/main" val="1199747450"/>
              </p:ext>
            </p:extLst>
          </p:nvPr>
        </p:nvGraphicFramePr>
        <p:xfrm>
          <a:off x="403854" y="727615"/>
          <a:ext cx="7536185" cy="5313635"/>
        </p:xfrm>
        <a:graphic>
          <a:graphicData uri="http://schemas.openxmlformats.org/drawingml/2006/table">
            <a:tbl>
              <a:tblPr>
                <a:tableStyleId>{5C22544A-7EE6-4342-B048-85BDC9FD1C3A}</a:tableStyleId>
              </a:tblPr>
              <a:tblGrid>
                <a:gridCol w="1089666">
                  <a:extLst>
                    <a:ext uri="{9D8B030D-6E8A-4147-A177-3AD203B41FA5}">
                      <a16:colId xmlns:a16="http://schemas.microsoft.com/office/drawing/2014/main" val="20000"/>
                    </a:ext>
                  </a:extLst>
                </a:gridCol>
                <a:gridCol w="6446519">
                  <a:extLst>
                    <a:ext uri="{9D8B030D-6E8A-4147-A177-3AD203B41FA5}">
                      <a16:colId xmlns:a16="http://schemas.microsoft.com/office/drawing/2014/main" val="20001"/>
                    </a:ext>
                  </a:extLst>
                </a:gridCol>
              </a:tblGrid>
              <a:tr h="376566">
                <a:tc>
                  <a:txBody>
                    <a:bodyPr/>
                    <a:lstStyle/>
                    <a:p>
                      <a:pPr algn="ctr">
                        <a:lnSpc>
                          <a:spcPct val="107000"/>
                        </a:lnSpc>
                        <a:spcAft>
                          <a:spcPts val="0"/>
                        </a:spcAft>
                      </a:pPr>
                      <a:r>
                        <a:rPr lang="tr-TR" sz="2200" b="1" dirty="0">
                          <a:effectLst/>
                        </a:rPr>
                        <a:t>Week</a:t>
                      </a:r>
                      <a:endParaRPr lang="tr-TR"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gn="ctr">
                        <a:lnSpc>
                          <a:spcPct val="107000"/>
                        </a:lnSpc>
                        <a:spcAft>
                          <a:spcPts val="0"/>
                        </a:spcAft>
                      </a:pPr>
                      <a:r>
                        <a:rPr lang="tr-TR" sz="2200" b="1" dirty="0">
                          <a:effectLst/>
                        </a:rPr>
                        <a:t>Subjects</a:t>
                      </a:r>
                      <a:endParaRPr lang="tr-TR"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0"/>
                  </a:ext>
                </a:extLst>
              </a:tr>
              <a:tr h="0">
                <a:tc>
                  <a:txBody>
                    <a:bodyPr/>
                    <a:lstStyle/>
                    <a:p>
                      <a:pPr algn="ctr">
                        <a:lnSpc>
                          <a:spcPct val="107000"/>
                        </a:lnSpc>
                        <a:spcAft>
                          <a:spcPts val="0"/>
                        </a:spcAft>
                      </a:pPr>
                      <a:r>
                        <a:rPr lang="tr-TR" sz="1800" b="1" dirty="0">
                          <a:solidFill>
                            <a:srgbClr val="00B050"/>
                          </a:solidFill>
                          <a:effectLst/>
                        </a:rPr>
                        <a:t>1</a:t>
                      </a:r>
                      <a:endParaRPr lang="tr-T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b="1" dirty="0">
                          <a:solidFill>
                            <a:srgbClr val="00B050"/>
                          </a:solidFill>
                          <a:effectLst/>
                        </a:rPr>
                        <a:t>Basic concepts and terms in physical chemistry</a:t>
                      </a:r>
                      <a:endParaRPr lang="tr-T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tr-TR" sz="1800">
                          <a:effectLst/>
                        </a:rPr>
                        <a:t>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dirty="0">
                          <a:effectLst/>
                        </a:rPr>
                        <a:t>Gas equations and ideal gases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tr-TR" sz="1800">
                          <a:effectLst/>
                        </a:rPr>
                        <a:t>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Kinetic model of gases and real gases</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3"/>
                  </a:ext>
                </a:extLst>
              </a:tr>
              <a:tr h="0">
                <a:tc>
                  <a:txBody>
                    <a:bodyPr/>
                    <a:lstStyle/>
                    <a:p>
                      <a:pPr algn="ctr">
                        <a:lnSpc>
                          <a:spcPct val="107000"/>
                        </a:lnSpc>
                        <a:spcAft>
                          <a:spcPts val="0"/>
                        </a:spcAft>
                      </a:pPr>
                      <a:r>
                        <a:rPr lang="tr-TR" sz="1800">
                          <a:effectLst/>
                        </a:rPr>
                        <a:t>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Liquids and basic properties of liquids</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4"/>
                  </a:ext>
                </a:extLst>
              </a:tr>
              <a:tr h="0">
                <a:tc>
                  <a:txBody>
                    <a:bodyPr/>
                    <a:lstStyle/>
                    <a:p>
                      <a:pPr algn="ctr">
                        <a:lnSpc>
                          <a:spcPct val="107000"/>
                        </a:lnSpc>
                        <a:spcAft>
                          <a:spcPts val="0"/>
                        </a:spcAft>
                      </a:pPr>
                      <a:r>
                        <a:rPr lang="tr-TR" sz="1800" dirty="0">
                          <a:effectLst/>
                        </a:rPr>
                        <a:t>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Basic concepts and terms in thermodynamics, Introduction to the First Law of Thermodynamics; work and energy</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5"/>
                  </a:ext>
                </a:extLst>
              </a:tr>
              <a:tr h="0">
                <a:tc>
                  <a:txBody>
                    <a:bodyPr/>
                    <a:lstStyle/>
                    <a:p>
                      <a:pPr algn="ctr">
                        <a:lnSpc>
                          <a:spcPct val="107000"/>
                        </a:lnSpc>
                        <a:spcAft>
                          <a:spcPts val="0"/>
                        </a:spcAft>
                      </a:pPr>
                      <a:r>
                        <a:rPr lang="tr-TR" sz="18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First Law of Thermodynamics; Internal energy and Enthalpy</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6"/>
                  </a:ext>
                </a:extLst>
              </a:tr>
              <a:tr h="0">
                <a:tc>
                  <a:txBody>
                    <a:bodyPr/>
                    <a:lstStyle/>
                    <a:p>
                      <a:pPr algn="ctr">
                        <a:lnSpc>
                          <a:spcPct val="107000"/>
                        </a:lnSpc>
                        <a:spcAft>
                          <a:spcPts val="0"/>
                        </a:spcAft>
                      </a:pPr>
                      <a:r>
                        <a:rPr lang="tr-TR" sz="1800">
                          <a:effectLst/>
                        </a:rPr>
                        <a:t>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Thermochemistry</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7"/>
                  </a:ext>
                </a:extLst>
              </a:tr>
              <a:tr h="0">
                <a:tc>
                  <a:txBody>
                    <a:bodyPr/>
                    <a:lstStyle/>
                    <a:p>
                      <a:pPr algn="ctr">
                        <a:lnSpc>
                          <a:spcPct val="107000"/>
                        </a:lnSpc>
                        <a:spcAft>
                          <a:spcPts val="0"/>
                        </a:spcAft>
                      </a:pPr>
                      <a:r>
                        <a:rPr lang="tr-TR" sz="1800">
                          <a:effectLst/>
                        </a:rPr>
                        <a:t>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en-US" sz="1800">
                          <a:effectLst/>
                        </a:rPr>
                        <a:t>Mid-Term</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8"/>
                  </a:ext>
                </a:extLst>
              </a:tr>
              <a:tr h="0">
                <a:tc>
                  <a:txBody>
                    <a:bodyPr/>
                    <a:lstStyle/>
                    <a:p>
                      <a:pPr algn="ctr">
                        <a:lnSpc>
                          <a:spcPct val="107000"/>
                        </a:lnSpc>
                        <a:spcAft>
                          <a:spcPts val="0"/>
                        </a:spcAft>
                      </a:pPr>
                      <a:r>
                        <a:rPr lang="tr-TR" sz="1800">
                          <a:effectLst/>
                        </a:rPr>
                        <a:t>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dirty="0">
                          <a:effectLst/>
                        </a:rPr>
                        <a:t>Second Law of Thermodynamics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9"/>
                  </a:ext>
                </a:extLst>
              </a:tr>
              <a:tr h="0">
                <a:tc>
                  <a:txBody>
                    <a:bodyPr/>
                    <a:lstStyle/>
                    <a:p>
                      <a:pPr algn="ctr">
                        <a:lnSpc>
                          <a:spcPct val="107000"/>
                        </a:lnSpc>
                        <a:spcAft>
                          <a:spcPts val="0"/>
                        </a:spcAft>
                      </a:pPr>
                      <a:r>
                        <a:rPr lang="tr-TR" sz="1800">
                          <a:effectLst/>
                        </a:rPr>
                        <a:t>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Third Law of Thermodynamics, Four fundamental equations of thermodynamics, Maxwell's equations,</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0"/>
                  </a:ext>
                </a:extLst>
              </a:tr>
              <a:tr h="0">
                <a:tc>
                  <a:txBody>
                    <a:bodyPr/>
                    <a:lstStyle/>
                    <a:p>
                      <a:pPr algn="ctr">
                        <a:lnSpc>
                          <a:spcPct val="107000"/>
                        </a:lnSpc>
                        <a:spcAft>
                          <a:spcPts val="0"/>
                        </a:spcAft>
                      </a:pPr>
                      <a:r>
                        <a:rPr lang="tr-TR" sz="1800">
                          <a:effectLst/>
                        </a:rPr>
                        <a:t>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Properties of Pure Substances, Simple Mixtures, Ideal Solutions</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1"/>
                  </a:ext>
                </a:extLst>
              </a:tr>
              <a:tr h="0">
                <a:tc>
                  <a:txBody>
                    <a:bodyPr/>
                    <a:lstStyle/>
                    <a:p>
                      <a:pPr algn="ctr">
                        <a:lnSpc>
                          <a:spcPct val="107000"/>
                        </a:lnSpc>
                        <a:spcAft>
                          <a:spcPts val="0"/>
                        </a:spcAft>
                      </a:pPr>
                      <a:r>
                        <a:rPr lang="tr-TR" sz="1800">
                          <a:effectLst/>
                        </a:rPr>
                        <a:t>12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Properties of solutions; liquid mixtures and colligative properties</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2"/>
                  </a:ext>
                </a:extLst>
              </a:tr>
              <a:tr h="0">
                <a:tc>
                  <a:txBody>
                    <a:bodyPr/>
                    <a:lstStyle/>
                    <a:p>
                      <a:pPr algn="ctr">
                        <a:lnSpc>
                          <a:spcPct val="107000"/>
                        </a:lnSpc>
                        <a:spcAft>
                          <a:spcPts val="0"/>
                        </a:spcAft>
                      </a:pPr>
                      <a:r>
                        <a:rPr lang="tr-TR" sz="1800">
                          <a:effectLst/>
                        </a:rPr>
                        <a:t>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en-US" sz="1800">
                          <a:effectLst/>
                        </a:rPr>
                        <a:t>Chemical equilibrium</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3"/>
                  </a:ext>
                </a:extLst>
              </a:tr>
              <a:tr h="0">
                <a:tc>
                  <a:txBody>
                    <a:bodyPr/>
                    <a:lstStyle/>
                    <a:p>
                      <a:pPr algn="ctr">
                        <a:lnSpc>
                          <a:spcPct val="107000"/>
                        </a:lnSpc>
                        <a:spcAft>
                          <a:spcPts val="0"/>
                        </a:spcAft>
                      </a:pPr>
                      <a:r>
                        <a:rPr lang="tr-TR" sz="1800">
                          <a:effectLst/>
                        </a:rPr>
                        <a:t>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Adsorption</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4"/>
                  </a:ext>
                </a:extLst>
              </a:tr>
              <a:tr h="0">
                <a:tc>
                  <a:txBody>
                    <a:bodyPr/>
                    <a:lstStyle/>
                    <a:p>
                      <a:pPr algn="ctr">
                        <a:lnSpc>
                          <a:spcPct val="107000"/>
                        </a:lnSpc>
                        <a:spcAft>
                          <a:spcPts val="0"/>
                        </a:spcAft>
                      </a:pPr>
                      <a:r>
                        <a:rPr lang="tr-TR" sz="1800">
                          <a:effectLst/>
                        </a:rPr>
                        <a:t>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dirty="0">
                          <a:effectLst/>
                        </a:rPr>
                        <a:t>Final Exam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14891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Introduction</a:t>
            </a:r>
          </a:p>
        </p:txBody>
      </p:sp>
      <p:sp>
        <p:nvSpPr>
          <p:cNvPr id="3" name="Content Placeholder 2"/>
          <p:cNvSpPr>
            <a:spLocks noGrp="1"/>
          </p:cNvSpPr>
          <p:nvPr>
            <p:ph idx="1"/>
          </p:nvPr>
        </p:nvSpPr>
        <p:spPr>
          <a:xfrm>
            <a:off x="457200" y="1195918"/>
            <a:ext cx="8229600" cy="5478932"/>
          </a:xfrm>
        </p:spPr>
        <p:txBody>
          <a:bodyPr>
            <a:normAutofit fontScale="70000" lnSpcReduction="20000"/>
          </a:bodyPr>
          <a:lstStyle/>
          <a:p>
            <a:pPr marL="0" indent="0">
              <a:buNone/>
            </a:pPr>
            <a:r>
              <a:rPr lang="en-US" b="1" dirty="0">
                <a:solidFill>
                  <a:srgbClr val="FF0000"/>
                </a:solidFill>
              </a:rPr>
              <a:t>Physical Chemistry  </a:t>
            </a:r>
            <a:r>
              <a:rPr lang="en-US" dirty="0"/>
              <a:t>is a branch of chemistry where chemical principles are developed and created.</a:t>
            </a:r>
          </a:p>
          <a:p>
            <a:pPr marL="0" indent="0">
              <a:buNone/>
            </a:pPr>
            <a:endParaRPr lang="en-US" dirty="0"/>
          </a:p>
          <a:p>
            <a:pPr marL="0" indent="0">
              <a:buNone/>
            </a:pPr>
            <a:r>
              <a:rPr lang="en-US" b="1" dirty="0">
                <a:solidFill>
                  <a:srgbClr val="FF0000"/>
                </a:solidFill>
              </a:rPr>
              <a:t>Physical Chemistry </a:t>
            </a:r>
            <a:r>
              <a:rPr lang="en-US" dirty="0"/>
              <a:t>is used to explain and interpret observations on the physical and chemical properties of matter.</a:t>
            </a:r>
          </a:p>
          <a:p>
            <a:pPr marL="0" indent="0">
              <a:buNone/>
            </a:pPr>
            <a:endParaRPr lang="en-US" dirty="0"/>
          </a:p>
          <a:p>
            <a:pPr marL="0" indent="0">
              <a:buNone/>
            </a:pPr>
            <a:r>
              <a:rPr lang="en-US" dirty="0"/>
              <a:t>Its </a:t>
            </a:r>
            <a:r>
              <a:rPr lang="tr-TR" dirty="0"/>
              <a:t>main</a:t>
            </a:r>
            <a:r>
              <a:rPr lang="en-US" dirty="0"/>
              <a:t> </a:t>
            </a:r>
            <a:r>
              <a:rPr lang="tr-TR" dirty="0"/>
              <a:t>subjects include </a:t>
            </a:r>
            <a:r>
              <a:rPr lang="tr-TR" sz="3400" b="1" dirty="0">
                <a:solidFill>
                  <a:srgbClr val="00B050"/>
                </a:solidFill>
              </a:rPr>
              <a:t>«</a:t>
            </a:r>
            <a:r>
              <a:rPr lang="en-US" sz="3400" b="1" dirty="0">
                <a:solidFill>
                  <a:srgbClr val="00B050"/>
                </a:solidFill>
              </a:rPr>
              <a:t>systems</a:t>
            </a:r>
            <a:r>
              <a:rPr lang="tr-TR" sz="3400" b="1" dirty="0">
                <a:solidFill>
                  <a:srgbClr val="00B050"/>
                </a:solidFill>
              </a:rPr>
              <a:t>»</a:t>
            </a:r>
            <a:r>
              <a:rPr lang="en-US" sz="3400" b="1" dirty="0">
                <a:solidFill>
                  <a:srgbClr val="00B050"/>
                </a:solidFill>
              </a:rPr>
              <a:t> </a:t>
            </a:r>
            <a:r>
              <a:rPr lang="en-US" dirty="0"/>
              <a:t>and </a:t>
            </a:r>
            <a:r>
              <a:rPr lang="tr-TR" sz="3400" b="1" dirty="0">
                <a:solidFill>
                  <a:srgbClr val="00B050"/>
                </a:solidFill>
              </a:rPr>
              <a:t>«</a:t>
            </a:r>
            <a:r>
              <a:rPr lang="en-US" sz="3400" b="1" dirty="0">
                <a:solidFill>
                  <a:srgbClr val="00B050"/>
                </a:solidFill>
              </a:rPr>
              <a:t>states</a:t>
            </a:r>
            <a:r>
              <a:rPr lang="tr-TR" sz="3400" b="1" dirty="0">
                <a:solidFill>
                  <a:srgbClr val="00B050"/>
                </a:solidFill>
              </a:rPr>
              <a:t>»</a:t>
            </a:r>
            <a:r>
              <a:rPr lang="en-US" dirty="0"/>
              <a:t>. </a:t>
            </a:r>
          </a:p>
          <a:p>
            <a:pPr marL="0" indent="0">
              <a:buNone/>
            </a:pPr>
            <a:endParaRPr lang="tr-TR" i="1" u="sng" dirty="0">
              <a:solidFill>
                <a:schemeClr val="accent1"/>
              </a:solidFill>
            </a:endParaRPr>
          </a:p>
          <a:p>
            <a:pPr marL="0" indent="0">
              <a:buNone/>
            </a:pPr>
            <a:r>
              <a:rPr lang="en-US" i="1" u="sng" dirty="0">
                <a:solidFill>
                  <a:schemeClr val="accent1"/>
                </a:solidFill>
              </a:rPr>
              <a:t>The topics of physical chemistry: </a:t>
            </a:r>
          </a:p>
          <a:p>
            <a:pPr marL="0" indent="0">
              <a:buNone/>
            </a:pPr>
            <a:endParaRPr lang="en-US" sz="1600" i="1" u="sng" dirty="0">
              <a:solidFill>
                <a:schemeClr val="accent1"/>
              </a:solidFill>
            </a:endParaRPr>
          </a:p>
          <a:p>
            <a:pPr marL="0" indent="0">
              <a:buNone/>
            </a:pPr>
            <a:r>
              <a:rPr lang="en-US" dirty="0"/>
              <a:t>(</a:t>
            </a:r>
            <a:r>
              <a:rPr lang="en-US" b="1" dirty="0"/>
              <a:t>1</a:t>
            </a:r>
            <a:r>
              <a:rPr lang="en-US" dirty="0"/>
              <a:t>) the study of the macroscopic properties of systems of many atoms or molecules </a:t>
            </a:r>
          </a:p>
          <a:p>
            <a:pPr marL="0" indent="0">
              <a:buNone/>
            </a:pPr>
            <a:r>
              <a:rPr lang="en-US" dirty="0"/>
              <a:t>(</a:t>
            </a:r>
            <a:r>
              <a:rPr lang="en-US" b="1" dirty="0"/>
              <a:t>2</a:t>
            </a:r>
            <a:r>
              <a:rPr lang="en-US" dirty="0"/>
              <a:t>) the study of processes which such systems can undergo </a:t>
            </a:r>
          </a:p>
          <a:p>
            <a:pPr marL="0" indent="0">
              <a:buNone/>
            </a:pPr>
            <a:r>
              <a:rPr lang="en-US" dirty="0"/>
              <a:t>(</a:t>
            </a:r>
            <a:r>
              <a:rPr lang="en-US" b="1" dirty="0"/>
              <a:t>3</a:t>
            </a:r>
            <a:r>
              <a:rPr lang="en-US" dirty="0"/>
              <a:t>) the study of the properties of individual atoms and molecules </a:t>
            </a:r>
          </a:p>
          <a:p>
            <a:pPr marL="0" indent="0">
              <a:spcBef>
                <a:spcPts val="0"/>
              </a:spcBef>
              <a:buNone/>
              <a:defRPr/>
            </a:pPr>
            <a:r>
              <a:rPr lang="en-US" dirty="0"/>
              <a:t>(</a:t>
            </a:r>
            <a:r>
              <a:rPr lang="en-US" b="1" dirty="0"/>
              <a:t>4</a:t>
            </a:r>
            <a:r>
              <a:rPr lang="en-US" dirty="0"/>
              <a:t>) the study of the relationship between microscopic (atomic or molecular) properties and macroscopic properties </a:t>
            </a:r>
          </a:p>
          <a:p>
            <a:endParaRPr lang="en-US" dirty="0"/>
          </a:p>
          <a:p>
            <a:endParaRPr lang="en-US" dirty="0"/>
          </a:p>
        </p:txBody>
      </p:sp>
      <p:pic>
        <p:nvPicPr>
          <p:cNvPr id="4" name="Picture 3"/>
          <p:cNvPicPr>
            <a:picLocks noChangeAspect="1"/>
          </p:cNvPicPr>
          <p:nvPr/>
        </p:nvPicPr>
        <p:blipFill>
          <a:blip r:embed="rId3"/>
          <a:stretch>
            <a:fillRect/>
          </a:stretch>
        </p:blipFill>
        <p:spPr>
          <a:xfrm>
            <a:off x="111411" y="77981"/>
            <a:ext cx="902330" cy="902330"/>
          </a:xfrm>
          <a:prstGeom prst="rect">
            <a:avLst/>
          </a:prstGeom>
        </p:spPr>
      </p:pic>
      <p:pic>
        <p:nvPicPr>
          <p:cNvPr id="5" name="Picture 4"/>
          <p:cNvPicPr>
            <a:picLocks noChangeAspect="1"/>
          </p:cNvPicPr>
          <p:nvPr/>
        </p:nvPicPr>
        <p:blipFill>
          <a:blip r:embed="rId4"/>
          <a:stretch>
            <a:fillRect/>
          </a:stretch>
        </p:blipFill>
        <p:spPr>
          <a:xfrm>
            <a:off x="7887849" y="77980"/>
            <a:ext cx="1000367" cy="1000367"/>
          </a:xfrm>
          <a:prstGeom prst="rect">
            <a:avLst/>
          </a:prstGeom>
        </p:spPr>
      </p:pic>
    </p:spTree>
    <p:extLst>
      <p:ext uri="{BB962C8B-B14F-4D97-AF65-F5344CB8AC3E}">
        <p14:creationId xmlns:p14="http://schemas.microsoft.com/office/powerpoint/2010/main" val="378197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1F497D"/>
                </a:solidFill>
              </a:rPr>
              <a:t>Introduction</a:t>
            </a:r>
          </a:p>
        </p:txBody>
      </p:sp>
      <p:sp>
        <p:nvSpPr>
          <p:cNvPr id="3" name="Content Placeholder 2"/>
          <p:cNvSpPr>
            <a:spLocks noGrp="1"/>
          </p:cNvSpPr>
          <p:nvPr>
            <p:ph idx="1"/>
          </p:nvPr>
        </p:nvSpPr>
        <p:spPr>
          <a:xfrm>
            <a:off x="335280" y="1258152"/>
            <a:ext cx="8229600" cy="5599847"/>
          </a:xfrm>
        </p:spPr>
        <p:txBody>
          <a:bodyPr>
            <a:noAutofit/>
          </a:bodyPr>
          <a:lstStyle/>
          <a:p>
            <a:pPr marL="0" indent="0">
              <a:buNone/>
            </a:pPr>
            <a:r>
              <a:rPr lang="en-US" sz="1800" dirty="0"/>
              <a:t>Physical chemistry includes numerous disciplines:</a:t>
            </a:r>
          </a:p>
          <a:p>
            <a:pPr marL="0" indent="0">
              <a:buNone/>
            </a:pPr>
            <a:r>
              <a:rPr lang="en-US" sz="1800" dirty="0"/>
              <a:t> </a:t>
            </a:r>
          </a:p>
          <a:p>
            <a:r>
              <a:rPr lang="en-US" sz="1800" b="1" dirty="0">
                <a:solidFill>
                  <a:schemeClr val="accent1"/>
                </a:solidFill>
              </a:rPr>
              <a:t>Thermodynamics</a:t>
            </a:r>
            <a:r>
              <a:rPr lang="en-US" sz="1800" dirty="0">
                <a:solidFill>
                  <a:schemeClr val="accent1"/>
                </a:solidFill>
              </a:rPr>
              <a:t> </a:t>
            </a:r>
          </a:p>
          <a:p>
            <a:pPr marL="0" indent="0">
              <a:buNone/>
            </a:pPr>
            <a:r>
              <a:rPr lang="en-US" sz="1800" dirty="0"/>
              <a:t>relationship between energy inter-conversion by materials, and the molecular properties</a:t>
            </a:r>
          </a:p>
          <a:p>
            <a:r>
              <a:rPr lang="en-US" sz="1800" b="1" dirty="0">
                <a:solidFill>
                  <a:srgbClr val="4F81BD"/>
                </a:solidFill>
              </a:rPr>
              <a:t>Kinetics</a:t>
            </a:r>
            <a:endParaRPr lang="en-US" sz="1800" dirty="0">
              <a:solidFill>
                <a:srgbClr val="4F81BD"/>
              </a:solidFill>
            </a:endParaRPr>
          </a:p>
          <a:p>
            <a:pPr marL="0" indent="0">
              <a:buNone/>
            </a:pPr>
            <a:r>
              <a:rPr lang="en-US" sz="1800" dirty="0"/>
              <a:t>rates of chemical processes</a:t>
            </a:r>
          </a:p>
          <a:p>
            <a:r>
              <a:rPr lang="en-US" sz="1800" b="1" dirty="0">
                <a:solidFill>
                  <a:srgbClr val="4F81BD"/>
                </a:solidFill>
              </a:rPr>
              <a:t>Quantum Mechanics</a:t>
            </a:r>
          </a:p>
          <a:p>
            <a:pPr marL="0" indent="0">
              <a:buNone/>
            </a:pPr>
            <a:r>
              <a:rPr lang="en-US" sz="1800" dirty="0"/>
              <a:t>phenomena at the molecular level </a:t>
            </a:r>
            <a:endParaRPr lang="tr-TR" sz="1800" dirty="0"/>
          </a:p>
          <a:p>
            <a:r>
              <a:rPr lang="en-US" sz="1800" b="1" dirty="0">
                <a:solidFill>
                  <a:srgbClr val="4F81BD"/>
                </a:solidFill>
              </a:rPr>
              <a:t>Statistical Mechanics</a:t>
            </a:r>
            <a:r>
              <a:rPr lang="en-US" sz="1800" dirty="0">
                <a:solidFill>
                  <a:srgbClr val="4F81BD"/>
                </a:solidFill>
              </a:rPr>
              <a:t> </a:t>
            </a:r>
          </a:p>
          <a:p>
            <a:pPr marL="0" indent="0">
              <a:buNone/>
            </a:pPr>
            <a:r>
              <a:rPr lang="en-US" sz="1800" dirty="0"/>
              <a:t>relationships between individual molecules and bulk properties of matter </a:t>
            </a:r>
          </a:p>
          <a:p>
            <a:r>
              <a:rPr lang="en-US" sz="1800" b="1" dirty="0">
                <a:solidFill>
                  <a:srgbClr val="4F81BD"/>
                </a:solidFill>
              </a:rPr>
              <a:t>Spectroscopy</a:t>
            </a:r>
            <a:endParaRPr lang="en-US" sz="1800" dirty="0">
              <a:solidFill>
                <a:srgbClr val="4F81BD"/>
              </a:solidFill>
            </a:endParaRPr>
          </a:p>
          <a:p>
            <a:pPr marL="0" indent="0">
              <a:buNone/>
            </a:pPr>
            <a:r>
              <a:rPr lang="en-US" sz="1800" dirty="0"/>
              <a:t>non-destructive interaction of light (energy) and matter, in order to study chemical structure </a:t>
            </a:r>
          </a:p>
          <a:p>
            <a:r>
              <a:rPr lang="en-US" sz="1800" b="1" dirty="0">
                <a:solidFill>
                  <a:srgbClr val="4F81BD"/>
                </a:solidFill>
              </a:rPr>
              <a:t>Photochemistry</a:t>
            </a:r>
          </a:p>
          <a:p>
            <a:pPr marL="0" indent="0">
              <a:buNone/>
            </a:pPr>
            <a:r>
              <a:rPr lang="en-US" sz="1800" dirty="0"/>
              <a:t>interaction of light and matter with the intent of coherently altering molecular structure </a:t>
            </a:r>
          </a:p>
          <a:p>
            <a:pPr marL="0" indent="0">
              <a:buNone/>
            </a:pPr>
            <a:endParaRPr lang="en-US" sz="1800" dirty="0"/>
          </a:p>
          <a:p>
            <a:endParaRPr lang="en-US" sz="1800" dirty="0"/>
          </a:p>
          <a:p>
            <a:endParaRPr lang="en-US" sz="1800" dirty="0"/>
          </a:p>
        </p:txBody>
      </p:sp>
      <p:pic>
        <p:nvPicPr>
          <p:cNvPr id="4" name="Picture 3"/>
          <p:cNvPicPr>
            <a:picLocks noChangeAspect="1"/>
          </p:cNvPicPr>
          <p:nvPr/>
        </p:nvPicPr>
        <p:blipFill>
          <a:blip r:embed="rId3"/>
          <a:stretch>
            <a:fillRect/>
          </a:stretch>
        </p:blipFill>
        <p:spPr>
          <a:xfrm>
            <a:off x="55706" y="44561"/>
            <a:ext cx="958128" cy="958128"/>
          </a:xfrm>
          <a:prstGeom prst="rect">
            <a:avLst/>
          </a:prstGeom>
        </p:spPr>
      </p:pic>
      <p:pic>
        <p:nvPicPr>
          <p:cNvPr id="5" name="Picture 4"/>
          <p:cNvPicPr>
            <a:picLocks noChangeAspect="1"/>
          </p:cNvPicPr>
          <p:nvPr/>
        </p:nvPicPr>
        <p:blipFill>
          <a:blip r:embed="rId4"/>
          <a:stretch>
            <a:fillRect/>
          </a:stretch>
        </p:blipFill>
        <p:spPr>
          <a:xfrm>
            <a:off x="7887849" y="77980"/>
            <a:ext cx="1000367" cy="1000367"/>
          </a:xfrm>
          <a:prstGeom prst="rect">
            <a:avLst/>
          </a:prstGeom>
        </p:spPr>
      </p:pic>
    </p:spTree>
    <p:extLst>
      <p:ext uri="{BB962C8B-B14F-4D97-AF65-F5344CB8AC3E}">
        <p14:creationId xmlns:p14="http://schemas.microsoft.com/office/powerpoint/2010/main" val="2757064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16" y="2368280"/>
            <a:ext cx="8008984" cy="3537220"/>
          </a:xfrm>
        </p:spPr>
        <p:txBody>
          <a:bodyPr>
            <a:normAutofit/>
          </a:bodyPr>
          <a:lstStyle/>
          <a:p>
            <a:pPr algn="ctr"/>
            <a:r>
              <a:rPr lang="en-US" sz="4400" b="0" dirty="0">
                <a:solidFill>
                  <a:schemeClr val="accent1"/>
                </a:solidFill>
              </a:rPr>
              <a:t>Bas</a:t>
            </a:r>
            <a:r>
              <a:rPr lang="tr-TR" sz="4400" b="0" dirty="0">
                <a:solidFill>
                  <a:schemeClr val="accent1"/>
                </a:solidFill>
              </a:rPr>
              <a:t>I</a:t>
            </a:r>
            <a:r>
              <a:rPr lang="en-US" sz="4400" b="0" dirty="0">
                <a:solidFill>
                  <a:schemeClr val="accent1"/>
                </a:solidFill>
              </a:rPr>
              <a:t>c concepts and terms </a:t>
            </a:r>
            <a:r>
              <a:rPr lang="tr-TR" sz="4400" b="0" dirty="0">
                <a:solidFill>
                  <a:schemeClr val="accent1"/>
                </a:solidFill>
              </a:rPr>
              <a:t>I</a:t>
            </a:r>
            <a:r>
              <a:rPr lang="en-US" sz="4400" b="0" dirty="0">
                <a:solidFill>
                  <a:schemeClr val="accent1"/>
                </a:solidFill>
              </a:rPr>
              <a:t>n </a:t>
            </a:r>
            <a:r>
              <a:rPr lang="en-US" sz="4400" b="0" dirty="0" err="1">
                <a:solidFill>
                  <a:schemeClr val="accent1"/>
                </a:solidFill>
              </a:rPr>
              <a:t>phys</a:t>
            </a:r>
            <a:r>
              <a:rPr lang="tr-TR" sz="4400" b="0" dirty="0">
                <a:solidFill>
                  <a:schemeClr val="accent1"/>
                </a:solidFill>
              </a:rPr>
              <a:t>I</a:t>
            </a:r>
            <a:r>
              <a:rPr lang="en-US" sz="4400" b="0" dirty="0" err="1">
                <a:solidFill>
                  <a:schemeClr val="accent1"/>
                </a:solidFill>
              </a:rPr>
              <a:t>cal</a:t>
            </a:r>
            <a:r>
              <a:rPr lang="en-US" sz="4400" b="0" dirty="0">
                <a:solidFill>
                  <a:schemeClr val="accent1"/>
                </a:solidFill>
              </a:rPr>
              <a:t> </a:t>
            </a:r>
            <a:r>
              <a:rPr lang="en-US" sz="4400" b="0" dirty="0" err="1">
                <a:solidFill>
                  <a:schemeClr val="accent1"/>
                </a:solidFill>
              </a:rPr>
              <a:t>chem</a:t>
            </a:r>
            <a:r>
              <a:rPr lang="tr-TR" sz="4400" b="0" dirty="0">
                <a:solidFill>
                  <a:schemeClr val="accent1"/>
                </a:solidFill>
              </a:rPr>
              <a:t>I</a:t>
            </a:r>
            <a:r>
              <a:rPr lang="en-US" sz="4400" b="0" dirty="0" err="1">
                <a:solidFill>
                  <a:schemeClr val="accent1"/>
                </a:solidFill>
              </a:rPr>
              <a:t>stry</a:t>
            </a:r>
            <a:br>
              <a:rPr lang="en-US" sz="4400" b="0" dirty="0">
                <a:solidFill>
                  <a:schemeClr val="accent1"/>
                </a:solidFill>
              </a:rPr>
            </a:br>
            <a:br>
              <a:rPr lang="en-US" sz="4400" b="0" dirty="0">
                <a:solidFill>
                  <a:schemeClr val="accent1"/>
                </a:solidFill>
              </a:rPr>
            </a:br>
            <a:r>
              <a:rPr lang="en-US" sz="2700" dirty="0">
                <a:solidFill>
                  <a:srgbClr val="F79646"/>
                </a:solidFill>
              </a:rPr>
              <a:t>(</a:t>
            </a:r>
            <a:r>
              <a:rPr lang="en-US" sz="2800" dirty="0">
                <a:solidFill>
                  <a:srgbClr val="F79646"/>
                </a:solidFill>
              </a:rPr>
              <a:t>Atkins' Physical Chemistry-- </a:t>
            </a:r>
            <a:r>
              <a:rPr lang="en-US" sz="2700" dirty="0">
                <a:solidFill>
                  <a:srgbClr val="F79646"/>
                </a:solidFill>
              </a:rPr>
              <a:t>Chapter 0-1)</a:t>
            </a:r>
          </a:p>
        </p:txBody>
      </p:sp>
      <p:sp>
        <p:nvSpPr>
          <p:cNvPr id="3" name="Text Placeholder 2"/>
          <p:cNvSpPr>
            <a:spLocks noGrp="1"/>
          </p:cNvSpPr>
          <p:nvPr>
            <p:ph type="body" idx="1"/>
          </p:nvPr>
        </p:nvSpPr>
        <p:spPr>
          <a:xfrm>
            <a:off x="722313" y="1281091"/>
            <a:ext cx="7772400" cy="1002591"/>
          </a:xfrm>
        </p:spPr>
        <p:txBody>
          <a:bodyPr>
            <a:normAutofit/>
          </a:bodyPr>
          <a:lstStyle/>
          <a:p>
            <a:r>
              <a:rPr lang="en-US" sz="4400" dirty="0">
                <a:solidFill>
                  <a:srgbClr val="FF0000"/>
                </a:solidFill>
              </a:rPr>
              <a:t>Chapter </a:t>
            </a:r>
            <a:r>
              <a:rPr lang="tr-TR" sz="4400" dirty="0">
                <a:solidFill>
                  <a:srgbClr val="FF0000"/>
                </a:solidFill>
              </a:rPr>
              <a:t>1</a:t>
            </a:r>
            <a:endParaRPr lang="en-US" sz="4400" dirty="0">
              <a:solidFill>
                <a:srgbClr val="FF0000"/>
              </a:solidFill>
            </a:endParaRPr>
          </a:p>
        </p:txBody>
      </p:sp>
      <p:pic>
        <p:nvPicPr>
          <p:cNvPr id="4" name="Picture 3"/>
          <p:cNvPicPr>
            <a:picLocks noChangeAspect="1"/>
          </p:cNvPicPr>
          <p:nvPr/>
        </p:nvPicPr>
        <p:blipFill>
          <a:blip r:embed="rId2"/>
          <a:stretch>
            <a:fillRect/>
          </a:stretch>
        </p:blipFill>
        <p:spPr>
          <a:xfrm>
            <a:off x="22283" y="22281"/>
            <a:ext cx="980410" cy="980410"/>
          </a:xfrm>
          <a:prstGeom prst="rect">
            <a:avLst/>
          </a:prstGeom>
        </p:spPr>
      </p:pic>
      <p:pic>
        <p:nvPicPr>
          <p:cNvPr id="5" name="Picture 4"/>
          <p:cNvPicPr>
            <a:picLocks noChangeAspect="1"/>
          </p:cNvPicPr>
          <p:nvPr/>
        </p:nvPicPr>
        <p:blipFill>
          <a:blip r:embed="rId3"/>
          <a:stretch>
            <a:fillRect/>
          </a:stretch>
        </p:blipFill>
        <p:spPr>
          <a:xfrm>
            <a:off x="8110669" y="-4456"/>
            <a:ext cx="1000367" cy="1000367"/>
          </a:xfrm>
          <a:prstGeom prst="rect">
            <a:avLst/>
          </a:prstGeom>
        </p:spPr>
      </p:pic>
    </p:spTree>
    <p:extLst>
      <p:ext uri="{BB962C8B-B14F-4D97-AF65-F5344CB8AC3E}">
        <p14:creationId xmlns:p14="http://schemas.microsoft.com/office/powerpoint/2010/main" val="231902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18" y="189015"/>
            <a:ext cx="8229600" cy="1143000"/>
          </a:xfrm>
        </p:spPr>
        <p:txBody>
          <a:bodyPr>
            <a:normAutofit/>
          </a:bodyPr>
          <a:lstStyle/>
          <a:p>
            <a:r>
              <a:rPr lang="en-US" dirty="0"/>
              <a:t>Main Consideration in PC: </a:t>
            </a:r>
            <a:r>
              <a:rPr lang="en-US" dirty="0">
                <a:solidFill>
                  <a:srgbClr val="FF0000"/>
                </a:solidFill>
              </a:rPr>
              <a:t>Matter</a:t>
            </a:r>
          </a:p>
        </p:txBody>
      </p:sp>
      <p:sp>
        <p:nvSpPr>
          <p:cNvPr id="3" name="Content Placeholder 2"/>
          <p:cNvSpPr>
            <a:spLocks noGrp="1"/>
          </p:cNvSpPr>
          <p:nvPr>
            <p:ph idx="1"/>
          </p:nvPr>
        </p:nvSpPr>
        <p:spPr>
          <a:xfrm>
            <a:off x="478818" y="1417638"/>
            <a:ext cx="8229600" cy="4525963"/>
          </a:xfrm>
        </p:spPr>
        <p:txBody>
          <a:bodyPr>
            <a:normAutofit/>
          </a:bodyPr>
          <a:lstStyle/>
          <a:p>
            <a:pPr marL="0" indent="0" algn="just">
              <a:buNone/>
            </a:pPr>
            <a:r>
              <a:rPr lang="en-US" sz="2800" dirty="0">
                <a:solidFill>
                  <a:srgbClr val="FF0000"/>
                </a:solidFill>
              </a:rPr>
              <a:t>Matter</a:t>
            </a:r>
            <a:r>
              <a:rPr lang="tr-TR" sz="2800" dirty="0">
                <a:solidFill>
                  <a:srgbClr val="FF0000"/>
                </a:solidFill>
              </a:rPr>
              <a:t> (material, substance, article, matter, item, clause)</a:t>
            </a:r>
            <a:r>
              <a:rPr lang="en-US" sz="2800" dirty="0">
                <a:solidFill>
                  <a:srgbClr val="FF0000"/>
                </a:solidFill>
              </a:rPr>
              <a:t>:</a:t>
            </a:r>
            <a:r>
              <a:rPr lang="en-US" sz="2800" dirty="0"/>
              <a:t> composed of electrons and nuclei (neutrons and protons) - which can be further divided into subatomic particles</a:t>
            </a:r>
            <a:r>
              <a:rPr lang="tr-TR" sz="2800" dirty="0"/>
              <a:t>. </a:t>
            </a:r>
            <a:endParaRPr lang="en-US" sz="2800" dirty="0"/>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1" y="1"/>
            <a:ext cx="872056" cy="872056"/>
          </a:xfrm>
          <a:prstGeom prst="rect">
            <a:avLst/>
          </a:prstGeom>
        </p:spPr>
      </p:pic>
      <p:pic>
        <p:nvPicPr>
          <p:cNvPr id="6" name="Picture 5"/>
          <p:cNvPicPr>
            <a:picLocks noChangeAspect="1"/>
          </p:cNvPicPr>
          <p:nvPr/>
        </p:nvPicPr>
        <p:blipFill>
          <a:blip r:embed="rId4"/>
          <a:stretch>
            <a:fillRect/>
          </a:stretch>
        </p:blipFill>
        <p:spPr>
          <a:xfrm>
            <a:off x="8305800" y="-4455"/>
            <a:ext cx="805236" cy="805236"/>
          </a:xfrm>
          <a:prstGeom prst="rect">
            <a:avLst/>
          </a:prstGeom>
        </p:spPr>
      </p:pic>
      <p:pic>
        <p:nvPicPr>
          <p:cNvPr id="1026" name="Picture 2" descr="State of Matter Definition - Chemistry Gloss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7945" y="3240468"/>
            <a:ext cx="5972530" cy="355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1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2588</TotalTime>
  <Words>3884</Words>
  <Application>Microsoft Macintosh PowerPoint</Application>
  <PresentationFormat>Ekran Gösterisi (4:3)</PresentationFormat>
  <Paragraphs>257</Paragraphs>
  <Slides>21</Slides>
  <Notes>17</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Calibri</vt:lpstr>
      <vt:lpstr>Cambria Math</vt:lpstr>
      <vt:lpstr>Wingdings</vt:lpstr>
      <vt:lpstr>Office Theme</vt:lpstr>
      <vt:lpstr>MEM1902  Physical Chemistry Group 1 </vt:lpstr>
      <vt:lpstr>Course Objectives: Teaching the basic concepts and principles of physicochemistry, ground state properties of materials, gasses, liquids and their properties, fundamental principles, laws, functions and calculations of thermodynamics, chemical equilibrium   Evaluation:  1st Mid-term (40 % ) + Homework (20% ) + Final (40 %)  Attendance: One must attend at least 70% of all classes.  Announcements: Avesis</vt:lpstr>
      <vt:lpstr>This course:</vt:lpstr>
      <vt:lpstr>PowerPoint Sunusu</vt:lpstr>
      <vt:lpstr>PowerPoint Sunusu</vt:lpstr>
      <vt:lpstr>Introduction</vt:lpstr>
      <vt:lpstr>Introduction</vt:lpstr>
      <vt:lpstr>BasIc concepts and terms In physIcal chemIstry  (Atkins' Physical Chemistry-- Chapter 0-1)</vt:lpstr>
      <vt:lpstr>Main Consideration in PC: Matter</vt:lpstr>
      <vt:lpstr>Physical Properties:</vt:lpstr>
      <vt:lpstr>Physical Properties:</vt:lpstr>
      <vt:lpstr>Physical Properties:</vt:lpstr>
      <vt:lpstr>Quantifying Matter </vt:lpstr>
      <vt:lpstr>Quantifying Matter </vt:lpstr>
      <vt:lpstr>Quantifying Matter </vt:lpstr>
      <vt:lpstr>Units - SI vs. Gaussian Units </vt:lpstr>
      <vt:lpstr>Units - SI vs. Gaussian Units </vt:lpstr>
      <vt:lpstr>Units derivation</vt:lpstr>
      <vt:lpstr>SI Derived Units </vt:lpstr>
      <vt:lpstr>Energy</vt:lpstr>
      <vt:lpstr>Spontaneity, Equilibria, Kinetics, etc.</vt:lpstr>
    </vt:vector>
  </TitlesOfParts>
  <Company>AYTO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MEM1902  Physical Chemistry Group 1</dc:title>
  <dc:creator>Aytaç Yamak</dc:creator>
  <cp:lastModifiedBy>Hale BERBER</cp:lastModifiedBy>
  <cp:revision>75</cp:revision>
  <dcterms:created xsi:type="dcterms:W3CDTF">2019-02-11T07:17:15Z</dcterms:created>
  <dcterms:modified xsi:type="dcterms:W3CDTF">2024-03-01T05:59:19Z</dcterms:modified>
</cp:coreProperties>
</file>