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30"/>
  </p:notesMasterIdLst>
  <p:sldIdLst>
    <p:sldId id="257" r:id="rId2"/>
    <p:sldId id="258" r:id="rId3"/>
    <p:sldId id="259" r:id="rId4"/>
    <p:sldId id="260" r:id="rId5"/>
    <p:sldId id="261" r:id="rId6"/>
    <p:sldId id="262" r:id="rId7"/>
    <p:sldId id="263" r:id="rId8"/>
    <p:sldId id="264" r:id="rId9"/>
    <p:sldId id="284" r:id="rId10"/>
    <p:sldId id="265" r:id="rId11"/>
    <p:sldId id="266" r:id="rId12"/>
    <p:sldId id="267" r:id="rId13"/>
    <p:sldId id="269" r:id="rId14"/>
    <p:sldId id="268" r:id="rId15"/>
    <p:sldId id="270" r:id="rId16"/>
    <p:sldId id="271" r:id="rId17"/>
    <p:sldId id="272" r:id="rId18"/>
    <p:sldId id="277" r:id="rId19"/>
    <p:sldId id="278" r:id="rId20"/>
    <p:sldId id="279" r:id="rId21"/>
    <p:sldId id="280" r:id="rId22"/>
    <p:sldId id="281" r:id="rId23"/>
    <p:sldId id="282" r:id="rId24"/>
    <p:sldId id="283" r:id="rId25"/>
    <p:sldId id="273" r:id="rId26"/>
    <p:sldId id="274" r:id="rId27"/>
    <p:sldId id="275" r:id="rId28"/>
    <p:sldId id="276"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9" autoAdjust="0"/>
    <p:restoredTop sz="92910" autoAdjust="0"/>
  </p:normalViewPr>
  <p:slideViewPr>
    <p:cSldViewPr snapToGrid="0">
      <p:cViewPr varScale="1">
        <p:scale>
          <a:sx n="109" d="100"/>
          <a:sy n="109" d="100"/>
        </p:scale>
        <p:origin x="104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B521DA-8372-43AE-9488-F4C8121D4864}"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AF34CF26-532A-4290-B070-8E1479172D1B}">
      <dgm:prSet/>
      <dgm:spPr/>
      <dgm:t>
        <a:bodyPr/>
        <a:lstStyle/>
        <a:p>
          <a:r>
            <a:rPr lang="tr-TR" dirty="0"/>
            <a:t>• </a:t>
          </a:r>
          <a:r>
            <a:rPr lang="tr-TR" b="1" i="1" dirty="0"/>
            <a:t>M</a:t>
          </a:r>
          <a:r>
            <a:rPr lang="tr-TR" b="1" dirty="0"/>
            <a:t>n: </a:t>
          </a:r>
          <a:r>
            <a:rPr lang="tr-TR" b="1" dirty="0" err="1"/>
            <a:t>Brittleness</a:t>
          </a:r>
          <a:r>
            <a:rPr lang="tr-TR" b="1" dirty="0"/>
            <a:t> </a:t>
          </a:r>
          <a:r>
            <a:rPr lang="tr-TR" dirty="0"/>
            <a:t>(</a:t>
          </a:r>
          <a:r>
            <a:rPr lang="tr-TR" b="1" dirty="0" err="1"/>
            <a:t>resin</a:t>
          </a:r>
          <a:r>
            <a:rPr lang="tr-TR" b="1" dirty="0"/>
            <a:t> </a:t>
          </a:r>
          <a:r>
            <a:rPr lang="tr-TR" b="1" dirty="0" err="1"/>
            <a:t>versus</a:t>
          </a:r>
          <a:r>
            <a:rPr lang="tr-TR" b="1" dirty="0"/>
            <a:t> </a:t>
          </a:r>
          <a:r>
            <a:rPr lang="tr-TR" b="1" dirty="0" err="1"/>
            <a:t>elastomer</a:t>
          </a:r>
          <a:r>
            <a:rPr lang="tr-TR" dirty="0"/>
            <a:t>)</a:t>
          </a:r>
          <a:r>
            <a:rPr lang="tr-TR" b="1" dirty="0"/>
            <a:t>, </a:t>
          </a:r>
          <a:r>
            <a:rPr lang="tr-TR" b="1" dirty="0" err="1"/>
            <a:t>stressstrain</a:t>
          </a:r>
          <a:r>
            <a:rPr lang="tr-TR" b="1" dirty="0"/>
            <a:t> </a:t>
          </a:r>
          <a:r>
            <a:rPr lang="tr-TR" b="1" dirty="0" err="1"/>
            <a:t>properties</a:t>
          </a:r>
          <a:endParaRPr lang="en-US" dirty="0"/>
        </a:p>
      </dgm:t>
    </dgm:pt>
    <dgm:pt modelId="{794202E0-5A27-49CC-9160-3AFD8CD3C430}" type="parTrans" cxnId="{58886B68-E1D6-445A-95C5-AF1A2CE04DEC}">
      <dgm:prSet/>
      <dgm:spPr/>
      <dgm:t>
        <a:bodyPr/>
        <a:lstStyle/>
        <a:p>
          <a:endParaRPr lang="en-US"/>
        </a:p>
      </dgm:t>
    </dgm:pt>
    <dgm:pt modelId="{C3948C83-CD52-47F3-8C36-50A2FE19317E}" type="sibTrans" cxnId="{58886B68-E1D6-445A-95C5-AF1A2CE04DEC}">
      <dgm:prSet/>
      <dgm:spPr/>
      <dgm:t>
        <a:bodyPr/>
        <a:lstStyle/>
        <a:p>
          <a:endParaRPr lang="en-US"/>
        </a:p>
      </dgm:t>
    </dgm:pt>
    <dgm:pt modelId="{B1A08C84-808A-43BB-93A3-49B2B3E3EE43}">
      <dgm:prSet/>
      <dgm:spPr/>
      <dgm:t>
        <a:bodyPr/>
        <a:lstStyle/>
        <a:p>
          <a:r>
            <a:rPr lang="tr-TR"/>
            <a:t>• </a:t>
          </a:r>
          <a:r>
            <a:rPr lang="tr-TR" b="1" i="1"/>
            <a:t>M</a:t>
          </a:r>
          <a:r>
            <a:rPr lang="tr-TR" b="1"/>
            <a:t>w: Tensile strength, hardness</a:t>
          </a:r>
          <a:endParaRPr lang="en-US"/>
        </a:p>
      </dgm:t>
    </dgm:pt>
    <dgm:pt modelId="{CF0B9E0F-993B-4BE3-95FC-BDE4150FAE53}" type="parTrans" cxnId="{92E04390-FAB2-4428-9E48-A4FD907ACBA4}">
      <dgm:prSet/>
      <dgm:spPr/>
      <dgm:t>
        <a:bodyPr/>
        <a:lstStyle/>
        <a:p>
          <a:endParaRPr lang="en-US"/>
        </a:p>
      </dgm:t>
    </dgm:pt>
    <dgm:pt modelId="{906731A7-2F24-4B9A-AE19-DAD6190FF8C8}" type="sibTrans" cxnId="{92E04390-FAB2-4428-9E48-A4FD907ACBA4}">
      <dgm:prSet/>
      <dgm:spPr/>
      <dgm:t>
        <a:bodyPr/>
        <a:lstStyle/>
        <a:p>
          <a:endParaRPr lang="en-US"/>
        </a:p>
      </dgm:t>
    </dgm:pt>
    <dgm:pt modelId="{C1908603-F5F6-44C5-BE00-1F6BB43A6AE9}">
      <dgm:prSet/>
      <dgm:spPr/>
      <dgm:t>
        <a:bodyPr/>
        <a:lstStyle/>
        <a:p>
          <a:r>
            <a:rPr lang="en-US"/>
            <a:t>• </a:t>
          </a:r>
          <a:r>
            <a:rPr lang="en-US" b="1" i="1"/>
            <a:t>M</a:t>
          </a:r>
          <a:r>
            <a:rPr lang="en-US" b="1"/>
            <a:t>z: Flex life, stiffness, melt viscosity</a:t>
          </a:r>
          <a:endParaRPr lang="en-US"/>
        </a:p>
      </dgm:t>
    </dgm:pt>
    <dgm:pt modelId="{A3A0EFC1-E150-4537-B517-2CB431FC1E78}" type="parTrans" cxnId="{299CF684-E15B-496A-BE1E-DDF65F73EA35}">
      <dgm:prSet/>
      <dgm:spPr/>
      <dgm:t>
        <a:bodyPr/>
        <a:lstStyle/>
        <a:p>
          <a:endParaRPr lang="en-US"/>
        </a:p>
      </dgm:t>
    </dgm:pt>
    <dgm:pt modelId="{CE248667-757E-40F5-8286-6DD3217B029F}" type="sibTrans" cxnId="{299CF684-E15B-496A-BE1E-DDF65F73EA35}">
      <dgm:prSet/>
      <dgm:spPr/>
      <dgm:t>
        <a:bodyPr/>
        <a:lstStyle/>
        <a:p>
          <a:endParaRPr lang="en-US"/>
        </a:p>
      </dgm:t>
    </dgm:pt>
    <dgm:pt modelId="{DBE5C0C6-D701-45F8-9755-1E2C2F536665}">
      <dgm:prSet/>
      <dgm:spPr/>
      <dgm:t>
        <a:bodyPr/>
        <a:lstStyle/>
        <a:p>
          <a:r>
            <a:rPr lang="en-US"/>
            <a:t>• </a:t>
          </a:r>
          <a:r>
            <a:rPr lang="en-US" b="1" i="1"/>
            <a:t>M</a:t>
          </a:r>
          <a:r>
            <a:rPr lang="en-US" b="1"/>
            <a:t>v: Solution viscosity, extrudablility, molding</a:t>
          </a:r>
          <a:r>
            <a:rPr lang="tr-TR" b="1"/>
            <a:t> properties</a:t>
          </a:r>
          <a:endParaRPr lang="en-US"/>
        </a:p>
      </dgm:t>
    </dgm:pt>
    <dgm:pt modelId="{3E3185E1-B40A-4EC0-8CD0-EFB3DDA275D4}" type="parTrans" cxnId="{C27CE1AF-6ED9-4472-92BC-F4B472E55739}">
      <dgm:prSet/>
      <dgm:spPr/>
      <dgm:t>
        <a:bodyPr/>
        <a:lstStyle/>
        <a:p>
          <a:endParaRPr lang="en-US"/>
        </a:p>
      </dgm:t>
    </dgm:pt>
    <dgm:pt modelId="{1735F727-917D-427D-8554-F28CE19360B3}" type="sibTrans" cxnId="{C27CE1AF-6ED9-4472-92BC-F4B472E55739}">
      <dgm:prSet/>
      <dgm:spPr/>
      <dgm:t>
        <a:bodyPr/>
        <a:lstStyle/>
        <a:p>
          <a:endParaRPr lang="en-US"/>
        </a:p>
      </dgm:t>
    </dgm:pt>
    <dgm:pt modelId="{79953525-FED4-441B-8C74-C2FF3A0595B1}" type="pres">
      <dgm:prSet presAssocID="{DFB521DA-8372-43AE-9488-F4C8121D4864}" presName="linear" presStyleCnt="0">
        <dgm:presLayoutVars>
          <dgm:animLvl val="lvl"/>
          <dgm:resizeHandles val="exact"/>
        </dgm:presLayoutVars>
      </dgm:prSet>
      <dgm:spPr/>
    </dgm:pt>
    <dgm:pt modelId="{84684E21-6D58-4E24-AAD4-24BDF538B55A}" type="pres">
      <dgm:prSet presAssocID="{AF34CF26-532A-4290-B070-8E1479172D1B}" presName="parentText" presStyleLbl="node1" presStyleIdx="0" presStyleCnt="4">
        <dgm:presLayoutVars>
          <dgm:chMax val="0"/>
          <dgm:bulletEnabled val="1"/>
        </dgm:presLayoutVars>
      </dgm:prSet>
      <dgm:spPr/>
    </dgm:pt>
    <dgm:pt modelId="{1C51F660-0600-4B39-B798-B65594E43447}" type="pres">
      <dgm:prSet presAssocID="{C3948C83-CD52-47F3-8C36-50A2FE19317E}" presName="spacer" presStyleCnt="0"/>
      <dgm:spPr/>
    </dgm:pt>
    <dgm:pt modelId="{661464BC-4C00-49D5-B383-B0CFC23AB6E7}" type="pres">
      <dgm:prSet presAssocID="{B1A08C84-808A-43BB-93A3-49B2B3E3EE43}" presName="parentText" presStyleLbl="node1" presStyleIdx="1" presStyleCnt="4">
        <dgm:presLayoutVars>
          <dgm:chMax val="0"/>
          <dgm:bulletEnabled val="1"/>
        </dgm:presLayoutVars>
      </dgm:prSet>
      <dgm:spPr/>
    </dgm:pt>
    <dgm:pt modelId="{138073E5-6B8E-44DB-83DF-81CFB8ECB488}" type="pres">
      <dgm:prSet presAssocID="{906731A7-2F24-4B9A-AE19-DAD6190FF8C8}" presName="spacer" presStyleCnt="0"/>
      <dgm:spPr/>
    </dgm:pt>
    <dgm:pt modelId="{09188D59-D87E-4604-98D6-5E1F10B80A67}" type="pres">
      <dgm:prSet presAssocID="{C1908603-F5F6-44C5-BE00-1F6BB43A6AE9}" presName="parentText" presStyleLbl="node1" presStyleIdx="2" presStyleCnt="4">
        <dgm:presLayoutVars>
          <dgm:chMax val="0"/>
          <dgm:bulletEnabled val="1"/>
        </dgm:presLayoutVars>
      </dgm:prSet>
      <dgm:spPr/>
    </dgm:pt>
    <dgm:pt modelId="{0CE71608-C494-436E-B143-6C73AAB940A5}" type="pres">
      <dgm:prSet presAssocID="{CE248667-757E-40F5-8286-6DD3217B029F}" presName="spacer" presStyleCnt="0"/>
      <dgm:spPr/>
    </dgm:pt>
    <dgm:pt modelId="{FEE5AF9F-934A-4B31-A3AD-9ABF6D4F3C6B}" type="pres">
      <dgm:prSet presAssocID="{DBE5C0C6-D701-45F8-9755-1E2C2F536665}" presName="parentText" presStyleLbl="node1" presStyleIdx="3" presStyleCnt="4">
        <dgm:presLayoutVars>
          <dgm:chMax val="0"/>
          <dgm:bulletEnabled val="1"/>
        </dgm:presLayoutVars>
      </dgm:prSet>
      <dgm:spPr/>
    </dgm:pt>
  </dgm:ptLst>
  <dgm:cxnLst>
    <dgm:cxn modelId="{83FF3230-91B5-4021-819F-121A49A7DC18}" type="presOf" srcId="{B1A08C84-808A-43BB-93A3-49B2B3E3EE43}" destId="{661464BC-4C00-49D5-B383-B0CFC23AB6E7}" srcOrd="0" destOrd="0" presId="urn:microsoft.com/office/officeart/2005/8/layout/vList2"/>
    <dgm:cxn modelId="{B49CA94C-98A7-42F2-B4E4-5C676D9BD7A1}" type="presOf" srcId="{C1908603-F5F6-44C5-BE00-1F6BB43A6AE9}" destId="{09188D59-D87E-4604-98D6-5E1F10B80A67}" srcOrd="0" destOrd="0" presId="urn:microsoft.com/office/officeart/2005/8/layout/vList2"/>
    <dgm:cxn modelId="{58886B68-E1D6-445A-95C5-AF1A2CE04DEC}" srcId="{DFB521DA-8372-43AE-9488-F4C8121D4864}" destId="{AF34CF26-532A-4290-B070-8E1479172D1B}" srcOrd="0" destOrd="0" parTransId="{794202E0-5A27-49CC-9160-3AFD8CD3C430}" sibTransId="{C3948C83-CD52-47F3-8C36-50A2FE19317E}"/>
    <dgm:cxn modelId="{299CF684-E15B-496A-BE1E-DDF65F73EA35}" srcId="{DFB521DA-8372-43AE-9488-F4C8121D4864}" destId="{C1908603-F5F6-44C5-BE00-1F6BB43A6AE9}" srcOrd="2" destOrd="0" parTransId="{A3A0EFC1-E150-4537-B517-2CB431FC1E78}" sibTransId="{CE248667-757E-40F5-8286-6DD3217B029F}"/>
    <dgm:cxn modelId="{197AB68D-38BA-48EF-B9B6-3FA07E9B4088}" type="presOf" srcId="{AF34CF26-532A-4290-B070-8E1479172D1B}" destId="{84684E21-6D58-4E24-AAD4-24BDF538B55A}" srcOrd="0" destOrd="0" presId="urn:microsoft.com/office/officeart/2005/8/layout/vList2"/>
    <dgm:cxn modelId="{0C2FBB8F-CD4A-4789-968D-F2513146A8EB}" type="presOf" srcId="{DBE5C0C6-D701-45F8-9755-1E2C2F536665}" destId="{FEE5AF9F-934A-4B31-A3AD-9ABF6D4F3C6B}" srcOrd="0" destOrd="0" presId="urn:microsoft.com/office/officeart/2005/8/layout/vList2"/>
    <dgm:cxn modelId="{92E04390-FAB2-4428-9E48-A4FD907ACBA4}" srcId="{DFB521DA-8372-43AE-9488-F4C8121D4864}" destId="{B1A08C84-808A-43BB-93A3-49B2B3E3EE43}" srcOrd="1" destOrd="0" parTransId="{CF0B9E0F-993B-4BE3-95FC-BDE4150FAE53}" sibTransId="{906731A7-2F24-4B9A-AE19-DAD6190FF8C8}"/>
    <dgm:cxn modelId="{3E2AFF92-1F1D-48DC-B81D-82C339077E6B}" type="presOf" srcId="{DFB521DA-8372-43AE-9488-F4C8121D4864}" destId="{79953525-FED4-441B-8C74-C2FF3A0595B1}" srcOrd="0" destOrd="0" presId="urn:microsoft.com/office/officeart/2005/8/layout/vList2"/>
    <dgm:cxn modelId="{C27CE1AF-6ED9-4472-92BC-F4B472E55739}" srcId="{DFB521DA-8372-43AE-9488-F4C8121D4864}" destId="{DBE5C0C6-D701-45F8-9755-1E2C2F536665}" srcOrd="3" destOrd="0" parTransId="{3E3185E1-B40A-4EC0-8CD0-EFB3DDA275D4}" sibTransId="{1735F727-917D-427D-8554-F28CE19360B3}"/>
    <dgm:cxn modelId="{3A9529B9-72F3-4841-91C6-697945BFC3CD}" type="presParOf" srcId="{79953525-FED4-441B-8C74-C2FF3A0595B1}" destId="{84684E21-6D58-4E24-AAD4-24BDF538B55A}" srcOrd="0" destOrd="0" presId="urn:microsoft.com/office/officeart/2005/8/layout/vList2"/>
    <dgm:cxn modelId="{FBCE7ACD-3218-413D-A074-B42CC6C47397}" type="presParOf" srcId="{79953525-FED4-441B-8C74-C2FF3A0595B1}" destId="{1C51F660-0600-4B39-B798-B65594E43447}" srcOrd="1" destOrd="0" presId="urn:microsoft.com/office/officeart/2005/8/layout/vList2"/>
    <dgm:cxn modelId="{9DE702CF-B3B2-458E-B2DF-5A9D10E509E1}" type="presParOf" srcId="{79953525-FED4-441B-8C74-C2FF3A0595B1}" destId="{661464BC-4C00-49D5-B383-B0CFC23AB6E7}" srcOrd="2" destOrd="0" presId="urn:microsoft.com/office/officeart/2005/8/layout/vList2"/>
    <dgm:cxn modelId="{BA1EC4F7-0FA2-4796-B0B4-11406F707EC7}" type="presParOf" srcId="{79953525-FED4-441B-8C74-C2FF3A0595B1}" destId="{138073E5-6B8E-44DB-83DF-81CFB8ECB488}" srcOrd="3" destOrd="0" presId="urn:microsoft.com/office/officeart/2005/8/layout/vList2"/>
    <dgm:cxn modelId="{C4975790-4D57-4CE3-9BCB-9ACC5294B7C2}" type="presParOf" srcId="{79953525-FED4-441B-8C74-C2FF3A0595B1}" destId="{09188D59-D87E-4604-98D6-5E1F10B80A67}" srcOrd="4" destOrd="0" presId="urn:microsoft.com/office/officeart/2005/8/layout/vList2"/>
    <dgm:cxn modelId="{3903B9C8-9EE8-4D88-A993-122D797EDCD2}" type="presParOf" srcId="{79953525-FED4-441B-8C74-C2FF3A0595B1}" destId="{0CE71608-C494-436E-B143-6C73AAB940A5}" srcOrd="5" destOrd="0" presId="urn:microsoft.com/office/officeart/2005/8/layout/vList2"/>
    <dgm:cxn modelId="{359CDB8F-5FF3-4497-980D-E32B5D3B413F}" type="presParOf" srcId="{79953525-FED4-441B-8C74-C2FF3A0595B1}" destId="{FEE5AF9F-934A-4B31-A3AD-9ABF6D4F3C6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84E21-6D58-4E24-AAD4-24BDF538B55A}">
      <dsp:nvSpPr>
        <dsp:cNvPr id="0" name=""/>
        <dsp:cNvSpPr/>
      </dsp:nvSpPr>
      <dsp:spPr>
        <a:xfrm>
          <a:off x="0" y="56915"/>
          <a:ext cx="6797675" cy="13127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tr-TR" sz="3300" kern="1200" dirty="0"/>
            <a:t>• </a:t>
          </a:r>
          <a:r>
            <a:rPr lang="tr-TR" sz="3300" b="1" i="1" kern="1200" dirty="0"/>
            <a:t>M</a:t>
          </a:r>
          <a:r>
            <a:rPr lang="tr-TR" sz="3300" b="1" kern="1200" dirty="0"/>
            <a:t>n: </a:t>
          </a:r>
          <a:r>
            <a:rPr lang="tr-TR" sz="3300" b="1" kern="1200" dirty="0" err="1"/>
            <a:t>Brittleness</a:t>
          </a:r>
          <a:r>
            <a:rPr lang="tr-TR" sz="3300" b="1" kern="1200" dirty="0"/>
            <a:t> </a:t>
          </a:r>
          <a:r>
            <a:rPr lang="tr-TR" sz="3300" kern="1200" dirty="0"/>
            <a:t>(</a:t>
          </a:r>
          <a:r>
            <a:rPr lang="tr-TR" sz="3300" b="1" kern="1200" dirty="0" err="1"/>
            <a:t>resin</a:t>
          </a:r>
          <a:r>
            <a:rPr lang="tr-TR" sz="3300" b="1" kern="1200" dirty="0"/>
            <a:t> </a:t>
          </a:r>
          <a:r>
            <a:rPr lang="tr-TR" sz="3300" b="1" kern="1200" dirty="0" err="1"/>
            <a:t>versus</a:t>
          </a:r>
          <a:r>
            <a:rPr lang="tr-TR" sz="3300" b="1" kern="1200" dirty="0"/>
            <a:t> </a:t>
          </a:r>
          <a:r>
            <a:rPr lang="tr-TR" sz="3300" b="1" kern="1200" dirty="0" err="1"/>
            <a:t>elastomer</a:t>
          </a:r>
          <a:r>
            <a:rPr lang="tr-TR" sz="3300" kern="1200" dirty="0"/>
            <a:t>)</a:t>
          </a:r>
          <a:r>
            <a:rPr lang="tr-TR" sz="3300" b="1" kern="1200" dirty="0"/>
            <a:t>, </a:t>
          </a:r>
          <a:r>
            <a:rPr lang="tr-TR" sz="3300" b="1" kern="1200" dirty="0" err="1"/>
            <a:t>stressstrain</a:t>
          </a:r>
          <a:r>
            <a:rPr lang="tr-TR" sz="3300" b="1" kern="1200" dirty="0"/>
            <a:t> </a:t>
          </a:r>
          <a:r>
            <a:rPr lang="tr-TR" sz="3300" b="1" kern="1200" dirty="0" err="1"/>
            <a:t>properties</a:t>
          </a:r>
          <a:endParaRPr lang="en-US" sz="3300" kern="1200" dirty="0"/>
        </a:p>
      </dsp:txBody>
      <dsp:txXfrm>
        <a:off x="64083" y="120998"/>
        <a:ext cx="6669509" cy="1184574"/>
      </dsp:txXfrm>
    </dsp:sp>
    <dsp:sp modelId="{661464BC-4C00-49D5-B383-B0CFC23AB6E7}">
      <dsp:nvSpPr>
        <dsp:cNvPr id="0" name=""/>
        <dsp:cNvSpPr/>
      </dsp:nvSpPr>
      <dsp:spPr>
        <a:xfrm>
          <a:off x="0" y="1464695"/>
          <a:ext cx="6797675" cy="1312740"/>
        </a:xfrm>
        <a:prstGeom prst="roundRect">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tr-TR" sz="3300" kern="1200"/>
            <a:t>• </a:t>
          </a:r>
          <a:r>
            <a:rPr lang="tr-TR" sz="3300" b="1" i="1" kern="1200"/>
            <a:t>M</a:t>
          </a:r>
          <a:r>
            <a:rPr lang="tr-TR" sz="3300" b="1" kern="1200"/>
            <a:t>w: Tensile strength, hardness</a:t>
          </a:r>
          <a:endParaRPr lang="en-US" sz="3300" kern="1200"/>
        </a:p>
      </dsp:txBody>
      <dsp:txXfrm>
        <a:off x="64083" y="1528778"/>
        <a:ext cx="6669509" cy="1184574"/>
      </dsp:txXfrm>
    </dsp:sp>
    <dsp:sp modelId="{09188D59-D87E-4604-98D6-5E1F10B80A67}">
      <dsp:nvSpPr>
        <dsp:cNvPr id="0" name=""/>
        <dsp:cNvSpPr/>
      </dsp:nvSpPr>
      <dsp:spPr>
        <a:xfrm>
          <a:off x="0" y="2872476"/>
          <a:ext cx="6797675" cy="1312740"/>
        </a:xfrm>
        <a:prstGeom prst="roundRect">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 </a:t>
          </a:r>
          <a:r>
            <a:rPr lang="en-US" sz="3300" b="1" i="1" kern="1200"/>
            <a:t>M</a:t>
          </a:r>
          <a:r>
            <a:rPr lang="en-US" sz="3300" b="1" kern="1200"/>
            <a:t>z: Flex life, stiffness, melt viscosity</a:t>
          </a:r>
          <a:endParaRPr lang="en-US" sz="3300" kern="1200"/>
        </a:p>
      </dsp:txBody>
      <dsp:txXfrm>
        <a:off x="64083" y="2936559"/>
        <a:ext cx="6669509" cy="1184574"/>
      </dsp:txXfrm>
    </dsp:sp>
    <dsp:sp modelId="{FEE5AF9F-934A-4B31-A3AD-9ABF6D4F3C6B}">
      <dsp:nvSpPr>
        <dsp:cNvPr id="0" name=""/>
        <dsp:cNvSpPr/>
      </dsp:nvSpPr>
      <dsp:spPr>
        <a:xfrm>
          <a:off x="0" y="4280256"/>
          <a:ext cx="6797675" cy="1312740"/>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 </a:t>
          </a:r>
          <a:r>
            <a:rPr lang="en-US" sz="3300" b="1" i="1" kern="1200"/>
            <a:t>M</a:t>
          </a:r>
          <a:r>
            <a:rPr lang="en-US" sz="3300" b="1" kern="1200"/>
            <a:t>v: Solution viscosity, extrudablility, molding</a:t>
          </a:r>
          <a:r>
            <a:rPr lang="tr-TR" sz="3300" b="1" kern="1200"/>
            <a:t> properties</a:t>
          </a:r>
          <a:endParaRPr lang="en-US" sz="3300" kern="1200"/>
        </a:p>
      </dsp:txBody>
      <dsp:txXfrm>
        <a:off x="64083" y="4344339"/>
        <a:ext cx="6669509" cy="11845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46F001-CC39-440C-AD54-9A68154FB16A}" type="datetimeFigureOut">
              <a:rPr lang="en-US" smtClean="0"/>
              <a:t>4/13/23</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8C4A4-5941-4E6E-AE90-DDA4929BC3F0}" type="slidenum">
              <a:rPr lang="en-US" smtClean="0"/>
              <a:t>‹#›</a:t>
            </a:fld>
            <a:endParaRPr lang="en-US"/>
          </a:p>
        </p:txBody>
      </p:sp>
    </p:spTree>
    <p:extLst>
      <p:ext uri="{BB962C8B-B14F-4D97-AF65-F5344CB8AC3E}">
        <p14:creationId xmlns:p14="http://schemas.microsoft.com/office/powerpoint/2010/main" val="80524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tr-TR"/>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CACE8B13-85FC-48A4-8CB7-0436F15E6D1C}" type="datetime1">
              <a:rPr lang="en-US" smtClean="0"/>
              <a:t>4/13/23</a:t>
            </a:fld>
            <a:endParaRPr lang="en-US"/>
          </a:p>
        </p:txBody>
      </p:sp>
      <p:sp>
        <p:nvSpPr>
          <p:cNvPr id="5" name="Footer Placeholder 4"/>
          <p:cNvSpPr>
            <a:spLocks noGrp="1"/>
          </p:cNvSpPr>
          <p:nvPr>
            <p:ph type="ftr" sz="quarter" idx="11"/>
          </p:nvPr>
        </p:nvSpPr>
        <p:spPr/>
        <p:txBody>
          <a:bodyPr/>
          <a:lstStyle/>
          <a:p>
            <a:r>
              <a:rPr lang="en-US"/>
              <a:t>Dr. Öğretim Üyesi Metin GENÇTEN, Polymer Chemistry and  Polymeric Materials</a:t>
            </a:r>
          </a:p>
        </p:txBody>
      </p:sp>
      <p:sp>
        <p:nvSpPr>
          <p:cNvPr id="6" name="Slide Number Placeholder 5"/>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109731721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CACE8B13-85FC-48A4-8CB7-0436F15E6D1C}" type="datetime1">
              <a:rPr lang="en-US" smtClean="0"/>
              <a:t>4/13/23</a:t>
            </a:fld>
            <a:endParaRPr lang="en-US"/>
          </a:p>
        </p:txBody>
      </p:sp>
      <p:sp>
        <p:nvSpPr>
          <p:cNvPr id="5" name="Footer Placeholder 4"/>
          <p:cNvSpPr>
            <a:spLocks noGrp="1"/>
          </p:cNvSpPr>
          <p:nvPr>
            <p:ph type="ftr" sz="quarter" idx="11"/>
          </p:nvPr>
        </p:nvSpPr>
        <p:spPr/>
        <p:txBody>
          <a:bodyPr/>
          <a:lstStyle/>
          <a:p>
            <a:r>
              <a:rPr lang="en-US"/>
              <a:t>Dr. Öğretim Üyesi Metin GENÇTEN, Polymer Chemistry and  Polymeric Materials</a:t>
            </a:r>
          </a:p>
        </p:txBody>
      </p:sp>
      <p:sp>
        <p:nvSpPr>
          <p:cNvPr id="6" name="Slide Number Placeholder 5"/>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182389974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CACE8B13-85FC-48A4-8CB7-0436F15E6D1C}" type="datetime1">
              <a:rPr lang="en-US" smtClean="0"/>
              <a:t>4/13/23</a:t>
            </a:fld>
            <a:endParaRPr lang="en-US"/>
          </a:p>
        </p:txBody>
      </p:sp>
      <p:sp>
        <p:nvSpPr>
          <p:cNvPr id="5" name="Footer Placeholder 4"/>
          <p:cNvSpPr>
            <a:spLocks noGrp="1"/>
          </p:cNvSpPr>
          <p:nvPr>
            <p:ph type="ftr" sz="quarter" idx="11"/>
          </p:nvPr>
        </p:nvSpPr>
        <p:spPr/>
        <p:txBody>
          <a:bodyPr/>
          <a:lstStyle/>
          <a:p>
            <a:r>
              <a:rPr lang="en-US"/>
              <a:t>Dr. Öğretim Üyesi Metin GENÇTEN, Polymer Chemistry and  Polymeric Materials</a:t>
            </a:r>
          </a:p>
        </p:txBody>
      </p:sp>
      <p:sp>
        <p:nvSpPr>
          <p:cNvPr id="6" name="Slide Number Placeholder 5"/>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81175178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CACE8B13-85FC-48A4-8CB7-0436F15E6D1C}" type="datetime1">
              <a:rPr lang="en-US" smtClean="0"/>
              <a:t>4/13/23</a:t>
            </a:fld>
            <a:endParaRPr lang="en-US"/>
          </a:p>
        </p:txBody>
      </p:sp>
      <p:sp>
        <p:nvSpPr>
          <p:cNvPr id="5" name="Footer Placeholder 4"/>
          <p:cNvSpPr>
            <a:spLocks noGrp="1"/>
          </p:cNvSpPr>
          <p:nvPr>
            <p:ph type="ftr" sz="quarter" idx="11"/>
          </p:nvPr>
        </p:nvSpPr>
        <p:spPr/>
        <p:txBody>
          <a:bodyPr/>
          <a:lstStyle/>
          <a:p>
            <a:r>
              <a:rPr lang="en-US"/>
              <a:t>Dr. Öğretim Üyesi Metin GENÇTEN, Polymer Chemistry and  Polymeric Materials</a:t>
            </a:r>
          </a:p>
        </p:txBody>
      </p:sp>
      <p:sp>
        <p:nvSpPr>
          <p:cNvPr id="6" name="Slide Number Placeholder 5"/>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214083639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CACE8B13-85FC-48A4-8CB7-0436F15E6D1C}" type="datetime1">
              <a:rPr lang="en-US" smtClean="0"/>
              <a:t>4/13/23</a:t>
            </a:fld>
            <a:endParaRPr lang="en-US"/>
          </a:p>
        </p:txBody>
      </p:sp>
      <p:sp>
        <p:nvSpPr>
          <p:cNvPr id="5" name="Footer Placeholder 4"/>
          <p:cNvSpPr>
            <a:spLocks noGrp="1"/>
          </p:cNvSpPr>
          <p:nvPr>
            <p:ph type="ftr" sz="quarter" idx="11"/>
          </p:nvPr>
        </p:nvSpPr>
        <p:spPr/>
        <p:txBody>
          <a:bodyPr/>
          <a:lstStyle/>
          <a:p>
            <a:r>
              <a:rPr lang="en-US"/>
              <a:t>Dr. Öğretim Üyesi Metin GENÇTEN, Polymer Chemistry and  Polymeric Materials</a:t>
            </a:r>
          </a:p>
        </p:txBody>
      </p:sp>
      <p:sp>
        <p:nvSpPr>
          <p:cNvPr id="6" name="Slide Number Placeholder 5"/>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212334344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CACE8B13-85FC-48A4-8CB7-0436F15E6D1C}" type="datetime1">
              <a:rPr lang="en-US" smtClean="0"/>
              <a:t>4/13/23</a:t>
            </a:fld>
            <a:endParaRPr lang="en-US"/>
          </a:p>
        </p:txBody>
      </p:sp>
      <p:sp>
        <p:nvSpPr>
          <p:cNvPr id="6" name="Footer Placeholder 5"/>
          <p:cNvSpPr>
            <a:spLocks noGrp="1"/>
          </p:cNvSpPr>
          <p:nvPr>
            <p:ph type="ftr" sz="quarter" idx="11"/>
          </p:nvPr>
        </p:nvSpPr>
        <p:spPr/>
        <p:txBody>
          <a:bodyPr/>
          <a:lstStyle/>
          <a:p>
            <a:r>
              <a:rPr lang="en-US"/>
              <a:t>Dr. Öğretim Üyesi Metin GENÇTEN, Polymer Chemistry and  Polymeric Materials</a:t>
            </a:r>
          </a:p>
        </p:txBody>
      </p:sp>
      <p:sp>
        <p:nvSpPr>
          <p:cNvPr id="7" name="Slide Number Placeholder 6"/>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65815801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CACE8B13-85FC-48A4-8CB7-0436F15E6D1C}" type="datetime1">
              <a:rPr lang="en-US" smtClean="0"/>
              <a:t>4/13/23</a:t>
            </a:fld>
            <a:endParaRPr lang="en-US"/>
          </a:p>
        </p:txBody>
      </p:sp>
      <p:sp>
        <p:nvSpPr>
          <p:cNvPr id="8" name="Footer Placeholder 7"/>
          <p:cNvSpPr>
            <a:spLocks noGrp="1"/>
          </p:cNvSpPr>
          <p:nvPr>
            <p:ph type="ftr" sz="quarter" idx="11"/>
          </p:nvPr>
        </p:nvSpPr>
        <p:spPr/>
        <p:txBody>
          <a:bodyPr/>
          <a:lstStyle/>
          <a:p>
            <a:r>
              <a:rPr lang="en-US"/>
              <a:t>Dr. Öğretim Üyesi Metin GENÇTEN, Polymer Chemistry and  Polymeric Materials</a:t>
            </a:r>
          </a:p>
        </p:txBody>
      </p:sp>
      <p:sp>
        <p:nvSpPr>
          <p:cNvPr id="9" name="Slide Number Placeholder 8"/>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207614539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CACE8B13-85FC-48A4-8CB7-0436F15E6D1C}" type="datetime1">
              <a:rPr lang="en-US" smtClean="0"/>
              <a:t>4/13/23</a:t>
            </a:fld>
            <a:endParaRPr lang="en-US"/>
          </a:p>
        </p:txBody>
      </p:sp>
      <p:sp>
        <p:nvSpPr>
          <p:cNvPr id="4" name="Footer Placeholder 3"/>
          <p:cNvSpPr>
            <a:spLocks noGrp="1"/>
          </p:cNvSpPr>
          <p:nvPr>
            <p:ph type="ftr" sz="quarter" idx="11"/>
          </p:nvPr>
        </p:nvSpPr>
        <p:spPr/>
        <p:txBody>
          <a:bodyPr/>
          <a:lstStyle/>
          <a:p>
            <a:r>
              <a:rPr lang="en-US"/>
              <a:t>Dr. Öğretim Üyesi Metin GENÇTEN, Polymer Chemistry and  Polymeric Materials</a:t>
            </a:r>
          </a:p>
        </p:txBody>
      </p:sp>
      <p:sp>
        <p:nvSpPr>
          <p:cNvPr id="5" name="Slide Number Placeholder 4"/>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57336734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E8B13-85FC-48A4-8CB7-0436F15E6D1C}" type="datetime1">
              <a:rPr lang="en-US" smtClean="0"/>
              <a:t>4/13/23</a:t>
            </a:fld>
            <a:endParaRPr lang="en-US"/>
          </a:p>
        </p:txBody>
      </p:sp>
      <p:sp>
        <p:nvSpPr>
          <p:cNvPr id="3" name="Footer Placeholder 2"/>
          <p:cNvSpPr>
            <a:spLocks noGrp="1"/>
          </p:cNvSpPr>
          <p:nvPr>
            <p:ph type="ftr" sz="quarter" idx="11"/>
          </p:nvPr>
        </p:nvSpPr>
        <p:spPr/>
        <p:txBody>
          <a:bodyPr/>
          <a:lstStyle/>
          <a:p>
            <a:r>
              <a:rPr lang="en-US"/>
              <a:t>Dr. Öğretim Üyesi Metin GENÇTEN, Polymer Chemistry and  Polymeric Materials</a:t>
            </a:r>
          </a:p>
        </p:txBody>
      </p:sp>
      <p:sp>
        <p:nvSpPr>
          <p:cNvPr id="4" name="Slide Number Placeholder 3"/>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185443800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CACE8B13-85FC-48A4-8CB7-0436F15E6D1C}" type="datetime1">
              <a:rPr lang="en-US" smtClean="0"/>
              <a:t>4/13/23</a:t>
            </a:fld>
            <a:endParaRPr lang="en-US"/>
          </a:p>
        </p:txBody>
      </p:sp>
      <p:sp>
        <p:nvSpPr>
          <p:cNvPr id="6" name="Footer Placeholder 5"/>
          <p:cNvSpPr>
            <a:spLocks noGrp="1"/>
          </p:cNvSpPr>
          <p:nvPr>
            <p:ph type="ftr" sz="quarter" idx="11"/>
          </p:nvPr>
        </p:nvSpPr>
        <p:spPr/>
        <p:txBody>
          <a:bodyPr/>
          <a:lstStyle/>
          <a:p>
            <a:r>
              <a:rPr lang="en-US"/>
              <a:t>Dr. Öğretim Üyesi Metin GENÇTEN, Polymer Chemistry and  Polymeric Materials</a:t>
            </a:r>
          </a:p>
        </p:txBody>
      </p:sp>
      <p:sp>
        <p:nvSpPr>
          <p:cNvPr id="7" name="Slide Number Placeholder 6"/>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121998790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CACE8B13-85FC-48A4-8CB7-0436F15E6D1C}" type="datetime1">
              <a:rPr lang="en-US" smtClean="0"/>
              <a:t>4/13/23</a:t>
            </a:fld>
            <a:endParaRPr lang="en-US"/>
          </a:p>
        </p:txBody>
      </p:sp>
      <p:sp>
        <p:nvSpPr>
          <p:cNvPr id="6" name="Footer Placeholder 5"/>
          <p:cNvSpPr>
            <a:spLocks noGrp="1"/>
          </p:cNvSpPr>
          <p:nvPr>
            <p:ph type="ftr" sz="quarter" idx="11"/>
          </p:nvPr>
        </p:nvSpPr>
        <p:spPr/>
        <p:txBody>
          <a:bodyPr/>
          <a:lstStyle/>
          <a:p>
            <a:r>
              <a:rPr lang="en-US"/>
              <a:t>Dr. Öğretim Üyesi Metin GENÇTEN, Polymer Chemistry and  Polymeric Materials</a:t>
            </a:r>
          </a:p>
        </p:txBody>
      </p:sp>
      <p:sp>
        <p:nvSpPr>
          <p:cNvPr id="7" name="Slide Number Placeholder 6"/>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425958497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E8B13-85FC-48A4-8CB7-0436F15E6D1C}" type="datetime1">
              <a:rPr lang="en-US" smtClean="0"/>
              <a:t>4/13/23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 Öğretim Üyesi Metin GENÇTEN, Polymer Chemistry and  Polymeric Materials</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B597C-96BC-4507-A5B9-934CCC3525F3}" type="slidenum">
              <a:rPr lang="en-US" smtClean="0"/>
              <a:t>‹#›</a:t>
            </a:fld>
            <a:endParaRPr lang="en-US"/>
          </a:p>
        </p:txBody>
      </p:sp>
    </p:spTree>
    <p:extLst>
      <p:ext uri="{BB962C8B-B14F-4D97-AF65-F5344CB8AC3E}">
        <p14:creationId xmlns:p14="http://schemas.microsoft.com/office/powerpoint/2010/main" val="154115594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1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1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D0EC6B22-048D-431A-B5E0-26E69A2CA57F}"/>
              </a:ext>
            </a:extLst>
          </p:cNvPr>
          <p:cNvSpPr>
            <a:spLocks noGrp="1"/>
          </p:cNvSpPr>
          <p:nvPr>
            <p:ph type="title"/>
          </p:nvPr>
        </p:nvSpPr>
        <p:spPr>
          <a:xfrm>
            <a:off x="8141110" y="639097"/>
            <a:ext cx="3401961" cy="3686015"/>
          </a:xfrm>
        </p:spPr>
        <p:txBody>
          <a:bodyPr vert="horz" lIns="91440" tIns="45720" rIns="91440" bIns="45720" rtlCol="0" anchor="b">
            <a:normAutofit fontScale="90000"/>
          </a:bodyPr>
          <a:lstStyle/>
          <a:p>
            <a:r>
              <a:rPr lang="en-US" sz="6100" b="1" dirty="0">
                <a:solidFill>
                  <a:schemeClr val="tx1">
                    <a:lumMod val="85000"/>
                    <a:lumOff val="15000"/>
                  </a:schemeClr>
                </a:solidFill>
              </a:rPr>
              <a:t>MOLAR MASS of POLYMERS</a:t>
            </a:r>
            <a:endParaRPr lang="en-US" sz="6100" dirty="0">
              <a:solidFill>
                <a:schemeClr val="tx1">
                  <a:lumMod val="85000"/>
                  <a:lumOff val="15000"/>
                </a:schemeClr>
              </a:solidFill>
            </a:endParaRPr>
          </a:p>
        </p:txBody>
      </p:sp>
      <p:pic>
        <p:nvPicPr>
          <p:cNvPr id="30" name="Resim 6">
            <a:extLst>
              <a:ext uri="{FF2B5EF4-FFF2-40B4-BE49-F238E27FC236}">
                <a16:creationId xmlns:a16="http://schemas.microsoft.com/office/drawing/2014/main" id="{4E103E72-FF7B-4611-B904-A9DC106A96B2}"/>
              </a:ext>
            </a:extLst>
          </p:cNvPr>
          <p:cNvPicPr>
            <a:picLocks noGrp="1" noChangeAspect="1"/>
          </p:cNvPicPr>
          <p:nvPr>
            <p:ph idx="1"/>
          </p:nvPr>
        </p:nvPicPr>
        <p:blipFill>
          <a:blip r:embed="rId2"/>
          <a:stretch>
            <a:fillRect/>
          </a:stretch>
        </p:blipFill>
        <p:spPr>
          <a:xfrm>
            <a:off x="633999" y="872215"/>
            <a:ext cx="6912217" cy="4589887"/>
          </a:xfrm>
          <a:prstGeom prst="rect">
            <a:avLst/>
          </a:prstGeom>
        </p:spPr>
      </p:pic>
      <p:sp>
        <p:nvSpPr>
          <p:cNvPr id="5" name="Slayt Numarası Yer Tutucusu 4">
            <a:extLst>
              <a:ext uri="{FF2B5EF4-FFF2-40B4-BE49-F238E27FC236}">
                <a16:creationId xmlns:a16="http://schemas.microsoft.com/office/drawing/2014/main" id="{7B660F7E-8E76-481A-A242-EDFEEE1EC670}"/>
              </a:ext>
            </a:extLst>
          </p:cNvPr>
          <p:cNvSpPr>
            <a:spLocks noGrp="1"/>
          </p:cNvSpPr>
          <p:nvPr>
            <p:ph type="sldNum" sz="quarter" idx="12"/>
          </p:nvPr>
        </p:nvSpPr>
        <p:spPr/>
        <p:txBody>
          <a:bodyPr vert="horz" lIns="91440" tIns="45720" rIns="91440" bIns="45720" rtlCol="0" anchor="ctr">
            <a:normAutofit/>
          </a:bodyPr>
          <a:lstStyle/>
          <a:p>
            <a:pPr>
              <a:spcAft>
                <a:spcPts val="600"/>
              </a:spcAft>
            </a:pPr>
            <a:fld id="{C48B597C-96BC-4507-A5B9-934CCC3525F3}" type="slidenum">
              <a:rPr lang="en-US" smtClean="0"/>
              <a:pPr>
                <a:spcAft>
                  <a:spcPts val="600"/>
                </a:spcAft>
              </a:pPr>
              <a:t>1</a:t>
            </a:fld>
            <a:endParaRPr lang="en-US"/>
          </a:p>
        </p:txBody>
      </p:sp>
      <p:cxnSp>
        <p:nvCxnSpPr>
          <p:cNvPr id="31" name="Straight Connector 2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2" name="Rectangle 2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595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EA1ED5C0-CAE7-4B74-8AE1-15F7655FB12D}"/>
              </a:ext>
            </a:extLst>
          </p:cNvPr>
          <p:cNvSpPr>
            <a:spLocks noGrp="1"/>
          </p:cNvSpPr>
          <p:nvPr>
            <p:ph type="title"/>
          </p:nvPr>
        </p:nvSpPr>
        <p:spPr>
          <a:xfrm>
            <a:off x="8407961" y="708660"/>
            <a:ext cx="3659246" cy="2926080"/>
          </a:xfrm>
        </p:spPr>
        <p:txBody>
          <a:bodyPr vert="horz" lIns="91440" tIns="45720" rIns="91440" bIns="45720" rtlCol="0" anchor="b">
            <a:normAutofit/>
          </a:bodyPr>
          <a:lstStyle/>
          <a:p>
            <a:r>
              <a:rPr lang="en-US" sz="4400" b="1" dirty="0">
                <a:solidFill>
                  <a:srgbClr val="FFFFFF"/>
                </a:solidFill>
              </a:rPr>
              <a:t>Example</a:t>
            </a:r>
          </a:p>
        </p:txBody>
      </p:sp>
      <p:pic>
        <p:nvPicPr>
          <p:cNvPr id="9" name="Resim 5">
            <a:extLst>
              <a:ext uri="{FF2B5EF4-FFF2-40B4-BE49-F238E27FC236}">
                <a16:creationId xmlns:a16="http://schemas.microsoft.com/office/drawing/2014/main" id="{485AE1D2-D099-4662-94F3-65298CC35DE3}"/>
              </a:ext>
            </a:extLst>
          </p:cNvPr>
          <p:cNvPicPr>
            <a:picLocks noGrp="1" noChangeAspect="1"/>
          </p:cNvPicPr>
          <p:nvPr>
            <p:ph idx="1"/>
          </p:nvPr>
        </p:nvPicPr>
        <p:blipFill>
          <a:blip r:embed="rId2"/>
          <a:stretch>
            <a:fillRect/>
          </a:stretch>
        </p:blipFill>
        <p:spPr>
          <a:xfrm>
            <a:off x="388517" y="1294980"/>
            <a:ext cx="6936515" cy="4206660"/>
          </a:xfrm>
          <a:prstGeom prst="rect">
            <a:avLst/>
          </a:prstGeom>
        </p:spPr>
      </p:pic>
      <p:sp>
        <p:nvSpPr>
          <p:cNvPr id="5" name="Slayt Numarası Yer Tutucusu 4">
            <a:extLst>
              <a:ext uri="{FF2B5EF4-FFF2-40B4-BE49-F238E27FC236}">
                <a16:creationId xmlns:a16="http://schemas.microsoft.com/office/drawing/2014/main" id="{DC25412F-9FF2-44C8-B915-F0B07B47D9F3}"/>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a:spcAft>
                <a:spcPts val="600"/>
              </a:spcAft>
            </a:pPr>
            <a:fld id="{C48B597C-96BC-4507-A5B9-934CCC3525F3}" type="slidenum">
              <a:rPr lang="en-US" smtClean="0"/>
              <a:pPr>
                <a:spcAft>
                  <a:spcPts val="600"/>
                </a:spcAft>
              </a:pPr>
              <a:t>10</a:t>
            </a:fld>
            <a:endParaRPr lang="en-US"/>
          </a:p>
        </p:txBody>
      </p:sp>
      <p:sp>
        <p:nvSpPr>
          <p:cNvPr id="20" name="Rectangle 19">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3281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EA1ED5C0-CAE7-4B74-8AE1-15F7655FB12D}"/>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tr-TR" sz="4400" b="1" dirty="0" err="1">
                <a:solidFill>
                  <a:srgbClr val="FFFFFF"/>
                </a:solidFill>
              </a:rPr>
              <a:t>Answer</a:t>
            </a:r>
            <a:endParaRPr lang="en-US" sz="4400" b="1" dirty="0">
              <a:solidFill>
                <a:srgbClr val="FFFFFF"/>
              </a:solidFill>
            </a:endParaRPr>
          </a:p>
        </p:txBody>
      </p:sp>
      <p:pic>
        <p:nvPicPr>
          <p:cNvPr id="10" name="Resim 6">
            <a:extLst>
              <a:ext uri="{FF2B5EF4-FFF2-40B4-BE49-F238E27FC236}">
                <a16:creationId xmlns:a16="http://schemas.microsoft.com/office/drawing/2014/main" id="{A3D42A46-AAEF-4D27-ACEC-704F34000059}"/>
              </a:ext>
            </a:extLst>
          </p:cNvPr>
          <p:cNvPicPr>
            <a:picLocks noGrp="1" noChangeAspect="1"/>
          </p:cNvPicPr>
          <p:nvPr>
            <p:ph idx="1"/>
          </p:nvPr>
        </p:nvPicPr>
        <p:blipFill>
          <a:blip r:embed="rId2"/>
          <a:stretch>
            <a:fillRect/>
          </a:stretch>
        </p:blipFill>
        <p:spPr>
          <a:xfrm>
            <a:off x="633999" y="950000"/>
            <a:ext cx="6275667" cy="4958000"/>
          </a:xfrm>
          <a:prstGeom prst="rect">
            <a:avLst/>
          </a:prstGeom>
        </p:spPr>
      </p:pic>
      <p:sp>
        <p:nvSpPr>
          <p:cNvPr id="5" name="Slayt Numarası Yer Tutucusu 4">
            <a:extLst>
              <a:ext uri="{FF2B5EF4-FFF2-40B4-BE49-F238E27FC236}">
                <a16:creationId xmlns:a16="http://schemas.microsoft.com/office/drawing/2014/main" id="{DC25412F-9FF2-44C8-B915-F0B07B47D9F3}"/>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a:spcAft>
                <a:spcPts val="600"/>
              </a:spcAft>
            </a:pPr>
            <a:fld id="{C48B597C-96BC-4507-A5B9-934CCC3525F3}" type="slidenum">
              <a:rPr lang="en-US" smtClean="0"/>
              <a:pPr>
                <a:spcAft>
                  <a:spcPts val="600"/>
                </a:spcAft>
              </a:pPr>
              <a:t>11</a:t>
            </a:fld>
            <a:endParaRPr lang="en-US"/>
          </a:p>
        </p:txBody>
      </p:sp>
      <p:sp>
        <p:nvSpPr>
          <p:cNvPr id="21" name="Rectangle 20">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128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EA1ED5C0-CAE7-4B74-8AE1-15F7655FB12D}"/>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b="1">
                <a:solidFill>
                  <a:srgbClr val="FFFFFF"/>
                </a:solidFill>
              </a:rPr>
              <a:t>Answer</a:t>
            </a:r>
            <a:endParaRPr lang="en-US" sz="4400" b="1" dirty="0">
              <a:solidFill>
                <a:srgbClr val="FFFFFF"/>
              </a:solidFill>
            </a:endParaRPr>
          </a:p>
        </p:txBody>
      </p:sp>
      <p:pic>
        <p:nvPicPr>
          <p:cNvPr id="10" name="Resim 6">
            <a:extLst>
              <a:ext uri="{FF2B5EF4-FFF2-40B4-BE49-F238E27FC236}">
                <a16:creationId xmlns:a16="http://schemas.microsoft.com/office/drawing/2014/main" id="{C2779F36-106C-446F-AFE0-8482409960DC}"/>
              </a:ext>
            </a:extLst>
          </p:cNvPr>
          <p:cNvPicPr>
            <a:picLocks noGrp="1" noChangeAspect="1"/>
          </p:cNvPicPr>
          <p:nvPr>
            <p:ph idx="1"/>
          </p:nvPr>
        </p:nvPicPr>
        <p:blipFill>
          <a:blip r:embed="rId2"/>
          <a:stretch>
            <a:fillRect/>
          </a:stretch>
        </p:blipFill>
        <p:spPr>
          <a:xfrm>
            <a:off x="633999" y="1017366"/>
            <a:ext cx="6275667" cy="4823267"/>
          </a:xfrm>
          <a:prstGeom prst="rect">
            <a:avLst/>
          </a:prstGeom>
        </p:spPr>
      </p:pic>
      <p:sp>
        <p:nvSpPr>
          <p:cNvPr id="5" name="Slayt Numarası Yer Tutucusu 4">
            <a:extLst>
              <a:ext uri="{FF2B5EF4-FFF2-40B4-BE49-F238E27FC236}">
                <a16:creationId xmlns:a16="http://schemas.microsoft.com/office/drawing/2014/main" id="{DC25412F-9FF2-44C8-B915-F0B07B47D9F3}"/>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a:spcAft>
                <a:spcPts val="600"/>
              </a:spcAft>
            </a:pPr>
            <a:fld id="{C48B597C-96BC-4507-A5B9-934CCC3525F3}" type="slidenum">
              <a:rPr lang="en-US" smtClean="0"/>
              <a:pPr>
                <a:spcAft>
                  <a:spcPts val="600"/>
                </a:spcAft>
              </a:pPr>
              <a:t>12</a:t>
            </a:fld>
            <a:endParaRPr lang="en-US"/>
          </a:p>
        </p:txBody>
      </p:sp>
      <p:sp>
        <p:nvSpPr>
          <p:cNvPr id="21" name="Rectangle 20">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72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6C645DC-6D2F-4937-A2DE-5875B30BA281}"/>
              </a:ext>
            </a:extLst>
          </p:cNvPr>
          <p:cNvSpPr>
            <a:spLocks noGrp="1"/>
          </p:cNvSpPr>
          <p:nvPr>
            <p:ph type="title"/>
          </p:nvPr>
        </p:nvSpPr>
        <p:spPr/>
        <p:txBody>
          <a:bodyPr vert="horz" lIns="91440" tIns="45720" rIns="91440" bIns="45720" rtlCol="0">
            <a:normAutofit/>
          </a:bodyPr>
          <a:lstStyle/>
          <a:p>
            <a:r>
              <a:rPr lang="en-US" b="1" i="1" err="1"/>
              <a:t>M</a:t>
            </a:r>
            <a:r>
              <a:rPr lang="en-US" b="1" err="1"/>
              <a:t>z</a:t>
            </a:r>
            <a:r>
              <a:rPr lang="en-US" b="1"/>
              <a:t>: Z-Average Mol. </a:t>
            </a:r>
            <a:r>
              <a:rPr lang="en-US" b="1" err="1"/>
              <a:t>Wgt</a:t>
            </a:r>
            <a:r>
              <a:rPr lang="en-US" b="1"/>
              <a:t>.</a:t>
            </a:r>
            <a:endParaRPr lang="en-US"/>
          </a:p>
        </p:txBody>
      </p:sp>
      <p:sp>
        <p:nvSpPr>
          <p:cNvPr id="8" name="İçerik Yer Tutucusu 7">
            <a:extLst>
              <a:ext uri="{FF2B5EF4-FFF2-40B4-BE49-F238E27FC236}">
                <a16:creationId xmlns:a16="http://schemas.microsoft.com/office/drawing/2014/main" id="{B90C8C39-6434-4E23-A57D-A7CEFBFA5019}"/>
              </a:ext>
            </a:extLst>
          </p:cNvPr>
          <p:cNvSpPr>
            <a:spLocks noGrp="1"/>
          </p:cNvSpPr>
          <p:nvPr>
            <p:ph idx="1"/>
          </p:nvPr>
        </p:nvSpPr>
        <p:spPr>
          <a:xfrm>
            <a:off x="1097279" y="1845734"/>
            <a:ext cx="6454987" cy="4023360"/>
          </a:xfrm>
        </p:spPr>
        <p:txBody>
          <a:bodyPr>
            <a:normAutofit fontScale="70000" lnSpcReduction="20000"/>
          </a:bodyPr>
          <a:lstStyle/>
          <a:p>
            <a:pPr>
              <a:buFont typeface="Wingdings" panose="05000000000000000000" pitchFamily="2" charset="2"/>
              <a:buChar char="Ø"/>
            </a:pPr>
            <a:r>
              <a:rPr lang="en-US" dirty="0">
                <a:solidFill>
                  <a:srgbClr val="0070C0"/>
                </a:solidFill>
              </a:rPr>
              <a:t>In general, a series of average molecular weights can be defined by the equation:</a:t>
            </a:r>
            <a:endParaRPr lang="tr-TR" dirty="0">
              <a:solidFill>
                <a:srgbClr val="0070C0"/>
              </a:solidFill>
            </a:endParaRPr>
          </a:p>
          <a:p>
            <a:pPr>
              <a:buFont typeface="Wingdings" panose="05000000000000000000" pitchFamily="2" charset="2"/>
              <a:buChar char="Ø"/>
            </a:pPr>
            <a:r>
              <a:rPr lang="en-US" dirty="0">
                <a:solidFill>
                  <a:srgbClr val="0070C0"/>
                </a:solidFill>
              </a:rPr>
              <a:t>The higher averages are increasingly more sensitive to high molecular weight polymers and accordingly are increasingly more difficult to measure with precision. </a:t>
            </a:r>
            <a:endParaRPr lang="tr-TR" dirty="0">
              <a:solidFill>
                <a:srgbClr val="0070C0"/>
              </a:solidFill>
            </a:endParaRPr>
          </a:p>
          <a:p>
            <a:pPr>
              <a:buFont typeface="Wingdings" panose="05000000000000000000" pitchFamily="2" charset="2"/>
              <a:buChar char="Ø"/>
            </a:pPr>
            <a:r>
              <a:rPr lang="en-US" dirty="0">
                <a:solidFill>
                  <a:srgbClr val="0070C0"/>
                </a:solidFill>
              </a:rPr>
              <a:t>They</a:t>
            </a:r>
            <a:r>
              <a:rPr lang="tr-TR" dirty="0">
                <a:solidFill>
                  <a:srgbClr val="0070C0"/>
                </a:solidFill>
              </a:rPr>
              <a:t> </a:t>
            </a:r>
            <a:r>
              <a:rPr lang="en-US" dirty="0">
                <a:solidFill>
                  <a:srgbClr val="0070C0"/>
                </a:solidFill>
              </a:rPr>
              <a:t>tend to be associated with methods that measure the motion of polymer molecules,</a:t>
            </a:r>
            <a:r>
              <a:rPr lang="tr-TR" dirty="0">
                <a:solidFill>
                  <a:srgbClr val="0070C0"/>
                </a:solidFill>
              </a:rPr>
              <a:t> </a:t>
            </a:r>
            <a:r>
              <a:rPr lang="en-US" dirty="0">
                <a:solidFill>
                  <a:srgbClr val="0070C0"/>
                </a:solidFill>
              </a:rPr>
              <a:t>such as diffusion or sedimentation techniques. </a:t>
            </a:r>
            <a:endParaRPr lang="tr-TR" dirty="0">
              <a:solidFill>
                <a:srgbClr val="0070C0"/>
              </a:solidFill>
            </a:endParaRPr>
          </a:p>
          <a:p>
            <a:pPr>
              <a:buFont typeface="Wingdings" panose="05000000000000000000" pitchFamily="2" charset="2"/>
              <a:buChar char="Ø"/>
            </a:pPr>
            <a:r>
              <a:rPr lang="en-US" dirty="0">
                <a:solidFill>
                  <a:srgbClr val="0070C0"/>
                </a:solidFill>
              </a:rPr>
              <a:t>Although the z-averages are not commonly quoted for polymers, several important methods for measuring the dimensions</a:t>
            </a:r>
            <a:r>
              <a:rPr lang="tr-TR" dirty="0">
                <a:solidFill>
                  <a:srgbClr val="0070C0"/>
                </a:solidFill>
              </a:rPr>
              <a:t> </a:t>
            </a:r>
            <a:r>
              <a:rPr lang="en-US" dirty="0">
                <a:solidFill>
                  <a:srgbClr val="0070C0"/>
                </a:solidFill>
              </a:rPr>
              <a:t>of chains that yield z-average molecular weights.</a:t>
            </a:r>
            <a:endParaRPr lang="tr-TR" dirty="0">
              <a:solidFill>
                <a:srgbClr val="0070C0"/>
              </a:solidFill>
            </a:endParaRPr>
          </a:p>
        </p:txBody>
      </p:sp>
      <p:sp>
        <p:nvSpPr>
          <p:cNvPr id="5" name="Slayt Numarası Yer Tutucusu 4">
            <a:extLst>
              <a:ext uri="{FF2B5EF4-FFF2-40B4-BE49-F238E27FC236}">
                <a16:creationId xmlns:a16="http://schemas.microsoft.com/office/drawing/2014/main" id="{0D9FCB22-EC47-4B70-85DF-AEEEE1C0F90B}"/>
              </a:ext>
            </a:extLst>
          </p:cNvPr>
          <p:cNvSpPr>
            <a:spLocks noGrp="1"/>
          </p:cNvSpPr>
          <p:nvPr>
            <p:ph type="sldNum" sz="quarter" idx="12"/>
          </p:nvPr>
        </p:nvSpPr>
        <p:spPr/>
        <p:txBody>
          <a:bodyPr vert="horz" lIns="91440" tIns="45720" rIns="91440" bIns="45720" rtlCol="0">
            <a:normAutofit/>
          </a:bodyPr>
          <a:lstStyle/>
          <a:p>
            <a:pPr>
              <a:spcAft>
                <a:spcPts val="600"/>
              </a:spcAft>
            </a:pPr>
            <a:fld id="{C48B597C-96BC-4507-A5B9-934CCC3525F3}" type="slidenum">
              <a:rPr lang="en-US" smtClean="0"/>
              <a:pPr>
                <a:spcAft>
                  <a:spcPts val="600"/>
                </a:spcAft>
              </a:pPr>
              <a:t>13</a:t>
            </a:fld>
            <a:endParaRPr lang="en-US"/>
          </a:p>
        </p:txBody>
      </p:sp>
      <p:pic>
        <p:nvPicPr>
          <p:cNvPr id="10" name="Resim 9">
            <a:extLst>
              <a:ext uri="{FF2B5EF4-FFF2-40B4-BE49-F238E27FC236}">
                <a16:creationId xmlns:a16="http://schemas.microsoft.com/office/drawing/2014/main" id="{1226C8C3-2ECD-4B72-9C46-552F77F04483}"/>
              </a:ext>
            </a:extLst>
          </p:cNvPr>
          <p:cNvPicPr>
            <a:picLocks noChangeAspect="1"/>
          </p:cNvPicPr>
          <p:nvPr/>
        </p:nvPicPr>
        <p:blipFill>
          <a:blip r:embed="rId2"/>
          <a:stretch>
            <a:fillRect/>
          </a:stretch>
        </p:blipFill>
        <p:spPr>
          <a:xfrm>
            <a:off x="7552266" y="2656268"/>
            <a:ext cx="4194216" cy="2418017"/>
          </a:xfrm>
          <a:prstGeom prst="rect">
            <a:avLst/>
          </a:prstGeom>
        </p:spPr>
      </p:pic>
    </p:spTree>
    <p:extLst>
      <p:ext uri="{BB962C8B-B14F-4D97-AF65-F5344CB8AC3E}">
        <p14:creationId xmlns:p14="http://schemas.microsoft.com/office/powerpoint/2010/main" val="570189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6C645DC-6D2F-4937-A2DE-5875B30BA281}"/>
              </a:ext>
            </a:extLst>
          </p:cNvPr>
          <p:cNvSpPr>
            <a:spLocks noGrp="1"/>
          </p:cNvSpPr>
          <p:nvPr>
            <p:ph type="title"/>
          </p:nvPr>
        </p:nvSpPr>
        <p:spPr/>
        <p:txBody>
          <a:bodyPr vert="horz" lIns="91440" tIns="45720" rIns="91440" bIns="45720" rtlCol="0">
            <a:normAutofit/>
          </a:bodyPr>
          <a:lstStyle/>
          <a:p>
            <a:r>
              <a:rPr lang="en-US" b="1" i="1" err="1"/>
              <a:t>M</a:t>
            </a:r>
            <a:r>
              <a:rPr lang="en-US" b="1" err="1"/>
              <a:t>z</a:t>
            </a:r>
            <a:r>
              <a:rPr lang="en-US" b="1"/>
              <a:t>: Z-Average Mol. </a:t>
            </a:r>
            <a:r>
              <a:rPr lang="en-US" b="1" err="1"/>
              <a:t>Wgt</a:t>
            </a:r>
            <a:r>
              <a:rPr lang="en-US" b="1"/>
              <a:t>.</a:t>
            </a:r>
            <a:endParaRPr lang="en-US"/>
          </a:p>
        </p:txBody>
      </p:sp>
      <p:sp>
        <p:nvSpPr>
          <p:cNvPr id="8" name="İçerik Yer Tutucusu 7">
            <a:extLst>
              <a:ext uri="{FF2B5EF4-FFF2-40B4-BE49-F238E27FC236}">
                <a16:creationId xmlns:a16="http://schemas.microsoft.com/office/drawing/2014/main" id="{B90C8C39-6434-4E23-A57D-A7CEFBFA5019}"/>
              </a:ext>
            </a:extLst>
          </p:cNvPr>
          <p:cNvSpPr>
            <a:spLocks noGrp="1"/>
          </p:cNvSpPr>
          <p:nvPr>
            <p:ph idx="1"/>
          </p:nvPr>
        </p:nvSpPr>
        <p:spPr>
          <a:xfrm>
            <a:off x="1097279" y="1845734"/>
            <a:ext cx="10115204" cy="4023360"/>
          </a:xfrm>
        </p:spPr>
        <p:txBody>
          <a:bodyPr>
            <a:noAutofit/>
          </a:bodyPr>
          <a:lstStyle/>
          <a:p>
            <a:pPr>
              <a:buFont typeface="Wingdings" panose="05000000000000000000" pitchFamily="2" charset="2"/>
              <a:buChar char="Ø"/>
            </a:pPr>
            <a:r>
              <a:rPr lang="en-US" sz="2200" dirty="0">
                <a:solidFill>
                  <a:srgbClr val="0070C0"/>
                </a:solidFill>
              </a:rPr>
              <a:t>For all synthetic polydisperse polymers: </a:t>
            </a:r>
            <a:endParaRPr lang="tr-TR" sz="2200" dirty="0">
              <a:solidFill>
                <a:srgbClr val="0070C0"/>
              </a:solidFill>
            </a:endParaRPr>
          </a:p>
          <a:p>
            <a:pPr marL="0" indent="0">
              <a:buNone/>
            </a:pPr>
            <a:r>
              <a:rPr lang="en-US" sz="2200" dirty="0">
                <a:solidFill>
                  <a:srgbClr val="0070C0"/>
                </a:solidFill>
              </a:rPr>
              <a:t>Mn &lt; Mw &lt; </a:t>
            </a:r>
            <a:r>
              <a:rPr lang="en-US" sz="2200" dirty="0" err="1">
                <a:solidFill>
                  <a:srgbClr val="0070C0"/>
                </a:solidFill>
              </a:rPr>
              <a:t>Mz</a:t>
            </a:r>
            <a:r>
              <a:rPr lang="en-US" sz="2200" dirty="0">
                <a:solidFill>
                  <a:srgbClr val="0070C0"/>
                </a:solidFill>
              </a:rPr>
              <a:t> &lt; Mz+1 </a:t>
            </a:r>
            <a:endParaRPr lang="tr-TR" sz="2200" dirty="0">
              <a:solidFill>
                <a:srgbClr val="0070C0"/>
              </a:solidFill>
            </a:endParaRPr>
          </a:p>
          <a:p>
            <a:pPr>
              <a:buFont typeface="Wingdings" panose="05000000000000000000" pitchFamily="2" charset="2"/>
              <a:buChar char="Ø"/>
            </a:pPr>
            <a:r>
              <a:rPr lang="en-US" sz="2200" dirty="0">
                <a:solidFill>
                  <a:srgbClr val="0070C0"/>
                </a:solidFill>
              </a:rPr>
              <a:t>The polydispersity index is used as a measure of the broadness of a molecular weight distribution of a polymer, and is defined by: </a:t>
            </a:r>
            <a:endParaRPr lang="tr-TR" sz="2200" dirty="0">
              <a:solidFill>
                <a:srgbClr val="0070C0"/>
              </a:solidFill>
            </a:endParaRPr>
          </a:p>
          <a:p>
            <a:pPr>
              <a:buFont typeface="Wingdings" panose="05000000000000000000" pitchFamily="2" charset="2"/>
              <a:buChar char="Ø"/>
            </a:pPr>
            <a:r>
              <a:rPr lang="en-US" sz="2200" dirty="0">
                <a:solidFill>
                  <a:srgbClr val="0070C0"/>
                </a:solidFill>
              </a:rPr>
              <a:t>Polydispersity index = Mw Mn</a:t>
            </a:r>
            <a:endParaRPr lang="tr-TR" sz="2200" dirty="0">
              <a:solidFill>
                <a:srgbClr val="0070C0"/>
              </a:solidFill>
            </a:endParaRPr>
          </a:p>
          <a:p>
            <a:pPr>
              <a:buFont typeface="Wingdings" panose="05000000000000000000" pitchFamily="2" charset="2"/>
              <a:buChar char="Ø"/>
            </a:pPr>
            <a:r>
              <a:rPr lang="en-US" sz="2200" dirty="0">
                <a:solidFill>
                  <a:srgbClr val="0070C0"/>
                </a:solidFill>
              </a:rPr>
              <a:t>The larger the polydispersity index, the broader the molecular weight. </a:t>
            </a:r>
            <a:endParaRPr lang="tr-TR" sz="2200" dirty="0">
              <a:solidFill>
                <a:srgbClr val="0070C0"/>
              </a:solidFill>
            </a:endParaRPr>
          </a:p>
          <a:p>
            <a:pPr>
              <a:buFont typeface="Wingdings" panose="05000000000000000000" pitchFamily="2" charset="2"/>
              <a:buChar char="Ø"/>
            </a:pPr>
            <a:r>
              <a:rPr lang="en-US" sz="2200" dirty="0">
                <a:solidFill>
                  <a:srgbClr val="0070C0"/>
                </a:solidFill>
              </a:rPr>
              <a:t>A monodisperse polymer where all the chain lengths are equal (such as a protein) has an Mw/Mn = 1. </a:t>
            </a:r>
            <a:endParaRPr lang="tr-TR" sz="2200" dirty="0">
              <a:solidFill>
                <a:srgbClr val="0070C0"/>
              </a:solidFill>
            </a:endParaRPr>
          </a:p>
          <a:p>
            <a:pPr>
              <a:buFont typeface="Wingdings" panose="05000000000000000000" pitchFamily="2" charset="2"/>
              <a:buChar char="Ø"/>
            </a:pPr>
            <a:r>
              <a:rPr lang="en-US" sz="2200" dirty="0">
                <a:solidFill>
                  <a:srgbClr val="0070C0"/>
                </a:solidFill>
              </a:rPr>
              <a:t>The best controlled synthetic polymers (narrow polymers used for calibrations) have Mw/Mn of 1.02 to 1.10. Step polymerization reactions typically yield values of Mw/Mn of around 2.0, whereas chain reactions yield Mw/Mn values between 1.5 and 20.</a:t>
            </a:r>
            <a:endParaRPr lang="tr-TR" sz="2200" dirty="0">
              <a:solidFill>
                <a:srgbClr val="0070C0"/>
              </a:solidFill>
            </a:endParaRPr>
          </a:p>
        </p:txBody>
      </p:sp>
      <p:sp>
        <p:nvSpPr>
          <p:cNvPr id="5" name="Slayt Numarası Yer Tutucusu 4">
            <a:extLst>
              <a:ext uri="{FF2B5EF4-FFF2-40B4-BE49-F238E27FC236}">
                <a16:creationId xmlns:a16="http://schemas.microsoft.com/office/drawing/2014/main" id="{0D9FCB22-EC47-4B70-85DF-AEEEE1C0F90B}"/>
              </a:ext>
            </a:extLst>
          </p:cNvPr>
          <p:cNvSpPr>
            <a:spLocks noGrp="1"/>
          </p:cNvSpPr>
          <p:nvPr>
            <p:ph type="sldNum" sz="quarter" idx="12"/>
          </p:nvPr>
        </p:nvSpPr>
        <p:spPr/>
        <p:txBody>
          <a:bodyPr vert="horz" lIns="91440" tIns="45720" rIns="91440" bIns="45720" rtlCol="0">
            <a:normAutofit/>
          </a:bodyPr>
          <a:lstStyle/>
          <a:p>
            <a:pPr>
              <a:spcAft>
                <a:spcPts val="600"/>
              </a:spcAft>
            </a:pPr>
            <a:fld id="{C48B597C-96BC-4507-A5B9-934CCC3525F3}" type="slidenum">
              <a:rPr lang="en-US" smtClean="0"/>
              <a:pPr>
                <a:spcAft>
                  <a:spcPts val="600"/>
                </a:spcAft>
              </a:pPr>
              <a:t>14</a:t>
            </a:fld>
            <a:endParaRPr lang="en-US"/>
          </a:p>
        </p:txBody>
      </p:sp>
    </p:spTree>
    <p:extLst>
      <p:ext uri="{BB962C8B-B14F-4D97-AF65-F5344CB8AC3E}">
        <p14:creationId xmlns:p14="http://schemas.microsoft.com/office/powerpoint/2010/main" val="2514907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1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1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19">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26C645DC-6D2F-4937-A2DE-5875B30BA281}"/>
              </a:ext>
            </a:extLst>
          </p:cNvPr>
          <p:cNvSpPr>
            <a:spLocks noGrp="1"/>
          </p:cNvSpPr>
          <p:nvPr>
            <p:ph type="title"/>
          </p:nvPr>
        </p:nvSpPr>
        <p:spPr>
          <a:xfrm>
            <a:off x="8141110" y="639097"/>
            <a:ext cx="3401961" cy="3686015"/>
          </a:xfrm>
        </p:spPr>
        <p:txBody>
          <a:bodyPr vert="horz" lIns="91440" tIns="45720" rIns="91440" bIns="45720" rtlCol="0" anchor="b">
            <a:normAutofit fontScale="90000"/>
          </a:bodyPr>
          <a:lstStyle/>
          <a:p>
            <a:r>
              <a:rPr lang="en-US" sz="6600" b="1" i="1" dirty="0" err="1">
                <a:solidFill>
                  <a:schemeClr val="tx1">
                    <a:lumMod val="85000"/>
                    <a:lumOff val="15000"/>
                  </a:schemeClr>
                </a:solidFill>
              </a:rPr>
              <a:t>M</a:t>
            </a:r>
            <a:r>
              <a:rPr lang="en-US" sz="6600" b="1" dirty="0" err="1">
                <a:solidFill>
                  <a:schemeClr val="tx1">
                    <a:lumMod val="85000"/>
                    <a:lumOff val="15000"/>
                  </a:schemeClr>
                </a:solidFill>
              </a:rPr>
              <a:t>v</a:t>
            </a:r>
            <a:r>
              <a:rPr lang="en-US" sz="6600" b="1" dirty="0">
                <a:solidFill>
                  <a:schemeClr val="tx1">
                    <a:lumMod val="85000"/>
                    <a:lumOff val="15000"/>
                  </a:schemeClr>
                </a:solidFill>
              </a:rPr>
              <a:t>: Viscosity-Average Mol. </a:t>
            </a:r>
            <a:r>
              <a:rPr lang="en-US" sz="6600" b="1" dirty="0" err="1">
                <a:solidFill>
                  <a:schemeClr val="tx1">
                    <a:lumMod val="85000"/>
                    <a:lumOff val="15000"/>
                  </a:schemeClr>
                </a:solidFill>
              </a:rPr>
              <a:t>Wgt</a:t>
            </a:r>
            <a:r>
              <a:rPr lang="en-US" sz="6600" b="1" dirty="0">
                <a:solidFill>
                  <a:schemeClr val="tx1">
                    <a:lumMod val="85000"/>
                    <a:lumOff val="15000"/>
                  </a:schemeClr>
                </a:solidFill>
              </a:rPr>
              <a:t>.</a:t>
            </a:r>
            <a:endParaRPr lang="en-US" sz="6600" dirty="0">
              <a:solidFill>
                <a:schemeClr val="tx1">
                  <a:lumMod val="85000"/>
                  <a:lumOff val="15000"/>
                </a:schemeClr>
              </a:solidFill>
            </a:endParaRPr>
          </a:p>
        </p:txBody>
      </p:sp>
      <p:pic>
        <p:nvPicPr>
          <p:cNvPr id="32" name="Resim 2">
            <a:extLst>
              <a:ext uri="{FF2B5EF4-FFF2-40B4-BE49-F238E27FC236}">
                <a16:creationId xmlns:a16="http://schemas.microsoft.com/office/drawing/2014/main" id="{A7D0BB6D-9619-4AD5-9DC3-4E98DF3A1B97}"/>
              </a:ext>
            </a:extLst>
          </p:cNvPr>
          <p:cNvPicPr>
            <a:picLocks noGrp="1" noChangeAspect="1"/>
          </p:cNvPicPr>
          <p:nvPr>
            <p:ph idx="1"/>
          </p:nvPr>
        </p:nvPicPr>
        <p:blipFill>
          <a:blip r:embed="rId2"/>
          <a:stretch>
            <a:fillRect/>
          </a:stretch>
        </p:blipFill>
        <p:spPr>
          <a:xfrm>
            <a:off x="230076" y="890188"/>
            <a:ext cx="7766699" cy="4413327"/>
          </a:xfrm>
          <a:prstGeom prst="rect">
            <a:avLst/>
          </a:prstGeom>
        </p:spPr>
      </p:pic>
      <p:sp>
        <p:nvSpPr>
          <p:cNvPr id="4" name="Alt Bilgi Yer Tutucusu 3">
            <a:extLst>
              <a:ext uri="{FF2B5EF4-FFF2-40B4-BE49-F238E27FC236}">
                <a16:creationId xmlns:a16="http://schemas.microsoft.com/office/drawing/2014/main" id="{24D008AC-C590-43A4-AD1A-3CB8D0F1D9A7}"/>
              </a:ext>
            </a:extLst>
          </p:cNvPr>
          <p:cNvSpPr>
            <a:spLocks noGrp="1"/>
          </p:cNvSpPr>
          <p:nvPr>
            <p:ph type="ftr" sz="quarter" idx="11"/>
          </p:nvPr>
        </p:nvSpPr>
        <p:spPr/>
        <p:txBody>
          <a:bodyPr vert="horz" lIns="91440" tIns="45720" rIns="91440" bIns="45720" rtlCol="0" anchor="ctr">
            <a:normAutofit fontScale="92500" lnSpcReduction="20000"/>
          </a:bodyPr>
          <a:lstStyle/>
          <a:p>
            <a:pPr>
              <a:spcAft>
                <a:spcPts val="600"/>
              </a:spcAft>
            </a:pPr>
            <a:r>
              <a:rPr lang="en-US" kern="1200" cap="all" baseline="0">
                <a:solidFill>
                  <a:srgbClr val="FFFFFF"/>
                </a:solidFill>
                <a:latin typeface="+mn-lt"/>
                <a:ea typeface="+mn-ea"/>
                <a:cs typeface="+mn-cs"/>
              </a:rPr>
              <a:t>Dr. Öğretim Üyesi Metin GENÇTEN, Polymer Chemistry and  Polymeric Materials</a:t>
            </a:r>
          </a:p>
        </p:txBody>
      </p:sp>
      <p:sp>
        <p:nvSpPr>
          <p:cNvPr id="5" name="Slayt Numarası Yer Tutucusu 4">
            <a:extLst>
              <a:ext uri="{FF2B5EF4-FFF2-40B4-BE49-F238E27FC236}">
                <a16:creationId xmlns:a16="http://schemas.microsoft.com/office/drawing/2014/main" id="{0D9FCB22-EC47-4B70-85DF-AEEEE1C0F90B}"/>
              </a:ext>
            </a:extLst>
          </p:cNvPr>
          <p:cNvSpPr>
            <a:spLocks noGrp="1"/>
          </p:cNvSpPr>
          <p:nvPr>
            <p:ph type="sldNum" sz="quarter" idx="12"/>
          </p:nvPr>
        </p:nvSpPr>
        <p:spPr/>
        <p:txBody>
          <a:bodyPr vert="horz" lIns="91440" tIns="45720" rIns="91440" bIns="45720" rtlCol="0" anchor="ctr">
            <a:normAutofit/>
          </a:bodyPr>
          <a:lstStyle/>
          <a:p>
            <a:pPr>
              <a:spcAft>
                <a:spcPts val="600"/>
              </a:spcAft>
            </a:pPr>
            <a:fld id="{C48B597C-96BC-4507-A5B9-934CCC3525F3}" type="slidenum">
              <a:rPr lang="en-US" smtClean="0"/>
              <a:pPr>
                <a:spcAft>
                  <a:spcPts val="600"/>
                </a:spcAft>
              </a:pPr>
              <a:t>15</a:t>
            </a:fld>
            <a:endParaRPr lang="en-US"/>
          </a:p>
        </p:txBody>
      </p:sp>
      <p:cxnSp>
        <p:nvCxnSpPr>
          <p:cNvPr id="33" name="Straight Connector 21">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4" name="Rectangle 23">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25">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9806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2E184F29-3D0F-45A3-90E7-02FBF96A7D98}"/>
              </a:ext>
            </a:extLst>
          </p:cNvPr>
          <p:cNvSpPr>
            <a:spLocks noGrp="1"/>
          </p:cNvSpPr>
          <p:nvPr>
            <p:ph type="title"/>
          </p:nvPr>
        </p:nvSpPr>
        <p:spPr>
          <a:xfrm>
            <a:off x="8141110" y="639097"/>
            <a:ext cx="3401961" cy="3686015"/>
          </a:xfrm>
        </p:spPr>
        <p:txBody>
          <a:bodyPr vert="horz" lIns="91440" tIns="45720" rIns="91440" bIns="45720" rtlCol="0" anchor="b">
            <a:normAutofit fontScale="90000"/>
          </a:bodyPr>
          <a:lstStyle/>
          <a:p>
            <a:r>
              <a:rPr lang="en-US" sz="6600" b="1" i="1" dirty="0" err="1">
                <a:solidFill>
                  <a:schemeClr val="tx1">
                    <a:lumMod val="85000"/>
                    <a:lumOff val="15000"/>
                  </a:schemeClr>
                </a:solidFill>
              </a:rPr>
              <a:t>M</a:t>
            </a:r>
            <a:r>
              <a:rPr lang="en-US" sz="6600" b="1" dirty="0" err="1">
                <a:solidFill>
                  <a:schemeClr val="tx1">
                    <a:lumMod val="85000"/>
                    <a:lumOff val="15000"/>
                  </a:schemeClr>
                </a:solidFill>
              </a:rPr>
              <a:t>v</a:t>
            </a:r>
            <a:r>
              <a:rPr lang="en-US" sz="6600" b="1" dirty="0">
                <a:solidFill>
                  <a:schemeClr val="tx1">
                    <a:lumMod val="85000"/>
                    <a:lumOff val="15000"/>
                  </a:schemeClr>
                </a:solidFill>
              </a:rPr>
              <a:t>: Viscosity-Average Mol. </a:t>
            </a:r>
            <a:r>
              <a:rPr lang="en-US" sz="6600" b="1" dirty="0" err="1">
                <a:solidFill>
                  <a:schemeClr val="tx1">
                    <a:lumMod val="85000"/>
                    <a:lumOff val="15000"/>
                  </a:schemeClr>
                </a:solidFill>
              </a:rPr>
              <a:t>Wgt</a:t>
            </a:r>
            <a:r>
              <a:rPr lang="en-US" sz="6600" b="1" dirty="0">
                <a:solidFill>
                  <a:schemeClr val="tx1">
                    <a:lumMod val="85000"/>
                    <a:lumOff val="15000"/>
                  </a:schemeClr>
                </a:solidFill>
              </a:rPr>
              <a:t>.</a:t>
            </a:r>
            <a:endParaRPr lang="en-US" sz="6600" dirty="0">
              <a:solidFill>
                <a:schemeClr val="tx1">
                  <a:lumMod val="85000"/>
                  <a:lumOff val="15000"/>
                </a:schemeClr>
              </a:solidFill>
            </a:endParaRPr>
          </a:p>
        </p:txBody>
      </p:sp>
      <p:pic>
        <p:nvPicPr>
          <p:cNvPr id="9" name="Resim 5">
            <a:extLst>
              <a:ext uri="{FF2B5EF4-FFF2-40B4-BE49-F238E27FC236}">
                <a16:creationId xmlns:a16="http://schemas.microsoft.com/office/drawing/2014/main" id="{A219AF06-6636-477C-A8C7-6698D92C45A7}"/>
              </a:ext>
            </a:extLst>
          </p:cNvPr>
          <p:cNvPicPr>
            <a:picLocks noGrp="1" noChangeAspect="1"/>
          </p:cNvPicPr>
          <p:nvPr>
            <p:ph idx="1"/>
          </p:nvPr>
        </p:nvPicPr>
        <p:blipFill>
          <a:blip r:embed="rId2"/>
          <a:stretch>
            <a:fillRect/>
          </a:stretch>
        </p:blipFill>
        <p:spPr>
          <a:xfrm>
            <a:off x="1472027" y="640081"/>
            <a:ext cx="5236161" cy="5054156"/>
          </a:xfrm>
          <a:prstGeom prst="rect">
            <a:avLst/>
          </a:prstGeom>
        </p:spPr>
      </p:pic>
      <p:sp>
        <p:nvSpPr>
          <p:cNvPr id="4" name="Alt Bilgi Yer Tutucusu 3">
            <a:extLst>
              <a:ext uri="{FF2B5EF4-FFF2-40B4-BE49-F238E27FC236}">
                <a16:creationId xmlns:a16="http://schemas.microsoft.com/office/drawing/2014/main" id="{2FD5BCD7-8957-4A31-9293-FB16664E5621}"/>
              </a:ext>
            </a:extLst>
          </p:cNvPr>
          <p:cNvSpPr>
            <a:spLocks noGrp="1"/>
          </p:cNvSpPr>
          <p:nvPr>
            <p:ph type="ftr" sz="quarter" idx="11"/>
          </p:nvPr>
        </p:nvSpPr>
        <p:spPr/>
        <p:txBody>
          <a:bodyPr vert="horz" lIns="91440" tIns="45720" rIns="91440" bIns="45720" rtlCol="0" anchor="ctr">
            <a:normAutofit fontScale="92500" lnSpcReduction="20000"/>
          </a:bodyPr>
          <a:lstStyle/>
          <a:p>
            <a:pPr>
              <a:spcAft>
                <a:spcPts val="600"/>
              </a:spcAft>
            </a:pPr>
            <a:r>
              <a:rPr lang="en-US" kern="1200" cap="all" baseline="0">
                <a:solidFill>
                  <a:srgbClr val="FFFFFF"/>
                </a:solidFill>
                <a:latin typeface="+mn-lt"/>
                <a:ea typeface="+mn-ea"/>
                <a:cs typeface="+mn-cs"/>
              </a:rPr>
              <a:t>Dr. Öğretim Üyesi Metin GENÇTEN, Polymer Chemistry and  Polymeric Materials</a:t>
            </a:r>
          </a:p>
        </p:txBody>
      </p:sp>
      <p:sp>
        <p:nvSpPr>
          <p:cNvPr id="5" name="Slayt Numarası Yer Tutucusu 4">
            <a:extLst>
              <a:ext uri="{FF2B5EF4-FFF2-40B4-BE49-F238E27FC236}">
                <a16:creationId xmlns:a16="http://schemas.microsoft.com/office/drawing/2014/main" id="{24338B2C-AB2A-4CB3-9519-255646305E91}"/>
              </a:ext>
            </a:extLst>
          </p:cNvPr>
          <p:cNvSpPr>
            <a:spLocks noGrp="1"/>
          </p:cNvSpPr>
          <p:nvPr>
            <p:ph type="sldNum" sz="quarter" idx="12"/>
          </p:nvPr>
        </p:nvSpPr>
        <p:spPr/>
        <p:txBody>
          <a:bodyPr vert="horz" lIns="91440" tIns="45720" rIns="91440" bIns="45720" rtlCol="0" anchor="ctr">
            <a:normAutofit/>
          </a:bodyPr>
          <a:lstStyle/>
          <a:p>
            <a:pPr>
              <a:spcAft>
                <a:spcPts val="600"/>
              </a:spcAft>
            </a:pPr>
            <a:fld id="{C48B597C-96BC-4507-A5B9-934CCC3525F3}" type="slidenum">
              <a:rPr lang="en-US" smtClean="0"/>
              <a:pPr>
                <a:spcAft>
                  <a:spcPts val="600"/>
                </a:spcAft>
              </a:pPr>
              <a:t>16</a:t>
            </a:fld>
            <a:endParaRPr lang="en-US"/>
          </a:p>
        </p:txBody>
      </p:sp>
      <p:cxnSp>
        <p:nvCxnSpPr>
          <p:cNvPr id="20" name="Straight Connector 19">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8666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2E184F29-3D0F-45A3-90E7-02FBF96A7D98}"/>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b="1" dirty="0">
                <a:solidFill>
                  <a:schemeClr val="tx1">
                    <a:lumMod val="85000"/>
                    <a:lumOff val="15000"/>
                  </a:schemeClr>
                </a:solidFill>
              </a:rPr>
              <a:t>Experimental Methods</a:t>
            </a:r>
            <a:endParaRPr lang="en-US" sz="4600" dirty="0">
              <a:solidFill>
                <a:schemeClr val="tx1">
                  <a:lumMod val="85000"/>
                  <a:lumOff val="15000"/>
                </a:schemeClr>
              </a:solidFill>
            </a:endParaRPr>
          </a:p>
        </p:txBody>
      </p:sp>
      <p:pic>
        <p:nvPicPr>
          <p:cNvPr id="10" name="Resim 6">
            <a:extLst>
              <a:ext uri="{FF2B5EF4-FFF2-40B4-BE49-F238E27FC236}">
                <a16:creationId xmlns:a16="http://schemas.microsoft.com/office/drawing/2014/main" id="{2F57733B-A735-4A6C-B197-9D3E6F498CCF}"/>
              </a:ext>
            </a:extLst>
          </p:cNvPr>
          <p:cNvPicPr>
            <a:picLocks noGrp="1" noChangeAspect="1"/>
          </p:cNvPicPr>
          <p:nvPr>
            <p:ph idx="1"/>
          </p:nvPr>
        </p:nvPicPr>
        <p:blipFill>
          <a:blip r:embed="rId2"/>
          <a:stretch>
            <a:fillRect/>
          </a:stretch>
        </p:blipFill>
        <p:spPr>
          <a:xfrm>
            <a:off x="633999" y="874915"/>
            <a:ext cx="6912217" cy="4584488"/>
          </a:xfrm>
          <a:prstGeom prst="rect">
            <a:avLst/>
          </a:prstGeom>
        </p:spPr>
      </p:pic>
      <p:sp>
        <p:nvSpPr>
          <p:cNvPr id="4" name="Alt Bilgi Yer Tutucusu 3">
            <a:extLst>
              <a:ext uri="{FF2B5EF4-FFF2-40B4-BE49-F238E27FC236}">
                <a16:creationId xmlns:a16="http://schemas.microsoft.com/office/drawing/2014/main" id="{2FD5BCD7-8957-4A31-9293-FB16664E5621}"/>
              </a:ext>
            </a:extLst>
          </p:cNvPr>
          <p:cNvSpPr>
            <a:spLocks noGrp="1"/>
          </p:cNvSpPr>
          <p:nvPr>
            <p:ph type="ftr" sz="quarter" idx="11"/>
          </p:nvPr>
        </p:nvSpPr>
        <p:spPr/>
        <p:txBody>
          <a:bodyPr vert="horz" lIns="91440" tIns="45720" rIns="91440" bIns="45720" rtlCol="0" anchor="ctr">
            <a:normAutofit fontScale="92500" lnSpcReduction="20000"/>
          </a:bodyPr>
          <a:lstStyle/>
          <a:p>
            <a:pPr>
              <a:spcAft>
                <a:spcPts val="600"/>
              </a:spcAft>
            </a:pPr>
            <a:r>
              <a:rPr lang="en-US" kern="1200" cap="all" baseline="0">
                <a:solidFill>
                  <a:srgbClr val="FFFFFF"/>
                </a:solidFill>
                <a:latin typeface="+mn-lt"/>
                <a:ea typeface="+mn-ea"/>
                <a:cs typeface="+mn-cs"/>
              </a:rPr>
              <a:t>Dr. Öğretim Üyesi Metin GENÇTEN, Polymer Chemistry and  Polymeric Materials</a:t>
            </a:r>
          </a:p>
        </p:txBody>
      </p:sp>
      <p:sp>
        <p:nvSpPr>
          <p:cNvPr id="5" name="Slayt Numarası Yer Tutucusu 4">
            <a:extLst>
              <a:ext uri="{FF2B5EF4-FFF2-40B4-BE49-F238E27FC236}">
                <a16:creationId xmlns:a16="http://schemas.microsoft.com/office/drawing/2014/main" id="{24338B2C-AB2A-4CB3-9519-255646305E91}"/>
              </a:ext>
            </a:extLst>
          </p:cNvPr>
          <p:cNvSpPr>
            <a:spLocks noGrp="1"/>
          </p:cNvSpPr>
          <p:nvPr>
            <p:ph type="sldNum" sz="quarter" idx="12"/>
          </p:nvPr>
        </p:nvSpPr>
        <p:spPr/>
        <p:txBody>
          <a:bodyPr vert="horz" lIns="91440" tIns="45720" rIns="91440" bIns="45720" rtlCol="0" anchor="ctr">
            <a:normAutofit/>
          </a:bodyPr>
          <a:lstStyle/>
          <a:p>
            <a:pPr>
              <a:spcAft>
                <a:spcPts val="600"/>
              </a:spcAft>
            </a:pPr>
            <a:fld id="{C48B597C-96BC-4507-A5B9-934CCC3525F3}" type="slidenum">
              <a:rPr lang="en-US" smtClean="0"/>
              <a:pPr>
                <a:spcAft>
                  <a:spcPts val="600"/>
                </a:spcAft>
              </a:pPr>
              <a:t>17</a:t>
            </a:fld>
            <a:endParaRPr lang="en-US"/>
          </a:p>
        </p:txBody>
      </p:sp>
      <p:cxnSp>
        <p:nvCxnSpPr>
          <p:cNvPr id="38" name="Straight Connector 3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7211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a:extLst>
              <a:ext uri="{FF2B5EF4-FFF2-40B4-BE49-F238E27FC236}">
                <a16:creationId xmlns:a16="http://schemas.microsoft.com/office/drawing/2014/main" id="{2E184F29-3D0F-45A3-90E7-02FBF96A7D98}"/>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b="1" dirty="0">
                <a:solidFill>
                  <a:srgbClr val="FFFFFF"/>
                </a:solidFill>
              </a:rPr>
              <a:t>Experimental Methods</a:t>
            </a:r>
            <a:r>
              <a:rPr lang="tr-TR" sz="3600" b="1" dirty="0">
                <a:solidFill>
                  <a:srgbClr val="FFFFFF"/>
                </a:solidFill>
              </a:rPr>
              <a:t>-</a:t>
            </a:r>
            <a:r>
              <a:rPr lang="tr-TR" sz="3600" b="1" dirty="0" err="1">
                <a:solidFill>
                  <a:srgbClr val="FFFFFF"/>
                </a:solidFill>
              </a:rPr>
              <a:t>End-Group</a:t>
            </a:r>
            <a:r>
              <a:rPr lang="tr-TR" sz="3600" b="1" dirty="0">
                <a:solidFill>
                  <a:srgbClr val="FFFFFF"/>
                </a:solidFill>
              </a:rPr>
              <a:t> Analysis</a:t>
            </a:r>
            <a:endParaRPr lang="en-US" sz="3600" b="1" dirty="0">
              <a:solidFill>
                <a:srgbClr val="FFFFFF"/>
              </a:solidFill>
            </a:endParaRPr>
          </a:p>
        </p:txBody>
      </p:sp>
      <p:sp>
        <p:nvSpPr>
          <p:cNvPr id="24" name="İçerik Yer Tutucusu 5">
            <a:extLst>
              <a:ext uri="{FF2B5EF4-FFF2-40B4-BE49-F238E27FC236}">
                <a16:creationId xmlns:a16="http://schemas.microsoft.com/office/drawing/2014/main" id="{A14DFBC1-1499-4075-B4B4-16BDF43CE446}"/>
              </a:ext>
            </a:extLst>
          </p:cNvPr>
          <p:cNvSpPr>
            <a:spLocks noGrp="1"/>
          </p:cNvSpPr>
          <p:nvPr>
            <p:ph idx="1"/>
          </p:nvPr>
        </p:nvSpPr>
        <p:spPr>
          <a:xfrm>
            <a:off x="4742016" y="605896"/>
            <a:ext cx="6413663" cy="5646208"/>
          </a:xfrm>
        </p:spPr>
        <p:txBody>
          <a:bodyPr anchor="ctr">
            <a:normAutofit fontScale="70000" lnSpcReduction="20000"/>
          </a:bodyPr>
          <a:lstStyle/>
          <a:p>
            <a:pPr>
              <a:buFont typeface="Wingdings" panose="05000000000000000000" pitchFamily="2" charset="2"/>
              <a:buChar char="Ø"/>
            </a:pPr>
            <a:r>
              <a:rPr lang="en-US" dirty="0"/>
              <a:t>The end-group analysis needs the information about the number of determinable groups per molecule. </a:t>
            </a:r>
            <a:endParaRPr lang="tr-TR" dirty="0"/>
          </a:p>
          <a:p>
            <a:pPr>
              <a:buFont typeface="Wingdings" panose="05000000000000000000" pitchFamily="2" charset="2"/>
              <a:buChar char="Ø"/>
            </a:pPr>
            <a:r>
              <a:rPr lang="en-US" dirty="0"/>
              <a:t>This method is not suitable for high molecular weight because the fraction of end groups becomes too small to measured with precision (&gt;25,000).</a:t>
            </a:r>
            <a:endParaRPr lang="tr-TR" dirty="0"/>
          </a:p>
          <a:p>
            <a:pPr>
              <a:buFont typeface="Wingdings" panose="05000000000000000000" pitchFamily="2" charset="2"/>
              <a:buChar char="Ø"/>
            </a:pPr>
            <a:r>
              <a:rPr lang="en-US" dirty="0">
                <a:solidFill>
                  <a:srgbClr val="FF0000"/>
                </a:solidFill>
              </a:rPr>
              <a:t>Condensation polymers </a:t>
            </a:r>
            <a:endParaRPr lang="tr-TR" dirty="0">
              <a:solidFill>
                <a:srgbClr val="FF0000"/>
              </a:solidFill>
            </a:endParaRPr>
          </a:p>
          <a:p>
            <a:pPr marL="0" indent="0">
              <a:buNone/>
            </a:pPr>
            <a:r>
              <a:rPr lang="en-US" dirty="0"/>
              <a:t>End-group analysis in condensation polymers usually involves chemical methods of analysis for functional groups. </a:t>
            </a:r>
            <a:endParaRPr lang="tr-TR" dirty="0"/>
          </a:p>
          <a:p>
            <a:pPr marL="0" indent="0">
              <a:buNone/>
            </a:pPr>
            <a:r>
              <a:rPr lang="en-US" dirty="0"/>
              <a:t>Examples: • Carboxyl groups in PE and in polyamides are titrated with base in an alcoholic or phenolic solvent. • Amino groups in PA are titrated with acid • Hydroxyl groups is reacted with a titratable reagent</a:t>
            </a:r>
            <a:endParaRPr lang="tr-TR" dirty="0"/>
          </a:p>
          <a:p>
            <a:pPr>
              <a:buFont typeface="Wingdings" panose="05000000000000000000" pitchFamily="2" charset="2"/>
              <a:buChar char="Ø"/>
            </a:pPr>
            <a:r>
              <a:rPr lang="en-US" dirty="0">
                <a:solidFill>
                  <a:srgbClr val="FF0000"/>
                </a:solidFill>
              </a:rPr>
              <a:t>Addition polymers </a:t>
            </a:r>
            <a:endParaRPr lang="tr-TR" dirty="0">
              <a:solidFill>
                <a:srgbClr val="FF0000"/>
              </a:solidFill>
            </a:endParaRPr>
          </a:p>
          <a:p>
            <a:r>
              <a:rPr lang="en-US" dirty="0"/>
              <a:t>End-group analysis in addition polymers does not have general procedure because of the variety of type and origin of the end groups. Analysis may be made for initiator, elements, radioactive atoms.</a:t>
            </a:r>
            <a:endParaRPr lang="tr-TR" dirty="0"/>
          </a:p>
        </p:txBody>
      </p:sp>
      <p:sp>
        <p:nvSpPr>
          <p:cNvPr id="5" name="Slayt Numarası Yer Tutucusu 4">
            <a:extLst>
              <a:ext uri="{FF2B5EF4-FFF2-40B4-BE49-F238E27FC236}">
                <a16:creationId xmlns:a16="http://schemas.microsoft.com/office/drawing/2014/main" id="{24338B2C-AB2A-4CB3-9519-255646305E91}"/>
              </a:ext>
            </a:extLst>
          </p:cNvPr>
          <p:cNvSpPr>
            <a:spLocks noGrp="1"/>
          </p:cNvSpPr>
          <p:nvPr>
            <p:ph type="sldNum" sz="quarter" idx="12"/>
          </p:nvPr>
        </p:nvSpPr>
        <p:spPr>
          <a:xfrm>
            <a:off x="10123055" y="6459785"/>
            <a:ext cx="1089428" cy="365125"/>
          </a:xfrm>
        </p:spPr>
        <p:txBody>
          <a:bodyPr vert="horz" lIns="91440" tIns="45720" rIns="91440" bIns="45720" rtlCol="0">
            <a:normAutofit/>
          </a:bodyPr>
          <a:lstStyle/>
          <a:p>
            <a:pPr>
              <a:spcAft>
                <a:spcPts val="600"/>
              </a:spcAft>
            </a:pPr>
            <a:fld id="{C48B597C-96BC-4507-A5B9-934CCC3525F3}" type="slidenum">
              <a:rPr lang="en-US">
                <a:solidFill>
                  <a:schemeClr val="tx2"/>
                </a:solidFill>
              </a:rPr>
              <a:pPr>
                <a:spcAft>
                  <a:spcPts val="600"/>
                </a:spcAft>
              </a:pPr>
              <a:t>18</a:t>
            </a:fld>
            <a:endParaRPr lang="en-US">
              <a:solidFill>
                <a:schemeClr val="tx2"/>
              </a:solidFill>
            </a:endParaRPr>
          </a:p>
        </p:txBody>
      </p:sp>
      <p:sp>
        <p:nvSpPr>
          <p:cNvPr id="15"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2727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184F29-3D0F-45A3-90E7-02FBF96A7D98}"/>
              </a:ext>
            </a:extLst>
          </p:cNvPr>
          <p:cNvSpPr>
            <a:spLocks noGrp="1"/>
          </p:cNvSpPr>
          <p:nvPr>
            <p:ph type="title"/>
          </p:nvPr>
        </p:nvSpPr>
        <p:spPr>
          <a:xfrm>
            <a:off x="1037084" y="245206"/>
            <a:ext cx="9630685" cy="1914122"/>
          </a:xfrm>
        </p:spPr>
        <p:txBody>
          <a:bodyPr vert="horz" lIns="91440" tIns="45720" rIns="91440" bIns="45720" rtlCol="0" anchor="ctr">
            <a:normAutofit/>
          </a:bodyPr>
          <a:lstStyle/>
          <a:p>
            <a:r>
              <a:rPr lang="en-US" sz="3600" b="1" dirty="0">
                <a:solidFill>
                  <a:schemeClr val="tx1"/>
                </a:solidFill>
              </a:rPr>
              <a:t>Experimental Methods</a:t>
            </a:r>
            <a:r>
              <a:rPr lang="tr-TR" sz="3600" b="1" dirty="0">
                <a:solidFill>
                  <a:schemeClr val="tx1"/>
                </a:solidFill>
              </a:rPr>
              <a:t>-</a:t>
            </a:r>
            <a:r>
              <a:rPr lang="tr-TR" sz="3600" b="1" dirty="0" err="1">
                <a:solidFill>
                  <a:schemeClr val="tx1"/>
                </a:solidFill>
              </a:rPr>
              <a:t>Colligative</a:t>
            </a:r>
            <a:r>
              <a:rPr lang="tr-TR" sz="3600" b="1" dirty="0">
                <a:solidFill>
                  <a:schemeClr val="tx1"/>
                </a:solidFill>
              </a:rPr>
              <a:t> </a:t>
            </a:r>
            <a:r>
              <a:rPr lang="tr-TR" sz="3600" b="1" dirty="0" err="1">
                <a:solidFill>
                  <a:schemeClr val="tx1"/>
                </a:solidFill>
              </a:rPr>
              <a:t>Property</a:t>
            </a:r>
            <a:r>
              <a:rPr lang="tr-TR" sz="3600" b="1" dirty="0">
                <a:solidFill>
                  <a:schemeClr val="tx1"/>
                </a:solidFill>
              </a:rPr>
              <a:t> </a:t>
            </a:r>
            <a:r>
              <a:rPr lang="tr-TR" sz="3600" b="1" dirty="0" err="1">
                <a:solidFill>
                  <a:schemeClr val="tx1"/>
                </a:solidFill>
              </a:rPr>
              <a:t>Measurement</a:t>
            </a:r>
            <a:endParaRPr lang="en-US" sz="3600" b="1" dirty="0">
              <a:solidFill>
                <a:schemeClr val="tx1"/>
              </a:solidFill>
            </a:endParaRPr>
          </a:p>
        </p:txBody>
      </p:sp>
      <p:sp>
        <p:nvSpPr>
          <p:cNvPr id="5" name="Slayt Numarası Yer Tutucusu 4">
            <a:extLst>
              <a:ext uri="{FF2B5EF4-FFF2-40B4-BE49-F238E27FC236}">
                <a16:creationId xmlns:a16="http://schemas.microsoft.com/office/drawing/2014/main" id="{24338B2C-AB2A-4CB3-9519-255646305E91}"/>
              </a:ext>
            </a:extLst>
          </p:cNvPr>
          <p:cNvSpPr>
            <a:spLocks noGrp="1"/>
          </p:cNvSpPr>
          <p:nvPr>
            <p:ph type="sldNum" sz="quarter" idx="12"/>
          </p:nvPr>
        </p:nvSpPr>
        <p:spPr>
          <a:xfrm>
            <a:off x="10123055" y="6459785"/>
            <a:ext cx="1089428" cy="365125"/>
          </a:xfrm>
        </p:spPr>
        <p:txBody>
          <a:bodyPr vert="horz" lIns="91440" tIns="45720" rIns="91440" bIns="45720" rtlCol="0">
            <a:normAutofit/>
          </a:bodyPr>
          <a:lstStyle/>
          <a:p>
            <a:pPr>
              <a:spcAft>
                <a:spcPts val="600"/>
              </a:spcAft>
            </a:pPr>
            <a:fld id="{C48B597C-96BC-4507-A5B9-934CCC3525F3}" type="slidenum">
              <a:rPr lang="en-US">
                <a:solidFill>
                  <a:schemeClr val="tx2"/>
                </a:solidFill>
              </a:rPr>
              <a:pPr>
                <a:spcAft>
                  <a:spcPts val="600"/>
                </a:spcAft>
              </a:pPr>
              <a:t>19</a:t>
            </a:fld>
            <a:endParaRPr lang="en-US">
              <a:solidFill>
                <a:schemeClr val="tx2"/>
              </a:solidFill>
            </a:endParaRPr>
          </a:p>
        </p:txBody>
      </p:sp>
      <p:sp>
        <p:nvSpPr>
          <p:cNvPr id="7" name="Dikdörtgen 6">
            <a:extLst>
              <a:ext uri="{FF2B5EF4-FFF2-40B4-BE49-F238E27FC236}">
                <a16:creationId xmlns:a16="http://schemas.microsoft.com/office/drawing/2014/main" id="{A758810E-09A9-4B4F-9FB8-8C6DF0B07288}"/>
              </a:ext>
            </a:extLst>
          </p:cNvPr>
          <p:cNvSpPr/>
          <p:nvPr/>
        </p:nvSpPr>
        <p:spPr>
          <a:xfrm>
            <a:off x="1036320" y="1734356"/>
            <a:ext cx="9966960" cy="3970318"/>
          </a:xfrm>
          <a:prstGeom prst="rect">
            <a:avLst/>
          </a:prstGeom>
        </p:spPr>
        <p:txBody>
          <a:bodyPr wrap="square">
            <a:spAutoFit/>
          </a:bodyPr>
          <a:lstStyle/>
          <a:p>
            <a:pPr marL="457200" indent="-457200">
              <a:buFont typeface="Wingdings" panose="05000000000000000000" pitchFamily="2" charset="2"/>
              <a:buChar char="Ø"/>
            </a:pPr>
            <a:r>
              <a:rPr lang="en-US" sz="2800" dirty="0">
                <a:solidFill>
                  <a:srgbClr val="0070C0"/>
                </a:solidFill>
              </a:rPr>
              <a:t>The relations between the colligative properties and molecular weight for infinitely dilute solutions in a fact that the activity of the solute in a solution becomes equal to its mole fraction as the solute concentration becomes sufficiently small. </a:t>
            </a:r>
            <a:endParaRPr lang="tr-TR" sz="2800" dirty="0">
              <a:solidFill>
                <a:srgbClr val="0070C0"/>
              </a:solidFill>
            </a:endParaRPr>
          </a:p>
          <a:p>
            <a:pPr marL="457200" indent="-457200">
              <a:buFont typeface="Wingdings" panose="05000000000000000000" pitchFamily="2" charset="2"/>
              <a:buChar char="Ø"/>
            </a:pPr>
            <a:r>
              <a:rPr lang="en-US" sz="2800" dirty="0">
                <a:solidFill>
                  <a:srgbClr val="0070C0"/>
                </a:solidFill>
              </a:rPr>
              <a:t>This method is based on </a:t>
            </a:r>
            <a:endParaRPr lang="tr-TR" sz="2800" dirty="0">
              <a:solidFill>
                <a:srgbClr val="0070C0"/>
              </a:solidFill>
            </a:endParaRPr>
          </a:p>
          <a:p>
            <a:r>
              <a:rPr lang="en-US" sz="2800" dirty="0">
                <a:solidFill>
                  <a:srgbClr val="0070C0"/>
                </a:solidFill>
              </a:rPr>
              <a:t>•</a:t>
            </a:r>
            <a:r>
              <a:rPr lang="en-US" sz="2800" dirty="0" err="1">
                <a:solidFill>
                  <a:srgbClr val="0070C0"/>
                </a:solidFill>
              </a:rPr>
              <a:t>Vapour</a:t>
            </a:r>
            <a:r>
              <a:rPr lang="en-US" sz="2800" dirty="0">
                <a:solidFill>
                  <a:srgbClr val="0070C0"/>
                </a:solidFill>
              </a:rPr>
              <a:t>-pressure lowering, </a:t>
            </a:r>
            <a:endParaRPr lang="tr-TR" sz="2800" dirty="0">
              <a:solidFill>
                <a:srgbClr val="0070C0"/>
              </a:solidFill>
            </a:endParaRPr>
          </a:p>
          <a:p>
            <a:r>
              <a:rPr lang="en-US" sz="2800" dirty="0">
                <a:solidFill>
                  <a:srgbClr val="0070C0"/>
                </a:solidFill>
              </a:rPr>
              <a:t>•Boiling-point elevation (</a:t>
            </a:r>
            <a:r>
              <a:rPr lang="en-US" sz="2800" dirty="0" err="1">
                <a:solidFill>
                  <a:srgbClr val="0070C0"/>
                </a:solidFill>
              </a:rPr>
              <a:t>ebulliometry</a:t>
            </a:r>
            <a:r>
              <a:rPr lang="en-US" sz="2800" dirty="0">
                <a:solidFill>
                  <a:srgbClr val="0070C0"/>
                </a:solidFill>
              </a:rPr>
              <a:t>), </a:t>
            </a:r>
            <a:endParaRPr lang="tr-TR" sz="2800" dirty="0">
              <a:solidFill>
                <a:srgbClr val="0070C0"/>
              </a:solidFill>
            </a:endParaRPr>
          </a:p>
          <a:p>
            <a:r>
              <a:rPr lang="en-US" sz="2800" dirty="0">
                <a:solidFill>
                  <a:srgbClr val="0070C0"/>
                </a:solidFill>
              </a:rPr>
              <a:t>•Freezing-point depression (cryoscopy), and </a:t>
            </a:r>
            <a:endParaRPr lang="tr-TR" sz="2800" dirty="0">
              <a:solidFill>
                <a:srgbClr val="0070C0"/>
              </a:solidFill>
            </a:endParaRPr>
          </a:p>
          <a:p>
            <a:r>
              <a:rPr lang="en-US" sz="2800" dirty="0">
                <a:solidFill>
                  <a:srgbClr val="0070C0"/>
                </a:solidFill>
              </a:rPr>
              <a:t>•Osmotic pressure (osmometry).</a:t>
            </a:r>
            <a:endParaRPr lang="tr-TR" sz="2800" dirty="0">
              <a:solidFill>
                <a:srgbClr val="0070C0"/>
              </a:solidFill>
            </a:endParaRPr>
          </a:p>
        </p:txBody>
      </p:sp>
    </p:spTree>
    <p:extLst>
      <p:ext uri="{BB962C8B-B14F-4D97-AF65-F5344CB8AC3E}">
        <p14:creationId xmlns:p14="http://schemas.microsoft.com/office/powerpoint/2010/main" val="306354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Rectangle 6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8" name="Straight Connector 6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0" name="Rectangle 69">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D0EC6B22-048D-431A-B5E0-26E69A2CA57F}"/>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b="1">
                <a:solidFill>
                  <a:schemeClr val="tx1">
                    <a:lumMod val="85000"/>
                    <a:lumOff val="15000"/>
                  </a:schemeClr>
                </a:solidFill>
              </a:rPr>
              <a:t>Polymer Size and Shape</a:t>
            </a:r>
            <a:endParaRPr lang="en-US" sz="6600">
              <a:solidFill>
                <a:schemeClr val="tx1">
                  <a:lumMod val="85000"/>
                  <a:lumOff val="15000"/>
                </a:schemeClr>
              </a:solidFill>
            </a:endParaRPr>
          </a:p>
        </p:txBody>
      </p:sp>
      <p:pic>
        <p:nvPicPr>
          <p:cNvPr id="61" name="Resim 7">
            <a:extLst>
              <a:ext uri="{FF2B5EF4-FFF2-40B4-BE49-F238E27FC236}">
                <a16:creationId xmlns:a16="http://schemas.microsoft.com/office/drawing/2014/main" id="{40C2A416-B9E0-4E30-943B-9F11C87D9F34}"/>
              </a:ext>
            </a:extLst>
          </p:cNvPr>
          <p:cNvPicPr>
            <a:picLocks noGrp="1" noChangeAspect="1"/>
          </p:cNvPicPr>
          <p:nvPr>
            <p:ph idx="1"/>
          </p:nvPr>
        </p:nvPicPr>
        <p:blipFill>
          <a:blip r:embed="rId2"/>
          <a:stretch>
            <a:fillRect/>
          </a:stretch>
        </p:blipFill>
        <p:spPr>
          <a:xfrm>
            <a:off x="633999" y="1156634"/>
            <a:ext cx="6912217" cy="4021049"/>
          </a:xfrm>
          <a:prstGeom prst="rect">
            <a:avLst/>
          </a:prstGeom>
        </p:spPr>
      </p:pic>
      <p:sp>
        <p:nvSpPr>
          <p:cNvPr id="5" name="Slayt Numarası Yer Tutucusu 4">
            <a:extLst>
              <a:ext uri="{FF2B5EF4-FFF2-40B4-BE49-F238E27FC236}">
                <a16:creationId xmlns:a16="http://schemas.microsoft.com/office/drawing/2014/main" id="{7B660F7E-8E76-481A-A242-EDFEEE1EC670}"/>
              </a:ext>
            </a:extLst>
          </p:cNvPr>
          <p:cNvSpPr>
            <a:spLocks noGrp="1"/>
          </p:cNvSpPr>
          <p:nvPr>
            <p:ph type="sldNum" sz="quarter" idx="12"/>
          </p:nvPr>
        </p:nvSpPr>
        <p:spPr/>
        <p:txBody>
          <a:bodyPr vert="horz" lIns="91440" tIns="45720" rIns="91440" bIns="45720" rtlCol="0" anchor="ctr">
            <a:normAutofit/>
          </a:bodyPr>
          <a:lstStyle/>
          <a:p>
            <a:pPr>
              <a:spcAft>
                <a:spcPts val="600"/>
              </a:spcAft>
            </a:pPr>
            <a:fld id="{C48B597C-96BC-4507-A5B9-934CCC3525F3}" type="slidenum">
              <a:rPr lang="en-US" smtClean="0"/>
              <a:pPr>
                <a:spcAft>
                  <a:spcPts val="600"/>
                </a:spcAft>
              </a:pPr>
              <a:t>2</a:t>
            </a:fld>
            <a:endParaRPr lang="en-US"/>
          </a:p>
        </p:txBody>
      </p:sp>
      <p:cxnSp>
        <p:nvCxnSpPr>
          <p:cNvPr id="72" name="Straight Connector 71">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83131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1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3" name="Resim 2" descr="ekran görüntüsü içeren bir resim&#10;&#10;Açıklama otomatik olarak oluşturuldu">
            <a:extLst>
              <a:ext uri="{FF2B5EF4-FFF2-40B4-BE49-F238E27FC236}">
                <a16:creationId xmlns:a16="http://schemas.microsoft.com/office/drawing/2014/main" id="{C9DA8783-2F74-4300-A3D7-921F3CDFBAA5}"/>
              </a:ext>
            </a:extLst>
          </p:cNvPr>
          <p:cNvPicPr>
            <a:picLocks noChangeAspect="1"/>
          </p:cNvPicPr>
          <p:nvPr/>
        </p:nvPicPr>
        <p:blipFill>
          <a:blip r:embed="rId2">
            <a:clrChange>
              <a:clrFrom>
                <a:srgbClr val="EFF8FF"/>
              </a:clrFrom>
              <a:clrTo>
                <a:srgbClr val="EFF8FF">
                  <a:alpha val="0"/>
                </a:srgbClr>
              </a:clrTo>
            </a:clrChang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28997" y="1247098"/>
            <a:ext cx="6834605" cy="4254541"/>
          </a:xfrm>
          <a:prstGeom prst="rect">
            <a:avLst/>
          </a:prstGeom>
        </p:spPr>
      </p:pic>
      <p:sp>
        <p:nvSpPr>
          <p:cNvPr id="28" name="Rectangle 1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a:extLst>
              <a:ext uri="{FF2B5EF4-FFF2-40B4-BE49-F238E27FC236}">
                <a16:creationId xmlns:a16="http://schemas.microsoft.com/office/drawing/2014/main" id="{2E184F29-3D0F-45A3-90E7-02FBF96A7D98}"/>
              </a:ext>
            </a:extLst>
          </p:cNvPr>
          <p:cNvSpPr>
            <a:spLocks noGrp="1"/>
          </p:cNvSpPr>
          <p:nvPr>
            <p:ph type="title"/>
          </p:nvPr>
        </p:nvSpPr>
        <p:spPr>
          <a:xfrm>
            <a:off x="8096885" y="640080"/>
            <a:ext cx="3659246" cy="2926080"/>
          </a:xfrm>
        </p:spPr>
        <p:txBody>
          <a:bodyPr vert="horz" lIns="91440" tIns="45720" rIns="91440" bIns="45720" rtlCol="0" anchor="b">
            <a:normAutofit fontScale="90000"/>
          </a:bodyPr>
          <a:lstStyle/>
          <a:p>
            <a:r>
              <a:rPr lang="en-US" sz="4100" b="1" dirty="0">
                <a:solidFill>
                  <a:srgbClr val="FFFFFF"/>
                </a:solidFill>
              </a:rPr>
              <a:t>Experimental Methods-Experimental Methods-Osmometry</a:t>
            </a:r>
          </a:p>
        </p:txBody>
      </p:sp>
      <p:sp>
        <p:nvSpPr>
          <p:cNvPr id="5" name="Slayt Numarası Yer Tutucusu 4">
            <a:extLst>
              <a:ext uri="{FF2B5EF4-FFF2-40B4-BE49-F238E27FC236}">
                <a16:creationId xmlns:a16="http://schemas.microsoft.com/office/drawing/2014/main" id="{24338B2C-AB2A-4CB3-9519-255646305E91}"/>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a:spcAft>
                <a:spcPts val="600"/>
              </a:spcAft>
            </a:pPr>
            <a:fld id="{C48B597C-96BC-4507-A5B9-934CCC3525F3}" type="slidenum">
              <a:rPr lang="en-US"/>
              <a:pPr>
                <a:spcAft>
                  <a:spcPts val="600"/>
                </a:spcAft>
              </a:pPr>
              <a:t>20</a:t>
            </a:fld>
            <a:endParaRPr lang="en-US"/>
          </a:p>
        </p:txBody>
      </p:sp>
      <p:sp>
        <p:nvSpPr>
          <p:cNvPr id="29" name="Rectangle 1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42850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184F29-3D0F-45A3-90E7-02FBF96A7D98}"/>
              </a:ext>
            </a:extLst>
          </p:cNvPr>
          <p:cNvSpPr>
            <a:spLocks noGrp="1"/>
          </p:cNvSpPr>
          <p:nvPr>
            <p:ph type="title"/>
          </p:nvPr>
        </p:nvSpPr>
        <p:spPr>
          <a:xfrm>
            <a:off x="8096885" y="640080"/>
            <a:ext cx="3659246" cy="2926080"/>
          </a:xfrm>
        </p:spPr>
        <p:txBody>
          <a:bodyPr vert="horz" lIns="91440" tIns="45720" rIns="91440" bIns="45720" rtlCol="0" anchor="b">
            <a:normAutofit fontScale="90000"/>
          </a:bodyPr>
          <a:lstStyle/>
          <a:p>
            <a:r>
              <a:rPr lang="en-US" sz="4100" b="1">
                <a:solidFill>
                  <a:srgbClr val="FFFFFF"/>
                </a:solidFill>
              </a:rPr>
              <a:t>Experimental Methods-Experimental Methods-Osmometry</a:t>
            </a:r>
          </a:p>
        </p:txBody>
      </p:sp>
      <p:sp>
        <p:nvSpPr>
          <p:cNvPr id="5" name="Slayt Numarası Yer Tutucusu 4">
            <a:extLst>
              <a:ext uri="{FF2B5EF4-FFF2-40B4-BE49-F238E27FC236}">
                <a16:creationId xmlns:a16="http://schemas.microsoft.com/office/drawing/2014/main" id="{24338B2C-AB2A-4CB3-9519-255646305E91}"/>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a:spcAft>
                <a:spcPts val="600"/>
              </a:spcAft>
            </a:pPr>
            <a:fld id="{C48B597C-96BC-4507-A5B9-934CCC3525F3}" type="slidenum">
              <a:rPr lang="en-US"/>
              <a:pPr>
                <a:spcAft>
                  <a:spcPts val="600"/>
                </a:spcAft>
              </a:pPr>
              <a:t>21</a:t>
            </a:fld>
            <a:endParaRPr lang="en-US"/>
          </a:p>
        </p:txBody>
      </p:sp>
      <p:sp>
        <p:nvSpPr>
          <p:cNvPr id="6" name="Dikdörtgen 5">
            <a:extLst>
              <a:ext uri="{FF2B5EF4-FFF2-40B4-BE49-F238E27FC236}">
                <a16:creationId xmlns:a16="http://schemas.microsoft.com/office/drawing/2014/main" id="{5ADBA4F0-F80D-4AD7-9DC7-27FC0FC2140C}"/>
              </a:ext>
            </a:extLst>
          </p:cNvPr>
          <p:cNvSpPr/>
          <p:nvPr/>
        </p:nvSpPr>
        <p:spPr>
          <a:xfrm>
            <a:off x="1330956" y="1877258"/>
            <a:ext cx="6765929" cy="4154984"/>
          </a:xfrm>
          <a:prstGeom prst="rect">
            <a:avLst/>
          </a:prstGeom>
        </p:spPr>
        <p:txBody>
          <a:bodyPr wrap="square">
            <a:spAutoFit/>
          </a:bodyPr>
          <a:lstStyle/>
          <a:p>
            <a:pPr marL="285750" indent="-285750">
              <a:buClr>
                <a:srgbClr val="FFC000"/>
              </a:buClr>
              <a:buFont typeface="Wingdings" panose="05000000000000000000" pitchFamily="2" charset="2"/>
              <a:buChar char="Ø"/>
            </a:pPr>
            <a:r>
              <a:rPr lang="en-US" sz="2200" dirty="0">
                <a:solidFill>
                  <a:srgbClr val="0070C0"/>
                </a:solidFill>
              </a:rPr>
              <a:t>The experimental procedures to determine osmotic pressure are relatively simple but very time consuming. </a:t>
            </a:r>
            <a:endParaRPr lang="tr-TR" sz="2200" dirty="0">
              <a:solidFill>
                <a:srgbClr val="0070C0"/>
              </a:solidFill>
            </a:endParaRPr>
          </a:p>
          <a:p>
            <a:pPr marL="285750" indent="-285750">
              <a:buClr>
                <a:srgbClr val="FFC000"/>
              </a:buClr>
              <a:buFont typeface="Wingdings" panose="05000000000000000000" pitchFamily="2" charset="2"/>
              <a:buChar char="Ø"/>
            </a:pPr>
            <a:r>
              <a:rPr lang="en-US" sz="2200" dirty="0">
                <a:solidFill>
                  <a:srgbClr val="0070C0"/>
                </a:solidFill>
              </a:rPr>
              <a:t>A pure solvent and a dilute solution of the polymer in the same solvent are placed on opposite sides of a semipermeable membrane (cellulose or a cellulose derivative). </a:t>
            </a:r>
            <a:endParaRPr lang="tr-TR" sz="2200" dirty="0">
              <a:solidFill>
                <a:srgbClr val="0070C0"/>
              </a:solidFill>
            </a:endParaRPr>
          </a:p>
          <a:p>
            <a:pPr marL="285750" indent="-285750">
              <a:buClr>
                <a:srgbClr val="FFC000"/>
              </a:buClr>
              <a:buFont typeface="Wingdings" panose="05000000000000000000" pitchFamily="2" charset="2"/>
              <a:buChar char="Ø"/>
            </a:pPr>
            <a:r>
              <a:rPr lang="en-US" sz="2200" dirty="0">
                <a:solidFill>
                  <a:srgbClr val="0070C0"/>
                </a:solidFill>
              </a:rPr>
              <a:t>The differences chemical potentials between solvent and the polymer solution causes solvent to pass through the membrane and raise the liquid head of the solution reservoir. </a:t>
            </a:r>
            <a:endParaRPr lang="tr-TR" sz="2200" dirty="0">
              <a:solidFill>
                <a:srgbClr val="0070C0"/>
              </a:solidFill>
            </a:endParaRPr>
          </a:p>
          <a:p>
            <a:pPr marL="285750" indent="-285750">
              <a:buClr>
                <a:srgbClr val="FFC000"/>
              </a:buClr>
              <a:buFont typeface="Wingdings" panose="05000000000000000000" pitchFamily="2" charset="2"/>
              <a:buChar char="Ø"/>
            </a:pPr>
            <a:r>
              <a:rPr lang="en-US" sz="2200" dirty="0">
                <a:solidFill>
                  <a:srgbClr val="0070C0"/>
                </a:solidFill>
              </a:rPr>
              <a:t>In the equilibrium pressure: π= </a:t>
            </a:r>
            <a:r>
              <a:rPr lang="en-US" sz="2200" dirty="0" err="1">
                <a:solidFill>
                  <a:srgbClr val="0070C0"/>
                </a:solidFill>
              </a:rPr>
              <a:t>ρgh</a:t>
            </a:r>
            <a:r>
              <a:rPr lang="en-US" sz="2200" dirty="0">
                <a:solidFill>
                  <a:srgbClr val="0070C0"/>
                </a:solidFill>
              </a:rPr>
              <a:t> </a:t>
            </a:r>
            <a:endParaRPr lang="tr-TR" sz="2200" dirty="0">
              <a:solidFill>
                <a:srgbClr val="0070C0"/>
              </a:solidFill>
            </a:endParaRPr>
          </a:p>
          <a:p>
            <a:pPr marL="285750" indent="-285750">
              <a:buClr>
                <a:srgbClr val="FFC000"/>
              </a:buClr>
              <a:buFont typeface="Wingdings" panose="05000000000000000000" pitchFamily="2" charset="2"/>
              <a:buChar char="Ø"/>
            </a:pPr>
            <a:r>
              <a:rPr lang="en-US" sz="2200" dirty="0">
                <a:solidFill>
                  <a:srgbClr val="0070C0"/>
                </a:solidFill>
              </a:rPr>
              <a:t>where ρ is the solvent density</a:t>
            </a:r>
            <a:endParaRPr lang="tr-TR" sz="2200" dirty="0">
              <a:solidFill>
                <a:srgbClr val="0070C0"/>
              </a:solidFill>
            </a:endParaRPr>
          </a:p>
        </p:txBody>
      </p:sp>
      <p:sp>
        <p:nvSpPr>
          <p:cNvPr id="7" name="Dikdörtgen 6">
            <a:extLst>
              <a:ext uri="{FF2B5EF4-FFF2-40B4-BE49-F238E27FC236}">
                <a16:creationId xmlns:a16="http://schemas.microsoft.com/office/drawing/2014/main" id="{15F50050-D4A3-4A66-8F7F-9E21F5D9CFAF}"/>
              </a:ext>
            </a:extLst>
          </p:cNvPr>
          <p:cNvSpPr/>
          <p:nvPr/>
        </p:nvSpPr>
        <p:spPr>
          <a:xfrm>
            <a:off x="1330956" y="1142583"/>
            <a:ext cx="8967327" cy="523220"/>
          </a:xfrm>
          <a:prstGeom prst="rect">
            <a:avLst/>
          </a:prstGeom>
        </p:spPr>
        <p:txBody>
          <a:bodyPr wrap="none">
            <a:spAutoFit/>
          </a:bodyPr>
          <a:lstStyle/>
          <a:p>
            <a:r>
              <a:rPr lang="en-US" sz="2800" b="1" dirty="0"/>
              <a:t>Experimental Methods-Experimental Methods-Osmometry</a:t>
            </a:r>
            <a:endParaRPr lang="tr-TR" sz="2800" dirty="0"/>
          </a:p>
        </p:txBody>
      </p:sp>
      <p:pic>
        <p:nvPicPr>
          <p:cNvPr id="8" name="Resim 7">
            <a:extLst>
              <a:ext uri="{FF2B5EF4-FFF2-40B4-BE49-F238E27FC236}">
                <a16:creationId xmlns:a16="http://schemas.microsoft.com/office/drawing/2014/main" id="{16FDF7F4-BD84-421E-89CA-C73418382D35}"/>
              </a:ext>
            </a:extLst>
          </p:cNvPr>
          <p:cNvPicPr>
            <a:picLocks noChangeAspect="1"/>
          </p:cNvPicPr>
          <p:nvPr/>
        </p:nvPicPr>
        <p:blipFill>
          <a:blip r:embed="rId2"/>
          <a:stretch>
            <a:fillRect/>
          </a:stretch>
        </p:blipFill>
        <p:spPr>
          <a:xfrm>
            <a:off x="8410575" y="2140237"/>
            <a:ext cx="3781425" cy="3629025"/>
          </a:xfrm>
          <a:prstGeom prst="rect">
            <a:avLst/>
          </a:prstGeom>
        </p:spPr>
      </p:pic>
    </p:spTree>
    <p:extLst>
      <p:ext uri="{BB962C8B-B14F-4D97-AF65-F5344CB8AC3E}">
        <p14:creationId xmlns:p14="http://schemas.microsoft.com/office/powerpoint/2010/main" val="3479926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184F29-3D0F-45A3-90E7-02FBF96A7D98}"/>
              </a:ext>
            </a:extLst>
          </p:cNvPr>
          <p:cNvSpPr>
            <a:spLocks noGrp="1"/>
          </p:cNvSpPr>
          <p:nvPr>
            <p:ph type="title"/>
          </p:nvPr>
        </p:nvSpPr>
        <p:spPr>
          <a:xfrm>
            <a:off x="8096885" y="640080"/>
            <a:ext cx="3659246" cy="2926080"/>
          </a:xfrm>
        </p:spPr>
        <p:txBody>
          <a:bodyPr vert="horz" lIns="91440" tIns="45720" rIns="91440" bIns="45720" rtlCol="0" anchor="b">
            <a:normAutofit fontScale="90000"/>
          </a:bodyPr>
          <a:lstStyle/>
          <a:p>
            <a:r>
              <a:rPr lang="en-US" sz="4100" b="1">
                <a:solidFill>
                  <a:srgbClr val="FFFFFF"/>
                </a:solidFill>
              </a:rPr>
              <a:t>Experimental Methods-Experimental Methods-Osmometry</a:t>
            </a:r>
          </a:p>
        </p:txBody>
      </p:sp>
      <p:sp>
        <p:nvSpPr>
          <p:cNvPr id="5" name="Slayt Numarası Yer Tutucusu 4">
            <a:extLst>
              <a:ext uri="{FF2B5EF4-FFF2-40B4-BE49-F238E27FC236}">
                <a16:creationId xmlns:a16="http://schemas.microsoft.com/office/drawing/2014/main" id="{24338B2C-AB2A-4CB3-9519-255646305E91}"/>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a:spcAft>
                <a:spcPts val="600"/>
              </a:spcAft>
            </a:pPr>
            <a:fld id="{C48B597C-96BC-4507-A5B9-934CCC3525F3}" type="slidenum">
              <a:rPr lang="en-US"/>
              <a:pPr>
                <a:spcAft>
                  <a:spcPts val="600"/>
                </a:spcAft>
              </a:pPr>
              <a:t>22</a:t>
            </a:fld>
            <a:endParaRPr lang="en-US"/>
          </a:p>
        </p:txBody>
      </p:sp>
      <p:sp>
        <p:nvSpPr>
          <p:cNvPr id="6" name="Dikdörtgen 5">
            <a:extLst>
              <a:ext uri="{FF2B5EF4-FFF2-40B4-BE49-F238E27FC236}">
                <a16:creationId xmlns:a16="http://schemas.microsoft.com/office/drawing/2014/main" id="{5ADBA4F0-F80D-4AD7-9DC7-27FC0FC2140C}"/>
              </a:ext>
            </a:extLst>
          </p:cNvPr>
          <p:cNvSpPr/>
          <p:nvPr/>
        </p:nvSpPr>
        <p:spPr>
          <a:xfrm>
            <a:off x="424814" y="2000691"/>
            <a:ext cx="7340604" cy="4124206"/>
          </a:xfrm>
          <a:prstGeom prst="rect">
            <a:avLst/>
          </a:prstGeom>
        </p:spPr>
        <p:txBody>
          <a:bodyPr wrap="square">
            <a:spAutoFit/>
          </a:bodyPr>
          <a:lstStyle/>
          <a:p>
            <a:pPr marL="285750" indent="-285750">
              <a:buClr>
                <a:srgbClr val="FFC000"/>
              </a:buClr>
              <a:buFont typeface="Wingdings" panose="05000000000000000000" pitchFamily="2" charset="2"/>
              <a:buChar char="Ø"/>
            </a:pPr>
            <a:r>
              <a:rPr lang="en-US" sz="2000" dirty="0">
                <a:solidFill>
                  <a:srgbClr val="0070C0"/>
                </a:solidFill>
              </a:rPr>
              <a:t>One of the most widely used methods for routine determination of molecular weight and molecular-weight distribution is GPC. </a:t>
            </a:r>
            <a:endParaRPr lang="tr-TR" sz="2000" dirty="0">
              <a:solidFill>
                <a:srgbClr val="0070C0"/>
              </a:solidFill>
            </a:endParaRPr>
          </a:p>
          <a:p>
            <a:pPr marL="285750" indent="-285750">
              <a:buClr>
                <a:srgbClr val="FFC000"/>
              </a:buClr>
              <a:buFont typeface="Wingdings" panose="05000000000000000000" pitchFamily="2" charset="2"/>
              <a:buChar char="Ø"/>
            </a:pPr>
            <a:r>
              <a:rPr lang="en-US" sz="2000" dirty="0">
                <a:solidFill>
                  <a:srgbClr val="0070C0"/>
                </a:solidFill>
              </a:rPr>
              <a:t>This method based on the principle of size-exclusion chromatography to separate samples of polydisperse polymers into fractions of narrower molecular-weight distribution.</a:t>
            </a:r>
            <a:endParaRPr lang="tr-TR" sz="2000" dirty="0">
              <a:solidFill>
                <a:srgbClr val="0070C0"/>
              </a:solidFill>
            </a:endParaRPr>
          </a:p>
          <a:p>
            <a:pPr marL="285750" indent="-285750">
              <a:buClr>
                <a:srgbClr val="FFC000"/>
              </a:buClr>
              <a:buFont typeface="Wingdings" panose="05000000000000000000" pitchFamily="2" charset="2"/>
              <a:buChar char="Ø"/>
            </a:pPr>
            <a:r>
              <a:rPr lang="en-US" b="1" dirty="0">
                <a:solidFill>
                  <a:srgbClr val="0070C0"/>
                </a:solidFill>
              </a:rPr>
              <a:t>The equipment: </a:t>
            </a:r>
            <a:endParaRPr lang="tr-TR" b="1" dirty="0">
              <a:solidFill>
                <a:srgbClr val="0070C0"/>
              </a:solidFill>
            </a:endParaRPr>
          </a:p>
          <a:p>
            <a:pPr marL="533400" indent="-285750">
              <a:buClr>
                <a:srgbClr val="FFC000"/>
              </a:buClr>
              <a:buFont typeface="Wingdings" panose="05000000000000000000" pitchFamily="2" charset="2"/>
              <a:buChar char="§"/>
            </a:pPr>
            <a:r>
              <a:rPr lang="en-US" dirty="0">
                <a:solidFill>
                  <a:srgbClr val="0070C0"/>
                </a:solidFill>
              </a:rPr>
              <a:t>Several small-diameter columns (L = 30 – 50 cm) are packed with small highly porous beads (∅ = 10 – 107 Â). Pure pre-filtered solvent is continuously pumped through the columns at a constant flow rate (1 – 2 mL/min). </a:t>
            </a:r>
            <a:endParaRPr lang="tr-TR" dirty="0">
              <a:solidFill>
                <a:srgbClr val="0070C0"/>
              </a:solidFill>
            </a:endParaRPr>
          </a:p>
          <a:p>
            <a:pPr marL="533400" indent="-285750">
              <a:buClr>
                <a:srgbClr val="FFC000"/>
              </a:buClr>
              <a:buFont typeface="Wingdings" panose="05000000000000000000" pitchFamily="2" charset="2"/>
              <a:buChar char="§"/>
            </a:pPr>
            <a:r>
              <a:rPr lang="en-US" dirty="0">
                <a:solidFill>
                  <a:srgbClr val="0070C0"/>
                </a:solidFill>
              </a:rPr>
              <a:t>Then, a small amount (1 – 5 mL) of a dilute polymer solution is injected by syringe into the solvent stream and carried through the columns. </a:t>
            </a:r>
            <a:endParaRPr lang="tr-TR" dirty="0">
              <a:solidFill>
                <a:srgbClr val="0070C0"/>
              </a:solidFill>
            </a:endParaRPr>
          </a:p>
          <a:p>
            <a:pPr marL="533400" indent="-285750">
              <a:buClr>
                <a:srgbClr val="FFC000"/>
              </a:buClr>
              <a:buFont typeface="Wingdings" panose="05000000000000000000" pitchFamily="2" charset="2"/>
              <a:buChar char="§"/>
            </a:pPr>
            <a:r>
              <a:rPr lang="en-US" dirty="0">
                <a:solidFill>
                  <a:srgbClr val="0070C0"/>
                </a:solidFill>
              </a:rPr>
              <a:t>The smallest polymer molecules are able to penetrate deeply into the bead pores but the largest may be completely excluded.</a:t>
            </a:r>
            <a:endParaRPr lang="tr-TR" dirty="0">
              <a:solidFill>
                <a:srgbClr val="0070C0"/>
              </a:solidFill>
            </a:endParaRPr>
          </a:p>
        </p:txBody>
      </p:sp>
      <p:sp>
        <p:nvSpPr>
          <p:cNvPr id="7" name="Dikdörtgen 6">
            <a:extLst>
              <a:ext uri="{FF2B5EF4-FFF2-40B4-BE49-F238E27FC236}">
                <a16:creationId xmlns:a16="http://schemas.microsoft.com/office/drawing/2014/main" id="{15F50050-D4A3-4A66-8F7F-9E21F5D9CFAF}"/>
              </a:ext>
            </a:extLst>
          </p:cNvPr>
          <p:cNvSpPr/>
          <p:nvPr/>
        </p:nvSpPr>
        <p:spPr>
          <a:xfrm>
            <a:off x="1330956" y="1142583"/>
            <a:ext cx="9504781" cy="523220"/>
          </a:xfrm>
          <a:prstGeom prst="rect">
            <a:avLst/>
          </a:prstGeom>
        </p:spPr>
        <p:txBody>
          <a:bodyPr wrap="none">
            <a:spAutoFit/>
          </a:bodyPr>
          <a:lstStyle/>
          <a:p>
            <a:r>
              <a:rPr lang="en-US" sz="2800" b="1" dirty="0"/>
              <a:t>Experimental Methods-</a:t>
            </a:r>
            <a:r>
              <a:rPr lang="tr-TR" sz="2800" b="1" dirty="0"/>
              <a:t>Gel-</a:t>
            </a:r>
            <a:r>
              <a:rPr lang="tr-TR" sz="2800" b="1" dirty="0" err="1"/>
              <a:t>permeation</a:t>
            </a:r>
            <a:r>
              <a:rPr lang="tr-TR" sz="2800" b="1" dirty="0"/>
              <a:t> </a:t>
            </a:r>
            <a:r>
              <a:rPr lang="tr-TR" sz="2800" b="1" dirty="0" err="1"/>
              <a:t>chromatography</a:t>
            </a:r>
            <a:r>
              <a:rPr lang="tr-TR" sz="2800" b="1" dirty="0"/>
              <a:t> (GPC)</a:t>
            </a:r>
          </a:p>
        </p:txBody>
      </p:sp>
      <p:pic>
        <p:nvPicPr>
          <p:cNvPr id="3" name="Resim 2">
            <a:extLst>
              <a:ext uri="{FF2B5EF4-FFF2-40B4-BE49-F238E27FC236}">
                <a16:creationId xmlns:a16="http://schemas.microsoft.com/office/drawing/2014/main" id="{9196D3B6-16D2-4C27-B406-7AD5A210A42F}"/>
              </a:ext>
            </a:extLst>
          </p:cNvPr>
          <p:cNvPicPr>
            <a:picLocks noChangeAspect="1"/>
          </p:cNvPicPr>
          <p:nvPr/>
        </p:nvPicPr>
        <p:blipFill>
          <a:blip r:embed="rId2"/>
          <a:stretch>
            <a:fillRect/>
          </a:stretch>
        </p:blipFill>
        <p:spPr>
          <a:xfrm>
            <a:off x="7765418" y="1900619"/>
            <a:ext cx="4289422" cy="4324350"/>
          </a:xfrm>
          <a:prstGeom prst="rect">
            <a:avLst/>
          </a:prstGeom>
        </p:spPr>
      </p:pic>
    </p:spTree>
    <p:extLst>
      <p:ext uri="{BB962C8B-B14F-4D97-AF65-F5344CB8AC3E}">
        <p14:creationId xmlns:p14="http://schemas.microsoft.com/office/powerpoint/2010/main" val="2808809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184F29-3D0F-45A3-90E7-02FBF96A7D98}"/>
              </a:ext>
            </a:extLst>
          </p:cNvPr>
          <p:cNvSpPr>
            <a:spLocks noGrp="1"/>
          </p:cNvSpPr>
          <p:nvPr>
            <p:ph type="title"/>
          </p:nvPr>
        </p:nvSpPr>
        <p:spPr>
          <a:xfrm>
            <a:off x="8096885" y="640080"/>
            <a:ext cx="3659246" cy="2926080"/>
          </a:xfrm>
        </p:spPr>
        <p:txBody>
          <a:bodyPr vert="horz" lIns="91440" tIns="45720" rIns="91440" bIns="45720" rtlCol="0" anchor="b">
            <a:normAutofit fontScale="90000"/>
          </a:bodyPr>
          <a:lstStyle/>
          <a:p>
            <a:r>
              <a:rPr lang="en-US" sz="4100" b="1">
                <a:solidFill>
                  <a:srgbClr val="FFFFFF"/>
                </a:solidFill>
              </a:rPr>
              <a:t>Experimental Methods-Experimental Methods-Osmometry</a:t>
            </a:r>
          </a:p>
        </p:txBody>
      </p:sp>
      <p:sp>
        <p:nvSpPr>
          <p:cNvPr id="5" name="Slayt Numarası Yer Tutucusu 4">
            <a:extLst>
              <a:ext uri="{FF2B5EF4-FFF2-40B4-BE49-F238E27FC236}">
                <a16:creationId xmlns:a16="http://schemas.microsoft.com/office/drawing/2014/main" id="{24338B2C-AB2A-4CB3-9519-255646305E91}"/>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a:spcAft>
                <a:spcPts val="600"/>
              </a:spcAft>
            </a:pPr>
            <a:fld id="{C48B597C-96BC-4507-A5B9-934CCC3525F3}" type="slidenum">
              <a:rPr lang="en-US"/>
              <a:pPr>
                <a:spcAft>
                  <a:spcPts val="600"/>
                </a:spcAft>
              </a:pPr>
              <a:t>23</a:t>
            </a:fld>
            <a:endParaRPr lang="en-US"/>
          </a:p>
        </p:txBody>
      </p:sp>
      <p:sp>
        <p:nvSpPr>
          <p:cNvPr id="6" name="Dikdörtgen 5">
            <a:extLst>
              <a:ext uri="{FF2B5EF4-FFF2-40B4-BE49-F238E27FC236}">
                <a16:creationId xmlns:a16="http://schemas.microsoft.com/office/drawing/2014/main" id="{5ADBA4F0-F80D-4AD7-9DC7-27FC0FC2140C}"/>
              </a:ext>
            </a:extLst>
          </p:cNvPr>
          <p:cNvSpPr/>
          <p:nvPr/>
        </p:nvSpPr>
        <p:spPr>
          <a:xfrm>
            <a:off x="279294" y="2077635"/>
            <a:ext cx="6765929" cy="3970318"/>
          </a:xfrm>
          <a:prstGeom prst="rect">
            <a:avLst/>
          </a:prstGeom>
        </p:spPr>
        <p:txBody>
          <a:bodyPr wrap="square">
            <a:spAutoFit/>
          </a:bodyPr>
          <a:lstStyle/>
          <a:p>
            <a:pPr marL="285750" indent="-285750">
              <a:buClr>
                <a:srgbClr val="FFC000"/>
              </a:buClr>
              <a:buFont typeface="Wingdings" panose="05000000000000000000" pitchFamily="2" charset="2"/>
              <a:buChar char="Ø"/>
            </a:pPr>
            <a:r>
              <a:rPr lang="en-US" b="1" dirty="0">
                <a:solidFill>
                  <a:srgbClr val="0070C0"/>
                </a:solidFill>
              </a:rPr>
              <a:t>The process is repeated until all polymer molecules have been eluted out of the column in descending order of molecular weight. </a:t>
            </a:r>
            <a:endParaRPr lang="tr-TR" b="1" dirty="0">
              <a:solidFill>
                <a:srgbClr val="0070C0"/>
              </a:solidFill>
            </a:endParaRPr>
          </a:p>
          <a:p>
            <a:pPr marL="285750" indent="-285750">
              <a:buClr>
                <a:srgbClr val="FFC000"/>
              </a:buClr>
              <a:buFont typeface="Wingdings" panose="05000000000000000000" pitchFamily="2" charset="2"/>
              <a:buChar char="Ø"/>
            </a:pPr>
            <a:r>
              <a:rPr lang="en-US" b="1" dirty="0">
                <a:solidFill>
                  <a:srgbClr val="0070C0"/>
                </a:solidFill>
              </a:rPr>
              <a:t>The concentration of polymer molecules in each eluting fraction can be monitored by means of a polymer-sensitive detector, such as IR or UV device. </a:t>
            </a:r>
            <a:endParaRPr lang="tr-TR" b="1" dirty="0">
              <a:solidFill>
                <a:srgbClr val="0070C0"/>
              </a:solidFill>
            </a:endParaRPr>
          </a:p>
          <a:p>
            <a:pPr marL="285750" indent="-285750">
              <a:buClr>
                <a:srgbClr val="FFC000"/>
              </a:buClr>
              <a:buFont typeface="Wingdings" panose="05000000000000000000" pitchFamily="2" charset="2"/>
              <a:buChar char="Ø"/>
            </a:pPr>
            <a:r>
              <a:rPr lang="en-US" b="1" dirty="0">
                <a:solidFill>
                  <a:srgbClr val="0070C0"/>
                </a:solidFill>
              </a:rPr>
              <a:t>The detector is usually a differential refractometer (differ the refractive index between the pure solvent and polymer solution). </a:t>
            </a:r>
            <a:endParaRPr lang="tr-TR" b="1" dirty="0">
              <a:solidFill>
                <a:srgbClr val="0070C0"/>
              </a:solidFill>
            </a:endParaRPr>
          </a:p>
          <a:p>
            <a:pPr marL="285750" indent="-285750">
              <a:buClr>
                <a:srgbClr val="FFC000"/>
              </a:buClr>
              <a:buFont typeface="Wingdings" panose="05000000000000000000" pitchFamily="2" charset="2"/>
              <a:buChar char="Ø"/>
            </a:pPr>
            <a:r>
              <a:rPr lang="tr-TR" b="1" dirty="0">
                <a:solidFill>
                  <a:srgbClr val="0070C0"/>
                </a:solidFill>
              </a:rPr>
              <a:t>F</a:t>
            </a:r>
            <a:r>
              <a:rPr lang="en-US" b="1" dirty="0">
                <a:solidFill>
                  <a:srgbClr val="0070C0"/>
                </a:solidFill>
              </a:rPr>
              <a:t>low-rate vs elution volume (</a:t>
            </a:r>
            <a:r>
              <a:rPr lang="en-US" b="1" dirty="0" err="1">
                <a:solidFill>
                  <a:srgbClr val="0070C0"/>
                </a:solidFill>
              </a:rPr>
              <a:t>Vr</a:t>
            </a:r>
            <a:r>
              <a:rPr lang="en-US" b="1" dirty="0">
                <a:solidFill>
                  <a:srgbClr val="0070C0"/>
                </a:solidFill>
              </a:rPr>
              <a:t>) For a given polymer, solvent, temperature, pumping rate, and column packing size, </a:t>
            </a:r>
            <a:r>
              <a:rPr lang="en-US" b="1" dirty="0" err="1">
                <a:solidFill>
                  <a:srgbClr val="0070C0"/>
                </a:solidFill>
              </a:rPr>
              <a:t>Vr</a:t>
            </a:r>
            <a:r>
              <a:rPr lang="en-US" b="1" dirty="0">
                <a:solidFill>
                  <a:srgbClr val="0070C0"/>
                </a:solidFill>
              </a:rPr>
              <a:t> is related to molecular weight. </a:t>
            </a:r>
            <a:endParaRPr lang="tr-TR" b="1" dirty="0">
              <a:solidFill>
                <a:srgbClr val="0070C0"/>
              </a:solidFill>
            </a:endParaRPr>
          </a:p>
          <a:p>
            <a:pPr marL="285750" indent="-285750">
              <a:buClr>
                <a:srgbClr val="FFC000"/>
              </a:buClr>
              <a:buFont typeface="Wingdings" panose="05000000000000000000" pitchFamily="2" charset="2"/>
              <a:buChar char="Ø"/>
            </a:pPr>
            <a:r>
              <a:rPr lang="en-US" b="1" dirty="0">
                <a:solidFill>
                  <a:srgbClr val="0070C0"/>
                </a:solidFill>
              </a:rPr>
              <a:t>In calculation of molecular-weight averages, the peak height ~ Wi. </a:t>
            </a:r>
            <a:endParaRPr lang="tr-TR" b="1" dirty="0">
              <a:solidFill>
                <a:srgbClr val="0070C0"/>
              </a:solidFill>
            </a:endParaRPr>
          </a:p>
          <a:p>
            <a:pPr marL="285750" indent="-285750">
              <a:buClr>
                <a:srgbClr val="FFC000"/>
              </a:buClr>
              <a:buFont typeface="Wingdings" panose="05000000000000000000" pitchFamily="2" charset="2"/>
              <a:buChar char="Ø"/>
            </a:pPr>
            <a:r>
              <a:rPr lang="en-US" b="1" dirty="0">
                <a:solidFill>
                  <a:srgbClr val="0070C0"/>
                </a:solidFill>
              </a:rPr>
              <a:t>A proper calibration curve should be measured to relate Vi to Wi, direct calculation of all molecular weights (Mn, Mw, </a:t>
            </a:r>
            <a:r>
              <a:rPr lang="en-US" b="1" dirty="0" err="1">
                <a:solidFill>
                  <a:srgbClr val="0070C0"/>
                </a:solidFill>
              </a:rPr>
              <a:t>Mz</a:t>
            </a:r>
            <a:r>
              <a:rPr lang="en-US" b="1" dirty="0">
                <a:solidFill>
                  <a:srgbClr val="0070C0"/>
                </a:solidFill>
              </a:rPr>
              <a:t>) are possible.</a:t>
            </a:r>
            <a:endParaRPr lang="tr-TR" sz="1600" b="1" dirty="0">
              <a:solidFill>
                <a:srgbClr val="0070C0"/>
              </a:solidFill>
            </a:endParaRPr>
          </a:p>
        </p:txBody>
      </p:sp>
      <p:sp>
        <p:nvSpPr>
          <p:cNvPr id="7" name="Dikdörtgen 6">
            <a:extLst>
              <a:ext uri="{FF2B5EF4-FFF2-40B4-BE49-F238E27FC236}">
                <a16:creationId xmlns:a16="http://schemas.microsoft.com/office/drawing/2014/main" id="{15F50050-D4A3-4A66-8F7F-9E21F5D9CFAF}"/>
              </a:ext>
            </a:extLst>
          </p:cNvPr>
          <p:cNvSpPr/>
          <p:nvPr/>
        </p:nvSpPr>
        <p:spPr>
          <a:xfrm>
            <a:off x="1330956" y="1142583"/>
            <a:ext cx="9504781" cy="523220"/>
          </a:xfrm>
          <a:prstGeom prst="rect">
            <a:avLst/>
          </a:prstGeom>
        </p:spPr>
        <p:txBody>
          <a:bodyPr wrap="none">
            <a:spAutoFit/>
          </a:bodyPr>
          <a:lstStyle/>
          <a:p>
            <a:r>
              <a:rPr lang="en-US" sz="2800" b="1" dirty="0"/>
              <a:t>Experimental Methods-</a:t>
            </a:r>
            <a:r>
              <a:rPr lang="tr-TR" sz="2800" b="1" dirty="0"/>
              <a:t>Gel-</a:t>
            </a:r>
            <a:r>
              <a:rPr lang="tr-TR" sz="2800" b="1" dirty="0" err="1"/>
              <a:t>permeation</a:t>
            </a:r>
            <a:r>
              <a:rPr lang="tr-TR" sz="2800" b="1" dirty="0"/>
              <a:t> </a:t>
            </a:r>
            <a:r>
              <a:rPr lang="tr-TR" sz="2800" b="1" dirty="0" err="1"/>
              <a:t>chromatography</a:t>
            </a:r>
            <a:r>
              <a:rPr lang="tr-TR" sz="2800" b="1" dirty="0"/>
              <a:t> (GPC)</a:t>
            </a:r>
          </a:p>
        </p:txBody>
      </p:sp>
      <p:pic>
        <p:nvPicPr>
          <p:cNvPr id="8" name="Resim 7">
            <a:extLst>
              <a:ext uri="{FF2B5EF4-FFF2-40B4-BE49-F238E27FC236}">
                <a16:creationId xmlns:a16="http://schemas.microsoft.com/office/drawing/2014/main" id="{BE22C380-5182-49C1-92B4-4A09FB3BFB8A}"/>
              </a:ext>
            </a:extLst>
          </p:cNvPr>
          <p:cNvPicPr>
            <a:picLocks noChangeAspect="1"/>
          </p:cNvPicPr>
          <p:nvPr/>
        </p:nvPicPr>
        <p:blipFill>
          <a:blip r:embed="rId2"/>
          <a:stretch>
            <a:fillRect/>
          </a:stretch>
        </p:blipFill>
        <p:spPr>
          <a:xfrm>
            <a:off x="7045223" y="2103120"/>
            <a:ext cx="4651548" cy="3803869"/>
          </a:xfrm>
          <a:prstGeom prst="rect">
            <a:avLst/>
          </a:prstGeom>
        </p:spPr>
      </p:pic>
    </p:spTree>
    <p:extLst>
      <p:ext uri="{BB962C8B-B14F-4D97-AF65-F5344CB8AC3E}">
        <p14:creationId xmlns:p14="http://schemas.microsoft.com/office/powerpoint/2010/main" val="1139198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184F29-3D0F-45A3-90E7-02FBF96A7D98}"/>
              </a:ext>
            </a:extLst>
          </p:cNvPr>
          <p:cNvSpPr>
            <a:spLocks noGrp="1"/>
          </p:cNvSpPr>
          <p:nvPr>
            <p:ph type="title"/>
          </p:nvPr>
        </p:nvSpPr>
        <p:spPr>
          <a:xfrm>
            <a:off x="8096885" y="640080"/>
            <a:ext cx="3659246" cy="2926080"/>
          </a:xfrm>
        </p:spPr>
        <p:txBody>
          <a:bodyPr vert="horz" lIns="91440" tIns="45720" rIns="91440" bIns="45720" rtlCol="0" anchor="b">
            <a:normAutofit fontScale="90000"/>
          </a:bodyPr>
          <a:lstStyle/>
          <a:p>
            <a:r>
              <a:rPr lang="en-US" sz="4100" b="1">
                <a:solidFill>
                  <a:srgbClr val="FFFFFF"/>
                </a:solidFill>
              </a:rPr>
              <a:t>Experimental Methods-Experimental Methods-Osmometry</a:t>
            </a:r>
          </a:p>
        </p:txBody>
      </p:sp>
      <p:sp>
        <p:nvSpPr>
          <p:cNvPr id="5" name="Slayt Numarası Yer Tutucusu 4">
            <a:extLst>
              <a:ext uri="{FF2B5EF4-FFF2-40B4-BE49-F238E27FC236}">
                <a16:creationId xmlns:a16="http://schemas.microsoft.com/office/drawing/2014/main" id="{24338B2C-AB2A-4CB3-9519-255646305E91}"/>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a:spcAft>
                <a:spcPts val="600"/>
              </a:spcAft>
            </a:pPr>
            <a:fld id="{C48B597C-96BC-4507-A5B9-934CCC3525F3}" type="slidenum">
              <a:rPr lang="en-US"/>
              <a:pPr>
                <a:spcAft>
                  <a:spcPts val="600"/>
                </a:spcAft>
              </a:pPr>
              <a:t>24</a:t>
            </a:fld>
            <a:endParaRPr lang="en-US"/>
          </a:p>
        </p:txBody>
      </p:sp>
      <p:sp>
        <p:nvSpPr>
          <p:cNvPr id="6" name="Dikdörtgen 5">
            <a:extLst>
              <a:ext uri="{FF2B5EF4-FFF2-40B4-BE49-F238E27FC236}">
                <a16:creationId xmlns:a16="http://schemas.microsoft.com/office/drawing/2014/main" id="{5ADBA4F0-F80D-4AD7-9DC7-27FC0FC2140C}"/>
              </a:ext>
            </a:extLst>
          </p:cNvPr>
          <p:cNvSpPr/>
          <p:nvPr/>
        </p:nvSpPr>
        <p:spPr>
          <a:xfrm>
            <a:off x="1330956" y="2103120"/>
            <a:ext cx="8986524" cy="4031873"/>
          </a:xfrm>
          <a:prstGeom prst="rect">
            <a:avLst/>
          </a:prstGeom>
        </p:spPr>
        <p:txBody>
          <a:bodyPr wrap="square">
            <a:spAutoFit/>
          </a:bodyPr>
          <a:lstStyle/>
          <a:p>
            <a:pPr marL="285750" indent="-285750">
              <a:buClr>
                <a:srgbClr val="FFC000"/>
              </a:buClr>
              <a:buFont typeface="Wingdings" panose="05000000000000000000" pitchFamily="2" charset="2"/>
              <a:buChar char="Ø"/>
            </a:pPr>
            <a:r>
              <a:rPr lang="en-US" sz="3200" dirty="0">
                <a:solidFill>
                  <a:srgbClr val="0070C0"/>
                </a:solidFill>
              </a:rPr>
              <a:t>Light-scattering techniques are important in polymer research but it is not routinely used for molecular-weight determination because of the difficulty and expense of sample preparation and the specialized facilities required. </a:t>
            </a:r>
            <a:endParaRPr lang="tr-TR" sz="3200" dirty="0">
              <a:solidFill>
                <a:srgbClr val="0070C0"/>
              </a:solidFill>
            </a:endParaRPr>
          </a:p>
          <a:p>
            <a:pPr marL="285750" indent="-285750">
              <a:buClr>
                <a:srgbClr val="FFC000"/>
              </a:buClr>
              <a:buFont typeface="Wingdings" panose="05000000000000000000" pitchFamily="2" charset="2"/>
              <a:buChar char="Ø"/>
            </a:pPr>
            <a:r>
              <a:rPr lang="en-US" sz="3200" dirty="0">
                <a:solidFill>
                  <a:srgbClr val="0070C0"/>
                </a:solidFill>
              </a:rPr>
              <a:t>Light-scattering method</a:t>
            </a:r>
            <a:r>
              <a:rPr lang="tr-TR" sz="3200" dirty="0">
                <a:solidFill>
                  <a:srgbClr val="0070C0"/>
                </a:solidFill>
              </a:rPr>
              <a:t> </a:t>
            </a:r>
            <a:r>
              <a:rPr lang="tr-TR" sz="3200" dirty="0">
                <a:solidFill>
                  <a:srgbClr val="0070C0"/>
                </a:solidFill>
                <a:sym typeface="Wingdings" panose="05000000000000000000" pitchFamily="2" charset="2"/>
              </a:rPr>
              <a:t></a:t>
            </a:r>
            <a:r>
              <a:rPr lang="en-US" sz="3200" dirty="0">
                <a:solidFill>
                  <a:srgbClr val="0070C0"/>
                </a:solidFill>
              </a:rPr>
              <a:t> dilute polymer solution, </a:t>
            </a:r>
            <a:endParaRPr lang="tr-TR" sz="3200" dirty="0">
              <a:solidFill>
                <a:srgbClr val="0070C0"/>
              </a:solidFill>
            </a:endParaRPr>
          </a:p>
          <a:p>
            <a:pPr marL="285750" indent="-285750">
              <a:buClr>
                <a:srgbClr val="FFC000"/>
              </a:buClr>
              <a:buFont typeface="Wingdings" panose="05000000000000000000" pitchFamily="2" charset="2"/>
              <a:buChar char="Ø"/>
            </a:pPr>
            <a:r>
              <a:rPr lang="en-US" sz="3200" dirty="0">
                <a:solidFill>
                  <a:srgbClr val="0070C0"/>
                </a:solidFill>
              </a:rPr>
              <a:t>Small-angle neutron scattering </a:t>
            </a:r>
            <a:r>
              <a:rPr lang="tr-TR" sz="3200" dirty="0">
                <a:solidFill>
                  <a:srgbClr val="0070C0"/>
                </a:solidFill>
                <a:sym typeface="Wingdings" panose="05000000000000000000" pitchFamily="2" charset="2"/>
              </a:rPr>
              <a:t> </a:t>
            </a:r>
            <a:r>
              <a:rPr lang="en-US" sz="3200" dirty="0">
                <a:solidFill>
                  <a:srgbClr val="0070C0"/>
                </a:solidFill>
              </a:rPr>
              <a:t>solid samples.</a:t>
            </a:r>
            <a:endParaRPr lang="tr-TR" sz="2800" b="1" dirty="0">
              <a:solidFill>
                <a:srgbClr val="0070C0"/>
              </a:solidFill>
            </a:endParaRPr>
          </a:p>
        </p:txBody>
      </p:sp>
      <p:sp>
        <p:nvSpPr>
          <p:cNvPr id="7" name="Dikdörtgen 6">
            <a:extLst>
              <a:ext uri="{FF2B5EF4-FFF2-40B4-BE49-F238E27FC236}">
                <a16:creationId xmlns:a16="http://schemas.microsoft.com/office/drawing/2014/main" id="{15F50050-D4A3-4A66-8F7F-9E21F5D9CFAF}"/>
              </a:ext>
            </a:extLst>
          </p:cNvPr>
          <p:cNvSpPr/>
          <p:nvPr/>
        </p:nvSpPr>
        <p:spPr>
          <a:xfrm>
            <a:off x="1330956" y="1142583"/>
            <a:ext cx="7393114" cy="523220"/>
          </a:xfrm>
          <a:prstGeom prst="rect">
            <a:avLst/>
          </a:prstGeom>
        </p:spPr>
        <p:txBody>
          <a:bodyPr wrap="none">
            <a:spAutoFit/>
          </a:bodyPr>
          <a:lstStyle/>
          <a:p>
            <a:r>
              <a:rPr lang="en-US" sz="2800" b="1" dirty="0"/>
              <a:t>Experimental Methods-</a:t>
            </a:r>
            <a:r>
              <a:rPr lang="tr-TR" sz="2800" b="1" dirty="0" err="1"/>
              <a:t>Light-scattering</a:t>
            </a:r>
            <a:r>
              <a:rPr lang="tr-TR" sz="2800" b="1" dirty="0"/>
              <a:t> </a:t>
            </a:r>
            <a:r>
              <a:rPr lang="tr-TR" sz="2800" b="1" dirty="0" err="1"/>
              <a:t>methods</a:t>
            </a:r>
            <a:endParaRPr lang="tr-TR" sz="2800" b="1" dirty="0"/>
          </a:p>
        </p:txBody>
      </p:sp>
    </p:spTree>
    <p:extLst>
      <p:ext uri="{BB962C8B-B14F-4D97-AF65-F5344CB8AC3E}">
        <p14:creationId xmlns:p14="http://schemas.microsoft.com/office/powerpoint/2010/main" val="3406439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2E184F29-3D0F-45A3-90E7-02FBF96A7D98}"/>
              </a:ext>
            </a:extLst>
          </p:cNvPr>
          <p:cNvSpPr>
            <a:spLocks noGrp="1"/>
          </p:cNvSpPr>
          <p:nvPr>
            <p:ph type="title"/>
          </p:nvPr>
        </p:nvSpPr>
        <p:spPr>
          <a:xfrm>
            <a:off x="8141110" y="639097"/>
            <a:ext cx="3401961" cy="3686015"/>
          </a:xfrm>
        </p:spPr>
        <p:txBody>
          <a:bodyPr vert="horz" lIns="91440" tIns="45720" rIns="91440" bIns="45720" rtlCol="0" anchor="b">
            <a:normAutofit fontScale="90000"/>
          </a:bodyPr>
          <a:lstStyle/>
          <a:p>
            <a:r>
              <a:rPr lang="en-US" sz="5100" b="1" dirty="0">
                <a:solidFill>
                  <a:schemeClr val="tx1">
                    <a:lumMod val="85000"/>
                    <a:lumOff val="15000"/>
                  </a:schemeClr>
                </a:solidFill>
              </a:rPr>
              <a:t>Mass Distribution in a </a:t>
            </a:r>
            <a:br>
              <a:rPr lang="tr-TR" sz="5100" b="1" dirty="0">
                <a:solidFill>
                  <a:schemeClr val="tx1">
                    <a:lumMod val="85000"/>
                    <a:lumOff val="15000"/>
                  </a:schemeClr>
                </a:solidFill>
              </a:rPr>
            </a:br>
            <a:r>
              <a:rPr lang="en-US" sz="5100" b="1" dirty="0">
                <a:solidFill>
                  <a:schemeClr val="tx1">
                    <a:lumMod val="85000"/>
                    <a:lumOff val="15000"/>
                  </a:schemeClr>
                </a:solidFill>
              </a:rPr>
              <a:t>Chain-Growth Polymer</a:t>
            </a:r>
            <a:endParaRPr lang="en-US" sz="5100" dirty="0">
              <a:solidFill>
                <a:schemeClr val="tx1">
                  <a:lumMod val="85000"/>
                  <a:lumOff val="15000"/>
                </a:schemeClr>
              </a:solidFill>
            </a:endParaRPr>
          </a:p>
        </p:txBody>
      </p:sp>
      <p:pic>
        <p:nvPicPr>
          <p:cNvPr id="10" name="Resim 6">
            <a:extLst>
              <a:ext uri="{FF2B5EF4-FFF2-40B4-BE49-F238E27FC236}">
                <a16:creationId xmlns:a16="http://schemas.microsoft.com/office/drawing/2014/main" id="{F0E5ADD2-8DDF-4819-BC4B-FA356BDEF81A}"/>
              </a:ext>
            </a:extLst>
          </p:cNvPr>
          <p:cNvPicPr>
            <a:picLocks noGrp="1" noChangeAspect="1"/>
          </p:cNvPicPr>
          <p:nvPr>
            <p:ph idx="1"/>
          </p:nvPr>
        </p:nvPicPr>
        <p:blipFill>
          <a:blip r:embed="rId2"/>
          <a:stretch>
            <a:fillRect/>
          </a:stretch>
        </p:blipFill>
        <p:spPr>
          <a:xfrm>
            <a:off x="1133637" y="640081"/>
            <a:ext cx="5912940" cy="5054156"/>
          </a:xfrm>
          <a:prstGeom prst="rect">
            <a:avLst/>
          </a:prstGeom>
        </p:spPr>
      </p:pic>
      <p:sp>
        <p:nvSpPr>
          <p:cNvPr id="4" name="Alt Bilgi Yer Tutucusu 3">
            <a:extLst>
              <a:ext uri="{FF2B5EF4-FFF2-40B4-BE49-F238E27FC236}">
                <a16:creationId xmlns:a16="http://schemas.microsoft.com/office/drawing/2014/main" id="{2FD5BCD7-8957-4A31-9293-FB16664E5621}"/>
              </a:ext>
            </a:extLst>
          </p:cNvPr>
          <p:cNvSpPr>
            <a:spLocks noGrp="1"/>
          </p:cNvSpPr>
          <p:nvPr>
            <p:ph type="ftr" sz="quarter" idx="11"/>
          </p:nvPr>
        </p:nvSpPr>
        <p:spPr/>
        <p:txBody>
          <a:bodyPr vert="horz" lIns="91440" tIns="45720" rIns="91440" bIns="45720" rtlCol="0" anchor="ctr">
            <a:normAutofit fontScale="92500" lnSpcReduction="20000"/>
          </a:bodyPr>
          <a:lstStyle/>
          <a:p>
            <a:pPr>
              <a:spcAft>
                <a:spcPts val="600"/>
              </a:spcAft>
            </a:pPr>
            <a:r>
              <a:rPr lang="en-US" kern="1200" cap="all" baseline="0">
                <a:solidFill>
                  <a:srgbClr val="FFFFFF"/>
                </a:solidFill>
                <a:latin typeface="+mn-lt"/>
                <a:ea typeface="+mn-ea"/>
                <a:cs typeface="+mn-cs"/>
              </a:rPr>
              <a:t>Dr. Öğretim Üyesi Metin GENÇTEN, Polymer Chemistry and  Polymeric Materials</a:t>
            </a:r>
          </a:p>
        </p:txBody>
      </p:sp>
      <p:sp>
        <p:nvSpPr>
          <p:cNvPr id="5" name="Slayt Numarası Yer Tutucusu 4">
            <a:extLst>
              <a:ext uri="{FF2B5EF4-FFF2-40B4-BE49-F238E27FC236}">
                <a16:creationId xmlns:a16="http://schemas.microsoft.com/office/drawing/2014/main" id="{24338B2C-AB2A-4CB3-9519-255646305E91}"/>
              </a:ext>
            </a:extLst>
          </p:cNvPr>
          <p:cNvSpPr>
            <a:spLocks noGrp="1"/>
          </p:cNvSpPr>
          <p:nvPr>
            <p:ph type="sldNum" sz="quarter" idx="12"/>
          </p:nvPr>
        </p:nvSpPr>
        <p:spPr/>
        <p:txBody>
          <a:bodyPr vert="horz" lIns="91440" tIns="45720" rIns="91440" bIns="45720" rtlCol="0" anchor="ctr">
            <a:normAutofit/>
          </a:bodyPr>
          <a:lstStyle/>
          <a:p>
            <a:pPr>
              <a:spcAft>
                <a:spcPts val="600"/>
              </a:spcAft>
            </a:pPr>
            <a:fld id="{C48B597C-96BC-4507-A5B9-934CCC3525F3}" type="slidenum">
              <a:rPr lang="en-US" smtClean="0"/>
              <a:pPr>
                <a:spcAft>
                  <a:spcPts val="600"/>
                </a:spcAft>
              </a:pPr>
              <a:t>25</a:t>
            </a:fld>
            <a:endParaRPr lang="en-US"/>
          </a:p>
        </p:txBody>
      </p:sp>
      <p:cxnSp>
        <p:nvCxnSpPr>
          <p:cNvPr id="21" name="Straight Connector 2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9380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2E184F29-3D0F-45A3-90E7-02FBF96A7D98}"/>
              </a:ext>
            </a:extLst>
          </p:cNvPr>
          <p:cNvSpPr>
            <a:spLocks noGrp="1"/>
          </p:cNvSpPr>
          <p:nvPr>
            <p:ph type="title"/>
          </p:nvPr>
        </p:nvSpPr>
        <p:spPr>
          <a:xfrm>
            <a:off x="8141110" y="639097"/>
            <a:ext cx="3401961" cy="3686015"/>
          </a:xfrm>
        </p:spPr>
        <p:txBody>
          <a:bodyPr vert="horz" lIns="91440" tIns="45720" rIns="91440" bIns="45720" rtlCol="0" anchor="b">
            <a:normAutofit fontScale="90000"/>
          </a:bodyPr>
          <a:lstStyle/>
          <a:p>
            <a:r>
              <a:rPr lang="en-US" sz="5100" b="1" dirty="0">
                <a:solidFill>
                  <a:schemeClr val="tx1">
                    <a:lumMod val="85000"/>
                    <a:lumOff val="15000"/>
                  </a:schemeClr>
                </a:solidFill>
              </a:rPr>
              <a:t>Mass Distribution in a step-Growth Polymer</a:t>
            </a:r>
            <a:endParaRPr lang="en-US" sz="5100" dirty="0">
              <a:solidFill>
                <a:schemeClr val="tx1">
                  <a:lumMod val="85000"/>
                  <a:lumOff val="15000"/>
                </a:schemeClr>
              </a:solidFill>
            </a:endParaRPr>
          </a:p>
        </p:txBody>
      </p:sp>
      <p:pic>
        <p:nvPicPr>
          <p:cNvPr id="10" name="Resim 6">
            <a:extLst>
              <a:ext uri="{FF2B5EF4-FFF2-40B4-BE49-F238E27FC236}">
                <a16:creationId xmlns:a16="http://schemas.microsoft.com/office/drawing/2014/main" id="{91AE058B-955C-4552-A699-25360919BD63}"/>
              </a:ext>
            </a:extLst>
          </p:cNvPr>
          <p:cNvPicPr>
            <a:picLocks noGrp="1" noChangeAspect="1"/>
          </p:cNvPicPr>
          <p:nvPr>
            <p:ph idx="1"/>
          </p:nvPr>
        </p:nvPicPr>
        <p:blipFill>
          <a:blip r:embed="rId2"/>
          <a:stretch>
            <a:fillRect/>
          </a:stretch>
        </p:blipFill>
        <p:spPr>
          <a:xfrm>
            <a:off x="1083026" y="640081"/>
            <a:ext cx="6014163" cy="5054156"/>
          </a:xfrm>
          <a:prstGeom prst="rect">
            <a:avLst/>
          </a:prstGeom>
        </p:spPr>
      </p:pic>
      <p:sp>
        <p:nvSpPr>
          <p:cNvPr id="4" name="Alt Bilgi Yer Tutucusu 3">
            <a:extLst>
              <a:ext uri="{FF2B5EF4-FFF2-40B4-BE49-F238E27FC236}">
                <a16:creationId xmlns:a16="http://schemas.microsoft.com/office/drawing/2014/main" id="{2FD5BCD7-8957-4A31-9293-FB16664E5621}"/>
              </a:ext>
            </a:extLst>
          </p:cNvPr>
          <p:cNvSpPr>
            <a:spLocks noGrp="1"/>
          </p:cNvSpPr>
          <p:nvPr>
            <p:ph type="ftr" sz="quarter" idx="11"/>
          </p:nvPr>
        </p:nvSpPr>
        <p:spPr/>
        <p:txBody>
          <a:bodyPr vert="horz" lIns="91440" tIns="45720" rIns="91440" bIns="45720" rtlCol="0" anchor="ctr">
            <a:normAutofit fontScale="92500" lnSpcReduction="20000"/>
          </a:bodyPr>
          <a:lstStyle/>
          <a:p>
            <a:pPr>
              <a:spcAft>
                <a:spcPts val="600"/>
              </a:spcAft>
            </a:pPr>
            <a:r>
              <a:rPr lang="en-US" kern="1200" cap="all" baseline="0">
                <a:solidFill>
                  <a:srgbClr val="FFFFFF"/>
                </a:solidFill>
                <a:latin typeface="+mn-lt"/>
                <a:ea typeface="+mn-ea"/>
                <a:cs typeface="+mn-cs"/>
              </a:rPr>
              <a:t>Dr. Öğretim Üyesi Metin GENÇTEN, Polymer Chemistry and  Polymeric Materials</a:t>
            </a:r>
          </a:p>
        </p:txBody>
      </p:sp>
      <p:sp>
        <p:nvSpPr>
          <p:cNvPr id="5" name="Slayt Numarası Yer Tutucusu 4">
            <a:extLst>
              <a:ext uri="{FF2B5EF4-FFF2-40B4-BE49-F238E27FC236}">
                <a16:creationId xmlns:a16="http://schemas.microsoft.com/office/drawing/2014/main" id="{24338B2C-AB2A-4CB3-9519-255646305E91}"/>
              </a:ext>
            </a:extLst>
          </p:cNvPr>
          <p:cNvSpPr>
            <a:spLocks noGrp="1"/>
          </p:cNvSpPr>
          <p:nvPr>
            <p:ph type="sldNum" sz="quarter" idx="12"/>
          </p:nvPr>
        </p:nvSpPr>
        <p:spPr/>
        <p:txBody>
          <a:bodyPr vert="horz" lIns="91440" tIns="45720" rIns="91440" bIns="45720" rtlCol="0" anchor="ctr">
            <a:normAutofit/>
          </a:bodyPr>
          <a:lstStyle/>
          <a:p>
            <a:pPr>
              <a:spcAft>
                <a:spcPts val="600"/>
              </a:spcAft>
            </a:pPr>
            <a:fld id="{C48B597C-96BC-4507-A5B9-934CCC3525F3}" type="slidenum">
              <a:rPr lang="en-US" smtClean="0"/>
              <a:pPr>
                <a:spcAft>
                  <a:spcPts val="600"/>
                </a:spcAft>
              </a:pPr>
              <a:t>26</a:t>
            </a:fld>
            <a:endParaRPr lang="en-US"/>
          </a:p>
        </p:txBody>
      </p:sp>
      <p:cxnSp>
        <p:nvCxnSpPr>
          <p:cNvPr id="21" name="Straight Connector 2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30016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3">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9" name="Rectangle 35">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a:extLst>
              <a:ext uri="{FF2B5EF4-FFF2-40B4-BE49-F238E27FC236}">
                <a16:creationId xmlns:a16="http://schemas.microsoft.com/office/drawing/2014/main" id="{2E184F29-3D0F-45A3-90E7-02FBF96A7D98}"/>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b="1" dirty="0">
                <a:solidFill>
                  <a:srgbClr val="FFFFFF"/>
                </a:solidFill>
              </a:rPr>
              <a:t>Impact of MW on Physical Properties</a:t>
            </a:r>
            <a:endParaRPr lang="en-US" sz="3600" dirty="0">
              <a:solidFill>
                <a:srgbClr val="FFFFFF"/>
              </a:solidFill>
            </a:endParaRPr>
          </a:p>
        </p:txBody>
      </p:sp>
      <p:graphicFrame>
        <p:nvGraphicFramePr>
          <p:cNvPr id="29" name="İçerik Yer Tutucusu 5">
            <a:extLst>
              <a:ext uri="{FF2B5EF4-FFF2-40B4-BE49-F238E27FC236}">
                <a16:creationId xmlns:a16="http://schemas.microsoft.com/office/drawing/2014/main" id="{F3AC2386-E974-4ECF-A1D8-C6ADEBFAF029}"/>
              </a:ext>
            </a:extLst>
          </p:cNvPr>
          <p:cNvGraphicFramePr>
            <a:graphicFrameLocks noGrp="1"/>
          </p:cNvGraphicFramePr>
          <p:nvPr>
            <p:ph idx="1"/>
            <p:extLst>
              <p:ext uri="{D42A27DB-BD31-4B8C-83A1-F6EECF244321}">
                <p14:modId xmlns:p14="http://schemas.microsoft.com/office/powerpoint/2010/main" val="60740857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ayt Numarası Yer Tutucusu 4">
            <a:extLst>
              <a:ext uri="{FF2B5EF4-FFF2-40B4-BE49-F238E27FC236}">
                <a16:creationId xmlns:a16="http://schemas.microsoft.com/office/drawing/2014/main" id="{24338B2C-AB2A-4CB3-9519-255646305E91}"/>
              </a:ext>
            </a:extLst>
          </p:cNvPr>
          <p:cNvSpPr>
            <a:spLocks noGrp="1"/>
          </p:cNvSpPr>
          <p:nvPr>
            <p:ph type="sldNum" sz="quarter" idx="12"/>
          </p:nvPr>
        </p:nvSpPr>
        <p:spPr>
          <a:xfrm>
            <a:off x="10123055" y="6459785"/>
            <a:ext cx="1089428" cy="365125"/>
          </a:xfrm>
        </p:spPr>
        <p:txBody>
          <a:bodyPr vert="horz" lIns="91440" tIns="45720" rIns="91440" bIns="45720" rtlCol="0">
            <a:normAutofit/>
          </a:bodyPr>
          <a:lstStyle/>
          <a:p>
            <a:pPr>
              <a:spcAft>
                <a:spcPts val="600"/>
              </a:spcAft>
            </a:pPr>
            <a:fld id="{C48B597C-96BC-4507-A5B9-934CCC3525F3}" type="slidenum">
              <a:rPr lang="en-US">
                <a:solidFill>
                  <a:schemeClr val="tx2"/>
                </a:solidFill>
              </a:rPr>
              <a:pPr>
                <a:spcAft>
                  <a:spcPts val="600"/>
                </a:spcAft>
              </a:pPr>
              <a:t>27</a:t>
            </a:fld>
            <a:endParaRPr lang="en-US">
              <a:solidFill>
                <a:schemeClr val="tx2"/>
              </a:solidFill>
            </a:endParaRPr>
          </a:p>
        </p:txBody>
      </p:sp>
      <p:sp>
        <p:nvSpPr>
          <p:cNvPr id="50" name="Rectangle 37">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9075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A0A7BF32-DBAB-48A9-9E1B-A6451C3F5CA6}"/>
              </a:ext>
            </a:extLst>
          </p:cNvPr>
          <p:cNvSpPr>
            <a:spLocks noGrp="1"/>
          </p:cNvSpPr>
          <p:nvPr>
            <p:ph type="title"/>
          </p:nvPr>
        </p:nvSpPr>
        <p:spPr>
          <a:xfrm>
            <a:off x="8141110" y="639097"/>
            <a:ext cx="3401961" cy="3686015"/>
          </a:xfrm>
        </p:spPr>
        <p:txBody>
          <a:bodyPr vert="horz" lIns="91440" tIns="45720" rIns="91440" bIns="45720" rtlCol="0" anchor="b">
            <a:normAutofit fontScale="90000"/>
          </a:bodyPr>
          <a:lstStyle/>
          <a:p>
            <a:r>
              <a:rPr lang="en-US" sz="6100" b="1">
                <a:solidFill>
                  <a:schemeClr val="tx1">
                    <a:lumMod val="85000"/>
                    <a:lumOff val="15000"/>
                  </a:schemeClr>
                </a:solidFill>
              </a:rPr>
              <a:t>Impact of MW on Physical Properties</a:t>
            </a:r>
            <a:endParaRPr lang="en-US" sz="6100">
              <a:solidFill>
                <a:schemeClr val="tx1">
                  <a:lumMod val="85000"/>
                  <a:lumOff val="15000"/>
                </a:schemeClr>
              </a:solidFill>
            </a:endParaRPr>
          </a:p>
        </p:txBody>
      </p:sp>
      <p:pic>
        <p:nvPicPr>
          <p:cNvPr id="6" name="İçerik Yer Tutucusu 5">
            <a:extLst>
              <a:ext uri="{FF2B5EF4-FFF2-40B4-BE49-F238E27FC236}">
                <a16:creationId xmlns:a16="http://schemas.microsoft.com/office/drawing/2014/main" id="{34878650-C9DF-4DC0-8182-18ABB7F46548}"/>
              </a:ext>
            </a:extLst>
          </p:cNvPr>
          <p:cNvPicPr>
            <a:picLocks noGrp="1" noChangeAspect="1"/>
          </p:cNvPicPr>
          <p:nvPr>
            <p:ph idx="1"/>
          </p:nvPr>
        </p:nvPicPr>
        <p:blipFill>
          <a:blip r:embed="rId2"/>
          <a:stretch>
            <a:fillRect/>
          </a:stretch>
        </p:blipFill>
        <p:spPr>
          <a:xfrm>
            <a:off x="0" y="1357508"/>
            <a:ext cx="8017743" cy="3441166"/>
          </a:xfrm>
          <a:prstGeom prst="rect">
            <a:avLst/>
          </a:prstGeom>
        </p:spPr>
      </p:pic>
      <p:sp>
        <p:nvSpPr>
          <p:cNvPr id="4" name="Alt Bilgi Yer Tutucusu 3">
            <a:extLst>
              <a:ext uri="{FF2B5EF4-FFF2-40B4-BE49-F238E27FC236}">
                <a16:creationId xmlns:a16="http://schemas.microsoft.com/office/drawing/2014/main" id="{AFA88780-D994-4274-9B24-410E2AA80B49}"/>
              </a:ext>
            </a:extLst>
          </p:cNvPr>
          <p:cNvSpPr>
            <a:spLocks noGrp="1"/>
          </p:cNvSpPr>
          <p:nvPr>
            <p:ph type="ftr" sz="quarter" idx="11"/>
          </p:nvPr>
        </p:nvSpPr>
        <p:spPr/>
        <p:txBody>
          <a:bodyPr vert="horz" lIns="91440" tIns="45720" rIns="91440" bIns="45720" rtlCol="0" anchor="ctr">
            <a:normAutofit fontScale="92500" lnSpcReduction="20000"/>
          </a:bodyPr>
          <a:lstStyle/>
          <a:p>
            <a:pPr>
              <a:spcAft>
                <a:spcPts val="600"/>
              </a:spcAft>
            </a:pPr>
            <a:r>
              <a:rPr lang="en-US" kern="1200" cap="all" baseline="0">
                <a:solidFill>
                  <a:srgbClr val="FFFFFF"/>
                </a:solidFill>
                <a:latin typeface="+mn-lt"/>
                <a:ea typeface="+mn-ea"/>
                <a:cs typeface="+mn-cs"/>
              </a:rPr>
              <a:t>Dr. Öğretim Üyesi Metin GENÇTEN, Polymer Chemistry and  Polymeric Materials</a:t>
            </a:r>
          </a:p>
        </p:txBody>
      </p:sp>
      <p:sp>
        <p:nvSpPr>
          <p:cNvPr id="5" name="Slayt Numarası Yer Tutucusu 4">
            <a:extLst>
              <a:ext uri="{FF2B5EF4-FFF2-40B4-BE49-F238E27FC236}">
                <a16:creationId xmlns:a16="http://schemas.microsoft.com/office/drawing/2014/main" id="{78F2DF8B-1F8D-40FF-9283-7350D007C887}"/>
              </a:ext>
            </a:extLst>
          </p:cNvPr>
          <p:cNvSpPr>
            <a:spLocks noGrp="1"/>
          </p:cNvSpPr>
          <p:nvPr>
            <p:ph type="sldNum" sz="quarter" idx="12"/>
          </p:nvPr>
        </p:nvSpPr>
        <p:spPr/>
        <p:txBody>
          <a:bodyPr vert="horz" lIns="91440" tIns="45720" rIns="91440" bIns="45720" rtlCol="0" anchor="ctr">
            <a:normAutofit/>
          </a:bodyPr>
          <a:lstStyle/>
          <a:p>
            <a:pPr>
              <a:spcAft>
                <a:spcPts val="600"/>
              </a:spcAft>
            </a:pPr>
            <a:fld id="{C48B597C-96BC-4507-A5B9-934CCC3525F3}" type="slidenum">
              <a:rPr lang="en-US" smtClean="0"/>
              <a:pPr>
                <a:spcAft>
                  <a:spcPts val="600"/>
                </a:spcAft>
              </a:pPr>
              <a:t>28</a:t>
            </a:fld>
            <a:endParaRPr lang="en-US"/>
          </a:p>
        </p:txBody>
      </p:sp>
      <p:cxnSp>
        <p:nvCxnSpPr>
          <p:cNvPr id="19" name="Straight Connector 18">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498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D0EC6B22-048D-431A-B5E0-26E69A2CA57F}"/>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b="1">
                <a:solidFill>
                  <a:schemeClr val="tx1">
                    <a:lumMod val="85000"/>
                    <a:lumOff val="15000"/>
                  </a:schemeClr>
                </a:solidFill>
              </a:rPr>
              <a:t>Mass Distribution in Low-MW Polystyrene</a:t>
            </a:r>
            <a:endParaRPr lang="en-US" sz="5100">
              <a:solidFill>
                <a:schemeClr val="tx1">
                  <a:lumMod val="85000"/>
                  <a:lumOff val="15000"/>
                </a:schemeClr>
              </a:solidFill>
            </a:endParaRPr>
          </a:p>
        </p:txBody>
      </p:sp>
      <p:pic>
        <p:nvPicPr>
          <p:cNvPr id="10" name="Resim 6">
            <a:extLst>
              <a:ext uri="{FF2B5EF4-FFF2-40B4-BE49-F238E27FC236}">
                <a16:creationId xmlns:a16="http://schemas.microsoft.com/office/drawing/2014/main" id="{F89B19AE-33A4-4B2F-88A3-F7508CB0153C}"/>
              </a:ext>
            </a:extLst>
          </p:cNvPr>
          <p:cNvPicPr>
            <a:picLocks noGrp="1" noChangeAspect="1"/>
          </p:cNvPicPr>
          <p:nvPr>
            <p:ph idx="1"/>
          </p:nvPr>
        </p:nvPicPr>
        <p:blipFill>
          <a:blip r:embed="rId2"/>
          <a:stretch>
            <a:fillRect/>
          </a:stretch>
        </p:blipFill>
        <p:spPr>
          <a:xfrm>
            <a:off x="945299" y="640081"/>
            <a:ext cx="6289616" cy="5054156"/>
          </a:xfrm>
          <a:prstGeom prst="rect">
            <a:avLst/>
          </a:prstGeom>
        </p:spPr>
      </p:pic>
      <p:sp>
        <p:nvSpPr>
          <p:cNvPr id="4" name="Alt Bilgi Yer Tutucusu 3">
            <a:extLst>
              <a:ext uri="{FF2B5EF4-FFF2-40B4-BE49-F238E27FC236}">
                <a16:creationId xmlns:a16="http://schemas.microsoft.com/office/drawing/2014/main" id="{6E7227FC-4739-4ACF-AB78-ECC4677EE11D}"/>
              </a:ext>
            </a:extLst>
          </p:cNvPr>
          <p:cNvSpPr>
            <a:spLocks noGrp="1"/>
          </p:cNvSpPr>
          <p:nvPr>
            <p:ph type="ftr" sz="quarter" idx="11"/>
          </p:nvPr>
        </p:nvSpPr>
        <p:spPr/>
        <p:txBody>
          <a:bodyPr vert="horz" lIns="91440" tIns="45720" rIns="91440" bIns="45720" rtlCol="0" anchor="ctr">
            <a:normAutofit fontScale="85000" lnSpcReduction="20000"/>
          </a:bodyPr>
          <a:lstStyle/>
          <a:p>
            <a:pPr>
              <a:spcAft>
                <a:spcPts val="600"/>
              </a:spcAft>
            </a:pPr>
            <a:r>
              <a:rPr lang="en-US" kern="1200" cap="all" baseline="0">
                <a:solidFill>
                  <a:srgbClr val="FFFFFF"/>
                </a:solidFill>
                <a:latin typeface="+mn-lt"/>
                <a:ea typeface="+mn-ea"/>
                <a:cs typeface="+mn-cs"/>
              </a:rPr>
              <a:t>Dr. Öğretim Üyesi Metin GENÇTEN, Polymer Chemistry and  Polymeric Materials</a:t>
            </a:r>
          </a:p>
        </p:txBody>
      </p:sp>
      <p:sp>
        <p:nvSpPr>
          <p:cNvPr id="5" name="Slayt Numarası Yer Tutucusu 4">
            <a:extLst>
              <a:ext uri="{FF2B5EF4-FFF2-40B4-BE49-F238E27FC236}">
                <a16:creationId xmlns:a16="http://schemas.microsoft.com/office/drawing/2014/main" id="{7B660F7E-8E76-481A-A242-EDFEEE1EC670}"/>
              </a:ext>
            </a:extLst>
          </p:cNvPr>
          <p:cNvSpPr>
            <a:spLocks noGrp="1"/>
          </p:cNvSpPr>
          <p:nvPr>
            <p:ph type="sldNum" sz="quarter" idx="12"/>
          </p:nvPr>
        </p:nvSpPr>
        <p:spPr/>
        <p:txBody>
          <a:bodyPr vert="horz" lIns="91440" tIns="45720" rIns="91440" bIns="45720" rtlCol="0" anchor="ctr">
            <a:normAutofit/>
          </a:bodyPr>
          <a:lstStyle/>
          <a:p>
            <a:pPr>
              <a:spcAft>
                <a:spcPts val="600"/>
              </a:spcAft>
            </a:pPr>
            <a:fld id="{C48B597C-96BC-4507-A5B9-934CCC3525F3}" type="slidenum">
              <a:rPr lang="en-US" smtClean="0"/>
              <a:pPr>
                <a:spcAft>
                  <a:spcPts val="600"/>
                </a:spcAft>
              </a:pPr>
              <a:t>3</a:t>
            </a:fld>
            <a:endParaRPr lang="en-US"/>
          </a:p>
        </p:txBody>
      </p:sp>
      <p:cxnSp>
        <p:nvCxnSpPr>
          <p:cNvPr id="21" name="Straight Connector 2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2525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D0EC6B22-048D-431A-B5E0-26E69A2CA57F}"/>
              </a:ext>
            </a:extLst>
          </p:cNvPr>
          <p:cNvSpPr>
            <a:spLocks noGrp="1"/>
          </p:cNvSpPr>
          <p:nvPr>
            <p:ph type="title"/>
          </p:nvPr>
        </p:nvSpPr>
        <p:spPr>
          <a:xfrm>
            <a:off x="8141110" y="639097"/>
            <a:ext cx="3401961" cy="3686015"/>
          </a:xfrm>
        </p:spPr>
        <p:txBody>
          <a:bodyPr vert="horz" lIns="91440" tIns="45720" rIns="91440" bIns="45720" rtlCol="0" anchor="b">
            <a:normAutofit fontScale="90000"/>
          </a:bodyPr>
          <a:lstStyle/>
          <a:p>
            <a:r>
              <a:rPr lang="en-US" sz="6600" b="1" i="1" dirty="0">
                <a:solidFill>
                  <a:schemeClr val="tx1">
                    <a:lumMod val="85000"/>
                    <a:lumOff val="15000"/>
                  </a:schemeClr>
                </a:solidFill>
              </a:rPr>
              <a:t>M</a:t>
            </a:r>
            <a:r>
              <a:rPr lang="en-US" sz="6600" b="1" dirty="0">
                <a:solidFill>
                  <a:schemeClr val="tx1">
                    <a:lumMod val="85000"/>
                    <a:lumOff val="15000"/>
                  </a:schemeClr>
                </a:solidFill>
              </a:rPr>
              <a:t>n: Number-Average Mol. </a:t>
            </a:r>
            <a:r>
              <a:rPr lang="en-US" sz="6600" b="1" dirty="0" err="1">
                <a:solidFill>
                  <a:schemeClr val="tx1">
                    <a:lumMod val="85000"/>
                    <a:lumOff val="15000"/>
                  </a:schemeClr>
                </a:solidFill>
              </a:rPr>
              <a:t>Wgt</a:t>
            </a:r>
            <a:r>
              <a:rPr lang="en-US" sz="6600" b="1" dirty="0">
                <a:solidFill>
                  <a:schemeClr val="tx1">
                    <a:lumMod val="85000"/>
                    <a:lumOff val="15000"/>
                  </a:schemeClr>
                </a:solidFill>
              </a:rPr>
              <a:t>.</a:t>
            </a:r>
            <a:endParaRPr lang="en-US" sz="6600" dirty="0">
              <a:solidFill>
                <a:schemeClr val="tx1">
                  <a:lumMod val="85000"/>
                  <a:lumOff val="15000"/>
                </a:schemeClr>
              </a:solidFill>
            </a:endParaRPr>
          </a:p>
        </p:txBody>
      </p:sp>
      <p:sp>
        <p:nvSpPr>
          <p:cNvPr id="9" name="İçerik Yer Tutucusu 8">
            <a:extLst>
              <a:ext uri="{FF2B5EF4-FFF2-40B4-BE49-F238E27FC236}">
                <a16:creationId xmlns:a16="http://schemas.microsoft.com/office/drawing/2014/main" id="{F2016405-2761-4175-94C5-220158351562}"/>
              </a:ext>
            </a:extLst>
          </p:cNvPr>
          <p:cNvSpPr>
            <a:spLocks noGrp="1"/>
          </p:cNvSpPr>
          <p:nvPr>
            <p:ph idx="1"/>
          </p:nvPr>
        </p:nvSpPr>
        <p:spPr/>
        <p:txBody>
          <a:bodyPr/>
          <a:lstStyle/>
          <a:p>
            <a:endParaRPr lang="tr-TR"/>
          </a:p>
        </p:txBody>
      </p:sp>
      <p:sp>
        <p:nvSpPr>
          <p:cNvPr id="4" name="Alt Bilgi Yer Tutucusu 3">
            <a:extLst>
              <a:ext uri="{FF2B5EF4-FFF2-40B4-BE49-F238E27FC236}">
                <a16:creationId xmlns:a16="http://schemas.microsoft.com/office/drawing/2014/main" id="{6E7227FC-4739-4ACF-AB78-ECC4677EE11D}"/>
              </a:ext>
            </a:extLst>
          </p:cNvPr>
          <p:cNvSpPr>
            <a:spLocks noGrp="1"/>
          </p:cNvSpPr>
          <p:nvPr>
            <p:ph type="ftr" sz="quarter" idx="11"/>
          </p:nvPr>
        </p:nvSpPr>
        <p:spPr/>
        <p:txBody>
          <a:bodyPr vert="horz" lIns="91440" tIns="45720" rIns="91440" bIns="45720" rtlCol="0" anchor="ctr">
            <a:normAutofit fontScale="85000" lnSpcReduction="20000"/>
          </a:bodyPr>
          <a:lstStyle/>
          <a:p>
            <a:pPr>
              <a:spcAft>
                <a:spcPts val="600"/>
              </a:spcAft>
            </a:pPr>
            <a:r>
              <a:rPr lang="en-US" kern="1200" cap="all" baseline="0">
                <a:solidFill>
                  <a:srgbClr val="FFFFFF"/>
                </a:solidFill>
                <a:latin typeface="+mn-lt"/>
                <a:ea typeface="+mn-ea"/>
                <a:cs typeface="+mn-cs"/>
              </a:rPr>
              <a:t>Dr. Öğretim Üyesi Metin GENÇTEN, Polymer Chemistry and  Polymeric Materials</a:t>
            </a:r>
          </a:p>
        </p:txBody>
      </p:sp>
      <p:sp>
        <p:nvSpPr>
          <p:cNvPr id="5" name="Slayt Numarası Yer Tutucusu 4">
            <a:extLst>
              <a:ext uri="{FF2B5EF4-FFF2-40B4-BE49-F238E27FC236}">
                <a16:creationId xmlns:a16="http://schemas.microsoft.com/office/drawing/2014/main" id="{7B660F7E-8E76-481A-A242-EDFEEE1EC670}"/>
              </a:ext>
            </a:extLst>
          </p:cNvPr>
          <p:cNvSpPr>
            <a:spLocks noGrp="1"/>
          </p:cNvSpPr>
          <p:nvPr>
            <p:ph type="sldNum" sz="quarter" idx="12"/>
          </p:nvPr>
        </p:nvSpPr>
        <p:spPr/>
        <p:txBody>
          <a:bodyPr vert="horz" lIns="91440" tIns="45720" rIns="91440" bIns="45720" rtlCol="0" anchor="ctr">
            <a:normAutofit/>
          </a:bodyPr>
          <a:lstStyle/>
          <a:p>
            <a:pPr>
              <a:spcAft>
                <a:spcPts val="600"/>
              </a:spcAft>
            </a:pPr>
            <a:fld id="{C48B597C-96BC-4507-A5B9-934CCC3525F3}" type="slidenum">
              <a:rPr lang="en-US" smtClean="0"/>
              <a:pPr>
                <a:spcAft>
                  <a:spcPts val="600"/>
                </a:spcAft>
              </a:pPr>
              <a:t>4</a:t>
            </a:fld>
            <a:endParaRPr lang="en-US"/>
          </a:p>
        </p:txBody>
      </p:sp>
      <p:cxnSp>
        <p:nvCxnSpPr>
          <p:cNvPr id="21" name="Straight Connector 2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Resim 10">
            <a:extLst>
              <a:ext uri="{FF2B5EF4-FFF2-40B4-BE49-F238E27FC236}">
                <a16:creationId xmlns:a16="http://schemas.microsoft.com/office/drawing/2014/main" id="{E33CD844-C848-4D36-A1E2-85CCC3D309B5}"/>
              </a:ext>
            </a:extLst>
          </p:cNvPr>
          <p:cNvPicPr>
            <a:picLocks noChangeAspect="1"/>
          </p:cNvPicPr>
          <p:nvPr/>
        </p:nvPicPr>
        <p:blipFill>
          <a:blip r:embed="rId2"/>
          <a:stretch>
            <a:fillRect/>
          </a:stretch>
        </p:blipFill>
        <p:spPr>
          <a:xfrm>
            <a:off x="171337" y="1098271"/>
            <a:ext cx="7962505" cy="4433523"/>
          </a:xfrm>
          <a:prstGeom prst="rect">
            <a:avLst/>
          </a:prstGeom>
        </p:spPr>
      </p:pic>
    </p:spTree>
    <p:extLst>
      <p:ext uri="{BB962C8B-B14F-4D97-AF65-F5344CB8AC3E}">
        <p14:creationId xmlns:p14="http://schemas.microsoft.com/office/powerpoint/2010/main" val="387853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D0EC6B22-048D-431A-B5E0-26E69A2CA57F}"/>
              </a:ext>
            </a:extLst>
          </p:cNvPr>
          <p:cNvSpPr>
            <a:spLocks noGrp="1"/>
          </p:cNvSpPr>
          <p:nvPr>
            <p:ph type="title"/>
          </p:nvPr>
        </p:nvSpPr>
        <p:spPr>
          <a:xfrm>
            <a:off x="1901163" y="1111753"/>
            <a:ext cx="3720353" cy="4634494"/>
          </a:xfrm>
          <a:ln w="25400" cap="sq">
            <a:noFill/>
            <a:miter lim="800000"/>
          </a:ln>
        </p:spPr>
        <p:txBody>
          <a:bodyPr vert="horz" lIns="91440" tIns="45720" rIns="91440" bIns="45720" rtlCol="0" anchor="ctr">
            <a:normAutofit/>
          </a:bodyPr>
          <a:lstStyle/>
          <a:p>
            <a:pPr algn="ctr"/>
            <a:r>
              <a:rPr lang="en-US" sz="3200" b="1" i="1">
                <a:solidFill>
                  <a:srgbClr val="FFFFFF"/>
                </a:solidFill>
              </a:rPr>
              <a:t>M</a:t>
            </a:r>
            <a:r>
              <a:rPr lang="en-US" sz="3200" b="1">
                <a:solidFill>
                  <a:srgbClr val="FFFFFF"/>
                </a:solidFill>
              </a:rPr>
              <a:t>n: Number-Average Mol. Wgt.</a:t>
            </a:r>
            <a:endParaRPr lang="en-US" sz="3200">
              <a:solidFill>
                <a:srgbClr val="FFFFFF"/>
              </a:solidFill>
            </a:endParaRPr>
          </a:p>
        </p:txBody>
      </p:sp>
      <p:sp>
        <p:nvSpPr>
          <p:cNvPr id="9" name="İçerik Yer Tutucusu 8">
            <a:extLst>
              <a:ext uri="{FF2B5EF4-FFF2-40B4-BE49-F238E27FC236}">
                <a16:creationId xmlns:a16="http://schemas.microsoft.com/office/drawing/2014/main" id="{F2016405-2761-4175-94C5-220158351562}"/>
              </a:ext>
            </a:extLst>
          </p:cNvPr>
          <p:cNvSpPr>
            <a:spLocks noGrp="1"/>
          </p:cNvSpPr>
          <p:nvPr>
            <p:ph idx="1"/>
          </p:nvPr>
        </p:nvSpPr>
        <p:spPr>
          <a:xfrm>
            <a:off x="6558552" y="219139"/>
            <a:ext cx="5057396" cy="5880543"/>
          </a:xfrm>
        </p:spPr>
        <p:txBody>
          <a:bodyPr anchor="ctr">
            <a:normAutofit fontScale="55000" lnSpcReduction="20000"/>
          </a:bodyPr>
          <a:lstStyle/>
          <a:p>
            <a:pPr>
              <a:buFont typeface="Wingdings" panose="05000000000000000000" pitchFamily="2" charset="2"/>
              <a:buChar char="Ø"/>
            </a:pPr>
            <a:r>
              <a:rPr lang="en-US" dirty="0">
                <a:solidFill>
                  <a:srgbClr val="0070C0"/>
                </a:solidFill>
              </a:rPr>
              <a:t>The number average molecular weight is</a:t>
            </a:r>
            <a:r>
              <a:rPr lang="tr-TR" dirty="0">
                <a:solidFill>
                  <a:srgbClr val="0070C0"/>
                </a:solidFill>
              </a:rPr>
              <a:t> </a:t>
            </a:r>
            <a:r>
              <a:rPr lang="en-US" dirty="0">
                <a:solidFill>
                  <a:srgbClr val="0070C0"/>
                </a:solidFill>
              </a:rPr>
              <a:t>just the total weight of all the polymer molecules in a sample, divided by the total number of polymer molecules in a sample.</a:t>
            </a:r>
            <a:endParaRPr lang="tr-TR" dirty="0">
              <a:solidFill>
                <a:srgbClr val="0070C0"/>
              </a:solidFill>
            </a:endParaRPr>
          </a:p>
          <a:p>
            <a:pPr>
              <a:buFont typeface="Wingdings" panose="05000000000000000000" pitchFamily="2" charset="2"/>
              <a:buChar char="Ø"/>
            </a:pPr>
            <a:r>
              <a:rPr lang="en-US" dirty="0">
                <a:solidFill>
                  <a:srgbClr val="0070C0"/>
                </a:solidFill>
              </a:rPr>
              <a:t>The number average molecular weight is the statistical average molecular weight of</a:t>
            </a:r>
            <a:r>
              <a:rPr lang="tr-TR" dirty="0">
                <a:solidFill>
                  <a:srgbClr val="0070C0"/>
                </a:solidFill>
              </a:rPr>
              <a:t> </a:t>
            </a:r>
            <a:r>
              <a:rPr lang="en-US" dirty="0">
                <a:solidFill>
                  <a:srgbClr val="0070C0"/>
                </a:solidFill>
              </a:rPr>
              <a:t>all the polymer chains in the sample</a:t>
            </a:r>
            <a:r>
              <a:rPr lang="tr-TR" dirty="0">
                <a:solidFill>
                  <a:srgbClr val="0070C0"/>
                </a:solidFill>
              </a:rPr>
              <a:t> </a:t>
            </a:r>
            <a:r>
              <a:rPr lang="tr-TR" dirty="0" err="1">
                <a:solidFill>
                  <a:srgbClr val="0070C0"/>
                </a:solidFill>
              </a:rPr>
              <a:t>and</a:t>
            </a:r>
            <a:r>
              <a:rPr lang="tr-TR" dirty="0">
                <a:solidFill>
                  <a:srgbClr val="0070C0"/>
                </a:solidFill>
              </a:rPr>
              <a:t> is </a:t>
            </a:r>
            <a:r>
              <a:rPr lang="tr-TR" dirty="0" err="1">
                <a:solidFill>
                  <a:srgbClr val="0070C0"/>
                </a:solidFill>
              </a:rPr>
              <a:t>defined</a:t>
            </a:r>
            <a:r>
              <a:rPr lang="tr-TR" dirty="0">
                <a:solidFill>
                  <a:srgbClr val="0070C0"/>
                </a:solidFill>
              </a:rPr>
              <a:t> </a:t>
            </a:r>
            <a:r>
              <a:rPr lang="tr-TR" dirty="0" err="1">
                <a:solidFill>
                  <a:srgbClr val="0070C0"/>
                </a:solidFill>
              </a:rPr>
              <a:t>by</a:t>
            </a:r>
            <a:r>
              <a:rPr lang="tr-TR" dirty="0">
                <a:solidFill>
                  <a:srgbClr val="0070C0"/>
                </a:solidFill>
              </a:rPr>
              <a:t>:</a:t>
            </a:r>
          </a:p>
          <a:p>
            <a:pPr>
              <a:buFont typeface="Wingdings" panose="05000000000000000000" pitchFamily="2" charset="2"/>
              <a:buChar char="Ø"/>
            </a:pPr>
            <a:endParaRPr lang="tr-TR" dirty="0">
              <a:solidFill>
                <a:srgbClr val="0070C0"/>
              </a:solidFill>
            </a:endParaRPr>
          </a:p>
          <a:p>
            <a:pPr>
              <a:buFont typeface="Wingdings" panose="05000000000000000000" pitchFamily="2" charset="2"/>
              <a:buChar char="Ø"/>
            </a:pPr>
            <a:endParaRPr lang="tr-TR" dirty="0">
              <a:solidFill>
                <a:srgbClr val="0070C0"/>
              </a:solidFill>
            </a:endParaRPr>
          </a:p>
          <a:p>
            <a:pPr>
              <a:buFont typeface="Wingdings" panose="05000000000000000000" pitchFamily="2" charset="2"/>
              <a:buChar char="Ø"/>
            </a:pPr>
            <a:endParaRPr lang="tr-TR" dirty="0">
              <a:solidFill>
                <a:srgbClr val="0070C0"/>
              </a:solidFill>
            </a:endParaRPr>
          </a:p>
          <a:p>
            <a:pPr>
              <a:buFont typeface="Wingdings" panose="05000000000000000000" pitchFamily="2" charset="2"/>
              <a:buChar char="Ø"/>
            </a:pPr>
            <a:r>
              <a:rPr lang="en-US" dirty="0">
                <a:solidFill>
                  <a:srgbClr val="0070C0"/>
                </a:solidFill>
              </a:rPr>
              <a:t>where Mi is the molecular weight of a chain and Ni is the number of chains of that</a:t>
            </a:r>
            <a:r>
              <a:rPr lang="tr-TR" dirty="0">
                <a:solidFill>
                  <a:srgbClr val="0070C0"/>
                </a:solidFill>
              </a:rPr>
              <a:t> </a:t>
            </a:r>
            <a:r>
              <a:rPr lang="en-US" dirty="0">
                <a:solidFill>
                  <a:srgbClr val="0070C0"/>
                </a:solidFill>
              </a:rPr>
              <a:t>molecular weight. </a:t>
            </a:r>
            <a:endParaRPr lang="tr-TR" dirty="0">
              <a:solidFill>
                <a:srgbClr val="0070C0"/>
              </a:solidFill>
            </a:endParaRPr>
          </a:p>
          <a:p>
            <a:pPr>
              <a:buFont typeface="Wingdings" panose="05000000000000000000" pitchFamily="2" charset="2"/>
              <a:buChar char="Ø"/>
            </a:pPr>
            <a:r>
              <a:rPr lang="en-US" dirty="0">
                <a:solidFill>
                  <a:srgbClr val="0070C0"/>
                </a:solidFill>
              </a:rPr>
              <a:t>Mn can be predicted by polymerization mechanisms and is measured by methods that determine the number of molecules in a sample of a given</a:t>
            </a:r>
            <a:r>
              <a:rPr lang="tr-TR" dirty="0">
                <a:solidFill>
                  <a:srgbClr val="0070C0"/>
                </a:solidFill>
              </a:rPr>
              <a:t> </a:t>
            </a:r>
            <a:r>
              <a:rPr lang="en-US" dirty="0">
                <a:solidFill>
                  <a:srgbClr val="0070C0"/>
                </a:solidFill>
              </a:rPr>
              <a:t>weight; for example, colligative methods such as end-group assay. </a:t>
            </a:r>
            <a:endParaRPr lang="tr-TR" dirty="0">
              <a:solidFill>
                <a:srgbClr val="0070C0"/>
              </a:solidFill>
            </a:endParaRPr>
          </a:p>
          <a:p>
            <a:pPr>
              <a:buFont typeface="Wingdings" panose="05000000000000000000" pitchFamily="2" charset="2"/>
              <a:buChar char="Ø"/>
            </a:pPr>
            <a:r>
              <a:rPr lang="en-US" dirty="0">
                <a:solidFill>
                  <a:srgbClr val="0070C0"/>
                </a:solidFill>
              </a:rPr>
              <a:t>If Mn is quoted for</a:t>
            </a:r>
            <a:r>
              <a:rPr lang="tr-TR" dirty="0">
                <a:solidFill>
                  <a:srgbClr val="0070C0"/>
                </a:solidFill>
              </a:rPr>
              <a:t> </a:t>
            </a:r>
            <a:r>
              <a:rPr lang="en-US" dirty="0">
                <a:solidFill>
                  <a:srgbClr val="0070C0"/>
                </a:solidFill>
              </a:rPr>
              <a:t>a molecular weight distribution, there are equal numbers of molecules on either side</a:t>
            </a:r>
            <a:r>
              <a:rPr lang="tr-TR" dirty="0">
                <a:solidFill>
                  <a:srgbClr val="0070C0"/>
                </a:solidFill>
              </a:rPr>
              <a:t> </a:t>
            </a:r>
            <a:r>
              <a:rPr lang="en-US" dirty="0">
                <a:solidFill>
                  <a:srgbClr val="0070C0"/>
                </a:solidFill>
              </a:rPr>
              <a:t>of Mn in the distribution.</a:t>
            </a:r>
            <a:endParaRPr lang="tr-TR" dirty="0">
              <a:solidFill>
                <a:srgbClr val="0070C0"/>
              </a:solidFill>
            </a:endParaRPr>
          </a:p>
        </p:txBody>
      </p:sp>
      <p:sp>
        <p:nvSpPr>
          <p:cNvPr id="5" name="Slayt Numarası Yer Tutucusu 4">
            <a:extLst>
              <a:ext uri="{FF2B5EF4-FFF2-40B4-BE49-F238E27FC236}">
                <a16:creationId xmlns:a16="http://schemas.microsoft.com/office/drawing/2014/main" id="{7B660F7E-8E76-481A-A242-EDFEEE1EC670}"/>
              </a:ext>
            </a:extLst>
          </p:cNvPr>
          <p:cNvSpPr>
            <a:spLocks noGrp="1"/>
          </p:cNvSpPr>
          <p:nvPr>
            <p:ph type="sldNum" sz="quarter" idx="12"/>
          </p:nvPr>
        </p:nvSpPr>
        <p:spPr>
          <a:xfrm>
            <a:off x="10722820" y="6296279"/>
            <a:ext cx="630980" cy="365125"/>
          </a:xfrm>
        </p:spPr>
        <p:txBody>
          <a:bodyPr vert="horz" lIns="91440" tIns="45720" rIns="91440" bIns="45720" rtlCol="0">
            <a:normAutofit/>
          </a:bodyPr>
          <a:lstStyle/>
          <a:p>
            <a:pPr algn="l">
              <a:spcAft>
                <a:spcPts val="600"/>
              </a:spcAft>
            </a:pPr>
            <a:fld id="{C48B597C-96BC-4507-A5B9-934CCC3525F3}" type="slidenum">
              <a:rPr lang="en-US">
                <a:solidFill>
                  <a:schemeClr val="tx1">
                    <a:lumMod val="65000"/>
                    <a:lumOff val="35000"/>
                  </a:schemeClr>
                </a:solidFill>
              </a:rPr>
              <a:pPr algn="l">
                <a:spcAft>
                  <a:spcPts val="600"/>
                </a:spcAft>
              </a:pPr>
              <a:t>5</a:t>
            </a:fld>
            <a:endParaRPr lang="en-US">
              <a:solidFill>
                <a:schemeClr val="tx1">
                  <a:lumMod val="65000"/>
                  <a:lumOff val="35000"/>
                </a:schemeClr>
              </a:solidFill>
            </a:endParaRPr>
          </a:p>
        </p:txBody>
      </p:sp>
      <p:sp>
        <p:nvSpPr>
          <p:cNvPr id="18" name="Rectangle 17">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05357622-7283-4063-BD6D-6EFBEFD9FBA6}"/>
              </a:ext>
            </a:extLst>
          </p:cNvPr>
          <p:cNvPicPr>
            <a:picLocks noChangeAspect="1"/>
          </p:cNvPicPr>
          <p:nvPr/>
        </p:nvPicPr>
        <p:blipFill>
          <a:blip r:embed="rId2"/>
          <a:stretch>
            <a:fillRect/>
          </a:stretch>
        </p:blipFill>
        <p:spPr>
          <a:xfrm>
            <a:off x="8062057" y="2231881"/>
            <a:ext cx="1428750" cy="790575"/>
          </a:xfrm>
          <a:prstGeom prst="rect">
            <a:avLst/>
          </a:prstGeom>
        </p:spPr>
      </p:pic>
    </p:spTree>
    <p:extLst>
      <p:ext uri="{BB962C8B-B14F-4D97-AF65-F5344CB8AC3E}">
        <p14:creationId xmlns:p14="http://schemas.microsoft.com/office/powerpoint/2010/main" val="3398046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0EC6B22-048D-431A-B5E0-26E69A2CA57F}"/>
              </a:ext>
            </a:extLst>
          </p:cNvPr>
          <p:cNvSpPr>
            <a:spLocks noGrp="1"/>
          </p:cNvSpPr>
          <p:nvPr>
            <p:ph type="title"/>
          </p:nvPr>
        </p:nvSpPr>
        <p:spPr>
          <a:xfrm>
            <a:off x="1901163" y="1111753"/>
            <a:ext cx="3720353" cy="4634494"/>
          </a:xfrm>
          <a:ln w="25400" cap="sq">
            <a:noFill/>
            <a:miter lim="800000"/>
          </a:ln>
        </p:spPr>
        <p:txBody>
          <a:bodyPr vert="horz" lIns="91440" tIns="45720" rIns="91440" bIns="45720" rtlCol="0" anchor="ctr">
            <a:normAutofit/>
          </a:bodyPr>
          <a:lstStyle/>
          <a:p>
            <a:pPr algn="ctr"/>
            <a:r>
              <a:rPr lang="en-US" sz="3200" b="1" i="1">
                <a:solidFill>
                  <a:srgbClr val="FFFFFF"/>
                </a:solidFill>
              </a:rPr>
              <a:t>M</a:t>
            </a:r>
            <a:r>
              <a:rPr lang="en-US" sz="3200" b="1">
                <a:solidFill>
                  <a:srgbClr val="FFFFFF"/>
                </a:solidFill>
              </a:rPr>
              <a:t>n: Number-Average Mol. Wgt.</a:t>
            </a:r>
            <a:endParaRPr lang="en-US" sz="3200">
              <a:solidFill>
                <a:srgbClr val="FFFFFF"/>
              </a:solidFill>
            </a:endParaRPr>
          </a:p>
        </p:txBody>
      </p:sp>
      <p:sp>
        <p:nvSpPr>
          <p:cNvPr id="5" name="Slayt Numarası Yer Tutucusu 4">
            <a:extLst>
              <a:ext uri="{FF2B5EF4-FFF2-40B4-BE49-F238E27FC236}">
                <a16:creationId xmlns:a16="http://schemas.microsoft.com/office/drawing/2014/main" id="{7B660F7E-8E76-481A-A242-EDFEEE1EC670}"/>
              </a:ext>
            </a:extLst>
          </p:cNvPr>
          <p:cNvSpPr>
            <a:spLocks noGrp="1"/>
          </p:cNvSpPr>
          <p:nvPr>
            <p:ph type="sldNum" sz="quarter" idx="12"/>
          </p:nvPr>
        </p:nvSpPr>
        <p:spPr>
          <a:xfrm>
            <a:off x="10722820" y="6296279"/>
            <a:ext cx="630980" cy="365125"/>
          </a:xfrm>
        </p:spPr>
        <p:txBody>
          <a:bodyPr vert="horz" lIns="91440" tIns="45720" rIns="91440" bIns="45720" rtlCol="0">
            <a:normAutofit/>
          </a:bodyPr>
          <a:lstStyle/>
          <a:p>
            <a:pPr algn="l">
              <a:spcAft>
                <a:spcPts val="600"/>
              </a:spcAft>
            </a:pPr>
            <a:fld id="{C48B597C-96BC-4507-A5B9-934CCC3525F3}" type="slidenum">
              <a:rPr lang="en-US">
                <a:solidFill>
                  <a:schemeClr val="tx1">
                    <a:lumMod val="65000"/>
                    <a:lumOff val="35000"/>
                  </a:schemeClr>
                </a:solidFill>
              </a:rPr>
              <a:pPr algn="l">
                <a:spcAft>
                  <a:spcPts val="600"/>
                </a:spcAft>
              </a:pPr>
              <a:t>6</a:t>
            </a:fld>
            <a:endParaRPr lang="en-US">
              <a:solidFill>
                <a:schemeClr val="tx1">
                  <a:lumMod val="65000"/>
                  <a:lumOff val="35000"/>
                </a:schemeClr>
              </a:solidFill>
            </a:endParaRPr>
          </a:p>
        </p:txBody>
      </p:sp>
      <p:sp>
        <p:nvSpPr>
          <p:cNvPr id="8" name="Dikdörtgen 7">
            <a:extLst>
              <a:ext uri="{FF2B5EF4-FFF2-40B4-BE49-F238E27FC236}">
                <a16:creationId xmlns:a16="http://schemas.microsoft.com/office/drawing/2014/main" id="{B115FF70-BCFE-4918-8D55-1275D55F1031}"/>
              </a:ext>
            </a:extLst>
          </p:cNvPr>
          <p:cNvSpPr/>
          <p:nvPr/>
        </p:nvSpPr>
        <p:spPr>
          <a:xfrm>
            <a:off x="1097280" y="1013313"/>
            <a:ext cx="8183880" cy="646331"/>
          </a:xfrm>
          <a:prstGeom prst="rect">
            <a:avLst/>
          </a:prstGeom>
        </p:spPr>
        <p:txBody>
          <a:bodyPr wrap="square">
            <a:spAutoFit/>
          </a:bodyPr>
          <a:lstStyle/>
          <a:p>
            <a:r>
              <a:rPr lang="tr-TR" sz="3600" b="1" i="1" dirty="0" err="1">
                <a:solidFill>
                  <a:srgbClr val="A60021"/>
                </a:solidFill>
                <a:latin typeface="Arial-BoldItalicMT"/>
              </a:rPr>
              <a:t>M</a:t>
            </a:r>
            <a:r>
              <a:rPr lang="tr-TR" b="1" dirty="0" err="1">
                <a:solidFill>
                  <a:srgbClr val="A60021"/>
                </a:solidFill>
                <a:latin typeface="Arial-BoldMT"/>
              </a:rPr>
              <a:t>w</a:t>
            </a:r>
            <a:r>
              <a:rPr lang="tr-TR" sz="3600" b="1" dirty="0">
                <a:solidFill>
                  <a:srgbClr val="A60021"/>
                </a:solidFill>
                <a:latin typeface="Arial-BoldMT"/>
              </a:rPr>
              <a:t>: </a:t>
            </a:r>
            <a:r>
              <a:rPr lang="tr-TR" sz="3600" b="1" dirty="0" err="1">
                <a:solidFill>
                  <a:srgbClr val="A60021"/>
                </a:solidFill>
                <a:latin typeface="Arial-BoldMT"/>
              </a:rPr>
              <a:t>Weight-Average</a:t>
            </a:r>
            <a:r>
              <a:rPr lang="tr-TR" sz="3600" b="1" dirty="0">
                <a:solidFill>
                  <a:srgbClr val="A60021"/>
                </a:solidFill>
                <a:latin typeface="Arial-BoldMT"/>
              </a:rPr>
              <a:t> </a:t>
            </a:r>
            <a:r>
              <a:rPr lang="tr-TR" sz="3600" b="1" dirty="0" err="1">
                <a:solidFill>
                  <a:srgbClr val="A60021"/>
                </a:solidFill>
                <a:latin typeface="Arial-BoldMT"/>
              </a:rPr>
              <a:t>Mol</a:t>
            </a:r>
            <a:r>
              <a:rPr lang="tr-TR" sz="3600" b="1" dirty="0">
                <a:solidFill>
                  <a:srgbClr val="A60021"/>
                </a:solidFill>
                <a:latin typeface="Arial-BoldMT"/>
              </a:rPr>
              <a:t>. </a:t>
            </a:r>
            <a:r>
              <a:rPr lang="tr-TR" sz="3600" b="1" dirty="0" err="1">
                <a:solidFill>
                  <a:srgbClr val="A60021"/>
                </a:solidFill>
                <a:latin typeface="Arial-BoldMT"/>
              </a:rPr>
              <a:t>Wgt</a:t>
            </a:r>
            <a:r>
              <a:rPr lang="tr-TR" sz="3600" b="1" dirty="0">
                <a:solidFill>
                  <a:srgbClr val="A60021"/>
                </a:solidFill>
                <a:latin typeface="Arial-BoldMT"/>
              </a:rPr>
              <a:t>.</a:t>
            </a:r>
            <a:endParaRPr lang="tr-TR" sz="3600" dirty="0"/>
          </a:p>
        </p:txBody>
      </p:sp>
      <p:pic>
        <p:nvPicPr>
          <p:cNvPr id="10" name="Resim 9">
            <a:extLst>
              <a:ext uri="{FF2B5EF4-FFF2-40B4-BE49-F238E27FC236}">
                <a16:creationId xmlns:a16="http://schemas.microsoft.com/office/drawing/2014/main" id="{183715B6-133C-4466-B5CE-16E1E15586DD}"/>
              </a:ext>
            </a:extLst>
          </p:cNvPr>
          <p:cNvPicPr>
            <a:picLocks noChangeAspect="1"/>
          </p:cNvPicPr>
          <p:nvPr/>
        </p:nvPicPr>
        <p:blipFill>
          <a:blip r:embed="rId2"/>
          <a:stretch>
            <a:fillRect/>
          </a:stretch>
        </p:blipFill>
        <p:spPr>
          <a:xfrm>
            <a:off x="1036320" y="1845734"/>
            <a:ext cx="10058400" cy="4359492"/>
          </a:xfrm>
          <a:prstGeom prst="rect">
            <a:avLst/>
          </a:prstGeom>
        </p:spPr>
      </p:pic>
    </p:spTree>
    <p:extLst>
      <p:ext uri="{BB962C8B-B14F-4D97-AF65-F5344CB8AC3E}">
        <p14:creationId xmlns:p14="http://schemas.microsoft.com/office/powerpoint/2010/main" val="26379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0EC6B22-048D-431A-B5E0-26E69A2CA57F}"/>
              </a:ext>
            </a:extLst>
          </p:cNvPr>
          <p:cNvSpPr>
            <a:spLocks noGrp="1"/>
          </p:cNvSpPr>
          <p:nvPr>
            <p:ph type="title"/>
          </p:nvPr>
        </p:nvSpPr>
        <p:spPr>
          <a:xfrm>
            <a:off x="1901163" y="1111753"/>
            <a:ext cx="3720353" cy="4634494"/>
          </a:xfrm>
          <a:ln w="25400" cap="sq">
            <a:noFill/>
            <a:miter lim="800000"/>
          </a:ln>
        </p:spPr>
        <p:txBody>
          <a:bodyPr vert="horz" lIns="91440" tIns="45720" rIns="91440" bIns="45720" rtlCol="0" anchor="ctr">
            <a:normAutofit/>
          </a:bodyPr>
          <a:lstStyle/>
          <a:p>
            <a:pPr algn="ctr"/>
            <a:r>
              <a:rPr lang="en-US" sz="3200" b="1" i="1">
                <a:solidFill>
                  <a:srgbClr val="FFFFFF"/>
                </a:solidFill>
              </a:rPr>
              <a:t>M</a:t>
            </a:r>
            <a:r>
              <a:rPr lang="en-US" sz="3200" b="1">
                <a:solidFill>
                  <a:srgbClr val="FFFFFF"/>
                </a:solidFill>
              </a:rPr>
              <a:t>n: Number-Average Mol. Wgt.</a:t>
            </a:r>
            <a:endParaRPr lang="en-US" sz="3200">
              <a:solidFill>
                <a:srgbClr val="FFFFFF"/>
              </a:solidFill>
            </a:endParaRPr>
          </a:p>
        </p:txBody>
      </p:sp>
      <p:sp>
        <p:nvSpPr>
          <p:cNvPr id="7" name="İçerik Yer Tutucusu 6">
            <a:extLst>
              <a:ext uri="{FF2B5EF4-FFF2-40B4-BE49-F238E27FC236}">
                <a16:creationId xmlns:a16="http://schemas.microsoft.com/office/drawing/2014/main" id="{8B8D7A98-065E-4D11-A9D6-A3349FB310DF}"/>
              </a:ext>
            </a:extLst>
          </p:cNvPr>
          <p:cNvSpPr>
            <a:spLocks noGrp="1"/>
          </p:cNvSpPr>
          <p:nvPr>
            <p:ph idx="1"/>
          </p:nvPr>
        </p:nvSpPr>
        <p:spPr/>
        <p:txBody>
          <a:bodyPr>
            <a:normAutofit fontScale="85000" lnSpcReduction="10000"/>
          </a:bodyPr>
          <a:lstStyle/>
          <a:p>
            <a:pPr>
              <a:buFont typeface="Wingdings" panose="05000000000000000000" pitchFamily="2" charset="2"/>
              <a:buChar char="Ø"/>
            </a:pPr>
            <a:r>
              <a:rPr lang="en-US" dirty="0">
                <a:solidFill>
                  <a:srgbClr val="0070C0"/>
                </a:solidFill>
              </a:rPr>
              <a:t>The weight average molecular weight is defined by: </a:t>
            </a:r>
            <a:endParaRPr lang="tr-TR" dirty="0">
              <a:solidFill>
                <a:srgbClr val="0070C0"/>
              </a:solidFill>
            </a:endParaRPr>
          </a:p>
          <a:p>
            <a:pPr>
              <a:buFont typeface="Wingdings" panose="05000000000000000000" pitchFamily="2" charset="2"/>
              <a:buChar char="Ø"/>
            </a:pPr>
            <a:endParaRPr lang="tr-TR" dirty="0">
              <a:solidFill>
                <a:srgbClr val="0070C0"/>
              </a:solidFill>
            </a:endParaRPr>
          </a:p>
          <a:p>
            <a:pPr>
              <a:buFont typeface="Wingdings" panose="05000000000000000000" pitchFamily="2" charset="2"/>
              <a:buChar char="Ø"/>
            </a:pPr>
            <a:endParaRPr lang="tr-TR" dirty="0">
              <a:solidFill>
                <a:srgbClr val="0070C0"/>
              </a:solidFill>
            </a:endParaRPr>
          </a:p>
          <a:p>
            <a:pPr>
              <a:buFont typeface="Wingdings" panose="05000000000000000000" pitchFamily="2" charset="2"/>
              <a:buChar char="Ø"/>
            </a:pPr>
            <a:r>
              <a:rPr lang="en-US" dirty="0">
                <a:solidFill>
                  <a:srgbClr val="0070C0"/>
                </a:solidFill>
              </a:rPr>
              <a:t>Compared to Mn, Mw takes into account the molecular weight of a chain in determining contributions to the molecular weight average. </a:t>
            </a:r>
            <a:endParaRPr lang="tr-TR" dirty="0">
              <a:solidFill>
                <a:srgbClr val="0070C0"/>
              </a:solidFill>
            </a:endParaRPr>
          </a:p>
          <a:p>
            <a:pPr>
              <a:buFont typeface="Wingdings" panose="05000000000000000000" pitchFamily="2" charset="2"/>
              <a:buChar char="Ø"/>
            </a:pPr>
            <a:r>
              <a:rPr lang="en-US" dirty="0">
                <a:solidFill>
                  <a:srgbClr val="0070C0"/>
                </a:solidFill>
              </a:rPr>
              <a:t>The more massive the chain, the more the chain contributes to Mw. </a:t>
            </a:r>
            <a:endParaRPr lang="tr-TR" dirty="0">
              <a:solidFill>
                <a:srgbClr val="0070C0"/>
              </a:solidFill>
            </a:endParaRPr>
          </a:p>
          <a:p>
            <a:pPr>
              <a:buFont typeface="Wingdings" panose="05000000000000000000" pitchFamily="2" charset="2"/>
              <a:buChar char="Ø"/>
            </a:pPr>
            <a:r>
              <a:rPr lang="en-US" dirty="0">
                <a:solidFill>
                  <a:srgbClr val="0070C0"/>
                </a:solidFill>
              </a:rPr>
              <a:t>Mw is determined by methods that are sensitive to the molecular size rather than just their number, such as light scattering techniques. </a:t>
            </a:r>
            <a:endParaRPr lang="tr-TR" dirty="0">
              <a:solidFill>
                <a:srgbClr val="0070C0"/>
              </a:solidFill>
            </a:endParaRPr>
          </a:p>
          <a:p>
            <a:pPr>
              <a:buFont typeface="Wingdings" panose="05000000000000000000" pitchFamily="2" charset="2"/>
              <a:buChar char="Ø"/>
            </a:pPr>
            <a:r>
              <a:rPr lang="en-US" dirty="0">
                <a:solidFill>
                  <a:srgbClr val="0070C0"/>
                </a:solidFill>
              </a:rPr>
              <a:t>If Mw is quoted for a molecular weight distribution, there is an equal weight of molecules on either side of Mw in the distribution.</a:t>
            </a:r>
            <a:endParaRPr lang="tr-TR" dirty="0">
              <a:solidFill>
                <a:srgbClr val="0070C0"/>
              </a:solidFill>
            </a:endParaRPr>
          </a:p>
        </p:txBody>
      </p:sp>
      <p:sp>
        <p:nvSpPr>
          <p:cNvPr id="5" name="Slayt Numarası Yer Tutucusu 4">
            <a:extLst>
              <a:ext uri="{FF2B5EF4-FFF2-40B4-BE49-F238E27FC236}">
                <a16:creationId xmlns:a16="http://schemas.microsoft.com/office/drawing/2014/main" id="{7B660F7E-8E76-481A-A242-EDFEEE1EC670}"/>
              </a:ext>
            </a:extLst>
          </p:cNvPr>
          <p:cNvSpPr>
            <a:spLocks noGrp="1"/>
          </p:cNvSpPr>
          <p:nvPr>
            <p:ph type="sldNum" sz="quarter" idx="12"/>
          </p:nvPr>
        </p:nvSpPr>
        <p:spPr>
          <a:xfrm>
            <a:off x="10722820" y="6296279"/>
            <a:ext cx="630980" cy="365125"/>
          </a:xfrm>
        </p:spPr>
        <p:txBody>
          <a:bodyPr vert="horz" lIns="91440" tIns="45720" rIns="91440" bIns="45720" rtlCol="0">
            <a:normAutofit/>
          </a:bodyPr>
          <a:lstStyle/>
          <a:p>
            <a:pPr algn="l">
              <a:spcAft>
                <a:spcPts val="600"/>
              </a:spcAft>
            </a:pPr>
            <a:fld id="{C48B597C-96BC-4507-A5B9-934CCC3525F3}" type="slidenum">
              <a:rPr lang="en-US">
                <a:solidFill>
                  <a:schemeClr val="tx1">
                    <a:lumMod val="65000"/>
                    <a:lumOff val="35000"/>
                  </a:schemeClr>
                </a:solidFill>
              </a:rPr>
              <a:pPr algn="l">
                <a:spcAft>
                  <a:spcPts val="600"/>
                </a:spcAft>
              </a:pPr>
              <a:t>7</a:t>
            </a:fld>
            <a:endParaRPr lang="en-US">
              <a:solidFill>
                <a:schemeClr val="tx1">
                  <a:lumMod val="65000"/>
                  <a:lumOff val="35000"/>
                </a:schemeClr>
              </a:solidFill>
            </a:endParaRPr>
          </a:p>
        </p:txBody>
      </p:sp>
      <p:sp>
        <p:nvSpPr>
          <p:cNvPr id="8" name="Dikdörtgen 7">
            <a:extLst>
              <a:ext uri="{FF2B5EF4-FFF2-40B4-BE49-F238E27FC236}">
                <a16:creationId xmlns:a16="http://schemas.microsoft.com/office/drawing/2014/main" id="{B115FF70-BCFE-4918-8D55-1275D55F1031}"/>
              </a:ext>
            </a:extLst>
          </p:cNvPr>
          <p:cNvSpPr/>
          <p:nvPr/>
        </p:nvSpPr>
        <p:spPr>
          <a:xfrm>
            <a:off x="1097280" y="1013313"/>
            <a:ext cx="8183880" cy="646331"/>
          </a:xfrm>
          <a:prstGeom prst="rect">
            <a:avLst/>
          </a:prstGeom>
        </p:spPr>
        <p:txBody>
          <a:bodyPr wrap="square">
            <a:spAutoFit/>
          </a:bodyPr>
          <a:lstStyle/>
          <a:p>
            <a:r>
              <a:rPr lang="en-US" sz="3600" b="1" dirty="0"/>
              <a:t>Weight average molecular weight: Mw</a:t>
            </a:r>
            <a:endParaRPr lang="tr-TR" sz="3600" b="1" dirty="0"/>
          </a:p>
        </p:txBody>
      </p:sp>
      <p:pic>
        <p:nvPicPr>
          <p:cNvPr id="3" name="Resim 2">
            <a:extLst>
              <a:ext uri="{FF2B5EF4-FFF2-40B4-BE49-F238E27FC236}">
                <a16:creationId xmlns:a16="http://schemas.microsoft.com/office/drawing/2014/main" id="{DAD4B7EB-2591-4D15-97A5-7B72D03D1FAF}"/>
              </a:ext>
            </a:extLst>
          </p:cNvPr>
          <p:cNvPicPr>
            <a:picLocks noChangeAspect="1"/>
          </p:cNvPicPr>
          <p:nvPr/>
        </p:nvPicPr>
        <p:blipFill>
          <a:blip r:embed="rId2"/>
          <a:stretch>
            <a:fillRect/>
          </a:stretch>
        </p:blipFill>
        <p:spPr>
          <a:xfrm>
            <a:off x="3004184" y="2010351"/>
            <a:ext cx="2120363" cy="996315"/>
          </a:xfrm>
          <a:prstGeom prst="rect">
            <a:avLst/>
          </a:prstGeom>
        </p:spPr>
      </p:pic>
    </p:spTree>
    <p:extLst>
      <p:ext uri="{BB962C8B-B14F-4D97-AF65-F5344CB8AC3E}">
        <p14:creationId xmlns:p14="http://schemas.microsoft.com/office/powerpoint/2010/main" val="154577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0EC6B22-048D-431A-B5E0-26E69A2CA57F}"/>
              </a:ext>
            </a:extLst>
          </p:cNvPr>
          <p:cNvSpPr>
            <a:spLocks noGrp="1"/>
          </p:cNvSpPr>
          <p:nvPr>
            <p:ph type="title"/>
          </p:nvPr>
        </p:nvSpPr>
        <p:spPr>
          <a:xfrm>
            <a:off x="1901163" y="1111753"/>
            <a:ext cx="3720353" cy="4634494"/>
          </a:xfrm>
          <a:ln w="25400" cap="sq">
            <a:noFill/>
            <a:miter lim="800000"/>
          </a:ln>
        </p:spPr>
        <p:txBody>
          <a:bodyPr vert="horz" lIns="91440" tIns="45720" rIns="91440" bIns="45720" rtlCol="0" anchor="ctr">
            <a:normAutofit/>
          </a:bodyPr>
          <a:lstStyle/>
          <a:p>
            <a:pPr algn="ctr"/>
            <a:r>
              <a:rPr lang="en-US" sz="3200" b="1" i="1">
                <a:solidFill>
                  <a:srgbClr val="FFFFFF"/>
                </a:solidFill>
              </a:rPr>
              <a:t>M</a:t>
            </a:r>
            <a:r>
              <a:rPr lang="en-US" sz="3200" b="1">
                <a:solidFill>
                  <a:srgbClr val="FFFFFF"/>
                </a:solidFill>
              </a:rPr>
              <a:t>n: Number-Average Mol. Wgt.</a:t>
            </a:r>
            <a:endParaRPr lang="en-US" sz="3200">
              <a:solidFill>
                <a:srgbClr val="FFFFFF"/>
              </a:solidFill>
            </a:endParaRPr>
          </a:p>
        </p:txBody>
      </p:sp>
      <p:sp>
        <p:nvSpPr>
          <p:cNvPr id="5" name="Slayt Numarası Yer Tutucusu 4">
            <a:extLst>
              <a:ext uri="{FF2B5EF4-FFF2-40B4-BE49-F238E27FC236}">
                <a16:creationId xmlns:a16="http://schemas.microsoft.com/office/drawing/2014/main" id="{7B660F7E-8E76-481A-A242-EDFEEE1EC670}"/>
              </a:ext>
            </a:extLst>
          </p:cNvPr>
          <p:cNvSpPr>
            <a:spLocks noGrp="1"/>
          </p:cNvSpPr>
          <p:nvPr>
            <p:ph type="sldNum" sz="quarter" idx="12"/>
          </p:nvPr>
        </p:nvSpPr>
        <p:spPr>
          <a:xfrm>
            <a:off x="10722820" y="6296279"/>
            <a:ext cx="630980" cy="365125"/>
          </a:xfrm>
        </p:spPr>
        <p:txBody>
          <a:bodyPr vert="horz" lIns="91440" tIns="45720" rIns="91440" bIns="45720" rtlCol="0">
            <a:normAutofit/>
          </a:bodyPr>
          <a:lstStyle/>
          <a:p>
            <a:pPr algn="l">
              <a:spcAft>
                <a:spcPts val="600"/>
              </a:spcAft>
            </a:pPr>
            <a:fld id="{C48B597C-96BC-4507-A5B9-934CCC3525F3}" type="slidenum">
              <a:rPr lang="en-US">
                <a:solidFill>
                  <a:schemeClr val="tx1">
                    <a:lumMod val="65000"/>
                    <a:lumOff val="35000"/>
                  </a:schemeClr>
                </a:solidFill>
              </a:rPr>
              <a:pPr algn="l">
                <a:spcAft>
                  <a:spcPts val="600"/>
                </a:spcAft>
              </a:pPr>
              <a:t>8</a:t>
            </a:fld>
            <a:endParaRPr lang="en-US">
              <a:solidFill>
                <a:schemeClr val="tx1">
                  <a:lumMod val="65000"/>
                  <a:lumOff val="35000"/>
                </a:schemeClr>
              </a:solidFill>
            </a:endParaRPr>
          </a:p>
        </p:txBody>
      </p:sp>
      <p:sp>
        <p:nvSpPr>
          <p:cNvPr id="8" name="Dikdörtgen 7">
            <a:extLst>
              <a:ext uri="{FF2B5EF4-FFF2-40B4-BE49-F238E27FC236}">
                <a16:creationId xmlns:a16="http://schemas.microsoft.com/office/drawing/2014/main" id="{B115FF70-BCFE-4918-8D55-1275D55F1031}"/>
              </a:ext>
            </a:extLst>
          </p:cNvPr>
          <p:cNvSpPr/>
          <p:nvPr/>
        </p:nvSpPr>
        <p:spPr>
          <a:xfrm>
            <a:off x="1097280" y="1013313"/>
            <a:ext cx="8183880" cy="707886"/>
          </a:xfrm>
          <a:prstGeom prst="rect">
            <a:avLst/>
          </a:prstGeom>
        </p:spPr>
        <p:txBody>
          <a:bodyPr wrap="square">
            <a:spAutoFit/>
          </a:bodyPr>
          <a:lstStyle/>
          <a:p>
            <a:r>
              <a:rPr lang="tr-TR" sz="4000" b="1" dirty="0" err="1"/>
              <a:t>Molecular</a:t>
            </a:r>
            <a:r>
              <a:rPr lang="tr-TR" sz="4000" b="1" dirty="0"/>
              <a:t> </a:t>
            </a:r>
            <a:r>
              <a:rPr lang="tr-TR" sz="4000" b="1" dirty="0" err="1"/>
              <a:t>Weight</a:t>
            </a:r>
            <a:r>
              <a:rPr lang="tr-TR" sz="4000" b="1" dirty="0"/>
              <a:t> Distribution</a:t>
            </a:r>
            <a:endParaRPr lang="tr-TR" sz="6600" b="1" dirty="0"/>
          </a:p>
        </p:txBody>
      </p:sp>
      <p:pic>
        <p:nvPicPr>
          <p:cNvPr id="6" name="Resim 5">
            <a:extLst>
              <a:ext uri="{FF2B5EF4-FFF2-40B4-BE49-F238E27FC236}">
                <a16:creationId xmlns:a16="http://schemas.microsoft.com/office/drawing/2014/main" id="{6E95C418-041A-45A6-B4BB-4DCF4B99A1C5}"/>
              </a:ext>
            </a:extLst>
          </p:cNvPr>
          <p:cNvPicPr>
            <a:picLocks noChangeAspect="1"/>
          </p:cNvPicPr>
          <p:nvPr/>
        </p:nvPicPr>
        <p:blipFill>
          <a:blip r:embed="rId2"/>
          <a:stretch>
            <a:fillRect/>
          </a:stretch>
        </p:blipFill>
        <p:spPr>
          <a:xfrm>
            <a:off x="1097280" y="1891454"/>
            <a:ext cx="9997440" cy="4264113"/>
          </a:xfrm>
          <a:prstGeom prst="rect">
            <a:avLst/>
          </a:prstGeom>
        </p:spPr>
      </p:pic>
    </p:spTree>
    <p:extLst>
      <p:ext uri="{BB962C8B-B14F-4D97-AF65-F5344CB8AC3E}">
        <p14:creationId xmlns:p14="http://schemas.microsoft.com/office/powerpoint/2010/main" val="120535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BA17AF57-3A48-515F-DDEC-151BAD9E82EC}"/>
              </a:ext>
            </a:extLst>
          </p:cNvPr>
          <p:cNvSpPr>
            <a:spLocks noGrp="1"/>
          </p:cNvSpPr>
          <p:nvPr>
            <p:ph type="sldNum" sz="quarter" idx="12"/>
          </p:nvPr>
        </p:nvSpPr>
        <p:spPr/>
        <p:txBody>
          <a:bodyPr/>
          <a:lstStyle/>
          <a:p>
            <a:fld id="{C48B597C-96BC-4507-A5B9-934CCC3525F3}" type="slidenum">
              <a:rPr lang="en-US" smtClean="0"/>
              <a:t>9</a:t>
            </a:fld>
            <a:endParaRPr lang="en-US"/>
          </a:p>
        </p:txBody>
      </p:sp>
    </p:spTree>
    <p:extLst>
      <p:ext uri="{BB962C8B-B14F-4D97-AF65-F5344CB8AC3E}">
        <p14:creationId xmlns:p14="http://schemas.microsoft.com/office/powerpoint/2010/main" val="3774256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9064</TotalTime>
  <Words>1392</Words>
  <Application>Microsoft Macintosh PowerPoint</Application>
  <PresentationFormat>Geniş ekran</PresentationFormat>
  <Paragraphs>133</Paragraphs>
  <Slides>28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Arial</vt:lpstr>
      <vt:lpstr>Arial-BoldItalicMT</vt:lpstr>
      <vt:lpstr>Arial-BoldMT</vt:lpstr>
      <vt:lpstr>Calibri</vt:lpstr>
      <vt:lpstr>Wingdings</vt:lpstr>
      <vt:lpstr>Office Theme</vt:lpstr>
      <vt:lpstr>MOLAR MASS of POLYMERS</vt:lpstr>
      <vt:lpstr>Polymer Size and Shape</vt:lpstr>
      <vt:lpstr>Mass Distribution in Low-MW Polystyrene</vt:lpstr>
      <vt:lpstr>Mn: Number-Average Mol. Wgt.</vt:lpstr>
      <vt:lpstr>Mn: Number-Average Mol. Wgt.</vt:lpstr>
      <vt:lpstr>Mn: Number-Average Mol. Wgt.</vt:lpstr>
      <vt:lpstr>Mn: Number-Average Mol. Wgt.</vt:lpstr>
      <vt:lpstr>Mn: Number-Average Mol. Wgt.</vt:lpstr>
      <vt:lpstr>PowerPoint Sunusu</vt:lpstr>
      <vt:lpstr>Example</vt:lpstr>
      <vt:lpstr>Answer</vt:lpstr>
      <vt:lpstr>Answer</vt:lpstr>
      <vt:lpstr>Mz: Z-Average Mol. Wgt.</vt:lpstr>
      <vt:lpstr>Mz: Z-Average Mol. Wgt.</vt:lpstr>
      <vt:lpstr>Mv: Viscosity-Average Mol. Wgt.</vt:lpstr>
      <vt:lpstr>Mv: Viscosity-Average Mol. Wgt.</vt:lpstr>
      <vt:lpstr>Experimental Methods</vt:lpstr>
      <vt:lpstr>Experimental Methods-End-Group Analysis</vt:lpstr>
      <vt:lpstr>Experimental Methods-Colligative Property Measurement</vt:lpstr>
      <vt:lpstr>Experimental Methods-Experimental Methods-Osmometry</vt:lpstr>
      <vt:lpstr>Experimental Methods-Experimental Methods-Osmometry</vt:lpstr>
      <vt:lpstr>Experimental Methods-Experimental Methods-Osmometry</vt:lpstr>
      <vt:lpstr>Experimental Methods-Experimental Methods-Osmometry</vt:lpstr>
      <vt:lpstr>Experimental Methods-Experimental Methods-Osmometry</vt:lpstr>
      <vt:lpstr>Mass Distribution in a  Chain-Growth Polymer</vt:lpstr>
      <vt:lpstr>Mass Distribution in a step-Growth Polymer</vt:lpstr>
      <vt:lpstr>Impact of MW on Physical Properties</vt:lpstr>
      <vt:lpstr>Impact of MW on Physical Properties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MSE3902 Polymer Chemistry and  Polymeric Materials KMB-0217</dc:title>
  <dc:creator>Metin GENÇTEN</dc:creator>
  <cp:lastModifiedBy>Hale BERBER</cp:lastModifiedBy>
  <cp:revision>12</cp:revision>
  <dcterms:created xsi:type="dcterms:W3CDTF">2019-03-11T21:37:43Z</dcterms:created>
  <dcterms:modified xsi:type="dcterms:W3CDTF">2023-04-19T12:07:07Z</dcterms:modified>
</cp:coreProperties>
</file>