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7"/>
  </p:notesMasterIdLst>
  <p:sldIdLst>
    <p:sldId id="367" r:id="rId2"/>
    <p:sldId id="435" r:id="rId3"/>
    <p:sldId id="375" r:id="rId4"/>
    <p:sldId id="434" r:id="rId5"/>
    <p:sldId id="390" r:id="rId6"/>
    <p:sldId id="391" r:id="rId7"/>
    <p:sldId id="392" r:id="rId8"/>
    <p:sldId id="377" r:id="rId9"/>
    <p:sldId id="393" r:id="rId10"/>
    <p:sldId id="379" r:id="rId11"/>
    <p:sldId id="385" r:id="rId12"/>
    <p:sldId id="386" r:id="rId13"/>
    <p:sldId id="387" r:id="rId14"/>
    <p:sldId id="388" r:id="rId15"/>
    <p:sldId id="389" r:id="rId16"/>
    <p:sldId id="395" r:id="rId17"/>
    <p:sldId id="394" r:id="rId18"/>
    <p:sldId id="424" r:id="rId19"/>
    <p:sldId id="425" r:id="rId20"/>
    <p:sldId id="397" r:id="rId21"/>
    <p:sldId id="398" r:id="rId22"/>
    <p:sldId id="399" r:id="rId23"/>
    <p:sldId id="400" r:id="rId24"/>
    <p:sldId id="401" r:id="rId25"/>
    <p:sldId id="402" r:id="rId26"/>
    <p:sldId id="403" r:id="rId27"/>
    <p:sldId id="404" r:id="rId28"/>
    <p:sldId id="405" r:id="rId29"/>
    <p:sldId id="406" r:id="rId30"/>
    <p:sldId id="436" r:id="rId31"/>
    <p:sldId id="407" r:id="rId32"/>
    <p:sldId id="426" r:id="rId33"/>
    <p:sldId id="408" r:id="rId34"/>
    <p:sldId id="409" r:id="rId35"/>
    <p:sldId id="410" r:id="rId36"/>
    <p:sldId id="411" r:id="rId37"/>
    <p:sldId id="412" r:id="rId38"/>
    <p:sldId id="413" r:id="rId39"/>
    <p:sldId id="414" r:id="rId40"/>
    <p:sldId id="427" r:id="rId41"/>
    <p:sldId id="428" r:id="rId42"/>
    <p:sldId id="429" r:id="rId43"/>
    <p:sldId id="415" r:id="rId44"/>
    <p:sldId id="416" r:id="rId45"/>
    <p:sldId id="431" r:id="rId46"/>
    <p:sldId id="430" r:id="rId47"/>
    <p:sldId id="417" r:id="rId48"/>
    <p:sldId id="418" r:id="rId49"/>
    <p:sldId id="419" r:id="rId50"/>
    <p:sldId id="420" r:id="rId51"/>
    <p:sldId id="421" r:id="rId52"/>
    <p:sldId id="422" r:id="rId53"/>
    <p:sldId id="432" r:id="rId54"/>
    <p:sldId id="423" r:id="rId55"/>
    <p:sldId id="433" r:id="rId5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1"/>
    <p:restoredTop sz="81041" autoAdjust="0"/>
  </p:normalViewPr>
  <p:slideViewPr>
    <p:cSldViewPr snapToGrid="0" snapToObjects="1">
      <p:cViewPr varScale="1">
        <p:scale>
          <a:sx n="105" d="100"/>
          <a:sy n="105" d="100"/>
        </p:scale>
        <p:origin x="1944" y="17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tableStyles" Target="tableStyle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40976C8-74AC-4682-9EE7-2F14641E6329}"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tr-TR"/>
        </a:p>
      </dgm:t>
    </dgm:pt>
    <dgm:pt modelId="{AAEF6909-2515-4E0E-B268-03CA9627E627}">
      <dgm:prSet phldrT="[Text]" custT="1"/>
      <dgm:spPr/>
      <dgm:t>
        <a:bodyPr/>
        <a:lstStyle/>
        <a:p>
          <a:r>
            <a:rPr lang="tr-TR" sz="1800" b="1" dirty="0"/>
            <a:t>Chemical Interactions</a:t>
          </a:r>
          <a:endParaRPr lang="tr-TR" sz="1800" dirty="0"/>
        </a:p>
      </dgm:t>
    </dgm:pt>
    <dgm:pt modelId="{9EA49EF3-4DFA-43FD-B59A-B1204F4B53EE}" type="parTrans" cxnId="{79F620CD-0927-4946-BA71-EC779F4A5AE7}">
      <dgm:prSet/>
      <dgm:spPr/>
      <dgm:t>
        <a:bodyPr/>
        <a:lstStyle/>
        <a:p>
          <a:endParaRPr lang="tr-TR"/>
        </a:p>
      </dgm:t>
    </dgm:pt>
    <dgm:pt modelId="{A996DE68-D43D-49BE-921F-018CA5803EFE}" type="sibTrans" cxnId="{79F620CD-0927-4946-BA71-EC779F4A5AE7}">
      <dgm:prSet/>
      <dgm:spPr/>
      <dgm:t>
        <a:bodyPr/>
        <a:lstStyle/>
        <a:p>
          <a:endParaRPr lang="tr-TR"/>
        </a:p>
      </dgm:t>
    </dgm:pt>
    <dgm:pt modelId="{59728170-74F1-4CFD-A52B-90587178CC61}">
      <dgm:prSet phldrT="[Text]" custT="1"/>
      <dgm:spPr/>
      <dgm:t>
        <a:bodyPr/>
        <a:lstStyle/>
        <a:p>
          <a:r>
            <a:rPr lang="tr-TR" sz="1800" dirty="0"/>
            <a:t>Strong Interactions (Chemical bonding)</a:t>
          </a:r>
        </a:p>
      </dgm:t>
    </dgm:pt>
    <dgm:pt modelId="{F0F092FC-522E-4A18-B4FB-532657EB83D8}" type="parTrans" cxnId="{BCF0CF0B-259F-4C4C-B5DD-F1BF6FE869E4}">
      <dgm:prSet/>
      <dgm:spPr/>
      <dgm:t>
        <a:bodyPr/>
        <a:lstStyle/>
        <a:p>
          <a:endParaRPr lang="tr-TR" sz="1800"/>
        </a:p>
      </dgm:t>
    </dgm:pt>
    <dgm:pt modelId="{9F1483FF-46A9-4D8C-8195-C83B1368CCF8}" type="sibTrans" cxnId="{BCF0CF0B-259F-4C4C-B5DD-F1BF6FE869E4}">
      <dgm:prSet/>
      <dgm:spPr/>
      <dgm:t>
        <a:bodyPr/>
        <a:lstStyle/>
        <a:p>
          <a:endParaRPr lang="tr-TR"/>
        </a:p>
      </dgm:t>
    </dgm:pt>
    <dgm:pt modelId="{FD7E2021-5D6D-4D8F-96C8-8736ECB9C485}">
      <dgm:prSet phldrT="[Text]" custT="1"/>
      <dgm:spPr/>
      <dgm:t>
        <a:bodyPr/>
        <a:lstStyle/>
        <a:p>
          <a:r>
            <a:rPr lang="tr-TR" sz="1800" dirty="0"/>
            <a:t>Ionic Bonds</a:t>
          </a:r>
        </a:p>
      </dgm:t>
    </dgm:pt>
    <dgm:pt modelId="{2258582C-FDE7-4FFD-82D5-D9617BB18579}" type="parTrans" cxnId="{7034FF0D-1A69-48CE-8B68-FAAA4F7156D6}">
      <dgm:prSet/>
      <dgm:spPr/>
      <dgm:t>
        <a:bodyPr/>
        <a:lstStyle/>
        <a:p>
          <a:endParaRPr lang="tr-TR" sz="1800"/>
        </a:p>
      </dgm:t>
    </dgm:pt>
    <dgm:pt modelId="{E8AB5216-E3C1-45F1-A32A-AEDB7C628AD2}" type="sibTrans" cxnId="{7034FF0D-1A69-48CE-8B68-FAAA4F7156D6}">
      <dgm:prSet/>
      <dgm:spPr/>
      <dgm:t>
        <a:bodyPr/>
        <a:lstStyle/>
        <a:p>
          <a:endParaRPr lang="tr-TR"/>
        </a:p>
      </dgm:t>
    </dgm:pt>
    <dgm:pt modelId="{BA062E98-2C53-417C-8600-F4B50A2C2C6A}">
      <dgm:prSet phldrT="[Text]" custT="1"/>
      <dgm:spPr/>
      <dgm:t>
        <a:bodyPr/>
        <a:lstStyle/>
        <a:p>
          <a:r>
            <a:rPr lang="tr-TR" sz="1800" dirty="0"/>
            <a:t>Covalent  Bonds</a:t>
          </a:r>
        </a:p>
      </dgm:t>
    </dgm:pt>
    <dgm:pt modelId="{DED0AE92-E209-4E47-8991-29CA0EC3C891}" type="parTrans" cxnId="{9258D21C-50C5-4E8D-A7D7-9D93F644F4F8}">
      <dgm:prSet/>
      <dgm:spPr/>
      <dgm:t>
        <a:bodyPr/>
        <a:lstStyle/>
        <a:p>
          <a:endParaRPr lang="tr-TR" sz="1800"/>
        </a:p>
      </dgm:t>
    </dgm:pt>
    <dgm:pt modelId="{8B002A62-8A18-49C0-AB12-EBB322AFA6AA}" type="sibTrans" cxnId="{9258D21C-50C5-4E8D-A7D7-9D93F644F4F8}">
      <dgm:prSet/>
      <dgm:spPr/>
      <dgm:t>
        <a:bodyPr/>
        <a:lstStyle/>
        <a:p>
          <a:endParaRPr lang="tr-TR"/>
        </a:p>
      </dgm:t>
    </dgm:pt>
    <dgm:pt modelId="{2CF370CD-4EFE-44FE-9904-2B9DDD5A0F79}">
      <dgm:prSet phldrT="[Text]" custT="1"/>
      <dgm:spPr/>
      <dgm:t>
        <a:bodyPr/>
        <a:lstStyle/>
        <a:p>
          <a:r>
            <a:rPr lang="tr-TR" sz="1800" dirty="0"/>
            <a:t>Week Interactions (Physical Bonding)</a:t>
          </a:r>
        </a:p>
      </dgm:t>
    </dgm:pt>
    <dgm:pt modelId="{EC45CD1E-99C0-45A4-B992-AE8E9249C651}" type="parTrans" cxnId="{44088320-DB3E-48BA-88A9-1C656B891C3D}">
      <dgm:prSet/>
      <dgm:spPr/>
      <dgm:t>
        <a:bodyPr/>
        <a:lstStyle/>
        <a:p>
          <a:endParaRPr lang="tr-TR" sz="1800"/>
        </a:p>
      </dgm:t>
    </dgm:pt>
    <dgm:pt modelId="{4ECA3B17-9DA0-472B-BFD1-0EA8467494AA}" type="sibTrans" cxnId="{44088320-DB3E-48BA-88A9-1C656B891C3D}">
      <dgm:prSet/>
      <dgm:spPr/>
      <dgm:t>
        <a:bodyPr/>
        <a:lstStyle/>
        <a:p>
          <a:endParaRPr lang="tr-TR"/>
        </a:p>
      </dgm:t>
    </dgm:pt>
    <dgm:pt modelId="{9A60DA81-953C-4E5C-BCA7-F7D041A17FA3}">
      <dgm:prSet phldrT="[Text]" custT="1"/>
      <dgm:spPr/>
      <dgm:t>
        <a:bodyPr/>
        <a:lstStyle/>
        <a:p>
          <a:r>
            <a:rPr lang="tr-TR" sz="1800" dirty="0"/>
            <a:t>Van der Waals Interactions</a:t>
          </a:r>
        </a:p>
      </dgm:t>
    </dgm:pt>
    <dgm:pt modelId="{1E1AF59D-F1B2-4978-980C-DBE815EF7567}" type="parTrans" cxnId="{312902FA-A2A0-4920-A8D1-4AD9200C7002}">
      <dgm:prSet/>
      <dgm:spPr/>
      <dgm:t>
        <a:bodyPr/>
        <a:lstStyle/>
        <a:p>
          <a:endParaRPr lang="tr-TR" sz="1800"/>
        </a:p>
      </dgm:t>
    </dgm:pt>
    <dgm:pt modelId="{ABCBD4AD-461F-4617-911F-892F1A5C906F}" type="sibTrans" cxnId="{312902FA-A2A0-4920-A8D1-4AD9200C7002}">
      <dgm:prSet/>
      <dgm:spPr/>
      <dgm:t>
        <a:bodyPr/>
        <a:lstStyle/>
        <a:p>
          <a:endParaRPr lang="tr-TR"/>
        </a:p>
      </dgm:t>
    </dgm:pt>
    <dgm:pt modelId="{852BAA83-E1B1-4D0E-B1BE-05910E1E3B1C}">
      <dgm:prSet phldrT="[Text]" custT="1"/>
      <dgm:spPr/>
      <dgm:t>
        <a:bodyPr/>
        <a:lstStyle/>
        <a:p>
          <a:r>
            <a:rPr lang="tr-TR" sz="1800" dirty="0"/>
            <a:t>Metalic Bonds</a:t>
          </a:r>
        </a:p>
      </dgm:t>
    </dgm:pt>
    <dgm:pt modelId="{7E8B4905-9A57-41F8-88A9-C7B11C32FB5A}" type="parTrans" cxnId="{85A66632-90B4-45D3-B4B3-831A680C9C7F}">
      <dgm:prSet/>
      <dgm:spPr/>
      <dgm:t>
        <a:bodyPr/>
        <a:lstStyle/>
        <a:p>
          <a:endParaRPr lang="tr-TR" sz="1800"/>
        </a:p>
      </dgm:t>
    </dgm:pt>
    <dgm:pt modelId="{9A0AEA5C-79D1-4650-8531-71123BA35DC1}" type="sibTrans" cxnId="{85A66632-90B4-45D3-B4B3-831A680C9C7F}">
      <dgm:prSet/>
      <dgm:spPr/>
      <dgm:t>
        <a:bodyPr/>
        <a:lstStyle/>
        <a:p>
          <a:endParaRPr lang="tr-TR"/>
        </a:p>
      </dgm:t>
    </dgm:pt>
    <dgm:pt modelId="{41D6E6B2-A118-4068-9A67-B2B222590E44}">
      <dgm:prSet phldrT="[Text]" custT="1"/>
      <dgm:spPr/>
      <dgm:t>
        <a:bodyPr/>
        <a:lstStyle/>
        <a:p>
          <a:r>
            <a:rPr lang="tr-TR" sz="1800" dirty="0"/>
            <a:t>H-Bonds Interactions</a:t>
          </a:r>
        </a:p>
      </dgm:t>
    </dgm:pt>
    <dgm:pt modelId="{B25898B1-3336-4965-8AAB-D519676859D5}" type="parTrans" cxnId="{7A7AD596-D637-4C7D-9DCB-B4C30C53F736}">
      <dgm:prSet/>
      <dgm:spPr/>
      <dgm:t>
        <a:bodyPr/>
        <a:lstStyle/>
        <a:p>
          <a:endParaRPr lang="tr-TR" sz="1800"/>
        </a:p>
      </dgm:t>
    </dgm:pt>
    <dgm:pt modelId="{E35F2715-A521-4965-AD93-E8C349859592}" type="sibTrans" cxnId="{7A7AD596-D637-4C7D-9DCB-B4C30C53F736}">
      <dgm:prSet/>
      <dgm:spPr/>
      <dgm:t>
        <a:bodyPr/>
        <a:lstStyle/>
        <a:p>
          <a:endParaRPr lang="tr-TR"/>
        </a:p>
      </dgm:t>
    </dgm:pt>
    <dgm:pt modelId="{A8121697-DF00-4079-853B-C34EE94486D3}">
      <dgm:prSet phldrT="[Text]" custT="1"/>
      <dgm:spPr/>
      <dgm:t>
        <a:bodyPr/>
        <a:lstStyle/>
        <a:p>
          <a:r>
            <a:rPr lang="tr-TR" sz="1800" dirty="0"/>
            <a:t>Dipole-dipole interactions</a:t>
          </a:r>
        </a:p>
      </dgm:t>
    </dgm:pt>
    <dgm:pt modelId="{59E140D1-D02B-481C-B304-7BF2D7B92DA4}" type="parTrans" cxnId="{5C2F7619-69A3-4EC6-9266-D385A0DB2651}">
      <dgm:prSet/>
      <dgm:spPr/>
      <dgm:t>
        <a:bodyPr/>
        <a:lstStyle/>
        <a:p>
          <a:endParaRPr lang="tr-TR" sz="1800"/>
        </a:p>
      </dgm:t>
    </dgm:pt>
    <dgm:pt modelId="{0BE28AE2-4000-4B15-9B3F-E7E823F8AABD}" type="sibTrans" cxnId="{5C2F7619-69A3-4EC6-9266-D385A0DB2651}">
      <dgm:prSet/>
      <dgm:spPr/>
      <dgm:t>
        <a:bodyPr/>
        <a:lstStyle/>
        <a:p>
          <a:endParaRPr lang="tr-TR"/>
        </a:p>
      </dgm:t>
    </dgm:pt>
    <dgm:pt modelId="{386CC6C4-C3FA-4736-AD90-EE2950F129B6}">
      <dgm:prSet phldrT="[Text]" custT="1"/>
      <dgm:spPr/>
      <dgm:t>
        <a:bodyPr/>
        <a:lstStyle/>
        <a:p>
          <a:r>
            <a:rPr lang="tr-TR" sz="1800" dirty="0"/>
            <a:t>Ion-dipole</a:t>
          </a:r>
        </a:p>
      </dgm:t>
    </dgm:pt>
    <dgm:pt modelId="{DFC62755-D431-4F1B-B515-EA09A3FACDEC}" type="parTrans" cxnId="{3636F5BB-9579-41CD-957A-D6DF5FEF6499}">
      <dgm:prSet/>
      <dgm:spPr/>
      <dgm:t>
        <a:bodyPr/>
        <a:lstStyle/>
        <a:p>
          <a:endParaRPr lang="tr-TR" sz="1800"/>
        </a:p>
      </dgm:t>
    </dgm:pt>
    <dgm:pt modelId="{69C63B6F-318D-413C-A345-2317AF36502D}" type="sibTrans" cxnId="{3636F5BB-9579-41CD-957A-D6DF5FEF6499}">
      <dgm:prSet/>
      <dgm:spPr/>
      <dgm:t>
        <a:bodyPr/>
        <a:lstStyle/>
        <a:p>
          <a:endParaRPr lang="tr-TR"/>
        </a:p>
      </dgm:t>
    </dgm:pt>
    <dgm:pt modelId="{838C927E-EB39-47D2-AFC1-795F18BCFF3F}">
      <dgm:prSet phldrT="[Text]" custT="1"/>
      <dgm:spPr/>
      <dgm:t>
        <a:bodyPr/>
        <a:lstStyle/>
        <a:p>
          <a:r>
            <a:rPr lang="tr-TR" sz="1800" dirty="0"/>
            <a:t>Induced dipole</a:t>
          </a:r>
        </a:p>
      </dgm:t>
    </dgm:pt>
    <dgm:pt modelId="{40387D94-E75D-47A1-BB73-B9544B084ADD}" type="parTrans" cxnId="{E7C71CEA-E6FC-4305-A6F7-1DC96B51F60A}">
      <dgm:prSet/>
      <dgm:spPr/>
      <dgm:t>
        <a:bodyPr/>
        <a:lstStyle/>
        <a:p>
          <a:endParaRPr lang="tr-TR" sz="1800"/>
        </a:p>
      </dgm:t>
    </dgm:pt>
    <dgm:pt modelId="{B4FCE249-577B-44F2-A2B8-D809D92B9820}" type="sibTrans" cxnId="{E7C71CEA-E6FC-4305-A6F7-1DC96B51F60A}">
      <dgm:prSet/>
      <dgm:spPr/>
      <dgm:t>
        <a:bodyPr/>
        <a:lstStyle/>
        <a:p>
          <a:endParaRPr lang="tr-TR"/>
        </a:p>
      </dgm:t>
    </dgm:pt>
    <dgm:pt modelId="{C7F87745-A393-4029-9C73-04D6B8E28E32}">
      <dgm:prSet phldrT="[Text]" custT="1"/>
      <dgm:spPr/>
      <dgm:t>
        <a:bodyPr/>
        <a:lstStyle/>
        <a:p>
          <a:r>
            <a:rPr lang="tr-TR" sz="1800" dirty="0"/>
            <a:t>Ion-induced dipole</a:t>
          </a:r>
        </a:p>
      </dgm:t>
    </dgm:pt>
    <dgm:pt modelId="{DDCBA331-0EF5-4F37-B99B-330C0C7508E0}" type="parTrans" cxnId="{7FC4BEAA-EADE-45A7-82A2-0B8FECB40F55}">
      <dgm:prSet/>
      <dgm:spPr/>
      <dgm:t>
        <a:bodyPr/>
        <a:lstStyle/>
        <a:p>
          <a:endParaRPr lang="tr-TR" sz="1800"/>
        </a:p>
      </dgm:t>
    </dgm:pt>
    <dgm:pt modelId="{CC7FDD84-6B56-43DF-B7D3-F1A9A1BD86D4}" type="sibTrans" cxnId="{7FC4BEAA-EADE-45A7-82A2-0B8FECB40F55}">
      <dgm:prSet/>
      <dgm:spPr/>
      <dgm:t>
        <a:bodyPr/>
        <a:lstStyle/>
        <a:p>
          <a:endParaRPr lang="tr-TR"/>
        </a:p>
      </dgm:t>
    </dgm:pt>
    <dgm:pt modelId="{DB987A05-8D59-49DF-A832-8038E8A2B3CF}">
      <dgm:prSet phldrT="[Text]" custT="1"/>
      <dgm:spPr/>
      <dgm:t>
        <a:bodyPr/>
        <a:lstStyle/>
        <a:p>
          <a:r>
            <a:rPr lang="tr-TR" sz="1800" dirty="0"/>
            <a:t>Dipole-induced dipole</a:t>
          </a:r>
        </a:p>
      </dgm:t>
    </dgm:pt>
    <dgm:pt modelId="{5D1A748F-D841-49EC-9320-CD8F3C179C0A}" type="parTrans" cxnId="{3C851470-D3BB-49A8-9707-AD07BE9E91CA}">
      <dgm:prSet/>
      <dgm:spPr/>
      <dgm:t>
        <a:bodyPr/>
        <a:lstStyle/>
        <a:p>
          <a:endParaRPr lang="tr-TR" sz="1800"/>
        </a:p>
      </dgm:t>
    </dgm:pt>
    <dgm:pt modelId="{AC7F5749-04BC-47E8-AFD7-6AC8AA00F2C4}" type="sibTrans" cxnId="{3C851470-D3BB-49A8-9707-AD07BE9E91CA}">
      <dgm:prSet/>
      <dgm:spPr/>
      <dgm:t>
        <a:bodyPr/>
        <a:lstStyle/>
        <a:p>
          <a:endParaRPr lang="tr-TR"/>
        </a:p>
      </dgm:t>
    </dgm:pt>
    <dgm:pt modelId="{065E0BBF-C1FE-43E6-9E95-E053FAC3F736}">
      <dgm:prSet phldrT="[Text]" custT="1"/>
      <dgm:spPr/>
      <dgm:t>
        <a:bodyPr/>
        <a:lstStyle/>
        <a:p>
          <a:r>
            <a:rPr lang="tr-TR" sz="1800"/>
            <a:t>Induced </a:t>
          </a:r>
          <a:r>
            <a:rPr lang="tr-TR" sz="1800" dirty="0"/>
            <a:t>dipole-induced dipole (London)</a:t>
          </a:r>
        </a:p>
      </dgm:t>
    </dgm:pt>
    <dgm:pt modelId="{5F7E86BE-71C9-4444-A9BC-FE319DEED2DF}" type="parTrans" cxnId="{3A570DF9-9648-43A3-A635-B0133B61E492}">
      <dgm:prSet/>
      <dgm:spPr/>
      <dgm:t>
        <a:bodyPr/>
        <a:lstStyle/>
        <a:p>
          <a:endParaRPr lang="tr-TR" sz="1800"/>
        </a:p>
      </dgm:t>
    </dgm:pt>
    <dgm:pt modelId="{5FCB35DA-70D8-4B0C-959F-F91B37556C6C}" type="sibTrans" cxnId="{3A570DF9-9648-43A3-A635-B0133B61E492}">
      <dgm:prSet/>
      <dgm:spPr/>
      <dgm:t>
        <a:bodyPr/>
        <a:lstStyle/>
        <a:p>
          <a:endParaRPr lang="tr-TR"/>
        </a:p>
      </dgm:t>
    </dgm:pt>
    <dgm:pt modelId="{160877C9-A916-40AB-8E7B-54B956543D1B}" type="pres">
      <dgm:prSet presAssocID="{540976C8-74AC-4682-9EE7-2F14641E6329}" presName="Name0" presStyleCnt="0">
        <dgm:presLayoutVars>
          <dgm:chPref val="1"/>
          <dgm:dir/>
          <dgm:animOne val="branch"/>
          <dgm:animLvl val="lvl"/>
          <dgm:resizeHandles val="exact"/>
        </dgm:presLayoutVars>
      </dgm:prSet>
      <dgm:spPr/>
    </dgm:pt>
    <dgm:pt modelId="{6628A991-92E5-4B1B-B66A-23B7709E7EEF}" type="pres">
      <dgm:prSet presAssocID="{AAEF6909-2515-4E0E-B268-03CA9627E627}" presName="root1" presStyleCnt="0"/>
      <dgm:spPr/>
    </dgm:pt>
    <dgm:pt modelId="{6775970F-C92D-45EC-AFEC-46D701FB811A}" type="pres">
      <dgm:prSet presAssocID="{AAEF6909-2515-4E0E-B268-03CA9627E627}" presName="LevelOneTextNode" presStyleLbl="node0" presStyleIdx="0" presStyleCnt="1">
        <dgm:presLayoutVars>
          <dgm:chPref val="3"/>
        </dgm:presLayoutVars>
      </dgm:prSet>
      <dgm:spPr/>
    </dgm:pt>
    <dgm:pt modelId="{0F539F29-4C79-410E-AD1A-688EBD8B65CF}" type="pres">
      <dgm:prSet presAssocID="{AAEF6909-2515-4E0E-B268-03CA9627E627}" presName="level2hierChild" presStyleCnt="0"/>
      <dgm:spPr/>
    </dgm:pt>
    <dgm:pt modelId="{F89C0D39-C9B8-46EA-9C17-F0622BDF724E}" type="pres">
      <dgm:prSet presAssocID="{F0F092FC-522E-4A18-B4FB-532657EB83D8}" presName="conn2-1" presStyleLbl="parChTrans1D2" presStyleIdx="0" presStyleCnt="2"/>
      <dgm:spPr/>
    </dgm:pt>
    <dgm:pt modelId="{61852A76-AC83-4FD1-8BAB-C7394F82BED7}" type="pres">
      <dgm:prSet presAssocID="{F0F092FC-522E-4A18-B4FB-532657EB83D8}" presName="connTx" presStyleLbl="parChTrans1D2" presStyleIdx="0" presStyleCnt="2"/>
      <dgm:spPr/>
    </dgm:pt>
    <dgm:pt modelId="{7C4337B4-A095-4467-B332-A562D3DC3A03}" type="pres">
      <dgm:prSet presAssocID="{59728170-74F1-4CFD-A52B-90587178CC61}" presName="root2" presStyleCnt="0"/>
      <dgm:spPr/>
    </dgm:pt>
    <dgm:pt modelId="{F595831A-718B-42BB-9E1C-ACD3E48283AE}" type="pres">
      <dgm:prSet presAssocID="{59728170-74F1-4CFD-A52B-90587178CC61}" presName="LevelTwoTextNode" presStyleLbl="node2" presStyleIdx="0" presStyleCnt="2" custScaleY="209510">
        <dgm:presLayoutVars>
          <dgm:chPref val="3"/>
        </dgm:presLayoutVars>
      </dgm:prSet>
      <dgm:spPr/>
    </dgm:pt>
    <dgm:pt modelId="{A56A54CB-B461-4656-B28B-C03455BB73DE}" type="pres">
      <dgm:prSet presAssocID="{59728170-74F1-4CFD-A52B-90587178CC61}" presName="level3hierChild" presStyleCnt="0"/>
      <dgm:spPr/>
    </dgm:pt>
    <dgm:pt modelId="{76BB9737-007D-4AB8-8511-F181C9F4D687}" type="pres">
      <dgm:prSet presAssocID="{2258582C-FDE7-4FFD-82D5-D9617BB18579}" presName="conn2-1" presStyleLbl="parChTrans1D3" presStyleIdx="0" presStyleCnt="5"/>
      <dgm:spPr/>
    </dgm:pt>
    <dgm:pt modelId="{15D83F80-9DB8-4E7F-B476-8034BE79203D}" type="pres">
      <dgm:prSet presAssocID="{2258582C-FDE7-4FFD-82D5-D9617BB18579}" presName="connTx" presStyleLbl="parChTrans1D3" presStyleIdx="0" presStyleCnt="5"/>
      <dgm:spPr/>
    </dgm:pt>
    <dgm:pt modelId="{32C60680-C724-4B4A-8F58-C59354F545EA}" type="pres">
      <dgm:prSet presAssocID="{FD7E2021-5D6D-4D8F-96C8-8736ECB9C485}" presName="root2" presStyleCnt="0"/>
      <dgm:spPr/>
    </dgm:pt>
    <dgm:pt modelId="{D92E02AC-57DE-48F6-96CA-DB0E2964FED2}" type="pres">
      <dgm:prSet presAssocID="{FD7E2021-5D6D-4D8F-96C8-8736ECB9C485}" presName="LevelTwoTextNode" presStyleLbl="node3" presStyleIdx="0" presStyleCnt="5">
        <dgm:presLayoutVars>
          <dgm:chPref val="3"/>
        </dgm:presLayoutVars>
      </dgm:prSet>
      <dgm:spPr/>
    </dgm:pt>
    <dgm:pt modelId="{F0A8C0EE-7991-447E-A8E3-F79EFD28ADBE}" type="pres">
      <dgm:prSet presAssocID="{FD7E2021-5D6D-4D8F-96C8-8736ECB9C485}" presName="level3hierChild" presStyleCnt="0"/>
      <dgm:spPr/>
    </dgm:pt>
    <dgm:pt modelId="{2F50C360-59AF-42BB-944B-88AEE09A9D51}" type="pres">
      <dgm:prSet presAssocID="{DED0AE92-E209-4E47-8991-29CA0EC3C891}" presName="conn2-1" presStyleLbl="parChTrans1D3" presStyleIdx="1" presStyleCnt="5"/>
      <dgm:spPr/>
    </dgm:pt>
    <dgm:pt modelId="{285A5E6A-0265-4C25-A380-5B6A90615A8E}" type="pres">
      <dgm:prSet presAssocID="{DED0AE92-E209-4E47-8991-29CA0EC3C891}" presName="connTx" presStyleLbl="parChTrans1D3" presStyleIdx="1" presStyleCnt="5"/>
      <dgm:spPr/>
    </dgm:pt>
    <dgm:pt modelId="{87F10269-AD42-4F9D-87EE-ADE318E9EFFD}" type="pres">
      <dgm:prSet presAssocID="{BA062E98-2C53-417C-8600-F4B50A2C2C6A}" presName="root2" presStyleCnt="0"/>
      <dgm:spPr/>
    </dgm:pt>
    <dgm:pt modelId="{AF47BABE-FFE3-467E-A4E2-A7B5D946ECD1}" type="pres">
      <dgm:prSet presAssocID="{BA062E98-2C53-417C-8600-F4B50A2C2C6A}" presName="LevelTwoTextNode" presStyleLbl="node3" presStyleIdx="1" presStyleCnt="5">
        <dgm:presLayoutVars>
          <dgm:chPref val="3"/>
        </dgm:presLayoutVars>
      </dgm:prSet>
      <dgm:spPr/>
    </dgm:pt>
    <dgm:pt modelId="{CCEFE45F-D756-4E34-870D-477107B876E5}" type="pres">
      <dgm:prSet presAssocID="{BA062E98-2C53-417C-8600-F4B50A2C2C6A}" presName="level3hierChild" presStyleCnt="0"/>
      <dgm:spPr/>
    </dgm:pt>
    <dgm:pt modelId="{E3E5E5FE-4AC9-4AAC-B42C-65AD323C5245}" type="pres">
      <dgm:prSet presAssocID="{7E8B4905-9A57-41F8-88A9-C7B11C32FB5A}" presName="conn2-1" presStyleLbl="parChTrans1D3" presStyleIdx="2" presStyleCnt="5"/>
      <dgm:spPr/>
    </dgm:pt>
    <dgm:pt modelId="{F386CFB7-9B7A-4C52-B0A3-4F94D694948E}" type="pres">
      <dgm:prSet presAssocID="{7E8B4905-9A57-41F8-88A9-C7B11C32FB5A}" presName="connTx" presStyleLbl="parChTrans1D3" presStyleIdx="2" presStyleCnt="5"/>
      <dgm:spPr/>
    </dgm:pt>
    <dgm:pt modelId="{A7EDDFAF-3C30-432E-B4B5-5609DE6F7B42}" type="pres">
      <dgm:prSet presAssocID="{852BAA83-E1B1-4D0E-B1BE-05910E1E3B1C}" presName="root2" presStyleCnt="0"/>
      <dgm:spPr/>
    </dgm:pt>
    <dgm:pt modelId="{E2FA02D2-FA8C-40CD-AB56-DB67D768FC85}" type="pres">
      <dgm:prSet presAssocID="{852BAA83-E1B1-4D0E-B1BE-05910E1E3B1C}" presName="LevelTwoTextNode" presStyleLbl="node3" presStyleIdx="2" presStyleCnt="5">
        <dgm:presLayoutVars>
          <dgm:chPref val="3"/>
        </dgm:presLayoutVars>
      </dgm:prSet>
      <dgm:spPr/>
    </dgm:pt>
    <dgm:pt modelId="{B1B0FFD5-D6EB-4C42-8B2D-C86B237EF316}" type="pres">
      <dgm:prSet presAssocID="{852BAA83-E1B1-4D0E-B1BE-05910E1E3B1C}" presName="level3hierChild" presStyleCnt="0"/>
      <dgm:spPr/>
    </dgm:pt>
    <dgm:pt modelId="{AB651CC2-4DEF-49B9-A504-3AFB01A4F91A}" type="pres">
      <dgm:prSet presAssocID="{EC45CD1E-99C0-45A4-B992-AE8E9249C651}" presName="conn2-1" presStyleLbl="parChTrans1D2" presStyleIdx="1" presStyleCnt="2"/>
      <dgm:spPr/>
    </dgm:pt>
    <dgm:pt modelId="{8001ABF7-F81F-43B5-ACBD-D0CE7D704DC2}" type="pres">
      <dgm:prSet presAssocID="{EC45CD1E-99C0-45A4-B992-AE8E9249C651}" presName="connTx" presStyleLbl="parChTrans1D2" presStyleIdx="1" presStyleCnt="2"/>
      <dgm:spPr/>
    </dgm:pt>
    <dgm:pt modelId="{C3F57765-158F-4392-B1B8-A1059E514774}" type="pres">
      <dgm:prSet presAssocID="{2CF370CD-4EFE-44FE-9904-2B9DDD5A0F79}" presName="root2" presStyleCnt="0"/>
      <dgm:spPr/>
    </dgm:pt>
    <dgm:pt modelId="{0276A14A-E048-4F78-AFCD-57B32BC8C618}" type="pres">
      <dgm:prSet presAssocID="{2CF370CD-4EFE-44FE-9904-2B9DDD5A0F79}" presName="LevelTwoTextNode" presStyleLbl="node2" presStyleIdx="1" presStyleCnt="2">
        <dgm:presLayoutVars>
          <dgm:chPref val="3"/>
        </dgm:presLayoutVars>
      </dgm:prSet>
      <dgm:spPr/>
    </dgm:pt>
    <dgm:pt modelId="{39D540BA-6844-47A8-9AA7-31828F58B47B}" type="pres">
      <dgm:prSet presAssocID="{2CF370CD-4EFE-44FE-9904-2B9DDD5A0F79}" presName="level3hierChild" presStyleCnt="0"/>
      <dgm:spPr/>
    </dgm:pt>
    <dgm:pt modelId="{D288970E-5388-469A-B37E-C57C1DF8394A}" type="pres">
      <dgm:prSet presAssocID="{1E1AF59D-F1B2-4978-980C-DBE815EF7567}" presName="conn2-1" presStyleLbl="parChTrans1D3" presStyleIdx="3" presStyleCnt="5"/>
      <dgm:spPr/>
    </dgm:pt>
    <dgm:pt modelId="{580ECC7F-2DFA-43D2-AAA5-641E4D77224A}" type="pres">
      <dgm:prSet presAssocID="{1E1AF59D-F1B2-4978-980C-DBE815EF7567}" presName="connTx" presStyleLbl="parChTrans1D3" presStyleIdx="3" presStyleCnt="5"/>
      <dgm:spPr/>
    </dgm:pt>
    <dgm:pt modelId="{B2EF1E1A-33D0-41AE-AED1-F54E48B983E2}" type="pres">
      <dgm:prSet presAssocID="{9A60DA81-953C-4E5C-BCA7-F7D041A17FA3}" presName="root2" presStyleCnt="0"/>
      <dgm:spPr/>
    </dgm:pt>
    <dgm:pt modelId="{0EBE4AC4-14B1-44F9-8AF8-27D07246B5CD}" type="pres">
      <dgm:prSet presAssocID="{9A60DA81-953C-4E5C-BCA7-F7D041A17FA3}" presName="LevelTwoTextNode" presStyleLbl="node3" presStyleIdx="3" presStyleCnt="5">
        <dgm:presLayoutVars>
          <dgm:chPref val="3"/>
        </dgm:presLayoutVars>
      </dgm:prSet>
      <dgm:spPr/>
    </dgm:pt>
    <dgm:pt modelId="{D2DD7848-082F-49FC-AE33-A81E8AE09E56}" type="pres">
      <dgm:prSet presAssocID="{9A60DA81-953C-4E5C-BCA7-F7D041A17FA3}" presName="level3hierChild" presStyleCnt="0"/>
      <dgm:spPr/>
    </dgm:pt>
    <dgm:pt modelId="{F2AD486E-01C9-48D0-BAD1-F1D13AE321E4}" type="pres">
      <dgm:prSet presAssocID="{59E140D1-D02B-481C-B304-7BF2D7B92DA4}" presName="conn2-1" presStyleLbl="parChTrans1D4" presStyleIdx="0" presStyleCnt="6"/>
      <dgm:spPr/>
    </dgm:pt>
    <dgm:pt modelId="{39C702D0-980A-475C-B33C-CA9794575ED2}" type="pres">
      <dgm:prSet presAssocID="{59E140D1-D02B-481C-B304-7BF2D7B92DA4}" presName="connTx" presStyleLbl="parChTrans1D4" presStyleIdx="0" presStyleCnt="6"/>
      <dgm:spPr/>
    </dgm:pt>
    <dgm:pt modelId="{CB19123A-2C70-4767-A8CB-D32C9DB5EF23}" type="pres">
      <dgm:prSet presAssocID="{A8121697-DF00-4079-853B-C34EE94486D3}" presName="root2" presStyleCnt="0"/>
      <dgm:spPr/>
    </dgm:pt>
    <dgm:pt modelId="{8203C834-4578-431B-BC10-2D708BEF867C}" type="pres">
      <dgm:prSet presAssocID="{A8121697-DF00-4079-853B-C34EE94486D3}" presName="LevelTwoTextNode" presStyleLbl="node4" presStyleIdx="0" presStyleCnt="6">
        <dgm:presLayoutVars>
          <dgm:chPref val="3"/>
        </dgm:presLayoutVars>
      </dgm:prSet>
      <dgm:spPr/>
    </dgm:pt>
    <dgm:pt modelId="{F7CBC6CF-452C-43B1-82A4-10228B59ACA6}" type="pres">
      <dgm:prSet presAssocID="{A8121697-DF00-4079-853B-C34EE94486D3}" presName="level3hierChild" presStyleCnt="0"/>
      <dgm:spPr/>
    </dgm:pt>
    <dgm:pt modelId="{2E7038EF-6154-4C72-8213-ACF1E8966FFC}" type="pres">
      <dgm:prSet presAssocID="{DFC62755-D431-4F1B-B515-EA09A3FACDEC}" presName="conn2-1" presStyleLbl="parChTrans1D4" presStyleIdx="1" presStyleCnt="6"/>
      <dgm:spPr/>
    </dgm:pt>
    <dgm:pt modelId="{EBFB4BA1-E85D-44F3-8BB9-06FBBD7A6E33}" type="pres">
      <dgm:prSet presAssocID="{DFC62755-D431-4F1B-B515-EA09A3FACDEC}" presName="connTx" presStyleLbl="parChTrans1D4" presStyleIdx="1" presStyleCnt="6"/>
      <dgm:spPr/>
    </dgm:pt>
    <dgm:pt modelId="{20559366-9A1D-4BDE-80FF-EA1FA2F8372B}" type="pres">
      <dgm:prSet presAssocID="{386CC6C4-C3FA-4736-AD90-EE2950F129B6}" presName="root2" presStyleCnt="0"/>
      <dgm:spPr/>
    </dgm:pt>
    <dgm:pt modelId="{1A856924-F85C-4A0C-9650-74AB8340D846}" type="pres">
      <dgm:prSet presAssocID="{386CC6C4-C3FA-4736-AD90-EE2950F129B6}" presName="LevelTwoTextNode" presStyleLbl="node4" presStyleIdx="1" presStyleCnt="6">
        <dgm:presLayoutVars>
          <dgm:chPref val="3"/>
        </dgm:presLayoutVars>
      </dgm:prSet>
      <dgm:spPr/>
    </dgm:pt>
    <dgm:pt modelId="{4989C505-E63E-48DB-8FD8-2ECC00EBDC81}" type="pres">
      <dgm:prSet presAssocID="{386CC6C4-C3FA-4736-AD90-EE2950F129B6}" presName="level3hierChild" presStyleCnt="0"/>
      <dgm:spPr/>
    </dgm:pt>
    <dgm:pt modelId="{4DD7692F-7136-4C18-A825-165AB66B4B66}" type="pres">
      <dgm:prSet presAssocID="{40387D94-E75D-47A1-BB73-B9544B084ADD}" presName="conn2-1" presStyleLbl="parChTrans1D4" presStyleIdx="2" presStyleCnt="6"/>
      <dgm:spPr/>
    </dgm:pt>
    <dgm:pt modelId="{6B0EDFF4-357E-4E84-9817-39885B224034}" type="pres">
      <dgm:prSet presAssocID="{40387D94-E75D-47A1-BB73-B9544B084ADD}" presName="connTx" presStyleLbl="parChTrans1D4" presStyleIdx="2" presStyleCnt="6"/>
      <dgm:spPr/>
    </dgm:pt>
    <dgm:pt modelId="{A614443E-1438-4098-B00D-FD5932B2EC00}" type="pres">
      <dgm:prSet presAssocID="{838C927E-EB39-47D2-AFC1-795F18BCFF3F}" presName="root2" presStyleCnt="0"/>
      <dgm:spPr/>
    </dgm:pt>
    <dgm:pt modelId="{DC734F10-0252-494D-82EC-72D055C0213D}" type="pres">
      <dgm:prSet presAssocID="{838C927E-EB39-47D2-AFC1-795F18BCFF3F}" presName="LevelTwoTextNode" presStyleLbl="node4" presStyleIdx="2" presStyleCnt="6">
        <dgm:presLayoutVars>
          <dgm:chPref val="3"/>
        </dgm:presLayoutVars>
      </dgm:prSet>
      <dgm:spPr/>
    </dgm:pt>
    <dgm:pt modelId="{F45798A4-F2FF-416E-8BD8-21C7CE3CADE4}" type="pres">
      <dgm:prSet presAssocID="{838C927E-EB39-47D2-AFC1-795F18BCFF3F}" presName="level3hierChild" presStyleCnt="0"/>
      <dgm:spPr/>
    </dgm:pt>
    <dgm:pt modelId="{68BC73C2-6725-49DA-84BF-57811C075987}" type="pres">
      <dgm:prSet presAssocID="{DDCBA331-0EF5-4F37-B99B-330C0C7508E0}" presName="conn2-1" presStyleLbl="parChTrans1D4" presStyleIdx="3" presStyleCnt="6"/>
      <dgm:spPr/>
    </dgm:pt>
    <dgm:pt modelId="{B49D2503-D5CF-4B73-AB3D-10031E15C0EE}" type="pres">
      <dgm:prSet presAssocID="{DDCBA331-0EF5-4F37-B99B-330C0C7508E0}" presName="connTx" presStyleLbl="parChTrans1D4" presStyleIdx="3" presStyleCnt="6"/>
      <dgm:spPr/>
    </dgm:pt>
    <dgm:pt modelId="{5E733FB0-6496-4375-8218-67B247303DF6}" type="pres">
      <dgm:prSet presAssocID="{C7F87745-A393-4029-9C73-04D6B8E28E32}" presName="root2" presStyleCnt="0"/>
      <dgm:spPr/>
    </dgm:pt>
    <dgm:pt modelId="{D4B5202C-43A7-4EFD-A560-AF5BEAEBCE72}" type="pres">
      <dgm:prSet presAssocID="{C7F87745-A393-4029-9C73-04D6B8E28E32}" presName="LevelTwoTextNode" presStyleLbl="node4" presStyleIdx="3" presStyleCnt="6">
        <dgm:presLayoutVars>
          <dgm:chPref val="3"/>
        </dgm:presLayoutVars>
      </dgm:prSet>
      <dgm:spPr/>
    </dgm:pt>
    <dgm:pt modelId="{2B88542F-40DB-4BC2-A6C4-372CBC393170}" type="pres">
      <dgm:prSet presAssocID="{C7F87745-A393-4029-9C73-04D6B8E28E32}" presName="level3hierChild" presStyleCnt="0"/>
      <dgm:spPr/>
    </dgm:pt>
    <dgm:pt modelId="{DBAB3778-4D2F-480B-B37A-2CA1CD8C7831}" type="pres">
      <dgm:prSet presAssocID="{5D1A748F-D841-49EC-9320-CD8F3C179C0A}" presName="conn2-1" presStyleLbl="parChTrans1D4" presStyleIdx="4" presStyleCnt="6"/>
      <dgm:spPr/>
    </dgm:pt>
    <dgm:pt modelId="{4F9739D9-4044-4284-B76B-B031F36F5DDB}" type="pres">
      <dgm:prSet presAssocID="{5D1A748F-D841-49EC-9320-CD8F3C179C0A}" presName="connTx" presStyleLbl="parChTrans1D4" presStyleIdx="4" presStyleCnt="6"/>
      <dgm:spPr/>
    </dgm:pt>
    <dgm:pt modelId="{C0D54F63-ECD6-4A6F-820A-D3C23634F739}" type="pres">
      <dgm:prSet presAssocID="{DB987A05-8D59-49DF-A832-8038E8A2B3CF}" presName="root2" presStyleCnt="0"/>
      <dgm:spPr/>
    </dgm:pt>
    <dgm:pt modelId="{83E33DD0-C45D-4469-9EA7-0D83A8CE54A3}" type="pres">
      <dgm:prSet presAssocID="{DB987A05-8D59-49DF-A832-8038E8A2B3CF}" presName="LevelTwoTextNode" presStyleLbl="node4" presStyleIdx="4" presStyleCnt="6">
        <dgm:presLayoutVars>
          <dgm:chPref val="3"/>
        </dgm:presLayoutVars>
      </dgm:prSet>
      <dgm:spPr/>
    </dgm:pt>
    <dgm:pt modelId="{50DEEB78-0174-455F-BE87-2849D49DA0DE}" type="pres">
      <dgm:prSet presAssocID="{DB987A05-8D59-49DF-A832-8038E8A2B3CF}" presName="level3hierChild" presStyleCnt="0"/>
      <dgm:spPr/>
    </dgm:pt>
    <dgm:pt modelId="{1FA368AF-540C-4B46-882B-A707F249D8AC}" type="pres">
      <dgm:prSet presAssocID="{5F7E86BE-71C9-4444-A9BC-FE319DEED2DF}" presName="conn2-1" presStyleLbl="parChTrans1D4" presStyleIdx="5" presStyleCnt="6"/>
      <dgm:spPr/>
    </dgm:pt>
    <dgm:pt modelId="{23E14A56-3096-461E-9A4F-D69CE32FD5AC}" type="pres">
      <dgm:prSet presAssocID="{5F7E86BE-71C9-4444-A9BC-FE319DEED2DF}" presName="connTx" presStyleLbl="parChTrans1D4" presStyleIdx="5" presStyleCnt="6"/>
      <dgm:spPr/>
    </dgm:pt>
    <dgm:pt modelId="{1EA947AC-522E-4FFA-BB2E-070809743EDA}" type="pres">
      <dgm:prSet presAssocID="{065E0BBF-C1FE-43E6-9E95-E053FAC3F736}" presName="root2" presStyleCnt="0"/>
      <dgm:spPr/>
    </dgm:pt>
    <dgm:pt modelId="{4FCC6F8D-D8B9-444B-BAA3-9FF4EDC9A410}" type="pres">
      <dgm:prSet presAssocID="{065E0BBF-C1FE-43E6-9E95-E053FAC3F736}" presName="LevelTwoTextNode" presStyleLbl="node4" presStyleIdx="5" presStyleCnt="6" custScaleY="140912">
        <dgm:presLayoutVars>
          <dgm:chPref val="3"/>
        </dgm:presLayoutVars>
      </dgm:prSet>
      <dgm:spPr/>
    </dgm:pt>
    <dgm:pt modelId="{5C332886-DA12-4F51-8E59-D7A5047FA400}" type="pres">
      <dgm:prSet presAssocID="{065E0BBF-C1FE-43E6-9E95-E053FAC3F736}" presName="level3hierChild" presStyleCnt="0"/>
      <dgm:spPr/>
    </dgm:pt>
    <dgm:pt modelId="{24EFC313-F27E-4C94-8387-70FC145FECA2}" type="pres">
      <dgm:prSet presAssocID="{B25898B1-3336-4965-8AAB-D519676859D5}" presName="conn2-1" presStyleLbl="parChTrans1D3" presStyleIdx="4" presStyleCnt="5"/>
      <dgm:spPr/>
    </dgm:pt>
    <dgm:pt modelId="{0418CF97-9CF5-4171-AB71-FFCF2B817B8D}" type="pres">
      <dgm:prSet presAssocID="{B25898B1-3336-4965-8AAB-D519676859D5}" presName="connTx" presStyleLbl="parChTrans1D3" presStyleIdx="4" presStyleCnt="5"/>
      <dgm:spPr/>
    </dgm:pt>
    <dgm:pt modelId="{76D5D03B-8497-402D-9DB5-6BBA1F67A3D5}" type="pres">
      <dgm:prSet presAssocID="{41D6E6B2-A118-4068-9A67-B2B222590E44}" presName="root2" presStyleCnt="0"/>
      <dgm:spPr/>
    </dgm:pt>
    <dgm:pt modelId="{1F7C9650-6E0E-4666-A2B0-DE90FA0B4188}" type="pres">
      <dgm:prSet presAssocID="{41D6E6B2-A118-4068-9A67-B2B222590E44}" presName="LevelTwoTextNode" presStyleLbl="node3" presStyleIdx="4" presStyleCnt="5">
        <dgm:presLayoutVars>
          <dgm:chPref val="3"/>
        </dgm:presLayoutVars>
      </dgm:prSet>
      <dgm:spPr/>
    </dgm:pt>
    <dgm:pt modelId="{36F692B2-11F3-432B-9477-9B765C478BD3}" type="pres">
      <dgm:prSet presAssocID="{41D6E6B2-A118-4068-9A67-B2B222590E44}" presName="level3hierChild" presStyleCnt="0"/>
      <dgm:spPr/>
    </dgm:pt>
  </dgm:ptLst>
  <dgm:cxnLst>
    <dgm:cxn modelId="{F3BC3603-A3B3-4DDF-9E3E-7F9F65F6D42D}" type="presOf" srcId="{DDCBA331-0EF5-4F37-B99B-330C0C7508E0}" destId="{68BC73C2-6725-49DA-84BF-57811C075987}" srcOrd="0" destOrd="0" presId="urn:microsoft.com/office/officeart/2008/layout/HorizontalMultiLevelHierarchy"/>
    <dgm:cxn modelId="{95734D03-A2E6-4788-98BA-4ED6023D1900}" type="presOf" srcId="{DB987A05-8D59-49DF-A832-8038E8A2B3CF}" destId="{83E33DD0-C45D-4469-9EA7-0D83A8CE54A3}" srcOrd="0" destOrd="0" presId="urn:microsoft.com/office/officeart/2008/layout/HorizontalMultiLevelHierarchy"/>
    <dgm:cxn modelId="{66596909-994D-402D-AFD2-8E073D680DCF}" type="presOf" srcId="{40387D94-E75D-47A1-BB73-B9544B084ADD}" destId="{6B0EDFF4-357E-4E84-9817-39885B224034}" srcOrd="1" destOrd="0" presId="urn:microsoft.com/office/officeart/2008/layout/HorizontalMultiLevelHierarchy"/>
    <dgm:cxn modelId="{7303970A-68B6-45EF-BC47-883BD5D7DA33}" type="presOf" srcId="{7E8B4905-9A57-41F8-88A9-C7B11C32FB5A}" destId="{F386CFB7-9B7A-4C52-B0A3-4F94D694948E}" srcOrd="1" destOrd="0" presId="urn:microsoft.com/office/officeart/2008/layout/HorizontalMultiLevelHierarchy"/>
    <dgm:cxn modelId="{BCF0CF0B-259F-4C4C-B5DD-F1BF6FE869E4}" srcId="{AAEF6909-2515-4E0E-B268-03CA9627E627}" destId="{59728170-74F1-4CFD-A52B-90587178CC61}" srcOrd="0" destOrd="0" parTransId="{F0F092FC-522E-4A18-B4FB-532657EB83D8}" sibTransId="{9F1483FF-46A9-4D8C-8195-C83B1368CCF8}"/>
    <dgm:cxn modelId="{32212B0C-7776-4E63-8C6B-9D0BECD22CF3}" type="presOf" srcId="{9A60DA81-953C-4E5C-BCA7-F7D041A17FA3}" destId="{0EBE4AC4-14B1-44F9-8AF8-27D07246B5CD}" srcOrd="0" destOrd="0" presId="urn:microsoft.com/office/officeart/2008/layout/HorizontalMultiLevelHierarchy"/>
    <dgm:cxn modelId="{7034FF0D-1A69-48CE-8B68-FAAA4F7156D6}" srcId="{59728170-74F1-4CFD-A52B-90587178CC61}" destId="{FD7E2021-5D6D-4D8F-96C8-8736ECB9C485}" srcOrd="0" destOrd="0" parTransId="{2258582C-FDE7-4FFD-82D5-D9617BB18579}" sibTransId="{E8AB5216-E3C1-45F1-A32A-AEDB7C628AD2}"/>
    <dgm:cxn modelId="{5C2F7619-69A3-4EC6-9266-D385A0DB2651}" srcId="{9A60DA81-953C-4E5C-BCA7-F7D041A17FA3}" destId="{A8121697-DF00-4079-853B-C34EE94486D3}" srcOrd="0" destOrd="0" parTransId="{59E140D1-D02B-481C-B304-7BF2D7B92DA4}" sibTransId="{0BE28AE2-4000-4B15-9B3F-E7E823F8AABD}"/>
    <dgm:cxn modelId="{A1619A19-AAA7-4275-BA32-73A08F12425B}" type="presOf" srcId="{1E1AF59D-F1B2-4978-980C-DBE815EF7567}" destId="{D288970E-5388-469A-B37E-C57C1DF8394A}" srcOrd="0" destOrd="0" presId="urn:microsoft.com/office/officeart/2008/layout/HorizontalMultiLevelHierarchy"/>
    <dgm:cxn modelId="{6896681C-9AE6-4F23-AE02-D4036DC03027}" type="presOf" srcId="{1E1AF59D-F1B2-4978-980C-DBE815EF7567}" destId="{580ECC7F-2DFA-43D2-AAA5-641E4D77224A}" srcOrd="1" destOrd="0" presId="urn:microsoft.com/office/officeart/2008/layout/HorizontalMultiLevelHierarchy"/>
    <dgm:cxn modelId="{9258D21C-50C5-4E8D-A7D7-9D93F644F4F8}" srcId="{59728170-74F1-4CFD-A52B-90587178CC61}" destId="{BA062E98-2C53-417C-8600-F4B50A2C2C6A}" srcOrd="1" destOrd="0" parTransId="{DED0AE92-E209-4E47-8991-29CA0EC3C891}" sibTransId="{8B002A62-8A18-49C0-AB12-EBB322AFA6AA}"/>
    <dgm:cxn modelId="{44088320-DB3E-48BA-88A9-1C656B891C3D}" srcId="{AAEF6909-2515-4E0E-B268-03CA9627E627}" destId="{2CF370CD-4EFE-44FE-9904-2B9DDD5A0F79}" srcOrd="1" destOrd="0" parTransId="{EC45CD1E-99C0-45A4-B992-AE8E9249C651}" sibTransId="{4ECA3B17-9DA0-472B-BFD1-0EA8467494AA}"/>
    <dgm:cxn modelId="{122CC123-203C-4AFA-B8D1-EA0E3FF88E25}" type="presOf" srcId="{C7F87745-A393-4029-9C73-04D6B8E28E32}" destId="{D4B5202C-43A7-4EFD-A560-AF5BEAEBCE72}" srcOrd="0" destOrd="0" presId="urn:microsoft.com/office/officeart/2008/layout/HorizontalMultiLevelHierarchy"/>
    <dgm:cxn modelId="{472BAF24-24A7-445D-96A5-688B6FB906EE}" type="presOf" srcId="{59728170-74F1-4CFD-A52B-90587178CC61}" destId="{F595831A-718B-42BB-9E1C-ACD3E48283AE}" srcOrd="0" destOrd="0" presId="urn:microsoft.com/office/officeart/2008/layout/HorizontalMultiLevelHierarchy"/>
    <dgm:cxn modelId="{5911BE25-323F-4266-A5B6-3FB492CF472C}" type="presOf" srcId="{B25898B1-3336-4965-8AAB-D519676859D5}" destId="{24EFC313-F27E-4C94-8387-70FC145FECA2}" srcOrd="0" destOrd="0" presId="urn:microsoft.com/office/officeart/2008/layout/HorizontalMultiLevelHierarchy"/>
    <dgm:cxn modelId="{85A66632-90B4-45D3-B4B3-831A680C9C7F}" srcId="{59728170-74F1-4CFD-A52B-90587178CC61}" destId="{852BAA83-E1B1-4D0E-B1BE-05910E1E3B1C}" srcOrd="2" destOrd="0" parTransId="{7E8B4905-9A57-41F8-88A9-C7B11C32FB5A}" sibTransId="{9A0AEA5C-79D1-4650-8531-71123BA35DC1}"/>
    <dgm:cxn modelId="{55971A3A-5D7D-48B5-BBCC-4E9AB8FFBA68}" type="presOf" srcId="{40387D94-E75D-47A1-BB73-B9544B084ADD}" destId="{4DD7692F-7136-4C18-A825-165AB66B4B66}" srcOrd="0" destOrd="0" presId="urn:microsoft.com/office/officeart/2008/layout/HorizontalMultiLevelHierarchy"/>
    <dgm:cxn modelId="{292FBF4A-E23B-4D82-9FF2-632AB1E8E9A6}" type="presOf" srcId="{AAEF6909-2515-4E0E-B268-03CA9627E627}" destId="{6775970F-C92D-45EC-AFEC-46D701FB811A}" srcOrd="0" destOrd="0" presId="urn:microsoft.com/office/officeart/2008/layout/HorizontalMultiLevelHierarchy"/>
    <dgm:cxn modelId="{A7D16A54-F5FA-4C8A-A519-512048925830}" type="presOf" srcId="{59E140D1-D02B-481C-B304-7BF2D7B92DA4}" destId="{39C702D0-980A-475C-B33C-CA9794575ED2}" srcOrd="1" destOrd="0" presId="urn:microsoft.com/office/officeart/2008/layout/HorizontalMultiLevelHierarchy"/>
    <dgm:cxn modelId="{3C8A435C-805A-487A-87FC-AB8B138FB86B}" type="presOf" srcId="{852BAA83-E1B1-4D0E-B1BE-05910E1E3B1C}" destId="{E2FA02D2-FA8C-40CD-AB56-DB67D768FC85}" srcOrd="0" destOrd="0" presId="urn:microsoft.com/office/officeart/2008/layout/HorizontalMultiLevelHierarchy"/>
    <dgm:cxn modelId="{539E8561-2806-4D2D-8D0A-64CD51095D05}" type="presOf" srcId="{DED0AE92-E209-4E47-8991-29CA0EC3C891}" destId="{285A5E6A-0265-4C25-A380-5B6A90615A8E}" srcOrd="1" destOrd="0" presId="urn:microsoft.com/office/officeart/2008/layout/HorizontalMultiLevelHierarchy"/>
    <dgm:cxn modelId="{3C851470-D3BB-49A8-9707-AD07BE9E91CA}" srcId="{838C927E-EB39-47D2-AFC1-795F18BCFF3F}" destId="{DB987A05-8D59-49DF-A832-8038E8A2B3CF}" srcOrd="1" destOrd="0" parTransId="{5D1A748F-D841-49EC-9320-CD8F3C179C0A}" sibTransId="{AC7F5749-04BC-47E8-AFD7-6AC8AA00F2C4}"/>
    <dgm:cxn modelId="{8B552E81-7859-4F19-B230-2E384C88E298}" type="presOf" srcId="{838C927E-EB39-47D2-AFC1-795F18BCFF3F}" destId="{DC734F10-0252-494D-82EC-72D055C0213D}" srcOrd="0" destOrd="0" presId="urn:microsoft.com/office/officeart/2008/layout/HorizontalMultiLevelHierarchy"/>
    <dgm:cxn modelId="{FCA4A886-FE59-4D97-BA86-197292C60159}" type="presOf" srcId="{DDCBA331-0EF5-4F37-B99B-330C0C7508E0}" destId="{B49D2503-D5CF-4B73-AB3D-10031E15C0EE}" srcOrd="1" destOrd="0" presId="urn:microsoft.com/office/officeart/2008/layout/HorizontalMultiLevelHierarchy"/>
    <dgm:cxn modelId="{FB6EA189-FE17-4284-AD47-74594D6DE7CA}" type="presOf" srcId="{540976C8-74AC-4682-9EE7-2F14641E6329}" destId="{160877C9-A916-40AB-8E7B-54B956543D1B}" srcOrd="0" destOrd="0" presId="urn:microsoft.com/office/officeart/2008/layout/HorizontalMultiLevelHierarchy"/>
    <dgm:cxn modelId="{247E4492-A620-4700-A645-B41A3FDCEF4D}" type="presOf" srcId="{EC45CD1E-99C0-45A4-B992-AE8E9249C651}" destId="{8001ABF7-F81F-43B5-ACBD-D0CE7D704DC2}" srcOrd="1" destOrd="0" presId="urn:microsoft.com/office/officeart/2008/layout/HorizontalMultiLevelHierarchy"/>
    <dgm:cxn modelId="{550AB496-EC7A-489A-9153-9A40A081D274}" type="presOf" srcId="{59E140D1-D02B-481C-B304-7BF2D7B92DA4}" destId="{F2AD486E-01C9-48D0-BAD1-F1D13AE321E4}" srcOrd="0" destOrd="0" presId="urn:microsoft.com/office/officeart/2008/layout/HorizontalMultiLevelHierarchy"/>
    <dgm:cxn modelId="{7A7AD596-D637-4C7D-9DCB-B4C30C53F736}" srcId="{2CF370CD-4EFE-44FE-9904-2B9DDD5A0F79}" destId="{41D6E6B2-A118-4068-9A67-B2B222590E44}" srcOrd="1" destOrd="0" parTransId="{B25898B1-3336-4965-8AAB-D519676859D5}" sibTransId="{E35F2715-A521-4965-AD93-E8C349859592}"/>
    <dgm:cxn modelId="{B818A49D-B457-4598-BF7F-20CD41E55B48}" type="presOf" srcId="{386CC6C4-C3FA-4736-AD90-EE2950F129B6}" destId="{1A856924-F85C-4A0C-9650-74AB8340D846}" srcOrd="0" destOrd="0" presId="urn:microsoft.com/office/officeart/2008/layout/HorizontalMultiLevelHierarchy"/>
    <dgm:cxn modelId="{28E359A4-7064-4F21-8368-B8D901DF19A6}" type="presOf" srcId="{5D1A748F-D841-49EC-9320-CD8F3C179C0A}" destId="{DBAB3778-4D2F-480B-B37A-2CA1CD8C7831}" srcOrd="0" destOrd="0" presId="urn:microsoft.com/office/officeart/2008/layout/HorizontalMultiLevelHierarchy"/>
    <dgm:cxn modelId="{7FC4BEAA-EADE-45A7-82A2-0B8FECB40F55}" srcId="{838C927E-EB39-47D2-AFC1-795F18BCFF3F}" destId="{C7F87745-A393-4029-9C73-04D6B8E28E32}" srcOrd="0" destOrd="0" parTransId="{DDCBA331-0EF5-4F37-B99B-330C0C7508E0}" sibTransId="{CC7FDD84-6B56-43DF-B7D3-F1A9A1BD86D4}"/>
    <dgm:cxn modelId="{5110C0AC-5718-4ABD-9D5D-3424B02860D9}" type="presOf" srcId="{5D1A748F-D841-49EC-9320-CD8F3C179C0A}" destId="{4F9739D9-4044-4284-B76B-B031F36F5DDB}" srcOrd="1" destOrd="0" presId="urn:microsoft.com/office/officeart/2008/layout/HorizontalMultiLevelHierarchy"/>
    <dgm:cxn modelId="{8323D9AD-CBE1-4D4C-81B7-1030C4FFBAEA}" type="presOf" srcId="{EC45CD1E-99C0-45A4-B992-AE8E9249C651}" destId="{AB651CC2-4DEF-49B9-A504-3AFB01A4F91A}" srcOrd="0" destOrd="0" presId="urn:microsoft.com/office/officeart/2008/layout/HorizontalMultiLevelHierarchy"/>
    <dgm:cxn modelId="{290204B9-5CFA-4FB5-A21B-80E855C4DDE6}" type="presOf" srcId="{DED0AE92-E209-4E47-8991-29CA0EC3C891}" destId="{2F50C360-59AF-42BB-944B-88AEE09A9D51}" srcOrd="0" destOrd="0" presId="urn:microsoft.com/office/officeart/2008/layout/HorizontalMultiLevelHierarchy"/>
    <dgm:cxn modelId="{74E471BB-510B-4F0D-963B-CCCD13D0CF5B}" type="presOf" srcId="{B25898B1-3336-4965-8AAB-D519676859D5}" destId="{0418CF97-9CF5-4171-AB71-FFCF2B817B8D}" srcOrd="1" destOrd="0" presId="urn:microsoft.com/office/officeart/2008/layout/HorizontalMultiLevelHierarchy"/>
    <dgm:cxn modelId="{3636F5BB-9579-41CD-957A-D6DF5FEF6499}" srcId="{9A60DA81-953C-4E5C-BCA7-F7D041A17FA3}" destId="{386CC6C4-C3FA-4736-AD90-EE2950F129B6}" srcOrd="1" destOrd="0" parTransId="{DFC62755-D431-4F1B-B515-EA09A3FACDEC}" sibTransId="{69C63B6F-318D-413C-A345-2317AF36502D}"/>
    <dgm:cxn modelId="{2565DBBE-7447-4EED-B73F-448F0A5C64AD}" type="presOf" srcId="{DFC62755-D431-4F1B-B515-EA09A3FACDEC}" destId="{EBFB4BA1-E85D-44F3-8BB9-06FBBD7A6E33}" srcOrd="1" destOrd="0" presId="urn:microsoft.com/office/officeart/2008/layout/HorizontalMultiLevelHierarchy"/>
    <dgm:cxn modelId="{0F00EFC4-CD86-41D8-9456-A091FB88210B}" type="presOf" srcId="{BA062E98-2C53-417C-8600-F4B50A2C2C6A}" destId="{AF47BABE-FFE3-467E-A4E2-A7B5D946ECD1}" srcOrd="0" destOrd="0" presId="urn:microsoft.com/office/officeart/2008/layout/HorizontalMultiLevelHierarchy"/>
    <dgm:cxn modelId="{1E8D7BC8-2233-4F5D-9883-02750BC6167E}" type="presOf" srcId="{DFC62755-D431-4F1B-B515-EA09A3FACDEC}" destId="{2E7038EF-6154-4C72-8213-ACF1E8966FFC}" srcOrd="0" destOrd="0" presId="urn:microsoft.com/office/officeart/2008/layout/HorizontalMultiLevelHierarchy"/>
    <dgm:cxn modelId="{1F7233CB-9306-4356-851C-C77B3C97A8CB}" type="presOf" srcId="{2258582C-FDE7-4FFD-82D5-D9617BB18579}" destId="{76BB9737-007D-4AB8-8511-F181C9F4D687}" srcOrd="0" destOrd="0" presId="urn:microsoft.com/office/officeart/2008/layout/HorizontalMultiLevelHierarchy"/>
    <dgm:cxn modelId="{79F620CD-0927-4946-BA71-EC779F4A5AE7}" srcId="{540976C8-74AC-4682-9EE7-2F14641E6329}" destId="{AAEF6909-2515-4E0E-B268-03CA9627E627}" srcOrd="0" destOrd="0" parTransId="{9EA49EF3-4DFA-43FD-B59A-B1204F4B53EE}" sibTransId="{A996DE68-D43D-49BE-921F-018CA5803EFE}"/>
    <dgm:cxn modelId="{C820C9D1-DA43-42CD-BC0B-DC5F09932DCD}" type="presOf" srcId="{5F7E86BE-71C9-4444-A9BC-FE319DEED2DF}" destId="{1FA368AF-540C-4B46-882B-A707F249D8AC}" srcOrd="0" destOrd="0" presId="urn:microsoft.com/office/officeart/2008/layout/HorizontalMultiLevelHierarchy"/>
    <dgm:cxn modelId="{79F7F9D3-B337-4C87-98E3-2B4E0979DAB7}" type="presOf" srcId="{7E8B4905-9A57-41F8-88A9-C7B11C32FB5A}" destId="{E3E5E5FE-4AC9-4AAC-B42C-65AD323C5245}" srcOrd="0" destOrd="0" presId="urn:microsoft.com/office/officeart/2008/layout/HorizontalMultiLevelHierarchy"/>
    <dgm:cxn modelId="{A51A45DC-8810-4D50-9C00-0DFE56BF70AB}" type="presOf" srcId="{F0F092FC-522E-4A18-B4FB-532657EB83D8}" destId="{F89C0D39-C9B8-46EA-9C17-F0622BDF724E}" srcOrd="0" destOrd="0" presId="urn:microsoft.com/office/officeart/2008/layout/HorizontalMultiLevelHierarchy"/>
    <dgm:cxn modelId="{23040FDD-12B9-4D4C-832B-89C8A5DDC884}" type="presOf" srcId="{F0F092FC-522E-4A18-B4FB-532657EB83D8}" destId="{61852A76-AC83-4FD1-8BAB-C7394F82BED7}" srcOrd="1" destOrd="0" presId="urn:microsoft.com/office/officeart/2008/layout/HorizontalMultiLevelHierarchy"/>
    <dgm:cxn modelId="{43F089E0-9320-4F46-A43B-D85B1945283D}" type="presOf" srcId="{FD7E2021-5D6D-4D8F-96C8-8736ECB9C485}" destId="{D92E02AC-57DE-48F6-96CA-DB0E2964FED2}" srcOrd="0" destOrd="0" presId="urn:microsoft.com/office/officeart/2008/layout/HorizontalMultiLevelHierarchy"/>
    <dgm:cxn modelId="{032828E2-35F4-4327-B866-AB1B407EE3C5}" type="presOf" srcId="{065E0BBF-C1FE-43E6-9E95-E053FAC3F736}" destId="{4FCC6F8D-D8B9-444B-BAA3-9FF4EDC9A410}" srcOrd="0" destOrd="0" presId="urn:microsoft.com/office/officeart/2008/layout/HorizontalMultiLevelHierarchy"/>
    <dgm:cxn modelId="{7801A6E3-1BBA-4D0B-BDDC-D3B3BCD6CD39}" type="presOf" srcId="{2CF370CD-4EFE-44FE-9904-2B9DDD5A0F79}" destId="{0276A14A-E048-4F78-AFCD-57B32BC8C618}" srcOrd="0" destOrd="0" presId="urn:microsoft.com/office/officeart/2008/layout/HorizontalMultiLevelHierarchy"/>
    <dgm:cxn modelId="{5D374AE6-8BC7-415D-BD40-6B5BB6DFC9D5}" type="presOf" srcId="{2258582C-FDE7-4FFD-82D5-D9617BB18579}" destId="{15D83F80-9DB8-4E7F-B476-8034BE79203D}" srcOrd="1" destOrd="0" presId="urn:microsoft.com/office/officeart/2008/layout/HorizontalMultiLevelHierarchy"/>
    <dgm:cxn modelId="{E7C71CEA-E6FC-4305-A6F7-1DC96B51F60A}" srcId="{9A60DA81-953C-4E5C-BCA7-F7D041A17FA3}" destId="{838C927E-EB39-47D2-AFC1-795F18BCFF3F}" srcOrd="2" destOrd="0" parTransId="{40387D94-E75D-47A1-BB73-B9544B084ADD}" sibTransId="{B4FCE249-577B-44F2-A2B8-D809D92B9820}"/>
    <dgm:cxn modelId="{C2DBC2EA-175C-4B92-B0FE-3D777C54EA69}" type="presOf" srcId="{A8121697-DF00-4079-853B-C34EE94486D3}" destId="{8203C834-4578-431B-BC10-2D708BEF867C}" srcOrd="0" destOrd="0" presId="urn:microsoft.com/office/officeart/2008/layout/HorizontalMultiLevelHierarchy"/>
    <dgm:cxn modelId="{2500FFEF-41FB-44A3-A155-E649DACE219C}" type="presOf" srcId="{41D6E6B2-A118-4068-9A67-B2B222590E44}" destId="{1F7C9650-6E0E-4666-A2B0-DE90FA0B4188}" srcOrd="0" destOrd="0" presId="urn:microsoft.com/office/officeart/2008/layout/HorizontalMultiLevelHierarchy"/>
    <dgm:cxn modelId="{A44116F2-E523-4193-849B-F7A4CFABF827}" type="presOf" srcId="{5F7E86BE-71C9-4444-A9BC-FE319DEED2DF}" destId="{23E14A56-3096-461E-9A4F-D69CE32FD5AC}" srcOrd="1" destOrd="0" presId="urn:microsoft.com/office/officeart/2008/layout/HorizontalMultiLevelHierarchy"/>
    <dgm:cxn modelId="{3A570DF9-9648-43A3-A635-B0133B61E492}" srcId="{838C927E-EB39-47D2-AFC1-795F18BCFF3F}" destId="{065E0BBF-C1FE-43E6-9E95-E053FAC3F736}" srcOrd="2" destOrd="0" parTransId="{5F7E86BE-71C9-4444-A9BC-FE319DEED2DF}" sibTransId="{5FCB35DA-70D8-4B0C-959F-F91B37556C6C}"/>
    <dgm:cxn modelId="{312902FA-A2A0-4920-A8D1-4AD9200C7002}" srcId="{2CF370CD-4EFE-44FE-9904-2B9DDD5A0F79}" destId="{9A60DA81-953C-4E5C-BCA7-F7D041A17FA3}" srcOrd="0" destOrd="0" parTransId="{1E1AF59D-F1B2-4978-980C-DBE815EF7567}" sibTransId="{ABCBD4AD-461F-4617-911F-892F1A5C906F}"/>
    <dgm:cxn modelId="{7162F619-6F80-4DAC-90E0-337E29323654}" type="presParOf" srcId="{160877C9-A916-40AB-8E7B-54B956543D1B}" destId="{6628A991-92E5-4B1B-B66A-23B7709E7EEF}" srcOrd="0" destOrd="0" presId="urn:microsoft.com/office/officeart/2008/layout/HorizontalMultiLevelHierarchy"/>
    <dgm:cxn modelId="{54DC5424-1E1A-4C38-BB47-7F8EE44FBA7E}" type="presParOf" srcId="{6628A991-92E5-4B1B-B66A-23B7709E7EEF}" destId="{6775970F-C92D-45EC-AFEC-46D701FB811A}" srcOrd="0" destOrd="0" presId="urn:microsoft.com/office/officeart/2008/layout/HorizontalMultiLevelHierarchy"/>
    <dgm:cxn modelId="{4A8BC54A-38C9-46ED-9A6E-BE23032BEF3D}" type="presParOf" srcId="{6628A991-92E5-4B1B-B66A-23B7709E7EEF}" destId="{0F539F29-4C79-410E-AD1A-688EBD8B65CF}" srcOrd="1" destOrd="0" presId="urn:microsoft.com/office/officeart/2008/layout/HorizontalMultiLevelHierarchy"/>
    <dgm:cxn modelId="{49E80131-8AB9-422A-BB3B-40BB7C42393C}" type="presParOf" srcId="{0F539F29-4C79-410E-AD1A-688EBD8B65CF}" destId="{F89C0D39-C9B8-46EA-9C17-F0622BDF724E}" srcOrd="0" destOrd="0" presId="urn:microsoft.com/office/officeart/2008/layout/HorizontalMultiLevelHierarchy"/>
    <dgm:cxn modelId="{22EACCF5-E56F-47B8-9508-CE54E6B76CE2}" type="presParOf" srcId="{F89C0D39-C9B8-46EA-9C17-F0622BDF724E}" destId="{61852A76-AC83-4FD1-8BAB-C7394F82BED7}" srcOrd="0" destOrd="0" presId="urn:microsoft.com/office/officeart/2008/layout/HorizontalMultiLevelHierarchy"/>
    <dgm:cxn modelId="{6D2BB03A-3F08-4CDC-8C8D-15B0843A0ED1}" type="presParOf" srcId="{0F539F29-4C79-410E-AD1A-688EBD8B65CF}" destId="{7C4337B4-A095-4467-B332-A562D3DC3A03}" srcOrd="1" destOrd="0" presId="urn:microsoft.com/office/officeart/2008/layout/HorizontalMultiLevelHierarchy"/>
    <dgm:cxn modelId="{7EDF0200-E49C-4981-94F0-98D67B4F0440}" type="presParOf" srcId="{7C4337B4-A095-4467-B332-A562D3DC3A03}" destId="{F595831A-718B-42BB-9E1C-ACD3E48283AE}" srcOrd="0" destOrd="0" presId="urn:microsoft.com/office/officeart/2008/layout/HorizontalMultiLevelHierarchy"/>
    <dgm:cxn modelId="{3C712A9B-7738-4868-9186-2EFA460479E9}" type="presParOf" srcId="{7C4337B4-A095-4467-B332-A562D3DC3A03}" destId="{A56A54CB-B461-4656-B28B-C03455BB73DE}" srcOrd="1" destOrd="0" presId="urn:microsoft.com/office/officeart/2008/layout/HorizontalMultiLevelHierarchy"/>
    <dgm:cxn modelId="{36D16C36-DA6A-4B37-9A81-7C30FDBF74A6}" type="presParOf" srcId="{A56A54CB-B461-4656-B28B-C03455BB73DE}" destId="{76BB9737-007D-4AB8-8511-F181C9F4D687}" srcOrd="0" destOrd="0" presId="urn:microsoft.com/office/officeart/2008/layout/HorizontalMultiLevelHierarchy"/>
    <dgm:cxn modelId="{64D744D2-892E-493B-B4E0-0B56FB50C882}" type="presParOf" srcId="{76BB9737-007D-4AB8-8511-F181C9F4D687}" destId="{15D83F80-9DB8-4E7F-B476-8034BE79203D}" srcOrd="0" destOrd="0" presId="urn:microsoft.com/office/officeart/2008/layout/HorizontalMultiLevelHierarchy"/>
    <dgm:cxn modelId="{0A134D39-A0A2-4157-A058-02E2DEC7A3BA}" type="presParOf" srcId="{A56A54CB-B461-4656-B28B-C03455BB73DE}" destId="{32C60680-C724-4B4A-8F58-C59354F545EA}" srcOrd="1" destOrd="0" presId="urn:microsoft.com/office/officeart/2008/layout/HorizontalMultiLevelHierarchy"/>
    <dgm:cxn modelId="{CFED2243-762F-4518-A7AC-D888B9B3536F}" type="presParOf" srcId="{32C60680-C724-4B4A-8F58-C59354F545EA}" destId="{D92E02AC-57DE-48F6-96CA-DB0E2964FED2}" srcOrd="0" destOrd="0" presId="urn:microsoft.com/office/officeart/2008/layout/HorizontalMultiLevelHierarchy"/>
    <dgm:cxn modelId="{2B9847B2-BC53-477C-9B1A-5FD270DBFAAE}" type="presParOf" srcId="{32C60680-C724-4B4A-8F58-C59354F545EA}" destId="{F0A8C0EE-7991-447E-A8E3-F79EFD28ADBE}" srcOrd="1" destOrd="0" presId="urn:microsoft.com/office/officeart/2008/layout/HorizontalMultiLevelHierarchy"/>
    <dgm:cxn modelId="{B2533E5E-CC6C-4CD2-85A9-FA118DFF5B7B}" type="presParOf" srcId="{A56A54CB-B461-4656-B28B-C03455BB73DE}" destId="{2F50C360-59AF-42BB-944B-88AEE09A9D51}" srcOrd="2" destOrd="0" presId="urn:microsoft.com/office/officeart/2008/layout/HorizontalMultiLevelHierarchy"/>
    <dgm:cxn modelId="{A4AE1C29-59FD-4701-941A-5617C22B8C69}" type="presParOf" srcId="{2F50C360-59AF-42BB-944B-88AEE09A9D51}" destId="{285A5E6A-0265-4C25-A380-5B6A90615A8E}" srcOrd="0" destOrd="0" presId="urn:microsoft.com/office/officeart/2008/layout/HorizontalMultiLevelHierarchy"/>
    <dgm:cxn modelId="{FFE0CF27-C40A-448C-9767-CE6F2405FC08}" type="presParOf" srcId="{A56A54CB-B461-4656-B28B-C03455BB73DE}" destId="{87F10269-AD42-4F9D-87EE-ADE318E9EFFD}" srcOrd="3" destOrd="0" presId="urn:microsoft.com/office/officeart/2008/layout/HorizontalMultiLevelHierarchy"/>
    <dgm:cxn modelId="{E4BEEC45-A958-4125-BB88-7ED68EBF9B83}" type="presParOf" srcId="{87F10269-AD42-4F9D-87EE-ADE318E9EFFD}" destId="{AF47BABE-FFE3-467E-A4E2-A7B5D946ECD1}" srcOrd="0" destOrd="0" presId="urn:microsoft.com/office/officeart/2008/layout/HorizontalMultiLevelHierarchy"/>
    <dgm:cxn modelId="{E650B5BA-FA36-4294-A8C8-771556714F36}" type="presParOf" srcId="{87F10269-AD42-4F9D-87EE-ADE318E9EFFD}" destId="{CCEFE45F-D756-4E34-870D-477107B876E5}" srcOrd="1" destOrd="0" presId="urn:microsoft.com/office/officeart/2008/layout/HorizontalMultiLevelHierarchy"/>
    <dgm:cxn modelId="{886EB024-08DD-43BD-9E73-15BDF8C5A097}" type="presParOf" srcId="{A56A54CB-B461-4656-B28B-C03455BB73DE}" destId="{E3E5E5FE-4AC9-4AAC-B42C-65AD323C5245}" srcOrd="4" destOrd="0" presId="urn:microsoft.com/office/officeart/2008/layout/HorizontalMultiLevelHierarchy"/>
    <dgm:cxn modelId="{4E4D677F-36DA-442E-AE1F-B6DA307CAD8D}" type="presParOf" srcId="{E3E5E5FE-4AC9-4AAC-B42C-65AD323C5245}" destId="{F386CFB7-9B7A-4C52-B0A3-4F94D694948E}" srcOrd="0" destOrd="0" presId="urn:microsoft.com/office/officeart/2008/layout/HorizontalMultiLevelHierarchy"/>
    <dgm:cxn modelId="{42EAEF01-880F-4E2A-87FC-3B1D5B4C1396}" type="presParOf" srcId="{A56A54CB-B461-4656-B28B-C03455BB73DE}" destId="{A7EDDFAF-3C30-432E-B4B5-5609DE6F7B42}" srcOrd="5" destOrd="0" presId="urn:microsoft.com/office/officeart/2008/layout/HorizontalMultiLevelHierarchy"/>
    <dgm:cxn modelId="{F6D179A1-33AD-4DCD-858A-940692997F51}" type="presParOf" srcId="{A7EDDFAF-3C30-432E-B4B5-5609DE6F7B42}" destId="{E2FA02D2-FA8C-40CD-AB56-DB67D768FC85}" srcOrd="0" destOrd="0" presId="urn:microsoft.com/office/officeart/2008/layout/HorizontalMultiLevelHierarchy"/>
    <dgm:cxn modelId="{22F3F0E6-5E9D-415B-BC0B-23054FB2C070}" type="presParOf" srcId="{A7EDDFAF-3C30-432E-B4B5-5609DE6F7B42}" destId="{B1B0FFD5-D6EB-4C42-8B2D-C86B237EF316}" srcOrd="1" destOrd="0" presId="urn:microsoft.com/office/officeart/2008/layout/HorizontalMultiLevelHierarchy"/>
    <dgm:cxn modelId="{460169BA-96E5-4DEC-B090-CA75F9D85073}" type="presParOf" srcId="{0F539F29-4C79-410E-AD1A-688EBD8B65CF}" destId="{AB651CC2-4DEF-49B9-A504-3AFB01A4F91A}" srcOrd="2" destOrd="0" presId="urn:microsoft.com/office/officeart/2008/layout/HorizontalMultiLevelHierarchy"/>
    <dgm:cxn modelId="{D360903C-BCFD-4BA9-9BF0-3605BF7E33B7}" type="presParOf" srcId="{AB651CC2-4DEF-49B9-A504-3AFB01A4F91A}" destId="{8001ABF7-F81F-43B5-ACBD-D0CE7D704DC2}" srcOrd="0" destOrd="0" presId="urn:microsoft.com/office/officeart/2008/layout/HorizontalMultiLevelHierarchy"/>
    <dgm:cxn modelId="{C423DCA8-FA06-4D5A-90FA-644257FAF7DF}" type="presParOf" srcId="{0F539F29-4C79-410E-AD1A-688EBD8B65CF}" destId="{C3F57765-158F-4392-B1B8-A1059E514774}" srcOrd="3" destOrd="0" presId="urn:microsoft.com/office/officeart/2008/layout/HorizontalMultiLevelHierarchy"/>
    <dgm:cxn modelId="{638CB746-8F5B-4586-9C42-98795E7E3C87}" type="presParOf" srcId="{C3F57765-158F-4392-B1B8-A1059E514774}" destId="{0276A14A-E048-4F78-AFCD-57B32BC8C618}" srcOrd="0" destOrd="0" presId="urn:microsoft.com/office/officeart/2008/layout/HorizontalMultiLevelHierarchy"/>
    <dgm:cxn modelId="{D7A9AC94-7CE9-4E31-B89B-70D52EB55ECD}" type="presParOf" srcId="{C3F57765-158F-4392-B1B8-A1059E514774}" destId="{39D540BA-6844-47A8-9AA7-31828F58B47B}" srcOrd="1" destOrd="0" presId="urn:microsoft.com/office/officeart/2008/layout/HorizontalMultiLevelHierarchy"/>
    <dgm:cxn modelId="{CD978BD0-FA38-4D27-BE84-D32FAA915CF9}" type="presParOf" srcId="{39D540BA-6844-47A8-9AA7-31828F58B47B}" destId="{D288970E-5388-469A-B37E-C57C1DF8394A}" srcOrd="0" destOrd="0" presId="urn:microsoft.com/office/officeart/2008/layout/HorizontalMultiLevelHierarchy"/>
    <dgm:cxn modelId="{A3D4AE9D-8D19-43D7-81A7-02B5F82DF4D9}" type="presParOf" srcId="{D288970E-5388-469A-B37E-C57C1DF8394A}" destId="{580ECC7F-2DFA-43D2-AAA5-641E4D77224A}" srcOrd="0" destOrd="0" presId="urn:microsoft.com/office/officeart/2008/layout/HorizontalMultiLevelHierarchy"/>
    <dgm:cxn modelId="{E9ABC48B-0099-40BB-A8F9-0F882217056F}" type="presParOf" srcId="{39D540BA-6844-47A8-9AA7-31828F58B47B}" destId="{B2EF1E1A-33D0-41AE-AED1-F54E48B983E2}" srcOrd="1" destOrd="0" presId="urn:microsoft.com/office/officeart/2008/layout/HorizontalMultiLevelHierarchy"/>
    <dgm:cxn modelId="{422A2402-E1E7-4387-8CC7-63599FC1070B}" type="presParOf" srcId="{B2EF1E1A-33D0-41AE-AED1-F54E48B983E2}" destId="{0EBE4AC4-14B1-44F9-8AF8-27D07246B5CD}" srcOrd="0" destOrd="0" presId="urn:microsoft.com/office/officeart/2008/layout/HorizontalMultiLevelHierarchy"/>
    <dgm:cxn modelId="{9AFA24E2-3113-41BC-8B08-C5D83C6B9B48}" type="presParOf" srcId="{B2EF1E1A-33D0-41AE-AED1-F54E48B983E2}" destId="{D2DD7848-082F-49FC-AE33-A81E8AE09E56}" srcOrd="1" destOrd="0" presId="urn:microsoft.com/office/officeart/2008/layout/HorizontalMultiLevelHierarchy"/>
    <dgm:cxn modelId="{D5974F74-4B22-4DBF-8193-48EFBFFF2100}" type="presParOf" srcId="{D2DD7848-082F-49FC-AE33-A81E8AE09E56}" destId="{F2AD486E-01C9-48D0-BAD1-F1D13AE321E4}" srcOrd="0" destOrd="0" presId="urn:microsoft.com/office/officeart/2008/layout/HorizontalMultiLevelHierarchy"/>
    <dgm:cxn modelId="{DFA1E8B1-73B1-4336-9784-3AA414B7F3A1}" type="presParOf" srcId="{F2AD486E-01C9-48D0-BAD1-F1D13AE321E4}" destId="{39C702D0-980A-475C-B33C-CA9794575ED2}" srcOrd="0" destOrd="0" presId="urn:microsoft.com/office/officeart/2008/layout/HorizontalMultiLevelHierarchy"/>
    <dgm:cxn modelId="{5BB284BB-EBB8-48DE-B492-B2B88ADC6B91}" type="presParOf" srcId="{D2DD7848-082F-49FC-AE33-A81E8AE09E56}" destId="{CB19123A-2C70-4767-A8CB-D32C9DB5EF23}" srcOrd="1" destOrd="0" presId="urn:microsoft.com/office/officeart/2008/layout/HorizontalMultiLevelHierarchy"/>
    <dgm:cxn modelId="{38539B01-99FB-4512-A7D0-795605AD3789}" type="presParOf" srcId="{CB19123A-2C70-4767-A8CB-D32C9DB5EF23}" destId="{8203C834-4578-431B-BC10-2D708BEF867C}" srcOrd="0" destOrd="0" presId="urn:microsoft.com/office/officeart/2008/layout/HorizontalMultiLevelHierarchy"/>
    <dgm:cxn modelId="{051AD342-DD92-43A9-98CA-90113B93E68E}" type="presParOf" srcId="{CB19123A-2C70-4767-A8CB-D32C9DB5EF23}" destId="{F7CBC6CF-452C-43B1-82A4-10228B59ACA6}" srcOrd="1" destOrd="0" presId="urn:microsoft.com/office/officeart/2008/layout/HorizontalMultiLevelHierarchy"/>
    <dgm:cxn modelId="{6A18B70B-C514-4411-A330-3A80B13408D8}" type="presParOf" srcId="{D2DD7848-082F-49FC-AE33-A81E8AE09E56}" destId="{2E7038EF-6154-4C72-8213-ACF1E8966FFC}" srcOrd="2" destOrd="0" presId="urn:microsoft.com/office/officeart/2008/layout/HorizontalMultiLevelHierarchy"/>
    <dgm:cxn modelId="{BE5F280A-F242-4A09-87EF-04E46DB03F5C}" type="presParOf" srcId="{2E7038EF-6154-4C72-8213-ACF1E8966FFC}" destId="{EBFB4BA1-E85D-44F3-8BB9-06FBBD7A6E33}" srcOrd="0" destOrd="0" presId="urn:microsoft.com/office/officeart/2008/layout/HorizontalMultiLevelHierarchy"/>
    <dgm:cxn modelId="{2C2B7D3B-6DB6-4F6E-B7EE-7BF141DA1254}" type="presParOf" srcId="{D2DD7848-082F-49FC-AE33-A81E8AE09E56}" destId="{20559366-9A1D-4BDE-80FF-EA1FA2F8372B}" srcOrd="3" destOrd="0" presId="urn:microsoft.com/office/officeart/2008/layout/HorizontalMultiLevelHierarchy"/>
    <dgm:cxn modelId="{293DD6B1-E850-4B68-922B-A092EA78D50A}" type="presParOf" srcId="{20559366-9A1D-4BDE-80FF-EA1FA2F8372B}" destId="{1A856924-F85C-4A0C-9650-74AB8340D846}" srcOrd="0" destOrd="0" presId="urn:microsoft.com/office/officeart/2008/layout/HorizontalMultiLevelHierarchy"/>
    <dgm:cxn modelId="{B8BCEEC1-06FA-4F47-8E7E-84DC96389B16}" type="presParOf" srcId="{20559366-9A1D-4BDE-80FF-EA1FA2F8372B}" destId="{4989C505-E63E-48DB-8FD8-2ECC00EBDC81}" srcOrd="1" destOrd="0" presId="urn:microsoft.com/office/officeart/2008/layout/HorizontalMultiLevelHierarchy"/>
    <dgm:cxn modelId="{BC3FB1E3-A3FE-4B21-8411-8EF6D86BF6BF}" type="presParOf" srcId="{D2DD7848-082F-49FC-AE33-A81E8AE09E56}" destId="{4DD7692F-7136-4C18-A825-165AB66B4B66}" srcOrd="4" destOrd="0" presId="urn:microsoft.com/office/officeart/2008/layout/HorizontalMultiLevelHierarchy"/>
    <dgm:cxn modelId="{F2996677-894D-447E-956D-9EAE66C69B8E}" type="presParOf" srcId="{4DD7692F-7136-4C18-A825-165AB66B4B66}" destId="{6B0EDFF4-357E-4E84-9817-39885B224034}" srcOrd="0" destOrd="0" presId="urn:microsoft.com/office/officeart/2008/layout/HorizontalMultiLevelHierarchy"/>
    <dgm:cxn modelId="{EF8924BE-78F4-4296-965A-AE6A48626F40}" type="presParOf" srcId="{D2DD7848-082F-49FC-AE33-A81E8AE09E56}" destId="{A614443E-1438-4098-B00D-FD5932B2EC00}" srcOrd="5" destOrd="0" presId="urn:microsoft.com/office/officeart/2008/layout/HorizontalMultiLevelHierarchy"/>
    <dgm:cxn modelId="{D67AB41F-8D62-49F6-89E8-7459379E11CE}" type="presParOf" srcId="{A614443E-1438-4098-B00D-FD5932B2EC00}" destId="{DC734F10-0252-494D-82EC-72D055C0213D}" srcOrd="0" destOrd="0" presId="urn:microsoft.com/office/officeart/2008/layout/HorizontalMultiLevelHierarchy"/>
    <dgm:cxn modelId="{7ABDAB26-C153-407B-90A6-899F6104F310}" type="presParOf" srcId="{A614443E-1438-4098-B00D-FD5932B2EC00}" destId="{F45798A4-F2FF-416E-8BD8-21C7CE3CADE4}" srcOrd="1" destOrd="0" presId="urn:microsoft.com/office/officeart/2008/layout/HorizontalMultiLevelHierarchy"/>
    <dgm:cxn modelId="{4DD671FA-273A-4DAE-9581-1318C3713F32}" type="presParOf" srcId="{F45798A4-F2FF-416E-8BD8-21C7CE3CADE4}" destId="{68BC73C2-6725-49DA-84BF-57811C075987}" srcOrd="0" destOrd="0" presId="urn:microsoft.com/office/officeart/2008/layout/HorizontalMultiLevelHierarchy"/>
    <dgm:cxn modelId="{092C8F1A-0541-40BA-A7AF-8744CBF790F8}" type="presParOf" srcId="{68BC73C2-6725-49DA-84BF-57811C075987}" destId="{B49D2503-D5CF-4B73-AB3D-10031E15C0EE}" srcOrd="0" destOrd="0" presId="urn:microsoft.com/office/officeart/2008/layout/HorizontalMultiLevelHierarchy"/>
    <dgm:cxn modelId="{BA3A72FD-8867-4A49-8729-544337D79675}" type="presParOf" srcId="{F45798A4-F2FF-416E-8BD8-21C7CE3CADE4}" destId="{5E733FB0-6496-4375-8218-67B247303DF6}" srcOrd="1" destOrd="0" presId="urn:microsoft.com/office/officeart/2008/layout/HorizontalMultiLevelHierarchy"/>
    <dgm:cxn modelId="{4A38FCA7-5DE5-4CB9-8228-1CC41F7053E9}" type="presParOf" srcId="{5E733FB0-6496-4375-8218-67B247303DF6}" destId="{D4B5202C-43A7-4EFD-A560-AF5BEAEBCE72}" srcOrd="0" destOrd="0" presId="urn:microsoft.com/office/officeart/2008/layout/HorizontalMultiLevelHierarchy"/>
    <dgm:cxn modelId="{8277D91F-AF23-4E33-A64A-62668008739C}" type="presParOf" srcId="{5E733FB0-6496-4375-8218-67B247303DF6}" destId="{2B88542F-40DB-4BC2-A6C4-372CBC393170}" srcOrd="1" destOrd="0" presId="urn:microsoft.com/office/officeart/2008/layout/HorizontalMultiLevelHierarchy"/>
    <dgm:cxn modelId="{70810DB7-CDFC-409E-83FE-2C43CEE7A10A}" type="presParOf" srcId="{F45798A4-F2FF-416E-8BD8-21C7CE3CADE4}" destId="{DBAB3778-4D2F-480B-B37A-2CA1CD8C7831}" srcOrd="2" destOrd="0" presId="urn:microsoft.com/office/officeart/2008/layout/HorizontalMultiLevelHierarchy"/>
    <dgm:cxn modelId="{2E85FC10-D660-4213-8284-807B10D676A1}" type="presParOf" srcId="{DBAB3778-4D2F-480B-B37A-2CA1CD8C7831}" destId="{4F9739D9-4044-4284-B76B-B031F36F5DDB}" srcOrd="0" destOrd="0" presId="urn:microsoft.com/office/officeart/2008/layout/HorizontalMultiLevelHierarchy"/>
    <dgm:cxn modelId="{F5C45A8F-7AA4-4AC5-BFF9-F2C8726A7858}" type="presParOf" srcId="{F45798A4-F2FF-416E-8BD8-21C7CE3CADE4}" destId="{C0D54F63-ECD6-4A6F-820A-D3C23634F739}" srcOrd="3" destOrd="0" presId="urn:microsoft.com/office/officeart/2008/layout/HorizontalMultiLevelHierarchy"/>
    <dgm:cxn modelId="{19B0DA38-67DA-497A-BF22-F1B783B6D25A}" type="presParOf" srcId="{C0D54F63-ECD6-4A6F-820A-D3C23634F739}" destId="{83E33DD0-C45D-4469-9EA7-0D83A8CE54A3}" srcOrd="0" destOrd="0" presId="urn:microsoft.com/office/officeart/2008/layout/HorizontalMultiLevelHierarchy"/>
    <dgm:cxn modelId="{2E111F11-1FD7-48BC-B0B3-D86AF5ECE11E}" type="presParOf" srcId="{C0D54F63-ECD6-4A6F-820A-D3C23634F739}" destId="{50DEEB78-0174-455F-BE87-2849D49DA0DE}" srcOrd="1" destOrd="0" presId="urn:microsoft.com/office/officeart/2008/layout/HorizontalMultiLevelHierarchy"/>
    <dgm:cxn modelId="{054857DE-9B13-4C3E-950C-982C6B1878C3}" type="presParOf" srcId="{F45798A4-F2FF-416E-8BD8-21C7CE3CADE4}" destId="{1FA368AF-540C-4B46-882B-A707F249D8AC}" srcOrd="4" destOrd="0" presId="urn:microsoft.com/office/officeart/2008/layout/HorizontalMultiLevelHierarchy"/>
    <dgm:cxn modelId="{2ACE0237-3F67-4799-A247-1F53F8F7F85E}" type="presParOf" srcId="{1FA368AF-540C-4B46-882B-A707F249D8AC}" destId="{23E14A56-3096-461E-9A4F-D69CE32FD5AC}" srcOrd="0" destOrd="0" presId="urn:microsoft.com/office/officeart/2008/layout/HorizontalMultiLevelHierarchy"/>
    <dgm:cxn modelId="{3E838971-CF65-4DE2-8A5B-AFE5F580275C}" type="presParOf" srcId="{F45798A4-F2FF-416E-8BD8-21C7CE3CADE4}" destId="{1EA947AC-522E-4FFA-BB2E-070809743EDA}" srcOrd="5" destOrd="0" presId="urn:microsoft.com/office/officeart/2008/layout/HorizontalMultiLevelHierarchy"/>
    <dgm:cxn modelId="{AB856D33-B5D4-4A43-9E54-59CEF34BBEDA}" type="presParOf" srcId="{1EA947AC-522E-4FFA-BB2E-070809743EDA}" destId="{4FCC6F8D-D8B9-444B-BAA3-9FF4EDC9A410}" srcOrd="0" destOrd="0" presId="urn:microsoft.com/office/officeart/2008/layout/HorizontalMultiLevelHierarchy"/>
    <dgm:cxn modelId="{DF2AA6A3-E1DE-49E8-8519-F8E71F853444}" type="presParOf" srcId="{1EA947AC-522E-4FFA-BB2E-070809743EDA}" destId="{5C332886-DA12-4F51-8E59-D7A5047FA400}" srcOrd="1" destOrd="0" presId="urn:microsoft.com/office/officeart/2008/layout/HorizontalMultiLevelHierarchy"/>
    <dgm:cxn modelId="{1708A2E0-9D1F-45EE-ACB8-4349A5D7125E}" type="presParOf" srcId="{39D540BA-6844-47A8-9AA7-31828F58B47B}" destId="{24EFC313-F27E-4C94-8387-70FC145FECA2}" srcOrd="2" destOrd="0" presId="urn:microsoft.com/office/officeart/2008/layout/HorizontalMultiLevelHierarchy"/>
    <dgm:cxn modelId="{64E52B42-56D7-4780-87E5-B6DA127C6BE0}" type="presParOf" srcId="{24EFC313-F27E-4C94-8387-70FC145FECA2}" destId="{0418CF97-9CF5-4171-AB71-FFCF2B817B8D}" srcOrd="0" destOrd="0" presId="urn:microsoft.com/office/officeart/2008/layout/HorizontalMultiLevelHierarchy"/>
    <dgm:cxn modelId="{7FD2B9AD-6AB9-4463-BB42-FC2DEEE9E419}" type="presParOf" srcId="{39D540BA-6844-47A8-9AA7-31828F58B47B}" destId="{76D5D03B-8497-402D-9DB5-6BBA1F67A3D5}" srcOrd="3" destOrd="0" presId="urn:microsoft.com/office/officeart/2008/layout/HorizontalMultiLevelHierarchy"/>
    <dgm:cxn modelId="{F14CB0EA-600A-4A4D-98C9-8B4FFE2CE133}" type="presParOf" srcId="{76D5D03B-8497-402D-9DB5-6BBA1F67A3D5}" destId="{1F7C9650-6E0E-4666-A2B0-DE90FA0B4188}" srcOrd="0" destOrd="0" presId="urn:microsoft.com/office/officeart/2008/layout/HorizontalMultiLevelHierarchy"/>
    <dgm:cxn modelId="{9ADA1FD1-F16C-475B-B93C-7F737855665E}" type="presParOf" srcId="{76D5D03B-8497-402D-9DB5-6BBA1F67A3D5}" destId="{36F692B2-11F3-432B-9477-9B765C478BD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FC313-F27E-4C94-8387-70FC145FECA2}">
      <dsp:nvSpPr>
        <dsp:cNvPr id="0" name=""/>
        <dsp:cNvSpPr/>
      </dsp:nvSpPr>
      <dsp:spPr>
        <a:xfrm>
          <a:off x="2624184" y="3492654"/>
          <a:ext cx="347704" cy="331273"/>
        </a:xfrm>
        <a:custGeom>
          <a:avLst/>
          <a:gdLst/>
          <a:ahLst/>
          <a:cxnLst/>
          <a:rect l="0" t="0" r="0" b="0"/>
          <a:pathLst>
            <a:path>
              <a:moveTo>
                <a:pt x="0" y="0"/>
              </a:moveTo>
              <a:lnTo>
                <a:pt x="173852" y="0"/>
              </a:lnTo>
              <a:lnTo>
                <a:pt x="173852" y="331273"/>
              </a:lnTo>
              <a:lnTo>
                <a:pt x="347704" y="331273"/>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786030" y="3646285"/>
        <a:ext cx="24012" cy="24012"/>
      </dsp:txXfrm>
    </dsp:sp>
    <dsp:sp modelId="{1FA368AF-540C-4B46-882B-A707F249D8AC}">
      <dsp:nvSpPr>
        <dsp:cNvPr id="0" name=""/>
        <dsp:cNvSpPr/>
      </dsp:nvSpPr>
      <dsp:spPr>
        <a:xfrm>
          <a:off x="6796635" y="3823927"/>
          <a:ext cx="347704" cy="662546"/>
        </a:xfrm>
        <a:custGeom>
          <a:avLst/>
          <a:gdLst/>
          <a:ahLst/>
          <a:cxnLst/>
          <a:rect l="0" t="0" r="0" b="0"/>
          <a:pathLst>
            <a:path>
              <a:moveTo>
                <a:pt x="0" y="0"/>
              </a:moveTo>
              <a:lnTo>
                <a:pt x="173852" y="0"/>
              </a:lnTo>
              <a:lnTo>
                <a:pt x="173852" y="662546"/>
              </a:lnTo>
              <a:lnTo>
                <a:pt x="347704" y="6625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951782" y="4136495"/>
        <a:ext cx="37412" cy="37412"/>
      </dsp:txXfrm>
    </dsp:sp>
    <dsp:sp modelId="{DBAB3778-4D2F-480B-B37A-2CA1CD8C7831}">
      <dsp:nvSpPr>
        <dsp:cNvPr id="0" name=""/>
        <dsp:cNvSpPr/>
      </dsp:nvSpPr>
      <dsp:spPr>
        <a:xfrm>
          <a:off x="6796635" y="3715503"/>
          <a:ext cx="347704" cy="108424"/>
        </a:xfrm>
        <a:custGeom>
          <a:avLst/>
          <a:gdLst/>
          <a:ahLst/>
          <a:cxnLst/>
          <a:rect l="0" t="0" r="0" b="0"/>
          <a:pathLst>
            <a:path>
              <a:moveTo>
                <a:pt x="0" y="108424"/>
              </a:moveTo>
              <a:lnTo>
                <a:pt x="173852" y="108424"/>
              </a:lnTo>
              <a:lnTo>
                <a:pt x="173852" y="0"/>
              </a:lnTo>
              <a:lnTo>
                <a:pt x="34770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961382" y="3760610"/>
        <a:ext cx="18210" cy="18210"/>
      </dsp:txXfrm>
    </dsp:sp>
    <dsp:sp modelId="{68BC73C2-6725-49DA-84BF-57811C075987}">
      <dsp:nvSpPr>
        <dsp:cNvPr id="0" name=""/>
        <dsp:cNvSpPr/>
      </dsp:nvSpPr>
      <dsp:spPr>
        <a:xfrm>
          <a:off x="6796635" y="3052957"/>
          <a:ext cx="347704" cy="770970"/>
        </a:xfrm>
        <a:custGeom>
          <a:avLst/>
          <a:gdLst/>
          <a:ahLst/>
          <a:cxnLst/>
          <a:rect l="0" t="0" r="0" b="0"/>
          <a:pathLst>
            <a:path>
              <a:moveTo>
                <a:pt x="0" y="770970"/>
              </a:moveTo>
              <a:lnTo>
                <a:pt x="173852" y="770970"/>
              </a:lnTo>
              <a:lnTo>
                <a:pt x="173852" y="0"/>
              </a:lnTo>
              <a:lnTo>
                <a:pt x="34770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949344" y="3417298"/>
        <a:ext cx="42287" cy="42287"/>
      </dsp:txXfrm>
    </dsp:sp>
    <dsp:sp modelId="{4DD7692F-7136-4C18-A825-165AB66B4B66}">
      <dsp:nvSpPr>
        <dsp:cNvPr id="0" name=""/>
        <dsp:cNvSpPr/>
      </dsp:nvSpPr>
      <dsp:spPr>
        <a:xfrm>
          <a:off x="4710410" y="3161381"/>
          <a:ext cx="347704" cy="662546"/>
        </a:xfrm>
        <a:custGeom>
          <a:avLst/>
          <a:gdLst/>
          <a:ahLst/>
          <a:cxnLst/>
          <a:rect l="0" t="0" r="0" b="0"/>
          <a:pathLst>
            <a:path>
              <a:moveTo>
                <a:pt x="0" y="0"/>
              </a:moveTo>
              <a:lnTo>
                <a:pt x="173852" y="0"/>
              </a:lnTo>
              <a:lnTo>
                <a:pt x="173852" y="662546"/>
              </a:lnTo>
              <a:lnTo>
                <a:pt x="347704" y="6625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865556" y="3473948"/>
        <a:ext cx="37412" cy="37412"/>
      </dsp:txXfrm>
    </dsp:sp>
    <dsp:sp modelId="{2E7038EF-6154-4C72-8213-ACF1E8966FFC}">
      <dsp:nvSpPr>
        <dsp:cNvPr id="0" name=""/>
        <dsp:cNvSpPr/>
      </dsp:nvSpPr>
      <dsp:spPr>
        <a:xfrm>
          <a:off x="4710410" y="3115661"/>
          <a:ext cx="347704" cy="91440"/>
        </a:xfrm>
        <a:custGeom>
          <a:avLst/>
          <a:gdLst/>
          <a:ahLst/>
          <a:cxnLst/>
          <a:rect l="0" t="0" r="0" b="0"/>
          <a:pathLst>
            <a:path>
              <a:moveTo>
                <a:pt x="0" y="45720"/>
              </a:moveTo>
              <a:lnTo>
                <a:pt x="34770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875569" y="3152689"/>
        <a:ext cx="17385" cy="17385"/>
      </dsp:txXfrm>
    </dsp:sp>
    <dsp:sp modelId="{F2AD486E-01C9-48D0-BAD1-F1D13AE321E4}">
      <dsp:nvSpPr>
        <dsp:cNvPr id="0" name=""/>
        <dsp:cNvSpPr/>
      </dsp:nvSpPr>
      <dsp:spPr>
        <a:xfrm>
          <a:off x="4710410" y="2498835"/>
          <a:ext cx="347704" cy="662546"/>
        </a:xfrm>
        <a:custGeom>
          <a:avLst/>
          <a:gdLst/>
          <a:ahLst/>
          <a:cxnLst/>
          <a:rect l="0" t="0" r="0" b="0"/>
          <a:pathLst>
            <a:path>
              <a:moveTo>
                <a:pt x="0" y="662546"/>
              </a:moveTo>
              <a:lnTo>
                <a:pt x="173852" y="662546"/>
              </a:lnTo>
              <a:lnTo>
                <a:pt x="173852" y="0"/>
              </a:lnTo>
              <a:lnTo>
                <a:pt x="34770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4865556" y="2811402"/>
        <a:ext cx="37412" cy="37412"/>
      </dsp:txXfrm>
    </dsp:sp>
    <dsp:sp modelId="{D288970E-5388-469A-B37E-C57C1DF8394A}">
      <dsp:nvSpPr>
        <dsp:cNvPr id="0" name=""/>
        <dsp:cNvSpPr/>
      </dsp:nvSpPr>
      <dsp:spPr>
        <a:xfrm>
          <a:off x="2624184" y="3161381"/>
          <a:ext cx="347704" cy="331273"/>
        </a:xfrm>
        <a:custGeom>
          <a:avLst/>
          <a:gdLst/>
          <a:ahLst/>
          <a:cxnLst/>
          <a:rect l="0" t="0" r="0" b="0"/>
          <a:pathLst>
            <a:path>
              <a:moveTo>
                <a:pt x="0" y="331273"/>
              </a:moveTo>
              <a:lnTo>
                <a:pt x="173852" y="331273"/>
              </a:lnTo>
              <a:lnTo>
                <a:pt x="173852" y="0"/>
              </a:lnTo>
              <a:lnTo>
                <a:pt x="34770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786030" y="3315011"/>
        <a:ext cx="24012" cy="24012"/>
      </dsp:txXfrm>
    </dsp:sp>
    <dsp:sp modelId="{AB651CC2-4DEF-49B9-A504-3AFB01A4F91A}">
      <dsp:nvSpPr>
        <dsp:cNvPr id="0" name=""/>
        <dsp:cNvSpPr/>
      </dsp:nvSpPr>
      <dsp:spPr>
        <a:xfrm>
          <a:off x="537958" y="2188087"/>
          <a:ext cx="347704" cy="1304566"/>
        </a:xfrm>
        <a:custGeom>
          <a:avLst/>
          <a:gdLst/>
          <a:ahLst/>
          <a:cxnLst/>
          <a:rect l="0" t="0" r="0" b="0"/>
          <a:pathLst>
            <a:path>
              <a:moveTo>
                <a:pt x="0" y="0"/>
              </a:moveTo>
              <a:lnTo>
                <a:pt x="173852" y="0"/>
              </a:lnTo>
              <a:lnTo>
                <a:pt x="173852" y="1304566"/>
              </a:lnTo>
              <a:lnTo>
                <a:pt x="347704" y="130456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78057" y="2806618"/>
        <a:ext cx="67505" cy="67505"/>
      </dsp:txXfrm>
    </dsp:sp>
    <dsp:sp modelId="{E3E5E5FE-4AC9-4AAC-B42C-65AD323C5245}">
      <dsp:nvSpPr>
        <dsp:cNvPr id="0" name=""/>
        <dsp:cNvSpPr/>
      </dsp:nvSpPr>
      <dsp:spPr>
        <a:xfrm>
          <a:off x="2624184" y="1173742"/>
          <a:ext cx="347704" cy="662546"/>
        </a:xfrm>
        <a:custGeom>
          <a:avLst/>
          <a:gdLst/>
          <a:ahLst/>
          <a:cxnLst/>
          <a:rect l="0" t="0" r="0" b="0"/>
          <a:pathLst>
            <a:path>
              <a:moveTo>
                <a:pt x="0" y="0"/>
              </a:moveTo>
              <a:lnTo>
                <a:pt x="173852" y="0"/>
              </a:lnTo>
              <a:lnTo>
                <a:pt x="173852" y="662546"/>
              </a:lnTo>
              <a:lnTo>
                <a:pt x="347704" y="662546"/>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779330" y="1486309"/>
        <a:ext cx="37412" cy="37412"/>
      </dsp:txXfrm>
    </dsp:sp>
    <dsp:sp modelId="{2F50C360-59AF-42BB-944B-88AEE09A9D51}">
      <dsp:nvSpPr>
        <dsp:cNvPr id="0" name=""/>
        <dsp:cNvSpPr/>
      </dsp:nvSpPr>
      <dsp:spPr>
        <a:xfrm>
          <a:off x="2624184" y="1128022"/>
          <a:ext cx="347704" cy="91440"/>
        </a:xfrm>
        <a:custGeom>
          <a:avLst/>
          <a:gdLst/>
          <a:ahLst/>
          <a:cxnLst/>
          <a:rect l="0" t="0" r="0" b="0"/>
          <a:pathLst>
            <a:path>
              <a:moveTo>
                <a:pt x="0" y="45720"/>
              </a:moveTo>
              <a:lnTo>
                <a:pt x="347704"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789343" y="1165050"/>
        <a:ext cx="17385" cy="17385"/>
      </dsp:txXfrm>
    </dsp:sp>
    <dsp:sp modelId="{76BB9737-007D-4AB8-8511-F181C9F4D687}">
      <dsp:nvSpPr>
        <dsp:cNvPr id="0" name=""/>
        <dsp:cNvSpPr/>
      </dsp:nvSpPr>
      <dsp:spPr>
        <a:xfrm>
          <a:off x="2624184" y="511196"/>
          <a:ext cx="347704" cy="662546"/>
        </a:xfrm>
        <a:custGeom>
          <a:avLst/>
          <a:gdLst/>
          <a:ahLst/>
          <a:cxnLst/>
          <a:rect l="0" t="0" r="0" b="0"/>
          <a:pathLst>
            <a:path>
              <a:moveTo>
                <a:pt x="0" y="662546"/>
              </a:moveTo>
              <a:lnTo>
                <a:pt x="173852" y="662546"/>
              </a:lnTo>
              <a:lnTo>
                <a:pt x="173852" y="0"/>
              </a:lnTo>
              <a:lnTo>
                <a:pt x="347704" y="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2779330" y="823763"/>
        <a:ext cx="37412" cy="37412"/>
      </dsp:txXfrm>
    </dsp:sp>
    <dsp:sp modelId="{F89C0D39-C9B8-46EA-9C17-F0622BDF724E}">
      <dsp:nvSpPr>
        <dsp:cNvPr id="0" name=""/>
        <dsp:cNvSpPr/>
      </dsp:nvSpPr>
      <dsp:spPr>
        <a:xfrm>
          <a:off x="537958" y="1173742"/>
          <a:ext cx="347704" cy="1014345"/>
        </a:xfrm>
        <a:custGeom>
          <a:avLst/>
          <a:gdLst/>
          <a:ahLst/>
          <a:cxnLst/>
          <a:rect l="0" t="0" r="0" b="0"/>
          <a:pathLst>
            <a:path>
              <a:moveTo>
                <a:pt x="0" y="1014345"/>
              </a:moveTo>
              <a:lnTo>
                <a:pt x="173852" y="1014345"/>
              </a:lnTo>
              <a:lnTo>
                <a:pt x="173852" y="0"/>
              </a:lnTo>
              <a:lnTo>
                <a:pt x="347704"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tr-TR" sz="500" kern="1200"/>
        </a:p>
      </dsp:txBody>
      <dsp:txXfrm>
        <a:off x="685003" y="1654108"/>
        <a:ext cx="53614" cy="53614"/>
      </dsp:txXfrm>
    </dsp:sp>
    <dsp:sp modelId="{6775970F-C92D-45EC-AFEC-46D701FB811A}">
      <dsp:nvSpPr>
        <dsp:cNvPr id="0" name=""/>
        <dsp:cNvSpPr/>
      </dsp:nvSpPr>
      <dsp:spPr>
        <a:xfrm rot="16200000">
          <a:off x="-1121894" y="1923069"/>
          <a:ext cx="2789668"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b="1" kern="1200" dirty="0"/>
            <a:t>Chemical Interactions</a:t>
          </a:r>
          <a:endParaRPr lang="tr-TR" sz="1800" kern="1200" dirty="0"/>
        </a:p>
      </dsp:txBody>
      <dsp:txXfrm>
        <a:off x="-1121894" y="1923069"/>
        <a:ext cx="2789668" cy="530037"/>
      </dsp:txXfrm>
    </dsp:sp>
    <dsp:sp modelId="{F595831A-718B-42BB-9E1C-ACD3E48283AE}">
      <dsp:nvSpPr>
        <dsp:cNvPr id="0" name=""/>
        <dsp:cNvSpPr/>
      </dsp:nvSpPr>
      <dsp:spPr>
        <a:xfrm>
          <a:off x="885662" y="618502"/>
          <a:ext cx="1738521" cy="11104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Strong Interactions (Chemical bonding)</a:t>
          </a:r>
        </a:p>
      </dsp:txBody>
      <dsp:txXfrm>
        <a:off x="885662" y="618502"/>
        <a:ext cx="1738521" cy="1110480"/>
      </dsp:txXfrm>
    </dsp:sp>
    <dsp:sp modelId="{D92E02AC-57DE-48F6-96CA-DB0E2964FED2}">
      <dsp:nvSpPr>
        <dsp:cNvPr id="0" name=""/>
        <dsp:cNvSpPr/>
      </dsp:nvSpPr>
      <dsp:spPr>
        <a:xfrm>
          <a:off x="2971888" y="246177"/>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Ionic Bonds</a:t>
          </a:r>
        </a:p>
      </dsp:txBody>
      <dsp:txXfrm>
        <a:off x="2971888" y="246177"/>
        <a:ext cx="1738521" cy="530037"/>
      </dsp:txXfrm>
    </dsp:sp>
    <dsp:sp modelId="{AF47BABE-FFE3-467E-A4E2-A7B5D946ECD1}">
      <dsp:nvSpPr>
        <dsp:cNvPr id="0" name=""/>
        <dsp:cNvSpPr/>
      </dsp:nvSpPr>
      <dsp:spPr>
        <a:xfrm>
          <a:off x="2971888" y="908724"/>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Covalent  Bonds</a:t>
          </a:r>
        </a:p>
      </dsp:txBody>
      <dsp:txXfrm>
        <a:off x="2971888" y="908724"/>
        <a:ext cx="1738521" cy="530037"/>
      </dsp:txXfrm>
    </dsp:sp>
    <dsp:sp modelId="{E2FA02D2-FA8C-40CD-AB56-DB67D768FC85}">
      <dsp:nvSpPr>
        <dsp:cNvPr id="0" name=""/>
        <dsp:cNvSpPr/>
      </dsp:nvSpPr>
      <dsp:spPr>
        <a:xfrm>
          <a:off x="2971888" y="1571270"/>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Metalic Bonds</a:t>
          </a:r>
        </a:p>
      </dsp:txBody>
      <dsp:txXfrm>
        <a:off x="2971888" y="1571270"/>
        <a:ext cx="1738521" cy="530037"/>
      </dsp:txXfrm>
    </dsp:sp>
    <dsp:sp modelId="{0276A14A-E048-4F78-AFCD-57B32BC8C618}">
      <dsp:nvSpPr>
        <dsp:cNvPr id="0" name=""/>
        <dsp:cNvSpPr/>
      </dsp:nvSpPr>
      <dsp:spPr>
        <a:xfrm>
          <a:off x="885662" y="3227636"/>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Week Interactions (Physical Bonding)</a:t>
          </a:r>
        </a:p>
      </dsp:txBody>
      <dsp:txXfrm>
        <a:off x="885662" y="3227636"/>
        <a:ext cx="1738521" cy="530037"/>
      </dsp:txXfrm>
    </dsp:sp>
    <dsp:sp modelId="{0EBE4AC4-14B1-44F9-8AF8-27D07246B5CD}">
      <dsp:nvSpPr>
        <dsp:cNvPr id="0" name=""/>
        <dsp:cNvSpPr/>
      </dsp:nvSpPr>
      <dsp:spPr>
        <a:xfrm>
          <a:off x="2971888" y="2896363"/>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Van der Waals Interactions</a:t>
          </a:r>
        </a:p>
      </dsp:txBody>
      <dsp:txXfrm>
        <a:off x="2971888" y="2896363"/>
        <a:ext cx="1738521" cy="530037"/>
      </dsp:txXfrm>
    </dsp:sp>
    <dsp:sp modelId="{8203C834-4578-431B-BC10-2D708BEF867C}">
      <dsp:nvSpPr>
        <dsp:cNvPr id="0" name=""/>
        <dsp:cNvSpPr/>
      </dsp:nvSpPr>
      <dsp:spPr>
        <a:xfrm>
          <a:off x="5058114" y="2233816"/>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Dipole-dipole interactions</a:t>
          </a:r>
        </a:p>
      </dsp:txBody>
      <dsp:txXfrm>
        <a:off x="5058114" y="2233816"/>
        <a:ext cx="1738521" cy="530037"/>
      </dsp:txXfrm>
    </dsp:sp>
    <dsp:sp modelId="{1A856924-F85C-4A0C-9650-74AB8340D846}">
      <dsp:nvSpPr>
        <dsp:cNvPr id="0" name=""/>
        <dsp:cNvSpPr/>
      </dsp:nvSpPr>
      <dsp:spPr>
        <a:xfrm>
          <a:off x="5058114" y="2896363"/>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Ion-dipole</a:t>
          </a:r>
        </a:p>
      </dsp:txBody>
      <dsp:txXfrm>
        <a:off x="5058114" y="2896363"/>
        <a:ext cx="1738521" cy="530037"/>
      </dsp:txXfrm>
    </dsp:sp>
    <dsp:sp modelId="{DC734F10-0252-494D-82EC-72D055C0213D}">
      <dsp:nvSpPr>
        <dsp:cNvPr id="0" name=""/>
        <dsp:cNvSpPr/>
      </dsp:nvSpPr>
      <dsp:spPr>
        <a:xfrm>
          <a:off x="5058114" y="3558909"/>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Induced dipole</a:t>
          </a:r>
        </a:p>
      </dsp:txBody>
      <dsp:txXfrm>
        <a:off x="5058114" y="3558909"/>
        <a:ext cx="1738521" cy="530037"/>
      </dsp:txXfrm>
    </dsp:sp>
    <dsp:sp modelId="{D4B5202C-43A7-4EFD-A560-AF5BEAEBCE72}">
      <dsp:nvSpPr>
        <dsp:cNvPr id="0" name=""/>
        <dsp:cNvSpPr/>
      </dsp:nvSpPr>
      <dsp:spPr>
        <a:xfrm>
          <a:off x="7144340" y="2787938"/>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Ion-induced dipole</a:t>
          </a:r>
        </a:p>
      </dsp:txBody>
      <dsp:txXfrm>
        <a:off x="7144340" y="2787938"/>
        <a:ext cx="1738521" cy="530037"/>
      </dsp:txXfrm>
    </dsp:sp>
    <dsp:sp modelId="{83E33DD0-C45D-4469-9EA7-0D83A8CE54A3}">
      <dsp:nvSpPr>
        <dsp:cNvPr id="0" name=""/>
        <dsp:cNvSpPr/>
      </dsp:nvSpPr>
      <dsp:spPr>
        <a:xfrm>
          <a:off x="7144340" y="3450485"/>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Dipole-induced dipole</a:t>
          </a:r>
        </a:p>
      </dsp:txBody>
      <dsp:txXfrm>
        <a:off x="7144340" y="3450485"/>
        <a:ext cx="1738521" cy="530037"/>
      </dsp:txXfrm>
    </dsp:sp>
    <dsp:sp modelId="{4FCC6F8D-D8B9-444B-BAA3-9FF4EDC9A410}">
      <dsp:nvSpPr>
        <dsp:cNvPr id="0" name=""/>
        <dsp:cNvSpPr/>
      </dsp:nvSpPr>
      <dsp:spPr>
        <a:xfrm>
          <a:off x="7144340" y="4113031"/>
          <a:ext cx="1738521" cy="74688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a:t>Induced </a:t>
          </a:r>
          <a:r>
            <a:rPr lang="tr-TR" sz="1800" kern="1200" dirty="0"/>
            <a:t>dipole-induced dipole (London)</a:t>
          </a:r>
        </a:p>
      </dsp:txBody>
      <dsp:txXfrm>
        <a:off x="7144340" y="4113031"/>
        <a:ext cx="1738521" cy="746885"/>
      </dsp:txXfrm>
    </dsp:sp>
    <dsp:sp modelId="{1F7C9650-6E0E-4666-A2B0-DE90FA0B4188}">
      <dsp:nvSpPr>
        <dsp:cNvPr id="0" name=""/>
        <dsp:cNvSpPr/>
      </dsp:nvSpPr>
      <dsp:spPr>
        <a:xfrm>
          <a:off x="2971888" y="3558909"/>
          <a:ext cx="1738521" cy="53003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tr-TR" sz="1800" kern="1200" dirty="0"/>
            <a:t>H-Bonds Interactions</a:t>
          </a:r>
        </a:p>
      </dsp:txBody>
      <dsp:txXfrm>
        <a:off x="2971888" y="3558909"/>
        <a:ext cx="1738521" cy="530037"/>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4905776-73A8-A947-8D6F-32093F8772F5}" type="datetimeFigureOut">
              <a:rPr lang="en-US" smtClean="0"/>
              <a:t>4/5/23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E12E0A-72C6-3D45-A7BA-6CE9E25EFD57}" type="slidenum">
              <a:rPr lang="en-US" smtClean="0"/>
              <a:t>‹#›</a:t>
            </a:fld>
            <a:endParaRPr lang="en-US"/>
          </a:p>
        </p:txBody>
      </p:sp>
    </p:spTree>
    <p:extLst>
      <p:ext uri="{BB962C8B-B14F-4D97-AF65-F5344CB8AC3E}">
        <p14:creationId xmlns:p14="http://schemas.microsoft.com/office/powerpoint/2010/main" val="261714157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Moleküller arası kuvvetler, maddenin biçimini ve davranışını belirlemede önemlidir. Moleküller arası kuvvetlerin kaynağı, moleküller arasındaki bu etkileşimler, elektron yoğunluğunun moleküller içindeki kalıcı ve anlık eşit olmayan dağılımından kaynaklanır. Toplu olarak van der Waals kuvvetleri olarak bilinen moleküller arası kuvvet türleri. İdeal olmayan gazlar için van der Waals denklemindeki terime katkıda bulunan moleküller arası kuvvetler bu türdendir.</a:t>
            </a:r>
          </a:p>
        </p:txBody>
      </p:sp>
      <p:sp>
        <p:nvSpPr>
          <p:cNvPr id="4" name="Slide Number Placeholder 3"/>
          <p:cNvSpPr>
            <a:spLocks noGrp="1"/>
          </p:cNvSpPr>
          <p:nvPr>
            <p:ph type="sldNum" sz="quarter" idx="10"/>
          </p:nvPr>
        </p:nvSpPr>
        <p:spPr/>
        <p:txBody>
          <a:bodyPr/>
          <a:lstStyle/>
          <a:p>
            <a:fld id="{B8E12E0A-72C6-3D45-A7BA-6CE9E25EFD57}" type="slidenum">
              <a:rPr lang="en-US" smtClean="0"/>
              <a:t>3</a:t>
            </a:fld>
            <a:endParaRPr lang="en-US"/>
          </a:p>
        </p:txBody>
      </p:sp>
    </p:spTree>
    <p:extLst>
      <p:ext uri="{BB962C8B-B14F-4D97-AF65-F5344CB8AC3E}">
        <p14:creationId xmlns:p14="http://schemas.microsoft.com/office/powerpoint/2010/main" val="3828096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a:t>Kohezif Kuvvetler </a:t>
            </a:r>
          </a:p>
          <a:p>
            <a:r>
              <a:rPr lang="tr-TR" dirty="0"/>
              <a:t>Benzer moleküller arasındaki moleküller arası kuvvetler. </a:t>
            </a:r>
          </a:p>
          <a:p>
            <a:endParaRPr lang="tr-TR" dirty="0"/>
          </a:p>
          <a:p>
            <a:r>
              <a:rPr lang="tr-TR" b="1" dirty="0" err="1"/>
              <a:t>Adhezif</a:t>
            </a:r>
            <a:endParaRPr lang="tr-TR" b="1" dirty="0"/>
          </a:p>
          <a:p>
            <a:r>
              <a:rPr lang="tr-TR" dirty="0"/>
              <a:t>Farklı moleküller arasındaki moleküller arası kuvvetler. </a:t>
            </a:r>
          </a:p>
          <a:p>
            <a:endParaRPr lang="tr-TR" dirty="0"/>
          </a:p>
          <a:p>
            <a:r>
              <a:rPr lang="tr-TR" b="1" dirty="0"/>
              <a:t>Yüzey Gerilimi </a:t>
            </a:r>
            <a:r>
              <a:rPr lang="tr-TR" dirty="0"/>
              <a:t> Bir sıvının yüzey alanını artırmak için gereken enerji veya iş. </a:t>
            </a:r>
          </a:p>
          <a:p>
            <a:endParaRPr lang="tr-TR" dirty="0"/>
          </a:p>
          <a:p>
            <a:r>
              <a:rPr lang="tr-TR" dirty="0"/>
              <a:t>v</a:t>
            </a:r>
            <a:r>
              <a:rPr lang="tr-TR" b="1" dirty="0"/>
              <a:t>iskozite </a:t>
            </a:r>
            <a:r>
              <a:rPr lang="tr-TR" dirty="0"/>
              <a:t> Akışa karşı sıvı direnci</a:t>
            </a:r>
          </a:p>
        </p:txBody>
      </p:sp>
      <p:sp>
        <p:nvSpPr>
          <p:cNvPr id="4" name="Slide Number Placeholder 3"/>
          <p:cNvSpPr>
            <a:spLocks noGrp="1"/>
          </p:cNvSpPr>
          <p:nvPr>
            <p:ph type="sldNum" sz="quarter" idx="10"/>
          </p:nvPr>
        </p:nvSpPr>
        <p:spPr/>
        <p:txBody>
          <a:bodyPr/>
          <a:lstStyle/>
          <a:p>
            <a:fld id="{B8E12E0A-72C6-3D45-A7BA-6CE9E25EFD57}" type="slidenum">
              <a:rPr lang="en-US" smtClean="0"/>
              <a:t>19</a:t>
            </a:fld>
            <a:endParaRPr lang="en-US"/>
          </a:p>
        </p:txBody>
      </p:sp>
    </p:spTree>
    <p:extLst>
      <p:ext uri="{BB962C8B-B14F-4D97-AF65-F5344CB8AC3E}">
        <p14:creationId xmlns:p14="http://schemas.microsoft.com/office/powerpoint/2010/main" val="22889809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Şekil 12-10'da gösterildiği gibi, su üzerinde yüzen bir iğnenin gözlemi şaşırtıcıdır. Çelik sudan çok daha yoğundur ve yüzmemelidir. </a:t>
            </a:r>
          </a:p>
          <a:p>
            <a:endParaRPr lang="tr-TR" dirty="0"/>
          </a:p>
          <a:p>
            <a:r>
              <a:rPr lang="tr-TR" dirty="0"/>
              <a:t>Bir şey iğnenin üzerindeki yerçekimi kuvvetinin üstesinden gelmeli ve iğnenin suyun yüzeyinde asılı kalmasına izin vermelidir. </a:t>
            </a:r>
          </a:p>
          <a:p>
            <a:r>
              <a:rPr lang="tr-TR" dirty="0"/>
              <a:t>Sıvı haldeki suyun yüzeyiyle ilişkili bu özel nitelik nedir?</a:t>
            </a:r>
          </a:p>
        </p:txBody>
      </p:sp>
      <p:sp>
        <p:nvSpPr>
          <p:cNvPr id="4" name="Slide Number Placeholder 3"/>
          <p:cNvSpPr>
            <a:spLocks noGrp="1"/>
          </p:cNvSpPr>
          <p:nvPr>
            <p:ph type="sldNum" sz="quarter" idx="10"/>
          </p:nvPr>
        </p:nvSpPr>
        <p:spPr/>
        <p:txBody>
          <a:bodyPr/>
          <a:lstStyle/>
          <a:p>
            <a:fld id="{B8E12E0A-72C6-3D45-A7BA-6CE9E25EFD57}" type="slidenum">
              <a:rPr lang="en-US" smtClean="0"/>
              <a:t>20</a:t>
            </a:fld>
            <a:endParaRPr lang="en-US"/>
          </a:p>
        </p:txBody>
      </p:sp>
    </p:spTree>
    <p:extLst>
      <p:ext uri="{BB962C8B-B14F-4D97-AF65-F5344CB8AC3E}">
        <p14:creationId xmlns:p14="http://schemas.microsoft.com/office/powerpoint/2010/main" val="12891466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İç moleküllerin daha fazla komşusu vardır ve yüzey moleküllerinden daha fazla </a:t>
            </a:r>
            <a:r>
              <a:rPr lang="tr-TR" dirty="0" err="1"/>
              <a:t>molekülerarası</a:t>
            </a:r>
            <a:r>
              <a:rPr lang="tr-TR" dirty="0"/>
              <a:t> çekim etkileşimleri yaşarlar. </a:t>
            </a:r>
          </a:p>
          <a:p>
            <a:r>
              <a:rPr lang="tr-TR" dirty="0"/>
              <a:t>Komşu moleküller tarafından artan sayıda çekim, bir iç molekülü bir yüzey molekülünden daha kararlı bir ortama (düşük enerji durumu) yerleştirir. </a:t>
            </a:r>
          </a:p>
          <a:p>
            <a:r>
              <a:rPr lang="tr-TR" dirty="0"/>
              <a:t>Sonuç olarak, mümkün olduğu kadar çok molekül bir sıvının kütlesine girme eğilimindeyken, mümkün olduğunca az molekül yüzeyde kalır.</a:t>
            </a:r>
          </a:p>
        </p:txBody>
      </p:sp>
      <p:sp>
        <p:nvSpPr>
          <p:cNvPr id="4" name="Slide Number Placeholder 3"/>
          <p:cNvSpPr>
            <a:spLocks noGrp="1"/>
          </p:cNvSpPr>
          <p:nvPr>
            <p:ph type="sldNum" sz="quarter" idx="10"/>
          </p:nvPr>
        </p:nvSpPr>
        <p:spPr/>
        <p:txBody>
          <a:bodyPr/>
          <a:lstStyle/>
          <a:p>
            <a:fld id="{B8E12E0A-72C6-3D45-A7BA-6CE9E25EFD57}" type="slidenum">
              <a:rPr lang="en-US" smtClean="0"/>
              <a:t>21</a:t>
            </a:fld>
            <a:endParaRPr lang="en-US"/>
          </a:p>
        </p:txBody>
      </p:sp>
    </p:spTree>
    <p:extLst>
      <p:ext uri="{BB962C8B-B14F-4D97-AF65-F5344CB8AC3E}">
        <p14:creationId xmlns:p14="http://schemas.microsoft.com/office/powerpoint/2010/main" val="418363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Bu nedenle, sıvılar minimum bir yüzey alanını koruma eğilimindedir. </a:t>
            </a:r>
          </a:p>
          <a:p>
            <a:r>
              <a:rPr lang="tr-TR" dirty="0"/>
              <a:t>Bir sıvının yüzey alanını arttırmak için moleküllerin sıvının içinden yüzeyine hareket ettirilmesi gerekir ve bu da işin yapılmasını gerektirir. </a:t>
            </a:r>
          </a:p>
          <a:p>
            <a:r>
              <a:rPr lang="tr-TR" dirty="0"/>
              <a:t>Şekil 12-10'daki çelik iğne su yüzeyinde asılı kalır çünkü suyun yüzeyini iğnenin üst kısmına yaymak için enerji gereklidir.</a:t>
            </a:r>
          </a:p>
        </p:txBody>
      </p:sp>
      <p:sp>
        <p:nvSpPr>
          <p:cNvPr id="4" name="Slide Number Placeholder 3"/>
          <p:cNvSpPr>
            <a:spLocks noGrp="1"/>
          </p:cNvSpPr>
          <p:nvPr>
            <p:ph type="sldNum" sz="quarter" idx="10"/>
          </p:nvPr>
        </p:nvSpPr>
        <p:spPr/>
        <p:txBody>
          <a:bodyPr/>
          <a:lstStyle/>
          <a:p>
            <a:fld id="{B8E12E0A-72C6-3D45-A7BA-6CE9E25EFD57}" type="slidenum">
              <a:rPr lang="en-US" smtClean="0"/>
              <a:t>22</a:t>
            </a:fld>
            <a:endParaRPr lang="en-US"/>
          </a:p>
        </p:txBody>
      </p:sp>
    </p:spTree>
    <p:extLst>
      <p:ext uri="{BB962C8B-B14F-4D97-AF65-F5344CB8AC3E}">
        <p14:creationId xmlns:p14="http://schemas.microsoft.com/office/powerpoint/2010/main" val="25617974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Yüzey gerilimi, bir sıvının yüzey alanını artırmak için gereken enerji veya iştir. </a:t>
            </a:r>
          </a:p>
          <a:p>
            <a:r>
              <a:rPr lang="tr-TR" dirty="0"/>
              <a:t>Yüzey gerilimi genellikle Yunan harfi gama (γ) ile temsil edilir ve birim alan başına enerji birimlerine sahiptir, tipik olarak metrekare başına joule (J m-2). </a:t>
            </a:r>
          </a:p>
          <a:p>
            <a:r>
              <a:rPr lang="tr-TR" dirty="0"/>
              <a:t>Sıcaklık ve dolayısıyla moleküler hareketin yoğunluğu arttıkça, moleküller arası kuvvetler daha az etkili hale gelir. </a:t>
            </a:r>
          </a:p>
          <a:p>
            <a:r>
              <a:rPr lang="tr-TR" dirty="0"/>
              <a:t>Bir sıvının yüzeyini genişletmek için daha az iş gerekir, bu da artan sıcaklıkla yüzey geriliminin azaldığı anlamına gelir.</a:t>
            </a:r>
          </a:p>
        </p:txBody>
      </p:sp>
      <p:sp>
        <p:nvSpPr>
          <p:cNvPr id="4" name="Slide Number Placeholder 3"/>
          <p:cNvSpPr>
            <a:spLocks noGrp="1"/>
          </p:cNvSpPr>
          <p:nvPr>
            <p:ph type="sldNum" sz="quarter" idx="10"/>
          </p:nvPr>
        </p:nvSpPr>
        <p:spPr/>
        <p:txBody>
          <a:bodyPr/>
          <a:lstStyle/>
          <a:p>
            <a:fld id="{B8E12E0A-72C6-3D45-A7BA-6CE9E25EFD57}" type="slidenum">
              <a:rPr lang="en-US" smtClean="0"/>
              <a:t>23</a:t>
            </a:fld>
            <a:endParaRPr lang="en-US"/>
          </a:p>
        </p:txBody>
      </p:sp>
    </p:spTree>
    <p:extLst>
      <p:ext uri="{BB962C8B-B14F-4D97-AF65-F5344CB8AC3E}">
        <p14:creationId xmlns:p14="http://schemas.microsoft.com/office/powerpoint/2010/main" val="25691864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Bir sıvı damlası bir yüzey boyunca bir filme yayıldığında, sıvının yüzeyi ıslattığını söyleriz. Bir damla sıvının bir yüzeyi ıslatıp ıslatmadığı veya küresel şeklini koruyup yüzeyde durması, </a:t>
            </a:r>
            <a:r>
              <a:rPr lang="tr-TR" b="1" dirty="0"/>
              <a:t>iki tür moleküller arası kuvvetin gücüne bağlıdır.</a:t>
            </a:r>
            <a:r>
              <a:rPr lang="tr-TR" dirty="0"/>
              <a:t> </a:t>
            </a:r>
          </a:p>
          <a:p>
            <a:r>
              <a:rPr lang="tr-TR" dirty="0"/>
              <a:t>Damlada onları bir arada tutan moleküller arasında uygulanan kuvvetler </a:t>
            </a:r>
            <a:r>
              <a:rPr lang="tr-TR" b="1" dirty="0"/>
              <a:t>kohezif kuvvetlerdir</a:t>
            </a:r>
            <a:r>
              <a:rPr lang="tr-TR" dirty="0"/>
              <a:t> ve sıvı moleküller ile yüzey arasındaki kuvvetler ise </a:t>
            </a:r>
            <a:r>
              <a:rPr lang="tr-TR" dirty="0" err="1"/>
              <a:t>adhesif</a:t>
            </a:r>
            <a:r>
              <a:rPr lang="tr-TR" dirty="0"/>
              <a:t> kuvvetlerdir. Cohesive kuvvetler, adhezif kuvvetlerle karşılaştırıldığında güçlüyse, damla şeklini korur. Adhezif kuvvetler yeterince güçlüyse, damlayı bir filme yaymak için gereken enerji ihtiyacı, çöken damlanın yaptığı iş ile karşılanır.</a:t>
            </a:r>
          </a:p>
        </p:txBody>
      </p:sp>
      <p:sp>
        <p:nvSpPr>
          <p:cNvPr id="4" name="Slide Number Placeholder 3"/>
          <p:cNvSpPr>
            <a:spLocks noGrp="1"/>
          </p:cNvSpPr>
          <p:nvPr>
            <p:ph type="sldNum" sz="quarter" idx="10"/>
          </p:nvPr>
        </p:nvSpPr>
        <p:spPr/>
        <p:txBody>
          <a:bodyPr/>
          <a:lstStyle/>
          <a:p>
            <a:fld id="{B8E12E0A-72C6-3D45-A7BA-6CE9E25EFD57}" type="slidenum">
              <a:rPr lang="en-US" smtClean="0"/>
              <a:t>24</a:t>
            </a:fld>
            <a:endParaRPr lang="en-US"/>
          </a:p>
        </p:txBody>
      </p:sp>
    </p:spTree>
    <p:extLst>
      <p:ext uri="{BB962C8B-B14F-4D97-AF65-F5344CB8AC3E}">
        <p14:creationId xmlns:p14="http://schemas.microsoft.com/office/powerpoint/2010/main" val="20167757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Su, cam ve belirli kumaşlar gibi birçok yüzeyi ıslatır. </a:t>
            </a:r>
          </a:p>
          <a:p>
            <a:r>
              <a:rPr lang="tr-TR" dirty="0"/>
              <a:t>Bu özellik, bir temizlik maddesi olarak kullanımı için esastır. </a:t>
            </a:r>
          </a:p>
          <a:p>
            <a:r>
              <a:rPr lang="tr-TR" dirty="0"/>
              <a:t>Cam bir yağ veya gres filmi ile kaplanmışsa, su artık yüzeyi ıslatmaz ve Şekil 12-12'de gösterildiği gibi su damlacıkları camın üzerinde durur. </a:t>
            </a:r>
          </a:p>
          <a:p>
            <a:r>
              <a:rPr lang="tr-TR" dirty="0" err="1"/>
              <a:t>Laboratuarda</a:t>
            </a:r>
            <a:r>
              <a:rPr lang="tr-TR" dirty="0"/>
              <a:t> cam eşyaları temizlediğimizde, su cam üzerinde düzgün bir ince film oluşturuyorsa iyi bir iş çıkarmışızdır. </a:t>
            </a:r>
          </a:p>
          <a:p>
            <a:r>
              <a:rPr lang="tr-TR" dirty="0"/>
              <a:t>Bir arabayı cilaladığımızda, su tüm yüzey boyunca düzgün bir şekilde damlacık formunu koruyarak kalıyorsa iyi bir iş çıkarmış oluruz.</a:t>
            </a:r>
          </a:p>
        </p:txBody>
      </p:sp>
      <p:sp>
        <p:nvSpPr>
          <p:cNvPr id="4" name="Slide Number Placeholder 3"/>
          <p:cNvSpPr>
            <a:spLocks noGrp="1"/>
          </p:cNvSpPr>
          <p:nvPr>
            <p:ph type="sldNum" sz="quarter" idx="10"/>
          </p:nvPr>
        </p:nvSpPr>
        <p:spPr/>
        <p:txBody>
          <a:bodyPr/>
          <a:lstStyle/>
          <a:p>
            <a:fld id="{B8E12E0A-72C6-3D45-A7BA-6CE9E25EFD57}" type="slidenum">
              <a:rPr lang="en-US" smtClean="0"/>
              <a:t>25</a:t>
            </a:fld>
            <a:endParaRPr lang="en-US"/>
          </a:p>
        </p:txBody>
      </p:sp>
    </p:spTree>
    <p:extLst>
      <p:ext uri="{BB962C8B-B14F-4D97-AF65-F5344CB8AC3E}">
        <p14:creationId xmlns:p14="http://schemas.microsoft.com/office/powerpoint/2010/main" val="1751650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Suya deterjan eklemenin iki etkisi vardır: Deterjan solüsyonu, temiz bir yüzey ortaya çıkarmak için yağı çözer ve deterjan suyun yüzey gerilimini düşürür. Yüzey gerilimini düşürmek, damlaları bir filme yaymak için gereken enerjiyi azaltmak anlamına gelir. Suyun yüzey gerilimini azaltan ve daha kolay yayılmasını sağlayan maddelere ıslatıcı maddeler denir. Bulaşık yıkamadan endüstriyel proseslere kadar değişen uygulamalarda kullanılırlar.</a:t>
            </a:r>
          </a:p>
        </p:txBody>
      </p:sp>
      <p:sp>
        <p:nvSpPr>
          <p:cNvPr id="4" name="Slide Number Placeholder 3"/>
          <p:cNvSpPr>
            <a:spLocks noGrp="1"/>
          </p:cNvSpPr>
          <p:nvPr>
            <p:ph type="sldNum" sz="quarter" idx="10"/>
          </p:nvPr>
        </p:nvSpPr>
        <p:spPr/>
        <p:txBody>
          <a:bodyPr/>
          <a:lstStyle/>
          <a:p>
            <a:fld id="{B8E12E0A-72C6-3D45-A7BA-6CE9E25EFD57}" type="slidenum">
              <a:rPr lang="en-US" smtClean="0"/>
              <a:t>26</a:t>
            </a:fld>
            <a:endParaRPr lang="en-US"/>
          </a:p>
        </p:txBody>
      </p:sp>
    </p:spTree>
    <p:extLst>
      <p:ext uri="{BB962C8B-B14F-4D97-AF65-F5344CB8AC3E}">
        <p14:creationId xmlns:p14="http://schemas.microsoft.com/office/powerpoint/2010/main" val="3113221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Cam tüpteki sıvı su ise, su, su ile cam arasındaki </a:t>
            </a:r>
            <a:r>
              <a:rPr lang="tr-TR" dirty="0" err="1"/>
              <a:t>adhezif</a:t>
            </a:r>
            <a:r>
              <a:rPr lang="tr-TR" dirty="0"/>
              <a:t> kuvvetler tarafından tüpün duvarlarından hafifçe yukarı çekilir. </a:t>
            </a:r>
          </a:p>
          <a:p>
            <a:r>
              <a:rPr lang="tr-TR" dirty="0"/>
              <a:t>Menisküs adı verilen su ile üstündeki hava arasındaki arayüz içbükey veya içe doğru kavislidir. </a:t>
            </a:r>
          </a:p>
          <a:p>
            <a:r>
              <a:rPr lang="tr-TR" dirty="0"/>
              <a:t>Sıvı cıva ile menisküs dışbükey veya dışa doğru kavislidir. </a:t>
            </a:r>
          </a:p>
          <a:p>
            <a:r>
              <a:rPr lang="tr-TR" dirty="0"/>
              <a:t>Hg atomları arasındaki metalik bağlardan oluşan cıvadaki kohezif kuvvetler güçlüdür; cıva camı ıslatmaz. </a:t>
            </a:r>
          </a:p>
          <a:p>
            <a:r>
              <a:rPr lang="tr-TR" dirty="0"/>
              <a:t>Menisküs oluşumunun etkisi, kılcal tüp adı verilen küçük çaplı tüplerde büyük ölçüde büyütülür.</a:t>
            </a:r>
          </a:p>
        </p:txBody>
      </p:sp>
      <p:sp>
        <p:nvSpPr>
          <p:cNvPr id="4" name="Slide Number Placeholder 3"/>
          <p:cNvSpPr>
            <a:spLocks noGrp="1"/>
          </p:cNvSpPr>
          <p:nvPr>
            <p:ph type="sldNum" sz="quarter" idx="10"/>
          </p:nvPr>
        </p:nvSpPr>
        <p:spPr/>
        <p:txBody>
          <a:bodyPr/>
          <a:lstStyle/>
          <a:p>
            <a:fld id="{B8E12E0A-72C6-3D45-A7BA-6CE9E25EFD57}" type="slidenum">
              <a:rPr lang="en-US" smtClean="0"/>
              <a:t>27</a:t>
            </a:fld>
            <a:endParaRPr lang="en-US"/>
          </a:p>
        </p:txBody>
      </p:sp>
    </p:spTree>
    <p:extLst>
      <p:ext uri="{BB962C8B-B14F-4D97-AF65-F5344CB8AC3E}">
        <p14:creationId xmlns:p14="http://schemas.microsoft.com/office/powerpoint/2010/main" val="209214756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Şekil 12-14'te gösterilen kılcal harekette, kılcal borunun içindeki su seviyesi dışarıdan belirgin şekilde daha yüksektir. Bir süngerin ıslatma etkisi, suyun selüloz gibi lifli bir malzemenin kılcal damarlarına yükselmesine bağlıdır. Suyun toprağa nüfuz etmesi de kısmen kılcal harekete bağlıdır. Tersine, güçlü kohezyon kuvvetleri ve daha zayıf yapışma kuvvetleri ile cıva, kılcal bir yükselme göstermez.</a:t>
            </a:r>
          </a:p>
        </p:txBody>
      </p:sp>
      <p:sp>
        <p:nvSpPr>
          <p:cNvPr id="4" name="Slide Number Placeholder 3"/>
          <p:cNvSpPr>
            <a:spLocks noGrp="1"/>
          </p:cNvSpPr>
          <p:nvPr>
            <p:ph type="sldNum" sz="quarter" idx="10"/>
          </p:nvPr>
        </p:nvSpPr>
        <p:spPr/>
        <p:txBody>
          <a:bodyPr/>
          <a:lstStyle/>
          <a:p>
            <a:fld id="{B8E12E0A-72C6-3D45-A7BA-6CE9E25EFD57}" type="slidenum">
              <a:rPr lang="en-US" smtClean="0"/>
              <a:t>28</a:t>
            </a:fld>
            <a:endParaRPr lang="en-US"/>
          </a:p>
        </p:txBody>
      </p:sp>
    </p:spTree>
    <p:extLst>
      <p:ext uri="{BB962C8B-B14F-4D97-AF65-F5344CB8AC3E}">
        <p14:creationId xmlns:p14="http://schemas.microsoft.com/office/powerpoint/2010/main" val="1389498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a:t>Anlık dipoller. </a:t>
            </a:r>
            <a:r>
              <a:rPr lang="tr-TR" dirty="0"/>
              <a:t>Elektronlar bir polarizasyona neden olmak için bir yörüngede hareket eder. </a:t>
            </a:r>
            <a:r>
              <a:rPr lang="tr-TR" b="1" dirty="0"/>
              <a:t>İndüklenmiş dipoller. </a:t>
            </a:r>
            <a:r>
              <a:rPr lang="tr-TR" dirty="0"/>
              <a:t>Elektronlar bir dış kuvvete tepki olarak hareket eder. </a:t>
            </a:r>
          </a:p>
          <a:p>
            <a:endParaRPr lang="tr-TR" dirty="0"/>
          </a:p>
          <a:p>
            <a:r>
              <a:rPr lang="tr-TR" b="1" dirty="0"/>
              <a:t>Dağılma veya Londra kuvvetleri. Anlık dipol </a:t>
            </a:r>
            <a:r>
              <a:rPr lang="tr-TR" dirty="0"/>
              <a:t>– indüklenmiş dipol çekimi. Polarize edilebilirlik ile ilgili.</a:t>
            </a:r>
          </a:p>
        </p:txBody>
      </p:sp>
      <p:sp>
        <p:nvSpPr>
          <p:cNvPr id="4" name="Slide Number Placeholder 3"/>
          <p:cNvSpPr>
            <a:spLocks noGrp="1"/>
          </p:cNvSpPr>
          <p:nvPr>
            <p:ph type="sldNum" sz="quarter" idx="10"/>
          </p:nvPr>
        </p:nvSpPr>
        <p:spPr/>
        <p:txBody>
          <a:bodyPr/>
          <a:lstStyle/>
          <a:p>
            <a:fld id="{B8E12E0A-72C6-3D45-A7BA-6CE9E25EFD57}" type="slidenum">
              <a:rPr lang="en-US" smtClean="0"/>
              <a:t>5</a:t>
            </a:fld>
            <a:endParaRPr lang="en-US"/>
          </a:p>
        </p:txBody>
      </p:sp>
    </p:spTree>
    <p:extLst>
      <p:ext uri="{BB962C8B-B14F-4D97-AF65-F5344CB8AC3E}">
        <p14:creationId xmlns:p14="http://schemas.microsoft.com/office/powerpoint/2010/main" val="94156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Moleküller arası kuvvetlerle en azından kısmen ilgili olan başka bir özellik, bir sıvının akışa karşı direncidir. Moleküller arası çekim kuvvetleri ne kadar güçlü olursa, viskozite o kadar büyük olur. Bir sıvı aktığında, sıvının bir kısmı komşu kısımlara göre hareket eder. Sıvı içindeki yapışkan kuvvetler, akış hızını azaltan bir iç sürtünme yaratır.</a:t>
            </a:r>
          </a:p>
        </p:txBody>
      </p:sp>
      <p:sp>
        <p:nvSpPr>
          <p:cNvPr id="4" name="Slide Number Placeholder 3"/>
          <p:cNvSpPr>
            <a:spLocks noGrp="1"/>
          </p:cNvSpPr>
          <p:nvPr>
            <p:ph type="sldNum" sz="quarter" idx="10"/>
          </p:nvPr>
        </p:nvSpPr>
        <p:spPr/>
        <p:txBody>
          <a:bodyPr/>
          <a:lstStyle/>
          <a:p>
            <a:fld id="{B8E12E0A-72C6-3D45-A7BA-6CE9E25EFD57}" type="slidenum">
              <a:rPr lang="en-US" smtClean="0"/>
              <a:t>29</a:t>
            </a:fld>
            <a:endParaRPr lang="en-US"/>
          </a:p>
        </p:txBody>
      </p:sp>
    </p:spTree>
    <p:extLst>
      <p:ext uri="{BB962C8B-B14F-4D97-AF65-F5344CB8AC3E}">
        <p14:creationId xmlns:p14="http://schemas.microsoft.com/office/powerpoint/2010/main" val="39629916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Etil alkol ve su gibi düşük viskoziteli sıvılarda etki zayıftır ve kolayca akar. Bal ve ağır motor yağı gibi sıvılar çok daha yavaş akar. Viskoz olduklarını söylüyoruz. Viskoziteyi ölçmenin bir yöntemi, çelik bir bilyenin belirli bir sıvı derinliğinden düşüşünü zamanlamaktır. Sıvının viskozitesi ne kadar büyükse, bilyenin düşmesi o kadar uzun sürer.</a:t>
            </a:r>
          </a:p>
          <a:p>
            <a:endParaRPr lang="tr-TR" dirty="0"/>
          </a:p>
          <a:p>
            <a:r>
              <a:rPr lang="tr-TR" dirty="0"/>
              <a:t>Sıvılar için viskozite artan sıcaklıkla azalır, ancak gazlar için viskozite artan sıcaklıkla artar.</a:t>
            </a:r>
          </a:p>
        </p:txBody>
      </p:sp>
      <p:sp>
        <p:nvSpPr>
          <p:cNvPr id="4" name="Slide Number Placeholder 3"/>
          <p:cNvSpPr>
            <a:spLocks noGrp="1"/>
          </p:cNvSpPr>
          <p:nvPr>
            <p:ph type="sldNum" sz="quarter" idx="10"/>
          </p:nvPr>
        </p:nvSpPr>
        <p:spPr/>
        <p:txBody>
          <a:bodyPr/>
          <a:lstStyle/>
          <a:p>
            <a:fld id="{B8E12E0A-72C6-3D45-A7BA-6CE9E25EFD57}" type="slidenum">
              <a:rPr lang="en-US" smtClean="0"/>
              <a:t>31</a:t>
            </a:fld>
            <a:endParaRPr lang="en-US"/>
          </a:p>
        </p:txBody>
      </p:sp>
    </p:spTree>
    <p:extLst>
      <p:ext uri="{BB962C8B-B14F-4D97-AF65-F5344CB8AC3E}">
        <p14:creationId xmlns:p14="http://schemas.microsoft.com/office/powerpoint/2010/main" val="33201990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732">
              <a:defRPr sz="2400">
                <a:solidFill>
                  <a:schemeClr val="tx1"/>
                </a:solidFill>
                <a:latin typeface="Times New Roman" charset="0"/>
                <a:ea typeface="ＭＳ Ｐゴシック" charset="0"/>
              </a:defRPr>
            </a:lvl1pPr>
            <a:lvl2pPr marL="727868" indent="-279949" defTabSz="864732">
              <a:defRPr sz="2400">
                <a:solidFill>
                  <a:schemeClr val="tx1"/>
                </a:solidFill>
                <a:latin typeface="Times New Roman" charset="0"/>
                <a:ea typeface="ＭＳ Ｐゴシック" charset="0"/>
              </a:defRPr>
            </a:lvl2pPr>
            <a:lvl3pPr marL="1119797" indent="-223959" defTabSz="864732">
              <a:defRPr sz="2400">
                <a:solidFill>
                  <a:schemeClr val="tx1"/>
                </a:solidFill>
                <a:latin typeface="Times New Roman" charset="0"/>
                <a:ea typeface="ＭＳ Ｐゴシック" charset="0"/>
              </a:defRPr>
            </a:lvl3pPr>
            <a:lvl4pPr marL="1567716" indent="-223959" defTabSz="864732">
              <a:defRPr sz="2400">
                <a:solidFill>
                  <a:schemeClr val="tx1"/>
                </a:solidFill>
                <a:latin typeface="Times New Roman" charset="0"/>
                <a:ea typeface="ＭＳ Ｐゴシック" charset="0"/>
              </a:defRPr>
            </a:lvl4pPr>
            <a:lvl5pPr marL="2015635" indent="-223959" defTabSz="864732">
              <a:defRPr sz="2400">
                <a:solidFill>
                  <a:schemeClr val="tx1"/>
                </a:solidFill>
                <a:latin typeface="Times New Roman" charset="0"/>
                <a:ea typeface="ＭＳ Ｐゴシック" charset="0"/>
              </a:defRPr>
            </a:lvl5pPr>
            <a:lvl6pPr marL="2463554" indent="-223959" defTabSz="864732" eaLnBrk="0" fontAlgn="base" hangingPunct="0">
              <a:spcBef>
                <a:spcPct val="50000"/>
              </a:spcBef>
              <a:spcAft>
                <a:spcPct val="0"/>
              </a:spcAft>
              <a:defRPr sz="2400">
                <a:solidFill>
                  <a:schemeClr val="tx1"/>
                </a:solidFill>
                <a:latin typeface="Times New Roman" charset="0"/>
                <a:ea typeface="ＭＳ Ｐゴシック" charset="0"/>
              </a:defRPr>
            </a:lvl6pPr>
            <a:lvl7pPr marL="2911472" indent="-223959" defTabSz="864732" eaLnBrk="0" fontAlgn="base" hangingPunct="0">
              <a:spcBef>
                <a:spcPct val="50000"/>
              </a:spcBef>
              <a:spcAft>
                <a:spcPct val="0"/>
              </a:spcAft>
              <a:defRPr sz="2400">
                <a:solidFill>
                  <a:schemeClr val="tx1"/>
                </a:solidFill>
                <a:latin typeface="Times New Roman" charset="0"/>
                <a:ea typeface="ＭＳ Ｐゴシック" charset="0"/>
              </a:defRPr>
            </a:lvl7pPr>
            <a:lvl8pPr marL="3359391" indent="-223959" defTabSz="864732" eaLnBrk="0" fontAlgn="base" hangingPunct="0">
              <a:spcBef>
                <a:spcPct val="50000"/>
              </a:spcBef>
              <a:spcAft>
                <a:spcPct val="0"/>
              </a:spcAft>
              <a:defRPr sz="2400">
                <a:solidFill>
                  <a:schemeClr val="tx1"/>
                </a:solidFill>
                <a:latin typeface="Times New Roman" charset="0"/>
                <a:ea typeface="ＭＳ Ｐゴシック" charset="0"/>
              </a:defRPr>
            </a:lvl8pPr>
            <a:lvl9pPr marL="3807310" indent="-223959" defTabSz="864732"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sz="1200"/>
              <a:t>Chemistry 140 Fall 2002</a:t>
            </a:r>
          </a:p>
        </p:txBody>
      </p:sp>
      <p:sp>
        <p:nvSpPr>
          <p:cNvPr id="6041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732">
              <a:defRPr sz="2400">
                <a:solidFill>
                  <a:schemeClr val="tx1"/>
                </a:solidFill>
                <a:latin typeface="Times New Roman" charset="0"/>
                <a:ea typeface="ＭＳ Ｐゴシック" charset="0"/>
              </a:defRPr>
            </a:lvl1pPr>
            <a:lvl2pPr marL="727868" indent="-279949" defTabSz="864732">
              <a:defRPr sz="2400">
                <a:solidFill>
                  <a:schemeClr val="tx1"/>
                </a:solidFill>
                <a:latin typeface="Times New Roman" charset="0"/>
                <a:ea typeface="ＭＳ Ｐゴシック" charset="0"/>
              </a:defRPr>
            </a:lvl2pPr>
            <a:lvl3pPr marL="1119797" indent="-223959" defTabSz="864732">
              <a:defRPr sz="2400">
                <a:solidFill>
                  <a:schemeClr val="tx1"/>
                </a:solidFill>
                <a:latin typeface="Times New Roman" charset="0"/>
                <a:ea typeface="ＭＳ Ｐゴシック" charset="0"/>
              </a:defRPr>
            </a:lvl3pPr>
            <a:lvl4pPr marL="1567716" indent="-223959" defTabSz="864732">
              <a:defRPr sz="2400">
                <a:solidFill>
                  <a:schemeClr val="tx1"/>
                </a:solidFill>
                <a:latin typeface="Times New Roman" charset="0"/>
                <a:ea typeface="ＭＳ Ｐゴシック" charset="0"/>
              </a:defRPr>
            </a:lvl4pPr>
            <a:lvl5pPr marL="2015635" indent="-223959" defTabSz="864732">
              <a:defRPr sz="2400">
                <a:solidFill>
                  <a:schemeClr val="tx1"/>
                </a:solidFill>
                <a:latin typeface="Times New Roman" charset="0"/>
                <a:ea typeface="ＭＳ Ｐゴシック" charset="0"/>
              </a:defRPr>
            </a:lvl5pPr>
            <a:lvl6pPr marL="2463554" indent="-223959" defTabSz="864732" eaLnBrk="0" fontAlgn="base" hangingPunct="0">
              <a:spcBef>
                <a:spcPct val="50000"/>
              </a:spcBef>
              <a:spcAft>
                <a:spcPct val="0"/>
              </a:spcAft>
              <a:defRPr sz="2400">
                <a:solidFill>
                  <a:schemeClr val="tx1"/>
                </a:solidFill>
                <a:latin typeface="Times New Roman" charset="0"/>
                <a:ea typeface="ＭＳ Ｐゴシック" charset="0"/>
              </a:defRPr>
            </a:lvl6pPr>
            <a:lvl7pPr marL="2911472" indent="-223959" defTabSz="864732" eaLnBrk="0" fontAlgn="base" hangingPunct="0">
              <a:spcBef>
                <a:spcPct val="50000"/>
              </a:spcBef>
              <a:spcAft>
                <a:spcPct val="0"/>
              </a:spcAft>
              <a:defRPr sz="2400">
                <a:solidFill>
                  <a:schemeClr val="tx1"/>
                </a:solidFill>
                <a:latin typeface="Times New Roman" charset="0"/>
                <a:ea typeface="ＭＳ Ｐゴシック" charset="0"/>
              </a:defRPr>
            </a:lvl7pPr>
            <a:lvl8pPr marL="3359391" indent="-223959" defTabSz="864732" eaLnBrk="0" fontAlgn="base" hangingPunct="0">
              <a:spcBef>
                <a:spcPct val="50000"/>
              </a:spcBef>
              <a:spcAft>
                <a:spcPct val="0"/>
              </a:spcAft>
              <a:defRPr sz="2400">
                <a:solidFill>
                  <a:schemeClr val="tx1"/>
                </a:solidFill>
                <a:latin typeface="Times New Roman" charset="0"/>
                <a:ea typeface="ＭＳ Ｐゴシック" charset="0"/>
              </a:defRPr>
            </a:lvl8pPr>
            <a:lvl9pPr marL="3807310" indent="-223959" defTabSz="864732" eaLnBrk="0" fontAlgn="base" hangingPunct="0">
              <a:spcBef>
                <a:spcPct val="50000"/>
              </a:spcBef>
              <a:spcAft>
                <a:spcPct val="0"/>
              </a:spcAft>
              <a:defRPr sz="2400">
                <a:solidFill>
                  <a:schemeClr val="tx1"/>
                </a:solidFill>
                <a:latin typeface="Times New Roman" charset="0"/>
                <a:ea typeface="ＭＳ Ｐゴシック" charset="0"/>
              </a:defRPr>
            </a:lvl9pPr>
          </a:lstStyle>
          <a:p>
            <a:fld id="{B0E05C24-73E9-4D40-9356-EFE983FC256F}" type="slidenum">
              <a:rPr lang="en-US" sz="1200"/>
              <a:pPr/>
              <a:t>32</a:t>
            </a:fld>
            <a:endParaRPr lang="en-US" sz="1200"/>
          </a:p>
        </p:txBody>
      </p:sp>
      <p:sp>
        <p:nvSpPr>
          <p:cNvPr id="60420" name="Rectangle 2"/>
          <p:cNvSpPr>
            <a:spLocks noGrp="1" noRot="1" noChangeAspect="1" noChangeArrowheads="1" noTextEdit="1"/>
          </p:cNvSpPr>
          <p:nvPr>
            <p:ph type="sldImg"/>
          </p:nvPr>
        </p:nvSpPr>
        <p:spPr>
          <a:ln/>
        </p:spPr>
      </p:sp>
      <p:sp>
        <p:nvSpPr>
          <p:cNvPr id="6042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dirty="0">
                <a:latin typeface="Times New Roman" charset="0"/>
              </a:rPr>
              <a:t>Bonding atomic orbitals are shown in grey.</a:t>
            </a:r>
            <a:endParaRPr lang="tr-TR" dirty="0">
              <a:latin typeface="Times New Roman" charset="0"/>
            </a:endParaRPr>
          </a:p>
          <a:p>
            <a:pPr eaLnBrk="1" hangingPunct="1"/>
            <a:endParaRPr lang="tr-TR" dirty="0">
              <a:latin typeface="Times New Roman" charset="0"/>
            </a:endParaRPr>
          </a:p>
          <a:p>
            <a:pPr eaLnBrk="1" hangingPunct="1"/>
            <a:r>
              <a:rPr lang="tr-TR" dirty="0"/>
              <a:t>Bağlayıcı atomik orbitaller gri renkle gösterilmiştir.</a:t>
            </a:r>
            <a:endParaRPr lang="en-US" dirty="0">
              <a:latin typeface="Times New Roman" charset="0"/>
            </a:endParaRPr>
          </a:p>
        </p:txBody>
      </p:sp>
    </p:spTree>
    <p:extLst>
      <p:ext uri="{BB962C8B-B14F-4D97-AF65-F5344CB8AC3E}">
        <p14:creationId xmlns:p14="http://schemas.microsoft.com/office/powerpoint/2010/main" val="36585908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Moleküllerin hızlarının ve kinetik enerjilerinin herhangi bir sıcaklıkta değişir. </a:t>
            </a:r>
          </a:p>
          <a:p>
            <a:r>
              <a:rPr lang="tr-TR" dirty="0"/>
              <a:t>O zaman, ortalama değerin yeterince üzerinde kinetik enerjiye sahip moleküllerin moleküller arası çekim kuvvetlerini yenerek , sıvının yüzeyinden gaz haline geçebilir.</a:t>
            </a:r>
          </a:p>
          <a:p>
            <a:r>
              <a:rPr lang="tr-TR" dirty="0"/>
              <a:t> Moleküllerin bir sıvının yüzeyinden gaz veya buhar haline geçişine buharlaşma denir.</a:t>
            </a:r>
          </a:p>
        </p:txBody>
      </p:sp>
      <p:sp>
        <p:nvSpPr>
          <p:cNvPr id="4" name="Slide Number Placeholder 3"/>
          <p:cNvSpPr>
            <a:spLocks noGrp="1"/>
          </p:cNvSpPr>
          <p:nvPr>
            <p:ph type="sldNum" sz="quarter" idx="10"/>
          </p:nvPr>
        </p:nvSpPr>
        <p:spPr/>
        <p:txBody>
          <a:bodyPr/>
          <a:lstStyle/>
          <a:p>
            <a:fld id="{B8E12E0A-72C6-3D45-A7BA-6CE9E25EFD57}" type="slidenum">
              <a:rPr lang="en-US" smtClean="0"/>
              <a:t>33</a:t>
            </a:fld>
            <a:endParaRPr lang="en-US"/>
          </a:p>
        </p:txBody>
      </p:sp>
    </p:spTree>
    <p:extLst>
      <p:ext uri="{BB962C8B-B14F-4D97-AF65-F5344CB8AC3E}">
        <p14:creationId xmlns:p14="http://schemas.microsoft.com/office/powerpoint/2010/main" val="39501221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Buharlaşma; </a:t>
            </a:r>
          </a:p>
          <a:p>
            <a:endParaRPr lang="tr-TR" dirty="0"/>
          </a:p>
          <a:p>
            <a:r>
              <a:rPr lang="tr-TR" dirty="0"/>
              <a:t>Daha fazla molekül, sıvıdaki moleküller arası çekim kuvvetlerinin üstesinden gelmek için yeterli kinetik enerjiye sahiptir. </a:t>
            </a:r>
          </a:p>
          <a:p>
            <a:endParaRPr lang="tr-TR" dirty="0"/>
          </a:p>
          <a:p>
            <a:r>
              <a:rPr lang="tr-TR" dirty="0"/>
              <a:t>sıvının artan yüzey alanı, sıvı moleküllerinin daha büyük bir kısmı yüzeydedir. </a:t>
            </a:r>
          </a:p>
          <a:p>
            <a:endParaRPr lang="tr-TR" dirty="0"/>
          </a:p>
          <a:p>
            <a:r>
              <a:rPr lang="tr-TR" dirty="0"/>
              <a:t>Moleküller arası kuvvetlerin azalan gücü, moleküller arası çekim kuvvetlerinin üstesinden gelmek için gereken kinetik enerji daha azdır ve daha fazla molekül kaçmak için yeterli enerjiye sahiptir.</a:t>
            </a:r>
          </a:p>
        </p:txBody>
      </p:sp>
      <p:sp>
        <p:nvSpPr>
          <p:cNvPr id="4" name="Slide Number Placeholder 3"/>
          <p:cNvSpPr>
            <a:spLocks noGrp="1"/>
          </p:cNvSpPr>
          <p:nvPr>
            <p:ph type="sldNum" sz="quarter" idx="10"/>
          </p:nvPr>
        </p:nvSpPr>
        <p:spPr/>
        <p:txBody>
          <a:bodyPr/>
          <a:lstStyle/>
          <a:p>
            <a:fld id="{B8E12E0A-72C6-3D45-A7BA-6CE9E25EFD57}" type="slidenum">
              <a:rPr lang="en-US" smtClean="0"/>
              <a:t>34</a:t>
            </a:fld>
            <a:endParaRPr lang="en-US"/>
          </a:p>
        </p:txBody>
      </p:sp>
    </p:spTree>
    <p:extLst>
      <p:ext uri="{BB962C8B-B14F-4D97-AF65-F5344CB8AC3E}">
        <p14:creationId xmlns:p14="http://schemas.microsoft.com/office/powerpoint/2010/main" val="13064730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Buharlaşma yoluyla kaybolan moleküller ortalamadan çok daha enerjik olduklarından, kalan moleküllerin ortalama kinetik enerjisi azalır. Buharlaşan sıvının sıcaklığı düşer. Bu, etil alkol gibi uçucu bir sıvı cildinizde buharlaştığında hissettiğiniz soğuma hissini açıklar. </a:t>
            </a:r>
          </a:p>
          <a:p>
            <a:r>
              <a:rPr lang="tr-TR" dirty="0"/>
              <a:t>Bir sıvıyı sabit sıcaklıkta buharlaştırmak için, buharlaşan moleküller tarafından taşınan fazla kinetik enerjiyi sıvıya ısı ekleyerek değiştirmeliyiz. </a:t>
            </a:r>
          </a:p>
          <a:p>
            <a:r>
              <a:rPr lang="tr-TR" b="1" dirty="0"/>
              <a:t>Buharlaşma entalpisi, </a:t>
            </a:r>
            <a:r>
              <a:rPr lang="tr-TR" dirty="0"/>
              <a:t>belirli bir miktarda sıvı sabit bir sıcaklıkta buharlaştırılırsa absorbe edilmesi gereken ısı miktarıdır. Başka bir şekilde ifade edecek olursak;</a:t>
            </a:r>
          </a:p>
          <a:p>
            <a:endParaRPr lang="tr-TR" dirty="0"/>
          </a:p>
          <a:p>
            <a:r>
              <a:rPr lang="tr-TR" dirty="0"/>
              <a:t>, sistemin iç enerjisi ile basınç ve hacminin çarpımına eşittir. Madde transferini önlemek için kapalı bir sistemde, sabit basınçtaki işlemler için, emilen veya salınan ısı, entalpideki değişime eşittir.</a:t>
            </a:r>
            <a:r>
              <a:rPr lang="tr-TR" b="1" dirty="0"/>
              <a:t> Termodinamik bir sistemin bir özelliği olan entalpi</a:t>
            </a:r>
            <a:endParaRPr lang="tr-TR" dirty="0"/>
          </a:p>
        </p:txBody>
      </p:sp>
      <p:sp>
        <p:nvSpPr>
          <p:cNvPr id="4" name="Slide Number Placeholder 3"/>
          <p:cNvSpPr>
            <a:spLocks noGrp="1"/>
          </p:cNvSpPr>
          <p:nvPr>
            <p:ph type="sldNum" sz="quarter" idx="10"/>
          </p:nvPr>
        </p:nvSpPr>
        <p:spPr/>
        <p:txBody>
          <a:bodyPr/>
          <a:lstStyle/>
          <a:p>
            <a:fld id="{B8E12E0A-72C6-3D45-A7BA-6CE9E25EFD57}" type="slidenum">
              <a:rPr lang="en-US" smtClean="0"/>
              <a:t>35</a:t>
            </a:fld>
            <a:endParaRPr lang="en-US"/>
          </a:p>
        </p:txBody>
      </p:sp>
    </p:spTree>
    <p:extLst>
      <p:ext uri="{BB962C8B-B14F-4D97-AF65-F5344CB8AC3E}">
        <p14:creationId xmlns:p14="http://schemas.microsoft.com/office/powerpoint/2010/main" val="2431822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Örneğin, dietil eterin moleküller arası kuvvetleri dispersiyon (</a:t>
            </a:r>
            <a:r>
              <a:rPr lang="tr-TR" dirty="0" err="1"/>
              <a:t>London</a:t>
            </a:r>
            <a:r>
              <a:rPr lang="tr-TR" dirty="0"/>
              <a:t>) iken, metil alkolünkiler ise dipol ve hidrojen bağının bir kombinasyonudur ve buharlaşma entalpilerinde fark yaratır.</a:t>
            </a:r>
          </a:p>
        </p:txBody>
      </p:sp>
      <p:sp>
        <p:nvSpPr>
          <p:cNvPr id="4" name="Slide Number Placeholder 3"/>
          <p:cNvSpPr>
            <a:spLocks noGrp="1"/>
          </p:cNvSpPr>
          <p:nvPr>
            <p:ph type="sldNum" sz="quarter" idx="10"/>
          </p:nvPr>
        </p:nvSpPr>
        <p:spPr/>
        <p:txBody>
          <a:bodyPr/>
          <a:lstStyle/>
          <a:p>
            <a:fld id="{B8E12E0A-72C6-3D45-A7BA-6CE9E25EFD57}" type="slidenum">
              <a:rPr lang="en-US" smtClean="0"/>
              <a:t>36</a:t>
            </a:fld>
            <a:endParaRPr lang="en-US"/>
          </a:p>
        </p:txBody>
      </p:sp>
    </p:spTree>
    <p:extLst>
      <p:ext uri="{BB962C8B-B14F-4D97-AF65-F5344CB8AC3E}">
        <p14:creationId xmlns:p14="http://schemas.microsoft.com/office/powerpoint/2010/main" val="35738478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Bir gazın veya buharın sıvı hale dönüşmesine yoğuşma denir. Termokimyasal açıdan yoğuşma, buharlaşmanın tersidir.</a:t>
            </a:r>
          </a:p>
        </p:txBody>
      </p:sp>
      <p:sp>
        <p:nvSpPr>
          <p:cNvPr id="4" name="Slide Number Placeholder 3"/>
          <p:cNvSpPr>
            <a:spLocks noGrp="1"/>
          </p:cNvSpPr>
          <p:nvPr>
            <p:ph type="sldNum" sz="quarter" idx="10"/>
          </p:nvPr>
        </p:nvSpPr>
        <p:spPr/>
        <p:txBody>
          <a:bodyPr/>
          <a:lstStyle/>
          <a:p>
            <a:fld id="{B8E12E0A-72C6-3D45-A7BA-6CE9E25EFD57}" type="slidenum">
              <a:rPr lang="en-US" smtClean="0"/>
              <a:t>37</a:t>
            </a:fld>
            <a:endParaRPr lang="en-US"/>
          </a:p>
        </p:txBody>
      </p:sp>
    </p:spTree>
    <p:extLst>
      <p:ext uri="{BB962C8B-B14F-4D97-AF65-F5344CB8AC3E}">
        <p14:creationId xmlns:p14="http://schemas.microsoft.com/office/powerpoint/2010/main" val="38599977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Açık bir beherde kalan su tamamen buharlaşır. </a:t>
            </a:r>
          </a:p>
          <a:p>
            <a:r>
              <a:rPr lang="tr-TR" dirty="0"/>
              <a:t>İçinde su bulunan beher kapalı bir kaba konulursa farklı bir durum ortaya çıkar. </a:t>
            </a:r>
          </a:p>
          <a:p>
            <a:r>
              <a:rPr lang="tr-TR" dirty="0"/>
              <a:t>Şekil 12-16'da gösterildiği gibi, hem sıvı hem de buhar bulunan bir kapta, buharlaşma ve yoğunlaşma aynı anda gerçekleşir. </a:t>
            </a:r>
          </a:p>
          <a:p>
            <a:r>
              <a:rPr lang="tr-TR" dirty="0"/>
              <a:t>Yeterli sıvı varsa, sonunda buhar miktarının sabit kaldığı bir duruma ulaşılır. Bu koşul dinamik bir denge durumudur. </a:t>
            </a:r>
          </a:p>
          <a:p>
            <a:r>
              <a:rPr lang="tr-TR" dirty="0"/>
              <a:t>Dinamik denge her zaman iki zıt sürecin aynı anda ve eşit oranlarda gerçekleştiğini ima eder.</a:t>
            </a:r>
          </a:p>
        </p:txBody>
      </p:sp>
      <p:sp>
        <p:nvSpPr>
          <p:cNvPr id="4" name="Slide Number Placeholder 3"/>
          <p:cNvSpPr>
            <a:spLocks noGrp="1"/>
          </p:cNvSpPr>
          <p:nvPr>
            <p:ph type="sldNum" sz="quarter" idx="10"/>
          </p:nvPr>
        </p:nvSpPr>
        <p:spPr/>
        <p:txBody>
          <a:bodyPr/>
          <a:lstStyle/>
          <a:p>
            <a:fld id="{B8E12E0A-72C6-3D45-A7BA-6CE9E25EFD57}" type="slidenum">
              <a:rPr lang="en-US" smtClean="0"/>
              <a:t>38</a:t>
            </a:fld>
            <a:endParaRPr lang="en-US"/>
          </a:p>
        </p:txBody>
      </p:sp>
    </p:spTree>
    <p:extLst>
      <p:ext uri="{BB962C8B-B14F-4D97-AF65-F5344CB8AC3E}">
        <p14:creationId xmlns:p14="http://schemas.microsoft.com/office/powerpoint/2010/main" val="26628174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Sonuç olarak, denge kurulduktan sonra zamanla net bir değişiklik olmaz. Sıvı buhar dengesinin sembolik bir temsili aşağıda gösterilmiştir.</a:t>
            </a:r>
          </a:p>
          <a:p>
            <a:r>
              <a:rPr lang="tr-TR" b="1" dirty="0"/>
              <a:t>Sıvısı ile dinamik dengede olan bir buharın uyguladığı basınca buhar basıncı denir. </a:t>
            </a:r>
          </a:p>
          <a:p>
            <a:r>
              <a:rPr lang="tr-TR" dirty="0"/>
              <a:t>Oda sıcaklığında yüksek buhar basıncına sahip sıvıların uçucu, çok düşük buhar basıncına sahip sıvıların ise uçucu olmadığı söylenir.</a:t>
            </a:r>
          </a:p>
        </p:txBody>
      </p:sp>
      <p:sp>
        <p:nvSpPr>
          <p:cNvPr id="4" name="Slide Number Placeholder 3"/>
          <p:cNvSpPr>
            <a:spLocks noGrp="1"/>
          </p:cNvSpPr>
          <p:nvPr>
            <p:ph type="sldNum" sz="quarter" idx="10"/>
          </p:nvPr>
        </p:nvSpPr>
        <p:spPr/>
        <p:txBody>
          <a:bodyPr/>
          <a:lstStyle/>
          <a:p>
            <a:fld id="{B8E12E0A-72C6-3D45-A7BA-6CE9E25EFD57}" type="slidenum">
              <a:rPr lang="en-US" smtClean="0"/>
              <a:t>39</a:t>
            </a:fld>
            <a:endParaRPr lang="en-US"/>
          </a:p>
        </p:txBody>
      </p:sp>
    </p:spTree>
    <p:extLst>
      <p:ext uri="{BB962C8B-B14F-4D97-AF65-F5344CB8AC3E}">
        <p14:creationId xmlns:p14="http://schemas.microsoft.com/office/powerpoint/2010/main" val="2617972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Anlık ve indüklenmiş dipoller</a:t>
            </a:r>
          </a:p>
        </p:txBody>
      </p:sp>
      <p:sp>
        <p:nvSpPr>
          <p:cNvPr id="4" name="Slide Number Placeholder 3"/>
          <p:cNvSpPr>
            <a:spLocks noGrp="1"/>
          </p:cNvSpPr>
          <p:nvPr>
            <p:ph type="sldNum" sz="quarter" idx="10"/>
          </p:nvPr>
        </p:nvSpPr>
        <p:spPr/>
        <p:txBody>
          <a:bodyPr/>
          <a:lstStyle/>
          <a:p>
            <a:fld id="{B8E12E0A-72C6-3D45-A7BA-6CE9E25EFD57}" type="slidenum">
              <a:rPr lang="en-US" smtClean="0"/>
              <a:t>7</a:t>
            </a:fld>
            <a:endParaRPr lang="en-US"/>
          </a:p>
        </p:txBody>
      </p:sp>
    </p:spTree>
    <p:extLst>
      <p:ext uri="{BB962C8B-B14F-4D97-AF65-F5344CB8AC3E}">
        <p14:creationId xmlns:p14="http://schemas.microsoft.com/office/powerpoint/2010/main" val="4072714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Dietil eter, C4H10O (b) benzen, C6H6 (c) su, H2O (d) toluen, C7H8 (e) anilin, C6H7N. Normal kaynama noktaları, P = 760'ta kesikli çizginin kesiştiği noktadaki sıcaklıklardır. buhar ile mmHg basınç eğrileri.</a:t>
            </a:r>
          </a:p>
        </p:txBody>
      </p:sp>
      <p:sp>
        <p:nvSpPr>
          <p:cNvPr id="4" name="Slide Number Placeholder 3"/>
          <p:cNvSpPr>
            <a:spLocks noGrp="1"/>
          </p:cNvSpPr>
          <p:nvPr>
            <p:ph type="sldNum" sz="quarter" idx="10"/>
          </p:nvPr>
        </p:nvSpPr>
        <p:spPr/>
        <p:txBody>
          <a:bodyPr/>
          <a:lstStyle/>
          <a:p>
            <a:fld id="{B8E12E0A-72C6-3D45-A7BA-6CE9E25EFD57}" type="slidenum">
              <a:rPr lang="en-US" smtClean="0"/>
              <a:t>41</a:t>
            </a:fld>
            <a:endParaRPr lang="en-US"/>
          </a:p>
        </p:txBody>
      </p:sp>
    </p:spTree>
    <p:extLst>
      <p:ext uri="{BB962C8B-B14F-4D97-AF65-F5344CB8AC3E}">
        <p14:creationId xmlns:p14="http://schemas.microsoft.com/office/powerpoint/2010/main" val="30468718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a:t>1360 oC ve hakim barometrik basınçta 113 L Helyum gazı numunesi, aynı sıcaklıktaki erimiş gümüşten geçirilir. Gaz, gümüş buharı ile doymuş hale gelir ve sıvı gümüş, kütle olarak 0,120 g kaybeder. 1360 oC'de sıvı gümüşün buhar basıncı nedir?</a:t>
            </a:r>
          </a:p>
        </p:txBody>
      </p:sp>
      <p:sp>
        <p:nvSpPr>
          <p:cNvPr id="4" name="Slayt Numarası Yer Tutucusu 3"/>
          <p:cNvSpPr>
            <a:spLocks noGrp="1"/>
          </p:cNvSpPr>
          <p:nvPr>
            <p:ph type="sldNum" sz="quarter" idx="5"/>
          </p:nvPr>
        </p:nvSpPr>
        <p:spPr/>
        <p:txBody>
          <a:bodyPr/>
          <a:lstStyle/>
          <a:p>
            <a:fld id="{B8E12E0A-72C6-3D45-A7BA-6CE9E25EFD57}" type="slidenum">
              <a:rPr lang="en-US" smtClean="0"/>
              <a:t>43</a:t>
            </a:fld>
            <a:endParaRPr lang="en-US"/>
          </a:p>
        </p:txBody>
      </p:sp>
    </p:spTree>
    <p:extLst>
      <p:ext uri="{BB962C8B-B14F-4D97-AF65-F5344CB8AC3E}">
        <p14:creationId xmlns:p14="http://schemas.microsoft.com/office/powerpoint/2010/main" val="29619043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Su ve cıva gibi birkaç sıvı dışında, Tablo 12.2 gibi veri tablolarını bulmanız pek olası değildir. Bunun yerine, buhar basınçları ve sıcaklıkları ile ilgili matematiksel denklemler bulacaksınız. Kelvin sıcaklığının (1/T) tersinin bir fonksiyonu olarak buhar basıncının doğal logaritmasını (ln) ifade eder. İlişki düz bir çizgidir ve Şekil 12-18'de gösterilen sıvılar için düz çizgi çizimleri Şekil 12-20'de çizilmiştir.</a:t>
            </a:r>
          </a:p>
        </p:txBody>
      </p:sp>
      <p:sp>
        <p:nvSpPr>
          <p:cNvPr id="4" name="Slide Number Placeholder 3"/>
          <p:cNvSpPr>
            <a:spLocks noGrp="1"/>
          </p:cNvSpPr>
          <p:nvPr>
            <p:ph type="sldNum" sz="quarter" idx="10"/>
          </p:nvPr>
        </p:nvSpPr>
        <p:spPr/>
        <p:txBody>
          <a:bodyPr/>
          <a:lstStyle/>
          <a:p>
            <a:fld id="{B8E12E0A-72C6-3D45-A7BA-6CE9E25EFD57}" type="slidenum">
              <a:rPr lang="en-US" smtClean="0"/>
              <a:t>45</a:t>
            </a:fld>
            <a:endParaRPr lang="en-US"/>
          </a:p>
        </p:txBody>
      </p:sp>
    </p:spTree>
    <p:extLst>
      <p:ext uri="{BB962C8B-B14F-4D97-AF65-F5344CB8AC3E}">
        <p14:creationId xmlns:p14="http://schemas.microsoft.com/office/powerpoint/2010/main" val="306721979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Bir sıvı atmosfere açık bir kapta ısıtıldığında, buharlaşmanın sadece yüzeyde değil, sıvı boyunca gerçekleştiği belirli bir sıcaklık vardır. </a:t>
            </a:r>
          </a:p>
          <a:p>
            <a:r>
              <a:rPr lang="tr-TR"/>
              <a:t>Sıvının </a:t>
            </a:r>
            <a:r>
              <a:rPr lang="tr-TR" dirty="0"/>
              <a:t>kütlesi içinde buhar kabarcıkları oluşur, yüzeye çıkar ve kaçar</a:t>
            </a:r>
            <a:r>
              <a:rPr lang="tr-TR"/>
              <a:t>. </a:t>
            </a:r>
          </a:p>
          <a:p>
            <a:r>
              <a:rPr lang="tr-TR"/>
              <a:t>Kaçan </a:t>
            </a:r>
            <a:r>
              <a:rPr lang="tr-TR" dirty="0"/>
              <a:t>moleküllerin uyguladığı basınç, atmosferdeki moleküllerin uyguladığı basınca eşittir ve kaynamanın meydana geldiği söylenir.</a:t>
            </a:r>
          </a:p>
        </p:txBody>
      </p:sp>
      <p:sp>
        <p:nvSpPr>
          <p:cNvPr id="4" name="Slide Number Placeholder 3"/>
          <p:cNvSpPr>
            <a:spLocks noGrp="1"/>
          </p:cNvSpPr>
          <p:nvPr>
            <p:ph type="sldNum" sz="quarter" idx="10"/>
          </p:nvPr>
        </p:nvSpPr>
        <p:spPr/>
        <p:txBody>
          <a:bodyPr/>
          <a:lstStyle/>
          <a:p>
            <a:fld id="{B8E12E0A-72C6-3D45-A7BA-6CE9E25EFD57}" type="slidenum">
              <a:rPr lang="en-US" smtClean="0"/>
              <a:t>47</a:t>
            </a:fld>
            <a:endParaRPr lang="en-US"/>
          </a:p>
        </p:txBody>
      </p:sp>
    </p:spTree>
    <p:extLst>
      <p:ext uri="{BB962C8B-B14F-4D97-AF65-F5344CB8AC3E}">
        <p14:creationId xmlns:p14="http://schemas.microsoft.com/office/powerpoint/2010/main" val="12319345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Kaynama sırasında, ısı olarak emilen enerji yalnızca sıvı moleküllerini buhara dönüştürmek için kullanılır. Sıcaklık, Şekil 12-21'de çarpıcı biçimde gösterildiği gibi, tüm sıvı kaynayıncaya kadar sabit kalır. Bir sıvının buhar basıncının standart atmosfer basıncına (1 atm = 760 mmHg) eşit olduğu sıcaklık normal kaynama noktasıdır. Başka bir deyişle, normal kaynama noktası, bir sıvının 1 atm basınçta kaynama noktasıdır.</a:t>
            </a:r>
          </a:p>
        </p:txBody>
      </p:sp>
      <p:sp>
        <p:nvSpPr>
          <p:cNvPr id="4" name="Slide Number Placeholder 3"/>
          <p:cNvSpPr>
            <a:spLocks noGrp="1"/>
          </p:cNvSpPr>
          <p:nvPr>
            <p:ph type="sldNum" sz="quarter" idx="10"/>
          </p:nvPr>
        </p:nvSpPr>
        <p:spPr/>
        <p:txBody>
          <a:bodyPr/>
          <a:lstStyle/>
          <a:p>
            <a:fld id="{B8E12E0A-72C6-3D45-A7BA-6CE9E25EFD57}" type="slidenum">
              <a:rPr lang="en-US" smtClean="0"/>
              <a:t>48</a:t>
            </a:fld>
            <a:endParaRPr lang="en-US"/>
          </a:p>
        </p:txBody>
      </p:sp>
    </p:spTree>
    <p:extLst>
      <p:ext uri="{BB962C8B-B14F-4D97-AF65-F5344CB8AC3E}">
        <p14:creationId xmlns:p14="http://schemas.microsoft.com/office/powerpoint/2010/main" val="254298920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Kaynamayı anlatırken önemli bir niteleme yaptık: Kaynama, atmosfere açık bir kapta gerçekleşir. Bir sıvı kapalı bir kapta ısıtılırsa kaynama olmaz. Bunun yerine, sıcaklık ve buhar basıncı sürekli olarak yükselir. Atmosfer basıncının birçok katı basınçlara ulaşılabilir.</a:t>
            </a:r>
          </a:p>
        </p:txBody>
      </p:sp>
      <p:sp>
        <p:nvSpPr>
          <p:cNvPr id="4" name="Slide Number Placeholder 3"/>
          <p:cNvSpPr>
            <a:spLocks noGrp="1"/>
          </p:cNvSpPr>
          <p:nvPr>
            <p:ph type="sldNum" sz="quarter" idx="10"/>
          </p:nvPr>
        </p:nvSpPr>
        <p:spPr/>
        <p:txBody>
          <a:bodyPr/>
          <a:lstStyle/>
          <a:p>
            <a:fld id="{B8E12E0A-72C6-3D45-A7BA-6CE9E25EFD57}" type="slidenum">
              <a:rPr lang="en-US" smtClean="0"/>
              <a:t>49</a:t>
            </a:fld>
            <a:endParaRPr lang="en-US"/>
          </a:p>
        </p:txBody>
      </p:sp>
    </p:spTree>
    <p:extLst>
      <p:ext uri="{BB962C8B-B14F-4D97-AF65-F5344CB8AC3E}">
        <p14:creationId xmlns:p14="http://schemas.microsoft.com/office/powerpoint/2010/main" val="23560318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Şekil 12-22'de gösterildiği gibi, bir cam tüpte doğru miktarda sıvı kapatılır ve tüp ısıtılırsa: Sıvının yoğunluğu azalır, buharın yoğunluğu artar ve sonunda iki yoğunluk eşitlenir. Sıvının yüzey gerilimi sıfıra yaklaşır. Sıvı ve buhar arasındaki arayüz daha az belirgin hale gelir ve sonunda kaybolur.</a:t>
            </a:r>
          </a:p>
        </p:txBody>
      </p:sp>
      <p:sp>
        <p:nvSpPr>
          <p:cNvPr id="4" name="Slide Number Placeholder 3"/>
          <p:cNvSpPr>
            <a:spLocks noGrp="1"/>
          </p:cNvSpPr>
          <p:nvPr>
            <p:ph type="sldNum" sz="quarter" idx="10"/>
          </p:nvPr>
        </p:nvSpPr>
        <p:spPr/>
        <p:txBody>
          <a:bodyPr/>
          <a:lstStyle/>
          <a:p>
            <a:fld id="{B8E12E0A-72C6-3D45-A7BA-6CE9E25EFD57}" type="slidenum">
              <a:rPr lang="en-US" smtClean="0"/>
              <a:t>50</a:t>
            </a:fld>
            <a:endParaRPr lang="en-US"/>
          </a:p>
        </p:txBody>
      </p:sp>
    </p:spTree>
    <p:extLst>
      <p:ext uri="{BB962C8B-B14F-4D97-AF65-F5344CB8AC3E}">
        <p14:creationId xmlns:p14="http://schemas.microsoft.com/office/powerpoint/2010/main" val="9799761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Kritik nokta, bu koşullara ulaşıldığı ve sıvı ile buharın ayırt edilemez hale geldiği noktadır. Kritik noktadaki sıcaklık kritik sıcaklıktır (Tc), basınç ise kritik basınçtır (Pc). Kritik nokta, bir buhar basıncı eğrisindeki en yüksek noktadır ve sıvının bulunabileceği en yüksek sıcaklığı temsil eder.</a:t>
            </a:r>
          </a:p>
        </p:txBody>
      </p:sp>
      <p:sp>
        <p:nvSpPr>
          <p:cNvPr id="4" name="Slide Number Placeholder 3"/>
          <p:cNvSpPr>
            <a:spLocks noGrp="1"/>
          </p:cNvSpPr>
          <p:nvPr>
            <p:ph type="sldNum" sz="quarter" idx="10"/>
          </p:nvPr>
        </p:nvSpPr>
        <p:spPr/>
        <p:txBody>
          <a:bodyPr/>
          <a:lstStyle/>
          <a:p>
            <a:fld id="{B8E12E0A-72C6-3D45-A7BA-6CE9E25EFD57}" type="slidenum">
              <a:rPr lang="en-US" smtClean="0"/>
              <a:t>51</a:t>
            </a:fld>
            <a:endParaRPr lang="en-US"/>
          </a:p>
        </p:txBody>
      </p:sp>
    </p:spTree>
    <p:extLst>
      <p:ext uri="{BB962C8B-B14F-4D97-AF65-F5344CB8AC3E}">
        <p14:creationId xmlns:p14="http://schemas.microsoft.com/office/powerpoint/2010/main" val="26588453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Kristal bir katı ısıtıldıkça, atomları, iyonları veya molekülleri daha kuvvetli titreşir. Sonunda, bu titreşimlerin düzenli kristal yapıyı bozduğu bir sıcaklığa ulaşılır. Atomlar, iyonlar veya moleküller birbirinin yanından kayabilir ve katı, kesin şeklini kaybeder ve sıvıya dönüşür. Bu sürece erime veya füzyon denir ve gerçekleştiği sıcaklık erime noktasıdır. Bir sıvının bir katıya dönüştürülmesi olan ters işleme donma veya katılaşma denir ve meydana geldiği sıcaklık donma noktasıdır. Bir katının erime noktası ile sıvısının donma noktası aynıdır. Bu sıcaklıkta katı ve sıvı bir arada dengede bulunur. Bir katıyı eritmek için gereken ısı miktarı, füzyon entalpisidir,</a:t>
            </a:r>
          </a:p>
        </p:txBody>
      </p:sp>
      <p:sp>
        <p:nvSpPr>
          <p:cNvPr id="4" name="Slide Number Placeholder 3"/>
          <p:cNvSpPr>
            <a:spLocks noGrp="1"/>
          </p:cNvSpPr>
          <p:nvPr>
            <p:ph type="sldNum" sz="quarter" idx="10"/>
          </p:nvPr>
        </p:nvSpPr>
        <p:spPr/>
        <p:txBody>
          <a:bodyPr/>
          <a:lstStyle/>
          <a:p>
            <a:fld id="{B8E12E0A-72C6-3D45-A7BA-6CE9E25EFD57}" type="slidenum">
              <a:rPr lang="en-US" smtClean="0"/>
              <a:t>52</a:t>
            </a:fld>
            <a:endParaRPr lang="en-US"/>
          </a:p>
        </p:txBody>
      </p:sp>
    </p:spTree>
    <p:extLst>
      <p:ext uri="{BB962C8B-B14F-4D97-AF65-F5344CB8AC3E}">
        <p14:creationId xmlns:p14="http://schemas.microsoft.com/office/powerpoint/2010/main" val="2729691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Sıvılar gibi katılar da buhar verebilir, ancak mevcut olan daha güçlü moleküller arası kuvvetler nedeniyle katılar genellikle belirli bir sıcaklıkta sıvılar kadar uçucu değildir. Moleküllerin katı halden buhar haline doğrudan geçişine süblimleşme denir. Moleküllerin buhardan katı hale geçişi olan ters işleme çökelme denir.</a:t>
            </a:r>
          </a:p>
        </p:txBody>
      </p:sp>
      <p:sp>
        <p:nvSpPr>
          <p:cNvPr id="4" name="Slide Number Placeholder 3"/>
          <p:cNvSpPr>
            <a:spLocks noGrp="1"/>
          </p:cNvSpPr>
          <p:nvPr>
            <p:ph type="sldNum" sz="quarter" idx="10"/>
          </p:nvPr>
        </p:nvSpPr>
        <p:spPr/>
        <p:txBody>
          <a:bodyPr/>
          <a:lstStyle/>
          <a:p>
            <a:fld id="{B8E12E0A-72C6-3D45-A7BA-6CE9E25EFD57}" type="slidenum">
              <a:rPr lang="en-US" smtClean="0"/>
              <a:t>54</a:t>
            </a:fld>
            <a:endParaRPr lang="en-US"/>
          </a:p>
        </p:txBody>
      </p:sp>
    </p:spTree>
    <p:extLst>
      <p:ext uri="{BB962C8B-B14F-4D97-AF65-F5344CB8AC3E}">
        <p14:creationId xmlns:p14="http://schemas.microsoft.com/office/powerpoint/2010/main" val="39024042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Dipol-dipol kuvvetleri, polar moleküller arasındaki, yani dipol momentlere sahip moleküller arasındaki çekici kuvvetlerdir. Kökenleri elektrostatiktir ve Coulomb yasası ile anlaşılabilirler. Dipol momenti ne kadar büyük olursa, kuvvet o kadar büyük olur. Sıvılarda, polar moleküller bir katıdaki kadar katı bir şekilde tutulmazlar, ancak ortalama olarak çekici etkileşimi en üst düzeye çıkaracak şekilde hizalanma eğilimindedirler.</a:t>
            </a:r>
          </a:p>
          <a:p>
            <a:pPr marL="0" marR="0" lvl="0" indent="0" algn="just" defTabSz="914400" rtl="0" eaLnBrk="0" fontAlgn="base" latinLnBrk="0" hangingPunct="0">
              <a:lnSpc>
                <a:spcPct val="100000"/>
              </a:lnSpc>
              <a:spcBef>
                <a:spcPct val="0"/>
              </a:spcBef>
              <a:spcAft>
                <a:spcPct val="0"/>
              </a:spcAft>
              <a:buClrTx/>
              <a:buSzTx/>
              <a:buFontTx/>
              <a:buNone/>
              <a:tabLst/>
            </a:pPr>
            <a:r>
              <a:rPr lang="tr-TR" dirty="0"/>
              <a:t>Zıt işaretli ve eşit büyüklükteki iki elektrik yükü bir mesafeyle ayrıldığında, bir elektrik dipol oluşturulur. Bir dipolün boyutu, dipol momenti (μ) ile ölçülür. Bir molekülün dipol momenti varsa polar molekül olarak adlandırılır.</a:t>
            </a:r>
          </a:p>
        </p:txBody>
      </p:sp>
      <p:sp>
        <p:nvSpPr>
          <p:cNvPr id="4" name="Slide Number Placeholder 3"/>
          <p:cNvSpPr>
            <a:spLocks noGrp="1"/>
          </p:cNvSpPr>
          <p:nvPr>
            <p:ph type="sldNum" sz="quarter" idx="10"/>
          </p:nvPr>
        </p:nvSpPr>
        <p:spPr/>
        <p:txBody>
          <a:bodyPr/>
          <a:lstStyle/>
          <a:p>
            <a:fld id="{B8E12E0A-72C6-3D45-A7BA-6CE9E25EFD57}" type="slidenum">
              <a:rPr lang="en-US" smtClean="0"/>
              <a:t>8</a:t>
            </a:fld>
            <a:endParaRPr lang="en-US"/>
          </a:p>
        </p:txBody>
      </p:sp>
    </p:spTree>
    <p:extLst>
      <p:ext uri="{BB962C8B-B14F-4D97-AF65-F5344CB8AC3E}">
        <p14:creationId xmlns:p14="http://schemas.microsoft.com/office/powerpoint/2010/main" val="3925600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200" b="0" i="0" kern="1200" dirty="0">
                <a:solidFill>
                  <a:schemeClr val="tx1"/>
                </a:solidFill>
                <a:effectLst/>
                <a:latin typeface="+mn-lt"/>
                <a:ea typeface="+mn-ea"/>
                <a:cs typeface="+mn-cs"/>
              </a:rPr>
              <a:t>Bu özellikle güçlü moleküller arası çekim tipine hidrojen bağı denir; bu, N-H, O-H veya F-H gibi bir polar bağdaki hidrojen atomu ile bir elektronegatif arasındaki özel bir dipol-dipol etkileşimi türü:dür. O, N veya F atomu. etkileşim yazılır:</a:t>
            </a:r>
          </a:p>
          <a:p>
            <a:r>
              <a:rPr lang="tr-TR" dirty="0"/>
              <a:t>A ve B, O, N veya F'yi temsil eder; A—H bir molekül veya bir molekülün parçasıdır ve B başka bir molekülün parçasıdır; ve noktalı çizgi hidrojen bağını temsil eder. Bir hidrojen bağının ortalama enerjisi, bir dipol-dipol etkileşimine</a:t>
            </a:r>
            <a:r>
              <a:rPr lang="tr-TR" baseline="0" dirty="0"/>
              <a:t> kıyasla </a:t>
            </a:r>
            <a:r>
              <a:rPr lang="tr-TR" dirty="0"/>
              <a:t>oldukça büyüktür (40 kJ/mol'e kadar).</a:t>
            </a:r>
          </a:p>
        </p:txBody>
      </p:sp>
      <p:sp>
        <p:nvSpPr>
          <p:cNvPr id="4" name="Slide Number Placeholder 3"/>
          <p:cNvSpPr>
            <a:spLocks noGrp="1"/>
          </p:cNvSpPr>
          <p:nvPr>
            <p:ph type="sldNum" sz="quarter" idx="10"/>
          </p:nvPr>
        </p:nvSpPr>
        <p:spPr/>
        <p:txBody>
          <a:bodyPr/>
          <a:lstStyle/>
          <a:p>
            <a:fld id="{B8E12E0A-72C6-3D45-A7BA-6CE9E25EFD57}" type="slidenum">
              <a:rPr lang="en-US" smtClean="0"/>
              <a:t>10</a:t>
            </a:fld>
            <a:endParaRPr lang="en-US"/>
          </a:p>
        </p:txBody>
      </p:sp>
    </p:spTree>
    <p:extLst>
      <p:ext uri="{BB962C8B-B14F-4D97-AF65-F5344CB8AC3E}">
        <p14:creationId xmlns:p14="http://schemas.microsoft.com/office/powerpoint/2010/main" val="6300094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732">
              <a:defRPr sz="2400">
                <a:solidFill>
                  <a:schemeClr val="tx1"/>
                </a:solidFill>
                <a:latin typeface="Times New Roman" charset="0"/>
                <a:ea typeface="ＭＳ Ｐゴシック" charset="0"/>
              </a:defRPr>
            </a:lvl1pPr>
            <a:lvl2pPr marL="727868" indent="-279949" defTabSz="864732">
              <a:defRPr sz="2400">
                <a:solidFill>
                  <a:schemeClr val="tx1"/>
                </a:solidFill>
                <a:latin typeface="Times New Roman" charset="0"/>
                <a:ea typeface="ＭＳ Ｐゴシック" charset="0"/>
              </a:defRPr>
            </a:lvl2pPr>
            <a:lvl3pPr marL="1119797" indent="-223959" defTabSz="864732">
              <a:defRPr sz="2400">
                <a:solidFill>
                  <a:schemeClr val="tx1"/>
                </a:solidFill>
                <a:latin typeface="Times New Roman" charset="0"/>
                <a:ea typeface="ＭＳ Ｐゴシック" charset="0"/>
              </a:defRPr>
            </a:lvl3pPr>
            <a:lvl4pPr marL="1567716" indent="-223959" defTabSz="864732">
              <a:defRPr sz="2400">
                <a:solidFill>
                  <a:schemeClr val="tx1"/>
                </a:solidFill>
                <a:latin typeface="Times New Roman" charset="0"/>
                <a:ea typeface="ＭＳ Ｐゴシック" charset="0"/>
              </a:defRPr>
            </a:lvl4pPr>
            <a:lvl5pPr marL="2015635" indent="-223959" defTabSz="864732">
              <a:defRPr sz="2400">
                <a:solidFill>
                  <a:schemeClr val="tx1"/>
                </a:solidFill>
                <a:latin typeface="Times New Roman" charset="0"/>
                <a:ea typeface="ＭＳ Ｐゴシック" charset="0"/>
              </a:defRPr>
            </a:lvl5pPr>
            <a:lvl6pPr marL="2463554" indent="-223959" defTabSz="864732" eaLnBrk="0" fontAlgn="base" hangingPunct="0">
              <a:spcBef>
                <a:spcPct val="50000"/>
              </a:spcBef>
              <a:spcAft>
                <a:spcPct val="0"/>
              </a:spcAft>
              <a:defRPr sz="2400">
                <a:solidFill>
                  <a:schemeClr val="tx1"/>
                </a:solidFill>
                <a:latin typeface="Times New Roman" charset="0"/>
                <a:ea typeface="ＭＳ Ｐゴシック" charset="0"/>
              </a:defRPr>
            </a:lvl6pPr>
            <a:lvl7pPr marL="2911472" indent="-223959" defTabSz="864732" eaLnBrk="0" fontAlgn="base" hangingPunct="0">
              <a:spcBef>
                <a:spcPct val="50000"/>
              </a:spcBef>
              <a:spcAft>
                <a:spcPct val="0"/>
              </a:spcAft>
              <a:defRPr sz="2400">
                <a:solidFill>
                  <a:schemeClr val="tx1"/>
                </a:solidFill>
                <a:latin typeface="Times New Roman" charset="0"/>
                <a:ea typeface="ＭＳ Ｐゴシック" charset="0"/>
              </a:defRPr>
            </a:lvl7pPr>
            <a:lvl8pPr marL="3359391" indent="-223959" defTabSz="864732" eaLnBrk="0" fontAlgn="base" hangingPunct="0">
              <a:spcBef>
                <a:spcPct val="50000"/>
              </a:spcBef>
              <a:spcAft>
                <a:spcPct val="0"/>
              </a:spcAft>
              <a:defRPr sz="2400">
                <a:solidFill>
                  <a:schemeClr val="tx1"/>
                </a:solidFill>
                <a:latin typeface="Times New Roman" charset="0"/>
                <a:ea typeface="ＭＳ Ｐゴシック" charset="0"/>
              </a:defRPr>
            </a:lvl8pPr>
            <a:lvl9pPr marL="3807310" indent="-223959" defTabSz="864732"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sz="1200"/>
              <a:t>Chemistry 140 Fall 2002</a:t>
            </a:r>
          </a:p>
        </p:txBody>
      </p:sp>
      <p:sp>
        <p:nvSpPr>
          <p:cNvPr id="64515"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732">
              <a:defRPr sz="2400">
                <a:solidFill>
                  <a:schemeClr val="tx1"/>
                </a:solidFill>
                <a:latin typeface="Times New Roman" charset="0"/>
                <a:ea typeface="ＭＳ Ｐゴシック" charset="0"/>
              </a:defRPr>
            </a:lvl1pPr>
            <a:lvl2pPr marL="727868" indent="-279949" defTabSz="864732">
              <a:defRPr sz="2400">
                <a:solidFill>
                  <a:schemeClr val="tx1"/>
                </a:solidFill>
                <a:latin typeface="Times New Roman" charset="0"/>
                <a:ea typeface="ＭＳ Ｐゴシック" charset="0"/>
              </a:defRPr>
            </a:lvl2pPr>
            <a:lvl3pPr marL="1119797" indent="-223959" defTabSz="864732">
              <a:defRPr sz="2400">
                <a:solidFill>
                  <a:schemeClr val="tx1"/>
                </a:solidFill>
                <a:latin typeface="Times New Roman" charset="0"/>
                <a:ea typeface="ＭＳ Ｐゴシック" charset="0"/>
              </a:defRPr>
            </a:lvl3pPr>
            <a:lvl4pPr marL="1567716" indent="-223959" defTabSz="864732">
              <a:defRPr sz="2400">
                <a:solidFill>
                  <a:schemeClr val="tx1"/>
                </a:solidFill>
                <a:latin typeface="Times New Roman" charset="0"/>
                <a:ea typeface="ＭＳ Ｐゴシック" charset="0"/>
              </a:defRPr>
            </a:lvl4pPr>
            <a:lvl5pPr marL="2015635" indent="-223959" defTabSz="864732">
              <a:defRPr sz="2400">
                <a:solidFill>
                  <a:schemeClr val="tx1"/>
                </a:solidFill>
                <a:latin typeface="Times New Roman" charset="0"/>
                <a:ea typeface="ＭＳ Ｐゴシック" charset="0"/>
              </a:defRPr>
            </a:lvl5pPr>
            <a:lvl6pPr marL="2463554" indent="-223959" defTabSz="864732" eaLnBrk="0" fontAlgn="base" hangingPunct="0">
              <a:spcBef>
                <a:spcPct val="50000"/>
              </a:spcBef>
              <a:spcAft>
                <a:spcPct val="0"/>
              </a:spcAft>
              <a:defRPr sz="2400">
                <a:solidFill>
                  <a:schemeClr val="tx1"/>
                </a:solidFill>
                <a:latin typeface="Times New Roman" charset="0"/>
                <a:ea typeface="ＭＳ Ｐゴシック" charset="0"/>
              </a:defRPr>
            </a:lvl6pPr>
            <a:lvl7pPr marL="2911472" indent="-223959" defTabSz="864732" eaLnBrk="0" fontAlgn="base" hangingPunct="0">
              <a:spcBef>
                <a:spcPct val="50000"/>
              </a:spcBef>
              <a:spcAft>
                <a:spcPct val="0"/>
              </a:spcAft>
              <a:defRPr sz="2400">
                <a:solidFill>
                  <a:schemeClr val="tx1"/>
                </a:solidFill>
                <a:latin typeface="Times New Roman" charset="0"/>
                <a:ea typeface="ＭＳ Ｐゴシック" charset="0"/>
              </a:defRPr>
            </a:lvl7pPr>
            <a:lvl8pPr marL="3359391" indent="-223959" defTabSz="864732" eaLnBrk="0" fontAlgn="base" hangingPunct="0">
              <a:spcBef>
                <a:spcPct val="50000"/>
              </a:spcBef>
              <a:spcAft>
                <a:spcPct val="0"/>
              </a:spcAft>
              <a:defRPr sz="2400">
                <a:solidFill>
                  <a:schemeClr val="tx1"/>
                </a:solidFill>
                <a:latin typeface="Times New Roman" charset="0"/>
                <a:ea typeface="ＭＳ Ｐゴシック" charset="0"/>
              </a:defRPr>
            </a:lvl8pPr>
            <a:lvl9pPr marL="3807310" indent="-223959" defTabSz="864732" eaLnBrk="0" fontAlgn="base" hangingPunct="0">
              <a:spcBef>
                <a:spcPct val="50000"/>
              </a:spcBef>
              <a:spcAft>
                <a:spcPct val="0"/>
              </a:spcAft>
              <a:defRPr sz="2400">
                <a:solidFill>
                  <a:schemeClr val="tx1"/>
                </a:solidFill>
                <a:latin typeface="Times New Roman" charset="0"/>
                <a:ea typeface="ＭＳ Ｐゴシック" charset="0"/>
              </a:defRPr>
            </a:lvl9pPr>
          </a:lstStyle>
          <a:p>
            <a:fld id="{CBE3B767-F3DE-9446-8E39-142BC23083E4}" type="slidenum">
              <a:rPr lang="en-US" sz="1200"/>
              <a:pPr/>
              <a:t>14</a:t>
            </a:fld>
            <a:endParaRPr lang="en-US" sz="1200"/>
          </a:p>
        </p:txBody>
      </p:sp>
      <p:sp>
        <p:nvSpPr>
          <p:cNvPr id="64516" name="Rectangle 2"/>
          <p:cNvSpPr>
            <a:spLocks noGrp="1" noRot="1" noChangeAspect="1" noChangeArrowheads="1" noTextEdit="1"/>
          </p:cNvSpPr>
          <p:nvPr>
            <p:ph type="sldImg"/>
          </p:nvPr>
        </p:nvSpPr>
        <p:spPr>
          <a:ln/>
        </p:spPr>
      </p:sp>
      <p:sp>
        <p:nvSpPr>
          <p:cNvPr id="64517"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CA">
              <a:latin typeface="Times New Roman" charset="0"/>
            </a:endParaRPr>
          </a:p>
        </p:txBody>
      </p:sp>
    </p:spTree>
    <p:extLst>
      <p:ext uri="{BB962C8B-B14F-4D97-AF65-F5344CB8AC3E}">
        <p14:creationId xmlns:p14="http://schemas.microsoft.com/office/powerpoint/2010/main" val="47876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hdr" sz="quarter"/>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732">
              <a:defRPr sz="2400">
                <a:solidFill>
                  <a:schemeClr val="tx1"/>
                </a:solidFill>
                <a:latin typeface="Times New Roman" charset="0"/>
                <a:ea typeface="ＭＳ Ｐゴシック" charset="0"/>
              </a:defRPr>
            </a:lvl1pPr>
            <a:lvl2pPr marL="727868" indent="-279949" defTabSz="864732">
              <a:defRPr sz="2400">
                <a:solidFill>
                  <a:schemeClr val="tx1"/>
                </a:solidFill>
                <a:latin typeface="Times New Roman" charset="0"/>
                <a:ea typeface="ＭＳ Ｐゴシック" charset="0"/>
              </a:defRPr>
            </a:lvl2pPr>
            <a:lvl3pPr marL="1119797" indent="-223959" defTabSz="864732">
              <a:defRPr sz="2400">
                <a:solidFill>
                  <a:schemeClr val="tx1"/>
                </a:solidFill>
                <a:latin typeface="Times New Roman" charset="0"/>
                <a:ea typeface="ＭＳ Ｐゴシック" charset="0"/>
              </a:defRPr>
            </a:lvl3pPr>
            <a:lvl4pPr marL="1567716" indent="-223959" defTabSz="864732">
              <a:defRPr sz="2400">
                <a:solidFill>
                  <a:schemeClr val="tx1"/>
                </a:solidFill>
                <a:latin typeface="Times New Roman" charset="0"/>
                <a:ea typeface="ＭＳ Ｐゴシック" charset="0"/>
              </a:defRPr>
            </a:lvl4pPr>
            <a:lvl5pPr marL="2015635" indent="-223959" defTabSz="864732">
              <a:defRPr sz="2400">
                <a:solidFill>
                  <a:schemeClr val="tx1"/>
                </a:solidFill>
                <a:latin typeface="Times New Roman" charset="0"/>
                <a:ea typeface="ＭＳ Ｐゴシック" charset="0"/>
              </a:defRPr>
            </a:lvl5pPr>
            <a:lvl6pPr marL="2463554" indent="-223959" defTabSz="864732" eaLnBrk="0" fontAlgn="base" hangingPunct="0">
              <a:spcBef>
                <a:spcPct val="50000"/>
              </a:spcBef>
              <a:spcAft>
                <a:spcPct val="0"/>
              </a:spcAft>
              <a:defRPr sz="2400">
                <a:solidFill>
                  <a:schemeClr val="tx1"/>
                </a:solidFill>
                <a:latin typeface="Times New Roman" charset="0"/>
                <a:ea typeface="ＭＳ Ｐゴシック" charset="0"/>
              </a:defRPr>
            </a:lvl6pPr>
            <a:lvl7pPr marL="2911472" indent="-223959" defTabSz="864732" eaLnBrk="0" fontAlgn="base" hangingPunct="0">
              <a:spcBef>
                <a:spcPct val="50000"/>
              </a:spcBef>
              <a:spcAft>
                <a:spcPct val="0"/>
              </a:spcAft>
              <a:defRPr sz="2400">
                <a:solidFill>
                  <a:schemeClr val="tx1"/>
                </a:solidFill>
                <a:latin typeface="Times New Roman" charset="0"/>
                <a:ea typeface="ＭＳ Ｐゴシック" charset="0"/>
              </a:defRPr>
            </a:lvl7pPr>
            <a:lvl8pPr marL="3359391" indent="-223959" defTabSz="864732" eaLnBrk="0" fontAlgn="base" hangingPunct="0">
              <a:spcBef>
                <a:spcPct val="50000"/>
              </a:spcBef>
              <a:spcAft>
                <a:spcPct val="0"/>
              </a:spcAft>
              <a:defRPr sz="2400">
                <a:solidFill>
                  <a:schemeClr val="tx1"/>
                </a:solidFill>
                <a:latin typeface="Times New Roman" charset="0"/>
                <a:ea typeface="ＭＳ Ｐゴシック" charset="0"/>
              </a:defRPr>
            </a:lvl8pPr>
            <a:lvl9pPr marL="3807310" indent="-223959" defTabSz="864732"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sz="1200"/>
              <a:t>Chemistry 140 Fall 2002</a:t>
            </a:r>
          </a:p>
        </p:txBody>
      </p:sp>
      <p:sp>
        <p:nvSpPr>
          <p:cNvPr id="65539"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64732">
              <a:defRPr sz="2400">
                <a:solidFill>
                  <a:schemeClr val="tx1"/>
                </a:solidFill>
                <a:latin typeface="Times New Roman" charset="0"/>
                <a:ea typeface="ＭＳ Ｐゴシック" charset="0"/>
              </a:defRPr>
            </a:lvl1pPr>
            <a:lvl2pPr marL="727868" indent="-279949" defTabSz="864732">
              <a:defRPr sz="2400">
                <a:solidFill>
                  <a:schemeClr val="tx1"/>
                </a:solidFill>
                <a:latin typeface="Times New Roman" charset="0"/>
                <a:ea typeface="ＭＳ Ｐゴシック" charset="0"/>
              </a:defRPr>
            </a:lvl2pPr>
            <a:lvl3pPr marL="1119797" indent="-223959" defTabSz="864732">
              <a:defRPr sz="2400">
                <a:solidFill>
                  <a:schemeClr val="tx1"/>
                </a:solidFill>
                <a:latin typeface="Times New Roman" charset="0"/>
                <a:ea typeface="ＭＳ Ｐゴシック" charset="0"/>
              </a:defRPr>
            </a:lvl3pPr>
            <a:lvl4pPr marL="1567716" indent="-223959" defTabSz="864732">
              <a:defRPr sz="2400">
                <a:solidFill>
                  <a:schemeClr val="tx1"/>
                </a:solidFill>
                <a:latin typeface="Times New Roman" charset="0"/>
                <a:ea typeface="ＭＳ Ｐゴシック" charset="0"/>
              </a:defRPr>
            </a:lvl4pPr>
            <a:lvl5pPr marL="2015635" indent="-223959" defTabSz="864732">
              <a:defRPr sz="2400">
                <a:solidFill>
                  <a:schemeClr val="tx1"/>
                </a:solidFill>
                <a:latin typeface="Times New Roman" charset="0"/>
                <a:ea typeface="ＭＳ Ｐゴシック" charset="0"/>
              </a:defRPr>
            </a:lvl5pPr>
            <a:lvl6pPr marL="2463554" indent="-223959" defTabSz="864732" eaLnBrk="0" fontAlgn="base" hangingPunct="0">
              <a:spcBef>
                <a:spcPct val="50000"/>
              </a:spcBef>
              <a:spcAft>
                <a:spcPct val="0"/>
              </a:spcAft>
              <a:defRPr sz="2400">
                <a:solidFill>
                  <a:schemeClr val="tx1"/>
                </a:solidFill>
                <a:latin typeface="Times New Roman" charset="0"/>
                <a:ea typeface="ＭＳ Ｐゴシック" charset="0"/>
              </a:defRPr>
            </a:lvl6pPr>
            <a:lvl7pPr marL="2911472" indent="-223959" defTabSz="864732" eaLnBrk="0" fontAlgn="base" hangingPunct="0">
              <a:spcBef>
                <a:spcPct val="50000"/>
              </a:spcBef>
              <a:spcAft>
                <a:spcPct val="0"/>
              </a:spcAft>
              <a:defRPr sz="2400">
                <a:solidFill>
                  <a:schemeClr val="tx1"/>
                </a:solidFill>
                <a:latin typeface="Times New Roman" charset="0"/>
                <a:ea typeface="ＭＳ Ｐゴシック" charset="0"/>
              </a:defRPr>
            </a:lvl7pPr>
            <a:lvl8pPr marL="3359391" indent="-223959" defTabSz="864732" eaLnBrk="0" fontAlgn="base" hangingPunct="0">
              <a:spcBef>
                <a:spcPct val="50000"/>
              </a:spcBef>
              <a:spcAft>
                <a:spcPct val="0"/>
              </a:spcAft>
              <a:defRPr sz="2400">
                <a:solidFill>
                  <a:schemeClr val="tx1"/>
                </a:solidFill>
                <a:latin typeface="Times New Roman" charset="0"/>
                <a:ea typeface="ＭＳ Ｐゴシック" charset="0"/>
              </a:defRPr>
            </a:lvl8pPr>
            <a:lvl9pPr marL="3807310" indent="-223959" defTabSz="864732" eaLnBrk="0" fontAlgn="base" hangingPunct="0">
              <a:spcBef>
                <a:spcPct val="50000"/>
              </a:spcBef>
              <a:spcAft>
                <a:spcPct val="0"/>
              </a:spcAft>
              <a:defRPr sz="2400">
                <a:solidFill>
                  <a:schemeClr val="tx1"/>
                </a:solidFill>
                <a:latin typeface="Times New Roman" charset="0"/>
                <a:ea typeface="ＭＳ Ｐゴシック" charset="0"/>
              </a:defRPr>
            </a:lvl9pPr>
          </a:lstStyle>
          <a:p>
            <a:fld id="{DD3B421E-C4BE-0844-8654-31000664C41E}" type="slidenum">
              <a:rPr lang="en-US" sz="1200"/>
              <a:pPr/>
              <a:t>15</a:t>
            </a:fld>
            <a:endParaRPr lang="en-US" sz="1200"/>
          </a:p>
        </p:txBody>
      </p:sp>
      <p:sp>
        <p:nvSpPr>
          <p:cNvPr id="65540" name="Rectangle 2"/>
          <p:cNvSpPr>
            <a:spLocks noGrp="1" noRot="1" noChangeAspect="1" noChangeArrowheads="1" noTextEdit="1"/>
          </p:cNvSpPr>
          <p:nvPr>
            <p:ph type="sldImg"/>
          </p:nvPr>
        </p:nvSpPr>
        <p:spPr>
          <a:ln/>
        </p:spPr>
      </p:sp>
      <p:sp>
        <p:nvSpPr>
          <p:cNvPr id="65541"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r>
              <a:rPr lang="tr-TR" dirty="0"/>
              <a:t>Salisilik asidin elektrostatik potansiyel haritası, molekül içi hidrojen bağını gösterir.</a:t>
            </a:r>
          </a:p>
          <a:p>
            <a:pPr eaLnBrk="1" hangingPunct="1"/>
            <a:endParaRPr lang="tr-TR" dirty="0">
              <a:latin typeface="Times New Roman"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acetic acid dimer</a:t>
            </a:r>
            <a:endParaRPr lang="tr-TR"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en-US" dirty="0"/>
          </a:p>
          <a:p>
            <a:pPr eaLnBrk="1" hangingPunct="1"/>
            <a:r>
              <a:rPr lang="tr-TR" dirty="0"/>
              <a:t>DNA'da guanin (solda) ve sitozin (sağda) arasındaki hidrojen bağı</a:t>
            </a:r>
            <a:endParaRPr lang="tr-TR" dirty="0">
              <a:latin typeface="Times New Roman" charset="0"/>
            </a:endParaRPr>
          </a:p>
        </p:txBody>
      </p:sp>
    </p:spTree>
    <p:extLst>
      <p:ext uri="{BB962C8B-B14F-4D97-AF65-F5344CB8AC3E}">
        <p14:creationId xmlns:p14="http://schemas.microsoft.com/office/powerpoint/2010/main" val="2113097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tr-TR" dirty="0"/>
              <a:t>Tüm moleküller arasında dispersiyon (London) kuvvetleri vardır. Moleküllerdeki tüm elektronların yer değiştirmesini içerirler ve artan moleküler kütle ile güçleri artar. Kuvvetler ayrıca moleküler şekillere de bağlıdır. </a:t>
            </a:r>
          </a:p>
          <a:p>
            <a:pPr marL="171450" indent="-171450">
              <a:buFont typeface="Arial" panose="020B0604020202020204" pitchFamily="34" charset="0"/>
              <a:buChar char="•"/>
            </a:pPr>
            <a:r>
              <a:rPr lang="tr-TR" dirty="0"/>
              <a:t>Kalıcı dipollerle ilişkili kuvvetler, bir bütün olarak moleküllerde değil, bağlardaki elektron çiftlerinin yer değiştirmesini içerir. Bu kuvvetler sadece dipol momentleri (polar moleküller) ile sonuçlanan maddelerde bulunur. Kalıcı dipol </a:t>
            </a:r>
            <a:r>
              <a:rPr lang="tr-TR" dirty="0" err="1"/>
              <a:t>monetlerin</a:t>
            </a:r>
            <a:r>
              <a:rPr lang="tr-TR" dirty="0"/>
              <a:t> varlığı, aynı zamanda mevcut olan dağılma kuvvetlerinin etkisine de katkıda bulunur. </a:t>
            </a:r>
          </a:p>
          <a:p>
            <a:pPr marL="171450" indent="-171450">
              <a:buFont typeface="Arial" panose="020B0604020202020204" pitchFamily="34" charset="0"/>
              <a:buChar char="•"/>
            </a:pPr>
            <a:r>
              <a:rPr lang="tr-TR" dirty="0"/>
              <a:t>Kabaca karşılaştırılabilir moleküler kütlelere sahip maddeleri karşılaştırırken, dipol kuvvetleri erime noktası, kaynama noktası ve buharlaşma entalpisi gibi özelliklerde önemli farklılıklar üretebilir. </a:t>
            </a:r>
          </a:p>
          <a:p>
            <a:pPr marL="171450" indent="-171450">
              <a:buFont typeface="Arial" panose="020B0604020202020204" pitchFamily="34" charset="0"/>
              <a:buChar char="•"/>
            </a:pPr>
            <a:r>
              <a:rPr lang="tr-TR" dirty="0"/>
              <a:t>Çok farklı moleküler kütlelere sahip maddeleri karşılaştırırken, dağılım kuvvetleri  (</a:t>
            </a:r>
            <a:r>
              <a:rPr lang="tr-TR" dirty="0" err="1"/>
              <a:t>London</a:t>
            </a:r>
            <a:r>
              <a:rPr lang="tr-TR" dirty="0"/>
              <a:t>) genellikle dipol kuvvetlerinden daha önemlidir.</a:t>
            </a:r>
          </a:p>
        </p:txBody>
      </p:sp>
      <p:sp>
        <p:nvSpPr>
          <p:cNvPr id="4" name="Slide Number Placeholder 3"/>
          <p:cNvSpPr>
            <a:spLocks noGrp="1"/>
          </p:cNvSpPr>
          <p:nvPr>
            <p:ph type="sldNum" sz="quarter" idx="10"/>
          </p:nvPr>
        </p:nvSpPr>
        <p:spPr/>
        <p:txBody>
          <a:bodyPr/>
          <a:lstStyle/>
          <a:p>
            <a:fld id="{B8E12E0A-72C6-3D45-A7BA-6CE9E25EFD57}" type="slidenum">
              <a:rPr lang="en-US" smtClean="0"/>
              <a:t>16</a:t>
            </a:fld>
            <a:endParaRPr lang="en-US"/>
          </a:p>
        </p:txBody>
      </p:sp>
    </p:spTree>
    <p:extLst>
      <p:ext uri="{BB962C8B-B14F-4D97-AF65-F5344CB8AC3E}">
        <p14:creationId xmlns:p14="http://schemas.microsoft.com/office/powerpoint/2010/main" val="2316205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ayt Numarası Yer Tutucusu 3"/>
          <p:cNvSpPr>
            <a:spLocks noGrp="1"/>
          </p:cNvSpPr>
          <p:nvPr>
            <p:ph type="sldNum" sz="quarter" idx="10"/>
          </p:nvPr>
        </p:nvSpPr>
        <p:spPr/>
        <p:txBody>
          <a:bodyPr/>
          <a:lstStyle/>
          <a:p>
            <a:fld id="{B8E12E0A-72C6-3D45-A7BA-6CE9E25EFD57}" type="slidenum">
              <a:rPr lang="en-US" smtClean="0"/>
              <a:t>17</a:t>
            </a:fld>
            <a:endParaRPr lang="en-US"/>
          </a:p>
        </p:txBody>
      </p:sp>
    </p:spTree>
    <p:extLst>
      <p:ext uri="{BB962C8B-B14F-4D97-AF65-F5344CB8AC3E}">
        <p14:creationId xmlns:p14="http://schemas.microsoft.com/office/powerpoint/2010/main" val="26036499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tr-TR"/>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2DC4DB07-B6FD-1345-AEA2-AA4DABB5EDEC}"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3332447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2DC4DB07-B6FD-1345-AEA2-AA4DABB5EDEC}"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3220771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2DC4DB07-B6FD-1345-AEA2-AA4DABB5EDEC}"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1489172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55650" y="319088"/>
            <a:ext cx="7772400" cy="609600"/>
          </a:xfrm>
        </p:spPr>
        <p:txBody>
          <a:bodyPr/>
          <a:lstStyle/>
          <a:p>
            <a:r>
              <a:rPr lang="en-US"/>
              <a:t>Click to edit Master title style</a:t>
            </a:r>
            <a:endParaRPr lang="tr-TR"/>
          </a:p>
        </p:txBody>
      </p:sp>
      <p:sp>
        <p:nvSpPr>
          <p:cNvPr id="3" name="Content Placeholder 2"/>
          <p:cNvSpPr>
            <a:spLocks noGrp="1"/>
          </p:cNvSpPr>
          <p:nvPr>
            <p:ph sz="half" idx="1"/>
          </p:nvPr>
        </p:nvSpPr>
        <p:spPr>
          <a:xfrm>
            <a:off x="755650" y="1557338"/>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4" name="Content Placeholder 3"/>
          <p:cNvSpPr>
            <a:spLocks noGrp="1"/>
          </p:cNvSpPr>
          <p:nvPr>
            <p:ph sz="quarter" idx="2"/>
          </p:nvPr>
        </p:nvSpPr>
        <p:spPr>
          <a:xfrm>
            <a:off x="4718050" y="1557338"/>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5" name="Content Placeholder 4"/>
          <p:cNvSpPr>
            <a:spLocks noGrp="1"/>
          </p:cNvSpPr>
          <p:nvPr>
            <p:ph sz="quarter" idx="3"/>
          </p:nvPr>
        </p:nvSpPr>
        <p:spPr>
          <a:xfrm>
            <a:off x="4718050" y="3690938"/>
            <a:ext cx="381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r-TR"/>
          </a:p>
        </p:txBody>
      </p:sp>
      <p:sp>
        <p:nvSpPr>
          <p:cNvPr id="6" name="Rectangle 4"/>
          <p:cNvSpPr>
            <a:spLocks noGrp="1" noChangeArrowheads="1"/>
          </p:cNvSpPr>
          <p:nvPr>
            <p:ph type="dt" sz="half" idx="10"/>
          </p:nvPr>
        </p:nvSpPr>
        <p:spPr>
          <a:ln/>
        </p:spPr>
        <p:txBody>
          <a:bodyPr/>
          <a:lstStyle>
            <a:lvl1pPr>
              <a:defRPr/>
            </a:lvl1pPr>
          </a:lstStyle>
          <a:p>
            <a:r>
              <a:rPr lang="en-US"/>
              <a:t>Prentice-Hall </a:t>
            </a:r>
            <a:r>
              <a:rPr lang="en-US">
                <a:cs typeface="Times New Roman" charset="0"/>
              </a:rPr>
              <a:t>© 2007</a:t>
            </a:r>
          </a:p>
        </p:txBody>
      </p:sp>
      <p:sp>
        <p:nvSpPr>
          <p:cNvPr id="7" name="Rectangle 5"/>
          <p:cNvSpPr>
            <a:spLocks noGrp="1" noChangeArrowheads="1"/>
          </p:cNvSpPr>
          <p:nvPr>
            <p:ph type="ftr" sz="quarter" idx="11"/>
          </p:nvPr>
        </p:nvSpPr>
        <p:spPr>
          <a:ln/>
        </p:spPr>
        <p:txBody>
          <a:bodyPr/>
          <a:lstStyle>
            <a:lvl1pPr>
              <a:defRPr/>
            </a:lvl1pPr>
          </a:lstStyle>
          <a:p>
            <a:pPr>
              <a:defRPr/>
            </a:pPr>
            <a:r>
              <a:rPr lang="en-US"/>
              <a:t>General Chemistry: Chapter 12</a:t>
            </a:r>
          </a:p>
        </p:txBody>
      </p:sp>
      <p:sp>
        <p:nvSpPr>
          <p:cNvPr id="8" name="Rectangle 6"/>
          <p:cNvSpPr>
            <a:spLocks noGrp="1" noChangeArrowheads="1"/>
          </p:cNvSpPr>
          <p:nvPr>
            <p:ph type="sldNum" sz="quarter" idx="12"/>
          </p:nvPr>
        </p:nvSpPr>
        <p:spPr>
          <a:ln/>
        </p:spPr>
        <p:txBody>
          <a:bodyPr/>
          <a:lstStyle>
            <a:lvl1pPr>
              <a:defRPr/>
            </a:lvl1pPr>
          </a:lstStyle>
          <a:p>
            <a:r>
              <a:rPr lang="en-US"/>
              <a:t>Slide </a:t>
            </a:r>
            <a:fld id="{47E12AB6-4C73-AC43-A3FE-B248CF93A5DC}" type="slidenum">
              <a:rPr lang="en-US"/>
              <a:pPr/>
              <a:t>‹#›</a:t>
            </a:fld>
            <a:r>
              <a:rPr lang="en-US"/>
              <a:t> of 54</a:t>
            </a:r>
          </a:p>
        </p:txBody>
      </p:sp>
    </p:spTree>
    <p:extLst>
      <p:ext uri="{BB962C8B-B14F-4D97-AF65-F5344CB8AC3E}">
        <p14:creationId xmlns:p14="http://schemas.microsoft.com/office/powerpoint/2010/main" val="3171613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2DC4DB07-B6FD-1345-AEA2-AA4DABB5EDEC}"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23790309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2DC4DB07-B6FD-1345-AEA2-AA4DABB5EDEC}" type="datetimeFigureOut">
              <a:rPr lang="en-US" smtClean="0"/>
              <a:t>4/5/23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927767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2DC4DB07-B6FD-1345-AEA2-AA4DABB5EDEC}"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5131800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2DC4DB07-B6FD-1345-AEA2-AA4DABB5EDEC}" type="datetimeFigureOut">
              <a:rPr lang="en-US" smtClean="0"/>
              <a:t>4/5/23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2440150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2DC4DB07-B6FD-1345-AEA2-AA4DABB5EDEC}" type="datetimeFigureOut">
              <a:rPr lang="en-US" smtClean="0"/>
              <a:t>4/5/23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9136291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C4DB07-B6FD-1345-AEA2-AA4DABB5EDEC}" type="datetimeFigureOut">
              <a:rPr lang="en-US" smtClean="0"/>
              <a:t>4/5/23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119472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2DC4DB07-B6FD-1345-AEA2-AA4DABB5EDEC}"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1766164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2DC4DB07-B6FD-1345-AEA2-AA4DABB5EDEC}" type="datetimeFigureOut">
              <a:rPr lang="en-US" smtClean="0"/>
              <a:t>4/5/23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137EB9-550F-C644-A068-D797117628BA}" type="slidenum">
              <a:rPr lang="en-US" smtClean="0"/>
              <a:t>‹#›</a:t>
            </a:fld>
            <a:endParaRPr lang="en-US"/>
          </a:p>
        </p:txBody>
      </p:sp>
    </p:spTree>
    <p:extLst>
      <p:ext uri="{BB962C8B-B14F-4D97-AF65-F5344CB8AC3E}">
        <p14:creationId xmlns:p14="http://schemas.microsoft.com/office/powerpoint/2010/main" val="649793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4DB07-B6FD-1345-AEA2-AA4DABB5EDEC}" type="datetimeFigureOut">
              <a:rPr lang="en-US" smtClean="0"/>
              <a:t>4/5/23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137EB9-550F-C644-A068-D797117628BA}" type="slidenum">
              <a:rPr lang="en-US" smtClean="0"/>
              <a:t>‹#›</a:t>
            </a:fld>
            <a:endParaRPr lang="en-US"/>
          </a:p>
        </p:txBody>
      </p:sp>
    </p:spTree>
    <p:extLst>
      <p:ext uri="{BB962C8B-B14F-4D97-AF65-F5344CB8AC3E}">
        <p14:creationId xmlns:p14="http://schemas.microsoft.com/office/powerpoint/2010/main" val="24792835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openxmlformats.org/officeDocument/2006/relationships/image" Target="../media/image17.jpeg"/><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3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35.pn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phys.libretexts.org/LibreTexts/University_of_California_Davis/UCD:_Physics_7C/10:_Electromagnetism/10.2:_Electric_Fields/6:_The_Electric_Dipole"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616" y="2368280"/>
            <a:ext cx="8008984" cy="3537220"/>
          </a:xfrm>
        </p:spPr>
        <p:txBody>
          <a:bodyPr>
            <a:normAutofit fontScale="90000"/>
          </a:bodyPr>
          <a:lstStyle/>
          <a:p>
            <a:pPr>
              <a:lnSpc>
                <a:spcPct val="120000"/>
              </a:lnSpc>
            </a:pPr>
            <a:r>
              <a:rPr lang="en-US" sz="4400" dirty="0">
                <a:solidFill>
                  <a:schemeClr val="accent1"/>
                </a:solidFill>
              </a:rPr>
              <a:t>Intermolecular INTERACTIONS: LIQUIDS and SOLIDS</a:t>
            </a:r>
            <a:br>
              <a:rPr lang="en-US" sz="4400" dirty="0">
                <a:solidFill>
                  <a:schemeClr val="accent1"/>
                </a:solidFill>
              </a:rPr>
            </a:br>
            <a:br>
              <a:rPr lang="en-US" sz="4400" b="0" dirty="0">
                <a:solidFill>
                  <a:schemeClr val="accent1"/>
                </a:solidFill>
              </a:rPr>
            </a:br>
            <a:r>
              <a:rPr lang="en-US" sz="2700" dirty="0">
                <a:solidFill>
                  <a:schemeClr val="accent6"/>
                </a:solidFill>
              </a:rPr>
              <a:t>(General Chemistry-</a:t>
            </a:r>
            <a:r>
              <a:rPr lang="en-US" sz="2700" dirty="0" err="1">
                <a:solidFill>
                  <a:schemeClr val="accent6"/>
                </a:solidFill>
              </a:rPr>
              <a:t>PetruccI</a:t>
            </a:r>
            <a:r>
              <a:rPr lang="en-US" sz="2700" dirty="0">
                <a:solidFill>
                  <a:schemeClr val="accent6"/>
                </a:solidFill>
              </a:rPr>
              <a:t>-Chapter 12)</a:t>
            </a:r>
            <a:br>
              <a:rPr lang="en-US" sz="2700" dirty="0">
                <a:solidFill>
                  <a:srgbClr val="F79646"/>
                </a:solidFill>
              </a:rPr>
            </a:br>
            <a:br>
              <a:rPr lang="en-US" sz="2700" dirty="0">
                <a:solidFill>
                  <a:srgbClr val="F79646"/>
                </a:solidFill>
              </a:rPr>
            </a:br>
            <a:r>
              <a:rPr lang="en-US" sz="2700" dirty="0">
                <a:solidFill>
                  <a:schemeClr val="accent3"/>
                </a:solidFill>
              </a:rPr>
              <a:t>Lecture 4</a:t>
            </a:r>
          </a:p>
        </p:txBody>
      </p:sp>
      <p:sp>
        <p:nvSpPr>
          <p:cNvPr id="3" name="Text Placeholder 2"/>
          <p:cNvSpPr>
            <a:spLocks noGrp="1"/>
          </p:cNvSpPr>
          <p:nvPr>
            <p:ph type="body" idx="1"/>
          </p:nvPr>
        </p:nvSpPr>
        <p:spPr>
          <a:xfrm>
            <a:off x="722313" y="1281091"/>
            <a:ext cx="7772400" cy="1002591"/>
          </a:xfrm>
        </p:spPr>
        <p:txBody>
          <a:bodyPr>
            <a:normAutofit/>
          </a:bodyPr>
          <a:lstStyle/>
          <a:p>
            <a:r>
              <a:rPr lang="en-US" sz="4400" dirty="0">
                <a:solidFill>
                  <a:srgbClr val="FF0000"/>
                </a:solidFill>
              </a:rPr>
              <a:t>Chapter 3</a:t>
            </a:r>
          </a:p>
        </p:txBody>
      </p:sp>
      <p:pic>
        <p:nvPicPr>
          <p:cNvPr id="4" name="Picture 3"/>
          <p:cNvPicPr>
            <a:picLocks noChangeAspect="1"/>
          </p:cNvPicPr>
          <p:nvPr/>
        </p:nvPicPr>
        <p:blipFill>
          <a:blip r:embed="rId2"/>
          <a:stretch>
            <a:fillRect/>
          </a:stretch>
        </p:blipFill>
        <p:spPr>
          <a:xfrm>
            <a:off x="22283" y="22281"/>
            <a:ext cx="980410" cy="980410"/>
          </a:xfrm>
          <a:prstGeom prst="rect">
            <a:avLst/>
          </a:prstGeom>
        </p:spPr>
      </p:pic>
      <p:pic>
        <p:nvPicPr>
          <p:cNvPr id="5" name="Picture 4"/>
          <p:cNvPicPr>
            <a:picLocks noChangeAspect="1"/>
          </p:cNvPicPr>
          <p:nvPr/>
        </p:nvPicPr>
        <p:blipFill>
          <a:blip r:embed="rId3"/>
          <a:stretch>
            <a:fillRect/>
          </a:stretch>
        </p:blipFill>
        <p:spPr>
          <a:xfrm>
            <a:off x="8110669" y="-4456"/>
            <a:ext cx="1000367" cy="1000367"/>
          </a:xfrm>
          <a:prstGeom prst="rect">
            <a:avLst/>
          </a:prstGeom>
        </p:spPr>
      </p:pic>
    </p:spTree>
    <p:extLst>
      <p:ext uri="{BB962C8B-B14F-4D97-AF65-F5344CB8AC3E}">
        <p14:creationId xmlns:p14="http://schemas.microsoft.com/office/powerpoint/2010/main" val="2469046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96398"/>
            <a:ext cx="8229600" cy="995802"/>
          </a:xfrm>
        </p:spPr>
        <p:txBody>
          <a:bodyPr>
            <a:normAutofit/>
          </a:bodyPr>
          <a:lstStyle/>
          <a:p>
            <a:pPr>
              <a:spcBef>
                <a:spcPct val="50000"/>
              </a:spcBef>
              <a:defRPr/>
            </a:pPr>
            <a:r>
              <a:rPr lang="tr-TR" b="1" dirty="0" err="1"/>
              <a:t>Hydrogen</a:t>
            </a:r>
            <a:r>
              <a:rPr lang="tr-TR" b="1" dirty="0"/>
              <a:t> </a:t>
            </a:r>
            <a:r>
              <a:rPr lang="tr-TR" b="1" dirty="0" err="1"/>
              <a:t>Bonding</a:t>
            </a:r>
            <a:endParaRPr lang="en-US" b="1" dirty="0">
              <a:solidFill>
                <a:schemeClr val="tx2"/>
              </a:solidFill>
            </a:endParaRPr>
          </a:p>
        </p:txBody>
      </p:sp>
      <p:sp>
        <p:nvSpPr>
          <p:cNvPr id="6" name="Dikdörtgen 5"/>
          <p:cNvSpPr/>
          <p:nvPr/>
        </p:nvSpPr>
        <p:spPr>
          <a:xfrm>
            <a:off x="279400" y="1281691"/>
            <a:ext cx="8407399" cy="5262979"/>
          </a:xfrm>
          <a:prstGeom prst="rect">
            <a:avLst/>
          </a:prstGeom>
        </p:spPr>
        <p:txBody>
          <a:bodyPr wrap="square">
            <a:spAutoFit/>
          </a:bodyPr>
          <a:lstStyle/>
          <a:p>
            <a:pPr marL="285750" indent="-285750">
              <a:buFont typeface="Wingdings" panose="05000000000000000000" pitchFamily="2" charset="2"/>
              <a:buChar char="Ø"/>
            </a:pPr>
            <a:r>
              <a:rPr lang="tr-TR" sz="2400" dirty="0">
                <a:solidFill>
                  <a:srgbClr val="0070C0"/>
                </a:solidFill>
              </a:rPr>
              <a:t>T</a:t>
            </a:r>
            <a:r>
              <a:rPr lang="en-US" sz="2400" dirty="0">
                <a:solidFill>
                  <a:srgbClr val="0070C0"/>
                </a:solidFill>
              </a:rPr>
              <a:t>his particularly strong type of intermolecular attraction is called the</a:t>
            </a:r>
            <a:r>
              <a:rPr lang="tr-TR" sz="2400" dirty="0">
                <a:solidFill>
                  <a:srgbClr val="0070C0"/>
                </a:solidFill>
              </a:rPr>
              <a:t> </a:t>
            </a:r>
            <a:r>
              <a:rPr lang="en-US" sz="2400" dirty="0">
                <a:solidFill>
                  <a:srgbClr val="0070C0"/>
                </a:solidFill>
              </a:rPr>
              <a:t>hydrogen bond, which is a special type of dipole-dipole interaction between the</a:t>
            </a:r>
            <a:r>
              <a:rPr lang="tr-TR" sz="2400" dirty="0">
                <a:solidFill>
                  <a:srgbClr val="0070C0"/>
                </a:solidFill>
              </a:rPr>
              <a:t> </a:t>
            </a:r>
            <a:r>
              <a:rPr lang="en-US" sz="2400" dirty="0">
                <a:solidFill>
                  <a:srgbClr val="0070C0"/>
                </a:solidFill>
              </a:rPr>
              <a:t>hydrogen atom in a polar bond, such as N—H, O—H, or F—H, and an electronegative</a:t>
            </a:r>
            <a:r>
              <a:rPr lang="tr-TR" sz="2400" dirty="0">
                <a:solidFill>
                  <a:srgbClr val="0070C0"/>
                </a:solidFill>
              </a:rPr>
              <a:t> </a:t>
            </a:r>
            <a:r>
              <a:rPr lang="en-US" sz="2400" dirty="0">
                <a:solidFill>
                  <a:srgbClr val="0070C0"/>
                </a:solidFill>
              </a:rPr>
              <a:t>O, N, or F atom.</a:t>
            </a:r>
            <a:endParaRPr lang="tr-TR" sz="2400" dirty="0">
              <a:solidFill>
                <a:srgbClr val="0070C0"/>
              </a:solidFill>
            </a:endParaRPr>
          </a:p>
          <a:p>
            <a:pPr marL="285750" indent="-285750">
              <a:buFont typeface="Wingdings" panose="05000000000000000000" pitchFamily="2" charset="2"/>
              <a:buChar char="Ø"/>
            </a:pPr>
            <a:r>
              <a:rPr lang="en-US" sz="2400" dirty="0">
                <a:solidFill>
                  <a:srgbClr val="0070C0"/>
                </a:solidFill>
              </a:rPr>
              <a:t>The interaction is written</a:t>
            </a:r>
            <a:endParaRPr lang="tr-TR" sz="2400" dirty="0">
              <a:solidFill>
                <a:srgbClr val="0070C0"/>
              </a:solidFill>
            </a:endParaRPr>
          </a:p>
          <a:p>
            <a:pPr marL="285750" indent="-285750">
              <a:buFont typeface="Wingdings" panose="05000000000000000000" pitchFamily="2" charset="2"/>
              <a:buChar char="Ø"/>
            </a:pPr>
            <a:endParaRPr lang="tr-TR" sz="2400" dirty="0">
              <a:solidFill>
                <a:srgbClr val="0070C0"/>
              </a:solidFill>
            </a:endParaRPr>
          </a:p>
          <a:p>
            <a:endParaRPr lang="en-US" sz="2400" dirty="0">
              <a:solidFill>
                <a:srgbClr val="0070C0"/>
              </a:solidFill>
            </a:endParaRPr>
          </a:p>
          <a:p>
            <a:pPr marL="285750" indent="-285750">
              <a:buFont typeface="Wingdings" panose="05000000000000000000" pitchFamily="2" charset="2"/>
              <a:buChar char="Ø"/>
            </a:pPr>
            <a:r>
              <a:rPr lang="en-US" sz="2400" dirty="0">
                <a:solidFill>
                  <a:srgbClr val="0070C0"/>
                </a:solidFill>
              </a:rPr>
              <a:t>A and B represent O, N, or F; A—H is one molecule or part of a molecule and B is</a:t>
            </a:r>
            <a:r>
              <a:rPr lang="tr-TR" sz="2400" dirty="0">
                <a:solidFill>
                  <a:srgbClr val="0070C0"/>
                </a:solidFill>
              </a:rPr>
              <a:t> </a:t>
            </a:r>
            <a:r>
              <a:rPr lang="en-US" sz="2400" dirty="0">
                <a:solidFill>
                  <a:srgbClr val="0070C0"/>
                </a:solidFill>
              </a:rPr>
              <a:t>a part of another molecule; and the dotted line represents the hydrogen bond.</a:t>
            </a:r>
            <a:endParaRPr lang="tr-TR" sz="2400" dirty="0">
              <a:solidFill>
                <a:srgbClr val="0070C0"/>
              </a:solidFill>
            </a:endParaRPr>
          </a:p>
          <a:p>
            <a:pPr marL="285750" indent="-285750">
              <a:buFont typeface="Wingdings" panose="05000000000000000000" pitchFamily="2" charset="2"/>
              <a:buChar char="Ø"/>
            </a:pPr>
            <a:r>
              <a:rPr lang="en-US" sz="2400" dirty="0">
                <a:solidFill>
                  <a:srgbClr val="0070C0"/>
                </a:solidFill>
              </a:rPr>
              <a:t>The average energy of a hydrogen bond is quite large for a dipole-dipole interaction</a:t>
            </a:r>
            <a:r>
              <a:rPr lang="tr-TR" sz="2400" dirty="0">
                <a:solidFill>
                  <a:srgbClr val="0070C0"/>
                </a:solidFill>
              </a:rPr>
              <a:t> </a:t>
            </a:r>
            <a:r>
              <a:rPr lang="en-US" sz="2400" dirty="0">
                <a:solidFill>
                  <a:srgbClr val="0070C0"/>
                </a:solidFill>
              </a:rPr>
              <a:t>(up to 40 kJ/</a:t>
            </a:r>
            <a:r>
              <a:rPr lang="en-US" sz="2400" dirty="0" err="1">
                <a:solidFill>
                  <a:srgbClr val="0070C0"/>
                </a:solidFill>
              </a:rPr>
              <a:t>mol</a:t>
            </a:r>
            <a:r>
              <a:rPr lang="en-US" sz="2400" dirty="0">
                <a:solidFill>
                  <a:srgbClr val="0070C0"/>
                </a:solidFill>
              </a:rPr>
              <a:t>).</a:t>
            </a:r>
            <a:endParaRPr lang="tr-TR" sz="2400" dirty="0">
              <a:solidFill>
                <a:srgbClr val="0070C0"/>
              </a:solidFill>
            </a:endParaRPr>
          </a:p>
          <a:p>
            <a:pPr marL="285750" indent="-285750">
              <a:buFont typeface="Wingdings" panose="05000000000000000000" pitchFamily="2" charset="2"/>
              <a:buChar char="Ø"/>
            </a:pPr>
            <a:endParaRPr lang="tr-TR" sz="2400" dirty="0">
              <a:solidFill>
                <a:srgbClr val="0070C0"/>
              </a:solidFill>
            </a:endParaRPr>
          </a:p>
        </p:txBody>
      </p:sp>
      <p:pic>
        <p:nvPicPr>
          <p:cNvPr id="3" name="Resim 2"/>
          <p:cNvPicPr>
            <a:picLocks noChangeAspect="1"/>
          </p:cNvPicPr>
          <p:nvPr/>
        </p:nvPicPr>
        <p:blipFill>
          <a:blip r:embed="rId3"/>
          <a:stretch>
            <a:fillRect/>
          </a:stretch>
        </p:blipFill>
        <p:spPr>
          <a:xfrm>
            <a:off x="1600207" y="3662009"/>
            <a:ext cx="5632718" cy="492478"/>
          </a:xfrm>
          <a:prstGeom prst="rect">
            <a:avLst/>
          </a:prstGeom>
        </p:spPr>
      </p:pic>
    </p:spTree>
    <p:extLst>
      <p:ext uri="{BB962C8B-B14F-4D97-AF65-F5344CB8AC3E}">
        <p14:creationId xmlns:p14="http://schemas.microsoft.com/office/powerpoint/2010/main" val="26424748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Rectangle 2"/>
          <p:cNvSpPr>
            <a:spLocks noGrp="1" noChangeArrowheads="1"/>
          </p:cNvSpPr>
          <p:nvPr>
            <p:ph type="title"/>
          </p:nvPr>
        </p:nvSpPr>
        <p:spPr>
          <a:xfrm>
            <a:off x="457200" y="33338"/>
            <a:ext cx="8229600" cy="1143000"/>
          </a:xfrm>
        </p:spPr>
        <p:txBody>
          <a:bodyPr/>
          <a:lstStyle/>
          <a:p>
            <a:pPr eaLnBrk="1" hangingPunct="1"/>
            <a:r>
              <a:rPr lang="en-US" dirty="0">
                <a:latin typeface="Times New Roman" charset="0"/>
              </a:rPr>
              <a:t>Hydrogen Bonding</a:t>
            </a:r>
            <a:endParaRPr lang="en-CA" dirty="0">
              <a:latin typeface="Times New Roman" charset="0"/>
            </a:endParaRPr>
          </a:p>
        </p:txBody>
      </p:sp>
      <p:sp>
        <p:nvSpPr>
          <p:cNvPr id="30726" name="Text Box 4"/>
          <p:cNvSpPr txBox="1">
            <a:spLocks noChangeArrowheads="1"/>
          </p:cNvSpPr>
          <p:nvPr/>
        </p:nvSpPr>
        <p:spPr bwMode="auto">
          <a:xfrm>
            <a:off x="3528219" y="6079490"/>
            <a:ext cx="208756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dirty="0"/>
              <a:t>15 to 40 kJ/</a:t>
            </a:r>
            <a:r>
              <a:rPr lang="en-US" dirty="0" err="1"/>
              <a:t>mol</a:t>
            </a:r>
            <a:endParaRPr lang="en-US" dirty="0"/>
          </a:p>
        </p:txBody>
      </p:sp>
      <p:pic>
        <p:nvPicPr>
          <p:cNvPr id="30727" name="Picture 6" descr="12_27"/>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65744" y="1176338"/>
            <a:ext cx="7185262" cy="4679632"/>
          </a:xfrm>
        </p:spPr>
      </p:pic>
      <p:sp>
        <p:nvSpPr>
          <p:cNvPr id="30728" name="Rectangle 7"/>
          <p:cNvSpPr>
            <a:spLocks noChangeArrowheads="1"/>
          </p:cNvSpPr>
          <p:nvPr/>
        </p:nvSpPr>
        <p:spPr bwMode="auto">
          <a:xfrm>
            <a:off x="2112010" y="4567039"/>
            <a:ext cx="184731" cy="36933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solidFill>
                <a:srgbClr val="FF0000"/>
              </a:solidFill>
            </a:endParaRPr>
          </a:p>
        </p:txBody>
      </p:sp>
    </p:spTree>
    <p:extLst>
      <p:ext uri="{BB962C8B-B14F-4D97-AF65-F5344CB8AC3E}">
        <p14:creationId xmlns:p14="http://schemas.microsoft.com/office/powerpoint/2010/main" val="7345787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9" name="Rectangle 2"/>
          <p:cNvSpPr>
            <a:spLocks noGrp="1" noChangeArrowheads="1"/>
          </p:cNvSpPr>
          <p:nvPr>
            <p:ph type="title"/>
          </p:nvPr>
        </p:nvSpPr>
        <p:spPr/>
        <p:txBody>
          <a:bodyPr/>
          <a:lstStyle/>
          <a:p>
            <a:pPr eaLnBrk="1" hangingPunct="1"/>
            <a:r>
              <a:rPr lang="en-US" sz="3200">
                <a:latin typeface="Times New Roman" charset="0"/>
              </a:rPr>
              <a:t>Hydrogen Bonding</a:t>
            </a:r>
          </a:p>
        </p:txBody>
      </p:sp>
      <p:pic>
        <p:nvPicPr>
          <p:cNvPr id="31750" name="Picture 4" descr="12_29-01U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1025" y="1884363"/>
            <a:ext cx="3792538" cy="3354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31751" name="Picture 5" descr="12_28-02U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0463" y="1990725"/>
            <a:ext cx="3519487" cy="34051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52" name="Rectangle 6"/>
          <p:cNvSpPr>
            <a:spLocks noChangeArrowheads="1"/>
          </p:cNvSpPr>
          <p:nvPr/>
        </p:nvSpPr>
        <p:spPr bwMode="auto">
          <a:xfrm>
            <a:off x="1603375" y="5062538"/>
            <a:ext cx="1736725" cy="13176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
        <p:nvSpPr>
          <p:cNvPr id="31753" name="Rectangle 7"/>
          <p:cNvSpPr>
            <a:spLocks noChangeArrowheads="1"/>
          </p:cNvSpPr>
          <p:nvPr/>
        </p:nvSpPr>
        <p:spPr bwMode="auto">
          <a:xfrm>
            <a:off x="5803900" y="5181600"/>
            <a:ext cx="2001838" cy="173038"/>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Tree>
    <p:extLst>
      <p:ext uri="{BB962C8B-B14F-4D97-AF65-F5344CB8AC3E}">
        <p14:creationId xmlns:p14="http://schemas.microsoft.com/office/powerpoint/2010/main" val="8530457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en-US">
                <a:latin typeface="Times New Roman" charset="0"/>
              </a:rPr>
              <a:t>Hydrogen Bonding in HF(g)</a:t>
            </a:r>
            <a:endParaRPr lang="en-CA">
              <a:latin typeface="Times New Roman" charset="0"/>
            </a:endParaRPr>
          </a:p>
        </p:txBody>
      </p:sp>
      <p:pic>
        <p:nvPicPr>
          <p:cNvPr id="32774" name="Picture 6" descr="12_28"/>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949325" y="1557338"/>
            <a:ext cx="3422650" cy="4114800"/>
          </a:xfrm>
        </p:spPr>
      </p:pic>
      <p:sp>
        <p:nvSpPr>
          <p:cNvPr id="32775" name="Rectangle 7"/>
          <p:cNvSpPr>
            <a:spLocks noChangeArrowheads="1"/>
          </p:cNvSpPr>
          <p:nvPr/>
        </p:nvSpPr>
        <p:spPr bwMode="auto">
          <a:xfrm>
            <a:off x="1536700" y="5434013"/>
            <a:ext cx="2346325" cy="2508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pic>
        <p:nvPicPr>
          <p:cNvPr id="32776" name="Picture 9" descr="12_28-01UN"/>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4718050" y="1789113"/>
            <a:ext cx="3810000" cy="3651250"/>
          </a:xfrm>
        </p:spPr>
      </p:pic>
      <p:sp>
        <p:nvSpPr>
          <p:cNvPr id="32777" name="Rectangle 10"/>
          <p:cNvSpPr>
            <a:spLocks noChangeArrowheads="1"/>
          </p:cNvSpPr>
          <p:nvPr/>
        </p:nvSpPr>
        <p:spPr bwMode="auto">
          <a:xfrm>
            <a:off x="5645150" y="5221288"/>
            <a:ext cx="2147888" cy="3714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Tree>
    <p:extLst>
      <p:ext uri="{BB962C8B-B14F-4D97-AF65-F5344CB8AC3E}">
        <p14:creationId xmlns:p14="http://schemas.microsoft.com/office/powerpoint/2010/main" val="3483593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7" name="Rectangle 2"/>
          <p:cNvSpPr>
            <a:spLocks noGrp="1" noChangeArrowheads="1"/>
          </p:cNvSpPr>
          <p:nvPr>
            <p:ph type="title"/>
          </p:nvPr>
        </p:nvSpPr>
        <p:spPr/>
        <p:txBody>
          <a:bodyPr/>
          <a:lstStyle/>
          <a:p>
            <a:pPr eaLnBrk="1" hangingPunct="1"/>
            <a:r>
              <a:rPr lang="en-US">
                <a:latin typeface="Times New Roman" charset="0"/>
              </a:rPr>
              <a:t>Hydrogen Bonding in Water</a:t>
            </a:r>
            <a:endParaRPr lang="en-CA">
              <a:latin typeface="Times New Roman" charset="0"/>
            </a:endParaRPr>
          </a:p>
        </p:txBody>
      </p:sp>
      <p:pic>
        <p:nvPicPr>
          <p:cNvPr id="33798" name="Picture 3" descr="FG13_2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55650" y="1801813"/>
            <a:ext cx="7772400" cy="3624262"/>
          </a:xfrm>
          <a:noFill/>
        </p:spPr>
      </p:pic>
      <p:sp>
        <p:nvSpPr>
          <p:cNvPr id="33799" name="Text Box 4"/>
          <p:cNvSpPr txBox="1">
            <a:spLocks noChangeArrowheads="1"/>
          </p:cNvSpPr>
          <p:nvPr/>
        </p:nvSpPr>
        <p:spPr bwMode="auto">
          <a:xfrm>
            <a:off x="762000" y="5392738"/>
            <a:ext cx="8345488" cy="336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sz="1600" dirty="0"/>
              <a:t> around a molecule                           in the solid		        in the liquid</a:t>
            </a:r>
            <a:endParaRPr lang="en-CA" sz="1600" dirty="0"/>
          </a:p>
        </p:txBody>
      </p:sp>
    </p:spTree>
    <p:extLst>
      <p:ext uri="{BB962C8B-B14F-4D97-AF65-F5344CB8AC3E}">
        <p14:creationId xmlns:p14="http://schemas.microsoft.com/office/powerpoint/2010/main" val="22459197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21" name="Rectangle 3"/>
          <p:cNvSpPr>
            <a:spLocks noGrp="1" noChangeArrowheads="1"/>
          </p:cNvSpPr>
          <p:nvPr>
            <p:ph type="title"/>
          </p:nvPr>
        </p:nvSpPr>
        <p:spPr/>
        <p:txBody>
          <a:bodyPr>
            <a:normAutofit fontScale="90000"/>
          </a:bodyPr>
          <a:lstStyle/>
          <a:p>
            <a:pPr eaLnBrk="1" hangingPunct="1"/>
            <a:r>
              <a:rPr lang="en-US">
                <a:latin typeface="Times New Roman" charset="0"/>
              </a:rPr>
              <a:t>Other examples of H-Bonds</a:t>
            </a:r>
            <a:endParaRPr lang="en-CA">
              <a:latin typeface="Times New Roman" charset="0"/>
            </a:endParaRPr>
          </a:p>
        </p:txBody>
      </p:sp>
      <p:pic>
        <p:nvPicPr>
          <p:cNvPr id="580618" name="Picture 10" descr="12_31-04UN"/>
          <p:cNvPicPr>
            <a:picLocks noGrp="1" noChangeAspect="1" noChangeArrowheads="1"/>
          </p:cNvPicPr>
          <p:nvPr>
            <p:ph sz="quarter" idx="3"/>
          </p:nvPr>
        </p:nvPicPr>
        <p:blipFill>
          <a:blip r:embed="rId3">
            <a:extLst>
              <a:ext uri="{28A0092B-C50C-407E-A947-70E740481C1C}">
                <a14:useLocalDpi xmlns:a14="http://schemas.microsoft.com/office/drawing/2010/main" val="0"/>
              </a:ext>
            </a:extLst>
          </a:blip>
          <a:srcRect/>
          <a:stretch>
            <a:fillRect/>
          </a:stretch>
        </p:blipFill>
        <p:spPr>
          <a:xfrm>
            <a:off x="4217988" y="3203575"/>
            <a:ext cx="4006850" cy="2835275"/>
          </a:xfrm>
        </p:spPr>
      </p:pic>
      <p:sp>
        <p:nvSpPr>
          <p:cNvPr id="34823" name="Rectangle 11"/>
          <p:cNvSpPr>
            <a:spLocks noChangeArrowheads="1"/>
          </p:cNvSpPr>
          <p:nvPr/>
        </p:nvSpPr>
        <p:spPr bwMode="auto">
          <a:xfrm>
            <a:off x="5467350" y="5870575"/>
            <a:ext cx="1509713" cy="18097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endParaRPr lang="tr-TR"/>
          </a:p>
        </p:txBody>
      </p:sp>
      <p:pic>
        <p:nvPicPr>
          <p:cNvPr id="580621" name="Picture 13" descr="12_31"/>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a:xfrm>
            <a:off x="4324350" y="1104900"/>
            <a:ext cx="3795713" cy="1981200"/>
          </a:xfrm>
        </p:spPr>
      </p:pic>
      <p:sp>
        <p:nvSpPr>
          <p:cNvPr id="34825" name="Rectangle 14"/>
          <p:cNvSpPr>
            <a:spLocks noChangeArrowheads="1"/>
          </p:cNvSpPr>
          <p:nvPr/>
        </p:nvSpPr>
        <p:spPr bwMode="auto">
          <a:xfrm>
            <a:off x="5346700" y="2925763"/>
            <a:ext cx="1749425" cy="265112"/>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pic>
        <p:nvPicPr>
          <p:cNvPr id="34826" name="Picture 16" descr="12_31-02UN"/>
          <p:cNvPicPr>
            <a:picLocks noGrp="1" noChangeAspect="1" noChangeArrowheads="1"/>
          </p:cNvPicPr>
          <p:nvPr>
            <p:ph sz="half" idx="1"/>
          </p:nvPr>
        </p:nvPicPr>
        <p:blipFill>
          <a:blip r:embed="rId5">
            <a:extLst>
              <a:ext uri="{28A0092B-C50C-407E-A947-70E740481C1C}">
                <a14:useLocalDpi xmlns:a14="http://schemas.microsoft.com/office/drawing/2010/main" val="0"/>
              </a:ext>
            </a:extLst>
          </a:blip>
          <a:srcRect/>
          <a:stretch>
            <a:fillRect/>
          </a:stretch>
        </p:blipFill>
        <p:spPr>
          <a:xfrm>
            <a:off x="957263" y="2073275"/>
            <a:ext cx="2405062" cy="3103563"/>
          </a:xfrm>
        </p:spPr>
      </p:pic>
      <p:sp>
        <p:nvSpPr>
          <p:cNvPr id="34827" name="Rectangle 17"/>
          <p:cNvSpPr>
            <a:spLocks noChangeArrowheads="1"/>
          </p:cNvSpPr>
          <p:nvPr/>
        </p:nvSpPr>
        <p:spPr bwMode="auto">
          <a:xfrm>
            <a:off x="1192213" y="5010150"/>
            <a:ext cx="2133600" cy="225425"/>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
        <p:nvSpPr>
          <p:cNvPr id="2" name="TextBox 1"/>
          <p:cNvSpPr txBox="1"/>
          <p:nvPr/>
        </p:nvSpPr>
        <p:spPr>
          <a:xfrm>
            <a:off x="4902200" y="5892800"/>
            <a:ext cx="3895709" cy="646331"/>
          </a:xfrm>
          <a:prstGeom prst="rect">
            <a:avLst/>
          </a:prstGeom>
          <a:noFill/>
        </p:spPr>
        <p:txBody>
          <a:bodyPr wrap="square" rtlCol="0">
            <a:spAutoFit/>
          </a:bodyPr>
          <a:lstStyle/>
          <a:p>
            <a:r>
              <a:rPr lang="en-US" dirty="0"/>
              <a:t>Hydrogen bonding between guanine (left) and cytosine(right) in DNA</a:t>
            </a:r>
          </a:p>
        </p:txBody>
      </p:sp>
      <p:sp>
        <p:nvSpPr>
          <p:cNvPr id="3" name="Rectangle 2"/>
          <p:cNvSpPr/>
          <p:nvPr/>
        </p:nvSpPr>
        <p:spPr>
          <a:xfrm>
            <a:off x="7337415" y="2776577"/>
            <a:ext cx="1774845" cy="369332"/>
          </a:xfrm>
          <a:prstGeom prst="rect">
            <a:avLst/>
          </a:prstGeom>
        </p:spPr>
        <p:txBody>
          <a:bodyPr wrap="none">
            <a:spAutoFit/>
          </a:bodyPr>
          <a:lstStyle/>
          <a:p>
            <a:r>
              <a:rPr lang="en-US" dirty="0"/>
              <a:t>acetic acid dimer</a:t>
            </a:r>
          </a:p>
        </p:txBody>
      </p:sp>
      <p:sp>
        <p:nvSpPr>
          <p:cNvPr id="4" name="Rectangle 3"/>
          <p:cNvSpPr/>
          <p:nvPr/>
        </p:nvSpPr>
        <p:spPr>
          <a:xfrm>
            <a:off x="114300" y="5098355"/>
            <a:ext cx="3759200" cy="923330"/>
          </a:xfrm>
          <a:prstGeom prst="rect">
            <a:avLst/>
          </a:prstGeom>
        </p:spPr>
        <p:txBody>
          <a:bodyPr wrap="square">
            <a:spAutoFit/>
          </a:bodyPr>
          <a:lstStyle/>
          <a:p>
            <a:r>
              <a:rPr lang="en-US" dirty="0"/>
              <a:t>Electrostatic potential map of salicylic acid showing </a:t>
            </a:r>
            <a:r>
              <a:rPr lang="en-US" b="1" dirty="0" err="1">
                <a:solidFill>
                  <a:srgbClr val="FF6600"/>
                </a:solidFill>
              </a:rPr>
              <a:t>intramolecular</a:t>
            </a:r>
            <a:r>
              <a:rPr lang="en-US" dirty="0"/>
              <a:t> hydrogen bonding.</a:t>
            </a:r>
          </a:p>
        </p:txBody>
      </p:sp>
    </p:spTree>
    <p:extLst>
      <p:ext uri="{BB962C8B-B14F-4D97-AF65-F5344CB8AC3E}">
        <p14:creationId xmlns:p14="http://schemas.microsoft.com/office/powerpoint/2010/main" val="36520440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062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806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66700" y="266849"/>
            <a:ext cx="8432800" cy="6370974"/>
          </a:xfrm>
          <a:prstGeom prst="rect">
            <a:avLst/>
          </a:prstGeom>
        </p:spPr>
        <p:txBody>
          <a:bodyPr wrap="square">
            <a:spAutoFit/>
          </a:bodyPr>
          <a:lstStyle/>
          <a:p>
            <a:pPr algn="just"/>
            <a:r>
              <a:rPr lang="en-US" sz="2400" b="1" u="sng" dirty="0">
                <a:solidFill>
                  <a:srgbClr val="FF6600"/>
                </a:solidFill>
              </a:rPr>
              <a:t>Summary of van der Waals Forces</a:t>
            </a:r>
          </a:p>
          <a:p>
            <a:pPr algn="just"/>
            <a:r>
              <a:rPr lang="en-US" sz="2400" dirty="0"/>
              <a:t>* </a:t>
            </a:r>
            <a:r>
              <a:rPr lang="en-US" sz="2400" dirty="0">
                <a:solidFill>
                  <a:schemeClr val="accent5"/>
                </a:solidFill>
              </a:rPr>
              <a:t>Dispersion (London) forces exist between all molecules. </a:t>
            </a:r>
            <a:r>
              <a:rPr lang="en-US" sz="2400" dirty="0"/>
              <a:t>They involve </a:t>
            </a:r>
            <a:r>
              <a:rPr lang="en-US" sz="2400" dirty="0" err="1"/>
              <a:t>displacementsof</a:t>
            </a:r>
            <a:r>
              <a:rPr lang="en-US" sz="2400" dirty="0"/>
              <a:t> all the electrons in molecules, and they increase in strength with increasing molecular mass. The forces also depend on molecular shapes.</a:t>
            </a:r>
          </a:p>
          <a:p>
            <a:pPr algn="just"/>
            <a:r>
              <a:rPr lang="en-US" sz="2400" dirty="0"/>
              <a:t>* Forces associated with </a:t>
            </a:r>
            <a:r>
              <a:rPr lang="en-US" sz="2400" dirty="0">
                <a:solidFill>
                  <a:schemeClr val="tx2"/>
                </a:solidFill>
              </a:rPr>
              <a:t>permanent dipoles </a:t>
            </a:r>
            <a:r>
              <a:rPr lang="en-US" sz="2400" dirty="0"/>
              <a:t>involve displacements of electron pairs in bonds rather than in molecules as a whole. These forces are found only in substances with resultant dipole moments (polar molecules). </a:t>
            </a:r>
            <a:r>
              <a:rPr lang="en-US" sz="2400" dirty="0">
                <a:solidFill>
                  <a:srgbClr val="1F497D"/>
                </a:solidFill>
              </a:rPr>
              <a:t>Their existence adds to the effect of dispersion forces also present.</a:t>
            </a:r>
          </a:p>
          <a:p>
            <a:pPr algn="just"/>
            <a:r>
              <a:rPr lang="en-US" sz="2400" dirty="0"/>
              <a:t>* When comparing substances of roughly comparable molecular masses, dipole forces can produce </a:t>
            </a:r>
            <a:r>
              <a:rPr lang="en-US" sz="2400" dirty="0">
                <a:solidFill>
                  <a:schemeClr val="accent3"/>
                </a:solidFill>
              </a:rPr>
              <a:t>significant differences in properties such as melting point, boiling point, and enthalpy of vaporization.</a:t>
            </a:r>
          </a:p>
          <a:p>
            <a:pPr algn="just"/>
            <a:r>
              <a:rPr lang="en-US" sz="2400" dirty="0"/>
              <a:t>* When comparing substances of </a:t>
            </a:r>
            <a:r>
              <a:rPr lang="en-US" sz="2400" dirty="0">
                <a:solidFill>
                  <a:srgbClr val="FF6600"/>
                </a:solidFill>
              </a:rPr>
              <a:t>widely different molecular masses, dispersion forces are usually more significant than dipole forces.</a:t>
            </a:r>
          </a:p>
        </p:txBody>
      </p:sp>
    </p:spTree>
    <p:extLst>
      <p:ext uri="{BB962C8B-B14F-4D97-AF65-F5344CB8AC3E}">
        <p14:creationId xmlns:p14="http://schemas.microsoft.com/office/powerpoint/2010/main" val="34496031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Resim 2"/>
          <p:cNvPicPr>
            <a:picLocks noChangeAspect="1"/>
          </p:cNvPicPr>
          <p:nvPr/>
        </p:nvPicPr>
        <p:blipFill>
          <a:blip r:embed="rId3"/>
          <a:stretch>
            <a:fillRect/>
          </a:stretch>
        </p:blipFill>
        <p:spPr>
          <a:xfrm>
            <a:off x="457201" y="475818"/>
            <a:ext cx="8644720" cy="5303742"/>
          </a:xfrm>
          <a:prstGeom prst="rect">
            <a:avLst/>
          </a:prstGeom>
        </p:spPr>
      </p:pic>
    </p:spTree>
    <p:extLst>
      <p:ext uri="{BB962C8B-B14F-4D97-AF65-F5344CB8AC3E}">
        <p14:creationId xmlns:p14="http://schemas.microsoft.com/office/powerpoint/2010/main" val="8664763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flipV="1">
            <a:off x="219542" y="2032000"/>
            <a:ext cx="8924458" cy="6858000"/>
          </a:xfrm>
          <a:prstGeom prst="rect">
            <a:avLst/>
          </a:prstGeom>
        </p:spPr>
      </p:pic>
      <p:sp>
        <p:nvSpPr>
          <p:cNvPr id="5" name="TextBox 4"/>
          <p:cNvSpPr txBox="1"/>
          <p:nvPr/>
        </p:nvSpPr>
        <p:spPr>
          <a:xfrm>
            <a:off x="2184400" y="584200"/>
            <a:ext cx="5377494" cy="646331"/>
          </a:xfrm>
          <a:prstGeom prst="rect">
            <a:avLst/>
          </a:prstGeom>
          <a:noFill/>
        </p:spPr>
        <p:txBody>
          <a:bodyPr wrap="none" rtlCol="0">
            <a:spAutoFit/>
          </a:bodyPr>
          <a:lstStyle/>
          <a:p>
            <a:r>
              <a:rPr lang="en-US" sz="3600" dirty="0"/>
              <a:t>SOLIDS----LIQUIDS----GASES</a:t>
            </a:r>
          </a:p>
        </p:txBody>
      </p:sp>
    </p:spTree>
    <p:extLst>
      <p:ext uri="{BB962C8B-B14F-4D97-AF65-F5344CB8AC3E}">
        <p14:creationId xmlns:p14="http://schemas.microsoft.com/office/powerpoint/2010/main" val="38145038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Rectangle 2"/>
          <p:cNvSpPr>
            <a:spLocks noGrp="1" noChangeArrowheads="1"/>
          </p:cNvSpPr>
          <p:nvPr>
            <p:ph type="title"/>
          </p:nvPr>
        </p:nvSpPr>
        <p:spPr>
          <a:xfrm>
            <a:off x="457200" y="233363"/>
            <a:ext cx="8077200" cy="1190625"/>
          </a:xfrm>
        </p:spPr>
        <p:txBody>
          <a:bodyPr>
            <a:normAutofit fontScale="90000"/>
          </a:bodyPr>
          <a:lstStyle/>
          <a:p>
            <a:pPr eaLnBrk="1" hangingPunct="1"/>
            <a:r>
              <a:rPr lang="en-US" dirty="0">
                <a:latin typeface="Times New Roman" charset="0"/>
              </a:rPr>
              <a:t>Intermolecular Forces and Some Properties of Liquids</a:t>
            </a:r>
          </a:p>
        </p:txBody>
      </p:sp>
      <p:sp>
        <p:nvSpPr>
          <p:cNvPr id="4102" name="Rectangle 3"/>
          <p:cNvSpPr>
            <a:spLocks noChangeArrowheads="1"/>
          </p:cNvSpPr>
          <p:nvPr/>
        </p:nvSpPr>
        <p:spPr bwMode="auto">
          <a:xfrm>
            <a:off x="857250" y="1970405"/>
            <a:ext cx="7343775"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eaLnBrk="1" hangingPunct="1">
              <a:lnSpc>
                <a:spcPct val="90000"/>
              </a:lnSpc>
              <a:spcBef>
                <a:spcPct val="20000"/>
              </a:spcBef>
              <a:buClr>
                <a:srgbClr val="2B818D"/>
              </a:buClr>
              <a:buFont typeface="Symbol" charset="0"/>
              <a:buChar char="¨"/>
            </a:pPr>
            <a:r>
              <a:rPr lang="en-US" sz="2800" dirty="0"/>
              <a:t>Cohesive Forces</a:t>
            </a:r>
          </a:p>
          <a:p>
            <a:pPr marL="742950" lvl="1" indent="-285750" eaLnBrk="1" hangingPunct="1">
              <a:lnSpc>
                <a:spcPct val="90000"/>
              </a:lnSpc>
              <a:spcBef>
                <a:spcPct val="20000"/>
              </a:spcBef>
              <a:buClr>
                <a:srgbClr val="2B818D"/>
              </a:buClr>
              <a:buFont typeface="Symbol" charset="0"/>
              <a:buChar char="·"/>
            </a:pPr>
            <a:r>
              <a:rPr lang="en-US" dirty="0"/>
              <a:t>Intermolecular forces between like molecules.</a:t>
            </a:r>
          </a:p>
          <a:p>
            <a:pPr marL="342900" indent="-342900" eaLnBrk="1" hangingPunct="1">
              <a:lnSpc>
                <a:spcPct val="90000"/>
              </a:lnSpc>
              <a:spcBef>
                <a:spcPct val="20000"/>
              </a:spcBef>
              <a:buClr>
                <a:srgbClr val="2B818D"/>
              </a:buClr>
              <a:buFont typeface="Symbol" charset="0"/>
              <a:buChar char="¨"/>
            </a:pPr>
            <a:r>
              <a:rPr lang="en-US" sz="2800" dirty="0"/>
              <a:t>Adhesive Forces</a:t>
            </a:r>
          </a:p>
          <a:p>
            <a:pPr marL="742950" lvl="1" indent="-285750" eaLnBrk="1" hangingPunct="1">
              <a:lnSpc>
                <a:spcPct val="90000"/>
              </a:lnSpc>
              <a:spcBef>
                <a:spcPct val="20000"/>
              </a:spcBef>
              <a:buClr>
                <a:srgbClr val="2B818D"/>
              </a:buClr>
              <a:buFont typeface="Symbol" charset="0"/>
              <a:buChar char="·"/>
            </a:pPr>
            <a:r>
              <a:rPr lang="en-US" dirty="0"/>
              <a:t>Intermolecular forces between unlike molecules.</a:t>
            </a:r>
          </a:p>
          <a:p>
            <a:pPr marL="742950" lvl="1" indent="-285750" eaLnBrk="1" hangingPunct="1">
              <a:lnSpc>
                <a:spcPct val="90000"/>
              </a:lnSpc>
              <a:spcBef>
                <a:spcPct val="20000"/>
              </a:spcBef>
              <a:buClr>
                <a:srgbClr val="2B818D"/>
              </a:buClr>
              <a:buFont typeface="Symbol" charset="0"/>
              <a:buChar char="·"/>
            </a:pPr>
            <a:endParaRPr lang="en-US" dirty="0"/>
          </a:p>
          <a:p>
            <a:pPr marL="342900" indent="-342900" eaLnBrk="1" hangingPunct="1">
              <a:lnSpc>
                <a:spcPct val="90000"/>
              </a:lnSpc>
              <a:spcBef>
                <a:spcPct val="20000"/>
              </a:spcBef>
              <a:buClr>
                <a:srgbClr val="2B818D"/>
              </a:buClr>
              <a:buFont typeface="Symbol" charset="0"/>
              <a:buChar char="¨"/>
            </a:pPr>
            <a:r>
              <a:rPr lang="en-US" sz="2800" dirty="0"/>
              <a:t>Surface Tension  </a:t>
            </a:r>
            <a:r>
              <a:rPr lang="en-US" sz="3200" dirty="0">
                <a:sym typeface="Symbol" charset="0"/>
              </a:rPr>
              <a:t></a:t>
            </a:r>
          </a:p>
          <a:p>
            <a:pPr marL="742950" lvl="1" indent="-285750" eaLnBrk="1" hangingPunct="1">
              <a:lnSpc>
                <a:spcPct val="90000"/>
              </a:lnSpc>
              <a:spcBef>
                <a:spcPct val="20000"/>
              </a:spcBef>
              <a:buClr>
                <a:srgbClr val="2B818D"/>
              </a:buClr>
              <a:buFont typeface="Symbol" charset="0"/>
              <a:buChar char="·"/>
            </a:pPr>
            <a:r>
              <a:rPr lang="en-US" dirty="0"/>
              <a:t>Energy or work required to increase the surface area of a liquid.</a:t>
            </a:r>
          </a:p>
          <a:p>
            <a:pPr marL="342900" indent="-342900" eaLnBrk="1" hangingPunct="1">
              <a:lnSpc>
                <a:spcPct val="90000"/>
              </a:lnSpc>
              <a:spcBef>
                <a:spcPct val="20000"/>
              </a:spcBef>
              <a:buClr>
                <a:srgbClr val="2B818D"/>
              </a:buClr>
              <a:buFont typeface="Symbol" charset="0"/>
              <a:buChar char="¨"/>
            </a:pPr>
            <a:r>
              <a:rPr lang="en-US" sz="2800" dirty="0"/>
              <a:t>Viscosity  </a:t>
            </a:r>
            <a:r>
              <a:rPr lang="en-US" sz="2800" dirty="0">
                <a:sym typeface="Symbol" charset="0"/>
              </a:rPr>
              <a:t></a:t>
            </a:r>
          </a:p>
          <a:p>
            <a:pPr marL="742950" lvl="1" indent="-285750" eaLnBrk="1" hangingPunct="1">
              <a:lnSpc>
                <a:spcPct val="90000"/>
              </a:lnSpc>
              <a:spcBef>
                <a:spcPct val="20000"/>
              </a:spcBef>
              <a:buClr>
                <a:srgbClr val="2B818D"/>
              </a:buClr>
              <a:buFont typeface="Symbol" charset="0"/>
              <a:buChar char="·"/>
            </a:pPr>
            <a:r>
              <a:rPr lang="en-US" dirty="0"/>
              <a:t>A liquids resistance to flow</a:t>
            </a:r>
          </a:p>
          <a:p>
            <a:pPr marL="742950" lvl="1" indent="-285750" eaLnBrk="1" hangingPunct="1">
              <a:lnSpc>
                <a:spcPct val="90000"/>
              </a:lnSpc>
              <a:spcBef>
                <a:spcPct val="20000"/>
              </a:spcBef>
              <a:buClr>
                <a:srgbClr val="2B818D"/>
              </a:buClr>
              <a:buFont typeface="Symbol" charset="0"/>
              <a:buChar char="·"/>
            </a:pPr>
            <a:endParaRPr lang="en-US" dirty="0"/>
          </a:p>
          <a:p>
            <a:pPr marL="742950" lvl="1" indent="-285750" eaLnBrk="1" hangingPunct="1">
              <a:lnSpc>
                <a:spcPct val="90000"/>
              </a:lnSpc>
              <a:spcBef>
                <a:spcPct val="20000"/>
              </a:spcBef>
              <a:buClr>
                <a:srgbClr val="2B818D"/>
              </a:buClr>
              <a:buFont typeface="Symbol" charset="0"/>
              <a:buChar char="·"/>
            </a:pPr>
            <a:endParaRPr lang="en-CA" dirty="0"/>
          </a:p>
        </p:txBody>
      </p:sp>
    </p:spTree>
    <p:extLst>
      <p:ext uri="{BB962C8B-B14F-4D97-AF65-F5344CB8AC3E}">
        <p14:creationId xmlns:p14="http://schemas.microsoft.com/office/powerpoint/2010/main" val="8589314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03855" y="-28055"/>
            <a:ext cx="3327278" cy="646331"/>
          </a:xfrm>
          <a:prstGeom prst="rect">
            <a:avLst/>
          </a:prstGeom>
        </p:spPr>
        <p:txBody>
          <a:bodyPr wrap="none">
            <a:spAutoFit/>
          </a:bodyPr>
          <a:lstStyle/>
          <a:p>
            <a:r>
              <a:rPr lang="en-US" sz="3600" b="1" dirty="0">
                <a:solidFill>
                  <a:schemeClr val="accent6"/>
                </a:solidFill>
              </a:rPr>
              <a:t>Weekly Subjects</a:t>
            </a:r>
          </a:p>
        </p:txBody>
      </p:sp>
      <p:graphicFrame>
        <p:nvGraphicFramePr>
          <p:cNvPr id="4" name="Table 3"/>
          <p:cNvGraphicFramePr>
            <a:graphicFrameLocks noGrp="1"/>
          </p:cNvGraphicFramePr>
          <p:nvPr>
            <p:extLst>
              <p:ext uri="{D42A27DB-BD31-4B8C-83A1-F6EECF244321}">
                <p14:modId xmlns:p14="http://schemas.microsoft.com/office/powerpoint/2010/main" val="3071697741"/>
              </p:ext>
            </p:extLst>
          </p:nvPr>
        </p:nvGraphicFramePr>
        <p:xfrm>
          <a:off x="403854" y="727615"/>
          <a:ext cx="7536185" cy="5313635"/>
        </p:xfrm>
        <a:graphic>
          <a:graphicData uri="http://schemas.openxmlformats.org/drawingml/2006/table">
            <a:tbl>
              <a:tblPr>
                <a:tableStyleId>{5C22544A-7EE6-4342-B048-85BDC9FD1C3A}</a:tableStyleId>
              </a:tblPr>
              <a:tblGrid>
                <a:gridCol w="1089666">
                  <a:extLst>
                    <a:ext uri="{9D8B030D-6E8A-4147-A177-3AD203B41FA5}">
                      <a16:colId xmlns:a16="http://schemas.microsoft.com/office/drawing/2014/main" val="20000"/>
                    </a:ext>
                  </a:extLst>
                </a:gridCol>
                <a:gridCol w="6446519">
                  <a:extLst>
                    <a:ext uri="{9D8B030D-6E8A-4147-A177-3AD203B41FA5}">
                      <a16:colId xmlns:a16="http://schemas.microsoft.com/office/drawing/2014/main" val="20001"/>
                    </a:ext>
                  </a:extLst>
                </a:gridCol>
              </a:tblGrid>
              <a:tr h="376566">
                <a:tc>
                  <a:txBody>
                    <a:bodyPr/>
                    <a:lstStyle/>
                    <a:p>
                      <a:pPr algn="ctr">
                        <a:lnSpc>
                          <a:spcPct val="107000"/>
                        </a:lnSpc>
                        <a:spcAft>
                          <a:spcPts val="0"/>
                        </a:spcAft>
                      </a:pPr>
                      <a:r>
                        <a:rPr lang="tr-TR" sz="2200" b="1" dirty="0">
                          <a:effectLst/>
                        </a:rPr>
                        <a:t>Week</a:t>
                      </a:r>
                      <a:endParaRPr lang="tr-TR"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gn="ctr">
                        <a:lnSpc>
                          <a:spcPct val="107000"/>
                        </a:lnSpc>
                        <a:spcAft>
                          <a:spcPts val="0"/>
                        </a:spcAft>
                      </a:pPr>
                      <a:r>
                        <a:rPr lang="tr-TR" sz="2200" b="1" dirty="0">
                          <a:effectLst/>
                        </a:rPr>
                        <a:t>Subjects</a:t>
                      </a:r>
                      <a:endParaRPr lang="tr-TR" sz="22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0"/>
                  </a:ext>
                </a:extLst>
              </a:tr>
              <a:tr h="0">
                <a:tc>
                  <a:txBody>
                    <a:bodyPr/>
                    <a:lstStyle/>
                    <a:p>
                      <a:pPr algn="ctr">
                        <a:lnSpc>
                          <a:spcPct val="107000"/>
                        </a:lnSpc>
                        <a:spcAft>
                          <a:spcPts val="0"/>
                        </a:spcAft>
                      </a:pPr>
                      <a:r>
                        <a:rPr lang="tr-TR" sz="1800" b="0" dirty="0">
                          <a:solidFill>
                            <a:srgbClr val="FF0000"/>
                          </a:solidFill>
                          <a:effectLst/>
                        </a:rPr>
                        <a:t>1</a:t>
                      </a:r>
                      <a:endParaRPr lang="tr-TR" sz="18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b="0" dirty="0">
                          <a:solidFill>
                            <a:srgbClr val="FF0000"/>
                          </a:solidFill>
                          <a:effectLst/>
                        </a:rPr>
                        <a:t>Basic concepts and terms in physical chemistry</a:t>
                      </a:r>
                      <a:endParaRPr lang="tr-TR" sz="18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tr-TR" sz="1800" b="0">
                          <a:solidFill>
                            <a:srgbClr val="FF0000"/>
                          </a:solidFill>
                          <a:effectLst/>
                        </a:rPr>
                        <a:t>2</a:t>
                      </a:r>
                      <a:endParaRPr lang="tr-TR" sz="18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b="0" dirty="0">
                          <a:solidFill>
                            <a:srgbClr val="FF0000"/>
                          </a:solidFill>
                          <a:effectLst/>
                        </a:rPr>
                        <a:t>Gas equations and ideal gases</a:t>
                      </a:r>
                      <a:endParaRPr lang="tr-TR" sz="18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tr-TR" sz="1800" b="0">
                          <a:solidFill>
                            <a:srgbClr val="FF0000"/>
                          </a:solidFill>
                          <a:effectLst/>
                        </a:rPr>
                        <a:t>3</a:t>
                      </a:r>
                      <a:endParaRPr lang="tr-TR" sz="18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b="0" dirty="0">
                          <a:solidFill>
                            <a:srgbClr val="FF0000"/>
                          </a:solidFill>
                          <a:effectLst/>
                        </a:rPr>
                        <a:t>Kinetic model of gases and real gases</a:t>
                      </a:r>
                      <a:endParaRPr lang="tr-TR" sz="18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tr-TR" sz="1800" b="1">
                          <a:solidFill>
                            <a:srgbClr val="00B050"/>
                          </a:solidFill>
                          <a:effectLst/>
                        </a:rPr>
                        <a:t>4</a:t>
                      </a:r>
                      <a:endParaRPr lang="tr-TR" sz="1800" b="1">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b="1" dirty="0">
                          <a:solidFill>
                            <a:srgbClr val="00B050"/>
                          </a:solidFill>
                          <a:effectLst/>
                        </a:rPr>
                        <a:t>Liquids and basic properties of liquids</a:t>
                      </a:r>
                      <a:endParaRPr lang="tr-TR" sz="1800" b="1"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tr-TR" sz="1800" dirty="0">
                          <a:effectLst/>
                        </a:rPr>
                        <a:t>5</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dirty="0">
                          <a:effectLst/>
                        </a:rPr>
                        <a:t>Basic concepts and terms in thermodynamics, Introduction to the First Law of Thermodynamics; work and energy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5"/>
                  </a:ext>
                </a:extLst>
              </a:tr>
              <a:tr h="0">
                <a:tc>
                  <a:txBody>
                    <a:bodyPr/>
                    <a:lstStyle/>
                    <a:p>
                      <a:pPr algn="ctr">
                        <a:lnSpc>
                          <a:spcPct val="107000"/>
                        </a:lnSpc>
                        <a:spcAft>
                          <a:spcPts val="0"/>
                        </a:spcAft>
                      </a:pPr>
                      <a:r>
                        <a:rPr lang="tr-TR" sz="1800">
                          <a:effectLst/>
                        </a:rPr>
                        <a:t>6</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First Law of Thermodynamics; Internal energy and Enthalpy</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6"/>
                  </a:ext>
                </a:extLst>
              </a:tr>
              <a:tr h="0">
                <a:tc>
                  <a:txBody>
                    <a:bodyPr/>
                    <a:lstStyle/>
                    <a:p>
                      <a:pPr algn="ctr">
                        <a:lnSpc>
                          <a:spcPct val="107000"/>
                        </a:lnSpc>
                        <a:spcAft>
                          <a:spcPts val="0"/>
                        </a:spcAft>
                      </a:pPr>
                      <a:r>
                        <a:rPr lang="tr-TR" sz="1800">
                          <a:effectLst/>
                        </a:rPr>
                        <a:t>7</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dirty="0">
                          <a:effectLst/>
                        </a:rPr>
                        <a:t>Thermochemistry</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7"/>
                  </a:ext>
                </a:extLst>
              </a:tr>
              <a:tr h="0">
                <a:tc>
                  <a:txBody>
                    <a:bodyPr/>
                    <a:lstStyle/>
                    <a:p>
                      <a:pPr algn="ctr">
                        <a:lnSpc>
                          <a:spcPct val="107000"/>
                        </a:lnSpc>
                        <a:spcAft>
                          <a:spcPts val="0"/>
                        </a:spcAft>
                      </a:pPr>
                      <a:r>
                        <a:rPr lang="tr-TR" sz="1800">
                          <a:effectLst/>
                        </a:rPr>
                        <a:t>8</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en-US" sz="1800" dirty="0">
                          <a:effectLst/>
                        </a:rPr>
                        <a:t>Mid-Term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8"/>
                  </a:ext>
                </a:extLst>
              </a:tr>
              <a:tr h="0">
                <a:tc>
                  <a:txBody>
                    <a:bodyPr/>
                    <a:lstStyle/>
                    <a:p>
                      <a:pPr algn="ctr">
                        <a:lnSpc>
                          <a:spcPct val="107000"/>
                        </a:lnSpc>
                        <a:spcAft>
                          <a:spcPts val="0"/>
                        </a:spcAft>
                      </a:pPr>
                      <a:r>
                        <a:rPr lang="tr-TR" sz="1800">
                          <a:effectLst/>
                        </a:rPr>
                        <a:t>9</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dirty="0">
                          <a:effectLst/>
                        </a:rPr>
                        <a:t>Second Law of Thermodynamics</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9"/>
                  </a:ext>
                </a:extLst>
              </a:tr>
              <a:tr h="0">
                <a:tc>
                  <a:txBody>
                    <a:bodyPr/>
                    <a:lstStyle/>
                    <a:p>
                      <a:pPr algn="ctr">
                        <a:lnSpc>
                          <a:spcPct val="107000"/>
                        </a:lnSpc>
                        <a:spcAft>
                          <a:spcPts val="0"/>
                        </a:spcAft>
                      </a:pPr>
                      <a:r>
                        <a:rPr lang="tr-TR" sz="1800">
                          <a:effectLst/>
                        </a:rPr>
                        <a:t>10</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Third Law of Thermodynamics, Four fundamental equations of thermodynamics, Maxwell's equations,</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0"/>
                  </a:ext>
                </a:extLst>
              </a:tr>
              <a:tr h="0">
                <a:tc>
                  <a:txBody>
                    <a:bodyPr/>
                    <a:lstStyle/>
                    <a:p>
                      <a:pPr algn="ctr">
                        <a:lnSpc>
                          <a:spcPct val="107000"/>
                        </a:lnSpc>
                        <a:spcAft>
                          <a:spcPts val="0"/>
                        </a:spcAft>
                      </a:pPr>
                      <a:r>
                        <a:rPr lang="tr-TR" sz="1800">
                          <a:effectLst/>
                        </a:rPr>
                        <a:t>11</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Properties of Pure Substances, Simple Mixtures, Ideal Solutions</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1"/>
                  </a:ext>
                </a:extLst>
              </a:tr>
              <a:tr h="0">
                <a:tc>
                  <a:txBody>
                    <a:bodyPr/>
                    <a:lstStyle/>
                    <a:p>
                      <a:pPr algn="ctr">
                        <a:lnSpc>
                          <a:spcPct val="107000"/>
                        </a:lnSpc>
                        <a:spcAft>
                          <a:spcPts val="0"/>
                        </a:spcAft>
                      </a:pPr>
                      <a:r>
                        <a:rPr lang="tr-TR" sz="1800">
                          <a:effectLst/>
                        </a:rPr>
                        <a:t>12</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Properties of solutions; liquid mixtures and colligative properties</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2"/>
                  </a:ext>
                </a:extLst>
              </a:tr>
              <a:tr h="0">
                <a:tc>
                  <a:txBody>
                    <a:bodyPr/>
                    <a:lstStyle/>
                    <a:p>
                      <a:pPr algn="ctr">
                        <a:lnSpc>
                          <a:spcPct val="107000"/>
                        </a:lnSpc>
                        <a:spcAft>
                          <a:spcPts val="0"/>
                        </a:spcAft>
                      </a:pPr>
                      <a:r>
                        <a:rPr lang="tr-TR" sz="1800">
                          <a:effectLst/>
                        </a:rPr>
                        <a:t>13</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en-US" sz="1800">
                          <a:effectLst/>
                        </a:rPr>
                        <a:t>Chemical equilibrium</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3"/>
                  </a:ext>
                </a:extLst>
              </a:tr>
              <a:tr h="0">
                <a:tc>
                  <a:txBody>
                    <a:bodyPr/>
                    <a:lstStyle/>
                    <a:p>
                      <a:pPr algn="ctr">
                        <a:lnSpc>
                          <a:spcPct val="107000"/>
                        </a:lnSpc>
                        <a:spcAft>
                          <a:spcPts val="0"/>
                        </a:spcAft>
                      </a:pPr>
                      <a:r>
                        <a:rPr lang="tr-TR" sz="1800">
                          <a:effectLst/>
                        </a:rPr>
                        <a:t>14</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a:effectLst/>
                        </a:rPr>
                        <a:t>Adsorption</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4"/>
                  </a:ext>
                </a:extLst>
              </a:tr>
              <a:tr h="0">
                <a:tc>
                  <a:txBody>
                    <a:bodyPr/>
                    <a:lstStyle/>
                    <a:p>
                      <a:pPr algn="ctr">
                        <a:lnSpc>
                          <a:spcPct val="107000"/>
                        </a:lnSpc>
                        <a:spcAft>
                          <a:spcPts val="0"/>
                        </a:spcAft>
                      </a:pPr>
                      <a:r>
                        <a:rPr lang="tr-TR" sz="1800">
                          <a:effectLst/>
                        </a:rPr>
                        <a:t>15</a:t>
                      </a:r>
                      <a:endParaRPr lang="tr-TR" sz="18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1800" dirty="0">
                          <a:effectLst/>
                        </a:rPr>
                        <a:t>Final Exam</a:t>
                      </a:r>
                      <a:endParaRPr lang="tr-TR"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408286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09538"/>
            <a:ext cx="8229600" cy="1143000"/>
          </a:xfrm>
        </p:spPr>
        <p:txBody>
          <a:bodyPr>
            <a:normAutofit fontScale="90000"/>
          </a:bodyPr>
          <a:lstStyle/>
          <a:p>
            <a:r>
              <a:rPr lang="en-US" sz="4400" dirty="0"/>
              <a:t>Some Properties of Liquids</a:t>
            </a:r>
            <a:r>
              <a:rPr lang="tr-TR" sz="4400" dirty="0"/>
              <a:t>-</a:t>
            </a:r>
            <a:r>
              <a:rPr lang="en-US" sz="4400" dirty="0"/>
              <a:t>Surface Tension</a:t>
            </a:r>
          </a:p>
        </p:txBody>
      </p:sp>
      <p:sp>
        <p:nvSpPr>
          <p:cNvPr id="3" name="İçerik Yer Tutucusu 2"/>
          <p:cNvSpPr>
            <a:spLocks noGrp="1"/>
          </p:cNvSpPr>
          <p:nvPr>
            <p:ph idx="1"/>
          </p:nvPr>
        </p:nvSpPr>
        <p:spPr>
          <a:xfrm>
            <a:off x="0" y="1371600"/>
            <a:ext cx="6074228" cy="4686300"/>
          </a:xfrm>
        </p:spPr>
        <p:txBody>
          <a:bodyPr>
            <a:noAutofit/>
          </a:bodyPr>
          <a:lstStyle/>
          <a:p>
            <a:pPr>
              <a:buFont typeface="Wingdings" panose="05000000000000000000" pitchFamily="2" charset="2"/>
              <a:buChar char="Ø"/>
            </a:pPr>
            <a:r>
              <a:rPr lang="en-US" sz="2800" dirty="0">
                <a:solidFill>
                  <a:srgbClr val="0070C0"/>
                </a:solidFill>
              </a:rPr>
              <a:t>The observation of a needle floating on water, as pictured in Figure 12-10, is</a:t>
            </a:r>
            <a:r>
              <a:rPr lang="tr-TR" sz="2800" dirty="0">
                <a:solidFill>
                  <a:srgbClr val="0070C0"/>
                </a:solidFill>
              </a:rPr>
              <a:t> </a:t>
            </a:r>
            <a:r>
              <a:rPr lang="en-US" sz="2800" dirty="0">
                <a:solidFill>
                  <a:srgbClr val="0070C0"/>
                </a:solidFill>
              </a:rPr>
              <a:t>puzzling. </a:t>
            </a:r>
            <a:endParaRPr lang="tr-TR" sz="2800" dirty="0">
              <a:solidFill>
                <a:srgbClr val="0070C0"/>
              </a:solidFill>
            </a:endParaRPr>
          </a:p>
          <a:p>
            <a:pPr>
              <a:buFont typeface="Wingdings" panose="05000000000000000000" pitchFamily="2" charset="2"/>
              <a:buChar char="Ø"/>
            </a:pPr>
            <a:r>
              <a:rPr lang="en-US" sz="2800" dirty="0">
                <a:solidFill>
                  <a:srgbClr val="0070C0"/>
                </a:solidFill>
              </a:rPr>
              <a:t>Steel is much denser than water and should not float. </a:t>
            </a:r>
            <a:endParaRPr lang="tr-TR" sz="2800" dirty="0">
              <a:solidFill>
                <a:srgbClr val="0070C0"/>
              </a:solidFill>
            </a:endParaRPr>
          </a:p>
          <a:p>
            <a:pPr>
              <a:buFont typeface="Wingdings" panose="05000000000000000000" pitchFamily="2" charset="2"/>
              <a:buChar char="Ø"/>
            </a:pPr>
            <a:r>
              <a:rPr lang="en-US" sz="2800" dirty="0">
                <a:solidFill>
                  <a:srgbClr val="0070C0"/>
                </a:solidFill>
              </a:rPr>
              <a:t>Something</a:t>
            </a:r>
            <a:r>
              <a:rPr lang="tr-TR" sz="2800" dirty="0">
                <a:solidFill>
                  <a:srgbClr val="0070C0"/>
                </a:solidFill>
              </a:rPr>
              <a:t> </a:t>
            </a:r>
            <a:r>
              <a:rPr lang="en-US" sz="2800" dirty="0">
                <a:solidFill>
                  <a:srgbClr val="0070C0"/>
                </a:solidFill>
              </a:rPr>
              <a:t>must overcome the force of gravity on the needle, allowing it to remain suspended</a:t>
            </a:r>
            <a:r>
              <a:rPr lang="tr-TR" sz="2800" dirty="0">
                <a:solidFill>
                  <a:srgbClr val="0070C0"/>
                </a:solidFill>
              </a:rPr>
              <a:t> </a:t>
            </a:r>
            <a:r>
              <a:rPr lang="en-US" sz="2800" dirty="0">
                <a:solidFill>
                  <a:srgbClr val="0070C0"/>
                </a:solidFill>
              </a:rPr>
              <a:t>on the surface of the water. </a:t>
            </a:r>
            <a:endParaRPr lang="tr-TR" sz="2800" dirty="0">
              <a:solidFill>
                <a:srgbClr val="0070C0"/>
              </a:solidFill>
            </a:endParaRPr>
          </a:p>
          <a:p>
            <a:pPr>
              <a:buFont typeface="Wingdings" panose="05000000000000000000" pitchFamily="2" charset="2"/>
              <a:buChar char="Ø"/>
            </a:pPr>
            <a:r>
              <a:rPr lang="en-US" sz="2800" dirty="0">
                <a:solidFill>
                  <a:srgbClr val="0070C0"/>
                </a:solidFill>
              </a:rPr>
              <a:t>What is this special quality associated with</a:t>
            </a:r>
            <a:r>
              <a:rPr lang="tr-TR" sz="2800" dirty="0">
                <a:solidFill>
                  <a:srgbClr val="0070C0"/>
                </a:solidFill>
              </a:rPr>
              <a:t> </a:t>
            </a:r>
            <a:r>
              <a:rPr lang="en-US" sz="2800" dirty="0">
                <a:solidFill>
                  <a:srgbClr val="0070C0"/>
                </a:solidFill>
              </a:rPr>
              <a:t>the surface of liquid water?</a:t>
            </a:r>
          </a:p>
        </p:txBody>
      </p:sp>
      <p:pic>
        <p:nvPicPr>
          <p:cNvPr id="7" name="Resim 6"/>
          <p:cNvPicPr>
            <a:picLocks noChangeAspect="1"/>
          </p:cNvPicPr>
          <p:nvPr/>
        </p:nvPicPr>
        <p:blipFill>
          <a:blip r:embed="rId3"/>
          <a:stretch>
            <a:fillRect/>
          </a:stretch>
        </p:blipFill>
        <p:spPr>
          <a:xfrm>
            <a:off x="6074228" y="1832223"/>
            <a:ext cx="2642338" cy="4225678"/>
          </a:xfrm>
          <a:prstGeom prst="rect">
            <a:avLst/>
          </a:prstGeom>
        </p:spPr>
      </p:pic>
    </p:spTree>
    <p:extLst>
      <p:ext uri="{BB962C8B-B14F-4D97-AF65-F5344CB8AC3E}">
        <p14:creationId xmlns:p14="http://schemas.microsoft.com/office/powerpoint/2010/main" val="23223031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1438"/>
            <a:ext cx="8229600" cy="1143000"/>
          </a:xfrm>
        </p:spPr>
        <p:txBody>
          <a:bodyPr>
            <a:normAutofit fontScale="90000"/>
          </a:bodyPr>
          <a:lstStyle/>
          <a:p>
            <a:r>
              <a:rPr lang="en-US" sz="4400" dirty="0"/>
              <a:t>Some Properties of Liquids</a:t>
            </a:r>
            <a:r>
              <a:rPr lang="tr-TR" sz="4400" dirty="0"/>
              <a:t>-</a:t>
            </a:r>
            <a:r>
              <a:rPr lang="en-US" sz="4400" dirty="0"/>
              <a:t>Surface Tension</a:t>
            </a:r>
          </a:p>
        </p:txBody>
      </p:sp>
      <p:sp>
        <p:nvSpPr>
          <p:cNvPr id="3" name="İçerik Yer Tutucusu 2"/>
          <p:cNvSpPr>
            <a:spLocks noGrp="1"/>
          </p:cNvSpPr>
          <p:nvPr>
            <p:ph idx="1"/>
          </p:nvPr>
        </p:nvSpPr>
        <p:spPr>
          <a:xfrm>
            <a:off x="88900" y="1407160"/>
            <a:ext cx="5486400" cy="5806440"/>
          </a:xfrm>
        </p:spPr>
        <p:txBody>
          <a:bodyPr>
            <a:noAutofit/>
          </a:bodyPr>
          <a:lstStyle/>
          <a:p>
            <a:pPr>
              <a:buFont typeface="Wingdings" panose="05000000000000000000" pitchFamily="2" charset="2"/>
              <a:buChar char="Ø"/>
            </a:pPr>
            <a:r>
              <a:rPr lang="en-US" sz="2200" dirty="0">
                <a:solidFill>
                  <a:srgbClr val="0070C0"/>
                </a:solidFill>
              </a:rPr>
              <a:t>Interior</a:t>
            </a:r>
            <a:r>
              <a:rPr lang="tr-TR" sz="2200" dirty="0">
                <a:solidFill>
                  <a:srgbClr val="0070C0"/>
                </a:solidFill>
              </a:rPr>
              <a:t> </a:t>
            </a:r>
            <a:r>
              <a:rPr lang="en-US" sz="2200" dirty="0">
                <a:solidFill>
                  <a:srgbClr val="0070C0"/>
                </a:solidFill>
              </a:rPr>
              <a:t>molecules have more neighbors and experience more attractive intermolecular</a:t>
            </a:r>
            <a:r>
              <a:rPr lang="tr-TR" sz="2200" dirty="0">
                <a:solidFill>
                  <a:srgbClr val="0070C0"/>
                </a:solidFill>
              </a:rPr>
              <a:t> </a:t>
            </a:r>
            <a:r>
              <a:rPr lang="en-US" sz="2200" dirty="0">
                <a:solidFill>
                  <a:srgbClr val="0070C0"/>
                </a:solidFill>
              </a:rPr>
              <a:t>interactions than surface molecules. </a:t>
            </a:r>
            <a:endParaRPr lang="tr-TR" sz="2200" dirty="0">
              <a:solidFill>
                <a:srgbClr val="0070C0"/>
              </a:solidFill>
            </a:endParaRPr>
          </a:p>
          <a:p>
            <a:pPr>
              <a:buFont typeface="Wingdings" panose="05000000000000000000" pitchFamily="2" charset="2"/>
              <a:buChar char="Ø"/>
            </a:pPr>
            <a:r>
              <a:rPr lang="en-US" sz="2200" dirty="0">
                <a:solidFill>
                  <a:srgbClr val="0070C0"/>
                </a:solidFill>
              </a:rPr>
              <a:t>The increased number of attractions</a:t>
            </a:r>
            <a:r>
              <a:rPr lang="tr-TR" sz="2200" dirty="0">
                <a:solidFill>
                  <a:srgbClr val="0070C0"/>
                </a:solidFill>
              </a:rPr>
              <a:t> </a:t>
            </a:r>
            <a:r>
              <a:rPr lang="en-US" sz="2200" dirty="0">
                <a:solidFill>
                  <a:srgbClr val="0070C0"/>
                </a:solidFill>
              </a:rPr>
              <a:t>by neighboring molecules places an interior molecule in a more stable environment</a:t>
            </a:r>
            <a:r>
              <a:rPr lang="tr-TR" sz="2200" dirty="0">
                <a:solidFill>
                  <a:srgbClr val="0070C0"/>
                </a:solidFill>
              </a:rPr>
              <a:t> </a:t>
            </a:r>
            <a:r>
              <a:rPr lang="en-US" sz="2200" dirty="0">
                <a:solidFill>
                  <a:srgbClr val="0070C0"/>
                </a:solidFill>
              </a:rPr>
              <a:t>(lower energy state) than a surface molecule.</a:t>
            </a:r>
            <a:r>
              <a:rPr lang="tr-TR" sz="2200" dirty="0">
                <a:solidFill>
                  <a:srgbClr val="0070C0"/>
                </a:solidFill>
              </a:rPr>
              <a:t> </a:t>
            </a:r>
          </a:p>
          <a:p>
            <a:pPr>
              <a:buFont typeface="Wingdings" panose="05000000000000000000" pitchFamily="2" charset="2"/>
              <a:buChar char="Ø"/>
            </a:pPr>
            <a:r>
              <a:rPr lang="en-US" sz="2200" dirty="0">
                <a:solidFill>
                  <a:srgbClr val="0070C0"/>
                </a:solidFill>
              </a:rPr>
              <a:t>Consequently, as many</a:t>
            </a:r>
            <a:r>
              <a:rPr lang="tr-TR" sz="2200" dirty="0">
                <a:solidFill>
                  <a:srgbClr val="0070C0"/>
                </a:solidFill>
              </a:rPr>
              <a:t> </a:t>
            </a:r>
            <a:r>
              <a:rPr lang="en-US" sz="2200" dirty="0">
                <a:solidFill>
                  <a:srgbClr val="0070C0"/>
                </a:solidFill>
              </a:rPr>
              <a:t>molecules as possible tend to enter the bulk of a liquid, while as few as possible</a:t>
            </a:r>
            <a:r>
              <a:rPr lang="tr-TR" sz="2200" dirty="0">
                <a:solidFill>
                  <a:srgbClr val="0070C0"/>
                </a:solidFill>
              </a:rPr>
              <a:t> </a:t>
            </a:r>
            <a:r>
              <a:rPr lang="en-US" sz="2200" dirty="0">
                <a:solidFill>
                  <a:srgbClr val="0070C0"/>
                </a:solidFill>
              </a:rPr>
              <a:t>remain at the surface.</a:t>
            </a:r>
          </a:p>
        </p:txBody>
      </p:sp>
      <p:pic>
        <p:nvPicPr>
          <p:cNvPr id="6" name="Resim 5"/>
          <p:cNvPicPr>
            <a:picLocks noChangeAspect="1"/>
          </p:cNvPicPr>
          <p:nvPr/>
        </p:nvPicPr>
        <p:blipFill>
          <a:blip r:embed="rId3"/>
          <a:stretch>
            <a:fillRect/>
          </a:stretch>
        </p:blipFill>
        <p:spPr>
          <a:xfrm>
            <a:off x="5729516" y="1417638"/>
            <a:ext cx="3287486" cy="3421062"/>
          </a:xfrm>
          <a:prstGeom prst="rect">
            <a:avLst/>
          </a:prstGeom>
        </p:spPr>
      </p:pic>
    </p:spTree>
    <p:extLst>
      <p:ext uri="{BB962C8B-B14F-4D97-AF65-F5344CB8AC3E}">
        <p14:creationId xmlns:p14="http://schemas.microsoft.com/office/powerpoint/2010/main" val="20345917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900" y="175260"/>
            <a:ext cx="8864599" cy="2834640"/>
          </a:xfrm>
        </p:spPr>
        <p:txBody>
          <a:bodyPr>
            <a:noAutofit/>
          </a:bodyPr>
          <a:lstStyle/>
          <a:p>
            <a:pPr algn="just">
              <a:buFont typeface="Wingdings" panose="05000000000000000000" pitchFamily="2" charset="2"/>
              <a:buChar char="Ø"/>
            </a:pPr>
            <a:r>
              <a:rPr lang="en-US" sz="2400" dirty="0">
                <a:solidFill>
                  <a:srgbClr val="0070C0"/>
                </a:solidFill>
              </a:rPr>
              <a:t>Thus, liquids tend to maintain a minimum surface</a:t>
            </a:r>
            <a:r>
              <a:rPr lang="tr-TR" sz="2400" dirty="0">
                <a:solidFill>
                  <a:srgbClr val="0070C0"/>
                </a:solidFill>
              </a:rPr>
              <a:t> </a:t>
            </a:r>
            <a:r>
              <a:rPr lang="en-US" sz="2400" dirty="0">
                <a:solidFill>
                  <a:srgbClr val="0070C0"/>
                </a:solidFill>
              </a:rPr>
              <a:t>area.</a:t>
            </a:r>
            <a:endParaRPr lang="tr-TR" sz="2400" dirty="0">
              <a:solidFill>
                <a:srgbClr val="0070C0"/>
              </a:solidFill>
            </a:endParaRPr>
          </a:p>
          <a:p>
            <a:pPr algn="just">
              <a:buFont typeface="Wingdings" panose="05000000000000000000" pitchFamily="2" charset="2"/>
              <a:buChar char="Ø"/>
            </a:pPr>
            <a:r>
              <a:rPr lang="en-US" sz="2400" dirty="0">
                <a:solidFill>
                  <a:srgbClr val="0070C0"/>
                </a:solidFill>
              </a:rPr>
              <a:t>To increase the surface area of a liquid requires that molecules be moved</a:t>
            </a:r>
            <a:r>
              <a:rPr lang="tr-TR" sz="2400" dirty="0">
                <a:solidFill>
                  <a:srgbClr val="0070C0"/>
                </a:solidFill>
              </a:rPr>
              <a:t> </a:t>
            </a:r>
            <a:r>
              <a:rPr lang="en-US" sz="2400" dirty="0">
                <a:solidFill>
                  <a:srgbClr val="0070C0"/>
                </a:solidFill>
              </a:rPr>
              <a:t>from the interior to the surface of a liquid, and this requires that work be</a:t>
            </a:r>
            <a:r>
              <a:rPr lang="tr-TR" sz="2400" dirty="0">
                <a:solidFill>
                  <a:srgbClr val="0070C0"/>
                </a:solidFill>
              </a:rPr>
              <a:t> </a:t>
            </a:r>
            <a:r>
              <a:rPr lang="en-US" sz="2400" dirty="0">
                <a:solidFill>
                  <a:srgbClr val="0070C0"/>
                </a:solidFill>
              </a:rPr>
              <a:t>done. </a:t>
            </a:r>
            <a:endParaRPr lang="tr-TR" sz="2400" dirty="0">
              <a:solidFill>
                <a:srgbClr val="0070C0"/>
              </a:solidFill>
            </a:endParaRPr>
          </a:p>
          <a:p>
            <a:pPr algn="just">
              <a:buFont typeface="Wingdings" panose="05000000000000000000" pitchFamily="2" charset="2"/>
              <a:buChar char="Ø"/>
            </a:pPr>
            <a:r>
              <a:rPr lang="en-US" sz="2400" dirty="0">
                <a:solidFill>
                  <a:srgbClr val="0070C0"/>
                </a:solidFill>
              </a:rPr>
              <a:t>The steel needle of Figure 12-10 remains suspended on the surface of</a:t>
            </a:r>
            <a:r>
              <a:rPr lang="tr-TR" sz="2400" dirty="0">
                <a:solidFill>
                  <a:srgbClr val="0070C0"/>
                </a:solidFill>
              </a:rPr>
              <a:t> </a:t>
            </a:r>
            <a:r>
              <a:rPr lang="en-US" sz="2400" dirty="0">
                <a:solidFill>
                  <a:srgbClr val="0070C0"/>
                </a:solidFill>
              </a:rPr>
              <a:t>the water because energy is required to spread the surface of the water over</a:t>
            </a:r>
            <a:r>
              <a:rPr lang="tr-TR" sz="2400" dirty="0">
                <a:solidFill>
                  <a:srgbClr val="0070C0"/>
                </a:solidFill>
              </a:rPr>
              <a:t> </a:t>
            </a:r>
            <a:r>
              <a:rPr lang="en-US" sz="2400" dirty="0">
                <a:solidFill>
                  <a:srgbClr val="0070C0"/>
                </a:solidFill>
              </a:rPr>
              <a:t>the top of the needle.</a:t>
            </a:r>
          </a:p>
        </p:txBody>
      </p:sp>
      <p:pic>
        <p:nvPicPr>
          <p:cNvPr id="9" name="Resim 8"/>
          <p:cNvPicPr>
            <a:picLocks noChangeAspect="1"/>
          </p:cNvPicPr>
          <p:nvPr/>
        </p:nvPicPr>
        <p:blipFill>
          <a:blip r:embed="rId3"/>
          <a:stretch>
            <a:fillRect/>
          </a:stretch>
        </p:blipFill>
        <p:spPr>
          <a:xfrm>
            <a:off x="1371600" y="3009900"/>
            <a:ext cx="6235699" cy="3657600"/>
          </a:xfrm>
          <a:prstGeom prst="rect">
            <a:avLst/>
          </a:prstGeom>
        </p:spPr>
      </p:pic>
    </p:spTree>
    <p:extLst>
      <p:ext uri="{BB962C8B-B14F-4D97-AF65-F5344CB8AC3E}">
        <p14:creationId xmlns:p14="http://schemas.microsoft.com/office/powerpoint/2010/main" val="19595073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sz="4400" dirty="0"/>
              <a:t>Some Properties of Liquids</a:t>
            </a:r>
            <a:r>
              <a:rPr lang="tr-TR" sz="4400" dirty="0"/>
              <a:t>-</a:t>
            </a:r>
            <a:r>
              <a:rPr lang="en-US" sz="4400" dirty="0"/>
              <a:t>Surface Tension</a:t>
            </a:r>
          </a:p>
        </p:txBody>
      </p:sp>
      <p:sp>
        <p:nvSpPr>
          <p:cNvPr id="3" name="İçerik Yer Tutucusu 2"/>
          <p:cNvSpPr>
            <a:spLocks noGrp="1"/>
          </p:cNvSpPr>
          <p:nvPr>
            <p:ph idx="1"/>
          </p:nvPr>
        </p:nvSpPr>
        <p:spPr>
          <a:xfrm>
            <a:off x="279400" y="1737360"/>
            <a:ext cx="8597900" cy="4320540"/>
          </a:xfrm>
        </p:spPr>
        <p:txBody>
          <a:bodyPr>
            <a:noAutofit/>
          </a:bodyPr>
          <a:lstStyle/>
          <a:p>
            <a:pPr>
              <a:buFont typeface="Wingdings" panose="05000000000000000000" pitchFamily="2" charset="2"/>
              <a:buChar char="Ø"/>
            </a:pPr>
            <a:r>
              <a:rPr lang="en-US" sz="2800" b="1" dirty="0">
                <a:solidFill>
                  <a:srgbClr val="0070C0"/>
                </a:solidFill>
              </a:rPr>
              <a:t>Surface tension </a:t>
            </a:r>
            <a:r>
              <a:rPr lang="en-US" sz="2800" dirty="0">
                <a:solidFill>
                  <a:srgbClr val="0070C0"/>
                </a:solidFill>
              </a:rPr>
              <a:t>is the energy, or work, required to increase the surface area of</a:t>
            </a:r>
            <a:r>
              <a:rPr lang="tr-TR" sz="2800" dirty="0">
                <a:solidFill>
                  <a:srgbClr val="0070C0"/>
                </a:solidFill>
              </a:rPr>
              <a:t> </a:t>
            </a:r>
            <a:r>
              <a:rPr lang="en-US" sz="2800" dirty="0">
                <a:solidFill>
                  <a:srgbClr val="0070C0"/>
                </a:solidFill>
              </a:rPr>
              <a:t>a liquid. </a:t>
            </a:r>
            <a:endParaRPr lang="tr-TR" sz="2800" dirty="0">
              <a:solidFill>
                <a:srgbClr val="0070C0"/>
              </a:solidFill>
            </a:endParaRPr>
          </a:p>
          <a:p>
            <a:pPr>
              <a:buFont typeface="Wingdings" panose="05000000000000000000" pitchFamily="2" charset="2"/>
              <a:buChar char="Ø"/>
            </a:pPr>
            <a:r>
              <a:rPr lang="en-US" sz="2800" dirty="0">
                <a:solidFill>
                  <a:srgbClr val="0070C0"/>
                </a:solidFill>
              </a:rPr>
              <a:t>Surface tension is often represented by the </a:t>
            </a:r>
            <a:r>
              <a:rPr lang="en-US" sz="2800" b="1" dirty="0">
                <a:solidFill>
                  <a:schemeClr val="accent6"/>
                </a:solidFill>
              </a:rPr>
              <a:t>Greek letter gamma </a:t>
            </a:r>
            <a:r>
              <a:rPr lang="tr-TR" sz="2800" b="1" dirty="0">
                <a:solidFill>
                  <a:schemeClr val="accent6"/>
                </a:solidFill>
              </a:rPr>
              <a:t>(</a:t>
            </a:r>
            <a:r>
              <a:rPr lang="en-US" sz="2800" b="1" dirty="0">
                <a:solidFill>
                  <a:schemeClr val="accent6"/>
                </a:solidFill>
              </a:rPr>
              <a:t>γ</a:t>
            </a:r>
            <a:r>
              <a:rPr lang="tr-TR" sz="2800" b="1" dirty="0">
                <a:solidFill>
                  <a:schemeClr val="accent6"/>
                </a:solidFill>
              </a:rPr>
              <a:t>) </a:t>
            </a:r>
            <a:r>
              <a:rPr lang="en-US" sz="2800" dirty="0">
                <a:solidFill>
                  <a:srgbClr val="0070C0"/>
                </a:solidFill>
              </a:rPr>
              <a:t>and</a:t>
            </a:r>
            <a:r>
              <a:rPr lang="tr-TR" sz="2800" dirty="0">
                <a:solidFill>
                  <a:srgbClr val="0070C0"/>
                </a:solidFill>
              </a:rPr>
              <a:t> </a:t>
            </a:r>
            <a:r>
              <a:rPr lang="en-US" sz="2800" dirty="0">
                <a:solidFill>
                  <a:srgbClr val="0070C0"/>
                </a:solidFill>
              </a:rPr>
              <a:t>has the units of energy per unit area, typically joules per square meter </a:t>
            </a:r>
            <a:r>
              <a:rPr lang="tr-TR" sz="2800" dirty="0">
                <a:solidFill>
                  <a:srgbClr val="0070C0"/>
                </a:solidFill>
              </a:rPr>
              <a:t>(J m</a:t>
            </a:r>
            <a:r>
              <a:rPr lang="tr-TR" sz="2800" baseline="30000" dirty="0">
                <a:solidFill>
                  <a:srgbClr val="0070C0"/>
                </a:solidFill>
              </a:rPr>
              <a:t>-2</a:t>
            </a:r>
            <a:r>
              <a:rPr lang="tr-TR" sz="2800" dirty="0">
                <a:solidFill>
                  <a:srgbClr val="0070C0"/>
                </a:solidFill>
              </a:rPr>
              <a:t>).</a:t>
            </a:r>
          </a:p>
          <a:p>
            <a:pPr>
              <a:buFont typeface="Wingdings" panose="05000000000000000000" pitchFamily="2" charset="2"/>
              <a:buChar char="Ø"/>
            </a:pPr>
            <a:r>
              <a:rPr lang="en-US" sz="2800" dirty="0">
                <a:solidFill>
                  <a:srgbClr val="0070C0"/>
                </a:solidFill>
              </a:rPr>
              <a:t>As</a:t>
            </a:r>
            <a:r>
              <a:rPr lang="tr-TR" sz="2800" dirty="0">
                <a:solidFill>
                  <a:srgbClr val="0070C0"/>
                </a:solidFill>
              </a:rPr>
              <a:t> </a:t>
            </a:r>
            <a:r>
              <a:rPr lang="en-US" sz="2800" dirty="0">
                <a:solidFill>
                  <a:srgbClr val="0070C0"/>
                </a:solidFill>
              </a:rPr>
              <a:t>the temperature and hence the intensity of molecular motion increases, intermolecular</a:t>
            </a:r>
            <a:r>
              <a:rPr lang="tr-TR" sz="2800" dirty="0">
                <a:solidFill>
                  <a:srgbClr val="0070C0"/>
                </a:solidFill>
              </a:rPr>
              <a:t> </a:t>
            </a:r>
            <a:r>
              <a:rPr lang="en-US" sz="2800" dirty="0">
                <a:solidFill>
                  <a:srgbClr val="0070C0"/>
                </a:solidFill>
              </a:rPr>
              <a:t>forces become less effective. </a:t>
            </a:r>
            <a:endParaRPr lang="tr-TR" sz="2800" dirty="0">
              <a:solidFill>
                <a:srgbClr val="0070C0"/>
              </a:solidFill>
            </a:endParaRPr>
          </a:p>
          <a:p>
            <a:pPr>
              <a:buFont typeface="Wingdings" panose="05000000000000000000" pitchFamily="2" charset="2"/>
              <a:buChar char="Ø"/>
            </a:pPr>
            <a:r>
              <a:rPr lang="en-US" sz="2800" dirty="0">
                <a:solidFill>
                  <a:srgbClr val="0070C0"/>
                </a:solidFill>
              </a:rPr>
              <a:t>Less work is required to extend the surface</a:t>
            </a:r>
            <a:r>
              <a:rPr lang="tr-TR" sz="2800" dirty="0">
                <a:solidFill>
                  <a:srgbClr val="0070C0"/>
                </a:solidFill>
              </a:rPr>
              <a:t> </a:t>
            </a:r>
            <a:r>
              <a:rPr lang="en-US" sz="2800" dirty="0">
                <a:solidFill>
                  <a:srgbClr val="0070C0"/>
                </a:solidFill>
              </a:rPr>
              <a:t>of a liquid, meaning that surface tension </a:t>
            </a:r>
            <a:r>
              <a:rPr lang="en-US" sz="2800" i="1" dirty="0">
                <a:solidFill>
                  <a:srgbClr val="0070C0"/>
                </a:solidFill>
              </a:rPr>
              <a:t>decreases</a:t>
            </a:r>
            <a:r>
              <a:rPr lang="tr-TR" sz="2800" i="1" dirty="0">
                <a:solidFill>
                  <a:srgbClr val="0070C0"/>
                </a:solidFill>
              </a:rPr>
              <a:t> </a:t>
            </a:r>
            <a:r>
              <a:rPr lang="en-US" sz="2800" dirty="0">
                <a:solidFill>
                  <a:srgbClr val="0070C0"/>
                </a:solidFill>
              </a:rPr>
              <a:t>with </a:t>
            </a:r>
            <a:r>
              <a:rPr lang="en-US" sz="2800" i="1" dirty="0">
                <a:solidFill>
                  <a:srgbClr val="0070C0"/>
                </a:solidFill>
              </a:rPr>
              <a:t>increased </a:t>
            </a:r>
            <a:r>
              <a:rPr lang="en-US" sz="2800" dirty="0">
                <a:solidFill>
                  <a:srgbClr val="0070C0"/>
                </a:solidFill>
              </a:rPr>
              <a:t>temperature.</a:t>
            </a:r>
          </a:p>
        </p:txBody>
      </p:sp>
    </p:spTree>
    <p:extLst>
      <p:ext uri="{BB962C8B-B14F-4D97-AF65-F5344CB8AC3E}">
        <p14:creationId xmlns:p14="http://schemas.microsoft.com/office/powerpoint/2010/main" val="2768441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65100" y="289560"/>
            <a:ext cx="8813800" cy="4320540"/>
          </a:xfrm>
        </p:spPr>
        <p:txBody>
          <a:bodyPr>
            <a:noAutofit/>
          </a:bodyPr>
          <a:lstStyle/>
          <a:p>
            <a:pPr>
              <a:buFont typeface="Wingdings" panose="05000000000000000000" pitchFamily="2" charset="2"/>
              <a:buChar char="Ø"/>
            </a:pPr>
            <a:r>
              <a:rPr lang="en-US" sz="2400" dirty="0">
                <a:solidFill>
                  <a:srgbClr val="0070C0"/>
                </a:solidFill>
              </a:rPr>
              <a:t>When a drop of liquid spreads into a film across a surface, we say that the</a:t>
            </a:r>
            <a:r>
              <a:rPr lang="tr-TR" sz="2400" dirty="0">
                <a:solidFill>
                  <a:srgbClr val="0070C0"/>
                </a:solidFill>
              </a:rPr>
              <a:t> </a:t>
            </a:r>
            <a:r>
              <a:rPr lang="en-US" sz="2400" dirty="0">
                <a:solidFill>
                  <a:srgbClr val="0070C0"/>
                </a:solidFill>
              </a:rPr>
              <a:t>liquid </a:t>
            </a:r>
            <a:r>
              <a:rPr lang="en-US" sz="2400" i="1" dirty="0">
                <a:solidFill>
                  <a:srgbClr val="0070C0"/>
                </a:solidFill>
              </a:rPr>
              <a:t>wets </a:t>
            </a:r>
            <a:r>
              <a:rPr lang="en-US" sz="2400" dirty="0">
                <a:solidFill>
                  <a:srgbClr val="0070C0"/>
                </a:solidFill>
              </a:rPr>
              <a:t>the surface. </a:t>
            </a:r>
            <a:endParaRPr lang="tr-TR" sz="2400" dirty="0">
              <a:solidFill>
                <a:srgbClr val="0070C0"/>
              </a:solidFill>
            </a:endParaRPr>
          </a:p>
          <a:p>
            <a:pPr>
              <a:buFont typeface="Wingdings" panose="05000000000000000000" pitchFamily="2" charset="2"/>
              <a:buChar char="Ø"/>
            </a:pPr>
            <a:r>
              <a:rPr lang="en-US" sz="2400" dirty="0">
                <a:solidFill>
                  <a:srgbClr val="0070C0"/>
                </a:solidFill>
              </a:rPr>
              <a:t>Whether a drop of liquid wets a surface or retains its</a:t>
            </a:r>
            <a:r>
              <a:rPr lang="tr-TR" sz="2400" dirty="0">
                <a:solidFill>
                  <a:srgbClr val="0070C0"/>
                </a:solidFill>
              </a:rPr>
              <a:t> </a:t>
            </a:r>
            <a:r>
              <a:rPr lang="en-US" sz="2400" dirty="0">
                <a:solidFill>
                  <a:srgbClr val="0070C0"/>
                </a:solidFill>
              </a:rPr>
              <a:t>spherical shape and stands on the surface depends on the strengths of two</a:t>
            </a:r>
            <a:r>
              <a:rPr lang="tr-TR" sz="2400" dirty="0">
                <a:solidFill>
                  <a:srgbClr val="0070C0"/>
                </a:solidFill>
              </a:rPr>
              <a:t> </a:t>
            </a:r>
            <a:r>
              <a:rPr lang="en-US" sz="2400" dirty="0">
                <a:solidFill>
                  <a:srgbClr val="0070C0"/>
                </a:solidFill>
              </a:rPr>
              <a:t>types of intermolecular forces. </a:t>
            </a:r>
            <a:endParaRPr lang="tr-TR" sz="2400" dirty="0">
              <a:solidFill>
                <a:srgbClr val="0070C0"/>
              </a:solidFill>
            </a:endParaRPr>
          </a:p>
          <a:p>
            <a:pPr>
              <a:buFont typeface="Wingdings" panose="05000000000000000000" pitchFamily="2" charset="2"/>
              <a:buChar char="Ø"/>
            </a:pPr>
            <a:r>
              <a:rPr lang="en-US" sz="2400" dirty="0">
                <a:solidFill>
                  <a:srgbClr val="0070C0"/>
                </a:solidFill>
              </a:rPr>
              <a:t>The forces exerted between molecules holding</a:t>
            </a:r>
            <a:r>
              <a:rPr lang="tr-TR" sz="2400" dirty="0">
                <a:solidFill>
                  <a:srgbClr val="0070C0"/>
                </a:solidFill>
              </a:rPr>
              <a:t> </a:t>
            </a:r>
            <a:r>
              <a:rPr lang="en-US" sz="2400" dirty="0">
                <a:solidFill>
                  <a:srgbClr val="0070C0"/>
                </a:solidFill>
              </a:rPr>
              <a:t>them together in the drop are </a:t>
            </a:r>
            <a:r>
              <a:rPr lang="en-US" sz="2400" b="1" dirty="0">
                <a:solidFill>
                  <a:srgbClr val="0070C0"/>
                </a:solidFill>
              </a:rPr>
              <a:t>cohesive forces</a:t>
            </a:r>
            <a:r>
              <a:rPr lang="en-US" sz="2400" dirty="0">
                <a:solidFill>
                  <a:srgbClr val="0070C0"/>
                </a:solidFill>
              </a:rPr>
              <a:t>, and the forces between liquid</a:t>
            </a:r>
            <a:r>
              <a:rPr lang="tr-TR" sz="2400" dirty="0">
                <a:solidFill>
                  <a:srgbClr val="0070C0"/>
                </a:solidFill>
              </a:rPr>
              <a:t> </a:t>
            </a:r>
            <a:r>
              <a:rPr lang="en-US" sz="2400" dirty="0">
                <a:solidFill>
                  <a:srgbClr val="0070C0"/>
                </a:solidFill>
              </a:rPr>
              <a:t>molecules and the surface are </a:t>
            </a:r>
            <a:r>
              <a:rPr lang="en-US" sz="2400" b="1" dirty="0">
                <a:solidFill>
                  <a:srgbClr val="0070C0"/>
                </a:solidFill>
              </a:rPr>
              <a:t>adhesive forces</a:t>
            </a:r>
            <a:r>
              <a:rPr lang="en-US" sz="2400" dirty="0">
                <a:solidFill>
                  <a:srgbClr val="0070C0"/>
                </a:solidFill>
              </a:rPr>
              <a:t>. </a:t>
            </a:r>
            <a:endParaRPr lang="tr-TR" sz="2400" dirty="0">
              <a:solidFill>
                <a:srgbClr val="0070C0"/>
              </a:solidFill>
            </a:endParaRPr>
          </a:p>
          <a:p>
            <a:pPr>
              <a:buFont typeface="Wingdings" panose="05000000000000000000" pitchFamily="2" charset="2"/>
              <a:buChar char="Ø"/>
            </a:pPr>
            <a:r>
              <a:rPr lang="en-US" sz="2400" dirty="0">
                <a:solidFill>
                  <a:srgbClr val="0070C0"/>
                </a:solidFill>
              </a:rPr>
              <a:t>If cohesive forces are strong</a:t>
            </a:r>
            <a:r>
              <a:rPr lang="tr-TR" sz="2400" dirty="0">
                <a:solidFill>
                  <a:srgbClr val="0070C0"/>
                </a:solidFill>
              </a:rPr>
              <a:t> </a:t>
            </a:r>
            <a:r>
              <a:rPr lang="en-US" sz="2400" dirty="0">
                <a:solidFill>
                  <a:srgbClr val="0070C0"/>
                </a:solidFill>
              </a:rPr>
              <a:t>compared with adhesive forces, a drop maintains its shape. </a:t>
            </a:r>
            <a:endParaRPr lang="tr-TR" sz="2400" dirty="0">
              <a:solidFill>
                <a:srgbClr val="0070C0"/>
              </a:solidFill>
            </a:endParaRPr>
          </a:p>
          <a:p>
            <a:pPr>
              <a:buFont typeface="Wingdings" panose="05000000000000000000" pitchFamily="2" charset="2"/>
              <a:buChar char="Ø"/>
            </a:pPr>
            <a:r>
              <a:rPr lang="en-US" sz="2400" dirty="0">
                <a:solidFill>
                  <a:srgbClr val="0070C0"/>
                </a:solidFill>
              </a:rPr>
              <a:t>If adhesive forces</a:t>
            </a:r>
            <a:r>
              <a:rPr lang="tr-TR" sz="2400" dirty="0">
                <a:solidFill>
                  <a:srgbClr val="0070C0"/>
                </a:solidFill>
              </a:rPr>
              <a:t> </a:t>
            </a:r>
            <a:r>
              <a:rPr lang="en-US" sz="2400" dirty="0">
                <a:solidFill>
                  <a:srgbClr val="0070C0"/>
                </a:solidFill>
              </a:rPr>
              <a:t>are strong enough, the energy requirement for spreading the drop into a film</a:t>
            </a:r>
            <a:r>
              <a:rPr lang="tr-TR" sz="2400" dirty="0">
                <a:solidFill>
                  <a:srgbClr val="0070C0"/>
                </a:solidFill>
              </a:rPr>
              <a:t> </a:t>
            </a:r>
            <a:r>
              <a:rPr lang="en-US" sz="2400" dirty="0">
                <a:solidFill>
                  <a:srgbClr val="0070C0"/>
                </a:solidFill>
              </a:rPr>
              <a:t>is met through the work done by the collapsing drop.</a:t>
            </a:r>
          </a:p>
        </p:txBody>
      </p:sp>
    </p:spTree>
    <p:extLst>
      <p:ext uri="{BB962C8B-B14F-4D97-AF65-F5344CB8AC3E}">
        <p14:creationId xmlns:p14="http://schemas.microsoft.com/office/powerpoint/2010/main" val="132246998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65313" y="175259"/>
            <a:ext cx="8802849" cy="3749041"/>
          </a:xfrm>
        </p:spPr>
        <p:txBody>
          <a:bodyPr>
            <a:noAutofit/>
          </a:bodyPr>
          <a:lstStyle/>
          <a:p>
            <a:pPr>
              <a:buFont typeface="Wingdings" panose="05000000000000000000" pitchFamily="2" charset="2"/>
              <a:buChar char="Ø"/>
            </a:pPr>
            <a:r>
              <a:rPr lang="en-US" sz="2300" dirty="0">
                <a:solidFill>
                  <a:srgbClr val="0070C0"/>
                </a:solidFill>
              </a:rPr>
              <a:t>Water wets many surfaces, such as glass and certain fabrics. </a:t>
            </a:r>
            <a:endParaRPr lang="tr-TR" sz="2300" dirty="0">
              <a:solidFill>
                <a:srgbClr val="0070C0"/>
              </a:solidFill>
            </a:endParaRPr>
          </a:p>
          <a:p>
            <a:pPr>
              <a:buFont typeface="Wingdings" panose="05000000000000000000" pitchFamily="2" charset="2"/>
              <a:buChar char="Ø"/>
            </a:pPr>
            <a:r>
              <a:rPr lang="en-US" sz="2300" dirty="0">
                <a:solidFill>
                  <a:srgbClr val="0070C0"/>
                </a:solidFill>
              </a:rPr>
              <a:t>This characteristic</a:t>
            </a:r>
            <a:r>
              <a:rPr lang="tr-TR" sz="2300" dirty="0">
                <a:solidFill>
                  <a:srgbClr val="0070C0"/>
                </a:solidFill>
              </a:rPr>
              <a:t> </a:t>
            </a:r>
            <a:r>
              <a:rPr lang="en-US" sz="2300" dirty="0">
                <a:solidFill>
                  <a:srgbClr val="0070C0"/>
                </a:solidFill>
              </a:rPr>
              <a:t>is essential to its use as a cleaning agent. </a:t>
            </a:r>
            <a:endParaRPr lang="tr-TR" sz="2300" dirty="0">
              <a:solidFill>
                <a:srgbClr val="0070C0"/>
              </a:solidFill>
            </a:endParaRPr>
          </a:p>
          <a:p>
            <a:pPr>
              <a:buFont typeface="Wingdings" panose="05000000000000000000" pitchFamily="2" charset="2"/>
              <a:buChar char="Ø"/>
            </a:pPr>
            <a:r>
              <a:rPr lang="en-US" sz="2300" dirty="0">
                <a:solidFill>
                  <a:srgbClr val="0070C0"/>
                </a:solidFill>
              </a:rPr>
              <a:t>If glass is coated with a film of oil</a:t>
            </a:r>
            <a:r>
              <a:rPr lang="tr-TR" sz="2300" dirty="0">
                <a:solidFill>
                  <a:srgbClr val="0070C0"/>
                </a:solidFill>
              </a:rPr>
              <a:t> </a:t>
            </a:r>
            <a:r>
              <a:rPr lang="en-US" sz="2300" dirty="0">
                <a:solidFill>
                  <a:srgbClr val="0070C0"/>
                </a:solidFill>
              </a:rPr>
              <a:t>or grease, water no longer wets the surface and water droplets stand on the</a:t>
            </a:r>
            <a:r>
              <a:rPr lang="tr-TR" sz="2300" dirty="0">
                <a:solidFill>
                  <a:srgbClr val="0070C0"/>
                </a:solidFill>
              </a:rPr>
              <a:t> </a:t>
            </a:r>
            <a:r>
              <a:rPr lang="en-US" sz="2300" dirty="0">
                <a:solidFill>
                  <a:srgbClr val="0070C0"/>
                </a:solidFill>
              </a:rPr>
              <a:t>glass, as shown in Figure 12-12. </a:t>
            </a:r>
            <a:endParaRPr lang="tr-TR" sz="2300" dirty="0">
              <a:solidFill>
                <a:srgbClr val="0070C0"/>
              </a:solidFill>
            </a:endParaRPr>
          </a:p>
          <a:p>
            <a:pPr>
              <a:buFont typeface="Wingdings" panose="05000000000000000000" pitchFamily="2" charset="2"/>
              <a:buChar char="Ø"/>
            </a:pPr>
            <a:r>
              <a:rPr lang="en-US" sz="2300" dirty="0">
                <a:solidFill>
                  <a:srgbClr val="0070C0"/>
                </a:solidFill>
              </a:rPr>
              <a:t>When we clean glassware in the laboratory,</a:t>
            </a:r>
            <a:r>
              <a:rPr lang="tr-TR" sz="2300" dirty="0">
                <a:solidFill>
                  <a:srgbClr val="0070C0"/>
                </a:solidFill>
              </a:rPr>
              <a:t> </a:t>
            </a:r>
            <a:r>
              <a:rPr lang="en-US" sz="2300" dirty="0">
                <a:solidFill>
                  <a:srgbClr val="0070C0"/>
                </a:solidFill>
              </a:rPr>
              <a:t>we have done a good job if water forms a uniform thin film on the glass. </a:t>
            </a:r>
            <a:endParaRPr lang="tr-TR" sz="2300" dirty="0">
              <a:solidFill>
                <a:srgbClr val="0070C0"/>
              </a:solidFill>
            </a:endParaRPr>
          </a:p>
          <a:p>
            <a:pPr>
              <a:buFont typeface="Wingdings" panose="05000000000000000000" pitchFamily="2" charset="2"/>
              <a:buChar char="Ø"/>
            </a:pPr>
            <a:r>
              <a:rPr lang="en-US" sz="2300" dirty="0">
                <a:solidFill>
                  <a:srgbClr val="0070C0"/>
                </a:solidFill>
              </a:rPr>
              <a:t>When</a:t>
            </a:r>
            <a:r>
              <a:rPr lang="tr-TR" sz="2300" dirty="0">
                <a:solidFill>
                  <a:srgbClr val="0070C0"/>
                </a:solidFill>
              </a:rPr>
              <a:t> </a:t>
            </a:r>
            <a:r>
              <a:rPr lang="en-US" sz="2300" dirty="0">
                <a:solidFill>
                  <a:srgbClr val="0070C0"/>
                </a:solidFill>
              </a:rPr>
              <a:t>we wax a car, we have done a good job if water uniformly beads up all along</a:t>
            </a:r>
            <a:r>
              <a:rPr lang="tr-TR" sz="2300" dirty="0">
                <a:solidFill>
                  <a:srgbClr val="0070C0"/>
                </a:solidFill>
              </a:rPr>
              <a:t> </a:t>
            </a:r>
            <a:r>
              <a:rPr lang="en-US" sz="2300" dirty="0">
                <a:solidFill>
                  <a:srgbClr val="0070C0"/>
                </a:solidFill>
              </a:rPr>
              <a:t>the surface.</a:t>
            </a:r>
          </a:p>
        </p:txBody>
      </p:sp>
      <p:pic>
        <p:nvPicPr>
          <p:cNvPr id="6" name="Resim 5"/>
          <p:cNvPicPr>
            <a:picLocks noChangeAspect="1"/>
          </p:cNvPicPr>
          <p:nvPr/>
        </p:nvPicPr>
        <p:blipFill>
          <a:blip r:embed="rId3"/>
          <a:stretch>
            <a:fillRect/>
          </a:stretch>
        </p:blipFill>
        <p:spPr>
          <a:xfrm>
            <a:off x="1612900" y="3827754"/>
            <a:ext cx="5930900" cy="3030246"/>
          </a:xfrm>
          <a:prstGeom prst="rect">
            <a:avLst/>
          </a:prstGeom>
        </p:spPr>
      </p:pic>
    </p:spTree>
    <p:extLst>
      <p:ext uri="{BB962C8B-B14F-4D97-AF65-F5344CB8AC3E}">
        <p14:creationId xmlns:p14="http://schemas.microsoft.com/office/powerpoint/2010/main" val="5125604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sz="4400" dirty="0"/>
              <a:t>Some Properties of Liquids</a:t>
            </a:r>
            <a:r>
              <a:rPr lang="tr-TR" sz="4400" dirty="0"/>
              <a:t>-</a:t>
            </a:r>
            <a:r>
              <a:rPr lang="en-US" sz="4400" dirty="0"/>
              <a:t>Surface Tension</a:t>
            </a:r>
          </a:p>
        </p:txBody>
      </p:sp>
      <p:sp>
        <p:nvSpPr>
          <p:cNvPr id="3" name="İçerik Yer Tutucusu 2"/>
          <p:cNvSpPr>
            <a:spLocks noGrp="1"/>
          </p:cNvSpPr>
          <p:nvPr>
            <p:ph idx="1"/>
          </p:nvPr>
        </p:nvSpPr>
        <p:spPr>
          <a:xfrm>
            <a:off x="215900" y="1597660"/>
            <a:ext cx="8813799" cy="4320540"/>
          </a:xfrm>
        </p:spPr>
        <p:txBody>
          <a:bodyPr>
            <a:noAutofit/>
          </a:bodyPr>
          <a:lstStyle/>
          <a:p>
            <a:pPr algn="just">
              <a:buFont typeface="Wingdings" panose="05000000000000000000" pitchFamily="2" charset="2"/>
              <a:buChar char="Ø"/>
            </a:pPr>
            <a:r>
              <a:rPr lang="en-US" sz="2800" dirty="0">
                <a:solidFill>
                  <a:srgbClr val="0070C0"/>
                </a:solidFill>
              </a:rPr>
              <a:t>Adding a detergent to water has two effects: </a:t>
            </a:r>
            <a:endParaRPr lang="tr-TR" sz="2800" dirty="0">
              <a:solidFill>
                <a:srgbClr val="0070C0"/>
              </a:solidFill>
            </a:endParaRPr>
          </a:p>
          <a:p>
            <a:pPr algn="just">
              <a:buFont typeface="Wingdings" panose="05000000000000000000" pitchFamily="2" charset="2"/>
              <a:buChar char="Ø"/>
            </a:pPr>
            <a:r>
              <a:rPr lang="en-US" sz="2800" dirty="0">
                <a:solidFill>
                  <a:srgbClr val="0070C0"/>
                </a:solidFill>
              </a:rPr>
              <a:t>The detergent solution dissolves</a:t>
            </a:r>
            <a:r>
              <a:rPr lang="tr-TR" sz="2800" dirty="0">
                <a:solidFill>
                  <a:srgbClr val="0070C0"/>
                </a:solidFill>
              </a:rPr>
              <a:t> </a:t>
            </a:r>
            <a:r>
              <a:rPr lang="en-US" sz="2800" dirty="0">
                <a:solidFill>
                  <a:srgbClr val="0070C0"/>
                </a:solidFill>
              </a:rPr>
              <a:t>grease to expose a clean surface, and the detergent lowers the surface</a:t>
            </a:r>
            <a:r>
              <a:rPr lang="tr-TR" sz="2800" dirty="0">
                <a:solidFill>
                  <a:srgbClr val="0070C0"/>
                </a:solidFill>
              </a:rPr>
              <a:t> </a:t>
            </a:r>
            <a:r>
              <a:rPr lang="en-US" sz="2800" dirty="0">
                <a:solidFill>
                  <a:srgbClr val="0070C0"/>
                </a:solidFill>
              </a:rPr>
              <a:t>tension of water. </a:t>
            </a:r>
            <a:endParaRPr lang="tr-TR" sz="2800" dirty="0">
              <a:solidFill>
                <a:srgbClr val="0070C0"/>
              </a:solidFill>
            </a:endParaRPr>
          </a:p>
          <a:p>
            <a:pPr algn="just">
              <a:buFont typeface="Wingdings" panose="05000000000000000000" pitchFamily="2" charset="2"/>
              <a:buChar char="Ø"/>
            </a:pPr>
            <a:r>
              <a:rPr lang="en-US" sz="2800" dirty="0">
                <a:solidFill>
                  <a:srgbClr val="0070C0"/>
                </a:solidFill>
              </a:rPr>
              <a:t>Lowering the surface tension means lowering the energy</a:t>
            </a:r>
            <a:r>
              <a:rPr lang="tr-TR" sz="2800" dirty="0">
                <a:solidFill>
                  <a:srgbClr val="0070C0"/>
                </a:solidFill>
              </a:rPr>
              <a:t> </a:t>
            </a:r>
            <a:r>
              <a:rPr lang="en-US" sz="2800" dirty="0">
                <a:solidFill>
                  <a:srgbClr val="0070C0"/>
                </a:solidFill>
              </a:rPr>
              <a:t>required to spread drops into a film. </a:t>
            </a:r>
            <a:endParaRPr lang="tr-TR" sz="2800" dirty="0">
              <a:solidFill>
                <a:srgbClr val="0070C0"/>
              </a:solidFill>
            </a:endParaRPr>
          </a:p>
          <a:p>
            <a:pPr algn="just">
              <a:buFont typeface="Wingdings" panose="05000000000000000000" pitchFamily="2" charset="2"/>
              <a:buChar char="Ø"/>
            </a:pPr>
            <a:r>
              <a:rPr lang="en-US" sz="2800" dirty="0">
                <a:solidFill>
                  <a:srgbClr val="0070C0"/>
                </a:solidFill>
              </a:rPr>
              <a:t>Substances that reduce the surface tension</a:t>
            </a:r>
            <a:r>
              <a:rPr lang="tr-TR" sz="2800" dirty="0">
                <a:solidFill>
                  <a:srgbClr val="0070C0"/>
                </a:solidFill>
              </a:rPr>
              <a:t> </a:t>
            </a:r>
            <a:r>
              <a:rPr lang="en-US" sz="2800" dirty="0">
                <a:solidFill>
                  <a:srgbClr val="0070C0"/>
                </a:solidFill>
              </a:rPr>
              <a:t>of water and allow it to spread more easily are known as wetting agents.</a:t>
            </a:r>
          </a:p>
          <a:p>
            <a:pPr algn="just">
              <a:buFont typeface="Wingdings" panose="05000000000000000000" pitchFamily="2" charset="2"/>
              <a:buChar char="Ø"/>
            </a:pPr>
            <a:r>
              <a:rPr lang="en-US" sz="2800" dirty="0">
                <a:solidFill>
                  <a:srgbClr val="0070C0"/>
                </a:solidFill>
              </a:rPr>
              <a:t>They are used in applications ranging from dish washing to industrial</a:t>
            </a:r>
            <a:r>
              <a:rPr lang="tr-TR" sz="2800" dirty="0">
                <a:solidFill>
                  <a:srgbClr val="0070C0"/>
                </a:solidFill>
              </a:rPr>
              <a:t> </a:t>
            </a:r>
            <a:r>
              <a:rPr lang="en-US" sz="2800" dirty="0">
                <a:solidFill>
                  <a:srgbClr val="0070C0"/>
                </a:solidFill>
              </a:rPr>
              <a:t>processes.</a:t>
            </a:r>
          </a:p>
        </p:txBody>
      </p:sp>
    </p:spTree>
    <p:extLst>
      <p:ext uri="{BB962C8B-B14F-4D97-AF65-F5344CB8AC3E}">
        <p14:creationId xmlns:p14="http://schemas.microsoft.com/office/powerpoint/2010/main" val="5572369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28600" y="543560"/>
            <a:ext cx="5422900" cy="4320540"/>
          </a:xfrm>
        </p:spPr>
        <p:txBody>
          <a:bodyPr>
            <a:noAutofit/>
          </a:bodyPr>
          <a:lstStyle/>
          <a:p>
            <a:pPr algn="just">
              <a:buFont typeface="Wingdings" panose="05000000000000000000" pitchFamily="2" charset="2"/>
              <a:buChar char="Ø"/>
            </a:pPr>
            <a:r>
              <a:rPr lang="en-US" sz="2400" dirty="0">
                <a:solidFill>
                  <a:srgbClr val="0070C0"/>
                </a:solidFill>
              </a:rPr>
              <a:t>If the liquid in the</a:t>
            </a:r>
            <a:r>
              <a:rPr lang="tr-TR" sz="2400" dirty="0">
                <a:solidFill>
                  <a:srgbClr val="0070C0"/>
                </a:solidFill>
              </a:rPr>
              <a:t> </a:t>
            </a:r>
            <a:r>
              <a:rPr lang="en-US" sz="2400" dirty="0">
                <a:solidFill>
                  <a:srgbClr val="0070C0"/>
                </a:solidFill>
              </a:rPr>
              <a:t>glass tube is water, the water is drawn slightly up the walls of the tube by</a:t>
            </a:r>
            <a:r>
              <a:rPr lang="tr-TR" sz="2400" dirty="0">
                <a:solidFill>
                  <a:srgbClr val="0070C0"/>
                </a:solidFill>
              </a:rPr>
              <a:t> </a:t>
            </a:r>
            <a:r>
              <a:rPr lang="en-US" sz="2400" dirty="0">
                <a:solidFill>
                  <a:srgbClr val="0070C0"/>
                </a:solidFill>
              </a:rPr>
              <a:t>adhesive forces between water and glass.</a:t>
            </a:r>
            <a:endParaRPr lang="tr-TR" sz="2400" dirty="0">
              <a:solidFill>
                <a:srgbClr val="0070C0"/>
              </a:solidFill>
            </a:endParaRPr>
          </a:p>
          <a:p>
            <a:pPr algn="just">
              <a:buFont typeface="Wingdings" panose="05000000000000000000" pitchFamily="2" charset="2"/>
              <a:buChar char="Ø"/>
            </a:pPr>
            <a:r>
              <a:rPr lang="en-US" sz="2400" dirty="0">
                <a:solidFill>
                  <a:srgbClr val="0070C0"/>
                </a:solidFill>
              </a:rPr>
              <a:t>The interface between the water and</a:t>
            </a:r>
            <a:r>
              <a:rPr lang="tr-TR" sz="2400" dirty="0">
                <a:solidFill>
                  <a:srgbClr val="0070C0"/>
                </a:solidFill>
              </a:rPr>
              <a:t> </a:t>
            </a:r>
            <a:r>
              <a:rPr lang="en-US" sz="2400" dirty="0">
                <a:solidFill>
                  <a:srgbClr val="0070C0"/>
                </a:solidFill>
              </a:rPr>
              <a:t>the air above it, called a meniscus, is concave, or curved in. </a:t>
            </a:r>
            <a:endParaRPr lang="tr-TR" sz="2400" dirty="0">
              <a:solidFill>
                <a:srgbClr val="0070C0"/>
              </a:solidFill>
            </a:endParaRPr>
          </a:p>
          <a:p>
            <a:pPr algn="just">
              <a:buFont typeface="Wingdings" panose="05000000000000000000" pitchFamily="2" charset="2"/>
              <a:buChar char="Ø"/>
            </a:pPr>
            <a:r>
              <a:rPr lang="en-US" sz="2400" dirty="0">
                <a:solidFill>
                  <a:srgbClr val="0070C0"/>
                </a:solidFill>
              </a:rPr>
              <a:t>With liquid mercury,</a:t>
            </a:r>
            <a:r>
              <a:rPr lang="tr-TR" sz="2400" dirty="0">
                <a:solidFill>
                  <a:srgbClr val="0070C0"/>
                </a:solidFill>
              </a:rPr>
              <a:t> </a:t>
            </a:r>
            <a:r>
              <a:rPr lang="en-US" sz="2400" dirty="0">
                <a:solidFill>
                  <a:srgbClr val="0070C0"/>
                </a:solidFill>
              </a:rPr>
              <a:t>the meniscus is convex, or curved out. </a:t>
            </a:r>
            <a:endParaRPr lang="tr-TR" sz="2400" dirty="0">
              <a:solidFill>
                <a:srgbClr val="0070C0"/>
              </a:solidFill>
            </a:endParaRPr>
          </a:p>
          <a:p>
            <a:pPr algn="just">
              <a:buFont typeface="Wingdings" panose="05000000000000000000" pitchFamily="2" charset="2"/>
              <a:buChar char="Ø"/>
            </a:pPr>
            <a:r>
              <a:rPr lang="en-US" sz="2400" dirty="0">
                <a:solidFill>
                  <a:srgbClr val="0070C0"/>
                </a:solidFill>
              </a:rPr>
              <a:t>Cohesive forces in mercury, consisting</a:t>
            </a:r>
            <a:r>
              <a:rPr lang="tr-TR" sz="2400" dirty="0">
                <a:solidFill>
                  <a:srgbClr val="0070C0"/>
                </a:solidFill>
              </a:rPr>
              <a:t> </a:t>
            </a:r>
            <a:r>
              <a:rPr lang="en-US" sz="2400" dirty="0">
                <a:solidFill>
                  <a:srgbClr val="0070C0"/>
                </a:solidFill>
              </a:rPr>
              <a:t>of metallic bonds between Hg atoms, are strong; mercury does not wet</a:t>
            </a:r>
            <a:r>
              <a:rPr lang="tr-TR" sz="2400" dirty="0">
                <a:solidFill>
                  <a:srgbClr val="0070C0"/>
                </a:solidFill>
              </a:rPr>
              <a:t> </a:t>
            </a:r>
            <a:r>
              <a:rPr lang="en-US" sz="2400" dirty="0">
                <a:solidFill>
                  <a:srgbClr val="0070C0"/>
                </a:solidFill>
              </a:rPr>
              <a:t>glass. </a:t>
            </a:r>
            <a:endParaRPr lang="tr-TR" sz="2400" dirty="0">
              <a:solidFill>
                <a:srgbClr val="0070C0"/>
              </a:solidFill>
            </a:endParaRPr>
          </a:p>
          <a:p>
            <a:pPr algn="just">
              <a:buFont typeface="Wingdings" panose="05000000000000000000" pitchFamily="2" charset="2"/>
              <a:buChar char="Ø"/>
            </a:pPr>
            <a:r>
              <a:rPr lang="en-US" sz="2400" dirty="0">
                <a:solidFill>
                  <a:srgbClr val="0070C0"/>
                </a:solidFill>
              </a:rPr>
              <a:t>The effect of meniscus formation is greatly magnified in tubes of small</a:t>
            </a:r>
            <a:r>
              <a:rPr lang="tr-TR" sz="2400" dirty="0">
                <a:solidFill>
                  <a:srgbClr val="0070C0"/>
                </a:solidFill>
              </a:rPr>
              <a:t> </a:t>
            </a:r>
            <a:r>
              <a:rPr lang="en-US" sz="2400" dirty="0">
                <a:solidFill>
                  <a:srgbClr val="0070C0"/>
                </a:solidFill>
              </a:rPr>
              <a:t>diameter, called capillary tubes. </a:t>
            </a:r>
            <a:endParaRPr lang="tr-TR" sz="2400" dirty="0">
              <a:solidFill>
                <a:srgbClr val="0070C0"/>
              </a:solidFill>
            </a:endParaRPr>
          </a:p>
        </p:txBody>
      </p:sp>
      <p:sp>
        <p:nvSpPr>
          <p:cNvPr id="5" name="Slayt Numarası Yer Tutucusu 4"/>
          <p:cNvSpPr>
            <a:spLocks noGrp="1"/>
          </p:cNvSpPr>
          <p:nvPr>
            <p:ph type="sldNum" sz="quarter" idx="12"/>
          </p:nvPr>
        </p:nvSpPr>
        <p:spPr/>
        <p:txBody>
          <a:bodyPr/>
          <a:lstStyle/>
          <a:p>
            <a:fld id="{C48B597C-96BC-4507-A5B9-934CCC3525F3}" type="slidenum">
              <a:rPr lang="en-US" smtClean="0"/>
              <a:t>27</a:t>
            </a:fld>
            <a:endParaRPr lang="en-US"/>
          </a:p>
        </p:txBody>
      </p:sp>
      <p:pic>
        <p:nvPicPr>
          <p:cNvPr id="6" name="Resim 5"/>
          <p:cNvPicPr>
            <a:picLocks noChangeAspect="1"/>
          </p:cNvPicPr>
          <p:nvPr/>
        </p:nvPicPr>
        <p:blipFill>
          <a:blip r:embed="rId3"/>
          <a:stretch>
            <a:fillRect/>
          </a:stretch>
        </p:blipFill>
        <p:spPr>
          <a:xfrm>
            <a:off x="6146800" y="1080049"/>
            <a:ext cx="2566704" cy="4977851"/>
          </a:xfrm>
          <a:prstGeom prst="rect">
            <a:avLst/>
          </a:prstGeom>
        </p:spPr>
      </p:pic>
    </p:spTree>
    <p:extLst>
      <p:ext uri="{BB962C8B-B14F-4D97-AF65-F5344CB8AC3E}">
        <p14:creationId xmlns:p14="http://schemas.microsoft.com/office/powerpoint/2010/main" val="661638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88901" y="393700"/>
            <a:ext cx="5321300" cy="5475394"/>
          </a:xfrm>
        </p:spPr>
        <p:txBody>
          <a:bodyPr>
            <a:noAutofit/>
          </a:bodyPr>
          <a:lstStyle/>
          <a:p>
            <a:pPr algn="just">
              <a:buFont typeface="Wingdings" panose="05000000000000000000" pitchFamily="2" charset="2"/>
              <a:buChar char="Ø"/>
            </a:pPr>
            <a:r>
              <a:rPr lang="en-US" sz="2600" dirty="0">
                <a:solidFill>
                  <a:srgbClr val="0070C0"/>
                </a:solidFill>
              </a:rPr>
              <a:t>In the capillary action shown in Figure 12-14, the</a:t>
            </a:r>
            <a:r>
              <a:rPr lang="tr-TR" sz="2600" dirty="0">
                <a:solidFill>
                  <a:srgbClr val="0070C0"/>
                </a:solidFill>
              </a:rPr>
              <a:t> </a:t>
            </a:r>
            <a:r>
              <a:rPr lang="en-US" sz="2600" dirty="0">
                <a:solidFill>
                  <a:srgbClr val="0070C0"/>
                </a:solidFill>
              </a:rPr>
              <a:t>water level inside the capillary tube is noticeably higher than outside. </a:t>
            </a:r>
            <a:endParaRPr lang="tr-TR" sz="2600" dirty="0">
              <a:solidFill>
                <a:srgbClr val="0070C0"/>
              </a:solidFill>
            </a:endParaRPr>
          </a:p>
          <a:p>
            <a:pPr algn="just">
              <a:buFont typeface="Wingdings" panose="05000000000000000000" pitchFamily="2" charset="2"/>
              <a:buChar char="Ø"/>
            </a:pPr>
            <a:r>
              <a:rPr lang="en-US" sz="2600" dirty="0">
                <a:solidFill>
                  <a:srgbClr val="0070C0"/>
                </a:solidFill>
              </a:rPr>
              <a:t>The</a:t>
            </a:r>
            <a:r>
              <a:rPr lang="tr-TR" sz="2600" dirty="0">
                <a:solidFill>
                  <a:srgbClr val="0070C0"/>
                </a:solidFill>
              </a:rPr>
              <a:t> </a:t>
            </a:r>
            <a:r>
              <a:rPr lang="en-US" sz="2600" dirty="0">
                <a:solidFill>
                  <a:srgbClr val="0070C0"/>
                </a:solidFill>
              </a:rPr>
              <a:t>soaking action of a sponge depends on the rise of water into capillaries of a</a:t>
            </a:r>
            <a:r>
              <a:rPr lang="tr-TR" sz="2600" dirty="0">
                <a:solidFill>
                  <a:srgbClr val="0070C0"/>
                </a:solidFill>
              </a:rPr>
              <a:t> </a:t>
            </a:r>
            <a:r>
              <a:rPr lang="en-US" sz="2600" dirty="0">
                <a:solidFill>
                  <a:srgbClr val="0070C0"/>
                </a:solidFill>
              </a:rPr>
              <a:t>fibrous material, such as cellulose. </a:t>
            </a:r>
            <a:endParaRPr lang="tr-TR" sz="2600" dirty="0">
              <a:solidFill>
                <a:srgbClr val="0070C0"/>
              </a:solidFill>
            </a:endParaRPr>
          </a:p>
          <a:p>
            <a:pPr algn="just">
              <a:buFont typeface="Wingdings" panose="05000000000000000000" pitchFamily="2" charset="2"/>
              <a:buChar char="Ø"/>
            </a:pPr>
            <a:r>
              <a:rPr lang="en-US" sz="2600" dirty="0">
                <a:solidFill>
                  <a:srgbClr val="0070C0"/>
                </a:solidFill>
              </a:rPr>
              <a:t>The penetration of water into soils also</a:t>
            </a:r>
            <a:r>
              <a:rPr lang="tr-TR" sz="2600" dirty="0">
                <a:solidFill>
                  <a:srgbClr val="0070C0"/>
                </a:solidFill>
              </a:rPr>
              <a:t> </a:t>
            </a:r>
            <a:r>
              <a:rPr lang="en-US" sz="2600" dirty="0">
                <a:solidFill>
                  <a:srgbClr val="0070C0"/>
                </a:solidFill>
              </a:rPr>
              <a:t>depends in part on capillary action. </a:t>
            </a:r>
            <a:endParaRPr lang="tr-TR" sz="2600" dirty="0">
              <a:solidFill>
                <a:srgbClr val="0070C0"/>
              </a:solidFill>
            </a:endParaRPr>
          </a:p>
          <a:p>
            <a:pPr algn="just">
              <a:buFont typeface="Wingdings" panose="05000000000000000000" pitchFamily="2" charset="2"/>
              <a:buChar char="Ø"/>
            </a:pPr>
            <a:r>
              <a:rPr lang="en-US" sz="2600" dirty="0">
                <a:solidFill>
                  <a:srgbClr val="0070C0"/>
                </a:solidFill>
              </a:rPr>
              <a:t>Conversely, mercury with its strong</a:t>
            </a:r>
            <a:r>
              <a:rPr lang="tr-TR" sz="2600" dirty="0">
                <a:solidFill>
                  <a:srgbClr val="0070C0"/>
                </a:solidFill>
              </a:rPr>
              <a:t> </a:t>
            </a:r>
            <a:r>
              <a:rPr lang="en-US" sz="2600" dirty="0">
                <a:solidFill>
                  <a:srgbClr val="0070C0"/>
                </a:solidFill>
              </a:rPr>
              <a:t>cohesive forces and weaker adhesive forces does not show a capillary rise.</a:t>
            </a:r>
          </a:p>
          <a:p>
            <a:pPr algn="just"/>
            <a:endParaRPr lang="en-US" sz="2600" dirty="0"/>
          </a:p>
        </p:txBody>
      </p:sp>
      <p:sp>
        <p:nvSpPr>
          <p:cNvPr id="5" name="Slayt Numarası Yer Tutucusu 4"/>
          <p:cNvSpPr>
            <a:spLocks noGrp="1"/>
          </p:cNvSpPr>
          <p:nvPr>
            <p:ph type="sldNum" sz="quarter" idx="12"/>
          </p:nvPr>
        </p:nvSpPr>
        <p:spPr/>
        <p:txBody>
          <a:bodyPr/>
          <a:lstStyle/>
          <a:p>
            <a:fld id="{C48B597C-96BC-4507-A5B9-934CCC3525F3}" type="slidenum">
              <a:rPr lang="en-US" smtClean="0"/>
              <a:t>28</a:t>
            </a:fld>
            <a:endParaRPr lang="en-US"/>
          </a:p>
        </p:txBody>
      </p:sp>
      <p:pic>
        <p:nvPicPr>
          <p:cNvPr id="6" name="Resim 5"/>
          <p:cNvPicPr>
            <a:picLocks noChangeAspect="1"/>
          </p:cNvPicPr>
          <p:nvPr/>
        </p:nvPicPr>
        <p:blipFill>
          <a:blip r:embed="rId3"/>
          <a:stretch>
            <a:fillRect/>
          </a:stretch>
        </p:blipFill>
        <p:spPr>
          <a:xfrm>
            <a:off x="5803900" y="762000"/>
            <a:ext cx="3316163" cy="3103034"/>
          </a:xfrm>
          <a:prstGeom prst="rect">
            <a:avLst/>
          </a:prstGeom>
        </p:spPr>
      </p:pic>
      <p:sp>
        <p:nvSpPr>
          <p:cNvPr id="7" name="Dikdörtgen 6"/>
          <p:cNvSpPr/>
          <p:nvPr/>
        </p:nvSpPr>
        <p:spPr>
          <a:xfrm>
            <a:off x="5803900" y="4042835"/>
            <a:ext cx="3155043" cy="2677656"/>
          </a:xfrm>
          <a:prstGeom prst="rect">
            <a:avLst/>
          </a:prstGeom>
        </p:spPr>
        <p:txBody>
          <a:bodyPr wrap="square">
            <a:spAutoFit/>
          </a:bodyPr>
          <a:lstStyle/>
          <a:p>
            <a:pPr algn="just"/>
            <a:r>
              <a:rPr lang="en-US" sz="1400" b="1" dirty="0">
                <a:solidFill>
                  <a:srgbClr val="00B050"/>
                </a:solidFill>
                <a:latin typeface="Avenir-Book-19-0"/>
              </a:rPr>
              <a:t>FIGURE 12-14</a:t>
            </a:r>
          </a:p>
          <a:p>
            <a:pPr algn="just"/>
            <a:r>
              <a:rPr lang="en-US" sz="1400" dirty="0">
                <a:solidFill>
                  <a:srgbClr val="00B050"/>
                </a:solidFill>
                <a:latin typeface="Avenir-Heavy-12-0"/>
              </a:rPr>
              <a:t>Capillary action</a:t>
            </a:r>
            <a:r>
              <a:rPr lang="tr-TR" sz="1400" dirty="0">
                <a:solidFill>
                  <a:srgbClr val="00B050"/>
                </a:solidFill>
                <a:latin typeface="Avenir-Heavy-12-0"/>
              </a:rPr>
              <a:t> </a:t>
            </a:r>
            <a:r>
              <a:rPr lang="en-US" sz="1400" dirty="0">
                <a:solidFill>
                  <a:srgbClr val="00B050"/>
                </a:solidFill>
                <a:latin typeface="Avenir-Book-19-0"/>
              </a:rPr>
              <a:t>A thin film of water spreads</a:t>
            </a:r>
            <a:r>
              <a:rPr lang="tr-TR" sz="1400" dirty="0">
                <a:solidFill>
                  <a:srgbClr val="00B050"/>
                </a:solidFill>
                <a:latin typeface="Avenir-Book-19-0"/>
              </a:rPr>
              <a:t> </a:t>
            </a:r>
            <a:r>
              <a:rPr lang="en-US" sz="1400" dirty="0">
                <a:solidFill>
                  <a:srgbClr val="00B050"/>
                </a:solidFill>
                <a:latin typeface="Avenir-Book-19-0"/>
              </a:rPr>
              <a:t>up the inside walls of the</a:t>
            </a:r>
            <a:r>
              <a:rPr lang="tr-TR" sz="1400" dirty="0">
                <a:solidFill>
                  <a:srgbClr val="00B050"/>
                </a:solidFill>
                <a:latin typeface="Avenir-Book-19-0"/>
              </a:rPr>
              <a:t> </a:t>
            </a:r>
            <a:r>
              <a:rPr lang="en-US" sz="1400" dirty="0">
                <a:solidFill>
                  <a:srgbClr val="00B050"/>
                </a:solidFill>
                <a:latin typeface="Avenir-Book-19-0"/>
              </a:rPr>
              <a:t>capillary because of strong</a:t>
            </a:r>
            <a:r>
              <a:rPr lang="tr-TR" sz="1400" dirty="0">
                <a:solidFill>
                  <a:srgbClr val="00B050"/>
                </a:solidFill>
                <a:latin typeface="Avenir-Book-19-0"/>
              </a:rPr>
              <a:t> </a:t>
            </a:r>
            <a:r>
              <a:rPr lang="en-US" sz="1400" dirty="0">
                <a:solidFill>
                  <a:srgbClr val="00B050"/>
                </a:solidFill>
                <a:latin typeface="Avenir-Book-19-0"/>
              </a:rPr>
              <a:t>adhesive forces between</a:t>
            </a:r>
            <a:r>
              <a:rPr lang="tr-TR" sz="1400" dirty="0">
                <a:solidFill>
                  <a:srgbClr val="00B050"/>
                </a:solidFill>
                <a:latin typeface="Avenir-Book-19-0"/>
              </a:rPr>
              <a:t> </a:t>
            </a:r>
            <a:r>
              <a:rPr lang="en-US" sz="1400" dirty="0">
                <a:solidFill>
                  <a:srgbClr val="00B050"/>
                </a:solidFill>
                <a:latin typeface="Avenir-Book-19-0"/>
              </a:rPr>
              <a:t>water and glass (water wets</a:t>
            </a:r>
            <a:r>
              <a:rPr lang="tr-TR" sz="1400" dirty="0">
                <a:solidFill>
                  <a:srgbClr val="00B050"/>
                </a:solidFill>
                <a:latin typeface="Avenir-Book-19-0"/>
              </a:rPr>
              <a:t> </a:t>
            </a:r>
            <a:r>
              <a:rPr lang="en-US" sz="1400" dirty="0">
                <a:solidFill>
                  <a:srgbClr val="00B050"/>
                </a:solidFill>
                <a:latin typeface="Avenir-Book-19-0"/>
              </a:rPr>
              <a:t>glass). The pressure below</a:t>
            </a:r>
            <a:r>
              <a:rPr lang="tr-TR" sz="1400" dirty="0">
                <a:solidFill>
                  <a:srgbClr val="00B050"/>
                </a:solidFill>
                <a:latin typeface="Avenir-Book-19-0"/>
              </a:rPr>
              <a:t> </a:t>
            </a:r>
            <a:r>
              <a:rPr lang="en-US" sz="1400" dirty="0">
                <a:solidFill>
                  <a:srgbClr val="00B050"/>
                </a:solidFill>
                <a:latin typeface="Avenir-Book-19-0"/>
              </a:rPr>
              <a:t>the meniscus falls slightly.</a:t>
            </a:r>
            <a:r>
              <a:rPr lang="tr-TR" sz="1400" dirty="0">
                <a:solidFill>
                  <a:srgbClr val="00B050"/>
                </a:solidFill>
                <a:latin typeface="Avenir-Book-19-0"/>
              </a:rPr>
              <a:t> </a:t>
            </a:r>
            <a:r>
              <a:rPr lang="en-US" sz="1400" dirty="0">
                <a:solidFill>
                  <a:srgbClr val="00B050"/>
                </a:solidFill>
                <a:latin typeface="Avenir-Book-19-0"/>
              </a:rPr>
              <a:t>Atmospheric pressure then</a:t>
            </a:r>
            <a:r>
              <a:rPr lang="tr-TR" sz="1400" dirty="0">
                <a:solidFill>
                  <a:srgbClr val="00B050"/>
                </a:solidFill>
                <a:latin typeface="Avenir-Book-19-0"/>
              </a:rPr>
              <a:t> </a:t>
            </a:r>
            <a:r>
              <a:rPr lang="en-US" sz="1400" dirty="0">
                <a:solidFill>
                  <a:srgbClr val="00B050"/>
                </a:solidFill>
                <a:latin typeface="Avenir-Book-19-0"/>
              </a:rPr>
              <a:t>pushes a column of water</a:t>
            </a:r>
            <a:r>
              <a:rPr lang="tr-TR" sz="1400" dirty="0">
                <a:solidFill>
                  <a:srgbClr val="00B050"/>
                </a:solidFill>
                <a:latin typeface="Avenir-Book-19-0"/>
              </a:rPr>
              <a:t> </a:t>
            </a:r>
            <a:r>
              <a:rPr lang="en-US" sz="1400" dirty="0">
                <a:solidFill>
                  <a:srgbClr val="00B050"/>
                </a:solidFill>
                <a:latin typeface="Avenir-Book-19-0"/>
              </a:rPr>
              <a:t>up the tube to eliminate</a:t>
            </a:r>
            <a:r>
              <a:rPr lang="tr-TR" sz="1400" dirty="0">
                <a:solidFill>
                  <a:srgbClr val="00B050"/>
                </a:solidFill>
                <a:latin typeface="Avenir-Book-19-0"/>
              </a:rPr>
              <a:t> </a:t>
            </a:r>
            <a:r>
              <a:rPr lang="en-US" sz="1400" dirty="0">
                <a:solidFill>
                  <a:srgbClr val="00B050"/>
                </a:solidFill>
                <a:latin typeface="Avenir-Book-19-0"/>
              </a:rPr>
              <a:t>the pressure difference. The</a:t>
            </a:r>
            <a:r>
              <a:rPr lang="tr-TR" sz="1400" dirty="0">
                <a:solidFill>
                  <a:srgbClr val="00B050"/>
                </a:solidFill>
                <a:latin typeface="Avenir-Book-19-0"/>
              </a:rPr>
              <a:t> </a:t>
            </a:r>
            <a:r>
              <a:rPr lang="en-US" sz="1400" dirty="0">
                <a:solidFill>
                  <a:srgbClr val="00B050"/>
                </a:solidFill>
                <a:latin typeface="Avenir-Book-19-0"/>
              </a:rPr>
              <a:t>smaller the diameter of the</a:t>
            </a:r>
            <a:r>
              <a:rPr lang="tr-TR" sz="1400" dirty="0">
                <a:solidFill>
                  <a:srgbClr val="00B050"/>
                </a:solidFill>
                <a:latin typeface="Avenir-Book-19-0"/>
              </a:rPr>
              <a:t> </a:t>
            </a:r>
            <a:r>
              <a:rPr lang="en-US" sz="1400" dirty="0">
                <a:solidFill>
                  <a:srgbClr val="00B050"/>
                </a:solidFill>
                <a:latin typeface="Avenir-Book-19-0"/>
              </a:rPr>
              <a:t>capillary, the higher the liquid</a:t>
            </a:r>
            <a:r>
              <a:rPr lang="tr-TR" sz="1400" dirty="0">
                <a:solidFill>
                  <a:srgbClr val="00B050"/>
                </a:solidFill>
                <a:latin typeface="Avenir-Book-19-0"/>
              </a:rPr>
              <a:t> </a:t>
            </a:r>
            <a:r>
              <a:rPr lang="en-US" sz="1400" dirty="0">
                <a:solidFill>
                  <a:srgbClr val="00B050"/>
                </a:solidFill>
                <a:latin typeface="Avenir-Book-19-0"/>
              </a:rPr>
              <a:t>rises.</a:t>
            </a:r>
            <a:endParaRPr lang="en-US" sz="1400" dirty="0">
              <a:solidFill>
                <a:srgbClr val="00B050"/>
              </a:solidFill>
            </a:endParaRPr>
          </a:p>
        </p:txBody>
      </p:sp>
    </p:spTree>
    <p:extLst>
      <p:ext uri="{BB962C8B-B14F-4D97-AF65-F5344CB8AC3E}">
        <p14:creationId xmlns:p14="http://schemas.microsoft.com/office/powerpoint/2010/main" val="7572243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58738"/>
            <a:ext cx="8229600" cy="1143000"/>
          </a:xfrm>
        </p:spPr>
        <p:txBody>
          <a:bodyPr>
            <a:normAutofit fontScale="90000"/>
          </a:bodyPr>
          <a:lstStyle/>
          <a:p>
            <a:r>
              <a:rPr lang="en-US" sz="4400" dirty="0"/>
              <a:t>Some Properties of Liquids</a:t>
            </a:r>
            <a:r>
              <a:rPr lang="tr-TR" sz="4400" dirty="0"/>
              <a:t>-</a:t>
            </a:r>
            <a:r>
              <a:rPr lang="en-US" sz="4400" dirty="0"/>
              <a:t>Viscosity</a:t>
            </a:r>
          </a:p>
        </p:txBody>
      </p:sp>
      <p:sp>
        <p:nvSpPr>
          <p:cNvPr id="3" name="İçerik Yer Tutucusu 2"/>
          <p:cNvSpPr>
            <a:spLocks noGrp="1"/>
          </p:cNvSpPr>
          <p:nvPr>
            <p:ph idx="1"/>
          </p:nvPr>
        </p:nvSpPr>
        <p:spPr>
          <a:xfrm>
            <a:off x="266700" y="1201738"/>
            <a:ext cx="8597900" cy="4667356"/>
          </a:xfrm>
        </p:spPr>
        <p:txBody>
          <a:bodyPr>
            <a:noAutofit/>
          </a:bodyPr>
          <a:lstStyle/>
          <a:p>
            <a:pPr>
              <a:buFont typeface="Wingdings" panose="05000000000000000000" pitchFamily="2" charset="2"/>
              <a:buChar char="Ø"/>
            </a:pPr>
            <a:r>
              <a:rPr lang="en-US" sz="3200" dirty="0">
                <a:solidFill>
                  <a:srgbClr val="0070C0"/>
                </a:solidFill>
              </a:rPr>
              <a:t>Another property at least partly related to intermolecular forces is viscosity</a:t>
            </a:r>
            <a:r>
              <a:rPr lang="tr-TR" sz="3200" dirty="0">
                <a:solidFill>
                  <a:srgbClr val="0070C0"/>
                </a:solidFill>
              </a:rPr>
              <a:t> </a:t>
            </a:r>
            <a:r>
              <a:rPr lang="en-US" sz="3200" dirty="0">
                <a:solidFill>
                  <a:srgbClr val="0070C0"/>
                </a:solidFill>
              </a:rPr>
              <a:t>a liquid s resistance to flow. </a:t>
            </a:r>
            <a:endParaRPr lang="tr-TR" sz="3200" dirty="0">
              <a:solidFill>
                <a:srgbClr val="0070C0"/>
              </a:solidFill>
            </a:endParaRPr>
          </a:p>
          <a:p>
            <a:pPr>
              <a:buFont typeface="Wingdings" panose="05000000000000000000" pitchFamily="2" charset="2"/>
              <a:buChar char="Ø"/>
            </a:pPr>
            <a:r>
              <a:rPr lang="en-US" sz="3200" dirty="0">
                <a:solidFill>
                  <a:srgbClr val="0070C0"/>
                </a:solidFill>
              </a:rPr>
              <a:t>The stronger the intermolecular forces of attraction,</a:t>
            </a:r>
            <a:r>
              <a:rPr lang="tr-TR" sz="3200" dirty="0">
                <a:solidFill>
                  <a:srgbClr val="0070C0"/>
                </a:solidFill>
              </a:rPr>
              <a:t> </a:t>
            </a:r>
            <a:r>
              <a:rPr lang="en-US" sz="3200" dirty="0">
                <a:solidFill>
                  <a:srgbClr val="0070C0"/>
                </a:solidFill>
              </a:rPr>
              <a:t>the greater the viscosity. </a:t>
            </a:r>
            <a:endParaRPr lang="tr-TR" sz="3200" dirty="0">
              <a:solidFill>
                <a:srgbClr val="0070C0"/>
              </a:solidFill>
            </a:endParaRPr>
          </a:p>
          <a:p>
            <a:pPr>
              <a:buFont typeface="Wingdings" panose="05000000000000000000" pitchFamily="2" charset="2"/>
              <a:buChar char="Ø"/>
            </a:pPr>
            <a:r>
              <a:rPr lang="en-US" sz="3200" dirty="0">
                <a:solidFill>
                  <a:srgbClr val="0070C0"/>
                </a:solidFill>
              </a:rPr>
              <a:t>When a liquid flows, one portion of the liquid</a:t>
            </a:r>
            <a:r>
              <a:rPr lang="tr-TR" sz="3200" dirty="0">
                <a:solidFill>
                  <a:srgbClr val="0070C0"/>
                </a:solidFill>
              </a:rPr>
              <a:t> </a:t>
            </a:r>
            <a:r>
              <a:rPr lang="en-US" sz="3200" dirty="0">
                <a:solidFill>
                  <a:srgbClr val="0070C0"/>
                </a:solidFill>
              </a:rPr>
              <a:t>moves with respect to neighboring portions. </a:t>
            </a:r>
            <a:endParaRPr lang="tr-TR" sz="3200" dirty="0">
              <a:solidFill>
                <a:srgbClr val="0070C0"/>
              </a:solidFill>
            </a:endParaRPr>
          </a:p>
          <a:p>
            <a:pPr>
              <a:buFont typeface="Wingdings" panose="05000000000000000000" pitchFamily="2" charset="2"/>
              <a:buChar char="Ø"/>
            </a:pPr>
            <a:r>
              <a:rPr lang="en-US" sz="3200" dirty="0">
                <a:solidFill>
                  <a:srgbClr val="0070C0"/>
                </a:solidFill>
              </a:rPr>
              <a:t>Cohesive forces within the liquid</a:t>
            </a:r>
            <a:r>
              <a:rPr lang="tr-TR" sz="3200" dirty="0">
                <a:solidFill>
                  <a:srgbClr val="0070C0"/>
                </a:solidFill>
              </a:rPr>
              <a:t> </a:t>
            </a:r>
            <a:r>
              <a:rPr lang="en-US" sz="3200" dirty="0">
                <a:solidFill>
                  <a:srgbClr val="0070C0"/>
                </a:solidFill>
              </a:rPr>
              <a:t>create an internal friction, which reduces the rate of flow.</a:t>
            </a:r>
            <a:endParaRPr lang="en-US" sz="3200" dirty="0"/>
          </a:p>
        </p:txBody>
      </p:sp>
      <p:sp>
        <p:nvSpPr>
          <p:cNvPr id="5" name="Slayt Numarası Yer Tutucusu 4"/>
          <p:cNvSpPr>
            <a:spLocks noGrp="1"/>
          </p:cNvSpPr>
          <p:nvPr>
            <p:ph type="sldNum" sz="quarter" idx="12"/>
          </p:nvPr>
        </p:nvSpPr>
        <p:spPr/>
        <p:txBody>
          <a:bodyPr/>
          <a:lstStyle/>
          <a:p>
            <a:fld id="{C48B597C-96BC-4507-A5B9-934CCC3525F3}" type="slidenum">
              <a:rPr lang="en-US" smtClean="0"/>
              <a:t>29</a:t>
            </a:fld>
            <a:endParaRPr lang="en-US"/>
          </a:p>
        </p:txBody>
      </p:sp>
    </p:spTree>
    <p:extLst>
      <p:ext uri="{BB962C8B-B14F-4D97-AF65-F5344CB8AC3E}">
        <p14:creationId xmlns:p14="http://schemas.microsoft.com/office/powerpoint/2010/main" val="19390116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7278"/>
            <a:ext cx="8229600" cy="1143000"/>
          </a:xfrm>
        </p:spPr>
        <p:txBody>
          <a:bodyPr>
            <a:normAutofit/>
          </a:bodyPr>
          <a:lstStyle/>
          <a:p>
            <a:pPr>
              <a:spcBef>
                <a:spcPct val="50000"/>
              </a:spcBef>
              <a:defRPr/>
            </a:pPr>
            <a:r>
              <a:rPr lang="en-US" b="1" dirty="0">
                <a:solidFill>
                  <a:schemeClr val="tx2"/>
                </a:solidFill>
              </a:rPr>
              <a:t>Intermolecular Forces</a:t>
            </a:r>
          </a:p>
        </p:txBody>
      </p:sp>
      <p:sp>
        <p:nvSpPr>
          <p:cNvPr id="6" name="Dikdörtgen 5"/>
          <p:cNvSpPr/>
          <p:nvPr/>
        </p:nvSpPr>
        <p:spPr>
          <a:xfrm>
            <a:off x="289322" y="1332641"/>
            <a:ext cx="7978377" cy="4832093"/>
          </a:xfrm>
          <a:prstGeom prst="rect">
            <a:avLst/>
          </a:prstGeom>
        </p:spPr>
        <p:txBody>
          <a:bodyPr wrap="square">
            <a:spAutoFit/>
          </a:bodyPr>
          <a:lstStyle/>
          <a:p>
            <a:pPr marL="285750" indent="-285750" algn="just">
              <a:buFont typeface="Wingdings" panose="05000000000000000000" pitchFamily="2" charset="2"/>
              <a:buChar char="Ø"/>
            </a:pPr>
            <a:r>
              <a:rPr lang="en-US" sz="2800" dirty="0">
                <a:solidFill>
                  <a:schemeClr val="tx2">
                    <a:lumMod val="60000"/>
                    <a:lumOff val="40000"/>
                  </a:schemeClr>
                </a:solidFill>
              </a:rPr>
              <a:t>Intermolecular forces are important in establishing the form and behavior</a:t>
            </a:r>
            <a:r>
              <a:rPr lang="tr-TR" sz="2800" dirty="0">
                <a:solidFill>
                  <a:schemeClr val="tx2">
                    <a:lumMod val="60000"/>
                    <a:lumOff val="40000"/>
                  </a:schemeClr>
                </a:solidFill>
              </a:rPr>
              <a:t> </a:t>
            </a:r>
            <a:r>
              <a:rPr lang="en-US" sz="2800" dirty="0">
                <a:solidFill>
                  <a:schemeClr val="tx2">
                    <a:lumMod val="60000"/>
                    <a:lumOff val="40000"/>
                  </a:schemeClr>
                </a:solidFill>
              </a:rPr>
              <a:t>of matter. </a:t>
            </a:r>
            <a:endParaRPr lang="tr-TR" sz="2800" dirty="0">
              <a:solidFill>
                <a:schemeClr val="tx2">
                  <a:lumMod val="60000"/>
                  <a:lumOff val="40000"/>
                </a:schemeClr>
              </a:solidFill>
            </a:endParaRPr>
          </a:p>
          <a:p>
            <a:pPr marL="285750" indent="-285750" algn="just">
              <a:buFont typeface="Wingdings" panose="05000000000000000000" pitchFamily="2" charset="2"/>
              <a:buChar char="Ø"/>
            </a:pPr>
            <a:r>
              <a:rPr lang="en-US" sz="2800" dirty="0">
                <a:solidFill>
                  <a:schemeClr val="tx2">
                    <a:lumMod val="60000"/>
                    <a:lumOff val="40000"/>
                  </a:schemeClr>
                </a:solidFill>
              </a:rPr>
              <a:t>The origin of intermolecular forces, those interactions between molecules,</a:t>
            </a:r>
            <a:r>
              <a:rPr lang="tr-TR" sz="2800" dirty="0">
                <a:solidFill>
                  <a:schemeClr val="tx2">
                    <a:lumMod val="60000"/>
                    <a:lumOff val="40000"/>
                  </a:schemeClr>
                </a:solidFill>
              </a:rPr>
              <a:t> </a:t>
            </a:r>
            <a:r>
              <a:rPr lang="en-US" sz="2800" dirty="0">
                <a:solidFill>
                  <a:schemeClr val="tx2">
                    <a:lumMod val="60000"/>
                    <a:lumOff val="40000"/>
                  </a:schemeClr>
                </a:solidFill>
              </a:rPr>
              <a:t>arises from the permanent and momentary unequal distribution of</a:t>
            </a:r>
            <a:r>
              <a:rPr lang="tr-TR" sz="2800" dirty="0">
                <a:solidFill>
                  <a:schemeClr val="tx2">
                    <a:lumMod val="60000"/>
                    <a:lumOff val="40000"/>
                  </a:schemeClr>
                </a:solidFill>
              </a:rPr>
              <a:t> </a:t>
            </a:r>
            <a:r>
              <a:rPr lang="en-US" sz="2800" dirty="0">
                <a:solidFill>
                  <a:schemeClr val="tx2">
                    <a:lumMod val="60000"/>
                    <a:lumOff val="40000"/>
                  </a:schemeClr>
                </a:solidFill>
              </a:rPr>
              <a:t>electron density within molecules.</a:t>
            </a:r>
          </a:p>
          <a:p>
            <a:pPr marL="285750" indent="-285750" algn="just">
              <a:buFont typeface="Wingdings" panose="05000000000000000000" pitchFamily="2" charset="2"/>
              <a:buChar char="Ø"/>
            </a:pPr>
            <a:r>
              <a:rPr lang="en-US" sz="2800" dirty="0">
                <a:solidFill>
                  <a:schemeClr val="tx2">
                    <a:lumMod val="60000"/>
                    <a:lumOff val="40000"/>
                  </a:schemeClr>
                </a:solidFill>
              </a:rPr>
              <a:t>The types of intermolecular forces known collectively as van der Waals forces. The intermolecular forces contributing to the term in the van der Waals equation for </a:t>
            </a:r>
            <a:r>
              <a:rPr lang="en-US" sz="2800" dirty="0" err="1">
                <a:solidFill>
                  <a:schemeClr val="tx2">
                    <a:lumMod val="60000"/>
                    <a:lumOff val="40000"/>
                  </a:schemeClr>
                </a:solidFill>
              </a:rPr>
              <a:t>nonideal</a:t>
            </a:r>
            <a:r>
              <a:rPr lang="en-US" sz="2800" dirty="0">
                <a:solidFill>
                  <a:schemeClr val="tx2">
                    <a:lumMod val="60000"/>
                    <a:lumOff val="40000"/>
                  </a:schemeClr>
                </a:solidFill>
              </a:rPr>
              <a:t> gases are of this type.</a:t>
            </a:r>
            <a:endParaRPr lang="tr-TR" sz="2800" dirty="0">
              <a:solidFill>
                <a:schemeClr val="tx2">
                  <a:lumMod val="60000"/>
                  <a:lumOff val="40000"/>
                </a:schemeClr>
              </a:solidFill>
            </a:endParaRPr>
          </a:p>
        </p:txBody>
      </p:sp>
      <p:pic>
        <p:nvPicPr>
          <p:cNvPr id="5" name="Picture 4"/>
          <p:cNvPicPr>
            <a:picLocks noChangeAspect="1"/>
          </p:cNvPicPr>
          <p:nvPr/>
        </p:nvPicPr>
        <p:blipFill>
          <a:blip r:embed="rId3"/>
          <a:stretch>
            <a:fillRect/>
          </a:stretch>
        </p:blipFill>
        <p:spPr>
          <a:xfrm>
            <a:off x="22283" y="22281"/>
            <a:ext cx="980410" cy="980410"/>
          </a:xfrm>
          <a:prstGeom prst="rect">
            <a:avLst/>
          </a:prstGeom>
        </p:spPr>
      </p:pic>
      <p:pic>
        <p:nvPicPr>
          <p:cNvPr id="7" name="Picture 6"/>
          <p:cNvPicPr>
            <a:picLocks noChangeAspect="1"/>
          </p:cNvPicPr>
          <p:nvPr/>
        </p:nvPicPr>
        <p:blipFill>
          <a:blip r:embed="rId4"/>
          <a:stretch>
            <a:fillRect/>
          </a:stretch>
        </p:blipFill>
        <p:spPr>
          <a:xfrm>
            <a:off x="8110669" y="-4456"/>
            <a:ext cx="1000367" cy="1000367"/>
          </a:xfrm>
          <a:prstGeom prst="rect">
            <a:avLst/>
          </a:prstGeom>
        </p:spPr>
      </p:pic>
    </p:spTree>
    <p:extLst>
      <p:ext uri="{BB962C8B-B14F-4D97-AF65-F5344CB8AC3E}">
        <p14:creationId xmlns:p14="http://schemas.microsoft.com/office/powerpoint/2010/main" val="32289979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DB8A176-9F4B-5304-484D-6D2267CE368E}"/>
              </a:ext>
            </a:extLst>
          </p:cNvPr>
          <p:cNvSpPr>
            <a:spLocks noGrp="1"/>
          </p:cNvSpPr>
          <p:nvPr>
            <p:ph type="title"/>
          </p:nvPr>
        </p:nvSpPr>
        <p:spPr/>
        <p:txBody>
          <a:bodyPr>
            <a:normAutofit fontScale="90000"/>
          </a:bodyPr>
          <a:lstStyle/>
          <a:p>
            <a:r>
              <a:rPr lang="en-US" sz="4400" dirty="0"/>
              <a:t>Some Properties of Liquids</a:t>
            </a:r>
            <a:r>
              <a:rPr lang="tr-TR" sz="4400" dirty="0"/>
              <a:t>-</a:t>
            </a:r>
            <a:r>
              <a:rPr lang="en-US" sz="4400" dirty="0"/>
              <a:t>Viscosity</a:t>
            </a:r>
            <a:endParaRPr lang="tr-TR" dirty="0"/>
          </a:p>
        </p:txBody>
      </p:sp>
      <p:pic>
        <p:nvPicPr>
          <p:cNvPr id="4" name="İçerik Yer Tutucusu 3">
            <a:extLst>
              <a:ext uri="{FF2B5EF4-FFF2-40B4-BE49-F238E27FC236}">
                <a16:creationId xmlns:a16="http://schemas.microsoft.com/office/drawing/2014/main" id="{4377C9CC-300C-3287-92C3-DBA875FD3138}"/>
              </a:ext>
            </a:extLst>
          </p:cNvPr>
          <p:cNvPicPr>
            <a:picLocks noGrp="1" noChangeAspect="1"/>
          </p:cNvPicPr>
          <p:nvPr>
            <p:ph idx="1"/>
          </p:nvPr>
        </p:nvPicPr>
        <p:blipFill>
          <a:blip r:embed="rId2"/>
          <a:stretch>
            <a:fillRect/>
          </a:stretch>
        </p:blipFill>
        <p:spPr>
          <a:xfrm>
            <a:off x="457200" y="1859046"/>
            <a:ext cx="4563836" cy="3498941"/>
          </a:xfrm>
          <a:prstGeom prst="rect">
            <a:avLst/>
          </a:prstGeom>
        </p:spPr>
      </p:pic>
      <p:sp>
        <p:nvSpPr>
          <p:cNvPr id="6" name="Metin kutusu 5">
            <a:extLst>
              <a:ext uri="{FF2B5EF4-FFF2-40B4-BE49-F238E27FC236}">
                <a16:creationId xmlns:a16="http://schemas.microsoft.com/office/drawing/2014/main" id="{14B60688-6AE6-6B00-85AE-5639AAED7D90}"/>
              </a:ext>
            </a:extLst>
          </p:cNvPr>
          <p:cNvSpPr txBox="1"/>
          <p:nvPr/>
        </p:nvSpPr>
        <p:spPr>
          <a:xfrm>
            <a:off x="762544" y="1232972"/>
            <a:ext cx="4572000" cy="369332"/>
          </a:xfrm>
          <a:prstGeom prst="rect">
            <a:avLst/>
          </a:prstGeom>
          <a:noFill/>
        </p:spPr>
        <p:txBody>
          <a:bodyPr wrap="square">
            <a:spAutoFit/>
          </a:bodyPr>
          <a:lstStyle/>
          <a:p>
            <a:r>
              <a:rPr lang="tr-TR" dirty="0" err="1"/>
              <a:t>Capillary</a:t>
            </a:r>
            <a:r>
              <a:rPr lang="tr-TR" dirty="0"/>
              <a:t> </a:t>
            </a:r>
            <a:r>
              <a:rPr lang="tr-TR" dirty="0" err="1"/>
              <a:t>Effect</a:t>
            </a:r>
            <a:endParaRPr lang="en-US" dirty="0"/>
          </a:p>
        </p:txBody>
      </p:sp>
    </p:spTree>
    <p:extLst>
      <p:ext uri="{BB962C8B-B14F-4D97-AF65-F5344CB8AC3E}">
        <p14:creationId xmlns:p14="http://schemas.microsoft.com/office/powerpoint/2010/main" val="33573765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46038"/>
            <a:ext cx="8229600" cy="1143000"/>
          </a:xfrm>
        </p:spPr>
        <p:txBody>
          <a:bodyPr>
            <a:normAutofit fontScale="90000"/>
          </a:bodyPr>
          <a:lstStyle/>
          <a:p>
            <a:r>
              <a:rPr lang="en-US" sz="4400" dirty="0"/>
              <a:t>Some Properties of Liquids</a:t>
            </a:r>
            <a:r>
              <a:rPr lang="tr-TR" sz="4400" dirty="0"/>
              <a:t>-</a:t>
            </a:r>
            <a:r>
              <a:rPr lang="en-US" sz="4400" dirty="0"/>
              <a:t>Viscosity</a:t>
            </a:r>
          </a:p>
        </p:txBody>
      </p:sp>
      <p:sp>
        <p:nvSpPr>
          <p:cNvPr id="3" name="İçerik Yer Tutucusu 2"/>
          <p:cNvSpPr>
            <a:spLocks noGrp="1"/>
          </p:cNvSpPr>
          <p:nvPr>
            <p:ph idx="1"/>
          </p:nvPr>
        </p:nvSpPr>
        <p:spPr>
          <a:xfrm>
            <a:off x="139700" y="939800"/>
            <a:ext cx="5702300" cy="4116494"/>
          </a:xfrm>
        </p:spPr>
        <p:txBody>
          <a:bodyPr>
            <a:noAutofit/>
          </a:bodyPr>
          <a:lstStyle/>
          <a:p>
            <a:pPr algn="just">
              <a:buFont typeface="Wingdings" panose="05000000000000000000" pitchFamily="2" charset="2"/>
              <a:buChar char="Ø"/>
            </a:pPr>
            <a:r>
              <a:rPr lang="en-US" sz="2400" dirty="0">
                <a:solidFill>
                  <a:srgbClr val="0070C0"/>
                </a:solidFill>
              </a:rPr>
              <a:t>In liquids of low viscosity,</a:t>
            </a:r>
            <a:r>
              <a:rPr lang="tr-TR" sz="2400" dirty="0">
                <a:solidFill>
                  <a:srgbClr val="0070C0"/>
                </a:solidFill>
              </a:rPr>
              <a:t> </a:t>
            </a:r>
            <a:r>
              <a:rPr lang="en-US" sz="2400" dirty="0">
                <a:solidFill>
                  <a:srgbClr val="0070C0"/>
                </a:solidFill>
              </a:rPr>
              <a:t>such as ethyl alcohol and water, the effect is weak, and they flow easily.</a:t>
            </a:r>
          </a:p>
          <a:p>
            <a:pPr algn="just">
              <a:buFont typeface="Wingdings" panose="05000000000000000000" pitchFamily="2" charset="2"/>
              <a:buChar char="Ø"/>
            </a:pPr>
            <a:r>
              <a:rPr lang="en-US" sz="2400" dirty="0">
                <a:solidFill>
                  <a:srgbClr val="0070C0"/>
                </a:solidFill>
              </a:rPr>
              <a:t>Liquids such as honey and heavy motor oil flow much more sluggishly. We</a:t>
            </a:r>
            <a:r>
              <a:rPr lang="tr-TR" sz="2400" dirty="0">
                <a:solidFill>
                  <a:srgbClr val="0070C0"/>
                </a:solidFill>
              </a:rPr>
              <a:t> </a:t>
            </a:r>
            <a:r>
              <a:rPr lang="en-US" sz="2400" dirty="0">
                <a:solidFill>
                  <a:srgbClr val="0070C0"/>
                </a:solidFill>
              </a:rPr>
              <a:t>say that they are viscous. </a:t>
            </a:r>
            <a:endParaRPr lang="tr-TR" sz="2400" dirty="0">
              <a:solidFill>
                <a:srgbClr val="0070C0"/>
              </a:solidFill>
            </a:endParaRPr>
          </a:p>
          <a:p>
            <a:pPr algn="just">
              <a:buFont typeface="Wingdings" panose="05000000000000000000" pitchFamily="2" charset="2"/>
              <a:buChar char="Ø"/>
            </a:pPr>
            <a:r>
              <a:rPr lang="en-US" sz="2400" dirty="0">
                <a:solidFill>
                  <a:srgbClr val="0070C0"/>
                </a:solidFill>
              </a:rPr>
              <a:t>One method of measuring viscosity is to time the fall</a:t>
            </a:r>
            <a:r>
              <a:rPr lang="tr-TR" sz="2400" dirty="0">
                <a:solidFill>
                  <a:srgbClr val="0070C0"/>
                </a:solidFill>
              </a:rPr>
              <a:t> </a:t>
            </a:r>
            <a:r>
              <a:rPr lang="en-US" sz="2400" dirty="0">
                <a:solidFill>
                  <a:srgbClr val="0070C0"/>
                </a:solidFill>
              </a:rPr>
              <a:t>of a steel ball through a certain depth of </a:t>
            </a:r>
            <a:r>
              <a:rPr lang="en-US" sz="2400" dirty="0" err="1">
                <a:solidFill>
                  <a:srgbClr val="0070C0"/>
                </a:solidFill>
              </a:rPr>
              <a:t>liquid.The</a:t>
            </a:r>
            <a:r>
              <a:rPr lang="en-US" sz="2400" dirty="0">
                <a:solidFill>
                  <a:srgbClr val="0070C0"/>
                </a:solidFill>
              </a:rPr>
              <a:t> greater the viscosity</a:t>
            </a:r>
            <a:r>
              <a:rPr lang="tr-TR" sz="2400" dirty="0">
                <a:solidFill>
                  <a:srgbClr val="0070C0"/>
                </a:solidFill>
              </a:rPr>
              <a:t> </a:t>
            </a:r>
            <a:r>
              <a:rPr lang="en-US" sz="2400" dirty="0">
                <a:solidFill>
                  <a:srgbClr val="0070C0"/>
                </a:solidFill>
              </a:rPr>
              <a:t>of the liquid, the longer it takes for the ball to fall. </a:t>
            </a:r>
            <a:endParaRPr lang="tr-TR" sz="2400" dirty="0">
              <a:solidFill>
                <a:srgbClr val="0070C0"/>
              </a:solidFill>
            </a:endParaRPr>
          </a:p>
        </p:txBody>
      </p:sp>
      <p:sp>
        <p:nvSpPr>
          <p:cNvPr id="6" name="Dikdörtgen 5"/>
          <p:cNvSpPr/>
          <p:nvPr/>
        </p:nvSpPr>
        <p:spPr>
          <a:xfrm>
            <a:off x="736601" y="5656943"/>
            <a:ext cx="8407400" cy="1200328"/>
          </a:xfrm>
          <a:prstGeom prst="rect">
            <a:avLst/>
          </a:prstGeom>
        </p:spPr>
        <p:txBody>
          <a:bodyPr wrap="square">
            <a:spAutoFit/>
          </a:bodyPr>
          <a:lstStyle/>
          <a:p>
            <a:r>
              <a:rPr lang="en-US" sz="2400" dirty="0">
                <a:solidFill>
                  <a:srgbClr val="FF0000"/>
                </a:solidFill>
                <a:latin typeface="Palatino-Roman-15-0"/>
              </a:rPr>
              <a:t>For liquids, viscosity</a:t>
            </a:r>
            <a:r>
              <a:rPr lang="tr-TR" sz="2400" dirty="0">
                <a:solidFill>
                  <a:srgbClr val="FF0000"/>
                </a:solidFill>
                <a:latin typeface="Palatino-Roman-15-0"/>
              </a:rPr>
              <a:t> </a:t>
            </a:r>
            <a:r>
              <a:rPr lang="en-US" sz="2400" dirty="0">
                <a:solidFill>
                  <a:srgbClr val="FF0000"/>
                </a:solidFill>
                <a:latin typeface="Palatino-Roman-15-0"/>
              </a:rPr>
              <a:t>decreases with increasing</a:t>
            </a:r>
            <a:r>
              <a:rPr lang="tr-TR" sz="2400" dirty="0">
                <a:solidFill>
                  <a:srgbClr val="FF0000"/>
                </a:solidFill>
                <a:latin typeface="Palatino-Roman-15-0"/>
              </a:rPr>
              <a:t> </a:t>
            </a:r>
            <a:r>
              <a:rPr lang="en-US" sz="2400" dirty="0">
                <a:solidFill>
                  <a:srgbClr val="FF0000"/>
                </a:solidFill>
                <a:latin typeface="Palatino-Roman-15-0"/>
              </a:rPr>
              <a:t>temperature, but for gases,</a:t>
            </a:r>
            <a:r>
              <a:rPr lang="tr-TR" sz="2400" dirty="0">
                <a:solidFill>
                  <a:srgbClr val="FF0000"/>
                </a:solidFill>
                <a:latin typeface="Palatino-Roman-15-0"/>
              </a:rPr>
              <a:t> </a:t>
            </a:r>
            <a:r>
              <a:rPr lang="en-US" sz="2400" dirty="0">
                <a:solidFill>
                  <a:srgbClr val="FF0000"/>
                </a:solidFill>
                <a:latin typeface="Palatino-Roman-15-0"/>
              </a:rPr>
              <a:t>the viscosity increases with</a:t>
            </a:r>
            <a:r>
              <a:rPr lang="tr-TR" sz="2400" dirty="0">
                <a:solidFill>
                  <a:srgbClr val="FF0000"/>
                </a:solidFill>
                <a:latin typeface="Palatino-Roman-15-0"/>
              </a:rPr>
              <a:t> </a:t>
            </a:r>
            <a:r>
              <a:rPr lang="en-US" sz="2400" dirty="0">
                <a:solidFill>
                  <a:srgbClr val="FF0000"/>
                </a:solidFill>
                <a:latin typeface="Palatino-Roman-15-0"/>
              </a:rPr>
              <a:t>increasing temperature.</a:t>
            </a:r>
            <a:endParaRPr lang="en-US" sz="2400" dirty="0">
              <a:solidFill>
                <a:srgbClr val="FF0000"/>
              </a:solidFill>
            </a:endParaRPr>
          </a:p>
        </p:txBody>
      </p:sp>
      <p:pic>
        <p:nvPicPr>
          <p:cNvPr id="8" name="Resim 7"/>
          <p:cNvPicPr>
            <a:picLocks noChangeAspect="1"/>
          </p:cNvPicPr>
          <p:nvPr/>
        </p:nvPicPr>
        <p:blipFill>
          <a:blip r:embed="rId3"/>
          <a:stretch>
            <a:fillRect/>
          </a:stretch>
        </p:blipFill>
        <p:spPr>
          <a:xfrm>
            <a:off x="6108700" y="1543530"/>
            <a:ext cx="2933700" cy="3467310"/>
          </a:xfrm>
          <a:prstGeom prst="rect">
            <a:avLst/>
          </a:prstGeom>
        </p:spPr>
      </p:pic>
    </p:spTree>
    <p:extLst>
      <p:ext uri="{BB962C8B-B14F-4D97-AF65-F5344CB8AC3E}">
        <p14:creationId xmlns:p14="http://schemas.microsoft.com/office/powerpoint/2010/main" val="38528025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2"/>
          <p:cNvSpPr>
            <a:spLocks noGrp="1" noChangeArrowheads="1"/>
          </p:cNvSpPr>
          <p:nvPr>
            <p:ph type="title"/>
          </p:nvPr>
        </p:nvSpPr>
        <p:spPr>
          <a:xfrm>
            <a:off x="457200" y="233363"/>
            <a:ext cx="8077200" cy="1190625"/>
          </a:xfrm>
        </p:spPr>
        <p:txBody>
          <a:bodyPr>
            <a:normAutofit fontScale="90000"/>
          </a:bodyPr>
          <a:lstStyle/>
          <a:p>
            <a:pPr eaLnBrk="1" hangingPunct="1"/>
            <a:r>
              <a:rPr lang="en-US" dirty="0">
                <a:latin typeface="Times New Roman" charset="0"/>
              </a:rPr>
              <a:t>Vaporization of Liquids:</a:t>
            </a:r>
            <a:br>
              <a:rPr lang="en-US" dirty="0">
                <a:latin typeface="Times New Roman" charset="0"/>
              </a:rPr>
            </a:br>
            <a:r>
              <a:rPr lang="en-US" dirty="0">
                <a:latin typeface="Times New Roman" charset="0"/>
              </a:rPr>
              <a:t>Vapor Pressure</a:t>
            </a:r>
          </a:p>
        </p:txBody>
      </p:sp>
      <p:pic>
        <p:nvPicPr>
          <p:cNvPr id="7174" name="Picture 5" descr="12_0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706438" y="1911350"/>
            <a:ext cx="7718425" cy="4114800"/>
          </a:xfrm>
        </p:spPr>
      </p:pic>
      <p:sp>
        <p:nvSpPr>
          <p:cNvPr id="7175" name="Rectangle 6"/>
          <p:cNvSpPr>
            <a:spLocks noChangeArrowheads="1"/>
          </p:cNvSpPr>
          <p:nvPr/>
        </p:nvSpPr>
        <p:spPr bwMode="auto">
          <a:xfrm>
            <a:off x="2921000" y="5751513"/>
            <a:ext cx="3276600" cy="2667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Tree>
    <p:extLst>
      <p:ext uri="{BB962C8B-B14F-4D97-AF65-F5344CB8AC3E}">
        <p14:creationId xmlns:p14="http://schemas.microsoft.com/office/powerpoint/2010/main" val="3270979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sz="4400" dirty="0"/>
              <a:t>Some Properties of Liquids</a:t>
            </a:r>
            <a:r>
              <a:rPr lang="tr-TR" sz="4400" dirty="0"/>
              <a:t>-</a:t>
            </a:r>
            <a:r>
              <a:rPr lang="en-US" sz="4400" dirty="0"/>
              <a:t>Vaporization</a:t>
            </a:r>
          </a:p>
        </p:txBody>
      </p:sp>
      <p:sp>
        <p:nvSpPr>
          <p:cNvPr id="3" name="İçerik Yer Tutucusu 2"/>
          <p:cNvSpPr>
            <a:spLocks noGrp="1"/>
          </p:cNvSpPr>
          <p:nvPr>
            <p:ph idx="1"/>
          </p:nvPr>
        </p:nvSpPr>
        <p:spPr>
          <a:xfrm>
            <a:off x="215900" y="1845734"/>
            <a:ext cx="8826500" cy="4023360"/>
          </a:xfrm>
        </p:spPr>
        <p:txBody>
          <a:bodyPr>
            <a:noAutofit/>
          </a:bodyPr>
          <a:lstStyle/>
          <a:p>
            <a:pPr algn="just">
              <a:buFont typeface="Wingdings" panose="05000000000000000000" pitchFamily="2" charset="2"/>
              <a:buChar char="Ø"/>
            </a:pPr>
            <a:r>
              <a:rPr lang="en-US" sz="2800" dirty="0">
                <a:solidFill>
                  <a:srgbClr val="0070C0"/>
                </a:solidFill>
              </a:rPr>
              <a:t>It is well-known information is that the speeds and kinetic energies of molecules vary over a wide range at any given temperature. </a:t>
            </a:r>
          </a:p>
          <a:p>
            <a:pPr algn="just">
              <a:buFont typeface="Wingdings" panose="05000000000000000000" pitchFamily="2" charset="2"/>
              <a:buChar char="Ø"/>
            </a:pPr>
            <a:r>
              <a:rPr lang="en-US" sz="2800" dirty="0">
                <a:solidFill>
                  <a:srgbClr val="0070C0"/>
                </a:solidFill>
              </a:rPr>
              <a:t>Then, we know that molecules having kinetic energies sufficiently above the average value are able to overcome intermolecular forces of attraction and escape from the surface of the liquid into the gaseous state. </a:t>
            </a:r>
          </a:p>
          <a:p>
            <a:pPr algn="just">
              <a:buFont typeface="Wingdings" panose="05000000000000000000" pitchFamily="2" charset="2"/>
              <a:buChar char="Ø"/>
            </a:pPr>
            <a:r>
              <a:rPr lang="en-US" sz="2800" dirty="0">
                <a:solidFill>
                  <a:srgbClr val="0070C0"/>
                </a:solidFill>
              </a:rPr>
              <a:t>This passage of molecules from the surface of a liquid into the gaseous, or vapor, state is called </a:t>
            </a:r>
            <a:r>
              <a:rPr lang="en-US" sz="2800" b="1" i="1" dirty="0">
                <a:solidFill>
                  <a:srgbClr val="0070C0"/>
                </a:solidFill>
              </a:rPr>
              <a:t>vaporization or evaporation</a:t>
            </a:r>
            <a:r>
              <a:rPr lang="en-US" sz="2800" dirty="0">
                <a:solidFill>
                  <a:srgbClr val="0070C0"/>
                </a:solidFill>
              </a:rPr>
              <a:t>.</a:t>
            </a:r>
            <a:endParaRPr lang="en-US" sz="2800" dirty="0"/>
          </a:p>
        </p:txBody>
      </p:sp>
    </p:spTree>
    <p:extLst>
      <p:ext uri="{BB962C8B-B14F-4D97-AF65-F5344CB8AC3E}">
        <p14:creationId xmlns:p14="http://schemas.microsoft.com/office/powerpoint/2010/main" val="41167400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sz="4400" dirty="0"/>
              <a:t>Some Properties of Liquids</a:t>
            </a:r>
            <a:r>
              <a:rPr lang="tr-TR" sz="4400" dirty="0"/>
              <a:t>-</a:t>
            </a:r>
            <a:r>
              <a:rPr lang="en-US" sz="4400" dirty="0"/>
              <a:t>Vaporization</a:t>
            </a:r>
          </a:p>
        </p:txBody>
      </p:sp>
      <p:sp>
        <p:nvSpPr>
          <p:cNvPr id="3" name="İçerik Yer Tutucusu 2"/>
          <p:cNvSpPr>
            <a:spLocks noGrp="1"/>
          </p:cNvSpPr>
          <p:nvPr>
            <p:ph idx="1"/>
          </p:nvPr>
        </p:nvSpPr>
        <p:spPr>
          <a:xfrm>
            <a:off x="266700" y="1845734"/>
            <a:ext cx="8623300" cy="4023360"/>
          </a:xfrm>
        </p:spPr>
        <p:txBody>
          <a:bodyPr>
            <a:noAutofit/>
          </a:bodyPr>
          <a:lstStyle/>
          <a:p>
            <a:pPr algn="just"/>
            <a:r>
              <a:rPr lang="en-US" sz="2800" dirty="0">
                <a:solidFill>
                  <a:srgbClr val="0070C0"/>
                </a:solidFill>
              </a:rPr>
              <a:t>Vaporization occurs more readily with</a:t>
            </a:r>
          </a:p>
          <a:p>
            <a:pPr algn="just">
              <a:buFont typeface="Wingdings" panose="05000000000000000000" pitchFamily="2" charset="2"/>
              <a:buChar char="Ø"/>
            </a:pPr>
            <a:r>
              <a:rPr lang="en-US" sz="2800" i="1" dirty="0">
                <a:solidFill>
                  <a:srgbClr val="0070C0"/>
                </a:solidFill>
              </a:rPr>
              <a:t>increased temperature </a:t>
            </a:r>
            <a:r>
              <a:rPr lang="en-US" sz="2800" dirty="0">
                <a:solidFill>
                  <a:srgbClr val="0070C0"/>
                </a:solidFill>
              </a:rPr>
              <a:t>more molecules have sufficient kinetic energy to</a:t>
            </a:r>
            <a:r>
              <a:rPr lang="tr-TR" sz="2800" dirty="0">
                <a:solidFill>
                  <a:srgbClr val="0070C0"/>
                </a:solidFill>
              </a:rPr>
              <a:t> </a:t>
            </a:r>
            <a:r>
              <a:rPr lang="en-US" sz="2800" dirty="0">
                <a:solidFill>
                  <a:srgbClr val="0070C0"/>
                </a:solidFill>
              </a:rPr>
              <a:t>overcome intermolecular forces of attraction in the liquid.</a:t>
            </a:r>
          </a:p>
          <a:p>
            <a:pPr algn="just">
              <a:buFont typeface="Wingdings" panose="05000000000000000000" pitchFamily="2" charset="2"/>
              <a:buChar char="Ø"/>
            </a:pPr>
            <a:r>
              <a:rPr lang="en-US" sz="2800" i="1" dirty="0">
                <a:solidFill>
                  <a:srgbClr val="0070C0"/>
                </a:solidFill>
              </a:rPr>
              <a:t>increased surface area </a:t>
            </a:r>
            <a:r>
              <a:rPr lang="en-US" sz="2800" dirty="0">
                <a:solidFill>
                  <a:srgbClr val="0070C0"/>
                </a:solidFill>
              </a:rPr>
              <a:t>of the liquid a greater proportion of the liquid molecules</a:t>
            </a:r>
            <a:r>
              <a:rPr lang="tr-TR" sz="2800" dirty="0">
                <a:solidFill>
                  <a:srgbClr val="0070C0"/>
                </a:solidFill>
              </a:rPr>
              <a:t> </a:t>
            </a:r>
            <a:r>
              <a:rPr lang="en-US" sz="2800" dirty="0">
                <a:solidFill>
                  <a:srgbClr val="0070C0"/>
                </a:solidFill>
              </a:rPr>
              <a:t>are at the surface.</a:t>
            </a:r>
          </a:p>
          <a:p>
            <a:pPr algn="just">
              <a:buFont typeface="Wingdings" panose="05000000000000000000" pitchFamily="2" charset="2"/>
              <a:buChar char="Ø"/>
            </a:pPr>
            <a:r>
              <a:rPr lang="en-US" sz="2800" i="1" dirty="0">
                <a:solidFill>
                  <a:srgbClr val="0070C0"/>
                </a:solidFill>
              </a:rPr>
              <a:t>decreased strength of intermolecular forces </a:t>
            </a:r>
            <a:r>
              <a:rPr lang="en-US" sz="2800" dirty="0">
                <a:solidFill>
                  <a:srgbClr val="0070C0"/>
                </a:solidFill>
              </a:rPr>
              <a:t>the kinetic energy needed to</a:t>
            </a:r>
            <a:r>
              <a:rPr lang="tr-TR" sz="2800" dirty="0">
                <a:solidFill>
                  <a:srgbClr val="0070C0"/>
                </a:solidFill>
              </a:rPr>
              <a:t> </a:t>
            </a:r>
            <a:r>
              <a:rPr lang="en-US" sz="2800" dirty="0">
                <a:solidFill>
                  <a:srgbClr val="0070C0"/>
                </a:solidFill>
              </a:rPr>
              <a:t>overcome intermolecular forces of attraction is less, and more molecules</a:t>
            </a:r>
            <a:r>
              <a:rPr lang="tr-TR" sz="2800" dirty="0">
                <a:solidFill>
                  <a:srgbClr val="0070C0"/>
                </a:solidFill>
              </a:rPr>
              <a:t> </a:t>
            </a:r>
            <a:r>
              <a:rPr lang="en-US" sz="2800" dirty="0">
                <a:solidFill>
                  <a:srgbClr val="0070C0"/>
                </a:solidFill>
              </a:rPr>
              <a:t>have enough energy to escape.</a:t>
            </a:r>
          </a:p>
        </p:txBody>
      </p:sp>
    </p:spTree>
    <p:extLst>
      <p:ext uri="{BB962C8B-B14F-4D97-AF65-F5344CB8AC3E}">
        <p14:creationId xmlns:p14="http://schemas.microsoft.com/office/powerpoint/2010/main" val="338777130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4000" y="127000"/>
            <a:ext cx="8302172" cy="3657600"/>
          </a:xfrm>
        </p:spPr>
        <p:txBody>
          <a:bodyPr>
            <a:noAutofit/>
          </a:bodyPr>
          <a:lstStyle/>
          <a:p>
            <a:pPr>
              <a:buFont typeface="Wingdings" panose="05000000000000000000" pitchFamily="2" charset="2"/>
              <a:buChar char="Ø"/>
            </a:pPr>
            <a:r>
              <a:rPr lang="en-US" sz="2400" dirty="0">
                <a:solidFill>
                  <a:srgbClr val="0070C0"/>
                </a:solidFill>
              </a:rPr>
              <a:t>Because the molecules lost through evaporation are much more energetic than</a:t>
            </a:r>
            <a:r>
              <a:rPr lang="tr-TR" sz="2400" dirty="0">
                <a:solidFill>
                  <a:srgbClr val="0070C0"/>
                </a:solidFill>
              </a:rPr>
              <a:t> </a:t>
            </a:r>
            <a:r>
              <a:rPr lang="en-US" sz="2400" dirty="0">
                <a:solidFill>
                  <a:srgbClr val="0070C0"/>
                </a:solidFill>
              </a:rPr>
              <a:t>average, the average kinetic energy of the remaining molecules decreases. </a:t>
            </a:r>
            <a:endParaRPr lang="tr-TR" sz="2400" dirty="0">
              <a:solidFill>
                <a:srgbClr val="0070C0"/>
              </a:solidFill>
            </a:endParaRPr>
          </a:p>
          <a:p>
            <a:pPr>
              <a:buFont typeface="Wingdings" panose="05000000000000000000" pitchFamily="2" charset="2"/>
              <a:buChar char="Ø"/>
            </a:pPr>
            <a:r>
              <a:rPr lang="en-US" sz="2400" dirty="0">
                <a:solidFill>
                  <a:srgbClr val="0070C0"/>
                </a:solidFill>
              </a:rPr>
              <a:t>The</a:t>
            </a:r>
            <a:r>
              <a:rPr lang="tr-TR" sz="2400" dirty="0">
                <a:solidFill>
                  <a:srgbClr val="0070C0"/>
                </a:solidFill>
              </a:rPr>
              <a:t> </a:t>
            </a:r>
            <a:r>
              <a:rPr lang="en-US" sz="2400" dirty="0">
                <a:solidFill>
                  <a:srgbClr val="0070C0"/>
                </a:solidFill>
              </a:rPr>
              <a:t>temperature of the evaporating liquid falls. </a:t>
            </a:r>
            <a:endParaRPr lang="tr-TR" sz="2400" dirty="0">
              <a:solidFill>
                <a:srgbClr val="0070C0"/>
              </a:solidFill>
            </a:endParaRPr>
          </a:p>
          <a:p>
            <a:pPr>
              <a:buFont typeface="Wingdings" panose="05000000000000000000" pitchFamily="2" charset="2"/>
              <a:buChar char="Ø"/>
            </a:pPr>
            <a:r>
              <a:rPr lang="en-US" sz="2400" dirty="0">
                <a:solidFill>
                  <a:srgbClr val="0070C0"/>
                </a:solidFill>
              </a:rPr>
              <a:t>This accounts for the cooling sensation</a:t>
            </a:r>
            <a:r>
              <a:rPr lang="tr-TR" sz="2400" dirty="0">
                <a:solidFill>
                  <a:srgbClr val="0070C0"/>
                </a:solidFill>
              </a:rPr>
              <a:t> </a:t>
            </a:r>
            <a:r>
              <a:rPr lang="en-US" sz="2400" dirty="0">
                <a:solidFill>
                  <a:srgbClr val="0070C0"/>
                </a:solidFill>
              </a:rPr>
              <a:t>you feel when a volatile liquid, such as ethyl alcohol, evaporates on your skin.</a:t>
            </a:r>
            <a:r>
              <a:rPr lang="tr-TR" sz="2400" dirty="0">
                <a:solidFill>
                  <a:srgbClr val="0070C0"/>
                </a:solidFill>
              </a:rPr>
              <a:t> </a:t>
            </a:r>
          </a:p>
          <a:p>
            <a:pPr>
              <a:buFont typeface="Wingdings" panose="05000000000000000000" pitchFamily="2" charset="2"/>
              <a:buChar char="Ø"/>
            </a:pPr>
            <a:r>
              <a:rPr lang="en-US" sz="2400" dirty="0">
                <a:solidFill>
                  <a:srgbClr val="0070C0"/>
                </a:solidFill>
              </a:rPr>
              <a:t>To vaporize a liquid at constant temperature, we must replace the excess</a:t>
            </a:r>
            <a:r>
              <a:rPr lang="tr-TR" sz="2400" dirty="0">
                <a:solidFill>
                  <a:srgbClr val="0070C0"/>
                </a:solidFill>
              </a:rPr>
              <a:t> </a:t>
            </a:r>
            <a:r>
              <a:rPr lang="en-US" sz="2400" dirty="0">
                <a:solidFill>
                  <a:srgbClr val="0070C0"/>
                </a:solidFill>
              </a:rPr>
              <a:t>kinetic energy carried away by the vaporizing molecules by adding heat to the</a:t>
            </a:r>
            <a:r>
              <a:rPr lang="tr-TR" sz="2400" dirty="0">
                <a:solidFill>
                  <a:srgbClr val="0070C0"/>
                </a:solidFill>
              </a:rPr>
              <a:t> </a:t>
            </a:r>
            <a:r>
              <a:rPr lang="en-US" sz="2400" dirty="0">
                <a:solidFill>
                  <a:srgbClr val="0070C0"/>
                </a:solidFill>
              </a:rPr>
              <a:t>liquid. </a:t>
            </a:r>
            <a:endParaRPr lang="tr-TR" sz="2400" dirty="0">
              <a:solidFill>
                <a:srgbClr val="0070C0"/>
              </a:solidFill>
            </a:endParaRPr>
          </a:p>
          <a:p>
            <a:pPr>
              <a:buFont typeface="Wingdings" panose="05000000000000000000" pitchFamily="2" charset="2"/>
              <a:buChar char="Ø"/>
            </a:pPr>
            <a:r>
              <a:rPr lang="en-US" sz="2400" dirty="0">
                <a:solidFill>
                  <a:srgbClr val="0070C0"/>
                </a:solidFill>
              </a:rPr>
              <a:t>The </a:t>
            </a:r>
            <a:r>
              <a:rPr lang="en-US" sz="2400" i="1" dirty="0">
                <a:solidFill>
                  <a:srgbClr val="0070C0"/>
                </a:solidFill>
              </a:rPr>
              <a:t>enthalpy of vaporization </a:t>
            </a:r>
            <a:r>
              <a:rPr lang="en-US" sz="2400" dirty="0">
                <a:solidFill>
                  <a:srgbClr val="0070C0"/>
                </a:solidFill>
              </a:rPr>
              <a:t>is the quantity of heat that must be absorbed</a:t>
            </a:r>
            <a:r>
              <a:rPr lang="tr-TR" sz="2400" dirty="0">
                <a:solidFill>
                  <a:srgbClr val="0070C0"/>
                </a:solidFill>
              </a:rPr>
              <a:t> </a:t>
            </a:r>
            <a:r>
              <a:rPr lang="en-US" sz="2400" dirty="0">
                <a:solidFill>
                  <a:srgbClr val="0070C0"/>
                </a:solidFill>
              </a:rPr>
              <a:t>if a certain quantity of liquid is vaporized at a constant temperature. </a:t>
            </a:r>
            <a:endParaRPr lang="tr-TR" sz="2400" dirty="0">
              <a:solidFill>
                <a:srgbClr val="0070C0"/>
              </a:solidFill>
            </a:endParaRPr>
          </a:p>
          <a:p>
            <a:pPr>
              <a:buFont typeface="Wingdings" panose="05000000000000000000" pitchFamily="2" charset="2"/>
              <a:buChar char="Ø"/>
            </a:pPr>
            <a:r>
              <a:rPr lang="en-US" sz="2400" dirty="0">
                <a:solidFill>
                  <a:srgbClr val="0070C0"/>
                </a:solidFill>
              </a:rPr>
              <a:t>Stated in</a:t>
            </a:r>
            <a:r>
              <a:rPr lang="tr-TR" sz="2400" dirty="0">
                <a:solidFill>
                  <a:srgbClr val="0070C0"/>
                </a:solidFill>
              </a:rPr>
              <a:t> </a:t>
            </a:r>
            <a:r>
              <a:rPr lang="en-US" sz="2400" dirty="0">
                <a:solidFill>
                  <a:srgbClr val="0070C0"/>
                </a:solidFill>
              </a:rPr>
              <a:t>another way,</a:t>
            </a:r>
          </a:p>
        </p:txBody>
      </p:sp>
      <p:pic>
        <p:nvPicPr>
          <p:cNvPr id="6" name="Resim 5"/>
          <p:cNvPicPr>
            <a:picLocks noChangeAspect="1"/>
          </p:cNvPicPr>
          <p:nvPr/>
        </p:nvPicPr>
        <p:blipFill>
          <a:blip r:embed="rId3"/>
          <a:stretch>
            <a:fillRect/>
          </a:stretch>
        </p:blipFill>
        <p:spPr>
          <a:xfrm>
            <a:off x="3837351" y="4686467"/>
            <a:ext cx="4990964" cy="752466"/>
          </a:xfrm>
          <a:prstGeom prst="rect">
            <a:avLst/>
          </a:prstGeom>
        </p:spPr>
      </p:pic>
      <p:sp>
        <p:nvSpPr>
          <p:cNvPr id="9" name="Dikdörtgen 8"/>
          <p:cNvSpPr/>
          <p:nvPr/>
        </p:nvSpPr>
        <p:spPr>
          <a:xfrm>
            <a:off x="254000" y="5438933"/>
            <a:ext cx="8574315" cy="1323439"/>
          </a:xfrm>
          <a:prstGeom prst="rect">
            <a:avLst/>
          </a:prstGeom>
        </p:spPr>
        <p:txBody>
          <a:bodyPr wrap="square">
            <a:spAutoFit/>
          </a:bodyPr>
          <a:lstStyle/>
          <a:p>
            <a:pPr algn="just"/>
            <a:r>
              <a:rPr lang="en-US" sz="2000" dirty="0">
                <a:solidFill>
                  <a:srgbClr val="FF0000"/>
                </a:solidFill>
              </a:rPr>
              <a:t>Enthalpy, a property of a thermodynamic system, is equal to the system's internal energy plus the product of its pressure and volume. </a:t>
            </a:r>
            <a:endParaRPr lang="tr-TR" sz="2000" dirty="0">
              <a:solidFill>
                <a:srgbClr val="FF0000"/>
              </a:solidFill>
            </a:endParaRPr>
          </a:p>
          <a:p>
            <a:pPr algn="just"/>
            <a:r>
              <a:rPr lang="en-US" sz="2000" dirty="0">
                <a:solidFill>
                  <a:srgbClr val="FF0000"/>
                </a:solidFill>
              </a:rPr>
              <a:t>In a system enclosed so as to prevent matter transfer, for processes at constant pressure, the heat absorbed or released equals the change in enthalpy.</a:t>
            </a:r>
          </a:p>
        </p:txBody>
      </p:sp>
    </p:spTree>
    <p:extLst>
      <p:ext uri="{BB962C8B-B14F-4D97-AF65-F5344CB8AC3E}">
        <p14:creationId xmlns:p14="http://schemas.microsoft.com/office/powerpoint/2010/main" val="31181338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77801" y="2155803"/>
            <a:ext cx="8712200" cy="1319731"/>
          </a:xfrm>
        </p:spPr>
        <p:txBody>
          <a:bodyPr>
            <a:noAutofit/>
          </a:bodyPr>
          <a:lstStyle/>
          <a:p>
            <a:pPr>
              <a:buFont typeface="Wingdings" panose="05000000000000000000" pitchFamily="2" charset="2"/>
              <a:buChar char="Ø"/>
            </a:pPr>
            <a:r>
              <a:rPr lang="en-US" sz="2800" i="1" dirty="0">
                <a:solidFill>
                  <a:srgbClr val="FF0000"/>
                </a:solidFill>
              </a:rPr>
              <a:t>For example, the intermolecular forces of diethyl</a:t>
            </a:r>
            <a:r>
              <a:rPr lang="tr-TR" sz="2800" i="1" dirty="0">
                <a:solidFill>
                  <a:srgbClr val="FF0000"/>
                </a:solidFill>
              </a:rPr>
              <a:t> </a:t>
            </a:r>
            <a:r>
              <a:rPr lang="en-US" sz="2800" i="1" dirty="0">
                <a:solidFill>
                  <a:srgbClr val="FF0000"/>
                </a:solidFill>
              </a:rPr>
              <a:t>ether are dispersion, while those of methyl alcohol are a combination of dipole</a:t>
            </a:r>
            <a:r>
              <a:rPr lang="tr-TR" sz="2800" i="1" dirty="0">
                <a:solidFill>
                  <a:srgbClr val="FF0000"/>
                </a:solidFill>
              </a:rPr>
              <a:t> </a:t>
            </a:r>
            <a:r>
              <a:rPr lang="en-US" sz="2800" i="1" dirty="0">
                <a:solidFill>
                  <a:srgbClr val="FF0000"/>
                </a:solidFill>
              </a:rPr>
              <a:t>and hydrogen bonding, creating the difference in their enthalpies of vaporization.</a:t>
            </a:r>
          </a:p>
        </p:txBody>
      </p:sp>
      <p:pic>
        <p:nvPicPr>
          <p:cNvPr id="7" name="Resim 6"/>
          <p:cNvPicPr>
            <a:picLocks noChangeAspect="1"/>
          </p:cNvPicPr>
          <p:nvPr/>
        </p:nvPicPr>
        <p:blipFill>
          <a:blip r:embed="rId3"/>
          <a:stretch>
            <a:fillRect/>
          </a:stretch>
        </p:blipFill>
        <p:spPr>
          <a:xfrm>
            <a:off x="177801" y="207327"/>
            <a:ext cx="8712200" cy="1723409"/>
          </a:xfrm>
          <a:prstGeom prst="rect">
            <a:avLst/>
          </a:prstGeom>
        </p:spPr>
      </p:pic>
      <p:pic>
        <p:nvPicPr>
          <p:cNvPr id="8" name="Resim 7"/>
          <p:cNvPicPr>
            <a:picLocks noChangeAspect="1"/>
          </p:cNvPicPr>
          <p:nvPr/>
        </p:nvPicPr>
        <p:blipFill>
          <a:blip r:embed="rId4"/>
          <a:stretch>
            <a:fillRect/>
          </a:stretch>
        </p:blipFill>
        <p:spPr>
          <a:xfrm>
            <a:off x="177801" y="4016968"/>
            <a:ext cx="8642158" cy="2552718"/>
          </a:xfrm>
          <a:prstGeom prst="rect">
            <a:avLst/>
          </a:prstGeom>
        </p:spPr>
      </p:pic>
    </p:spTree>
    <p:extLst>
      <p:ext uri="{BB962C8B-B14F-4D97-AF65-F5344CB8AC3E}">
        <p14:creationId xmlns:p14="http://schemas.microsoft.com/office/powerpoint/2010/main" val="5602262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17500" y="166169"/>
            <a:ext cx="7721600" cy="1616911"/>
          </a:xfrm>
        </p:spPr>
        <p:txBody>
          <a:bodyPr>
            <a:noAutofit/>
          </a:bodyPr>
          <a:lstStyle/>
          <a:p>
            <a:pPr>
              <a:buFont typeface="Wingdings" panose="05000000000000000000" pitchFamily="2" charset="2"/>
              <a:buChar char="Ø"/>
            </a:pPr>
            <a:r>
              <a:rPr lang="en-US" sz="2400" dirty="0">
                <a:solidFill>
                  <a:srgbClr val="00B050"/>
                </a:solidFill>
              </a:rPr>
              <a:t>The conversion of a gas or vapor to a liquid is called </a:t>
            </a:r>
            <a:r>
              <a:rPr lang="en-US" sz="2400" b="1" dirty="0">
                <a:solidFill>
                  <a:srgbClr val="00B050"/>
                </a:solidFill>
              </a:rPr>
              <a:t>condensation</a:t>
            </a:r>
            <a:r>
              <a:rPr lang="en-US" sz="2400" dirty="0">
                <a:solidFill>
                  <a:srgbClr val="00B050"/>
                </a:solidFill>
              </a:rPr>
              <a:t>. </a:t>
            </a:r>
            <a:endParaRPr lang="tr-TR" sz="2400" dirty="0">
              <a:solidFill>
                <a:srgbClr val="00B050"/>
              </a:solidFill>
            </a:endParaRPr>
          </a:p>
          <a:p>
            <a:pPr>
              <a:buFont typeface="Wingdings" panose="05000000000000000000" pitchFamily="2" charset="2"/>
              <a:buChar char="Ø"/>
            </a:pPr>
            <a:r>
              <a:rPr lang="en-US" sz="2400" dirty="0">
                <a:solidFill>
                  <a:srgbClr val="00B050"/>
                </a:solidFill>
              </a:rPr>
              <a:t>From a</a:t>
            </a:r>
            <a:r>
              <a:rPr lang="tr-TR" sz="2400" dirty="0">
                <a:solidFill>
                  <a:srgbClr val="00B050"/>
                </a:solidFill>
              </a:rPr>
              <a:t> </a:t>
            </a:r>
            <a:r>
              <a:rPr lang="en-US" sz="2400" dirty="0">
                <a:solidFill>
                  <a:srgbClr val="00B050"/>
                </a:solidFill>
              </a:rPr>
              <a:t>thermochemical standpoint, condensation is the reverse of vaporization.</a:t>
            </a:r>
            <a:endParaRPr lang="en-US" sz="2400" i="1" dirty="0">
              <a:solidFill>
                <a:srgbClr val="00B050"/>
              </a:solidFill>
            </a:endParaRPr>
          </a:p>
        </p:txBody>
      </p:sp>
      <p:pic>
        <p:nvPicPr>
          <p:cNvPr id="6" name="Resim 5"/>
          <p:cNvPicPr>
            <a:picLocks noChangeAspect="1"/>
          </p:cNvPicPr>
          <p:nvPr/>
        </p:nvPicPr>
        <p:blipFill>
          <a:blip r:embed="rId3"/>
          <a:stretch>
            <a:fillRect/>
          </a:stretch>
        </p:blipFill>
        <p:spPr>
          <a:xfrm>
            <a:off x="159389" y="4312920"/>
            <a:ext cx="8756011" cy="1968046"/>
          </a:xfrm>
          <a:prstGeom prst="rect">
            <a:avLst/>
          </a:prstGeom>
        </p:spPr>
      </p:pic>
      <p:pic>
        <p:nvPicPr>
          <p:cNvPr id="9" name="Resim 8"/>
          <p:cNvPicPr>
            <a:picLocks noChangeAspect="1"/>
          </p:cNvPicPr>
          <p:nvPr/>
        </p:nvPicPr>
        <p:blipFill>
          <a:blip r:embed="rId4"/>
          <a:stretch>
            <a:fillRect/>
          </a:stretch>
        </p:blipFill>
        <p:spPr>
          <a:xfrm>
            <a:off x="1890504" y="2383256"/>
            <a:ext cx="5362991" cy="1177839"/>
          </a:xfrm>
          <a:prstGeom prst="rect">
            <a:avLst/>
          </a:prstGeom>
        </p:spPr>
      </p:pic>
    </p:spTree>
    <p:extLst>
      <p:ext uri="{BB962C8B-B14F-4D97-AF65-F5344CB8AC3E}">
        <p14:creationId xmlns:p14="http://schemas.microsoft.com/office/powerpoint/2010/main" val="36615660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96838"/>
            <a:ext cx="8229600" cy="893762"/>
          </a:xfrm>
        </p:spPr>
        <p:txBody>
          <a:bodyPr>
            <a:normAutofit fontScale="90000"/>
          </a:bodyPr>
          <a:lstStyle/>
          <a:p>
            <a:r>
              <a:rPr lang="en-US" sz="4400" dirty="0"/>
              <a:t>Some Properties of Liquids</a:t>
            </a:r>
            <a:r>
              <a:rPr lang="tr-TR" sz="4400" dirty="0"/>
              <a:t>-</a:t>
            </a:r>
            <a:r>
              <a:rPr lang="en-US" sz="4400" dirty="0"/>
              <a:t>Vapor Pressure</a:t>
            </a:r>
          </a:p>
        </p:txBody>
      </p:sp>
      <p:sp>
        <p:nvSpPr>
          <p:cNvPr id="3" name="İçerik Yer Tutucusu 2"/>
          <p:cNvSpPr>
            <a:spLocks noGrp="1"/>
          </p:cNvSpPr>
          <p:nvPr>
            <p:ph idx="1"/>
          </p:nvPr>
        </p:nvSpPr>
        <p:spPr>
          <a:xfrm>
            <a:off x="139700" y="1282700"/>
            <a:ext cx="5684158" cy="3260735"/>
          </a:xfrm>
        </p:spPr>
        <p:txBody>
          <a:bodyPr>
            <a:noAutofit/>
          </a:bodyPr>
          <a:lstStyle/>
          <a:p>
            <a:pPr>
              <a:buFont typeface="Wingdings" panose="05000000000000000000" pitchFamily="2" charset="2"/>
              <a:buChar char="Ø"/>
            </a:pPr>
            <a:r>
              <a:rPr lang="en-US" sz="2200" dirty="0">
                <a:solidFill>
                  <a:srgbClr val="0070C0"/>
                </a:solidFill>
              </a:rPr>
              <a:t>Water left in an open beaker evaporates completely. </a:t>
            </a:r>
            <a:endParaRPr lang="tr-TR" sz="2200" dirty="0">
              <a:solidFill>
                <a:srgbClr val="0070C0"/>
              </a:solidFill>
            </a:endParaRPr>
          </a:p>
          <a:p>
            <a:pPr>
              <a:buFont typeface="Wingdings" panose="05000000000000000000" pitchFamily="2" charset="2"/>
              <a:buChar char="Ø"/>
            </a:pPr>
            <a:r>
              <a:rPr lang="en-US" sz="2200" dirty="0">
                <a:solidFill>
                  <a:srgbClr val="0070C0"/>
                </a:solidFill>
              </a:rPr>
              <a:t>A different condition</a:t>
            </a:r>
            <a:r>
              <a:rPr lang="tr-TR" sz="2200" dirty="0">
                <a:solidFill>
                  <a:srgbClr val="0070C0"/>
                </a:solidFill>
              </a:rPr>
              <a:t> </a:t>
            </a:r>
            <a:r>
              <a:rPr lang="en-US" sz="2200" dirty="0">
                <a:solidFill>
                  <a:srgbClr val="0070C0"/>
                </a:solidFill>
              </a:rPr>
              <a:t>results if the beaker with the water is placed in a closed container. </a:t>
            </a:r>
            <a:endParaRPr lang="tr-TR" sz="2200" dirty="0">
              <a:solidFill>
                <a:srgbClr val="0070C0"/>
              </a:solidFill>
            </a:endParaRPr>
          </a:p>
          <a:p>
            <a:pPr>
              <a:buFont typeface="Wingdings" panose="05000000000000000000" pitchFamily="2" charset="2"/>
              <a:buChar char="Ø"/>
            </a:pPr>
            <a:r>
              <a:rPr lang="en-US" sz="2200" dirty="0">
                <a:solidFill>
                  <a:srgbClr val="0070C0"/>
                </a:solidFill>
              </a:rPr>
              <a:t>As shown</a:t>
            </a:r>
            <a:r>
              <a:rPr lang="tr-TR" sz="2200" dirty="0">
                <a:solidFill>
                  <a:srgbClr val="0070C0"/>
                </a:solidFill>
              </a:rPr>
              <a:t> </a:t>
            </a:r>
            <a:r>
              <a:rPr lang="en-US" sz="2200" dirty="0">
                <a:solidFill>
                  <a:srgbClr val="0070C0"/>
                </a:solidFill>
              </a:rPr>
              <a:t>in Figure 12-16, in a container with both liquid and vapor present, vaporization</a:t>
            </a:r>
            <a:r>
              <a:rPr lang="tr-TR" sz="2200" dirty="0">
                <a:solidFill>
                  <a:srgbClr val="0070C0"/>
                </a:solidFill>
              </a:rPr>
              <a:t> </a:t>
            </a:r>
            <a:r>
              <a:rPr lang="en-US" sz="2200" dirty="0">
                <a:solidFill>
                  <a:srgbClr val="0070C0"/>
                </a:solidFill>
              </a:rPr>
              <a:t>and condensation occur simultaneously. </a:t>
            </a:r>
            <a:endParaRPr lang="tr-TR" sz="2200" dirty="0">
              <a:solidFill>
                <a:srgbClr val="0070C0"/>
              </a:solidFill>
            </a:endParaRPr>
          </a:p>
          <a:p>
            <a:pPr>
              <a:buFont typeface="Wingdings" panose="05000000000000000000" pitchFamily="2" charset="2"/>
              <a:buChar char="Ø"/>
            </a:pPr>
            <a:r>
              <a:rPr lang="en-US" sz="2200" dirty="0">
                <a:solidFill>
                  <a:srgbClr val="0070C0"/>
                </a:solidFill>
              </a:rPr>
              <a:t>If sufficient liquid is present, eventually</a:t>
            </a:r>
            <a:r>
              <a:rPr lang="tr-TR" sz="2200" dirty="0">
                <a:solidFill>
                  <a:srgbClr val="0070C0"/>
                </a:solidFill>
              </a:rPr>
              <a:t> </a:t>
            </a:r>
            <a:r>
              <a:rPr lang="en-US" sz="2200" dirty="0">
                <a:solidFill>
                  <a:srgbClr val="0070C0"/>
                </a:solidFill>
              </a:rPr>
              <a:t>a condition is reached in which the amount of vapor remains constant. </a:t>
            </a:r>
            <a:endParaRPr lang="tr-TR" sz="2200" dirty="0">
              <a:solidFill>
                <a:srgbClr val="0070C0"/>
              </a:solidFill>
            </a:endParaRPr>
          </a:p>
          <a:p>
            <a:pPr>
              <a:buFont typeface="Wingdings" panose="05000000000000000000" pitchFamily="2" charset="2"/>
              <a:buChar char="Ø"/>
            </a:pPr>
            <a:r>
              <a:rPr lang="en-US" sz="2200" dirty="0">
                <a:solidFill>
                  <a:srgbClr val="0070C0"/>
                </a:solidFill>
              </a:rPr>
              <a:t>This</a:t>
            </a:r>
            <a:r>
              <a:rPr lang="tr-TR" sz="2200" dirty="0">
                <a:solidFill>
                  <a:srgbClr val="0070C0"/>
                </a:solidFill>
              </a:rPr>
              <a:t> </a:t>
            </a:r>
            <a:r>
              <a:rPr lang="en-US" sz="2200" dirty="0">
                <a:solidFill>
                  <a:srgbClr val="0070C0"/>
                </a:solidFill>
              </a:rPr>
              <a:t>condition is one of dynamic equilibrium. </a:t>
            </a:r>
            <a:endParaRPr lang="tr-TR" sz="2200" dirty="0">
              <a:solidFill>
                <a:srgbClr val="0070C0"/>
              </a:solidFill>
            </a:endParaRPr>
          </a:p>
          <a:p>
            <a:pPr>
              <a:buFont typeface="Wingdings" panose="05000000000000000000" pitchFamily="2" charset="2"/>
              <a:buChar char="Ø"/>
            </a:pPr>
            <a:r>
              <a:rPr lang="en-US" sz="2200" dirty="0">
                <a:solidFill>
                  <a:srgbClr val="0070C0"/>
                </a:solidFill>
              </a:rPr>
              <a:t>Dynamic equilibrium always implies</a:t>
            </a:r>
            <a:r>
              <a:rPr lang="tr-TR" sz="2200" dirty="0">
                <a:solidFill>
                  <a:srgbClr val="0070C0"/>
                </a:solidFill>
              </a:rPr>
              <a:t> </a:t>
            </a:r>
            <a:r>
              <a:rPr lang="en-US" sz="2200" dirty="0">
                <a:solidFill>
                  <a:srgbClr val="0070C0"/>
                </a:solidFill>
              </a:rPr>
              <a:t>that two opposing processes are occurring simultaneously and at equal rates.</a:t>
            </a:r>
            <a:endParaRPr lang="en-US" sz="2200" i="1" dirty="0">
              <a:solidFill>
                <a:srgbClr val="0070C0"/>
              </a:solidFill>
            </a:endParaRPr>
          </a:p>
        </p:txBody>
      </p:sp>
      <p:pic>
        <p:nvPicPr>
          <p:cNvPr id="7" name="Resim 6"/>
          <p:cNvPicPr>
            <a:picLocks noChangeAspect="1"/>
          </p:cNvPicPr>
          <p:nvPr/>
        </p:nvPicPr>
        <p:blipFill>
          <a:blip r:embed="rId3"/>
          <a:stretch>
            <a:fillRect/>
          </a:stretch>
        </p:blipFill>
        <p:spPr>
          <a:xfrm>
            <a:off x="5730809" y="2005856"/>
            <a:ext cx="3389069" cy="2274293"/>
          </a:xfrm>
          <a:prstGeom prst="rect">
            <a:avLst/>
          </a:prstGeom>
        </p:spPr>
      </p:pic>
      <p:pic>
        <p:nvPicPr>
          <p:cNvPr id="8" name="Resim 7"/>
          <p:cNvPicPr>
            <a:picLocks noChangeAspect="1"/>
          </p:cNvPicPr>
          <p:nvPr/>
        </p:nvPicPr>
        <p:blipFill>
          <a:blip r:embed="rId4"/>
          <a:stretch>
            <a:fillRect/>
          </a:stretch>
        </p:blipFill>
        <p:spPr>
          <a:xfrm>
            <a:off x="5730809" y="4108421"/>
            <a:ext cx="3271676" cy="2088078"/>
          </a:xfrm>
          <a:prstGeom prst="rect">
            <a:avLst/>
          </a:prstGeom>
        </p:spPr>
      </p:pic>
    </p:spTree>
    <p:extLst>
      <p:ext uri="{BB962C8B-B14F-4D97-AF65-F5344CB8AC3E}">
        <p14:creationId xmlns:p14="http://schemas.microsoft.com/office/powerpoint/2010/main" val="359948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20638"/>
            <a:ext cx="8229600" cy="1143000"/>
          </a:xfrm>
        </p:spPr>
        <p:txBody>
          <a:bodyPr>
            <a:normAutofit fontScale="90000"/>
          </a:bodyPr>
          <a:lstStyle/>
          <a:p>
            <a:r>
              <a:rPr lang="en-US" sz="4400" dirty="0"/>
              <a:t>Some Properties of Liquids</a:t>
            </a:r>
            <a:r>
              <a:rPr lang="tr-TR" sz="4400" dirty="0"/>
              <a:t>-</a:t>
            </a:r>
            <a:r>
              <a:rPr lang="en-US" sz="4400" dirty="0"/>
              <a:t>Vapor Pressure</a:t>
            </a:r>
          </a:p>
        </p:txBody>
      </p:sp>
      <p:sp>
        <p:nvSpPr>
          <p:cNvPr id="3" name="İçerik Yer Tutucusu 2"/>
          <p:cNvSpPr>
            <a:spLocks noGrp="1"/>
          </p:cNvSpPr>
          <p:nvPr>
            <p:ph idx="1"/>
          </p:nvPr>
        </p:nvSpPr>
        <p:spPr>
          <a:xfrm>
            <a:off x="251044" y="1417638"/>
            <a:ext cx="5224471" cy="2537580"/>
          </a:xfrm>
        </p:spPr>
        <p:txBody>
          <a:bodyPr>
            <a:noAutofit/>
          </a:bodyPr>
          <a:lstStyle/>
          <a:p>
            <a:pPr>
              <a:buFont typeface="Wingdings" panose="05000000000000000000" pitchFamily="2" charset="2"/>
              <a:buChar char="Ø"/>
            </a:pPr>
            <a:r>
              <a:rPr lang="en-US" sz="2200" dirty="0">
                <a:solidFill>
                  <a:srgbClr val="0070C0"/>
                </a:solidFill>
              </a:rPr>
              <a:t>As a result, there is no net change with time once equilibrium has been established.</a:t>
            </a:r>
          </a:p>
          <a:p>
            <a:pPr>
              <a:buFont typeface="Wingdings" panose="05000000000000000000" pitchFamily="2" charset="2"/>
              <a:buChar char="Ø"/>
            </a:pPr>
            <a:r>
              <a:rPr lang="en-US" sz="2200" dirty="0">
                <a:solidFill>
                  <a:srgbClr val="0070C0"/>
                </a:solidFill>
              </a:rPr>
              <a:t>A symbolic representation of the liquid vapor equilibrium is shown</a:t>
            </a:r>
            <a:r>
              <a:rPr lang="tr-TR" sz="2200" dirty="0">
                <a:solidFill>
                  <a:srgbClr val="0070C0"/>
                </a:solidFill>
              </a:rPr>
              <a:t> </a:t>
            </a:r>
            <a:r>
              <a:rPr lang="en-US" sz="2200" dirty="0">
                <a:solidFill>
                  <a:srgbClr val="0070C0"/>
                </a:solidFill>
              </a:rPr>
              <a:t>below.</a:t>
            </a:r>
            <a:endParaRPr lang="tr-TR" sz="2200" dirty="0">
              <a:solidFill>
                <a:srgbClr val="0070C0"/>
              </a:solidFill>
            </a:endParaRPr>
          </a:p>
          <a:p>
            <a:pPr>
              <a:buFont typeface="Wingdings" panose="05000000000000000000" pitchFamily="2" charset="2"/>
              <a:buChar char="Ø"/>
            </a:pPr>
            <a:endParaRPr lang="tr-TR" sz="2200" i="1" dirty="0">
              <a:solidFill>
                <a:srgbClr val="0070C0"/>
              </a:solidFill>
            </a:endParaRPr>
          </a:p>
          <a:p>
            <a:pPr marL="0" indent="0">
              <a:buNone/>
            </a:pPr>
            <a:endParaRPr lang="tr-TR" sz="2200" i="1" dirty="0">
              <a:solidFill>
                <a:srgbClr val="0070C0"/>
              </a:solidFill>
            </a:endParaRPr>
          </a:p>
          <a:p>
            <a:pPr>
              <a:buFont typeface="Wingdings" panose="05000000000000000000" pitchFamily="2" charset="2"/>
              <a:buChar char="Ø"/>
            </a:pPr>
            <a:r>
              <a:rPr lang="en-US" sz="2200" dirty="0">
                <a:solidFill>
                  <a:srgbClr val="0070C0"/>
                </a:solidFill>
              </a:rPr>
              <a:t>The pressure exerted by a vapor in dynamic equilibrium with its liquid is</a:t>
            </a:r>
            <a:r>
              <a:rPr lang="tr-TR" sz="2200" dirty="0">
                <a:solidFill>
                  <a:srgbClr val="0070C0"/>
                </a:solidFill>
              </a:rPr>
              <a:t> </a:t>
            </a:r>
            <a:r>
              <a:rPr lang="en-US" sz="2200" dirty="0">
                <a:solidFill>
                  <a:srgbClr val="0070C0"/>
                </a:solidFill>
              </a:rPr>
              <a:t>called the </a:t>
            </a:r>
            <a:r>
              <a:rPr lang="en-US" sz="2200" b="1" i="1" dirty="0">
                <a:solidFill>
                  <a:srgbClr val="0070C0"/>
                </a:solidFill>
              </a:rPr>
              <a:t>vapor pressure</a:t>
            </a:r>
            <a:r>
              <a:rPr lang="en-US" sz="2200" dirty="0">
                <a:solidFill>
                  <a:srgbClr val="0070C0"/>
                </a:solidFill>
              </a:rPr>
              <a:t>.</a:t>
            </a:r>
            <a:endParaRPr lang="tr-TR" sz="2200" dirty="0">
              <a:solidFill>
                <a:srgbClr val="0070C0"/>
              </a:solidFill>
            </a:endParaRPr>
          </a:p>
          <a:p>
            <a:pPr>
              <a:buFont typeface="Wingdings" panose="05000000000000000000" pitchFamily="2" charset="2"/>
              <a:buChar char="Ø"/>
            </a:pPr>
            <a:r>
              <a:rPr lang="en-US" sz="2200" dirty="0">
                <a:solidFill>
                  <a:srgbClr val="0070C0"/>
                </a:solidFill>
              </a:rPr>
              <a:t>Liquids with high vapor pressures at room temperature</a:t>
            </a:r>
            <a:r>
              <a:rPr lang="tr-TR" sz="2200" dirty="0">
                <a:solidFill>
                  <a:srgbClr val="0070C0"/>
                </a:solidFill>
              </a:rPr>
              <a:t> </a:t>
            </a:r>
            <a:r>
              <a:rPr lang="en-US" sz="2200" dirty="0">
                <a:solidFill>
                  <a:srgbClr val="0070C0"/>
                </a:solidFill>
              </a:rPr>
              <a:t>are said to be volatile, and those with very low vapor pressures are</a:t>
            </a:r>
            <a:r>
              <a:rPr lang="tr-TR" sz="2200" dirty="0">
                <a:solidFill>
                  <a:srgbClr val="0070C0"/>
                </a:solidFill>
              </a:rPr>
              <a:t> </a:t>
            </a:r>
            <a:r>
              <a:rPr lang="en-US" sz="2200" dirty="0">
                <a:solidFill>
                  <a:srgbClr val="0070C0"/>
                </a:solidFill>
              </a:rPr>
              <a:t>nonvolatile.</a:t>
            </a:r>
          </a:p>
        </p:txBody>
      </p:sp>
      <p:pic>
        <p:nvPicPr>
          <p:cNvPr id="7" name="Resim 6"/>
          <p:cNvPicPr>
            <a:picLocks noChangeAspect="1"/>
          </p:cNvPicPr>
          <p:nvPr/>
        </p:nvPicPr>
        <p:blipFill>
          <a:blip r:embed="rId3"/>
          <a:stretch>
            <a:fillRect/>
          </a:stretch>
        </p:blipFill>
        <p:spPr>
          <a:xfrm>
            <a:off x="5730809" y="2005856"/>
            <a:ext cx="3389069" cy="2274293"/>
          </a:xfrm>
          <a:prstGeom prst="rect">
            <a:avLst/>
          </a:prstGeom>
        </p:spPr>
      </p:pic>
      <p:pic>
        <p:nvPicPr>
          <p:cNvPr id="8" name="Resim 7"/>
          <p:cNvPicPr>
            <a:picLocks noChangeAspect="1"/>
          </p:cNvPicPr>
          <p:nvPr/>
        </p:nvPicPr>
        <p:blipFill>
          <a:blip r:embed="rId4"/>
          <a:stretch>
            <a:fillRect/>
          </a:stretch>
        </p:blipFill>
        <p:spPr>
          <a:xfrm>
            <a:off x="5730809" y="4108421"/>
            <a:ext cx="3271676" cy="2088078"/>
          </a:xfrm>
          <a:prstGeom prst="rect">
            <a:avLst/>
          </a:prstGeom>
        </p:spPr>
      </p:pic>
      <p:pic>
        <p:nvPicPr>
          <p:cNvPr id="6" name="Resim 5"/>
          <p:cNvPicPr>
            <a:picLocks noChangeAspect="1"/>
          </p:cNvPicPr>
          <p:nvPr/>
        </p:nvPicPr>
        <p:blipFill>
          <a:blip r:embed="rId5"/>
          <a:stretch>
            <a:fillRect/>
          </a:stretch>
        </p:blipFill>
        <p:spPr>
          <a:xfrm>
            <a:off x="1332988" y="3218696"/>
            <a:ext cx="2374781" cy="889725"/>
          </a:xfrm>
          <a:prstGeom prst="rect">
            <a:avLst/>
          </a:prstGeom>
        </p:spPr>
      </p:pic>
    </p:spTree>
    <p:extLst>
      <p:ext uri="{BB962C8B-B14F-4D97-AF65-F5344CB8AC3E}">
        <p14:creationId xmlns:p14="http://schemas.microsoft.com/office/powerpoint/2010/main" val="3071576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 17"/>
          <p:cNvGraphicFramePr/>
          <p:nvPr>
            <p:extLst>
              <p:ext uri="{D42A27DB-BD31-4B8C-83A1-F6EECF244321}">
                <p14:modId xmlns:p14="http://schemas.microsoft.com/office/powerpoint/2010/main" val="2759816572"/>
              </p:ext>
            </p:extLst>
          </p:nvPr>
        </p:nvGraphicFramePr>
        <p:xfrm>
          <a:off x="70337" y="1182163"/>
          <a:ext cx="8890783" cy="51060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0" name="Rectangle 19"/>
          <p:cNvSpPr/>
          <p:nvPr/>
        </p:nvSpPr>
        <p:spPr>
          <a:xfrm>
            <a:off x="2381458" y="166543"/>
            <a:ext cx="3856120" cy="584775"/>
          </a:xfrm>
          <a:prstGeom prst="rect">
            <a:avLst/>
          </a:prstGeom>
        </p:spPr>
        <p:txBody>
          <a:bodyPr wrap="none">
            <a:spAutoFit/>
          </a:bodyPr>
          <a:lstStyle/>
          <a:p>
            <a:pPr lvl="0"/>
            <a:r>
              <a:rPr lang="tr-TR" sz="3200" b="1" dirty="0"/>
              <a:t>Chemical Interactions</a:t>
            </a:r>
            <a:endParaRPr lang="tr-TR" sz="3200" dirty="0"/>
          </a:p>
        </p:txBody>
      </p:sp>
    </p:spTree>
    <p:extLst>
      <p:ext uri="{BB962C8B-B14F-4D97-AF65-F5344CB8AC3E}">
        <p14:creationId xmlns:p14="http://schemas.microsoft.com/office/powerpoint/2010/main" val="27646504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2"/>
          <p:cNvSpPr>
            <a:spLocks noGrp="1" noChangeArrowheads="1"/>
          </p:cNvSpPr>
          <p:nvPr>
            <p:ph type="title"/>
          </p:nvPr>
        </p:nvSpPr>
        <p:spPr>
          <a:xfrm>
            <a:off x="457200" y="0"/>
            <a:ext cx="8229600" cy="1143000"/>
          </a:xfrm>
        </p:spPr>
        <p:txBody>
          <a:bodyPr/>
          <a:lstStyle/>
          <a:p>
            <a:r>
              <a:rPr lang="en-US" dirty="0"/>
              <a:t>Vapor pressure illustrated</a:t>
            </a:r>
            <a:endParaRPr lang="en-CA" dirty="0">
              <a:latin typeface="Times New Roman" charset="0"/>
            </a:endParaRPr>
          </a:p>
        </p:txBody>
      </p:sp>
      <p:sp>
        <p:nvSpPr>
          <p:cNvPr id="9222" name="Text Box 4"/>
          <p:cNvSpPr txBox="1">
            <a:spLocks noChangeArrowheads="1"/>
          </p:cNvSpPr>
          <p:nvPr/>
        </p:nvSpPr>
        <p:spPr bwMode="auto">
          <a:xfrm>
            <a:off x="457200" y="4132263"/>
            <a:ext cx="1589088" cy="701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pPr algn="ctr"/>
            <a:r>
              <a:rPr lang="en-US" sz="2000">
                <a:solidFill>
                  <a:srgbClr val="808080"/>
                </a:solidFill>
              </a:rPr>
              <a:t>Mercury manometer</a:t>
            </a:r>
            <a:endParaRPr lang="en-CA" sz="2000">
              <a:solidFill>
                <a:srgbClr val="808080"/>
              </a:solidFill>
            </a:endParaRPr>
          </a:p>
        </p:txBody>
      </p:sp>
      <p:sp>
        <p:nvSpPr>
          <p:cNvPr id="9223" name="Text Box 5"/>
          <p:cNvSpPr txBox="1">
            <a:spLocks noChangeArrowheads="1"/>
          </p:cNvSpPr>
          <p:nvPr/>
        </p:nvSpPr>
        <p:spPr bwMode="auto">
          <a:xfrm>
            <a:off x="2239963" y="4137025"/>
            <a:ext cx="1189037"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pPr algn="ctr"/>
            <a:r>
              <a:rPr lang="en-US" sz="2000">
                <a:solidFill>
                  <a:srgbClr val="808080"/>
                </a:solidFill>
              </a:rPr>
              <a:t>Vapor pressure of liquid</a:t>
            </a:r>
            <a:endParaRPr lang="en-CA" sz="2000">
              <a:solidFill>
                <a:srgbClr val="808080"/>
              </a:solidFill>
            </a:endParaRPr>
          </a:p>
        </p:txBody>
      </p:sp>
      <p:sp>
        <p:nvSpPr>
          <p:cNvPr id="9224" name="Text Box 6"/>
          <p:cNvSpPr txBox="1">
            <a:spLocks noChangeArrowheads="1"/>
          </p:cNvSpPr>
          <p:nvPr/>
        </p:nvSpPr>
        <p:spPr bwMode="auto">
          <a:xfrm>
            <a:off x="3784600" y="4141788"/>
            <a:ext cx="1589088"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pPr algn="ctr"/>
            <a:r>
              <a:rPr lang="en-US" sz="2000">
                <a:solidFill>
                  <a:srgbClr val="808080"/>
                </a:solidFill>
              </a:rPr>
              <a:t>P</a:t>
            </a:r>
            <a:r>
              <a:rPr lang="en-US" sz="2000" baseline="-25000">
                <a:solidFill>
                  <a:srgbClr val="808080"/>
                </a:solidFill>
              </a:rPr>
              <a:t>vap</a:t>
            </a:r>
            <a:r>
              <a:rPr lang="en-US" sz="2000">
                <a:solidFill>
                  <a:srgbClr val="808080"/>
                </a:solidFill>
              </a:rPr>
              <a:t> independent of V</a:t>
            </a:r>
            <a:r>
              <a:rPr lang="en-US" sz="2000" baseline="-25000">
                <a:solidFill>
                  <a:srgbClr val="808080"/>
                </a:solidFill>
              </a:rPr>
              <a:t>liq</a:t>
            </a:r>
            <a:endParaRPr lang="en-CA" sz="2000">
              <a:solidFill>
                <a:srgbClr val="808080"/>
              </a:solidFill>
            </a:endParaRPr>
          </a:p>
        </p:txBody>
      </p:sp>
      <p:sp>
        <p:nvSpPr>
          <p:cNvPr id="9225" name="Text Box 7"/>
          <p:cNvSpPr txBox="1">
            <a:spLocks noChangeArrowheads="1"/>
          </p:cNvSpPr>
          <p:nvPr/>
        </p:nvSpPr>
        <p:spPr bwMode="auto">
          <a:xfrm>
            <a:off x="5424488" y="4146550"/>
            <a:ext cx="1589087"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pPr algn="ctr"/>
            <a:r>
              <a:rPr lang="en-US" sz="2000">
                <a:solidFill>
                  <a:srgbClr val="808080"/>
                </a:solidFill>
              </a:rPr>
              <a:t>P</a:t>
            </a:r>
            <a:r>
              <a:rPr lang="en-US" sz="2000" baseline="-25000">
                <a:solidFill>
                  <a:srgbClr val="808080"/>
                </a:solidFill>
              </a:rPr>
              <a:t>vap</a:t>
            </a:r>
            <a:r>
              <a:rPr lang="en-US" sz="2000">
                <a:solidFill>
                  <a:srgbClr val="808080"/>
                </a:solidFill>
              </a:rPr>
              <a:t> independent of V</a:t>
            </a:r>
            <a:r>
              <a:rPr lang="en-US" sz="2000" baseline="-25000">
                <a:solidFill>
                  <a:srgbClr val="808080"/>
                </a:solidFill>
              </a:rPr>
              <a:t>gas</a:t>
            </a:r>
            <a:endParaRPr lang="en-CA" sz="2000">
              <a:solidFill>
                <a:srgbClr val="808080"/>
              </a:solidFill>
            </a:endParaRPr>
          </a:p>
        </p:txBody>
      </p:sp>
      <p:sp>
        <p:nvSpPr>
          <p:cNvPr id="9226" name="Text Box 8"/>
          <p:cNvSpPr txBox="1">
            <a:spLocks noChangeArrowheads="1"/>
          </p:cNvSpPr>
          <p:nvPr/>
        </p:nvSpPr>
        <p:spPr bwMode="auto">
          <a:xfrm>
            <a:off x="6953250" y="4151313"/>
            <a:ext cx="1589088" cy="10064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pPr algn="ctr"/>
            <a:r>
              <a:rPr lang="en-US" sz="2000">
                <a:solidFill>
                  <a:srgbClr val="808080"/>
                </a:solidFill>
              </a:rPr>
              <a:t>P</a:t>
            </a:r>
            <a:r>
              <a:rPr lang="en-US" sz="2000" baseline="-25000">
                <a:solidFill>
                  <a:srgbClr val="808080"/>
                </a:solidFill>
              </a:rPr>
              <a:t>vap</a:t>
            </a:r>
            <a:r>
              <a:rPr lang="en-US" sz="2000">
                <a:solidFill>
                  <a:srgbClr val="808080"/>
                </a:solidFill>
              </a:rPr>
              <a:t> dependent on T</a:t>
            </a:r>
            <a:endParaRPr lang="en-CA" sz="2000">
              <a:solidFill>
                <a:srgbClr val="808080"/>
              </a:solidFill>
            </a:endParaRPr>
          </a:p>
        </p:txBody>
      </p:sp>
      <p:pic>
        <p:nvPicPr>
          <p:cNvPr id="9227" name="Picture 10" descr="12_0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730250" y="1525588"/>
            <a:ext cx="7772400" cy="2652712"/>
          </a:xfrm>
        </p:spPr>
      </p:pic>
      <p:sp>
        <p:nvSpPr>
          <p:cNvPr id="9228" name="Oval 11"/>
          <p:cNvSpPr>
            <a:spLocks noChangeArrowheads="1"/>
          </p:cNvSpPr>
          <p:nvPr/>
        </p:nvSpPr>
        <p:spPr bwMode="auto">
          <a:xfrm>
            <a:off x="3073400" y="3860800"/>
            <a:ext cx="3111500" cy="26670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spAutoFit/>
          </a:bodyPr>
          <a:lstStyle/>
          <a:p>
            <a:endParaRPr lang="tr-TR"/>
          </a:p>
        </p:txBody>
      </p:sp>
    </p:spTree>
    <p:extLst>
      <p:ext uri="{BB962C8B-B14F-4D97-AF65-F5344CB8AC3E}">
        <p14:creationId xmlns:p14="http://schemas.microsoft.com/office/powerpoint/2010/main" val="27106046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5" name="Rectangle 2"/>
          <p:cNvSpPr>
            <a:spLocks noGrp="1" noChangeArrowheads="1"/>
          </p:cNvSpPr>
          <p:nvPr>
            <p:ph type="title"/>
          </p:nvPr>
        </p:nvSpPr>
        <p:spPr/>
        <p:txBody>
          <a:bodyPr/>
          <a:lstStyle/>
          <a:p>
            <a:pPr eaLnBrk="1" hangingPunct="1"/>
            <a:r>
              <a:rPr lang="en-US">
                <a:latin typeface="Times New Roman" charset="0"/>
              </a:rPr>
              <a:t>Vapor Pressure and Boiling Point</a:t>
            </a:r>
            <a:endParaRPr lang="en-CA">
              <a:latin typeface="Times New Roman" charset="0"/>
            </a:endParaRPr>
          </a:p>
        </p:txBody>
      </p:sp>
      <p:pic>
        <p:nvPicPr>
          <p:cNvPr id="10246" name="Picture 18" descr="12_09"/>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342900" y="1354138"/>
            <a:ext cx="6291263" cy="4867275"/>
          </a:xfrm>
        </p:spPr>
      </p:pic>
      <p:sp>
        <p:nvSpPr>
          <p:cNvPr id="10247" name="Rectangle 20"/>
          <p:cNvSpPr>
            <a:spLocks noChangeArrowheads="1"/>
          </p:cNvSpPr>
          <p:nvPr/>
        </p:nvSpPr>
        <p:spPr bwMode="auto">
          <a:xfrm>
            <a:off x="3175000" y="5943600"/>
            <a:ext cx="2679700" cy="304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
        <p:nvSpPr>
          <p:cNvPr id="2" name="Rectangle 1"/>
          <p:cNvSpPr/>
          <p:nvPr/>
        </p:nvSpPr>
        <p:spPr>
          <a:xfrm>
            <a:off x="6634162" y="1328738"/>
            <a:ext cx="2636838" cy="3416320"/>
          </a:xfrm>
          <a:prstGeom prst="rect">
            <a:avLst/>
          </a:prstGeom>
        </p:spPr>
        <p:txBody>
          <a:bodyPr wrap="square">
            <a:spAutoFit/>
          </a:bodyPr>
          <a:lstStyle/>
          <a:p>
            <a:pPr marL="342900" indent="-342900">
              <a:buAutoNum type="alphaLcParenBoth"/>
            </a:pPr>
            <a:r>
              <a:rPr lang="en-US" dirty="0"/>
              <a:t>Diethyl ether, C4H10O </a:t>
            </a:r>
          </a:p>
          <a:p>
            <a:r>
              <a:rPr lang="en-US" dirty="0"/>
              <a:t>(b) benzene, C6H6</a:t>
            </a:r>
          </a:p>
          <a:p>
            <a:r>
              <a:rPr lang="en-US" dirty="0"/>
              <a:t>(c) water, H2O</a:t>
            </a:r>
          </a:p>
          <a:p>
            <a:r>
              <a:rPr lang="en-US" dirty="0"/>
              <a:t>(d) toluene, C7H8</a:t>
            </a:r>
          </a:p>
          <a:p>
            <a:r>
              <a:rPr lang="en-US" dirty="0"/>
              <a:t>(e) aniline, C6H7N.</a:t>
            </a:r>
          </a:p>
          <a:p>
            <a:r>
              <a:rPr lang="en-US" dirty="0"/>
              <a:t>The normal</a:t>
            </a:r>
          </a:p>
          <a:p>
            <a:r>
              <a:rPr lang="en-US" dirty="0"/>
              <a:t>boiling points are the temperatures at the intersection of the dashed line at P = 760</a:t>
            </a:r>
          </a:p>
          <a:p>
            <a:r>
              <a:rPr lang="en-US" dirty="0"/>
              <a:t>mmHg with the vapor</a:t>
            </a:r>
          </a:p>
          <a:p>
            <a:r>
              <a:rPr lang="en-US" dirty="0"/>
              <a:t>pressure curves.</a:t>
            </a:r>
          </a:p>
        </p:txBody>
      </p:sp>
    </p:spTree>
    <p:extLst>
      <p:ext uri="{BB962C8B-B14F-4D97-AF65-F5344CB8AC3E}">
        <p14:creationId xmlns:p14="http://schemas.microsoft.com/office/powerpoint/2010/main" val="11422247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9" name="Picture 4" descr="12_T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088" y="836613"/>
            <a:ext cx="8559800" cy="42370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270" name="Rectangle 5"/>
          <p:cNvSpPr>
            <a:spLocks noChangeArrowheads="1"/>
          </p:cNvSpPr>
          <p:nvPr/>
        </p:nvSpPr>
        <p:spPr bwMode="auto">
          <a:xfrm>
            <a:off x="3008313" y="4757738"/>
            <a:ext cx="3219450" cy="33178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Tree>
    <p:extLst>
      <p:ext uri="{BB962C8B-B14F-4D97-AF65-F5344CB8AC3E}">
        <p14:creationId xmlns:p14="http://schemas.microsoft.com/office/powerpoint/2010/main" val="32248274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sz="4400" b="1" dirty="0"/>
              <a:t>Some Properties of Liquids</a:t>
            </a:r>
            <a:r>
              <a:rPr lang="tr-TR" sz="4400" b="1" dirty="0"/>
              <a:t>-</a:t>
            </a:r>
            <a:r>
              <a:rPr lang="en-US" sz="4400" b="1" dirty="0"/>
              <a:t>Vapor Pressure</a:t>
            </a:r>
          </a:p>
        </p:txBody>
      </p:sp>
      <p:sp>
        <p:nvSpPr>
          <p:cNvPr id="3" name="TextBox 2"/>
          <p:cNvSpPr txBox="1"/>
          <p:nvPr/>
        </p:nvSpPr>
        <p:spPr>
          <a:xfrm>
            <a:off x="388189" y="1794295"/>
            <a:ext cx="8298611" cy="1261884"/>
          </a:xfrm>
          <a:prstGeom prst="rect">
            <a:avLst/>
          </a:prstGeom>
          <a:noFill/>
        </p:spPr>
        <p:txBody>
          <a:bodyPr wrap="square" rtlCol="0">
            <a:spAutoFit/>
          </a:bodyPr>
          <a:lstStyle/>
          <a:p>
            <a:r>
              <a:rPr lang="tr-TR" sz="3800" b="1" dirty="0"/>
              <a:t>EXAMPLE: Using the Ideal Gas Equation to Calculate a Vapor Pressure</a:t>
            </a:r>
          </a:p>
        </p:txBody>
      </p:sp>
      <p:sp>
        <p:nvSpPr>
          <p:cNvPr id="4" name="TextBox 3"/>
          <p:cNvSpPr txBox="1"/>
          <p:nvPr/>
        </p:nvSpPr>
        <p:spPr>
          <a:xfrm>
            <a:off x="323490" y="3432836"/>
            <a:ext cx="8428007" cy="2677656"/>
          </a:xfrm>
          <a:prstGeom prst="rect">
            <a:avLst/>
          </a:prstGeom>
          <a:noFill/>
        </p:spPr>
        <p:txBody>
          <a:bodyPr wrap="square" rtlCol="0">
            <a:spAutoFit/>
          </a:bodyPr>
          <a:lstStyle/>
          <a:p>
            <a:pPr algn="just"/>
            <a:r>
              <a:rPr lang="tr-TR" sz="2800" dirty="0"/>
              <a:t>A sample of 113 L of Helium gas at 1360 </a:t>
            </a:r>
            <a:r>
              <a:rPr lang="tr-TR" sz="2800" baseline="30000" dirty="0"/>
              <a:t>o</a:t>
            </a:r>
            <a:r>
              <a:rPr lang="tr-TR" sz="2800" dirty="0"/>
              <a:t>C and prevailing barometric pressure is passed through molten silver at the same temperature. The gas becomes saturated with silver vapor, and the liquid silver loses 0.120 g in mass. What is the vapor pressure of liquid silver at 1360 </a:t>
            </a:r>
            <a:r>
              <a:rPr lang="tr-TR" sz="2800" baseline="30000" dirty="0"/>
              <a:t>o</a:t>
            </a:r>
            <a:r>
              <a:rPr lang="tr-TR" sz="2800" dirty="0"/>
              <a:t>C? </a:t>
            </a:r>
          </a:p>
        </p:txBody>
      </p:sp>
    </p:spTree>
    <p:extLst>
      <p:ext uri="{BB962C8B-B14F-4D97-AF65-F5344CB8AC3E}">
        <p14:creationId xmlns:p14="http://schemas.microsoft.com/office/powerpoint/2010/main" val="153566897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sz="4400" dirty="0"/>
              <a:t>Some Properties of Liquids</a:t>
            </a:r>
            <a:r>
              <a:rPr lang="tr-TR" sz="4400" dirty="0"/>
              <a:t>-</a:t>
            </a:r>
            <a:r>
              <a:rPr lang="en-US" sz="4400" dirty="0"/>
              <a:t>Vapor Pressure</a:t>
            </a:r>
          </a:p>
        </p:txBody>
      </p:sp>
      <p:pic>
        <p:nvPicPr>
          <p:cNvPr id="10" name="Resim 9"/>
          <p:cNvPicPr>
            <a:picLocks noChangeAspect="1"/>
          </p:cNvPicPr>
          <p:nvPr/>
        </p:nvPicPr>
        <p:blipFill>
          <a:blip r:embed="rId2">
            <a:clrChange>
              <a:clrFrom>
                <a:srgbClr val="E1E7F5"/>
              </a:clrFrom>
              <a:clrTo>
                <a:srgbClr val="E1E7F5">
                  <a:alpha val="0"/>
                </a:srgbClr>
              </a:clrTo>
            </a:clrChange>
          </a:blip>
          <a:stretch>
            <a:fillRect/>
          </a:stretch>
        </p:blipFill>
        <p:spPr>
          <a:xfrm>
            <a:off x="584201" y="2005855"/>
            <a:ext cx="7782560" cy="3767138"/>
          </a:xfrm>
          <a:prstGeom prst="rect">
            <a:avLst/>
          </a:prstGeom>
        </p:spPr>
      </p:pic>
    </p:spTree>
    <p:extLst>
      <p:ext uri="{BB962C8B-B14F-4D97-AF65-F5344CB8AC3E}">
        <p14:creationId xmlns:p14="http://schemas.microsoft.com/office/powerpoint/2010/main" val="14943418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277842"/>
            <a:ext cx="8509000" cy="5447645"/>
          </a:xfrm>
          <a:prstGeom prst="rect">
            <a:avLst/>
          </a:prstGeom>
        </p:spPr>
        <p:txBody>
          <a:bodyPr wrap="square">
            <a:spAutoFit/>
          </a:bodyPr>
          <a:lstStyle/>
          <a:p>
            <a:pPr algn="just"/>
            <a:r>
              <a:rPr lang="en-US" sz="3200" b="1" dirty="0">
                <a:solidFill>
                  <a:srgbClr val="F79646"/>
                </a:solidFill>
              </a:rPr>
              <a:t>An Equation for Expressing Vapor Pressure Data</a:t>
            </a:r>
          </a:p>
          <a:p>
            <a:pPr algn="just"/>
            <a:endParaRPr lang="en-US" dirty="0"/>
          </a:p>
          <a:p>
            <a:pPr algn="just"/>
            <a:endParaRPr lang="en-US" dirty="0"/>
          </a:p>
          <a:p>
            <a:pPr algn="just"/>
            <a:endParaRPr lang="en-US" dirty="0"/>
          </a:p>
          <a:p>
            <a:pPr algn="just"/>
            <a:r>
              <a:rPr lang="en-US" sz="2000" dirty="0"/>
              <a:t>With the exception of a few liquids, such as water and mercury, you are unlikely to find data tables like Table 12.</a:t>
            </a:r>
            <a:r>
              <a:rPr lang="tr-TR" sz="2000" dirty="0"/>
              <a:t>2</a:t>
            </a:r>
            <a:r>
              <a:rPr lang="en-US" sz="2000" dirty="0"/>
              <a:t>. </a:t>
            </a:r>
          </a:p>
          <a:p>
            <a:pPr algn="just"/>
            <a:endParaRPr lang="en-US" dirty="0"/>
          </a:p>
          <a:p>
            <a:pPr algn="just"/>
            <a:r>
              <a:rPr lang="en-US" sz="2800" dirty="0">
                <a:solidFill>
                  <a:schemeClr val="accent1"/>
                </a:solidFill>
              </a:rPr>
              <a:t>What you will find, instead, are mathematical equations relating vapor pressures and temperatures. </a:t>
            </a:r>
          </a:p>
          <a:p>
            <a:pPr algn="just"/>
            <a:endParaRPr lang="en-US" sz="2800" dirty="0">
              <a:solidFill>
                <a:schemeClr val="accent1"/>
              </a:solidFill>
            </a:endParaRPr>
          </a:p>
          <a:p>
            <a:pPr algn="just"/>
            <a:r>
              <a:rPr lang="en-US" sz="2400" dirty="0"/>
              <a:t>It expresses the natural logarithm (</a:t>
            </a:r>
            <a:r>
              <a:rPr lang="en-US" sz="2400" dirty="0" err="1"/>
              <a:t>ln</a:t>
            </a:r>
            <a:r>
              <a:rPr lang="en-US" sz="2400" dirty="0"/>
              <a:t>) of vapor pressure as a function of the reciprocal of the Kelvin temperature (1/T).</a:t>
            </a:r>
          </a:p>
          <a:p>
            <a:pPr algn="just"/>
            <a:endParaRPr lang="en-US" sz="2400" dirty="0"/>
          </a:p>
          <a:p>
            <a:pPr algn="just"/>
            <a:r>
              <a:rPr lang="en-US" sz="2400" dirty="0"/>
              <a:t>The relationship is that of a straight line, and the straight-line plots for the liquids featured in Figure 12-18 are drawn in Figure 12-20.</a:t>
            </a:r>
          </a:p>
        </p:txBody>
      </p:sp>
    </p:spTree>
    <p:extLst>
      <p:ext uri="{BB962C8B-B14F-4D97-AF65-F5344CB8AC3E}">
        <p14:creationId xmlns:p14="http://schemas.microsoft.com/office/powerpoint/2010/main" val="40634593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Rectangle 2"/>
          <p:cNvSpPr>
            <a:spLocks noGrp="1" noChangeArrowheads="1"/>
          </p:cNvSpPr>
          <p:nvPr>
            <p:ph type="title"/>
          </p:nvPr>
        </p:nvSpPr>
        <p:spPr>
          <a:xfrm>
            <a:off x="320040" y="163515"/>
            <a:ext cx="8229600" cy="579116"/>
          </a:xfrm>
        </p:spPr>
        <p:txBody>
          <a:bodyPr>
            <a:normAutofit fontScale="90000"/>
          </a:bodyPr>
          <a:lstStyle/>
          <a:p>
            <a:pPr eaLnBrk="1" hangingPunct="1"/>
            <a:r>
              <a:rPr lang="en-US" dirty="0">
                <a:latin typeface="Times New Roman" charset="0"/>
              </a:rPr>
              <a:t>Clausius-Clapeyron Equation</a:t>
            </a:r>
            <a:endParaRPr lang="en-CA" dirty="0">
              <a:latin typeface="Times New Roman" charset="0"/>
            </a:endParaRPr>
          </a:p>
        </p:txBody>
      </p:sp>
      <p:grpSp>
        <p:nvGrpSpPr>
          <p:cNvPr id="2" name="Group 8"/>
          <p:cNvGrpSpPr>
            <a:grpSpLocks/>
          </p:cNvGrpSpPr>
          <p:nvPr/>
        </p:nvGrpSpPr>
        <p:grpSpPr bwMode="auto">
          <a:xfrm>
            <a:off x="555030" y="5906454"/>
            <a:ext cx="5000625" cy="842963"/>
            <a:chOff x="1587" y="1872"/>
            <a:chExt cx="3150" cy="531"/>
          </a:xfrm>
        </p:grpSpPr>
        <p:sp>
          <p:nvSpPr>
            <p:cNvPr id="14356" name="Text Box 9"/>
            <p:cNvSpPr txBox="1">
              <a:spLocks noChangeArrowheads="1"/>
            </p:cNvSpPr>
            <p:nvPr/>
          </p:nvSpPr>
          <p:spPr bwMode="auto">
            <a:xfrm>
              <a:off x="1587" y="1996"/>
              <a:ext cx="315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dirty="0"/>
                <a:t>Ln          =              (        -         ) </a:t>
              </a:r>
              <a:endParaRPr lang="en-CA" dirty="0"/>
            </a:p>
          </p:txBody>
        </p:sp>
        <p:sp>
          <p:nvSpPr>
            <p:cNvPr id="14357" name="Text Box 10"/>
            <p:cNvSpPr txBox="1">
              <a:spLocks noChangeArrowheads="1"/>
            </p:cNvSpPr>
            <p:nvPr/>
          </p:nvSpPr>
          <p:spPr bwMode="auto">
            <a:xfrm>
              <a:off x="1939" y="1882"/>
              <a:ext cx="4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P</a:t>
              </a:r>
              <a:r>
                <a:rPr lang="en-US" baseline="-25000"/>
                <a:t>2</a:t>
              </a:r>
              <a:endParaRPr lang="en-CA"/>
            </a:p>
          </p:txBody>
        </p:sp>
        <p:sp>
          <p:nvSpPr>
            <p:cNvPr id="14358" name="Text Box 11"/>
            <p:cNvSpPr txBox="1">
              <a:spLocks noChangeArrowheads="1"/>
            </p:cNvSpPr>
            <p:nvPr/>
          </p:nvSpPr>
          <p:spPr bwMode="auto">
            <a:xfrm>
              <a:off x="1932" y="2105"/>
              <a:ext cx="4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P</a:t>
              </a:r>
              <a:r>
                <a:rPr lang="en-US" baseline="-25000"/>
                <a:t>1</a:t>
              </a:r>
              <a:endParaRPr lang="en-CA"/>
            </a:p>
          </p:txBody>
        </p:sp>
        <p:sp>
          <p:nvSpPr>
            <p:cNvPr id="14359" name="Line 12"/>
            <p:cNvSpPr>
              <a:spLocks noChangeShapeType="1"/>
            </p:cNvSpPr>
            <p:nvPr/>
          </p:nvSpPr>
          <p:spPr bwMode="auto">
            <a:xfrm>
              <a:off x="1931" y="2150"/>
              <a:ext cx="2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nvGrpSpPr>
            <p:cNvPr id="14360" name="Group 13"/>
            <p:cNvGrpSpPr>
              <a:grpSpLocks/>
            </p:cNvGrpSpPr>
            <p:nvPr/>
          </p:nvGrpSpPr>
          <p:grpSpPr bwMode="auto">
            <a:xfrm>
              <a:off x="3343" y="1892"/>
              <a:ext cx="905" cy="501"/>
              <a:chOff x="3343" y="1892"/>
              <a:chExt cx="905" cy="501"/>
            </a:xfrm>
          </p:grpSpPr>
          <p:sp>
            <p:nvSpPr>
              <p:cNvPr id="14364" name="Text Box 14"/>
              <p:cNvSpPr txBox="1">
                <a:spLocks noChangeArrowheads="1"/>
              </p:cNvSpPr>
              <p:nvPr/>
            </p:nvSpPr>
            <p:spPr bwMode="auto">
              <a:xfrm>
                <a:off x="3848" y="1892"/>
                <a:ext cx="4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1</a:t>
                </a:r>
                <a:endParaRPr lang="en-CA"/>
              </a:p>
            </p:txBody>
          </p:sp>
          <p:sp>
            <p:nvSpPr>
              <p:cNvPr id="14365" name="Text Box 15"/>
              <p:cNvSpPr txBox="1">
                <a:spLocks noChangeArrowheads="1"/>
              </p:cNvSpPr>
              <p:nvPr/>
            </p:nvSpPr>
            <p:spPr bwMode="auto">
              <a:xfrm>
                <a:off x="3821" y="2105"/>
                <a:ext cx="4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T</a:t>
                </a:r>
                <a:r>
                  <a:rPr lang="en-US" baseline="-25000"/>
                  <a:t>2</a:t>
                </a:r>
                <a:endParaRPr lang="en-CA"/>
              </a:p>
            </p:txBody>
          </p:sp>
          <p:sp>
            <p:nvSpPr>
              <p:cNvPr id="14366" name="Line 16"/>
              <p:cNvSpPr>
                <a:spLocks noChangeShapeType="1"/>
              </p:cNvSpPr>
              <p:nvPr/>
            </p:nvSpPr>
            <p:spPr bwMode="auto">
              <a:xfrm>
                <a:off x="3810" y="2150"/>
                <a:ext cx="2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sp>
            <p:nvSpPr>
              <p:cNvPr id="14367" name="Text Box 17"/>
              <p:cNvSpPr txBox="1">
                <a:spLocks noChangeArrowheads="1"/>
              </p:cNvSpPr>
              <p:nvPr/>
            </p:nvSpPr>
            <p:spPr bwMode="auto">
              <a:xfrm>
                <a:off x="3381" y="1892"/>
                <a:ext cx="4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1</a:t>
                </a:r>
                <a:endParaRPr lang="en-CA"/>
              </a:p>
            </p:txBody>
          </p:sp>
          <p:sp>
            <p:nvSpPr>
              <p:cNvPr id="14368" name="Text Box 18"/>
              <p:cNvSpPr txBox="1">
                <a:spLocks noChangeArrowheads="1"/>
              </p:cNvSpPr>
              <p:nvPr/>
            </p:nvSpPr>
            <p:spPr bwMode="auto">
              <a:xfrm>
                <a:off x="3354" y="2105"/>
                <a:ext cx="4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T</a:t>
                </a:r>
                <a:r>
                  <a:rPr lang="en-US" baseline="-25000"/>
                  <a:t>1</a:t>
                </a:r>
                <a:endParaRPr lang="en-CA"/>
              </a:p>
            </p:txBody>
          </p:sp>
          <p:sp>
            <p:nvSpPr>
              <p:cNvPr id="14369" name="Line 19"/>
              <p:cNvSpPr>
                <a:spLocks noChangeShapeType="1"/>
              </p:cNvSpPr>
              <p:nvPr/>
            </p:nvSpPr>
            <p:spPr bwMode="auto">
              <a:xfrm>
                <a:off x="3343" y="2150"/>
                <a:ext cx="2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sp>
          <p:nvSpPr>
            <p:cNvPr id="14361" name="Text Box 20"/>
            <p:cNvSpPr txBox="1">
              <a:spLocks noChangeArrowheads="1"/>
            </p:cNvSpPr>
            <p:nvPr/>
          </p:nvSpPr>
          <p:spPr bwMode="auto">
            <a:xfrm>
              <a:off x="2452" y="1872"/>
              <a:ext cx="86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pPr algn="ctr"/>
              <a:r>
                <a:rPr lang="el-GR">
                  <a:cs typeface="Times New Roman" charset="0"/>
                </a:rPr>
                <a:t>Δ</a:t>
              </a:r>
              <a:r>
                <a:rPr lang="en-US">
                  <a:cs typeface="Times New Roman" charset="0"/>
                </a:rPr>
                <a:t>H</a:t>
              </a:r>
              <a:r>
                <a:rPr lang="en-US" baseline="-25000">
                  <a:cs typeface="Times New Roman" charset="0"/>
                </a:rPr>
                <a:t>vap</a:t>
              </a:r>
              <a:endParaRPr lang="el-GR">
                <a:cs typeface="Times New Roman" charset="0"/>
              </a:endParaRPr>
            </a:p>
          </p:txBody>
        </p:sp>
        <p:sp>
          <p:nvSpPr>
            <p:cNvPr id="14362" name="Text Box 21"/>
            <p:cNvSpPr txBox="1">
              <a:spLocks noChangeArrowheads="1"/>
            </p:cNvSpPr>
            <p:nvPr/>
          </p:nvSpPr>
          <p:spPr bwMode="auto">
            <a:xfrm>
              <a:off x="2662" y="2115"/>
              <a:ext cx="4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pPr algn="ctr"/>
              <a:r>
                <a:rPr lang="en-US"/>
                <a:t>R</a:t>
              </a:r>
              <a:endParaRPr lang="en-CA"/>
            </a:p>
          </p:txBody>
        </p:sp>
        <p:sp>
          <p:nvSpPr>
            <p:cNvPr id="14363" name="Line 22"/>
            <p:cNvSpPr>
              <a:spLocks noChangeShapeType="1"/>
            </p:cNvSpPr>
            <p:nvPr/>
          </p:nvSpPr>
          <p:spPr bwMode="auto">
            <a:xfrm>
              <a:off x="2609" y="2160"/>
              <a:ext cx="50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grpSp>
        <p:nvGrpSpPr>
          <p:cNvPr id="4" name="Group 23"/>
          <p:cNvGrpSpPr>
            <a:grpSpLocks/>
          </p:cNvGrpSpPr>
          <p:nvPr/>
        </p:nvGrpSpPr>
        <p:grpSpPr bwMode="auto">
          <a:xfrm>
            <a:off x="658654" y="4938080"/>
            <a:ext cx="3043238" cy="795337"/>
            <a:chOff x="3243" y="2696"/>
            <a:chExt cx="1917" cy="501"/>
          </a:xfrm>
        </p:grpSpPr>
        <p:sp>
          <p:nvSpPr>
            <p:cNvPr id="14352" name="Text Box 24"/>
            <p:cNvSpPr txBox="1">
              <a:spLocks noChangeArrowheads="1"/>
            </p:cNvSpPr>
            <p:nvPr/>
          </p:nvSpPr>
          <p:spPr bwMode="auto">
            <a:xfrm>
              <a:off x="3243" y="2800"/>
              <a:ext cx="1917"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dirty="0"/>
                <a:t>Ln P = -A (       ) + B</a:t>
              </a:r>
              <a:endParaRPr lang="en-CA" dirty="0"/>
            </a:p>
          </p:txBody>
        </p:sp>
        <p:sp>
          <p:nvSpPr>
            <p:cNvPr id="14353" name="Text Box 25"/>
            <p:cNvSpPr txBox="1">
              <a:spLocks noChangeArrowheads="1"/>
            </p:cNvSpPr>
            <p:nvPr/>
          </p:nvSpPr>
          <p:spPr bwMode="auto">
            <a:xfrm>
              <a:off x="4239" y="2696"/>
              <a:ext cx="4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1</a:t>
              </a:r>
              <a:endParaRPr lang="en-CA"/>
            </a:p>
          </p:txBody>
        </p:sp>
        <p:sp>
          <p:nvSpPr>
            <p:cNvPr id="14354" name="Text Box 26"/>
            <p:cNvSpPr txBox="1">
              <a:spLocks noChangeArrowheads="1"/>
            </p:cNvSpPr>
            <p:nvPr/>
          </p:nvSpPr>
          <p:spPr bwMode="auto">
            <a:xfrm>
              <a:off x="4232" y="2909"/>
              <a:ext cx="4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T</a:t>
              </a:r>
              <a:endParaRPr lang="en-CA"/>
            </a:p>
          </p:txBody>
        </p:sp>
        <p:sp>
          <p:nvSpPr>
            <p:cNvPr id="14355" name="Line 27"/>
            <p:cNvSpPr>
              <a:spLocks noChangeShapeType="1"/>
            </p:cNvSpPr>
            <p:nvPr/>
          </p:nvSpPr>
          <p:spPr bwMode="auto">
            <a:xfrm>
              <a:off x="4201" y="2954"/>
              <a:ext cx="262"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grpSp>
        <p:nvGrpSpPr>
          <p:cNvPr id="5" name="Group 28"/>
          <p:cNvGrpSpPr>
            <a:grpSpLocks/>
          </p:cNvGrpSpPr>
          <p:nvPr/>
        </p:nvGrpSpPr>
        <p:grpSpPr bwMode="auto">
          <a:xfrm>
            <a:off x="6595269" y="2317591"/>
            <a:ext cx="1882775" cy="842962"/>
            <a:chOff x="3517" y="3312"/>
            <a:chExt cx="1186" cy="531"/>
          </a:xfrm>
        </p:grpSpPr>
        <p:sp>
          <p:nvSpPr>
            <p:cNvPr id="14348" name="Text Box 29"/>
            <p:cNvSpPr txBox="1">
              <a:spLocks noChangeArrowheads="1"/>
            </p:cNvSpPr>
            <p:nvPr/>
          </p:nvSpPr>
          <p:spPr bwMode="auto">
            <a:xfrm>
              <a:off x="3517" y="3449"/>
              <a:ext cx="754"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dirty="0"/>
                <a:t>A = </a:t>
              </a:r>
              <a:endParaRPr lang="en-CA" dirty="0"/>
            </a:p>
          </p:txBody>
        </p:sp>
        <p:sp>
          <p:nvSpPr>
            <p:cNvPr id="14349" name="Text Box 30"/>
            <p:cNvSpPr txBox="1">
              <a:spLocks noChangeArrowheads="1"/>
            </p:cNvSpPr>
            <p:nvPr/>
          </p:nvSpPr>
          <p:spPr bwMode="auto">
            <a:xfrm>
              <a:off x="3842" y="3312"/>
              <a:ext cx="861"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pPr algn="ctr"/>
              <a:r>
                <a:rPr lang="el-GR" dirty="0">
                  <a:cs typeface="Times New Roman" charset="0"/>
                </a:rPr>
                <a:t>Δ</a:t>
              </a:r>
              <a:r>
                <a:rPr lang="en-US" dirty="0" err="1">
                  <a:cs typeface="Times New Roman" charset="0"/>
                </a:rPr>
                <a:t>H</a:t>
              </a:r>
              <a:r>
                <a:rPr lang="en-US" baseline="-25000" dirty="0" err="1">
                  <a:cs typeface="Times New Roman" charset="0"/>
                </a:rPr>
                <a:t>vap</a:t>
              </a:r>
              <a:endParaRPr lang="el-GR" dirty="0">
                <a:cs typeface="Times New Roman" charset="0"/>
              </a:endParaRPr>
            </a:p>
          </p:txBody>
        </p:sp>
        <p:sp>
          <p:nvSpPr>
            <p:cNvPr id="14350" name="Text Box 31"/>
            <p:cNvSpPr txBox="1">
              <a:spLocks noChangeArrowheads="1"/>
            </p:cNvSpPr>
            <p:nvPr/>
          </p:nvSpPr>
          <p:spPr bwMode="auto">
            <a:xfrm>
              <a:off x="4052" y="3555"/>
              <a:ext cx="400" cy="2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pPr algn="ctr"/>
              <a:r>
                <a:rPr lang="en-US" dirty="0"/>
                <a:t>R</a:t>
              </a:r>
              <a:endParaRPr lang="en-CA" dirty="0"/>
            </a:p>
          </p:txBody>
        </p:sp>
        <p:sp>
          <p:nvSpPr>
            <p:cNvPr id="14351" name="Line 32"/>
            <p:cNvSpPr>
              <a:spLocks noChangeShapeType="1"/>
            </p:cNvSpPr>
            <p:nvPr/>
          </p:nvSpPr>
          <p:spPr bwMode="auto">
            <a:xfrm>
              <a:off x="3999" y="3600"/>
              <a:ext cx="506" cy="0"/>
            </a:xfrm>
            <a:prstGeom prst="line">
              <a:avLst/>
            </a:prstGeom>
            <a:noFill/>
            <a:ln w="12700">
              <a:solidFill>
                <a:schemeClr val="tx1"/>
              </a:solidFill>
              <a:round/>
              <a:headEnd/>
              <a:tailEnd/>
            </a:ln>
            <a:extLst>
              <a:ext uri="{909E8E84-426E-40dd-AFC4-6F175D3DCCD1}">
                <a14:hiddenFill xmlns:a14="http://schemas.microsoft.com/office/drawing/2010/main" xmlns="">
                  <a:noFill/>
                </a14:hiddenFill>
              </a:ext>
            </a:extLst>
          </p:spPr>
          <p:txBody>
            <a:bodyPr>
              <a:spAutoFit/>
            </a:bodyPr>
            <a:lstStyle/>
            <a:p>
              <a:endParaRPr lang="en-US"/>
            </a:p>
          </p:txBody>
        </p:sp>
      </p:grpSp>
      <p:pic>
        <p:nvPicPr>
          <p:cNvPr id="14345" name="Picture 33" descr="12_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8" y="1168713"/>
            <a:ext cx="6097191" cy="3784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4346" name="Rectangle 35"/>
          <p:cNvSpPr>
            <a:spLocks noChangeArrowheads="1"/>
          </p:cNvSpPr>
          <p:nvPr/>
        </p:nvSpPr>
        <p:spPr bwMode="auto">
          <a:xfrm>
            <a:off x="1701800" y="3340100"/>
            <a:ext cx="88900" cy="889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Tree>
    <p:extLst>
      <p:ext uri="{BB962C8B-B14F-4D97-AF65-F5344CB8AC3E}">
        <p14:creationId xmlns:p14="http://schemas.microsoft.com/office/powerpoint/2010/main" val="8791494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sz="3600" dirty="0"/>
              <a:t>Some Properties of Liquids</a:t>
            </a:r>
            <a:r>
              <a:rPr lang="tr-TR" sz="3600" dirty="0"/>
              <a:t>-</a:t>
            </a:r>
            <a:r>
              <a:rPr lang="en-US" sz="3600" dirty="0"/>
              <a:t>Boiling and the Boiling Point</a:t>
            </a:r>
          </a:p>
        </p:txBody>
      </p:sp>
      <p:sp>
        <p:nvSpPr>
          <p:cNvPr id="3" name="İçerik Yer Tutucusu 2"/>
          <p:cNvSpPr>
            <a:spLocks noGrp="1"/>
          </p:cNvSpPr>
          <p:nvPr>
            <p:ph idx="1"/>
          </p:nvPr>
        </p:nvSpPr>
        <p:spPr>
          <a:xfrm>
            <a:off x="822960" y="1993155"/>
            <a:ext cx="6958965" cy="2537580"/>
          </a:xfrm>
        </p:spPr>
        <p:txBody>
          <a:bodyPr>
            <a:noAutofit/>
          </a:bodyPr>
          <a:lstStyle/>
          <a:p>
            <a:pPr algn="just">
              <a:buFont typeface="Wingdings" panose="05000000000000000000" pitchFamily="2" charset="2"/>
              <a:buChar char="Ø"/>
            </a:pPr>
            <a:r>
              <a:rPr lang="en-US" sz="2800" dirty="0">
                <a:solidFill>
                  <a:srgbClr val="0070C0"/>
                </a:solidFill>
              </a:rPr>
              <a:t>When a liquid is heated in a container open to the atmosphere, there is a particular</a:t>
            </a:r>
            <a:r>
              <a:rPr lang="tr-TR" sz="2800" dirty="0">
                <a:solidFill>
                  <a:srgbClr val="0070C0"/>
                </a:solidFill>
              </a:rPr>
              <a:t> </a:t>
            </a:r>
            <a:r>
              <a:rPr lang="en-US" sz="2800" dirty="0">
                <a:solidFill>
                  <a:srgbClr val="0070C0"/>
                </a:solidFill>
              </a:rPr>
              <a:t>temperature at which vaporization occurs throughout the liquid rather than</a:t>
            </a:r>
            <a:r>
              <a:rPr lang="tr-TR" sz="2800" dirty="0">
                <a:solidFill>
                  <a:srgbClr val="0070C0"/>
                </a:solidFill>
              </a:rPr>
              <a:t> </a:t>
            </a:r>
            <a:r>
              <a:rPr lang="en-US" sz="2800" dirty="0">
                <a:solidFill>
                  <a:srgbClr val="0070C0"/>
                </a:solidFill>
              </a:rPr>
              <a:t>simply at the surface. </a:t>
            </a:r>
            <a:endParaRPr lang="tr-TR" sz="2800" dirty="0">
              <a:solidFill>
                <a:srgbClr val="0070C0"/>
              </a:solidFill>
            </a:endParaRPr>
          </a:p>
          <a:p>
            <a:pPr algn="just">
              <a:buFont typeface="Wingdings" panose="05000000000000000000" pitchFamily="2" charset="2"/>
              <a:buChar char="Ø"/>
            </a:pPr>
            <a:r>
              <a:rPr lang="en-US" sz="2800" dirty="0">
                <a:solidFill>
                  <a:srgbClr val="0070C0"/>
                </a:solidFill>
              </a:rPr>
              <a:t>Vapor bubbles form within the bulk of the liquid, rise to</a:t>
            </a:r>
            <a:r>
              <a:rPr lang="tr-TR" sz="2800" dirty="0">
                <a:solidFill>
                  <a:srgbClr val="0070C0"/>
                </a:solidFill>
              </a:rPr>
              <a:t> </a:t>
            </a:r>
            <a:r>
              <a:rPr lang="en-US" sz="2800" dirty="0">
                <a:solidFill>
                  <a:srgbClr val="0070C0"/>
                </a:solidFill>
              </a:rPr>
              <a:t>the surface, and escape. </a:t>
            </a:r>
            <a:endParaRPr lang="tr-TR" sz="2800" dirty="0">
              <a:solidFill>
                <a:srgbClr val="0070C0"/>
              </a:solidFill>
            </a:endParaRPr>
          </a:p>
          <a:p>
            <a:pPr algn="just">
              <a:buFont typeface="Wingdings" panose="05000000000000000000" pitchFamily="2" charset="2"/>
              <a:buChar char="Ø"/>
            </a:pPr>
            <a:r>
              <a:rPr lang="en-US" sz="2800" dirty="0">
                <a:solidFill>
                  <a:srgbClr val="0070C0"/>
                </a:solidFill>
              </a:rPr>
              <a:t>The pressure exerted by escaping molecules equals</a:t>
            </a:r>
            <a:r>
              <a:rPr lang="tr-TR" sz="2800" dirty="0">
                <a:solidFill>
                  <a:srgbClr val="0070C0"/>
                </a:solidFill>
              </a:rPr>
              <a:t> </a:t>
            </a:r>
            <a:r>
              <a:rPr lang="en-US" sz="2800" dirty="0">
                <a:solidFill>
                  <a:srgbClr val="0070C0"/>
                </a:solidFill>
              </a:rPr>
              <a:t>that exerted by molecules of the atmosphere, and boiling is said to occur.</a:t>
            </a:r>
          </a:p>
        </p:txBody>
      </p:sp>
    </p:spTree>
    <p:extLst>
      <p:ext uri="{BB962C8B-B14F-4D97-AF65-F5344CB8AC3E}">
        <p14:creationId xmlns:p14="http://schemas.microsoft.com/office/powerpoint/2010/main" val="24309844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06362"/>
            <a:ext cx="8229600" cy="1143000"/>
          </a:xfrm>
        </p:spPr>
        <p:txBody>
          <a:bodyPr>
            <a:normAutofit fontScale="90000"/>
          </a:bodyPr>
          <a:lstStyle/>
          <a:p>
            <a:r>
              <a:rPr lang="en-US" sz="3600" dirty="0"/>
              <a:t>Some Properties of Liquids</a:t>
            </a:r>
            <a:r>
              <a:rPr lang="tr-TR" sz="3600" dirty="0"/>
              <a:t>-</a:t>
            </a:r>
            <a:r>
              <a:rPr lang="en-US" sz="3600" dirty="0"/>
              <a:t>Boiling and the Boiling Point</a:t>
            </a:r>
          </a:p>
        </p:txBody>
      </p:sp>
      <p:sp>
        <p:nvSpPr>
          <p:cNvPr id="3" name="İçerik Yer Tutucusu 2"/>
          <p:cNvSpPr>
            <a:spLocks noGrp="1"/>
          </p:cNvSpPr>
          <p:nvPr>
            <p:ph idx="1"/>
          </p:nvPr>
        </p:nvSpPr>
        <p:spPr>
          <a:xfrm>
            <a:off x="0" y="1392238"/>
            <a:ext cx="4254500" cy="3113097"/>
          </a:xfrm>
        </p:spPr>
        <p:txBody>
          <a:bodyPr>
            <a:noAutofit/>
          </a:bodyPr>
          <a:lstStyle/>
          <a:p>
            <a:pPr algn="just">
              <a:buFont typeface="Wingdings" panose="05000000000000000000" pitchFamily="2" charset="2"/>
              <a:buChar char="Ø"/>
            </a:pPr>
            <a:r>
              <a:rPr lang="en-US" sz="2200" dirty="0">
                <a:solidFill>
                  <a:srgbClr val="0070C0"/>
                </a:solidFill>
              </a:rPr>
              <a:t>During boiling, energy absorbed as heat is used only to convert molecules of</a:t>
            </a:r>
            <a:r>
              <a:rPr lang="tr-TR" sz="2200" dirty="0">
                <a:solidFill>
                  <a:srgbClr val="0070C0"/>
                </a:solidFill>
              </a:rPr>
              <a:t> </a:t>
            </a:r>
            <a:r>
              <a:rPr lang="en-US" sz="2200" dirty="0">
                <a:solidFill>
                  <a:srgbClr val="0070C0"/>
                </a:solidFill>
              </a:rPr>
              <a:t>liquid to vapor. </a:t>
            </a:r>
            <a:endParaRPr lang="tr-TR" sz="2200" dirty="0">
              <a:solidFill>
                <a:srgbClr val="0070C0"/>
              </a:solidFill>
            </a:endParaRPr>
          </a:p>
          <a:p>
            <a:pPr algn="just">
              <a:buFont typeface="Wingdings" panose="05000000000000000000" pitchFamily="2" charset="2"/>
              <a:buChar char="Ø"/>
            </a:pPr>
            <a:r>
              <a:rPr lang="en-US" sz="2200" dirty="0">
                <a:solidFill>
                  <a:srgbClr val="0070C0"/>
                </a:solidFill>
              </a:rPr>
              <a:t>The temperature remains constant until all the liquid has</a:t>
            </a:r>
            <a:r>
              <a:rPr lang="tr-TR" sz="2200" dirty="0">
                <a:solidFill>
                  <a:srgbClr val="0070C0"/>
                </a:solidFill>
              </a:rPr>
              <a:t> </a:t>
            </a:r>
            <a:r>
              <a:rPr lang="en-US" sz="2200" dirty="0">
                <a:solidFill>
                  <a:srgbClr val="0070C0"/>
                </a:solidFill>
              </a:rPr>
              <a:t>boiled away, as is dramatically illustrated in Figure 12-21. </a:t>
            </a:r>
            <a:endParaRPr lang="tr-TR" sz="2200" dirty="0">
              <a:solidFill>
                <a:srgbClr val="0070C0"/>
              </a:solidFill>
            </a:endParaRPr>
          </a:p>
          <a:p>
            <a:pPr algn="just">
              <a:buFont typeface="Wingdings" panose="05000000000000000000" pitchFamily="2" charset="2"/>
              <a:buChar char="Ø"/>
            </a:pPr>
            <a:r>
              <a:rPr lang="en-US" sz="2200" dirty="0">
                <a:solidFill>
                  <a:srgbClr val="0070C0"/>
                </a:solidFill>
              </a:rPr>
              <a:t>The temperature at</a:t>
            </a:r>
            <a:r>
              <a:rPr lang="tr-TR" sz="2200" dirty="0">
                <a:solidFill>
                  <a:srgbClr val="0070C0"/>
                </a:solidFill>
              </a:rPr>
              <a:t> </a:t>
            </a:r>
            <a:r>
              <a:rPr lang="en-US" sz="2200" dirty="0">
                <a:solidFill>
                  <a:srgbClr val="0070C0"/>
                </a:solidFill>
              </a:rPr>
              <a:t>which the vapor pressure of a liquid is equal to standard atmospheric pressure</a:t>
            </a:r>
            <a:r>
              <a:rPr lang="tr-TR" sz="2200" dirty="0">
                <a:solidFill>
                  <a:srgbClr val="0070C0"/>
                </a:solidFill>
              </a:rPr>
              <a:t> (1 </a:t>
            </a:r>
            <a:r>
              <a:rPr lang="tr-TR" sz="2200" dirty="0" err="1">
                <a:solidFill>
                  <a:srgbClr val="0070C0"/>
                </a:solidFill>
              </a:rPr>
              <a:t>atm</a:t>
            </a:r>
            <a:r>
              <a:rPr lang="tr-TR" sz="2200" dirty="0">
                <a:solidFill>
                  <a:srgbClr val="0070C0"/>
                </a:solidFill>
              </a:rPr>
              <a:t> = 760 </a:t>
            </a:r>
            <a:r>
              <a:rPr lang="tr-TR" sz="2200" dirty="0" err="1">
                <a:solidFill>
                  <a:srgbClr val="0070C0"/>
                </a:solidFill>
              </a:rPr>
              <a:t>mmHg</a:t>
            </a:r>
            <a:r>
              <a:rPr lang="tr-TR" sz="2200" dirty="0">
                <a:solidFill>
                  <a:srgbClr val="0070C0"/>
                </a:solidFill>
              </a:rPr>
              <a:t>) </a:t>
            </a:r>
            <a:r>
              <a:rPr lang="en-US" sz="2200" dirty="0">
                <a:solidFill>
                  <a:srgbClr val="0070C0"/>
                </a:solidFill>
              </a:rPr>
              <a:t>is the normal boiling point.</a:t>
            </a:r>
            <a:endParaRPr lang="tr-TR" sz="2200" dirty="0">
              <a:solidFill>
                <a:srgbClr val="0070C0"/>
              </a:solidFill>
            </a:endParaRPr>
          </a:p>
          <a:p>
            <a:pPr algn="just">
              <a:buFont typeface="Wingdings" panose="05000000000000000000" pitchFamily="2" charset="2"/>
              <a:buChar char="Ø"/>
            </a:pPr>
            <a:r>
              <a:rPr lang="en-US" sz="2200" dirty="0">
                <a:solidFill>
                  <a:srgbClr val="0070C0"/>
                </a:solidFill>
              </a:rPr>
              <a:t>In other words, the normal</a:t>
            </a:r>
            <a:r>
              <a:rPr lang="tr-TR" sz="2200" dirty="0">
                <a:solidFill>
                  <a:srgbClr val="0070C0"/>
                </a:solidFill>
              </a:rPr>
              <a:t> </a:t>
            </a:r>
            <a:r>
              <a:rPr lang="en-US" sz="2200" dirty="0">
                <a:solidFill>
                  <a:srgbClr val="0070C0"/>
                </a:solidFill>
              </a:rPr>
              <a:t>boiling point is the boiling point of a liquid at 1 </a:t>
            </a:r>
            <a:r>
              <a:rPr lang="en-US" sz="2200" dirty="0" err="1">
                <a:solidFill>
                  <a:srgbClr val="0070C0"/>
                </a:solidFill>
              </a:rPr>
              <a:t>atm</a:t>
            </a:r>
            <a:r>
              <a:rPr lang="en-US" sz="2200" dirty="0">
                <a:solidFill>
                  <a:srgbClr val="0070C0"/>
                </a:solidFill>
              </a:rPr>
              <a:t> pressure.</a:t>
            </a:r>
          </a:p>
        </p:txBody>
      </p:sp>
      <p:pic>
        <p:nvPicPr>
          <p:cNvPr id="7" name="Resim 6"/>
          <p:cNvPicPr>
            <a:picLocks noChangeAspect="1"/>
          </p:cNvPicPr>
          <p:nvPr/>
        </p:nvPicPr>
        <p:blipFill>
          <a:blip r:embed="rId3"/>
          <a:stretch>
            <a:fillRect/>
          </a:stretch>
        </p:blipFill>
        <p:spPr>
          <a:xfrm>
            <a:off x="6313884" y="1938827"/>
            <a:ext cx="2582466" cy="4352148"/>
          </a:xfrm>
          <a:prstGeom prst="rect">
            <a:avLst/>
          </a:prstGeom>
        </p:spPr>
      </p:pic>
      <p:pic>
        <p:nvPicPr>
          <p:cNvPr id="8" name="Resim 7"/>
          <p:cNvPicPr>
            <a:picLocks noChangeAspect="1"/>
          </p:cNvPicPr>
          <p:nvPr/>
        </p:nvPicPr>
        <p:blipFill>
          <a:blip r:embed="rId4"/>
          <a:stretch>
            <a:fillRect/>
          </a:stretch>
        </p:blipFill>
        <p:spPr>
          <a:xfrm>
            <a:off x="4573191" y="1891556"/>
            <a:ext cx="1635919" cy="2207017"/>
          </a:xfrm>
          <a:prstGeom prst="rect">
            <a:avLst/>
          </a:prstGeom>
        </p:spPr>
      </p:pic>
      <p:pic>
        <p:nvPicPr>
          <p:cNvPr id="9" name="Resim 8"/>
          <p:cNvPicPr>
            <a:picLocks noChangeAspect="1"/>
          </p:cNvPicPr>
          <p:nvPr/>
        </p:nvPicPr>
        <p:blipFill>
          <a:blip r:embed="rId5"/>
          <a:stretch>
            <a:fillRect/>
          </a:stretch>
        </p:blipFill>
        <p:spPr>
          <a:xfrm>
            <a:off x="4573191" y="4098572"/>
            <a:ext cx="1635919" cy="2213328"/>
          </a:xfrm>
          <a:prstGeom prst="rect">
            <a:avLst/>
          </a:prstGeom>
        </p:spPr>
      </p:pic>
    </p:spTree>
    <p:extLst>
      <p:ext uri="{BB962C8B-B14F-4D97-AF65-F5344CB8AC3E}">
        <p14:creationId xmlns:p14="http://schemas.microsoft.com/office/powerpoint/2010/main" val="10608685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en-US" sz="3600" dirty="0"/>
              <a:t>Some Properties of Liquids</a:t>
            </a:r>
            <a:r>
              <a:rPr lang="tr-TR" sz="3600" dirty="0"/>
              <a:t>-</a:t>
            </a:r>
            <a:r>
              <a:rPr lang="en-US" sz="3600" dirty="0"/>
              <a:t>Boiling and the Boiling Point</a:t>
            </a:r>
            <a:r>
              <a:rPr lang="tr-TR" sz="3600" dirty="0"/>
              <a:t>-</a:t>
            </a:r>
            <a:r>
              <a:rPr lang="en-US" sz="3600" dirty="0"/>
              <a:t>The Critical Point</a:t>
            </a:r>
          </a:p>
        </p:txBody>
      </p:sp>
      <p:sp>
        <p:nvSpPr>
          <p:cNvPr id="3" name="İçerik Yer Tutucusu 2"/>
          <p:cNvSpPr>
            <a:spLocks noGrp="1"/>
          </p:cNvSpPr>
          <p:nvPr>
            <p:ph idx="1"/>
          </p:nvPr>
        </p:nvSpPr>
        <p:spPr>
          <a:xfrm>
            <a:off x="457200" y="1993155"/>
            <a:ext cx="8229600" cy="2537580"/>
          </a:xfrm>
        </p:spPr>
        <p:txBody>
          <a:bodyPr>
            <a:noAutofit/>
          </a:bodyPr>
          <a:lstStyle/>
          <a:p>
            <a:pPr algn="just">
              <a:buFont typeface="Wingdings" panose="05000000000000000000" pitchFamily="2" charset="2"/>
              <a:buChar char="Ø"/>
            </a:pPr>
            <a:r>
              <a:rPr lang="en-US" sz="3200" dirty="0">
                <a:solidFill>
                  <a:srgbClr val="0070C0"/>
                </a:solidFill>
              </a:rPr>
              <a:t>In describing boiling, we made an important qualification: Boiling occurs in a</a:t>
            </a:r>
            <a:r>
              <a:rPr lang="tr-TR" sz="3200" dirty="0">
                <a:solidFill>
                  <a:srgbClr val="0070C0"/>
                </a:solidFill>
              </a:rPr>
              <a:t> </a:t>
            </a:r>
            <a:r>
              <a:rPr lang="en-US" sz="3200" dirty="0">
                <a:solidFill>
                  <a:srgbClr val="0070C0"/>
                </a:solidFill>
              </a:rPr>
              <a:t>container open to the atmosphere. </a:t>
            </a:r>
            <a:endParaRPr lang="tr-TR" sz="3200" dirty="0">
              <a:solidFill>
                <a:srgbClr val="0070C0"/>
              </a:solidFill>
            </a:endParaRPr>
          </a:p>
          <a:p>
            <a:pPr algn="just">
              <a:buFont typeface="Wingdings" panose="05000000000000000000" pitchFamily="2" charset="2"/>
              <a:buChar char="Ø"/>
            </a:pPr>
            <a:r>
              <a:rPr lang="en-US" sz="3200" dirty="0">
                <a:solidFill>
                  <a:srgbClr val="0070C0"/>
                </a:solidFill>
              </a:rPr>
              <a:t>If a liquid is heated in a sealed container,</a:t>
            </a:r>
            <a:r>
              <a:rPr lang="tr-TR" sz="3200" dirty="0">
                <a:solidFill>
                  <a:srgbClr val="0070C0"/>
                </a:solidFill>
              </a:rPr>
              <a:t> </a:t>
            </a:r>
            <a:r>
              <a:rPr lang="en-US" sz="3200" dirty="0">
                <a:solidFill>
                  <a:srgbClr val="0070C0"/>
                </a:solidFill>
              </a:rPr>
              <a:t>boiling does not occur. </a:t>
            </a:r>
            <a:endParaRPr lang="tr-TR" sz="3200" dirty="0">
              <a:solidFill>
                <a:srgbClr val="0070C0"/>
              </a:solidFill>
            </a:endParaRPr>
          </a:p>
          <a:p>
            <a:pPr algn="just">
              <a:buFont typeface="Wingdings" panose="05000000000000000000" pitchFamily="2" charset="2"/>
              <a:buChar char="Ø"/>
            </a:pPr>
            <a:r>
              <a:rPr lang="en-US" sz="3200" dirty="0">
                <a:solidFill>
                  <a:srgbClr val="0070C0"/>
                </a:solidFill>
              </a:rPr>
              <a:t>Instead, the temperature and vapor pressure rise continuously.</a:t>
            </a:r>
          </a:p>
          <a:p>
            <a:pPr algn="just">
              <a:buFont typeface="Wingdings" panose="05000000000000000000" pitchFamily="2" charset="2"/>
              <a:buChar char="Ø"/>
            </a:pPr>
            <a:r>
              <a:rPr lang="en-US" sz="3200" dirty="0">
                <a:solidFill>
                  <a:srgbClr val="0070C0"/>
                </a:solidFill>
              </a:rPr>
              <a:t>Pressures many times atmospheric pressure may be attained.</a:t>
            </a:r>
          </a:p>
        </p:txBody>
      </p:sp>
    </p:spTree>
    <p:extLst>
      <p:ext uri="{BB962C8B-B14F-4D97-AF65-F5344CB8AC3E}">
        <p14:creationId xmlns:p14="http://schemas.microsoft.com/office/powerpoint/2010/main" val="375765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5" name="Rectangle 2"/>
          <p:cNvSpPr>
            <a:spLocks noGrp="1" noChangeArrowheads="1"/>
          </p:cNvSpPr>
          <p:nvPr>
            <p:ph type="title"/>
          </p:nvPr>
        </p:nvSpPr>
        <p:spPr/>
        <p:txBody>
          <a:bodyPr/>
          <a:lstStyle/>
          <a:p>
            <a:pPr eaLnBrk="1" hangingPunct="1"/>
            <a:r>
              <a:rPr lang="en-US" b="1" dirty="0">
                <a:solidFill>
                  <a:srgbClr val="558ED5"/>
                </a:solidFill>
                <a:latin typeface="Times New Roman" charset="0"/>
              </a:rPr>
              <a:t>Van der Waals Forces</a:t>
            </a:r>
            <a:endParaRPr lang="en-CA" b="1" dirty="0">
              <a:solidFill>
                <a:srgbClr val="558ED5"/>
              </a:solidFill>
              <a:latin typeface="Times New Roman" charset="0"/>
            </a:endParaRPr>
          </a:p>
        </p:txBody>
      </p:sp>
      <p:sp>
        <p:nvSpPr>
          <p:cNvPr id="25606" name="Rectangle 3"/>
          <p:cNvSpPr>
            <a:spLocks noGrp="1" noChangeArrowheads="1"/>
          </p:cNvSpPr>
          <p:nvPr>
            <p:ph type="body" idx="1"/>
          </p:nvPr>
        </p:nvSpPr>
        <p:spPr/>
        <p:txBody>
          <a:bodyPr/>
          <a:lstStyle/>
          <a:p>
            <a:pPr eaLnBrk="1" hangingPunct="1"/>
            <a:r>
              <a:rPr lang="en-US" sz="2800" dirty="0">
                <a:latin typeface="Times New Roman" charset="0"/>
              </a:rPr>
              <a:t>Instantaneous dipoles.</a:t>
            </a:r>
          </a:p>
          <a:p>
            <a:pPr lvl="1" eaLnBrk="1" hangingPunct="1"/>
            <a:r>
              <a:rPr lang="en-US" sz="2400" dirty="0">
                <a:latin typeface="Times New Roman" charset="0"/>
              </a:rPr>
              <a:t>Electrons move in an orbital to cause a polarization.</a:t>
            </a:r>
          </a:p>
          <a:p>
            <a:pPr eaLnBrk="1" hangingPunct="1"/>
            <a:r>
              <a:rPr lang="en-US" sz="2800" dirty="0">
                <a:latin typeface="Times New Roman" charset="0"/>
              </a:rPr>
              <a:t>Induced dipoles.</a:t>
            </a:r>
          </a:p>
          <a:p>
            <a:pPr lvl="1" eaLnBrk="1" hangingPunct="1"/>
            <a:r>
              <a:rPr lang="en-US" sz="2400" dirty="0">
                <a:latin typeface="Times New Roman" charset="0"/>
              </a:rPr>
              <a:t>Electrons move in response to an outside force.</a:t>
            </a:r>
          </a:p>
          <a:p>
            <a:pPr eaLnBrk="1" hangingPunct="1"/>
            <a:r>
              <a:rPr lang="en-US" sz="2800" dirty="0">
                <a:latin typeface="Times New Roman" charset="0"/>
              </a:rPr>
              <a:t>Dispersion or London forces.</a:t>
            </a:r>
          </a:p>
          <a:p>
            <a:pPr lvl="1" eaLnBrk="1" hangingPunct="1"/>
            <a:r>
              <a:rPr lang="en-US" sz="2400" dirty="0">
                <a:latin typeface="Times New Roman" charset="0"/>
              </a:rPr>
              <a:t>Instantaneous dipole – induced dipole attraction.</a:t>
            </a:r>
          </a:p>
          <a:p>
            <a:pPr lvl="1" eaLnBrk="1" hangingPunct="1"/>
            <a:r>
              <a:rPr lang="en-US" sz="2400" dirty="0">
                <a:latin typeface="Times New Roman" charset="0"/>
              </a:rPr>
              <a:t>Related to </a:t>
            </a:r>
            <a:r>
              <a:rPr lang="en-US" sz="2400" dirty="0" err="1">
                <a:latin typeface="Times New Roman" charset="0"/>
              </a:rPr>
              <a:t>polarizability</a:t>
            </a:r>
            <a:r>
              <a:rPr lang="en-US" sz="2400" dirty="0">
                <a:latin typeface="Times New Roman" charset="0"/>
              </a:rPr>
              <a:t>.</a:t>
            </a:r>
          </a:p>
          <a:p>
            <a:pPr lvl="1" eaLnBrk="1" hangingPunct="1"/>
            <a:endParaRPr lang="en-CA" sz="2400" dirty="0">
              <a:latin typeface="Times New Roman" charset="0"/>
            </a:endParaRPr>
          </a:p>
        </p:txBody>
      </p:sp>
    </p:spTree>
    <p:extLst>
      <p:ext uri="{BB962C8B-B14F-4D97-AF65-F5344CB8AC3E}">
        <p14:creationId xmlns:p14="http://schemas.microsoft.com/office/powerpoint/2010/main" val="2182094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152400"/>
            <a:ext cx="8229600" cy="787400"/>
          </a:xfrm>
        </p:spPr>
        <p:txBody>
          <a:bodyPr>
            <a:normAutofit fontScale="90000"/>
          </a:bodyPr>
          <a:lstStyle/>
          <a:p>
            <a:r>
              <a:rPr lang="en-US" sz="3600" dirty="0"/>
              <a:t>Some Properties of Liquids</a:t>
            </a:r>
            <a:r>
              <a:rPr lang="tr-TR" sz="3600" dirty="0"/>
              <a:t>-</a:t>
            </a:r>
            <a:r>
              <a:rPr lang="en-US" sz="3600" dirty="0"/>
              <a:t>Boiling and the Boiling Point</a:t>
            </a:r>
            <a:r>
              <a:rPr lang="tr-TR" sz="3600" dirty="0"/>
              <a:t>-</a:t>
            </a:r>
            <a:r>
              <a:rPr lang="en-US" sz="3600" dirty="0"/>
              <a:t>The Critical Point</a:t>
            </a:r>
          </a:p>
        </p:txBody>
      </p:sp>
      <p:sp>
        <p:nvSpPr>
          <p:cNvPr id="3" name="İçerik Yer Tutucusu 2"/>
          <p:cNvSpPr>
            <a:spLocks noGrp="1"/>
          </p:cNvSpPr>
          <p:nvPr>
            <p:ph idx="1"/>
          </p:nvPr>
        </p:nvSpPr>
        <p:spPr>
          <a:xfrm>
            <a:off x="177800" y="1257301"/>
            <a:ext cx="3698875" cy="3276600"/>
          </a:xfrm>
        </p:spPr>
        <p:txBody>
          <a:bodyPr>
            <a:noAutofit/>
          </a:bodyPr>
          <a:lstStyle/>
          <a:p>
            <a:pPr algn="just">
              <a:buFont typeface="Wingdings" panose="05000000000000000000" pitchFamily="2" charset="2"/>
              <a:buChar char="Ø"/>
            </a:pPr>
            <a:r>
              <a:rPr lang="en-US" sz="2200" dirty="0">
                <a:solidFill>
                  <a:srgbClr val="0070C0"/>
                </a:solidFill>
              </a:rPr>
              <a:t>If just</a:t>
            </a:r>
            <a:r>
              <a:rPr lang="tr-TR" sz="2200" dirty="0">
                <a:solidFill>
                  <a:srgbClr val="0070C0"/>
                </a:solidFill>
              </a:rPr>
              <a:t> </a:t>
            </a:r>
            <a:r>
              <a:rPr lang="en-US" sz="2200" dirty="0">
                <a:solidFill>
                  <a:srgbClr val="0070C0"/>
                </a:solidFill>
              </a:rPr>
              <a:t>the right quantity of liquid is sealed in a glass tube and the tube is heated, as in</a:t>
            </a:r>
            <a:r>
              <a:rPr lang="tr-TR" sz="2200" dirty="0">
                <a:solidFill>
                  <a:srgbClr val="0070C0"/>
                </a:solidFill>
              </a:rPr>
              <a:t> </a:t>
            </a:r>
            <a:r>
              <a:rPr lang="en-US" sz="2200" dirty="0">
                <a:solidFill>
                  <a:srgbClr val="0070C0"/>
                </a:solidFill>
              </a:rPr>
              <a:t>Figure 12-22,:</a:t>
            </a:r>
          </a:p>
          <a:p>
            <a:pPr algn="just">
              <a:buFont typeface="Wingdings" panose="05000000000000000000" pitchFamily="2" charset="2"/>
              <a:buChar char="Ø"/>
            </a:pPr>
            <a:r>
              <a:rPr lang="en-US" sz="2200" dirty="0">
                <a:solidFill>
                  <a:srgbClr val="0070C0"/>
                </a:solidFill>
              </a:rPr>
              <a:t>The density of the liquid decreases, that of the vapor increases, and eventually</a:t>
            </a:r>
            <a:r>
              <a:rPr lang="tr-TR" sz="2200" dirty="0">
                <a:solidFill>
                  <a:srgbClr val="0070C0"/>
                </a:solidFill>
              </a:rPr>
              <a:t> </a:t>
            </a:r>
            <a:r>
              <a:rPr lang="en-US" sz="2200" dirty="0">
                <a:solidFill>
                  <a:srgbClr val="0070C0"/>
                </a:solidFill>
              </a:rPr>
              <a:t>the two densities become equal.</a:t>
            </a:r>
          </a:p>
          <a:p>
            <a:pPr algn="just">
              <a:buFont typeface="Wingdings" panose="05000000000000000000" pitchFamily="2" charset="2"/>
              <a:buChar char="Ø"/>
            </a:pPr>
            <a:r>
              <a:rPr lang="en-US" sz="2200" dirty="0">
                <a:solidFill>
                  <a:srgbClr val="0070C0"/>
                </a:solidFill>
              </a:rPr>
              <a:t>The surface tension of the liquid approaches zero. </a:t>
            </a:r>
            <a:endParaRPr lang="tr-TR" sz="2200" dirty="0">
              <a:solidFill>
                <a:srgbClr val="0070C0"/>
              </a:solidFill>
            </a:endParaRPr>
          </a:p>
          <a:p>
            <a:pPr algn="just">
              <a:buFont typeface="Wingdings" panose="05000000000000000000" pitchFamily="2" charset="2"/>
              <a:buChar char="Ø"/>
            </a:pPr>
            <a:r>
              <a:rPr lang="en-US" sz="2200" dirty="0">
                <a:solidFill>
                  <a:srgbClr val="0070C0"/>
                </a:solidFill>
              </a:rPr>
              <a:t>The interface between</a:t>
            </a:r>
            <a:r>
              <a:rPr lang="tr-TR" sz="2200" dirty="0">
                <a:solidFill>
                  <a:srgbClr val="0070C0"/>
                </a:solidFill>
              </a:rPr>
              <a:t> </a:t>
            </a:r>
            <a:r>
              <a:rPr lang="en-US" sz="2200" dirty="0">
                <a:solidFill>
                  <a:srgbClr val="0070C0"/>
                </a:solidFill>
              </a:rPr>
              <a:t>the liquid and vapor becomes less distinct and eventually disappears.</a:t>
            </a:r>
          </a:p>
        </p:txBody>
      </p:sp>
      <p:pic>
        <p:nvPicPr>
          <p:cNvPr id="6" name="Resim 5"/>
          <p:cNvPicPr>
            <a:picLocks noChangeAspect="1"/>
          </p:cNvPicPr>
          <p:nvPr/>
        </p:nvPicPr>
        <p:blipFill>
          <a:blip r:embed="rId3"/>
          <a:stretch>
            <a:fillRect/>
          </a:stretch>
        </p:blipFill>
        <p:spPr>
          <a:xfrm>
            <a:off x="4089797" y="1257301"/>
            <a:ext cx="4850606" cy="3923554"/>
          </a:xfrm>
          <a:prstGeom prst="rect">
            <a:avLst/>
          </a:prstGeom>
        </p:spPr>
      </p:pic>
      <p:pic>
        <p:nvPicPr>
          <p:cNvPr id="7" name="Resim 6"/>
          <p:cNvPicPr>
            <a:picLocks noChangeAspect="1"/>
          </p:cNvPicPr>
          <p:nvPr/>
        </p:nvPicPr>
        <p:blipFill>
          <a:blip r:embed="rId4"/>
          <a:stretch>
            <a:fillRect/>
          </a:stretch>
        </p:blipFill>
        <p:spPr>
          <a:xfrm>
            <a:off x="4978400" y="5180855"/>
            <a:ext cx="2596951" cy="1448546"/>
          </a:xfrm>
          <a:prstGeom prst="rect">
            <a:avLst/>
          </a:prstGeom>
        </p:spPr>
      </p:pic>
    </p:spTree>
    <p:extLst>
      <p:ext uri="{BB962C8B-B14F-4D97-AF65-F5344CB8AC3E}">
        <p14:creationId xmlns:p14="http://schemas.microsoft.com/office/powerpoint/2010/main" val="263942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457200" y="0"/>
            <a:ext cx="8229600" cy="1143000"/>
          </a:xfrm>
        </p:spPr>
        <p:txBody>
          <a:bodyPr>
            <a:normAutofit fontScale="90000"/>
          </a:bodyPr>
          <a:lstStyle/>
          <a:p>
            <a:r>
              <a:rPr lang="en-US" sz="3600" dirty="0"/>
              <a:t>Some Properties of Liquids</a:t>
            </a:r>
            <a:r>
              <a:rPr lang="tr-TR" sz="3600" dirty="0"/>
              <a:t>-</a:t>
            </a:r>
            <a:r>
              <a:rPr lang="en-US" sz="3600" dirty="0"/>
              <a:t>Boiling and the Boiling Point</a:t>
            </a:r>
            <a:r>
              <a:rPr lang="tr-TR" sz="3600" dirty="0"/>
              <a:t>-</a:t>
            </a:r>
            <a:r>
              <a:rPr lang="en-US" sz="3600" dirty="0"/>
              <a:t>The Critical Point</a:t>
            </a:r>
          </a:p>
        </p:txBody>
      </p:sp>
      <p:sp>
        <p:nvSpPr>
          <p:cNvPr id="3" name="İçerik Yer Tutucusu 2"/>
          <p:cNvSpPr>
            <a:spLocks noGrp="1"/>
          </p:cNvSpPr>
          <p:nvPr>
            <p:ph idx="1"/>
          </p:nvPr>
        </p:nvSpPr>
        <p:spPr>
          <a:xfrm>
            <a:off x="0" y="1294655"/>
            <a:ext cx="4864100" cy="2540745"/>
          </a:xfrm>
        </p:spPr>
        <p:txBody>
          <a:bodyPr>
            <a:noAutofit/>
          </a:bodyPr>
          <a:lstStyle/>
          <a:p>
            <a:pPr algn="just">
              <a:buFont typeface="Wingdings" panose="05000000000000000000" pitchFamily="2" charset="2"/>
              <a:buChar char="Ø"/>
            </a:pPr>
            <a:r>
              <a:rPr lang="en-US" sz="2400" dirty="0">
                <a:solidFill>
                  <a:srgbClr val="0070C0"/>
                </a:solidFill>
              </a:rPr>
              <a:t>The critical point is the point at which these conditions are reached and the</a:t>
            </a:r>
            <a:r>
              <a:rPr lang="tr-TR" sz="2400" dirty="0">
                <a:solidFill>
                  <a:srgbClr val="0070C0"/>
                </a:solidFill>
              </a:rPr>
              <a:t> </a:t>
            </a:r>
            <a:r>
              <a:rPr lang="en-US" sz="2400" dirty="0">
                <a:solidFill>
                  <a:srgbClr val="0070C0"/>
                </a:solidFill>
              </a:rPr>
              <a:t>liquid and vapor become indistinguishable.</a:t>
            </a:r>
            <a:endParaRPr lang="tr-TR" sz="2400" dirty="0">
              <a:solidFill>
                <a:srgbClr val="0070C0"/>
              </a:solidFill>
            </a:endParaRPr>
          </a:p>
          <a:p>
            <a:pPr algn="just">
              <a:buFont typeface="Wingdings" panose="05000000000000000000" pitchFamily="2" charset="2"/>
              <a:buChar char="Ø"/>
            </a:pPr>
            <a:r>
              <a:rPr lang="en-US" sz="2400" dirty="0">
                <a:solidFill>
                  <a:srgbClr val="0070C0"/>
                </a:solidFill>
              </a:rPr>
              <a:t>The temperature at the critical</a:t>
            </a:r>
            <a:r>
              <a:rPr lang="tr-TR" sz="2400" dirty="0">
                <a:solidFill>
                  <a:srgbClr val="0070C0"/>
                </a:solidFill>
              </a:rPr>
              <a:t> </a:t>
            </a:r>
            <a:r>
              <a:rPr lang="en-US" sz="2400" dirty="0">
                <a:solidFill>
                  <a:srgbClr val="0070C0"/>
                </a:solidFill>
              </a:rPr>
              <a:t>point is the critical temperature</a:t>
            </a:r>
            <a:r>
              <a:rPr lang="tr-TR" sz="2400" dirty="0">
                <a:solidFill>
                  <a:srgbClr val="0070C0"/>
                </a:solidFill>
              </a:rPr>
              <a:t> (</a:t>
            </a:r>
            <a:r>
              <a:rPr lang="tr-TR" sz="2400" i="1" dirty="0" err="1">
                <a:solidFill>
                  <a:srgbClr val="0070C0"/>
                </a:solidFill>
              </a:rPr>
              <a:t>T</a:t>
            </a:r>
            <a:r>
              <a:rPr lang="tr-TR" sz="2400" i="1" baseline="-25000" dirty="0" err="1">
                <a:solidFill>
                  <a:srgbClr val="0070C0"/>
                </a:solidFill>
              </a:rPr>
              <a:t>c</a:t>
            </a:r>
            <a:r>
              <a:rPr lang="tr-TR" sz="2400" dirty="0">
                <a:solidFill>
                  <a:srgbClr val="0070C0"/>
                </a:solidFill>
              </a:rPr>
              <a:t>)</a:t>
            </a:r>
            <a:r>
              <a:rPr lang="en-US" sz="2400" dirty="0">
                <a:solidFill>
                  <a:srgbClr val="0070C0"/>
                </a:solidFill>
              </a:rPr>
              <a:t>, and the pressure is the critical pressure</a:t>
            </a:r>
            <a:r>
              <a:rPr lang="tr-TR" sz="2400" dirty="0">
                <a:solidFill>
                  <a:srgbClr val="0070C0"/>
                </a:solidFill>
              </a:rPr>
              <a:t> (</a:t>
            </a:r>
            <a:r>
              <a:rPr lang="tr-TR" sz="2400" i="1" dirty="0" err="1">
                <a:solidFill>
                  <a:srgbClr val="0070C0"/>
                </a:solidFill>
              </a:rPr>
              <a:t>P</a:t>
            </a:r>
            <a:r>
              <a:rPr lang="tr-TR" sz="2400" i="1" baseline="-25000" dirty="0" err="1">
                <a:solidFill>
                  <a:srgbClr val="0070C0"/>
                </a:solidFill>
              </a:rPr>
              <a:t>c</a:t>
            </a:r>
            <a:r>
              <a:rPr lang="tr-TR" sz="2400" dirty="0">
                <a:solidFill>
                  <a:srgbClr val="0070C0"/>
                </a:solidFill>
              </a:rPr>
              <a:t>).</a:t>
            </a:r>
          </a:p>
          <a:p>
            <a:pPr algn="just">
              <a:buFont typeface="Wingdings" panose="05000000000000000000" pitchFamily="2" charset="2"/>
              <a:buChar char="Ø"/>
            </a:pPr>
            <a:r>
              <a:rPr lang="en-US" sz="2400" dirty="0">
                <a:solidFill>
                  <a:srgbClr val="0070C0"/>
                </a:solidFill>
              </a:rPr>
              <a:t>The critical point is the highest point on a vapor pressure curve and represents</a:t>
            </a:r>
            <a:r>
              <a:rPr lang="tr-TR" sz="2400" dirty="0">
                <a:solidFill>
                  <a:srgbClr val="0070C0"/>
                </a:solidFill>
              </a:rPr>
              <a:t> </a:t>
            </a:r>
            <a:r>
              <a:rPr lang="en-US" sz="2400" dirty="0">
                <a:solidFill>
                  <a:srgbClr val="0070C0"/>
                </a:solidFill>
              </a:rPr>
              <a:t>the highest temperature at which the liquid can exist. </a:t>
            </a:r>
            <a:endParaRPr lang="tr-TR" sz="2400" dirty="0">
              <a:solidFill>
                <a:srgbClr val="0070C0"/>
              </a:solidFill>
            </a:endParaRPr>
          </a:p>
        </p:txBody>
      </p:sp>
      <p:pic>
        <p:nvPicPr>
          <p:cNvPr id="8" name="Resim 7"/>
          <p:cNvPicPr>
            <a:picLocks noChangeAspect="1"/>
          </p:cNvPicPr>
          <p:nvPr/>
        </p:nvPicPr>
        <p:blipFill>
          <a:blip r:embed="rId3"/>
          <a:stretch>
            <a:fillRect/>
          </a:stretch>
        </p:blipFill>
        <p:spPr>
          <a:xfrm>
            <a:off x="5054601" y="1415918"/>
            <a:ext cx="3939382" cy="4835304"/>
          </a:xfrm>
          <a:prstGeom prst="rect">
            <a:avLst/>
          </a:prstGeom>
        </p:spPr>
      </p:pic>
    </p:spTree>
    <p:extLst>
      <p:ext uri="{BB962C8B-B14F-4D97-AF65-F5344CB8AC3E}">
        <p14:creationId xmlns:p14="http://schemas.microsoft.com/office/powerpoint/2010/main" val="23048871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215900" y="114300"/>
            <a:ext cx="8470900" cy="1303338"/>
          </a:xfrm>
        </p:spPr>
        <p:txBody>
          <a:bodyPr>
            <a:normAutofit/>
          </a:bodyPr>
          <a:lstStyle/>
          <a:p>
            <a:r>
              <a:rPr lang="en-US" sz="3600" dirty="0"/>
              <a:t>Some Properties of Solids</a:t>
            </a:r>
            <a:r>
              <a:rPr lang="tr-TR" sz="3600" dirty="0"/>
              <a:t>-</a:t>
            </a:r>
            <a:r>
              <a:rPr lang="en-US" sz="3600" dirty="0"/>
              <a:t>Melting, Melting Point, and Heat of Fusion</a:t>
            </a:r>
          </a:p>
        </p:txBody>
      </p:sp>
      <p:sp>
        <p:nvSpPr>
          <p:cNvPr id="3" name="İçerik Yer Tutucusu 2"/>
          <p:cNvSpPr>
            <a:spLocks noGrp="1"/>
          </p:cNvSpPr>
          <p:nvPr>
            <p:ph idx="1"/>
          </p:nvPr>
        </p:nvSpPr>
        <p:spPr>
          <a:xfrm>
            <a:off x="215900" y="1561355"/>
            <a:ext cx="8575675" cy="2540745"/>
          </a:xfrm>
        </p:spPr>
        <p:txBody>
          <a:bodyPr>
            <a:noAutofit/>
          </a:bodyPr>
          <a:lstStyle/>
          <a:p>
            <a:pPr algn="just">
              <a:buFont typeface="Wingdings" panose="05000000000000000000" pitchFamily="2" charset="2"/>
              <a:buChar char="Ø"/>
            </a:pPr>
            <a:r>
              <a:rPr lang="en-US" sz="2000" dirty="0">
                <a:solidFill>
                  <a:srgbClr val="0070C0"/>
                </a:solidFill>
              </a:rPr>
              <a:t>As a crystalline solid is heated, its atoms, ions, or molecules vibrate more vigorously.</a:t>
            </a:r>
          </a:p>
          <a:p>
            <a:pPr algn="just">
              <a:buFont typeface="Wingdings" panose="05000000000000000000" pitchFamily="2" charset="2"/>
              <a:buChar char="Ø"/>
            </a:pPr>
            <a:r>
              <a:rPr lang="en-US" sz="2000" dirty="0">
                <a:solidFill>
                  <a:srgbClr val="0070C0"/>
                </a:solidFill>
              </a:rPr>
              <a:t>Eventually a temperature is reached at which these vibrations disrupt</a:t>
            </a:r>
            <a:r>
              <a:rPr lang="tr-TR" sz="2000" dirty="0">
                <a:solidFill>
                  <a:srgbClr val="0070C0"/>
                </a:solidFill>
              </a:rPr>
              <a:t> </a:t>
            </a:r>
            <a:r>
              <a:rPr lang="en-US" sz="2000" dirty="0">
                <a:solidFill>
                  <a:srgbClr val="0070C0"/>
                </a:solidFill>
              </a:rPr>
              <a:t>the ordered crystalline structure. </a:t>
            </a:r>
            <a:endParaRPr lang="tr-TR" sz="2000" dirty="0">
              <a:solidFill>
                <a:srgbClr val="0070C0"/>
              </a:solidFill>
            </a:endParaRPr>
          </a:p>
          <a:p>
            <a:pPr algn="just">
              <a:buFont typeface="Wingdings" panose="05000000000000000000" pitchFamily="2" charset="2"/>
              <a:buChar char="Ø"/>
            </a:pPr>
            <a:r>
              <a:rPr lang="en-US" sz="2000" dirty="0">
                <a:solidFill>
                  <a:srgbClr val="0070C0"/>
                </a:solidFill>
              </a:rPr>
              <a:t>The atoms, ions, or molecules can slip past</a:t>
            </a:r>
            <a:r>
              <a:rPr lang="tr-TR" sz="2000" dirty="0">
                <a:solidFill>
                  <a:srgbClr val="0070C0"/>
                </a:solidFill>
              </a:rPr>
              <a:t> </a:t>
            </a:r>
            <a:r>
              <a:rPr lang="en-US" sz="2000" dirty="0">
                <a:solidFill>
                  <a:srgbClr val="0070C0"/>
                </a:solidFill>
              </a:rPr>
              <a:t>one another, and the solid loses its definite shape and is converted to a liquid.</a:t>
            </a:r>
          </a:p>
          <a:p>
            <a:pPr algn="just">
              <a:buFont typeface="Wingdings" panose="05000000000000000000" pitchFamily="2" charset="2"/>
              <a:buChar char="Ø"/>
            </a:pPr>
            <a:r>
              <a:rPr lang="en-US" sz="2000" dirty="0">
                <a:solidFill>
                  <a:srgbClr val="0070C0"/>
                </a:solidFill>
              </a:rPr>
              <a:t>This process is called melting, or fusion, and the temperature at which it</a:t>
            </a:r>
            <a:r>
              <a:rPr lang="tr-TR" sz="2000" dirty="0">
                <a:solidFill>
                  <a:srgbClr val="0070C0"/>
                </a:solidFill>
              </a:rPr>
              <a:t> </a:t>
            </a:r>
            <a:r>
              <a:rPr lang="en-US" sz="2000" dirty="0">
                <a:solidFill>
                  <a:srgbClr val="0070C0"/>
                </a:solidFill>
              </a:rPr>
              <a:t>occurs is the melting point.</a:t>
            </a:r>
            <a:endParaRPr lang="tr-TR" sz="2000" dirty="0">
              <a:solidFill>
                <a:srgbClr val="0070C0"/>
              </a:solidFill>
            </a:endParaRPr>
          </a:p>
          <a:p>
            <a:pPr algn="just">
              <a:buFont typeface="Wingdings" panose="05000000000000000000" pitchFamily="2" charset="2"/>
              <a:buChar char="Ø"/>
            </a:pPr>
            <a:r>
              <a:rPr lang="en-US" sz="2000" dirty="0">
                <a:solidFill>
                  <a:srgbClr val="0070C0"/>
                </a:solidFill>
              </a:rPr>
              <a:t>The reverse process, the conversion of a liquid to a solid, is called freezing, or solidification, and the temperature at which it occurs is the freezing point. </a:t>
            </a:r>
          </a:p>
          <a:p>
            <a:pPr algn="just">
              <a:buFont typeface="Wingdings" panose="05000000000000000000" pitchFamily="2" charset="2"/>
              <a:buChar char="Ø"/>
            </a:pPr>
            <a:r>
              <a:rPr lang="en-US" sz="2000" dirty="0">
                <a:solidFill>
                  <a:srgbClr val="0070C0"/>
                </a:solidFill>
              </a:rPr>
              <a:t>The melting point of a solid and the freezing point of its liquid are identical. At this temperature, solid and liquid coexist in equilibrium.</a:t>
            </a:r>
            <a:endParaRPr lang="tr-TR" sz="2000" dirty="0">
              <a:solidFill>
                <a:srgbClr val="0070C0"/>
              </a:solidFill>
            </a:endParaRPr>
          </a:p>
          <a:p>
            <a:pPr algn="just">
              <a:buFont typeface="Wingdings" panose="05000000000000000000" pitchFamily="2" charset="2"/>
              <a:buChar char="Ø"/>
            </a:pPr>
            <a:r>
              <a:rPr lang="en-US" sz="2000" dirty="0">
                <a:solidFill>
                  <a:srgbClr val="0070C0"/>
                </a:solidFill>
              </a:rPr>
              <a:t>The quantity of heat required to melt a solid is the enthalpy</a:t>
            </a:r>
            <a:r>
              <a:rPr lang="tr-TR" sz="2000" dirty="0">
                <a:solidFill>
                  <a:srgbClr val="0070C0"/>
                </a:solidFill>
              </a:rPr>
              <a:t> </a:t>
            </a:r>
            <a:r>
              <a:rPr lang="en-US" sz="2000" dirty="0">
                <a:solidFill>
                  <a:srgbClr val="0070C0"/>
                </a:solidFill>
              </a:rPr>
              <a:t>of fusion,</a:t>
            </a:r>
          </a:p>
          <a:p>
            <a:pPr marL="0" indent="0" algn="just">
              <a:buNone/>
            </a:pPr>
            <a:endParaRPr lang="tr-TR" sz="2000" dirty="0">
              <a:solidFill>
                <a:srgbClr val="0070C0"/>
              </a:solidFill>
            </a:endParaRPr>
          </a:p>
        </p:txBody>
      </p:sp>
    </p:spTree>
    <p:extLst>
      <p:ext uri="{BB962C8B-B14F-4D97-AF65-F5344CB8AC3E}">
        <p14:creationId xmlns:p14="http://schemas.microsoft.com/office/powerpoint/2010/main" val="355014012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5" name="Rectangle 2"/>
          <p:cNvSpPr>
            <a:spLocks noGrp="1" noChangeArrowheads="1"/>
          </p:cNvSpPr>
          <p:nvPr>
            <p:ph type="title"/>
          </p:nvPr>
        </p:nvSpPr>
        <p:spPr/>
        <p:txBody>
          <a:bodyPr/>
          <a:lstStyle/>
          <a:p>
            <a:pPr eaLnBrk="1" hangingPunct="1"/>
            <a:r>
              <a:rPr lang="en-US">
                <a:latin typeface="Times New Roman" charset="0"/>
              </a:rPr>
              <a:t>12-3 Some Properties of Solids</a:t>
            </a:r>
            <a:endParaRPr lang="en-CA">
              <a:latin typeface="Times New Roman" charset="0"/>
            </a:endParaRPr>
          </a:p>
        </p:txBody>
      </p:sp>
      <p:sp>
        <p:nvSpPr>
          <p:cNvPr id="15366" name="Text Box 4"/>
          <p:cNvSpPr txBox="1">
            <a:spLocks noChangeArrowheads="1"/>
          </p:cNvSpPr>
          <p:nvPr/>
        </p:nvSpPr>
        <p:spPr bwMode="auto">
          <a:xfrm>
            <a:off x="762000" y="1347788"/>
            <a:ext cx="281781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Freezing Point</a:t>
            </a:r>
            <a:endParaRPr lang="en-CA"/>
          </a:p>
        </p:txBody>
      </p:sp>
      <p:sp>
        <p:nvSpPr>
          <p:cNvPr id="561160" name="Text Box 8"/>
          <p:cNvSpPr txBox="1">
            <a:spLocks noChangeArrowheads="1"/>
          </p:cNvSpPr>
          <p:nvPr/>
        </p:nvSpPr>
        <p:spPr bwMode="auto">
          <a:xfrm>
            <a:off x="2911475" y="5397500"/>
            <a:ext cx="36258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l-GR">
                <a:cs typeface="Times New Roman" charset="0"/>
              </a:rPr>
              <a:t>Δ</a:t>
            </a:r>
            <a:r>
              <a:rPr lang="en-US">
                <a:cs typeface="Times New Roman" charset="0"/>
              </a:rPr>
              <a:t>H</a:t>
            </a:r>
            <a:r>
              <a:rPr lang="en-US" baseline="-25000">
                <a:cs typeface="Times New Roman" charset="0"/>
              </a:rPr>
              <a:t>fus</a:t>
            </a:r>
            <a:r>
              <a:rPr lang="en-US">
                <a:cs typeface="Times New Roman" charset="0"/>
              </a:rPr>
              <a:t>(H</a:t>
            </a:r>
            <a:r>
              <a:rPr lang="en-US" baseline="-25000">
                <a:cs typeface="Times New Roman" charset="0"/>
              </a:rPr>
              <a:t>2</a:t>
            </a:r>
            <a:r>
              <a:rPr lang="en-US">
                <a:cs typeface="Times New Roman" charset="0"/>
              </a:rPr>
              <a:t>O) = +6.01 kJ/mol</a:t>
            </a:r>
            <a:endParaRPr lang="el-GR">
              <a:cs typeface="Times New Roman" charset="0"/>
            </a:endParaRPr>
          </a:p>
        </p:txBody>
      </p:sp>
      <p:pic>
        <p:nvPicPr>
          <p:cNvPr id="15368" name="Picture 10" descr="12_14"/>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669925" y="1938338"/>
            <a:ext cx="3027363" cy="3276600"/>
          </a:xfrm>
        </p:spPr>
      </p:pic>
      <p:pic>
        <p:nvPicPr>
          <p:cNvPr id="561163" name="Picture 11" descr="12_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5675" y="2057400"/>
            <a:ext cx="2841625" cy="3149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61164" name="Text Box 12"/>
          <p:cNvSpPr txBox="1">
            <a:spLocks noChangeArrowheads="1"/>
          </p:cNvSpPr>
          <p:nvPr/>
        </p:nvSpPr>
        <p:spPr bwMode="auto">
          <a:xfrm>
            <a:off x="4332288" y="1349375"/>
            <a:ext cx="2817812"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Melting Point</a:t>
            </a:r>
            <a:endParaRPr lang="en-CA"/>
          </a:p>
        </p:txBody>
      </p:sp>
      <p:sp>
        <p:nvSpPr>
          <p:cNvPr id="15371" name="Rectangle 13"/>
          <p:cNvSpPr>
            <a:spLocks noChangeArrowheads="1"/>
          </p:cNvSpPr>
          <p:nvPr/>
        </p:nvSpPr>
        <p:spPr bwMode="auto">
          <a:xfrm>
            <a:off x="1244600" y="5003800"/>
            <a:ext cx="6159500" cy="279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Tree>
    <p:extLst>
      <p:ext uri="{BB962C8B-B14F-4D97-AF65-F5344CB8AC3E}">
        <p14:creationId xmlns:p14="http://schemas.microsoft.com/office/powerpoint/2010/main" val="312843141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6116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61164"/>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611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1160" grpId="0"/>
      <p:bldP spid="561164"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a:bodyPr>
          <a:lstStyle/>
          <a:p>
            <a:r>
              <a:rPr lang="en-US" sz="3600" dirty="0"/>
              <a:t>Some Properties of Solids</a:t>
            </a:r>
            <a:r>
              <a:rPr lang="tr-TR" sz="3600" dirty="0"/>
              <a:t>-</a:t>
            </a:r>
            <a:r>
              <a:rPr lang="en-US" sz="3600" dirty="0"/>
              <a:t>Sublimation</a:t>
            </a:r>
          </a:p>
        </p:txBody>
      </p:sp>
      <p:sp>
        <p:nvSpPr>
          <p:cNvPr id="3" name="İçerik Yer Tutucusu 2"/>
          <p:cNvSpPr>
            <a:spLocks noGrp="1"/>
          </p:cNvSpPr>
          <p:nvPr>
            <p:ph idx="1"/>
          </p:nvPr>
        </p:nvSpPr>
        <p:spPr>
          <a:xfrm>
            <a:off x="822960" y="1845734"/>
            <a:ext cx="7543800" cy="4023360"/>
          </a:xfrm>
        </p:spPr>
        <p:txBody>
          <a:bodyPr>
            <a:normAutofit fontScale="92500" lnSpcReduction="20000"/>
          </a:bodyPr>
          <a:lstStyle/>
          <a:p>
            <a:pPr algn="just">
              <a:buFont typeface="Wingdings" panose="05000000000000000000" pitchFamily="2" charset="2"/>
              <a:buChar char="Ø"/>
            </a:pPr>
            <a:r>
              <a:rPr lang="en-US" sz="3200" dirty="0">
                <a:solidFill>
                  <a:srgbClr val="0070C0"/>
                </a:solidFill>
              </a:rPr>
              <a:t>Like liquids, solids can also give off vapors, although because of the stronger</a:t>
            </a:r>
            <a:r>
              <a:rPr lang="tr-TR" sz="3200" dirty="0">
                <a:solidFill>
                  <a:srgbClr val="0070C0"/>
                </a:solidFill>
              </a:rPr>
              <a:t> </a:t>
            </a:r>
            <a:r>
              <a:rPr lang="en-US" sz="3200" dirty="0">
                <a:solidFill>
                  <a:srgbClr val="0070C0"/>
                </a:solidFill>
              </a:rPr>
              <a:t>intermolecular forces present, solids are generally not as volatile as liquids</a:t>
            </a:r>
            <a:r>
              <a:rPr lang="tr-TR" sz="3200" dirty="0">
                <a:solidFill>
                  <a:srgbClr val="0070C0"/>
                </a:solidFill>
              </a:rPr>
              <a:t> </a:t>
            </a:r>
            <a:r>
              <a:rPr lang="en-US" sz="3200" dirty="0">
                <a:solidFill>
                  <a:srgbClr val="0070C0"/>
                </a:solidFill>
              </a:rPr>
              <a:t>at a given temperature. </a:t>
            </a:r>
            <a:endParaRPr lang="tr-TR" sz="3200" dirty="0">
              <a:solidFill>
                <a:srgbClr val="0070C0"/>
              </a:solidFill>
            </a:endParaRPr>
          </a:p>
          <a:p>
            <a:pPr algn="just">
              <a:buFont typeface="Wingdings" panose="05000000000000000000" pitchFamily="2" charset="2"/>
              <a:buChar char="Ø"/>
            </a:pPr>
            <a:r>
              <a:rPr lang="en-US" sz="3200" dirty="0">
                <a:solidFill>
                  <a:srgbClr val="0070C0"/>
                </a:solidFill>
              </a:rPr>
              <a:t>The direct passage of molecules from the solid to the</a:t>
            </a:r>
            <a:r>
              <a:rPr lang="tr-TR" sz="3200" dirty="0">
                <a:solidFill>
                  <a:srgbClr val="0070C0"/>
                </a:solidFill>
              </a:rPr>
              <a:t> </a:t>
            </a:r>
            <a:r>
              <a:rPr lang="en-US" sz="3200" dirty="0">
                <a:solidFill>
                  <a:srgbClr val="0070C0"/>
                </a:solidFill>
              </a:rPr>
              <a:t>vapor state is called sublimation. </a:t>
            </a:r>
            <a:endParaRPr lang="tr-TR" sz="3200" dirty="0">
              <a:solidFill>
                <a:srgbClr val="0070C0"/>
              </a:solidFill>
            </a:endParaRPr>
          </a:p>
          <a:p>
            <a:pPr algn="just">
              <a:buFont typeface="Wingdings" panose="05000000000000000000" pitchFamily="2" charset="2"/>
              <a:buChar char="Ø"/>
            </a:pPr>
            <a:r>
              <a:rPr lang="en-US" sz="3200" dirty="0">
                <a:solidFill>
                  <a:srgbClr val="0070C0"/>
                </a:solidFill>
              </a:rPr>
              <a:t>The reverse process, the passage of molecules</a:t>
            </a:r>
            <a:r>
              <a:rPr lang="tr-TR" sz="3200" dirty="0">
                <a:solidFill>
                  <a:srgbClr val="0070C0"/>
                </a:solidFill>
              </a:rPr>
              <a:t> </a:t>
            </a:r>
            <a:r>
              <a:rPr lang="en-US" sz="3200" dirty="0">
                <a:solidFill>
                  <a:srgbClr val="0070C0"/>
                </a:solidFill>
              </a:rPr>
              <a:t>from the vapor to the solid state, is called deposition.</a:t>
            </a:r>
          </a:p>
        </p:txBody>
      </p:sp>
    </p:spTree>
    <p:extLst>
      <p:ext uri="{BB962C8B-B14F-4D97-AF65-F5344CB8AC3E}">
        <p14:creationId xmlns:p14="http://schemas.microsoft.com/office/powerpoint/2010/main" val="37707954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7" name="Rectangle 2"/>
          <p:cNvSpPr>
            <a:spLocks noGrp="1" noChangeArrowheads="1"/>
          </p:cNvSpPr>
          <p:nvPr>
            <p:ph type="title"/>
          </p:nvPr>
        </p:nvSpPr>
        <p:spPr/>
        <p:txBody>
          <a:bodyPr/>
          <a:lstStyle/>
          <a:p>
            <a:pPr eaLnBrk="1" hangingPunct="1"/>
            <a:r>
              <a:rPr lang="en-US">
                <a:latin typeface="Times New Roman" charset="0"/>
              </a:rPr>
              <a:t>Sublimation</a:t>
            </a:r>
            <a:endParaRPr lang="en-CA">
              <a:latin typeface="Times New Roman" charset="0"/>
            </a:endParaRPr>
          </a:p>
        </p:txBody>
      </p:sp>
      <p:sp>
        <p:nvSpPr>
          <p:cNvPr id="18438" name="Text Box 4"/>
          <p:cNvSpPr txBox="1">
            <a:spLocks noChangeArrowheads="1"/>
          </p:cNvSpPr>
          <p:nvPr/>
        </p:nvSpPr>
        <p:spPr bwMode="auto">
          <a:xfrm>
            <a:off x="4597400" y="2855913"/>
            <a:ext cx="4432300"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l-GR" dirty="0">
                <a:cs typeface="Times New Roman" charset="0"/>
              </a:rPr>
              <a:t>Δ</a:t>
            </a:r>
            <a:r>
              <a:rPr lang="en-US" dirty="0" err="1">
                <a:cs typeface="Times New Roman" charset="0"/>
              </a:rPr>
              <a:t>H</a:t>
            </a:r>
            <a:r>
              <a:rPr lang="en-US" baseline="-25000" dirty="0" err="1">
                <a:cs typeface="Times New Roman" charset="0"/>
              </a:rPr>
              <a:t>sub</a:t>
            </a:r>
            <a:r>
              <a:rPr lang="en-US" dirty="0">
                <a:cs typeface="Times New Roman" charset="0"/>
              </a:rPr>
              <a:t>  = </a:t>
            </a:r>
            <a:r>
              <a:rPr lang="el-GR" dirty="0"/>
              <a:t>Δ</a:t>
            </a:r>
            <a:r>
              <a:rPr lang="en-US" dirty="0" err="1"/>
              <a:t>H</a:t>
            </a:r>
            <a:r>
              <a:rPr lang="en-US" baseline="-25000" dirty="0" err="1"/>
              <a:t>fus</a:t>
            </a:r>
            <a:r>
              <a:rPr lang="en-US" baseline="-25000" dirty="0"/>
              <a:t> </a:t>
            </a:r>
            <a:r>
              <a:rPr lang="en-US" dirty="0"/>
              <a:t>+ </a:t>
            </a:r>
            <a:r>
              <a:rPr lang="el-GR" dirty="0">
                <a:cs typeface="Times New Roman" charset="0"/>
              </a:rPr>
              <a:t>Δ</a:t>
            </a:r>
            <a:r>
              <a:rPr lang="en-US" dirty="0" err="1">
                <a:cs typeface="Times New Roman" charset="0"/>
              </a:rPr>
              <a:t>H</a:t>
            </a:r>
            <a:r>
              <a:rPr lang="en-US" baseline="-25000" dirty="0" err="1">
                <a:cs typeface="Times New Roman" charset="0"/>
              </a:rPr>
              <a:t>vap</a:t>
            </a:r>
            <a:endParaRPr lang="en-US" baseline="-25000" dirty="0">
              <a:cs typeface="Times New Roman" charset="0"/>
            </a:endParaRPr>
          </a:p>
          <a:p>
            <a:endParaRPr lang="en-US" baseline="-25000" dirty="0">
              <a:cs typeface="Times New Roman" charset="0"/>
            </a:endParaRPr>
          </a:p>
          <a:p>
            <a:r>
              <a:rPr lang="en-US" baseline="-25000" dirty="0">
                <a:cs typeface="Times New Roman" charset="0"/>
              </a:rPr>
              <a:t>	         </a:t>
            </a:r>
            <a:r>
              <a:rPr lang="en-US" dirty="0">
                <a:cs typeface="Times New Roman" charset="0"/>
              </a:rPr>
              <a:t>= -</a:t>
            </a:r>
            <a:r>
              <a:rPr lang="el-GR" dirty="0"/>
              <a:t>Δ</a:t>
            </a:r>
            <a:r>
              <a:rPr lang="en-US" dirty="0" err="1"/>
              <a:t>H</a:t>
            </a:r>
            <a:r>
              <a:rPr lang="en-US" baseline="-25000" dirty="0" err="1"/>
              <a:t>deposition</a:t>
            </a:r>
            <a:endParaRPr lang="el-GR" baseline="-25000" dirty="0"/>
          </a:p>
        </p:txBody>
      </p:sp>
      <p:pic>
        <p:nvPicPr>
          <p:cNvPr id="18439" name="Picture 7" descr="12_1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89013" y="1087438"/>
            <a:ext cx="3165475" cy="5045075"/>
          </a:xfrm>
        </p:spPr>
      </p:pic>
      <p:sp>
        <p:nvSpPr>
          <p:cNvPr id="18440" name="Rectangle 8"/>
          <p:cNvSpPr>
            <a:spLocks noChangeArrowheads="1"/>
          </p:cNvSpPr>
          <p:nvPr/>
        </p:nvSpPr>
        <p:spPr bwMode="auto">
          <a:xfrm>
            <a:off x="1079500" y="5880100"/>
            <a:ext cx="3035300" cy="177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Tree>
    <p:extLst>
      <p:ext uri="{BB962C8B-B14F-4D97-AF65-F5344CB8AC3E}">
        <p14:creationId xmlns:p14="http://schemas.microsoft.com/office/powerpoint/2010/main" val="2406046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Rectangle 2"/>
          <p:cNvSpPr>
            <a:spLocks noGrp="1" noChangeArrowheads="1"/>
          </p:cNvSpPr>
          <p:nvPr>
            <p:ph type="title"/>
          </p:nvPr>
        </p:nvSpPr>
        <p:spPr>
          <a:xfrm>
            <a:off x="457200" y="33338"/>
            <a:ext cx="8229600" cy="1143000"/>
          </a:xfrm>
        </p:spPr>
        <p:txBody>
          <a:bodyPr/>
          <a:lstStyle/>
          <a:p>
            <a:pPr eaLnBrk="1" hangingPunct="1"/>
            <a:r>
              <a:rPr lang="en-US" dirty="0">
                <a:latin typeface="Times New Roman" charset="0"/>
              </a:rPr>
              <a:t>Phenomenon of Induction</a:t>
            </a:r>
            <a:endParaRPr lang="en-CA" dirty="0">
              <a:latin typeface="Times New Roman" charset="0"/>
            </a:endParaRPr>
          </a:p>
        </p:txBody>
      </p:sp>
      <p:pic>
        <p:nvPicPr>
          <p:cNvPr id="26630" name="Picture 5" descr="12_2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28938" y="1092200"/>
            <a:ext cx="3317875" cy="5091113"/>
          </a:xfrm>
        </p:spPr>
      </p:pic>
      <p:sp>
        <p:nvSpPr>
          <p:cNvPr id="26631" name="Rectangle 6"/>
          <p:cNvSpPr>
            <a:spLocks noChangeArrowheads="1"/>
          </p:cNvSpPr>
          <p:nvPr/>
        </p:nvSpPr>
        <p:spPr bwMode="auto">
          <a:xfrm>
            <a:off x="3008313" y="5922963"/>
            <a:ext cx="3179762" cy="2794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Tree>
    <p:extLst>
      <p:ext uri="{BB962C8B-B14F-4D97-AF65-F5344CB8AC3E}">
        <p14:creationId xmlns:p14="http://schemas.microsoft.com/office/powerpoint/2010/main" val="20224870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3" name="Rectangle 2"/>
          <p:cNvSpPr>
            <a:spLocks noGrp="1" noChangeArrowheads="1"/>
          </p:cNvSpPr>
          <p:nvPr>
            <p:ph type="title"/>
          </p:nvPr>
        </p:nvSpPr>
        <p:spPr/>
        <p:txBody>
          <a:bodyPr/>
          <a:lstStyle/>
          <a:p>
            <a:pPr eaLnBrk="1" hangingPunct="1"/>
            <a:r>
              <a:rPr lang="en-US">
                <a:latin typeface="Times New Roman" charset="0"/>
              </a:rPr>
              <a:t>Instantaneous and Induced Dipoles</a:t>
            </a:r>
            <a:endParaRPr lang="en-CA">
              <a:latin typeface="Times New Roman" charset="0"/>
            </a:endParaRPr>
          </a:p>
        </p:txBody>
      </p:sp>
      <p:pic>
        <p:nvPicPr>
          <p:cNvPr id="27654" name="Picture 6" descr="12_24"/>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1487488" y="1543050"/>
            <a:ext cx="6102350" cy="1792288"/>
          </a:xfrm>
        </p:spPr>
      </p:pic>
      <p:sp>
        <p:nvSpPr>
          <p:cNvPr id="27655" name="Rectangle 7"/>
          <p:cNvSpPr>
            <a:spLocks noChangeArrowheads="1"/>
          </p:cNvSpPr>
          <p:nvPr/>
        </p:nvSpPr>
        <p:spPr bwMode="auto">
          <a:xfrm>
            <a:off x="3325813" y="3087688"/>
            <a:ext cx="2532062" cy="185737"/>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pic>
        <p:nvPicPr>
          <p:cNvPr id="27656" name="Picture 9" descr="12_2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1222375" y="3714750"/>
            <a:ext cx="6632575" cy="2189163"/>
          </a:xfrm>
        </p:spPr>
      </p:pic>
      <p:sp>
        <p:nvSpPr>
          <p:cNvPr id="27657" name="Rectangle 10"/>
          <p:cNvSpPr>
            <a:spLocks noChangeArrowheads="1"/>
          </p:cNvSpPr>
          <p:nvPr/>
        </p:nvSpPr>
        <p:spPr bwMode="auto">
          <a:xfrm>
            <a:off x="3273425" y="5556250"/>
            <a:ext cx="2530475" cy="4572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nchor="ctr">
            <a:spAutoFit/>
          </a:bodyPr>
          <a:lstStyle/>
          <a:p>
            <a:pPr algn="ctr"/>
            <a:r>
              <a:rPr lang="en-US"/>
              <a:t>&lt; 10 kJ/mol</a:t>
            </a:r>
          </a:p>
        </p:txBody>
      </p:sp>
    </p:spTree>
    <p:extLst>
      <p:ext uri="{BB962C8B-B14F-4D97-AF65-F5344CB8AC3E}">
        <p14:creationId xmlns:p14="http://schemas.microsoft.com/office/powerpoint/2010/main" val="3320618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ikdörtgen 5"/>
          <p:cNvSpPr/>
          <p:nvPr/>
        </p:nvSpPr>
        <p:spPr>
          <a:xfrm>
            <a:off x="64532" y="1389970"/>
            <a:ext cx="4482068" cy="4832092"/>
          </a:xfrm>
          <a:prstGeom prst="rect">
            <a:avLst/>
          </a:prstGeom>
        </p:spPr>
        <p:txBody>
          <a:bodyPr wrap="square">
            <a:spAutoFit/>
          </a:bodyPr>
          <a:lstStyle/>
          <a:p>
            <a:pPr marL="285750" indent="-285750" algn="just">
              <a:buFont typeface="Wingdings" panose="05000000000000000000" pitchFamily="2" charset="2"/>
              <a:buChar char="Ø"/>
            </a:pPr>
            <a:r>
              <a:rPr lang="en-US" sz="2200" dirty="0">
                <a:solidFill>
                  <a:srgbClr val="0070C0"/>
                </a:solidFill>
              </a:rPr>
              <a:t>Dipole-dipole forces are attractive forces </a:t>
            </a:r>
            <a:r>
              <a:rPr lang="en-US" sz="2200" dirty="0">
                <a:solidFill>
                  <a:srgbClr val="FF6600"/>
                </a:solidFill>
              </a:rPr>
              <a:t>between polar molecules</a:t>
            </a:r>
            <a:r>
              <a:rPr lang="en-US" sz="2200" dirty="0">
                <a:solidFill>
                  <a:srgbClr val="0070C0"/>
                </a:solidFill>
              </a:rPr>
              <a:t>, that is, between</a:t>
            </a:r>
            <a:r>
              <a:rPr lang="tr-TR" sz="2200" dirty="0">
                <a:solidFill>
                  <a:srgbClr val="0070C0"/>
                </a:solidFill>
              </a:rPr>
              <a:t> </a:t>
            </a:r>
            <a:r>
              <a:rPr lang="en-US" sz="2200" dirty="0">
                <a:solidFill>
                  <a:srgbClr val="0070C0"/>
                </a:solidFill>
              </a:rPr>
              <a:t>molecules that possess dipole moments. </a:t>
            </a:r>
            <a:endParaRPr lang="tr-TR" sz="2200" dirty="0">
              <a:solidFill>
                <a:srgbClr val="0070C0"/>
              </a:solidFill>
            </a:endParaRPr>
          </a:p>
          <a:p>
            <a:pPr marL="285750" indent="-285750" algn="just">
              <a:buFont typeface="Wingdings" panose="05000000000000000000" pitchFamily="2" charset="2"/>
              <a:buChar char="Ø"/>
            </a:pPr>
            <a:r>
              <a:rPr lang="en-US" sz="2200" dirty="0">
                <a:solidFill>
                  <a:srgbClr val="0070C0"/>
                </a:solidFill>
              </a:rPr>
              <a:t>Their origin is electrostatic,</a:t>
            </a:r>
            <a:r>
              <a:rPr lang="tr-TR" sz="2200" dirty="0">
                <a:solidFill>
                  <a:srgbClr val="0070C0"/>
                </a:solidFill>
              </a:rPr>
              <a:t> </a:t>
            </a:r>
            <a:r>
              <a:rPr lang="en-US" sz="2200" dirty="0">
                <a:solidFill>
                  <a:srgbClr val="0070C0"/>
                </a:solidFill>
              </a:rPr>
              <a:t>and they can be understood in terms of Coulomb’s law. </a:t>
            </a:r>
            <a:endParaRPr lang="tr-TR" sz="2200" dirty="0">
              <a:solidFill>
                <a:srgbClr val="0070C0"/>
              </a:solidFill>
            </a:endParaRPr>
          </a:p>
          <a:p>
            <a:pPr marL="285750" indent="-285750" algn="just">
              <a:buFont typeface="Wingdings" panose="05000000000000000000" pitchFamily="2" charset="2"/>
              <a:buChar char="Ø"/>
            </a:pPr>
            <a:r>
              <a:rPr lang="en-US" sz="2200" dirty="0">
                <a:solidFill>
                  <a:srgbClr val="0070C0"/>
                </a:solidFill>
              </a:rPr>
              <a:t>The larger the dipole moment,</a:t>
            </a:r>
            <a:r>
              <a:rPr lang="tr-TR" sz="2200" dirty="0">
                <a:solidFill>
                  <a:srgbClr val="0070C0"/>
                </a:solidFill>
              </a:rPr>
              <a:t> </a:t>
            </a:r>
            <a:r>
              <a:rPr lang="en-US" sz="2200" dirty="0">
                <a:solidFill>
                  <a:srgbClr val="0070C0"/>
                </a:solidFill>
              </a:rPr>
              <a:t>the greater the force. </a:t>
            </a:r>
            <a:endParaRPr lang="tr-TR" sz="2200" dirty="0">
              <a:solidFill>
                <a:srgbClr val="0070C0"/>
              </a:solidFill>
            </a:endParaRPr>
          </a:p>
          <a:p>
            <a:pPr marL="285750" indent="-285750" algn="just">
              <a:buFont typeface="Wingdings" panose="05000000000000000000" pitchFamily="2" charset="2"/>
              <a:buChar char="Ø"/>
            </a:pPr>
            <a:r>
              <a:rPr lang="en-US" sz="2200" dirty="0">
                <a:solidFill>
                  <a:srgbClr val="0070C0"/>
                </a:solidFill>
              </a:rPr>
              <a:t>In liquids, polar molecules are not held as rigidly as in a solid, but they tend to align</a:t>
            </a:r>
            <a:r>
              <a:rPr lang="tr-TR" sz="2200" dirty="0">
                <a:solidFill>
                  <a:srgbClr val="0070C0"/>
                </a:solidFill>
              </a:rPr>
              <a:t> </a:t>
            </a:r>
            <a:r>
              <a:rPr lang="en-US" sz="2200" dirty="0">
                <a:solidFill>
                  <a:srgbClr val="0070C0"/>
                </a:solidFill>
              </a:rPr>
              <a:t>in a way that, on average, maximizes the attractive interaction.</a:t>
            </a:r>
            <a:endParaRPr lang="tr-TR" sz="2200" dirty="0">
              <a:solidFill>
                <a:srgbClr val="0070C0"/>
              </a:solidFill>
            </a:endParaRPr>
          </a:p>
        </p:txBody>
      </p:sp>
      <p:pic>
        <p:nvPicPr>
          <p:cNvPr id="3" name="Resim 2"/>
          <p:cNvPicPr>
            <a:picLocks noChangeAspect="1"/>
          </p:cNvPicPr>
          <p:nvPr/>
        </p:nvPicPr>
        <p:blipFill>
          <a:blip r:embed="rId3"/>
          <a:stretch>
            <a:fillRect/>
          </a:stretch>
        </p:blipFill>
        <p:spPr>
          <a:xfrm>
            <a:off x="5163534" y="1275671"/>
            <a:ext cx="3554015" cy="2063513"/>
          </a:xfrm>
          <a:prstGeom prst="rect">
            <a:avLst/>
          </a:prstGeom>
        </p:spPr>
      </p:pic>
      <p:sp>
        <p:nvSpPr>
          <p:cNvPr id="7" name="Rectangle 1"/>
          <p:cNvSpPr>
            <a:spLocks noChangeArrowheads="1"/>
          </p:cNvSpPr>
          <p:nvPr/>
        </p:nvSpPr>
        <p:spPr bwMode="auto">
          <a:xfrm>
            <a:off x="5003800" y="3359519"/>
            <a:ext cx="4000500" cy="3170099"/>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err="1">
                <a:ln>
                  <a:noFill/>
                </a:ln>
                <a:solidFill>
                  <a:srgbClr val="FF0000"/>
                </a:solidFill>
                <a:effectLst/>
                <a:latin typeface="lato"/>
              </a:rPr>
              <a:t>When</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two</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electrical</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charges</a:t>
            </a:r>
            <a:r>
              <a:rPr kumimoji="0" lang="tr-TR" altLang="tr-TR" sz="2000" b="0" i="0" u="none" strike="noStrike" cap="none" normalizeH="0" baseline="0" dirty="0">
                <a:ln>
                  <a:noFill/>
                </a:ln>
                <a:solidFill>
                  <a:srgbClr val="FF0000"/>
                </a:solidFill>
                <a:effectLst/>
                <a:latin typeface="lato"/>
              </a:rPr>
              <a:t>, of </a:t>
            </a:r>
            <a:r>
              <a:rPr kumimoji="0" lang="tr-TR" altLang="tr-TR" sz="2000" b="0" i="0" u="none" strike="noStrike" cap="none" normalizeH="0" baseline="0" dirty="0" err="1">
                <a:ln>
                  <a:noFill/>
                </a:ln>
                <a:solidFill>
                  <a:srgbClr val="FF0000"/>
                </a:solidFill>
                <a:effectLst/>
                <a:latin typeface="lato"/>
              </a:rPr>
              <a:t>opposite</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sign</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and</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equal</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magnitude</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are</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separated</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by</a:t>
            </a:r>
            <a:r>
              <a:rPr kumimoji="0" lang="tr-TR" altLang="tr-TR" sz="2000" b="0" i="0" u="none" strike="noStrike" cap="none" normalizeH="0" baseline="0" dirty="0">
                <a:ln>
                  <a:noFill/>
                </a:ln>
                <a:solidFill>
                  <a:srgbClr val="FF0000"/>
                </a:solidFill>
                <a:effectLst/>
                <a:latin typeface="lato"/>
              </a:rPr>
              <a:t> a </a:t>
            </a:r>
            <a:r>
              <a:rPr kumimoji="0" lang="tr-TR" altLang="tr-TR" sz="2000" b="0" i="0" u="none" strike="noStrike" cap="none" normalizeH="0" baseline="0" dirty="0" err="1">
                <a:ln>
                  <a:noFill/>
                </a:ln>
                <a:solidFill>
                  <a:srgbClr val="FF0000"/>
                </a:solidFill>
                <a:effectLst/>
                <a:latin typeface="lato"/>
              </a:rPr>
              <a:t>distance</a:t>
            </a:r>
            <a:r>
              <a:rPr kumimoji="0" lang="tr-TR" altLang="tr-TR" sz="2000" b="0" i="0" u="none" strike="noStrike" cap="none" normalizeH="0" baseline="0" dirty="0">
                <a:ln>
                  <a:noFill/>
                </a:ln>
                <a:solidFill>
                  <a:srgbClr val="FF0000"/>
                </a:solidFill>
                <a:effectLst/>
                <a:latin typeface="lato"/>
              </a:rPr>
              <a:t>, an </a:t>
            </a:r>
            <a:r>
              <a:rPr kumimoji="0" lang="tr-TR" altLang="tr-TR" sz="2000" b="0" i="0" u="none" strike="noStrike" cap="none" normalizeH="0" baseline="0" dirty="0" err="1">
                <a:ln>
                  <a:noFill/>
                </a:ln>
                <a:solidFill>
                  <a:srgbClr val="FF0000"/>
                </a:solidFill>
                <a:effectLst/>
                <a:latin typeface="lato"/>
                <a:hlinkClick r:id="rId4" tooltip="https://phys.libretexts.org/LibreTexts/University_of_California_Davis/UCD%3A_Physics_7C/10%3A_Electromagnetism/10.2%3A_Electric_Fields/6%3A_The_Electric_Dipole"/>
              </a:rPr>
              <a:t>electric</a:t>
            </a:r>
            <a:r>
              <a:rPr kumimoji="0" lang="tr-TR" altLang="tr-TR" sz="2000" b="0" i="0" u="none" strike="noStrike" cap="none" normalizeH="0" baseline="0" dirty="0">
                <a:ln>
                  <a:noFill/>
                </a:ln>
                <a:solidFill>
                  <a:srgbClr val="FF0000"/>
                </a:solidFill>
                <a:effectLst/>
                <a:latin typeface="lato"/>
                <a:hlinkClick r:id="rId4" tooltip="https://phys.libretexts.org/LibreTexts/University_of_California_Davis/UCD%3A_Physics_7C/10%3A_Electromagnetism/10.2%3A_Electric_Fields/6%3A_The_Electric_Dipole"/>
              </a:rPr>
              <a:t> </a:t>
            </a:r>
            <a:r>
              <a:rPr kumimoji="0" lang="tr-TR" altLang="tr-TR" sz="2000" b="0" i="0" u="none" strike="noStrike" cap="none" normalizeH="0" baseline="0" dirty="0" err="1">
                <a:ln>
                  <a:noFill/>
                </a:ln>
                <a:solidFill>
                  <a:srgbClr val="FF0000"/>
                </a:solidFill>
                <a:effectLst/>
                <a:latin typeface="lato"/>
                <a:hlinkClick r:id="rId4" tooltip="https://phys.libretexts.org/LibreTexts/University_of_California_Davis/UCD%3A_Physics_7C/10%3A_Electromagnetism/10.2%3A_Electric_Fields/6%3A_The_Electric_Dipole"/>
              </a:rPr>
              <a:t>dipole</a:t>
            </a:r>
            <a:r>
              <a:rPr kumimoji="0" lang="tr-TR" altLang="tr-TR" sz="2000" b="1" i="0" u="none" strike="noStrike" cap="none" normalizeH="0" baseline="0" dirty="0">
                <a:ln>
                  <a:noFill/>
                </a:ln>
                <a:solidFill>
                  <a:srgbClr val="FF0000"/>
                </a:solidFill>
                <a:effectLst/>
                <a:latin typeface="lato"/>
              </a:rPr>
              <a:t> </a:t>
            </a:r>
            <a:r>
              <a:rPr kumimoji="0" lang="tr-TR" altLang="tr-TR" sz="2000" b="0" i="0" u="none" strike="noStrike" cap="none" normalizeH="0" baseline="0" dirty="0">
                <a:ln>
                  <a:noFill/>
                </a:ln>
                <a:solidFill>
                  <a:srgbClr val="FF0000"/>
                </a:solidFill>
                <a:effectLst/>
                <a:latin typeface="lato"/>
              </a:rPr>
              <a:t>is </a:t>
            </a:r>
            <a:r>
              <a:rPr kumimoji="0" lang="tr-TR" altLang="tr-TR" sz="2000" b="0" i="0" u="none" strike="noStrike" cap="none" normalizeH="0" baseline="0" dirty="0" err="1">
                <a:ln>
                  <a:noFill/>
                </a:ln>
                <a:solidFill>
                  <a:srgbClr val="FF0000"/>
                </a:solidFill>
                <a:effectLst/>
                <a:latin typeface="lato"/>
              </a:rPr>
              <a:t>established</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The</a:t>
            </a:r>
            <a:r>
              <a:rPr kumimoji="0" lang="tr-TR" altLang="tr-TR" sz="2000" b="0" i="0" u="none" strike="noStrike" cap="none" normalizeH="0" baseline="0" dirty="0">
                <a:ln>
                  <a:noFill/>
                </a:ln>
                <a:solidFill>
                  <a:srgbClr val="FF0000"/>
                </a:solidFill>
                <a:effectLst/>
                <a:latin typeface="lato"/>
              </a:rPr>
              <a:t> size of a </a:t>
            </a:r>
            <a:r>
              <a:rPr kumimoji="0" lang="tr-TR" altLang="tr-TR" sz="2000" b="0" i="0" u="none" strike="noStrike" cap="none" normalizeH="0" baseline="0" dirty="0" err="1">
                <a:ln>
                  <a:noFill/>
                </a:ln>
                <a:solidFill>
                  <a:srgbClr val="FF0000"/>
                </a:solidFill>
                <a:effectLst/>
                <a:latin typeface="lato"/>
              </a:rPr>
              <a:t>dipole</a:t>
            </a:r>
            <a:r>
              <a:rPr kumimoji="0" lang="tr-TR" altLang="tr-TR" sz="2000" b="0" i="0" u="none" strike="noStrike" cap="none" normalizeH="0" baseline="0" dirty="0">
                <a:ln>
                  <a:noFill/>
                </a:ln>
                <a:solidFill>
                  <a:srgbClr val="FF0000"/>
                </a:solidFill>
                <a:effectLst/>
                <a:latin typeface="lato"/>
              </a:rPr>
              <a:t> is </a:t>
            </a:r>
            <a:r>
              <a:rPr kumimoji="0" lang="tr-TR" altLang="tr-TR" sz="2000" b="0" i="0" u="none" strike="noStrike" cap="none" normalizeH="0" baseline="0" dirty="0" err="1">
                <a:ln>
                  <a:noFill/>
                </a:ln>
                <a:solidFill>
                  <a:srgbClr val="FF0000"/>
                </a:solidFill>
                <a:effectLst/>
                <a:latin typeface="lato"/>
              </a:rPr>
              <a:t>measured</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by</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its</a:t>
            </a:r>
            <a:r>
              <a:rPr kumimoji="0" lang="tr-TR" altLang="tr-TR" sz="2000" b="0" i="0" u="none" strike="noStrike" cap="none" normalizeH="0" baseline="0" dirty="0">
                <a:ln>
                  <a:noFill/>
                </a:ln>
                <a:solidFill>
                  <a:srgbClr val="FF0000"/>
                </a:solidFill>
                <a:effectLst/>
                <a:latin typeface="lato"/>
              </a:rPr>
              <a:t> </a:t>
            </a:r>
            <a:r>
              <a:rPr kumimoji="0" lang="tr-TR" altLang="tr-TR" sz="2000" b="0" i="0" u="none" strike="noStrike" cap="none" normalizeH="0" baseline="0" dirty="0" err="1">
                <a:ln>
                  <a:noFill/>
                </a:ln>
                <a:solidFill>
                  <a:srgbClr val="FF0000"/>
                </a:solidFill>
                <a:effectLst/>
                <a:latin typeface="lato"/>
              </a:rPr>
              <a:t>dipole</a:t>
            </a:r>
            <a:r>
              <a:rPr kumimoji="0" lang="tr-TR" altLang="tr-TR" sz="2000" b="0" i="0" u="none" strike="noStrike" cap="none" normalizeH="0" baseline="0" dirty="0">
                <a:ln>
                  <a:noFill/>
                </a:ln>
                <a:solidFill>
                  <a:srgbClr val="FF0000"/>
                </a:solidFill>
                <a:effectLst/>
                <a:latin typeface="lato"/>
              </a:rPr>
              <a:t> moment (</a:t>
            </a:r>
            <a:r>
              <a:rPr kumimoji="0" lang="tr-TR" altLang="tr-TR" sz="2000" b="0" i="0" u="none" strike="noStrike" cap="none" normalizeH="0" baseline="0" dirty="0">
                <a:ln>
                  <a:noFill/>
                </a:ln>
                <a:solidFill>
                  <a:srgbClr val="FF0000"/>
                </a:solidFill>
                <a:effectLst/>
                <a:latin typeface="MathJax_Math-italic"/>
              </a:rPr>
              <a:t>μ</a:t>
            </a:r>
            <a:r>
              <a:rPr kumimoji="0" lang="tr-TR" altLang="tr-TR" sz="2000" b="0" i="0" u="none" strike="noStrike" cap="none" normalizeH="0" baseline="0" dirty="0">
                <a:ln>
                  <a:noFill/>
                </a:ln>
                <a:solidFill>
                  <a:srgbClr val="FF0000"/>
                </a:solidFill>
                <a:effectLst/>
                <a:latin typeface="lato"/>
              </a:rPr>
              <a:t>)</a:t>
            </a:r>
            <a:r>
              <a:rPr lang="tr-TR" altLang="tr-TR" sz="2000" dirty="0">
                <a:solidFill>
                  <a:srgbClr val="FF0000"/>
                </a:solidFill>
              </a:rPr>
              <a:t>.</a:t>
            </a:r>
          </a:p>
          <a:p>
            <a:pPr marL="0" marR="0" lvl="0" indent="0" algn="just" defTabSz="914400" rtl="0" eaLnBrk="0" fontAlgn="base" latinLnBrk="0" hangingPunct="0">
              <a:lnSpc>
                <a:spcPct val="100000"/>
              </a:lnSpc>
              <a:spcBef>
                <a:spcPct val="0"/>
              </a:spcBef>
              <a:spcAft>
                <a:spcPct val="0"/>
              </a:spcAft>
              <a:buClrTx/>
              <a:buSzTx/>
              <a:buFontTx/>
              <a:buNone/>
              <a:tabLst/>
            </a:pPr>
            <a:r>
              <a:rPr kumimoji="0" lang="tr-TR" altLang="tr-TR" sz="2000" b="0" i="0" u="none" strike="noStrike" cap="none" normalizeH="0" baseline="0" dirty="0" err="1">
                <a:ln>
                  <a:noFill/>
                </a:ln>
                <a:solidFill>
                  <a:srgbClr val="FF0000"/>
                </a:solidFill>
                <a:effectLst/>
              </a:rPr>
              <a:t>If</a:t>
            </a:r>
            <a:r>
              <a:rPr kumimoji="0" lang="tr-TR" altLang="tr-TR" sz="2000" b="0" i="0" u="none" strike="noStrike" cap="none" normalizeH="0" dirty="0">
                <a:ln>
                  <a:noFill/>
                </a:ln>
                <a:solidFill>
                  <a:srgbClr val="FF0000"/>
                </a:solidFill>
                <a:effectLst/>
              </a:rPr>
              <a:t> a </a:t>
            </a:r>
            <a:r>
              <a:rPr kumimoji="0" lang="tr-TR" altLang="tr-TR" sz="2000" b="0" i="0" u="none" strike="noStrike" cap="none" normalizeH="0" dirty="0" err="1">
                <a:ln>
                  <a:noFill/>
                </a:ln>
                <a:solidFill>
                  <a:srgbClr val="FF0000"/>
                </a:solidFill>
                <a:effectLst/>
              </a:rPr>
              <a:t>molecule</a:t>
            </a:r>
            <a:r>
              <a:rPr kumimoji="0" lang="tr-TR" altLang="tr-TR" sz="2000" b="0" i="0" u="none" strike="noStrike" cap="none" normalizeH="0" dirty="0">
                <a:ln>
                  <a:noFill/>
                </a:ln>
                <a:solidFill>
                  <a:srgbClr val="FF0000"/>
                </a:solidFill>
                <a:effectLst/>
              </a:rPr>
              <a:t> has a </a:t>
            </a:r>
            <a:r>
              <a:rPr kumimoji="0" lang="tr-TR" altLang="tr-TR" sz="2000" b="0" i="0" u="none" strike="noStrike" cap="none" normalizeH="0" dirty="0" err="1">
                <a:ln>
                  <a:noFill/>
                </a:ln>
                <a:solidFill>
                  <a:srgbClr val="FF0000"/>
                </a:solidFill>
                <a:effectLst/>
              </a:rPr>
              <a:t>dipole</a:t>
            </a:r>
            <a:r>
              <a:rPr kumimoji="0" lang="tr-TR" altLang="tr-TR" sz="2000" b="0" i="0" u="none" strike="noStrike" cap="none" normalizeH="0" dirty="0">
                <a:ln>
                  <a:noFill/>
                </a:ln>
                <a:solidFill>
                  <a:srgbClr val="FF0000"/>
                </a:solidFill>
                <a:effectLst/>
              </a:rPr>
              <a:t> moment, it is </a:t>
            </a:r>
            <a:r>
              <a:rPr kumimoji="0" lang="tr-TR" altLang="tr-TR" sz="2000" b="0" i="0" u="none" strike="noStrike" cap="none" normalizeH="0" dirty="0" err="1">
                <a:ln>
                  <a:noFill/>
                </a:ln>
                <a:solidFill>
                  <a:srgbClr val="FF0000"/>
                </a:solidFill>
                <a:effectLst/>
              </a:rPr>
              <a:t>called</a:t>
            </a:r>
            <a:r>
              <a:rPr kumimoji="0" lang="tr-TR" altLang="tr-TR" sz="2000" b="0" i="0" u="none" strike="noStrike" cap="none" normalizeH="0" dirty="0">
                <a:ln>
                  <a:noFill/>
                </a:ln>
                <a:solidFill>
                  <a:srgbClr val="FF0000"/>
                </a:solidFill>
                <a:effectLst/>
              </a:rPr>
              <a:t> as polar </a:t>
            </a:r>
            <a:r>
              <a:rPr kumimoji="0" lang="tr-TR" altLang="tr-TR" sz="2000" b="0" i="0" u="none" strike="noStrike" cap="none" normalizeH="0" dirty="0" err="1">
                <a:ln>
                  <a:noFill/>
                </a:ln>
                <a:solidFill>
                  <a:srgbClr val="FF0000"/>
                </a:solidFill>
                <a:effectLst/>
              </a:rPr>
              <a:t>molecule</a:t>
            </a:r>
            <a:r>
              <a:rPr kumimoji="0" lang="tr-TR" altLang="tr-TR" sz="2000" b="0" i="0" u="none" strike="noStrike" cap="none" normalizeH="0" dirty="0">
                <a:ln>
                  <a:noFill/>
                </a:ln>
                <a:solidFill>
                  <a:srgbClr val="FF0000"/>
                </a:solidFill>
                <a:effectLst/>
              </a:rPr>
              <a:t>.</a:t>
            </a:r>
            <a:endParaRPr kumimoji="0" lang="tr-TR" altLang="tr-TR" sz="2000" b="0" i="0" u="none" strike="noStrike" cap="none" normalizeH="0" baseline="0" dirty="0">
              <a:ln>
                <a:noFill/>
              </a:ln>
              <a:solidFill>
                <a:srgbClr val="FF0000"/>
              </a:solidFill>
              <a:effectLst/>
            </a:endParaRPr>
          </a:p>
        </p:txBody>
      </p:sp>
      <p:sp>
        <p:nvSpPr>
          <p:cNvPr id="8" name="Rectangle 2"/>
          <p:cNvSpPr>
            <a:spLocks noGrp="1" noChangeArrowheads="1"/>
          </p:cNvSpPr>
          <p:nvPr>
            <p:ph type="title"/>
          </p:nvPr>
        </p:nvSpPr>
        <p:spPr>
          <a:xfrm>
            <a:off x="457200" y="46038"/>
            <a:ext cx="8229600" cy="1143000"/>
          </a:xfrm>
        </p:spPr>
        <p:txBody>
          <a:bodyPr/>
          <a:lstStyle/>
          <a:p>
            <a:pPr eaLnBrk="1" hangingPunct="1"/>
            <a:r>
              <a:rPr lang="en-US" dirty="0">
                <a:latin typeface="Times New Roman" charset="0"/>
              </a:rPr>
              <a:t>Dipole Dipole Interactions</a:t>
            </a:r>
            <a:endParaRPr lang="en-CA" dirty="0">
              <a:latin typeface="Times New Roman" charset="0"/>
            </a:endParaRPr>
          </a:p>
        </p:txBody>
      </p:sp>
    </p:spTree>
    <p:extLst>
      <p:ext uri="{BB962C8B-B14F-4D97-AF65-F5344CB8AC3E}">
        <p14:creationId xmlns:p14="http://schemas.microsoft.com/office/powerpoint/2010/main" val="40447787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7" name="Rectangle 2"/>
          <p:cNvSpPr>
            <a:spLocks noGrp="1" noChangeArrowheads="1"/>
          </p:cNvSpPr>
          <p:nvPr>
            <p:ph type="title"/>
          </p:nvPr>
        </p:nvSpPr>
        <p:spPr/>
        <p:txBody>
          <a:bodyPr/>
          <a:lstStyle/>
          <a:p>
            <a:pPr eaLnBrk="1" hangingPunct="1"/>
            <a:r>
              <a:rPr lang="en-US" dirty="0">
                <a:latin typeface="Times New Roman" charset="0"/>
              </a:rPr>
              <a:t>Dipole Dipole Interactions</a:t>
            </a:r>
            <a:endParaRPr lang="en-CA" dirty="0">
              <a:latin typeface="Times New Roman" charset="0"/>
            </a:endParaRPr>
          </a:p>
        </p:txBody>
      </p:sp>
      <p:pic>
        <p:nvPicPr>
          <p:cNvPr id="28678" name="Picture 6" descr="12_2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897188" y="1404938"/>
            <a:ext cx="3463925" cy="4114800"/>
          </a:xfrm>
        </p:spPr>
      </p:pic>
      <p:sp>
        <p:nvSpPr>
          <p:cNvPr id="28679" name="Rectangle 7"/>
          <p:cNvSpPr>
            <a:spLocks noChangeArrowheads="1"/>
          </p:cNvSpPr>
          <p:nvPr/>
        </p:nvSpPr>
        <p:spPr bwMode="auto">
          <a:xfrm>
            <a:off x="3508375" y="5281613"/>
            <a:ext cx="2239963" cy="46355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spAutoFit/>
          </a:bodyPr>
          <a:lstStyle/>
          <a:p>
            <a:endParaRPr lang="tr-TR"/>
          </a:p>
        </p:txBody>
      </p:sp>
      <p:sp>
        <p:nvSpPr>
          <p:cNvPr id="28680" name="Text Box 4"/>
          <p:cNvSpPr txBox="1">
            <a:spLocks noChangeArrowheads="1"/>
          </p:cNvSpPr>
          <p:nvPr/>
        </p:nvSpPr>
        <p:spPr bwMode="auto">
          <a:xfrm>
            <a:off x="3604418" y="5745163"/>
            <a:ext cx="1935163"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charset="0"/>
                <a:ea typeface="ＭＳ Ｐゴシック" charset="0"/>
              </a:defRPr>
            </a:lvl1pPr>
            <a:lvl2pPr marL="742950" indent="-285750">
              <a:defRPr sz="2400">
                <a:solidFill>
                  <a:schemeClr val="tx1"/>
                </a:solidFill>
                <a:latin typeface="Times New Roman" charset="0"/>
                <a:ea typeface="ＭＳ Ｐゴシック" charset="0"/>
              </a:defRPr>
            </a:lvl2pPr>
            <a:lvl3pPr marL="1143000" indent="-228600">
              <a:defRPr sz="2400">
                <a:solidFill>
                  <a:schemeClr val="tx1"/>
                </a:solidFill>
                <a:latin typeface="Times New Roman" charset="0"/>
                <a:ea typeface="ＭＳ Ｐゴシック" charset="0"/>
              </a:defRPr>
            </a:lvl3pPr>
            <a:lvl4pPr marL="1600200" indent="-228600">
              <a:defRPr sz="2400">
                <a:solidFill>
                  <a:schemeClr val="tx1"/>
                </a:solidFill>
                <a:latin typeface="Times New Roman" charset="0"/>
                <a:ea typeface="ＭＳ Ｐゴシック" charset="0"/>
              </a:defRPr>
            </a:lvl4pPr>
            <a:lvl5pPr marL="2057400" indent="-228600">
              <a:defRPr sz="2400">
                <a:solidFill>
                  <a:schemeClr val="tx1"/>
                </a:solidFill>
                <a:latin typeface="Times New Roman" charset="0"/>
                <a:ea typeface="ＭＳ Ｐゴシック" charset="0"/>
              </a:defRPr>
            </a:lvl5pPr>
            <a:lvl6pPr marL="2514600" indent="-228600" eaLnBrk="0" fontAlgn="base" hangingPunct="0">
              <a:spcBef>
                <a:spcPct val="5000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5000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5000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50000"/>
              </a:spcBef>
              <a:spcAft>
                <a:spcPct val="0"/>
              </a:spcAft>
              <a:defRPr sz="2400">
                <a:solidFill>
                  <a:schemeClr val="tx1"/>
                </a:solidFill>
                <a:latin typeface="Times New Roman" charset="0"/>
                <a:ea typeface="ＭＳ Ｐゴシック" charset="0"/>
              </a:defRPr>
            </a:lvl9pPr>
          </a:lstStyle>
          <a:p>
            <a:r>
              <a:rPr lang="en-US"/>
              <a:t>5 to 20 kJ/mol</a:t>
            </a:r>
          </a:p>
        </p:txBody>
      </p:sp>
    </p:spTree>
    <p:extLst>
      <p:ext uri="{BB962C8B-B14F-4D97-AF65-F5344CB8AC3E}">
        <p14:creationId xmlns:p14="http://schemas.microsoft.com/office/powerpoint/2010/main" val="21682755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3021</TotalTime>
  <Words>5755</Words>
  <Application>Microsoft Macintosh PowerPoint</Application>
  <PresentationFormat>Ekran Gösterisi (4:3)</PresentationFormat>
  <Paragraphs>432</Paragraphs>
  <Slides>55</Slides>
  <Notes>39</Notes>
  <HiddenSlides>0</HiddenSlides>
  <MMClips>0</MMClips>
  <ScaleCrop>false</ScaleCrop>
  <HeadingPairs>
    <vt:vector size="6" baseType="variant">
      <vt:variant>
        <vt:lpstr>Kullanılan Yazı Tipleri</vt:lpstr>
      </vt:variant>
      <vt:variant>
        <vt:i4>10</vt:i4>
      </vt:variant>
      <vt:variant>
        <vt:lpstr>Tema</vt:lpstr>
      </vt:variant>
      <vt:variant>
        <vt:i4>1</vt:i4>
      </vt:variant>
      <vt:variant>
        <vt:lpstr>Slayt Başlıkları</vt:lpstr>
      </vt:variant>
      <vt:variant>
        <vt:i4>55</vt:i4>
      </vt:variant>
    </vt:vector>
  </HeadingPairs>
  <TitlesOfParts>
    <vt:vector size="66" baseType="lpstr">
      <vt:lpstr>Arial</vt:lpstr>
      <vt:lpstr>Avenir-Book-19-0</vt:lpstr>
      <vt:lpstr>Avenir-Heavy-12-0</vt:lpstr>
      <vt:lpstr>Calibri</vt:lpstr>
      <vt:lpstr>lato</vt:lpstr>
      <vt:lpstr>MathJax_Math-italic</vt:lpstr>
      <vt:lpstr>Palatino-Roman-15-0</vt:lpstr>
      <vt:lpstr>Symbol</vt:lpstr>
      <vt:lpstr>Times New Roman</vt:lpstr>
      <vt:lpstr>Wingdings</vt:lpstr>
      <vt:lpstr>Office Theme</vt:lpstr>
      <vt:lpstr>Intermolecular INTERACTIONS: LIQUIDS and SOLIDS  (General Chemistry-PetruccI-Chapter 12)  Lecture 4</vt:lpstr>
      <vt:lpstr>PowerPoint Sunusu</vt:lpstr>
      <vt:lpstr>Intermolecular Forces</vt:lpstr>
      <vt:lpstr>PowerPoint Sunusu</vt:lpstr>
      <vt:lpstr>Van der Waals Forces</vt:lpstr>
      <vt:lpstr>Phenomenon of Induction</vt:lpstr>
      <vt:lpstr>Instantaneous and Induced Dipoles</vt:lpstr>
      <vt:lpstr>Dipole Dipole Interactions</vt:lpstr>
      <vt:lpstr>Dipole Dipole Interactions</vt:lpstr>
      <vt:lpstr>Hydrogen Bonding</vt:lpstr>
      <vt:lpstr>Hydrogen Bonding</vt:lpstr>
      <vt:lpstr>Hydrogen Bonding</vt:lpstr>
      <vt:lpstr>Hydrogen Bonding in HF(g)</vt:lpstr>
      <vt:lpstr>Hydrogen Bonding in Water</vt:lpstr>
      <vt:lpstr>Other examples of H-Bonds</vt:lpstr>
      <vt:lpstr>PowerPoint Sunusu</vt:lpstr>
      <vt:lpstr>PowerPoint Sunusu</vt:lpstr>
      <vt:lpstr>PowerPoint Sunusu</vt:lpstr>
      <vt:lpstr>Intermolecular Forces and Some Properties of Liquids</vt:lpstr>
      <vt:lpstr>Some Properties of Liquids-Surface Tension</vt:lpstr>
      <vt:lpstr>Some Properties of Liquids-Surface Tension</vt:lpstr>
      <vt:lpstr>PowerPoint Sunusu</vt:lpstr>
      <vt:lpstr>Some Properties of Liquids-Surface Tension</vt:lpstr>
      <vt:lpstr>PowerPoint Sunusu</vt:lpstr>
      <vt:lpstr>PowerPoint Sunusu</vt:lpstr>
      <vt:lpstr>Some Properties of Liquids-Surface Tension</vt:lpstr>
      <vt:lpstr>PowerPoint Sunusu</vt:lpstr>
      <vt:lpstr>PowerPoint Sunusu</vt:lpstr>
      <vt:lpstr>Some Properties of Liquids-Viscosity</vt:lpstr>
      <vt:lpstr>Some Properties of Liquids-Viscosity</vt:lpstr>
      <vt:lpstr>Some Properties of Liquids-Viscosity</vt:lpstr>
      <vt:lpstr>Vaporization of Liquids: Vapor Pressure</vt:lpstr>
      <vt:lpstr>Some Properties of Liquids-Vaporization</vt:lpstr>
      <vt:lpstr>Some Properties of Liquids-Vaporization</vt:lpstr>
      <vt:lpstr>PowerPoint Sunusu</vt:lpstr>
      <vt:lpstr>PowerPoint Sunusu</vt:lpstr>
      <vt:lpstr>PowerPoint Sunusu</vt:lpstr>
      <vt:lpstr>Some Properties of Liquids-Vapor Pressure</vt:lpstr>
      <vt:lpstr>Some Properties of Liquids-Vapor Pressure</vt:lpstr>
      <vt:lpstr>Vapor pressure illustrated</vt:lpstr>
      <vt:lpstr>Vapor Pressure and Boiling Point</vt:lpstr>
      <vt:lpstr>PowerPoint Sunusu</vt:lpstr>
      <vt:lpstr>Some Properties of Liquids-Vapor Pressure</vt:lpstr>
      <vt:lpstr>Some Properties of Liquids-Vapor Pressure</vt:lpstr>
      <vt:lpstr>PowerPoint Sunusu</vt:lpstr>
      <vt:lpstr>Clausius-Clapeyron Equation</vt:lpstr>
      <vt:lpstr>Some Properties of Liquids-Boiling and the Boiling Point</vt:lpstr>
      <vt:lpstr>Some Properties of Liquids-Boiling and the Boiling Point</vt:lpstr>
      <vt:lpstr>Some Properties of Liquids-Boiling and the Boiling Point-The Critical Point</vt:lpstr>
      <vt:lpstr>Some Properties of Liquids-Boiling and the Boiling Point-The Critical Point</vt:lpstr>
      <vt:lpstr>Some Properties of Liquids-Boiling and the Boiling Point-The Critical Point</vt:lpstr>
      <vt:lpstr>Some Properties of Solids-Melting, Melting Point, and Heat of Fusion</vt:lpstr>
      <vt:lpstr>12-3 Some Properties of Solids</vt:lpstr>
      <vt:lpstr>Some Properties of Solids-Sublimation</vt:lpstr>
      <vt:lpstr>Sublimation</vt:lpstr>
    </vt:vector>
  </TitlesOfParts>
  <Company>ITU</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Physical Chemistry</dc:title>
  <dc:creator>Muhammet U Kahveci</dc:creator>
  <cp:lastModifiedBy>Hale BERBER</cp:lastModifiedBy>
  <cp:revision>142</cp:revision>
  <dcterms:created xsi:type="dcterms:W3CDTF">2013-02-07T21:27:51Z</dcterms:created>
  <dcterms:modified xsi:type="dcterms:W3CDTF">2023-04-05T12:09:03Z</dcterms:modified>
</cp:coreProperties>
</file>