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59" autoAdjust="0"/>
  </p:normalViewPr>
  <p:slideViewPr>
    <p:cSldViewPr snapToGrid="0" snapToObjects="1">
      <p:cViewPr varScale="1">
        <p:scale>
          <a:sx n="110" d="100"/>
          <a:sy n="110" d="100"/>
        </p:scale>
        <p:origin x="1784" y="184"/>
      </p:cViewPr>
      <p:guideLst>
        <p:guide orient="horz" pos="2160"/>
        <p:guide pos="2880"/>
      </p:guideLst>
    </p:cSldViewPr>
  </p:slideViewPr>
  <p:outlineViewPr>
    <p:cViewPr>
      <p:scale>
        <a:sx n="33" d="100"/>
        <a:sy n="33" d="100"/>
      </p:scale>
      <p:origin x="0" y="178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5EE964-931F-0143-91E7-34D494CA484F}" type="datetimeFigureOut">
              <a:rPr lang="en-US" smtClean="0"/>
              <a:t>2/29/24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6DE39F-5B16-B04E-A26B-3579F588D73D}" type="slidenum">
              <a:rPr lang="en-US" smtClean="0"/>
              <a:t>‹#›</a:t>
            </a:fld>
            <a:endParaRPr lang="en-US"/>
          </a:p>
        </p:txBody>
      </p:sp>
    </p:spTree>
    <p:extLst>
      <p:ext uri="{BB962C8B-B14F-4D97-AF65-F5344CB8AC3E}">
        <p14:creationId xmlns:p14="http://schemas.microsoft.com/office/powerpoint/2010/main" val="30598341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5E8122-ED9E-9741-84F1-6AC87A0263DF}" type="datetimeFigureOut">
              <a:rPr lang="en-US" smtClean="0"/>
              <a:t>2/29/24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EF829-BA32-974E-BA60-1E21BE46D971}" type="slidenum">
              <a:rPr lang="en-US" smtClean="0"/>
              <a:t>‹#›</a:t>
            </a:fld>
            <a:endParaRPr lang="en-US"/>
          </a:p>
        </p:txBody>
      </p:sp>
    </p:spTree>
    <p:extLst>
      <p:ext uri="{BB962C8B-B14F-4D97-AF65-F5344CB8AC3E}">
        <p14:creationId xmlns:p14="http://schemas.microsoft.com/office/powerpoint/2010/main" val="11412049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tr-TR"/>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dirty="0"/>
          </a:p>
        </p:txBody>
      </p:sp>
      <p:sp>
        <p:nvSpPr>
          <p:cNvPr id="7" name="Date Placeholder 6"/>
          <p:cNvSpPr>
            <a:spLocks noGrp="1"/>
          </p:cNvSpPr>
          <p:nvPr>
            <p:ph type="dt" sz="half" idx="10"/>
          </p:nvPr>
        </p:nvSpPr>
        <p:spPr/>
        <p:txBody>
          <a:bodyPr/>
          <a:lstStyle/>
          <a:p>
            <a:fld id="{F7C8AE7C-CD43-724C-838C-AF054910323D}" type="datetime1">
              <a:rPr lang="en-US" smtClean="0"/>
              <a:t>2/29/24</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a:t>Yildiz Technical University, Metallurgical and Materials Engineering, 2017.</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70DFA851-F458-AC49-B7C5-74D43E69041A}" type="datetime1">
              <a:rPr lang="en-US" smtClean="0"/>
              <a:t>2/29/24</a:t>
            </a:fld>
            <a:endParaRPr lang="en-US"/>
          </a:p>
        </p:txBody>
      </p:sp>
      <p:sp>
        <p:nvSpPr>
          <p:cNvPr id="5" name="Footer Placeholder 4"/>
          <p:cNvSpPr>
            <a:spLocks noGrp="1"/>
          </p:cNvSpPr>
          <p:nvPr>
            <p:ph type="ftr" sz="quarter" idx="11"/>
          </p:nvPr>
        </p:nvSpPr>
        <p:spPr/>
        <p:txBody>
          <a:bodyPr/>
          <a:lstStyle/>
          <a:p>
            <a:r>
              <a:rPr lang="en-US"/>
              <a:t>Yildiz Technical University, Metallurgical and Materials Engineering, 2017.</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8B33650B-6716-7943-8105-62B801A7F7AB}" type="datetime1">
              <a:rPr lang="en-US" smtClean="0"/>
              <a:t>2/29/24</a:t>
            </a:fld>
            <a:endParaRPr lang="en-US"/>
          </a:p>
        </p:txBody>
      </p:sp>
      <p:sp>
        <p:nvSpPr>
          <p:cNvPr id="5" name="Footer Placeholder 4"/>
          <p:cNvSpPr>
            <a:spLocks noGrp="1"/>
          </p:cNvSpPr>
          <p:nvPr>
            <p:ph type="ftr" sz="quarter" idx="11"/>
          </p:nvPr>
        </p:nvSpPr>
        <p:spPr/>
        <p:txBody>
          <a:bodyPr/>
          <a:lstStyle/>
          <a:p>
            <a:r>
              <a:rPr lang="en-US"/>
              <a:t>Yildiz Technical University, Metallurgical and Materials Engineering, 2017.</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4" name="Date Placeholder 3"/>
          <p:cNvSpPr>
            <a:spLocks noGrp="1"/>
          </p:cNvSpPr>
          <p:nvPr>
            <p:ph type="dt" sz="half" idx="10"/>
          </p:nvPr>
        </p:nvSpPr>
        <p:spPr/>
        <p:txBody>
          <a:bodyPr/>
          <a:lstStyle/>
          <a:p>
            <a:fld id="{7CB2B221-A3FE-8146-9A0F-3526B3A28A6D}" type="datetime1">
              <a:rPr lang="en-US" smtClean="0"/>
              <a:t>2/29/24</a:t>
            </a:fld>
            <a:endParaRPr lang="en-US"/>
          </a:p>
        </p:txBody>
      </p:sp>
      <p:sp>
        <p:nvSpPr>
          <p:cNvPr id="5" name="Footer Placeholder 4"/>
          <p:cNvSpPr>
            <a:spLocks noGrp="1"/>
          </p:cNvSpPr>
          <p:nvPr>
            <p:ph type="ftr" sz="quarter" idx="11"/>
          </p:nvPr>
        </p:nvSpPr>
        <p:spPr/>
        <p:txBody>
          <a:bodyPr/>
          <a:lstStyle/>
          <a:p>
            <a:r>
              <a:rPr lang="en-US"/>
              <a:t>Yildiz Technical University, Metallurgical and Materials Engineering, 2017.</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4C89291E-03C8-3E44-A4E1-B08591829EFB}" type="datetime1">
              <a:rPr lang="en-US" smtClean="0"/>
              <a:t>2/29/24</a:t>
            </a:fld>
            <a:endParaRPr lang="en-US"/>
          </a:p>
        </p:txBody>
      </p:sp>
      <p:sp>
        <p:nvSpPr>
          <p:cNvPr id="5" name="Footer Placeholder 4"/>
          <p:cNvSpPr>
            <a:spLocks noGrp="1"/>
          </p:cNvSpPr>
          <p:nvPr>
            <p:ph type="ftr" sz="quarter" idx="11"/>
          </p:nvPr>
        </p:nvSpPr>
        <p:spPr/>
        <p:txBody>
          <a:bodyPr/>
          <a:lstStyle/>
          <a:p>
            <a:r>
              <a:rPr lang="en-US"/>
              <a:t>Yildiz Technical University, Metallurgical and Materials Engineering, 2017.</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5" name="Date Placeholder 4"/>
          <p:cNvSpPr>
            <a:spLocks noGrp="1"/>
          </p:cNvSpPr>
          <p:nvPr>
            <p:ph type="dt" sz="half" idx="10"/>
          </p:nvPr>
        </p:nvSpPr>
        <p:spPr/>
        <p:txBody>
          <a:bodyPr/>
          <a:lstStyle/>
          <a:p>
            <a:fld id="{695CB32F-C2B5-A74D-91C2-FB87DC9DA9D0}" type="datetime1">
              <a:rPr lang="en-US" smtClean="0"/>
              <a:t>2/29/24</a:t>
            </a:fld>
            <a:endParaRPr lang="en-US"/>
          </a:p>
        </p:txBody>
      </p:sp>
      <p:sp>
        <p:nvSpPr>
          <p:cNvPr id="6" name="Footer Placeholder 5"/>
          <p:cNvSpPr>
            <a:spLocks noGrp="1"/>
          </p:cNvSpPr>
          <p:nvPr>
            <p:ph type="ftr" sz="quarter" idx="11"/>
          </p:nvPr>
        </p:nvSpPr>
        <p:spPr/>
        <p:txBody>
          <a:bodyPr/>
          <a:lstStyle/>
          <a:p>
            <a:r>
              <a:rPr lang="en-US"/>
              <a:t>Yildiz Technical University, Metallurgical and Materials Engineering, 2017.</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7" name="Date Placeholder 6"/>
          <p:cNvSpPr>
            <a:spLocks noGrp="1"/>
          </p:cNvSpPr>
          <p:nvPr>
            <p:ph type="dt" sz="half" idx="10"/>
          </p:nvPr>
        </p:nvSpPr>
        <p:spPr/>
        <p:txBody>
          <a:bodyPr/>
          <a:lstStyle/>
          <a:p>
            <a:fld id="{DF26A1FD-10E0-4846-B883-7D42C3EECDE2}" type="datetime1">
              <a:rPr lang="en-US" smtClean="0"/>
              <a:t>2/29/24</a:t>
            </a:fld>
            <a:endParaRPr lang="en-US"/>
          </a:p>
        </p:txBody>
      </p:sp>
      <p:sp>
        <p:nvSpPr>
          <p:cNvPr id="8" name="Footer Placeholder 7"/>
          <p:cNvSpPr>
            <a:spLocks noGrp="1"/>
          </p:cNvSpPr>
          <p:nvPr>
            <p:ph type="ftr" sz="quarter" idx="11"/>
          </p:nvPr>
        </p:nvSpPr>
        <p:spPr/>
        <p:txBody>
          <a:bodyPr/>
          <a:lstStyle/>
          <a:p>
            <a:r>
              <a:rPr lang="en-US"/>
              <a:t>Yildiz Technical University, Metallurgical and Materials Engineering, 2017.</a:t>
            </a:r>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dirty="0"/>
          </a:p>
        </p:txBody>
      </p:sp>
      <p:sp>
        <p:nvSpPr>
          <p:cNvPr id="3" name="Date Placeholder 2"/>
          <p:cNvSpPr>
            <a:spLocks noGrp="1"/>
          </p:cNvSpPr>
          <p:nvPr>
            <p:ph type="dt" sz="half" idx="10"/>
          </p:nvPr>
        </p:nvSpPr>
        <p:spPr/>
        <p:txBody>
          <a:bodyPr/>
          <a:lstStyle/>
          <a:p>
            <a:fld id="{62EF2CA7-C890-3E4E-B900-18353349794B}" type="datetime1">
              <a:rPr lang="en-US" smtClean="0"/>
              <a:t>2/29/24</a:t>
            </a:fld>
            <a:endParaRPr lang="en-US"/>
          </a:p>
        </p:txBody>
      </p:sp>
      <p:sp>
        <p:nvSpPr>
          <p:cNvPr id="4" name="Footer Placeholder 3"/>
          <p:cNvSpPr>
            <a:spLocks noGrp="1"/>
          </p:cNvSpPr>
          <p:nvPr>
            <p:ph type="ftr" sz="quarter" idx="11"/>
          </p:nvPr>
        </p:nvSpPr>
        <p:spPr/>
        <p:txBody>
          <a:bodyPr/>
          <a:lstStyle/>
          <a:p>
            <a:r>
              <a:rPr lang="en-US"/>
              <a:t>Yildiz Technical University, Metallurgical and Materials Engineering, 2017.</a:t>
            </a:r>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AAEEA3-631E-FE4D-84CA-02C2F6EABFD4}" type="datetime1">
              <a:rPr lang="en-US" smtClean="0"/>
              <a:t>2/29/24</a:t>
            </a:fld>
            <a:endParaRPr lang="en-US"/>
          </a:p>
        </p:txBody>
      </p:sp>
      <p:sp>
        <p:nvSpPr>
          <p:cNvPr id="3" name="Footer Placeholder 2"/>
          <p:cNvSpPr>
            <a:spLocks noGrp="1"/>
          </p:cNvSpPr>
          <p:nvPr>
            <p:ph type="ftr" sz="quarter" idx="11"/>
          </p:nvPr>
        </p:nvSpPr>
        <p:spPr/>
        <p:txBody>
          <a:bodyPr/>
          <a:lstStyle/>
          <a:p>
            <a:r>
              <a:rPr lang="en-US"/>
              <a:t>Yildiz Technical University, Metallurgical and Materials Engineering, 2017.</a:t>
            </a:r>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24320650-862D-F743-8CBB-593FE0725AD2}" type="datetime1">
              <a:rPr lang="en-US" smtClean="0"/>
              <a:t>2/29/24</a:t>
            </a:fld>
            <a:endParaRPr lang="en-US"/>
          </a:p>
        </p:txBody>
      </p:sp>
      <p:sp>
        <p:nvSpPr>
          <p:cNvPr id="6" name="Footer Placeholder 5"/>
          <p:cNvSpPr>
            <a:spLocks noGrp="1"/>
          </p:cNvSpPr>
          <p:nvPr>
            <p:ph type="ftr" sz="quarter" idx="11"/>
          </p:nvPr>
        </p:nvSpPr>
        <p:spPr/>
        <p:txBody>
          <a:bodyPr/>
          <a:lstStyle/>
          <a:p>
            <a:r>
              <a:rPr lang="en-US"/>
              <a:t>Yildiz Technical University, Metallurgical and Materials Engineering, 2017.</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tr-TR"/>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B2163803-82D0-9440-A81B-35F91E574D31}" type="datetime1">
              <a:rPr lang="en-US" smtClean="0"/>
              <a:t>2/29/24</a:t>
            </a:fld>
            <a:endParaRPr lang="en-US"/>
          </a:p>
        </p:txBody>
      </p:sp>
      <p:sp>
        <p:nvSpPr>
          <p:cNvPr id="6" name="Footer Placeholder 5"/>
          <p:cNvSpPr>
            <a:spLocks noGrp="1"/>
          </p:cNvSpPr>
          <p:nvPr>
            <p:ph type="ftr" sz="quarter" idx="11"/>
          </p:nvPr>
        </p:nvSpPr>
        <p:spPr/>
        <p:txBody>
          <a:bodyPr/>
          <a:lstStyle/>
          <a:p>
            <a:r>
              <a:rPr lang="en-US"/>
              <a:t>Yildiz Technical University, Metallurgical and Materials Engineering, 2017.</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64C548F-FB67-C44B-B540-803F4BA6A9D9}" type="datetime1">
              <a:rPr lang="en-US" smtClean="0"/>
              <a:t>2/29/24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a:t>Yildiz Technical University, Metallurgical and Materials Engineering, 2017.</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Chloroprene" TargetMode="External"/><Relationship Id="rId2" Type="http://schemas.openxmlformats.org/officeDocument/2006/relationships/hyperlink" Target="https://en.wikipedia.org/wiki/Polybutadiene" TargetMode="External"/><Relationship Id="rId1" Type="http://schemas.openxmlformats.org/officeDocument/2006/relationships/slideLayout" Target="../slideLayouts/slideLayout7.xml"/><Relationship Id="rId6" Type="http://schemas.openxmlformats.org/officeDocument/2006/relationships/hyperlink" Target="https://en.wikipedia.org/wiki/EPDM_rubber" TargetMode="External"/><Relationship Id="rId5" Type="http://schemas.openxmlformats.org/officeDocument/2006/relationships/hyperlink" Target="https://en.wikipedia.org/wiki/Isobutylene" TargetMode="External"/><Relationship Id="rId4" Type="http://schemas.openxmlformats.org/officeDocument/2006/relationships/hyperlink" Target="https://en.wikipedia.org/wiki/Butyl_rubb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3756526"/>
          </a:xfrm>
        </p:spPr>
        <p:txBody>
          <a:bodyPr/>
          <a:lstStyle/>
          <a:p>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r>
              <a:rPr lang="en-US" sz="4000" dirty="0"/>
              <a:t>MEM 4210 </a:t>
            </a:r>
            <a:br>
              <a:rPr lang="en-US" sz="4000" dirty="0"/>
            </a:br>
            <a:br>
              <a:rPr lang="en-US" sz="4000" dirty="0"/>
            </a:br>
            <a:br>
              <a:rPr lang="en-US" sz="4000" dirty="0"/>
            </a:br>
            <a:r>
              <a:rPr lang="en-US" dirty="0"/>
              <a:t>POLYMERS</a:t>
            </a:r>
          </a:p>
        </p:txBody>
      </p:sp>
      <p:sp>
        <p:nvSpPr>
          <p:cNvPr id="3" name="Subtitle 2"/>
          <p:cNvSpPr>
            <a:spLocks noGrp="1"/>
          </p:cNvSpPr>
          <p:nvPr>
            <p:ph type="subTitle" idx="1"/>
          </p:nvPr>
        </p:nvSpPr>
        <p:spPr/>
        <p:txBody>
          <a:bodyPr/>
          <a:lstStyle/>
          <a:p>
            <a:r>
              <a:rPr lang="en-US" b="1">
                <a:solidFill>
                  <a:schemeClr val="tx1"/>
                </a:solidFill>
              </a:rPr>
              <a:t>Prof</a:t>
            </a:r>
            <a:r>
              <a:rPr lang="en-US" b="1" dirty="0" err="1">
                <a:solidFill>
                  <a:schemeClr val="tx1"/>
                </a:solidFill>
              </a:rPr>
              <a:t>.Dr</a:t>
            </a:r>
            <a:r>
              <a:rPr lang="en-US" b="1" dirty="0">
                <a:solidFill>
                  <a:schemeClr val="tx1"/>
                </a:solidFill>
              </a:rPr>
              <a:t>. Hale BERBER </a:t>
            </a:r>
          </a:p>
        </p:txBody>
      </p:sp>
      <p:sp>
        <p:nvSpPr>
          <p:cNvPr id="5" name="Footer Placeholder 4"/>
          <p:cNvSpPr>
            <a:spLocks noGrp="1"/>
          </p:cNvSpPr>
          <p:nvPr>
            <p:ph type="ftr" sz="quarter" idx="12"/>
          </p:nvPr>
        </p:nvSpPr>
        <p:spPr>
          <a:xfrm>
            <a:off x="1470382" y="6325372"/>
            <a:ext cx="7550834" cy="432369"/>
          </a:xfrm>
        </p:spPr>
        <p:txBody>
          <a:bodyPr/>
          <a:lstStyle/>
          <a:p>
            <a:r>
              <a:rPr lang="en-US" sz="1400" b="1" dirty="0" err="1"/>
              <a:t>Yildiz</a:t>
            </a:r>
            <a:r>
              <a:rPr lang="en-US" sz="1400" b="1" dirty="0"/>
              <a:t> Technical University, Metallurgical and Materials Engineering</a:t>
            </a:r>
            <a:endParaRPr lang="en-US" sz="1400" b="1" dirty="0">
              <a:solidFill>
                <a:srgbClr val="000000"/>
              </a:solidFill>
            </a:endParaRPr>
          </a:p>
        </p:txBody>
      </p:sp>
      <p:pic>
        <p:nvPicPr>
          <p:cNvPr id="6" name="Picture 5"/>
          <p:cNvPicPr>
            <a:picLocks noChangeAspect="1"/>
          </p:cNvPicPr>
          <p:nvPr/>
        </p:nvPicPr>
        <p:blipFill>
          <a:blip r:embed="rId2"/>
          <a:stretch>
            <a:fillRect/>
          </a:stretch>
        </p:blipFill>
        <p:spPr>
          <a:xfrm>
            <a:off x="571953" y="6002468"/>
            <a:ext cx="887522" cy="945347"/>
          </a:xfrm>
          <a:prstGeom prst="rect">
            <a:avLst/>
          </a:prstGeom>
        </p:spPr>
      </p:pic>
    </p:spTree>
    <p:extLst>
      <p:ext uri="{BB962C8B-B14F-4D97-AF65-F5344CB8AC3E}">
        <p14:creationId xmlns:p14="http://schemas.microsoft.com/office/powerpoint/2010/main" val="30402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59165" y="6487518"/>
            <a:ext cx="8484835" cy="365125"/>
          </a:xfrm>
        </p:spPr>
        <p:txBody>
          <a:bodyPr/>
          <a:lstStyle/>
          <a:p>
            <a:pPr algn="r"/>
            <a:r>
              <a:rPr lang="en-US" dirty="0" err="1"/>
              <a:t>Yildiz</a:t>
            </a:r>
            <a:r>
              <a:rPr lang="en-US" dirty="0"/>
              <a:t> Technical University, Metallurgical and Materials Engineering</a:t>
            </a:r>
          </a:p>
        </p:txBody>
      </p:sp>
      <p:sp>
        <p:nvSpPr>
          <p:cNvPr id="3" name="Rectangle 2"/>
          <p:cNvSpPr/>
          <p:nvPr/>
        </p:nvSpPr>
        <p:spPr>
          <a:xfrm>
            <a:off x="185911" y="250278"/>
            <a:ext cx="8626307" cy="6247865"/>
          </a:xfrm>
          <a:prstGeom prst="rect">
            <a:avLst/>
          </a:prstGeom>
          <a:ln>
            <a:solidFill>
              <a:schemeClr val="tx2"/>
            </a:solidFill>
          </a:ln>
        </p:spPr>
        <p:txBody>
          <a:bodyPr wrap="square" anchor="t" anchorCtr="0">
            <a:spAutoFit/>
          </a:bodyPr>
          <a:lstStyle/>
          <a:p>
            <a:pPr algn="just"/>
            <a:r>
              <a:rPr lang="en-US" dirty="0"/>
              <a:t> </a:t>
            </a:r>
            <a:r>
              <a:rPr lang="en-US" sz="2400" b="1" u="sng" dirty="0"/>
              <a:t>History of the development of polymers</a:t>
            </a:r>
          </a:p>
          <a:p>
            <a:pPr algn="just"/>
            <a:endParaRPr lang="en-US" dirty="0"/>
          </a:p>
          <a:p>
            <a:pPr algn="just"/>
            <a:r>
              <a:rPr lang="en-US" dirty="0"/>
              <a:t>1839 Eduard Simon discovered polystyrene.</a:t>
            </a:r>
          </a:p>
          <a:p>
            <a:pPr algn="just"/>
            <a:endParaRPr lang="en-US" dirty="0"/>
          </a:p>
          <a:p>
            <a:pPr algn="just"/>
            <a:r>
              <a:rPr lang="en-US" dirty="0"/>
              <a:t>1843 Hancock in England and Goodyear in USA developed the vulcanization of rubber by mixing it with </a:t>
            </a:r>
            <a:r>
              <a:rPr lang="en-US" dirty="0" err="1"/>
              <a:t>sulphur</a:t>
            </a:r>
            <a:r>
              <a:rPr lang="en-US" dirty="0"/>
              <a:t>. </a:t>
            </a:r>
          </a:p>
          <a:p>
            <a:pPr algn="just"/>
            <a:endParaRPr lang="en-US" dirty="0"/>
          </a:p>
          <a:p>
            <a:pPr algn="just"/>
            <a:r>
              <a:rPr lang="en-US" dirty="0"/>
              <a:t>1854 Samuel Peck produced “union cases” for photographs by mixing shellac (produced from the secretions of the lac beetle which live on trees native to India and South-East Asia) sawdust, other chemicals and dye, and heated and pressed the mixture into a </a:t>
            </a:r>
            <a:r>
              <a:rPr lang="en-US" dirty="0" err="1"/>
              <a:t>mould</a:t>
            </a:r>
            <a:r>
              <a:rPr lang="en-US" dirty="0"/>
              <a:t> to form the parts of a Union Case. </a:t>
            </a:r>
          </a:p>
          <a:p>
            <a:pPr algn="just"/>
            <a:endParaRPr lang="en-US" dirty="0"/>
          </a:p>
          <a:p>
            <a:pPr algn="just"/>
            <a:r>
              <a:rPr lang="en-US" dirty="0"/>
              <a:t>1862 Alexander </a:t>
            </a:r>
            <a:r>
              <a:rPr lang="en-US" dirty="0" err="1"/>
              <a:t>Parkes</a:t>
            </a:r>
            <a:r>
              <a:rPr lang="en-US" dirty="0"/>
              <a:t> exhibited </a:t>
            </a:r>
            <a:r>
              <a:rPr lang="en-US" dirty="0" err="1"/>
              <a:t>Parkesine</a:t>
            </a:r>
            <a:r>
              <a:rPr lang="en-US" dirty="0"/>
              <a:t>, made from cellulose nitrate (first man-made plastic), at an International Exhibition in London.</a:t>
            </a:r>
          </a:p>
          <a:p>
            <a:pPr algn="just"/>
            <a:endParaRPr lang="en-US" dirty="0"/>
          </a:p>
          <a:p>
            <a:pPr algn="just"/>
            <a:r>
              <a:rPr lang="en-US" dirty="0"/>
              <a:t>1872 </a:t>
            </a:r>
            <a:r>
              <a:rPr lang="en-US" dirty="0" err="1"/>
              <a:t>Eugen</a:t>
            </a:r>
            <a:r>
              <a:rPr lang="en-US" dirty="0"/>
              <a:t> Baumann, one of the first to invent polyvinyl chloride (PVC).</a:t>
            </a:r>
          </a:p>
          <a:p>
            <a:pPr algn="just"/>
            <a:endParaRPr lang="en-US" dirty="0">
              <a:solidFill>
                <a:schemeClr val="tx2"/>
              </a:solidFill>
            </a:endParaRPr>
          </a:p>
          <a:p>
            <a:pPr algn="just"/>
            <a:r>
              <a:rPr lang="en-US" dirty="0">
                <a:ln w="12700" cmpd="sng">
                  <a:solidFill>
                    <a:schemeClr val="tx2"/>
                  </a:solidFill>
                </a:ln>
                <a:solidFill>
                  <a:schemeClr val="tx2"/>
                </a:solidFill>
              </a:rPr>
              <a:t>1907 Leo Baekeland produced phenol-formaldehyde, the first truly synthetic plastic, Bakelite. </a:t>
            </a:r>
          </a:p>
          <a:p>
            <a:pPr algn="just"/>
            <a:endParaRPr lang="en-US" dirty="0">
              <a:ln w="12700" cmpd="sng">
                <a:solidFill>
                  <a:schemeClr val="tx2"/>
                </a:solidFill>
              </a:ln>
              <a:solidFill>
                <a:schemeClr val="tx2"/>
              </a:solidFill>
            </a:endParaRPr>
          </a:p>
          <a:p>
            <a:pPr algn="just"/>
            <a:r>
              <a:rPr lang="en-US" dirty="0"/>
              <a:t>1933 ICI discovered polyethylene.</a:t>
            </a:r>
          </a:p>
          <a:p>
            <a:pPr algn="just"/>
            <a:endParaRPr lang="en-US" dirty="0">
              <a:ln w="12700" cmpd="sng">
                <a:solidFill>
                  <a:schemeClr val="tx2"/>
                </a:solidFill>
              </a:ln>
              <a:solidFill>
                <a:schemeClr val="tx2"/>
              </a:solidFill>
            </a:endParaRPr>
          </a:p>
        </p:txBody>
      </p:sp>
      <p:cxnSp>
        <p:nvCxnSpPr>
          <p:cNvPr id="6" name="Straight Connector 5"/>
          <p:cNvCxnSpPr/>
          <p:nvPr/>
        </p:nvCxnSpPr>
        <p:spPr>
          <a:xfrm>
            <a:off x="6155110" y="5320492"/>
            <a:ext cx="2657108" cy="22884"/>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74577" y="5606540"/>
            <a:ext cx="1658906"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5728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59165" y="6492875"/>
            <a:ext cx="8484835" cy="365125"/>
          </a:xfrm>
        </p:spPr>
        <p:txBody>
          <a:bodyPr/>
          <a:lstStyle/>
          <a:p>
            <a:pPr algn="r"/>
            <a:r>
              <a:rPr lang="en-US" dirty="0" err="1"/>
              <a:t>Yildiz</a:t>
            </a:r>
            <a:r>
              <a:rPr lang="en-US" dirty="0"/>
              <a:t> Technical University, Metallurgical and Materials Engineering</a:t>
            </a:r>
          </a:p>
        </p:txBody>
      </p:sp>
      <p:sp>
        <p:nvSpPr>
          <p:cNvPr id="3" name="Rectangle 2"/>
          <p:cNvSpPr/>
          <p:nvPr/>
        </p:nvSpPr>
        <p:spPr>
          <a:xfrm>
            <a:off x="160170" y="160187"/>
            <a:ext cx="8640608" cy="6057042"/>
          </a:xfrm>
          <a:prstGeom prst="rect">
            <a:avLst/>
          </a:prstGeom>
        </p:spPr>
        <p:txBody>
          <a:bodyPr wrap="square">
            <a:spAutoFit/>
          </a:bodyPr>
          <a:lstStyle/>
          <a:p>
            <a:pPr>
              <a:lnSpc>
                <a:spcPct val="120000"/>
              </a:lnSpc>
            </a:pPr>
            <a:r>
              <a:rPr lang="en-US" sz="1700" dirty="0"/>
              <a:t>1935 Wallace Carothers, working for DuPont, invented poly(</a:t>
            </a:r>
            <a:r>
              <a:rPr lang="en-US" sz="1700" dirty="0" err="1"/>
              <a:t>hexamethylene-adipamide</a:t>
            </a:r>
            <a:r>
              <a:rPr lang="en-US" sz="1700" dirty="0"/>
              <a:t>), Du Pont named this product </a:t>
            </a:r>
            <a:r>
              <a:rPr lang="en-US" sz="1700" b="1" u="sng" dirty="0">
                <a:solidFill>
                  <a:srgbClr val="D1282E"/>
                </a:solidFill>
              </a:rPr>
              <a:t>“</a:t>
            </a:r>
            <a:r>
              <a:rPr lang="en-US" sz="1700" b="1" u="sng" dirty="0">
                <a:solidFill>
                  <a:schemeClr val="tx2"/>
                </a:solidFill>
              </a:rPr>
              <a:t>nylon”</a:t>
            </a:r>
            <a:r>
              <a:rPr lang="en-US" sz="1700" dirty="0"/>
              <a:t>. the widespread application of his work in consumer goods such as toothbrushes, fishing lines, and lingerie, or in special uses such as surgical thread, parachutes, or pipes. it had in launching a whole </a:t>
            </a:r>
            <a:r>
              <a:rPr lang="en-US" sz="1700" b="1" u="sng" dirty="0"/>
              <a:t>era of synthetics</a:t>
            </a:r>
            <a:r>
              <a:rPr lang="en-US" sz="1700" dirty="0"/>
              <a:t>. </a:t>
            </a:r>
          </a:p>
          <a:p>
            <a:endParaRPr lang="en-US" sz="1700" dirty="0"/>
          </a:p>
          <a:p>
            <a:r>
              <a:rPr lang="en-US" sz="1700" dirty="0"/>
              <a:t>1936 The </a:t>
            </a:r>
            <a:r>
              <a:rPr lang="en-US" sz="1700" dirty="0" err="1"/>
              <a:t>Wulff</a:t>
            </a:r>
            <a:r>
              <a:rPr lang="en-US" sz="1700" dirty="0"/>
              <a:t> brothers in Germany produced commercially viable polystyrene.</a:t>
            </a:r>
          </a:p>
          <a:p>
            <a:endParaRPr lang="en-US" sz="1700" dirty="0"/>
          </a:p>
          <a:p>
            <a:r>
              <a:rPr lang="en-US" sz="1700" dirty="0"/>
              <a:t>1937 Otto Bayer patented polyurethane.</a:t>
            </a:r>
          </a:p>
          <a:p>
            <a:endParaRPr lang="en-US" sz="1700" dirty="0"/>
          </a:p>
          <a:p>
            <a:r>
              <a:rPr lang="en-US" sz="1700" dirty="0"/>
              <a:t>1938 Roy Plunkett working for DuPont accidentally discovered poly(tetra </a:t>
            </a:r>
            <a:r>
              <a:rPr lang="en-US" sz="1700" dirty="0" err="1"/>
              <a:t>fluroethylene</a:t>
            </a:r>
            <a:r>
              <a:rPr lang="en-US" sz="1700" dirty="0"/>
              <a:t>), PTFE, trademarked </a:t>
            </a:r>
            <a:r>
              <a:rPr lang="en-US" sz="1700" b="1" dirty="0"/>
              <a:t>Teflon</a:t>
            </a:r>
            <a:r>
              <a:rPr lang="en-US" sz="1700" dirty="0"/>
              <a:t>.</a:t>
            </a:r>
          </a:p>
          <a:p>
            <a:endParaRPr lang="en-US" sz="1700" dirty="0"/>
          </a:p>
          <a:p>
            <a:r>
              <a:rPr lang="en-US" sz="1700" dirty="0"/>
              <a:t>1941 Polyethylene terephthalate </a:t>
            </a:r>
            <a:r>
              <a:rPr lang="en-US" sz="1700" b="1" dirty="0"/>
              <a:t>(PET)</a:t>
            </a:r>
            <a:r>
              <a:rPr lang="en-US" sz="1700" dirty="0"/>
              <a:t>, a saturated polyester patented by John Rex </a:t>
            </a:r>
            <a:r>
              <a:rPr lang="en-US" sz="1700" dirty="0" err="1"/>
              <a:t>Whinfield</a:t>
            </a:r>
            <a:r>
              <a:rPr lang="en-US" sz="1700" dirty="0"/>
              <a:t> and James Tennant Dickson.</a:t>
            </a:r>
          </a:p>
          <a:p>
            <a:endParaRPr lang="en-US" sz="1700" dirty="0"/>
          </a:p>
          <a:p>
            <a:r>
              <a:rPr lang="en-US" sz="1700" dirty="0"/>
              <a:t>1948 Acrylonitrile butadiene styrene (ABS).</a:t>
            </a:r>
          </a:p>
          <a:p>
            <a:endParaRPr lang="en-US" sz="1700" dirty="0"/>
          </a:p>
          <a:p>
            <a:r>
              <a:rPr lang="en-US" sz="1700" dirty="0"/>
              <a:t>1964 Stephanie Louise </a:t>
            </a:r>
            <a:r>
              <a:rPr lang="en-US" sz="1700" dirty="0" err="1"/>
              <a:t>Kwolek</a:t>
            </a:r>
            <a:r>
              <a:rPr lang="en-US" sz="1700" dirty="0"/>
              <a:t> of DuPont developed Kevlar </a:t>
            </a:r>
            <a:r>
              <a:rPr lang="en-US" sz="1700" dirty="0" err="1"/>
              <a:t>fibre</a:t>
            </a:r>
            <a:r>
              <a:rPr lang="en-US" sz="1700" dirty="0"/>
              <a:t> from </a:t>
            </a:r>
            <a:r>
              <a:rPr lang="en-US" sz="1700" dirty="0" err="1"/>
              <a:t>polyaramide</a:t>
            </a:r>
            <a:r>
              <a:rPr lang="en-US" sz="1700" dirty="0"/>
              <a:t> (an aromatic polyamide). </a:t>
            </a:r>
          </a:p>
          <a:p>
            <a:endParaRPr lang="en-US" sz="1700" dirty="0"/>
          </a:p>
          <a:p>
            <a:r>
              <a:rPr lang="en-US" sz="1700" dirty="0"/>
              <a:t>1987 BASF in Germany produced a </a:t>
            </a:r>
            <a:r>
              <a:rPr lang="en-US" sz="1700" dirty="0" err="1"/>
              <a:t>polyacetylene</a:t>
            </a:r>
            <a:r>
              <a:rPr lang="en-US" sz="1700" dirty="0"/>
              <a:t> that has twice </a:t>
            </a:r>
            <a:r>
              <a:rPr lang="en-US" sz="1700" b="1" u="sng" dirty="0"/>
              <a:t>the electrical conductivity</a:t>
            </a:r>
            <a:r>
              <a:rPr lang="en-US" sz="1700" dirty="0"/>
              <a:t> of copper.</a:t>
            </a:r>
          </a:p>
        </p:txBody>
      </p:sp>
    </p:spTree>
    <p:extLst>
      <p:ext uri="{BB962C8B-B14F-4D97-AF65-F5344CB8AC3E}">
        <p14:creationId xmlns:p14="http://schemas.microsoft.com/office/powerpoint/2010/main" val="33717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59164" y="6481384"/>
            <a:ext cx="8484835" cy="365125"/>
          </a:xfrm>
        </p:spPr>
        <p:txBody>
          <a:bodyPr/>
          <a:lstStyle/>
          <a:p>
            <a:pPr algn="r"/>
            <a:r>
              <a:rPr lang="en-US" dirty="0" err="1"/>
              <a:t>Yildiz</a:t>
            </a:r>
            <a:r>
              <a:rPr lang="en-US" dirty="0"/>
              <a:t> Technical University, Metallurgical and Materials Engineering</a:t>
            </a:r>
          </a:p>
        </p:txBody>
      </p:sp>
      <p:sp>
        <p:nvSpPr>
          <p:cNvPr id="3" name="Rectangle 2"/>
          <p:cNvSpPr/>
          <p:nvPr/>
        </p:nvSpPr>
        <p:spPr>
          <a:xfrm>
            <a:off x="240255" y="171627"/>
            <a:ext cx="8546222" cy="1559401"/>
          </a:xfrm>
          <a:prstGeom prst="rect">
            <a:avLst/>
          </a:prstGeom>
        </p:spPr>
        <p:txBody>
          <a:bodyPr wrap="square">
            <a:spAutoFit/>
          </a:bodyPr>
          <a:lstStyle/>
          <a:p>
            <a:pPr algn="just">
              <a:lnSpc>
                <a:spcPct val="120000"/>
              </a:lnSpc>
            </a:pPr>
            <a:r>
              <a:rPr lang="en-US" sz="2000" dirty="0"/>
              <a:t>Polymers offer a diversity of molecular structures and properties and thus lend themselves to be employed in a variety of applications. They increasingly replace or supplement more traditional materials such as wood, metals, ceramics and natural </a:t>
            </a:r>
            <a:r>
              <a:rPr lang="en-US" sz="2000" dirty="0" err="1"/>
              <a:t>fibres</a:t>
            </a:r>
            <a:r>
              <a:rPr lang="en-US" sz="2000" dirty="0"/>
              <a:t>. </a:t>
            </a:r>
          </a:p>
        </p:txBody>
      </p:sp>
      <p:pic>
        <p:nvPicPr>
          <p:cNvPr id="4" name="Picture 3"/>
          <p:cNvPicPr>
            <a:picLocks noChangeAspect="1"/>
          </p:cNvPicPr>
          <p:nvPr/>
        </p:nvPicPr>
        <p:blipFill>
          <a:blip r:embed="rId2"/>
          <a:stretch>
            <a:fillRect/>
          </a:stretch>
        </p:blipFill>
        <p:spPr>
          <a:xfrm>
            <a:off x="1224157" y="2076751"/>
            <a:ext cx="5986360" cy="3567382"/>
          </a:xfrm>
          <a:prstGeom prst="rect">
            <a:avLst/>
          </a:prstGeom>
        </p:spPr>
      </p:pic>
    </p:spTree>
    <p:extLst>
      <p:ext uri="{BB962C8B-B14F-4D97-AF65-F5344CB8AC3E}">
        <p14:creationId xmlns:p14="http://schemas.microsoft.com/office/powerpoint/2010/main" val="1840878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II</a:t>
            </a:r>
          </a:p>
        </p:txBody>
      </p:sp>
      <p:sp>
        <p:nvSpPr>
          <p:cNvPr id="3" name="Footer Placeholder 2"/>
          <p:cNvSpPr>
            <a:spLocks noGrp="1"/>
          </p:cNvSpPr>
          <p:nvPr>
            <p:ph type="ftr" sz="quarter" idx="11"/>
          </p:nvPr>
        </p:nvSpPr>
        <p:spPr>
          <a:xfrm>
            <a:off x="659165" y="6505096"/>
            <a:ext cx="8484835" cy="365125"/>
          </a:xfrm>
        </p:spPr>
        <p:txBody>
          <a:bodyPr/>
          <a:lstStyle/>
          <a:p>
            <a:pPr algn="r"/>
            <a:r>
              <a:rPr lang="en-US" dirty="0" err="1"/>
              <a:t>Yildiz</a:t>
            </a:r>
            <a:r>
              <a:rPr lang="en-US" dirty="0"/>
              <a:t> Technical University, Metallurgical and Materials Engineering</a:t>
            </a:r>
          </a:p>
        </p:txBody>
      </p:sp>
      <p:sp>
        <p:nvSpPr>
          <p:cNvPr id="4" name="Title 1"/>
          <p:cNvSpPr txBox="1">
            <a:spLocks/>
          </p:cNvSpPr>
          <p:nvPr/>
        </p:nvSpPr>
        <p:spPr>
          <a:xfrm>
            <a:off x="609600" y="907572"/>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US" dirty="0"/>
          </a:p>
        </p:txBody>
      </p:sp>
      <p:sp>
        <p:nvSpPr>
          <p:cNvPr id="5" name="Title 1"/>
          <p:cNvSpPr txBox="1">
            <a:spLocks/>
          </p:cNvSpPr>
          <p:nvPr/>
        </p:nvSpPr>
        <p:spPr>
          <a:xfrm>
            <a:off x="609600" y="2781421"/>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a:t>Classification of Polymers</a:t>
            </a:r>
          </a:p>
        </p:txBody>
      </p:sp>
    </p:spTree>
    <p:extLst>
      <p:ext uri="{BB962C8B-B14F-4D97-AF65-F5344CB8AC3E}">
        <p14:creationId xmlns:p14="http://schemas.microsoft.com/office/powerpoint/2010/main" val="2816263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80947" y="6493654"/>
            <a:ext cx="5563053" cy="365125"/>
          </a:xfrm>
        </p:spPr>
        <p:txBody>
          <a:bodyPr/>
          <a:lstStyle/>
          <a:p>
            <a:r>
              <a:rPr lang="en-US" dirty="0" err="1"/>
              <a:t>Yildiz</a:t>
            </a:r>
            <a:r>
              <a:rPr lang="en-US" dirty="0"/>
              <a:t> Technical University, Metallurgical and Materials Engineering</a:t>
            </a:r>
          </a:p>
        </p:txBody>
      </p:sp>
      <p:sp>
        <p:nvSpPr>
          <p:cNvPr id="4" name="TextBox 3"/>
          <p:cNvSpPr txBox="1"/>
          <p:nvPr/>
        </p:nvSpPr>
        <p:spPr>
          <a:xfrm>
            <a:off x="160170" y="274604"/>
            <a:ext cx="8534780" cy="461665"/>
          </a:xfrm>
          <a:prstGeom prst="rect">
            <a:avLst/>
          </a:prstGeom>
          <a:noFill/>
        </p:spPr>
        <p:txBody>
          <a:bodyPr wrap="square" rtlCol="0">
            <a:spAutoFit/>
          </a:bodyPr>
          <a:lstStyle/>
          <a:p>
            <a:pPr marL="457200" indent="-457200" algn="just">
              <a:buClr>
                <a:schemeClr val="tx2"/>
              </a:buClr>
              <a:buFont typeface="+mj-lt"/>
              <a:buAutoNum type="arabicPeriod"/>
            </a:pPr>
            <a:r>
              <a:rPr lang="en-US" sz="2400" b="1" dirty="0">
                <a:solidFill>
                  <a:srgbClr val="D1282E"/>
                </a:solidFill>
              </a:rPr>
              <a:t>Classification Based on Sources</a:t>
            </a:r>
            <a:endParaRPr lang="en-US" sz="2400" dirty="0">
              <a:solidFill>
                <a:srgbClr val="D1282E"/>
              </a:solidFill>
            </a:endParaRPr>
          </a:p>
        </p:txBody>
      </p:sp>
      <p:sp>
        <p:nvSpPr>
          <p:cNvPr id="5" name="Rectangle 4"/>
          <p:cNvSpPr/>
          <p:nvPr/>
        </p:nvSpPr>
        <p:spPr>
          <a:xfrm>
            <a:off x="297459" y="1006889"/>
            <a:ext cx="8580544" cy="4515083"/>
          </a:xfrm>
          <a:prstGeom prst="rect">
            <a:avLst/>
          </a:prstGeom>
        </p:spPr>
        <p:txBody>
          <a:bodyPr wrap="square">
            <a:spAutoFit/>
          </a:bodyPr>
          <a:lstStyle/>
          <a:p>
            <a:pPr marL="400050" indent="-400050" algn="just">
              <a:lnSpc>
                <a:spcPct val="120000"/>
              </a:lnSpc>
              <a:buFontTx/>
              <a:buAutoNum type="romanLcParenBoth"/>
            </a:pPr>
            <a:r>
              <a:rPr lang="en-US" b="1" u="sng" dirty="0"/>
              <a:t>Natural polymers: </a:t>
            </a:r>
            <a:r>
              <a:rPr lang="en-US" dirty="0"/>
              <a:t>The polymers which are widely found nature. All living things - plants, animals, and people - are made of polymers.</a:t>
            </a:r>
          </a:p>
          <a:p>
            <a:pPr lvl="1"/>
            <a:endParaRPr lang="en-US" dirty="0"/>
          </a:p>
          <a:p>
            <a:pPr lvl="1"/>
            <a:r>
              <a:rPr lang="en-US" dirty="0"/>
              <a:t>Amino acids; DNA, RNA </a:t>
            </a:r>
          </a:p>
          <a:p>
            <a:pPr lvl="1"/>
            <a:r>
              <a:rPr lang="en-US" dirty="0"/>
              <a:t>proteins; collagen, keratin</a:t>
            </a:r>
          </a:p>
          <a:p>
            <a:pPr lvl="1"/>
            <a:r>
              <a:rPr lang="en-US" dirty="0"/>
              <a:t>cellulose; wool,</a:t>
            </a:r>
          </a:p>
          <a:p>
            <a:pPr lvl="1"/>
            <a:r>
              <a:rPr lang="en-US" dirty="0"/>
              <a:t>starch;</a:t>
            </a:r>
            <a:r>
              <a:rPr lang="en-US" b="1" dirty="0"/>
              <a:t> (</a:t>
            </a:r>
            <a:r>
              <a:rPr lang="en-US" dirty="0"/>
              <a:t>polysaccharides) corn, rice, grains and potatoes</a:t>
            </a:r>
          </a:p>
          <a:p>
            <a:pPr lvl="1"/>
            <a:r>
              <a:rPr lang="en-US" dirty="0"/>
              <a:t>Chitin</a:t>
            </a:r>
          </a:p>
          <a:p>
            <a:pPr lvl="1"/>
            <a:r>
              <a:rPr lang="en-US" dirty="0"/>
              <a:t>Gum</a:t>
            </a:r>
          </a:p>
          <a:p>
            <a:pPr lvl="1"/>
            <a:r>
              <a:rPr lang="en-US" dirty="0"/>
              <a:t>Natural rubber</a:t>
            </a:r>
          </a:p>
          <a:p>
            <a:pPr lvl="1"/>
            <a:endParaRPr lang="en-US" dirty="0"/>
          </a:p>
          <a:p>
            <a:endParaRPr lang="en-US" dirty="0"/>
          </a:p>
          <a:p>
            <a:pPr algn="just">
              <a:lnSpc>
                <a:spcPct val="120000"/>
              </a:lnSpc>
            </a:pPr>
            <a:endParaRPr lang="en-US" dirty="0"/>
          </a:p>
          <a:p>
            <a:pPr algn="just">
              <a:lnSpc>
                <a:spcPct val="120000"/>
              </a:lnSpc>
            </a:pPr>
            <a:r>
              <a:rPr lang="en-US" dirty="0"/>
              <a:t>Natural polymers are widely used in foods, medicines, agriculture, environmental protection, cosmetics, bio-medical applications, textile and tire industry. </a:t>
            </a:r>
          </a:p>
        </p:txBody>
      </p:sp>
      <p:pic>
        <p:nvPicPr>
          <p:cNvPr id="6" name="Picture 5"/>
          <p:cNvPicPr>
            <a:picLocks noChangeAspect="1"/>
          </p:cNvPicPr>
          <p:nvPr/>
        </p:nvPicPr>
        <p:blipFill>
          <a:blip r:embed="rId2"/>
          <a:stretch>
            <a:fillRect/>
          </a:stretch>
        </p:blipFill>
        <p:spPr>
          <a:xfrm>
            <a:off x="6695444" y="1784939"/>
            <a:ext cx="2182559" cy="2643084"/>
          </a:xfrm>
          <a:prstGeom prst="rect">
            <a:avLst/>
          </a:prstGeom>
        </p:spPr>
      </p:pic>
    </p:spTree>
    <p:extLst>
      <p:ext uri="{BB962C8B-B14F-4D97-AF65-F5344CB8AC3E}">
        <p14:creationId xmlns:p14="http://schemas.microsoft.com/office/powerpoint/2010/main" val="3057266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59165" y="6517780"/>
            <a:ext cx="8484835" cy="365125"/>
          </a:xfrm>
        </p:spPr>
        <p:txBody>
          <a:bodyPr/>
          <a:lstStyle/>
          <a:p>
            <a:pPr algn="r"/>
            <a:r>
              <a:rPr lang="en-US" dirty="0" err="1"/>
              <a:t>Yildiz</a:t>
            </a:r>
            <a:r>
              <a:rPr lang="en-US" dirty="0"/>
              <a:t> Technical University, Metallurgical and Materials Engineering</a:t>
            </a:r>
          </a:p>
        </p:txBody>
      </p:sp>
      <p:sp>
        <p:nvSpPr>
          <p:cNvPr id="3" name="Rectangle 2"/>
          <p:cNvSpPr/>
          <p:nvPr/>
        </p:nvSpPr>
        <p:spPr>
          <a:xfrm>
            <a:off x="377543" y="446236"/>
            <a:ext cx="8466137" cy="4071885"/>
          </a:xfrm>
          <a:prstGeom prst="rect">
            <a:avLst/>
          </a:prstGeom>
        </p:spPr>
        <p:txBody>
          <a:bodyPr wrap="square">
            <a:spAutoFit/>
          </a:bodyPr>
          <a:lstStyle/>
          <a:p>
            <a:pPr algn="just">
              <a:lnSpc>
                <a:spcPct val="120000"/>
              </a:lnSpc>
            </a:pPr>
            <a:r>
              <a:rPr lang="en-US" dirty="0"/>
              <a:t>(ii) </a:t>
            </a:r>
            <a:r>
              <a:rPr lang="en-US" b="1" u="sng" dirty="0"/>
              <a:t>Synthetic polymers:    </a:t>
            </a:r>
            <a:r>
              <a:rPr lang="en-US" dirty="0"/>
              <a:t>They are human-made polymers and are produced in</a:t>
            </a:r>
          </a:p>
          <a:p>
            <a:pPr algn="just">
              <a:lnSpc>
                <a:spcPct val="120000"/>
              </a:lnSpc>
            </a:pPr>
            <a:r>
              <a:rPr lang="en-US" dirty="0"/>
              <a:t>                                              laboratories or industries. The main source of synthetic         </a:t>
            </a:r>
          </a:p>
          <a:p>
            <a:pPr algn="just">
              <a:lnSpc>
                <a:spcPct val="120000"/>
              </a:lnSpc>
            </a:pPr>
            <a:r>
              <a:rPr lang="en-US" dirty="0"/>
              <a:t>                                               polymers is crude oil, although coal and natural gas       </a:t>
            </a:r>
          </a:p>
          <a:p>
            <a:pPr algn="just">
              <a:lnSpc>
                <a:spcPct val="120000"/>
              </a:lnSpc>
            </a:pPr>
            <a:r>
              <a:rPr lang="en-US" dirty="0"/>
              <a:t>                                               are also used.</a:t>
            </a:r>
          </a:p>
          <a:p>
            <a:pPr algn="just">
              <a:lnSpc>
                <a:spcPct val="120000"/>
              </a:lnSpc>
            </a:pPr>
            <a:endParaRPr lang="en-US" dirty="0"/>
          </a:p>
          <a:p>
            <a:pPr algn="just">
              <a:lnSpc>
                <a:spcPct val="120000"/>
              </a:lnSpc>
            </a:pPr>
            <a:r>
              <a:rPr lang="en-US" dirty="0"/>
              <a:t>Polyethylene, Fibers, PVC, epoxy resins, silicon rubber, polyurethane, etc.</a:t>
            </a:r>
          </a:p>
          <a:p>
            <a:pPr algn="just">
              <a:lnSpc>
                <a:spcPct val="120000"/>
              </a:lnSpc>
            </a:pPr>
            <a:endParaRPr lang="en-US" dirty="0"/>
          </a:p>
          <a:p>
            <a:pPr algn="just">
              <a:lnSpc>
                <a:spcPct val="120000"/>
              </a:lnSpc>
            </a:pPr>
            <a:endParaRPr lang="en-US" dirty="0"/>
          </a:p>
          <a:p>
            <a:pPr algn="just">
              <a:lnSpc>
                <a:spcPct val="120000"/>
              </a:lnSpc>
            </a:pPr>
            <a:r>
              <a:rPr lang="en-US" dirty="0"/>
              <a:t>(iii) </a:t>
            </a:r>
            <a:r>
              <a:rPr lang="en-US" b="1" u="sng" dirty="0"/>
              <a:t>Semi Synthetic polymers: </a:t>
            </a:r>
            <a:r>
              <a:rPr lang="en-US" dirty="0"/>
              <a:t>These types of polymers formed by chemical </a:t>
            </a:r>
          </a:p>
          <a:p>
            <a:pPr algn="just">
              <a:lnSpc>
                <a:spcPct val="120000"/>
              </a:lnSpc>
            </a:pPr>
            <a:r>
              <a:rPr lang="en-US" dirty="0"/>
              <a:t>                                                      modification with neutral polymers.</a:t>
            </a:r>
          </a:p>
          <a:p>
            <a:pPr algn="just">
              <a:lnSpc>
                <a:spcPct val="120000"/>
              </a:lnSpc>
            </a:pPr>
            <a:endParaRPr lang="en-US" i="1" dirty="0"/>
          </a:p>
          <a:p>
            <a:pPr algn="just">
              <a:lnSpc>
                <a:spcPct val="120000"/>
              </a:lnSpc>
            </a:pPr>
            <a:r>
              <a:rPr lang="en-US" dirty="0"/>
              <a:t>Cellulose acetate, vulcanized rubber </a:t>
            </a:r>
          </a:p>
        </p:txBody>
      </p:sp>
    </p:spTree>
    <p:extLst>
      <p:ext uri="{BB962C8B-B14F-4D97-AF65-F5344CB8AC3E}">
        <p14:creationId xmlns:p14="http://schemas.microsoft.com/office/powerpoint/2010/main" val="1504862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227867" y="6493654"/>
            <a:ext cx="5563053" cy="365125"/>
          </a:xfrm>
        </p:spPr>
        <p:txBody>
          <a:bodyPr/>
          <a:lstStyle/>
          <a:p>
            <a:r>
              <a:rPr lang="en-US" dirty="0" err="1"/>
              <a:t>Yildiz</a:t>
            </a:r>
            <a:r>
              <a:rPr lang="en-US" dirty="0"/>
              <a:t> Technical University, Metallurgical and Materials Engineering</a:t>
            </a:r>
          </a:p>
        </p:txBody>
      </p:sp>
      <p:sp>
        <p:nvSpPr>
          <p:cNvPr id="4" name="TextBox 3"/>
          <p:cNvSpPr txBox="1"/>
          <p:nvPr/>
        </p:nvSpPr>
        <p:spPr>
          <a:xfrm>
            <a:off x="160170" y="274604"/>
            <a:ext cx="8534780" cy="461665"/>
          </a:xfrm>
          <a:prstGeom prst="rect">
            <a:avLst/>
          </a:prstGeom>
          <a:noFill/>
        </p:spPr>
        <p:txBody>
          <a:bodyPr wrap="square" rtlCol="0">
            <a:spAutoFit/>
          </a:bodyPr>
          <a:lstStyle/>
          <a:p>
            <a:pPr marL="457200" indent="-457200" algn="just">
              <a:buClr>
                <a:schemeClr val="tx2"/>
              </a:buClr>
              <a:buFont typeface="+mj-lt"/>
              <a:buAutoNum type="arabicPeriod" startAt="2"/>
            </a:pPr>
            <a:r>
              <a:rPr lang="en-US" sz="2400" b="1" dirty="0">
                <a:solidFill>
                  <a:srgbClr val="D1282E"/>
                </a:solidFill>
              </a:rPr>
              <a:t>Classification Based on Chemical Nature</a:t>
            </a:r>
            <a:endParaRPr lang="en-US" sz="2400" dirty="0">
              <a:solidFill>
                <a:srgbClr val="D1282E"/>
              </a:solidFill>
            </a:endParaRPr>
          </a:p>
        </p:txBody>
      </p:sp>
      <p:sp>
        <p:nvSpPr>
          <p:cNvPr id="5" name="Rectangle 4"/>
          <p:cNvSpPr/>
          <p:nvPr/>
        </p:nvSpPr>
        <p:spPr>
          <a:xfrm>
            <a:off x="297459" y="1006889"/>
            <a:ext cx="8580544" cy="3036729"/>
          </a:xfrm>
          <a:prstGeom prst="rect">
            <a:avLst/>
          </a:prstGeom>
        </p:spPr>
        <p:txBody>
          <a:bodyPr wrap="square">
            <a:spAutoFit/>
          </a:bodyPr>
          <a:lstStyle/>
          <a:p>
            <a:pPr marL="400050" indent="-400050" algn="just">
              <a:lnSpc>
                <a:spcPct val="120000"/>
              </a:lnSpc>
              <a:buFontTx/>
              <a:buAutoNum type="romanLcParenBoth"/>
            </a:pPr>
            <a:r>
              <a:rPr lang="en-US" sz="2000" b="1" u="sng" dirty="0"/>
              <a:t>Organic polymers: </a:t>
            </a:r>
            <a:r>
              <a:rPr lang="en-US" sz="2000" dirty="0"/>
              <a:t>polymers whose backbone chains are made mostly of carbon atoms.</a:t>
            </a:r>
          </a:p>
          <a:p>
            <a:pPr marL="400050" indent="-400050" algn="just">
              <a:lnSpc>
                <a:spcPct val="120000"/>
              </a:lnSpc>
              <a:buFontTx/>
              <a:buAutoNum type="romanLcParenBoth"/>
            </a:pPr>
            <a:endParaRPr lang="en-US" sz="2000" dirty="0"/>
          </a:p>
          <a:p>
            <a:pPr algn="just">
              <a:lnSpc>
                <a:spcPct val="120000"/>
              </a:lnSpc>
            </a:pPr>
            <a:endParaRPr lang="en-US" sz="2000" dirty="0"/>
          </a:p>
          <a:p>
            <a:pPr marL="400050" indent="-400050" algn="just">
              <a:lnSpc>
                <a:spcPct val="120000"/>
              </a:lnSpc>
              <a:buFontTx/>
              <a:buAutoNum type="romanLcParenBoth"/>
            </a:pPr>
            <a:endParaRPr lang="en-US" sz="2000" dirty="0"/>
          </a:p>
          <a:p>
            <a:pPr algn="just">
              <a:lnSpc>
                <a:spcPct val="120000"/>
              </a:lnSpc>
            </a:pPr>
            <a:endParaRPr lang="en-US" sz="2000" dirty="0"/>
          </a:p>
          <a:p>
            <a:pPr marL="400050" indent="-400050" algn="just">
              <a:lnSpc>
                <a:spcPct val="120000"/>
              </a:lnSpc>
              <a:buFontTx/>
              <a:buAutoNum type="romanLcParenBoth"/>
            </a:pPr>
            <a:r>
              <a:rPr lang="en-US" sz="2000" b="1" u="sng" dirty="0"/>
              <a:t>Inorganic polymers: </a:t>
            </a:r>
            <a:r>
              <a:rPr lang="en-US" sz="2000" dirty="0"/>
              <a:t>polymers that don't have any carbon atoms, have Si, Ge, etc. atoms in the backbone chain. </a:t>
            </a:r>
            <a:endParaRPr lang="en-US" sz="2000" u="sng" dirty="0"/>
          </a:p>
        </p:txBody>
      </p:sp>
      <p:pic>
        <p:nvPicPr>
          <p:cNvPr id="3" name="Picture 2"/>
          <p:cNvPicPr>
            <a:picLocks noChangeAspect="1"/>
          </p:cNvPicPr>
          <p:nvPr/>
        </p:nvPicPr>
        <p:blipFill>
          <a:blip r:embed="rId2"/>
          <a:stretch>
            <a:fillRect/>
          </a:stretch>
        </p:blipFill>
        <p:spPr>
          <a:xfrm>
            <a:off x="1589648" y="1861802"/>
            <a:ext cx="6210300" cy="1034968"/>
          </a:xfrm>
          <a:prstGeom prst="rect">
            <a:avLst/>
          </a:prstGeom>
        </p:spPr>
      </p:pic>
      <p:pic>
        <p:nvPicPr>
          <p:cNvPr id="7" name="Picture 6"/>
          <p:cNvPicPr>
            <a:picLocks noChangeAspect="1"/>
          </p:cNvPicPr>
          <p:nvPr/>
        </p:nvPicPr>
        <p:blipFill>
          <a:blip r:embed="rId3"/>
          <a:stretch>
            <a:fillRect/>
          </a:stretch>
        </p:blipFill>
        <p:spPr>
          <a:xfrm>
            <a:off x="4744511" y="3989736"/>
            <a:ext cx="4399489" cy="2503918"/>
          </a:xfrm>
          <a:prstGeom prst="rect">
            <a:avLst/>
          </a:prstGeom>
        </p:spPr>
      </p:pic>
      <p:pic>
        <p:nvPicPr>
          <p:cNvPr id="8" name="Picture 7"/>
          <p:cNvPicPr>
            <a:picLocks noChangeAspect="1"/>
          </p:cNvPicPr>
          <p:nvPr/>
        </p:nvPicPr>
        <p:blipFill>
          <a:blip r:embed="rId4"/>
          <a:stretch>
            <a:fillRect/>
          </a:stretch>
        </p:blipFill>
        <p:spPr>
          <a:xfrm>
            <a:off x="441258" y="4085036"/>
            <a:ext cx="3530066" cy="1231900"/>
          </a:xfrm>
          <a:prstGeom prst="rect">
            <a:avLst/>
          </a:prstGeom>
        </p:spPr>
      </p:pic>
      <p:pic>
        <p:nvPicPr>
          <p:cNvPr id="9" name="Picture 8"/>
          <p:cNvPicPr>
            <a:picLocks noChangeAspect="1"/>
          </p:cNvPicPr>
          <p:nvPr/>
        </p:nvPicPr>
        <p:blipFill>
          <a:blip r:embed="rId5"/>
          <a:stretch>
            <a:fillRect/>
          </a:stretch>
        </p:blipFill>
        <p:spPr>
          <a:xfrm>
            <a:off x="441258" y="5434743"/>
            <a:ext cx="3734551" cy="1058911"/>
          </a:xfrm>
          <a:prstGeom prst="rect">
            <a:avLst/>
          </a:prstGeom>
        </p:spPr>
      </p:pic>
      <p:sp>
        <p:nvSpPr>
          <p:cNvPr id="10" name="TextBox 9"/>
          <p:cNvSpPr txBox="1"/>
          <p:nvPr/>
        </p:nvSpPr>
        <p:spPr>
          <a:xfrm>
            <a:off x="3443700" y="4947604"/>
            <a:ext cx="1055247" cy="369332"/>
          </a:xfrm>
          <a:prstGeom prst="rect">
            <a:avLst/>
          </a:prstGeom>
          <a:noFill/>
        </p:spPr>
        <p:txBody>
          <a:bodyPr wrap="none" rtlCol="0">
            <a:spAutoFit/>
          </a:bodyPr>
          <a:lstStyle/>
          <a:p>
            <a:r>
              <a:rPr lang="en-US" dirty="0"/>
              <a:t>silicones</a:t>
            </a:r>
          </a:p>
        </p:txBody>
      </p:sp>
      <p:sp>
        <p:nvSpPr>
          <p:cNvPr id="11" name="TextBox 10"/>
          <p:cNvSpPr txBox="1"/>
          <p:nvPr/>
        </p:nvSpPr>
        <p:spPr>
          <a:xfrm>
            <a:off x="3826440" y="6068798"/>
            <a:ext cx="1335334" cy="369332"/>
          </a:xfrm>
          <a:prstGeom prst="rect">
            <a:avLst/>
          </a:prstGeom>
          <a:noFill/>
        </p:spPr>
        <p:txBody>
          <a:bodyPr wrap="none" rtlCol="0">
            <a:spAutoFit/>
          </a:bodyPr>
          <a:lstStyle/>
          <a:p>
            <a:r>
              <a:rPr lang="en-US" dirty="0" err="1"/>
              <a:t>polysilanes</a:t>
            </a:r>
            <a:endParaRPr lang="en-US" dirty="0"/>
          </a:p>
        </p:txBody>
      </p:sp>
    </p:spTree>
    <p:extLst>
      <p:ext uri="{BB962C8B-B14F-4D97-AF65-F5344CB8AC3E}">
        <p14:creationId xmlns:p14="http://schemas.microsoft.com/office/powerpoint/2010/main" val="2989545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80947" y="6493654"/>
            <a:ext cx="5563053" cy="365125"/>
          </a:xfrm>
        </p:spPr>
        <p:txBody>
          <a:bodyPr/>
          <a:lstStyle/>
          <a:p>
            <a:r>
              <a:rPr lang="en-US" dirty="0" err="1"/>
              <a:t>Yildiz</a:t>
            </a:r>
            <a:r>
              <a:rPr lang="en-US" dirty="0"/>
              <a:t> Technical University, Metallurgical and Materials Engineering</a:t>
            </a:r>
          </a:p>
        </p:txBody>
      </p:sp>
      <p:sp>
        <p:nvSpPr>
          <p:cNvPr id="4" name="TextBox 3"/>
          <p:cNvSpPr txBox="1"/>
          <p:nvPr/>
        </p:nvSpPr>
        <p:spPr>
          <a:xfrm>
            <a:off x="160170" y="274604"/>
            <a:ext cx="8534780" cy="461665"/>
          </a:xfrm>
          <a:prstGeom prst="rect">
            <a:avLst/>
          </a:prstGeom>
          <a:noFill/>
        </p:spPr>
        <p:txBody>
          <a:bodyPr wrap="square" rtlCol="0">
            <a:spAutoFit/>
          </a:bodyPr>
          <a:lstStyle/>
          <a:p>
            <a:pPr marL="457200" indent="-457200" algn="just">
              <a:buClr>
                <a:schemeClr val="tx2"/>
              </a:buClr>
              <a:buFont typeface="+mj-lt"/>
              <a:buAutoNum type="arabicPeriod" startAt="3"/>
            </a:pPr>
            <a:r>
              <a:rPr lang="en-US" sz="2400" b="1" dirty="0">
                <a:solidFill>
                  <a:srgbClr val="D1282E"/>
                </a:solidFill>
              </a:rPr>
              <a:t>Classification Based on Chain Structure</a:t>
            </a:r>
            <a:endParaRPr lang="en-US" sz="2400" dirty="0">
              <a:solidFill>
                <a:srgbClr val="D1282E"/>
              </a:solidFill>
            </a:endParaRPr>
          </a:p>
        </p:txBody>
      </p:sp>
      <p:sp>
        <p:nvSpPr>
          <p:cNvPr id="5" name="Rectangle 4"/>
          <p:cNvSpPr/>
          <p:nvPr/>
        </p:nvSpPr>
        <p:spPr>
          <a:xfrm>
            <a:off x="297459" y="1006889"/>
            <a:ext cx="8580544" cy="3406061"/>
          </a:xfrm>
          <a:prstGeom prst="rect">
            <a:avLst/>
          </a:prstGeom>
        </p:spPr>
        <p:txBody>
          <a:bodyPr wrap="square">
            <a:spAutoFit/>
          </a:bodyPr>
          <a:lstStyle/>
          <a:p>
            <a:pPr marL="400050" indent="-400050" algn="just">
              <a:lnSpc>
                <a:spcPct val="120000"/>
              </a:lnSpc>
              <a:buFontTx/>
              <a:buAutoNum type="romanLcParenBoth"/>
            </a:pPr>
            <a:r>
              <a:rPr lang="en-US" sz="2000" b="1" u="sng" dirty="0"/>
              <a:t> </a:t>
            </a:r>
            <a:r>
              <a:rPr lang="en-US" sz="2000" b="1" u="sng" dirty="0" err="1"/>
              <a:t>Lineer</a:t>
            </a:r>
            <a:r>
              <a:rPr lang="en-US" sz="2000" b="1" u="sng" dirty="0"/>
              <a:t> polymers: (A)</a:t>
            </a:r>
          </a:p>
          <a:p>
            <a:pPr marL="400050" indent="-400050" algn="just">
              <a:lnSpc>
                <a:spcPct val="120000"/>
              </a:lnSpc>
              <a:buFontTx/>
              <a:buAutoNum type="romanLcParenBoth"/>
            </a:pPr>
            <a:endParaRPr lang="en-US" sz="2000" dirty="0"/>
          </a:p>
          <a:p>
            <a:pPr algn="just">
              <a:lnSpc>
                <a:spcPct val="120000"/>
              </a:lnSpc>
            </a:pPr>
            <a:endParaRPr lang="en-US" sz="2000" dirty="0"/>
          </a:p>
          <a:p>
            <a:pPr marL="400050" indent="-400050" algn="just">
              <a:lnSpc>
                <a:spcPct val="120000"/>
              </a:lnSpc>
              <a:buFontTx/>
              <a:buAutoNum type="romanLcParenBoth"/>
            </a:pPr>
            <a:r>
              <a:rPr lang="en-US" sz="2000" b="1" u="sng" dirty="0"/>
              <a:t> Branched polymers: (B)</a:t>
            </a:r>
          </a:p>
          <a:p>
            <a:pPr marL="400050" indent="-400050" algn="just">
              <a:lnSpc>
                <a:spcPct val="120000"/>
              </a:lnSpc>
              <a:buFontTx/>
              <a:buAutoNum type="romanLcParenBoth"/>
            </a:pPr>
            <a:endParaRPr lang="en-US" sz="2000" b="1" u="sng" dirty="0"/>
          </a:p>
          <a:p>
            <a:pPr marL="400050" indent="-400050" algn="just">
              <a:lnSpc>
                <a:spcPct val="120000"/>
              </a:lnSpc>
              <a:buFontTx/>
              <a:buAutoNum type="romanLcParenBoth"/>
            </a:pPr>
            <a:endParaRPr lang="en-US" sz="2000" b="1" u="sng" dirty="0"/>
          </a:p>
          <a:p>
            <a:pPr algn="just">
              <a:lnSpc>
                <a:spcPct val="120000"/>
              </a:lnSpc>
            </a:pPr>
            <a:endParaRPr lang="en-US" sz="2000" b="1" u="sng" dirty="0"/>
          </a:p>
          <a:p>
            <a:pPr marL="400050" indent="-400050" algn="just">
              <a:lnSpc>
                <a:spcPct val="120000"/>
              </a:lnSpc>
              <a:buFontTx/>
              <a:buAutoNum type="romanLcParenBoth"/>
            </a:pPr>
            <a:r>
              <a:rPr lang="en-US" sz="2000" b="1" u="sng" dirty="0"/>
              <a:t> </a:t>
            </a:r>
            <a:r>
              <a:rPr lang="en-US" sz="2000" b="1" u="sng" dirty="0" err="1"/>
              <a:t>Crosslinked</a:t>
            </a:r>
            <a:r>
              <a:rPr lang="en-US" sz="2000" b="1" u="sng" dirty="0"/>
              <a:t> polymers: (C)</a:t>
            </a:r>
          </a:p>
          <a:p>
            <a:pPr algn="just">
              <a:lnSpc>
                <a:spcPct val="120000"/>
              </a:lnSpc>
            </a:pPr>
            <a:endParaRPr lang="en-US" sz="2000" u="sng" dirty="0"/>
          </a:p>
        </p:txBody>
      </p:sp>
      <p:pic>
        <p:nvPicPr>
          <p:cNvPr id="12" name="Picture 11"/>
          <p:cNvPicPr>
            <a:picLocks noChangeAspect="1"/>
          </p:cNvPicPr>
          <p:nvPr/>
        </p:nvPicPr>
        <p:blipFill>
          <a:blip r:embed="rId2"/>
          <a:stretch>
            <a:fillRect/>
          </a:stretch>
        </p:blipFill>
        <p:spPr>
          <a:xfrm>
            <a:off x="3946736" y="847939"/>
            <a:ext cx="5197264" cy="4033293"/>
          </a:xfrm>
          <a:prstGeom prst="rect">
            <a:avLst/>
          </a:prstGeom>
        </p:spPr>
      </p:pic>
    </p:spTree>
    <p:extLst>
      <p:ext uri="{BB962C8B-B14F-4D97-AF65-F5344CB8AC3E}">
        <p14:creationId xmlns:p14="http://schemas.microsoft.com/office/powerpoint/2010/main" val="2704052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59165" y="6456676"/>
            <a:ext cx="8484835" cy="365125"/>
          </a:xfrm>
        </p:spPr>
        <p:txBody>
          <a:bodyPr/>
          <a:lstStyle/>
          <a:p>
            <a:pPr algn="r"/>
            <a:r>
              <a:rPr lang="en-US" dirty="0" err="1"/>
              <a:t>Yildiz</a:t>
            </a:r>
            <a:r>
              <a:rPr lang="en-US" dirty="0"/>
              <a:t> Technical University, Metallurgical and Materials Engineering</a:t>
            </a:r>
          </a:p>
        </p:txBody>
      </p:sp>
      <p:sp>
        <p:nvSpPr>
          <p:cNvPr id="3" name="Rectangle 2"/>
          <p:cNvSpPr/>
          <p:nvPr/>
        </p:nvSpPr>
        <p:spPr>
          <a:xfrm>
            <a:off x="301347" y="372809"/>
            <a:ext cx="7121755" cy="415498"/>
          </a:xfrm>
          <a:prstGeom prst="rect">
            <a:avLst/>
          </a:prstGeom>
        </p:spPr>
        <p:txBody>
          <a:bodyPr wrap="square">
            <a:spAutoFit/>
          </a:bodyPr>
          <a:lstStyle/>
          <a:p>
            <a:pPr marL="400050" indent="-400050" algn="just">
              <a:lnSpc>
                <a:spcPct val="120000"/>
              </a:lnSpc>
              <a:buFontTx/>
              <a:buAutoNum type="romanLcParenBoth"/>
            </a:pPr>
            <a:r>
              <a:rPr lang="en-US" b="1" u="sng" dirty="0"/>
              <a:t> </a:t>
            </a:r>
            <a:r>
              <a:rPr lang="en-US" b="1" u="sng" dirty="0" err="1"/>
              <a:t>Lineer</a:t>
            </a:r>
            <a:r>
              <a:rPr lang="en-US" b="1" u="sng" dirty="0"/>
              <a:t> polymers:</a:t>
            </a:r>
            <a:r>
              <a:rPr lang="en-US" dirty="0"/>
              <a:t> The polymers have long and straight chains</a:t>
            </a:r>
            <a:endParaRPr lang="en-US" b="1" u="sng" dirty="0"/>
          </a:p>
        </p:txBody>
      </p:sp>
      <p:pic>
        <p:nvPicPr>
          <p:cNvPr id="4" name="Picture 3"/>
          <p:cNvPicPr>
            <a:picLocks noChangeAspect="1"/>
          </p:cNvPicPr>
          <p:nvPr/>
        </p:nvPicPr>
        <p:blipFill>
          <a:blip r:embed="rId2"/>
          <a:stretch>
            <a:fillRect/>
          </a:stretch>
        </p:blipFill>
        <p:spPr>
          <a:xfrm>
            <a:off x="1217703" y="991361"/>
            <a:ext cx="6019800" cy="1892300"/>
          </a:xfrm>
          <a:prstGeom prst="rect">
            <a:avLst/>
          </a:prstGeom>
        </p:spPr>
      </p:pic>
      <p:sp>
        <p:nvSpPr>
          <p:cNvPr id="5" name="TextBox 4"/>
          <p:cNvSpPr txBox="1"/>
          <p:nvPr/>
        </p:nvSpPr>
        <p:spPr>
          <a:xfrm>
            <a:off x="570407" y="3153227"/>
            <a:ext cx="3959926" cy="369332"/>
          </a:xfrm>
          <a:prstGeom prst="rect">
            <a:avLst/>
          </a:prstGeom>
          <a:noFill/>
        </p:spPr>
        <p:txBody>
          <a:bodyPr wrap="none" rtlCol="0">
            <a:spAutoFit/>
          </a:bodyPr>
          <a:lstStyle/>
          <a:p>
            <a:r>
              <a:rPr lang="en-US" b="1" dirty="0">
                <a:solidFill>
                  <a:srgbClr val="D1282E"/>
                </a:solidFill>
              </a:rPr>
              <a:t>Example: </a:t>
            </a:r>
            <a:r>
              <a:rPr lang="en-US" dirty="0"/>
              <a:t>High Density Polyethylene</a:t>
            </a:r>
            <a:endParaRPr lang="en-US" b="1" dirty="0">
              <a:solidFill>
                <a:srgbClr val="D1282E"/>
              </a:solidFill>
            </a:endParaRPr>
          </a:p>
        </p:txBody>
      </p:sp>
      <p:pic>
        <p:nvPicPr>
          <p:cNvPr id="6" name="Picture 5"/>
          <p:cNvPicPr>
            <a:picLocks noChangeAspect="1"/>
          </p:cNvPicPr>
          <p:nvPr/>
        </p:nvPicPr>
        <p:blipFill>
          <a:blip r:embed="rId3"/>
          <a:stretch>
            <a:fillRect/>
          </a:stretch>
        </p:blipFill>
        <p:spPr>
          <a:xfrm>
            <a:off x="221788" y="3637276"/>
            <a:ext cx="3543300" cy="2819400"/>
          </a:xfrm>
          <a:prstGeom prst="rect">
            <a:avLst/>
          </a:prstGeom>
        </p:spPr>
      </p:pic>
      <p:pic>
        <p:nvPicPr>
          <p:cNvPr id="7" name="Picture 6"/>
          <p:cNvPicPr>
            <a:picLocks noChangeAspect="1"/>
          </p:cNvPicPr>
          <p:nvPr/>
        </p:nvPicPr>
        <p:blipFill>
          <a:blip r:embed="rId4"/>
          <a:stretch>
            <a:fillRect/>
          </a:stretch>
        </p:blipFill>
        <p:spPr>
          <a:xfrm>
            <a:off x="3042572" y="4023862"/>
            <a:ext cx="6210300" cy="1358900"/>
          </a:xfrm>
          <a:prstGeom prst="rect">
            <a:avLst/>
          </a:prstGeom>
        </p:spPr>
      </p:pic>
    </p:spTree>
    <p:extLst>
      <p:ext uri="{BB962C8B-B14F-4D97-AF65-F5344CB8AC3E}">
        <p14:creationId xmlns:p14="http://schemas.microsoft.com/office/powerpoint/2010/main" val="4212948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59165" y="6456676"/>
            <a:ext cx="8484835" cy="365125"/>
          </a:xfrm>
        </p:spPr>
        <p:txBody>
          <a:bodyPr/>
          <a:lstStyle/>
          <a:p>
            <a:pPr algn="r"/>
            <a:r>
              <a:rPr lang="en-US" dirty="0" err="1"/>
              <a:t>Yildiz</a:t>
            </a:r>
            <a:r>
              <a:rPr lang="en-US" dirty="0"/>
              <a:t> Technical University, Metallurgical and Materials Engineering</a:t>
            </a:r>
          </a:p>
        </p:txBody>
      </p:sp>
      <p:sp>
        <p:nvSpPr>
          <p:cNvPr id="3" name="Rectangle 2"/>
          <p:cNvSpPr/>
          <p:nvPr/>
        </p:nvSpPr>
        <p:spPr>
          <a:xfrm>
            <a:off x="301347" y="218084"/>
            <a:ext cx="8599154" cy="415498"/>
          </a:xfrm>
          <a:prstGeom prst="rect">
            <a:avLst/>
          </a:prstGeom>
        </p:spPr>
        <p:txBody>
          <a:bodyPr wrap="square">
            <a:spAutoFit/>
          </a:bodyPr>
          <a:lstStyle/>
          <a:p>
            <a:pPr marL="400050" indent="-400050" algn="just">
              <a:lnSpc>
                <a:spcPct val="120000"/>
              </a:lnSpc>
              <a:buFont typeface="+mj-lt"/>
              <a:buAutoNum type="romanLcPeriod" startAt="2"/>
            </a:pPr>
            <a:r>
              <a:rPr lang="en-US" b="1" u="sng" dirty="0"/>
              <a:t>Branched polymers:</a:t>
            </a:r>
            <a:r>
              <a:rPr lang="en-US" dirty="0"/>
              <a:t> The polymers have linear chains including small branches </a:t>
            </a:r>
            <a:endParaRPr lang="en-US" b="1" u="sng" dirty="0"/>
          </a:p>
        </p:txBody>
      </p:sp>
      <p:sp>
        <p:nvSpPr>
          <p:cNvPr id="5" name="TextBox 4"/>
          <p:cNvSpPr txBox="1"/>
          <p:nvPr/>
        </p:nvSpPr>
        <p:spPr>
          <a:xfrm>
            <a:off x="325531" y="3314655"/>
            <a:ext cx="3897484" cy="369332"/>
          </a:xfrm>
          <a:prstGeom prst="rect">
            <a:avLst/>
          </a:prstGeom>
          <a:noFill/>
        </p:spPr>
        <p:txBody>
          <a:bodyPr wrap="none" rtlCol="0">
            <a:spAutoFit/>
          </a:bodyPr>
          <a:lstStyle/>
          <a:p>
            <a:r>
              <a:rPr lang="en-US" b="1" dirty="0">
                <a:solidFill>
                  <a:srgbClr val="D1282E"/>
                </a:solidFill>
              </a:rPr>
              <a:t>Example: </a:t>
            </a:r>
            <a:r>
              <a:rPr lang="en-US" dirty="0"/>
              <a:t>Low Density Polyethylene</a:t>
            </a:r>
            <a:endParaRPr lang="en-US" b="1" dirty="0">
              <a:solidFill>
                <a:srgbClr val="D1282E"/>
              </a:solidFill>
            </a:endParaRPr>
          </a:p>
        </p:txBody>
      </p:sp>
      <p:pic>
        <p:nvPicPr>
          <p:cNvPr id="8" name="Picture 7"/>
          <p:cNvPicPr>
            <a:picLocks noChangeAspect="1"/>
          </p:cNvPicPr>
          <p:nvPr/>
        </p:nvPicPr>
        <p:blipFill>
          <a:blip r:embed="rId2"/>
          <a:stretch>
            <a:fillRect/>
          </a:stretch>
        </p:blipFill>
        <p:spPr>
          <a:xfrm>
            <a:off x="764129" y="949493"/>
            <a:ext cx="7908735" cy="2068053"/>
          </a:xfrm>
          <a:prstGeom prst="rect">
            <a:avLst/>
          </a:prstGeom>
        </p:spPr>
      </p:pic>
      <p:sp>
        <p:nvSpPr>
          <p:cNvPr id="9" name="TextBox 8"/>
          <p:cNvSpPr txBox="1"/>
          <p:nvPr/>
        </p:nvSpPr>
        <p:spPr>
          <a:xfrm>
            <a:off x="860991" y="2648215"/>
            <a:ext cx="7458339" cy="369332"/>
          </a:xfrm>
          <a:prstGeom prst="rect">
            <a:avLst/>
          </a:prstGeom>
          <a:solidFill>
            <a:schemeClr val="bg1"/>
          </a:solidFill>
        </p:spPr>
        <p:txBody>
          <a:bodyPr wrap="square" rtlCol="0">
            <a:spAutoFit/>
          </a:bodyPr>
          <a:lstStyle/>
          <a:p>
            <a:endParaRPr lang="en-US" dirty="0"/>
          </a:p>
        </p:txBody>
      </p:sp>
      <p:pic>
        <p:nvPicPr>
          <p:cNvPr id="12" name="Picture 11"/>
          <p:cNvPicPr>
            <a:picLocks noChangeAspect="1"/>
          </p:cNvPicPr>
          <p:nvPr/>
        </p:nvPicPr>
        <p:blipFill>
          <a:blip r:embed="rId3"/>
          <a:stretch>
            <a:fillRect/>
          </a:stretch>
        </p:blipFill>
        <p:spPr>
          <a:xfrm>
            <a:off x="408970" y="3906557"/>
            <a:ext cx="4025137" cy="2278622"/>
          </a:xfrm>
          <a:prstGeom prst="rect">
            <a:avLst/>
          </a:prstGeom>
        </p:spPr>
      </p:pic>
      <p:pic>
        <p:nvPicPr>
          <p:cNvPr id="13" name="Picture 12"/>
          <p:cNvPicPr>
            <a:picLocks noChangeAspect="1"/>
          </p:cNvPicPr>
          <p:nvPr/>
        </p:nvPicPr>
        <p:blipFill>
          <a:blip r:embed="rId4"/>
          <a:stretch>
            <a:fillRect/>
          </a:stretch>
        </p:blipFill>
        <p:spPr>
          <a:xfrm>
            <a:off x="4434106" y="3017548"/>
            <a:ext cx="4709893" cy="3245860"/>
          </a:xfrm>
          <a:prstGeom prst="rect">
            <a:avLst/>
          </a:prstGeom>
        </p:spPr>
      </p:pic>
    </p:spTree>
    <p:extLst>
      <p:ext uri="{BB962C8B-B14F-4D97-AF65-F5344CB8AC3E}">
        <p14:creationId xmlns:p14="http://schemas.microsoft.com/office/powerpoint/2010/main" val="2047409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12"/>
            <a:ext cx="8229600" cy="820407"/>
          </a:xfrm>
        </p:spPr>
        <p:txBody>
          <a:bodyPr/>
          <a:lstStyle/>
          <a:p>
            <a:pPr algn="l"/>
            <a:r>
              <a:rPr lang="en-US" dirty="0"/>
              <a:t>Contents:</a:t>
            </a:r>
          </a:p>
        </p:txBody>
      </p:sp>
      <p:sp>
        <p:nvSpPr>
          <p:cNvPr id="3" name="Content Placeholder 2"/>
          <p:cNvSpPr>
            <a:spLocks noGrp="1"/>
          </p:cNvSpPr>
          <p:nvPr>
            <p:ph idx="1"/>
          </p:nvPr>
        </p:nvSpPr>
        <p:spPr>
          <a:xfrm>
            <a:off x="457200" y="864960"/>
            <a:ext cx="8229600" cy="5484782"/>
          </a:xfrm>
        </p:spPr>
        <p:txBody>
          <a:bodyPr>
            <a:normAutofit fontScale="77500" lnSpcReduction="20000"/>
          </a:bodyPr>
          <a:lstStyle/>
          <a:p>
            <a:r>
              <a:rPr lang="en-US" dirty="0"/>
              <a:t>Introduction to Polymers: Basic concepts and definitions </a:t>
            </a:r>
          </a:p>
          <a:p>
            <a:r>
              <a:rPr lang="en-US" dirty="0"/>
              <a:t>Classifications of polymers			</a:t>
            </a:r>
          </a:p>
          <a:p>
            <a:r>
              <a:rPr lang="en-US" dirty="0"/>
              <a:t>Mechanisms of Polymerizations</a:t>
            </a:r>
          </a:p>
          <a:p>
            <a:r>
              <a:rPr lang="en-US" dirty="0"/>
              <a:t>Polymer Production Methods	</a:t>
            </a:r>
          </a:p>
          <a:p>
            <a:r>
              <a:rPr lang="en-US" dirty="0"/>
              <a:t>Physical, chemical, mechanical, thermal, rheological and morphological properties of polymers</a:t>
            </a:r>
          </a:p>
          <a:p>
            <a:r>
              <a:rPr lang="en-US" dirty="0"/>
              <a:t>Structure-property relationships of polymers</a:t>
            </a:r>
          </a:p>
          <a:p>
            <a:r>
              <a:rPr lang="en-US" dirty="0"/>
              <a:t>Characterization methods for polymers</a:t>
            </a:r>
          </a:p>
          <a:p>
            <a:r>
              <a:rPr lang="en-US" dirty="0"/>
              <a:t>Thermoplastics</a:t>
            </a:r>
          </a:p>
          <a:p>
            <a:r>
              <a:rPr lang="en-US" dirty="0"/>
              <a:t>Thermosets</a:t>
            </a:r>
          </a:p>
          <a:p>
            <a:r>
              <a:rPr lang="en-US" dirty="0"/>
              <a:t>Elastomers</a:t>
            </a:r>
          </a:p>
          <a:p>
            <a:r>
              <a:rPr lang="en-US" dirty="0"/>
              <a:t>Engineering Plastics </a:t>
            </a:r>
          </a:p>
          <a:p>
            <a:r>
              <a:rPr lang="en-US" dirty="0"/>
              <a:t>Polymeric </a:t>
            </a:r>
            <a:r>
              <a:rPr lang="en-US" dirty="0" err="1"/>
              <a:t>Fibres</a:t>
            </a:r>
            <a:endParaRPr lang="en-US" dirty="0"/>
          </a:p>
          <a:p>
            <a:r>
              <a:rPr lang="en-US" dirty="0"/>
              <a:t>Thermoplastic Elastomers</a:t>
            </a:r>
          </a:p>
          <a:p>
            <a:r>
              <a:rPr lang="en-US" dirty="0"/>
              <a:t>Special Polymers</a:t>
            </a:r>
          </a:p>
          <a:p>
            <a:r>
              <a:rPr lang="en-US" dirty="0"/>
              <a:t>Polymer Processing	</a:t>
            </a:r>
          </a:p>
          <a:p>
            <a:r>
              <a:rPr lang="en-US" dirty="0"/>
              <a:t>Polymer Composites </a:t>
            </a:r>
          </a:p>
          <a:p>
            <a:r>
              <a:rPr lang="en-US" dirty="0"/>
              <a:t>Recycling of Polymeric Materials and Their Environmental Effects	</a:t>
            </a:r>
          </a:p>
        </p:txBody>
      </p:sp>
      <p:sp>
        <p:nvSpPr>
          <p:cNvPr id="4" name="Footer Placeholder 3"/>
          <p:cNvSpPr>
            <a:spLocks noGrp="1"/>
          </p:cNvSpPr>
          <p:nvPr>
            <p:ph type="ftr" sz="quarter" idx="11"/>
          </p:nvPr>
        </p:nvSpPr>
        <p:spPr>
          <a:xfrm>
            <a:off x="3587412" y="6545730"/>
            <a:ext cx="5436821" cy="365125"/>
          </a:xfrm>
        </p:spPr>
        <p:txBody>
          <a:bodyPr/>
          <a:lstStyle/>
          <a:p>
            <a:r>
              <a:rPr lang="en-US" dirty="0" err="1"/>
              <a:t>Yildiz</a:t>
            </a:r>
            <a:r>
              <a:rPr lang="en-US" dirty="0"/>
              <a:t> Technical University, Metallurgical and Materials Engineering</a:t>
            </a:r>
          </a:p>
        </p:txBody>
      </p:sp>
    </p:spTree>
    <p:extLst>
      <p:ext uri="{BB962C8B-B14F-4D97-AF65-F5344CB8AC3E}">
        <p14:creationId xmlns:p14="http://schemas.microsoft.com/office/powerpoint/2010/main" val="3759664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59165" y="6456676"/>
            <a:ext cx="8484835" cy="365125"/>
          </a:xfrm>
        </p:spPr>
        <p:txBody>
          <a:bodyPr/>
          <a:lstStyle/>
          <a:p>
            <a:pPr algn="r"/>
            <a:r>
              <a:rPr lang="en-US" dirty="0" err="1"/>
              <a:t>Yildiz</a:t>
            </a:r>
            <a:r>
              <a:rPr lang="en-US" dirty="0"/>
              <a:t> Technical University, Metallurgical and Materials Engineering</a:t>
            </a:r>
          </a:p>
        </p:txBody>
      </p:sp>
      <p:sp>
        <p:nvSpPr>
          <p:cNvPr id="3" name="Rectangle 2"/>
          <p:cNvSpPr/>
          <p:nvPr/>
        </p:nvSpPr>
        <p:spPr>
          <a:xfrm>
            <a:off x="301347" y="218084"/>
            <a:ext cx="8491530" cy="747897"/>
          </a:xfrm>
          <a:prstGeom prst="rect">
            <a:avLst/>
          </a:prstGeom>
        </p:spPr>
        <p:txBody>
          <a:bodyPr wrap="square">
            <a:spAutoFit/>
          </a:bodyPr>
          <a:lstStyle/>
          <a:p>
            <a:pPr marL="400050" indent="-400050" algn="just">
              <a:lnSpc>
                <a:spcPct val="120000"/>
              </a:lnSpc>
              <a:buFont typeface="+mj-lt"/>
              <a:buAutoNum type="romanLcPeriod" startAt="3"/>
            </a:pPr>
            <a:r>
              <a:rPr lang="en-US" b="1" u="sng" dirty="0"/>
              <a:t> </a:t>
            </a:r>
            <a:r>
              <a:rPr lang="en-US" b="1" u="sng" dirty="0" err="1"/>
              <a:t>Crosslinked</a:t>
            </a:r>
            <a:r>
              <a:rPr lang="en-US" b="1" u="sng" dirty="0"/>
              <a:t> polymers:</a:t>
            </a:r>
            <a:r>
              <a:rPr lang="en-US" dirty="0"/>
              <a:t> The polymers have strong covalent bonds between linear polymer chains.</a:t>
            </a:r>
            <a:endParaRPr lang="en-US" b="1" u="sng" dirty="0"/>
          </a:p>
        </p:txBody>
      </p:sp>
      <p:sp>
        <p:nvSpPr>
          <p:cNvPr id="5" name="TextBox 4"/>
          <p:cNvSpPr txBox="1"/>
          <p:nvPr/>
        </p:nvSpPr>
        <p:spPr>
          <a:xfrm>
            <a:off x="570407" y="3153227"/>
            <a:ext cx="1373543" cy="2308324"/>
          </a:xfrm>
          <a:prstGeom prst="rect">
            <a:avLst/>
          </a:prstGeom>
          <a:noFill/>
        </p:spPr>
        <p:txBody>
          <a:bodyPr wrap="none" rtlCol="0">
            <a:spAutoFit/>
          </a:bodyPr>
          <a:lstStyle/>
          <a:p>
            <a:r>
              <a:rPr lang="en-US" b="1" dirty="0">
                <a:solidFill>
                  <a:srgbClr val="D1282E"/>
                </a:solidFill>
              </a:rPr>
              <a:t>Example: </a:t>
            </a:r>
          </a:p>
          <a:p>
            <a:endParaRPr lang="en-US" b="1" dirty="0">
              <a:solidFill>
                <a:srgbClr val="D1282E"/>
              </a:solidFill>
            </a:endParaRPr>
          </a:p>
          <a:p>
            <a:r>
              <a:rPr lang="en-US" dirty="0"/>
              <a:t>Hydrogels</a:t>
            </a:r>
          </a:p>
          <a:p>
            <a:endParaRPr lang="en-US" b="1" dirty="0">
              <a:solidFill>
                <a:srgbClr val="D1282E"/>
              </a:solidFill>
            </a:endParaRPr>
          </a:p>
          <a:p>
            <a:endParaRPr lang="en-US" b="1" dirty="0">
              <a:solidFill>
                <a:srgbClr val="D1282E"/>
              </a:solidFill>
            </a:endParaRPr>
          </a:p>
          <a:p>
            <a:endParaRPr lang="en-US" dirty="0">
              <a:solidFill>
                <a:srgbClr val="000000"/>
              </a:solidFill>
            </a:endParaRPr>
          </a:p>
          <a:p>
            <a:endParaRPr lang="en-US" dirty="0">
              <a:solidFill>
                <a:srgbClr val="000000"/>
              </a:solidFill>
            </a:endParaRPr>
          </a:p>
          <a:p>
            <a:r>
              <a:rPr lang="en-US" dirty="0">
                <a:solidFill>
                  <a:srgbClr val="000000"/>
                </a:solidFill>
              </a:rPr>
              <a:t>Thermosets</a:t>
            </a:r>
          </a:p>
        </p:txBody>
      </p:sp>
      <p:pic>
        <p:nvPicPr>
          <p:cNvPr id="8" name="Picture 7"/>
          <p:cNvPicPr>
            <a:picLocks noChangeAspect="1"/>
          </p:cNvPicPr>
          <p:nvPr/>
        </p:nvPicPr>
        <p:blipFill>
          <a:blip r:embed="rId2"/>
          <a:stretch>
            <a:fillRect/>
          </a:stretch>
        </p:blipFill>
        <p:spPr>
          <a:xfrm>
            <a:off x="2647549" y="1123972"/>
            <a:ext cx="3359551" cy="1494778"/>
          </a:xfrm>
          <a:prstGeom prst="rect">
            <a:avLst/>
          </a:prstGeom>
        </p:spPr>
      </p:pic>
      <p:pic>
        <p:nvPicPr>
          <p:cNvPr id="9" name="Picture 8"/>
          <p:cNvPicPr>
            <a:picLocks noChangeAspect="1"/>
          </p:cNvPicPr>
          <p:nvPr/>
        </p:nvPicPr>
        <p:blipFill>
          <a:blip r:embed="rId3"/>
          <a:stretch>
            <a:fillRect/>
          </a:stretch>
        </p:blipFill>
        <p:spPr>
          <a:xfrm>
            <a:off x="2367728" y="3557408"/>
            <a:ext cx="6048466" cy="887244"/>
          </a:xfrm>
          <a:prstGeom prst="rect">
            <a:avLst/>
          </a:prstGeom>
        </p:spPr>
      </p:pic>
      <p:pic>
        <p:nvPicPr>
          <p:cNvPr id="10" name="Picture 9"/>
          <p:cNvPicPr>
            <a:picLocks noChangeAspect="1"/>
          </p:cNvPicPr>
          <p:nvPr/>
        </p:nvPicPr>
        <p:blipFill>
          <a:blip r:embed="rId4"/>
          <a:stretch>
            <a:fillRect/>
          </a:stretch>
        </p:blipFill>
        <p:spPr>
          <a:xfrm>
            <a:off x="1943950" y="4693445"/>
            <a:ext cx="2540000" cy="1905000"/>
          </a:xfrm>
          <a:prstGeom prst="rect">
            <a:avLst/>
          </a:prstGeom>
        </p:spPr>
      </p:pic>
    </p:spTree>
    <p:extLst>
      <p:ext uri="{BB962C8B-B14F-4D97-AF65-F5344CB8AC3E}">
        <p14:creationId xmlns:p14="http://schemas.microsoft.com/office/powerpoint/2010/main" val="2259525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108067" y="6493654"/>
            <a:ext cx="5563053" cy="365125"/>
          </a:xfrm>
        </p:spPr>
        <p:txBody>
          <a:bodyPr/>
          <a:lstStyle/>
          <a:p>
            <a:r>
              <a:rPr lang="en-US" dirty="0" err="1"/>
              <a:t>Yildiz</a:t>
            </a:r>
            <a:r>
              <a:rPr lang="en-US" dirty="0"/>
              <a:t> Technical University, Metallurgical and Materials Engineering</a:t>
            </a:r>
          </a:p>
        </p:txBody>
      </p:sp>
      <p:sp>
        <p:nvSpPr>
          <p:cNvPr id="4" name="TextBox 3"/>
          <p:cNvSpPr txBox="1"/>
          <p:nvPr/>
        </p:nvSpPr>
        <p:spPr>
          <a:xfrm>
            <a:off x="160170" y="274604"/>
            <a:ext cx="8534780" cy="461665"/>
          </a:xfrm>
          <a:prstGeom prst="rect">
            <a:avLst/>
          </a:prstGeom>
          <a:noFill/>
        </p:spPr>
        <p:txBody>
          <a:bodyPr wrap="square" rtlCol="0">
            <a:spAutoFit/>
          </a:bodyPr>
          <a:lstStyle/>
          <a:p>
            <a:pPr marL="457200" indent="-457200" algn="just">
              <a:buClr>
                <a:schemeClr val="tx2"/>
              </a:buClr>
              <a:buFont typeface="+mj-lt"/>
              <a:buAutoNum type="arabicPeriod" startAt="4"/>
            </a:pPr>
            <a:r>
              <a:rPr lang="en-US" sz="2400" b="1" dirty="0">
                <a:solidFill>
                  <a:srgbClr val="D1282E"/>
                </a:solidFill>
              </a:rPr>
              <a:t>Classification Based on Monomer Type</a:t>
            </a:r>
            <a:endParaRPr lang="en-US" sz="2400" dirty="0">
              <a:solidFill>
                <a:srgbClr val="D1282E"/>
              </a:solidFill>
            </a:endParaRPr>
          </a:p>
        </p:txBody>
      </p:sp>
      <p:pic>
        <p:nvPicPr>
          <p:cNvPr id="3" name="Picture 2"/>
          <p:cNvPicPr>
            <a:picLocks noChangeAspect="1"/>
          </p:cNvPicPr>
          <p:nvPr/>
        </p:nvPicPr>
        <p:blipFill>
          <a:blip r:embed="rId2"/>
          <a:stretch>
            <a:fillRect/>
          </a:stretch>
        </p:blipFill>
        <p:spPr>
          <a:xfrm>
            <a:off x="626131" y="1224655"/>
            <a:ext cx="5242803" cy="2950949"/>
          </a:xfrm>
          <a:prstGeom prst="rect">
            <a:avLst/>
          </a:prstGeom>
        </p:spPr>
      </p:pic>
      <p:sp>
        <p:nvSpPr>
          <p:cNvPr id="6" name="TextBox 5"/>
          <p:cNvSpPr txBox="1"/>
          <p:nvPr/>
        </p:nvSpPr>
        <p:spPr>
          <a:xfrm>
            <a:off x="6242189" y="1149322"/>
            <a:ext cx="1698377" cy="369332"/>
          </a:xfrm>
          <a:prstGeom prst="rect">
            <a:avLst/>
          </a:prstGeom>
          <a:noFill/>
        </p:spPr>
        <p:txBody>
          <a:bodyPr wrap="none" rtlCol="0">
            <a:spAutoFit/>
          </a:bodyPr>
          <a:lstStyle/>
          <a:p>
            <a:r>
              <a:rPr lang="en-US" dirty="0" err="1"/>
              <a:t>Homopolymer</a:t>
            </a:r>
            <a:endParaRPr lang="en-US" dirty="0"/>
          </a:p>
        </p:txBody>
      </p:sp>
      <p:sp>
        <p:nvSpPr>
          <p:cNvPr id="8" name="TextBox 7"/>
          <p:cNvSpPr txBox="1"/>
          <p:nvPr/>
        </p:nvSpPr>
        <p:spPr>
          <a:xfrm>
            <a:off x="6286969" y="1742495"/>
            <a:ext cx="2518638" cy="369332"/>
          </a:xfrm>
          <a:prstGeom prst="rect">
            <a:avLst/>
          </a:prstGeom>
          <a:noFill/>
        </p:spPr>
        <p:txBody>
          <a:bodyPr wrap="none" rtlCol="0">
            <a:spAutoFit/>
          </a:bodyPr>
          <a:lstStyle/>
          <a:p>
            <a:r>
              <a:rPr lang="en-US" dirty="0"/>
              <a:t>Alternating copolymer</a:t>
            </a:r>
          </a:p>
        </p:txBody>
      </p:sp>
      <p:sp>
        <p:nvSpPr>
          <p:cNvPr id="9" name="TextBox 8"/>
          <p:cNvSpPr txBox="1"/>
          <p:nvPr/>
        </p:nvSpPr>
        <p:spPr>
          <a:xfrm>
            <a:off x="6320987" y="2379185"/>
            <a:ext cx="2211438" cy="369332"/>
          </a:xfrm>
          <a:prstGeom prst="rect">
            <a:avLst/>
          </a:prstGeom>
          <a:noFill/>
        </p:spPr>
        <p:txBody>
          <a:bodyPr wrap="none" rtlCol="0">
            <a:spAutoFit/>
          </a:bodyPr>
          <a:lstStyle/>
          <a:p>
            <a:r>
              <a:rPr lang="en-US" dirty="0"/>
              <a:t>Random copolymer</a:t>
            </a:r>
          </a:p>
        </p:txBody>
      </p:sp>
      <p:sp>
        <p:nvSpPr>
          <p:cNvPr id="10" name="TextBox 9"/>
          <p:cNvSpPr txBox="1"/>
          <p:nvPr/>
        </p:nvSpPr>
        <p:spPr>
          <a:xfrm>
            <a:off x="6331741" y="2980110"/>
            <a:ext cx="1903085" cy="369332"/>
          </a:xfrm>
          <a:prstGeom prst="rect">
            <a:avLst/>
          </a:prstGeom>
          <a:noFill/>
        </p:spPr>
        <p:txBody>
          <a:bodyPr wrap="none" rtlCol="0">
            <a:spAutoFit/>
          </a:bodyPr>
          <a:lstStyle/>
          <a:p>
            <a:r>
              <a:rPr lang="en-US" dirty="0"/>
              <a:t>Block copolymer</a:t>
            </a:r>
          </a:p>
        </p:txBody>
      </p:sp>
      <p:sp>
        <p:nvSpPr>
          <p:cNvPr id="11" name="TextBox 10"/>
          <p:cNvSpPr txBox="1"/>
          <p:nvPr/>
        </p:nvSpPr>
        <p:spPr>
          <a:xfrm>
            <a:off x="6394589" y="3505727"/>
            <a:ext cx="1871614" cy="369332"/>
          </a:xfrm>
          <a:prstGeom prst="rect">
            <a:avLst/>
          </a:prstGeom>
          <a:noFill/>
        </p:spPr>
        <p:txBody>
          <a:bodyPr wrap="none" rtlCol="0">
            <a:spAutoFit/>
          </a:bodyPr>
          <a:lstStyle/>
          <a:p>
            <a:r>
              <a:rPr lang="en-US"/>
              <a:t>Graft </a:t>
            </a:r>
            <a:r>
              <a:rPr lang="en-US" dirty="0"/>
              <a:t>copolymer</a:t>
            </a:r>
          </a:p>
        </p:txBody>
      </p:sp>
    </p:spTree>
    <p:extLst>
      <p:ext uri="{BB962C8B-B14F-4D97-AF65-F5344CB8AC3E}">
        <p14:creationId xmlns:p14="http://schemas.microsoft.com/office/powerpoint/2010/main" val="3546971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80947" y="6493654"/>
            <a:ext cx="5563053" cy="365125"/>
          </a:xfrm>
        </p:spPr>
        <p:txBody>
          <a:bodyPr/>
          <a:lstStyle/>
          <a:p>
            <a:r>
              <a:rPr lang="en-US" dirty="0" err="1"/>
              <a:t>Yildiz</a:t>
            </a:r>
            <a:r>
              <a:rPr lang="en-US" dirty="0"/>
              <a:t> Technical University, Metallurgical and Materials Engineering</a:t>
            </a:r>
          </a:p>
        </p:txBody>
      </p:sp>
      <p:sp>
        <p:nvSpPr>
          <p:cNvPr id="4" name="TextBox 3"/>
          <p:cNvSpPr txBox="1"/>
          <p:nvPr/>
        </p:nvSpPr>
        <p:spPr>
          <a:xfrm>
            <a:off x="160170" y="274604"/>
            <a:ext cx="8534780" cy="461665"/>
          </a:xfrm>
          <a:prstGeom prst="rect">
            <a:avLst/>
          </a:prstGeom>
          <a:noFill/>
        </p:spPr>
        <p:txBody>
          <a:bodyPr wrap="square" rtlCol="0">
            <a:spAutoFit/>
          </a:bodyPr>
          <a:lstStyle/>
          <a:p>
            <a:pPr marL="457200" indent="-457200" algn="just">
              <a:buClr>
                <a:schemeClr val="tx2"/>
              </a:buClr>
              <a:buFont typeface="+mj-lt"/>
              <a:buAutoNum type="arabicPeriod" startAt="5"/>
            </a:pPr>
            <a:r>
              <a:rPr lang="en-US" sz="2400" b="1" dirty="0">
                <a:solidFill>
                  <a:srgbClr val="D1282E"/>
                </a:solidFill>
              </a:rPr>
              <a:t>Classification Based on Molecular Weights of Polymers</a:t>
            </a:r>
            <a:endParaRPr lang="en-US" sz="2400" dirty="0">
              <a:solidFill>
                <a:srgbClr val="D1282E"/>
              </a:solidFill>
            </a:endParaRPr>
          </a:p>
        </p:txBody>
      </p:sp>
      <p:sp>
        <p:nvSpPr>
          <p:cNvPr id="5" name="Oval 4"/>
          <p:cNvSpPr/>
          <p:nvPr/>
        </p:nvSpPr>
        <p:spPr>
          <a:xfrm>
            <a:off x="584200" y="914400"/>
            <a:ext cx="406400" cy="368300"/>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117600" y="882134"/>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96900" y="134620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117600" y="134620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93700" y="213360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 name="Group 35"/>
          <p:cNvGrpSpPr/>
          <p:nvPr/>
        </p:nvGrpSpPr>
        <p:grpSpPr>
          <a:xfrm>
            <a:off x="800100" y="2127250"/>
            <a:ext cx="2387600" cy="368300"/>
            <a:chOff x="800100" y="2127250"/>
            <a:chExt cx="2387600" cy="368300"/>
          </a:xfrm>
        </p:grpSpPr>
        <p:grpSp>
          <p:nvGrpSpPr>
            <p:cNvPr id="26" name="Group 25"/>
            <p:cNvGrpSpPr/>
            <p:nvPr/>
          </p:nvGrpSpPr>
          <p:grpSpPr>
            <a:xfrm>
              <a:off x="800100" y="2127250"/>
              <a:ext cx="596900" cy="368300"/>
              <a:chOff x="800100" y="2127250"/>
              <a:chExt cx="596900" cy="368300"/>
            </a:xfrm>
          </p:grpSpPr>
          <p:cxnSp>
            <p:nvCxnSpPr>
              <p:cNvPr id="16" name="Straight Connector 15"/>
              <p:cNvCxnSpPr>
                <a:stCxn id="15" idx="6"/>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1397000" y="2127250"/>
              <a:ext cx="596900" cy="368300"/>
              <a:chOff x="800100" y="2127250"/>
              <a:chExt cx="596900" cy="368300"/>
            </a:xfrm>
          </p:grpSpPr>
          <p:cxnSp>
            <p:nvCxnSpPr>
              <p:cNvPr id="28" name="Straight Connector 27"/>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1993900" y="2127250"/>
              <a:ext cx="596900" cy="368300"/>
              <a:chOff x="800100" y="2127250"/>
              <a:chExt cx="596900" cy="368300"/>
            </a:xfrm>
          </p:grpSpPr>
          <p:cxnSp>
            <p:nvCxnSpPr>
              <p:cNvPr id="31" name="Straight Connector 30"/>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2590800" y="2127250"/>
              <a:ext cx="596900" cy="368300"/>
              <a:chOff x="800100" y="2127250"/>
              <a:chExt cx="596900" cy="368300"/>
            </a:xfrm>
          </p:grpSpPr>
          <p:cxnSp>
            <p:nvCxnSpPr>
              <p:cNvPr id="34" name="Straight Connector 33"/>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5" name="Group 64"/>
          <p:cNvGrpSpPr/>
          <p:nvPr/>
        </p:nvGrpSpPr>
        <p:grpSpPr>
          <a:xfrm>
            <a:off x="889000" y="3257550"/>
            <a:ext cx="2387600" cy="368300"/>
            <a:chOff x="800100" y="2127250"/>
            <a:chExt cx="2387600" cy="368300"/>
          </a:xfrm>
        </p:grpSpPr>
        <p:grpSp>
          <p:nvGrpSpPr>
            <p:cNvPr id="66" name="Group 65"/>
            <p:cNvGrpSpPr/>
            <p:nvPr/>
          </p:nvGrpSpPr>
          <p:grpSpPr>
            <a:xfrm>
              <a:off x="800100" y="2127250"/>
              <a:ext cx="596900" cy="368300"/>
              <a:chOff x="800100" y="2127250"/>
              <a:chExt cx="596900" cy="368300"/>
            </a:xfrm>
          </p:grpSpPr>
          <p:cxnSp>
            <p:nvCxnSpPr>
              <p:cNvPr id="76" name="Straight Connector 75"/>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77" name="Oval 76"/>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1397000" y="2127250"/>
              <a:ext cx="596900" cy="368300"/>
              <a:chOff x="800100" y="2127250"/>
              <a:chExt cx="596900" cy="368300"/>
            </a:xfrm>
          </p:grpSpPr>
          <p:cxnSp>
            <p:nvCxnSpPr>
              <p:cNvPr id="74" name="Straight Connector 73"/>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75" name="Oval 74"/>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1993900" y="2127250"/>
              <a:ext cx="596900" cy="368300"/>
              <a:chOff x="800100" y="2127250"/>
              <a:chExt cx="596900" cy="368300"/>
            </a:xfrm>
          </p:grpSpPr>
          <p:cxnSp>
            <p:nvCxnSpPr>
              <p:cNvPr id="72" name="Straight Connector 71"/>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73" name="Oval 72"/>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2590800" y="2127250"/>
              <a:ext cx="596900" cy="368300"/>
              <a:chOff x="800100" y="2127250"/>
              <a:chExt cx="596900" cy="368300"/>
            </a:xfrm>
          </p:grpSpPr>
          <p:cxnSp>
            <p:nvCxnSpPr>
              <p:cNvPr id="70" name="Straight Connector 69"/>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8" name="Group 77"/>
          <p:cNvGrpSpPr/>
          <p:nvPr/>
        </p:nvGrpSpPr>
        <p:grpSpPr>
          <a:xfrm>
            <a:off x="3276600" y="3263900"/>
            <a:ext cx="2387600" cy="368300"/>
            <a:chOff x="800100" y="2127250"/>
            <a:chExt cx="2387600" cy="368300"/>
          </a:xfrm>
        </p:grpSpPr>
        <p:grpSp>
          <p:nvGrpSpPr>
            <p:cNvPr id="79" name="Group 78"/>
            <p:cNvGrpSpPr/>
            <p:nvPr/>
          </p:nvGrpSpPr>
          <p:grpSpPr>
            <a:xfrm>
              <a:off x="800100" y="2127250"/>
              <a:ext cx="596900" cy="368300"/>
              <a:chOff x="800100" y="2127250"/>
              <a:chExt cx="596900" cy="368300"/>
            </a:xfrm>
          </p:grpSpPr>
          <p:cxnSp>
            <p:nvCxnSpPr>
              <p:cNvPr id="89" name="Straight Connector 88"/>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90" name="Oval 89"/>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1397000" y="2127250"/>
              <a:ext cx="596900" cy="368300"/>
              <a:chOff x="800100" y="2127250"/>
              <a:chExt cx="596900" cy="368300"/>
            </a:xfrm>
          </p:grpSpPr>
          <p:cxnSp>
            <p:nvCxnSpPr>
              <p:cNvPr id="87" name="Straight Connector 86"/>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993900" y="2127250"/>
              <a:ext cx="596900" cy="368300"/>
              <a:chOff x="800100" y="2127250"/>
              <a:chExt cx="596900" cy="368300"/>
            </a:xfrm>
          </p:grpSpPr>
          <p:cxnSp>
            <p:nvCxnSpPr>
              <p:cNvPr id="85" name="Straight Connector 84"/>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86" name="Oval 85"/>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2590800" y="2127250"/>
              <a:ext cx="596900" cy="368300"/>
              <a:chOff x="800100" y="2127250"/>
              <a:chExt cx="596900" cy="368300"/>
            </a:xfrm>
          </p:grpSpPr>
          <p:cxnSp>
            <p:nvCxnSpPr>
              <p:cNvPr id="83" name="Straight Connector 82"/>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91" name="Oval 90"/>
          <p:cNvSpPr/>
          <p:nvPr/>
        </p:nvSpPr>
        <p:spPr>
          <a:xfrm>
            <a:off x="482600" y="32575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7" name="Group 146"/>
          <p:cNvGrpSpPr/>
          <p:nvPr/>
        </p:nvGrpSpPr>
        <p:grpSpPr>
          <a:xfrm>
            <a:off x="482600" y="4244032"/>
            <a:ext cx="8592066" cy="736600"/>
            <a:chOff x="482600" y="4171950"/>
            <a:chExt cx="8592066" cy="736600"/>
          </a:xfrm>
        </p:grpSpPr>
        <p:sp>
          <p:nvSpPr>
            <p:cNvPr id="92" name="Oval 91"/>
            <p:cNvSpPr/>
            <p:nvPr/>
          </p:nvSpPr>
          <p:spPr>
            <a:xfrm>
              <a:off x="482600" y="420370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4" name="Group 93"/>
            <p:cNvGrpSpPr/>
            <p:nvPr/>
          </p:nvGrpSpPr>
          <p:grpSpPr>
            <a:xfrm>
              <a:off x="889000" y="4203700"/>
              <a:ext cx="2387600" cy="368300"/>
              <a:chOff x="800100" y="2127250"/>
              <a:chExt cx="2387600" cy="368300"/>
            </a:xfrm>
          </p:grpSpPr>
          <p:grpSp>
            <p:nvGrpSpPr>
              <p:cNvPr id="95" name="Group 94"/>
              <p:cNvGrpSpPr/>
              <p:nvPr/>
            </p:nvGrpSpPr>
            <p:grpSpPr>
              <a:xfrm>
                <a:off x="800100" y="2127250"/>
                <a:ext cx="596900" cy="368300"/>
                <a:chOff x="800100" y="2127250"/>
                <a:chExt cx="596900" cy="368300"/>
              </a:xfrm>
            </p:grpSpPr>
            <p:cxnSp>
              <p:nvCxnSpPr>
                <p:cNvPr id="105" name="Straight Connector 104"/>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106" name="Oval 105"/>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1397000" y="2127250"/>
                <a:ext cx="596900" cy="368300"/>
                <a:chOff x="800100" y="2127250"/>
                <a:chExt cx="596900" cy="368300"/>
              </a:xfrm>
            </p:grpSpPr>
            <p:cxnSp>
              <p:nvCxnSpPr>
                <p:cNvPr id="103" name="Straight Connector 102"/>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104" name="Oval 103"/>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1993900" y="2127250"/>
                <a:ext cx="596900" cy="368300"/>
                <a:chOff x="800100" y="2127250"/>
                <a:chExt cx="596900" cy="368300"/>
              </a:xfrm>
            </p:grpSpPr>
            <p:cxnSp>
              <p:nvCxnSpPr>
                <p:cNvPr id="101" name="Straight Connector 100"/>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102" name="Oval 101"/>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2590800" y="2127250"/>
                <a:ext cx="596900" cy="368300"/>
                <a:chOff x="800100" y="2127250"/>
                <a:chExt cx="596900" cy="368300"/>
              </a:xfrm>
            </p:grpSpPr>
            <p:cxnSp>
              <p:nvCxnSpPr>
                <p:cNvPr id="99" name="Straight Connector 98"/>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100" name="Oval 99"/>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108" name="Curved Connector 107"/>
            <p:cNvCxnSpPr>
              <a:stCxn id="100" idx="6"/>
            </p:cNvCxnSpPr>
            <p:nvPr/>
          </p:nvCxnSpPr>
          <p:spPr>
            <a:xfrm>
              <a:off x="3276600" y="4387850"/>
              <a:ext cx="304347" cy="336550"/>
            </a:xfrm>
            <a:prstGeom prst="curvedConnector2">
              <a:avLst/>
            </a:prstGeom>
          </p:spPr>
          <p:style>
            <a:lnRef idx="2">
              <a:schemeClr val="accent1"/>
            </a:lnRef>
            <a:fillRef idx="0">
              <a:schemeClr val="accent1"/>
            </a:fillRef>
            <a:effectRef idx="1">
              <a:schemeClr val="accent1"/>
            </a:effectRef>
            <a:fontRef idx="minor">
              <a:schemeClr val="tx1"/>
            </a:fontRef>
          </p:style>
        </p:cxnSp>
        <p:sp>
          <p:nvSpPr>
            <p:cNvPr id="110" name="Oval 109"/>
            <p:cNvSpPr/>
            <p:nvPr/>
          </p:nvSpPr>
          <p:spPr>
            <a:xfrm>
              <a:off x="3377747" y="4540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1" name="Group 110"/>
            <p:cNvGrpSpPr/>
            <p:nvPr/>
          </p:nvGrpSpPr>
          <p:grpSpPr>
            <a:xfrm>
              <a:off x="3784147" y="4540250"/>
              <a:ext cx="2387600" cy="368300"/>
              <a:chOff x="800100" y="2127250"/>
              <a:chExt cx="2387600" cy="368300"/>
            </a:xfrm>
          </p:grpSpPr>
          <p:grpSp>
            <p:nvGrpSpPr>
              <p:cNvPr id="112" name="Group 111"/>
              <p:cNvGrpSpPr/>
              <p:nvPr/>
            </p:nvGrpSpPr>
            <p:grpSpPr>
              <a:xfrm>
                <a:off x="800100" y="2127250"/>
                <a:ext cx="596900" cy="368300"/>
                <a:chOff x="800100" y="2127250"/>
                <a:chExt cx="596900" cy="368300"/>
              </a:xfrm>
            </p:grpSpPr>
            <p:cxnSp>
              <p:nvCxnSpPr>
                <p:cNvPr id="122" name="Straight Connector 121"/>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123" name="Oval 122"/>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1397000" y="2127250"/>
                <a:ext cx="596900" cy="368300"/>
                <a:chOff x="800100" y="2127250"/>
                <a:chExt cx="596900" cy="368300"/>
              </a:xfrm>
            </p:grpSpPr>
            <p:cxnSp>
              <p:nvCxnSpPr>
                <p:cNvPr id="120" name="Straight Connector 119"/>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121" name="Oval 120"/>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1993900" y="2127250"/>
                <a:ext cx="596900" cy="368300"/>
                <a:chOff x="800100" y="2127250"/>
                <a:chExt cx="596900" cy="368300"/>
              </a:xfrm>
            </p:grpSpPr>
            <p:cxnSp>
              <p:nvCxnSpPr>
                <p:cNvPr id="118" name="Straight Connector 117"/>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119" name="Oval 118"/>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2590800" y="2127250"/>
                <a:ext cx="596900" cy="368300"/>
                <a:chOff x="800100" y="2127250"/>
                <a:chExt cx="596900" cy="368300"/>
              </a:xfrm>
            </p:grpSpPr>
            <p:cxnSp>
              <p:nvCxnSpPr>
                <p:cNvPr id="116" name="Straight Connector 115"/>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117" name="Oval 116"/>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124" name="Curved Connector 123"/>
            <p:cNvCxnSpPr/>
            <p:nvPr/>
          </p:nvCxnSpPr>
          <p:spPr>
            <a:xfrm flipV="1">
              <a:off x="6171294" y="4394200"/>
              <a:ext cx="304347" cy="271464"/>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128" name="Oval 127"/>
            <p:cNvSpPr/>
            <p:nvPr/>
          </p:nvSpPr>
          <p:spPr>
            <a:xfrm>
              <a:off x="6280666" y="41719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9" name="Group 128"/>
            <p:cNvGrpSpPr/>
            <p:nvPr/>
          </p:nvGrpSpPr>
          <p:grpSpPr>
            <a:xfrm>
              <a:off x="6687066" y="4171950"/>
              <a:ext cx="2387600" cy="368300"/>
              <a:chOff x="800100" y="2127250"/>
              <a:chExt cx="2387600" cy="368300"/>
            </a:xfrm>
          </p:grpSpPr>
          <p:grpSp>
            <p:nvGrpSpPr>
              <p:cNvPr id="130" name="Group 129"/>
              <p:cNvGrpSpPr/>
              <p:nvPr/>
            </p:nvGrpSpPr>
            <p:grpSpPr>
              <a:xfrm>
                <a:off x="800100" y="2127250"/>
                <a:ext cx="596900" cy="368300"/>
                <a:chOff x="800100" y="2127250"/>
                <a:chExt cx="596900" cy="368300"/>
              </a:xfrm>
            </p:grpSpPr>
            <p:cxnSp>
              <p:nvCxnSpPr>
                <p:cNvPr id="140" name="Straight Connector 139"/>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141" name="Oval 140"/>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1397000" y="2127250"/>
                <a:ext cx="596900" cy="368300"/>
                <a:chOff x="800100" y="2127250"/>
                <a:chExt cx="596900" cy="368300"/>
              </a:xfrm>
            </p:grpSpPr>
            <p:cxnSp>
              <p:nvCxnSpPr>
                <p:cNvPr id="138" name="Straight Connector 137"/>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139" name="Oval 138"/>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1993900" y="2127250"/>
                <a:ext cx="596900" cy="368300"/>
                <a:chOff x="800100" y="2127250"/>
                <a:chExt cx="596900" cy="368300"/>
              </a:xfrm>
            </p:grpSpPr>
            <p:cxnSp>
              <p:nvCxnSpPr>
                <p:cNvPr id="136" name="Straight Connector 135"/>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137" name="Oval 136"/>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2590800" y="2127250"/>
                <a:ext cx="596900" cy="368300"/>
                <a:chOff x="800100" y="2127250"/>
                <a:chExt cx="596900" cy="368300"/>
              </a:xfrm>
            </p:grpSpPr>
            <p:cxnSp>
              <p:nvCxnSpPr>
                <p:cNvPr id="134" name="Straight Connector 133"/>
                <p:cNvCxnSpPr/>
                <p:nvPr/>
              </p:nvCxnSpPr>
              <p:spPr>
                <a:xfrm flipV="1">
                  <a:off x="800100" y="2311400"/>
                  <a:ext cx="190500" cy="6350"/>
                </a:xfrm>
                <a:prstGeom prst="line">
                  <a:avLst/>
                </a:prstGeom>
              </p:spPr>
              <p:style>
                <a:lnRef idx="2">
                  <a:schemeClr val="accent1"/>
                </a:lnRef>
                <a:fillRef idx="0">
                  <a:schemeClr val="accent1"/>
                </a:fillRef>
                <a:effectRef idx="1">
                  <a:schemeClr val="accent1"/>
                </a:effectRef>
                <a:fontRef idx="minor">
                  <a:schemeClr val="tx1"/>
                </a:fontRef>
              </p:style>
            </p:cxnSp>
            <p:sp>
              <p:nvSpPr>
                <p:cNvPr id="135" name="Oval 134"/>
                <p:cNvSpPr/>
                <p:nvPr/>
              </p:nvSpPr>
              <p:spPr>
                <a:xfrm>
                  <a:off x="990600" y="2127250"/>
                  <a:ext cx="406400" cy="368300"/>
                </a:xfrm>
                <a:prstGeom prst="ellipse">
                  <a:avLst/>
                </a:prstGeom>
                <a:solidFill>
                  <a:srgbClr val="E67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142" name="TextBox 141"/>
          <p:cNvSpPr txBox="1"/>
          <p:nvPr/>
        </p:nvSpPr>
        <p:spPr>
          <a:xfrm>
            <a:off x="1993900" y="1066284"/>
            <a:ext cx="1531639" cy="461665"/>
          </a:xfrm>
          <a:prstGeom prst="rect">
            <a:avLst/>
          </a:prstGeom>
          <a:noFill/>
        </p:spPr>
        <p:txBody>
          <a:bodyPr wrap="none" rtlCol="0">
            <a:spAutoFit/>
          </a:bodyPr>
          <a:lstStyle/>
          <a:p>
            <a:r>
              <a:rPr lang="en-US" sz="2400" dirty="0"/>
              <a:t>Monomer</a:t>
            </a:r>
          </a:p>
        </p:txBody>
      </p:sp>
      <p:sp>
        <p:nvSpPr>
          <p:cNvPr id="143" name="TextBox 142"/>
          <p:cNvSpPr txBox="1"/>
          <p:nvPr/>
        </p:nvSpPr>
        <p:spPr>
          <a:xfrm>
            <a:off x="3467100" y="2021185"/>
            <a:ext cx="3931184" cy="461665"/>
          </a:xfrm>
          <a:prstGeom prst="rect">
            <a:avLst/>
          </a:prstGeom>
          <a:noFill/>
        </p:spPr>
        <p:txBody>
          <a:bodyPr wrap="none" rtlCol="0">
            <a:spAutoFit/>
          </a:bodyPr>
          <a:lstStyle/>
          <a:p>
            <a:r>
              <a:rPr lang="en-US" sz="2400" dirty="0"/>
              <a:t>Oligomer             MW&lt; 1000  </a:t>
            </a:r>
          </a:p>
        </p:txBody>
      </p:sp>
      <p:sp>
        <p:nvSpPr>
          <p:cNvPr id="144" name="TextBox 143"/>
          <p:cNvSpPr txBox="1"/>
          <p:nvPr/>
        </p:nvSpPr>
        <p:spPr>
          <a:xfrm>
            <a:off x="5897745" y="2848401"/>
            <a:ext cx="2630197" cy="1034129"/>
          </a:xfrm>
          <a:prstGeom prst="rect">
            <a:avLst/>
          </a:prstGeom>
          <a:noFill/>
        </p:spPr>
        <p:txBody>
          <a:bodyPr wrap="none" rtlCol="0">
            <a:spAutoFit/>
          </a:bodyPr>
          <a:lstStyle/>
          <a:p>
            <a:pPr>
              <a:lnSpc>
                <a:spcPct val="130000"/>
              </a:lnSpc>
            </a:pPr>
            <a:r>
              <a:rPr lang="en-US" sz="2400" dirty="0"/>
              <a:t>Polymers</a:t>
            </a:r>
          </a:p>
          <a:p>
            <a:pPr>
              <a:lnSpc>
                <a:spcPct val="130000"/>
              </a:lnSpc>
            </a:pPr>
            <a:r>
              <a:rPr lang="en-US" sz="2400" dirty="0"/>
              <a:t>1000&lt; MW &gt;10000</a:t>
            </a:r>
          </a:p>
        </p:txBody>
      </p:sp>
      <p:sp>
        <p:nvSpPr>
          <p:cNvPr id="145" name="TextBox 144"/>
          <p:cNvSpPr txBox="1"/>
          <p:nvPr/>
        </p:nvSpPr>
        <p:spPr>
          <a:xfrm>
            <a:off x="4198556" y="4868564"/>
            <a:ext cx="4876455" cy="1034129"/>
          </a:xfrm>
          <a:prstGeom prst="rect">
            <a:avLst/>
          </a:prstGeom>
          <a:noFill/>
        </p:spPr>
        <p:txBody>
          <a:bodyPr wrap="none" rtlCol="0">
            <a:spAutoFit/>
          </a:bodyPr>
          <a:lstStyle/>
          <a:p>
            <a:pPr>
              <a:lnSpc>
                <a:spcPct val="130000"/>
              </a:lnSpc>
            </a:pPr>
            <a:r>
              <a:rPr lang="en-US" sz="2400" dirty="0"/>
              <a:t>High Molecular Weights Polymer</a:t>
            </a:r>
          </a:p>
          <a:p>
            <a:pPr>
              <a:lnSpc>
                <a:spcPct val="130000"/>
              </a:lnSpc>
            </a:pPr>
            <a:r>
              <a:rPr lang="en-US" sz="2400" dirty="0"/>
              <a:t>10000&lt; MW &gt;1000000</a:t>
            </a:r>
          </a:p>
        </p:txBody>
      </p:sp>
      <p:sp>
        <p:nvSpPr>
          <p:cNvPr id="148" name="Rectangle 147"/>
          <p:cNvSpPr/>
          <p:nvPr/>
        </p:nvSpPr>
        <p:spPr>
          <a:xfrm>
            <a:off x="604670" y="5985933"/>
            <a:ext cx="7830066" cy="523220"/>
          </a:xfrm>
          <a:prstGeom prst="rect">
            <a:avLst/>
          </a:prstGeom>
        </p:spPr>
        <p:txBody>
          <a:bodyPr wrap="square">
            <a:spAutoFit/>
          </a:bodyPr>
          <a:lstStyle/>
          <a:p>
            <a:r>
              <a:rPr lang="en-US" sz="2800" b="1" dirty="0">
                <a:solidFill>
                  <a:srgbClr val="800000"/>
                </a:solidFill>
              </a:rPr>
              <a:t>molecular weights typically 10,000 - 1,000,000</a:t>
            </a:r>
          </a:p>
        </p:txBody>
      </p:sp>
    </p:spTree>
    <p:extLst>
      <p:ext uri="{BB962C8B-B14F-4D97-AF65-F5344CB8AC3E}">
        <p14:creationId xmlns:p14="http://schemas.microsoft.com/office/powerpoint/2010/main" val="1702279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80947" y="6493654"/>
            <a:ext cx="5563053" cy="365125"/>
          </a:xfrm>
        </p:spPr>
        <p:txBody>
          <a:bodyPr/>
          <a:lstStyle/>
          <a:p>
            <a:r>
              <a:rPr lang="en-US" dirty="0" err="1"/>
              <a:t>Yildiz</a:t>
            </a:r>
            <a:r>
              <a:rPr lang="en-US" dirty="0"/>
              <a:t> Technical University, Metallurgical and Materials Engineering</a:t>
            </a:r>
          </a:p>
        </p:txBody>
      </p:sp>
      <p:pic>
        <p:nvPicPr>
          <p:cNvPr id="5" name="Picture 4"/>
          <p:cNvPicPr>
            <a:picLocks noChangeAspect="1"/>
          </p:cNvPicPr>
          <p:nvPr/>
        </p:nvPicPr>
        <p:blipFill>
          <a:blip r:embed="rId2"/>
          <a:stretch>
            <a:fillRect/>
          </a:stretch>
        </p:blipFill>
        <p:spPr>
          <a:xfrm>
            <a:off x="152400" y="152400"/>
            <a:ext cx="8650628" cy="3289300"/>
          </a:xfrm>
          <a:prstGeom prst="rect">
            <a:avLst/>
          </a:prstGeom>
        </p:spPr>
      </p:pic>
      <p:sp>
        <p:nvSpPr>
          <p:cNvPr id="7" name="Rectangle 6"/>
          <p:cNvSpPr/>
          <p:nvPr/>
        </p:nvSpPr>
        <p:spPr>
          <a:xfrm>
            <a:off x="152400" y="3747259"/>
            <a:ext cx="8650628" cy="2862323"/>
          </a:xfrm>
          <a:prstGeom prst="rect">
            <a:avLst/>
          </a:prstGeom>
        </p:spPr>
        <p:txBody>
          <a:bodyPr wrap="square">
            <a:spAutoFit/>
          </a:bodyPr>
          <a:lstStyle/>
          <a:p>
            <a:pPr algn="just"/>
            <a:r>
              <a:rPr lang="en-US" b="1" dirty="0"/>
              <a:t>polymer</a:t>
            </a:r>
            <a:r>
              <a:rPr lang="en-US" dirty="0"/>
              <a:t> - a large molecule consisting of a number of repeating units, with molecular weight typically several thousand or higher</a:t>
            </a:r>
          </a:p>
          <a:p>
            <a:pPr algn="just"/>
            <a:endParaRPr lang="en-US" b="1" dirty="0"/>
          </a:p>
          <a:p>
            <a:pPr algn="just"/>
            <a:r>
              <a:rPr lang="en-US" b="1" dirty="0"/>
              <a:t>repeat unit</a:t>
            </a:r>
            <a:r>
              <a:rPr lang="en-US" dirty="0"/>
              <a:t> - the fundamental recurring unit of a polymer</a:t>
            </a:r>
          </a:p>
          <a:p>
            <a:pPr algn="just"/>
            <a:endParaRPr lang="en-US" b="1" dirty="0"/>
          </a:p>
          <a:p>
            <a:pPr algn="just"/>
            <a:r>
              <a:rPr lang="en-US" b="1" dirty="0"/>
              <a:t>monomer</a:t>
            </a:r>
            <a:r>
              <a:rPr lang="en-US" dirty="0"/>
              <a:t> - the smaller molecule(s) that are used to prepare a polymer (may or may not be equivalent to the repeat unit)</a:t>
            </a:r>
          </a:p>
          <a:p>
            <a:pPr algn="just"/>
            <a:endParaRPr lang="en-US" b="1" dirty="0"/>
          </a:p>
          <a:p>
            <a:pPr algn="just"/>
            <a:r>
              <a:rPr lang="en-US" b="1" dirty="0"/>
              <a:t>oligomer</a:t>
            </a:r>
            <a:r>
              <a:rPr lang="en-US" dirty="0"/>
              <a:t> - a molecule consisting of several repeat units of a monomer, but not large enough to be considered a polymer</a:t>
            </a:r>
          </a:p>
        </p:txBody>
      </p:sp>
    </p:spTree>
    <p:extLst>
      <p:ext uri="{BB962C8B-B14F-4D97-AF65-F5344CB8AC3E}">
        <p14:creationId xmlns:p14="http://schemas.microsoft.com/office/powerpoint/2010/main" val="374918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80947" y="6493654"/>
            <a:ext cx="5563053" cy="365125"/>
          </a:xfrm>
        </p:spPr>
        <p:txBody>
          <a:bodyPr/>
          <a:lstStyle/>
          <a:p>
            <a:r>
              <a:rPr lang="en-US" dirty="0" err="1"/>
              <a:t>Yildiz</a:t>
            </a:r>
            <a:r>
              <a:rPr lang="en-US" dirty="0"/>
              <a:t> Technical University, Metallurgical and Materials Engineering</a:t>
            </a:r>
          </a:p>
        </p:txBody>
      </p:sp>
      <p:sp>
        <p:nvSpPr>
          <p:cNvPr id="4" name="TextBox 3"/>
          <p:cNvSpPr txBox="1"/>
          <p:nvPr/>
        </p:nvSpPr>
        <p:spPr>
          <a:xfrm>
            <a:off x="160170" y="274604"/>
            <a:ext cx="8534780" cy="461665"/>
          </a:xfrm>
          <a:prstGeom prst="rect">
            <a:avLst/>
          </a:prstGeom>
          <a:noFill/>
        </p:spPr>
        <p:txBody>
          <a:bodyPr wrap="square" rtlCol="0">
            <a:spAutoFit/>
          </a:bodyPr>
          <a:lstStyle/>
          <a:p>
            <a:pPr marL="457200" indent="-457200" algn="just">
              <a:buClr>
                <a:schemeClr val="tx2"/>
              </a:buClr>
              <a:buFont typeface="+mj-lt"/>
              <a:buAutoNum type="arabicPeriod" startAt="6"/>
            </a:pPr>
            <a:r>
              <a:rPr lang="en-US" sz="2400" b="1" dirty="0">
                <a:solidFill>
                  <a:srgbClr val="D1282E"/>
                </a:solidFill>
              </a:rPr>
              <a:t>Classification Based on Thermal Behavior </a:t>
            </a:r>
            <a:endParaRPr lang="en-US" sz="2400" dirty="0">
              <a:solidFill>
                <a:srgbClr val="D1282E"/>
              </a:solidFill>
            </a:endParaRPr>
          </a:p>
        </p:txBody>
      </p:sp>
      <p:sp>
        <p:nvSpPr>
          <p:cNvPr id="5" name="Rectangle 4"/>
          <p:cNvSpPr/>
          <p:nvPr/>
        </p:nvSpPr>
        <p:spPr>
          <a:xfrm>
            <a:off x="297459" y="816389"/>
            <a:ext cx="8580544" cy="6398675"/>
          </a:xfrm>
          <a:prstGeom prst="rect">
            <a:avLst/>
          </a:prstGeom>
        </p:spPr>
        <p:txBody>
          <a:bodyPr wrap="square">
            <a:spAutoFit/>
          </a:bodyPr>
          <a:lstStyle/>
          <a:p>
            <a:pPr marL="400050" indent="-400050" algn="just">
              <a:lnSpc>
                <a:spcPct val="120000"/>
              </a:lnSpc>
              <a:buFont typeface="+mj-lt"/>
              <a:buAutoNum type="romanLcPeriod"/>
            </a:pPr>
            <a:r>
              <a:rPr lang="en-US" sz="2000" b="1" u="sng" dirty="0"/>
              <a:t>Thermoplastics:</a:t>
            </a:r>
            <a:r>
              <a:rPr lang="en-US" sz="2000" b="1" dirty="0"/>
              <a:t> </a:t>
            </a:r>
            <a:r>
              <a:rPr lang="en-US" sz="2000" dirty="0"/>
              <a:t>Thermoplastics are a family of plastics that can be </a:t>
            </a:r>
          </a:p>
          <a:p>
            <a:pPr algn="just">
              <a:lnSpc>
                <a:spcPct val="120000"/>
              </a:lnSpc>
            </a:pPr>
            <a:r>
              <a:rPr lang="en-US" sz="2000" dirty="0" err="1"/>
              <a:t>moltenwhen</a:t>
            </a:r>
            <a:r>
              <a:rPr lang="en-US" sz="2000" dirty="0"/>
              <a:t> heated and hard when cooled. When frozen, however, a thermoplastic becomes glass-like and subject to fracture. These characteristics, which lend the material its name, are reversible. That is, it can be reheated, reshaped, and frozen repeatedly. This quality also makes mechanically recyclable.</a:t>
            </a:r>
          </a:p>
          <a:p>
            <a:pPr algn="just">
              <a:lnSpc>
                <a:spcPct val="120000"/>
              </a:lnSpc>
            </a:pPr>
            <a:endParaRPr lang="en-US" sz="800" dirty="0"/>
          </a:p>
          <a:p>
            <a:pPr algn="just">
              <a:lnSpc>
                <a:spcPct val="120000"/>
              </a:lnSpc>
            </a:pPr>
            <a:r>
              <a:rPr lang="en-US" sz="2000" b="1" dirty="0"/>
              <a:t>Thermoplastic</a:t>
            </a:r>
            <a:r>
              <a:rPr lang="en-US" sz="2000" dirty="0"/>
              <a:t> materials are those materials that are made of polymers linked by intermolecular interactions or van der Waals forces, </a:t>
            </a:r>
            <a:r>
              <a:rPr lang="en-US" sz="2000" b="1" i="1" dirty="0"/>
              <a:t>forming linear or branched structures.</a:t>
            </a:r>
          </a:p>
          <a:p>
            <a:pPr marL="400050" indent="-400050" algn="just">
              <a:lnSpc>
                <a:spcPct val="120000"/>
              </a:lnSpc>
              <a:buFont typeface="+mj-lt"/>
              <a:buAutoNum type="romanLcPeriod"/>
            </a:pPr>
            <a:endParaRPr lang="en-US" sz="800" dirty="0"/>
          </a:p>
          <a:p>
            <a:pPr algn="just">
              <a:lnSpc>
                <a:spcPct val="120000"/>
              </a:lnSpc>
            </a:pPr>
            <a:endParaRPr lang="en-US" sz="800" dirty="0"/>
          </a:p>
          <a:p>
            <a:pPr algn="just">
              <a:lnSpc>
                <a:spcPct val="120000"/>
              </a:lnSpc>
            </a:pPr>
            <a:r>
              <a:rPr lang="en-US" sz="2000" dirty="0"/>
              <a:t>There are dozens of kinds of thermoplastics, with each type varying in       crystalline organization and density. Some types that are commonly produced today are polypropylene, polyethylene, polyvinylchloride, polystyrene, </a:t>
            </a:r>
            <a:r>
              <a:rPr lang="en-US" sz="2000" dirty="0" err="1"/>
              <a:t>polyethylenetheraphthalate</a:t>
            </a:r>
            <a:r>
              <a:rPr lang="en-US" sz="2000" dirty="0"/>
              <a:t> (PET), Nylon and polycarbonate.</a:t>
            </a:r>
          </a:p>
          <a:p>
            <a:pPr algn="just">
              <a:lnSpc>
                <a:spcPct val="120000"/>
              </a:lnSpc>
            </a:pPr>
            <a:endParaRPr lang="en-US" sz="2000" b="1" dirty="0"/>
          </a:p>
          <a:p>
            <a:pPr algn="just">
              <a:lnSpc>
                <a:spcPct val="120000"/>
              </a:lnSpc>
            </a:pPr>
            <a:endParaRPr lang="en-US" sz="2000" b="1" dirty="0"/>
          </a:p>
          <a:p>
            <a:pPr algn="just">
              <a:lnSpc>
                <a:spcPct val="120000"/>
              </a:lnSpc>
            </a:pPr>
            <a:endParaRPr lang="en-US" dirty="0"/>
          </a:p>
        </p:txBody>
      </p:sp>
    </p:spTree>
    <p:extLst>
      <p:ext uri="{BB962C8B-B14F-4D97-AF65-F5344CB8AC3E}">
        <p14:creationId xmlns:p14="http://schemas.microsoft.com/office/powerpoint/2010/main" val="3281235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644900" y="6492875"/>
            <a:ext cx="5499100" cy="365125"/>
          </a:xfrm>
        </p:spPr>
        <p:txBody>
          <a:bodyPr/>
          <a:lstStyle/>
          <a:p>
            <a:r>
              <a:rPr lang="en-US" dirty="0" err="1"/>
              <a:t>Yildiz</a:t>
            </a:r>
            <a:r>
              <a:rPr lang="en-US" dirty="0"/>
              <a:t> Technical University, Metallurgical and Materials Engineering</a:t>
            </a:r>
          </a:p>
        </p:txBody>
      </p:sp>
      <p:sp>
        <p:nvSpPr>
          <p:cNvPr id="3" name="Rectangle 2"/>
          <p:cNvSpPr/>
          <p:nvPr/>
        </p:nvSpPr>
        <p:spPr>
          <a:xfrm>
            <a:off x="279400" y="195235"/>
            <a:ext cx="8661400" cy="6360715"/>
          </a:xfrm>
          <a:prstGeom prst="rect">
            <a:avLst/>
          </a:prstGeom>
        </p:spPr>
        <p:txBody>
          <a:bodyPr wrap="square">
            <a:spAutoFit/>
          </a:bodyPr>
          <a:lstStyle/>
          <a:p>
            <a:pPr marL="400050" indent="-400050" algn="just">
              <a:lnSpc>
                <a:spcPct val="120000"/>
              </a:lnSpc>
              <a:buFont typeface="+mj-lt"/>
              <a:buAutoNum type="romanLcPeriod" startAt="2"/>
            </a:pPr>
            <a:r>
              <a:rPr lang="en-US" sz="2000" b="1" u="sng" dirty="0"/>
              <a:t>Thermosetting Plastics: </a:t>
            </a:r>
            <a:r>
              <a:rPr lang="en-US" sz="2000" dirty="0"/>
              <a:t>are synthetic materials that undergo a chemical </a:t>
            </a:r>
          </a:p>
          <a:p>
            <a:pPr algn="just">
              <a:lnSpc>
                <a:spcPct val="120000"/>
              </a:lnSpc>
            </a:pPr>
            <a:r>
              <a:rPr lang="en-US" sz="2000" dirty="0"/>
              <a:t>change when they are treated, creating a three-dimensional network.  After they are heated and formed, these molecules cannot be re-molten and reformed. Their molecular chains are </a:t>
            </a:r>
            <a:r>
              <a:rPr lang="en-US" sz="2000" dirty="0" err="1"/>
              <a:t>crosslinked</a:t>
            </a:r>
            <a:r>
              <a:rPr lang="en-US" sz="2000" dirty="0"/>
              <a:t> together by primary bonds (covalent). </a:t>
            </a:r>
          </a:p>
          <a:p>
            <a:pPr>
              <a:lnSpc>
                <a:spcPct val="120000"/>
              </a:lnSpc>
            </a:pPr>
            <a:r>
              <a:rPr lang="en-US" sz="2000" dirty="0"/>
              <a:t>Thermoset material properties:</a:t>
            </a:r>
          </a:p>
          <a:p>
            <a:pPr marL="342900" indent="-342900">
              <a:lnSpc>
                <a:spcPct val="120000"/>
              </a:lnSpc>
              <a:buFont typeface="Wingdings" charset="2"/>
              <a:buChar char="ü"/>
            </a:pPr>
            <a:r>
              <a:rPr lang="en-US" sz="2000" dirty="0"/>
              <a:t>You can not melt.</a:t>
            </a:r>
          </a:p>
          <a:p>
            <a:pPr marL="342900" indent="-342900">
              <a:lnSpc>
                <a:spcPct val="120000"/>
              </a:lnSpc>
              <a:buFont typeface="Wingdings" charset="2"/>
              <a:buChar char="ü"/>
            </a:pPr>
            <a:r>
              <a:rPr lang="en-US" sz="2000" dirty="0"/>
              <a:t>Generally do not swell in the presence of certain solvents</a:t>
            </a:r>
          </a:p>
          <a:p>
            <a:pPr marL="342900" indent="-342900">
              <a:lnSpc>
                <a:spcPct val="120000"/>
              </a:lnSpc>
              <a:buFont typeface="Wingdings" charset="2"/>
              <a:buChar char="ü"/>
            </a:pPr>
            <a:r>
              <a:rPr lang="en-US" sz="2000" dirty="0"/>
              <a:t>They are insoluble.</a:t>
            </a:r>
          </a:p>
          <a:p>
            <a:pPr marL="342900" indent="-342900">
              <a:lnSpc>
                <a:spcPct val="120000"/>
              </a:lnSpc>
              <a:buFont typeface="Wingdings" charset="2"/>
              <a:buChar char="ü"/>
            </a:pPr>
            <a:r>
              <a:rPr lang="en-US" sz="2000" dirty="0"/>
              <a:t>High resistance to creep</a:t>
            </a:r>
          </a:p>
          <a:p>
            <a:pPr marL="342900" indent="-342900">
              <a:lnSpc>
                <a:spcPct val="120000"/>
              </a:lnSpc>
              <a:buFont typeface="Wingdings" charset="2"/>
              <a:buChar char="ü"/>
            </a:pPr>
            <a:endParaRPr lang="en-US" sz="2000" dirty="0"/>
          </a:p>
          <a:p>
            <a:pPr marL="342900" indent="-342900">
              <a:lnSpc>
                <a:spcPct val="120000"/>
              </a:lnSpc>
              <a:buFont typeface="Wingdings" charset="2"/>
              <a:buChar char="q"/>
            </a:pPr>
            <a:r>
              <a:rPr lang="en-US" sz="2000" dirty="0"/>
              <a:t>Unsaturated polyester resin</a:t>
            </a:r>
          </a:p>
          <a:p>
            <a:pPr marL="342900" indent="-342900">
              <a:lnSpc>
                <a:spcPct val="120000"/>
              </a:lnSpc>
              <a:buFont typeface="Wingdings" charset="2"/>
              <a:buChar char="q"/>
            </a:pPr>
            <a:r>
              <a:rPr lang="en-US" sz="2000" dirty="0"/>
              <a:t>Epoxy resin</a:t>
            </a:r>
          </a:p>
          <a:p>
            <a:pPr marL="342900" indent="-342900">
              <a:lnSpc>
                <a:spcPct val="120000"/>
              </a:lnSpc>
              <a:buFont typeface="Wingdings" charset="2"/>
              <a:buChar char="q"/>
            </a:pPr>
            <a:r>
              <a:rPr lang="en-US" sz="2000" dirty="0"/>
              <a:t>Phenol-formaldehyde resin </a:t>
            </a:r>
          </a:p>
          <a:p>
            <a:pPr marL="342900" indent="-342900">
              <a:lnSpc>
                <a:spcPct val="120000"/>
              </a:lnSpc>
              <a:buFont typeface="Wingdings" charset="2"/>
              <a:buChar char="q"/>
            </a:pPr>
            <a:r>
              <a:rPr lang="en-US" sz="2000" dirty="0"/>
              <a:t>Urea-formaldehyde resin</a:t>
            </a:r>
          </a:p>
          <a:p>
            <a:pPr marL="342900" indent="-342900">
              <a:lnSpc>
                <a:spcPct val="120000"/>
              </a:lnSpc>
              <a:buFont typeface="Wingdings" charset="2"/>
              <a:buChar char="q"/>
            </a:pPr>
            <a:r>
              <a:rPr lang="en-US" sz="2000" dirty="0"/>
              <a:t>Melamine-formaldehyde resin</a:t>
            </a:r>
          </a:p>
          <a:p>
            <a:pPr marL="342900" indent="-342900">
              <a:lnSpc>
                <a:spcPct val="120000"/>
              </a:lnSpc>
              <a:buFont typeface="Wingdings" charset="2"/>
              <a:buChar char="q"/>
            </a:pPr>
            <a:r>
              <a:rPr lang="en-US" sz="2000" dirty="0"/>
              <a:t>Polyurethane foam</a:t>
            </a:r>
          </a:p>
        </p:txBody>
      </p:sp>
    </p:spTree>
    <p:extLst>
      <p:ext uri="{BB962C8B-B14F-4D97-AF65-F5344CB8AC3E}">
        <p14:creationId xmlns:p14="http://schemas.microsoft.com/office/powerpoint/2010/main" val="1643569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78200" y="6492875"/>
            <a:ext cx="5765801" cy="365125"/>
          </a:xfrm>
        </p:spPr>
        <p:txBody>
          <a:bodyPr/>
          <a:lstStyle/>
          <a:p>
            <a:pPr algn="r"/>
            <a:r>
              <a:rPr lang="en-US" dirty="0" err="1"/>
              <a:t>Yildiz</a:t>
            </a:r>
            <a:r>
              <a:rPr lang="en-US" dirty="0"/>
              <a:t> Technical University, Metallurgical and Materials Engineering</a:t>
            </a:r>
          </a:p>
        </p:txBody>
      </p:sp>
      <p:pic>
        <p:nvPicPr>
          <p:cNvPr id="4" name="Picture 3"/>
          <p:cNvPicPr>
            <a:picLocks noChangeAspect="1"/>
          </p:cNvPicPr>
          <p:nvPr/>
        </p:nvPicPr>
        <p:blipFill>
          <a:blip r:embed="rId2"/>
          <a:stretch>
            <a:fillRect/>
          </a:stretch>
        </p:blipFill>
        <p:spPr>
          <a:xfrm>
            <a:off x="88386" y="673100"/>
            <a:ext cx="9055615" cy="5422900"/>
          </a:xfrm>
          <a:prstGeom prst="rect">
            <a:avLst/>
          </a:prstGeom>
        </p:spPr>
      </p:pic>
    </p:spTree>
    <p:extLst>
      <p:ext uri="{BB962C8B-B14F-4D97-AF65-F5344CB8AC3E}">
        <p14:creationId xmlns:p14="http://schemas.microsoft.com/office/powerpoint/2010/main" val="3460792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Yildiz Technical University, Metallurgical and Materials Engineering, 2017.</a:t>
            </a:r>
          </a:p>
        </p:txBody>
      </p:sp>
      <p:pic>
        <p:nvPicPr>
          <p:cNvPr id="3" name="Picture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32412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Yildiz Technical University, Metallurgical and Materials Engineering, 2017.</a:t>
            </a:r>
          </a:p>
        </p:txBody>
      </p:sp>
      <p:pic>
        <p:nvPicPr>
          <p:cNvPr id="3" name="Picture 2"/>
          <p:cNvPicPr>
            <a:picLocks noChangeAspect="1"/>
          </p:cNvPicPr>
          <p:nvPr/>
        </p:nvPicPr>
        <p:blipFill>
          <a:blip r:embed="rId2"/>
          <a:stretch>
            <a:fillRect/>
          </a:stretch>
        </p:blipFill>
        <p:spPr>
          <a:xfrm>
            <a:off x="0" y="-136526"/>
            <a:ext cx="9144000" cy="6994525"/>
          </a:xfrm>
          <a:prstGeom prst="rect">
            <a:avLst/>
          </a:prstGeom>
        </p:spPr>
      </p:pic>
    </p:spTree>
    <p:extLst>
      <p:ext uri="{BB962C8B-B14F-4D97-AF65-F5344CB8AC3E}">
        <p14:creationId xmlns:p14="http://schemas.microsoft.com/office/powerpoint/2010/main" val="448507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80947" y="6493654"/>
            <a:ext cx="5563053" cy="365125"/>
          </a:xfrm>
        </p:spPr>
        <p:txBody>
          <a:bodyPr/>
          <a:lstStyle/>
          <a:p>
            <a:r>
              <a:rPr lang="en-US" dirty="0" err="1"/>
              <a:t>Yildiz</a:t>
            </a:r>
            <a:r>
              <a:rPr lang="en-US" dirty="0"/>
              <a:t> Technical University, Metallurgical and Materials Engineering</a:t>
            </a:r>
          </a:p>
        </p:txBody>
      </p:sp>
      <p:sp>
        <p:nvSpPr>
          <p:cNvPr id="4" name="TextBox 3"/>
          <p:cNvSpPr txBox="1"/>
          <p:nvPr/>
        </p:nvSpPr>
        <p:spPr>
          <a:xfrm>
            <a:off x="160170" y="274604"/>
            <a:ext cx="8534780" cy="461665"/>
          </a:xfrm>
          <a:prstGeom prst="rect">
            <a:avLst/>
          </a:prstGeom>
          <a:noFill/>
        </p:spPr>
        <p:txBody>
          <a:bodyPr wrap="square" rtlCol="0">
            <a:spAutoFit/>
          </a:bodyPr>
          <a:lstStyle/>
          <a:p>
            <a:pPr marL="457200" indent="-457200" algn="just">
              <a:buClr>
                <a:schemeClr val="tx2"/>
              </a:buClr>
              <a:buFont typeface="+mj-lt"/>
              <a:buAutoNum type="arabicPeriod" startAt="7"/>
            </a:pPr>
            <a:r>
              <a:rPr lang="en-US" sz="2400" b="1" dirty="0">
                <a:solidFill>
                  <a:srgbClr val="D1282E"/>
                </a:solidFill>
              </a:rPr>
              <a:t>Classification Based on Mechanical Behavior </a:t>
            </a:r>
            <a:endParaRPr lang="en-US" sz="2400" dirty="0">
              <a:solidFill>
                <a:srgbClr val="D1282E"/>
              </a:solidFill>
            </a:endParaRPr>
          </a:p>
        </p:txBody>
      </p:sp>
      <p:sp>
        <p:nvSpPr>
          <p:cNvPr id="5" name="Rectangle 4"/>
          <p:cNvSpPr/>
          <p:nvPr/>
        </p:nvSpPr>
        <p:spPr>
          <a:xfrm>
            <a:off x="160170" y="816389"/>
            <a:ext cx="8844129" cy="6017032"/>
          </a:xfrm>
          <a:prstGeom prst="rect">
            <a:avLst/>
          </a:prstGeom>
        </p:spPr>
        <p:txBody>
          <a:bodyPr wrap="square">
            <a:spAutoFit/>
          </a:bodyPr>
          <a:lstStyle/>
          <a:p>
            <a:pPr marL="400050" indent="-400050" algn="just">
              <a:lnSpc>
                <a:spcPct val="120000"/>
              </a:lnSpc>
              <a:buFont typeface="+mj-lt"/>
              <a:buAutoNum type="romanLcPeriod"/>
            </a:pPr>
            <a:r>
              <a:rPr lang="en-US" sz="2000" b="1" u="sng" dirty="0"/>
              <a:t>Plastics:</a:t>
            </a:r>
            <a:r>
              <a:rPr lang="en-US" sz="2000" b="1" dirty="0"/>
              <a:t> </a:t>
            </a:r>
            <a:r>
              <a:rPr lang="en-US" sz="2000" dirty="0"/>
              <a:t>They include thermoplastics and thermosetting materials.</a:t>
            </a:r>
            <a:endParaRPr lang="en-US" sz="2000" b="1" dirty="0"/>
          </a:p>
          <a:p>
            <a:pPr marL="514350" indent="-514350" algn="just">
              <a:lnSpc>
                <a:spcPct val="120000"/>
              </a:lnSpc>
              <a:buFont typeface="+mj-lt"/>
              <a:buAutoNum type="romanLcPeriod" startAt="2"/>
            </a:pPr>
            <a:r>
              <a:rPr lang="en-US" sz="2000" b="1" u="sng" dirty="0"/>
              <a:t>Elastomers:</a:t>
            </a:r>
            <a:r>
              <a:rPr lang="en-US" sz="2000" b="1" dirty="0"/>
              <a:t> </a:t>
            </a:r>
            <a:r>
              <a:rPr lang="en-US" sz="2000" dirty="0"/>
              <a:t>Elastomers exhibit large reversible extensions up to ten </a:t>
            </a:r>
          </a:p>
          <a:p>
            <a:pPr algn="just">
              <a:lnSpc>
                <a:spcPct val="120000"/>
              </a:lnSpc>
            </a:pPr>
            <a:r>
              <a:rPr lang="en-US" sz="2000" dirty="0"/>
              <a:t>times the original length. They are polymers that have long flexible chains with a low intermolecular attraction to enable a high </a:t>
            </a:r>
            <a:r>
              <a:rPr lang="en-US" sz="2000" dirty="0" err="1"/>
              <a:t>localised</a:t>
            </a:r>
            <a:r>
              <a:rPr lang="en-US" sz="2000" dirty="0"/>
              <a:t> mobility of segments. However, permanent relative chain flow or slippage must be prevented, which is achieved by cross-linking the chains to form a three-dimensional network. Varying the cross-link density allows control of properties. For example, natural rubber, which is </a:t>
            </a:r>
            <a:r>
              <a:rPr lang="en-US" sz="2000" dirty="0" err="1"/>
              <a:t>crosslinked</a:t>
            </a:r>
            <a:r>
              <a:rPr lang="en-US" sz="2000" dirty="0"/>
              <a:t> with </a:t>
            </a:r>
            <a:r>
              <a:rPr lang="en-US" sz="2000" dirty="0" err="1"/>
              <a:t>sulphur</a:t>
            </a:r>
            <a:r>
              <a:rPr lang="en-US" sz="2000" dirty="0"/>
              <a:t> (the process is known as “</a:t>
            </a:r>
            <a:r>
              <a:rPr lang="en-US" sz="2000" b="1" dirty="0" err="1"/>
              <a:t>vulcanisation</a:t>
            </a:r>
            <a:r>
              <a:rPr lang="en-US" sz="2000" dirty="0"/>
              <a:t>”) can also result in ebonite (a hard, rigid thermoset) by adding more </a:t>
            </a:r>
            <a:r>
              <a:rPr lang="en-US" sz="2000" dirty="0" err="1"/>
              <a:t>sulphur</a:t>
            </a:r>
            <a:r>
              <a:rPr lang="en-US" sz="2000" dirty="0"/>
              <a:t> to the mix and hence increasing the crosslink density. </a:t>
            </a:r>
            <a:endParaRPr lang="en-US" sz="2000" dirty="0">
              <a:solidFill>
                <a:srgbClr val="000000"/>
              </a:solidFill>
            </a:endParaRPr>
          </a:p>
          <a:p>
            <a:pPr algn="just"/>
            <a:r>
              <a:rPr lang="en-US" sz="2000" dirty="0"/>
              <a:t>Natural </a:t>
            </a:r>
            <a:r>
              <a:rPr lang="en-US" sz="2000" dirty="0" err="1"/>
              <a:t>polyisoprene</a:t>
            </a:r>
            <a:r>
              <a:rPr lang="en-US" sz="2000" dirty="0"/>
              <a:t>, natural rubber (NR),     </a:t>
            </a:r>
            <a:r>
              <a:rPr lang="en-US" sz="2000" dirty="0">
                <a:solidFill>
                  <a:schemeClr val="accent2">
                    <a:lumMod val="60000"/>
                    <a:lumOff val="40000"/>
                  </a:schemeClr>
                </a:solidFill>
              </a:rPr>
              <a:t>Synthetic </a:t>
            </a:r>
            <a:r>
              <a:rPr lang="en-US" sz="2000" dirty="0" err="1">
                <a:solidFill>
                  <a:schemeClr val="accent2">
                    <a:lumMod val="60000"/>
                    <a:lumOff val="40000"/>
                  </a:schemeClr>
                </a:solidFill>
              </a:rPr>
              <a:t>polyisoprene</a:t>
            </a:r>
            <a:r>
              <a:rPr lang="en-US" sz="2000" dirty="0">
                <a:solidFill>
                  <a:schemeClr val="accent2">
                    <a:lumMod val="60000"/>
                    <a:lumOff val="40000"/>
                  </a:schemeClr>
                </a:solidFill>
              </a:rPr>
              <a:t> (IR) </a:t>
            </a:r>
          </a:p>
          <a:p>
            <a:pPr algn="just"/>
            <a:r>
              <a:rPr lang="en-US" sz="2000" dirty="0">
                <a:hlinkClick r:id="rId2"/>
              </a:rPr>
              <a:t>Polybutadiene (BR</a:t>
            </a:r>
            <a:r>
              <a:rPr lang="en-US" sz="2000" dirty="0"/>
              <a:t>),   </a:t>
            </a:r>
            <a:r>
              <a:rPr lang="en-US" sz="2000" dirty="0">
                <a:solidFill>
                  <a:srgbClr val="D1282E"/>
                </a:solidFill>
                <a:hlinkClick r:id="rId3"/>
              </a:rPr>
              <a:t>Chloroprene rubber (CR), </a:t>
            </a:r>
            <a:r>
              <a:rPr lang="en-US" sz="2000" dirty="0">
                <a:solidFill>
                  <a:srgbClr val="D1282E"/>
                </a:solidFill>
              </a:rPr>
              <a:t>     </a:t>
            </a:r>
            <a:r>
              <a:rPr lang="en-US" sz="2000" dirty="0">
                <a:solidFill>
                  <a:srgbClr val="000000"/>
                </a:solidFill>
              </a:rPr>
              <a:t>Nitrile rubber (NBR), </a:t>
            </a:r>
          </a:p>
          <a:p>
            <a:pPr algn="just"/>
            <a:r>
              <a:rPr lang="en-US" sz="2000" dirty="0"/>
              <a:t> </a:t>
            </a:r>
            <a:r>
              <a:rPr lang="en-US" sz="2000" dirty="0">
                <a:solidFill>
                  <a:srgbClr val="000000"/>
                </a:solidFill>
                <a:hlinkClick r:id="rId4"/>
              </a:rPr>
              <a:t>Butyl rubber (copolymer of </a:t>
            </a:r>
            <a:r>
              <a:rPr lang="en-US" sz="2000" dirty="0">
                <a:solidFill>
                  <a:srgbClr val="000000"/>
                </a:solidFill>
                <a:hlinkClick r:id="rId5"/>
              </a:rPr>
              <a:t>isobutylene and isoprene, IIR), silikon rubber</a:t>
            </a:r>
          </a:p>
          <a:p>
            <a:pPr algn="just"/>
            <a:r>
              <a:rPr lang="en-US" sz="2000" dirty="0">
                <a:solidFill>
                  <a:srgbClr val="000000"/>
                </a:solidFill>
              </a:rPr>
              <a:t>Styrene-butadiene Rubber (SBR), </a:t>
            </a:r>
            <a:r>
              <a:rPr lang="en-US" sz="2000" dirty="0">
                <a:solidFill>
                  <a:srgbClr val="000000"/>
                </a:solidFill>
                <a:hlinkClick r:id="rId6"/>
              </a:rPr>
              <a:t>EPDM rubber (</a:t>
            </a:r>
            <a:r>
              <a:rPr lang="en-US" sz="2000" b="1" dirty="0">
                <a:solidFill>
                  <a:srgbClr val="000000"/>
                </a:solidFill>
                <a:hlinkClick r:id="rId6"/>
              </a:rPr>
              <a:t>ethylene propylene diene rubber</a:t>
            </a:r>
            <a:r>
              <a:rPr lang="en-US" sz="2000" dirty="0">
                <a:solidFill>
                  <a:srgbClr val="000000"/>
                </a:solidFill>
                <a:hlinkClick r:id="rId6"/>
              </a:rPr>
              <a:t>, a terpolymer of ethylene, </a:t>
            </a:r>
            <a:endParaRPr lang="en-US" sz="2000" u="sng" dirty="0">
              <a:solidFill>
                <a:srgbClr val="000000"/>
              </a:solidFill>
            </a:endParaRPr>
          </a:p>
          <a:p>
            <a:pPr algn="just">
              <a:lnSpc>
                <a:spcPct val="120000"/>
              </a:lnSpc>
            </a:pPr>
            <a:endParaRPr lang="en-US" dirty="0">
              <a:solidFill>
                <a:srgbClr val="000000"/>
              </a:solidFill>
            </a:endParaRPr>
          </a:p>
        </p:txBody>
      </p:sp>
    </p:spTree>
    <p:extLst>
      <p:ext uri="{BB962C8B-B14F-4D97-AF65-F5344CB8AC3E}">
        <p14:creationId xmlns:p14="http://schemas.microsoft.com/office/powerpoint/2010/main" val="335841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I</a:t>
            </a:r>
          </a:p>
        </p:txBody>
      </p:sp>
      <p:sp>
        <p:nvSpPr>
          <p:cNvPr id="3" name="Footer Placeholder 2"/>
          <p:cNvSpPr>
            <a:spLocks noGrp="1"/>
          </p:cNvSpPr>
          <p:nvPr>
            <p:ph type="ftr" sz="quarter" idx="11"/>
          </p:nvPr>
        </p:nvSpPr>
        <p:spPr>
          <a:xfrm>
            <a:off x="3353451" y="6538704"/>
            <a:ext cx="5790551" cy="365125"/>
          </a:xfrm>
        </p:spPr>
        <p:txBody>
          <a:bodyPr/>
          <a:lstStyle/>
          <a:p>
            <a:r>
              <a:rPr lang="en-US" dirty="0"/>
              <a:t>        </a:t>
            </a:r>
            <a:r>
              <a:rPr lang="en-US" dirty="0" err="1"/>
              <a:t>Yildiz</a:t>
            </a:r>
            <a:r>
              <a:rPr lang="en-US" dirty="0"/>
              <a:t> Technical University, Metallurgical and Materials Engineering</a:t>
            </a:r>
          </a:p>
        </p:txBody>
      </p:sp>
      <p:sp>
        <p:nvSpPr>
          <p:cNvPr id="4" name="Title 1"/>
          <p:cNvSpPr txBox="1">
            <a:spLocks/>
          </p:cNvSpPr>
          <p:nvPr/>
        </p:nvSpPr>
        <p:spPr>
          <a:xfrm>
            <a:off x="609600" y="2781421"/>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a:t>Introduction to Polymers</a:t>
            </a:r>
          </a:p>
        </p:txBody>
      </p:sp>
      <p:pic>
        <p:nvPicPr>
          <p:cNvPr id="6" name="Picture 5"/>
          <p:cNvPicPr>
            <a:picLocks noChangeAspect="1"/>
          </p:cNvPicPr>
          <p:nvPr/>
        </p:nvPicPr>
        <p:blipFill>
          <a:blip r:embed="rId2"/>
          <a:stretch>
            <a:fillRect/>
          </a:stretch>
        </p:blipFill>
        <p:spPr>
          <a:xfrm>
            <a:off x="2667000" y="4633704"/>
            <a:ext cx="3810000" cy="1905000"/>
          </a:xfrm>
          <a:prstGeom prst="rect">
            <a:avLst/>
          </a:prstGeom>
        </p:spPr>
      </p:pic>
      <p:pic>
        <p:nvPicPr>
          <p:cNvPr id="7" name="Picture 6"/>
          <p:cNvPicPr>
            <a:picLocks noChangeAspect="1"/>
          </p:cNvPicPr>
          <p:nvPr/>
        </p:nvPicPr>
        <p:blipFill>
          <a:blip r:embed="rId3"/>
          <a:stretch>
            <a:fillRect/>
          </a:stretch>
        </p:blipFill>
        <p:spPr>
          <a:xfrm rot="1858557">
            <a:off x="46948" y="1209234"/>
            <a:ext cx="4749800" cy="1498600"/>
          </a:xfrm>
          <a:prstGeom prst="rect">
            <a:avLst/>
          </a:prstGeom>
        </p:spPr>
      </p:pic>
    </p:spTree>
    <p:extLst>
      <p:ext uri="{BB962C8B-B14F-4D97-AF65-F5344CB8AC3E}">
        <p14:creationId xmlns:p14="http://schemas.microsoft.com/office/powerpoint/2010/main" val="1080836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80947" y="6493654"/>
            <a:ext cx="5563053" cy="365125"/>
          </a:xfrm>
        </p:spPr>
        <p:txBody>
          <a:bodyPr/>
          <a:lstStyle/>
          <a:p>
            <a:r>
              <a:rPr lang="en-US" dirty="0" err="1"/>
              <a:t>Yildiz</a:t>
            </a:r>
            <a:r>
              <a:rPr lang="en-US" dirty="0"/>
              <a:t> Technical University, Metallurgical and Materials Engineering</a:t>
            </a:r>
          </a:p>
        </p:txBody>
      </p:sp>
      <p:sp>
        <p:nvSpPr>
          <p:cNvPr id="4" name="TextBox 3"/>
          <p:cNvSpPr txBox="1"/>
          <p:nvPr/>
        </p:nvSpPr>
        <p:spPr>
          <a:xfrm>
            <a:off x="160170" y="274604"/>
            <a:ext cx="8534780" cy="461665"/>
          </a:xfrm>
          <a:prstGeom prst="rect">
            <a:avLst/>
          </a:prstGeom>
          <a:noFill/>
        </p:spPr>
        <p:txBody>
          <a:bodyPr wrap="square" rtlCol="0">
            <a:spAutoFit/>
          </a:bodyPr>
          <a:lstStyle/>
          <a:p>
            <a:pPr marL="457200" indent="-457200" algn="just">
              <a:buClr>
                <a:schemeClr val="tx2"/>
              </a:buClr>
              <a:buFont typeface="+mj-lt"/>
              <a:buAutoNum type="arabicPeriod" startAt="8"/>
            </a:pPr>
            <a:r>
              <a:rPr lang="en-US" sz="2400" b="1" dirty="0">
                <a:solidFill>
                  <a:srgbClr val="D1282E"/>
                </a:solidFill>
              </a:rPr>
              <a:t>Classification Based on Mechanism</a:t>
            </a:r>
            <a:endParaRPr lang="en-US" sz="2400" dirty="0">
              <a:solidFill>
                <a:srgbClr val="D1282E"/>
              </a:solidFill>
            </a:endParaRPr>
          </a:p>
        </p:txBody>
      </p:sp>
      <p:sp>
        <p:nvSpPr>
          <p:cNvPr id="5" name="Rectangle 4"/>
          <p:cNvSpPr/>
          <p:nvPr/>
        </p:nvSpPr>
        <p:spPr>
          <a:xfrm>
            <a:off x="160170" y="816389"/>
            <a:ext cx="8844129" cy="5398400"/>
          </a:xfrm>
          <a:prstGeom prst="rect">
            <a:avLst/>
          </a:prstGeom>
        </p:spPr>
        <p:txBody>
          <a:bodyPr wrap="square">
            <a:spAutoFit/>
          </a:bodyPr>
          <a:lstStyle/>
          <a:p>
            <a:pPr marL="400050" indent="-400050" algn="just">
              <a:lnSpc>
                <a:spcPct val="120000"/>
              </a:lnSpc>
              <a:buFont typeface="+mj-lt"/>
              <a:buAutoNum type="romanLcPeriod"/>
            </a:pPr>
            <a:r>
              <a:rPr lang="en-US" sz="2400" b="1" u="sng" dirty="0"/>
              <a:t>Addition polymers: </a:t>
            </a:r>
            <a:r>
              <a:rPr lang="en-US" sz="2400" dirty="0"/>
              <a:t>a polymer that consists of a repeat unit </a:t>
            </a:r>
          </a:p>
          <a:p>
            <a:pPr algn="just">
              <a:lnSpc>
                <a:spcPct val="120000"/>
              </a:lnSpc>
            </a:pPr>
            <a:r>
              <a:rPr lang="en-US" sz="2400" dirty="0"/>
              <a:t>equivalent to its monomer - generally vinyl polymers, e.g., polyethylene, or ring-opening polymers, e.g., poly(ethylene oxide)</a:t>
            </a:r>
            <a:endParaRPr lang="en-US" sz="2400" b="1" dirty="0"/>
          </a:p>
          <a:p>
            <a:pPr marL="514350" indent="-514350" algn="just">
              <a:lnSpc>
                <a:spcPct val="120000"/>
              </a:lnSpc>
              <a:buFont typeface="+mj-lt"/>
              <a:buAutoNum type="romanLcPeriod" startAt="2"/>
            </a:pPr>
            <a:r>
              <a:rPr lang="en-US" sz="2400" b="1" u="sng" dirty="0"/>
              <a:t>Condensation </a:t>
            </a:r>
            <a:r>
              <a:rPr lang="en-US" sz="2400" b="1" u="sng" dirty="0" err="1"/>
              <a:t>Polymers:</a:t>
            </a:r>
            <a:r>
              <a:rPr lang="en-US" sz="2400" dirty="0" err="1"/>
              <a:t>a</a:t>
            </a:r>
            <a:r>
              <a:rPr lang="en-US" sz="2400" dirty="0"/>
              <a:t> polymer that differs from its </a:t>
            </a:r>
          </a:p>
          <a:p>
            <a:pPr algn="just">
              <a:lnSpc>
                <a:spcPct val="120000"/>
              </a:lnSpc>
            </a:pPr>
            <a:r>
              <a:rPr lang="en-US" sz="2400" dirty="0"/>
              <a:t>monomer(s) by the elimination of a small molecule during polymerization (Carothers' original definition) e.g., polyamides and polyesters. the definition has been expanded to include any polymer that incorporates new functional group(s) in the chain that were not present in the monomers  (to allow inclusion of polyurethanes).</a:t>
            </a:r>
          </a:p>
          <a:p>
            <a:pPr marL="514350" indent="-514350" algn="just">
              <a:lnSpc>
                <a:spcPct val="120000"/>
              </a:lnSpc>
              <a:buFont typeface="+mj-lt"/>
              <a:buAutoNum type="romanLcPeriod" startAt="2"/>
            </a:pPr>
            <a:endParaRPr lang="en-US" sz="2400" dirty="0">
              <a:solidFill>
                <a:srgbClr val="000000"/>
              </a:solidFill>
            </a:endParaRPr>
          </a:p>
        </p:txBody>
      </p:sp>
    </p:spTree>
    <p:extLst>
      <p:ext uri="{BB962C8B-B14F-4D97-AF65-F5344CB8AC3E}">
        <p14:creationId xmlns:p14="http://schemas.microsoft.com/office/powerpoint/2010/main" val="3513684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80947" y="6493654"/>
            <a:ext cx="5563053" cy="365125"/>
          </a:xfrm>
        </p:spPr>
        <p:txBody>
          <a:bodyPr/>
          <a:lstStyle/>
          <a:p>
            <a:r>
              <a:rPr lang="en-US" dirty="0" err="1"/>
              <a:t>Yildiz</a:t>
            </a:r>
            <a:r>
              <a:rPr lang="en-US" dirty="0"/>
              <a:t> Technical University, Metallurgical and Materials Engineering</a:t>
            </a:r>
          </a:p>
        </p:txBody>
      </p:sp>
      <p:sp>
        <p:nvSpPr>
          <p:cNvPr id="5" name="Rectangle 4"/>
          <p:cNvSpPr/>
          <p:nvPr/>
        </p:nvSpPr>
        <p:spPr>
          <a:xfrm>
            <a:off x="160170" y="206789"/>
            <a:ext cx="8844129" cy="1852815"/>
          </a:xfrm>
          <a:prstGeom prst="rect">
            <a:avLst/>
          </a:prstGeom>
        </p:spPr>
        <p:txBody>
          <a:bodyPr wrap="square">
            <a:spAutoFit/>
          </a:bodyPr>
          <a:lstStyle/>
          <a:p>
            <a:pPr marL="400050" indent="-400050" algn="just">
              <a:lnSpc>
                <a:spcPct val="120000"/>
              </a:lnSpc>
              <a:buFont typeface="+mj-lt"/>
              <a:buAutoNum type="romanLcPeriod"/>
            </a:pPr>
            <a:r>
              <a:rPr lang="en-US" sz="2400" b="1" u="sng" dirty="0"/>
              <a:t>Addition polymers:</a:t>
            </a:r>
            <a:r>
              <a:rPr lang="en-US" sz="2400" b="1" dirty="0"/>
              <a:t> </a:t>
            </a:r>
            <a:r>
              <a:rPr lang="en-US" sz="2400" dirty="0"/>
              <a:t>For these polymers, a polymerization </a:t>
            </a:r>
          </a:p>
          <a:p>
            <a:pPr algn="just">
              <a:lnSpc>
                <a:spcPct val="120000"/>
              </a:lnSpc>
            </a:pPr>
            <a:r>
              <a:rPr lang="en-US" sz="2400" dirty="0"/>
              <a:t>mechanism in which monomers add rapidly to a relatively few reactive growth sites (e.g., free radical chain polymerization of ethylene)</a:t>
            </a:r>
            <a:endParaRPr lang="en-US" sz="2400" dirty="0">
              <a:solidFill>
                <a:srgbClr val="000000"/>
              </a:solidFill>
            </a:endParaRPr>
          </a:p>
        </p:txBody>
      </p:sp>
      <p:pic>
        <p:nvPicPr>
          <p:cNvPr id="3" name="Picture 2"/>
          <p:cNvPicPr>
            <a:picLocks noChangeAspect="1"/>
          </p:cNvPicPr>
          <p:nvPr/>
        </p:nvPicPr>
        <p:blipFill>
          <a:blip r:embed="rId2"/>
          <a:stretch>
            <a:fillRect/>
          </a:stretch>
        </p:blipFill>
        <p:spPr>
          <a:xfrm>
            <a:off x="419099" y="2159000"/>
            <a:ext cx="8585199" cy="4178300"/>
          </a:xfrm>
          <a:prstGeom prst="rect">
            <a:avLst/>
          </a:prstGeom>
        </p:spPr>
      </p:pic>
    </p:spTree>
    <p:extLst>
      <p:ext uri="{BB962C8B-B14F-4D97-AF65-F5344CB8AC3E}">
        <p14:creationId xmlns:p14="http://schemas.microsoft.com/office/powerpoint/2010/main" val="2014633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80947" y="6493654"/>
            <a:ext cx="5563053" cy="365125"/>
          </a:xfrm>
        </p:spPr>
        <p:txBody>
          <a:bodyPr/>
          <a:lstStyle/>
          <a:p>
            <a:r>
              <a:rPr lang="en-US" dirty="0" err="1"/>
              <a:t>Yildiz</a:t>
            </a:r>
            <a:r>
              <a:rPr lang="en-US" dirty="0"/>
              <a:t> Technical University, Metallurgical and Materials Engineering, 2017.</a:t>
            </a:r>
          </a:p>
        </p:txBody>
      </p:sp>
      <p:sp>
        <p:nvSpPr>
          <p:cNvPr id="5" name="Rectangle 4"/>
          <p:cNvSpPr/>
          <p:nvPr/>
        </p:nvSpPr>
        <p:spPr>
          <a:xfrm>
            <a:off x="160170" y="295689"/>
            <a:ext cx="8844129" cy="1852815"/>
          </a:xfrm>
          <a:prstGeom prst="rect">
            <a:avLst/>
          </a:prstGeom>
        </p:spPr>
        <p:txBody>
          <a:bodyPr wrap="square">
            <a:spAutoFit/>
          </a:bodyPr>
          <a:lstStyle/>
          <a:p>
            <a:pPr marL="514350" indent="-514350" algn="just">
              <a:lnSpc>
                <a:spcPct val="120000"/>
              </a:lnSpc>
              <a:buFont typeface="+mj-lt"/>
              <a:buAutoNum type="romanLcPeriod" startAt="2"/>
            </a:pPr>
            <a:r>
              <a:rPr lang="en-US" sz="2400" b="1" u="sng" dirty="0"/>
              <a:t>Condensation Polymers:</a:t>
            </a:r>
            <a:r>
              <a:rPr lang="en-US" sz="2400" dirty="0"/>
              <a:t> For these polymers, </a:t>
            </a:r>
          </a:p>
          <a:p>
            <a:pPr algn="just">
              <a:lnSpc>
                <a:spcPct val="120000"/>
              </a:lnSpc>
            </a:pPr>
            <a:r>
              <a:rPr lang="en-US" sz="2400" dirty="0"/>
              <a:t>a polymerization mechanism in which each reaction between monomers is a discrete and independent step (e.g., formation of PET from </a:t>
            </a:r>
            <a:r>
              <a:rPr lang="en-US" sz="2400" dirty="0" err="1"/>
              <a:t>diols</a:t>
            </a:r>
            <a:r>
              <a:rPr lang="en-US" sz="2400" dirty="0"/>
              <a:t> plus </a:t>
            </a:r>
            <a:r>
              <a:rPr lang="en-US" sz="2400" dirty="0" err="1"/>
              <a:t>diacids</a:t>
            </a:r>
            <a:r>
              <a:rPr lang="en-US" sz="2400" dirty="0"/>
              <a:t>)</a:t>
            </a:r>
            <a:endParaRPr lang="en-US" sz="2400" dirty="0">
              <a:solidFill>
                <a:srgbClr val="000000"/>
              </a:solidFill>
            </a:endParaRPr>
          </a:p>
        </p:txBody>
      </p:sp>
      <p:pic>
        <p:nvPicPr>
          <p:cNvPr id="3" name="Picture 2"/>
          <p:cNvPicPr>
            <a:picLocks noChangeAspect="1"/>
          </p:cNvPicPr>
          <p:nvPr/>
        </p:nvPicPr>
        <p:blipFill>
          <a:blip r:embed="rId2"/>
          <a:stretch>
            <a:fillRect/>
          </a:stretch>
        </p:blipFill>
        <p:spPr>
          <a:xfrm>
            <a:off x="368299" y="2400300"/>
            <a:ext cx="8635999" cy="4457700"/>
          </a:xfrm>
          <a:prstGeom prst="rect">
            <a:avLst/>
          </a:prstGeom>
          <a:ln w="38100" cmpd="sng">
            <a:gradFill flip="none" rotWithShape="1">
              <a:gsLst>
                <a:gs pos="100000">
                  <a:schemeClr val="tx2"/>
                </a:gs>
                <a:gs pos="100000">
                  <a:srgbClr val="FFFFFF"/>
                </a:gs>
              </a:gsLst>
              <a:lin ang="0" scaled="1"/>
              <a:tileRect/>
            </a:gradFill>
            <a:round/>
          </a:ln>
        </p:spPr>
      </p:pic>
    </p:spTree>
    <p:extLst>
      <p:ext uri="{BB962C8B-B14F-4D97-AF65-F5344CB8AC3E}">
        <p14:creationId xmlns:p14="http://schemas.microsoft.com/office/powerpoint/2010/main" val="1663514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80947" y="6493654"/>
            <a:ext cx="5563053" cy="365125"/>
          </a:xfrm>
        </p:spPr>
        <p:txBody>
          <a:bodyPr/>
          <a:lstStyle/>
          <a:p>
            <a:r>
              <a:rPr lang="en-US" dirty="0" err="1"/>
              <a:t>Yildiz</a:t>
            </a:r>
            <a:r>
              <a:rPr lang="en-US" dirty="0"/>
              <a:t> Technical University, Metallurgical and Materials Engineering</a:t>
            </a:r>
          </a:p>
        </p:txBody>
      </p:sp>
      <p:sp>
        <p:nvSpPr>
          <p:cNvPr id="4" name="TextBox 3"/>
          <p:cNvSpPr txBox="1"/>
          <p:nvPr/>
        </p:nvSpPr>
        <p:spPr>
          <a:xfrm>
            <a:off x="160170" y="274604"/>
            <a:ext cx="8534780" cy="461665"/>
          </a:xfrm>
          <a:prstGeom prst="rect">
            <a:avLst/>
          </a:prstGeom>
          <a:noFill/>
        </p:spPr>
        <p:txBody>
          <a:bodyPr wrap="square" rtlCol="0">
            <a:spAutoFit/>
          </a:bodyPr>
          <a:lstStyle/>
          <a:p>
            <a:pPr marL="457200" indent="-457200" algn="just">
              <a:buClr>
                <a:schemeClr val="tx2"/>
              </a:buClr>
              <a:buFont typeface="+mj-lt"/>
              <a:buAutoNum type="arabicPeriod" startAt="9"/>
            </a:pPr>
            <a:r>
              <a:rPr lang="en-US" sz="2400" b="1" dirty="0">
                <a:solidFill>
                  <a:srgbClr val="D1282E"/>
                </a:solidFill>
              </a:rPr>
              <a:t>Classification Based on Polymerization Process</a:t>
            </a:r>
            <a:endParaRPr lang="en-US" sz="2400" dirty="0">
              <a:solidFill>
                <a:srgbClr val="D1282E"/>
              </a:solidFill>
            </a:endParaRPr>
          </a:p>
        </p:txBody>
      </p:sp>
      <p:sp>
        <p:nvSpPr>
          <p:cNvPr id="3" name="Rectangle 2"/>
          <p:cNvSpPr/>
          <p:nvPr/>
        </p:nvSpPr>
        <p:spPr>
          <a:xfrm>
            <a:off x="160171" y="739008"/>
            <a:ext cx="8844128" cy="4478149"/>
          </a:xfrm>
          <a:prstGeom prst="rect">
            <a:avLst/>
          </a:prstGeom>
        </p:spPr>
        <p:txBody>
          <a:bodyPr wrap="square">
            <a:spAutoFit/>
          </a:bodyPr>
          <a:lstStyle/>
          <a:p>
            <a:pPr algn="just">
              <a:lnSpc>
                <a:spcPct val="130000"/>
              </a:lnSpc>
            </a:pPr>
            <a:r>
              <a:rPr lang="en-US" sz="2000" dirty="0"/>
              <a:t>The </a:t>
            </a:r>
            <a:r>
              <a:rPr lang="en-US" sz="2000" dirty="0" err="1"/>
              <a:t>polymerisation</a:t>
            </a:r>
            <a:r>
              <a:rPr lang="en-US" sz="2000" dirty="0"/>
              <a:t> process requires a quantity of monomers and a suitable initiator/catalyst system to start the reaction to form polymer molecules that consist of thousands of monomers linked together. </a:t>
            </a:r>
          </a:p>
          <a:p>
            <a:pPr algn="just">
              <a:lnSpc>
                <a:spcPct val="130000"/>
              </a:lnSpc>
            </a:pPr>
            <a:endParaRPr lang="en-US" sz="2000" dirty="0"/>
          </a:p>
          <a:p>
            <a:pPr algn="just">
              <a:lnSpc>
                <a:spcPct val="130000"/>
              </a:lnSpc>
            </a:pPr>
            <a:r>
              <a:rPr lang="en-US" sz="2000" dirty="0" err="1"/>
              <a:t>Polymerisation</a:t>
            </a:r>
            <a:r>
              <a:rPr lang="en-US" sz="2000" dirty="0"/>
              <a:t> processes can be classified in terms of the reaction medium: </a:t>
            </a:r>
          </a:p>
          <a:p>
            <a:pPr algn="just">
              <a:lnSpc>
                <a:spcPct val="130000"/>
              </a:lnSpc>
            </a:pPr>
            <a:endParaRPr lang="en-US" sz="2000" dirty="0"/>
          </a:p>
          <a:p>
            <a:pPr algn="just">
              <a:lnSpc>
                <a:spcPct val="130000"/>
              </a:lnSpc>
            </a:pPr>
            <a:r>
              <a:rPr lang="en-US" sz="2000" dirty="0"/>
              <a:t>bulk, </a:t>
            </a:r>
          </a:p>
          <a:p>
            <a:pPr algn="just">
              <a:lnSpc>
                <a:spcPct val="130000"/>
              </a:lnSpc>
            </a:pPr>
            <a:r>
              <a:rPr lang="en-US" sz="2000" dirty="0"/>
              <a:t>solution, </a:t>
            </a:r>
          </a:p>
          <a:p>
            <a:pPr algn="just">
              <a:lnSpc>
                <a:spcPct val="130000"/>
              </a:lnSpc>
            </a:pPr>
            <a:r>
              <a:rPr lang="en-US" sz="2000" dirty="0"/>
              <a:t>suspension, </a:t>
            </a:r>
          </a:p>
          <a:p>
            <a:pPr algn="just">
              <a:lnSpc>
                <a:spcPct val="130000"/>
              </a:lnSpc>
            </a:pPr>
            <a:r>
              <a:rPr lang="en-US" sz="2000" dirty="0"/>
              <a:t>emulsion,</a:t>
            </a:r>
          </a:p>
          <a:p>
            <a:pPr algn="just">
              <a:lnSpc>
                <a:spcPct val="130000"/>
              </a:lnSpc>
            </a:pPr>
            <a:r>
              <a:rPr lang="en-US" sz="2000" dirty="0"/>
              <a:t>gas.</a:t>
            </a:r>
          </a:p>
        </p:txBody>
      </p:sp>
    </p:spTree>
    <p:extLst>
      <p:ext uri="{BB962C8B-B14F-4D97-AF65-F5344CB8AC3E}">
        <p14:creationId xmlns:p14="http://schemas.microsoft.com/office/powerpoint/2010/main" val="1099262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62300" y="6492875"/>
            <a:ext cx="5981701" cy="365125"/>
          </a:xfrm>
        </p:spPr>
        <p:txBody>
          <a:bodyPr/>
          <a:lstStyle/>
          <a:p>
            <a:pPr algn="r"/>
            <a:r>
              <a:rPr lang="en-US" dirty="0" err="1"/>
              <a:t>Yildiz</a:t>
            </a:r>
            <a:r>
              <a:rPr lang="en-US" dirty="0"/>
              <a:t> Technical University, Metallurgical and Materials Engineering</a:t>
            </a:r>
          </a:p>
        </p:txBody>
      </p:sp>
      <p:pic>
        <p:nvPicPr>
          <p:cNvPr id="3" name="Picture 2"/>
          <p:cNvPicPr>
            <a:picLocks noChangeAspect="1"/>
          </p:cNvPicPr>
          <p:nvPr/>
        </p:nvPicPr>
        <p:blipFill>
          <a:blip r:embed="rId2"/>
          <a:stretch>
            <a:fillRect/>
          </a:stretch>
        </p:blipFill>
        <p:spPr>
          <a:xfrm rot="10800000" flipH="1" flipV="1">
            <a:off x="2082800" y="4205678"/>
            <a:ext cx="4914900" cy="2287197"/>
          </a:xfrm>
          <a:prstGeom prst="rect">
            <a:avLst/>
          </a:prstGeom>
        </p:spPr>
      </p:pic>
      <p:sp>
        <p:nvSpPr>
          <p:cNvPr id="4" name="Rectangle 3"/>
          <p:cNvSpPr/>
          <p:nvPr/>
        </p:nvSpPr>
        <p:spPr>
          <a:xfrm>
            <a:off x="142541" y="799618"/>
            <a:ext cx="8844128" cy="3406061"/>
          </a:xfrm>
          <a:prstGeom prst="rect">
            <a:avLst/>
          </a:prstGeom>
        </p:spPr>
        <p:txBody>
          <a:bodyPr wrap="square">
            <a:spAutoFit/>
          </a:bodyPr>
          <a:lstStyle/>
          <a:p>
            <a:pPr algn="just">
              <a:lnSpc>
                <a:spcPct val="120000"/>
              </a:lnSpc>
            </a:pPr>
            <a:r>
              <a:rPr lang="en-US" sz="2000" dirty="0" err="1"/>
              <a:t>Polymerisation</a:t>
            </a:r>
            <a:r>
              <a:rPr lang="en-US" sz="2000" dirty="0"/>
              <a:t> of the pure liquid or gaseous monomer is called bulk </a:t>
            </a:r>
            <a:r>
              <a:rPr lang="en-US" sz="2000" dirty="0" err="1"/>
              <a:t>polymerisation</a:t>
            </a:r>
            <a:r>
              <a:rPr lang="en-US" sz="2000" dirty="0"/>
              <a:t>. It can be used for the production of free-radical polymers and some condensation polymers.</a:t>
            </a:r>
          </a:p>
          <a:p>
            <a:pPr algn="just">
              <a:lnSpc>
                <a:spcPct val="120000"/>
              </a:lnSpc>
            </a:pPr>
            <a:r>
              <a:rPr lang="en-US" sz="2000" dirty="0"/>
              <a:t>- In the reaction only monomer, polymer, and initiator are present and, therefore, a very pure product is obtained.</a:t>
            </a:r>
          </a:p>
          <a:p>
            <a:pPr algn="just">
              <a:lnSpc>
                <a:spcPct val="120000"/>
              </a:lnSpc>
            </a:pPr>
            <a:r>
              <a:rPr lang="en-US" sz="2000" dirty="0"/>
              <a:t>- The </a:t>
            </a:r>
            <a:r>
              <a:rPr lang="en-US" sz="2000" dirty="0" err="1"/>
              <a:t>polymerisation</a:t>
            </a:r>
            <a:r>
              <a:rPr lang="en-US" sz="2000" dirty="0"/>
              <a:t> is very rapid and strongly exothermic. It can lead to hazardous temperature build up and run away reactions. Overheating can cause branching and crosslinking and lead to the formation of gels.</a:t>
            </a:r>
          </a:p>
          <a:p>
            <a:pPr algn="just">
              <a:lnSpc>
                <a:spcPct val="120000"/>
              </a:lnSpc>
            </a:pPr>
            <a:r>
              <a:rPr lang="en-US" sz="2000" dirty="0"/>
              <a:t>- The process produces highly transparent polymers: e.g., PS and PMMA.</a:t>
            </a:r>
          </a:p>
        </p:txBody>
      </p:sp>
      <p:sp>
        <p:nvSpPr>
          <p:cNvPr id="5" name="Rectangle 4"/>
          <p:cNvSpPr/>
          <p:nvPr/>
        </p:nvSpPr>
        <p:spPr>
          <a:xfrm>
            <a:off x="142541" y="0"/>
            <a:ext cx="4006225" cy="595035"/>
          </a:xfrm>
          <a:prstGeom prst="rect">
            <a:avLst/>
          </a:prstGeom>
        </p:spPr>
        <p:txBody>
          <a:bodyPr wrap="none">
            <a:spAutoFit/>
          </a:bodyPr>
          <a:lstStyle/>
          <a:p>
            <a:pPr marL="400050" indent="-400050" algn="just">
              <a:lnSpc>
                <a:spcPct val="120000"/>
              </a:lnSpc>
              <a:buFont typeface="+mj-lt"/>
              <a:buAutoNum type="romanLcPeriod"/>
            </a:pPr>
            <a:r>
              <a:rPr lang="en-US" sz="2800" b="1" u="sng" dirty="0"/>
              <a:t>Bulk polymerization:</a:t>
            </a:r>
            <a:endParaRPr lang="en-US" sz="2800" dirty="0">
              <a:solidFill>
                <a:srgbClr val="000000"/>
              </a:solidFill>
            </a:endParaRPr>
          </a:p>
        </p:txBody>
      </p:sp>
    </p:spTree>
    <p:extLst>
      <p:ext uri="{BB962C8B-B14F-4D97-AF65-F5344CB8AC3E}">
        <p14:creationId xmlns:p14="http://schemas.microsoft.com/office/powerpoint/2010/main" val="488527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62300" y="6492875"/>
            <a:ext cx="5981701" cy="365125"/>
          </a:xfrm>
        </p:spPr>
        <p:txBody>
          <a:bodyPr/>
          <a:lstStyle/>
          <a:p>
            <a:pPr algn="r"/>
            <a:r>
              <a:rPr lang="en-US" dirty="0" err="1"/>
              <a:t>Yildiz</a:t>
            </a:r>
            <a:r>
              <a:rPr lang="en-US" dirty="0"/>
              <a:t> Technical University, Metallurgical and Materials Engineering</a:t>
            </a:r>
          </a:p>
        </p:txBody>
      </p:sp>
      <p:sp>
        <p:nvSpPr>
          <p:cNvPr id="5" name="Rectangle 4"/>
          <p:cNvSpPr/>
          <p:nvPr/>
        </p:nvSpPr>
        <p:spPr>
          <a:xfrm>
            <a:off x="142541" y="0"/>
            <a:ext cx="4634602" cy="595035"/>
          </a:xfrm>
          <a:prstGeom prst="rect">
            <a:avLst/>
          </a:prstGeom>
        </p:spPr>
        <p:txBody>
          <a:bodyPr wrap="none">
            <a:spAutoFit/>
          </a:bodyPr>
          <a:lstStyle/>
          <a:p>
            <a:pPr marL="571500" indent="-571500" algn="just">
              <a:lnSpc>
                <a:spcPct val="120000"/>
              </a:lnSpc>
              <a:buFont typeface="+mj-lt"/>
              <a:buAutoNum type="romanLcPeriod" startAt="2"/>
            </a:pPr>
            <a:r>
              <a:rPr lang="en-US" sz="2800" b="1" u="sng" dirty="0"/>
              <a:t>Solvent polymerization:</a:t>
            </a:r>
            <a:endParaRPr lang="en-US" sz="2800" dirty="0">
              <a:solidFill>
                <a:srgbClr val="000000"/>
              </a:solidFill>
            </a:endParaRPr>
          </a:p>
        </p:txBody>
      </p:sp>
      <p:sp>
        <p:nvSpPr>
          <p:cNvPr id="6" name="Rectangle 5"/>
          <p:cNvSpPr/>
          <p:nvPr/>
        </p:nvSpPr>
        <p:spPr>
          <a:xfrm>
            <a:off x="142541" y="605870"/>
            <a:ext cx="8844128" cy="4826962"/>
          </a:xfrm>
          <a:prstGeom prst="rect">
            <a:avLst/>
          </a:prstGeom>
        </p:spPr>
        <p:txBody>
          <a:bodyPr wrap="square">
            <a:spAutoFit/>
          </a:bodyPr>
          <a:lstStyle/>
          <a:p>
            <a:pPr algn="just">
              <a:lnSpc>
                <a:spcPct val="110000"/>
              </a:lnSpc>
            </a:pPr>
            <a:r>
              <a:rPr lang="en-US" sz="2000" dirty="0"/>
              <a:t>The monomer is added to an inert solvent with a boiling point that corresponds to the </a:t>
            </a:r>
            <a:r>
              <a:rPr lang="en-US" sz="2000" dirty="0" err="1"/>
              <a:t>polymerisation</a:t>
            </a:r>
            <a:r>
              <a:rPr lang="en-US" sz="2000" dirty="0"/>
              <a:t> temperature.</a:t>
            </a:r>
          </a:p>
          <a:p>
            <a:pPr algn="just">
              <a:lnSpc>
                <a:spcPct val="110000"/>
              </a:lnSpc>
            </a:pPr>
            <a:endParaRPr lang="en-US" sz="2000" dirty="0"/>
          </a:p>
          <a:p>
            <a:pPr marL="285750" indent="-285750" algn="just">
              <a:lnSpc>
                <a:spcPct val="110000"/>
              </a:lnSpc>
              <a:buFont typeface="Arial"/>
              <a:buChar char="•"/>
            </a:pPr>
            <a:r>
              <a:rPr lang="en-US" sz="2000" dirty="0"/>
              <a:t>During the </a:t>
            </a:r>
            <a:r>
              <a:rPr lang="en-US" sz="2000" dirty="0" err="1"/>
              <a:t>polymerisation</a:t>
            </a:r>
            <a:r>
              <a:rPr lang="en-US" sz="2000" dirty="0"/>
              <a:t> process some solvent evaporates and thus helps to remove the heat of </a:t>
            </a:r>
            <a:r>
              <a:rPr lang="en-US" sz="2000" dirty="0" err="1"/>
              <a:t>polymerisation</a:t>
            </a:r>
            <a:r>
              <a:rPr lang="en-US" sz="2000" dirty="0"/>
              <a:t>. </a:t>
            </a:r>
          </a:p>
          <a:p>
            <a:pPr algn="just">
              <a:lnSpc>
                <a:spcPct val="110000"/>
              </a:lnSpc>
            </a:pPr>
            <a:endParaRPr lang="en-US" sz="2000" dirty="0"/>
          </a:p>
          <a:p>
            <a:pPr marL="285750" indent="-285750" algn="just">
              <a:lnSpc>
                <a:spcPct val="110000"/>
              </a:lnSpc>
              <a:buFont typeface="Arial"/>
              <a:buChar char="•"/>
            </a:pPr>
            <a:r>
              <a:rPr lang="en-US" sz="2000" dirty="0"/>
              <a:t>Since the boiling point of the solvent is constant, this ensures a constant </a:t>
            </a:r>
            <a:r>
              <a:rPr lang="en-US" sz="2000" dirty="0" err="1"/>
              <a:t>polymerisation</a:t>
            </a:r>
            <a:r>
              <a:rPr lang="en-US" sz="2000" dirty="0"/>
              <a:t> temperature.</a:t>
            </a:r>
          </a:p>
          <a:p>
            <a:pPr marL="285750" indent="-285750" algn="just">
              <a:lnSpc>
                <a:spcPct val="110000"/>
              </a:lnSpc>
              <a:buFont typeface="Arial"/>
              <a:buChar char="•"/>
            </a:pPr>
            <a:r>
              <a:rPr lang="en-US" sz="2000" dirty="0"/>
              <a:t>Some difficulty lies in the separation of the residual solvent from the polymer after completion of </a:t>
            </a:r>
            <a:r>
              <a:rPr lang="en-US" sz="2000" dirty="0" err="1"/>
              <a:t>polymerisation</a:t>
            </a:r>
            <a:r>
              <a:rPr lang="en-US" sz="2000" dirty="0"/>
              <a:t>.</a:t>
            </a:r>
          </a:p>
          <a:p>
            <a:pPr algn="just">
              <a:lnSpc>
                <a:spcPct val="110000"/>
              </a:lnSpc>
            </a:pPr>
            <a:endParaRPr lang="en-US" sz="2000" dirty="0"/>
          </a:p>
          <a:p>
            <a:pPr marL="285750" indent="-285750" algn="just">
              <a:lnSpc>
                <a:spcPct val="110000"/>
              </a:lnSpc>
              <a:buFont typeface="Arial"/>
              <a:buChar char="•"/>
            </a:pPr>
            <a:r>
              <a:rPr lang="en-US" sz="2000" dirty="0"/>
              <a:t>In comparison with bulk </a:t>
            </a:r>
            <a:r>
              <a:rPr lang="en-US" sz="2000" dirty="0" err="1"/>
              <a:t>polymerisation</a:t>
            </a:r>
            <a:r>
              <a:rPr lang="en-US" sz="2000" dirty="0"/>
              <a:t>, solution </a:t>
            </a:r>
            <a:r>
              <a:rPr lang="en-US" sz="2000" dirty="0" err="1"/>
              <a:t>polymerisation</a:t>
            </a:r>
            <a:r>
              <a:rPr lang="en-US" sz="2000" dirty="0"/>
              <a:t> offers easier temperature control because of the added heat capacity of solvent and lower viscosity.</a:t>
            </a:r>
          </a:p>
        </p:txBody>
      </p:sp>
    </p:spTree>
    <p:extLst>
      <p:ext uri="{BB962C8B-B14F-4D97-AF65-F5344CB8AC3E}">
        <p14:creationId xmlns:p14="http://schemas.microsoft.com/office/powerpoint/2010/main" val="3787237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62300" y="6492875"/>
            <a:ext cx="5981701" cy="365125"/>
          </a:xfrm>
        </p:spPr>
        <p:txBody>
          <a:bodyPr/>
          <a:lstStyle/>
          <a:p>
            <a:pPr algn="r"/>
            <a:r>
              <a:rPr lang="en-US" dirty="0" err="1"/>
              <a:t>Yildiz</a:t>
            </a:r>
            <a:r>
              <a:rPr lang="en-US" dirty="0"/>
              <a:t> Technical University, Metallurgical and Materials Engineering, 2017.</a:t>
            </a:r>
          </a:p>
        </p:txBody>
      </p:sp>
      <p:sp>
        <p:nvSpPr>
          <p:cNvPr id="5" name="Rectangle 4"/>
          <p:cNvSpPr/>
          <p:nvPr/>
        </p:nvSpPr>
        <p:spPr>
          <a:xfrm>
            <a:off x="59185" y="12700"/>
            <a:ext cx="5288627" cy="595035"/>
          </a:xfrm>
          <a:prstGeom prst="rect">
            <a:avLst/>
          </a:prstGeom>
        </p:spPr>
        <p:txBody>
          <a:bodyPr wrap="none">
            <a:spAutoFit/>
          </a:bodyPr>
          <a:lstStyle/>
          <a:p>
            <a:pPr marL="571500" indent="-571500" algn="just">
              <a:lnSpc>
                <a:spcPct val="120000"/>
              </a:lnSpc>
              <a:buFont typeface="+mj-lt"/>
              <a:buAutoNum type="romanLcPeriod" startAt="3"/>
            </a:pPr>
            <a:r>
              <a:rPr lang="en-US" sz="2800" b="1" u="sng" dirty="0"/>
              <a:t>Suspension polymerization:</a:t>
            </a:r>
            <a:endParaRPr lang="en-US" sz="2800" dirty="0">
              <a:solidFill>
                <a:srgbClr val="000000"/>
              </a:solidFill>
            </a:endParaRPr>
          </a:p>
        </p:txBody>
      </p:sp>
      <p:sp>
        <p:nvSpPr>
          <p:cNvPr id="6" name="Rectangle 5"/>
          <p:cNvSpPr/>
          <p:nvPr/>
        </p:nvSpPr>
        <p:spPr>
          <a:xfrm>
            <a:off x="59185" y="735042"/>
            <a:ext cx="8945115" cy="3472745"/>
          </a:xfrm>
          <a:prstGeom prst="rect">
            <a:avLst/>
          </a:prstGeom>
        </p:spPr>
        <p:txBody>
          <a:bodyPr wrap="square">
            <a:spAutoFit/>
          </a:bodyPr>
          <a:lstStyle/>
          <a:p>
            <a:pPr algn="just">
              <a:lnSpc>
                <a:spcPct val="110000"/>
              </a:lnSpc>
            </a:pPr>
            <a:r>
              <a:rPr lang="en-US" sz="2000" dirty="0"/>
              <a:t>Suspension </a:t>
            </a:r>
            <a:r>
              <a:rPr lang="en-US" sz="2000" dirty="0" err="1"/>
              <a:t>polymerisation</a:t>
            </a:r>
            <a:r>
              <a:rPr lang="en-US" sz="2000" dirty="0"/>
              <a:t> is essentially a bulk </a:t>
            </a:r>
            <a:r>
              <a:rPr lang="en-US" sz="2000" dirty="0" err="1"/>
              <a:t>polymerisation</a:t>
            </a:r>
            <a:r>
              <a:rPr lang="en-US" sz="2000" dirty="0"/>
              <a:t> carried out in droplets in an aqueous solution in which the monomer is dispersed. The polymer precipitates as fine spherical particles with diameters of 0.01 to 1.0 mm.</a:t>
            </a:r>
          </a:p>
          <a:p>
            <a:pPr algn="just">
              <a:lnSpc>
                <a:spcPct val="110000"/>
              </a:lnSpc>
            </a:pPr>
            <a:r>
              <a:rPr lang="en-US" sz="2000" dirty="0"/>
              <a:t>- The </a:t>
            </a:r>
            <a:r>
              <a:rPr lang="en-US" sz="2000" dirty="0" err="1"/>
              <a:t>polymerisation</a:t>
            </a:r>
            <a:r>
              <a:rPr lang="en-US" sz="2000" dirty="0"/>
              <a:t> begins by radical initiators in the monomer droplets.</a:t>
            </a:r>
          </a:p>
          <a:p>
            <a:pPr algn="just">
              <a:lnSpc>
                <a:spcPct val="110000"/>
              </a:lnSpc>
            </a:pPr>
            <a:r>
              <a:rPr lang="en-US" sz="2000" dirty="0"/>
              <a:t>- Protective colloids are added in order to prevent coagulation of the particles and to produce uniform polymer particles.</a:t>
            </a:r>
          </a:p>
          <a:p>
            <a:pPr algn="just">
              <a:lnSpc>
                <a:spcPct val="110000"/>
              </a:lnSpc>
            </a:pPr>
            <a:r>
              <a:rPr lang="en-US" sz="2000" dirty="0"/>
              <a:t>- The water absorbs the heat of reaction.</a:t>
            </a:r>
          </a:p>
          <a:p>
            <a:pPr algn="just">
              <a:lnSpc>
                <a:spcPct val="110000"/>
              </a:lnSpc>
            </a:pPr>
            <a:r>
              <a:rPr lang="en-US" sz="2000" dirty="0"/>
              <a:t>- It is used in the manufacture of PVC and PS.</a:t>
            </a:r>
          </a:p>
          <a:p>
            <a:pPr algn="just">
              <a:lnSpc>
                <a:spcPct val="110000"/>
              </a:lnSpc>
            </a:pPr>
            <a:r>
              <a:rPr lang="en-US" sz="2000" dirty="0"/>
              <a:t>- Residual additives need to be removed.</a:t>
            </a:r>
          </a:p>
        </p:txBody>
      </p:sp>
      <p:pic>
        <p:nvPicPr>
          <p:cNvPr id="7" name="Picture 6"/>
          <p:cNvPicPr>
            <a:picLocks noChangeAspect="1"/>
          </p:cNvPicPr>
          <p:nvPr/>
        </p:nvPicPr>
        <p:blipFill>
          <a:blip r:embed="rId2"/>
          <a:stretch>
            <a:fillRect/>
          </a:stretch>
        </p:blipFill>
        <p:spPr>
          <a:xfrm>
            <a:off x="0" y="4207786"/>
            <a:ext cx="9144000" cy="2650213"/>
          </a:xfrm>
          <a:prstGeom prst="rect">
            <a:avLst/>
          </a:prstGeom>
        </p:spPr>
      </p:pic>
    </p:spTree>
    <p:extLst>
      <p:ext uri="{BB962C8B-B14F-4D97-AF65-F5344CB8AC3E}">
        <p14:creationId xmlns:p14="http://schemas.microsoft.com/office/powerpoint/2010/main" val="2470951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62300" y="6492875"/>
            <a:ext cx="5981701" cy="365125"/>
          </a:xfrm>
        </p:spPr>
        <p:txBody>
          <a:bodyPr/>
          <a:lstStyle/>
          <a:p>
            <a:pPr algn="r"/>
            <a:r>
              <a:rPr lang="en-US" dirty="0" err="1"/>
              <a:t>Yildiz</a:t>
            </a:r>
            <a:r>
              <a:rPr lang="en-US" dirty="0"/>
              <a:t> Technical University, Metallurgical and Materials Engineering</a:t>
            </a:r>
          </a:p>
        </p:txBody>
      </p:sp>
      <p:sp>
        <p:nvSpPr>
          <p:cNvPr id="5" name="Rectangle 4"/>
          <p:cNvSpPr/>
          <p:nvPr/>
        </p:nvSpPr>
        <p:spPr>
          <a:xfrm>
            <a:off x="225898" y="12700"/>
            <a:ext cx="4955203" cy="595035"/>
          </a:xfrm>
          <a:prstGeom prst="rect">
            <a:avLst/>
          </a:prstGeom>
        </p:spPr>
        <p:txBody>
          <a:bodyPr wrap="none">
            <a:spAutoFit/>
          </a:bodyPr>
          <a:lstStyle/>
          <a:p>
            <a:pPr marL="571500" indent="-571500" algn="just">
              <a:lnSpc>
                <a:spcPct val="120000"/>
              </a:lnSpc>
              <a:buFont typeface="+mj-lt"/>
              <a:buAutoNum type="romanLcPeriod" startAt="4"/>
            </a:pPr>
            <a:r>
              <a:rPr lang="en-US" sz="2800" b="1" u="sng" dirty="0"/>
              <a:t>Emulsion polymerization:</a:t>
            </a:r>
            <a:endParaRPr lang="en-US" sz="2800" dirty="0">
              <a:solidFill>
                <a:srgbClr val="000000"/>
              </a:solidFill>
            </a:endParaRPr>
          </a:p>
        </p:txBody>
      </p:sp>
      <p:sp>
        <p:nvSpPr>
          <p:cNvPr id="6" name="Rectangle 5"/>
          <p:cNvSpPr/>
          <p:nvPr/>
        </p:nvSpPr>
        <p:spPr>
          <a:xfrm>
            <a:off x="59185" y="735042"/>
            <a:ext cx="8945115" cy="3472745"/>
          </a:xfrm>
          <a:prstGeom prst="rect">
            <a:avLst/>
          </a:prstGeom>
        </p:spPr>
        <p:txBody>
          <a:bodyPr wrap="square">
            <a:spAutoFit/>
          </a:bodyPr>
          <a:lstStyle/>
          <a:p>
            <a:pPr algn="just">
              <a:lnSpc>
                <a:spcPct val="110000"/>
              </a:lnSpc>
            </a:pPr>
            <a:r>
              <a:rPr lang="en-US" sz="2000" dirty="0"/>
              <a:t>As in suspension </a:t>
            </a:r>
            <a:r>
              <a:rPr lang="en-US" sz="2000" dirty="0" err="1"/>
              <a:t>polymerisation</a:t>
            </a:r>
            <a:r>
              <a:rPr lang="en-US" sz="2000" dirty="0"/>
              <a:t> the monomer is also dispersed in water but in much smaller droplets created with </a:t>
            </a:r>
            <a:r>
              <a:rPr lang="en-US" sz="2000" b="1" i="1" dirty="0"/>
              <a:t>the use of emulsifiers, e.g., soaps. </a:t>
            </a:r>
            <a:endParaRPr lang="en-US" sz="2000" dirty="0"/>
          </a:p>
          <a:p>
            <a:pPr algn="just">
              <a:lnSpc>
                <a:spcPct val="110000"/>
              </a:lnSpc>
            </a:pPr>
            <a:r>
              <a:rPr lang="en-US" sz="2000" dirty="0"/>
              <a:t>In the presence of soapy water, the chemicals, such as the monomer droplets and subsequently formed polymer molecules are kept apart and dispersed rather than coalesce into a useless lump! The temperature control is easier, since the viscosity changes very little with conversion. </a:t>
            </a:r>
          </a:p>
          <a:p>
            <a:pPr algn="just">
              <a:lnSpc>
                <a:spcPct val="110000"/>
              </a:lnSpc>
            </a:pPr>
            <a:r>
              <a:rPr lang="en-US" sz="2000" dirty="0"/>
              <a:t>Surfactant and coagulant residues are hard to remove and also contribute to high impurity levels. Used mainly for the production of polyvinyl acetate, PMMA and PVC. </a:t>
            </a:r>
          </a:p>
          <a:p>
            <a:pPr algn="just">
              <a:lnSpc>
                <a:spcPct val="110000"/>
              </a:lnSpc>
            </a:pPr>
            <a:endParaRPr lang="en-US" sz="2000" dirty="0"/>
          </a:p>
        </p:txBody>
      </p:sp>
      <p:pic>
        <p:nvPicPr>
          <p:cNvPr id="3" name="Picture 2"/>
          <p:cNvPicPr>
            <a:picLocks noChangeAspect="1"/>
          </p:cNvPicPr>
          <p:nvPr/>
        </p:nvPicPr>
        <p:blipFill>
          <a:blip r:embed="rId2"/>
          <a:stretch>
            <a:fillRect/>
          </a:stretch>
        </p:blipFill>
        <p:spPr>
          <a:xfrm>
            <a:off x="2514600" y="3543299"/>
            <a:ext cx="4394200" cy="2949575"/>
          </a:xfrm>
          <a:prstGeom prst="rect">
            <a:avLst/>
          </a:prstGeom>
        </p:spPr>
      </p:pic>
    </p:spTree>
    <p:extLst>
      <p:ext uri="{BB962C8B-B14F-4D97-AF65-F5344CB8AC3E}">
        <p14:creationId xmlns:p14="http://schemas.microsoft.com/office/powerpoint/2010/main" val="2202202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80947" y="6493654"/>
            <a:ext cx="5563053" cy="365125"/>
          </a:xfrm>
        </p:spPr>
        <p:txBody>
          <a:bodyPr/>
          <a:lstStyle/>
          <a:p>
            <a:r>
              <a:rPr lang="en-US" dirty="0" err="1"/>
              <a:t>Yildiz</a:t>
            </a:r>
            <a:r>
              <a:rPr lang="en-US" dirty="0"/>
              <a:t> Technical University, Metallurgical and Materials Engineering</a:t>
            </a:r>
          </a:p>
        </p:txBody>
      </p:sp>
      <p:sp>
        <p:nvSpPr>
          <p:cNvPr id="4" name="TextBox 3"/>
          <p:cNvSpPr txBox="1"/>
          <p:nvPr/>
        </p:nvSpPr>
        <p:spPr>
          <a:xfrm>
            <a:off x="160170" y="274604"/>
            <a:ext cx="8534780" cy="461665"/>
          </a:xfrm>
          <a:prstGeom prst="rect">
            <a:avLst/>
          </a:prstGeom>
          <a:noFill/>
        </p:spPr>
        <p:txBody>
          <a:bodyPr wrap="square" rtlCol="0">
            <a:spAutoFit/>
          </a:bodyPr>
          <a:lstStyle/>
          <a:p>
            <a:pPr marL="457200" indent="-457200" algn="just">
              <a:buClr>
                <a:schemeClr val="tx2"/>
              </a:buClr>
              <a:buFont typeface="+mj-lt"/>
              <a:buAutoNum type="arabicPeriod" startAt="10"/>
            </a:pPr>
            <a:r>
              <a:rPr lang="en-US" sz="2400" b="1" dirty="0">
                <a:solidFill>
                  <a:srgbClr val="D1282E"/>
                </a:solidFill>
              </a:rPr>
              <a:t>Classification Based on </a:t>
            </a:r>
            <a:r>
              <a:rPr lang="en-US" sz="2400" b="1" dirty="0" err="1">
                <a:solidFill>
                  <a:srgbClr val="D1282E"/>
                </a:solidFill>
              </a:rPr>
              <a:t>Crystallinity</a:t>
            </a:r>
            <a:endParaRPr lang="en-US" sz="2400" dirty="0">
              <a:solidFill>
                <a:srgbClr val="D1282E"/>
              </a:solidFill>
            </a:endParaRPr>
          </a:p>
        </p:txBody>
      </p:sp>
      <p:sp>
        <p:nvSpPr>
          <p:cNvPr id="3" name="Rectangle 2"/>
          <p:cNvSpPr/>
          <p:nvPr/>
        </p:nvSpPr>
        <p:spPr>
          <a:xfrm>
            <a:off x="160171" y="739008"/>
            <a:ext cx="8844128" cy="1851789"/>
          </a:xfrm>
          <a:prstGeom prst="rect">
            <a:avLst/>
          </a:prstGeom>
        </p:spPr>
        <p:txBody>
          <a:bodyPr wrap="square">
            <a:spAutoFit/>
          </a:bodyPr>
          <a:lstStyle/>
          <a:p>
            <a:pPr algn="just">
              <a:lnSpc>
                <a:spcPct val="130000"/>
              </a:lnSpc>
            </a:pPr>
            <a:r>
              <a:rPr lang="en-US" sz="2000" dirty="0"/>
              <a:t>Polymers processes can be classified in terms of their </a:t>
            </a:r>
            <a:r>
              <a:rPr lang="en-US" sz="2000" dirty="0" err="1"/>
              <a:t>crytallinity</a:t>
            </a:r>
            <a:r>
              <a:rPr lang="en-US" sz="2000" dirty="0"/>
              <a:t> degree: </a:t>
            </a:r>
          </a:p>
          <a:p>
            <a:pPr algn="just">
              <a:lnSpc>
                <a:spcPct val="150000"/>
              </a:lnSpc>
            </a:pPr>
            <a:r>
              <a:rPr lang="en-US" sz="2000" b="1" dirty="0"/>
              <a:t>Crystalline, </a:t>
            </a:r>
          </a:p>
          <a:p>
            <a:pPr algn="just">
              <a:lnSpc>
                <a:spcPct val="150000"/>
              </a:lnSpc>
            </a:pPr>
            <a:r>
              <a:rPr lang="en-US" sz="2000" b="1" dirty="0"/>
              <a:t>Semi-crystalline,</a:t>
            </a:r>
          </a:p>
          <a:p>
            <a:pPr algn="just">
              <a:lnSpc>
                <a:spcPct val="150000"/>
              </a:lnSpc>
            </a:pPr>
            <a:r>
              <a:rPr lang="en-US" sz="2000" b="1" dirty="0"/>
              <a:t>Amorphous</a:t>
            </a:r>
          </a:p>
        </p:txBody>
      </p:sp>
      <p:pic>
        <p:nvPicPr>
          <p:cNvPr id="6" name="Picture 5"/>
          <p:cNvPicPr>
            <a:picLocks noChangeAspect="1"/>
          </p:cNvPicPr>
          <p:nvPr/>
        </p:nvPicPr>
        <p:blipFill>
          <a:blip r:embed="rId2"/>
          <a:stretch>
            <a:fillRect/>
          </a:stretch>
        </p:blipFill>
        <p:spPr>
          <a:xfrm>
            <a:off x="160171" y="2816501"/>
            <a:ext cx="3708853" cy="3677154"/>
          </a:xfrm>
          <a:prstGeom prst="rect">
            <a:avLst/>
          </a:prstGeom>
        </p:spPr>
      </p:pic>
      <p:pic>
        <p:nvPicPr>
          <p:cNvPr id="7" name="Picture 6"/>
          <p:cNvPicPr>
            <a:picLocks noChangeAspect="1"/>
          </p:cNvPicPr>
          <p:nvPr/>
        </p:nvPicPr>
        <p:blipFill>
          <a:blip r:embed="rId3"/>
          <a:stretch>
            <a:fillRect/>
          </a:stretch>
        </p:blipFill>
        <p:spPr>
          <a:xfrm>
            <a:off x="4342947" y="1286150"/>
            <a:ext cx="3683453" cy="2386042"/>
          </a:xfrm>
          <a:prstGeom prst="rect">
            <a:avLst/>
          </a:prstGeom>
        </p:spPr>
      </p:pic>
      <p:pic>
        <p:nvPicPr>
          <p:cNvPr id="9" name="Picture 8"/>
          <p:cNvPicPr>
            <a:picLocks noChangeAspect="1"/>
          </p:cNvPicPr>
          <p:nvPr/>
        </p:nvPicPr>
        <p:blipFill>
          <a:blip r:embed="rId4"/>
          <a:stretch>
            <a:fillRect/>
          </a:stretch>
        </p:blipFill>
        <p:spPr>
          <a:xfrm>
            <a:off x="4787900" y="4017154"/>
            <a:ext cx="3136900" cy="2476500"/>
          </a:xfrm>
          <a:prstGeom prst="rect">
            <a:avLst/>
          </a:prstGeom>
        </p:spPr>
      </p:pic>
    </p:spTree>
    <p:extLst>
      <p:ext uri="{BB962C8B-B14F-4D97-AF65-F5344CB8AC3E}">
        <p14:creationId xmlns:p14="http://schemas.microsoft.com/office/powerpoint/2010/main" val="2794483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759200" y="6457950"/>
            <a:ext cx="5473700" cy="501650"/>
          </a:xfrm>
        </p:spPr>
        <p:txBody>
          <a:bodyPr/>
          <a:lstStyle/>
          <a:p>
            <a:r>
              <a:rPr lang="en-US" dirty="0" err="1"/>
              <a:t>Yildiz</a:t>
            </a:r>
            <a:r>
              <a:rPr lang="en-US" dirty="0"/>
              <a:t> Technical University, Metallurgical and Materials Engineering</a:t>
            </a:r>
          </a:p>
        </p:txBody>
      </p:sp>
      <p:pic>
        <p:nvPicPr>
          <p:cNvPr id="3" name="Picture 2"/>
          <p:cNvPicPr>
            <a:picLocks noChangeAspect="1"/>
          </p:cNvPicPr>
          <p:nvPr/>
        </p:nvPicPr>
        <p:blipFill>
          <a:blip r:embed="rId2"/>
          <a:stretch>
            <a:fillRect/>
          </a:stretch>
        </p:blipFill>
        <p:spPr>
          <a:xfrm>
            <a:off x="558800" y="469900"/>
            <a:ext cx="8026400" cy="5435600"/>
          </a:xfrm>
          <a:prstGeom prst="rect">
            <a:avLst/>
          </a:prstGeom>
        </p:spPr>
      </p:pic>
    </p:spTree>
    <p:extLst>
      <p:ext uri="{BB962C8B-B14F-4D97-AF65-F5344CB8AC3E}">
        <p14:creationId xmlns:p14="http://schemas.microsoft.com/office/powerpoint/2010/main" val="158221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253181" y="6492875"/>
            <a:ext cx="5890820" cy="365125"/>
          </a:xfrm>
        </p:spPr>
        <p:txBody>
          <a:bodyPr/>
          <a:lstStyle/>
          <a:p>
            <a:pPr algn="r"/>
            <a:r>
              <a:rPr lang="en-US" dirty="0" err="1"/>
              <a:t>Yildiz</a:t>
            </a:r>
            <a:r>
              <a:rPr lang="en-US" dirty="0"/>
              <a:t> Technical University, Metallurgical and Materials Engineering</a:t>
            </a:r>
          </a:p>
        </p:txBody>
      </p:sp>
      <p:sp>
        <p:nvSpPr>
          <p:cNvPr id="3" name="TextBox 2"/>
          <p:cNvSpPr txBox="1"/>
          <p:nvPr/>
        </p:nvSpPr>
        <p:spPr>
          <a:xfrm>
            <a:off x="189401" y="376036"/>
            <a:ext cx="8790270" cy="966418"/>
          </a:xfrm>
          <a:prstGeom prst="rect">
            <a:avLst/>
          </a:prstGeom>
          <a:noFill/>
        </p:spPr>
        <p:txBody>
          <a:bodyPr wrap="square" rtlCol="0">
            <a:spAutoFit/>
          </a:bodyPr>
          <a:lstStyle/>
          <a:p>
            <a:pPr>
              <a:lnSpc>
                <a:spcPct val="120000"/>
              </a:lnSpc>
            </a:pPr>
            <a:r>
              <a:rPr lang="en-US" sz="2400" b="1" i="1" dirty="0">
                <a:solidFill>
                  <a:schemeClr val="tx2"/>
                </a:solidFill>
              </a:rPr>
              <a:t>A polymer </a:t>
            </a:r>
            <a:r>
              <a:rPr lang="en-US" sz="2400" dirty="0"/>
              <a:t>is a long-chain large molecule built up by the repetition of small, simple chemical units.</a:t>
            </a:r>
          </a:p>
        </p:txBody>
      </p:sp>
      <p:grpSp>
        <p:nvGrpSpPr>
          <p:cNvPr id="9" name="Group 8"/>
          <p:cNvGrpSpPr/>
          <p:nvPr/>
        </p:nvGrpSpPr>
        <p:grpSpPr>
          <a:xfrm>
            <a:off x="3052642" y="1748964"/>
            <a:ext cx="3022568" cy="2161103"/>
            <a:chOff x="3052642" y="1748964"/>
            <a:chExt cx="3022568" cy="2161103"/>
          </a:xfrm>
        </p:grpSpPr>
        <p:sp>
          <p:nvSpPr>
            <p:cNvPr id="4" name="TextBox 3"/>
            <p:cNvSpPr txBox="1"/>
            <p:nvPr/>
          </p:nvSpPr>
          <p:spPr>
            <a:xfrm>
              <a:off x="3052642" y="1748964"/>
              <a:ext cx="2377380" cy="707886"/>
            </a:xfrm>
            <a:prstGeom prst="rect">
              <a:avLst/>
            </a:prstGeom>
            <a:noFill/>
          </p:spPr>
          <p:txBody>
            <a:bodyPr wrap="none" rtlCol="0">
              <a:spAutoFit/>
            </a:bodyPr>
            <a:lstStyle/>
            <a:p>
              <a:r>
                <a:rPr lang="en-US" sz="4000" i="1" dirty="0">
                  <a:solidFill>
                    <a:srgbClr val="D1282E"/>
                  </a:solidFill>
                </a:rPr>
                <a:t>poly - </a:t>
              </a:r>
              <a:r>
                <a:rPr lang="en-US" sz="4000" i="1" dirty="0" err="1">
                  <a:solidFill>
                    <a:srgbClr val="D1282E"/>
                  </a:solidFill>
                </a:rPr>
                <a:t>mer</a:t>
              </a:r>
              <a:r>
                <a:rPr lang="en-US" dirty="0">
                  <a:solidFill>
                    <a:srgbClr val="D1282E"/>
                  </a:solidFill>
                </a:rPr>
                <a:t> </a:t>
              </a:r>
            </a:p>
          </p:txBody>
        </p:sp>
        <p:sp>
          <p:nvSpPr>
            <p:cNvPr id="5" name="Left Brace 4"/>
            <p:cNvSpPr/>
            <p:nvPr/>
          </p:nvSpPr>
          <p:spPr>
            <a:xfrm rot="16200000">
              <a:off x="3035932" y="2551551"/>
              <a:ext cx="991552" cy="80215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Left Brace 5"/>
            <p:cNvSpPr/>
            <p:nvPr/>
          </p:nvSpPr>
          <p:spPr>
            <a:xfrm rot="16200000">
              <a:off x="4369281" y="2551551"/>
              <a:ext cx="991552" cy="80215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3152914" y="3448402"/>
              <a:ext cx="960569" cy="461665"/>
            </a:xfrm>
            <a:prstGeom prst="rect">
              <a:avLst/>
            </a:prstGeom>
            <a:noFill/>
          </p:spPr>
          <p:txBody>
            <a:bodyPr wrap="none" rtlCol="0">
              <a:spAutoFit/>
            </a:bodyPr>
            <a:lstStyle/>
            <a:p>
              <a:r>
                <a:rPr lang="en-US" sz="2400" dirty="0"/>
                <a:t>many</a:t>
              </a:r>
            </a:p>
          </p:txBody>
        </p:sp>
        <p:sp>
          <p:nvSpPr>
            <p:cNvPr id="8" name="TextBox 7"/>
            <p:cNvSpPr txBox="1"/>
            <p:nvPr/>
          </p:nvSpPr>
          <p:spPr>
            <a:xfrm>
              <a:off x="4499538" y="3448402"/>
              <a:ext cx="1575672" cy="461665"/>
            </a:xfrm>
            <a:prstGeom prst="rect">
              <a:avLst/>
            </a:prstGeom>
            <a:noFill/>
          </p:spPr>
          <p:txBody>
            <a:bodyPr wrap="none" rtlCol="0">
              <a:spAutoFit/>
            </a:bodyPr>
            <a:lstStyle/>
            <a:p>
              <a:r>
                <a:rPr lang="en-US" sz="2400" dirty="0"/>
                <a:t>parts, unit</a:t>
              </a:r>
            </a:p>
          </p:txBody>
        </p:sp>
      </p:grpSp>
      <p:sp>
        <p:nvSpPr>
          <p:cNvPr id="10" name="TextBox 9"/>
          <p:cNvSpPr txBox="1"/>
          <p:nvPr/>
        </p:nvSpPr>
        <p:spPr>
          <a:xfrm>
            <a:off x="189402" y="4402067"/>
            <a:ext cx="8790270" cy="820738"/>
          </a:xfrm>
          <a:prstGeom prst="rect">
            <a:avLst/>
          </a:prstGeom>
          <a:noFill/>
        </p:spPr>
        <p:txBody>
          <a:bodyPr wrap="square" rtlCol="0">
            <a:spAutoFit/>
          </a:bodyPr>
          <a:lstStyle/>
          <a:p>
            <a:pPr>
              <a:lnSpc>
                <a:spcPct val="120000"/>
              </a:lnSpc>
            </a:pPr>
            <a:r>
              <a:rPr lang="en-US" sz="2000" dirty="0"/>
              <a:t>The repeating unit of the polymer  is usually equivalent to the “</a:t>
            </a:r>
            <a:r>
              <a:rPr lang="en-US" sz="2000" b="1" i="1" dirty="0"/>
              <a:t>monomer” </a:t>
            </a:r>
            <a:r>
              <a:rPr lang="en-US" sz="2000" dirty="0"/>
              <a:t>or starting material from which the polymer is formed. </a:t>
            </a:r>
          </a:p>
        </p:txBody>
      </p:sp>
      <p:sp>
        <p:nvSpPr>
          <p:cNvPr id="11" name="Rectangle 10"/>
          <p:cNvSpPr/>
          <p:nvPr/>
        </p:nvSpPr>
        <p:spPr>
          <a:xfrm>
            <a:off x="189401" y="5541765"/>
            <a:ext cx="8790269" cy="747897"/>
          </a:xfrm>
          <a:prstGeom prst="rect">
            <a:avLst/>
          </a:prstGeom>
        </p:spPr>
        <p:txBody>
          <a:bodyPr wrap="square">
            <a:spAutoFit/>
          </a:bodyPr>
          <a:lstStyle/>
          <a:p>
            <a:pPr>
              <a:lnSpc>
                <a:spcPct val="120000"/>
              </a:lnSpc>
            </a:pPr>
            <a:r>
              <a:rPr lang="en-US" dirty="0"/>
              <a:t>The process of combining monomers together to yield a macromolecule is known as “</a:t>
            </a:r>
            <a:r>
              <a:rPr lang="en-US" b="1" dirty="0" err="1"/>
              <a:t>polymerisation</a:t>
            </a:r>
            <a:r>
              <a:rPr lang="en-US" b="1" dirty="0"/>
              <a:t>”.</a:t>
            </a:r>
          </a:p>
        </p:txBody>
      </p:sp>
    </p:spTree>
    <p:extLst>
      <p:ext uri="{BB962C8B-B14F-4D97-AF65-F5344CB8AC3E}">
        <p14:creationId xmlns:p14="http://schemas.microsoft.com/office/powerpoint/2010/main" val="3000136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59165" y="6492875"/>
            <a:ext cx="8484835" cy="365125"/>
          </a:xfrm>
        </p:spPr>
        <p:txBody>
          <a:bodyPr/>
          <a:lstStyle/>
          <a:p>
            <a:pPr algn="r"/>
            <a:r>
              <a:rPr lang="en-US" dirty="0" err="1"/>
              <a:t>Yildiz</a:t>
            </a:r>
            <a:r>
              <a:rPr lang="en-US" dirty="0"/>
              <a:t> Technical University, Metallurgical and Materials Engineering</a:t>
            </a:r>
          </a:p>
        </p:txBody>
      </p:sp>
      <p:pic>
        <p:nvPicPr>
          <p:cNvPr id="3" name="Picture 2"/>
          <p:cNvPicPr>
            <a:picLocks noChangeAspect="1"/>
          </p:cNvPicPr>
          <p:nvPr/>
        </p:nvPicPr>
        <p:blipFill>
          <a:blip r:embed="rId2"/>
          <a:stretch>
            <a:fillRect/>
          </a:stretch>
        </p:blipFill>
        <p:spPr>
          <a:xfrm>
            <a:off x="215900" y="127000"/>
            <a:ext cx="7226300" cy="3835400"/>
          </a:xfrm>
          <a:prstGeom prst="rect">
            <a:avLst/>
          </a:prstGeom>
        </p:spPr>
      </p:pic>
      <p:pic>
        <p:nvPicPr>
          <p:cNvPr id="4" name="Picture 3"/>
          <p:cNvPicPr>
            <a:picLocks noChangeAspect="1"/>
          </p:cNvPicPr>
          <p:nvPr/>
        </p:nvPicPr>
        <p:blipFill>
          <a:blip r:embed="rId3"/>
          <a:stretch>
            <a:fillRect/>
          </a:stretch>
        </p:blipFill>
        <p:spPr>
          <a:xfrm>
            <a:off x="5143500" y="3914775"/>
            <a:ext cx="3810000" cy="2578100"/>
          </a:xfrm>
          <a:prstGeom prst="rect">
            <a:avLst/>
          </a:prstGeom>
        </p:spPr>
      </p:pic>
    </p:spTree>
    <p:extLst>
      <p:ext uri="{BB962C8B-B14F-4D97-AF65-F5344CB8AC3E}">
        <p14:creationId xmlns:p14="http://schemas.microsoft.com/office/powerpoint/2010/main" val="793062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80947" y="6493654"/>
            <a:ext cx="5563053" cy="365125"/>
          </a:xfrm>
        </p:spPr>
        <p:txBody>
          <a:bodyPr/>
          <a:lstStyle/>
          <a:p>
            <a:r>
              <a:rPr lang="en-US" dirty="0" err="1"/>
              <a:t>Yildiz</a:t>
            </a:r>
            <a:r>
              <a:rPr lang="en-US" dirty="0"/>
              <a:t> Technical University, Metallurgical and Materials Engineering</a:t>
            </a:r>
          </a:p>
        </p:txBody>
      </p:sp>
      <p:sp>
        <p:nvSpPr>
          <p:cNvPr id="4" name="TextBox 3"/>
          <p:cNvSpPr txBox="1"/>
          <p:nvPr/>
        </p:nvSpPr>
        <p:spPr>
          <a:xfrm>
            <a:off x="160170" y="274604"/>
            <a:ext cx="8534780" cy="461665"/>
          </a:xfrm>
          <a:prstGeom prst="rect">
            <a:avLst/>
          </a:prstGeom>
          <a:noFill/>
        </p:spPr>
        <p:txBody>
          <a:bodyPr wrap="square" rtlCol="0">
            <a:spAutoFit/>
          </a:bodyPr>
          <a:lstStyle/>
          <a:p>
            <a:pPr marL="457200" indent="-457200" algn="just">
              <a:buClr>
                <a:schemeClr val="tx2"/>
              </a:buClr>
              <a:buFont typeface="+mj-lt"/>
              <a:buAutoNum type="arabicPeriod" startAt="10"/>
            </a:pPr>
            <a:r>
              <a:rPr lang="en-US" sz="2400" b="1" dirty="0">
                <a:solidFill>
                  <a:srgbClr val="D1282E"/>
                </a:solidFill>
              </a:rPr>
              <a:t>Classification Based on </a:t>
            </a:r>
            <a:r>
              <a:rPr lang="en-US" sz="2400" b="1" dirty="0" err="1">
                <a:solidFill>
                  <a:srgbClr val="D1282E"/>
                </a:solidFill>
              </a:rPr>
              <a:t>Tacticity</a:t>
            </a:r>
            <a:endParaRPr lang="en-US" sz="2400" dirty="0">
              <a:solidFill>
                <a:srgbClr val="D1282E"/>
              </a:solidFill>
            </a:endParaRPr>
          </a:p>
        </p:txBody>
      </p:sp>
      <p:sp>
        <p:nvSpPr>
          <p:cNvPr id="3" name="Rectangle 2"/>
          <p:cNvSpPr/>
          <p:nvPr/>
        </p:nvSpPr>
        <p:spPr>
          <a:xfrm>
            <a:off x="160171" y="739008"/>
            <a:ext cx="8844128" cy="5693866"/>
          </a:xfrm>
          <a:prstGeom prst="rect">
            <a:avLst/>
          </a:prstGeom>
        </p:spPr>
        <p:txBody>
          <a:bodyPr wrap="square">
            <a:spAutoFit/>
          </a:bodyPr>
          <a:lstStyle/>
          <a:p>
            <a:r>
              <a:rPr lang="en-US" sz="2000" b="1" dirty="0"/>
              <a:t>configuration at chiral centers</a:t>
            </a:r>
            <a:endParaRPr lang="en-US" sz="2000" dirty="0"/>
          </a:p>
          <a:p>
            <a:endParaRPr lang="en-US" sz="2000" dirty="0"/>
          </a:p>
          <a:p>
            <a:r>
              <a:rPr lang="en-US" sz="2400" b="1" dirty="0"/>
              <a:t>CH2=CHX ---&gt; -CH2-CHX-CH2-CHX-CH2-CHX- ...</a:t>
            </a:r>
          </a:p>
          <a:p>
            <a:endParaRPr lang="en-US" sz="2000" dirty="0"/>
          </a:p>
          <a:p>
            <a:r>
              <a:rPr lang="en-US" sz="2000" dirty="0"/>
              <a:t>Note that achiral monomers can generate new chiral centers in the polymer.</a:t>
            </a:r>
          </a:p>
          <a:p>
            <a:r>
              <a:rPr lang="en-US" sz="2000" dirty="0"/>
              <a:t>However, chiral centers in most vinyl polymers are asymmetric only by virtue of the differing chain lengths and end groups in either direction.</a:t>
            </a:r>
          </a:p>
          <a:p>
            <a:endParaRPr lang="en-US" sz="2000" b="1" dirty="0"/>
          </a:p>
          <a:p>
            <a:r>
              <a:rPr lang="en-US" sz="2000" b="1" dirty="0"/>
              <a:t>isotactic</a:t>
            </a:r>
            <a:r>
              <a:rPr lang="en-US" sz="2000" dirty="0"/>
              <a:t> - all chiral centers same</a:t>
            </a:r>
          </a:p>
          <a:p>
            <a:endParaRPr lang="en-US" sz="2000" dirty="0"/>
          </a:p>
          <a:p>
            <a:r>
              <a:rPr lang="en-US" sz="2000" b="1" dirty="0" err="1"/>
              <a:t>syndiotactic</a:t>
            </a:r>
            <a:r>
              <a:rPr lang="en-US" sz="2000" dirty="0"/>
              <a:t> - chiral centers alternate</a:t>
            </a:r>
          </a:p>
          <a:p>
            <a:endParaRPr lang="en-US" sz="2000" dirty="0"/>
          </a:p>
          <a:p>
            <a:r>
              <a:rPr lang="en-US" sz="2000" b="1" dirty="0" err="1"/>
              <a:t>atactic</a:t>
            </a:r>
            <a:r>
              <a:rPr lang="en-US" sz="2000" dirty="0"/>
              <a:t> - chiral centers random</a:t>
            </a:r>
          </a:p>
          <a:p>
            <a:endParaRPr lang="en-US" sz="2000" dirty="0"/>
          </a:p>
          <a:p>
            <a:r>
              <a:rPr lang="en-US" sz="2000" dirty="0"/>
              <a:t>different polymerization methods lead to different types and amounts of </a:t>
            </a:r>
            <a:r>
              <a:rPr lang="en-US" sz="2000" dirty="0" err="1"/>
              <a:t>tacticity</a:t>
            </a:r>
            <a:r>
              <a:rPr lang="en-US" sz="2000" dirty="0"/>
              <a:t> - requires that the previous position on a growing chain influences the stereochemistry of the next addition physical properties of the polymer depend on </a:t>
            </a:r>
            <a:r>
              <a:rPr lang="en-US" sz="2000" dirty="0" err="1"/>
              <a:t>tacticity</a:t>
            </a:r>
            <a:r>
              <a:rPr lang="en-US" sz="2000" dirty="0"/>
              <a:t> because it influences the ease of crystallization</a:t>
            </a:r>
          </a:p>
        </p:txBody>
      </p:sp>
    </p:spTree>
    <p:extLst>
      <p:ext uri="{BB962C8B-B14F-4D97-AF65-F5344CB8AC3E}">
        <p14:creationId xmlns:p14="http://schemas.microsoft.com/office/powerpoint/2010/main" val="675613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80947" y="6493654"/>
            <a:ext cx="5563053" cy="365125"/>
          </a:xfrm>
        </p:spPr>
        <p:txBody>
          <a:bodyPr/>
          <a:lstStyle/>
          <a:p>
            <a:r>
              <a:rPr lang="en-US" dirty="0" err="1"/>
              <a:t>Yildiz</a:t>
            </a:r>
            <a:r>
              <a:rPr lang="en-US" dirty="0"/>
              <a:t> Technical University, Metallurgical and Materials Engineering</a:t>
            </a:r>
          </a:p>
        </p:txBody>
      </p:sp>
      <p:pic>
        <p:nvPicPr>
          <p:cNvPr id="5" name="Picture 4"/>
          <p:cNvPicPr>
            <a:picLocks noChangeAspect="1"/>
          </p:cNvPicPr>
          <p:nvPr/>
        </p:nvPicPr>
        <p:blipFill>
          <a:blip r:embed="rId2"/>
          <a:stretch>
            <a:fillRect/>
          </a:stretch>
        </p:blipFill>
        <p:spPr>
          <a:xfrm>
            <a:off x="228600" y="609600"/>
            <a:ext cx="7150100" cy="3670300"/>
          </a:xfrm>
          <a:prstGeom prst="rect">
            <a:avLst/>
          </a:prstGeom>
        </p:spPr>
      </p:pic>
      <p:sp>
        <p:nvSpPr>
          <p:cNvPr id="6" name="Rectangle 5"/>
          <p:cNvSpPr/>
          <p:nvPr/>
        </p:nvSpPr>
        <p:spPr>
          <a:xfrm>
            <a:off x="7491941" y="917243"/>
            <a:ext cx="4572000" cy="3139321"/>
          </a:xfrm>
          <a:prstGeom prst="rect">
            <a:avLst/>
          </a:prstGeom>
        </p:spPr>
        <p:txBody>
          <a:bodyPr>
            <a:spAutoFit/>
          </a:bodyPr>
          <a:lstStyle/>
          <a:p>
            <a:r>
              <a:rPr lang="en-US" b="1" dirty="0"/>
              <a:t>Isotactic</a:t>
            </a:r>
            <a:r>
              <a:rPr lang="en-US" dirty="0"/>
              <a:t> </a:t>
            </a:r>
          </a:p>
          <a:p>
            <a:endParaRPr lang="en-US" dirty="0"/>
          </a:p>
          <a:p>
            <a:endParaRPr lang="en-US" dirty="0"/>
          </a:p>
          <a:p>
            <a:endParaRPr lang="en-US" dirty="0"/>
          </a:p>
          <a:p>
            <a:endParaRPr lang="en-US" dirty="0"/>
          </a:p>
          <a:p>
            <a:r>
              <a:rPr lang="en-US" b="1" dirty="0" err="1"/>
              <a:t>Syndiotactic</a:t>
            </a:r>
            <a:endParaRPr lang="en-US" b="1" dirty="0"/>
          </a:p>
          <a:p>
            <a:endParaRPr lang="en-US" b="1" dirty="0"/>
          </a:p>
          <a:p>
            <a:endParaRPr lang="en-US" b="1" dirty="0"/>
          </a:p>
          <a:p>
            <a:endParaRPr lang="en-US" b="1" dirty="0"/>
          </a:p>
          <a:p>
            <a:endParaRPr lang="en-US" dirty="0"/>
          </a:p>
          <a:p>
            <a:r>
              <a:rPr lang="en-US" b="1" dirty="0" err="1"/>
              <a:t>Atactic</a:t>
            </a:r>
            <a:endParaRPr lang="en-US" dirty="0"/>
          </a:p>
        </p:txBody>
      </p:sp>
    </p:spTree>
    <p:extLst>
      <p:ext uri="{BB962C8B-B14F-4D97-AF65-F5344CB8AC3E}">
        <p14:creationId xmlns:p14="http://schemas.microsoft.com/office/powerpoint/2010/main" val="1128381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59165" y="6492875"/>
            <a:ext cx="8484835" cy="365125"/>
          </a:xfrm>
        </p:spPr>
        <p:txBody>
          <a:bodyPr/>
          <a:lstStyle/>
          <a:p>
            <a:pPr algn="r"/>
            <a:r>
              <a:rPr lang="en-US" dirty="0" err="1"/>
              <a:t>Yildiz</a:t>
            </a:r>
            <a:r>
              <a:rPr lang="en-US" dirty="0"/>
              <a:t> Technical University, Metallurgical and </a:t>
            </a:r>
            <a:r>
              <a:rPr lang="en-US"/>
              <a:t>Materials Engineering</a:t>
            </a:r>
            <a:endParaRPr lang="en-US" dirty="0"/>
          </a:p>
        </p:txBody>
      </p:sp>
      <p:pic>
        <p:nvPicPr>
          <p:cNvPr id="3" name="Picture 2"/>
          <p:cNvPicPr>
            <a:picLocks noChangeAspect="1"/>
          </p:cNvPicPr>
          <p:nvPr/>
        </p:nvPicPr>
        <p:blipFill>
          <a:blip r:embed="rId2"/>
          <a:stretch>
            <a:fillRect/>
          </a:stretch>
        </p:blipFill>
        <p:spPr>
          <a:xfrm>
            <a:off x="1066800" y="552101"/>
            <a:ext cx="7010400" cy="5295900"/>
          </a:xfrm>
          <a:prstGeom prst="rect">
            <a:avLst/>
          </a:prstGeom>
        </p:spPr>
      </p:pic>
      <p:pic>
        <p:nvPicPr>
          <p:cNvPr id="4" name="Picture 3"/>
          <p:cNvPicPr>
            <a:picLocks noChangeAspect="1"/>
          </p:cNvPicPr>
          <p:nvPr/>
        </p:nvPicPr>
        <p:blipFill>
          <a:blip r:embed="rId3"/>
          <a:stretch>
            <a:fillRect/>
          </a:stretch>
        </p:blipFill>
        <p:spPr>
          <a:xfrm>
            <a:off x="288052" y="206332"/>
            <a:ext cx="8562986" cy="6257968"/>
          </a:xfrm>
          <a:prstGeom prst="rect">
            <a:avLst/>
          </a:prstGeom>
        </p:spPr>
      </p:pic>
    </p:spTree>
    <p:extLst>
      <p:ext uri="{BB962C8B-B14F-4D97-AF65-F5344CB8AC3E}">
        <p14:creationId xmlns:p14="http://schemas.microsoft.com/office/powerpoint/2010/main" val="2047028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80947" y="6493654"/>
            <a:ext cx="5563053" cy="365125"/>
          </a:xfrm>
        </p:spPr>
        <p:txBody>
          <a:bodyPr/>
          <a:lstStyle/>
          <a:p>
            <a:r>
              <a:rPr lang="en-US" dirty="0" err="1"/>
              <a:t>Yildiz</a:t>
            </a:r>
            <a:r>
              <a:rPr lang="en-US" dirty="0"/>
              <a:t> Technical University, Metallurgical and Materials Engineering</a:t>
            </a:r>
          </a:p>
        </p:txBody>
      </p:sp>
      <p:sp>
        <p:nvSpPr>
          <p:cNvPr id="3" name="Rectangle 2"/>
          <p:cNvSpPr/>
          <p:nvPr/>
        </p:nvSpPr>
        <p:spPr>
          <a:xfrm>
            <a:off x="343221" y="308692"/>
            <a:ext cx="8534781" cy="893578"/>
          </a:xfrm>
          <a:prstGeom prst="rect">
            <a:avLst/>
          </a:prstGeom>
        </p:spPr>
        <p:txBody>
          <a:bodyPr wrap="square">
            <a:spAutoFit/>
          </a:bodyPr>
          <a:lstStyle/>
          <a:p>
            <a:pPr algn="just">
              <a:lnSpc>
                <a:spcPct val="120000"/>
              </a:lnSpc>
            </a:pPr>
            <a:r>
              <a:rPr lang="en-US" sz="2200" b="1" i="1" dirty="0">
                <a:solidFill>
                  <a:srgbClr val="D1282E"/>
                </a:solidFill>
              </a:rPr>
              <a:t>Monomers</a:t>
            </a:r>
            <a:r>
              <a:rPr lang="en-US" sz="2200" dirty="0"/>
              <a:t> are simple molecules which are linked to each other other or to other molecules by chemical bonds to form a polymer.  </a:t>
            </a:r>
          </a:p>
        </p:txBody>
      </p:sp>
      <p:sp>
        <p:nvSpPr>
          <p:cNvPr id="4" name="TextBox 3"/>
          <p:cNvSpPr txBox="1"/>
          <p:nvPr/>
        </p:nvSpPr>
        <p:spPr>
          <a:xfrm>
            <a:off x="343222" y="1281493"/>
            <a:ext cx="8534780" cy="707886"/>
          </a:xfrm>
          <a:prstGeom prst="rect">
            <a:avLst/>
          </a:prstGeom>
          <a:noFill/>
        </p:spPr>
        <p:txBody>
          <a:bodyPr wrap="square" rtlCol="0">
            <a:spAutoFit/>
          </a:bodyPr>
          <a:lstStyle/>
          <a:p>
            <a:pPr marL="342900" indent="-342900" algn="just">
              <a:buFont typeface="+mj-ea"/>
              <a:buAutoNum type="circleNumDbPlain"/>
            </a:pPr>
            <a:r>
              <a:rPr lang="en-US" sz="2000" b="1" dirty="0"/>
              <a:t>Vinyl monomers </a:t>
            </a:r>
            <a:r>
              <a:rPr lang="en-US" sz="2000" dirty="0"/>
              <a:t>are unsaturated molecules which contain carbon-carbon   double bonds</a:t>
            </a:r>
          </a:p>
        </p:txBody>
      </p:sp>
      <p:pic>
        <p:nvPicPr>
          <p:cNvPr id="7" name="Picture 6"/>
          <p:cNvPicPr>
            <a:picLocks noChangeAspect="1"/>
          </p:cNvPicPr>
          <p:nvPr/>
        </p:nvPicPr>
        <p:blipFill>
          <a:blip r:embed="rId2"/>
          <a:stretch>
            <a:fillRect/>
          </a:stretch>
        </p:blipFill>
        <p:spPr>
          <a:xfrm>
            <a:off x="0" y="2085796"/>
            <a:ext cx="9144000" cy="3544695"/>
          </a:xfrm>
          <a:prstGeom prst="rect">
            <a:avLst/>
          </a:prstGeom>
        </p:spPr>
      </p:pic>
      <p:sp>
        <p:nvSpPr>
          <p:cNvPr id="8" name="TextBox 7"/>
          <p:cNvSpPr txBox="1"/>
          <p:nvPr/>
        </p:nvSpPr>
        <p:spPr>
          <a:xfrm>
            <a:off x="663561" y="3123643"/>
            <a:ext cx="1063988" cy="369332"/>
          </a:xfrm>
          <a:prstGeom prst="rect">
            <a:avLst/>
          </a:prstGeom>
          <a:noFill/>
        </p:spPr>
        <p:txBody>
          <a:bodyPr wrap="square" rtlCol="0">
            <a:spAutoFit/>
          </a:bodyPr>
          <a:lstStyle/>
          <a:p>
            <a:r>
              <a:rPr lang="en-US" dirty="0"/>
              <a:t>ethylene</a:t>
            </a:r>
          </a:p>
        </p:txBody>
      </p:sp>
      <p:sp>
        <p:nvSpPr>
          <p:cNvPr id="9" name="TextBox 8"/>
          <p:cNvSpPr txBox="1"/>
          <p:nvPr/>
        </p:nvSpPr>
        <p:spPr>
          <a:xfrm>
            <a:off x="815960" y="5015214"/>
            <a:ext cx="1678117" cy="369332"/>
          </a:xfrm>
          <a:prstGeom prst="rect">
            <a:avLst/>
          </a:prstGeom>
          <a:noFill/>
        </p:spPr>
        <p:txBody>
          <a:bodyPr wrap="square" rtlCol="0">
            <a:spAutoFit/>
          </a:bodyPr>
          <a:lstStyle/>
          <a:p>
            <a:r>
              <a:rPr lang="en-US" dirty="0"/>
              <a:t>propylene</a:t>
            </a:r>
          </a:p>
        </p:txBody>
      </p:sp>
      <p:sp>
        <p:nvSpPr>
          <p:cNvPr id="10" name="TextBox 9"/>
          <p:cNvSpPr txBox="1"/>
          <p:nvPr/>
        </p:nvSpPr>
        <p:spPr>
          <a:xfrm>
            <a:off x="5617396" y="3123643"/>
            <a:ext cx="1569660" cy="369332"/>
          </a:xfrm>
          <a:prstGeom prst="rect">
            <a:avLst/>
          </a:prstGeom>
          <a:noFill/>
        </p:spPr>
        <p:txBody>
          <a:bodyPr wrap="none" rtlCol="0">
            <a:spAutoFit/>
          </a:bodyPr>
          <a:lstStyle/>
          <a:p>
            <a:r>
              <a:rPr lang="en-US" b="1" dirty="0"/>
              <a:t>polyethylene</a:t>
            </a:r>
          </a:p>
        </p:txBody>
      </p:sp>
      <p:sp>
        <p:nvSpPr>
          <p:cNvPr id="11" name="TextBox 10"/>
          <p:cNvSpPr txBox="1"/>
          <p:nvPr/>
        </p:nvSpPr>
        <p:spPr>
          <a:xfrm>
            <a:off x="6601292" y="5492121"/>
            <a:ext cx="1736586" cy="369332"/>
          </a:xfrm>
          <a:prstGeom prst="rect">
            <a:avLst/>
          </a:prstGeom>
          <a:noFill/>
        </p:spPr>
        <p:txBody>
          <a:bodyPr wrap="none" rtlCol="0">
            <a:spAutoFit/>
          </a:bodyPr>
          <a:lstStyle/>
          <a:p>
            <a:r>
              <a:rPr lang="en-US" b="1" dirty="0"/>
              <a:t>polypropylene</a:t>
            </a:r>
          </a:p>
        </p:txBody>
      </p:sp>
    </p:spTree>
    <p:extLst>
      <p:ext uri="{BB962C8B-B14F-4D97-AF65-F5344CB8AC3E}">
        <p14:creationId xmlns:p14="http://schemas.microsoft.com/office/powerpoint/2010/main" val="2114669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80947" y="6505096"/>
            <a:ext cx="5563053" cy="365125"/>
          </a:xfrm>
        </p:spPr>
        <p:txBody>
          <a:bodyPr/>
          <a:lstStyle/>
          <a:p>
            <a:r>
              <a:rPr lang="en-US" dirty="0" err="1"/>
              <a:t>Yildiz</a:t>
            </a:r>
            <a:r>
              <a:rPr lang="en-US" dirty="0"/>
              <a:t> Technical University, Metallurgical and Materials Engineering</a:t>
            </a:r>
          </a:p>
        </p:txBody>
      </p:sp>
      <p:pic>
        <p:nvPicPr>
          <p:cNvPr id="3" name="Picture 2"/>
          <p:cNvPicPr>
            <a:picLocks noChangeAspect="1"/>
          </p:cNvPicPr>
          <p:nvPr/>
        </p:nvPicPr>
        <p:blipFill>
          <a:blip r:embed="rId2"/>
          <a:stretch>
            <a:fillRect/>
          </a:stretch>
        </p:blipFill>
        <p:spPr>
          <a:xfrm>
            <a:off x="908182" y="241300"/>
            <a:ext cx="7134647" cy="1555081"/>
          </a:xfrm>
          <a:prstGeom prst="rect">
            <a:avLst/>
          </a:prstGeom>
        </p:spPr>
      </p:pic>
      <p:sp>
        <p:nvSpPr>
          <p:cNvPr id="4" name="TextBox 3"/>
          <p:cNvSpPr txBox="1"/>
          <p:nvPr/>
        </p:nvSpPr>
        <p:spPr>
          <a:xfrm>
            <a:off x="3317810" y="389025"/>
            <a:ext cx="2494079" cy="377583"/>
          </a:xfrm>
          <a:prstGeom prst="rect">
            <a:avLst/>
          </a:prstGeom>
          <a:noFill/>
        </p:spPr>
        <p:txBody>
          <a:bodyPr wrap="square" rtlCol="0">
            <a:spAutoFit/>
          </a:bodyPr>
          <a:lstStyle/>
          <a:p>
            <a:endParaRPr lang="en-US" dirty="0"/>
          </a:p>
        </p:txBody>
      </p:sp>
      <p:sp>
        <p:nvSpPr>
          <p:cNvPr id="5" name="TextBox 4"/>
          <p:cNvSpPr txBox="1"/>
          <p:nvPr/>
        </p:nvSpPr>
        <p:spPr>
          <a:xfrm>
            <a:off x="3741118" y="241301"/>
            <a:ext cx="1716108" cy="369332"/>
          </a:xfrm>
          <a:prstGeom prst="rect">
            <a:avLst/>
          </a:prstGeom>
          <a:noFill/>
        </p:spPr>
        <p:txBody>
          <a:bodyPr wrap="square" rtlCol="0">
            <a:spAutoFit/>
          </a:bodyPr>
          <a:lstStyle/>
          <a:p>
            <a:endParaRPr lang="en-US" dirty="0">
              <a:solidFill>
                <a:schemeClr val="bg1"/>
              </a:solidFill>
            </a:endParaRPr>
          </a:p>
        </p:txBody>
      </p:sp>
      <p:pic>
        <p:nvPicPr>
          <p:cNvPr id="6" name="Picture 5"/>
          <p:cNvPicPr>
            <a:picLocks noChangeAspect="1"/>
          </p:cNvPicPr>
          <p:nvPr/>
        </p:nvPicPr>
        <p:blipFill>
          <a:blip r:embed="rId3"/>
          <a:stretch>
            <a:fillRect/>
          </a:stretch>
        </p:blipFill>
        <p:spPr>
          <a:xfrm>
            <a:off x="908181" y="2128197"/>
            <a:ext cx="7557955" cy="1578985"/>
          </a:xfrm>
          <a:prstGeom prst="rect">
            <a:avLst/>
          </a:prstGeom>
        </p:spPr>
      </p:pic>
      <p:pic>
        <p:nvPicPr>
          <p:cNvPr id="7" name="Picture 6"/>
          <p:cNvPicPr>
            <a:picLocks noChangeAspect="1"/>
          </p:cNvPicPr>
          <p:nvPr/>
        </p:nvPicPr>
        <p:blipFill>
          <a:blip r:embed="rId4"/>
          <a:stretch>
            <a:fillRect/>
          </a:stretch>
        </p:blipFill>
        <p:spPr>
          <a:xfrm>
            <a:off x="697884" y="4038999"/>
            <a:ext cx="7848338" cy="2093871"/>
          </a:xfrm>
          <a:prstGeom prst="rect">
            <a:avLst/>
          </a:prstGeom>
        </p:spPr>
      </p:pic>
    </p:spTree>
    <p:extLst>
      <p:ext uri="{BB962C8B-B14F-4D97-AF65-F5344CB8AC3E}">
        <p14:creationId xmlns:p14="http://schemas.microsoft.com/office/powerpoint/2010/main" val="883851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455100" y="6492875"/>
            <a:ext cx="5688902" cy="365125"/>
          </a:xfrm>
        </p:spPr>
        <p:txBody>
          <a:bodyPr/>
          <a:lstStyle/>
          <a:p>
            <a:pPr algn="r"/>
            <a:r>
              <a:rPr lang="en-US" dirty="0" err="1"/>
              <a:t>Yildiz</a:t>
            </a:r>
            <a:r>
              <a:rPr lang="en-US" dirty="0"/>
              <a:t> Technical University, Metallurgical and Materials Engineering</a:t>
            </a:r>
          </a:p>
        </p:txBody>
      </p:sp>
      <p:sp>
        <p:nvSpPr>
          <p:cNvPr id="3" name="TextBox 2"/>
          <p:cNvSpPr txBox="1"/>
          <p:nvPr/>
        </p:nvSpPr>
        <p:spPr>
          <a:xfrm>
            <a:off x="423306" y="526328"/>
            <a:ext cx="8500459" cy="369332"/>
          </a:xfrm>
          <a:prstGeom prst="rect">
            <a:avLst/>
          </a:prstGeom>
          <a:noFill/>
        </p:spPr>
        <p:txBody>
          <a:bodyPr wrap="square" rtlCol="0">
            <a:spAutoFit/>
          </a:bodyPr>
          <a:lstStyle/>
          <a:p>
            <a:r>
              <a:rPr lang="en-US" dirty="0"/>
              <a:t>Other monomers which contain more than one double bond:  </a:t>
            </a:r>
          </a:p>
        </p:txBody>
      </p:sp>
      <p:pic>
        <p:nvPicPr>
          <p:cNvPr id="4" name="Picture 3"/>
          <p:cNvPicPr>
            <a:picLocks noChangeAspect="1"/>
          </p:cNvPicPr>
          <p:nvPr/>
        </p:nvPicPr>
        <p:blipFill>
          <a:blip r:embed="rId2"/>
          <a:stretch>
            <a:fillRect/>
          </a:stretch>
        </p:blipFill>
        <p:spPr>
          <a:xfrm>
            <a:off x="514833" y="1328176"/>
            <a:ext cx="7619523" cy="1440768"/>
          </a:xfrm>
          <a:prstGeom prst="rect">
            <a:avLst/>
          </a:prstGeom>
        </p:spPr>
      </p:pic>
      <p:sp>
        <p:nvSpPr>
          <p:cNvPr id="5" name="TextBox 4"/>
          <p:cNvSpPr txBox="1"/>
          <p:nvPr/>
        </p:nvSpPr>
        <p:spPr>
          <a:xfrm>
            <a:off x="995343" y="2953610"/>
            <a:ext cx="1061108" cy="369332"/>
          </a:xfrm>
          <a:prstGeom prst="rect">
            <a:avLst/>
          </a:prstGeom>
          <a:noFill/>
        </p:spPr>
        <p:txBody>
          <a:bodyPr wrap="none" rtlCol="0">
            <a:spAutoFit/>
          </a:bodyPr>
          <a:lstStyle/>
          <a:p>
            <a:r>
              <a:rPr lang="en-US" dirty="0"/>
              <a:t>isoprene</a:t>
            </a:r>
          </a:p>
        </p:txBody>
      </p:sp>
      <p:sp>
        <p:nvSpPr>
          <p:cNvPr id="6" name="TextBox 5"/>
          <p:cNvSpPr txBox="1"/>
          <p:nvPr/>
        </p:nvSpPr>
        <p:spPr>
          <a:xfrm>
            <a:off x="5983500" y="2953610"/>
            <a:ext cx="1521420" cy="369332"/>
          </a:xfrm>
          <a:prstGeom prst="rect">
            <a:avLst/>
          </a:prstGeom>
          <a:noFill/>
        </p:spPr>
        <p:txBody>
          <a:bodyPr wrap="none" rtlCol="0">
            <a:spAutoFit/>
          </a:bodyPr>
          <a:lstStyle/>
          <a:p>
            <a:r>
              <a:rPr lang="en-US" dirty="0" err="1"/>
              <a:t>polyisoprene</a:t>
            </a:r>
            <a:endParaRPr lang="en-US" dirty="0"/>
          </a:p>
        </p:txBody>
      </p:sp>
      <p:pic>
        <p:nvPicPr>
          <p:cNvPr id="7" name="Picture 6"/>
          <p:cNvPicPr>
            <a:picLocks noChangeAspect="1"/>
          </p:cNvPicPr>
          <p:nvPr/>
        </p:nvPicPr>
        <p:blipFill>
          <a:blip r:embed="rId3"/>
          <a:stretch>
            <a:fillRect/>
          </a:stretch>
        </p:blipFill>
        <p:spPr>
          <a:xfrm>
            <a:off x="659165" y="3684298"/>
            <a:ext cx="7475191" cy="1224284"/>
          </a:xfrm>
          <a:prstGeom prst="rect">
            <a:avLst/>
          </a:prstGeom>
        </p:spPr>
      </p:pic>
      <p:sp>
        <p:nvSpPr>
          <p:cNvPr id="8" name="TextBox 7"/>
          <p:cNvSpPr txBox="1"/>
          <p:nvPr/>
        </p:nvSpPr>
        <p:spPr>
          <a:xfrm>
            <a:off x="1109750" y="5194631"/>
            <a:ext cx="1205942" cy="369332"/>
          </a:xfrm>
          <a:prstGeom prst="rect">
            <a:avLst/>
          </a:prstGeom>
          <a:noFill/>
        </p:spPr>
        <p:txBody>
          <a:bodyPr wrap="none" rtlCol="0">
            <a:spAutoFit/>
          </a:bodyPr>
          <a:lstStyle/>
          <a:p>
            <a:r>
              <a:rPr lang="en-US" dirty="0"/>
              <a:t>butadiene</a:t>
            </a:r>
          </a:p>
        </p:txBody>
      </p:sp>
      <p:sp>
        <p:nvSpPr>
          <p:cNvPr id="9" name="TextBox 8"/>
          <p:cNvSpPr txBox="1"/>
          <p:nvPr/>
        </p:nvSpPr>
        <p:spPr>
          <a:xfrm>
            <a:off x="6170221" y="5194631"/>
            <a:ext cx="1666254" cy="369332"/>
          </a:xfrm>
          <a:prstGeom prst="rect">
            <a:avLst/>
          </a:prstGeom>
          <a:noFill/>
        </p:spPr>
        <p:txBody>
          <a:bodyPr wrap="none" rtlCol="0">
            <a:spAutoFit/>
          </a:bodyPr>
          <a:lstStyle/>
          <a:p>
            <a:r>
              <a:rPr lang="en-US" dirty="0" err="1"/>
              <a:t>polybutadiene</a:t>
            </a:r>
            <a:endParaRPr lang="en-US" dirty="0"/>
          </a:p>
        </p:txBody>
      </p:sp>
    </p:spTree>
    <p:extLst>
      <p:ext uri="{BB962C8B-B14F-4D97-AF65-F5344CB8AC3E}">
        <p14:creationId xmlns:p14="http://schemas.microsoft.com/office/powerpoint/2010/main" val="2937533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551281" y="6492875"/>
            <a:ext cx="6592719" cy="365125"/>
          </a:xfrm>
        </p:spPr>
        <p:txBody>
          <a:bodyPr/>
          <a:lstStyle/>
          <a:p>
            <a:pPr algn="r"/>
            <a:r>
              <a:rPr lang="en-US" dirty="0" err="1"/>
              <a:t>Yildiz</a:t>
            </a:r>
            <a:r>
              <a:rPr lang="en-US" dirty="0"/>
              <a:t> Technical University, Metallurgical and Materials Engineering</a:t>
            </a:r>
          </a:p>
        </p:txBody>
      </p:sp>
      <p:sp>
        <p:nvSpPr>
          <p:cNvPr id="3" name="TextBox 2"/>
          <p:cNvSpPr txBox="1"/>
          <p:nvPr/>
        </p:nvSpPr>
        <p:spPr>
          <a:xfrm>
            <a:off x="217374" y="171619"/>
            <a:ext cx="8660628" cy="707886"/>
          </a:xfrm>
          <a:prstGeom prst="rect">
            <a:avLst/>
          </a:prstGeom>
          <a:noFill/>
        </p:spPr>
        <p:txBody>
          <a:bodyPr wrap="square" rtlCol="0">
            <a:spAutoFit/>
          </a:bodyPr>
          <a:lstStyle/>
          <a:p>
            <a:pPr marL="457200" indent="-457200" algn="just">
              <a:buFont typeface="+mj-ea"/>
              <a:buAutoNum type="circleNumDbPlain" startAt="2"/>
            </a:pPr>
            <a:r>
              <a:rPr lang="en-US" sz="2000" b="1" dirty="0"/>
              <a:t>Monomers which </a:t>
            </a:r>
            <a:r>
              <a:rPr lang="en-US" sz="2000" dirty="0"/>
              <a:t>contain two or more functional end groups such as  –OH, -COOH, -NH</a:t>
            </a:r>
            <a:r>
              <a:rPr lang="en-US" sz="2000" baseline="-25000" dirty="0"/>
              <a:t>2</a:t>
            </a:r>
            <a:r>
              <a:rPr lang="en-US" sz="2000" dirty="0"/>
              <a:t>, etc. </a:t>
            </a:r>
            <a:r>
              <a:rPr lang="en-US" sz="2000" baseline="-25000" dirty="0"/>
              <a:t> </a:t>
            </a:r>
          </a:p>
        </p:txBody>
      </p:sp>
      <p:pic>
        <p:nvPicPr>
          <p:cNvPr id="4" name="Picture 3"/>
          <p:cNvPicPr>
            <a:picLocks noChangeAspect="1"/>
          </p:cNvPicPr>
          <p:nvPr/>
        </p:nvPicPr>
        <p:blipFill>
          <a:blip r:embed="rId2"/>
          <a:stretch>
            <a:fillRect/>
          </a:stretch>
        </p:blipFill>
        <p:spPr>
          <a:xfrm>
            <a:off x="636740" y="1056563"/>
            <a:ext cx="3454400" cy="2237836"/>
          </a:xfrm>
          <a:prstGeom prst="rect">
            <a:avLst/>
          </a:prstGeom>
          <a:ln>
            <a:solidFill>
              <a:schemeClr val="tx2"/>
            </a:solidFill>
          </a:ln>
        </p:spPr>
      </p:pic>
      <p:pic>
        <p:nvPicPr>
          <p:cNvPr id="5" name="Picture 4"/>
          <p:cNvPicPr>
            <a:picLocks noChangeAspect="1"/>
          </p:cNvPicPr>
          <p:nvPr/>
        </p:nvPicPr>
        <p:blipFill>
          <a:blip r:embed="rId3"/>
          <a:stretch>
            <a:fillRect/>
          </a:stretch>
        </p:blipFill>
        <p:spPr>
          <a:xfrm>
            <a:off x="1334652" y="3432576"/>
            <a:ext cx="6223000" cy="3060300"/>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4381798" y="1056563"/>
            <a:ext cx="4496204" cy="2225172"/>
          </a:xfrm>
          <a:prstGeom prst="rect">
            <a:avLst/>
          </a:prstGeom>
          <a:ln>
            <a:solidFill>
              <a:srgbClr val="3366FF"/>
            </a:solidFill>
          </a:ln>
        </p:spPr>
      </p:pic>
    </p:spTree>
    <p:extLst>
      <p:ext uri="{BB962C8B-B14F-4D97-AF65-F5344CB8AC3E}">
        <p14:creationId xmlns:p14="http://schemas.microsoft.com/office/powerpoint/2010/main" val="4236273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59165" y="6492875"/>
            <a:ext cx="8484835" cy="365125"/>
          </a:xfrm>
        </p:spPr>
        <p:txBody>
          <a:bodyPr/>
          <a:lstStyle/>
          <a:p>
            <a:pPr algn="r"/>
            <a:r>
              <a:rPr lang="en-US" dirty="0" err="1"/>
              <a:t>Yildiz</a:t>
            </a:r>
            <a:r>
              <a:rPr lang="en-US" dirty="0"/>
              <a:t> Technical University, Metallurgical and Materials Engineering</a:t>
            </a:r>
          </a:p>
        </p:txBody>
      </p:sp>
      <p:sp>
        <p:nvSpPr>
          <p:cNvPr id="3" name="TextBox 2"/>
          <p:cNvSpPr txBox="1"/>
          <p:nvPr/>
        </p:nvSpPr>
        <p:spPr>
          <a:xfrm>
            <a:off x="171611" y="366141"/>
            <a:ext cx="8706392" cy="1015663"/>
          </a:xfrm>
          <a:prstGeom prst="rect">
            <a:avLst/>
          </a:prstGeom>
          <a:noFill/>
        </p:spPr>
        <p:txBody>
          <a:bodyPr wrap="square" rtlCol="0">
            <a:spAutoFit/>
          </a:bodyPr>
          <a:lstStyle/>
          <a:p>
            <a:pPr marL="342900" indent="-342900" algn="just">
              <a:buFont typeface="+mj-ea"/>
              <a:buAutoNum type="circleNumDbPlain" startAt="3"/>
            </a:pPr>
            <a:r>
              <a:rPr lang="en-US" sz="2000" b="1" dirty="0"/>
              <a:t>Cyclic monomers </a:t>
            </a:r>
            <a:r>
              <a:rPr lang="en-US" sz="2000" dirty="0"/>
              <a:t>which are able to be polymerized by ring-opening polymerizations. Cyclic ethers, cyclic esters, cyclic amides, </a:t>
            </a:r>
            <a:r>
              <a:rPr lang="en-US" sz="2000" dirty="0" err="1"/>
              <a:t>cyclosiloxanes</a:t>
            </a:r>
            <a:r>
              <a:rPr lang="en-US" sz="2000" dirty="0"/>
              <a:t>, etc. </a:t>
            </a:r>
          </a:p>
        </p:txBody>
      </p:sp>
      <p:pic>
        <p:nvPicPr>
          <p:cNvPr id="4" name="Picture 3"/>
          <p:cNvPicPr>
            <a:picLocks noChangeAspect="1"/>
          </p:cNvPicPr>
          <p:nvPr/>
        </p:nvPicPr>
        <p:blipFill>
          <a:blip r:embed="rId2"/>
          <a:stretch>
            <a:fillRect/>
          </a:stretch>
        </p:blipFill>
        <p:spPr>
          <a:xfrm>
            <a:off x="480511" y="1479230"/>
            <a:ext cx="8171538" cy="1495669"/>
          </a:xfrm>
          <a:prstGeom prst="rect">
            <a:avLst/>
          </a:prstGeom>
        </p:spPr>
      </p:pic>
      <p:pic>
        <p:nvPicPr>
          <p:cNvPr id="5" name="Picture 4"/>
          <p:cNvPicPr>
            <a:picLocks noChangeAspect="1"/>
          </p:cNvPicPr>
          <p:nvPr/>
        </p:nvPicPr>
        <p:blipFill>
          <a:blip r:embed="rId3"/>
          <a:stretch>
            <a:fillRect/>
          </a:stretch>
        </p:blipFill>
        <p:spPr>
          <a:xfrm>
            <a:off x="1544499" y="3180853"/>
            <a:ext cx="6509712" cy="3149852"/>
          </a:xfrm>
          <a:prstGeom prst="rect">
            <a:avLst/>
          </a:prstGeom>
          <a:ln w="19050" cap="flat">
            <a:solidFill>
              <a:schemeClr val="tx2"/>
            </a:solidFill>
            <a:round/>
          </a:ln>
        </p:spPr>
      </p:pic>
    </p:spTree>
    <p:extLst>
      <p:ext uri="{BB962C8B-B14F-4D97-AF65-F5344CB8AC3E}">
        <p14:creationId xmlns:p14="http://schemas.microsoft.com/office/powerpoint/2010/main" val="3471537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2476</TotalTime>
  <Words>2593</Words>
  <Application>Microsoft Macintosh PowerPoint</Application>
  <PresentationFormat>Ekran Gösterisi (4:3)</PresentationFormat>
  <Paragraphs>301</Paragraphs>
  <Slides>43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43</vt:i4>
      </vt:variant>
    </vt:vector>
  </HeadingPairs>
  <TitlesOfParts>
    <vt:vector size="50" baseType="lpstr">
      <vt:lpstr>Arial</vt:lpstr>
      <vt:lpstr>Calibri</vt:lpstr>
      <vt:lpstr>Century Gothic</vt:lpstr>
      <vt:lpstr>Courier New</vt:lpstr>
      <vt:lpstr>Palatino Linotype</vt:lpstr>
      <vt:lpstr>Wingdings</vt:lpstr>
      <vt:lpstr>Executive</vt:lpstr>
      <vt:lpstr>         MEM 4210    POLYMERS</vt:lpstr>
      <vt:lpstr>Contents:</vt:lpstr>
      <vt:lpstr>Chapter 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Chapter II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AYTO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Aytaç Yamak</dc:creator>
  <cp:lastModifiedBy>Hale BERBER</cp:lastModifiedBy>
  <cp:revision>70</cp:revision>
  <dcterms:created xsi:type="dcterms:W3CDTF">2017-03-07T12:22:53Z</dcterms:created>
  <dcterms:modified xsi:type="dcterms:W3CDTF">2024-02-29T18:57:03Z</dcterms:modified>
</cp:coreProperties>
</file>