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85" r:id="rId5"/>
    <p:sldId id="271" r:id="rId6"/>
    <p:sldId id="272" r:id="rId7"/>
    <p:sldId id="276" r:id="rId8"/>
    <p:sldId id="277" r:id="rId9"/>
    <p:sldId id="263" r:id="rId10"/>
    <p:sldId id="264" r:id="rId11"/>
    <p:sldId id="268" r:id="rId12"/>
    <p:sldId id="269" r:id="rId13"/>
    <p:sldId id="279" r:id="rId14"/>
    <p:sldId id="280" r:id="rId15"/>
    <p:sldId id="281" r:id="rId16"/>
    <p:sldId id="273" r:id="rId17"/>
    <p:sldId id="274" r:id="rId18"/>
    <p:sldId id="283" r:id="rId19"/>
    <p:sldId id="287" r:id="rId20"/>
    <p:sldId id="286" r:id="rId21"/>
    <p:sldId id="28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23A1CC3-2375-41D4-9E03-427CAF2A4C1A}" type="datetimeFigureOut">
              <a:rPr lang="en-US" dirty="0"/>
              <a:pPr/>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AFF16868-8199-4C2C-A5B1-63AEE139F88E}" type="datetimeFigureOut">
              <a:rPr lang="en-US" dirty="0"/>
              <a:pPr/>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AAD9FF7F-6988-44CC-821B-644E70CD2F73}" type="datetimeFigureOut">
              <a:rPr lang="en-US" dirty="0"/>
              <a:pPr/>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C12C299-16B2-4475-990D-751901EACC14}" type="datetimeFigureOut">
              <a:rPr lang="en-US" dirty="0"/>
              <a:pPr/>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11/7/2022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11/7/2022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4E6425-0181-43F2-84FC-787E803FD2F8}" type="datetimeFigureOut">
              <a:rPr lang="en-US" dirty="0"/>
              <a:pPr/>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11/7/2022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11/7/2022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11/7/2022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6E86A4C-8E40-4F87-A4F0-01A0687C5742}" type="datetimeFigureOut">
              <a:rPr lang="en-US" dirty="0"/>
              <a:pPr/>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5E72C73-2D91-4E12-BA25-F0AA0C03599B}" type="datetimeFigureOut">
              <a:rPr lang="en-US" dirty="0"/>
              <a:pPr/>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11/7/2022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45C4102-1290-4F88-818A-4C4ED83CDA32}"/>
              </a:ext>
            </a:extLst>
          </p:cNvPr>
          <p:cNvSpPr>
            <a:spLocks noGrp="1"/>
          </p:cNvSpPr>
          <p:nvPr>
            <p:ph type="ctrTitle"/>
          </p:nvPr>
        </p:nvSpPr>
        <p:spPr>
          <a:xfrm>
            <a:off x="1602093" y="866274"/>
            <a:ext cx="8825658" cy="2442665"/>
          </a:xfrm>
        </p:spPr>
        <p:txBody>
          <a:bodyPr/>
          <a:lstStyle/>
          <a:p>
            <a:pPr algn="ctr"/>
            <a:r>
              <a:rPr lang="en-US" sz="4800" b="1" dirty="0" smtClean="0">
                <a:effectLst>
                  <a:outerShdw blurRad="38100" dist="38100" dir="2700000" algn="tl">
                    <a:srgbClr val="000000">
                      <a:alpha val="43137"/>
                    </a:srgbClr>
                  </a:outerShdw>
                </a:effectLst>
              </a:rPr>
              <a:t>NANOTECHNOLOGICAL APPROACHES USED IN MEDICINE</a:t>
            </a:r>
            <a:endParaRPr lang="tr-TR" sz="4800" b="1" dirty="0">
              <a:effectLst>
                <a:outerShdw blurRad="38100" dist="38100" dir="2700000" algn="tl">
                  <a:srgbClr val="000000">
                    <a:alpha val="43137"/>
                  </a:srgbClr>
                </a:outerShdw>
              </a:effectLst>
            </a:endParaRPr>
          </a:p>
        </p:txBody>
      </p:sp>
      <p:sp>
        <p:nvSpPr>
          <p:cNvPr id="3" name="Alt Başlık 2">
            <a:extLst>
              <a:ext uri="{FF2B5EF4-FFF2-40B4-BE49-F238E27FC236}">
                <a16:creationId xmlns="" xmlns:a16="http://schemas.microsoft.com/office/drawing/2014/main" id="{EA661F6D-6707-4950-9ED9-8C81ABB3E191}"/>
              </a:ext>
            </a:extLst>
          </p:cNvPr>
          <p:cNvSpPr>
            <a:spLocks noGrp="1"/>
          </p:cNvSpPr>
          <p:nvPr>
            <p:ph type="subTitle" idx="1"/>
          </p:nvPr>
        </p:nvSpPr>
        <p:spPr>
          <a:xfrm>
            <a:off x="1602093" y="3739423"/>
            <a:ext cx="8825658" cy="861420"/>
          </a:xfrm>
        </p:spPr>
        <p:txBody>
          <a:bodyPr>
            <a:noAutofit/>
          </a:bodyPr>
          <a:lstStyle/>
          <a:p>
            <a:pPr algn="ctr"/>
            <a:r>
              <a:rPr lang="tr-TR" sz="2800" b="1" dirty="0">
                <a:solidFill>
                  <a:schemeClr val="bg1"/>
                </a:solidFill>
              </a:rPr>
              <a:t>Prof.Dr. İbrahim IŞILDAK</a:t>
            </a:r>
            <a:br>
              <a:rPr lang="tr-TR" sz="2800" b="1" dirty="0">
                <a:solidFill>
                  <a:schemeClr val="bg1"/>
                </a:solidFill>
              </a:rPr>
            </a:br>
            <a:r>
              <a:rPr lang="tr-TR" sz="2000" b="1">
                <a:solidFill>
                  <a:schemeClr val="bg1"/>
                </a:solidFill>
              </a:rPr>
              <a:t>LESSON </a:t>
            </a:r>
            <a:r>
              <a:rPr lang="tr-TR" sz="2000" b="1" smtClean="0">
                <a:solidFill>
                  <a:schemeClr val="bg1"/>
                </a:solidFill>
              </a:rPr>
              <a:t>7</a:t>
            </a:r>
            <a:endParaRPr lang="tr-TR" sz="2800" b="1" dirty="0">
              <a:solidFill>
                <a:schemeClr val="bg1"/>
              </a:solidFill>
            </a:endParaRPr>
          </a:p>
        </p:txBody>
      </p:sp>
    </p:spTree>
    <p:extLst>
      <p:ext uri="{BB962C8B-B14F-4D97-AF65-F5344CB8AC3E}">
        <p14:creationId xmlns:p14="http://schemas.microsoft.com/office/powerpoint/2010/main" val="96502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0E82597-9839-4CEC-BC99-03045619BB94}"/>
              </a:ext>
            </a:extLst>
          </p:cNvPr>
          <p:cNvSpPr>
            <a:spLocks noGrp="1"/>
          </p:cNvSpPr>
          <p:nvPr>
            <p:ph type="title"/>
          </p:nvPr>
        </p:nvSpPr>
        <p:spPr/>
        <p:txBody>
          <a:bodyPr/>
          <a:lstStyle/>
          <a:p>
            <a:r>
              <a:rPr lang="en-US" b="1" dirty="0" smtClean="0"/>
              <a:t>NANOTECHNOLOGY IN THE PHARMACEUTICAL INDUSTRY</a:t>
            </a:r>
            <a:endParaRPr lang="tr-TR" b="1" dirty="0"/>
          </a:p>
        </p:txBody>
      </p:sp>
      <p:sp>
        <p:nvSpPr>
          <p:cNvPr id="3" name="İçerik Yer Tutucusu 2">
            <a:extLst>
              <a:ext uri="{FF2B5EF4-FFF2-40B4-BE49-F238E27FC236}">
                <a16:creationId xmlns="" xmlns:a16="http://schemas.microsoft.com/office/drawing/2014/main" id="{764564AC-3426-47C4-BE60-22793FB80376}"/>
              </a:ext>
            </a:extLst>
          </p:cNvPr>
          <p:cNvSpPr>
            <a:spLocks noGrp="1"/>
          </p:cNvSpPr>
          <p:nvPr>
            <p:ph idx="1"/>
          </p:nvPr>
        </p:nvSpPr>
        <p:spPr>
          <a:xfrm>
            <a:off x="702863" y="2468989"/>
            <a:ext cx="6446083" cy="3748238"/>
          </a:xfrm>
        </p:spPr>
        <p:txBody>
          <a:bodyPr>
            <a:noAutofit/>
          </a:bodyPr>
          <a:lstStyle/>
          <a:p>
            <a:r>
              <a:rPr lang="en-US" sz="2400" b="1" dirty="0" smtClean="0">
                <a:latin typeface="Arial" pitchFamily="34" charset="0"/>
                <a:cs typeface="Arial" pitchFamily="34" charset="0"/>
              </a:rPr>
              <a:t>With nanoparticle drug release systems, it is possible to target drugs to specific areas we want and provide a more effective treatment</a:t>
            </a:r>
            <a:r>
              <a:rPr lang="tr-TR" sz="2400" b="1" dirty="0" smtClean="0">
                <a:latin typeface="Arial" pitchFamily="34" charset="0"/>
                <a:cs typeface="Arial" pitchFamily="34" charset="0"/>
              </a:rPr>
              <a:t>.</a:t>
            </a:r>
          </a:p>
          <a:p>
            <a:endParaRPr lang="tr-TR" sz="2400" b="1" dirty="0">
              <a:latin typeface="Arial" pitchFamily="34" charset="0"/>
              <a:cs typeface="Arial" pitchFamily="34" charset="0"/>
            </a:endParaRPr>
          </a:p>
          <a:p>
            <a:r>
              <a:rPr lang="en-US" sz="2400" b="1" dirty="0" smtClean="0">
                <a:latin typeface="Arial" pitchFamily="34" charset="0"/>
                <a:cs typeface="Arial" pitchFamily="34" charset="0"/>
              </a:rPr>
              <a:t>In this method, the drug or active substance is loaded into nanoparticle systems and these systems are injected into only the patient areas of the body through syringes</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a:p>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903168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0B83C65-5882-4AC8-B7BB-BEB22796AE58}"/>
              </a:ext>
            </a:extLst>
          </p:cNvPr>
          <p:cNvSpPr>
            <a:spLocks noGrp="1"/>
          </p:cNvSpPr>
          <p:nvPr>
            <p:ph type="title"/>
          </p:nvPr>
        </p:nvSpPr>
        <p:spPr>
          <a:xfrm>
            <a:off x="567829" y="819668"/>
            <a:ext cx="9914099" cy="706964"/>
          </a:xfrm>
        </p:spPr>
        <p:txBody>
          <a:bodyPr/>
          <a:lstStyle/>
          <a:p>
            <a:r>
              <a:rPr lang="tr-TR" b="1" dirty="0" smtClean="0">
                <a:latin typeface="Arial" pitchFamily="34" charset="0"/>
                <a:cs typeface="Arial" pitchFamily="34" charset="0"/>
              </a:rPr>
              <a:t>NANOTECHNOLOGY IN CARDIAC TREATMENT</a:t>
            </a:r>
            <a:endParaRPr lang="tr-TR" b="1" dirty="0">
              <a:latin typeface="Arial" pitchFamily="34" charset="0"/>
              <a:cs typeface="Arial" pitchFamily="34" charset="0"/>
            </a:endParaRPr>
          </a:p>
        </p:txBody>
      </p:sp>
      <p:sp>
        <p:nvSpPr>
          <p:cNvPr id="3" name="İçerik Yer Tutucusu 2">
            <a:extLst>
              <a:ext uri="{FF2B5EF4-FFF2-40B4-BE49-F238E27FC236}">
                <a16:creationId xmlns="" xmlns:a16="http://schemas.microsoft.com/office/drawing/2014/main" id="{04FD8C04-28C6-49E0-B4FE-43D5CDAEBF08}"/>
              </a:ext>
            </a:extLst>
          </p:cNvPr>
          <p:cNvSpPr>
            <a:spLocks noGrp="1"/>
          </p:cNvSpPr>
          <p:nvPr>
            <p:ph idx="1"/>
          </p:nvPr>
        </p:nvSpPr>
        <p:spPr>
          <a:xfrm>
            <a:off x="567829" y="2242345"/>
            <a:ext cx="8884118" cy="3913210"/>
          </a:xfrm>
        </p:spPr>
        <p:txBody>
          <a:bodyPr>
            <a:noAutofit/>
          </a:bodyPr>
          <a:lstStyle/>
          <a:p>
            <a:r>
              <a:rPr lang="en-US" sz="2400" b="1" dirty="0" smtClean="0"/>
              <a:t>Cardiac diseases; is one of the main causes of death, illness and disability in society</a:t>
            </a:r>
            <a:r>
              <a:rPr lang="tr-TR" sz="2400" b="1" dirty="0" smtClean="0"/>
              <a:t>.</a:t>
            </a:r>
            <a:endParaRPr lang="tr-TR" sz="2400" b="1" dirty="0"/>
          </a:p>
          <a:p>
            <a:r>
              <a:rPr lang="en-US" sz="2400" b="1" dirty="0" smtClean="0"/>
              <a:t>Many people die due to causes such as myocardial vascular occlusion and rhythm disturbances.</a:t>
            </a:r>
            <a:r>
              <a:rPr lang="tr-TR" sz="2400" b="1" dirty="0" smtClean="0"/>
              <a:t>.</a:t>
            </a:r>
          </a:p>
          <a:p>
            <a:pPr>
              <a:buNone/>
            </a:pPr>
            <a:endParaRPr lang="tr-TR" sz="1000" b="1" dirty="0"/>
          </a:p>
          <a:p>
            <a:pPr marL="0" indent="0">
              <a:buNone/>
            </a:pPr>
            <a:r>
              <a:rPr lang="tr-TR" sz="2400" b="1" dirty="0" err="1" smtClean="0"/>
              <a:t>Nanotechnology</a:t>
            </a:r>
            <a:r>
              <a:rPr lang="tr-TR" sz="2400" b="1" dirty="0" smtClean="0"/>
              <a:t>;</a:t>
            </a:r>
            <a:endParaRPr lang="tr-TR" sz="2400" b="1" dirty="0"/>
          </a:p>
          <a:p>
            <a:r>
              <a:rPr lang="tr-TR" sz="2400" b="1" dirty="0" err="1" smtClean="0"/>
              <a:t>Cardiac</a:t>
            </a:r>
            <a:r>
              <a:rPr lang="tr-TR" sz="2400" b="1" dirty="0" smtClean="0"/>
              <a:t> </a:t>
            </a:r>
            <a:r>
              <a:rPr lang="tr-TR" sz="2400" b="1" dirty="0" err="1" smtClean="0"/>
              <a:t>drug</a:t>
            </a:r>
            <a:r>
              <a:rPr lang="tr-TR" sz="2400" b="1" dirty="0" smtClean="0"/>
              <a:t> </a:t>
            </a:r>
            <a:r>
              <a:rPr lang="tr-TR" sz="2400" b="1" dirty="0" err="1" smtClean="0"/>
              <a:t>applications</a:t>
            </a:r>
            <a:r>
              <a:rPr lang="tr-TR" sz="2400" b="1" dirty="0" smtClean="0"/>
              <a:t>,</a:t>
            </a:r>
            <a:endParaRPr lang="tr-TR" sz="2400" b="1" dirty="0"/>
          </a:p>
          <a:p>
            <a:r>
              <a:rPr lang="tr-TR" sz="2400" b="1" dirty="0" err="1" smtClean="0"/>
              <a:t>Prevention</a:t>
            </a:r>
            <a:r>
              <a:rPr lang="tr-TR" sz="2400" b="1" dirty="0" smtClean="0"/>
              <a:t> of </a:t>
            </a:r>
            <a:r>
              <a:rPr lang="tr-TR" sz="2400" b="1" dirty="0" err="1" smtClean="0"/>
              <a:t>cardiovascular</a:t>
            </a:r>
            <a:r>
              <a:rPr lang="tr-TR" sz="2400" b="1" dirty="0" smtClean="0"/>
              <a:t> </a:t>
            </a:r>
            <a:r>
              <a:rPr lang="tr-TR" sz="2400" b="1" dirty="0" err="1" smtClean="0"/>
              <a:t>diseases</a:t>
            </a:r>
            <a:r>
              <a:rPr lang="tr-TR" sz="2400" b="1" dirty="0" smtClean="0"/>
              <a:t>,</a:t>
            </a:r>
            <a:endParaRPr lang="tr-TR" sz="2400" b="1" dirty="0"/>
          </a:p>
          <a:p>
            <a:r>
              <a:rPr lang="en-US" sz="2400" b="1" dirty="0" smtClean="0"/>
              <a:t>It is an effective treatment method used in the location and transportation of blockages</a:t>
            </a:r>
            <a:r>
              <a:rPr lang="tr-TR" sz="2400" b="1" dirty="0" smtClean="0"/>
              <a:t>.</a:t>
            </a:r>
            <a:endParaRPr lang="tr-TR" sz="2400" b="1" dirty="0"/>
          </a:p>
        </p:txBody>
      </p:sp>
    </p:spTree>
    <p:extLst>
      <p:ext uri="{BB962C8B-B14F-4D97-AF65-F5344CB8AC3E}">
        <p14:creationId xmlns:p14="http://schemas.microsoft.com/office/powerpoint/2010/main" val="2200465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4C494F8-02C0-46A8-B015-041A87378E3C}"/>
              </a:ext>
            </a:extLst>
          </p:cNvPr>
          <p:cNvSpPr>
            <a:spLocks noGrp="1"/>
          </p:cNvSpPr>
          <p:nvPr>
            <p:ph type="title"/>
          </p:nvPr>
        </p:nvSpPr>
        <p:spPr>
          <a:xfrm>
            <a:off x="1154954" y="973668"/>
            <a:ext cx="10173981" cy="706964"/>
          </a:xfrm>
        </p:spPr>
        <p:txBody>
          <a:bodyPr/>
          <a:lstStyle/>
          <a:p>
            <a:r>
              <a:rPr lang="tr-TR" b="1" dirty="0" smtClean="0"/>
              <a:t>NANOTECHNOLOGY IN CARDIAC TREATMENT</a:t>
            </a:r>
            <a:endParaRPr lang="tr-TR" b="1" dirty="0"/>
          </a:p>
        </p:txBody>
      </p:sp>
      <p:sp>
        <p:nvSpPr>
          <p:cNvPr id="3" name="İçerik Yer Tutucusu 2">
            <a:extLst>
              <a:ext uri="{FF2B5EF4-FFF2-40B4-BE49-F238E27FC236}">
                <a16:creationId xmlns="" xmlns:a16="http://schemas.microsoft.com/office/drawing/2014/main" id="{BAB048DE-0AD1-4E4E-A511-615418392EBA}"/>
              </a:ext>
            </a:extLst>
          </p:cNvPr>
          <p:cNvSpPr>
            <a:spLocks noGrp="1"/>
          </p:cNvSpPr>
          <p:nvPr>
            <p:ph idx="1"/>
          </p:nvPr>
        </p:nvSpPr>
        <p:spPr>
          <a:xfrm>
            <a:off x="0" y="2391748"/>
            <a:ext cx="10299036" cy="3416300"/>
          </a:xfrm>
        </p:spPr>
        <p:txBody>
          <a:bodyPr>
            <a:noAutofit/>
          </a:bodyPr>
          <a:lstStyle/>
          <a:p>
            <a:r>
              <a:rPr lang="en-US" sz="2800" b="1" dirty="0" smtClean="0"/>
              <a:t>With the introduction of </a:t>
            </a:r>
            <a:r>
              <a:rPr lang="en-US" sz="2800" b="1" dirty="0" err="1" smtClean="0"/>
              <a:t>nanorobots</a:t>
            </a:r>
            <a:r>
              <a:rPr lang="en-US" sz="2800" b="1" dirty="0" smtClean="0"/>
              <a:t> into the bloodstream, it can prevent heart attacks by removing lipids that accumulate on the vessel wall and cause vascular occlusion and hardening</a:t>
            </a:r>
            <a:r>
              <a:rPr lang="tr-TR" sz="2800" b="1" dirty="0" smtClean="0"/>
              <a:t>.</a:t>
            </a:r>
          </a:p>
          <a:p>
            <a:pPr>
              <a:buNone/>
            </a:pPr>
            <a:endParaRPr lang="tr-TR" sz="2800" b="1" dirty="0"/>
          </a:p>
          <a:p>
            <a:r>
              <a:rPr lang="en-US" sz="2800" b="1" dirty="0" smtClean="0"/>
              <a:t>In addition to the destruction of harmful substances in the circulatory system, it is also possible to provide oxygen to damaged tissues or monitor diseases</a:t>
            </a:r>
            <a:r>
              <a:rPr lang="tr-TR" sz="2800" b="1" dirty="0" smtClean="0"/>
              <a:t>.</a:t>
            </a:r>
            <a:endParaRPr lang="tr-TR" sz="2800" b="1" dirty="0"/>
          </a:p>
          <a:p>
            <a:endParaRPr lang="tr-TR" sz="24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142" y="3283732"/>
            <a:ext cx="2325926" cy="1548149"/>
          </a:xfrm>
          <a:prstGeom prst="rect">
            <a:avLst/>
          </a:prstGeom>
        </p:spPr>
      </p:pic>
    </p:spTree>
    <p:extLst>
      <p:ext uri="{BB962C8B-B14F-4D97-AF65-F5344CB8AC3E}">
        <p14:creationId xmlns:p14="http://schemas.microsoft.com/office/powerpoint/2010/main" val="708488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38FFDB1-1CCE-484D-ACFB-83E489DF702D}"/>
              </a:ext>
            </a:extLst>
          </p:cNvPr>
          <p:cNvSpPr>
            <a:spLocks noGrp="1"/>
          </p:cNvSpPr>
          <p:nvPr>
            <p:ph type="title"/>
          </p:nvPr>
        </p:nvSpPr>
        <p:spPr>
          <a:xfrm>
            <a:off x="750704" y="915918"/>
            <a:ext cx="9827471" cy="706964"/>
          </a:xfrm>
        </p:spPr>
        <p:txBody>
          <a:bodyPr/>
          <a:lstStyle/>
          <a:p>
            <a:r>
              <a:rPr lang="tr-TR" b="1" dirty="0" smtClean="0">
                <a:latin typeface="Arial" pitchFamily="34" charset="0"/>
                <a:cs typeface="Arial" pitchFamily="34" charset="0"/>
              </a:rPr>
              <a:t>NANOTECHNOLOGY IN CANCER TREATMENT</a:t>
            </a:r>
            <a:endParaRPr lang="tr-TR" b="1" dirty="0">
              <a:latin typeface="Arial" pitchFamily="34" charset="0"/>
              <a:cs typeface="Arial" pitchFamily="34" charset="0"/>
            </a:endParaRPr>
          </a:p>
        </p:txBody>
      </p:sp>
      <p:sp>
        <p:nvSpPr>
          <p:cNvPr id="3" name="İçerik Yer Tutucusu 2">
            <a:extLst>
              <a:ext uri="{FF2B5EF4-FFF2-40B4-BE49-F238E27FC236}">
                <a16:creationId xmlns="" xmlns:a16="http://schemas.microsoft.com/office/drawing/2014/main" id="{425088E9-D8DD-4153-8DA4-60610D6542FD}"/>
              </a:ext>
            </a:extLst>
          </p:cNvPr>
          <p:cNvSpPr>
            <a:spLocks noGrp="1"/>
          </p:cNvSpPr>
          <p:nvPr>
            <p:ph idx="1"/>
          </p:nvPr>
        </p:nvSpPr>
        <p:spPr>
          <a:xfrm>
            <a:off x="396168" y="2288177"/>
            <a:ext cx="11078678" cy="3931118"/>
          </a:xfrm>
        </p:spPr>
        <p:txBody>
          <a:bodyPr>
            <a:noAutofit/>
          </a:bodyPr>
          <a:lstStyle/>
          <a:p>
            <a:r>
              <a:rPr lang="en-US" sz="2800" b="1" dirty="0" smtClean="0">
                <a:latin typeface="Arial" pitchFamily="34" charset="0"/>
                <a:cs typeface="Arial" pitchFamily="34" charset="0"/>
              </a:rPr>
              <a:t>Traditional diagnostic methods are insufficient to diagnose cancer at an early stage</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a:p>
            <a:r>
              <a:rPr lang="en-US" sz="2800" b="1" dirty="0" smtClean="0">
                <a:latin typeface="Arial" pitchFamily="34" charset="0"/>
                <a:cs typeface="Arial" pitchFamily="34" charset="0"/>
              </a:rPr>
              <a:t>When matter is studied at nanoscales, it exhibits different properties in terms of physical, chemical and biological aspects due to quantum mechanical causes</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a:p>
            <a:r>
              <a:rPr lang="en-US" sz="2800" b="1" dirty="0" smtClean="0">
                <a:latin typeface="Arial" pitchFamily="34" charset="0"/>
                <a:cs typeface="Arial" pitchFamily="34" charset="0"/>
              </a:rPr>
              <a:t>These substances, which can be reduced to nano size; Since they acquire optical, magnetic and thermic properties, they can be used for cancer imaging, targeting-treating cancerous tissue and destroying hyperthermia and cancerous cells and tissues</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p:txBody>
      </p:sp>
    </p:spTree>
    <p:extLst>
      <p:ext uri="{BB962C8B-B14F-4D97-AF65-F5344CB8AC3E}">
        <p14:creationId xmlns:p14="http://schemas.microsoft.com/office/powerpoint/2010/main" val="90543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2D0F772-36FF-49E3-9C12-429547C59C2D}"/>
              </a:ext>
            </a:extLst>
          </p:cNvPr>
          <p:cNvSpPr>
            <a:spLocks noGrp="1"/>
          </p:cNvSpPr>
          <p:nvPr>
            <p:ph type="title"/>
          </p:nvPr>
        </p:nvSpPr>
        <p:spPr/>
        <p:txBody>
          <a:bodyPr/>
          <a:lstStyle/>
          <a:p>
            <a:r>
              <a:rPr lang="tr-TR" b="1" dirty="0" smtClean="0"/>
              <a:t>NANOTECHNOLOGY IN CANCER TREATMENT</a:t>
            </a:r>
            <a:endParaRPr lang="tr-TR" b="1" dirty="0"/>
          </a:p>
        </p:txBody>
      </p:sp>
      <p:sp>
        <p:nvSpPr>
          <p:cNvPr id="3" name="İçerik Yer Tutucusu 2">
            <a:extLst>
              <a:ext uri="{FF2B5EF4-FFF2-40B4-BE49-F238E27FC236}">
                <a16:creationId xmlns="" xmlns:a16="http://schemas.microsoft.com/office/drawing/2014/main" id="{A8F1F64F-6365-44C8-B80A-DAA27A396E71}"/>
              </a:ext>
            </a:extLst>
          </p:cNvPr>
          <p:cNvSpPr>
            <a:spLocks noGrp="1"/>
          </p:cNvSpPr>
          <p:nvPr>
            <p:ph idx="1"/>
          </p:nvPr>
        </p:nvSpPr>
        <p:spPr>
          <a:xfrm>
            <a:off x="0" y="2603500"/>
            <a:ext cx="9711891" cy="3416300"/>
          </a:xfrm>
        </p:spPr>
        <p:txBody>
          <a:bodyPr>
            <a:noAutofit/>
          </a:bodyPr>
          <a:lstStyle/>
          <a:p>
            <a:r>
              <a:rPr lang="en-US" sz="2800" b="1" dirty="0" smtClean="0"/>
              <a:t>When the surface of quantum dots, which are 5-25 nm in size and have semiconductor properties, are coated with antibodies, very high sensitivity imaging of the targeted cell, tissue or organ can be obtained</a:t>
            </a:r>
            <a:r>
              <a:rPr lang="tr-TR" sz="2800" b="1" dirty="0" smtClean="0"/>
              <a:t>.</a:t>
            </a:r>
          </a:p>
          <a:p>
            <a:endParaRPr lang="tr-TR" sz="2800" b="1" dirty="0"/>
          </a:p>
          <a:p>
            <a:r>
              <a:rPr lang="en-US" sz="2800" b="1" dirty="0" smtClean="0"/>
              <a:t>By using nanotechnology, cancer can be diagnosed at an early stage</a:t>
            </a:r>
            <a:r>
              <a:rPr lang="tr-TR" sz="2800" b="1" dirty="0" smtClean="0"/>
              <a:t>.</a:t>
            </a:r>
            <a:endParaRPr lang="tr-TR" sz="2800" b="1" dirty="0"/>
          </a:p>
        </p:txBody>
      </p:sp>
    </p:spTree>
    <p:extLst>
      <p:ext uri="{BB962C8B-B14F-4D97-AF65-F5344CB8AC3E}">
        <p14:creationId xmlns:p14="http://schemas.microsoft.com/office/powerpoint/2010/main" val="218729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D0F4286-6431-4EFD-A5A9-DC753ED72564}"/>
              </a:ext>
            </a:extLst>
          </p:cNvPr>
          <p:cNvSpPr>
            <a:spLocks noGrp="1"/>
          </p:cNvSpPr>
          <p:nvPr>
            <p:ph type="title"/>
          </p:nvPr>
        </p:nvSpPr>
        <p:spPr/>
        <p:txBody>
          <a:bodyPr/>
          <a:lstStyle/>
          <a:p>
            <a:r>
              <a:rPr lang="tr-TR" b="1" dirty="0" smtClean="0"/>
              <a:t>NANOTECHNOLOGY IN CANCER TREATMENT</a:t>
            </a:r>
            <a:endParaRPr lang="tr-TR" b="1" dirty="0"/>
          </a:p>
        </p:txBody>
      </p:sp>
      <p:sp>
        <p:nvSpPr>
          <p:cNvPr id="3" name="İçerik Yer Tutucusu 2">
            <a:extLst>
              <a:ext uri="{FF2B5EF4-FFF2-40B4-BE49-F238E27FC236}">
                <a16:creationId xmlns="" xmlns:a16="http://schemas.microsoft.com/office/drawing/2014/main" id="{2FF7AA87-04F0-44A6-BB7C-8DD33322D0B4}"/>
              </a:ext>
            </a:extLst>
          </p:cNvPr>
          <p:cNvSpPr>
            <a:spLocks noGrp="1"/>
          </p:cNvSpPr>
          <p:nvPr>
            <p:ph idx="1"/>
          </p:nvPr>
        </p:nvSpPr>
        <p:spPr>
          <a:xfrm>
            <a:off x="955964" y="2486784"/>
            <a:ext cx="8239991" cy="3416300"/>
          </a:xfrm>
        </p:spPr>
        <p:txBody>
          <a:bodyPr>
            <a:noAutofit/>
          </a:bodyPr>
          <a:lstStyle/>
          <a:p>
            <a:pPr algn="just"/>
            <a:r>
              <a:rPr lang="en-US" sz="2800" b="1" dirty="0" smtClean="0">
                <a:latin typeface="Arial" pitchFamily="34" charset="0"/>
                <a:cs typeface="Arial" pitchFamily="34" charset="0"/>
              </a:rPr>
              <a:t>The number of cells formed in the cancerous area is an important determinant in the early diagnosis of cancer</a:t>
            </a:r>
            <a:r>
              <a:rPr lang="tr-TR" sz="2800" b="1" dirty="0" smtClean="0">
                <a:latin typeface="Arial" pitchFamily="34" charset="0"/>
                <a:cs typeface="Arial" pitchFamily="34" charset="0"/>
              </a:rPr>
              <a:t>.</a:t>
            </a:r>
          </a:p>
          <a:p>
            <a:pPr algn="just"/>
            <a:endParaRPr lang="tr-TR" sz="1000" b="1" dirty="0">
              <a:latin typeface="Arial" pitchFamily="34" charset="0"/>
              <a:cs typeface="Arial" pitchFamily="34" charset="0"/>
            </a:endParaRPr>
          </a:p>
          <a:p>
            <a:pPr algn="just"/>
            <a:r>
              <a:rPr lang="en-US" sz="2800" b="1" dirty="0" smtClean="0">
                <a:latin typeface="Arial" pitchFamily="34" charset="0"/>
                <a:cs typeface="Arial" pitchFamily="34" charset="0"/>
              </a:rPr>
              <a:t>While 1 million cancer cells are expected to have formed in order to diagnose breast cancer with traditional imaging techniques, even less than 100 cells with nanotechnology is sufficient to diagnose breast cancer</a:t>
            </a:r>
            <a:r>
              <a:rPr lang="tr-TR" sz="2800" b="1" u="sng" dirty="0" smtClean="0">
                <a:effectLst>
                  <a:outerShdw blurRad="38100" dist="38100" dir="2700000" algn="tl">
                    <a:srgbClr val="000000">
                      <a:alpha val="43137"/>
                    </a:srgbClr>
                  </a:outerShdw>
                </a:effectLst>
                <a:latin typeface="Arial" pitchFamily="34" charset="0"/>
                <a:cs typeface="Arial" pitchFamily="34" charset="0"/>
              </a:rPr>
              <a:t>.</a:t>
            </a:r>
            <a:endParaRPr lang="tr-TR" sz="2800" b="1" u="sng" dirty="0">
              <a:effectLst>
                <a:outerShdw blurRad="38100" dist="38100" dir="2700000" algn="tl">
                  <a:srgbClr val="000000">
                    <a:alpha val="43137"/>
                  </a:srgbClr>
                </a:outerShdw>
              </a:effectLst>
              <a:latin typeface="Arial" pitchFamily="34" charset="0"/>
              <a:cs typeface="Arial" pitchFamily="34" charset="0"/>
            </a:endParaRPr>
          </a:p>
          <a:p>
            <a:pPr algn="just"/>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69985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0156354-51B3-4A57-841A-84A583C4EE81}"/>
              </a:ext>
            </a:extLst>
          </p:cNvPr>
          <p:cNvSpPr>
            <a:spLocks noGrp="1"/>
          </p:cNvSpPr>
          <p:nvPr>
            <p:ph type="title"/>
          </p:nvPr>
        </p:nvSpPr>
        <p:spPr>
          <a:xfrm>
            <a:off x="471579" y="771543"/>
            <a:ext cx="9933349" cy="706964"/>
          </a:xfrm>
        </p:spPr>
        <p:txBody>
          <a:bodyPr/>
          <a:lstStyle/>
          <a:p>
            <a:r>
              <a:rPr lang="tr-TR" b="1" dirty="0" smtClean="0"/>
              <a:t>NANOTECHNOLOGY IN CLINICAL MICROBIOLOGY</a:t>
            </a:r>
            <a:endParaRPr lang="tr-TR" b="1" dirty="0"/>
          </a:p>
        </p:txBody>
      </p:sp>
      <p:sp>
        <p:nvSpPr>
          <p:cNvPr id="3" name="İçerik Yer Tutucusu 2">
            <a:extLst>
              <a:ext uri="{FF2B5EF4-FFF2-40B4-BE49-F238E27FC236}">
                <a16:creationId xmlns="" xmlns:a16="http://schemas.microsoft.com/office/drawing/2014/main" id="{4160074F-0D00-46F8-BBC7-7DB1CAA4174D}"/>
              </a:ext>
            </a:extLst>
          </p:cNvPr>
          <p:cNvSpPr>
            <a:spLocks noGrp="1"/>
          </p:cNvSpPr>
          <p:nvPr>
            <p:ph idx="1"/>
          </p:nvPr>
        </p:nvSpPr>
        <p:spPr>
          <a:xfrm>
            <a:off x="173250" y="2314750"/>
            <a:ext cx="11877575" cy="3771542"/>
          </a:xfrm>
        </p:spPr>
        <p:txBody>
          <a:bodyPr>
            <a:noAutofit/>
          </a:bodyPr>
          <a:lstStyle/>
          <a:p>
            <a:r>
              <a:rPr lang="en-US" sz="2800" b="1" dirty="0" smtClean="0">
                <a:latin typeface="Arial" pitchFamily="34" charset="0"/>
                <a:cs typeface="Arial" pitchFamily="34" charset="0"/>
              </a:rPr>
              <a:t>Products developed in the field of nanotechnology have been used for the early detection of bacteria and viruses</a:t>
            </a:r>
            <a:r>
              <a:rPr lang="tr-TR" sz="2800" b="1" dirty="0" smtClean="0">
                <a:latin typeface="Arial" pitchFamily="34" charset="0"/>
                <a:cs typeface="Arial" pitchFamily="34" charset="0"/>
              </a:rPr>
              <a:t>.</a:t>
            </a:r>
          </a:p>
          <a:p>
            <a:endParaRPr lang="tr-TR" sz="1000" b="1" dirty="0">
              <a:latin typeface="Arial" pitchFamily="34" charset="0"/>
              <a:cs typeface="Arial" pitchFamily="34" charset="0"/>
            </a:endParaRPr>
          </a:p>
          <a:p>
            <a:r>
              <a:rPr lang="en-US" sz="2800" b="1" dirty="0" smtClean="0">
                <a:latin typeface="Arial" pitchFamily="34" charset="0"/>
                <a:cs typeface="Arial" pitchFamily="34" charset="0"/>
              </a:rPr>
              <a:t>The sensors developed have the ability to recognize microorganisms and viruses</a:t>
            </a:r>
            <a:r>
              <a:rPr lang="tr-TR" sz="2800" b="1" dirty="0" smtClean="0">
                <a:latin typeface="Arial" pitchFamily="34" charset="0"/>
                <a:cs typeface="Arial" pitchFamily="34" charset="0"/>
              </a:rPr>
              <a:t>.</a:t>
            </a:r>
          </a:p>
          <a:p>
            <a:endParaRPr lang="tr-TR" sz="1000" b="1" dirty="0">
              <a:latin typeface="Arial" pitchFamily="34" charset="0"/>
              <a:cs typeface="Arial" pitchFamily="34" charset="0"/>
            </a:endParaRPr>
          </a:p>
          <a:p>
            <a:r>
              <a:rPr lang="en-US" sz="2800" b="1" dirty="0" smtClean="0">
                <a:latin typeface="Arial" pitchFamily="34" charset="0"/>
                <a:cs typeface="Arial" pitchFamily="34" charset="0"/>
              </a:rPr>
              <a:t>Thanks to these sensors, viruses such as HIV and SARS can be diagnosed at an early stage and the diseases they cause can be treated quickly</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p:txBody>
      </p:sp>
    </p:spTree>
    <p:extLst>
      <p:ext uri="{BB962C8B-B14F-4D97-AF65-F5344CB8AC3E}">
        <p14:creationId xmlns:p14="http://schemas.microsoft.com/office/powerpoint/2010/main" val="214755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50ECDDA-77CE-4A9F-9454-0758CEC5068F}"/>
              </a:ext>
            </a:extLst>
          </p:cNvPr>
          <p:cNvSpPr>
            <a:spLocks noGrp="1"/>
          </p:cNvSpPr>
          <p:nvPr>
            <p:ph type="title"/>
          </p:nvPr>
        </p:nvSpPr>
        <p:spPr>
          <a:xfrm>
            <a:off x="1154954" y="973668"/>
            <a:ext cx="10106604" cy="706964"/>
          </a:xfrm>
        </p:spPr>
        <p:txBody>
          <a:bodyPr/>
          <a:lstStyle/>
          <a:p>
            <a:r>
              <a:rPr lang="tr-TR" b="1" dirty="0" smtClean="0"/>
              <a:t>NANOTECHNOLOGY IN CLINICAL MICROBIOLOGY</a:t>
            </a:r>
            <a:endParaRPr lang="tr-TR" b="1" dirty="0"/>
          </a:p>
        </p:txBody>
      </p:sp>
      <p:sp>
        <p:nvSpPr>
          <p:cNvPr id="3" name="İçerik Yer Tutucusu 2">
            <a:extLst>
              <a:ext uri="{FF2B5EF4-FFF2-40B4-BE49-F238E27FC236}">
                <a16:creationId xmlns="" xmlns:a16="http://schemas.microsoft.com/office/drawing/2014/main" id="{5D577B67-FF8D-4ABE-A824-F5F71BB5F1E4}"/>
              </a:ext>
            </a:extLst>
          </p:cNvPr>
          <p:cNvSpPr>
            <a:spLocks noGrp="1"/>
          </p:cNvSpPr>
          <p:nvPr>
            <p:ph idx="1"/>
          </p:nvPr>
        </p:nvSpPr>
        <p:spPr>
          <a:xfrm>
            <a:off x="115493" y="2377456"/>
            <a:ext cx="6920565" cy="4129372"/>
          </a:xfrm>
        </p:spPr>
        <p:txBody>
          <a:bodyPr>
            <a:noAutofit/>
          </a:bodyPr>
          <a:lstStyle/>
          <a:p>
            <a:r>
              <a:rPr lang="en-US" sz="2800" b="1" dirty="0" smtClean="0">
                <a:latin typeface="Arial" pitchFamily="34" charset="0"/>
                <a:cs typeface="Arial" pitchFamily="34" charset="0"/>
              </a:rPr>
              <a:t>A </a:t>
            </a:r>
            <a:r>
              <a:rPr lang="en-US" sz="2800" b="1" dirty="0" err="1" smtClean="0">
                <a:latin typeface="Arial" pitchFamily="34" charset="0"/>
                <a:cs typeface="Arial" pitchFamily="34" charset="0"/>
              </a:rPr>
              <a:t>nanotechnological</a:t>
            </a:r>
            <a:r>
              <a:rPr lang="en-US" sz="2800" b="1" dirty="0" smtClean="0">
                <a:latin typeface="Arial" pitchFamily="34" charset="0"/>
                <a:cs typeface="Arial" pitchFamily="34" charset="0"/>
              </a:rPr>
              <a:t> device capable of detecting narcotic drugs in saliva has been developed in Europe</a:t>
            </a:r>
            <a:r>
              <a:rPr lang="tr-TR" sz="2800" b="1" dirty="0" smtClean="0">
                <a:latin typeface="Arial" pitchFamily="34" charset="0"/>
                <a:cs typeface="Arial" pitchFamily="34" charset="0"/>
              </a:rPr>
              <a:t>.</a:t>
            </a:r>
          </a:p>
          <a:p>
            <a:endParaRPr lang="tr-TR" sz="1000" b="1" dirty="0">
              <a:latin typeface="Arial" pitchFamily="34" charset="0"/>
              <a:cs typeface="Arial" pitchFamily="34" charset="0"/>
            </a:endParaRPr>
          </a:p>
          <a:p>
            <a:r>
              <a:rPr lang="en-US" sz="2800" b="1" dirty="0" smtClean="0">
                <a:latin typeface="Arial" pitchFamily="34" charset="0"/>
                <a:cs typeface="Arial" pitchFamily="34" charset="0"/>
              </a:rPr>
              <a:t>The device can detect 5 different groups of drugs (cocaine, heroin, methamphetamine, amphetamine and </a:t>
            </a:r>
            <a:r>
              <a:rPr lang="en-US" sz="2800" b="1" dirty="0" err="1" smtClean="0">
                <a:latin typeface="Arial" pitchFamily="34" charset="0"/>
                <a:cs typeface="Arial" pitchFamily="34" charset="0"/>
              </a:rPr>
              <a:t>kanabis</a:t>
            </a:r>
            <a:r>
              <a:rPr lang="en-US" sz="2800" b="1" dirty="0" smtClean="0">
                <a:latin typeface="Arial" pitchFamily="34" charset="0"/>
                <a:cs typeface="Arial" pitchFamily="34" charset="0"/>
              </a:rPr>
              <a:t>) in a single saliva in less than 90 seconds</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291" y="2540000"/>
            <a:ext cx="4457700" cy="3543300"/>
          </a:xfrm>
          <a:prstGeom prst="rect">
            <a:avLst/>
          </a:prstGeom>
        </p:spPr>
      </p:pic>
    </p:spTree>
    <p:extLst>
      <p:ext uri="{BB962C8B-B14F-4D97-AF65-F5344CB8AC3E}">
        <p14:creationId xmlns:p14="http://schemas.microsoft.com/office/powerpoint/2010/main" val="604580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3AD6AE1-AF8C-442D-8BE0-6AEA6929527F}"/>
              </a:ext>
            </a:extLst>
          </p:cNvPr>
          <p:cNvSpPr>
            <a:spLocks noGrp="1"/>
          </p:cNvSpPr>
          <p:nvPr>
            <p:ph type="title"/>
          </p:nvPr>
        </p:nvSpPr>
        <p:spPr>
          <a:xfrm>
            <a:off x="702566" y="887040"/>
            <a:ext cx="9249956" cy="706964"/>
          </a:xfrm>
        </p:spPr>
        <p:txBody>
          <a:bodyPr/>
          <a:lstStyle/>
          <a:p>
            <a:r>
              <a:rPr lang="tr-TR" b="1" dirty="0" smtClean="0"/>
              <a:t>NANOTECHNOLOGY IN DIABETES TREATMENT</a:t>
            </a:r>
            <a:endParaRPr lang="tr-TR" b="1" dirty="0"/>
          </a:p>
        </p:txBody>
      </p:sp>
      <p:sp>
        <p:nvSpPr>
          <p:cNvPr id="3" name="İçerik Yer Tutucusu 2">
            <a:extLst>
              <a:ext uri="{FF2B5EF4-FFF2-40B4-BE49-F238E27FC236}">
                <a16:creationId xmlns="" xmlns:a16="http://schemas.microsoft.com/office/drawing/2014/main" id="{37EE8846-EF81-4F0B-A9B1-8ED77809503D}"/>
              </a:ext>
            </a:extLst>
          </p:cNvPr>
          <p:cNvSpPr>
            <a:spLocks noGrp="1"/>
          </p:cNvSpPr>
          <p:nvPr>
            <p:ph idx="1"/>
          </p:nvPr>
        </p:nvSpPr>
        <p:spPr>
          <a:xfrm>
            <a:off x="413886" y="2333989"/>
            <a:ext cx="8296977" cy="4093514"/>
          </a:xfrm>
        </p:spPr>
        <p:txBody>
          <a:bodyPr>
            <a:noAutofit/>
          </a:bodyPr>
          <a:lstStyle/>
          <a:p>
            <a:r>
              <a:rPr lang="en-US" sz="2800" b="1" dirty="0" smtClean="0">
                <a:latin typeface="Arial" pitchFamily="34" charset="0"/>
                <a:cs typeface="Arial" pitchFamily="34" charset="0"/>
              </a:rPr>
              <a:t>Diabetic patients need to calculate their insulin doses continuously and apply them at certain intervals</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a:p>
            <a:r>
              <a:rPr lang="en-US" sz="2800" b="1" dirty="0" smtClean="0">
                <a:latin typeface="Arial" pitchFamily="34" charset="0"/>
                <a:cs typeface="Arial" pitchFamily="34" charset="0"/>
              </a:rPr>
              <a:t>Glucose monitoring in diabetic patients is desirable to be painless and non-invasive</a:t>
            </a:r>
            <a:r>
              <a:rPr lang="tr-TR" sz="2800" b="1" dirty="0" smtClean="0">
                <a:latin typeface="Arial" pitchFamily="34" charset="0"/>
                <a:cs typeface="Arial" pitchFamily="34" charset="0"/>
              </a:rPr>
              <a:t>.</a:t>
            </a:r>
          </a:p>
          <a:p>
            <a:r>
              <a:rPr lang="en-US" sz="2800" b="1" dirty="0" smtClean="0">
                <a:latin typeface="Arial" pitchFamily="34" charset="0"/>
                <a:cs typeface="Arial" pitchFamily="34" charset="0"/>
              </a:rPr>
              <a:t>Monitoring patients' glucose levels using smart nano devices was done with a preclinical study</a:t>
            </a:r>
            <a:r>
              <a:rPr lang="tr-TR" sz="2800" b="1" dirty="0" smtClean="0">
                <a:latin typeface="Arial" pitchFamily="34" charset="0"/>
                <a:cs typeface="Arial" pitchFamily="34" charset="0"/>
              </a:rPr>
              <a:t>.</a:t>
            </a:r>
          </a:p>
        </p:txBody>
      </p:sp>
    </p:spTree>
    <p:extLst>
      <p:ext uri="{BB962C8B-B14F-4D97-AF65-F5344CB8AC3E}">
        <p14:creationId xmlns:p14="http://schemas.microsoft.com/office/powerpoint/2010/main" val="2566709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2941" y="915917"/>
            <a:ext cx="9336583" cy="706964"/>
          </a:xfrm>
        </p:spPr>
        <p:txBody>
          <a:bodyPr/>
          <a:lstStyle/>
          <a:p>
            <a:r>
              <a:rPr lang="tr-TR" b="1" dirty="0" smtClean="0"/>
              <a:t>NANOTECHNOLOGICAL APPLICATIONS IN DIABETES TREATMENT</a:t>
            </a:r>
            <a:endParaRPr lang="tr-TR" b="1" dirty="0"/>
          </a:p>
        </p:txBody>
      </p:sp>
      <p:sp>
        <p:nvSpPr>
          <p:cNvPr id="3" name="2 İçerik Yer Tutucusu"/>
          <p:cNvSpPr>
            <a:spLocks noGrp="1"/>
          </p:cNvSpPr>
          <p:nvPr>
            <p:ph idx="1"/>
          </p:nvPr>
        </p:nvSpPr>
        <p:spPr>
          <a:xfrm>
            <a:off x="462012" y="2699753"/>
            <a:ext cx="10539664" cy="3416300"/>
          </a:xfrm>
        </p:spPr>
        <p:txBody>
          <a:bodyPr>
            <a:normAutofit lnSpcReduction="10000"/>
          </a:bodyPr>
          <a:lstStyle/>
          <a:p>
            <a:pPr algn="just"/>
            <a:r>
              <a:rPr lang="en-US" sz="2800" b="1" dirty="0" smtClean="0">
                <a:latin typeface="Arial" pitchFamily="34" charset="0"/>
                <a:cs typeface="Arial" pitchFamily="34" charset="0"/>
              </a:rPr>
              <a:t>Below the working mechanism of these miniature </a:t>
            </a:r>
            <a:r>
              <a:rPr lang="en-US" sz="2800" b="1" dirty="0" err="1" smtClean="0">
                <a:latin typeface="Arial" pitchFamily="34" charset="0"/>
                <a:cs typeface="Arial" pitchFamily="34" charset="0"/>
              </a:rPr>
              <a:t>nanochips</a:t>
            </a:r>
            <a:r>
              <a:rPr lang="en-US" sz="2800" b="1" dirty="0" smtClean="0">
                <a:latin typeface="Arial" pitchFamily="34" charset="0"/>
                <a:cs typeface="Arial" pitchFamily="34" charset="0"/>
              </a:rPr>
              <a:t>, which measure the glucose level by recognizing the patient's glucose molecule; With the mimetic theory lies in imitating the principle of operation of the pancreas and thereby preventing fluctuations in the blood glucose level</a:t>
            </a:r>
            <a:r>
              <a:rPr lang="tr-TR" sz="2800" b="1" dirty="0" smtClean="0">
                <a:latin typeface="Arial" pitchFamily="34" charset="0"/>
                <a:cs typeface="Arial" pitchFamily="34" charset="0"/>
              </a:rPr>
              <a:t>.</a:t>
            </a:r>
          </a:p>
          <a:p>
            <a:pPr algn="just"/>
            <a:r>
              <a:rPr lang="en-US" sz="2800" b="1" dirty="0" smtClean="0">
                <a:latin typeface="Arial" pitchFamily="34" charset="0"/>
                <a:cs typeface="Arial" pitchFamily="34" charset="0"/>
              </a:rPr>
              <a:t>Thus, by monitoring the glucose level, long-term side effects associated with diabetes can be prevented</a:t>
            </a:r>
            <a:r>
              <a:rPr lang="tr-TR" sz="2800" b="1" dirty="0" smtClean="0">
                <a:latin typeface="Arial" pitchFamily="34" charset="0"/>
                <a:cs typeface="Arial" pitchFamily="34" charset="0"/>
              </a:rPr>
              <a:t>.</a:t>
            </a:r>
          </a:p>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B9F1F8E-CC25-4B16-B692-F959B203D4EE}"/>
              </a:ext>
            </a:extLst>
          </p:cNvPr>
          <p:cNvSpPr>
            <a:spLocks noGrp="1"/>
          </p:cNvSpPr>
          <p:nvPr>
            <p:ph type="title"/>
          </p:nvPr>
        </p:nvSpPr>
        <p:spPr/>
        <p:txBody>
          <a:bodyPr/>
          <a:lstStyle/>
          <a:p>
            <a:r>
              <a:rPr lang="tr-TR" b="1" dirty="0" smtClean="0"/>
              <a:t>NANOMEDICINE</a:t>
            </a:r>
            <a:endParaRPr lang="tr-TR" b="1" dirty="0"/>
          </a:p>
        </p:txBody>
      </p:sp>
      <p:sp>
        <p:nvSpPr>
          <p:cNvPr id="3" name="İçerik Yer Tutucusu 2">
            <a:extLst>
              <a:ext uri="{FF2B5EF4-FFF2-40B4-BE49-F238E27FC236}">
                <a16:creationId xmlns="" xmlns:a16="http://schemas.microsoft.com/office/drawing/2014/main" id="{ECF4E960-975F-4FDA-9F69-33073B724971}"/>
              </a:ext>
            </a:extLst>
          </p:cNvPr>
          <p:cNvSpPr>
            <a:spLocks noGrp="1"/>
          </p:cNvSpPr>
          <p:nvPr>
            <p:ph idx="1"/>
          </p:nvPr>
        </p:nvSpPr>
        <p:spPr>
          <a:xfrm>
            <a:off x="625860" y="2411366"/>
            <a:ext cx="11261340" cy="3977604"/>
          </a:xfrm>
        </p:spPr>
        <p:txBody>
          <a:bodyPr>
            <a:noAutofit/>
          </a:bodyPr>
          <a:lstStyle/>
          <a:p>
            <a:pPr>
              <a:buNone/>
            </a:pPr>
            <a:r>
              <a:rPr lang="en-US" sz="2400" b="1" dirty="0" smtClean="0">
                <a:solidFill>
                  <a:schemeClr val="tx1"/>
                </a:solidFill>
              </a:rPr>
              <a:t>Nanomedicine according to the definition of the European Technology Platform</a:t>
            </a:r>
            <a:r>
              <a:rPr lang="tr-TR" sz="2400" b="1" dirty="0" smtClean="0">
                <a:solidFill>
                  <a:schemeClr val="tx1"/>
                </a:solidFill>
              </a:rPr>
              <a:t>;</a:t>
            </a:r>
          </a:p>
          <a:p>
            <a:pPr algn="just"/>
            <a:r>
              <a:rPr lang="en-US" sz="2400" b="1" dirty="0" smtClean="0">
                <a:solidFill>
                  <a:schemeClr val="accent2">
                    <a:lumMod val="50000"/>
                  </a:schemeClr>
                </a:solidFill>
              </a:rPr>
              <a:t>is the process of monitoring, treating and restructuring human biological systems at the molecular level using nano-devices and nano-structures</a:t>
            </a:r>
            <a:r>
              <a:rPr lang="tr-TR" sz="2400" b="1" dirty="0" smtClean="0">
                <a:solidFill>
                  <a:schemeClr val="accent2">
                    <a:lumMod val="50000"/>
                  </a:schemeClr>
                </a:solidFill>
              </a:rPr>
              <a:t>.</a:t>
            </a:r>
            <a:endParaRPr lang="tr-TR" sz="2400" b="1" dirty="0">
              <a:solidFill>
                <a:schemeClr val="accent2">
                  <a:lumMod val="50000"/>
                </a:schemeClr>
              </a:solidFill>
            </a:endParaRPr>
          </a:p>
          <a:p>
            <a:r>
              <a:rPr lang="en-US" sz="2400" b="1" dirty="0" smtClean="0">
                <a:solidFill>
                  <a:schemeClr val="tx1"/>
                </a:solidFill>
              </a:rPr>
              <a:t>With the use of nanotechnology in the field of medicine, the science of nanomedicine has emerged</a:t>
            </a:r>
            <a:r>
              <a:rPr lang="tr-TR" sz="2400" b="1" dirty="0" smtClean="0">
                <a:solidFill>
                  <a:schemeClr val="tx1"/>
                </a:solidFill>
              </a:rPr>
              <a:t>.</a:t>
            </a:r>
            <a:endParaRPr lang="tr-TR" sz="2400" b="1" dirty="0">
              <a:solidFill>
                <a:schemeClr val="tx1"/>
              </a:solidFill>
            </a:endParaRPr>
          </a:p>
          <a:p>
            <a:r>
              <a:rPr lang="tr-TR" sz="2400" b="1" u="sng" dirty="0" smtClean="0"/>
              <a:t>THE PURPOSE OF NANOMEDICINE: </a:t>
            </a:r>
            <a:r>
              <a:rPr lang="en-US" sz="2400" b="1" dirty="0" smtClean="0"/>
              <a:t>is to try to solve the problems that cannot be solved with today's techniques depending on the developing technology</a:t>
            </a:r>
            <a:r>
              <a:rPr lang="tr-TR" sz="2400" b="1" dirty="0" smtClean="0"/>
              <a:t>.</a:t>
            </a:r>
            <a:endParaRPr lang="tr-TR" sz="2400" b="1" dirty="0"/>
          </a:p>
        </p:txBody>
      </p:sp>
    </p:spTree>
    <p:extLst>
      <p:ext uri="{BB962C8B-B14F-4D97-AF65-F5344CB8AC3E}">
        <p14:creationId xmlns:p14="http://schemas.microsoft.com/office/powerpoint/2010/main" val="53934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3890" y="877412"/>
            <a:ext cx="10445757" cy="706964"/>
          </a:xfrm>
        </p:spPr>
        <p:txBody>
          <a:bodyPr/>
          <a:lstStyle/>
          <a:p>
            <a:r>
              <a:rPr lang="en-US" b="1" dirty="0" smtClean="0"/>
              <a:t>NANOTECHNOLOGICAL APPLICATIONS IN THE PREVENTION AND TREATMENT OF INFECTIONS</a:t>
            </a:r>
            <a:endParaRPr lang="tr-TR" b="1" dirty="0"/>
          </a:p>
        </p:txBody>
      </p:sp>
      <p:sp>
        <p:nvSpPr>
          <p:cNvPr id="3" name="2 İçerik Yer Tutucusu"/>
          <p:cNvSpPr>
            <a:spLocks noGrp="1"/>
          </p:cNvSpPr>
          <p:nvPr>
            <p:ph idx="1"/>
          </p:nvPr>
        </p:nvSpPr>
        <p:spPr>
          <a:xfrm>
            <a:off x="57750" y="2179994"/>
            <a:ext cx="12134250" cy="3932054"/>
          </a:xfrm>
        </p:spPr>
        <p:txBody>
          <a:bodyPr>
            <a:noAutofit/>
          </a:bodyPr>
          <a:lstStyle/>
          <a:p>
            <a:r>
              <a:rPr lang="en-US" sz="2800" b="1" dirty="0" smtClean="0">
                <a:latin typeface="Arial" pitchFamily="34" charset="0"/>
                <a:cs typeface="Arial" pitchFamily="34" charset="0"/>
              </a:rPr>
              <a:t>Metallic silver is used effectively against bacteria and microorganisms due to its anti-infective properties</a:t>
            </a:r>
            <a:r>
              <a:rPr lang="tr-TR" sz="2800" b="1" dirty="0" smtClean="0">
                <a:latin typeface="Arial" pitchFamily="34" charset="0"/>
                <a:cs typeface="Arial" pitchFamily="34" charset="0"/>
              </a:rPr>
              <a:t>.</a:t>
            </a:r>
          </a:p>
          <a:p>
            <a:r>
              <a:rPr lang="en-US" sz="2800" b="1" dirty="0" smtClean="0">
                <a:latin typeface="Arial" pitchFamily="34" charset="0"/>
                <a:cs typeface="Arial" pitchFamily="34" charset="0"/>
              </a:rPr>
              <a:t>The surface coated with silver powders prevents the development of infection and reduces the risk of toxicity</a:t>
            </a:r>
            <a:r>
              <a:rPr lang="tr-TR" sz="2800" b="1" dirty="0" smtClean="0">
                <a:latin typeface="Arial" pitchFamily="34" charset="0"/>
                <a:cs typeface="Arial" pitchFamily="34" charset="0"/>
              </a:rPr>
              <a:t>.</a:t>
            </a:r>
          </a:p>
          <a:p>
            <a:r>
              <a:rPr lang="tr-TR" sz="2800" b="1" dirty="0" err="1" smtClean="0">
                <a:latin typeface="Arial" pitchFamily="34" charset="0"/>
                <a:cs typeface="Arial" pitchFamily="34" charset="0"/>
              </a:rPr>
              <a:t>These</a:t>
            </a:r>
            <a:r>
              <a:rPr lang="tr-TR" sz="2800" b="1" dirty="0" smtClean="0">
                <a:latin typeface="Arial" pitchFamily="34" charset="0"/>
                <a:cs typeface="Arial" pitchFamily="34" charset="0"/>
              </a:rPr>
              <a:t> </a:t>
            </a:r>
            <a:r>
              <a:rPr lang="tr-TR" sz="2800" b="1" dirty="0" err="1" smtClean="0">
                <a:latin typeface="Arial" pitchFamily="34" charset="0"/>
                <a:cs typeface="Arial" pitchFamily="34" charset="0"/>
              </a:rPr>
              <a:t>products</a:t>
            </a:r>
            <a:r>
              <a:rPr lang="tr-TR" sz="2800" b="1" dirty="0" smtClean="0">
                <a:latin typeface="Arial" pitchFamily="34" charset="0"/>
                <a:cs typeface="Arial" pitchFamily="34" charset="0"/>
              </a:rPr>
              <a:t>;</a:t>
            </a:r>
          </a:p>
          <a:p>
            <a:pPr marL="901700" indent="0">
              <a:buFont typeface="Wingdings" pitchFamily="2" charset="2"/>
              <a:buChar char="v"/>
            </a:pPr>
            <a:r>
              <a:rPr lang="tr-TR" sz="2800" b="1" dirty="0" smtClean="0">
                <a:latin typeface="Arial" pitchFamily="34" charset="0"/>
                <a:cs typeface="Arial" pitchFamily="34" charset="0"/>
              </a:rPr>
              <a:t> </a:t>
            </a:r>
            <a:r>
              <a:rPr lang="en-US" sz="2800" b="1" dirty="0" smtClean="0">
                <a:latin typeface="Arial" pitchFamily="34" charset="0"/>
                <a:cs typeface="Arial" pitchFamily="34" charset="0"/>
              </a:rPr>
              <a:t>Outer surface coating of catheters</a:t>
            </a:r>
            <a:endParaRPr lang="tr-TR" sz="2800" b="1" dirty="0" smtClean="0">
              <a:latin typeface="Arial" pitchFamily="34" charset="0"/>
              <a:cs typeface="Arial" pitchFamily="34" charset="0"/>
            </a:endParaRPr>
          </a:p>
          <a:p>
            <a:pPr marL="901700" indent="0">
              <a:buFont typeface="Wingdings" pitchFamily="2" charset="2"/>
              <a:buChar char="v"/>
            </a:pPr>
            <a:r>
              <a:rPr lang="tr-TR" sz="2800" b="1" dirty="0" smtClean="0">
                <a:latin typeface="Arial" pitchFamily="34" charset="0"/>
                <a:cs typeface="Arial" pitchFamily="34" charset="0"/>
              </a:rPr>
              <a:t>In </a:t>
            </a:r>
            <a:r>
              <a:rPr lang="tr-TR" sz="2800" b="1" dirty="0" err="1" smtClean="0">
                <a:latin typeface="Arial" pitchFamily="34" charset="0"/>
                <a:cs typeface="Arial" pitchFamily="34" charset="0"/>
              </a:rPr>
              <a:t>wound</a:t>
            </a:r>
            <a:r>
              <a:rPr lang="tr-TR" sz="2800" b="1" dirty="0" smtClean="0">
                <a:latin typeface="Arial" pitchFamily="34" charset="0"/>
                <a:cs typeface="Arial" pitchFamily="34" charset="0"/>
              </a:rPr>
              <a:t> </a:t>
            </a:r>
            <a:r>
              <a:rPr lang="tr-TR" sz="2800" b="1" dirty="0" err="1" smtClean="0">
                <a:latin typeface="Arial" pitchFamily="34" charset="0"/>
                <a:cs typeface="Arial" pitchFamily="34" charset="0"/>
              </a:rPr>
              <a:t>dressings</a:t>
            </a:r>
            <a:endParaRPr lang="tr-TR" sz="2800" b="1" dirty="0" smtClean="0">
              <a:latin typeface="Arial" pitchFamily="34" charset="0"/>
              <a:cs typeface="Arial" pitchFamily="34" charset="0"/>
            </a:endParaRPr>
          </a:p>
          <a:p>
            <a:pPr marL="901700" indent="0">
              <a:buFont typeface="Wingdings" pitchFamily="2" charset="2"/>
              <a:buChar char="v"/>
            </a:pPr>
            <a:r>
              <a:rPr lang="tr-TR" sz="2800" b="1" dirty="0" err="1" smtClean="0">
                <a:latin typeface="Arial" pitchFamily="34" charset="0"/>
                <a:cs typeface="Arial" pitchFamily="34" charset="0"/>
              </a:rPr>
              <a:t>Burns</a:t>
            </a:r>
            <a:endParaRPr lang="tr-TR" sz="2800" b="1" dirty="0" smtClean="0">
              <a:latin typeface="Arial" pitchFamily="34" charset="0"/>
              <a:cs typeface="Arial" pitchFamily="34" charset="0"/>
            </a:endParaRPr>
          </a:p>
          <a:p>
            <a:pPr marL="901700" indent="0">
              <a:buFont typeface="Wingdings" pitchFamily="2" charset="2"/>
              <a:buChar char="v"/>
            </a:pPr>
            <a:r>
              <a:rPr lang="en-US" sz="2800" b="1" dirty="0" smtClean="0">
                <a:latin typeface="Arial" pitchFamily="34" charset="0"/>
                <a:cs typeface="Arial" pitchFamily="34" charset="0"/>
              </a:rPr>
              <a:t>Used in other chronic wounds</a:t>
            </a:r>
            <a:r>
              <a:rPr lang="tr-TR" sz="2800" b="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E18C903-94C7-469C-9B49-59A192458E0A}"/>
              </a:ext>
            </a:extLst>
          </p:cNvPr>
          <p:cNvSpPr>
            <a:spLocks noGrp="1"/>
          </p:cNvSpPr>
          <p:nvPr>
            <p:ph type="title"/>
          </p:nvPr>
        </p:nvSpPr>
        <p:spPr>
          <a:xfrm>
            <a:off x="760329" y="915918"/>
            <a:ext cx="9942974" cy="706964"/>
          </a:xfrm>
        </p:spPr>
        <p:txBody>
          <a:bodyPr/>
          <a:lstStyle/>
          <a:p>
            <a:r>
              <a:rPr lang="en-US" b="1" dirty="0" smtClean="0"/>
              <a:t>NANOTECHNOLOGICAL APPLICATIONS IN WOUND HEALING</a:t>
            </a:r>
            <a:endParaRPr lang="tr-TR" b="1" dirty="0"/>
          </a:p>
        </p:txBody>
      </p:sp>
      <p:sp>
        <p:nvSpPr>
          <p:cNvPr id="3" name="İçerik Yer Tutucusu 2">
            <a:extLst>
              <a:ext uri="{FF2B5EF4-FFF2-40B4-BE49-F238E27FC236}">
                <a16:creationId xmlns="" xmlns:a16="http://schemas.microsoft.com/office/drawing/2014/main" id="{EFC386E7-6CC4-488E-851F-DE9F3D8256BF}"/>
              </a:ext>
            </a:extLst>
          </p:cNvPr>
          <p:cNvSpPr>
            <a:spLocks noGrp="1"/>
          </p:cNvSpPr>
          <p:nvPr>
            <p:ph idx="1"/>
          </p:nvPr>
        </p:nvSpPr>
        <p:spPr>
          <a:xfrm>
            <a:off x="154004" y="2199237"/>
            <a:ext cx="10164278" cy="3835937"/>
          </a:xfrm>
        </p:spPr>
        <p:txBody>
          <a:bodyPr>
            <a:noAutofit/>
          </a:bodyPr>
          <a:lstStyle/>
          <a:p>
            <a:r>
              <a:rPr lang="en-US" sz="2800" b="1" dirty="0" err="1" smtClean="0">
                <a:latin typeface="Arial" pitchFamily="34" charset="0"/>
                <a:cs typeface="Arial" pitchFamily="34" charset="0"/>
              </a:rPr>
              <a:t>Nanotechnological</a:t>
            </a:r>
            <a:r>
              <a:rPr lang="en-US" sz="2800" b="1" dirty="0" smtClean="0">
                <a:latin typeface="Arial" pitchFamily="34" charset="0"/>
                <a:cs typeface="Arial" pitchFamily="34" charset="0"/>
              </a:rPr>
              <a:t> products used in wound healing; carriers, drug-related ones and tissue scaffolding</a:t>
            </a:r>
            <a:r>
              <a:rPr lang="tr-TR" sz="2800" b="1" dirty="0" smtClean="0">
                <a:latin typeface="Arial" pitchFamily="34" charset="0"/>
                <a:cs typeface="Arial" pitchFamily="34" charset="0"/>
              </a:rPr>
              <a:t>.</a:t>
            </a:r>
          </a:p>
          <a:p>
            <a:endParaRPr lang="tr-TR" sz="900" b="1" dirty="0">
              <a:latin typeface="Arial" pitchFamily="34" charset="0"/>
              <a:cs typeface="Arial" pitchFamily="34" charset="0"/>
            </a:endParaRPr>
          </a:p>
          <a:p>
            <a:r>
              <a:rPr lang="en-US" sz="2800" b="1" dirty="0" smtClean="0">
                <a:latin typeface="Arial" pitchFamily="34" charset="0"/>
                <a:cs typeface="Arial" pitchFamily="34" charset="0"/>
              </a:rPr>
              <a:t>Nanofibers produced by </a:t>
            </a:r>
            <a:r>
              <a:rPr lang="en-US" sz="2800" b="1" dirty="0" err="1" smtClean="0">
                <a:latin typeface="Arial" pitchFamily="34" charset="0"/>
                <a:cs typeface="Arial" pitchFamily="34" charset="0"/>
              </a:rPr>
              <a:t>electrospin</a:t>
            </a:r>
            <a:r>
              <a:rPr lang="en-US" sz="2800" b="1" dirty="0" smtClean="0">
                <a:latin typeface="Arial" pitchFamily="34" charset="0"/>
                <a:cs typeface="Arial" pitchFamily="34" charset="0"/>
              </a:rPr>
              <a:t> method are used to heal chronic wounds such as diabetic ulcers or burns.</a:t>
            </a:r>
            <a:r>
              <a:rPr lang="tr-TR" sz="2800" b="1" dirty="0" smtClean="0">
                <a:latin typeface="Arial" pitchFamily="34" charset="0"/>
                <a:cs typeface="Arial" pitchFamily="34" charset="0"/>
              </a:rPr>
              <a:t>.</a:t>
            </a:r>
          </a:p>
          <a:p>
            <a:endParaRPr lang="tr-TR" sz="900" b="1" dirty="0">
              <a:latin typeface="Arial" pitchFamily="34" charset="0"/>
              <a:cs typeface="Arial" pitchFamily="34" charset="0"/>
            </a:endParaRPr>
          </a:p>
          <a:p>
            <a:r>
              <a:rPr lang="en-US" sz="2800" b="1" dirty="0" smtClean="0">
                <a:latin typeface="Arial" pitchFamily="34" charset="0"/>
                <a:cs typeface="Arial" pitchFamily="34" charset="0"/>
              </a:rPr>
              <a:t>However, with the daily use of lotions with nanoparticle added, skin complaints of eczema patients can be alleviated</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a:p>
            <a:endParaRPr lang="tr-TR" sz="2400" b="1" dirty="0">
              <a:latin typeface="Arial" pitchFamily="34" charset="0"/>
              <a:cs typeface="Arial"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766" y="3051709"/>
            <a:ext cx="2595060" cy="1491414"/>
          </a:xfrm>
          <a:prstGeom prst="rect">
            <a:avLst/>
          </a:prstGeom>
        </p:spPr>
      </p:pic>
    </p:spTree>
    <p:extLst>
      <p:ext uri="{BB962C8B-B14F-4D97-AF65-F5344CB8AC3E}">
        <p14:creationId xmlns:p14="http://schemas.microsoft.com/office/powerpoint/2010/main" val="3853483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0013E6D-A8DE-41F5-A1D7-802C429628F2}"/>
              </a:ext>
            </a:extLst>
          </p:cNvPr>
          <p:cNvSpPr>
            <a:spLocks noGrp="1"/>
          </p:cNvSpPr>
          <p:nvPr>
            <p:ph type="title"/>
          </p:nvPr>
        </p:nvSpPr>
        <p:spPr/>
        <p:txBody>
          <a:bodyPr/>
          <a:lstStyle/>
          <a:p>
            <a:r>
              <a:rPr lang="tr-TR" b="1" dirty="0" smtClean="0"/>
              <a:t>IN THE NEAR FUTURE</a:t>
            </a:r>
            <a:endParaRPr lang="tr-TR" b="1" dirty="0"/>
          </a:p>
        </p:txBody>
      </p:sp>
      <p:sp>
        <p:nvSpPr>
          <p:cNvPr id="3" name="İçerik Yer Tutucusu 2">
            <a:extLst>
              <a:ext uri="{FF2B5EF4-FFF2-40B4-BE49-F238E27FC236}">
                <a16:creationId xmlns="" xmlns:a16="http://schemas.microsoft.com/office/drawing/2014/main" id="{E9C544AE-7F2F-41D0-B17D-B11C1793B660}"/>
              </a:ext>
            </a:extLst>
          </p:cNvPr>
          <p:cNvSpPr>
            <a:spLocks noGrp="1"/>
          </p:cNvSpPr>
          <p:nvPr>
            <p:ph idx="1"/>
          </p:nvPr>
        </p:nvSpPr>
        <p:spPr>
          <a:xfrm>
            <a:off x="722767" y="2221871"/>
            <a:ext cx="9837025" cy="3738463"/>
          </a:xfrm>
        </p:spPr>
        <p:txBody>
          <a:bodyPr>
            <a:noAutofit/>
          </a:bodyPr>
          <a:lstStyle/>
          <a:p>
            <a:pPr marL="0" indent="0">
              <a:buNone/>
            </a:pPr>
            <a:r>
              <a:rPr lang="en-US" sz="2800" b="1" dirty="0" smtClean="0"/>
              <a:t>which will be widely used with the help of nano sensors placed on people</a:t>
            </a:r>
            <a:r>
              <a:rPr lang="tr-TR" sz="2800" b="1" dirty="0" smtClean="0"/>
              <a:t> </a:t>
            </a:r>
          </a:p>
          <a:p>
            <a:pPr>
              <a:buFont typeface="Wingdings" pitchFamily="2" charset="2"/>
              <a:buChar char="Ø"/>
            </a:pPr>
            <a:r>
              <a:rPr lang="tr-TR" sz="2800" b="1" dirty="0" err="1" smtClean="0"/>
              <a:t>heartbeat</a:t>
            </a:r>
            <a:r>
              <a:rPr lang="tr-TR" sz="2800" b="1" dirty="0" smtClean="0"/>
              <a:t>, </a:t>
            </a:r>
          </a:p>
          <a:p>
            <a:pPr>
              <a:buFont typeface="Wingdings" pitchFamily="2" charset="2"/>
              <a:buChar char="Ø"/>
            </a:pPr>
            <a:r>
              <a:rPr lang="tr-TR" sz="2800" b="1" dirty="0" err="1" smtClean="0"/>
              <a:t>their</a:t>
            </a:r>
            <a:r>
              <a:rPr lang="tr-TR" sz="2800" b="1" dirty="0" smtClean="0"/>
              <a:t> body </a:t>
            </a:r>
            <a:r>
              <a:rPr lang="tr-TR" sz="2800" b="1" dirty="0" err="1" smtClean="0"/>
              <a:t>temperature</a:t>
            </a:r>
            <a:r>
              <a:rPr lang="tr-TR" sz="2800" b="1" dirty="0" smtClean="0"/>
              <a:t> </a:t>
            </a:r>
            <a:r>
              <a:rPr lang="tr-TR" sz="2800" b="1" dirty="0" err="1" smtClean="0"/>
              <a:t>and</a:t>
            </a:r>
            <a:endParaRPr lang="tr-TR" sz="2800" b="1" dirty="0" smtClean="0"/>
          </a:p>
          <a:p>
            <a:pPr>
              <a:buFont typeface="Wingdings" pitchFamily="2" charset="2"/>
              <a:buChar char="Ø"/>
            </a:pPr>
            <a:r>
              <a:rPr lang="tr-TR" sz="2800" b="1" dirty="0" err="1" smtClean="0"/>
              <a:t>blood</a:t>
            </a:r>
            <a:r>
              <a:rPr lang="tr-TR" sz="2800" b="1" dirty="0" smtClean="0"/>
              <a:t> </a:t>
            </a:r>
            <a:r>
              <a:rPr lang="tr-TR" sz="2800" b="1" dirty="0" err="1" smtClean="0"/>
              <a:t>sugars</a:t>
            </a:r>
            <a:endParaRPr lang="tr-TR" sz="2800" b="1" dirty="0" smtClean="0"/>
          </a:p>
          <a:p>
            <a:pPr>
              <a:buFont typeface="Wingdings" pitchFamily="2" charset="2"/>
              <a:buChar char="Ø"/>
            </a:pPr>
            <a:r>
              <a:rPr lang="tr-TR" sz="2800" b="1" dirty="0" smtClean="0"/>
              <a:t> </a:t>
            </a:r>
            <a:r>
              <a:rPr lang="en-US" sz="2800" b="1" dirty="0" smtClean="0"/>
              <a:t>and some other vital functions, blood parameters are regularly checked, producing clothes that can transmit abnormal conditions to the doctor via wireless lines</a:t>
            </a:r>
            <a:r>
              <a:rPr lang="tr-TR" sz="2800" b="1" dirty="0" smtClean="0"/>
              <a:t>.</a:t>
            </a:r>
            <a:endParaRPr lang="tr-TR" sz="2800" b="1" dirty="0"/>
          </a:p>
          <a:p>
            <a:endParaRPr lang="tr-TR" sz="2800" b="1" dirty="0"/>
          </a:p>
        </p:txBody>
      </p:sp>
    </p:spTree>
    <p:extLst>
      <p:ext uri="{BB962C8B-B14F-4D97-AF65-F5344CB8AC3E}">
        <p14:creationId xmlns:p14="http://schemas.microsoft.com/office/powerpoint/2010/main" val="199945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504C1E4-6266-4E73-BA8D-4D034A6CBB36}"/>
              </a:ext>
            </a:extLst>
          </p:cNvPr>
          <p:cNvSpPr>
            <a:spLocks noGrp="1"/>
          </p:cNvSpPr>
          <p:nvPr>
            <p:ph idx="1"/>
          </p:nvPr>
        </p:nvSpPr>
        <p:spPr>
          <a:xfrm>
            <a:off x="211756" y="2382125"/>
            <a:ext cx="11627318" cy="3416300"/>
          </a:xfrm>
        </p:spPr>
        <p:txBody>
          <a:bodyPr>
            <a:noAutofit/>
          </a:bodyPr>
          <a:lstStyle/>
          <a:p>
            <a:pPr algn="just"/>
            <a:r>
              <a:rPr lang="en-US" sz="2800" b="1" dirty="0" smtClean="0"/>
              <a:t>Diseases, injuries, and even all the physical disorders and reactions that take place in the body take place at the molecular level</a:t>
            </a:r>
            <a:r>
              <a:rPr lang="tr-TR" sz="2800" b="1" dirty="0" smtClean="0"/>
              <a:t>.</a:t>
            </a:r>
            <a:endParaRPr lang="tr-TR" sz="2800" b="1" dirty="0"/>
          </a:p>
          <a:p>
            <a:pPr algn="just"/>
            <a:r>
              <a:rPr lang="en-US" sz="2800" b="1" dirty="0" smtClean="0"/>
              <a:t>Therefore, it is of great importance to get to the root of the problem and solve the problem at the molecular level</a:t>
            </a:r>
            <a:r>
              <a:rPr lang="tr-TR" sz="2800" b="1" u="sng" dirty="0" smtClean="0"/>
              <a:t>.</a:t>
            </a:r>
            <a:endParaRPr lang="tr-TR" sz="2800" b="1" u="sng" dirty="0"/>
          </a:p>
          <a:p>
            <a:pPr algn="just"/>
            <a:r>
              <a:rPr lang="en-US" sz="2800" b="1" u="sng" dirty="0" smtClean="0">
                <a:solidFill>
                  <a:srgbClr val="FF0000"/>
                </a:solidFill>
              </a:rPr>
              <a:t>Nanotechnology enters our lives in this part and allows us to create treatment opportunities at the molecular level for the problems encountered</a:t>
            </a:r>
            <a:r>
              <a:rPr lang="tr-TR" sz="2800" b="1" u="sng" dirty="0" smtClean="0">
                <a:solidFill>
                  <a:srgbClr val="FF0000"/>
                </a:solidFill>
              </a:rPr>
              <a:t>.</a:t>
            </a:r>
            <a:endParaRPr lang="tr-TR" sz="2800" b="1" u="sng" dirty="0">
              <a:solidFill>
                <a:srgbClr val="FF0000"/>
              </a:solidFill>
            </a:endParaRPr>
          </a:p>
          <a:p>
            <a:pPr algn="just"/>
            <a:endParaRPr lang="tr-TR" sz="2800" b="1" dirty="0"/>
          </a:p>
        </p:txBody>
      </p:sp>
      <p:sp>
        <p:nvSpPr>
          <p:cNvPr id="4" name="Unvan 1">
            <a:extLst>
              <a:ext uri="{FF2B5EF4-FFF2-40B4-BE49-F238E27FC236}">
                <a16:creationId xmlns="" xmlns:a16="http://schemas.microsoft.com/office/drawing/2014/main" id="{4B9F1F8E-CC25-4B16-B692-F959B203D4EE}"/>
              </a:ext>
            </a:extLst>
          </p:cNvPr>
          <p:cNvSpPr>
            <a:spLocks noGrp="1"/>
          </p:cNvSpPr>
          <p:nvPr>
            <p:ph type="title"/>
          </p:nvPr>
        </p:nvSpPr>
        <p:spPr>
          <a:xfrm>
            <a:off x="1154954" y="973668"/>
            <a:ext cx="8761413" cy="706964"/>
          </a:xfrm>
        </p:spPr>
        <p:txBody>
          <a:bodyPr/>
          <a:lstStyle/>
          <a:p>
            <a:r>
              <a:rPr lang="tr-TR" b="1" dirty="0" smtClean="0"/>
              <a:t>NANOMEDICINE</a:t>
            </a:r>
            <a:endParaRPr lang="tr-TR" b="1" dirty="0"/>
          </a:p>
        </p:txBody>
      </p:sp>
    </p:spTree>
    <p:extLst>
      <p:ext uri="{BB962C8B-B14F-4D97-AF65-F5344CB8AC3E}">
        <p14:creationId xmlns:p14="http://schemas.microsoft.com/office/powerpoint/2010/main" val="45392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NANOMEDICINE APPLICATIONS</a:t>
            </a:r>
            <a:endParaRPr lang="tr-TR" b="1" dirty="0"/>
          </a:p>
        </p:txBody>
      </p:sp>
      <p:sp>
        <p:nvSpPr>
          <p:cNvPr id="3" name="2 İçerik Yer Tutucusu"/>
          <p:cNvSpPr>
            <a:spLocks noGrp="1"/>
          </p:cNvSpPr>
          <p:nvPr>
            <p:ph idx="1"/>
          </p:nvPr>
        </p:nvSpPr>
        <p:spPr>
          <a:xfrm>
            <a:off x="269507" y="2420620"/>
            <a:ext cx="11579193" cy="3768424"/>
          </a:xfrm>
        </p:spPr>
        <p:txBody>
          <a:bodyPr>
            <a:normAutofit/>
          </a:bodyPr>
          <a:lstStyle/>
          <a:p>
            <a:r>
              <a:rPr lang="en-US" sz="3200" b="1" dirty="0" smtClean="0"/>
              <a:t>Nanostructures that target only the areas where the disease is found and spread and release drugs</a:t>
            </a:r>
            <a:r>
              <a:rPr lang="tr-TR" sz="3200" b="1" dirty="0" smtClean="0"/>
              <a:t>,</a:t>
            </a:r>
          </a:p>
          <a:p>
            <a:pPr>
              <a:buNone/>
            </a:pPr>
            <a:r>
              <a:rPr lang="tr-TR" sz="3200" b="1" dirty="0" smtClean="0"/>
              <a:t> </a:t>
            </a:r>
          </a:p>
          <a:p>
            <a:r>
              <a:rPr lang="en-US" sz="3200" b="1" dirty="0" smtClean="0"/>
              <a:t>Nano-sized diagnostic preparations that provide movement within the human body can be shown as an example of the potential applications of nanotechnology in the medical and health sector</a:t>
            </a:r>
            <a:r>
              <a:rPr lang="tr-TR" sz="3200" b="1" dirty="0" smtClean="0"/>
              <a:t>.</a:t>
            </a:r>
          </a:p>
          <a:p>
            <a:endParaRPr lang="tr-T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0AD24C9-1DD3-4441-803E-A6C5FE46A8C0}"/>
              </a:ext>
            </a:extLst>
          </p:cNvPr>
          <p:cNvSpPr>
            <a:spLocks noGrp="1"/>
          </p:cNvSpPr>
          <p:nvPr>
            <p:ph type="title"/>
          </p:nvPr>
        </p:nvSpPr>
        <p:spPr/>
        <p:txBody>
          <a:bodyPr/>
          <a:lstStyle/>
          <a:p>
            <a:r>
              <a:rPr lang="en-US" b="1" dirty="0" smtClean="0"/>
              <a:t>NANOTECHNOLOGICAL APPROACHES IN THE FIELD OF NANOMEDICINE</a:t>
            </a:r>
            <a:endParaRPr lang="tr-TR" b="1" dirty="0"/>
          </a:p>
        </p:txBody>
      </p:sp>
      <p:sp>
        <p:nvSpPr>
          <p:cNvPr id="3" name="İçerik Yer Tutucusu 2">
            <a:extLst>
              <a:ext uri="{FF2B5EF4-FFF2-40B4-BE49-F238E27FC236}">
                <a16:creationId xmlns="" xmlns:a16="http://schemas.microsoft.com/office/drawing/2014/main" id="{3CCB8FDF-ADEF-4AEC-BD4B-468AB775F073}"/>
              </a:ext>
            </a:extLst>
          </p:cNvPr>
          <p:cNvSpPr>
            <a:spLocks noGrp="1"/>
          </p:cNvSpPr>
          <p:nvPr>
            <p:ph idx="1"/>
          </p:nvPr>
        </p:nvSpPr>
        <p:spPr>
          <a:xfrm>
            <a:off x="154004" y="2362875"/>
            <a:ext cx="8085221" cy="3416300"/>
          </a:xfrm>
        </p:spPr>
        <p:txBody>
          <a:bodyPr>
            <a:noAutofit/>
          </a:bodyPr>
          <a:lstStyle/>
          <a:p>
            <a:r>
              <a:rPr lang="tr-TR" sz="2800" b="1" dirty="0" err="1" smtClean="0">
                <a:solidFill>
                  <a:srgbClr val="FF0000"/>
                </a:solidFill>
              </a:rPr>
              <a:t>Nanosensors</a:t>
            </a:r>
            <a:r>
              <a:rPr lang="tr-TR" sz="2800" b="1" dirty="0" smtClean="0">
                <a:solidFill>
                  <a:srgbClr val="FF0000"/>
                </a:solidFill>
              </a:rPr>
              <a:t>;</a:t>
            </a:r>
            <a:r>
              <a:rPr lang="tr-TR" sz="2800" b="1" dirty="0" smtClean="0"/>
              <a:t> </a:t>
            </a:r>
            <a:r>
              <a:rPr lang="en-US" sz="2800" b="1" dirty="0" smtClean="0"/>
              <a:t>provides early treatment by allowing diseases to be diagnosed at an earlier stage in the living body</a:t>
            </a:r>
            <a:endParaRPr lang="tr-TR" sz="2800" b="1" dirty="0" smtClean="0">
              <a:solidFill>
                <a:srgbClr val="FF0000"/>
              </a:solidFill>
            </a:endParaRPr>
          </a:p>
          <a:p>
            <a:endParaRPr lang="tr-TR" sz="1200" b="1" dirty="0"/>
          </a:p>
          <a:p>
            <a:r>
              <a:rPr lang="tr-TR" sz="2800" b="1" dirty="0" err="1" smtClean="0">
                <a:solidFill>
                  <a:srgbClr val="FF0000"/>
                </a:solidFill>
              </a:rPr>
              <a:t>Nanophotothermolysis</a:t>
            </a:r>
            <a:r>
              <a:rPr lang="tr-TR" sz="2800" b="1" dirty="0" smtClean="0"/>
              <a:t>; </a:t>
            </a:r>
            <a:r>
              <a:rPr lang="en-US" sz="2800" b="1" dirty="0" smtClean="0"/>
              <a:t>There are also </a:t>
            </a:r>
            <a:r>
              <a:rPr lang="en-US" sz="2800" b="1" dirty="0" err="1" smtClean="0"/>
              <a:t>nanotechnological</a:t>
            </a:r>
            <a:r>
              <a:rPr lang="en-US" sz="2800" b="1" dirty="0" smtClean="0"/>
              <a:t> approaches, such as the destruction of cancerous tissue in the human body with </a:t>
            </a:r>
            <a:r>
              <a:rPr lang="en-US" sz="2800" b="1" dirty="0" err="1" smtClean="0"/>
              <a:t>nanobombs</a:t>
            </a:r>
            <a:r>
              <a:rPr lang="en-US" sz="2800" b="1" dirty="0" smtClean="0"/>
              <a:t> that release their active substances at certain temperatures</a:t>
            </a:r>
            <a:r>
              <a:rPr lang="tr-TR" sz="2800" b="1" dirty="0" smtClean="0"/>
              <a:t>.</a:t>
            </a:r>
            <a:endParaRPr lang="tr-TR" sz="2800" b="1" dirty="0"/>
          </a:p>
        </p:txBody>
      </p:sp>
    </p:spTree>
    <p:extLst>
      <p:ext uri="{BB962C8B-B14F-4D97-AF65-F5344CB8AC3E}">
        <p14:creationId xmlns:p14="http://schemas.microsoft.com/office/powerpoint/2010/main" val="223847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9788605-228D-479A-8C0D-62841EA8B583}"/>
              </a:ext>
            </a:extLst>
          </p:cNvPr>
          <p:cNvSpPr>
            <a:spLocks noGrp="1"/>
          </p:cNvSpPr>
          <p:nvPr>
            <p:ph type="title"/>
          </p:nvPr>
        </p:nvSpPr>
        <p:spPr/>
        <p:txBody>
          <a:bodyPr/>
          <a:lstStyle/>
          <a:p>
            <a:r>
              <a:rPr lang="tr-TR" b="1" dirty="0" smtClean="0"/>
              <a:t>ADVANTAGES OF NANOPARTICLES</a:t>
            </a:r>
            <a:endParaRPr lang="tr-TR" b="1" dirty="0"/>
          </a:p>
        </p:txBody>
      </p:sp>
      <p:sp>
        <p:nvSpPr>
          <p:cNvPr id="3" name="İçerik Yer Tutucusu 2">
            <a:extLst>
              <a:ext uri="{FF2B5EF4-FFF2-40B4-BE49-F238E27FC236}">
                <a16:creationId xmlns="" xmlns:a16="http://schemas.microsoft.com/office/drawing/2014/main" id="{92E290A9-AA6F-4143-AF67-CA863168647E}"/>
              </a:ext>
            </a:extLst>
          </p:cNvPr>
          <p:cNvSpPr>
            <a:spLocks noGrp="1"/>
          </p:cNvSpPr>
          <p:nvPr>
            <p:ph idx="1"/>
          </p:nvPr>
        </p:nvSpPr>
        <p:spPr>
          <a:xfrm>
            <a:off x="442745" y="2257000"/>
            <a:ext cx="8008236" cy="3977604"/>
          </a:xfrm>
        </p:spPr>
        <p:txBody>
          <a:bodyPr>
            <a:noAutofit/>
          </a:bodyPr>
          <a:lstStyle/>
          <a:p>
            <a:r>
              <a:rPr lang="tr-TR" sz="2400" b="1" dirty="0" err="1" smtClean="0"/>
              <a:t>Increased</a:t>
            </a:r>
            <a:r>
              <a:rPr lang="tr-TR" sz="2400" b="1" dirty="0" smtClean="0"/>
              <a:t> </a:t>
            </a:r>
            <a:r>
              <a:rPr lang="tr-TR" sz="2400" b="1" dirty="0" err="1" smtClean="0"/>
              <a:t>drug</a:t>
            </a:r>
            <a:r>
              <a:rPr lang="tr-TR" sz="2400" b="1" dirty="0" smtClean="0"/>
              <a:t> </a:t>
            </a:r>
            <a:r>
              <a:rPr lang="tr-TR" sz="2400" b="1" dirty="0" err="1" smtClean="0"/>
              <a:t>solubility</a:t>
            </a:r>
            <a:r>
              <a:rPr lang="tr-TR" sz="2400" b="1" dirty="0" smtClean="0"/>
              <a:t>,</a:t>
            </a:r>
            <a:endParaRPr lang="tr-TR" sz="2400" b="1" dirty="0"/>
          </a:p>
          <a:p>
            <a:r>
              <a:rPr lang="en-US" sz="2400" b="1" dirty="0" smtClean="0"/>
              <a:t>Providing protection against premature lysis by the defense cells of the immune system</a:t>
            </a:r>
            <a:r>
              <a:rPr lang="tr-TR" sz="2400" b="1" dirty="0" smtClean="0"/>
              <a:t>,</a:t>
            </a:r>
            <a:endParaRPr lang="tr-TR" sz="2400" b="1" dirty="0"/>
          </a:p>
          <a:p>
            <a:r>
              <a:rPr lang="tr-TR" sz="2400" b="1" dirty="0" err="1" smtClean="0"/>
              <a:t>Reduction</a:t>
            </a:r>
            <a:r>
              <a:rPr lang="tr-TR" sz="2400" b="1" dirty="0" smtClean="0"/>
              <a:t> of </a:t>
            </a:r>
            <a:r>
              <a:rPr lang="tr-TR" sz="2400" b="1" dirty="0" err="1" smtClean="0"/>
              <a:t>toxic</a:t>
            </a:r>
            <a:r>
              <a:rPr lang="tr-TR" sz="2400" b="1" dirty="0" smtClean="0"/>
              <a:t> </a:t>
            </a:r>
            <a:r>
              <a:rPr lang="tr-TR" sz="2400" b="1" dirty="0" err="1" smtClean="0"/>
              <a:t>effects</a:t>
            </a:r>
            <a:r>
              <a:rPr lang="tr-TR" sz="2400" b="1" dirty="0" smtClean="0"/>
              <a:t>,</a:t>
            </a:r>
            <a:endParaRPr lang="tr-TR" sz="2400" b="1" dirty="0"/>
          </a:p>
          <a:p>
            <a:r>
              <a:rPr lang="en-US" sz="2400" b="1" dirty="0" smtClean="0"/>
              <a:t>Increasing the bioavailability of the drug/active ingredient</a:t>
            </a:r>
            <a:r>
              <a:rPr lang="tr-TR" sz="2400" b="1" dirty="0" smtClean="0"/>
              <a:t>,</a:t>
            </a:r>
            <a:endParaRPr lang="tr-TR" sz="2400" b="1" dirty="0"/>
          </a:p>
          <a:p>
            <a:r>
              <a:rPr lang="en-US" sz="2400" b="1" dirty="0" smtClean="0"/>
              <a:t>Regulation of the dispersion properties of the drug</a:t>
            </a:r>
            <a:r>
              <a:rPr lang="tr-TR" sz="2400" b="1" dirty="0" smtClean="0"/>
              <a:t>,</a:t>
            </a:r>
            <a:endParaRPr lang="tr-TR" sz="2400" b="1" dirty="0"/>
          </a:p>
          <a:p>
            <a:r>
              <a:rPr lang="en-US" sz="2400" b="1" dirty="0" smtClean="0"/>
              <a:t>Develop structures specifically targeted to tissue or cell</a:t>
            </a:r>
            <a:r>
              <a:rPr lang="tr-TR" sz="2400" b="1" dirty="0" smtClean="0"/>
              <a:t>.</a:t>
            </a:r>
            <a:endParaRPr lang="tr-TR" sz="2400" b="1" dirty="0"/>
          </a:p>
          <a:p>
            <a:endParaRPr lang="tr-TR" sz="2400" b="1" dirty="0"/>
          </a:p>
        </p:txBody>
      </p:sp>
    </p:spTree>
    <p:extLst>
      <p:ext uri="{BB962C8B-B14F-4D97-AF65-F5344CB8AC3E}">
        <p14:creationId xmlns:p14="http://schemas.microsoft.com/office/powerpoint/2010/main" val="52510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47DE912-55B1-4586-BBD1-60BC453D5567}"/>
              </a:ext>
            </a:extLst>
          </p:cNvPr>
          <p:cNvSpPr>
            <a:spLocks noGrp="1"/>
          </p:cNvSpPr>
          <p:nvPr>
            <p:ph type="title"/>
          </p:nvPr>
        </p:nvSpPr>
        <p:spPr>
          <a:xfrm>
            <a:off x="1137592" y="950519"/>
            <a:ext cx="8761413" cy="706964"/>
          </a:xfrm>
        </p:spPr>
        <p:txBody>
          <a:bodyPr/>
          <a:lstStyle/>
          <a:p>
            <a:r>
              <a:rPr lang="en-US" b="1" dirty="0" smtClean="0"/>
              <a:t>NANOTECHNOLOGY IN THE PHARMACEUTICAL INDUSTRY</a:t>
            </a:r>
            <a:endParaRPr lang="tr-TR" b="1" dirty="0"/>
          </a:p>
        </p:txBody>
      </p:sp>
      <p:sp>
        <p:nvSpPr>
          <p:cNvPr id="3" name="İçerik Yer Tutucusu 2">
            <a:extLst>
              <a:ext uri="{FF2B5EF4-FFF2-40B4-BE49-F238E27FC236}">
                <a16:creationId xmlns="" xmlns:a16="http://schemas.microsoft.com/office/drawing/2014/main" id="{4E20D5D3-6645-4888-9D91-D67990AF878E}"/>
              </a:ext>
            </a:extLst>
          </p:cNvPr>
          <p:cNvSpPr>
            <a:spLocks noGrp="1"/>
          </p:cNvSpPr>
          <p:nvPr>
            <p:ph idx="1"/>
          </p:nvPr>
        </p:nvSpPr>
        <p:spPr>
          <a:xfrm>
            <a:off x="1137592" y="2506810"/>
            <a:ext cx="8127442" cy="3416300"/>
          </a:xfrm>
        </p:spPr>
        <p:txBody>
          <a:bodyPr>
            <a:noAutofit/>
          </a:bodyPr>
          <a:lstStyle/>
          <a:p>
            <a:r>
              <a:rPr lang="en-US" sz="2800" b="1" dirty="0" smtClean="0">
                <a:latin typeface="Arial" pitchFamily="34" charset="0"/>
                <a:cs typeface="Arial" pitchFamily="34" charset="0"/>
              </a:rPr>
              <a:t>The number of studies in the field of disease identification, drug targeting to specific tissues and molecular imaging is quite high</a:t>
            </a:r>
            <a:r>
              <a:rPr lang="tr-TR" sz="2800" b="1" dirty="0" smtClean="0">
                <a:latin typeface="Arial" pitchFamily="34" charset="0"/>
                <a:cs typeface="Arial" pitchFamily="34" charset="0"/>
              </a:rPr>
              <a:t>.</a:t>
            </a:r>
          </a:p>
          <a:p>
            <a:endParaRPr lang="tr-TR" sz="800" b="1" dirty="0">
              <a:latin typeface="Arial" pitchFamily="34" charset="0"/>
              <a:cs typeface="Arial" pitchFamily="34" charset="0"/>
            </a:endParaRPr>
          </a:p>
          <a:p>
            <a:r>
              <a:rPr lang="en-US" sz="2800" b="1" dirty="0" smtClean="0">
                <a:latin typeface="Arial" pitchFamily="34" charset="0"/>
                <a:cs typeface="Arial" pitchFamily="34" charset="0"/>
              </a:rPr>
              <a:t>Multifunctional nano delivery systems developed with </a:t>
            </a:r>
            <a:r>
              <a:rPr lang="en-US" sz="2800" b="1" dirty="0" err="1" smtClean="0">
                <a:latin typeface="Arial" pitchFamily="34" charset="0"/>
                <a:cs typeface="Arial" pitchFamily="34" charset="0"/>
              </a:rPr>
              <a:t>nanotechnological</a:t>
            </a:r>
            <a:r>
              <a:rPr lang="en-US" sz="2800" b="1" dirty="0" smtClean="0">
                <a:latin typeface="Arial" pitchFamily="34" charset="0"/>
                <a:cs typeface="Arial" pitchFamily="34" charset="0"/>
              </a:rPr>
              <a:t> approaches; can be used for multiple purposes such as targeting, diagnosis and treatment</a:t>
            </a:r>
            <a:r>
              <a:rPr lang="tr-TR" sz="2800" b="1" dirty="0" smtClean="0">
                <a:latin typeface="Arial" pitchFamily="34" charset="0"/>
                <a:cs typeface="Arial" pitchFamily="34" charset="0"/>
              </a:rPr>
              <a:t>.</a:t>
            </a:r>
            <a:endParaRPr lang="tr-TR" sz="2800" b="1" dirty="0">
              <a:latin typeface="Arial" pitchFamily="34" charset="0"/>
              <a:cs typeface="Arial" pitchFamily="34" charset="0"/>
            </a:endParaRPr>
          </a:p>
          <a:p>
            <a:endParaRPr lang="tr-TR" sz="2800" b="1" dirty="0">
              <a:latin typeface="Arial" pitchFamily="34" charset="0"/>
              <a:cs typeface="Arial" pitchFamily="34" charset="0"/>
            </a:endParaRPr>
          </a:p>
        </p:txBody>
      </p:sp>
    </p:spTree>
    <p:extLst>
      <p:ext uri="{BB962C8B-B14F-4D97-AF65-F5344CB8AC3E}">
        <p14:creationId xmlns:p14="http://schemas.microsoft.com/office/powerpoint/2010/main" val="420086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B764ED0-DD4B-4E7A-9167-8344C8B88AC7}"/>
              </a:ext>
            </a:extLst>
          </p:cNvPr>
          <p:cNvSpPr>
            <a:spLocks noGrp="1"/>
          </p:cNvSpPr>
          <p:nvPr>
            <p:ph type="title"/>
          </p:nvPr>
        </p:nvSpPr>
        <p:spPr>
          <a:xfrm>
            <a:off x="943198" y="781163"/>
            <a:ext cx="8761413" cy="706964"/>
          </a:xfrm>
        </p:spPr>
        <p:txBody>
          <a:bodyPr/>
          <a:lstStyle/>
          <a:p>
            <a:r>
              <a:rPr lang="en-US" b="1" dirty="0" smtClean="0"/>
              <a:t>NANOTECHNOLOGY IN THE PHARMACEUTICAL INDUSTRY</a:t>
            </a:r>
            <a:endParaRPr lang="tr-TR" b="1" dirty="0"/>
          </a:p>
        </p:txBody>
      </p:sp>
      <p:sp>
        <p:nvSpPr>
          <p:cNvPr id="3" name="İçerik Yer Tutucusu 2">
            <a:extLst>
              <a:ext uri="{FF2B5EF4-FFF2-40B4-BE49-F238E27FC236}">
                <a16:creationId xmlns="" xmlns:a16="http://schemas.microsoft.com/office/drawing/2014/main" id="{5584DE8D-9B78-47A6-9B02-6F2903D127C7}"/>
              </a:ext>
            </a:extLst>
          </p:cNvPr>
          <p:cNvSpPr>
            <a:spLocks noGrp="1"/>
          </p:cNvSpPr>
          <p:nvPr>
            <p:ph idx="1"/>
          </p:nvPr>
        </p:nvSpPr>
        <p:spPr>
          <a:xfrm>
            <a:off x="442762" y="2449496"/>
            <a:ext cx="7709835" cy="3977604"/>
          </a:xfrm>
        </p:spPr>
        <p:txBody>
          <a:bodyPr>
            <a:noAutofit/>
          </a:bodyPr>
          <a:lstStyle/>
          <a:p>
            <a:r>
              <a:rPr lang="en-US" sz="2400" b="1" dirty="0" smtClean="0">
                <a:latin typeface="Arial" pitchFamily="34" charset="0"/>
                <a:cs typeface="Arial" pitchFamily="34" charset="0"/>
              </a:rPr>
              <a:t>Today, drugs can be placed in nano-sized spheres and capsules and can directly affect the tissues with the help of capillary vessels from the blood, reach the desired effective concentration in the tissue, thus providing local effect instead of systemic effect</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a:p>
            <a:r>
              <a:rPr lang="en-US" sz="2400" b="1" dirty="0" smtClean="0">
                <a:latin typeface="Arial" pitchFamily="34" charset="0"/>
                <a:cs typeface="Arial" pitchFamily="34" charset="0"/>
              </a:rPr>
              <a:t>Since these drug molecules and drug delivery systems can easily pass through structures such as the cell membrane and the blood-brain barrier, they can easily reach the targeted area</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a:p>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01805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0310E41-3370-40A4-A42C-0C59523EE28D}"/>
              </a:ext>
            </a:extLst>
          </p:cNvPr>
          <p:cNvSpPr>
            <a:spLocks noGrp="1"/>
          </p:cNvSpPr>
          <p:nvPr>
            <p:ph type="title"/>
          </p:nvPr>
        </p:nvSpPr>
        <p:spPr/>
        <p:txBody>
          <a:bodyPr/>
          <a:lstStyle/>
          <a:p>
            <a:r>
              <a:rPr lang="en-US" b="1" dirty="0" smtClean="0"/>
              <a:t>NANOTECHNOLOGY IN THE PHARMACEUTICAL INDUSTRY</a:t>
            </a:r>
            <a:endParaRPr lang="tr-TR" b="1" dirty="0"/>
          </a:p>
        </p:txBody>
      </p:sp>
      <p:sp>
        <p:nvSpPr>
          <p:cNvPr id="3" name="İçerik Yer Tutucusu 2">
            <a:extLst>
              <a:ext uri="{FF2B5EF4-FFF2-40B4-BE49-F238E27FC236}">
                <a16:creationId xmlns="" xmlns:a16="http://schemas.microsoft.com/office/drawing/2014/main" id="{8E82251E-D975-494D-A290-1187CAE910A7}"/>
              </a:ext>
            </a:extLst>
          </p:cNvPr>
          <p:cNvSpPr>
            <a:spLocks noGrp="1"/>
          </p:cNvSpPr>
          <p:nvPr>
            <p:ph idx="1"/>
          </p:nvPr>
        </p:nvSpPr>
        <p:spPr>
          <a:xfrm>
            <a:off x="336884" y="2420619"/>
            <a:ext cx="9285098" cy="4054877"/>
          </a:xfrm>
        </p:spPr>
        <p:txBody>
          <a:bodyPr>
            <a:noAutofit/>
          </a:bodyPr>
          <a:lstStyle/>
          <a:p>
            <a:r>
              <a:rPr lang="en-US" sz="2400" b="1" dirty="0" smtClean="0">
                <a:latin typeface="Arial" pitchFamily="34" charset="0"/>
                <a:cs typeface="Arial" pitchFamily="34" charset="0"/>
              </a:rPr>
              <a:t>Drugs taken into the body may be excreted from the body without showing their effects due to uncontrollable half-life periods or dispersion throughout the body, or they may not show a sufficient effective effect</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a:p>
            <a:r>
              <a:rPr lang="en-US" sz="2400" b="1" dirty="0" smtClean="0">
                <a:latin typeface="Arial" pitchFamily="34" charset="0"/>
                <a:cs typeface="Arial" pitchFamily="34" charset="0"/>
              </a:rPr>
              <a:t>In addition, there are risk factors such as poisoning a healthy area of the body to treat a small area of the body in the intake of drugs with traditional methods</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a:p>
            <a:r>
              <a:rPr lang="en-US" sz="2400" b="1" dirty="0" smtClean="0">
                <a:latin typeface="Arial" pitchFamily="34" charset="0"/>
                <a:cs typeface="Arial" pitchFamily="34" charset="0"/>
              </a:rPr>
              <a:t>This has led scientists to develop targeted therapy systems</a:t>
            </a:r>
            <a:r>
              <a:rPr lang="tr-TR" sz="2400" b="1" dirty="0" smtClean="0">
                <a:latin typeface="Arial" pitchFamily="34" charset="0"/>
                <a:cs typeface="Arial" pitchFamily="34" charset="0"/>
              </a:rPr>
              <a:t>.</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30828126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Slice</Template>
  <TotalTime>953</TotalTime>
  <Words>1318</Words>
  <Application>Microsoft Office PowerPoint</Application>
  <PresentationFormat>Geniş ekran</PresentationFormat>
  <Paragraphs>102</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Century Gothic</vt:lpstr>
      <vt:lpstr>Wingdings</vt:lpstr>
      <vt:lpstr>Wingdings 3</vt:lpstr>
      <vt:lpstr>İyon Toplantı Odası</vt:lpstr>
      <vt:lpstr>NANOTECHNOLOGICAL APPROACHES USED IN MEDICINE</vt:lpstr>
      <vt:lpstr>NANOMEDICINE</vt:lpstr>
      <vt:lpstr>NANOMEDICINE</vt:lpstr>
      <vt:lpstr>NANOMEDICINE APPLICATIONS</vt:lpstr>
      <vt:lpstr>NANOTECHNOLOGICAL APPROACHES IN THE FIELD OF NANOMEDICINE</vt:lpstr>
      <vt:lpstr>ADVANTAGES OF NANOPARTICLES</vt:lpstr>
      <vt:lpstr>NANOTECHNOLOGY IN THE PHARMACEUTICAL INDUSTRY</vt:lpstr>
      <vt:lpstr>NANOTECHNOLOGY IN THE PHARMACEUTICAL INDUSTRY</vt:lpstr>
      <vt:lpstr>NANOTECHNOLOGY IN THE PHARMACEUTICAL INDUSTRY</vt:lpstr>
      <vt:lpstr>NANOTECHNOLOGY IN THE PHARMACEUTICAL INDUSTRY</vt:lpstr>
      <vt:lpstr>NANOTECHNOLOGY IN CARDIAC TREATMENT</vt:lpstr>
      <vt:lpstr>NANOTECHNOLOGY IN CARDIAC TREATMENT</vt:lpstr>
      <vt:lpstr>NANOTECHNOLOGY IN CANCER TREATMENT</vt:lpstr>
      <vt:lpstr>NANOTECHNOLOGY IN CANCER TREATMENT</vt:lpstr>
      <vt:lpstr>NANOTECHNOLOGY IN CANCER TREATMENT</vt:lpstr>
      <vt:lpstr>NANOTECHNOLOGY IN CLINICAL MICROBIOLOGY</vt:lpstr>
      <vt:lpstr>NANOTECHNOLOGY IN CLINICAL MICROBIOLOGY</vt:lpstr>
      <vt:lpstr>NANOTECHNOLOGY IN DIABETES TREATMENT</vt:lpstr>
      <vt:lpstr>NANOTECHNOLOGICAL APPLICATIONS IN DIABETES TREATMENT</vt:lpstr>
      <vt:lpstr>NANOTECHNOLOGICAL APPLICATIONS IN THE PREVENTION AND TREATMENT OF INFECTIONS</vt:lpstr>
      <vt:lpstr>NANOTECHNOLOGICAL APPLICATIONS IN WOUND HEALING</vt:lpstr>
      <vt:lpstr>IN THE NEAR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TIPTA KULLANILAN NANOTEKNOLOJİK YAKLAŞIMLAR</dc:title>
  <dc:creator>YASEMIN BUDAMA KILINC</dc:creator>
  <cp:lastModifiedBy>İbrahim</cp:lastModifiedBy>
  <cp:revision>57</cp:revision>
  <dcterms:created xsi:type="dcterms:W3CDTF">2018-11-13T01:17:26Z</dcterms:created>
  <dcterms:modified xsi:type="dcterms:W3CDTF">2022-11-07T09:19:09Z</dcterms:modified>
</cp:coreProperties>
</file>