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22"/>
  </p:notesMasterIdLst>
  <p:sldIdLst>
    <p:sldId id="448" r:id="rId2"/>
    <p:sldId id="450" r:id="rId3"/>
    <p:sldId id="453" r:id="rId4"/>
    <p:sldId id="454" r:id="rId5"/>
    <p:sldId id="455" r:id="rId6"/>
    <p:sldId id="456" r:id="rId7"/>
    <p:sldId id="461" r:id="rId8"/>
    <p:sldId id="462" r:id="rId9"/>
    <p:sldId id="463" r:id="rId10"/>
    <p:sldId id="464" r:id="rId11"/>
    <p:sldId id="466" r:id="rId12"/>
    <p:sldId id="468" r:id="rId13"/>
    <p:sldId id="470" r:id="rId14"/>
    <p:sldId id="471" r:id="rId15"/>
    <p:sldId id="473" r:id="rId16"/>
    <p:sldId id="475" r:id="rId17"/>
    <p:sldId id="476" r:id="rId18"/>
    <p:sldId id="477" r:id="rId19"/>
    <p:sldId id="479" r:id="rId20"/>
    <p:sldId id="40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85" autoAdjust="0"/>
    <p:restoredTop sz="94364" autoAdjust="0"/>
  </p:normalViewPr>
  <p:slideViewPr>
    <p:cSldViewPr snapToGrid="0" snapToObjects="1">
      <p:cViewPr varScale="1">
        <p:scale>
          <a:sx n="87" d="100"/>
          <a:sy n="87" d="100"/>
        </p:scale>
        <p:origin x="96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C6CB6-1F74-46D2-85E3-0DE90DB8D8BD}" type="datetimeFigureOut">
              <a:rPr lang="tr-TR" smtClean="0"/>
              <a:t>5.11.2022</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0FFC28-B336-4162-BFAC-580E525146D3}" type="slidenum">
              <a:rPr lang="tr-TR" smtClean="0"/>
              <a:t>‹#›</a:t>
            </a:fld>
            <a:endParaRPr lang="tr-TR"/>
          </a:p>
        </p:txBody>
      </p:sp>
    </p:spTree>
    <p:extLst>
      <p:ext uri="{BB962C8B-B14F-4D97-AF65-F5344CB8AC3E}">
        <p14:creationId xmlns:p14="http://schemas.microsoft.com/office/powerpoint/2010/main" val="278479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chemeClr val="tx1"/>
                </a:solidFill>
                <a:latin typeface="Arial" panose="020B0604020202020204" pitchFamily="34" charset="0"/>
              </a:defRPr>
            </a:lvl1pPr>
            <a:lvl2pPr marL="742950" indent="-285750">
              <a:defRPr sz="800">
                <a:solidFill>
                  <a:schemeClr val="tx1"/>
                </a:solidFill>
                <a:latin typeface="Arial" panose="020B0604020202020204" pitchFamily="34" charset="0"/>
              </a:defRPr>
            </a:lvl2pPr>
            <a:lvl3pPr marL="1143000" indent="-228600">
              <a:defRPr sz="800">
                <a:solidFill>
                  <a:schemeClr val="tx1"/>
                </a:solidFill>
                <a:latin typeface="Arial" panose="020B0604020202020204" pitchFamily="34" charset="0"/>
              </a:defRPr>
            </a:lvl3pPr>
            <a:lvl4pPr marL="1600200" indent="-228600">
              <a:defRPr sz="800">
                <a:solidFill>
                  <a:schemeClr val="tx1"/>
                </a:solidFill>
                <a:latin typeface="Arial" panose="020B0604020202020204" pitchFamily="34" charset="0"/>
              </a:defRPr>
            </a:lvl4pPr>
            <a:lvl5pPr marL="2057400" indent="-228600">
              <a:defRPr sz="800">
                <a:solidFill>
                  <a:schemeClr val="tx1"/>
                </a:solidFill>
                <a:latin typeface="Arial" panose="020B0604020202020204" pitchFamily="34" charset="0"/>
              </a:defRPr>
            </a:lvl5pPr>
            <a:lvl6pPr marL="2514600" indent="-228600" eaLnBrk="0" fontAlgn="base" hangingPunct="0">
              <a:spcBef>
                <a:spcPct val="0"/>
              </a:spcBef>
              <a:spcAft>
                <a:spcPct val="0"/>
              </a:spcAft>
              <a:defRPr sz="800">
                <a:solidFill>
                  <a:schemeClr val="tx1"/>
                </a:solidFill>
                <a:latin typeface="Arial" panose="020B0604020202020204" pitchFamily="34" charset="0"/>
              </a:defRPr>
            </a:lvl6pPr>
            <a:lvl7pPr marL="2971800" indent="-228600" eaLnBrk="0" fontAlgn="base" hangingPunct="0">
              <a:spcBef>
                <a:spcPct val="0"/>
              </a:spcBef>
              <a:spcAft>
                <a:spcPct val="0"/>
              </a:spcAft>
              <a:defRPr sz="800">
                <a:solidFill>
                  <a:schemeClr val="tx1"/>
                </a:solidFill>
                <a:latin typeface="Arial" panose="020B0604020202020204" pitchFamily="34" charset="0"/>
              </a:defRPr>
            </a:lvl7pPr>
            <a:lvl8pPr marL="3429000" indent="-228600" eaLnBrk="0" fontAlgn="base" hangingPunct="0">
              <a:spcBef>
                <a:spcPct val="0"/>
              </a:spcBef>
              <a:spcAft>
                <a:spcPct val="0"/>
              </a:spcAft>
              <a:defRPr sz="800">
                <a:solidFill>
                  <a:schemeClr val="tx1"/>
                </a:solidFill>
                <a:latin typeface="Arial" panose="020B0604020202020204" pitchFamily="34" charset="0"/>
              </a:defRPr>
            </a:lvl8pPr>
            <a:lvl9pPr marL="3886200" indent="-228600" eaLnBrk="0" fontAlgn="base" hangingPunct="0">
              <a:spcBef>
                <a:spcPct val="0"/>
              </a:spcBef>
              <a:spcAft>
                <a:spcPct val="0"/>
              </a:spcAft>
              <a:defRPr sz="800">
                <a:solidFill>
                  <a:schemeClr val="tx1"/>
                </a:solidFill>
                <a:latin typeface="Arial" panose="020B0604020202020204" pitchFamily="34" charset="0"/>
              </a:defRPr>
            </a:lvl9pPr>
          </a:lstStyle>
          <a:p>
            <a:fld id="{A2CC395B-4C8A-4E35-94AA-7B852BD0BC73}" type="slidenum">
              <a:rPr lang="en-US" altLang="tr-TR" sz="1200">
                <a:latin typeface="Times New Roman" panose="02020603050405020304" pitchFamily="18" charset="0"/>
              </a:rPr>
              <a:pPr/>
              <a:t>1</a:t>
            </a:fld>
            <a:endParaRPr lang="en-US" altLang="tr-TR" sz="1200">
              <a:latin typeface="Times New Roman" panose="02020603050405020304"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p>
        </p:txBody>
      </p:sp>
    </p:spTree>
    <p:extLst>
      <p:ext uri="{BB962C8B-B14F-4D97-AF65-F5344CB8AC3E}">
        <p14:creationId xmlns:p14="http://schemas.microsoft.com/office/powerpoint/2010/main" val="3873875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81481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B0FFC28-B336-4162-BFAC-580E525146D3}" type="slidenum">
              <a:rPr lang="tr-TR" smtClean="0"/>
              <a:t>16</a:t>
            </a:fld>
            <a:endParaRPr lang="tr-TR"/>
          </a:p>
        </p:txBody>
      </p:sp>
    </p:spTree>
    <p:extLst>
      <p:ext uri="{BB962C8B-B14F-4D97-AF65-F5344CB8AC3E}">
        <p14:creationId xmlns:p14="http://schemas.microsoft.com/office/powerpoint/2010/main" val="2965635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B32461A-250E-4A29-9E9B-599CA3838FA1}" type="datetime1">
              <a:rPr lang="en-US" smtClean="0"/>
              <a:pPr/>
              <a:t>11/5/2022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F697E24-FFB9-4C73-8C6D-E02A7AD33DB8}" type="datetime1">
              <a:rPr lang="en-US" smtClean="0"/>
              <a:pPr/>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AD66C-382E-48AD-8F4C-E87C4D4A8B28}" type="datetime1">
              <a:rPr lang="en-US" smtClean="0"/>
              <a:pPr/>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4ADA4-35DF-4BD1-8C53-4246F035229A}" type="datetime1">
              <a:rPr lang="en-US" smtClean="0"/>
              <a:pPr/>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659F63ED-02B1-490A-8EAD-E0CB136D5388}" type="datetime1">
              <a:rPr lang="en-US" smtClean="0"/>
              <a:pPr/>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771BB6-685D-4518-8FAD-1882B9671546}" type="datetime1">
              <a:rPr lang="en-US" smtClean="0"/>
              <a:pPr/>
              <a:t>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3823242C-D747-4ADD-80D8-99421268E3A8}" type="datetime1">
              <a:rPr lang="en-US" smtClean="0"/>
              <a:pPr/>
              <a:t>11/5/2022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6E82007-CDD1-4BCF-B9F4-9D458EFEEFE1}" type="datetime1">
              <a:rPr lang="en-US" smtClean="0"/>
              <a:pPr/>
              <a:t>11/5/2022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823242C-D747-4ADD-80D8-99421268E3A8}" type="datetime1">
              <a:rPr lang="en-US" smtClean="0"/>
              <a:pPr/>
              <a:t>11/5/2022</a:t>
            </a:fld>
            <a:endParaRPr lang="en-US"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CF40B41D-FD10-4A38-B39B-626510BD49B7}" type="slidenum">
              <a:rPr lang="en-US" smtClean="0"/>
              <a:pPr/>
              <a:t>‹#›</a:t>
            </a:fld>
            <a:endParaRPr lang="en-US"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tiff"/><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990600" y="568325"/>
            <a:ext cx="5257800" cy="1066800"/>
          </a:xfrm>
        </p:spPr>
        <p:txBody>
          <a:bodyPr/>
          <a:lstStyle/>
          <a:p>
            <a:r>
              <a:rPr lang="en-US" altLang="tr-TR" dirty="0" smtClean="0">
                <a:solidFill>
                  <a:schemeClr val="tx1"/>
                </a:solidFill>
              </a:rPr>
              <a:t>Hand-</a:t>
            </a:r>
            <a:r>
              <a:rPr lang="en-US" altLang="tr-TR" dirty="0" err="1" smtClean="0">
                <a:solidFill>
                  <a:schemeClr val="tx1"/>
                </a:solidFill>
              </a:rPr>
              <a:t>Helds</a:t>
            </a:r>
            <a:endParaRPr lang="en-US" altLang="tr-TR" dirty="0" smtClean="0">
              <a:solidFill>
                <a:schemeClr val="tx1"/>
              </a:solidFill>
            </a:endParaRPr>
          </a:p>
        </p:txBody>
      </p:sp>
      <p:pic>
        <p:nvPicPr>
          <p:cNvPr id="20485" name="Picture 5" descr="inspect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07026" y="521733"/>
            <a:ext cx="48768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7"/>
          <p:cNvSpPr txBox="1">
            <a:spLocks noChangeArrowheads="1"/>
          </p:cNvSpPr>
          <p:nvPr/>
        </p:nvSpPr>
        <p:spPr bwMode="auto">
          <a:xfrm>
            <a:off x="533400" y="2992916"/>
            <a:ext cx="6172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rgbClr val="4D4D4D"/>
              </a:buClr>
              <a:buSzPct val="75000"/>
              <a:buFont typeface="Wingdings" panose="05000000000000000000" pitchFamily="2" charset="2"/>
              <a:defRPr kumimoji="1" sz="3200" b="1">
                <a:solidFill>
                  <a:schemeClr val="tx1"/>
                </a:solidFill>
                <a:latin typeface="Arial" panose="020B0604020202020204" pitchFamily="34" charset="0"/>
              </a:defRPr>
            </a:lvl1pPr>
            <a:lvl2pPr marL="742950" indent="-285750">
              <a:spcBef>
                <a:spcPct val="20000"/>
              </a:spcBef>
              <a:buClr>
                <a:srgbClr val="4D4D4D"/>
              </a:buClr>
              <a:buSzPct val="75000"/>
              <a:buFont typeface="Wingdings" panose="05000000000000000000" pitchFamily="2" charset="2"/>
              <a:defRPr kumimoji="1" sz="2800" b="1">
                <a:solidFill>
                  <a:schemeClr val="tx1"/>
                </a:solidFill>
                <a:latin typeface="Arial" panose="020B0604020202020204" pitchFamily="34" charset="0"/>
              </a:defRPr>
            </a:lvl2pPr>
            <a:lvl3pPr marL="1143000" indent="-228600">
              <a:spcBef>
                <a:spcPct val="20000"/>
              </a:spcBef>
              <a:buClr>
                <a:srgbClr val="4D4D4D"/>
              </a:buClr>
              <a:buSzPct val="75000"/>
              <a:buFont typeface="Wingdings" panose="05000000000000000000" pitchFamily="2" charset="2"/>
              <a:defRPr kumimoji="1" sz="2400" b="1">
                <a:solidFill>
                  <a:schemeClr val="tx1"/>
                </a:solidFill>
                <a:latin typeface="Arial" panose="020B0604020202020204" pitchFamily="34" charset="0"/>
              </a:defRPr>
            </a:lvl3pPr>
            <a:lvl4pPr marL="1600200" indent="-228600">
              <a:spcBef>
                <a:spcPct val="20000"/>
              </a:spcBef>
              <a:buClr>
                <a:srgbClr val="4D4D4D"/>
              </a:buClr>
              <a:buSzPct val="75000"/>
              <a:buFont typeface="Wingdings" panose="05000000000000000000" pitchFamily="2" charset="2"/>
              <a:defRPr kumimoji="1" sz="2000" b="1">
                <a:solidFill>
                  <a:schemeClr val="tx1"/>
                </a:solidFill>
                <a:latin typeface="Arial" panose="020B0604020202020204" pitchFamily="34" charset="0"/>
              </a:defRPr>
            </a:lvl4pPr>
            <a:lvl5pPr marL="2057400" indent="-228600">
              <a:spcBef>
                <a:spcPct val="20000"/>
              </a:spcBef>
              <a:buClr>
                <a:srgbClr val="4D4D4D"/>
              </a:buClr>
              <a:buSzPct val="75000"/>
              <a:buFont typeface="Wingdings" panose="05000000000000000000" pitchFamily="2" charset="2"/>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4D4D4D"/>
              </a:buClr>
              <a:buSzPct val="75000"/>
              <a:buFont typeface="Wingdings" panose="05000000000000000000" pitchFamily="2" charset="2"/>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4D4D4D"/>
              </a:buClr>
              <a:buSzPct val="75000"/>
              <a:buFont typeface="Wingdings" panose="05000000000000000000" pitchFamily="2" charset="2"/>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4D4D4D"/>
              </a:buClr>
              <a:buSzPct val="75000"/>
              <a:buFont typeface="Wingdings" panose="05000000000000000000" pitchFamily="2" charset="2"/>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4D4D4D"/>
              </a:buClr>
              <a:buSzPct val="75000"/>
              <a:buFont typeface="Wingdings" panose="05000000000000000000" pitchFamily="2" charset="2"/>
              <a:defRPr kumimoji="1" sz="2000" b="1">
                <a:solidFill>
                  <a:schemeClr val="tx1"/>
                </a:solidFill>
                <a:latin typeface="Arial" panose="020B0604020202020204" pitchFamily="34" charset="0"/>
              </a:defRPr>
            </a:lvl9pPr>
          </a:lstStyle>
          <a:p>
            <a:pPr>
              <a:spcBef>
                <a:spcPct val="0"/>
              </a:spcBef>
              <a:buClrTx/>
              <a:buSzTx/>
              <a:buFontTx/>
              <a:buNone/>
            </a:pPr>
            <a:r>
              <a:rPr lang="tr-TR" altLang="tr-TR" dirty="0" smtClean="0">
                <a:solidFill>
                  <a:schemeClr val="tx2"/>
                </a:solidFill>
              </a:rPr>
              <a:t>S</a:t>
            </a:r>
            <a:r>
              <a:rPr lang="en-US" altLang="tr-TR" dirty="0" err="1" smtClean="0">
                <a:solidFill>
                  <a:schemeClr val="tx2"/>
                </a:solidFill>
              </a:rPr>
              <a:t>cientists</a:t>
            </a:r>
            <a:r>
              <a:rPr lang="en-US" altLang="tr-TR" dirty="0" smtClean="0">
                <a:solidFill>
                  <a:schemeClr val="tx2"/>
                </a:solidFill>
              </a:rPr>
              <a:t> </a:t>
            </a:r>
            <a:r>
              <a:rPr lang="en-US" altLang="tr-TR" dirty="0">
                <a:solidFill>
                  <a:schemeClr val="tx2"/>
                </a:solidFill>
              </a:rPr>
              <a:t>are working </a:t>
            </a:r>
          </a:p>
          <a:p>
            <a:pPr>
              <a:spcBef>
                <a:spcPct val="0"/>
              </a:spcBef>
              <a:buClrTx/>
              <a:buSzTx/>
              <a:buFontTx/>
              <a:buNone/>
            </a:pPr>
            <a:r>
              <a:rPr lang="en-US" altLang="tr-TR" dirty="0">
                <a:solidFill>
                  <a:schemeClr val="tx2"/>
                </a:solidFill>
              </a:rPr>
              <a:t>on a simple inexpensive </a:t>
            </a:r>
          </a:p>
          <a:p>
            <a:pPr>
              <a:spcBef>
                <a:spcPct val="0"/>
              </a:spcBef>
              <a:buClrTx/>
              <a:buSzTx/>
              <a:buFontTx/>
              <a:buNone/>
            </a:pPr>
            <a:r>
              <a:rPr lang="en-US" altLang="tr-TR" dirty="0">
                <a:solidFill>
                  <a:schemeClr val="tx2"/>
                </a:solidFill>
              </a:rPr>
              <a:t>hand-held instrument that can detect </a:t>
            </a:r>
            <a:r>
              <a:rPr lang="tr-TR" altLang="tr-TR" dirty="0" err="1" smtClean="0">
                <a:solidFill>
                  <a:schemeClr val="tx2"/>
                </a:solidFill>
              </a:rPr>
              <a:t>agents</a:t>
            </a:r>
            <a:r>
              <a:rPr lang="en-US" altLang="tr-TR" dirty="0" smtClean="0">
                <a:solidFill>
                  <a:schemeClr val="tx2"/>
                </a:solidFill>
              </a:rPr>
              <a:t> </a:t>
            </a:r>
            <a:r>
              <a:rPr lang="en-US" altLang="tr-TR" dirty="0">
                <a:solidFill>
                  <a:schemeClr val="tx2"/>
                </a:solidFill>
              </a:rPr>
              <a:t>in </a:t>
            </a:r>
            <a:r>
              <a:rPr lang="en-US" altLang="tr-TR" dirty="0" smtClean="0">
                <a:solidFill>
                  <a:schemeClr val="tx2"/>
                </a:solidFill>
              </a:rPr>
              <a:t>minutes </a:t>
            </a:r>
            <a:r>
              <a:rPr lang="en-US" altLang="tr-TR" dirty="0">
                <a:solidFill>
                  <a:schemeClr val="tx2"/>
                </a:solidFill>
              </a:rPr>
              <a:t>using nanotechnology.</a:t>
            </a:r>
          </a:p>
        </p:txBody>
      </p:sp>
    </p:spTree>
    <p:extLst>
      <p:ext uri="{BB962C8B-B14F-4D97-AF65-F5344CB8AC3E}">
        <p14:creationId xmlns:p14="http://schemas.microsoft.com/office/powerpoint/2010/main" val="470308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4268" y="914400"/>
            <a:ext cx="8537331" cy="2895599"/>
          </a:xfrm>
        </p:spPr>
        <p:txBody>
          <a:bodyPr>
            <a:normAutofit/>
          </a:bodyPr>
          <a:lstStyle/>
          <a:p>
            <a:pPr marL="0" indent="0">
              <a:buNone/>
            </a:pPr>
            <a:r>
              <a:rPr lang="en-GB" sz="2000" b="1" dirty="0" smtClean="0">
                <a:solidFill>
                  <a:srgbClr val="FF0000"/>
                </a:solidFill>
              </a:rPr>
              <a:t>3. Carrying out tests of the system on plants: </a:t>
            </a:r>
            <a:r>
              <a:rPr lang="en-GB" sz="2000" dirty="0" smtClean="0">
                <a:solidFill>
                  <a:srgbClr val="0066FF"/>
                </a:solidFill>
              </a:rPr>
              <a:t>Studies were carried out on tomato and cactus plants. Plants were kept in the same conditions before the study. Cactus plants were grown hydroponically, and tomato plants were grown in pots. Reference and working electrodes were placed in the plants as close as possible to each other in connection with the xylem. While only calcium selective sensors were used in preliminary studies on cactus, both calcium and salicylate selective sensors were used together in studies on tomatoes. The responses of plants to biotic stress, </a:t>
            </a:r>
            <a:r>
              <a:rPr lang="en-GB" sz="2000" dirty="0" err="1" smtClean="0">
                <a:solidFill>
                  <a:srgbClr val="0066FF"/>
                </a:solidFill>
              </a:rPr>
              <a:t>NaCl</a:t>
            </a:r>
            <a:r>
              <a:rPr lang="en-GB" sz="2000" dirty="0" smtClean="0">
                <a:solidFill>
                  <a:srgbClr val="0066FF"/>
                </a:solidFill>
              </a:rPr>
              <a:t> salinity stress and cold stress were studied.</a:t>
            </a:r>
            <a:endParaRPr lang="tr-TR" sz="2000" dirty="0">
              <a:solidFill>
                <a:srgbClr val="993300"/>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solidFill>
                  <a:prstClr val="black">
                    <a:tint val="75000"/>
                  </a:prstClr>
                </a:solidFill>
              </a:rPr>
              <a:pPr/>
              <a:t>10</a:t>
            </a:fld>
            <a:endParaRPr lang="tr-TR" dirty="0">
              <a:solidFill>
                <a:prstClr val="black">
                  <a:tint val="75000"/>
                </a:prstClr>
              </a:solidFill>
            </a:endParaRPr>
          </a:p>
        </p:txBody>
      </p:sp>
      <p:sp>
        <p:nvSpPr>
          <p:cNvPr id="7" name="Dikdörtgen 6"/>
          <p:cNvSpPr/>
          <p:nvPr/>
        </p:nvSpPr>
        <p:spPr>
          <a:xfrm>
            <a:off x="1600200" y="6229290"/>
            <a:ext cx="6034454" cy="369332"/>
          </a:xfrm>
          <a:prstGeom prst="rect">
            <a:avLst/>
          </a:prstGeom>
        </p:spPr>
        <p:txBody>
          <a:bodyPr wrap="square">
            <a:spAutoFit/>
          </a:bodyPr>
          <a:lstStyle/>
          <a:p>
            <a:pPr algn="ctr"/>
            <a:r>
              <a:rPr lang="en-GB" sz="1800" dirty="0" smtClean="0">
                <a:solidFill>
                  <a:srgbClr val="0066FF"/>
                </a:solidFill>
              </a:rPr>
              <a:t>Examples of application in cactus and tomato plants</a:t>
            </a:r>
            <a:endParaRPr lang="tr-TR" sz="1800" dirty="0">
              <a:solidFill>
                <a:srgbClr val="0066FF"/>
              </a:solidFill>
            </a:endParaRPr>
          </a:p>
        </p:txBody>
      </p:sp>
      <p:pic>
        <p:nvPicPr>
          <p:cNvPr id="8" name="7 Resim" descr="IMG520"/>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0" y="3886200"/>
            <a:ext cx="1828800" cy="2286000"/>
          </a:xfrm>
          <a:prstGeom prst="rect">
            <a:avLst/>
          </a:prstGeom>
          <a:noFill/>
          <a:ln>
            <a:noFill/>
          </a:ln>
        </p:spPr>
      </p:pic>
      <p:pic>
        <p:nvPicPr>
          <p:cNvPr id="9" name="8 Resim" descr="C:\Users\ışıl hoca\Desktop\hede.pn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3886200"/>
            <a:ext cx="2362200" cy="2286000"/>
          </a:xfrm>
          <a:prstGeom prst="rect">
            <a:avLst/>
          </a:prstGeom>
          <a:noFill/>
          <a:ln>
            <a:noFill/>
          </a:ln>
        </p:spPr>
      </p:pic>
    </p:spTree>
    <p:extLst>
      <p:ext uri="{BB962C8B-B14F-4D97-AF65-F5344CB8AC3E}">
        <p14:creationId xmlns:p14="http://schemas.microsoft.com/office/powerpoint/2010/main" val="38636531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a:stretch>
            <a:fillRect/>
          </a:stretch>
        </p:blipFill>
        <p:spPr>
          <a:xfrm>
            <a:off x="-1" y="-1"/>
            <a:ext cx="9244013" cy="6934323"/>
          </a:xfrm>
          <a:prstGeom prst="rect">
            <a:avLst/>
          </a:prstGeom>
        </p:spPr>
      </p:pic>
    </p:spTree>
    <p:extLst>
      <p:ext uri="{BB962C8B-B14F-4D97-AF65-F5344CB8AC3E}">
        <p14:creationId xmlns:p14="http://schemas.microsoft.com/office/powerpoint/2010/main" val="18977349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a:p>
        </p:txBody>
      </p:sp>
      <p:sp>
        <p:nvSpPr>
          <p:cNvPr id="3" name="Unvan 2"/>
          <p:cNvSpPr>
            <a:spLocks noGrp="1"/>
          </p:cNvSpPr>
          <p:nvPr>
            <p:ph type="title"/>
          </p:nvPr>
        </p:nvSpPr>
        <p:spPr/>
        <p:txBody>
          <a:bodyPr/>
          <a:lstStyle/>
          <a:p>
            <a:endParaRPr lang="tr-TR"/>
          </a:p>
        </p:txBody>
      </p:sp>
      <p:pic>
        <p:nvPicPr>
          <p:cNvPr id="4" name="Resim 3"/>
          <p:cNvPicPr>
            <a:picLocks noChangeAspect="1"/>
          </p:cNvPicPr>
          <p:nvPr/>
        </p:nvPicPr>
        <p:blipFill>
          <a:blip r:embed="rId2"/>
          <a:stretch>
            <a:fillRect/>
          </a:stretch>
        </p:blipFill>
        <p:spPr>
          <a:xfrm>
            <a:off x="-304800" y="0"/>
            <a:ext cx="9753600" cy="7315200"/>
          </a:xfrm>
          <a:prstGeom prst="rect">
            <a:avLst/>
          </a:prstGeom>
        </p:spPr>
      </p:pic>
    </p:spTree>
    <p:extLst>
      <p:ext uri="{BB962C8B-B14F-4D97-AF65-F5344CB8AC3E}">
        <p14:creationId xmlns:p14="http://schemas.microsoft.com/office/powerpoint/2010/main" val="3118443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a:p>
        </p:txBody>
      </p:sp>
      <p:sp>
        <p:nvSpPr>
          <p:cNvPr id="3" name="Unvan 2"/>
          <p:cNvSpPr>
            <a:spLocks noGrp="1"/>
          </p:cNvSpPr>
          <p:nvPr>
            <p:ph type="title"/>
          </p:nvPr>
        </p:nvSpPr>
        <p:spPr/>
        <p:txBody>
          <a:bodyPr/>
          <a:lstStyle/>
          <a:p>
            <a:endParaRPr lang="tr-TR"/>
          </a:p>
        </p:txBody>
      </p:sp>
      <p:pic>
        <p:nvPicPr>
          <p:cNvPr id="4" name="Resim 3"/>
          <p:cNvPicPr>
            <a:picLocks noChangeAspect="1"/>
          </p:cNvPicPr>
          <p:nvPr/>
        </p:nvPicPr>
        <p:blipFill>
          <a:blip r:embed="rId2"/>
          <a:stretch>
            <a:fillRect/>
          </a:stretch>
        </p:blipFill>
        <p:spPr>
          <a:xfrm>
            <a:off x="-138545" y="0"/>
            <a:ext cx="9753600" cy="7315200"/>
          </a:xfrm>
          <a:prstGeom prst="rect">
            <a:avLst/>
          </a:prstGeom>
        </p:spPr>
      </p:pic>
    </p:spTree>
    <p:extLst>
      <p:ext uri="{BB962C8B-B14F-4D97-AF65-F5344CB8AC3E}">
        <p14:creationId xmlns:p14="http://schemas.microsoft.com/office/powerpoint/2010/main" val="31388152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537855" y="260929"/>
            <a:ext cx="5652654" cy="6594762"/>
          </a:xfrm>
          <a:prstGeom prst="rect">
            <a:avLst/>
          </a:prstGeom>
        </p:spPr>
      </p:pic>
    </p:spTree>
    <p:extLst>
      <p:ext uri="{BB962C8B-B14F-4D97-AF65-F5344CB8AC3E}">
        <p14:creationId xmlns:p14="http://schemas.microsoft.com/office/powerpoint/2010/main" val="40139480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51256" y="2486284"/>
            <a:ext cx="3578878" cy="4371716"/>
          </a:xfrm>
          <a:prstGeom prst="rect">
            <a:avLst/>
          </a:prstGeom>
        </p:spPr>
      </p:pic>
      <p:sp>
        <p:nvSpPr>
          <p:cNvPr id="2" name="Title 1"/>
          <p:cNvSpPr>
            <a:spLocks noGrp="1"/>
          </p:cNvSpPr>
          <p:nvPr>
            <p:ph type="ctrTitle"/>
          </p:nvPr>
        </p:nvSpPr>
        <p:spPr>
          <a:xfrm>
            <a:off x="457200" y="685800"/>
            <a:ext cx="8229600" cy="1447801"/>
          </a:xfrm>
        </p:spPr>
        <p:txBody>
          <a:bodyPr>
            <a:noAutofit/>
          </a:bodyPr>
          <a:lstStyle/>
          <a:p>
            <a:pPr indent="0" algn="ctr" eaLnBrk="1" fontAlgn="auto" hangingPunct="1">
              <a:spcAft>
                <a:spcPts val="0"/>
              </a:spcAft>
              <a:defRPr/>
            </a:pPr>
            <a:r>
              <a:rPr lang="en-GB" sz="3600" dirty="0" smtClean="0">
                <a:solidFill>
                  <a:schemeClr val="tx2">
                    <a:tint val="100000"/>
                    <a:shade val="90000"/>
                    <a:satMod val="250000"/>
                    <a:alpha val="100000"/>
                  </a:schemeClr>
                </a:solidFill>
              </a:rPr>
              <a:t>New Drug Formulation Technologies: An </a:t>
            </a:r>
            <a:r>
              <a:rPr lang="en-GB" sz="3600" dirty="0" err="1" smtClean="0">
                <a:solidFill>
                  <a:schemeClr val="tx2">
                    <a:tint val="100000"/>
                    <a:shade val="90000"/>
                    <a:satMod val="250000"/>
                    <a:alpha val="100000"/>
                  </a:schemeClr>
                </a:solidFill>
              </a:rPr>
              <a:t>OverviewNew</a:t>
            </a:r>
            <a:r>
              <a:rPr lang="en-GB" sz="3600" dirty="0" smtClean="0">
                <a:solidFill>
                  <a:schemeClr val="tx2">
                    <a:tint val="100000"/>
                    <a:shade val="90000"/>
                    <a:satMod val="250000"/>
                    <a:alpha val="100000"/>
                  </a:schemeClr>
                </a:solidFill>
              </a:rPr>
              <a:t> Drug Formulation Technologies: An Overview</a:t>
            </a:r>
            <a:endParaRPr lang="en-US" sz="3600" dirty="0">
              <a:solidFill>
                <a:schemeClr val="tx2">
                  <a:tint val="100000"/>
                  <a:shade val="90000"/>
                  <a:satMod val="250000"/>
                  <a:alpha val="100000"/>
                </a:schemeClr>
              </a:solidFill>
            </a:endParaRPr>
          </a:p>
        </p:txBody>
      </p:sp>
      <p:pic>
        <p:nvPicPr>
          <p:cNvPr id="6" name="Resim 5"/>
          <p:cNvPicPr>
            <a:picLocks noChangeAspect="1"/>
          </p:cNvPicPr>
          <p:nvPr/>
        </p:nvPicPr>
        <p:blipFill>
          <a:blip r:embed="rId3"/>
          <a:stretch>
            <a:fillRect/>
          </a:stretch>
        </p:blipFill>
        <p:spPr>
          <a:xfrm>
            <a:off x="3527621" y="2672446"/>
            <a:ext cx="5616379" cy="4058711"/>
          </a:xfrm>
          <a:prstGeom prst="rect">
            <a:avLst/>
          </a:prstGeom>
        </p:spPr>
      </p:pic>
    </p:spTree>
    <p:extLst>
      <p:ext uri="{BB962C8B-B14F-4D97-AF65-F5344CB8AC3E}">
        <p14:creationId xmlns:p14="http://schemas.microsoft.com/office/powerpoint/2010/main" val="2049413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p:nvPr/>
        </p:nvPicPr>
        <p:blipFill>
          <a:blip r:embed="rId3" cstate="email">
            <a:extLst>
              <a:ext uri="{28A0092B-C50C-407E-A947-70E740481C1C}">
                <a14:useLocalDpi xmlns:a14="http://schemas.microsoft.com/office/drawing/2010/main" val="0"/>
              </a:ext>
            </a:extLst>
          </a:blip>
          <a:stretch>
            <a:fillRect/>
          </a:stretch>
        </p:blipFill>
        <p:spPr>
          <a:xfrm>
            <a:off x="457201" y="531653"/>
            <a:ext cx="2895600" cy="3430747"/>
          </a:xfrm>
          <a:prstGeom prst="rect">
            <a:avLst/>
          </a:prstGeom>
        </p:spPr>
      </p:pic>
      <p:pic>
        <p:nvPicPr>
          <p:cNvPr id="5" name="Resim 4"/>
          <p:cNvPicPr/>
          <p:nvPr/>
        </p:nvPicPr>
        <p:blipFill>
          <a:blip r:embed="rId4" cstate="email">
            <a:extLst>
              <a:ext uri="{28A0092B-C50C-407E-A947-70E740481C1C}">
                <a14:useLocalDpi xmlns:a14="http://schemas.microsoft.com/office/drawing/2010/main" val="0"/>
              </a:ext>
            </a:extLst>
          </a:blip>
          <a:stretch>
            <a:fillRect/>
          </a:stretch>
        </p:blipFill>
        <p:spPr>
          <a:xfrm>
            <a:off x="3859577" y="672078"/>
            <a:ext cx="5066666" cy="2895600"/>
          </a:xfrm>
          <a:prstGeom prst="rect">
            <a:avLst/>
          </a:prstGeom>
        </p:spPr>
      </p:pic>
      <p:pic>
        <p:nvPicPr>
          <p:cNvPr id="6" name="Resim 5" descr="C:\Users\BRAHIM~1\AppData\Local\Temp\Rar$DIa8712.21674\102.tif"/>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2439" y="3962401"/>
            <a:ext cx="3947161" cy="2706528"/>
          </a:xfrm>
          <a:prstGeom prst="rect">
            <a:avLst/>
          </a:prstGeom>
          <a:noFill/>
          <a:ln>
            <a:noFill/>
          </a:ln>
        </p:spPr>
      </p:pic>
      <p:pic>
        <p:nvPicPr>
          <p:cNvPr id="7" name="Resim 6" descr="C:\Users\BRAHIM~1\AppData\Local\Temp\Rar$DIa8712.24106\103.tif"/>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78350" y="3938451"/>
            <a:ext cx="3993516" cy="2730478"/>
          </a:xfrm>
          <a:prstGeom prst="rect">
            <a:avLst/>
          </a:prstGeom>
          <a:noFill/>
          <a:ln>
            <a:noFill/>
          </a:ln>
        </p:spPr>
      </p:pic>
      <p:pic>
        <p:nvPicPr>
          <p:cNvPr id="8" name="Resim 7"/>
          <p:cNvPicPr/>
          <p:nvPr/>
        </p:nvPicPr>
        <p:blipFill rotWithShape="1">
          <a:blip r:embed="rId7" cstate="email">
            <a:extLst>
              <a:ext uri="{28A0092B-C50C-407E-A947-70E740481C1C}">
                <a14:useLocalDpi xmlns:a14="http://schemas.microsoft.com/office/drawing/2010/main" val="0"/>
              </a:ext>
            </a:extLst>
          </a:blip>
          <a:srcRect l="43923" t="17964" r="17120" b="29936"/>
          <a:stretch/>
        </p:blipFill>
        <p:spPr bwMode="auto">
          <a:xfrm rot="5400000">
            <a:off x="1727774" y="2320905"/>
            <a:ext cx="2218690" cy="2506980"/>
          </a:xfrm>
          <a:prstGeom prst="rect">
            <a:avLst/>
          </a:prstGeom>
          <a:ln>
            <a:noFill/>
          </a:ln>
          <a:extLst>
            <a:ext uri="{53640926-AAD7-44D8-BBD7-CCE9431645EC}">
              <a14:shadowObscured xmlns:a14="http://schemas.microsoft.com/office/drawing/2010/main"/>
            </a:ext>
          </a:extLst>
        </p:spPr>
      </p:pic>
      <p:pic>
        <p:nvPicPr>
          <p:cNvPr id="9" name="İçerik Yer Tutucusu 3"/>
          <p:cNvPicPr>
            <a:picLocks noGrp="1"/>
          </p:cNvPicPr>
          <p:nvPr>
            <p:ph idx="1"/>
          </p:nvPr>
        </p:nvPicPr>
        <p:blipFill>
          <a:blip r:embed="rId8" cstate="email">
            <a:extLst>
              <a:ext uri="{28A0092B-C50C-407E-A947-70E740481C1C}">
                <a14:useLocalDpi xmlns:a14="http://schemas.microsoft.com/office/drawing/2010/main" val="0"/>
              </a:ext>
            </a:extLst>
          </a:blip>
          <a:srcRect/>
          <a:stretch>
            <a:fillRect/>
          </a:stretch>
        </p:blipFill>
        <p:spPr bwMode="auto">
          <a:xfrm>
            <a:off x="3949002" y="2501120"/>
            <a:ext cx="2443908" cy="2116810"/>
          </a:xfrm>
          <a:prstGeom prst="rect">
            <a:avLst/>
          </a:prstGeom>
          <a:noFill/>
          <a:ln>
            <a:noFill/>
          </a:ln>
        </p:spPr>
      </p:pic>
    </p:spTree>
    <p:extLst>
      <p:ext uri="{BB962C8B-B14F-4D97-AF65-F5344CB8AC3E}">
        <p14:creationId xmlns:p14="http://schemas.microsoft.com/office/powerpoint/2010/main" val="3020510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C:\Users\Atilla ŞİMŞEK\Desktop\96d4dd9a-764e-4273-964a-881f1fdd780a.jpg"/>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95735"/>
            <a:ext cx="4267200" cy="2743200"/>
          </a:xfrm>
          <a:prstGeom prst="rect">
            <a:avLst/>
          </a:prstGeom>
          <a:noFill/>
          <a:ln>
            <a:solidFill>
              <a:sysClr val="windowText" lastClr="000000"/>
            </a:solidFill>
          </a:ln>
        </p:spPr>
      </p:pic>
      <p:pic>
        <p:nvPicPr>
          <p:cNvPr id="5" name="Resim 4" descr="C:\Users\Atilla ŞİMŞEK\Desktop\46fd9c20-aefc-48c5-8043-364f34cfbfc6.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95800" y="1606621"/>
            <a:ext cx="4495800" cy="2732314"/>
          </a:xfrm>
          <a:prstGeom prst="rect">
            <a:avLst/>
          </a:prstGeom>
          <a:noFill/>
          <a:ln>
            <a:solidFill>
              <a:sysClr val="windowText" lastClr="000000"/>
            </a:solidFill>
          </a:ln>
        </p:spPr>
      </p:pic>
      <p:sp>
        <p:nvSpPr>
          <p:cNvPr id="6" name="Dikdörtgen 5"/>
          <p:cNvSpPr/>
          <p:nvPr/>
        </p:nvSpPr>
        <p:spPr>
          <a:xfrm>
            <a:off x="2171700" y="4648200"/>
            <a:ext cx="4572000" cy="878895"/>
          </a:xfrm>
          <a:prstGeom prst="rect">
            <a:avLst/>
          </a:prstGeom>
        </p:spPr>
        <p:txBody>
          <a:bodyPr>
            <a:spAutoFit/>
          </a:bodyPr>
          <a:lstStyle/>
          <a:p>
            <a:pPr algn="just">
              <a:lnSpc>
                <a:spcPct val="150000"/>
              </a:lnSpc>
              <a:spcAft>
                <a:spcPts val="0"/>
              </a:spcAft>
            </a:pPr>
            <a:r>
              <a:rPr lang="en-GB" sz="1800" dirty="0" smtClean="0">
                <a:effectLst/>
                <a:latin typeface="Times New Roman" panose="02020603050405020304" pitchFamily="18" charset="0"/>
                <a:ea typeface="Calibri" panose="020F0502020204030204" pitchFamily="34" charset="0"/>
                <a:cs typeface="Times New Roman" panose="02020603050405020304" pitchFamily="18" charset="0"/>
              </a:rPr>
              <a:t>Cytotoxicity findings (</a:t>
            </a:r>
            <a:r>
              <a:rPr lang="en-GB" sz="1800" dirty="0" err="1" smtClean="0">
                <a:effectLst/>
                <a:latin typeface="Times New Roman" panose="02020603050405020304" pitchFamily="18" charset="0"/>
                <a:ea typeface="Calibri" panose="020F0502020204030204" pitchFamily="34" charset="0"/>
                <a:cs typeface="Times New Roman" panose="02020603050405020304" pitchFamily="18" charset="0"/>
              </a:rPr>
              <a:t>a.Cell</a:t>
            </a:r>
            <a:r>
              <a:rPr lang="en-GB" sz="1800" dirty="0" smtClean="0">
                <a:effectLst/>
                <a:latin typeface="Times New Roman" panose="02020603050405020304" pitchFamily="18" charset="0"/>
                <a:ea typeface="Calibri" panose="020F0502020204030204" pitchFamily="34" charset="0"/>
                <a:cs typeface="Times New Roman" panose="02020603050405020304" pitchFamily="18" charset="0"/>
              </a:rPr>
              <a:t> control, b.1/32 cytotoxicity observed in reconstitution)</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20742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674890" y="242455"/>
            <a:ext cx="5044785" cy="6726381"/>
          </a:xfrm>
          <a:prstGeom prst="rect">
            <a:avLst/>
          </a:prstGeom>
        </p:spPr>
      </p:pic>
    </p:spTree>
    <p:extLst>
      <p:ext uri="{BB962C8B-B14F-4D97-AF65-F5344CB8AC3E}">
        <p14:creationId xmlns:p14="http://schemas.microsoft.com/office/powerpoint/2010/main" val="221141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100640" y="224126"/>
            <a:ext cx="4727178" cy="6302904"/>
          </a:xfrm>
          <a:prstGeom prst="rect">
            <a:avLst/>
          </a:prstGeom>
        </p:spPr>
      </p:pic>
    </p:spTree>
    <p:extLst>
      <p:ext uri="{BB962C8B-B14F-4D97-AF65-F5344CB8AC3E}">
        <p14:creationId xmlns:p14="http://schemas.microsoft.com/office/powerpoint/2010/main" val="3331885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a:p>
        </p:txBody>
      </p:sp>
      <p:sp>
        <p:nvSpPr>
          <p:cNvPr id="3" name="Unvan 2"/>
          <p:cNvSpPr>
            <a:spLocks noGrp="1"/>
          </p:cNvSpPr>
          <p:nvPr>
            <p:ph type="title"/>
          </p:nvPr>
        </p:nvSpPr>
        <p:spPr/>
        <p:txBody>
          <a:bodyPr/>
          <a:lstStyle/>
          <a:p>
            <a:endParaRPr lang="tr-TR"/>
          </a:p>
        </p:txBody>
      </p:sp>
      <p:pic>
        <p:nvPicPr>
          <p:cNvPr id="4" name="Resim 3"/>
          <p:cNvPicPr>
            <a:picLocks noChangeAspect="1"/>
          </p:cNvPicPr>
          <p:nvPr/>
        </p:nvPicPr>
        <p:blipFill>
          <a:blip r:embed="rId2"/>
          <a:stretch>
            <a:fillRect/>
          </a:stretch>
        </p:blipFill>
        <p:spPr>
          <a:xfrm>
            <a:off x="-2562225" y="-447675"/>
            <a:ext cx="15240000" cy="7753350"/>
          </a:xfrm>
          <a:prstGeom prst="rect">
            <a:avLst/>
          </a:prstGeom>
        </p:spPr>
      </p:pic>
    </p:spTree>
    <p:extLst>
      <p:ext uri="{BB962C8B-B14F-4D97-AF65-F5344CB8AC3E}">
        <p14:creationId xmlns:p14="http://schemas.microsoft.com/office/powerpoint/2010/main" val="2471683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p:cNvSpPr>
            <a:spLocks noGrp="1"/>
          </p:cNvSpPr>
          <p:nvPr>
            <p:ph type="title"/>
          </p:nvPr>
        </p:nvSpPr>
        <p:spPr/>
        <p:txBody>
          <a:bodyPr/>
          <a:lstStyle/>
          <a:p>
            <a:pPr eaLnBrk="1" hangingPunct="1"/>
            <a:r>
              <a:rPr lang="en-US" altLang="tr-TR" sz="3200" dirty="0" smtClean="0">
                <a:latin typeface="Times New Roman" panose="02020603050405020304" pitchFamily="18" charset="0"/>
                <a:cs typeface="Times New Roman" panose="02020603050405020304" pitchFamily="18" charset="0"/>
              </a:rPr>
              <a:t/>
            </a:r>
            <a:br>
              <a:rPr lang="en-US" altLang="tr-TR" sz="3200" dirty="0" smtClean="0">
                <a:latin typeface="Times New Roman" panose="02020603050405020304" pitchFamily="18" charset="0"/>
                <a:cs typeface="Times New Roman" panose="02020603050405020304" pitchFamily="18" charset="0"/>
              </a:rPr>
            </a:br>
            <a:r>
              <a:rPr lang="en-US" altLang="tr-TR" sz="3200" dirty="0" smtClean="0">
                <a:solidFill>
                  <a:schemeClr val="tx1"/>
                </a:solidFill>
                <a:latin typeface="Times New Roman" panose="02020603050405020304" pitchFamily="18" charset="0"/>
                <a:cs typeface="Times New Roman" panose="02020603050405020304" pitchFamily="18" charset="0"/>
              </a:rPr>
              <a:t> Conclusion</a:t>
            </a:r>
          </a:p>
        </p:txBody>
      </p:sp>
      <p:sp>
        <p:nvSpPr>
          <p:cNvPr id="40966" name="Content Placeholder 6"/>
          <p:cNvSpPr>
            <a:spLocks noGrp="1"/>
          </p:cNvSpPr>
          <p:nvPr>
            <p:ph idx="1"/>
          </p:nvPr>
        </p:nvSpPr>
        <p:spPr/>
        <p:txBody>
          <a:bodyPr>
            <a:normAutofit lnSpcReduction="10000"/>
          </a:bodyPr>
          <a:lstStyle/>
          <a:p>
            <a:pPr marL="320040" indent="-320040" eaLnBrk="1" fontAlgn="auto" hangingPunct="1">
              <a:lnSpc>
                <a:spcPct val="80000"/>
              </a:lnSpc>
              <a:spcAft>
                <a:spcPts val="0"/>
              </a:spcAft>
              <a:buSzPct val="80000"/>
              <a:buFont typeface="Wingdings" pitchFamily="2" charset="2"/>
              <a:buChar char="q"/>
              <a:defRPr/>
            </a:pPr>
            <a:r>
              <a:rPr lang="en-US" sz="2000" b="1" dirty="0" smtClean="0">
                <a:solidFill>
                  <a:schemeClr val="tx1"/>
                </a:solidFill>
                <a:latin typeface="Baskerville Old Face" pitchFamily="18" charset="0"/>
              </a:rPr>
              <a:t>Nanotechnology offers the ability to build large numbers of products that are incredibly powerful.</a:t>
            </a:r>
          </a:p>
          <a:p>
            <a:pPr marL="320040" indent="-320040" eaLnBrk="1" fontAlgn="auto" hangingPunct="1">
              <a:lnSpc>
                <a:spcPct val="80000"/>
              </a:lnSpc>
              <a:spcAft>
                <a:spcPts val="0"/>
              </a:spcAft>
              <a:buSzPct val="80000"/>
              <a:buFont typeface="Wingdings" pitchFamily="2" charset="2"/>
              <a:buChar char="q"/>
              <a:defRPr/>
            </a:pPr>
            <a:endParaRPr lang="en-US" sz="2000" b="1" dirty="0" smtClean="0">
              <a:solidFill>
                <a:schemeClr val="tx1"/>
              </a:solidFill>
              <a:latin typeface="Baskerville Old Face" pitchFamily="18" charset="0"/>
            </a:endParaRPr>
          </a:p>
          <a:p>
            <a:pPr marL="320040" indent="-320040" eaLnBrk="1" fontAlgn="auto" hangingPunct="1">
              <a:lnSpc>
                <a:spcPct val="80000"/>
              </a:lnSpc>
              <a:spcAft>
                <a:spcPts val="0"/>
              </a:spcAft>
              <a:buSzPct val="80000"/>
              <a:buFont typeface="Wingdings" pitchFamily="2" charset="2"/>
              <a:buChar char="q"/>
              <a:defRPr/>
            </a:pPr>
            <a:r>
              <a:rPr lang="en-US" sz="2000" b="1" dirty="0" smtClean="0">
                <a:solidFill>
                  <a:schemeClr val="tx1"/>
                </a:solidFill>
                <a:latin typeface="Baskerville Old Face" pitchFamily="18" charset="0"/>
              </a:rPr>
              <a:t>Nanotechnology is heavily intertwined with biotechnology and information technology, making its scope very wide.</a:t>
            </a:r>
          </a:p>
          <a:p>
            <a:pPr marL="320040" indent="-320040" eaLnBrk="1" fontAlgn="auto" hangingPunct="1">
              <a:lnSpc>
                <a:spcPct val="80000"/>
              </a:lnSpc>
              <a:spcAft>
                <a:spcPts val="0"/>
              </a:spcAft>
              <a:buSzPct val="80000"/>
              <a:buFont typeface="Wingdings" pitchFamily="2" charset="2"/>
              <a:buChar char="q"/>
              <a:defRPr/>
            </a:pPr>
            <a:endParaRPr lang="en-US" sz="2000" b="1" dirty="0" smtClean="0">
              <a:solidFill>
                <a:schemeClr val="tx1"/>
              </a:solidFill>
              <a:latin typeface="Baskerville Old Face" pitchFamily="18" charset="0"/>
            </a:endParaRPr>
          </a:p>
          <a:p>
            <a:pPr marL="320040" indent="-320040" eaLnBrk="1" fontAlgn="auto" hangingPunct="1">
              <a:lnSpc>
                <a:spcPct val="80000"/>
              </a:lnSpc>
              <a:spcAft>
                <a:spcPts val="0"/>
              </a:spcAft>
              <a:buSzPct val="80000"/>
              <a:buFont typeface="Wingdings" pitchFamily="2" charset="2"/>
              <a:buChar char="q"/>
              <a:defRPr/>
            </a:pPr>
            <a:r>
              <a:rPr lang="en-US" sz="2000" b="1" dirty="0" err="1" smtClean="0">
                <a:solidFill>
                  <a:schemeClr val="tx1"/>
                </a:solidFill>
                <a:latin typeface="Baskerville Old Face" pitchFamily="18" charset="0"/>
              </a:rPr>
              <a:t>Nanomedicine</a:t>
            </a:r>
            <a:r>
              <a:rPr lang="en-US" sz="2000" b="1" dirty="0" smtClean="0">
                <a:solidFill>
                  <a:schemeClr val="tx1"/>
                </a:solidFill>
                <a:latin typeface="Baskerville Old Face" pitchFamily="18" charset="0"/>
              </a:rPr>
              <a:t> for cancer has the ability to improve health care dramatically.</a:t>
            </a:r>
          </a:p>
          <a:p>
            <a:pPr marL="320040" indent="-320040" eaLnBrk="1" fontAlgn="auto" hangingPunct="1">
              <a:lnSpc>
                <a:spcPct val="80000"/>
              </a:lnSpc>
              <a:spcAft>
                <a:spcPts val="0"/>
              </a:spcAft>
              <a:buSzPct val="80000"/>
              <a:buFont typeface="Wingdings" pitchFamily="2" charset="2"/>
              <a:buChar char="q"/>
              <a:defRPr/>
            </a:pPr>
            <a:endParaRPr lang="en-US" sz="2000" b="1" dirty="0" smtClean="0">
              <a:solidFill>
                <a:schemeClr val="tx1"/>
              </a:solidFill>
              <a:latin typeface="Baskerville Old Face" pitchFamily="18" charset="0"/>
            </a:endParaRPr>
          </a:p>
          <a:p>
            <a:pPr marL="320040" indent="-320040" eaLnBrk="1" fontAlgn="auto" hangingPunct="1">
              <a:lnSpc>
                <a:spcPct val="80000"/>
              </a:lnSpc>
              <a:spcAft>
                <a:spcPts val="0"/>
              </a:spcAft>
              <a:buSzPct val="80000"/>
              <a:buFont typeface="Wingdings" pitchFamily="2" charset="2"/>
              <a:buChar char="q"/>
              <a:defRPr/>
            </a:pPr>
            <a:r>
              <a:rPr lang="en-US" sz="2000" b="1" dirty="0" smtClean="0">
                <a:solidFill>
                  <a:schemeClr val="tx1"/>
                </a:solidFill>
                <a:latin typeface="Baskerville Old Face" pitchFamily="18" charset="0"/>
              </a:rPr>
              <a:t>Current research is mostly in diagnostic tools, although there are many other application of </a:t>
            </a:r>
            <a:r>
              <a:rPr lang="en-US" sz="2000" b="1" dirty="0" err="1" smtClean="0">
                <a:solidFill>
                  <a:schemeClr val="tx1"/>
                </a:solidFill>
                <a:latin typeface="Baskerville Old Face" pitchFamily="18" charset="0"/>
              </a:rPr>
              <a:t>nanomaterials</a:t>
            </a:r>
            <a:r>
              <a:rPr lang="en-US" sz="2000" b="1" dirty="0" smtClean="0">
                <a:solidFill>
                  <a:schemeClr val="tx1"/>
                </a:solidFill>
                <a:latin typeface="Baskerville Old Face" pitchFamily="18" charset="0"/>
              </a:rPr>
              <a:t> in medicine.</a:t>
            </a:r>
          </a:p>
          <a:p>
            <a:pPr marL="320040" indent="-320040" eaLnBrk="1" fontAlgn="auto" hangingPunct="1">
              <a:lnSpc>
                <a:spcPct val="80000"/>
              </a:lnSpc>
              <a:spcAft>
                <a:spcPts val="0"/>
              </a:spcAft>
              <a:buSzPct val="80000"/>
              <a:buFont typeface="Wingdings" pitchFamily="2" charset="2"/>
              <a:buChar char="q"/>
              <a:defRPr/>
            </a:pPr>
            <a:endParaRPr lang="en-US" sz="2000" b="1" dirty="0" smtClean="0">
              <a:solidFill>
                <a:schemeClr val="tx1"/>
              </a:solidFill>
              <a:latin typeface="Baskerville Old Face" pitchFamily="18" charset="0"/>
            </a:endParaRPr>
          </a:p>
          <a:p>
            <a:pPr marL="320040" indent="-320040" eaLnBrk="1" fontAlgn="auto" hangingPunct="1">
              <a:lnSpc>
                <a:spcPct val="80000"/>
              </a:lnSpc>
              <a:spcAft>
                <a:spcPts val="0"/>
              </a:spcAft>
              <a:buSzPct val="80000"/>
              <a:buFont typeface="Wingdings" pitchFamily="2" charset="2"/>
              <a:buChar char="q"/>
              <a:defRPr/>
            </a:pPr>
            <a:r>
              <a:rPr lang="en-US" sz="2000" b="1" dirty="0" smtClean="0">
                <a:solidFill>
                  <a:schemeClr val="tx1"/>
                </a:solidFill>
                <a:latin typeface="Baskerville Old Face" pitchFamily="18" charset="0"/>
              </a:rPr>
              <a:t>There are still lots of advances needed to improve </a:t>
            </a:r>
            <a:r>
              <a:rPr lang="en-US" sz="2000" b="1" dirty="0" err="1" smtClean="0">
                <a:solidFill>
                  <a:schemeClr val="tx1"/>
                </a:solidFill>
                <a:latin typeface="Baskerville Old Face" pitchFamily="18" charset="0"/>
              </a:rPr>
              <a:t>Nanomedicine</a:t>
            </a:r>
            <a:endParaRPr lang="en-US" sz="2000" b="1" dirty="0" smtClean="0">
              <a:solidFill>
                <a:schemeClr val="tx1"/>
              </a:solidFill>
              <a:latin typeface="Baskerville Old Face" pitchFamily="18" charset="0"/>
            </a:endParaRPr>
          </a:p>
          <a:p>
            <a:pPr marL="0" indent="0" eaLnBrk="1" hangingPunct="1">
              <a:buSzPct val="80000"/>
              <a:buFont typeface="Wingdings" pitchFamily="2" charset="2"/>
              <a:buChar char="q"/>
              <a:defRPr/>
            </a:pPr>
            <a:endParaRPr lang="en-US" sz="2000" dirty="0" smtClean="0">
              <a:solidFill>
                <a:schemeClr val="tx2">
                  <a:lumMod val="50000"/>
                </a:schemeClr>
              </a:solidFill>
              <a:latin typeface="Baskerville Old Face" pitchFamily="18" charset="0"/>
            </a:endParaRPr>
          </a:p>
        </p:txBody>
      </p:sp>
    </p:spTree>
    <p:extLst>
      <p:ext uri="{BB962C8B-B14F-4D97-AF65-F5344CB8AC3E}">
        <p14:creationId xmlns:p14="http://schemas.microsoft.com/office/powerpoint/2010/main" val="3850761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024467" y="0"/>
            <a:ext cx="6152284" cy="8203046"/>
          </a:xfrm>
          <a:prstGeom prst="rect">
            <a:avLst/>
          </a:prstGeom>
        </p:spPr>
      </p:pic>
    </p:spTree>
    <p:extLst>
      <p:ext uri="{BB962C8B-B14F-4D97-AF65-F5344CB8AC3E}">
        <p14:creationId xmlns:p14="http://schemas.microsoft.com/office/powerpoint/2010/main" val="1432505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8612" y="0"/>
            <a:ext cx="4486275" cy="6858000"/>
          </a:xfrm>
          <a:prstGeom prst="rect">
            <a:avLst/>
          </a:prstGeom>
          <a:noFill/>
          <a:ln>
            <a:noFill/>
          </a:ln>
        </p:spPr>
      </p:pic>
      <p:pic>
        <p:nvPicPr>
          <p:cNvPr id="5" name="Resim 4"/>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14887" y="0"/>
            <a:ext cx="4057650" cy="6858000"/>
          </a:xfrm>
          <a:prstGeom prst="rect">
            <a:avLst/>
          </a:prstGeom>
          <a:noFill/>
          <a:ln>
            <a:noFill/>
          </a:ln>
        </p:spPr>
      </p:pic>
    </p:spTree>
    <p:extLst>
      <p:ext uri="{BB962C8B-B14F-4D97-AF65-F5344CB8AC3E}">
        <p14:creationId xmlns:p14="http://schemas.microsoft.com/office/powerpoint/2010/main" val="2535549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a:p>
        </p:txBody>
      </p:sp>
      <p:sp>
        <p:nvSpPr>
          <p:cNvPr id="3" name="Unvan 2"/>
          <p:cNvSpPr>
            <a:spLocks noGrp="1"/>
          </p:cNvSpPr>
          <p:nvPr>
            <p:ph type="title"/>
          </p:nvPr>
        </p:nvSpPr>
        <p:spPr/>
        <p:txBody>
          <a:bodyPr/>
          <a:lstStyle/>
          <a:p>
            <a:endParaRPr lang="tr-TR"/>
          </a:p>
        </p:txBody>
      </p:sp>
      <p:pic>
        <p:nvPicPr>
          <p:cNvPr id="4" name="Resim 3"/>
          <p:cNvPicPr>
            <a:picLocks noChangeAspect="1"/>
          </p:cNvPicPr>
          <p:nvPr/>
        </p:nvPicPr>
        <p:blipFill>
          <a:blip r:embed="rId2"/>
          <a:stretch>
            <a:fillRect/>
          </a:stretch>
        </p:blipFill>
        <p:spPr>
          <a:xfrm>
            <a:off x="-2369009" y="-443345"/>
            <a:ext cx="12993917" cy="7301345"/>
          </a:xfrm>
          <a:prstGeom prst="rect">
            <a:avLst/>
          </a:prstGeom>
        </p:spPr>
      </p:pic>
    </p:spTree>
    <p:extLst>
      <p:ext uri="{BB962C8B-B14F-4D97-AF65-F5344CB8AC3E}">
        <p14:creationId xmlns:p14="http://schemas.microsoft.com/office/powerpoint/2010/main" val="362268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a:p>
        </p:txBody>
      </p:sp>
      <p:sp>
        <p:nvSpPr>
          <p:cNvPr id="3" name="Unvan 2"/>
          <p:cNvSpPr>
            <a:spLocks noGrp="1"/>
          </p:cNvSpPr>
          <p:nvPr>
            <p:ph type="title"/>
          </p:nvPr>
        </p:nvSpPr>
        <p:spPr/>
        <p:txBody>
          <a:bodyPr/>
          <a:lstStyle/>
          <a:p>
            <a:endParaRPr lang="tr-TR"/>
          </a:p>
        </p:txBody>
      </p:sp>
      <p:pic>
        <p:nvPicPr>
          <p:cNvPr id="4" name="Resim 3"/>
          <p:cNvPicPr/>
          <p:nvPr/>
        </p:nvPicPr>
        <p:blipFill>
          <a:blip r:embed="rId2"/>
          <a:stretch>
            <a:fillRect/>
          </a:stretch>
        </p:blipFill>
        <p:spPr>
          <a:xfrm>
            <a:off x="-1080655" y="-55418"/>
            <a:ext cx="10667999" cy="7315200"/>
          </a:xfrm>
          <a:prstGeom prst="rect">
            <a:avLst/>
          </a:prstGeom>
        </p:spPr>
      </p:pic>
    </p:spTree>
    <p:extLst>
      <p:ext uri="{BB962C8B-B14F-4D97-AF65-F5344CB8AC3E}">
        <p14:creationId xmlns:p14="http://schemas.microsoft.com/office/powerpoint/2010/main" val="30096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endParaRPr lang="tr-TR"/>
          </a:p>
        </p:txBody>
      </p:sp>
      <p:sp>
        <p:nvSpPr>
          <p:cNvPr id="3" name="Unvan 2"/>
          <p:cNvSpPr>
            <a:spLocks noGrp="1"/>
          </p:cNvSpPr>
          <p:nvPr>
            <p:ph type="title"/>
          </p:nvPr>
        </p:nvSpPr>
        <p:spPr/>
        <p:txBody>
          <a:bodyPr/>
          <a:lstStyle/>
          <a:p>
            <a:endParaRPr lang="tr-TR"/>
          </a:p>
        </p:txBody>
      </p:sp>
      <p:pic>
        <p:nvPicPr>
          <p:cNvPr id="5" name="Resim 4"/>
          <p:cNvPicPr/>
          <p:nvPr/>
        </p:nvPicPr>
        <p:blipFill>
          <a:blip r:embed="rId2"/>
          <a:stretch>
            <a:fillRect/>
          </a:stretch>
        </p:blipFill>
        <p:spPr>
          <a:xfrm>
            <a:off x="-1454727" y="-277091"/>
            <a:ext cx="11679382" cy="7924799"/>
          </a:xfrm>
          <a:prstGeom prst="rect">
            <a:avLst/>
          </a:prstGeom>
        </p:spPr>
      </p:pic>
    </p:spTree>
    <p:extLst>
      <p:ext uri="{BB962C8B-B14F-4D97-AF65-F5344CB8AC3E}">
        <p14:creationId xmlns:p14="http://schemas.microsoft.com/office/powerpoint/2010/main" val="39574042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eb.whatsapp.com/53f4dc6f-54b5-4ba9-858d-20cd373bef9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9" name="Resim 8"/>
          <p:cNvPicPr>
            <a:picLocks noChangeAspect="1"/>
          </p:cNvPicPr>
          <p:nvPr/>
        </p:nvPicPr>
        <p:blipFill>
          <a:blip r:embed="rId2"/>
          <a:stretch>
            <a:fillRect/>
          </a:stretch>
        </p:blipFill>
        <p:spPr>
          <a:xfrm>
            <a:off x="-121430" y="-1"/>
            <a:ext cx="9265429" cy="6949071"/>
          </a:xfrm>
          <a:prstGeom prst="rect">
            <a:avLst/>
          </a:prstGeom>
        </p:spPr>
      </p:pic>
    </p:spTree>
    <p:extLst>
      <p:ext uri="{BB962C8B-B14F-4D97-AF65-F5344CB8AC3E}">
        <p14:creationId xmlns:p14="http://schemas.microsoft.com/office/powerpoint/2010/main" val="3788775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solidFill>
                  <a:prstClr val="black">
                    <a:tint val="75000"/>
                  </a:prstClr>
                </a:solidFill>
              </a:rPr>
              <a:pPr/>
              <a:t>9</a:t>
            </a:fld>
            <a:endParaRPr lang="tr-TR" dirty="0">
              <a:solidFill>
                <a:prstClr val="black">
                  <a:tint val="75000"/>
                </a:prstClr>
              </a:solidFill>
            </a:endParaRPr>
          </a:p>
        </p:txBody>
      </p:sp>
      <p:sp>
        <p:nvSpPr>
          <p:cNvPr id="5" name="Rectangle 3"/>
          <p:cNvSpPr txBox="1">
            <a:spLocks noChangeArrowheads="1"/>
          </p:cNvSpPr>
          <p:nvPr/>
        </p:nvSpPr>
        <p:spPr>
          <a:xfrm>
            <a:off x="-88135" y="912119"/>
            <a:ext cx="5925239" cy="52004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AutoNum type="arabicPeriod"/>
            </a:pPr>
            <a:r>
              <a:rPr lang="en-GB" sz="1800" dirty="0" smtClean="0">
                <a:solidFill>
                  <a:srgbClr val="FF0000"/>
                </a:solidFill>
              </a:rPr>
              <a:t>Preparation of sensors: </a:t>
            </a:r>
            <a:r>
              <a:rPr lang="en-GB" sz="1800" dirty="0" smtClean="0">
                <a:solidFill>
                  <a:srgbClr val="0066FF"/>
                </a:solidFill>
              </a:rPr>
              <a:t>The development of all-solid state composite salicylate and calcium selective sensors consists of solid contact and membrane preparation. When the sensors were being prepared, the solid contact mixture that forms the innermost part of the electrode was first coated on a copper wire, and the prepared PVC membrane cocktails were then coated on this solid contact surface. </a:t>
            </a:r>
            <a:endParaRPr lang="tr-TR" sz="1800" dirty="0" smtClean="0">
              <a:solidFill>
                <a:srgbClr val="0066FF"/>
              </a:solidFill>
            </a:endParaRPr>
          </a:p>
          <a:p>
            <a:pPr algn="just">
              <a:buAutoNum type="arabicPeriod"/>
            </a:pPr>
            <a:r>
              <a:rPr lang="en-GB" sz="1800" dirty="0" smtClean="0">
                <a:solidFill>
                  <a:srgbClr val="FF0000"/>
                </a:solidFill>
              </a:rPr>
              <a:t>2. Development of data acquisition system: </a:t>
            </a:r>
            <a:r>
              <a:rPr lang="en-GB" sz="1800" dirty="0" smtClean="0">
                <a:solidFill>
                  <a:srgbClr val="0066FF"/>
                </a:solidFill>
              </a:rPr>
              <a:t>A pre-conditioning circuit has been prepared for the use of ion selective electrodes in data collection. The signal from this circuit goes to the developed low-pass filter circuit. The analogue sensor signal processed in this way is converted into digital data by an </a:t>
            </a:r>
            <a:r>
              <a:rPr lang="en-GB" sz="1800" dirty="0" err="1" smtClean="0">
                <a:solidFill>
                  <a:srgbClr val="0066FF"/>
                </a:solidFill>
              </a:rPr>
              <a:t>analog</a:t>
            </a:r>
            <a:r>
              <a:rPr lang="en-GB" sz="1800" dirty="0" smtClean="0">
                <a:solidFill>
                  <a:srgbClr val="0066FF"/>
                </a:solidFill>
              </a:rPr>
              <a:t>-to-digital converter. The data coming to the microcontroller is transmitted by a wireless communication radio that is made ready for use. The receiving circuit of the wireless communication radio is connected to a computer via virtual com port. If the information necessary to receive, use, process and display the data ...</a:t>
            </a:r>
            <a:endParaRPr lang="tr-TR" sz="1800" b="0" dirty="0" smtClean="0">
              <a:solidFill>
                <a:srgbClr val="993300"/>
              </a:solidFill>
            </a:endParaRPr>
          </a:p>
        </p:txBody>
      </p:sp>
      <p:pic>
        <p:nvPicPr>
          <p:cNvPr id="8" name="7 Resim" descr="IMG_0350"/>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37104" y="1143000"/>
            <a:ext cx="3306896" cy="2057400"/>
          </a:xfrm>
          <a:prstGeom prst="rect">
            <a:avLst/>
          </a:prstGeom>
          <a:noFill/>
          <a:ln>
            <a:noFill/>
          </a:ln>
        </p:spPr>
      </p:pic>
      <p:pic>
        <p:nvPicPr>
          <p:cNvPr id="9" name="8 Resim" descr="C:\Users\ışıl hoca\Desktop\IMG_1096.JP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37104" y="3668617"/>
            <a:ext cx="3306896" cy="2274983"/>
          </a:xfrm>
          <a:prstGeom prst="rect">
            <a:avLst/>
          </a:prstGeom>
          <a:noFill/>
          <a:ln>
            <a:noFill/>
          </a:ln>
        </p:spPr>
      </p:pic>
    </p:spTree>
    <p:extLst>
      <p:ext uri="{BB962C8B-B14F-4D97-AF65-F5344CB8AC3E}">
        <p14:creationId xmlns:p14="http://schemas.microsoft.com/office/powerpoint/2010/main" val="2320718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Waveform.thmx</Template>
  <TotalTime>874</TotalTime>
  <Words>415</Words>
  <Application>Microsoft Office PowerPoint</Application>
  <PresentationFormat>Ekran Gösterisi (4:3)</PresentationFormat>
  <Paragraphs>24</Paragraphs>
  <Slides>20</Slides>
  <Notes>3</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20</vt:i4>
      </vt:variant>
    </vt:vector>
  </HeadingPairs>
  <TitlesOfParts>
    <vt:vector size="28" baseType="lpstr">
      <vt:lpstr>Arial</vt:lpstr>
      <vt:lpstr>Baskerville Old Face</vt:lpstr>
      <vt:lpstr>Calibri</vt:lpstr>
      <vt:lpstr>Candara</vt:lpstr>
      <vt:lpstr>Symbol</vt:lpstr>
      <vt:lpstr>Times New Roman</vt:lpstr>
      <vt:lpstr>Wingdings</vt:lpstr>
      <vt:lpstr>Waveform</vt:lpstr>
      <vt:lpstr>Hand-Helds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New Drug Formulation Technologies: An OverviewNew Drug Formulation Technologies: An Overview</vt:lpstr>
      <vt:lpstr>PowerPoint Sunusu</vt:lpstr>
      <vt:lpstr>PowerPoint Sunusu</vt:lpstr>
      <vt:lpstr>PowerPoint Sunusu</vt:lpstr>
      <vt:lpstr>PowerPoint Sunusu</vt:lpstr>
      <vt:lpstr>  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Guirguis</dc:creator>
  <cp:lastModifiedBy>İbrahim</cp:lastModifiedBy>
  <cp:revision>63</cp:revision>
  <dcterms:created xsi:type="dcterms:W3CDTF">2013-03-16T13:58:14Z</dcterms:created>
  <dcterms:modified xsi:type="dcterms:W3CDTF">2022-11-05T13:37:53Z</dcterms:modified>
</cp:coreProperties>
</file>