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2" r:id="rId3"/>
    <p:sldId id="288" r:id="rId4"/>
    <p:sldId id="264" r:id="rId5"/>
    <p:sldId id="265" r:id="rId6"/>
    <p:sldId id="266" r:id="rId7"/>
    <p:sldId id="267" r:id="rId8"/>
    <p:sldId id="257"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AD641-E462-4A27-8A8C-12CF02B6715D}" type="datetimeFigureOut">
              <a:rPr lang="en-GB" smtClean="0"/>
              <a:t>07/11/2022</a:t>
            </a:fld>
            <a:endParaRPr lang="en-GB"/>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EE2CE-FF32-463B-92AB-614D4EB936E0}" type="slidenum">
              <a:rPr lang="en-GB" smtClean="0"/>
              <a:t>‹#›</a:t>
            </a:fld>
            <a:endParaRPr lang="en-GB"/>
          </a:p>
        </p:txBody>
      </p:sp>
    </p:spTree>
    <p:extLst>
      <p:ext uri="{BB962C8B-B14F-4D97-AF65-F5344CB8AC3E}">
        <p14:creationId xmlns:p14="http://schemas.microsoft.com/office/powerpoint/2010/main" val="224347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148595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3653903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319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529319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249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1830261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765711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400387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23410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73DD746D-0064-4112-ABBA-FC2A3E14A659}" type="datetimeFigureOut">
              <a:rPr lang="tr-TR" smtClean="0"/>
              <a:pPr/>
              <a:t>7.11.2022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29222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3DD746D-0064-4112-ABBA-FC2A3E14A659}"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83774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3DD746D-0064-4112-ABBA-FC2A3E14A659}" type="datetimeFigureOut">
              <a:rPr lang="tr-TR" smtClean="0"/>
              <a:pPr/>
              <a:t>7.11.2022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429211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3DD746D-0064-4112-ABBA-FC2A3E14A659}" type="datetimeFigureOut">
              <a:rPr lang="tr-TR" smtClean="0"/>
              <a:pPr/>
              <a:t>7.11.2022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135289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D746D-0064-4112-ABBA-FC2A3E14A659}" type="datetimeFigureOut">
              <a:rPr lang="tr-TR" smtClean="0"/>
              <a:pPr/>
              <a:t>7.11.2022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2047652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73DD746D-0064-4112-ABBA-FC2A3E14A659}"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158217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3DD746D-0064-4112-ABBA-FC2A3E14A659}" type="datetimeFigureOut">
              <a:rPr lang="tr-TR" smtClean="0"/>
              <a:pPr/>
              <a:t>7.11.2022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110D33-6907-45A1-A9B8-990D900F47E2}" type="slidenum">
              <a:rPr lang="tr-TR" smtClean="0"/>
              <a:pPr/>
              <a:t>‹#›</a:t>
            </a:fld>
            <a:endParaRPr lang="tr-TR"/>
          </a:p>
        </p:txBody>
      </p:sp>
    </p:spTree>
    <p:extLst>
      <p:ext uri="{BB962C8B-B14F-4D97-AF65-F5344CB8AC3E}">
        <p14:creationId xmlns:p14="http://schemas.microsoft.com/office/powerpoint/2010/main" val="341268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DD746D-0064-4112-ABBA-FC2A3E14A659}" type="datetimeFigureOut">
              <a:rPr lang="tr-TR" smtClean="0"/>
              <a:pPr/>
              <a:t>7.11.2022</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B110D33-6907-45A1-A9B8-990D900F47E2}" type="slidenum">
              <a:rPr lang="tr-TR" smtClean="0"/>
              <a:pPr/>
              <a:t>‹#›</a:t>
            </a:fld>
            <a:endParaRPr lang="tr-TR"/>
          </a:p>
        </p:txBody>
      </p:sp>
    </p:spTree>
    <p:extLst>
      <p:ext uri="{BB962C8B-B14F-4D97-AF65-F5344CB8AC3E}">
        <p14:creationId xmlns:p14="http://schemas.microsoft.com/office/powerpoint/2010/main" val="40240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07F351B2-20B3-4E49-ACCF-BF73FD73E984}"/>
              </a:ext>
            </a:extLst>
          </p:cNvPr>
          <p:cNvSpPr>
            <a:spLocks noGrp="1"/>
          </p:cNvSpPr>
          <p:nvPr>
            <p:ph type="ctrTitle"/>
          </p:nvPr>
        </p:nvSpPr>
        <p:spPr>
          <a:xfrm>
            <a:off x="250256" y="3020262"/>
            <a:ext cx="10828422" cy="1243669"/>
          </a:xfrm>
        </p:spPr>
        <p:txBody>
          <a:bodyPr/>
          <a:lstStyle/>
          <a:p>
            <a:pPr algn="ctr"/>
            <a:r>
              <a:rPr lang="en-US" b="1" dirty="0" smtClean="0"/>
              <a:t>NANOTECHNOLOGY IN THE DIAGNOSIS AND TREATMENT OF NANO-DIAGNOSTIC CANCER</a:t>
            </a:r>
            <a:endParaRPr lang="tr-TR" b="1" dirty="0"/>
          </a:p>
        </p:txBody>
      </p:sp>
      <p:sp>
        <p:nvSpPr>
          <p:cNvPr id="3" name="Alt Başlık 2">
            <a:extLst>
              <a:ext uri="{FF2B5EF4-FFF2-40B4-BE49-F238E27FC236}">
                <a16:creationId xmlns:a16="http://schemas.microsoft.com/office/drawing/2014/main" xmlns="" id="{FC23E170-9229-45D8-9794-5409C75721E7}"/>
              </a:ext>
            </a:extLst>
          </p:cNvPr>
          <p:cNvSpPr>
            <a:spLocks noGrp="1"/>
          </p:cNvSpPr>
          <p:nvPr>
            <p:ph type="subTitle" idx="1"/>
          </p:nvPr>
        </p:nvSpPr>
        <p:spPr>
          <a:xfrm>
            <a:off x="2153076" y="4711169"/>
            <a:ext cx="7766936" cy="1096899"/>
          </a:xfrm>
        </p:spPr>
        <p:txBody>
          <a:bodyPr>
            <a:normAutofit/>
          </a:bodyPr>
          <a:lstStyle/>
          <a:p>
            <a:pPr algn="ctr"/>
            <a:r>
              <a:rPr lang="tr-TR" sz="2800" b="1" dirty="0">
                <a:solidFill>
                  <a:schemeClr val="accent1"/>
                </a:solidFill>
              </a:rPr>
              <a:t>Prof.Dr. İbrahim IŞILDAK</a:t>
            </a:r>
            <a:br>
              <a:rPr lang="tr-TR" sz="2800" b="1" dirty="0">
                <a:solidFill>
                  <a:schemeClr val="accent1"/>
                </a:solidFill>
              </a:rPr>
            </a:br>
            <a:r>
              <a:rPr lang="tr-TR" sz="2000" b="1" dirty="0" smtClean="0">
                <a:solidFill>
                  <a:schemeClr val="accent1"/>
                </a:solidFill>
              </a:rPr>
              <a:t>LESSON 8</a:t>
            </a:r>
            <a:endParaRPr lang="tr-TR" sz="28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478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D228046E-BE7D-443F-85DF-5293CEA75443}"/>
              </a:ext>
            </a:extLst>
          </p:cNvPr>
          <p:cNvSpPr>
            <a:spLocks noGrp="1"/>
          </p:cNvSpPr>
          <p:nvPr>
            <p:ph type="title"/>
          </p:nvPr>
        </p:nvSpPr>
        <p:spPr>
          <a:xfrm>
            <a:off x="511249" y="-183579"/>
            <a:ext cx="4203045" cy="1375608"/>
          </a:xfrm>
        </p:spPr>
        <p:txBody>
          <a:bodyPr anchor="ctr">
            <a:normAutofit/>
          </a:bodyPr>
          <a:lstStyle/>
          <a:p>
            <a:r>
              <a:rPr lang="tr-TR" b="1" dirty="0" smtClean="0">
                <a:solidFill>
                  <a:schemeClr val="bg1"/>
                </a:solidFill>
              </a:rPr>
              <a:t>NANOPORES</a:t>
            </a:r>
            <a:endParaRPr lang="tr-TR" b="1" dirty="0">
              <a:solidFill>
                <a:schemeClr val="bg1"/>
              </a:solidFill>
            </a:endParaRPr>
          </a:p>
        </p:txBody>
      </p:sp>
      <p:sp>
        <p:nvSpPr>
          <p:cNvPr id="3" name="İçerik Yer Tutucusu 2">
            <a:extLst>
              <a:ext uri="{FF2B5EF4-FFF2-40B4-BE49-F238E27FC236}">
                <a16:creationId xmlns:a16="http://schemas.microsoft.com/office/drawing/2014/main" xmlns="" id="{6D407792-4AE7-4403-B588-2F81F0F05BA3}"/>
              </a:ext>
            </a:extLst>
          </p:cNvPr>
          <p:cNvSpPr>
            <a:spLocks noGrp="1"/>
          </p:cNvSpPr>
          <p:nvPr>
            <p:ph idx="1"/>
          </p:nvPr>
        </p:nvSpPr>
        <p:spPr>
          <a:xfrm>
            <a:off x="122381" y="1008450"/>
            <a:ext cx="4646082" cy="4310548"/>
          </a:xfrm>
        </p:spPr>
        <p:txBody>
          <a:bodyPr>
            <a:noAutofit/>
          </a:bodyPr>
          <a:lstStyle/>
          <a:p>
            <a:pPr>
              <a:lnSpc>
                <a:spcPct val="90000"/>
              </a:lnSpc>
            </a:pPr>
            <a:r>
              <a:rPr lang="en-US" sz="2000" b="1" dirty="0" err="1" smtClean="0">
                <a:solidFill>
                  <a:schemeClr val="bg1"/>
                </a:solidFill>
              </a:rPr>
              <a:t>Nanopores</a:t>
            </a:r>
            <a:r>
              <a:rPr lang="en-US" sz="2000" b="1" dirty="0" smtClean="0">
                <a:solidFill>
                  <a:schemeClr val="bg1"/>
                </a:solidFill>
              </a:rPr>
              <a:t>; They are very small holes that allow a single helix of DNA to pass through in one go</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In this way, the DNA sequence becomes more efficient</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As DNA passes through the </a:t>
            </a:r>
            <a:r>
              <a:rPr lang="en-US" sz="2000" b="1" dirty="0" err="1" smtClean="0">
                <a:solidFill>
                  <a:schemeClr val="bg1"/>
                </a:solidFill>
              </a:rPr>
              <a:t>nanopore</a:t>
            </a:r>
            <a:r>
              <a:rPr lang="en-US" sz="2000" b="1" dirty="0" smtClean="0">
                <a:solidFill>
                  <a:schemeClr val="bg1"/>
                </a:solidFill>
              </a:rPr>
              <a:t>, the researcher is able to image the shape and electrical properties of each base, information, and helix</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These features are unique for each of the four bases that make up the genetic code, with researchers using the passage of DNA through </a:t>
            </a:r>
            <a:r>
              <a:rPr lang="en-US" sz="2000" b="1" dirty="0" err="1" smtClean="0">
                <a:solidFill>
                  <a:schemeClr val="bg1"/>
                </a:solidFill>
              </a:rPr>
              <a:t>nanpor</a:t>
            </a:r>
            <a:r>
              <a:rPr lang="en-US" sz="2000" b="1" dirty="0" smtClean="0">
                <a:solidFill>
                  <a:schemeClr val="bg1"/>
                </a:solidFill>
              </a:rPr>
              <a:t> to decipher encoded regions within the code, such as errors </a:t>
            </a:r>
            <a:r>
              <a:rPr lang="en-US" sz="2400" b="1" dirty="0" smtClean="0">
                <a:solidFill>
                  <a:schemeClr val="bg1"/>
                </a:solidFill>
              </a:rPr>
              <a:t>associated with cancer</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a:extLst>
              <a:ext uri="{FF2B5EF4-FFF2-40B4-BE49-F238E27FC236}">
                <a16:creationId xmlns:a16="http://schemas.microsoft.com/office/drawing/2014/main" xmlns="" id="{6589D081-57CA-46FD-BB67-564D48742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291" y="2081948"/>
            <a:ext cx="6139841" cy="2694098"/>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18085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35893A3A-84E8-43EA-BE2D-EE9B410D088F}"/>
              </a:ext>
            </a:extLst>
          </p:cNvPr>
          <p:cNvSpPr>
            <a:spLocks noGrp="1"/>
          </p:cNvSpPr>
          <p:nvPr>
            <p:ph type="title"/>
          </p:nvPr>
        </p:nvSpPr>
        <p:spPr>
          <a:xfrm>
            <a:off x="1225974" y="522972"/>
            <a:ext cx="8596668" cy="1320800"/>
          </a:xfrm>
        </p:spPr>
        <p:txBody>
          <a:bodyPr/>
          <a:lstStyle/>
          <a:p>
            <a:pPr algn="ctr"/>
            <a:r>
              <a:rPr lang="tr-TR" b="1" dirty="0" smtClean="0">
                <a:solidFill>
                  <a:schemeClr val="tx1"/>
                </a:solidFill>
                <a:effectLst>
                  <a:outerShdw blurRad="38100" dist="38100" dir="2700000" algn="tl">
                    <a:srgbClr val="000000">
                      <a:alpha val="43137"/>
                    </a:srgbClr>
                  </a:outerShdw>
                </a:effectLst>
              </a:rPr>
              <a:t>NANOTUBES</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3CB794BE-EF91-4ACD-A1EA-96CFBA5CBA57}"/>
              </a:ext>
            </a:extLst>
          </p:cNvPr>
          <p:cNvSpPr>
            <a:spLocks noGrp="1"/>
          </p:cNvSpPr>
          <p:nvPr>
            <p:ph idx="1"/>
          </p:nvPr>
        </p:nvSpPr>
        <p:spPr>
          <a:xfrm>
            <a:off x="221381" y="1275883"/>
            <a:ext cx="7103444" cy="4110962"/>
          </a:xfrm>
        </p:spPr>
        <p:txBody>
          <a:bodyPr>
            <a:noAutofit/>
          </a:bodyPr>
          <a:lstStyle/>
          <a:p>
            <a:r>
              <a:rPr lang="en-US" sz="2800" b="1" dirty="0" smtClean="0"/>
              <a:t>Nanotubes are also used to detect certain changes in DNA that occur and are associated with cancer</a:t>
            </a:r>
            <a:r>
              <a:rPr lang="tr-TR" sz="2800" b="1" dirty="0" smtClean="0"/>
              <a:t>.</a:t>
            </a:r>
            <a:endParaRPr lang="tr-TR" sz="2800" b="1" dirty="0"/>
          </a:p>
          <a:p>
            <a:r>
              <a:rPr lang="en-US" sz="2800" b="1" dirty="0" smtClean="0"/>
              <a:t>Nanotubes are </a:t>
            </a:r>
            <a:r>
              <a:rPr lang="en-US" sz="2800" b="1" dirty="0" err="1" smtClean="0"/>
              <a:t>nanorods</a:t>
            </a:r>
            <a:r>
              <a:rPr lang="en-US" sz="2800" b="1" dirty="0" smtClean="0"/>
              <a:t> that are approximately half the diameter of DNA</a:t>
            </a:r>
            <a:r>
              <a:rPr lang="tr-TR" sz="2800" b="1" dirty="0" smtClean="0"/>
              <a:t>.</a:t>
            </a:r>
            <a:endParaRPr lang="tr-TR" sz="2800" b="1" dirty="0"/>
          </a:p>
          <a:p>
            <a:r>
              <a:rPr lang="en-US" sz="2800" b="1" dirty="0" smtClean="0"/>
              <a:t>Nano tools that not only detect the presence of altered genes, but can also be used to find the exact points at which these changes occur</a:t>
            </a:r>
            <a:r>
              <a:rPr lang="tr-TR" sz="2800" b="1" dirty="0" smtClean="0"/>
              <a:t>.</a:t>
            </a:r>
            <a:endParaRPr lang="tr-TR" sz="2800" b="1" dirty="0"/>
          </a:p>
          <a:p>
            <a:endParaRPr lang="tr-TR" sz="2800" b="1" dirty="0"/>
          </a:p>
        </p:txBody>
      </p:sp>
      <p:pic>
        <p:nvPicPr>
          <p:cNvPr id="5" name="Resim 4">
            <a:extLst>
              <a:ext uri="{FF2B5EF4-FFF2-40B4-BE49-F238E27FC236}">
                <a16:creationId xmlns:a16="http://schemas.microsoft.com/office/drawing/2014/main" xmlns="" id="{5B79269D-88AC-4C58-83D5-4206CD0D4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00" y="1980399"/>
            <a:ext cx="4762500" cy="2743200"/>
          </a:xfrm>
          <a:prstGeom prst="rect">
            <a:avLst/>
          </a:prstGeom>
        </p:spPr>
      </p:pic>
    </p:spTree>
    <p:extLst>
      <p:ext uri="{BB962C8B-B14F-4D97-AF65-F5344CB8AC3E}">
        <p14:creationId xmlns:p14="http://schemas.microsoft.com/office/powerpoint/2010/main" val="3993121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6A681BBF-E7CD-4873-B759-D33020B4C1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708" r="-1" b="25179"/>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Unvan 1">
            <a:extLst>
              <a:ext uri="{FF2B5EF4-FFF2-40B4-BE49-F238E27FC236}">
                <a16:creationId xmlns:a16="http://schemas.microsoft.com/office/drawing/2014/main" xmlns="" id="{7A6D3138-A89B-4963-ACD2-5CA21A372F65}"/>
              </a:ext>
            </a:extLst>
          </p:cNvPr>
          <p:cNvSpPr>
            <a:spLocks noGrp="1"/>
          </p:cNvSpPr>
          <p:nvPr>
            <p:ph type="title"/>
          </p:nvPr>
        </p:nvSpPr>
        <p:spPr>
          <a:xfrm>
            <a:off x="593088" y="314670"/>
            <a:ext cx="3851123" cy="1320800"/>
          </a:xfrm>
        </p:spPr>
        <p:txBody>
          <a:bodyPr>
            <a:normAutofit/>
          </a:bodyPr>
          <a:lstStyle/>
          <a:p>
            <a:r>
              <a:rPr lang="tr-TR" b="1" dirty="0" smtClean="0">
                <a:solidFill>
                  <a:schemeClr val="tx1"/>
                </a:solidFill>
                <a:effectLst>
                  <a:outerShdw blurRad="38100" dist="38100" dir="2700000" algn="tl">
                    <a:srgbClr val="000000">
                      <a:alpha val="43137"/>
                    </a:srgbClr>
                  </a:outerShdw>
                </a:effectLst>
              </a:rPr>
              <a:t>NANOTUBES</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07A40388-6FBF-47D9-AEF9-626C5120AC8F}"/>
              </a:ext>
            </a:extLst>
          </p:cNvPr>
          <p:cNvSpPr>
            <a:spLocks noGrp="1"/>
          </p:cNvSpPr>
          <p:nvPr>
            <p:ph idx="1"/>
          </p:nvPr>
        </p:nvSpPr>
        <p:spPr>
          <a:xfrm>
            <a:off x="136579" y="1242126"/>
            <a:ext cx="5177699" cy="4695482"/>
          </a:xfrm>
        </p:spPr>
        <p:txBody>
          <a:bodyPr>
            <a:noAutofit/>
          </a:bodyPr>
          <a:lstStyle/>
          <a:p>
            <a:pPr>
              <a:lnSpc>
                <a:spcPct val="90000"/>
              </a:lnSpc>
            </a:pPr>
            <a:r>
              <a:rPr lang="en-US" sz="2400" b="1" dirty="0" smtClean="0"/>
              <a:t>To prepare DNA for nanotube analysis, researchers must insert a large volume of molecules into cancer-related regions of DNA</a:t>
            </a:r>
            <a:r>
              <a:rPr lang="tr-TR" sz="2400" b="1" dirty="0" smtClean="0"/>
              <a:t>.</a:t>
            </a:r>
            <a:endParaRPr lang="tr-TR" sz="2400" b="1" dirty="0"/>
          </a:p>
          <a:p>
            <a:pPr>
              <a:lnSpc>
                <a:spcPct val="90000"/>
              </a:lnSpc>
            </a:pPr>
            <a:r>
              <a:rPr lang="en-US" sz="2400" b="1" dirty="0" smtClean="0"/>
              <a:t>Scientists can design specific labels that find and link to these regions</a:t>
            </a:r>
            <a:r>
              <a:rPr lang="tr-TR" sz="2400" b="1" dirty="0" smtClean="0"/>
              <a:t>.</a:t>
            </a:r>
            <a:endParaRPr lang="tr-TR" sz="2400" b="1" dirty="0"/>
          </a:p>
          <a:p>
            <a:pPr>
              <a:lnSpc>
                <a:spcPct val="90000"/>
              </a:lnSpc>
            </a:pPr>
            <a:r>
              <a:rPr lang="en-US" sz="2400" b="1" dirty="0" smtClean="0"/>
              <a:t>Once the mutation is labeled, the physical shape of the DNA can be traced back and the exact regions where the mutation occurred can be identified</a:t>
            </a:r>
            <a:r>
              <a:rPr lang="tr-TR" sz="2400" b="1" dirty="0" smtClean="0"/>
              <a:t>.</a:t>
            </a:r>
            <a:endParaRPr lang="tr-TR" sz="2400" b="1" dirty="0"/>
          </a:p>
          <a:p>
            <a:pPr>
              <a:lnSpc>
                <a:spcPct val="90000"/>
              </a:lnSpc>
            </a:pPr>
            <a:endParaRPr lang="tr-TR" sz="2400" b="1" dirty="0"/>
          </a:p>
        </p:txBody>
      </p:sp>
      <p:cxnSp>
        <p:nvCxnSpPr>
          <p:cNvPr id="10" name="Straight Connector 9">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95881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5FDA72D-F6AB-4E53-A51D-97F93A4CE826}"/>
              </a:ext>
            </a:extLst>
          </p:cNvPr>
          <p:cNvSpPr>
            <a:spLocks noGrp="1"/>
          </p:cNvSpPr>
          <p:nvPr>
            <p:ph type="title"/>
          </p:nvPr>
        </p:nvSpPr>
        <p:spPr>
          <a:xfrm>
            <a:off x="1630235" y="0"/>
            <a:ext cx="8596668" cy="1320800"/>
          </a:xfrm>
        </p:spPr>
        <p:txBody>
          <a:bodyPr anchor="t">
            <a:normAutofit/>
          </a:bodyPr>
          <a:lstStyle/>
          <a:p>
            <a:pPr algn="ctr"/>
            <a:r>
              <a:rPr lang="tr-TR" b="1" dirty="0" smtClean="0">
                <a:solidFill>
                  <a:schemeClr val="tx1"/>
                </a:solidFill>
                <a:effectLst>
                  <a:outerShdw blurRad="38100" dist="38100" dir="2700000" algn="tl">
                    <a:srgbClr val="000000">
                      <a:alpha val="43137"/>
                    </a:srgbClr>
                  </a:outerShdw>
                </a:effectLst>
              </a:rPr>
              <a:t>NANOWIRES (NW)</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37859319-7DE3-4251-B8F8-1388C1CF6A20}"/>
              </a:ext>
            </a:extLst>
          </p:cNvPr>
          <p:cNvSpPr>
            <a:spLocks noGrp="1"/>
          </p:cNvSpPr>
          <p:nvPr>
            <p:ph idx="1"/>
          </p:nvPr>
        </p:nvSpPr>
        <p:spPr>
          <a:xfrm>
            <a:off x="465579" y="823495"/>
            <a:ext cx="8149032" cy="4927600"/>
          </a:xfrm>
        </p:spPr>
        <p:txBody>
          <a:bodyPr>
            <a:noAutofit/>
          </a:bodyPr>
          <a:lstStyle/>
          <a:p>
            <a:pPr>
              <a:lnSpc>
                <a:spcPct val="90000"/>
              </a:lnSpc>
            </a:pPr>
            <a:r>
              <a:rPr lang="en-US" sz="2400" b="1" dirty="0" smtClean="0"/>
              <a:t>NWs are nanostructures that allow the electrical perception of molecular conjugations</a:t>
            </a:r>
            <a:r>
              <a:rPr lang="tr-TR" sz="2400" b="1" dirty="0" smtClean="0"/>
              <a:t>.</a:t>
            </a:r>
            <a:endParaRPr lang="tr-TR" sz="2400" b="1" dirty="0"/>
          </a:p>
          <a:p>
            <a:pPr>
              <a:lnSpc>
                <a:spcPct val="90000"/>
              </a:lnSpc>
            </a:pPr>
            <a:r>
              <a:rPr lang="en-US" sz="2400" b="1" dirty="0" smtClean="0"/>
              <a:t>They can be created using metal, semiconductor or polymer structures</a:t>
            </a:r>
            <a:r>
              <a:rPr lang="tr-TR" sz="2400" b="1" dirty="0" smtClean="0"/>
              <a:t>.</a:t>
            </a:r>
            <a:endParaRPr lang="tr-TR" sz="2400" b="1" dirty="0"/>
          </a:p>
          <a:p>
            <a:pPr>
              <a:lnSpc>
                <a:spcPct val="90000"/>
              </a:lnSpc>
            </a:pPr>
            <a:r>
              <a:rPr lang="en-US" sz="2400" b="1" dirty="0" smtClean="0"/>
              <a:t>However, they can be used to detect tumor biomarker proteins by functionalizing them with antibodies or oligonucleotides</a:t>
            </a:r>
            <a:r>
              <a:rPr lang="tr-TR" sz="2400" b="1" dirty="0" smtClean="0"/>
              <a:t>.</a:t>
            </a:r>
          </a:p>
          <a:p>
            <a:pPr>
              <a:lnSpc>
                <a:spcPct val="90000"/>
              </a:lnSpc>
            </a:pPr>
            <a:r>
              <a:rPr lang="en-US" sz="2400" b="1" dirty="0" smtClean="0"/>
              <a:t>Current flows very closely to the surface in NWs, making NWs very sensitive to minor changes that can occur on the surface</a:t>
            </a:r>
            <a:r>
              <a:rPr lang="tr-TR" sz="2400" b="1" dirty="0" smtClean="0"/>
              <a:t>.</a:t>
            </a:r>
            <a:endParaRPr lang="tr-TR" sz="2400" b="1" dirty="0"/>
          </a:p>
          <a:p>
            <a:pPr>
              <a:lnSpc>
                <a:spcPct val="90000"/>
              </a:lnSpc>
            </a:pPr>
            <a:r>
              <a:rPr lang="en-US" sz="2400" b="1" dirty="0" smtClean="0"/>
              <a:t>The combination of tumor biomarker proteins with antibodies on the NW surface produces a change in the flow flowing from the NW. This creates a kind of electrical biosensor system</a:t>
            </a:r>
            <a:r>
              <a:rPr lang="tr-TR" sz="2400" b="1" dirty="0" smtClean="0"/>
              <a:t>.</a:t>
            </a:r>
            <a:endParaRPr lang="tr-TR" sz="2400" b="1" dirty="0"/>
          </a:p>
          <a:p>
            <a:pPr>
              <a:lnSpc>
                <a:spcPct val="90000"/>
              </a:lnSpc>
            </a:pPr>
            <a:endParaRPr lang="tr-TR" sz="2400" b="1" dirty="0"/>
          </a:p>
        </p:txBody>
      </p:sp>
      <p:pic>
        <p:nvPicPr>
          <p:cNvPr id="5" name="Resim 4">
            <a:extLst>
              <a:ext uri="{FF2B5EF4-FFF2-40B4-BE49-F238E27FC236}">
                <a16:creationId xmlns:a16="http://schemas.microsoft.com/office/drawing/2014/main" xmlns="" id="{27DC138C-CEE2-4E9D-BB0F-82331C971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611" y="1566792"/>
            <a:ext cx="3577389" cy="3062418"/>
          </a:xfrm>
          <a:prstGeom prst="rect">
            <a:avLst/>
          </a:prstGeom>
        </p:spPr>
      </p:pic>
    </p:spTree>
    <p:extLst>
      <p:ext uri="{BB962C8B-B14F-4D97-AF65-F5344CB8AC3E}">
        <p14:creationId xmlns:p14="http://schemas.microsoft.com/office/powerpoint/2010/main" val="1437125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DB3240C7-5C53-4251-B607-3D29341881F9}"/>
              </a:ext>
            </a:extLst>
          </p:cNvPr>
          <p:cNvSpPr>
            <a:spLocks noGrp="1"/>
          </p:cNvSpPr>
          <p:nvPr>
            <p:ph type="title"/>
          </p:nvPr>
        </p:nvSpPr>
        <p:spPr>
          <a:xfrm>
            <a:off x="673754" y="-367158"/>
            <a:ext cx="4203045" cy="1375608"/>
          </a:xfrm>
        </p:spPr>
        <p:txBody>
          <a:bodyPr anchor="ctr">
            <a:normAutofit/>
          </a:bodyPr>
          <a:lstStyle/>
          <a:p>
            <a:pPr algn="ctr"/>
            <a:r>
              <a:rPr lang="tr-TR" b="1" dirty="0">
                <a:solidFill>
                  <a:schemeClr val="bg1"/>
                </a:solidFill>
              </a:rPr>
              <a:t>NANOSHELLS</a:t>
            </a:r>
          </a:p>
        </p:txBody>
      </p:sp>
      <p:sp>
        <p:nvSpPr>
          <p:cNvPr id="3" name="İçerik Yer Tutucusu 2">
            <a:extLst>
              <a:ext uri="{FF2B5EF4-FFF2-40B4-BE49-F238E27FC236}">
                <a16:creationId xmlns:a16="http://schemas.microsoft.com/office/drawing/2014/main" xmlns="" id="{68B2013A-200C-4EE6-B3D7-8C274D581BDC}"/>
              </a:ext>
            </a:extLst>
          </p:cNvPr>
          <p:cNvSpPr>
            <a:spLocks noGrp="1"/>
          </p:cNvSpPr>
          <p:nvPr>
            <p:ph idx="1"/>
          </p:nvPr>
        </p:nvSpPr>
        <p:spPr>
          <a:xfrm>
            <a:off x="-288753" y="639800"/>
            <a:ext cx="5236142" cy="4155804"/>
          </a:xfrm>
        </p:spPr>
        <p:txBody>
          <a:bodyPr>
            <a:noAutofit/>
          </a:bodyPr>
          <a:lstStyle/>
          <a:p>
            <a:pPr>
              <a:lnSpc>
                <a:spcPct val="90000"/>
              </a:lnSpc>
            </a:pPr>
            <a:r>
              <a:rPr lang="en-US" sz="2400" b="1" dirty="0" err="1" smtClean="0">
                <a:solidFill>
                  <a:schemeClr val="bg1"/>
                </a:solidFill>
              </a:rPr>
              <a:t>Nanoshells</a:t>
            </a:r>
            <a:r>
              <a:rPr lang="en-US" sz="2400" b="1" dirty="0" smtClean="0">
                <a:solidFill>
                  <a:schemeClr val="bg1"/>
                </a:solidFill>
              </a:rPr>
              <a:t> are very small beads coated with gold</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 thickness of the layers can be changed</a:t>
            </a:r>
            <a:r>
              <a:rPr lang="tr-TR" sz="2400" b="1" dirty="0" smtClean="0">
                <a:solidFill>
                  <a:schemeClr val="bg1"/>
                </a:solidFill>
              </a:rPr>
              <a:t>. </a:t>
            </a:r>
            <a:endParaRPr lang="tr-TR" sz="2400" b="1" dirty="0">
              <a:solidFill>
                <a:schemeClr val="bg1"/>
              </a:solidFill>
            </a:endParaRPr>
          </a:p>
          <a:p>
            <a:pPr>
              <a:lnSpc>
                <a:spcPct val="90000"/>
              </a:lnSpc>
            </a:pPr>
            <a:r>
              <a:rPr lang="en-US" sz="2400" b="1" dirty="0" smtClean="0">
                <a:solidFill>
                  <a:schemeClr val="bg1"/>
                </a:solidFill>
              </a:rPr>
              <a:t>These beads can be used to absorb light at specific wavelengths</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 most useful are those that can absorb near-infrared light and easily penetrate into many centimeters of human tissue</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 absorption of light with </a:t>
            </a:r>
            <a:r>
              <a:rPr lang="en-US" sz="2400" b="1" dirty="0" err="1" smtClean="0">
                <a:solidFill>
                  <a:schemeClr val="bg1"/>
                </a:solidFill>
              </a:rPr>
              <a:t>nanoshells</a:t>
            </a:r>
            <a:r>
              <a:rPr lang="en-US" sz="2400" b="1" dirty="0" smtClean="0">
                <a:solidFill>
                  <a:schemeClr val="bg1"/>
                </a:solidFill>
              </a:rPr>
              <a:t> generates an intense temperature that is lethal for the cells</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a:extLst>
              <a:ext uri="{FF2B5EF4-FFF2-40B4-BE49-F238E27FC236}">
                <a16:creationId xmlns:a16="http://schemas.microsoft.com/office/drawing/2014/main" xmlns="" id="{70E14543-72F8-48E9-8E6B-6D3E2EA3F4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2009693"/>
            <a:ext cx="5143500" cy="2826098"/>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435630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b="1" dirty="0"/>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53B31112-6A1C-4DA6-A366-4B9899A90024}"/>
              </a:ext>
            </a:extLst>
          </p:cNvPr>
          <p:cNvSpPr>
            <a:spLocks noGrp="1"/>
          </p:cNvSpPr>
          <p:nvPr>
            <p:ph type="title"/>
          </p:nvPr>
        </p:nvSpPr>
        <p:spPr>
          <a:xfrm>
            <a:off x="673754" y="-386408"/>
            <a:ext cx="4203045" cy="1375608"/>
          </a:xfrm>
        </p:spPr>
        <p:txBody>
          <a:bodyPr anchor="ctr">
            <a:normAutofit/>
          </a:bodyPr>
          <a:lstStyle/>
          <a:p>
            <a:r>
              <a:rPr lang="tr-TR" b="1" dirty="0" smtClean="0">
                <a:solidFill>
                  <a:schemeClr val="bg1"/>
                </a:solidFill>
              </a:rPr>
              <a:t>DENDRIMERS</a:t>
            </a:r>
            <a:endParaRPr lang="tr-TR" b="1" dirty="0">
              <a:solidFill>
                <a:schemeClr val="bg1"/>
              </a:solidFill>
            </a:endParaRPr>
          </a:p>
        </p:txBody>
      </p:sp>
      <p:sp>
        <p:nvSpPr>
          <p:cNvPr id="3" name="İçerik Yer Tutucusu 2">
            <a:extLst>
              <a:ext uri="{FF2B5EF4-FFF2-40B4-BE49-F238E27FC236}">
                <a16:creationId xmlns:a16="http://schemas.microsoft.com/office/drawing/2014/main" xmlns="" id="{1A4FF239-65E1-4AE9-A593-6992576CA10B}"/>
              </a:ext>
            </a:extLst>
          </p:cNvPr>
          <p:cNvSpPr>
            <a:spLocks noGrp="1"/>
          </p:cNvSpPr>
          <p:nvPr>
            <p:ph idx="1"/>
          </p:nvPr>
        </p:nvSpPr>
        <p:spPr>
          <a:xfrm>
            <a:off x="-115510" y="784182"/>
            <a:ext cx="5111022" cy="3440110"/>
          </a:xfrm>
        </p:spPr>
        <p:txBody>
          <a:bodyPr>
            <a:noAutofit/>
          </a:bodyPr>
          <a:lstStyle/>
          <a:p>
            <a:pPr>
              <a:lnSpc>
                <a:spcPct val="90000"/>
              </a:lnSpc>
            </a:pPr>
            <a:r>
              <a:rPr lang="en-US" sz="2400" b="1" dirty="0" smtClean="0">
                <a:solidFill>
                  <a:schemeClr val="bg1"/>
                </a:solidFill>
              </a:rPr>
              <a:t>Among the drug delivery systems, dendrimers have high potential for use in early detection, diagnosis and treatment</a:t>
            </a:r>
            <a:r>
              <a:rPr lang="tr-TR" sz="2400" b="1" dirty="0" smtClean="0">
                <a:solidFill>
                  <a:schemeClr val="bg1"/>
                </a:solidFill>
              </a:rPr>
              <a:t>.</a:t>
            </a:r>
          </a:p>
          <a:p>
            <a:pPr>
              <a:lnSpc>
                <a:spcPct val="90000"/>
              </a:lnSpc>
            </a:pPr>
            <a:endParaRPr lang="tr-TR" sz="900" b="1" dirty="0">
              <a:solidFill>
                <a:schemeClr val="bg1"/>
              </a:solidFill>
            </a:endParaRPr>
          </a:p>
          <a:p>
            <a:pPr>
              <a:lnSpc>
                <a:spcPct val="90000"/>
              </a:lnSpc>
            </a:pPr>
            <a:r>
              <a:rPr lang="en-US" sz="2400" b="1" dirty="0" smtClean="0">
                <a:solidFill>
                  <a:schemeClr val="bg1"/>
                </a:solidFill>
              </a:rPr>
              <a:t>Multiple functional groups on their surface make dendrimers ideal for targeted drug handling</a:t>
            </a:r>
            <a:r>
              <a:rPr lang="tr-TR" sz="2400" b="1" dirty="0" smtClean="0">
                <a:solidFill>
                  <a:schemeClr val="bg1"/>
                </a:solidFill>
              </a:rPr>
              <a:t>.</a:t>
            </a:r>
          </a:p>
          <a:p>
            <a:pPr>
              <a:lnSpc>
                <a:spcPct val="90000"/>
              </a:lnSpc>
            </a:pPr>
            <a:endParaRPr lang="tr-TR" sz="900" b="1" dirty="0" smtClean="0">
              <a:solidFill>
                <a:schemeClr val="bg1"/>
              </a:solidFill>
            </a:endParaRPr>
          </a:p>
          <a:p>
            <a:pPr>
              <a:lnSpc>
                <a:spcPct val="90000"/>
              </a:lnSpc>
            </a:pPr>
            <a:r>
              <a:rPr lang="en-US" sz="2400" b="1" dirty="0" smtClean="0">
                <a:solidFill>
                  <a:schemeClr val="bg1"/>
                </a:solidFill>
              </a:rPr>
              <a:t>Dendrimers are molecules with a branched shape that are approximately the size of an average protein</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descr="mavi, açık hava nesnesi içeren bir resim&#10;&#10;Açıklama otomatik olarak oluşturuldu">
            <a:extLst>
              <a:ext uri="{FF2B5EF4-FFF2-40B4-BE49-F238E27FC236}">
                <a16:creationId xmlns:a16="http://schemas.microsoft.com/office/drawing/2014/main" xmlns="" id="{F532DC55-F036-403F-9427-B0A12374A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973151"/>
            <a:ext cx="5143500" cy="4899183"/>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581379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EC3409A4-ABB1-45C8-A2F6-057295C65153}"/>
              </a:ext>
            </a:extLst>
          </p:cNvPr>
          <p:cNvSpPr>
            <a:spLocks noGrp="1"/>
          </p:cNvSpPr>
          <p:nvPr>
            <p:ph type="title"/>
          </p:nvPr>
        </p:nvSpPr>
        <p:spPr>
          <a:xfrm>
            <a:off x="673754" y="-174658"/>
            <a:ext cx="4203045" cy="1375608"/>
          </a:xfrm>
        </p:spPr>
        <p:txBody>
          <a:bodyPr anchor="ctr">
            <a:normAutofit/>
          </a:bodyPr>
          <a:lstStyle/>
          <a:p>
            <a:pPr algn="ctr"/>
            <a:r>
              <a:rPr lang="tr-TR" b="1" dirty="0" smtClean="0">
                <a:solidFill>
                  <a:schemeClr val="bg1"/>
                </a:solidFill>
              </a:rPr>
              <a:t>MAGNETIC NANOPARTICLES</a:t>
            </a:r>
            <a:endParaRPr lang="tr-TR" b="1" dirty="0">
              <a:solidFill>
                <a:schemeClr val="bg1"/>
              </a:solidFill>
            </a:endParaRPr>
          </a:p>
        </p:txBody>
      </p:sp>
      <p:sp>
        <p:nvSpPr>
          <p:cNvPr id="3" name="İçerik Yer Tutucusu 2">
            <a:extLst>
              <a:ext uri="{FF2B5EF4-FFF2-40B4-BE49-F238E27FC236}">
                <a16:creationId xmlns:a16="http://schemas.microsoft.com/office/drawing/2014/main" xmlns="" id="{0E319B14-0941-419B-BD37-22C58B0C161B}"/>
              </a:ext>
            </a:extLst>
          </p:cNvPr>
          <p:cNvSpPr>
            <a:spLocks noGrp="1"/>
          </p:cNvSpPr>
          <p:nvPr>
            <p:ph idx="1"/>
          </p:nvPr>
        </p:nvSpPr>
        <p:spPr>
          <a:xfrm>
            <a:off x="-182875" y="1361683"/>
            <a:ext cx="5091764" cy="4507496"/>
          </a:xfrm>
        </p:spPr>
        <p:txBody>
          <a:bodyPr>
            <a:noAutofit/>
          </a:bodyPr>
          <a:lstStyle/>
          <a:p>
            <a:pPr>
              <a:lnSpc>
                <a:spcPct val="90000"/>
              </a:lnSpc>
            </a:pPr>
            <a:r>
              <a:rPr lang="en-US" sz="2400" b="1" dirty="0" smtClean="0">
                <a:solidFill>
                  <a:schemeClr val="bg1"/>
                </a:solidFill>
              </a:rPr>
              <a:t>Magnetic nanoparticles; It is used in many fields such as biosensor, magnetic resonance imaging and </a:t>
            </a:r>
            <a:r>
              <a:rPr lang="en-US" sz="2400" b="1" dirty="0" err="1" smtClean="0">
                <a:solidFill>
                  <a:schemeClr val="bg1"/>
                </a:solidFill>
              </a:rPr>
              <a:t>nanoelectronics</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They are commonly developed using elements that have magnetic properties, such as iron, nickel and their derivatives</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Magnetic nanoparticles are versatile nano-tools that can be magnetically guided by the help of an external force</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a:extLst>
              <a:ext uri="{FF2B5EF4-FFF2-40B4-BE49-F238E27FC236}">
                <a16:creationId xmlns:a16="http://schemas.microsoft.com/office/drawing/2014/main" xmlns="" id="{570E7AD0-E89C-40AC-BFF8-CAE83ADFA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271044"/>
            <a:ext cx="5143500" cy="3608322"/>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8 Metin kutusu"/>
          <p:cNvSpPr txBox="1"/>
          <p:nvPr/>
        </p:nvSpPr>
        <p:spPr>
          <a:xfrm>
            <a:off x="5188017" y="4639377"/>
            <a:ext cx="6631806" cy="1938992"/>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Thanks to the ability to control from a long distance and rapid penetration into living tissue, the diagnostic and diagnostic capabilities of magnetic nanoparticles are used in vivo in MRI technology</a:t>
            </a:r>
            <a:r>
              <a:rPr lang="tr-TR" sz="2400" b="1" dirty="0" smtClean="0">
                <a:effectLst>
                  <a:outerShdw blurRad="38100" dist="38100" dir="2700000" algn="tl">
                    <a:srgbClr val="000000">
                      <a:alpha val="43137"/>
                    </a:srgbClr>
                  </a:outerShdw>
                </a:effectLst>
              </a:rPr>
              <a:t>.</a:t>
            </a:r>
            <a:endParaRPr lang="tr-T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7815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73F88CED-52C0-41E7-8044-0BBEF7CC02D7}"/>
              </a:ext>
            </a:extLst>
          </p:cNvPr>
          <p:cNvSpPr>
            <a:spLocks noGrp="1"/>
          </p:cNvSpPr>
          <p:nvPr>
            <p:ph type="title"/>
          </p:nvPr>
        </p:nvSpPr>
        <p:spPr>
          <a:xfrm>
            <a:off x="673754" y="-145783"/>
            <a:ext cx="4203045" cy="1375608"/>
          </a:xfrm>
        </p:spPr>
        <p:txBody>
          <a:bodyPr anchor="ctr">
            <a:normAutofit/>
          </a:bodyPr>
          <a:lstStyle/>
          <a:p>
            <a:pPr algn="ctr"/>
            <a:r>
              <a:rPr lang="tr-TR" b="1" dirty="0" smtClean="0">
                <a:solidFill>
                  <a:schemeClr val="bg1"/>
                </a:solidFill>
              </a:rPr>
              <a:t>MAGNETIC NANOPARTICLES</a:t>
            </a:r>
            <a:endParaRPr lang="tr-TR" b="1" dirty="0">
              <a:solidFill>
                <a:schemeClr val="bg1"/>
              </a:solidFill>
            </a:endParaRPr>
          </a:p>
        </p:txBody>
      </p:sp>
      <p:sp>
        <p:nvSpPr>
          <p:cNvPr id="3" name="İçerik Yer Tutucusu 2">
            <a:extLst>
              <a:ext uri="{FF2B5EF4-FFF2-40B4-BE49-F238E27FC236}">
                <a16:creationId xmlns:a16="http://schemas.microsoft.com/office/drawing/2014/main" xmlns="" id="{33079D75-F720-4E70-A724-28EEBA51ABB3}"/>
              </a:ext>
            </a:extLst>
          </p:cNvPr>
          <p:cNvSpPr>
            <a:spLocks noGrp="1"/>
          </p:cNvSpPr>
          <p:nvPr>
            <p:ph idx="1"/>
          </p:nvPr>
        </p:nvSpPr>
        <p:spPr>
          <a:xfrm>
            <a:off x="-240625" y="1284693"/>
            <a:ext cx="5149531" cy="4394955"/>
          </a:xfrm>
        </p:spPr>
        <p:txBody>
          <a:bodyPr>
            <a:noAutofit/>
          </a:bodyPr>
          <a:lstStyle/>
          <a:p>
            <a:pPr>
              <a:lnSpc>
                <a:spcPct val="90000"/>
              </a:lnSpc>
            </a:pPr>
            <a:r>
              <a:rPr lang="en-US" sz="2400" b="1" dirty="0" smtClean="0">
                <a:solidFill>
                  <a:schemeClr val="bg1"/>
                </a:solidFill>
              </a:rPr>
              <a:t>Super paramagnetic iron oxide nanoparticles (SPION) are composed of an iron oxide core and the inorganic materials covering them, such as silica, or phospholipids, or natural polymers such as dextran, chitosan</a:t>
            </a:r>
            <a:r>
              <a:rPr lang="tr-TR" sz="2400" b="1" dirty="0" smtClean="0">
                <a:solidFill>
                  <a:schemeClr val="bg1"/>
                </a:solidFill>
              </a:rPr>
              <a:t>.</a:t>
            </a:r>
          </a:p>
          <a:p>
            <a:pPr>
              <a:lnSpc>
                <a:spcPct val="90000"/>
              </a:lnSpc>
            </a:pPr>
            <a:endParaRPr lang="tr-TR" sz="2400" b="1" dirty="0">
              <a:solidFill>
                <a:schemeClr val="bg1"/>
              </a:solidFill>
            </a:endParaRPr>
          </a:p>
          <a:p>
            <a:pPr>
              <a:lnSpc>
                <a:spcPct val="90000"/>
              </a:lnSpc>
            </a:pPr>
            <a:r>
              <a:rPr lang="en-US" sz="2400" b="1" dirty="0" smtClean="0">
                <a:solidFill>
                  <a:schemeClr val="bg1"/>
                </a:solidFill>
              </a:rPr>
              <a:t>SPIONs are versatile diagnostic and diagnostic agents used in the early diagnosis of cancer and atherosclerosis</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7" name="Resim 6">
            <a:extLst>
              <a:ext uri="{FF2B5EF4-FFF2-40B4-BE49-F238E27FC236}">
                <a16:creationId xmlns:a16="http://schemas.microsoft.com/office/drawing/2014/main" xmlns="" id="{78FD1A9D-2E7B-4194-BDDE-E9B488FC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378" y="582949"/>
            <a:ext cx="5143500" cy="2695754"/>
          </a:xfrm>
          <a:prstGeom prst="rect">
            <a:avLst/>
          </a:prstGeom>
        </p:spPr>
      </p:pic>
      <p:sp>
        <p:nvSpPr>
          <p:cNvPr id="18" name="Isosceles Triangle 17">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8 Metin kutusu"/>
          <p:cNvSpPr txBox="1"/>
          <p:nvPr/>
        </p:nvSpPr>
        <p:spPr>
          <a:xfrm>
            <a:off x="5515276" y="3966107"/>
            <a:ext cx="6275671" cy="1938992"/>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Moreover, SPIONs are also used as contrast agents in MRI imaging. In addition, when used in biosensors, they increase the sensitivity and selectivity of the diagnosis.</a:t>
            </a:r>
            <a:r>
              <a:rPr lang="tr-TR" sz="2400" b="1" dirty="0" smtClean="0">
                <a:effectLst>
                  <a:outerShdw blurRad="38100" dist="38100" dir="2700000" algn="tl">
                    <a:srgbClr val="000000">
                      <a:alpha val="43137"/>
                    </a:srgbClr>
                  </a:outerShdw>
                </a:effectLst>
              </a:rPr>
              <a:t>.</a:t>
            </a:r>
            <a:endParaRPr lang="tr-T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6577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4C489195-1901-4670-AC30-BFB34746874C}"/>
              </a:ext>
            </a:extLst>
          </p:cNvPr>
          <p:cNvSpPr>
            <a:spLocks noGrp="1"/>
          </p:cNvSpPr>
          <p:nvPr>
            <p:ph type="title"/>
          </p:nvPr>
        </p:nvSpPr>
        <p:spPr>
          <a:xfrm>
            <a:off x="616002" y="-144375"/>
            <a:ext cx="4203045" cy="1375608"/>
          </a:xfrm>
        </p:spPr>
        <p:txBody>
          <a:bodyPr anchor="ctr">
            <a:normAutofit/>
          </a:bodyPr>
          <a:lstStyle/>
          <a:p>
            <a:pPr algn="ctr"/>
            <a:r>
              <a:rPr lang="tr-TR" b="1" dirty="0" smtClean="0">
                <a:solidFill>
                  <a:schemeClr val="bg1"/>
                </a:solidFill>
              </a:rPr>
              <a:t>MAGNETIC NANOPARTICLES</a:t>
            </a:r>
            <a:endParaRPr lang="tr-TR" b="1" dirty="0">
              <a:solidFill>
                <a:schemeClr val="bg1"/>
              </a:solidFill>
            </a:endParaRPr>
          </a:p>
        </p:txBody>
      </p:sp>
      <p:sp>
        <p:nvSpPr>
          <p:cNvPr id="3" name="İçerik Yer Tutucusu 2">
            <a:extLst>
              <a:ext uri="{FF2B5EF4-FFF2-40B4-BE49-F238E27FC236}">
                <a16:creationId xmlns:a16="http://schemas.microsoft.com/office/drawing/2014/main" xmlns="" id="{FD054E2E-B730-4BFF-9C57-C6A18BC69336}"/>
              </a:ext>
            </a:extLst>
          </p:cNvPr>
          <p:cNvSpPr>
            <a:spLocks noGrp="1"/>
          </p:cNvSpPr>
          <p:nvPr>
            <p:ph idx="1"/>
          </p:nvPr>
        </p:nvSpPr>
        <p:spPr>
          <a:xfrm>
            <a:off x="-163632" y="1207690"/>
            <a:ext cx="4957025" cy="3440110"/>
          </a:xfrm>
        </p:spPr>
        <p:txBody>
          <a:bodyPr>
            <a:noAutofit/>
          </a:bodyPr>
          <a:lstStyle/>
          <a:p>
            <a:pPr>
              <a:lnSpc>
                <a:spcPct val="90000"/>
              </a:lnSpc>
            </a:pPr>
            <a:r>
              <a:rPr lang="en-US" sz="2400" b="1" dirty="0" smtClean="0">
                <a:solidFill>
                  <a:schemeClr val="bg1"/>
                </a:solidFill>
              </a:rPr>
              <a:t>Circulating tumor cells (CTCs); characterizes the invasive behavior of cancer cells and is responsible for the development of metastasis</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Their detection and analysis play a prominent role in clinical practice and cancer biology</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Nanotechnology offers promise for the detection of CTCs thanks to the unique structures and functions of nanomaterials</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descr="iç mekan içeren bir resim&#10;&#10;Açıklama otomatik olarak oluşturuldu">
            <a:extLst>
              <a:ext uri="{FF2B5EF4-FFF2-40B4-BE49-F238E27FC236}">
                <a16:creationId xmlns:a16="http://schemas.microsoft.com/office/drawing/2014/main" xmlns="" id="{15359734-BFAB-49FA-806B-8759BB8D3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2074002"/>
            <a:ext cx="5143500" cy="2697480"/>
          </a:xfrm>
          <a:prstGeom prst="rect">
            <a:avLst/>
          </a:prstGeom>
        </p:spPr>
      </p:pic>
      <p:sp>
        <p:nvSpPr>
          <p:cNvPr id="31"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88832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11">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13">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15">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Unvan 1">
            <a:extLst>
              <a:ext uri="{FF2B5EF4-FFF2-40B4-BE49-F238E27FC236}">
                <a16:creationId xmlns:a16="http://schemas.microsoft.com/office/drawing/2014/main" xmlns="" id="{ED8C2E4E-29D2-4E2A-95D5-6CE2A4D1946D}"/>
              </a:ext>
            </a:extLst>
          </p:cNvPr>
          <p:cNvSpPr>
            <a:spLocks noGrp="1"/>
          </p:cNvSpPr>
          <p:nvPr>
            <p:ph type="title"/>
          </p:nvPr>
        </p:nvSpPr>
        <p:spPr>
          <a:xfrm>
            <a:off x="6228817" y="-721514"/>
            <a:ext cx="4512989" cy="2227730"/>
          </a:xfrm>
        </p:spPr>
        <p:txBody>
          <a:bodyPr anchor="ctr">
            <a:normAutofit/>
          </a:bodyPr>
          <a:lstStyle/>
          <a:p>
            <a:pPr algn="ctr"/>
            <a:r>
              <a:rPr lang="tr-TR" b="1" dirty="0" smtClean="0">
                <a:solidFill>
                  <a:schemeClr val="tx1"/>
                </a:solidFill>
                <a:effectLst>
                  <a:outerShdw blurRad="38100" dist="38100" dir="2700000" algn="tl">
                    <a:srgbClr val="000000">
                      <a:alpha val="43137"/>
                    </a:srgbClr>
                  </a:outerShdw>
                </a:effectLst>
              </a:rPr>
              <a:t>QUANTUM DOTS</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B063462C-C117-48C7-9C0F-A6019AE8DA2E}"/>
              </a:ext>
            </a:extLst>
          </p:cNvPr>
          <p:cNvSpPr>
            <a:spLocks noGrp="1"/>
          </p:cNvSpPr>
          <p:nvPr>
            <p:ph idx="1"/>
          </p:nvPr>
        </p:nvSpPr>
        <p:spPr>
          <a:xfrm>
            <a:off x="4783757" y="912917"/>
            <a:ext cx="7283112" cy="4496470"/>
          </a:xfrm>
        </p:spPr>
        <p:txBody>
          <a:bodyPr anchor="t">
            <a:noAutofit/>
          </a:bodyPr>
          <a:lstStyle/>
          <a:p>
            <a:pPr>
              <a:lnSpc>
                <a:spcPct val="90000"/>
              </a:lnSpc>
            </a:pPr>
            <a:r>
              <a:rPr lang="en-US" sz="2400" b="1" dirty="0" smtClean="0">
                <a:solidFill>
                  <a:schemeClr val="tx1"/>
                </a:solidFill>
              </a:rPr>
              <a:t>Quantum dots are very small crystals that glow in different colors when stimulated by UV rays</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The color or wavelength of the light depends on the size of the crystal</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Latex beads filled with these crystals can be designed to bind to specific DNA sequences</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By collecting quantum dots of different sizes in a single bead, it can produce probes that emit distinct colors and light intensities</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When the crystals are stimulated by UV light, each bead emits light in spectral barcodes defined for specific regions of DNA</a:t>
            </a:r>
            <a:r>
              <a:rPr lang="tr-TR" sz="2400" b="1" dirty="0" smtClean="0">
                <a:solidFill>
                  <a:schemeClr val="tx1"/>
                </a:solidFill>
              </a:rPr>
              <a:t>.</a:t>
            </a:r>
            <a:endParaRPr lang="tr-TR" sz="2400" b="1" dirty="0">
              <a:solidFill>
                <a:schemeClr val="tx1"/>
              </a:solidFill>
            </a:endParaRPr>
          </a:p>
          <a:p>
            <a:pPr>
              <a:lnSpc>
                <a:spcPct val="90000"/>
              </a:lnSpc>
            </a:pPr>
            <a:endParaRPr lang="tr-TR" sz="2400" b="1" dirty="0">
              <a:solidFill>
                <a:schemeClr val="tx1"/>
              </a:solidFill>
            </a:endParaRPr>
          </a:p>
        </p:txBody>
      </p:sp>
      <p:pic>
        <p:nvPicPr>
          <p:cNvPr id="5" name="Resim 4">
            <a:extLst>
              <a:ext uri="{FF2B5EF4-FFF2-40B4-BE49-F238E27FC236}">
                <a16:creationId xmlns:a16="http://schemas.microsoft.com/office/drawing/2014/main" xmlns="" id="{3D5FAEBE-2451-42D3-A4C5-3078F79F4A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1281"/>
            <a:ext cx="3856774" cy="2892580"/>
          </a:xfrm>
          <a:prstGeom prst="rect">
            <a:avLst/>
          </a:prstGeom>
        </p:spPr>
      </p:pic>
    </p:spTree>
    <p:extLst>
      <p:ext uri="{BB962C8B-B14F-4D97-AF65-F5344CB8AC3E}">
        <p14:creationId xmlns:p14="http://schemas.microsoft.com/office/powerpoint/2010/main" val="2683295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descr="nesne, iç mekan içeren bir resim&#10;&#10;Açıklama otomatik olarak oluşturuldu">
            <a:extLst>
              <a:ext uri="{FF2B5EF4-FFF2-40B4-BE49-F238E27FC236}">
                <a16:creationId xmlns:a16="http://schemas.microsoft.com/office/drawing/2014/main" xmlns="" id="{EEAA67B5-CBAE-41DF-9D3A-090C90285D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40" r="27781"/>
          <a:stretch/>
        </p:blipFill>
        <p:spPr>
          <a:xfrm>
            <a:off x="5650028" y="0"/>
            <a:ext cx="6541971"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İçerik Yer Tutucusu 2">
            <a:extLst>
              <a:ext uri="{FF2B5EF4-FFF2-40B4-BE49-F238E27FC236}">
                <a16:creationId xmlns:a16="http://schemas.microsoft.com/office/drawing/2014/main" xmlns="" id="{0D5E775E-CF74-4842-9340-836B534E6087}"/>
              </a:ext>
            </a:extLst>
          </p:cNvPr>
          <p:cNvSpPr>
            <a:spLocks noGrp="1"/>
          </p:cNvSpPr>
          <p:nvPr>
            <p:ph idx="1"/>
          </p:nvPr>
        </p:nvSpPr>
        <p:spPr>
          <a:xfrm>
            <a:off x="0" y="515486"/>
            <a:ext cx="6679931" cy="4317999"/>
          </a:xfrm>
        </p:spPr>
        <p:txBody>
          <a:bodyPr>
            <a:noAutofit/>
          </a:bodyPr>
          <a:lstStyle/>
          <a:p>
            <a:pPr>
              <a:buNone/>
            </a:pPr>
            <a:r>
              <a:rPr lang="tr-TR" sz="2800" b="1" dirty="0" err="1" smtClean="0"/>
              <a:t>Nanotechnology</a:t>
            </a:r>
            <a:r>
              <a:rPr lang="tr-TR" sz="2800" b="1" dirty="0" smtClean="0"/>
              <a:t>;</a:t>
            </a:r>
          </a:p>
          <a:p>
            <a:r>
              <a:rPr lang="en-US" sz="2800" b="1" dirty="0" smtClean="0"/>
              <a:t>provides functionalized novel materials for a variety of biomedical applications such as diagnostics, drug handling, therapy, tissue engineering and biosensors</a:t>
            </a:r>
            <a:r>
              <a:rPr lang="tr-TR" sz="2800" b="1" dirty="0" smtClean="0"/>
              <a:t>.</a:t>
            </a:r>
            <a:endParaRPr lang="tr-TR" sz="2800" b="1" dirty="0"/>
          </a:p>
          <a:p>
            <a:r>
              <a:rPr lang="en-US" sz="2800" b="1" dirty="0" smtClean="0"/>
              <a:t>Thanks to the medical applications of nanotechnology, early diagnosis, prevention, treatment and follow-up of many life-threatening diseases such as cancer, cardiovascular diseases, diabetes, Alzheimer's, AIDS and even infectious diseases can be done</a:t>
            </a:r>
            <a:r>
              <a:rPr lang="tr-TR" sz="2800" b="1" dirty="0" smtClean="0"/>
              <a:t>.</a:t>
            </a:r>
            <a:endParaRPr lang="tr-TR" sz="2800" b="1" dirty="0"/>
          </a:p>
          <a:p>
            <a:endParaRPr lang="tr-TR" sz="2800" dirty="0"/>
          </a:p>
        </p:txBody>
      </p:sp>
      <p:cxnSp>
        <p:nvCxnSpPr>
          <p:cNvPr id="13" name="Straight Connector 9">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55881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35665265-F936-4563-9FC6-AAAFAF18CD35}"/>
              </a:ext>
            </a:extLst>
          </p:cNvPr>
          <p:cNvSpPr>
            <a:spLocks noGrp="1"/>
          </p:cNvSpPr>
          <p:nvPr>
            <p:ph type="title"/>
          </p:nvPr>
        </p:nvSpPr>
        <p:spPr>
          <a:xfrm>
            <a:off x="211757" y="0"/>
            <a:ext cx="4674668" cy="1375608"/>
          </a:xfrm>
        </p:spPr>
        <p:txBody>
          <a:bodyPr anchor="ctr">
            <a:normAutofit/>
          </a:bodyPr>
          <a:lstStyle/>
          <a:p>
            <a:r>
              <a:rPr lang="tr-TR" dirty="0" smtClean="0">
                <a:solidFill>
                  <a:schemeClr val="bg1"/>
                </a:solidFill>
              </a:rPr>
              <a:t>GRAPHENE OXIDE(GO</a:t>
            </a:r>
            <a:r>
              <a:rPr lang="tr-TR" dirty="0">
                <a:solidFill>
                  <a:schemeClr val="bg1"/>
                </a:solidFill>
              </a:rPr>
              <a:t>)</a:t>
            </a:r>
          </a:p>
        </p:txBody>
      </p:sp>
      <p:sp>
        <p:nvSpPr>
          <p:cNvPr id="3" name="İçerik Yer Tutucusu 2">
            <a:extLst>
              <a:ext uri="{FF2B5EF4-FFF2-40B4-BE49-F238E27FC236}">
                <a16:creationId xmlns:a16="http://schemas.microsoft.com/office/drawing/2014/main" xmlns="" id="{DEA5818A-EB50-4F4B-B4DF-7C647C377A52}"/>
              </a:ext>
            </a:extLst>
          </p:cNvPr>
          <p:cNvSpPr>
            <a:spLocks noGrp="1"/>
          </p:cNvSpPr>
          <p:nvPr>
            <p:ph idx="1"/>
          </p:nvPr>
        </p:nvSpPr>
        <p:spPr>
          <a:xfrm>
            <a:off x="-153995" y="943277"/>
            <a:ext cx="5139879" cy="5914724"/>
          </a:xfrm>
        </p:spPr>
        <p:txBody>
          <a:bodyPr>
            <a:normAutofit/>
          </a:bodyPr>
          <a:lstStyle/>
          <a:p>
            <a:pPr>
              <a:lnSpc>
                <a:spcPct val="90000"/>
              </a:lnSpc>
            </a:pPr>
            <a:r>
              <a:rPr lang="en-US" sz="2000" b="1" dirty="0" smtClean="0">
                <a:solidFill>
                  <a:schemeClr val="bg1"/>
                </a:solidFill>
              </a:rPr>
              <a:t>Graphene oxide is a thin layer of sp2 hybridized carbon used in medical diagnosis due to its unique properties</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In some studies, antibodies attached to GO bind to cancer cells and cancer cells were labeled with fluorescent molecules</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In this way, cancer cells can be observed under a microscope</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In addition, GO has the sensitivity to detect very low amounts of cancer cells</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So much so that it has the force to detect even 3 to 5 cancer cells in a milliliter blood sample</a:t>
            </a:r>
            <a:r>
              <a:rPr lang="tr-TR" sz="2000" b="1" dirty="0" smtClean="0">
                <a:solidFill>
                  <a:schemeClr val="bg1"/>
                </a:solidFill>
              </a:rPr>
              <a:t>.</a:t>
            </a:r>
            <a:endParaRPr lang="tr-TR" sz="2000" b="1" dirty="0">
              <a:solidFill>
                <a:schemeClr val="bg1"/>
              </a:solidFill>
            </a:endParaRPr>
          </a:p>
          <a:p>
            <a:pPr>
              <a:lnSpc>
                <a:spcPct val="90000"/>
              </a:lnSpc>
            </a:pPr>
            <a:endParaRPr lang="tr-TR" sz="2000" b="1" dirty="0">
              <a:solidFill>
                <a:schemeClr val="bg1"/>
              </a:solidFill>
            </a:endParaRPr>
          </a:p>
        </p:txBody>
      </p:sp>
      <p:pic>
        <p:nvPicPr>
          <p:cNvPr id="5" name="Resim 4" descr="metin, harita içeren bir resim&#10;&#10;Açıklama otomatik olarak oluşturuldu">
            <a:extLst>
              <a:ext uri="{FF2B5EF4-FFF2-40B4-BE49-F238E27FC236}">
                <a16:creationId xmlns:a16="http://schemas.microsoft.com/office/drawing/2014/main" xmlns="" id="{737032A1-BA9D-474F-96BF-23B7D21A9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1493930"/>
            <a:ext cx="5143500" cy="3857625"/>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240047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97F073E-8FFA-4711-88AB-513D79093499}"/>
              </a:ext>
            </a:extLst>
          </p:cNvPr>
          <p:cNvSpPr>
            <a:spLocks noGrp="1"/>
          </p:cNvSpPr>
          <p:nvPr>
            <p:ph type="title"/>
          </p:nvPr>
        </p:nvSpPr>
        <p:spPr/>
        <p:txBody>
          <a:bodyPr>
            <a:normAutofit/>
          </a:bodyPr>
          <a:lstStyle/>
          <a:p>
            <a:r>
              <a:rPr lang="tr-TR" b="1" dirty="0" smtClean="0">
                <a:solidFill>
                  <a:schemeClr val="accent2">
                    <a:lumMod val="75000"/>
                  </a:schemeClr>
                </a:solidFill>
              </a:rPr>
              <a:t>GOLD NANOPARTICLES &amp; SILVER NANOPARTICLES</a:t>
            </a:r>
            <a:endParaRPr lang="tr-TR" b="1" dirty="0">
              <a:solidFill>
                <a:schemeClr val="accent2">
                  <a:lumMod val="75000"/>
                </a:schemeClr>
              </a:solidFill>
            </a:endParaRPr>
          </a:p>
        </p:txBody>
      </p:sp>
      <p:sp>
        <p:nvSpPr>
          <p:cNvPr id="3" name="İçerik Yer Tutucusu 2">
            <a:extLst>
              <a:ext uri="{FF2B5EF4-FFF2-40B4-BE49-F238E27FC236}">
                <a16:creationId xmlns:a16="http://schemas.microsoft.com/office/drawing/2014/main" xmlns="" id="{1765A9A4-DA32-43E0-93BB-DD1531B62A94}"/>
              </a:ext>
            </a:extLst>
          </p:cNvPr>
          <p:cNvSpPr>
            <a:spLocks noGrp="1"/>
          </p:cNvSpPr>
          <p:nvPr>
            <p:ph idx="1"/>
          </p:nvPr>
        </p:nvSpPr>
        <p:spPr>
          <a:xfrm>
            <a:off x="6300486" y="1439511"/>
            <a:ext cx="5673341" cy="4927599"/>
          </a:xfrm>
        </p:spPr>
        <p:txBody>
          <a:bodyPr>
            <a:noAutofit/>
          </a:bodyPr>
          <a:lstStyle/>
          <a:p>
            <a:pPr>
              <a:lnSpc>
                <a:spcPct val="90000"/>
              </a:lnSpc>
            </a:pPr>
            <a:r>
              <a:rPr lang="en-US" sz="2400" b="1" dirty="0" smtClean="0"/>
              <a:t>Gold nanoparticles; nanomaterials that are the most widely researched and most interesting in the field of medical diagnosis due to their ease of synthesis, high biocompatibility and non-cytotoxic</a:t>
            </a:r>
            <a:r>
              <a:rPr lang="tr-TR" sz="2400" b="1" dirty="0" smtClean="0"/>
              <a:t>.</a:t>
            </a:r>
            <a:endParaRPr lang="tr-TR" sz="2400" b="1" dirty="0"/>
          </a:p>
          <a:p>
            <a:pPr>
              <a:lnSpc>
                <a:spcPct val="90000"/>
              </a:lnSpc>
            </a:pPr>
            <a:r>
              <a:rPr lang="en-US" sz="2400" b="1" dirty="0" smtClean="0"/>
              <a:t>They are widely used in the fields of marking and biosensors</a:t>
            </a:r>
            <a:r>
              <a:rPr lang="tr-TR" sz="2400" b="1" dirty="0" smtClean="0"/>
              <a:t>.</a:t>
            </a:r>
            <a:endParaRPr lang="tr-TR" sz="2400" b="1" dirty="0"/>
          </a:p>
          <a:p>
            <a:pPr>
              <a:lnSpc>
                <a:spcPct val="90000"/>
              </a:lnSpc>
            </a:pPr>
            <a:r>
              <a:rPr lang="en-US" sz="2400" b="1" dirty="0" smtClean="0"/>
              <a:t>Silver </a:t>
            </a:r>
            <a:r>
              <a:rPr lang="en-US" sz="2400" b="1" dirty="0" err="1" smtClean="0"/>
              <a:t>nanorodes</a:t>
            </a:r>
            <a:r>
              <a:rPr lang="en-US" sz="2400" b="1" dirty="0" smtClean="0"/>
              <a:t> in diagnostic systems; used to separate microscopic components such as bacteria and viruses from blood samples</a:t>
            </a:r>
            <a:r>
              <a:rPr lang="tr-TR" sz="2400" b="1" dirty="0" smtClean="0"/>
              <a:t>.</a:t>
            </a:r>
            <a:endParaRPr lang="tr-TR" sz="2400" b="1" dirty="0"/>
          </a:p>
        </p:txBody>
      </p:sp>
      <p:pic>
        <p:nvPicPr>
          <p:cNvPr id="7" name="Resim 6">
            <a:extLst>
              <a:ext uri="{FF2B5EF4-FFF2-40B4-BE49-F238E27FC236}">
                <a16:creationId xmlns:a16="http://schemas.microsoft.com/office/drawing/2014/main" xmlns="" id="{A3BDD825-9ED7-4759-AFBD-5EA5AB607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3632" y="2156359"/>
            <a:ext cx="1965275" cy="1826550"/>
          </a:xfrm>
          <a:prstGeom prst="rect">
            <a:avLst/>
          </a:prstGeom>
        </p:spPr>
      </p:pic>
      <p:pic>
        <p:nvPicPr>
          <p:cNvPr id="5" name="Resim 4">
            <a:extLst>
              <a:ext uri="{FF2B5EF4-FFF2-40B4-BE49-F238E27FC236}">
                <a16:creationId xmlns:a16="http://schemas.microsoft.com/office/drawing/2014/main" xmlns="" id="{79A18FD6-57B1-4871-8CC3-F24342FFB4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3" y="2778769"/>
            <a:ext cx="2596281" cy="2643486"/>
          </a:xfrm>
          <a:prstGeom prst="rect">
            <a:avLst/>
          </a:prstGeom>
        </p:spPr>
      </p:pic>
      <p:pic>
        <p:nvPicPr>
          <p:cNvPr id="9" name="Resim 8" descr="üzüm, maya içeren bir resim&#10;&#10;Açıklama otomatik olarak oluşturuldu">
            <a:extLst>
              <a:ext uri="{FF2B5EF4-FFF2-40B4-BE49-F238E27FC236}">
                <a16:creationId xmlns:a16="http://schemas.microsoft.com/office/drawing/2014/main" xmlns="" id="{45ED9E44-C80A-4CE3-856E-B8B26B1B6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783" y="4214812"/>
            <a:ext cx="2441144" cy="1826550"/>
          </a:xfrm>
          <a:prstGeom prst="rect">
            <a:avLst/>
          </a:prstGeom>
        </p:spPr>
      </p:pic>
    </p:spTree>
    <p:extLst>
      <p:ext uri="{BB962C8B-B14F-4D97-AF65-F5344CB8AC3E}">
        <p14:creationId xmlns:p14="http://schemas.microsoft.com/office/powerpoint/2010/main" val="2620510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xmlns=""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xmlns=""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xmlns=""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xmlns=""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xmlns=""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xmlns=""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Unvan 1">
            <a:extLst>
              <a:ext uri="{FF2B5EF4-FFF2-40B4-BE49-F238E27FC236}">
                <a16:creationId xmlns:a16="http://schemas.microsoft.com/office/drawing/2014/main" xmlns="" id="{6B76B255-0D9C-4029-9C98-E79DD5B7DBCF}"/>
              </a:ext>
            </a:extLst>
          </p:cNvPr>
          <p:cNvSpPr>
            <a:spLocks noGrp="1"/>
          </p:cNvSpPr>
          <p:nvPr>
            <p:ph type="title"/>
          </p:nvPr>
        </p:nvSpPr>
        <p:spPr>
          <a:xfrm>
            <a:off x="7181723" y="-718650"/>
            <a:ext cx="4512989" cy="2227730"/>
          </a:xfrm>
        </p:spPr>
        <p:txBody>
          <a:bodyPr anchor="ctr">
            <a:normAutofit/>
          </a:bodyPr>
          <a:lstStyle/>
          <a:p>
            <a:pPr algn="ctr"/>
            <a:r>
              <a:rPr lang="tr-TR" b="1" dirty="0" smtClean="0">
                <a:solidFill>
                  <a:schemeClr val="tx1"/>
                </a:solidFill>
                <a:effectLst>
                  <a:outerShdw blurRad="38100" dist="38100" dir="2700000" algn="tl">
                    <a:srgbClr val="000000">
                      <a:alpha val="43137"/>
                    </a:srgbClr>
                  </a:outerShdw>
                </a:effectLst>
              </a:rPr>
              <a:t>NANOROBOTS</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5D8557C2-D1F7-45F8-8552-44C911B7924D}"/>
              </a:ext>
            </a:extLst>
          </p:cNvPr>
          <p:cNvSpPr>
            <a:spLocks noGrp="1"/>
          </p:cNvSpPr>
          <p:nvPr>
            <p:ph idx="1"/>
          </p:nvPr>
        </p:nvSpPr>
        <p:spPr>
          <a:xfrm>
            <a:off x="5053263" y="946237"/>
            <a:ext cx="6862831" cy="4262511"/>
          </a:xfrm>
        </p:spPr>
        <p:txBody>
          <a:bodyPr anchor="t">
            <a:noAutofit/>
          </a:bodyPr>
          <a:lstStyle/>
          <a:p>
            <a:pPr>
              <a:lnSpc>
                <a:spcPct val="90000"/>
              </a:lnSpc>
            </a:pPr>
            <a:r>
              <a:rPr lang="en-US" sz="2400" b="1" dirty="0" smtClean="0">
                <a:solidFill>
                  <a:schemeClr val="tx1"/>
                </a:solidFill>
              </a:rPr>
              <a:t>Nano</a:t>
            </a:r>
            <a:r>
              <a:rPr lang="tr-TR" sz="2400" b="1" dirty="0" err="1" smtClean="0">
                <a:solidFill>
                  <a:schemeClr val="tx1"/>
                </a:solidFill>
              </a:rPr>
              <a:t>ro</a:t>
            </a:r>
            <a:r>
              <a:rPr lang="en-US" sz="2400" b="1" dirty="0" smtClean="0">
                <a:solidFill>
                  <a:schemeClr val="tx1"/>
                </a:solidFill>
              </a:rPr>
              <a:t>bots, also known as </a:t>
            </a:r>
            <a:r>
              <a:rPr lang="en-US" sz="2400" b="1" dirty="0" err="1" smtClean="0">
                <a:solidFill>
                  <a:schemeClr val="tx1"/>
                </a:solidFill>
              </a:rPr>
              <a:t>nanorobots</a:t>
            </a:r>
            <a:r>
              <a:rPr lang="en-US" sz="2400" b="1" dirty="0" smtClean="0">
                <a:solidFill>
                  <a:schemeClr val="tx1"/>
                </a:solidFill>
              </a:rPr>
              <a:t>, are robots developed on the nanoscale.</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It is used in early detection of cancer and as a drug delivery system</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It is also used in pharmacokinetic imaging of diabetes</a:t>
            </a:r>
            <a:r>
              <a:rPr lang="tr-TR" sz="2400" b="1" dirty="0" smtClean="0">
                <a:solidFill>
                  <a:schemeClr val="tx1"/>
                </a:solidFill>
              </a:rPr>
              <a:t>.</a:t>
            </a:r>
            <a:endParaRPr lang="tr-TR" sz="2400" b="1" dirty="0">
              <a:solidFill>
                <a:schemeClr val="tx1"/>
              </a:solidFill>
            </a:endParaRPr>
          </a:p>
          <a:p>
            <a:pPr>
              <a:lnSpc>
                <a:spcPct val="90000"/>
              </a:lnSpc>
            </a:pPr>
            <a:r>
              <a:rPr lang="en-US" sz="2400" b="1" dirty="0" err="1" smtClean="0">
                <a:solidFill>
                  <a:schemeClr val="tx1"/>
                </a:solidFill>
              </a:rPr>
              <a:t>Nanorobots</a:t>
            </a:r>
            <a:r>
              <a:rPr lang="en-US" sz="2400" b="1" dirty="0" smtClean="0">
                <a:solidFill>
                  <a:schemeClr val="tx1"/>
                </a:solidFill>
              </a:rPr>
              <a:t> used as toothpaste, toothpaste or mouth wash water cover the entire subgingival surface, turning any metabolic organic matter trapped between the teeth into odorless and harmless vapors</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Pathogenic bacteria in dental plaque can also be identified and destroyed by </a:t>
            </a:r>
            <a:r>
              <a:rPr lang="en-US" sz="2400" b="1" dirty="0" err="1" smtClean="0">
                <a:solidFill>
                  <a:schemeClr val="tx1"/>
                </a:solidFill>
              </a:rPr>
              <a:t>nanobots</a:t>
            </a:r>
            <a:r>
              <a:rPr lang="tr-TR" sz="2400" b="1" dirty="0" smtClean="0">
                <a:solidFill>
                  <a:schemeClr val="tx1"/>
                </a:solidFill>
              </a:rPr>
              <a:t>.</a:t>
            </a:r>
            <a:endParaRPr lang="tr-TR" sz="2400" b="1" dirty="0">
              <a:solidFill>
                <a:schemeClr val="tx1"/>
              </a:solidFill>
            </a:endParaRPr>
          </a:p>
          <a:p>
            <a:pPr>
              <a:lnSpc>
                <a:spcPct val="90000"/>
              </a:lnSpc>
            </a:pPr>
            <a:endParaRPr lang="tr-TR" sz="2400" b="1" dirty="0">
              <a:solidFill>
                <a:schemeClr val="tx1"/>
              </a:solidFill>
            </a:endParaRPr>
          </a:p>
        </p:txBody>
      </p:sp>
      <p:pic>
        <p:nvPicPr>
          <p:cNvPr id="5" name="Resim 4" descr="kırmızı, iç mekan içeren bir resim&#10;&#10;Açıklama otomatik olarak oluşturuldu">
            <a:extLst>
              <a:ext uri="{FF2B5EF4-FFF2-40B4-BE49-F238E27FC236}">
                <a16:creationId xmlns:a16="http://schemas.microsoft.com/office/drawing/2014/main" xmlns="" id="{77C6ECF0-FB25-470E-96CE-8A874D3FF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639" y="1589649"/>
            <a:ext cx="4185779" cy="3868615"/>
          </a:xfrm>
          <a:prstGeom prst="rect">
            <a:avLst/>
          </a:prstGeom>
        </p:spPr>
      </p:pic>
    </p:spTree>
    <p:extLst>
      <p:ext uri="{BB962C8B-B14F-4D97-AF65-F5344CB8AC3E}">
        <p14:creationId xmlns:p14="http://schemas.microsoft.com/office/powerpoint/2010/main" val="1467260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3CB1A89E-3D84-4841-9E08-FF71226F20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8" r="18014"/>
          <a:stretch/>
        </p:blipFill>
        <p:spPr>
          <a:xfrm>
            <a:off x="4603173" y="-8467"/>
            <a:ext cx="7588827"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Unvan 1">
            <a:extLst>
              <a:ext uri="{FF2B5EF4-FFF2-40B4-BE49-F238E27FC236}">
                <a16:creationId xmlns:a16="http://schemas.microsoft.com/office/drawing/2014/main" xmlns="" id="{057C9932-9FBF-4956-BB60-A1C3C721C518}"/>
              </a:ext>
            </a:extLst>
          </p:cNvPr>
          <p:cNvSpPr>
            <a:spLocks noGrp="1"/>
          </p:cNvSpPr>
          <p:nvPr>
            <p:ph type="title"/>
          </p:nvPr>
        </p:nvSpPr>
        <p:spPr>
          <a:xfrm>
            <a:off x="0" y="426720"/>
            <a:ext cx="3851123" cy="1320800"/>
          </a:xfrm>
        </p:spPr>
        <p:txBody>
          <a:bodyPr>
            <a:normAutofit/>
          </a:bodyPr>
          <a:lstStyle/>
          <a:p>
            <a:pPr algn="ctr"/>
            <a:r>
              <a:rPr lang="tr-TR" b="1" dirty="0" smtClean="0">
                <a:solidFill>
                  <a:schemeClr val="tx1"/>
                </a:solidFill>
              </a:rPr>
              <a:t>NANOCHIPS</a:t>
            </a:r>
            <a:endParaRPr lang="tr-TR" b="1" dirty="0">
              <a:solidFill>
                <a:schemeClr val="tx1"/>
              </a:solidFill>
            </a:endParaRPr>
          </a:p>
        </p:txBody>
      </p:sp>
      <p:sp>
        <p:nvSpPr>
          <p:cNvPr id="3" name="İçerik Yer Tutucusu 2">
            <a:extLst>
              <a:ext uri="{FF2B5EF4-FFF2-40B4-BE49-F238E27FC236}">
                <a16:creationId xmlns:a16="http://schemas.microsoft.com/office/drawing/2014/main" xmlns="" id="{B8A12ED8-C312-440F-B823-780D5F9179C1}"/>
              </a:ext>
            </a:extLst>
          </p:cNvPr>
          <p:cNvSpPr>
            <a:spLocks noGrp="1"/>
          </p:cNvSpPr>
          <p:nvPr>
            <p:ph idx="1"/>
          </p:nvPr>
        </p:nvSpPr>
        <p:spPr>
          <a:xfrm>
            <a:off x="0" y="1431940"/>
            <a:ext cx="5534523" cy="4315854"/>
          </a:xfrm>
        </p:spPr>
        <p:txBody>
          <a:bodyPr>
            <a:noAutofit/>
          </a:bodyPr>
          <a:lstStyle/>
          <a:p>
            <a:r>
              <a:rPr lang="en-US" sz="2400" b="1" dirty="0" smtClean="0"/>
              <a:t>One of the most common methods used today to analyze DNA sequences is hybridization, or the matching of separated helices of DNA with complementary DNA helices of a known sequence that act as probes</a:t>
            </a:r>
            <a:r>
              <a:rPr lang="tr-TR" sz="2400" b="1" dirty="0" smtClean="0"/>
              <a:t>.</a:t>
            </a:r>
          </a:p>
          <a:p>
            <a:endParaRPr lang="tr-TR" sz="2400" b="1" dirty="0"/>
          </a:p>
          <a:p>
            <a:r>
              <a:rPr lang="en-US" sz="2400" b="1" dirty="0" smtClean="0"/>
              <a:t>Today, DNA chips, called DNA microarray testing, are used to analyze DNA</a:t>
            </a:r>
            <a:r>
              <a:rPr lang="tr-TR" sz="2400" b="1" dirty="0" smtClean="0"/>
              <a:t>. </a:t>
            </a:r>
            <a:endParaRPr lang="tr-TR" sz="2400" b="1" dirty="0"/>
          </a:p>
          <a:p>
            <a:endParaRPr lang="tr-TR" sz="2400" b="1" dirty="0"/>
          </a:p>
        </p:txBody>
      </p:sp>
      <p:cxnSp>
        <p:nvCxnSpPr>
          <p:cNvPr id="19" name="Straight Connector 9">
            <a:extLst>
              <a:ext uri="{FF2B5EF4-FFF2-40B4-BE49-F238E27FC236}">
                <a16:creationId xmlns:a16="http://schemas.microsoft.com/office/drawing/2014/main" xmlns=""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11">
            <a:extLst>
              <a:ext uri="{FF2B5EF4-FFF2-40B4-BE49-F238E27FC236}">
                <a16:creationId xmlns:a16="http://schemas.microsoft.com/office/drawing/2014/main" xmlns=""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xmlns=""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xmlns=""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xmlns=""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xmlns=""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xmlns=""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xmlns=""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xmlns=""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36427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0D7D4FF-C0B9-4E9F-A0E7-6B33F133C352}"/>
              </a:ext>
            </a:extLst>
          </p:cNvPr>
          <p:cNvSpPr>
            <a:spLocks noGrp="1"/>
          </p:cNvSpPr>
          <p:nvPr>
            <p:ph type="title"/>
          </p:nvPr>
        </p:nvSpPr>
        <p:spPr>
          <a:xfrm>
            <a:off x="658083" y="340092"/>
            <a:ext cx="8596668" cy="1320800"/>
          </a:xfrm>
        </p:spPr>
        <p:txBody>
          <a:bodyPr/>
          <a:lstStyle/>
          <a:p>
            <a:pPr algn="ctr"/>
            <a:r>
              <a:rPr lang="tr-TR" b="1" dirty="0" smtClean="0">
                <a:solidFill>
                  <a:schemeClr val="accent2">
                    <a:lumMod val="75000"/>
                  </a:schemeClr>
                </a:solidFill>
              </a:rPr>
              <a:t>THORANOTIC</a:t>
            </a:r>
            <a:endParaRPr lang="tr-TR" b="1" dirty="0">
              <a:solidFill>
                <a:schemeClr val="accent2">
                  <a:lumMod val="75000"/>
                </a:schemeClr>
              </a:solidFill>
            </a:endParaRPr>
          </a:p>
        </p:txBody>
      </p:sp>
      <p:sp>
        <p:nvSpPr>
          <p:cNvPr id="3" name="İçerik Yer Tutucusu 2">
            <a:extLst>
              <a:ext uri="{FF2B5EF4-FFF2-40B4-BE49-F238E27FC236}">
                <a16:creationId xmlns:a16="http://schemas.microsoft.com/office/drawing/2014/main" xmlns="" id="{F1F942F4-C7FA-4B98-9099-69BFA1762797}"/>
              </a:ext>
            </a:extLst>
          </p:cNvPr>
          <p:cNvSpPr>
            <a:spLocks noGrp="1"/>
          </p:cNvSpPr>
          <p:nvPr>
            <p:ph idx="1"/>
          </p:nvPr>
        </p:nvSpPr>
        <p:spPr>
          <a:xfrm>
            <a:off x="677334" y="1020278"/>
            <a:ext cx="6820746" cy="5566052"/>
          </a:xfrm>
        </p:spPr>
        <p:txBody>
          <a:bodyPr>
            <a:noAutofit/>
          </a:bodyPr>
          <a:lstStyle/>
          <a:p>
            <a:r>
              <a:rPr lang="en-US" sz="2400" b="1" dirty="0" smtClean="0"/>
              <a:t>Chemotherapy drugs can be added to nanoparticles currently used as imaging agents to create </a:t>
            </a:r>
            <a:r>
              <a:rPr lang="en-US" sz="2400" b="1" dirty="0" err="1" smtClean="0"/>
              <a:t>theranostic</a:t>
            </a:r>
            <a:r>
              <a:rPr lang="en-US" sz="2400" b="1" dirty="0" smtClean="0"/>
              <a:t> platforms</a:t>
            </a:r>
            <a:r>
              <a:rPr lang="tr-TR" sz="2400" b="1" dirty="0" smtClean="0"/>
              <a:t>.</a:t>
            </a:r>
            <a:endParaRPr lang="tr-TR" sz="2400" b="1" dirty="0"/>
          </a:p>
          <a:p>
            <a:r>
              <a:rPr lang="en-US" sz="2400" b="1" dirty="0" smtClean="0"/>
              <a:t>In the study conducted by Bagalkot et al., the Quantum Dot (QD)–Aptamer (Apt)–Dox nanostructure was used in the simultaneous treatment and imaging of cancer</a:t>
            </a:r>
            <a:r>
              <a:rPr lang="tr-TR" sz="2400" b="1" dirty="0" smtClean="0"/>
              <a:t>.</a:t>
            </a:r>
            <a:endParaRPr lang="tr-TR" sz="2400" b="1" dirty="0"/>
          </a:p>
          <a:p>
            <a:r>
              <a:rPr lang="en-US" sz="2400" b="1" dirty="0" smtClean="0"/>
              <a:t>In this study, the surfaces of </a:t>
            </a:r>
            <a:r>
              <a:rPr lang="en-US" sz="2400" b="1" dirty="0" err="1" smtClean="0"/>
              <a:t>CdSe</a:t>
            </a:r>
            <a:r>
              <a:rPr lang="en-US" sz="2400" b="1" dirty="0" smtClean="0"/>
              <a:t>/</a:t>
            </a:r>
            <a:r>
              <a:rPr lang="en-US" sz="2400" b="1" dirty="0" err="1" smtClean="0"/>
              <a:t>ZnS</a:t>
            </a:r>
            <a:r>
              <a:rPr lang="en-US" sz="2400" b="1" dirty="0" smtClean="0"/>
              <a:t> QDs were functionalized with A10 PSMA aptamers to provide target orientation</a:t>
            </a:r>
            <a:r>
              <a:rPr lang="tr-TR" sz="2400" b="1" dirty="0" smtClean="0"/>
              <a:t>.</a:t>
            </a:r>
            <a:endParaRPr lang="tr-TR" sz="2400" b="1" dirty="0"/>
          </a:p>
          <a:p>
            <a:r>
              <a:rPr lang="en-US" sz="2400" b="1" dirty="0" smtClean="0"/>
              <a:t>Dox has been added to the resulting QD-Apt structure (QD-Apt( Dox </a:t>
            </a:r>
            <a:r>
              <a:rPr lang="en-US" sz="2400" b="1" dirty="0" smtClean="0"/>
              <a:t>)</a:t>
            </a:r>
            <a:endParaRPr lang="tr-TR" sz="2400" b="1" dirty="0"/>
          </a:p>
        </p:txBody>
      </p:sp>
      <p:pic>
        <p:nvPicPr>
          <p:cNvPr id="5" name="Resim 4">
            <a:extLst>
              <a:ext uri="{FF2B5EF4-FFF2-40B4-BE49-F238E27FC236}">
                <a16:creationId xmlns:a16="http://schemas.microsoft.com/office/drawing/2014/main" xmlns="" id="{24F5626E-62E0-42DA-AE6B-A3D617AF4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076" y="1497900"/>
            <a:ext cx="3810000" cy="2143125"/>
          </a:xfrm>
          <a:prstGeom prst="rect">
            <a:avLst/>
          </a:prstGeom>
        </p:spPr>
      </p:pic>
    </p:spTree>
    <p:extLst>
      <p:ext uri="{BB962C8B-B14F-4D97-AF65-F5344CB8AC3E}">
        <p14:creationId xmlns:p14="http://schemas.microsoft.com/office/powerpoint/2010/main" val="2181147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2C9E546-E829-4966-B632-98B878371068}"/>
              </a:ext>
            </a:extLst>
          </p:cNvPr>
          <p:cNvSpPr>
            <a:spLocks noGrp="1"/>
          </p:cNvSpPr>
          <p:nvPr>
            <p:ph type="title"/>
          </p:nvPr>
        </p:nvSpPr>
        <p:spPr>
          <a:xfrm>
            <a:off x="638833" y="0"/>
            <a:ext cx="8596668" cy="1320800"/>
          </a:xfrm>
        </p:spPr>
        <p:txBody>
          <a:bodyPr/>
          <a:lstStyle/>
          <a:p>
            <a:pPr algn="ctr"/>
            <a:r>
              <a:rPr lang="tr-TR" b="1" dirty="0" smtClean="0">
                <a:solidFill>
                  <a:schemeClr val="accent2">
                    <a:lumMod val="75000"/>
                  </a:schemeClr>
                </a:solidFill>
              </a:rPr>
              <a:t>THORANOTIC</a:t>
            </a:r>
            <a:endParaRPr lang="tr-TR" b="1" dirty="0">
              <a:solidFill>
                <a:schemeClr val="accent2">
                  <a:lumMod val="75000"/>
                </a:schemeClr>
              </a:solidFill>
            </a:endParaRPr>
          </a:p>
        </p:txBody>
      </p:sp>
      <p:sp>
        <p:nvSpPr>
          <p:cNvPr id="3" name="İçerik Yer Tutucusu 2">
            <a:extLst>
              <a:ext uri="{FF2B5EF4-FFF2-40B4-BE49-F238E27FC236}">
                <a16:creationId xmlns:a16="http://schemas.microsoft.com/office/drawing/2014/main" xmlns="" id="{A9CFCFA1-239E-49A0-95C9-E6D334003FF9}"/>
              </a:ext>
            </a:extLst>
          </p:cNvPr>
          <p:cNvSpPr>
            <a:spLocks noGrp="1"/>
          </p:cNvSpPr>
          <p:nvPr>
            <p:ph idx="1"/>
          </p:nvPr>
        </p:nvSpPr>
        <p:spPr>
          <a:xfrm>
            <a:off x="221382" y="717989"/>
            <a:ext cx="7767586" cy="4922415"/>
          </a:xfrm>
        </p:spPr>
        <p:txBody>
          <a:bodyPr>
            <a:noAutofit/>
          </a:bodyPr>
          <a:lstStyle/>
          <a:p>
            <a:r>
              <a:rPr lang="en-US" sz="2400" b="1" dirty="0" smtClean="0"/>
              <a:t>Here, QD and Dox are fluorescent molecules and have dampened each other's fluorescence properties by the bi-fluorescence resonance energy transfer (FRET) mechanism</a:t>
            </a:r>
            <a:r>
              <a:rPr lang="tr-TR" sz="2400" b="1" dirty="0" smtClean="0"/>
              <a:t>.</a:t>
            </a:r>
            <a:endParaRPr lang="tr-TR" sz="2400" b="1" dirty="0"/>
          </a:p>
          <a:p>
            <a:r>
              <a:rPr lang="en-US" sz="2400" b="1" dirty="0" smtClean="0"/>
              <a:t>Therefore, the fluorescence-suppressed QD-Apt(Dox) nanoparticle was obtained</a:t>
            </a:r>
            <a:r>
              <a:rPr lang="tr-TR" sz="2400" b="1" dirty="0" smtClean="0"/>
              <a:t>.</a:t>
            </a:r>
            <a:endParaRPr lang="tr-TR" sz="2400" b="1" dirty="0"/>
          </a:p>
          <a:p>
            <a:r>
              <a:rPr lang="en-US" sz="2400" b="1" dirty="0" smtClean="0"/>
              <a:t>This nanoparticle released the Dox, which it carries when it enters prostate cancer cells by PSMA-indirect endocytosis</a:t>
            </a:r>
            <a:r>
              <a:rPr lang="tr-TR" sz="2400" b="1" dirty="0" smtClean="0"/>
              <a:t>.</a:t>
            </a:r>
            <a:endParaRPr lang="tr-TR" sz="2400" b="1" dirty="0"/>
          </a:p>
          <a:p>
            <a:r>
              <a:rPr lang="en-US" sz="2400" b="1" dirty="0" smtClean="0"/>
              <a:t>As a result, Dox and QD regained their fluorescence properties</a:t>
            </a:r>
            <a:r>
              <a:rPr lang="en-US" sz="2400" b="1" dirty="0" smtClean="0"/>
              <a:t>.</a:t>
            </a:r>
            <a:endParaRPr lang="tr-TR" sz="2400" b="1" dirty="0" smtClean="0"/>
          </a:p>
          <a:p>
            <a:r>
              <a:rPr lang="tr-TR" sz="2400" b="1" dirty="0" smtClean="0"/>
              <a:t> </a:t>
            </a:r>
            <a:r>
              <a:rPr lang="en-US" sz="2400" b="1" dirty="0" smtClean="0"/>
              <a:t>In </a:t>
            </a:r>
            <a:r>
              <a:rPr lang="en-US" sz="2400" b="1" dirty="0" smtClean="0"/>
              <a:t>this way, targeted drug therapy and imaging with QD-Apt(Dox) </a:t>
            </a:r>
            <a:r>
              <a:rPr lang="en-US" sz="2400" b="1" dirty="0" err="1" smtClean="0"/>
              <a:t>theranostic</a:t>
            </a:r>
            <a:r>
              <a:rPr lang="en-US" sz="2400" b="1" dirty="0" smtClean="0"/>
              <a:t> nanostructures can be performed simultaneously</a:t>
            </a:r>
            <a:r>
              <a:rPr lang="tr-TR" sz="2400" b="1" dirty="0" smtClean="0"/>
              <a:t>. </a:t>
            </a:r>
            <a:endParaRPr lang="tr-TR" sz="2400" b="1" dirty="0"/>
          </a:p>
        </p:txBody>
      </p:sp>
      <p:pic>
        <p:nvPicPr>
          <p:cNvPr id="5" name="Resim 4">
            <a:extLst>
              <a:ext uri="{FF2B5EF4-FFF2-40B4-BE49-F238E27FC236}">
                <a16:creationId xmlns:a16="http://schemas.microsoft.com/office/drawing/2014/main" xmlns="" id="{39F63120-868D-436D-92A1-DFA0627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0093" y="1324576"/>
            <a:ext cx="4039402" cy="2495550"/>
          </a:xfrm>
          <a:prstGeom prst="rect">
            <a:avLst/>
          </a:prstGeom>
        </p:spPr>
      </p:pic>
    </p:spTree>
    <p:extLst>
      <p:ext uri="{BB962C8B-B14F-4D97-AF65-F5344CB8AC3E}">
        <p14:creationId xmlns:p14="http://schemas.microsoft.com/office/powerpoint/2010/main" val="887185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305DF497-A341-43B1-BCF1-89D3CF64217B}"/>
              </a:ext>
            </a:extLst>
          </p:cNvPr>
          <p:cNvSpPr>
            <a:spLocks noGrp="1"/>
          </p:cNvSpPr>
          <p:nvPr>
            <p:ph type="title"/>
          </p:nvPr>
        </p:nvSpPr>
        <p:spPr/>
        <p:txBody>
          <a:bodyPr>
            <a:normAutofit/>
          </a:bodyPr>
          <a:lstStyle/>
          <a:p>
            <a:pPr algn="ctr"/>
            <a:r>
              <a:rPr lang="tr-TR" sz="4000" b="1" dirty="0" smtClean="0">
                <a:solidFill>
                  <a:schemeClr val="tx1"/>
                </a:solidFill>
                <a:effectLst>
                  <a:outerShdw blurRad="38100" dist="38100" dir="2700000" algn="tl">
                    <a:srgbClr val="000000">
                      <a:alpha val="43137"/>
                    </a:srgbClr>
                  </a:outerShdw>
                </a:effectLst>
              </a:rPr>
              <a:t>FUTURE</a:t>
            </a:r>
            <a:endParaRPr lang="tr-TR" sz="4000"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AAB1B3E7-5F79-4952-92C7-C4DB97072098}"/>
              </a:ext>
            </a:extLst>
          </p:cNvPr>
          <p:cNvSpPr>
            <a:spLocks noGrp="1"/>
          </p:cNvSpPr>
          <p:nvPr>
            <p:ph idx="1"/>
          </p:nvPr>
        </p:nvSpPr>
        <p:spPr>
          <a:xfrm>
            <a:off x="282698" y="1457945"/>
            <a:ext cx="10006708" cy="3880773"/>
          </a:xfrm>
        </p:spPr>
        <p:txBody>
          <a:bodyPr>
            <a:noAutofit/>
          </a:bodyPr>
          <a:lstStyle/>
          <a:p>
            <a:pPr algn="just"/>
            <a:r>
              <a:rPr lang="en-US" sz="2400" b="1" dirty="0" smtClean="0"/>
              <a:t>In the future, existing treatment methods will be further developed and their use will become widespread</a:t>
            </a:r>
            <a:r>
              <a:rPr lang="tr-TR" sz="2400" b="1" dirty="0" smtClean="0"/>
              <a:t>,</a:t>
            </a:r>
          </a:p>
          <a:p>
            <a:pPr algn="just"/>
            <a:r>
              <a:rPr lang="en-US" sz="2400" b="1" dirty="0" smtClean="0"/>
              <a:t>Thanks to nanotechnology, early diagnosis of many diseases, especially cancer, will be provided and a significant decrease in mortality rates due to diseases will be observed</a:t>
            </a:r>
            <a:r>
              <a:rPr lang="tr-TR" sz="2400" b="1" dirty="0" smtClean="0"/>
              <a:t>,</a:t>
            </a:r>
          </a:p>
          <a:p>
            <a:pPr algn="just"/>
            <a:r>
              <a:rPr lang="en-US" sz="2400" b="1" dirty="0" smtClean="0"/>
              <a:t>Nanotechnology; Thanks to the materials with unique properties it offers, it will be important and hopeful for diseases that cannot be treated today</a:t>
            </a:r>
            <a:r>
              <a:rPr lang="tr-TR" sz="2400" b="1" dirty="0" smtClean="0"/>
              <a:t>,</a:t>
            </a:r>
          </a:p>
          <a:p>
            <a:pPr algn="just"/>
            <a:r>
              <a:rPr lang="en-US" sz="2400" b="1" smtClean="0"/>
              <a:t>Thanks to the studies carried out, it is thought that it will develop day by day and become widespread</a:t>
            </a:r>
            <a:r>
              <a:rPr lang="tr-TR" sz="2400" b="1" smtClean="0"/>
              <a:t>.</a:t>
            </a:r>
            <a:endParaRPr lang="tr-TR" sz="2400" b="1" dirty="0"/>
          </a:p>
        </p:txBody>
      </p:sp>
    </p:spTree>
    <p:extLst>
      <p:ext uri="{BB962C8B-B14F-4D97-AF65-F5344CB8AC3E}">
        <p14:creationId xmlns:p14="http://schemas.microsoft.com/office/powerpoint/2010/main" val="518832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484471"/>
            <a:ext cx="10372468" cy="699436"/>
          </a:xfrm>
        </p:spPr>
        <p:txBody>
          <a:bodyPr>
            <a:noAutofit/>
          </a:bodyPr>
          <a:lstStyle/>
          <a:p>
            <a:pPr algn="ctr"/>
            <a:r>
              <a:rPr lang="tr-TR" sz="4000" b="1" dirty="0" smtClean="0">
                <a:solidFill>
                  <a:schemeClr val="tx1"/>
                </a:solidFill>
                <a:effectLst>
                  <a:outerShdw blurRad="38100" dist="38100" dir="2700000" algn="tl">
                    <a:srgbClr val="000000">
                      <a:alpha val="43137"/>
                    </a:srgbClr>
                  </a:outerShdw>
                </a:effectLst>
              </a:rPr>
              <a:t>CLASSIC DIAGNOSIS OF CANCER</a:t>
            </a:r>
            <a:endParaRPr lang="tr-TR" sz="4000" b="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5" name="İçerik Yer Tutucusu 2">
                <a:extLst>
                  <a:ext uri="{FF2B5EF4-FFF2-40B4-BE49-F238E27FC236}">
                    <a16:creationId xmlns:a16="http://schemas.microsoft.com/office/drawing/2014/main" xmlns="" id="{FDCB54A8-8888-4EF0-BD12-243507F43F27}"/>
                  </a:ext>
                </a:extLst>
              </p:cNvPr>
              <p:cNvSpPr>
                <a:spLocks noGrp="1"/>
              </p:cNvSpPr>
              <p:nvPr>
                <p:ph idx="1"/>
              </p:nvPr>
            </p:nvSpPr>
            <p:spPr>
              <a:xfrm>
                <a:off x="436702" y="1275065"/>
                <a:ext cx="8596668" cy="3880773"/>
              </a:xfrm>
            </p:spPr>
            <p:txBody>
              <a:bodyPr>
                <a:noAutofit/>
              </a:bodyPr>
              <a:lstStyle/>
              <a:p>
                <a:pPr>
                  <a:lnSpc>
                    <a:spcPct val="90000"/>
                  </a:lnSpc>
                </a:pPr>
                <a:r>
                  <a:rPr lang="en-US" sz="2400" b="1" dirty="0" smtClean="0">
                    <a:solidFill>
                      <a:schemeClr val="tx1"/>
                    </a:solidFill>
                  </a:rPr>
                  <a:t>In the classical methods used in cancer diagnosis, growths and changes in organs can be detected with X-Ray and / or CT scans</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In suspicious cases, the diagnosis of cancer can be clarified by performing a biopsy</a:t>
                </a:r>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However, early diagnosis with these methods is not very possible because</a:t>
                </a:r>
                <a:r>
                  <a:rPr lang="tr-TR" sz="2400" b="1" dirty="0" smtClean="0">
                    <a:solidFill>
                      <a:schemeClr val="tx1"/>
                    </a:solidFill>
                  </a:rPr>
                  <a:t> </a:t>
                </a:r>
                <a:r>
                  <a:rPr lang="en-US" sz="2400" b="1" u="sng" dirty="0" smtClean="0">
                    <a:solidFill>
                      <a:srgbClr val="FF0000"/>
                    </a:solidFill>
                  </a:rPr>
                  <a:t>the tumor can only be imaged when it reaches a diameter of 1 cm or a weight of about 1 g</a:t>
                </a:r>
                <a:r>
                  <a:rPr lang="tr-TR" sz="2400" b="1" u="sng" dirty="0" smtClean="0">
                    <a:solidFill>
                      <a:srgbClr val="FF0000"/>
                    </a:solidFill>
                  </a:rPr>
                  <a:t>.</a:t>
                </a:r>
                <a:endParaRPr lang="tr-TR" sz="2400" b="1" u="sng" dirty="0">
                  <a:solidFill>
                    <a:srgbClr val="FF0000"/>
                  </a:solidFill>
                </a:endParaRPr>
              </a:p>
              <a:p>
                <a:pPr>
                  <a:lnSpc>
                    <a:spcPct val="90000"/>
                  </a:lnSpc>
                </a:pPr>
                <a:r>
                  <a:rPr lang="en-US" sz="2400" b="1" dirty="0" smtClean="0">
                    <a:solidFill>
                      <a:schemeClr val="tx1"/>
                    </a:solidFill>
                  </a:rPr>
                  <a:t>In this case, the number of cancerous cells is approximately </a:t>
                </a:r>
                <a14:m>
                  <m:oMath xmlns:m="http://schemas.openxmlformats.org/officeDocument/2006/math">
                    <m:sSup>
                      <m:sSupPr>
                        <m:ctrlPr>
                          <a:rPr lang="tr-TR" sz="2400" b="1" i="1" smtClean="0">
                            <a:solidFill>
                              <a:schemeClr val="tx1"/>
                            </a:solidFill>
                            <a:latin typeface="Cambria Math" panose="02040503050406030204" pitchFamily="18" charset="0"/>
                          </a:rPr>
                        </m:ctrlPr>
                      </m:sSupPr>
                      <m:e>
                        <m:r>
                          <a:rPr lang="tr-TR" sz="2400" b="1" i="1" smtClean="0">
                            <a:solidFill>
                              <a:schemeClr val="tx1"/>
                            </a:solidFill>
                            <a:latin typeface="Cambria Math"/>
                          </a:rPr>
                          <m:t>𝟏𝟎</m:t>
                        </m:r>
                      </m:e>
                      <m:sup>
                        <m:r>
                          <a:rPr lang="tr-TR" sz="2400" b="1" i="1" smtClean="0">
                            <a:solidFill>
                              <a:schemeClr val="tx1"/>
                            </a:solidFill>
                            <a:latin typeface="Cambria Math"/>
                          </a:rPr>
                          <m:t>𝟖</m:t>
                        </m:r>
                      </m:sup>
                    </m:sSup>
                  </m:oMath>
                </a14:m>
                <a:r>
                  <a:rPr lang="tr-TR" sz="2400" b="1" dirty="0" smtClean="0">
                    <a:solidFill>
                      <a:schemeClr val="tx1"/>
                    </a:solidFill>
                  </a:rPr>
                  <a:t>.</a:t>
                </a:r>
                <a:endParaRPr lang="tr-TR" sz="2400" b="1" dirty="0">
                  <a:solidFill>
                    <a:schemeClr val="tx1"/>
                  </a:solidFill>
                </a:endParaRPr>
              </a:p>
              <a:p>
                <a:pPr>
                  <a:lnSpc>
                    <a:spcPct val="90000"/>
                  </a:lnSpc>
                </a:pPr>
                <a:r>
                  <a:rPr lang="en-US" sz="2400" b="1" dirty="0" smtClean="0">
                    <a:solidFill>
                      <a:schemeClr val="tx1"/>
                    </a:solidFill>
                  </a:rPr>
                  <a:t>Unfortunately, in the past years, 2/3 of cancer cases could be diagnosed when the disease became fatal.</a:t>
                </a:r>
                <a:r>
                  <a:rPr lang="tr-TR" sz="2400" b="1" dirty="0" smtClean="0">
                    <a:solidFill>
                      <a:schemeClr val="tx1"/>
                    </a:solidFill>
                  </a:rPr>
                  <a:t> </a:t>
                </a:r>
                <a:endParaRPr lang="tr-TR" sz="2400" b="1" dirty="0">
                  <a:solidFill>
                    <a:schemeClr val="tx1"/>
                  </a:solidFill>
                </a:endParaRPr>
              </a:p>
              <a:p>
                <a:pPr>
                  <a:lnSpc>
                    <a:spcPct val="90000"/>
                  </a:lnSpc>
                </a:pPr>
                <a:endParaRPr lang="tr-TR" sz="2400" dirty="0">
                  <a:solidFill>
                    <a:schemeClr val="bg1"/>
                  </a:solidFill>
                </a:endParaRPr>
              </a:p>
            </p:txBody>
          </p:sp>
        </mc:Choice>
        <mc:Fallback>
          <p:sp>
            <p:nvSpPr>
              <p:cNvPr id="5" name="İçerik Yer Tutucusu 2">
                <a:extLst>
                  <a:ext uri="{FF2B5EF4-FFF2-40B4-BE49-F238E27FC236}">
                    <a16:creationId xmlns:a16="http://schemas.microsoft.com/office/drawing/2014/main" xmlns="" xmlns:a14="http://schemas.microsoft.com/office/drawing/2010/main" id="{FDCB54A8-8888-4EF0-BD12-243507F43F27}"/>
                  </a:ext>
                </a:extLst>
              </p:cNvPr>
              <p:cNvSpPr>
                <a:spLocks noGrp="1" noRot="1" noChangeAspect="1" noMove="1" noResize="1" noEditPoints="1" noAdjustHandles="1" noChangeArrowheads="1" noChangeShapeType="1" noTextEdit="1"/>
              </p:cNvSpPr>
              <p:nvPr>
                <p:ph idx="1"/>
              </p:nvPr>
            </p:nvSpPr>
            <p:spPr>
              <a:xfrm>
                <a:off x="436702" y="1275065"/>
                <a:ext cx="8596668" cy="3880773"/>
              </a:xfrm>
              <a:blipFill rotWithShape="0">
                <a:blip r:embed="rId2"/>
                <a:stretch>
                  <a:fillRect l="-567" t="-2198" r="-1702" b="-20879"/>
                </a:stretch>
              </a:blipFill>
            </p:spPr>
            <p:txBody>
              <a:bodyPr/>
              <a:lstStyle/>
              <a:p>
                <a:r>
                  <a:rPr lang="en-GB">
                    <a:noFill/>
                  </a:rPr>
                  <a:t> </a:t>
                </a:r>
              </a:p>
            </p:txBody>
          </p:sp>
        </mc:Fallback>
      </mc:AlternateContent>
      <p:pic>
        <p:nvPicPr>
          <p:cNvPr id="6" name="Resim 4">
            <a:extLst>
              <a:ext uri="{FF2B5EF4-FFF2-40B4-BE49-F238E27FC236}">
                <a16:creationId xmlns:a16="http://schemas.microsoft.com/office/drawing/2014/main" xmlns="" id="{9BCD74AE-1ECD-47BA-993E-9DFCE89BD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975" y="2597823"/>
            <a:ext cx="2981025" cy="215031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3F71B540-000D-4175-BCCE-3BC6153C7F81}"/>
              </a:ext>
            </a:extLst>
          </p:cNvPr>
          <p:cNvSpPr>
            <a:spLocks noGrp="1"/>
          </p:cNvSpPr>
          <p:nvPr>
            <p:ph type="title"/>
          </p:nvPr>
        </p:nvSpPr>
        <p:spPr>
          <a:xfrm>
            <a:off x="0" y="129086"/>
            <a:ext cx="5476775" cy="1375608"/>
          </a:xfrm>
        </p:spPr>
        <p:txBody>
          <a:bodyPr anchor="ctr">
            <a:normAutofit fontScale="90000"/>
          </a:bodyPr>
          <a:lstStyle/>
          <a:p>
            <a:pPr algn="ctr"/>
            <a:r>
              <a:rPr lang="en-US" b="1" dirty="0" smtClean="0">
                <a:solidFill>
                  <a:schemeClr val="bg1"/>
                </a:solidFill>
              </a:rPr>
              <a:t>DIFFICULTIES IN THE CLASSIC DIAGNOSIS OF CANCER</a:t>
            </a:r>
            <a:endParaRPr lang="tr-TR" b="1" dirty="0">
              <a:solidFill>
                <a:schemeClr val="bg1"/>
              </a:solidFill>
            </a:endParaRPr>
          </a:p>
        </p:txBody>
      </p:sp>
      <p:sp>
        <p:nvSpPr>
          <p:cNvPr id="3" name="İçerik Yer Tutucusu 2">
            <a:extLst>
              <a:ext uri="{FF2B5EF4-FFF2-40B4-BE49-F238E27FC236}">
                <a16:creationId xmlns:a16="http://schemas.microsoft.com/office/drawing/2014/main" xmlns="" id="{3EA8EA0C-455F-49A3-A721-CCECD38DAD15}"/>
              </a:ext>
            </a:extLst>
          </p:cNvPr>
          <p:cNvSpPr>
            <a:spLocks noGrp="1"/>
          </p:cNvSpPr>
          <p:nvPr>
            <p:ph idx="1"/>
          </p:nvPr>
        </p:nvSpPr>
        <p:spPr>
          <a:xfrm>
            <a:off x="0" y="1702687"/>
            <a:ext cx="4977009" cy="3440110"/>
          </a:xfrm>
        </p:spPr>
        <p:txBody>
          <a:bodyPr>
            <a:noAutofit/>
          </a:bodyPr>
          <a:lstStyle/>
          <a:p>
            <a:r>
              <a:rPr lang="en-US" sz="2400" b="1" dirty="0" smtClean="0">
                <a:solidFill>
                  <a:schemeClr val="bg1"/>
                </a:solidFill>
              </a:rPr>
              <a:t>Many problems encountered in classical diagnostic methods reduce the efficiency of the methods used</a:t>
            </a:r>
            <a:r>
              <a:rPr lang="tr-TR" sz="2400" b="1" dirty="0" smtClean="0">
                <a:solidFill>
                  <a:schemeClr val="bg1"/>
                </a:solidFill>
              </a:rPr>
              <a:t>.</a:t>
            </a:r>
          </a:p>
          <a:p>
            <a:endParaRPr lang="tr-TR" sz="1100" b="1" dirty="0">
              <a:solidFill>
                <a:schemeClr val="bg1"/>
              </a:solidFill>
            </a:endParaRPr>
          </a:p>
          <a:p>
            <a:r>
              <a:rPr lang="en-US" sz="2400" b="1" dirty="0" smtClean="0">
                <a:solidFill>
                  <a:schemeClr val="bg1"/>
                </a:solidFill>
              </a:rPr>
              <a:t>Some of the problems encountered; limited spectrum range, insufficient depth of penetration, inability of target cells to fully focus, and low signal/noise ratio (SNR</a:t>
            </a:r>
            <a:r>
              <a:rPr lang="en-US" sz="2400" b="1" dirty="0" smtClean="0">
                <a:solidFill>
                  <a:schemeClr val="bg1"/>
                </a:solidFill>
              </a:rPr>
              <a:t>)</a:t>
            </a:r>
            <a:endParaRPr lang="tr-TR" sz="2400" b="1" dirty="0">
              <a:solidFill>
                <a:schemeClr val="bg1"/>
              </a:solidFill>
            </a:endParaRPr>
          </a:p>
        </p:txBody>
      </p:sp>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372932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C461E17-7A08-406F-8ADF-0FE93F9473A9}"/>
              </a:ext>
            </a:extLst>
          </p:cNvPr>
          <p:cNvSpPr>
            <a:spLocks noGrp="1"/>
          </p:cNvSpPr>
          <p:nvPr>
            <p:ph type="title"/>
          </p:nvPr>
        </p:nvSpPr>
        <p:spPr>
          <a:xfrm>
            <a:off x="353304" y="139850"/>
            <a:ext cx="9014120" cy="1097280"/>
          </a:xfrm>
        </p:spPr>
        <p:txBody>
          <a:bodyPr anchor="t">
            <a:normAutofit fontScale="90000"/>
          </a:bodyPr>
          <a:lstStyle/>
          <a:p>
            <a:r>
              <a:rPr lang="tr-TR" sz="4000" b="1" dirty="0" smtClean="0">
                <a:solidFill>
                  <a:schemeClr val="tx1"/>
                </a:solidFill>
                <a:effectLst>
                  <a:outerShdw blurRad="38100" dist="38100" dir="2700000" algn="tl">
                    <a:srgbClr val="000000">
                      <a:alpha val="43137"/>
                    </a:srgbClr>
                  </a:outerShdw>
                </a:effectLst>
              </a:rPr>
              <a:t>CANCER DIAGNOSIS AND NANOTECHNOLOGY</a:t>
            </a:r>
            <a:endParaRPr lang="tr-TR" sz="4000"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4657E5A4-3D77-4EC7-8DE7-24EDA4B4E01C}"/>
              </a:ext>
            </a:extLst>
          </p:cNvPr>
          <p:cNvSpPr>
            <a:spLocks noGrp="1"/>
          </p:cNvSpPr>
          <p:nvPr>
            <p:ph idx="1"/>
          </p:nvPr>
        </p:nvSpPr>
        <p:spPr>
          <a:xfrm>
            <a:off x="0" y="1434369"/>
            <a:ext cx="8920349" cy="3604451"/>
          </a:xfrm>
        </p:spPr>
        <p:txBody>
          <a:bodyPr>
            <a:noAutofit/>
          </a:bodyPr>
          <a:lstStyle/>
          <a:p>
            <a:pPr algn="just">
              <a:lnSpc>
                <a:spcPct val="90000"/>
              </a:lnSpc>
            </a:pPr>
            <a:r>
              <a:rPr lang="en-US" sz="2400" b="1" dirty="0" smtClean="0"/>
              <a:t>Thanks to today's technology, tumors can be diagnosed at an early stage by using nanotechnology</a:t>
            </a:r>
            <a:r>
              <a:rPr lang="tr-TR" sz="2400" b="1" dirty="0" smtClean="0"/>
              <a:t>.</a:t>
            </a:r>
          </a:p>
          <a:p>
            <a:pPr algn="just">
              <a:lnSpc>
                <a:spcPct val="90000"/>
              </a:lnSpc>
            </a:pPr>
            <a:endParaRPr lang="tr-TR" sz="2400" b="1" dirty="0"/>
          </a:p>
          <a:p>
            <a:pPr algn="just">
              <a:lnSpc>
                <a:spcPct val="90000"/>
              </a:lnSpc>
            </a:pPr>
            <a:r>
              <a:rPr lang="en-US" sz="2400" b="1" u="sng" dirty="0" smtClean="0">
                <a:solidFill>
                  <a:srgbClr val="FF0000"/>
                </a:solidFill>
              </a:rPr>
              <a:t>The ability of nanostructures to enter the tumor cell increases the limits of imaging techniques in this regard</a:t>
            </a:r>
            <a:r>
              <a:rPr lang="tr-TR" sz="2400" b="1" u="sng" dirty="0" smtClean="0">
                <a:solidFill>
                  <a:srgbClr val="FF0000"/>
                </a:solidFill>
              </a:rPr>
              <a:t>.</a:t>
            </a:r>
          </a:p>
          <a:p>
            <a:pPr algn="just">
              <a:lnSpc>
                <a:spcPct val="90000"/>
              </a:lnSpc>
            </a:pPr>
            <a:endParaRPr lang="tr-TR" sz="2400" b="1" u="sng" dirty="0">
              <a:solidFill>
                <a:srgbClr val="FF0000"/>
              </a:solidFill>
            </a:endParaRPr>
          </a:p>
          <a:p>
            <a:pPr algn="just">
              <a:lnSpc>
                <a:spcPct val="90000"/>
              </a:lnSpc>
            </a:pPr>
            <a:r>
              <a:rPr lang="en-US" sz="2400" b="1" dirty="0" smtClean="0"/>
              <a:t>For example, in order to make a clinical diagnosis of breast cancer with mammography, 1,000,000 tumor cells must have been formed</a:t>
            </a:r>
            <a:r>
              <a:rPr lang="tr-TR" sz="2400" b="1" dirty="0" smtClean="0"/>
              <a:t>.</a:t>
            </a:r>
          </a:p>
          <a:p>
            <a:pPr algn="just">
              <a:lnSpc>
                <a:spcPct val="90000"/>
              </a:lnSpc>
            </a:pPr>
            <a:endParaRPr lang="tr-TR" sz="2400" b="1" dirty="0"/>
          </a:p>
          <a:p>
            <a:pPr algn="just">
              <a:lnSpc>
                <a:spcPct val="90000"/>
              </a:lnSpc>
            </a:pPr>
            <a:r>
              <a:rPr lang="en-US" sz="2400" b="1" dirty="0" smtClean="0"/>
              <a:t>With the help of nanotechnology, it is possible to diagnose breast cancer even in the presence of less than 100 tumor cells.</a:t>
            </a:r>
            <a:r>
              <a:rPr lang="tr-TR" sz="2400" b="1" dirty="0" smtClean="0"/>
              <a:t> </a:t>
            </a:r>
            <a:endParaRPr lang="tr-TR" sz="2800" b="1" dirty="0"/>
          </a:p>
        </p:txBody>
      </p:sp>
      <p:pic>
        <p:nvPicPr>
          <p:cNvPr id="5" name="Resim 4">
            <a:extLst>
              <a:ext uri="{FF2B5EF4-FFF2-40B4-BE49-F238E27FC236}">
                <a16:creationId xmlns:a16="http://schemas.microsoft.com/office/drawing/2014/main" xmlns="" id="{A4A64D25-2DD1-43F7-9F36-7D8EAACE5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2126" y="2332254"/>
            <a:ext cx="2764776" cy="1808683"/>
          </a:xfrm>
          <a:prstGeom prst="rect">
            <a:avLst/>
          </a:prstGeom>
        </p:spPr>
      </p:pic>
    </p:spTree>
    <p:extLst>
      <p:ext uri="{BB962C8B-B14F-4D97-AF65-F5344CB8AC3E}">
        <p14:creationId xmlns:p14="http://schemas.microsoft.com/office/powerpoint/2010/main" val="3036151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F300861A-9975-416B-980B-FF18DD30CD79}"/>
              </a:ext>
            </a:extLst>
          </p:cNvPr>
          <p:cNvSpPr>
            <a:spLocks noGrp="1"/>
          </p:cNvSpPr>
          <p:nvPr>
            <p:ph type="title"/>
          </p:nvPr>
        </p:nvSpPr>
        <p:spPr>
          <a:xfrm>
            <a:off x="646645" y="0"/>
            <a:ext cx="4203045" cy="1375608"/>
          </a:xfrm>
        </p:spPr>
        <p:txBody>
          <a:bodyPr anchor="ctr">
            <a:normAutofit fontScale="90000"/>
          </a:bodyPr>
          <a:lstStyle/>
          <a:p>
            <a:pPr algn="ctr"/>
            <a:r>
              <a:rPr lang="tr-TR" b="1" dirty="0" smtClean="0">
                <a:solidFill>
                  <a:schemeClr val="bg1"/>
                </a:solidFill>
              </a:rPr>
              <a:t>CANCER DIAGNOSIS AND NANOTECHNOLOGY</a:t>
            </a:r>
            <a:endParaRPr lang="tr-TR" b="1" dirty="0">
              <a:solidFill>
                <a:schemeClr val="bg1"/>
              </a:solidFill>
            </a:endParaRPr>
          </a:p>
        </p:txBody>
      </p:sp>
      <p:sp>
        <p:nvSpPr>
          <p:cNvPr id="3" name="İçerik Yer Tutucusu 2">
            <a:extLst>
              <a:ext uri="{FF2B5EF4-FFF2-40B4-BE49-F238E27FC236}">
                <a16:creationId xmlns:a16="http://schemas.microsoft.com/office/drawing/2014/main" xmlns="" id="{A8440D37-D17F-408A-B84D-31ED98603ECC}"/>
              </a:ext>
            </a:extLst>
          </p:cNvPr>
          <p:cNvSpPr>
            <a:spLocks noGrp="1"/>
          </p:cNvSpPr>
          <p:nvPr>
            <p:ph idx="1"/>
          </p:nvPr>
        </p:nvSpPr>
        <p:spPr>
          <a:xfrm>
            <a:off x="352476" y="1554216"/>
            <a:ext cx="4401549" cy="3440110"/>
          </a:xfrm>
        </p:spPr>
        <p:txBody>
          <a:bodyPr>
            <a:noAutofit/>
          </a:bodyPr>
          <a:lstStyle/>
          <a:p>
            <a:pPr>
              <a:lnSpc>
                <a:spcPct val="90000"/>
              </a:lnSpc>
            </a:pPr>
            <a:r>
              <a:rPr lang="en-US" sz="2000" b="1" dirty="0" smtClean="0">
                <a:solidFill>
                  <a:schemeClr val="bg1"/>
                </a:solidFill>
              </a:rPr>
              <a:t>Quantum dots and iron oxide nanocrystals have been placed in silica spheres for use in imaging</a:t>
            </a:r>
            <a:r>
              <a:rPr lang="tr-TR" sz="2000" b="1" dirty="0" smtClean="0">
                <a:solidFill>
                  <a:schemeClr val="bg1"/>
                </a:solidFill>
              </a:rPr>
              <a:t>.</a:t>
            </a:r>
          </a:p>
          <a:p>
            <a:pPr>
              <a:lnSpc>
                <a:spcPct val="90000"/>
              </a:lnSpc>
            </a:pPr>
            <a:r>
              <a:rPr lang="en-US" sz="2000" b="1" dirty="0" smtClean="0">
                <a:solidFill>
                  <a:schemeClr val="bg1"/>
                </a:solidFill>
              </a:rPr>
              <a:t>Thanks to the iron oxide nano crystals contained in nano structures, it is aimed at certain cells and high image quality is obtained thanks to quantum dots</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The composition of iron oxide nanocrystals and quantum dots has been shown to provide the best imaging quality</a:t>
            </a:r>
            <a:r>
              <a:rPr lang="tr-TR" sz="2000" b="1" dirty="0" smtClean="0">
                <a:solidFill>
                  <a:schemeClr val="bg1"/>
                </a:solidFill>
              </a:rPr>
              <a:t>.</a:t>
            </a:r>
            <a:endParaRPr lang="tr-TR" sz="2000" b="1" dirty="0">
              <a:solidFill>
                <a:schemeClr val="bg1"/>
              </a:solidFill>
            </a:endParaRPr>
          </a:p>
        </p:txBody>
      </p:sp>
      <p:pic>
        <p:nvPicPr>
          <p:cNvPr id="7" name="Resim 6" descr="saat, nesne içeren bir resim&#10;&#10;Açıklama otomatik olarak oluşturuldu">
            <a:extLst>
              <a:ext uri="{FF2B5EF4-FFF2-40B4-BE49-F238E27FC236}">
                <a16:creationId xmlns:a16="http://schemas.microsoft.com/office/drawing/2014/main" xmlns="" id="{BA09C0C6-7B5E-48F3-B763-7D55B3F333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6872" y="2346537"/>
            <a:ext cx="5522629" cy="2311066"/>
          </a:xfrm>
          <a:prstGeom prst="rect">
            <a:avLst/>
          </a:prstGeom>
        </p:spPr>
      </p:pic>
      <p:sp>
        <p:nvSpPr>
          <p:cNvPr id="18" name="Isosceles Triangle 17">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869585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721E2E08-DFCF-4FEF-8D89-6949B0CB0BD1}"/>
              </a:ext>
            </a:extLst>
          </p:cNvPr>
          <p:cNvSpPr>
            <a:spLocks noGrp="1"/>
          </p:cNvSpPr>
          <p:nvPr>
            <p:ph type="title"/>
          </p:nvPr>
        </p:nvSpPr>
        <p:spPr>
          <a:xfrm>
            <a:off x="566897" y="0"/>
            <a:ext cx="4203045" cy="1375608"/>
          </a:xfrm>
        </p:spPr>
        <p:txBody>
          <a:bodyPr anchor="ctr">
            <a:normAutofit fontScale="90000"/>
          </a:bodyPr>
          <a:lstStyle/>
          <a:p>
            <a:pPr algn="ctr"/>
            <a:r>
              <a:rPr lang="tr-TR" b="1" dirty="0" smtClean="0">
                <a:solidFill>
                  <a:schemeClr val="bg1"/>
                </a:solidFill>
              </a:rPr>
              <a:t>CANCER DIAGNOSIS AND NANOTECHNOLOGY</a:t>
            </a:r>
            <a:endParaRPr lang="tr-TR" b="1" dirty="0">
              <a:solidFill>
                <a:schemeClr val="bg1"/>
              </a:solidFill>
            </a:endParaRPr>
          </a:p>
        </p:txBody>
      </p:sp>
      <p:sp>
        <p:nvSpPr>
          <p:cNvPr id="3" name="İçerik Yer Tutucusu 2">
            <a:extLst>
              <a:ext uri="{FF2B5EF4-FFF2-40B4-BE49-F238E27FC236}">
                <a16:creationId xmlns:a16="http://schemas.microsoft.com/office/drawing/2014/main" xmlns="" id="{1F33CE83-A59F-4AB8-8CEC-0D2894AE621F}"/>
              </a:ext>
            </a:extLst>
          </p:cNvPr>
          <p:cNvSpPr>
            <a:spLocks noGrp="1"/>
          </p:cNvSpPr>
          <p:nvPr>
            <p:ph idx="1"/>
          </p:nvPr>
        </p:nvSpPr>
        <p:spPr>
          <a:xfrm>
            <a:off x="-263293" y="1375605"/>
            <a:ext cx="5186712" cy="3440110"/>
          </a:xfrm>
        </p:spPr>
        <p:txBody>
          <a:bodyPr>
            <a:noAutofit/>
          </a:bodyPr>
          <a:lstStyle/>
          <a:p>
            <a:pPr>
              <a:lnSpc>
                <a:spcPct val="90000"/>
              </a:lnSpc>
            </a:pPr>
            <a:r>
              <a:rPr lang="en-US" sz="2400" b="1" dirty="0" smtClean="0">
                <a:solidFill>
                  <a:schemeClr val="bg1"/>
                </a:solidFill>
              </a:rPr>
              <a:t>In order to detect cancer early, nanostructures that can </a:t>
            </a:r>
            <a:r>
              <a:rPr lang="en-US" sz="2400" b="1" dirty="0" err="1" smtClean="0">
                <a:solidFill>
                  <a:schemeClr val="bg1"/>
                </a:solidFill>
              </a:rPr>
              <a:t>bioconjugate</a:t>
            </a:r>
            <a:r>
              <a:rPr lang="en-US" sz="2400" b="1" dirty="0" smtClean="0">
                <a:solidFill>
                  <a:schemeClr val="bg1"/>
                </a:solidFill>
              </a:rPr>
              <a:t> with cancer-specific biomolecules are also used</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 various physical properties of nanostructures change when they combine with biomolecules</a:t>
            </a:r>
            <a:r>
              <a:rPr lang="tr-TR" sz="2400" b="1" dirty="0" smtClean="0">
                <a:solidFill>
                  <a:schemeClr val="bg1"/>
                </a:solidFill>
              </a:rPr>
              <a:t>.</a:t>
            </a:r>
            <a:endParaRPr lang="tr-TR" sz="2400" b="1" dirty="0">
              <a:solidFill>
                <a:schemeClr val="bg1"/>
              </a:solidFill>
            </a:endParaRPr>
          </a:p>
          <a:p>
            <a:pPr>
              <a:lnSpc>
                <a:spcPct val="90000"/>
              </a:lnSpc>
            </a:pPr>
            <a:r>
              <a:rPr lang="en-US" sz="2400" b="1" dirty="0" smtClean="0">
                <a:solidFill>
                  <a:schemeClr val="bg1"/>
                </a:solidFill>
              </a:rPr>
              <a:t>These changes can be detected by optical, mechanical and electrical methods to obtain information about the presence or amount of the tumor or disease in question</a:t>
            </a:r>
            <a:r>
              <a:rPr lang="tr-TR" sz="2400" b="1" dirty="0" smtClean="0">
                <a:solidFill>
                  <a:schemeClr val="bg1"/>
                </a:solidFill>
              </a:rPr>
              <a:t>.</a:t>
            </a:r>
            <a:endParaRPr lang="tr-TR" sz="2400" b="1" dirty="0">
              <a:solidFill>
                <a:schemeClr val="bg1"/>
              </a:solidFill>
            </a:endParaRPr>
          </a:p>
          <a:p>
            <a:pPr>
              <a:lnSpc>
                <a:spcPct val="90000"/>
              </a:lnSpc>
            </a:pPr>
            <a:endParaRPr lang="tr-TR" sz="2400" b="1" dirty="0">
              <a:solidFill>
                <a:schemeClr val="bg1"/>
              </a:solidFill>
            </a:endParaRPr>
          </a:p>
        </p:txBody>
      </p:sp>
      <p:pic>
        <p:nvPicPr>
          <p:cNvPr id="5" name="Resim 4">
            <a:extLst>
              <a:ext uri="{FF2B5EF4-FFF2-40B4-BE49-F238E27FC236}">
                <a16:creationId xmlns:a16="http://schemas.microsoft.com/office/drawing/2014/main" xmlns="" id="{D40C3984-DA22-445F-A3CE-A33A6D3A7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0553" y="1331271"/>
            <a:ext cx="6421815" cy="3995224"/>
          </a:xfrm>
          <a:prstGeom prst="rect">
            <a:avLst/>
          </a:prstGeom>
        </p:spPr>
      </p:pic>
      <p:sp>
        <p:nvSpPr>
          <p:cNvPr id="16"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334251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8244FEE-F2E5-4380-8287-DF682BC7130B}"/>
              </a:ext>
            </a:extLst>
          </p:cNvPr>
          <p:cNvSpPr>
            <a:spLocks noGrp="1"/>
          </p:cNvSpPr>
          <p:nvPr>
            <p:ph type="title"/>
          </p:nvPr>
        </p:nvSpPr>
        <p:spPr/>
        <p:txBody>
          <a:bodyPr/>
          <a:lstStyle/>
          <a:p>
            <a:pPr algn="ctr"/>
            <a:r>
              <a:rPr lang="en-US" b="1" dirty="0" smtClean="0">
                <a:solidFill>
                  <a:schemeClr val="tx1"/>
                </a:solidFill>
                <a:effectLst>
                  <a:outerShdw blurRad="38100" dist="38100" dir="2700000" algn="tl">
                    <a:srgbClr val="000000">
                      <a:alpha val="43137"/>
                    </a:srgbClr>
                  </a:outerShdw>
                </a:effectLst>
              </a:rPr>
              <a:t>NANOSTRUCTURES USED FOR DIAGNOSTIC PURPOSES</a:t>
            </a:r>
            <a:endParaRPr lang="tr-TR" b="1" dirty="0">
              <a:solidFill>
                <a:schemeClr val="tx1"/>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xmlns="" id="{4A05F775-BAA8-4FCA-9F23-122391714E99}"/>
              </a:ext>
            </a:extLst>
          </p:cNvPr>
          <p:cNvSpPr>
            <a:spLocks noGrp="1"/>
          </p:cNvSpPr>
          <p:nvPr>
            <p:ph idx="1"/>
          </p:nvPr>
        </p:nvSpPr>
        <p:spPr>
          <a:xfrm>
            <a:off x="677333" y="2160589"/>
            <a:ext cx="9920082" cy="3880773"/>
          </a:xfrm>
        </p:spPr>
        <p:txBody>
          <a:bodyPr numCol="2">
            <a:noAutofit/>
          </a:bodyPr>
          <a:lstStyle/>
          <a:p>
            <a:pPr>
              <a:buFont typeface="+mj-lt"/>
              <a:buAutoNum type="arabicPeriod"/>
            </a:pPr>
            <a:r>
              <a:rPr lang="tr-TR" sz="2400" b="1" dirty="0" err="1" smtClean="0">
                <a:solidFill>
                  <a:schemeClr val="tx1"/>
                </a:solidFill>
              </a:rPr>
              <a:t>Cantilevers</a:t>
            </a:r>
            <a:r>
              <a:rPr lang="tr-TR" sz="2400" b="1" dirty="0" smtClean="0">
                <a:solidFill>
                  <a:schemeClr val="tx1"/>
                </a:solidFill>
              </a:rPr>
              <a:t> </a:t>
            </a:r>
          </a:p>
          <a:p>
            <a:pPr>
              <a:buFont typeface="+mj-lt"/>
              <a:buAutoNum type="arabicPeriod"/>
            </a:pPr>
            <a:r>
              <a:rPr lang="tr-TR" sz="2400" b="1" dirty="0" err="1" smtClean="0">
                <a:solidFill>
                  <a:schemeClr val="tx1"/>
                </a:solidFill>
              </a:rPr>
              <a:t>Nanopores</a:t>
            </a:r>
            <a:r>
              <a:rPr lang="tr-TR" sz="2400" b="1" dirty="0" smtClean="0">
                <a:solidFill>
                  <a:schemeClr val="tx1"/>
                </a:solidFill>
              </a:rPr>
              <a:t> </a:t>
            </a:r>
          </a:p>
          <a:p>
            <a:pPr>
              <a:buFont typeface="+mj-lt"/>
              <a:buAutoNum type="arabicPeriod"/>
            </a:pPr>
            <a:r>
              <a:rPr lang="tr-TR" sz="2400" b="1" dirty="0" err="1" smtClean="0">
                <a:solidFill>
                  <a:schemeClr val="tx1"/>
                </a:solidFill>
              </a:rPr>
              <a:t>Nanotubes</a:t>
            </a:r>
            <a:r>
              <a:rPr lang="tr-TR" sz="2400" b="1" dirty="0" smtClean="0">
                <a:solidFill>
                  <a:schemeClr val="tx1"/>
                </a:solidFill>
              </a:rPr>
              <a:t> </a:t>
            </a:r>
          </a:p>
          <a:p>
            <a:pPr>
              <a:buFont typeface="+mj-lt"/>
              <a:buAutoNum type="arabicPeriod"/>
            </a:pPr>
            <a:r>
              <a:rPr lang="tr-TR" sz="2400" b="1" dirty="0" err="1" smtClean="0">
                <a:solidFill>
                  <a:schemeClr val="tx1"/>
                </a:solidFill>
              </a:rPr>
              <a:t>Nanowires</a:t>
            </a:r>
            <a:r>
              <a:rPr lang="tr-TR" sz="2400" b="1" dirty="0" smtClean="0">
                <a:solidFill>
                  <a:schemeClr val="tx1"/>
                </a:solidFill>
              </a:rPr>
              <a:t> </a:t>
            </a:r>
          </a:p>
          <a:p>
            <a:pPr>
              <a:buFont typeface="+mj-lt"/>
              <a:buAutoNum type="arabicPeriod"/>
            </a:pPr>
            <a:r>
              <a:rPr lang="tr-TR" sz="2400" b="1" dirty="0" err="1" smtClean="0">
                <a:solidFill>
                  <a:schemeClr val="tx1"/>
                </a:solidFill>
              </a:rPr>
              <a:t>Nanoshells</a:t>
            </a:r>
            <a:r>
              <a:rPr lang="tr-TR" sz="2400" b="1" dirty="0" smtClean="0">
                <a:solidFill>
                  <a:schemeClr val="tx1"/>
                </a:solidFill>
              </a:rPr>
              <a:t> </a:t>
            </a:r>
          </a:p>
          <a:p>
            <a:pPr>
              <a:buFont typeface="+mj-lt"/>
              <a:buAutoNum type="arabicPeriod"/>
            </a:pPr>
            <a:r>
              <a:rPr lang="tr-TR" sz="2400" b="1" dirty="0" err="1" smtClean="0">
                <a:solidFill>
                  <a:schemeClr val="tx1"/>
                </a:solidFill>
              </a:rPr>
              <a:t>Dendrimers</a:t>
            </a:r>
            <a:r>
              <a:rPr lang="tr-TR" sz="2400" b="1" dirty="0" smtClean="0">
                <a:solidFill>
                  <a:schemeClr val="tx1"/>
                </a:solidFill>
              </a:rPr>
              <a:t> </a:t>
            </a:r>
          </a:p>
          <a:p>
            <a:pPr>
              <a:buFont typeface="+mj-lt"/>
              <a:buAutoNum type="arabicPeriod"/>
            </a:pPr>
            <a:r>
              <a:rPr lang="tr-TR" sz="2400" b="1" dirty="0" err="1" smtClean="0">
                <a:solidFill>
                  <a:schemeClr val="tx1"/>
                </a:solidFill>
              </a:rPr>
              <a:t>Magnetic</a:t>
            </a:r>
            <a:r>
              <a:rPr lang="tr-TR" sz="2400" b="1" dirty="0" smtClean="0">
                <a:solidFill>
                  <a:schemeClr val="tx1"/>
                </a:solidFill>
              </a:rPr>
              <a:t> </a:t>
            </a:r>
            <a:r>
              <a:rPr lang="tr-TR" sz="2400" b="1" dirty="0" err="1" smtClean="0">
                <a:solidFill>
                  <a:schemeClr val="tx1"/>
                </a:solidFill>
              </a:rPr>
              <a:t>Nanoparticles</a:t>
            </a:r>
            <a:r>
              <a:rPr lang="tr-TR" sz="2400" b="1" dirty="0" smtClean="0">
                <a:solidFill>
                  <a:schemeClr val="tx1"/>
                </a:solidFill>
              </a:rPr>
              <a:t> </a:t>
            </a:r>
          </a:p>
          <a:p>
            <a:pPr>
              <a:buFont typeface="+mj-lt"/>
              <a:buAutoNum type="arabicPeriod"/>
            </a:pPr>
            <a:r>
              <a:rPr lang="tr-TR" sz="2400" b="1" dirty="0" smtClean="0">
                <a:solidFill>
                  <a:schemeClr val="tx1"/>
                </a:solidFill>
              </a:rPr>
              <a:t>Quantum </a:t>
            </a:r>
            <a:r>
              <a:rPr lang="tr-TR" sz="2400" b="1" dirty="0" err="1" smtClean="0">
                <a:solidFill>
                  <a:schemeClr val="tx1"/>
                </a:solidFill>
              </a:rPr>
              <a:t>Dots</a:t>
            </a:r>
            <a:r>
              <a:rPr lang="tr-TR" sz="2400" b="1" dirty="0" smtClean="0">
                <a:solidFill>
                  <a:schemeClr val="tx1"/>
                </a:solidFill>
              </a:rPr>
              <a:t> </a:t>
            </a:r>
          </a:p>
          <a:p>
            <a:pPr>
              <a:buFont typeface="+mj-lt"/>
              <a:buAutoNum type="arabicPeriod"/>
            </a:pPr>
            <a:r>
              <a:rPr lang="tr-TR" sz="2400" b="1" dirty="0" err="1" smtClean="0">
                <a:solidFill>
                  <a:schemeClr val="tx1"/>
                </a:solidFill>
              </a:rPr>
              <a:t>Graphene</a:t>
            </a:r>
            <a:r>
              <a:rPr lang="tr-TR" sz="2400" b="1" dirty="0" smtClean="0">
                <a:solidFill>
                  <a:schemeClr val="tx1"/>
                </a:solidFill>
              </a:rPr>
              <a:t> </a:t>
            </a:r>
            <a:r>
              <a:rPr lang="tr-TR" sz="2400" b="1" dirty="0" err="1" smtClean="0">
                <a:solidFill>
                  <a:schemeClr val="tx1"/>
                </a:solidFill>
              </a:rPr>
              <a:t>Oxide</a:t>
            </a:r>
            <a:r>
              <a:rPr lang="tr-TR" sz="2400" b="1" dirty="0" smtClean="0">
                <a:solidFill>
                  <a:schemeClr val="tx1"/>
                </a:solidFill>
              </a:rPr>
              <a:t> (GO) </a:t>
            </a:r>
          </a:p>
          <a:p>
            <a:pPr>
              <a:buFont typeface="+mj-lt"/>
              <a:buAutoNum type="arabicPeriod"/>
            </a:pPr>
            <a:r>
              <a:rPr lang="tr-TR" sz="2400" b="1" dirty="0" smtClean="0">
                <a:solidFill>
                  <a:schemeClr val="tx1"/>
                </a:solidFill>
              </a:rPr>
              <a:t>Gold </a:t>
            </a:r>
            <a:r>
              <a:rPr lang="tr-TR" sz="2400" b="1" dirty="0" err="1" smtClean="0">
                <a:solidFill>
                  <a:schemeClr val="tx1"/>
                </a:solidFill>
              </a:rPr>
              <a:t>and</a:t>
            </a:r>
            <a:r>
              <a:rPr lang="tr-TR" sz="2400" b="1" dirty="0" smtClean="0">
                <a:solidFill>
                  <a:schemeClr val="tx1"/>
                </a:solidFill>
              </a:rPr>
              <a:t> Silver </a:t>
            </a:r>
            <a:r>
              <a:rPr lang="tr-TR" sz="2400" b="1" dirty="0" err="1" smtClean="0">
                <a:solidFill>
                  <a:schemeClr val="tx1"/>
                </a:solidFill>
              </a:rPr>
              <a:t>Nanoparticles</a:t>
            </a:r>
            <a:r>
              <a:rPr lang="tr-TR" sz="2400" b="1" dirty="0" smtClean="0">
                <a:solidFill>
                  <a:schemeClr val="tx1"/>
                </a:solidFill>
              </a:rPr>
              <a:t> </a:t>
            </a:r>
          </a:p>
          <a:p>
            <a:pPr>
              <a:buFont typeface="+mj-lt"/>
              <a:buAutoNum type="arabicPeriod"/>
            </a:pPr>
            <a:r>
              <a:rPr lang="tr-TR" sz="2400" b="1" dirty="0" err="1" smtClean="0">
                <a:solidFill>
                  <a:schemeClr val="tx1"/>
                </a:solidFill>
              </a:rPr>
              <a:t>Nanobots</a:t>
            </a:r>
            <a:r>
              <a:rPr lang="tr-TR" sz="2400" b="1" dirty="0" smtClean="0">
                <a:solidFill>
                  <a:schemeClr val="tx1"/>
                </a:solidFill>
              </a:rPr>
              <a:t> </a:t>
            </a:r>
            <a:r>
              <a:rPr lang="tr-TR" sz="2400" b="1" dirty="0" err="1" smtClean="0">
                <a:solidFill>
                  <a:schemeClr val="tx1"/>
                </a:solidFill>
              </a:rPr>
              <a:t>Nanochips</a:t>
            </a:r>
            <a:endParaRPr lang="tr-TR" sz="2400" b="1" dirty="0">
              <a:solidFill>
                <a:schemeClr val="tx1"/>
              </a:solidFill>
            </a:endParaRPr>
          </a:p>
        </p:txBody>
      </p:sp>
    </p:spTree>
    <p:extLst>
      <p:ext uri="{BB962C8B-B14F-4D97-AF65-F5344CB8AC3E}">
        <p14:creationId xmlns:p14="http://schemas.microsoft.com/office/powerpoint/2010/main" val="1988379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xmlns="" id="{9F4444CE-BC8D-4D61-B303-4C05614E6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xmlns="" id="{62423CA5-E2E1-4789-B759-9906C1C940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b="1" dirty="0"/>
          </a:p>
        </p:txBody>
      </p:sp>
      <p:sp>
        <p:nvSpPr>
          <p:cNvPr id="32" name="Isosceles Triangle 13">
            <a:extLst>
              <a:ext uri="{FF2B5EF4-FFF2-40B4-BE49-F238E27FC236}">
                <a16:creationId xmlns:a16="http://schemas.microsoft.com/office/drawing/2014/main" xmlns="" id="{73772B81-181F-48B7-8826-4D9686D15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Unvan 1">
            <a:extLst>
              <a:ext uri="{FF2B5EF4-FFF2-40B4-BE49-F238E27FC236}">
                <a16:creationId xmlns:a16="http://schemas.microsoft.com/office/drawing/2014/main" xmlns="" id="{DDC2492F-87F2-4580-AF68-55ED857894B4}"/>
              </a:ext>
            </a:extLst>
          </p:cNvPr>
          <p:cNvSpPr>
            <a:spLocks noGrp="1"/>
          </p:cNvSpPr>
          <p:nvPr>
            <p:ph type="title"/>
          </p:nvPr>
        </p:nvSpPr>
        <p:spPr>
          <a:xfrm>
            <a:off x="237053" y="-77051"/>
            <a:ext cx="4203045" cy="1375608"/>
          </a:xfrm>
        </p:spPr>
        <p:txBody>
          <a:bodyPr anchor="ctr">
            <a:normAutofit/>
          </a:bodyPr>
          <a:lstStyle/>
          <a:p>
            <a:r>
              <a:rPr lang="tr-TR" b="1" dirty="0" smtClean="0">
                <a:solidFill>
                  <a:schemeClr val="bg1"/>
                </a:solidFill>
              </a:rPr>
              <a:t>CANTILEVERS</a:t>
            </a:r>
            <a:endParaRPr lang="tr-TR" b="1" dirty="0">
              <a:solidFill>
                <a:schemeClr val="bg1"/>
              </a:solidFill>
            </a:endParaRPr>
          </a:p>
        </p:txBody>
      </p:sp>
      <p:sp>
        <p:nvSpPr>
          <p:cNvPr id="3" name="İçerik Yer Tutucusu 2">
            <a:extLst>
              <a:ext uri="{FF2B5EF4-FFF2-40B4-BE49-F238E27FC236}">
                <a16:creationId xmlns:a16="http://schemas.microsoft.com/office/drawing/2014/main" xmlns="" id="{CE87354D-1D5B-4EB4-A25B-11B53FC36271}"/>
              </a:ext>
            </a:extLst>
          </p:cNvPr>
          <p:cNvSpPr>
            <a:spLocks noGrp="1"/>
          </p:cNvSpPr>
          <p:nvPr>
            <p:ph idx="1"/>
          </p:nvPr>
        </p:nvSpPr>
        <p:spPr>
          <a:xfrm>
            <a:off x="-183521" y="994696"/>
            <a:ext cx="5044194" cy="4965894"/>
          </a:xfrm>
        </p:spPr>
        <p:txBody>
          <a:bodyPr>
            <a:noAutofit/>
          </a:bodyPr>
          <a:lstStyle/>
          <a:p>
            <a:pPr>
              <a:lnSpc>
                <a:spcPct val="90000"/>
              </a:lnSpc>
            </a:pPr>
            <a:r>
              <a:rPr lang="en-US" sz="2000" b="1" dirty="0" smtClean="0">
                <a:solidFill>
                  <a:schemeClr val="bg1"/>
                </a:solidFill>
              </a:rPr>
              <a:t>These materials, which are bound at one end, are produced to bind certain molecules associated with cancer</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They bind to altered DNA sequences or proteins that contain certain types of cancer</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When these molecules bind to the </a:t>
            </a:r>
            <a:r>
              <a:rPr lang="en-US" sz="2000" b="1" dirty="0" err="1" smtClean="0">
                <a:solidFill>
                  <a:schemeClr val="bg1"/>
                </a:solidFill>
              </a:rPr>
              <a:t>gentlevers</a:t>
            </a:r>
            <a:r>
              <a:rPr lang="en-US" sz="2000" b="1" dirty="0" smtClean="0">
                <a:solidFill>
                  <a:schemeClr val="bg1"/>
                </a:solidFill>
              </a:rPr>
              <a:t>, the surface tension changes, resulting in the </a:t>
            </a:r>
            <a:r>
              <a:rPr lang="en-US" sz="2000" b="1" dirty="0" err="1" smtClean="0">
                <a:solidFill>
                  <a:schemeClr val="bg1"/>
                </a:solidFill>
              </a:rPr>
              <a:t>centylevers</a:t>
            </a:r>
            <a:r>
              <a:rPr lang="en-US" sz="2000" b="1" dirty="0" smtClean="0">
                <a:solidFill>
                  <a:schemeClr val="bg1"/>
                </a:solidFill>
              </a:rPr>
              <a:t> bending</a:t>
            </a:r>
            <a:r>
              <a:rPr lang="tr-TR" sz="2000" b="1" dirty="0" smtClean="0">
                <a:solidFill>
                  <a:schemeClr val="bg1"/>
                </a:solidFill>
              </a:rPr>
              <a:t>.</a:t>
            </a:r>
            <a:endParaRPr lang="tr-TR" sz="2000" b="1" dirty="0">
              <a:solidFill>
                <a:schemeClr val="bg1"/>
              </a:solidFill>
            </a:endParaRPr>
          </a:p>
          <a:p>
            <a:pPr>
              <a:lnSpc>
                <a:spcPct val="90000"/>
              </a:lnSpc>
            </a:pPr>
            <a:r>
              <a:rPr lang="tr-TR" sz="2000" b="1" dirty="0" err="1" smtClean="0">
                <a:solidFill>
                  <a:schemeClr val="bg1"/>
                </a:solidFill>
              </a:rPr>
              <a:t>Twisting</a:t>
            </a:r>
            <a:r>
              <a:rPr lang="tr-TR" sz="2000" b="1" dirty="0" smtClean="0">
                <a:solidFill>
                  <a:schemeClr val="bg1"/>
                </a:solidFill>
              </a:rPr>
              <a:t> </a:t>
            </a:r>
            <a:r>
              <a:rPr lang="tr-TR" sz="2000" b="1" dirty="0" err="1" smtClean="0">
                <a:solidFill>
                  <a:schemeClr val="bg1"/>
                </a:solidFill>
              </a:rPr>
              <a:t>gentlevers</a:t>
            </a:r>
            <a:r>
              <a:rPr lang="tr-TR" sz="2000" b="1" dirty="0" smtClean="0">
                <a:solidFill>
                  <a:schemeClr val="bg1"/>
                </a:solidFill>
              </a:rPr>
              <a:t> </a:t>
            </a:r>
            <a:r>
              <a:rPr lang="tr-TR" sz="2000" b="1" dirty="0" err="1" smtClean="0">
                <a:solidFill>
                  <a:schemeClr val="bg1"/>
                </a:solidFill>
              </a:rPr>
              <a:t>are</a:t>
            </a:r>
            <a:r>
              <a:rPr lang="tr-TR" sz="2000" b="1" dirty="0" smtClean="0">
                <a:solidFill>
                  <a:schemeClr val="bg1"/>
                </a:solidFill>
              </a:rPr>
              <a:t> </a:t>
            </a:r>
            <a:r>
              <a:rPr lang="tr-TR" sz="2000" b="1" dirty="0" err="1" smtClean="0">
                <a:solidFill>
                  <a:schemeClr val="bg1"/>
                </a:solidFill>
              </a:rPr>
              <a:t>displayed</a:t>
            </a:r>
            <a:r>
              <a:rPr lang="tr-TR" sz="2000" b="1" dirty="0" smtClean="0">
                <a:solidFill>
                  <a:schemeClr val="bg1"/>
                </a:solidFill>
              </a:rPr>
              <a:t>.</a:t>
            </a:r>
            <a:endParaRPr lang="tr-TR" sz="2000" b="1" dirty="0">
              <a:solidFill>
                <a:schemeClr val="bg1"/>
              </a:solidFill>
            </a:endParaRPr>
          </a:p>
          <a:p>
            <a:pPr>
              <a:lnSpc>
                <a:spcPct val="90000"/>
              </a:lnSpc>
            </a:pPr>
            <a:r>
              <a:rPr lang="en-US" sz="2000" b="1" dirty="0" smtClean="0">
                <a:solidFill>
                  <a:schemeClr val="bg1"/>
                </a:solidFill>
              </a:rPr>
              <a:t>This property of cantilevers makes them potential tools for detecting cancer-related biomolecules even at very low concentrations in the early stages of the disease</a:t>
            </a:r>
            <a:r>
              <a:rPr lang="tr-TR" sz="2000" b="1" dirty="0" smtClean="0">
                <a:solidFill>
                  <a:schemeClr val="bg1"/>
                </a:solidFill>
              </a:rPr>
              <a:t>.</a:t>
            </a:r>
            <a:endParaRPr lang="tr-TR" sz="2000" b="1" dirty="0">
              <a:solidFill>
                <a:schemeClr val="bg1"/>
              </a:solidFill>
            </a:endParaRPr>
          </a:p>
          <a:p>
            <a:pPr>
              <a:lnSpc>
                <a:spcPct val="90000"/>
              </a:lnSpc>
            </a:pPr>
            <a:endParaRPr lang="tr-TR" sz="2000" b="1" dirty="0">
              <a:solidFill>
                <a:schemeClr val="bg1"/>
              </a:solidFill>
            </a:endParaRPr>
          </a:p>
        </p:txBody>
      </p:sp>
      <p:pic>
        <p:nvPicPr>
          <p:cNvPr id="5" name="Resim 4">
            <a:extLst>
              <a:ext uri="{FF2B5EF4-FFF2-40B4-BE49-F238E27FC236}">
                <a16:creationId xmlns:a16="http://schemas.microsoft.com/office/drawing/2014/main" xmlns="" id="{6E606CBC-A03C-40C8-A348-BDBDB9A76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686" y="1826367"/>
            <a:ext cx="5143500" cy="2832652"/>
          </a:xfrm>
          <a:prstGeom prst="rect">
            <a:avLst/>
          </a:prstGeom>
        </p:spPr>
      </p:pic>
      <p:sp>
        <p:nvSpPr>
          <p:cNvPr id="33" name="Isosceles Triangle 15">
            <a:extLst>
              <a:ext uri="{FF2B5EF4-FFF2-40B4-BE49-F238E27FC236}">
                <a16:creationId xmlns:a16="http://schemas.microsoft.com/office/drawing/2014/main" xmlns="" id="{B2205F6E-03C6-4E92-877C-E2482F6599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95850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571</TotalTime>
  <Words>1905</Words>
  <Application>Microsoft Office PowerPoint</Application>
  <PresentationFormat>Geniş ekran</PresentationFormat>
  <Paragraphs>136</Paragraphs>
  <Slides>26</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26</vt:i4>
      </vt:variant>
    </vt:vector>
  </HeadingPairs>
  <TitlesOfParts>
    <vt:vector size="32" baseType="lpstr">
      <vt:lpstr>Arial</vt:lpstr>
      <vt:lpstr>Calibri</vt:lpstr>
      <vt:lpstr>Cambria Math</vt:lpstr>
      <vt:lpstr>Trebuchet MS</vt:lpstr>
      <vt:lpstr>Wingdings 3</vt:lpstr>
      <vt:lpstr>Yüzeyler</vt:lpstr>
      <vt:lpstr>NANOTECHNOLOGY IN THE DIAGNOSIS AND TREATMENT OF NANO-DIAGNOSTIC CANCER</vt:lpstr>
      <vt:lpstr>PowerPoint Sunusu</vt:lpstr>
      <vt:lpstr>CLASSIC DIAGNOSIS OF CANCER</vt:lpstr>
      <vt:lpstr>DIFFICULTIES IN THE CLASSIC DIAGNOSIS OF CANCER</vt:lpstr>
      <vt:lpstr>CANCER DIAGNOSIS AND NANOTECHNOLOGY</vt:lpstr>
      <vt:lpstr>CANCER DIAGNOSIS AND NANOTECHNOLOGY</vt:lpstr>
      <vt:lpstr>CANCER DIAGNOSIS AND NANOTECHNOLOGY</vt:lpstr>
      <vt:lpstr>NANOSTRUCTURES USED FOR DIAGNOSTIC PURPOSES</vt:lpstr>
      <vt:lpstr>CANTILEVERS</vt:lpstr>
      <vt:lpstr>NANOPORES</vt:lpstr>
      <vt:lpstr>NANOTUBES</vt:lpstr>
      <vt:lpstr>NANOTUBES</vt:lpstr>
      <vt:lpstr>NANOWIRES (NW)</vt:lpstr>
      <vt:lpstr>NANOSHELLS</vt:lpstr>
      <vt:lpstr>DENDRIMERS</vt:lpstr>
      <vt:lpstr>MAGNETIC NANOPARTICLES</vt:lpstr>
      <vt:lpstr>MAGNETIC NANOPARTICLES</vt:lpstr>
      <vt:lpstr>MAGNETIC NANOPARTICLES</vt:lpstr>
      <vt:lpstr>QUANTUM DOTS</vt:lpstr>
      <vt:lpstr>GRAPHENE OXIDE(GO)</vt:lpstr>
      <vt:lpstr>GOLD NANOPARTICLES &amp; SILVER NANOPARTICLES</vt:lpstr>
      <vt:lpstr>NANOROBOTS</vt:lpstr>
      <vt:lpstr>NANOCHIPS</vt:lpstr>
      <vt:lpstr>THORANOTIC</vt:lpstr>
      <vt:lpstr>THORANOTIC</vt:lpstr>
      <vt:lpstr>FUTURE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 TEŞHİS VE TANI</dc:title>
  <dc:creator>YASEMIN BUDAMA KILINC</dc:creator>
  <cp:lastModifiedBy>İbrahim</cp:lastModifiedBy>
  <cp:revision>56</cp:revision>
  <dcterms:created xsi:type="dcterms:W3CDTF">2018-12-03T10:02:47Z</dcterms:created>
  <dcterms:modified xsi:type="dcterms:W3CDTF">2022-11-07T09:22:38Z</dcterms:modified>
</cp:coreProperties>
</file>