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3" r:id="rId3"/>
    <p:sldId id="258" r:id="rId4"/>
    <p:sldId id="294" r:id="rId5"/>
    <p:sldId id="261" r:id="rId6"/>
    <p:sldId id="262" r:id="rId7"/>
    <p:sldId id="272" r:id="rId8"/>
    <p:sldId id="264" r:id="rId9"/>
    <p:sldId id="295" r:id="rId10"/>
    <p:sldId id="268" r:id="rId11"/>
    <p:sldId id="269" r:id="rId12"/>
    <p:sldId id="271" r:id="rId13"/>
    <p:sldId id="273" r:id="rId14"/>
    <p:sldId id="275" r:id="rId15"/>
    <p:sldId id="277" r:id="rId16"/>
    <p:sldId id="279" r:id="rId17"/>
    <p:sldId id="281" r:id="rId18"/>
    <p:sldId id="282" r:id="rId19"/>
    <p:sldId id="285" r:id="rId20"/>
    <p:sldId id="286" r:id="rId21"/>
    <p:sldId id="287" r:id="rId22"/>
    <p:sldId id="290" r:id="rId23"/>
    <p:sldId id="291" r:id="rId24"/>
    <p:sldId id="292" r:id="rId25"/>
    <p:sldId id="296" r:id="rId26"/>
    <p:sldId id="297" r:id="rId27"/>
    <p:sldId id="298" r:id="rId28"/>
    <p:sldId id="299" r:id="rId29"/>
    <p:sldId id="300" r:id="rId30"/>
    <p:sldId id="301" r:id="rId31"/>
    <p:sldId id="30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tr-TR"/>
              <a:t>Asıl başlık stilini düzenlemek için tıklayın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744448F6-DBAB-4FFA-8D51-0184C30BCB97}" type="datetimeFigureOut">
              <a:rPr lang="tr-TR" smtClean="0"/>
              <a:pPr/>
              <a:t>7.11.2022</a:t>
            </a:fld>
            <a:endParaRPr lang="tr-T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tr-T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5661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44448F6-DBAB-4FFA-8D51-0184C30BCB97}"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3981480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744448F6-DBAB-4FFA-8D51-0184C30BCB97}"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1973890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tr-TR"/>
              <a:t>Asıl başlık stilini düzenlemek için tıklayın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744448F6-DBAB-4FFA-8D51-0184C30BCB97}"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2326382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44448F6-DBAB-4FFA-8D51-0184C30BCB97}"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2487503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44448F6-DBAB-4FFA-8D51-0184C30BCB97}" type="datetimeFigureOut">
              <a:rPr lang="tr-TR" smtClean="0"/>
              <a:pPr/>
              <a:t>7.11.2022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3745849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44448F6-DBAB-4FFA-8D51-0184C30BCB97}" type="datetimeFigureOut">
              <a:rPr lang="tr-TR" smtClean="0"/>
              <a:pPr/>
              <a:t>7.11.2022</a:t>
            </a:fld>
            <a:endParaRPr lang="tr-TR"/>
          </a:p>
        </p:txBody>
      </p:sp>
      <p:sp>
        <p:nvSpPr>
          <p:cNvPr id="8" name="Footer Placeholder 7"/>
          <p:cNvSpPr>
            <a:spLocks noGrp="1"/>
          </p:cNvSpPr>
          <p:nvPr>
            <p:ph type="ftr" sz="quarter" idx="11"/>
          </p:nvPr>
        </p:nvSpPr>
        <p:spPr>
          <a:xfrm>
            <a:off x="561111" y="6391838"/>
            <a:ext cx="3644282" cy="304801"/>
          </a:xfrm>
        </p:spPr>
        <p:txBody>
          <a:bodyPr/>
          <a:lstStyle/>
          <a:p>
            <a:endParaRPr lang="tr-TR"/>
          </a:p>
        </p:txBody>
      </p:sp>
      <p:sp>
        <p:nvSpPr>
          <p:cNvPr id="9" name="Slide Number Placeholder 8"/>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2010142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44448F6-DBAB-4FFA-8D51-0184C30BCB97}"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919407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744448F6-DBAB-4FFA-8D51-0184C30BCB97}"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112732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44448F6-DBAB-4FFA-8D51-0184C30BCB97}"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104369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44448F6-DBAB-4FFA-8D51-0184C30BCB97}"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111183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44448F6-DBAB-4FFA-8D51-0184C30BCB97}"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2778193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44448F6-DBAB-4FFA-8D51-0184C30BCB97}" type="datetimeFigureOut">
              <a:rPr lang="tr-TR" smtClean="0"/>
              <a:pPr/>
              <a:t>7.11.2022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1832248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44448F6-DBAB-4FFA-8D51-0184C30BCB97}" type="datetimeFigureOut">
              <a:rPr lang="tr-TR" smtClean="0"/>
              <a:pPr/>
              <a:t>7.11.2022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350030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448F6-DBAB-4FFA-8D51-0184C30BCB97}" type="datetimeFigureOut">
              <a:rPr lang="tr-TR" smtClean="0"/>
              <a:pPr/>
              <a:t>7.11.2022</a:t>
            </a:fld>
            <a:endParaRPr lang="tr-TR"/>
          </a:p>
        </p:txBody>
      </p:sp>
      <p:sp>
        <p:nvSpPr>
          <p:cNvPr id="3" name="Footer Placeholder 2"/>
          <p:cNvSpPr>
            <a:spLocks noGrp="1"/>
          </p:cNvSpPr>
          <p:nvPr>
            <p:ph type="ftr" sz="quarter" idx="11"/>
          </p:nvPr>
        </p:nvSpPr>
        <p:spPr/>
        <p:txBody>
          <a:bodyPr/>
          <a:lstStyle/>
          <a:p>
            <a:endParaRPr lang="tr-T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292668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44448F6-DBAB-4FFA-8D51-0184C30BCB97}"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388922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tr-TR"/>
              <a:t>Resim eklemek için simgeye tıklayın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44448F6-DBAB-4FFA-8D51-0184C30BCB97}"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1FEE9EE-32C9-470A-AE7E-28E163B1EDE5}" type="slidenum">
              <a:rPr lang="tr-TR" smtClean="0"/>
              <a:pPr/>
              <a:t>‹#›</a:t>
            </a:fld>
            <a:endParaRPr lang="tr-TR"/>
          </a:p>
        </p:txBody>
      </p:sp>
    </p:spTree>
    <p:extLst>
      <p:ext uri="{BB962C8B-B14F-4D97-AF65-F5344CB8AC3E}">
        <p14:creationId xmlns:p14="http://schemas.microsoft.com/office/powerpoint/2010/main" val="244499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44448F6-DBAB-4FFA-8D51-0184C30BCB97}" type="datetimeFigureOut">
              <a:rPr lang="tr-TR" smtClean="0"/>
              <a:pPr/>
              <a:t>7.11.2022</a:t>
            </a:fld>
            <a:endParaRPr lang="tr-T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tr-T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1FEE9EE-32C9-470A-AE7E-28E163B1EDE5}" type="slidenum">
              <a:rPr lang="tr-TR" smtClean="0"/>
              <a:pPr/>
              <a:t>‹#›</a:t>
            </a:fld>
            <a:endParaRPr lang="tr-TR"/>
          </a:p>
        </p:txBody>
      </p:sp>
    </p:spTree>
    <p:extLst>
      <p:ext uri="{BB962C8B-B14F-4D97-AF65-F5344CB8AC3E}">
        <p14:creationId xmlns:p14="http://schemas.microsoft.com/office/powerpoint/2010/main" val="2455563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8BB1F59-4214-438C-953C-7F1C6DF7A789}"/>
              </a:ext>
            </a:extLst>
          </p:cNvPr>
          <p:cNvSpPr>
            <a:spLocks noGrp="1"/>
          </p:cNvSpPr>
          <p:nvPr>
            <p:ph type="ctrTitle"/>
          </p:nvPr>
        </p:nvSpPr>
        <p:spPr>
          <a:xfrm>
            <a:off x="1482214" y="1945729"/>
            <a:ext cx="8825658" cy="1041032"/>
          </a:xfrm>
        </p:spPr>
        <p:txBody>
          <a:bodyPr/>
          <a:lstStyle/>
          <a:p>
            <a:pPr algn="ctr"/>
            <a:r>
              <a:rPr lang="tr-TR" b="1" dirty="0" smtClean="0">
                <a:effectLst>
                  <a:outerShdw blurRad="38100" dist="38100" dir="2700000" algn="tl">
                    <a:srgbClr val="000000">
                      <a:alpha val="43137"/>
                    </a:srgbClr>
                  </a:outerShdw>
                </a:effectLst>
              </a:rPr>
              <a:t>NANOROBOTS</a:t>
            </a:r>
            <a:endParaRPr lang="tr-TR" b="1" dirty="0">
              <a:effectLst>
                <a:outerShdw blurRad="38100" dist="38100" dir="2700000" algn="tl">
                  <a:srgbClr val="000000">
                    <a:alpha val="43137"/>
                  </a:srgbClr>
                </a:outerShdw>
              </a:effectLst>
            </a:endParaRPr>
          </a:p>
        </p:txBody>
      </p:sp>
      <p:sp>
        <p:nvSpPr>
          <p:cNvPr id="3" name="Alt Başlık 2">
            <a:extLst>
              <a:ext uri="{FF2B5EF4-FFF2-40B4-BE49-F238E27FC236}">
                <a16:creationId xmlns="" xmlns:a16="http://schemas.microsoft.com/office/drawing/2014/main" id="{FC988DED-E2BF-4BDF-835C-3137358AF58E}"/>
              </a:ext>
            </a:extLst>
          </p:cNvPr>
          <p:cNvSpPr>
            <a:spLocks noGrp="1"/>
          </p:cNvSpPr>
          <p:nvPr>
            <p:ph type="subTitle" idx="1"/>
          </p:nvPr>
        </p:nvSpPr>
        <p:spPr>
          <a:xfrm>
            <a:off x="1225541" y="3651225"/>
            <a:ext cx="8825658" cy="861420"/>
          </a:xfrm>
        </p:spPr>
        <p:txBody>
          <a:bodyPr>
            <a:normAutofit/>
          </a:bodyPr>
          <a:lstStyle/>
          <a:p>
            <a:pPr algn="ctr"/>
            <a:r>
              <a:rPr lang="tr-TR" sz="2400" b="1" dirty="0">
                <a:solidFill>
                  <a:schemeClr val="bg1"/>
                </a:solidFill>
              </a:rPr>
              <a:t>Prof.Dr. İbrahim IŞILDAK</a:t>
            </a:r>
            <a:br>
              <a:rPr lang="tr-TR" sz="2400" b="1" dirty="0">
                <a:solidFill>
                  <a:schemeClr val="bg1"/>
                </a:solidFill>
              </a:rPr>
            </a:br>
            <a:r>
              <a:rPr lang="tr-TR" sz="2400" b="1" dirty="0">
                <a:solidFill>
                  <a:schemeClr val="bg1"/>
                </a:solidFill>
              </a:rPr>
              <a:t>LESSON </a:t>
            </a:r>
            <a:r>
              <a:rPr lang="tr-TR" sz="2400" b="1" dirty="0" smtClean="0">
                <a:solidFill>
                  <a:schemeClr val="bg1"/>
                </a:solidFill>
              </a:rPr>
              <a:t>9</a:t>
            </a:r>
            <a:endParaRPr lang="tr-TR" sz="2400" b="1" dirty="0">
              <a:solidFill>
                <a:schemeClr val="bg1"/>
              </a:solidFill>
            </a:endParaRPr>
          </a:p>
        </p:txBody>
      </p:sp>
    </p:spTree>
    <p:extLst>
      <p:ext uri="{BB962C8B-B14F-4D97-AF65-F5344CB8AC3E}">
        <p14:creationId xmlns:p14="http://schemas.microsoft.com/office/powerpoint/2010/main" val="106387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CDFF102E-1D8B-4430-8BC7-E9F90054AB6A}"/>
              </a:ext>
            </a:extLst>
          </p:cNvPr>
          <p:cNvSpPr>
            <a:spLocks noGrp="1"/>
          </p:cNvSpPr>
          <p:nvPr>
            <p:ph type="title"/>
          </p:nvPr>
        </p:nvSpPr>
        <p:spPr/>
        <p:txBody>
          <a:bodyPr/>
          <a:lstStyle/>
          <a:p>
            <a:pPr algn="ctr"/>
            <a:r>
              <a:rPr lang="tr-TR" b="1" dirty="0" smtClean="0"/>
              <a:t>APPROACHES</a:t>
            </a:r>
            <a:endParaRPr lang="tr-TR" b="1" dirty="0"/>
          </a:p>
        </p:txBody>
      </p:sp>
      <p:sp>
        <p:nvSpPr>
          <p:cNvPr id="3" name="İçerik Yer Tutucusu 2">
            <a:extLst>
              <a:ext uri="{FF2B5EF4-FFF2-40B4-BE49-F238E27FC236}">
                <a16:creationId xmlns="" xmlns:a16="http://schemas.microsoft.com/office/drawing/2014/main" id="{98FF0225-E782-49C7-A2E7-34E3CE851FF0}"/>
              </a:ext>
            </a:extLst>
          </p:cNvPr>
          <p:cNvSpPr>
            <a:spLocks noGrp="1"/>
          </p:cNvSpPr>
          <p:nvPr>
            <p:ph idx="1"/>
          </p:nvPr>
        </p:nvSpPr>
        <p:spPr>
          <a:xfrm>
            <a:off x="481263" y="2358189"/>
            <a:ext cx="11232681" cy="4340993"/>
          </a:xfrm>
        </p:spPr>
        <p:txBody>
          <a:bodyPr>
            <a:normAutofit lnSpcReduction="10000"/>
          </a:bodyPr>
          <a:lstStyle/>
          <a:p>
            <a:pPr marL="0" lvl="0" indent="0" algn="just">
              <a:buNone/>
            </a:pPr>
            <a:r>
              <a:rPr lang="tr-TR" sz="3600" b="1" dirty="0" smtClean="0">
                <a:solidFill>
                  <a:schemeClr val="accent2"/>
                </a:solidFill>
                <a:effectLst>
                  <a:outerShdw blurRad="38100" dist="38100" dir="2700000" algn="tl">
                    <a:srgbClr val="000000">
                      <a:alpha val="43137"/>
                    </a:srgbClr>
                  </a:outerShdw>
                </a:effectLst>
              </a:rPr>
              <a:t>BIOCHIP</a:t>
            </a:r>
            <a:endParaRPr lang="tr-TR" b="1" dirty="0"/>
          </a:p>
          <a:p>
            <a:pPr algn="just"/>
            <a:r>
              <a:rPr lang="en-US" sz="2600" b="1" dirty="0" smtClean="0"/>
              <a:t>Photolithography is preferred as a way to enable the necessary manufacturing technologies for </a:t>
            </a:r>
            <a:r>
              <a:rPr lang="en-US" sz="2600" b="1" dirty="0" err="1" smtClean="0"/>
              <a:t>nanorobots</a:t>
            </a:r>
            <a:r>
              <a:rPr lang="en-US" sz="2600" b="1" dirty="0" smtClean="0"/>
              <a:t> for common medical applications such as the joint use of </a:t>
            </a:r>
            <a:r>
              <a:rPr lang="en-US" sz="2600" b="1" dirty="0" err="1" smtClean="0"/>
              <a:t>nanoelectronics</a:t>
            </a:r>
            <a:r>
              <a:rPr lang="en-US" sz="2600" b="1" dirty="0" smtClean="0"/>
              <a:t> and new biomaterials, surgical instruments, diagnostics and drug handling</a:t>
            </a:r>
            <a:r>
              <a:rPr lang="tr-TR" sz="2600" b="1" dirty="0" smtClean="0"/>
              <a:t>.</a:t>
            </a:r>
            <a:endParaRPr lang="tr-TR" sz="2600" b="1" dirty="0"/>
          </a:p>
          <a:p>
            <a:pPr algn="just"/>
            <a:r>
              <a:rPr lang="en-US" sz="2600" b="1" dirty="0" smtClean="0"/>
              <a:t>This viable approach to nanotechnology manufacturing is one that is still being used in the electronics industry</a:t>
            </a:r>
            <a:r>
              <a:rPr lang="tr-TR" sz="2600" b="1" dirty="0" smtClean="0"/>
              <a:t>.</a:t>
            </a:r>
            <a:endParaRPr lang="tr-TR" sz="2600" b="1" dirty="0"/>
          </a:p>
          <a:p>
            <a:pPr algn="just"/>
            <a:r>
              <a:rPr lang="en-US" sz="2600" b="1" dirty="0" smtClean="0"/>
              <a:t>Therefore, practical nano-robots can be integrated as </a:t>
            </a:r>
            <a:r>
              <a:rPr lang="en-US" sz="2600" b="1" dirty="0" err="1" smtClean="0"/>
              <a:t>nanoelectronic</a:t>
            </a:r>
            <a:r>
              <a:rPr lang="en-US" sz="2600" b="1" dirty="0" smtClean="0"/>
              <a:t> devices that allow tele-operations and provide advanced capabilities for medical devices.</a:t>
            </a:r>
            <a:r>
              <a:rPr lang="tr-TR" sz="2600" b="1" dirty="0" smtClean="0"/>
              <a:t>.</a:t>
            </a:r>
            <a:endParaRPr lang="tr-TR" sz="2600" b="1" dirty="0"/>
          </a:p>
          <a:p>
            <a:pPr algn="just"/>
            <a:endParaRPr lang="tr-TR" b="1" dirty="0"/>
          </a:p>
        </p:txBody>
      </p:sp>
    </p:spTree>
    <p:extLst>
      <p:ext uri="{BB962C8B-B14F-4D97-AF65-F5344CB8AC3E}">
        <p14:creationId xmlns:p14="http://schemas.microsoft.com/office/powerpoint/2010/main" val="3820080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6934256B-FA38-484F-9470-37866D5280FE}"/>
              </a:ext>
            </a:extLst>
          </p:cNvPr>
          <p:cNvSpPr>
            <a:spLocks noGrp="1"/>
          </p:cNvSpPr>
          <p:nvPr>
            <p:ph type="title"/>
          </p:nvPr>
        </p:nvSpPr>
        <p:spPr/>
        <p:txBody>
          <a:bodyPr/>
          <a:lstStyle/>
          <a:p>
            <a:pPr algn="ctr"/>
            <a:r>
              <a:rPr lang="tr-TR" b="1" dirty="0" smtClean="0"/>
              <a:t>APPROACHES</a:t>
            </a:r>
            <a:endParaRPr lang="tr-TR" b="1" dirty="0"/>
          </a:p>
        </p:txBody>
      </p:sp>
      <p:sp>
        <p:nvSpPr>
          <p:cNvPr id="3" name="İçerik Yer Tutucusu 2">
            <a:extLst>
              <a:ext uri="{FF2B5EF4-FFF2-40B4-BE49-F238E27FC236}">
                <a16:creationId xmlns="" xmlns:a16="http://schemas.microsoft.com/office/drawing/2014/main" id="{C5E0263E-AF8A-4B78-8911-7763E1FDC712}"/>
              </a:ext>
            </a:extLst>
          </p:cNvPr>
          <p:cNvSpPr>
            <a:spLocks noGrp="1"/>
          </p:cNvSpPr>
          <p:nvPr>
            <p:ph idx="1"/>
          </p:nvPr>
        </p:nvSpPr>
        <p:spPr>
          <a:xfrm>
            <a:off x="202135" y="2305123"/>
            <a:ext cx="7969717" cy="3416300"/>
          </a:xfrm>
        </p:spPr>
        <p:txBody>
          <a:bodyPr>
            <a:noAutofit/>
          </a:bodyPr>
          <a:lstStyle/>
          <a:p>
            <a:pPr marL="0" lvl="0" indent="0">
              <a:buNone/>
            </a:pPr>
            <a:r>
              <a:rPr lang="tr-TR" sz="2800" b="1" dirty="0" smtClean="0">
                <a:solidFill>
                  <a:schemeClr val="accent2"/>
                </a:solidFill>
                <a:effectLst>
                  <a:outerShdw blurRad="38100" dist="38100" dir="2700000" algn="tl">
                    <a:srgbClr val="000000">
                      <a:alpha val="43137"/>
                    </a:srgbClr>
                  </a:outerShdw>
                </a:effectLst>
              </a:rPr>
              <a:t>NUBOTS</a:t>
            </a:r>
            <a:endParaRPr lang="tr-TR" sz="800" b="1" dirty="0"/>
          </a:p>
          <a:p>
            <a:r>
              <a:rPr lang="en-US" sz="2400" b="1" dirty="0" err="1" smtClean="0"/>
              <a:t>Nubot</a:t>
            </a:r>
            <a:r>
              <a:rPr lang="en-US" sz="2400" b="1" dirty="0" smtClean="0"/>
              <a:t>; is a generic name given to nucleic acid robots</a:t>
            </a:r>
            <a:r>
              <a:rPr lang="tr-TR" sz="2400" b="1" dirty="0" smtClean="0"/>
              <a:t>.</a:t>
            </a:r>
          </a:p>
          <a:p>
            <a:endParaRPr lang="tr-TR" sz="800" b="1" dirty="0"/>
          </a:p>
          <a:p>
            <a:r>
              <a:rPr lang="en-US" sz="2400" b="1" dirty="0" err="1" smtClean="0"/>
              <a:t>Nubots</a:t>
            </a:r>
            <a:r>
              <a:rPr lang="en-US" sz="2400" b="1" dirty="0" smtClean="0"/>
              <a:t> are synthetic robotic tools developed on the nanoscale</a:t>
            </a:r>
            <a:r>
              <a:rPr lang="tr-TR" sz="2400" b="1" dirty="0" smtClean="0"/>
              <a:t>. </a:t>
            </a:r>
          </a:p>
          <a:p>
            <a:endParaRPr lang="tr-TR" sz="800" b="1" dirty="0" smtClean="0"/>
          </a:p>
          <a:p>
            <a:r>
              <a:rPr lang="en-US" sz="2400" b="1" dirty="0" smtClean="0"/>
              <a:t>It has a double helix structure, similar to the helical structure of DNA</a:t>
            </a:r>
            <a:r>
              <a:rPr lang="tr-TR" sz="2400" b="1" dirty="0" smtClean="0"/>
              <a:t>.</a:t>
            </a:r>
            <a:endParaRPr lang="tr-TR" sz="2400" b="1" dirty="0"/>
          </a:p>
          <a:p>
            <a:endParaRPr lang="tr-TR"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9684" y="2497622"/>
            <a:ext cx="3992316" cy="3315639"/>
          </a:xfrm>
          <a:prstGeom prst="rect">
            <a:avLst/>
          </a:prstGeom>
        </p:spPr>
      </p:pic>
    </p:spTree>
    <p:extLst>
      <p:ext uri="{BB962C8B-B14F-4D97-AF65-F5344CB8AC3E}">
        <p14:creationId xmlns:p14="http://schemas.microsoft.com/office/powerpoint/2010/main" val="1597483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17615292-840A-4CA8-B1B9-F868326D51F7}"/>
              </a:ext>
            </a:extLst>
          </p:cNvPr>
          <p:cNvSpPr>
            <a:spLocks noGrp="1"/>
          </p:cNvSpPr>
          <p:nvPr>
            <p:ph type="title"/>
          </p:nvPr>
        </p:nvSpPr>
        <p:spPr/>
        <p:txBody>
          <a:bodyPr/>
          <a:lstStyle/>
          <a:p>
            <a:pPr algn="ctr"/>
            <a:r>
              <a:rPr lang="tr-TR" b="1" dirty="0" smtClean="0"/>
              <a:t>APPROACHES</a:t>
            </a:r>
            <a:endParaRPr lang="tr-TR" b="1" dirty="0"/>
          </a:p>
        </p:txBody>
      </p:sp>
      <p:sp>
        <p:nvSpPr>
          <p:cNvPr id="3" name="İçerik Yer Tutucusu 2">
            <a:extLst>
              <a:ext uri="{FF2B5EF4-FFF2-40B4-BE49-F238E27FC236}">
                <a16:creationId xmlns="" xmlns:a16="http://schemas.microsoft.com/office/drawing/2014/main" id="{C12A357E-84A2-4328-8620-B1D002DE6AB8}"/>
              </a:ext>
            </a:extLst>
          </p:cNvPr>
          <p:cNvSpPr>
            <a:spLocks noGrp="1"/>
          </p:cNvSpPr>
          <p:nvPr>
            <p:ph idx="1"/>
          </p:nvPr>
        </p:nvSpPr>
        <p:spPr>
          <a:xfrm>
            <a:off x="375385" y="2179989"/>
            <a:ext cx="8701238" cy="3771542"/>
          </a:xfrm>
        </p:spPr>
        <p:txBody>
          <a:bodyPr>
            <a:noAutofit/>
          </a:bodyPr>
          <a:lstStyle/>
          <a:p>
            <a:pPr marL="0" lvl="0" indent="0">
              <a:buNone/>
            </a:pPr>
            <a:r>
              <a:rPr lang="tr-TR" sz="2800" b="1" dirty="0" smtClean="0">
                <a:solidFill>
                  <a:schemeClr val="accent2"/>
                </a:solidFill>
                <a:effectLst>
                  <a:outerShdw blurRad="38100" dist="38100" dir="2700000" algn="tl">
                    <a:srgbClr val="000000">
                      <a:alpha val="43137"/>
                    </a:srgbClr>
                  </a:outerShdw>
                </a:effectLst>
              </a:rPr>
              <a:t>BACTERIUM-BASED</a:t>
            </a:r>
            <a:endParaRPr lang="tr-TR" sz="800" dirty="0"/>
          </a:p>
          <a:p>
            <a:r>
              <a:rPr lang="en-US" sz="2400" b="1" dirty="0" smtClean="0"/>
              <a:t>Within the scope of this approach, microorganisms such as E. coli are used</a:t>
            </a:r>
            <a:r>
              <a:rPr lang="tr-TR" sz="2400" b="1" dirty="0" smtClean="0"/>
              <a:t>.</a:t>
            </a:r>
          </a:p>
          <a:p>
            <a:endParaRPr lang="tr-TR" sz="800" b="1" dirty="0"/>
          </a:p>
          <a:p>
            <a:r>
              <a:rPr lang="en-US" sz="2400" b="1" dirty="0" smtClean="0"/>
              <a:t>In fact, the model uses a </a:t>
            </a:r>
            <a:r>
              <a:rPr lang="en-US" sz="2400" b="1" dirty="0" err="1" smtClean="0"/>
              <a:t>flagellium</a:t>
            </a:r>
            <a:r>
              <a:rPr lang="en-US" sz="2400" b="1" dirty="0" smtClean="0"/>
              <a:t> as the driving force</a:t>
            </a:r>
            <a:r>
              <a:rPr lang="tr-TR" sz="2400" b="1" dirty="0" smtClean="0"/>
              <a:t>.</a:t>
            </a:r>
          </a:p>
          <a:p>
            <a:endParaRPr lang="tr-TR" sz="800" b="1" dirty="0"/>
          </a:p>
          <a:p>
            <a:r>
              <a:rPr lang="en-US" sz="2400" b="1" dirty="0" smtClean="0"/>
              <a:t>The use of electromagnetic fields is applied to controlling the movements of a variety of biologically integrated devices, although it has a limited field of application</a:t>
            </a:r>
            <a:r>
              <a:rPr lang="tr-TR" sz="2400" b="1" dirty="0" smtClean="0"/>
              <a:t>.</a:t>
            </a:r>
            <a:endParaRPr lang="tr-TR" sz="2400" b="1" dirty="0"/>
          </a:p>
          <a:p>
            <a:endParaRPr lang="tr-TR"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3652" y="2459122"/>
            <a:ext cx="2473714" cy="1775994"/>
          </a:xfrm>
          <a:prstGeom prst="rect">
            <a:avLst/>
          </a:prstGeom>
        </p:spPr>
      </p:pic>
    </p:spTree>
    <p:extLst>
      <p:ext uri="{BB962C8B-B14F-4D97-AF65-F5344CB8AC3E}">
        <p14:creationId xmlns:p14="http://schemas.microsoft.com/office/powerpoint/2010/main" val="910622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BDA7820E-4810-49BC-9D27-D798B1E77653}"/>
              </a:ext>
            </a:extLst>
          </p:cNvPr>
          <p:cNvSpPr>
            <a:spLocks noGrp="1"/>
          </p:cNvSpPr>
          <p:nvPr>
            <p:ph type="title"/>
          </p:nvPr>
        </p:nvSpPr>
        <p:spPr>
          <a:xfrm>
            <a:off x="1270457" y="973668"/>
            <a:ext cx="8761413" cy="706964"/>
          </a:xfrm>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CF2F2E4D-D30C-4FCD-9E26-23A9B4A3DEEF}"/>
              </a:ext>
            </a:extLst>
          </p:cNvPr>
          <p:cNvSpPr>
            <a:spLocks noGrp="1"/>
          </p:cNvSpPr>
          <p:nvPr>
            <p:ph idx="1"/>
          </p:nvPr>
        </p:nvSpPr>
        <p:spPr>
          <a:xfrm>
            <a:off x="539013" y="2391745"/>
            <a:ext cx="7632835" cy="3977604"/>
          </a:xfrm>
        </p:spPr>
        <p:txBody>
          <a:bodyPr>
            <a:normAutofit lnSpcReduction="10000"/>
          </a:bodyPr>
          <a:lstStyle/>
          <a:p>
            <a:pPr marL="0" indent="0">
              <a:buNone/>
            </a:pPr>
            <a:r>
              <a:rPr lang="tr-TR" sz="2800" b="1" dirty="0" smtClean="0">
                <a:solidFill>
                  <a:schemeClr val="accent2"/>
                </a:solidFill>
                <a:effectLst>
                  <a:outerShdw blurRad="38100" dist="38100" dir="2700000" algn="tl">
                    <a:srgbClr val="000000">
                      <a:alpha val="43137"/>
                    </a:srgbClr>
                  </a:outerShdw>
                </a:effectLst>
              </a:rPr>
              <a:t>NANOROBOTICS IN DENTISTRY</a:t>
            </a:r>
            <a:endParaRPr lang="tr-TR" sz="1000" b="1" dirty="0"/>
          </a:p>
          <a:p>
            <a:pPr algn="just"/>
            <a:r>
              <a:rPr lang="en-US" sz="2400" b="1" dirty="0" smtClean="0"/>
              <a:t>Due to the interest in nanotechnology in dentistry, the concept of nano-dentistry has emerged</a:t>
            </a:r>
            <a:r>
              <a:rPr lang="tr-TR" sz="2400" b="1" dirty="0" smtClean="0"/>
              <a:t>.</a:t>
            </a:r>
            <a:endParaRPr lang="tr-TR" sz="2400" b="1" dirty="0"/>
          </a:p>
          <a:p>
            <a:r>
              <a:rPr lang="en-US" sz="2400" b="1" dirty="0" smtClean="0"/>
              <a:t>Nano robots induce oral analgesia, manipulate tooth tissue to realign with reduced sensitivity, and regulate the irregular set of teeth to increase the durability of the teeth</a:t>
            </a:r>
            <a:r>
              <a:rPr lang="tr-TR" sz="2400" b="1" dirty="0" smtClean="0"/>
              <a:t>.</a:t>
            </a:r>
            <a:endParaRPr lang="tr-TR" sz="2400" b="1" dirty="0"/>
          </a:p>
          <a:p>
            <a:r>
              <a:rPr lang="en-US" sz="2400" b="1" dirty="0" err="1" smtClean="0"/>
              <a:t>Nanorobots</a:t>
            </a:r>
            <a:r>
              <a:rPr lang="en-US" sz="2400" b="1" dirty="0" smtClean="0"/>
              <a:t> can be used to perform processes involving prophylaxis and treatment</a:t>
            </a:r>
            <a:r>
              <a:rPr lang="tr-TR" sz="2400" b="1" dirty="0" smtClean="0"/>
              <a:t>.</a:t>
            </a:r>
            <a:endParaRPr lang="tr-TR"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8916" y="2714866"/>
            <a:ext cx="3247048" cy="3142445"/>
          </a:xfrm>
          <a:prstGeom prst="rect">
            <a:avLst/>
          </a:prstGeom>
        </p:spPr>
      </p:pic>
    </p:spTree>
    <p:extLst>
      <p:ext uri="{BB962C8B-B14F-4D97-AF65-F5344CB8AC3E}">
        <p14:creationId xmlns:p14="http://schemas.microsoft.com/office/powerpoint/2010/main" val="1609423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B30E4913-5131-472C-91CD-58284755F4C5}"/>
              </a:ext>
            </a:extLst>
          </p:cNvPr>
          <p:cNvSpPr>
            <a:spLocks noGrp="1"/>
          </p:cNvSpPr>
          <p:nvPr>
            <p:ph type="title"/>
          </p:nvPr>
        </p:nvSpPr>
        <p:spPr>
          <a:xfrm>
            <a:off x="1154954" y="896666"/>
            <a:ext cx="8761413" cy="706964"/>
          </a:xfrm>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18A20E5D-D21B-4BC0-9D95-E569A47550CE}"/>
              </a:ext>
            </a:extLst>
          </p:cNvPr>
          <p:cNvSpPr>
            <a:spLocks noGrp="1"/>
          </p:cNvSpPr>
          <p:nvPr>
            <p:ph idx="1"/>
          </p:nvPr>
        </p:nvSpPr>
        <p:spPr>
          <a:xfrm>
            <a:off x="394636" y="2329302"/>
            <a:ext cx="11194181" cy="4812632"/>
          </a:xfrm>
        </p:spPr>
        <p:txBody>
          <a:bodyPr>
            <a:normAutofit/>
          </a:bodyPr>
          <a:lstStyle/>
          <a:p>
            <a:pPr marL="0" indent="0">
              <a:buNone/>
            </a:pPr>
            <a:r>
              <a:rPr lang="en-US" sz="2400" b="1" dirty="0" smtClean="0">
                <a:solidFill>
                  <a:schemeClr val="accent2"/>
                </a:solidFill>
                <a:effectLst>
                  <a:outerShdw blurRad="38100" dist="38100" dir="2700000" algn="tl">
                    <a:srgbClr val="000000">
                      <a:alpha val="43137"/>
                    </a:srgbClr>
                  </a:outerShdw>
                </a:effectLst>
              </a:rPr>
              <a:t>IN CANCER DIAGNOSIS AND TREATMENT</a:t>
            </a:r>
            <a:endParaRPr lang="tr-TR" sz="2400" b="1" dirty="0" smtClean="0">
              <a:solidFill>
                <a:schemeClr val="accent2"/>
              </a:solidFill>
              <a:effectLst>
                <a:outerShdw blurRad="38100" dist="38100" dir="2700000" algn="tl">
                  <a:srgbClr val="000000">
                    <a:alpha val="43137"/>
                  </a:srgbClr>
                </a:outerShdw>
              </a:effectLst>
            </a:endParaRPr>
          </a:p>
          <a:p>
            <a:pPr marL="0" indent="0">
              <a:buNone/>
            </a:pPr>
            <a:r>
              <a:rPr lang="tr-TR" sz="2400" b="1" dirty="0">
                <a:solidFill>
                  <a:schemeClr val="accent2"/>
                </a:solidFill>
                <a:effectLst>
                  <a:outerShdw blurRad="38100" dist="38100" dir="2700000" algn="tl">
                    <a:srgbClr val="000000">
                      <a:alpha val="43137"/>
                    </a:srgbClr>
                  </a:outerShdw>
                </a:effectLst>
              </a:rPr>
              <a:t> </a:t>
            </a:r>
            <a:r>
              <a:rPr lang="tr-TR" sz="2400" b="1" dirty="0" smtClean="0">
                <a:solidFill>
                  <a:schemeClr val="accent2"/>
                </a:solidFill>
                <a:effectLst>
                  <a:outerShdw blurRad="38100" dist="38100" dir="2700000" algn="tl">
                    <a:srgbClr val="000000">
                      <a:alpha val="43137"/>
                    </a:srgbClr>
                  </a:outerShdw>
                </a:effectLst>
              </a:rPr>
              <a:t>   </a:t>
            </a:r>
            <a:r>
              <a:rPr lang="en-US" sz="2400" b="1" dirty="0" err="1" smtClean="0"/>
              <a:t>Nanorobots</a:t>
            </a:r>
            <a:r>
              <a:rPr lang="en-US" sz="2400" b="1" dirty="0" smtClean="0"/>
              <a:t> are ideal devices for cancer diagnosis and treatment</a:t>
            </a:r>
            <a:r>
              <a:rPr lang="tr-TR" sz="2400" b="1" dirty="0" smtClean="0"/>
              <a:t>.</a:t>
            </a:r>
          </a:p>
          <a:p>
            <a:r>
              <a:rPr lang="en-US" sz="2400" b="1" dirty="0" err="1" smtClean="0"/>
              <a:t>Nanorobots</a:t>
            </a:r>
            <a:r>
              <a:rPr lang="en-US" sz="2400" b="1" dirty="0" smtClean="0"/>
              <a:t> can directly destroy cancer cells; destroy it as part of chemotherapy treatment using laser, microwaves or ultrasonic signals, or by transporting the drug to cancerous cells</a:t>
            </a:r>
            <a:r>
              <a:rPr lang="tr-TR" sz="2400" b="1" dirty="0" smtClean="0"/>
              <a:t>.</a:t>
            </a:r>
            <a:endParaRPr lang="tr-TR" sz="2400" b="1" dirty="0"/>
          </a:p>
          <a:p>
            <a:r>
              <a:rPr lang="en-US" sz="2400" b="1" dirty="0" smtClean="0"/>
              <a:t>Using </a:t>
            </a:r>
            <a:r>
              <a:rPr lang="en-US" sz="2400" b="1" dirty="0" err="1" smtClean="0"/>
              <a:t>nanorobots</a:t>
            </a:r>
            <a:r>
              <a:rPr lang="en-US" sz="2400" b="1" dirty="0" smtClean="0"/>
              <a:t>, doctors can minimize the side effects of small but adequate doses of the drug without any loss in the effectiveness of the drug</a:t>
            </a:r>
            <a:r>
              <a:rPr lang="tr-TR" sz="2400" b="1" dirty="0" smtClean="0"/>
              <a:t>. </a:t>
            </a:r>
            <a:endParaRPr lang="tr-TR" sz="2400" b="1" dirty="0"/>
          </a:p>
          <a:p>
            <a:endParaRPr lang="tr-TR" dirty="0"/>
          </a:p>
        </p:txBody>
      </p:sp>
    </p:spTree>
    <p:extLst>
      <p:ext uri="{BB962C8B-B14F-4D97-AF65-F5344CB8AC3E}">
        <p14:creationId xmlns:p14="http://schemas.microsoft.com/office/powerpoint/2010/main" val="2419731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89A99A3-309F-4559-9180-EB327333B5EE}"/>
              </a:ext>
            </a:extLst>
          </p:cNvPr>
          <p:cNvSpPr>
            <a:spLocks noGrp="1"/>
          </p:cNvSpPr>
          <p:nvPr>
            <p:ph type="title"/>
          </p:nvPr>
        </p:nvSpPr>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750D6D74-E828-4A03-B2AC-A1B4AFB5B5B9}"/>
              </a:ext>
            </a:extLst>
          </p:cNvPr>
          <p:cNvSpPr>
            <a:spLocks noGrp="1"/>
          </p:cNvSpPr>
          <p:nvPr>
            <p:ph idx="1"/>
          </p:nvPr>
        </p:nvSpPr>
        <p:spPr>
          <a:xfrm>
            <a:off x="40841" y="2740280"/>
            <a:ext cx="9875526" cy="4119272"/>
          </a:xfrm>
        </p:spPr>
        <p:txBody>
          <a:bodyPr>
            <a:noAutofit/>
          </a:bodyPr>
          <a:lstStyle/>
          <a:p>
            <a:pPr marL="0" indent="0">
              <a:buNone/>
            </a:pPr>
            <a:r>
              <a:rPr lang="en-US" sz="2800" b="1" dirty="0" smtClean="0">
                <a:solidFill>
                  <a:schemeClr val="accent2"/>
                </a:solidFill>
                <a:effectLst>
                  <a:outerShdw blurRad="38100" dist="38100" dir="2700000" algn="tl">
                    <a:srgbClr val="000000">
                      <a:alpha val="43137"/>
                    </a:srgbClr>
                  </a:outerShdw>
                </a:effectLst>
              </a:rPr>
              <a:t>NANOROBOTS IN THE DIAGNOSIS AND TREATMENT OF DIABETES</a:t>
            </a:r>
            <a:endParaRPr lang="tr-TR" sz="800" b="1" dirty="0"/>
          </a:p>
          <a:p>
            <a:r>
              <a:rPr lang="en-US" sz="2000" b="1" dirty="0" smtClean="0"/>
              <a:t>Glucose transported through the bloodstream is important for the healthy functioning of human metabolism, and the correct level of glucose is key to the diagnosis and treatment of diabetes</a:t>
            </a:r>
            <a:r>
              <a:rPr lang="tr-TR" sz="2000" b="1" dirty="0" smtClean="0"/>
              <a:t>. </a:t>
            </a:r>
            <a:endParaRPr lang="tr-TR" sz="2000" b="1" dirty="0"/>
          </a:p>
          <a:p>
            <a:r>
              <a:rPr lang="en-US" sz="2000" b="1" dirty="0" smtClean="0"/>
              <a:t>Even in the immune system reaction inside the body, the </a:t>
            </a:r>
            <a:r>
              <a:rPr lang="en-US" sz="2000" b="1" dirty="0" err="1" smtClean="0"/>
              <a:t>nanorobot</a:t>
            </a:r>
            <a:r>
              <a:rPr lang="en-US" sz="2000" b="1" dirty="0" smtClean="0"/>
              <a:t> is not attacked by white blood cells thanks to its biocompatibility</a:t>
            </a:r>
            <a:r>
              <a:rPr lang="tr-TR" sz="2000" b="1" dirty="0" smtClean="0"/>
              <a:t>.</a:t>
            </a:r>
            <a:endParaRPr lang="tr-TR" sz="2000" b="1" dirty="0"/>
          </a:p>
          <a:p>
            <a:r>
              <a:rPr lang="en-US" sz="2000" b="1" dirty="0" smtClean="0"/>
              <a:t>Using </a:t>
            </a:r>
            <a:r>
              <a:rPr lang="en-US" sz="2000" b="1" dirty="0" err="1" smtClean="0"/>
              <a:t>nanorobots</a:t>
            </a:r>
            <a:r>
              <a:rPr lang="en-US" sz="2000" b="1" dirty="0" smtClean="0"/>
              <a:t> to image glucose levels, it determines whether the patient needs insulin injection thanks to its integrated chemical sensor</a:t>
            </a:r>
            <a:r>
              <a:rPr lang="tr-TR" sz="2000" b="1" dirty="0" smtClean="0"/>
              <a:t>. </a:t>
            </a:r>
            <a:endParaRPr lang="tr-TR" sz="2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6832" y="2256379"/>
            <a:ext cx="2555168" cy="1831259"/>
          </a:xfrm>
          <a:prstGeom prst="rect">
            <a:avLst/>
          </a:prstGeom>
        </p:spPr>
      </p:pic>
    </p:spTree>
    <p:extLst>
      <p:ext uri="{BB962C8B-B14F-4D97-AF65-F5344CB8AC3E}">
        <p14:creationId xmlns:p14="http://schemas.microsoft.com/office/powerpoint/2010/main" val="2864677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E2D7C32-DCD1-4289-A70A-5B1A641F8EA4}"/>
              </a:ext>
            </a:extLst>
          </p:cNvPr>
          <p:cNvSpPr>
            <a:spLocks noGrp="1"/>
          </p:cNvSpPr>
          <p:nvPr>
            <p:ph type="title"/>
          </p:nvPr>
        </p:nvSpPr>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DCC7CBE6-2E6A-4629-9F31-57B88484A8CE}"/>
              </a:ext>
            </a:extLst>
          </p:cNvPr>
          <p:cNvSpPr>
            <a:spLocks noGrp="1"/>
          </p:cNvSpPr>
          <p:nvPr>
            <p:ph idx="1"/>
          </p:nvPr>
        </p:nvSpPr>
        <p:spPr>
          <a:xfrm>
            <a:off x="500515" y="2305117"/>
            <a:ext cx="8884118" cy="4003362"/>
          </a:xfrm>
        </p:spPr>
        <p:txBody>
          <a:bodyPr>
            <a:normAutofit/>
          </a:bodyPr>
          <a:lstStyle/>
          <a:p>
            <a:pPr marL="0" lvl="0" indent="0">
              <a:buNone/>
            </a:pPr>
            <a:r>
              <a:rPr lang="tr-TR" sz="3000" b="1" dirty="0" smtClean="0">
                <a:solidFill>
                  <a:schemeClr val="accent2"/>
                </a:solidFill>
                <a:effectLst>
                  <a:outerShdw blurRad="38100" dist="38100" dir="2700000" algn="tl">
                    <a:srgbClr val="000000">
                      <a:alpha val="43137"/>
                    </a:srgbClr>
                  </a:outerShdw>
                </a:effectLst>
              </a:rPr>
              <a:t>NANOROBOTS IN SURGERY</a:t>
            </a:r>
            <a:endParaRPr lang="tr-TR" sz="800" dirty="0"/>
          </a:p>
          <a:p>
            <a:r>
              <a:rPr lang="en-US" sz="2400" b="1" dirty="0" err="1" smtClean="0"/>
              <a:t>Nanorobots</a:t>
            </a:r>
            <a:r>
              <a:rPr lang="en-US" sz="2400" b="1" dirty="0" smtClean="0"/>
              <a:t>, programmed by surgeons, coordinated with computers, are used in different areas such as screening for pathology, diagnosis and healing of lesions with </a:t>
            </a:r>
            <a:r>
              <a:rPr lang="en-US" sz="2400" b="1" dirty="0" err="1" smtClean="0"/>
              <a:t>nanomanipulation</a:t>
            </a:r>
            <a:r>
              <a:rPr lang="tr-TR" dirty="0" smtClean="0"/>
              <a:t>.</a:t>
            </a:r>
            <a:endParaRPr lang="tr-TR"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3779" y="2205622"/>
            <a:ext cx="2580438" cy="1798487"/>
          </a:xfrm>
          <a:prstGeom prst="rect">
            <a:avLst/>
          </a:prstGeom>
        </p:spPr>
      </p:pic>
    </p:spTree>
    <p:extLst>
      <p:ext uri="{BB962C8B-B14F-4D97-AF65-F5344CB8AC3E}">
        <p14:creationId xmlns:p14="http://schemas.microsoft.com/office/powerpoint/2010/main" val="3693861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5E68667A-15E3-48B6-835F-54167D91F47F}"/>
              </a:ext>
            </a:extLst>
          </p:cNvPr>
          <p:cNvSpPr>
            <a:spLocks noGrp="1"/>
          </p:cNvSpPr>
          <p:nvPr>
            <p:ph type="title"/>
          </p:nvPr>
        </p:nvSpPr>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1EAB45E2-65F8-4F6F-8CBA-8CD7D3EC81B8}"/>
              </a:ext>
            </a:extLst>
          </p:cNvPr>
          <p:cNvSpPr>
            <a:spLocks noGrp="1"/>
          </p:cNvSpPr>
          <p:nvPr>
            <p:ph idx="1"/>
          </p:nvPr>
        </p:nvSpPr>
        <p:spPr>
          <a:xfrm>
            <a:off x="375375" y="2415933"/>
            <a:ext cx="11030552" cy="4721192"/>
          </a:xfrm>
        </p:spPr>
        <p:txBody>
          <a:bodyPr>
            <a:normAutofit/>
          </a:bodyPr>
          <a:lstStyle/>
          <a:p>
            <a:pPr marL="0" lvl="0" indent="0">
              <a:buNone/>
            </a:pPr>
            <a:r>
              <a:rPr lang="tr-TR" sz="2800" b="1" dirty="0" smtClean="0">
                <a:solidFill>
                  <a:schemeClr val="accent2"/>
                </a:solidFill>
                <a:effectLst>
                  <a:outerShdw blurRad="38100" dist="38100" dir="2700000" algn="tl">
                    <a:srgbClr val="000000">
                      <a:alpha val="43137"/>
                    </a:srgbClr>
                  </a:outerShdw>
                </a:effectLst>
              </a:rPr>
              <a:t>DIAGNOSTICS AND NANOROBOTS</a:t>
            </a:r>
            <a:endParaRPr lang="tr-TR" sz="800" dirty="0"/>
          </a:p>
          <a:p>
            <a:r>
              <a:rPr lang="en-US" sz="2400" b="1" dirty="0" smtClean="0"/>
              <a:t>Medical </a:t>
            </a:r>
            <a:r>
              <a:rPr lang="en-US" sz="2400" b="1" dirty="0" err="1" smtClean="0"/>
              <a:t>nanorobots</a:t>
            </a:r>
            <a:r>
              <a:rPr lang="en-US" sz="2400" b="1" dirty="0" smtClean="0"/>
              <a:t>; can perform a wide range of diagnostic, testing and imaging functions both in tissues and in the bloodstream</a:t>
            </a:r>
            <a:r>
              <a:rPr lang="tr-TR" sz="2400" b="1" dirty="0" smtClean="0"/>
              <a:t>.</a:t>
            </a:r>
            <a:endParaRPr lang="tr-TR" sz="2400" b="1" dirty="0"/>
          </a:p>
          <a:p>
            <a:r>
              <a:rPr lang="en-US" sz="2400" b="1" dirty="0" smtClean="0"/>
              <a:t>These devices can continuously record and report all vital signs such as temperature, pressure, chemical composition, and immune system activity from all different parts of the body</a:t>
            </a:r>
            <a:r>
              <a:rPr lang="tr-TR" sz="2400" b="1" dirty="0" smtClean="0"/>
              <a:t>.</a:t>
            </a:r>
            <a:endParaRPr lang="tr-TR" sz="2400" b="1" dirty="0"/>
          </a:p>
          <a:p>
            <a:r>
              <a:rPr lang="en-US" sz="2400" b="1" dirty="0" smtClean="0"/>
              <a:t>For example, </a:t>
            </a:r>
            <a:r>
              <a:rPr lang="en-US" sz="2400" b="1" dirty="0" err="1" smtClean="0"/>
              <a:t>nanorobots</a:t>
            </a:r>
            <a:r>
              <a:rPr lang="en-US" sz="2400" b="1" dirty="0" smtClean="0"/>
              <a:t> swallowed by the patient for diagnostic purposes perform their tasks by approaching the relevant tissue to look for signs of infection on the lining of the stomach</a:t>
            </a:r>
            <a:r>
              <a:rPr lang="tr-TR" sz="2400" b="1" dirty="0" smtClean="0"/>
              <a:t>.</a:t>
            </a:r>
            <a:endParaRPr lang="tr-TR" sz="2400" b="1" dirty="0"/>
          </a:p>
          <a:p>
            <a:endParaRPr lang="tr-TR" dirty="0"/>
          </a:p>
        </p:txBody>
      </p:sp>
    </p:spTree>
    <p:extLst>
      <p:ext uri="{BB962C8B-B14F-4D97-AF65-F5344CB8AC3E}">
        <p14:creationId xmlns:p14="http://schemas.microsoft.com/office/powerpoint/2010/main" val="3449981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CA47F4DF-114B-4D05-8869-396C68CD1814}"/>
              </a:ext>
            </a:extLst>
          </p:cNvPr>
          <p:cNvSpPr>
            <a:spLocks noGrp="1"/>
          </p:cNvSpPr>
          <p:nvPr>
            <p:ph type="title"/>
          </p:nvPr>
        </p:nvSpPr>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AC54CEA7-39BD-472A-AF15-4D4931DBA15B}"/>
              </a:ext>
            </a:extLst>
          </p:cNvPr>
          <p:cNvSpPr>
            <a:spLocks noGrp="1"/>
          </p:cNvSpPr>
          <p:nvPr>
            <p:ph idx="1"/>
          </p:nvPr>
        </p:nvSpPr>
        <p:spPr>
          <a:xfrm>
            <a:off x="86624" y="2247365"/>
            <a:ext cx="9384633" cy="4422942"/>
          </a:xfrm>
        </p:spPr>
        <p:txBody>
          <a:bodyPr>
            <a:normAutofit lnSpcReduction="10000"/>
          </a:bodyPr>
          <a:lstStyle/>
          <a:p>
            <a:pPr marL="0" lvl="0" indent="0">
              <a:buNone/>
            </a:pPr>
            <a:r>
              <a:rPr lang="tr-TR" sz="3000" b="1" dirty="0" smtClean="0">
                <a:solidFill>
                  <a:schemeClr val="accent2"/>
                </a:solidFill>
                <a:effectLst>
                  <a:outerShdw blurRad="38100" dist="38100" dir="2700000" algn="tl">
                    <a:srgbClr val="000000">
                      <a:alpha val="43137"/>
                    </a:srgbClr>
                  </a:outerShdw>
                </a:effectLst>
              </a:rPr>
              <a:t>NANOROBOTS IN GENE THERAPY</a:t>
            </a:r>
            <a:endParaRPr lang="tr-TR" sz="900" dirty="0"/>
          </a:p>
          <a:p>
            <a:r>
              <a:rPr lang="en-US" sz="2600" b="1" dirty="0" smtClean="0"/>
              <a:t>Medical </a:t>
            </a:r>
            <a:r>
              <a:rPr lang="en-US" sz="2600" b="1" dirty="0" err="1" smtClean="0"/>
              <a:t>nanorobots</a:t>
            </a:r>
            <a:r>
              <a:rPr lang="en-US" sz="2600" b="1" dirty="0" smtClean="0"/>
              <a:t> can easily treat genetic diseases by comparing the structures of DNA and proteins in the cell with known and desired reference structures</a:t>
            </a:r>
            <a:r>
              <a:rPr lang="tr-TR" sz="2600" b="1" dirty="0" smtClean="0"/>
              <a:t>.</a:t>
            </a:r>
            <a:endParaRPr lang="tr-TR" sz="2600" b="1" dirty="0"/>
          </a:p>
          <a:p>
            <a:r>
              <a:rPr lang="en-US" sz="2600" b="1" dirty="0" smtClean="0"/>
              <a:t>In this way, any irregularity or modification in the desired region on the DNA can be edited</a:t>
            </a:r>
            <a:r>
              <a:rPr lang="tr-TR" sz="2600" b="1" dirty="0" smtClean="0"/>
              <a:t>.</a:t>
            </a:r>
            <a:endParaRPr lang="tr-TR" sz="2600" b="1" dirty="0"/>
          </a:p>
          <a:p>
            <a:r>
              <a:rPr lang="en-US" sz="2600" b="1" dirty="0" smtClean="0"/>
              <a:t>In some cases, chromosomal displacement therapy may be more efficient for cellular repair</a:t>
            </a:r>
            <a:r>
              <a:rPr lang="tr-TR" sz="2600" b="1" dirty="0" smtClean="0"/>
              <a:t>.</a:t>
            </a:r>
            <a:endParaRPr lang="tr-TR" sz="2600" b="1" dirty="0"/>
          </a:p>
          <a:p>
            <a:r>
              <a:rPr lang="en-US" sz="2600" b="1" dirty="0" err="1" smtClean="0"/>
              <a:t>Nanorobots</a:t>
            </a:r>
            <a:r>
              <a:rPr lang="en-US" sz="2600" b="1" dirty="0" smtClean="0"/>
              <a:t> perform genetic repairs by floating within the nucleus of a human cell</a:t>
            </a:r>
            <a:r>
              <a:rPr lang="tr-TR" sz="2600" b="1" dirty="0" smtClean="0"/>
              <a:t>. </a:t>
            </a:r>
            <a:endParaRPr lang="tr-TR" sz="2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4804" y="2333993"/>
            <a:ext cx="2737196" cy="2555641"/>
          </a:xfrm>
          <a:prstGeom prst="rect">
            <a:avLst/>
          </a:prstGeom>
        </p:spPr>
      </p:pic>
    </p:spTree>
    <p:extLst>
      <p:ext uri="{BB962C8B-B14F-4D97-AF65-F5344CB8AC3E}">
        <p14:creationId xmlns:p14="http://schemas.microsoft.com/office/powerpoint/2010/main" val="3192208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DA2CC62C-BC22-41EB-BD70-3A8760739145}"/>
              </a:ext>
            </a:extLst>
          </p:cNvPr>
          <p:cNvSpPr>
            <a:spLocks noGrp="1"/>
          </p:cNvSpPr>
          <p:nvPr>
            <p:ph type="title"/>
          </p:nvPr>
        </p:nvSpPr>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17A49157-32FE-4F24-91E9-7D8DAD9447EA}"/>
              </a:ext>
            </a:extLst>
          </p:cNvPr>
          <p:cNvSpPr>
            <a:spLocks noGrp="1"/>
          </p:cNvSpPr>
          <p:nvPr>
            <p:ph idx="1"/>
          </p:nvPr>
        </p:nvSpPr>
        <p:spPr>
          <a:xfrm>
            <a:off x="586377" y="2492152"/>
            <a:ext cx="10943924" cy="4016241"/>
          </a:xfrm>
        </p:spPr>
        <p:txBody>
          <a:bodyPr>
            <a:normAutofit fontScale="85000" lnSpcReduction="10000"/>
          </a:bodyPr>
          <a:lstStyle/>
          <a:p>
            <a:pPr marL="0" lvl="0" indent="0">
              <a:buNone/>
            </a:pPr>
            <a:r>
              <a:rPr lang="en-US" sz="3300" b="1" dirty="0" smtClean="0">
                <a:solidFill>
                  <a:schemeClr val="accent2"/>
                </a:solidFill>
                <a:effectLst>
                  <a:outerShdw blurRad="38100" dist="38100" dir="2700000" algn="tl">
                    <a:srgbClr val="000000">
                      <a:alpha val="43137"/>
                    </a:srgbClr>
                  </a:outerShdw>
                </a:effectLst>
              </a:rPr>
              <a:t>NANOROBOTS IN REMOVING BLOOD CLOTS</a:t>
            </a:r>
            <a:endParaRPr lang="tr-TR" sz="1000" b="1" dirty="0"/>
          </a:p>
          <a:p>
            <a:r>
              <a:rPr lang="en-US" sz="2600" b="1" dirty="0" smtClean="0"/>
              <a:t>Blood clots can cause complications ranging from muscle death to paralysis</a:t>
            </a:r>
            <a:r>
              <a:rPr lang="tr-TR" sz="2600" b="1" dirty="0" smtClean="0"/>
              <a:t>.</a:t>
            </a:r>
            <a:endParaRPr lang="tr-TR" sz="2600" b="1" dirty="0"/>
          </a:p>
          <a:p>
            <a:r>
              <a:rPr lang="en-US" sz="2600" b="1" dirty="0" err="1" smtClean="0"/>
              <a:t>Nanorobots</a:t>
            </a:r>
            <a:r>
              <a:rPr lang="en-US" sz="2600" b="1" dirty="0" smtClean="0"/>
              <a:t> can reach blood clots and destroy them</a:t>
            </a:r>
            <a:r>
              <a:rPr lang="tr-TR" sz="2600" b="1" dirty="0" smtClean="0"/>
              <a:t>.</a:t>
            </a:r>
            <a:endParaRPr lang="tr-TR" sz="2600" b="1" dirty="0"/>
          </a:p>
          <a:p>
            <a:r>
              <a:rPr lang="en-US" sz="2600" b="1" dirty="0" smtClean="0"/>
              <a:t>This application is one of the most dangerous among the uses of </a:t>
            </a:r>
            <a:r>
              <a:rPr lang="en-US" sz="2600" b="1" dirty="0" err="1" smtClean="0"/>
              <a:t>nanorobots</a:t>
            </a:r>
            <a:r>
              <a:rPr lang="tr-TR" sz="2600" b="1" dirty="0" smtClean="0"/>
              <a:t>.</a:t>
            </a:r>
            <a:endParaRPr lang="tr-TR" sz="2600" b="1" dirty="0"/>
          </a:p>
          <a:p>
            <a:r>
              <a:rPr lang="en-US" sz="2600" b="1" dirty="0" err="1" smtClean="0"/>
              <a:t>Nanorobots</a:t>
            </a:r>
            <a:r>
              <a:rPr lang="en-US" sz="2600" b="1" dirty="0" smtClean="0"/>
              <a:t> should be able to remove the blockage in the bloodstream without losing their small particles, which can then reach some parts of the body and cause problems there</a:t>
            </a:r>
            <a:r>
              <a:rPr lang="tr-TR" sz="2600" b="1" dirty="0" smtClean="0"/>
              <a:t>.</a:t>
            </a:r>
            <a:endParaRPr lang="tr-TR" sz="2600" b="1" dirty="0"/>
          </a:p>
          <a:p>
            <a:r>
              <a:rPr lang="en-US" sz="2600" b="1" dirty="0" smtClean="0"/>
              <a:t>However, </a:t>
            </a:r>
            <a:r>
              <a:rPr lang="en-US" sz="2600" b="1" dirty="0" err="1" smtClean="0"/>
              <a:t>nanorobots</a:t>
            </a:r>
            <a:r>
              <a:rPr lang="en-US" sz="2600" b="1" dirty="0" smtClean="0"/>
              <a:t> must be designed in such small sizes that they do not adversely affect blood flow</a:t>
            </a:r>
            <a:r>
              <a:rPr lang="tr-TR" sz="2600" b="1" dirty="0" smtClean="0"/>
              <a:t>.</a:t>
            </a:r>
            <a:endParaRPr lang="tr-TR" sz="2600" b="1" dirty="0"/>
          </a:p>
          <a:p>
            <a:endParaRPr lang="tr-TR" dirty="0"/>
          </a:p>
        </p:txBody>
      </p:sp>
    </p:spTree>
    <p:extLst>
      <p:ext uri="{BB962C8B-B14F-4D97-AF65-F5344CB8AC3E}">
        <p14:creationId xmlns:p14="http://schemas.microsoft.com/office/powerpoint/2010/main" val="3031589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b="1" dirty="0" smtClean="0"/>
              <a:t>NANOROBOTICS</a:t>
            </a:r>
            <a:endParaRPr lang="tr-TR" b="1" dirty="0"/>
          </a:p>
        </p:txBody>
      </p:sp>
      <p:sp>
        <p:nvSpPr>
          <p:cNvPr id="3" name="2 İçerik Yer Tutucusu"/>
          <p:cNvSpPr>
            <a:spLocks noGrp="1"/>
          </p:cNvSpPr>
          <p:nvPr>
            <p:ph idx="1"/>
          </p:nvPr>
        </p:nvSpPr>
        <p:spPr/>
        <p:txBody>
          <a:bodyPr>
            <a:normAutofit/>
          </a:bodyPr>
          <a:lstStyle/>
          <a:p>
            <a:pPr algn="just"/>
            <a:r>
              <a:rPr lang="en-US" sz="3200" b="1" dirty="0" smtClean="0"/>
              <a:t>Nanorobotics is the technology of building machines or robots at or near the scale of one nanometer</a:t>
            </a:r>
            <a:r>
              <a:rPr lang="tr-TR" sz="3200" b="1" dirty="0" smtClean="0"/>
              <a:t>.</a:t>
            </a:r>
            <a:endParaRPr lang="tr-TR" sz="3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886FC03F-874D-46F4-9D78-204DD333C0F9}"/>
              </a:ext>
            </a:extLst>
          </p:cNvPr>
          <p:cNvSpPr>
            <a:spLocks noGrp="1"/>
          </p:cNvSpPr>
          <p:nvPr>
            <p:ph type="title"/>
          </p:nvPr>
        </p:nvSpPr>
        <p:spPr>
          <a:xfrm>
            <a:off x="1154954" y="973668"/>
            <a:ext cx="8761413" cy="706964"/>
          </a:xfrm>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78FFE8C1-D011-42E9-B81F-9984E1C028FF}"/>
              </a:ext>
            </a:extLst>
          </p:cNvPr>
          <p:cNvSpPr>
            <a:spLocks noGrp="1"/>
          </p:cNvSpPr>
          <p:nvPr>
            <p:ph idx="1"/>
          </p:nvPr>
        </p:nvSpPr>
        <p:spPr>
          <a:xfrm>
            <a:off x="567889" y="2435190"/>
            <a:ext cx="10828421" cy="4692316"/>
          </a:xfrm>
        </p:spPr>
        <p:txBody>
          <a:bodyPr>
            <a:normAutofit/>
          </a:bodyPr>
          <a:lstStyle/>
          <a:p>
            <a:pPr marL="0" lvl="0" indent="0">
              <a:buNone/>
            </a:pPr>
            <a:r>
              <a:rPr lang="en-US" sz="2800" b="1" dirty="0" smtClean="0">
                <a:solidFill>
                  <a:schemeClr val="accent2"/>
                </a:solidFill>
                <a:effectLst>
                  <a:outerShdw blurRad="38100" dist="38100" dir="2700000" algn="tl">
                    <a:srgbClr val="000000">
                      <a:alpha val="43137"/>
                    </a:srgbClr>
                  </a:outerShdw>
                </a:effectLst>
              </a:rPr>
              <a:t>NANOROBOTS IN THE TREATMENT OF GOUT</a:t>
            </a:r>
            <a:endParaRPr lang="tr-TR" sz="800" b="1" dirty="0" smtClean="0">
              <a:solidFill>
                <a:schemeClr val="accent2"/>
              </a:solidFill>
            </a:endParaRPr>
          </a:p>
          <a:p>
            <a:r>
              <a:rPr lang="en-US" sz="2400" b="1" dirty="0" smtClean="0"/>
              <a:t>Gout is a condition in which the kidneys lose their ability to remove waste from the blood as a result of the breakdown of fats</a:t>
            </a:r>
            <a:r>
              <a:rPr lang="tr-TR" sz="2400" b="1" dirty="0" smtClean="0"/>
              <a:t>.</a:t>
            </a:r>
            <a:endParaRPr lang="tr-TR" sz="2400" b="1" dirty="0"/>
          </a:p>
          <a:p>
            <a:r>
              <a:rPr lang="en-US" sz="2400" b="1" dirty="0" smtClean="0"/>
              <a:t>These wastes sometimes crystallize in joint areas such as the kneecaps and elbows</a:t>
            </a:r>
            <a:r>
              <a:rPr lang="tr-TR" sz="2400" b="1" dirty="0" smtClean="0"/>
              <a:t>.</a:t>
            </a:r>
            <a:endParaRPr lang="tr-TR" sz="2400" b="1" dirty="0"/>
          </a:p>
          <a:p>
            <a:r>
              <a:rPr lang="en-US" sz="2400" b="1" dirty="0" smtClean="0"/>
              <a:t>Gout patients suffer from aches and pains that occur in these areas</a:t>
            </a:r>
            <a:r>
              <a:rPr lang="tr-TR" sz="2400" b="1" dirty="0" smtClean="0"/>
              <a:t>.</a:t>
            </a:r>
            <a:endParaRPr lang="tr-TR" sz="2400" b="1" dirty="0"/>
          </a:p>
          <a:p>
            <a:r>
              <a:rPr lang="en-US" sz="2400" b="1" dirty="0" err="1" smtClean="0"/>
              <a:t>Nanorobots</a:t>
            </a:r>
            <a:r>
              <a:rPr lang="en-US" sz="2400" b="1" dirty="0" smtClean="0"/>
              <a:t> can relieve symptoms by breaking down crystal structures at joint sites, but they can't permanently reverse the situation</a:t>
            </a:r>
            <a:r>
              <a:rPr lang="tr-TR" sz="2400" b="1" dirty="0" smtClean="0"/>
              <a:t>.</a:t>
            </a:r>
            <a:endParaRPr lang="tr-TR" sz="2400" b="1" dirty="0"/>
          </a:p>
          <a:p>
            <a:endParaRPr lang="tr-TR" dirty="0"/>
          </a:p>
        </p:txBody>
      </p:sp>
    </p:spTree>
    <p:extLst>
      <p:ext uri="{BB962C8B-B14F-4D97-AF65-F5344CB8AC3E}">
        <p14:creationId xmlns:p14="http://schemas.microsoft.com/office/powerpoint/2010/main" val="3928395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6252FD7B-9751-42A7-BC65-8AC24EC52AC0}"/>
              </a:ext>
            </a:extLst>
          </p:cNvPr>
          <p:cNvSpPr>
            <a:spLocks noGrp="1"/>
          </p:cNvSpPr>
          <p:nvPr>
            <p:ph type="title"/>
          </p:nvPr>
        </p:nvSpPr>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B04EE662-2E55-4D91-9FBE-5F83902A49BA}"/>
              </a:ext>
            </a:extLst>
          </p:cNvPr>
          <p:cNvSpPr>
            <a:spLocks noGrp="1"/>
          </p:cNvSpPr>
          <p:nvPr>
            <p:ph idx="1"/>
          </p:nvPr>
        </p:nvSpPr>
        <p:spPr>
          <a:xfrm>
            <a:off x="288758" y="2372493"/>
            <a:ext cx="9095874" cy="3951304"/>
          </a:xfrm>
        </p:spPr>
        <p:txBody>
          <a:bodyPr>
            <a:normAutofit/>
          </a:bodyPr>
          <a:lstStyle/>
          <a:p>
            <a:pPr marL="0" lvl="0" indent="0">
              <a:buNone/>
            </a:pPr>
            <a:r>
              <a:rPr lang="en-US" sz="2800" b="1" dirty="0" smtClean="0">
                <a:solidFill>
                  <a:schemeClr val="accent2"/>
                </a:solidFill>
                <a:effectLst>
                  <a:outerShdw blurRad="38100" dist="38100" dir="2700000" algn="tl">
                    <a:srgbClr val="000000">
                      <a:alpha val="43137"/>
                    </a:srgbClr>
                  </a:outerShdw>
                </a:effectLst>
              </a:rPr>
              <a:t>NANOROBOTS IN THE DESTRUCTION OF KIDNEY STONES</a:t>
            </a:r>
            <a:endParaRPr lang="tr-TR" dirty="0"/>
          </a:p>
          <a:p>
            <a:r>
              <a:rPr lang="en-US" sz="2400" b="1" dirty="0" smtClean="0"/>
              <a:t>Kidney stones can be quite painful, especially when they are larger in size</a:t>
            </a:r>
            <a:r>
              <a:rPr lang="tr-TR" sz="2400" b="1" dirty="0" smtClean="0"/>
              <a:t>.</a:t>
            </a:r>
            <a:endParaRPr lang="tr-TR" sz="2400" b="1" dirty="0"/>
          </a:p>
          <a:p>
            <a:r>
              <a:rPr lang="en-US" sz="2400" b="1" dirty="0" smtClean="0"/>
              <a:t>Doctors break down large kidney stones with the help of ultrasonic frequencies, but this method may not always be effective</a:t>
            </a:r>
            <a:r>
              <a:rPr lang="tr-TR" sz="2400" b="1" dirty="0" smtClean="0"/>
              <a:t>.</a:t>
            </a:r>
            <a:endParaRPr lang="tr-TR" sz="2400" b="1" dirty="0"/>
          </a:p>
          <a:p>
            <a:r>
              <a:rPr lang="en-US" sz="2400" b="1" dirty="0" err="1" smtClean="0"/>
              <a:t>Nanorobots</a:t>
            </a:r>
            <a:r>
              <a:rPr lang="en-US" sz="2400" b="1" dirty="0" smtClean="0"/>
              <a:t> more effectively break down kidney stones with the help of a small laser</a:t>
            </a:r>
            <a:r>
              <a:rPr lang="tr-TR" sz="2400" b="1" dirty="0" smtClean="0"/>
              <a:t>.</a:t>
            </a:r>
            <a:endParaRPr lang="tr-TR" sz="2400" b="1" dirty="0"/>
          </a:p>
          <a:p>
            <a:endParaRPr lang="tr-T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4489" y="2353244"/>
            <a:ext cx="2797510" cy="2238008"/>
          </a:xfrm>
          <a:prstGeom prst="rect">
            <a:avLst/>
          </a:prstGeom>
        </p:spPr>
      </p:pic>
    </p:spTree>
    <p:extLst>
      <p:ext uri="{BB962C8B-B14F-4D97-AF65-F5344CB8AC3E}">
        <p14:creationId xmlns:p14="http://schemas.microsoft.com/office/powerpoint/2010/main" val="3548753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6260E414-9245-479D-8A1E-86C998DF8D67}"/>
              </a:ext>
            </a:extLst>
          </p:cNvPr>
          <p:cNvSpPr>
            <a:spLocks noGrp="1"/>
          </p:cNvSpPr>
          <p:nvPr>
            <p:ph type="title"/>
          </p:nvPr>
        </p:nvSpPr>
        <p:spPr/>
        <p:txBody>
          <a:bodyPr/>
          <a:lstStyle/>
          <a:p>
            <a:pPr algn="ctr"/>
            <a:r>
              <a:rPr lang="tr-TR" b="1" dirty="0" smtClean="0"/>
              <a:t>POTENTIAL APPLICATIONS</a:t>
            </a:r>
            <a:endParaRPr lang="tr-TR" b="1" dirty="0"/>
          </a:p>
        </p:txBody>
      </p:sp>
      <p:sp>
        <p:nvSpPr>
          <p:cNvPr id="3" name="İçerik Yer Tutucusu 2">
            <a:extLst>
              <a:ext uri="{FF2B5EF4-FFF2-40B4-BE49-F238E27FC236}">
                <a16:creationId xmlns="" xmlns:a16="http://schemas.microsoft.com/office/drawing/2014/main" id="{420BAC97-764F-4D25-8918-11F8BA6BD1AA}"/>
              </a:ext>
            </a:extLst>
          </p:cNvPr>
          <p:cNvSpPr>
            <a:spLocks noGrp="1"/>
          </p:cNvSpPr>
          <p:nvPr>
            <p:ph idx="1"/>
          </p:nvPr>
        </p:nvSpPr>
        <p:spPr>
          <a:xfrm>
            <a:off x="259882" y="2218486"/>
            <a:ext cx="11511815" cy="4067756"/>
          </a:xfrm>
        </p:spPr>
        <p:txBody>
          <a:bodyPr>
            <a:noAutofit/>
          </a:bodyPr>
          <a:lstStyle/>
          <a:p>
            <a:pPr marL="0" lvl="0" indent="0">
              <a:buNone/>
            </a:pPr>
            <a:r>
              <a:rPr lang="en-US" sz="2800" b="1" dirty="0" smtClean="0">
                <a:solidFill>
                  <a:schemeClr val="accent2"/>
                </a:solidFill>
                <a:effectLst>
                  <a:outerShdw blurRad="38100" dist="38100" dir="2700000" algn="tl">
                    <a:srgbClr val="000000">
                      <a:alpha val="43137"/>
                    </a:srgbClr>
                  </a:outerShdw>
                </a:effectLst>
              </a:rPr>
              <a:t>IN CELL AND TISSUE REPAIR</a:t>
            </a:r>
            <a:r>
              <a:rPr lang="tr-TR" sz="2800" b="1" dirty="0" smtClean="0">
                <a:solidFill>
                  <a:schemeClr val="accent2"/>
                </a:solidFill>
                <a:effectLst>
                  <a:outerShdw blurRad="38100" dist="38100" dir="2700000" algn="tl">
                    <a:srgbClr val="000000">
                      <a:alpha val="43137"/>
                    </a:srgbClr>
                  </a:outerShdw>
                </a:effectLst>
              </a:rPr>
              <a:t> NANOROBOTS</a:t>
            </a:r>
          </a:p>
          <a:p>
            <a:r>
              <a:rPr lang="en-US" sz="2400" b="1" dirty="0" smtClean="0"/>
              <a:t>Damaged tissue is identified and multiple-programmed medical robots are delivered to the patient's body, and </a:t>
            </a:r>
            <a:r>
              <a:rPr lang="en-US" sz="2400" b="1" dirty="0" err="1" smtClean="0"/>
              <a:t>nanorobots</a:t>
            </a:r>
            <a:r>
              <a:rPr lang="en-US" sz="2400" b="1" dirty="0" smtClean="0"/>
              <a:t> automatically detect the damaged tissue</a:t>
            </a:r>
            <a:r>
              <a:rPr lang="tr-TR" sz="2400" b="1" dirty="0" smtClean="0"/>
              <a:t>.</a:t>
            </a:r>
          </a:p>
          <a:p>
            <a:r>
              <a:rPr lang="en-US" sz="2400" b="1" dirty="0" smtClean="0"/>
              <a:t>Then all the </a:t>
            </a:r>
            <a:r>
              <a:rPr lang="en-US" sz="2400" b="1" dirty="0" err="1" smtClean="0"/>
              <a:t>nanorobots</a:t>
            </a:r>
            <a:r>
              <a:rPr lang="en-US" sz="2400" b="1" dirty="0" smtClean="0"/>
              <a:t> head to the infected tissue and destroy the dead cells there by means of a laser.</a:t>
            </a:r>
            <a:endParaRPr lang="tr-TR" sz="2400" b="1" dirty="0"/>
          </a:p>
          <a:p>
            <a:r>
              <a:rPr lang="en-US" sz="2400" b="1" dirty="0" smtClean="0"/>
              <a:t>After all the dead cells are removed, this area is cleaned by nano-chemicals and then the </a:t>
            </a:r>
            <a:r>
              <a:rPr lang="en-US" sz="2400" b="1" dirty="0" err="1" smtClean="0"/>
              <a:t>nanorobot</a:t>
            </a:r>
            <a:r>
              <a:rPr lang="en-US" sz="2400" b="1" dirty="0" smtClean="0"/>
              <a:t> begins to repair the tissue</a:t>
            </a:r>
            <a:r>
              <a:rPr lang="tr-TR" sz="2400" b="1" dirty="0" smtClean="0"/>
              <a:t>.</a:t>
            </a:r>
            <a:endParaRPr lang="tr-TR" sz="2400" b="1" dirty="0"/>
          </a:p>
          <a:p>
            <a:r>
              <a:rPr lang="en-US" sz="2400" b="1" dirty="0" smtClean="0"/>
              <a:t>This process progresses quite quickly and the healing process can take a few hours for simpler wounds and a few days for deep wounds</a:t>
            </a:r>
            <a:r>
              <a:rPr lang="tr-TR" sz="2400" b="1" dirty="0" smtClean="0"/>
              <a:t>.</a:t>
            </a:r>
            <a:r>
              <a:rPr lang="tr-TR" sz="2400" b="1" baseline="30000" dirty="0" smtClean="0"/>
              <a:t> </a:t>
            </a:r>
            <a:endParaRPr lang="tr-TR" sz="2400" b="1" dirty="0"/>
          </a:p>
        </p:txBody>
      </p:sp>
    </p:spTree>
    <p:extLst>
      <p:ext uri="{BB962C8B-B14F-4D97-AF65-F5344CB8AC3E}">
        <p14:creationId xmlns:p14="http://schemas.microsoft.com/office/powerpoint/2010/main" val="671237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27AEEA6E-BF3E-4ACC-B131-903C8B5A60F8}"/>
              </a:ext>
            </a:extLst>
          </p:cNvPr>
          <p:cNvSpPr>
            <a:spLocks noGrp="1"/>
          </p:cNvSpPr>
          <p:nvPr>
            <p:ph type="title"/>
          </p:nvPr>
        </p:nvSpPr>
        <p:spPr/>
        <p:txBody>
          <a:bodyPr/>
          <a:lstStyle/>
          <a:p>
            <a:pPr algn="ctr"/>
            <a:r>
              <a:rPr lang="tr-TR" b="1" dirty="0" smtClean="0"/>
              <a:t>ADVANTAGES</a:t>
            </a:r>
            <a:endParaRPr lang="tr-TR" b="1" dirty="0"/>
          </a:p>
        </p:txBody>
      </p:sp>
      <p:sp>
        <p:nvSpPr>
          <p:cNvPr id="3" name="İçerik Yer Tutucusu 2">
            <a:extLst>
              <a:ext uri="{FF2B5EF4-FFF2-40B4-BE49-F238E27FC236}">
                <a16:creationId xmlns="" xmlns:a16="http://schemas.microsoft.com/office/drawing/2014/main" id="{CD2B070C-A1A3-4EB5-B8E3-3C492DC9E3F3}"/>
              </a:ext>
            </a:extLst>
          </p:cNvPr>
          <p:cNvSpPr>
            <a:spLocks noGrp="1"/>
          </p:cNvSpPr>
          <p:nvPr>
            <p:ph idx="1"/>
          </p:nvPr>
        </p:nvSpPr>
        <p:spPr>
          <a:xfrm>
            <a:off x="240629" y="2295500"/>
            <a:ext cx="11646568" cy="4003362"/>
          </a:xfrm>
        </p:spPr>
        <p:txBody>
          <a:bodyPr>
            <a:noAutofit/>
          </a:bodyPr>
          <a:lstStyle/>
          <a:p>
            <a:r>
              <a:rPr lang="en-US" sz="2400" b="1" dirty="0" err="1" smtClean="0"/>
              <a:t>Nanodevices</a:t>
            </a:r>
            <a:r>
              <a:rPr lang="en-US" sz="2400" b="1" dirty="0" smtClean="0"/>
              <a:t> that can work at the molecular level</a:t>
            </a:r>
            <a:r>
              <a:rPr lang="tr-TR" sz="2400" b="1" dirty="0" smtClean="0"/>
              <a:t>.</a:t>
            </a:r>
          </a:p>
          <a:p>
            <a:endParaRPr lang="tr-TR" sz="800" b="1" dirty="0"/>
          </a:p>
          <a:p>
            <a:r>
              <a:rPr lang="en-US" sz="2400" b="1" dirty="0" smtClean="0"/>
              <a:t>They can refresh themselves to replace them with mediocre units. this feature is called self-replication</a:t>
            </a:r>
            <a:r>
              <a:rPr lang="tr-TR" sz="2400" b="1" dirty="0" smtClean="0"/>
              <a:t>.</a:t>
            </a:r>
          </a:p>
          <a:p>
            <a:endParaRPr lang="tr-TR" sz="800" b="1" dirty="0"/>
          </a:p>
          <a:p>
            <a:r>
              <a:rPr lang="en-US" sz="2400" b="1" dirty="0" smtClean="0"/>
              <a:t>The microscopic size of </a:t>
            </a:r>
            <a:r>
              <a:rPr lang="en-US" sz="2400" b="1" dirty="0" err="1" smtClean="0"/>
              <a:t>nanomachines</a:t>
            </a:r>
            <a:r>
              <a:rPr lang="en-US" sz="2400" b="1" dirty="0" smtClean="0"/>
              <a:t> translates into high operational speed</a:t>
            </a:r>
            <a:r>
              <a:rPr lang="tr-TR" sz="2400" b="1" dirty="0" smtClean="0"/>
              <a:t>.</a:t>
            </a:r>
          </a:p>
          <a:p>
            <a:endParaRPr lang="tr-TR" sz="800" b="1" dirty="0"/>
          </a:p>
          <a:p>
            <a:r>
              <a:rPr lang="en-US" sz="2400" b="1" dirty="0" smtClean="0"/>
              <a:t>Each unit requires a low amount of energy to perform its task.</a:t>
            </a:r>
            <a:endParaRPr lang="tr-TR" sz="2400" b="1" dirty="0" smtClean="0"/>
          </a:p>
          <a:p>
            <a:r>
              <a:rPr lang="en-US" sz="2400" b="1" dirty="0" smtClean="0"/>
              <a:t>The most important advantage of </a:t>
            </a:r>
            <a:r>
              <a:rPr lang="en-US" sz="2400" b="1" dirty="0" err="1" smtClean="0"/>
              <a:t>nanobots</a:t>
            </a:r>
            <a:r>
              <a:rPr lang="en-US" sz="2400" b="1" dirty="0" smtClean="0"/>
              <a:t> is their high level of durability. According to the theory, </a:t>
            </a:r>
            <a:r>
              <a:rPr lang="en-US" sz="2400" b="1" dirty="0" err="1" smtClean="0"/>
              <a:t>nanorobots</a:t>
            </a:r>
            <a:r>
              <a:rPr lang="en-US" sz="2400" b="1" dirty="0" smtClean="0"/>
              <a:t> can maintain their function for years or even centuries</a:t>
            </a:r>
            <a:r>
              <a:rPr lang="tr-TR" sz="2400" b="1" dirty="0" smtClean="0"/>
              <a:t>.</a:t>
            </a:r>
            <a:endParaRPr lang="tr-TR" sz="2400" b="1" dirty="0"/>
          </a:p>
          <a:p>
            <a:endParaRPr lang="tr-TR" sz="2400" dirty="0"/>
          </a:p>
        </p:txBody>
      </p:sp>
    </p:spTree>
    <p:extLst>
      <p:ext uri="{BB962C8B-B14F-4D97-AF65-F5344CB8AC3E}">
        <p14:creationId xmlns:p14="http://schemas.microsoft.com/office/powerpoint/2010/main" val="40134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55D27158-5811-4B79-8ADA-AD2DF2377447}"/>
              </a:ext>
            </a:extLst>
          </p:cNvPr>
          <p:cNvSpPr>
            <a:spLocks noGrp="1"/>
          </p:cNvSpPr>
          <p:nvPr>
            <p:ph type="title"/>
          </p:nvPr>
        </p:nvSpPr>
        <p:spPr/>
        <p:txBody>
          <a:bodyPr/>
          <a:lstStyle/>
          <a:p>
            <a:pPr algn="ctr"/>
            <a:r>
              <a:rPr lang="tr-TR" b="1" dirty="0" smtClean="0"/>
              <a:t>DISADVANTAGES</a:t>
            </a:r>
            <a:endParaRPr lang="tr-TR" b="1" dirty="0"/>
          </a:p>
        </p:txBody>
      </p:sp>
      <p:sp>
        <p:nvSpPr>
          <p:cNvPr id="3" name="İçerik Yer Tutucusu 2">
            <a:extLst>
              <a:ext uri="{FF2B5EF4-FFF2-40B4-BE49-F238E27FC236}">
                <a16:creationId xmlns="" xmlns:a16="http://schemas.microsoft.com/office/drawing/2014/main" id="{0620794B-6B84-470F-AE95-DD13135179F2}"/>
              </a:ext>
            </a:extLst>
          </p:cNvPr>
          <p:cNvSpPr>
            <a:spLocks noGrp="1"/>
          </p:cNvSpPr>
          <p:nvPr>
            <p:ph idx="1"/>
          </p:nvPr>
        </p:nvSpPr>
        <p:spPr>
          <a:xfrm>
            <a:off x="327260" y="2430246"/>
            <a:ext cx="11559940" cy="3681390"/>
          </a:xfrm>
        </p:spPr>
        <p:txBody>
          <a:bodyPr>
            <a:noAutofit/>
          </a:bodyPr>
          <a:lstStyle/>
          <a:p>
            <a:r>
              <a:rPr lang="en-US" sz="2400" b="1" dirty="0" smtClean="0"/>
              <a:t>The design cost is quite high</a:t>
            </a:r>
            <a:r>
              <a:rPr lang="tr-TR" sz="2400" b="1" dirty="0" smtClean="0"/>
              <a:t>.</a:t>
            </a:r>
          </a:p>
          <a:p>
            <a:endParaRPr lang="tr-TR" sz="800" b="1" dirty="0"/>
          </a:p>
          <a:p>
            <a:r>
              <a:rPr lang="en-US" sz="2400" b="1" dirty="0" err="1" smtClean="0"/>
              <a:t>Nanorobot</a:t>
            </a:r>
            <a:r>
              <a:rPr lang="en-US" sz="2400" b="1" dirty="0" smtClean="0"/>
              <a:t> design is highly complex</a:t>
            </a:r>
            <a:r>
              <a:rPr lang="tr-TR" sz="2400" b="1" dirty="0" smtClean="0"/>
              <a:t>.</a:t>
            </a:r>
          </a:p>
          <a:p>
            <a:endParaRPr lang="tr-TR" sz="800" b="1" dirty="0"/>
          </a:p>
          <a:p>
            <a:r>
              <a:rPr lang="en-US" sz="2400" b="1" dirty="0" smtClean="0"/>
              <a:t>The electrical system can activate bioelectric-based molecular recognition systems in biology</a:t>
            </a:r>
            <a:r>
              <a:rPr lang="tr-TR" sz="2400" b="1" dirty="0" smtClean="0"/>
              <a:t>.</a:t>
            </a:r>
          </a:p>
          <a:p>
            <a:endParaRPr lang="tr-TR" sz="800" b="1" dirty="0"/>
          </a:p>
          <a:p>
            <a:r>
              <a:rPr lang="en-US" sz="2400" b="1" dirty="0" smtClean="0"/>
              <a:t>Since </a:t>
            </a:r>
            <a:r>
              <a:rPr lang="en-US" sz="2400" b="1" dirty="0" err="1" smtClean="0"/>
              <a:t>nanorobots</a:t>
            </a:r>
            <a:r>
              <a:rPr lang="en-US" sz="2400" b="1" dirty="0" smtClean="0"/>
              <a:t> have the ability to destroy the human body at the molecular level, if they are put to use in the wrong hands, they can pose a risk to communities</a:t>
            </a:r>
            <a:r>
              <a:rPr lang="tr-TR" sz="2400" b="1" dirty="0" smtClean="0"/>
              <a:t>. </a:t>
            </a:r>
            <a:endParaRPr lang="tr-TR" sz="2400" b="1" dirty="0"/>
          </a:p>
          <a:p>
            <a:endParaRPr lang="tr-TR" sz="2400" b="1" dirty="0"/>
          </a:p>
        </p:txBody>
      </p:sp>
    </p:spTree>
    <p:extLst>
      <p:ext uri="{BB962C8B-B14F-4D97-AF65-F5344CB8AC3E}">
        <p14:creationId xmlns:p14="http://schemas.microsoft.com/office/powerpoint/2010/main" val="3825952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a:picLocks noChangeAspect="1"/>
          </p:cNvPicPr>
          <p:nvPr/>
        </p:nvPicPr>
        <p:blipFill>
          <a:blip r:embed="rId2"/>
          <a:stretch>
            <a:fillRect/>
          </a:stretch>
        </p:blipFill>
        <p:spPr>
          <a:xfrm>
            <a:off x="-1038225" y="-447675"/>
            <a:ext cx="15240000" cy="7753350"/>
          </a:xfrm>
          <a:prstGeom prst="rect">
            <a:avLst/>
          </a:prstGeom>
        </p:spPr>
      </p:pic>
    </p:spTree>
    <p:extLst>
      <p:ext uri="{BB962C8B-B14F-4D97-AF65-F5344CB8AC3E}">
        <p14:creationId xmlns:p14="http://schemas.microsoft.com/office/powerpoint/2010/main" val="3128194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p:nvPr/>
        </p:nvPicPr>
        <p:blipFill>
          <a:blip r:embed="rId2"/>
          <a:stretch>
            <a:fillRect/>
          </a:stretch>
        </p:blipFill>
        <p:spPr>
          <a:xfrm>
            <a:off x="443346" y="-55418"/>
            <a:ext cx="10667999" cy="7315200"/>
          </a:xfrm>
          <a:prstGeom prst="rect">
            <a:avLst/>
          </a:prstGeom>
        </p:spPr>
      </p:pic>
    </p:spTree>
    <p:extLst>
      <p:ext uri="{BB962C8B-B14F-4D97-AF65-F5344CB8AC3E}">
        <p14:creationId xmlns:p14="http://schemas.microsoft.com/office/powerpoint/2010/main" val="2747001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78269" y="914401"/>
            <a:ext cx="8537331" cy="2895599"/>
          </a:xfrm>
        </p:spPr>
        <p:txBody>
          <a:bodyPr>
            <a:normAutofit lnSpcReduction="10000"/>
          </a:bodyPr>
          <a:lstStyle/>
          <a:p>
            <a:pPr marL="0" indent="0">
              <a:buNone/>
            </a:pPr>
            <a:r>
              <a:rPr lang="en-GB" sz="2000" b="1" dirty="0">
                <a:solidFill>
                  <a:srgbClr val="FF0000"/>
                </a:solidFill>
              </a:rPr>
              <a:t>3. Carrying out tests of the system on plants: </a:t>
            </a:r>
            <a:r>
              <a:rPr lang="en-GB" sz="2000" dirty="0">
                <a:solidFill>
                  <a:srgbClr val="0066FF"/>
                </a:solidFill>
              </a:rPr>
              <a:t>Studies were carried out on tomato and cactus plants. Plants were kept in the same conditions before the study. Cactus plants were grown hydroponically, and tomato plants were grown in pots. Reference and working electrodes were placed in the plants as close as possible to each other in connection with the xylem. While only calcium selective sensors were used in preliminary studies on cactus, both calcium and salicylate selective sensors were used together in studies on tomatoes. The responses of plants to biotic stress, </a:t>
            </a:r>
            <a:r>
              <a:rPr lang="en-GB" sz="2000" dirty="0" err="1">
                <a:solidFill>
                  <a:srgbClr val="0066FF"/>
                </a:solidFill>
              </a:rPr>
              <a:t>NaCl</a:t>
            </a:r>
            <a:r>
              <a:rPr lang="en-GB" sz="2000" dirty="0">
                <a:solidFill>
                  <a:srgbClr val="0066FF"/>
                </a:solidFill>
              </a:rPr>
              <a:t> salinity stress and cold stress were studied.</a:t>
            </a:r>
            <a:endParaRPr lang="tr-TR" sz="2000" dirty="0">
              <a:solidFill>
                <a:srgbClr val="993300"/>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solidFill>
                  <a:prstClr val="black">
                    <a:tint val="75000"/>
                  </a:prstClr>
                </a:solidFill>
              </a:rPr>
              <a:pPr/>
              <a:t>27</a:t>
            </a:fld>
            <a:endParaRPr lang="tr-TR" dirty="0">
              <a:solidFill>
                <a:prstClr val="black">
                  <a:tint val="75000"/>
                </a:prstClr>
              </a:solidFill>
            </a:endParaRPr>
          </a:p>
        </p:txBody>
      </p:sp>
      <p:sp>
        <p:nvSpPr>
          <p:cNvPr id="7" name="Dikdörtgen 6"/>
          <p:cNvSpPr/>
          <p:nvPr/>
        </p:nvSpPr>
        <p:spPr>
          <a:xfrm>
            <a:off x="3124200" y="6229290"/>
            <a:ext cx="6034454" cy="369332"/>
          </a:xfrm>
          <a:prstGeom prst="rect">
            <a:avLst/>
          </a:prstGeom>
        </p:spPr>
        <p:txBody>
          <a:bodyPr wrap="square">
            <a:spAutoFit/>
          </a:bodyPr>
          <a:lstStyle/>
          <a:p>
            <a:pPr algn="ctr"/>
            <a:r>
              <a:rPr lang="en-GB" dirty="0">
                <a:solidFill>
                  <a:srgbClr val="0066FF"/>
                </a:solidFill>
              </a:rPr>
              <a:t>Examples of application in cactus and tomato plants</a:t>
            </a:r>
            <a:endParaRPr lang="tr-TR" dirty="0">
              <a:solidFill>
                <a:srgbClr val="0066FF"/>
              </a:solidFill>
            </a:endParaRPr>
          </a:p>
        </p:txBody>
      </p:sp>
      <p:pic>
        <p:nvPicPr>
          <p:cNvPr id="8" name="7 Resim" descr="IMG520"/>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0000" y="3886200"/>
            <a:ext cx="1828800" cy="2286000"/>
          </a:xfrm>
          <a:prstGeom prst="rect">
            <a:avLst/>
          </a:prstGeom>
          <a:noFill/>
          <a:ln>
            <a:noFill/>
          </a:ln>
        </p:spPr>
      </p:pic>
      <p:pic>
        <p:nvPicPr>
          <p:cNvPr id="9" name="8 Resim" descr="C:\Users\ışıl hoca\Desktop\hede.pn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3886200"/>
            <a:ext cx="2362200" cy="2286000"/>
          </a:xfrm>
          <a:prstGeom prst="rect">
            <a:avLst/>
          </a:prstGeom>
          <a:noFill/>
          <a:ln>
            <a:noFill/>
          </a:ln>
        </p:spPr>
      </p:pic>
    </p:spTree>
    <p:extLst>
      <p:ext uri="{BB962C8B-B14F-4D97-AF65-F5344CB8AC3E}">
        <p14:creationId xmlns:p14="http://schemas.microsoft.com/office/powerpoint/2010/main" val="2051739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stretch>
            <a:fillRect/>
          </a:stretch>
        </p:blipFill>
        <p:spPr>
          <a:xfrm>
            <a:off x="1524000" y="-1"/>
            <a:ext cx="9244013" cy="6934323"/>
          </a:xfrm>
          <a:prstGeom prst="rect">
            <a:avLst/>
          </a:prstGeom>
        </p:spPr>
      </p:pic>
    </p:spTree>
    <p:extLst>
      <p:ext uri="{BB962C8B-B14F-4D97-AF65-F5344CB8AC3E}">
        <p14:creationId xmlns:p14="http://schemas.microsoft.com/office/powerpoint/2010/main" val="619851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a:picLocks noChangeAspect="1"/>
          </p:cNvPicPr>
          <p:nvPr/>
        </p:nvPicPr>
        <p:blipFill>
          <a:blip r:embed="rId2"/>
          <a:stretch>
            <a:fillRect/>
          </a:stretch>
        </p:blipFill>
        <p:spPr>
          <a:xfrm>
            <a:off x="1219200" y="0"/>
            <a:ext cx="9753600" cy="7315200"/>
          </a:xfrm>
          <a:prstGeom prst="rect">
            <a:avLst/>
          </a:prstGeom>
        </p:spPr>
      </p:pic>
    </p:spTree>
    <p:extLst>
      <p:ext uri="{BB962C8B-B14F-4D97-AF65-F5344CB8AC3E}">
        <p14:creationId xmlns:p14="http://schemas.microsoft.com/office/powerpoint/2010/main" val="4006413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24EA745-5A6B-4B55-894D-4C11BA252EF1}"/>
              </a:ext>
            </a:extLst>
          </p:cNvPr>
          <p:cNvSpPr>
            <a:spLocks noGrp="1"/>
          </p:cNvSpPr>
          <p:nvPr>
            <p:ph type="title"/>
          </p:nvPr>
        </p:nvSpPr>
        <p:spPr/>
        <p:txBody>
          <a:bodyPr/>
          <a:lstStyle/>
          <a:p>
            <a:pPr algn="ctr"/>
            <a:r>
              <a:rPr lang="tr-TR" b="1" dirty="0" smtClean="0"/>
              <a:t>NANOROBOTS</a:t>
            </a:r>
            <a:endParaRPr lang="tr-TR" b="1" dirty="0"/>
          </a:p>
        </p:txBody>
      </p:sp>
      <p:sp>
        <p:nvSpPr>
          <p:cNvPr id="3" name="İçerik Yer Tutucusu 2">
            <a:extLst>
              <a:ext uri="{FF2B5EF4-FFF2-40B4-BE49-F238E27FC236}">
                <a16:creationId xmlns="" xmlns:a16="http://schemas.microsoft.com/office/drawing/2014/main" id="{6265FDCC-D6A4-4C97-BD47-BA889A9497C8}"/>
              </a:ext>
            </a:extLst>
          </p:cNvPr>
          <p:cNvSpPr>
            <a:spLocks noGrp="1"/>
          </p:cNvSpPr>
          <p:nvPr>
            <p:ph idx="1"/>
          </p:nvPr>
        </p:nvSpPr>
        <p:spPr>
          <a:xfrm>
            <a:off x="67374" y="2233058"/>
            <a:ext cx="8422106" cy="3911867"/>
          </a:xfrm>
        </p:spPr>
        <p:txBody>
          <a:bodyPr>
            <a:noAutofit/>
          </a:bodyPr>
          <a:lstStyle/>
          <a:p>
            <a:r>
              <a:rPr lang="en-US" sz="2400" b="1" dirty="0" smtClean="0"/>
              <a:t>Nanorobotics; is the scientific field of study that allows the design of machines or robots on the nanometer scale</a:t>
            </a:r>
            <a:r>
              <a:rPr lang="tr-TR" sz="2400" b="1" dirty="0" smtClean="0"/>
              <a:t>.</a:t>
            </a:r>
            <a:endParaRPr lang="tr-TR" sz="2400" b="1" dirty="0"/>
          </a:p>
          <a:p>
            <a:r>
              <a:rPr lang="en-US" sz="2400" b="1" dirty="0" err="1" smtClean="0"/>
              <a:t>Nanorobots</a:t>
            </a:r>
            <a:r>
              <a:rPr lang="en-US" sz="2400" b="1" dirty="0" smtClean="0"/>
              <a:t>; Also called </a:t>
            </a:r>
            <a:r>
              <a:rPr lang="en-US" sz="2400" b="1" dirty="0" err="1" smtClean="0"/>
              <a:t>nanobots</a:t>
            </a:r>
            <a:r>
              <a:rPr lang="en-US" sz="2400" b="1" dirty="0" smtClean="0"/>
              <a:t>, </a:t>
            </a:r>
            <a:r>
              <a:rPr lang="en-US" sz="2400" b="1" dirty="0" err="1" smtClean="0"/>
              <a:t>nanoids</a:t>
            </a:r>
            <a:r>
              <a:rPr lang="en-US" sz="2400" b="1" dirty="0" smtClean="0"/>
              <a:t>, </a:t>
            </a:r>
            <a:r>
              <a:rPr lang="en-US" sz="2400" b="1" dirty="0" err="1" smtClean="0"/>
              <a:t>nanites</a:t>
            </a:r>
            <a:r>
              <a:rPr lang="en-US" sz="2400" b="1" dirty="0" smtClean="0"/>
              <a:t> or </a:t>
            </a:r>
            <a:r>
              <a:rPr lang="en-US" sz="2400" b="1" dirty="0" err="1" smtClean="0"/>
              <a:t>nanomites</a:t>
            </a:r>
            <a:r>
              <a:rPr lang="tr-TR" sz="2400" b="1" dirty="0" smtClean="0"/>
              <a:t>.</a:t>
            </a:r>
            <a:endParaRPr lang="tr-TR" sz="2400" b="1" dirty="0"/>
          </a:p>
          <a:p>
            <a:r>
              <a:rPr lang="en-US" sz="2400" b="1" dirty="0" err="1" smtClean="0"/>
              <a:t>Nanorobots</a:t>
            </a:r>
            <a:r>
              <a:rPr lang="en-US" sz="2400" b="1" dirty="0" smtClean="0"/>
              <a:t> perform their tasks in both medical and industrial fields; nano devices capable of performing at the atomic, molecular and cellular level</a:t>
            </a:r>
            <a:r>
              <a:rPr lang="tr-TR" sz="2400" b="1" dirty="0" smtClean="0"/>
              <a:t>.</a:t>
            </a:r>
            <a:endParaRPr lang="tr-TR" sz="2400" b="1" dirty="0"/>
          </a:p>
          <a:p>
            <a:r>
              <a:rPr lang="en-US" sz="2400" b="1" dirty="0" smtClean="0"/>
              <a:t>Nano robots used in the field of nanomedicine are small enough to be easily transferred to the human body</a:t>
            </a:r>
            <a:r>
              <a:rPr lang="tr-TR" sz="2400" b="1" dirty="0" smtClean="0"/>
              <a:t>. </a:t>
            </a:r>
            <a:endParaRPr lang="tr-TR"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3112" y="2907809"/>
            <a:ext cx="3421839" cy="2164706"/>
          </a:xfrm>
          <a:prstGeom prst="rect">
            <a:avLst/>
          </a:prstGeom>
        </p:spPr>
      </p:pic>
    </p:spTree>
    <p:extLst>
      <p:ext uri="{BB962C8B-B14F-4D97-AF65-F5344CB8AC3E}">
        <p14:creationId xmlns:p14="http://schemas.microsoft.com/office/powerpoint/2010/main" val="3848697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a:picLocks noChangeAspect="1"/>
          </p:cNvPicPr>
          <p:nvPr/>
        </p:nvPicPr>
        <p:blipFill>
          <a:blip r:embed="rId2"/>
          <a:stretch>
            <a:fillRect/>
          </a:stretch>
        </p:blipFill>
        <p:spPr>
          <a:xfrm>
            <a:off x="1385455" y="0"/>
            <a:ext cx="9753600" cy="7315200"/>
          </a:xfrm>
          <a:prstGeom prst="rect">
            <a:avLst/>
          </a:prstGeom>
        </p:spPr>
      </p:pic>
    </p:spTree>
    <p:extLst>
      <p:ext uri="{BB962C8B-B14F-4D97-AF65-F5344CB8AC3E}">
        <p14:creationId xmlns:p14="http://schemas.microsoft.com/office/powerpoint/2010/main" val="2555843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061855" y="260929"/>
            <a:ext cx="5652654" cy="6594762"/>
          </a:xfrm>
          <a:prstGeom prst="rect">
            <a:avLst/>
          </a:prstGeom>
        </p:spPr>
      </p:pic>
    </p:spTree>
    <p:extLst>
      <p:ext uri="{BB962C8B-B14F-4D97-AF65-F5344CB8AC3E}">
        <p14:creationId xmlns:p14="http://schemas.microsoft.com/office/powerpoint/2010/main" val="2621889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lnSpcReduction="10000"/>
          </a:bodyPr>
          <a:lstStyle/>
          <a:p>
            <a:pPr algn="just"/>
            <a:r>
              <a:rPr lang="en-US" sz="2800" b="1" dirty="0" smtClean="0"/>
              <a:t>DNA represents a nano-sized device in which proteins, such as carbon nanotubes, can function as motors, mechanical connections, transmission elements, or sensors</a:t>
            </a:r>
            <a:r>
              <a:rPr lang="tr-TR" sz="2800" b="1" dirty="0" smtClean="0"/>
              <a:t>. </a:t>
            </a:r>
          </a:p>
          <a:p>
            <a:pPr algn="just"/>
            <a:r>
              <a:rPr lang="en-US" sz="2800" b="1" dirty="0" smtClean="0"/>
              <a:t>When these different components are put together, they can create </a:t>
            </a:r>
            <a:r>
              <a:rPr lang="en-US" sz="2800" b="1" dirty="0" err="1" smtClean="0"/>
              <a:t>nanorobots</a:t>
            </a:r>
            <a:r>
              <a:rPr lang="en-US" sz="2800" b="1" dirty="0" smtClean="0"/>
              <a:t>, apply power to nano-sized objects, and manipulate them</a:t>
            </a:r>
            <a:r>
              <a:rPr lang="tr-TR" sz="2800" b="1" dirty="0" smtClean="0"/>
              <a:t>.</a:t>
            </a:r>
          </a:p>
          <a:p>
            <a:endParaRPr lang="tr-TR" dirty="0"/>
          </a:p>
        </p:txBody>
      </p:sp>
      <p:sp>
        <p:nvSpPr>
          <p:cNvPr id="4" name="Unvan 1">
            <a:extLst>
              <a:ext uri="{FF2B5EF4-FFF2-40B4-BE49-F238E27FC236}">
                <a16:creationId xmlns="" xmlns:a16="http://schemas.microsoft.com/office/drawing/2014/main" id="{724EA745-5A6B-4B55-894D-4C11BA252EF1}"/>
              </a:ext>
            </a:extLst>
          </p:cNvPr>
          <p:cNvSpPr>
            <a:spLocks noGrp="1"/>
          </p:cNvSpPr>
          <p:nvPr>
            <p:ph type="title"/>
          </p:nvPr>
        </p:nvSpPr>
        <p:spPr/>
        <p:txBody>
          <a:bodyPr/>
          <a:lstStyle/>
          <a:p>
            <a:pPr algn="ctr"/>
            <a:r>
              <a:rPr lang="tr-TR" b="1" dirty="0" smtClean="0"/>
              <a:t>NANOROBOTS</a:t>
            </a:r>
            <a:endParaRPr lang="tr-TR"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4EF33219-77A2-4D82-97D0-1328FFEB1461}"/>
              </a:ext>
            </a:extLst>
          </p:cNvPr>
          <p:cNvSpPr>
            <a:spLocks noGrp="1"/>
          </p:cNvSpPr>
          <p:nvPr>
            <p:ph idx="1"/>
          </p:nvPr>
        </p:nvSpPr>
        <p:spPr>
          <a:xfrm>
            <a:off x="279133" y="2603500"/>
            <a:ext cx="7488454" cy="3416300"/>
          </a:xfrm>
        </p:spPr>
        <p:txBody>
          <a:bodyPr>
            <a:noAutofit/>
          </a:bodyPr>
          <a:lstStyle/>
          <a:p>
            <a:pPr algn="just"/>
            <a:r>
              <a:rPr lang="en-US" sz="2400" b="1" dirty="0" smtClean="0"/>
              <a:t>Studies have shown in the literature that it would be more reasonable to make </a:t>
            </a:r>
            <a:r>
              <a:rPr lang="en-US" sz="2400" b="1" dirty="0" err="1" smtClean="0"/>
              <a:t>nanorobots</a:t>
            </a:r>
            <a:r>
              <a:rPr lang="en-US" sz="2400" b="1" dirty="0" smtClean="0"/>
              <a:t> from carbon atoms in the form of diamonds due to the durability and inert properties of the outer part</a:t>
            </a:r>
            <a:r>
              <a:rPr lang="tr-TR" sz="2400" b="1" dirty="0" smtClean="0"/>
              <a:t>.</a:t>
            </a:r>
          </a:p>
          <a:p>
            <a:pPr algn="just"/>
            <a:endParaRPr lang="tr-TR" sz="1200" b="1" dirty="0"/>
          </a:p>
          <a:p>
            <a:pPr algn="just"/>
            <a:r>
              <a:rPr lang="en-US" sz="2400" b="1" dirty="0" smtClean="0"/>
              <a:t>Super-smooth surfaces have been shown to reduce the body's immune system stimulation without interfering with </a:t>
            </a:r>
            <a:r>
              <a:rPr lang="en-US" sz="2400" b="1" dirty="0" err="1" smtClean="0"/>
              <a:t>nanorobots</a:t>
            </a:r>
            <a:r>
              <a:rPr lang="en-US" sz="2400" b="1" dirty="0" smtClean="0"/>
              <a:t> from performing their tasks</a:t>
            </a:r>
            <a:r>
              <a:rPr lang="tr-TR" sz="2400" b="1" dirty="0" smtClean="0"/>
              <a:t>. </a:t>
            </a:r>
            <a:endParaRPr lang="tr-TR"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8873" y="2883383"/>
            <a:ext cx="3954978" cy="3084280"/>
          </a:xfrm>
          <a:prstGeom prst="rect">
            <a:avLst/>
          </a:prstGeom>
        </p:spPr>
      </p:pic>
      <p:sp>
        <p:nvSpPr>
          <p:cNvPr id="6" name="Unvan 1">
            <a:extLst>
              <a:ext uri="{FF2B5EF4-FFF2-40B4-BE49-F238E27FC236}">
                <a16:creationId xmlns="" xmlns:a16="http://schemas.microsoft.com/office/drawing/2014/main" id="{724EA745-5A6B-4B55-894D-4C11BA252EF1}"/>
              </a:ext>
            </a:extLst>
          </p:cNvPr>
          <p:cNvSpPr>
            <a:spLocks noGrp="1"/>
          </p:cNvSpPr>
          <p:nvPr>
            <p:ph type="title"/>
          </p:nvPr>
        </p:nvSpPr>
        <p:spPr/>
        <p:txBody>
          <a:bodyPr/>
          <a:lstStyle/>
          <a:p>
            <a:pPr algn="ctr"/>
            <a:r>
              <a:rPr lang="tr-TR" b="1" dirty="0" smtClean="0"/>
              <a:t>NANOROBOTS</a:t>
            </a:r>
            <a:endParaRPr lang="tr-TR" b="1" dirty="0"/>
          </a:p>
        </p:txBody>
      </p:sp>
    </p:spTree>
    <p:extLst>
      <p:ext uri="{BB962C8B-B14F-4D97-AF65-F5344CB8AC3E}">
        <p14:creationId xmlns:p14="http://schemas.microsoft.com/office/powerpoint/2010/main" val="2979737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FC4CC815-F408-4479-B68B-D8DFB792CDAA}"/>
              </a:ext>
            </a:extLst>
          </p:cNvPr>
          <p:cNvSpPr>
            <a:spLocks noGrp="1"/>
          </p:cNvSpPr>
          <p:nvPr>
            <p:ph idx="1"/>
          </p:nvPr>
        </p:nvSpPr>
        <p:spPr>
          <a:xfrm>
            <a:off x="0" y="2690127"/>
            <a:ext cx="5842535" cy="2796273"/>
          </a:xfrm>
        </p:spPr>
        <p:txBody>
          <a:bodyPr>
            <a:noAutofit/>
          </a:bodyPr>
          <a:lstStyle/>
          <a:p>
            <a:pPr algn="just"/>
            <a:r>
              <a:rPr lang="en-US" sz="2400" b="1" dirty="0" smtClean="0"/>
              <a:t>Glucose, or natural body sugars and oxygen, could be used as a power source for nano-robots</a:t>
            </a:r>
            <a:r>
              <a:rPr lang="tr-TR" sz="2400" b="1" dirty="0" smtClean="0"/>
              <a:t>.</a:t>
            </a:r>
          </a:p>
          <a:p>
            <a:pPr algn="just"/>
            <a:r>
              <a:rPr lang="en-US" sz="2400" b="1" dirty="0" smtClean="0"/>
              <a:t>Nano robots; may contain various biochemical or molecular compartments depending on their role</a:t>
            </a:r>
            <a:r>
              <a:rPr lang="tr-TR" sz="2400" b="1" dirty="0" smtClean="0"/>
              <a:t>.</a:t>
            </a:r>
            <a:endParaRPr lang="tr-TR"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2792" y="2584250"/>
            <a:ext cx="5656266" cy="3416300"/>
          </a:xfrm>
          <a:prstGeom prst="rect">
            <a:avLst/>
          </a:prstGeom>
        </p:spPr>
      </p:pic>
      <p:sp>
        <p:nvSpPr>
          <p:cNvPr id="5" name="Unvan 1">
            <a:extLst>
              <a:ext uri="{FF2B5EF4-FFF2-40B4-BE49-F238E27FC236}">
                <a16:creationId xmlns="" xmlns:a16="http://schemas.microsoft.com/office/drawing/2014/main" id="{724EA745-5A6B-4B55-894D-4C11BA252EF1}"/>
              </a:ext>
            </a:extLst>
          </p:cNvPr>
          <p:cNvSpPr>
            <a:spLocks noGrp="1"/>
          </p:cNvSpPr>
          <p:nvPr>
            <p:ph type="title"/>
          </p:nvPr>
        </p:nvSpPr>
        <p:spPr>
          <a:xfrm>
            <a:off x="1154954" y="973668"/>
            <a:ext cx="8761413" cy="706964"/>
          </a:xfrm>
        </p:spPr>
        <p:txBody>
          <a:bodyPr/>
          <a:lstStyle/>
          <a:p>
            <a:pPr algn="ctr"/>
            <a:r>
              <a:rPr lang="tr-TR" b="1" dirty="0" smtClean="0"/>
              <a:t>NANOROBOTS</a:t>
            </a:r>
            <a:endParaRPr lang="tr-TR" b="1" dirty="0"/>
          </a:p>
        </p:txBody>
      </p:sp>
    </p:spTree>
    <p:extLst>
      <p:ext uri="{BB962C8B-B14F-4D97-AF65-F5344CB8AC3E}">
        <p14:creationId xmlns:p14="http://schemas.microsoft.com/office/powerpoint/2010/main" val="1203990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7B9D840-0D23-4150-A252-31FF23B701FE}"/>
              </a:ext>
            </a:extLst>
          </p:cNvPr>
          <p:cNvSpPr>
            <a:spLocks noGrp="1"/>
          </p:cNvSpPr>
          <p:nvPr>
            <p:ph type="title"/>
          </p:nvPr>
        </p:nvSpPr>
        <p:spPr/>
        <p:txBody>
          <a:bodyPr/>
          <a:lstStyle/>
          <a:p>
            <a:pPr algn="ctr"/>
            <a:r>
              <a:rPr lang="tr-TR" b="1" dirty="0" smtClean="0"/>
              <a:t>USES</a:t>
            </a:r>
            <a:endParaRPr lang="tr-TR" b="1" dirty="0"/>
          </a:p>
        </p:txBody>
      </p:sp>
      <p:sp>
        <p:nvSpPr>
          <p:cNvPr id="3" name="İçerik Yer Tutucusu 2">
            <a:extLst>
              <a:ext uri="{FF2B5EF4-FFF2-40B4-BE49-F238E27FC236}">
                <a16:creationId xmlns="" xmlns:a16="http://schemas.microsoft.com/office/drawing/2014/main" id="{7E155128-38B0-486C-917D-D969257FC367}"/>
              </a:ext>
            </a:extLst>
          </p:cNvPr>
          <p:cNvSpPr>
            <a:spLocks noGrp="1"/>
          </p:cNvSpPr>
          <p:nvPr>
            <p:ph idx="1"/>
          </p:nvPr>
        </p:nvSpPr>
        <p:spPr>
          <a:xfrm>
            <a:off x="471637" y="2247371"/>
            <a:ext cx="9489725" cy="3416300"/>
          </a:xfrm>
        </p:spPr>
        <p:txBody>
          <a:bodyPr>
            <a:noAutofit/>
          </a:bodyPr>
          <a:lstStyle/>
          <a:p>
            <a:pPr lvl="0" algn="just"/>
            <a:r>
              <a:rPr lang="en-US" sz="2400" b="1" dirty="0" smtClean="0"/>
              <a:t>Destruction of kidney and liver stones</a:t>
            </a:r>
            <a:r>
              <a:rPr lang="tr-TR" sz="2400" b="1" dirty="0" smtClean="0"/>
              <a:t>,</a:t>
            </a:r>
            <a:endParaRPr lang="tr-TR" sz="2400" b="1" dirty="0"/>
          </a:p>
          <a:p>
            <a:pPr lvl="0" algn="just"/>
            <a:r>
              <a:rPr lang="tr-TR" sz="2400" b="1" dirty="0" err="1" smtClean="0"/>
              <a:t>Treatment</a:t>
            </a:r>
            <a:r>
              <a:rPr lang="tr-TR" sz="2400" b="1" dirty="0" smtClean="0"/>
              <a:t> of skin </a:t>
            </a:r>
            <a:r>
              <a:rPr lang="tr-TR" sz="2400" b="1" dirty="0" err="1" smtClean="0"/>
              <a:t>diseases</a:t>
            </a:r>
            <a:r>
              <a:rPr lang="tr-TR" sz="2400" b="1" dirty="0" smtClean="0"/>
              <a:t>,</a:t>
            </a:r>
            <a:endParaRPr lang="tr-TR" sz="2400" b="1" dirty="0"/>
          </a:p>
          <a:p>
            <a:pPr lvl="0" algn="just"/>
            <a:r>
              <a:rPr lang="tr-TR" sz="2400" b="1" dirty="0" err="1" smtClean="0"/>
              <a:t>Regeneration</a:t>
            </a:r>
            <a:r>
              <a:rPr lang="tr-TR" sz="2400" b="1" dirty="0" smtClean="0"/>
              <a:t> of </a:t>
            </a:r>
            <a:r>
              <a:rPr lang="tr-TR" sz="2400" b="1" dirty="0" err="1" smtClean="0"/>
              <a:t>neurons</a:t>
            </a:r>
            <a:r>
              <a:rPr lang="tr-TR" sz="2400" b="1" dirty="0" smtClean="0"/>
              <a:t>,</a:t>
            </a:r>
            <a:endParaRPr lang="tr-TR" sz="2400" b="1" dirty="0"/>
          </a:p>
          <a:p>
            <a:pPr lvl="0" algn="just"/>
            <a:r>
              <a:rPr lang="tr-TR" sz="2400" b="1" dirty="0" smtClean="0"/>
              <a:t>In </a:t>
            </a:r>
            <a:r>
              <a:rPr lang="tr-TR" sz="2400" b="1" dirty="0" err="1" smtClean="0"/>
              <a:t>smart</a:t>
            </a:r>
            <a:r>
              <a:rPr lang="tr-TR" sz="2400" b="1" dirty="0" smtClean="0"/>
              <a:t> anti-</a:t>
            </a:r>
            <a:r>
              <a:rPr lang="tr-TR" sz="2400" b="1" dirty="0" err="1" smtClean="0"/>
              <a:t>cancer</a:t>
            </a:r>
            <a:r>
              <a:rPr lang="tr-TR" sz="2400" b="1" dirty="0" smtClean="0"/>
              <a:t> </a:t>
            </a:r>
            <a:r>
              <a:rPr lang="tr-TR" sz="2400" b="1" dirty="0" err="1" smtClean="0"/>
              <a:t>therapeutics</a:t>
            </a:r>
            <a:r>
              <a:rPr lang="tr-TR" sz="2400" b="1" dirty="0" smtClean="0"/>
              <a:t>,</a:t>
            </a:r>
            <a:endParaRPr lang="tr-TR" sz="2400" b="1" dirty="0"/>
          </a:p>
          <a:p>
            <a:pPr lvl="0" algn="just"/>
            <a:r>
              <a:rPr lang="en-US" sz="2400" b="1" dirty="0" smtClean="0"/>
              <a:t>Destruction of cancer cells and prevention of heart attack</a:t>
            </a:r>
            <a:r>
              <a:rPr lang="tr-TR" sz="2400" b="1" dirty="0" smtClean="0"/>
              <a:t>,</a:t>
            </a:r>
            <a:endParaRPr lang="tr-TR" sz="2400" b="1" dirty="0"/>
          </a:p>
          <a:p>
            <a:pPr lvl="0" algn="just"/>
            <a:r>
              <a:rPr lang="tr-TR" sz="2400" b="1" dirty="0" err="1" smtClean="0"/>
              <a:t>Targeted</a:t>
            </a:r>
            <a:r>
              <a:rPr lang="tr-TR" sz="2400" b="1" dirty="0" smtClean="0"/>
              <a:t> </a:t>
            </a:r>
            <a:r>
              <a:rPr lang="tr-TR" sz="2400" b="1" dirty="0" err="1" smtClean="0"/>
              <a:t>drug</a:t>
            </a:r>
            <a:r>
              <a:rPr lang="tr-TR" sz="2400" b="1" dirty="0" smtClean="0"/>
              <a:t> </a:t>
            </a:r>
            <a:r>
              <a:rPr lang="tr-TR" sz="2400" b="1" dirty="0" err="1" smtClean="0"/>
              <a:t>release</a:t>
            </a:r>
            <a:r>
              <a:rPr lang="tr-TR" sz="2400" b="1" dirty="0" smtClean="0"/>
              <a:t> </a:t>
            </a:r>
            <a:r>
              <a:rPr lang="tr-TR" sz="2400" b="1" dirty="0" err="1" smtClean="0"/>
              <a:t>systems</a:t>
            </a:r>
            <a:r>
              <a:rPr lang="tr-TR" sz="2400" b="1" dirty="0" smtClean="0"/>
              <a:t>,</a:t>
            </a:r>
            <a:endParaRPr lang="tr-TR" sz="2400" b="1" dirty="0"/>
          </a:p>
          <a:p>
            <a:pPr lvl="0" algn="just"/>
            <a:r>
              <a:rPr lang="en-US" sz="2400" b="1" dirty="0" smtClean="0"/>
              <a:t>Detection and destruction of bacteria and viruses</a:t>
            </a:r>
            <a:r>
              <a:rPr lang="tr-TR" sz="2400" b="1" dirty="0" smtClean="0"/>
              <a:t>,</a:t>
            </a:r>
            <a:endParaRPr lang="tr-TR" sz="2400" b="1" dirty="0"/>
          </a:p>
          <a:p>
            <a:pPr lvl="0" algn="just"/>
            <a:r>
              <a:rPr lang="tr-TR" sz="2400" b="1" dirty="0" err="1" smtClean="0"/>
              <a:t>Treatment</a:t>
            </a:r>
            <a:r>
              <a:rPr lang="tr-TR" sz="2400" b="1" dirty="0" smtClean="0"/>
              <a:t> of </a:t>
            </a:r>
            <a:r>
              <a:rPr lang="tr-TR" sz="2400" b="1" dirty="0" err="1" smtClean="0"/>
              <a:t>arteriosclerosis</a:t>
            </a:r>
            <a:r>
              <a:rPr lang="tr-TR" sz="2400" b="1" dirty="0" smtClean="0"/>
              <a:t>,</a:t>
            </a:r>
            <a:endParaRPr lang="tr-TR" sz="2400" b="1" dirty="0"/>
          </a:p>
          <a:p>
            <a:pPr lvl="0" algn="just"/>
            <a:r>
              <a:rPr lang="en-US" sz="2400" b="1" dirty="0" smtClean="0"/>
              <a:t>It is also available as a mouth wash water</a:t>
            </a:r>
            <a:r>
              <a:rPr lang="tr-TR" sz="2400" b="1" dirty="0" smtClean="0"/>
              <a:t>.</a:t>
            </a:r>
            <a:r>
              <a:rPr lang="tr-TR" sz="2400" b="1" baseline="30000" dirty="0" smtClean="0"/>
              <a:t> </a:t>
            </a:r>
            <a:endParaRPr lang="tr-TR" sz="2400" b="1" dirty="0"/>
          </a:p>
          <a:p>
            <a:pPr algn="just"/>
            <a:endParaRPr lang="tr-TR" sz="2400" b="1" dirty="0"/>
          </a:p>
        </p:txBody>
      </p:sp>
    </p:spTree>
    <p:extLst>
      <p:ext uri="{BB962C8B-B14F-4D97-AF65-F5344CB8AC3E}">
        <p14:creationId xmlns:p14="http://schemas.microsoft.com/office/powerpoint/2010/main" val="2244465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4448300D-D6AA-43BB-9ACD-7623BC97D6A4}"/>
              </a:ext>
            </a:extLst>
          </p:cNvPr>
          <p:cNvSpPr>
            <a:spLocks noGrp="1"/>
          </p:cNvSpPr>
          <p:nvPr>
            <p:ph idx="1"/>
          </p:nvPr>
        </p:nvSpPr>
        <p:spPr>
          <a:xfrm>
            <a:off x="202130" y="2276250"/>
            <a:ext cx="11569567" cy="3416300"/>
          </a:xfrm>
        </p:spPr>
        <p:txBody>
          <a:bodyPr>
            <a:noAutofit/>
          </a:bodyPr>
          <a:lstStyle/>
          <a:p>
            <a:pPr algn="just">
              <a:buNone/>
            </a:pPr>
            <a:r>
              <a:rPr lang="tr-TR" sz="2800" b="1" dirty="0" smtClean="0">
                <a:solidFill>
                  <a:schemeClr val="accent2"/>
                </a:solidFill>
                <a:effectLst>
                  <a:outerShdw blurRad="38100" dist="38100" dir="2700000" algn="tl">
                    <a:srgbClr val="000000">
                      <a:alpha val="43137"/>
                    </a:srgbClr>
                  </a:outerShdw>
                </a:effectLst>
              </a:rPr>
              <a:t>INTERNAL CONTROL</a:t>
            </a:r>
          </a:p>
          <a:p>
            <a:pPr algn="just">
              <a:buNone/>
            </a:pPr>
            <a:r>
              <a:rPr lang="tr-TR" sz="2800" b="1" dirty="0" err="1" smtClean="0">
                <a:solidFill>
                  <a:schemeClr val="accent2"/>
                </a:solidFill>
              </a:rPr>
              <a:t>Passive</a:t>
            </a:r>
            <a:r>
              <a:rPr lang="tr-TR" sz="2800" b="1" dirty="0" smtClean="0">
                <a:solidFill>
                  <a:schemeClr val="accent2"/>
                </a:solidFill>
              </a:rPr>
              <a:t> </a:t>
            </a:r>
            <a:r>
              <a:rPr lang="tr-TR" sz="2800" b="1" dirty="0" err="1" smtClean="0">
                <a:solidFill>
                  <a:schemeClr val="accent2"/>
                </a:solidFill>
              </a:rPr>
              <a:t>control</a:t>
            </a:r>
            <a:r>
              <a:rPr lang="tr-TR" sz="2800" b="1" dirty="0" smtClean="0"/>
              <a:t>- </a:t>
            </a:r>
            <a:r>
              <a:rPr lang="en-US" sz="2800" b="1" dirty="0" smtClean="0"/>
              <a:t>depends on the biochemical detection mechanism and the selective binding of various biological molecules with various elements</a:t>
            </a:r>
            <a:r>
              <a:rPr lang="tr-TR" sz="2800" b="1" dirty="0" smtClean="0"/>
              <a:t>.</a:t>
            </a:r>
          </a:p>
          <a:p>
            <a:pPr algn="just"/>
            <a:r>
              <a:rPr lang="tr-TR" sz="2800" b="1" dirty="0" smtClean="0">
                <a:solidFill>
                  <a:schemeClr val="accent2"/>
                </a:solidFill>
              </a:rPr>
              <a:t>Active </a:t>
            </a:r>
            <a:r>
              <a:rPr lang="tr-TR" sz="2800" b="1" dirty="0" err="1" smtClean="0">
                <a:solidFill>
                  <a:schemeClr val="accent2"/>
                </a:solidFill>
              </a:rPr>
              <a:t>control</a:t>
            </a:r>
            <a:r>
              <a:rPr lang="tr-TR" sz="2800" b="1" dirty="0" smtClean="0"/>
              <a:t>- </a:t>
            </a:r>
            <a:r>
              <a:rPr lang="en-US" sz="2800" b="1" dirty="0" smtClean="0"/>
              <a:t>The 'active' control mechanism must be designed for </a:t>
            </a:r>
            <a:r>
              <a:rPr lang="en-US" sz="2800" b="1" dirty="0" err="1" smtClean="0"/>
              <a:t>nanorobots</a:t>
            </a:r>
            <a:r>
              <a:rPr lang="en-US" sz="2800" b="1" dirty="0" smtClean="0"/>
              <a:t> to change their </a:t>
            </a:r>
            <a:r>
              <a:rPr lang="en-US" sz="2800" b="1" dirty="0" err="1" smtClean="0"/>
              <a:t>behaviour</a:t>
            </a:r>
            <a:r>
              <a:rPr lang="en-US" sz="2800" b="1" dirty="0" smtClean="0"/>
              <a:t> according to the situations to which they are exposed, as macro robots do. This requires the </a:t>
            </a:r>
            <a:r>
              <a:rPr lang="en-US" sz="2800" b="1" dirty="0" err="1" smtClean="0"/>
              <a:t>nanorobot</a:t>
            </a:r>
            <a:r>
              <a:rPr lang="en-US" sz="2800" b="1" dirty="0" smtClean="0"/>
              <a:t> to be programmable and have memory storage capacity</a:t>
            </a:r>
            <a:r>
              <a:rPr lang="tr-TR" sz="2800" b="1" dirty="0" smtClean="0"/>
              <a:t>. </a:t>
            </a:r>
            <a:endParaRPr lang="tr-TR" sz="2800" b="1" dirty="0"/>
          </a:p>
        </p:txBody>
      </p:sp>
      <p:sp>
        <p:nvSpPr>
          <p:cNvPr id="6" name="Unvan 1">
            <a:extLst>
              <a:ext uri="{FF2B5EF4-FFF2-40B4-BE49-F238E27FC236}">
                <a16:creationId xmlns="" xmlns:a16="http://schemas.microsoft.com/office/drawing/2014/main" id="{52833ED6-03C3-4DEE-8129-1B18AA91751E}"/>
              </a:ext>
            </a:extLst>
          </p:cNvPr>
          <p:cNvSpPr>
            <a:spLocks noGrp="1"/>
          </p:cNvSpPr>
          <p:nvPr>
            <p:ph type="title"/>
          </p:nvPr>
        </p:nvSpPr>
        <p:spPr>
          <a:xfrm>
            <a:off x="1154954" y="973668"/>
            <a:ext cx="8761413" cy="706964"/>
          </a:xfrm>
        </p:spPr>
        <p:txBody>
          <a:bodyPr/>
          <a:lstStyle/>
          <a:p>
            <a:pPr algn="ctr"/>
            <a:r>
              <a:rPr lang="tr-TR" b="1" dirty="0" smtClean="0">
                <a:effectLst>
                  <a:outerShdw blurRad="38100" dist="38100" dir="2700000" algn="tl">
                    <a:srgbClr val="000000">
                      <a:alpha val="43137"/>
                    </a:srgbClr>
                  </a:outerShdw>
                </a:effectLst>
              </a:rPr>
              <a:t>CONTROL OF BIONANOROBOTIC SYSTEMS</a:t>
            </a:r>
            <a:endParaRPr lang="tr-T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91529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9882" y="2300439"/>
            <a:ext cx="11444438" cy="4273616"/>
          </a:xfrm>
        </p:spPr>
        <p:txBody>
          <a:bodyPr>
            <a:normAutofit/>
          </a:bodyPr>
          <a:lstStyle/>
          <a:p>
            <a:pPr>
              <a:buNone/>
            </a:pPr>
            <a:r>
              <a:rPr lang="tr-TR" sz="2800" b="1" dirty="0" smtClean="0">
                <a:solidFill>
                  <a:schemeClr val="accent2"/>
                </a:solidFill>
                <a:effectLst>
                  <a:outerShdw blurRad="38100" dist="38100" dir="2700000" algn="tl">
                    <a:srgbClr val="000000">
                      <a:alpha val="43137"/>
                    </a:srgbClr>
                  </a:outerShdw>
                </a:effectLst>
              </a:rPr>
              <a:t>EXTERNAL CONTROL</a:t>
            </a:r>
          </a:p>
          <a:p>
            <a:pPr>
              <a:buNone/>
            </a:pPr>
            <a:r>
              <a:rPr lang="tr-TR" sz="2800" b="1" dirty="0">
                <a:solidFill>
                  <a:schemeClr val="accent2"/>
                </a:solidFill>
                <a:effectLst>
                  <a:outerShdw blurRad="38100" dist="38100" dir="2700000" algn="tl">
                    <a:srgbClr val="000000">
                      <a:alpha val="43137"/>
                    </a:srgbClr>
                  </a:outerShdw>
                </a:effectLst>
              </a:rPr>
              <a:t> </a:t>
            </a:r>
            <a:r>
              <a:rPr lang="tr-TR" sz="2800" b="1" dirty="0" smtClean="0">
                <a:solidFill>
                  <a:schemeClr val="accent2"/>
                </a:solidFill>
                <a:effectLst>
                  <a:outerShdw blurRad="38100" dist="38100" dir="2700000" algn="tl">
                    <a:srgbClr val="000000">
                      <a:alpha val="43137"/>
                    </a:srgbClr>
                  </a:outerShdw>
                </a:effectLst>
              </a:rPr>
              <a:t>  </a:t>
            </a:r>
            <a:r>
              <a:rPr lang="en-US" sz="2400" b="1" dirty="0" smtClean="0"/>
              <a:t>This type of control mechanism affects the dynamics of the </a:t>
            </a:r>
            <a:r>
              <a:rPr lang="en-US" sz="2400" b="1" dirty="0" err="1" smtClean="0"/>
              <a:t>nanorobot</a:t>
            </a:r>
            <a:r>
              <a:rPr lang="en-US" sz="2400" b="1" dirty="0" smtClean="0"/>
              <a:t> in the working environment by applying external potential fields</a:t>
            </a:r>
            <a:r>
              <a:rPr lang="tr-TR" sz="2400" b="1" dirty="0" smtClean="0"/>
              <a:t>. </a:t>
            </a:r>
          </a:p>
          <a:p>
            <a:pPr algn="just"/>
            <a:r>
              <a:rPr lang="en-US" sz="2400" b="1" dirty="0" smtClean="0"/>
              <a:t>The researchers use MRI as an external control mechanism to manipulate the nanoparticles. An MRI system can create variable magnetic field gradients that can exert forces on the </a:t>
            </a:r>
            <a:r>
              <a:rPr lang="en-US" sz="2400" b="1" dirty="0" err="1" smtClean="0"/>
              <a:t>nanorobot</a:t>
            </a:r>
            <a:r>
              <a:rPr lang="en-US" sz="2400" b="1" dirty="0" smtClean="0"/>
              <a:t> in three dimensions and therefore control its motion and direction. However, this method has some limitations in terms of control precision.</a:t>
            </a:r>
            <a:r>
              <a:rPr lang="tr-TR" sz="2400" b="1" dirty="0" smtClean="0"/>
              <a:t>.</a:t>
            </a:r>
            <a:endParaRPr lang="tr-TR" sz="2400" b="1" dirty="0"/>
          </a:p>
        </p:txBody>
      </p:sp>
      <p:sp>
        <p:nvSpPr>
          <p:cNvPr id="4" name="Unvan 1">
            <a:extLst>
              <a:ext uri="{FF2B5EF4-FFF2-40B4-BE49-F238E27FC236}">
                <a16:creationId xmlns="" xmlns:a16="http://schemas.microsoft.com/office/drawing/2014/main" id="{52833ED6-03C3-4DEE-8129-1B18AA91751E}"/>
              </a:ext>
            </a:extLst>
          </p:cNvPr>
          <p:cNvSpPr>
            <a:spLocks noGrp="1"/>
          </p:cNvSpPr>
          <p:nvPr>
            <p:ph type="title"/>
          </p:nvPr>
        </p:nvSpPr>
        <p:spPr>
          <a:xfrm>
            <a:off x="1154954" y="950518"/>
            <a:ext cx="8761413" cy="706964"/>
          </a:xfrm>
        </p:spPr>
        <p:txBody>
          <a:bodyPr/>
          <a:lstStyle/>
          <a:p>
            <a:pPr algn="ctr"/>
            <a:r>
              <a:rPr lang="tr-TR" b="1" dirty="0" smtClean="0">
                <a:effectLst>
                  <a:outerShdw blurRad="38100" dist="38100" dir="2700000" algn="tl">
                    <a:srgbClr val="000000">
                      <a:alpha val="43137"/>
                    </a:srgbClr>
                  </a:outerShdw>
                </a:effectLst>
              </a:rPr>
              <a:t>CONTROL OF BIONANOROBOTIC SYSTEMS</a:t>
            </a:r>
            <a:endParaRPr lang="tr-T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Toplantı Odası">
  <a:themeElements>
    <a:clrScheme name="İyon Toplantı Odası">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yon Toplantı Odası">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Toplantı Odası">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830</TotalTime>
  <Words>1663</Words>
  <Application>Microsoft Office PowerPoint</Application>
  <PresentationFormat>Geniş ekran</PresentationFormat>
  <Paragraphs>129</Paragraphs>
  <Slides>31</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31</vt:i4>
      </vt:variant>
    </vt:vector>
  </HeadingPairs>
  <TitlesOfParts>
    <vt:vector size="35" baseType="lpstr">
      <vt:lpstr>Arial</vt:lpstr>
      <vt:lpstr>Century Gothic</vt:lpstr>
      <vt:lpstr>Wingdings 3</vt:lpstr>
      <vt:lpstr>İyon Toplantı Odası</vt:lpstr>
      <vt:lpstr>NANOROBOTS</vt:lpstr>
      <vt:lpstr>NANOROBOTICS</vt:lpstr>
      <vt:lpstr>NANOROBOTS</vt:lpstr>
      <vt:lpstr>NANOROBOTS</vt:lpstr>
      <vt:lpstr>NANOROBOTS</vt:lpstr>
      <vt:lpstr>NANOROBOTS</vt:lpstr>
      <vt:lpstr>USES</vt:lpstr>
      <vt:lpstr>CONTROL OF BIONANOROBOTIC SYSTEMS</vt:lpstr>
      <vt:lpstr>CONTROL OF BIONANOROBOTIC SYSTEMS</vt:lpstr>
      <vt:lpstr>APPROACHES</vt:lpstr>
      <vt:lpstr>APPROACHES</vt:lpstr>
      <vt:lpstr>APPROACHES</vt:lpstr>
      <vt:lpstr>POTENTIAL APPLICATIONS</vt:lpstr>
      <vt:lpstr>POTENTIAL APPLICATIONS</vt:lpstr>
      <vt:lpstr>POTENTIAL APPLICATIONS</vt:lpstr>
      <vt:lpstr>POTENTIAL APPLICATIONS</vt:lpstr>
      <vt:lpstr>POTENTIAL APPLICATIONS</vt:lpstr>
      <vt:lpstr>POTENTIAL APPLICATIONS</vt:lpstr>
      <vt:lpstr>POTENTIAL APPLICATIONS</vt:lpstr>
      <vt:lpstr>POTENTIAL APPLICATIONS</vt:lpstr>
      <vt:lpstr>POTENTIAL APPLICATIONS</vt:lpstr>
      <vt:lpstr>POTENTIAL APPLICATIONS</vt:lpstr>
      <vt:lpstr>ADVANTAGES</vt:lpstr>
      <vt:lpstr>DISADVANTAGES</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NANOROBOTLAR</dc:title>
  <dc:creator>YASEMIN BUDAMA KILINC</dc:creator>
  <cp:lastModifiedBy>İbrahim</cp:lastModifiedBy>
  <cp:revision>34</cp:revision>
  <dcterms:created xsi:type="dcterms:W3CDTF">2018-12-11T12:56:48Z</dcterms:created>
  <dcterms:modified xsi:type="dcterms:W3CDTF">2022-11-07T09:24:09Z</dcterms:modified>
</cp:coreProperties>
</file>