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41"/>
  </p:notesMasterIdLst>
  <p:sldIdLst>
    <p:sldId id="256" r:id="rId2"/>
    <p:sldId id="258" r:id="rId3"/>
    <p:sldId id="320" r:id="rId4"/>
    <p:sldId id="264" r:id="rId5"/>
    <p:sldId id="257" r:id="rId6"/>
    <p:sldId id="259" r:id="rId7"/>
    <p:sldId id="260" r:id="rId8"/>
    <p:sldId id="262" r:id="rId9"/>
    <p:sldId id="269" r:id="rId10"/>
    <p:sldId id="272" r:id="rId11"/>
    <p:sldId id="276" r:id="rId12"/>
    <p:sldId id="278" r:id="rId13"/>
    <p:sldId id="279" r:id="rId14"/>
    <p:sldId id="309" r:id="rId15"/>
    <p:sldId id="283" r:id="rId16"/>
    <p:sldId id="310" r:id="rId17"/>
    <p:sldId id="311" r:id="rId18"/>
    <p:sldId id="312" r:id="rId19"/>
    <p:sldId id="289" r:id="rId20"/>
    <p:sldId id="290" r:id="rId21"/>
    <p:sldId id="313" r:id="rId22"/>
    <p:sldId id="326" r:id="rId23"/>
    <p:sldId id="293" r:id="rId24"/>
    <p:sldId id="294" r:id="rId25"/>
    <p:sldId id="327" r:id="rId26"/>
    <p:sldId id="328" r:id="rId27"/>
    <p:sldId id="295" r:id="rId28"/>
    <p:sldId id="296" r:id="rId29"/>
    <p:sldId id="297" r:id="rId30"/>
    <p:sldId id="298" r:id="rId31"/>
    <p:sldId id="299" r:id="rId32"/>
    <p:sldId id="314" r:id="rId33"/>
    <p:sldId id="303" r:id="rId34"/>
    <p:sldId id="316" r:id="rId35"/>
    <p:sldId id="304" r:id="rId36"/>
    <p:sldId id="268" r:id="rId37"/>
    <p:sldId id="322" r:id="rId38"/>
    <p:sldId id="321" r:id="rId39"/>
    <p:sldId id="325"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138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EE90C9-0978-4C5D-9D08-AB70AB7180EE}" type="datetimeFigureOut">
              <a:rPr lang="tr-TR" smtClean="0"/>
              <a:pPr/>
              <a:t>25.10.2022</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4A0857-F473-423E-B5EF-496D28956E27}" type="slidenum">
              <a:rPr lang="tr-TR" smtClean="0"/>
              <a:pPr/>
              <a:t>‹#›</a:t>
            </a:fld>
            <a:endParaRPr lang="tr-TR"/>
          </a:p>
        </p:txBody>
      </p:sp>
    </p:spTree>
    <p:extLst>
      <p:ext uri="{BB962C8B-B14F-4D97-AF65-F5344CB8AC3E}">
        <p14:creationId xmlns:p14="http://schemas.microsoft.com/office/powerpoint/2010/main" val="2709598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904A0857-F473-423E-B5EF-496D28956E27}" type="slidenum">
              <a:rPr lang="tr-TR" smtClean="0"/>
              <a:pPr/>
              <a:t>1</a:t>
            </a:fld>
            <a:endParaRPr lang="tr-TR"/>
          </a:p>
        </p:txBody>
      </p:sp>
    </p:spTree>
    <p:extLst>
      <p:ext uri="{BB962C8B-B14F-4D97-AF65-F5344CB8AC3E}">
        <p14:creationId xmlns:p14="http://schemas.microsoft.com/office/powerpoint/2010/main" val="24504409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A23720DD-5B6D-40BF-8493-A6B52D484E6B}" type="datetimeFigureOut">
              <a:rPr lang="tr-TR" smtClean="0"/>
              <a:pPr/>
              <a:t>25.10.2022</a:t>
            </a:fld>
            <a:endParaRPr lang="tr-TR"/>
          </a:p>
        </p:txBody>
      </p:sp>
      <p:sp>
        <p:nvSpPr>
          <p:cNvPr id="5" name="Footer Placeholder 4"/>
          <p:cNvSpPr>
            <a:spLocks noGrp="1"/>
          </p:cNvSpPr>
          <p:nvPr>
            <p:ph type="ftr" sz="quarter" idx="11"/>
          </p:nvPr>
        </p:nvSpPr>
        <p:spPr>
          <a:xfrm>
            <a:off x="2743973" y="5870576"/>
            <a:ext cx="3932137" cy="377825"/>
          </a:xfrm>
        </p:spPr>
        <p:txBody>
          <a:bodyPr/>
          <a:lstStyle/>
          <a:p>
            <a:endParaRPr lang="tr-TR"/>
          </a:p>
        </p:txBody>
      </p:sp>
      <p:sp>
        <p:nvSpPr>
          <p:cNvPr id="6" name="Slide Number Placeholder 5"/>
          <p:cNvSpPr>
            <a:spLocks noGrp="1"/>
          </p:cNvSpPr>
          <p:nvPr>
            <p:ph type="sldNum" sz="quarter" idx="12"/>
          </p:nvPr>
        </p:nvSpPr>
        <p:spPr>
          <a:xfrm>
            <a:off x="8040685" y="5870576"/>
            <a:ext cx="417516" cy="377825"/>
          </a:xfrm>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859079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tr-TR"/>
              <a:t>Resim eklemek için simgeye tıklayın</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23720DD-5B6D-40BF-8493-A6B52D484E6B}" type="datetimeFigureOut">
              <a:rPr lang="tr-TR" smtClean="0"/>
              <a:pPr/>
              <a:t>25.10.2022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693593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A23720DD-5B6D-40BF-8493-A6B52D484E6B}" type="datetimeFigureOut">
              <a:rPr lang="tr-TR" smtClean="0"/>
              <a:pPr/>
              <a:t>25.10.2022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294342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A23720DD-5B6D-40BF-8493-A6B52D484E6B}" type="datetimeFigureOut">
              <a:rPr lang="tr-TR" smtClean="0"/>
              <a:pPr/>
              <a:t>25.10.2022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15668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A23720DD-5B6D-40BF-8493-A6B52D484E6B}" type="datetimeFigureOut">
              <a:rPr lang="tr-TR" smtClean="0"/>
              <a:pPr/>
              <a:t>25.10.2022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854657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A23720DD-5B6D-40BF-8493-A6B52D484E6B}" type="datetimeFigureOut">
              <a:rPr lang="tr-TR" smtClean="0"/>
              <a:pPr/>
              <a:t>25.10.2022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524975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tr-TR"/>
              <a:t>Asıl başlık stilini düzenlemek için tıklayın</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A23720DD-5B6D-40BF-8493-A6B52D484E6B}" type="datetimeFigureOut">
              <a:rPr lang="tr-TR" smtClean="0"/>
              <a:pPr/>
              <a:t>25.10.2022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989867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25.10.2022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221229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25.10.2022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910241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tr-TR"/>
              <a:t>Asıl başlık stilini düzenlemek için tıklayın</a:t>
            </a:r>
            <a:endParaRPr lang="en-US" dirty="0"/>
          </a:p>
        </p:txBody>
      </p:sp>
      <p:sp>
        <p:nvSpPr>
          <p:cNvPr id="3" name="Content Placeholder 2"/>
          <p:cNvSpPr>
            <a:spLocks noGrp="1"/>
          </p:cNvSpPr>
          <p:nvPr>
            <p:ph idx="1"/>
          </p:nvPr>
        </p:nvSpPr>
        <p:spPr/>
        <p:txBody>
          <a:bodyPr anchor="ct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25.10.2022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026069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A23720DD-5B6D-40BF-8493-A6B52D484E6B}" type="datetimeFigureOut">
              <a:rPr lang="tr-TR" smtClean="0"/>
              <a:pPr/>
              <a:t>25.10.2022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603946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pPr/>
              <a:t>25.10.2022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203251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pPr/>
              <a:t>25.10.2022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163874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pPr/>
              <a:t>25.10.2022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459613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A23720DD-5B6D-40BF-8493-A6B52D484E6B}" type="datetimeFigureOut">
              <a:rPr lang="tr-TR" smtClean="0"/>
              <a:pPr/>
              <a:t>25.10.2022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598811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23720DD-5B6D-40BF-8493-A6B52D484E6B}" type="datetimeFigureOut">
              <a:rPr lang="tr-TR" smtClean="0"/>
              <a:pPr/>
              <a:t>25.10.2022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4065461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tr-TR"/>
              <a:t>Asıl başlık stilini düzenlemek için tıklayın</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tr-TR"/>
              <a:t>Resim eklemek için simgeye tıklayın</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23720DD-5B6D-40BF-8493-A6B52D484E6B}" type="datetimeFigureOut">
              <a:rPr lang="tr-TR" smtClean="0"/>
              <a:pPr/>
              <a:t>25.10.2022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585843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23720DD-5B6D-40BF-8493-A6B52D484E6B}" type="datetimeFigureOut">
              <a:rPr lang="tr-TR" smtClean="0"/>
              <a:pPr/>
              <a:t>25.10.2022</a:t>
            </a:fld>
            <a:endParaRPr lang="tr-TR"/>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val="700541793"/>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gif"/><Relationship Id="rId5" Type="http://schemas.openxmlformats.org/officeDocument/2006/relationships/image" Target="../media/image21.jpe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gif"/><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gif"/><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DEB6396-0D18-4D12-8CB8-00B11D2FAF9A}"/>
              </a:ext>
            </a:extLst>
          </p:cNvPr>
          <p:cNvSpPr>
            <a:spLocks noGrp="1"/>
          </p:cNvSpPr>
          <p:nvPr>
            <p:ph type="ctrTitle"/>
          </p:nvPr>
        </p:nvSpPr>
        <p:spPr>
          <a:xfrm>
            <a:off x="1115616" y="1268760"/>
            <a:ext cx="7082380" cy="2421464"/>
          </a:xfrm>
        </p:spPr>
        <p:txBody>
          <a:bodyPr>
            <a:noAutofit/>
          </a:bodyPr>
          <a:lstStyle/>
          <a:p>
            <a:pPr algn="ctr"/>
            <a:r>
              <a:rPr lang="en-US" sz="6000" b="1" dirty="0" smtClean="0"/>
              <a:t>Introduction to Nanotechnology AND general concepts</a:t>
            </a:r>
            <a:endParaRPr lang="tr-TR" sz="6000" b="1" dirty="0"/>
          </a:p>
        </p:txBody>
      </p:sp>
      <p:sp>
        <p:nvSpPr>
          <p:cNvPr id="5" name="Metin kutusu 4"/>
          <p:cNvSpPr txBox="1"/>
          <p:nvPr/>
        </p:nvSpPr>
        <p:spPr>
          <a:xfrm>
            <a:off x="539552" y="4149080"/>
            <a:ext cx="7848872" cy="2185214"/>
          </a:xfrm>
          <a:prstGeom prst="rect">
            <a:avLst/>
          </a:prstGeom>
          <a:noFill/>
        </p:spPr>
        <p:txBody>
          <a:bodyPr wrap="square" rtlCol="0">
            <a:spAutoFit/>
          </a:bodyPr>
          <a:lstStyle/>
          <a:p>
            <a:pPr algn="ctr"/>
            <a:r>
              <a:rPr lang="tr-TR" sz="4000" b="1" dirty="0" err="1" smtClean="0"/>
              <a:t>Prof.Dr</a:t>
            </a:r>
            <a:r>
              <a:rPr lang="tr-TR" sz="4000" b="1" dirty="0" smtClean="0"/>
              <a:t>. İbrahim IŞILDAK</a:t>
            </a:r>
            <a:endParaRPr lang="tr-TR" sz="4000" b="1" dirty="0" smtClean="0"/>
          </a:p>
          <a:p>
            <a:pPr algn="ctr"/>
            <a:r>
              <a:rPr lang="tr-TR" sz="3200" b="1" dirty="0" err="1" smtClean="0"/>
              <a:t>Department</a:t>
            </a:r>
            <a:r>
              <a:rPr lang="tr-TR" sz="3200" b="1" dirty="0" smtClean="0"/>
              <a:t> of </a:t>
            </a:r>
            <a:r>
              <a:rPr lang="tr-TR" sz="3200" b="1" dirty="0" err="1" smtClean="0"/>
              <a:t>Bioengineering</a:t>
            </a:r>
            <a:endParaRPr lang="tr-TR" sz="3200" b="1" dirty="0" smtClean="0"/>
          </a:p>
          <a:p>
            <a:pPr algn="ctr"/>
            <a:r>
              <a:rPr lang="tr-TR" sz="3200" b="1" dirty="0" smtClean="0"/>
              <a:t>23.10.2022</a:t>
            </a:r>
          </a:p>
          <a:p>
            <a:pPr algn="ctr"/>
            <a:r>
              <a:rPr lang="tr-TR" sz="3200" b="1" dirty="0" smtClean="0"/>
              <a:t>LESSON 1</a:t>
            </a:r>
            <a:endParaRPr lang="tr-TR" b="1" dirty="0"/>
          </a:p>
        </p:txBody>
      </p:sp>
      <p:pic>
        <p:nvPicPr>
          <p:cNvPr id="1028" name="Picture 4" descr="https://atif.sobiad.com/bulten_referans/uni-logo/yildiz-teknik.png"/>
          <p:cNvPicPr>
            <a:picLocks noChangeAspect="1" noChangeArrowheads="1"/>
          </p:cNvPicPr>
          <p:nvPr/>
        </p:nvPicPr>
        <p:blipFill>
          <a:blip r:embed="rId3" cstate="print"/>
          <a:srcRect/>
          <a:stretch>
            <a:fillRect/>
          </a:stretch>
        </p:blipFill>
        <p:spPr bwMode="auto">
          <a:xfrm>
            <a:off x="-180528" y="-243408"/>
            <a:ext cx="1966789" cy="2181171"/>
          </a:xfrm>
          <a:prstGeom prst="rect">
            <a:avLst/>
          </a:prstGeom>
          <a:noFill/>
        </p:spPr>
      </p:pic>
      <p:pic>
        <p:nvPicPr>
          <p:cNvPr id="6" name="Shape 151" descr="ytu biyomühendislik amblem ile ilgili görsel sonucu"/>
          <p:cNvPicPr preferRelativeResize="0"/>
          <p:nvPr/>
        </p:nvPicPr>
        <p:blipFill rotWithShape="1">
          <a:blip r:embed="rId4" cstate="print">
            <a:alphaModFix/>
          </a:blip>
          <a:srcRect/>
          <a:stretch/>
        </p:blipFill>
        <p:spPr>
          <a:xfrm>
            <a:off x="7884368" y="0"/>
            <a:ext cx="1306943" cy="1412776"/>
          </a:xfrm>
          <a:prstGeom prst="rect">
            <a:avLst/>
          </a:prstGeom>
          <a:noFill/>
          <a:ln>
            <a:noFill/>
          </a:ln>
        </p:spPr>
      </p:pic>
    </p:spTree>
    <p:extLst>
      <p:ext uri="{BB962C8B-B14F-4D97-AF65-F5344CB8AC3E}">
        <p14:creationId xmlns:p14="http://schemas.microsoft.com/office/powerpoint/2010/main" val="3286594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535FD1F7-388D-4AFC-AE7F-DCFF29D12087}"/>
              </a:ext>
            </a:extLst>
          </p:cNvPr>
          <p:cNvSpPr>
            <a:spLocks noGrp="1"/>
          </p:cNvSpPr>
          <p:nvPr>
            <p:ph idx="1"/>
          </p:nvPr>
        </p:nvSpPr>
        <p:spPr>
          <a:xfrm>
            <a:off x="251520" y="1556792"/>
            <a:ext cx="8784976" cy="4896544"/>
          </a:xfrm>
        </p:spPr>
        <p:txBody>
          <a:bodyPr>
            <a:noAutofit/>
          </a:bodyPr>
          <a:lstStyle/>
          <a:p>
            <a:pPr algn="just"/>
            <a:r>
              <a:rPr lang="en-US" sz="3200" dirty="0" smtClean="0">
                <a:latin typeface="Times New Roman" panose="02020603050405020304" pitchFamily="18" charset="0"/>
                <a:cs typeface="Times New Roman" panose="02020603050405020304" pitchFamily="18" charset="0"/>
              </a:rPr>
              <a:t>The desire to develop more robust, higher quality, longer lasting and cheaper, lighter, smaller devices are trends observed in many business lines. </a:t>
            </a:r>
            <a:endParaRPr lang="tr-TR" sz="3200" dirty="0" smtClean="0">
              <a:latin typeface="Times New Roman" panose="02020603050405020304" pitchFamily="18" charset="0"/>
              <a:cs typeface="Times New Roman" panose="02020603050405020304" pitchFamily="18" charset="0"/>
            </a:endParaRPr>
          </a:p>
          <a:p>
            <a:pPr algn="just"/>
            <a:r>
              <a:rPr lang="en-US" sz="3200" dirty="0" smtClean="0">
                <a:latin typeface="Times New Roman" panose="02020603050405020304" pitchFamily="18" charset="0"/>
                <a:cs typeface="Times New Roman" panose="02020603050405020304" pitchFamily="18" charset="0"/>
              </a:rPr>
              <a:t>The trend of miniaturization forms the basis of many engineering studies. With miniature size production, less material and less energy is consumed. </a:t>
            </a:r>
            <a:endParaRPr lang="tr-TR" sz="3200" dirty="0" smtClean="0">
              <a:latin typeface="Times New Roman" panose="02020603050405020304" pitchFamily="18" charset="0"/>
              <a:cs typeface="Times New Roman" panose="02020603050405020304" pitchFamily="18" charset="0"/>
            </a:endParaRPr>
          </a:p>
          <a:p>
            <a:pPr algn="just"/>
            <a:r>
              <a:rPr lang="en-US" sz="3200" dirty="0" smtClean="0">
                <a:latin typeface="Times New Roman" panose="02020603050405020304" pitchFamily="18" charset="0"/>
                <a:cs typeface="Times New Roman" panose="02020603050405020304" pitchFamily="18" charset="0"/>
              </a:rPr>
              <a:t>It provides cheaper and easier shipping. </a:t>
            </a:r>
            <a:endParaRPr lang="tr-TR" sz="3200" dirty="0" smtClean="0">
              <a:latin typeface="Times New Roman" panose="02020603050405020304" pitchFamily="18" charset="0"/>
              <a:cs typeface="Times New Roman" panose="02020603050405020304" pitchFamily="18" charset="0"/>
            </a:endParaRPr>
          </a:p>
          <a:p>
            <a:pPr algn="just"/>
            <a:r>
              <a:rPr lang="en-US" sz="3200" dirty="0" smtClean="0">
                <a:latin typeface="Times New Roman" panose="02020603050405020304" pitchFamily="18" charset="0"/>
                <a:cs typeface="Times New Roman" panose="02020603050405020304" pitchFamily="18" charset="0"/>
              </a:rPr>
              <a:t>It offers more functionality and ease of use.</a:t>
            </a:r>
            <a:endParaRPr lang="tr-TR" sz="3200" dirty="0">
              <a:latin typeface="Times New Roman" panose="02020603050405020304" pitchFamily="18" charset="0"/>
              <a:cs typeface="Times New Roman" panose="02020603050405020304" pitchFamily="18" charset="0"/>
            </a:endParaRPr>
          </a:p>
        </p:txBody>
      </p:sp>
      <p:sp>
        <p:nvSpPr>
          <p:cNvPr id="4" name="Unvan 1">
            <a:extLst>
              <a:ext uri="{FF2B5EF4-FFF2-40B4-BE49-F238E27FC236}">
                <a16:creationId xmlns:a16="http://schemas.microsoft.com/office/drawing/2014/main" xmlns="" id="{4EA1C487-4031-446C-9054-292124089BE5}"/>
              </a:ext>
            </a:extLst>
          </p:cNvPr>
          <p:cNvSpPr>
            <a:spLocks noGrp="1"/>
          </p:cNvSpPr>
          <p:nvPr>
            <p:ph type="title"/>
          </p:nvPr>
        </p:nvSpPr>
        <p:spPr>
          <a:xfrm>
            <a:off x="636712" y="244541"/>
            <a:ext cx="7772400" cy="1456267"/>
          </a:xfrm>
        </p:spPr>
        <p:txBody>
          <a:bodyPr>
            <a:normAutofit/>
          </a:bodyPr>
          <a:lstStyle/>
          <a:p>
            <a:r>
              <a:rPr lang="tr-TR" sz="4000" b="1" dirty="0" err="1" smtClean="0"/>
              <a:t>Advantages</a:t>
            </a:r>
            <a:r>
              <a:rPr lang="tr-TR" sz="4000" b="1" dirty="0" smtClean="0"/>
              <a:t> of </a:t>
            </a:r>
            <a:r>
              <a:rPr lang="tr-TR" sz="4000" b="1" dirty="0" err="1" smtClean="0"/>
              <a:t>Nanotechnology</a:t>
            </a:r>
            <a:endParaRPr lang="tr-TR" sz="4000" b="1" dirty="0"/>
          </a:p>
        </p:txBody>
      </p:sp>
    </p:spTree>
    <p:extLst>
      <p:ext uri="{BB962C8B-B14F-4D97-AF65-F5344CB8AC3E}">
        <p14:creationId xmlns:p14="http://schemas.microsoft.com/office/powerpoint/2010/main" val="2655735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D619AE0-1F1F-4B00-A04C-3CAE37E2CE17}"/>
              </a:ext>
            </a:extLst>
          </p:cNvPr>
          <p:cNvSpPr>
            <a:spLocks noGrp="1"/>
          </p:cNvSpPr>
          <p:nvPr>
            <p:ph type="title"/>
          </p:nvPr>
        </p:nvSpPr>
        <p:spPr/>
        <p:txBody>
          <a:bodyPr>
            <a:normAutofit/>
          </a:bodyPr>
          <a:lstStyle/>
          <a:p>
            <a:pPr algn="ctr"/>
            <a:r>
              <a:rPr lang="tr-TR" sz="4400" b="1" dirty="0" err="1" smtClean="0"/>
              <a:t>Nano-Made</a:t>
            </a:r>
            <a:r>
              <a:rPr lang="tr-TR" sz="4400" b="1" dirty="0" smtClean="0"/>
              <a:t> </a:t>
            </a:r>
            <a:r>
              <a:rPr lang="tr-TR" sz="4400" b="1" dirty="0" err="1" smtClean="0"/>
              <a:t>MaterIals</a:t>
            </a:r>
            <a:endParaRPr lang="tr-TR" sz="4400" b="1" dirty="0"/>
          </a:p>
        </p:txBody>
      </p:sp>
      <p:sp>
        <p:nvSpPr>
          <p:cNvPr id="3" name="İçerik Yer Tutucusu 2">
            <a:extLst>
              <a:ext uri="{FF2B5EF4-FFF2-40B4-BE49-F238E27FC236}">
                <a16:creationId xmlns:a16="http://schemas.microsoft.com/office/drawing/2014/main" xmlns="" id="{81012C34-5692-45DB-B67D-1E4A40701274}"/>
              </a:ext>
            </a:extLst>
          </p:cNvPr>
          <p:cNvSpPr>
            <a:spLocks noGrp="1"/>
          </p:cNvSpPr>
          <p:nvPr>
            <p:ph idx="1"/>
          </p:nvPr>
        </p:nvSpPr>
        <p:spPr>
          <a:xfrm>
            <a:off x="457200" y="2142068"/>
            <a:ext cx="8147248" cy="3649133"/>
          </a:xfrm>
        </p:spPr>
        <p:txBody>
          <a:bodyPr>
            <a:noAutofit/>
          </a:bodyPr>
          <a:lstStyle/>
          <a:p>
            <a:pPr indent="-20638" algn="just">
              <a:buNone/>
            </a:pPr>
            <a:r>
              <a:rPr lang="en-US" sz="3200" dirty="0" smtClean="0">
                <a:latin typeface="Times New Roman" panose="02020603050405020304" pitchFamily="18" charset="0"/>
                <a:cs typeface="Times New Roman" panose="02020603050405020304" pitchFamily="18" charset="0"/>
              </a:rPr>
              <a:t>The physical and chemical properties of nanostructured materials (such as optical absorption and fluorescence, melting point, catalytic activity, magnetism, electrical and thermal conductivity, etc.) vary considerably.</a:t>
            </a:r>
            <a:r>
              <a:rPr lang="tr-TR" sz="3200" dirty="0" smtClean="0">
                <a:latin typeface="Times New Roman" panose="02020603050405020304" pitchFamily="18" charset="0"/>
                <a:cs typeface="Times New Roman" panose="02020603050405020304" pitchFamily="18" charset="0"/>
              </a:rPr>
              <a:t> </a:t>
            </a:r>
          </a:p>
          <a:p>
            <a:pPr algn="just"/>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0149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BDB5C37E-C146-4784-B939-6BE2A98BBD80}"/>
              </a:ext>
            </a:extLst>
          </p:cNvPr>
          <p:cNvSpPr>
            <a:spLocks noGrp="1"/>
          </p:cNvSpPr>
          <p:nvPr>
            <p:ph idx="1"/>
          </p:nvPr>
        </p:nvSpPr>
        <p:spPr>
          <a:xfrm>
            <a:off x="251520" y="1148019"/>
            <a:ext cx="8352928" cy="3649133"/>
          </a:xfrm>
        </p:spPr>
        <p:txBody>
          <a:bodyPr>
            <a:normAutofit fontScale="92500" lnSpcReduction="10000"/>
          </a:bodyPr>
          <a:lstStyle/>
          <a:p>
            <a:pPr marL="0" indent="0" algn="ctr">
              <a:buNone/>
            </a:pPr>
            <a:r>
              <a:rPr lang="tr-TR" sz="3600" b="1" dirty="0" smtClean="0">
                <a:latin typeface="Times New Roman" panose="02020603050405020304" pitchFamily="18" charset="0"/>
                <a:cs typeface="Times New Roman" panose="02020603050405020304" pitchFamily="18" charset="0"/>
              </a:rPr>
              <a:t>CLASSIFICATION OF NANOSTRUCTURES ACCORDING TO THEIR SIZE </a:t>
            </a:r>
          </a:p>
          <a:p>
            <a:pPr marL="0" indent="0" algn="ctr">
              <a:buNone/>
            </a:pPr>
            <a:r>
              <a:rPr lang="tr-TR" sz="3600" b="1" dirty="0" err="1" smtClean="0">
                <a:latin typeface="Times New Roman" panose="02020603050405020304" pitchFamily="18" charset="0"/>
                <a:cs typeface="Times New Roman" panose="02020603050405020304" pitchFamily="18" charset="0"/>
              </a:rPr>
              <a:t>Nanoparticles</a:t>
            </a:r>
            <a:r>
              <a:rPr lang="tr-TR" sz="3600" b="1" dirty="0" smtClean="0">
                <a:latin typeface="Times New Roman" panose="02020603050405020304" pitchFamily="18" charset="0"/>
                <a:cs typeface="Times New Roman" panose="02020603050405020304" pitchFamily="18" charset="0"/>
              </a:rPr>
              <a:t> (</a:t>
            </a:r>
            <a:r>
              <a:rPr lang="tr-TR" sz="3600" b="1" dirty="0" err="1" smtClean="0">
                <a:latin typeface="Times New Roman" panose="02020603050405020304" pitchFamily="18" charset="0"/>
                <a:cs typeface="Times New Roman" panose="02020603050405020304" pitchFamily="18" charset="0"/>
              </a:rPr>
              <a:t>nano-scale</a:t>
            </a:r>
            <a:r>
              <a:rPr lang="tr-TR" sz="3600" b="1" dirty="0" smtClean="0">
                <a:latin typeface="Times New Roman" panose="02020603050405020304" pitchFamily="18" charset="0"/>
                <a:cs typeface="Times New Roman" panose="02020603050405020304" pitchFamily="18" charset="0"/>
              </a:rPr>
              <a:t> in 3 </a:t>
            </a:r>
            <a:r>
              <a:rPr lang="tr-TR" sz="3600" b="1" dirty="0" err="1" smtClean="0">
                <a:latin typeface="Times New Roman" panose="02020603050405020304" pitchFamily="18" charset="0"/>
                <a:cs typeface="Times New Roman" panose="02020603050405020304" pitchFamily="18" charset="0"/>
              </a:rPr>
              <a:t>dimensions</a:t>
            </a:r>
            <a:r>
              <a:rPr lang="tr-TR" sz="3600" b="1" dirty="0" smtClean="0">
                <a:latin typeface="Times New Roman" panose="02020603050405020304" pitchFamily="18" charset="0"/>
                <a:cs typeface="Times New Roman" panose="02020603050405020304" pitchFamily="18" charset="0"/>
              </a:rPr>
              <a:t>), </a:t>
            </a:r>
            <a:r>
              <a:rPr lang="tr-TR" sz="3600" b="1" dirty="0" err="1" smtClean="0">
                <a:latin typeface="Times New Roman" panose="02020603050405020304" pitchFamily="18" charset="0"/>
                <a:cs typeface="Times New Roman" panose="02020603050405020304" pitchFamily="18" charset="0"/>
              </a:rPr>
              <a:t>Nano</a:t>
            </a:r>
            <a:r>
              <a:rPr lang="tr-TR" sz="3600" b="1" dirty="0" smtClean="0">
                <a:latin typeface="Times New Roman" panose="02020603050405020304" pitchFamily="18" charset="0"/>
                <a:cs typeface="Times New Roman" panose="02020603050405020304" pitchFamily="18" charset="0"/>
              </a:rPr>
              <a:t> </a:t>
            </a:r>
            <a:r>
              <a:rPr lang="tr-TR" sz="3600" b="1" dirty="0" err="1" smtClean="0">
                <a:latin typeface="Times New Roman" panose="02020603050405020304" pitchFamily="18" charset="0"/>
                <a:cs typeface="Times New Roman" panose="02020603050405020304" pitchFamily="18" charset="0"/>
              </a:rPr>
              <a:t>wires-tubes</a:t>
            </a:r>
            <a:r>
              <a:rPr lang="tr-TR" sz="3600" b="1" dirty="0" smtClean="0">
                <a:latin typeface="Times New Roman" panose="02020603050405020304" pitchFamily="18" charset="0"/>
                <a:cs typeface="Times New Roman" panose="02020603050405020304" pitchFamily="18" charset="0"/>
              </a:rPr>
              <a:t> (</a:t>
            </a:r>
            <a:r>
              <a:rPr lang="tr-TR" sz="3600" b="1" dirty="0" err="1" smtClean="0">
                <a:latin typeface="Times New Roman" panose="02020603050405020304" pitchFamily="18" charset="0"/>
                <a:cs typeface="Times New Roman" panose="02020603050405020304" pitchFamily="18" charset="0"/>
              </a:rPr>
              <a:t>nano-scale</a:t>
            </a:r>
            <a:r>
              <a:rPr lang="tr-TR" sz="3600" b="1" dirty="0" smtClean="0">
                <a:latin typeface="Times New Roman" panose="02020603050405020304" pitchFamily="18" charset="0"/>
                <a:cs typeface="Times New Roman" panose="02020603050405020304" pitchFamily="18" charset="0"/>
              </a:rPr>
              <a:t> in 2 </a:t>
            </a:r>
            <a:r>
              <a:rPr lang="tr-TR" sz="3600" b="1" dirty="0" err="1" smtClean="0">
                <a:latin typeface="Times New Roman" panose="02020603050405020304" pitchFamily="18" charset="0"/>
                <a:cs typeface="Times New Roman" panose="02020603050405020304" pitchFamily="18" charset="0"/>
              </a:rPr>
              <a:t>dimensions</a:t>
            </a:r>
            <a:r>
              <a:rPr lang="tr-TR" sz="3600" b="1" dirty="0" smtClean="0">
                <a:latin typeface="Times New Roman" panose="02020603050405020304" pitchFamily="18" charset="0"/>
                <a:cs typeface="Times New Roman" panose="02020603050405020304" pitchFamily="18" charset="0"/>
              </a:rPr>
              <a:t>) </a:t>
            </a:r>
            <a:r>
              <a:rPr lang="tr-TR" sz="3600" b="1" dirty="0" err="1" smtClean="0">
                <a:latin typeface="Times New Roman" panose="02020603050405020304" pitchFamily="18" charset="0"/>
                <a:cs typeface="Times New Roman" panose="02020603050405020304" pitchFamily="18" charset="0"/>
              </a:rPr>
              <a:t>and</a:t>
            </a:r>
            <a:r>
              <a:rPr lang="tr-TR" sz="3600" b="1" dirty="0" smtClean="0">
                <a:latin typeface="Times New Roman" panose="02020603050405020304" pitchFamily="18" charset="0"/>
                <a:cs typeface="Times New Roman" panose="02020603050405020304" pitchFamily="18" charset="0"/>
              </a:rPr>
              <a:t> </a:t>
            </a:r>
            <a:r>
              <a:rPr lang="tr-TR" sz="3600" b="1" dirty="0" err="1" smtClean="0">
                <a:latin typeface="Times New Roman" panose="02020603050405020304" pitchFamily="18" charset="0"/>
                <a:cs typeface="Times New Roman" panose="02020603050405020304" pitchFamily="18" charset="0"/>
              </a:rPr>
              <a:t>Nano</a:t>
            </a:r>
            <a:r>
              <a:rPr lang="tr-TR" sz="3600" b="1" dirty="0" smtClean="0">
                <a:latin typeface="Times New Roman" panose="02020603050405020304" pitchFamily="18" charset="0"/>
                <a:cs typeface="Times New Roman" panose="02020603050405020304" pitchFamily="18" charset="0"/>
              </a:rPr>
              <a:t> </a:t>
            </a:r>
            <a:r>
              <a:rPr lang="tr-TR" sz="3600" b="1" dirty="0" err="1" smtClean="0">
                <a:latin typeface="Times New Roman" panose="02020603050405020304" pitchFamily="18" charset="0"/>
                <a:cs typeface="Times New Roman" panose="02020603050405020304" pitchFamily="18" charset="0"/>
              </a:rPr>
              <a:t>layers</a:t>
            </a:r>
            <a:r>
              <a:rPr lang="tr-TR" sz="3600" b="1" dirty="0" smtClean="0">
                <a:latin typeface="Times New Roman" panose="02020603050405020304" pitchFamily="18" charset="0"/>
                <a:cs typeface="Times New Roman" panose="02020603050405020304" pitchFamily="18" charset="0"/>
              </a:rPr>
              <a:t> (</a:t>
            </a:r>
            <a:r>
              <a:rPr lang="tr-TR" sz="3600" b="1" dirty="0" err="1" smtClean="0">
                <a:latin typeface="Times New Roman" panose="02020603050405020304" pitchFamily="18" charset="0"/>
                <a:cs typeface="Times New Roman" panose="02020603050405020304" pitchFamily="18" charset="0"/>
              </a:rPr>
              <a:t>nano-scale</a:t>
            </a:r>
            <a:r>
              <a:rPr lang="tr-TR" sz="3600" b="1" dirty="0" smtClean="0">
                <a:latin typeface="Times New Roman" panose="02020603050405020304" pitchFamily="18" charset="0"/>
                <a:cs typeface="Times New Roman" panose="02020603050405020304" pitchFamily="18" charset="0"/>
              </a:rPr>
              <a:t> in </a:t>
            </a:r>
            <a:r>
              <a:rPr lang="tr-TR" sz="3600" b="1" dirty="0" err="1" smtClean="0">
                <a:latin typeface="Times New Roman" panose="02020603050405020304" pitchFamily="18" charset="0"/>
                <a:cs typeface="Times New Roman" panose="02020603050405020304" pitchFamily="18" charset="0"/>
              </a:rPr>
              <a:t>one</a:t>
            </a:r>
            <a:r>
              <a:rPr lang="tr-TR" sz="3600" b="1" dirty="0" smtClean="0">
                <a:latin typeface="Times New Roman" panose="02020603050405020304" pitchFamily="18" charset="0"/>
                <a:cs typeface="Times New Roman" panose="02020603050405020304" pitchFamily="18" charset="0"/>
              </a:rPr>
              <a:t> </a:t>
            </a:r>
            <a:r>
              <a:rPr lang="tr-TR" sz="3600" b="1" dirty="0" err="1" smtClean="0">
                <a:latin typeface="Times New Roman" panose="02020603050405020304" pitchFamily="18" charset="0"/>
                <a:cs typeface="Times New Roman" panose="02020603050405020304" pitchFamily="18" charset="0"/>
              </a:rPr>
              <a:t>dimension</a:t>
            </a:r>
            <a:r>
              <a:rPr lang="tr-TR" sz="3600" b="1" dirty="0" smtClean="0">
                <a:latin typeface="Times New Roman" panose="02020603050405020304" pitchFamily="18" charset="0"/>
                <a:cs typeface="Times New Roman" panose="02020603050405020304" pitchFamily="18" charset="0"/>
              </a:rPr>
              <a:t>) </a:t>
            </a:r>
            <a:r>
              <a:rPr lang="tr-TR" sz="3600" b="1" dirty="0" err="1" smtClean="0">
                <a:latin typeface="Times New Roman" panose="02020603050405020304" pitchFamily="18" charset="0"/>
                <a:cs typeface="Times New Roman" panose="02020603050405020304" pitchFamily="18" charset="0"/>
              </a:rPr>
              <a:t>or</a:t>
            </a:r>
            <a:r>
              <a:rPr lang="tr-TR" sz="3600" b="1" dirty="0" smtClean="0">
                <a:latin typeface="Times New Roman" panose="02020603050405020304" pitchFamily="18" charset="0"/>
                <a:cs typeface="Times New Roman" panose="02020603050405020304" pitchFamily="18" charset="0"/>
              </a:rPr>
              <a:t> </a:t>
            </a:r>
            <a:r>
              <a:rPr lang="tr-TR" sz="3600" b="1" dirty="0" err="1" smtClean="0">
                <a:latin typeface="Times New Roman" panose="02020603050405020304" pitchFamily="18" charset="0"/>
                <a:cs typeface="Times New Roman" panose="02020603050405020304" pitchFamily="18" charset="0"/>
              </a:rPr>
              <a:t>nanopores</a:t>
            </a:r>
            <a:r>
              <a:rPr lang="tr-TR" sz="3600" b="1" dirty="0" smtClean="0">
                <a:latin typeface="Times New Roman" panose="02020603050405020304" pitchFamily="18" charset="0"/>
                <a:cs typeface="Times New Roman" panose="02020603050405020304" pitchFamily="18" charset="0"/>
              </a:rPr>
              <a:t> (</a:t>
            </a:r>
            <a:r>
              <a:rPr lang="tr-TR" sz="3600" b="1" dirty="0" err="1" smtClean="0">
                <a:latin typeface="Times New Roman" panose="02020603050405020304" pitchFamily="18" charset="0"/>
                <a:cs typeface="Times New Roman" panose="02020603050405020304" pitchFamily="18" charset="0"/>
              </a:rPr>
              <a:t>nanoporous</a:t>
            </a:r>
            <a:r>
              <a:rPr lang="tr-TR" sz="3600" b="1" dirty="0" smtClean="0">
                <a:latin typeface="Times New Roman" panose="02020603050405020304" pitchFamily="18" charset="0"/>
                <a:cs typeface="Times New Roman" panose="02020603050405020304" pitchFamily="18" charset="0"/>
              </a:rPr>
              <a:t>)</a:t>
            </a:r>
            <a:endParaRPr lang="tr-TR" sz="3200" b="1"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xmlns="" id="{5FDD99A9-118C-4F1C-87F4-CA9C4B9A12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4797152"/>
            <a:ext cx="2983863" cy="1989242"/>
          </a:xfrm>
          <a:prstGeom prst="rect">
            <a:avLst/>
          </a:prstGeom>
        </p:spPr>
      </p:pic>
      <p:pic>
        <p:nvPicPr>
          <p:cNvPr id="6" name="Resim 5">
            <a:extLst>
              <a:ext uri="{FF2B5EF4-FFF2-40B4-BE49-F238E27FC236}">
                <a16:creationId xmlns:a16="http://schemas.microsoft.com/office/drawing/2014/main" xmlns="" id="{7A40197D-FB0C-416B-BC3E-0174327319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0199" y="68676"/>
            <a:ext cx="2297832" cy="1278169"/>
          </a:xfrm>
          <a:prstGeom prst="rect">
            <a:avLst/>
          </a:prstGeom>
        </p:spPr>
      </p:pic>
      <p:pic>
        <p:nvPicPr>
          <p:cNvPr id="8" name="Resim 7">
            <a:extLst>
              <a:ext uri="{FF2B5EF4-FFF2-40B4-BE49-F238E27FC236}">
                <a16:creationId xmlns:a16="http://schemas.microsoft.com/office/drawing/2014/main" xmlns="" id="{E7B97B76-C9D0-42A4-8464-2B67E788E9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5007785"/>
            <a:ext cx="2141984" cy="1842999"/>
          </a:xfrm>
          <a:prstGeom prst="rect">
            <a:avLst/>
          </a:prstGeom>
        </p:spPr>
      </p:pic>
      <p:pic>
        <p:nvPicPr>
          <p:cNvPr id="10" name="Resim 9">
            <a:extLst>
              <a:ext uri="{FF2B5EF4-FFF2-40B4-BE49-F238E27FC236}">
                <a16:creationId xmlns:a16="http://schemas.microsoft.com/office/drawing/2014/main" xmlns="" id="{75375EAF-146C-411A-AC4E-B7004AB50E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2523" y="5007785"/>
            <a:ext cx="2638425" cy="1838807"/>
          </a:xfrm>
          <a:prstGeom prst="rect">
            <a:avLst/>
          </a:prstGeom>
        </p:spPr>
      </p:pic>
    </p:spTree>
    <p:extLst>
      <p:ext uri="{BB962C8B-B14F-4D97-AF65-F5344CB8AC3E}">
        <p14:creationId xmlns:p14="http://schemas.microsoft.com/office/powerpoint/2010/main" val="440118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C692D2AE-E140-4008-9E12-A64EFD7346E1}"/>
              </a:ext>
            </a:extLst>
          </p:cNvPr>
          <p:cNvSpPr>
            <a:spLocks noGrp="1"/>
          </p:cNvSpPr>
          <p:nvPr>
            <p:ph type="title"/>
          </p:nvPr>
        </p:nvSpPr>
        <p:spPr>
          <a:xfrm>
            <a:off x="683568" y="324602"/>
            <a:ext cx="7772400" cy="1456267"/>
          </a:xfrm>
        </p:spPr>
        <p:txBody>
          <a:bodyPr>
            <a:normAutofit/>
          </a:bodyPr>
          <a:lstStyle/>
          <a:p>
            <a:pPr algn="ctr"/>
            <a:r>
              <a:rPr lang="tr-TR" sz="4400" b="1" u="sng" dirty="0" err="1" smtClean="0"/>
              <a:t>NanopartIcles</a:t>
            </a:r>
            <a:endParaRPr lang="tr-TR" sz="4400" b="1" u="sng" dirty="0"/>
          </a:p>
        </p:txBody>
      </p:sp>
      <p:sp>
        <p:nvSpPr>
          <p:cNvPr id="3" name="İçerik Yer Tutucusu 2">
            <a:extLst>
              <a:ext uri="{FF2B5EF4-FFF2-40B4-BE49-F238E27FC236}">
                <a16:creationId xmlns:a16="http://schemas.microsoft.com/office/drawing/2014/main" xmlns="" id="{4C616D8C-E448-4AC0-831B-D78ACA39C293}"/>
              </a:ext>
            </a:extLst>
          </p:cNvPr>
          <p:cNvSpPr>
            <a:spLocks noGrp="1"/>
          </p:cNvSpPr>
          <p:nvPr>
            <p:ph idx="1"/>
          </p:nvPr>
        </p:nvSpPr>
        <p:spPr>
          <a:xfrm>
            <a:off x="107504" y="1052736"/>
            <a:ext cx="8640960" cy="5521341"/>
          </a:xfrm>
        </p:spPr>
        <p:txBody>
          <a:bodyPr>
            <a:noAutofit/>
          </a:bodyPr>
          <a:lstStyle/>
          <a:p>
            <a:pPr algn="just"/>
            <a:r>
              <a:rPr lang="en-US" sz="3200" b="1" dirty="0" smtClean="0">
                <a:latin typeface="Times New Roman" panose="02020603050405020304" pitchFamily="18" charset="0"/>
                <a:cs typeface="Times New Roman" panose="02020603050405020304" pitchFamily="18" charset="0"/>
              </a:rPr>
              <a:t>Nanoparticles are made up of tens or hundreds of atoms or molecules of various sizes and morphologies (amorphous, crystal, etc.).   </a:t>
            </a:r>
            <a:endParaRPr lang="tr-TR" sz="3200" b="1" dirty="0" smtClean="0">
              <a:latin typeface="Times New Roman" panose="02020603050405020304" pitchFamily="18" charset="0"/>
              <a:cs typeface="Times New Roman" panose="02020603050405020304" pitchFamily="18" charset="0"/>
            </a:endParaRPr>
          </a:p>
          <a:p>
            <a:pPr algn="just"/>
            <a:r>
              <a:rPr lang="en-US" sz="3200" b="1" dirty="0" smtClean="0">
                <a:latin typeface="Times New Roman" panose="02020603050405020304" pitchFamily="18" charset="0"/>
                <a:cs typeface="Times New Roman" panose="02020603050405020304" pitchFamily="18" charset="0"/>
              </a:rPr>
              <a:t>Some types of nanoparticles are now commercially available as dry powder or liquid dispersions. The latter is achieved by combining nanoparticles with an aqueous or organic liquid to form a suspension or paste.</a:t>
            </a:r>
            <a:endParaRPr lang="tr-TR"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891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xmlns="" id="{8C686A36-FB5B-46C1-A33A-24453FDA83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5" y="0"/>
            <a:ext cx="2584900" cy="2579365"/>
          </a:xfrm>
          <a:prstGeom prst="rect">
            <a:avLst/>
          </a:prstGeom>
        </p:spPr>
      </p:pic>
      <p:pic>
        <p:nvPicPr>
          <p:cNvPr id="5" name="Resim 4">
            <a:extLst>
              <a:ext uri="{FF2B5EF4-FFF2-40B4-BE49-F238E27FC236}">
                <a16:creationId xmlns:a16="http://schemas.microsoft.com/office/drawing/2014/main" xmlns="" id="{8C442B96-C461-4103-945D-86C800E85F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1424362"/>
            <a:ext cx="2771151" cy="2593851"/>
          </a:xfrm>
          <a:prstGeom prst="rect">
            <a:avLst/>
          </a:prstGeom>
        </p:spPr>
      </p:pic>
      <p:pic>
        <p:nvPicPr>
          <p:cNvPr id="7" name="Resim 6">
            <a:extLst>
              <a:ext uri="{FF2B5EF4-FFF2-40B4-BE49-F238E27FC236}">
                <a16:creationId xmlns:a16="http://schemas.microsoft.com/office/drawing/2014/main" xmlns="" id="{FDB9F6CC-7330-4F84-A712-F8AA71A5BB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0943" y="0"/>
            <a:ext cx="3637561" cy="2721288"/>
          </a:xfrm>
          <a:prstGeom prst="rect">
            <a:avLst/>
          </a:prstGeom>
        </p:spPr>
      </p:pic>
      <p:pic>
        <p:nvPicPr>
          <p:cNvPr id="9" name="Resim 8">
            <a:extLst>
              <a:ext uri="{FF2B5EF4-FFF2-40B4-BE49-F238E27FC236}">
                <a16:creationId xmlns:a16="http://schemas.microsoft.com/office/drawing/2014/main" xmlns="" id="{7F3DB76C-3A84-4041-BFBA-7B53905364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0943" y="4158039"/>
            <a:ext cx="2743200" cy="2569071"/>
          </a:xfrm>
          <a:prstGeom prst="rect">
            <a:avLst/>
          </a:prstGeom>
        </p:spPr>
      </p:pic>
      <p:pic>
        <p:nvPicPr>
          <p:cNvPr id="11" name="Resim 10">
            <a:extLst>
              <a:ext uri="{FF2B5EF4-FFF2-40B4-BE49-F238E27FC236}">
                <a16:creationId xmlns:a16="http://schemas.microsoft.com/office/drawing/2014/main" xmlns="" id="{491255A0-7B68-4B19-8890-88853622D1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20" y="4149080"/>
            <a:ext cx="3619500" cy="2400300"/>
          </a:xfrm>
          <a:prstGeom prst="rect">
            <a:avLst/>
          </a:prstGeom>
        </p:spPr>
      </p:pic>
    </p:spTree>
    <p:extLst>
      <p:ext uri="{BB962C8B-B14F-4D97-AF65-F5344CB8AC3E}">
        <p14:creationId xmlns:p14="http://schemas.microsoft.com/office/powerpoint/2010/main" val="3060958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93F5D615-F3DF-43F5-982B-4FD426EACD45}"/>
              </a:ext>
            </a:extLst>
          </p:cNvPr>
          <p:cNvSpPr>
            <a:spLocks noGrp="1"/>
          </p:cNvSpPr>
          <p:nvPr>
            <p:ph type="title"/>
          </p:nvPr>
        </p:nvSpPr>
        <p:spPr>
          <a:xfrm>
            <a:off x="760040" y="260648"/>
            <a:ext cx="7772400" cy="1456267"/>
          </a:xfrm>
        </p:spPr>
        <p:txBody>
          <a:bodyPr>
            <a:normAutofit/>
          </a:bodyPr>
          <a:lstStyle/>
          <a:p>
            <a:pPr algn="ctr"/>
            <a:r>
              <a:rPr lang="tr-TR" sz="4400" b="1" dirty="0" err="1" smtClean="0"/>
              <a:t>Nanolayers</a:t>
            </a:r>
            <a:endParaRPr lang="tr-TR" sz="4400" b="1" dirty="0"/>
          </a:p>
        </p:txBody>
      </p:sp>
      <p:sp>
        <p:nvSpPr>
          <p:cNvPr id="3" name="İçerik Yer Tutucusu 2">
            <a:extLst>
              <a:ext uri="{FF2B5EF4-FFF2-40B4-BE49-F238E27FC236}">
                <a16:creationId xmlns:a16="http://schemas.microsoft.com/office/drawing/2014/main" xmlns="" id="{5BEF2FFA-05D5-4902-B667-6469AB7D46F8}"/>
              </a:ext>
            </a:extLst>
          </p:cNvPr>
          <p:cNvSpPr>
            <a:spLocks noGrp="1"/>
          </p:cNvSpPr>
          <p:nvPr>
            <p:ph idx="1"/>
          </p:nvPr>
        </p:nvSpPr>
        <p:spPr>
          <a:xfrm>
            <a:off x="433772" y="2492896"/>
            <a:ext cx="8424936" cy="3649133"/>
          </a:xfrm>
        </p:spPr>
        <p:txBody>
          <a:bodyPr>
            <a:noAutofit/>
          </a:bodyPr>
          <a:lstStyle/>
          <a:p>
            <a:pPr algn="just"/>
            <a:r>
              <a:rPr lang="en-US" sz="3200" b="1" dirty="0" err="1" smtClean="0">
                <a:latin typeface="Times New Roman" panose="02020603050405020304" pitchFamily="18" charset="0"/>
                <a:cs typeface="Times New Roman" panose="02020603050405020304" pitchFamily="18" charset="0"/>
              </a:rPr>
              <a:t>Nanolayers</a:t>
            </a:r>
            <a:r>
              <a:rPr lang="en-US" sz="3200" b="1" dirty="0" smtClean="0">
                <a:latin typeface="Times New Roman" panose="02020603050405020304" pitchFamily="18" charset="0"/>
                <a:cs typeface="Times New Roman" panose="02020603050405020304" pitchFamily="18" charset="0"/>
              </a:rPr>
              <a:t> constitute one of the most important topics in the field of nanotechnology. By engineering surfaces and layers at the nanoscale, a very wide degree of functionality and new physical effects (e.g. </a:t>
            </a:r>
            <a:r>
              <a:rPr lang="en-US" sz="3200" b="1" dirty="0" err="1" smtClean="0">
                <a:latin typeface="Times New Roman" panose="02020603050405020304" pitchFamily="18" charset="0"/>
                <a:cs typeface="Times New Roman" panose="02020603050405020304" pitchFamily="18" charset="0"/>
              </a:rPr>
              <a:t>magnetoelectronics</a:t>
            </a:r>
            <a:r>
              <a:rPr lang="en-US" sz="3200" b="1" dirty="0" smtClean="0">
                <a:latin typeface="Times New Roman" panose="02020603050405020304" pitchFamily="18" charset="0"/>
                <a:cs typeface="Times New Roman" panose="02020603050405020304" pitchFamily="18" charset="0"/>
              </a:rPr>
              <a:t> or optics) can be achieved.</a:t>
            </a:r>
            <a:endParaRPr lang="tr-TR"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4298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xmlns="" id="{FAF6D1A4-1CAA-4491-A268-5F8C36A02B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0515" y="223837"/>
            <a:ext cx="3229610" cy="2557091"/>
          </a:xfrm>
          <a:prstGeom prst="rect">
            <a:avLst/>
          </a:prstGeom>
        </p:spPr>
      </p:pic>
      <p:pic>
        <p:nvPicPr>
          <p:cNvPr id="5" name="Resim 4">
            <a:extLst>
              <a:ext uri="{FF2B5EF4-FFF2-40B4-BE49-F238E27FC236}">
                <a16:creationId xmlns:a16="http://schemas.microsoft.com/office/drawing/2014/main" xmlns="" id="{228223E9-9E77-4A09-BA75-DBA5BAF011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223837"/>
            <a:ext cx="4131993" cy="3385939"/>
          </a:xfrm>
          <a:prstGeom prst="rect">
            <a:avLst/>
          </a:prstGeom>
        </p:spPr>
      </p:pic>
      <p:pic>
        <p:nvPicPr>
          <p:cNvPr id="7" name="Resim 6">
            <a:extLst>
              <a:ext uri="{FF2B5EF4-FFF2-40B4-BE49-F238E27FC236}">
                <a16:creationId xmlns:a16="http://schemas.microsoft.com/office/drawing/2014/main" xmlns="" id="{6E348346-0B14-433C-911F-582D021BC2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08" y="3591481"/>
            <a:ext cx="4342951" cy="3266519"/>
          </a:xfrm>
          <a:prstGeom prst="rect">
            <a:avLst/>
          </a:prstGeom>
        </p:spPr>
      </p:pic>
      <p:pic>
        <p:nvPicPr>
          <p:cNvPr id="9" name="Resim 8">
            <a:extLst>
              <a:ext uri="{FF2B5EF4-FFF2-40B4-BE49-F238E27FC236}">
                <a16:creationId xmlns:a16="http://schemas.microsoft.com/office/drawing/2014/main" xmlns="" id="{7BF7DE61-4018-499C-BE1C-119861827E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803" y="3933056"/>
            <a:ext cx="3607531" cy="2708920"/>
          </a:xfrm>
          <a:prstGeom prst="rect">
            <a:avLst/>
          </a:prstGeom>
        </p:spPr>
      </p:pic>
    </p:spTree>
    <p:extLst>
      <p:ext uri="{BB962C8B-B14F-4D97-AF65-F5344CB8AC3E}">
        <p14:creationId xmlns:p14="http://schemas.microsoft.com/office/powerpoint/2010/main" val="2474365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xmlns="" id="{579D035C-B3E4-4108-BB33-2C0F7F35F0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188640"/>
            <a:ext cx="2833891" cy="3192850"/>
          </a:xfrm>
          <a:prstGeom prst="rect">
            <a:avLst/>
          </a:prstGeom>
        </p:spPr>
      </p:pic>
      <p:pic>
        <p:nvPicPr>
          <p:cNvPr id="5" name="Resim 4">
            <a:extLst>
              <a:ext uri="{FF2B5EF4-FFF2-40B4-BE49-F238E27FC236}">
                <a16:creationId xmlns:a16="http://schemas.microsoft.com/office/drawing/2014/main" xmlns="" id="{D2CEAF30-E0BA-42BF-97CC-616BFC6FF6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381115"/>
            <a:ext cx="4000500" cy="3000375"/>
          </a:xfrm>
          <a:prstGeom prst="rect">
            <a:avLst/>
          </a:prstGeom>
        </p:spPr>
      </p:pic>
      <p:pic>
        <p:nvPicPr>
          <p:cNvPr id="7" name="Resim 6">
            <a:extLst>
              <a:ext uri="{FF2B5EF4-FFF2-40B4-BE49-F238E27FC236}">
                <a16:creationId xmlns:a16="http://schemas.microsoft.com/office/drawing/2014/main" xmlns="" id="{FEE12824-A85A-4333-8109-585AFFF99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752" y="3789040"/>
            <a:ext cx="3599688" cy="2700528"/>
          </a:xfrm>
          <a:prstGeom prst="rect">
            <a:avLst/>
          </a:prstGeom>
        </p:spPr>
      </p:pic>
    </p:spTree>
    <p:extLst>
      <p:ext uri="{BB962C8B-B14F-4D97-AF65-F5344CB8AC3E}">
        <p14:creationId xmlns:p14="http://schemas.microsoft.com/office/powerpoint/2010/main" val="4037114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xmlns="" id="{1FD5098B-70F6-43B9-80BC-95ECC80423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548680"/>
            <a:ext cx="4279721" cy="3024336"/>
          </a:xfrm>
          <a:prstGeom prst="rect">
            <a:avLst/>
          </a:prstGeom>
        </p:spPr>
      </p:pic>
      <p:pic>
        <p:nvPicPr>
          <p:cNvPr id="5" name="Resim 4">
            <a:extLst>
              <a:ext uri="{FF2B5EF4-FFF2-40B4-BE49-F238E27FC236}">
                <a16:creationId xmlns:a16="http://schemas.microsoft.com/office/drawing/2014/main" xmlns="" id="{DCC3D42A-04C4-48C6-80F6-6B5B55A2CA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0293" y="556667"/>
            <a:ext cx="3950568" cy="3001506"/>
          </a:xfrm>
          <a:prstGeom prst="rect">
            <a:avLst/>
          </a:prstGeom>
        </p:spPr>
      </p:pic>
      <p:pic>
        <p:nvPicPr>
          <p:cNvPr id="7" name="Resim 6">
            <a:extLst>
              <a:ext uri="{FF2B5EF4-FFF2-40B4-BE49-F238E27FC236}">
                <a16:creationId xmlns:a16="http://schemas.microsoft.com/office/drawing/2014/main" xmlns="" id="{0A5ABAC1-D6A7-4467-8C28-E958A630ED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3768" y="3861048"/>
            <a:ext cx="3788693" cy="2835882"/>
          </a:xfrm>
          <a:prstGeom prst="rect">
            <a:avLst/>
          </a:prstGeom>
        </p:spPr>
      </p:pic>
    </p:spTree>
    <p:extLst>
      <p:ext uri="{BB962C8B-B14F-4D97-AF65-F5344CB8AC3E}">
        <p14:creationId xmlns:p14="http://schemas.microsoft.com/office/powerpoint/2010/main" val="27812622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AEE790C-F3BB-4C9E-8095-6FEA56F669B5}"/>
              </a:ext>
            </a:extLst>
          </p:cNvPr>
          <p:cNvSpPr>
            <a:spLocks noGrp="1"/>
          </p:cNvSpPr>
          <p:nvPr>
            <p:ph type="title"/>
          </p:nvPr>
        </p:nvSpPr>
        <p:spPr>
          <a:xfrm>
            <a:off x="604839" y="332656"/>
            <a:ext cx="7772400" cy="1456267"/>
          </a:xfrm>
        </p:spPr>
        <p:txBody>
          <a:bodyPr>
            <a:normAutofit/>
          </a:bodyPr>
          <a:lstStyle/>
          <a:p>
            <a:pPr algn="ctr"/>
            <a:r>
              <a:rPr lang="tr-TR" sz="4000" b="1" dirty="0" smtClean="0"/>
              <a:t>Quantum </a:t>
            </a:r>
            <a:r>
              <a:rPr lang="tr-TR" sz="4000" b="1" dirty="0" err="1" smtClean="0"/>
              <a:t>Dots</a:t>
            </a:r>
            <a:endParaRPr lang="tr-TR" sz="4000" b="1" dirty="0"/>
          </a:p>
        </p:txBody>
      </p:sp>
      <p:sp>
        <p:nvSpPr>
          <p:cNvPr id="3" name="İçerik Yer Tutucusu 2">
            <a:extLst>
              <a:ext uri="{FF2B5EF4-FFF2-40B4-BE49-F238E27FC236}">
                <a16:creationId xmlns:a16="http://schemas.microsoft.com/office/drawing/2014/main" xmlns="" id="{9FCA06DD-F65E-4141-AF17-C0997B77E8EF}"/>
              </a:ext>
            </a:extLst>
          </p:cNvPr>
          <p:cNvSpPr>
            <a:spLocks noGrp="1"/>
          </p:cNvSpPr>
          <p:nvPr>
            <p:ph idx="1"/>
          </p:nvPr>
        </p:nvSpPr>
        <p:spPr>
          <a:xfrm>
            <a:off x="652282" y="1082420"/>
            <a:ext cx="8003232" cy="3349295"/>
          </a:xfrm>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With quantum dots, the optical properties of a particle can be very well adjusted and controlled depending on the particle size and composition.</a:t>
            </a:r>
            <a:endParaRPr lang="tr-TR" sz="3200" b="1"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4005064"/>
            <a:ext cx="5399938" cy="285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1552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C8F1A372-8F87-4A01-B6E7-CA44350AE3F7}"/>
              </a:ext>
            </a:extLst>
          </p:cNvPr>
          <p:cNvSpPr>
            <a:spLocks noGrp="1"/>
          </p:cNvSpPr>
          <p:nvPr>
            <p:ph type="title"/>
          </p:nvPr>
        </p:nvSpPr>
        <p:spPr>
          <a:xfrm>
            <a:off x="251520" y="260648"/>
            <a:ext cx="7772400" cy="1456267"/>
          </a:xfrm>
        </p:spPr>
        <p:txBody>
          <a:bodyPr>
            <a:normAutofit/>
          </a:bodyPr>
          <a:lstStyle/>
          <a:p>
            <a:r>
              <a:rPr lang="tr-TR" sz="4400" b="1" dirty="0" err="1" smtClean="0"/>
              <a:t>What</a:t>
            </a:r>
            <a:r>
              <a:rPr lang="tr-TR" sz="4400" b="1" dirty="0" smtClean="0"/>
              <a:t> is </a:t>
            </a:r>
            <a:r>
              <a:rPr lang="tr-TR" sz="4400" b="1" dirty="0" err="1" smtClean="0"/>
              <a:t>Nanotechnology</a:t>
            </a:r>
            <a:r>
              <a:rPr lang="tr-TR" sz="4400" b="1" dirty="0" smtClean="0"/>
              <a:t>?</a:t>
            </a:r>
            <a:endParaRPr lang="tr-TR" sz="4400" b="1" dirty="0"/>
          </a:p>
        </p:txBody>
      </p:sp>
      <p:sp>
        <p:nvSpPr>
          <p:cNvPr id="3" name="İçerik Yer Tutucusu 2">
            <a:extLst>
              <a:ext uri="{FF2B5EF4-FFF2-40B4-BE49-F238E27FC236}">
                <a16:creationId xmlns:a16="http://schemas.microsoft.com/office/drawing/2014/main" xmlns="" id="{31CBB07B-5702-4E80-A8AF-F432C986DD94}"/>
              </a:ext>
            </a:extLst>
          </p:cNvPr>
          <p:cNvSpPr>
            <a:spLocks noGrp="1"/>
          </p:cNvSpPr>
          <p:nvPr>
            <p:ph idx="1"/>
          </p:nvPr>
        </p:nvSpPr>
        <p:spPr>
          <a:xfrm>
            <a:off x="0" y="1628800"/>
            <a:ext cx="8820472" cy="3442321"/>
          </a:xfrm>
        </p:spPr>
        <p:txBody>
          <a:bodyPr>
            <a:normAutofit/>
          </a:bodyPr>
          <a:lstStyle/>
          <a:p>
            <a:pPr algn="just">
              <a:buNone/>
            </a:pPr>
            <a:r>
              <a:rPr lang="tr-TR" altLang="tr-TR" sz="3200" dirty="0" smtClean="0">
                <a:latin typeface="Times New Roman" panose="02020603050405020304" pitchFamily="18" charset="0"/>
                <a:cs typeface="Times New Roman" panose="02020603050405020304" pitchFamily="18" charset="0"/>
              </a:rPr>
              <a:t>  </a:t>
            </a:r>
            <a:r>
              <a:rPr lang="en-US" altLang="tr-TR" sz="3200" dirty="0" smtClean="0">
                <a:latin typeface="Times New Roman" panose="02020603050405020304" pitchFamily="18" charset="0"/>
                <a:cs typeface="Times New Roman" panose="02020603050405020304" pitchFamily="18" charset="0"/>
              </a:rPr>
              <a:t>It is the field that allows many substances, tools and machines used in physics, chemistry, biology and engineering to work in very small functions.</a:t>
            </a:r>
            <a:endParaRPr lang="tr-TR" sz="2400" dirty="0">
              <a:latin typeface="Times New Roman" panose="02020603050405020304" pitchFamily="18" charset="0"/>
              <a:cs typeface="Times New Roman" panose="02020603050405020304" pitchFamily="18" charset="0"/>
            </a:endParaRPr>
          </a:p>
          <a:p>
            <a:pPr algn="just"/>
            <a:endParaRPr lang="tr-TR" sz="2400" dirty="0">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xmlns="" id="{2B056299-E692-4571-8CBB-1A88B0D009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44624"/>
            <a:ext cx="2153816" cy="1435877"/>
          </a:xfrm>
          <a:prstGeom prst="rect">
            <a:avLst/>
          </a:prstGeom>
        </p:spPr>
      </p:pic>
      <p:pic>
        <p:nvPicPr>
          <p:cNvPr id="7" name="Resim 6">
            <a:extLst>
              <a:ext uri="{FF2B5EF4-FFF2-40B4-BE49-F238E27FC236}">
                <a16:creationId xmlns:a16="http://schemas.microsoft.com/office/drawing/2014/main" xmlns="" id="{D866F38E-7D66-488B-8606-439A1118A0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49080"/>
            <a:ext cx="9144000" cy="2681114"/>
          </a:xfrm>
          <a:prstGeom prst="rect">
            <a:avLst/>
          </a:prstGeom>
        </p:spPr>
      </p:pic>
    </p:spTree>
    <p:extLst>
      <p:ext uri="{BB962C8B-B14F-4D97-AF65-F5344CB8AC3E}">
        <p14:creationId xmlns:p14="http://schemas.microsoft.com/office/powerpoint/2010/main" val="26365284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1CECF900-FD20-455B-A992-8E0FB3768282}"/>
              </a:ext>
            </a:extLst>
          </p:cNvPr>
          <p:cNvSpPr>
            <a:spLocks noGrp="1"/>
          </p:cNvSpPr>
          <p:nvPr>
            <p:ph idx="1"/>
          </p:nvPr>
        </p:nvSpPr>
        <p:spPr>
          <a:xfrm>
            <a:off x="6821" y="715971"/>
            <a:ext cx="8820472" cy="3649133"/>
          </a:xfrm>
        </p:spPr>
        <p:txBody>
          <a:bodyPr>
            <a:noAutofit/>
          </a:bodyPr>
          <a:lstStyle/>
          <a:p>
            <a:pPr algn="just"/>
            <a:r>
              <a:rPr lang="en-US" sz="2800" b="1" dirty="0" smtClean="0">
                <a:latin typeface="Times New Roman" panose="02020603050405020304" pitchFamily="18" charset="0"/>
                <a:cs typeface="Times New Roman" panose="02020603050405020304" pitchFamily="18" charset="0"/>
              </a:rPr>
              <a:t>Unlike traditional fluorescence paint, a quantum dot can be made to absorb or transmit all wavelengths of light that scan the spectrum from ultraviolet simply by changing its size. </a:t>
            </a:r>
            <a:endParaRPr lang="tr-TR" sz="2800" b="1" dirty="0" smtClean="0">
              <a:latin typeface="Times New Roman" panose="02020603050405020304" pitchFamily="18" charset="0"/>
              <a:cs typeface="Times New Roman" panose="02020603050405020304" pitchFamily="18" charset="0"/>
            </a:endParaRPr>
          </a:p>
          <a:p>
            <a:pPr algn="just"/>
            <a:r>
              <a:rPr lang="en-US" sz="2800" b="1" dirty="0" smtClean="0">
                <a:latin typeface="Times New Roman" panose="02020603050405020304" pitchFamily="18" charset="0"/>
                <a:cs typeface="Times New Roman" panose="02020603050405020304" pitchFamily="18" charset="0"/>
              </a:rPr>
              <a:t>For example, a particle 3 nm in size from cadmium </a:t>
            </a:r>
            <a:r>
              <a:rPr lang="en-US" sz="2800" b="1" dirty="0" err="1" smtClean="0">
                <a:latin typeface="Times New Roman" panose="02020603050405020304" pitchFamily="18" charset="0"/>
                <a:cs typeface="Times New Roman" panose="02020603050405020304" pitchFamily="18" charset="0"/>
              </a:rPr>
              <a:t>cellinuride</a:t>
            </a:r>
            <a:r>
              <a:rPr lang="en-US" sz="2800" b="1" dirty="0" smtClean="0">
                <a:latin typeface="Times New Roman" panose="02020603050405020304" pitchFamily="18" charset="0"/>
                <a:cs typeface="Times New Roman" panose="02020603050405020304" pitchFamily="18" charset="0"/>
              </a:rPr>
              <a:t> emits green light at 520 nm, while a particle of the same material at 5.5 nm emits red light at 630 nm.</a:t>
            </a:r>
            <a:endParaRPr lang="tr-TR" sz="2800" b="1" dirty="0">
              <a:solidFill>
                <a:srgbClr val="FFC000"/>
              </a:solidFill>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xmlns="" id="{732B8366-1D03-4529-BE8B-E7CEE9A4D8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3728" y="4303028"/>
            <a:ext cx="5148557" cy="2554972"/>
          </a:xfrm>
          <a:prstGeom prst="rect">
            <a:avLst/>
          </a:prstGeom>
        </p:spPr>
      </p:pic>
    </p:spTree>
    <p:extLst>
      <p:ext uri="{BB962C8B-B14F-4D97-AF65-F5344CB8AC3E}">
        <p14:creationId xmlns:p14="http://schemas.microsoft.com/office/powerpoint/2010/main" val="29072661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xmlns="" id="{E0117255-8B2D-41BC-A4B1-843522DD3D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692696"/>
            <a:ext cx="3343275" cy="1647825"/>
          </a:xfrm>
          <a:prstGeom prst="rect">
            <a:avLst/>
          </a:prstGeom>
        </p:spPr>
      </p:pic>
      <p:pic>
        <p:nvPicPr>
          <p:cNvPr id="5" name="Resim 4">
            <a:extLst>
              <a:ext uri="{FF2B5EF4-FFF2-40B4-BE49-F238E27FC236}">
                <a16:creationId xmlns:a16="http://schemas.microsoft.com/office/drawing/2014/main" xmlns="" id="{C3C1E474-6FC9-4154-8C4C-8F3827EAC3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476672"/>
            <a:ext cx="3147259" cy="5445224"/>
          </a:xfrm>
          <a:prstGeom prst="rect">
            <a:avLst/>
          </a:prstGeom>
        </p:spPr>
      </p:pic>
      <p:pic>
        <p:nvPicPr>
          <p:cNvPr id="7" name="Resim 6">
            <a:extLst>
              <a:ext uri="{FF2B5EF4-FFF2-40B4-BE49-F238E27FC236}">
                <a16:creationId xmlns:a16="http://schemas.microsoft.com/office/drawing/2014/main" xmlns="" id="{F7EF398C-3E64-4F6F-A3B4-9CB1B56F98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150" y="3212976"/>
            <a:ext cx="4491691" cy="2711574"/>
          </a:xfrm>
          <a:prstGeom prst="rect">
            <a:avLst/>
          </a:prstGeom>
        </p:spPr>
      </p:pic>
    </p:spTree>
    <p:extLst>
      <p:ext uri="{BB962C8B-B14F-4D97-AF65-F5344CB8AC3E}">
        <p14:creationId xmlns:p14="http://schemas.microsoft.com/office/powerpoint/2010/main" val="1046369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CEF8F31B-81C7-4859-9DFF-CBF056C61940}"/>
              </a:ext>
            </a:extLst>
          </p:cNvPr>
          <p:cNvSpPr>
            <a:spLocks noGrp="1"/>
          </p:cNvSpPr>
          <p:nvPr>
            <p:ph type="title"/>
          </p:nvPr>
        </p:nvSpPr>
        <p:spPr>
          <a:xfrm>
            <a:off x="1192088" y="200389"/>
            <a:ext cx="7772400" cy="1456267"/>
          </a:xfrm>
        </p:spPr>
        <p:txBody>
          <a:bodyPr>
            <a:normAutofit/>
          </a:bodyPr>
          <a:lstStyle/>
          <a:p>
            <a:r>
              <a:rPr lang="tr-TR" sz="3200" b="1" u="sng" dirty="0" smtClean="0">
                <a:effectLst>
                  <a:outerShdw blurRad="38100" dist="38100" dir="2700000" algn="tl">
                    <a:srgbClr val="000000">
                      <a:alpha val="43137"/>
                    </a:srgbClr>
                  </a:outerShdw>
                </a:effectLst>
                <a:latin typeface="+mn-lt"/>
              </a:rPr>
              <a:t>OBJECTIVES OF NANOTECHNOLOGY</a:t>
            </a:r>
            <a:endParaRPr lang="tr-TR" sz="3200" b="1" u="sng" dirty="0">
              <a:effectLst>
                <a:outerShdw blurRad="38100" dist="38100" dir="2700000" algn="tl">
                  <a:srgbClr val="000000">
                    <a:alpha val="43137"/>
                  </a:srgbClr>
                </a:outerShdw>
              </a:effectLst>
              <a:latin typeface="+mn-lt"/>
            </a:endParaRPr>
          </a:p>
        </p:txBody>
      </p:sp>
      <p:sp>
        <p:nvSpPr>
          <p:cNvPr id="3" name="İçerik Yer Tutucusu 2">
            <a:extLst>
              <a:ext uri="{FF2B5EF4-FFF2-40B4-BE49-F238E27FC236}">
                <a16:creationId xmlns:a16="http://schemas.microsoft.com/office/drawing/2014/main" xmlns="" id="{D0F8149E-8CF0-40EE-9620-92A43098E1C8}"/>
              </a:ext>
            </a:extLst>
          </p:cNvPr>
          <p:cNvSpPr>
            <a:spLocks noGrp="1"/>
          </p:cNvSpPr>
          <p:nvPr>
            <p:ph idx="1"/>
          </p:nvPr>
        </p:nvSpPr>
        <p:spPr>
          <a:xfrm>
            <a:off x="323528" y="1628800"/>
            <a:ext cx="8640960" cy="4715932"/>
          </a:xfrm>
        </p:spPr>
        <p:txBody>
          <a:bodyPr>
            <a:noAutofit/>
          </a:bodyPr>
          <a:lstStyle/>
          <a:p>
            <a:pPr>
              <a:buFont typeface="Wingdings" pitchFamily="2" charset="2"/>
              <a:buChar char="Ø"/>
            </a:pPr>
            <a:r>
              <a:rPr lang="en-US" sz="2800" b="1" dirty="0" smtClean="0"/>
              <a:t>Analysis of nanometer-scale structures, </a:t>
            </a:r>
            <a:endParaRPr lang="tr-TR" sz="2800" b="1" dirty="0" smtClean="0"/>
          </a:p>
          <a:p>
            <a:pPr>
              <a:buFont typeface="Wingdings" pitchFamily="2" charset="2"/>
              <a:buChar char="Ø"/>
            </a:pPr>
            <a:r>
              <a:rPr lang="en-US" sz="2800" b="1" dirty="0" smtClean="0"/>
              <a:t>Creation of new nanoscale functional materials, Understanding the physical properties of nanometer-sized structures, </a:t>
            </a:r>
            <a:endParaRPr lang="tr-TR" sz="2800" b="1" dirty="0" smtClean="0"/>
          </a:p>
          <a:p>
            <a:pPr>
              <a:buFont typeface="Wingdings" pitchFamily="2" charset="2"/>
              <a:buChar char="Ø"/>
            </a:pPr>
            <a:r>
              <a:rPr lang="en-US" sz="2800" b="1" dirty="0" smtClean="0"/>
              <a:t>Development of </a:t>
            </a:r>
            <a:r>
              <a:rPr lang="en-US" sz="2800" b="1" dirty="0" err="1" smtClean="0"/>
              <a:t>nano</a:t>
            </a:r>
            <a:r>
              <a:rPr lang="en-US" sz="2800" b="1" dirty="0" smtClean="0"/>
              <a:t>-sensitive devices, </a:t>
            </a:r>
            <a:endParaRPr lang="tr-TR" sz="2800" b="1" dirty="0" smtClean="0"/>
          </a:p>
          <a:p>
            <a:pPr>
              <a:buFont typeface="Wingdings" pitchFamily="2" charset="2"/>
              <a:buChar char="Ø"/>
            </a:pPr>
            <a:r>
              <a:rPr lang="en-US" sz="2800" b="1" dirty="0" smtClean="0"/>
              <a:t>Development of </a:t>
            </a:r>
            <a:r>
              <a:rPr lang="en-US" sz="2800" b="1" dirty="0" err="1" smtClean="0"/>
              <a:t>nano</a:t>
            </a:r>
            <a:r>
              <a:rPr lang="en-US" sz="2800" b="1" dirty="0" smtClean="0"/>
              <a:t>-scale devices Controlling matter of this size, </a:t>
            </a:r>
            <a:endParaRPr lang="tr-TR" sz="2800" b="1" dirty="0" smtClean="0"/>
          </a:p>
          <a:p>
            <a:pPr>
              <a:buFont typeface="Wingdings" pitchFamily="2" charset="2"/>
              <a:buChar char="Ø"/>
            </a:pPr>
            <a:r>
              <a:rPr lang="en-US" sz="2800" b="1" dirty="0" smtClean="0"/>
              <a:t>Establishing the link between the </a:t>
            </a:r>
            <a:r>
              <a:rPr lang="en-US" sz="2800" b="1" dirty="0" err="1" smtClean="0"/>
              <a:t>nanoscopic</a:t>
            </a:r>
            <a:r>
              <a:rPr lang="en-US" sz="2800" b="1" dirty="0" smtClean="0"/>
              <a:t> and microscopic world by finding appropriate methods</a:t>
            </a:r>
            <a:r>
              <a:rPr lang="tr-TR" sz="2800" b="1" dirty="0" smtClean="0"/>
              <a:t>. </a:t>
            </a:r>
            <a:endParaRPr lang="tr-TR" sz="2800" b="1" dirty="0"/>
          </a:p>
        </p:txBody>
      </p:sp>
    </p:spTree>
    <p:extLst>
      <p:ext uri="{BB962C8B-B14F-4D97-AF65-F5344CB8AC3E}">
        <p14:creationId xmlns:p14="http://schemas.microsoft.com/office/powerpoint/2010/main" val="1877250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CEF8F31B-81C7-4859-9DFF-CBF056C61940}"/>
              </a:ext>
            </a:extLst>
          </p:cNvPr>
          <p:cNvSpPr>
            <a:spLocks noGrp="1"/>
          </p:cNvSpPr>
          <p:nvPr>
            <p:ph type="title"/>
          </p:nvPr>
        </p:nvSpPr>
        <p:spPr>
          <a:xfrm>
            <a:off x="1259632" y="548680"/>
            <a:ext cx="7772400" cy="1456267"/>
          </a:xfrm>
        </p:spPr>
        <p:txBody>
          <a:bodyPr>
            <a:normAutofit/>
          </a:bodyPr>
          <a:lstStyle/>
          <a:p>
            <a:r>
              <a:rPr lang="en-US" sz="3200" b="1" dirty="0" smtClean="0"/>
              <a:t>Areas of Use of Nanotechnology</a:t>
            </a:r>
            <a:endParaRPr lang="tr-TR" sz="3200" b="1" dirty="0"/>
          </a:p>
        </p:txBody>
      </p:sp>
      <p:sp>
        <p:nvSpPr>
          <p:cNvPr id="3" name="İçerik Yer Tutucusu 2">
            <a:extLst>
              <a:ext uri="{FF2B5EF4-FFF2-40B4-BE49-F238E27FC236}">
                <a16:creationId xmlns:a16="http://schemas.microsoft.com/office/drawing/2014/main" xmlns="" id="{D0F8149E-8CF0-40EE-9620-92A43098E1C8}"/>
              </a:ext>
            </a:extLst>
          </p:cNvPr>
          <p:cNvSpPr>
            <a:spLocks noGrp="1"/>
          </p:cNvSpPr>
          <p:nvPr>
            <p:ph idx="1"/>
          </p:nvPr>
        </p:nvSpPr>
        <p:spPr>
          <a:xfrm>
            <a:off x="755576" y="2204864"/>
            <a:ext cx="7772400" cy="3649133"/>
          </a:xfrm>
        </p:spPr>
        <p:txBody>
          <a:bodyPr>
            <a:normAutofit lnSpcReduction="10000"/>
          </a:bodyPr>
          <a:lstStyle/>
          <a:p>
            <a:r>
              <a:rPr lang="en-US" sz="2400" b="1" dirty="0" smtClean="0"/>
              <a:t>Materials and manufacturing sector (including textiles) </a:t>
            </a:r>
            <a:endParaRPr lang="tr-TR" sz="2400" b="1" dirty="0" smtClean="0"/>
          </a:p>
          <a:p>
            <a:r>
              <a:rPr lang="en-US" sz="2400" b="1" dirty="0" smtClean="0"/>
              <a:t>Nano Electrical and Computer Technologies </a:t>
            </a:r>
            <a:endParaRPr lang="tr-TR" sz="2400" b="1" dirty="0" smtClean="0"/>
          </a:p>
          <a:p>
            <a:r>
              <a:rPr lang="en-US" sz="2400" b="1" dirty="0" smtClean="0"/>
              <a:t>Medical and Healthcare Sector </a:t>
            </a:r>
            <a:endParaRPr lang="tr-TR" sz="2400" b="1" dirty="0" smtClean="0"/>
          </a:p>
          <a:p>
            <a:r>
              <a:rPr lang="en-US" sz="2400" b="1" dirty="0" smtClean="0"/>
              <a:t>Aerospace Research </a:t>
            </a:r>
            <a:endParaRPr lang="tr-TR" sz="2400" b="1" dirty="0" smtClean="0"/>
          </a:p>
          <a:p>
            <a:r>
              <a:rPr lang="en-US" sz="2400" b="1" dirty="0" smtClean="0"/>
              <a:t>Environment and Energy </a:t>
            </a:r>
            <a:endParaRPr lang="tr-TR" sz="2400" b="1" dirty="0" smtClean="0"/>
          </a:p>
          <a:p>
            <a:r>
              <a:rPr lang="en-US" sz="2400" b="1" dirty="0" smtClean="0"/>
              <a:t>Defense </a:t>
            </a:r>
            <a:endParaRPr lang="tr-TR" sz="2400" b="1" dirty="0"/>
          </a:p>
          <a:p>
            <a:r>
              <a:rPr lang="en-US" sz="2400" b="1" dirty="0" smtClean="0"/>
              <a:t>Sector Biotechnology, </a:t>
            </a:r>
            <a:endParaRPr lang="tr-TR" sz="2400" b="1" dirty="0" smtClean="0"/>
          </a:p>
          <a:p>
            <a:r>
              <a:rPr lang="en-US" sz="2400" b="1" dirty="0" smtClean="0"/>
              <a:t>Agriculture and Food</a:t>
            </a:r>
            <a:endParaRPr lang="tr-TR" sz="2400" b="1" dirty="0"/>
          </a:p>
        </p:txBody>
      </p:sp>
    </p:spTree>
    <p:extLst>
      <p:ext uri="{BB962C8B-B14F-4D97-AF65-F5344CB8AC3E}">
        <p14:creationId xmlns:p14="http://schemas.microsoft.com/office/powerpoint/2010/main" val="1877250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179512" y="24861"/>
            <a:ext cx="8712967" cy="6833139"/>
          </a:xfrm>
          <a:prstGeom prst="rect">
            <a:avLst/>
          </a:prstGeom>
        </p:spPr>
      </p:pic>
    </p:spTree>
    <p:extLst>
      <p:ext uri="{BB962C8B-B14F-4D97-AF65-F5344CB8AC3E}">
        <p14:creationId xmlns:p14="http://schemas.microsoft.com/office/powerpoint/2010/main" val="2509359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0782" y="332656"/>
            <a:ext cx="9203023" cy="6192688"/>
          </a:xfrm>
          <a:prstGeom prst="rect">
            <a:avLst/>
          </a:prstGeom>
        </p:spPr>
      </p:pic>
    </p:spTree>
    <p:extLst>
      <p:ext uri="{BB962C8B-B14F-4D97-AF65-F5344CB8AC3E}">
        <p14:creationId xmlns:p14="http://schemas.microsoft.com/office/powerpoint/2010/main" val="1792179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0"/>
            <a:ext cx="9143999" cy="6858000"/>
          </a:xfrm>
          <a:prstGeom prst="rect">
            <a:avLst/>
          </a:prstGeom>
        </p:spPr>
      </p:pic>
    </p:spTree>
    <p:extLst>
      <p:ext uri="{BB962C8B-B14F-4D97-AF65-F5344CB8AC3E}">
        <p14:creationId xmlns:p14="http://schemas.microsoft.com/office/powerpoint/2010/main" val="1534856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5A337ED-E8E7-4D01-9459-71F6C2E4F5D6}"/>
              </a:ext>
            </a:extLst>
          </p:cNvPr>
          <p:cNvSpPr>
            <a:spLocks noGrp="1"/>
          </p:cNvSpPr>
          <p:nvPr>
            <p:ph type="title"/>
          </p:nvPr>
        </p:nvSpPr>
        <p:spPr>
          <a:xfrm>
            <a:off x="667335" y="260648"/>
            <a:ext cx="7772400" cy="1456267"/>
          </a:xfrm>
        </p:spPr>
        <p:txBody>
          <a:bodyPr>
            <a:normAutofit/>
          </a:bodyPr>
          <a:lstStyle/>
          <a:p>
            <a:pPr algn="ctr"/>
            <a:r>
              <a:rPr lang="tr-TR" sz="4400" b="1" u="sng" dirty="0" smtClean="0"/>
              <a:t>NANOMEDICINE</a:t>
            </a:r>
            <a:endParaRPr lang="tr-TR" sz="4400" b="1" u="sng" dirty="0"/>
          </a:p>
        </p:txBody>
      </p:sp>
      <p:sp>
        <p:nvSpPr>
          <p:cNvPr id="3" name="İçerik Yer Tutucusu 2">
            <a:extLst>
              <a:ext uri="{FF2B5EF4-FFF2-40B4-BE49-F238E27FC236}">
                <a16:creationId xmlns:a16="http://schemas.microsoft.com/office/drawing/2014/main" xmlns="" id="{38504995-B3CA-4BA1-98D2-4589A3FF7946}"/>
              </a:ext>
            </a:extLst>
          </p:cNvPr>
          <p:cNvSpPr>
            <a:spLocks noGrp="1"/>
          </p:cNvSpPr>
          <p:nvPr>
            <p:ph idx="1"/>
          </p:nvPr>
        </p:nvSpPr>
        <p:spPr>
          <a:xfrm>
            <a:off x="667335" y="1355637"/>
            <a:ext cx="8064896" cy="3217085"/>
          </a:xfrm>
        </p:spPr>
        <p:txBody>
          <a:bodyPr>
            <a:normAutofit/>
          </a:bodyPr>
          <a:lstStyle/>
          <a:p>
            <a:pPr marL="0" indent="0" algn="just">
              <a:buNone/>
            </a:pPr>
            <a:r>
              <a:rPr lang="en-US" sz="2800" b="1" dirty="0" smtClean="0">
                <a:latin typeface="Times New Roman" panose="02020603050405020304" pitchFamily="18" charset="0"/>
                <a:cs typeface="Times New Roman" panose="02020603050405020304" pitchFamily="18" charset="0"/>
              </a:rPr>
              <a:t>It includes areas such as </a:t>
            </a:r>
            <a:r>
              <a:rPr lang="en-US" sz="2800" b="1" dirty="0" err="1" smtClean="0">
                <a:latin typeface="Times New Roman" panose="02020603050405020304" pitchFamily="18" charset="0"/>
                <a:cs typeface="Times New Roman" panose="02020603050405020304" pitchFamily="18" charset="0"/>
              </a:rPr>
              <a:t>nanoelectronic</a:t>
            </a:r>
            <a:r>
              <a:rPr lang="en-US" sz="2800" b="1" dirty="0" smtClean="0">
                <a:latin typeface="Times New Roman" panose="02020603050405020304" pitchFamily="18" charset="0"/>
                <a:cs typeface="Times New Roman" panose="02020603050405020304" pitchFamily="18" charset="0"/>
              </a:rPr>
              <a:t> biosensors and molecular nanotechnology that will allow personalized medical applications, especially the use of nanomaterials for diagnostic and therapeutic purposes.</a:t>
            </a:r>
            <a:endParaRPr lang="tr-TR" sz="2800" b="1" dirty="0">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xmlns="" id="{5825A820-22BA-4E1D-AA8F-0167E63E2C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4551587"/>
            <a:ext cx="5093791" cy="2232248"/>
          </a:xfrm>
          <a:prstGeom prst="rect">
            <a:avLst/>
          </a:prstGeom>
        </p:spPr>
      </p:pic>
    </p:spTree>
    <p:extLst>
      <p:ext uri="{BB962C8B-B14F-4D97-AF65-F5344CB8AC3E}">
        <p14:creationId xmlns:p14="http://schemas.microsoft.com/office/powerpoint/2010/main" val="1194013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D4885FB2-B55E-4EDC-AD95-05A7A853E0D4}"/>
              </a:ext>
            </a:extLst>
          </p:cNvPr>
          <p:cNvSpPr>
            <a:spLocks noGrp="1"/>
          </p:cNvSpPr>
          <p:nvPr>
            <p:ph idx="1"/>
          </p:nvPr>
        </p:nvSpPr>
        <p:spPr>
          <a:xfrm>
            <a:off x="467544" y="332656"/>
            <a:ext cx="7772400" cy="5904656"/>
          </a:xfrm>
        </p:spPr>
        <p:txBody>
          <a:bodyPr>
            <a:noAutofit/>
          </a:bodyPr>
          <a:lstStyle/>
          <a:p>
            <a:pPr marL="0" indent="0" algn="ctr">
              <a:buNone/>
            </a:pPr>
            <a:r>
              <a:rPr lang="tr-TR" sz="40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Areas</a:t>
            </a:r>
            <a:r>
              <a:rPr lang="tr-TR" sz="4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of </a:t>
            </a:r>
            <a:r>
              <a:rPr lang="tr-TR" sz="40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Nano</a:t>
            </a:r>
            <a:r>
              <a:rPr lang="tr-TR" sz="4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40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Medicine</a:t>
            </a:r>
            <a:r>
              <a:rPr lang="tr-TR" sz="4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lgn="ctr">
              <a:buNone/>
            </a:pPr>
            <a:r>
              <a:rPr lang="tr-TR" sz="20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Nanomaterials</a:t>
            </a: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lgn="ctr">
              <a:buNone/>
            </a:pP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Control of </a:t>
            </a:r>
            <a:r>
              <a:rPr lang="tr-TR" sz="20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surfaces</a:t>
            </a: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lgn="ctr">
              <a:buNone/>
            </a:pPr>
            <a:r>
              <a:rPr lang="tr-TR" sz="20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Intracellular</a:t>
            </a: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20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instruments</a:t>
            </a: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lgn="ctr">
              <a:buNone/>
            </a:pPr>
            <a:r>
              <a:rPr lang="tr-TR" sz="20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BioMEMS</a:t>
            </a: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lgn="ctr">
              <a:buNone/>
            </a:pPr>
            <a:r>
              <a:rPr lang="tr-TR" sz="20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Enzyme</a:t>
            </a: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20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control</a:t>
            </a: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lgn="ctr">
              <a:buNone/>
            </a:pPr>
            <a:r>
              <a:rPr lang="tr-TR" sz="20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Nanorobots</a:t>
            </a: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lgn="ctr">
              <a:buNone/>
            </a:pPr>
            <a:r>
              <a:rPr lang="tr-TR" sz="20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Nanopores</a:t>
            </a: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lgn="ctr">
              <a:buNone/>
            </a:pP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Cell </a:t>
            </a:r>
            <a:r>
              <a:rPr lang="tr-TR" sz="20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stimulation</a:t>
            </a: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20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a:t>
            </a: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20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diagnosis</a:t>
            </a: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lgn="ctr">
              <a:buNone/>
            </a:pP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DNA </a:t>
            </a:r>
            <a:r>
              <a:rPr lang="tr-TR" sz="20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sequencing</a:t>
            </a: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20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manipulation</a:t>
            </a: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20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a:t>
            </a: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20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diagnosis</a:t>
            </a: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lgn="ctr">
              <a:buNone/>
            </a:pPr>
            <a:r>
              <a:rPr lang="tr-TR" sz="20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Diagnostic</a:t>
            </a: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20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instruments</a:t>
            </a: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20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chips</a:t>
            </a: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20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sensors</a:t>
            </a: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lgn="ctr">
              <a:buNone/>
            </a:pPr>
            <a:r>
              <a:rPr lang="tr-TR" sz="20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Drug</a:t>
            </a: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20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release</a:t>
            </a: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lgn="ctr">
              <a:buNone/>
            </a:pPr>
            <a:r>
              <a:rPr lang="tr-TR" sz="20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Nanoterapeutics</a:t>
            </a: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lgn="ctr">
              <a:buNone/>
            </a:pPr>
            <a:r>
              <a:rPr lang="tr-TR" sz="20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Synthetic</a:t>
            </a: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20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biology</a:t>
            </a: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20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a:t>
            </a: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20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nanoinstruments</a:t>
            </a: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buNone/>
            </a:pPr>
            <a:r>
              <a:rPr lang="tr-TR" sz="20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Biotechnology</a:t>
            </a: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20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a:t>
            </a: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20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biorobotics</a:t>
            </a:r>
            <a:endParaRPr lang="tr-T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6076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5881D4CC-2FDD-4C8C-B962-A2D132DFC4E7}"/>
              </a:ext>
            </a:extLst>
          </p:cNvPr>
          <p:cNvSpPr>
            <a:spLocks noGrp="1"/>
          </p:cNvSpPr>
          <p:nvPr>
            <p:ph idx="1"/>
          </p:nvPr>
        </p:nvSpPr>
        <p:spPr>
          <a:xfrm>
            <a:off x="98514" y="0"/>
            <a:ext cx="8892480" cy="4746510"/>
          </a:xfrm>
        </p:spPr>
        <p:txBody>
          <a:bodyPr>
            <a:normAutofit/>
          </a:bodyPr>
          <a:lstStyle/>
          <a:p>
            <a:pPr algn="just">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Every event that takes place in our body occurs at the molecular level.</a:t>
            </a:r>
            <a:endParaRPr lang="tr-TR" sz="28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The methods used in medicine today do not manage to get down to the molecular dimension very well.</a:t>
            </a:r>
            <a:endParaRPr lang="tr-TR" sz="28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For example, it is possible that micro-sized robots to be produced with the help of nanotechnology can be delivered to the bloodstream and remove lipids that accumulate on the vessel wall and cause hardening of the arteries, thus preventing heart attack and hardening of the arteries.</a:t>
            </a:r>
            <a:endParaRPr lang="tr-TR" sz="2800" b="1" dirty="0">
              <a:solidFill>
                <a:srgbClr val="FFFF00"/>
              </a:solidFill>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xmlns="" id="{B28B961E-D885-4739-973D-EDC67094D0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9252" y="4746510"/>
            <a:ext cx="3261742" cy="2110813"/>
          </a:xfrm>
          <a:prstGeom prst="rect">
            <a:avLst/>
          </a:prstGeom>
        </p:spPr>
      </p:pic>
    </p:spTree>
    <p:extLst>
      <p:ext uri="{BB962C8B-B14F-4D97-AF65-F5344CB8AC3E}">
        <p14:creationId xmlns:p14="http://schemas.microsoft.com/office/powerpoint/2010/main" val="2703011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196752"/>
            <a:ext cx="8568952" cy="4320480"/>
          </a:xfrm>
        </p:spPr>
        <p:txBody>
          <a:bodyPr>
            <a:noAutofit/>
          </a:bodyPr>
          <a:lstStyle/>
          <a:p>
            <a:pPr algn="ctr">
              <a:buNone/>
            </a:pPr>
            <a:r>
              <a:rPr lang="tr-TR" sz="4800" b="1" u="sng" dirty="0" smtClean="0">
                <a:solidFill>
                  <a:srgbClr val="FFFF00"/>
                </a:solidFill>
              </a:rPr>
              <a:t>1 NANOMETER = 1 </a:t>
            </a:r>
            <a:r>
              <a:rPr lang="tr-TR" sz="4800" b="1" u="sng" dirty="0" err="1" smtClean="0">
                <a:solidFill>
                  <a:srgbClr val="FFFF00"/>
                </a:solidFill>
              </a:rPr>
              <a:t>nm</a:t>
            </a:r>
            <a:r>
              <a:rPr lang="tr-TR" sz="4800" b="1" u="sng" dirty="0" smtClean="0">
                <a:solidFill>
                  <a:srgbClr val="FFFF00"/>
                </a:solidFill>
              </a:rPr>
              <a:t>,</a:t>
            </a:r>
          </a:p>
          <a:p>
            <a:pPr algn="ctr">
              <a:buNone/>
            </a:pPr>
            <a:r>
              <a:rPr lang="en-US" sz="3600" dirty="0" smtClean="0"/>
              <a:t>One billionth of 1 meter </a:t>
            </a:r>
            <a:endParaRPr lang="tr-TR" sz="3600" dirty="0" smtClean="0"/>
          </a:p>
          <a:p>
            <a:pPr algn="ctr">
              <a:buNone/>
            </a:pPr>
            <a:r>
              <a:rPr lang="en-US" sz="3600" dirty="0" smtClean="0"/>
              <a:t>10 </a:t>
            </a:r>
            <a:r>
              <a:rPr lang="tr-TR" sz="3600" dirty="0" smtClean="0"/>
              <a:t>  </a:t>
            </a:r>
            <a:r>
              <a:rPr lang="en-US" sz="3600" dirty="0" smtClean="0"/>
              <a:t>meters </a:t>
            </a:r>
            <a:endParaRPr lang="tr-TR" sz="3600" dirty="0" smtClean="0"/>
          </a:p>
          <a:p>
            <a:pPr algn="ctr">
              <a:buNone/>
            </a:pPr>
            <a:r>
              <a:rPr lang="en-US" sz="3600" dirty="0" smtClean="0"/>
              <a:t>1 inch = 25,400,000 nm </a:t>
            </a:r>
            <a:endParaRPr lang="tr-TR" sz="3600" dirty="0" smtClean="0"/>
          </a:p>
          <a:p>
            <a:pPr algn="ctr">
              <a:buNone/>
            </a:pPr>
            <a:r>
              <a:rPr lang="en-US" sz="3600" dirty="0" err="1" smtClean="0"/>
              <a:t>Newsp</a:t>
            </a:r>
            <a:r>
              <a:rPr lang="tr-TR" sz="3600" dirty="0" err="1" smtClean="0"/>
              <a:t>aper</a:t>
            </a:r>
            <a:r>
              <a:rPr lang="en-US" sz="3600" dirty="0" smtClean="0"/>
              <a:t> thickness ~ 100,000 nm</a:t>
            </a:r>
            <a:endParaRPr lang="tr-TR" sz="3600" dirty="0" smtClean="0"/>
          </a:p>
        </p:txBody>
      </p:sp>
      <p:sp>
        <p:nvSpPr>
          <p:cNvPr id="5" name="4 Metin kutusu"/>
          <p:cNvSpPr txBox="1"/>
          <p:nvPr/>
        </p:nvSpPr>
        <p:spPr>
          <a:xfrm>
            <a:off x="3851920" y="2996952"/>
            <a:ext cx="434734" cy="461665"/>
          </a:xfrm>
          <a:prstGeom prst="rect">
            <a:avLst/>
          </a:prstGeom>
          <a:noFill/>
        </p:spPr>
        <p:txBody>
          <a:bodyPr wrap="none" rtlCol="0">
            <a:spAutoFit/>
          </a:bodyPr>
          <a:lstStyle/>
          <a:p>
            <a:r>
              <a:rPr lang="tr-TR" sz="2400" b="1" dirty="0" smtClean="0"/>
              <a:t>-9</a:t>
            </a:r>
            <a:endParaRPr lang="tr-TR" sz="24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D609DD7F-B255-4942-88B2-633562DE15BB}"/>
              </a:ext>
            </a:extLst>
          </p:cNvPr>
          <p:cNvSpPr>
            <a:spLocks noGrp="1"/>
          </p:cNvSpPr>
          <p:nvPr>
            <p:ph idx="1"/>
          </p:nvPr>
        </p:nvSpPr>
        <p:spPr>
          <a:xfrm>
            <a:off x="287524" y="379837"/>
            <a:ext cx="8712968" cy="4536504"/>
          </a:xfrm>
        </p:spPr>
        <p:txBody>
          <a:bodyPr>
            <a:normAutofit/>
          </a:bodyPr>
          <a:lstStyle/>
          <a:p>
            <a:pPr marL="0" indent="0" algn="just">
              <a:buNone/>
            </a:pPr>
            <a:r>
              <a:rPr lang="en-US" sz="2800" b="1" dirty="0" smtClean="0">
                <a:latin typeface="Times New Roman" panose="02020603050405020304" pitchFamily="18" charset="0"/>
                <a:cs typeface="Times New Roman" panose="02020603050405020304" pitchFamily="18" charset="0"/>
              </a:rPr>
              <a:t>With the application of nanotechnology to the field of medicine, </a:t>
            </a:r>
            <a:r>
              <a:rPr lang="en-US" sz="2800" b="1" dirty="0" err="1" smtClean="0">
                <a:latin typeface="Times New Roman" panose="02020603050405020304" pitchFamily="18" charset="0"/>
                <a:cs typeface="Times New Roman" panose="02020603050405020304" pitchFamily="18" charset="0"/>
              </a:rPr>
              <a:t>nanorobots</a:t>
            </a:r>
            <a:r>
              <a:rPr lang="en-US" sz="2800" b="1" dirty="0" smtClean="0">
                <a:latin typeface="Times New Roman" panose="02020603050405020304" pitchFamily="18" charset="0"/>
                <a:cs typeface="Times New Roman" panose="02020603050405020304" pitchFamily="18" charset="0"/>
              </a:rPr>
              <a:t> will be sent to the immune system, strengthening immunity and providing an organism that is more resistant to bacteria and viruses.</a:t>
            </a:r>
            <a:endParaRPr lang="tr-TR" sz="2800" b="1" dirty="0">
              <a:latin typeface="Times New Roman" panose="02020603050405020304" pitchFamily="18" charset="0"/>
              <a:cs typeface="Times New Roman" panose="02020603050405020304" pitchFamily="18" charset="0"/>
            </a:endParaRPr>
          </a:p>
          <a:p>
            <a:pPr marL="0" indent="0" algn="just">
              <a:buNone/>
            </a:pPr>
            <a:r>
              <a:rPr lang="en-US" sz="2800" b="1" dirty="0" smtClean="0">
                <a:solidFill>
                  <a:srgbClr val="FF0000"/>
                </a:solidFill>
                <a:latin typeface="Times New Roman" panose="02020603050405020304" pitchFamily="18" charset="0"/>
                <a:cs typeface="Times New Roman" panose="02020603050405020304" pitchFamily="18" charset="0"/>
              </a:rPr>
              <a:t>The risk of </a:t>
            </a:r>
            <a:r>
              <a:rPr lang="en-US" sz="2800" b="1" dirty="0" err="1" smtClean="0">
                <a:solidFill>
                  <a:srgbClr val="FF0000"/>
                </a:solidFill>
                <a:latin typeface="Times New Roman" panose="02020603050405020304" pitchFamily="18" charset="0"/>
                <a:cs typeface="Times New Roman" panose="02020603050405020304" pitchFamily="18" charset="0"/>
              </a:rPr>
              <a:t>nano</a:t>
            </a:r>
            <a:r>
              <a:rPr lang="tr-TR" sz="2800" b="1" dirty="0" err="1" smtClean="0">
                <a:solidFill>
                  <a:srgbClr val="FF0000"/>
                </a:solidFill>
                <a:latin typeface="Times New Roman" panose="02020603050405020304" pitchFamily="18" charset="0"/>
                <a:cs typeface="Times New Roman" panose="02020603050405020304" pitchFamily="18" charset="0"/>
              </a:rPr>
              <a:t>ro</a:t>
            </a:r>
            <a:r>
              <a:rPr lang="en-US" sz="2800" b="1" dirty="0" smtClean="0">
                <a:solidFill>
                  <a:srgbClr val="FF0000"/>
                </a:solidFill>
                <a:latin typeface="Times New Roman" panose="02020603050405020304" pitchFamily="18" charset="0"/>
                <a:cs typeface="Times New Roman" panose="02020603050405020304" pitchFamily="18" charset="0"/>
              </a:rPr>
              <a:t>bots being used as biological weapons!!!</a:t>
            </a:r>
            <a:endParaRPr lang="tr-TR" sz="2800" b="1" dirty="0" smtClean="0">
              <a:latin typeface="Times New Roman" panose="02020603050405020304" pitchFamily="18" charset="0"/>
              <a:cs typeface="Times New Roman" panose="02020603050405020304" pitchFamily="18" charset="0"/>
            </a:endParaRPr>
          </a:p>
          <a:p>
            <a:pPr marL="0" indent="0" algn="just">
              <a:buNone/>
            </a:pPr>
            <a:r>
              <a:rPr lang="en-US" sz="2800" b="1" dirty="0" smtClean="0">
                <a:latin typeface="Times New Roman" panose="02020603050405020304" pitchFamily="18" charset="0"/>
                <a:cs typeface="Times New Roman" panose="02020603050405020304" pitchFamily="18" charset="0"/>
              </a:rPr>
              <a:t>It is also expected in the future that seemingly permanent damage to cells and tissues will be treated with </a:t>
            </a:r>
            <a:r>
              <a:rPr lang="en-US" sz="2800" b="1" dirty="0" err="1" smtClean="0">
                <a:latin typeface="Times New Roman" panose="02020603050405020304" pitchFamily="18" charset="0"/>
                <a:cs typeface="Times New Roman" panose="02020603050405020304" pitchFamily="18" charset="0"/>
              </a:rPr>
              <a:t>nanotechnological</a:t>
            </a:r>
            <a:r>
              <a:rPr lang="en-US" sz="2800" b="1" dirty="0" smtClean="0">
                <a:latin typeface="Times New Roman" panose="02020603050405020304" pitchFamily="18" charset="0"/>
                <a:cs typeface="Times New Roman" panose="02020603050405020304" pitchFamily="18" charset="0"/>
              </a:rPr>
              <a:t> methods.</a:t>
            </a:r>
            <a:endParaRPr lang="tr-TR" sz="2800" b="1"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xmlns="" id="{ED9AC1B9-FF0E-4F22-96E4-FD23724348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0570" y="4437112"/>
            <a:ext cx="2613753" cy="2420888"/>
          </a:xfrm>
          <a:prstGeom prst="rect">
            <a:avLst/>
          </a:prstGeom>
        </p:spPr>
      </p:pic>
    </p:spTree>
    <p:extLst>
      <p:ext uri="{BB962C8B-B14F-4D97-AF65-F5344CB8AC3E}">
        <p14:creationId xmlns:p14="http://schemas.microsoft.com/office/powerpoint/2010/main" val="24595240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5CA83AC7-50CC-4CFF-AAD5-704A9B28CADB}"/>
              </a:ext>
            </a:extLst>
          </p:cNvPr>
          <p:cNvSpPr>
            <a:spLocks noGrp="1"/>
          </p:cNvSpPr>
          <p:nvPr>
            <p:ph idx="1"/>
          </p:nvPr>
        </p:nvSpPr>
        <p:spPr>
          <a:xfrm>
            <a:off x="179512" y="332656"/>
            <a:ext cx="8712968" cy="4320480"/>
          </a:xfrm>
        </p:spPr>
        <p:txBody>
          <a:bodyPr>
            <a:noAutofit/>
          </a:bodyPr>
          <a:lstStyle/>
          <a:p>
            <a:pPr algn="just">
              <a:buFont typeface="Wingdings" panose="05000000000000000000" pitchFamily="2" charset="2"/>
              <a:buChar char="Ø"/>
            </a:pPr>
            <a:r>
              <a:rPr lang="en-US" sz="2800" b="1" dirty="0" smtClean="0">
                <a:latin typeface="Times New Roman" panose="02020603050405020304" pitchFamily="18" charset="0"/>
                <a:cs typeface="Times New Roman" panose="02020603050405020304" pitchFamily="18" charset="0"/>
              </a:rPr>
              <a:t>Thanks to the development of repair mechanisms in the body and the strengthening of the skeletal system, human life can be extended for hundreds of years,</a:t>
            </a:r>
            <a:endParaRPr lang="tr-TR" sz="2800" b="1"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800" b="1" dirty="0" smtClean="0">
                <a:latin typeface="Times New Roman" panose="02020603050405020304" pitchFamily="18" charset="0"/>
                <a:cs typeface="Times New Roman" panose="02020603050405020304" pitchFamily="18" charset="0"/>
              </a:rPr>
              <a:t>Increasing human memory with nanostructures,</a:t>
            </a:r>
            <a:endParaRPr lang="tr-TR" sz="28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800" b="1" dirty="0" smtClean="0">
                <a:latin typeface="Times New Roman" panose="02020603050405020304" pitchFamily="18" charset="0"/>
                <a:cs typeface="Times New Roman" panose="02020603050405020304" pitchFamily="18" charset="0"/>
              </a:rPr>
              <a:t>It is possible that the human sense of sight will be extended to the point of having infrared and night vision.</a:t>
            </a:r>
            <a:endParaRPr lang="tr-TR" sz="2800" b="1"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xmlns="" id="{4071B4B7-8BC5-4578-A217-4BDFD3676B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3620" y="4005064"/>
            <a:ext cx="4925309" cy="2708920"/>
          </a:xfrm>
          <a:prstGeom prst="rect">
            <a:avLst/>
          </a:prstGeom>
        </p:spPr>
      </p:pic>
    </p:spTree>
    <p:extLst>
      <p:ext uri="{BB962C8B-B14F-4D97-AF65-F5344CB8AC3E}">
        <p14:creationId xmlns:p14="http://schemas.microsoft.com/office/powerpoint/2010/main" val="40445300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xmlns="" id="{B5A30B78-B240-4D71-839D-1E2A3D14DF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98" y="-1229"/>
            <a:ext cx="5342296" cy="2786284"/>
          </a:xfrm>
          <a:prstGeom prst="rect">
            <a:avLst/>
          </a:prstGeom>
        </p:spPr>
      </p:pic>
      <p:pic>
        <p:nvPicPr>
          <p:cNvPr id="5" name="Resim 4">
            <a:extLst>
              <a:ext uri="{FF2B5EF4-FFF2-40B4-BE49-F238E27FC236}">
                <a16:creationId xmlns:a16="http://schemas.microsoft.com/office/drawing/2014/main" xmlns="" id="{16521944-1D47-4598-8F9B-EBBFF48F7B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8682" y="0"/>
            <a:ext cx="3885318" cy="2786284"/>
          </a:xfrm>
          <a:prstGeom prst="rect">
            <a:avLst/>
          </a:prstGeom>
        </p:spPr>
      </p:pic>
      <p:pic>
        <p:nvPicPr>
          <p:cNvPr id="7" name="Resim 6">
            <a:extLst>
              <a:ext uri="{FF2B5EF4-FFF2-40B4-BE49-F238E27FC236}">
                <a16:creationId xmlns:a16="http://schemas.microsoft.com/office/drawing/2014/main" xmlns="" id="{079FDBEE-2D5E-4ABB-8AF6-BDB353CB4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0" y="3431883"/>
            <a:ext cx="4254816" cy="3426117"/>
          </a:xfrm>
          <a:prstGeom prst="rect">
            <a:avLst/>
          </a:prstGeom>
        </p:spPr>
      </p:pic>
      <p:pic>
        <p:nvPicPr>
          <p:cNvPr id="9" name="Resim 8">
            <a:extLst>
              <a:ext uri="{FF2B5EF4-FFF2-40B4-BE49-F238E27FC236}">
                <a16:creationId xmlns:a16="http://schemas.microsoft.com/office/drawing/2014/main" xmlns="" id="{4C6EC4F8-13FE-4C30-8D31-F04B4E8EE0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7456" y="3438191"/>
            <a:ext cx="4896544" cy="3419809"/>
          </a:xfrm>
          <a:prstGeom prst="rect">
            <a:avLst/>
          </a:prstGeom>
        </p:spPr>
      </p:pic>
    </p:spTree>
    <p:extLst>
      <p:ext uri="{BB962C8B-B14F-4D97-AF65-F5344CB8AC3E}">
        <p14:creationId xmlns:p14="http://schemas.microsoft.com/office/powerpoint/2010/main" val="1501654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DEA24B0-E30C-4114-8A17-352F1E31AB8A}"/>
              </a:ext>
            </a:extLst>
          </p:cNvPr>
          <p:cNvSpPr>
            <a:spLocks noGrp="1"/>
          </p:cNvSpPr>
          <p:nvPr>
            <p:ph type="title"/>
          </p:nvPr>
        </p:nvSpPr>
        <p:spPr>
          <a:xfrm>
            <a:off x="539552" y="68508"/>
            <a:ext cx="7772400" cy="1225556"/>
          </a:xfrm>
          <a:ln>
            <a:noFill/>
          </a:ln>
        </p:spPr>
        <p:txBody>
          <a:bodyPr>
            <a:normAutofit/>
          </a:bodyPr>
          <a:lstStyle/>
          <a:p>
            <a:pPr algn="ctr"/>
            <a:r>
              <a:rPr lang="tr-TR" sz="3600" b="1" dirty="0" err="1" smtClean="0"/>
              <a:t>Nano-dIagnosIs</a:t>
            </a:r>
            <a:endParaRPr lang="tr-TR" sz="3600" b="1" dirty="0"/>
          </a:p>
        </p:txBody>
      </p:sp>
      <p:sp>
        <p:nvSpPr>
          <p:cNvPr id="3" name="İçerik Yer Tutucusu 2">
            <a:extLst>
              <a:ext uri="{FF2B5EF4-FFF2-40B4-BE49-F238E27FC236}">
                <a16:creationId xmlns:a16="http://schemas.microsoft.com/office/drawing/2014/main" xmlns="" id="{0A31649E-B52C-4AE5-AB47-EE25BC547093}"/>
              </a:ext>
            </a:extLst>
          </p:cNvPr>
          <p:cNvSpPr>
            <a:spLocks noGrp="1"/>
          </p:cNvSpPr>
          <p:nvPr>
            <p:ph idx="1"/>
          </p:nvPr>
        </p:nvSpPr>
        <p:spPr>
          <a:xfrm>
            <a:off x="179512" y="1651715"/>
            <a:ext cx="8712968" cy="4383276"/>
          </a:xfrm>
        </p:spPr>
        <p:txBody>
          <a:bodyPr>
            <a:noAutofit/>
          </a:bodyPr>
          <a:lstStyle/>
          <a:p>
            <a:pPr algn="just"/>
            <a:r>
              <a:rPr lang="en-US" sz="2800" dirty="0" smtClean="0">
                <a:latin typeface="Times New Roman" panose="02020603050405020304" pitchFamily="18" charset="0"/>
                <a:cs typeface="Times New Roman" panose="02020603050405020304" pitchFamily="18" charset="0"/>
              </a:rPr>
              <a:t>One of the important innovations that nanotechnology has brought to the medical world is the imaging methods recommended instead of the interventional procedures used in the early diagnosis, staging and follow-up of cancer formation, new vascularization and many similar pathologies.</a:t>
            </a:r>
            <a:endParaRPr lang="tr-TR" sz="2800"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The ability to target nanoparticles, which can be tracked by </a:t>
            </a:r>
            <a:r>
              <a:rPr lang="en-US" sz="2800" dirty="0" err="1" smtClean="0">
                <a:latin typeface="Times New Roman" panose="02020603050405020304" pitchFamily="18" charset="0"/>
                <a:cs typeface="Times New Roman" panose="02020603050405020304" pitchFamily="18" charset="0"/>
              </a:rPr>
              <a:t>radiodiagnostic</a:t>
            </a:r>
            <a:r>
              <a:rPr lang="en-US" sz="2800" dirty="0" smtClean="0">
                <a:latin typeface="Times New Roman" panose="02020603050405020304" pitchFamily="18" charset="0"/>
                <a:cs typeface="Times New Roman" panose="02020603050405020304" pitchFamily="18" charset="0"/>
              </a:rPr>
              <a:t> methods, to be specific to tissue type, cell type and even subunits of specific receptors, will enable the introduction of new imaging technologies within the next five years.</a:t>
            </a: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4262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xmlns="" id="{2DF1414A-5619-4A90-BD5E-AE87CBC3A6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88640"/>
            <a:ext cx="4445000" cy="4114800"/>
          </a:xfrm>
          <a:prstGeom prst="rect">
            <a:avLst/>
          </a:prstGeom>
        </p:spPr>
      </p:pic>
      <p:pic>
        <p:nvPicPr>
          <p:cNvPr id="5" name="Resim 4">
            <a:extLst>
              <a:ext uri="{FF2B5EF4-FFF2-40B4-BE49-F238E27FC236}">
                <a16:creationId xmlns:a16="http://schemas.microsoft.com/office/drawing/2014/main" xmlns="" id="{16DDBFB9-C7C7-4AB8-99C0-B30FEF8E4B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8028" y="404664"/>
            <a:ext cx="3697224" cy="2304256"/>
          </a:xfrm>
          <a:prstGeom prst="rect">
            <a:avLst/>
          </a:prstGeom>
        </p:spPr>
      </p:pic>
      <p:pic>
        <p:nvPicPr>
          <p:cNvPr id="7" name="Resim 6">
            <a:extLst>
              <a:ext uri="{FF2B5EF4-FFF2-40B4-BE49-F238E27FC236}">
                <a16:creationId xmlns:a16="http://schemas.microsoft.com/office/drawing/2014/main" xmlns="" id="{3C670FD6-226A-4A33-8311-777892BA20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032" y="3933056"/>
            <a:ext cx="4192524" cy="2746103"/>
          </a:xfrm>
          <a:prstGeom prst="rect">
            <a:avLst/>
          </a:prstGeom>
        </p:spPr>
      </p:pic>
    </p:spTree>
    <p:extLst>
      <p:ext uri="{BB962C8B-B14F-4D97-AF65-F5344CB8AC3E}">
        <p14:creationId xmlns:p14="http://schemas.microsoft.com/office/powerpoint/2010/main" val="981257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6130E31C-EB2D-4B7B-B8EF-99D0BB8DC6A1}"/>
              </a:ext>
            </a:extLst>
          </p:cNvPr>
          <p:cNvSpPr>
            <a:spLocks noGrp="1"/>
          </p:cNvSpPr>
          <p:nvPr>
            <p:ph type="title"/>
          </p:nvPr>
        </p:nvSpPr>
        <p:spPr>
          <a:xfrm>
            <a:off x="467544" y="186689"/>
            <a:ext cx="7772400" cy="1456267"/>
          </a:xfrm>
        </p:spPr>
        <p:txBody>
          <a:bodyPr>
            <a:normAutofit/>
          </a:bodyPr>
          <a:lstStyle/>
          <a:p>
            <a:pPr algn="ctr"/>
            <a:r>
              <a:rPr lang="tr-TR" sz="4400" b="1" dirty="0" err="1" smtClean="0"/>
              <a:t>Nanorobot</a:t>
            </a:r>
            <a:endParaRPr lang="tr-TR" sz="4400" b="1" dirty="0"/>
          </a:p>
        </p:txBody>
      </p:sp>
      <p:sp>
        <p:nvSpPr>
          <p:cNvPr id="3" name="İçerik Yer Tutucusu 2">
            <a:extLst>
              <a:ext uri="{FF2B5EF4-FFF2-40B4-BE49-F238E27FC236}">
                <a16:creationId xmlns:a16="http://schemas.microsoft.com/office/drawing/2014/main" xmlns="" id="{2A0F43DD-25FE-4C5F-BC06-96963007EE28}"/>
              </a:ext>
            </a:extLst>
          </p:cNvPr>
          <p:cNvSpPr>
            <a:spLocks noGrp="1"/>
          </p:cNvSpPr>
          <p:nvPr>
            <p:ph idx="1"/>
          </p:nvPr>
        </p:nvSpPr>
        <p:spPr>
          <a:xfrm>
            <a:off x="731801" y="1340768"/>
            <a:ext cx="7772400" cy="3323027"/>
          </a:xfrm>
        </p:spPr>
        <p:txBody>
          <a:bodyPr>
            <a:no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Transporting the drug to the right destination is especially important for the destruction of cancer cells. Because only sick cells need to be cleaned, healthy cells should not be destroyed.</a:t>
            </a:r>
            <a:endParaRPr lang="tr-TR" sz="3200" b="1"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8873" y="4568585"/>
            <a:ext cx="3311367" cy="1863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97" y="4941168"/>
            <a:ext cx="5752076" cy="1490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35202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1DD27225-2129-4103-B8F4-68C7658974CD}"/>
              </a:ext>
            </a:extLst>
          </p:cNvPr>
          <p:cNvSpPr>
            <a:spLocks noGrp="1"/>
          </p:cNvSpPr>
          <p:nvPr>
            <p:ph idx="1"/>
          </p:nvPr>
        </p:nvSpPr>
        <p:spPr>
          <a:xfrm>
            <a:off x="0" y="1052736"/>
            <a:ext cx="8820472" cy="4608512"/>
          </a:xfrm>
        </p:spPr>
        <p:txBody>
          <a:bodyPr>
            <a:noAutofit/>
          </a:bodyPr>
          <a:lstStyle/>
          <a:p>
            <a:pPr marL="627063" indent="-361950" algn="just">
              <a:buFont typeface="Wingdings" pitchFamily="2" charset="2"/>
              <a:buChar char="ü"/>
            </a:pPr>
            <a:r>
              <a:rPr lang="en-US" sz="2800" b="1" dirty="0" smtClean="0">
                <a:latin typeface="Times New Roman" panose="02020603050405020304" pitchFamily="18" charset="0"/>
                <a:cs typeface="Times New Roman" panose="02020603050405020304" pitchFamily="18" charset="0"/>
              </a:rPr>
              <a:t>In 1999, the government of Bill Clinton in the United States launched the first official government program, the National Nanotechnology Initiative, which aimed to increase the speed of research, development and commercialization activities in the field of nanotechnology.</a:t>
            </a:r>
            <a:endParaRPr lang="tr-TR" sz="2800" b="1" dirty="0" smtClean="0">
              <a:latin typeface="Times New Roman" panose="02020603050405020304" pitchFamily="18" charset="0"/>
              <a:cs typeface="Times New Roman" panose="02020603050405020304" pitchFamily="18" charset="0"/>
            </a:endParaRPr>
          </a:p>
          <a:p>
            <a:pPr marL="627063" indent="-361950" algn="just">
              <a:buFont typeface="Wingdings" pitchFamily="2" charset="2"/>
              <a:buChar char="ü"/>
            </a:pPr>
            <a:r>
              <a:rPr lang="en-US" sz="2800" b="1" dirty="0" smtClean="0">
                <a:latin typeface="Times New Roman" panose="02020603050405020304" pitchFamily="18" charset="0"/>
                <a:cs typeface="Times New Roman" panose="02020603050405020304" pitchFamily="18" charset="0"/>
              </a:rPr>
              <a:t>In 2001, the European Union included nanotechnology studies as a priority area in the Framework </a:t>
            </a:r>
            <a:r>
              <a:rPr lang="en-US" sz="2800" b="1" dirty="0" err="1" smtClean="0">
                <a:latin typeface="Times New Roman" panose="02020603050405020304" pitchFamily="18" charset="0"/>
                <a:cs typeface="Times New Roman" panose="02020603050405020304" pitchFamily="18" charset="0"/>
              </a:rPr>
              <a:t>Programme</a:t>
            </a:r>
            <a:r>
              <a:rPr lang="en-US" sz="2800" b="1" dirty="0" smtClean="0">
                <a:latin typeface="Times New Roman" panose="02020603050405020304" pitchFamily="18" charset="0"/>
                <a:cs typeface="Times New Roman" panose="02020603050405020304" pitchFamily="18" charset="0"/>
              </a:rPr>
              <a:t>. Japan, Taiwan, Singapore, China, Israel and Switzerland have launched similar programs, stepping up their efforts to take a leading place in the first global technology race of the 21st century.</a:t>
            </a:r>
            <a:endParaRPr lang="tr-TR" sz="28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72064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1962291"/>
            <a:ext cx="9157441" cy="4895709"/>
          </a:xfrm>
          <a:prstGeom prst="rect">
            <a:avLst/>
          </a:prstGeom>
        </p:spPr>
      </p:pic>
      <p:pic>
        <p:nvPicPr>
          <p:cNvPr id="3" name="Resim 2"/>
          <p:cNvPicPr>
            <a:picLocks noChangeAspect="1"/>
          </p:cNvPicPr>
          <p:nvPr/>
        </p:nvPicPr>
        <p:blipFill>
          <a:blip r:embed="rId3"/>
          <a:stretch>
            <a:fillRect/>
          </a:stretch>
        </p:blipFill>
        <p:spPr>
          <a:xfrm>
            <a:off x="1553833" y="0"/>
            <a:ext cx="7560840" cy="3068960"/>
          </a:xfrm>
          <a:prstGeom prst="rect">
            <a:avLst/>
          </a:prstGeom>
        </p:spPr>
      </p:pic>
    </p:spTree>
    <p:extLst>
      <p:ext uri="{BB962C8B-B14F-4D97-AF65-F5344CB8AC3E}">
        <p14:creationId xmlns:p14="http://schemas.microsoft.com/office/powerpoint/2010/main" val="2792239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332656"/>
            <a:ext cx="9144000" cy="1456267"/>
          </a:xfrm>
        </p:spPr>
        <p:txBody>
          <a:bodyPr>
            <a:normAutofit/>
          </a:bodyPr>
          <a:lstStyle/>
          <a:p>
            <a:pPr algn="ctr"/>
            <a:r>
              <a:rPr lang="en-US" sz="3600" b="1" u="sng" dirty="0" smtClean="0">
                <a:solidFill>
                  <a:srgbClr val="FFFF00"/>
                </a:solidFill>
                <a:effectLst>
                  <a:outerShdw blurRad="38100" dist="38100" dir="2700000" algn="tl">
                    <a:srgbClr val="000000">
                      <a:alpha val="43137"/>
                    </a:srgbClr>
                  </a:outerShdw>
                </a:effectLst>
              </a:rPr>
              <a:t>PRIORITY NANOTECHNOLOGY BRANCHES IN OUR COUNTRY'S VISION 2023 STRATEGY</a:t>
            </a:r>
            <a:endParaRPr lang="tr-TR" sz="3600" b="1" u="sng" dirty="0">
              <a:solidFill>
                <a:srgbClr val="FFFF00"/>
              </a:solidFill>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685800" y="1916832"/>
            <a:ext cx="7772400" cy="4594449"/>
          </a:xfrm>
        </p:spPr>
        <p:txBody>
          <a:bodyPr>
            <a:normAutofit fontScale="92500" lnSpcReduction="20000"/>
          </a:bodyPr>
          <a:lstStyle/>
          <a:p>
            <a:pPr algn="ctr"/>
            <a:r>
              <a:rPr lang="tr-TR" sz="4100" dirty="0" err="1" smtClean="0"/>
              <a:t>Nanophotonics</a:t>
            </a:r>
            <a:r>
              <a:rPr lang="tr-TR" sz="4100" dirty="0" smtClean="0"/>
              <a:t> </a:t>
            </a:r>
          </a:p>
          <a:p>
            <a:pPr algn="ctr"/>
            <a:r>
              <a:rPr lang="tr-TR" sz="4100" dirty="0" err="1" smtClean="0"/>
              <a:t>Nanoelectronics</a:t>
            </a:r>
            <a:r>
              <a:rPr lang="tr-TR" sz="4100" dirty="0" smtClean="0"/>
              <a:t> </a:t>
            </a:r>
          </a:p>
          <a:p>
            <a:pPr algn="ctr"/>
            <a:r>
              <a:rPr lang="tr-TR" sz="4100" dirty="0" err="1" smtClean="0"/>
              <a:t>Nanomagnetism</a:t>
            </a:r>
            <a:r>
              <a:rPr lang="tr-TR" sz="4100" dirty="0" smtClean="0"/>
              <a:t> </a:t>
            </a:r>
          </a:p>
          <a:p>
            <a:pPr algn="ctr"/>
            <a:r>
              <a:rPr lang="tr-TR" sz="4100" dirty="0" err="1" smtClean="0"/>
              <a:t>Nanomaterial</a:t>
            </a:r>
            <a:r>
              <a:rPr lang="tr-TR" sz="4100" dirty="0" smtClean="0"/>
              <a:t> </a:t>
            </a:r>
          </a:p>
          <a:p>
            <a:pPr algn="ctr"/>
            <a:r>
              <a:rPr lang="tr-TR" sz="4100" dirty="0" err="1" smtClean="0"/>
              <a:t>Nanocharacterization</a:t>
            </a:r>
            <a:r>
              <a:rPr lang="tr-TR" sz="4100" dirty="0" smtClean="0"/>
              <a:t> </a:t>
            </a:r>
            <a:r>
              <a:rPr lang="tr-TR" sz="4100" dirty="0" err="1" smtClean="0"/>
              <a:t>Nanofabrication</a:t>
            </a:r>
            <a:r>
              <a:rPr lang="tr-TR" sz="4100" dirty="0" smtClean="0"/>
              <a:t> </a:t>
            </a:r>
          </a:p>
          <a:p>
            <a:pPr algn="ctr"/>
            <a:r>
              <a:rPr lang="tr-TR" sz="4100" dirty="0" err="1" smtClean="0"/>
              <a:t>Nanoscale</a:t>
            </a:r>
            <a:r>
              <a:rPr lang="tr-TR" sz="4100" dirty="0" smtClean="0"/>
              <a:t> </a:t>
            </a:r>
            <a:r>
              <a:rPr lang="tr-TR" sz="4100" dirty="0" err="1" smtClean="0"/>
              <a:t>quantum</a:t>
            </a:r>
            <a:r>
              <a:rPr lang="tr-TR" sz="4100" dirty="0" smtClean="0"/>
              <a:t> </a:t>
            </a:r>
            <a:r>
              <a:rPr lang="tr-TR" sz="4100" dirty="0" err="1" smtClean="0"/>
              <a:t>computing</a:t>
            </a:r>
            <a:r>
              <a:rPr lang="tr-TR" sz="4100" dirty="0" smtClean="0"/>
              <a:t> </a:t>
            </a:r>
            <a:r>
              <a:rPr lang="tr-TR" sz="4100" dirty="0" err="1" smtClean="0"/>
              <a:t>Nanobiotechnology</a:t>
            </a:r>
            <a:endParaRPr lang="tr-T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1412776"/>
            <a:ext cx="7772400" cy="3649133"/>
          </a:xfrm>
        </p:spPr>
        <p:txBody>
          <a:bodyPr>
            <a:noAutofit/>
          </a:bodyPr>
          <a:lstStyle/>
          <a:p>
            <a:pPr marL="0" indent="0" algn="ctr">
              <a:buNone/>
            </a:pPr>
            <a:r>
              <a:rPr lang="en-US" sz="5400" b="1" dirty="0" smtClean="0"/>
              <a:t>WHAT WOULD YOU LIKE TO DO IN THE FIELD OF NANOTECHNOLOGY?</a:t>
            </a:r>
            <a:endParaRPr lang="tr-TR" sz="5400" b="1" dirty="0" smtClean="0"/>
          </a:p>
          <a:p>
            <a:pPr marL="0" indent="0" algn="ctr">
              <a:buNone/>
            </a:pPr>
            <a:endParaRPr lang="tr-TR" sz="5400" b="1" dirty="0" smtClean="0"/>
          </a:p>
          <a:p>
            <a:pPr marL="0" indent="0" algn="ctr">
              <a:buNone/>
            </a:pPr>
            <a:r>
              <a:rPr lang="tr-TR" sz="5400" b="1" dirty="0" smtClean="0">
                <a:solidFill>
                  <a:srgbClr val="FF0000"/>
                </a:solidFill>
              </a:rPr>
              <a:t>WHAT IS YOUR DREAM???</a:t>
            </a:r>
            <a:endParaRPr lang="tr-TR" sz="5400" b="1" dirty="0">
              <a:solidFill>
                <a:srgbClr val="FF0000"/>
              </a:solidFill>
            </a:endParaRPr>
          </a:p>
        </p:txBody>
      </p:sp>
    </p:spTree>
    <p:extLst>
      <p:ext uri="{BB962C8B-B14F-4D97-AF65-F5344CB8AC3E}">
        <p14:creationId xmlns:p14="http://schemas.microsoft.com/office/powerpoint/2010/main" val="2396693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FA73DBF-876A-4CB1-8F79-F4A2EB6F2646}"/>
              </a:ext>
            </a:extLst>
          </p:cNvPr>
          <p:cNvSpPr>
            <a:spLocks noGrp="1"/>
          </p:cNvSpPr>
          <p:nvPr>
            <p:ph type="title"/>
          </p:nvPr>
        </p:nvSpPr>
        <p:spPr>
          <a:xfrm>
            <a:off x="611560" y="116632"/>
            <a:ext cx="7772400" cy="1229156"/>
          </a:xfrm>
        </p:spPr>
        <p:txBody>
          <a:bodyPr>
            <a:normAutofit/>
          </a:bodyPr>
          <a:lstStyle/>
          <a:p>
            <a:pPr algn="ctr"/>
            <a:r>
              <a:rPr lang="tr-TR" sz="4400" b="1" dirty="0" err="1" smtClean="0"/>
              <a:t>History</a:t>
            </a:r>
            <a:r>
              <a:rPr lang="tr-TR" sz="4400" b="1" dirty="0" smtClean="0"/>
              <a:t> of </a:t>
            </a:r>
            <a:r>
              <a:rPr lang="tr-TR" sz="4400" b="1" dirty="0" err="1" smtClean="0"/>
              <a:t>Nanotechnology</a:t>
            </a:r>
            <a:endParaRPr lang="tr-TR" sz="4400" b="1" dirty="0"/>
          </a:p>
        </p:txBody>
      </p:sp>
      <p:sp>
        <p:nvSpPr>
          <p:cNvPr id="3" name="İçerik Yer Tutucusu 2">
            <a:extLst>
              <a:ext uri="{FF2B5EF4-FFF2-40B4-BE49-F238E27FC236}">
                <a16:creationId xmlns:a16="http://schemas.microsoft.com/office/drawing/2014/main" xmlns="" id="{7C5BE4B9-0D4A-415C-A8FB-5733202451B7}"/>
              </a:ext>
            </a:extLst>
          </p:cNvPr>
          <p:cNvSpPr>
            <a:spLocks noGrp="1"/>
          </p:cNvSpPr>
          <p:nvPr>
            <p:ph idx="1"/>
          </p:nvPr>
        </p:nvSpPr>
        <p:spPr>
          <a:xfrm>
            <a:off x="179512" y="1412776"/>
            <a:ext cx="8856984" cy="4715932"/>
          </a:xfrm>
        </p:spPr>
        <p:txBody>
          <a:bodyPr>
            <a:normAutofit fontScale="92500"/>
          </a:bodyPr>
          <a:lstStyle/>
          <a:p>
            <a:pPr marL="542925" indent="-542925" algn="just" defTabSz="627063">
              <a:buFont typeface="Wingdings" pitchFamily="2" charset="2"/>
              <a:buChar char="ü"/>
            </a:pPr>
            <a:r>
              <a:rPr lang="en-US" sz="3600" b="1" dirty="0" smtClean="0">
                <a:latin typeface="Times New Roman" panose="02020603050405020304" pitchFamily="18" charset="0"/>
                <a:cs typeface="Times New Roman" panose="02020603050405020304" pitchFamily="18" charset="0"/>
              </a:rPr>
              <a:t>Nanotechnology is a technology that has been used for more than 3 billion years.  Cells in the early stages of evolution formed proteins and other molecules by placing atoms on top of atoms according to a certain plan.  By coming together in these molecules, they provided the formation and formation of living things.   But concretely it appeared in the second half of the 20th century.</a:t>
            </a:r>
            <a:endParaRPr lang="tr-TR" sz="47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6649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7ED1E42-AB1A-4335-B38E-3A48E5C5785D}"/>
              </a:ext>
            </a:extLst>
          </p:cNvPr>
          <p:cNvSpPr>
            <a:spLocks noGrp="1"/>
          </p:cNvSpPr>
          <p:nvPr>
            <p:ph type="title"/>
          </p:nvPr>
        </p:nvSpPr>
        <p:spPr>
          <a:xfrm>
            <a:off x="395536" y="0"/>
            <a:ext cx="7772400" cy="1456267"/>
          </a:xfrm>
        </p:spPr>
        <p:txBody>
          <a:bodyPr>
            <a:normAutofit/>
          </a:bodyPr>
          <a:lstStyle/>
          <a:p>
            <a:pPr algn="ctr"/>
            <a:r>
              <a:rPr lang="tr-TR" sz="4000" b="1" dirty="0" err="1" smtClean="0">
                <a:latin typeface="+mn-lt"/>
              </a:rPr>
              <a:t>Emergence</a:t>
            </a:r>
            <a:endParaRPr lang="tr-TR" sz="4000" b="1" dirty="0">
              <a:latin typeface="+mn-lt"/>
            </a:endParaRPr>
          </a:p>
        </p:txBody>
      </p:sp>
      <p:sp>
        <p:nvSpPr>
          <p:cNvPr id="3" name="İçerik Yer Tutucusu 2">
            <a:extLst>
              <a:ext uri="{FF2B5EF4-FFF2-40B4-BE49-F238E27FC236}">
                <a16:creationId xmlns:a16="http://schemas.microsoft.com/office/drawing/2014/main" xmlns="" id="{A79E23B3-76F2-4DBC-904D-DC4D63F53AF5}"/>
              </a:ext>
            </a:extLst>
          </p:cNvPr>
          <p:cNvSpPr>
            <a:spLocks noGrp="1"/>
          </p:cNvSpPr>
          <p:nvPr>
            <p:ph idx="1"/>
          </p:nvPr>
        </p:nvSpPr>
        <p:spPr>
          <a:xfrm>
            <a:off x="323528" y="1484784"/>
            <a:ext cx="8263706" cy="2146177"/>
          </a:xfrm>
        </p:spPr>
        <p:txBody>
          <a:bodyPr>
            <a:noAutofit/>
          </a:bodyPr>
          <a:lstStyle/>
          <a:p>
            <a:pPr algn="just"/>
            <a:r>
              <a:rPr lang="en-US" sz="3200" dirty="0" smtClean="0">
                <a:latin typeface="Times New Roman" panose="02020603050405020304" pitchFamily="18" charset="0"/>
                <a:cs typeface="Times New Roman" panose="02020603050405020304" pitchFamily="18" charset="0"/>
              </a:rPr>
              <a:t>During his training at MIT, Dr. Eric Drexler proposed that molecular machines could be made inspired by biological systems, and he first coined the word nanotechnology.</a:t>
            </a:r>
            <a:endParaRPr lang="tr-TR" sz="3200" dirty="0">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xmlns="" id="{0A6E6B02-AAC6-4EE3-9CB5-6A5CB2F67D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6002" y="4405493"/>
            <a:ext cx="3583186" cy="2263867"/>
          </a:xfrm>
          <a:prstGeom prst="rect">
            <a:avLst/>
          </a:prstGeom>
        </p:spPr>
      </p:pic>
      <p:pic>
        <p:nvPicPr>
          <p:cNvPr id="7" name="Resim 6">
            <a:extLst>
              <a:ext uri="{FF2B5EF4-FFF2-40B4-BE49-F238E27FC236}">
                <a16:creationId xmlns:a16="http://schemas.microsoft.com/office/drawing/2014/main" xmlns="" id="{137DDA37-D803-4EF9-B36B-6DC0F7FA55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333484"/>
            <a:ext cx="3600400" cy="2263868"/>
          </a:xfrm>
          <a:prstGeom prst="rect">
            <a:avLst/>
          </a:prstGeom>
        </p:spPr>
      </p:pic>
    </p:spTree>
    <p:extLst>
      <p:ext uri="{BB962C8B-B14F-4D97-AF65-F5344CB8AC3E}">
        <p14:creationId xmlns:p14="http://schemas.microsoft.com/office/powerpoint/2010/main" val="202135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04995F67-F236-4974-B4EC-17074553C29C}"/>
              </a:ext>
            </a:extLst>
          </p:cNvPr>
          <p:cNvSpPr>
            <a:spLocks noGrp="1"/>
          </p:cNvSpPr>
          <p:nvPr>
            <p:ph idx="1"/>
          </p:nvPr>
        </p:nvSpPr>
        <p:spPr>
          <a:xfrm>
            <a:off x="251520" y="332656"/>
            <a:ext cx="8640960" cy="3649133"/>
          </a:xfrm>
        </p:spPr>
        <p:txBody>
          <a:bodyPr>
            <a:normAutofit/>
          </a:bodyPr>
          <a:lstStyle/>
          <a:p>
            <a:pPr marL="0" indent="0" algn="ctr">
              <a:buNone/>
            </a:pPr>
            <a:r>
              <a:rPr lang="en-US" sz="3600" b="1" dirty="0" smtClean="0">
                <a:solidFill>
                  <a:srgbClr val="92D050"/>
                </a:solidFill>
                <a:latin typeface="Comic Sans MS" pitchFamily="66" charset="0"/>
                <a:cs typeface="Times New Roman" panose="02020603050405020304" pitchFamily="18" charset="0"/>
              </a:rPr>
              <a:t>Nanotechnology, which gives new synthesis properties to substances, will shape all branches of industry and every aspect of human life in the near future!</a:t>
            </a:r>
            <a:endParaRPr lang="tr-TR" sz="3600" b="1" dirty="0">
              <a:solidFill>
                <a:srgbClr val="92D050"/>
              </a:solidFill>
              <a:latin typeface="Comic Sans MS" pitchFamily="66" charset="0"/>
            </a:endParaRPr>
          </a:p>
        </p:txBody>
      </p:sp>
      <p:pic>
        <p:nvPicPr>
          <p:cNvPr id="4" name="Resim 3">
            <a:extLst>
              <a:ext uri="{FF2B5EF4-FFF2-40B4-BE49-F238E27FC236}">
                <a16:creationId xmlns:a16="http://schemas.microsoft.com/office/drawing/2014/main" xmlns="" id="{A52FE37F-C749-467F-80AB-F8DE8008A0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768" y="4221088"/>
            <a:ext cx="4370834" cy="2342177"/>
          </a:xfrm>
          <a:prstGeom prst="rect">
            <a:avLst/>
          </a:prstGeom>
        </p:spPr>
      </p:pic>
    </p:spTree>
    <p:extLst>
      <p:ext uri="{BB962C8B-B14F-4D97-AF65-F5344CB8AC3E}">
        <p14:creationId xmlns:p14="http://schemas.microsoft.com/office/powerpoint/2010/main" val="2989269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41B45EA0-02C0-4C3B-BE19-2F69C8629C1D}"/>
              </a:ext>
            </a:extLst>
          </p:cNvPr>
          <p:cNvSpPr>
            <a:spLocks noGrp="1"/>
          </p:cNvSpPr>
          <p:nvPr>
            <p:ph idx="1"/>
          </p:nvPr>
        </p:nvSpPr>
        <p:spPr>
          <a:xfrm>
            <a:off x="107504" y="158079"/>
            <a:ext cx="8784976" cy="4207025"/>
          </a:xfrm>
        </p:spPr>
        <p:txBody>
          <a:bodyPr>
            <a:noAutofit/>
          </a:bodyPr>
          <a:lstStyle/>
          <a:p>
            <a:pPr algn="ctr">
              <a:buNone/>
            </a:pPr>
            <a:r>
              <a:rPr lang="en-US" sz="4000" b="1" u="sng" dirty="0" smtClean="0">
                <a:solidFill>
                  <a:srgbClr val="92D050"/>
                </a:solidFill>
                <a:latin typeface="Times New Roman" panose="02020603050405020304" pitchFamily="18" charset="0"/>
                <a:cs typeface="Times New Roman" panose="02020603050405020304" pitchFamily="18" charset="0"/>
              </a:rPr>
              <a:t>NANOTECHNOLOGY </a:t>
            </a:r>
            <a:endParaRPr lang="tr-TR" sz="4000" b="1" u="sng" dirty="0" smtClean="0">
              <a:solidFill>
                <a:srgbClr val="92D050"/>
              </a:solidFill>
              <a:latin typeface="Times New Roman" panose="02020603050405020304" pitchFamily="18" charset="0"/>
              <a:cs typeface="Times New Roman" panose="02020603050405020304" pitchFamily="18" charset="0"/>
            </a:endParaRPr>
          </a:p>
          <a:p>
            <a:pPr algn="ctr">
              <a:buNone/>
            </a:pPr>
            <a:r>
              <a:rPr lang="en-US" sz="2800" b="1" u="sng" dirty="0" smtClean="0">
                <a:solidFill>
                  <a:srgbClr val="92D050"/>
                </a:solidFill>
                <a:latin typeface="Times New Roman" panose="02020603050405020304" pitchFamily="18" charset="0"/>
                <a:cs typeface="Times New Roman" panose="02020603050405020304" pitchFamily="18" charset="0"/>
              </a:rPr>
              <a:t>Understanding and controlling substances with dimensions of 1-100 nm and modifying and making them functional at the atomic level, constructing structures, materials and tools with special methods and techniques at atomic and molecular scale; the ability to measure, predict, monitor and construct activities at this scale and to take advantage of some of the key features of this scale.</a:t>
            </a:r>
            <a:endParaRPr lang="tr-TR" sz="2800" b="1"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xmlns="" id="{0E76D7D7-08AA-4F14-BBC9-85E56BDCA2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1800" y="4522664"/>
            <a:ext cx="3988681" cy="2218704"/>
          </a:xfrm>
          <a:prstGeom prst="rect">
            <a:avLst/>
          </a:prstGeom>
        </p:spPr>
      </p:pic>
    </p:spTree>
    <p:extLst>
      <p:ext uri="{BB962C8B-B14F-4D97-AF65-F5344CB8AC3E}">
        <p14:creationId xmlns:p14="http://schemas.microsoft.com/office/powerpoint/2010/main" val="415778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03102C5B-D092-467C-8639-91A98EBE12BA}"/>
              </a:ext>
            </a:extLst>
          </p:cNvPr>
          <p:cNvSpPr>
            <a:spLocks noGrp="1"/>
          </p:cNvSpPr>
          <p:nvPr>
            <p:ph idx="1"/>
          </p:nvPr>
        </p:nvSpPr>
        <p:spPr>
          <a:xfrm>
            <a:off x="179512" y="332656"/>
            <a:ext cx="8712969" cy="3649133"/>
          </a:xfrm>
        </p:spPr>
        <p:txBody>
          <a:bodyPr>
            <a:normAutofit/>
          </a:bodyPr>
          <a:lstStyle/>
          <a:p>
            <a:pPr indent="-20638" algn="just">
              <a:buNone/>
            </a:pPr>
            <a:r>
              <a:rPr lang="en-US" sz="2800" b="1" dirty="0" smtClean="0">
                <a:latin typeface="Times New Roman" panose="02020603050405020304" pitchFamily="18" charset="0"/>
                <a:cs typeface="Times New Roman" panose="02020603050405020304" pitchFamily="18" charset="0"/>
              </a:rPr>
              <a:t>From cars to airplanes, from textiles to space machines, from household appliances to buildings, from mobile phones and calculators to supercomputers, the materials used are improving day by day and as a result, these structures are emerging with superior features. The development of the products here is thanks to nanotechnology.</a:t>
            </a:r>
            <a:endParaRPr lang="tr-TR" sz="2800" b="1" dirty="0">
              <a:solidFill>
                <a:srgbClr val="FFFF00"/>
              </a:solidFill>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xmlns="" id="{4001D4D6-D04A-4960-A7A7-F2082AEB08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4293096"/>
            <a:ext cx="3803915" cy="2139702"/>
          </a:xfrm>
          <a:prstGeom prst="rect">
            <a:avLst/>
          </a:prstGeom>
        </p:spPr>
      </p:pic>
      <p:pic>
        <p:nvPicPr>
          <p:cNvPr id="6" name="Resim 5">
            <a:extLst>
              <a:ext uri="{FF2B5EF4-FFF2-40B4-BE49-F238E27FC236}">
                <a16:creationId xmlns:a16="http://schemas.microsoft.com/office/drawing/2014/main" xmlns="" id="{A9443029-3558-4CB8-99E1-CC6729B823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582" y="4420980"/>
            <a:ext cx="3347864" cy="1883934"/>
          </a:xfrm>
          <a:prstGeom prst="rect">
            <a:avLst/>
          </a:prstGeom>
        </p:spPr>
      </p:pic>
    </p:spTree>
    <p:extLst>
      <p:ext uri="{BB962C8B-B14F-4D97-AF65-F5344CB8AC3E}">
        <p14:creationId xmlns:p14="http://schemas.microsoft.com/office/powerpoint/2010/main" val="912768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15F900A-76C4-4F05-A996-E80F543EE8C4}"/>
              </a:ext>
            </a:extLst>
          </p:cNvPr>
          <p:cNvSpPr>
            <a:spLocks noGrp="1"/>
          </p:cNvSpPr>
          <p:nvPr>
            <p:ph type="title"/>
          </p:nvPr>
        </p:nvSpPr>
        <p:spPr>
          <a:xfrm>
            <a:off x="539552" y="260648"/>
            <a:ext cx="7772400" cy="1456267"/>
          </a:xfrm>
        </p:spPr>
        <p:txBody>
          <a:bodyPr>
            <a:normAutofit/>
          </a:bodyPr>
          <a:lstStyle/>
          <a:p>
            <a:pPr algn="ctr"/>
            <a:r>
              <a:rPr lang="tr-TR" sz="3600" b="1" dirty="0" err="1" smtClean="0"/>
              <a:t>Objectives</a:t>
            </a:r>
            <a:r>
              <a:rPr lang="tr-TR" sz="3600" b="1" dirty="0" smtClean="0"/>
              <a:t> of </a:t>
            </a:r>
            <a:r>
              <a:rPr lang="tr-TR" sz="3600" b="1" dirty="0" err="1" smtClean="0"/>
              <a:t>Nanotechnology</a:t>
            </a:r>
            <a:endParaRPr lang="tr-TR" sz="3600" b="1" dirty="0"/>
          </a:p>
        </p:txBody>
      </p:sp>
      <p:sp>
        <p:nvSpPr>
          <p:cNvPr id="3" name="İçerik Yer Tutucusu 2">
            <a:extLst>
              <a:ext uri="{FF2B5EF4-FFF2-40B4-BE49-F238E27FC236}">
                <a16:creationId xmlns:a16="http://schemas.microsoft.com/office/drawing/2014/main" xmlns="" id="{2BEE41BD-18BF-42BA-9186-D209AD793262}"/>
              </a:ext>
            </a:extLst>
          </p:cNvPr>
          <p:cNvSpPr>
            <a:spLocks noGrp="1"/>
          </p:cNvSpPr>
          <p:nvPr>
            <p:ph idx="1"/>
          </p:nvPr>
        </p:nvSpPr>
        <p:spPr>
          <a:xfrm>
            <a:off x="449610" y="1340768"/>
            <a:ext cx="8298854" cy="5184576"/>
          </a:xfrm>
        </p:spPr>
        <p:txBody>
          <a:bodyPr>
            <a:noAutofit/>
          </a:bodyPr>
          <a:lstStyle/>
          <a:p>
            <a:r>
              <a:rPr lang="en-US" sz="2800" b="1" dirty="0" smtClean="0">
                <a:latin typeface="Times New Roman" panose="02020603050405020304" pitchFamily="18" charset="0"/>
                <a:cs typeface="Times New Roman" panose="02020603050405020304" pitchFamily="18" charset="0"/>
              </a:rPr>
              <a:t>Creation of new nanoscale functional materials, </a:t>
            </a:r>
            <a:endParaRPr lang="tr-TR" sz="2800" b="1" dirty="0" smtClean="0">
              <a:latin typeface="Times New Roman" panose="02020603050405020304" pitchFamily="18" charset="0"/>
              <a:cs typeface="Times New Roman" panose="02020603050405020304" pitchFamily="18" charset="0"/>
            </a:endParaRPr>
          </a:p>
          <a:p>
            <a:r>
              <a:rPr lang="tr-TR" sz="2800" b="1" dirty="0" smtClean="0">
                <a:latin typeface="Times New Roman" panose="02020603050405020304" pitchFamily="18" charset="0"/>
                <a:cs typeface="Times New Roman" panose="02020603050405020304" pitchFamily="18" charset="0"/>
              </a:rPr>
              <a:t>A</a:t>
            </a:r>
            <a:r>
              <a:rPr lang="en-US" sz="2800" b="1" dirty="0" err="1" smtClean="0">
                <a:latin typeface="Times New Roman" panose="02020603050405020304" pitchFamily="18" charset="0"/>
                <a:cs typeface="Times New Roman" panose="02020603050405020304" pitchFamily="18" charset="0"/>
              </a:rPr>
              <a:t>nalysis</a:t>
            </a:r>
            <a:r>
              <a:rPr lang="en-US" sz="2800" b="1" dirty="0" smtClean="0">
                <a:latin typeface="Times New Roman" panose="02020603050405020304" pitchFamily="18" charset="0"/>
                <a:cs typeface="Times New Roman" panose="02020603050405020304" pitchFamily="18" charset="0"/>
              </a:rPr>
              <a:t> of nanometer-scale structures,</a:t>
            </a:r>
            <a:endParaRPr lang="tr-TR" sz="2800" b="1" dirty="0" smtClean="0">
              <a:latin typeface="Times New Roman" panose="02020603050405020304" pitchFamily="18" charset="0"/>
              <a:cs typeface="Times New Roman" panose="02020603050405020304" pitchFamily="18" charset="0"/>
            </a:endParaRPr>
          </a:p>
          <a:p>
            <a:r>
              <a:rPr lang="en-US" sz="2800" b="1" dirty="0" smtClean="0">
                <a:latin typeface="Times New Roman" panose="02020603050405020304" pitchFamily="18" charset="0"/>
                <a:cs typeface="Times New Roman" panose="02020603050405020304" pitchFamily="18" charset="0"/>
              </a:rPr>
              <a:t>Understanding of the physical properties of nanometer-sized structures, </a:t>
            </a:r>
            <a:endParaRPr lang="tr-TR" sz="2800" b="1" dirty="0" smtClean="0">
              <a:latin typeface="Times New Roman" panose="02020603050405020304" pitchFamily="18" charset="0"/>
              <a:cs typeface="Times New Roman" panose="02020603050405020304" pitchFamily="18" charset="0"/>
            </a:endParaRPr>
          </a:p>
          <a:p>
            <a:r>
              <a:rPr lang="en-US" sz="2800" b="1" dirty="0" smtClean="0">
                <a:latin typeface="Times New Roman" panose="02020603050405020304" pitchFamily="18" charset="0"/>
                <a:cs typeface="Times New Roman" panose="02020603050405020304" pitchFamily="18" charset="0"/>
              </a:rPr>
              <a:t>Development of </a:t>
            </a:r>
            <a:r>
              <a:rPr lang="en-US" sz="2800" b="1" dirty="0" err="1" smtClean="0">
                <a:latin typeface="Times New Roman" panose="02020603050405020304" pitchFamily="18" charset="0"/>
                <a:cs typeface="Times New Roman" panose="02020603050405020304" pitchFamily="18" charset="0"/>
              </a:rPr>
              <a:t>nano</a:t>
            </a:r>
            <a:r>
              <a:rPr lang="en-US" sz="2800" b="1" dirty="0" smtClean="0">
                <a:latin typeface="Times New Roman" panose="02020603050405020304" pitchFamily="18" charset="0"/>
                <a:cs typeface="Times New Roman" panose="02020603050405020304" pitchFamily="18" charset="0"/>
              </a:rPr>
              <a:t>-sensitive devices, </a:t>
            </a:r>
            <a:endParaRPr lang="tr-TR" sz="2800" b="1" dirty="0" smtClean="0">
              <a:latin typeface="Times New Roman" panose="02020603050405020304" pitchFamily="18" charset="0"/>
              <a:cs typeface="Times New Roman" panose="02020603050405020304" pitchFamily="18" charset="0"/>
            </a:endParaRPr>
          </a:p>
          <a:p>
            <a:r>
              <a:rPr lang="en-US" sz="2800" b="1" dirty="0" smtClean="0">
                <a:latin typeface="Times New Roman" panose="02020603050405020304" pitchFamily="18" charset="0"/>
                <a:cs typeface="Times New Roman" panose="02020603050405020304" pitchFamily="18" charset="0"/>
              </a:rPr>
              <a:t>Development of </a:t>
            </a:r>
            <a:r>
              <a:rPr lang="en-US" sz="2800" b="1" dirty="0" err="1" smtClean="0">
                <a:latin typeface="Times New Roman" panose="02020603050405020304" pitchFamily="18" charset="0"/>
                <a:cs typeface="Times New Roman" panose="02020603050405020304" pitchFamily="18" charset="0"/>
              </a:rPr>
              <a:t>nano</a:t>
            </a:r>
            <a:r>
              <a:rPr lang="en-US" sz="2800" b="1" dirty="0" smtClean="0">
                <a:latin typeface="Times New Roman" panose="02020603050405020304" pitchFamily="18" charset="0"/>
                <a:cs typeface="Times New Roman" panose="02020603050405020304" pitchFamily="18" charset="0"/>
              </a:rPr>
              <a:t>-scale devices, </a:t>
            </a:r>
            <a:endParaRPr lang="tr-TR" sz="2800" b="1" dirty="0" smtClean="0">
              <a:latin typeface="Times New Roman" panose="02020603050405020304" pitchFamily="18" charset="0"/>
              <a:cs typeface="Times New Roman" panose="02020603050405020304" pitchFamily="18" charset="0"/>
            </a:endParaRPr>
          </a:p>
          <a:p>
            <a:r>
              <a:rPr lang="en-US" sz="2800" b="1" dirty="0" smtClean="0">
                <a:latin typeface="Times New Roman" panose="02020603050405020304" pitchFamily="18" charset="0"/>
                <a:cs typeface="Times New Roman" panose="02020603050405020304" pitchFamily="18" charset="0"/>
              </a:rPr>
              <a:t>Control of matter of this size, </a:t>
            </a:r>
            <a:endParaRPr lang="tr-TR" sz="2800" b="1" dirty="0" smtClean="0">
              <a:latin typeface="Times New Roman" panose="02020603050405020304" pitchFamily="18" charset="0"/>
              <a:cs typeface="Times New Roman" panose="02020603050405020304" pitchFamily="18" charset="0"/>
            </a:endParaRPr>
          </a:p>
          <a:p>
            <a:r>
              <a:rPr lang="en-US" sz="2800" b="1" dirty="0" smtClean="0">
                <a:latin typeface="Times New Roman" panose="02020603050405020304" pitchFamily="18" charset="0"/>
                <a:cs typeface="Times New Roman" panose="02020603050405020304" pitchFamily="18" charset="0"/>
              </a:rPr>
              <a:t>Establishing the link between the </a:t>
            </a:r>
            <a:r>
              <a:rPr lang="en-US" sz="2800" b="1" dirty="0" err="1" smtClean="0">
                <a:latin typeface="Times New Roman" panose="02020603050405020304" pitchFamily="18" charset="0"/>
                <a:cs typeface="Times New Roman" panose="02020603050405020304" pitchFamily="18" charset="0"/>
              </a:rPr>
              <a:t>nanoscopic</a:t>
            </a:r>
            <a:r>
              <a:rPr lang="en-US" sz="2800" b="1" dirty="0" smtClean="0">
                <a:latin typeface="Times New Roman" panose="02020603050405020304" pitchFamily="18" charset="0"/>
                <a:cs typeface="Times New Roman" panose="02020603050405020304" pitchFamily="18" charset="0"/>
              </a:rPr>
              <a:t> and microscopic world by finding appropriate methods</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85366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ökyüzü">
  <a:themeElements>
    <a:clrScheme name="Gökyüzü">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Gökyüzü">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ökyüzü">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TM03457452[[fn=Gökyüzü]]</Template>
  <TotalTime>910</TotalTime>
  <Words>1344</Words>
  <Application>Microsoft Office PowerPoint</Application>
  <PresentationFormat>Ekran Gösterisi (4:3)</PresentationFormat>
  <Paragraphs>106</Paragraphs>
  <Slides>39</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39</vt:i4>
      </vt:variant>
    </vt:vector>
  </HeadingPairs>
  <TitlesOfParts>
    <vt:vector size="46" baseType="lpstr">
      <vt:lpstr>Arial</vt:lpstr>
      <vt:lpstr>Calibri</vt:lpstr>
      <vt:lpstr>Calibri Light</vt:lpstr>
      <vt:lpstr>Comic Sans MS</vt:lpstr>
      <vt:lpstr>Times New Roman</vt:lpstr>
      <vt:lpstr>Wingdings</vt:lpstr>
      <vt:lpstr>Gökyüzü</vt:lpstr>
      <vt:lpstr>Introduction to Nanotechnology AND general concepts</vt:lpstr>
      <vt:lpstr>What is Nanotechnology?</vt:lpstr>
      <vt:lpstr>PowerPoint Sunusu</vt:lpstr>
      <vt:lpstr>History of Nanotechnology</vt:lpstr>
      <vt:lpstr>Emergence</vt:lpstr>
      <vt:lpstr>PowerPoint Sunusu</vt:lpstr>
      <vt:lpstr>PowerPoint Sunusu</vt:lpstr>
      <vt:lpstr>PowerPoint Sunusu</vt:lpstr>
      <vt:lpstr>Objectives of Nanotechnology</vt:lpstr>
      <vt:lpstr>Advantages of Nanotechnology</vt:lpstr>
      <vt:lpstr>Nano-Made MaterIals</vt:lpstr>
      <vt:lpstr>PowerPoint Sunusu</vt:lpstr>
      <vt:lpstr>NanopartIcles</vt:lpstr>
      <vt:lpstr>PowerPoint Sunusu</vt:lpstr>
      <vt:lpstr>Nanolayers</vt:lpstr>
      <vt:lpstr>PowerPoint Sunusu</vt:lpstr>
      <vt:lpstr>PowerPoint Sunusu</vt:lpstr>
      <vt:lpstr>PowerPoint Sunusu</vt:lpstr>
      <vt:lpstr>Quantum Dots</vt:lpstr>
      <vt:lpstr>PowerPoint Sunusu</vt:lpstr>
      <vt:lpstr>PowerPoint Sunusu</vt:lpstr>
      <vt:lpstr>OBJECTIVES OF NANOTECHNOLOGY</vt:lpstr>
      <vt:lpstr>Areas of Use of Nanotechnology</vt:lpstr>
      <vt:lpstr>PowerPoint Sunusu</vt:lpstr>
      <vt:lpstr>PowerPoint Sunusu</vt:lpstr>
      <vt:lpstr>PowerPoint Sunusu</vt:lpstr>
      <vt:lpstr>NANOMEDICINE</vt:lpstr>
      <vt:lpstr>PowerPoint Sunusu</vt:lpstr>
      <vt:lpstr>PowerPoint Sunusu</vt:lpstr>
      <vt:lpstr>PowerPoint Sunusu</vt:lpstr>
      <vt:lpstr>PowerPoint Sunusu</vt:lpstr>
      <vt:lpstr>PowerPoint Sunusu</vt:lpstr>
      <vt:lpstr>Nano-dIagnosIs</vt:lpstr>
      <vt:lpstr>PowerPoint Sunusu</vt:lpstr>
      <vt:lpstr>Nanorobot</vt:lpstr>
      <vt:lpstr>PowerPoint Sunusu</vt:lpstr>
      <vt:lpstr>PowerPoint Sunusu</vt:lpstr>
      <vt:lpstr>PRIORITY NANOTECHNOLOGY BRANCHES IN OUR COUNTRY'S VISION 2023 STRATEGY</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Nanoteknolojiye Giriş ve Genel Kavramlar</dc:title>
  <dc:creator>yasemin budama kılınc – ph.D</dc:creator>
  <cp:lastModifiedBy>İbrahim</cp:lastModifiedBy>
  <cp:revision>97</cp:revision>
  <dcterms:created xsi:type="dcterms:W3CDTF">2018-06-29T13:37:26Z</dcterms:created>
  <dcterms:modified xsi:type="dcterms:W3CDTF">2022-10-25T09:27:38Z</dcterms:modified>
</cp:coreProperties>
</file>