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47"/>
  </p:notesMasterIdLst>
  <p:sldIdLst>
    <p:sldId id="256" r:id="rId2"/>
    <p:sldId id="257" r:id="rId3"/>
    <p:sldId id="261" r:id="rId4"/>
    <p:sldId id="258" r:id="rId5"/>
    <p:sldId id="267" r:id="rId6"/>
    <p:sldId id="329" r:id="rId7"/>
    <p:sldId id="270" r:id="rId8"/>
    <p:sldId id="302" r:id="rId9"/>
    <p:sldId id="259" r:id="rId10"/>
    <p:sldId id="272" r:id="rId11"/>
    <p:sldId id="271" r:id="rId12"/>
    <p:sldId id="331" r:id="rId13"/>
    <p:sldId id="273" r:id="rId14"/>
    <p:sldId id="323" r:id="rId15"/>
    <p:sldId id="312" r:id="rId16"/>
    <p:sldId id="330" r:id="rId17"/>
    <p:sldId id="276" r:id="rId18"/>
    <p:sldId id="275" r:id="rId19"/>
    <p:sldId id="324" r:id="rId20"/>
    <p:sldId id="327" r:id="rId21"/>
    <p:sldId id="325" r:id="rId22"/>
    <p:sldId id="326" r:id="rId23"/>
    <p:sldId id="309" r:id="rId24"/>
    <p:sldId id="278" r:id="rId25"/>
    <p:sldId id="310" r:id="rId26"/>
    <p:sldId id="320" r:id="rId27"/>
    <p:sldId id="332" r:id="rId28"/>
    <p:sldId id="285" r:id="rId29"/>
    <p:sldId id="287" r:id="rId30"/>
    <p:sldId id="288" r:id="rId31"/>
    <p:sldId id="289" r:id="rId32"/>
    <p:sldId id="316" r:id="rId33"/>
    <p:sldId id="290" r:id="rId34"/>
    <p:sldId id="291" r:id="rId35"/>
    <p:sldId id="292" r:id="rId36"/>
    <p:sldId id="293" r:id="rId37"/>
    <p:sldId id="294" r:id="rId38"/>
    <p:sldId id="297" r:id="rId39"/>
    <p:sldId id="295" r:id="rId40"/>
    <p:sldId id="296" r:id="rId41"/>
    <p:sldId id="298" r:id="rId42"/>
    <p:sldId id="303" r:id="rId43"/>
    <p:sldId id="304" r:id="rId44"/>
    <p:sldId id="317" r:id="rId45"/>
    <p:sldId id="31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98842" autoAdjust="0"/>
  </p:normalViewPr>
  <p:slideViewPr>
    <p:cSldViewPr>
      <p:cViewPr varScale="1">
        <p:scale>
          <a:sx n="92" d="100"/>
          <a:sy n="92" d="100"/>
        </p:scale>
        <p:origin x="8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F8926-A659-421C-AFE5-30B934E46860}" type="datetimeFigureOut">
              <a:rPr lang="tr-TR" smtClean="0"/>
              <a:pPr/>
              <a:t>7.11.2022</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C2AE3A-BF4E-4670-B7FF-747E779CC2E0}" type="slidenum">
              <a:rPr lang="tr-TR" smtClean="0"/>
              <a:pPr/>
              <a:t>‹#›</a:t>
            </a:fld>
            <a:endParaRPr lang="tr-TR"/>
          </a:p>
        </p:txBody>
      </p:sp>
    </p:spTree>
    <p:extLst>
      <p:ext uri="{BB962C8B-B14F-4D97-AF65-F5344CB8AC3E}">
        <p14:creationId xmlns:p14="http://schemas.microsoft.com/office/powerpoint/2010/main" val="2935050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EF159432-AFEF-46F1-8693-80BF1852F86F}" type="datetime1">
              <a:rPr lang="tr-TR" smtClean="0"/>
              <a:pPr/>
              <a:t>7.11.2022</a:t>
            </a:fld>
            <a:endParaRPr lang="tr-TR"/>
          </a:p>
        </p:txBody>
      </p:sp>
      <p:sp>
        <p:nvSpPr>
          <p:cNvPr id="5" name="Footer Placeholder 4"/>
          <p:cNvSpPr>
            <a:spLocks noGrp="1"/>
          </p:cNvSpPr>
          <p:nvPr>
            <p:ph type="ftr" sz="quarter" idx="11"/>
          </p:nvPr>
        </p:nvSpPr>
        <p:spPr>
          <a:xfrm>
            <a:off x="2743973" y="5870576"/>
            <a:ext cx="3932137" cy="377825"/>
          </a:xfrm>
        </p:spPr>
        <p:txBody>
          <a:bodyPr/>
          <a:lstStyle/>
          <a:p>
            <a:endParaRPr lang="tr-TR"/>
          </a:p>
        </p:txBody>
      </p:sp>
      <p:sp>
        <p:nvSpPr>
          <p:cNvPr id="6" name="Slide Number Placeholder 5"/>
          <p:cNvSpPr>
            <a:spLocks noGrp="1"/>
          </p:cNvSpPr>
          <p:nvPr>
            <p:ph type="sldNum" sz="quarter" idx="12"/>
          </p:nvPr>
        </p:nvSpPr>
        <p:spPr>
          <a:xfrm>
            <a:off x="8040685" y="5870576"/>
            <a:ext cx="417516" cy="377825"/>
          </a:xfrm>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347488891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F159432-AFEF-46F1-8693-80BF1852F86F}" type="datetime1">
              <a:rPr lang="tr-TR" smtClean="0"/>
              <a:pPr/>
              <a:t>7.11.2022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12431270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159432-AFEF-46F1-8693-80BF1852F86F}" type="datetime1">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26083315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159432-AFEF-46F1-8693-80BF1852F86F}" type="datetime1">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24269520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159432-AFEF-46F1-8693-80BF1852F86F}" type="datetime1">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26515749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159432-AFEF-46F1-8693-80BF1852F86F}" type="datetime1">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18474286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159432-AFEF-46F1-8693-80BF1852F86F}" type="datetime1">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303245945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F159432-AFEF-46F1-8693-80BF1852F86F}" type="datetime1">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412027664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F159432-AFEF-46F1-8693-80BF1852F86F}" type="datetime1">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390839175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F159432-AFEF-46F1-8693-80BF1852F86F}" type="datetime1">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35367404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159432-AFEF-46F1-8693-80BF1852F86F}" type="datetime1">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7817097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F159432-AFEF-46F1-8693-80BF1852F86F}" type="datetime1">
              <a:rPr lang="tr-TR" smtClean="0"/>
              <a:pPr/>
              <a:t>7.11.2022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5680915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F159432-AFEF-46F1-8693-80BF1852F86F}" type="datetime1">
              <a:rPr lang="tr-TR" smtClean="0"/>
              <a:pPr/>
              <a:t>7.11.2022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45745481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F159432-AFEF-46F1-8693-80BF1852F86F}" type="datetime1">
              <a:rPr lang="tr-TR" smtClean="0"/>
              <a:pPr/>
              <a:t>7.11.2022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256911502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EF159432-AFEF-46F1-8693-80BF1852F86F}" type="datetime1">
              <a:rPr lang="tr-TR" smtClean="0"/>
              <a:pPr/>
              <a:t>7.11.2022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398044352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F159432-AFEF-46F1-8693-80BF1852F86F}" type="datetime1">
              <a:rPr lang="tr-TR" smtClean="0"/>
              <a:pPr/>
              <a:t>7.11.2022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27565150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F159432-AFEF-46F1-8693-80BF1852F86F}" type="datetime1">
              <a:rPr lang="tr-TR" smtClean="0"/>
              <a:pPr/>
              <a:t>7.11.2022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521CD2-722D-4A0A-AE50-97A1BAE73702}" type="slidenum">
              <a:rPr lang="tr-TR" smtClean="0"/>
              <a:pPr/>
              <a:t>‹#›</a:t>
            </a:fld>
            <a:endParaRPr lang="tr-TR"/>
          </a:p>
        </p:txBody>
      </p:sp>
    </p:spTree>
    <p:extLst>
      <p:ext uri="{BB962C8B-B14F-4D97-AF65-F5344CB8AC3E}">
        <p14:creationId xmlns:p14="http://schemas.microsoft.com/office/powerpoint/2010/main" val="14948606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159432-AFEF-46F1-8693-80BF1852F86F}" type="datetime1">
              <a:rPr lang="tr-TR" smtClean="0"/>
              <a:pPr/>
              <a:t>7.11.2022</a:t>
            </a:fld>
            <a:endParaRPr lang="tr-TR"/>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521CD2-722D-4A0A-AE50-97A1BAE73702}" type="slidenum">
              <a:rPr lang="tr-TR" smtClean="0"/>
              <a:pPr/>
              <a:t>‹#›</a:t>
            </a:fld>
            <a:endParaRPr lang="tr-TR"/>
          </a:p>
        </p:txBody>
      </p:sp>
    </p:spTree>
    <p:extLst>
      <p:ext uri="{BB962C8B-B14F-4D97-AF65-F5344CB8AC3E}">
        <p14:creationId xmlns:p14="http://schemas.microsoft.com/office/powerpoint/2010/main" val="3386953945"/>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1412776"/>
            <a:ext cx="4464496" cy="1862882"/>
          </a:xfrm>
        </p:spPr>
        <p:txBody>
          <a:bodyPr anchor="ctr">
            <a:noAutofit/>
          </a:bodyPr>
          <a:lstStyle/>
          <a:p>
            <a:pPr algn="ctr"/>
            <a:r>
              <a:rPr lang="tr-TR" sz="4000" b="1" dirty="0" smtClean="0">
                <a:latin typeface="+mn-lt"/>
                <a:cs typeface="Mongolian Baiti" panose="03000500000000000000" pitchFamily="66" charset="0"/>
              </a:rPr>
              <a:t>Nanoparticle </a:t>
            </a:r>
            <a:r>
              <a:rPr lang="tr-TR" sz="4000" b="1" dirty="0" err="1" smtClean="0">
                <a:latin typeface="+mn-lt"/>
                <a:cs typeface="Mongolian Baiti" panose="03000500000000000000" pitchFamily="66" charset="0"/>
              </a:rPr>
              <a:t>Synthesis</a:t>
            </a:r>
            <a:r>
              <a:rPr lang="tr-TR" sz="4000" b="1" dirty="0" smtClean="0">
                <a:latin typeface="+mn-lt"/>
                <a:cs typeface="Mongolian Baiti" panose="03000500000000000000" pitchFamily="66" charset="0"/>
              </a:rPr>
              <a:t> </a:t>
            </a:r>
            <a:r>
              <a:rPr lang="tr-TR" sz="4000" b="1" dirty="0" err="1" smtClean="0">
                <a:latin typeface="+mn-lt"/>
                <a:cs typeface="Mongolian Baiti" panose="03000500000000000000" pitchFamily="66" charset="0"/>
              </a:rPr>
              <a:t>Methods</a:t>
            </a:r>
            <a:endParaRPr lang="tr-TR" sz="4000" b="1" dirty="0">
              <a:latin typeface="+mn-lt"/>
              <a:cs typeface="Mongolian Baiti" panose="03000500000000000000" pitchFamily="66" charset="0"/>
            </a:endParaRPr>
          </a:p>
        </p:txBody>
      </p:sp>
      <p:sp>
        <p:nvSpPr>
          <p:cNvPr id="7" name="Slide Number Placeholder 6"/>
          <p:cNvSpPr>
            <a:spLocks noGrp="1"/>
          </p:cNvSpPr>
          <p:nvPr>
            <p:ph type="sldNum" sz="quarter" idx="12"/>
          </p:nvPr>
        </p:nvSpPr>
        <p:spPr/>
        <p:txBody>
          <a:bodyPr/>
          <a:lstStyle/>
          <a:p>
            <a:fld id="{4C521CD2-722D-4A0A-AE50-97A1BAE73702}" type="slidenum">
              <a:rPr lang="tr-TR" smtClean="0"/>
              <a:pPr/>
              <a:t>1</a:t>
            </a:fld>
            <a:endParaRPr lang="tr-TR"/>
          </a:p>
        </p:txBody>
      </p:sp>
      <p:pic>
        <p:nvPicPr>
          <p:cNvPr id="6" name="Resim Yer Tutucusu 5">
            <a:extLst>
              <a:ext uri="{FF2B5EF4-FFF2-40B4-BE49-F238E27FC236}">
                <a16:creationId xmlns:a16="http://schemas.microsoft.com/office/drawing/2014/main" xmlns="" id="{13CAC9D0-D4D6-4073-8094-7B77DF94D941}"/>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6667" r="26667"/>
          <a:stretch>
            <a:fillRect/>
          </a:stretch>
        </p:blipFill>
        <p:spPr>
          <a:xfrm>
            <a:off x="5652120" y="1052736"/>
            <a:ext cx="3200400" cy="4572000"/>
          </a:xfrm>
        </p:spPr>
      </p:pic>
      <p:sp>
        <p:nvSpPr>
          <p:cNvPr id="5" name="4 Metin kutusu"/>
          <p:cNvSpPr txBox="1"/>
          <p:nvPr/>
        </p:nvSpPr>
        <p:spPr>
          <a:xfrm>
            <a:off x="23156" y="4153760"/>
            <a:ext cx="5904656" cy="954107"/>
          </a:xfrm>
          <a:prstGeom prst="rect">
            <a:avLst/>
          </a:prstGeom>
          <a:noFill/>
        </p:spPr>
        <p:txBody>
          <a:bodyPr wrap="square" rtlCol="0">
            <a:spAutoFit/>
          </a:bodyPr>
          <a:lstStyle/>
          <a:p>
            <a:pPr algn="ctr"/>
            <a:r>
              <a:rPr lang="tr-TR" sz="3200" b="1" dirty="0"/>
              <a:t>Prof.Dr. İbrahim IŞILDAK</a:t>
            </a:r>
          </a:p>
          <a:p>
            <a:pPr algn="ctr"/>
            <a:r>
              <a:rPr lang="tr-TR" sz="2400" b="1" dirty="0" smtClean="0"/>
              <a:t>LESSON 2</a:t>
            </a:r>
            <a:endParaRPr lang="tr-TR" sz="2400" b="1" dirty="0"/>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568952" cy="2092881"/>
          </a:xfrm>
          <a:prstGeom prst="rect">
            <a:avLst/>
          </a:prstGeom>
        </p:spPr>
        <p:txBody>
          <a:bodyPr wrap="square">
            <a:spAutoFit/>
          </a:bodyPr>
          <a:lstStyle/>
          <a:p>
            <a:pPr algn="ctr"/>
            <a:r>
              <a:rPr lang="en-GB" sz="2000" b="1" dirty="0" smtClean="0">
                <a:solidFill>
                  <a:srgbClr val="FF0000"/>
                </a:solidFill>
                <a:latin typeface="Tahoma" pitchFamily="34" charset="0"/>
                <a:ea typeface="Tahoma" pitchFamily="34" charset="0"/>
                <a:cs typeface="Tahoma" pitchFamily="34" charset="0"/>
              </a:rPr>
              <a:t>SYNTHESIS AND PRO</a:t>
            </a:r>
            <a:r>
              <a:rPr lang="tr-TR" sz="2000" b="1" dirty="0" smtClean="0">
                <a:solidFill>
                  <a:srgbClr val="FF0000"/>
                </a:solidFill>
                <a:latin typeface="Tahoma" pitchFamily="34" charset="0"/>
                <a:ea typeface="Tahoma" pitchFamily="34" charset="0"/>
                <a:cs typeface="Tahoma" pitchFamily="34" charset="0"/>
              </a:rPr>
              <a:t>CESS</a:t>
            </a:r>
            <a:r>
              <a:rPr lang="en-GB" sz="2000" b="1" dirty="0" smtClean="0">
                <a:solidFill>
                  <a:srgbClr val="FF0000"/>
                </a:solidFill>
                <a:latin typeface="Tahoma" pitchFamily="34" charset="0"/>
                <a:ea typeface="Tahoma" pitchFamily="34" charset="0"/>
                <a:cs typeface="Tahoma" pitchFamily="34" charset="0"/>
              </a:rPr>
              <a:t> OF NANOMATERIALS</a:t>
            </a:r>
            <a:endParaRPr lang="tr-TR" sz="2000" b="1" dirty="0" smtClean="0">
              <a:solidFill>
                <a:srgbClr val="FF0000"/>
              </a:solidFill>
              <a:latin typeface="Tahoma" pitchFamily="34" charset="0"/>
              <a:ea typeface="Tahoma" pitchFamily="34" charset="0"/>
              <a:cs typeface="Tahoma" pitchFamily="34" charset="0"/>
            </a:endParaRPr>
          </a:p>
          <a:p>
            <a:pPr algn="just"/>
            <a:r>
              <a:rPr lang="en-GB" dirty="0" smtClean="0">
                <a:latin typeface="Tahoma" pitchFamily="34" charset="0"/>
                <a:ea typeface="Tahoma" pitchFamily="34" charset="0"/>
                <a:cs typeface="Tahoma" pitchFamily="34" charset="0"/>
              </a:rPr>
              <a:t>Each different application has one or several specific production, purification and functionalization methods in order to obtain the desired characteristics (efficiently) in the least amount of money and time. In addition, some operations combine steps. For example, the left gel process can combine the formation of particles with their dispersion/integration into the matrix material.</a:t>
            </a:r>
            <a:endParaRPr lang="tr-TR" dirty="0" smtClean="0">
              <a:latin typeface="Tahoma" pitchFamily="34" charset="0"/>
              <a:ea typeface="Tahoma" pitchFamily="34" charset="0"/>
              <a:cs typeface="Tahoma" pitchFamily="34" charset="0"/>
            </a:endParaRPr>
          </a:p>
          <a:p>
            <a:pPr algn="just"/>
            <a:endParaRPr lang="tr-TR" sz="20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4C521CD2-722D-4A0A-AE50-97A1BAE73702}" type="slidenum">
              <a:rPr lang="tr-TR" smtClean="0"/>
              <a:pPr/>
              <a:t>10</a:t>
            </a:fld>
            <a:endParaRPr lang="tr-TR"/>
          </a:p>
        </p:txBody>
      </p:sp>
      <p:pic>
        <p:nvPicPr>
          <p:cNvPr id="9220" name="Picture 4" descr="IJMS | Free Full-Text | Silver Nanoparticles: Synthesis, Characterization,  Properties, Applications, and Therapeutic Appro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32856"/>
            <a:ext cx="6212291" cy="46535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
            <a:ext cx="8928992" cy="2492990"/>
          </a:xfrm>
          <a:prstGeom prst="rect">
            <a:avLst/>
          </a:prstGeom>
        </p:spPr>
        <p:txBody>
          <a:bodyPr wrap="square">
            <a:spAutoFit/>
          </a:bodyPr>
          <a:lstStyle/>
          <a:p>
            <a:pPr algn="ctr"/>
            <a:r>
              <a:rPr lang="tr-TR" sz="24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NANOPARTICLE PRODUCTION METHODS</a:t>
            </a:r>
          </a:p>
          <a:p>
            <a:r>
              <a:rPr lang="en-GB" sz="2000" b="1" dirty="0" smtClean="0">
                <a:latin typeface="Tahoma" pitchFamily="34" charset="0"/>
                <a:ea typeface="Tahoma" pitchFamily="34" charset="0"/>
                <a:cs typeface="Tahoma" pitchFamily="34" charset="0"/>
              </a:rPr>
              <a:t>Production can be done in two main ways:</a:t>
            </a:r>
            <a:endParaRPr lang="tr-TR" dirty="0" smtClean="0">
              <a:latin typeface="Tahoma" pitchFamily="34" charset="0"/>
              <a:ea typeface="Tahoma" pitchFamily="34" charset="0"/>
              <a:cs typeface="Tahoma" pitchFamily="34" charset="0"/>
            </a:endParaRPr>
          </a:p>
          <a:p>
            <a:pPr algn="just"/>
            <a:r>
              <a:rPr lang="tr-TR" sz="16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"top-</a:t>
            </a:r>
            <a:r>
              <a:rPr lang="tr-TR" sz="1600" dirty="0" err="1"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down</a:t>
            </a:r>
            <a:r>
              <a:rPr lang="tr-TR" sz="16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1600" dirty="0" err="1"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production</a:t>
            </a:r>
            <a:r>
              <a:rPr lang="tr-TR" sz="16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1600" dirty="0" err="1"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approach</a:t>
            </a:r>
            <a:r>
              <a:rPr lang="tr-TR" sz="16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GB" sz="1600" dirty="0" smtClean="0">
                <a:latin typeface="Tahoma" pitchFamily="34" charset="0"/>
                <a:ea typeface="Tahoma" pitchFamily="34" charset="0"/>
                <a:cs typeface="Tahoma" pitchFamily="34" charset="0"/>
              </a:rPr>
              <a:t>(is the reduction of the structural dimensions of microscopic elements to the </a:t>
            </a:r>
            <a:r>
              <a:rPr lang="en-GB" sz="1600" dirty="0" err="1" smtClean="0">
                <a:latin typeface="Tahoma" pitchFamily="34" charset="0"/>
                <a:ea typeface="Tahoma" pitchFamily="34" charset="0"/>
                <a:cs typeface="Tahoma" pitchFamily="34" charset="0"/>
              </a:rPr>
              <a:t>nanometer</a:t>
            </a:r>
            <a:r>
              <a:rPr lang="en-GB" sz="1600" dirty="0" smtClean="0">
                <a:latin typeface="Tahoma" pitchFamily="34" charset="0"/>
                <a:ea typeface="Tahoma" pitchFamily="34" charset="0"/>
                <a:cs typeface="Tahoma" pitchFamily="34" charset="0"/>
              </a:rPr>
              <a:t> scale by special processing and chemical etching techniques—lithography, extremely flawless surface shaping.)</a:t>
            </a:r>
            <a:endParaRPr lang="tr-TR" sz="1600" dirty="0" smtClean="0">
              <a:latin typeface="Tahoma" pitchFamily="34" charset="0"/>
              <a:ea typeface="Tahoma" pitchFamily="34" charset="0"/>
              <a:cs typeface="Tahoma" pitchFamily="34" charset="0"/>
            </a:endParaRPr>
          </a:p>
          <a:p>
            <a:pPr algn="just"/>
            <a:endParaRPr lang="tr-TR" sz="1600" dirty="0" smtClean="0">
              <a:latin typeface="Tahoma" pitchFamily="34" charset="0"/>
              <a:ea typeface="Tahoma" pitchFamily="34" charset="0"/>
              <a:cs typeface="Tahoma" pitchFamily="34" charset="0"/>
            </a:endParaRPr>
          </a:p>
          <a:p>
            <a:pPr algn="just"/>
            <a:r>
              <a:rPr lang="tr-TR" sz="16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tr-TR" sz="1600" dirty="0" err="1"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bottom-up</a:t>
            </a:r>
            <a:r>
              <a:rPr lang="tr-TR" sz="16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1600" dirty="0" err="1"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production</a:t>
            </a:r>
            <a:r>
              <a:rPr lang="tr-TR" sz="16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1600" dirty="0" err="1"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approach</a:t>
            </a:r>
            <a:r>
              <a:rPr lang="tr-TR" sz="16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GB" sz="1600" dirty="0" smtClean="0">
                <a:latin typeface="Tahoma" pitchFamily="34" charset="0"/>
                <a:ea typeface="Tahoma" pitchFamily="34" charset="0"/>
                <a:cs typeface="Tahoma" pitchFamily="34" charset="0"/>
              </a:rPr>
              <a:t>(the arrangement of atomic and molecular aggregates so that they are brought together in a controlled manner to form larger systems—clusters, organic lattices, supramolecular structures, and synthesized macromolecules.)</a:t>
            </a:r>
            <a:endParaRPr lang="tr-TR" sz="16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4C521CD2-722D-4A0A-AE50-97A1BAE73702}" type="slidenum">
              <a:rPr lang="tr-TR" smtClean="0"/>
              <a:pPr/>
              <a:t>11</a:t>
            </a:fld>
            <a:endParaRPr lang="tr-TR"/>
          </a:p>
        </p:txBody>
      </p:sp>
      <p:pic>
        <p:nvPicPr>
          <p:cNvPr id="6" name="Picture 2"/>
          <p:cNvPicPr>
            <a:picLocks noChangeAspect="1" noChangeArrowheads="1"/>
          </p:cNvPicPr>
          <p:nvPr/>
        </p:nvPicPr>
        <p:blipFill>
          <a:blip r:embed="rId2" cstate="print"/>
          <a:srcRect/>
          <a:stretch>
            <a:fillRect/>
          </a:stretch>
        </p:blipFill>
        <p:spPr bwMode="auto">
          <a:xfrm>
            <a:off x="1220106" y="2470933"/>
            <a:ext cx="6736270" cy="4387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4C521CD2-722D-4A0A-AE50-97A1BAE73702}" type="slidenum">
              <a:rPr lang="tr-TR" smtClean="0"/>
              <a:pPr/>
              <a:t>12</a:t>
            </a:fld>
            <a:endParaRPr lang="tr-TR"/>
          </a:p>
        </p:txBody>
      </p:sp>
      <p:pic>
        <p:nvPicPr>
          <p:cNvPr id="5122" name="Picture 2" descr="Nanoparticle Synthesis - an overview | ScienceDirect To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6025002" cy="47627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noparticle Synthesis - Nanoscience Instr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9512"/>
            <a:ext cx="6025002" cy="18526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een Synthesis of Transition-Metal Nanoparticles and Their Oxides: A  Review. - Abstract - Europe P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514" y="1105856"/>
            <a:ext cx="2894449" cy="4051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352928" cy="5139869"/>
          </a:xfrm>
          <a:prstGeom prst="rect">
            <a:avLst/>
          </a:prstGeom>
        </p:spPr>
        <p:txBody>
          <a:bodyPr wrap="square">
            <a:spAutoFit/>
          </a:bodyPr>
          <a:lstStyle/>
          <a:p>
            <a:pPr algn="just"/>
            <a:r>
              <a:rPr lang="en-GB" sz="3200" b="1" dirty="0" smtClean="0">
                <a:latin typeface="Times New Roman" pitchFamily="18" charset="0"/>
                <a:cs typeface="Times New Roman" pitchFamily="18" charset="0"/>
              </a:rPr>
              <a:t>Apart from the top-down and bottom-up production methods used in </a:t>
            </a:r>
            <a:r>
              <a:rPr lang="en-GB" sz="3200" b="1" dirty="0" err="1" smtClean="0">
                <a:latin typeface="Times New Roman" pitchFamily="18" charset="0"/>
                <a:cs typeface="Times New Roman" pitchFamily="18" charset="0"/>
              </a:rPr>
              <a:t>nano</a:t>
            </a:r>
            <a:r>
              <a:rPr lang="en-GB" sz="3200" b="1" dirty="0" smtClean="0">
                <a:latin typeface="Times New Roman" pitchFamily="18" charset="0"/>
                <a:cs typeface="Times New Roman" pitchFamily="18" charset="0"/>
              </a:rPr>
              <a:t>-sized synthesis, it is possible to classify them separately on a physical or chemical basis.</a:t>
            </a:r>
            <a:endParaRPr lang="tr-TR" sz="3200" b="1" dirty="0" smtClean="0">
              <a:latin typeface="Times New Roman" pitchFamily="18" charset="0"/>
              <a:cs typeface="Times New Roman" pitchFamily="18" charset="0"/>
            </a:endParaRPr>
          </a:p>
          <a:p>
            <a:pPr algn="just"/>
            <a:endParaRPr lang="tr-TR" sz="3200" b="1" dirty="0" smtClean="0">
              <a:latin typeface="Times New Roman" pitchFamily="18" charset="0"/>
              <a:cs typeface="Times New Roman" pitchFamily="18" charset="0"/>
            </a:endParaRPr>
          </a:p>
          <a:p>
            <a:pPr algn="just"/>
            <a:r>
              <a:rPr lang="en-GB" sz="2800" b="1" dirty="0" smtClean="0">
                <a:solidFill>
                  <a:srgbClr val="FF0000"/>
                </a:solidFill>
                <a:latin typeface="Times New Roman" pitchFamily="18" charset="0"/>
                <a:ea typeface="Tahoma" pitchFamily="34" charset="0"/>
                <a:cs typeface="Times New Roman" pitchFamily="18" charset="0"/>
              </a:rPr>
              <a:t>As mechanical energy is used, the methods in which physical properties come to the fore are considered to be physical </a:t>
            </a:r>
            <a:endParaRPr lang="tr-TR" sz="2800" b="1" dirty="0" smtClean="0">
              <a:solidFill>
                <a:srgbClr val="FF0000"/>
              </a:solidFill>
              <a:latin typeface="Times New Roman" pitchFamily="18" charset="0"/>
              <a:ea typeface="Tahoma" pitchFamily="34" charset="0"/>
              <a:cs typeface="Times New Roman" pitchFamily="18" charset="0"/>
            </a:endParaRPr>
          </a:p>
          <a:p>
            <a:pPr algn="just"/>
            <a:endParaRPr lang="tr-TR" sz="2800" b="1" dirty="0" smtClean="0">
              <a:solidFill>
                <a:srgbClr val="FF0000"/>
              </a:solidFill>
              <a:latin typeface="Times New Roman" pitchFamily="18" charset="0"/>
              <a:ea typeface="Tahoma" pitchFamily="34" charset="0"/>
              <a:cs typeface="Times New Roman" pitchFamily="18" charset="0"/>
            </a:endParaRPr>
          </a:p>
          <a:p>
            <a:pPr algn="just"/>
            <a:r>
              <a:rPr lang="en-GB" sz="2800" b="1" dirty="0" smtClean="0">
                <a:solidFill>
                  <a:srgbClr val="FF0000"/>
                </a:solidFill>
                <a:latin typeface="Times New Roman" pitchFamily="18" charset="0"/>
                <a:ea typeface="Tahoma" pitchFamily="34" charset="0"/>
                <a:cs typeface="Times New Roman" pitchFamily="18" charset="0"/>
              </a:rPr>
              <a:t>and the methods in which chemical reactions are carried out are considered chemically based.</a:t>
            </a:r>
            <a:endParaRPr lang="tr-TR" sz="2800" dirty="0">
              <a:solidFill>
                <a:srgbClr val="FF0000"/>
              </a:solidFill>
              <a:latin typeface="Times New Roman" pitchFamily="18" charset="0"/>
              <a:ea typeface="Tahoma" pitchFamily="34" charset="0"/>
              <a:cs typeface="Times New Roman" pitchFamily="18" charset="0"/>
            </a:endParaRPr>
          </a:p>
        </p:txBody>
      </p:sp>
      <p:sp>
        <p:nvSpPr>
          <p:cNvPr id="4" name="Slide Number Placeholder 3"/>
          <p:cNvSpPr>
            <a:spLocks noGrp="1"/>
          </p:cNvSpPr>
          <p:nvPr>
            <p:ph type="sldNum" sz="quarter" idx="12"/>
          </p:nvPr>
        </p:nvSpPr>
        <p:spPr/>
        <p:txBody>
          <a:bodyPr/>
          <a:lstStyle/>
          <a:p>
            <a:fld id="{4C521CD2-722D-4A0A-AE50-97A1BAE73702}"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521CD2-722D-4A0A-AE50-97A1BAE73702}" type="slidenum">
              <a:rPr lang="tr-TR" smtClean="0"/>
              <a:pPr/>
              <a:t>14</a:t>
            </a:fld>
            <a:endParaRPr lang="tr-TR"/>
          </a:p>
        </p:txBody>
      </p:sp>
      <p:pic>
        <p:nvPicPr>
          <p:cNvPr id="4104" name="Picture 8" descr="Different techniques involved in conventional nanoparticle synthesi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69" y="260648"/>
            <a:ext cx="7488832" cy="63307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88640"/>
            <a:ext cx="8496944" cy="6278642"/>
          </a:xfrm>
          <a:prstGeom prst="rect">
            <a:avLst/>
          </a:prstGeom>
        </p:spPr>
        <p:txBody>
          <a:bodyPr wrap="square">
            <a:spAutoFit/>
          </a:bodyPr>
          <a:lstStyle/>
          <a:p>
            <a:pPr algn="ctr"/>
            <a:r>
              <a:rPr lang="tr-TR" sz="3200" b="1" dirty="0" smtClean="0">
                <a:solidFill>
                  <a:srgbClr val="FF0000"/>
                </a:solidFill>
                <a:latin typeface="Tahoma" pitchFamily="34" charset="0"/>
                <a:ea typeface="Tahoma" pitchFamily="34" charset="0"/>
                <a:cs typeface="Tahoma" pitchFamily="34" charset="0"/>
              </a:rPr>
              <a:t>TOP-DOWN </a:t>
            </a:r>
            <a:r>
              <a:rPr lang="tr-TR" sz="3200" b="1" dirty="0" err="1" smtClean="0">
                <a:solidFill>
                  <a:srgbClr val="FF0000"/>
                </a:solidFill>
                <a:latin typeface="Tahoma" pitchFamily="34" charset="0"/>
                <a:ea typeface="Tahoma" pitchFamily="34" charset="0"/>
                <a:cs typeface="Tahoma" pitchFamily="34" charset="0"/>
              </a:rPr>
              <a:t>Production</a:t>
            </a:r>
            <a:r>
              <a:rPr lang="tr-TR" sz="3200" b="1" dirty="0" smtClean="0">
                <a:solidFill>
                  <a:srgbClr val="FF0000"/>
                </a:solidFill>
                <a:latin typeface="Tahoma" pitchFamily="34" charset="0"/>
                <a:ea typeface="Tahoma" pitchFamily="34" charset="0"/>
                <a:cs typeface="Tahoma" pitchFamily="34" charset="0"/>
              </a:rPr>
              <a:t> </a:t>
            </a:r>
            <a:r>
              <a:rPr lang="tr-TR" sz="3200" b="1" dirty="0" err="1" smtClean="0">
                <a:solidFill>
                  <a:srgbClr val="FF0000"/>
                </a:solidFill>
                <a:latin typeface="Tahoma" pitchFamily="34" charset="0"/>
                <a:ea typeface="Tahoma" pitchFamily="34" charset="0"/>
                <a:cs typeface="Tahoma" pitchFamily="34" charset="0"/>
              </a:rPr>
              <a:t>Technique</a:t>
            </a:r>
            <a:endParaRPr lang="tr-TR" sz="3200" b="1" dirty="0" smtClean="0">
              <a:solidFill>
                <a:srgbClr val="FF0000"/>
              </a:solidFill>
              <a:latin typeface="Tahoma" pitchFamily="34" charset="0"/>
              <a:ea typeface="Tahoma" pitchFamily="34" charset="0"/>
              <a:cs typeface="Tahoma" pitchFamily="34" charset="0"/>
            </a:endParaRPr>
          </a:p>
          <a:p>
            <a:pPr algn="ctr"/>
            <a:endParaRPr lang="tr-TR" b="1" dirty="0">
              <a:latin typeface="Tahoma" pitchFamily="34" charset="0"/>
              <a:ea typeface="Tahoma" pitchFamily="34" charset="0"/>
              <a:cs typeface="Tahoma" pitchFamily="34" charset="0"/>
            </a:endParaRPr>
          </a:p>
          <a:p>
            <a:pPr algn="just"/>
            <a:r>
              <a:rPr lang="en-GB" sz="2200" b="1" dirty="0" smtClean="0">
                <a:solidFill>
                  <a:srgbClr val="FFFF00"/>
                </a:solidFill>
                <a:latin typeface="Tahoma" pitchFamily="34" charset="0"/>
                <a:ea typeface="Tahoma" pitchFamily="34" charset="0"/>
                <a:cs typeface="Tahoma" pitchFamily="34" charset="0"/>
              </a:rPr>
              <a:t>In the methods included in the approach from above to the bottom, it is based on the separation of the material into small pieces that can go down to </a:t>
            </a:r>
            <a:r>
              <a:rPr lang="en-GB" sz="2200" b="1" dirty="0" err="1" smtClean="0">
                <a:solidFill>
                  <a:srgbClr val="FFFF00"/>
                </a:solidFill>
                <a:latin typeface="Tahoma" pitchFamily="34" charset="0"/>
                <a:ea typeface="Tahoma" pitchFamily="34" charset="0"/>
                <a:cs typeface="Tahoma" pitchFamily="34" charset="0"/>
              </a:rPr>
              <a:t>nano</a:t>
            </a:r>
            <a:r>
              <a:rPr lang="en-GB" sz="2200" b="1" dirty="0" smtClean="0">
                <a:solidFill>
                  <a:srgbClr val="FFFF00"/>
                </a:solidFill>
                <a:latin typeface="Tahoma" pitchFamily="34" charset="0"/>
                <a:ea typeface="Tahoma" pitchFamily="34" charset="0"/>
                <a:cs typeface="Tahoma" pitchFamily="34" charset="0"/>
              </a:rPr>
              <a:t> size as a result of energizing the volumetric material from the outside by mechanical and / or chemical processes.  </a:t>
            </a:r>
            <a:endParaRPr lang="tr-TR" sz="2200" b="1" dirty="0" smtClean="0">
              <a:solidFill>
                <a:srgbClr val="FFFF00"/>
              </a:solidFill>
              <a:latin typeface="Tahoma" pitchFamily="34" charset="0"/>
              <a:ea typeface="Tahoma" pitchFamily="34" charset="0"/>
              <a:cs typeface="Tahoma" pitchFamily="34" charset="0"/>
            </a:endParaRPr>
          </a:p>
          <a:p>
            <a:pPr algn="just"/>
            <a:r>
              <a:rPr lang="en-GB" sz="2200" b="1" dirty="0" smtClean="0">
                <a:solidFill>
                  <a:srgbClr val="FFFF00"/>
                </a:solidFill>
                <a:latin typeface="Tahoma" pitchFamily="34" charset="0"/>
                <a:ea typeface="Tahoma" pitchFamily="34" charset="0"/>
                <a:cs typeface="Tahoma" pitchFamily="34" charset="0"/>
              </a:rPr>
              <a:t> </a:t>
            </a:r>
            <a:endParaRPr lang="tr-TR" sz="2200" b="1" dirty="0" smtClean="0">
              <a:solidFill>
                <a:srgbClr val="FFFF00"/>
              </a:solidFill>
              <a:latin typeface="Tahoma" pitchFamily="34" charset="0"/>
              <a:ea typeface="Tahoma" pitchFamily="34" charset="0"/>
              <a:cs typeface="Tahoma" pitchFamily="34" charset="0"/>
            </a:endParaRPr>
          </a:p>
          <a:p>
            <a:pPr algn="just"/>
            <a:r>
              <a:rPr lang="en-GB" sz="2200" b="1" dirty="0" smtClean="0">
                <a:solidFill>
                  <a:srgbClr val="FFFF00"/>
                </a:solidFill>
                <a:latin typeface="Tahoma" pitchFamily="34" charset="0"/>
                <a:ea typeface="Tahoma" pitchFamily="34" charset="0"/>
                <a:cs typeface="Tahoma" pitchFamily="34" charset="0"/>
              </a:rPr>
              <a:t>The most general examples that can be given are; mechanical grinding and etching They are also called high-energy milling or high-speed mills because much more energy is consumed in these techniques than classical milling processes.   </a:t>
            </a:r>
            <a:endParaRPr lang="tr-TR" sz="2200" b="1" dirty="0" smtClean="0">
              <a:solidFill>
                <a:srgbClr val="FFFF00"/>
              </a:solidFill>
              <a:latin typeface="Tahoma" pitchFamily="34" charset="0"/>
              <a:ea typeface="Tahoma" pitchFamily="34" charset="0"/>
              <a:cs typeface="Tahoma" pitchFamily="34" charset="0"/>
            </a:endParaRPr>
          </a:p>
          <a:p>
            <a:pPr algn="just"/>
            <a:endParaRPr lang="tr-TR" sz="2200" b="1" dirty="0" smtClean="0">
              <a:solidFill>
                <a:srgbClr val="FFFF00"/>
              </a:solidFill>
              <a:latin typeface="Tahoma" pitchFamily="34" charset="0"/>
              <a:ea typeface="Tahoma" pitchFamily="34" charset="0"/>
              <a:cs typeface="Tahoma" pitchFamily="34" charset="0"/>
            </a:endParaRPr>
          </a:p>
          <a:p>
            <a:pPr algn="just"/>
            <a:r>
              <a:rPr lang="en-GB" sz="2200" b="1" dirty="0" smtClean="0">
                <a:solidFill>
                  <a:srgbClr val="FFFF00"/>
                </a:solidFill>
                <a:latin typeface="Tahoma" pitchFamily="34" charset="0"/>
                <a:ea typeface="Tahoma" pitchFamily="34" charset="0"/>
                <a:cs typeface="Tahoma" pitchFamily="34" charset="0"/>
              </a:rPr>
              <a:t>Another important top-down manufacturing approach, especially for the field of optics, is the surface shaping of highly sensitive components, e.g. by mechanical or plasma treatment.</a:t>
            </a:r>
            <a:endParaRPr lang="tr-TR" sz="2200"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4C521CD2-722D-4A0A-AE50-97A1BAE73702}" type="slidenum">
              <a:rPr lang="tr-TR" smtClean="0"/>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4C521CD2-722D-4A0A-AE50-97A1BAE73702}" type="slidenum">
              <a:rPr lang="tr-TR" smtClean="0"/>
              <a:pPr/>
              <a:t>16</a:t>
            </a:fld>
            <a:endParaRPr lang="tr-TR"/>
          </a:p>
        </p:txBody>
      </p:sp>
      <p:sp>
        <p:nvSpPr>
          <p:cNvPr id="3" name="Rectangle 3"/>
          <p:cNvSpPr/>
          <p:nvPr/>
        </p:nvSpPr>
        <p:spPr>
          <a:xfrm>
            <a:off x="467544" y="908720"/>
            <a:ext cx="8136904" cy="4616648"/>
          </a:xfrm>
          <a:prstGeom prst="rect">
            <a:avLst/>
          </a:prstGeom>
        </p:spPr>
        <p:txBody>
          <a:bodyPr wrap="square">
            <a:spAutoFit/>
          </a:bodyPr>
          <a:lstStyle/>
          <a:p>
            <a:pPr algn="just"/>
            <a:r>
              <a:rPr lang="tr-TR" dirty="0">
                <a:latin typeface="Tahoma" pitchFamily="34" charset="0"/>
                <a:ea typeface="Tahoma" pitchFamily="34" charset="0"/>
                <a:cs typeface="Tahoma" pitchFamily="34" charset="0"/>
              </a:rPr>
              <a:t>	</a:t>
            </a:r>
            <a:endParaRPr lang="tr-TR" dirty="0" smtClean="0">
              <a:latin typeface="Tahoma" pitchFamily="34" charset="0"/>
              <a:ea typeface="Tahoma" pitchFamily="34" charset="0"/>
              <a:cs typeface="Tahoma" pitchFamily="34" charset="0"/>
            </a:endParaRPr>
          </a:p>
          <a:p>
            <a:pPr algn="just"/>
            <a:endParaRPr lang="tr-TR" dirty="0" smtClean="0">
              <a:latin typeface="Tahoma" pitchFamily="34" charset="0"/>
              <a:ea typeface="Tahoma" pitchFamily="34" charset="0"/>
              <a:cs typeface="Tahoma" pitchFamily="34" charset="0"/>
            </a:endParaRPr>
          </a:p>
          <a:p>
            <a:pPr algn="just"/>
            <a:endParaRPr lang="tr-TR" dirty="0" smtClean="0">
              <a:latin typeface="Tahoma" pitchFamily="34" charset="0"/>
              <a:ea typeface="Tahoma" pitchFamily="34" charset="0"/>
              <a:cs typeface="Tahoma" pitchFamily="34" charset="0"/>
            </a:endParaRPr>
          </a:p>
          <a:p>
            <a:pPr algn="just"/>
            <a:r>
              <a:rPr lang="en-GB" sz="2400" b="1" dirty="0" smtClean="0">
                <a:solidFill>
                  <a:srgbClr val="FFFF00"/>
                </a:solidFill>
                <a:latin typeface="Tahoma" pitchFamily="34" charset="0"/>
                <a:ea typeface="Tahoma" pitchFamily="34" charset="0"/>
                <a:cs typeface="Tahoma" pitchFamily="34" charset="0"/>
              </a:rPr>
              <a:t>Lithography is the key technology used to achieve very small particle sizes in </a:t>
            </a:r>
            <a:r>
              <a:rPr lang="en-GB" sz="2400" b="1" dirty="0" err="1" smtClean="0">
                <a:solidFill>
                  <a:srgbClr val="FFFF00"/>
                </a:solidFill>
                <a:latin typeface="Tahoma" pitchFamily="34" charset="0"/>
                <a:ea typeface="Tahoma" pitchFamily="34" charset="0"/>
                <a:cs typeface="Tahoma" pitchFamily="34" charset="0"/>
              </a:rPr>
              <a:t>nano</a:t>
            </a:r>
            <a:r>
              <a:rPr lang="en-GB" sz="2400" b="1" dirty="0" smtClean="0">
                <a:solidFill>
                  <a:srgbClr val="FFFF00"/>
                </a:solidFill>
                <a:latin typeface="Tahoma" pitchFamily="34" charset="0"/>
                <a:ea typeface="Tahoma" pitchFamily="34" charset="0"/>
                <a:cs typeface="Tahoma" pitchFamily="34" charset="0"/>
              </a:rPr>
              <a:t> components.</a:t>
            </a:r>
            <a:endParaRPr lang="tr-TR" sz="2400" b="1" dirty="0" smtClean="0">
              <a:solidFill>
                <a:srgbClr val="FFFF00"/>
              </a:solidFill>
              <a:latin typeface="Tahoma" pitchFamily="34" charset="0"/>
              <a:ea typeface="Tahoma" pitchFamily="34" charset="0"/>
              <a:cs typeface="Tahoma" pitchFamily="34" charset="0"/>
            </a:endParaRPr>
          </a:p>
          <a:p>
            <a:pPr algn="just"/>
            <a:endParaRPr lang="tr-TR" sz="2400" dirty="0" smtClean="0">
              <a:latin typeface="Tahoma" pitchFamily="34" charset="0"/>
              <a:ea typeface="Tahoma" pitchFamily="34" charset="0"/>
              <a:cs typeface="Tahoma" pitchFamily="34" charset="0"/>
            </a:endParaRPr>
          </a:p>
          <a:p>
            <a:pPr algn="just"/>
            <a:r>
              <a:rPr lang="en-GB" sz="2400" dirty="0" smtClean="0">
                <a:latin typeface="Tahoma" pitchFamily="34" charset="0"/>
                <a:ea typeface="Tahoma" pitchFamily="34" charset="0"/>
                <a:cs typeface="Tahoma" pitchFamily="34" charset="0"/>
              </a:rPr>
              <a:t>There are various lithography methods that are based on different physical principles and have different characteristics in relation to resolution, speed, </a:t>
            </a:r>
            <a:r>
              <a:rPr lang="en-GB" sz="2400" dirty="0" err="1" smtClean="0">
                <a:latin typeface="Tahoma" pitchFamily="34" charset="0"/>
                <a:ea typeface="Tahoma" pitchFamily="34" charset="0"/>
                <a:cs typeface="Tahoma" pitchFamily="34" charset="0"/>
              </a:rPr>
              <a:t>demolding</a:t>
            </a:r>
            <a:r>
              <a:rPr lang="en-GB" sz="2400" dirty="0" smtClean="0">
                <a:latin typeface="Tahoma" pitchFamily="34" charset="0"/>
                <a:ea typeface="Tahoma" pitchFamily="34" charset="0"/>
                <a:cs typeface="Tahoma" pitchFamily="34" charset="0"/>
              </a:rPr>
              <a:t> and transfer steps. Examples include beam lithography techniques (optical, x-ray, ion beam or electron) or soft lithography techniques (printing, stamping, </a:t>
            </a:r>
            <a:r>
              <a:rPr lang="en-GB" sz="2400" dirty="0" err="1" smtClean="0">
                <a:latin typeface="Tahoma" pitchFamily="34" charset="0"/>
                <a:ea typeface="Tahoma" pitchFamily="34" charset="0"/>
                <a:cs typeface="Tahoma" pitchFamily="34" charset="0"/>
              </a:rPr>
              <a:t>molding</a:t>
            </a:r>
            <a:r>
              <a:rPr lang="en-GB" sz="2400" dirty="0" smtClean="0">
                <a:latin typeface="Tahoma" pitchFamily="34" charset="0"/>
                <a:ea typeface="Tahoma" pitchFamily="34" charset="0"/>
                <a:cs typeface="Tahoma" pitchFamily="34" charset="0"/>
              </a:rPr>
              <a:t> and embossing preparation).</a:t>
            </a:r>
            <a:endParaRPr lang="tr-TR" sz="2400" dirty="0"/>
          </a:p>
        </p:txBody>
      </p:sp>
      <p:sp>
        <p:nvSpPr>
          <p:cNvPr id="4" name="3 Dikdörtgen"/>
          <p:cNvSpPr/>
          <p:nvPr/>
        </p:nvSpPr>
        <p:spPr>
          <a:xfrm>
            <a:off x="1490542" y="836712"/>
            <a:ext cx="6300123" cy="523220"/>
          </a:xfrm>
          <a:prstGeom prst="rect">
            <a:avLst/>
          </a:prstGeom>
        </p:spPr>
        <p:txBody>
          <a:bodyPr wrap="none">
            <a:spAutoFit/>
          </a:bodyPr>
          <a:lstStyle/>
          <a:p>
            <a:pPr algn="ctr"/>
            <a:r>
              <a:rPr lang="tr-TR" sz="2800" b="1" dirty="0" smtClean="0">
                <a:solidFill>
                  <a:srgbClr val="FF0000"/>
                </a:solidFill>
                <a:latin typeface="Tahoma" pitchFamily="34" charset="0"/>
                <a:ea typeface="Tahoma" pitchFamily="34" charset="0"/>
                <a:cs typeface="Tahoma" pitchFamily="34" charset="0"/>
              </a:rPr>
              <a:t>TOP-DOWN </a:t>
            </a:r>
            <a:r>
              <a:rPr lang="tr-TR" sz="2800" b="1" dirty="0" err="1" smtClean="0">
                <a:solidFill>
                  <a:srgbClr val="FF0000"/>
                </a:solidFill>
                <a:latin typeface="Tahoma" pitchFamily="34" charset="0"/>
                <a:ea typeface="Tahoma" pitchFamily="34" charset="0"/>
                <a:cs typeface="Tahoma" pitchFamily="34" charset="0"/>
              </a:rPr>
              <a:t>Production</a:t>
            </a:r>
            <a:r>
              <a:rPr lang="tr-TR" sz="2800" b="1" dirty="0" smtClean="0">
                <a:solidFill>
                  <a:srgbClr val="FF0000"/>
                </a:solidFill>
                <a:latin typeface="Tahoma" pitchFamily="34" charset="0"/>
                <a:ea typeface="Tahoma" pitchFamily="34" charset="0"/>
                <a:cs typeface="Tahoma" pitchFamily="34" charset="0"/>
              </a:rPr>
              <a:t> </a:t>
            </a:r>
            <a:r>
              <a:rPr lang="tr-TR" sz="2800" b="1" dirty="0" err="1" smtClean="0">
                <a:solidFill>
                  <a:srgbClr val="FF0000"/>
                </a:solidFill>
                <a:latin typeface="Tahoma" pitchFamily="34" charset="0"/>
                <a:ea typeface="Tahoma" pitchFamily="34" charset="0"/>
                <a:cs typeface="Tahoma" pitchFamily="34" charset="0"/>
              </a:rPr>
              <a:t>Technique</a:t>
            </a:r>
            <a:endParaRPr lang="tr-TR" sz="2800" b="1" dirty="0">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2"/>
            <a:ext cx="8352928" cy="2123658"/>
          </a:xfrm>
          <a:prstGeom prst="rect">
            <a:avLst/>
          </a:prstGeom>
        </p:spPr>
        <p:txBody>
          <a:bodyPr wrap="square">
            <a:spAutoFit/>
          </a:bodyPr>
          <a:lstStyle/>
          <a:p>
            <a:pPr algn="just"/>
            <a:r>
              <a:rPr lang="tr-TR" sz="2200" b="1" dirty="0" err="1" smtClean="0">
                <a:solidFill>
                  <a:srgbClr val="FF0000"/>
                </a:solidFill>
                <a:latin typeface="Tahoma" pitchFamily="34" charset="0"/>
                <a:ea typeface="Tahoma" pitchFamily="34" charset="0"/>
                <a:cs typeface="Tahoma" pitchFamily="34" charset="0"/>
              </a:rPr>
              <a:t>Lithography</a:t>
            </a:r>
            <a:r>
              <a:rPr lang="tr-TR" sz="2200" b="1" dirty="0" smtClean="0">
                <a:solidFill>
                  <a:srgbClr val="FF0000"/>
                </a:solidFill>
                <a:latin typeface="Tahoma" pitchFamily="34" charset="0"/>
                <a:ea typeface="Tahoma" pitchFamily="34" charset="0"/>
                <a:cs typeface="Tahoma" pitchFamily="34" charset="0"/>
              </a:rPr>
              <a:t>, Extreme </a:t>
            </a:r>
            <a:r>
              <a:rPr lang="tr-TR" sz="2200" b="1" dirty="0" err="1" smtClean="0">
                <a:solidFill>
                  <a:srgbClr val="FF0000"/>
                </a:solidFill>
                <a:latin typeface="Tahoma" pitchFamily="34" charset="0"/>
                <a:ea typeface="Tahoma" pitchFamily="34" charset="0"/>
                <a:cs typeface="Tahoma" pitchFamily="34" charset="0"/>
              </a:rPr>
              <a:t>Ultraviolet</a:t>
            </a:r>
            <a:r>
              <a:rPr lang="tr-TR" sz="2200" b="1" dirty="0" smtClean="0">
                <a:solidFill>
                  <a:srgbClr val="FF0000"/>
                </a:solidFill>
                <a:latin typeface="Tahoma" pitchFamily="34" charset="0"/>
                <a:ea typeface="Tahoma" pitchFamily="34" charset="0"/>
                <a:cs typeface="Tahoma" pitchFamily="34" charset="0"/>
              </a:rPr>
              <a:t> </a:t>
            </a:r>
            <a:r>
              <a:rPr lang="tr-TR" sz="2200" b="1" dirty="0" err="1" smtClean="0">
                <a:solidFill>
                  <a:srgbClr val="FF0000"/>
                </a:solidFill>
                <a:latin typeface="Tahoma" pitchFamily="34" charset="0"/>
                <a:ea typeface="Tahoma" pitchFamily="34" charset="0"/>
                <a:cs typeface="Tahoma" pitchFamily="34" charset="0"/>
              </a:rPr>
              <a:t>Lithography</a:t>
            </a:r>
            <a:r>
              <a:rPr lang="tr-TR" sz="2200" b="1" dirty="0" smtClean="0">
                <a:solidFill>
                  <a:srgbClr val="FF0000"/>
                </a:solidFill>
                <a:latin typeface="Tahoma" pitchFamily="34" charset="0"/>
                <a:ea typeface="Tahoma" pitchFamily="34" charset="0"/>
                <a:cs typeface="Tahoma" pitchFamily="34" charset="0"/>
              </a:rPr>
              <a:t> (EUVL) </a:t>
            </a:r>
          </a:p>
          <a:p>
            <a:pPr algn="just"/>
            <a:r>
              <a:rPr lang="en-GB" sz="2200" b="1" dirty="0" smtClean="0">
                <a:latin typeface="Tahoma" pitchFamily="34" charset="0"/>
                <a:ea typeface="Tahoma" pitchFamily="34" charset="0"/>
                <a:cs typeface="Tahoma" pitchFamily="34" charset="0"/>
              </a:rPr>
              <a:t>As a candidate for the next generation microelectronics industry, this activity is heavily supported by associations of industrial companies and public funding programs. EUV lithography at 13 nm will allow to achieve a part size of 45 nm and below.</a:t>
            </a:r>
            <a:endParaRPr lang="tr-TR" sz="2200" b="1" dirty="0">
              <a:latin typeface="Tahoma" pitchFamily="34" charset="0"/>
              <a:ea typeface="Tahoma" pitchFamily="34" charset="0"/>
              <a:cs typeface="Tahoma" pitchFamily="34" charset="0"/>
            </a:endParaRPr>
          </a:p>
        </p:txBody>
      </p:sp>
      <p:sp>
        <p:nvSpPr>
          <p:cNvPr id="3" name="Rectangle 2"/>
          <p:cNvSpPr/>
          <p:nvPr/>
        </p:nvSpPr>
        <p:spPr>
          <a:xfrm>
            <a:off x="395536" y="3429000"/>
            <a:ext cx="8280920" cy="2462213"/>
          </a:xfrm>
          <a:prstGeom prst="rect">
            <a:avLst/>
          </a:prstGeom>
        </p:spPr>
        <p:txBody>
          <a:bodyPr wrap="square">
            <a:spAutoFit/>
          </a:bodyPr>
          <a:lstStyle/>
          <a:p>
            <a:pPr algn="just"/>
            <a:r>
              <a:rPr lang="tr-TR" sz="2200" b="1" dirty="0" err="1" smtClean="0">
                <a:solidFill>
                  <a:srgbClr val="FF0000"/>
                </a:solidFill>
                <a:latin typeface="Tahoma" pitchFamily="34" charset="0"/>
                <a:ea typeface="Tahoma" pitchFamily="34" charset="0"/>
                <a:cs typeface="Tahoma" pitchFamily="34" charset="0"/>
              </a:rPr>
              <a:t>Soft</a:t>
            </a:r>
            <a:r>
              <a:rPr lang="tr-TR" sz="2200" b="1" dirty="0" smtClean="0">
                <a:solidFill>
                  <a:srgbClr val="FF0000"/>
                </a:solidFill>
                <a:latin typeface="Tahoma" pitchFamily="34" charset="0"/>
                <a:ea typeface="Tahoma" pitchFamily="34" charset="0"/>
                <a:cs typeface="Tahoma" pitchFamily="34" charset="0"/>
              </a:rPr>
              <a:t> </a:t>
            </a:r>
            <a:r>
              <a:rPr lang="tr-TR" sz="2200" b="1" dirty="0" err="1" smtClean="0">
                <a:solidFill>
                  <a:srgbClr val="FF0000"/>
                </a:solidFill>
                <a:latin typeface="Tahoma" pitchFamily="34" charset="0"/>
                <a:ea typeface="Tahoma" pitchFamily="34" charset="0"/>
                <a:cs typeface="Tahoma" pitchFamily="34" charset="0"/>
              </a:rPr>
              <a:t>Lithography</a:t>
            </a:r>
            <a:r>
              <a:rPr lang="tr-TR" sz="2200" b="1" dirty="0" smtClean="0">
                <a:solidFill>
                  <a:srgbClr val="FF0000"/>
                </a:solidFill>
                <a:latin typeface="Tahoma" pitchFamily="34" charset="0"/>
                <a:ea typeface="Tahoma" pitchFamily="34" charset="0"/>
                <a:cs typeface="Tahoma" pitchFamily="34" charset="0"/>
              </a:rPr>
              <a:t> (</a:t>
            </a:r>
            <a:r>
              <a:rPr lang="tr-TR" sz="2200" b="1" dirty="0" err="1" smtClean="0">
                <a:solidFill>
                  <a:srgbClr val="FF0000"/>
                </a:solidFill>
                <a:latin typeface="Tahoma" pitchFamily="34" charset="0"/>
                <a:ea typeface="Tahoma" pitchFamily="34" charset="0"/>
                <a:cs typeface="Tahoma" pitchFamily="34" charset="0"/>
              </a:rPr>
              <a:t>patterning</a:t>
            </a:r>
            <a:r>
              <a:rPr lang="tr-TR" sz="2200" b="1" dirty="0" smtClean="0">
                <a:solidFill>
                  <a:srgbClr val="FF0000"/>
                </a:solidFill>
                <a:latin typeface="Tahoma" pitchFamily="34" charset="0"/>
                <a:ea typeface="Tahoma" pitchFamily="34" charset="0"/>
                <a:cs typeface="Tahoma" pitchFamily="34" charset="0"/>
              </a:rPr>
              <a:t>), Nano-</a:t>
            </a:r>
            <a:r>
              <a:rPr lang="tr-TR" sz="2200" b="1" dirty="0" err="1" smtClean="0">
                <a:solidFill>
                  <a:srgbClr val="FF0000"/>
                </a:solidFill>
                <a:latin typeface="Tahoma" pitchFamily="34" charset="0"/>
                <a:ea typeface="Tahoma" pitchFamily="34" charset="0"/>
                <a:cs typeface="Tahoma" pitchFamily="34" charset="0"/>
              </a:rPr>
              <a:t>stamping</a:t>
            </a:r>
            <a:endParaRPr lang="tr-TR" sz="2200" b="1" dirty="0" smtClean="0">
              <a:solidFill>
                <a:srgbClr val="FF0000"/>
              </a:solidFill>
              <a:latin typeface="Tahoma" pitchFamily="34" charset="0"/>
              <a:ea typeface="Tahoma" pitchFamily="34" charset="0"/>
              <a:cs typeface="Tahoma" pitchFamily="34" charset="0"/>
            </a:endParaRPr>
          </a:p>
          <a:p>
            <a:pPr algn="just"/>
            <a:r>
              <a:rPr lang="en-GB" sz="2200" b="1" dirty="0" smtClean="0">
                <a:latin typeface="Tahoma" pitchFamily="34" charset="0"/>
                <a:ea typeface="Tahoma" pitchFamily="34" charset="0"/>
                <a:cs typeface="Tahoma" pitchFamily="34" charset="0"/>
              </a:rPr>
              <a:t>Soft lithography techniques such as </a:t>
            </a:r>
            <a:r>
              <a:rPr lang="en-GB" sz="2200" b="1" dirty="0" err="1" smtClean="0">
                <a:latin typeface="Tahoma" pitchFamily="34" charset="0"/>
                <a:ea typeface="Tahoma" pitchFamily="34" charset="0"/>
                <a:cs typeface="Tahoma" pitchFamily="34" charset="0"/>
              </a:rPr>
              <a:t>nano</a:t>
            </a:r>
            <a:r>
              <a:rPr lang="en-GB" sz="2200" b="1" dirty="0" smtClean="0">
                <a:latin typeface="Tahoma" pitchFamily="34" charset="0"/>
                <a:ea typeface="Tahoma" pitchFamily="34" charset="0"/>
                <a:cs typeface="Tahoma" pitchFamily="34" charset="0"/>
              </a:rPr>
              <a:t>-stamping are among the cheapest and fastest nanolithography techniques that can be applied in laboratories. A stamp consisting of elastomer, when printed on the substrate, is coated with an ink, which can form a single self-regulating layer.</a:t>
            </a:r>
            <a:endParaRPr lang="tr-TR" sz="2200" b="1"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4C521CD2-722D-4A0A-AE50-97A1BAE73702}" type="slidenum">
              <a:rPr lang="tr-TR" smtClean="0"/>
              <a:pPr/>
              <a:t>17</a:t>
            </a:fld>
            <a:endParaRPr lang="tr-TR"/>
          </a:p>
        </p:txBody>
      </p:sp>
      <p:sp>
        <p:nvSpPr>
          <p:cNvPr id="5" name="4 Dikdörtgen"/>
          <p:cNvSpPr/>
          <p:nvPr/>
        </p:nvSpPr>
        <p:spPr>
          <a:xfrm>
            <a:off x="1346526" y="116632"/>
            <a:ext cx="6300123" cy="523220"/>
          </a:xfrm>
          <a:prstGeom prst="rect">
            <a:avLst/>
          </a:prstGeom>
        </p:spPr>
        <p:txBody>
          <a:bodyPr wrap="none">
            <a:spAutoFit/>
          </a:bodyPr>
          <a:lstStyle/>
          <a:p>
            <a:pPr algn="ctr"/>
            <a:r>
              <a:rPr lang="tr-TR" sz="2800" b="1" dirty="0" smtClean="0">
                <a:solidFill>
                  <a:srgbClr val="FF0000"/>
                </a:solidFill>
                <a:latin typeface="Tahoma" pitchFamily="34" charset="0"/>
                <a:ea typeface="Tahoma" pitchFamily="34" charset="0"/>
                <a:cs typeface="Tahoma" pitchFamily="34" charset="0"/>
              </a:rPr>
              <a:t>TOP-DOWN </a:t>
            </a:r>
            <a:r>
              <a:rPr lang="tr-TR" sz="2800" b="1" dirty="0" err="1" smtClean="0">
                <a:solidFill>
                  <a:srgbClr val="FF0000"/>
                </a:solidFill>
                <a:latin typeface="Tahoma" pitchFamily="34" charset="0"/>
                <a:ea typeface="Tahoma" pitchFamily="34" charset="0"/>
                <a:cs typeface="Tahoma" pitchFamily="34" charset="0"/>
              </a:rPr>
              <a:t>Production</a:t>
            </a:r>
            <a:r>
              <a:rPr lang="tr-TR" sz="2800" b="1" dirty="0" smtClean="0">
                <a:solidFill>
                  <a:srgbClr val="FF0000"/>
                </a:solidFill>
                <a:latin typeface="Tahoma" pitchFamily="34" charset="0"/>
                <a:ea typeface="Tahoma" pitchFamily="34" charset="0"/>
                <a:cs typeface="Tahoma" pitchFamily="34" charset="0"/>
              </a:rPr>
              <a:t> </a:t>
            </a:r>
            <a:r>
              <a:rPr lang="tr-TR" sz="2800" b="1" dirty="0" err="1" smtClean="0">
                <a:solidFill>
                  <a:srgbClr val="FF0000"/>
                </a:solidFill>
                <a:latin typeface="Tahoma" pitchFamily="34" charset="0"/>
                <a:ea typeface="Tahoma" pitchFamily="34" charset="0"/>
                <a:cs typeface="Tahoma" pitchFamily="34" charset="0"/>
              </a:rPr>
              <a:t>Technique</a:t>
            </a:r>
            <a:endParaRPr lang="tr-TR" sz="2800" b="1" dirty="0">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4048" y="654943"/>
            <a:ext cx="4104456" cy="4801314"/>
          </a:xfrm>
          <a:prstGeom prst="rect">
            <a:avLst/>
          </a:prstGeom>
        </p:spPr>
        <p:txBody>
          <a:bodyPr wrap="square">
            <a:spAutoFit/>
          </a:bodyPr>
          <a:lstStyle/>
          <a:p>
            <a:r>
              <a:rPr lang="en-GB" b="1" dirty="0" smtClean="0">
                <a:solidFill>
                  <a:srgbClr val="FFFF00"/>
                </a:solidFill>
                <a:latin typeface="Tahoma" pitchFamily="34" charset="0"/>
                <a:ea typeface="Tahoma" pitchFamily="34" charset="0"/>
                <a:cs typeface="Tahoma" pitchFamily="34" charset="0"/>
              </a:rPr>
              <a:t>The optical lithography technique, which is the most widely used technology in the field of microelectronics today, is based on the photochemical </a:t>
            </a:r>
            <a:r>
              <a:rPr lang="en-GB" b="1" dirty="0" err="1" smtClean="0">
                <a:solidFill>
                  <a:srgbClr val="FFFF00"/>
                </a:solidFill>
                <a:latin typeface="Tahoma" pitchFamily="34" charset="0"/>
                <a:ea typeface="Tahoma" pitchFamily="34" charset="0"/>
                <a:cs typeface="Tahoma" pitchFamily="34" charset="0"/>
              </a:rPr>
              <a:t>molding</a:t>
            </a:r>
            <a:r>
              <a:rPr lang="en-GB" b="1" dirty="0" smtClean="0">
                <a:solidFill>
                  <a:srgbClr val="FFFF00"/>
                </a:solidFill>
                <a:latin typeface="Tahoma" pitchFamily="34" charset="0"/>
                <a:ea typeface="Tahoma" pitchFamily="34" charset="0"/>
                <a:cs typeface="Tahoma" pitchFamily="34" charset="0"/>
              </a:rPr>
              <a:t> of a resistor by masking and then chemically carving the exposed areas.</a:t>
            </a:r>
            <a:endParaRPr lang="tr-TR" b="1" dirty="0" smtClean="0">
              <a:solidFill>
                <a:srgbClr val="FFFF00"/>
              </a:solidFill>
              <a:latin typeface="Tahoma" pitchFamily="34" charset="0"/>
              <a:ea typeface="Tahoma" pitchFamily="34" charset="0"/>
              <a:cs typeface="Tahoma" pitchFamily="34" charset="0"/>
            </a:endParaRPr>
          </a:p>
          <a:p>
            <a:endParaRPr lang="tr-TR" b="1" dirty="0" smtClean="0">
              <a:solidFill>
                <a:srgbClr val="FFFF00"/>
              </a:solidFill>
              <a:latin typeface="Tahoma" pitchFamily="34" charset="0"/>
              <a:ea typeface="Tahoma" pitchFamily="34" charset="0"/>
              <a:cs typeface="Tahoma" pitchFamily="34" charset="0"/>
            </a:endParaRPr>
          </a:p>
          <a:p>
            <a:r>
              <a:rPr lang="en-GB" b="1" dirty="0" smtClean="0">
                <a:latin typeface="Tahoma" pitchFamily="34" charset="0"/>
                <a:ea typeface="Tahoma" pitchFamily="34" charset="0"/>
                <a:cs typeface="Tahoma" pitchFamily="34" charset="0"/>
              </a:rPr>
              <a:t>The smallest particle size accessible by this method is determined by the wavelength of the lighting. It is estimated that optical lithography can also be applied to sizes smaller than 100 nm using instruments with an ultraviolet wavelength.</a:t>
            </a:r>
            <a:endParaRPr lang="tr-TR" b="1" dirty="0">
              <a:latin typeface="Tahoma" pitchFamily="34" charset="0"/>
              <a:ea typeface="Tahoma" pitchFamily="34" charset="0"/>
              <a:cs typeface="Tahoma" pitchFamily="34" charset="0"/>
            </a:endParaRPr>
          </a:p>
        </p:txBody>
      </p:sp>
      <p:pic>
        <p:nvPicPr>
          <p:cNvPr id="30722" name="Picture 2" descr="https://www.mems-exchange.org/MEMS/processes/litho_fig2.gif"/>
          <p:cNvPicPr>
            <a:picLocks noChangeAspect="1" noChangeArrowheads="1"/>
          </p:cNvPicPr>
          <p:nvPr/>
        </p:nvPicPr>
        <p:blipFill>
          <a:blip r:embed="rId2" cstate="print"/>
          <a:srcRect/>
          <a:stretch>
            <a:fillRect/>
          </a:stretch>
        </p:blipFill>
        <p:spPr bwMode="auto">
          <a:xfrm>
            <a:off x="72008" y="260648"/>
            <a:ext cx="4871120" cy="5832648"/>
          </a:xfrm>
          <a:prstGeom prst="rect">
            <a:avLst/>
          </a:prstGeom>
          <a:noFill/>
        </p:spPr>
      </p:pic>
      <p:sp>
        <p:nvSpPr>
          <p:cNvPr id="4" name="Slide Number Placeholder 3"/>
          <p:cNvSpPr>
            <a:spLocks noGrp="1"/>
          </p:cNvSpPr>
          <p:nvPr>
            <p:ph type="sldNum" sz="quarter" idx="12"/>
          </p:nvPr>
        </p:nvSpPr>
        <p:spPr/>
        <p:txBody>
          <a:bodyPr/>
          <a:lstStyle/>
          <a:p>
            <a:fld id="{4C521CD2-722D-4A0A-AE50-97A1BAE73702}"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420888"/>
            <a:ext cx="8568952" cy="3170099"/>
          </a:xfrm>
          <a:prstGeom prst="rect">
            <a:avLst/>
          </a:prstGeom>
        </p:spPr>
        <p:txBody>
          <a:bodyPr wrap="square">
            <a:spAutoFit/>
          </a:bodyPr>
          <a:lstStyle/>
          <a:p>
            <a:pPr algn="just"/>
            <a:r>
              <a:rPr lang="tr-TR" sz="2000" b="1" dirty="0" smtClean="0">
                <a:solidFill>
                  <a:srgbClr val="FF0000"/>
                </a:solidFill>
                <a:latin typeface="Tahoma" pitchFamily="34" charset="0"/>
                <a:ea typeface="Tahoma" pitchFamily="34" charset="0"/>
                <a:cs typeface="Tahoma" pitchFamily="34" charset="0"/>
              </a:rPr>
              <a:t>GRINDING</a:t>
            </a:r>
          </a:p>
          <a:p>
            <a:pPr algn="just"/>
            <a:r>
              <a:rPr lang="en-GB" sz="2000" b="1" dirty="0" smtClean="0">
                <a:latin typeface="Tahoma" pitchFamily="34" charset="0"/>
                <a:ea typeface="Tahoma" pitchFamily="34" charset="0"/>
                <a:cs typeface="Tahoma" pitchFamily="34" charset="0"/>
              </a:rPr>
              <a:t>The material is put into a grinder cauldron with balls inside, as can be seen in the picture. As the boiler is rotated, the balls tighten the material and break it into pieces. The resulting powder is made up of a variety of </a:t>
            </a:r>
            <a:r>
              <a:rPr lang="en-GB" sz="2000" b="1" dirty="0" err="1" smtClean="0">
                <a:latin typeface="Tahoma" pitchFamily="34" charset="0"/>
                <a:ea typeface="Tahoma" pitchFamily="34" charset="0"/>
                <a:cs typeface="Tahoma" pitchFamily="34" charset="0"/>
              </a:rPr>
              <a:t>nano</a:t>
            </a:r>
            <a:r>
              <a:rPr lang="en-GB" sz="2000" b="1" dirty="0" smtClean="0">
                <a:latin typeface="Tahoma" pitchFamily="34" charset="0"/>
                <a:ea typeface="Tahoma" pitchFamily="34" charset="0"/>
                <a:cs typeface="Tahoma" pitchFamily="34" charset="0"/>
              </a:rPr>
              <a:t>-sized materials. It is necessary to separate the </a:t>
            </a:r>
            <a:r>
              <a:rPr lang="en-GB" sz="2000" b="1" dirty="0" err="1" smtClean="0">
                <a:latin typeface="Tahoma" pitchFamily="34" charset="0"/>
                <a:ea typeface="Tahoma" pitchFamily="34" charset="0"/>
                <a:cs typeface="Tahoma" pitchFamily="34" charset="0"/>
              </a:rPr>
              <a:t>nano</a:t>
            </a:r>
            <a:r>
              <a:rPr lang="en-GB" sz="2000" b="1" dirty="0" smtClean="0">
                <a:latin typeface="Tahoma" pitchFamily="34" charset="0"/>
                <a:ea typeface="Tahoma" pitchFamily="34" charset="0"/>
                <a:cs typeface="Tahoma" pitchFamily="34" charset="0"/>
              </a:rPr>
              <a:t>-sized ones from these. Grinding is the cheapest top-to-bottom production method. There are other ways to move the balls in the boiler (such as moving back and forth). With this method, particles smaller than 20 nm can be obtained.</a:t>
            </a:r>
            <a:endParaRPr lang="tr-TR" sz="2000" b="1" dirty="0">
              <a:latin typeface="Tahoma" pitchFamily="34" charset="0"/>
              <a:ea typeface="Tahoma" pitchFamily="34" charset="0"/>
              <a:cs typeface="Tahoma" pitchFamily="34" charset="0"/>
            </a:endParaRPr>
          </a:p>
        </p:txBody>
      </p:sp>
      <p:sp>
        <p:nvSpPr>
          <p:cNvPr id="3" name="Rectangle 2"/>
          <p:cNvSpPr/>
          <p:nvPr/>
        </p:nvSpPr>
        <p:spPr>
          <a:xfrm>
            <a:off x="323528" y="44624"/>
            <a:ext cx="8568952" cy="2246769"/>
          </a:xfrm>
          <a:prstGeom prst="rect">
            <a:avLst/>
          </a:prstGeom>
        </p:spPr>
        <p:txBody>
          <a:bodyPr wrap="square">
            <a:spAutoFit/>
          </a:bodyPr>
          <a:lstStyle/>
          <a:p>
            <a:pPr algn="just"/>
            <a:r>
              <a:rPr lang="tr-TR" sz="2000" b="1" dirty="0" smtClean="0">
                <a:solidFill>
                  <a:srgbClr val="FF0000"/>
                </a:solidFill>
                <a:latin typeface="Tahoma" pitchFamily="34" charset="0"/>
                <a:ea typeface="Tahoma" pitchFamily="34" charset="0"/>
                <a:cs typeface="Tahoma" pitchFamily="34" charset="0"/>
              </a:rPr>
              <a:t>MECHANICAL METHOD</a:t>
            </a:r>
          </a:p>
          <a:p>
            <a:pPr algn="just"/>
            <a:r>
              <a:rPr lang="en-GB" sz="2000" b="1" dirty="0" smtClean="0">
                <a:latin typeface="Tahoma" pitchFamily="34" charset="0"/>
                <a:ea typeface="Tahoma" pitchFamily="34" charset="0"/>
                <a:cs typeface="Tahoma" pitchFamily="34" charset="0"/>
              </a:rPr>
              <a:t>Cutting, rolling, forging, machining, compression, milling and atomizing are the main production methods applied to obtain </a:t>
            </a:r>
            <a:r>
              <a:rPr lang="en-GB" sz="2000" b="1" dirty="0" err="1" smtClean="0">
                <a:latin typeface="Tahoma" pitchFamily="34" charset="0"/>
                <a:ea typeface="Tahoma" pitchFamily="34" charset="0"/>
                <a:cs typeface="Tahoma" pitchFamily="34" charset="0"/>
              </a:rPr>
              <a:t>nano</a:t>
            </a:r>
            <a:r>
              <a:rPr lang="en-GB" sz="2000" b="1" dirty="0" smtClean="0">
                <a:latin typeface="Tahoma" pitchFamily="34" charset="0"/>
                <a:ea typeface="Tahoma" pitchFamily="34" charset="0"/>
                <a:cs typeface="Tahoma" pitchFamily="34" charset="0"/>
              </a:rPr>
              <a:t> parts. There is a physical application in the mechanical production method, there is no chemical change. For example, tattooing is a production method known for centuries. With forging, gold easily comes to </a:t>
            </a:r>
            <a:r>
              <a:rPr lang="en-GB" sz="2000" b="1" dirty="0" err="1" smtClean="0">
                <a:latin typeface="Tahoma" pitchFamily="34" charset="0"/>
                <a:ea typeface="Tahoma" pitchFamily="34" charset="0"/>
                <a:cs typeface="Tahoma" pitchFamily="34" charset="0"/>
              </a:rPr>
              <a:t>nano</a:t>
            </a:r>
            <a:r>
              <a:rPr lang="en-GB" sz="2000" b="1" dirty="0" smtClean="0">
                <a:latin typeface="Tahoma" pitchFamily="34" charset="0"/>
                <a:ea typeface="Tahoma" pitchFamily="34" charset="0"/>
                <a:cs typeface="Tahoma" pitchFamily="34" charset="0"/>
              </a:rPr>
              <a:t> thinness.</a:t>
            </a:r>
            <a:endParaRPr lang="tr-TR" sz="2000" b="1" dirty="0">
              <a:latin typeface="Tahoma" pitchFamily="34" charset="0"/>
              <a:ea typeface="Tahoma" pitchFamily="34" charset="0"/>
              <a:cs typeface="Tahom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3419872" y="5301208"/>
            <a:ext cx="1951130" cy="1440160"/>
          </a:xfrm>
          <a:prstGeom prst="rect">
            <a:avLst/>
          </a:prstGeom>
          <a:noFill/>
          <a:ln w="9525">
            <a:noFill/>
            <a:miter lim="800000"/>
            <a:headEnd/>
            <a:tailEnd/>
          </a:ln>
        </p:spPr>
      </p:pic>
      <p:sp>
        <p:nvSpPr>
          <p:cNvPr id="5" name="Rectangle 4"/>
          <p:cNvSpPr/>
          <p:nvPr/>
        </p:nvSpPr>
        <p:spPr>
          <a:xfrm>
            <a:off x="5364088" y="6237312"/>
            <a:ext cx="1297150" cy="369332"/>
          </a:xfrm>
          <a:prstGeom prst="rect">
            <a:avLst/>
          </a:prstGeom>
        </p:spPr>
        <p:txBody>
          <a:bodyPr wrap="none">
            <a:spAutoFit/>
          </a:bodyPr>
          <a:lstStyle/>
          <a:p>
            <a:r>
              <a:rPr lang="tr-TR" dirty="0" err="1" smtClean="0"/>
              <a:t>Ball</a:t>
            </a:r>
            <a:r>
              <a:rPr lang="tr-TR" dirty="0" smtClean="0"/>
              <a:t> </a:t>
            </a:r>
            <a:r>
              <a:rPr lang="tr-TR" dirty="0" err="1" smtClean="0"/>
              <a:t>Grinder</a:t>
            </a:r>
            <a:endParaRPr lang="tr-TR" dirty="0"/>
          </a:p>
        </p:txBody>
      </p:sp>
      <p:sp>
        <p:nvSpPr>
          <p:cNvPr id="6" name="Slide Number Placeholder 5"/>
          <p:cNvSpPr>
            <a:spLocks noGrp="1"/>
          </p:cNvSpPr>
          <p:nvPr>
            <p:ph type="sldNum" sz="quarter" idx="12"/>
          </p:nvPr>
        </p:nvSpPr>
        <p:spPr/>
        <p:txBody>
          <a:bodyPr/>
          <a:lstStyle/>
          <a:p>
            <a:fld id="{4C521CD2-722D-4A0A-AE50-97A1BAE73702}" type="slidenum">
              <a:rPr lang="tr-TR" smtClean="0"/>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16632"/>
            <a:ext cx="8712968" cy="1846659"/>
          </a:xfrm>
          <a:prstGeom prst="rect">
            <a:avLst/>
          </a:prstGeom>
        </p:spPr>
        <p:txBody>
          <a:bodyPr wrap="square">
            <a:spAutoFit/>
          </a:bodyPr>
          <a:lstStyle/>
          <a:p>
            <a:pPr algn="just"/>
            <a:r>
              <a:rPr lang="en-GB" sz="2400" dirty="0" smtClean="0">
                <a:latin typeface="Tahoma" pitchFamily="34" charset="0"/>
                <a:ea typeface="Tahoma" pitchFamily="34" charset="0"/>
                <a:cs typeface="Tahoma" pitchFamily="34" charset="0"/>
              </a:rPr>
              <a:t>A </a:t>
            </a:r>
            <a:r>
              <a:rPr lang="en-GB" sz="2400" dirty="0" err="1" smtClean="0">
                <a:latin typeface="Tahoma" pitchFamily="34" charset="0"/>
                <a:ea typeface="Tahoma" pitchFamily="34" charset="0"/>
                <a:cs typeface="Tahoma" pitchFamily="34" charset="0"/>
              </a:rPr>
              <a:t>nanometer</a:t>
            </a:r>
            <a:r>
              <a:rPr lang="en-GB" sz="2400" dirty="0" smtClean="0">
                <a:latin typeface="Tahoma" pitchFamily="34" charset="0"/>
                <a:ea typeface="Tahoma" pitchFamily="34" charset="0"/>
                <a:cs typeface="Tahoma" pitchFamily="34" charset="0"/>
              </a:rPr>
              <a:t> is about the size of a medium-sized molecule, for example, a molecule containing 60 carbon atoms.</a:t>
            </a:r>
            <a:endParaRPr lang="tr-TR" sz="2400" dirty="0" smtClean="0">
              <a:latin typeface="Tahoma" pitchFamily="34" charset="0"/>
              <a:ea typeface="Tahoma" pitchFamily="34" charset="0"/>
              <a:cs typeface="Tahoma" pitchFamily="34" charset="0"/>
            </a:endParaRPr>
          </a:p>
          <a:p>
            <a:pPr algn="just"/>
            <a:r>
              <a:rPr lang="en-GB" sz="2400" dirty="0" smtClean="0">
                <a:latin typeface="Tahoma" pitchFamily="34" charset="0"/>
                <a:ea typeface="Tahoma" pitchFamily="34" charset="0"/>
                <a:cs typeface="Tahoma" pitchFamily="34" charset="0"/>
              </a:rPr>
              <a:t>"Nanoscience" is the science that studies matter and energy at the </a:t>
            </a:r>
            <a:r>
              <a:rPr lang="en-GB" sz="2400" dirty="0" err="1" smtClean="0">
                <a:latin typeface="Tahoma" pitchFamily="34" charset="0"/>
                <a:ea typeface="Tahoma" pitchFamily="34" charset="0"/>
                <a:cs typeface="Tahoma" pitchFamily="34" charset="0"/>
              </a:rPr>
              <a:t>nanometer</a:t>
            </a:r>
            <a:r>
              <a:rPr lang="en-GB" sz="2400" dirty="0" smtClean="0">
                <a:latin typeface="Tahoma" pitchFamily="34" charset="0"/>
                <a:ea typeface="Tahoma" pitchFamily="34" charset="0"/>
                <a:cs typeface="Tahoma" pitchFamily="34" charset="0"/>
              </a:rPr>
              <a:t> scale.</a:t>
            </a:r>
            <a:endParaRPr lang="tr-TR" dirty="0"/>
          </a:p>
          <a:p>
            <a:r>
              <a:rPr lang="tr-TR" dirty="0"/>
              <a:t> </a:t>
            </a:r>
          </a:p>
        </p:txBody>
      </p:sp>
      <p:pic>
        <p:nvPicPr>
          <p:cNvPr id="14339" name="Picture 3"/>
          <p:cNvPicPr>
            <a:picLocks noChangeAspect="1" noChangeArrowheads="1"/>
          </p:cNvPicPr>
          <p:nvPr/>
        </p:nvPicPr>
        <p:blipFill>
          <a:blip r:embed="rId2" cstate="print"/>
          <a:srcRect/>
          <a:stretch>
            <a:fillRect/>
          </a:stretch>
        </p:blipFill>
        <p:spPr bwMode="auto">
          <a:xfrm>
            <a:off x="161444" y="2288688"/>
            <a:ext cx="9019068" cy="430866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C521CD2-722D-4A0A-AE50-97A1BAE73702}" type="slidenum">
              <a:rPr lang="tr-TR" smtClean="0"/>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424936" cy="5755422"/>
          </a:xfrm>
          <a:prstGeom prst="rect">
            <a:avLst/>
          </a:prstGeom>
        </p:spPr>
        <p:txBody>
          <a:bodyPr wrap="square">
            <a:spAutoFit/>
          </a:bodyPr>
          <a:lstStyle/>
          <a:p>
            <a:pPr algn="just"/>
            <a:r>
              <a:rPr lang="tr-TR" sz="2800" b="1" dirty="0" smtClean="0">
                <a:solidFill>
                  <a:srgbClr val="FF0000"/>
                </a:solidFill>
                <a:latin typeface="Tahoma" pitchFamily="34" charset="0"/>
                <a:ea typeface="Tahoma" pitchFamily="34" charset="0"/>
                <a:cs typeface="Tahoma" pitchFamily="34" charset="0"/>
              </a:rPr>
              <a:t>MILLING</a:t>
            </a:r>
          </a:p>
          <a:p>
            <a:pPr algn="just"/>
            <a:r>
              <a:rPr lang="en-GB" sz="2800" dirty="0" smtClean="0">
                <a:latin typeface="Tahoma" pitchFamily="34" charset="0"/>
                <a:ea typeface="Tahoma" pitchFamily="34" charset="0"/>
                <a:cs typeface="Tahoma" pitchFamily="34" charset="0"/>
              </a:rPr>
              <a:t>Problems related to the final quality of the produced nanoparticles and the contamination of the nanoparticles by the milling environment can be considered as the main obstacles. The most important disadvantages of the milling technique are identified as high production costs and heterogeneous size distribution.</a:t>
            </a:r>
            <a:endParaRPr lang="tr-TR" dirty="0">
              <a:latin typeface="Tahoma" pitchFamily="34" charset="0"/>
              <a:ea typeface="Tahoma" pitchFamily="34" charset="0"/>
              <a:cs typeface="Tahoma" pitchFamily="34" charset="0"/>
            </a:endParaRPr>
          </a:p>
          <a:p>
            <a:pPr algn="just"/>
            <a:endParaRPr lang="tr-TR" dirty="0">
              <a:latin typeface="Tahoma" pitchFamily="34" charset="0"/>
              <a:ea typeface="Tahoma" pitchFamily="34" charset="0"/>
              <a:cs typeface="Tahoma" pitchFamily="34" charset="0"/>
            </a:endParaRPr>
          </a:p>
          <a:p>
            <a:pPr algn="just"/>
            <a:endParaRPr lang="tr-TR" dirty="0">
              <a:latin typeface="Tahoma" pitchFamily="34" charset="0"/>
              <a:ea typeface="Tahoma" pitchFamily="34" charset="0"/>
              <a:cs typeface="Tahoma" pitchFamily="34" charset="0"/>
            </a:endParaRPr>
          </a:p>
          <a:p>
            <a:pPr algn="just"/>
            <a:endParaRPr lang="tr-TR" dirty="0">
              <a:latin typeface="Tahoma" pitchFamily="34" charset="0"/>
              <a:ea typeface="Tahoma" pitchFamily="34" charset="0"/>
              <a:cs typeface="Tahoma" pitchFamily="34" charset="0"/>
            </a:endParaRPr>
          </a:p>
          <a:p>
            <a:pPr algn="just"/>
            <a:endParaRPr lang="tr-TR" dirty="0">
              <a:latin typeface="Tahoma" pitchFamily="34" charset="0"/>
              <a:ea typeface="Tahoma" pitchFamily="34" charset="0"/>
              <a:cs typeface="Tahoma" pitchFamily="34" charset="0"/>
            </a:endParaRPr>
          </a:p>
          <a:p>
            <a:pPr algn="just"/>
            <a:endParaRPr lang="tr-TR" dirty="0">
              <a:latin typeface="Tahoma" pitchFamily="34" charset="0"/>
              <a:ea typeface="Tahoma" pitchFamily="34" charset="0"/>
              <a:cs typeface="Tahoma" pitchFamily="34" charset="0"/>
            </a:endParaRPr>
          </a:p>
          <a:p>
            <a:pPr algn="just"/>
            <a:endParaRPr lang="tr-TR" b="1" dirty="0">
              <a:latin typeface="Tahoma" pitchFamily="34" charset="0"/>
              <a:ea typeface="Tahoma" pitchFamily="34" charset="0"/>
              <a:cs typeface="Tahoma" pitchFamily="34" charset="0"/>
            </a:endParaRPr>
          </a:p>
          <a:p>
            <a:pPr algn="just"/>
            <a:endParaRPr lang="tr-TR" b="1" dirty="0">
              <a:latin typeface="Tahoma" pitchFamily="34" charset="0"/>
              <a:ea typeface="Tahoma" pitchFamily="34" charset="0"/>
              <a:cs typeface="Tahoma" pitchFamily="34" charset="0"/>
            </a:endParaRPr>
          </a:p>
          <a:p>
            <a:pPr algn="just"/>
            <a:endParaRPr lang="tr-TR" b="1" dirty="0">
              <a:latin typeface="Tahoma" pitchFamily="34" charset="0"/>
              <a:ea typeface="Tahoma" pitchFamily="34" charset="0"/>
              <a:cs typeface="Tahoma" pitchFamily="34" charset="0"/>
            </a:endParaRPr>
          </a:p>
        </p:txBody>
      </p:sp>
      <p:pic>
        <p:nvPicPr>
          <p:cNvPr id="3" name="Picture 2" descr="image"/>
          <p:cNvPicPr>
            <a:picLocks noChangeAspect="1" noChangeArrowheads="1"/>
          </p:cNvPicPr>
          <p:nvPr/>
        </p:nvPicPr>
        <p:blipFill>
          <a:blip r:embed="rId2" cstate="print"/>
          <a:srcRect/>
          <a:stretch>
            <a:fillRect/>
          </a:stretch>
        </p:blipFill>
        <p:spPr bwMode="auto">
          <a:xfrm>
            <a:off x="251520" y="4293096"/>
            <a:ext cx="8662610" cy="2304256"/>
          </a:xfrm>
          <a:prstGeom prst="rect">
            <a:avLst/>
          </a:prstGeom>
          <a:noFill/>
        </p:spPr>
      </p:pic>
      <p:sp>
        <p:nvSpPr>
          <p:cNvPr id="4" name="Slide Number Placeholder 3"/>
          <p:cNvSpPr>
            <a:spLocks noGrp="1"/>
          </p:cNvSpPr>
          <p:nvPr>
            <p:ph type="sldNum" sz="quarter" idx="12"/>
          </p:nvPr>
        </p:nvSpPr>
        <p:spPr/>
        <p:txBody>
          <a:bodyPr/>
          <a:lstStyle/>
          <a:p>
            <a:fld id="{4C521CD2-722D-4A0A-AE50-97A1BAE73702}" type="slidenum">
              <a:rPr lang="tr-TR" smtClean="0"/>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8964488" cy="5909310"/>
          </a:xfrm>
          <a:prstGeom prst="rect">
            <a:avLst/>
          </a:prstGeom>
        </p:spPr>
        <p:txBody>
          <a:bodyPr wrap="square">
            <a:spAutoFit/>
          </a:bodyPr>
          <a:lstStyle/>
          <a:p>
            <a:r>
              <a:rPr lang="tr-TR" b="1" dirty="0" smtClean="0">
                <a:solidFill>
                  <a:srgbClr val="FF0000"/>
                </a:solidFill>
                <a:latin typeface="Tahoma" pitchFamily="34" charset="0"/>
                <a:ea typeface="Tahoma" pitchFamily="34" charset="0"/>
                <a:cs typeface="Tahoma" pitchFamily="34" charset="0"/>
              </a:rPr>
              <a:t>COMPRESSION METHOD</a:t>
            </a:r>
          </a:p>
          <a:p>
            <a:r>
              <a:rPr lang="en-GB" b="1" dirty="0" smtClean="0">
                <a:latin typeface="Tahoma" pitchFamily="34" charset="0"/>
                <a:ea typeface="Tahoma" pitchFamily="34" charset="0"/>
                <a:cs typeface="Tahoma" pitchFamily="34" charset="0"/>
              </a:rPr>
              <a:t>After grinding, copper and iron materials are compressed under high pressure and temperature. The result is a material consisting of grains with an average length of 40 nm.</a:t>
            </a:r>
            <a:endParaRPr lang="tr-TR" b="1" dirty="0">
              <a:latin typeface="Tahoma" pitchFamily="34" charset="0"/>
              <a:ea typeface="Tahoma" pitchFamily="34" charset="0"/>
              <a:cs typeface="Tahoma" pitchFamily="34" charset="0"/>
            </a:endParaRPr>
          </a:p>
          <a:p>
            <a:endParaRPr lang="tr-TR" b="1" dirty="0" smtClean="0">
              <a:solidFill>
                <a:srgbClr val="FF0000"/>
              </a:solidFill>
              <a:latin typeface="Tahoma" pitchFamily="34" charset="0"/>
              <a:ea typeface="Tahoma" pitchFamily="34" charset="0"/>
              <a:cs typeface="Tahoma" pitchFamily="34" charset="0"/>
            </a:endParaRPr>
          </a:p>
          <a:p>
            <a:r>
              <a:rPr lang="tr-TR" b="1" dirty="0" smtClean="0">
                <a:solidFill>
                  <a:srgbClr val="FF0000"/>
                </a:solidFill>
                <a:latin typeface="Tahoma" pitchFamily="34" charset="0"/>
                <a:ea typeface="Tahoma" pitchFamily="34" charset="0"/>
                <a:cs typeface="Tahoma" pitchFamily="34" charset="0"/>
              </a:rPr>
              <a:t>THERMAL (THERMAL) METHOD</a:t>
            </a:r>
          </a:p>
          <a:p>
            <a:r>
              <a:rPr lang="tr-TR" b="1" dirty="0" smtClean="0">
                <a:latin typeface="Tahoma" pitchFamily="34" charset="0"/>
                <a:ea typeface="Tahoma" pitchFamily="34" charset="0"/>
                <a:cs typeface="Tahoma" pitchFamily="34" charset="0"/>
              </a:rPr>
              <a:t>Eğer </a:t>
            </a:r>
            <a:r>
              <a:rPr lang="tr-TR" b="1" dirty="0">
                <a:latin typeface="Tahoma" pitchFamily="34" charset="0"/>
                <a:ea typeface="Tahoma" pitchFamily="34" charset="0"/>
                <a:cs typeface="Tahoma" pitchFamily="34" charset="0"/>
              </a:rPr>
              <a:t>yukarıdan aşağı yönteminde sıcaklık uygulanırsa izlenen yöntem ısıl yöntemdir. Yalnız lazerle ısıtma, güneş enerjisi gibi yüksek enerji yöntemini klasik ısıl yöntemden ayırmak gerekir. Isıl yöntemde ısıtılan malzeme ergitilir ve eriyik </a:t>
            </a:r>
            <a:r>
              <a:rPr lang="tr-TR" b="1" dirty="0" err="1">
                <a:latin typeface="Tahoma" pitchFamily="34" charset="0"/>
                <a:ea typeface="Tahoma" pitchFamily="34" charset="0"/>
                <a:cs typeface="Tahoma" pitchFamily="34" charset="0"/>
              </a:rPr>
              <a:t>nano</a:t>
            </a:r>
            <a:r>
              <a:rPr lang="tr-TR" b="1" dirty="0">
                <a:latin typeface="Tahoma" pitchFamily="34" charset="0"/>
                <a:ea typeface="Tahoma" pitchFamily="34" charset="0"/>
                <a:cs typeface="Tahoma" pitchFamily="34" charset="0"/>
              </a:rPr>
              <a:t> malzemelere dönüştürülür. </a:t>
            </a:r>
          </a:p>
          <a:p>
            <a:endParaRPr lang="tr-TR" b="1" dirty="0">
              <a:latin typeface="Tahoma" pitchFamily="34" charset="0"/>
              <a:ea typeface="Tahoma" pitchFamily="34" charset="0"/>
              <a:cs typeface="Tahoma" pitchFamily="34" charset="0"/>
            </a:endParaRPr>
          </a:p>
          <a:p>
            <a:r>
              <a:rPr lang="en-GB" b="1" dirty="0" smtClean="0">
                <a:solidFill>
                  <a:srgbClr val="FF0000"/>
                </a:solidFill>
                <a:latin typeface="Tahoma" pitchFamily="34" charset="0"/>
                <a:ea typeface="Tahoma" pitchFamily="34" charset="0"/>
                <a:cs typeface="Tahoma" pitchFamily="34" charset="0"/>
              </a:rPr>
              <a:t>SOLIDIFICATION METHOD ON ROTATING COLD SURFACE</a:t>
            </a:r>
            <a:endParaRPr lang="tr-TR" b="1" dirty="0" smtClean="0">
              <a:solidFill>
                <a:srgbClr val="FF0000"/>
              </a:solidFill>
              <a:latin typeface="Tahoma" pitchFamily="34" charset="0"/>
              <a:ea typeface="Tahoma" pitchFamily="34" charset="0"/>
              <a:cs typeface="Tahoma" pitchFamily="34" charset="0"/>
            </a:endParaRPr>
          </a:p>
          <a:p>
            <a:r>
              <a:rPr lang="en-GB" b="1" dirty="0" smtClean="0">
                <a:latin typeface="Tahoma" pitchFamily="34" charset="0"/>
                <a:ea typeface="Tahoma" pitchFamily="34" charset="0"/>
                <a:cs typeface="Tahoma" pitchFamily="34" charset="0"/>
              </a:rPr>
              <a:t>In this method, the melted material is sprayed onto a rotating surface by means of a nozzle. The material concentrated on the surface is </a:t>
            </a:r>
            <a:r>
              <a:rPr lang="en-GB" b="1" dirty="0" err="1" smtClean="0">
                <a:latin typeface="Tahoma" pitchFamily="34" charset="0"/>
                <a:ea typeface="Tahoma" pitchFamily="34" charset="0"/>
                <a:cs typeface="Tahoma" pitchFamily="34" charset="0"/>
              </a:rPr>
              <a:t>nano</a:t>
            </a:r>
            <a:r>
              <a:rPr lang="en-GB" b="1" dirty="0" smtClean="0">
                <a:latin typeface="Tahoma" pitchFamily="34" charset="0"/>
                <a:ea typeface="Tahoma" pitchFamily="34" charset="0"/>
                <a:cs typeface="Tahoma" pitchFamily="34" charset="0"/>
              </a:rPr>
              <a:t>-sized.</a:t>
            </a:r>
            <a:endParaRPr lang="tr-TR" b="1" dirty="0" smtClean="0">
              <a:latin typeface="Tahoma" pitchFamily="34" charset="0"/>
              <a:ea typeface="Tahoma" pitchFamily="34" charset="0"/>
              <a:cs typeface="Tahoma" pitchFamily="34" charset="0"/>
            </a:endParaRPr>
          </a:p>
          <a:p>
            <a:endParaRPr lang="tr-TR" b="1" dirty="0">
              <a:latin typeface="Tahoma" pitchFamily="34" charset="0"/>
              <a:ea typeface="Tahoma" pitchFamily="34" charset="0"/>
              <a:cs typeface="Tahoma" pitchFamily="34" charset="0"/>
            </a:endParaRPr>
          </a:p>
          <a:p>
            <a:r>
              <a:rPr lang="tr-TR" b="1" dirty="0" smtClean="0">
                <a:solidFill>
                  <a:srgbClr val="FF0000"/>
                </a:solidFill>
                <a:latin typeface="Tahoma" pitchFamily="34" charset="0"/>
                <a:ea typeface="Tahoma" pitchFamily="34" charset="0"/>
                <a:cs typeface="Tahoma" pitchFamily="34" charset="0"/>
              </a:rPr>
              <a:t>GAS ATOMIZER</a:t>
            </a:r>
          </a:p>
          <a:p>
            <a:r>
              <a:rPr lang="en-GB" b="1" dirty="0" smtClean="0">
                <a:latin typeface="Tahoma" pitchFamily="34" charset="0"/>
                <a:ea typeface="Tahoma" pitchFamily="34" charset="0"/>
                <a:cs typeface="Tahoma" pitchFamily="34" charset="0"/>
              </a:rPr>
              <a:t>In this method, high-speed inert gas is sprayed into the metal melt beam. As a result of this collision, </a:t>
            </a:r>
            <a:r>
              <a:rPr lang="en-GB" b="1" dirty="0" err="1" smtClean="0">
                <a:latin typeface="Tahoma" pitchFamily="34" charset="0"/>
                <a:ea typeface="Tahoma" pitchFamily="34" charset="0"/>
                <a:cs typeface="Tahoma" pitchFamily="34" charset="0"/>
              </a:rPr>
              <a:t>nano</a:t>
            </a:r>
            <a:r>
              <a:rPr lang="en-GB" b="1" dirty="0" smtClean="0">
                <a:latin typeface="Tahoma" pitchFamily="34" charset="0"/>
                <a:ea typeface="Tahoma" pitchFamily="34" charset="0"/>
                <a:cs typeface="Tahoma" pitchFamily="34" charset="0"/>
              </a:rPr>
              <a:t>-sized pieces of metal are formed. As a result of solidification, powder consisting of </a:t>
            </a:r>
            <a:r>
              <a:rPr lang="en-GB" b="1" dirty="0" err="1" smtClean="0">
                <a:latin typeface="Tahoma" pitchFamily="34" charset="0"/>
                <a:ea typeface="Tahoma" pitchFamily="34" charset="0"/>
                <a:cs typeface="Tahoma" pitchFamily="34" charset="0"/>
              </a:rPr>
              <a:t>nano</a:t>
            </a:r>
            <a:r>
              <a:rPr lang="en-GB" b="1" dirty="0" smtClean="0">
                <a:latin typeface="Tahoma" pitchFamily="34" charset="0"/>
                <a:ea typeface="Tahoma" pitchFamily="34" charset="0"/>
                <a:cs typeface="Tahoma" pitchFamily="34" charset="0"/>
              </a:rPr>
              <a:t>-sized particles is obtained. By compressing this powder, solid material with superior properties is obtained.</a:t>
            </a:r>
            <a:endParaRPr lang="tr-TR" b="1" dirty="0">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C521CD2-722D-4A0A-AE50-97A1BAE73702}" type="slidenum">
              <a:rPr lang="tr-TR" smtClean="0"/>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568952" cy="6247864"/>
          </a:xfrm>
          <a:prstGeom prst="rect">
            <a:avLst/>
          </a:prstGeom>
        </p:spPr>
        <p:txBody>
          <a:bodyPr wrap="square">
            <a:spAutoFit/>
          </a:bodyPr>
          <a:lstStyle/>
          <a:p>
            <a:r>
              <a:rPr lang="tr-TR" sz="2000" b="1" dirty="0" smtClean="0">
                <a:solidFill>
                  <a:srgbClr val="FF0000"/>
                </a:solidFill>
                <a:latin typeface="Tahoma" pitchFamily="34" charset="0"/>
                <a:ea typeface="Tahoma" pitchFamily="34" charset="0"/>
                <a:cs typeface="Tahoma" pitchFamily="34" charset="0"/>
              </a:rPr>
              <a:t>ELECTRODYNAMIC ATOMIZER</a:t>
            </a:r>
          </a:p>
          <a:p>
            <a:r>
              <a:rPr lang="en-GB" sz="2000" b="1" dirty="0" smtClean="0">
                <a:latin typeface="Tahoma" pitchFamily="34" charset="0"/>
                <a:ea typeface="Tahoma" pitchFamily="34" charset="0"/>
                <a:cs typeface="Tahoma" pitchFamily="34" charset="0"/>
              </a:rPr>
              <a:t>This system is similar to the electrostatic spraying system. The liquid from the spray gun gushes in the form of a cone. Alternating current is supplied to the liquid. The electric charge on the drops breaks the drops into </a:t>
            </a:r>
            <a:r>
              <a:rPr lang="en-GB" sz="2000" b="1" dirty="0" err="1" smtClean="0">
                <a:latin typeface="Tahoma" pitchFamily="34" charset="0"/>
                <a:ea typeface="Tahoma" pitchFamily="34" charset="0"/>
                <a:cs typeface="Tahoma" pitchFamily="34" charset="0"/>
              </a:rPr>
              <a:t>nano</a:t>
            </a:r>
            <a:r>
              <a:rPr lang="en-GB" sz="2000" b="1" dirty="0" smtClean="0">
                <a:latin typeface="Tahoma" pitchFamily="34" charset="0"/>
                <a:ea typeface="Tahoma" pitchFamily="34" charset="0"/>
                <a:cs typeface="Tahoma" pitchFamily="34" charset="0"/>
              </a:rPr>
              <a:t> pieces thanks to the Coulomb driving force. Very small </a:t>
            </a:r>
            <a:r>
              <a:rPr lang="en-GB" sz="2000" b="1" dirty="0" err="1" smtClean="0">
                <a:latin typeface="Tahoma" pitchFamily="34" charset="0"/>
                <a:ea typeface="Tahoma" pitchFamily="34" charset="0"/>
                <a:cs typeface="Tahoma" pitchFamily="34" charset="0"/>
              </a:rPr>
              <a:t>nano</a:t>
            </a:r>
            <a:r>
              <a:rPr lang="en-GB" sz="2000" b="1" dirty="0" smtClean="0">
                <a:latin typeface="Tahoma" pitchFamily="34" charset="0"/>
                <a:ea typeface="Tahoma" pitchFamily="34" charset="0"/>
                <a:cs typeface="Tahoma" pitchFamily="34" charset="0"/>
              </a:rPr>
              <a:t>-particles can be obtained with this system.</a:t>
            </a:r>
            <a:endParaRPr lang="tr-TR" sz="2000" b="1" dirty="0" smtClean="0">
              <a:latin typeface="Tahoma" pitchFamily="34" charset="0"/>
              <a:ea typeface="Tahoma" pitchFamily="34" charset="0"/>
              <a:cs typeface="Tahoma" pitchFamily="34" charset="0"/>
            </a:endParaRPr>
          </a:p>
          <a:p>
            <a:endParaRPr lang="tr-TR" sz="2000" b="1" dirty="0">
              <a:latin typeface="Tahoma" pitchFamily="34" charset="0"/>
              <a:ea typeface="Tahoma" pitchFamily="34" charset="0"/>
              <a:cs typeface="Tahoma" pitchFamily="34" charset="0"/>
            </a:endParaRPr>
          </a:p>
          <a:p>
            <a:r>
              <a:rPr lang="tr-TR" sz="2000" b="1" dirty="0" smtClean="0">
                <a:solidFill>
                  <a:srgbClr val="FF0000"/>
                </a:solidFill>
                <a:latin typeface="Tahoma" pitchFamily="34" charset="0"/>
                <a:ea typeface="Tahoma" pitchFamily="34" charset="0"/>
                <a:cs typeface="Tahoma" pitchFamily="34" charset="0"/>
              </a:rPr>
              <a:t>HIGH ENERGY METHOD</a:t>
            </a:r>
          </a:p>
          <a:p>
            <a:r>
              <a:rPr lang="en-GB" sz="2000" b="1" dirty="0" smtClean="0">
                <a:latin typeface="Tahoma" pitchFamily="34" charset="0"/>
                <a:ea typeface="Tahoma" pitchFamily="34" charset="0"/>
                <a:cs typeface="Tahoma" pitchFamily="34" charset="0"/>
              </a:rPr>
              <a:t>In evaporation under high-current arc, laser, and solar energy, high electric current, monochromatic radiation, and solar radiation, respectively, are directed to a solid plate to obtain the nanoparticle. With these methods, carbon nanotubes can be obtained.</a:t>
            </a:r>
            <a:endParaRPr lang="tr-TR" sz="2000" b="1" dirty="0" smtClean="0">
              <a:latin typeface="Tahoma" pitchFamily="34" charset="0"/>
              <a:ea typeface="Tahoma" pitchFamily="34" charset="0"/>
              <a:cs typeface="Tahoma" pitchFamily="34" charset="0"/>
            </a:endParaRPr>
          </a:p>
          <a:p>
            <a:endParaRPr lang="tr-TR" sz="2000" b="1" dirty="0">
              <a:latin typeface="Tahoma" pitchFamily="34" charset="0"/>
              <a:ea typeface="Tahoma" pitchFamily="34" charset="0"/>
              <a:cs typeface="Tahoma" pitchFamily="34" charset="0"/>
            </a:endParaRPr>
          </a:p>
          <a:p>
            <a:r>
              <a:rPr lang="tr-TR" sz="2000" b="1" dirty="0" smtClean="0">
                <a:solidFill>
                  <a:srgbClr val="FF0000"/>
                </a:solidFill>
                <a:latin typeface="Tahoma" pitchFamily="34" charset="0"/>
                <a:ea typeface="Tahoma" pitchFamily="34" charset="0"/>
                <a:cs typeface="Tahoma" pitchFamily="34" charset="0"/>
              </a:rPr>
              <a:t>CHEMICAL METHOD</a:t>
            </a:r>
          </a:p>
          <a:p>
            <a:r>
              <a:rPr lang="en-GB" sz="2000" b="1" dirty="0" smtClean="0">
                <a:latin typeface="Tahoma" pitchFamily="34" charset="0"/>
                <a:ea typeface="Tahoma" pitchFamily="34" charset="0"/>
                <a:cs typeface="Tahoma" pitchFamily="34" charset="0"/>
              </a:rPr>
              <a:t>Combustion is a technique of manufacturing both top-down and bottom-up nanomaterials. Etching is a chemical top-down method, it has various application areas, especially lithography </a:t>
            </a:r>
            <a:r>
              <a:rPr lang="en-GB" sz="2000" b="1" dirty="0" smtClean="0">
                <a:latin typeface="Tahoma" pitchFamily="34" charset="0"/>
                <a:ea typeface="Tahoma" pitchFamily="34" charset="0"/>
                <a:cs typeface="Tahoma" pitchFamily="34" charset="0"/>
              </a:rPr>
              <a:t>printing</a:t>
            </a:r>
            <a:r>
              <a:rPr lang="en-GB" sz="2000" b="1" dirty="0" smtClean="0">
                <a:latin typeface="Tahoma" pitchFamily="34" charset="0"/>
                <a:ea typeface="Tahoma" pitchFamily="34" charset="0"/>
                <a:cs typeface="Tahoma" pitchFamily="34" charset="0"/>
              </a:rPr>
              <a:t>).</a:t>
            </a:r>
            <a:endParaRPr lang="tr-TR" sz="2000" b="1" dirty="0">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C521CD2-722D-4A0A-AE50-97A1BAE73702}"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748464" cy="5786199"/>
          </a:xfrm>
          <a:prstGeom prst="rect">
            <a:avLst/>
          </a:prstGeom>
        </p:spPr>
        <p:txBody>
          <a:bodyPr wrap="square">
            <a:spAutoFit/>
          </a:bodyPr>
          <a:lstStyle/>
          <a:p>
            <a:pPr algn="just"/>
            <a:r>
              <a:rPr lang="tr-TR" dirty="0">
                <a:latin typeface="Tahoma" pitchFamily="34" charset="0"/>
                <a:ea typeface="Tahoma" pitchFamily="34" charset="0"/>
                <a:cs typeface="Tahoma" pitchFamily="34" charset="0"/>
              </a:rPr>
              <a:t>	</a:t>
            </a:r>
            <a:endParaRPr lang="tr-TR" b="1" dirty="0">
              <a:latin typeface="Tahoma" pitchFamily="34" charset="0"/>
              <a:ea typeface="Tahoma" pitchFamily="34" charset="0"/>
              <a:cs typeface="Tahoma" pitchFamily="34" charset="0"/>
            </a:endParaRPr>
          </a:p>
          <a:p>
            <a:pPr algn="ctr"/>
            <a:r>
              <a:rPr lang="tr-TR" sz="2000" b="1" dirty="0" smtClean="0">
                <a:solidFill>
                  <a:srgbClr val="FF0000"/>
                </a:solidFill>
                <a:latin typeface="Tahoma" pitchFamily="34" charset="0"/>
                <a:ea typeface="Tahoma" pitchFamily="34" charset="0"/>
                <a:cs typeface="Tahoma" pitchFamily="34" charset="0"/>
              </a:rPr>
              <a:t>BOTTOM UP PRODUCTION TECHNIQUE</a:t>
            </a:r>
          </a:p>
          <a:p>
            <a:pPr algn="ctr"/>
            <a:endParaRPr lang="tr-TR" sz="2000" b="1" dirty="0" smtClean="0">
              <a:solidFill>
                <a:srgbClr val="FF0000"/>
              </a:solidFill>
              <a:latin typeface="Tahoma" pitchFamily="34" charset="0"/>
              <a:ea typeface="Tahoma" pitchFamily="34" charset="0"/>
              <a:cs typeface="Tahoma" pitchFamily="34" charset="0"/>
            </a:endParaRPr>
          </a:p>
          <a:p>
            <a:pPr algn="just"/>
            <a:r>
              <a:rPr lang="en-GB" sz="2400" b="1" dirty="0" smtClean="0">
                <a:solidFill>
                  <a:srgbClr val="FFFF00"/>
                </a:solidFill>
                <a:latin typeface="Tahoma" pitchFamily="34" charset="0"/>
                <a:ea typeface="Tahoma" pitchFamily="34" charset="0"/>
                <a:cs typeface="Tahoma" pitchFamily="34" charset="0"/>
              </a:rPr>
              <a:t>It is the specific arrangement of atomic or molecular aggregates to transform into larger systems. Methods included in the bottom-up approach; It is defined as the realization of particle formation by absorbing atomic or molecular structures by chemical reactions.</a:t>
            </a:r>
            <a:r>
              <a:rPr lang="tr-TR" dirty="0" smtClean="0">
                <a:latin typeface="Tahoma" pitchFamily="34" charset="0"/>
                <a:ea typeface="Tahoma" pitchFamily="34" charset="0"/>
                <a:cs typeface="Tahoma" pitchFamily="34" charset="0"/>
              </a:rPr>
              <a:t>	</a:t>
            </a:r>
          </a:p>
          <a:p>
            <a:pPr algn="ctr"/>
            <a:endParaRPr lang="tr-TR" dirty="0" smtClean="0">
              <a:latin typeface="Tahoma" pitchFamily="34" charset="0"/>
              <a:ea typeface="Tahoma" pitchFamily="34" charset="0"/>
              <a:cs typeface="Tahoma" pitchFamily="34" charset="0"/>
            </a:endParaRPr>
          </a:p>
          <a:p>
            <a:pPr algn="just"/>
            <a:endParaRPr lang="tr-TR" sz="2000" b="1" dirty="0" smtClean="0">
              <a:latin typeface="Tahoma" pitchFamily="34" charset="0"/>
              <a:ea typeface="Tahoma" pitchFamily="34" charset="0"/>
              <a:cs typeface="Tahoma" pitchFamily="34" charset="0"/>
            </a:endParaRPr>
          </a:p>
          <a:p>
            <a:pPr algn="just"/>
            <a:r>
              <a:rPr lang="en-GB" sz="2200" b="1" dirty="0" smtClean="0">
                <a:latin typeface="Tahoma" pitchFamily="34" charset="0"/>
                <a:ea typeface="Tahoma" pitchFamily="34" charset="0"/>
                <a:cs typeface="Tahoma" pitchFamily="34" charset="0"/>
              </a:rPr>
              <a:t>This method mainly draws on the principles of self-regulation, organic/inorganic boundary surfaces, and the selective chemical or physical bonding of molecular systems to prepared surfaces. Various biological supramolecular structures, including double helixes, protein coatings and multi-protein complexes, are formed by such spontaneous self-structuring.</a:t>
            </a:r>
            <a:endParaRPr lang="tr-TR" sz="2200" b="1" dirty="0">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C521CD2-722D-4A0A-AE50-97A1BAE73702}"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7693"/>
            <a:ext cx="8640960" cy="6247864"/>
          </a:xfrm>
          <a:prstGeom prst="rect">
            <a:avLst/>
          </a:prstGeom>
        </p:spPr>
        <p:txBody>
          <a:bodyPr wrap="square">
            <a:spAutoFit/>
          </a:bodyPr>
          <a:lstStyle/>
          <a:p>
            <a:r>
              <a:rPr lang="tr-TR" sz="2000" b="1" dirty="0" smtClean="0">
                <a:solidFill>
                  <a:srgbClr val="FF0000"/>
                </a:solidFill>
                <a:latin typeface="Tahoma" pitchFamily="34" charset="0"/>
                <a:ea typeface="Tahoma" pitchFamily="34" charset="0"/>
                <a:cs typeface="Tahoma" pitchFamily="34" charset="0"/>
              </a:rPr>
              <a:t>Self-</a:t>
            </a:r>
            <a:r>
              <a:rPr lang="tr-TR" sz="2000" b="1" dirty="0" err="1" smtClean="0">
                <a:solidFill>
                  <a:srgbClr val="FF0000"/>
                </a:solidFill>
                <a:latin typeface="Tahoma" pitchFamily="34" charset="0"/>
                <a:ea typeface="Tahoma" pitchFamily="34" charset="0"/>
                <a:cs typeface="Tahoma" pitchFamily="34" charset="0"/>
              </a:rPr>
              <a:t>Arranged</a:t>
            </a:r>
            <a:r>
              <a:rPr lang="tr-TR" sz="2000" b="1" dirty="0" smtClean="0">
                <a:solidFill>
                  <a:srgbClr val="FF0000"/>
                </a:solidFill>
                <a:latin typeface="Tahoma" pitchFamily="34" charset="0"/>
                <a:ea typeface="Tahoma" pitchFamily="34" charset="0"/>
                <a:cs typeface="Tahoma" pitchFamily="34" charset="0"/>
              </a:rPr>
              <a:t> </a:t>
            </a:r>
            <a:r>
              <a:rPr lang="tr-TR" sz="2000" b="1" dirty="0" err="1" smtClean="0">
                <a:solidFill>
                  <a:srgbClr val="FF0000"/>
                </a:solidFill>
                <a:latin typeface="Tahoma" pitchFamily="34" charset="0"/>
                <a:ea typeface="Tahoma" pitchFamily="34" charset="0"/>
                <a:cs typeface="Tahoma" pitchFamily="34" charset="0"/>
              </a:rPr>
              <a:t>Single-Layers</a:t>
            </a:r>
            <a:r>
              <a:rPr lang="tr-TR" sz="2000" b="1" dirty="0" smtClean="0">
                <a:solidFill>
                  <a:srgbClr val="FF0000"/>
                </a:solidFill>
                <a:latin typeface="Tahoma" pitchFamily="34" charset="0"/>
                <a:ea typeface="Tahoma" pitchFamily="34" charset="0"/>
                <a:cs typeface="Tahoma" pitchFamily="34" charset="0"/>
              </a:rPr>
              <a:t> (KDTK)</a:t>
            </a:r>
          </a:p>
          <a:p>
            <a:r>
              <a:rPr lang="en-GB" sz="2000" b="1" dirty="0" smtClean="0">
                <a:latin typeface="Tahoma" pitchFamily="34" charset="0"/>
                <a:ea typeface="Tahoma" pitchFamily="34" charset="0"/>
                <a:cs typeface="Tahoma" pitchFamily="34" charset="0"/>
              </a:rPr>
              <a:t>Self-arranged monolayers, such as a substrate with a metallic or porous surface, are produced when they are placed in a solution consisting of organic molecules, and then these molecules spontaneously line themselves according to the substrate. After that, this material, which is coated, can be used as a substrate for one layer or for a different compound.</a:t>
            </a:r>
            <a:endParaRPr lang="tr-TR" sz="2000" b="1" dirty="0" smtClean="0">
              <a:latin typeface="Tahoma" pitchFamily="34" charset="0"/>
              <a:ea typeface="Tahoma" pitchFamily="34" charset="0"/>
              <a:cs typeface="Tahoma" pitchFamily="34" charset="0"/>
            </a:endParaRPr>
          </a:p>
          <a:p>
            <a:r>
              <a:rPr lang="tr-TR" sz="2000" b="1" dirty="0" err="1" smtClean="0">
                <a:solidFill>
                  <a:srgbClr val="FF0000"/>
                </a:solidFill>
                <a:latin typeface="Tahoma" pitchFamily="34" charset="0"/>
                <a:ea typeface="Tahoma" pitchFamily="34" charset="0"/>
                <a:cs typeface="Tahoma" pitchFamily="34" charset="0"/>
              </a:rPr>
              <a:t>Wet</a:t>
            </a:r>
            <a:r>
              <a:rPr lang="tr-TR" sz="2000" b="1" dirty="0" smtClean="0">
                <a:solidFill>
                  <a:srgbClr val="FF0000"/>
                </a:solidFill>
                <a:latin typeface="Tahoma" pitchFamily="34" charset="0"/>
                <a:ea typeface="Tahoma" pitchFamily="34" charset="0"/>
                <a:cs typeface="Tahoma" pitchFamily="34" charset="0"/>
              </a:rPr>
              <a:t> Chemical </a:t>
            </a:r>
            <a:r>
              <a:rPr lang="tr-TR" sz="2000" b="1" dirty="0" err="1" smtClean="0">
                <a:solidFill>
                  <a:srgbClr val="FF0000"/>
                </a:solidFill>
                <a:latin typeface="Tahoma" pitchFamily="34" charset="0"/>
                <a:ea typeface="Tahoma" pitchFamily="34" charset="0"/>
                <a:cs typeface="Tahoma" pitchFamily="34" charset="0"/>
              </a:rPr>
              <a:t>Synthesis</a:t>
            </a:r>
            <a:endParaRPr lang="tr-TR" sz="2000" b="1" dirty="0" smtClean="0">
              <a:solidFill>
                <a:srgbClr val="FF0000"/>
              </a:solidFill>
              <a:latin typeface="Tahoma" pitchFamily="34" charset="0"/>
              <a:ea typeface="Tahoma" pitchFamily="34" charset="0"/>
              <a:cs typeface="Tahoma" pitchFamily="34" charset="0"/>
            </a:endParaRPr>
          </a:p>
          <a:p>
            <a:r>
              <a:rPr lang="en-GB" sz="2000" b="1" dirty="0" smtClean="0">
                <a:latin typeface="Tahoma" pitchFamily="34" charset="0"/>
                <a:ea typeface="Tahoma" pitchFamily="34" charset="0"/>
                <a:cs typeface="Tahoma" pitchFamily="34" charset="0"/>
              </a:rPr>
              <a:t>There are several years of chemical methods that can be used to produce nanomaterials, such as gel-processing or precipitation methods. In these, nanomaterials are obtained by processing the initiating materials in solutions or colloids with special methods. Nanomaterials can be separated and processed to obtain </a:t>
            </a:r>
            <a:r>
              <a:rPr lang="en-GB" sz="2000" b="1" dirty="0" err="1" smtClean="0">
                <a:latin typeface="Tahoma" pitchFamily="34" charset="0"/>
                <a:ea typeface="Tahoma" pitchFamily="34" charset="0"/>
                <a:cs typeface="Tahoma" pitchFamily="34" charset="0"/>
              </a:rPr>
              <a:t>nano</a:t>
            </a:r>
            <a:r>
              <a:rPr lang="en-GB" sz="2000" b="1" dirty="0" smtClean="0">
                <a:latin typeface="Tahoma" pitchFamily="34" charset="0"/>
                <a:ea typeface="Tahoma" pitchFamily="34" charset="0"/>
                <a:cs typeface="Tahoma" pitchFamily="34" charset="0"/>
              </a:rPr>
              <a:t>-powders or </a:t>
            </a:r>
            <a:r>
              <a:rPr lang="en-GB" sz="2000" b="1" dirty="0" err="1" smtClean="0">
                <a:latin typeface="Tahoma" pitchFamily="34" charset="0"/>
                <a:ea typeface="Tahoma" pitchFamily="34" charset="0"/>
                <a:cs typeface="Tahoma" pitchFamily="34" charset="0"/>
              </a:rPr>
              <a:t>nano</a:t>
            </a:r>
            <a:r>
              <a:rPr lang="en-GB" sz="2000" b="1" dirty="0" smtClean="0">
                <a:latin typeface="Tahoma" pitchFamily="34" charset="0"/>
                <a:ea typeface="Tahoma" pitchFamily="34" charset="0"/>
                <a:cs typeface="Tahoma" pitchFamily="34" charset="0"/>
              </a:rPr>
              <a:t>-coatings with specific properties.</a:t>
            </a:r>
            <a:endParaRPr lang="tr-TR" sz="2000" b="1" dirty="0" smtClean="0">
              <a:latin typeface="Tahoma" pitchFamily="34" charset="0"/>
              <a:ea typeface="Tahoma" pitchFamily="34" charset="0"/>
              <a:cs typeface="Tahoma" pitchFamily="34" charset="0"/>
            </a:endParaRPr>
          </a:p>
          <a:p>
            <a:r>
              <a:rPr lang="tr-TR" sz="2000" b="1" dirty="0" err="1" smtClean="0">
                <a:solidFill>
                  <a:srgbClr val="FF0000"/>
                </a:solidFill>
                <a:latin typeface="Tahoma" pitchFamily="34" charset="0"/>
                <a:ea typeface="Tahoma" pitchFamily="34" charset="0"/>
                <a:cs typeface="Tahoma" pitchFamily="34" charset="0"/>
              </a:rPr>
              <a:t>Accumulation</a:t>
            </a:r>
            <a:r>
              <a:rPr lang="tr-TR" sz="2000" b="1" dirty="0" smtClean="0">
                <a:solidFill>
                  <a:srgbClr val="FF0000"/>
                </a:solidFill>
                <a:latin typeface="Tahoma" pitchFamily="34" charset="0"/>
                <a:ea typeface="Tahoma" pitchFamily="34" charset="0"/>
                <a:cs typeface="Tahoma" pitchFamily="34" charset="0"/>
              </a:rPr>
              <a:t> </a:t>
            </a:r>
            <a:r>
              <a:rPr lang="tr-TR" sz="2000" b="1" dirty="0" err="1" smtClean="0">
                <a:solidFill>
                  <a:srgbClr val="FF0000"/>
                </a:solidFill>
                <a:latin typeface="Tahoma" pitchFamily="34" charset="0"/>
                <a:ea typeface="Tahoma" pitchFamily="34" charset="0"/>
                <a:cs typeface="Tahoma" pitchFamily="34" charset="0"/>
              </a:rPr>
              <a:t>Methods</a:t>
            </a:r>
            <a:endParaRPr lang="tr-TR" sz="2000" b="1" dirty="0" smtClean="0">
              <a:solidFill>
                <a:srgbClr val="FF0000"/>
              </a:solidFill>
              <a:latin typeface="Tahoma" pitchFamily="34" charset="0"/>
              <a:ea typeface="Tahoma" pitchFamily="34" charset="0"/>
              <a:cs typeface="Tahoma" pitchFamily="34" charset="0"/>
            </a:endParaRPr>
          </a:p>
          <a:p>
            <a:r>
              <a:rPr lang="en-GB" sz="2000" b="1" dirty="0" smtClean="0">
                <a:latin typeface="Tahoma" pitchFamily="34" charset="0"/>
                <a:ea typeface="Tahoma" pitchFamily="34" charset="0"/>
                <a:cs typeface="Tahoma" pitchFamily="34" charset="0"/>
              </a:rPr>
              <a:t>Classical deposition methods, which have been well established for some time, can be used to produce films, nanoparticles, nanotubes or other structures at the nanoscale; they have wide application possibilities in the field of nanotechnology. is aimed at improving .</a:t>
            </a:r>
            <a:endParaRPr lang="tr-TR" sz="2000" b="1" dirty="0">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C521CD2-722D-4A0A-AE50-97A1BAE73702}" type="slidenum">
              <a:rPr lang="tr-TR" smtClean="0"/>
              <a:pPr/>
              <a:t>24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556792"/>
            <a:ext cx="8712968" cy="1631216"/>
          </a:xfrm>
          <a:prstGeom prst="rect">
            <a:avLst/>
          </a:prstGeom>
        </p:spPr>
        <p:txBody>
          <a:bodyPr wrap="square">
            <a:spAutoFit/>
          </a:bodyPr>
          <a:lstStyle/>
          <a:p>
            <a:pPr algn="just"/>
            <a:r>
              <a:rPr lang="tr-TR" sz="2000" b="1" dirty="0" err="1" smtClean="0">
                <a:solidFill>
                  <a:srgbClr val="FF0000"/>
                </a:solidFill>
                <a:latin typeface="Tahoma" pitchFamily="34" charset="0"/>
                <a:ea typeface="Tahoma" pitchFamily="34" charset="0"/>
                <a:cs typeface="Tahoma" pitchFamily="34" charset="0"/>
              </a:rPr>
              <a:t>Physical</a:t>
            </a:r>
            <a:r>
              <a:rPr lang="tr-TR" sz="2000" b="1" dirty="0" smtClean="0">
                <a:solidFill>
                  <a:srgbClr val="FF0000"/>
                </a:solidFill>
                <a:latin typeface="Tahoma" pitchFamily="34" charset="0"/>
                <a:ea typeface="Tahoma" pitchFamily="34" charset="0"/>
                <a:cs typeface="Tahoma" pitchFamily="34" charset="0"/>
              </a:rPr>
              <a:t> </a:t>
            </a:r>
            <a:r>
              <a:rPr lang="tr-TR" sz="2000" b="1" dirty="0" err="1" smtClean="0">
                <a:solidFill>
                  <a:srgbClr val="FF0000"/>
                </a:solidFill>
                <a:latin typeface="Tahoma" pitchFamily="34" charset="0"/>
                <a:ea typeface="Tahoma" pitchFamily="34" charset="0"/>
                <a:cs typeface="Tahoma" pitchFamily="34" charset="0"/>
              </a:rPr>
              <a:t>Vapor</a:t>
            </a:r>
            <a:r>
              <a:rPr lang="tr-TR" sz="2000" b="1" dirty="0" smtClean="0">
                <a:solidFill>
                  <a:srgbClr val="FF0000"/>
                </a:solidFill>
                <a:latin typeface="Tahoma" pitchFamily="34" charset="0"/>
                <a:ea typeface="Tahoma" pitchFamily="34" charset="0"/>
                <a:cs typeface="Tahoma" pitchFamily="34" charset="0"/>
              </a:rPr>
              <a:t> </a:t>
            </a:r>
            <a:r>
              <a:rPr lang="tr-TR" sz="2000" b="1" dirty="0" err="1" smtClean="0">
                <a:solidFill>
                  <a:srgbClr val="FF0000"/>
                </a:solidFill>
                <a:latin typeface="Tahoma" pitchFamily="34" charset="0"/>
                <a:ea typeface="Tahoma" pitchFamily="34" charset="0"/>
                <a:cs typeface="Tahoma" pitchFamily="34" charset="0"/>
              </a:rPr>
              <a:t>Deposition</a:t>
            </a:r>
            <a:r>
              <a:rPr lang="tr-TR" sz="2000" b="1" dirty="0" smtClean="0">
                <a:solidFill>
                  <a:srgbClr val="FF0000"/>
                </a:solidFill>
                <a:latin typeface="Tahoma" pitchFamily="34" charset="0"/>
                <a:ea typeface="Tahoma" pitchFamily="34" charset="0"/>
                <a:cs typeface="Tahoma" pitchFamily="34" charset="0"/>
              </a:rPr>
              <a:t> (FBB)</a:t>
            </a:r>
          </a:p>
          <a:p>
            <a:pPr algn="just"/>
            <a:r>
              <a:rPr lang="en-GB" sz="2000" b="1" dirty="0" smtClean="0">
                <a:latin typeface="Tahoma" pitchFamily="34" charset="0"/>
                <a:ea typeface="Tahoma" pitchFamily="34" charset="0"/>
                <a:cs typeface="Tahoma" pitchFamily="34" charset="0"/>
              </a:rPr>
              <a:t>Physical </a:t>
            </a:r>
            <a:r>
              <a:rPr lang="en-GB" sz="2000" b="1" dirty="0" err="1" smtClean="0">
                <a:latin typeface="Tahoma" pitchFamily="34" charset="0"/>
                <a:ea typeface="Tahoma" pitchFamily="34" charset="0"/>
                <a:cs typeface="Tahoma" pitchFamily="34" charset="0"/>
              </a:rPr>
              <a:t>vapor</a:t>
            </a:r>
            <a:r>
              <a:rPr lang="en-GB" sz="2000" b="1" dirty="0" smtClean="0">
                <a:latin typeface="Tahoma" pitchFamily="34" charset="0"/>
                <a:ea typeface="Tahoma" pitchFamily="34" charset="0"/>
                <a:cs typeface="Tahoma" pitchFamily="34" charset="0"/>
              </a:rPr>
              <a:t> deposition is the process of atomizing or evaporating a solid source under vacuum and depositing this substance on the substrate to form a coating. Usually this method is expensive, and the resulting materials are in low quantities.</a:t>
            </a:r>
            <a:endParaRPr lang="tr-TR" sz="2000" b="1" dirty="0"/>
          </a:p>
        </p:txBody>
      </p:sp>
      <p:sp>
        <p:nvSpPr>
          <p:cNvPr id="4" name="Rectangle 3"/>
          <p:cNvSpPr/>
          <p:nvPr/>
        </p:nvSpPr>
        <p:spPr>
          <a:xfrm>
            <a:off x="179512" y="188640"/>
            <a:ext cx="8388424" cy="1138773"/>
          </a:xfrm>
          <a:prstGeom prst="rect">
            <a:avLst/>
          </a:prstGeom>
        </p:spPr>
        <p:txBody>
          <a:bodyPr wrap="square">
            <a:spAutoFit/>
          </a:bodyPr>
          <a:lstStyle/>
          <a:p>
            <a:pPr algn="just"/>
            <a:r>
              <a:rPr lang="tr-TR" sz="2800" b="1" dirty="0" err="1" smtClean="0">
                <a:solidFill>
                  <a:srgbClr val="FF0000"/>
                </a:solidFill>
                <a:latin typeface="Tahoma" pitchFamily="34" charset="0"/>
                <a:ea typeface="Tahoma" pitchFamily="34" charset="0"/>
                <a:cs typeface="Tahoma" pitchFamily="34" charset="0"/>
              </a:rPr>
              <a:t>Steam</a:t>
            </a:r>
            <a:r>
              <a:rPr lang="tr-TR" sz="2800" b="1" dirty="0" smtClean="0">
                <a:solidFill>
                  <a:srgbClr val="FF0000"/>
                </a:solidFill>
                <a:latin typeface="Tahoma" pitchFamily="34" charset="0"/>
                <a:ea typeface="Tahoma" pitchFamily="34" charset="0"/>
                <a:cs typeface="Tahoma" pitchFamily="34" charset="0"/>
              </a:rPr>
              <a:t> </a:t>
            </a:r>
            <a:r>
              <a:rPr lang="tr-TR" sz="2800" b="1" dirty="0" err="1" smtClean="0">
                <a:solidFill>
                  <a:srgbClr val="FF0000"/>
                </a:solidFill>
                <a:latin typeface="Tahoma" pitchFamily="34" charset="0"/>
                <a:ea typeface="Tahoma" pitchFamily="34" charset="0"/>
                <a:cs typeface="Tahoma" pitchFamily="34" charset="0"/>
              </a:rPr>
              <a:t>Methods</a:t>
            </a:r>
            <a:r>
              <a:rPr lang="tr-TR" b="1" dirty="0">
                <a:latin typeface="Tahoma" pitchFamily="34" charset="0"/>
                <a:ea typeface="Tahoma" pitchFamily="34" charset="0"/>
                <a:cs typeface="Tahoma" pitchFamily="34" charset="0"/>
              </a:rPr>
              <a:t>	</a:t>
            </a:r>
          </a:p>
          <a:p>
            <a:pPr algn="just"/>
            <a:r>
              <a:rPr lang="en-GB" sz="2000" b="1" dirty="0" smtClean="0">
                <a:latin typeface="Tahoma" pitchFamily="34" charset="0"/>
                <a:ea typeface="Tahoma" pitchFamily="34" charset="0"/>
                <a:cs typeface="Tahoma" pitchFamily="34" charset="0"/>
              </a:rPr>
              <a:t>Steam techniques are used for the production of metal or metal oxide ceramics.</a:t>
            </a:r>
            <a:endParaRPr lang="tr-TR" sz="2000" b="1" dirty="0">
              <a:latin typeface="Tahoma" pitchFamily="34" charset="0"/>
              <a:ea typeface="Tahoma" pitchFamily="34" charset="0"/>
              <a:cs typeface="Tahoma" pitchFamily="34" charset="0"/>
            </a:endParaRPr>
          </a:p>
        </p:txBody>
      </p:sp>
      <p:sp>
        <p:nvSpPr>
          <p:cNvPr id="6" name="Rectangle 5"/>
          <p:cNvSpPr/>
          <p:nvPr/>
        </p:nvSpPr>
        <p:spPr>
          <a:xfrm>
            <a:off x="179512" y="3356992"/>
            <a:ext cx="9036496" cy="1631216"/>
          </a:xfrm>
          <a:prstGeom prst="rect">
            <a:avLst/>
          </a:prstGeom>
        </p:spPr>
        <p:txBody>
          <a:bodyPr wrap="square">
            <a:spAutoFit/>
          </a:bodyPr>
          <a:lstStyle/>
          <a:p>
            <a:r>
              <a:rPr lang="tr-TR" sz="2000" b="1" dirty="0" smtClean="0">
                <a:solidFill>
                  <a:srgbClr val="FF0000"/>
                </a:solidFill>
                <a:latin typeface="Tahoma" pitchFamily="34" charset="0"/>
                <a:ea typeface="Tahoma" pitchFamily="34" charset="0"/>
                <a:cs typeface="Tahoma" pitchFamily="34" charset="0"/>
              </a:rPr>
              <a:t>Chemical </a:t>
            </a:r>
            <a:r>
              <a:rPr lang="tr-TR" sz="2000" b="1" dirty="0" err="1" smtClean="0">
                <a:solidFill>
                  <a:srgbClr val="FF0000"/>
                </a:solidFill>
                <a:latin typeface="Tahoma" pitchFamily="34" charset="0"/>
                <a:ea typeface="Tahoma" pitchFamily="34" charset="0"/>
                <a:cs typeface="Tahoma" pitchFamily="34" charset="0"/>
              </a:rPr>
              <a:t>Vapor</a:t>
            </a:r>
            <a:r>
              <a:rPr lang="tr-TR" sz="2000" b="1" dirty="0" smtClean="0">
                <a:solidFill>
                  <a:srgbClr val="FF0000"/>
                </a:solidFill>
                <a:latin typeface="Tahoma" pitchFamily="34" charset="0"/>
                <a:ea typeface="Tahoma" pitchFamily="34" charset="0"/>
                <a:cs typeface="Tahoma" pitchFamily="34" charset="0"/>
              </a:rPr>
              <a:t> </a:t>
            </a:r>
            <a:r>
              <a:rPr lang="tr-TR" sz="2000" b="1" dirty="0" err="1" smtClean="0">
                <a:solidFill>
                  <a:srgbClr val="FF0000"/>
                </a:solidFill>
                <a:latin typeface="Tahoma" pitchFamily="34" charset="0"/>
                <a:ea typeface="Tahoma" pitchFamily="34" charset="0"/>
                <a:cs typeface="Tahoma" pitchFamily="34" charset="0"/>
              </a:rPr>
              <a:t>Deposition</a:t>
            </a:r>
            <a:r>
              <a:rPr lang="tr-TR" sz="2000" b="1" dirty="0" smtClean="0">
                <a:solidFill>
                  <a:srgbClr val="FF0000"/>
                </a:solidFill>
                <a:latin typeface="Tahoma" pitchFamily="34" charset="0"/>
                <a:ea typeface="Tahoma" pitchFamily="34" charset="0"/>
                <a:cs typeface="Tahoma" pitchFamily="34" charset="0"/>
              </a:rPr>
              <a:t> (ENT)</a:t>
            </a:r>
          </a:p>
          <a:p>
            <a:r>
              <a:rPr lang="en-GB" sz="2000" b="1" dirty="0" smtClean="0">
                <a:latin typeface="Tahoma" pitchFamily="34" charset="0"/>
                <a:ea typeface="Tahoma" pitchFamily="34" charset="0"/>
                <a:cs typeface="Tahoma" pitchFamily="34" charset="0"/>
              </a:rPr>
              <a:t>In its most basic terms, it is the solid accumulation of the components in the gas phase on a heated surface under the vacuum/argon atmosphere.  </a:t>
            </a:r>
            <a:endParaRPr lang="tr-TR" sz="2000" b="1" dirty="0" smtClean="0">
              <a:latin typeface="Tahoma" pitchFamily="34" charset="0"/>
              <a:ea typeface="Tahoma" pitchFamily="34" charset="0"/>
              <a:cs typeface="Tahoma" pitchFamily="34" charset="0"/>
            </a:endParaRPr>
          </a:p>
          <a:p>
            <a:r>
              <a:rPr lang="en-GB" sz="2000" b="1" dirty="0" smtClean="0">
                <a:latin typeface="Tahoma" pitchFamily="34" charset="0"/>
                <a:ea typeface="Tahoma" pitchFamily="34" charset="0"/>
                <a:cs typeface="Tahoma" pitchFamily="34" charset="0"/>
              </a:rPr>
              <a:t>The cost factor also applies to the ENT method</a:t>
            </a:r>
            <a:endParaRPr lang="tr-TR" sz="2000" b="1" dirty="0">
              <a:latin typeface="Tahoma" pitchFamily="34" charset="0"/>
              <a:ea typeface="Tahoma" pitchFamily="34" charset="0"/>
              <a:cs typeface="Tahoma" pitchFamily="34" charset="0"/>
            </a:endParaRPr>
          </a:p>
        </p:txBody>
      </p:sp>
      <p:sp>
        <p:nvSpPr>
          <p:cNvPr id="5" name="Rectangle 4"/>
          <p:cNvSpPr/>
          <p:nvPr/>
        </p:nvSpPr>
        <p:spPr>
          <a:xfrm>
            <a:off x="216024" y="5013176"/>
            <a:ext cx="8820472" cy="1631216"/>
          </a:xfrm>
          <a:prstGeom prst="rect">
            <a:avLst/>
          </a:prstGeom>
        </p:spPr>
        <p:txBody>
          <a:bodyPr wrap="square">
            <a:spAutoFit/>
          </a:bodyPr>
          <a:lstStyle/>
          <a:p>
            <a:r>
              <a:rPr lang="tr-TR" sz="2000" b="1" dirty="0" err="1" smtClean="0">
                <a:solidFill>
                  <a:srgbClr val="FF0000"/>
                </a:solidFill>
                <a:latin typeface="Tahoma" pitchFamily="34" charset="0"/>
                <a:ea typeface="Tahoma" pitchFamily="34" charset="0"/>
                <a:cs typeface="Tahoma" pitchFamily="34" charset="0"/>
              </a:rPr>
              <a:t>Thermal</a:t>
            </a:r>
            <a:r>
              <a:rPr lang="tr-TR" sz="2000" b="1" dirty="0" smtClean="0">
                <a:solidFill>
                  <a:srgbClr val="FF0000"/>
                </a:solidFill>
                <a:latin typeface="Tahoma" pitchFamily="34" charset="0"/>
                <a:ea typeface="Tahoma" pitchFamily="34" charset="0"/>
                <a:cs typeface="Tahoma" pitchFamily="34" charset="0"/>
              </a:rPr>
              <a:t> </a:t>
            </a:r>
            <a:r>
              <a:rPr lang="tr-TR" sz="2000" b="1" dirty="0" err="1" smtClean="0">
                <a:solidFill>
                  <a:srgbClr val="FF0000"/>
                </a:solidFill>
                <a:latin typeface="Tahoma" pitchFamily="34" charset="0"/>
                <a:ea typeface="Tahoma" pitchFamily="34" charset="0"/>
                <a:cs typeface="Tahoma" pitchFamily="34" charset="0"/>
              </a:rPr>
              <a:t>Decomposition</a:t>
            </a:r>
            <a:endParaRPr lang="tr-TR" sz="2000" b="1" dirty="0" smtClean="0">
              <a:solidFill>
                <a:srgbClr val="FF0000"/>
              </a:solidFill>
              <a:latin typeface="Tahoma" pitchFamily="34" charset="0"/>
              <a:ea typeface="Tahoma" pitchFamily="34" charset="0"/>
              <a:cs typeface="Tahoma" pitchFamily="34" charset="0"/>
            </a:endParaRPr>
          </a:p>
          <a:p>
            <a:r>
              <a:rPr lang="en-GB" sz="2000" b="1" dirty="0" smtClean="0">
                <a:latin typeface="Tahoma" pitchFamily="34" charset="0"/>
                <a:ea typeface="Tahoma" pitchFamily="34" charset="0"/>
                <a:cs typeface="Tahoma" pitchFamily="34" charset="0"/>
              </a:rPr>
              <a:t>If we give an example of this method, solid silicon nanoparticles are formed by thermal separation of </a:t>
            </a:r>
            <a:r>
              <a:rPr lang="en-GB" sz="2000" b="1" dirty="0" err="1" smtClean="0">
                <a:latin typeface="Tahoma" pitchFamily="34" charset="0"/>
                <a:ea typeface="Tahoma" pitchFamily="34" charset="0"/>
                <a:cs typeface="Tahoma" pitchFamily="34" charset="0"/>
              </a:rPr>
              <a:t>silane</a:t>
            </a:r>
            <a:r>
              <a:rPr lang="en-GB" sz="2000" b="1" dirty="0" smtClean="0">
                <a:latin typeface="Tahoma" pitchFamily="34" charset="0"/>
                <a:ea typeface="Tahoma" pitchFamily="34" charset="0"/>
                <a:cs typeface="Tahoma" pitchFamily="34" charset="0"/>
              </a:rPr>
              <a:t> gas (</a:t>
            </a:r>
            <a:r>
              <a:rPr lang="en-GB" sz="2000" b="1" dirty="0" err="1" smtClean="0">
                <a:latin typeface="Tahoma" pitchFamily="34" charset="0"/>
                <a:ea typeface="Tahoma" pitchFamily="34" charset="0"/>
                <a:cs typeface="Tahoma" pitchFamily="34" charset="0"/>
              </a:rPr>
              <a:t>SiH</a:t>
            </a:r>
            <a:r>
              <a:rPr lang="en-GB" sz="2000" b="1" dirty="0" smtClean="0">
                <a:latin typeface="Tahoma" pitchFamily="34" charset="0"/>
                <a:ea typeface="Tahoma" pitchFamily="34" charset="0"/>
                <a:cs typeface="Tahoma" pitchFamily="34" charset="0"/>
              </a:rPr>
              <a:t>) in oxygen-free environment.</a:t>
            </a:r>
            <a:endParaRPr lang="tr-TR" sz="2000" b="1" dirty="0" smtClean="0">
              <a:latin typeface="Tahoma" pitchFamily="34" charset="0"/>
              <a:ea typeface="Tahoma" pitchFamily="34" charset="0"/>
              <a:cs typeface="Tahoma" pitchFamily="34" charset="0"/>
            </a:endParaRPr>
          </a:p>
          <a:p>
            <a:endParaRPr lang="tr-TR" sz="2000" b="1" dirty="0">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4C521CD2-722D-4A0A-AE50-97A1BAE73702}" type="slidenum">
              <a:rPr lang="tr-TR" smtClean="0"/>
              <a:pPr/>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201" y="2593267"/>
            <a:ext cx="8784976" cy="3477875"/>
          </a:xfrm>
          <a:prstGeom prst="rect">
            <a:avLst/>
          </a:prstGeom>
        </p:spPr>
        <p:txBody>
          <a:bodyPr wrap="square">
            <a:spAutoFit/>
          </a:bodyPr>
          <a:lstStyle/>
          <a:p>
            <a:r>
              <a:rPr lang="tr-TR" sz="2000" b="1" dirty="0" smtClean="0">
                <a:solidFill>
                  <a:srgbClr val="FF0000"/>
                </a:solidFill>
                <a:latin typeface="Tahoma" pitchFamily="34" charset="0"/>
                <a:ea typeface="Tahoma" pitchFamily="34" charset="0"/>
                <a:cs typeface="Tahoma" pitchFamily="34" charset="0"/>
              </a:rPr>
              <a:t>LIQUID INTEREST METHOD</a:t>
            </a:r>
          </a:p>
          <a:p>
            <a:r>
              <a:rPr lang="en-GB" sz="2000" b="1" dirty="0" smtClean="0">
                <a:latin typeface="Tahoma" pitchFamily="34" charset="0"/>
                <a:ea typeface="Tahoma" pitchFamily="34" charset="0"/>
                <a:cs typeface="Tahoma" pitchFamily="34" charset="0"/>
              </a:rPr>
              <a:t>Most chemical reactions occur in the liquid phase. Because the liquid state provides the most suitable environment for the materials to come together and react. Most often in biological phenomena occurs in the aqueous environment. There is a wide range of liquid phase production methods. The best nanoparticle is obtained by the liquid phase method. The nanoparticles obtained by this method are dispersed and clumping can be reduced or prevented. The nanoparticles produced are of the same size with a very small difference, and the chemical composition and morphology can also be controlled by this method.</a:t>
            </a:r>
            <a:endParaRPr lang="tr-TR" dirty="0">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C521CD2-722D-4A0A-AE50-97A1BAE73702}" type="slidenum">
              <a:rPr lang="tr-TR" smtClean="0"/>
              <a:pPr/>
              <a:t>26</a:t>
            </a:fld>
            <a:endParaRPr lang="tr-TR"/>
          </a:p>
        </p:txBody>
      </p:sp>
      <p:sp>
        <p:nvSpPr>
          <p:cNvPr id="5" name="Rectangle 6"/>
          <p:cNvSpPr/>
          <p:nvPr/>
        </p:nvSpPr>
        <p:spPr>
          <a:xfrm>
            <a:off x="326201" y="548680"/>
            <a:ext cx="8712968" cy="1631216"/>
          </a:xfrm>
          <a:prstGeom prst="rect">
            <a:avLst/>
          </a:prstGeom>
        </p:spPr>
        <p:txBody>
          <a:bodyPr wrap="square">
            <a:spAutoFit/>
          </a:bodyPr>
          <a:lstStyle/>
          <a:p>
            <a:r>
              <a:rPr lang="tr-TR" sz="2000" b="1" dirty="0" smtClean="0">
                <a:solidFill>
                  <a:srgbClr val="FF0000"/>
                </a:solidFill>
                <a:latin typeface="Tahoma" pitchFamily="34" charset="0"/>
                <a:ea typeface="Tahoma" pitchFamily="34" charset="0"/>
                <a:cs typeface="Tahoma" pitchFamily="34" charset="0"/>
              </a:rPr>
              <a:t>COMBUSTION</a:t>
            </a:r>
          </a:p>
          <a:p>
            <a:r>
              <a:rPr lang="en-GB" sz="2000" b="1" dirty="0" smtClean="0">
                <a:latin typeface="Tahoma" pitchFamily="34" charset="0"/>
                <a:ea typeface="Tahoma" pitchFamily="34" charset="0"/>
                <a:cs typeface="Tahoma" pitchFamily="34" charset="0"/>
              </a:rPr>
              <a:t>For example, if carbon graphite is burned under appropriate conditions, single and multi-walled nanotubes are formed in its flame. The combustion method is highly advanced to create multi-walled nanotubes in </a:t>
            </a:r>
            <a:r>
              <a:rPr lang="en-GB" sz="2000" b="1" dirty="0" err="1" smtClean="0">
                <a:latin typeface="Tahoma" pitchFamily="34" charset="0"/>
                <a:ea typeface="Tahoma" pitchFamily="34" charset="0"/>
                <a:cs typeface="Tahoma" pitchFamily="34" charset="0"/>
              </a:rPr>
              <a:t>nano</a:t>
            </a:r>
            <a:r>
              <a:rPr lang="en-GB" sz="2000" b="1" dirty="0" smtClean="0">
                <a:latin typeface="Tahoma" pitchFamily="34" charset="0"/>
                <a:ea typeface="Tahoma" pitchFamily="34" charset="0"/>
                <a:cs typeface="Tahoma" pitchFamily="34" charset="0"/>
              </a:rPr>
              <a:t> composite materials.</a:t>
            </a:r>
            <a:endParaRPr lang="tr-TR" sz="2000" b="1" dirty="0">
              <a:latin typeface="Tahoma" pitchFamily="34" charset="0"/>
              <a:ea typeface="Tahoma" pitchFamily="34" charset="0"/>
              <a:cs typeface="Tahom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4C521CD2-722D-4A0A-AE50-97A1BAE73702}" type="slidenum">
              <a:rPr lang="tr-TR" smtClean="0"/>
              <a:pPr/>
              <a:t>27</a:t>
            </a:fld>
            <a:endParaRPr lang="tr-TR"/>
          </a:p>
        </p:txBody>
      </p:sp>
      <p:sp>
        <p:nvSpPr>
          <p:cNvPr id="3" name="2 Dikdörtgen"/>
          <p:cNvSpPr/>
          <p:nvPr/>
        </p:nvSpPr>
        <p:spPr>
          <a:xfrm>
            <a:off x="179512" y="-27384"/>
            <a:ext cx="8784976" cy="6986528"/>
          </a:xfrm>
          <a:prstGeom prst="rect">
            <a:avLst/>
          </a:prstGeom>
        </p:spPr>
        <p:txBody>
          <a:bodyPr wrap="square">
            <a:spAutoFit/>
          </a:bodyPr>
          <a:lstStyle/>
          <a:p>
            <a:r>
              <a:rPr lang="en-GB" sz="2400" b="1" dirty="0" smtClean="0">
                <a:latin typeface="Tahoma" pitchFamily="34" charset="0"/>
                <a:ea typeface="Tahoma" pitchFamily="34" charset="0"/>
                <a:cs typeface="Tahoma" pitchFamily="34" charset="0"/>
              </a:rPr>
              <a:t>The most important liquid phase methods are;</a:t>
            </a:r>
            <a:endParaRPr lang="tr-TR" sz="2400" b="1" dirty="0" smtClean="0">
              <a:latin typeface="Tahoma" pitchFamily="34" charset="0"/>
              <a:ea typeface="Tahoma" pitchFamily="34" charset="0"/>
              <a:cs typeface="Tahoma" pitchFamily="34" charset="0"/>
            </a:endParaRPr>
          </a:p>
          <a:p>
            <a:endParaRPr lang="tr-TR" sz="800" b="1" dirty="0" smtClean="0">
              <a:solidFill>
                <a:srgbClr val="FF0000"/>
              </a:solidFill>
              <a:latin typeface="Tahoma" pitchFamily="34" charset="0"/>
              <a:ea typeface="Tahoma" pitchFamily="34" charset="0"/>
              <a:cs typeface="Tahoma" pitchFamily="34" charset="0"/>
            </a:endParaRPr>
          </a:p>
          <a:p>
            <a:pPr>
              <a:buFont typeface="Wingdings" pitchFamily="2" charset="2"/>
              <a:buChar char="Ø"/>
            </a:pPr>
            <a:r>
              <a:rPr lang="tr-TR" sz="2400" b="1" dirty="0" err="1" smtClean="0">
                <a:solidFill>
                  <a:srgbClr val="FF0000"/>
                </a:solidFill>
                <a:latin typeface="Tahoma" pitchFamily="34" charset="0"/>
                <a:ea typeface="Tahoma" pitchFamily="34" charset="0"/>
                <a:cs typeface="Tahoma" pitchFamily="34" charset="0"/>
              </a:rPr>
              <a:t>Molecular</a:t>
            </a:r>
            <a:r>
              <a:rPr lang="tr-TR" sz="2400" b="1" dirty="0" smtClean="0">
                <a:solidFill>
                  <a:srgbClr val="FF0000"/>
                </a:solidFill>
                <a:latin typeface="Tahoma" pitchFamily="34" charset="0"/>
                <a:ea typeface="Tahoma" pitchFamily="34" charset="0"/>
                <a:cs typeface="Tahoma" pitchFamily="34" charset="0"/>
              </a:rPr>
              <a:t> self-</a:t>
            </a:r>
            <a:r>
              <a:rPr lang="tr-TR" sz="2400" b="1" dirty="0" err="1" smtClean="0">
                <a:solidFill>
                  <a:srgbClr val="FF0000"/>
                </a:solidFill>
                <a:latin typeface="Tahoma" pitchFamily="34" charset="0"/>
                <a:ea typeface="Tahoma" pitchFamily="34" charset="0"/>
                <a:cs typeface="Tahoma" pitchFamily="34" charset="0"/>
              </a:rPr>
              <a:t>making</a:t>
            </a:r>
            <a:r>
              <a:rPr lang="tr-TR" sz="2400" b="1" dirty="0" smtClean="0">
                <a:solidFill>
                  <a:srgbClr val="FF0000"/>
                </a:solidFill>
                <a:latin typeface="Tahoma" pitchFamily="34" charset="0"/>
                <a:ea typeface="Tahoma" pitchFamily="34" charset="0"/>
                <a:cs typeface="Tahoma" pitchFamily="34" charset="0"/>
              </a:rPr>
              <a:t> </a:t>
            </a:r>
            <a:r>
              <a:rPr lang="tr-TR" sz="2400" b="1" dirty="0" err="1" smtClean="0">
                <a:solidFill>
                  <a:srgbClr val="FF0000"/>
                </a:solidFill>
                <a:latin typeface="Tahoma" pitchFamily="34" charset="0"/>
                <a:ea typeface="Tahoma" pitchFamily="34" charset="0"/>
                <a:cs typeface="Tahoma" pitchFamily="34" charset="0"/>
              </a:rPr>
              <a:t>method</a:t>
            </a:r>
            <a:r>
              <a:rPr lang="tr-TR" sz="2400" b="1" dirty="0" smtClean="0">
                <a:solidFill>
                  <a:srgbClr val="FF0000"/>
                </a:solidFill>
                <a:latin typeface="Tahoma" pitchFamily="34" charset="0"/>
                <a:ea typeface="Tahoma" pitchFamily="34" charset="0"/>
                <a:cs typeface="Tahoma" pitchFamily="34" charset="0"/>
              </a:rPr>
              <a:t>:</a:t>
            </a:r>
          </a:p>
          <a:p>
            <a:r>
              <a:rPr lang="en-GB" sz="2400" dirty="0" smtClean="0">
                <a:latin typeface="Tahoma" pitchFamily="34" charset="0"/>
                <a:ea typeface="Tahoma" pitchFamily="34" charset="0"/>
                <a:cs typeface="Tahoma" pitchFamily="34" charset="0"/>
              </a:rPr>
              <a:t>In this method, when the appropriate conditions are met, the molecules suddenly come together to form mass with certain properties. However, the reaction needs to be controlled because the formation may not remain </a:t>
            </a:r>
            <a:r>
              <a:rPr lang="en-GB" sz="2400" dirty="0" err="1" smtClean="0">
                <a:latin typeface="Tahoma" pitchFamily="34" charset="0"/>
                <a:ea typeface="Tahoma" pitchFamily="34" charset="0"/>
                <a:cs typeface="Tahoma" pitchFamily="34" charset="0"/>
              </a:rPr>
              <a:t>nano</a:t>
            </a:r>
            <a:r>
              <a:rPr lang="en-GB" sz="2400" dirty="0" smtClean="0">
                <a:latin typeface="Tahoma" pitchFamily="34" charset="0"/>
                <a:ea typeface="Tahoma" pitchFamily="34" charset="0"/>
                <a:cs typeface="Tahoma" pitchFamily="34" charset="0"/>
              </a:rPr>
              <a:t>-sized and the mass may continue to grow.</a:t>
            </a:r>
            <a:endParaRPr lang="tr-TR" sz="800" dirty="0" smtClean="0">
              <a:latin typeface="Tahoma" pitchFamily="34" charset="0"/>
              <a:ea typeface="Tahoma" pitchFamily="34" charset="0"/>
              <a:cs typeface="Tahoma" pitchFamily="34" charset="0"/>
            </a:endParaRPr>
          </a:p>
          <a:p>
            <a:pPr>
              <a:buFont typeface="Wingdings" pitchFamily="2" charset="2"/>
              <a:buChar char="Ø"/>
            </a:pPr>
            <a:r>
              <a:rPr lang="tr-TR" sz="2400" b="1" dirty="0" err="1" smtClean="0">
                <a:solidFill>
                  <a:srgbClr val="FF0000"/>
                </a:solidFill>
                <a:latin typeface="Tahoma" pitchFamily="34" charset="0"/>
                <a:ea typeface="Tahoma" pitchFamily="34" charset="0"/>
                <a:cs typeface="Tahoma" pitchFamily="34" charset="0"/>
              </a:rPr>
              <a:t>Supramolecular</a:t>
            </a:r>
            <a:r>
              <a:rPr lang="tr-TR" sz="2400" b="1" dirty="0" smtClean="0">
                <a:solidFill>
                  <a:srgbClr val="FF0000"/>
                </a:solidFill>
                <a:latin typeface="Tahoma" pitchFamily="34" charset="0"/>
                <a:ea typeface="Tahoma" pitchFamily="34" charset="0"/>
                <a:cs typeface="Tahoma" pitchFamily="34" charset="0"/>
              </a:rPr>
              <a:t> </a:t>
            </a:r>
            <a:r>
              <a:rPr lang="tr-TR" sz="2400" b="1" dirty="0" err="1" smtClean="0">
                <a:solidFill>
                  <a:srgbClr val="FF0000"/>
                </a:solidFill>
                <a:latin typeface="Tahoma" pitchFamily="34" charset="0"/>
                <a:ea typeface="Tahoma" pitchFamily="34" charset="0"/>
                <a:cs typeface="Tahoma" pitchFamily="34" charset="0"/>
              </a:rPr>
              <a:t>chemistry</a:t>
            </a:r>
            <a:r>
              <a:rPr lang="tr-TR" sz="2400" b="1" dirty="0" smtClean="0">
                <a:solidFill>
                  <a:srgbClr val="FF0000"/>
                </a:solidFill>
                <a:latin typeface="Tahoma" pitchFamily="34" charset="0"/>
                <a:ea typeface="Tahoma" pitchFamily="34" charset="0"/>
                <a:cs typeface="Tahoma" pitchFamily="34" charset="0"/>
              </a:rPr>
              <a:t> </a:t>
            </a:r>
            <a:r>
              <a:rPr lang="tr-TR" sz="2400" b="1" dirty="0" err="1" smtClean="0">
                <a:solidFill>
                  <a:srgbClr val="FF0000"/>
                </a:solidFill>
                <a:latin typeface="Tahoma" pitchFamily="34" charset="0"/>
                <a:ea typeface="Tahoma" pitchFamily="34" charset="0"/>
                <a:cs typeface="Tahoma" pitchFamily="34" charset="0"/>
              </a:rPr>
              <a:t>method</a:t>
            </a:r>
            <a:r>
              <a:rPr lang="tr-TR" sz="2400" b="1" dirty="0" smtClean="0">
                <a:solidFill>
                  <a:srgbClr val="FF0000"/>
                </a:solidFill>
                <a:latin typeface="Tahoma" pitchFamily="34" charset="0"/>
                <a:ea typeface="Tahoma" pitchFamily="34" charset="0"/>
                <a:cs typeface="Tahoma" pitchFamily="34" charset="0"/>
              </a:rPr>
              <a:t>:</a:t>
            </a:r>
          </a:p>
          <a:p>
            <a:r>
              <a:rPr lang="en-GB" sz="2400" dirty="0" smtClean="0">
                <a:latin typeface="Tahoma" pitchFamily="34" charset="0"/>
                <a:ea typeface="Tahoma" pitchFamily="34" charset="0"/>
                <a:cs typeface="Tahoma" pitchFamily="34" charset="0"/>
              </a:rPr>
              <a:t>Supramolecular chemistry is a new branch of chemistry. It is a soft matter chemistry and is a complete bottom-up production method.</a:t>
            </a:r>
            <a:endParaRPr lang="tr-TR" sz="2400" dirty="0" smtClean="0">
              <a:latin typeface="Tahoma" pitchFamily="34" charset="0"/>
              <a:ea typeface="Tahoma" pitchFamily="34" charset="0"/>
              <a:cs typeface="Tahoma" pitchFamily="34" charset="0"/>
            </a:endParaRPr>
          </a:p>
          <a:p>
            <a:pPr algn="just"/>
            <a:endParaRPr lang="tr-TR" sz="800" b="1" dirty="0" smtClean="0">
              <a:solidFill>
                <a:schemeClr val="accent6"/>
              </a:solidFill>
              <a:latin typeface="Tahoma" pitchFamily="34" charset="0"/>
              <a:ea typeface="Tahoma" pitchFamily="34" charset="0"/>
              <a:cs typeface="Tahoma" pitchFamily="34" charset="0"/>
            </a:endParaRPr>
          </a:p>
          <a:p>
            <a:pPr algn="just"/>
            <a:r>
              <a:rPr lang="tr-TR" sz="2000" b="1" dirty="0" smtClean="0">
                <a:solidFill>
                  <a:srgbClr val="FF0000"/>
                </a:solidFill>
                <a:latin typeface="Tahoma" pitchFamily="34" charset="0"/>
                <a:ea typeface="Tahoma" pitchFamily="34" charset="0"/>
                <a:cs typeface="Tahoma" pitchFamily="34" charset="0"/>
              </a:rPr>
              <a:t>CHEMICAL SYNTHESIS / SOLUTION METHODS</a:t>
            </a:r>
          </a:p>
          <a:p>
            <a:pPr algn="just"/>
            <a:r>
              <a:rPr lang="en-GB" sz="2400" dirty="0" smtClean="0">
                <a:latin typeface="Tahoma" pitchFamily="34" charset="0"/>
                <a:ea typeface="Tahoma" pitchFamily="34" charset="0"/>
                <a:cs typeface="Tahoma" pitchFamily="34" charset="0"/>
              </a:rPr>
              <a:t>Chemical-solution methods are the most popular methods for the production of nanoparticles. Oxide is the result of separating the micro-emulsion of the appropriate solvent and surface regulator mixture of the salts created by reaction initiators such as water etc. and drying the nanoparticle as a result of drying.</a:t>
            </a:r>
            <a:endParaRPr lang="tr-TR" sz="2400" dirty="0">
              <a:latin typeface="Tahoma" pitchFamily="34" charset="0"/>
              <a:ea typeface="Tahoma" pitchFamily="34" charset="0"/>
              <a:cs typeface="Tahom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598" y="246758"/>
            <a:ext cx="8640960" cy="3231654"/>
          </a:xfrm>
          <a:prstGeom prst="rect">
            <a:avLst/>
          </a:prstGeom>
        </p:spPr>
        <p:txBody>
          <a:bodyPr wrap="square">
            <a:spAutoFit/>
          </a:bodyPr>
          <a:lstStyle/>
          <a:p>
            <a:r>
              <a:rPr lang="tr-TR" sz="2400" b="1" dirty="0" smtClean="0">
                <a:solidFill>
                  <a:srgbClr val="FF0000"/>
                </a:solidFill>
                <a:latin typeface="Tahoma" pitchFamily="34" charset="0"/>
                <a:ea typeface="Tahoma" pitchFamily="34" charset="0"/>
                <a:cs typeface="Tahoma" pitchFamily="34" charset="0"/>
              </a:rPr>
              <a:t>SOL-GEL METHOD</a:t>
            </a:r>
          </a:p>
          <a:p>
            <a:r>
              <a:rPr lang="en-GB" b="1" dirty="0" smtClean="0">
                <a:latin typeface="Tahoma" pitchFamily="34" charset="0"/>
                <a:ea typeface="Tahoma" pitchFamily="34" charset="0"/>
                <a:cs typeface="Tahoma" pitchFamily="34" charset="0"/>
              </a:rPr>
              <a:t>Sol-gel synthesis, based on the hydrolysis and condensation of molecular pre-initiators, is used in a wide range to prepare inorganic materials.  The sol-gel technique is a very useful method of obtaining both inorganic and organic-inorganic hybrid polymers. The main advantage of this technique is that the entire process is carried out in simple conditions. In contrast to solid-state processes, the sol-gel process offers molecular level control of the reaction pathway during the conversion of pre-initiator types into the final product.</a:t>
            </a:r>
            <a:r>
              <a:rPr lang="tr-TR" b="1" dirty="0" smtClean="0">
                <a:latin typeface="Tahoma" pitchFamily="34" charset="0"/>
                <a:ea typeface="Tahoma" pitchFamily="34" charset="0"/>
                <a:cs typeface="Tahoma" pitchFamily="34" charset="0"/>
              </a:rPr>
              <a:t> </a:t>
            </a:r>
            <a:r>
              <a:rPr lang="en-GB" b="1" dirty="0" smtClean="0">
                <a:solidFill>
                  <a:srgbClr val="FFFF00"/>
                </a:solidFill>
                <a:latin typeface="Tahoma" pitchFamily="34" charset="0"/>
                <a:ea typeface="Tahoma" pitchFamily="34" charset="0"/>
                <a:cs typeface="Tahoma" pitchFamily="34" charset="0"/>
              </a:rPr>
              <a:t>Thus, the sol-gel process allows the synthesis of highly purity and homogeneity, uniform crystal morphology and well-defined nanoparticles.</a:t>
            </a:r>
            <a:endParaRPr lang="tr-TR" dirty="0">
              <a:latin typeface="Tahoma" pitchFamily="34" charset="0"/>
              <a:ea typeface="Tahoma" pitchFamily="34" charset="0"/>
              <a:cs typeface="Tahoma" pitchFamily="34" charset="0"/>
            </a:endParaRPr>
          </a:p>
        </p:txBody>
      </p:sp>
      <p:sp>
        <p:nvSpPr>
          <p:cNvPr id="5" name="Rectangle 4"/>
          <p:cNvSpPr/>
          <p:nvPr/>
        </p:nvSpPr>
        <p:spPr>
          <a:xfrm>
            <a:off x="213598" y="3717032"/>
            <a:ext cx="8964488" cy="2769989"/>
          </a:xfrm>
          <a:prstGeom prst="rect">
            <a:avLst/>
          </a:prstGeom>
        </p:spPr>
        <p:txBody>
          <a:bodyPr wrap="square">
            <a:spAutoFit/>
          </a:bodyPr>
          <a:lstStyle/>
          <a:p>
            <a:r>
              <a:rPr lang="tr-TR" sz="2400" b="1" dirty="0" smtClean="0">
                <a:solidFill>
                  <a:srgbClr val="FF0000"/>
                </a:solidFill>
                <a:latin typeface="Tahoma" pitchFamily="34" charset="0"/>
                <a:ea typeface="Tahoma" pitchFamily="34" charset="0"/>
                <a:cs typeface="Tahoma" pitchFamily="34" charset="0"/>
              </a:rPr>
              <a:t>ELECTROLYTIC - ELECTROSTATIC PRECIPITATION METHODS</a:t>
            </a:r>
          </a:p>
          <a:p>
            <a:r>
              <a:rPr lang="en-GB" b="1" dirty="0" smtClean="0">
                <a:latin typeface="Tahoma" pitchFamily="34" charset="0"/>
                <a:ea typeface="Tahoma" pitchFamily="34" charset="0"/>
                <a:cs typeface="Tahoma" pitchFamily="34" charset="0"/>
              </a:rPr>
              <a:t>The electrolytic method is a galvanic (metallic thin surface with electrochemical methods) coating method. The method for </a:t>
            </a:r>
            <a:r>
              <a:rPr lang="en-GB" b="1" dirty="0" err="1" smtClean="0">
                <a:latin typeface="Tahoma" pitchFamily="34" charset="0"/>
                <a:ea typeface="Tahoma" pitchFamily="34" charset="0"/>
                <a:cs typeface="Tahoma" pitchFamily="34" charset="0"/>
              </a:rPr>
              <a:t>nano</a:t>
            </a:r>
            <a:r>
              <a:rPr lang="en-GB" b="1" dirty="0" smtClean="0">
                <a:latin typeface="Tahoma" pitchFamily="34" charset="0"/>
                <a:ea typeface="Tahoma" pitchFamily="34" charset="0"/>
                <a:cs typeface="Tahoma" pitchFamily="34" charset="0"/>
              </a:rPr>
              <a:t>-sized thickness is applied under strict supervision. The method of precipitation without electricity is not the galvanic method. Here, the surface to be coated is in a metal salt and the metal atoms precipitate above the surface. Electric-free gold plating has wide application in semiconductor devices and metallized ceramic parts.</a:t>
            </a:r>
            <a:endParaRPr lang="tr-TR" b="1" dirty="0">
              <a:latin typeface="Tahoma" pitchFamily="34" charset="0"/>
              <a:ea typeface="Tahoma" pitchFamily="34" charset="0"/>
              <a:cs typeface="Tahoma" pitchFamily="34" charset="0"/>
            </a:endParaRPr>
          </a:p>
        </p:txBody>
      </p:sp>
      <p:sp>
        <p:nvSpPr>
          <p:cNvPr id="6" name="Slide Number Placeholder 5"/>
          <p:cNvSpPr>
            <a:spLocks noGrp="1"/>
          </p:cNvSpPr>
          <p:nvPr>
            <p:ph type="sldNum" sz="quarter" idx="12"/>
          </p:nvPr>
        </p:nvSpPr>
        <p:spPr/>
        <p:txBody>
          <a:bodyPr/>
          <a:lstStyle/>
          <a:p>
            <a:fld id="{4C521CD2-722D-4A0A-AE50-97A1BAE73702}" type="slidenum">
              <a:rPr lang="tr-TR" smtClean="0"/>
              <a:pPr/>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59257"/>
            <a:ext cx="8640960" cy="5016758"/>
          </a:xfrm>
          <a:prstGeom prst="rect">
            <a:avLst/>
          </a:prstGeom>
        </p:spPr>
        <p:txBody>
          <a:bodyPr wrap="square">
            <a:spAutoFit/>
          </a:bodyPr>
          <a:lstStyle/>
          <a:p>
            <a:pPr algn="just"/>
            <a:r>
              <a:rPr lang="tr-TR" sz="2000" b="1" dirty="0" err="1" smtClean="0">
                <a:solidFill>
                  <a:srgbClr val="00B050"/>
                </a:solidFill>
                <a:latin typeface="Tahoma" pitchFamily="34" charset="0"/>
                <a:ea typeface="Tahoma" pitchFamily="34" charset="0"/>
                <a:cs typeface="Tahoma" pitchFamily="34" charset="0"/>
              </a:rPr>
              <a:t>Other</a:t>
            </a:r>
            <a:r>
              <a:rPr lang="tr-TR" sz="2000" b="1" dirty="0" smtClean="0">
                <a:solidFill>
                  <a:srgbClr val="00B050"/>
                </a:solidFill>
                <a:latin typeface="Tahoma" pitchFamily="34" charset="0"/>
                <a:ea typeface="Tahoma" pitchFamily="34" charset="0"/>
                <a:cs typeface="Tahoma" pitchFamily="34" charset="0"/>
              </a:rPr>
              <a:t> </a:t>
            </a:r>
            <a:r>
              <a:rPr lang="tr-TR" sz="2000" b="1" dirty="0" err="1" smtClean="0">
                <a:solidFill>
                  <a:srgbClr val="00B050"/>
                </a:solidFill>
                <a:latin typeface="Tahoma" pitchFamily="34" charset="0"/>
                <a:ea typeface="Tahoma" pitchFamily="34" charset="0"/>
                <a:cs typeface="Tahoma" pitchFamily="34" charset="0"/>
              </a:rPr>
              <a:t>Production</a:t>
            </a:r>
            <a:r>
              <a:rPr lang="tr-TR" sz="2000" b="1" dirty="0" smtClean="0">
                <a:solidFill>
                  <a:srgbClr val="00B050"/>
                </a:solidFill>
                <a:latin typeface="Tahoma" pitchFamily="34" charset="0"/>
                <a:ea typeface="Tahoma" pitchFamily="34" charset="0"/>
                <a:cs typeface="Tahoma" pitchFamily="34" charset="0"/>
              </a:rPr>
              <a:t> </a:t>
            </a:r>
            <a:r>
              <a:rPr lang="tr-TR" sz="2000" b="1" dirty="0" err="1" smtClean="0">
                <a:solidFill>
                  <a:srgbClr val="00B050"/>
                </a:solidFill>
                <a:latin typeface="Tahoma" pitchFamily="34" charset="0"/>
                <a:ea typeface="Tahoma" pitchFamily="34" charset="0"/>
                <a:cs typeface="Tahoma" pitchFamily="34" charset="0"/>
              </a:rPr>
              <a:t>Methods</a:t>
            </a:r>
            <a:endParaRPr lang="tr-TR" sz="2000" b="1" dirty="0" smtClean="0">
              <a:solidFill>
                <a:srgbClr val="00B050"/>
              </a:solidFill>
              <a:latin typeface="Tahoma" pitchFamily="34" charset="0"/>
              <a:ea typeface="Tahoma" pitchFamily="34" charset="0"/>
              <a:cs typeface="Tahoma" pitchFamily="34" charset="0"/>
            </a:endParaRPr>
          </a:p>
          <a:p>
            <a:pPr algn="just"/>
            <a:r>
              <a:rPr lang="en-GB" sz="2000" dirty="0" smtClean="0">
                <a:latin typeface="Tahoma" pitchFamily="34" charset="0"/>
                <a:ea typeface="Tahoma" pitchFamily="34" charset="0"/>
                <a:cs typeface="Tahoma" pitchFamily="34" charset="0"/>
              </a:rPr>
              <a:t>Examples of "microwave techniques" are expensive due to their energy conversion inefficiencies. Other methods include "ultrasound techniques" (which can be used in conjunction with other techniques) and "electron deposition processes." The obstacles associated with these are of a technical nature</a:t>
            </a:r>
            <a:r>
              <a:rPr lang="en-GB" sz="2000" dirty="0">
                <a:latin typeface="Tahoma" pitchFamily="34" charset="0"/>
                <a:ea typeface="Tahoma" pitchFamily="34" charset="0"/>
                <a:cs typeface="Tahoma" pitchFamily="34" charset="0"/>
              </a:rPr>
              <a:t>. The "supercritical fluid (SDG) deposition process" is a highly complex process and requires the use of expensive equipment. </a:t>
            </a:r>
            <a:endParaRPr lang="tr-TR" sz="2000" dirty="0">
              <a:latin typeface="Tahoma" pitchFamily="34" charset="0"/>
              <a:ea typeface="Tahoma" pitchFamily="34" charset="0"/>
              <a:cs typeface="Tahoma" pitchFamily="34" charset="0"/>
            </a:endParaRPr>
          </a:p>
          <a:p>
            <a:pPr algn="just"/>
            <a:r>
              <a:rPr lang="en-GB" sz="2000" dirty="0" smtClean="0">
                <a:latin typeface="Tahoma" pitchFamily="34" charset="0"/>
                <a:ea typeface="Tahoma" pitchFamily="34" charset="0"/>
                <a:cs typeface="Tahoma" pitchFamily="34" charset="0"/>
              </a:rPr>
              <a:t>"Biological/biomimetic" techniques also face significant technical hurdles. </a:t>
            </a:r>
            <a:endParaRPr lang="tr-TR" sz="2000" dirty="0" smtClean="0">
              <a:latin typeface="Tahoma" pitchFamily="34" charset="0"/>
              <a:ea typeface="Tahoma" pitchFamily="34" charset="0"/>
              <a:cs typeface="Tahoma" pitchFamily="34" charset="0"/>
            </a:endParaRPr>
          </a:p>
          <a:p>
            <a:pPr algn="just"/>
            <a:r>
              <a:rPr lang="en-GB" sz="2000" dirty="0" smtClean="0">
                <a:latin typeface="Tahoma" pitchFamily="34" charset="0"/>
                <a:ea typeface="Tahoma" pitchFamily="34" charset="0"/>
                <a:cs typeface="Tahoma" pitchFamily="34" charset="0"/>
              </a:rPr>
              <a:t>A better scientific understanding of these is another challenge that needs to be overcome. </a:t>
            </a:r>
            <a:endParaRPr lang="tr-TR" sz="2000" dirty="0" smtClean="0">
              <a:latin typeface="Tahoma" pitchFamily="34" charset="0"/>
              <a:ea typeface="Tahoma" pitchFamily="34" charset="0"/>
              <a:cs typeface="Tahoma" pitchFamily="34" charset="0"/>
            </a:endParaRPr>
          </a:p>
          <a:p>
            <a:pPr algn="just"/>
            <a:r>
              <a:rPr lang="en-GB" sz="2000" dirty="0" smtClean="0">
                <a:latin typeface="Tahoma" pitchFamily="34" charset="0"/>
                <a:ea typeface="Tahoma" pitchFamily="34" charset="0"/>
                <a:cs typeface="Tahoma" pitchFamily="34" charset="0"/>
              </a:rPr>
              <a:t>Other production techniques mentioned include "incineration processes via urea or citric acid" that can be adapted to continuous production, delamination of layered materials (e.g. natural clays, synthetic CVD) and "controlled crystallization from amorphous initiators" (e.g. for metal nanoparticles). According to some experts, the latter method is quite suitable for preparing nanoparticles embedded in an amorphous matrix</a:t>
            </a:r>
            <a:endParaRPr lang="tr-TR" sz="2000" dirty="0">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C521CD2-722D-4A0A-AE50-97A1BAE73702}" type="slidenum">
              <a:rPr lang="tr-TR" smtClean="0"/>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84"/>
            <a:ext cx="9036496" cy="2677656"/>
          </a:xfrm>
          <a:prstGeom prst="rect">
            <a:avLst/>
          </a:prstGeom>
        </p:spPr>
        <p:txBody>
          <a:bodyPr wrap="square">
            <a:spAutoFit/>
          </a:bodyPr>
          <a:lstStyle/>
          <a:p>
            <a:pPr algn="just">
              <a:buFont typeface="Wingdings" pitchFamily="2" charset="2"/>
              <a:buChar char="Ø"/>
            </a:pPr>
            <a:r>
              <a:rPr lang="en-GB" sz="2400" b="1" dirty="0" smtClean="0">
                <a:latin typeface="Arial" pitchFamily="34" charset="0"/>
                <a:ea typeface="Tahoma" pitchFamily="34" charset="0"/>
                <a:cs typeface="Arial" pitchFamily="34" charset="0"/>
              </a:rPr>
              <a:t>The invention of the "scanning </a:t>
            </a:r>
            <a:r>
              <a:rPr lang="en-GB" sz="2400" b="1" dirty="0" err="1" smtClean="0">
                <a:latin typeface="Arial" pitchFamily="34" charset="0"/>
                <a:ea typeface="Tahoma" pitchFamily="34" charset="0"/>
                <a:cs typeface="Arial" pitchFamily="34" charset="0"/>
              </a:rPr>
              <a:t>tunneling</a:t>
            </a:r>
            <a:r>
              <a:rPr lang="en-GB" sz="2400" b="1" dirty="0" smtClean="0">
                <a:latin typeface="Arial" pitchFamily="34" charset="0"/>
                <a:ea typeface="Tahoma" pitchFamily="34" charset="0"/>
                <a:cs typeface="Arial" pitchFamily="34" charset="0"/>
              </a:rPr>
              <a:t> microscope" </a:t>
            </a:r>
            <a:endParaRPr lang="tr-TR" sz="2400" b="1" dirty="0" smtClean="0">
              <a:latin typeface="Arial" pitchFamily="34" charset="0"/>
              <a:ea typeface="Tahoma" pitchFamily="34" charset="0"/>
              <a:cs typeface="Arial" pitchFamily="34" charset="0"/>
            </a:endParaRPr>
          </a:p>
          <a:p>
            <a:pPr algn="just">
              <a:buFont typeface="Wingdings" pitchFamily="2" charset="2"/>
              <a:buChar char="Ø"/>
            </a:pPr>
            <a:r>
              <a:rPr lang="tr-TR" sz="2400" b="1" dirty="0" smtClean="0">
                <a:latin typeface="Arial" pitchFamily="34" charset="0"/>
                <a:ea typeface="Tahoma" pitchFamily="34" charset="0"/>
                <a:cs typeface="Arial" pitchFamily="34" charset="0"/>
              </a:rPr>
              <a:t>I</a:t>
            </a:r>
            <a:r>
              <a:rPr lang="en-GB" sz="2400" b="1" dirty="0" smtClean="0">
                <a:latin typeface="Arial" pitchFamily="34" charset="0"/>
                <a:ea typeface="Tahoma" pitchFamily="34" charset="0"/>
                <a:cs typeface="Arial" pitchFamily="34" charset="0"/>
              </a:rPr>
              <a:t>n 1981 to manipulate structures at the nanoscale and take images of them </a:t>
            </a:r>
            <a:endParaRPr lang="tr-TR" sz="2400" b="1" dirty="0" smtClean="0">
              <a:latin typeface="Arial" pitchFamily="34" charset="0"/>
              <a:ea typeface="Tahoma" pitchFamily="34" charset="0"/>
              <a:cs typeface="Arial" pitchFamily="34" charset="0"/>
            </a:endParaRPr>
          </a:p>
          <a:p>
            <a:pPr algn="just">
              <a:buFont typeface="Wingdings" pitchFamily="2" charset="2"/>
              <a:buChar char="Ø"/>
            </a:pPr>
            <a:r>
              <a:rPr lang="en-GB" sz="2400" b="1" dirty="0" smtClean="0">
                <a:latin typeface="Arial" pitchFamily="34" charset="0"/>
                <a:ea typeface="Tahoma" pitchFamily="34" charset="0"/>
                <a:cs typeface="Arial" pitchFamily="34" charset="0"/>
              </a:rPr>
              <a:t>The discovery of "fullerenes" in 1985 and the invention of the "atomic force microscope" </a:t>
            </a:r>
            <a:endParaRPr lang="tr-TR" sz="2400" b="1" dirty="0" smtClean="0">
              <a:latin typeface="Arial" pitchFamily="34" charset="0"/>
              <a:ea typeface="Tahoma" pitchFamily="34" charset="0"/>
              <a:cs typeface="Arial" pitchFamily="34" charset="0"/>
            </a:endParaRPr>
          </a:p>
          <a:p>
            <a:pPr algn="just">
              <a:buFont typeface="Wingdings" pitchFamily="2" charset="2"/>
              <a:buChar char="Ø"/>
            </a:pPr>
            <a:r>
              <a:rPr lang="tr-TR" sz="2400" b="1" dirty="0">
                <a:latin typeface="Arial" pitchFamily="34" charset="0"/>
                <a:ea typeface="Tahoma" pitchFamily="34" charset="0"/>
                <a:cs typeface="Arial" pitchFamily="34" charset="0"/>
              </a:rPr>
              <a:t>I</a:t>
            </a:r>
            <a:r>
              <a:rPr lang="en-GB" sz="2400" b="1" dirty="0" smtClean="0">
                <a:latin typeface="Arial" pitchFamily="34" charset="0"/>
                <a:ea typeface="Tahoma" pitchFamily="34" charset="0"/>
                <a:cs typeface="Arial" pitchFamily="34" charset="0"/>
              </a:rPr>
              <a:t>n </a:t>
            </a:r>
            <a:r>
              <a:rPr lang="en-GB" sz="2400" b="1" cap="small" dirty="0" smtClean="0">
                <a:latin typeface="Arial" pitchFamily="34" charset="0"/>
                <a:ea typeface="Tahoma" pitchFamily="34" charset="0"/>
                <a:cs typeface="Arial" pitchFamily="34" charset="0"/>
              </a:rPr>
              <a:t>1986 have been </a:t>
            </a:r>
            <a:r>
              <a:rPr lang="en-GB" sz="2400" b="1" cap="small" dirty="0" err="1" smtClean="0">
                <a:latin typeface="Arial" pitchFamily="34" charset="0"/>
                <a:ea typeface="Tahoma" pitchFamily="34" charset="0"/>
                <a:cs typeface="Arial" pitchFamily="34" charset="0"/>
              </a:rPr>
              <a:t>cr</a:t>
            </a:r>
            <a:r>
              <a:rPr lang="tr-TR" sz="2400" b="1" cap="small" dirty="0" smtClean="0">
                <a:latin typeface="Arial" pitchFamily="34" charset="0"/>
                <a:ea typeface="Tahoma" pitchFamily="34" charset="0"/>
                <a:cs typeface="Arial" pitchFamily="34" charset="0"/>
              </a:rPr>
              <a:t>ı</a:t>
            </a:r>
            <a:r>
              <a:rPr lang="en-GB" sz="2400" b="1" cap="small" dirty="0" smtClean="0">
                <a:latin typeface="Arial" pitchFamily="34" charset="0"/>
                <a:ea typeface="Tahoma" pitchFamily="34" charset="0"/>
                <a:cs typeface="Arial" pitchFamily="34" charset="0"/>
              </a:rPr>
              <a:t>t</a:t>
            </a:r>
            <a:r>
              <a:rPr lang="tr-TR" sz="2400" b="1" cap="small" dirty="0" smtClean="0">
                <a:latin typeface="Arial" pitchFamily="34" charset="0"/>
                <a:ea typeface="Tahoma" pitchFamily="34" charset="0"/>
                <a:cs typeface="Arial" pitchFamily="34" charset="0"/>
              </a:rPr>
              <a:t>ı</a:t>
            </a:r>
            <a:r>
              <a:rPr lang="en-GB" sz="2400" b="1" cap="small" dirty="0" err="1" smtClean="0">
                <a:latin typeface="Arial" pitchFamily="34" charset="0"/>
                <a:ea typeface="Tahoma" pitchFamily="34" charset="0"/>
                <a:cs typeface="Arial" pitchFamily="34" charset="0"/>
              </a:rPr>
              <a:t>cal</a:t>
            </a:r>
            <a:r>
              <a:rPr lang="en-GB" sz="2400" b="1" cap="small" dirty="0" smtClean="0">
                <a:latin typeface="Arial" pitchFamily="34" charset="0"/>
                <a:ea typeface="Tahoma" pitchFamily="34" charset="0"/>
                <a:cs typeface="Arial" pitchFamily="34" charset="0"/>
              </a:rPr>
              <a:t> turn</a:t>
            </a:r>
            <a:r>
              <a:rPr lang="tr-TR" sz="2400" b="1" cap="small" dirty="0" smtClean="0">
                <a:latin typeface="Arial" pitchFamily="34" charset="0"/>
                <a:ea typeface="Tahoma" pitchFamily="34" charset="0"/>
                <a:cs typeface="Arial" pitchFamily="34" charset="0"/>
              </a:rPr>
              <a:t>ı</a:t>
            </a:r>
            <a:r>
              <a:rPr lang="en-GB" sz="2400" b="1" cap="small" dirty="0" smtClean="0">
                <a:latin typeface="Arial" pitchFamily="34" charset="0"/>
                <a:ea typeface="Tahoma" pitchFamily="34" charset="0"/>
                <a:cs typeface="Arial" pitchFamily="34" charset="0"/>
              </a:rPr>
              <a:t>ng </a:t>
            </a:r>
            <a:r>
              <a:rPr lang="en-GB" sz="2400" b="1" cap="small" dirty="0" err="1" smtClean="0">
                <a:latin typeface="Arial" pitchFamily="34" charset="0"/>
                <a:ea typeface="Tahoma" pitchFamily="34" charset="0"/>
                <a:cs typeface="Arial" pitchFamily="34" charset="0"/>
              </a:rPr>
              <a:t>po</a:t>
            </a:r>
            <a:r>
              <a:rPr lang="tr-TR" sz="2400" b="1" cap="small" dirty="0" smtClean="0">
                <a:latin typeface="Arial" pitchFamily="34" charset="0"/>
                <a:ea typeface="Tahoma" pitchFamily="34" charset="0"/>
                <a:cs typeface="Arial" pitchFamily="34" charset="0"/>
              </a:rPr>
              <a:t>ı</a:t>
            </a:r>
            <a:r>
              <a:rPr lang="en-GB" sz="2400" b="1" cap="small" dirty="0" err="1" smtClean="0">
                <a:latin typeface="Arial" pitchFamily="34" charset="0"/>
                <a:ea typeface="Tahoma" pitchFamily="34" charset="0"/>
                <a:cs typeface="Arial" pitchFamily="34" charset="0"/>
              </a:rPr>
              <a:t>nts</a:t>
            </a:r>
            <a:r>
              <a:rPr lang="en-GB" sz="2400" b="1" cap="small" dirty="0" smtClean="0">
                <a:latin typeface="Arial" pitchFamily="34" charset="0"/>
                <a:ea typeface="Tahoma" pitchFamily="34" charset="0"/>
                <a:cs typeface="Arial" pitchFamily="34" charset="0"/>
              </a:rPr>
              <a:t> </a:t>
            </a:r>
            <a:r>
              <a:rPr lang="tr-TR" sz="2400" b="1" cap="small" dirty="0" smtClean="0">
                <a:latin typeface="Arial" pitchFamily="34" charset="0"/>
                <a:ea typeface="Tahoma" pitchFamily="34" charset="0"/>
                <a:cs typeface="Arial" pitchFamily="34" charset="0"/>
              </a:rPr>
              <a:t>ı</a:t>
            </a:r>
            <a:r>
              <a:rPr lang="en-GB" sz="2400" b="1" cap="small" dirty="0" smtClean="0">
                <a:latin typeface="Arial" pitchFamily="34" charset="0"/>
                <a:ea typeface="Tahoma" pitchFamily="34" charset="0"/>
                <a:cs typeface="Arial" pitchFamily="34" charset="0"/>
              </a:rPr>
              <a:t>n nanotechnology!!!</a:t>
            </a:r>
            <a:endParaRPr lang="tr-TR" sz="2400" b="1" u="sng" cap="small" dirty="0">
              <a:solidFill>
                <a:srgbClr val="FF0000"/>
              </a:solidFill>
              <a:latin typeface="Arial" pitchFamily="34" charset="0"/>
              <a:ea typeface="Tahoma" pitchFamily="34" charset="0"/>
              <a:cs typeface="Arial" pitchFamily="34" charset="0"/>
            </a:endParaRPr>
          </a:p>
        </p:txBody>
      </p:sp>
      <p:grpSp>
        <p:nvGrpSpPr>
          <p:cNvPr id="8" name="7 Grup"/>
          <p:cNvGrpSpPr/>
          <p:nvPr/>
        </p:nvGrpSpPr>
        <p:grpSpPr>
          <a:xfrm>
            <a:off x="0" y="2620854"/>
            <a:ext cx="4176464" cy="4077072"/>
            <a:chOff x="0" y="2593929"/>
            <a:chExt cx="5302354" cy="4264071"/>
          </a:xfrm>
        </p:grpSpPr>
        <p:pic>
          <p:nvPicPr>
            <p:cNvPr id="15362" name="Picture 2"/>
            <p:cNvPicPr>
              <a:picLocks noChangeAspect="1" noChangeArrowheads="1"/>
            </p:cNvPicPr>
            <p:nvPr/>
          </p:nvPicPr>
          <p:blipFill>
            <a:blip r:embed="rId2" cstate="email"/>
            <a:srcRect/>
            <a:stretch>
              <a:fillRect/>
            </a:stretch>
          </p:blipFill>
          <p:spPr bwMode="auto">
            <a:xfrm>
              <a:off x="323528" y="2593929"/>
              <a:ext cx="2090944" cy="2049126"/>
            </a:xfrm>
            <a:prstGeom prst="rect">
              <a:avLst/>
            </a:prstGeom>
            <a:noFill/>
            <a:ln w="9525">
              <a:noFill/>
              <a:miter lim="800000"/>
              <a:headEnd/>
              <a:tailEnd/>
            </a:ln>
          </p:spPr>
        </p:pic>
        <p:pic>
          <p:nvPicPr>
            <p:cNvPr id="15364" name="Picture 4" descr="http://2.bp.blogspot.com/_m0w1jebh02s/TO_1i8GoiNI/AAAAAAAACDc/tWPRsRjNA2M/s1600/Fullerenes.gif"/>
            <p:cNvPicPr>
              <a:picLocks noChangeAspect="1" noChangeArrowheads="1"/>
            </p:cNvPicPr>
            <p:nvPr/>
          </p:nvPicPr>
          <p:blipFill>
            <a:blip r:embed="rId3" cstate="email"/>
            <a:srcRect/>
            <a:stretch>
              <a:fillRect/>
            </a:stretch>
          </p:blipFill>
          <p:spPr bwMode="auto">
            <a:xfrm>
              <a:off x="0" y="4625752"/>
              <a:ext cx="3428096" cy="2232248"/>
            </a:xfrm>
            <a:prstGeom prst="rect">
              <a:avLst/>
            </a:prstGeom>
            <a:noFill/>
          </p:spPr>
        </p:pic>
        <p:pic>
          <p:nvPicPr>
            <p:cNvPr id="15368" name="Picture 8" descr="http://3.bp.blogspot.com/_QZxwDkWqNvE/SYn_4OYnWUI/AAAAAAAAA0c/dsRWNHclNP0/s400/UNAM_AFM_PSIA.jpg"/>
            <p:cNvPicPr>
              <a:picLocks noChangeAspect="1" noChangeArrowheads="1"/>
            </p:cNvPicPr>
            <p:nvPr/>
          </p:nvPicPr>
          <p:blipFill>
            <a:blip r:embed="rId4" cstate="email"/>
            <a:srcRect/>
            <a:stretch>
              <a:fillRect/>
            </a:stretch>
          </p:blipFill>
          <p:spPr bwMode="auto">
            <a:xfrm>
              <a:off x="2494042" y="2734238"/>
              <a:ext cx="2808312" cy="1867528"/>
            </a:xfrm>
            <a:prstGeom prst="rect">
              <a:avLst/>
            </a:prstGeom>
            <a:noFill/>
          </p:spPr>
        </p:pic>
      </p:grpSp>
      <p:sp>
        <p:nvSpPr>
          <p:cNvPr id="7" name="Slide Number Placeholder 6"/>
          <p:cNvSpPr>
            <a:spLocks noGrp="1"/>
          </p:cNvSpPr>
          <p:nvPr>
            <p:ph type="sldNum" sz="quarter" idx="12"/>
          </p:nvPr>
        </p:nvSpPr>
        <p:spPr/>
        <p:txBody>
          <a:bodyPr/>
          <a:lstStyle/>
          <a:p>
            <a:fld id="{4C521CD2-722D-4A0A-AE50-97A1BAE73702}" type="slidenum">
              <a:rPr lang="tr-TR" smtClean="0"/>
              <a:pPr/>
              <a:t>3</a:t>
            </a:fld>
            <a:endParaRPr lang="tr-TR"/>
          </a:p>
        </p:txBody>
      </p:sp>
      <p:pic>
        <p:nvPicPr>
          <p:cNvPr id="7170" name="Picture 2" descr="Scanning tunneling microscope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433" y="2310863"/>
            <a:ext cx="5608400" cy="4505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1520" y="260648"/>
            <a:ext cx="871296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b="1" dirty="0" smtClean="0">
                <a:solidFill>
                  <a:schemeClr val="accent6"/>
                </a:solidFill>
                <a:latin typeface="Tahoma" pitchFamily="34" charset="0"/>
                <a:ea typeface="Times New Roman" pitchFamily="18" charset="0"/>
                <a:cs typeface="Tahoma" pitchFamily="34" charset="0"/>
              </a:rPr>
              <a:t>MAJOR NANOPARTICLE ACQUISITION PRINCIPLES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b="1" i="0" u="none" strike="noStrike" cap="none" normalizeH="0" baseline="0" dirty="0">
              <a:ln>
                <a:noFill/>
              </a:ln>
              <a:solidFill>
                <a:srgbClr val="000000"/>
              </a:solidFill>
              <a:effectLst/>
              <a:latin typeface="Tahoma" pitchFamily="34" charset="0"/>
              <a:ea typeface="Times New Roman" pitchFamily="18" charset="0"/>
              <a:cs typeface="Tahoma"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6"/>
                </a:solidFill>
                <a:effectLst/>
                <a:latin typeface="Tahoma" pitchFamily="34" charset="0"/>
                <a:ea typeface="Times New Roman" pitchFamily="18" charset="0"/>
                <a:cs typeface="Tahoma" pitchFamily="34" charset="0"/>
              </a:rPr>
              <a:t>Chemical </a:t>
            </a:r>
            <a:r>
              <a:rPr kumimoji="0" lang="tr-TR" b="1" i="0" u="none" strike="noStrike" cap="none" normalizeH="0" baseline="0" dirty="0" err="1" smtClean="0">
                <a:ln>
                  <a:noFill/>
                </a:ln>
                <a:solidFill>
                  <a:schemeClr val="accent6"/>
                </a:solidFill>
                <a:effectLst/>
                <a:latin typeface="Tahoma" pitchFamily="34" charset="0"/>
                <a:ea typeface="Times New Roman" pitchFamily="18" charset="0"/>
                <a:cs typeface="Tahoma" pitchFamily="34" charset="0"/>
              </a:rPr>
              <a:t>Vapor</a:t>
            </a:r>
            <a:r>
              <a:rPr kumimoji="0" lang="tr-TR" b="1" i="0" u="none" strike="noStrike" cap="none" normalizeH="0" baseline="0" dirty="0" smtClean="0">
                <a:ln>
                  <a:noFill/>
                </a:ln>
                <a:solidFill>
                  <a:schemeClr val="accent6"/>
                </a:solidFill>
                <a:effectLst/>
                <a:latin typeface="Tahoma" pitchFamily="34" charset="0"/>
                <a:ea typeface="Times New Roman" pitchFamily="18" charset="0"/>
                <a:cs typeface="Tahoma" pitchFamily="34" charset="0"/>
              </a:rPr>
              <a:t> </a:t>
            </a:r>
            <a:r>
              <a:rPr kumimoji="0" lang="tr-TR" b="1" i="0" u="none" strike="noStrike" cap="none" normalizeH="0" baseline="0" dirty="0" err="1" smtClean="0">
                <a:ln>
                  <a:noFill/>
                </a:ln>
                <a:solidFill>
                  <a:schemeClr val="accent6"/>
                </a:solidFill>
                <a:effectLst/>
                <a:latin typeface="Tahoma" pitchFamily="34" charset="0"/>
                <a:ea typeface="Times New Roman" pitchFamily="18" charset="0"/>
                <a:cs typeface="Tahoma" pitchFamily="34" charset="0"/>
              </a:rPr>
              <a:t>Thickening</a:t>
            </a:r>
            <a:r>
              <a:rPr kumimoji="0" lang="tr-TR" b="1" i="0" u="none" strike="noStrike" cap="none" normalizeH="0" baseline="0" dirty="0" smtClean="0">
                <a:ln>
                  <a:noFill/>
                </a:ln>
                <a:solidFill>
                  <a:schemeClr val="accent6"/>
                </a:solidFill>
                <a:effectLst/>
                <a:latin typeface="Tahoma" pitchFamily="34" charset="0"/>
                <a:ea typeface="Times New Roman" pitchFamily="18" charset="0"/>
                <a:cs typeface="Tahoma" pitchFamily="34" charset="0"/>
              </a:rPr>
              <a:t> </a:t>
            </a:r>
            <a:r>
              <a:rPr kumimoji="0" lang="tr-TR" b="1" i="0" u="none" strike="noStrike" cap="none" normalizeH="0" baseline="0" dirty="0" err="1" smtClean="0">
                <a:ln>
                  <a:noFill/>
                </a:ln>
                <a:solidFill>
                  <a:schemeClr val="accent6"/>
                </a:solidFill>
                <a:effectLst/>
                <a:latin typeface="Tahoma" pitchFamily="34" charset="0"/>
                <a:ea typeface="Times New Roman" pitchFamily="18" charset="0"/>
                <a:cs typeface="Tahoma" pitchFamily="34" charset="0"/>
              </a:rPr>
              <a:t>Method</a:t>
            </a:r>
            <a:endParaRPr kumimoji="0" lang="tr-TR" b="1" i="0" u="none" strike="noStrike" cap="none" normalizeH="0" baseline="0" dirty="0" smtClean="0">
              <a:ln>
                <a:noFill/>
              </a:ln>
              <a:solidFill>
                <a:schemeClr val="accent6"/>
              </a:solidFill>
              <a:effectLst/>
              <a:latin typeface="Tahoma" pitchFamily="34" charset="0"/>
              <a:ea typeface="Times New Roman" pitchFamily="18" charset="0"/>
              <a:cs typeface="Tahoma"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latin typeface="Tahoma" pitchFamily="34" charset="0"/>
                <a:ea typeface="Times New Roman" pitchFamily="18" charset="0"/>
                <a:cs typeface="Tahoma" pitchFamily="34" charset="0"/>
              </a:rPr>
              <a:t>The chemical </a:t>
            </a:r>
            <a:r>
              <a:rPr kumimoji="0" lang="en-GB" b="0" i="0" u="none" strike="noStrike" cap="none" normalizeH="0" baseline="0" dirty="0" err="1" smtClean="0">
                <a:ln>
                  <a:noFill/>
                </a:ln>
                <a:effectLst/>
                <a:latin typeface="Tahoma" pitchFamily="34" charset="0"/>
                <a:ea typeface="Times New Roman" pitchFamily="18" charset="0"/>
                <a:cs typeface="Tahoma" pitchFamily="34" charset="0"/>
              </a:rPr>
              <a:t>vapor</a:t>
            </a:r>
            <a:r>
              <a:rPr kumimoji="0" lang="en-GB" b="0" i="0" u="none" strike="noStrike" cap="none" normalizeH="0" baseline="0" dirty="0" smtClean="0">
                <a:ln>
                  <a:noFill/>
                </a:ln>
                <a:effectLst/>
                <a:latin typeface="Tahoma" pitchFamily="34" charset="0"/>
                <a:ea typeface="Times New Roman" pitchFamily="18" charset="0"/>
                <a:cs typeface="Tahoma" pitchFamily="34" charset="0"/>
              </a:rPr>
              <a:t> densification method (CVC) was first developed in Germany in 1994 and is an ideal method for the production of large amounts of nanoparticles. In this method, compounds such as metalorganics, carbonyls, chlorides and hydrides that can easily pass into the </a:t>
            </a:r>
            <a:r>
              <a:rPr kumimoji="0" lang="en-GB" b="0" i="0" u="none" strike="noStrike" cap="none" normalizeH="0" baseline="0" dirty="0" err="1" smtClean="0">
                <a:ln>
                  <a:noFill/>
                </a:ln>
                <a:effectLst/>
                <a:latin typeface="Tahoma" pitchFamily="34" charset="0"/>
                <a:ea typeface="Times New Roman" pitchFamily="18" charset="0"/>
                <a:cs typeface="Tahoma" pitchFamily="34" charset="0"/>
              </a:rPr>
              <a:t>vapor</a:t>
            </a:r>
            <a:r>
              <a:rPr kumimoji="0" lang="en-GB" b="0" i="0" u="none" strike="noStrike" cap="none" normalizeH="0" baseline="0" dirty="0" smtClean="0">
                <a:ln>
                  <a:noFill/>
                </a:ln>
                <a:effectLst/>
                <a:latin typeface="Tahoma" pitchFamily="34" charset="0"/>
                <a:ea typeface="Times New Roman" pitchFamily="18" charset="0"/>
                <a:cs typeface="Tahoma" pitchFamily="34" charset="0"/>
              </a:rPr>
              <a:t> phase are used as the starting material. The biggest advantage of the CVC method is that it is possible to produce almost any variety of materials in a wide range of chemical compounds due to the easy commercial availability of starting materials with different chemical contents. The preparation of non-agglomerated nanoparticles and the ability to produce optionally core-shell or hollow particles are recognized as another advantage of the method. The method is basically based on the conversion of the material in the gas phase into particles by thermal disintegration.</a:t>
            </a:r>
            <a:r>
              <a:rPr kumimoji="0" lang="tr-TR" b="0" i="0" u="none" strike="noStrike" cap="none" normalizeH="0" baseline="0" dirty="0" smtClean="0">
                <a:ln>
                  <a:noFill/>
                </a:ln>
                <a:effectLst/>
                <a:latin typeface="Tahoma" pitchFamily="34" charset="0"/>
                <a:ea typeface="Times New Roman" pitchFamily="18" charset="0"/>
                <a:cs typeface="Tahoma" pitchFamily="34" charset="0"/>
              </a:rPr>
              <a:t> </a:t>
            </a:r>
            <a:r>
              <a:rPr kumimoji="0" lang="en-GB" b="0" i="0" u="none" strike="noStrike" cap="none" normalizeH="0" baseline="0" dirty="0" smtClean="0">
                <a:ln>
                  <a:noFill/>
                </a:ln>
                <a:effectLst/>
                <a:latin typeface="Tahoma" pitchFamily="34" charset="0"/>
                <a:ea typeface="Times New Roman" pitchFamily="18" charset="0"/>
                <a:cs typeface="Tahoma" pitchFamily="34" charset="0"/>
              </a:rPr>
              <a:t>Process flux; In short, gas flux is given to the region where the starting material passes into the gas phase and the steam is transported into the furnace, also called the reactor, where it is thermally disintegrated. Although inert gases such as He, </a:t>
            </a:r>
            <a:r>
              <a:rPr kumimoji="0" lang="en-GB" b="0" i="0" u="none" strike="noStrike" cap="none" normalizeH="0" baseline="0" dirty="0" err="1" smtClean="0">
                <a:ln>
                  <a:noFill/>
                </a:ln>
                <a:effectLst/>
                <a:latin typeface="Tahoma" pitchFamily="34" charset="0"/>
                <a:ea typeface="Times New Roman" pitchFamily="18" charset="0"/>
                <a:cs typeface="Tahoma" pitchFamily="34" charset="0"/>
              </a:rPr>
              <a:t>Ar</a:t>
            </a:r>
            <a:r>
              <a:rPr kumimoji="0" lang="en-GB" b="0" i="0" u="none" strike="noStrike" cap="none" normalizeH="0" baseline="0" dirty="0" smtClean="0">
                <a:ln>
                  <a:noFill/>
                </a:ln>
                <a:effectLst/>
                <a:latin typeface="Tahoma" pitchFamily="34" charset="0"/>
                <a:ea typeface="Times New Roman" pitchFamily="18" charset="0"/>
                <a:cs typeface="Tahoma" pitchFamily="34" charset="0"/>
              </a:rPr>
              <a:t> or N2 are used as the carrier gas, gases such as H2, CO or CH4 can be used in addition to the carrier gas for the reduction of the compound. Clusters of atoms or nanoparticles formed as a result of thermal disintegration are collected by different dust collection methods at the furnace exit. The most commonly used of these is the precipitation of particles in a closed compartment of a rod through which liquid nitrogen passes. The following figure is a sematic representation of the CVC method.</a:t>
            </a:r>
            <a:r>
              <a:rPr kumimoji="0" lang="tr-TR" b="0" i="0" u="none" strike="noStrike" cap="none" normalizeH="0" baseline="0" dirty="0">
                <a:ln>
                  <a:noFill/>
                </a:ln>
                <a:solidFill>
                  <a:srgbClr val="000000"/>
                </a:solidFill>
                <a:effectLst/>
                <a:latin typeface="Tahoma" pitchFamily="34" charset="0"/>
                <a:ea typeface="Times New Roman" pitchFamily="18" charset="0"/>
                <a:cs typeface="Tahoma" pitchFamily="34" charset="0"/>
              </a:rPr>
              <a:t/>
            </a:r>
            <a:br>
              <a:rPr kumimoji="0" lang="tr-TR" b="0" i="0" u="none" strike="noStrike" cap="none" normalizeH="0" baseline="0" dirty="0">
                <a:ln>
                  <a:noFill/>
                </a:ln>
                <a:solidFill>
                  <a:srgbClr val="000000"/>
                </a:solidFill>
                <a:effectLst/>
                <a:latin typeface="Tahoma" pitchFamily="34" charset="0"/>
                <a:ea typeface="Times New Roman" pitchFamily="18" charset="0"/>
                <a:cs typeface="Tahoma" pitchFamily="34" charset="0"/>
              </a:rPr>
            </a:br>
            <a:endParaRPr kumimoji="0" lang="tr-TR"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C521CD2-722D-4A0A-AE50-97A1BAE73702}" type="slidenum">
              <a:rPr lang="tr-TR" smtClean="0"/>
              <a:pPr/>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131912"/>
            <a:ext cx="8568952" cy="1477328"/>
          </a:xfrm>
          <a:prstGeom prst="rect">
            <a:avLst/>
          </a:prstGeom>
        </p:spPr>
        <p:txBody>
          <a:bodyPr wrap="square">
            <a:spAutoFit/>
          </a:bodyPr>
          <a:lstStyle/>
          <a:p>
            <a:pPr algn="just"/>
            <a:r>
              <a:rPr lang="tr-TR" dirty="0">
                <a:solidFill>
                  <a:srgbClr val="000000"/>
                </a:solidFill>
                <a:latin typeface="Tahoma" pitchFamily="34" charset="0"/>
                <a:ea typeface="Times New Roman" pitchFamily="18" charset="0"/>
                <a:cs typeface="Tahoma" pitchFamily="34" charset="0"/>
              </a:rPr>
              <a:t/>
            </a:r>
            <a:br>
              <a:rPr lang="tr-TR" dirty="0">
                <a:solidFill>
                  <a:srgbClr val="000000"/>
                </a:solidFill>
                <a:latin typeface="Tahoma" pitchFamily="34" charset="0"/>
                <a:ea typeface="Times New Roman" pitchFamily="18" charset="0"/>
                <a:cs typeface="Tahoma" pitchFamily="34" charset="0"/>
              </a:rPr>
            </a:br>
            <a:r>
              <a:rPr lang="en-GB" dirty="0" smtClean="0">
                <a:latin typeface="Tahoma" pitchFamily="34" charset="0"/>
                <a:ea typeface="Times New Roman" pitchFamily="18" charset="0"/>
                <a:cs typeface="Tahoma" pitchFamily="34" charset="0"/>
              </a:rPr>
              <a:t>The size, morphology and crystallinity of the particle produced in the CVC method are mainly influenced by the flow rate of the carrier gas, the composition of the starting material, the processing temperature, the type of carrier gas and the reactor geometry.</a:t>
            </a:r>
            <a:endParaRPr lang="tr-TR" dirty="0"/>
          </a:p>
        </p:txBody>
      </p:sp>
      <p:sp>
        <p:nvSpPr>
          <p:cNvPr id="4" name="Slide Number Placeholder 3"/>
          <p:cNvSpPr>
            <a:spLocks noGrp="1"/>
          </p:cNvSpPr>
          <p:nvPr>
            <p:ph type="sldNum" sz="quarter" idx="12"/>
          </p:nvPr>
        </p:nvSpPr>
        <p:spPr/>
        <p:txBody>
          <a:bodyPr/>
          <a:lstStyle/>
          <a:p>
            <a:fld id="{4C521CD2-722D-4A0A-AE50-97A1BAE73702}" type="slidenum">
              <a:rPr lang="tr-TR" smtClean="0"/>
              <a:pPr/>
              <a:t>31</a:t>
            </a:fld>
            <a:endParaRPr lang="tr-TR"/>
          </a:p>
        </p:txBody>
      </p:sp>
      <p:pic>
        <p:nvPicPr>
          <p:cNvPr id="3076" name="Picture 4" descr="Experimental and Simulation Research on the Preparation of Carbon  Nano-Materials by Chemical Vapor Depo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976585" cy="4863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323528" y="188640"/>
            <a:ext cx="84249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FF0000"/>
                </a:solidFill>
                <a:effectLst/>
                <a:latin typeface="Tahoma" pitchFamily="34" charset="0"/>
                <a:ea typeface="Tahoma" pitchFamily="34" charset="0"/>
                <a:cs typeface="Tahoma" pitchFamily="34" charset="0"/>
              </a:rPr>
              <a:t>Physical Steam Deposition Method</a:t>
            </a:r>
            <a:endParaRPr kumimoji="0" lang="tr-TR" b="1" i="0" u="none" strike="noStrike" cap="none" normalizeH="0" baseline="0" dirty="0">
              <a:ln>
                <a:noFill/>
              </a:ln>
              <a:solidFill>
                <a:srgbClr val="FF0000"/>
              </a:solidFill>
              <a:effectLst/>
              <a:latin typeface="Tahoma" pitchFamily="34" charset="0"/>
              <a:ea typeface="Tahoma" pitchFamily="34" charset="0"/>
              <a:cs typeface="Tahoma" pitchFamily="34" charset="0"/>
            </a:endParaRPr>
          </a:p>
        </p:txBody>
      </p:sp>
      <p:sp>
        <p:nvSpPr>
          <p:cNvPr id="6" name="Rectangle 5"/>
          <p:cNvSpPr/>
          <p:nvPr/>
        </p:nvSpPr>
        <p:spPr>
          <a:xfrm>
            <a:off x="323528" y="548680"/>
            <a:ext cx="8280920" cy="2585323"/>
          </a:xfrm>
          <a:prstGeom prst="rect">
            <a:avLst/>
          </a:prstGeom>
        </p:spPr>
        <p:txBody>
          <a:bodyPr wrap="square">
            <a:spAutoFit/>
          </a:bodyPr>
          <a:lstStyle/>
          <a:p>
            <a:r>
              <a:rPr lang="en-GB" dirty="0" smtClean="0">
                <a:latin typeface="Tahoma" pitchFamily="34" charset="0"/>
                <a:ea typeface="Tahoma" pitchFamily="34" charset="0"/>
                <a:cs typeface="Tahoma" pitchFamily="34" charset="0"/>
              </a:rPr>
              <a:t>Physical </a:t>
            </a:r>
            <a:r>
              <a:rPr lang="en-GB" dirty="0" err="1" smtClean="0">
                <a:latin typeface="Tahoma" pitchFamily="34" charset="0"/>
                <a:ea typeface="Tahoma" pitchFamily="34" charset="0"/>
                <a:cs typeface="Tahoma" pitchFamily="34" charset="0"/>
              </a:rPr>
              <a:t>vapor</a:t>
            </a:r>
            <a:r>
              <a:rPr lang="en-GB" dirty="0" smtClean="0">
                <a:latin typeface="Tahoma" pitchFamily="34" charset="0"/>
                <a:ea typeface="Tahoma" pitchFamily="34" charset="0"/>
                <a:cs typeface="Tahoma" pitchFamily="34" charset="0"/>
              </a:rPr>
              <a:t> deposition (FBB) is the process of atomizing or evaporating a solid source under vacuum and depositing this substance onto the substrate to form a coating. With this technique, ceramic coatings with very suitable properties (very good adhesion to the surface, high hardness, density) have started to be produced for wear and friction applications. The FBB method can be applied at lower temperatures than the chemical </a:t>
            </a:r>
            <a:r>
              <a:rPr lang="en-GB" dirty="0" err="1" smtClean="0">
                <a:latin typeface="Tahoma" pitchFamily="34" charset="0"/>
                <a:ea typeface="Tahoma" pitchFamily="34" charset="0"/>
                <a:cs typeface="Tahoma" pitchFamily="34" charset="0"/>
              </a:rPr>
              <a:t>vapor</a:t>
            </a:r>
            <a:r>
              <a:rPr lang="en-GB" dirty="0" smtClean="0">
                <a:latin typeface="Tahoma" pitchFamily="34" charset="0"/>
                <a:ea typeface="Tahoma" pitchFamily="34" charset="0"/>
                <a:cs typeface="Tahoma" pitchFamily="34" charset="0"/>
              </a:rPr>
              <a:t> deposition (ENT) method. Therefore, the effect of high temperature, which adversely affects the underside properties in ENT processes, has been eliminated.</a:t>
            </a:r>
            <a:endParaRPr lang="tr-TR" dirty="0">
              <a:latin typeface="Tahoma" pitchFamily="34" charset="0"/>
              <a:ea typeface="Tahoma" pitchFamily="34" charset="0"/>
              <a:cs typeface="Tahoma" pitchFamily="34" charset="0"/>
            </a:endParaRPr>
          </a:p>
          <a:p>
            <a:endParaRPr lang="tr-TR" dirty="0">
              <a:latin typeface="Tahoma" pitchFamily="34" charset="0"/>
              <a:ea typeface="Tahoma" pitchFamily="34" charset="0"/>
              <a:cs typeface="Tahoma" pitchFamily="34" charset="0"/>
            </a:endParaRPr>
          </a:p>
        </p:txBody>
      </p:sp>
      <p:pic>
        <p:nvPicPr>
          <p:cNvPr id="7" name="Picture 6" descr="http://dl.dropbox.com/u/184046/eyupyaylaci.com/pvd.jpg"/>
          <p:cNvPicPr/>
          <p:nvPr/>
        </p:nvPicPr>
        <p:blipFill>
          <a:blip r:embed="rId2" cstate="print"/>
          <a:srcRect/>
          <a:stretch>
            <a:fillRect/>
          </a:stretch>
        </p:blipFill>
        <p:spPr bwMode="auto">
          <a:xfrm>
            <a:off x="4254105" y="2925265"/>
            <a:ext cx="4824536" cy="3840480"/>
          </a:xfrm>
          <a:prstGeom prst="rect">
            <a:avLst/>
          </a:prstGeom>
          <a:noFill/>
          <a:ln w="9525">
            <a:noFill/>
            <a:miter lim="800000"/>
            <a:headEnd/>
            <a:tailEnd/>
          </a:ln>
        </p:spPr>
      </p:pic>
      <p:pic>
        <p:nvPicPr>
          <p:cNvPr id="8" name="Picture 7" descr="http://dl.dropbox.com/u/184046/eyupyaylaci.com/pvd1.gif"/>
          <p:cNvPicPr/>
          <p:nvPr/>
        </p:nvPicPr>
        <p:blipFill>
          <a:blip r:embed="rId3" cstate="print"/>
          <a:srcRect/>
          <a:stretch>
            <a:fillRect/>
          </a:stretch>
        </p:blipFill>
        <p:spPr bwMode="auto">
          <a:xfrm>
            <a:off x="41564" y="2925265"/>
            <a:ext cx="4145280" cy="384048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4C521CD2-722D-4A0A-AE50-97A1BAE73702}" type="slidenum">
              <a:rPr lang="tr-TR" smtClean="0"/>
              <a:pPr/>
              <a:t>32</a:t>
            </a:fld>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1520" y="301298"/>
            <a:ext cx="87484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a:ln>
                  <a:noFill/>
                </a:ln>
                <a:solidFill>
                  <a:srgbClr val="000000"/>
                </a:solidFill>
                <a:effectLst/>
                <a:latin typeface="Tahoma" pitchFamily="34" charset="0"/>
                <a:ea typeface="Times New Roman" pitchFamily="18" charset="0"/>
                <a:cs typeface="Tahoma" pitchFamily="34" charset="0"/>
              </a:rPr>
              <a:t/>
            </a:r>
            <a:br>
              <a:rPr kumimoji="0" lang="tr-TR" b="0" i="0" u="none" strike="noStrike" cap="none" normalizeH="0" baseline="0" dirty="0">
                <a:ln>
                  <a:noFill/>
                </a:ln>
                <a:solidFill>
                  <a:srgbClr val="000000"/>
                </a:solidFill>
                <a:effectLst/>
                <a:latin typeface="Tahoma" pitchFamily="34" charset="0"/>
                <a:ea typeface="Times New Roman" pitchFamily="18" charset="0"/>
                <a:cs typeface="Tahoma" pitchFamily="34" charset="0"/>
              </a:rPr>
            </a:br>
            <a:r>
              <a:rPr kumimoji="0" lang="en-GB" b="0" i="0" u="none" strike="noStrike" cap="none" normalizeH="0" baseline="0" dirty="0" smtClean="0">
                <a:ln>
                  <a:noFill/>
                </a:ln>
                <a:effectLst/>
                <a:latin typeface="Tahoma" pitchFamily="34" charset="0"/>
                <a:ea typeface="Times New Roman" pitchFamily="18" charset="0"/>
                <a:cs typeface="Tahoma" pitchFamily="34" charset="0"/>
              </a:rPr>
              <a:t>It is a method that realizes the production of metallic nanoparticles by reduction in the gas phase, and when the studies are examined, it is seen that it is used especially in the laboratory synthesis of iron group metal (Fe, Ni and Co) nanoparticles. As seen in the figure below, the method; It consists of particle formation, particle collection and gas washing steps.</a:t>
            </a:r>
            <a:r>
              <a:rPr kumimoji="0" lang="tr-TR" b="0" i="0" u="none" strike="noStrike" cap="none" normalizeH="0" baseline="0" dirty="0">
                <a:ln>
                  <a:noFill/>
                </a:ln>
                <a:solidFill>
                  <a:srgbClr val="000000"/>
                </a:solidFill>
                <a:effectLst/>
                <a:latin typeface="Tahoma" pitchFamily="34" charset="0"/>
                <a:ea typeface="Times New Roman" pitchFamily="18" charset="0"/>
                <a:cs typeface="Tahoma" pitchFamily="34" charset="0"/>
              </a:rPr>
              <a:t/>
            </a:r>
            <a:br>
              <a:rPr kumimoji="0" lang="tr-TR" b="0" i="0" u="none" strike="noStrike" cap="none" normalizeH="0" baseline="0" dirty="0">
                <a:ln>
                  <a:noFill/>
                </a:ln>
                <a:solidFill>
                  <a:srgbClr val="000000"/>
                </a:solidFill>
                <a:effectLst/>
                <a:latin typeface="Tahoma" pitchFamily="34" charset="0"/>
                <a:ea typeface="Times New Roman" pitchFamily="18" charset="0"/>
                <a:cs typeface="Tahoma" pitchFamily="34" charset="0"/>
              </a:rPr>
            </a:br>
            <a:r>
              <a:rPr kumimoji="0" lang="tr-TR" b="0" i="0" u="none" strike="noStrike" cap="none" normalizeH="0" baseline="0" dirty="0">
                <a:ln>
                  <a:noFill/>
                </a:ln>
                <a:solidFill>
                  <a:srgbClr val="000000"/>
                </a:solidFill>
                <a:effectLst/>
                <a:latin typeface="Tahoma" pitchFamily="34" charset="0"/>
                <a:ea typeface="Times New Roman" pitchFamily="18" charset="0"/>
                <a:cs typeface="Tahoma" pitchFamily="34" charset="0"/>
              </a:rPr>
              <a:t/>
            </a:r>
            <a:br>
              <a:rPr kumimoji="0" lang="tr-TR" b="0" i="0" u="none" strike="noStrike" cap="none" normalizeH="0" baseline="0" dirty="0">
                <a:ln>
                  <a:noFill/>
                </a:ln>
                <a:solidFill>
                  <a:srgbClr val="000000"/>
                </a:solidFill>
                <a:effectLst/>
                <a:latin typeface="Tahoma" pitchFamily="34" charset="0"/>
                <a:ea typeface="Times New Roman" pitchFamily="18" charset="0"/>
                <a:cs typeface="Tahoma" pitchFamily="34" charset="0"/>
              </a:rPr>
            </a:br>
            <a:endParaRPr kumimoji="0" lang="tr-TR" b="0" i="0" u="none" strike="noStrike" cap="none" normalizeH="0" baseline="0" dirty="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C521CD2-722D-4A0A-AE50-97A1BAE73702}" type="slidenum">
              <a:rPr lang="tr-TR" smtClean="0"/>
              <a:pPr/>
              <a:t>33</a:t>
            </a:fld>
            <a:endParaRPr lang="tr-TR"/>
          </a:p>
        </p:txBody>
      </p:sp>
      <p:sp>
        <p:nvSpPr>
          <p:cNvPr id="5" name="Rectangle 4"/>
          <p:cNvSpPr/>
          <p:nvPr/>
        </p:nvSpPr>
        <p:spPr>
          <a:xfrm>
            <a:off x="264971" y="188640"/>
            <a:ext cx="4511171" cy="369332"/>
          </a:xfrm>
          <a:prstGeom prst="rect">
            <a:avLst/>
          </a:prstGeom>
        </p:spPr>
        <p:txBody>
          <a:bodyPr wrap="none">
            <a:spAutoFit/>
          </a:bodyPr>
          <a:lstStyle/>
          <a:p>
            <a:r>
              <a:rPr lang="tr-TR" b="1" dirty="0" smtClean="0">
                <a:solidFill>
                  <a:schemeClr val="accent6"/>
                </a:solidFill>
                <a:latin typeface="Tahoma" pitchFamily="34" charset="0"/>
                <a:ea typeface="Times New Roman" pitchFamily="18" charset="0"/>
                <a:cs typeface="Tahoma" pitchFamily="34" charset="0"/>
              </a:rPr>
              <a:t>Hydrogen </a:t>
            </a:r>
            <a:r>
              <a:rPr lang="tr-TR" b="1" dirty="0" err="1" smtClean="0">
                <a:solidFill>
                  <a:schemeClr val="accent6"/>
                </a:solidFill>
                <a:latin typeface="Tahoma" pitchFamily="34" charset="0"/>
                <a:ea typeface="Times New Roman" pitchFamily="18" charset="0"/>
                <a:cs typeface="Tahoma" pitchFamily="34" charset="0"/>
              </a:rPr>
              <a:t>assisted</a:t>
            </a:r>
            <a:r>
              <a:rPr lang="tr-TR" b="1" dirty="0" smtClean="0">
                <a:solidFill>
                  <a:schemeClr val="accent6"/>
                </a:solidFill>
                <a:latin typeface="Tahoma" pitchFamily="34" charset="0"/>
                <a:ea typeface="Times New Roman" pitchFamily="18" charset="0"/>
                <a:cs typeface="Tahoma" pitchFamily="34" charset="0"/>
              </a:rPr>
              <a:t> </a:t>
            </a:r>
            <a:r>
              <a:rPr lang="tr-TR" b="1" dirty="0" err="1" smtClean="0">
                <a:solidFill>
                  <a:schemeClr val="accent6"/>
                </a:solidFill>
                <a:latin typeface="Tahoma" pitchFamily="34" charset="0"/>
                <a:ea typeface="Times New Roman" pitchFamily="18" charset="0"/>
                <a:cs typeface="Tahoma" pitchFamily="34" charset="0"/>
              </a:rPr>
              <a:t>Reduction</a:t>
            </a:r>
            <a:r>
              <a:rPr lang="tr-TR" b="1" dirty="0" smtClean="0">
                <a:solidFill>
                  <a:schemeClr val="accent6"/>
                </a:solidFill>
                <a:latin typeface="Tahoma" pitchFamily="34" charset="0"/>
                <a:ea typeface="Times New Roman" pitchFamily="18" charset="0"/>
                <a:cs typeface="Tahoma" pitchFamily="34" charset="0"/>
              </a:rPr>
              <a:t> </a:t>
            </a:r>
            <a:r>
              <a:rPr lang="tr-TR" b="1" dirty="0" err="1" smtClean="0">
                <a:solidFill>
                  <a:schemeClr val="accent6"/>
                </a:solidFill>
                <a:latin typeface="Tahoma" pitchFamily="34" charset="0"/>
                <a:ea typeface="Times New Roman" pitchFamily="18" charset="0"/>
                <a:cs typeface="Tahoma" pitchFamily="34" charset="0"/>
              </a:rPr>
              <a:t>Method</a:t>
            </a:r>
            <a:endParaRPr lang="tr-TR" dirty="0">
              <a:solidFill>
                <a:schemeClr val="accent6"/>
              </a:solidFill>
            </a:endParaRPr>
          </a:p>
        </p:txBody>
      </p:sp>
      <p:pic>
        <p:nvPicPr>
          <p:cNvPr id="2050" name="Picture 2"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05" y="2132856"/>
            <a:ext cx="7416549" cy="4652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51520" y="332656"/>
            <a:ext cx="86409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latin typeface="Tahoma" pitchFamily="34" charset="0"/>
                <a:ea typeface="Times New Roman" pitchFamily="18" charset="0"/>
                <a:cs typeface="Tahoma" pitchFamily="34" charset="0"/>
              </a:rPr>
              <a:t>The initial solution used in the first phase of the method is evaporated and transported to the preheated region with a carrier and/or reductive gas and then to the warmer region where the reduction will take place and particle formation is realized. During processing, hydrogen gas can be used as both a conductor and a transporter, as well as </a:t>
            </a:r>
            <a:r>
              <a:rPr kumimoji="0" lang="en-GB" b="0" i="0" u="none" strike="noStrike" cap="none" normalizeH="0" baseline="0" dirty="0" err="1" smtClean="0">
                <a:ln>
                  <a:noFill/>
                </a:ln>
                <a:effectLst/>
                <a:latin typeface="Tahoma" pitchFamily="34" charset="0"/>
                <a:ea typeface="Times New Roman" pitchFamily="18" charset="0"/>
                <a:cs typeface="Tahoma" pitchFamily="34" charset="0"/>
              </a:rPr>
              <a:t>as</a:t>
            </a:r>
            <a:r>
              <a:rPr kumimoji="0" lang="en-GB" b="0" i="0" u="none" strike="noStrike" cap="none" normalizeH="0" baseline="0" dirty="0" smtClean="0">
                <a:ln>
                  <a:noFill/>
                </a:ln>
                <a:effectLst/>
                <a:latin typeface="Tahoma" pitchFamily="34" charset="0"/>
                <a:ea typeface="Times New Roman" pitchFamily="18" charset="0"/>
                <a:cs typeface="Tahoma" pitchFamily="34" charset="0"/>
              </a:rPr>
              <a:t> a carrier in inert gases such as nitrogen and argon. The concentration of the reactants, the reaction temperature, the temperature of the preheated region, and the duration of the steam/particle in the furnace are the main factors that control particle size, size distribution, and crystallinity.</a:t>
            </a:r>
            <a:endParaRPr kumimoji="0" lang="tr-TR" b="0" i="0" u="none" strike="noStrike" cap="none" normalizeH="0" baseline="0" dirty="0">
              <a:ln>
                <a:noFill/>
              </a:ln>
              <a:effectLst/>
              <a:latin typeface="Arial" pitchFamily="34" charset="0"/>
              <a:cs typeface="Arial" pitchFamily="34" charset="0"/>
            </a:endParaRPr>
          </a:p>
        </p:txBody>
      </p:sp>
      <p:sp>
        <p:nvSpPr>
          <p:cNvPr id="3" name="Rectangle 2"/>
          <p:cNvSpPr/>
          <p:nvPr/>
        </p:nvSpPr>
        <p:spPr>
          <a:xfrm>
            <a:off x="251520" y="3178510"/>
            <a:ext cx="8568952" cy="3693319"/>
          </a:xfrm>
          <a:prstGeom prst="rect">
            <a:avLst/>
          </a:prstGeom>
        </p:spPr>
        <p:txBody>
          <a:bodyPr wrap="square">
            <a:spAutoFit/>
          </a:bodyPr>
          <a:lstStyle/>
          <a:p>
            <a:pPr algn="just"/>
            <a:r>
              <a:rPr lang="tr-TR" dirty="0">
                <a:latin typeface="Tahoma" pitchFamily="34" charset="0"/>
                <a:ea typeface="Tahoma" pitchFamily="34" charset="0"/>
                <a:cs typeface="Tahoma" pitchFamily="34" charset="0"/>
              </a:rPr>
              <a:t/>
            </a:r>
            <a:br>
              <a:rPr lang="tr-TR" dirty="0">
                <a:latin typeface="Tahoma" pitchFamily="34" charset="0"/>
                <a:ea typeface="Tahoma" pitchFamily="34" charset="0"/>
                <a:cs typeface="Tahoma" pitchFamily="34" charset="0"/>
              </a:rPr>
            </a:br>
            <a:r>
              <a:rPr lang="en-GB" dirty="0" smtClean="0">
                <a:latin typeface="Tahoma" pitchFamily="34" charset="0"/>
                <a:ea typeface="Tahoma" pitchFamily="34" charset="0"/>
                <a:cs typeface="Tahoma" pitchFamily="34" charset="0"/>
              </a:rPr>
              <a:t>First used by </a:t>
            </a:r>
            <a:r>
              <a:rPr lang="en-GB" dirty="0" err="1" smtClean="0">
                <a:latin typeface="Tahoma" pitchFamily="34" charset="0"/>
                <a:ea typeface="Tahoma" pitchFamily="34" charset="0"/>
                <a:cs typeface="Tahoma" pitchFamily="34" charset="0"/>
              </a:rPr>
              <a:t>Birringer</a:t>
            </a:r>
            <a:r>
              <a:rPr lang="en-GB" dirty="0" smtClean="0">
                <a:latin typeface="Tahoma" pitchFamily="34" charset="0"/>
                <a:ea typeface="Tahoma" pitchFamily="34" charset="0"/>
                <a:cs typeface="Tahoma" pitchFamily="34" charset="0"/>
              </a:rPr>
              <a:t> and his colleagues in 1984 for the production of nanoparticles, the inert gas densification (IGC) method is the oldest technique used to produce </a:t>
            </a:r>
            <a:r>
              <a:rPr lang="en-GB" dirty="0" err="1" smtClean="0">
                <a:latin typeface="Tahoma" pitchFamily="34" charset="0"/>
                <a:ea typeface="Tahoma" pitchFamily="34" charset="0"/>
                <a:cs typeface="Tahoma" pitchFamily="34" charset="0"/>
              </a:rPr>
              <a:t>nanocrystalline</a:t>
            </a:r>
            <a:r>
              <a:rPr lang="en-GB" dirty="0" smtClean="0">
                <a:latin typeface="Tahoma" pitchFamily="34" charset="0"/>
                <a:ea typeface="Tahoma" pitchFamily="34" charset="0"/>
                <a:cs typeface="Tahoma" pitchFamily="34" charset="0"/>
              </a:rPr>
              <a:t> metals and their alloys directly from a century-old saturated </a:t>
            </a:r>
            <a:r>
              <a:rPr lang="en-GB" dirty="0" err="1" smtClean="0">
                <a:latin typeface="Tahoma" pitchFamily="34" charset="0"/>
                <a:ea typeface="Tahoma" pitchFamily="34" charset="0"/>
                <a:cs typeface="Tahoma" pitchFamily="34" charset="0"/>
              </a:rPr>
              <a:t>vapor</a:t>
            </a:r>
            <a:r>
              <a:rPr lang="en-GB" dirty="0" smtClean="0">
                <a:latin typeface="Tahoma" pitchFamily="34" charset="0"/>
                <a:ea typeface="Tahoma" pitchFamily="34" charset="0"/>
                <a:cs typeface="Tahoma" pitchFamily="34" charset="0"/>
              </a:rPr>
              <a:t> phase. Due to its versatility, the </a:t>
            </a:r>
            <a:r>
              <a:rPr lang="tr-TR" dirty="0" err="1" smtClean="0">
                <a:latin typeface="Tahoma" pitchFamily="34" charset="0"/>
                <a:ea typeface="Tahoma" pitchFamily="34" charset="0"/>
                <a:cs typeface="Tahoma" pitchFamily="34" charset="0"/>
              </a:rPr>
              <a:t>this</a:t>
            </a:r>
            <a:r>
              <a:rPr lang="en-GB" dirty="0" smtClean="0">
                <a:latin typeface="Tahoma" pitchFamily="34" charset="0"/>
                <a:ea typeface="Tahoma" pitchFamily="34" charset="0"/>
                <a:cs typeface="Tahoma" pitchFamily="34" charset="0"/>
              </a:rPr>
              <a:t> method is currently used in the synthesis of laboratory scale nanostructured powders. In the method, metallic, ceramic and composite nanoparticles can be produced, as well as oxides or other compounds using a reactive gas such as oxygen. The method is technically similar to heating water on a cold day. The heated water begins to lose heat due to its interaction with the environment by evaporating and the density of water droplets occurs on the cold glass surface. The inert gas intensification technique, the sematic appearance of which is given as follows, consists of the following processes:</a:t>
            </a:r>
            <a:endParaRPr lang="tr-TR"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4C521CD2-722D-4A0A-AE50-97A1BAE73702}" type="slidenum">
              <a:rPr lang="tr-TR" smtClean="0"/>
              <a:pPr/>
              <a:t>34</a:t>
            </a:fld>
            <a:endParaRPr lang="tr-TR"/>
          </a:p>
        </p:txBody>
      </p:sp>
      <p:sp>
        <p:nvSpPr>
          <p:cNvPr id="5" name="Rectangle 4"/>
          <p:cNvSpPr/>
          <p:nvPr/>
        </p:nvSpPr>
        <p:spPr>
          <a:xfrm>
            <a:off x="341171" y="2990388"/>
            <a:ext cx="5472608" cy="369332"/>
          </a:xfrm>
          <a:prstGeom prst="rect">
            <a:avLst/>
          </a:prstGeom>
        </p:spPr>
        <p:txBody>
          <a:bodyPr wrap="square">
            <a:spAutoFit/>
          </a:bodyPr>
          <a:lstStyle/>
          <a:p>
            <a:r>
              <a:rPr lang="tr-TR" b="1" dirty="0" smtClean="0">
                <a:solidFill>
                  <a:schemeClr val="accent6"/>
                </a:solidFill>
                <a:latin typeface="Tahoma" pitchFamily="34" charset="0"/>
                <a:ea typeface="Tahoma" pitchFamily="34" charset="0"/>
                <a:cs typeface="Tahoma" pitchFamily="34" charset="0"/>
              </a:rPr>
              <a:t>Noble</a:t>
            </a:r>
            <a:r>
              <a:rPr lang="en-GB" b="1" dirty="0" smtClean="0">
                <a:solidFill>
                  <a:schemeClr val="accent6"/>
                </a:solidFill>
                <a:latin typeface="Tahoma" pitchFamily="34" charset="0"/>
                <a:ea typeface="Tahoma" pitchFamily="34" charset="0"/>
                <a:cs typeface="Tahoma" pitchFamily="34" charset="0"/>
              </a:rPr>
              <a:t> Gas Condensation Method</a:t>
            </a:r>
            <a:endParaRPr lang="tr-TR" dirty="0">
              <a:solidFill>
                <a:schemeClr val="accent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8024" y="48788"/>
            <a:ext cx="4176464" cy="6186309"/>
          </a:xfrm>
          <a:prstGeom prst="rect">
            <a:avLst/>
          </a:prstGeom>
        </p:spPr>
        <p:txBody>
          <a:bodyPr wrap="square">
            <a:spAutoFit/>
          </a:bodyPr>
          <a:lstStyle/>
          <a:p>
            <a:pPr algn="just"/>
            <a:r>
              <a:rPr lang="tr-TR" dirty="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Before the steam is formed, the system is taken into vacuum and filled with 1 – 50 mbar inert gas, and then the starting material is evaporated using any energy source such as heat, laser or electron beam. Evaporation is carried out in W, Ta or Mo crucibles. Evaporating atoms or molecules gather homogeneously to form clusters of atoms in the immediate vicinity of the heat source. On the steam source, a century of saturation is reached and nucleation and particle formation occurs in the region close to the liquid metal when the evaporating atoms of the starting material and the gas molecules existing in the system lose their energy as a result of the collision. For this reason, the presence of high gas pressure increases the number of distortions, which allows very fine particles to form with faster cooling.</a:t>
            </a:r>
            <a:endParaRPr lang="tr-TR" dirty="0"/>
          </a:p>
        </p:txBody>
      </p:sp>
      <p:sp>
        <p:nvSpPr>
          <p:cNvPr id="4" name="Slide Number Placeholder 3"/>
          <p:cNvSpPr>
            <a:spLocks noGrp="1"/>
          </p:cNvSpPr>
          <p:nvPr>
            <p:ph type="sldNum" sz="quarter" idx="12"/>
          </p:nvPr>
        </p:nvSpPr>
        <p:spPr/>
        <p:txBody>
          <a:bodyPr/>
          <a:lstStyle/>
          <a:p>
            <a:fld id="{4C521CD2-722D-4A0A-AE50-97A1BAE73702}" type="slidenum">
              <a:rPr lang="tr-TR" smtClean="0"/>
              <a:pPr/>
              <a:t>35</a:t>
            </a:fld>
            <a:endParaRPr lang="tr-TR"/>
          </a:p>
        </p:txBody>
      </p:sp>
      <p:pic>
        <p:nvPicPr>
          <p:cNvPr id="1028" name="Picture 4" descr="Inert Gas - an overview | ScienceDirect To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9" y="369634"/>
            <a:ext cx="4743726" cy="5544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1200329"/>
          </a:xfrm>
          <a:prstGeom prst="rect">
            <a:avLst/>
          </a:prstGeom>
        </p:spPr>
        <p:txBody>
          <a:bodyPr wrap="square">
            <a:spAutoFit/>
          </a:bodyPr>
          <a:lstStyle/>
          <a:p>
            <a:pPr algn="just"/>
            <a:r>
              <a:rPr lang="en-GB" dirty="0" smtClean="0">
                <a:latin typeface="Tahoma" pitchFamily="34" charset="0"/>
                <a:ea typeface="Tahoma" pitchFamily="34" charset="0"/>
                <a:cs typeface="Tahoma" pitchFamily="34" charset="0"/>
              </a:rPr>
              <a:t>The size of the synthesized nanoparticles is affected by the duration of their stay in the system, the evaporation rate of the starting material, the ambient temperature, the gas pressure and the type of inert gas. The increase in the mass of the inert gas used will also cause an increase in the particle size.</a:t>
            </a:r>
            <a:endParaRPr lang="tr-TR" dirty="0">
              <a:latin typeface="Tahoma" pitchFamily="34" charset="0"/>
              <a:ea typeface="Tahoma" pitchFamily="34" charset="0"/>
              <a:cs typeface="Tahoma" pitchFamily="34" charset="0"/>
            </a:endParaRPr>
          </a:p>
        </p:txBody>
      </p:sp>
      <p:sp>
        <p:nvSpPr>
          <p:cNvPr id="3" name="Rectangle 2"/>
          <p:cNvSpPr/>
          <p:nvPr/>
        </p:nvSpPr>
        <p:spPr>
          <a:xfrm>
            <a:off x="191894" y="2555082"/>
            <a:ext cx="8712968" cy="3693319"/>
          </a:xfrm>
          <a:prstGeom prst="rect">
            <a:avLst/>
          </a:prstGeom>
        </p:spPr>
        <p:txBody>
          <a:bodyPr wrap="square">
            <a:spAutoFit/>
          </a:bodyPr>
          <a:lstStyle/>
          <a:p>
            <a:pPr algn="just"/>
            <a:r>
              <a:rPr lang="en-GB" dirty="0" smtClean="0">
                <a:latin typeface="Tahoma" pitchFamily="34" charset="0"/>
                <a:ea typeface="Tahoma" pitchFamily="34" charset="0"/>
                <a:cs typeface="Tahoma" pitchFamily="34" charset="0"/>
              </a:rPr>
              <a:t>Synthetic methods for the production of nanoparticles from the molecular level with a bottom-up approach are based on the use of different </a:t>
            </a:r>
            <a:r>
              <a:rPr lang="en-GB" dirty="0" err="1" smtClean="0">
                <a:latin typeface="Tahoma" pitchFamily="34" charset="0"/>
                <a:ea typeface="Tahoma" pitchFamily="34" charset="0"/>
                <a:cs typeface="Tahoma" pitchFamily="34" charset="0"/>
              </a:rPr>
              <a:t>microheterogeneous</a:t>
            </a:r>
            <a:r>
              <a:rPr lang="en-GB" dirty="0" smtClean="0">
                <a:latin typeface="Tahoma" pitchFamily="34" charset="0"/>
                <a:ea typeface="Tahoma" pitchFamily="34" charset="0"/>
                <a:cs typeface="Tahoma" pitchFamily="34" charset="0"/>
              </a:rPr>
              <a:t> systems. The aforementioned </a:t>
            </a:r>
            <a:r>
              <a:rPr lang="en-GB" dirty="0" err="1" smtClean="0">
                <a:latin typeface="Tahoma" pitchFamily="34" charset="0"/>
                <a:ea typeface="Tahoma" pitchFamily="34" charset="0"/>
                <a:cs typeface="Tahoma" pitchFamily="34" charset="0"/>
              </a:rPr>
              <a:t>microheterogeneous</a:t>
            </a:r>
            <a:r>
              <a:rPr lang="en-GB" dirty="0" smtClean="0">
                <a:latin typeface="Tahoma" pitchFamily="34" charset="0"/>
                <a:ea typeface="Tahoma" pitchFamily="34" charset="0"/>
                <a:cs typeface="Tahoma" pitchFamily="34" charset="0"/>
              </a:rPr>
              <a:t> systems can be in the form of liquid crystals, gels, mycelial solutions and </a:t>
            </a:r>
            <a:r>
              <a:rPr lang="en-GB" dirty="0" err="1" smtClean="0">
                <a:latin typeface="Tahoma" pitchFamily="34" charset="0"/>
                <a:ea typeface="Tahoma" pitchFamily="34" charset="0"/>
                <a:cs typeface="Tahoma" pitchFamily="34" charset="0"/>
              </a:rPr>
              <a:t>microemulsions</a:t>
            </a:r>
            <a:r>
              <a:rPr lang="en-GB" dirty="0" smtClean="0">
                <a:latin typeface="Tahoma" pitchFamily="34" charset="0"/>
                <a:ea typeface="Tahoma" pitchFamily="34" charset="0"/>
                <a:cs typeface="Tahoma" pitchFamily="34" charset="0"/>
              </a:rPr>
              <a:t>. These are fast and low-cost techniques, making it possible to synthesize water-soluble inorganic and organic materials in combination with metals, oxides, </a:t>
            </a:r>
            <a:r>
              <a:rPr lang="en-GB" dirty="0" err="1" smtClean="0">
                <a:latin typeface="Tahoma" pitchFamily="34" charset="0"/>
                <a:ea typeface="Tahoma" pitchFamily="34" charset="0"/>
                <a:cs typeface="Tahoma" pitchFamily="34" charset="0"/>
              </a:rPr>
              <a:t>sulfates</a:t>
            </a:r>
            <a:r>
              <a:rPr lang="en-GB" dirty="0" smtClean="0">
                <a:latin typeface="Tahoma" pitchFamily="34" charset="0"/>
                <a:ea typeface="Tahoma" pitchFamily="34" charset="0"/>
                <a:cs typeface="Tahoma" pitchFamily="34" charset="0"/>
              </a:rPr>
              <a:t> and water-insoluble materials at the nanoscale. In addition, the method can be easily used in the production of core-shell, doped, sandwich or porous nanoparticles. </a:t>
            </a:r>
            <a:r>
              <a:rPr lang="en-GB" dirty="0" err="1" smtClean="0">
                <a:latin typeface="Tahoma" pitchFamily="34" charset="0"/>
                <a:ea typeface="Tahoma" pitchFamily="34" charset="0"/>
                <a:cs typeface="Tahoma" pitchFamily="34" charset="0"/>
              </a:rPr>
              <a:t>Microheterogeneous</a:t>
            </a:r>
            <a:r>
              <a:rPr lang="en-GB" dirty="0" smtClean="0">
                <a:latin typeface="Tahoma" pitchFamily="34" charset="0"/>
                <a:ea typeface="Tahoma" pitchFamily="34" charset="0"/>
                <a:cs typeface="Tahoma" pitchFamily="34" charset="0"/>
              </a:rPr>
              <a:t> systems have practical applications as the end product. Such systems, which can have magnetic, electrical, wetting and / or lubricating properties and which are increasingly of interest day by day, are called </a:t>
            </a:r>
            <a:r>
              <a:rPr lang="en-GB" dirty="0" err="1" smtClean="0">
                <a:latin typeface="Tahoma" pitchFamily="34" charset="0"/>
                <a:ea typeface="Tahoma" pitchFamily="34" charset="0"/>
                <a:cs typeface="Tahoma" pitchFamily="34" charset="0"/>
              </a:rPr>
              <a:t>nano</a:t>
            </a:r>
            <a:r>
              <a:rPr lang="en-GB" dirty="0" smtClean="0">
                <a:latin typeface="Tahoma" pitchFamily="34" charset="0"/>
                <a:ea typeface="Tahoma" pitchFamily="34" charset="0"/>
                <a:cs typeface="Tahoma" pitchFamily="34" charset="0"/>
              </a:rPr>
              <a:t> fluids. In particular, magnetic </a:t>
            </a:r>
            <a:r>
              <a:rPr lang="en-GB" dirty="0" err="1" smtClean="0">
                <a:latin typeface="Tahoma" pitchFamily="34" charset="0"/>
                <a:ea typeface="Tahoma" pitchFamily="34" charset="0"/>
                <a:cs typeface="Tahoma" pitchFamily="34" charset="0"/>
              </a:rPr>
              <a:t>nanofluids</a:t>
            </a:r>
            <a:r>
              <a:rPr lang="en-GB" dirty="0" smtClean="0">
                <a:latin typeface="Tahoma" pitchFamily="34" charset="0"/>
                <a:ea typeface="Tahoma" pitchFamily="34" charset="0"/>
                <a:cs typeface="Tahoma" pitchFamily="34" charset="0"/>
              </a:rPr>
              <a:t> have found wide use from the medical sector to the automotive sector today.</a:t>
            </a:r>
            <a:endParaRPr lang="tr-TR"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4C521CD2-722D-4A0A-AE50-97A1BAE73702}" type="slidenum">
              <a:rPr lang="tr-TR" smtClean="0"/>
              <a:pPr/>
              <a:t>36</a:t>
            </a:fld>
            <a:endParaRPr lang="tr-TR"/>
          </a:p>
        </p:txBody>
      </p:sp>
      <p:sp>
        <p:nvSpPr>
          <p:cNvPr id="5" name="Rectangle 4"/>
          <p:cNvSpPr/>
          <p:nvPr/>
        </p:nvSpPr>
        <p:spPr>
          <a:xfrm>
            <a:off x="323528" y="2185750"/>
            <a:ext cx="8064896" cy="369332"/>
          </a:xfrm>
          <a:prstGeom prst="rect">
            <a:avLst/>
          </a:prstGeom>
        </p:spPr>
        <p:txBody>
          <a:bodyPr wrap="square">
            <a:spAutoFit/>
          </a:bodyPr>
          <a:lstStyle/>
          <a:p>
            <a:r>
              <a:rPr lang="tr-TR" b="1" dirty="0" smtClean="0">
                <a:solidFill>
                  <a:srgbClr val="FF0000"/>
                </a:solidFill>
                <a:latin typeface="Tahoma" pitchFamily="34" charset="0"/>
                <a:ea typeface="Tahoma" pitchFamily="34" charset="0"/>
                <a:cs typeface="Tahoma" pitchFamily="34" charset="0"/>
              </a:rPr>
              <a:t>Nanoparticle </a:t>
            </a:r>
            <a:r>
              <a:rPr lang="tr-TR" b="1" dirty="0" err="1" smtClean="0">
                <a:solidFill>
                  <a:srgbClr val="FF0000"/>
                </a:solidFill>
                <a:latin typeface="Tahoma" pitchFamily="34" charset="0"/>
                <a:ea typeface="Tahoma" pitchFamily="34" charset="0"/>
                <a:cs typeface="Tahoma" pitchFamily="34" charset="0"/>
              </a:rPr>
              <a:t>Production</a:t>
            </a:r>
            <a:r>
              <a:rPr lang="tr-TR" b="1" dirty="0" smtClean="0">
                <a:solidFill>
                  <a:srgbClr val="FF0000"/>
                </a:solidFill>
                <a:latin typeface="Tahoma" pitchFamily="34" charset="0"/>
                <a:ea typeface="Tahoma" pitchFamily="34" charset="0"/>
                <a:cs typeface="Tahoma" pitchFamily="34" charset="0"/>
              </a:rPr>
              <a:t> </a:t>
            </a:r>
            <a:r>
              <a:rPr lang="tr-TR" b="1" dirty="0" err="1" smtClean="0">
                <a:solidFill>
                  <a:srgbClr val="FF0000"/>
                </a:solidFill>
                <a:latin typeface="Tahoma" pitchFamily="34" charset="0"/>
                <a:ea typeface="Tahoma" pitchFamily="34" charset="0"/>
                <a:cs typeface="Tahoma" pitchFamily="34" charset="0"/>
              </a:rPr>
              <a:t>from</a:t>
            </a:r>
            <a:r>
              <a:rPr lang="tr-TR" b="1" dirty="0" smtClean="0">
                <a:solidFill>
                  <a:srgbClr val="FF0000"/>
                </a:solidFill>
                <a:latin typeface="Tahoma" pitchFamily="34" charset="0"/>
                <a:ea typeface="Tahoma" pitchFamily="34" charset="0"/>
                <a:cs typeface="Tahoma" pitchFamily="34" charset="0"/>
              </a:rPr>
              <a:t> </a:t>
            </a:r>
            <a:r>
              <a:rPr lang="tr-TR" b="1" dirty="0" err="1" smtClean="0">
                <a:solidFill>
                  <a:srgbClr val="FF0000"/>
                </a:solidFill>
                <a:latin typeface="Tahoma" pitchFamily="34" charset="0"/>
                <a:ea typeface="Tahoma" pitchFamily="34" charset="0"/>
                <a:cs typeface="Tahoma" pitchFamily="34" charset="0"/>
              </a:rPr>
              <a:t>Microheterogeneous</a:t>
            </a:r>
            <a:r>
              <a:rPr lang="tr-TR" b="1" dirty="0" smtClean="0">
                <a:solidFill>
                  <a:srgbClr val="FF0000"/>
                </a:solidFill>
                <a:latin typeface="Tahoma" pitchFamily="34" charset="0"/>
                <a:ea typeface="Tahoma" pitchFamily="34" charset="0"/>
                <a:cs typeface="Tahoma" pitchFamily="34" charset="0"/>
              </a:rPr>
              <a:t> </a:t>
            </a:r>
            <a:r>
              <a:rPr lang="tr-TR" b="1" dirty="0" err="1" smtClean="0">
                <a:solidFill>
                  <a:srgbClr val="FF0000"/>
                </a:solidFill>
                <a:latin typeface="Tahoma" pitchFamily="34" charset="0"/>
                <a:ea typeface="Tahoma" pitchFamily="34" charset="0"/>
                <a:cs typeface="Tahoma" pitchFamily="34" charset="0"/>
              </a:rPr>
              <a:t>Systems</a:t>
            </a:r>
            <a:endParaRPr lang="tr-TR"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84976" cy="2308324"/>
          </a:xfrm>
          <a:prstGeom prst="rect">
            <a:avLst/>
          </a:prstGeom>
        </p:spPr>
        <p:txBody>
          <a:bodyPr wrap="square">
            <a:spAutoFit/>
          </a:bodyPr>
          <a:lstStyle/>
          <a:p>
            <a:r>
              <a:rPr lang="en-GB" dirty="0" smtClean="0">
                <a:latin typeface="Tahoma" pitchFamily="34" charset="0"/>
                <a:ea typeface="Tahoma" pitchFamily="34" charset="0"/>
                <a:cs typeface="Tahoma" pitchFamily="34" charset="0"/>
              </a:rPr>
              <a:t>The synthesis of nanoparticles from </a:t>
            </a:r>
            <a:r>
              <a:rPr lang="en-GB" dirty="0" err="1" smtClean="0">
                <a:latin typeface="Tahoma" pitchFamily="34" charset="0"/>
                <a:ea typeface="Tahoma" pitchFamily="34" charset="0"/>
                <a:cs typeface="Tahoma" pitchFamily="34" charset="0"/>
              </a:rPr>
              <a:t>microheterogeneous</a:t>
            </a:r>
            <a:r>
              <a:rPr lang="en-GB" dirty="0" smtClean="0">
                <a:latin typeface="Tahoma" pitchFamily="34" charset="0"/>
                <a:ea typeface="Tahoma" pitchFamily="34" charset="0"/>
                <a:cs typeface="Tahoma" pitchFamily="34" charset="0"/>
              </a:rPr>
              <a:t> systems occurs as a result of successive processes. The most important steps of the method are the selection of the appropriate </a:t>
            </a:r>
            <a:r>
              <a:rPr lang="en-GB" dirty="0" err="1" smtClean="0">
                <a:latin typeface="Tahoma" pitchFamily="34" charset="0"/>
                <a:ea typeface="Tahoma" pitchFamily="34" charset="0"/>
                <a:cs typeface="Tahoma" pitchFamily="34" charset="0"/>
              </a:rPr>
              <a:t>microheterogeneous</a:t>
            </a:r>
            <a:r>
              <a:rPr lang="en-GB" dirty="0" smtClean="0">
                <a:latin typeface="Tahoma" pitchFamily="34" charset="0"/>
                <a:ea typeface="Tahoma" pitchFamily="34" charset="0"/>
                <a:cs typeface="Tahoma" pitchFamily="34" charset="0"/>
              </a:rPr>
              <a:t> system according to the desired nanomaterial, the examination of the structures of the reactants after the analysis and the characterization of the </a:t>
            </a:r>
            <a:r>
              <a:rPr lang="en-GB" dirty="0" err="1" smtClean="0">
                <a:latin typeface="Tahoma" pitchFamily="34" charset="0"/>
                <a:ea typeface="Tahoma" pitchFamily="34" charset="0"/>
                <a:cs typeface="Tahoma" pitchFamily="34" charset="0"/>
              </a:rPr>
              <a:t>physico</a:t>
            </a:r>
            <a:r>
              <a:rPr lang="en-GB" dirty="0" smtClean="0">
                <a:latin typeface="Tahoma" pitchFamily="34" charset="0"/>
                <a:ea typeface="Tahoma" pitchFamily="34" charset="0"/>
                <a:cs typeface="Tahoma" pitchFamily="34" charset="0"/>
              </a:rPr>
              <a:t>-chemical properties of the system resulting from the mixing process and time dependence. </a:t>
            </a:r>
            <a:endParaRPr lang="tr-TR" dirty="0" smtClean="0">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The following is the nanoparticle production flux diagram of the </a:t>
            </a:r>
            <a:r>
              <a:rPr lang="tr-TR" dirty="0" smtClean="0">
                <a:latin typeface="Tahoma" pitchFamily="34" charset="0"/>
                <a:ea typeface="Tahoma" pitchFamily="34" charset="0"/>
                <a:cs typeface="Tahoma" pitchFamily="34" charset="0"/>
              </a:rPr>
              <a:t>m</a:t>
            </a:r>
            <a:r>
              <a:rPr lang="en-GB" dirty="0" err="1" smtClean="0">
                <a:latin typeface="Tahoma" pitchFamily="34" charset="0"/>
                <a:ea typeface="Tahoma" pitchFamily="34" charset="0"/>
                <a:cs typeface="Tahoma" pitchFamily="34" charset="0"/>
              </a:rPr>
              <a:t>icroheterogeneous</a:t>
            </a:r>
            <a:r>
              <a:rPr lang="en-GB" dirty="0" smtClean="0">
                <a:latin typeface="Tahoma" pitchFamily="34" charset="0"/>
                <a:ea typeface="Tahoma" pitchFamily="34" charset="0"/>
                <a:cs typeface="Tahoma" pitchFamily="34" charset="0"/>
              </a:rPr>
              <a:t> system.</a:t>
            </a:r>
            <a:endParaRPr lang="tr-TR"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4C521CD2-722D-4A0A-AE50-97A1BAE73702}" type="slidenum">
              <a:rPr lang="tr-TR" smtClean="0"/>
              <a:pPr/>
              <a:t>37</a:t>
            </a:fld>
            <a:endParaRPr lang="tr-TR"/>
          </a:p>
        </p:txBody>
      </p:sp>
      <p:pic>
        <p:nvPicPr>
          <p:cNvPr id="10242" name="Picture 2" descr="Nanomaterials | Free Full-Text | Optimization of Platinum Nanoparticles  (PtNPs) Synthesis by Acid Phosphatase Mediated Eco-Benign Combined with  Photocatalytic and Bioactivity Assessm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637" y="2420888"/>
            <a:ext cx="6264696" cy="4334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1218"/>
            <a:ext cx="8784976" cy="3139321"/>
          </a:xfrm>
          <a:prstGeom prst="rect">
            <a:avLst/>
          </a:prstGeom>
        </p:spPr>
        <p:txBody>
          <a:bodyPr wrap="square">
            <a:spAutoFit/>
          </a:bodyPr>
          <a:lstStyle/>
          <a:p>
            <a:pPr algn="just"/>
            <a:r>
              <a:rPr lang="en-GB" dirty="0" smtClean="0">
                <a:latin typeface="Tahoma" pitchFamily="34" charset="0"/>
                <a:ea typeface="Tahoma" pitchFamily="34" charset="0"/>
                <a:cs typeface="Tahoma" pitchFamily="34" charset="0"/>
              </a:rPr>
              <a:t>This method is suitable for synthesizing metallic nanoparticles and magnetic nanoparticles containing iron. The most common example is the production of magnetic g-Fe2O3 nanoparticles from liquid crystals in the family of </a:t>
            </a:r>
            <a:r>
              <a:rPr lang="en-GB" dirty="0" err="1" smtClean="0">
                <a:latin typeface="Tahoma" pitchFamily="34" charset="0"/>
                <a:ea typeface="Tahoma" pitchFamily="34" charset="0"/>
                <a:cs typeface="Tahoma" pitchFamily="34" charset="0"/>
              </a:rPr>
              <a:t>microheterogeneous</a:t>
            </a:r>
            <a:r>
              <a:rPr lang="en-GB" dirty="0" smtClean="0">
                <a:latin typeface="Tahoma" pitchFamily="34" charset="0"/>
                <a:ea typeface="Tahoma" pitchFamily="34" charset="0"/>
                <a:cs typeface="Tahoma" pitchFamily="34" charset="0"/>
              </a:rPr>
              <a:t> systems. In this process, iron oxide powders are synthesized as a result of acidification and oxidation with ferric nitrate following the addition of alkali to aqueous solutions of Fe (III) and Fe (II) salts. CoxFe3-xO4 nanoparticles with magnetic properties and dimensions of 10 nm are synthesized as predicted from their aqueous </a:t>
            </a:r>
            <a:r>
              <a:rPr lang="en-GB" dirty="0" err="1" smtClean="0">
                <a:latin typeface="Tahoma" pitchFamily="34" charset="0"/>
                <a:ea typeface="Tahoma" pitchFamily="34" charset="0"/>
                <a:cs typeface="Tahoma" pitchFamily="34" charset="0"/>
              </a:rPr>
              <a:t>cosals</a:t>
            </a:r>
            <a:r>
              <a:rPr lang="en-GB" dirty="0" smtClean="0">
                <a:latin typeface="Tahoma" pitchFamily="34" charset="0"/>
                <a:ea typeface="Tahoma" pitchFamily="34" charset="0"/>
                <a:cs typeface="Tahoma" pitchFamily="34" charset="0"/>
              </a:rPr>
              <a:t> by adding Fe(NO3)3 and Co(NO3)2 to sodium </a:t>
            </a:r>
            <a:r>
              <a:rPr lang="en-GB" dirty="0" err="1" smtClean="0">
                <a:latin typeface="Tahoma" pitchFamily="34" charset="0"/>
                <a:ea typeface="Tahoma" pitchFamily="34" charset="0"/>
                <a:cs typeface="Tahoma" pitchFamily="34" charset="0"/>
              </a:rPr>
              <a:t>dodecylsulfate</a:t>
            </a:r>
            <a:r>
              <a:rPr lang="en-GB" dirty="0" smtClean="0">
                <a:latin typeface="Tahoma" pitchFamily="34" charset="0"/>
                <a:ea typeface="Tahoma" pitchFamily="34" charset="0"/>
                <a:cs typeface="Tahoma" pitchFamily="34" charset="0"/>
              </a:rPr>
              <a:t> co-assemblies and by adding </a:t>
            </a:r>
            <a:r>
              <a:rPr lang="en-GB" dirty="0" err="1" smtClean="0">
                <a:latin typeface="Tahoma" pitchFamily="34" charset="0"/>
                <a:ea typeface="Tahoma" pitchFamily="34" charset="0"/>
                <a:cs typeface="Tahoma" pitchFamily="34" charset="0"/>
              </a:rPr>
              <a:t>NaOH</a:t>
            </a:r>
            <a:r>
              <a:rPr lang="en-GB" dirty="0" smtClean="0">
                <a:latin typeface="Tahoma" pitchFamily="34" charset="0"/>
                <a:ea typeface="Tahoma" pitchFamily="34" charset="0"/>
                <a:cs typeface="Tahoma" pitchFamily="34" charset="0"/>
              </a:rPr>
              <a:t>. As in the examples given in summary, metallic, semiconductor and magnetic nanoparticles can be easily produced in different solutions.</a:t>
            </a:r>
            <a:endParaRPr lang="tr-TR" dirty="0">
              <a:latin typeface="Tahoma" pitchFamily="34" charset="0"/>
              <a:ea typeface="Tahoma" pitchFamily="34" charset="0"/>
              <a:cs typeface="Tahoma" pitchFamily="34" charset="0"/>
            </a:endParaRPr>
          </a:p>
        </p:txBody>
      </p:sp>
      <p:pic>
        <p:nvPicPr>
          <p:cNvPr id="43011" name="Picture 3"/>
          <p:cNvPicPr>
            <a:picLocks noChangeAspect="1" noChangeArrowheads="1"/>
          </p:cNvPicPr>
          <p:nvPr/>
        </p:nvPicPr>
        <p:blipFill>
          <a:blip r:embed="rId2" cstate="print"/>
          <a:srcRect/>
          <a:stretch>
            <a:fillRect/>
          </a:stretch>
        </p:blipFill>
        <p:spPr bwMode="auto">
          <a:xfrm>
            <a:off x="899593" y="3396974"/>
            <a:ext cx="6120680" cy="2696321"/>
          </a:xfrm>
          <a:prstGeom prst="rect">
            <a:avLst/>
          </a:prstGeom>
          <a:noFill/>
          <a:ln w="9525">
            <a:noFill/>
            <a:miter lim="800000"/>
            <a:headEnd/>
            <a:tailEnd/>
          </a:ln>
        </p:spPr>
      </p:pic>
      <p:sp>
        <p:nvSpPr>
          <p:cNvPr id="5" name="Rectangle 4"/>
          <p:cNvSpPr/>
          <p:nvPr/>
        </p:nvSpPr>
        <p:spPr>
          <a:xfrm>
            <a:off x="755576" y="6107151"/>
            <a:ext cx="8064896" cy="369332"/>
          </a:xfrm>
          <a:prstGeom prst="rect">
            <a:avLst/>
          </a:prstGeom>
        </p:spPr>
        <p:txBody>
          <a:bodyPr wrap="square">
            <a:spAutoFit/>
          </a:bodyPr>
          <a:lstStyle/>
          <a:p>
            <a:r>
              <a:rPr lang="en-GB" dirty="0" smtClean="0">
                <a:latin typeface="Tahoma" pitchFamily="34" charset="0"/>
                <a:ea typeface="Tahoma" pitchFamily="34" charset="0"/>
                <a:cs typeface="Tahoma" pitchFamily="34" charset="0"/>
              </a:rPr>
              <a:t>Sematic view of nanoparticle synthesis in liquid crystals</a:t>
            </a:r>
            <a:endParaRPr lang="tr-TR" dirty="0">
              <a:latin typeface="Tahoma" pitchFamily="34" charset="0"/>
              <a:ea typeface="Tahoma" pitchFamily="34" charset="0"/>
              <a:cs typeface="Tahoma" pitchFamily="34" charset="0"/>
            </a:endParaRPr>
          </a:p>
        </p:txBody>
      </p:sp>
      <p:sp>
        <p:nvSpPr>
          <p:cNvPr id="6" name="Slide Number Placeholder 5"/>
          <p:cNvSpPr>
            <a:spLocks noGrp="1"/>
          </p:cNvSpPr>
          <p:nvPr>
            <p:ph type="sldNum" sz="quarter" idx="12"/>
          </p:nvPr>
        </p:nvSpPr>
        <p:spPr/>
        <p:txBody>
          <a:bodyPr/>
          <a:lstStyle/>
          <a:p>
            <a:fld id="{4C521CD2-722D-4A0A-AE50-97A1BAE73702}" type="slidenum">
              <a:rPr lang="tr-TR" smtClean="0"/>
              <a:pPr/>
              <a:t>38</a:t>
            </a:fld>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17555"/>
            <a:ext cx="8640960" cy="2031325"/>
          </a:xfrm>
          <a:prstGeom prst="rect">
            <a:avLst/>
          </a:prstGeom>
        </p:spPr>
        <p:txBody>
          <a:bodyPr wrap="square">
            <a:spAutoFit/>
          </a:bodyPr>
          <a:lstStyle/>
          <a:p>
            <a:pPr algn="just"/>
            <a:r>
              <a:rPr lang="en-GB" dirty="0" smtClean="0">
                <a:latin typeface="Tahoma" pitchFamily="34" charset="0"/>
                <a:ea typeface="Tahoma" pitchFamily="34" charset="0"/>
                <a:cs typeface="Tahoma" pitchFamily="34" charset="0"/>
              </a:rPr>
              <a:t>The fine size of the synthesis process, which usually takes place at room temperature, allows for </a:t>
            </a:r>
            <a:r>
              <a:rPr lang="en-GB" dirty="0" err="1" smtClean="0">
                <a:latin typeface="Tahoma" pitchFamily="34" charset="0"/>
                <a:ea typeface="Tahoma" pitchFamily="34" charset="0"/>
                <a:cs typeface="Tahoma" pitchFamily="34" charset="0"/>
              </a:rPr>
              <a:t>polydispersion</a:t>
            </a:r>
            <a:r>
              <a:rPr lang="en-GB" dirty="0" smtClean="0">
                <a:latin typeface="Tahoma" pitchFamily="34" charset="0"/>
                <a:ea typeface="Tahoma" pitchFamily="34" charset="0"/>
                <a:cs typeface="Tahoma" pitchFamily="34" charset="0"/>
              </a:rPr>
              <a:t> and the preparation of 1D, 2D and 3D nanoparticle sequences. In addition, since it is based on the nanoparticle synthesis approach from the atomic/molecular size, the nanoparticle size and shape are controlled by the selection of the appropriate </a:t>
            </a:r>
            <a:r>
              <a:rPr lang="en-GB" dirty="0" err="1" smtClean="0">
                <a:latin typeface="Tahoma" pitchFamily="34" charset="0"/>
                <a:ea typeface="Tahoma" pitchFamily="34" charset="0"/>
                <a:cs typeface="Tahoma" pitchFamily="34" charset="0"/>
              </a:rPr>
              <a:t>microheterogeneous</a:t>
            </a:r>
            <a:r>
              <a:rPr lang="en-GB" dirty="0" smtClean="0">
                <a:latin typeface="Tahoma" pitchFamily="34" charset="0"/>
                <a:ea typeface="Tahoma" pitchFamily="34" charset="0"/>
                <a:cs typeface="Tahoma" pitchFamily="34" charset="0"/>
              </a:rPr>
              <a:t> system. This method is suitable for the synthesis of metallic nanoparticles and iron-containing magnetic nanoparticles. Nanoparticles can be synthesized from liquid crystals.</a:t>
            </a:r>
            <a:endParaRPr lang="tr-TR" dirty="0">
              <a:latin typeface="Tahoma" pitchFamily="34" charset="0"/>
              <a:ea typeface="Tahoma" pitchFamily="34" charset="0"/>
              <a:cs typeface="Tahoma" pitchFamily="34" charset="0"/>
            </a:endParaRPr>
          </a:p>
        </p:txBody>
      </p:sp>
      <p:pic>
        <p:nvPicPr>
          <p:cNvPr id="3" name="Picture 2" descr="http://img.webme.com/pic/n/nazge/nanouretim6.jpg"/>
          <p:cNvPicPr/>
          <p:nvPr/>
        </p:nvPicPr>
        <p:blipFill>
          <a:blip r:embed="rId2" cstate="print"/>
          <a:srcRect/>
          <a:stretch>
            <a:fillRect/>
          </a:stretch>
        </p:blipFill>
        <p:spPr bwMode="auto">
          <a:xfrm>
            <a:off x="467544" y="2636912"/>
            <a:ext cx="7848872" cy="338437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C521CD2-722D-4A0A-AE50-97A1BAE73702}" type="slidenum">
              <a:rPr lang="tr-TR" smtClean="0"/>
              <a:pPr/>
              <a:t>39</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8109" y="2062715"/>
            <a:ext cx="4824536" cy="4154984"/>
          </a:xfrm>
          <a:prstGeom prst="rect">
            <a:avLst/>
          </a:prstGeom>
        </p:spPr>
        <p:txBody>
          <a:bodyPr wrap="square">
            <a:spAutoFit/>
          </a:bodyPr>
          <a:lstStyle/>
          <a:p>
            <a:pPr algn="just"/>
            <a:r>
              <a:rPr lang="en-GB" sz="2400" b="1" dirty="0" smtClean="0">
                <a:solidFill>
                  <a:srgbClr val="FF0000"/>
                </a:solidFill>
                <a:latin typeface="Tahoma" pitchFamily="34" charset="0"/>
                <a:ea typeface="Tahoma" pitchFamily="34" charset="0"/>
                <a:cs typeface="Tahoma" pitchFamily="34" charset="0"/>
              </a:rPr>
              <a:t>Nanoscale materials have new properties that are very different from the properties of the mass material or the properties of the material in its molecular state.    </a:t>
            </a:r>
            <a:endParaRPr lang="tr-TR" sz="2400" b="1" dirty="0" smtClean="0">
              <a:solidFill>
                <a:srgbClr val="FF0000"/>
              </a:solidFill>
              <a:latin typeface="Tahoma" pitchFamily="34" charset="0"/>
              <a:ea typeface="Tahoma" pitchFamily="34" charset="0"/>
              <a:cs typeface="Tahoma" pitchFamily="34" charset="0"/>
            </a:endParaRPr>
          </a:p>
          <a:p>
            <a:pPr algn="just"/>
            <a:endParaRPr lang="tr-TR" sz="2400" b="1" dirty="0">
              <a:solidFill>
                <a:srgbClr val="FF0000"/>
              </a:solidFill>
              <a:latin typeface="Tahoma" pitchFamily="34" charset="0"/>
              <a:ea typeface="Tahoma" pitchFamily="34" charset="0"/>
              <a:cs typeface="Tahoma" pitchFamily="34" charset="0"/>
            </a:endParaRPr>
          </a:p>
          <a:p>
            <a:pPr algn="just"/>
            <a:r>
              <a:rPr lang="en-GB" sz="2400" b="1" dirty="0" smtClean="0">
                <a:solidFill>
                  <a:srgbClr val="FF0000"/>
                </a:solidFill>
                <a:latin typeface="Tahoma" pitchFamily="34" charset="0"/>
                <a:ea typeface="Tahoma" pitchFamily="34" charset="0"/>
                <a:cs typeface="Tahoma" pitchFamily="34" charset="0"/>
              </a:rPr>
              <a:t>In nanoscale materials; their interaction with mechanical and electromagnetic waves varies.</a:t>
            </a:r>
            <a:endParaRPr lang="tr-TR" dirty="0">
              <a:latin typeface="Tahoma" pitchFamily="34" charset="0"/>
              <a:ea typeface="Tahoma" pitchFamily="34" charset="0"/>
              <a:cs typeface="Tahoma" pitchFamily="34" charset="0"/>
            </a:endParaRPr>
          </a:p>
        </p:txBody>
      </p:sp>
      <p:pic>
        <p:nvPicPr>
          <p:cNvPr id="18433" name="Picture 1"/>
          <p:cNvPicPr>
            <a:picLocks noChangeAspect="1" noChangeArrowheads="1"/>
          </p:cNvPicPr>
          <p:nvPr/>
        </p:nvPicPr>
        <p:blipFill>
          <a:blip r:embed="rId2" cstate="email"/>
          <a:srcRect/>
          <a:stretch>
            <a:fillRect/>
          </a:stretch>
        </p:blipFill>
        <p:spPr bwMode="auto">
          <a:xfrm>
            <a:off x="0" y="1843980"/>
            <a:ext cx="4218109" cy="501402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C521CD2-722D-4A0A-AE50-97A1BAE73702}" type="slidenum">
              <a:rPr lang="tr-TR" smtClean="0"/>
              <a:pPr/>
              <a:t>4</a:t>
            </a:fld>
            <a:endParaRPr lang="tr-TR"/>
          </a:p>
        </p:txBody>
      </p:sp>
      <p:sp>
        <p:nvSpPr>
          <p:cNvPr id="6" name="Rectangle 1"/>
          <p:cNvSpPr/>
          <p:nvPr/>
        </p:nvSpPr>
        <p:spPr>
          <a:xfrm>
            <a:off x="8206" y="28098"/>
            <a:ext cx="9135794" cy="1815882"/>
          </a:xfrm>
          <a:prstGeom prst="rect">
            <a:avLst/>
          </a:prstGeom>
        </p:spPr>
        <p:txBody>
          <a:bodyPr wrap="square">
            <a:spAutoFit/>
          </a:bodyPr>
          <a:lstStyle/>
          <a:p>
            <a:pPr algn="just"/>
            <a:r>
              <a:rPr lang="en-GB" sz="1600" b="1" dirty="0" smtClean="0">
                <a:latin typeface="Tahoma" pitchFamily="34" charset="0"/>
                <a:ea typeface="Tahoma" pitchFamily="34" charset="0"/>
                <a:cs typeface="Tahoma" pitchFamily="34" charset="0"/>
              </a:rPr>
              <a:t>Materials with a size of 100 nm and smaller form the basis of nanotechnology. Nanoparticles exhibit properties that are generally considered different and superior to other commercial materials.   </a:t>
            </a:r>
            <a:endParaRPr lang="tr-TR" sz="1600" b="1" dirty="0" smtClean="0">
              <a:latin typeface="Tahoma" pitchFamily="34" charset="0"/>
              <a:ea typeface="Tahoma" pitchFamily="34" charset="0"/>
              <a:cs typeface="Tahoma" pitchFamily="34" charset="0"/>
            </a:endParaRPr>
          </a:p>
          <a:p>
            <a:pPr algn="just"/>
            <a:r>
              <a:rPr lang="en-GB" sz="1600" b="1" dirty="0" smtClean="0">
                <a:latin typeface="Tahoma" pitchFamily="34" charset="0"/>
                <a:ea typeface="Tahoma" pitchFamily="34" charset="0"/>
                <a:cs typeface="Tahoma" pitchFamily="34" charset="0"/>
              </a:rPr>
              <a:t>The reasons for the attractiveness of frequently mentioned nanoparticle properties are known today; quantum dimension effects, the dimensional dependence of the electronic structure, the unique characters of the surface atoms and the high surface/volume ratio.</a:t>
            </a:r>
            <a:endParaRPr lang="tr-TR" sz="16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78763"/>
            <a:ext cx="8712968" cy="4247317"/>
          </a:xfrm>
          <a:prstGeom prst="rect">
            <a:avLst/>
          </a:prstGeom>
        </p:spPr>
        <p:txBody>
          <a:bodyPr wrap="square">
            <a:spAutoFit/>
          </a:bodyPr>
          <a:lstStyle/>
          <a:p>
            <a:r>
              <a:rPr lang="tr-TR" b="1" dirty="0" smtClean="0">
                <a:solidFill>
                  <a:srgbClr val="FF0000"/>
                </a:solidFill>
                <a:latin typeface="Tahoma" pitchFamily="34" charset="0"/>
                <a:ea typeface="Tahoma" pitchFamily="34" charset="0"/>
                <a:cs typeface="Tahoma" pitchFamily="34" charset="0"/>
              </a:rPr>
              <a:t>Flame </a:t>
            </a:r>
            <a:r>
              <a:rPr lang="tr-TR" b="1" dirty="0" err="1" smtClean="0">
                <a:solidFill>
                  <a:srgbClr val="FF0000"/>
                </a:solidFill>
                <a:latin typeface="Tahoma" pitchFamily="34" charset="0"/>
                <a:ea typeface="Tahoma" pitchFamily="34" charset="0"/>
                <a:cs typeface="Tahoma" pitchFamily="34" charset="0"/>
              </a:rPr>
              <a:t>Synthesis</a:t>
            </a:r>
            <a:r>
              <a:rPr lang="tr-TR" b="1" dirty="0" smtClean="0">
                <a:solidFill>
                  <a:srgbClr val="FF0000"/>
                </a:solidFill>
                <a:latin typeface="Tahoma" pitchFamily="34" charset="0"/>
                <a:ea typeface="Tahoma" pitchFamily="34" charset="0"/>
                <a:cs typeface="Tahoma" pitchFamily="34" charset="0"/>
              </a:rPr>
              <a:t> </a:t>
            </a:r>
            <a:r>
              <a:rPr lang="tr-TR" b="1" dirty="0" err="1" smtClean="0">
                <a:solidFill>
                  <a:srgbClr val="FF0000"/>
                </a:solidFill>
                <a:latin typeface="Tahoma" pitchFamily="34" charset="0"/>
                <a:ea typeface="Tahoma" pitchFamily="34" charset="0"/>
                <a:cs typeface="Tahoma" pitchFamily="34" charset="0"/>
              </a:rPr>
              <a:t>Method</a:t>
            </a:r>
            <a:endParaRPr lang="tr-TR" b="1" dirty="0" smtClean="0">
              <a:solidFill>
                <a:srgbClr val="FF0000"/>
              </a:solidFill>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The flame synthesis technique, which is widely used for the production of nanoparticles in commercial quantities, has different advantages from other methods. These are chemical composition range, control of particle morphology, control of particle size distribution and low cost. Due to the high oxidizing effect of the flame medium, the method is particularly suitable for the production of oxide nanoparticles. In the flame synthesis technique, which is among the methods of synthesis from the </a:t>
            </a:r>
            <a:r>
              <a:rPr lang="en-GB" dirty="0" err="1" smtClean="0">
                <a:latin typeface="Tahoma" pitchFamily="34" charset="0"/>
                <a:ea typeface="Tahoma" pitchFamily="34" charset="0"/>
                <a:cs typeface="Tahoma" pitchFamily="34" charset="0"/>
              </a:rPr>
              <a:t>vapor</a:t>
            </a:r>
            <a:r>
              <a:rPr lang="en-GB" dirty="0" smtClean="0">
                <a:latin typeface="Tahoma" pitchFamily="34" charset="0"/>
                <a:ea typeface="Tahoma" pitchFamily="34" charset="0"/>
                <a:cs typeface="Tahoma" pitchFamily="34" charset="0"/>
              </a:rPr>
              <a:t> phase, metal halides with easy volatility are used as the starting material, while the formation of atomic clusters and nanoparticle formation are realized by the combination of these as a result of the reactions in the gas phase that occurs by transporting the formed </a:t>
            </a:r>
            <a:r>
              <a:rPr lang="en-GB" dirty="0" err="1" smtClean="0">
                <a:latin typeface="Tahoma" pitchFamily="34" charset="0"/>
                <a:ea typeface="Tahoma" pitchFamily="34" charset="0"/>
                <a:cs typeface="Tahoma" pitchFamily="34" charset="0"/>
              </a:rPr>
              <a:t>vapor</a:t>
            </a:r>
            <a:r>
              <a:rPr lang="en-GB" dirty="0" smtClean="0">
                <a:latin typeface="Tahoma" pitchFamily="34" charset="0"/>
                <a:ea typeface="Tahoma" pitchFamily="34" charset="0"/>
                <a:cs typeface="Tahoma" pitchFamily="34" charset="0"/>
              </a:rPr>
              <a:t> phase to the flame environment with a gas such as air, hydrogen or oxygen. The sematic appearance of the flame synthesis method, which is also used in the production of shell/core nanoparticles, is given as follows.</a:t>
            </a:r>
            <a:r>
              <a:rPr lang="tr-TR" dirty="0"/>
              <a:t/>
            </a:r>
            <a:br>
              <a:rPr lang="tr-TR" dirty="0"/>
            </a:br>
            <a:endParaRPr lang="tr-TR" dirty="0"/>
          </a:p>
        </p:txBody>
      </p:sp>
      <p:sp>
        <p:nvSpPr>
          <p:cNvPr id="4" name="Slide Number Placeholder 3"/>
          <p:cNvSpPr>
            <a:spLocks noGrp="1"/>
          </p:cNvSpPr>
          <p:nvPr>
            <p:ph type="sldNum" sz="quarter" idx="12"/>
          </p:nvPr>
        </p:nvSpPr>
        <p:spPr/>
        <p:txBody>
          <a:bodyPr/>
          <a:lstStyle/>
          <a:p>
            <a:fld id="{4C521CD2-722D-4A0A-AE50-97A1BAE73702}" type="slidenum">
              <a:rPr lang="tr-TR" smtClean="0"/>
              <a:pPr/>
              <a:t>40</a:t>
            </a:fld>
            <a:endParaRPr lang="tr-TR"/>
          </a:p>
        </p:txBody>
      </p:sp>
      <p:pic>
        <p:nvPicPr>
          <p:cNvPr id="11268" name="Picture 4" descr="Schematic illustration of flame synthesis and in situ selective... |  Download Scientific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3984268"/>
            <a:ext cx="2851572" cy="286499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The formation of Nb-doped TiO2 by flame spray pyrolysis.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064" y="3984267"/>
            <a:ext cx="3897678" cy="2927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xperimental setup for ultrasonic spray pyrolysi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035027"/>
            <a:ext cx="5616349" cy="1749318"/>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1"/>
          <p:cNvSpPr>
            <a:spLocks noChangeArrowheads="1"/>
          </p:cNvSpPr>
          <p:nvPr/>
        </p:nvSpPr>
        <p:spPr bwMode="auto">
          <a:xfrm>
            <a:off x="179513" y="556625"/>
            <a:ext cx="878497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latin typeface="Tahoma" pitchFamily="34" charset="0"/>
                <a:ea typeface="Tahoma" pitchFamily="34" charset="0"/>
                <a:cs typeface="Tahoma" pitchFamily="34" charset="0"/>
              </a:rPr>
              <a:t>The technique of obtaining spray by ultrasonic atomization has long been known for its applications and thin-film production, especially in the medical field. However, the production of submicron-dimensional particles by this method has been carried out for the last twenty years. This method was developed at the Grenoble Nuclear Research </a:t>
            </a:r>
            <a:r>
              <a:rPr kumimoji="0" lang="en-GB" b="0" i="0" u="none" strike="noStrike" cap="none" normalizeH="0" baseline="0" dirty="0" err="1" smtClean="0">
                <a:ln>
                  <a:noFill/>
                </a:ln>
                <a:effectLst/>
                <a:latin typeface="Tahoma" pitchFamily="34" charset="0"/>
                <a:ea typeface="Tahoma" pitchFamily="34" charset="0"/>
                <a:cs typeface="Tahoma" pitchFamily="34" charset="0"/>
              </a:rPr>
              <a:t>Center</a:t>
            </a:r>
            <a:r>
              <a:rPr kumimoji="0" lang="en-GB" b="0" i="0" u="none" strike="noStrike" cap="none" normalizeH="0" baseline="0" dirty="0" smtClean="0">
                <a:ln>
                  <a:noFill/>
                </a:ln>
                <a:effectLst/>
                <a:latin typeface="Tahoma" pitchFamily="34" charset="0"/>
                <a:ea typeface="Tahoma" pitchFamily="34" charset="0"/>
                <a:cs typeface="Tahoma" pitchFamily="34" charset="0"/>
              </a:rPr>
              <a:t> (CENG) and patented in 1971 under the name of </a:t>
            </a:r>
            <a:r>
              <a:rPr kumimoji="0" lang="en-GB" b="0" i="0" u="none" strike="noStrike" cap="none" normalizeH="0" baseline="0" dirty="0" err="1" smtClean="0">
                <a:ln>
                  <a:noFill/>
                </a:ln>
                <a:effectLst/>
                <a:latin typeface="Tahoma" pitchFamily="34" charset="0"/>
                <a:ea typeface="Tahoma" pitchFamily="34" charset="0"/>
                <a:cs typeface="Tahoma" pitchFamily="34" charset="0"/>
              </a:rPr>
              <a:t>Pyrosol</a:t>
            </a:r>
            <a:r>
              <a:rPr kumimoji="0" lang="en-GB" b="0" i="0" u="none" strike="noStrike" cap="none" normalizeH="0" baseline="0" dirty="0" smtClean="0">
                <a:ln>
                  <a:noFill/>
                </a:ln>
                <a:effectLst/>
                <a:latin typeface="Tahoma" pitchFamily="34" charset="0"/>
                <a:ea typeface="Tahoma" pitchFamily="34" charset="0"/>
                <a:cs typeface="Tahoma" pitchFamily="34" charset="0"/>
              </a:rPr>
              <a:t> technique and has been used for different applications for years. Especially the ultrasonic atomization technique has come to the fore in the production of superior quality semiconductor oxide thin films. </a:t>
            </a:r>
            <a:endParaRPr kumimoji="0" lang="tr-TR" b="0" i="0" u="none" strike="noStrike" cap="none" normalizeH="0" baseline="0" dirty="0" smtClean="0">
              <a:ln>
                <a:noFill/>
              </a:ln>
              <a:effectLst/>
              <a:latin typeface="Tahoma" pitchFamily="34" charset="0"/>
              <a:ea typeface="Tahoma" pitchFamily="34"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latin typeface="Tahoma" pitchFamily="34" charset="0"/>
                <a:ea typeface="Tahoma" pitchFamily="34" charset="0"/>
                <a:cs typeface="Tahoma" pitchFamily="34" charset="0"/>
              </a:rPr>
              <a:t>Since then, due to the ease of control and reliability of its system, it has been used in Grenoble and many laboratories all over the world to obtain different materials in the form of thin films or very fine powder.  </a:t>
            </a:r>
            <a:endParaRPr kumimoji="0" lang="tr-TR" b="0" i="0" u="none" strike="noStrike" cap="none" normalizeH="0" baseline="0" dirty="0">
              <a:ln>
                <a:noFill/>
              </a:ln>
              <a:effectLst/>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4C521CD2-722D-4A0A-AE50-97A1BAE73702}" type="slidenum">
              <a:rPr lang="tr-TR" smtClean="0"/>
              <a:pPr/>
              <a:t>41</a:t>
            </a:fld>
            <a:endParaRPr lang="tr-TR"/>
          </a:p>
        </p:txBody>
      </p:sp>
      <p:sp>
        <p:nvSpPr>
          <p:cNvPr id="5" name="Rectangle 4"/>
          <p:cNvSpPr/>
          <p:nvPr/>
        </p:nvSpPr>
        <p:spPr>
          <a:xfrm>
            <a:off x="294152" y="161464"/>
            <a:ext cx="7056784" cy="369332"/>
          </a:xfrm>
          <a:prstGeom prst="rect">
            <a:avLst/>
          </a:prstGeom>
        </p:spPr>
        <p:txBody>
          <a:bodyPr wrap="square">
            <a:spAutoFit/>
          </a:bodyPr>
          <a:lstStyle/>
          <a:p>
            <a:r>
              <a:rPr lang="en-GB" b="1" dirty="0" smtClean="0">
                <a:solidFill>
                  <a:schemeClr val="accent6"/>
                </a:solidFill>
                <a:latin typeface="Tahoma" pitchFamily="34" charset="0"/>
                <a:ea typeface="Times New Roman" pitchFamily="18" charset="0"/>
                <a:cs typeface="Tahoma" pitchFamily="34" charset="0"/>
              </a:rPr>
              <a:t>Ultrasonic Spray Pyrolysis Method</a:t>
            </a:r>
            <a:endParaRPr lang="tr-TR" dirty="0">
              <a:solidFill>
                <a:schemeClr val="accent6"/>
              </a:solidFill>
            </a:endParaRPr>
          </a:p>
        </p:txBody>
      </p:sp>
      <p:sp>
        <p:nvSpPr>
          <p:cNvPr id="6" name="Rectangle 1"/>
          <p:cNvSpPr/>
          <p:nvPr/>
        </p:nvSpPr>
        <p:spPr>
          <a:xfrm>
            <a:off x="179513" y="3645024"/>
            <a:ext cx="8784976" cy="1908215"/>
          </a:xfrm>
          <a:prstGeom prst="rect">
            <a:avLst/>
          </a:prstGeom>
        </p:spPr>
        <p:txBody>
          <a:bodyPr wrap="square">
            <a:spAutoFit/>
          </a:bodyPr>
          <a:lstStyle/>
          <a:p>
            <a:pPr lvl="0" fontAlgn="base">
              <a:spcBef>
                <a:spcPct val="0"/>
              </a:spcBef>
              <a:spcAft>
                <a:spcPct val="0"/>
              </a:spcAft>
            </a:pPr>
            <a:r>
              <a:rPr lang="tr-TR" dirty="0">
                <a:solidFill>
                  <a:srgbClr val="000000"/>
                </a:solidFill>
                <a:latin typeface="Tahoma" pitchFamily="34" charset="0"/>
                <a:ea typeface="Times New Roman" pitchFamily="18" charset="0"/>
                <a:cs typeface="Tahoma" pitchFamily="34" charset="0"/>
              </a:rPr>
              <a:t>	</a:t>
            </a:r>
            <a:r>
              <a:rPr lang="en-GB" sz="1600" dirty="0" smtClean="0">
                <a:latin typeface="Tahoma" pitchFamily="34" charset="0"/>
                <a:ea typeface="Times New Roman" pitchFamily="18" charset="0"/>
                <a:cs typeface="Tahoma" pitchFamily="34" charset="0"/>
              </a:rPr>
              <a:t>In this method, cleaned leaching solutions of high-purity metal salts or secondary raw materials are used. The process consists of the formation of discrete droplets from the initial solution in aerosol form, the realization of thermal breakdown and the control of phase change. The aerosol can be easily created ultrasonically by directing the high-frequency (100 kHz-10 MHz) ultrasonic wave used to the gaseous liquid interface</a:t>
            </a:r>
            <a:r>
              <a:rPr lang="tr-TR" sz="1600" dirty="0" smtClean="0">
                <a:latin typeface="Tahoma" pitchFamily="34" charset="0"/>
                <a:ea typeface="Times New Roman" pitchFamily="18" charset="0"/>
                <a:cs typeface="Tahoma" pitchFamily="34" charset="0"/>
              </a:rPr>
              <a:t>.</a:t>
            </a:r>
            <a:r>
              <a:rPr lang="tr-TR" dirty="0">
                <a:latin typeface="Tahoma" pitchFamily="34" charset="0"/>
                <a:ea typeface="Times New Roman" pitchFamily="18" charset="0"/>
                <a:cs typeface="Tahoma" pitchFamily="34" charset="0"/>
              </a:rPr>
              <a:t/>
            </a:r>
            <a:br>
              <a:rPr lang="tr-TR" dirty="0">
                <a:latin typeface="Tahoma" pitchFamily="34" charset="0"/>
                <a:ea typeface="Times New Roman" pitchFamily="18" charset="0"/>
                <a:cs typeface="Tahoma" pitchFamily="34" charset="0"/>
              </a:rPr>
            </a:br>
            <a:r>
              <a:rPr lang="tr-TR" dirty="0">
                <a:solidFill>
                  <a:srgbClr val="000000"/>
                </a:solidFill>
                <a:latin typeface="Tahoma" pitchFamily="34" charset="0"/>
                <a:ea typeface="Times New Roman" pitchFamily="18" charset="0"/>
                <a:cs typeface="Tahoma" pitchFamily="34" charset="0"/>
              </a:rPr>
              <a:t/>
            </a:r>
            <a:br>
              <a:rPr lang="tr-TR" dirty="0">
                <a:solidFill>
                  <a:srgbClr val="000000"/>
                </a:solidFill>
                <a:latin typeface="Tahoma" pitchFamily="34" charset="0"/>
                <a:ea typeface="Times New Roman" pitchFamily="18" charset="0"/>
                <a:cs typeface="Tahoma" pitchFamily="34" charset="0"/>
              </a:rPr>
            </a:br>
            <a:endParaRPr lang="tr-TR"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764704"/>
            <a:ext cx="8064896" cy="5355312"/>
          </a:xfrm>
          <a:prstGeom prst="rect">
            <a:avLst/>
          </a:prstGeom>
        </p:spPr>
        <p:txBody>
          <a:bodyPr wrap="square">
            <a:spAutoFit/>
          </a:bodyPr>
          <a:lstStyle/>
          <a:p>
            <a:r>
              <a:rPr lang="tr-TR" b="1" dirty="0" err="1" smtClean="0">
                <a:solidFill>
                  <a:srgbClr val="FF0000"/>
                </a:solidFill>
                <a:latin typeface="Tahoma" pitchFamily="34" charset="0"/>
                <a:ea typeface="Tahoma" pitchFamily="34" charset="0"/>
                <a:cs typeface="Tahoma" pitchFamily="34" charset="0"/>
              </a:rPr>
              <a:t>Mechanical</a:t>
            </a:r>
            <a:r>
              <a:rPr lang="tr-TR" b="1" dirty="0" smtClean="0">
                <a:solidFill>
                  <a:srgbClr val="FF0000"/>
                </a:solidFill>
                <a:latin typeface="Tahoma" pitchFamily="34" charset="0"/>
                <a:ea typeface="Tahoma" pitchFamily="34" charset="0"/>
                <a:cs typeface="Tahoma" pitchFamily="34" charset="0"/>
              </a:rPr>
              <a:t> </a:t>
            </a:r>
            <a:r>
              <a:rPr lang="tr-TR" b="1" dirty="0" err="1" smtClean="0">
                <a:solidFill>
                  <a:srgbClr val="FF0000"/>
                </a:solidFill>
                <a:latin typeface="Tahoma" pitchFamily="34" charset="0"/>
                <a:ea typeface="Tahoma" pitchFamily="34" charset="0"/>
                <a:cs typeface="Tahoma" pitchFamily="34" charset="0"/>
              </a:rPr>
              <a:t>Etching</a:t>
            </a:r>
            <a:r>
              <a:rPr lang="tr-TR" b="1" dirty="0" smtClean="0">
                <a:solidFill>
                  <a:srgbClr val="FF0000"/>
                </a:solidFill>
                <a:latin typeface="Tahoma" pitchFamily="34" charset="0"/>
                <a:ea typeface="Tahoma" pitchFamily="34" charset="0"/>
                <a:cs typeface="Tahoma" pitchFamily="34" charset="0"/>
              </a:rPr>
              <a:t> </a:t>
            </a:r>
            <a:r>
              <a:rPr lang="tr-TR" b="1" dirty="0" err="1" smtClean="0">
                <a:solidFill>
                  <a:srgbClr val="FF0000"/>
                </a:solidFill>
                <a:latin typeface="Tahoma" pitchFamily="34" charset="0"/>
                <a:ea typeface="Tahoma" pitchFamily="34" charset="0"/>
                <a:cs typeface="Tahoma" pitchFamily="34" charset="0"/>
              </a:rPr>
              <a:t>Method</a:t>
            </a:r>
            <a:r>
              <a:rPr lang="tr-TR" b="1" dirty="0" smtClean="0">
                <a:solidFill>
                  <a:srgbClr val="FF0000"/>
                </a:solidFill>
                <a:latin typeface="Tahoma" pitchFamily="34" charset="0"/>
                <a:ea typeface="Tahoma" pitchFamily="34" charset="0"/>
                <a:cs typeface="Tahoma" pitchFamily="34" charset="0"/>
              </a:rPr>
              <a:t> </a:t>
            </a:r>
          </a:p>
          <a:p>
            <a:endParaRPr lang="tr-TR" b="1" dirty="0" smtClean="0">
              <a:solidFill>
                <a:srgbClr val="FF0000"/>
              </a:solidFill>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The production of powder particles by mechanical etching (Ma) method was developed for industrial applications in the 1970s, and the production of new alloys and phase wives is successfully realized thanks to this technique. In this method, which has a production approach from top to bottom, nanostructures are formed not in the form of </a:t>
            </a:r>
            <a:r>
              <a:rPr lang="tr-TR" dirty="0" err="1" smtClean="0">
                <a:latin typeface="Tahoma" pitchFamily="34" charset="0"/>
                <a:ea typeface="Tahoma" pitchFamily="34" charset="0"/>
                <a:cs typeface="Tahoma" pitchFamily="34" charset="0"/>
              </a:rPr>
              <a:t>collective</a:t>
            </a:r>
            <a:r>
              <a:rPr lang="tr-TR" dirty="0" smtClean="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aggregation from atomic or molecular patterns, but by the separation of coarse-grained structures at the end of plastic deformation. In mechanical hanging method, amorphous or nanostructured materials such as alloy, intermetallic, ceramic and composite can be produced in a wide range of components. The industrial use of the technique is limited to hard and crunchy materials that can be easily broken during processing. Many different ball trainers used for this purpose are listed below;</a:t>
            </a:r>
            <a:endParaRPr lang="tr-TR" dirty="0">
              <a:latin typeface="Tahoma" pitchFamily="34" charset="0"/>
              <a:ea typeface="Tahoma" pitchFamily="34" charset="0"/>
              <a:cs typeface="Tahoma" pitchFamily="34" charset="0"/>
            </a:endParaRPr>
          </a:p>
          <a:p>
            <a:pPr algn="just"/>
            <a:r>
              <a:rPr lang="tr-TR" dirty="0">
                <a:latin typeface="Tahoma" pitchFamily="34" charset="0"/>
                <a:ea typeface="Tahoma" pitchFamily="34" charset="0"/>
                <a:cs typeface="Tahoma" pitchFamily="34" charset="0"/>
              </a:rPr>
              <a:t>	</a:t>
            </a:r>
          </a:p>
          <a:p>
            <a:pPr algn="just"/>
            <a:r>
              <a:rPr lang="en-GB" dirty="0" smtClean="0">
                <a:latin typeface="Tahoma" pitchFamily="34" charset="0"/>
                <a:ea typeface="Tahoma" pitchFamily="34" charset="0"/>
                <a:cs typeface="Tahoma" pitchFamily="34" charset="0"/>
              </a:rPr>
              <a:t>• Abrasive Trainers </a:t>
            </a:r>
            <a:endParaRPr lang="tr-TR" dirty="0" smtClean="0">
              <a:latin typeface="Tahoma" pitchFamily="34" charset="0"/>
              <a:ea typeface="Tahoma" pitchFamily="34" charset="0"/>
              <a:cs typeface="Tahoma" pitchFamily="34" charset="0"/>
            </a:endParaRPr>
          </a:p>
          <a:p>
            <a:pPr algn="just"/>
            <a:r>
              <a:rPr lang="en-GB" dirty="0" smtClean="0">
                <a:latin typeface="Tahoma" pitchFamily="34" charset="0"/>
                <a:ea typeface="Tahoma" pitchFamily="34" charset="0"/>
                <a:cs typeface="Tahoma" pitchFamily="34" charset="0"/>
              </a:rPr>
              <a:t>• Planetary Trainers </a:t>
            </a:r>
            <a:endParaRPr lang="tr-TR" dirty="0" smtClean="0">
              <a:latin typeface="Tahoma" pitchFamily="34" charset="0"/>
              <a:ea typeface="Tahoma" pitchFamily="34" charset="0"/>
              <a:cs typeface="Tahoma" pitchFamily="34" charset="0"/>
            </a:endParaRPr>
          </a:p>
          <a:p>
            <a:pPr algn="just"/>
            <a:r>
              <a:rPr lang="en-GB" dirty="0" smtClean="0">
                <a:latin typeface="Tahoma" pitchFamily="34" charset="0"/>
                <a:ea typeface="Tahoma" pitchFamily="34" charset="0"/>
                <a:cs typeface="Tahoma" pitchFamily="34" charset="0"/>
              </a:rPr>
              <a:t>• Pulsating Trainers </a:t>
            </a:r>
            <a:endParaRPr lang="tr-TR" dirty="0" smtClean="0">
              <a:latin typeface="Tahoma" pitchFamily="34" charset="0"/>
              <a:ea typeface="Tahoma" pitchFamily="34" charset="0"/>
              <a:cs typeface="Tahoma" pitchFamily="34" charset="0"/>
            </a:endParaRPr>
          </a:p>
          <a:p>
            <a:pPr algn="just"/>
            <a:r>
              <a:rPr lang="en-GB" dirty="0" smtClean="0">
                <a:latin typeface="Tahoma" pitchFamily="34" charset="0"/>
                <a:ea typeface="Tahoma" pitchFamily="34" charset="0"/>
                <a:cs typeface="Tahoma" pitchFamily="34" charset="0"/>
              </a:rPr>
              <a:t>• High Energy Ball Mills</a:t>
            </a:r>
            <a:endParaRPr lang="tr-TR" dirty="0">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C521CD2-722D-4A0A-AE50-97A1BAE73702}" type="slidenum">
              <a:rPr lang="tr-TR" smtClean="0"/>
              <a:pPr/>
              <a:t>42</a:t>
            </a:fld>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5936" y="836712"/>
            <a:ext cx="4824536" cy="5355312"/>
          </a:xfrm>
          <a:prstGeom prst="rect">
            <a:avLst/>
          </a:prstGeom>
        </p:spPr>
        <p:txBody>
          <a:bodyPr wrap="square">
            <a:spAutoFit/>
          </a:bodyPr>
          <a:lstStyle/>
          <a:p>
            <a:pPr algn="just"/>
            <a:r>
              <a:rPr lang="en-GB" dirty="0" smtClean="0">
                <a:latin typeface="Tahoma" pitchFamily="34" charset="0"/>
                <a:ea typeface="Tahoma" pitchFamily="34" charset="0"/>
                <a:cs typeface="Tahoma" pitchFamily="34" charset="0"/>
              </a:rPr>
              <a:t>The energy required for the dust to decrease to its fine particle size is obtained from the high frequency and low amplitude vibrations used. In the form of the </a:t>
            </a:r>
            <a:r>
              <a:rPr lang="en-GB" dirty="0" err="1" smtClean="0">
                <a:latin typeface="Tahoma" pitchFamily="34" charset="0"/>
                <a:ea typeface="Tahoma" pitchFamily="34" charset="0"/>
                <a:cs typeface="Tahoma" pitchFamily="34" charset="0"/>
              </a:rPr>
              <a:t>sematics</a:t>
            </a:r>
            <a:r>
              <a:rPr lang="en-GB" dirty="0" smtClean="0">
                <a:latin typeface="Tahoma" pitchFamily="34" charset="0"/>
                <a:ea typeface="Tahoma" pitchFamily="34" charset="0"/>
                <a:cs typeface="Tahoma" pitchFamily="34" charset="0"/>
              </a:rPr>
              <a:t> of the mechanical hanging process and the ball inflator view are given. Mechanical hanging operations include (a)</a:t>
            </a:r>
            <a:r>
              <a:rPr lang="tr-TR" dirty="0" smtClean="0">
                <a:latin typeface="Tahoma" pitchFamily="34" charset="0"/>
                <a:ea typeface="Tahoma" pitchFamily="34" charset="0"/>
                <a:cs typeface="Tahoma" pitchFamily="34" charset="0"/>
              </a:rPr>
              <a:t> </a:t>
            </a:r>
            <a:r>
              <a:rPr lang="tr-TR" dirty="0" err="1" smtClean="0">
                <a:latin typeface="Tahoma" pitchFamily="34" charset="0"/>
                <a:ea typeface="Tahoma" pitchFamily="34" charset="0"/>
                <a:cs typeface="Tahoma" pitchFamily="34" charset="0"/>
              </a:rPr>
              <a:t>and</a:t>
            </a:r>
            <a:r>
              <a:rPr lang="en-GB" dirty="0" smtClean="0">
                <a:latin typeface="Tahoma" pitchFamily="34" charset="0"/>
                <a:ea typeface="Tahoma" pitchFamily="34" charset="0"/>
                <a:cs typeface="Tahoma" pitchFamily="34" charset="0"/>
              </a:rPr>
              <a:t> (b) schematic vision</a:t>
            </a:r>
            <a:r>
              <a:rPr lang="tr-TR" dirty="0" smtClean="0">
                <a:latin typeface="Tahoma" pitchFamily="34" charset="0"/>
                <a:ea typeface="Tahoma" pitchFamily="34" charset="0"/>
                <a:cs typeface="Tahoma" pitchFamily="34" charset="0"/>
              </a:rPr>
              <a:t>,</a:t>
            </a:r>
            <a:r>
              <a:rPr lang="en-GB" dirty="0" smtClean="0">
                <a:latin typeface="Tahoma" pitchFamily="34" charset="0"/>
                <a:ea typeface="Tahoma" pitchFamily="34" charset="0"/>
                <a:cs typeface="Tahoma" pitchFamily="34" charset="0"/>
              </a:rPr>
              <a:t> and (c) ball trainer.          </a:t>
            </a:r>
            <a:endParaRPr lang="tr-TR" dirty="0" smtClean="0">
              <a:latin typeface="Tahoma" pitchFamily="34" charset="0"/>
              <a:ea typeface="Tahoma" pitchFamily="34" charset="0"/>
              <a:cs typeface="Tahoma" pitchFamily="34" charset="0"/>
            </a:endParaRPr>
          </a:p>
          <a:p>
            <a:pPr algn="just"/>
            <a:r>
              <a:rPr lang="en-GB" dirty="0" smtClean="0">
                <a:latin typeface="Tahoma" pitchFamily="34" charset="0"/>
                <a:ea typeface="Tahoma" pitchFamily="34" charset="0"/>
                <a:cs typeface="Tahoma" pitchFamily="34" charset="0"/>
              </a:rPr>
              <a:t>The biggest disadvantage of the process is the mixing of impurities from the ball compound used into the material composition ground during mechanical hanging. In addition, metallic particles are oxidized in processes that take place in the open atmosphere or nitrogenous structures are formed on the surface. However, this problem can be eliminated by filling the grinder chamber with inert gas and using suitable sealed gases.</a:t>
            </a:r>
            <a:r>
              <a:rPr lang="tr-TR" dirty="0" smtClean="0"/>
              <a:t> </a:t>
            </a:r>
            <a:endParaRPr lang="tr-TR" dirty="0"/>
          </a:p>
        </p:txBody>
      </p:sp>
      <p:pic>
        <p:nvPicPr>
          <p:cNvPr id="1029" name="Picture 5"/>
          <p:cNvPicPr>
            <a:picLocks noChangeAspect="1" noChangeArrowheads="1"/>
          </p:cNvPicPr>
          <p:nvPr/>
        </p:nvPicPr>
        <p:blipFill>
          <a:blip r:embed="rId2" cstate="print"/>
          <a:srcRect/>
          <a:stretch>
            <a:fillRect/>
          </a:stretch>
        </p:blipFill>
        <p:spPr bwMode="auto">
          <a:xfrm>
            <a:off x="827584" y="188640"/>
            <a:ext cx="2747718" cy="637865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C521CD2-722D-4A0A-AE50-97A1BAE73702}" type="slidenum">
              <a:rPr lang="tr-TR" smtClean="0"/>
              <a:pPr/>
              <a:t>43</a:t>
            </a:fld>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gn="l"/>
            <a:r>
              <a:rPr lang="tr-TR" sz="2000" b="1" dirty="0" smtClean="0">
                <a:latin typeface="Tahoma" pitchFamily="34" charset="0"/>
                <a:ea typeface="Tahoma" pitchFamily="34" charset="0"/>
                <a:cs typeface="Tahoma" pitchFamily="34" charset="0"/>
              </a:rPr>
              <a:t>SOL-GEL </a:t>
            </a:r>
            <a:r>
              <a:rPr lang="tr-TR" sz="2000" b="1" dirty="0" err="1" smtClean="0">
                <a:latin typeface="Tahoma" pitchFamily="34" charset="0"/>
                <a:ea typeface="Tahoma" pitchFamily="34" charset="0"/>
                <a:cs typeface="Tahoma" pitchFamily="34" charset="0"/>
              </a:rPr>
              <a:t>Method</a:t>
            </a:r>
            <a:endParaRPr lang="tr-TR" sz="2000" b="1"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4C521CD2-722D-4A0A-AE50-97A1BAE73702}" type="slidenum">
              <a:rPr lang="tr-TR" smtClean="0"/>
              <a:pPr/>
              <a:t>44</a:t>
            </a:fld>
            <a:endParaRPr lang="tr-TR"/>
          </a:p>
        </p:txBody>
      </p:sp>
      <p:sp>
        <p:nvSpPr>
          <p:cNvPr id="4" name="Rectangle 3"/>
          <p:cNvSpPr/>
          <p:nvPr/>
        </p:nvSpPr>
        <p:spPr>
          <a:xfrm>
            <a:off x="323528" y="1124744"/>
            <a:ext cx="8280920" cy="4247317"/>
          </a:xfrm>
          <a:prstGeom prst="rect">
            <a:avLst/>
          </a:prstGeom>
        </p:spPr>
        <p:txBody>
          <a:bodyPr wrap="square">
            <a:spAutoFit/>
          </a:bodyPr>
          <a:lstStyle/>
          <a:p>
            <a:pPr algn="just"/>
            <a:r>
              <a:rPr lang="tr-TR" dirty="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This is not a new method, but it opens up a lot of possibilities for nanotechnology. It has wide application to obtain colloidal nanoparticles from the liquid phase. In recent years, it has been developed a lot to produce advanced nanomaterials and coatings. It is particularly suitable for the production of metal oxide nanoparticles and composite nanoparticles. The low temperature requirement is a great advantage.   </a:t>
            </a:r>
            <a:endParaRPr lang="tr-TR" dirty="0" smtClean="0">
              <a:latin typeface="Tahoma" pitchFamily="34" charset="0"/>
              <a:ea typeface="Tahoma" pitchFamily="34" charset="0"/>
              <a:cs typeface="Tahoma" pitchFamily="34" charset="0"/>
            </a:endParaRPr>
          </a:p>
          <a:p>
            <a:pPr algn="just"/>
            <a:endParaRPr lang="tr-TR" dirty="0">
              <a:latin typeface="Tahoma" pitchFamily="34" charset="0"/>
              <a:ea typeface="Tahoma" pitchFamily="34" charset="0"/>
              <a:cs typeface="Tahoma" pitchFamily="34" charset="0"/>
            </a:endParaRPr>
          </a:p>
          <a:p>
            <a:pPr algn="just"/>
            <a:r>
              <a:rPr lang="en-GB" dirty="0" smtClean="0">
                <a:latin typeface="Tahoma" pitchFamily="34" charset="0"/>
                <a:ea typeface="Tahoma" pitchFamily="34" charset="0"/>
                <a:cs typeface="Tahoma" pitchFamily="34" charset="0"/>
              </a:rPr>
              <a:t>Sol-gel technology is the general name given to the production technique of ceramic, glass and composite materials for different application areas based on the solution form. Metal </a:t>
            </a:r>
            <a:r>
              <a:rPr lang="en-GB" dirty="0" err="1" smtClean="0">
                <a:latin typeface="Tahoma" pitchFamily="34" charset="0"/>
                <a:ea typeface="Tahoma" pitchFamily="34" charset="0"/>
                <a:cs typeface="Tahoma" pitchFamily="34" charset="0"/>
              </a:rPr>
              <a:t>alkoxidesolutions</a:t>
            </a:r>
            <a:r>
              <a:rPr lang="en-GB" dirty="0" smtClean="0">
                <a:latin typeface="Tahoma" pitchFamily="34" charset="0"/>
                <a:ea typeface="Tahoma" pitchFamily="34" charset="0"/>
                <a:cs typeface="Tahoma" pitchFamily="34" charset="0"/>
              </a:rPr>
              <a:t> or inorganic compounds such as metal powders, nitrates, hydroxides and oxides are combined with water and acid in certain proportions to form a solution and this solution is mixed at certain temperatures, resulting in a series of successive chemical reactions in the solution and electro-chemical interactions of the surface charges of the particles ...</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8424936" cy="5909310"/>
          </a:xfrm>
          <a:prstGeom prst="rect">
            <a:avLst/>
          </a:prstGeom>
        </p:spPr>
        <p:txBody>
          <a:bodyPr wrap="square">
            <a:spAutoFit/>
          </a:bodyPr>
          <a:lstStyle/>
          <a:p>
            <a:r>
              <a:rPr lang="tr-TR" dirty="0" smtClean="0">
                <a:latin typeface="Tahoma" pitchFamily="34" charset="0"/>
                <a:ea typeface="Tahoma" pitchFamily="34" charset="0"/>
                <a:cs typeface="Tahoma" pitchFamily="34" charset="0"/>
              </a:rPr>
              <a:t>Sol</a:t>
            </a:r>
            <a:r>
              <a:rPr lang="en-GB" dirty="0" smtClean="0">
                <a:latin typeface="Tahoma" pitchFamily="34" charset="0"/>
                <a:ea typeface="Tahoma" pitchFamily="34" charset="0"/>
                <a:cs typeface="Tahoma" pitchFamily="34" charset="0"/>
              </a:rPr>
              <a:t>; is a stable suspension of colloidal solid grains in liquid. These solid grains must be small enough as they are responsible for dispersion forces greater than gravity. The smaller these particles are in reality, the more accurate it is to talk about the molecules in solution. Particles defined as colloids are particles with dimensions of 500 nm and below that are too small to be seen by the eye. These particles cannot be seen with a normal optical microscope. Because their maximum size is equal to the wavelength of light.</a:t>
            </a:r>
            <a:r>
              <a:rPr lang="tr-TR" dirty="0" smtClean="0">
                <a:latin typeface="Tahoma" pitchFamily="34" charset="0"/>
                <a:ea typeface="Tahoma" pitchFamily="34" charset="0"/>
                <a:cs typeface="Tahoma" pitchFamily="34" charset="0"/>
              </a:rPr>
              <a:t>	</a:t>
            </a:r>
          </a:p>
          <a:p>
            <a:r>
              <a:rPr lang="tr-TR" dirty="0" smtClean="0">
                <a:latin typeface="Tahoma" pitchFamily="34" charset="0"/>
                <a:ea typeface="Tahoma" pitchFamily="34" charset="0"/>
                <a:cs typeface="Tahoma" pitchFamily="34" charset="0"/>
              </a:rPr>
              <a:t>Jel</a:t>
            </a:r>
            <a:r>
              <a:rPr lang="tr-TR" dirty="0">
                <a:latin typeface="Tahoma" pitchFamily="34" charset="0"/>
                <a:ea typeface="Tahoma" pitchFamily="34" charset="0"/>
                <a:cs typeface="Tahoma" pitchFamily="34" charset="0"/>
              </a:rPr>
              <a:t>; Kolloidal parçacıkların çöktürülmesiyle elde edilen ve bol miktarda su içeren çökeleklere denir. Jel, katı ve sıvı faz arasında bir ara fazdır.</a:t>
            </a:r>
          </a:p>
          <a:p>
            <a:endParaRPr lang="tr-TR" dirty="0">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Steps of the Sol-gel Method</a:t>
            </a:r>
            <a:endParaRPr lang="tr-TR" dirty="0" smtClean="0">
              <a:latin typeface="Tahoma" pitchFamily="34" charset="0"/>
              <a:ea typeface="Tahoma" pitchFamily="34" charset="0"/>
              <a:cs typeface="Tahoma" pitchFamily="34" charset="0"/>
            </a:endParaRPr>
          </a:p>
          <a:p>
            <a:pPr marL="342900" indent="-342900">
              <a:buAutoNum type="arabicPeriod"/>
            </a:pPr>
            <a:r>
              <a:rPr lang="tr-TR" dirty="0" err="1" smtClean="0">
                <a:latin typeface="Tahoma" pitchFamily="34" charset="0"/>
                <a:ea typeface="Tahoma" pitchFamily="34" charset="0"/>
                <a:cs typeface="Tahoma" pitchFamily="34" charset="0"/>
              </a:rPr>
              <a:t>Alkoxide</a:t>
            </a:r>
            <a:r>
              <a:rPr lang="tr-TR" dirty="0" smtClean="0">
                <a:latin typeface="Tahoma" pitchFamily="34" charset="0"/>
                <a:ea typeface="Tahoma" pitchFamily="34" charset="0"/>
                <a:cs typeface="Tahoma" pitchFamily="34" charset="0"/>
              </a:rPr>
              <a:t> </a:t>
            </a:r>
            <a:r>
              <a:rPr lang="tr-TR" dirty="0" err="1" smtClean="0">
                <a:latin typeface="Tahoma" pitchFamily="34" charset="0"/>
                <a:ea typeface="Tahoma" pitchFamily="34" charset="0"/>
                <a:cs typeface="Tahoma" pitchFamily="34" charset="0"/>
              </a:rPr>
              <a:t>Hydrolysis</a:t>
            </a:r>
            <a:r>
              <a:rPr lang="tr-TR" dirty="0" smtClean="0">
                <a:latin typeface="Tahoma" pitchFamily="34" charset="0"/>
                <a:ea typeface="Tahoma" pitchFamily="34" charset="0"/>
                <a:cs typeface="Tahoma" pitchFamily="34" charset="0"/>
              </a:rPr>
              <a:t> </a:t>
            </a:r>
          </a:p>
          <a:p>
            <a:pPr marL="342900" indent="-342900">
              <a:buAutoNum type="arabicPeriod"/>
            </a:pPr>
            <a:r>
              <a:rPr lang="tr-TR" dirty="0" smtClean="0">
                <a:latin typeface="Tahoma" pitchFamily="34" charset="0"/>
                <a:ea typeface="Tahoma" pitchFamily="34" charset="0"/>
                <a:cs typeface="Tahoma" pitchFamily="34" charset="0"/>
              </a:rPr>
              <a:t>2. </a:t>
            </a:r>
            <a:r>
              <a:rPr lang="tr-TR" dirty="0" err="1" smtClean="0">
                <a:latin typeface="Tahoma" pitchFamily="34" charset="0"/>
                <a:ea typeface="Tahoma" pitchFamily="34" charset="0"/>
                <a:cs typeface="Tahoma" pitchFamily="34" charset="0"/>
              </a:rPr>
              <a:t>Peptidization</a:t>
            </a:r>
            <a:r>
              <a:rPr lang="tr-TR" dirty="0" smtClean="0">
                <a:latin typeface="Tahoma" pitchFamily="34" charset="0"/>
                <a:ea typeface="Tahoma" pitchFamily="34" charset="0"/>
                <a:cs typeface="Tahoma" pitchFamily="34" charset="0"/>
              </a:rPr>
              <a:t> </a:t>
            </a:r>
            <a:r>
              <a:rPr lang="tr-TR" dirty="0" err="1" smtClean="0">
                <a:latin typeface="Tahoma" pitchFamily="34" charset="0"/>
                <a:ea typeface="Tahoma" pitchFamily="34" charset="0"/>
                <a:cs typeface="Tahoma" pitchFamily="34" charset="0"/>
              </a:rPr>
              <a:t>or</a:t>
            </a:r>
            <a:r>
              <a:rPr lang="tr-TR" dirty="0" smtClean="0">
                <a:latin typeface="Tahoma" pitchFamily="34" charset="0"/>
                <a:ea typeface="Tahoma" pitchFamily="34" charset="0"/>
                <a:cs typeface="Tahoma" pitchFamily="34" charset="0"/>
              </a:rPr>
              <a:t> </a:t>
            </a:r>
            <a:r>
              <a:rPr lang="tr-TR" dirty="0" err="1" smtClean="0">
                <a:latin typeface="Tahoma" pitchFamily="34" charset="0"/>
                <a:ea typeface="Tahoma" pitchFamily="34" charset="0"/>
                <a:cs typeface="Tahoma" pitchFamily="34" charset="0"/>
              </a:rPr>
              <a:t>polymerization</a:t>
            </a:r>
            <a:r>
              <a:rPr lang="tr-TR" dirty="0" smtClean="0">
                <a:latin typeface="Tahoma" pitchFamily="34" charset="0"/>
                <a:ea typeface="Tahoma" pitchFamily="34" charset="0"/>
                <a:cs typeface="Tahoma" pitchFamily="34" charset="0"/>
              </a:rPr>
              <a:t> </a:t>
            </a:r>
          </a:p>
          <a:p>
            <a:pPr marL="342900" indent="-342900">
              <a:buAutoNum type="arabicPeriod"/>
            </a:pPr>
            <a:r>
              <a:rPr lang="tr-TR" dirty="0" smtClean="0">
                <a:latin typeface="Tahoma" pitchFamily="34" charset="0"/>
                <a:ea typeface="Tahoma" pitchFamily="34" charset="0"/>
                <a:cs typeface="Tahoma" pitchFamily="34" charset="0"/>
              </a:rPr>
              <a:t>3. Gel </a:t>
            </a:r>
            <a:r>
              <a:rPr lang="tr-TR" dirty="0" err="1" smtClean="0">
                <a:latin typeface="Tahoma" pitchFamily="34" charset="0"/>
                <a:ea typeface="Tahoma" pitchFamily="34" charset="0"/>
                <a:cs typeface="Tahoma" pitchFamily="34" charset="0"/>
              </a:rPr>
              <a:t>Extraction</a:t>
            </a:r>
            <a:r>
              <a:rPr lang="tr-TR" dirty="0" smtClean="0">
                <a:latin typeface="Tahoma" pitchFamily="34" charset="0"/>
                <a:ea typeface="Tahoma" pitchFamily="34" charset="0"/>
                <a:cs typeface="Tahoma" pitchFamily="34" charset="0"/>
              </a:rPr>
              <a:t> </a:t>
            </a:r>
          </a:p>
          <a:p>
            <a:pPr marL="342900" indent="-342900">
              <a:buAutoNum type="arabicPeriod"/>
            </a:pPr>
            <a:r>
              <a:rPr lang="tr-TR" dirty="0" smtClean="0">
                <a:latin typeface="Tahoma" pitchFamily="34" charset="0"/>
                <a:ea typeface="Tahoma" pitchFamily="34" charset="0"/>
                <a:cs typeface="Tahoma" pitchFamily="34" charset="0"/>
              </a:rPr>
              <a:t>4. </a:t>
            </a:r>
            <a:r>
              <a:rPr lang="tr-TR" dirty="0" err="1" smtClean="0">
                <a:latin typeface="Tahoma" pitchFamily="34" charset="0"/>
                <a:ea typeface="Tahoma" pitchFamily="34" charset="0"/>
                <a:cs typeface="Tahoma" pitchFamily="34" charset="0"/>
              </a:rPr>
              <a:t>Calcination</a:t>
            </a:r>
            <a:r>
              <a:rPr lang="tr-TR" dirty="0" smtClean="0">
                <a:latin typeface="Tahoma" pitchFamily="34" charset="0"/>
                <a:ea typeface="Tahoma" pitchFamily="34" charset="0"/>
                <a:cs typeface="Tahoma" pitchFamily="34" charset="0"/>
              </a:rPr>
              <a:t>/</a:t>
            </a:r>
            <a:r>
              <a:rPr lang="tr-TR" dirty="0" err="1" smtClean="0">
                <a:latin typeface="Tahoma" pitchFamily="34" charset="0"/>
                <a:ea typeface="Tahoma" pitchFamily="34" charset="0"/>
                <a:cs typeface="Tahoma" pitchFamily="34" charset="0"/>
              </a:rPr>
              <a:t>Sintering</a:t>
            </a:r>
            <a:endParaRPr lang="tr-TR" dirty="0" smtClean="0">
              <a:latin typeface="Tahoma" pitchFamily="34" charset="0"/>
              <a:ea typeface="Tahoma" pitchFamily="34" charset="0"/>
              <a:cs typeface="Tahoma" pitchFamily="34" charset="0"/>
            </a:endParaRPr>
          </a:p>
          <a:p>
            <a:endParaRPr lang="tr-TR" dirty="0">
              <a:latin typeface="Tahoma" pitchFamily="34" charset="0"/>
              <a:ea typeface="Tahoma" pitchFamily="34" charset="0"/>
              <a:cs typeface="Tahoma" pitchFamily="34" charset="0"/>
            </a:endParaRPr>
          </a:p>
          <a:p>
            <a:pPr algn="just"/>
            <a:r>
              <a:rPr lang="en-GB" dirty="0" smtClean="0">
                <a:latin typeface="Tahoma" pitchFamily="34" charset="0"/>
                <a:ea typeface="Tahoma" pitchFamily="34" charset="0"/>
                <a:cs typeface="Tahoma" pitchFamily="34" charset="0"/>
              </a:rPr>
              <a:t>The main areas of use of the Sol-Gel Method are: Making wear-resistant coatings, Coatings for optical purposes (e.g., TiO2-SiO2 coating without reflectivity, lenses and similar applications), </a:t>
            </a:r>
            <a:r>
              <a:rPr lang="en-GB" dirty="0" err="1" smtClean="0">
                <a:latin typeface="Tahoma" pitchFamily="34" charset="0"/>
                <a:ea typeface="Tahoma" pitchFamily="34" charset="0"/>
                <a:cs typeface="Tahoma" pitchFamily="34" charset="0"/>
              </a:rPr>
              <a:t>Fiber</a:t>
            </a:r>
            <a:r>
              <a:rPr lang="en-GB" dirty="0" smtClean="0">
                <a:latin typeface="Tahoma" pitchFamily="34" charset="0"/>
                <a:ea typeface="Tahoma" pitchFamily="34" charset="0"/>
                <a:cs typeface="Tahoma" pitchFamily="34" charset="0"/>
              </a:rPr>
              <a:t> optics, Production of high-strength </a:t>
            </a:r>
            <a:r>
              <a:rPr lang="en-GB" dirty="0" err="1" smtClean="0">
                <a:latin typeface="Tahoma" pitchFamily="34" charset="0"/>
                <a:ea typeface="Tahoma" pitchFamily="34" charset="0"/>
                <a:cs typeface="Tahoma" pitchFamily="34" charset="0"/>
              </a:rPr>
              <a:t>fiber</a:t>
            </a:r>
            <a:r>
              <a:rPr lang="en-GB" dirty="0" smtClean="0">
                <a:latin typeface="Tahoma" pitchFamily="34" charset="0"/>
                <a:ea typeface="Tahoma" pitchFamily="34" charset="0"/>
                <a:cs typeface="Tahoma" pitchFamily="34" charset="0"/>
              </a:rPr>
              <a:t> (such as Na2O-ZrO2-SiO2fibers), Production of electronic and magnetic materials (such as V2O5, WO3, Fe2O3).</a:t>
            </a:r>
            <a:endParaRPr lang="tr-TR" dirty="0">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C521CD2-722D-4A0A-AE50-97A1BAE73702}" type="slidenum">
              <a:rPr lang="tr-TR" smtClean="0"/>
              <a:pPr/>
              <a:t>45</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892480" cy="5970865"/>
          </a:xfrm>
          <a:prstGeom prst="rect">
            <a:avLst/>
          </a:prstGeom>
        </p:spPr>
        <p:txBody>
          <a:bodyPr wrap="square">
            <a:spAutoFit/>
          </a:bodyPr>
          <a:lstStyle/>
          <a:p>
            <a:pPr algn="ctr"/>
            <a:r>
              <a:rPr lang="en-GB" sz="2800" b="1" u="sng" dirty="0" smtClean="0">
                <a:solidFill>
                  <a:srgbClr val="FF0000"/>
                </a:solidFill>
                <a:latin typeface="Tahoma" pitchFamily="34" charset="0"/>
                <a:ea typeface="Tahoma" pitchFamily="34" charset="0"/>
                <a:cs typeface="Tahoma" pitchFamily="34" charset="0"/>
              </a:rPr>
              <a:t>UNUSUAL FEATURES IN NANO SIZES</a:t>
            </a:r>
            <a:endParaRPr lang="tr-TR" sz="2800" b="1" u="sng" dirty="0" smtClean="0">
              <a:solidFill>
                <a:srgbClr val="FF0000"/>
              </a:solidFill>
              <a:latin typeface="Tahoma" pitchFamily="34" charset="0"/>
              <a:ea typeface="Tahoma" pitchFamily="34" charset="0"/>
              <a:cs typeface="Tahoma" pitchFamily="34" charset="0"/>
            </a:endParaRPr>
          </a:p>
          <a:p>
            <a:pPr algn="ctr"/>
            <a:r>
              <a:rPr lang="tr-TR" sz="2400" b="1" u="sng" dirty="0" smtClean="0">
                <a:latin typeface="Tahoma" pitchFamily="34" charset="0"/>
                <a:ea typeface="Tahoma" pitchFamily="34" charset="0"/>
                <a:cs typeface="Tahoma" pitchFamily="34" charset="0"/>
              </a:rPr>
              <a:t>             </a:t>
            </a:r>
            <a:endParaRPr lang="tr-TR" sz="2400" b="1" u="sng" dirty="0">
              <a:latin typeface="Tahoma" pitchFamily="34" charset="0"/>
              <a:ea typeface="Tahoma" pitchFamily="34" charset="0"/>
              <a:cs typeface="Tahoma" pitchFamily="34" charset="0"/>
            </a:endParaRPr>
          </a:p>
          <a:p>
            <a:pPr algn="just"/>
            <a:r>
              <a:rPr lang="en-GB" sz="2400" b="1" dirty="0" smtClean="0">
                <a:solidFill>
                  <a:srgbClr val="FFFF00"/>
                </a:solidFill>
                <a:latin typeface="Tahoma" pitchFamily="34" charset="0"/>
                <a:ea typeface="Tahoma" pitchFamily="34" charset="0"/>
                <a:cs typeface="Tahoma" pitchFamily="34" charset="0"/>
              </a:rPr>
              <a:t>The ratio of surface area to volume increases!!!  Therefore, the ratio of surface atoms to volume atoms increases. </a:t>
            </a:r>
            <a:endParaRPr lang="tr-TR" sz="2400" b="1" dirty="0" smtClean="0">
              <a:solidFill>
                <a:srgbClr val="FFFF00"/>
              </a:solidFill>
              <a:latin typeface="Tahoma" pitchFamily="34" charset="0"/>
              <a:ea typeface="Tahoma" pitchFamily="34" charset="0"/>
              <a:cs typeface="Tahoma" pitchFamily="34" charset="0"/>
            </a:endParaRPr>
          </a:p>
          <a:p>
            <a:pPr algn="just"/>
            <a:r>
              <a:rPr lang="en-GB" sz="2400" b="1" dirty="0" smtClean="0">
                <a:solidFill>
                  <a:srgbClr val="FFFF00"/>
                </a:solidFill>
                <a:latin typeface="Tahoma" pitchFamily="34" charset="0"/>
                <a:ea typeface="Tahoma" pitchFamily="34" charset="0"/>
                <a:cs typeface="Tahoma" pitchFamily="34" charset="0"/>
              </a:rPr>
              <a:t>Surface/volume ratio for a cube with 1 cm edge for a typical material: 0.6*10-7 </a:t>
            </a:r>
            <a:endParaRPr lang="tr-TR" sz="2400" b="1" dirty="0" smtClean="0">
              <a:solidFill>
                <a:srgbClr val="FFFF00"/>
              </a:solidFill>
              <a:latin typeface="Tahoma" pitchFamily="34" charset="0"/>
              <a:ea typeface="Tahoma" pitchFamily="34" charset="0"/>
              <a:cs typeface="Tahoma" pitchFamily="34" charset="0"/>
            </a:endParaRPr>
          </a:p>
          <a:p>
            <a:pPr algn="just"/>
            <a:r>
              <a:rPr lang="en-GB" sz="2400" b="1" dirty="0" smtClean="0">
                <a:solidFill>
                  <a:srgbClr val="FFFF00"/>
                </a:solidFill>
                <a:latin typeface="Tahoma" pitchFamily="34" charset="0"/>
                <a:ea typeface="Tahoma" pitchFamily="34" charset="0"/>
                <a:cs typeface="Tahoma" pitchFamily="34" charset="0"/>
              </a:rPr>
              <a:t>Surface/volume ratio for a cube with 1 nm edge: 0.6 </a:t>
            </a:r>
            <a:endParaRPr lang="tr-TR" sz="2400" b="1" dirty="0" smtClean="0">
              <a:solidFill>
                <a:srgbClr val="FFFF00"/>
              </a:solidFill>
              <a:latin typeface="Tahoma" pitchFamily="34" charset="0"/>
              <a:ea typeface="Tahoma" pitchFamily="34" charset="0"/>
              <a:cs typeface="Tahoma" pitchFamily="34" charset="0"/>
            </a:endParaRPr>
          </a:p>
          <a:p>
            <a:pPr algn="just"/>
            <a:r>
              <a:rPr lang="en-GB" sz="2400" b="1" dirty="0" smtClean="0">
                <a:solidFill>
                  <a:srgbClr val="FFFF00"/>
                </a:solidFill>
                <a:latin typeface="Tahoma" pitchFamily="34" charset="0"/>
                <a:ea typeface="Tahoma" pitchFamily="34" charset="0"/>
                <a:cs typeface="Tahoma" pitchFamily="34" charset="0"/>
              </a:rPr>
              <a:t>Surface </a:t>
            </a:r>
            <a:r>
              <a:rPr lang="en-GB" sz="2400" b="1" dirty="0" err="1" smtClean="0">
                <a:solidFill>
                  <a:srgbClr val="FFFF00"/>
                </a:solidFill>
                <a:latin typeface="Tahoma" pitchFamily="34" charset="0"/>
                <a:ea typeface="Tahoma" pitchFamily="34" charset="0"/>
                <a:cs typeface="Tahoma" pitchFamily="34" charset="0"/>
              </a:rPr>
              <a:t>behavior</a:t>
            </a:r>
            <a:r>
              <a:rPr lang="en-GB" sz="2400" b="1" dirty="0" smtClean="0">
                <a:solidFill>
                  <a:srgbClr val="FFFF00"/>
                </a:solidFill>
                <a:latin typeface="Tahoma" pitchFamily="34" charset="0"/>
                <a:ea typeface="Tahoma" pitchFamily="34" charset="0"/>
                <a:cs typeface="Tahoma" pitchFamily="34" charset="0"/>
              </a:rPr>
              <a:t> suppresses mass material </a:t>
            </a:r>
            <a:r>
              <a:rPr lang="en-GB" sz="2400" b="1" dirty="0" err="1" smtClean="0">
                <a:solidFill>
                  <a:srgbClr val="FFFF00"/>
                </a:solidFill>
                <a:latin typeface="Tahoma" pitchFamily="34" charset="0"/>
                <a:ea typeface="Tahoma" pitchFamily="34" charset="0"/>
                <a:cs typeface="Tahoma" pitchFamily="34" charset="0"/>
              </a:rPr>
              <a:t>behavior</a:t>
            </a:r>
            <a:r>
              <a:rPr lang="en-GB" sz="2400" b="1" dirty="0" smtClean="0">
                <a:solidFill>
                  <a:srgbClr val="FFFF00"/>
                </a:solidFill>
                <a:latin typeface="Tahoma" pitchFamily="34" charset="0"/>
                <a:ea typeface="Tahoma" pitchFamily="34" charset="0"/>
                <a:cs typeface="Tahoma" pitchFamily="34" charset="0"/>
              </a:rPr>
              <a:t>.</a:t>
            </a:r>
            <a:endParaRPr lang="tr-TR" sz="2400" dirty="0" smtClean="0">
              <a:latin typeface="Tahoma" pitchFamily="34" charset="0"/>
              <a:ea typeface="Tahoma" pitchFamily="34" charset="0"/>
              <a:cs typeface="Tahoma" pitchFamily="34" charset="0"/>
            </a:endParaRPr>
          </a:p>
          <a:p>
            <a:pPr algn="just"/>
            <a:endParaRPr lang="tr-TR" sz="2400" dirty="0" smtClean="0">
              <a:latin typeface="Tahoma" pitchFamily="34" charset="0"/>
              <a:ea typeface="Tahoma" pitchFamily="34" charset="0"/>
              <a:cs typeface="Tahoma" pitchFamily="34" charset="0"/>
            </a:endParaRPr>
          </a:p>
          <a:p>
            <a:pPr algn="just"/>
            <a:r>
              <a:rPr lang="en-GB" sz="2400" dirty="0" smtClean="0">
                <a:latin typeface="Tahoma" pitchFamily="34" charset="0"/>
                <a:ea typeface="Tahoma" pitchFamily="34" charset="0"/>
                <a:cs typeface="Tahoma" pitchFamily="34" charset="0"/>
              </a:rPr>
              <a:t>Materials smaller than 100 </a:t>
            </a:r>
            <a:r>
              <a:rPr lang="en-GB" sz="2400" dirty="0" err="1" smtClean="0">
                <a:latin typeface="Tahoma" pitchFamily="34" charset="0"/>
                <a:ea typeface="Tahoma" pitchFamily="34" charset="0"/>
                <a:cs typeface="Tahoma" pitchFamily="34" charset="0"/>
              </a:rPr>
              <a:t>nanometers</a:t>
            </a:r>
            <a:r>
              <a:rPr lang="en-GB" sz="2400" dirty="0" smtClean="0">
                <a:latin typeface="Tahoma" pitchFamily="34" charset="0"/>
                <a:ea typeface="Tahoma" pitchFamily="34" charset="0"/>
                <a:cs typeface="Tahoma" pitchFamily="34" charset="0"/>
              </a:rPr>
              <a:t> in size have a very large percentage of surface according to their total volume compared to materials in the mass state. </a:t>
            </a:r>
            <a:endParaRPr lang="tr-TR" sz="2400" dirty="0" smtClean="0">
              <a:latin typeface="Tahoma" pitchFamily="34" charset="0"/>
              <a:ea typeface="Tahoma" pitchFamily="34" charset="0"/>
              <a:cs typeface="Tahoma" pitchFamily="34" charset="0"/>
            </a:endParaRPr>
          </a:p>
          <a:p>
            <a:pPr algn="just"/>
            <a:r>
              <a:rPr lang="en-GB" sz="2400" dirty="0" smtClean="0">
                <a:latin typeface="Tahoma" pitchFamily="34" charset="0"/>
                <a:ea typeface="Tahoma" pitchFamily="34" charset="0"/>
                <a:cs typeface="Tahoma" pitchFamily="34" charset="0"/>
              </a:rPr>
              <a:t>For example, in materials up to three to five </a:t>
            </a:r>
            <a:r>
              <a:rPr lang="en-GB" sz="2400" dirty="0" err="1" smtClean="0">
                <a:latin typeface="Tahoma" pitchFamily="34" charset="0"/>
                <a:ea typeface="Tahoma" pitchFamily="34" charset="0"/>
                <a:cs typeface="Tahoma" pitchFamily="34" charset="0"/>
              </a:rPr>
              <a:t>nanometers</a:t>
            </a:r>
            <a:r>
              <a:rPr lang="en-GB" sz="2400" dirty="0" smtClean="0">
                <a:latin typeface="Tahoma" pitchFamily="34" charset="0"/>
                <a:ea typeface="Tahoma" pitchFamily="34" charset="0"/>
                <a:cs typeface="Tahoma" pitchFamily="34" charset="0"/>
              </a:rPr>
              <a:t> in size, one-third of the atoms are surface atoms.</a:t>
            </a:r>
            <a:endParaRPr lang="tr-TR" dirty="0">
              <a:latin typeface="Tahoma" pitchFamily="34" charset="0"/>
              <a:ea typeface="Tahoma" pitchFamily="34" charset="0"/>
              <a:cs typeface="Tahoma" pitchFamily="34" charset="0"/>
            </a:endParaRPr>
          </a:p>
          <a:p>
            <a:endParaRPr lang="tr-TR" b="1"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4C521CD2-722D-4A0A-AE50-97A1BAE73702}"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4C521CD2-722D-4A0A-AE50-97A1BAE73702}" type="slidenum">
              <a:rPr lang="tr-TR" smtClean="0"/>
              <a:pPr/>
              <a:t>6</a:t>
            </a:fld>
            <a:endParaRPr lang="tr-TR"/>
          </a:p>
        </p:txBody>
      </p:sp>
      <p:sp>
        <p:nvSpPr>
          <p:cNvPr id="3" name="Rectangle 3"/>
          <p:cNvSpPr/>
          <p:nvPr/>
        </p:nvSpPr>
        <p:spPr>
          <a:xfrm>
            <a:off x="216024" y="-27384"/>
            <a:ext cx="8892480" cy="6124754"/>
          </a:xfrm>
          <a:prstGeom prst="rect">
            <a:avLst/>
          </a:prstGeom>
        </p:spPr>
        <p:txBody>
          <a:bodyPr wrap="square">
            <a:spAutoFit/>
          </a:bodyPr>
          <a:lstStyle/>
          <a:p>
            <a:pPr algn="ctr"/>
            <a:r>
              <a:rPr lang="tr-TR" sz="2800" b="1" dirty="0">
                <a:latin typeface="Tahoma" pitchFamily="34" charset="0"/>
                <a:ea typeface="Tahoma" pitchFamily="34" charset="0"/>
                <a:cs typeface="Tahoma" pitchFamily="34" charset="0"/>
              </a:rPr>
              <a:t>	</a:t>
            </a:r>
            <a:r>
              <a:rPr lang="en-GB" sz="3200" b="1" u="sng" dirty="0" smtClean="0">
                <a:solidFill>
                  <a:srgbClr val="FF0000"/>
                </a:solidFill>
                <a:latin typeface="Tahoma" pitchFamily="34" charset="0"/>
                <a:ea typeface="Tahoma" pitchFamily="34" charset="0"/>
                <a:cs typeface="Tahoma" pitchFamily="34" charset="0"/>
              </a:rPr>
              <a:t>UNUSUAL FEATURES IN NANO SIZES</a:t>
            </a:r>
            <a:endParaRPr lang="tr-TR" sz="3200" b="1" u="sng" dirty="0" smtClean="0">
              <a:solidFill>
                <a:srgbClr val="FF0000"/>
              </a:solidFill>
              <a:latin typeface="Tahoma" pitchFamily="34" charset="0"/>
              <a:ea typeface="Tahoma" pitchFamily="34" charset="0"/>
              <a:cs typeface="Tahoma" pitchFamily="34" charset="0"/>
            </a:endParaRPr>
          </a:p>
          <a:p>
            <a:endParaRPr lang="tr-TR" sz="2400" b="1" dirty="0" smtClean="0">
              <a:latin typeface="Tahoma" pitchFamily="34" charset="0"/>
              <a:ea typeface="Tahoma" pitchFamily="34" charset="0"/>
              <a:cs typeface="Tahoma" pitchFamily="34" charset="0"/>
            </a:endParaRPr>
          </a:p>
          <a:p>
            <a:r>
              <a:rPr lang="en-GB" sz="2400" b="1" dirty="0" smtClean="0">
                <a:latin typeface="Tahoma" pitchFamily="34" charset="0"/>
                <a:ea typeface="Tahoma" pitchFamily="34" charset="0"/>
                <a:cs typeface="Tahoma" pitchFamily="34" charset="0"/>
              </a:rPr>
              <a:t>Different physical forces begin to take effect, and some of the forces we are accustomed to exist lose their importance: </a:t>
            </a:r>
            <a:endParaRPr lang="tr-TR" sz="2400" b="1" dirty="0" smtClean="0">
              <a:latin typeface="Tahoma" pitchFamily="34" charset="0"/>
              <a:ea typeface="Tahoma" pitchFamily="34" charset="0"/>
              <a:cs typeface="Tahoma" pitchFamily="34" charset="0"/>
            </a:endParaRPr>
          </a:p>
          <a:p>
            <a:endParaRPr lang="tr-TR" sz="2400" b="1" dirty="0" smtClean="0">
              <a:latin typeface="Tahoma" pitchFamily="34" charset="0"/>
              <a:ea typeface="Tahoma" pitchFamily="34" charset="0"/>
              <a:cs typeface="Tahoma" pitchFamily="34" charset="0"/>
            </a:endParaRPr>
          </a:p>
          <a:p>
            <a:r>
              <a:rPr lang="en-GB" sz="2400" b="1" dirty="0" smtClean="0">
                <a:latin typeface="Tahoma" pitchFamily="34" charset="0"/>
                <a:ea typeface="Tahoma" pitchFamily="34" charset="0"/>
                <a:cs typeface="Tahoma" pitchFamily="34" charset="0"/>
              </a:rPr>
              <a:t>gravitation increases and decreases depending on the volume, </a:t>
            </a:r>
            <a:endParaRPr lang="tr-TR" sz="2400" b="1" dirty="0" smtClean="0">
              <a:latin typeface="Tahoma" pitchFamily="34" charset="0"/>
              <a:ea typeface="Tahoma" pitchFamily="34" charset="0"/>
              <a:cs typeface="Tahoma" pitchFamily="34" charset="0"/>
            </a:endParaRPr>
          </a:p>
          <a:p>
            <a:endParaRPr lang="tr-TR" sz="2400" b="1" dirty="0" smtClean="0">
              <a:latin typeface="Tahoma" pitchFamily="34" charset="0"/>
              <a:ea typeface="Tahoma" pitchFamily="34" charset="0"/>
              <a:cs typeface="Tahoma" pitchFamily="34" charset="0"/>
            </a:endParaRPr>
          </a:p>
          <a:p>
            <a:r>
              <a:rPr lang="en-GB" sz="2400" b="1" dirty="0" smtClean="0">
                <a:latin typeface="Tahoma" pitchFamily="34" charset="0"/>
                <a:ea typeface="Tahoma" pitchFamily="34" charset="0"/>
                <a:cs typeface="Tahoma" pitchFamily="34" charset="0"/>
              </a:rPr>
              <a:t>while Van der Waals and surface interactions increase and decrease with surface area. </a:t>
            </a:r>
            <a:endParaRPr lang="tr-TR" sz="2400" b="1" dirty="0" smtClean="0">
              <a:latin typeface="Tahoma" pitchFamily="34" charset="0"/>
              <a:ea typeface="Tahoma" pitchFamily="34" charset="0"/>
              <a:cs typeface="Tahoma" pitchFamily="34" charset="0"/>
            </a:endParaRPr>
          </a:p>
          <a:p>
            <a:endParaRPr lang="tr-TR" sz="2400" b="1" dirty="0">
              <a:latin typeface="Tahoma" pitchFamily="34" charset="0"/>
              <a:ea typeface="Tahoma" pitchFamily="34" charset="0"/>
              <a:cs typeface="Tahoma" pitchFamily="34" charset="0"/>
            </a:endParaRPr>
          </a:p>
          <a:p>
            <a:r>
              <a:rPr lang="en-GB" sz="2400" b="1" dirty="0" smtClean="0">
                <a:latin typeface="Tahoma" pitchFamily="34" charset="0"/>
                <a:ea typeface="Tahoma" pitchFamily="34" charset="0"/>
                <a:cs typeface="Tahoma" pitchFamily="34" charset="0"/>
              </a:rPr>
              <a:t>Momentum becomes less important, while thermal effects become more important. </a:t>
            </a:r>
            <a:endParaRPr lang="tr-TR" sz="2400" b="1" dirty="0" smtClean="0">
              <a:latin typeface="Tahoma" pitchFamily="34" charset="0"/>
              <a:ea typeface="Tahoma" pitchFamily="34" charset="0"/>
              <a:cs typeface="Tahoma" pitchFamily="34" charset="0"/>
            </a:endParaRPr>
          </a:p>
          <a:p>
            <a:endParaRPr lang="tr-TR" sz="2400" b="1" dirty="0">
              <a:latin typeface="Tahoma" pitchFamily="34" charset="0"/>
              <a:ea typeface="Tahoma" pitchFamily="34" charset="0"/>
              <a:cs typeface="Tahoma" pitchFamily="34" charset="0"/>
            </a:endParaRPr>
          </a:p>
          <a:p>
            <a:r>
              <a:rPr lang="en-GB" sz="2400" b="1" dirty="0" smtClean="0">
                <a:latin typeface="Tahoma" pitchFamily="34" charset="0"/>
                <a:ea typeface="Tahoma" pitchFamily="34" charset="0"/>
                <a:cs typeface="Tahoma" pitchFamily="34" charset="0"/>
              </a:rPr>
              <a:t>Quantum effects become quite dominant</a:t>
            </a:r>
            <a:r>
              <a:rPr lang="tr-TR" sz="2400" b="1" dirty="0" smtClean="0">
                <a:latin typeface="Tahoma" pitchFamily="34" charset="0"/>
                <a:ea typeface="Tahoma" pitchFamily="34" charset="0"/>
                <a:cs typeface="Tahoma" pitchFamily="34" charset="0"/>
              </a:rPr>
              <a:t>. </a:t>
            </a:r>
            <a:endParaRPr lang="tr-TR" sz="2400" b="1" dirty="0">
              <a:latin typeface="Tahoma" pitchFamily="34" charset="0"/>
              <a:ea typeface="Tahoma" pitchFamily="34" charset="0"/>
              <a:cs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74638"/>
            <a:ext cx="8507288" cy="3226370"/>
          </a:xfrm>
        </p:spPr>
        <p:txBody>
          <a:bodyPr anchor="t">
            <a:noAutofit/>
          </a:bodyPr>
          <a:lstStyle/>
          <a:p>
            <a:r>
              <a:rPr lang="en-GB" sz="2000" b="1" dirty="0" smtClean="0">
                <a:solidFill>
                  <a:srgbClr val="FF0000"/>
                </a:solidFill>
                <a:latin typeface="Arial" pitchFamily="34" charset="0"/>
                <a:ea typeface="Tahoma" pitchFamily="34" charset="0"/>
                <a:cs typeface="Arial" pitchFamily="34" charset="0"/>
              </a:rPr>
              <a:t>If the </a:t>
            </a:r>
            <a:r>
              <a:rPr lang="en-GB" sz="2000" b="1" dirty="0" err="1" smtClean="0">
                <a:solidFill>
                  <a:srgbClr val="FF0000"/>
                </a:solidFill>
                <a:latin typeface="Arial" pitchFamily="34" charset="0"/>
                <a:ea typeface="Tahoma" pitchFamily="34" charset="0"/>
                <a:cs typeface="Arial" pitchFamily="34" charset="0"/>
              </a:rPr>
              <a:t>propert</a:t>
            </a:r>
            <a:r>
              <a:rPr lang="tr-TR" sz="2000" b="1" dirty="0" smtClean="0">
                <a:solidFill>
                  <a:srgbClr val="FF0000"/>
                </a:solidFill>
                <a:latin typeface="Arial" pitchFamily="34" charset="0"/>
                <a:ea typeface="Tahoma" pitchFamily="34" charset="0"/>
                <a:cs typeface="Arial" pitchFamily="34" charset="0"/>
              </a:rPr>
              <a:t>I</a:t>
            </a:r>
            <a:r>
              <a:rPr lang="en-GB" sz="2000" b="1" dirty="0" err="1" smtClean="0">
                <a:solidFill>
                  <a:srgbClr val="FF0000"/>
                </a:solidFill>
                <a:latin typeface="Arial" pitchFamily="34" charset="0"/>
                <a:ea typeface="Tahoma" pitchFamily="34" charset="0"/>
                <a:cs typeface="Arial" pitchFamily="34" charset="0"/>
              </a:rPr>
              <a:t>es</a:t>
            </a:r>
            <a:r>
              <a:rPr lang="en-GB" sz="2000" b="1" dirty="0" smtClean="0">
                <a:solidFill>
                  <a:srgbClr val="FF0000"/>
                </a:solidFill>
                <a:latin typeface="Arial" pitchFamily="34" charset="0"/>
                <a:ea typeface="Tahoma" pitchFamily="34" charset="0"/>
                <a:cs typeface="Arial" pitchFamily="34" charset="0"/>
              </a:rPr>
              <a:t> that vary w</a:t>
            </a:r>
            <a:r>
              <a:rPr lang="tr-TR" sz="2000" b="1" dirty="0" smtClean="0">
                <a:solidFill>
                  <a:srgbClr val="FF0000"/>
                </a:solidFill>
                <a:latin typeface="Arial" pitchFamily="34" charset="0"/>
                <a:ea typeface="Tahoma" pitchFamily="34" charset="0"/>
                <a:cs typeface="Arial" pitchFamily="34" charset="0"/>
              </a:rPr>
              <a:t>I</a:t>
            </a:r>
            <a:r>
              <a:rPr lang="en-GB" sz="2000" b="1" dirty="0" err="1" smtClean="0">
                <a:solidFill>
                  <a:srgbClr val="FF0000"/>
                </a:solidFill>
                <a:latin typeface="Arial" pitchFamily="34" charset="0"/>
                <a:ea typeface="Tahoma" pitchFamily="34" charset="0"/>
                <a:cs typeface="Arial" pitchFamily="34" charset="0"/>
              </a:rPr>
              <a:t>th</a:t>
            </a:r>
            <a:r>
              <a:rPr lang="en-GB" sz="2000" b="1" dirty="0" smtClean="0">
                <a:solidFill>
                  <a:srgbClr val="FF0000"/>
                </a:solidFill>
                <a:latin typeface="Arial" pitchFamily="34" charset="0"/>
                <a:ea typeface="Tahoma" pitchFamily="34" charset="0"/>
                <a:cs typeface="Arial" pitchFamily="34" charset="0"/>
              </a:rPr>
              <a:t> </a:t>
            </a:r>
            <a:r>
              <a:rPr lang="en-GB" sz="2000" b="1" dirty="0" err="1" smtClean="0">
                <a:solidFill>
                  <a:srgbClr val="FF0000"/>
                </a:solidFill>
                <a:latin typeface="Arial" pitchFamily="34" charset="0"/>
                <a:ea typeface="Tahoma" pitchFamily="34" charset="0"/>
                <a:cs typeface="Arial" pitchFamily="34" charset="0"/>
              </a:rPr>
              <a:t>magn</a:t>
            </a:r>
            <a:r>
              <a:rPr lang="tr-TR" sz="2000" b="1" dirty="0" smtClean="0">
                <a:solidFill>
                  <a:srgbClr val="FF0000"/>
                </a:solidFill>
                <a:latin typeface="Arial" pitchFamily="34" charset="0"/>
                <a:ea typeface="Tahoma" pitchFamily="34" charset="0"/>
                <a:cs typeface="Arial" pitchFamily="34" charset="0"/>
              </a:rPr>
              <a:t>I</a:t>
            </a:r>
            <a:r>
              <a:rPr lang="en-GB" sz="2000" b="1" dirty="0" err="1" smtClean="0">
                <a:solidFill>
                  <a:srgbClr val="FF0000"/>
                </a:solidFill>
                <a:latin typeface="Arial" pitchFamily="34" charset="0"/>
                <a:ea typeface="Tahoma" pitchFamily="34" charset="0"/>
                <a:cs typeface="Arial" pitchFamily="34" charset="0"/>
              </a:rPr>
              <a:t>tude</a:t>
            </a:r>
            <a:r>
              <a:rPr lang="en-GB" sz="2000" b="1" dirty="0" smtClean="0">
                <a:solidFill>
                  <a:srgbClr val="FF0000"/>
                </a:solidFill>
                <a:latin typeface="Arial" pitchFamily="34" charset="0"/>
                <a:ea typeface="Tahoma" pitchFamily="34" charset="0"/>
                <a:cs typeface="Arial" pitchFamily="34" charset="0"/>
              </a:rPr>
              <a:t> </a:t>
            </a:r>
            <a:r>
              <a:rPr lang="tr-TR" sz="2000" b="1" dirty="0" smtClean="0">
                <a:solidFill>
                  <a:srgbClr val="FF0000"/>
                </a:solidFill>
                <a:latin typeface="Arial" pitchFamily="34" charset="0"/>
                <a:ea typeface="Tahoma" pitchFamily="34" charset="0"/>
                <a:cs typeface="Arial" pitchFamily="34" charset="0"/>
              </a:rPr>
              <a:t>I</a:t>
            </a:r>
            <a:r>
              <a:rPr lang="en-GB" sz="2000" b="1" dirty="0" smtClean="0">
                <a:solidFill>
                  <a:srgbClr val="FF0000"/>
                </a:solidFill>
                <a:latin typeface="Arial" pitchFamily="34" charset="0"/>
                <a:ea typeface="Tahoma" pitchFamily="34" charset="0"/>
                <a:cs typeface="Arial" pitchFamily="34" charset="0"/>
              </a:rPr>
              <a:t>n </a:t>
            </a:r>
            <a:r>
              <a:rPr lang="en-GB" sz="2000" b="1" dirty="0" err="1" smtClean="0">
                <a:solidFill>
                  <a:srgbClr val="FF0000"/>
                </a:solidFill>
                <a:latin typeface="Arial" pitchFamily="34" charset="0"/>
                <a:ea typeface="Tahoma" pitchFamily="34" charset="0"/>
                <a:cs typeface="Arial" pitchFamily="34" charset="0"/>
              </a:rPr>
              <a:t>nanos</a:t>
            </a:r>
            <a:r>
              <a:rPr lang="tr-TR" sz="2000" b="1" dirty="0" smtClean="0">
                <a:solidFill>
                  <a:srgbClr val="FF0000"/>
                </a:solidFill>
                <a:latin typeface="Arial" pitchFamily="34" charset="0"/>
                <a:ea typeface="Tahoma" pitchFamily="34" charset="0"/>
                <a:cs typeface="Arial" pitchFamily="34" charset="0"/>
              </a:rPr>
              <a:t>I</a:t>
            </a:r>
            <a:r>
              <a:rPr lang="en-GB" sz="2000" b="1" dirty="0" err="1" smtClean="0">
                <a:solidFill>
                  <a:srgbClr val="FF0000"/>
                </a:solidFill>
                <a:latin typeface="Arial" pitchFamily="34" charset="0"/>
                <a:ea typeface="Tahoma" pitchFamily="34" charset="0"/>
                <a:cs typeface="Arial" pitchFamily="34" charset="0"/>
              </a:rPr>
              <a:t>zes</a:t>
            </a:r>
            <a:r>
              <a:rPr lang="en-GB" sz="2000" b="1" dirty="0" smtClean="0">
                <a:solidFill>
                  <a:srgbClr val="FF0000"/>
                </a:solidFill>
                <a:latin typeface="Arial" pitchFamily="34" charset="0"/>
                <a:ea typeface="Tahoma" pitchFamily="34" charset="0"/>
                <a:cs typeface="Arial" pitchFamily="34" charset="0"/>
              </a:rPr>
              <a:t> are s</a:t>
            </a:r>
            <a:r>
              <a:rPr lang="tr-TR" sz="2000" b="1" dirty="0" smtClean="0">
                <a:solidFill>
                  <a:srgbClr val="FF0000"/>
                </a:solidFill>
                <a:latin typeface="Arial" pitchFamily="34" charset="0"/>
                <a:ea typeface="Tahoma" pitchFamily="34" charset="0"/>
                <a:cs typeface="Arial" pitchFamily="34" charset="0"/>
              </a:rPr>
              <a:t>I</a:t>
            </a:r>
            <a:r>
              <a:rPr lang="en-GB" sz="2000" b="1" dirty="0" err="1" smtClean="0">
                <a:solidFill>
                  <a:srgbClr val="FF0000"/>
                </a:solidFill>
                <a:latin typeface="Arial" pitchFamily="34" charset="0"/>
                <a:ea typeface="Tahoma" pitchFamily="34" charset="0"/>
                <a:cs typeface="Arial" pitchFamily="34" charset="0"/>
              </a:rPr>
              <a:t>mply</a:t>
            </a:r>
            <a:r>
              <a:rPr lang="en-GB" sz="2000" b="1" dirty="0" smtClean="0">
                <a:solidFill>
                  <a:srgbClr val="FF0000"/>
                </a:solidFill>
                <a:latin typeface="Arial" pitchFamily="34" charset="0"/>
                <a:ea typeface="Tahoma" pitchFamily="34" charset="0"/>
                <a:cs typeface="Arial" pitchFamily="34" charset="0"/>
              </a:rPr>
              <a:t> </a:t>
            </a:r>
            <a:r>
              <a:rPr lang="en-GB" sz="2000" b="1" dirty="0" err="1" smtClean="0">
                <a:solidFill>
                  <a:srgbClr val="FF0000"/>
                </a:solidFill>
                <a:latin typeface="Arial" pitchFamily="34" charset="0"/>
                <a:ea typeface="Tahoma" pitchFamily="34" charset="0"/>
                <a:cs typeface="Arial" pitchFamily="34" charset="0"/>
              </a:rPr>
              <a:t>summar</a:t>
            </a:r>
            <a:r>
              <a:rPr lang="tr-TR" sz="2000" b="1" dirty="0">
                <a:solidFill>
                  <a:srgbClr val="FF0000"/>
                </a:solidFill>
                <a:latin typeface="Arial" pitchFamily="34" charset="0"/>
                <a:ea typeface="Tahoma" pitchFamily="34" charset="0"/>
                <a:cs typeface="Arial" pitchFamily="34" charset="0"/>
              </a:rPr>
              <a:t>I</a:t>
            </a:r>
            <a:r>
              <a:rPr lang="en-GB" sz="2000" b="1" dirty="0" smtClean="0">
                <a:solidFill>
                  <a:srgbClr val="FF0000"/>
                </a:solidFill>
                <a:latin typeface="Arial" pitchFamily="34" charset="0"/>
                <a:ea typeface="Tahoma" pitchFamily="34" charset="0"/>
                <a:cs typeface="Arial" pitchFamily="34" charset="0"/>
              </a:rPr>
              <a:t>zed;</a:t>
            </a:r>
            <a:r>
              <a:rPr lang="tr-TR" sz="1800" b="1" dirty="0" smtClean="0">
                <a:solidFill>
                  <a:srgbClr val="FF0000"/>
                </a:solidFill>
                <a:effectLst>
                  <a:outerShdw blurRad="38100" dist="38100" dir="2700000" algn="tl">
                    <a:srgbClr val="000000">
                      <a:alpha val="43137"/>
                    </a:srgbClr>
                  </a:outerShdw>
                </a:effectLst>
                <a:latin typeface="Arial" pitchFamily="34" charset="0"/>
                <a:ea typeface="Tahoma" pitchFamily="34" charset="0"/>
                <a:cs typeface="Arial" pitchFamily="34" charset="0"/>
              </a:rPr>
              <a:t/>
            </a:r>
            <a:br>
              <a:rPr lang="tr-TR" sz="1800" b="1" dirty="0" smtClean="0">
                <a:solidFill>
                  <a:srgbClr val="FF0000"/>
                </a:solidFill>
                <a:effectLst>
                  <a:outerShdw blurRad="38100" dist="38100" dir="2700000" algn="tl">
                    <a:srgbClr val="000000">
                      <a:alpha val="43137"/>
                    </a:srgbClr>
                  </a:outerShdw>
                </a:effectLst>
                <a:latin typeface="Arial" pitchFamily="34" charset="0"/>
                <a:ea typeface="Tahoma" pitchFamily="34" charset="0"/>
                <a:cs typeface="Arial" pitchFamily="34" charset="0"/>
              </a:rPr>
            </a:br>
            <a:r>
              <a:rPr lang="tr-TR" sz="1800" b="1" dirty="0" smtClean="0">
                <a:solidFill>
                  <a:srgbClr val="FF0000"/>
                </a:solidFill>
                <a:effectLst>
                  <a:outerShdw blurRad="38100" dist="38100" dir="2700000" algn="tl">
                    <a:srgbClr val="000000">
                      <a:alpha val="43137"/>
                    </a:srgbClr>
                  </a:outerShdw>
                </a:effectLst>
                <a:latin typeface="Arial" pitchFamily="34" charset="0"/>
                <a:ea typeface="Tahoma" pitchFamily="34" charset="0"/>
                <a:cs typeface="Arial" pitchFamily="34" charset="0"/>
              </a:rPr>
              <a:t/>
            </a:r>
            <a:br>
              <a:rPr lang="tr-TR" sz="1800" b="1" dirty="0" smtClean="0">
                <a:solidFill>
                  <a:srgbClr val="FF0000"/>
                </a:solidFill>
                <a:effectLst>
                  <a:outerShdw blurRad="38100" dist="38100" dir="2700000" algn="tl">
                    <a:srgbClr val="000000">
                      <a:alpha val="43137"/>
                    </a:srgbClr>
                  </a:outerShdw>
                </a:effectLst>
                <a:latin typeface="Arial" pitchFamily="34" charset="0"/>
                <a:ea typeface="Tahoma" pitchFamily="34" charset="0"/>
                <a:cs typeface="Arial" pitchFamily="34" charset="0"/>
              </a:rPr>
            </a:br>
            <a:r>
              <a:rPr lang="en-GB" sz="1600" b="1" dirty="0" smtClean="0">
                <a:latin typeface="Arial" pitchFamily="34" charset="0"/>
                <a:ea typeface="Tahoma" pitchFamily="34" charset="0"/>
                <a:cs typeface="Arial" pitchFamily="34" charset="0"/>
              </a:rPr>
              <a:t>1- </a:t>
            </a:r>
            <a:r>
              <a:rPr lang="en-GB" sz="1600" b="1" dirty="0" err="1" smtClean="0">
                <a:latin typeface="Arial" pitchFamily="34" charset="0"/>
                <a:ea typeface="Tahoma" pitchFamily="34" charset="0"/>
                <a:cs typeface="Arial" pitchFamily="34" charset="0"/>
              </a:rPr>
              <a:t>Chem</a:t>
            </a:r>
            <a:r>
              <a:rPr lang="tr-TR" sz="1600" b="1" dirty="0" smtClean="0">
                <a:latin typeface="Arial" pitchFamily="34" charset="0"/>
                <a:ea typeface="Tahoma" pitchFamily="34" charset="0"/>
                <a:cs typeface="Arial" pitchFamily="34" charset="0"/>
              </a:rPr>
              <a:t>I</a:t>
            </a:r>
            <a:r>
              <a:rPr lang="en-GB" sz="1600" b="1" dirty="0" err="1" smtClean="0">
                <a:latin typeface="Arial" pitchFamily="34" charset="0"/>
                <a:ea typeface="Tahoma" pitchFamily="34" charset="0"/>
                <a:cs typeface="Arial" pitchFamily="34" charset="0"/>
              </a:rPr>
              <a:t>cal</a:t>
            </a:r>
            <a:r>
              <a:rPr lang="en-GB" sz="1600" b="1" dirty="0" smtClean="0">
                <a:latin typeface="Arial" pitchFamily="34" charset="0"/>
                <a:ea typeface="Tahoma" pitchFamily="34" charset="0"/>
                <a:cs typeface="Arial" pitchFamily="34" charset="0"/>
              </a:rPr>
              <a:t> </a:t>
            </a:r>
            <a:r>
              <a:rPr lang="en-GB" sz="1600" b="1" dirty="0" err="1" smtClean="0">
                <a:latin typeface="Arial" pitchFamily="34" charset="0"/>
                <a:ea typeface="Tahoma" pitchFamily="34" charset="0"/>
                <a:cs typeface="Arial" pitchFamily="34" charset="0"/>
              </a:rPr>
              <a:t>propert</a:t>
            </a:r>
            <a:r>
              <a:rPr lang="tr-TR" sz="1600" b="1" dirty="0" smtClean="0">
                <a:latin typeface="Arial" pitchFamily="34" charset="0"/>
                <a:ea typeface="Tahoma" pitchFamily="34" charset="0"/>
                <a:cs typeface="Arial" pitchFamily="34" charset="0"/>
              </a:rPr>
              <a:t>I</a:t>
            </a:r>
            <a:r>
              <a:rPr lang="en-GB" sz="1600" b="1" dirty="0" err="1" smtClean="0">
                <a:latin typeface="Arial" pitchFamily="34" charset="0"/>
                <a:ea typeface="Tahoma" pitchFamily="34" charset="0"/>
                <a:cs typeface="Arial" pitchFamily="34" charset="0"/>
              </a:rPr>
              <a:t>es</a:t>
            </a:r>
            <a:r>
              <a:rPr lang="en-GB" sz="1600" b="1" dirty="0" smtClean="0">
                <a:latin typeface="Arial" pitchFamily="34" charset="0"/>
                <a:ea typeface="Tahoma" pitchFamily="34" charset="0"/>
                <a:cs typeface="Arial" pitchFamily="34" charset="0"/>
              </a:rPr>
              <a:t>-react</a:t>
            </a:r>
            <a:r>
              <a:rPr lang="tr-TR" sz="1600" b="1" dirty="0" smtClean="0">
                <a:latin typeface="Arial" pitchFamily="34" charset="0"/>
                <a:ea typeface="Tahoma" pitchFamily="34" charset="0"/>
                <a:cs typeface="Arial" pitchFamily="34" charset="0"/>
              </a:rPr>
              <a:t>I</a:t>
            </a:r>
            <a:r>
              <a:rPr lang="en-GB" sz="1600" b="1" dirty="0" smtClean="0">
                <a:latin typeface="Arial" pitchFamily="34" charset="0"/>
                <a:ea typeface="Tahoma" pitchFamily="34" charset="0"/>
                <a:cs typeface="Arial" pitchFamily="34" charset="0"/>
              </a:rPr>
              <a:t>v</a:t>
            </a:r>
            <a:r>
              <a:rPr lang="tr-TR" sz="1600" b="1" dirty="0" smtClean="0">
                <a:latin typeface="Arial" pitchFamily="34" charset="0"/>
                <a:ea typeface="Tahoma" pitchFamily="34" charset="0"/>
                <a:cs typeface="Arial" pitchFamily="34" charset="0"/>
              </a:rPr>
              <a:t>I</a:t>
            </a:r>
            <a:r>
              <a:rPr lang="en-GB" sz="1600" b="1" dirty="0" smtClean="0">
                <a:latin typeface="Arial" pitchFamily="34" charset="0"/>
                <a:ea typeface="Tahoma" pitchFamily="34" charset="0"/>
                <a:cs typeface="Arial" pitchFamily="34" charset="0"/>
              </a:rPr>
              <a:t>ty-</a:t>
            </a:r>
            <a:r>
              <a:rPr lang="en-GB" sz="1600" b="1" dirty="0" err="1" smtClean="0">
                <a:latin typeface="Arial" pitchFamily="34" charset="0"/>
                <a:ea typeface="Tahoma" pitchFamily="34" charset="0"/>
                <a:cs typeface="Arial" pitchFamily="34" charset="0"/>
              </a:rPr>
              <a:t>catalyt</a:t>
            </a:r>
            <a:r>
              <a:rPr lang="tr-TR" sz="1600" b="1" dirty="0" smtClean="0">
                <a:latin typeface="Arial" pitchFamily="34" charset="0"/>
                <a:ea typeface="Tahoma" pitchFamily="34" charset="0"/>
                <a:cs typeface="Arial" pitchFamily="34" charset="0"/>
              </a:rPr>
              <a:t>I</a:t>
            </a:r>
            <a:r>
              <a:rPr lang="en-GB" sz="1600" b="1" dirty="0" smtClean="0">
                <a:latin typeface="Arial" pitchFamily="34" charset="0"/>
                <a:ea typeface="Tahoma" pitchFamily="34" charset="0"/>
                <a:cs typeface="Arial" pitchFamily="34" charset="0"/>
              </a:rPr>
              <a:t>c </a:t>
            </a:r>
            <a:r>
              <a:rPr lang="en-GB" sz="1600" b="1" dirty="0" err="1" smtClean="0">
                <a:latin typeface="Arial" pitchFamily="34" charset="0"/>
                <a:ea typeface="Tahoma" pitchFamily="34" charset="0"/>
                <a:cs typeface="Arial" pitchFamily="34" charset="0"/>
              </a:rPr>
              <a:t>propert</a:t>
            </a:r>
            <a:r>
              <a:rPr lang="tr-TR" sz="1600" b="1" dirty="0" smtClean="0">
                <a:latin typeface="Arial" pitchFamily="34" charset="0"/>
                <a:ea typeface="Tahoma" pitchFamily="34" charset="0"/>
                <a:cs typeface="Arial" pitchFamily="34" charset="0"/>
              </a:rPr>
              <a:t>I</a:t>
            </a:r>
            <a:r>
              <a:rPr lang="en-GB" sz="1600" b="1" dirty="0" err="1" smtClean="0">
                <a:latin typeface="Arial" pitchFamily="34" charset="0"/>
                <a:ea typeface="Tahoma" pitchFamily="34" charset="0"/>
                <a:cs typeface="Arial" pitchFamily="34" charset="0"/>
              </a:rPr>
              <a:t>es</a:t>
            </a:r>
            <a:r>
              <a:rPr lang="en-GB" sz="1600" b="1" dirty="0" smtClean="0">
                <a:latin typeface="Arial" pitchFamily="34" charset="0"/>
                <a:ea typeface="Tahoma" pitchFamily="34" charset="0"/>
                <a:cs typeface="Arial" pitchFamily="34" charset="0"/>
              </a:rPr>
              <a:t> </a:t>
            </a:r>
            <a:r>
              <a:rPr lang="tr-TR" sz="1600" b="1" dirty="0" smtClean="0">
                <a:latin typeface="Arial" pitchFamily="34" charset="0"/>
                <a:ea typeface="Tahoma" pitchFamily="34" charset="0"/>
                <a:cs typeface="Arial" pitchFamily="34" charset="0"/>
              </a:rPr>
              <a:t/>
            </a:r>
            <a:br>
              <a:rPr lang="tr-TR" sz="1600" b="1" dirty="0" smtClean="0">
                <a:latin typeface="Arial" pitchFamily="34" charset="0"/>
                <a:ea typeface="Tahoma" pitchFamily="34" charset="0"/>
                <a:cs typeface="Arial" pitchFamily="34" charset="0"/>
              </a:rPr>
            </a:br>
            <a:r>
              <a:rPr lang="en-GB" sz="1600" b="1" dirty="0" smtClean="0">
                <a:latin typeface="Arial" pitchFamily="34" charset="0"/>
                <a:ea typeface="Tahoma" pitchFamily="34" charset="0"/>
                <a:cs typeface="Arial" pitchFamily="34" charset="0"/>
              </a:rPr>
              <a:t>2- Thermal </a:t>
            </a:r>
            <a:r>
              <a:rPr lang="en-GB" sz="1600" b="1" dirty="0" err="1" smtClean="0">
                <a:latin typeface="Arial" pitchFamily="34" charset="0"/>
                <a:ea typeface="Tahoma" pitchFamily="34" charset="0"/>
                <a:cs typeface="Arial" pitchFamily="34" charset="0"/>
              </a:rPr>
              <a:t>propert</a:t>
            </a:r>
            <a:r>
              <a:rPr lang="tr-TR" sz="1600" b="1" dirty="0" smtClean="0">
                <a:latin typeface="Arial" pitchFamily="34" charset="0"/>
                <a:ea typeface="Tahoma" pitchFamily="34" charset="0"/>
                <a:cs typeface="Arial" pitchFamily="34" charset="0"/>
              </a:rPr>
              <a:t>ı</a:t>
            </a:r>
            <a:r>
              <a:rPr lang="en-GB" sz="1600" b="1" dirty="0" err="1" smtClean="0">
                <a:latin typeface="Arial" pitchFamily="34" charset="0"/>
                <a:ea typeface="Tahoma" pitchFamily="34" charset="0"/>
                <a:cs typeface="Arial" pitchFamily="34" charset="0"/>
              </a:rPr>
              <a:t>es</a:t>
            </a:r>
            <a:r>
              <a:rPr lang="en-GB" sz="1600" b="1" dirty="0" smtClean="0">
                <a:latin typeface="Arial" pitchFamily="34" charset="0"/>
                <a:ea typeface="Tahoma" pitchFamily="34" charset="0"/>
                <a:cs typeface="Arial" pitchFamily="34" charset="0"/>
              </a:rPr>
              <a:t>- Melt</a:t>
            </a:r>
            <a:r>
              <a:rPr lang="tr-TR" sz="1600" b="1" dirty="0" smtClean="0">
                <a:latin typeface="Arial" pitchFamily="34" charset="0"/>
                <a:ea typeface="Tahoma" pitchFamily="34" charset="0"/>
                <a:cs typeface="Arial" pitchFamily="34" charset="0"/>
              </a:rPr>
              <a:t>I</a:t>
            </a:r>
            <a:r>
              <a:rPr lang="en-GB" sz="1600" b="1" dirty="0" smtClean="0">
                <a:latin typeface="Arial" pitchFamily="34" charset="0"/>
                <a:ea typeface="Tahoma" pitchFamily="34" charset="0"/>
                <a:cs typeface="Arial" pitchFamily="34" charset="0"/>
              </a:rPr>
              <a:t>ng temperature </a:t>
            </a:r>
            <a:r>
              <a:rPr lang="tr-TR" sz="1600" b="1" dirty="0" smtClean="0">
                <a:latin typeface="Arial" pitchFamily="34" charset="0"/>
                <a:ea typeface="Tahoma" pitchFamily="34" charset="0"/>
                <a:cs typeface="Arial" pitchFamily="34" charset="0"/>
              </a:rPr>
              <a:t/>
            </a:r>
            <a:br>
              <a:rPr lang="tr-TR" sz="1600" b="1" dirty="0" smtClean="0">
                <a:latin typeface="Arial" pitchFamily="34" charset="0"/>
                <a:ea typeface="Tahoma" pitchFamily="34" charset="0"/>
                <a:cs typeface="Arial" pitchFamily="34" charset="0"/>
              </a:rPr>
            </a:br>
            <a:r>
              <a:rPr lang="en-GB" sz="1600" b="1" dirty="0" smtClean="0">
                <a:latin typeface="Arial" pitchFamily="34" charset="0"/>
                <a:ea typeface="Tahoma" pitchFamily="34" charset="0"/>
                <a:cs typeface="Arial" pitchFamily="34" charset="0"/>
              </a:rPr>
              <a:t>3- Mechanical properties </a:t>
            </a:r>
            <a:r>
              <a:rPr lang="tr-TR" sz="1600" b="1" dirty="0" smtClean="0">
                <a:latin typeface="Arial" pitchFamily="34" charset="0"/>
                <a:ea typeface="Tahoma" pitchFamily="34" charset="0"/>
                <a:cs typeface="Arial" pitchFamily="34" charset="0"/>
              </a:rPr>
              <a:t/>
            </a:r>
            <a:br>
              <a:rPr lang="tr-TR" sz="1600" b="1" dirty="0" smtClean="0">
                <a:latin typeface="Arial" pitchFamily="34" charset="0"/>
                <a:ea typeface="Tahoma" pitchFamily="34" charset="0"/>
                <a:cs typeface="Arial" pitchFamily="34" charset="0"/>
              </a:rPr>
            </a:br>
            <a:r>
              <a:rPr lang="en-GB" sz="1600" b="1" dirty="0" smtClean="0">
                <a:latin typeface="Arial" pitchFamily="34" charset="0"/>
                <a:ea typeface="Tahoma" pitchFamily="34" charset="0"/>
                <a:cs typeface="Arial" pitchFamily="34" charset="0"/>
              </a:rPr>
              <a:t>4-Opt</a:t>
            </a:r>
            <a:r>
              <a:rPr lang="tr-TR" sz="1600" b="1" dirty="0" smtClean="0">
                <a:latin typeface="Arial" pitchFamily="34" charset="0"/>
                <a:ea typeface="Tahoma" pitchFamily="34" charset="0"/>
                <a:cs typeface="Arial" pitchFamily="34" charset="0"/>
              </a:rPr>
              <a:t>I</a:t>
            </a:r>
            <a:r>
              <a:rPr lang="en-GB" sz="1600" b="1" dirty="0" err="1" smtClean="0">
                <a:latin typeface="Arial" pitchFamily="34" charset="0"/>
                <a:ea typeface="Tahoma" pitchFamily="34" charset="0"/>
                <a:cs typeface="Arial" pitchFamily="34" charset="0"/>
              </a:rPr>
              <a:t>cal</a:t>
            </a:r>
            <a:r>
              <a:rPr lang="en-GB" sz="1600" b="1" dirty="0" smtClean="0">
                <a:latin typeface="Arial" pitchFamily="34" charset="0"/>
                <a:ea typeface="Tahoma" pitchFamily="34" charset="0"/>
                <a:cs typeface="Arial" pitchFamily="34" charset="0"/>
              </a:rPr>
              <a:t> </a:t>
            </a:r>
            <a:r>
              <a:rPr lang="en-GB" sz="1600" b="1" dirty="0" err="1" smtClean="0">
                <a:latin typeface="Arial" pitchFamily="34" charset="0"/>
                <a:ea typeface="Tahoma" pitchFamily="34" charset="0"/>
                <a:cs typeface="Arial" pitchFamily="34" charset="0"/>
              </a:rPr>
              <a:t>propert</a:t>
            </a:r>
            <a:r>
              <a:rPr lang="tr-TR" sz="1600" b="1" dirty="0" smtClean="0">
                <a:latin typeface="Arial" pitchFamily="34" charset="0"/>
                <a:ea typeface="Tahoma" pitchFamily="34" charset="0"/>
                <a:cs typeface="Arial" pitchFamily="34" charset="0"/>
              </a:rPr>
              <a:t>I</a:t>
            </a:r>
            <a:r>
              <a:rPr lang="en-GB" sz="1600" b="1" dirty="0" err="1" smtClean="0">
                <a:latin typeface="Arial" pitchFamily="34" charset="0"/>
                <a:ea typeface="Tahoma" pitchFamily="34" charset="0"/>
                <a:cs typeface="Arial" pitchFamily="34" charset="0"/>
              </a:rPr>
              <a:t>es</a:t>
            </a:r>
            <a:r>
              <a:rPr lang="en-GB" sz="1600" b="1" dirty="0" smtClean="0">
                <a:latin typeface="Arial" pitchFamily="34" charset="0"/>
                <a:ea typeface="Tahoma" pitchFamily="34" charset="0"/>
                <a:cs typeface="Arial" pitchFamily="34" charset="0"/>
              </a:rPr>
              <a:t>-Rad</a:t>
            </a:r>
            <a:r>
              <a:rPr lang="tr-TR" sz="1600" b="1" dirty="0" smtClean="0">
                <a:latin typeface="Arial" pitchFamily="34" charset="0"/>
                <a:ea typeface="Tahoma" pitchFamily="34" charset="0"/>
                <a:cs typeface="Arial" pitchFamily="34" charset="0"/>
              </a:rPr>
              <a:t>I</a:t>
            </a:r>
            <a:r>
              <a:rPr lang="en-GB" sz="1600" b="1" dirty="0" smtClean="0">
                <a:latin typeface="Arial" pitchFamily="34" charset="0"/>
                <a:ea typeface="Tahoma" pitchFamily="34" charset="0"/>
                <a:cs typeface="Arial" pitchFamily="34" charset="0"/>
              </a:rPr>
              <a:t>at</a:t>
            </a:r>
            <a:r>
              <a:rPr lang="tr-TR" sz="1600" b="1" dirty="0" smtClean="0">
                <a:latin typeface="Arial" pitchFamily="34" charset="0"/>
                <a:ea typeface="Tahoma" pitchFamily="34" charset="0"/>
                <a:cs typeface="Arial" pitchFamily="34" charset="0"/>
              </a:rPr>
              <a:t>I</a:t>
            </a:r>
            <a:r>
              <a:rPr lang="en-GB" sz="1600" b="1" dirty="0" smtClean="0">
                <a:latin typeface="Arial" pitchFamily="34" charset="0"/>
                <a:ea typeface="Tahoma" pitchFamily="34" charset="0"/>
                <a:cs typeface="Arial" pitchFamily="34" charset="0"/>
              </a:rPr>
              <a:t>on </a:t>
            </a:r>
            <a:r>
              <a:rPr lang="en-GB" sz="1600" b="1" dirty="0" err="1" smtClean="0">
                <a:latin typeface="Arial" pitchFamily="34" charset="0"/>
                <a:ea typeface="Tahoma" pitchFamily="34" charset="0"/>
                <a:cs typeface="Arial" pitchFamily="34" charset="0"/>
              </a:rPr>
              <a:t>absorpt</a:t>
            </a:r>
            <a:r>
              <a:rPr lang="tr-TR" sz="1600" b="1" dirty="0" smtClean="0">
                <a:latin typeface="Arial" pitchFamily="34" charset="0"/>
                <a:ea typeface="Tahoma" pitchFamily="34" charset="0"/>
                <a:cs typeface="Arial" pitchFamily="34" charset="0"/>
              </a:rPr>
              <a:t>I</a:t>
            </a:r>
            <a:r>
              <a:rPr lang="en-GB" sz="1600" b="1" dirty="0" smtClean="0">
                <a:latin typeface="Arial" pitchFamily="34" charset="0"/>
                <a:ea typeface="Tahoma" pitchFamily="34" charset="0"/>
                <a:cs typeface="Arial" pitchFamily="34" charset="0"/>
              </a:rPr>
              <a:t>on and scatter</a:t>
            </a:r>
            <a:r>
              <a:rPr lang="tr-TR" sz="1600" b="1" dirty="0" smtClean="0">
                <a:latin typeface="Arial" pitchFamily="34" charset="0"/>
                <a:ea typeface="Tahoma" pitchFamily="34" charset="0"/>
                <a:cs typeface="Arial" pitchFamily="34" charset="0"/>
              </a:rPr>
              <a:t>I</a:t>
            </a:r>
            <a:r>
              <a:rPr lang="en-GB" sz="1600" b="1" dirty="0" smtClean="0">
                <a:latin typeface="Arial" pitchFamily="34" charset="0"/>
                <a:ea typeface="Tahoma" pitchFamily="34" charset="0"/>
                <a:cs typeface="Arial" pitchFamily="34" charset="0"/>
              </a:rPr>
              <a:t>ng of l</a:t>
            </a:r>
            <a:r>
              <a:rPr lang="tr-TR" sz="1600" b="1" dirty="0" smtClean="0">
                <a:latin typeface="Arial" pitchFamily="34" charset="0"/>
                <a:ea typeface="Tahoma" pitchFamily="34" charset="0"/>
                <a:cs typeface="Arial" pitchFamily="34" charset="0"/>
              </a:rPr>
              <a:t>I</a:t>
            </a:r>
            <a:r>
              <a:rPr lang="en-GB" sz="1600" b="1" dirty="0" err="1" smtClean="0">
                <a:latin typeface="Arial" pitchFamily="34" charset="0"/>
                <a:ea typeface="Tahoma" pitchFamily="34" charset="0"/>
                <a:cs typeface="Arial" pitchFamily="34" charset="0"/>
              </a:rPr>
              <a:t>ghtheads</a:t>
            </a:r>
            <a:r>
              <a:rPr lang="tr-TR" sz="1600" b="1" dirty="0" smtClean="0">
                <a:latin typeface="Arial" pitchFamily="34" charset="0"/>
                <a:ea typeface="Tahoma" pitchFamily="34" charset="0"/>
                <a:cs typeface="Arial" pitchFamily="34" charset="0"/>
              </a:rPr>
              <a:t/>
            </a:r>
            <a:br>
              <a:rPr lang="tr-TR" sz="1600" b="1" dirty="0" smtClean="0">
                <a:latin typeface="Arial" pitchFamily="34" charset="0"/>
                <a:ea typeface="Tahoma" pitchFamily="34" charset="0"/>
                <a:cs typeface="Arial" pitchFamily="34" charset="0"/>
              </a:rPr>
            </a:br>
            <a:r>
              <a:rPr lang="en-GB" sz="1600" b="1" dirty="0" smtClean="0">
                <a:latin typeface="Arial" pitchFamily="34" charset="0"/>
                <a:ea typeface="Tahoma" pitchFamily="34" charset="0"/>
                <a:cs typeface="Arial" pitchFamily="34" charset="0"/>
              </a:rPr>
              <a:t>5-Electrical </a:t>
            </a:r>
            <a:r>
              <a:rPr lang="en-GB" sz="1600" b="1" dirty="0" err="1" smtClean="0">
                <a:latin typeface="Arial" pitchFamily="34" charset="0"/>
                <a:ea typeface="Tahoma" pitchFamily="34" charset="0"/>
                <a:cs typeface="Arial" pitchFamily="34" charset="0"/>
              </a:rPr>
              <a:t>propert</a:t>
            </a:r>
            <a:r>
              <a:rPr lang="tr-TR" sz="1600" b="1" dirty="0" smtClean="0">
                <a:latin typeface="Arial" pitchFamily="34" charset="0"/>
                <a:ea typeface="Tahoma" pitchFamily="34" charset="0"/>
                <a:cs typeface="Arial" pitchFamily="34" charset="0"/>
              </a:rPr>
              <a:t>I</a:t>
            </a:r>
            <a:r>
              <a:rPr lang="en-GB" sz="1600" b="1" dirty="0" err="1" smtClean="0">
                <a:latin typeface="Arial" pitchFamily="34" charset="0"/>
                <a:ea typeface="Tahoma" pitchFamily="34" charset="0"/>
                <a:cs typeface="Arial" pitchFamily="34" charset="0"/>
              </a:rPr>
              <a:t>es</a:t>
            </a:r>
            <a:r>
              <a:rPr lang="en-GB" sz="1600" b="1" dirty="0" smtClean="0">
                <a:latin typeface="Arial" pitchFamily="34" charset="0"/>
                <a:ea typeface="Tahoma" pitchFamily="34" charset="0"/>
                <a:cs typeface="Arial" pitchFamily="34" charset="0"/>
              </a:rPr>
              <a:t> </a:t>
            </a:r>
            <a:r>
              <a:rPr lang="tr-TR" sz="1600" b="1" dirty="0" smtClean="0">
                <a:latin typeface="Arial" pitchFamily="34" charset="0"/>
                <a:ea typeface="Tahoma" pitchFamily="34" charset="0"/>
                <a:cs typeface="Arial" pitchFamily="34" charset="0"/>
              </a:rPr>
              <a:t/>
            </a:r>
            <a:br>
              <a:rPr lang="tr-TR" sz="1600" b="1" dirty="0" smtClean="0">
                <a:latin typeface="Arial" pitchFamily="34" charset="0"/>
                <a:ea typeface="Tahoma" pitchFamily="34" charset="0"/>
                <a:cs typeface="Arial" pitchFamily="34" charset="0"/>
              </a:rPr>
            </a:br>
            <a:r>
              <a:rPr lang="en-GB" sz="1600" b="1" dirty="0" smtClean="0">
                <a:latin typeface="Arial" pitchFamily="34" charset="0"/>
                <a:ea typeface="Tahoma" pitchFamily="34" charset="0"/>
                <a:cs typeface="Arial" pitchFamily="34" charset="0"/>
              </a:rPr>
              <a:t>6-Magnet</a:t>
            </a:r>
            <a:r>
              <a:rPr lang="tr-TR" sz="1600" b="1" dirty="0" smtClean="0">
                <a:latin typeface="Arial" pitchFamily="34" charset="0"/>
                <a:ea typeface="Tahoma" pitchFamily="34" charset="0"/>
                <a:cs typeface="Arial" pitchFamily="34" charset="0"/>
              </a:rPr>
              <a:t>I</a:t>
            </a:r>
            <a:r>
              <a:rPr lang="en-GB" sz="1600" b="1" dirty="0" smtClean="0">
                <a:latin typeface="Arial" pitchFamily="34" charset="0"/>
                <a:ea typeface="Tahoma" pitchFamily="34" charset="0"/>
                <a:cs typeface="Arial" pitchFamily="34" charset="0"/>
              </a:rPr>
              <a:t>c properties-super paramagnet</a:t>
            </a:r>
            <a:r>
              <a:rPr lang="tr-TR" sz="1600" b="1" dirty="0" smtClean="0">
                <a:latin typeface="Arial" pitchFamily="34" charset="0"/>
                <a:ea typeface="Tahoma" pitchFamily="34" charset="0"/>
                <a:cs typeface="Arial" pitchFamily="34" charset="0"/>
              </a:rPr>
              <a:t>I</a:t>
            </a:r>
            <a:r>
              <a:rPr lang="en-GB" sz="1600" b="1" dirty="0" smtClean="0">
                <a:latin typeface="Arial" pitchFamily="34" charset="0"/>
                <a:ea typeface="Tahoma" pitchFamily="34" charset="0"/>
                <a:cs typeface="Arial" pitchFamily="34" charset="0"/>
              </a:rPr>
              <a:t>c </a:t>
            </a:r>
            <a:r>
              <a:rPr lang="en-GB" sz="1600" b="1" dirty="0" err="1" smtClean="0">
                <a:latin typeface="Arial" pitchFamily="34" charset="0"/>
                <a:ea typeface="Tahoma" pitchFamily="34" charset="0"/>
                <a:cs typeface="Arial" pitchFamily="34" charset="0"/>
              </a:rPr>
              <a:t>propert</a:t>
            </a:r>
            <a:r>
              <a:rPr lang="tr-TR" sz="1600" b="1" dirty="0" smtClean="0">
                <a:latin typeface="Arial" pitchFamily="34" charset="0"/>
                <a:ea typeface="Tahoma" pitchFamily="34" charset="0"/>
                <a:cs typeface="Arial" pitchFamily="34" charset="0"/>
              </a:rPr>
              <a:t>I</a:t>
            </a:r>
            <a:r>
              <a:rPr lang="en-GB" sz="1600" b="1" dirty="0" err="1" smtClean="0">
                <a:latin typeface="Arial" pitchFamily="34" charset="0"/>
                <a:ea typeface="Tahoma" pitchFamily="34" charset="0"/>
                <a:cs typeface="Arial" pitchFamily="34" charset="0"/>
              </a:rPr>
              <a:t>es</a:t>
            </a:r>
            <a:r>
              <a:rPr lang="tr-TR" sz="1800" dirty="0">
                <a:latin typeface="Tahoma" pitchFamily="34" charset="0"/>
                <a:ea typeface="Tahoma" pitchFamily="34" charset="0"/>
                <a:cs typeface="Tahoma" pitchFamily="34" charset="0"/>
              </a:rPr>
              <a:t/>
            </a:r>
            <a:br>
              <a:rPr lang="tr-TR" sz="1800" dirty="0">
                <a:latin typeface="Tahoma" pitchFamily="34" charset="0"/>
                <a:ea typeface="Tahoma" pitchFamily="34" charset="0"/>
                <a:cs typeface="Tahoma" pitchFamily="34" charset="0"/>
              </a:rPr>
            </a:br>
            <a:r>
              <a:rPr lang="tr-TR" sz="1800" dirty="0"/>
              <a:t/>
            </a:r>
            <a:br>
              <a:rPr lang="tr-TR" sz="1800" dirty="0"/>
            </a:br>
            <a:r>
              <a:rPr lang="tr-TR" sz="1800" dirty="0"/>
              <a:t/>
            </a:r>
            <a:br>
              <a:rPr lang="tr-TR" sz="1800" dirty="0"/>
            </a:br>
            <a:endParaRPr lang="tr-TR" sz="1800" dirty="0"/>
          </a:p>
        </p:txBody>
      </p:sp>
      <p:sp>
        <p:nvSpPr>
          <p:cNvPr id="5" name="Slide Number Placeholder 4"/>
          <p:cNvSpPr>
            <a:spLocks noGrp="1"/>
          </p:cNvSpPr>
          <p:nvPr>
            <p:ph type="sldNum" sz="quarter" idx="12"/>
          </p:nvPr>
        </p:nvSpPr>
        <p:spPr/>
        <p:txBody>
          <a:bodyPr/>
          <a:lstStyle/>
          <a:p>
            <a:fld id="{4C521CD2-722D-4A0A-AE50-97A1BAE73702}" type="slidenum">
              <a:rPr lang="tr-TR" smtClean="0"/>
              <a:pPr/>
              <a:t>7</a:t>
            </a:fld>
            <a:endParaRPr lang="tr-TR"/>
          </a:p>
        </p:txBody>
      </p:sp>
      <p:sp>
        <p:nvSpPr>
          <p:cNvPr id="3" name="AutoShape 6" descr="Lesson Explainer: Nanoparticles | Nagwa"/>
          <p:cNvSpPr>
            <a:spLocks noChangeAspect="1" noChangeArrowheads="1"/>
          </p:cNvSpPr>
          <p:nvPr/>
        </p:nvSpPr>
        <p:spPr bwMode="auto">
          <a:xfrm>
            <a:off x="155574" y="-144463"/>
            <a:ext cx="5784577" cy="57845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200" name="Picture 8" descr="Star-shaped nanoparticles may help to fight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37" y="3284984"/>
            <a:ext cx="557787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ioconjugated Nanoparticles for Biosensing, in Vivo Imaging, and Medical  Diagnostics | Analytical Chemi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343206"/>
            <a:ext cx="3843902" cy="1716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2677656"/>
          </a:xfrm>
          <a:prstGeom prst="rect">
            <a:avLst/>
          </a:prstGeom>
        </p:spPr>
        <p:txBody>
          <a:bodyPr wrap="square">
            <a:spAutoFit/>
          </a:bodyPr>
          <a:lstStyle/>
          <a:p>
            <a:pPr algn="just"/>
            <a:r>
              <a:rPr lang="en-GB" sz="2400" dirty="0" smtClean="0">
                <a:latin typeface="Tahoma" pitchFamily="34" charset="0"/>
                <a:ea typeface="Tahoma" pitchFamily="34" charset="0"/>
                <a:cs typeface="Tahoma" pitchFamily="34" charset="0"/>
              </a:rPr>
              <a:t>Nanoparticles that form the starting point of </a:t>
            </a:r>
            <a:r>
              <a:rPr lang="en-GB" sz="2400" dirty="0" err="1" smtClean="0">
                <a:latin typeface="Tahoma" pitchFamily="34" charset="0"/>
                <a:ea typeface="Tahoma" pitchFamily="34" charset="0"/>
                <a:cs typeface="Tahoma" pitchFamily="34" charset="0"/>
              </a:rPr>
              <a:t>nanotechnological</a:t>
            </a:r>
            <a:r>
              <a:rPr lang="en-GB" sz="2400" dirty="0" smtClean="0">
                <a:latin typeface="Tahoma" pitchFamily="34" charset="0"/>
                <a:ea typeface="Tahoma" pitchFamily="34" charset="0"/>
                <a:cs typeface="Tahoma" pitchFamily="34" charset="0"/>
              </a:rPr>
              <a:t> materials; they can be produced </a:t>
            </a:r>
            <a:r>
              <a:rPr lang="en-GB" sz="2400" dirty="0" smtClean="0">
                <a:solidFill>
                  <a:srgbClr val="FF0000"/>
                </a:solidFill>
                <a:latin typeface="Tahoma" pitchFamily="34" charset="0"/>
                <a:ea typeface="Tahoma" pitchFamily="34" charset="0"/>
                <a:cs typeface="Tahoma" pitchFamily="34" charset="0"/>
              </a:rPr>
              <a:t>in a wide chemical range and morphology.  </a:t>
            </a:r>
            <a:endParaRPr lang="tr-TR" sz="2400" dirty="0" smtClean="0">
              <a:solidFill>
                <a:srgbClr val="FF0000"/>
              </a:solidFill>
              <a:latin typeface="Tahoma" pitchFamily="34" charset="0"/>
              <a:ea typeface="Tahoma" pitchFamily="34" charset="0"/>
              <a:cs typeface="Tahoma" pitchFamily="34" charset="0"/>
            </a:endParaRPr>
          </a:p>
          <a:p>
            <a:pPr algn="just"/>
            <a:r>
              <a:rPr lang="en-GB" sz="2400" dirty="0" smtClean="0">
                <a:latin typeface="Tahoma" pitchFamily="34" charset="0"/>
                <a:ea typeface="Tahoma" pitchFamily="34" charset="0"/>
                <a:cs typeface="Tahoma" pitchFamily="34" charset="0"/>
              </a:rPr>
              <a:t>Today, nanoparticles with desired properties can be prepared based on metal, metal alloy, ceramic and polymer with different morphologies such as core-shell, doped, sandwich, cavity, spherical, rod-like and multi-faceted.</a:t>
            </a:r>
            <a:endParaRPr lang="tr-TR" sz="2400" dirty="0">
              <a:latin typeface="Tahoma" pitchFamily="34" charset="0"/>
              <a:ea typeface="Tahoma" pitchFamily="34" charset="0"/>
              <a:cs typeface="Tahoma" pitchFamily="34" charset="0"/>
            </a:endParaRPr>
          </a:p>
        </p:txBody>
      </p:sp>
      <p:grpSp>
        <p:nvGrpSpPr>
          <p:cNvPr id="15" name="14 Grup"/>
          <p:cNvGrpSpPr/>
          <p:nvPr/>
        </p:nvGrpSpPr>
        <p:grpSpPr>
          <a:xfrm>
            <a:off x="537494" y="3420289"/>
            <a:ext cx="8069011" cy="2736304"/>
            <a:chOff x="323528" y="3140968"/>
            <a:chExt cx="8069011" cy="2736304"/>
          </a:xfrm>
        </p:grpSpPr>
        <p:pic>
          <p:nvPicPr>
            <p:cNvPr id="6" name="Picture 5"/>
            <p:cNvPicPr>
              <a:picLocks noChangeAspect="1" noChangeArrowheads="1"/>
            </p:cNvPicPr>
            <p:nvPr/>
          </p:nvPicPr>
          <p:blipFill>
            <a:blip r:embed="rId2" cstate="email"/>
            <a:srcRect/>
            <a:stretch>
              <a:fillRect/>
            </a:stretch>
          </p:blipFill>
          <p:spPr bwMode="auto">
            <a:xfrm>
              <a:off x="3059832" y="3717032"/>
              <a:ext cx="1700589" cy="1790340"/>
            </a:xfrm>
            <a:prstGeom prst="rect">
              <a:avLst/>
            </a:prstGeom>
            <a:noFill/>
            <a:ln w="9525">
              <a:noFill/>
              <a:miter lim="800000"/>
              <a:headEnd/>
              <a:tailEnd/>
            </a:ln>
          </p:spPr>
        </p:pic>
        <p:pic>
          <p:nvPicPr>
            <p:cNvPr id="7" name="Picture 4"/>
            <p:cNvPicPr>
              <a:picLocks noChangeAspect="1" noChangeArrowheads="1"/>
            </p:cNvPicPr>
            <p:nvPr/>
          </p:nvPicPr>
          <p:blipFill>
            <a:blip r:embed="rId3" cstate="email"/>
            <a:srcRect/>
            <a:stretch>
              <a:fillRect/>
            </a:stretch>
          </p:blipFill>
          <p:spPr bwMode="auto">
            <a:xfrm>
              <a:off x="323528" y="3140968"/>
              <a:ext cx="1894593" cy="2148922"/>
            </a:xfrm>
            <a:prstGeom prst="rect">
              <a:avLst/>
            </a:prstGeom>
            <a:noFill/>
            <a:ln w="9525">
              <a:noFill/>
              <a:miter lim="800000"/>
              <a:headEnd/>
              <a:tailEnd/>
            </a:ln>
          </p:spPr>
        </p:pic>
        <p:pic>
          <p:nvPicPr>
            <p:cNvPr id="9" name="Picture 6"/>
            <p:cNvPicPr>
              <a:picLocks noChangeAspect="1" noChangeArrowheads="1"/>
            </p:cNvPicPr>
            <p:nvPr/>
          </p:nvPicPr>
          <p:blipFill>
            <a:blip r:embed="rId4" cstate="email"/>
            <a:srcRect/>
            <a:stretch>
              <a:fillRect/>
            </a:stretch>
          </p:blipFill>
          <p:spPr bwMode="auto">
            <a:xfrm>
              <a:off x="6372200" y="3645024"/>
              <a:ext cx="2020339" cy="2232248"/>
            </a:xfrm>
            <a:prstGeom prst="rect">
              <a:avLst/>
            </a:prstGeom>
            <a:noFill/>
            <a:ln w="9525">
              <a:noFill/>
              <a:miter lim="800000"/>
              <a:headEnd/>
              <a:tailEnd/>
            </a:ln>
          </p:spPr>
        </p:pic>
      </p:grpSp>
      <p:sp>
        <p:nvSpPr>
          <p:cNvPr id="10" name="Rectangle 9"/>
          <p:cNvSpPr/>
          <p:nvPr/>
        </p:nvSpPr>
        <p:spPr>
          <a:xfrm>
            <a:off x="2404944" y="2847183"/>
            <a:ext cx="6264696" cy="769441"/>
          </a:xfrm>
          <a:prstGeom prst="rect">
            <a:avLst/>
          </a:prstGeom>
        </p:spPr>
        <p:txBody>
          <a:bodyPr wrap="square">
            <a:spAutoFit/>
          </a:bodyPr>
          <a:lstStyle/>
          <a:p>
            <a:pPr algn="ctr"/>
            <a:r>
              <a:rPr lang="tr-TR" sz="2200" b="1" dirty="0" err="1" smtClean="0">
                <a:solidFill>
                  <a:srgbClr val="FF0000"/>
                </a:solidFill>
                <a:latin typeface="Tahoma" pitchFamily="34" charset="0"/>
                <a:ea typeface="Tahoma" pitchFamily="34" charset="0"/>
                <a:cs typeface="Tahoma" pitchFamily="34" charset="0"/>
              </a:rPr>
              <a:t>Electron</a:t>
            </a:r>
            <a:r>
              <a:rPr lang="tr-TR" sz="2200" b="1" dirty="0" smtClean="0">
                <a:solidFill>
                  <a:srgbClr val="FF0000"/>
                </a:solidFill>
                <a:latin typeface="Tahoma" pitchFamily="34" charset="0"/>
                <a:ea typeface="Tahoma" pitchFamily="34" charset="0"/>
                <a:cs typeface="Tahoma" pitchFamily="34" charset="0"/>
              </a:rPr>
              <a:t> </a:t>
            </a:r>
            <a:r>
              <a:rPr lang="tr-TR" sz="2200" b="1" dirty="0" err="1" smtClean="0">
                <a:solidFill>
                  <a:srgbClr val="FF0000"/>
                </a:solidFill>
                <a:latin typeface="Tahoma" pitchFamily="34" charset="0"/>
                <a:ea typeface="Tahoma" pitchFamily="34" charset="0"/>
                <a:cs typeface="Tahoma" pitchFamily="34" charset="0"/>
              </a:rPr>
              <a:t>microscope</a:t>
            </a:r>
            <a:r>
              <a:rPr lang="tr-TR" sz="2200" b="1" dirty="0" smtClean="0">
                <a:solidFill>
                  <a:srgbClr val="FF0000"/>
                </a:solidFill>
                <a:latin typeface="Tahoma" pitchFamily="34" charset="0"/>
                <a:ea typeface="Tahoma" pitchFamily="34" charset="0"/>
                <a:cs typeface="Tahoma" pitchFamily="34" charset="0"/>
              </a:rPr>
              <a:t> </a:t>
            </a:r>
            <a:r>
              <a:rPr lang="tr-TR" sz="2200" b="1" dirty="0" err="1" smtClean="0">
                <a:solidFill>
                  <a:srgbClr val="FF0000"/>
                </a:solidFill>
                <a:latin typeface="Tahoma" pitchFamily="34" charset="0"/>
                <a:ea typeface="Tahoma" pitchFamily="34" charset="0"/>
                <a:cs typeface="Tahoma" pitchFamily="34" charset="0"/>
              </a:rPr>
              <a:t>images</a:t>
            </a:r>
            <a:r>
              <a:rPr lang="tr-TR" sz="2200" b="1" dirty="0" smtClean="0">
                <a:solidFill>
                  <a:srgbClr val="FF0000"/>
                </a:solidFill>
                <a:latin typeface="Tahoma" pitchFamily="34" charset="0"/>
                <a:ea typeface="Tahoma" pitchFamily="34" charset="0"/>
                <a:cs typeface="Tahoma" pitchFamily="34" charset="0"/>
              </a:rPr>
              <a:t> of </a:t>
            </a:r>
            <a:r>
              <a:rPr lang="tr-TR" sz="2200" b="1" dirty="0" err="1" smtClean="0">
                <a:solidFill>
                  <a:srgbClr val="FF0000"/>
                </a:solidFill>
                <a:latin typeface="Tahoma" pitchFamily="34" charset="0"/>
                <a:ea typeface="Tahoma" pitchFamily="34" charset="0"/>
                <a:cs typeface="Tahoma" pitchFamily="34" charset="0"/>
              </a:rPr>
              <a:t>nanoparticles</a:t>
            </a:r>
            <a:endParaRPr lang="tr-TR" sz="2200" b="1" dirty="0">
              <a:solidFill>
                <a:srgbClr val="FF0000"/>
              </a:solidFill>
              <a:latin typeface="Tahoma" pitchFamily="34" charset="0"/>
              <a:ea typeface="Tahoma" pitchFamily="34" charset="0"/>
              <a:cs typeface="Tahoma" pitchFamily="34" charset="0"/>
            </a:endParaRPr>
          </a:p>
        </p:txBody>
      </p:sp>
      <p:sp>
        <p:nvSpPr>
          <p:cNvPr id="11" name="Rectangle 10"/>
          <p:cNvSpPr/>
          <p:nvPr/>
        </p:nvSpPr>
        <p:spPr>
          <a:xfrm>
            <a:off x="355235" y="5720690"/>
            <a:ext cx="2188420" cy="369332"/>
          </a:xfrm>
          <a:prstGeom prst="rect">
            <a:avLst/>
          </a:prstGeom>
        </p:spPr>
        <p:txBody>
          <a:bodyPr wrap="none">
            <a:spAutoFit/>
          </a:bodyPr>
          <a:lstStyle/>
          <a:p>
            <a:r>
              <a:rPr lang="tr-TR" dirty="0">
                <a:latin typeface="Tahoma" pitchFamily="34" charset="0"/>
                <a:ea typeface="Tahoma" pitchFamily="34" charset="0"/>
                <a:cs typeface="Tahoma" pitchFamily="34" charset="0"/>
              </a:rPr>
              <a:t>(a) </a:t>
            </a:r>
            <a:r>
              <a:rPr lang="tr-TR" dirty="0" err="1" smtClean="0">
                <a:latin typeface="Tahoma" pitchFamily="34" charset="0"/>
                <a:ea typeface="Tahoma" pitchFamily="34" charset="0"/>
                <a:cs typeface="Tahoma" pitchFamily="34" charset="0"/>
              </a:rPr>
              <a:t>gold</a:t>
            </a:r>
            <a:r>
              <a:rPr lang="tr-TR" dirty="0" smtClean="0">
                <a:latin typeface="Tahoma" pitchFamily="34" charset="0"/>
                <a:ea typeface="Tahoma" pitchFamily="34" charset="0"/>
                <a:cs typeface="Tahoma" pitchFamily="34" charset="0"/>
              </a:rPr>
              <a:t> </a:t>
            </a:r>
            <a:r>
              <a:rPr lang="tr-TR" dirty="0" err="1" smtClean="0">
                <a:latin typeface="Tahoma" pitchFamily="34" charset="0"/>
                <a:ea typeface="Tahoma" pitchFamily="34" charset="0"/>
                <a:cs typeface="Tahoma" pitchFamily="34" charset="0"/>
              </a:rPr>
              <a:t>nanocubics</a:t>
            </a:r>
            <a:endParaRPr lang="tr-TR" dirty="0">
              <a:latin typeface="Tahoma" pitchFamily="34" charset="0"/>
              <a:ea typeface="Tahoma" pitchFamily="34" charset="0"/>
              <a:cs typeface="Tahoma" pitchFamily="34" charset="0"/>
            </a:endParaRPr>
          </a:p>
        </p:txBody>
      </p:sp>
      <p:sp>
        <p:nvSpPr>
          <p:cNvPr id="12" name="Rectangle 11"/>
          <p:cNvSpPr/>
          <p:nvPr/>
        </p:nvSpPr>
        <p:spPr>
          <a:xfrm>
            <a:off x="2791173" y="5825074"/>
            <a:ext cx="4644008" cy="369332"/>
          </a:xfrm>
          <a:prstGeom prst="rect">
            <a:avLst/>
          </a:prstGeom>
        </p:spPr>
        <p:txBody>
          <a:bodyPr wrap="square">
            <a:spAutoFit/>
          </a:bodyPr>
          <a:lstStyle/>
          <a:p>
            <a:r>
              <a:rPr lang="tr-TR" dirty="0">
                <a:latin typeface="Tahoma" pitchFamily="34" charset="0"/>
                <a:ea typeface="Tahoma" pitchFamily="34" charset="0"/>
                <a:cs typeface="Tahoma" pitchFamily="34" charset="0"/>
              </a:rPr>
              <a:t>(b) </a:t>
            </a:r>
            <a:r>
              <a:rPr lang="tr-TR" dirty="0" err="1" smtClean="0">
                <a:latin typeface="Tahoma" pitchFamily="34" charset="0"/>
                <a:ea typeface="Tahoma" pitchFamily="34" charset="0"/>
                <a:cs typeface="Tahoma" pitchFamily="34" charset="0"/>
              </a:rPr>
              <a:t>GoldShell</a:t>
            </a:r>
            <a:r>
              <a:rPr lang="tr-TR" dirty="0" smtClean="0">
                <a:latin typeface="Tahoma" pitchFamily="34" charset="0"/>
                <a:ea typeface="Tahoma" pitchFamily="34" charset="0"/>
                <a:cs typeface="Tahoma" pitchFamily="34" charset="0"/>
              </a:rPr>
              <a:t> </a:t>
            </a:r>
            <a:r>
              <a:rPr lang="tr-TR" dirty="0" err="1" smtClean="0">
                <a:latin typeface="Tahoma" pitchFamily="34" charset="0"/>
                <a:ea typeface="Tahoma" pitchFamily="34" charset="0"/>
                <a:cs typeface="Tahoma" pitchFamily="34" charset="0"/>
              </a:rPr>
              <a:t>Nanoparticles</a:t>
            </a:r>
            <a:endParaRPr lang="tr-TR" dirty="0">
              <a:latin typeface="Tahoma" pitchFamily="34" charset="0"/>
              <a:ea typeface="Tahoma" pitchFamily="34" charset="0"/>
              <a:cs typeface="Tahoma" pitchFamily="34" charset="0"/>
            </a:endParaRPr>
          </a:p>
        </p:txBody>
      </p:sp>
      <p:sp>
        <p:nvSpPr>
          <p:cNvPr id="13" name="Rectangle 12"/>
          <p:cNvSpPr/>
          <p:nvPr/>
        </p:nvSpPr>
        <p:spPr>
          <a:xfrm>
            <a:off x="4974387" y="6148240"/>
            <a:ext cx="4458152" cy="369332"/>
          </a:xfrm>
          <a:prstGeom prst="rect">
            <a:avLst/>
          </a:prstGeom>
        </p:spPr>
        <p:txBody>
          <a:bodyPr wrap="square">
            <a:spAutoFit/>
          </a:bodyPr>
          <a:lstStyle/>
          <a:p>
            <a:pPr algn="ctr"/>
            <a:r>
              <a:rPr lang="tr-TR" dirty="0">
                <a:latin typeface="Tahoma" pitchFamily="34" charset="0"/>
                <a:ea typeface="Tahoma" pitchFamily="34" charset="0"/>
                <a:cs typeface="Tahoma" pitchFamily="34" charset="0"/>
              </a:rPr>
              <a:t>(c) </a:t>
            </a:r>
            <a:r>
              <a:rPr lang="tr-TR" dirty="0" err="1" smtClean="0">
                <a:latin typeface="Tahoma" pitchFamily="34" charset="0"/>
                <a:ea typeface="Tahoma" pitchFamily="34" charset="0"/>
                <a:cs typeface="Tahoma" pitchFamily="34" charset="0"/>
              </a:rPr>
              <a:t>In-spaced</a:t>
            </a:r>
            <a:r>
              <a:rPr lang="tr-TR" dirty="0" smtClean="0">
                <a:latin typeface="Tahoma" pitchFamily="34" charset="0"/>
                <a:ea typeface="Tahoma" pitchFamily="34" charset="0"/>
                <a:cs typeface="Tahoma" pitchFamily="34" charset="0"/>
              </a:rPr>
              <a:t> </a:t>
            </a:r>
            <a:r>
              <a:rPr lang="tr-TR" dirty="0" err="1" smtClean="0">
                <a:latin typeface="Tahoma" pitchFamily="34" charset="0"/>
                <a:ea typeface="Tahoma" pitchFamily="34" charset="0"/>
                <a:cs typeface="Tahoma" pitchFamily="34" charset="0"/>
              </a:rPr>
              <a:t>platinum</a:t>
            </a:r>
            <a:r>
              <a:rPr lang="tr-TR" dirty="0" smtClean="0">
                <a:latin typeface="Tahoma" pitchFamily="34" charset="0"/>
                <a:ea typeface="Tahoma" pitchFamily="34" charset="0"/>
                <a:cs typeface="Tahoma" pitchFamily="34" charset="0"/>
              </a:rPr>
              <a:t> </a:t>
            </a:r>
            <a:r>
              <a:rPr lang="tr-TR" dirty="0" err="1" smtClean="0">
                <a:latin typeface="Tahoma" pitchFamily="34" charset="0"/>
                <a:ea typeface="Tahoma" pitchFamily="34" charset="0"/>
                <a:cs typeface="Tahoma" pitchFamily="34" charset="0"/>
              </a:rPr>
              <a:t>nanoparticles</a:t>
            </a:r>
            <a:r>
              <a:rPr lang="tr-TR" dirty="0" smtClean="0">
                <a:latin typeface="Tahoma" pitchFamily="34" charset="0"/>
                <a:ea typeface="Tahoma" pitchFamily="34" charset="0"/>
                <a:cs typeface="Tahoma" pitchFamily="34" charset="0"/>
              </a:rPr>
              <a:t>.</a:t>
            </a:r>
            <a:endParaRPr lang="tr-TR" dirty="0">
              <a:latin typeface="Tahoma" pitchFamily="34" charset="0"/>
              <a:ea typeface="Tahoma" pitchFamily="34" charset="0"/>
              <a:cs typeface="Tahoma" pitchFamily="34" charset="0"/>
            </a:endParaRPr>
          </a:p>
        </p:txBody>
      </p:sp>
      <p:sp>
        <p:nvSpPr>
          <p:cNvPr id="14" name="Slide Number Placeholder 13"/>
          <p:cNvSpPr>
            <a:spLocks noGrp="1"/>
          </p:cNvSpPr>
          <p:nvPr>
            <p:ph type="sldNum" sz="quarter" idx="12"/>
          </p:nvPr>
        </p:nvSpPr>
        <p:spPr/>
        <p:txBody>
          <a:bodyPr/>
          <a:lstStyle/>
          <a:p>
            <a:fld id="{4C521CD2-722D-4A0A-AE50-97A1BAE73702}" type="slidenum">
              <a:rPr lang="tr-TR" smtClean="0"/>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1038484"/>
            <a:ext cx="8352928" cy="4832092"/>
          </a:xfrm>
          <a:prstGeom prst="rect">
            <a:avLst/>
          </a:prstGeom>
        </p:spPr>
        <p:txBody>
          <a:bodyPr wrap="square">
            <a:spAutoFit/>
          </a:bodyPr>
          <a:lstStyle/>
          <a:p>
            <a:pPr algn="just"/>
            <a:r>
              <a:rPr lang="en-GB" sz="2800" dirty="0" smtClean="0">
                <a:latin typeface="Times New Roman" pitchFamily="18" charset="0"/>
                <a:ea typeface="Tahoma" pitchFamily="34" charset="0"/>
                <a:cs typeface="Times New Roman" pitchFamily="18" charset="0"/>
              </a:rPr>
              <a:t>Thanks to the superior properties of nanostructured particles;</a:t>
            </a:r>
            <a:endParaRPr lang="tr-TR" sz="2800" dirty="0" smtClean="0">
              <a:latin typeface="Times New Roman" pitchFamily="18" charset="0"/>
              <a:ea typeface="Tahoma" pitchFamily="34" charset="0"/>
              <a:cs typeface="Times New Roman" pitchFamily="18" charset="0"/>
            </a:endParaRPr>
          </a:p>
          <a:p>
            <a:pPr algn="just"/>
            <a:r>
              <a:rPr lang="en-GB" sz="2800" dirty="0" smtClean="0">
                <a:latin typeface="Times New Roman" pitchFamily="18" charset="0"/>
                <a:ea typeface="Tahoma" pitchFamily="34" charset="0"/>
                <a:cs typeface="Times New Roman" pitchFamily="18" charset="0"/>
              </a:rPr>
              <a:t>   </a:t>
            </a:r>
            <a:endParaRPr lang="tr-TR" sz="2800" dirty="0" smtClean="0">
              <a:latin typeface="Times New Roman" pitchFamily="18" charset="0"/>
              <a:ea typeface="Tahoma" pitchFamily="34" charset="0"/>
              <a:cs typeface="Times New Roman" pitchFamily="18" charset="0"/>
            </a:endParaRPr>
          </a:p>
          <a:p>
            <a:pPr algn="just"/>
            <a:r>
              <a:rPr lang="en-GB" sz="2800" dirty="0" smtClean="0">
                <a:latin typeface="Times New Roman" pitchFamily="18" charset="0"/>
                <a:ea typeface="Tahoma" pitchFamily="34" charset="0"/>
                <a:cs typeface="Times New Roman" pitchFamily="18" charset="0"/>
              </a:rPr>
              <a:t>They have been used in many industrial areas, </a:t>
            </a:r>
            <a:endParaRPr lang="tr-TR" sz="2800" dirty="0" smtClean="0">
              <a:latin typeface="Times New Roman" pitchFamily="18" charset="0"/>
              <a:ea typeface="Tahoma" pitchFamily="34" charset="0"/>
              <a:cs typeface="Times New Roman" pitchFamily="18" charset="0"/>
            </a:endParaRPr>
          </a:p>
          <a:p>
            <a:pPr algn="just"/>
            <a:r>
              <a:rPr lang="en-GB" sz="2800" dirty="0" smtClean="0">
                <a:latin typeface="Times New Roman" pitchFamily="18" charset="0"/>
                <a:ea typeface="Tahoma" pitchFamily="34" charset="0"/>
                <a:cs typeface="Times New Roman" pitchFamily="18" charset="0"/>
              </a:rPr>
              <a:t>especially in the electrical and electronics, </a:t>
            </a:r>
            <a:endParaRPr lang="tr-TR" sz="2800" dirty="0" smtClean="0">
              <a:latin typeface="Times New Roman" pitchFamily="18" charset="0"/>
              <a:ea typeface="Tahoma" pitchFamily="34" charset="0"/>
              <a:cs typeface="Times New Roman" pitchFamily="18" charset="0"/>
            </a:endParaRPr>
          </a:p>
          <a:p>
            <a:pPr algn="just"/>
            <a:r>
              <a:rPr lang="en-GB" sz="2800" dirty="0" smtClean="0">
                <a:latin typeface="Times New Roman" pitchFamily="18" charset="0"/>
                <a:ea typeface="Tahoma" pitchFamily="34" charset="0"/>
                <a:cs typeface="Times New Roman" pitchFamily="18" charset="0"/>
              </a:rPr>
              <a:t>biomedical, automotive and chemical sectors.   </a:t>
            </a:r>
            <a:endParaRPr lang="tr-TR" sz="2800" dirty="0" smtClean="0">
              <a:latin typeface="Times New Roman" pitchFamily="18" charset="0"/>
              <a:ea typeface="Tahoma" pitchFamily="34" charset="0"/>
              <a:cs typeface="Times New Roman" pitchFamily="18" charset="0"/>
            </a:endParaRPr>
          </a:p>
          <a:p>
            <a:pPr algn="just"/>
            <a:endParaRPr lang="tr-TR" sz="2800" dirty="0">
              <a:latin typeface="Times New Roman" pitchFamily="18" charset="0"/>
              <a:ea typeface="Tahoma" pitchFamily="34" charset="0"/>
              <a:cs typeface="Times New Roman" pitchFamily="18" charset="0"/>
            </a:endParaRPr>
          </a:p>
          <a:p>
            <a:pPr algn="just"/>
            <a:r>
              <a:rPr lang="en-GB" sz="2800" dirty="0" smtClean="0">
                <a:latin typeface="Times New Roman" pitchFamily="18" charset="0"/>
                <a:ea typeface="Tahoma" pitchFamily="34" charset="0"/>
                <a:cs typeface="Times New Roman" pitchFamily="18" charset="0"/>
              </a:rPr>
              <a:t>It is seen that different production methods have been developed due to the fact that the physicochemical and morphological properties of nanoparticles are affected by the characteristics of the starting material used.</a:t>
            </a:r>
            <a:endParaRPr lang="tr-TR" sz="2800" dirty="0">
              <a:latin typeface="Times New Roman" pitchFamily="18" charset="0"/>
              <a:ea typeface="Tahoma" pitchFamily="34" charset="0"/>
              <a:cs typeface="Times New Roman" pitchFamily="18" charset="0"/>
            </a:endParaRPr>
          </a:p>
        </p:txBody>
      </p:sp>
      <p:sp>
        <p:nvSpPr>
          <p:cNvPr id="7" name="Slide Number Placeholder 6"/>
          <p:cNvSpPr>
            <a:spLocks noGrp="1"/>
          </p:cNvSpPr>
          <p:nvPr>
            <p:ph type="sldNum" sz="quarter" idx="12"/>
          </p:nvPr>
        </p:nvSpPr>
        <p:spPr/>
        <p:txBody>
          <a:bodyPr/>
          <a:lstStyle/>
          <a:p>
            <a:fld id="{4C521CD2-722D-4A0A-AE50-97A1BAE73702}" type="slidenum">
              <a:rPr lang="tr-TR" smtClean="0"/>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Gökyüzü">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3933</TotalTime>
  <Words>4298</Words>
  <Application>Microsoft Office PowerPoint</Application>
  <PresentationFormat>Ekran Gösterisi (4:3)</PresentationFormat>
  <Paragraphs>255</Paragraphs>
  <Slides>45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45</vt:i4>
      </vt:variant>
    </vt:vector>
  </HeadingPairs>
  <TitlesOfParts>
    <vt:vector size="53" baseType="lpstr">
      <vt:lpstr>Arial</vt:lpstr>
      <vt:lpstr>Calibri</vt:lpstr>
      <vt:lpstr>Calibri Light</vt:lpstr>
      <vt:lpstr>Mongolian Baiti</vt:lpstr>
      <vt:lpstr>Tahoma</vt:lpstr>
      <vt:lpstr>Times New Roman</vt:lpstr>
      <vt:lpstr>Wingdings</vt:lpstr>
      <vt:lpstr>Gökyüzü</vt:lpstr>
      <vt:lpstr>Nanoparticle Synthesis Methods</vt:lpstr>
      <vt:lpstr>PowerPoint Sunusu</vt:lpstr>
      <vt:lpstr>PowerPoint Sunusu</vt:lpstr>
      <vt:lpstr>PowerPoint Sunusu</vt:lpstr>
      <vt:lpstr>PowerPoint Sunusu</vt:lpstr>
      <vt:lpstr>PowerPoint Sunusu</vt:lpstr>
      <vt:lpstr>If the propertIes that vary wIth magnItude In nanosIzes are sImply summarIzed;  1- ChemIcal propertIes-reactIvIty-catalytIc propertIes  2- Thermal propertıes- MeltIng temperature  3- Mechanical properties  4-OptIcal propertIes-RadIatIon absorptIon and scatterIng of lIghtheads 5-Electrical propertIes  6-MagnetIc properties-super paramagnetIc propertIes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SOL-GEL Method</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 PARÇACIK HAZIRLAMA YÖNTEMLERİ</dc:title>
  <dc:creator>aek</dc:creator>
  <cp:lastModifiedBy>İbrahim</cp:lastModifiedBy>
  <cp:revision>365</cp:revision>
  <dcterms:created xsi:type="dcterms:W3CDTF">2014-04-11T20:06:53Z</dcterms:created>
  <dcterms:modified xsi:type="dcterms:W3CDTF">2022-11-07T09:26:33Z</dcterms:modified>
</cp:coreProperties>
</file>