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303" r:id="rId3"/>
    <p:sldId id="273" r:id="rId4"/>
    <p:sldId id="274" r:id="rId5"/>
    <p:sldId id="275" r:id="rId6"/>
    <p:sldId id="276" r:id="rId7"/>
    <p:sldId id="277" r:id="rId8"/>
    <p:sldId id="278" r:id="rId9"/>
    <p:sldId id="279" r:id="rId10"/>
    <p:sldId id="280" r:id="rId11"/>
    <p:sldId id="272" r:id="rId12"/>
    <p:sldId id="281" r:id="rId13"/>
    <p:sldId id="282" r:id="rId14"/>
    <p:sldId id="283" r:id="rId15"/>
    <p:sldId id="284" r:id="rId16"/>
    <p:sldId id="285" r:id="rId17"/>
    <p:sldId id="286" r:id="rId18"/>
    <p:sldId id="287" r:id="rId19"/>
    <p:sldId id="288" r:id="rId20"/>
    <p:sldId id="289" r:id="rId21"/>
    <p:sldId id="290" r:id="rId22"/>
    <p:sldId id="291" r:id="rId23"/>
    <p:sldId id="293" r:id="rId24"/>
    <p:sldId id="295" r:id="rId25"/>
    <p:sldId id="298" r:id="rId26"/>
    <p:sldId id="299" r:id="rId27"/>
    <p:sldId id="300"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02"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3/27/2024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3/27/2024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3/27/2024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3/27/2024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Tekstil Hazırlama Teknolojisi</a:t>
            </a:r>
            <a:endParaRPr lang="en-US" dirty="0"/>
          </a:p>
        </p:txBody>
      </p:sp>
      <p:sp>
        <p:nvSpPr>
          <p:cNvPr id="3" name="Alt Başlık 2"/>
          <p:cNvSpPr>
            <a:spLocks noGrp="1"/>
          </p:cNvSpPr>
          <p:nvPr>
            <p:ph type="subTitle" idx="1"/>
          </p:nvPr>
        </p:nvSpPr>
        <p:spPr/>
        <p:txBody>
          <a:bodyPr/>
          <a:lstStyle/>
          <a:p>
            <a:pPr algn="ctr"/>
            <a:r>
              <a:rPr lang="tr-TR" dirty="0" smtClean="0"/>
              <a:t>2023-2024 </a:t>
            </a:r>
            <a:r>
              <a:rPr lang="tr-TR" dirty="0" smtClean="0"/>
              <a:t>Bahar Dönemi </a:t>
            </a:r>
          </a:p>
          <a:p>
            <a:pPr algn="ctr"/>
            <a:r>
              <a:rPr lang="tr-TR" dirty="0" smtClean="0"/>
              <a:t>(VII. </a:t>
            </a:r>
            <a:r>
              <a:rPr lang="tr-TR" dirty="0" smtClean="0"/>
              <a:t>Hafta</a:t>
            </a:r>
            <a:r>
              <a:rPr lang="tr-TR" smtClean="0"/>
              <a:t>: </a:t>
            </a:r>
            <a:r>
              <a:rPr lang="tr-TR" smtClean="0"/>
              <a:t>03</a:t>
            </a:r>
            <a:r>
              <a:rPr lang="tr-TR" smtClean="0"/>
              <a:t>.04.2024)</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lstStyle/>
          <a:p>
            <a:pPr algn="just" fontAlgn="base">
              <a:lnSpc>
                <a:spcPct val="150000"/>
              </a:lnSpc>
            </a:pPr>
            <a:r>
              <a:rPr lang="tr-TR" b="1" dirty="0">
                <a:solidFill>
                  <a:srgbClr val="C00000"/>
                </a:solidFill>
                <a:latin typeface="Bookman Old Style" panose="02050604050505020204" pitchFamily="18" charset="0"/>
              </a:rPr>
              <a:t>4-Mukavemet:</a:t>
            </a:r>
            <a:r>
              <a:rPr lang="tr-TR" dirty="0">
                <a:solidFill>
                  <a:srgbClr val="000000"/>
                </a:solidFill>
                <a:latin typeface="Bookman Old Style" panose="02050604050505020204" pitchFamily="18" charset="0"/>
              </a:rPr>
              <a:t> Naylon 6.6 liflerinin mukavemeti çok yüksektir. Naylon 6.6 liflerinin mukavemeti kuru halde 4.5 – 6 gr/denye, ıslak halde ise 4.1 – 5.2 gr/denye arasındadır. Islak halde iken mukavemetlerinde az bir düşüş görülmektedir.</a:t>
            </a:r>
            <a:endParaRPr lang="tr-TR" dirty="0">
              <a:solidFill>
                <a:srgbClr val="555555"/>
              </a:solidFill>
              <a:latin typeface="Bookman Old Style" panose="02050604050505020204" pitchFamily="18" charset="0"/>
            </a:endParaRPr>
          </a:p>
          <a:p>
            <a:pPr algn="just" fontAlgn="base">
              <a:lnSpc>
                <a:spcPct val="150000"/>
              </a:lnSpc>
            </a:pPr>
            <a:r>
              <a:rPr lang="tr-TR" b="1" dirty="0">
                <a:solidFill>
                  <a:srgbClr val="C00000"/>
                </a:solidFill>
                <a:latin typeface="Bookman Old Style" panose="02050604050505020204" pitchFamily="18" charset="0"/>
              </a:rPr>
              <a:t>5-Nem çekme özelliği: Naylon</a:t>
            </a:r>
            <a:r>
              <a:rPr lang="tr-TR" dirty="0">
                <a:solidFill>
                  <a:srgbClr val="000000"/>
                </a:solidFill>
                <a:latin typeface="Bookman Old Style" panose="02050604050505020204" pitchFamily="18" charset="0"/>
              </a:rPr>
              <a:t> 6.6 liflerinin nem çekme özelliği doğal lifle oranla düşüktür. Bu oran normal şartlarda % 4 – 4.5 arasında değişmektedir.</a:t>
            </a:r>
            <a:endParaRPr lang="tr-TR" dirty="0">
              <a:solidFill>
                <a:srgbClr val="555555"/>
              </a:solidFill>
              <a:latin typeface="Bookman Old Style" panose="02050604050505020204" pitchFamily="18" charset="0"/>
            </a:endParaRPr>
          </a:p>
          <a:p>
            <a:pPr algn="just">
              <a:lnSpc>
                <a:spcPct val="150000"/>
              </a:lnSpc>
            </a:pPr>
            <a:r>
              <a:rPr lang="tr-TR" b="1" dirty="0">
                <a:solidFill>
                  <a:srgbClr val="C00000"/>
                </a:solidFill>
                <a:latin typeface="Bookman Old Style" panose="02050604050505020204" pitchFamily="18" charset="0"/>
              </a:rPr>
              <a:t>6-Sürtünmeye karşı dayanıklılık: Naylon</a:t>
            </a:r>
            <a:r>
              <a:rPr lang="tr-TR" dirty="0">
                <a:solidFill>
                  <a:srgbClr val="000000"/>
                </a:solidFill>
                <a:latin typeface="Bookman Old Style" panose="02050604050505020204" pitchFamily="18" charset="0"/>
              </a:rPr>
              <a:t> 6.6 liflerinin sürtünmeye karşıdayanıklılığı oldukça iyidir. Ancak tüylenme problemi ile karşılaşılabilir.</a:t>
            </a:r>
            <a:endParaRPr lang="tr-TR" dirty="0">
              <a:latin typeface="Bookman Old Style" panose="02050604050505020204" pitchFamily="18" charset="0"/>
            </a:endParaRPr>
          </a:p>
        </p:txBody>
      </p:sp>
    </p:spTree>
    <p:extLst>
      <p:ext uri="{BB962C8B-B14F-4D97-AF65-F5344CB8AC3E}">
        <p14:creationId xmlns:p14="http://schemas.microsoft.com/office/powerpoint/2010/main" val="1673767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lstStyle/>
          <a:p>
            <a:pPr algn="just" fontAlgn="base">
              <a:lnSpc>
                <a:spcPct val="150000"/>
              </a:lnSpc>
            </a:pPr>
            <a:r>
              <a:rPr lang="tr-TR" b="1" dirty="0">
                <a:solidFill>
                  <a:srgbClr val="C00000"/>
                </a:solidFill>
              </a:rPr>
              <a:t>7-Boyut değiştirmezlik: Naylon</a:t>
            </a:r>
            <a:r>
              <a:rPr lang="tr-TR" dirty="0">
                <a:solidFill>
                  <a:srgbClr val="000000"/>
                </a:solidFill>
              </a:rPr>
              <a:t> 6.6 ürünlerinin boyut değiştirmezliği, düşük ve ılık sıcaklıklarda yıkandığında iyidir. Yüksek sıcaklıklarda yıkanan ürünler büzüşmeye bağlı olarak çeker.</a:t>
            </a:r>
            <a:endParaRPr lang="tr-TR" dirty="0">
              <a:solidFill>
                <a:srgbClr val="555555"/>
              </a:solidFill>
            </a:endParaRPr>
          </a:p>
          <a:p>
            <a:pPr algn="just" fontAlgn="base">
              <a:lnSpc>
                <a:spcPct val="150000"/>
              </a:lnSpc>
            </a:pPr>
            <a:r>
              <a:rPr lang="tr-TR" b="1" dirty="0">
                <a:solidFill>
                  <a:srgbClr val="C00000"/>
                </a:solidFill>
              </a:rPr>
              <a:t>8-Esneklik ve yaylanma özelliği: Naylon</a:t>
            </a:r>
            <a:r>
              <a:rPr lang="tr-TR" dirty="0">
                <a:solidFill>
                  <a:srgbClr val="000000"/>
                </a:solidFill>
              </a:rPr>
              <a:t> 6.6 liflerinin esneklik özelliği yüksek , yaylanma özelliği iyidir. Naylon 6.6 lifleri % 8 oranında uzatıldıklarında eski hallerine dönebilir. Filament halindeki Naylon 6.6 liflerinin uzama oranı kuru halde % 26 – 32, yaş halde % 30 – 37 arasında değişmektedir.</a:t>
            </a:r>
            <a:endParaRPr lang="tr-TR" dirty="0">
              <a:solidFill>
                <a:srgbClr val="555555"/>
              </a:solidFill>
            </a:endParaRPr>
          </a:p>
          <a:p>
            <a:pPr algn="just" fontAlgn="base">
              <a:lnSpc>
                <a:spcPct val="150000"/>
              </a:lnSpc>
            </a:pPr>
            <a:r>
              <a:rPr lang="tr-TR" b="1" dirty="0">
                <a:solidFill>
                  <a:srgbClr val="C00000"/>
                </a:solidFill>
              </a:rPr>
              <a:t>9-Hacimsel yoğunluk</a:t>
            </a:r>
            <a:r>
              <a:rPr lang="tr-TR" dirty="0">
                <a:solidFill>
                  <a:srgbClr val="000000"/>
                </a:solidFill>
              </a:rPr>
              <a:t> : Naylon 6.6 lifleri oldukça hafif bir lif olup, özgül ağırlığı 1.14 gr/cm³ tür.</a:t>
            </a:r>
            <a:endParaRPr lang="tr-TR" dirty="0">
              <a:solidFill>
                <a:srgbClr val="555555"/>
              </a:solidFill>
            </a:endParaRPr>
          </a:p>
          <a:p>
            <a:pPr marL="0" indent="0">
              <a:buNone/>
            </a:pPr>
            <a:endParaRPr lang="tr-TR" dirty="0"/>
          </a:p>
        </p:txBody>
      </p:sp>
    </p:spTree>
    <p:extLst>
      <p:ext uri="{BB962C8B-B14F-4D97-AF65-F5344CB8AC3E}">
        <p14:creationId xmlns:p14="http://schemas.microsoft.com/office/powerpoint/2010/main" val="136835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5894"/>
          </a:xfrm>
        </p:spPr>
        <p:txBody>
          <a:bodyPr>
            <a:normAutofit fontScale="90000"/>
          </a:bodyPr>
          <a:lstStyle/>
          <a:p>
            <a:pPr algn="ctr"/>
            <a:r>
              <a:rPr lang="tr-TR" sz="2800" dirty="0"/>
              <a:t>Naylon 6.6 Lifinin Kimyasal Özellikleri</a:t>
            </a:r>
          </a:p>
        </p:txBody>
      </p:sp>
      <p:sp>
        <p:nvSpPr>
          <p:cNvPr id="3" name="Content Placeholder 2"/>
          <p:cNvSpPr>
            <a:spLocks noGrp="1"/>
          </p:cNvSpPr>
          <p:nvPr>
            <p:ph idx="1"/>
          </p:nvPr>
        </p:nvSpPr>
        <p:spPr>
          <a:xfrm>
            <a:off x="1069848" y="1149531"/>
            <a:ext cx="10058400" cy="5022669"/>
          </a:xfrm>
        </p:spPr>
        <p:txBody>
          <a:bodyPr/>
          <a:lstStyle/>
          <a:p>
            <a:pPr algn="just" fontAlgn="base">
              <a:lnSpc>
                <a:spcPct val="150000"/>
              </a:lnSpc>
            </a:pPr>
            <a:r>
              <a:rPr lang="tr-TR" b="1" dirty="0">
                <a:solidFill>
                  <a:srgbClr val="C00000"/>
                </a:solidFill>
                <a:latin typeface="Bookman Old Style" panose="02050604050505020204" pitchFamily="18" charset="0"/>
              </a:rPr>
              <a:t>1-Kimyasal maddelerden etkilenme:</a:t>
            </a:r>
            <a:r>
              <a:rPr lang="tr-TR" dirty="0">
                <a:solidFill>
                  <a:srgbClr val="000000"/>
                </a:solidFill>
                <a:latin typeface="Bookman Old Style" panose="02050604050505020204" pitchFamily="18" charset="0"/>
              </a:rPr>
              <a:t> Naylon 6.6 lifleri kimyasal maddelere karşı dayanıklıdır. Sulu asitlerin liflere olumsuz bir etkisi olmazken, sülfürik asit ve nitrik asit gibi kuvvetli asitler lifi parçalar. Sıcak ve soğuk hidroklorik asit life zarar verir. Alkalilere karşı oldukça dayanıklıdır. Kuru temizlemede kullanılan fenol, kresol ve formik asit hariç diğer çözücüler life zarar vermez.</a:t>
            </a:r>
            <a:endParaRPr lang="tr-TR" dirty="0">
              <a:solidFill>
                <a:srgbClr val="555555"/>
              </a:solidFill>
              <a:latin typeface="Bookman Old Style" panose="02050604050505020204" pitchFamily="18" charset="0"/>
            </a:endParaRPr>
          </a:p>
          <a:p>
            <a:pPr algn="just" fontAlgn="base">
              <a:lnSpc>
                <a:spcPct val="150000"/>
              </a:lnSpc>
            </a:pPr>
            <a:r>
              <a:rPr lang="tr-TR" b="1" dirty="0">
                <a:solidFill>
                  <a:srgbClr val="C00000"/>
                </a:solidFill>
                <a:latin typeface="Bookman Old Style" panose="02050604050505020204" pitchFamily="18" charset="0"/>
              </a:rPr>
              <a:t>2-Çevresel faktörlere karşı dayanıklılık:</a:t>
            </a:r>
            <a:r>
              <a:rPr lang="tr-TR" dirty="0">
                <a:solidFill>
                  <a:srgbClr val="000000"/>
                </a:solidFill>
                <a:latin typeface="Bookman Old Style" panose="02050604050505020204" pitchFamily="18" charset="0"/>
              </a:rPr>
              <a:t> Naylon 6.6 lifleri güneş ışığına karşı dayanıklıdır. Ancak uzun süre güneş ışığı etkisi altında kalırsa mukavemetlerinde biraz azalma olur. Bakteri, mantar, güve ve diğer zararlı böcekler liflere zarar vermez.</a:t>
            </a:r>
            <a:endParaRPr lang="tr-TR" dirty="0">
              <a:solidFill>
                <a:srgbClr val="555555"/>
              </a:solidFill>
              <a:latin typeface="Bookman Old Style" panose="02050604050505020204" pitchFamily="18" charset="0"/>
            </a:endParaRPr>
          </a:p>
          <a:p>
            <a:pPr marL="0" indent="0">
              <a:buNone/>
            </a:pPr>
            <a:endParaRPr lang="tr-TR" dirty="0"/>
          </a:p>
        </p:txBody>
      </p:sp>
    </p:spTree>
    <p:extLst>
      <p:ext uri="{BB962C8B-B14F-4D97-AF65-F5344CB8AC3E}">
        <p14:creationId xmlns:p14="http://schemas.microsoft.com/office/powerpoint/2010/main" val="157583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lstStyle/>
          <a:p>
            <a:pPr algn="just">
              <a:lnSpc>
                <a:spcPct val="150000"/>
              </a:lnSpc>
            </a:pPr>
            <a:r>
              <a:rPr lang="tr-TR" b="1" dirty="0">
                <a:solidFill>
                  <a:srgbClr val="C00000"/>
                </a:solidFill>
                <a:latin typeface="Bookman Old Style" panose="02050604050505020204" pitchFamily="18" charset="0"/>
              </a:rPr>
              <a:t>3-Elektriklenme özelliği:</a:t>
            </a:r>
            <a:r>
              <a:rPr lang="tr-TR" dirty="0">
                <a:solidFill>
                  <a:srgbClr val="000000"/>
                </a:solidFill>
                <a:latin typeface="Bookman Old Style" panose="02050604050505020204" pitchFamily="18" charset="0"/>
              </a:rPr>
              <a:t> Naylon 6.6 liflerinin elektrik iletme özelliği çok zayıf olduğundan statik elektrikle yüklenir. Elektrik iletme özelliği çok düşük olduğundan lifler, elektrik malzemelerinde izolasyon amaçlı da kullanılır</a:t>
            </a:r>
            <a:r>
              <a:rPr lang="tr-TR" dirty="0" smtClean="0">
                <a:solidFill>
                  <a:srgbClr val="000000"/>
                </a:solidFill>
                <a:latin typeface="Bookman Old Style" panose="02050604050505020204" pitchFamily="18" charset="0"/>
              </a:rPr>
              <a:t>.</a:t>
            </a:r>
            <a:endParaRPr lang="tr-TR" dirty="0">
              <a:solidFill>
                <a:srgbClr val="000000"/>
              </a:solidFill>
              <a:latin typeface="Bookman Old Style" panose="02050604050505020204" pitchFamily="18" charset="0"/>
            </a:endParaRPr>
          </a:p>
          <a:p>
            <a:pPr algn="just" fontAlgn="base">
              <a:lnSpc>
                <a:spcPct val="150000"/>
              </a:lnSpc>
            </a:pPr>
            <a:r>
              <a:rPr lang="tr-TR" b="1" dirty="0">
                <a:solidFill>
                  <a:srgbClr val="C00000"/>
                </a:solidFill>
                <a:latin typeface="Bookman Old Style" panose="02050604050505020204" pitchFamily="18" charset="0"/>
              </a:rPr>
              <a:t>4-Isıdan etkilenme özelliği: </a:t>
            </a:r>
            <a:r>
              <a:rPr lang="tr-TR" dirty="0">
                <a:solidFill>
                  <a:srgbClr val="000000"/>
                </a:solidFill>
                <a:latin typeface="Bookman Old Style" panose="02050604050505020204" pitchFamily="18" charset="0"/>
              </a:rPr>
              <a:t>Naylon 6.6 lifleri 150 °C de sararır. 230 °C de yumuşar. Naylon 6.6 liflerinin erime noktası ise 260 °C civarındadır.</a:t>
            </a:r>
            <a:endParaRPr lang="tr-TR" dirty="0">
              <a:solidFill>
                <a:srgbClr val="555555"/>
              </a:solidFill>
              <a:latin typeface="Bookman Old Style" panose="02050604050505020204" pitchFamily="18" charset="0"/>
            </a:endParaRPr>
          </a:p>
          <a:p>
            <a:pPr algn="just" fontAlgn="base">
              <a:lnSpc>
                <a:spcPct val="150000"/>
              </a:lnSpc>
            </a:pPr>
            <a:r>
              <a:rPr lang="tr-TR" b="1" dirty="0">
                <a:solidFill>
                  <a:srgbClr val="C00000"/>
                </a:solidFill>
                <a:latin typeface="Bookman Old Style" panose="02050604050505020204" pitchFamily="18" charset="0"/>
              </a:rPr>
              <a:t>5-Yanma özelliği:</a:t>
            </a:r>
            <a:r>
              <a:rPr lang="tr-TR" dirty="0">
                <a:solidFill>
                  <a:srgbClr val="000000"/>
                </a:solidFill>
                <a:latin typeface="Bookman Old Style" panose="02050604050505020204" pitchFamily="18" charset="0"/>
              </a:rPr>
              <a:t> Naylon 6.6 lifleri alevle karşılaştığında hemen tutuşmaz,ancak yanmaya başladığında alevle yanar. Termoplastik özelliğinden dolayı lifler önce yumuşar, daha sonra damlayarak erir. Külü ise krem renginde, boncuk şeklinde ve serttir.</a:t>
            </a:r>
            <a:endParaRPr lang="tr-TR" dirty="0">
              <a:solidFill>
                <a:srgbClr val="555555"/>
              </a:solidFill>
              <a:latin typeface="Bookman Old Style" panose="02050604050505020204" pitchFamily="18" charset="0"/>
            </a:endParaRPr>
          </a:p>
          <a:p>
            <a:pPr algn="just">
              <a:lnSpc>
                <a:spcPct val="150000"/>
              </a:lnSpc>
            </a:pPr>
            <a:endParaRPr lang="tr-TR" dirty="0">
              <a:latin typeface="Bookman Old Style" panose="02050604050505020204" pitchFamily="18" charset="0"/>
            </a:endParaRPr>
          </a:p>
        </p:txBody>
      </p:sp>
    </p:spTree>
    <p:extLst>
      <p:ext uri="{BB962C8B-B14F-4D97-AF65-F5344CB8AC3E}">
        <p14:creationId xmlns:p14="http://schemas.microsoft.com/office/powerpoint/2010/main" val="1489306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5894"/>
          </a:xfrm>
        </p:spPr>
        <p:txBody>
          <a:bodyPr>
            <a:normAutofit fontScale="90000"/>
          </a:bodyPr>
          <a:lstStyle/>
          <a:p>
            <a:pPr algn="ctr"/>
            <a:r>
              <a:rPr lang="fi-FI" sz="2800" dirty="0"/>
              <a:t>Naylon 6.6 Lifinin Kullanım Alanları</a:t>
            </a:r>
            <a:endParaRPr lang="tr-TR" sz="2800" dirty="0"/>
          </a:p>
        </p:txBody>
      </p:sp>
      <p:sp>
        <p:nvSpPr>
          <p:cNvPr id="3" name="Content Placeholder 2"/>
          <p:cNvSpPr>
            <a:spLocks noGrp="1"/>
          </p:cNvSpPr>
          <p:nvPr>
            <p:ph idx="1"/>
          </p:nvPr>
        </p:nvSpPr>
        <p:spPr>
          <a:xfrm>
            <a:off x="1069848" y="1084217"/>
            <a:ext cx="10058400" cy="5087983"/>
          </a:xfrm>
        </p:spPr>
        <p:txBody>
          <a:bodyPr/>
          <a:lstStyle/>
          <a:p>
            <a:pPr algn="just" fontAlgn="base">
              <a:lnSpc>
                <a:spcPct val="150000"/>
              </a:lnSpc>
            </a:pPr>
            <a:r>
              <a:rPr lang="tr-TR" dirty="0">
                <a:solidFill>
                  <a:srgbClr val="000000"/>
                </a:solidFill>
              </a:rPr>
              <a:t>Naylon 6.6 lifleri giyim, iç mekânda kullanılan döşemelik kumaşlar ve endüstriyel tekstiller gibi bir çok alanda kullanılır.</a:t>
            </a:r>
            <a:endParaRPr lang="tr-TR" dirty="0">
              <a:solidFill>
                <a:srgbClr val="555555"/>
              </a:solidFill>
            </a:endParaRPr>
          </a:p>
          <a:p>
            <a:pPr algn="just" fontAlgn="base">
              <a:lnSpc>
                <a:spcPct val="150000"/>
              </a:lnSpc>
            </a:pPr>
            <a:r>
              <a:rPr lang="tr-TR" dirty="0">
                <a:solidFill>
                  <a:srgbClr val="000000"/>
                </a:solidFill>
              </a:rPr>
              <a:t>Giyim : Elbise, mayo, spor giysileri, kadın, erkek ve çocuk çorabı, iç giyim, ceket ve gömlek .</a:t>
            </a:r>
            <a:endParaRPr lang="tr-TR" dirty="0">
              <a:solidFill>
                <a:srgbClr val="555555"/>
              </a:solidFill>
            </a:endParaRPr>
          </a:p>
          <a:p>
            <a:pPr algn="just" fontAlgn="base">
              <a:lnSpc>
                <a:spcPct val="150000"/>
              </a:lnSpc>
            </a:pPr>
            <a:r>
              <a:rPr lang="tr-TR" dirty="0">
                <a:solidFill>
                  <a:srgbClr val="000000"/>
                </a:solidFill>
              </a:rPr>
              <a:t>Ev tekstili : Yatak örtüsü, halı ve perdelik kumaşlar.</a:t>
            </a:r>
            <a:endParaRPr lang="tr-TR" dirty="0">
              <a:solidFill>
                <a:srgbClr val="555555"/>
              </a:solidFill>
            </a:endParaRPr>
          </a:p>
          <a:p>
            <a:pPr algn="just" fontAlgn="base">
              <a:lnSpc>
                <a:spcPct val="150000"/>
              </a:lnSpc>
            </a:pPr>
            <a:r>
              <a:rPr lang="tr-TR" dirty="0">
                <a:solidFill>
                  <a:srgbClr val="000000"/>
                </a:solidFill>
              </a:rPr>
              <a:t>Endüstriyel alanlar : Çadır, uyku tulumu, balık ağı, şemsiyelik ve paraşüt kumaşlarında, otomobil lastiklerinde ve emniyet kemeri yapımında kullanılır.</a:t>
            </a:r>
            <a:endParaRPr lang="tr-TR" dirty="0">
              <a:solidFill>
                <a:srgbClr val="555555"/>
              </a:solidFill>
            </a:endParaRPr>
          </a:p>
          <a:p>
            <a:pPr marL="0" indent="0">
              <a:buNone/>
            </a:pPr>
            <a:endParaRPr lang="tr-TR" dirty="0"/>
          </a:p>
        </p:txBody>
      </p:sp>
    </p:spTree>
    <p:extLst>
      <p:ext uri="{BB962C8B-B14F-4D97-AF65-F5344CB8AC3E}">
        <p14:creationId xmlns:p14="http://schemas.microsoft.com/office/powerpoint/2010/main" val="174445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47334"/>
          </a:xfrm>
        </p:spPr>
        <p:txBody>
          <a:bodyPr>
            <a:normAutofit/>
          </a:bodyPr>
          <a:lstStyle/>
          <a:p>
            <a:pPr algn="ctr"/>
            <a:r>
              <a:rPr lang="tr-TR" sz="3200" dirty="0"/>
              <a:t>Naylon 6</a:t>
            </a:r>
          </a:p>
        </p:txBody>
      </p:sp>
      <p:sp>
        <p:nvSpPr>
          <p:cNvPr id="3" name="Content Placeholder 2"/>
          <p:cNvSpPr>
            <a:spLocks noGrp="1"/>
          </p:cNvSpPr>
          <p:nvPr>
            <p:ph idx="1"/>
          </p:nvPr>
        </p:nvSpPr>
        <p:spPr>
          <a:xfrm>
            <a:off x="1069848" y="1084217"/>
            <a:ext cx="10058400" cy="5087983"/>
          </a:xfrm>
        </p:spPr>
        <p:txBody>
          <a:bodyPr/>
          <a:lstStyle/>
          <a:p>
            <a:pPr marL="0" indent="0" algn="just">
              <a:lnSpc>
                <a:spcPct val="150000"/>
              </a:lnSpc>
              <a:buNone/>
            </a:pPr>
            <a:r>
              <a:rPr lang="tr-TR" dirty="0"/>
              <a:t>Poliamid lifleri içerisinde en çok üretilen ikinci türüdür.Naylon 6 lifleri 1940 yılında Almanya’da piyasaya Perlon L ticari adı ile üretilmiştir. Üretilen naylon 6.6 lifleri ve naylon 6 lifleri tüm naylon lif ihtiyacını karşılamaktadır.</a:t>
            </a:r>
          </a:p>
        </p:txBody>
      </p:sp>
    </p:spTree>
    <p:extLst>
      <p:ext uri="{BB962C8B-B14F-4D97-AF65-F5344CB8AC3E}">
        <p14:creationId xmlns:p14="http://schemas.microsoft.com/office/powerpoint/2010/main" val="462895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82019"/>
          </a:xfrm>
        </p:spPr>
        <p:txBody>
          <a:bodyPr>
            <a:normAutofit/>
          </a:bodyPr>
          <a:lstStyle/>
          <a:p>
            <a:pPr algn="ctr"/>
            <a:r>
              <a:rPr lang="tr-TR" sz="2800" dirty="0"/>
              <a:t>Naylon 6 Lifinin Elde Edilmesi</a:t>
            </a:r>
          </a:p>
        </p:txBody>
      </p:sp>
      <p:sp>
        <p:nvSpPr>
          <p:cNvPr id="3" name="Content Placeholder 2"/>
          <p:cNvSpPr>
            <a:spLocks noGrp="1"/>
          </p:cNvSpPr>
          <p:nvPr>
            <p:ph idx="1"/>
          </p:nvPr>
        </p:nvSpPr>
        <p:spPr>
          <a:xfrm>
            <a:off x="1069848" y="1110343"/>
            <a:ext cx="10058400" cy="5061857"/>
          </a:xfrm>
        </p:spPr>
        <p:txBody>
          <a:bodyPr/>
          <a:lstStyle/>
          <a:p>
            <a:pPr marL="0" indent="0" algn="just">
              <a:lnSpc>
                <a:spcPct val="150000"/>
              </a:lnSpc>
              <a:buNone/>
            </a:pPr>
            <a:r>
              <a:rPr lang="tr-TR" dirty="0" smtClean="0"/>
              <a:t>Naylon’nın başlangıç maddesi 6 karbonlu amino kaproik asittir NH2(CH2)5 COOH. Bu madde 260 °C de basınç altında ve katalizör olarak naylon 6.6 tuzu kullanılmak kaydıyla polimerleştirilir. Naylon 6 polimeri 220 °C de eritilerek yumuşak eğirme yöntemi ile filament haline getirilir. Bu filamentlere daha sonra mukavemetlerinin artması için bir germe – çekme işlemi uygulanır.	</a:t>
            </a:r>
            <a:endParaRPr lang="tr-TR" dirty="0"/>
          </a:p>
        </p:txBody>
      </p:sp>
    </p:spTree>
    <p:extLst>
      <p:ext uri="{BB962C8B-B14F-4D97-AF65-F5344CB8AC3E}">
        <p14:creationId xmlns:p14="http://schemas.microsoft.com/office/powerpoint/2010/main" val="973140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16705"/>
          </a:xfrm>
        </p:spPr>
        <p:txBody>
          <a:bodyPr>
            <a:normAutofit fontScale="90000"/>
          </a:bodyPr>
          <a:lstStyle/>
          <a:p>
            <a:pPr algn="ctr"/>
            <a:r>
              <a:rPr lang="tr-TR" sz="2800" dirty="0"/>
              <a:t>Naylon 6 Lifinin Fiziksel Özellikleri</a:t>
            </a:r>
          </a:p>
        </p:txBody>
      </p:sp>
      <p:sp>
        <p:nvSpPr>
          <p:cNvPr id="3" name="Content Placeholder 2"/>
          <p:cNvSpPr>
            <a:spLocks noGrp="1"/>
          </p:cNvSpPr>
          <p:nvPr>
            <p:ph idx="1"/>
          </p:nvPr>
        </p:nvSpPr>
        <p:spPr>
          <a:xfrm>
            <a:off x="1069848" y="992777"/>
            <a:ext cx="10058400" cy="5408023"/>
          </a:xfrm>
        </p:spPr>
        <p:txBody>
          <a:bodyPr>
            <a:normAutofit lnSpcReduction="10000"/>
          </a:bodyPr>
          <a:lstStyle/>
          <a:p>
            <a:pPr algn="just" fontAlgn="base">
              <a:lnSpc>
                <a:spcPct val="150000"/>
              </a:lnSpc>
            </a:pPr>
            <a:r>
              <a:rPr lang="tr-TR" b="1" dirty="0">
                <a:solidFill>
                  <a:srgbClr val="C00000"/>
                </a:solidFill>
              </a:rPr>
              <a:t>1-Enine kesit ve boyuna görünüş</a:t>
            </a:r>
            <a:r>
              <a:rPr lang="tr-TR" dirty="0">
                <a:solidFill>
                  <a:srgbClr val="000000"/>
                </a:solidFill>
              </a:rPr>
              <a:t>: Naylon 6 lifleri mikroskop altında düzgün bir silindir, cam bir çubuk görünümündedir. Enine kesiti ise yuvarlaktır.</a:t>
            </a:r>
            <a:endParaRPr lang="tr-TR" dirty="0">
              <a:solidFill>
                <a:srgbClr val="555555"/>
              </a:solidFill>
            </a:endParaRPr>
          </a:p>
          <a:p>
            <a:pPr algn="just" fontAlgn="base">
              <a:lnSpc>
                <a:spcPct val="150000"/>
              </a:lnSpc>
            </a:pPr>
            <a:r>
              <a:rPr lang="tr-TR" b="1" dirty="0">
                <a:solidFill>
                  <a:srgbClr val="C00000"/>
                </a:solidFill>
              </a:rPr>
              <a:t>2-Renk ve parlaklık: Naylon</a:t>
            </a:r>
            <a:r>
              <a:rPr lang="tr-TR" dirty="0">
                <a:solidFill>
                  <a:srgbClr val="000000"/>
                </a:solidFill>
              </a:rPr>
              <a:t> 6 lifleri parlaktır, istenildiğinde titan </a:t>
            </a:r>
            <a:r>
              <a:rPr lang="tr-TR" dirty="0" smtClean="0">
                <a:solidFill>
                  <a:srgbClr val="000000"/>
                </a:solidFill>
              </a:rPr>
              <a:t>dioksit </a:t>
            </a:r>
            <a:r>
              <a:rPr lang="tr-TR" dirty="0">
                <a:solidFill>
                  <a:srgbClr val="000000"/>
                </a:solidFill>
              </a:rPr>
              <a:t>ilavesi ile yarı mat veya mat olarak elde edilebilir.</a:t>
            </a:r>
            <a:endParaRPr lang="tr-TR" dirty="0">
              <a:solidFill>
                <a:srgbClr val="555555"/>
              </a:solidFill>
            </a:endParaRPr>
          </a:p>
          <a:p>
            <a:pPr algn="just" fontAlgn="base">
              <a:lnSpc>
                <a:spcPct val="150000"/>
              </a:lnSpc>
            </a:pPr>
            <a:r>
              <a:rPr lang="tr-TR" b="1" dirty="0">
                <a:solidFill>
                  <a:srgbClr val="C00000"/>
                </a:solidFill>
              </a:rPr>
              <a:t>3-İncelik ve uzunluk: Naylon</a:t>
            </a:r>
            <a:r>
              <a:rPr lang="tr-TR" dirty="0">
                <a:solidFill>
                  <a:srgbClr val="000000"/>
                </a:solidFill>
              </a:rPr>
              <a:t> 6 lifleri çeşitli uzunluklarda üretilebilir. Kullanım alanına bağlı olarak filament halde olabileceği gibi kesikli ( stapel ) şeklinde de olabilir.</a:t>
            </a:r>
            <a:endParaRPr lang="tr-TR" dirty="0">
              <a:solidFill>
                <a:srgbClr val="555555"/>
              </a:solidFill>
            </a:endParaRPr>
          </a:p>
          <a:p>
            <a:pPr algn="just" fontAlgn="base">
              <a:lnSpc>
                <a:spcPct val="150000"/>
              </a:lnSpc>
            </a:pPr>
            <a:r>
              <a:rPr lang="tr-TR" b="1" dirty="0">
                <a:solidFill>
                  <a:srgbClr val="C00000"/>
                </a:solidFill>
              </a:rPr>
              <a:t>4- Mukavemet:</a:t>
            </a:r>
            <a:r>
              <a:rPr lang="tr-TR" dirty="0">
                <a:solidFill>
                  <a:srgbClr val="000000"/>
                </a:solidFill>
              </a:rPr>
              <a:t> Naylon 6 liflerinin mukavemeti naylon 6.6’ya göre biraz daha yüksektir. Naylon 6 liflerinin mukavemeti kuru halde 4.5 – 7 gr/denye, ıslak halde ise 4.1 – 6 gr/denye arasındadır. Islak halde iken mukavemetlerinde çok az bir düşüş görülmektedir.</a:t>
            </a:r>
            <a:endParaRPr lang="tr-TR" dirty="0">
              <a:solidFill>
                <a:srgbClr val="555555"/>
              </a:solidFill>
            </a:endParaRPr>
          </a:p>
          <a:p>
            <a:pPr marL="0" indent="0">
              <a:lnSpc>
                <a:spcPct val="150000"/>
              </a:lnSpc>
              <a:buNone/>
            </a:pPr>
            <a:endParaRPr lang="tr-TR" dirty="0"/>
          </a:p>
        </p:txBody>
      </p:sp>
    </p:spTree>
    <p:extLst>
      <p:ext uri="{BB962C8B-B14F-4D97-AF65-F5344CB8AC3E}">
        <p14:creationId xmlns:p14="http://schemas.microsoft.com/office/powerpoint/2010/main" val="55752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a:bodyPr>
          <a:lstStyle/>
          <a:p>
            <a:pPr algn="just" fontAlgn="base">
              <a:lnSpc>
                <a:spcPct val="150000"/>
              </a:lnSpc>
            </a:pPr>
            <a:r>
              <a:rPr lang="tr-TR" b="1" dirty="0">
                <a:solidFill>
                  <a:srgbClr val="C00000"/>
                </a:solidFill>
              </a:rPr>
              <a:t>5-Nem çekme özelliği: Naylon</a:t>
            </a:r>
            <a:r>
              <a:rPr lang="tr-TR" dirty="0">
                <a:solidFill>
                  <a:srgbClr val="000000"/>
                </a:solidFill>
              </a:rPr>
              <a:t> 6 liflerinin nem çekme özelliği doğal liflerden daha düşüktür. Naylon 6.6 lifleri ile aynı özelliği gösterirr. Bu oran normal şartlarda % 4 – 4.5 arasında değişmektedir.</a:t>
            </a:r>
            <a:endParaRPr lang="tr-TR" dirty="0">
              <a:solidFill>
                <a:srgbClr val="555555"/>
              </a:solidFill>
            </a:endParaRPr>
          </a:p>
          <a:p>
            <a:pPr algn="just" fontAlgn="base">
              <a:lnSpc>
                <a:spcPct val="150000"/>
              </a:lnSpc>
            </a:pPr>
            <a:r>
              <a:rPr lang="tr-TR" b="1" dirty="0">
                <a:solidFill>
                  <a:srgbClr val="C00000"/>
                </a:solidFill>
              </a:rPr>
              <a:t>6-Sürtünmeye karşı dayanıklılık: Naylon</a:t>
            </a:r>
            <a:r>
              <a:rPr lang="tr-TR" dirty="0">
                <a:solidFill>
                  <a:srgbClr val="000000"/>
                </a:solidFill>
              </a:rPr>
              <a:t> 6 liflerinin sürtünmeye karşı dayanıklılığı oldukça iyidir.</a:t>
            </a:r>
            <a:endParaRPr lang="tr-TR" dirty="0">
              <a:solidFill>
                <a:srgbClr val="555555"/>
              </a:solidFill>
            </a:endParaRPr>
          </a:p>
          <a:p>
            <a:pPr algn="just" fontAlgn="base">
              <a:lnSpc>
                <a:spcPct val="150000"/>
              </a:lnSpc>
            </a:pPr>
            <a:r>
              <a:rPr lang="tr-TR" b="1" dirty="0">
                <a:solidFill>
                  <a:srgbClr val="C00000"/>
                </a:solidFill>
              </a:rPr>
              <a:t>7-Boyut değiştirmezlik: Naylon</a:t>
            </a:r>
            <a:r>
              <a:rPr lang="tr-TR" dirty="0">
                <a:solidFill>
                  <a:srgbClr val="000000"/>
                </a:solidFill>
              </a:rPr>
              <a:t> 6 ürünlerinin boyut değiştirmezliği, düşük ve ılık sıcaklıklarda yıkandığında iyidir. Yüksek sıcaklıklarda yıkanan ürünler büzüşmeye bağlı olarak çekerler.</a:t>
            </a:r>
            <a:endParaRPr lang="tr-TR" dirty="0">
              <a:solidFill>
                <a:srgbClr val="555555"/>
              </a:solidFill>
            </a:endParaRPr>
          </a:p>
          <a:p>
            <a:pPr marL="0" indent="0" algn="just">
              <a:lnSpc>
                <a:spcPct val="150000"/>
              </a:lnSpc>
              <a:buNone/>
            </a:pPr>
            <a:endParaRPr lang="tr-TR" dirty="0"/>
          </a:p>
        </p:txBody>
      </p:sp>
    </p:spTree>
    <p:extLst>
      <p:ext uri="{BB962C8B-B14F-4D97-AF65-F5344CB8AC3E}">
        <p14:creationId xmlns:p14="http://schemas.microsoft.com/office/powerpoint/2010/main" val="2411388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lstStyle/>
          <a:p>
            <a:pPr lvl="0" algn="just" fontAlgn="base">
              <a:lnSpc>
                <a:spcPct val="150000"/>
              </a:lnSpc>
              <a:buClr>
                <a:srgbClr val="629DD1"/>
              </a:buClr>
            </a:pPr>
            <a:r>
              <a:rPr lang="tr-TR" b="1" dirty="0">
                <a:solidFill>
                  <a:srgbClr val="C00000"/>
                </a:solidFill>
              </a:rPr>
              <a:t>8-Esneklik ve yaylanma özelliği: Naylon</a:t>
            </a:r>
            <a:r>
              <a:rPr lang="tr-TR" dirty="0">
                <a:solidFill>
                  <a:srgbClr val="000000"/>
                </a:solidFill>
              </a:rPr>
              <a:t> 6 liflerinin esneklik özelliği </a:t>
            </a:r>
            <a:r>
              <a:rPr lang="tr-TR" dirty="0" smtClean="0">
                <a:solidFill>
                  <a:srgbClr val="000000"/>
                </a:solidFill>
              </a:rPr>
              <a:t>yüksek, </a:t>
            </a:r>
            <a:r>
              <a:rPr lang="tr-TR" dirty="0">
                <a:solidFill>
                  <a:srgbClr val="000000"/>
                </a:solidFill>
              </a:rPr>
              <a:t>yaylanma özelliği iyidir. Naylon 6 lifleri % 8 oranında uzatıldıklarında eski hallerine dönebilirler. Filament halindeki Naylon 6 liflerinin uzama oranı kuru halde % 23 – 43, yaş halde % 27 – 34 arasında değişmektedir.</a:t>
            </a:r>
            <a:endParaRPr lang="tr-TR" dirty="0">
              <a:solidFill>
                <a:srgbClr val="555555"/>
              </a:solidFill>
            </a:endParaRPr>
          </a:p>
          <a:p>
            <a:pPr lvl="0" algn="just" fontAlgn="base">
              <a:lnSpc>
                <a:spcPct val="150000"/>
              </a:lnSpc>
              <a:buClr>
                <a:srgbClr val="629DD1"/>
              </a:buClr>
            </a:pPr>
            <a:r>
              <a:rPr lang="tr-TR" b="1" dirty="0">
                <a:solidFill>
                  <a:srgbClr val="C00000"/>
                </a:solidFill>
              </a:rPr>
              <a:t>9-Hacimsel yoğunluk: Naylon</a:t>
            </a:r>
            <a:r>
              <a:rPr lang="tr-TR" dirty="0">
                <a:solidFill>
                  <a:srgbClr val="000000"/>
                </a:solidFill>
              </a:rPr>
              <a:t> 6 lifleri oldukça hafif bir lif olup, özgül ağırlığı 1.14 gr/cm³ tür.</a:t>
            </a:r>
            <a:endParaRPr lang="tr-TR" dirty="0">
              <a:solidFill>
                <a:srgbClr val="555555"/>
              </a:solidFill>
            </a:endParaRPr>
          </a:p>
          <a:p>
            <a:pPr marL="0" indent="0">
              <a:buNone/>
            </a:pPr>
            <a:endParaRPr lang="tr-TR" dirty="0"/>
          </a:p>
        </p:txBody>
      </p:sp>
    </p:spTree>
    <p:extLst>
      <p:ext uri="{BB962C8B-B14F-4D97-AF65-F5344CB8AC3E}">
        <p14:creationId xmlns:p14="http://schemas.microsoft.com/office/powerpoint/2010/main" val="3994603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9451"/>
            <a:ext cx="10058400" cy="5662749"/>
          </a:xfrm>
        </p:spPr>
        <p:txBody>
          <a:bodyPr/>
          <a:lstStyle/>
          <a:p>
            <a:endParaRPr lang="tr-TR" dirty="0"/>
          </a:p>
        </p:txBody>
      </p:sp>
      <p:pic>
        <p:nvPicPr>
          <p:cNvPr id="4" name="Picture 3"/>
          <p:cNvPicPr>
            <a:picLocks noChangeAspect="1"/>
          </p:cNvPicPr>
          <p:nvPr/>
        </p:nvPicPr>
        <p:blipFill>
          <a:blip r:embed="rId2"/>
          <a:stretch>
            <a:fillRect/>
          </a:stretch>
        </p:blipFill>
        <p:spPr>
          <a:xfrm>
            <a:off x="1071154" y="418012"/>
            <a:ext cx="10071463" cy="5826034"/>
          </a:xfrm>
          <a:prstGeom prst="rect">
            <a:avLst/>
          </a:prstGeom>
        </p:spPr>
      </p:pic>
    </p:spTree>
    <p:extLst>
      <p:ext uri="{BB962C8B-B14F-4D97-AF65-F5344CB8AC3E}">
        <p14:creationId xmlns:p14="http://schemas.microsoft.com/office/powerpoint/2010/main" val="4201632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5894"/>
          </a:xfrm>
        </p:spPr>
        <p:txBody>
          <a:bodyPr>
            <a:normAutofit fontScale="90000"/>
          </a:bodyPr>
          <a:lstStyle/>
          <a:p>
            <a:pPr algn="ctr"/>
            <a:r>
              <a:rPr lang="tr-TR" sz="2800" dirty="0"/>
              <a:t>Naylon 6 Lifinin Kimyasal Özellikleri</a:t>
            </a:r>
          </a:p>
        </p:txBody>
      </p:sp>
      <p:sp>
        <p:nvSpPr>
          <p:cNvPr id="3" name="Content Placeholder 2"/>
          <p:cNvSpPr>
            <a:spLocks noGrp="1"/>
          </p:cNvSpPr>
          <p:nvPr>
            <p:ph idx="1"/>
          </p:nvPr>
        </p:nvSpPr>
        <p:spPr>
          <a:xfrm>
            <a:off x="1069848" y="1071154"/>
            <a:ext cx="10058400" cy="5101046"/>
          </a:xfrm>
        </p:spPr>
        <p:txBody>
          <a:bodyPr>
            <a:normAutofit lnSpcReduction="10000"/>
          </a:bodyPr>
          <a:lstStyle/>
          <a:p>
            <a:pPr algn="just" fontAlgn="base">
              <a:lnSpc>
                <a:spcPct val="150000"/>
              </a:lnSpc>
            </a:pPr>
            <a:r>
              <a:rPr lang="tr-TR" b="1" dirty="0">
                <a:solidFill>
                  <a:srgbClr val="C00000"/>
                </a:solidFill>
              </a:rPr>
              <a:t>1-Kimyasal maddelerden etkilenme: Naylon</a:t>
            </a:r>
            <a:r>
              <a:rPr lang="tr-TR" dirty="0">
                <a:solidFill>
                  <a:srgbClr val="000000"/>
                </a:solidFill>
              </a:rPr>
              <a:t> 6 lifleri kimyasal maddelere karşı dayanıklıdır. Sulu asitlerin liflere olumsuz bir etkisi olmazken, sülfürik asit ve nitrik asit gibi kuvvetli asitler lifi parçalar. Sıcak ve soğuk hidroklorik asit life zarar verir. Alkalilere karşı dayanıklılığı naylon 6.6’ ya göre daha iyidir. Kuru temizlemede kullanılan fenol, kresol ve formik asit hariç diğer çözücüler life zarar vermez.</a:t>
            </a:r>
            <a:endParaRPr lang="tr-TR" dirty="0">
              <a:solidFill>
                <a:srgbClr val="555555"/>
              </a:solidFill>
            </a:endParaRPr>
          </a:p>
          <a:p>
            <a:pPr algn="just" fontAlgn="base">
              <a:lnSpc>
                <a:spcPct val="150000"/>
              </a:lnSpc>
            </a:pPr>
            <a:r>
              <a:rPr lang="tr-TR" b="1" dirty="0">
                <a:solidFill>
                  <a:srgbClr val="C00000"/>
                </a:solidFill>
              </a:rPr>
              <a:t>2-Çevresel faktörlere karşı dayanıklılık: Naylon</a:t>
            </a:r>
            <a:r>
              <a:rPr lang="tr-TR" dirty="0">
                <a:solidFill>
                  <a:srgbClr val="000000"/>
                </a:solidFill>
              </a:rPr>
              <a:t> 6 liflerinin güneş ışığına karşı dayanıklılığı daha düşüktür. Uzun süre güneş ışığı etkisi altında kalırsa mukavemetlerinde azalma olur. Bu yüzden perdelik kumaş olarak kullanılması önerilmez. Bakteri, mantar, güve ve diğer zararlı böcekler liflere zarar vermez.</a:t>
            </a:r>
            <a:endParaRPr lang="tr-TR" dirty="0">
              <a:solidFill>
                <a:srgbClr val="555555"/>
              </a:solidFill>
            </a:endParaRPr>
          </a:p>
          <a:p>
            <a:pPr marL="0" indent="0" algn="just">
              <a:lnSpc>
                <a:spcPct val="150000"/>
              </a:lnSpc>
              <a:buNone/>
            </a:pPr>
            <a:endParaRPr lang="tr-TR" dirty="0"/>
          </a:p>
        </p:txBody>
      </p:sp>
    </p:spTree>
    <p:extLst>
      <p:ext uri="{BB962C8B-B14F-4D97-AF65-F5344CB8AC3E}">
        <p14:creationId xmlns:p14="http://schemas.microsoft.com/office/powerpoint/2010/main" val="3837806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1"/>
            <a:ext cx="10058400" cy="5571309"/>
          </a:xfrm>
        </p:spPr>
        <p:txBody>
          <a:bodyPr/>
          <a:lstStyle/>
          <a:p>
            <a:pPr algn="just" fontAlgn="base">
              <a:lnSpc>
                <a:spcPct val="150000"/>
              </a:lnSpc>
            </a:pPr>
            <a:r>
              <a:rPr lang="tr-TR" b="1" dirty="0">
                <a:solidFill>
                  <a:srgbClr val="C00000"/>
                </a:solidFill>
              </a:rPr>
              <a:t>3-Elektriklenme özelliği:</a:t>
            </a:r>
            <a:r>
              <a:rPr lang="tr-TR" dirty="0">
                <a:solidFill>
                  <a:srgbClr val="000000"/>
                </a:solidFill>
              </a:rPr>
              <a:t> Naylon 6 liflerinin elektrik iletme özelliği çok zayıf olduğundan statik elektrikle yüklenir. Elektrik iletme özelliği çok düşük olduğundan lifler, elektrik malzemelerinde izolasyon amaçlı da kullanılır.</a:t>
            </a:r>
            <a:endParaRPr lang="tr-TR" dirty="0">
              <a:solidFill>
                <a:srgbClr val="555555"/>
              </a:solidFill>
            </a:endParaRPr>
          </a:p>
          <a:p>
            <a:pPr algn="just" fontAlgn="base">
              <a:lnSpc>
                <a:spcPct val="150000"/>
              </a:lnSpc>
            </a:pPr>
            <a:r>
              <a:rPr lang="tr-TR" b="1" dirty="0">
                <a:solidFill>
                  <a:srgbClr val="C00000"/>
                </a:solidFill>
              </a:rPr>
              <a:t>4-Isıdan etkilenme özelliği :</a:t>
            </a:r>
            <a:r>
              <a:rPr lang="tr-TR" dirty="0">
                <a:solidFill>
                  <a:srgbClr val="000000"/>
                </a:solidFill>
              </a:rPr>
              <a:t> Naylon 6 liflerinin erime noktası naylon 6.6 lifine göre daha düşük olup 215 °C civarındadır.</a:t>
            </a:r>
            <a:endParaRPr lang="tr-TR" dirty="0">
              <a:solidFill>
                <a:srgbClr val="555555"/>
              </a:solidFill>
            </a:endParaRPr>
          </a:p>
          <a:p>
            <a:pPr algn="just" fontAlgn="base">
              <a:lnSpc>
                <a:spcPct val="150000"/>
              </a:lnSpc>
            </a:pPr>
            <a:r>
              <a:rPr lang="tr-TR" b="1" dirty="0">
                <a:solidFill>
                  <a:srgbClr val="C00000"/>
                </a:solidFill>
              </a:rPr>
              <a:t>5-Yanma özelliği: Naylon</a:t>
            </a:r>
            <a:r>
              <a:rPr lang="tr-TR" dirty="0">
                <a:solidFill>
                  <a:srgbClr val="000000"/>
                </a:solidFill>
              </a:rPr>
              <a:t> 6 lifleri alevle karşılaştığında hemen tutuşmaz, ancak yanmaya başladığında alevle yanar. Termoplastik özelliğinden dolayı lifler önce yumuşar, daha sonra damlayarak erir. Külü ise krem renginde, boncuk şeklinde ve serttir.</a:t>
            </a:r>
            <a:endParaRPr lang="tr-TR" dirty="0">
              <a:solidFill>
                <a:srgbClr val="555555"/>
              </a:solidFill>
            </a:endParaRPr>
          </a:p>
          <a:p>
            <a:pPr marL="0" indent="0">
              <a:buNone/>
            </a:pPr>
            <a:endParaRPr lang="tr-TR" dirty="0"/>
          </a:p>
        </p:txBody>
      </p:sp>
    </p:spTree>
    <p:extLst>
      <p:ext uri="{BB962C8B-B14F-4D97-AF65-F5344CB8AC3E}">
        <p14:creationId xmlns:p14="http://schemas.microsoft.com/office/powerpoint/2010/main" val="3948817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34271"/>
          </a:xfrm>
        </p:spPr>
        <p:txBody>
          <a:bodyPr>
            <a:normAutofit/>
          </a:bodyPr>
          <a:lstStyle/>
          <a:p>
            <a:pPr algn="ctr"/>
            <a:r>
              <a:rPr lang="fi-FI" sz="2800" dirty="0"/>
              <a:t>Naylon 6 Lifinin Kullanım Alanları</a:t>
            </a:r>
            <a:endParaRPr lang="tr-TR" sz="2800" dirty="0"/>
          </a:p>
        </p:txBody>
      </p:sp>
      <p:sp>
        <p:nvSpPr>
          <p:cNvPr id="3" name="Content Placeholder 2"/>
          <p:cNvSpPr>
            <a:spLocks noGrp="1"/>
          </p:cNvSpPr>
          <p:nvPr>
            <p:ph idx="1"/>
          </p:nvPr>
        </p:nvSpPr>
        <p:spPr>
          <a:xfrm>
            <a:off x="1069848" y="1071154"/>
            <a:ext cx="10058400" cy="5421086"/>
          </a:xfrm>
        </p:spPr>
        <p:txBody>
          <a:bodyPr>
            <a:normAutofit lnSpcReduction="10000"/>
          </a:bodyPr>
          <a:lstStyle/>
          <a:p>
            <a:pPr algn="just" fontAlgn="base">
              <a:lnSpc>
                <a:spcPct val="150000"/>
              </a:lnSpc>
            </a:pPr>
            <a:r>
              <a:rPr lang="tr-TR" dirty="0">
                <a:solidFill>
                  <a:srgbClr val="000000"/>
                </a:solidFill>
                <a:latin typeface="Bookman Old Style" panose="02050604050505020204" pitchFamily="18" charset="0"/>
              </a:rPr>
              <a:t>Naylon 6.6 lifleri ile kullanım alanları benzese de bazı özellikleri nedeniyle ayrıldığı noktalar vardır. Erime noktaları farklı olduğu için uygulanacak ütüleme sıcaklığı da farklıdır. Nem çekme özellikleri aynı olsa da naylon 6 lifi bazı boyalarda daha </a:t>
            </a:r>
            <a:r>
              <a:rPr lang="tr-TR" dirty="0" smtClean="0">
                <a:solidFill>
                  <a:srgbClr val="000000"/>
                </a:solidFill>
                <a:latin typeface="Bookman Old Style" panose="02050604050505020204" pitchFamily="18" charset="0"/>
              </a:rPr>
              <a:t>kolay boyandığından </a:t>
            </a:r>
            <a:r>
              <a:rPr lang="tr-TR" dirty="0">
                <a:solidFill>
                  <a:srgbClr val="000000"/>
                </a:solidFill>
                <a:latin typeface="Bookman Old Style" panose="02050604050505020204" pitchFamily="18" charset="0"/>
              </a:rPr>
              <a:t>daha parlak ve canlı renkler elde edilebilir. Güneş ışığına karşı dayanıklılığı daha düşük olduğundan perde yapımında kullanılmaz. Naylon 6’nın tutumu, naylon 6.6’ya göre daha yumuşak olduğundan özellikle trikolarda ve tekstüre ipliklerin yapımında daha çok kullanılır.</a:t>
            </a:r>
            <a:endParaRPr lang="tr-TR" dirty="0">
              <a:solidFill>
                <a:srgbClr val="555555"/>
              </a:solidFill>
              <a:latin typeface="Bookman Old Style" panose="02050604050505020204" pitchFamily="18" charset="0"/>
            </a:endParaRPr>
          </a:p>
          <a:p>
            <a:pPr algn="just" fontAlgn="base">
              <a:lnSpc>
                <a:spcPct val="150000"/>
              </a:lnSpc>
            </a:pPr>
            <a:r>
              <a:rPr lang="tr-TR" dirty="0">
                <a:solidFill>
                  <a:srgbClr val="000000"/>
                </a:solidFill>
                <a:latin typeface="Bookman Old Style" panose="02050604050505020204" pitchFamily="18" charset="0"/>
              </a:rPr>
              <a:t>Giyim: Elbise, kadın, ve çocuk çorabı, iç giyim, gömlek</a:t>
            </a:r>
            <a:endParaRPr lang="tr-TR" dirty="0">
              <a:solidFill>
                <a:srgbClr val="555555"/>
              </a:solidFill>
              <a:latin typeface="Bookman Old Style" panose="02050604050505020204" pitchFamily="18" charset="0"/>
            </a:endParaRPr>
          </a:p>
          <a:p>
            <a:pPr algn="just" fontAlgn="base">
              <a:lnSpc>
                <a:spcPct val="150000"/>
              </a:lnSpc>
            </a:pPr>
            <a:r>
              <a:rPr lang="tr-TR" dirty="0">
                <a:solidFill>
                  <a:srgbClr val="000000"/>
                </a:solidFill>
                <a:latin typeface="Bookman Old Style" panose="02050604050505020204" pitchFamily="18" charset="0"/>
              </a:rPr>
              <a:t>Ev tekstili: Yatak örtüsü, halı yapımında</a:t>
            </a:r>
            <a:endParaRPr lang="tr-TR" dirty="0">
              <a:solidFill>
                <a:srgbClr val="555555"/>
              </a:solidFill>
              <a:latin typeface="Bookman Old Style" panose="02050604050505020204" pitchFamily="18" charset="0"/>
            </a:endParaRPr>
          </a:p>
          <a:p>
            <a:pPr algn="just" fontAlgn="base">
              <a:lnSpc>
                <a:spcPct val="150000"/>
              </a:lnSpc>
            </a:pPr>
            <a:r>
              <a:rPr lang="tr-TR" dirty="0">
                <a:solidFill>
                  <a:srgbClr val="000000"/>
                </a:solidFill>
                <a:latin typeface="Bookman Old Style" panose="02050604050505020204" pitchFamily="18" charset="0"/>
              </a:rPr>
              <a:t>Endüstriyel alanlar: Çadır, balık ağı ve otomobil lastiklerinde kullanılır.</a:t>
            </a:r>
            <a:endParaRPr lang="tr-TR" dirty="0">
              <a:solidFill>
                <a:srgbClr val="555555"/>
              </a:solidFill>
              <a:latin typeface="Bookman Old Style" panose="02050604050505020204" pitchFamily="18" charset="0"/>
            </a:endParaRPr>
          </a:p>
          <a:p>
            <a:pPr marL="0" indent="0">
              <a:buNone/>
            </a:pPr>
            <a:endParaRPr lang="tr-TR" dirty="0"/>
          </a:p>
        </p:txBody>
      </p:sp>
    </p:spTree>
    <p:extLst>
      <p:ext uri="{BB962C8B-B14F-4D97-AF65-F5344CB8AC3E}">
        <p14:creationId xmlns:p14="http://schemas.microsoft.com/office/powerpoint/2010/main" val="1363966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7"/>
          </a:xfrm>
        </p:spPr>
        <p:txBody>
          <a:bodyPr>
            <a:normAutofit/>
          </a:bodyPr>
          <a:lstStyle/>
          <a:p>
            <a:pPr algn="ctr"/>
            <a:r>
              <a:rPr lang="tr-TR" sz="3200" dirty="0" smtClean="0"/>
              <a:t>Aromatik Poliamidler</a:t>
            </a:r>
            <a:endParaRPr lang="tr-TR" sz="3200" dirty="0"/>
          </a:p>
        </p:txBody>
      </p:sp>
      <p:sp>
        <p:nvSpPr>
          <p:cNvPr id="3" name="Content Placeholder 2"/>
          <p:cNvSpPr>
            <a:spLocks noGrp="1"/>
          </p:cNvSpPr>
          <p:nvPr>
            <p:ph idx="1"/>
          </p:nvPr>
        </p:nvSpPr>
        <p:spPr>
          <a:xfrm>
            <a:off x="1069848" y="1267097"/>
            <a:ext cx="10058400" cy="4905103"/>
          </a:xfrm>
        </p:spPr>
        <p:txBody>
          <a:bodyPr/>
          <a:lstStyle/>
          <a:p>
            <a:pPr marL="0" indent="0" algn="just">
              <a:lnSpc>
                <a:spcPct val="150000"/>
              </a:lnSpc>
              <a:buNone/>
            </a:pPr>
            <a:r>
              <a:rPr lang="tr-TR" dirty="0" smtClean="0"/>
              <a:t>Yapısında aromatik gruplar bulunan poliamidlere aramid adı verilir. Bu sınıfa Nylon 6-T ve Nomex örnek verilebilir.</a:t>
            </a:r>
            <a:endParaRPr lang="tr-TR" dirty="0"/>
          </a:p>
          <a:p>
            <a:pPr marL="0" indent="0" algn="just">
              <a:lnSpc>
                <a:spcPct val="150000"/>
              </a:lnSpc>
              <a:buNone/>
            </a:pPr>
            <a:r>
              <a:rPr lang="tr-TR" b="1" dirty="0"/>
              <a:t>Nylon 6-T </a:t>
            </a:r>
            <a:endParaRPr lang="tr-TR" b="1" dirty="0" smtClean="0"/>
          </a:p>
          <a:p>
            <a:pPr marL="0" indent="0" algn="just">
              <a:lnSpc>
                <a:spcPct val="150000"/>
              </a:lnSpc>
              <a:buNone/>
            </a:pPr>
            <a:r>
              <a:rPr lang="tr-TR" dirty="0" smtClean="0"/>
              <a:t>Başlangıç maddesi olarak heksametilen diamin ile bir aromatik karboksilli asid olan tereftalik asid kullanılır.</a:t>
            </a:r>
          </a:p>
          <a:p>
            <a:pPr marL="0" indent="0" algn="just">
              <a:lnSpc>
                <a:spcPct val="150000"/>
              </a:lnSpc>
              <a:buNone/>
            </a:pPr>
            <a:r>
              <a:rPr lang="tr-TR" dirty="0" smtClean="0"/>
              <a:t>Polimer zincirde aromatik </a:t>
            </a:r>
            <a:r>
              <a:rPr lang="tr-TR" dirty="0"/>
              <a:t>yapı </a:t>
            </a:r>
            <a:r>
              <a:rPr lang="tr-TR" dirty="0" smtClean="0"/>
              <a:t>içeren poliamidlerin en önemli özelliği, erime noktalarının yüksek olmasıdır. Nylon 6-T bu nedenle 370 °C de erir. Dayanıklıdır. Oto lastiklerinde kord bezi olarak ve diğer endüstri ürünlerinde kullanılır.</a:t>
            </a:r>
            <a:endParaRPr lang="tr-TR" dirty="0"/>
          </a:p>
        </p:txBody>
      </p:sp>
    </p:spTree>
    <p:extLst>
      <p:ext uri="{BB962C8B-B14F-4D97-AF65-F5344CB8AC3E}">
        <p14:creationId xmlns:p14="http://schemas.microsoft.com/office/powerpoint/2010/main" val="989760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80"/>
            <a:ext cx="10058400" cy="5532120"/>
          </a:xfrm>
        </p:spPr>
        <p:txBody>
          <a:bodyPr/>
          <a:lstStyle/>
          <a:p>
            <a:pPr marL="0" lvl="0" indent="0">
              <a:buClr>
                <a:srgbClr val="629DD1"/>
              </a:buClr>
              <a:buNone/>
            </a:pPr>
            <a:r>
              <a:rPr lang="tr-TR" b="1" dirty="0">
                <a:solidFill>
                  <a:prstClr val="black"/>
                </a:solidFill>
              </a:rPr>
              <a:t>Nomex, Kevlar</a:t>
            </a:r>
          </a:p>
          <a:p>
            <a:pPr marL="0" lvl="0" indent="0" algn="just">
              <a:lnSpc>
                <a:spcPct val="150000"/>
              </a:lnSpc>
              <a:buClr>
                <a:srgbClr val="629DD1"/>
              </a:buClr>
              <a:buNone/>
            </a:pPr>
            <a:r>
              <a:rPr lang="tr-TR" dirty="0">
                <a:solidFill>
                  <a:prstClr val="black"/>
                </a:solidFill>
              </a:rPr>
              <a:t>Nomex 1,3-diamino benzen ile benzen-1,3 dikarboksiklorürden elde edilir. Nomex’te meta şeklinde bağlanan aromatik halkalar, aynı yapıdaki Kevlar adlı üründe para şeklinde bağlıdır.</a:t>
            </a:r>
          </a:p>
          <a:p>
            <a:pPr marL="0" lvl="0" indent="0" algn="just">
              <a:lnSpc>
                <a:spcPct val="150000"/>
              </a:lnSpc>
              <a:spcBef>
                <a:spcPts val="1400"/>
              </a:spcBef>
              <a:buClr>
                <a:srgbClr val="629DD1"/>
              </a:buClr>
              <a:buNone/>
            </a:pPr>
            <a:r>
              <a:rPr lang="tr-TR" dirty="0">
                <a:solidFill>
                  <a:prstClr val="black"/>
                </a:solidFill>
              </a:rPr>
              <a:t>Polimerin erime noktası 475 °C, bozunma noktası ise 410 °C dir. Bu nedenle Nomex çözelti halinde elde edilir ve yaş-eğirme ile filament haline getirilir. Yaş-eğirme çözeltisi %100 lük sülfirik asit veya oleumda (</a:t>
            </a:r>
            <a:r>
              <a:rPr lang="tr-TR" dirty="0">
                <a:solidFill>
                  <a:srgbClr val="000000"/>
                </a:solidFill>
                <a:ea typeface="Times New Roman" panose="02020603050405020304" pitchFamily="18" charset="0"/>
              </a:rPr>
              <a:t>H</a:t>
            </a:r>
            <a:r>
              <a:rPr lang="tr-TR" baseline="-25000" dirty="0">
                <a:solidFill>
                  <a:srgbClr val="000000"/>
                </a:solidFill>
                <a:ea typeface="Times New Roman" panose="02020603050405020304" pitchFamily="18" charset="0"/>
              </a:rPr>
              <a:t>2</a:t>
            </a:r>
            <a:r>
              <a:rPr lang="tr-TR" dirty="0">
                <a:solidFill>
                  <a:srgbClr val="000000"/>
                </a:solidFill>
                <a:ea typeface="Times New Roman" panose="02020603050405020304" pitchFamily="18" charset="0"/>
              </a:rPr>
              <a:t>SO</a:t>
            </a:r>
            <a:r>
              <a:rPr lang="tr-TR" baseline="-25000" dirty="0">
                <a:solidFill>
                  <a:srgbClr val="000000"/>
                </a:solidFill>
                <a:ea typeface="Times New Roman" panose="02020603050405020304" pitchFamily="18" charset="0"/>
              </a:rPr>
              <a:t>4</a:t>
            </a:r>
            <a:r>
              <a:rPr lang="tr-TR" dirty="0">
                <a:solidFill>
                  <a:srgbClr val="000000"/>
                </a:solidFill>
                <a:ea typeface="Times New Roman" panose="02020603050405020304" pitchFamily="18" charset="0"/>
              </a:rPr>
              <a:t> +SO</a:t>
            </a:r>
            <a:r>
              <a:rPr lang="tr-TR" baseline="-25000" dirty="0">
                <a:solidFill>
                  <a:srgbClr val="000000"/>
                </a:solidFill>
                <a:ea typeface="Times New Roman" panose="02020603050405020304" pitchFamily="18" charset="0"/>
              </a:rPr>
              <a:t>3</a:t>
            </a:r>
            <a:r>
              <a:rPr lang="tr-TR" dirty="0">
                <a:solidFill>
                  <a:prstClr val="black"/>
                </a:solidFill>
              </a:rPr>
              <a:t>) hazırlanır. Koagülasyon banyosu olarak seyreltik asid veya su kullanılır.</a:t>
            </a:r>
          </a:p>
          <a:p>
            <a:pPr marL="0" indent="0">
              <a:buNone/>
            </a:pPr>
            <a:endParaRPr lang="tr-TR" dirty="0"/>
          </a:p>
        </p:txBody>
      </p:sp>
    </p:spTree>
    <p:extLst>
      <p:ext uri="{BB962C8B-B14F-4D97-AF65-F5344CB8AC3E}">
        <p14:creationId xmlns:p14="http://schemas.microsoft.com/office/powerpoint/2010/main" val="225071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lstStyle/>
          <a:p>
            <a:pPr marL="0" indent="0" algn="just">
              <a:lnSpc>
                <a:spcPct val="150000"/>
              </a:lnSpc>
              <a:buNone/>
            </a:pPr>
            <a:r>
              <a:rPr lang="tr-TR" dirty="0" smtClean="0"/>
              <a:t>Bükülmesi zor, uzama yeteneği zayıf, esnekliği azdır. Bu özellikler yanında yüksek fiyatı ve açık sarımsı kahverengi rengi, tekstilde geniş ölçüde kullanımı engeller. Erime noktasına erişmeden önce buruşmaya başlar. Kimyasal reaktiflerden etkilenmez. Yüksek sıcaklıklarda uzun süre kuvvetli bazlarla kalırsa bozunur. Kuvvetli anorganik ve organik asidler içinde uzun süre kalmadığı takdirde etkilenmez. Peroksit ve klorit gibi ağartıcılarla ağartılabilir. Aleve tutulduğunda diğer sentetik elyaf gibi erimez. 400 °C kömürleşerek yanar. Bu özellikleri nedeni ile Nomex, askeri amaçlar için kullanılan güç tutuşan giysiler ve malzemenin yapımında kullanılır. Kevlar ise, dayanıklılık isteyen endüstri tekstillerinde ve kurşun geçmez kumaş imalinde kullanılmaktadır.</a:t>
            </a:r>
            <a:endParaRPr lang="tr-TR" dirty="0"/>
          </a:p>
        </p:txBody>
      </p:sp>
    </p:spTree>
    <p:extLst>
      <p:ext uri="{BB962C8B-B14F-4D97-AF65-F5344CB8AC3E}">
        <p14:creationId xmlns:p14="http://schemas.microsoft.com/office/powerpoint/2010/main" val="258534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a:bodyPr>
          <a:lstStyle/>
          <a:p>
            <a:pPr algn="ctr"/>
            <a:r>
              <a:rPr lang="tr-TR" sz="2800" dirty="0" smtClean="0"/>
              <a:t>Diğer Poliamid Lifleri</a:t>
            </a:r>
            <a:endParaRPr lang="tr-TR" sz="2800" dirty="0"/>
          </a:p>
        </p:txBody>
      </p:sp>
      <p:sp>
        <p:nvSpPr>
          <p:cNvPr id="3" name="Content Placeholder 2"/>
          <p:cNvSpPr>
            <a:spLocks noGrp="1"/>
          </p:cNvSpPr>
          <p:nvPr>
            <p:ph idx="1"/>
          </p:nvPr>
        </p:nvSpPr>
        <p:spPr>
          <a:xfrm>
            <a:off x="1069848" y="1227909"/>
            <a:ext cx="10058400" cy="4944291"/>
          </a:xfrm>
        </p:spPr>
        <p:txBody>
          <a:bodyPr/>
          <a:lstStyle/>
          <a:p>
            <a:pPr marL="0" indent="0">
              <a:buNone/>
            </a:pPr>
            <a:r>
              <a:rPr lang="tr-TR" b="1" dirty="0" smtClean="0"/>
              <a:t>Nylon 6,10</a:t>
            </a:r>
          </a:p>
          <a:p>
            <a:pPr marL="0" indent="0" algn="just">
              <a:lnSpc>
                <a:spcPct val="150000"/>
              </a:lnSpc>
              <a:buNone/>
            </a:pPr>
            <a:r>
              <a:rPr lang="tr-TR" dirty="0" smtClean="0"/>
              <a:t>Altı karbonlu hekzametilen diamin ile on karbonlu sebazik asitten polikondensasyon ile üretilen Nylon 6,10 yumuşak-eğirme ile filament haline getirilir.</a:t>
            </a:r>
          </a:p>
          <a:p>
            <a:pPr marL="0" indent="0" algn="just">
              <a:lnSpc>
                <a:spcPct val="150000"/>
              </a:lnSpc>
              <a:buNone/>
            </a:pPr>
            <a:r>
              <a:rPr lang="tr-TR" dirty="0"/>
              <a:t>Nylon 6,10 </a:t>
            </a:r>
            <a:r>
              <a:rPr lang="tr-TR" dirty="0" smtClean="0"/>
              <a:t>erime noktası 214 °C dir. Nem çekme miktarı %2.6 dır.</a:t>
            </a:r>
          </a:p>
          <a:p>
            <a:pPr marL="0" lvl="0" indent="0">
              <a:buClr>
                <a:srgbClr val="629DD1"/>
              </a:buClr>
              <a:buNone/>
            </a:pPr>
            <a:endParaRPr lang="tr-TR" b="1" dirty="0" smtClean="0">
              <a:solidFill>
                <a:prstClr val="black"/>
              </a:solidFill>
            </a:endParaRPr>
          </a:p>
          <a:p>
            <a:pPr marL="0" lvl="0" indent="0">
              <a:buClr>
                <a:srgbClr val="629DD1"/>
              </a:buClr>
              <a:buNone/>
            </a:pPr>
            <a:r>
              <a:rPr lang="tr-TR" b="1" dirty="0" smtClean="0">
                <a:solidFill>
                  <a:prstClr val="black"/>
                </a:solidFill>
              </a:rPr>
              <a:t>Nylon 11</a:t>
            </a:r>
            <a:endParaRPr lang="tr-TR" b="1" dirty="0">
              <a:solidFill>
                <a:prstClr val="black"/>
              </a:solidFill>
            </a:endParaRPr>
          </a:p>
          <a:p>
            <a:pPr marL="0" indent="0" algn="just">
              <a:lnSpc>
                <a:spcPct val="150000"/>
              </a:lnSpc>
              <a:buNone/>
            </a:pPr>
            <a:r>
              <a:rPr lang="el-GR" dirty="0" smtClean="0"/>
              <a:t>ω</a:t>
            </a:r>
            <a:r>
              <a:rPr lang="tr-TR" dirty="0" smtClean="0"/>
              <a:t>-amino undekanoik asidden ikinci yönteme göre elde edilir. Rilsan veya rilsanit ticari adları ile bilinen Nylon 11 yumuşama noktası 170 °C, erime noktası ise 189 °C dir.</a:t>
            </a:r>
            <a:endParaRPr lang="tr-TR" dirty="0"/>
          </a:p>
        </p:txBody>
      </p:sp>
    </p:spTree>
    <p:extLst>
      <p:ext uri="{BB962C8B-B14F-4D97-AF65-F5344CB8AC3E}">
        <p14:creationId xmlns:p14="http://schemas.microsoft.com/office/powerpoint/2010/main" val="3202162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lstStyle/>
          <a:p>
            <a:pPr marL="0" indent="0" algn="just">
              <a:lnSpc>
                <a:spcPct val="150000"/>
              </a:lnSpc>
              <a:buNone/>
            </a:pPr>
            <a:r>
              <a:rPr lang="tr-TR" dirty="0" smtClean="0"/>
              <a:t>Nem çekme olayı düşüktür. Aşınmaya karşı dayanıklı olduğundan kesikli elyaf halinde üretilip halı ve kilim yapımında kullanılır.</a:t>
            </a:r>
          </a:p>
          <a:p>
            <a:pPr marL="0" indent="0" algn="just">
              <a:lnSpc>
                <a:spcPct val="150000"/>
              </a:lnSpc>
              <a:buNone/>
            </a:pPr>
            <a:r>
              <a:rPr lang="tr-TR" dirty="0"/>
              <a:t>Nylon </a:t>
            </a:r>
            <a:r>
              <a:rPr lang="tr-TR" dirty="0" smtClean="0"/>
              <a:t>3, nylon 4, nylon 5 ve nylon 7 gibi poliamidler de çeşitli firmalar tarafından çeşitli adlar altında üretilmektedir. </a:t>
            </a:r>
            <a:endParaRPr lang="tr-TR" dirty="0"/>
          </a:p>
        </p:txBody>
      </p:sp>
    </p:spTree>
    <p:extLst>
      <p:ext uri="{BB962C8B-B14F-4D97-AF65-F5344CB8AC3E}">
        <p14:creationId xmlns:p14="http://schemas.microsoft.com/office/powerpoint/2010/main" val="3831605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3600" dirty="0"/>
              <a:t>Polyester Lifleri</a:t>
            </a:r>
          </a:p>
        </p:txBody>
      </p:sp>
      <p:sp>
        <p:nvSpPr>
          <p:cNvPr id="3" name="Content Placeholder 2"/>
          <p:cNvSpPr>
            <a:spLocks noGrp="1"/>
          </p:cNvSpPr>
          <p:nvPr>
            <p:ph idx="1"/>
          </p:nvPr>
        </p:nvSpPr>
        <p:spPr>
          <a:xfrm>
            <a:off x="1069848" y="1267097"/>
            <a:ext cx="10058400" cy="4905103"/>
          </a:xfrm>
        </p:spPr>
        <p:txBody>
          <a:bodyPr>
            <a:normAutofit/>
          </a:bodyPr>
          <a:lstStyle/>
          <a:p>
            <a:pPr marL="0" indent="0" algn="just">
              <a:lnSpc>
                <a:spcPct val="150000"/>
              </a:lnSpc>
              <a:buNone/>
            </a:pPr>
            <a:r>
              <a:rPr lang="tr-TR" dirty="0"/>
              <a:t>Polyester, tekstilde kullanılan yapay bir lif türüdür. Lif kısaltması PES'tir. Polyester dünyanın en popüler tekstil ham maddelerinden biridir ve binlerce farklı tüketici ve endüstriyel uygulamada kullanılmaktadır. Polyester kelimesi, genellikle polyester liften imal edilen kumaşı belirtir. Polyester lifleri sıklıkla pamuk lifleri ile birlikte; daha iyi özelliklere sahip giysiler üretmekte kullanılır. Polyester kumaş, tekstilde oldukça geniş bir kullanım alanı bulmuştur. </a:t>
            </a:r>
            <a:r>
              <a:rPr lang="tr-TR" dirty="0" smtClean="0"/>
              <a:t>Polyester </a:t>
            </a:r>
            <a:r>
              <a:rPr lang="tr-TR" dirty="0"/>
              <a:t>lifleri yün, akrilik, ipek, viskoz ve keten lifi ile de kullanılabilir. Tek başına kullanılacağı gibi diğer liflerle de karıştırılarak kullanılan polyester ipliğinden; tafta, süprem, ribana, organze ve saten gibi çok çeşitli örme ve dokuma kumaşlar üretilir. </a:t>
            </a:r>
            <a:endParaRPr lang="tr-TR" dirty="0" smtClean="0"/>
          </a:p>
          <a:p>
            <a:pPr marL="0" indent="0" algn="just">
              <a:lnSpc>
                <a:spcPct val="150000"/>
              </a:lnSpc>
              <a:buNone/>
            </a:pPr>
            <a:endParaRPr lang="tr-TR" dirty="0"/>
          </a:p>
        </p:txBody>
      </p:sp>
    </p:spTree>
    <p:extLst>
      <p:ext uri="{BB962C8B-B14F-4D97-AF65-F5344CB8AC3E}">
        <p14:creationId xmlns:p14="http://schemas.microsoft.com/office/powerpoint/2010/main" val="4110320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normAutofit lnSpcReduction="10000"/>
          </a:bodyPr>
          <a:lstStyle/>
          <a:p>
            <a:pPr marL="0" indent="0" algn="just">
              <a:lnSpc>
                <a:spcPct val="150000"/>
              </a:lnSpc>
              <a:buNone/>
            </a:pPr>
            <a:r>
              <a:rPr lang="tr-TR" dirty="0"/>
              <a:t>Kimyasal olarak polyester, öncelikle ester fonksiyonel grubu içindeki bileşiklerden oluşan bir polimerdir. Polyester, polimerlerin bir kategorisi veya daha özel olarak ana bağları içinde ester fonksiyonel grupları içeren yoğuşma polimerleridir. Poliesterler doğada bulunmasına karşın, polyester genel olarak tüm polietilen tereftalat ve polikarbonat içeren sentetik polyesterlere ait geniş bir aileyi belirtir. </a:t>
            </a:r>
          </a:p>
          <a:p>
            <a:pPr marL="0" indent="0" algn="just">
              <a:lnSpc>
                <a:spcPct val="150000"/>
              </a:lnSpc>
              <a:buNone/>
            </a:pPr>
            <a:r>
              <a:rPr lang="tr-TR" dirty="0" smtClean="0"/>
              <a:t>İngiltere’de </a:t>
            </a:r>
            <a:r>
              <a:rPr lang="tr-TR" dirty="0"/>
              <a:t>Terylene, Trevira, ABD'de Dacron, Almanya'da Diolen ve Türkiye'de Perilen ticari adları ile üretilen polyester lifleri günümüzde en çok kullanılan sentetik lif konumundadır. </a:t>
            </a:r>
          </a:p>
          <a:p>
            <a:pPr marL="0" indent="0" algn="just">
              <a:lnSpc>
                <a:spcPct val="150000"/>
              </a:lnSpc>
              <a:buNone/>
            </a:pPr>
            <a:r>
              <a:rPr lang="tr-TR" dirty="0" smtClean="0"/>
              <a:t>Elde </a:t>
            </a:r>
            <a:r>
              <a:rPr lang="tr-TR" dirty="0"/>
              <a:t>edilmesi kolay ve doğal liflere yakın özellik gösteren bir liftir. Pamuğa en yakın özelliklere sahip yapay liftir, pamuk ihtiyacının giderek artmasıyla polyester lifleri daha çok öne çıkmıştır. </a:t>
            </a:r>
          </a:p>
          <a:p>
            <a:pPr marL="0" indent="0" algn="just">
              <a:lnSpc>
                <a:spcPct val="150000"/>
              </a:lnSpc>
              <a:buNone/>
            </a:pPr>
            <a:endParaRPr lang="tr-TR" dirty="0"/>
          </a:p>
        </p:txBody>
      </p:sp>
    </p:spTree>
    <p:extLst>
      <p:ext uri="{BB962C8B-B14F-4D97-AF65-F5344CB8AC3E}">
        <p14:creationId xmlns:p14="http://schemas.microsoft.com/office/powerpoint/2010/main" val="3560255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43277"/>
          </a:xfrm>
        </p:spPr>
        <p:txBody>
          <a:bodyPr>
            <a:normAutofit/>
          </a:bodyPr>
          <a:lstStyle/>
          <a:p>
            <a:pPr algn="ctr"/>
            <a:r>
              <a:rPr lang="tr-TR" sz="3600" dirty="0" smtClean="0"/>
              <a:t>Sentetik Lifler</a:t>
            </a:r>
            <a:endParaRPr lang="tr-TR" sz="3600" dirty="0"/>
          </a:p>
        </p:txBody>
      </p:sp>
      <p:sp>
        <p:nvSpPr>
          <p:cNvPr id="3" name="Content Placeholder 2"/>
          <p:cNvSpPr>
            <a:spLocks noGrp="1"/>
          </p:cNvSpPr>
          <p:nvPr>
            <p:ph idx="1"/>
          </p:nvPr>
        </p:nvSpPr>
        <p:spPr>
          <a:xfrm>
            <a:off x="1069848" y="1201783"/>
            <a:ext cx="10058400" cy="4970417"/>
          </a:xfrm>
        </p:spPr>
        <p:txBody>
          <a:bodyPr/>
          <a:lstStyle/>
          <a:p>
            <a:pPr marL="0" indent="0" algn="just">
              <a:lnSpc>
                <a:spcPct val="150000"/>
              </a:lnSpc>
              <a:buNone/>
            </a:pPr>
            <a:r>
              <a:rPr lang="tr-TR" dirty="0"/>
              <a:t>Sentetik lifler sentez yoluyla üretilen polimerlerden kimyasal lif çekim yöntemleri kullanılarak elde edilen liflerdir. Yapılarında doğal lif yoktur. Sentetik maddelerden elde edilen kimyasal liflerin hammaddesi petrol, taş kömürü ve kimyasal ilavelerdir. Önceleri doğal liflerin yerini tutması ve doğal liflerin ihtiyacı karşılamaması durumunda kullanılmak üzere üretilen sentetik lifler, daha sonraları tüketicinin farklı taleplerine yanıt vermek üzere çeşitli özellikleri geliştirilerek üretilmeye başlanmıştır. Sentetik lifler birbirlerine benzer özellikler gösterirler.</a:t>
            </a:r>
          </a:p>
          <a:p>
            <a:pPr marL="0" indent="0">
              <a:buNone/>
            </a:pPr>
            <a:endParaRPr lang="tr-TR" dirty="0"/>
          </a:p>
        </p:txBody>
      </p:sp>
    </p:spTree>
    <p:extLst>
      <p:ext uri="{BB962C8B-B14F-4D97-AF65-F5344CB8AC3E}">
        <p14:creationId xmlns:p14="http://schemas.microsoft.com/office/powerpoint/2010/main" val="3234126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lstStyle/>
          <a:p>
            <a:pPr marL="0" indent="0" algn="just">
              <a:lnSpc>
                <a:spcPct val="150000"/>
              </a:lnSpc>
              <a:buNone/>
            </a:pPr>
            <a:r>
              <a:rPr lang="tr-TR" dirty="0"/>
              <a:t>Bir dialkol ile dikarboksilik asidin kondenzasyonu sonucunda elde edilen polyester, kimyasal yapısı bakımından 3 grupta incelenir.</a:t>
            </a:r>
          </a:p>
          <a:p>
            <a:pPr marL="0" indent="0" algn="just">
              <a:lnSpc>
                <a:spcPct val="150000"/>
              </a:lnSpc>
              <a:buNone/>
            </a:pPr>
            <a:r>
              <a:rPr lang="tr-TR" dirty="0" smtClean="0"/>
              <a:t>1</a:t>
            </a:r>
            <a:r>
              <a:rPr lang="tr-TR" dirty="0"/>
              <a:t>. Grup PET (polietilen tereftalat) lifleri, </a:t>
            </a:r>
          </a:p>
          <a:p>
            <a:pPr marL="0" indent="0" algn="just">
              <a:lnSpc>
                <a:spcPct val="150000"/>
              </a:lnSpc>
              <a:buNone/>
            </a:pPr>
            <a:r>
              <a:rPr lang="tr-TR" dirty="0"/>
              <a:t>2. Grup PCDT (poli-1.4 sikloheksil-dimetilen-tereftalat) lifleri, </a:t>
            </a:r>
          </a:p>
          <a:p>
            <a:pPr marL="0" indent="0" algn="just">
              <a:lnSpc>
                <a:spcPct val="150000"/>
              </a:lnSpc>
              <a:buNone/>
            </a:pPr>
            <a:r>
              <a:rPr lang="tr-TR" dirty="0"/>
              <a:t>3. Grup Modifiye (yeni) polyester lifleri. </a:t>
            </a:r>
          </a:p>
        </p:txBody>
      </p:sp>
    </p:spTree>
    <p:extLst>
      <p:ext uri="{BB962C8B-B14F-4D97-AF65-F5344CB8AC3E}">
        <p14:creationId xmlns:p14="http://schemas.microsoft.com/office/powerpoint/2010/main" val="2983917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2800" dirty="0"/>
              <a:t>Polyester </a:t>
            </a:r>
            <a:r>
              <a:rPr lang="tr-TR" sz="2800" dirty="0" smtClean="0"/>
              <a:t>Liflerini Elde </a:t>
            </a:r>
            <a:r>
              <a:rPr lang="tr-TR" sz="2800" dirty="0"/>
              <a:t>Edilmesi </a:t>
            </a:r>
          </a:p>
        </p:txBody>
      </p:sp>
      <p:sp>
        <p:nvSpPr>
          <p:cNvPr id="3" name="Content Placeholder 2"/>
          <p:cNvSpPr>
            <a:spLocks noGrp="1"/>
          </p:cNvSpPr>
          <p:nvPr>
            <p:ph idx="1"/>
          </p:nvPr>
        </p:nvSpPr>
        <p:spPr>
          <a:xfrm>
            <a:off x="1069848" y="1123406"/>
            <a:ext cx="10058400" cy="5048794"/>
          </a:xfrm>
        </p:spPr>
        <p:txBody>
          <a:bodyPr/>
          <a:lstStyle/>
          <a:p>
            <a:pPr marL="0" indent="0" algn="just">
              <a:lnSpc>
                <a:spcPct val="150000"/>
              </a:lnSpc>
              <a:buNone/>
            </a:pPr>
            <a:r>
              <a:rPr lang="tr-TR" dirty="0"/>
              <a:t>PET polyester lifleri iki yönteme göre elde edilir. Birincisinde başlangıç maddesi olarak etilen glikol ve dimetiltereftalat alınır. İkinci yöntemde ise başlangıç maddesi olarak etilen glikol ve tereftalik asit alınır. Polimerleştirilen ham madde, polimerleştirme kazanında soğutularak alınır ve küçük parçalar hâlinde kesilerek üretilir. Polimerler, erime noktası olan 260 °C'de eritilerek yumuşak eğirme yöntemine ile filament haline getirilir. Bu filamentlere daha sonra mukavemetlerinin artması için bir germe çekme işlemi uygulanır. </a:t>
            </a:r>
          </a:p>
        </p:txBody>
      </p:sp>
    </p:spTree>
    <p:extLst>
      <p:ext uri="{BB962C8B-B14F-4D97-AF65-F5344CB8AC3E}">
        <p14:creationId xmlns:p14="http://schemas.microsoft.com/office/powerpoint/2010/main" val="2545815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21208"/>
          </a:xfrm>
        </p:spPr>
        <p:txBody>
          <a:bodyPr>
            <a:normAutofit/>
          </a:bodyPr>
          <a:lstStyle/>
          <a:p>
            <a:pPr algn="ctr"/>
            <a:r>
              <a:rPr lang="tr-TR" sz="2800" dirty="0"/>
              <a:t>Polyester Liflerinin Fiziksel Özellikleri </a:t>
            </a:r>
          </a:p>
        </p:txBody>
      </p:sp>
      <p:sp>
        <p:nvSpPr>
          <p:cNvPr id="3" name="Content Placeholder 2"/>
          <p:cNvSpPr>
            <a:spLocks noGrp="1"/>
          </p:cNvSpPr>
          <p:nvPr>
            <p:ph idx="1"/>
          </p:nvPr>
        </p:nvSpPr>
        <p:spPr>
          <a:xfrm>
            <a:off x="1069848" y="1045029"/>
            <a:ext cx="10058400" cy="5127171"/>
          </a:xfrm>
        </p:spPr>
        <p:txBody>
          <a:bodyPr/>
          <a:lstStyle/>
          <a:p>
            <a:pPr marL="0" indent="0" algn="just">
              <a:lnSpc>
                <a:spcPct val="150000"/>
              </a:lnSpc>
              <a:buNone/>
            </a:pPr>
            <a:r>
              <a:rPr lang="tr-TR" b="1" dirty="0">
                <a:solidFill>
                  <a:srgbClr val="FF0000"/>
                </a:solidFill>
              </a:rPr>
              <a:t>Enine kesit ve boyuna görünüş: </a:t>
            </a:r>
            <a:r>
              <a:rPr lang="tr-TR" dirty="0"/>
              <a:t>Polyester lifleri mikroskop altında düzgün bir çubuk şeklinde görülür. Enine kesiti ise yuvarlaktır. </a:t>
            </a:r>
          </a:p>
          <a:p>
            <a:pPr marL="0" indent="0" algn="just">
              <a:lnSpc>
                <a:spcPct val="150000"/>
              </a:lnSpc>
              <a:buNone/>
            </a:pPr>
            <a:r>
              <a:rPr lang="tr-TR" b="1" dirty="0">
                <a:solidFill>
                  <a:srgbClr val="FF0000"/>
                </a:solidFill>
              </a:rPr>
              <a:t>Renk ve parlaklık: </a:t>
            </a:r>
            <a:r>
              <a:rPr lang="tr-TR" dirty="0"/>
              <a:t>Polyester lifleri genelde beyaz olarak üretilir. Polyester lifi parlaktır, istenildiğinde yarı mat veya mat olarak da elde edilebilirler. </a:t>
            </a:r>
            <a:endParaRPr lang="tr-TR" dirty="0" smtClean="0"/>
          </a:p>
          <a:p>
            <a:pPr marL="0" indent="0" algn="just">
              <a:lnSpc>
                <a:spcPct val="150000"/>
              </a:lnSpc>
              <a:buNone/>
            </a:pPr>
            <a:r>
              <a:rPr lang="tr-TR" b="1" dirty="0">
                <a:solidFill>
                  <a:srgbClr val="FF0000"/>
                </a:solidFill>
              </a:rPr>
              <a:t>İncelik ve uzunluk: </a:t>
            </a:r>
            <a:r>
              <a:rPr lang="tr-TR" dirty="0"/>
              <a:t>Polyester lifleri çeşitli uzunluklarda üretilebilir. Kullanım alanına bağlı olarak filament hâlde olabileceği gibi kesikli (stapel) şeklinde de </a:t>
            </a:r>
            <a:r>
              <a:rPr lang="tr-TR" dirty="0" smtClean="0"/>
              <a:t>olabilir</a:t>
            </a:r>
            <a:r>
              <a:rPr lang="tr-TR" dirty="0"/>
              <a:t>. </a:t>
            </a:r>
            <a:endParaRPr lang="tr-TR" dirty="0" smtClean="0"/>
          </a:p>
          <a:p>
            <a:pPr marL="0" indent="0" algn="just">
              <a:lnSpc>
                <a:spcPct val="150000"/>
              </a:lnSpc>
              <a:buNone/>
            </a:pPr>
            <a:r>
              <a:rPr lang="tr-TR" b="1" dirty="0">
                <a:solidFill>
                  <a:srgbClr val="FF0000"/>
                </a:solidFill>
              </a:rPr>
              <a:t>Mukavemet: </a:t>
            </a:r>
            <a:r>
              <a:rPr lang="tr-TR" dirty="0"/>
              <a:t>Polyester liflerinin mukavemeti üretim şekline göre değişiklik gösterir. Filament hâlde bulunan polyester liflerinin mukavemeti 4-7 gr/denye arasındadır. </a:t>
            </a:r>
          </a:p>
        </p:txBody>
      </p:sp>
    </p:spTree>
    <p:extLst>
      <p:ext uri="{BB962C8B-B14F-4D97-AF65-F5344CB8AC3E}">
        <p14:creationId xmlns:p14="http://schemas.microsoft.com/office/powerpoint/2010/main" val="1612898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852160"/>
          </a:xfrm>
        </p:spPr>
        <p:txBody>
          <a:bodyPr>
            <a:normAutofit lnSpcReduction="10000"/>
          </a:bodyPr>
          <a:lstStyle/>
          <a:p>
            <a:pPr marL="0" indent="0" algn="just">
              <a:lnSpc>
                <a:spcPct val="150000"/>
              </a:lnSpc>
              <a:buNone/>
            </a:pPr>
            <a:r>
              <a:rPr lang="tr-TR" b="1" dirty="0">
                <a:solidFill>
                  <a:srgbClr val="FF0000"/>
                </a:solidFill>
              </a:rPr>
              <a:t>Nem çekme özelliği: </a:t>
            </a:r>
            <a:r>
              <a:rPr lang="tr-TR" dirty="0"/>
              <a:t>Polyester liflerinin nem çekme özelliği çok düşüktür. Bu oran normal şartlarda % 0.2-0.8 arasında değişmektedir. Polyester lifleri nemi bünyelerine çekmeden yüzeyde tutabildikleri için üretilen polyester kumaşa sahip ürünlerin sıcak havalarda giyilebilmesi sağlanır. </a:t>
            </a:r>
          </a:p>
          <a:p>
            <a:pPr marL="0" indent="0" algn="just">
              <a:lnSpc>
                <a:spcPct val="150000"/>
              </a:lnSpc>
              <a:buNone/>
            </a:pPr>
            <a:r>
              <a:rPr lang="tr-TR" b="1" dirty="0">
                <a:solidFill>
                  <a:srgbClr val="FF0000"/>
                </a:solidFill>
              </a:rPr>
              <a:t>Sürtünmeye karşı dayanıklılık:</a:t>
            </a:r>
            <a:r>
              <a:rPr lang="tr-TR" dirty="0"/>
              <a:t> Polyester liflerinin sürtünmeye karşı dayanıklılığı çok iyidir. Pes kumaşlarda tüylenme sorunu ile karşılaşılabilir. </a:t>
            </a:r>
          </a:p>
          <a:p>
            <a:pPr marL="0" indent="0" algn="just">
              <a:lnSpc>
                <a:spcPct val="150000"/>
              </a:lnSpc>
              <a:buNone/>
            </a:pPr>
            <a:r>
              <a:rPr lang="tr-TR" b="1" dirty="0">
                <a:solidFill>
                  <a:srgbClr val="FF0000"/>
                </a:solidFill>
              </a:rPr>
              <a:t>Boyut değiştirmezlik: </a:t>
            </a:r>
            <a:r>
              <a:rPr lang="tr-TR" dirty="0"/>
              <a:t>Sıcak fiksaj işlemi uygulanan polyester liflerinin boyut değiştirmezliği çok iyidir. Sıcak fiksaj uygulanmış polyester kumaşlar yüksek sıcaklıklarda çekebilir. </a:t>
            </a:r>
          </a:p>
          <a:p>
            <a:pPr marL="0" indent="0" algn="just">
              <a:lnSpc>
                <a:spcPct val="150000"/>
              </a:lnSpc>
              <a:buNone/>
            </a:pPr>
            <a:r>
              <a:rPr lang="tr-TR" b="1" dirty="0">
                <a:solidFill>
                  <a:srgbClr val="FF0000"/>
                </a:solidFill>
              </a:rPr>
              <a:t>Esneklik ve yaylanma özelliği: </a:t>
            </a:r>
            <a:r>
              <a:rPr lang="tr-TR" dirty="0"/>
              <a:t>Polyester liflerinin esneklik özelliği genelde iyi, yaylanma özelliği çok iyidir. Filament halindeki polyester liflerinin uzama oranı % 15-30, kesikli halde ise % 30-50 arasında değişmektedir. </a:t>
            </a:r>
          </a:p>
        </p:txBody>
      </p:sp>
    </p:spTree>
    <p:extLst>
      <p:ext uri="{BB962C8B-B14F-4D97-AF65-F5344CB8AC3E}">
        <p14:creationId xmlns:p14="http://schemas.microsoft.com/office/powerpoint/2010/main" val="3941743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lstStyle/>
          <a:p>
            <a:pPr marL="0" indent="0" algn="just">
              <a:lnSpc>
                <a:spcPct val="150000"/>
              </a:lnSpc>
              <a:buNone/>
            </a:pPr>
            <a:r>
              <a:rPr lang="tr-TR" b="1" dirty="0">
                <a:solidFill>
                  <a:srgbClr val="FF0000"/>
                </a:solidFill>
              </a:rPr>
              <a:t>Hacimsel yoğunluk: </a:t>
            </a:r>
            <a:r>
              <a:rPr lang="tr-TR" dirty="0"/>
              <a:t>Polyester lifleri hafif bir lif olup, özgül ağırlığı 1.38 gr/cm³'tür. </a:t>
            </a:r>
          </a:p>
        </p:txBody>
      </p:sp>
    </p:spTree>
    <p:extLst>
      <p:ext uri="{BB962C8B-B14F-4D97-AF65-F5344CB8AC3E}">
        <p14:creationId xmlns:p14="http://schemas.microsoft.com/office/powerpoint/2010/main" val="3314332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42831"/>
          </a:xfrm>
        </p:spPr>
        <p:txBody>
          <a:bodyPr>
            <a:normAutofit fontScale="90000"/>
          </a:bodyPr>
          <a:lstStyle/>
          <a:p>
            <a:pPr algn="ctr"/>
            <a:r>
              <a:rPr lang="tr-TR" sz="2800" dirty="0"/>
              <a:t>Polyester Liflerinin Kimyasal Özellikleri </a:t>
            </a:r>
          </a:p>
        </p:txBody>
      </p:sp>
      <p:sp>
        <p:nvSpPr>
          <p:cNvPr id="3" name="Content Placeholder 2"/>
          <p:cNvSpPr>
            <a:spLocks noGrp="1"/>
          </p:cNvSpPr>
          <p:nvPr>
            <p:ph idx="1"/>
          </p:nvPr>
        </p:nvSpPr>
        <p:spPr>
          <a:xfrm>
            <a:off x="1069848" y="979714"/>
            <a:ext cx="10058400" cy="5192486"/>
          </a:xfrm>
        </p:spPr>
        <p:txBody>
          <a:bodyPr/>
          <a:lstStyle/>
          <a:p>
            <a:pPr marL="0" indent="0" algn="just">
              <a:lnSpc>
                <a:spcPct val="150000"/>
              </a:lnSpc>
              <a:buNone/>
            </a:pPr>
            <a:r>
              <a:rPr lang="tr-TR" b="1" dirty="0">
                <a:solidFill>
                  <a:srgbClr val="FF0000"/>
                </a:solidFill>
              </a:rPr>
              <a:t>Kimyasal maddelerden etkilenme</a:t>
            </a:r>
            <a:r>
              <a:rPr lang="tr-TR" dirty="0"/>
              <a:t>: Polyester lifleri asitlere, kuru temizlemede kullanılan çözücülere ve ağartıcılara karşı dayanıklıdır. Kuvvetli alkaliler ise liflere zarar verir. </a:t>
            </a:r>
          </a:p>
          <a:p>
            <a:pPr marL="0" indent="0" algn="just">
              <a:lnSpc>
                <a:spcPct val="150000"/>
              </a:lnSpc>
              <a:buNone/>
            </a:pPr>
            <a:r>
              <a:rPr lang="tr-TR" b="1" dirty="0">
                <a:solidFill>
                  <a:srgbClr val="FF0000"/>
                </a:solidFill>
              </a:rPr>
              <a:t>Çevresel faktörlere karşı dayanıklılık: </a:t>
            </a:r>
            <a:r>
              <a:rPr lang="tr-TR" dirty="0"/>
              <a:t>Polyester liflerinin güneş ışığına karşı dayanıklılığı birçok sentetik liften daha iyidir. Uzun süre güneş ışığına maruz kalması liflere zarar verebilir. Perdelik kumaş olarak kullanılabilir. Bakteri, mantar, küf, güve ve diğer zararlı böcekler liflere zarar vermez. </a:t>
            </a:r>
            <a:endParaRPr lang="tr-TR" dirty="0" smtClean="0"/>
          </a:p>
          <a:p>
            <a:pPr marL="0" indent="0" algn="just">
              <a:lnSpc>
                <a:spcPct val="150000"/>
              </a:lnSpc>
              <a:buNone/>
            </a:pPr>
            <a:r>
              <a:rPr lang="tr-TR" b="1" dirty="0">
                <a:solidFill>
                  <a:srgbClr val="FF0000"/>
                </a:solidFill>
              </a:rPr>
              <a:t>Elektriklenme özelliği: </a:t>
            </a:r>
            <a:r>
              <a:rPr lang="tr-TR" dirty="0"/>
              <a:t>Polyester liflerinin elektrik iletme özelliği çok düşük olduğundan statik elektrikle yüklenir. </a:t>
            </a:r>
          </a:p>
        </p:txBody>
      </p:sp>
    </p:spTree>
    <p:extLst>
      <p:ext uri="{BB962C8B-B14F-4D97-AF65-F5344CB8AC3E}">
        <p14:creationId xmlns:p14="http://schemas.microsoft.com/office/powerpoint/2010/main" val="3620987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1703"/>
            <a:ext cx="10058400" cy="5610497"/>
          </a:xfrm>
        </p:spPr>
        <p:txBody>
          <a:bodyPr/>
          <a:lstStyle/>
          <a:p>
            <a:pPr marL="0" indent="0" algn="just">
              <a:lnSpc>
                <a:spcPct val="150000"/>
              </a:lnSpc>
              <a:buNone/>
            </a:pPr>
            <a:r>
              <a:rPr lang="tr-TR" b="1" dirty="0">
                <a:solidFill>
                  <a:srgbClr val="FF0000"/>
                </a:solidFill>
              </a:rPr>
              <a:t>Isıdan etkilenme özelliği: </a:t>
            </a:r>
            <a:r>
              <a:rPr lang="tr-TR" dirty="0"/>
              <a:t>Polyester liflerinin erime noktası 250 °C'dir. Polyester ürünleri pek fazla buruşmadığından bunları düşük ısılarda ve kısa sürelerde ütülemek gerekir. Ütüleme sıcaklığı 140 °C’dir. </a:t>
            </a:r>
          </a:p>
          <a:p>
            <a:pPr marL="0" indent="0" algn="just">
              <a:lnSpc>
                <a:spcPct val="150000"/>
              </a:lnSpc>
              <a:buNone/>
            </a:pPr>
            <a:r>
              <a:rPr lang="tr-TR" b="1" dirty="0">
                <a:solidFill>
                  <a:srgbClr val="FF0000"/>
                </a:solidFill>
              </a:rPr>
              <a:t>Yanma özelliği: </a:t>
            </a:r>
            <a:r>
              <a:rPr lang="tr-TR" dirty="0"/>
              <a:t>Polyester lifleri alevle karşılaştığında çekerek erir. Kimyasal bir koku ve siyah bir is bırakır. Külü ise krem renginde, boncuk şeklinde ve serttir. </a:t>
            </a:r>
          </a:p>
        </p:txBody>
      </p:sp>
    </p:spTree>
    <p:extLst>
      <p:ext uri="{BB962C8B-B14F-4D97-AF65-F5344CB8AC3E}">
        <p14:creationId xmlns:p14="http://schemas.microsoft.com/office/powerpoint/2010/main" val="416417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5894"/>
          </a:xfrm>
        </p:spPr>
        <p:txBody>
          <a:bodyPr>
            <a:normAutofit fontScale="90000"/>
          </a:bodyPr>
          <a:lstStyle/>
          <a:p>
            <a:pPr algn="ctr"/>
            <a:r>
              <a:rPr lang="tr-TR" sz="2800" dirty="0"/>
              <a:t>Polyester Lifinin Kullanım Alanları </a:t>
            </a:r>
          </a:p>
        </p:txBody>
      </p:sp>
      <p:sp>
        <p:nvSpPr>
          <p:cNvPr id="3" name="Content Placeholder 2"/>
          <p:cNvSpPr>
            <a:spLocks noGrp="1"/>
          </p:cNvSpPr>
          <p:nvPr>
            <p:ph idx="1"/>
          </p:nvPr>
        </p:nvSpPr>
        <p:spPr>
          <a:xfrm>
            <a:off x="1069848" y="1058091"/>
            <a:ext cx="10058400" cy="5114109"/>
          </a:xfrm>
        </p:spPr>
        <p:txBody>
          <a:bodyPr/>
          <a:lstStyle/>
          <a:p>
            <a:pPr marL="0" indent="0" algn="just">
              <a:lnSpc>
                <a:spcPct val="150000"/>
              </a:lnSpc>
              <a:buNone/>
            </a:pPr>
            <a:r>
              <a:rPr lang="tr-TR" dirty="0"/>
              <a:t>Polyester kumaşlar, tek başına elbise üretiminde kullanılabileceği gibi diğer liflerde de karıştırılarak kullanılabilir. </a:t>
            </a:r>
          </a:p>
          <a:p>
            <a:pPr marL="0" indent="0" algn="just">
              <a:lnSpc>
                <a:spcPct val="150000"/>
              </a:lnSpc>
              <a:buNone/>
            </a:pPr>
            <a:r>
              <a:rPr lang="tr-TR" b="1" dirty="0">
                <a:solidFill>
                  <a:srgbClr val="FF0000"/>
                </a:solidFill>
              </a:rPr>
              <a:t>Giyim:</a:t>
            </a:r>
            <a:r>
              <a:rPr lang="tr-TR" dirty="0"/>
              <a:t> Takım elbise, iç giyim, gömlek ve dış giyimde ceket, mont, kaban, pardösü imalinde olarak polyester kullanılır. </a:t>
            </a:r>
          </a:p>
          <a:p>
            <a:pPr marL="0" indent="0" algn="just">
              <a:lnSpc>
                <a:spcPct val="150000"/>
              </a:lnSpc>
              <a:buNone/>
            </a:pPr>
            <a:r>
              <a:rPr lang="tr-TR" b="1" dirty="0">
                <a:solidFill>
                  <a:srgbClr val="FF0000"/>
                </a:solidFill>
              </a:rPr>
              <a:t>Ev tekstili: </a:t>
            </a:r>
            <a:r>
              <a:rPr lang="tr-TR" dirty="0"/>
              <a:t>Polyester kumaş, başta yatak örtüsü, masa örtüsü, yastık, nevresim, perdelik kumaş ve halı olmak üzere farklı kullanım alanlarına sahiptir. </a:t>
            </a:r>
          </a:p>
          <a:p>
            <a:pPr marL="0" indent="0" algn="just">
              <a:lnSpc>
                <a:spcPct val="150000"/>
              </a:lnSpc>
              <a:buNone/>
            </a:pPr>
            <a:r>
              <a:rPr lang="tr-TR" b="1" dirty="0">
                <a:solidFill>
                  <a:srgbClr val="FF0000"/>
                </a:solidFill>
              </a:rPr>
              <a:t>Endüstriyel alanlar: </a:t>
            </a:r>
            <a:r>
              <a:rPr lang="tr-TR" dirty="0"/>
              <a:t>Balık ağı, otomobil lastikleri, halat, dikiş ipliği ve yelken bezi yapımında kullanılır. </a:t>
            </a:r>
          </a:p>
        </p:txBody>
      </p:sp>
    </p:spTree>
    <p:extLst>
      <p:ext uri="{BB962C8B-B14F-4D97-AF65-F5344CB8AC3E}">
        <p14:creationId xmlns:p14="http://schemas.microsoft.com/office/powerpoint/2010/main" val="2190265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7"/>
          </a:xfrm>
        </p:spPr>
        <p:txBody>
          <a:bodyPr>
            <a:normAutofit/>
          </a:bodyPr>
          <a:lstStyle/>
          <a:p>
            <a:pPr algn="ctr"/>
            <a:r>
              <a:rPr lang="tr-TR" sz="3600" dirty="0"/>
              <a:t>Polivinil Lifleri </a:t>
            </a:r>
          </a:p>
        </p:txBody>
      </p:sp>
      <p:sp>
        <p:nvSpPr>
          <p:cNvPr id="3" name="Content Placeholder 2"/>
          <p:cNvSpPr>
            <a:spLocks noGrp="1"/>
          </p:cNvSpPr>
          <p:nvPr>
            <p:ph idx="1"/>
          </p:nvPr>
        </p:nvSpPr>
        <p:spPr>
          <a:xfrm>
            <a:off x="1069848" y="1201783"/>
            <a:ext cx="10058400" cy="4970417"/>
          </a:xfrm>
        </p:spPr>
        <p:txBody>
          <a:bodyPr/>
          <a:lstStyle/>
          <a:p>
            <a:pPr marL="0" indent="0" algn="just">
              <a:lnSpc>
                <a:spcPct val="150000"/>
              </a:lnSpc>
              <a:buNone/>
            </a:pPr>
            <a:r>
              <a:rPr lang="tr-TR" dirty="0"/>
              <a:t>Polivinil lifleri 4 ana grupta toplanır: </a:t>
            </a:r>
          </a:p>
          <a:p>
            <a:pPr marL="0" indent="0" algn="just">
              <a:lnSpc>
                <a:spcPct val="150000"/>
              </a:lnSpc>
              <a:buNone/>
            </a:pPr>
            <a:r>
              <a:rPr lang="tr-TR" dirty="0"/>
              <a:t>Poliakrilonitril Lifleri (PAN): poliakrilonitril lifleri, akrilik ve modakrilik olmak üzere iki gruba ayrılır.</a:t>
            </a:r>
          </a:p>
          <a:p>
            <a:pPr marL="0" indent="0" algn="just">
              <a:lnSpc>
                <a:spcPct val="150000"/>
              </a:lnSpc>
              <a:buNone/>
            </a:pPr>
            <a:r>
              <a:rPr lang="tr-TR" dirty="0"/>
              <a:t>Polivinil klorür lifleri: % 100 PVC lifleri, polivinil klorür kopolimerleri, modifiye edilmiş polivinil klorür lifleri, </a:t>
            </a:r>
          </a:p>
          <a:p>
            <a:pPr marL="0" indent="0" algn="just">
              <a:lnSpc>
                <a:spcPct val="150000"/>
              </a:lnSpc>
              <a:buNone/>
            </a:pPr>
            <a:r>
              <a:rPr lang="tr-TR" dirty="0"/>
              <a:t>Poliviniliden klorür lifleri, </a:t>
            </a:r>
          </a:p>
          <a:p>
            <a:pPr marL="0" indent="0" algn="just">
              <a:lnSpc>
                <a:spcPct val="150000"/>
              </a:lnSpc>
              <a:buNone/>
            </a:pPr>
            <a:r>
              <a:rPr lang="tr-TR" dirty="0"/>
              <a:t>Povinilalkol lifleri. </a:t>
            </a:r>
          </a:p>
        </p:txBody>
      </p:sp>
    </p:spTree>
    <p:extLst>
      <p:ext uri="{BB962C8B-B14F-4D97-AF65-F5344CB8AC3E}">
        <p14:creationId xmlns:p14="http://schemas.microsoft.com/office/powerpoint/2010/main" val="2958838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03642"/>
          </a:xfrm>
        </p:spPr>
        <p:txBody>
          <a:bodyPr>
            <a:normAutofit fontScale="90000"/>
          </a:bodyPr>
          <a:lstStyle/>
          <a:p>
            <a:pPr algn="ctr"/>
            <a:r>
              <a:rPr lang="tr-TR" sz="2800" dirty="0"/>
              <a:t>Akrilik Liflerin Elde Edilmesi </a:t>
            </a:r>
          </a:p>
        </p:txBody>
      </p:sp>
      <p:sp>
        <p:nvSpPr>
          <p:cNvPr id="3" name="Content Placeholder 2"/>
          <p:cNvSpPr>
            <a:spLocks noGrp="1"/>
          </p:cNvSpPr>
          <p:nvPr>
            <p:ph idx="1"/>
          </p:nvPr>
        </p:nvSpPr>
        <p:spPr>
          <a:xfrm>
            <a:off x="1069848" y="992777"/>
            <a:ext cx="10058400" cy="5179423"/>
          </a:xfrm>
        </p:spPr>
        <p:txBody>
          <a:bodyPr/>
          <a:lstStyle/>
          <a:p>
            <a:pPr marL="0" indent="0" algn="just">
              <a:lnSpc>
                <a:spcPct val="150000"/>
              </a:lnSpc>
              <a:buNone/>
            </a:pPr>
            <a:r>
              <a:rPr lang="tr-TR" dirty="0"/>
              <a:t>Akrilik lifler % 85 oranında akrilonitril polimerleri ile % 15 oranında birden fazla monomerin karıştırılması ile elde edilmiştir. Sıvı akrilonitril çeşitli katalizörler kullanılarak polimerizasyon işleminden geçirilirler. Polimer içerisine katılan bir solvent ile eritilir ve % 25-40 oranında bir polimer çözelti elde edilir. Sıcak hava ile karşılaşılan liflerin üzerindeki çözücü buharlaştırılır ve filament biçimindeki lifler sertleştirilir. Akrilik lifleri yaş veya kuru çekim yöntemine göre elde edilir. Bu filamentlere daha sonra mukavemetlerinin artması için bir germe çekme işlemi uygulanır. </a:t>
            </a:r>
          </a:p>
        </p:txBody>
      </p:sp>
    </p:spTree>
    <p:extLst>
      <p:ext uri="{BB962C8B-B14F-4D97-AF65-F5344CB8AC3E}">
        <p14:creationId xmlns:p14="http://schemas.microsoft.com/office/powerpoint/2010/main" val="393691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1703"/>
            <a:ext cx="10058400" cy="5610497"/>
          </a:xfrm>
        </p:spPr>
        <p:txBody>
          <a:bodyPr/>
          <a:lstStyle/>
          <a:p>
            <a:pPr marL="0" indent="0">
              <a:buNone/>
            </a:pPr>
            <a:r>
              <a:rPr lang="tr-TR" dirty="0"/>
              <a:t>Sentetik lifler kimyasal yapılarına göre beş grupta incelenir. </a:t>
            </a:r>
            <a:endParaRPr lang="tr-TR" dirty="0" smtClean="0"/>
          </a:p>
          <a:p>
            <a:pPr marL="0" indent="0">
              <a:buNone/>
            </a:pPr>
            <a:r>
              <a:rPr lang="tr-TR" dirty="0" smtClean="0"/>
              <a:t>Bunlar:</a:t>
            </a:r>
          </a:p>
          <a:p>
            <a:pPr marL="384048" lvl="0" indent="-384048" algn="just">
              <a:lnSpc>
                <a:spcPct val="150000"/>
              </a:lnSpc>
              <a:spcBef>
                <a:spcPts val="1000"/>
              </a:spcBef>
              <a:spcAft>
                <a:spcPts val="200"/>
              </a:spcAft>
              <a:buClrTx/>
              <a:buSzTx/>
              <a:buFont typeface="Franklin Gothic Book" panose="020B0503020102020204" pitchFamily="34" charset="0"/>
              <a:buChar char="■"/>
            </a:pPr>
            <a:r>
              <a:rPr lang="tr-TR" dirty="0" smtClean="0">
                <a:solidFill>
                  <a:srgbClr val="191B0E"/>
                </a:solidFill>
                <a:latin typeface="Bookman Old Style" panose="02050604050505020204" pitchFamily="18" charset="0"/>
              </a:rPr>
              <a:t>Poliamid </a:t>
            </a:r>
            <a:r>
              <a:rPr lang="tr-TR" dirty="0">
                <a:solidFill>
                  <a:srgbClr val="191B0E"/>
                </a:solidFill>
                <a:latin typeface="Bookman Old Style" panose="02050604050505020204" pitchFamily="18" charset="0"/>
              </a:rPr>
              <a:t>lifleri: (naylon6, naylon 6.6</a:t>
            </a:r>
            <a:r>
              <a:rPr lang="tr-TR" dirty="0" smtClean="0">
                <a:solidFill>
                  <a:srgbClr val="191B0E"/>
                </a:solidFill>
                <a:latin typeface="Bookman Old Style" panose="02050604050505020204" pitchFamily="18" charset="0"/>
              </a:rPr>
              <a:t>, naylon </a:t>
            </a:r>
            <a:r>
              <a:rPr lang="tr-TR" dirty="0">
                <a:solidFill>
                  <a:srgbClr val="191B0E"/>
                </a:solidFill>
                <a:latin typeface="Bookman Old Style" panose="02050604050505020204" pitchFamily="18" charset="0"/>
              </a:rPr>
              <a:t>11</a:t>
            </a:r>
            <a:r>
              <a:rPr lang="tr-TR" dirty="0" smtClean="0">
                <a:solidFill>
                  <a:srgbClr val="191B0E"/>
                </a:solidFill>
                <a:latin typeface="Bookman Old Style" panose="02050604050505020204" pitchFamily="18" charset="0"/>
              </a:rPr>
              <a:t>)</a:t>
            </a:r>
          </a:p>
          <a:p>
            <a:pPr marL="384048" indent="-384048" algn="just">
              <a:lnSpc>
                <a:spcPct val="150000"/>
              </a:lnSpc>
              <a:spcBef>
                <a:spcPts val="1000"/>
              </a:spcBef>
              <a:spcAft>
                <a:spcPts val="200"/>
              </a:spcAft>
              <a:buClrTx/>
              <a:buSzTx/>
              <a:buFont typeface="Franklin Gothic Book" panose="020B0503020102020204" pitchFamily="34" charset="0"/>
              <a:buChar char="■"/>
            </a:pPr>
            <a:r>
              <a:rPr lang="tr-TR">
                <a:solidFill>
                  <a:srgbClr val="191B0E"/>
                </a:solidFill>
                <a:latin typeface="Bookman Old Style" panose="02050604050505020204" pitchFamily="18" charset="0"/>
              </a:rPr>
              <a:t>Poliester lifleri: (terilen, trevira</a:t>
            </a:r>
            <a:r>
              <a:rPr lang="tr-TR" smtClean="0">
                <a:solidFill>
                  <a:srgbClr val="191B0E"/>
                </a:solidFill>
                <a:latin typeface="Bookman Old Style" panose="02050604050505020204" pitchFamily="18" charset="0"/>
              </a:rPr>
              <a:t>),</a:t>
            </a:r>
            <a:endParaRPr lang="tr-TR" dirty="0">
              <a:solidFill>
                <a:srgbClr val="191B0E"/>
              </a:solidFill>
              <a:latin typeface="Bookman Old Style" panose="02050604050505020204" pitchFamily="18" charset="0"/>
            </a:endParaRPr>
          </a:p>
          <a:p>
            <a:pPr marL="384048" lvl="0" indent="-384048" algn="just">
              <a:lnSpc>
                <a:spcPct val="150000"/>
              </a:lnSpc>
              <a:spcBef>
                <a:spcPts val="1000"/>
              </a:spcBef>
              <a:spcAft>
                <a:spcPts val="200"/>
              </a:spcAft>
              <a:buClrTx/>
              <a:buSzTx/>
              <a:buFont typeface="Franklin Gothic Book" panose="020B0503020102020204" pitchFamily="34" charset="0"/>
              <a:buChar char="■"/>
            </a:pPr>
            <a:r>
              <a:rPr lang="tr-TR" dirty="0">
                <a:solidFill>
                  <a:srgbClr val="191B0E"/>
                </a:solidFill>
                <a:latin typeface="Bookman Old Style" panose="02050604050505020204" pitchFamily="18" charset="0"/>
              </a:rPr>
              <a:t>Polivinil lifleri: (Akrilik, modakrilik, polivinilklorür, polivinilidenklorür, polivinilalkol, polistiren),</a:t>
            </a:r>
          </a:p>
          <a:p>
            <a:pPr marL="384048" lvl="0" indent="-384048" algn="just">
              <a:lnSpc>
                <a:spcPct val="150000"/>
              </a:lnSpc>
              <a:spcBef>
                <a:spcPts val="1000"/>
              </a:spcBef>
              <a:spcAft>
                <a:spcPts val="200"/>
              </a:spcAft>
              <a:buClrTx/>
              <a:buSzTx/>
              <a:buFont typeface="Franklin Gothic Book" panose="020B0503020102020204" pitchFamily="34" charset="0"/>
              <a:buChar char="■"/>
            </a:pPr>
            <a:r>
              <a:rPr lang="tr-TR" dirty="0">
                <a:solidFill>
                  <a:srgbClr val="191B0E"/>
                </a:solidFill>
                <a:latin typeface="Bookman Old Style" panose="02050604050505020204" pitchFamily="18" charset="0"/>
              </a:rPr>
              <a:t>Poliolefin lifleri: (Polietilen lifleri, polipropilen lifleri, politetrafluoroetilen lifleri [teflon])</a:t>
            </a:r>
          </a:p>
          <a:p>
            <a:pPr marL="384048" lvl="0" indent="-384048" algn="just">
              <a:lnSpc>
                <a:spcPct val="150000"/>
              </a:lnSpc>
              <a:spcBef>
                <a:spcPts val="1000"/>
              </a:spcBef>
              <a:spcAft>
                <a:spcPts val="200"/>
              </a:spcAft>
              <a:buClrTx/>
              <a:buSzTx/>
              <a:buFont typeface="Franklin Gothic Book" panose="020B0503020102020204" pitchFamily="34" charset="0"/>
              <a:buChar char="■"/>
            </a:pPr>
            <a:r>
              <a:rPr lang="tr-TR" dirty="0">
                <a:solidFill>
                  <a:srgbClr val="191B0E"/>
                </a:solidFill>
                <a:latin typeface="Bookman Old Style" panose="02050604050505020204" pitchFamily="18" charset="0"/>
              </a:rPr>
              <a:t>Poliüretan lifleri: (Spandex)</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502242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34271"/>
          </a:xfrm>
        </p:spPr>
        <p:txBody>
          <a:bodyPr>
            <a:normAutofit/>
          </a:bodyPr>
          <a:lstStyle/>
          <a:p>
            <a:pPr algn="ctr"/>
            <a:r>
              <a:rPr lang="tr-TR" sz="2800" dirty="0"/>
              <a:t>Akrilik Liflerinin Fiziksel Özellikleri </a:t>
            </a:r>
          </a:p>
        </p:txBody>
      </p:sp>
      <p:sp>
        <p:nvSpPr>
          <p:cNvPr id="3" name="Content Placeholder 2"/>
          <p:cNvSpPr>
            <a:spLocks noGrp="1"/>
          </p:cNvSpPr>
          <p:nvPr>
            <p:ph idx="1"/>
          </p:nvPr>
        </p:nvSpPr>
        <p:spPr>
          <a:xfrm>
            <a:off x="1069848" y="1058091"/>
            <a:ext cx="10058400" cy="5114109"/>
          </a:xfrm>
        </p:spPr>
        <p:txBody>
          <a:bodyPr>
            <a:normAutofit lnSpcReduction="10000"/>
          </a:bodyPr>
          <a:lstStyle/>
          <a:p>
            <a:pPr marL="0" indent="0" algn="just">
              <a:lnSpc>
                <a:spcPct val="150000"/>
              </a:lnSpc>
              <a:buNone/>
            </a:pPr>
            <a:r>
              <a:rPr lang="tr-TR" b="1" dirty="0">
                <a:solidFill>
                  <a:srgbClr val="FF0000"/>
                </a:solidFill>
              </a:rPr>
              <a:t>Enine kesit ve boyuna görünüş: </a:t>
            </a:r>
            <a:r>
              <a:rPr lang="tr-TR" dirty="0"/>
              <a:t>Yaş eğirme yöntemine göre üretilen akrilik liflerinin enine kesiti yuvarlak veya fasulye şeklindedir. Kuru eğirme yöntemine göre elde edilen akrilik liflerinin enine kesiti yer fıstığı şeklindedir. Yuvarlak veya fasulye şeklinde enine kesite sahip olan akrilik liflerinin yaylanma yeteneği, yer fıstığı şeklinde enine kesite sahip olan akrilik liflerinin de yumuşaklığı ve parlaklığı iyidir. Akrilik liflerinin boyuna görünüşleri pürüzsüz, büklümlü ve çizgilidir. </a:t>
            </a:r>
          </a:p>
          <a:p>
            <a:pPr marL="0" indent="0" algn="just">
              <a:lnSpc>
                <a:spcPct val="150000"/>
              </a:lnSpc>
              <a:buNone/>
            </a:pPr>
            <a:r>
              <a:rPr lang="tr-TR" b="1" dirty="0">
                <a:solidFill>
                  <a:srgbClr val="FF0000"/>
                </a:solidFill>
              </a:rPr>
              <a:t>İncelik ve uzunluk: </a:t>
            </a:r>
            <a:r>
              <a:rPr lang="tr-TR" dirty="0"/>
              <a:t>Akrilik lifleri çeşitli uzunluklarda üretilebilir. Kullanım alanına bağlı olarak filament hâlde olabileceği gibi kesikli (stapel) şeklinde de olabilir. Kesikli (stapel) olarak kullanılacak liflerin daha hacimli olması için kıvrım kazandırılır. </a:t>
            </a:r>
          </a:p>
        </p:txBody>
      </p:sp>
    </p:spTree>
    <p:extLst>
      <p:ext uri="{BB962C8B-B14F-4D97-AF65-F5344CB8AC3E}">
        <p14:creationId xmlns:p14="http://schemas.microsoft.com/office/powerpoint/2010/main" val="1768983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normAutofit/>
          </a:bodyPr>
          <a:lstStyle/>
          <a:p>
            <a:pPr marL="0" indent="0" algn="just">
              <a:lnSpc>
                <a:spcPct val="170000"/>
              </a:lnSpc>
              <a:buNone/>
            </a:pPr>
            <a:r>
              <a:rPr lang="tr-TR" b="1" dirty="0">
                <a:solidFill>
                  <a:srgbClr val="FF0000"/>
                </a:solidFill>
              </a:rPr>
              <a:t>Mukavemet: </a:t>
            </a:r>
            <a:r>
              <a:rPr lang="tr-TR" dirty="0"/>
              <a:t>Akrilik liflerinin mukavemeti diğer sentetik lifler (naylon, poliester, olefin) kadar yüksek değildir. Daha çok pamuk yün lifi gibi doğal liflere yakındır. Akrilik liflerinin mukavemeti 2 - 3,6 gr/denye, arasındadır. </a:t>
            </a:r>
          </a:p>
          <a:p>
            <a:pPr marL="0" indent="0" algn="just">
              <a:lnSpc>
                <a:spcPct val="170000"/>
              </a:lnSpc>
              <a:buNone/>
            </a:pPr>
            <a:r>
              <a:rPr lang="tr-TR" b="1" dirty="0">
                <a:solidFill>
                  <a:srgbClr val="FF0000"/>
                </a:solidFill>
              </a:rPr>
              <a:t>Nem çekme özelliği: </a:t>
            </a:r>
            <a:r>
              <a:rPr lang="tr-TR" dirty="0"/>
              <a:t>Akrilik liflerinin nem çekme özelliği düşüktür. Bu oran normal şartlarda %1 - 2,6 arasında değişmektedir. Akrilik liflerinin nem çekme özelliği düşükse de, mikro liflerin yüzeylerinde su tutma özellikleri yüksektir. </a:t>
            </a:r>
          </a:p>
          <a:p>
            <a:pPr marL="0" indent="0" algn="just">
              <a:lnSpc>
                <a:spcPct val="170000"/>
              </a:lnSpc>
              <a:buNone/>
            </a:pPr>
            <a:r>
              <a:rPr lang="tr-TR" b="1" dirty="0">
                <a:solidFill>
                  <a:srgbClr val="FF0000"/>
                </a:solidFill>
              </a:rPr>
              <a:t>Sürtünmeye karşı dayanıklılık: </a:t>
            </a:r>
            <a:r>
              <a:rPr lang="tr-TR" dirty="0"/>
              <a:t>Akrilik liflerinin sürtünmeye karşı dayanıklılığı iyi değildir. </a:t>
            </a:r>
          </a:p>
        </p:txBody>
      </p:sp>
    </p:spTree>
    <p:extLst>
      <p:ext uri="{BB962C8B-B14F-4D97-AF65-F5344CB8AC3E}">
        <p14:creationId xmlns:p14="http://schemas.microsoft.com/office/powerpoint/2010/main" val="2798099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9451"/>
            <a:ext cx="10058400" cy="5662749"/>
          </a:xfrm>
        </p:spPr>
        <p:txBody>
          <a:bodyPr/>
          <a:lstStyle/>
          <a:p>
            <a:pPr marL="0" indent="0" algn="just">
              <a:lnSpc>
                <a:spcPct val="150000"/>
              </a:lnSpc>
              <a:buNone/>
            </a:pPr>
            <a:r>
              <a:rPr lang="tr-TR" b="1" dirty="0">
                <a:solidFill>
                  <a:srgbClr val="FF0000"/>
                </a:solidFill>
              </a:rPr>
              <a:t>Boyut değiştirmezlik: </a:t>
            </a:r>
            <a:r>
              <a:rPr lang="tr-TR" dirty="0"/>
              <a:t>Akrilik liflerinin boyut değiştirmezliği iyi değildir. Sıcak fiksaj işlemi uygulanan poliester liflerinin boyutlarında değişiklik olmaz. Buhar akrilik ürünlerinin boyutlarında değişikliğe neden olabilir. </a:t>
            </a:r>
          </a:p>
          <a:p>
            <a:pPr marL="0" indent="0" algn="just">
              <a:lnSpc>
                <a:spcPct val="150000"/>
              </a:lnSpc>
              <a:buNone/>
            </a:pPr>
            <a:r>
              <a:rPr lang="tr-TR" b="1" dirty="0" smtClean="0">
                <a:solidFill>
                  <a:srgbClr val="FF0000"/>
                </a:solidFill>
              </a:rPr>
              <a:t>Esneklik </a:t>
            </a:r>
            <a:r>
              <a:rPr lang="tr-TR" b="1" dirty="0">
                <a:solidFill>
                  <a:srgbClr val="FF0000"/>
                </a:solidFill>
              </a:rPr>
              <a:t>ve yaylanma özelliği: </a:t>
            </a:r>
            <a:r>
              <a:rPr lang="tr-TR" dirty="0"/>
              <a:t>Akrilik liflerinin esneklik özelliği diğer sentetik liflere oranla daha düşüktür. Yaylanma özelliği ise lifin türüne göre iyiden çok iyiye doğru farklılıklar gösterir. Akrilik liflerinin uzama oranı % 20-36 arasında değişir. Akrilik lifi % 1 uzatıldığında % 95 esneyebilir. Hacimsel yoğunluk: Akrilik liflerinin özgül ağırlığı 1,14-1,19 gr/cm³ arasında değişmektedir. </a:t>
            </a:r>
          </a:p>
          <a:p>
            <a:pPr marL="0" indent="0">
              <a:buNone/>
            </a:pPr>
            <a:endParaRPr lang="tr-TR" dirty="0"/>
          </a:p>
        </p:txBody>
      </p:sp>
    </p:spTree>
    <p:extLst>
      <p:ext uri="{BB962C8B-B14F-4D97-AF65-F5344CB8AC3E}">
        <p14:creationId xmlns:p14="http://schemas.microsoft.com/office/powerpoint/2010/main" val="1734114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08145"/>
          </a:xfrm>
        </p:spPr>
        <p:txBody>
          <a:bodyPr/>
          <a:lstStyle/>
          <a:p>
            <a:pPr algn="ctr"/>
            <a:r>
              <a:rPr lang="tr-TR" sz="2800" dirty="0"/>
              <a:t>Akrilik Liflerinin Kimyasal Özellikleri </a:t>
            </a:r>
          </a:p>
        </p:txBody>
      </p:sp>
      <p:sp>
        <p:nvSpPr>
          <p:cNvPr id="3" name="Content Placeholder 2"/>
          <p:cNvSpPr>
            <a:spLocks noGrp="1"/>
          </p:cNvSpPr>
          <p:nvPr>
            <p:ph idx="1"/>
          </p:nvPr>
        </p:nvSpPr>
        <p:spPr>
          <a:xfrm>
            <a:off x="1069848" y="1162594"/>
            <a:ext cx="10058400" cy="5009606"/>
          </a:xfrm>
        </p:spPr>
        <p:txBody>
          <a:bodyPr>
            <a:normAutofit/>
          </a:bodyPr>
          <a:lstStyle/>
          <a:p>
            <a:pPr marL="0" indent="0" algn="just">
              <a:lnSpc>
                <a:spcPct val="150000"/>
              </a:lnSpc>
              <a:buNone/>
            </a:pPr>
            <a:r>
              <a:rPr lang="tr-TR" b="1" dirty="0">
                <a:solidFill>
                  <a:srgbClr val="FF0000"/>
                </a:solidFill>
              </a:rPr>
              <a:t>Kimyasal maddelerden etkilenme: </a:t>
            </a:r>
            <a:r>
              <a:rPr lang="tr-TR" dirty="0"/>
              <a:t>Akrilik lifleri nitrik asit dışında diğer asitlere karşı dayanıklıdır. Özellikle yoğun ve sıcak haldeki alkaliler life zarar verir. Kuru temizlemede kullanılan çözücüler lifin sertleşmesine yol açabilir. Klorlu ağartıcılar dışındaki ağartıcılara karşı dayanıklıdır. </a:t>
            </a:r>
          </a:p>
          <a:p>
            <a:pPr marL="0" indent="0" algn="just">
              <a:lnSpc>
                <a:spcPct val="150000"/>
              </a:lnSpc>
              <a:buNone/>
            </a:pPr>
            <a:r>
              <a:rPr lang="tr-TR" b="1" dirty="0">
                <a:solidFill>
                  <a:srgbClr val="FF0000"/>
                </a:solidFill>
              </a:rPr>
              <a:t>Çevresel faktörlere karşı dayanıklılık: </a:t>
            </a:r>
            <a:r>
              <a:rPr lang="tr-TR" dirty="0"/>
              <a:t>Akrilik liflerinin güneş ışığına karşı dayanıklılığı oldukça iyidir. Bakteri, mantar, küf, güve ve diğer zararlı böcekler liflere zarar vermez. </a:t>
            </a:r>
          </a:p>
          <a:p>
            <a:pPr marL="0" indent="0" algn="just">
              <a:lnSpc>
                <a:spcPct val="150000"/>
              </a:lnSpc>
              <a:buNone/>
            </a:pPr>
            <a:r>
              <a:rPr lang="tr-TR" b="1" dirty="0">
                <a:solidFill>
                  <a:srgbClr val="FF0000"/>
                </a:solidFill>
              </a:rPr>
              <a:t>Elektriklenme özelliği:</a:t>
            </a:r>
            <a:r>
              <a:rPr lang="tr-TR" dirty="0"/>
              <a:t> Akrilik liflerinin elektrik iletme özelliği az nem çektiği için düşüktür. Bu nedenle akrilik ürünlerde statik elektriklenme problemi ile karşılaşılır. </a:t>
            </a:r>
          </a:p>
        </p:txBody>
      </p:sp>
    </p:spTree>
    <p:extLst>
      <p:ext uri="{BB962C8B-B14F-4D97-AF65-F5344CB8AC3E}">
        <p14:creationId xmlns:p14="http://schemas.microsoft.com/office/powerpoint/2010/main" val="3710401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2514"/>
            <a:ext cx="10058400" cy="5649686"/>
          </a:xfrm>
        </p:spPr>
        <p:txBody>
          <a:bodyPr/>
          <a:lstStyle/>
          <a:p>
            <a:pPr marL="0" indent="0" algn="just">
              <a:lnSpc>
                <a:spcPct val="150000"/>
              </a:lnSpc>
              <a:buNone/>
            </a:pPr>
            <a:r>
              <a:rPr lang="tr-TR" b="1" dirty="0">
                <a:solidFill>
                  <a:srgbClr val="FF0000"/>
                </a:solidFill>
              </a:rPr>
              <a:t>Isıdan etkilenme özelliği: </a:t>
            </a:r>
            <a:r>
              <a:rPr lang="tr-TR" dirty="0"/>
              <a:t>Akrilik liflerinin belli bir erime noktası yoktur. Erime noktası 215-255 °C arasında değişir. Çok yüksek sıcaklıklar ürünlerin renginde değişikliğe neden olabilir. Ütüleme sıcaklığı 110 °C olmalıdır. </a:t>
            </a:r>
          </a:p>
          <a:p>
            <a:pPr marL="0" indent="0" algn="just">
              <a:lnSpc>
                <a:spcPct val="150000"/>
              </a:lnSpc>
              <a:buNone/>
            </a:pPr>
            <a:r>
              <a:rPr lang="tr-TR" b="1" dirty="0">
                <a:solidFill>
                  <a:srgbClr val="FF0000"/>
                </a:solidFill>
              </a:rPr>
              <a:t>Yanma özelliği: </a:t>
            </a:r>
            <a:r>
              <a:rPr lang="tr-TR" dirty="0"/>
              <a:t>Akrilik liflerinin alevle karşılaştığında eriyerek yanar. Alev çekildikten sonrada yanmaya devam eder. Kimyasal bir koku ve siyah bir is bırakır. Külü sert, siyah ve şekilsizdir. </a:t>
            </a:r>
          </a:p>
          <a:p>
            <a:pPr marL="0" indent="0">
              <a:buNone/>
            </a:pPr>
            <a:endParaRPr lang="tr-TR" dirty="0"/>
          </a:p>
        </p:txBody>
      </p:sp>
    </p:spTree>
    <p:extLst>
      <p:ext uri="{BB962C8B-B14F-4D97-AF65-F5344CB8AC3E}">
        <p14:creationId xmlns:p14="http://schemas.microsoft.com/office/powerpoint/2010/main" val="3590464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08145"/>
          </a:xfrm>
        </p:spPr>
        <p:txBody>
          <a:bodyPr>
            <a:normAutofit/>
          </a:bodyPr>
          <a:lstStyle/>
          <a:p>
            <a:pPr algn="ctr"/>
            <a:r>
              <a:rPr lang="tr-TR" sz="2800" dirty="0"/>
              <a:t>Akrilik Liflerinin Kullanım Alanları </a:t>
            </a:r>
          </a:p>
        </p:txBody>
      </p:sp>
      <p:sp>
        <p:nvSpPr>
          <p:cNvPr id="3" name="Content Placeholder 2"/>
          <p:cNvSpPr>
            <a:spLocks noGrp="1"/>
          </p:cNvSpPr>
          <p:nvPr>
            <p:ph idx="1"/>
          </p:nvPr>
        </p:nvSpPr>
        <p:spPr>
          <a:xfrm>
            <a:off x="1069848" y="1045029"/>
            <a:ext cx="10058400" cy="5127171"/>
          </a:xfrm>
        </p:spPr>
        <p:txBody>
          <a:bodyPr/>
          <a:lstStyle/>
          <a:p>
            <a:pPr marL="0" indent="0" algn="just">
              <a:lnSpc>
                <a:spcPct val="150000"/>
              </a:lnSpc>
              <a:buNone/>
            </a:pPr>
            <a:r>
              <a:rPr lang="tr-TR" dirty="0"/>
              <a:t>Akrilik lifleri çeşitli giysilerde ve ev tekstili ürünlerinde tek başlarına veya karışım hâlde kullanılabilir. Tutumlarının yün lifine benzemesi, hafif olmaları ve bakımlarının yüne göre daha kolay olması nedeniyle akrilik lifleri piyasada aranır bir konuma gelmiştir. Akrilik liflerinden hacimli iplikler üretilerek özellikle örme yüzey üretimde ve örmecilik sektöründe yaygın olarak yararlanılır. Giyim: Kazak, elbise, çorap, el örgü iplikleri çocuk giysilerinde ve bazı spor giysilerinde (özellikle kayak) kullanılır. Akrilik liflerinden imitasyon kürk kumaşlar da üretilebilir. </a:t>
            </a:r>
          </a:p>
          <a:p>
            <a:pPr marL="0" indent="0" algn="just">
              <a:lnSpc>
                <a:spcPct val="150000"/>
              </a:lnSpc>
              <a:buNone/>
            </a:pPr>
            <a:r>
              <a:rPr lang="tr-TR" dirty="0"/>
              <a:t>Ev tekstili: Perdelik ve döşemelik kumaş, battaniye ve halı yapımında kullanılır. </a:t>
            </a:r>
          </a:p>
        </p:txBody>
      </p:sp>
    </p:spTree>
    <p:extLst>
      <p:ext uri="{BB962C8B-B14F-4D97-AF65-F5344CB8AC3E}">
        <p14:creationId xmlns:p14="http://schemas.microsoft.com/office/powerpoint/2010/main" val="1679183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42831"/>
          </a:xfrm>
        </p:spPr>
        <p:txBody>
          <a:bodyPr>
            <a:normAutofit fontScale="90000"/>
          </a:bodyPr>
          <a:lstStyle/>
          <a:p>
            <a:pPr algn="ctr"/>
            <a:r>
              <a:rPr lang="tr-TR" sz="2800" dirty="0"/>
              <a:t>Modakrilik Lifleri </a:t>
            </a:r>
          </a:p>
        </p:txBody>
      </p:sp>
      <p:sp>
        <p:nvSpPr>
          <p:cNvPr id="3" name="Content Placeholder 2"/>
          <p:cNvSpPr>
            <a:spLocks noGrp="1"/>
          </p:cNvSpPr>
          <p:nvPr>
            <p:ph idx="1"/>
          </p:nvPr>
        </p:nvSpPr>
        <p:spPr>
          <a:xfrm>
            <a:off x="1069848" y="1071154"/>
            <a:ext cx="10058400" cy="5101046"/>
          </a:xfrm>
        </p:spPr>
        <p:txBody>
          <a:bodyPr/>
          <a:lstStyle/>
          <a:p>
            <a:pPr marL="0" indent="0" algn="just">
              <a:lnSpc>
                <a:spcPct val="150000"/>
              </a:lnSpc>
              <a:buNone/>
            </a:pPr>
            <a:r>
              <a:rPr lang="tr-TR" dirty="0"/>
              <a:t>Bileşiminde % 35-85 arasında akrilonitril içeren life modakrilik lifi denir. Modakrilik liflerinde akrilonitrilin yanında komonomer olarak vinil krorür, viniliden klorür ve vinil disayinit bulunur. Lifler kuru veya yaş çekim yöntemine göre üretilir. Modakrilik liflerinin mukavemetleri ve sürtünmeye karşı dayanıklılıkları iyi değildir. Liflerin yaylanma yeteneği ve esneme özellikleri iyidir. Dökümlü bir liftir. Güneş ışığına karşı dayanıklılıkları çok iyidir. Kimyasal maddelere karşı ve aleve karşı dayanıklılığı iyidir. Modakrilik liflerinin nem çekme özelliği çok düşüktür % 0,4-3 arasında değişir. Sürtünmeden dolayı liflerde tüylenme problemi ile karşılaşılabilir. Modakrilik ürünleri 110 °C ve daha düşük sıcaklıklarda ütülenmelidir. </a:t>
            </a:r>
          </a:p>
        </p:txBody>
      </p:sp>
    </p:spTree>
    <p:extLst>
      <p:ext uri="{BB962C8B-B14F-4D97-AF65-F5344CB8AC3E}">
        <p14:creationId xmlns:p14="http://schemas.microsoft.com/office/powerpoint/2010/main" val="1003740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16705"/>
          </a:xfrm>
        </p:spPr>
        <p:txBody>
          <a:bodyPr>
            <a:normAutofit fontScale="90000"/>
          </a:bodyPr>
          <a:lstStyle/>
          <a:p>
            <a:pPr algn="ctr"/>
            <a:r>
              <a:rPr lang="tr-TR" sz="2800" dirty="0"/>
              <a:t>Diğer Polivinil Lifleri </a:t>
            </a:r>
          </a:p>
        </p:txBody>
      </p:sp>
      <p:sp>
        <p:nvSpPr>
          <p:cNvPr id="3" name="Content Placeholder 2"/>
          <p:cNvSpPr>
            <a:spLocks noGrp="1"/>
          </p:cNvSpPr>
          <p:nvPr>
            <p:ph idx="1"/>
          </p:nvPr>
        </p:nvSpPr>
        <p:spPr>
          <a:xfrm>
            <a:off x="1069848" y="1045029"/>
            <a:ext cx="10058400" cy="5127171"/>
          </a:xfrm>
        </p:spPr>
        <p:txBody>
          <a:bodyPr>
            <a:normAutofit lnSpcReduction="10000"/>
          </a:bodyPr>
          <a:lstStyle/>
          <a:p>
            <a:pPr marL="0" indent="0" algn="just">
              <a:lnSpc>
                <a:spcPct val="150000"/>
              </a:lnSpc>
              <a:buNone/>
            </a:pPr>
            <a:r>
              <a:rPr lang="tr-TR" b="1" dirty="0">
                <a:solidFill>
                  <a:srgbClr val="FF0000"/>
                </a:solidFill>
              </a:rPr>
              <a:t>Polivinilklorür lifleri: </a:t>
            </a:r>
            <a:r>
              <a:rPr lang="tr-TR" dirty="0"/>
              <a:t>Bu lifler asetilen ve hidroklorik asitten elde edilen lifleri, vinilklorürün polimerleştirilmesi sonucunda üretilen liflerdir. Bu gruba giren üç lif vardır. % 100 PVC lifleri, polivinilklorür kopolimerleri, modifiye edilmiş polivinil klorür lifleri. </a:t>
            </a:r>
          </a:p>
          <a:p>
            <a:pPr marL="0" indent="0" algn="just">
              <a:lnSpc>
                <a:spcPct val="150000"/>
              </a:lnSpc>
              <a:buNone/>
            </a:pPr>
            <a:r>
              <a:rPr lang="tr-TR" b="1" dirty="0">
                <a:solidFill>
                  <a:srgbClr val="FF0000"/>
                </a:solidFill>
              </a:rPr>
              <a:t>% 100 PVC lifleri: </a:t>
            </a:r>
            <a:r>
              <a:rPr lang="tr-TR" dirty="0"/>
              <a:t>% 100 polivilklorüre plastikleştirici eklenmesiyle elde edilmektedir. Güç tutuşurluk, yanmazlık ve kimyasal maddelere karşı dayanıklılıkları nedeniyle, itfaiyeci elbiselerinde, çadır, balık ağları, dokusuz yüzeyler ve yelkenler gibi endüstriyel tekstil alanında kullanılmaktadır. </a:t>
            </a:r>
          </a:p>
          <a:p>
            <a:pPr marL="0" indent="0" algn="just">
              <a:lnSpc>
                <a:spcPct val="150000"/>
              </a:lnSpc>
              <a:buNone/>
            </a:pPr>
            <a:r>
              <a:rPr lang="tr-TR" b="1" dirty="0">
                <a:solidFill>
                  <a:srgbClr val="FF0000"/>
                </a:solidFill>
              </a:rPr>
              <a:t>Vinilklorür kopolimerleri: </a:t>
            </a:r>
            <a:r>
              <a:rPr lang="tr-TR" dirty="0"/>
              <a:t>Bu lifler güç tutuşurlukları, kimyasal maddelere karşı dayanıklılıklarının yüksek olması nedeniyle çeşitli filtreler ve ağ dokumaları gibi özel alanlarda kullanılır. </a:t>
            </a:r>
          </a:p>
        </p:txBody>
      </p:sp>
    </p:spTree>
    <p:extLst>
      <p:ext uri="{BB962C8B-B14F-4D97-AF65-F5344CB8AC3E}">
        <p14:creationId xmlns:p14="http://schemas.microsoft.com/office/powerpoint/2010/main" val="21598225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799909"/>
          </a:xfrm>
        </p:spPr>
        <p:txBody>
          <a:bodyPr>
            <a:normAutofit fontScale="92500"/>
          </a:bodyPr>
          <a:lstStyle/>
          <a:p>
            <a:pPr marL="0" indent="0" algn="just">
              <a:lnSpc>
                <a:spcPct val="150000"/>
              </a:lnSpc>
              <a:buNone/>
            </a:pPr>
            <a:r>
              <a:rPr lang="tr-TR" b="1" dirty="0">
                <a:solidFill>
                  <a:srgbClr val="FF0000"/>
                </a:solidFill>
              </a:rPr>
              <a:t>Modifiye polivinilklorür lifleri: </a:t>
            </a:r>
            <a:r>
              <a:rPr lang="tr-TR" dirty="0"/>
              <a:t>Polivinil klorürün kimyasal yapısı değiştirilerek içindeki klor miktarı arttırılır. Bunun sonucunda bazı özelliklerinde değişimler olur. Güç tutuşurluk ve yanmazlık özellikleri nedeniyle çadır, muşamba, tente ve çeşitli filtrelerin üretimde kullanılır. </a:t>
            </a:r>
          </a:p>
          <a:p>
            <a:pPr marL="0" indent="0" algn="just">
              <a:lnSpc>
                <a:spcPct val="150000"/>
              </a:lnSpc>
              <a:buNone/>
            </a:pPr>
            <a:r>
              <a:rPr lang="tr-TR" b="1" dirty="0">
                <a:solidFill>
                  <a:srgbClr val="FF0000"/>
                </a:solidFill>
              </a:rPr>
              <a:t>Polivinilidenklorür lifleri: </a:t>
            </a:r>
            <a:r>
              <a:rPr lang="tr-TR" dirty="0"/>
              <a:t>Bileşiminde en az % 80 oranında viniliden klorür bulunan polimer maddeden çekilmiş lifler olarak tanımlanır. Güneş ışığına karşı </a:t>
            </a:r>
            <a:r>
              <a:rPr lang="tr-TR" dirty="0" smtClean="0"/>
              <a:t>dayanıklıdır. </a:t>
            </a:r>
            <a:r>
              <a:rPr lang="tr-TR" dirty="0"/>
              <a:t>Kolay yıkanır, temizlenir ve leke tutmaz. Bu özellikleri nedeniyle otomobil döşemelerinde ve dış mekânlarda kullanılacak döşemeliklerde kullanılır. </a:t>
            </a:r>
          </a:p>
          <a:p>
            <a:pPr marL="0" indent="0" algn="just">
              <a:lnSpc>
                <a:spcPct val="150000"/>
              </a:lnSpc>
              <a:buNone/>
            </a:pPr>
            <a:r>
              <a:rPr lang="tr-TR" b="1" dirty="0">
                <a:solidFill>
                  <a:srgbClr val="FF0000"/>
                </a:solidFill>
              </a:rPr>
              <a:t>Polivinilalkol lifleri: </a:t>
            </a:r>
            <a:r>
              <a:rPr lang="tr-TR" dirty="0"/>
              <a:t>Bu lifler yaş eğirme yöntemine göre elde edilir. Polivinil alkol liflerinden çeşitli filtrelerin, balık ağlarının ve spor giysilerin yapımında yararlanılır. Ayrıca pamuk, viskoz ve ipek lifleri ile karıştırılarak eşarp ve fular yapımında da kullanılmaktadır. </a:t>
            </a:r>
          </a:p>
        </p:txBody>
      </p:sp>
    </p:spTree>
    <p:extLst>
      <p:ext uri="{BB962C8B-B14F-4D97-AF65-F5344CB8AC3E}">
        <p14:creationId xmlns:p14="http://schemas.microsoft.com/office/powerpoint/2010/main" val="63868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normAutofit/>
          </a:bodyPr>
          <a:lstStyle/>
          <a:p>
            <a:pPr algn="ctr"/>
            <a:r>
              <a:rPr lang="tr-TR" sz="3600" dirty="0"/>
              <a:t>Poliolefin Lifleri </a:t>
            </a:r>
          </a:p>
        </p:txBody>
      </p:sp>
      <p:sp>
        <p:nvSpPr>
          <p:cNvPr id="3" name="Content Placeholder 2"/>
          <p:cNvSpPr>
            <a:spLocks noGrp="1"/>
          </p:cNvSpPr>
          <p:nvPr>
            <p:ph idx="1"/>
          </p:nvPr>
        </p:nvSpPr>
        <p:spPr>
          <a:xfrm>
            <a:off x="1069848" y="1227909"/>
            <a:ext cx="10058400" cy="4944291"/>
          </a:xfrm>
        </p:spPr>
        <p:txBody>
          <a:bodyPr/>
          <a:lstStyle/>
          <a:p>
            <a:pPr marL="0" indent="0" algn="just">
              <a:lnSpc>
                <a:spcPct val="150000"/>
              </a:lnSpc>
              <a:buNone/>
            </a:pPr>
            <a:r>
              <a:rPr lang="tr-TR" dirty="0"/>
              <a:t>Poliolefin lifleri ilk olarak İtalya ve Almanya'da üretilmiştir. ABD'de üretimi ise 1960 yılında başlamıştır. Poliolefin lifleri, doymamış hidrokarbonların polimerleşmesi ile elde edilen liflerdir. Poliolefin lifleri polietilen lifleri, polipropilen lifleri, politetrafluoroetilen lifleri (teflon) olmak üzere üç grupta incelenir. </a:t>
            </a:r>
          </a:p>
        </p:txBody>
      </p:sp>
    </p:spTree>
    <p:extLst>
      <p:ext uri="{BB962C8B-B14F-4D97-AF65-F5344CB8AC3E}">
        <p14:creationId xmlns:p14="http://schemas.microsoft.com/office/powerpoint/2010/main" val="118163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a:bodyPr>
          <a:lstStyle/>
          <a:p>
            <a:pPr algn="ctr"/>
            <a:r>
              <a:rPr lang="tr-TR" sz="2800" dirty="0"/>
              <a:t>Poliamid Lifleri</a:t>
            </a:r>
          </a:p>
        </p:txBody>
      </p:sp>
      <p:sp>
        <p:nvSpPr>
          <p:cNvPr id="3" name="Content Placeholder 2"/>
          <p:cNvSpPr>
            <a:spLocks noGrp="1"/>
          </p:cNvSpPr>
          <p:nvPr>
            <p:ph idx="1"/>
          </p:nvPr>
        </p:nvSpPr>
        <p:spPr>
          <a:xfrm>
            <a:off x="1069848" y="1110343"/>
            <a:ext cx="10058400" cy="5061857"/>
          </a:xfrm>
        </p:spPr>
        <p:txBody>
          <a:bodyPr>
            <a:normAutofit/>
          </a:bodyPr>
          <a:lstStyle/>
          <a:p>
            <a:pPr marL="0" indent="0" algn="just">
              <a:lnSpc>
                <a:spcPct val="150000"/>
              </a:lnSpc>
              <a:buNone/>
            </a:pPr>
            <a:r>
              <a:rPr lang="tr-TR" dirty="0" smtClean="0"/>
              <a:t>Poliamid </a:t>
            </a:r>
            <a:r>
              <a:rPr lang="tr-TR" dirty="0"/>
              <a:t>(polyamide) ya da poliamit, dünyada üretilen ilk sentetik liftir. Halk arasında polyamid lifleri için naylon sözcüğü yaygın bir ad olarak kullanılmaktadır. Naylon sözcüğü dilimize, İngilizce nylon teriminden geçmiştir. İlk duyduğumuzda naylon kelimesi, tekstile uzak; kimya ve endüstriye yakın gibi gelse de; bu yapay iplik ham maddesi giyim sanayinde de çok geniş bir kullanım alanı bulmuştur. Mekanik dayanımı çok iyi olan bir lif türüdür. Bu özelliği sayesinde dayanıklı olması istenen kumaşlarda, diğer elyaf türleri ile karıştırılarak kullanılabilir. Kimyasal dayanımı çok kuvvetli değildir, seyreltik bazı asit ve bazlara karşı dirençlidir. </a:t>
            </a:r>
            <a:r>
              <a:rPr lang="tr-TR" dirty="0" smtClean="0"/>
              <a:t>Poliamid </a:t>
            </a:r>
            <a:r>
              <a:rPr lang="tr-TR" dirty="0"/>
              <a:t>lifinden üretilen iplikler, ilk olarak kadın çoraplarının üretiminde kullanılmıştır. </a:t>
            </a:r>
          </a:p>
        </p:txBody>
      </p:sp>
    </p:spTree>
    <p:extLst>
      <p:ext uri="{BB962C8B-B14F-4D97-AF65-F5344CB8AC3E}">
        <p14:creationId xmlns:p14="http://schemas.microsoft.com/office/powerpoint/2010/main" val="28486105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04087"/>
          </a:xfrm>
        </p:spPr>
        <p:txBody>
          <a:bodyPr>
            <a:normAutofit/>
          </a:bodyPr>
          <a:lstStyle/>
          <a:p>
            <a:pPr algn="ctr"/>
            <a:r>
              <a:rPr lang="tr-TR" sz="2800" dirty="0" smtClean="0"/>
              <a:t>Polipropilen </a:t>
            </a:r>
            <a:r>
              <a:rPr lang="tr-TR" sz="2800" dirty="0"/>
              <a:t>Liflerinin Elde Edilmesi </a:t>
            </a:r>
          </a:p>
        </p:txBody>
      </p:sp>
      <p:sp>
        <p:nvSpPr>
          <p:cNvPr id="3" name="Content Placeholder 2"/>
          <p:cNvSpPr>
            <a:spLocks noGrp="1"/>
          </p:cNvSpPr>
          <p:nvPr>
            <p:ph idx="1"/>
          </p:nvPr>
        </p:nvSpPr>
        <p:spPr>
          <a:xfrm>
            <a:off x="1069848" y="1293223"/>
            <a:ext cx="10058400" cy="4878977"/>
          </a:xfrm>
        </p:spPr>
        <p:txBody>
          <a:bodyPr/>
          <a:lstStyle/>
          <a:p>
            <a:pPr marL="0" indent="0" algn="just">
              <a:lnSpc>
                <a:spcPct val="150000"/>
              </a:lnSpc>
              <a:buNone/>
            </a:pPr>
            <a:r>
              <a:rPr lang="tr-TR" dirty="0"/>
              <a:t>Bir petrol ürünü olan propilenin uygun katalizörler ile 25-30 atmosfer basıncı altında 100 °C’de polimerizasyonu ile elde edilmektedir. Polipropilen lifleri günümüzde yumuşak çekim veya düzesiz çekim yöntemine (film yarma tekniği) göre elde edilir. </a:t>
            </a:r>
          </a:p>
        </p:txBody>
      </p:sp>
    </p:spTree>
    <p:extLst>
      <p:ext uri="{BB962C8B-B14F-4D97-AF65-F5344CB8AC3E}">
        <p14:creationId xmlns:p14="http://schemas.microsoft.com/office/powerpoint/2010/main" val="32833733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60397"/>
          </a:xfrm>
        </p:spPr>
        <p:txBody>
          <a:bodyPr>
            <a:normAutofit/>
          </a:bodyPr>
          <a:lstStyle/>
          <a:p>
            <a:pPr algn="ctr"/>
            <a:r>
              <a:rPr lang="tr-TR" sz="2800" dirty="0"/>
              <a:t>Polipropilen Liflerinin Fiziksel Özellikleri </a:t>
            </a:r>
          </a:p>
        </p:txBody>
      </p:sp>
      <p:sp>
        <p:nvSpPr>
          <p:cNvPr id="3" name="Content Placeholder 2"/>
          <p:cNvSpPr>
            <a:spLocks noGrp="1"/>
          </p:cNvSpPr>
          <p:nvPr>
            <p:ph idx="1"/>
          </p:nvPr>
        </p:nvSpPr>
        <p:spPr>
          <a:xfrm>
            <a:off x="1069848" y="1123406"/>
            <a:ext cx="10058400" cy="5048794"/>
          </a:xfrm>
        </p:spPr>
        <p:txBody>
          <a:bodyPr>
            <a:normAutofit/>
          </a:bodyPr>
          <a:lstStyle/>
          <a:p>
            <a:pPr marL="0" indent="0" algn="just">
              <a:lnSpc>
                <a:spcPct val="150000"/>
              </a:lnSpc>
              <a:buNone/>
            </a:pPr>
            <a:r>
              <a:rPr lang="tr-TR" b="1" dirty="0">
                <a:solidFill>
                  <a:srgbClr val="FF0000"/>
                </a:solidFill>
              </a:rPr>
              <a:t>Enine kesit ve boyuna görünüş: </a:t>
            </a:r>
            <a:r>
              <a:rPr lang="tr-TR" dirty="0"/>
              <a:t>Polipropilen liflerinin enine kesitleri genelde yuvarlak boyuna görünüşleri ise silindiriktir. Lif yüzeyi pürüzsüz görünür. </a:t>
            </a:r>
          </a:p>
          <a:p>
            <a:pPr marL="0" indent="0" algn="just">
              <a:lnSpc>
                <a:spcPct val="150000"/>
              </a:lnSpc>
              <a:buNone/>
            </a:pPr>
            <a:r>
              <a:rPr lang="tr-TR" b="1" dirty="0">
                <a:solidFill>
                  <a:srgbClr val="FF0000"/>
                </a:solidFill>
              </a:rPr>
              <a:t>Renk ve parlaklık: </a:t>
            </a:r>
            <a:r>
              <a:rPr lang="tr-TR" dirty="0"/>
              <a:t>Polipropilen lifleri renksiz olarak üretilir. Üretim sırasında polimer sıvısı boyanarak istenilen renkte lif elde edilebilir. </a:t>
            </a:r>
          </a:p>
          <a:p>
            <a:pPr marL="0" indent="0" algn="just">
              <a:lnSpc>
                <a:spcPct val="150000"/>
              </a:lnSpc>
              <a:buNone/>
            </a:pPr>
            <a:r>
              <a:rPr lang="tr-TR" b="1" dirty="0">
                <a:solidFill>
                  <a:srgbClr val="FF0000"/>
                </a:solidFill>
              </a:rPr>
              <a:t>İncelik ve Uzunluk: </a:t>
            </a:r>
            <a:r>
              <a:rPr lang="tr-TR" dirty="0"/>
              <a:t>Polipropilen liflerinin çeşitli uzunluklarda üretilebilir. Kullanım alanına bağlı olarak filament halde olabileceği gibi kesikli (stapel) şekilde de olabilir. </a:t>
            </a:r>
          </a:p>
          <a:p>
            <a:pPr marL="0" indent="0" algn="just">
              <a:lnSpc>
                <a:spcPct val="150000"/>
              </a:lnSpc>
              <a:buNone/>
            </a:pPr>
            <a:r>
              <a:rPr lang="tr-TR" b="1" dirty="0">
                <a:solidFill>
                  <a:srgbClr val="FF0000"/>
                </a:solidFill>
              </a:rPr>
              <a:t>Mukavemet: </a:t>
            </a:r>
            <a:r>
              <a:rPr lang="tr-TR" dirty="0"/>
              <a:t>Polipropilen liflerinin mukavemeti yüksektir. Polipropilen liflerinin mukavemeti 3-5 gr/denye arasındadır. </a:t>
            </a:r>
          </a:p>
        </p:txBody>
      </p:sp>
    </p:spTree>
    <p:extLst>
      <p:ext uri="{BB962C8B-B14F-4D97-AF65-F5344CB8AC3E}">
        <p14:creationId xmlns:p14="http://schemas.microsoft.com/office/powerpoint/2010/main" val="4204596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lstStyle/>
          <a:p>
            <a:pPr marL="0" indent="0" algn="just">
              <a:lnSpc>
                <a:spcPct val="150000"/>
              </a:lnSpc>
              <a:buNone/>
            </a:pPr>
            <a:r>
              <a:rPr lang="tr-TR" b="1" dirty="0">
                <a:solidFill>
                  <a:srgbClr val="FF0000"/>
                </a:solidFill>
              </a:rPr>
              <a:t>Nem çekme özelliği: </a:t>
            </a:r>
            <a:r>
              <a:rPr lang="tr-TR" dirty="0"/>
              <a:t>Polipropilen lifleri bünyelerine hiç nem çekmez. Nem çekmediği için su ile bulaşan lekelerden etkilenmez. Polimer çözeltisi renklendirildiği zaman boyanabilir. </a:t>
            </a:r>
          </a:p>
          <a:p>
            <a:pPr marL="0" indent="0">
              <a:buNone/>
            </a:pPr>
            <a:endParaRPr lang="tr-TR" dirty="0"/>
          </a:p>
        </p:txBody>
      </p:sp>
    </p:spTree>
    <p:extLst>
      <p:ext uri="{BB962C8B-B14F-4D97-AF65-F5344CB8AC3E}">
        <p14:creationId xmlns:p14="http://schemas.microsoft.com/office/powerpoint/2010/main" val="33391674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660" y="445444"/>
            <a:ext cx="10058400" cy="508145"/>
          </a:xfrm>
        </p:spPr>
        <p:txBody>
          <a:bodyPr>
            <a:normAutofit/>
          </a:bodyPr>
          <a:lstStyle/>
          <a:p>
            <a:pPr algn="ctr"/>
            <a:r>
              <a:rPr lang="tr-TR" sz="2800" dirty="0"/>
              <a:t>Polipropilen Liflerinin Kimyasal Özellikleri </a:t>
            </a:r>
          </a:p>
        </p:txBody>
      </p:sp>
      <p:sp>
        <p:nvSpPr>
          <p:cNvPr id="3" name="Content Placeholder 2"/>
          <p:cNvSpPr>
            <a:spLocks noGrp="1"/>
          </p:cNvSpPr>
          <p:nvPr>
            <p:ph idx="1"/>
          </p:nvPr>
        </p:nvSpPr>
        <p:spPr>
          <a:xfrm>
            <a:off x="1069848" y="1045029"/>
            <a:ext cx="10058400" cy="5127171"/>
          </a:xfrm>
        </p:spPr>
        <p:txBody>
          <a:bodyPr>
            <a:normAutofit/>
          </a:bodyPr>
          <a:lstStyle/>
          <a:p>
            <a:pPr marL="0" indent="0" algn="just">
              <a:lnSpc>
                <a:spcPct val="150000"/>
              </a:lnSpc>
              <a:buNone/>
            </a:pPr>
            <a:r>
              <a:rPr lang="tr-TR" b="1" dirty="0">
                <a:solidFill>
                  <a:srgbClr val="FF0000"/>
                </a:solidFill>
              </a:rPr>
              <a:t>Sürtünmeye karşı dayanıklılık: </a:t>
            </a:r>
            <a:r>
              <a:rPr lang="tr-TR" dirty="0"/>
              <a:t>Polipropilen liflerinin sürtünmeye karşı dayanıklılığı çok iyidir. </a:t>
            </a:r>
          </a:p>
          <a:p>
            <a:pPr marL="0" indent="0" algn="just">
              <a:lnSpc>
                <a:spcPct val="150000"/>
              </a:lnSpc>
              <a:buNone/>
            </a:pPr>
            <a:r>
              <a:rPr lang="tr-TR" b="1" dirty="0">
                <a:solidFill>
                  <a:srgbClr val="FF0000"/>
                </a:solidFill>
              </a:rPr>
              <a:t>Boyut değiştirmezlik: </a:t>
            </a:r>
            <a:r>
              <a:rPr lang="tr-TR" dirty="0"/>
              <a:t>Polipropilen liflerinin boyut değiştirmezliği mükemmeldir. 120 °C’nin üzerindeki sıcaklıklarda ürünler büzüşür. </a:t>
            </a:r>
          </a:p>
          <a:p>
            <a:pPr marL="0" indent="0" algn="just">
              <a:lnSpc>
                <a:spcPct val="150000"/>
              </a:lnSpc>
              <a:buNone/>
            </a:pPr>
            <a:r>
              <a:rPr lang="tr-TR" b="1" dirty="0">
                <a:solidFill>
                  <a:srgbClr val="FF0000"/>
                </a:solidFill>
              </a:rPr>
              <a:t>Esneklik ve yaylanma özelliği: </a:t>
            </a:r>
            <a:r>
              <a:rPr lang="tr-TR" dirty="0"/>
              <a:t>Polipropilen liflerinin esneklik özelliği çok iyidir, yaylanma özelliği ise iyi değildir. </a:t>
            </a:r>
          </a:p>
          <a:p>
            <a:pPr marL="0" indent="0" algn="just">
              <a:lnSpc>
                <a:spcPct val="150000"/>
              </a:lnSpc>
              <a:buNone/>
            </a:pPr>
            <a:r>
              <a:rPr lang="tr-TR" b="1" dirty="0">
                <a:solidFill>
                  <a:srgbClr val="FF0000"/>
                </a:solidFill>
              </a:rPr>
              <a:t>Hacimsel yoğunluk: </a:t>
            </a:r>
            <a:r>
              <a:rPr lang="tr-TR" dirty="0"/>
              <a:t>Polipropilen liflerinin özgül ağırlığı çok düşük olup 0,92 gr/cm³'tür. Bu lifin sudan da hafif olduğunu gösterir. </a:t>
            </a:r>
          </a:p>
          <a:p>
            <a:pPr marL="0" indent="0" algn="just">
              <a:lnSpc>
                <a:spcPct val="150000"/>
              </a:lnSpc>
              <a:buNone/>
            </a:pPr>
            <a:r>
              <a:rPr lang="tr-TR" dirty="0" smtClean="0"/>
              <a:t> </a:t>
            </a:r>
            <a:endParaRPr lang="tr-TR" dirty="0"/>
          </a:p>
        </p:txBody>
      </p:sp>
    </p:spTree>
    <p:extLst>
      <p:ext uri="{BB962C8B-B14F-4D97-AF65-F5344CB8AC3E}">
        <p14:creationId xmlns:p14="http://schemas.microsoft.com/office/powerpoint/2010/main" val="28066990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9451"/>
            <a:ext cx="10058400" cy="5662749"/>
          </a:xfrm>
        </p:spPr>
        <p:txBody>
          <a:bodyPr>
            <a:normAutofit/>
          </a:bodyPr>
          <a:lstStyle/>
          <a:p>
            <a:pPr marL="0" indent="0" algn="just">
              <a:lnSpc>
                <a:spcPct val="150000"/>
              </a:lnSpc>
              <a:buNone/>
            </a:pPr>
            <a:r>
              <a:rPr lang="tr-TR" sz="1900" b="1" dirty="0">
                <a:solidFill>
                  <a:srgbClr val="FF0000"/>
                </a:solidFill>
              </a:rPr>
              <a:t>Kimyasal maddelerden etkilenme: </a:t>
            </a:r>
            <a:r>
              <a:rPr lang="tr-TR" sz="1900" dirty="0">
                <a:solidFill>
                  <a:prstClr val="black"/>
                </a:solidFill>
              </a:rPr>
              <a:t>Polipropilen liflerinin asitlere ve alkalilere karşı dayanıklılığı iyidir. Kuru temizlemede kullanılan çözücüler life zarar verebilir. Bu yüzden yıkama yapılması daha iyidir ve önerilir</a:t>
            </a:r>
            <a:r>
              <a:rPr lang="tr-TR" sz="1900" dirty="0" smtClean="0">
                <a:solidFill>
                  <a:prstClr val="black"/>
                </a:solidFill>
              </a:rPr>
              <a:t>.</a:t>
            </a:r>
          </a:p>
          <a:p>
            <a:pPr marL="0" indent="0" algn="just">
              <a:lnSpc>
                <a:spcPct val="150000"/>
              </a:lnSpc>
              <a:buNone/>
            </a:pPr>
            <a:r>
              <a:rPr lang="tr-TR" b="1" dirty="0" smtClean="0">
                <a:solidFill>
                  <a:srgbClr val="FF0000"/>
                </a:solidFill>
              </a:rPr>
              <a:t>Çevresel </a:t>
            </a:r>
            <a:r>
              <a:rPr lang="tr-TR" b="1" dirty="0">
                <a:solidFill>
                  <a:srgbClr val="FF0000"/>
                </a:solidFill>
              </a:rPr>
              <a:t>faktörlere karşı dayanıklılık: </a:t>
            </a:r>
            <a:r>
              <a:rPr lang="tr-TR" dirty="0"/>
              <a:t>Polipropilen lifleri uzun süre güneş ışığı etkisi altında kalırsa lif zarar görür. Bakteri, mantar, küf, güve ve diğer zararlı böcekler liflere zarar vermez. </a:t>
            </a:r>
          </a:p>
          <a:p>
            <a:pPr marL="0" indent="0" algn="just">
              <a:lnSpc>
                <a:spcPct val="150000"/>
              </a:lnSpc>
              <a:buNone/>
            </a:pPr>
            <a:r>
              <a:rPr lang="tr-TR" b="1" dirty="0">
                <a:solidFill>
                  <a:srgbClr val="FF0000"/>
                </a:solidFill>
              </a:rPr>
              <a:t>Elektriklenme özelliği: </a:t>
            </a:r>
            <a:r>
              <a:rPr lang="tr-TR" dirty="0"/>
              <a:t>Polipropilen liflerinin elektrik iletme özelliği düşüktür. Nem çekmedikleri için ürünlerde statik elektriklenme problemi ile karşılaşılır. Bitim işlemleri ile bu problem giderilebilir. </a:t>
            </a:r>
          </a:p>
          <a:p>
            <a:pPr marL="0" indent="0" algn="just">
              <a:lnSpc>
                <a:spcPct val="150000"/>
              </a:lnSpc>
              <a:buNone/>
            </a:pPr>
            <a:r>
              <a:rPr lang="tr-TR" b="1" dirty="0">
                <a:solidFill>
                  <a:srgbClr val="FF0000"/>
                </a:solidFill>
              </a:rPr>
              <a:t>Isıdan etkilenme özelliği: </a:t>
            </a:r>
            <a:r>
              <a:rPr lang="tr-TR" dirty="0"/>
              <a:t>Polipropilen liflerinin erime noktası 170 °C civarındadır. </a:t>
            </a:r>
          </a:p>
        </p:txBody>
      </p:sp>
    </p:spTree>
    <p:extLst>
      <p:ext uri="{BB962C8B-B14F-4D97-AF65-F5344CB8AC3E}">
        <p14:creationId xmlns:p14="http://schemas.microsoft.com/office/powerpoint/2010/main" val="3071911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lstStyle/>
          <a:p>
            <a:pPr marL="0" lvl="0" indent="0" algn="just">
              <a:lnSpc>
                <a:spcPct val="150000"/>
              </a:lnSpc>
              <a:buClr>
                <a:srgbClr val="629DD1"/>
              </a:buClr>
              <a:buNone/>
            </a:pPr>
            <a:r>
              <a:rPr lang="tr-TR" sz="1900" b="1" dirty="0">
                <a:solidFill>
                  <a:srgbClr val="FF0000"/>
                </a:solidFill>
              </a:rPr>
              <a:t>Yanma özelliği: </a:t>
            </a:r>
            <a:r>
              <a:rPr lang="tr-TR" sz="1900" dirty="0">
                <a:solidFill>
                  <a:prstClr val="black"/>
                </a:solidFill>
              </a:rPr>
              <a:t>Polipropilen lifleri alevle karşılaştığında yanarak erir. Alev çekildikten sonrada lifler kendi kendini söndürür. Kimyasal bir koku veya parafin kokusu çıkar. Siyah bir is bırakır. Külü oldukça serttir</a:t>
            </a:r>
          </a:p>
          <a:p>
            <a:pPr marL="0" indent="0">
              <a:buNone/>
            </a:pPr>
            <a:endParaRPr lang="tr-TR" dirty="0"/>
          </a:p>
        </p:txBody>
      </p:sp>
    </p:spTree>
    <p:extLst>
      <p:ext uri="{BB962C8B-B14F-4D97-AF65-F5344CB8AC3E}">
        <p14:creationId xmlns:p14="http://schemas.microsoft.com/office/powerpoint/2010/main" val="29704342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08145"/>
          </a:xfrm>
        </p:spPr>
        <p:txBody>
          <a:bodyPr>
            <a:normAutofit/>
          </a:bodyPr>
          <a:lstStyle/>
          <a:p>
            <a:pPr algn="ctr"/>
            <a:r>
              <a:rPr lang="tr-TR" sz="2800" dirty="0"/>
              <a:t>Polipropilen Liflerinin Kullanım Alanları </a:t>
            </a:r>
          </a:p>
        </p:txBody>
      </p:sp>
      <p:sp>
        <p:nvSpPr>
          <p:cNvPr id="3" name="Content Placeholder 2"/>
          <p:cNvSpPr>
            <a:spLocks noGrp="1"/>
          </p:cNvSpPr>
          <p:nvPr>
            <p:ph idx="1"/>
          </p:nvPr>
        </p:nvSpPr>
        <p:spPr>
          <a:xfrm>
            <a:off x="1069848" y="1097280"/>
            <a:ext cx="10058400" cy="5074920"/>
          </a:xfrm>
        </p:spPr>
        <p:txBody>
          <a:bodyPr>
            <a:noAutofit/>
          </a:bodyPr>
          <a:lstStyle/>
          <a:p>
            <a:pPr marL="0" indent="0" algn="just">
              <a:lnSpc>
                <a:spcPct val="150000"/>
              </a:lnSpc>
              <a:buNone/>
            </a:pPr>
            <a:r>
              <a:rPr lang="tr-TR" dirty="0"/>
              <a:t>Polipropilen lifleri çeşitli giysilerde, döşemelik kumaş, halı ve endüstriyel alanda oldukça geniş bir kullanım alanına sahiptir. Tek başlarına veya diğer liflerle karıştırılarak kullanılabilir. </a:t>
            </a:r>
          </a:p>
          <a:p>
            <a:pPr marL="0" indent="0" algn="just">
              <a:lnSpc>
                <a:spcPct val="150000"/>
              </a:lnSpc>
              <a:buNone/>
            </a:pPr>
            <a:r>
              <a:rPr lang="tr-TR" b="1" dirty="0">
                <a:solidFill>
                  <a:srgbClr val="FF0000"/>
                </a:solidFill>
              </a:rPr>
              <a:t>Giyim: </a:t>
            </a:r>
            <a:r>
              <a:rPr lang="tr-TR" dirty="0"/>
              <a:t>İç giyim, çorap, çocuk giysilerinde, çeşitli ipliklerin yapımında, özellikle lifin nem çekmemesi nedeniyle ve sürtünmeye karşı dayanıklı oluşlarından spor giysilerinde kullanılır. </a:t>
            </a:r>
          </a:p>
          <a:p>
            <a:pPr marL="0" indent="0" algn="just">
              <a:lnSpc>
                <a:spcPct val="150000"/>
              </a:lnSpc>
              <a:buNone/>
            </a:pPr>
            <a:r>
              <a:rPr lang="tr-TR" b="1" dirty="0">
                <a:solidFill>
                  <a:srgbClr val="FF0000"/>
                </a:solidFill>
              </a:rPr>
              <a:t>Ev tekstili: </a:t>
            </a:r>
            <a:r>
              <a:rPr lang="tr-TR" dirty="0"/>
              <a:t>Polipropilen lifleri, battaniye, halı ve halat yapımında jüt ve benzeri liflerin yerini almaktadır. Polipropilen lifleri özellikle halı ve döşemelik kumaş yapımında kullanılmaktadır. Battaniye yapımında yün lifleri ile karıştırılarak kullanılır. </a:t>
            </a:r>
          </a:p>
        </p:txBody>
      </p:sp>
    </p:spTree>
    <p:extLst>
      <p:ext uri="{BB962C8B-B14F-4D97-AF65-F5344CB8AC3E}">
        <p14:creationId xmlns:p14="http://schemas.microsoft.com/office/powerpoint/2010/main" val="1975035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57200"/>
            <a:ext cx="10058400" cy="5715000"/>
          </a:xfrm>
        </p:spPr>
        <p:txBody>
          <a:bodyPr/>
          <a:lstStyle/>
          <a:p>
            <a:pPr marL="0" lvl="0" indent="0" algn="just">
              <a:lnSpc>
                <a:spcPct val="150000"/>
              </a:lnSpc>
              <a:buClr>
                <a:srgbClr val="629DD1"/>
              </a:buClr>
              <a:buNone/>
            </a:pPr>
            <a:r>
              <a:rPr lang="tr-TR" b="1" dirty="0">
                <a:solidFill>
                  <a:srgbClr val="FF0000"/>
                </a:solidFill>
              </a:rPr>
              <a:t>Endüstriyel tekstil: </a:t>
            </a:r>
            <a:r>
              <a:rPr lang="tr-TR" dirty="0">
                <a:solidFill>
                  <a:prstClr val="black"/>
                </a:solidFill>
              </a:rPr>
              <a:t>Çeşitli filtre kâğıdı, balık ağ ve kayış yapımında kullanılmaktadır. Polipropilen liflerinden yat döşemeleri ve otomotiv sektöründe de yararlanılmaktadır. </a:t>
            </a:r>
          </a:p>
          <a:p>
            <a:pPr marL="0" indent="0">
              <a:buNone/>
            </a:pPr>
            <a:endParaRPr lang="tr-TR" dirty="0"/>
          </a:p>
        </p:txBody>
      </p:sp>
    </p:spTree>
    <p:extLst>
      <p:ext uri="{BB962C8B-B14F-4D97-AF65-F5344CB8AC3E}">
        <p14:creationId xmlns:p14="http://schemas.microsoft.com/office/powerpoint/2010/main" val="9764155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95082"/>
          </a:xfrm>
        </p:spPr>
        <p:txBody>
          <a:bodyPr>
            <a:normAutofit/>
          </a:bodyPr>
          <a:lstStyle/>
          <a:p>
            <a:pPr algn="ctr"/>
            <a:r>
              <a:rPr lang="tr-TR" sz="2800" dirty="0"/>
              <a:t>Diğer Poliolefin Lifleri </a:t>
            </a:r>
          </a:p>
        </p:txBody>
      </p:sp>
      <p:sp>
        <p:nvSpPr>
          <p:cNvPr id="3" name="Content Placeholder 2"/>
          <p:cNvSpPr>
            <a:spLocks noGrp="1"/>
          </p:cNvSpPr>
          <p:nvPr>
            <p:ph idx="1"/>
          </p:nvPr>
        </p:nvSpPr>
        <p:spPr>
          <a:xfrm>
            <a:off x="1069848" y="1058091"/>
            <a:ext cx="10058400" cy="5114109"/>
          </a:xfrm>
        </p:spPr>
        <p:txBody>
          <a:bodyPr/>
          <a:lstStyle/>
          <a:p>
            <a:pPr marL="0" indent="0" algn="just">
              <a:lnSpc>
                <a:spcPct val="150000"/>
              </a:lnSpc>
              <a:buNone/>
            </a:pPr>
            <a:r>
              <a:rPr lang="tr-TR" b="1" dirty="0">
                <a:solidFill>
                  <a:srgbClr val="FF0000"/>
                </a:solidFill>
              </a:rPr>
              <a:t>Polietilen lifleri: </a:t>
            </a:r>
            <a:r>
              <a:rPr lang="tr-TR" dirty="0"/>
              <a:t>Polietilen lifleri etilen gazının polimerizasyonu sonucu elde edilir. Yumuşak eğirme yöntemine göre elde edilir. Liflerin birçok özelliği polipropilen lifine benzemektedir. Polietilen liflerinin erime noktası ve uzama yeteneği polipropilen lifinden daha düşüktür. Bu lif tekstil sektöründe çok büyük bir öneme sahip değildir. Plastik ve ambalaj sanayinde daha etkin olarak kullanılmaktadır. Polietilen lifleri kimyasal maddelere karşı koruyucu kumaş, ip, yelken bezi, ağ, halat, filtre, otomobil ve uçak döşemelerinde kullanılmaktadır. </a:t>
            </a:r>
          </a:p>
        </p:txBody>
      </p:sp>
    </p:spTree>
    <p:extLst>
      <p:ext uri="{BB962C8B-B14F-4D97-AF65-F5344CB8AC3E}">
        <p14:creationId xmlns:p14="http://schemas.microsoft.com/office/powerpoint/2010/main" val="27458660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70263"/>
            <a:ext cx="10058400" cy="5701937"/>
          </a:xfrm>
        </p:spPr>
        <p:txBody>
          <a:bodyPr/>
          <a:lstStyle/>
          <a:p>
            <a:pPr marL="0" indent="0" algn="just">
              <a:lnSpc>
                <a:spcPct val="150000"/>
              </a:lnSpc>
              <a:buNone/>
            </a:pPr>
            <a:r>
              <a:rPr lang="tr-TR" b="1" dirty="0">
                <a:solidFill>
                  <a:srgbClr val="FF0000"/>
                </a:solidFill>
              </a:rPr>
              <a:t>Politetrafluoroetilen lifleri (teflon): </a:t>
            </a:r>
            <a:r>
              <a:rPr lang="tr-TR" dirty="0"/>
              <a:t>Tetrafluoroetilen gazının yüksek basınç altında su beraberliğinde polimerleşmesi ile elde edilir. Yanmaya ve kimyasal reaktiflere karşı koruyucu kumaşların yapımında, ambalaj malzemesi, filtre bezleri, taşıyıcı bantlar, kaplama maddeleri ve tıbbi malzemelerin yapımında kullanılır. Uzay giysilerinde de kullanılmaktadır. </a:t>
            </a:r>
          </a:p>
        </p:txBody>
      </p:sp>
    </p:spTree>
    <p:extLst>
      <p:ext uri="{BB962C8B-B14F-4D97-AF65-F5344CB8AC3E}">
        <p14:creationId xmlns:p14="http://schemas.microsoft.com/office/powerpoint/2010/main" val="213710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18457"/>
            <a:ext cx="10058400" cy="5453743"/>
          </a:xfrm>
        </p:spPr>
        <p:txBody>
          <a:bodyPr/>
          <a:lstStyle/>
          <a:p>
            <a:pPr marL="0" indent="0" algn="just">
              <a:lnSpc>
                <a:spcPct val="150000"/>
              </a:lnSpc>
              <a:buNone/>
            </a:pPr>
            <a:r>
              <a:rPr lang="tr-TR" dirty="0"/>
              <a:t>Çeşitli amaçlar için üretilen pek çok </a:t>
            </a:r>
            <a:r>
              <a:rPr lang="tr-TR" dirty="0" smtClean="0"/>
              <a:t>poliamid </a:t>
            </a:r>
            <a:r>
              <a:rPr lang="tr-TR" dirty="0"/>
              <a:t>türü olsa da; </a:t>
            </a:r>
            <a:r>
              <a:rPr lang="tr-TR" dirty="0" smtClean="0"/>
              <a:t>poliamid </a:t>
            </a:r>
            <a:r>
              <a:rPr lang="tr-TR" dirty="0"/>
              <a:t>lifleri içinde en çok üretilen ve kullanılan iki tür vardır. Bunlar naylon 6.6 ve naylon 6'dır. </a:t>
            </a:r>
          </a:p>
          <a:p>
            <a:pPr marL="0" indent="0" algn="just">
              <a:lnSpc>
                <a:spcPct val="150000"/>
              </a:lnSpc>
              <a:buNone/>
            </a:pPr>
            <a:endParaRPr lang="tr-TR" dirty="0"/>
          </a:p>
        </p:txBody>
      </p:sp>
    </p:spTree>
    <p:extLst>
      <p:ext uri="{BB962C8B-B14F-4D97-AF65-F5344CB8AC3E}">
        <p14:creationId xmlns:p14="http://schemas.microsoft.com/office/powerpoint/2010/main" val="42786654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86522"/>
          </a:xfrm>
        </p:spPr>
        <p:txBody>
          <a:bodyPr>
            <a:normAutofit/>
          </a:bodyPr>
          <a:lstStyle/>
          <a:p>
            <a:pPr algn="ctr"/>
            <a:r>
              <a:rPr lang="tr-TR" sz="2800" dirty="0" smtClean="0"/>
              <a:t>Poliüretan Lifleri</a:t>
            </a:r>
            <a:endParaRPr lang="tr-TR" sz="2800" dirty="0"/>
          </a:p>
        </p:txBody>
      </p:sp>
      <p:sp>
        <p:nvSpPr>
          <p:cNvPr id="3" name="Content Placeholder 2"/>
          <p:cNvSpPr>
            <a:spLocks noGrp="1"/>
          </p:cNvSpPr>
          <p:nvPr>
            <p:ph idx="1"/>
          </p:nvPr>
        </p:nvSpPr>
        <p:spPr>
          <a:xfrm>
            <a:off x="1069848" y="1110343"/>
            <a:ext cx="10058400" cy="5061857"/>
          </a:xfrm>
        </p:spPr>
        <p:txBody>
          <a:bodyPr/>
          <a:lstStyle/>
          <a:p>
            <a:pPr marL="0" indent="0" algn="just">
              <a:lnSpc>
                <a:spcPct val="150000"/>
              </a:lnSpc>
              <a:buNone/>
            </a:pPr>
            <a:r>
              <a:rPr lang="tr-TR" dirty="0" smtClean="0"/>
              <a:t>Poliuretan</a:t>
            </a:r>
            <a:r>
              <a:rPr lang="tr-TR" dirty="0"/>
              <a:t>, glikol ile diizosiyanat bileşiklerinin reaksiyonundan elde edilir. Bu lif ilk olarak Almanya'da üretilmiştir. İlk üretilen bu lifler sert tutumlu olduğundan tekstilde kullanım alanı yaygınlaşmamıştır. Esneklikleri çok yüksek olan poliuretan lifleri elastomer lif grubuna girer. </a:t>
            </a:r>
            <a:endParaRPr lang="tr-TR" dirty="0" smtClean="0"/>
          </a:p>
          <a:p>
            <a:pPr marL="0" lvl="0" indent="0" algn="just">
              <a:lnSpc>
                <a:spcPct val="150000"/>
              </a:lnSpc>
              <a:buClr>
                <a:srgbClr val="629DD1"/>
              </a:buClr>
              <a:buNone/>
            </a:pPr>
            <a:r>
              <a:rPr lang="tr-TR" b="1" dirty="0">
                <a:solidFill>
                  <a:srgbClr val="FF0000"/>
                </a:solidFill>
              </a:rPr>
              <a:t>Spandex Lifleri: </a:t>
            </a:r>
            <a:r>
              <a:rPr lang="tr-TR" dirty="0">
                <a:solidFill>
                  <a:prstClr val="black"/>
                </a:solidFill>
              </a:rPr>
              <a:t>Yapısında % 85 oranında poliuretan polimerleri bulunan sentetik liflere spandex adı verilir. Spandex lifleri 1958 yılında ABD'de üretilmiş ve 1959 yılında piyasaya sürülmüştür. Spandex liflerinin enine kesitleri yuvarlak, yüzeyleri genelde pürüzsüzdür. Spandex lifleri çok düşük bir mukavemete sahiptir. </a:t>
            </a:r>
          </a:p>
          <a:p>
            <a:pPr marL="0" indent="0" algn="just">
              <a:lnSpc>
                <a:spcPct val="150000"/>
              </a:lnSpc>
              <a:buNone/>
            </a:pPr>
            <a:endParaRPr lang="tr-TR" dirty="0"/>
          </a:p>
        </p:txBody>
      </p:sp>
    </p:spTree>
    <p:extLst>
      <p:ext uri="{BB962C8B-B14F-4D97-AF65-F5344CB8AC3E}">
        <p14:creationId xmlns:p14="http://schemas.microsoft.com/office/powerpoint/2010/main" val="6813838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96389"/>
            <a:ext cx="10058400" cy="5675811"/>
          </a:xfrm>
        </p:spPr>
        <p:txBody>
          <a:bodyPr>
            <a:normAutofit lnSpcReduction="10000"/>
          </a:bodyPr>
          <a:lstStyle/>
          <a:p>
            <a:pPr marL="0" lvl="0" indent="0" algn="just">
              <a:lnSpc>
                <a:spcPct val="150000"/>
              </a:lnSpc>
              <a:buClr>
                <a:srgbClr val="629DD1"/>
              </a:buClr>
              <a:buNone/>
            </a:pPr>
            <a:r>
              <a:rPr lang="tr-TR" dirty="0">
                <a:solidFill>
                  <a:prstClr val="black"/>
                </a:solidFill>
              </a:rPr>
              <a:t>Spandex liflerinin en önemli özelliği kopma anındaki uzama yüzdesinin % 400-700 arasında </a:t>
            </a:r>
            <a:r>
              <a:rPr lang="tr-TR" dirty="0" smtClean="0">
                <a:solidFill>
                  <a:prstClr val="black"/>
                </a:solidFill>
              </a:rPr>
              <a:t>olmasıdır. Liflerin </a:t>
            </a:r>
            <a:r>
              <a:rPr lang="tr-TR" dirty="0">
                <a:solidFill>
                  <a:prstClr val="black"/>
                </a:solidFill>
              </a:rPr>
              <a:t>nem çekme yeteneği % 1-1,4 oranındadır. Spandex liflerinin kimyasal maddelere karşı dayanıklılığı iyidir. Bakteri ve mikroorganizmalar life zarar vermez. Güneş ışığına karşı dayanıklıdır. Spandex lifleri alevle karşılaştığında kimyasal bir koku çıkararak yanar ve siyah, yumuşak bir kül bırakır. Liflerin erime noktası 230-270 °C arasında değişmektedir. </a:t>
            </a:r>
          </a:p>
          <a:p>
            <a:pPr marL="0" indent="0" algn="just">
              <a:lnSpc>
                <a:spcPct val="150000"/>
              </a:lnSpc>
              <a:buNone/>
            </a:pPr>
            <a:r>
              <a:rPr lang="tr-TR" dirty="0" smtClean="0"/>
              <a:t>Spandex </a:t>
            </a:r>
            <a:r>
              <a:rPr lang="tr-TR" dirty="0"/>
              <a:t>lifleri başka liflerle birlikte kullanılır. Bu liflerin üzeri bazen pamuk, viskoz ve naylon lifleri ile kaplanabilir. Esnekliği iyi olan mayo, iç çamaşırı, çorap konçları, çorap, dizlik, çeşitli dans ve spor giysilerinde kullanılmaktadır. Cerrahi bant ve korse yapımında da kullanılır. Çeşitli kumaşlarda ve trikolarda spandex liflerinden yararlanılır. </a:t>
            </a:r>
          </a:p>
          <a:p>
            <a:pPr marL="0" indent="0">
              <a:buNone/>
            </a:pPr>
            <a:endParaRPr lang="tr-TR" dirty="0"/>
          </a:p>
        </p:txBody>
      </p:sp>
    </p:spTree>
    <p:extLst>
      <p:ext uri="{BB962C8B-B14F-4D97-AF65-F5344CB8AC3E}">
        <p14:creationId xmlns:p14="http://schemas.microsoft.com/office/powerpoint/2010/main" val="30295868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60842"/>
          </a:xfrm>
        </p:spPr>
        <p:txBody>
          <a:bodyPr>
            <a:normAutofit/>
          </a:bodyPr>
          <a:lstStyle/>
          <a:p>
            <a:pPr algn="ctr"/>
            <a:r>
              <a:rPr lang="tr-TR" sz="2800" dirty="0" smtClean="0"/>
              <a:t>Sentetik </a:t>
            </a:r>
            <a:r>
              <a:rPr lang="tr-TR" sz="2800" dirty="0"/>
              <a:t>Liflerin Ortak Fiziksel Özellikleri </a:t>
            </a:r>
          </a:p>
        </p:txBody>
      </p:sp>
      <p:sp>
        <p:nvSpPr>
          <p:cNvPr id="3" name="Content Placeholder 2"/>
          <p:cNvSpPr>
            <a:spLocks noGrp="1"/>
          </p:cNvSpPr>
          <p:nvPr>
            <p:ph idx="1"/>
          </p:nvPr>
        </p:nvSpPr>
        <p:spPr>
          <a:xfrm>
            <a:off x="1069848" y="1214846"/>
            <a:ext cx="10058400" cy="5120640"/>
          </a:xfrm>
        </p:spPr>
        <p:txBody>
          <a:bodyPr>
            <a:normAutofit lnSpcReduction="10000"/>
          </a:bodyPr>
          <a:lstStyle/>
          <a:p>
            <a:pPr marL="0" indent="0" algn="just">
              <a:lnSpc>
                <a:spcPct val="150000"/>
              </a:lnSpc>
              <a:buNone/>
            </a:pPr>
            <a:r>
              <a:rPr lang="tr-TR" b="1" dirty="0">
                <a:solidFill>
                  <a:srgbClr val="FF0000"/>
                </a:solidFill>
              </a:rPr>
              <a:t>Renk: </a:t>
            </a:r>
            <a:r>
              <a:rPr lang="tr-TR" dirty="0"/>
              <a:t>Çekim sırasında çözeltiye renk pigmentleri eklenmediği takdirde çoğunlukla renkleri beyazdır. </a:t>
            </a:r>
          </a:p>
          <a:p>
            <a:pPr marL="0" indent="0" algn="just">
              <a:lnSpc>
                <a:spcPct val="150000"/>
              </a:lnSpc>
              <a:buNone/>
            </a:pPr>
            <a:r>
              <a:rPr lang="tr-TR" b="1" dirty="0">
                <a:solidFill>
                  <a:srgbClr val="FF0000"/>
                </a:solidFill>
              </a:rPr>
              <a:t>Uzunluk: </a:t>
            </a:r>
            <a:r>
              <a:rPr lang="tr-TR" dirty="0"/>
              <a:t>Tüm sentetik lifler filament olarak elde edilir. İstenildiği takdirde kesilir. </a:t>
            </a:r>
          </a:p>
          <a:p>
            <a:pPr marL="0" indent="0" algn="just">
              <a:lnSpc>
                <a:spcPct val="150000"/>
              </a:lnSpc>
              <a:buNone/>
            </a:pPr>
            <a:r>
              <a:rPr lang="tr-TR" b="1" dirty="0">
                <a:solidFill>
                  <a:srgbClr val="FF0000"/>
                </a:solidFill>
              </a:rPr>
              <a:t>Enine Kesit: </a:t>
            </a:r>
            <a:r>
              <a:rPr lang="tr-TR" dirty="0"/>
              <a:t>Düze deliklerinin şekli lifin enine kesitini belirler. </a:t>
            </a:r>
          </a:p>
          <a:p>
            <a:pPr marL="0" indent="0" algn="just">
              <a:lnSpc>
                <a:spcPct val="150000"/>
              </a:lnSpc>
              <a:buNone/>
            </a:pPr>
            <a:r>
              <a:rPr lang="tr-TR" b="1" dirty="0">
                <a:solidFill>
                  <a:srgbClr val="FF0000"/>
                </a:solidFill>
              </a:rPr>
              <a:t>İncelik: </a:t>
            </a:r>
            <a:r>
              <a:rPr lang="tr-TR" dirty="0"/>
              <a:t>Düze deliklerinin çapı lifin inceliğini belirler. </a:t>
            </a:r>
          </a:p>
          <a:p>
            <a:pPr marL="0" indent="0" algn="just">
              <a:lnSpc>
                <a:spcPct val="150000"/>
              </a:lnSpc>
              <a:buNone/>
            </a:pPr>
            <a:r>
              <a:rPr lang="tr-TR" b="1" dirty="0" smtClean="0">
                <a:solidFill>
                  <a:srgbClr val="FF0000"/>
                </a:solidFill>
              </a:rPr>
              <a:t>Sürtünmeye </a:t>
            </a:r>
            <a:r>
              <a:rPr lang="tr-TR" b="1" dirty="0">
                <a:solidFill>
                  <a:srgbClr val="FF0000"/>
                </a:solidFill>
              </a:rPr>
              <a:t>karşı dayanıklılık: </a:t>
            </a:r>
            <a:r>
              <a:rPr lang="tr-TR" dirty="0"/>
              <a:t>Sürtünmeye karşı dayanıklılıkları iyiden mükemmele doğru değişiklik gösterir. Yıpranma belirtisi olmadığı için giysiler uzun süre yeni görünür. Bu özelliği en düşük olan lif akriliktir. Sürtünmeye karşı dayanıklı olduklarından renkleri de kolay bozulmaz. </a:t>
            </a:r>
          </a:p>
        </p:txBody>
      </p:sp>
    </p:spTree>
    <p:extLst>
      <p:ext uri="{BB962C8B-B14F-4D97-AF65-F5344CB8AC3E}">
        <p14:creationId xmlns:p14="http://schemas.microsoft.com/office/powerpoint/2010/main" val="1079475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70263"/>
            <a:ext cx="10058400" cy="5701937"/>
          </a:xfrm>
        </p:spPr>
        <p:txBody>
          <a:bodyPr>
            <a:normAutofit/>
          </a:bodyPr>
          <a:lstStyle/>
          <a:p>
            <a:pPr marL="0" lvl="0" indent="0" algn="just">
              <a:lnSpc>
                <a:spcPct val="150000"/>
              </a:lnSpc>
              <a:buClr>
                <a:srgbClr val="629DD1"/>
              </a:buClr>
              <a:buNone/>
            </a:pPr>
            <a:r>
              <a:rPr lang="tr-TR" b="1" dirty="0">
                <a:solidFill>
                  <a:srgbClr val="FF0000"/>
                </a:solidFill>
              </a:rPr>
              <a:t>Parlaklık: </a:t>
            </a:r>
            <a:r>
              <a:rPr lang="tr-TR" dirty="0">
                <a:solidFill>
                  <a:prstClr val="black"/>
                </a:solidFill>
              </a:rPr>
              <a:t>Genelde parlak liflerdir, kullanım alanına göre yarı mat veya mat olarak da elde edilebilir.</a:t>
            </a:r>
          </a:p>
          <a:p>
            <a:pPr marL="0" indent="0" algn="just">
              <a:lnSpc>
                <a:spcPct val="150000"/>
              </a:lnSpc>
              <a:buNone/>
            </a:pPr>
            <a:r>
              <a:rPr lang="tr-TR" b="1" dirty="0">
                <a:solidFill>
                  <a:srgbClr val="FF0000"/>
                </a:solidFill>
              </a:rPr>
              <a:t>Mukavemet: </a:t>
            </a:r>
            <a:r>
              <a:rPr lang="tr-TR" dirty="0"/>
              <a:t>İyiden mükemmele doğru değişiklik gösterir.</a:t>
            </a:r>
          </a:p>
          <a:p>
            <a:pPr marL="0" indent="0" algn="just">
              <a:lnSpc>
                <a:spcPct val="150000"/>
              </a:lnSpc>
              <a:buNone/>
            </a:pPr>
            <a:r>
              <a:rPr lang="tr-TR" b="1" dirty="0">
                <a:solidFill>
                  <a:srgbClr val="FF0000"/>
                </a:solidFill>
              </a:rPr>
              <a:t>Tüylenme</a:t>
            </a:r>
            <a:r>
              <a:rPr lang="tr-TR" dirty="0"/>
              <a:t>: Özellikle kesikli olarak üretilen liflerde problem olabilir. </a:t>
            </a:r>
          </a:p>
          <a:p>
            <a:pPr marL="0" indent="0" algn="just">
              <a:lnSpc>
                <a:spcPct val="150000"/>
              </a:lnSpc>
              <a:buNone/>
            </a:pPr>
            <a:r>
              <a:rPr lang="tr-TR" b="1" dirty="0">
                <a:solidFill>
                  <a:srgbClr val="FF0000"/>
                </a:solidFill>
              </a:rPr>
              <a:t>Yaylanma yeteneği: </a:t>
            </a:r>
            <a:r>
              <a:rPr lang="tr-TR" dirty="0"/>
              <a:t>Mükemmeldir. Bu nedenle daha az buruşur. </a:t>
            </a:r>
          </a:p>
          <a:p>
            <a:pPr marL="0" indent="0" algn="just">
              <a:lnSpc>
                <a:spcPct val="150000"/>
              </a:lnSpc>
              <a:buNone/>
            </a:pPr>
            <a:r>
              <a:rPr lang="tr-TR" b="1" dirty="0">
                <a:solidFill>
                  <a:srgbClr val="FF0000"/>
                </a:solidFill>
              </a:rPr>
              <a:t>Hacimsel Yoğunluk: </a:t>
            </a:r>
            <a:r>
              <a:rPr lang="tr-TR" dirty="0"/>
              <a:t>Liflere göre değişiklik gösterse de genelde lifler hafiftir. </a:t>
            </a:r>
          </a:p>
          <a:p>
            <a:pPr marL="0" indent="0" algn="just">
              <a:lnSpc>
                <a:spcPct val="150000"/>
              </a:lnSpc>
              <a:buNone/>
            </a:pPr>
            <a:r>
              <a:rPr lang="tr-TR" b="1" dirty="0">
                <a:solidFill>
                  <a:srgbClr val="FF0000"/>
                </a:solidFill>
              </a:rPr>
              <a:t>Nem çekme özelliği: </a:t>
            </a:r>
            <a:r>
              <a:rPr lang="tr-TR" dirty="0"/>
              <a:t>Nem çekme özellikleri çok düşük olduğundan ürünler çabuk kurur. Yıkandığında çekmez ve zor boyanır. Su ile bulaşan lekelere karşı dayanıklıdır. </a:t>
            </a:r>
          </a:p>
        </p:txBody>
      </p:sp>
    </p:spTree>
    <p:extLst>
      <p:ext uri="{BB962C8B-B14F-4D97-AF65-F5344CB8AC3E}">
        <p14:creationId xmlns:p14="http://schemas.microsoft.com/office/powerpoint/2010/main" val="7266132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6"/>
            <a:ext cx="10058400" cy="5597434"/>
          </a:xfrm>
        </p:spPr>
        <p:txBody>
          <a:bodyPr/>
          <a:lstStyle/>
          <a:p>
            <a:pPr marL="0" lvl="0" indent="0" algn="just">
              <a:lnSpc>
                <a:spcPct val="150000"/>
              </a:lnSpc>
              <a:buClr>
                <a:srgbClr val="629DD1"/>
              </a:buClr>
              <a:buNone/>
            </a:pPr>
            <a:r>
              <a:rPr lang="tr-TR" sz="1900" b="1" dirty="0">
                <a:solidFill>
                  <a:srgbClr val="FF0000"/>
                </a:solidFill>
              </a:rPr>
              <a:t>Güneş ışığına karşı dayanıklılık: </a:t>
            </a:r>
            <a:r>
              <a:rPr lang="tr-TR" sz="1900" dirty="0">
                <a:solidFill>
                  <a:prstClr val="black"/>
                </a:solidFill>
              </a:rPr>
              <a:t>Güneş ışığına karşı dayanıklılığı iyiden mükemmele doğru değişiklik gösterir. Perde, iç ve dış mekanlarda kullanılacak halı ve döşemelik kumaş üretiminde tercih edilir. </a:t>
            </a:r>
          </a:p>
          <a:p>
            <a:pPr marL="0" indent="0">
              <a:buNone/>
            </a:pPr>
            <a:endParaRPr lang="tr-TR" dirty="0"/>
          </a:p>
        </p:txBody>
      </p:sp>
    </p:spTree>
    <p:extLst>
      <p:ext uri="{BB962C8B-B14F-4D97-AF65-F5344CB8AC3E}">
        <p14:creationId xmlns:p14="http://schemas.microsoft.com/office/powerpoint/2010/main" val="15506067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a:bodyPr>
          <a:lstStyle/>
          <a:p>
            <a:pPr algn="ctr"/>
            <a:r>
              <a:rPr lang="tr-TR" sz="2800" dirty="0"/>
              <a:t>Sentetik Liflerin Ortak Kimyasal Özellikleri </a:t>
            </a:r>
          </a:p>
        </p:txBody>
      </p:sp>
      <p:sp>
        <p:nvSpPr>
          <p:cNvPr id="3" name="Content Placeholder 2"/>
          <p:cNvSpPr>
            <a:spLocks noGrp="1"/>
          </p:cNvSpPr>
          <p:nvPr>
            <p:ph idx="1"/>
          </p:nvPr>
        </p:nvSpPr>
        <p:spPr>
          <a:xfrm>
            <a:off x="1069848" y="1240971"/>
            <a:ext cx="10058400" cy="4931229"/>
          </a:xfrm>
        </p:spPr>
        <p:txBody>
          <a:bodyPr>
            <a:normAutofit/>
          </a:bodyPr>
          <a:lstStyle/>
          <a:p>
            <a:pPr marL="0" indent="0" algn="just">
              <a:lnSpc>
                <a:spcPct val="150000"/>
              </a:lnSpc>
              <a:buNone/>
            </a:pPr>
            <a:r>
              <a:rPr lang="tr-TR" b="1" dirty="0">
                <a:solidFill>
                  <a:srgbClr val="FF0000"/>
                </a:solidFill>
              </a:rPr>
              <a:t>Kimyasal maddelerin etkisi: </a:t>
            </a:r>
            <a:r>
              <a:rPr lang="tr-TR" dirty="0"/>
              <a:t>Birçok kimyasal maddeye karşı dayanıklıdır. Kimyasal maddelerle uğraşılan işlerde koruyucu giysi yapımında yararlanılır. </a:t>
            </a:r>
          </a:p>
          <a:p>
            <a:pPr marL="0" indent="0" algn="just">
              <a:lnSpc>
                <a:spcPct val="150000"/>
              </a:lnSpc>
              <a:buNone/>
            </a:pPr>
            <a:r>
              <a:rPr lang="tr-TR" b="1" dirty="0">
                <a:solidFill>
                  <a:srgbClr val="FF0000"/>
                </a:solidFill>
              </a:rPr>
              <a:t>Isıya karşı hassasiyet: </a:t>
            </a:r>
            <a:r>
              <a:rPr lang="tr-TR" dirty="0"/>
              <a:t>Ütüleme sırasında ütünün çok sıcak olması durumunda sentetik kumaşlar büzüşür daha sonra da erir. Sigara yanığı ürün üzerinde delik oluşmasına neden olur. </a:t>
            </a:r>
          </a:p>
          <a:p>
            <a:pPr marL="0" indent="0" algn="just">
              <a:lnSpc>
                <a:spcPct val="150000"/>
              </a:lnSpc>
              <a:buNone/>
            </a:pPr>
            <a:r>
              <a:rPr lang="tr-TR" b="1" dirty="0">
                <a:solidFill>
                  <a:srgbClr val="FF0000"/>
                </a:solidFill>
              </a:rPr>
              <a:t>Mantar ve güvelerin etkisi: </a:t>
            </a:r>
            <a:r>
              <a:rPr lang="tr-TR" dirty="0"/>
              <a:t>Mantar ve güvelere karşı dayanıklı olduğundan saklanmaları bir sorun yaratmaz.</a:t>
            </a:r>
          </a:p>
          <a:p>
            <a:pPr marL="0" indent="0" algn="just">
              <a:lnSpc>
                <a:spcPct val="150000"/>
              </a:lnSpc>
              <a:buNone/>
            </a:pPr>
            <a:r>
              <a:rPr lang="tr-TR" b="1" dirty="0">
                <a:solidFill>
                  <a:srgbClr val="FF0000"/>
                </a:solidFill>
              </a:rPr>
              <a:t>Yağ çekme özelliği: </a:t>
            </a:r>
            <a:r>
              <a:rPr lang="tr-TR" dirty="0"/>
              <a:t>Lifin içine işleyen yağ lekeleri sadece kuru temizleme ile çıkarılabilir. </a:t>
            </a:r>
          </a:p>
        </p:txBody>
      </p:sp>
    </p:spTree>
    <p:extLst>
      <p:ext uri="{BB962C8B-B14F-4D97-AF65-F5344CB8AC3E}">
        <p14:creationId xmlns:p14="http://schemas.microsoft.com/office/powerpoint/2010/main" val="39484746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normAutofit/>
          </a:bodyPr>
          <a:lstStyle/>
          <a:p>
            <a:pPr marL="0" lvl="0" indent="0" algn="just">
              <a:lnSpc>
                <a:spcPct val="150000"/>
              </a:lnSpc>
              <a:buClr>
                <a:srgbClr val="629DD1"/>
              </a:buClr>
              <a:buNone/>
            </a:pPr>
            <a:r>
              <a:rPr lang="tr-TR" b="1" dirty="0">
                <a:solidFill>
                  <a:srgbClr val="FF0000"/>
                </a:solidFill>
              </a:rPr>
              <a:t>Statik elektriklenme: </a:t>
            </a:r>
            <a:r>
              <a:rPr lang="tr-TR" dirty="0">
                <a:solidFill>
                  <a:prstClr val="black"/>
                </a:solidFill>
              </a:rPr>
              <a:t>Giysiler giyen kişinin üzerine yapışırken özelikle soğuk ve kuru havalarda statik elektriklenme olur. </a:t>
            </a:r>
          </a:p>
          <a:p>
            <a:pPr marL="0" lvl="0" indent="0" algn="just">
              <a:lnSpc>
                <a:spcPct val="150000"/>
              </a:lnSpc>
              <a:buClr>
                <a:srgbClr val="629DD1"/>
              </a:buClr>
              <a:buNone/>
            </a:pPr>
            <a:r>
              <a:rPr lang="tr-TR" b="1" dirty="0">
                <a:solidFill>
                  <a:srgbClr val="FF0000"/>
                </a:solidFill>
              </a:rPr>
              <a:t>Güç tutuşurluluk: </a:t>
            </a:r>
            <a:r>
              <a:rPr lang="tr-TR" dirty="0">
                <a:solidFill>
                  <a:prstClr val="black"/>
                </a:solidFill>
              </a:rPr>
              <a:t>Life göre zayıftan mükemmele doğru değişiklik gösterir. </a:t>
            </a:r>
          </a:p>
          <a:p>
            <a:pPr marL="0" indent="0">
              <a:buNone/>
            </a:pPr>
            <a:endParaRPr lang="tr-TR" dirty="0"/>
          </a:p>
        </p:txBody>
      </p:sp>
    </p:spTree>
    <p:extLst>
      <p:ext uri="{BB962C8B-B14F-4D97-AF65-F5344CB8AC3E}">
        <p14:creationId xmlns:p14="http://schemas.microsoft.com/office/powerpoint/2010/main" val="16956040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34271"/>
          </a:xfrm>
        </p:spPr>
        <p:txBody>
          <a:bodyPr>
            <a:normAutofit/>
          </a:bodyPr>
          <a:lstStyle/>
          <a:p>
            <a:pPr algn="ctr"/>
            <a:r>
              <a:rPr lang="tr-TR" sz="2800" dirty="0"/>
              <a:t>Sentetik Liflerin Ortak Bakım Özellikleri </a:t>
            </a:r>
          </a:p>
        </p:txBody>
      </p:sp>
      <p:sp>
        <p:nvSpPr>
          <p:cNvPr id="3" name="Content Placeholder 2"/>
          <p:cNvSpPr>
            <a:spLocks noGrp="1"/>
          </p:cNvSpPr>
          <p:nvPr>
            <p:ph idx="1"/>
          </p:nvPr>
        </p:nvSpPr>
        <p:spPr>
          <a:xfrm>
            <a:off x="1069848" y="1136469"/>
            <a:ext cx="10058400" cy="5035731"/>
          </a:xfrm>
        </p:spPr>
        <p:txBody>
          <a:bodyPr>
            <a:normAutofit/>
          </a:bodyPr>
          <a:lstStyle/>
          <a:p>
            <a:pPr marL="0" indent="0" algn="just">
              <a:lnSpc>
                <a:spcPct val="150000"/>
              </a:lnSpc>
              <a:buNone/>
            </a:pPr>
            <a:r>
              <a:rPr lang="tr-TR" b="1" dirty="0">
                <a:solidFill>
                  <a:srgbClr val="FF0000"/>
                </a:solidFill>
              </a:rPr>
              <a:t>Yıkama: </a:t>
            </a:r>
            <a:r>
              <a:rPr lang="tr-TR" dirty="0"/>
              <a:t>Çamaşır makinesinde yıkanabilir. 40 °C’de yıkanmalıdır. </a:t>
            </a:r>
          </a:p>
          <a:p>
            <a:pPr marL="0" indent="0" algn="just">
              <a:lnSpc>
                <a:spcPct val="150000"/>
              </a:lnSpc>
              <a:buNone/>
            </a:pPr>
            <a:r>
              <a:rPr lang="tr-TR" b="1" dirty="0">
                <a:solidFill>
                  <a:srgbClr val="FF0000"/>
                </a:solidFill>
              </a:rPr>
              <a:t>Ağartıcılar:</a:t>
            </a:r>
            <a:r>
              <a:rPr lang="tr-TR" dirty="0"/>
              <a:t> Kullanılabilir. Optik ağartıcılar kullanılmalıdır. </a:t>
            </a:r>
          </a:p>
          <a:p>
            <a:pPr marL="0" indent="0" algn="just">
              <a:lnSpc>
                <a:spcPct val="150000"/>
              </a:lnSpc>
              <a:buNone/>
            </a:pPr>
            <a:r>
              <a:rPr lang="tr-TR" b="1" dirty="0">
                <a:solidFill>
                  <a:srgbClr val="FF0000"/>
                </a:solidFill>
              </a:rPr>
              <a:t>Kurutma:</a:t>
            </a:r>
            <a:r>
              <a:rPr lang="tr-TR" dirty="0"/>
              <a:t> Asarak veya kurutma makinesinde kurutulabilir. </a:t>
            </a:r>
          </a:p>
          <a:p>
            <a:pPr marL="0" indent="0" algn="just">
              <a:lnSpc>
                <a:spcPct val="150000"/>
              </a:lnSpc>
              <a:buNone/>
            </a:pPr>
            <a:r>
              <a:rPr lang="tr-TR" b="1" dirty="0">
                <a:solidFill>
                  <a:srgbClr val="FF0000"/>
                </a:solidFill>
              </a:rPr>
              <a:t>Ütüleme: </a:t>
            </a:r>
            <a:r>
              <a:rPr lang="tr-TR" dirty="0"/>
              <a:t>Ütü yapılması gerektiğinde dikkatli olunmalı, düşük sıcaklıklar tercih edilmelidir. </a:t>
            </a:r>
          </a:p>
          <a:p>
            <a:pPr marL="0" indent="0" algn="just">
              <a:lnSpc>
                <a:spcPct val="150000"/>
              </a:lnSpc>
              <a:buNone/>
            </a:pPr>
            <a:r>
              <a:rPr lang="tr-TR" b="1" dirty="0">
                <a:solidFill>
                  <a:srgbClr val="FF0000"/>
                </a:solidFill>
              </a:rPr>
              <a:t>Kuvvetli deterjanlar: </a:t>
            </a:r>
            <a:r>
              <a:rPr lang="tr-TR" dirty="0"/>
              <a:t>Kullanılabilir. </a:t>
            </a:r>
          </a:p>
          <a:p>
            <a:pPr marL="0" indent="0" algn="just">
              <a:lnSpc>
                <a:spcPct val="150000"/>
              </a:lnSpc>
              <a:buNone/>
            </a:pPr>
            <a:r>
              <a:rPr lang="tr-TR" b="1" dirty="0">
                <a:solidFill>
                  <a:srgbClr val="FF0000"/>
                </a:solidFill>
              </a:rPr>
              <a:t>Yağ lekelerinin çıkarılması: </a:t>
            </a:r>
            <a:r>
              <a:rPr lang="tr-TR" dirty="0"/>
              <a:t>Yağ lekelerinin çıkarılması için öncelikle bir ön hazırlık yapılmalı veya kuru temizlemeye verilmelidir. </a:t>
            </a:r>
          </a:p>
        </p:txBody>
      </p:sp>
    </p:spTree>
    <p:extLst>
      <p:ext uri="{BB962C8B-B14F-4D97-AF65-F5344CB8AC3E}">
        <p14:creationId xmlns:p14="http://schemas.microsoft.com/office/powerpoint/2010/main" val="41955772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normAutofit/>
          </a:bodyPr>
          <a:lstStyle/>
          <a:p>
            <a:pPr marL="0" lvl="0" indent="0" algn="just">
              <a:lnSpc>
                <a:spcPct val="150000"/>
              </a:lnSpc>
              <a:buClr>
                <a:srgbClr val="629DD1"/>
              </a:buClr>
              <a:buNone/>
            </a:pPr>
            <a:r>
              <a:rPr lang="tr-TR" b="1" dirty="0">
                <a:solidFill>
                  <a:srgbClr val="FF0000"/>
                </a:solidFill>
              </a:rPr>
              <a:t>Saklama:</a:t>
            </a:r>
            <a:r>
              <a:rPr lang="tr-TR" dirty="0">
                <a:solidFill>
                  <a:prstClr val="black"/>
                </a:solidFill>
              </a:rPr>
              <a:t> Mantar, güve gibi böceklerin ürünler üzerinde olumsuz bir etkisi olmadığından saklanmaları problem değildir. </a:t>
            </a:r>
          </a:p>
          <a:p>
            <a:pPr marL="0" indent="0">
              <a:buNone/>
            </a:pPr>
            <a:endParaRPr lang="tr-TR" dirty="0"/>
          </a:p>
        </p:txBody>
      </p:sp>
    </p:spTree>
    <p:extLst>
      <p:ext uri="{BB962C8B-B14F-4D97-AF65-F5344CB8AC3E}">
        <p14:creationId xmlns:p14="http://schemas.microsoft.com/office/powerpoint/2010/main" val="9537973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a:bodyPr>
          <a:lstStyle/>
          <a:p>
            <a:r>
              <a:rPr lang="tr-TR" sz="3200" dirty="0" smtClean="0"/>
              <a:t>KAYNAKLAR</a:t>
            </a:r>
            <a:endParaRPr lang="tr-TR" sz="3200" dirty="0"/>
          </a:p>
        </p:txBody>
      </p:sp>
      <p:sp>
        <p:nvSpPr>
          <p:cNvPr id="3" name="Content Placeholder 2"/>
          <p:cNvSpPr>
            <a:spLocks noGrp="1"/>
          </p:cNvSpPr>
          <p:nvPr>
            <p:ph idx="1"/>
          </p:nvPr>
        </p:nvSpPr>
        <p:spPr>
          <a:xfrm>
            <a:off x="1069848" y="1280160"/>
            <a:ext cx="10058400" cy="4892040"/>
          </a:xfrm>
        </p:spPr>
        <p:txBody>
          <a:bodyPr/>
          <a:lstStyle/>
          <a:p>
            <a:pPr marL="0" indent="0" algn="just">
              <a:lnSpc>
                <a:spcPct val="150000"/>
              </a:lnSpc>
              <a:buNone/>
            </a:pPr>
            <a:r>
              <a:rPr lang="tr-TR" dirty="0" smtClean="0"/>
              <a:t>Textile </a:t>
            </a:r>
            <a:r>
              <a:rPr lang="tr-TR" dirty="0"/>
              <a:t>Technology (Hardcover), Thomas Gries, Dieter Veit, Published 9 April 2006.</a:t>
            </a:r>
          </a:p>
          <a:p>
            <a:pPr marL="0" indent="0" algn="just">
              <a:lnSpc>
                <a:spcPct val="150000"/>
              </a:lnSpc>
              <a:buNone/>
            </a:pPr>
            <a:r>
              <a:rPr lang="tr-TR" dirty="0"/>
              <a:t>Elyaf Bilgisi. Prof. Dr. İnci Başer, Marmara Üniversitesi </a:t>
            </a:r>
            <a:r>
              <a:rPr lang="tr-TR" dirty="0" smtClean="0"/>
              <a:t>Yayınları</a:t>
            </a:r>
          </a:p>
          <a:p>
            <a:pPr marL="0" indent="0" algn="just">
              <a:lnSpc>
                <a:spcPct val="150000"/>
              </a:lnSpc>
              <a:buNone/>
            </a:pPr>
            <a:r>
              <a:rPr lang="tr-TR" dirty="0"/>
              <a:t>https://www.derstekstil.name.tr/component/k2/item/261-poliamid-lifleri.html</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79668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59"/>
          </a:xfrm>
        </p:spPr>
        <p:txBody>
          <a:bodyPr>
            <a:normAutofit/>
          </a:bodyPr>
          <a:lstStyle/>
          <a:p>
            <a:pPr algn="ctr"/>
            <a:r>
              <a:rPr lang="tr-TR" sz="2800" dirty="0"/>
              <a:t>Naylon 6.6</a:t>
            </a:r>
          </a:p>
        </p:txBody>
      </p:sp>
      <p:sp>
        <p:nvSpPr>
          <p:cNvPr id="3" name="Content Placeholder 2"/>
          <p:cNvSpPr>
            <a:spLocks noGrp="1"/>
          </p:cNvSpPr>
          <p:nvPr>
            <p:ph idx="1"/>
          </p:nvPr>
        </p:nvSpPr>
        <p:spPr>
          <a:xfrm>
            <a:off x="1069848" y="1123405"/>
            <a:ext cx="10058400" cy="5225143"/>
          </a:xfrm>
        </p:spPr>
        <p:txBody>
          <a:bodyPr>
            <a:normAutofit/>
          </a:bodyPr>
          <a:lstStyle/>
          <a:p>
            <a:pPr marL="0" indent="0" algn="just">
              <a:lnSpc>
                <a:spcPct val="150000"/>
              </a:lnSpc>
              <a:buNone/>
            </a:pPr>
            <a:r>
              <a:rPr lang="tr-TR" dirty="0"/>
              <a:t>Naylon 6,6’nın başlangıç maddeleri adipik asit ve heksametilen diamindir. Adipik asit ve heksametilen daiminde 6’şar karbon atomu bulunmaktadır.Naylon 6.6 lifinin elde edilmesi için yapılacak ilk işlem bu iki maddenin uzun molekül zincirleri veya polimerler oluşturmasını sağlamaktır. Bu başlangıç maddeleri etil alkol içinde ısıtıldığında naylon 6.6 tuzu oluşur. Bu tuzun sudaki çözeltisi basınç altında buhar verilerek havasız bir ortamda </a:t>
            </a:r>
            <a:r>
              <a:rPr lang="tr-TR" dirty="0" smtClean="0"/>
              <a:t>215–220 </a:t>
            </a:r>
            <a:r>
              <a:rPr lang="tr-TR" dirty="0"/>
              <a:t>°C de tutulduğunda polimerleşme başlar. Polimerizasyon derecesi istenilen seviyeye ulaştığında % 1 oranında asetik asit eklenerek polimerizasyon durdurulur. Süt beyaz renkte olan ve katılaşan naylon 6.6 polimeri küçük parçalar şeklinde kesilerek, yumuşak eğirme yöntemine göre filament haline getirilir. </a:t>
            </a:r>
          </a:p>
        </p:txBody>
      </p:sp>
    </p:spTree>
    <p:extLst>
      <p:ext uri="{BB962C8B-B14F-4D97-AF65-F5344CB8AC3E}">
        <p14:creationId xmlns:p14="http://schemas.microsoft.com/office/powerpoint/2010/main" val="80435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lstStyle/>
          <a:p>
            <a:pPr marL="0" indent="0" algn="just">
              <a:lnSpc>
                <a:spcPct val="150000"/>
              </a:lnSpc>
              <a:buNone/>
            </a:pPr>
            <a:r>
              <a:rPr lang="tr-TR" dirty="0"/>
              <a:t>Bu filamentlere daha sonra bir germe – çekme işlemi uygulanır. Naylon 6.6 filamentleri mat olarak elde edilmek isteniyorsa naylon 6.6 tuzu halindeyken % 1 oranında </a:t>
            </a:r>
            <a:r>
              <a:rPr lang="tr-TR" dirty="0" smtClean="0"/>
              <a:t>Titanyumdioksit </a:t>
            </a:r>
            <a:r>
              <a:rPr lang="tr-TR" dirty="0"/>
              <a:t>eklenir.</a:t>
            </a:r>
          </a:p>
          <a:p>
            <a:pPr marL="0" indent="0" algn="just">
              <a:lnSpc>
                <a:spcPct val="150000"/>
              </a:lnSpc>
              <a:buNone/>
            </a:pPr>
            <a:endParaRPr lang="tr-TR" dirty="0"/>
          </a:p>
        </p:txBody>
      </p:sp>
    </p:spTree>
    <p:extLst>
      <p:ext uri="{BB962C8B-B14F-4D97-AF65-F5344CB8AC3E}">
        <p14:creationId xmlns:p14="http://schemas.microsoft.com/office/powerpoint/2010/main" val="845154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5894"/>
          </a:xfrm>
        </p:spPr>
        <p:txBody>
          <a:bodyPr>
            <a:normAutofit fontScale="90000"/>
          </a:bodyPr>
          <a:lstStyle/>
          <a:p>
            <a:pPr algn="ctr"/>
            <a:r>
              <a:rPr lang="tr-TR" sz="2800" dirty="0"/>
              <a:t>Naylon 6.6 Lifinin Fiziksel Özellikleri</a:t>
            </a:r>
          </a:p>
        </p:txBody>
      </p:sp>
      <p:sp>
        <p:nvSpPr>
          <p:cNvPr id="3" name="Content Placeholder 2"/>
          <p:cNvSpPr>
            <a:spLocks noGrp="1"/>
          </p:cNvSpPr>
          <p:nvPr>
            <p:ph idx="1"/>
          </p:nvPr>
        </p:nvSpPr>
        <p:spPr>
          <a:xfrm>
            <a:off x="1069848" y="979714"/>
            <a:ext cx="10058400" cy="5192486"/>
          </a:xfrm>
        </p:spPr>
        <p:txBody>
          <a:bodyPr/>
          <a:lstStyle/>
          <a:p>
            <a:pPr algn="just" fontAlgn="base">
              <a:lnSpc>
                <a:spcPct val="150000"/>
              </a:lnSpc>
            </a:pPr>
            <a:r>
              <a:rPr lang="tr-TR" b="1" dirty="0">
                <a:solidFill>
                  <a:srgbClr val="C00000"/>
                </a:solidFill>
              </a:rPr>
              <a:t>Enine kesit ve boyuna görünüş: Naylon</a:t>
            </a:r>
            <a:r>
              <a:rPr lang="tr-TR" dirty="0">
                <a:solidFill>
                  <a:srgbClr val="000000"/>
                </a:solidFill>
              </a:rPr>
              <a:t> 6.6 lifleri mikroskop altında düzgün bir silindir, cam bir çubuk görünümündedir. Enine kesiti ise yuvarlaktır.</a:t>
            </a:r>
            <a:endParaRPr lang="tr-TR" dirty="0">
              <a:solidFill>
                <a:srgbClr val="555555"/>
              </a:solidFill>
            </a:endParaRPr>
          </a:p>
          <a:p>
            <a:pPr algn="just" fontAlgn="base">
              <a:lnSpc>
                <a:spcPct val="150000"/>
              </a:lnSpc>
            </a:pPr>
            <a:r>
              <a:rPr lang="tr-TR" b="1" dirty="0">
                <a:solidFill>
                  <a:srgbClr val="C00000"/>
                </a:solidFill>
              </a:rPr>
              <a:t>2-Renk ve PARLAKLIK: Naylon</a:t>
            </a:r>
            <a:r>
              <a:rPr lang="tr-TR" dirty="0">
                <a:solidFill>
                  <a:srgbClr val="000000"/>
                </a:solidFill>
              </a:rPr>
              <a:t> 6.6 lifleri parlaktır, istenildiğinde titantum </a:t>
            </a:r>
            <a:r>
              <a:rPr lang="tr-TR">
                <a:solidFill>
                  <a:srgbClr val="000000"/>
                </a:solidFill>
              </a:rPr>
              <a:t>dioksit </a:t>
            </a:r>
            <a:r>
              <a:rPr lang="tr-TR" smtClean="0">
                <a:solidFill>
                  <a:srgbClr val="000000"/>
                </a:solidFill>
              </a:rPr>
              <a:t>ilavesi </a:t>
            </a:r>
            <a:r>
              <a:rPr lang="tr-TR" dirty="0">
                <a:solidFill>
                  <a:srgbClr val="000000"/>
                </a:solidFill>
              </a:rPr>
              <a:t>ile yarı mat veya mat olarak elde edilebilir</a:t>
            </a:r>
            <a:r>
              <a:rPr lang="tr-TR" dirty="0" smtClean="0">
                <a:solidFill>
                  <a:srgbClr val="000000"/>
                </a:solidFill>
              </a:rPr>
              <a:t>.</a:t>
            </a:r>
          </a:p>
          <a:p>
            <a:pPr algn="just">
              <a:lnSpc>
                <a:spcPct val="150000"/>
              </a:lnSpc>
            </a:pPr>
            <a:r>
              <a:rPr lang="tr-TR" b="1" dirty="0" smtClean="0">
                <a:solidFill>
                  <a:srgbClr val="C00000"/>
                </a:solidFill>
              </a:rPr>
              <a:t>3-İncelik </a:t>
            </a:r>
            <a:r>
              <a:rPr lang="tr-TR" b="1" dirty="0">
                <a:solidFill>
                  <a:srgbClr val="C00000"/>
                </a:solidFill>
              </a:rPr>
              <a:t>ve UZUNLUK: Naylon</a:t>
            </a:r>
            <a:r>
              <a:rPr lang="tr-TR" dirty="0">
                <a:solidFill>
                  <a:srgbClr val="000000"/>
                </a:solidFill>
              </a:rPr>
              <a:t> 6.6 lifleri çeşitli uzunluklarda üretilebilir.Kullanım alanına bağlı olarak filament halde olabileceği gibi kesikli ( stapel ) şeklinde de olabilir.</a:t>
            </a:r>
            <a:endParaRPr lang="tr-TR" dirty="0"/>
          </a:p>
        </p:txBody>
      </p:sp>
    </p:spTree>
    <p:extLst>
      <p:ext uri="{BB962C8B-B14F-4D97-AF65-F5344CB8AC3E}">
        <p14:creationId xmlns:p14="http://schemas.microsoft.com/office/powerpoint/2010/main" val="53924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372</TotalTime>
  <Words>4402</Words>
  <Application>Microsoft Office PowerPoint</Application>
  <PresentationFormat>Widescreen</PresentationFormat>
  <Paragraphs>215</Paragraphs>
  <Slides>69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Bookman Old Style</vt:lpstr>
      <vt:lpstr>Cambria</vt:lpstr>
      <vt:lpstr>Century Gothic</vt:lpstr>
      <vt:lpstr>Franklin Gothic Book</vt:lpstr>
      <vt:lpstr>Times New Roman</vt:lpstr>
      <vt:lpstr>Wingdings</vt:lpstr>
      <vt:lpstr>Wood Type Yazı Tipi</vt:lpstr>
      <vt:lpstr>Tekstil Hazırlama Teknolojisi</vt:lpstr>
      <vt:lpstr>PowerPoint Presentation</vt:lpstr>
      <vt:lpstr>Sentetik Lifler</vt:lpstr>
      <vt:lpstr>PowerPoint Presentation</vt:lpstr>
      <vt:lpstr>Poliamid Lifleri</vt:lpstr>
      <vt:lpstr>PowerPoint Presentation</vt:lpstr>
      <vt:lpstr>Naylon 6.6</vt:lpstr>
      <vt:lpstr>PowerPoint Presentation</vt:lpstr>
      <vt:lpstr>Naylon 6.6 Lifinin Fiziksel Özellikleri</vt:lpstr>
      <vt:lpstr>PowerPoint Presentation</vt:lpstr>
      <vt:lpstr>PowerPoint Presentation</vt:lpstr>
      <vt:lpstr>Naylon 6.6 Lifinin Kimyasal Özellikleri</vt:lpstr>
      <vt:lpstr>PowerPoint Presentation</vt:lpstr>
      <vt:lpstr>Naylon 6.6 Lifinin Kullanım Alanları</vt:lpstr>
      <vt:lpstr>Naylon 6</vt:lpstr>
      <vt:lpstr>Naylon 6 Lifinin Elde Edilmesi</vt:lpstr>
      <vt:lpstr>Naylon 6 Lifinin Fiziksel Özellikleri</vt:lpstr>
      <vt:lpstr>PowerPoint Presentation</vt:lpstr>
      <vt:lpstr>PowerPoint Presentation</vt:lpstr>
      <vt:lpstr>Naylon 6 Lifinin Kimyasal Özellikleri</vt:lpstr>
      <vt:lpstr>PowerPoint Presentation</vt:lpstr>
      <vt:lpstr>Naylon 6 Lifinin Kullanım Alanları</vt:lpstr>
      <vt:lpstr>Aromatik Poliamidler</vt:lpstr>
      <vt:lpstr>PowerPoint Presentation</vt:lpstr>
      <vt:lpstr>PowerPoint Presentation</vt:lpstr>
      <vt:lpstr>Diğer Poliamid Lifleri</vt:lpstr>
      <vt:lpstr>PowerPoint Presentation</vt:lpstr>
      <vt:lpstr>Polyester Lifleri</vt:lpstr>
      <vt:lpstr>PowerPoint Presentation</vt:lpstr>
      <vt:lpstr>PowerPoint Presentation</vt:lpstr>
      <vt:lpstr>Polyester Liflerini Elde Edilmesi </vt:lpstr>
      <vt:lpstr>Polyester Liflerinin Fiziksel Özellikleri </vt:lpstr>
      <vt:lpstr>PowerPoint Presentation</vt:lpstr>
      <vt:lpstr>PowerPoint Presentation</vt:lpstr>
      <vt:lpstr>Polyester Liflerinin Kimyasal Özellikleri </vt:lpstr>
      <vt:lpstr>PowerPoint Presentation</vt:lpstr>
      <vt:lpstr>Polyester Lifinin Kullanım Alanları </vt:lpstr>
      <vt:lpstr>Polivinil Lifleri </vt:lpstr>
      <vt:lpstr>Akrilik Liflerin Elde Edilmesi </vt:lpstr>
      <vt:lpstr>Akrilik Liflerinin Fiziksel Özellikleri </vt:lpstr>
      <vt:lpstr>PowerPoint Presentation</vt:lpstr>
      <vt:lpstr>PowerPoint Presentation</vt:lpstr>
      <vt:lpstr>Akrilik Liflerinin Kimyasal Özellikleri </vt:lpstr>
      <vt:lpstr>PowerPoint Presentation</vt:lpstr>
      <vt:lpstr>Akrilik Liflerinin Kullanım Alanları </vt:lpstr>
      <vt:lpstr>Modakrilik Lifleri </vt:lpstr>
      <vt:lpstr>Diğer Polivinil Lifleri </vt:lpstr>
      <vt:lpstr>PowerPoint Presentation</vt:lpstr>
      <vt:lpstr>Poliolefin Lifleri </vt:lpstr>
      <vt:lpstr>Polipropilen Liflerinin Elde Edilmesi </vt:lpstr>
      <vt:lpstr>Polipropilen Liflerinin Fiziksel Özellikleri </vt:lpstr>
      <vt:lpstr>PowerPoint Presentation</vt:lpstr>
      <vt:lpstr>Polipropilen Liflerinin Kimyasal Özellikleri </vt:lpstr>
      <vt:lpstr>PowerPoint Presentation</vt:lpstr>
      <vt:lpstr>PowerPoint Presentation</vt:lpstr>
      <vt:lpstr>Polipropilen Liflerinin Kullanım Alanları </vt:lpstr>
      <vt:lpstr>PowerPoint Presentation</vt:lpstr>
      <vt:lpstr>Diğer Poliolefin Lifleri </vt:lpstr>
      <vt:lpstr>PowerPoint Presentation</vt:lpstr>
      <vt:lpstr>Poliüretan Lifleri</vt:lpstr>
      <vt:lpstr>PowerPoint Presentation</vt:lpstr>
      <vt:lpstr>Sentetik Liflerin Ortak Fiziksel Özellikleri </vt:lpstr>
      <vt:lpstr>PowerPoint Presentation</vt:lpstr>
      <vt:lpstr>PowerPoint Presentation</vt:lpstr>
      <vt:lpstr>Sentetik Liflerin Ortak Kimyasal Özellikleri </vt:lpstr>
      <vt:lpstr>PowerPoint Presentation</vt:lpstr>
      <vt:lpstr>Sentetik Liflerin Ortak Bakım Özellikleri </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89</cp:revision>
  <dcterms:created xsi:type="dcterms:W3CDTF">2020-09-15T09:06:59Z</dcterms:created>
  <dcterms:modified xsi:type="dcterms:W3CDTF">2024-03-27T07:50:16Z</dcterms:modified>
</cp:coreProperties>
</file>