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6" r:id="rId2"/>
    <p:sldId id="261" r:id="rId3"/>
    <p:sldId id="282" r:id="rId4"/>
    <p:sldId id="274" r:id="rId5"/>
    <p:sldId id="275" r:id="rId6"/>
    <p:sldId id="303" r:id="rId7"/>
    <p:sldId id="304" r:id="rId8"/>
    <p:sldId id="312" r:id="rId9"/>
    <p:sldId id="313" r:id="rId10"/>
    <p:sldId id="314" r:id="rId11"/>
    <p:sldId id="315" r:id="rId12"/>
    <p:sldId id="316" r:id="rId13"/>
    <p:sldId id="317" r:id="rId14"/>
    <p:sldId id="320" r:id="rId15"/>
    <p:sldId id="318" r:id="rId16"/>
    <p:sldId id="319" r:id="rId17"/>
    <p:sldId id="321"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9" r:id="rId32"/>
    <p:sldId id="298" r:id="rId33"/>
    <p:sldId id="300" r:id="rId34"/>
    <p:sldId id="301" r:id="rId35"/>
    <p:sldId id="302" r:id="rId36"/>
    <p:sldId id="296" r:id="rId37"/>
    <p:sldId id="297" r:id="rId38"/>
    <p:sldId id="278" r:id="rId39"/>
    <p:sldId id="308" r:id="rId40"/>
    <p:sldId id="310" r:id="rId41"/>
    <p:sldId id="31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200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458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9180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36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6F822A4-8DA6-4447-9B1F-C5DB58435268}" type="datetimeFigureOut">
              <a:rPr lang="en-US" smtClean="0"/>
              <a:t>10/11/2023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824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186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10/11/2023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407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212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042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A16AA21-1863-4931-97CB-99D0A168701B}"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336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772C379-9A7C-4C87-A116-CBE9F58B04C5}" type="datetimeFigureOut">
              <a:rPr lang="en-US" smtClean="0"/>
              <a:t>10/11/2023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187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664C608-40B1-4030-A28D-5B74BC98ADCE}" type="datetimeFigureOut">
              <a:rPr lang="en-US" smtClean="0"/>
              <a:t>10/11/2023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311929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smtClean="0"/>
              <a:t>YAKITLAR ve YAKIT TEKNOLOJİLERİ </a:t>
            </a:r>
            <a:endParaRPr lang="en-US" dirty="0"/>
          </a:p>
        </p:txBody>
      </p:sp>
      <p:sp>
        <p:nvSpPr>
          <p:cNvPr id="3" name="Alt Başlık 2"/>
          <p:cNvSpPr>
            <a:spLocks noGrp="1"/>
          </p:cNvSpPr>
          <p:nvPr>
            <p:ph type="subTitle" idx="1"/>
          </p:nvPr>
        </p:nvSpPr>
        <p:spPr>
          <a:xfrm>
            <a:off x="1775242" y="4349931"/>
            <a:ext cx="7891272" cy="1069848"/>
          </a:xfrm>
        </p:spPr>
        <p:txBody>
          <a:bodyPr/>
          <a:lstStyle/>
          <a:p>
            <a:pPr algn="ctr"/>
            <a:r>
              <a:rPr lang="tr-TR" dirty="0" smtClean="0"/>
              <a:t>2023-2024 Güz Dönemi </a:t>
            </a:r>
          </a:p>
          <a:p>
            <a:pPr algn="ctr"/>
            <a:r>
              <a:rPr lang="tr-TR" dirty="0" smtClean="0"/>
              <a:t>(</a:t>
            </a:r>
            <a:r>
              <a:rPr lang="tr-TR" dirty="0"/>
              <a:t>2</a:t>
            </a:r>
            <a:r>
              <a:rPr lang="tr-TR" dirty="0" smtClean="0"/>
              <a:t>. Hafta: 11.10.2023)</a:t>
            </a:r>
            <a:endParaRPr lang="en-US" dirty="0"/>
          </a:p>
        </p:txBody>
      </p:sp>
    </p:spTree>
    <p:extLst>
      <p:ext uri="{BB962C8B-B14F-4D97-AF65-F5344CB8AC3E}">
        <p14:creationId xmlns:p14="http://schemas.microsoft.com/office/powerpoint/2010/main" val="796868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78408"/>
          </a:xfrm>
        </p:spPr>
        <p:txBody>
          <a:bodyPr>
            <a:normAutofit/>
          </a:bodyPr>
          <a:lstStyle/>
          <a:p>
            <a:pPr algn="ctr"/>
            <a:r>
              <a:rPr lang="tr-TR" sz="3600" dirty="0"/>
              <a:t>Hızlı Yanma</a:t>
            </a:r>
          </a:p>
        </p:txBody>
      </p:sp>
      <p:sp>
        <p:nvSpPr>
          <p:cNvPr id="3" name="Content Placeholder 2"/>
          <p:cNvSpPr>
            <a:spLocks noGrp="1"/>
          </p:cNvSpPr>
          <p:nvPr>
            <p:ph idx="1"/>
          </p:nvPr>
        </p:nvSpPr>
        <p:spPr>
          <a:xfrm>
            <a:off x="1069848" y="1489166"/>
            <a:ext cx="10058400" cy="4683034"/>
          </a:xfrm>
        </p:spPr>
        <p:txBody>
          <a:bodyPr>
            <a:normAutofit/>
          </a:bodyPr>
          <a:lstStyle/>
          <a:p>
            <a:pPr marL="0" indent="0" algn="just">
              <a:buNone/>
            </a:pPr>
            <a:endParaRPr lang="tr-TR" sz="2400" dirty="0" smtClean="0"/>
          </a:p>
          <a:p>
            <a:pPr marL="0" indent="0" algn="just">
              <a:buNone/>
            </a:pPr>
            <a:r>
              <a:rPr lang="tr-TR" sz="2400" dirty="0" smtClean="0"/>
              <a:t>Yanmanın </a:t>
            </a:r>
            <a:r>
              <a:rPr lang="tr-TR" sz="2400" dirty="0"/>
              <a:t>bütün belirtileri ile oluştuğu bir olaydır. </a:t>
            </a:r>
            <a:r>
              <a:rPr lang="tr-TR" sz="2400" dirty="0" smtClean="0"/>
              <a:t>Yanmanın </a:t>
            </a:r>
            <a:r>
              <a:rPr lang="tr-TR" sz="2400" dirty="0"/>
              <a:t>belirtileri </a:t>
            </a:r>
            <a:r>
              <a:rPr lang="tr-TR" sz="2400" dirty="0" smtClean="0"/>
              <a:t>alev</a:t>
            </a:r>
            <a:r>
              <a:rPr lang="tr-TR" sz="2400" dirty="0"/>
              <a:t>, </a:t>
            </a:r>
            <a:r>
              <a:rPr lang="tr-TR" sz="2400" dirty="0" smtClean="0"/>
              <a:t>ısı</a:t>
            </a:r>
            <a:r>
              <a:rPr lang="tr-TR" sz="2400" dirty="0"/>
              <a:t>, </a:t>
            </a:r>
            <a:r>
              <a:rPr lang="tr-TR" sz="2400" dirty="0" smtClean="0"/>
              <a:t>ışık </a:t>
            </a:r>
            <a:r>
              <a:rPr lang="tr-TR" sz="2400" dirty="0"/>
              <a:t>ve korlaşmadır. Bazı </a:t>
            </a:r>
            <a:r>
              <a:rPr lang="tr-TR" sz="2400" dirty="0" smtClean="0"/>
              <a:t>maddeler</a:t>
            </a:r>
            <a:r>
              <a:rPr lang="tr-TR" sz="2400" dirty="0"/>
              <a:t>, katı halden önce sıvı hale daha </a:t>
            </a:r>
            <a:r>
              <a:rPr lang="tr-TR" sz="2400" dirty="0" smtClean="0"/>
              <a:t>sonrada buhar </a:t>
            </a:r>
            <a:r>
              <a:rPr lang="tr-TR" sz="2400" dirty="0"/>
              <a:t>veya gaz haline geçerek yanarlar. (Örneğin: </a:t>
            </a:r>
            <a:r>
              <a:rPr lang="tr-TR" sz="2400" dirty="0" smtClean="0"/>
              <a:t>Parafin</a:t>
            </a:r>
            <a:r>
              <a:rPr lang="tr-TR" sz="2400" dirty="0"/>
              <a:t>, mum gibi) Bazıları ise, doğrudan yanabilir </a:t>
            </a:r>
            <a:r>
              <a:rPr lang="tr-TR" sz="2400" dirty="0" smtClean="0"/>
              <a:t>ve buhar </a:t>
            </a:r>
            <a:r>
              <a:rPr lang="tr-TR" sz="2400" dirty="0"/>
              <a:t>çıkarırlar. (Örneğin: Naftalin) Yine </a:t>
            </a:r>
            <a:r>
              <a:rPr lang="tr-TR" sz="2400" dirty="0" smtClean="0"/>
              <a:t>bazı maddeler </a:t>
            </a:r>
            <a:r>
              <a:rPr lang="tr-TR" sz="2400" dirty="0"/>
              <a:t>doğrudan doğruya yanabilen gazlar </a:t>
            </a:r>
            <a:r>
              <a:rPr lang="tr-TR" sz="2400" dirty="0" smtClean="0"/>
              <a:t>çıkarırlar </a:t>
            </a:r>
            <a:r>
              <a:rPr lang="tr-TR" sz="2400" dirty="0"/>
              <a:t>(Örneğin: </a:t>
            </a:r>
            <a:r>
              <a:rPr lang="tr-TR" sz="2400" dirty="0" smtClean="0"/>
              <a:t>Odun, kömür</a:t>
            </a:r>
            <a:r>
              <a:rPr lang="tr-TR" sz="2400" dirty="0"/>
              <a:t>)</a:t>
            </a:r>
          </a:p>
        </p:txBody>
      </p:sp>
    </p:spTree>
    <p:extLst>
      <p:ext uri="{BB962C8B-B14F-4D97-AF65-F5344CB8AC3E}">
        <p14:creationId xmlns:p14="http://schemas.microsoft.com/office/powerpoint/2010/main" val="848878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13094"/>
          </a:xfrm>
        </p:spPr>
        <p:txBody>
          <a:bodyPr>
            <a:normAutofit/>
          </a:bodyPr>
          <a:lstStyle/>
          <a:p>
            <a:pPr algn="ctr"/>
            <a:r>
              <a:rPr lang="tr-TR" sz="3200" dirty="0"/>
              <a:t>Parlama </a:t>
            </a:r>
            <a:r>
              <a:rPr lang="tr-TR" sz="3600" dirty="0"/>
              <a:t>ve</a:t>
            </a:r>
            <a:r>
              <a:rPr lang="tr-TR" sz="3200" dirty="0"/>
              <a:t> </a:t>
            </a:r>
            <a:r>
              <a:rPr lang="tr-TR" sz="3600" dirty="0"/>
              <a:t>Patlama</a:t>
            </a:r>
          </a:p>
        </p:txBody>
      </p:sp>
      <p:sp>
        <p:nvSpPr>
          <p:cNvPr id="3" name="Content Placeholder 2"/>
          <p:cNvSpPr>
            <a:spLocks noGrp="1"/>
          </p:cNvSpPr>
          <p:nvPr>
            <p:ph idx="1"/>
          </p:nvPr>
        </p:nvSpPr>
        <p:spPr>
          <a:xfrm>
            <a:off x="1069848" y="1423851"/>
            <a:ext cx="10058400" cy="4748349"/>
          </a:xfrm>
        </p:spPr>
        <p:txBody>
          <a:bodyPr>
            <a:normAutofit/>
          </a:bodyPr>
          <a:lstStyle/>
          <a:p>
            <a:pPr marL="0" indent="0" algn="just">
              <a:buNone/>
            </a:pPr>
            <a:endParaRPr lang="tr-TR" sz="2400" dirty="0" smtClean="0"/>
          </a:p>
          <a:p>
            <a:pPr marL="0" indent="0" algn="just">
              <a:buNone/>
            </a:pPr>
            <a:r>
              <a:rPr lang="tr-TR" sz="2400" dirty="0" smtClean="0"/>
              <a:t>Parlama </a:t>
            </a:r>
            <a:r>
              <a:rPr lang="tr-TR" sz="2400" dirty="0"/>
              <a:t>kolayca ateş alan maddelerde görülen bir </a:t>
            </a:r>
            <a:r>
              <a:rPr lang="tr-TR" sz="2400" dirty="0" smtClean="0"/>
              <a:t>olaydır</a:t>
            </a:r>
            <a:r>
              <a:rPr lang="tr-TR" sz="2400" dirty="0"/>
              <a:t>. (Örneğin Benzin gibi) Patlama ise; tamamen </a:t>
            </a:r>
            <a:r>
              <a:rPr lang="tr-TR" sz="2400" dirty="0" smtClean="0"/>
              <a:t>çok </a:t>
            </a:r>
            <a:r>
              <a:rPr lang="tr-TR" sz="2400" dirty="0"/>
              <a:t>aniden meydana gelen bir yanma olayıdır. Burada </a:t>
            </a:r>
            <a:r>
              <a:rPr lang="tr-TR" sz="2400" dirty="0" smtClean="0"/>
              <a:t>dikkati </a:t>
            </a:r>
            <a:r>
              <a:rPr lang="tr-TR" sz="2400" dirty="0"/>
              <a:t>çeken husus, maddenin tamamının bir anda </a:t>
            </a:r>
            <a:r>
              <a:rPr lang="tr-TR" sz="2400" dirty="0" smtClean="0"/>
              <a:t>yanmasıdır</a:t>
            </a:r>
            <a:r>
              <a:rPr lang="tr-TR" sz="2400" dirty="0"/>
              <a:t>. Bunda maddenin cinsi, birleşimi, şekli, </a:t>
            </a:r>
            <a:r>
              <a:rPr lang="tr-TR" sz="2400" dirty="0" smtClean="0"/>
              <a:t>büyüklüğü </a:t>
            </a:r>
            <a:r>
              <a:rPr lang="tr-TR" sz="2400" dirty="0"/>
              <a:t>ile küçüklüğü ve nihai oksijen oranının rolü </a:t>
            </a:r>
            <a:r>
              <a:rPr lang="tr-TR" sz="2400" dirty="0" smtClean="0"/>
              <a:t>büyüktür</a:t>
            </a:r>
            <a:r>
              <a:rPr lang="tr-TR" sz="2400" dirty="0"/>
              <a:t>. Patlamada; bir anda parlayarak yanan </a:t>
            </a:r>
            <a:r>
              <a:rPr lang="tr-TR" sz="2400" dirty="0" smtClean="0"/>
              <a:t>madde çeşitli </a:t>
            </a:r>
            <a:r>
              <a:rPr lang="tr-TR" sz="2400" dirty="0"/>
              <a:t>gazlar haline gelmekte ve son derece büyük bir </a:t>
            </a:r>
            <a:r>
              <a:rPr lang="tr-TR" sz="2400" dirty="0" smtClean="0"/>
              <a:t>hacim </a:t>
            </a:r>
            <a:r>
              <a:rPr lang="tr-TR" sz="2400" dirty="0"/>
              <a:t>genişlemesine uğrayarak etrafını zorlamakta </a:t>
            </a:r>
            <a:r>
              <a:rPr lang="tr-TR" sz="2400" dirty="0" smtClean="0"/>
              <a:t>ve patlamalar </a:t>
            </a:r>
            <a:r>
              <a:rPr lang="tr-TR" sz="2400" dirty="0"/>
              <a:t>olmaktadır.</a:t>
            </a:r>
          </a:p>
          <a:p>
            <a:pPr marL="0" indent="0" algn="just">
              <a:buNone/>
            </a:pPr>
            <a:endParaRPr lang="tr-TR" sz="2400" dirty="0"/>
          </a:p>
        </p:txBody>
      </p:sp>
    </p:spTree>
    <p:extLst>
      <p:ext uri="{BB962C8B-B14F-4D97-AF65-F5344CB8AC3E}">
        <p14:creationId xmlns:p14="http://schemas.microsoft.com/office/powerpoint/2010/main" val="3070981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00031"/>
          </a:xfrm>
        </p:spPr>
        <p:txBody>
          <a:bodyPr>
            <a:normAutofit/>
          </a:bodyPr>
          <a:lstStyle/>
          <a:p>
            <a:pPr algn="ctr"/>
            <a:r>
              <a:rPr lang="tr-TR" sz="3600" dirty="0"/>
              <a:t>Kendi  Kendine Yanma</a:t>
            </a:r>
          </a:p>
        </p:txBody>
      </p:sp>
      <p:sp>
        <p:nvSpPr>
          <p:cNvPr id="3" name="Content Placeholder 2"/>
          <p:cNvSpPr>
            <a:spLocks noGrp="1"/>
          </p:cNvSpPr>
          <p:nvPr>
            <p:ph idx="1"/>
          </p:nvPr>
        </p:nvSpPr>
        <p:spPr>
          <a:xfrm>
            <a:off x="1069848" y="1436914"/>
            <a:ext cx="10058400" cy="4735286"/>
          </a:xfrm>
        </p:spPr>
        <p:txBody>
          <a:bodyPr>
            <a:normAutofit/>
          </a:bodyPr>
          <a:lstStyle/>
          <a:p>
            <a:pPr marL="0" indent="0" algn="just">
              <a:buNone/>
            </a:pPr>
            <a:endParaRPr lang="tr-TR" sz="2400" dirty="0" smtClean="0"/>
          </a:p>
          <a:p>
            <a:pPr marL="0" indent="0" algn="just">
              <a:buNone/>
            </a:pPr>
            <a:r>
              <a:rPr lang="tr-TR" sz="2400" dirty="0" smtClean="0"/>
              <a:t>Yavaş </a:t>
            </a:r>
            <a:r>
              <a:rPr lang="tr-TR" sz="2400" dirty="0"/>
              <a:t>yanmanın zamanla hızlı yanmaya dönüşmesidir. </a:t>
            </a:r>
            <a:r>
              <a:rPr lang="tr-TR" sz="2400" dirty="0" smtClean="0"/>
              <a:t>Özellikle </a:t>
            </a:r>
            <a:r>
              <a:rPr lang="tr-TR" sz="2400" dirty="0"/>
              <a:t>bitkisel kökenli yağlı maddeler normal hava </a:t>
            </a:r>
            <a:r>
              <a:rPr lang="tr-TR" sz="2400" dirty="0" smtClean="0"/>
              <a:t>ısısı </a:t>
            </a:r>
            <a:r>
              <a:rPr lang="tr-TR" sz="2400" dirty="0"/>
              <a:t>ve oksijeni içinde kolaylıkla oksitlenmekte bu </a:t>
            </a:r>
            <a:r>
              <a:rPr lang="tr-TR" sz="2400" dirty="0" smtClean="0"/>
              <a:t>oksitlenme </a:t>
            </a:r>
            <a:r>
              <a:rPr lang="tr-TR" sz="2400" dirty="0"/>
              <a:t>sırasında ise gittikçe artan bir ısı </a:t>
            </a:r>
            <a:r>
              <a:rPr lang="tr-TR" sz="2400" dirty="0" smtClean="0"/>
              <a:t>çıkmaktadır</a:t>
            </a:r>
            <a:r>
              <a:rPr lang="tr-TR" sz="2400" dirty="0"/>
              <a:t>. Zamanla doğru orantılı olarak artan bu </a:t>
            </a:r>
            <a:r>
              <a:rPr lang="tr-TR" sz="2400" dirty="0" smtClean="0"/>
              <a:t>ısı</a:t>
            </a:r>
            <a:r>
              <a:rPr lang="tr-TR" sz="2400" dirty="0"/>
              <a:t>, bir süre sonra alevlenmeye yetecek dereceyi </a:t>
            </a:r>
            <a:r>
              <a:rPr lang="tr-TR" sz="2400" dirty="0" smtClean="0"/>
              <a:t>bularak </a:t>
            </a:r>
            <a:r>
              <a:rPr lang="tr-TR" sz="2400" dirty="0"/>
              <a:t>maddenin kendiliğinden tutuşmasına neden </a:t>
            </a:r>
            <a:r>
              <a:rPr lang="tr-TR" sz="2400" dirty="0" smtClean="0"/>
              <a:t>olmaktadır</a:t>
            </a:r>
            <a:r>
              <a:rPr lang="tr-TR" sz="2400" dirty="0"/>
              <a:t>. Örneğin: Bezir yağına bulaştırılmış bir bez </a:t>
            </a:r>
            <a:r>
              <a:rPr lang="tr-TR" sz="2400" dirty="0" smtClean="0"/>
              <a:t>parçası </a:t>
            </a:r>
            <a:r>
              <a:rPr lang="tr-TR" sz="2400" dirty="0"/>
              <a:t>yukarıda açıklandığı şekilde bir süre sonra alev </a:t>
            </a:r>
            <a:r>
              <a:rPr lang="tr-TR" sz="2400" dirty="0" smtClean="0"/>
              <a:t>alarak </a:t>
            </a:r>
            <a:r>
              <a:rPr lang="tr-TR" sz="2400" dirty="0"/>
              <a:t>yanmaya başlayabilmektedir.</a:t>
            </a:r>
          </a:p>
        </p:txBody>
      </p:sp>
    </p:spTree>
    <p:extLst>
      <p:ext uri="{BB962C8B-B14F-4D97-AF65-F5344CB8AC3E}">
        <p14:creationId xmlns:p14="http://schemas.microsoft.com/office/powerpoint/2010/main" val="3046586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56339"/>
          </a:xfrm>
        </p:spPr>
        <p:txBody>
          <a:bodyPr/>
          <a:lstStyle/>
          <a:p>
            <a:pPr algn="ctr"/>
            <a:r>
              <a:rPr lang="tr-TR" dirty="0"/>
              <a:t>Enerji kaynakları</a:t>
            </a:r>
          </a:p>
        </p:txBody>
      </p:sp>
      <p:sp>
        <p:nvSpPr>
          <p:cNvPr id="3" name="Content Placeholder 2"/>
          <p:cNvSpPr>
            <a:spLocks noGrp="1"/>
          </p:cNvSpPr>
          <p:nvPr>
            <p:ph idx="1"/>
          </p:nvPr>
        </p:nvSpPr>
        <p:spPr>
          <a:xfrm>
            <a:off x="1069848" y="1293223"/>
            <a:ext cx="10058400" cy="4878977"/>
          </a:xfrm>
        </p:spPr>
        <p:txBody>
          <a:bodyPr/>
          <a:lstStyle/>
          <a:p>
            <a:pPr marL="0" indent="0" algn="just">
              <a:buNone/>
            </a:pPr>
            <a:r>
              <a:rPr lang="tr-TR" dirty="0"/>
              <a:t>Enerji kaynakları yenilenemez enerji kaynakları </a:t>
            </a:r>
            <a:r>
              <a:rPr lang="tr-TR" dirty="0" smtClean="0"/>
              <a:t>ve yenilenebilir enerji</a:t>
            </a:r>
          </a:p>
          <a:p>
            <a:pPr marL="0" indent="0" algn="just">
              <a:buNone/>
            </a:pPr>
            <a:r>
              <a:rPr lang="tr-TR" dirty="0" smtClean="0"/>
              <a:t>kaynakları </a:t>
            </a:r>
            <a:r>
              <a:rPr lang="tr-TR" dirty="0"/>
              <a:t>olarak ikiye ayrılır</a:t>
            </a:r>
            <a:r>
              <a:rPr lang="tr-TR" dirty="0" smtClean="0"/>
              <a:t>.</a:t>
            </a:r>
          </a:p>
          <a:p>
            <a:pPr marL="0" indent="0" algn="just">
              <a:buNone/>
            </a:pPr>
            <a:endParaRPr lang="tr-TR" dirty="0"/>
          </a:p>
          <a:p>
            <a:pPr marL="0" indent="0" algn="just">
              <a:buNone/>
            </a:pPr>
            <a:endParaRPr lang="tr-TR" dirty="0"/>
          </a:p>
        </p:txBody>
      </p:sp>
    </p:spTree>
    <p:extLst>
      <p:ext uri="{BB962C8B-B14F-4D97-AF65-F5344CB8AC3E}">
        <p14:creationId xmlns:p14="http://schemas.microsoft.com/office/powerpoint/2010/main" val="3744545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41675" y="2034381"/>
            <a:ext cx="5715000" cy="2600325"/>
          </a:xfrm>
          <a:prstGeom prst="rect">
            <a:avLst/>
          </a:prstGeom>
        </p:spPr>
      </p:pic>
    </p:spTree>
    <p:extLst>
      <p:ext uri="{BB962C8B-B14F-4D97-AF65-F5344CB8AC3E}">
        <p14:creationId xmlns:p14="http://schemas.microsoft.com/office/powerpoint/2010/main" val="1291863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Yenilenemez enerji </a:t>
            </a:r>
            <a:r>
              <a:rPr lang="tr-TR" dirty="0" smtClean="0"/>
              <a:t>kaynakları</a:t>
            </a:r>
            <a:endParaRPr lang="tr-TR" dirty="0"/>
          </a:p>
        </p:txBody>
      </p:sp>
      <p:sp>
        <p:nvSpPr>
          <p:cNvPr id="3" name="Content Placeholder 2"/>
          <p:cNvSpPr>
            <a:spLocks noGrp="1"/>
          </p:cNvSpPr>
          <p:nvPr>
            <p:ph idx="1"/>
          </p:nvPr>
        </p:nvSpPr>
        <p:spPr>
          <a:xfrm>
            <a:off x="1069848" y="1672046"/>
            <a:ext cx="10058400" cy="4500154"/>
          </a:xfrm>
        </p:spPr>
        <p:txBody>
          <a:bodyPr/>
          <a:lstStyle/>
          <a:p>
            <a:pPr marL="0" indent="0" algn="just">
              <a:buNone/>
            </a:pPr>
            <a:endParaRPr lang="tr-TR" dirty="0" smtClean="0"/>
          </a:p>
          <a:p>
            <a:pPr marL="0" indent="0" algn="just">
              <a:buNone/>
            </a:pPr>
            <a:r>
              <a:rPr lang="tr-TR" dirty="0" smtClean="0"/>
              <a:t>Bir </a:t>
            </a:r>
            <a:r>
              <a:rPr lang="tr-TR" dirty="0"/>
              <a:t>defa kullandıktan sonra tekrar kullanılmayan </a:t>
            </a:r>
            <a:r>
              <a:rPr lang="tr-TR" dirty="0" smtClean="0"/>
              <a:t>ve kullanıldıkları zaman</a:t>
            </a:r>
          </a:p>
          <a:p>
            <a:pPr marL="0" indent="0" algn="just">
              <a:buNone/>
            </a:pPr>
            <a:r>
              <a:rPr lang="tr-TR" dirty="0" smtClean="0"/>
              <a:t>tekrar </a:t>
            </a:r>
            <a:r>
              <a:rPr lang="tr-TR" dirty="0"/>
              <a:t>yenilenebilmeleri milyonlarca yıl </a:t>
            </a:r>
            <a:r>
              <a:rPr lang="tr-TR" dirty="0" smtClean="0"/>
              <a:t>süren </a:t>
            </a:r>
            <a:r>
              <a:rPr lang="tr-TR" dirty="0"/>
              <a:t>enerji kaynaklarına </a:t>
            </a:r>
            <a:r>
              <a:rPr lang="tr-TR" dirty="0" smtClean="0"/>
              <a:t>yenilenemez</a:t>
            </a:r>
          </a:p>
          <a:p>
            <a:pPr marL="0" indent="0" algn="just">
              <a:buNone/>
            </a:pPr>
            <a:r>
              <a:rPr lang="tr-TR" dirty="0" smtClean="0"/>
              <a:t>enerji </a:t>
            </a:r>
            <a:r>
              <a:rPr lang="tr-TR" dirty="0"/>
              <a:t>kaynakları denir. </a:t>
            </a:r>
          </a:p>
          <a:p>
            <a:pPr marL="0" indent="0" algn="just">
              <a:buNone/>
            </a:pPr>
            <a:r>
              <a:rPr lang="tr-TR" dirty="0"/>
              <a:t>Yenilenemez enerji kaynakları; fosil yakıtlar ve </a:t>
            </a:r>
            <a:r>
              <a:rPr lang="tr-TR" dirty="0" smtClean="0"/>
              <a:t>nükleer enerjidir</a:t>
            </a:r>
            <a:r>
              <a:rPr lang="tr-TR" dirty="0"/>
              <a:t>.</a:t>
            </a:r>
          </a:p>
        </p:txBody>
      </p:sp>
    </p:spTree>
    <p:extLst>
      <p:ext uri="{BB962C8B-B14F-4D97-AF65-F5344CB8AC3E}">
        <p14:creationId xmlns:p14="http://schemas.microsoft.com/office/powerpoint/2010/main" val="1553212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7779"/>
          </a:xfrm>
        </p:spPr>
        <p:txBody>
          <a:bodyPr>
            <a:normAutofit/>
          </a:bodyPr>
          <a:lstStyle/>
          <a:p>
            <a:pPr algn="ctr"/>
            <a:r>
              <a:rPr lang="tr-TR" dirty="0" smtClean="0"/>
              <a:t>Yenilenebilir enerji </a:t>
            </a:r>
            <a:r>
              <a:rPr lang="tr-TR" dirty="0" smtClean="0"/>
              <a:t>kaynakları</a:t>
            </a:r>
            <a:endParaRPr lang="tr-TR" dirty="0"/>
          </a:p>
        </p:txBody>
      </p:sp>
      <p:sp>
        <p:nvSpPr>
          <p:cNvPr id="3" name="Content Placeholder 2"/>
          <p:cNvSpPr>
            <a:spLocks noGrp="1"/>
          </p:cNvSpPr>
          <p:nvPr>
            <p:ph idx="1"/>
          </p:nvPr>
        </p:nvSpPr>
        <p:spPr>
          <a:xfrm>
            <a:off x="1069848" y="1293223"/>
            <a:ext cx="10058400" cy="4878977"/>
          </a:xfrm>
        </p:spPr>
        <p:txBody>
          <a:bodyPr/>
          <a:lstStyle/>
          <a:p>
            <a:pPr marL="0" indent="0">
              <a:buNone/>
            </a:pPr>
            <a:endParaRPr lang="tr-TR" dirty="0" smtClean="0"/>
          </a:p>
          <a:p>
            <a:pPr marL="0" indent="0">
              <a:buNone/>
            </a:pPr>
            <a:endParaRPr lang="tr-TR" dirty="0"/>
          </a:p>
          <a:p>
            <a:pPr marL="0" indent="0">
              <a:buNone/>
            </a:pPr>
            <a:r>
              <a:rPr lang="tr-TR" dirty="0"/>
              <a:t>Yenilenebilir enerji kaynakları doğal kaynaklardan sağlanır ve </a:t>
            </a:r>
            <a:r>
              <a:rPr lang="tr-TR" dirty="0" smtClean="0"/>
              <a:t>sürdürülebilirliği</a:t>
            </a:r>
          </a:p>
          <a:p>
            <a:pPr marL="0" indent="0">
              <a:buNone/>
            </a:pPr>
            <a:r>
              <a:rPr lang="tr-TR" dirty="0" smtClean="0"/>
              <a:t>mümkün </a:t>
            </a:r>
            <a:r>
              <a:rPr lang="tr-TR" dirty="0"/>
              <a:t>olan enerjilerdir.</a:t>
            </a:r>
            <a:endParaRPr lang="tr-TR" dirty="0"/>
          </a:p>
        </p:txBody>
      </p:sp>
    </p:spTree>
    <p:extLst>
      <p:ext uri="{BB962C8B-B14F-4D97-AF65-F5344CB8AC3E}">
        <p14:creationId xmlns:p14="http://schemas.microsoft.com/office/powerpoint/2010/main" val="1784410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93937" y="993775"/>
            <a:ext cx="7610475" cy="4733925"/>
          </a:xfrm>
          <a:prstGeom prst="rect">
            <a:avLst/>
          </a:prstGeom>
        </p:spPr>
      </p:pic>
    </p:spTree>
    <p:extLst>
      <p:ext uri="{BB962C8B-B14F-4D97-AF65-F5344CB8AC3E}">
        <p14:creationId xmlns:p14="http://schemas.microsoft.com/office/powerpoint/2010/main" val="3736897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04088"/>
          </a:xfrm>
        </p:spPr>
        <p:txBody>
          <a:bodyPr>
            <a:normAutofit/>
          </a:bodyPr>
          <a:lstStyle/>
          <a:p>
            <a:pPr algn="ctr"/>
            <a:r>
              <a:rPr lang="tr-TR" sz="3600" b="0" dirty="0">
                <a:latin typeface="IBM Plex Sans"/>
              </a:rPr>
              <a:t>Enerji </a:t>
            </a:r>
            <a:r>
              <a:rPr lang="tr-TR" sz="3600" b="0" dirty="0" smtClean="0">
                <a:latin typeface="IBM Plex Sans"/>
              </a:rPr>
              <a:t>Nedir?</a:t>
            </a:r>
            <a:endParaRPr lang="tr-TR" sz="3600" b="0" i="0" dirty="0">
              <a:effectLst/>
              <a:latin typeface="IBM Plex Sans"/>
            </a:endParaRPr>
          </a:p>
        </p:txBody>
      </p:sp>
      <p:sp>
        <p:nvSpPr>
          <p:cNvPr id="3" name="Content Placeholder 2"/>
          <p:cNvSpPr>
            <a:spLocks noGrp="1"/>
          </p:cNvSpPr>
          <p:nvPr>
            <p:ph idx="1"/>
          </p:nvPr>
        </p:nvSpPr>
        <p:spPr>
          <a:xfrm>
            <a:off x="1069848" y="1371600"/>
            <a:ext cx="10058400" cy="4800600"/>
          </a:xfrm>
        </p:spPr>
        <p:txBody>
          <a:bodyPr>
            <a:normAutofit/>
          </a:bodyPr>
          <a:lstStyle/>
          <a:p>
            <a:pPr marL="0" indent="0" algn="just">
              <a:buNone/>
            </a:pPr>
            <a:r>
              <a:rPr lang="tr-TR" sz="2400" dirty="0"/>
              <a:t>Enerji kavramı </a:t>
            </a:r>
            <a:r>
              <a:rPr lang="tr-TR" sz="2400" dirty="0" smtClean="0"/>
              <a:t>yaşantımızda birçok </a:t>
            </a:r>
            <a:r>
              <a:rPr lang="tr-TR" sz="2400" dirty="0"/>
              <a:t>kez duyduğumuz doğayı ve evreni oluşturan temel bir bileşendir</a:t>
            </a:r>
            <a:r>
              <a:rPr lang="tr-TR" sz="2400" dirty="0" smtClean="0"/>
              <a:t>.</a:t>
            </a:r>
          </a:p>
          <a:p>
            <a:pPr marL="0" indent="0" algn="just">
              <a:buNone/>
            </a:pPr>
            <a:r>
              <a:rPr lang="tr-TR" sz="2400" dirty="0"/>
              <a:t>Enerji genellikle iş yapabilme yeteneği olarak tanımlanır. </a:t>
            </a:r>
            <a:r>
              <a:rPr lang="tr-TR" sz="2400" dirty="0" smtClean="0"/>
              <a:t>Aslında </a:t>
            </a:r>
            <a:r>
              <a:rPr lang="tr-TR" sz="2400" dirty="0"/>
              <a:t>bu tanım oldukça eksiktir. Zaten bu kavram fizikte en zor tanımlanan kavramlardan birisidir. Çünkü mekanik</a:t>
            </a:r>
            <a:r>
              <a:rPr lang="tr-TR" sz="2400" dirty="0" smtClean="0"/>
              <a:t>, elektrik, ısı </a:t>
            </a:r>
            <a:r>
              <a:rPr lang="tr-TR" sz="2400" dirty="0"/>
              <a:t>ve manyetik gibi birçok formda bulunur ve asla kaybolmaz.(Termodinamiğin 1. yasası) Enerjiyi şu </a:t>
            </a:r>
            <a:r>
              <a:rPr lang="tr-TR" sz="2400" dirty="0" smtClean="0"/>
              <a:t>şekilde de  </a:t>
            </a:r>
            <a:r>
              <a:rPr lang="tr-TR" sz="2400" dirty="0"/>
              <a:t>tanımlayabiliriz; doğada ve evrende gerçekleşen tüm fiziksel ve kimyasal olaylarda mekanik</a:t>
            </a:r>
            <a:r>
              <a:rPr lang="tr-TR" sz="2400" dirty="0" smtClean="0"/>
              <a:t>, ısı, ışık, elektrik</a:t>
            </a:r>
            <a:r>
              <a:rPr lang="tr-TR" sz="2400" dirty="0"/>
              <a:t>, nükleer ve manyetik çeşitlerinde kullanılan veya dönüştürülen tüm formların genel adıdır. </a:t>
            </a:r>
          </a:p>
        </p:txBody>
      </p:sp>
    </p:spTree>
    <p:extLst>
      <p:ext uri="{BB962C8B-B14F-4D97-AF65-F5344CB8AC3E}">
        <p14:creationId xmlns:p14="http://schemas.microsoft.com/office/powerpoint/2010/main" val="94948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25711"/>
          </a:xfrm>
        </p:spPr>
        <p:txBody>
          <a:bodyPr>
            <a:normAutofit/>
          </a:bodyPr>
          <a:lstStyle/>
          <a:p>
            <a:pPr algn="ctr"/>
            <a:r>
              <a:rPr lang="tr-TR" sz="3600" dirty="0"/>
              <a:t>İç Enerji Nedir ?</a:t>
            </a:r>
          </a:p>
        </p:txBody>
      </p:sp>
      <p:sp>
        <p:nvSpPr>
          <p:cNvPr id="3" name="Content Placeholder 2"/>
          <p:cNvSpPr>
            <a:spLocks noGrp="1"/>
          </p:cNvSpPr>
          <p:nvPr>
            <p:ph idx="1"/>
          </p:nvPr>
        </p:nvSpPr>
        <p:spPr>
          <a:xfrm>
            <a:off x="1069848" y="1201783"/>
            <a:ext cx="10058400" cy="4970417"/>
          </a:xfrm>
        </p:spPr>
        <p:txBody>
          <a:bodyPr>
            <a:normAutofit/>
          </a:bodyPr>
          <a:lstStyle/>
          <a:p>
            <a:pPr marL="0" indent="0" algn="just">
              <a:buNone/>
            </a:pPr>
            <a:r>
              <a:rPr lang="tr-TR" sz="2400" dirty="0"/>
              <a:t>Bir sistemin moleküler yapısındaki molekül hareketliliğiyle ilişkili olan enerji türleri mikroskobik enerji olarak adlandırılır. Enerjinin de bütün mikroskobik formlarının toplamına da iç enerji denir ve birimi Joule olup U ile gösterilir</a:t>
            </a:r>
            <a:r>
              <a:rPr lang="tr-TR" sz="2400" dirty="0" smtClean="0"/>
              <a:t>.</a:t>
            </a:r>
            <a:endParaRPr lang="tr-TR" sz="2400" dirty="0"/>
          </a:p>
          <a:p>
            <a:pPr marL="0" indent="0" algn="just">
              <a:buNone/>
            </a:pPr>
            <a:r>
              <a:rPr lang="tr-TR" sz="2400" dirty="0"/>
              <a:t>İç enerji sistem moleküllerinin kinetik ve potansiyel enerjileri toplamıdır. Sistemin moleküllerinin sahip olduğu kinetik enerji ile ilgili kısmı duyulur enerji veya duyulur ısı olarak adlandırılır. Moleküllerin kinetik enerjisi sıcaklıkla doğru orantılı olarak değişmektedir. Yani sistemin sıcaklığı ne kadar artarsa moleküllerin kinetik enerjileri dolayısıyla iç enerjileri artacaktır.</a:t>
            </a:r>
          </a:p>
          <a:p>
            <a:pPr marL="0" indent="0" algn="just">
              <a:buNone/>
            </a:pPr>
            <a:endParaRPr lang="tr-TR" sz="2400" dirty="0"/>
          </a:p>
        </p:txBody>
      </p:sp>
    </p:spTree>
    <p:extLst>
      <p:ext uri="{BB962C8B-B14F-4D97-AF65-F5344CB8AC3E}">
        <p14:creationId xmlns:p14="http://schemas.microsoft.com/office/powerpoint/2010/main" val="3705859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200477"/>
          </a:xfrm>
        </p:spPr>
        <p:txBody>
          <a:bodyPr/>
          <a:lstStyle/>
          <a:p>
            <a:pPr algn="ctr"/>
            <a:r>
              <a:rPr lang="tr-TR" dirty="0" smtClean="0"/>
              <a:t>Yakıtlar-Yanma-Enerji</a:t>
            </a:r>
            <a:endParaRPr lang="tr-TR" dirty="0"/>
          </a:p>
        </p:txBody>
      </p:sp>
      <p:sp>
        <p:nvSpPr>
          <p:cNvPr id="3" name="Content Placeholder 2"/>
          <p:cNvSpPr>
            <a:spLocks noGrp="1"/>
          </p:cNvSpPr>
          <p:nvPr>
            <p:ph idx="1"/>
          </p:nvPr>
        </p:nvSpPr>
        <p:spPr>
          <a:xfrm>
            <a:off x="1069848" y="1724297"/>
            <a:ext cx="10058400" cy="4447903"/>
          </a:xfrm>
        </p:spPr>
        <p:txBody>
          <a:bodyPr>
            <a:normAutofit/>
          </a:bodyPr>
          <a:lstStyle/>
          <a:p>
            <a:pPr marL="0" indent="0">
              <a:buNone/>
            </a:pPr>
            <a:r>
              <a:rPr lang="tr-TR" sz="2800" b="1" dirty="0" smtClean="0"/>
              <a:t>Yakıt nedir</a:t>
            </a:r>
          </a:p>
          <a:p>
            <a:pPr marL="0" indent="0" algn="just">
              <a:buNone/>
            </a:pPr>
            <a:r>
              <a:rPr lang="tr-TR" sz="2400" dirty="0" smtClean="0"/>
              <a:t>Havanın oksijeni ile hızla yanabilen ve oksitlenmesi sonucu endüstriyel işlemler için gerekli ısıyı verebilen her çeşit malzemeye denir.</a:t>
            </a:r>
          </a:p>
          <a:p>
            <a:pPr marL="0" indent="0" algn="just">
              <a:buNone/>
            </a:pPr>
            <a:endParaRPr lang="tr-TR" sz="2400" dirty="0"/>
          </a:p>
          <a:p>
            <a:pPr marL="0" indent="0" algn="just">
              <a:buNone/>
            </a:pPr>
            <a:r>
              <a:rPr lang="tr-TR" dirty="0" smtClean="0"/>
              <a:t>                                                      </a:t>
            </a:r>
            <a:r>
              <a:rPr lang="tr-TR" sz="2800" b="1" dirty="0" smtClean="0"/>
              <a:t>veya</a:t>
            </a:r>
          </a:p>
          <a:p>
            <a:pPr marL="0" indent="0" algn="just">
              <a:buNone/>
            </a:pPr>
            <a:endParaRPr lang="tr-TR" dirty="0"/>
          </a:p>
          <a:p>
            <a:pPr marL="0" indent="0" algn="just">
              <a:buNone/>
            </a:pPr>
            <a:r>
              <a:rPr lang="tr-TR" sz="2400" dirty="0" smtClean="0"/>
              <a:t>Fiziksel ve kimyasal yapısında bir değişim meydana geldiğinde enerji (ısı) açığa çıkaran her türlü maddenin genel adıdır.</a:t>
            </a:r>
            <a:endParaRPr lang="tr-TR" sz="2400" dirty="0"/>
          </a:p>
        </p:txBody>
      </p:sp>
    </p:spTree>
    <p:extLst>
      <p:ext uri="{BB962C8B-B14F-4D97-AF65-F5344CB8AC3E}">
        <p14:creationId xmlns:p14="http://schemas.microsoft.com/office/powerpoint/2010/main" val="1112679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05394"/>
            <a:ext cx="10058400" cy="5466806"/>
          </a:xfrm>
        </p:spPr>
        <p:txBody>
          <a:bodyPr>
            <a:normAutofit/>
          </a:bodyPr>
          <a:lstStyle/>
          <a:p>
            <a:pPr marL="0" indent="0" algn="just">
              <a:buNone/>
            </a:pPr>
            <a:r>
              <a:rPr lang="tr-TR" sz="2400" dirty="0"/>
              <a:t>Bilindiği gibi katı, sıvı ve gazlar faz değiştirerek birbirlerine dönüşürler. Katı bir maddeyi yeteri kadar ısıtırsanız eriyerek sıvı hale dönüşür, sıvıyı da ısıtırsanız da buharlaşarak gaz haline geçer. Katıdan gaz haline kadar sistem sürekli olarak enerji alır. Bu yüzden enerjisi en yüksek olan faz gazlardır. Tüm bu faz değişimlerinde sistemin iç enerjisine gizli enerji veya gizli ısı denir.</a:t>
            </a:r>
          </a:p>
          <a:p>
            <a:pPr marL="0" indent="0" algn="just">
              <a:buNone/>
            </a:pPr>
            <a:endParaRPr lang="tr-TR" sz="2400" dirty="0"/>
          </a:p>
        </p:txBody>
      </p:sp>
    </p:spTree>
    <p:extLst>
      <p:ext uri="{BB962C8B-B14F-4D97-AF65-F5344CB8AC3E}">
        <p14:creationId xmlns:p14="http://schemas.microsoft.com/office/powerpoint/2010/main" val="3372920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64899"/>
          </a:xfrm>
        </p:spPr>
        <p:txBody>
          <a:bodyPr>
            <a:normAutofit/>
          </a:bodyPr>
          <a:lstStyle/>
          <a:p>
            <a:pPr algn="ctr"/>
            <a:r>
              <a:rPr lang="tr-TR" sz="3600" dirty="0"/>
              <a:t>Enerji Çeşitleri Nelerdir ?</a:t>
            </a:r>
          </a:p>
        </p:txBody>
      </p:sp>
      <p:sp>
        <p:nvSpPr>
          <p:cNvPr id="3" name="Content Placeholder 2"/>
          <p:cNvSpPr>
            <a:spLocks noGrp="1"/>
          </p:cNvSpPr>
          <p:nvPr>
            <p:ph idx="1"/>
          </p:nvPr>
        </p:nvSpPr>
        <p:spPr>
          <a:xfrm>
            <a:off x="1069848" y="1214846"/>
            <a:ext cx="10058400" cy="4957354"/>
          </a:xfrm>
        </p:spPr>
        <p:txBody>
          <a:bodyPr>
            <a:normAutofit/>
          </a:bodyPr>
          <a:lstStyle/>
          <a:p>
            <a:pPr marL="0" indent="0" algn="just">
              <a:buNone/>
            </a:pPr>
            <a:r>
              <a:rPr lang="tr-TR" sz="2400" dirty="0"/>
              <a:t>Enerjinin termodinamiğin 1. yasasına göre asla kaybolmadığını sadece biçim değiştirdiğini biliyoruz. Bu yüzden enerjinin bir çok formu vardır. Bunlar;</a:t>
            </a:r>
          </a:p>
          <a:p>
            <a:pPr marL="0" indent="0" algn="just">
              <a:buNone/>
            </a:pPr>
            <a:r>
              <a:rPr lang="tr-TR" sz="2400" dirty="0" smtClean="0"/>
              <a:t>Mekanik </a:t>
            </a:r>
            <a:r>
              <a:rPr lang="tr-TR" sz="2400" dirty="0"/>
              <a:t>Enerji</a:t>
            </a:r>
          </a:p>
          <a:p>
            <a:pPr marL="0" indent="0">
              <a:buNone/>
            </a:pPr>
            <a:r>
              <a:rPr lang="tr-TR" sz="2400" dirty="0"/>
              <a:t>Kinetik Enerji</a:t>
            </a:r>
          </a:p>
          <a:p>
            <a:pPr marL="0" indent="0">
              <a:buNone/>
            </a:pPr>
            <a:r>
              <a:rPr lang="tr-TR" sz="2400" dirty="0"/>
              <a:t>Potansiyel Enerji</a:t>
            </a:r>
          </a:p>
          <a:p>
            <a:pPr marL="0" indent="0">
              <a:buNone/>
            </a:pPr>
            <a:r>
              <a:rPr lang="tr-TR" sz="2400" dirty="0"/>
              <a:t>Isı (termal) Enerjisi</a:t>
            </a:r>
          </a:p>
          <a:p>
            <a:pPr marL="0" indent="0">
              <a:buNone/>
            </a:pPr>
            <a:r>
              <a:rPr lang="tr-TR" sz="2400" dirty="0"/>
              <a:t>Kimyasal Enerji</a:t>
            </a:r>
          </a:p>
          <a:p>
            <a:pPr marL="0" indent="0">
              <a:buNone/>
            </a:pPr>
            <a:r>
              <a:rPr lang="tr-TR" sz="2400" dirty="0"/>
              <a:t>Nükleer Enerji</a:t>
            </a:r>
          </a:p>
          <a:p>
            <a:pPr marL="0" indent="0">
              <a:buNone/>
            </a:pPr>
            <a:r>
              <a:rPr lang="tr-TR" sz="2400" dirty="0"/>
              <a:t>Elektrik Enerjisi</a:t>
            </a:r>
          </a:p>
          <a:p>
            <a:pPr marL="0" indent="0">
              <a:buNone/>
            </a:pPr>
            <a:r>
              <a:rPr lang="tr-TR" sz="2400" dirty="0"/>
              <a:t>Elektromanyetik Işınım Enerjisi</a:t>
            </a:r>
          </a:p>
        </p:txBody>
      </p:sp>
    </p:spTree>
    <p:extLst>
      <p:ext uri="{BB962C8B-B14F-4D97-AF65-F5344CB8AC3E}">
        <p14:creationId xmlns:p14="http://schemas.microsoft.com/office/powerpoint/2010/main" val="1364024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83771"/>
            <a:ext cx="10058400" cy="5388429"/>
          </a:xfrm>
        </p:spPr>
        <p:txBody>
          <a:bodyPr>
            <a:normAutofit/>
          </a:bodyPr>
          <a:lstStyle/>
          <a:p>
            <a:pPr marL="0" indent="0" algn="just">
              <a:buNone/>
            </a:pPr>
            <a:r>
              <a:rPr lang="tr-TR" sz="2400" dirty="0"/>
              <a:t>Bu enerji türlerinin toplamı da bir sistemin toplam enerjisini oluşturur. Örneğin bir yemeği ısı enerjisiyle ısıtıyorsunuz aynı zamanda da karıştırıyorsunuz o zaman sistemin toplam enerjisi ısı enerjisi ile karıştırmayla yapılan mekanik enerjinin toplamı kadardır.</a:t>
            </a:r>
          </a:p>
          <a:p>
            <a:pPr marL="0" indent="0" algn="just">
              <a:buNone/>
            </a:pPr>
            <a:r>
              <a:rPr lang="tr-TR" sz="2400" dirty="0" smtClean="0"/>
              <a:t>Enerji </a:t>
            </a:r>
            <a:r>
              <a:rPr lang="tr-TR" sz="2400" dirty="0"/>
              <a:t>sürekli olarak doğada, yukarıda belirttiğimiz formlara doğal veya yapay olarak dönüşüm içerisindedir. Örneğin rüzgar enerjisi ile elektrik üretimi, rüzgarın kinetik enerjisi türbin üzerinde mekanik enerjiye dönüştürülmesi ve elektrik motoru ile elektrik üretilmesi ile sağlanır.</a:t>
            </a:r>
          </a:p>
        </p:txBody>
      </p:sp>
    </p:spTree>
    <p:extLst>
      <p:ext uri="{BB962C8B-B14F-4D97-AF65-F5344CB8AC3E}">
        <p14:creationId xmlns:p14="http://schemas.microsoft.com/office/powerpoint/2010/main" val="319634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82019"/>
          </a:xfrm>
        </p:spPr>
        <p:txBody>
          <a:bodyPr>
            <a:normAutofit fontScale="90000"/>
          </a:bodyPr>
          <a:lstStyle/>
          <a:p>
            <a:pPr algn="ctr"/>
            <a:r>
              <a:rPr lang="tr-TR" sz="3600" dirty="0"/>
              <a:t>Mekanik Enerji Nedir ?</a:t>
            </a:r>
          </a:p>
        </p:txBody>
      </p:sp>
      <p:sp>
        <p:nvSpPr>
          <p:cNvPr id="3" name="Content Placeholder 2"/>
          <p:cNvSpPr>
            <a:spLocks noGrp="1"/>
          </p:cNvSpPr>
          <p:nvPr>
            <p:ph idx="1"/>
          </p:nvPr>
        </p:nvSpPr>
        <p:spPr>
          <a:xfrm>
            <a:off x="1069848" y="1162594"/>
            <a:ext cx="10058400" cy="5009606"/>
          </a:xfrm>
        </p:spPr>
        <p:txBody>
          <a:bodyPr>
            <a:normAutofit/>
          </a:bodyPr>
          <a:lstStyle/>
          <a:p>
            <a:pPr marL="0" indent="0" algn="just">
              <a:buNone/>
            </a:pPr>
            <a:r>
              <a:rPr lang="tr-TR" sz="2400" dirty="0"/>
              <a:t>Mekanik enerji, bir sistemin kinetik enerjisi ile potansiyel enerjisinin toplamı olarak tanımlanabilir. Yani mekanik enerjiyi kinetik veya potansiyel enerji olarak tanımlamak doğru değildir</a:t>
            </a:r>
            <a:r>
              <a:rPr lang="tr-TR" sz="2400" dirty="0" smtClean="0"/>
              <a:t>.</a:t>
            </a:r>
            <a:endParaRPr lang="tr-TR" sz="2400" dirty="0"/>
          </a:p>
          <a:p>
            <a:pPr marL="0" indent="0" algn="just">
              <a:buNone/>
            </a:pPr>
            <a:r>
              <a:rPr lang="tr-TR" sz="2400" dirty="0"/>
              <a:t>Kısacası bir sitemde hem kinetik hem de potansiyel enerji var ise o </a:t>
            </a:r>
            <a:r>
              <a:rPr lang="tr-TR" sz="2400" dirty="0" smtClean="0"/>
              <a:t>zaman </a:t>
            </a:r>
            <a:r>
              <a:rPr lang="tr-TR" sz="2400" dirty="0"/>
              <a:t>sistemde kinetik enerji de vardır</a:t>
            </a:r>
            <a:r>
              <a:rPr lang="tr-TR" sz="2400" dirty="0" smtClean="0"/>
              <a:t>.</a:t>
            </a:r>
          </a:p>
          <a:p>
            <a:pPr marL="0" indent="0" algn="just">
              <a:buNone/>
            </a:pPr>
            <a:r>
              <a:rPr lang="tr-TR" sz="2400" dirty="0" smtClean="0"/>
              <a:t>Örnek verecek olursak;</a:t>
            </a:r>
          </a:p>
          <a:p>
            <a:pPr marL="0" indent="0" algn="just">
              <a:buNone/>
            </a:pPr>
            <a:r>
              <a:rPr lang="tr-TR" sz="2400" dirty="0"/>
              <a:t>Bir topu havaya attığınızda topun ulaşabileceği maksimum yüksekliğe kadar ve geri düşmeye başladığında yere ulaşıp durana kadar olan süreçlerde topun hem kinetik hem de potansiyel enerjisi vardır. Fakat top yere düşüp durduğunda veya tepe noktasına yükseldiğinde mekanik enerjisi yoktur.</a:t>
            </a:r>
          </a:p>
        </p:txBody>
      </p:sp>
    </p:spTree>
    <p:extLst>
      <p:ext uri="{BB962C8B-B14F-4D97-AF65-F5344CB8AC3E}">
        <p14:creationId xmlns:p14="http://schemas.microsoft.com/office/powerpoint/2010/main" val="164341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60397"/>
          </a:xfrm>
        </p:spPr>
        <p:txBody>
          <a:bodyPr>
            <a:normAutofit fontScale="90000"/>
          </a:bodyPr>
          <a:lstStyle/>
          <a:p>
            <a:pPr algn="ctr"/>
            <a:r>
              <a:rPr lang="tr-TR" sz="3600" dirty="0"/>
              <a:t>Kinetik Enerji Nedir ?</a:t>
            </a:r>
          </a:p>
        </p:txBody>
      </p:sp>
      <p:sp>
        <p:nvSpPr>
          <p:cNvPr id="3" name="Content Placeholder 2"/>
          <p:cNvSpPr>
            <a:spLocks noGrp="1"/>
          </p:cNvSpPr>
          <p:nvPr>
            <p:ph idx="1"/>
          </p:nvPr>
        </p:nvSpPr>
        <p:spPr>
          <a:xfrm>
            <a:off x="1069848" y="1136469"/>
            <a:ext cx="10058400" cy="5035731"/>
          </a:xfrm>
        </p:spPr>
        <p:txBody>
          <a:bodyPr>
            <a:normAutofit/>
          </a:bodyPr>
          <a:lstStyle/>
          <a:p>
            <a:pPr marL="0" indent="0" algn="just">
              <a:buNone/>
            </a:pPr>
            <a:r>
              <a:rPr lang="tr-TR" sz="2400" dirty="0"/>
              <a:t>Doğada etkisini en çok gördüğümüz enerji türü olan kinetik enerji, bir cismin kütlesi ve hızından dolayı sahip olduğu </a:t>
            </a:r>
            <a:r>
              <a:rPr lang="tr-TR" sz="2400" dirty="0" smtClean="0"/>
              <a:t>enerjidir</a:t>
            </a:r>
            <a:r>
              <a:rPr lang="tr-TR" sz="2400" dirty="0"/>
              <a:t>. Yani bir cisim hareket halindeyse kinetik enerjisi vardır</a:t>
            </a:r>
            <a:r>
              <a:rPr lang="tr-TR" sz="2400" dirty="0" smtClean="0"/>
              <a:t>.</a:t>
            </a:r>
          </a:p>
          <a:p>
            <a:pPr marL="0" indent="0" algn="just">
              <a:buNone/>
            </a:pPr>
            <a:r>
              <a:rPr lang="tr-TR" sz="2400" dirty="0" smtClean="0"/>
              <a:t>Kinetik enerjiye örnek olarak;</a:t>
            </a:r>
          </a:p>
          <a:p>
            <a:pPr marL="0" indent="0" algn="just">
              <a:buNone/>
            </a:pPr>
            <a:r>
              <a:rPr lang="tr-TR" sz="2400" dirty="0" smtClean="0"/>
              <a:t>Rüzgar bir pervaneyi kinetik enerjisi nedeni ile çevirir. Bu pervaneye bağlı jeneratör de elektrik üretir. Böylelikle rüzgarın kinetik (hareket) enerjisi elektrik enerjisine dönüşmüştür.</a:t>
            </a:r>
          </a:p>
          <a:p>
            <a:pPr marL="0" indent="0" algn="ctr">
              <a:buNone/>
            </a:pPr>
            <a:r>
              <a:rPr lang="tr-TR" sz="2400" dirty="0"/>
              <a:t>v</a:t>
            </a:r>
            <a:r>
              <a:rPr lang="tr-TR" sz="2400" dirty="0" smtClean="0"/>
              <a:t>eya</a:t>
            </a:r>
          </a:p>
          <a:p>
            <a:pPr marL="0" indent="0" algn="just">
              <a:buNone/>
            </a:pPr>
            <a:r>
              <a:rPr lang="tr-TR" sz="2400" dirty="0" smtClean="0"/>
              <a:t>Barajda biriken suyun yüksekten düşerken sahip olduğu kinetik enerji aşağıda bir su tribünün (pervanesi) çevrilmesi ile elektrik enerjisine dönüşür.</a:t>
            </a:r>
            <a:endParaRPr lang="tr-TR" sz="2400" dirty="0"/>
          </a:p>
        </p:txBody>
      </p:sp>
    </p:spTree>
    <p:extLst>
      <p:ext uri="{BB962C8B-B14F-4D97-AF65-F5344CB8AC3E}">
        <p14:creationId xmlns:p14="http://schemas.microsoft.com/office/powerpoint/2010/main" val="1997037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64899"/>
          </a:xfrm>
        </p:spPr>
        <p:txBody>
          <a:bodyPr>
            <a:normAutofit/>
          </a:bodyPr>
          <a:lstStyle/>
          <a:p>
            <a:pPr algn="ctr"/>
            <a:r>
              <a:rPr lang="tr-TR" sz="3600" dirty="0"/>
              <a:t>Potansiyel Enerji Nedir ?</a:t>
            </a:r>
          </a:p>
        </p:txBody>
      </p:sp>
      <p:sp>
        <p:nvSpPr>
          <p:cNvPr id="3" name="Content Placeholder 2"/>
          <p:cNvSpPr>
            <a:spLocks noGrp="1"/>
          </p:cNvSpPr>
          <p:nvPr>
            <p:ph idx="1"/>
          </p:nvPr>
        </p:nvSpPr>
        <p:spPr>
          <a:xfrm>
            <a:off x="1069848" y="1227909"/>
            <a:ext cx="10058400" cy="4944291"/>
          </a:xfrm>
        </p:spPr>
        <p:txBody>
          <a:bodyPr>
            <a:normAutofit lnSpcReduction="10000"/>
          </a:bodyPr>
          <a:lstStyle/>
          <a:p>
            <a:pPr marL="0" indent="0" algn="just">
              <a:buNone/>
            </a:pPr>
            <a:r>
              <a:rPr lang="tr-TR" sz="2400" dirty="0"/>
              <a:t>Kinetik enerji ile ilintili olan potansiyel enerji, bir cismin yüksekliğinden dolayı sahip olduğu enerjidir. Kinetik enerji de itici etken hız iken potansiyel enerji de yüksekliktir</a:t>
            </a:r>
            <a:r>
              <a:rPr lang="tr-TR" sz="2400" dirty="0" smtClean="0"/>
              <a:t>.</a:t>
            </a:r>
          </a:p>
          <a:p>
            <a:pPr marL="0" indent="0" algn="just">
              <a:buNone/>
            </a:pPr>
            <a:r>
              <a:rPr lang="tr-TR" sz="2400" dirty="0"/>
              <a:t>Potansiyel Enerji </a:t>
            </a:r>
            <a:r>
              <a:rPr lang="tr-TR" sz="2400" dirty="0" smtClean="0"/>
              <a:t>Örnekleri;</a:t>
            </a:r>
            <a:endParaRPr lang="tr-TR" sz="2400" dirty="0"/>
          </a:p>
          <a:p>
            <a:pPr algn="just"/>
            <a:r>
              <a:rPr lang="tr-TR" sz="2400" dirty="0"/>
              <a:t>Belirli bir yükseklikte duran bir taş potansiyel enerjiye sahiptir.</a:t>
            </a:r>
          </a:p>
          <a:p>
            <a:pPr algn="just"/>
            <a:r>
              <a:rPr lang="tr-TR" sz="2400" dirty="0"/>
              <a:t>Hidroelektrik santrallerinde elektrik suyun potansiyel farkı kullanılarak üretilir.</a:t>
            </a:r>
          </a:p>
          <a:p>
            <a:pPr algn="just"/>
            <a:r>
              <a:rPr lang="tr-TR" sz="2400" dirty="0"/>
              <a:t>Yay sistemlerinde depolanan enerji de potansiyel enerjidir.</a:t>
            </a:r>
          </a:p>
          <a:p>
            <a:pPr algn="just"/>
            <a:r>
              <a:rPr lang="tr-TR" sz="2400" dirty="0"/>
              <a:t>Hidrolik pnömatik sistemlerde içerdiği akışkanların potansiyel enerjilerine göre çalışır.</a:t>
            </a:r>
          </a:p>
          <a:p>
            <a:pPr algn="just"/>
            <a:r>
              <a:rPr lang="tr-TR" sz="2400" dirty="0"/>
              <a:t>Lunaparklarda kullanılan rolling </a:t>
            </a:r>
            <a:r>
              <a:rPr lang="tr-TR" sz="2400" dirty="0" smtClean="0"/>
              <a:t>coestelar (hız treni) </a:t>
            </a:r>
            <a:r>
              <a:rPr lang="tr-TR" sz="2400" dirty="0"/>
              <a:t>da potansiyel ve kinetik enerjinin birbirine dönüşümüne göre çalışır.</a:t>
            </a:r>
          </a:p>
        </p:txBody>
      </p:sp>
    </p:spTree>
    <p:extLst>
      <p:ext uri="{BB962C8B-B14F-4D97-AF65-F5344CB8AC3E}">
        <p14:creationId xmlns:p14="http://schemas.microsoft.com/office/powerpoint/2010/main" val="128947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12648"/>
          </a:xfrm>
        </p:spPr>
        <p:txBody>
          <a:bodyPr>
            <a:normAutofit/>
          </a:bodyPr>
          <a:lstStyle/>
          <a:p>
            <a:pPr algn="ctr"/>
            <a:r>
              <a:rPr lang="tr-TR" sz="3600" dirty="0"/>
              <a:t>Isı (Termal) Enerji Nedir ?</a:t>
            </a:r>
          </a:p>
        </p:txBody>
      </p:sp>
      <p:sp>
        <p:nvSpPr>
          <p:cNvPr id="3" name="Content Placeholder 2"/>
          <p:cNvSpPr>
            <a:spLocks noGrp="1"/>
          </p:cNvSpPr>
          <p:nvPr>
            <p:ph idx="1"/>
          </p:nvPr>
        </p:nvSpPr>
        <p:spPr>
          <a:xfrm>
            <a:off x="1069848" y="1110343"/>
            <a:ext cx="10058400" cy="5061857"/>
          </a:xfrm>
        </p:spPr>
        <p:txBody>
          <a:bodyPr>
            <a:normAutofit/>
          </a:bodyPr>
          <a:lstStyle/>
          <a:p>
            <a:pPr marL="0" indent="0" algn="just">
              <a:buNone/>
            </a:pPr>
            <a:r>
              <a:rPr lang="tr-TR" sz="2400" dirty="0"/>
              <a:t>Doğada ısı enerjisinin olmadığı hiç bir yer yok. Bir maddenin sıcaklığının artırılması sonucu yanma veya faz değiştirme gibi işlemler de açığa çıkan enerji türüdür.</a:t>
            </a:r>
          </a:p>
          <a:p>
            <a:pPr marL="0" indent="0" algn="just">
              <a:buNone/>
            </a:pPr>
            <a:endParaRPr lang="tr-TR" sz="2400" dirty="0"/>
          </a:p>
          <a:p>
            <a:pPr marL="0" indent="0" algn="just">
              <a:buNone/>
            </a:pPr>
            <a:r>
              <a:rPr lang="tr-TR" sz="2400" dirty="0"/>
              <a:t>Isı Enerjisi </a:t>
            </a:r>
            <a:r>
              <a:rPr lang="tr-TR" sz="2400" dirty="0" smtClean="0"/>
              <a:t>Örnekleri;</a:t>
            </a:r>
            <a:endParaRPr lang="tr-TR" sz="2400" dirty="0"/>
          </a:p>
          <a:p>
            <a:pPr algn="just"/>
            <a:r>
              <a:rPr lang="tr-TR" sz="2400" dirty="0"/>
              <a:t>Buhar çevrimli güç santrallerinde yakıtın yakılması sonucu açığa çıkan enerji,</a:t>
            </a:r>
          </a:p>
          <a:p>
            <a:pPr algn="just"/>
            <a:r>
              <a:rPr lang="tr-TR" sz="2400" dirty="0"/>
              <a:t>Vücudumuzun hücresel faaliyetleri sonucu oluşan ısı</a:t>
            </a:r>
          </a:p>
          <a:p>
            <a:pPr algn="just"/>
            <a:r>
              <a:rPr lang="tr-TR" sz="2400" dirty="0"/>
              <a:t>Yiyecek ve içeceklerin ısıtılması</a:t>
            </a:r>
          </a:p>
          <a:p>
            <a:pPr algn="just"/>
            <a:r>
              <a:rPr lang="tr-TR" sz="2400" dirty="0"/>
              <a:t>Güneş enerjisi ile su </a:t>
            </a:r>
            <a:r>
              <a:rPr lang="tr-TR" sz="2400" dirty="0" smtClean="0"/>
              <a:t>ısıtma</a:t>
            </a:r>
          </a:p>
          <a:p>
            <a:pPr algn="just"/>
            <a:r>
              <a:rPr lang="tr-TR" sz="2400" dirty="0" smtClean="0"/>
              <a:t>Ampülün yanması, elektrik sobası vs.</a:t>
            </a:r>
            <a:endParaRPr lang="tr-TR" sz="2400" dirty="0"/>
          </a:p>
        </p:txBody>
      </p:sp>
    </p:spTree>
    <p:extLst>
      <p:ext uri="{BB962C8B-B14F-4D97-AF65-F5344CB8AC3E}">
        <p14:creationId xmlns:p14="http://schemas.microsoft.com/office/powerpoint/2010/main" val="4062233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25711"/>
          </a:xfrm>
        </p:spPr>
        <p:txBody>
          <a:bodyPr>
            <a:normAutofit/>
          </a:bodyPr>
          <a:lstStyle/>
          <a:p>
            <a:pPr algn="ctr"/>
            <a:r>
              <a:rPr lang="tr-TR" sz="3600" dirty="0"/>
              <a:t>Kimyasal Enerji Nedir ?</a:t>
            </a:r>
          </a:p>
        </p:txBody>
      </p:sp>
      <p:sp>
        <p:nvSpPr>
          <p:cNvPr id="3" name="Content Placeholder 2"/>
          <p:cNvSpPr>
            <a:spLocks noGrp="1"/>
          </p:cNvSpPr>
          <p:nvPr>
            <p:ph idx="1"/>
          </p:nvPr>
        </p:nvSpPr>
        <p:spPr>
          <a:xfrm>
            <a:off x="1069848" y="1188720"/>
            <a:ext cx="10058400" cy="4983480"/>
          </a:xfrm>
        </p:spPr>
        <p:txBody>
          <a:bodyPr>
            <a:normAutofit/>
          </a:bodyPr>
          <a:lstStyle/>
          <a:p>
            <a:pPr marL="0" indent="0" algn="just">
              <a:buNone/>
            </a:pPr>
            <a:r>
              <a:rPr lang="tr-TR" sz="2400" dirty="0"/>
              <a:t>Kimyasal enerji, maddelerin birbirleriyle olan reaksiyonu sonucu açığa çıkan enerji işlemidir.</a:t>
            </a:r>
          </a:p>
          <a:p>
            <a:pPr marL="0" indent="0" algn="just">
              <a:buNone/>
            </a:pPr>
            <a:endParaRPr lang="tr-TR" sz="2400" dirty="0"/>
          </a:p>
          <a:p>
            <a:pPr marL="0" indent="0" algn="just">
              <a:buNone/>
            </a:pPr>
            <a:r>
              <a:rPr lang="tr-TR" sz="2400" dirty="0"/>
              <a:t>Kimyasal Enerji </a:t>
            </a:r>
            <a:r>
              <a:rPr lang="tr-TR" sz="2400" dirty="0" smtClean="0"/>
              <a:t>Örnekleri;</a:t>
            </a:r>
            <a:endParaRPr lang="tr-TR" sz="2400" dirty="0"/>
          </a:p>
          <a:p>
            <a:pPr algn="just"/>
            <a:r>
              <a:rPr lang="tr-TR" sz="2400" dirty="0"/>
              <a:t>Yanma ve çürüme gibi olaylar</a:t>
            </a:r>
          </a:p>
          <a:p>
            <a:pPr algn="just"/>
            <a:r>
              <a:rPr lang="tr-TR" sz="2400" dirty="0"/>
              <a:t>Bitkilerin güneş enerjisini depolaması</a:t>
            </a:r>
          </a:p>
          <a:p>
            <a:pPr algn="just"/>
            <a:r>
              <a:rPr lang="tr-TR" sz="2400" dirty="0"/>
              <a:t>Biyogaz sistemleri</a:t>
            </a:r>
          </a:p>
          <a:p>
            <a:pPr algn="just"/>
            <a:r>
              <a:rPr lang="tr-TR" sz="2400" dirty="0"/>
              <a:t>Biyodizel üretimi</a:t>
            </a:r>
          </a:p>
          <a:p>
            <a:pPr algn="just"/>
            <a:r>
              <a:rPr lang="tr-TR" sz="2400" dirty="0"/>
              <a:t>Fosil yakıtların yakılması</a:t>
            </a:r>
          </a:p>
        </p:txBody>
      </p:sp>
    </p:spTree>
    <p:extLst>
      <p:ext uri="{BB962C8B-B14F-4D97-AF65-F5344CB8AC3E}">
        <p14:creationId xmlns:p14="http://schemas.microsoft.com/office/powerpoint/2010/main" val="1591589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21208"/>
          </a:xfrm>
        </p:spPr>
        <p:txBody>
          <a:bodyPr>
            <a:normAutofit fontScale="90000"/>
          </a:bodyPr>
          <a:lstStyle/>
          <a:p>
            <a:pPr algn="ctr"/>
            <a:r>
              <a:rPr lang="tr-TR" sz="3600" dirty="0"/>
              <a:t>Nükleer Enerji Nedir ?</a:t>
            </a:r>
          </a:p>
        </p:txBody>
      </p:sp>
      <p:sp>
        <p:nvSpPr>
          <p:cNvPr id="3" name="Content Placeholder 2"/>
          <p:cNvSpPr>
            <a:spLocks noGrp="1"/>
          </p:cNvSpPr>
          <p:nvPr>
            <p:ph idx="1"/>
          </p:nvPr>
        </p:nvSpPr>
        <p:spPr>
          <a:xfrm>
            <a:off x="1069848" y="1045029"/>
            <a:ext cx="10058400" cy="5127171"/>
          </a:xfrm>
        </p:spPr>
        <p:txBody>
          <a:bodyPr>
            <a:normAutofit/>
          </a:bodyPr>
          <a:lstStyle/>
          <a:p>
            <a:pPr marL="0" indent="0" algn="just">
              <a:buNone/>
            </a:pPr>
            <a:r>
              <a:rPr lang="tr-TR" sz="2400" dirty="0"/>
              <a:t>Nükleer enerji, maddelerin atomlarının parçalanması (Fisyon) veya kaynaşması (Füzyon) sonucu açığa çıkan enerjidir</a:t>
            </a:r>
            <a:r>
              <a:rPr lang="tr-TR" sz="2400" dirty="0" smtClean="0"/>
              <a:t>.</a:t>
            </a:r>
          </a:p>
          <a:p>
            <a:pPr marL="0" indent="0" algn="just">
              <a:buNone/>
            </a:pPr>
            <a:r>
              <a:rPr lang="tr-TR" sz="2400" dirty="0"/>
              <a:t>Nükleer Enerji Örnekler</a:t>
            </a:r>
          </a:p>
          <a:p>
            <a:pPr algn="just"/>
            <a:r>
              <a:rPr lang="tr-TR" sz="2400" dirty="0"/>
              <a:t>Nükleer santral sistemlerinde uranyumun çekirdeğinin parçalanmasıyla açığa çıkardığı enerji</a:t>
            </a:r>
          </a:p>
          <a:p>
            <a:pPr algn="just"/>
            <a:r>
              <a:rPr lang="tr-TR" sz="2400" dirty="0"/>
              <a:t>Röntgen ve X-Ray cihazları</a:t>
            </a:r>
          </a:p>
          <a:p>
            <a:pPr algn="just"/>
            <a:r>
              <a:rPr lang="tr-TR" sz="2400" dirty="0"/>
              <a:t>Uzay araçları</a:t>
            </a:r>
          </a:p>
        </p:txBody>
      </p:sp>
    </p:spTree>
    <p:extLst>
      <p:ext uri="{BB962C8B-B14F-4D97-AF65-F5344CB8AC3E}">
        <p14:creationId xmlns:p14="http://schemas.microsoft.com/office/powerpoint/2010/main" val="3332437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86522"/>
          </a:xfrm>
        </p:spPr>
        <p:txBody>
          <a:bodyPr>
            <a:normAutofit/>
          </a:bodyPr>
          <a:lstStyle/>
          <a:p>
            <a:pPr algn="ctr"/>
            <a:r>
              <a:rPr lang="tr-TR" sz="3600" dirty="0"/>
              <a:t>Elektriksel Enerji Nedir ?</a:t>
            </a:r>
          </a:p>
        </p:txBody>
      </p:sp>
      <p:sp>
        <p:nvSpPr>
          <p:cNvPr id="3" name="Content Placeholder 2"/>
          <p:cNvSpPr>
            <a:spLocks noGrp="1"/>
          </p:cNvSpPr>
          <p:nvPr>
            <p:ph idx="1"/>
          </p:nvPr>
        </p:nvSpPr>
        <p:spPr>
          <a:xfrm>
            <a:off x="1069848" y="1201783"/>
            <a:ext cx="10058400" cy="4970417"/>
          </a:xfrm>
        </p:spPr>
        <p:txBody>
          <a:bodyPr>
            <a:normAutofit/>
          </a:bodyPr>
          <a:lstStyle/>
          <a:p>
            <a:pPr marL="0" indent="0" algn="just">
              <a:buNone/>
            </a:pPr>
            <a:r>
              <a:rPr lang="tr-TR" sz="2400" dirty="0"/>
              <a:t>Maddelerin proton ve elektronlarının etkileşimi sonucu açığa çıkan bir enerji türüdür. Bu enerjiyi mekanik</a:t>
            </a:r>
            <a:r>
              <a:rPr lang="tr-TR" sz="2400" dirty="0" smtClean="0"/>
              <a:t>, ısı, nükleer </a:t>
            </a:r>
            <a:r>
              <a:rPr lang="tr-TR" sz="2400" dirty="0"/>
              <a:t>ve kimyasal enerji gibi formların dönüşümü ile elde ederiz.</a:t>
            </a:r>
          </a:p>
        </p:txBody>
      </p:sp>
    </p:spTree>
    <p:extLst>
      <p:ext uri="{BB962C8B-B14F-4D97-AF65-F5344CB8AC3E}">
        <p14:creationId xmlns:p14="http://schemas.microsoft.com/office/powerpoint/2010/main" val="19033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53143"/>
            <a:ext cx="10058400" cy="5519057"/>
          </a:xfrm>
        </p:spPr>
        <p:txBody>
          <a:bodyPr/>
          <a:lstStyle/>
          <a:p>
            <a:pPr marL="0" indent="0" algn="ctr">
              <a:buNone/>
            </a:pPr>
            <a:endParaRPr lang="tr-TR" dirty="0" smtClean="0"/>
          </a:p>
          <a:p>
            <a:pPr marL="0" indent="0" algn="ctr">
              <a:buNone/>
            </a:pPr>
            <a:r>
              <a:rPr lang="tr-TR" sz="2400" b="1" dirty="0" smtClean="0"/>
              <a:t>veya</a:t>
            </a:r>
            <a:endParaRPr lang="tr-TR" sz="2400" b="1" dirty="0"/>
          </a:p>
          <a:p>
            <a:pPr marL="0" indent="0" algn="just">
              <a:buNone/>
            </a:pPr>
            <a:r>
              <a:rPr lang="tr-TR" sz="2400" dirty="0" smtClean="0"/>
              <a:t>Oksijenle birleşerek tutuşan ve yanmayı kendi kendine devam ettirerek ısı veren maddelere yakıt/yakacak denir</a:t>
            </a:r>
            <a:r>
              <a:rPr lang="tr-TR" dirty="0" smtClean="0"/>
              <a:t>.</a:t>
            </a:r>
            <a:endParaRPr lang="tr-TR" dirty="0"/>
          </a:p>
        </p:txBody>
      </p:sp>
    </p:spTree>
    <p:extLst>
      <p:ext uri="{BB962C8B-B14F-4D97-AF65-F5344CB8AC3E}">
        <p14:creationId xmlns:p14="http://schemas.microsoft.com/office/powerpoint/2010/main" val="352651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73459"/>
          </a:xfrm>
        </p:spPr>
        <p:txBody>
          <a:bodyPr>
            <a:normAutofit fontScale="90000"/>
          </a:bodyPr>
          <a:lstStyle/>
          <a:p>
            <a:pPr algn="ctr"/>
            <a:r>
              <a:rPr lang="tr-TR" sz="3600" dirty="0"/>
              <a:t>Elektromanyetik Enerji Nedir ?</a:t>
            </a:r>
          </a:p>
        </p:txBody>
      </p:sp>
      <p:sp>
        <p:nvSpPr>
          <p:cNvPr id="3" name="Content Placeholder 2"/>
          <p:cNvSpPr>
            <a:spLocks noGrp="1"/>
          </p:cNvSpPr>
          <p:nvPr>
            <p:ph idx="1"/>
          </p:nvPr>
        </p:nvSpPr>
        <p:spPr>
          <a:xfrm>
            <a:off x="1069848" y="1175657"/>
            <a:ext cx="10058400" cy="4996543"/>
          </a:xfrm>
        </p:spPr>
        <p:txBody>
          <a:bodyPr>
            <a:noAutofit/>
          </a:bodyPr>
          <a:lstStyle/>
          <a:p>
            <a:pPr marL="0" indent="0" algn="just">
              <a:buNone/>
            </a:pPr>
            <a:r>
              <a:rPr lang="tr-TR" sz="2400" dirty="0"/>
              <a:t>Radyo dalgaları, mikrodalgalar, X-ışınları ve gama ışınları gibi birçok farklı formda bulunabilen bir enerji türüdür. Ayrıca güneş ışığı da elektromanyetik bir enerji biçimidir, ancak bizim gördüğümüz ışık, geniş bir aralıkta elektromanyetik dalga boyları içeren bir spektrumun küçük bir kısmıdır.</a:t>
            </a:r>
          </a:p>
          <a:p>
            <a:pPr marL="0" indent="0" algn="just">
              <a:buNone/>
            </a:pPr>
            <a:r>
              <a:rPr lang="tr-TR" sz="2400" dirty="0" smtClean="0"/>
              <a:t>Elektromanyetik </a:t>
            </a:r>
            <a:r>
              <a:rPr lang="tr-TR" sz="2400" dirty="0"/>
              <a:t>Enerji Yayan Cihazlar</a:t>
            </a:r>
          </a:p>
          <a:p>
            <a:pPr algn="just"/>
            <a:r>
              <a:rPr lang="tr-TR" sz="2400" dirty="0"/>
              <a:t>Sağlık sektöründe kullanılan kemoterapi gibi tıbbi cihazlar</a:t>
            </a:r>
          </a:p>
          <a:p>
            <a:pPr algn="just"/>
            <a:r>
              <a:rPr lang="tr-TR" sz="2400" dirty="0"/>
              <a:t>Televizyon, cep telefonu ve bilgisayarların ekranları</a:t>
            </a:r>
          </a:p>
          <a:p>
            <a:pPr algn="just"/>
            <a:r>
              <a:rPr lang="tr-TR" sz="2400" dirty="0"/>
              <a:t>Enerji iletim dağıtım hatları ve trafolar</a:t>
            </a:r>
          </a:p>
          <a:p>
            <a:pPr algn="just"/>
            <a:r>
              <a:rPr lang="tr-TR" sz="2400" dirty="0"/>
              <a:t>GSM, radyo, televizyon ve telsiz baz istasyon antenleri</a:t>
            </a:r>
          </a:p>
          <a:p>
            <a:pPr algn="just"/>
            <a:r>
              <a:rPr lang="tr-TR" sz="2400" dirty="0"/>
              <a:t>Uydu ve radar sistemleri</a:t>
            </a:r>
          </a:p>
        </p:txBody>
      </p:sp>
    </p:spTree>
    <p:extLst>
      <p:ext uri="{BB962C8B-B14F-4D97-AF65-F5344CB8AC3E}">
        <p14:creationId xmlns:p14="http://schemas.microsoft.com/office/powerpoint/2010/main" val="2461632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99585"/>
          </a:xfrm>
        </p:spPr>
        <p:txBody>
          <a:bodyPr>
            <a:normAutofit/>
          </a:bodyPr>
          <a:lstStyle/>
          <a:p>
            <a:pPr algn="ctr"/>
            <a:r>
              <a:rPr lang="tr-TR" sz="3600" dirty="0" smtClean="0"/>
              <a:t>Enerjinin Dönüşümü</a:t>
            </a:r>
            <a:endParaRPr lang="tr-TR" sz="3600" dirty="0"/>
          </a:p>
        </p:txBody>
      </p:sp>
      <p:sp>
        <p:nvSpPr>
          <p:cNvPr id="3" name="Content Placeholder 2"/>
          <p:cNvSpPr>
            <a:spLocks noGrp="1"/>
          </p:cNvSpPr>
          <p:nvPr>
            <p:ph idx="1"/>
          </p:nvPr>
        </p:nvSpPr>
        <p:spPr>
          <a:xfrm>
            <a:off x="1069848" y="1267097"/>
            <a:ext cx="10058400" cy="4905103"/>
          </a:xfrm>
        </p:spPr>
        <p:txBody>
          <a:bodyPr>
            <a:normAutofit/>
          </a:bodyPr>
          <a:lstStyle/>
          <a:p>
            <a:pPr marL="0" indent="0" algn="just">
              <a:buNone/>
            </a:pPr>
            <a:r>
              <a:rPr lang="tr-TR" sz="2400" dirty="0"/>
              <a:t>Enerji dönüşümü enerjinin bir biçimden diğerine dönüşümüdür. Elektriğin ısıya dönüştürülmesi, elektriğin ışığa dönüştürülmesi, kimyasal enerjinin elektrik enerjisine dönüştürülmesi, organik enerjinin hareket enerjisine dönüştürülmesi gibi</a:t>
            </a:r>
            <a:r>
              <a:rPr lang="tr-TR" sz="2400" dirty="0" smtClean="0"/>
              <a:t>.</a:t>
            </a:r>
          </a:p>
          <a:p>
            <a:pPr marL="0" indent="0" algn="just">
              <a:buNone/>
            </a:pPr>
            <a:r>
              <a:rPr lang="tr-TR" sz="2400" dirty="0" smtClean="0"/>
              <a:t>Termodinamiğin </a:t>
            </a:r>
            <a:r>
              <a:rPr lang="tr-TR" sz="2400" dirty="0"/>
              <a:t>birinci kanununa göre (enerjinin korunumu yasası olarak da bilinir) enerji, dönüştürülebilen bir büyüklüktür. Bir sistemin toplam kütle miktarı, enerjisinin bir ölçüsüdür. Bir sistemdeki enerji dönüştürülebildiğinden dolayı, farklı bir hale veya başka bir biçime dönüşebilir. Çoğu haldeki enerji, birçok fiziksel iş yapmak için kullanılabilir. </a:t>
            </a:r>
          </a:p>
        </p:txBody>
      </p:sp>
    </p:spTree>
    <p:extLst>
      <p:ext uri="{BB962C8B-B14F-4D97-AF65-F5344CB8AC3E}">
        <p14:creationId xmlns:p14="http://schemas.microsoft.com/office/powerpoint/2010/main" val="791075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36023"/>
            <a:ext cx="10058400" cy="5336177"/>
          </a:xfrm>
        </p:spPr>
        <p:txBody>
          <a:bodyPr>
            <a:normAutofit/>
          </a:bodyPr>
          <a:lstStyle/>
          <a:p>
            <a:pPr marL="0" indent="0" algn="just">
              <a:buNone/>
            </a:pPr>
            <a:r>
              <a:rPr lang="tr-TR" sz="2400" dirty="0"/>
              <a:t>Enerji doğal süreçler veya makinelerde kullanılabilir. Ayrıca ısı, ışık veya harekete dönüşebilir. Örneğin bir güneş pili, güneş ışınımını elektrik enerjisine dönüştürür ve böylece ampul yanar veya bilgisayara güç sağlanır.</a:t>
            </a:r>
          </a:p>
          <a:p>
            <a:pPr marL="0" indent="0" algn="just">
              <a:buNone/>
            </a:pPr>
            <a:r>
              <a:rPr lang="tr-TR" sz="2400" dirty="0" smtClean="0"/>
              <a:t>Enerjiyi </a:t>
            </a:r>
            <a:r>
              <a:rPr lang="tr-TR" sz="2400" dirty="0"/>
              <a:t>bir biçimden diğerine dönüştüren cihaza transduser denir.</a:t>
            </a:r>
          </a:p>
          <a:p>
            <a:pPr marL="0" indent="0" algn="just">
              <a:buNone/>
            </a:pPr>
            <a:r>
              <a:rPr lang="tr-TR" sz="2400" dirty="0" smtClean="0"/>
              <a:t>Yapısında </a:t>
            </a:r>
            <a:r>
              <a:rPr lang="tr-TR" sz="2400" dirty="0"/>
              <a:t>termal enerji barındıran çoğu enerji biçimi, başka enerji biçimine verimli olarak dönüştürülebilir. Bu verim, potansiyel enerjinin kinetik enerjiye dönüşümünde olduğu gibi bazen %100 olur.</a:t>
            </a:r>
          </a:p>
        </p:txBody>
      </p:sp>
    </p:spTree>
    <p:extLst>
      <p:ext uri="{BB962C8B-B14F-4D97-AF65-F5344CB8AC3E}">
        <p14:creationId xmlns:p14="http://schemas.microsoft.com/office/powerpoint/2010/main" val="3122802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30214"/>
          </a:xfrm>
        </p:spPr>
        <p:txBody>
          <a:bodyPr>
            <a:normAutofit/>
          </a:bodyPr>
          <a:lstStyle/>
          <a:p>
            <a:pPr algn="ctr"/>
            <a:r>
              <a:rPr lang="tr-TR" sz="3600" dirty="0"/>
              <a:t>Makinelerde enerji dönüşümleri</a:t>
            </a:r>
          </a:p>
        </p:txBody>
      </p:sp>
      <p:sp>
        <p:nvSpPr>
          <p:cNvPr id="3" name="Content Placeholder 2"/>
          <p:cNvSpPr>
            <a:spLocks noGrp="1"/>
          </p:cNvSpPr>
          <p:nvPr>
            <p:ph idx="1"/>
          </p:nvPr>
        </p:nvSpPr>
        <p:spPr>
          <a:xfrm>
            <a:off x="1069848" y="1267097"/>
            <a:ext cx="10058400" cy="4905103"/>
          </a:xfrm>
        </p:spPr>
        <p:txBody>
          <a:bodyPr>
            <a:normAutofit lnSpcReduction="10000"/>
          </a:bodyPr>
          <a:lstStyle/>
          <a:p>
            <a:pPr marL="0" indent="0" algn="ctr">
              <a:buNone/>
            </a:pPr>
            <a:r>
              <a:rPr lang="tr-TR" sz="2400" dirty="0"/>
              <a:t>Örneğin kömür yakıtlı elektrik santralinde büyük miktarda enerji elde edilir ve açığa çıkan enerji dönüşümleri şu adımlarla gerçekleşir:</a:t>
            </a:r>
          </a:p>
          <a:p>
            <a:pPr algn="ctr"/>
            <a:endParaRPr lang="tr-TR" sz="2400" dirty="0"/>
          </a:p>
          <a:p>
            <a:pPr algn="just"/>
            <a:r>
              <a:rPr lang="tr-TR" sz="2400" dirty="0"/>
              <a:t>Kömürün kimyasal enerjisi termal enerjiye dönüşür.</a:t>
            </a:r>
          </a:p>
          <a:p>
            <a:pPr algn="just"/>
            <a:r>
              <a:rPr lang="tr-TR" sz="2400" dirty="0"/>
              <a:t>Termal enerji, buharda kinetik enerjiye dönüşür</a:t>
            </a:r>
            <a:r>
              <a:rPr lang="tr-TR" sz="2400" dirty="0" smtClean="0"/>
              <a:t>.</a:t>
            </a:r>
            <a:endParaRPr lang="tr-TR" sz="2400" dirty="0"/>
          </a:p>
          <a:p>
            <a:pPr algn="just"/>
            <a:r>
              <a:rPr lang="tr-TR" sz="2400" dirty="0"/>
              <a:t>Kinetik enerji, türbinde mekanik enerjiye dönüşür.</a:t>
            </a:r>
          </a:p>
          <a:p>
            <a:pPr algn="just"/>
            <a:r>
              <a:rPr lang="tr-TR" sz="2400" dirty="0"/>
              <a:t>Türbinin mekanik enerjisi, elektrik enerjisine dönüşür. Bu da enerjinin son biçimidir.</a:t>
            </a:r>
          </a:p>
          <a:p>
            <a:pPr marL="0" indent="0" algn="just">
              <a:buNone/>
            </a:pPr>
            <a:r>
              <a:rPr lang="tr-TR" sz="2400" dirty="0"/>
              <a:t>Çoğu sistemde, sonuncu adım çoğunlukla mükemmel verim verir. Birinci ve ikinci adımlar oldukça verimlidir, fakat üçüncü adım nispeten verimsizdir. En verimli gaz yakıtlı santrallerde %50 verim elde edilir. Yağ ve kömür yakıtlı santraller az verimlidir.</a:t>
            </a:r>
          </a:p>
        </p:txBody>
      </p:sp>
    </p:spTree>
    <p:extLst>
      <p:ext uri="{BB962C8B-B14F-4D97-AF65-F5344CB8AC3E}">
        <p14:creationId xmlns:p14="http://schemas.microsoft.com/office/powerpoint/2010/main" val="4246788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25711"/>
          </a:xfrm>
        </p:spPr>
        <p:txBody>
          <a:bodyPr>
            <a:normAutofit/>
          </a:bodyPr>
          <a:lstStyle/>
          <a:p>
            <a:pPr algn="ctr"/>
            <a:r>
              <a:rPr lang="tr-TR" sz="3600" dirty="0"/>
              <a:t>Otomobilde enerji dönüşümü</a:t>
            </a:r>
          </a:p>
        </p:txBody>
      </p:sp>
      <p:sp>
        <p:nvSpPr>
          <p:cNvPr id="3" name="Content Placeholder 2"/>
          <p:cNvSpPr>
            <a:spLocks noGrp="1"/>
          </p:cNvSpPr>
          <p:nvPr>
            <p:ph idx="1"/>
          </p:nvPr>
        </p:nvSpPr>
        <p:spPr>
          <a:xfrm>
            <a:off x="1069848" y="1136469"/>
            <a:ext cx="10058400" cy="5035731"/>
          </a:xfrm>
        </p:spPr>
        <p:txBody>
          <a:bodyPr>
            <a:normAutofit fontScale="92500" lnSpcReduction="10000"/>
          </a:bodyPr>
          <a:lstStyle/>
          <a:p>
            <a:pPr marL="0" indent="0" algn="ctr">
              <a:buNone/>
            </a:pPr>
            <a:r>
              <a:rPr lang="tr-TR" sz="2400" dirty="0"/>
              <a:t>Otomobilde enerji dönüşümünde şu adımlar gerçekleşir:</a:t>
            </a:r>
          </a:p>
          <a:p>
            <a:pPr marL="0" indent="0" algn="just">
              <a:buNone/>
            </a:pPr>
            <a:endParaRPr lang="tr-TR" sz="2400" dirty="0"/>
          </a:p>
          <a:p>
            <a:pPr algn="just"/>
            <a:r>
              <a:rPr lang="tr-TR" sz="2400" dirty="0"/>
              <a:t>Yakıttaki potansiyel enerji yakıtın yanması sonucu genişleyerek kinetik enerjiye dönüşür.</a:t>
            </a:r>
          </a:p>
          <a:p>
            <a:pPr algn="just"/>
            <a:r>
              <a:rPr lang="tr-TR" sz="2400" dirty="0"/>
              <a:t>Gazın genişlemesi sonucu oluşan kinetik enerji pistonu doğrusal hareket ettirir.</a:t>
            </a:r>
          </a:p>
          <a:p>
            <a:pPr algn="just"/>
            <a:r>
              <a:rPr lang="tr-TR" sz="2400" dirty="0"/>
              <a:t>Pistonun doğrusal hareketi krank milinde dairesel harekete çevrilir.</a:t>
            </a:r>
          </a:p>
          <a:p>
            <a:pPr algn="just"/>
            <a:r>
              <a:rPr lang="tr-TR" sz="2400" dirty="0"/>
              <a:t>Krank milinin dairesel hareketi şanzımana aktarılır.</a:t>
            </a:r>
          </a:p>
          <a:p>
            <a:pPr algn="just"/>
            <a:r>
              <a:rPr lang="tr-TR" sz="2400" dirty="0"/>
              <a:t>Dairesel hareket şanzıman ile hızlandırılır.</a:t>
            </a:r>
          </a:p>
          <a:p>
            <a:pPr algn="just"/>
            <a:r>
              <a:rPr lang="tr-TR" sz="2400" dirty="0"/>
              <a:t>Hızlandırılan dairesel hareket diferansiyele aktarılır.</a:t>
            </a:r>
          </a:p>
          <a:p>
            <a:pPr algn="just"/>
            <a:r>
              <a:rPr lang="tr-TR" sz="2400" dirty="0"/>
              <a:t>Diferansiyel, dairesel hareketi tekerleklere aktararak dönmelerini sağlar.</a:t>
            </a:r>
          </a:p>
          <a:p>
            <a:pPr algn="just"/>
            <a:r>
              <a:rPr lang="tr-TR" sz="2400" dirty="0"/>
              <a:t>Tekerleklerin dairesel hareketi, taşıtı doğrusal hareket ettirir.</a:t>
            </a:r>
          </a:p>
          <a:p>
            <a:pPr marL="0" indent="0">
              <a:buNone/>
            </a:pPr>
            <a:endParaRPr lang="tr-TR" dirty="0"/>
          </a:p>
        </p:txBody>
      </p:sp>
    </p:spTree>
    <p:extLst>
      <p:ext uri="{BB962C8B-B14F-4D97-AF65-F5344CB8AC3E}">
        <p14:creationId xmlns:p14="http://schemas.microsoft.com/office/powerpoint/2010/main" val="406354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436914"/>
            <a:ext cx="10058400" cy="4735286"/>
          </a:xfrm>
        </p:spPr>
        <p:txBody>
          <a:bodyPr>
            <a:normAutofit/>
          </a:bodyPr>
          <a:lstStyle/>
          <a:p>
            <a:pPr marL="0" indent="0" algn="just">
              <a:buNone/>
            </a:pPr>
            <a:r>
              <a:rPr lang="tr-TR" sz="2400" dirty="0" smtClean="0"/>
              <a:t>Yakıtların yanması ile elde edilen ısının harekete dönüştürülmesinden;</a:t>
            </a:r>
          </a:p>
          <a:p>
            <a:r>
              <a:rPr lang="tr-TR" sz="2400" dirty="0" smtClean="0"/>
              <a:t>Isı motorları (otomobil, kamyon v.s.)</a:t>
            </a:r>
          </a:p>
          <a:p>
            <a:r>
              <a:rPr lang="tr-TR" sz="2400" dirty="0" smtClean="0"/>
              <a:t>Buhar makineleri (buharlı tren)</a:t>
            </a:r>
          </a:p>
          <a:p>
            <a:r>
              <a:rPr lang="tr-TR" sz="2400" dirty="0" smtClean="0"/>
              <a:t>Buhar türbinleri (termik elektrik santralleri) yapılmıştır.</a:t>
            </a:r>
            <a:endParaRPr lang="tr-TR" sz="2400" dirty="0"/>
          </a:p>
        </p:txBody>
      </p:sp>
    </p:spTree>
    <p:extLst>
      <p:ext uri="{BB962C8B-B14F-4D97-AF65-F5344CB8AC3E}">
        <p14:creationId xmlns:p14="http://schemas.microsoft.com/office/powerpoint/2010/main" val="847897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40080"/>
            <a:ext cx="10058400" cy="5532120"/>
          </a:xfrm>
        </p:spPr>
        <p:txBody>
          <a:bodyPr/>
          <a:lstStyle/>
          <a:p>
            <a:pPr marL="0" indent="0" algn="just">
              <a:buNone/>
            </a:pPr>
            <a:r>
              <a:rPr lang="tr-TR" sz="2400" dirty="0"/>
              <a:t>Endüstriyel manada insanlığın huzuru ve refahı için hizmet veren her enerji türü mühendislik ilgi alanına girer. Günümüzde, endüstrinin en temel enerji tüketimi elektrik enerjisi olup, onu ısınma veya ısıtma amaçlı fosil yakıtlar (petrol, kömür, doğal gaz...) takip etmektedir. Geçmişten günümüze elektrik ekseriyetle hidrolik santraller vasıtasıyla üretilmektedir. Arazi yapısı ve nehir potansiyeli uygun olmayan ülkeler ise termik santraller vasıtasıyla elektrik ihtiyacını karşılamışlardır. Tüm ülkeler yine ısınma ihtiyacını kömür veya petrol ile karşılamaktadırlar. Diğer taraftan enerji ve yakıt talebi sürekli olarak artmaktadır. Dolayısıyla hidrolik santraller veya termik santraller vasıtasıyla ve kömür veya petrol vasıtasıyla yakıt talebi karşılanamaz hale gelmesi kaçınılmaz bir gelecektir. Özellikle kömür ve petrol rezervlerinin sınırlı olması ve bir gün mutlaka bitecek olması gelecek enerji talebini planlayan enerji projeksiyonların çok önemle değerlendirilmektedir. </a:t>
            </a:r>
          </a:p>
          <a:p>
            <a:pPr marL="0" indent="0">
              <a:buNone/>
            </a:pPr>
            <a:endParaRPr lang="tr-TR" dirty="0"/>
          </a:p>
        </p:txBody>
      </p:sp>
    </p:spTree>
    <p:extLst>
      <p:ext uri="{BB962C8B-B14F-4D97-AF65-F5344CB8AC3E}">
        <p14:creationId xmlns:p14="http://schemas.microsoft.com/office/powerpoint/2010/main" val="3747134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92331"/>
            <a:ext cx="10058400" cy="5479869"/>
          </a:xfrm>
        </p:spPr>
        <p:txBody>
          <a:bodyPr>
            <a:normAutofit/>
          </a:bodyPr>
          <a:lstStyle/>
          <a:p>
            <a:pPr marL="0" indent="0" algn="just">
              <a:buNone/>
            </a:pPr>
            <a:r>
              <a:rPr lang="tr-TR" sz="2400" dirty="0"/>
              <a:t>Bir ülkenin bağımsızlığı “artık kendi enerjisini karşılayabilme potansiyeli” ile belirlenmektedir. </a:t>
            </a:r>
          </a:p>
          <a:p>
            <a:pPr marL="0" indent="0" algn="just">
              <a:buNone/>
            </a:pPr>
            <a:r>
              <a:rPr lang="tr-TR" sz="2400" dirty="0"/>
              <a:t>Enerji olmadan endüstri, endüstri olmadan refah ve mutlu toplum veya bağımsızlığını koruyabilme yeteneği olmayacağı için enerjisiz bir ülke siyaseti düşünülemez. </a:t>
            </a:r>
          </a:p>
          <a:p>
            <a:pPr marL="0" indent="0" algn="just">
              <a:buNone/>
            </a:pPr>
            <a:r>
              <a:rPr lang="tr-TR" sz="2400" dirty="0"/>
              <a:t>Geçmiş yıllarda yaşanmış krizler yani petrol fiyatlarının aşırı yükselmesi ile sonuçlanan petrol krizi enerjinin önemini ortaya koymaktadır. Bu sebeple birçok ülke enerjide bağımsız hale gelmenin yöntemlerini aramışlardır. Petrol, kömür ve hidrolik potansiyele dayanmayan, bilimsel terminolojide Alternatif Enerji Kaynakları olarak isimlendirilen, yeni enerji kaynakları geliştirmişlerdir. Bu kaynakların her ülkede olabilecek olmasına özellikle dikkat edilmiştir. </a:t>
            </a:r>
          </a:p>
          <a:p>
            <a:pPr marL="0" indent="0" algn="just">
              <a:buNone/>
            </a:pPr>
            <a:endParaRPr lang="tr-TR" sz="2400" dirty="0"/>
          </a:p>
          <a:p>
            <a:pPr marL="0" indent="0">
              <a:buNone/>
            </a:pPr>
            <a:endParaRPr lang="tr-TR" sz="2400" dirty="0"/>
          </a:p>
        </p:txBody>
      </p:sp>
    </p:spTree>
    <p:extLst>
      <p:ext uri="{BB962C8B-B14F-4D97-AF65-F5344CB8AC3E}">
        <p14:creationId xmlns:p14="http://schemas.microsoft.com/office/powerpoint/2010/main" val="373802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27017"/>
            <a:ext cx="10058400" cy="5545183"/>
          </a:xfrm>
        </p:spPr>
        <p:txBody>
          <a:bodyPr>
            <a:normAutofit fontScale="92500" lnSpcReduction="20000"/>
          </a:bodyPr>
          <a:lstStyle/>
          <a:p>
            <a:pPr marL="0" indent="0" algn="just">
              <a:buNone/>
            </a:pPr>
            <a:r>
              <a:rPr lang="tr-TR" sz="2400" dirty="0"/>
              <a:t>Hiç şüphesiz en temel alternatif enerji, tasarruf veya izolasyon ile kazanılan enerjidir. Sonuç olarak, klasik enerji kaynakları olan hidrolik enerji ve fosil yakıtlara alternatif olabilecek enerjiler aşağıda görüldüğü gibi sınıflandırılabilir</a:t>
            </a:r>
            <a:r>
              <a:rPr lang="tr-TR" sz="2400" dirty="0" smtClean="0"/>
              <a:t>:</a:t>
            </a:r>
          </a:p>
          <a:p>
            <a:pPr marL="0" indent="0" algn="just">
              <a:buNone/>
            </a:pPr>
            <a:endParaRPr lang="tr-TR" sz="2600" dirty="0"/>
          </a:p>
          <a:p>
            <a:pPr marL="0" indent="0">
              <a:buNone/>
            </a:pPr>
            <a:r>
              <a:rPr lang="tr-TR" dirty="0" smtClean="0"/>
              <a:t>  </a:t>
            </a:r>
            <a:r>
              <a:rPr lang="tr-TR" b="1" dirty="0" smtClean="0"/>
              <a:t>Alternatif </a:t>
            </a:r>
            <a:r>
              <a:rPr lang="tr-TR" b="1" dirty="0"/>
              <a:t>Enerji Türü </a:t>
            </a:r>
            <a:r>
              <a:rPr lang="tr-TR" b="1" dirty="0" smtClean="0"/>
              <a:t>                        Kaynak </a:t>
            </a:r>
            <a:r>
              <a:rPr lang="tr-TR" b="1" dirty="0"/>
              <a:t>veya yakıtı</a:t>
            </a:r>
          </a:p>
          <a:p>
            <a:r>
              <a:rPr lang="tr-TR" dirty="0"/>
              <a:t>1 Nükleer Enerji </a:t>
            </a:r>
            <a:r>
              <a:rPr lang="tr-TR" dirty="0" smtClean="0"/>
              <a:t>                                Uranyum </a:t>
            </a:r>
            <a:r>
              <a:rPr lang="tr-TR" dirty="0"/>
              <a:t>gibi ağır elementler </a:t>
            </a:r>
          </a:p>
          <a:p>
            <a:r>
              <a:rPr lang="tr-TR" dirty="0"/>
              <a:t>2 Güneş Enerjisi </a:t>
            </a:r>
            <a:r>
              <a:rPr lang="tr-TR" dirty="0" smtClean="0"/>
              <a:t>                                Güneş</a:t>
            </a:r>
            <a:endParaRPr lang="tr-TR" dirty="0"/>
          </a:p>
          <a:p>
            <a:r>
              <a:rPr lang="tr-TR" dirty="0"/>
              <a:t>3 Rüzgar Enerjisi </a:t>
            </a:r>
            <a:r>
              <a:rPr lang="tr-TR" dirty="0" smtClean="0"/>
              <a:t>                               Atmosferin </a:t>
            </a:r>
            <a:r>
              <a:rPr lang="tr-TR" dirty="0"/>
              <a:t>hareketi </a:t>
            </a:r>
          </a:p>
          <a:p>
            <a:r>
              <a:rPr lang="tr-TR" dirty="0"/>
              <a:t>4 Dalga Enerjisi </a:t>
            </a:r>
            <a:r>
              <a:rPr lang="tr-TR" dirty="0" smtClean="0"/>
              <a:t>                                 Okyanus </a:t>
            </a:r>
            <a:r>
              <a:rPr lang="tr-TR" dirty="0"/>
              <a:t>ve denizler </a:t>
            </a:r>
          </a:p>
          <a:p>
            <a:r>
              <a:rPr lang="tr-TR" dirty="0"/>
              <a:t>5 Doğal Gaz </a:t>
            </a:r>
            <a:r>
              <a:rPr lang="tr-TR" dirty="0" smtClean="0"/>
              <a:t>                                       Yer </a:t>
            </a:r>
            <a:r>
              <a:rPr lang="tr-TR" dirty="0"/>
              <a:t>altı kaynakları</a:t>
            </a:r>
          </a:p>
          <a:p>
            <a:r>
              <a:rPr lang="tr-TR" dirty="0"/>
              <a:t>6 Jeo-termal Enerji </a:t>
            </a:r>
            <a:r>
              <a:rPr lang="tr-TR" dirty="0" smtClean="0"/>
              <a:t>                            Yer </a:t>
            </a:r>
            <a:r>
              <a:rPr lang="tr-TR" dirty="0"/>
              <a:t>altı suları </a:t>
            </a:r>
          </a:p>
          <a:p>
            <a:r>
              <a:rPr lang="tr-TR" dirty="0"/>
              <a:t>7 Hidrolik potansiyel </a:t>
            </a:r>
            <a:r>
              <a:rPr lang="tr-TR" dirty="0" smtClean="0"/>
              <a:t>                          Nehirler </a:t>
            </a:r>
            <a:endParaRPr lang="tr-TR" dirty="0"/>
          </a:p>
          <a:p>
            <a:r>
              <a:rPr lang="tr-TR" dirty="0"/>
              <a:t>8 Hidrojen </a:t>
            </a:r>
            <a:r>
              <a:rPr lang="tr-TR" dirty="0" smtClean="0"/>
              <a:t>                                          Su </a:t>
            </a:r>
            <a:r>
              <a:rPr lang="tr-TR" dirty="0"/>
              <a:t>ve hidroksitler </a:t>
            </a:r>
          </a:p>
          <a:p>
            <a:r>
              <a:rPr lang="tr-TR" dirty="0"/>
              <a:t>9 Bio-mass, bio-dezel ve bio-gas </a:t>
            </a:r>
            <a:r>
              <a:rPr lang="tr-TR" dirty="0" smtClean="0"/>
              <a:t>         Biyolojik </a:t>
            </a:r>
            <a:r>
              <a:rPr lang="tr-TR" dirty="0"/>
              <a:t>artıklar, yağlar </a:t>
            </a:r>
          </a:p>
          <a:p>
            <a:pPr marL="0" indent="0">
              <a:buNone/>
            </a:pPr>
            <a:r>
              <a:rPr lang="tr-TR" dirty="0" smtClean="0"/>
              <a:t>    </a:t>
            </a:r>
            <a:endParaRPr lang="tr-TR" dirty="0"/>
          </a:p>
        </p:txBody>
      </p:sp>
    </p:spTree>
    <p:extLst>
      <p:ext uri="{BB962C8B-B14F-4D97-AF65-F5344CB8AC3E}">
        <p14:creationId xmlns:p14="http://schemas.microsoft.com/office/powerpoint/2010/main" val="3031832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3"/>
            <a:ext cx="10058400" cy="821654"/>
          </a:xfrm>
        </p:spPr>
        <p:txBody>
          <a:bodyPr/>
          <a:lstStyle/>
          <a:p>
            <a:pPr algn="ctr"/>
            <a:r>
              <a:rPr lang="tr-TR" dirty="0" smtClean="0"/>
              <a:t>Yakıtlar</a:t>
            </a:r>
            <a:endParaRPr lang="tr-TR" dirty="0"/>
          </a:p>
        </p:txBody>
      </p:sp>
      <p:sp>
        <p:nvSpPr>
          <p:cNvPr id="3" name="Content Placeholder 2"/>
          <p:cNvSpPr>
            <a:spLocks noGrp="1"/>
          </p:cNvSpPr>
          <p:nvPr>
            <p:ph idx="1"/>
          </p:nvPr>
        </p:nvSpPr>
        <p:spPr>
          <a:xfrm>
            <a:off x="1069848" y="1267097"/>
            <a:ext cx="10058400" cy="4905103"/>
          </a:xfrm>
        </p:spPr>
        <p:txBody>
          <a:bodyPr>
            <a:normAutofit/>
          </a:bodyPr>
          <a:lstStyle/>
          <a:p>
            <a:pPr marL="0" indent="0" algn="just">
              <a:buNone/>
            </a:pPr>
            <a:endParaRPr lang="tr-TR" sz="2800" dirty="0" smtClean="0"/>
          </a:p>
          <a:p>
            <a:pPr algn="just">
              <a:buFont typeface="Wingdings" panose="05000000000000000000" pitchFamily="2" charset="2"/>
              <a:buChar char="v"/>
            </a:pPr>
            <a:r>
              <a:rPr lang="tr-TR" sz="2800" b="1" dirty="0" smtClean="0">
                <a:solidFill>
                  <a:schemeClr val="bg2">
                    <a:lumMod val="75000"/>
                  </a:schemeClr>
                </a:solidFill>
              </a:rPr>
              <a:t>Kaynaklarına </a:t>
            </a:r>
            <a:r>
              <a:rPr lang="tr-TR" sz="2800" b="1" dirty="0">
                <a:solidFill>
                  <a:schemeClr val="bg2">
                    <a:lumMod val="75000"/>
                  </a:schemeClr>
                </a:solidFill>
              </a:rPr>
              <a:t>göre;</a:t>
            </a:r>
          </a:p>
          <a:p>
            <a:pPr>
              <a:buFont typeface="Wingdings" panose="05000000000000000000" pitchFamily="2" charset="2"/>
              <a:buChar char="Ø"/>
            </a:pPr>
            <a:r>
              <a:rPr lang="tr-TR" sz="2800" b="1" dirty="0" smtClean="0">
                <a:solidFill>
                  <a:srgbClr val="FF0000"/>
                </a:solidFill>
              </a:rPr>
              <a:t>Doğal </a:t>
            </a:r>
            <a:r>
              <a:rPr lang="tr-TR" sz="2800" b="1" dirty="0">
                <a:solidFill>
                  <a:srgbClr val="FF0000"/>
                </a:solidFill>
              </a:rPr>
              <a:t>yakıtlar</a:t>
            </a:r>
          </a:p>
          <a:p>
            <a:pPr>
              <a:buFont typeface="Wingdings" panose="05000000000000000000" pitchFamily="2" charset="2"/>
              <a:buChar char="Ø"/>
            </a:pPr>
            <a:r>
              <a:rPr lang="tr-TR" sz="2800" b="1" dirty="0" smtClean="0">
                <a:solidFill>
                  <a:srgbClr val="FF0000"/>
                </a:solidFill>
              </a:rPr>
              <a:t>Yapay yakıtlar</a:t>
            </a:r>
          </a:p>
          <a:p>
            <a:pPr>
              <a:buFont typeface="Wingdings" panose="05000000000000000000" pitchFamily="2" charset="2"/>
              <a:buChar char="Ø"/>
            </a:pPr>
            <a:endParaRPr lang="tr-TR" sz="2800" b="1" dirty="0"/>
          </a:p>
          <a:p>
            <a:pPr>
              <a:buFont typeface="Wingdings" panose="05000000000000000000" pitchFamily="2" charset="2"/>
              <a:buChar char="v"/>
            </a:pPr>
            <a:r>
              <a:rPr lang="tr-TR" sz="2800" b="1" dirty="0" smtClean="0">
                <a:solidFill>
                  <a:schemeClr val="bg2">
                    <a:lumMod val="75000"/>
                  </a:schemeClr>
                </a:solidFill>
              </a:rPr>
              <a:t>Faz </a:t>
            </a:r>
            <a:r>
              <a:rPr lang="tr-TR" sz="2800" b="1" dirty="0">
                <a:solidFill>
                  <a:schemeClr val="bg2">
                    <a:lumMod val="75000"/>
                  </a:schemeClr>
                </a:solidFill>
              </a:rPr>
              <a:t>durumlarına göre;</a:t>
            </a:r>
          </a:p>
          <a:p>
            <a:pPr>
              <a:buFont typeface="Wingdings" panose="05000000000000000000" pitchFamily="2" charset="2"/>
              <a:buChar char="Ø"/>
            </a:pPr>
            <a:r>
              <a:rPr lang="tr-TR" sz="2800" b="1" dirty="0" smtClean="0">
                <a:solidFill>
                  <a:srgbClr val="FF0000"/>
                </a:solidFill>
              </a:rPr>
              <a:t>Katı </a:t>
            </a:r>
            <a:r>
              <a:rPr lang="tr-TR" sz="2800" b="1" dirty="0">
                <a:solidFill>
                  <a:srgbClr val="FF0000"/>
                </a:solidFill>
              </a:rPr>
              <a:t>(odun, kömür, kok vb.)</a:t>
            </a:r>
          </a:p>
          <a:p>
            <a:pPr>
              <a:buFont typeface="Wingdings" panose="05000000000000000000" pitchFamily="2" charset="2"/>
              <a:buChar char="Ø"/>
            </a:pPr>
            <a:r>
              <a:rPr lang="tr-TR" sz="2800" b="1" dirty="0" smtClean="0">
                <a:solidFill>
                  <a:srgbClr val="FF0000"/>
                </a:solidFill>
              </a:rPr>
              <a:t>Sıvı </a:t>
            </a:r>
            <a:r>
              <a:rPr lang="tr-TR" sz="2800" b="1" dirty="0">
                <a:solidFill>
                  <a:srgbClr val="FF0000"/>
                </a:solidFill>
              </a:rPr>
              <a:t>(petrol ve ürünleri, biyoyakıt vb.)</a:t>
            </a:r>
          </a:p>
          <a:p>
            <a:pPr>
              <a:buFont typeface="Wingdings" panose="05000000000000000000" pitchFamily="2" charset="2"/>
              <a:buChar char="Ø"/>
            </a:pPr>
            <a:r>
              <a:rPr lang="tr-TR" sz="2800" b="1" dirty="0" smtClean="0">
                <a:solidFill>
                  <a:srgbClr val="FF0000"/>
                </a:solidFill>
              </a:rPr>
              <a:t>Gaz </a:t>
            </a:r>
            <a:r>
              <a:rPr lang="tr-TR" sz="2800" b="1" dirty="0">
                <a:solidFill>
                  <a:srgbClr val="FF0000"/>
                </a:solidFill>
              </a:rPr>
              <a:t>(metan, bütan, hidrojen, biyogaz vb.)</a:t>
            </a:r>
            <a:endParaRPr lang="tr-TR" sz="2400" dirty="0">
              <a:solidFill>
                <a:srgbClr val="FF0000"/>
              </a:solidFill>
            </a:endParaRPr>
          </a:p>
        </p:txBody>
      </p:sp>
    </p:spTree>
    <p:extLst>
      <p:ext uri="{BB962C8B-B14F-4D97-AF65-F5344CB8AC3E}">
        <p14:creationId xmlns:p14="http://schemas.microsoft.com/office/powerpoint/2010/main" val="1933001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56339"/>
          </a:xfrm>
        </p:spPr>
        <p:txBody>
          <a:bodyPr>
            <a:normAutofit/>
          </a:bodyPr>
          <a:lstStyle/>
          <a:p>
            <a:pPr algn="ctr"/>
            <a:r>
              <a:rPr lang="tr-TR" sz="3600" dirty="0" smtClean="0"/>
              <a:t>Yanma</a:t>
            </a:r>
            <a:endParaRPr lang="tr-TR" sz="3600" dirty="0"/>
          </a:p>
        </p:txBody>
      </p:sp>
      <p:sp>
        <p:nvSpPr>
          <p:cNvPr id="3" name="Content Placeholder 2"/>
          <p:cNvSpPr>
            <a:spLocks noGrp="1"/>
          </p:cNvSpPr>
          <p:nvPr>
            <p:ph idx="1"/>
          </p:nvPr>
        </p:nvSpPr>
        <p:spPr>
          <a:xfrm>
            <a:off x="1069848" y="1175657"/>
            <a:ext cx="10058400" cy="5035732"/>
          </a:xfrm>
        </p:spPr>
        <p:txBody>
          <a:bodyPr>
            <a:normAutofit/>
          </a:bodyPr>
          <a:lstStyle/>
          <a:p>
            <a:pPr marL="0" indent="0" algn="just">
              <a:buNone/>
            </a:pPr>
            <a:r>
              <a:rPr lang="tr-TR" sz="2400" dirty="0" smtClean="0"/>
              <a:t>Yanma kimyasal bir işlemdir. Kimyasal enerji yanma sonucu ısı enerjisine dönüşür. Enerji, bir cismin veya sistemin iş yapabilme kabiliyetidir. Enerji, aşağıdaki uygulamalarla bir türden diğer bir türe dönüşebilir.</a:t>
            </a:r>
          </a:p>
          <a:p>
            <a:pPr algn="just"/>
            <a:r>
              <a:rPr lang="tr-TR" sz="2400" dirty="0" smtClean="0"/>
              <a:t>Isı kuvvet santrallerinde:</a:t>
            </a:r>
          </a:p>
          <a:p>
            <a:pPr marL="0" indent="0" algn="just">
              <a:buNone/>
            </a:pPr>
            <a:r>
              <a:rPr lang="tr-TR" sz="2400" dirty="0" smtClean="0"/>
              <a:t>Kimyasal enerji    Isı enerjisi     Mekanik enerji    Elektrik enerjisi</a:t>
            </a:r>
          </a:p>
          <a:p>
            <a:pPr algn="just"/>
            <a:r>
              <a:rPr lang="tr-TR" sz="2400" dirty="0" smtClean="0"/>
              <a:t>Isıtmada:</a:t>
            </a:r>
          </a:p>
          <a:p>
            <a:pPr marL="0" indent="0" algn="just">
              <a:buNone/>
            </a:pPr>
            <a:r>
              <a:rPr lang="tr-TR" sz="2400" dirty="0"/>
              <a:t>Kimyasal enerji    Isı </a:t>
            </a:r>
            <a:r>
              <a:rPr lang="tr-TR" sz="2400" dirty="0" smtClean="0"/>
              <a:t>enerjisi</a:t>
            </a:r>
          </a:p>
          <a:p>
            <a:pPr algn="just"/>
            <a:r>
              <a:rPr lang="tr-TR" sz="2400" dirty="0" smtClean="0"/>
              <a:t>Motorlarda:</a:t>
            </a:r>
          </a:p>
          <a:p>
            <a:pPr marL="0" indent="0" algn="just">
              <a:buNone/>
            </a:pPr>
            <a:r>
              <a:rPr lang="tr-TR" sz="2400" dirty="0">
                <a:solidFill>
                  <a:prstClr val="black"/>
                </a:solidFill>
              </a:rPr>
              <a:t>Kimyasal enerji    Isı enerjisi     Mekanik enerji</a:t>
            </a:r>
            <a:endParaRPr lang="tr-TR" sz="2400" dirty="0"/>
          </a:p>
        </p:txBody>
      </p:sp>
      <p:cxnSp>
        <p:nvCxnSpPr>
          <p:cNvPr id="5" name="Straight Arrow Connector 4"/>
          <p:cNvCxnSpPr/>
          <p:nvPr/>
        </p:nvCxnSpPr>
        <p:spPr>
          <a:xfrm>
            <a:off x="3526972" y="3317966"/>
            <a:ext cx="300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5512073" y="3542640"/>
            <a:ext cx="384081" cy="164606"/>
          </a:xfrm>
          <a:prstGeom prst="rect">
            <a:avLst/>
          </a:prstGeom>
        </p:spPr>
      </p:pic>
      <p:cxnSp>
        <p:nvCxnSpPr>
          <p:cNvPr id="9" name="Straight Arrow Connector 8"/>
          <p:cNvCxnSpPr/>
          <p:nvPr/>
        </p:nvCxnSpPr>
        <p:spPr>
          <a:xfrm>
            <a:off x="8133806" y="3352801"/>
            <a:ext cx="300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22618" y="4306389"/>
            <a:ext cx="300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57600" y="5238206"/>
            <a:ext cx="1698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512526" y="5277394"/>
            <a:ext cx="248194"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777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53143"/>
            <a:ext cx="10058400" cy="5519057"/>
          </a:xfrm>
        </p:spPr>
        <p:txBody>
          <a:bodyPr>
            <a:normAutofit/>
          </a:bodyPr>
          <a:lstStyle/>
          <a:p>
            <a:pPr marL="0" indent="0" algn="just">
              <a:buNone/>
            </a:pPr>
            <a:r>
              <a:rPr lang="tr-TR" sz="2200" dirty="0" smtClean="0"/>
              <a:t>Dünya yakıt rezervi 717 milyar TEP (Ton eşdeğer petrol)</a:t>
            </a:r>
          </a:p>
          <a:p>
            <a:pPr marL="0" indent="0" algn="just">
              <a:buNone/>
            </a:pPr>
            <a:r>
              <a:rPr lang="tr-TR" sz="2200" dirty="0" smtClean="0"/>
              <a:t>Bunun %62 si katı yakıtlar</a:t>
            </a:r>
          </a:p>
          <a:p>
            <a:pPr marL="0" indent="0" algn="just">
              <a:buNone/>
            </a:pPr>
            <a:r>
              <a:rPr lang="tr-TR" sz="2200" dirty="0" smtClean="0"/>
              <a:t>%20 si petrol</a:t>
            </a:r>
          </a:p>
          <a:p>
            <a:pPr marL="0" indent="0" algn="just">
              <a:buNone/>
            </a:pPr>
            <a:r>
              <a:rPr lang="tr-TR" sz="2200" dirty="0" smtClean="0"/>
              <a:t>%18 i doğal gaz</a:t>
            </a:r>
          </a:p>
          <a:p>
            <a:pPr marL="0" indent="0" algn="just">
              <a:buNone/>
            </a:pPr>
            <a:r>
              <a:rPr lang="tr-TR" sz="2200" dirty="0" smtClean="0"/>
              <a:t>Bu yakıtlara ilave olarak odun ve atık yakıtları da sayabiliriz. Bunlar da tarımsal atıklar (buğday ve arpa samanı, zeytinyağı posası, badem kabukları v.s. gibi), evsel atıklar v.s.</a:t>
            </a:r>
          </a:p>
          <a:p>
            <a:pPr marL="0" indent="0" algn="just">
              <a:buNone/>
            </a:pPr>
            <a:endParaRPr lang="tr-TR" sz="2200" dirty="0"/>
          </a:p>
          <a:p>
            <a:pPr marL="0" indent="0" algn="just">
              <a:buNone/>
            </a:pPr>
            <a:r>
              <a:rPr lang="tr-TR" sz="2200" dirty="0" smtClean="0"/>
              <a:t>Fosil </a:t>
            </a:r>
            <a:r>
              <a:rPr lang="tr-TR" sz="2200" dirty="0"/>
              <a:t>yakıtlar kömür, petrol ve doğal gaz olmak üzere üç ana başlık </a:t>
            </a:r>
            <a:r>
              <a:rPr lang="tr-TR" sz="2200" dirty="0" smtClean="0"/>
              <a:t>altında toplanabilir</a:t>
            </a:r>
            <a:r>
              <a:rPr lang="tr-TR" sz="2200" dirty="0"/>
              <a:t>. Bütün fosil yakıtlar tabiatta bitkilerin fosilleşmesi </a:t>
            </a:r>
            <a:r>
              <a:rPr lang="tr-TR" sz="2200" dirty="0" smtClean="0"/>
              <a:t>sonucunda oluşurlar</a:t>
            </a:r>
            <a:r>
              <a:rPr lang="tr-TR" sz="2200" dirty="0"/>
              <a:t>. Fosil yakıtlar, bitkiler öldüğü zaman bünyesindeki </a:t>
            </a:r>
            <a:r>
              <a:rPr lang="tr-TR" sz="2200" dirty="0" smtClean="0"/>
              <a:t>karbonhidratlar oksijen </a:t>
            </a:r>
            <a:r>
              <a:rPr lang="tr-TR" sz="2200" dirty="0"/>
              <a:t>yokluğunda ısı ve basıncın etkisi altında hidrokarbon </a:t>
            </a:r>
            <a:r>
              <a:rPr lang="tr-TR" sz="2200" dirty="0" smtClean="0"/>
              <a:t>bileşenlerine dönüşmesiyle </a:t>
            </a:r>
            <a:r>
              <a:rPr lang="tr-TR" sz="2200" dirty="0"/>
              <a:t>oluşmuştur. Hidrokarbonların genel formülü ise </a:t>
            </a:r>
            <a:r>
              <a:rPr lang="tr-TR" sz="2400" dirty="0">
                <a:latin typeface="Bookman Old Style" panose="02050604050505020204" pitchFamily="18" charset="0"/>
                <a:ea typeface="Calibri" panose="020F0502020204030204" pitchFamily="34" charset="0"/>
                <a:cs typeface="Times New Roman" panose="02020603050405020304" pitchFamily="18" charset="0"/>
              </a:rPr>
              <a:t>C</a:t>
            </a:r>
            <a:r>
              <a:rPr lang="tr-TR" sz="2400" baseline="-25000" dirty="0">
                <a:latin typeface="Bookman Old Style" panose="02050604050505020204" pitchFamily="18" charset="0"/>
                <a:ea typeface="Calibri" panose="020F0502020204030204" pitchFamily="34" charset="0"/>
                <a:cs typeface="Times New Roman" panose="02020603050405020304" pitchFamily="18" charset="0"/>
              </a:rPr>
              <a:t>n</a:t>
            </a:r>
            <a:r>
              <a:rPr lang="tr-TR" sz="2400" dirty="0">
                <a:latin typeface="Bookman Old Style" panose="02050604050505020204" pitchFamily="18" charset="0"/>
                <a:ea typeface="Calibri" panose="020F0502020204030204" pitchFamily="34" charset="0"/>
                <a:cs typeface="Times New Roman" panose="02020603050405020304" pitchFamily="18" charset="0"/>
              </a:rPr>
              <a:t>H</a:t>
            </a:r>
            <a:r>
              <a:rPr lang="tr-TR" sz="2400" baseline="-25000" dirty="0">
                <a:latin typeface="Bookman Old Style" panose="02050604050505020204" pitchFamily="18" charset="0"/>
                <a:ea typeface="Calibri" panose="020F0502020204030204" pitchFamily="34" charset="0"/>
                <a:cs typeface="Times New Roman" panose="02020603050405020304" pitchFamily="18" charset="0"/>
              </a:rPr>
              <a:t>m</a:t>
            </a:r>
            <a:r>
              <a:rPr lang="tr-TR" sz="2200" dirty="0" smtClean="0"/>
              <a:t> </a:t>
            </a:r>
            <a:r>
              <a:rPr lang="tr-TR" sz="2200" dirty="0"/>
              <a:t>şeklindedir. </a:t>
            </a:r>
          </a:p>
        </p:txBody>
      </p:sp>
    </p:spTree>
    <p:extLst>
      <p:ext uri="{BB962C8B-B14F-4D97-AF65-F5344CB8AC3E}">
        <p14:creationId xmlns:p14="http://schemas.microsoft.com/office/powerpoint/2010/main" val="5306201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95528"/>
          </a:xfrm>
        </p:spPr>
        <p:txBody>
          <a:bodyPr>
            <a:normAutofit/>
          </a:bodyPr>
          <a:lstStyle/>
          <a:p>
            <a:r>
              <a:rPr lang="tr-TR" sz="3200" dirty="0" smtClean="0"/>
              <a:t>KAYNAKLAR</a:t>
            </a:r>
            <a:endParaRPr lang="tr-TR" sz="3200" dirty="0"/>
          </a:p>
        </p:txBody>
      </p:sp>
      <p:sp>
        <p:nvSpPr>
          <p:cNvPr id="3" name="Content Placeholder 2"/>
          <p:cNvSpPr>
            <a:spLocks noGrp="1"/>
          </p:cNvSpPr>
          <p:nvPr>
            <p:ph idx="1"/>
          </p:nvPr>
        </p:nvSpPr>
        <p:spPr>
          <a:xfrm>
            <a:off x="1069848" y="1319349"/>
            <a:ext cx="10058400" cy="4852851"/>
          </a:xfrm>
        </p:spPr>
        <p:txBody>
          <a:bodyPr/>
          <a:lstStyle/>
          <a:p>
            <a:pPr marL="0" indent="0">
              <a:buNone/>
            </a:pPr>
            <a:r>
              <a:rPr lang="tr-TR" dirty="0" smtClean="0"/>
              <a:t>[1] https</a:t>
            </a:r>
            <a:r>
              <a:rPr lang="tr-TR" dirty="0"/>
              <a:t>://energynews.us/2018/03/22/ohio-state-coal-tech-captures-co2-but-can-it-competewith-renewables</a:t>
            </a:r>
          </a:p>
          <a:p>
            <a:pPr marL="0" indent="0">
              <a:buNone/>
            </a:pPr>
            <a:r>
              <a:rPr lang="tr-TR" dirty="0" smtClean="0"/>
              <a:t>[2</a:t>
            </a:r>
            <a:r>
              <a:rPr lang="tr-TR" dirty="0"/>
              <a:t>] ] https://www.eia.gov/energyexplained/natural-gas/natural-gas-and-the-environment.php</a:t>
            </a:r>
            <a:endParaRPr lang="tr-TR" dirty="0" smtClean="0"/>
          </a:p>
          <a:p>
            <a:pPr marL="0" indent="0">
              <a:buNone/>
            </a:pPr>
            <a:r>
              <a:rPr lang="tr-TR" dirty="0"/>
              <a:t>[3] Yanma ve Yangın Kavramları, Öğr. Gör. Mehmet Ali </a:t>
            </a:r>
            <a:r>
              <a:rPr lang="tr-TR" dirty="0" smtClean="0"/>
              <a:t>ZENGİN</a:t>
            </a:r>
          </a:p>
          <a:p>
            <a:pPr marL="0" indent="0">
              <a:buNone/>
            </a:pPr>
            <a:r>
              <a:rPr lang="tr-TR" dirty="0" smtClean="0"/>
              <a:t>[4] </a:t>
            </a:r>
            <a:r>
              <a:rPr lang="en-US" dirty="0" smtClean="0"/>
              <a:t>World </a:t>
            </a:r>
            <a:r>
              <a:rPr lang="en-US" dirty="0"/>
              <a:t>Energy Resources. 2013. World Energy Council, London, UK.</a:t>
            </a:r>
            <a:endParaRPr lang="tr-TR" dirty="0" smtClean="0"/>
          </a:p>
          <a:p>
            <a:pPr marL="0" indent="0">
              <a:buNone/>
            </a:pPr>
            <a:r>
              <a:rPr lang="tr-TR" dirty="0" smtClean="0"/>
              <a:t>[</a:t>
            </a:r>
            <a:r>
              <a:rPr lang="tr-TR" dirty="0"/>
              <a:t>5] https</a:t>
            </a:r>
            <a:r>
              <a:rPr lang="tr-TR"/>
              <a:t>://</a:t>
            </a:r>
            <a:r>
              <a:rPr lang="tr-TR" smtClean="0"/>
              <a:t>www.enerjiportali.com/enerji-nedir-enerji-kaynaklari-nelerdir</a:t>
            </a:r>
            <a:endParaRPr lang="tr-TR" dirty="0"/>
          </a:p>
        </p:txBody>
      </p:sp>
    </p:spTree>
    <p:extLst>
      <p:ext uri="{BB962C8B-B14F-4D97-AF65-F5344CB8AC3E}">
        <p14:creationId xmlns:p14="http://schemas.microsoft.com/office/powerpoint/2010/main" val="1829792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66206"/>
            <a:ext cx="10058400" cy="5505994"/>
          </a:xfrm>
        </p:spPr>
        <p:txBody>
          <a:bodyPr>
            <a:normAutofit/>
          </a:bodyPr>
          <a:lstStyle/>
          <a:p>
            <a:endParaRPr lang="tr-TR" dirty="0" smtClean="0"/>
          </a:p>
          <a:p>
            <a:r>
              <a:rPr lang="tr-TR" sz="2400" dirty="0" smtClean="0"/>
              <a:t>Elektrikli ısıtıcılarda:</a:t>
            </a:r>
          </a:p>
          <a:p>
            <a:pPr marL="0" indent="0">
              <a:buNone/>
            </a:pPr>
            <a:r>
              <a:rPr lang="tr-TR" sz="2400" dirty="0" smtClean="0"/>
              <a:t>Elektrik enerjisi      Isı enerjisi</a:t>
            </a:r>
          </a:p>
        </p:txBody>
      </p:sp>
      <p:cxnSp>
        <p:nvCxnSpPr>
          <p:cNvPr id="5" name="Straight Arrow Connector 4"/>
          <p:cNvCxnSpPr/>
          <p:nvPr/>
        </p:nvCxnSpPr>
        <p:spPr>
          <a:xfrm>
            <a:off x="3683726" y="1815737"/>
            <a:ext cx="3788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668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901337"/>
            <a:ext cx="10058400" cy="5270863"/>
          </a:xfrm>
        </p:spPr>
        <p:txBody>
          <a:bodyPr>
            <a:normAutofit lnSpcReduction="10000"/>
          </a:bodyPr>
          <a:lstStyle/>
          <a:p>
            <a:pPr lvl="0">
              <a:buClr>
                <a:srgbClr val="629DD1"/>
              </a:buClr>
            </a:pPr>
            <a:r>
              <a:rPr lang="tr-TR" b="1" dirty="0">
                <a:solidFill>
                  <a:prstClr val="black"/>
                </a:solidFill>
              </a:rPr>
              <a:t>Yanma Tepkimesi Nedir</a:t>
            </a:r>
          </a:p>
          <a:p>
            <a:pPr marL="0" lvl="0" indent="0">
              <a:buClr>
                <a:srgbClr val="629DD1"/>
              </a:buClr>
              <a:buNone/>
            </a:pPr>
            <a:endParaRPr lang="tr-TR" b="1" dirty="0">
              <a:solidFill>
                <a:prstClr val="black"/>
              </a:solidFill>
            </a:endParaRPr>
          </a:p>
          <a:p>
            <a:pPr marL="0" lvl="0" indent="0" algn="just">
              <a:buClr>
                <a:srgbClr val="629DD1"/>
              </a:buClr>
              <a:buNone/>
            </a:pPr>
            <a:r>
              <a:rPr lang="tr-TR" dirty="0">
                <a:solidFill>
                  <a:prstClr val="black"/>
                </a:solidFill>
              </a:rPr>
              <a:t>Bir kimyasal tepkimede oksijen gazı </a:t>
            </a:r>
            <a:r>
              <a:rPr lang="tr-TR" dirty="0" smtClean="0">
                <a:solidFill>
                  <a:prstClr val="black"/>
                </a:solidFill>
              </a:rPr>
              <a:t>kullanılıyorsa </a:t>
            </a:r>
            <a:r>
              <a:rPr lang="tr-TR" dirty="0">
                <a:solidFill>
                  <a:prstClr val="black"/>
                </a:solidFill>
              </a:rPr>
              <a:t>bu tür tepkimelere "</a:t>
            </a:r>
            <a:r>
              <a:rPr lang="tr-TR" b="1" dirty="0">
                <a:solidFill>
                  <a:prstClr val="black"/>
                </a:solidFill>
              </a:rPr>
              <a:t>yanma tepkimesi</a:t>
            </a:r>
            <a:r>
              <a:rPr lang="tr-TR" dirty="0">
                <a:solidFill>
                  <a:prstClr val="black"/>
                </a:solidFill>
              </a:rPr>
              <a:t>" denir.</a:t>
            </a:r>
          </a:p>
          <a:p>
            <a:pPr marL="0" lvl="0" indent="0" algn="just">
              <a:buClr>
                <a:srgbClr val="629DD1"/>
              </a:buClr>
              <a:buNone/>
            </a:pPr>
            <a:endParaRPr lang="tr-TR" dirty="0">
              <a:solidFill>
                <a:prstClr val="black"/>
              </a:solidFill>
            </a:endParaRPr>
          </a:p>
          <a:p>
            <a:pPr marL="0" lvl="0" indent="0" algn="just">
              <a:buClr>
                <a:srgbClr val="629DD1"/>
              </a:buClr>
              <a:buNone/>
            </a:pPr>
            <a:r>
              <a:rPr lang="tr-TR" b="1" dirty="0">
                <a:solidFill>
                  <a:prstClr val="black"/>
                </a:solidFill>
              </a:rPr>
              <a:t>Yanma Tepkimesinin Özellikleri</a:t>
            </a:r>
          </a:p>
          <a:p>
            <a:pPr marL="0" lvl="0" indent="0" algn="just">
              <a:buClr>
                <a:srgbClr val="629DD1"/>
              </a:buClr>
              <a:buNone/>
            </a:pPr>
            <a:endParaRPr lang="tr-TR" b="1" dirty="0">
              <a:solidFill>
                <a:prstClr val="black"/>
              </a:solidFill>
            </a:endParaRPr>
          </a:p>
          <a:p>
            <a:pPr marL="0" lvl="0" indent="0" algn="just">
              <a:buClr>
                <a:srgbClr val="629DD1"/>
              </a:buClr>
              <a:buNone/>
            </a:pPr>
            <a:r>
              <a:rPr lang="tr-TR" dirty="0">
                <a:solidFill>
                  <a:prstClr val="black"/>
                </a:solidFill>
              </a:rPr>
              <a:t>• Yanma tepkimesinde ısı açığa çıkar.</a:t>
            </a:r>
          </a:p>
          <a:p>
            <a:pPr marL="0" lvl="0" indent="0" algn="just">
              <a:buClr>
                <a:srgbClr val="629DD1"/>
              </a:buClr>
              <a:buNone/>
            </a:pPr>
            <a:r>
              <a:rPr lang="tr-TR" dirty="0">
                <a:solidFill>
                  <a:prstClr val="black"/>
                </a:solidFill>
              </a:rPr>
              <a:t>• Yanma kimyasal bir olaydır. Maddenin yapısı değişir.</a:t>
            </a:r>
          </a:p>
          <a:p>
            <a:pPr marL="0" lvl="0" indent="0" algn="just">
              <a:buClr>
                <a:srgbClr val="629DD1"/>
              </a:buClr>
              <a:buNone/>
            </a:pPr>
            <a:r>
              <a:rPr lang="tr-TR" dirty="0">
                <a:solidFill>
                  <a:prstClr val="black"/>
                </a:solidFill>
              </a:rPr>
              <a:t>• Yanma tepkimelerinde genellikle karbondioksit ve su oluşur. Su veya karbondioksit oluşmayan yanma tepkimeleri de vardır.</a:t>
            </a:r>
          </a:p>
          <a:p>
            <a:pPr marL="0" lvl="0" indent="0" algn="just">
              <a:buClr>
                <a:srgbClr val="629DD1"/>
              </a:buClr>
              <a:buNone/>
            </a:pPr>
            <a:r>
              <a:rPr lang="tr-TR" dirty="0">
                <a:solidFill>
                  <a:prstClr val="black"/>
                </a:solidFill>
              </a:rPr>
              <a:t>• Yanma tepkimesine giren maddenin arasındaki bağlar kopar ve yeni bağlar oluşur.</a:t>
            </a:r>
          </a:p>
          <a:p>
            <a:pPr marL="0" lvl="0" indent="0" algn="just">
              <a:buClr>
                <a:srgbClr val="629DD1"/>
              </a:buClr>
              <a:buNone/>
            </a:pPr>
            <a:r>
              <a:rPr lang="tr-TR" dirty="0">
                <a:solidFill>
                  <a:prstClr val="black"/>
                </a:solidFill>
              </a:rPr>
              <a:t>• Yanma</a:t>
            </a:r>
            <a:r>
              <a:rPr lang="tr-TR" dirty="0" smtClean="0">
                <a:solidFill>
                  <a:prstClr val="black"/>
                </a:solidFill>
              </a:rPr>
              <a:t>, </a:t>
            </a:r>
            <a:r>
              <a:rPr lang="tr-TR" b="1" dirty="0" smtClean="0">
                <a:solidFill>
                  <a:prstClr val="black"/>
                </a:solidFill>
              </a:rPr>
              <a:t>oksitlenme</a:t>
            </a:r>
            <a:r>
              <a:rPr lang="tr-TR" dirty="0" smtClean="0">
                <a:solidFill>
                  <a:prstClr val="black"/>
                </a:solidFill>
              </a:rPr>
              <a:t> </a:t>
            </a:r>
            <a:r>
              <a:rPr lang="tr-TR" dirty="0">
                <a:solidFill>
                  <a:prstClr val="black"/>
                </a:solidFill>
              </a:rPr>
              <a:t>olarak da bilinir.</a:t>
            </a:r>
          </a:p>
          <a:p>
            <a:endParaRPr lang="tr-TR" dirty="0"/>
          </a:p>
        </p:txBody>
      </p:sp>
    </p:spTree>
    <p:extLst>
      <p:ext uri="{BB962C8B-B14F-4D97-AF65-F5344CB8AC3E}">
        <p14:creationId xmlns:p14="http://schemas.microsoft.com/office/powerpoint/2010/main" val="609194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09897"/>
            <a:ext cx="10058400" cy="5362303"/>
          </a:xfrm>
        </p:spPr>
        <p:txBody>
          <a:bodyPr>
            <a:normAutofit/>
          </a:bodyPr>
          <a:lstStyle/>
          <a:p>
            <a:pPr marL="0" lvl="0" indent="0">
              <a:buClr>
                <a:srgbClr val="629DD1"/>
              </a:buClr>
              <a:buNone/>
            </a:pPr>
            <a:r>
              <a:rPr lang="tr-TR" b="1" dirty="0">
                <a:solidFill>
                  <a:prstClr val="black"/>
                </a:solidFill>
              </a:rPr>
              <a:t>Yanma olayı nasıl gerçekleşir </a:t>
            </a:r>
          </a:p>
          <a:p>
            <a:pPr marL="0" lvl="0" indent="0">
              <a:buClr>
                <a:srgbClr val="629DD1"/>
              </a:buClr>
              <a:buNone/>
            </a:pPr>
            <a:r>
              <a:rPr lang="tr-TR" dirty="0">
                <a:solidFill>
                  <a:prstClr val="black"/>
                </a:solidFill>
              </a:rPr>
              <a:t>Yanma olayının gerçekleşmesi için yanıcı madde, yakıcı madde (Oksijen gazı) ve tutuşma sıcaklığı gereklidir.</a:t>
            </a:r>
          </a:p>
          <a:p>
            <a:pPr marL="0" lvl="0" indent="0">
              <a:buClr>
                <a:srgbClr val="629DD1"/>
              </a:buClr>
              <a:buNone/>
            </a:pPr>
            <a:endParaRPr lang="tr-TR" dirty="0">
              <a:solidFill>
                <a:prstClr val="black"/>
              </a:solidFill>
            </a:endParaRPr>
          </a:p>
          <a:p>
            <a:pPr marL="0" lvl="0" indent="0">
              <a:buClr>
                <a:srgbClr val="629DD1"/>
              </a:buClr>
              <a:buNone/>
            </a:pPr>
            <a:r>
              <a:rPr lang="tr-TR" b="1" dirty="0">
                <a:solidFill>
                  <a:prstClr val="black"/>
                </a:solidFill>
              </a:rPr>
              <a:t>İdeal Yanma (Tam Yanma)</a:t>
            </a:r>
          </a:p>
          <a:p>
            <a:pPr>
              <a:lnSpc>
                <a:spcPct val="115000"/>
              </a:lnSpc>
              <a:spcAft>
                <a:spcPts val="1000"/>
              </a:spcAft>
            </a:pPr>
            <a:r>
              <a:rPr lang="tr-TR" dirty="0">
                <a:solidFill>
                  <a:prstClr val="black"/>
                </a:solidFill>
              </a:rPr>
              <a:t>Yakıt tamamen yandığında içerisindeki karbon(C) Karbondioksite (</a:t>
            </a:r>
            <a:r>
              <a:rPr lang="tr-TR" dirty="0" smtClean="0">
                <a:solidFill>
                  <a:prstClr val="black"/>
                </a:solidFill>
              </a:rPr>
              <a:t>CO</a:t>
            </a:r>
            <a:r>
              <a:rPr lang="tr-TR" baseline="-25000" dirty="0" smtClean="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solidFill>
                  <a:prstClr val="black"/>
                </a:solidFill>
              </a:rPr>
              <a:t>) </a:t>
            </a:r>
            <a:r>
              <a:rPr lang="tr-TR" dirty="0">
                <a:solidFill>
                  <a:prstClr val="black"/>
                </a:solidFill>
              </a:rPr>
              <a:t>hidrojen (H) su buharına </a:t>
            </a:r>
            <a:r>
              <a:rPr lang="tr-TR" dirty="0" smtClean="0">
                <a:solidFill>
                  <a:prstClr val="black"/>
                </a:solidFill>
              </a:rPr>
              <a:t>(</a:t>
            </a:r>
            <a:r>
              <a:rPr lang="tr-TR" dirty="0" smtClean="0">
                <a:latin typeface="Bookman Old Style" panose="02050604050505020204" pitchFamily="18" charset="0"/>
                <a:ea typeface="Calibri" panose="020F0502020204030204" pitchFamily="34" charset="0"/>
                <a:cs typeface="Times New Roman" panose="02020603050405020304" pitchFamily="18" charset="0"/>
              </a:rPr>
              <a:t>H</a:t>
            </a:r>
            <a:r>
              <a:rPr lang="tr-TR" baseline="-25000" dirty="0" smtClean="0">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latin typeface="Bookman Old Style" panose="02050604050505020204" pitchFamily="18" charset="0"/>
                <a:ea typeface="Calibri" panose="020F0502020204030204" pitchFamily="34" charset="0"/>
                <a:cs typeface="Times New Roman" panose="02020603050405020304" pitchFamily="18" charset="0"/>
              </a:rPr>
              <a:t>O</a:t>
            </a:r>
            <a:r>
              <a:rPr lang="tr-TR" dirty="0" smtClean="0">
                <a:solidFill>
                  <a:prstClr val="black"/>
                </a:solidFill>
              </a:rPr>
              <a:t>) </a:t>
            </a:r>
            <a:r>
              <a:rPr lang="tr-TR" dirty="0">
                <a:solidFill>
                  <a:prstClr val="black"/>
                </a:solidFill>
              </a:rPr>
              <a:t>kükürt (S) </a:t>
            </a:r>
            <a:r>
              <a:rPr lang="tr-TR" dirty="0" smtClean="0">
                <a:solidFill>
                  <a:prstClr val="black"/>
                </a:solidFill>
              </a:rPr>
              <a:t>kükürtdioksite(</a:t>
            </a:r>
            <a:r>
              <a:rPr lang="tr-TR" dirty="0">
                <a:latin typeface="Bookman Old Style" panose="02050604050505020204" pitchFamily="18" charset="0"/>
                <a:ea typeface="Calibri" panose="020F0502020204030204" pitchFamily="34" charset="0"/>
                <a:cs typeface="Times New Roman" panose="02020603050405020304" pitchFamily="18" charset="0"/>
              </a:rPr>
              <a:t>SO</a:t>
            </a:r>
            <a:r>
              <a:rPr lang="tr-TR" baseline="-25000" dirty="0">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solidFill>
                  <a:prstClr val="black"/>
                </a:solidFill>
              </a:rPr>
              <a:t>) </a:t>
            </a:r>
            <a:r>
              <a:rPr lang="tr-TR" dirty="0">
                <a:solidFill>
                  <a:prstClr val="black"/>
                </a:solidFill>
              </a:rPr>
              <a:t>dönüşür.</a:t>
            </a:r>
          </a:p>
          <a:p>
            <a:pPr marL="0" lvl="0" indent="0" algn="just">
              <a:buClr>
                <a:srgbClr val="629DD1"/>
              </a:buClr>
              <a:buNone/>
            </a:pPr>
            <a:endParaRPr lang="tr-TR" dirty="0">
              <a:solidFill>
                <a:prstClr val="black"/>
              </a:solidFill>
            </a:endParaRPr>
          </a:p>
          <a:p>
            <a:pPr marL="0" lvl="0" indent="0" algn="just">
              <a:buClr>
                <a:srgbClr val="629DD1"/>
              </a:buClr>
              <a:buNone/>
            </a:pPr>
            <a:r>
              <a:rPr lang="tr-TR" b="1" dirty="0">
                <a:solidFill>
                  <a:prstClr val="black"/>
                </a:solidFill>
              </a:rPr>
              <a:t>Tam yanmama </a:t>
            </a:r>
            <a:r>
              <a:rPr lang="tr-TR" dirty="0">
                <a:solidFill>
                  <a:prstClr val="black"/>
                </a:solidFill>
              </a:rPr>
              <a:t>terimi ile yakıtın tamamının yanmaması, örneğin yakıt yandıktan sonra cürufta bir miktar karbon kalması anlaşılır.</a:t>
            </a:r>
          </a:p>
          <a:p>
            <a:pPr marL="0" lvl="0" indent="0" algn="just">
              <a:buClr>
                <a:srgbClr val="629DD1"/>
              </a:buClr>
              <a:buNone/>
            </a:pPr>
            <a:endParaRPr lang="tr-TR" dirty="0">
              <a:solidFill>
                <a:prstClr val="black"/>
              </a:solidFill>
            </a:endParaRPr>
          </a:p>
          <a:p>
            <a:pPr marL="0" lvl="0" indent="0" algn="just">
              <a:buClr>
                <a:srgbClr val="629DD1"/>
              </a:buClr>
              <a:buNone/>
            </a:pPr>
            <a:r>
              <a:rPr lang="tr-TR" b="1" dirty="0">
                <a:solidFill>
                  <a:prstClr val="black"/>
                </a:solidFill>
              </a:rPr>
              <a:t>Yetersiz yanma </a:t>
            </a:r>
            <a:r>
              <a:rPr lang="tr-TR" dirty="0">
                <a:solidFill>
                  <a:prstClr val="black"/>
                </a:solidFill>
              </a:rPr>
              <a:t>terimi ile karbonun tamamının karbondioksit halinde yanmayıp bir kısmının (CO) olarak kalması anlaşılır.</a:t>
            </a:r>
          </a:p>
          <a:p>
            <a:endParaRPr lang="tr-TR" dirty="0"/>
          </a:p>
        </p:txBody>
      </p:sp>
    </p:spTree>
    <p:extLst>
      <p:ext uri="{BB962C8B-B14F-4D97-AF65-F5344CB8AC3E}">
        <p14:creationId xmlns:p14="http://schemas.microsoft.com/office/powerpoint/2010/main" val="1032073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
            </a:r>
            <a:br>
              <a:rPr lang="tr-TR" dirty="0" smtClean="0"/>
            </a:br>
            <a:r>
              <a:rPr lang="tr-TR" dirty="0" smtClean="0"/>
              <a:t>YANMA </a:t>
            </a:r>
            <a:r>
              <a:rPr lang="tr-TR" dirty="0"/>
              <a:t>ÇEŞİTLERİ</a:t>
            </a:r>
            <a:br>
              <a:rPr lang="tr-TR" dirty="0"/>
            </a:br>
            <a:endParaRPr lang="tr-TR" dirty="0"/>
          </a:p>
        </p:txBody>
      </p:sp>
      <p:sp>
        <p:nvSpPr>
          <p:cNvPr id="3" name="Content Placeholder 2"/>
          <p:cNvSpPr>
            <a:spLocks noGrp="1"/>
          </p:cNvSpPr>
          <p:nvPr>
            <p:ph idx="1"/>
          </p:nvPr>
        </p:nvSpPr>
        <p:spPr/>
        <p:txBody>
          <a:bodyPr/>
          <a:lstStyle/>
          <a:p>
            <a:pPr marL="0" indent="0">
              <a:buNone/>
            </a:pPr>
            <a:r>
              <a:rPr lang="tr-TR" dirty="0" smtClean="0"/>
              <a:t>• </a:t>
            </a:r>
            <a:r>
              <a:rPr lang="tr-TR" dirty="0"/>
              <a:t>Yavaş Yanma</a:t>
            </a:r>
          </a:p>
          <a:p>
            <a:pPr marL="0" indent="0">
              <a:buNone/>
            </a:pPr>
            <a:r>
              <a:rPr lang="tr-TR" dirty="0"/>
              <a:t>• Hızlı Yanma</a:t>
            </a:r>
          </a:p>
          <a:p>
            <a:pPr marL="0" indent="0">
              <a:buNone/>
            </a:pPr>
            <a:r>
              <a:rPr lang="tr-TR" dirty="0"/>
              <a:t>• Parlama ve Parlatma</a:t>
            </a:r>
          </a:p>
          <a:p>
            <a:pPr marL="0" indent="0">
              <a:buNone/>
            </a:pPr>
            <a:r>
              <a:rPr lang="tr-TR" dirty="0"/>
              <a:t>• Kendi  Kendine Yanma</a:t>
            </a:r>
          </a:p>
        </p:txBody>
      </p:sp>
    </p:spTree>
    <p:extLst>
      <p:ext uri="{BB962C8B-B14F-4D97-AF65-F5344CB8AC3E}">
        <p14:creationId xmlns:p14="http://schemas.microsoft.com/office/powerpoint/2010/main" val="414205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86968"/>
          </a:xfrm>
        </p:spPr>
        <p:txBody>
          <a:bodyPr>
            <a:normAutofit fontScale="90000"/>
          </a:bodyPr>
          <a:lstStyle/>
          <a:p>
            <a:pPr algn="ctr"/>
            <a:r>
              <a:rPr lang="tr-TR" dirty="0" smtClean="0"/>
              <a:t/>
            </a:r>
            <a:br>
              <a:rPr lang="tr-TR" dirty="0" smtClean="0"/>
            </a:br>
            <a:r>
              <a:rPr lang="tr-TR" sz="4000" dirty="0" smtClean="0"/>
              <a:t>Yavaş</a:t>
            </a:r>
            <a:r>
              <a:rPr lang="tr-TR" dirty="0" smtClean="0"/>
              <a:t> </a:t>
            </a:r>
            <a:r>
              <a:rPr lang="tr-TR" sz="4000" dirty="0"/>
              <a:t>Yanma</a:t>
            </a:r>
            <a:br>
              <a:rPr lang="tr-TR" sz="4000" dirty="0"/>
            </a:br>
            <a:endParaRPr lang="tr-TR" sz="4000" dirty="0"/>
          </a:p>
        </p:txBody>
      </p:sp>
      <p:sp>
        <p:nvSpPr>
          <p:cNvPr id="3" name="Content Placeholder 2"/>
          <p:cNvSpPr>
            <a:spLocks noGrp="1"/>
          </p:cNvSpPr>
          <p:nvPr>
            <p:ph idx="1"/>
          </p:nvPr>
        </p:nvSpPr>
        <p:spPr>
          <a:xfrm>
            <a:off x="1069848" y="1619794"/>
            <a:ext cx="10058400" cy="4552406"/>
          </a:xfrm>
        </p:spPr>
        <p:txBody>
          <a:bodyPr>
            <a:normAutofit/>
          </a:bodyPr>
          <a:lstStyle/>
          <a:p>
            <a:pPr marL="0" indent="0" algn="just">
              <a:buNone/>
            </a:pPr>
            <a:r>
              <a:rPr lang="tr-TR" dirty="0" smtClean="0"/>
              <a:t>Yavaş </a:t>
            </a:r>
            <a:r>
              <a:rPr lang="tr-TR" dirty="0"/>
              <a:t>yanma, yanıcı maddenin yetersiz </a:t>
            </a:r>
            <a:r>
              <a:rPr lang="tr-TR" dirty="0" smtClean="0"/>
              <a:t>oksijen nedeniyle</a:t>
            </a:r>
            <a:r>
              <a:rPr lang="tr-TR" dirty="0"/>
              <a:t>, yeteri miktarda ısı, buhar veya gaz </a:t>
            </a:r>
            <a:r>
              <a:rPr lang="tr-TR" dirty="0" smtClean="0"/>
              <a:t>üretemediği </a:t>
            </a:r>
            <a:r>
              <a:rPr lang="tr-TR" dirty="0"/>
              <a:t>durumlarda meydana gelir. Örneğin; </a:t>
            </a:r>
            <a:r>
              <a:rPr lang="tr-TR" dirty="0" smtClean="0"/>
              <a:t>demir </a:t>
            </a:r>
            <a:r>
              <a:rPr lang="tr-TR" dirty="0"/>
              <a:t>(F), Bakır (Cu) gibi metallerin havadaki oksijen </a:t>
            </a:r>
            <a:r>
              <a:rPr lang="tr-TR" dirty="0" smtClean="0"/>
              <a:t>ve </a:t>
            </a:r>
            <a:r>
              <a:rPr lang="tr-TR" dirty="0"/>
              <a:t>hava ısısı ile oksitlenmesinde, yanıcı maddeler olan </a:t>
            </a:r>
            <a:r>
              <a:rPr lang="tr-TR" dirty="0" smtClean="0"/>
              <a:t>demir </a:t>
            </a:r>
            <a:r>
              <a:rPr lang="tr-TR" dirty="0"/>
              <a:t>ve bakır, buhar veya gaz çıkaramamakta, </a:t>
            </a:r>
            <a:r>
              <a:rPr lang="tr-TR" dirty="0" smtClean="0"/>
              <a:t>dolayısıyla </a:t>
            </a:r>
            <a:r>
              <a:rPr lang="tr-TR" dirty="0"/>
              <a:t>yavaş yanma olayı meydana gelmekte, </a:t>
            </a:r>
            <a:r>
              <a:rPr lang="tr-TR" dirty="0" smtClean="0"/>
              <a:t>ortaya </a:t>
            </a:r>
            <a:r>
              <a:rPr lang="tr-TR" dirty="0"/>
              <a:t>demir oksit (</a:t>
            </a:r>
            <a:r>
              <a:rPr lang="tr-TR" dirty="0" smtClean="0"/>
              <a:t>FeO) </a:t>
            </a:r>
            <a:r>
              <a:rPr lang="tr-TR" dirty="0"/>
              <a:t>ve </a:t>
            </a:r>
            <a:r>
              <a:rPr lang="tr-TR" dirty="0" smtClean="0"/>
              <a:t>Bakıroksit(CuO) çıkmaktadır</a:t>
            </a:r>
            <a:r>
              <a:rPr lang="tr-TR" dirty="0"/>
              <a:t>. Canlıların hücre solunumu olayı da bir </a:t>
            </a:r>
            <a:r>
              <a:rPr lang="tr-TR" dirty="0" smtClean="0"/>
              <a:t>nevi yavaş </a:t>
            </a:r>
            <a:r>
              <a:rPr lang="tr-TR" dirty="0"/>
              <a:t>yanma olayıdır</a:t>
            </a:r>
            <a:r>
              <a:rPr lang="tr-TR" dirty="0" smtClean="0"/>
              <a:t>.</a:t>
            </a:r>
          </a:p>
          <a:p>
            <a:pPr marL="0" indent="0" algn="just">
              <a:buNone/>
            </a:pPr>
            <a:r>
              <a:rPr lang="tr-TR" dirty="0"/>
              <a:t>C + </a:t>
            </a:r>
            <a:r>
              <a:rPr lang="tr-TR" dirty="0" smtClean="0"/>
              <a:t>O</a:t>
            </a:r>
            <a:r>
              <a:rPr lang="tr-TR" baseline="-25000" dirty="0">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→CO</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 </a:t>
            </a:r>
            <a:r>
              <a:rPr lang="tr-TR" dirty="0"/>
              <a:t>ısı (Karbon oksijenle yanması)</a:t>
            </a:r>
          </a:p>
          <a:p>
            <a:pPr marL="0" indent="0" algn="just">
              <a:buNone/>
            </a:pPr>
            <a:r>
              <a:rPr lang="tr-TR" dirty="0" smtClean="0"/>
              <a:t>2H</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 O</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→2H</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O </a:t>
            </a:r>
            <a:r>
              <a:rPr lang="tr-TR" dirty="0"/>
              <a:t>+ ısı (Hidrojen oksijenle </a:t>
            </a:r>
            <a:r>
              <a:rPr lang="tr-TR" dirty="0" smtClean="0"/>
              <a:t>yanması</a:t>
            </a:r>
            <a:r>
              <a:rPr lang="tr-TR" dirty="0"/>
              <a:t>)</a:t>
            </a:r>
          </a:p>
          <a:p>
            <a:pPr marL="0" indent="0" algn="just">
              <a:buNone/>
            </a:pPr>
            <a:r>
              <a:rPr lang="tr-TR" dirty="0" smtClean="0"/>
              <a:t>CH</a:t>
            </a:r>
            <a:r>
              <a:rPr lang="tr-TR" baseline="-25000" dirty="0" smtClean="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4</a:t>
            </a:r>
            <a:r>
              <a:rPr lang="tr-TR" dirty="0" smtClean="0"/>
              <a:t>+ </a:t>
            </a:r>
            <a:r>
              <a:rPr lang="tr-TR" dirty="0"/>
              <a:t>2 </a:t>
            </a:r>
            <a:r>
              <a:rPr lang="tr-TR" dirty="0" smtClean="0"/>
              <a:t>O</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→CO</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 </a:t>
            </a:r>
            <a:r>
              <a:rPr lang="tr-TR" dirty="0"/>
              <a:t>2 </a:t>
            </a:r>
            <a:r>
              <a:rPr lang="tr-TR" dirty="0" smtClean="0"/>
              <a:t>H</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O </a:t>
            </a:r>
            <a:r>
              <a:rPr lang="tr-TR" dirty="0"/>
              <a:t>+ ısı (Metan oksijenle </a:t>
            </a:r>
            <a:r>
              <a:rPr lang="tr-TR" dirty="0" smtClean="0"/>
              <a:t>yanması</a:t>
            </a:r>
            <a:r>
              <a:rPr lang="tr-TR" dirty="0"/>
              <a:t>)</a:t>
            </a:r>
          </a:p>
          <a:p>
            <a:pPr marL="0" indent="0" algn="just">
              <a:buNone/>
            </a:pPr>
            <a:r>
              <a:rPr lang="tr-TR" dirty="0" smtClean="0"/>
              <a:t>C</a:t>
            </a:r>
            <a:r>
              <a:rPr lang="tr-TR" baseline="-25000" dirty="0" smtClean="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H</a:t>
            </a:r>
            <a:r>
              <a:rPr lang="tr-TR" baseline="-25000" dirty="0" smtClean="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6</a:t>
            </a:r>
            <a:r>
              <a:rPr lang="tr-TR" dirty="0" smtClean="0"/>
              <a:t>+ </a:t>
            </a:r>
            <a:r>
              <a:rPr lang="tr-TR" dirty="0"/>
              <a:t>7/2 </a:t>
            </a:r>
            <a:r>
              <a:rPr lang="tr-TR" dirty="0" smtClean="0"/>
              <a:t>O</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→2CO</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 </a:t>
            </a:r>
            <a:r>
              <a:rPr lang="tr-TR" dirty="0"/>
              <a:t>3 </a:t>
            </a:r>
            <a:r>
              <a:rPr lang="tr-TR" dirty="0" smtClean="0"/>
              <a:t>H</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O </a:t>
            </a:r>
            <a:r>
              <a:rPr lang="tr-TR" dirty="0"/>
              <a:t>+ ısı (</a:t>
            </a:r>
            <a:r>
              <a:rPr lang="tr-TR" dirty="0" smtClean="0"/>
              <a:t>Etan oksijenle </a:t>
            </a:r>
            <a:r>
              <a:rPr lang="tr-TR" dirty="0"/>
              <a:t>yanması)</a:t>
            </a:r>
          </a:p>
          <a:p>
            <a:pPr marL="0" indent="0" algn="just">
              <a:buNone/>
            </a:pPr>
            <a:r>
              <a:rPr lang="tr-TR" dirty="0" smtClean="0"/>
              <a:t>C</a:t>
            </a:r>
            <a:r>
              <a:rPr lang="tr-TR" baseline="-25000" dirty="0" smtClean="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H</a:t>
            </a:r>
            <a:r>
              <a:rPr lang="tr-TR" baseline="-25000" dirty="0" smtClean="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5</a:t>
            </a:r>
            <a:r>
              <a:rPr lang="tr-TR" dirty="0" smtClean="0"/>
              <a:t>OH </a:t>
            </a:r>
            <a:r>
              <a:rPr lang="tr-TR" dirty="0"/>
              <a:t>+ 3 </a:t>
            </a:r>
            <a:r>
              <a:rPr lang="tr-TR" dirty="0" smtClean="0"/>
              <a:t>O</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a:t>
            </a:r>
            <a:r>
              <a:rPr lang="tr-TR" dirty="0"/>
              <a:t>2 </a:t>
            </a:r>
            <a:r>
              <a:rPr lang="tr-TR" dirty="0" smtClean="0"/>
              <a:t>CO</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 </a:t>
            </a:r>
            <a:r>
              <a:rPr lang="tr-TR" dirty="0"/>
              <a:t>3 </a:t>
            </a:r>
            <a:r>
              <a:rPr lang="tr-TR" dirty="0" smtClean="0"/>
              <a:t>H</a:t>
            </a:r>
            <a:r>
              <a:rPr lang="tr-TR" baseline="-250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2</a:t>
            </a:r>
            <a:r>
              <a:rPr lang="tr-TR" dirty="0" smtClean="0"/>
              <a:t>O </a:t>
            </a:r>
            <a:r>
              <a:rPr lang="tr-TR" dirty="0"/>
              <a:t>+ ısı (Etil </a:t>
            </a:r>
            <a:r>
              <a:rPr lang="tr-TR" dirty="0" smtClean="0"/>
              <a:t>alkol oksijenle </a:t>
            </a:r>
            <a:r>
              <a:rPr lang="tr-TR" dirty="0"/>
              <a:t>yanması)</a:t>
            </a:r>
          </a:p>
        </p:txBody>
      </p:sp>
    </p:spTree>
    <p:extLst>
      <p:ext uri="{BB962C8B-B14F-4D97-AF65-F5344CB8AC3E}">
        <p14:creationId xmlns:p14="http://schemas.microsoft.com/office/powerpoint/2010/main" val="3548508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ood Type Yazı Tipi">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Tahta Yazı</Template>
  <TotalTime>604</TotalTime>
  <Words>2589</Words>
  <Application>Microsoft Office PowerPoint</Application>
  <PresentationFormat>Widescreen</PresentationFormat>
  <Paragraphs>220</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Bookman Old Style</vt:lpstr>
      <vt:lpstr>Calibri</vt:lpstr>
      <vt:lpstr>Century Gothic</vt:lpstr>
      <vt:lpstr>IBM Plex Sans</vt:lpstr>
      <vt:lpstr>Times New Roman</vt:lpstr>
      <vt:lpstr>Wingdings</vt:lpstr>
      <vt:lpstr>Wood Type Yazı Tipi</vt:lpstr>
      <vt:lpstr>YAKITLAR ve YAKIT TEKNOLOJİLERİ </vt:lpstr>
      <vt:lpstr>Yakıtlar-Yanma-Enerji</vt:lpstr>
      <vt:lpstr>PowerPoint Presentation</vt:lpstr>
      <vt:lpstr>Yanma</vt:lpstr>
      <vt:lpstr>PowerPoint Presentation</vt:lpstr>
      <vt:lpstr>PowerPoint Presentation</vt:lpstr>
      <vt:lpstr>PowerPoint Presentation</vt:lpstr>
      <vt:lpstr> YANMA ÇEŞİTLERİ </vt:lpstr>
      <vt:lpstr> Yavaş Yanma </vt:lpstr>
      <vt:lpstr>Hızlı Yanma</vt:lpstr>
      <vt:lpstr>Parlama ve Patlama</vt:lpstr>
      <vt:lpstr>Kendi  Kendine Yanma</vt:lpstr>
      <vt:lpstr>Enerji kaynakları</vt:lpstr>
      <vt:lpstr>PowerPoint Presentation</vt:lpstr>
      <vt:lpstr>Yenilenemez enerji kaynakları</vt:lpstr>
      <vt:lpstr>Yenilenebilir enerji kaynakları</vt:lpstr>
      <vt:lpstr>PowerPoint Presentation</vt:lpstr>
      <vt:lpstr>Enerji Nedir?</vt:lpstr>
      <vt:lpstr>İç Enerji Nedir ?</vt:lpstr>
      <vt:lpstr>PowerPoint Presentation</vt:lpstr>
      <vt:lpstr>Enerji Çeşitleri Nelerdir ?</vt:lpstr>
      <vt:lpstr>PowerPoint Presentation</vt:lpstr>
      <vt:lpstr>Mekanik Enerji Nedir ?</vt:lpstr>
      <vt:lpstr>Kinetik Enerji Nedir ?</vt:lpstr>
      <vt:lpstr>Potansiyel Enerji Nedir ?</vt:lpstr>
      <vt:lpstr>Isı (Termal) Enerji Nedir ?</vt:lpstr>
      <vt:lpstr>Kimyasal Enerji Nedir ?</vt:lpstr>
      <vt:lpstr>Nükleer Enerji Nedir ?</vt:lpstr>
      <vt:lpstr>Elektriksel Enerji Nedir ?</vt:lpstr>
      <vt:lpstr>Elektromanyetik Enerji Nedir ?</vt:lpstr>
      <vt:lpstr>Enerjinin Dönüşümü</vt:lpstr>
      <vt:lpstr>PowerPoint Presentation</vt:lpstr>
      <vt:lpstr>Makinelerde enerji dönüşümleri</vt:lpstr>
      <vt:lpstr>Otomobilde enerji dönüşümü</vt:lpstr>
      <vt:lpstr>PowerPoint Presentation</vt:lpstr>
      <vt:lpstr>PowerPoint Presentation</vt:lpstr>
      <vt:lpstr>PowerPoint Presentation</vt:lpstr>
      <vt:lpstr>PowerPoint Presentation</vt:lpstr>
      <vt:lpstr>Yakıtlar</vt:lpstr>
      <vt:lpstr>PowerPoint Presentation</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KİMYA MÜHENDİSLİĞİ LABORATUVARI 2</dc:title>
  <dc:creator>Supervisor</dc:creator>
  <cp:lastModifiedBy>Osman İsmail</cp:lastModifiedBy>
  <cp:revision>174</cp:revision>
  <dcterms:created xsi:type="dcterms:W3CDTF">2020-09-15T09:06:59Z</dcterms:created>
  <dcterms:modified xsi:type="dcterms:W3CDTF">2023-10-11T11:46:14Z</dcterms:modified>
</cp:coreProperties>
</file>