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876" r:id="rId1"/>
  </p:sldMasterIdLst>
  <p:sldIdLst>
    <p:sldId id="256" r:id="rId2"/>
    <p:sldId id="261" r:id="rId3"/>
    <p:sldId id="304" r:id="rId4"/>
    <p:sldId id="262" r:id="rId5"/>
    <p:sldId id="263" r:id="rId6"/>
    <p:sldId id="266" r:id="rId7"/>
    <p:sldId id="275" r:id="rId8"/>
    <p:sldId id="268" r:id="rId9"/>
    <p:sldId id="305" r:id="rId10"/>
    <p:sldId id="306" r:id="rId11"/>
    <p:sldId id="307" r:id="rId12"/>
    <p:sldId id="308" r:id="rId13"/>
    <p:sldId id="309" r:id="rId14"/>
    <p:sldId id="310" r:id="rId15"/>
    <p:sldId id="311" r:id="rId16"/>
    <p:sldId id="274" r:id="rId17"/>
    <p:sldId id="276" r:id="rId18"/>
    <p:sldId id="270" r:id="rId19"/>
    <p:sldId id="277" r:id="rId20"/>
    <p:sldId id="312" r:id="rId21"/>
    <p:sldId id="278" r:id="rId22"/>
    <p:sldId id="279" r:id="rId23"/>
    <p:sldId id="267" r:id="rId24"/>
    <p:sldId id="313" r:id="rId25"/>
    <p:sldId id="291" r:id="rId26"/>
    <p:sldId id="283" r:id="rId27"/>
    <p:sldId id="284" r:id="rId28"/>
    <p:sldId id="285" r:id="rId29"/>
    <p:sldId id="288" r:id="rId30"/>
    <p:sldId id="286" r:id="rId31"/>
    <p:sldId id="287" r:id="rId32"/>
    <p:sldId id="290" r:id="rId33"/>
    <p:sldId id="289" r:id="rId34"/>
    <p:sldId id="314" r:id="rId35"/>
    <p:sldId id="282" r:id="rId36"/>
    <p:sldId id="281" r:id="rId37"/>
    <p:sldId id="292" r:id="rId38"/>
    <p:sldId id="293" r:id="rId39"/>
    <p:sldId id="315" r:id="rId40"/>
    <p:sldId id="294" r:id="rId41"/>
    <p:sldId id="295" r:id="rId42"/>
    <p:sldId id="316" r:id="rId43"/>
    <p:sldId id="296" r:id="rId44"/>
    <p:sldId id="297" r:id="rId45"/>
    <p:sldId id="317" r:id="rId46"/>
    <p:sldId id="298" r:id="rId47"/>
    <p:sldId id="299" r:id="rId48"/>
    <p:sldId id="300" r:id="rId49"/>
    <p:sldId id="301" r:id="rId50"/>
    <p:sldId id="302" r:id="rId51"/>
    <p:sldId id="318" r:id="rId52"/>
    <p:sldId id="303" r:id="rId53"/>
    <p:sldId id="265" r:id="rId5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Orta Stil 2 - Vurgu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Orta Stil 1 - Vurgu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364" autoAdjust="0"/>
  </p:normalViewPr>
  <p:slideViewPr>
    <p:cSldViewPr snapToGrid="0">
      <p:cViewPr varScale="1">
        <p:scale>
          <a:sx n="69" d="100"/>
          <a:sy n="69" d="100"/>
        </p:scale>
        <p:origin x="738"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82762"/>
            <a:ext cx="10222992" cy="80683"/>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5000"/>
              </a:lnSpc>
              <a:defRPr sz="7200" b="1" cap="none" baseline="0">
                <a:blipFill dpi="0" rotWithShape="1">
                  <a:blip r:embed="rId4"/>
                  <a:srcRect/>
                  <a:tile tx="6350" ty="-127000" sx="65000" sy="64000" flip="none" algn="tl"/>
                </a:blip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000" b="1">
                <a:solidFill>
                  <a:schemeClr val="accent2">
                    <a:lumMod val="75000"/>
                  </a:schemeClr>
                </a:solidFill>
              </a:defRPr>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tr-TR" smtClean="0"/>
              <a:t>Asıl alt başlık stilini düzenlemek için tıklayın</a:t>
            </a:r>
            <a:endParaRPr lang="en-US" dirty="0"/>
          </a:p>
        </p:txBody>
      </p:sp>
      <p:sp>
        <p:nvSpPr>
          <p:cNvPr id="4" name="Date Placeholder 3"/>
          <p:cNvSpPr>
            <a:spLocks noGrp="1"/>
          </p:cNvSpPr>
          <p:nvPr>
            <p:ph type="dt" sz="half" idx="10"/>
          </p:nvPr>
        </p:nvSpPr>
        <p:spPr/>
        <p:txBody>
          <a:bodyPr/>
          <a:lstStyle/>
          <a:p>
            <a:fld id="{83284890-85D2-4D7B-8EF5-15A9C1DB8F42}" type="datetimeFigureOut">
              <a:rPr lang="en-US"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9592733" y="4289334"/>
            <a:ext cx="1193868" cy="640080"/>
          </a:xfrm>
        </p:spPr>
        <p:txBody>
          <a:bodyPr/>
          <a:lstStyle>
            <a:lvl1pPr>
              <a:defRPr sz="2800" b="1"/>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4262004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7157CC2-0FC8-4686-B024-99790E0F5162}" type="datetimeFigureOut">
              <a:rPr lang="en-US"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545868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F6764DA5-CD3D-4590-A511-FCD3BC7A793E}" type="datetimeFigureOut">
              <a:rPr lang="en-US"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918079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82F5661D-6934-4B32-B92C-470368BF1EC6}" type="datetimeFigureOut">
              <a:rPr lang="en-US" smtClean="0"/>
              <a:t>2/21/2024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6436556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5000"/>
              </a:lnSpc>
              <a:defRPr sz="7200" b="1"/>
            </a:lvl1pPr>
          </a:lstStyle>
          <a:p>
            <a:r>
              <a:rPr lang="tr-TR" smtClean="0"/>
              <a:t>Asıl başlık stili için tıklatın</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b="1">
                <a:solidFill>
                  <a:schemeClr val="accent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a:t>
            </a:r>
          </a:p>
        </p:txBody>
      </p:sp>
      <p:sp>
        <p:nvSpPr>
          <p:cNvPr id="4" name="Date Placeholder 3"/>
          <p:cNvSpPr>
            <a:spLocks noGrp="1"/>
          </p:cNvSpPr>
          <p:nvPr>
            <p:ph type="dt" sz="half" idx="10"/>
          </p:nvPr>
        </p:nvSpPr>
        <p:spPr>
          <a:xfrm>
            <a:off x="8593667" y="6272784"/>
            <a:ext cx="2644309" cy="365125"/>
          </a:xfrm>
        </p:spPr>
        <p:txBody>
          <a:bodyPr/>
          <a:lstStyle>
            <a:lvl1pPr>
              <a:defRPr>
                <a:solidFill>
                  <a:schemeClr val="accent2">
                    <a:lumMod val="50000"/>
                  </a:schemeClr>
                </a:solidFill>
              </a:defRPr>
            </a:lvl1pPr>
          </a:lstStyle>
          <a:p>
            <a:fld id="{C6F822A4-8DA6-4447-9B1F-C5DB58435268}" type="datetimeFigureOut">
              <a:rPr lang="en-US" smtClean="0"/>
              <a:t>2/21/2024</a:t>
            </a:fld>
            <a:endParaRPr lang="en-US" dirty="0"/>
          </a:p>
        </p:txBody>
      </p:sp>
      <p:sp>
        <p:nvSpPr>
          <p:cNvPr id="5" name="Footer Placeholder 4"/>
          <p:cNvSpPr>
            <a:spLocks noGrp="1"/>
          </p:cNvSpPr>
          <p:nvPr>
            <p:ph type="ftr" sz="quarter" idx="11"/>
          </p:nvPr>
        </p:nvSpPr>
        <p:spPr>
          <a:xfrm>
            <a:off x="2182708" y="6272784"/>
            <a:ext cx="6327648" cy="365125"/>
          </a:xfrm>
        </p:spPr>
        <p:txBody>
          <a:bodyPr/>
          <a:lstStyle>
            <a:lvl1pPr>
              <a:defRPr>
                <a:solidFill>
                  <a:schemeClr val="accent2">
                    <a:lumMod val="50000"/>
                  </a:schemeClr>
                </a:solidFill>
              </a:defRPr>
            </a:lvl1pPr>
          </a:lstStyle>
          <a:p>
            <a:endParaRPr lang="en-US" dirty="0"/>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8482427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548D31E-DCDA-41A7-9C67-C4B11B94D21D}" type="datetimeFigureOut">
              <a:rPr lang="en-US" smtClean="0"/>
              <a:t>2/21/2024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5118654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2">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9B3762C0-B258-48F1-ADE6-176B4174CCDD}" type="datetimeFigureOut">
              <a:rPr lang="en-US" smtClean="0"/>
              <a:t>2/21/2024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740731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677919A6-33EB-49BD-A62F-1FA56B9F9712}" type="datetimeFigureOut">
              <a:rPr lang="en-US" smtClean="0"/>
              <a:t>2/21/2024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1921274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4E7D1B-D673-4CF6-8672-009D42ABD2A0}" type="datetimeFigureOut">
              <a:rPr lang="en-US" smtClean="0"/>
              <a:t>2/21/2024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042474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p>
            <a:fld id="{DA16AA21-1863-4931-97CB-99D0A168701B}" type="datetimeFigureOut">
              <a:rPr lang="en-US" smtClean="0"/>
              <a:t>2/21/2024</a:t>
            </a:fld>
            <a:endParaRPr lang="en-US" dirty="0"/>
          </a:p>
        </p:txBody>
      </p:sp>
      <p:sp>
        <p:nvSpPr>
          <p:cNvPr id="6" name="Footer Placeholder 5"/>
          <p:cNvSpPr>
            <a:spLocks noGrp="1"/>
          </p:cNvSpPr>
          <p:nvPr>
            <p:ph type="ftr" sz="quarter" idx="11"/>
          </p:nvPr>
        </p:nvSpPr>
        <p:spPr/>
        <p:txBody>
          <a:bodyPr/>
          <a:lstStyle/>
          <a:p>
            <a:endParaRPr lang="en-US" dirty="0"/>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633645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2">
                    <a:lumMod val="5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a:t>
            </a:r>
          </a:p>
        </p:txBody>
      </p:sp>
      <p:sp>
        <p:nvSpPr>
          <p:cNvPr id="5" name="Date Placeholder 4"/>
          <p:cNvSpPr>
            <a:spLocks noGrp="1"/>
          </p:cNvSpPr>
          <p:nvPr>
            <p:ph type="dt" sz="half" idx="10"/>
          </p:nvPr>
        </p:nvSpPr>
        <p:spPr/>
        <p:txBody>
          <a:bodyPr/>
          <a:lstStyle>
            <a:lvl1pPr>
              <a:defRPr>
                <a:solidFill>
                  <a:schemeClr val="accent2">
                    <a:lumMod val="75000"/>
                  </a:schemeClr>
                </a:solidFill>
              </a:defRPr>
            </a:lvl1pPr>
          </a:lstStyle>
          <a:p>
            <a:fld id="{3772C379-9A7C-4C87-A116-CBE9F58B04C5}" type="datetimeFigureOut">
              <a:rPr lang="en-US" smtClean="0"/>
              <a:t>2/21/2024</a:t>
            </a:fld>
            <a:endParaRPr lang="en-US" dirty="0"/>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2">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9918738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tr-TR" smtClean="0"/>
              <a:t>Asıl metin stillerini düzenle</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accent2">
                    <a:lumMod val="50000"/>
                  </a:schemeClr>
                </a:solidFill>
              </a:defRPr>
            </a:lvl1pPr>
          </a:lstStyle>
          <a:p>
            <a:fld id="{8664C608-40B1-4030-A28D-5B74BC98ADCE}" type="datetimeFigureOut">
              <a:rPr lang="en-US" smtClean="0"/>
              <a:t>2/21/2024</a:t>
            </a:fld>
            <a:endParaRPr lang="en-US" dirty="0"/>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accent2">
                    <a:lumMod val="50000"/>
                  </a:schemeClr>
                </a:solidFill>
              </a:defRPr>
            </a:lvl1pPr>
          </a:lstStyle>
          <a:p>
            <a:endParaRPr lang="en-US" dirty="0"/>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2">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75311929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hf sldNum="0" hdr="0" ftr="0" dt="0"/>
  <p:txStyles>
    <p:titleStyle>
      <a:lvl1pPr algn="l" defTabSz="914400" rtl="0" eaLnBrk="1" latinLnBrk="0" hangingPunct="1">
        <a:lnSpc>
          <a:spcPct val="90000"/>
        </a:lnSpc>
        <a:spcBef>
          <a:spcPct val="0"/>
        </a:spcBef>
        <a:buNone/>
        <a:defRPr sz="4800" b="1" kern="1200" cap="none"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2"/>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2"/>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Unvan 1"/>
          <p:cNvSpPr>
            <a:spLocks noGrp="1"/>
          </p:cNvSpPr>
          <p:nvPr>
            <p:ph type="ctrTitle"/>
          </p:nvPr>
        </p:nvSpPr>
        <p:spPr>
          <a:xfrm>
            <a:off x="954579" y="1321387"/>
            <a:ext cx="9966960" cy="3035808"/>
          </a:xfrm>
        </p:spPr>
        <p:txBody>
          <a:bodyPr/>
          <a:lstStyle/>
          <a:p>
            <a:pPr algn="ctr"/>
            <a:r>
              <a:rPr lang="tr-TR" dirty="0"/>
              <a:t>Tekstil Hazırlama Teknolojisi</a:t>
            </a:r>
            <a:endParaRPr lang="en-US" dirty="0"/>
          </a:p>
        </p:txBody>
      </p:sp>
      <p:sp>
        <p:nvSpPr>
          <p:cNvPr id="3" name="Alt Başlık 2"/>
          <p:cNvSpPr>
            <a:spLocks noGrp="1"/>
          </p:cNvSpPr>
          <p:nvPr>
            <p:ph type="subTitle" idx="1"/>
          </p:nvPr>
        </p:nvSpPr>
        <p:spPr/>
        <p:txBody>
          <a:bodyPr/>
          <a:lstStyle/>
          <a:p>
            <a:pPr algn="ctr"/>
            <a:r>
              <a:rPr lang="tr-TR" dirty="0" smtClean="0"/>
              <a:t>2023-2024 </a:t>
            </a:r>
            <a:r>
              <a:rPr lang="tr-TR" dirty="0" smtClean="0"/>
              <a:t>Bahar Dönemi </a:t>
            </a:r>
          </a:p>
          <a:p>
            <a:pPr algn="ctr"/>
            <a:r>
              <a:rPr lang="tr-TR" dirty="0" smtClean="0"/>
              <a:t>(</a:t>
            </a:r>
            <a:r>
              <a:rPr lang="tr-TR" dirty="0"/>
              <a:t>2</a:t>
            </a:r>
            <a:r>
              <a:rPr lang="tr-TR" dirty="0" smtClean="0"/>
              <a:t>. Hafta: </a:t>
            </a:r>
            <a:r>
              <a:rPr lang="tr-TR" dirty="0" smtClean="0"/>
              <a:t>28</a:t>
            </a:r>
            <a:r>
              <a:rPr lang="tr-TR" dirty="0" smtClean="0"/>
              <a:t>.03.2024)</a:t>
            </a:r>
            <a:endParaRPr lang="en-US" dirty="0"/>
          </a:p>
        </p:txBody>
      </p:sp>
    </p:spTree>
    <p:extLst>
      <p:ext uri="{BB962C8B-B14F-4D97-AF65-F5344CB8AC3E}">
        <p14:creationId xmlns:p14="http://schemas.microsoft.com/office/powerpoint/2010/main" val="79686884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81891"/>
            <a:ext cx="10058400" cy="5590309"/>
          </a:xfrm>
        </p:spPr>
        <p:txBody>
          <a:bodyPr>
            <a:normAutofit/>
          </a:bodyPr>
          <a:lstStyle/>
          <a:p>
            <a:pPr lvl="0" algn="just">
              <a:lnSpc>
                <a:spcPct val="150000"/>
              </a:lnSpc>
              <a:buClr>
                <a:srgbClr val="629DD1"/>
              </a:buClr>
              <a:buFont typeface="Wingdings" panose="05000000000000000000" pitchFamily="2" charset="2"/>
              <a:buChar char="v"/>
            </a:pPr>
            <a:r>
              <a:rPr lang="tr-TR" dirty="0">
                <a:solidFill>
                  <a:srgbClr val="C00000"/>
                </a:solidFill>
              </a:rPr>
              <a:t>Termoplastik</a:t>
            </a:r>
            <a:r>
              <a:rPr lang="tr-TR" dirty="0">
                <a:solidFill>
                  <a:prstClr val="black"/>
                </a:solidFill>
              </a:rPr>
              <a:t>: Isı ve basınç altında yumuşayıp akan ve çeşitli formlarda şekillendirilebilen doğrusal polimerlerdir.</a:t>
            </a:r>
          </a:p>
          <a:p>
            <a:pPr lvl="0" algn="just">
              <a:lnSpc>
                <a:spcPct val="150000"/>
              </a:lnSpc>
              <a:buClr>
                <a:srgbClr val="629DD1"/>
              </a:buClr>
              <a:buFont typeface="Wingdings" panose="05000000000000000000" pitchFamily="2" charset="2"/>
              <a:buChar char="v"/>
            </a:pPr>
            <a:r>
              <a:rPr lang="tr-TR" dirty="0">
                <a:solidFill>
                  <a:srgbClr val="C00000"/>
                </a:solidFill>
              </a:rPr>
              <a:t>Termoset</a:t>
            </a:r>
            <a:r>
              <a:rPr lang="tr-TR" dirty="0">
                <a:solidFill>
                  <a:prstClr val="black"/>
                </a:solidFill>
              </a:rPr>
              <a:t>: Bir kez şekillendirildikten sonra tekrar çözmek ve eritmekle şekillendirilemeyen çapraz bağlı polimerlerdir.</a:t>
            </a:r>
          </a:p>
          <a:p>
            <a:pPr lvl="0" algn="just">
              <a:lnSpc>
                <a:spcPct val="150000"/>
              </a:lnSpc>
              <a:buClr>
                <a:srgbClr val="629DD1"/>
              </a:buClr>
              <a:buFont typeface="Wingdings" panose="05000000000000000000" pitchFamily="2" charset="2"/>
              <a:buChar char="v"/>
            </a:pPr>
            <a:r>
              <a:rPr lang="tr-TR" dirty="0" smtClean="0">
                <a:solidFill>
                  <a:srgbClr val="C00000"/>
                </a:solidFill>
              </a:rPr>
              <a:t>Elastomer</a:t>
            </a:r>
            <a:r>
              <a:rPr lang="tr-TR" dirty="0">
                <a:solidFill>
                  <a:srgbClr val="C00000"/>
                </a:solidFill>
              </a:rPr>
              <a:t>: </a:t>
            </a:r>
            <a:r>
              <a:rPr lang="tr-TR" dirty="0">
                <a:solidFill>
                  <a:prstClr val="black"/>
                </a:solidFill>
              </a:rPr>
              <a:t>İyi yalıtım sağlayan, kolay deforme olmayan, farklı şekiller halinde kalıplanabilen bir bükülebilir plastik malzeme sınıfıdır. Doğal ve suni kauçuk malzemeler, özel bir polimer türü olan elastomerler arasındadır. Elastomerler, kaykay tekerlekleri, tenis ayakkabılarının tabanları, hoparlör kablolarını ve telefon hatlarını saran yalıtımlar gibi birçok uygulama alanında yer almaktadır </a:t>
            </a:r>
          </a:p>
          <a:p>
            <a:pPr marL="0" indent="0">
              <a:buNone/>
            </a:pPr>
            <a:endParaRPr lang="tr-TR" dirty="0"/>
          </a:p>
        </p:txBody>
      </p:sp>
    </p:spTree>
    <p:extLst>
      <p:ext uri="{BB962C8B-B14F-4D97-AF65-F5344CB8AC3E}">
        <p14:creationId xmlns:p14="http://schemas.microsoft.com/office/powerpoint/2010/main" val="17906188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40327"/>
            <a:ext cx="10058400" cy="5631873"/>
          </a:xfrm>
        </p:spPr>
        <p:txBody>
          <a:bodyPr/>
          <a:lstStyle/>
          <a:p>
            <a:r>
              <a:rPr lang="tr-TR" b="1" dirty="0" smtClean="0"/>
              <a:t>Kimyasal yapılarına göre</a:t>
            </a:r>
          </a:p>
          <a:p>
            <a:pPr marL="0" indent="0">
              <a:buNone/>
            </a:pPr>
            <a:endParaRPr lang="tr-TR" b="1" dirty="0"/>
          </a:p>
        </p:txBody>
      </p:sp>
      <p:pic>
        <p:nvPicPr>
          <p:cNvPr id="4" name="Picture 3"/>
          <p:cNvPicPr>
            <a:picLocks noChangeAspect="1"/>
          </p:cNvPicPr>
          <p:nvPr/>
        </p:nvPicPr>
        <p:blipFill>
          <a:blip r:embed="rId2"/>
          <a:stretch>
            <a:fillRect/>
          </a:stretch>
        </p:blipFill>
        <p:spPr>
          <a:xfrm>
            <a:off x="1543050" y="1738312"/>
            <a:ext cx="9105900" cy="3381375"/>
          </a:xfrm>
          <a:prstGeom prst="rect">
            <a:avLst/>
          </a:prstGeom>
        </p:spPr>
      </p:pic>
    </p:spTree>
    <p:extLst>
      <p:ext uri="{BB962C8B-B14F-4D97-AF65-F5344CB8AC3E}">
        <p14:creationId xmlns:p14="http://schemas.microsoft.com/office/powerpoint/2010/main" val="23166233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81891"/>
            <a:ext cx="10058400" cy="5590309"/>
          </a:xfrm>
        </p:spPr>
        <p:txBody>
          <a:bodyPr/>
          <a:lstStyle/>
          <a:p>
            <a:pPr marL="0" indent="0">
              <a:buNone/>
            </a:pPr>
            <a:r>
              <a:rPr lang="tr-TR" b="1" dirty="0">
                <a:solidFill>
                  <a:srgbClr val="FF0000"/>
                </a:solidFill>
              </a:rPr>
              <a:t>Zincir yapısına göre polimerler</a:t>
            </a:r>
          </a:p>
          <a:p>
            <a:pPr algn="just">
              <a:buFont typeface="Wingdings" panose="05000000000000000000" pitchFamily="2" charset="2"/>
              <a:buChar char="v"/>
            </a:pPr>
            <a:r>
              <a:rPr lang="tr-TR" b="1" dirty="0" smtClean="0">
                <a:solidFill>
                  <a:srgbClr val="00B050"/>
                </a:solidFill>
              </a:rPr>
              <a:t>Homopolimerler</a:t>
            </a:r>
            <a:r>
              <a:rPr lang="tr-TR" b="1" dirty="0">
                <a:solidFill>
                  <a:srgbClr val="00B050"/>
                </a:solidFill>
              </a:rPr>
              <a:t>: </a:t>
            </a:r>
            <a:endParaRPr lang="tr-TR" b="1" dirty="0" smtClean="0">
              <a:solidFill>
                <a:srgbClr val="00B050"/>
              </a:solidFill>
            </a:endParaRPr>
          </a:p>
          <a:p>
            <a:pPr algn="just">
              <a:buFont typeface="Wingdings" panose="05000000000000000000" pitchFamily="2" charset="2"/>
              <a:buChar char="ü"/>
            </a:pPr>
            <a:r>
              <a:rPr lang="tr-TR" dirty="0" smtClean="0"/>
              <a:t>Polimer zinciri boyunca tekrar eden birim (mer) aynıdır.</a:t>
            </a:r>
          </a:p>
          <a:p>
            <a:pPr algn="just">
              <a:buFont typeface="Wingdings" panose="05000000000000000000" pitchFamily="2" charset="2"/>
              <a:buChar char="ü"/>
            </a:pPr>
            <a:r>
              <a:rPr lang="tr-TR" dirty="0" smtClean="0"/>
              <a:t>Zincir ‘’AAAAAA’’ şeklinde bir yapı gösterir (A=mer).</a:t>
            </a:r>
            <a:endParaRPr lang="tr-TR" dirty="0"/>
          </a:p>
          <a:p>
            <a:pPr algn="just">
              <a:buFont typeface="Wingdings" panose="05000000000000000000" pitchFamily="2" charset="2"/>
              <a:buChar char="ü"/>
            </a:pPr>
            <a:r>
              <a:rPr lang="tr-TR" dirty="0" smtClean="0"/>
              <a:t>Bu tür polimerler </a:t>
            </a:r>
            <a:r>
              <a:rPr lang="tr-TR" b="1" dirty="0" smtClean="0">
                <a:solidFill>
                  <a:srgbClr val="002060"/>
                </a:solidFill>
              </a:rPr>
              <a:t>tek bir tür monomerden </a:t>
            </a:r>
            <a:r>
              <a:rPr lang="tr-TR" dirty="0" smtClean="0"/>
              <a:t>elde edilirler.</a:t>
            </a:r>
            <a:endParaRPr lang="tr-TR" dirty="0"/>
          </a:p>
          <a:p>
            <a:pPr algn="just">
              <a:buFont typeface="Wingdings" panose="05000000000000000000" pitchFamily="2" charset="2"/>
              <a:buChar char="ü"/>
            </a:pPr>
            <a:endParaRPr lang="tr-TR" dirty="0" smtClean="0"/>
          </a:p>
          <a:p>
            <a:pPr algn="just">
              <a:buFont typeface="Wingdings" panose="05000000000000000000" pitchFamily="2" charset="2"/>
              <a:buChar char="ü"/>
            </a:pPr>
            <a:endParaRPr lang="tr-TR" dirty="0" smtClean="0"/>
          </a:p>
          <a:p>
            <a:pPr algn="just">
              <a:buFont typeface="Wingdings" panose="05000000000000000000" pitchFamily="2" charset="2"/>
              <a:buChar char="ü"/>
            </a:pPr>
            <a:endParaRPr lang="tr-TR" dirty="0" smtClean="0"/>
          </a:p>
          <a:p>
            <a:pPr algn="just">
              <a:buFont typeface="Wingdings" panose="05000000000000000000" pitchFamily="2" charset="2"/>
              <a:buChar char="ü"/>
            </a:pPr>
            <a:endParaRPr lang="tr-TR" dirty="0"/>
          </a:p>
          <a:p>
            <a:pPr algn="just">
              <a:buFont typeface="Wingdings" panose="05000000000000000000" pitchFamily="2" charset="2"/>
              <a:buChar char="ü"/>
            </a:pPr>
            <a:endParaRPr lang="tr-TR" dirty="0" smtClean="0"/>
          </a:p>
          <a:p>
            <a:pPr algn="just">
              <a:buFont typeface="Wingdings" panose="05000000000000000000" pitchFamily="2" charset="2"/>
              <a:buChar char="ü"/>
            </a:pPr>
            <a:endParaRPr lang="tr-TR" dirty="0"/>
          </a:p>
          <a:p>
            <a:pPr marL="0" indent="0" algn="just">
              <a:buNone/>
            </a:pPr>
            <a:endParaRPr lang="tr-TR" dirty="0"/>
          </a:p>
          <a:p>
            <a:pPr marL="0" indent="0">
              <a:buNone/>
            </a:pPr>
            <a:endParaRPr lang="tr-TR" dirty="0"/>
          </a:p>
        </p:txBody>
      </p:sp>
      <p:pic>
        <p:nvPicPr>
          <p:cNvPr id="4" name="Picture 3"/>
          <p:cNvPicPr>
            <a:picLocks noChangeAspect="1"/>
          </p:cNvPicPr>
          <p:nvPr/>
        </p:nvPicPr>
        <p:blipFill>
          <a:blip r:embed="rId2"/>
          <a:stretch>
            <a:fillRect/>
          </a:stretch>
        </p:blipFill>
        <p:spPr>
          <a:xfrm>
            <a:off x="2623704" y="3526414"/>
            <a:ext cx="3924300" cy="1190625"/>
          </a:xfrm>
          <a:prstGeom prst="rect">
            <a:avLst/>
          </a:prstGeom>
        </p:spPr>
      </p:pic>
    </p:spTree>
    <p:extLst>
      <p:ext uri="{BB962C8B-B14F-4D97-AF65-F5344CB8AC3E}">
        <p14:creationId xmlns:p14="http://schemas.microsoft.com/office/powerpoint/2010/main" val="88802971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54182"/>
            <a:ext cx="10058400" cy="5618018"/>
          </a:xfrm>
        </p:spPr>
        <p:txBody>
          <a:bodyPr/>
          <a:lstStyle/>
          <a:p>
            <a:pPr>
              <a:buFont typeface="Wingdings" panose="05000000000000000000" pitchFamily="2" charset="2"/>
              <a:buChar char="v"/>
            </a:pPr>
            <a:r>
              <a:rPr lang="tr-TR" b="1" dirty="0" smtClean="0">
                <a:solidFill>
                  <a:srgbClr val="00B050"/>
                </a:solidFill>
              </a:rPr>
              <a:t>Kopolimer</a:t>
            </a:r>
          </a:p>
          <a:p>
            <a:pPr>
              <a:buFont typeface="Wingdings" panose="05000000000000000000" pitchFamily="2" charset="2"/>
              <a:buChar char="ü"/>
            </a:pPr>
            <a:r>
              <a:rPr lang="tr-TR" dirty="0"/>
              <a:t> </a:t>
            </a:r>
            <a:r>
              <a:rPr lang="tr-TR" dirty="0" smtClean="0"/>
              <a:t>Polimer </a:t>
            </a:r>
            <a:r>
              <a:rPr lang="tr-TR" dirty="0"/>
              <a:t>zinciri boyunca </a:t>
            </a:r>
            <a:r>
              <a:rPr lang="tr-TR" dirty="0" smtClean="0"/>
              <a:t>tekrarlanan </a:t>
            </a:r>
            <a:r>
              <a:rPr lang="tr-TR" dirty="0"/>
              <a:t>birim </a:t>
            </a:r>
            <a:r>
              <a:rPr lang="tr-TR" dirty="0" smtClean="0"/>
              <a:t>türü birden fazladır.</a:t>
            </a:r>
          </a:p>
          <a:p>
            <a:pPr marL="0" indent="0">
              <a:buNone/>
            </a:pPr>
            <a:r>
              <a:rPr lang="tr-TR" dirty="0" smtClean="0"/>
              <a:t>Bu polimerler </a:t>
            </a:r>
            <a:r>
              <a:rPr lang="tr-TR" b="1" dirty="0" smtClean="0">
                <a:solidFill>
                  <a:schemeClr val="bg2">
                    <a:lumMod val="25000"/>
                  </a:schemeClr>
                </a:solidFill>
              </a:rPr>
              <a:t>iki veya daha fazla değişik türde monomerden </a:t>
            </a:r>
            <a:r>
              <a:rPr lang="tr-TR" dirty="0" smtClean="0"/>
              <a:t>elde edilmiştir.</a:t>
            </a:r>
          </a:p>
          <a:p>
            <a:pPr marL="0" indent="0">
              <a:lnSpc>
                <a:spcPct val="150000"/>
              </a:lnSpc>
              <a:buNone/>
            </a:pPr>
            <a:r>
              <a:rPr lang="tr-TR" dirty="0" smtClean="0"/>
              <a:t>Monomerlerin polimer zincirindeki diziliş şekline göre kopolimerler birkaç farklı tipte olabilmektedir.</a:t>
            </a:r>
          </a:p>
          <a:p>
            <a:pPr marL="457200" indent="-457200">
              <a:lnSpc>
                <a:spcPct val="150000"/>
              </a:lnSpc>
              <a:buAutoNum type="alphaLcParenR"/>
            </a:pPr>
            <a:r>
              <a:rPr lang="tr-TR" b="1" dirty="0" smtClean="0">
                <a:solidFill>
                  <a:schemeClr val="bg2">
                    <a:lumMod val="25000"/>
                  </a:schemeClr>
                </a:solidFill>
              </a:rPr>
              <a:t>Rastgele (Random, Gelişigüzel) Kopolimer</a:t>
            </a:r>
          </a:p>
          <a:p>
            <a:pPr marL="0" indent="0">
              <a:lnSpc>
                <a:spcPct val="150000"/>
              </a:lnSpc>
              <a:buNone/>
            </a:pPr>
            <a:r>
              <a:rPr lang="tr-TR" dirty="0" smtClean="0"/>
              <a:t>Bu kopolimerde farklı türdeki monomerlerin yani «mer»lerin (örneğin A ve B), zincir boyunca gelişigüzel dizilir ve zincirin yapısı aşağıda gösterilmektedir.</a:t>
            </a:r>
          </a:p>
          <a:p>
            <a:pPr marL="0" indent="0">
              <a:lnSpc>
                <a:spcPct val="150000"/>
              </a:lnSpc>
              <a:buNone/>
            </a:pPr>
            <a:endParaRPr lang="tr-TR" dirty="0"/>
          </a:p>
          <a:p>
            <a:pPr indent="0" algn="ctr">
              <a:lnSpc>
                <a:spcPct val="150000"/>
              </a:lnSpc>
              <a:spcAft>
                <a:spcPts val="0"/>
              </a:spcAft>
              <a:buNone/>
            </a:pPr>
            <a:r>
              <a:rPr lang="tr-TR" b="1" dirty="0">
                <a:latin typeface="Arial" panose="020B0604020202020204" pitchFamily="34" charset="0"/>
                <a:ea typeface="Times New Roman" panose="02020603050405020304" pitchFamily="18" charset="0"/>
              </a:rPr>
              <a:t>-</a:t>
            </a:r>
            <a:r>
              <a:rPr lang="tr-TR" b="1" dirty="0">
                <a:solidFill>
                  <a:srgbClr val="FF0000"/>
                </a:solidFill>
                <a:latin typeface="Arial" panose="020B0604020202020204" pitchFamily="34" charset="0"/>
                <a:ea typeface="Times New Roman" panose="02020603050405020304" pitchFamily="18" charset="0"/>
              </a:rPr>
              <a:t>A</a:t>
            </a:r>
            <a:r>
              <a:rPr lang="tr-TR" b="1" dirty="0">
                <a:latin typeface="Arial" panose="020B0604020202020204" pitchFamily="34" charset="0"/>
                <a:ea typeface="Times New Roman" panose="02020603050405020304" pitchFamily="18" charset="0"/>
              </a:rPr>
              <a:t>-</a:t>
            </a:r>
            <a:r>
              <a:rPr lang="tr-TR" b="1" dirty="0">
                <a:solidFill>
                  <a:srgbClr val="FF0000"/>
                </a:solidFill>
                <a:latin typeface="Arial" panose="020B0604020202020204" pitchFamily="34" charset="0"/>
                <a:ea typeface="Times New Roman" panose="02020603050405020304" pitchFamily="18" charset="0"/>
              </a:rPr>
              <a:t>A</a:t>
            </a:r>
            <a:r>
              <a:rPr lang="tr-TR" b="1" dirty="0">
                <a:latin typeface="Arial" panose="020B0604020202020204" pitchFamily="34" charset="0"/>
                <a:ea typeface="Times New Roman" panose="02020603050405020304" pitchFamily="18" charset="0"/>
              </a:rPr>
              <a:t>-</a:t>
            </a:r>
            <a:r>
              <a:rPr lang="tr-TR" b="1" dirty="0">
                <a:solidFill>
                  <a:srgbClr val="002060"/>
                </a:solidFill>
                <a:latin typeface="Arial" panose="020B0604020202020204" pitchFamily="34" charset="0"/>
                <a:ea typeface="Times New Roman" panose="02020603050405020304" pitchFamily="18" charset="0"/>
              </a:rPr>
              <a:t>B</a:t>
            </a:r>
            <a:r>
              <a:rPr lang="tr-TR" b="1" dirty="0">
                <a:latin typeface="Arial" panose="020B0604020202020204" pitchFamily="34" charset="0"/>
                <a:ea typeface="Times New Roman" panose="02020603050405020304" pitchFamily="18" charset="0"/>
              </a:rPr>
              <a:t>-</a:t>
            </a:r>
            <a:r>
              <a:rPr lang="tr-TR" b="1" dirty="0">
                <a:solidFill>
                  <a:srgbClr val="FF0000"/>
                </a:solidFill>
                <a:latin typeface="Arial" panose="020B0604020202020204" pitchFamily="34" charset="0"/>
                <a:ea typeface="Times New Roman" panose="02020603050405020304" pitchFamily="18" charset="0"/>
              </a:rPr>
              <a:t>A</a:t>
            </a:r>
            <a:r>
              <a:rPr lang="tr-TR" b="1" dirty="0">
                <a:latin typeface="Arial" panose="020B0604020202020204" pitchFamily="34" charset="0"/>
                <a:ea typeface="Times New Roman" panose="02020603050405020304" pitchFamily="18" charset="0"/>
              </a:rPr>
              <a:t>-</a:t>
            </a:r>
            <a:r>
              <a:rPr lang="tr-TR" b="1" dirty="0">
                <a:solidFill>
                  <a:srgbClr val="002060"/>
                </a:solidFill>
                <a:latin typeface="Arial" panose="020B0604020202020204" pitchFamily="34" charset="0"/>
                <a:ea typeface="Times New Roman" panose="02020603050405020304" pitchFamily="18" charset="0"/>
              </a:rPr>
              <a:t>B</a:t>
            </a:r>
            <a:r>
              <a:rPr lang="tr-TR" b="1" dirty="0">
                <a:latin typeface="Arial" panose="020B0604020202020204" pitchFamily="34" charset="0"/>
                <a:ea typeface="Times New Roman" panose="02020603050405020304" pitchFamily="18" charset="0"/>
              </a:rPr>
              <a:t>-</a:t>
            </a:r>
            <a:r>
              <a:rPr lang="tr-TR" b="1" dirty="0">
                <a:solidFill>
                  <a:srgbClr val="002060"/>
                </a:solidFill>
                <a:latin typeface="Arial" panose="020B0604020202020204" pitchFamily="34" charset="0"/>
                <a:ea typeface="Times New Roman" panose="02020603050405020304" pitchFamily="18" charset="0"/>
              </a:rPr>
              <a:t>B</a:t>
            </a:r>
            <a:r>
              <a:rPr lang="tr-TR" b="1" dirty="0">
                <a:latin typeface="Arial" panose="020B0604020202020204" pitchFamily="34" charset="0"/>
                <a:ea typeface="Times New Roman" panose="02020603050405020304" pitchFamily="18" charset="0"/>
              </a:rPr>
              <a:t>-</a:t>
            </a:r>
            <a:r>
              <a:rPr lang="tr-TR" b="1" dirty="0">
                <a:solidFill>
                  <a:srgbClr val="FF0000"/>
                </a:solidFill>
                <a:latin typeface="Arial" panose="020B0604020202020204" pitchFamily="34" charset="0"/>
                <a:ea typeface="Times New Roman" panose="02020603050405020304" pitchFamily="18" charset="0"/>
              </a:rPr>
              <a:t>A</a:t>
            </a:r>
            <a:r>
              <a:rPr lang="tr-TR" b="1" dirty="0">
                <a:latin typeface="Arial" panose="020B0604020202020204" pitchFamily="34" charset="0"/>
                <a:ea typeface="Times New Roman" panose="02020603050405020304" pitchFamily="18" charset="0"/>
              </a:rPr>
              <a:t>-</a:t>
            </a:r>
            <a:r>
              <a:rPr lang="tr-TR" b="1" dirty="0">
                <a:solidFill>
                  <a:srgbClr val="002060"/>
                </a:solidFill>
                <a:latin typeface="Arial" panose="020B0604020202020204" pitchFamily="34" charset="0"/>
                <a:ea typeface="Times New Roman" panose="02020603050405020304" pitchFamily="18" charset="0"/>
              </a:rPr>
              <a:t>B</a:t>
            </a:r>
            <a:r>
              <a:rPr lang="tr-TR" b="1" dirty="0">
                <a:latin typeface="Arial" panose="020B0604020202020204" pitchFamily="34" charset="0"/>
                <a:ea typeface="Times New Roman" panose="02020603050405020304" pitchFamily="18" charset="0"/>
              </a:rPr>
              <a:t>-</a:t>
            </a:r>
            <a:r>
              <a:rPr lang="tr-TR" b="1" dirty="0">
                <a:solidFill>
                  <a:srgbClr val="FF0000"/>
                </a:solidFill>
                <a:latin typeface="Arial" panose="020B0604020202020204" pitchFamily="34" charset="0"/>
                <a:ea typeface="Times New Roman" panose="02020603050405020304" pitchFamily="18" charset="0"/>
              </a:rPr>
              <a:t>A</a:t>
            </a:r>
            <a:r>
              <a:rPr lang="tr-TR" b="1" dirty="0">
                <a:latin typeface="Arial" panose="020B0604020202020204" pitchFamily="34" charset="0"/>
                <a:ea typeface="Times New Roman" panose="02020603050405020304" pitchFamily="18" charset="0"/>
              </a:rPr>
              <a:t>-</a:t>
            </a:r>
            <a:r>
              <a:rPr lang="tr-TR" b="1" dirty="0">
                <a:solidFill>
                  <a:srgbClr val="FF0000"/>
                </a:solidFill>
                <a:latin typeface="Arial" panose="020B0604020202020204" pitchFamily="34" charset="0"/>
                <a:ea typeface="Times New Roman" panose="02020603050405020304" pitchFamily="18" charset="0"/>
              </a:rPr>
              <a:t>A</a:t>
            </a:r>
            <a:r>
              <a:rPr lang="tr-TR" b="1" dirty="0">
                <a:latin typeface="Arial" panose="020B0604020202020204" pitchFamily="34" charset="0"/>
                <a:ea typeface="Times New Roman" panose="02020603050405020304" pitchFamily="18" charset="0"/>
              </a:rPr>
              <a:t>-</a:t>
            </a:r>
            <a:r>
              <a:rPr lang="tr-TR" b="1" dirty="0">
                <a:solidFill>
                  <a:srgbClr val="002060"/>
                </a:solidFill>
                <a:latin typeface="Arial" panose="020B0604020202020204" pitchFamily="34" charset="0"/>
                <a:ea typeface="Times New Roman" panose="02020603050405020304" pitchFamily="18" charset="0"/>
              </a:rPr>
              <a:t>B</a:t>
            </a:r>
            <a:r>
              <a:rPr lang="tr-TR" b="1" dirty="0">
                <a:latin typeface="Arial" panose="020B0604020202020204" pitchFamily="34" charset="0"/>
                <a:ea typeface="Times New Roman" panose="02020603050405020304" pitchFamily="18" charset="0"/>
              </a:rPr>
              <a:t>-</a:t>
            </a:r>
            <a:r>
              <a:rPr lang="tr-TR" b="1" dirty="0">
                <a:solidFill>
                  <a:srgbClr val="002060"/>
                </a:solidFill>
                <a:latin typeface="Arial" panose="020B0604020202020204" pitchFamily="34" charset="0"/>
                <a:ea typeface="Times New Roman" panose="02020603050405020304" pitchFamily="18" charset="0"/>
              </a:rPr>
              <a:t>B</a:t>
            </a:r>
            <a:r>
              <a:rPr lang="tr-TR" b="1" dirty="0">
                <a:latin typeface="Arial" panose="020B0604020202020204" pitchFamily="34" charset="0"/>
                <a:ea typeface="Times New Roman" panose="02020603050405020304" pitchFamily="18" charset="0"/>
              </a:rPr>
              <a:t>-</a:t>
            </a:r>
            <a:r>
              <a:rPr lang="tr-TR" b="1" dirty="0">
                <a:solidFill>
                  <a:srgbClr val="002060"/>
                </a:solidFill>
                <a:latin typeface="Arial" panose="020B0604020202020204" pitchFamily="34" charset="0"/>
                <a:ea typeface="Times New Roman" panose="02020603050405020304" pitchFamily="18" charset="0"/>
              </a:rPr>
              <a:t>B</a:t>
            </a:r>
            <a:r>
              <a:rPr lang="tr-TR" b="1" dirty="0">
                <a:latin typeface="Arial" panose="020B0604020202020204" pitchFamily="34" charset="0"/>
                <a:ea typeface="Times New Roman" panose="02020603050405020304" pitchFamily="18" charset="0"/>
              </a:rPr>
              <a:t>-</a:t>
            </a:r>
            <a:r>
              <a:rPr lang="tr-TR" b="1" dirty="0">
                <a:solidFill>
                  <a:srgbClr val="FF0000"/>
                </a:solidFill>
                <a:latin typeface="Arial" panose="020B0604020202020204" pitchFamily="34" charset="0"/>
                <a:ea typeface="Times New Roman" panose="02020603050405020304" pitchFamily="18" charset="0"/>
              </a:rPr>
              <a:t>A</a:t>
            </a:r>
            <a:r>
              <a:rPr lang="tr-TR" b="1" dirty="0">
                <a:latin typeface="Arial" panose="020B0604020202020204" pitchFamily="34" charset="0"/>
                <a:ea typeface="Times New Roman" panose="02020603050405020304" pitchFamily="18" charset="0"/>
              </a:rPr>
              <a:t>-  </a:t>
            </a:r>
            <a:endParaRPr lang="tr-TR" sz="2400" dirty="0">
              <a:latin typeface="Times New Roman" panose="02020603050405020304" pitchFamily="18" charset="0"/>
              <a:ea typeface="Times New Roman" panose="02020603050405020304" pitchFamily="18" charset="0"/>
            </a:endParaRPr>
          </a:p>
          <a:p>
            <a:pPr marL="457200" indent="-457200">
              <a:lnSpc>
                <a:spcPct val="150000"/>
              </a:lnSpc>
              <a:buAutoNum type="alphaLcParenR"/>
            </a:pPr>
            <a:endParaRPr lang="tr-TR" b="1" dirty="0" smtClean="0">
              <a:solidFill>
                <a:schemeClr val="bg2">
                  <a:lumMod val="25000"/>
                </a:schemeClr>
              </a:solidFill>
            </a:endParaRPr>
          </a:p>
          <a:p>
            <a:pPr>
              <a:buFont typeface="Wingdings" panose="05000000000000000000" pitchFamily="2" charset="2"/>
              <a:buChar char="v"/>
            </a:pPr>
            <a:endParaRPr lang="tr-TR" b="1" dirty="0">
              <a:solidFill>
                <a:srgbClr val="00B050"/>
              </a:solidFill>
            </a:endParaRPr>
          </a:p>
        </p:txBody>
      </p:sp>
    </p:spTree>
    <p:extLst>
      <p:ext uri="{BB962C8B-B14F-4D97-AF65-F5344CB8AC3E}">
        <p14:creationId xmlns:p14="http://schemas.microsoft.com/office/powerpoint/2010/main" val="23764515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54182"/>
            <a:ext cx="10058400" cy="5618018"/>
          </a:xfrm>
        </p:spPr>
        <p:txBody>
          <a:bodyPr>
            <a:normAutofit/>
          </a:bodyPr>
          <a:lstStyle/>
          <a:p>
            <a:pPr marL="0" lvl="0" indent="0">
              <a:lnSpc>
                <a:spcPct val="150000"/>
              </a:lnSpc>
              <a:buClr>
                <a:srgbClr val="629DD1"/>
              </a:buClr>
              <a:buNone/>
            </a:pPr>
            <a:r>
              <a:rPr lang="tr-TR" b="1" dirty="0" smtClean="0">
                <a:solidFill>
                  <a:srgbClr val="ACCBF9">
                    <a:lumMod val="25000"/>
                  </a:srgbClr>
                </a:solidFill>
              </a:rPr>
              <a:t>b)  Ardarda (Alternatif, Ardışık) Kopolimer</a:t>
            </a:r>
          </a:p>
          <a:p>
            <a:pPr marL="0" lvl="0" indent="0">
              <a:lnSpc>
                <a:spcPct val="150000"/>
              </a:lnSpc>
              <a:buClr>
                <a:srgbClr val="629DD1"/>
              </a:buClr>
              <a:buNone/>
            </a:pPr>
            <a:r>
              <a:rPr lang="tr-TR" dirty="0" smtClean="0">
                <a:solidFill>
                  <a:prstClr val="black"/>
                </a:solidFill>
              </a:rPr>
              <a:t>Bu </a:t>
            </a:r>
            <a:r>
              <a:rPr lang="tr-TR" dirty="0">
                <a:solidFill>
                  <a:prstClr val="black"/>
                </a:solidFill>
              </a:rPr>
              <a:t>kopolimerde farklı türdeki monomerlerin yani «mer»lerin (örneğin A ve B), zincir boyunca </a:t>
            </a:r>
            <a:r>
              <a:rPr lang="tr-TR" dirty="0" smtClean="0">
                <a:solidFill>
                  <a:prstClr val="black"/>
                </a:solidFill>
              </a:rPr>
              <a:t>dizilişinde belirli bir düzen vardır ve zincirin </a:t>
            </a:r>
            <a:r>
              <a:rPr lang="tr-TR" dirty="0">
                <a:solidFill>
                  <a:prstClr val="black"/>
                </a:solidFill>
              </a:rPr>
              <a:t>yapısı aşağıda </a:t>
            </a:r>
            <a:r>
              <a:rPr lang="tr-TR" dirty="0" smtClean="0">
                <a:solidFill>
                  <a:prstClr val="black"/>
                </a:solidFill>
              </a:rPr>
              <a:t>gösterilmektedir.</a:t>
            </a:r>
          </a:p>
          <a:p>
            <a:pPr marL="0" lvl="0" indent="0">
              <a:lnSpc>
                <a:spcPct val="150000"/>
              </a:lnSpc>
              <a:buClr>
                <a:srgbClr val="629DD1"/>
              </a:buClr>
              <a:buNone/>
            </a:pPr>
            <a:r>
              <a:rPr lang="tr-TR" b="1" dirty="0" smtClean="0">
                <a:latin typeface="Arial" panose="020B0604020202020204" pitchFamily="34" charset="0"/>
                <a:ea typeface="Times New Roman" panose="02020603050405020304" pitchFamily="18" charset="0"/>
              </a:rPr>
              <a:t>                                     -</a:t>
            </a:r>
            <a:r>
              <a:rPr lang="tr-TR" b="1" dirty="0" smtClean="0">
                <a:solidFill>
                  <a:srgbClr val="FF0000"/>
                </a:solidFill>
                <a:latin typeface="Arial" panose="020B0604020202020204" pitchFamily="34" charset="0"/>
                <a:ea typeface="Times New Roman" panose="02020603050405020304" pitchFamily="18" charset="0"/>
              </a:rPr>
              <a:t>A</a:t>
            </a:r>
            <a:r>
              <a:rPr lang="tr-TR" b="1" dirty="0" smtClean="0">
                <a:latin typeface="Arial" panose="020B0604020202020204" pitchFamily="34" charset="0"/>
                <a:ea typeface="Times New Roman" panose="02020603050405020304" pitchFamily="18" charset="0"/>
              </a:rPr>
              <a:t>-</a:t>
            </a:r>
            <a:r>
              <a:rPr lang="tr-TR" b="1" dirty="0" smtClean="0">
                <a:solidFill>
                  <a:srgbClr val="002060"/>
                </a:solidFill>
                <a:latin typeface="Arial" panose="020B0604020202020204" pitchFamily="34" charset="0"/>
                <a:ea typeface="Times New Roman" panose="02020603050405020304" pitchFamily="18" charset="0"/>
              </a:rPr>
              <a:t>B</a:t>
            </a:r>
            <a:r>
              <a:rPr lang="tr-TR" b="1" dirty="0" smtClean="0">
                <a:latin typeface="Arial" panose="020B0604020202020204" pitchFamily="34" charset="0"/>
                <a:ea typeface="Times New Roman" panose="02020603050405020304" pitchFamily="18" charset="0"/>
              </a:rPr>
              <a:t>-</a:t>
            </a:r>
            <a:r>
              <a:rPr lang="tr-TR" b="1" dirty="0" smtClean="0">
                <a:solidFill>
                  <a:srgbClr val="FF0000"/>
                </a:solidFill>
                <a:latin typeface="Arial" panose="020B0604020202020204" pitchFamily="34" charset="0"/>
                <a:ea typeface="Times New Roman" panose="02020603050405020304" pitchFamily="18" charset="0"/>
              </a:rPr>
              <a:t>A</a:t>
            </a:r>
            <a:r>
              <a:rPr lang="tr-TR" b="1" dirty="0" smtClean="0">
                <a:latin typeface="Arial" panose="020B0604020202020204" pitchFamily="34" charset="0"/>
                <a:ea typeface="Times New Roman" panose="02020603050405020304" pitchFamily="18" charset="0"/>
              </a:rPr>
              <a:t>-</a:t>
            </a:r>
            <a:r>
              <a:rPr lang="tr-TR" b="1" dirty="0" smtClean="0">
                <a:solidFill>
                  <a:srgbClr val="002060"/>
                </a:solidFill>
                <a:latin typeface="Arial" panose="020B0604020202020204" pitchFamily="34" charset="0"/>
                <a:ea typeface="Times New Roman" panose="02020603050405020304" pitchFamily="18" charset="0"/>
              </a:rPr>
              <a:t>B</a:t>
            </a:r>
            <a:r>
              <a:rPr lang="tr-TR" b="1" dirty="0" smtClean="0">
                <a:latin typeface="Arial" panose="020B0604020202020204" pitchFamily="34" charset="0"/>
                <a:ea typeface="Times New Roman" panose="02020603050405020304" pitchFamily="18" charset="0"/>
              </a:rPr>
              <a:t>-</a:t>
            </a:r>
            <a:r>
              <a:rPr lang="tr-TR" b="1" dirty="0" smtClean="0">
                <a:solidFill>
                  <a:srgbClr val="FF0000"/>
                </a:solidFill>
                <a:latin typeface="Arial" panose="020B0604020202020204" pitchFamily="34" charset="0"/>
                <a:ea typeface="Times New Roman" panose="02020603050405020304" pitchFamily="18" charset="0"/>
              </a:rPr>
              <a:t>A</a:t>
            </a:r>
            <a:r>
              <a:rPr lang="tr-TR" b="1" dirty="0" smtClean="0">
                <a:latin typeface="Arial" panose="020B0604020202020204" pitchFamily="34" charset="0"/>
                <a:ea typeface="Times New Roman" panose="02020603050405020304" pitchFamily="18" charset="0"/>
              </a:rPr>
              <a:t>-</a:t>
            </a:r>
            <a:r>
              <a:rPr lang="tr-TR" b="1" dirty="0" smtClean="0">
                <a:solidFill>
                  <a:srgbClr val="002060"/>
                </a:solidFill>
                <a:latin typeface="Arial" panose="020B0604020202020204" pitchFamily="34" charset="0"/>
                <a:ea typeface="Times New Roman" panose="02020603050405020304" pitchFamily="18" charset="0"/>
              </a:rPr>
              <a:t>B</a:t>
            </a:r>
            <a:r>
              <a:rPr lang="tr-TR" b="1" dirty="0" smtClean="0">
                <a:latin typeface="Arial" panose="020B0604020202020204" pitchFamily="34" charset="0"/>
                <a:ea typeface="Times New Roman" panose="02020603050405020304" pitchFamily="18" charset="0"/>
              </a:rPr>
              <a:t>-</a:t>
            </a:r>
            <a:r>
              <a:rPr lang="tr-TR" b="1" dirty="0" smtClean="0">
                <a:solidFill>
                  <a:srgbClr val="FF0000"/>
                </a:solidFill>
                <a:latin typeface="Arial" panose="020B0604020202020204" pitchFamily="34" charset="0"/>
                <a:ea typeface="Times New Roman" panose="02020603050405020304" pitchFamily="18" charset="0"/>
              </a:rPr>
              <a:t>A</a:t>
            </a:r>
            <a:r>
              <a:rPr lang="tr-TR" b="1" dirty="0" smtClean="0">
                <a:latin typeface="Arial" panose="020B0604020202020204" pitchFamily="34" charset="0"/>
                <a:ea typeface="Times New Roman" panose="02020603050405020304" pitchFamily="18" charset="0"/>
              </a:rPr>
              <a:t>-</a:t>
            </a:r>
            <a:r>
              <a:rPr lang="tr-TR" b="1" dirty="0" smtClean="0">
                <a:solidFill>
                  <a:srgbClr val="002060"/>
                </a:solidFill>
                <a:latin typeface="Arial" panose="020B0604020202020204" pitchFamily="34" charset="0"/>
                <a:ea typeface="Times New Roman" panose="02020603050405020304" pitchFamily="18" charset="0"/>
              </a:rPr>
              <a:t>B</a:t>
            </a:r>
            <a:r>
              <a:rPr lang="tr-TR" b="1" dirty="0" smtClean="0">
                <a:latin typeface="Arial" panose="020B0604020202020204" pitchFamily="34" charset="0"/>
                <a:ea typeface="Times New Roman" panose="02020603050405020304" pitchFamily="18" charset="0"/>
              </a:rPr>
              <a:t>-</a:t>
            </a:r>
            <a:r>
              <a:rPr lang="tr-TR" b="1" dirty="0" smtClean="0">
                <a:solidFill>
                  <a:srgbClr val="FF0000"/>
                </a:solidFill>
                <a:latin typeface="Arial" panose="020B0604020202020204" pitchFamily="34" charset="0"/>
                <a:ea typeface="Times New Roman" panose="02020603050405020304" pitchFamily="18" charset="0"/>
              </a:rPr>
              <a:t>A</a:t>
            </a:r>
            <a:r>
              <a:rPr lang="tr-TR" b="1" dirty="0" smtClean="0">
                <a:latin typeface="Arial" panose="020B0604020202020204" pitchFamily="34" charset="0"/>
                <a:ea typeface="Times New Roman" panose="02020603050405020304" pitchFamily="18" charset="0"/>
              </a:rPr>
              <a:t>-</a:t>
            </a:r>
            <a:r>
              <a:rPr lang="tr-TR" b="1" dirty="0" smtClean="0">
                <a:solidFill>
                  <a:srgbClr val="002060"/>
                </a:solidFill>
                <a:latin typeface="Arial" panose="020B0604020202020204" pitchFamily="34" charset="0"/>
                <a:ea typeface="Times New Roman" panose="02020603050405020304" pitchFamily="18" charset="0"/>
              </a:rPr>
              <a:t>B</a:t>
            </a:r>
            <a:r>
              <a:rPr lang="tr-TR" b="1" dirty="0" smtClean="0">
                <a:latin typeface="Arial" panose="020B0604020202020204" pitchFamily="34" charset="0"/>
                <a:ea typeface="Times New Roman" panose="02020603050405020304" pitchFamily="18" charset="0"/>
              </a:rPr>
              <a:t>-</a:t>
            </a:r>
          </a:p>
          <a:p>
            <a:pPr marL="0" lvl="0" indent="0">
              <a:lnSpc>
                <a:spcPct val="150000"/>
              </a:lnSpc>
              <a:buClr>
                <a:srgbClr val="629DD1"/>
              </a:buClr>
              <a:buNone/>
            </a:pPr>
            <a:r>
              <a:rPr lang="tr-TR" b="1" dirty="0" smtClean="0">
                <a:solidFill>
                  <a:srgbClr val="ACCBF9">
                    <a:lumMod val="25000"/>
                  </a:srgbClr>
                </a:solidFill>
              </a:rPr>
              <a:t>c)  Blok </a:t>
            </a:r>
            <a:r>
              <a:rPr lang="tr-TR" b="1" dirty="0">
                <a:solidFill>
                  <a:srgbClr val="ACCBF9">
                    <a:lumMod val="25000"/>
                  </a:srgbClr>
                </a:solidFill>
              </a:rPr>
              <a:t>Kopolimer</a:t>
            </a:r>
          </a:p>
          <a:p>
            <a:pPr marL="0" lvl="0" indent="0">
              <a:lnSpc>
                <a:spcPct val="150000"/>
              </a:lnSpc>
              <a:buClr>
                <a:srgbClr val="629DD1"/>
              </a:buClr>
              <a:buNone/>
            </a:pPr>
            <a:r>
              <a:rPr lang="tr-TR" dirty="0">
                <a:solidFill>
                  <a:prstClr val="black"/>
                </a:solidFill>
              </a:rPr>
              <a:t>Bu kopolimerde </a:t>
            </a:r>
            <a:r>
              <a:rPr lang="tr-TR" dirty="0" smtClean="0">
                <a:solidFill>
                  <a:prstClr val="black"/>
                </a:solidFill>
              </a:rPr>
              <a:t>polimer zinciri her bir monomerin belirli boyutlardaki polimerlerin bloklar halinde birbirine bağlanması ile oluşmakta olup </a:t>
            </a:r>
            <a:r>
              <a:rPr lang="tr-TR" dirty="0">
                <a:solidFill>
                  <a:prstClr val="black"/>
                </a:solidFill>
              </a:rPr>
              <a:t>zincirin yapısı aşağıda gösterilmektedir.</a:t>
            </a:r>
          </a:p>
          <a:p>
            <a:pPr marL="0" lvl="0" indent="0">
              <a:lnSpc>
                <a:spcPct val="150000"/>
              </a:lnSpc>
              <a:buClr>
                <a:srgbClr val="629DD1"/>
              </a:buClr>
              <a:buNone/>
            </a:pPr>
            <a:r>
              <a:rPr lang="tr-TR" b="1" dirty="0" smtClean="0">
                <a:latin typeface="Arial" panose="020B0604020202020204" pitchFamily="34" charset="0"/>
                <a:ea typeface="Times New Roman" panose="02020603050405020304" pitchFamily="18" charset="0"/>
              </a:rPr>
              <a:t>                             -</a:t>
            </a:r>
            <a:r>
              <a:rPr lang="tr-TR" b="1" dirty="0">
                <a:solidFill>
                  <a:srgbClr val="FF0000"/>
                </a:solidFill>
                <a:latin typeface="Arial" panose="020B0604020202020204" pitchFamily="34" charset="0"/>
                <a:ea typeface="Times New Roman" panose="02020603050405020304" pitchFamily="18" charset="0"/>
              </a:rPr>
              <a:t>A</a:t>
            </a:r>
            <a:r>
              <a:rPr lang="tr-TR" b="1" dirty="0">
                <a:latin typeface="Arial" panose="020B0604020202020204" pitchFamily="34" charset="0"/>
                <a:ea typeface="Times New Roman" panose="02020603050405020304" pitchFamily="18" charset="0"/>
              </a:rPr>
              <a:t>-</a:t>
            </a:r>
            <a:r>
              <a:rPr lang="tr-TR" b="1" dirty="0">
                <a:solidFill>
                  <a:srgbClr val="FF0000"/>
                </a:solidFill>
                <a:latin typeface="Arial" panose="020B0604020202020204" pitchFamily="34" charset="0"/>
                <a:ea typeface="Times New Roman" panose="02020603050405020304" pitchFamily="18" charset="0"/>
              </a:rPr>
              <a:t>A</a:t>
            </a:r>
            <a:r>
              <a:rPr lang="tr-TR" b="1" dirty="0">
                <a:latin typeface="Arial" panose="020B0604020202020204" pitchFamily="34" charset="0"/>
                <a:ea typeface="Times New Roman" panose="02020603050405020304" pitchFamily="18" charset="0"/>
              </a:rPr>
              <a:t>-</a:t>
            </a:r>
            <a:r>
              <a:rPr lang="tr-TR" b="1" dirty="0">
                <a:solidFill>
                  <a:srgbClr val="FF0000"/>
                </a:solidFill>
                <a:latin typeface="Arial" panose="020B0604020202020204" pitchFamily="34" charset="0"/>
                <a:ea typeface="Times New Roman" panose="02020603050405020304" pitchFamily="18" charset="0"/>
              </a:rPr>
              <a:t>A</a:t>
            </a:r>
            <a:r>
              <a:rPr lang="tr-TR" b="1" dirty="0">
                <a:latin typeface="Arial" panose="020B0604020202020204" pitchFamily="34" charset="0"/>
                <a:ea typeface="Times New Roman" panose="02020603050405020304" pitchFamily="18" charset="0"/>
              </a:rPr>
              <a:t>-</a:t>
            </a:r>
            <a:r>
              <a:rPr lang="tr-TR" b="1" dirty="0">
                <a:solidFill>
                  <a:srgbClr val="FF0000"/>
                </a:solidFill>
                <a:latin typeface="Arial" panose="020B0604020202020204" pitchFamily="34" charset="0"/>
                <a:ea typeface="Times New Roman" panose="02020603050405020304" pitchFamily="18" charset="0"/>
              </a:rPr>
              <a:t>A</a:t>
            </a:r>
            <a:r>
              <a:rPr lang="tr-TR" b="1" dirty="0">
                <a:latin typeface="Arial" panose="020B0604020202020204" pitchFamily="34" charset="0"/>
                <a:ea typeface="Times New Roman" panose="02020603050405020304" pitchFamily="18" charset="0"/>
              </a:rPr>
              <a:t>-</a:t>
            </a:r>
            <a:r>
              <a:rPr lang="tr-TR" b="1" dirty="0">
                <a:solidFill>
                  <a:srgbClr val="FF0000"/>
                </a:solidFill>
                <a:latin typeface="Arial" panose="020B0604020202020204" pitchFamily="34" charset="0"/>
                <a:ea typeface="Times New Roman" panose="02020603050405020304" pitchFamily="18" charset="0"/>
              </a:rPr>
              <a:t>A</a:t>
            </a:r>
            <a:r>
              <a:rPr lang="tr-TR" b="1" dirty="0">
                <a:latin typeface="Arial" panose="020B0604020202020204" pitchFamily="34" charset="0"/>
                <a:ea typeface="Times New Roman" panose="02020603050405020304" pitchFamily="18" charset="0"/>
              </a:rPr>
              <a:t>-</a:t>
            </a:r>
            <a:r>
              <a:rPr lang="tr-TR" b="1" dirty="0">
                <a:solidFill>
                  <a:srgbClr val="FF0000"/>
                </a:solidFill>
                <a:latin typeface="Arial" panose="020B0604020202020204" pitchFamily="34" charset="0"/>
                <a:ea typeface="Times New Roman" panose="02020603050405020304" pitchFamily="18" charset="0"/>
              </a:rPr>
              <a:t>A</a:t>
            </a:r>
            <a:r>
              <a:rPr lang="tr-TR" b="1" dirty="0">
                <a:latin typeface="Arial" panose="020B0604020202020204" pitchFamily="34" charset="0"/>
                <a:ea typeface="Times New Roman" panose="02020603050405020304" pitchFamily="18" charset="0"/>
              </a:rPr>
              <a:t>-</a:t>
            </a:r>
            <a:r>
              <a:rPr lang="tr-TR" b="1" dirty="0">
                <a:solidFill>
                  <a:srgbClr val="FF0000"/>
                </a:solidFill>
                <a:latin typeface="Arial" panose="020B0604020202020204" pitchFamily="34" charset="0"/>
                <a:ea typeface="Times New Roman" panose="02020603050405020304" pitchFamily="18" charset="0"/>
              </a:rPr>
              <a:t>A</a:t>
            </a:r>
            <a:r>
              <a:rPr lang="tr-TR" b="1" dirty="0">
                <a:latin typeface="Arial" panose="020B0604020202020204" pitchFamily="34" charset="0"/>
                <a:ea typeface="Times New Roman" panose="02020603050405020304" pitchFamily="18" charset="0"/>
              </a:rPr>
              <a:t>-</a:t>
            </a:r>
            <a:r>
              <a:rPr lang="tr-TR" b="1" dirty="0">
                <a:solidFill>
                  <a:srgbClr val="002060"/>
                </a:solidFill>
                <a:latin typeface="Arial" panose="020B0604020202020204" pitchFamily="34" charset="0"/>
                <a:ea typeface="Times New Roman" panose="02020603050405020304" pitchFamily="18" charset="0"/>
              </a:rPr>
              <a:t>B</a:t>
            </a:r>
            <a:r>
              <a:rPr lang="tr-TR" b="1" dirty="0">
                <a:latin typeface="Arial" panose="020B0604020202020204" pitchFamily="34" charset="0"/>
                <a:ea typeface="Times New Roman" panose="02020603050405020304" pitchFamily="18" charset="0"/>
              </a:rPr>
              <a:t>-</a:t>
            </a:r>
            <a:r>
              <a:rPr lang="tr-TR" b="1" dirty="0">
                <a:solidFill>
                  <a:srgbClr val="002060"/>
                </a:solidFill>
                <a:latin typeface="Arial" panose="020B0604020202020204" pitchFamily="34" charset="0"/>
                <a:ea typeface="Times New Roman" panose="02020603050405020304" pitchFamily="18" charset="0"/>
              </a:rPr>
              <a:t>B</a:t>
            </a:r>
            <a:r>
              <a:rPr lang="tr-TR" b="1" dirty="0">
                <a:latin typeface="Arial" panose="020B0604020202020204" pitchFamily="34" charset="0"/>
                <a:ea typeface="Times New Roman" panose="02020603050405020304" pitchFamily="18" charset="0"/>
              </a:rPr>
              <a:t>-</a:t>
            </a:r>
            <a:r>
              <a:rPr lang="tr-TR" b="1" dirty="0">
                <a:solidFill>
                  <a:srgbClr val="002060"/>
                </a:solidFill>
                <a:latin typeface="Arial" panose="020B0604020202020204" pitchFamily="34" charset="0"/>
                <a:ea typeface="Times New Roman" panose="02020603050405020304" pitchFamily="18" charset="0"/>
              </a:rPr>
              <a:t>B</a:t>
            </a:r>
            <a:r>
              <a:rPr lang="tr-TR" b="1" dirty="0">
                <a:latin typeface="Arial" panose="020B0604020202020204" pitchFamily="34" charset="0"/>
                <a:ea typeface="Times New Roman" panose="02020603050405020304" pitchFamily="18" charset="0"/>
              </a:rPr>
              <a:t>-</a:t>
            </a:r>
            <a:r>
              <a:rPr lang="tr-TR" b="1" dirty="0">
                <a:solidFill>
                  <a:srgbClr val="002060"/>
                </a:solidFill>
                <a:latin typeface="Arial" panose="020B0604020202020204" pitchFamily="34" charset="0"/>
                <a:ea typeface="Times New Roman" panose="02020603050405020304" pitchFamily="18" charset="0"/>
              </a:rPr>
              <a:t>B</a:t>
            </a:r>
            <a:r>
              <a:rPr lang="tr-TR" b="1" dirty="0">
                <a:latin typeface="Arial" panose="020B0604020202020204" pitchFamily="34" charset="0"/>
                <a:ea typeface="Times New Roman" panose="02020603050405020304" pitchFamily="18" charset="0"/>
              </a:rPr>
              <a:t>-</a:t>
            </a:r>
            <a:r>
              <a:rPr lang="tr-TR" b="1" dirty="0">
                <a:solidFill>
                  <a:srgbClr val="002060"/>
                </a:solidFill>
                <a:latin typeface="Arial" panose="020B0604020202020204" pitchFamily="34" charset="0"/>
                <a:ea typeface="Times New Roman" panose="02020603050405020304" pitchFamily="18" charset="0"/>
              </a:rPr>
              <a:t>B</a:t>
            </a:r>
            <a:r>
              <a:rPr lang="tr-TR" b="1" dirty="0">
                <a:latin typeface="Arial" panose="020B0604020202020204" pitchFamily="34" charset="0"/>
                <a:ea typeface="Times New Roman" panose="02020603050405020304" pitchFamily="18" charset="0"/>
              </a:rPr>
              <a:t>-</a:t>
            </a:r>
            <a:r>
              <a:rPr lang="tr-TR" b="1" dirty="0">
                <a:solidFill>
                  <a:srgbClr val="002060"/>
                </a:solidFill>
                <a:latin typeface="Arial" panose="020B0604020202020204" pitchFamily="34" charset="0"/>
                <a:ea typeface="Times New Roman" panose="02020603050405020304" pitchFamily="18" charset="0"/>
              </a:rPr>
              <a:t>B</a:t>
            </a:r>
            <a:r>
              <a:rPr lang="tr-TR" b="1" dirty="0">
                <a:latin typeface="Arial" panose="020B0604020202020204" pitchFamily="34" charset="0"/>
                <a:ea typeface="Times New Roman" panose="02020603050405020304" pitchFamily="18" charset="0"/>
              </a:rPr>
              <a:t>-</a:t>
            </a:r>
            <a:r>
              <a:rPr lang="tr-TR" b="1" dirty="0">
                <a:solidFill>
                  <a:srgbClr val="002060"/>
                </a:solidFill>
                <a:latin typeface="Arial" panose="020B0604020202020204" pitchFamily="34" charset="0"/>
                <a:ea typeface="Times New Roman" panose="02020603050405020304" pitchFamily="18" charset="0"/>
              </a:rPr>
              <a:t>B</a:t>
            </a:r>
            <a:r>
              <a:rPr lang="tr-TR" b="1" dirty="0">
                <a:latin typeface="Arial" panose="020B0604020202020204" pitchFamily="34" charset="0"/>
                <a:ea typeface="Times New Roman" panose="02020603050405020304" pitchFamily="18" charset="0"/>
              </a:rPr>
              <a:t>-</a:t>
            </a:r>
            <a:r>
              <a:rPr lang="tr-TR" dirty="0">
                <a:latin typeface="Arial" panose="020B0604020202020204" pitchFamily="34" charset="0"/>
                <a:ea typeface="Times New Roman" panose="02020603050405020304" pitchFamily="18" charset="0"/>
              </a:rPr>
              <a:t> </a:t>
            </a:r>
            <a:endParaRPr lang="tr-TR" dirty="0">
              <a:solidFill>
                <a:prstClr val="black"/>
              </a:solidFill>
            </a:endParaRPr>
          </a:p>
        </p:txBody>
      </p:sp>
    </p:spTree>
    <p:extLst>
      <p:ext uri="{BB962C8B-B14F-4D97-AF65-F5344CB8AC3E}">
        <p14:creationId xmlns:p14="http://schemas.microsoft.com/office/powerpoint/2010/main" val="7553170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81891"/>
            <a:ext cx="10058400" cy="5590309"/>
          </a:xfrm>
        </p:spPr>
        <p:txBody>
          <a:bodyPr/>
          <a:lstStyle/>
          <a:p>
            <a:pPr marL="457200" lvl="0" indent="-457200">
              <a:lnSpc>
                <a:spcPct val="150000"/>
              </a:lnSpc>
              <a:buClr>
                <a:srgbClr val="629DD1"/>
              </a:buClr>
              <a:buAutoNum type="alphaLcParenR" startAt="4"/>
            </a:pPr>
            <a:r>
              <a:rPr lang="tr-TR" b="1" dirty="0" smtClean="0">
                <a:solidFill>
                  <a:srgbClr val="ACCBF9">
                    <a:lumMod val="25000"/>
                  </a:srgbClr>
                </a:solidFill>
              </a:rPr>
              <a:t>Graft (Aşı) Kopolimer</a:t>
            </a:r>
          </a:p>
          <a:p>
            <a:pPr marL="0" indent="0" algn="just">
              <a:lnSpc>
                <a:spcPct val="150000"/>
              </a:lnSpc>
              <a:buNone/>
            </a:pPr>
            <a:r>
              <a:rPr lang="tr-TR" dirty="0" smtClean="0">
                <a:solidFill>
                  <a:prstClr val="black"/>
                </a:solidFill>
              </a:rPr>
              <a:t>Bu </a:t>
            </a:r>
            <a:r>
              <a:rPr lang="tr-TR" dirty="0">
                <a:solidFill>
                  <a:prstClr val="black"/>
                </a:solidFill>
              </a:rPr>
              <a:t>kopolimerde </a:t>
            </a:r>
            <a:r>
              <a:rPr lang="tr-TR" dirty="0" smtClean="0">
                <a:solidFill>
                  <a:prstClr val="black"/>
                </a:solidFill>
              </a:rPr>
              <a:t>bir monomerden veya birkaç farklı monomerlerden elde edilen polimer zincirine bir başka monomerden nispeten daha kısa polimer zinciri yan zincir olarak bağlanıyorsa buna aşı kopolimeri denir. Polimer zincirinin </a:t>
            </a:r>
            <a:r>
              <a:rPr lang="tr-TR" dirty="0">
                <a:solidFill>
                  <a:prstClr val="black"/>
                </a:solidFill>
              </a:rPr>
              <a:t>yapısı aşağıda </a:t>
            </a:r>
            <a:r>
              <a:rPr lang="tr-TR" dirty="0" smtClean="0">
                <a:solidFill>
                  <a:prstClr val="black"/>
                </a:solidFill>
              </a:rPr>
              <a:t>gösterilmektedir.</a:t>
            </a:r>
          </a:p>
          <a:p>
            <a:pPr marL="0" indent="0" algn="just">
              <a:lnSpc>
                <a:spcPct val="150000"/>
              </a:lnSpc>
              <a:buNone/>
            </a:pPr>
            <a:endParaRPr lang="tr-TR" dirty="0"/>
          </a:p>
        </p:txBody>
      </p:sp>
      <p:pic>
        <p:nvPicPr>
          <p:cNvPr id="8" name="Picture 7"/>
          <p:cNvPicPr>
            <a:picLocks noChangeAspect="1"/>
          </p:cNvPicPr>
          <p:nvPr/>
        </p:nvPicPr>
        <p:blipFill>
          <a:blip r:embed="rId2"/>
          <a:stretch>
            <a:fillRect/>
          </a:stretch>
        </p:blipFill>
        <p:spPr>
          <a:xfrm>
            <a:off x="2604654" y="3491346"/>
            <a:ext cx="5209309" cy="1615702"/>
          </a:xfrm>
          <a:prstGeom prst="rect">
            <a:avLst/>
          </a:prstGeom>
        </p:spPr>
      </p:pic>
    </p:spTree>
    <p:extLst>
      <p:ext uri="{BB962C8B-B14F-4D97-AF65-F5344CB8AC3E}">
        <p14:creationId xmlns:p14="http://schemas.microsoft.com/office/powerpoint/2010/main" val="41278604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35577"/>
            <a:ext cx="10058400" cy="5636623"/>
          </a:xfrm>
        </p:spPr>
        <p:txBody>
          <a:bodyPr/>
          <a:lstStyle/>
          <a:p>
            <a:pPr marL="0" indent="0" algn="just">
              <a:buNone/>
            </a:pPr>
            <a:r>
              <a:rPr lang="tr-TR" b="1" dirty="0">
                <a:solidFill>
                  <a:srgbClr val="FF0000"/>
                </a:solidFill>
              </a:rPr>
              <a:t>Molekül ağırlıklarına göre polimerler</a:t>
            </a:r>
          </a:p>
          <a:p>
            <a:pPr algn="just">
              <a:buFont typeface="Wingdings" panose="05000000000000000000" pitchFamily="2" charset="2"/>
              <a:buChar char="v"/>
            </a:pPr>
            <a:r>
              <a:rPr lang="tr-TR" b="1" dirty="0" smtClean="0">
                <a:solidFill>
                  <a:srgbClr val="002060"/>
                </a:solidFill>
              </a:rPr>
              <a:t>Orta </a:t>
            </a:r>
            <a:r>
              <a:rPr lang="tr-TR" b="1" dirty="0">
                <a:solidFill>
                  <a:srgbClr val="002060"/>
                </a:solidFill>
              </a:rPr>
              <a:t>Molekül Ağırlıklı Polimerler: </a:t>
            </a:r>
            <a:r>
              <a:rPr lang="tr-TR" dirty="0"/>
              <a:t>Bu grupta yer alan polimerlerin molekül ağırlıkları 5000–10000 arasındadır. Zincir uzunlukları ise 500–2500 A0 arasında olup, zincir uzunluğuna bağlı olarak lineer yapıda bulunanlar çözünürler ve şişme de gösterebilirler</a:t>
            </a:r>
            <a:endParaRPr lang="tr-TR" dirty="0" smtClean="0"/>
          </a:p>
          <a:p>
            <a:pPr algn="just">
              <a:buFont typeface="Wingdings" panose="05000000000000000000" pitchFamily="2" charset="2"/>
              <a:buChar char="v"/>
            </a:pPr>
            <a:endParaRPr lang="tr-TR" dirty="0" smtClean="0"/>
          </a:p>
          <a:p>
            <a:pPr algn="just">
              <a:buFont typeface="Wingdings" panose="05000000000000000000" pitchFamily="2" charset="2"/>
              <a:buChar char="v"/>
            </a:pPr>
            <a:r>
              <a:rPr lang="tr-TR" b="1" dirty="0" smtClean="0">
                <a:solidFill>
                  <a:srgbClr val="002060"/>
                </a:solidFill>
              </a:rPr>
              <a:t>Düşük Molekül Ağırlıklı Polimerler: </a:t>
            </a:r>
            <a:r>
              <a:rPr lang="tr-TR" dirty="0" smtClean="0"/>
              <a:t>Bu grupta yer alan polimerlerin molekül ağırlıkları 1500–5000 arasındadır. Zincir uzunlukları 50–500 A0 arasındadır ve destillenemezler. Düz zincir yapısına sahip olmaları durumunda şişmeden çözünürler ve çözeltileri düşük viskoziteye sahipti</a:t>
            </a:r>
          </a:p>
          <a:p>
            <a:pPr algn="just">
              <a:buFont typeface="Wingdings" panose="05000000000000000000" pitchFamily="2" charset="2"/>
              <a:buChar char="v"/>
            </a:pPr>
            <a:endParaRPr lang="tr-TR" dirty="0" smtClean="0"/>
          </a:p>
          <a:p>
            <a:pPr algn="just">
              <a:buFont typeface="Wingdings" panose="05000000000000000000" pitchFamily="2" charset="2"/>
              <a:buChar char="v"/>
            </a:pPr>
            <a:r>
              <a:rPr lang="tr-TR" b="1" dirty="0" smtClean="0">
                <a:solidFill>
                  <a:srgbClr val="002060"/>
                </a:solidFill>
              </a:rPr>
              <a:t>Yüksek </a:t>
            </a:r>
            <a:r>
              <a:rPr lang="tr-TR" b="1" dirty="0">
                <a:solidFill>
                  <a:srgbClr val="002060"/>
                </a:solidFill>
              </a:rPr>
              <a:t>Molekül Ağırlıklı Polimerler: </a:t>
            </a:r>
            <a:r>
              <a:rPr lang="tr-TR" dirty="0"/>
              <a:t>Bu gruba ait polimerlerin molekül ağırlıkları 10000‘ in üzerinde ve zincir uzunlukları 2500 A0’ dan daha büyüktür. Bu polimerler destillenemezler, lineer formda bulunanlar şişme göstererek </a:t>
            </a:r>
            <a:r>
              <a:rPr lang="tr-TR" dirty="0" smtClean="0"/>
              <a:t>çözünürler.</a:t>
            </a:r>
            <a:endParaRPr lang="tr-TR" dirty="0"/>
          </a:p>
        </p:txBody>
      </p:sp>
    </p:spTree>
    <p:extLst>
      <p:ext uri="{BB962C8B-B14F-4D97-AF65-F5344CB8AC3E}">
        <p14:creationId xmlns:p14="http://schemas.microsoft.com/office/powerpoint/2010/main" val="8759393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61703"/>
            <a:ext cx="10058400" cy="5610497"/>
          </a:xfrm>
        </p:spPr>
        <p:txBody>
          <a:bodyPr>
            <a:normAutofit/>
          </a:bodyPr>
          <a:lstStyle/>
          <a:p>
            <a:pPr marL="0" indent="0" algn="just">
              <a:buNone/>
            </a:pPr>
            <a:r>
              <a:rPr lang="tr-TR" b="1" dirty="0" smtClean="0">
                <a:solidFill>
                  <a:srgbClr val="FF0000"/>
                </a:solidFill>
              </a:rPr>
              <a:t>Doğada </a:t>
            </a:r>
            <a:r>
              <a:rPr lang="tr-TR" b="1" dirty="0">
                <a:solidFill>
                  <a:srgbClr val="FF0000"/>
                </a:solidFill>
              </a:rPr>
              <a:t>bulunup bulunmamasına göre </a:t>
            </a:r>
            <a:r>
              <a:rPr lang="tr-TR" b="1" dirty="0" smtClean="0">
                <a:solidFill>
                  <a:srgbClr val="FF0000"/>
                </a:solidFill>
              </a:rPr>
              <a:t>polimerler</a:t>
            </a:r>
          </a:p>
          <a:p>
            <a:pPr marL="0" indent="0" algn="just">
              <a:lnSpc>
                <a:spcPct val="150000"/>
              </a:lnSpc>
              <a:buNone/>
            </a:pPr>
            <a:r>
              <a:rPr lang="tr-TR" dirty="0" smtClean="0"/>
              <a:t>Doğada </a:t>
            </a:r>
            <a:r>
              <a:rPr lang="tr-TR" dirty="0"/>
              <a:t>bulunma durumuna göre polimerler doğal ve sentetik olarak iki gruba ayrılır.</a:t>
            </a:r>
          </a:p>
          <a:p>
            <a:pPr lvl="0" algn="just">
              <a:lnSpc>
                <a:spcPct val="150000"/>
              </a:lnSpc>
              <a:buFont typeface="Wingdings" panose="05000000000000000000" pitchFamily="2" charset="2"/>
              <a:buChar char="v"/>
            </a:pPr>
            <a:r>
              <a:rPr lang="tr-TR" b="1" dirty="0">
                <a:solidFill>
                  <a:srgbClr val="002060"/>
                </a:solidFill>
              </a:rPr>
              <a:t>Doğal Polimerler: </a:t>
            </a:r>
            <a:r>
              <a:rPr lang="tr-TR" dirty="0"/>
              <a:t>Doğada çok miktarda bulunan polimerlerdir. Ağaçlardan elde edilen selüloz, en önemli doğal polimerdir. Proteinler, poliamitler (yün), kauçuk (cis-poliizopren), DNA(deoksiribo nükleik asit), RNA(ribo nükleik asit) doğada bulunan diğer polimerlere örnek olarak gösterilebilir.</a:t>
            </a:r>
          </a:p>
          <a:p>
            <a:pPr algn="just">
              <a:lnSpc>
                <a:spcPct val="150000"/>
              </a:lnSpc>
              <a:buFont typeface="Wingdings" panose="05000000000000000000" pitchFamily="2" charset="2"/>
              <a:buChar char="v"/>
            </a:pPr>
            <a:r>
              <a:rPr lang="tr-TR" b="1" dirty="0">
                <a:solidFill>
                  <a:srgbClr val="002060"/>
                </a:solidFill>
              </a:rPr>
              <a:t>Sentetik (Yapay) Polimerler: </a:t>
            </a:r>
            <a:r>
              <a:rPr lang="tr-TR" dirty="0"/>
              <a:t>Doğada var olmayan, kimyasal yollarla elde edilen polimerlerdir. Polietilen, poli(vinilklorür), polistiren, teflon, naylon, poli(tetrafloroetilen) gibi polimerlerdir. Sentetik (yapay) polimerlerin sentezinde kullanılan temel kaynak petroldür</a:t>
            </a:r>
          </a:p>
        </p:txBody>
      </p:sp>
    </p:spTree>
    <p:extLst>
      <p:ext uri="{BB962C8B-B14F-4D97-AF65-F5344CB8AC3E}">
        <p14:creationId xmlns:p14="http://schemas.microsoft.com/office/powerpoint/2010/main" val="21646265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40080"/>
            <a:ext cx="10058400" cy="5917473"/>
          </a:xfrm>
        </p:spPr>
        <p:txBody>
          <a:bodyPr/>
          <a:lstStyle/>
          <a:p>
            <a:pPr marL="0" indent="0" algn="just">
              <a:lnSpc>
                <a:spcPct val="150000"/>
              </a:lnSpc>
              <a:buNone/>
            </a:pPr>
            <a:r>
              <a:rPr lang="tr-TR" b="1" dirty="0" smtClean="0">
                <a:solidFill>
                  <a:srgbClr val="FF0000"/>
                </a:solidFill>
              </a:rPr>
              <a:t>Yapılarına </a:t>
            </a:r>
            <a:r>
              <a:rPr lang="tr-TR" b="1" dirty="0">
                <a:solidFill>
                  <a:srgbClr val="FF0000"/>
                </a:solidFill>
              </a:rPr>
              <a:t>göre polimerler</a:t>
            </a:r>
          </a:p>
          <a:p>
            <a:pPr marL="0" indent="0" algn="just">
              <a:lnSpc>
                <a:spcPct val="150000"/>
              </a:lnSpc>
              <a:buNone/>
            </a:pPr>
            <a:r>
              <a:rPr lang="tr-TR" dirty="0"/>
              <a:t>Polimerler yapılarına göre organik ve inorganik olmak üzere iki gruba ayrılır.</a:t>
            </a:r>
          </a:p>
          <a:p>
            <a:pPr algn="just">
              <a:lnSpc>
                <a:spcPct val="150000"/>
              </a:lnSpc>
              <a:buFont typeface="Wingdings" panose="05000000000000000000" pitchFamily="2" charset="2"/>
              <a:buChar char="v"/>
            </a:pPr>
            <a:r>
              <a:rPr lang="tr-TR" b="1" dirty="0" smtClean="0">
                <a:solidFill>
                  <a:srgbClr val="002060"/>
                </a:solidFill>
              </a:rPr>
              <a:t>Organik </a:t>
            </a:r>
            <a:r>
              <a:rPr lang="tr-TR" b="1" dirty="0">
                <a:solidFill>
                  <a:srgbClr val="002060"/>
                </a:solidFill>
              </a:rPr>
              <a:t>Polimerler: </a:t>
            </a:r>
            <a:r>
              <a:rPr lang="tr-TR" dirty="0"/>
              <a:t>Yapılarında başta karbon atomu olmak üzere hidrojen, oksijen, azot ve halojen atomları içeren polimerler.</a:t>
            </a:r>
          </a:p>
          <a:p>
            <a:pPr algn="just">
              <a:lnSpc>
                <a:spcPct val="150000"/>
              </a:lnSpc>
              <a:buFont typeface="Wingdings" panose="05000000000000000000" pitchFamily="2" charset="2"/>
              <a:buChar char="v"/>
            </a:pPr>
            <a:r>
              <a:rPr lang="tr-TR" b="1" dirty="0" smtClean="0">
                <a:solidFill>
                  <a:srgbClr val="002060"/>
                </a:solidFill>
              </a:rPr>
              <a:t>İnorganik  </a:t>
            </a:r>
            <a:r>
              <a:rPr lang="tr-TR" b="1" dirty="0">
                <a:solidFill>
                  <a:srgbClr val="002060"/>
                </a:solidFill>
              </a:rPr>
              <a:t>Polimerler:  </a:t>
            </a:r>
            <a:r>
              <a:rPr lang="tr-TR" dirty="0"/>
              <a:t>Ana  zincirde  başta  karbon  atomu  yerine  periyodik cetveldeki Silisyum, Germanyum, Bor, Fosfor gibi elementler bulunduran </a:t>
            </a:r>
            <a:r>
              <a:rPr lang="tr-TR" dirty="0" smtClean="0"/>
              <a:t>polimerlerdir.</a:t>
            </a:r>
          </a:p>
          <a:p>
            <a:pPr marL="0" indent="0" algn="just">
              <a:buNone/>
            </a:pPr>
            <a:endParaRPr lang="tr-TR" dirty="0" smtClean="0"/>
          </a:p>
        </p:txBody>
      </p:sp>
    </p:spTree>
    <p:extLst>
      <p:ext uri="{BB962C8B-B14F-4D97-AF65-F5344CB8AC3E}">
        <p14:creationId xmlns:p14="http://schemas.microsoft.com/office/powerpoint/2010/main" val="337998645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53143"/>
            <a:ext cx="10058400" cy="5519057"/>
          </a:xfrm>
        </p:spPr>
        <p:txBody>
          <a:bodyPr>
            <a:normAutofit/>
          </a:bodyPr>
          <a:lstStyle/>
          <a:p>
            <a:pPr marL="0" indent="0">
              <a:buNone/>
            </a:pPr>
            <a:r>
              <a:rPr lang="tr-TR" b="1" dirty="0" smtClean="0">
                <a:solidFill>
                  <a:srgbClr val="FF0000"/>
                </a:solidFill>
              </a:rPr>
              <a:t>Zincirin </a:t>
            </a:r>
            <a:r>
              <a:rPr lang="tr-TR" b="1" dirty="0">
                <a:solidFill>
                  <a:srgbClr val="FF0000"/>
                </a:solidFill>
              </a:rPr>
              <a:t>fiziksel ve kimyasal yapısına göre polimerler</a:t>
            </a:r>
          </a:p>
          <a:p>
            <a:pPr marL="0" indent="0" algn="just">
              <a:lnSpc>
                <a:spcPct val="150000"/>
              </a:lnSpc>
              <a:buNone/>
            </a:pPr>
            <a:r>
              <a:rPr lang="tr-TR" dirty="0" smtClean="0"/>
              <a:t>Zincirin </a:t>
            </a:r>
            <a:r>
              <a:rPr lang="tr-TR" dirty="0"/>
              <a:t>fiziksel ve kimyasal yapısına göre doğrusal polimerler, dallanmış polimerler ve çapraz bağlı polimerler olmak üzere üç gruba ayrılır</a:t>
            </a:r>
            <a:r>
              <a:rPr lang="tr-TR" dirty="0" smtClean="0"/>
              <a:t>.</a:t>
            </a:r>
          </a:p>
          <a:p>
            <a:pPr algn="just">
              <a:lnSpc>
                <a:spcPct val="150000"/>
              </a:lnSpc>
              <a:buFont typeface="Wingdings" panose="05000000000000000000" pitchFamily="2" charset="2"/>
              <a:buChar char="v"/>
            </a:pPr>
            <a:r>
              <a:rPr lang="tr-TR" b="1" dirty="0" smtClean="0">
                <a:solidFill>
                  <a:srgbClr val="002060"/>
                </a:solidFill>
              </a:rPr>
              <a:t>Doğrusal (Lineer, Düz) Polimerler: </a:t>
            </a:r>
            <a:r>
              <a:rPr lang="tr-TR" dirty="0"/>
              <a:t>Polimer </a:t>
            </a:r>
            <a:r>
              <a:rPr lang="tr-TR" dirty="0" smtClean="0"/>
              <a:t>molekülleri uzun zincir şeklindedir.</a:t>
            </a:r>
          </a:p>
          <a:p>
            <a:pPr marL="0" indent="0" algn="just">
              <a:lnSpc>
                <a:spcPct val="150000"/>
              </a:lnSpc>
              <a:buNone/>
            </a:pPr>
            <a:r>
              <a:rPr lang="tr-TR" dirty="0" smtClean="0"/>
              <a:t>Örnek:Termoplastikler</a:t>
            </a:r>
            <a:endParaRPr lang="tr-TR" dirty="0"/>
          </a:p>
          <a:p>
            <a:pPr algn="just">
              <a:lnSpc>
                <a:spcPct val="150000"/>
              </a:lnSpc>
              <a:buFont typeface="Wingdings" panose="05000000000000000000" pitchFamily="2" charset="2"/>
              <a:buChar char="v"/>
            </a:pPr>
            <a:r>
              <a:rPr lang="tr-TR" b="1" dirty="0" smtClean="0">
                <a:solidFill>
                  <a:srgbClr val="002060"/>
                </a:solidFill>
              </a:rPr>
              <a:t>Dallanmış </a:t>
            </a:r>
            <a:r>
              <a:rPr lang="tr-TR" b="1" dirty="0" smtClean="0">
                <a:solidFill>
                  <a:srgbClr val="002060"/>
                </a:solidFill>
              </a:rPr>
              <a:t>Polimerler: </a:t>
            </a:r>
            <a:r>
              <a:rPr lang="tr-TR" dirty="0" smtClean="0"/>
              <a:t>Uzun polimer zincirlerine bağlı bazı yan zincirler vardır. Bu yan zincirler uzun veya kısa olabilir.</a:t>
            </a:r>
          </a:p>
          <a:p>
            <a:pPr marL="0" indent="0" algn="just">
              <a:lnSpc>
                <a:spcPct val="150000"/>
              </a:lnSpc>
              <a:buNone/>
            </a:pPr>
            <a:r>
              <a:rPr lang="tr-TR" dirty="0" smtClean="0"/>
              <a:t>Örnek: Termoplastikler</a:t>
            </a:r>
            <a:endParaRPr lang="tr-TR" dirty="0"/>
          </a:p>
        </p:txBody>
      </p:sp>
    </p:spTree>
    <p:extLst>
      <p:ext uri="{BB962C8B-B14F-4D97-AF65-F5344CB8AC3E}">
        <p14:creationId xmlns:p14="http://schemas.microsoft.com/office/powerpoint/2010/main" val="144417417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717151"/>
          </a:xfrm>
        </p:spPr>
        <p:txBody>
          <a:bodyPr>
            <a:normAutofit fontScale="90000"/>
          </a:bodyPr>
          <a:lstStyle/>
          <a:p>
            <a:pPr algn="ctr"/>
            <a:r>
              <a:rPr lang="tr-TR" dirty="0" smtClean="0"/>
              <a:t>Genel Bilgiler</a:t>
            </a:r>
            <a:endParaRPr lang="tr-TR" dirty="0"/>
          </a:p>
        </p:txBody>
      </p:sp>
      <p:sp>
        <p:nvSpPr>
          <p:cNvPr id="3" name="Content Placeholder 2"/>
          <p:cNvSpPr>
            <a:spLocks noGrp="1"/>
          </p:cNvSpPr>
          <p:nvPr>
            <p:ph idx="1"/>
          </p:nvPr>
        </p:nvSpPr>
        <p:spPr>
          <a:xfrm>
            <a:off x="1069848" y="1267097"/>
            <a:ext cx="10058400" cy="5244539"/>
          </a:xfrm>
        </p:spPr>
        <p:txBody>
          <a:bodyPr>
            <a:normAutofit/>
          </a:bodyPr>
          <a:lstStyle/>
          <a:p>
            <a:pPr marL="0" indent="0" algn="just">
              <a:lnSpc>
                <a:spcPct val="150000"/>
              </a:lnSpc>
              <a:buNone/>
            </a:pPr>
            <a:r>
              <a:rPr lang="tr-TR" dirty="0" smtClean="0"/>
              <a:t>İnsanlar hayatlarını devam ettirebilmeleri için ilk gereksinimleri beslenmedir. Daha sonra çevrenin etkilerinden korunmak için barınma ve örtünme ihtiyaçları gelir. Barınakların yapımı dışında gerek örtünme ki modern anlamda giyinme olarak kabul edilmektedir. Bu amaçlar için kullanılan her türde kumaş ve materyal elyaf adı verilen hammaddeden yapılır. Tekstil sözcüğü ise, elyaf adı verilen bu hammaddenin elde edilmesinden tüketicinin istediği özelliklere sahip bir materyal haline getirilinceye kadar geçirdiği aşamalarla ilgili bir terimdir.</a:t>
            </a:r>
          </a:p>
          <a:p>
            <a:pPr marL="0" indent="0" algn="just">
              <a:lnSpc>
                <a:spcPct val="150000"/>
              </a:lnSpc>
              <a:buNone/>
            </a:pPr>
            <a:r>
              <a:rPr lang="tr-TR" dirty="0"/>
              <a:t>Elyaf veya </a:t>
            </a:r>
            <a:r>
              <a:rPr lang="tr-TR" dirty="0" smtClean="0"/>
              <a:t>lif (lif kelimesinin çoğulu elyaf), </a:t>
            </a:r>
            <a:r>
              <a:rPr lang="tr-TR" dirty="0"/>
              <a:t>tekstil ürünlerinin hammaddesi ve en küçük yapı birimidir. Bütün tekstil ürünlerinin temelinde elyaf vardır</a:t>
            </a:r>
            <a:r>
              <a:rPr lang="tr-TR" dirty="0" smtClean="0"/>
              <a:t>.</a:t>
            </a:r>
            <a:endParaRPr lang="tr-TR" dirty="0"/>
          </a:p>
        </p:txBody>
      </p:sp>
    </p:spTree>
    <p:extLst>
      <p:ext uri="{BB962C8B-B14F-4D97-AF65-F5344CB8AC3E}">
        <p14:creationId xmlns:p14="http://schemas.microsoft.com/office/powerpoint/2010/main" val="23244123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54182"/>
            <a:ext cx="10058400" cy="5618018"/>
          </a:xfrm>
        </p:spPr>
        <p:txBody>
          <a:bodyPr/>
          <a:lstStyle/>
          <a:p>
            <a:pPr lvl="0" algn="just">
              <a:lnSpc>
                <a:spcPct val="150000"/>
              </a:lnSpc>
              <a:buClr>
                <a:srgbClr val="629DD1"/>
              </a:buClr>
              <a:buFont typeface="Wingdings" panose="05000000000000000000" pitchFamily="2" charset="2"/>
              <a:buChar char="v"/>
            </a:pPr>
            <a:r>
              <a:rPr lang="tr-TR" b="1" dirty="0">
                <a:solidFill>
                  <a:srgbClr val="002060"/>
                </a:solidFill>
              </a:rPr>
              <a:t>Çapraz Bağlı (Network) Polimerler: </a:t>
            </a:r>
            <a:r>
              <a:rPr lang="tr-TR" dirty="0">
                <a:solidFill>
                  <a:prstClr val="black"/>
                </a:solidFill>
              </a:rPr>
              <a:t>Polimer zincirleri birbirine ana zincirlerle bağlanarak üç boyutlu bir ağ yapı oluşturur. Çapraz bağlanma sentezlenme sırasında veya geri dönüşümsüz kimyasal reaksiyon ile elde edilir. Genellikle bu çapraz bağlanma, zincirlere kovalent bağla bağlanacak atom veya molekül ilavesiyle sağlanır. </a:t>
            </a:r>
          </a:p>
          <a:p>
            <a:pPr marL="0" lvl="0" indent="0" algn="just">
              <a:lnSpc>
                <a:spcPct val="150000"/>
              </a:lnSpc>
              <a:buClr>
                <a:srgbClr val="629DD1"/>
              </a:buClr>
              <a:buNone/>
            </a:pPr>
            <a:r>
              <a:rPr lang="tr-TR" dirty="0">
                <a:solidFill>
                  <a:prstClr val="black"/>
                </a:solidFill>
              </a:rPr>
              <a:t>Örnek: Termosetler</a:t>
            </a:r>
          </a:p>
          <a:p>
            <a:pPr marL="0" indent="0">
              <a:buNone/>
            </a:pPr>
            <a:r>
              <a:rPr lang="tr-TR" dirty="0" smtClean="0"/>
              <a:t>Termosetler çapraz bağları nedeniyle çözünmez ve ergimezler.</a:t>
            </a:r>
          </a:p>
          <a:p>
            <a:pPr marL="0" indent="0" algn="just">
              <a:lnSpc>
                <a:spcPct val="150000"/>
              </a:lnSpc>
              <a:buNone/>
            </a:pPr>
            <a:r>
              <a:rPr lang="tr-TR" dirty="0" smtClean="0"/>
              <a:t>Doğal ya da sentetik kauçuklar kükürtle vulkanize edilerek kovalent çapraz bağ oluşturulur. Böylelikle kauçuklar sertlik kazanır. Aldıkları şekli korurlar. Araç lastiklerinde kullanımları bu sayade olur.</a:t>
            </a:r>
            <a:endParaRPr lang="tr-TR" dirty="0"/>
          </a:p>
        </p:txBody>
      </p:sp>
    </p:spTree>
    <p:extLst>
      <p:ext uri="{BB962C8B-B14F-4D97-AF65-F5344CB8AC3E}">
        <p14:creationId xmlns:p14="http://schemas.microsoft.com/office/powerpoint/2010/main" val="230631826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Resim 32"/>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773180" y="1453580"/>
            <a:ext cx="2651990" cy="3304318"/>
          </a:xfrm>
          <a:prstGeom prst="rect">
            <a:avLst/>
          </a:prstGeom>
          <a:noFill/>
        </p:spPr>
      </p:pic>
      <p:sp>
        <p:nvSpPr>
          <p:cNvPr id="5" name="Rectangle 4"/>
          <p:cNvSpPr/>
          <p:nvPr/>
        </p:nvSpPr>
        <p:spPr>
          <a:xfrm>
            <a:off x="1815737" y="4947698"/>
            <a:ext cx="8046720" cy="369332"/>
          </a:xfrm>
          <a:prstGeom prst="rect">
            <a:avLst/>
          </a:prstGeom>
        </p:spPr>
        <p:txBody>
          <a:bodyPr wrap="square">
            <a:spAutoFit/>
          </a:bodyPr>
          <a:lstStyle/>
          <a:p>
            <a:pPr algn="ctr"/>
            <a:r>
              <a:rPr lang="tr-TR" dirty="0"/>
              <a:t>Doğrusal, dallanmış ve çapraz bağlı polimer yapılarının gösterimi</a:t>
            </a:r>
          </a:p>
        </p:txBody>
      </p:sp>
    </p:spTree>
    <p:extLst>
      <p:ext uri="{BB962C8B-B14F-4D97-AF65-F5344CB8AC3E}">
        <p14:creationId xmlns:p14="http://schemas.microsoft.com/office/powerpoint/2010/main" val="29614322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13954"/>
            <a:ext cx="10058400" cy="5558246"/>
          </a:xfrm>
        </p:spPr>
        <p:txBody>
          <a:bodyPr>
            <a:normAutofit/>
          </a:bodyPr>
          <a:lstStyle/>
          <a:p>
            <a:pPr marL="0" indent="0">
              <a:buNone/>
            </a:pPr>
            <a:r>
              <a:rPr lang="tr-TR" b="1" dirty="0" smtClean="0">
                <a:solidFill>
                  <a:srgbClr val="FF0000"/>
                </a:solidFill>
              </a:rPr>
              <a:t>Sentezlenme </a:t>
            </a:r>
            <a:r>
              <a:rPr lang="tr-TR" b="1" dirty="0">
                <a:solidFill>
                  <a:srgbClr val="FF0000"/>
                </a:solidFill>
              </a:rPr>
              <a:t>reaksiyonlarına göre polimerler</a:t>
            </a:r>
          </a:p>
          <a:p>
            <a:pPr marL="0" indent="0" algn="just">
              <a:lnSpc>
                <a:spcPct val="150000"/>
              </a:lnSpc>
              <a:buNone/>
            </a:pPr>
            <a:r>
              <a:rPr lang="tr-TR" dirty="0"/>
              <a:t>Sentezlenme reaksiyonlarına göre polimerler, basamaklı (kondenzasyon) ve zincir (katılma) polimeri olarak iki grupta incelenir.</a:t>
            </a:r>
          </a:p>
          <a:p>
            <a:pPr algn="just">
              <a:lnSpc>
                <a:spcPct val="150000"/>
              </a:lnSpc>
              <a:buFont typeface="Wingdings" panose="05000000000000000000" pitchFamily="2" charset="2"/>
              <a:buChar char="v"/>
            </a:pPr>
            <a:r>
              <a:rPr lang="tr-TR" b="1" dirty="0" smtClean="0">
                <a:solidFill>
                  <a:srgbClr val="002060"/>
                </a:solidFill>
              </a:rPr>
              <a:t>Basamaklı </a:t>
            </a:r>
            <a:r>
              <a:rPr lang="tr-TR" b="1" dirty="0">
                <a:solidFill>
                  <a:srgbClr val="002060"/>
                </a:solidFill>
              </a:rPr>
              <a:t>(Kondenzasyon) </a:t>
            </a:r>
            <a:r>
              <a:rPr lang="tr-TR" b="1" dirty="0" smtClean="0">
                <a:solidFill>
                  <a:srgbClr val="002060"/>
                </a:solidFill>
              </a:rPr>
              <a:t>Polimerler: </a:t>
            </a:r>
            <a:r>
              <a:rPr lang="tr-TR" dirty="0"/>
              <a:t>Kondenzasyon reaksiyonları ile elde edilen </a:t>
            </a:r>
            <a:r>
              <a:rPr lang="tr-TR" dirty="0" smtClean="0"/>
              <a:t>polimerlerdir veya reaksiyon sonucu su oluşuyorsa kondenzasyon polimerizasyonudur. </a:t>
            </a:r>
            <a:r>
              <a:rPr lang="tr-TR" dirty="0"/>
              <a:t>Örneğin poliesterler.</a:t>
            </a:r>
          </a:p>
          <a:p>
            <a:pPr algn="just">
              <a:lnSpc>
                <a:spcPct val="150000"/>
              </a:lnSpc>
              <a:buFont typeface="Wingdings" panose="05000000000000000000" pitchFamily="2" charset="2"/>
              <a:buChar char="v"/>
            </a:pPr>
            <a:r>
              <a:rPr lang="tr-TR" b="1" dirty="0" smtClean="0">
                <a:solidFill>
                  <a:srgbClr val="002060"/>
                </a:solidFill>
              </a:rPr>
              <a:t>Zincir </a:t>
            </a:r>
            <a:r>
              <a:rPr lang="tr-TR" b="1" dirty="0">
                <a:solidFill>
                  <a:srgbClr val="002060"/>
                </a:solidFill>
              </a:rPr>
              <a:t>(Katılma) </a:t>
            </a:r>
            <a:r>
              <a:rPr lang="tr-TR" b="1" dirty="0" smtClean="0">
                <a:solidFill>
                  <a:srgbClr val="002060"/>
                </a:solidFill>
              </a:rPr>
              <a:t>Polimerleri</a:t>
            </a:r>
            <a:r>
              <a:rPr lang="tr-TR" b="1" dirty="0">
                <a:solidFill>
                  <a:srgbClr val="002060"/>
                </a:solidFill>
              </a:rPr>
              <a:t>: </a:t>
            </a:r>
            <a:r>
              <a:rPr lang="tr-TR" dirty="0"/>
              <a:t>Sentez reaksiyonu bir çift bağın açılması ve monomerlerin birbirine zincir halkaları gibi katılmasıyla oluşan polimerlerdir.</a:t>
            </a:r>
          </a:p>
          <a:p>
            <a:pPr marL="0" indent="0">
              <a:buNone/>
            </a:pPr>
            <a:r>
              <a:rPr lang="tr-TR" dirty="0"/>
              <a:t>	</a:t>
            </a:r>
          </a:p>
        </p:txBody>
      </p:sp>
    </p:spTree>
    <p:extLst>
      <p:ext uri="{BB962C8B-B14F-4D97-AF65-F5344CB8AC3E}">
        <p14:creationId xmlns:p14="http://schemas.microsoft.com/office/powerpoint/2010/main" val="13565696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83771"/>
            <a:ext cx="10058400" cy="5590903"/>
          </a:xfrm>
        </p:spPr>
        <p:txBody>
          <a:bodyPr>
            <a:normAutofit/>
          </a:bodyPr>
          <a:lstStyle/>
          <a:p>
            <a:pPr marL="0" indent="0" algn="just">
              <a:buNone/>
            </a:pPr>
            <a:r>
              <a:rPr lang="tr-TR" b="1" dirty="0">
                <a:solidFill>
                  <a:srgbClr val="FF0000"/>
                </a:solidFill>
              </a:rPr>
              <a:t>Zincir moleküllerinin dizilişlerine bağlı olarak </a:t>
            </a:r>
          </a:p>
          <a:p>
            <a:pPr marL="0" indent="0" algn="just">
              <a:lnSpc>
                <a:spcPct val="150000"/>
              </a:lnSpc>
              <a:buNone/>
            </a:pPr>
            <a:r>
              <a:rPr lang="tr-TR" dirty="0" smtClean="0"/>
              <a:t>Doğal </a:t>
            </a:r>
            <a:r>
              <a:rPr lang="tr-TR" dirty="0" smtClean="0"/>
              <a:t>ve yapay yapıdaki liflerde hem </a:t>
            </a:r>
            <a:r>
              <a:rPr lang="tr-TR" dirty="0" smtClean="0"/>
              <a:t>homopolimer ve hem de kopolimer yapıya rastlanır. </a:t>
            </a:r>
            <a:r>
              <a:rPr lang="tr-TR" dirty="0" smtClean="0"/>
              <a:t>Tekstil </a:t>
            </a:r>
            <a:r>
              <a:rPr lang="tr-TR" dirty="0" smtClean="0"/>
              <a:t>liflerinin tümünde polimerler lineer yapıdadır. </a:t>
            </a:r>
          </a:p>
          <a:p>
            <a:pPr marL="0" indent="0" algn="just">
              <a:lnSpc>
                <a:spcPct val="150000"/>
              </a:lnSpc>
              <a:buNone/>
            </a:pPr>
            <a:r>
              <a:rPr lang="tr-TR" dirty="0" smtClean="0"/>
              <a:t>Zincir </a:t>
            </a:r>
            <a:r>
              <a:rPr lang="tr-TR" dirty="0"/>
              <a:t>moleküllerinin dizilişlerine bağlı olarak bir lifte </a:t>
            </a:r>
            <a:r>
              <a:rPr lang="tr-TR" b="1" dirty="0">
                <a:solidFill>
                  <a:srgbClr val="002060"/>
                </a:solidFill>
              </a:rPr>
              <a:t>amorf ve kristalin </a:t>
            </a:r>
            <a:r>
              <a:rPr lang="tr-TR" dirty="0"/>
              <a:t>olarak 2 ayrı kısım vardır. </a:t>
            </a:r>
            <a:r>
              <a:rPr lang="tr-TR" dirty="0"/>
              <a:t>Liflerin özelliklerini büyük ölçüde kristalin ve amorf bölge oranları belirler. Amorf </a:t>
            </a:r>
            <a:r>
              <a:rPr lang="tr-TR" dirty="0"/>
              <a:t>bölgede polimer yapıları düzenli ve belirli bir formda yapıda değildirler. Kristalin bölgede ise polimer yapılar düzenli bir dizilişe sahiptir. Kristalin bölge life mukavemet, amorf bölge ise life esneklik verir. Su ve boya gibi küçük moleküllü yapıdaki maddeler amorf bölgesi içerisinde kolayca yayılabilirken kristalin bölge içerisine geçemezler. </a:t>
            </a:r>
          </a:p>
        </p:txBody>
      </p:sp>
    </p:spTree>
    <p:extLst>
      <p:ext uri="{BB962C8B-B14F-4D97-AF65-F5344CB8AC3E}">
        <p14:creationId xmlns:p14="http://schemas.microsoft.com/office/powerpoint/2010/main" val="270918206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23455"/>
            <a:ext cx="10058400" cy="5548745"/>
          </a:xfrm>
        </p:spPr>
        <p:txBody>
          <a:bodyPr/>
          <a:lstStyle/>
          <a:p>
            <a:pPr marL="0" indent="0" algn="just">
              <a:lnSpc>
                <a:spcPct val="150000"/>
              </a:lnSpc>
              <a:buClr>
                <a:srgbClr val="629DD1"/>
              </a:buClr>
              <a:buNone/>
            </a:pPr>
            <a:r>
              <a:rPr lang="tr-TR" sz="1800" dirty="0"/>
              <a:t>Amorf bölge oranı fazla olan liflerde fazla absorban yapı mevcutken, kristalin bölge oranı fazla olan liflerde ise daha az absorban yapı bulunur. </a:t>
            </a:r>
          </a:p>
          <a:p>
            <a:pPr marL="0" lvl="0" indent="0" algn="just">
              <a:lnSpc>
                <a:spcPct val="150000"/>
              </a:lnSpc>
              <a:buClr>
                <a:srgbClr val="629DD1"/>
              </a:buClr>
              <a:buNone/>
            </a:pPr>
            <a:r>
              <a:rPr lang="tr-TR" sz="1700" dirty="0" smtClean="0">
                <a:solidFill>
                  <a:prstClr val="black"/>
                </a:solidFill>
              </a:rPr>
              <a:t>Amorf </a:t>
            </a:r>
            <a:r>
              <a:rPr lang="tr-TR" sz="1700" dirty="0">
                <a:solidFill>
                  <a:prstClr val="black"/>
                </a:solidFill>
              </a:rPr>
              <a:t>bölge oranı fazla olan lifler daha dayanıksız, kristalin bölge oranı fazla olan lifler ise daha dayanaklıdır. Amorf bölge oranı fazla olan lifler kimyasal reaktiflerden daha kolay etkilenirken, kristalin bölge oranı fazla olan lifler ise kimyasal reaktiflerden çok fazla etkilenmezler</a:t>
            </a:r>
            <a:r>
              <a:rPr lang="tr-TR" sz="1700" dirty="0" smtClean="0">
                <a:solidFill>
                  <a:prstClr val="black"/>
                </a:solidFill>
              </a:rPr>
              <a:t>.</a:t>
            </a:r>
          </a:p>
          <a:p>
            <a:pPr marL="0" indent="0" algn="just">
              <a:lnSpc>
                <a:spcPct val="150000"/>
              </a:lnSpc>
              <a:buClr>
                <a:srgbClr val="629DD1"/>
              </a:buClr>
              <a:buNone/>
            </a:pPr>
            <a:r>
              <a:rPr lang="tr-TR" sz="1800" dirty="0"/>
              <a:t>Amorf bölge oranı fazla olan liflerlerde plastiklik ve kolayca bükülme gibi yapısal özellikler görülürken, kristalin bölge oranı fazla olan liflerde ise zor bükülme gibi yapısal özellikler görülür.</a:t>
            </a:r>
          </a:p>
          <a:p>
            <a:pPr marL="0" lvl="0" indent="0" algn="just">
              <a:lnSpc>
                <a:spcPct val="150000"/>
              </a:lnSpc>
              <a:buClr>
                <a:srgbClr val="629DD1"/>
              </a:buClr>
              <a:buNone/>
            </a:pPr>
            <a:endParaRPr lang="tr-TR" sz="1700" dirty="0">
              <a:solidFill>
                <a:prstClr val="black"/>
              </a:solidFill>
            </a:endParaRPr>
          </a:p>
          <a:p>
            <a:pPr marL="0" indent="0">
              <a:buNone/>
            </a:pPr>
            <a:endParaRPr lang="tr-TR" dirty="0"/>
          </a:p>
        </p:txBody>
      </p:sp>
    </p:spTree>
    <p:extLst>
      <p:ext uri="{BB962C8B-B14F-4D97-AF65-F5344CB8AC3E}">
        <p14:creationId xmlns:p14="http://schemas.microsoft.com/office/powerpoint/2010/main" val="167295434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2424544" y="1704110"/>
            <a:ext cx="6968837" cy="2649610"/>
          </a:xfrm>
          <a:prstGeom prst="rect">
            <a:avLst/>
          </a:prstGeom>
        </p:spPr>
      </p:pic>
    </p:spTree>
    <p:extLst>
      <p:ext uri="{BB962C8B-B14F-4D97-AF65-F5344CB8AC3E}">
        <p14:creationId xmlns:p14="http://schemas.microsoft.com/office/powerpoint/2010/main" val="37558583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18457"/>
            <a:ext cx="10058400" cy="5453743"/>
          </a:xfrm>
        </p:spPr>
        <p:txBody>
          <a:bodyPr>
            <a:normAutofit lnSpcReduction="10000"/>
          </a:bodyPr>
          <a:lstStyle/>
          <a:p>
            <a:pPr marL="0" indent="0" algn="just">
              <a:buNone/>
            </a:pPr>
            <a:endParaRPr lang="tr-TR" dirty="0" smtClean="0"/>
          </a:p>
          <a:p>
            <a:pPr marL="0" indent="0" algn="just">
              <a:buNone/>
            </a:pPr>
            <a:r>
              <a:rPr lang="tr-TR" dirty="0" smtClean="0"/>
              <a:t>Sonuç </a:t>
            </a:r>
            <a:r>
              <a:rPr lang="tr-TR" dirty="0" smtClean="0"/>
              <a:t>olarak;</a:t>
            </a:r>
          </a:p>
          <a:p>
            <a:pPr marL="0" indent="0" algn="just">
              <a:lnSpc>
                <a:spcPct val="150000"/>
              </a:lnSpc>
              <a:buNone/>
            </a:pPr>
            <a:r>
              <a:rPr lang="tr-TR" dirty="0" smtClean="0"/>
              <a:t>Bir polimerin elyaf yapısını oluşturması için belirli temel koşullar yerine getirilmelidir.</a:t>
            </a:r>
          </a:p>
          <a:p>
            <a:pPr algn="just">
              <a:lnSpc>
                <a:spcPct val="150000"/>
              </a:lnSpc>
              <a:buFont typeface="Wingdings" panose="05000000000000000000" pitchFamily="2" charset="2"/>
              <a:buChar char="v"/>
            </a:pPr>
            <a:r>
              <a:rPr lang="tr-TR" dirty="0" smtClean="0"/>
              <a:t>Polimer, düz zincirli ve uzun bir moleküler yapı göstermelidir</a:t>
            </a:r>
            <a:r>
              <a:rPr lang="tr-TR" dirty="0" smtClean="0"/>
              <a:t>. Eğer </a:t>
            </a:r>
            <a:r>
              <a:rPr lang="tr-TR" dirty="0" smtClean="0"/>
              <a:t>moleküller kısa ise daha az dayanıklı lifler meydana gelir.</a:t>
            </a:r>
          </a:p>
          <a:p>
            <a:pPr algn="just">
              <a:lnSpc>
                <a:spcPct val="150000"/>
              </a:lnSpc>
              <a:buFont typeface="Wingdings" panose="05000000000000000000" pitchFamily="2" charset="2"/>
              <a:buChar char="v"/>
            </a:pPr>
            <a:r>
              <a:rPr lang="tr-TR" dirty="0" smtClean="0"/>
              <a:t>Polimerler, lifin bazı bölgelerinde birbirine paralel ve yakın olarak düzenlenmelidir.</a:t>
            </a:r>
          </a:p>
          <a:p>
            <a:pPr algn="just">
              <a:lnSpc>
                <a:spcPct val="150000"/>
              </a:lnSpc>
              <a:buFont typeface="Wingdings" panose="05000000000000000000" pitchFamily="2" charset="2"/>
              <a:buChar char="v"/>
            </a:pPr>
            <a:r>
              <a:rPr lang="tr-TR" dirty="0" smtClean="0"/>
              <a:t>Lifin yapısındaki polimer zincirlerin paralel halde kalabilmesi için, yan kuvvetler oluşmalıdır. Bu yan kuvvetler, zincirin yapısındaki fonksiyonel gruplar ve kohezyon kuvvetleri ile sağlanır.</a:t>
            </a:r>
          </a:p>
          <a:p>
            <a:pPr marL="0" indent="0" algn="just">
              <a:lnSpc>
                <a:spcPct val="150000"/>
              </a:lnSpc>
              <a:buNone/>
            </a:pPr>
            <a:endParaRPr lang="tr-TR" dirty="0"/>
          </a:p>
        </p:txBody>
      </p:sp>
    </p:spTree>
    <p:extLst>
      <p:ext uri="{BB962C8B-B14F-4D97-AF65-F5344CB8AC3E}">
        <p14:creationId xmlns:p14="http://schemas.microsoft.com/office/powerpoint/2010/main" val="84720752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483326"/>
            <a:ext cx="10058400" cy="5688874"/>
          </a:xfrm>
        </p:spPr>
        <p:txBody>
          <a:bodyPr/>
          <a:lstStyle/>
          <a:p>
            <a:pPr marL="0" indent="0" algn="just">
              <a:lnSpc>
                <a:spcPct val="150000"/>
              </a:lnSpc>
              <a:buNone/>
            </a:pPr>
            <a:r>
              <a:rPr lang="tr-TR" dirty="0" smtClean="0"/>
              <a:t>Kristalin bölgelerin oluşumunda, polimer molekülleri arasında üç ayrı türde kuvvet vardır. Bunlardan en sağlam olanı </a:t>
            </a:r>
            <a:r>
              <a:rPr lang="tr-TR" dirty="0" smtClean="0">
                <a:solidFill>
                  <a:srgbClr val="7030A0"/>
                </a:solidFill>
              </a:rPr>
              <a:t>kimyasal bağlar</a:t>
            </a:r>
            <a:r>
              <a:rPr lang="tr-TR" dirty="0" smtClean="0"/>
              <a:t>dır. Daha sonra hidrojen </a:t>
            </a:r>
            <a:r>
              <a:rPr lang="tr-TR" dirty="0" smtClean="0">
                <a:solidFill>
                  <a:srgbClr val="7030A0"/>
                </a:solidFill>
              </a:rPr>
              <a:t>(H)-bağları </a:t>
            </a:r>
            <a:r>
              <a:rPr lang="tr-TR" dirty="0" smtClean="0"/>
              <a:t>gelir. En zayıf bağlar ise bir fiziksel çekim olarak da tanımlanan </a:t>
            </a:r>
            <a:r>
              <a:rPr lang="tr-TR" dirty="0" smtClean="0">
                <a:solidFill>
                  <a:srgbClr val="7030A0"/>
                </a:solidFill>
              </a:rPr>
              <a:t>van der Waals </a:t>
            </a:r>
            <a:r>
              <a:rPr lang="tr-TR" dirty="0" smtClean="0"/>
              <a:t>kuvvetleridir.</a:t>
            </a:r>
          </a:p>
          <a:p>
            <a:pPr marL="0" indent="0" algn="just">
              <a:lnSpc>
                <a:spcPct val="150000"/>
              </a:lnSpc>
              <a:buNone/>
            </a:pPr>
            <a:endParaRPr lang="tr-TR" dirty="0"/>
          </a:p>
          <a:p>
            <a:pPr marL="0" indent="0" algn="just">
              <a:lnSpc>
                <a:spcPct val="150000"/>
              </a:lnSpc>
              <a:buNone/>
            </a:pPr>
            <a:r>
              <a:rPr lang="tr-TR" b="1" dirty="0" smtClean="0">
                <a:solidFill>
                  <a:srgbClr val="FF0000"/>
                </a:solidFill>
              </a:rPr>
              <a:t>Kimyasal Bağlar: </a:t>
            </a:r>
            <a:r>
              <a:rPr lang="tr-TR" dirty="0" smtClean="0"/>
              <a:t>Kristalin bölgelerin oluşumunda kimyasal bağ olarak kovalent ve iyonik bağlar oluşur. Bu bağlar, polimer zincirler arasında çapraz bağlar olarak yerleşmiştir ve doğal proteinlerin yapısında bulunur. Komşu amino ve karboksil grupları arasındaki tuz bağları (</a:t>
            </a:r>
            <a:r>
              <a:rPr lang="tr-TR" dirty="0" smtClean="0">
                <a:solidFill>
                  <a:srgbClr val="7030A0"/>
                </a:solidFill>
              </a:rPr>
              <a:t>iyonik bağ</a:t>
            </a:r>
            <a:r>
              <a:rPr lang="tr-TR" dirty="0" smtClean="0"/>
              <a:t>) ve zincirler arasındaki sistin bağları (</a:t>
            </a:r>
            <a:r>
              <a:rPr lang="tr-TR" dirty="0" smtClean="0">
                <a:solidFill>
                  <a:srgbClr val="7030A0"/>
                </a:solidFill>
              </a:rPr>
              <a:t>kovalent bağ</a:t>
            </a:r>
            <a:r>
              <a:rPr lang="tr-TR" dirty="0" smtClean="0"/>
              <a:t>) polimer zincirleri birbirine bağlar.</a:t>
            </a:r>
          </a:p>
          <a:p>
            <a:pPr marL="0" indent="0" algn="just">
              <a:lnSpc>
                <a:spcPct val="150000"/>
              </a:lnSpc>
              <a:buNone/>
            </a:pPr>
            <a:endParaRPr lang="tr-TR" dirty="0"/>
          </a:p>
          <a:p>
            <a:pPr marL="0" indent="0" algn="just">
              <a:buNone/>
            </a:pPr>
            <a:endParaRPr lang="tr-TR" dirty="0"/>
          </a:p>
        </p:txBody>
      </p:sp>
    </p:spTree>
    <p:extLst>
      <p:ext uri="{BB962C8B-B14F-4D97-AF65-F5344CB8AC3E}">
        <p14:creationId xmlns:p14="http://schemas.microsoft.com/office/powerpoint/2010/main" val="3870253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3286075" y="535578"/>
            <a:ext cx="5230908" cy="2664823"/>
          </a:xfrm>
          <a:prstGeom prst="rect">
            <a:avLst/>
          </a:prstGeom>
        </p:spPr>
      </p:pic>
      <p:sp>
        <p:nvSpPr>
          <p:cNvPr id="5" name="Rectangle 4"/>
          <p:cNvSpPr/>
          <p:nvPr/>
        </p:nvSpPr>
        <p:spPr>
          <a:xfrm>
            <a:off x="4298072" y="3244334"/>
            <a:ext cx="3595856" cy="369332"/>
          </a:xfrm>
          <a:prstGeom prst="rect">
            <a:avLst/>
          </a:prstGeom>
        </p:spPr>
        <p:txBody>
          <a:bodyPr wrap="none">
            <a:spAutoFit/>
          </a:bodyPr>
          <a:lstStyle/>
          <a:p>
            <a:r>
              <a:rPr lang="tr-TR" dirty="0"/>
              <a:t>Proteinlerde tuz bağı oluşumu</a:t>
            </a:r>
          </a:p>
        </p:txBody>
      </p:sp>
      <p:pic>
        <p:nvPicPr>
          <p:cNvPr id="6" name="Picture 5"/>
          <p:cNvPicPr>
            <a:picLocks noChangeAspect="1"/>
          </p:cNvPicPr>
          <p:nvPr/>
        </p:nvPicPr>
        <p:blipFill>
          <a:blip r:embed="rId3"/>
          <a:stretch>
            <a:fillRect/>
          </a:stretch>
        </p:blipFill>
        <p:spPr>
          <a:xfrm>
            <a:off x="2980258" y="3788229"/>
            <a:ext cx="6320496" cy="1190933"/>
          </a:xfrm>
          <a:prstGeom prst="rect">
            <a:avLst/>
          </a:prstGeom>
        </p:spPr>
      </p:pic>
      <p:sp>
        <p:nvSpPr>
          <p:cNvPr id="7" name="Rectangle 6"/>
          <p:cNvSpPr/>
          <p:nvPr/>
        </p:nvSpPr>
        <p:spPr>
          <a:xfrm>
            <a:off x="4168892" y="5282140"/>
            <a:ext cx="3488455" cy="369332"/>
          </a:xfrm>
          <a:prstGeom prst="rect">
            <a:avLst/>
          </a:prstGeom>
        </p:spPr>
        <p:txBody>
          <a:bodyPr wrap="none">
            <a:spAutoFit/>
          </a:bodyPr>
          <a:lstStyle/>
          <a:p>
            <a:r>
              <a:rPr lang="tr-TR" dirty="0"/>
              <a:t>Protein zincirde sistin bağları</a:t>
            </a:r>
          </a:p>
        </p:txBody>
      </p:sp>
    </p:spTree>
    <p:extLst>
      <p:ext uri="{BB962C8B-B14F-4D97-AF65-F5344CB8AC3E}">
        <p14:creationId xmlns:p14="http://schemas.microsoft.com/office/powerpoint/2010/main" val="1816253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911927" y="720125"/>
            <a:ext cx="7938655" cy="2618820"/>
          </a:xfrm>
          <a:prstGeom prst="rect">
            <a:avLst/>
          </a:prstGeom>
        </p:spPr>
      </p:pic>
      <p:sp>
        <p:nvSpPr>
          <p:cNvPr id="5" name="Rectangle 4"/>
          <p:cNvSpPr/>
          <p:nvPr/>
        </p:nvSpPr>
        <p:spPr>
          <a:xfrm>
            <a:off x="1371600" y="3674148"/>
            <a:ext cx="9767454" cy="2169825"/>
          </a:xfrm>
          <a:prstGeom prst="rect">
            <a:avLst/>
          </a:prstGeom>
        </p:spPr>
        <p:txBody>
          <a:bodyPr wrap="square">
            <a:spAutoFit/>
          </a:bodyPr>
          <a:lstStyle/>
          <a:p>
            <a:pPr algn="just">
              <a:lnSpc>
                <a:spcPct val="150000"/>
              </a:lnSpc>
            </a:pPr>
            <a:r>
              <a:rPr lang="tr-TR" dirty="0"/>
              <a:t>Güçlü kovalent bağ içeren iki molekül arasında oluşan etkileşim zayıftır. Çünkü molekülü oluşturan atomlar arasındaki kovalent bağ çok güçlüdür. Buna ragmen bu zayıf etkileşim kaynama, erime noktası, buhar basıncı ve vizkozite gibi fiziksel özellikleri </a:t>
            </a:r>
            <a:r>
              <a:rPr lang="tr-TR" dirty="0" smtClean="0"/>
              <a:t>kontrol </a:t>
            </a:r>
            <a:r>
              <a:rPr lang="tr-TR" dirty="0"/>
              <a:t>edebilecek güçtedir. Bu moleküller arası kuvvetler van der Waals kuvvetleri olarak bilinir.</a:t>
            </a:r>
          </a:p>
        </p:txBody>
      </p:sp>
    </p:spTree>
    <p:extLst>
      <p:ext uri="{BB962C8B-B14F-4D97-AF65-F5344CB8AC3E}">
        <p14:creationId xmlns:p14="http://schemas.microsoft.com/office/powerpoint/2010/main" val="37195571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54182"/>
            <a:ext cx="10058400" cy="5791200"/>
          </a:xfrm>
        </p:spPr>
        <p:txBody>
          <a:bodyPr/>
          <a:lstStyle/>
          <a:p>
            <a:pPr marL="0" indent="0" algn="just">
              <a:lnSpc>
                <a:spcPct val="150000"/>
              </a:lnSpc>
              <a:buNone/>
            </a:pPr>
            <a:r>
              <a:rPr lang="tr-TR" dirty="0"/>
              <a:t>Elyaf; doğal olarak bitkilerden ve hayvanlardan veya yapay olarak sentetik hammaddelerden elde edilir. Bunların yanında doğada metal olarak bulunan asbestten elde edilen elyaf ve anorganik yapay elyaf olan cam elyaf, özel amaçlar için kullanılabilmektedir. </a:t>
            </a:r>
          </a:p>
          <a:p>
            <a:pPr marL="0" indent="0" algn="just">
              <a:lnSpc>
                <a:spcPct val="150000"/>
              </a:lnSpc>
              <a:buNone/>
            </a:pPr>
            <a:r>
              <a:rPr lang="tr-TR" dirty="0"/>
              <a:t>Çeşitli işlemlerden sonra lifler önce iplik haline daha sonra da dokunarak, örülerek doku haline getirilir. Bazı dokusuz yüzey tekniklerinde ise lifin iplik haline getirilmesi şart değildir. Mesela keçe, halıfleks gibi dokularda direkt olarak lifler kullanılmaktadır. Lifler; iğneler yardımıyla birbiri içine geçirilerek bu tür dokular elde edilir.</a:t>
            </a:r>
          </a:p>
          <a:p>
            <a:pPr marL="0" indent="0" algn="just">
              <a:lnSpc>
                <a:spcPct val="150000"/>
              </a:lnSpc>
              <a:buNone/>
            </a:pPr>
            <a:r>
              <a:rPr lang="tr-TR" dirty="0"/>
              <a:t>Elyaf; eğrilmeye, bükülmeye, dokunmaya, örülmeye ve nihayetinde insanlar tarafından çeşitli amaçlarla kullanılmaya uygun temel tekstil hammaddesidir. </a:t>
            </a:r>
          </a:p>
          <a:p>
            <a:pPr marL="0" indent="0" algn="just">
              <a:lnSpc>
                <a:spcPct val="150000"/>
              </a:lnSpc>
              <a:buNone/>
            </a:pPr>
            <a:endParaRPr lang="tr-TR" dirty="0"/>
          </a:p>
        </p:txBody>
      </p:sp>
    </p:spTree>
    <p:extLst>
      <p:ext uri="{BB962C8B-B14F-4D97-AF65-F5344CB8AC3E}">
        <p14:creationId xmlns:p14="http://schemas.microsoft.com/office/powerpoint/2010/main" val="335522614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70709"/>
            <a:ext cx="10058400" cy="5401491"/>
          </a:xfrm>
        </p:spPr>
        <p:txBody>
          <a:bodyPr/>
          <a:lstStyle/>
          <a:p>
            <a:pPr marL="0" indent="0">
              <a:buNone/>
            </a:pPr>
            <a:r>
              <a:rPr lang="tr-TR" b="1" dirty="0" smtClean="0">
                <a:solidFill>
                  <a:srgbClr val="FF0000"/>
                </a:solidFill>
              </a:rPr>
              <a:t>H-Bağları</a:t>
            </a:r>
          </a:p>
          <a:p>
            <a:pPr marL="0" indent="0" algn="just">
              <a:lnSpc>
                <a:spcPct val="150000"/>
              </a:lnSpc>
              <a:buNone/>
            </a:pPr>
            <a:r>
              <a:rPr lang="tr-TR" dirty="0" smtClean="0"/>
              <a:t>Bu bağlar tekstil teknolojisinde önemli derecede rol oynar.</a:t>
            </a:r>
          </a:p>
          <a:p>
            <a:pPr marL="0" indent="0" algn="just">
              <a:lnSpc>
                <a:spcPct val="150000"/>
              </a:lnSpc>
              <a:buNone/>
            </a:pPr>
            <a:r>
              <a:rPr lang="tr-TR" dirty="0" smtClean="0"/>
              <a:t>Bir </a:t>
            </a:r>
            <a:r>
              <a:rPr lang="tr-TR" dirty="0"/>
              <a:t>hidrojen (H) atomunun oksijen (O) ve azot (N) gibi bir elektronegatif atoma kovalent bağlanması bağdaki elektronların oksijen ve azot atomlarına hidrojenden daha yakın bulunmaları  sonucunda hidrojenin (elektropozitif) başka bir elektronegatif atom tarafından çekilmesi sonucu meydana gelir </a:t>
            </a:r>
          </a:p>
          <a:p>
            <a:pPr marL="0" indent="0" algn="just">
              <a:lnSpc>
                <a:spcPct val="150000"/>
              </a:lnSpc>
              <a:buNone/>
            </a:pPr>
            <a:r>
              <a:rPr lang="tr-TR" dirty="0"/>
              <a:t>Kimyasal bağ değildir ancak bir etkileşim olarak kimyasal bağ kadar güçlüdür.</a:t>
            </a:r>
          </a:p>
          <a:p>
            <a:pPr marL="0" indent="0" algn="just">
              <a:buNone/>
            </a:pPr>
            <a:endParaRPr lang="tr-TR" dirty="0"/>
          </a:p>
        </p:txBody>
      </p:sp>
    </p:spTree>
    <p:extLst>
      <p:ext uri="{BB962C8B-B14F-4D97-AF65-F5344CB8AC3E}">
        <p14:creationId xmlns:p14="http://schemas.microsoft.com/office/powerpoint/2010/main" val="9058427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1821270" y="1066801"/>
            <a:ext cx="4787347" cy="3995864"/>
          </a:xfrm>
          <a:prstGeom prst="rect">
            <a:avLst/>
          </a:prstGeom>
        </p:spPr>
      </p:pic>
      <p:pic>
        <p:nvPicPr>
          <p:cNvPr id="5" name="Picture 4"/>
          <p:cNvPicPr>
            <a:picLocks noChangeAspect="1"/>
          </p:cNvPicPr>
          <p:nvPr/>
        </p:nvPicPr>
        <p:blipFill>
          <a:blip r:embed="rId3"/>
          <a:stretch>
            <a:fillRect/>
          </a:stretch>
        </p:blipFill>
        <p:spPr>
          <a:xfrm>
            <a:off x="6774873" y="1260764"/>
            <a:ext cx="3546621" cy="3643745"/>
          </a:xfrm>
          <a:prstGeom prst="rect">
            <a:avLst/>
          </a:prstGeom>
        </p:spPr>
      </p:pic>
    </p:spTree>
    <p:extLst>
      <p:ext uri="{BB962C8B-B14F-4D97-AF65-F5344CB8AC3E}">
        <p14:creationId xmlns:p14="http://schemas.microsoft.com/office/powerpoint/2010/main" val="16309354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34291"/>
            <a:ext cx="10058400" cy="5437909"/>
          </a:xfrm>
        </p:spPr>
        <p:txBody>
          <a:bodyPr/>
          <a:lstStyle/>
          <a:p>
            <a:pPr marL="0" indent="0">
              <a:buNone/>
            </a:pPr>
            <a:r>
              <a:rPr lang="tr-TR" b="1" dirty="0">
                <a:solidFill>
                  <a:srgbClr val="FF0000"/>
                </a:solidFill>
              </a:rPr>
              <a:t>v</a:t>
            </a:r>
            <a:r>
              <a:rPr lang="tr-TR" b="1" dirty="0" smtClean="0">
                <a:solidFill>
                  <a:srgbClr val="FF0000"/>
                </a:solidFill>
              </a:rPr>
              <a:t>an der Waals Kuvvetleri:kovalent olmayan etkileçimler</a:t>
            </a:r>
            <a:endParaRPr lang="tr-TR" b="1" dirty="0">
              <a:solidFill>
                <a:srgbClr val="FF0000"/>
              </a:solidFill>
            </a:endParaRPr>
          </a:p>
        </p:txBody>
      </p:sp>
      <p:pic>
        <p:nvPicPr>
          <p:cNvPr id="5" name="Picture 4"/>
          <p:cNvPicPr>
            <a:picLocks noChangeAspect="1"/>
          </p:cNvPicPr>
          <p:nvPr/>
        </p:nvPicPr>
        <p:blipFill>
          <a:blip r:embed="rId2"/>
          <a:stretch>
            <a:fillRect/>
          </a:stretch>
        </p:blipFill>
        <p:spPr>
          <a:xfrm>
            <a:off x="873591" y="1449670"/>
            <a:ext cx="10265464" cy="1141131"/>
          </a:xfrm>
          <a:prstGeom prst="rect">
            <a:avLst/>
          </a:prstGeom>
        </p:spPr>
      </p:pic>
      <p:pic>
        <p:nvPicPr>
          <p:cNvPr id="6" name="Picture 5"/>
          <p:cNvPicPr>
            <a:picLocks noChangeAspect="1"/>
          </p:cNvPicPr>
          <p:nvPr/>
        </p:nvPicPr>
        <p:blipFill>
          <a:blip r:embed="rId3"/>
          <a:stretch>
            <a:fillRect/>
          </a:stretch>
        </p:blipFill>
        <p:spPr>
          <a:xfrm>
            <a:off x="4034013" y="3089565"/>
            <a:ext cx="4403405" cy="2909454"/>
          </a:xfrm>
          <a:prstGeom prst="rect">
            <a:avLst/>
          </a:prstGeom>
        </p:spPr>
      </p:pic>
    </p:spTree>
    <p:extLst>
      <p:ext uri="{BB962C8B-B14F-4D97-AF65-F5344CB8AC3E}">
        <p14:creationId xmlns:p14="http://schemas.microsoft.com/office/powerpoint/2010/main" val="12834104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1069848" y="692727"/>
            <a:ext cx="10058400" cy="5777346"/>
          </a:xfrm>
        </p:spPr>
        <p:txBody>
          <a:bodyPr/>
          <a:lstStyle/>
          <a:p>
            <a:pPr marL="0" indent="0">
              <a:buNone/>
            </a:pPr>
            <a:r>
              <a:rPr lang="tr-TR" b="1" dirty="0" smtClean="0">
                <a:solidFill>
                  <a:srgbClr val="FF0000"/>
                </a:solidFill>
              </a:rPr>
              <a:t>Kristalin Bölgelerinin Elyaf İçinde Düzenlenmesi</a:t>
            </a:r>
          </a:p>
          <a:p>
            <a:pPr marL="0" indent="0" algn="just">
              <a:lnSpc>
                <a:spcPct val="150000"/>
              </a:lnSpc>
              <a:buNone/>
            </a:pPr>
            <a:endParaRPr lang="tr-TR" dirty="0" smtClean="0"/>
          </a:p>
          <a:p>
            <a:pPr marL="0" indent="0" algn="just">
              <a:lnSpc>
                <a:spcPct val="150000"/>
              </a:lnSpc>
              <a:buNone/>
            </a:pPr>
            <a:r>
              <a:rPr lang="tr-TR" dirty="0" smtClean="0"/>
              <a:t>Elyaftaki </a:t>
            </a:r>
            <a:r>
              <a:rPr lang="tr-TR" dirty="0" smtClean="0"/>
              <a:t>kristalin bölgelerin farklı yönlere yönlenmiş ve uçlarında saçaklanmış</a:t>
            </a:r>
          </a:p>
          <a:p>
            <a:pPr marL="0" indent="0" algn="just">
              <a:lnSpc>
                <a:spcPct val="150000"/>
              </a:lnSpc>
              <a:buNone/>
            </a:pPr>
            <a:r>
              <a:rPr lang="tr-TR" dirty="0" smtClean="0"/>
              <a:t>bölgeler mevcut olup bunlara </a:t>
            </a:r>
            <a:r>
              <a:rPr lang="tr-TR" b="1" dirty="0" smtClean="0">
                <a:solidFill>
                  <a:srgbClr val="002060"/>
                </a:solidFill>
              </a:rPr>
              <a:t>misel </a:t>
            </a:r>
            <a:r>
              <a:rPr lang="tr-TR" dirty="0" smtClean="0"/>
              <a:t>adı verilmektedir. Bazı lif yapılarında ise,</a:t>
            </a:r>
          </a:p>
          <a:p>
            <a:pPr marL="0" indent="0" algn="just">
              <a:lnSpc>
                <a:spcPct val="150000"/>
              </a:lnSpc>
              <a:buNone/>
            </a:pPr>
            <a:r>
              <a:rPr lang="tr-TR" dirty="0" smtClean="0"/>
              <a:t>lif böyunca uzanan ve lif eksenine belli bir açı yapacak şekilde birbirine paralel</a:t>
            </a:r>
          </a:p>
          <a:p>
            <a:pPr marL="0" indent="0" algn="just">
              <a:lnSpc>
                <a:spcPct val="150000"/>
              </a:lnSpc>
              <a:buNone/>
            </a:pPr>
            <a:r>
              <a:rPr lang="tr-TR" dirty="0" smtClean="0"/>
              <a:t>olarak yönlenmiş kristalin bölgeler ile bunları birbirinden ayıran amorf bölgeler</a:t>
            </a:r>
          </a:p>
          <a:p>
            <a:pPr marL="0" indent="0" algn="just">
              <a:lnSpc>
                <a:spcPct val="150000"/>
              </a:lnSpc>
              <a:buNone/>
            </a:pPr>
            <a:r>
              <a:rPr lang="tr-TR" dirty="0" smtClean="0"/>
              <a:t> bulunmaktadır. Bu uzun kristalin alanlara </a:t>
            </a:r>
            <a:r>
              <a:rPr lang="tr-TR" b="1" dirty="0" smtClean="0">
                <a:solidFill>
                  <a:srgbClr val="002060"/>
                </a:solidFill>
              </a:rPr>
              <a:t>fibril </a:t>
            </a:r>
            <a:r>
              <a:rPr lang="tr-TR" dirty="0" smtClean="0"/>
              <a:t>denilmektedir.</a:t>
            </a:r>
            <a:endParaRPr lang="tr-TR" dirty="0"/>
          </a:p>
        </p:txBody>
      </p:sp>
    </p:spTree>
    <p:extLst>
      <p:ext uri="{BB962C8B-B14F-4D97-AF65-F5344CB8AC3E}">
        <p14:creationId xmlns:p14="http://schemas.microsoft.com/office/powerpoint/2010/main" val="263252305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40327"/>
            <a:ext cx="10058400" cy="5631873"/>
          </a:xfrm>
        </p:spPr>
        <p:txBody>
          <a:bodyPr/>
          <a:lstStyle/>
          <a:p>
            <a:pPr algn="just">
              <a:lnSpc>
                <a:spcPct val="150000"/>
              </a:lnSpc>
            </a:pPr>
            <a:r>
              <a:rPr lang="tr-TR" dirty="0" smtClean="0"/>
              <a:t>Lifler, </a:t>
            </a:r>
            <a:r>
              <a:rPr lang="tr-TR" dirty="0"/>
              <a:t>lifsel demetlerden oluşur. Her bir fibril veya lifçik uzun zincirli makromoleküllerden oluşur. Bitkisel liflerde zincirler genelde selülozdandır. Hayvansal liflerde ise proteinlerdir. Bitki selülozu selüloz esaslı yapay liflerin üretilmesinde hammadde olarak kullanılır. Sentetik lifler ise sentetik polimerlerden yapılır. Temel hammaddesi ise petroldür.</a:t>
            </a:r>
          </a:p>
          <a:p>
            <a:pPr algn="just">
              <a:lnSpc>
                <a:spcPct val="150000"/>
              </a:lnSpc>
            </a:pPr>
            <a:r>
              <a:rPr lang="tr-TR" dirty="0"/>
              <a:t>Genellikle doğal liflerde fibriler yapı, yapay liflerde ise saçaklı misel yapısı gözlenir. Pamukta selüloz zincirlerinden yüz adedi bir tek fibril oluşturur. Dört fibrilden bir mikrofibril ve bunların birleşmesinden makrofibril meydana gelir.</a:t>
            </a:r>
          </a:p>
          <a:p>
            <a:pPr marL="0" indent="0">
              <a:buNone/>
            </a:pPr>
            <a:endParaRPr lang="tr-TR" dirty="0"/>
          </a:p>
        </p:txBody>
      </p:sp>
    </p:spTree>
    <p:extLst>
      <p:ext uri="{BB962C8B-B14F-4D97-AF65-F5344CB8AC3E}">
        <p14:creationId xmlns:p14="http://schemas.microsoft.com/office/powerpoint/2010/main" val="67191260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4430" y="507077"/>
            <a:ext cx="10058400" cy="5623560"/>
          </a:xfrm>
        </p:spPr>
        <p:txBody>
          <a:bodyPr/>
          <a:lstStyle/>
          <a:p>
            <a:pPr marL="0" indent="0">
              <a:buNone/>
            </a:pPr>
            <a:endParaRPr lang="tr-TR" dirty="0"/>
          </a:p>
          <a:p>
            <a:pPr marL="0" indent="0">
              <a:buNone/>
            </a:pPr>
            <a:endParaRPr lang="tr-TR" dirty="0"/>
          </a:p>
        </p:txBody>
      </p:sp>
      <p:pic>
        <p:nvPicPr>
          <p:cNvPr id="4" name="Picture 3"/>
          <p:cNvPicPr>
            <a:picLocks noChangeAspect="1"/>
          </p:cNvPicPr>
          <p:nvPr/>
        </p:nvPicPr>
        <p:blipFill>
          <a:blip r:embed="rId2"/>
          <a:stretch>
            <a:fillRect/>
          </a:stretch>
        </p:blipFill>
        <p:spPr>
          <a:xfrm>
            <a:off x="2119745" y="1149927"/>
            <a:ext cx="7883237" cy="4225637"/>
          </a:xfrm>
          <a:prstGeom prst="rect">
            <a:avLst/>
          </a:prstGeom>
        </p:spPr>
      </p:pic>
    </p:spTree>
    <p:extLst>
      <p:ext uri="{BB962C8B-B14F-4D97-AF65-F5344CB8AC3E}">
        <p14:creationId xmlns:p14="http://schemas.microsoft.com/office/powerpoint/2010/main" val="94775368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99585"/>
          </a:xfrm>
        </p:spPr>
        <p:txBody>
          <a:bodyPr>
            <a:normAutofit/>
          </a:bodyPr>
          <a:lstStyle/>
          <a:p>
            <a:pPr algn="ctr"/>
            <a:r>
              <a:rPr lang="tr-TR" sz="2400" dirty="0"/>
              <a:t>TEKSTİL LİFLERİN PERFORMANSI</a:t>
            </a:r>
          </a:p>
        </p:txBody>
      </p:sp>
      <p:sp>
        <p:nvSpPr>
          <p:cNvPr id="3" name="Content Placeholder 2"/>
          <p:cNvSpPr>
            <a:spLocks noGrp="1"/>
          </p:cNvSpPr>
          <p:nvPr>
            <p:ph idx="1"/>
          </p:nvPr>
        </p:nvSpPr>
        <p:spPr>
          <a:xfrm>
            <a:off x="1069848" y="1011382"/>
            <a:ext cx="10058400" cy="5389418"/>
          </a:xfrm>
        </p:spPr>
        <p:txBody>
          <a:bodyPr>
            <a:normAutofit fontScale="92500" lnSpcReduction="10000"/>
          </a:bodyPr>
          <a:lstStyle/>
          <a:p>
            <a:pPr marL="0" indent="0" algn="just">
              <a:lnSpc>
                <a:spcPct val="160000"/>
              </a:lnSpc>
              <a:buNone/>
            </a:pPr>
            <a:r>
              <a:rPr lang="tr-TR" dirty="0" smtClean="0"/>
              <a:t>Performans</a:t>
            </a:r>
            <a:r>
              <a:rPr lang="tr-TR" dirty="0"/>
              <a:t>, bir tekstil mamülünün önceden bilinen ya da belirlenebilen özellikleri ile ilgilidir. Performans; liflerin, ipliklerin, kumaş yapısının fiziksel ve kimyasal özelliklerine, uygulanan terbiye ve boya, baskı işlemlerinin proseslerine ve çeşitlerine bağlı olarak farklılık gösterir. Bu bileşenlerden biri ya da bir kaçındaki değişiklik doğrudan performansı etkiler. Performansı etkileyen bir diğer faktör ise genel lif özellikleridir.</a:t>
            </a:r>
          </a:p>
          <a:p>
            <a:pPr marL="0" indent="0" algn="just">
              <a:lnSpc>
                <a:spcPct val="160000"/>
              </a:lnSpc>
              <a:buNone/>
            </a:pPr>
            <a:r>
              <a:rPr lang="tr-TR" dirty="0" smtClean="0"/>
              <a:t>Performans</a:t>
            </a:r>
            <a:r>
              <a:rPr lang="tr-TR" dirty="0"/>
              <a:t>; lifin menşei, kalitesi, uzunluk, çap, yoğunluk, kıvrım, yüzey özellikleri, parlaklık, mukavemet, uzama, elastikiyet, yaylanma, nem alma, iletkenlik, kimyasallara karşı dayanıklılık gibi pek çok özelliğe bağlıdır.</a:t>
            </a:r>
          </a:p>
          <a:p>
            <a:pPr marL="0" indent="0" algn="just">
              <a:lnSpc>
                <a:spcPct val="160000"/>
              </a:lnSpc>
              <a:buNone/>
            </a:pPr>
            <a:r>
              <a:rPr lang="tr-TR" dirty="0" smtClean="0"/>
              <a:t>Lif </a:t>
            </a:r>
            <a:r>
              <a:rPr lang="tr-TR" dirty="0"/>
              <a:t>performansı iplik, iplik performansı kumaş, kumaş performansı da kendine ve bu dokudan yapılmış ürünlere ait özellikleri etkiler.</a:t>
            </a:r>
          </a:p>
          <a:p>
            <a:pPr marL="0" indent="0" algn="just">
              <a:buNone/>
            </a:pPr>
            <a:endParaRPr lang="tr-TR" dirty="0"/>
          </a:p>
        </p:txBody>
      </p:sp>
    </p:spTree>
    <p:extLst>
      <p:ext uri="{BB962C8B-B14F-4D97-AF65-F5344CB8AC3E}">
        <p14:creationId xmlns:p14="http://schemas.microsoft.com/office/powerpoint/2010/main" val="53995518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40604"/>
          </a:xfrm>
        </p:spPr>
        <p:txBody>
          <a:bodyPr>
            <a:normAutofit/>
          </a:bodyPr>
          <a:lstStyle/>
          <a:p>
            <a:pPr algn="ctr"/>
            <a:r>
              <a:rPr lang="tr-TR" sz="2400" dirty="0"/>
              <a:t>TEKSTİL LİFLERİNİN TEMEL ÖZELLİKLERİ</a:t>
            </a:r>
          </a:p>
        </p:txBody>
      </p:sp>
      <p:sp>
        <p:nvSpPr>
          <p:cNvPr id="3" name="Content Placeholder 2"/>
          <p:cNvSpPr>
            <a:spLocks noGrp="1"/>
          </p:cNvSpPr>
          <p:nvPr>
            <p:ph idx="1"/>
          </p:nvPr>
        </p:nvSpPr>
        <p:spPr>
          <a:xfrm>
            <a:off x="1069848" y="1025237"/>
            <a:ext cx="10058400" cy="5403272"/>
          </a:xfrm>
        </p:spPr>
        <p:txBody>
          <a:bodyPr>
            <a:noAutofit/>
          </a:bodyPr>
          <a:lstStyle/>
          <a:p>
            <a:pPr marL="0" indent="0" algn="just">
              <a:lnSpc>
                <a:spcPct val="150000"/>
              </a:lnSpc>
              <a:buNone/>
            </a:pPr>
            <a:r>
              <a:rPr lang="tr-TR" dirty="0"/>
              <a:t>Bu özellikler: uzunluk, incelik, mukavemet, parlaklık, eğrilme yeteneği, uzama ve esneklik, yoğunluk, nem çekme özelliği, ısıdan etkilenme özelliği, ışıktan etkilenme özelliği, kimyasal reaktiflerden etkilenme özelliği, elektriksel </a:t>
            </a:r>
            <a:r>
              <a:rPr lang="tr-TR" dirty="0" smtClean="0"/>
              <a:t>özellikler</a:t>
            </a:r>
            <a:r>
              <a:rPr lang="tr-TR" dirty="0" smtClean="0"/>
              <a:t>.</a:t>
            </a:r>
          </a:p>
          <a:p>
            <a:pPr marL="0" indent="0" algn="just">
              <a:buNone/>
            </a:pPr>
            <a:r>
              <a:rPr lang="tr-TR" b="1" dirty="0" smtClean="0">
                <a:solidFill>
                  <a:srgbClr val="FF0000"/>
                </a:solidFill>
              </a:rPr>
              <a:t>1-Uzunluk </a:t>
            </a:r>
            <a:r>
              <a:rPr lang="tr-TR" b="1" dirty="0" smtClean="0">
                <a:solidFill>
                  <a:srgbClr val="FF0000"/>
                </a:solidFill>
              </a:rPr>
              <a:t>:</a:t>
            </a:r>
          </a:p>
          <a:p>
            <a:pPr marL="0" indent="0" algn="just">
              <a:buNone/>
            </a:pPr>
            <a:r>
              <a:rPr lang="tr-TR" dirty="0"/>
              <a:t>Tekstil lifleri uzunluk bakımından ikiye ayrılır;</a:t>
            </a:r>
          </a:p>
          <a:p>
            <a:pPr marL="0" indent="0" algn="just">
              <a:buNone/>
            </a:pPr>
            <a:r>
              <a:rPr lang="tr-TR" b="1" dirty="0" smtClean="0">
                <a:solidFill>
                  <a:srgbClr val="00B050"/>
                </a:solidFill>
              </a:rPr>
              <a:t>Kesikli </a:t>
            </a:r>
            <a:r>
              <a:rPr lang="tr-TR" b="1" dirty="0">
                <a:solidFill>
                  <a:srgbClr val="00B050"/>
                </a:solidFill>
              </a:rPr>
              <a:t>elyaf :</a:t>
            </a:r>
          </a:p>
          <a:p>
            <a:pPr marL="0" indent="0" algn="just">
              <a:lnSpc>
                <a:spcPct val="150000"/>
              </a:lnSpc>
              <a:buNone/>
            </a:pPr>
            <a:r>
              <a:rPr lang="tr-TR" dirty="0" smtClean="0"/>
              <a:t>Bu </a:t>
            </a:r>
            <a:r>
              <a:rPr lang="tr-TR" dirty="0"/>
              <a:t>lifler pamuk, yün gibi kısa liflerden oluşmuştur. Uzunlukları tür ve soylarına göre değişir ve ortalama olarak 10 mm den 50 cm ye kadar olan bu liflere "</a:t>
            </a:r>
            <a:r>
              <a:rPr lang="tr-TR" b="1" dirty="0">
                <a:solidFill>
                  <a:srgbClr val="7030A0"/>
                </a:solidFill>
              </a:rPr>
              <a:t>stapel lif</a:t>
            </a:r>
            <a:r>
              <a:rPr lang="tr-TR" dirty="0"/>
              <a:t>" denir</a:t>
            </a:r>
            <a:r>
              <a:rPr lang="tr-TR" dirty="0" smtClean="0"/>
              <a:t>. Yapay elyafa pamuk ve yün gibi doğal görünüm verebilmek için belli boyda kesilir. Bunlara da «</a:t>
            </a:r>
            <a:r>
              <a:rPr lang="tr-TR" b="1" dirty="0" smtClean="0">
                <a:solidFill>
                  <a:srgbClr val="7030A0"/>
                </a:solidFill>
              </a:rPr>
              <a:t>yapay kesikli elyaf</a:t>
            </a:r>
            <a:r>
              <a:rPr lang="tr-TR" dirty="0" smtClean="0"/>
              <a:t>» denir.</a:t>
            </a:r>
            <a:endParaRPr lang="tr-TR" dirty="0"/>
          </a:p>
        </p:txBody>
      </p:sp>
    </p:spTree>
    <p:extLst>
      <p:ext uri="{BB962C8B-B14F-4D97-AF65-F5344CB8AC3E}">
        <p14:creationId xmlns:p14="http://schemas.microsoft.com/office/powerpoint/2010/main" val="314218447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498764"/>
            <a:ext cx="10058400" cy="5673436"/>
          </a:xfrm>
        </p:spPr>
        <p:txBody>
          <a:bodyPr>
            <a:normAutofit/>
          </a:bodyPr>
          <a:lstStyle/>
          <a:p>
            <a:pPr marL="0" indent="0" algn="just">
              <a:lnSpc>
                <a:spcPct val="150000"/>
              </a:lnSpc>
              <a:buNone/>
            </a:pPr>
            <a:r>
              <a:rPr lang="tr-TR" dirty="0"/>
              <a:t>Kesikli liflerde uzunluk çok önemlidir. Yapılacak mamulün kalitesini belirler</a:t>
            </a:r>
            <a:r>
              <a:rPr lang="tr-TR" dirty="0" smtClean="0"/>
              <a:t>. Makinelerdeki </a:t>
            </a:r>
            <a:r>
              <a:rPr lang="tr-TR" dirty="0"/>
              <a:t>ayarlar, iplikçilikte ortalama stapele göre belirlenir.</a:t>
            </a:r>
          </a:p>
          <a:p>
            <a:pPr marL="0" indent="0" algn="just">
              <a:lnSpc>
                <a:spcPct val="150000"/>
              </a:lnSpc>
              <a:buNone/>
            </a:pPr>
            <a:endParaRPr lang="tr-TR" b="1" dirty="0" smtClean="0">
              <a:solidFill>
                <a:srgbClr val="00B050"/>
              </a:solidFill>
            </a:endParaRPr>
          </a:p>
          <a:p>
            <a:pPr marL="0" indent="0" algn="just">
              <a:lnSpc>
                <a:spcPct val="150000"/>
              </a:lnSpc>
              <a:buNone/>
            </a:pPr>
            <a:r>
              <a:rPr lang="tr-TR" b="1" dirty="0" smtClean="0">
                <a:solidFill>
                  <a:srgbClr val="00B050"/>
                </a:solidFill>
              </a:rPr>
              <a:t>Kesiksiz </a:t>
            </a:r>
            <a:r>
              <a:rPr lang="tr-TR" b="1" dirty="0">
                <a:solidFill>
                  <a:srgbClr val="00B050"/>
                </a:solidFill>
              </a:rPr>
              <a:t>elyaf:</a:t>
            </a:r>
          </a:p>
          <a:p>
            <a:pPr marL="0" indent="0" algn="just">
              <a:lnSpc>
                <a:spcPct val="150000"/>
              </a:lnSpc>
              <a:buNone/>
            </a:pPr>
            <a:r>
              <a:rPr lang="tr-TR" dirty="0" smtClean="0"/>
              <a:t>Kesiksiz </a:t>
            </a:r>
            <a:r>
              <a:rPr lang="tr-TR" dirty="0"/>
              <a:t>elyafta liflerin boyu sonsuz uzunluktadır. Bu liflere "</a:t>
            </a:r>
            <a:r>
              <a:rPr lang="tr-TR" b="1" dirty="0">
                <a:solidFill>
                  <a:srgbClr val="7030A0"/>
                </a:solidFill>
              </a:rPr>
              <a:t>filament</a:t>
            </a:r>
            <a:r>
              <a:rPr lang="tr-TR" dirty="0"/>
              <a:t>" adı verilir</a:t>
            </a:r>
            <a:r>
              <a:rPr lang="tr-TR" dirty="0" smtClean="0"/>
              <a:t>.</a:t>
            </a:r>
          </a:p>
          <a:p>
            <a:pPr marL="0" indent="0" algn="just">
              <a:lnSpc>
                <a:spcPct val="150000"/>
              </a:lnSpc>
              <a:buNone/>
            </a:pPr>
            <a:r>
              <a:rPr lang="tr-TR" dirty="0"/>
              <a:t>Doğal ipek ve yapay lifler</a:t>
            </a:r>
            <a:r>
              <a:rPr lang="tr-TR" dirty="0" smtClean="0"/>
              <a:t>, bu gruba girer. Filament </a:t>
            </a:r>
            <a:r>
              <a:rPr lang="tr-TR" dirty="0"/>
              <a:t>yani sonsuz haldedir. Yapay liflerin uzunluğu ise üretim metoduna ve kullanılacağı alana göre </a:t>
            </a:r>
            <a:r>
              <a:rPr lang="tr-TR" dirty="0" smtClean="0"/>
              <a:t>belirlenir.</a:t>
            </a:r>
          </a:p>
          <a:p>
            <a:pPr marL="0" indent="0" algn="just">
              <a:lnSpc>
                <a:spcPct val="150000"/>
              </a:lnSpc>
              <a:buNone/>
            </a:pPr>
            <a:endParaRPr lang="tr-TR" dirty="0"/>
          </a:p>
          <a:p>
            <a:pPr marL="0" indent="0" algn="just">
              <a:buNone/>
            </a:pPr>
            <a:endParaRPr lang="tr-TR" b="1" dirty="0">
              <a:solidFill>
                <a:srgbClr val="FF0000"/>
              </a:solidFill>
            </a:endParaRPr>
          </a:p>
        </p:txBody>
      </p:sp>
    </p:spTree>
    <p:extLst>
      <p:ext uri="{BB962C8B-B14F-4D97-AF65-F5344CB8AC3E}">
        <p14:creationId xmlns:p14="http://schemas.microsoft.com/office/powerpoint/2010/main" val="182547154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40327"/>
            <a:ext cx="10058400" cy="5631873"/>
          </a:xfrm>
        </p:spPr>
        <p:txBody>
          <a:bodyPr/>
          <a:lstStyle/>
          <a:p>
            <a:pPr marL="0" indent="0" algn="just">
              <a:buNone/>
            </a:pPr>
            <a:r>
              <a:rPr lang="tr-TR" b="1" dirty="0">
                <a:solidFill>
                  <a:srgbClr val="FF0000"/>
                </a:solidFill>
              </a:rPr>
              <a:t>2- İncelik :</a:t>
            </a:r>
          </a:p>
          <a:p>
            <a:pPr marL="0" indent="0" algn="just">
              <a:lnSpc>
                <a:spcPct val="150000"/>
              </a:lnSpc>
              <a:buNone/>
            </a:pPr>
            <a:r>
              <a:rPr lang="tr-TR" dirty="0"/>
              <a:t>Elyafın bir diğer özelliği de enine kesitinin (çapı) büyüklüğü ve biçimidir. Bu büyüklük, elyafın inceliği olarak da belirtilir. Lifin enine kesitinin boyutu, yani çapı, doğrudan doğruya ölçülemez; dolaylı olarak verilir. Çünkü çok az lifin enine kesiti yuvarlaktır ve standart bir çapa sahiptir.</a:t>
            </a:r>
          </a:p>
          <a:p>
            <a:pPr marL="0" indent="0" algn="just">
              <a:lnSpc>
                <a:spcPct val="150000"/>
              </a:lnSpc>
              <a:buNone/>
            </a:pPr>
            <a:r>
              <a:rPr lang="tr-TR" dirty="0"/>
              <a:t>İplik çapını, yan yana gelen lifler oluşturur. Dolayısıyla ince liflerden ince iplik elde edilebilir. İplik numarası değişmediği halde çaptaki lif sayısı arttıkça sağlam ve kaliteli iplik yapılır. </a:t>
            </a:r>
            <a:endParaRPr lang="tr-TR" b="1" dirty="0">
              <a:solidFill>
                <a:srgbClr val="FF0000"/>
              </a:solidFill>
            </a:endParaRPr>
          </a:p>
          <a:p>
            <a:pPr marL="0" indent="0">
              <a:buNone/>
            </a:pPr>
            <a:endParaRPr lang="tr-TR" dirty="0"/>
          </a:p>
        </p:txBody>
      </p:sp>
    </p:spTree>
    <p:extLst>
      <p:ext uri="{BB962C8B-B14F-4D97-AF65-F5344CB8AC3E}">
        <p14:creationId xmlns:p14="http://schemas.microsoft.com/office/powerpoint/2010/main" val="14200039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57646"/>
            <a:ext cx="10058400" cy="5414554"/>
          </a:xfrm>
        </p:spPr>
        <p:txBody>
          <a:bodyPr/>
          <a:lstStyle/>
          <a:p>
            <a:pPr marL="0" indent="0" algn="just">
              <a:lnSpc>
                <a:spcPct val="150000"/>
              </a:lnSpc>
              <a:buNone/>
            </a:pPr>
            <a:r>
              <a:rPr lang="tr-TR" dirty="0" smtClean="0"/>
              <a:t>İplik </a:t>
            </a:r>
            <a:r>
              <a:rPr lang="tr-TR" dirty="0"/>
              <a:t>yapılması için gerekli incelik, uzunluk ve esnekliğe sahip tekstil </a:t>
            </a:r>
            <a:r>
              <a:rPr lang="tr-TR" dirty="0" smtClean="0"/>
              <a:t>lifleri </a:t>
            </a:r>
            <a:r>
              <a:rPr lang="tr-TR" dirty="0"/>
              <a:t>aşağıdaki tabloya göre sınıflandırılmaktadır.</a:t>
            </a:r>
          </a:p>
          <a:p>
            <a:pPr marL="0" indent="0">
              <a:buNone/>
            </a:pPr>
            <a:endParaRPr lang="tr-TR" dirty="0"/>
          </a:p>
        </p:txBody>
      </p:sp>
    </p:spTree>
    <p:extLst>
      <p:ext uri="{BB962C8B-B14F-4D97-AF65-F5344CB8AC3E}">
        <p14:creationId xmlns:p14="http://schemas.microsoft.com/office/powerpoint/2010/main" val="13082233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20436"/>
            <a:ext cx="10058400" cy="5451764"/>
          </a:xfrm>
        </p:spPr>
        <p:txBody>
          <a:bodyPr/>
          <a:lstStyle/>
          <a:p>
            <a:pPr marL="0" indent="0" algn="just">
              <a:lnSpc>
                <a:spcPct val="150000"/>
              </a:lnSpc>
              <a:buNone/>
            </a:pPr>
            <a:r>
              <a:rPr lang="tr-TR" dirty="0"/>
              <a:t>Lifin veya filamentin 10 mikrondan(</a:t>
            </a:r>
            <a:r>
              <a:rPr lang="el-GR" dirty="0"/>
              <a:t>μ</a:t>
            </a:r>
            <a:r>
              <a:rPr lang="tr-TR" dirty="0"/>
              <a:t>m) ince olanları ile 50 mikrondan(</a:t>
            </a:r>
            <a:r>
              <a:rPr lang="el-GR" dirty="0"/>
              <a:t>μ</a:t>
            </a:r>
            <a:r>
              <a:rPr lang="tr-TR" dirty="0"/>
              <a:t>m) fazla olanları iplik yapımı için uygun değildir, ince olanlar çok çabuk kopabilir. Kalınlar ise çok kaba iplikler meydana getirir.</a:t>
            </a:r>
          </a:p>
          <a:p>
            <a:pPr marL="0" indent="0" algn="just">
              <a:lnSpc>
                <a:spcPct val="150000"/>
              </a:lnSpc>
              <a:buNone/>
            </a:pPr>
            <a:endParaRPr lang="tr-TR" dirty="0" smtClean="0"/>
          </a:p>
          <a:p>
            <a:pPr marL="0" indent="0">
              <a:lnSpc>
                <a:spcPct val="150000"/>
              </a:lnSpc>
              <a:buNone/>
            </a:pPr>
            <a:r>
              <a:rPr lang="tr-TR" b="1" dirty="0" smtClean="0">
                <a:solidFill>
                  <a:srgbClr val="00B050"/>
                </a:solidFill>
              </a:rPr>
              <a:t>Lif </a:t>
            </a:r>
            <a:r>
              <a:rPr lang="tr-TR" b="1" dirty="0">
                <a:solidFill>
                  <a:srgbClr val="00B050"/>
                </a:solidFill>
              </a:rPr>
              <a:t>inceliği </a:t>
            </a:r>
            <a:r>
              <a:rPr lang="tr-TR" b="1" dirty="0" smtClean="0">
                <a:solidFill>
                  <a:srgbClr val="00B050"/>
                </a:solidFill>
              </a:rPr>
              <a:t>:</a:t>
            </a:r>
          </a:p>
          <a:p>
            <a:pPr marL="0" indent="0">
              <a:lnSpc>
                <a:spcPct val="150000"/>
              </a:lnSpc>
              <a:buNone/>
            </a:pPr>
            <a:r>
              <a:rPr lang="tr-TR" dirty="0" smtClean="0"/>
              <a:t>Doğal </a:t>
            </a:r>
            <a:r>
              <a:rPr lang="tr-TR" dirty="0"/>
              <a:t>liflerde yetişmelerine bağlı ve kimyasal liflerde ise imalat metoduna bağlı olup kullanım yeri ile ilgilidir.Bu özellik </a:t>
            </a:r>
            <a:r>
              <a:rPr lang="tr-TR" dirty="0" smtClean="0"/>
              <a:t>farklı </a:t>
            </a:r>
            <a:r>
              <a:rPr lang="tr-TR" dirty="0"/>
              <a:t>lif incelikleri iplik imalatında ;</a:t>
            </a:r>
          </a:p>
          <a:p>
            <a:pPr marL="0" indent="0">
              <a:lnSpc>
                <a:spcPct val="150000"/>
              </a:lnSpc>
              <a:buNone/>
            </a:pPr>
            <a:r>
              <a:rPr lang="tr-TR" dirty="0" smtClean="0"/>
              <a:t>1-İplik </a:t>
            </a:r>
            <a:r>
              <a:rPr lang="tr-TR" dirty="0"/>
              <a:t>eğirme kabiliyetini </a:t>
            </a:r>
            <a:r>
              <a:rPr lang="tr-TR" dirty="0" smtClean="0"/>
              <a:t>etkiler</a:t>
            </a:r>
            <a:endParaRPr lang="tr-TR" dirty="0"/>
          </a:p>
          <a:p>
            <a:pPr marL="0" indent="0">
              <a:lnSpc>
                <a:spcPct val="150000"/>
              </a:lnSpc>
              <a:buNone/>
            </a:pPr>
            <a:r>
              <a:rPr lang="tr-TR" dirty="0"/>
              <a:t>2-İplik düzgünsüzlüğünü etkiler.</a:t>
            </a:r>
          </a:p>
          <a:p>
            <a:pPr marL="0" indent="0">
              <a:buNone/>
            </a:pPr>
            <a:endParaRPr lang="tr-TR" dirty="0"/>
          </a:p>
        </p:txBody>
      </p:sp>
    </p:spTree>
    <p:extLst>
      <p:ext uri="{BB962C8B-B14F-4D97-AF65-F5344CB8AC3E}">
        <p14:creationId xmlns:p14="http://schemas.microsoft.com/office/powerpoint/2010/main" val="312086092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62000"/>
            <a:ext cx="10058400" cy="5410200"/>
          </a:xfrm>
        </p:spPr>
        <p:txBody>
          <a:bodyPr>
            <a:normAutofit/>
          </a:bodyPr>
          <a:lstStyle/>
          <a:p>
            <a:pPr marL="0" indent="0">
              <a:buNone/>
            </a:pPr>
            <a:r>
              <a:rPr lang="tr-TR" b="1" dirty="0" smtClean="0">
                <a:solidFill>
                  <a:srgbClr val="FF0000"/>
                </a:solidFill>
              </a:rPr>
              <a:t>3-Mukavemet :</a:t>
            </a:r>
          </a:p>
          <a:p>
            <a:pPr marL="0" indent="0" algn="just">
              <a:lnSpc>
                <a:spcPct val="150000"/>
              </a:lnSpc>
              <a:buNone/>
            </a:pPr>
            <a:r>
              <a:rPr lang="tr-TR" dirty="0" smtClean="0"/>
              <a:t>Elyafın</a:t>
            </a:r>
            <a:r>
              <a:rPr lang="tr-TR" dirty="0"/>
              <a:t>, iplik veya kumaş haline gelinceye kadar uğradığı gerilimlere karşı, kopmadan durmasına dayanıklılık denir.Tekstil lifleri, yeterli mukavemete yani dayanıklılığa sahip olmalıdır. Tekstil liflerinin mukavemeti, ölçme yapılan yerin atmosfer neminden etkilenir. Genellikle doğal bitkisel lifler ıslandıklarında veya nemli halde daha sağlam olurlar. Bunun dışındakilerin ise dayanıklılığı azalır. En sağlamı cam lifidir. Bundan sonra sırasıyla poliamid, poliester, ipek, keten, pamuk, akrilik, rayonlar ve yün gelir</a:t>
            </a:r>
            <a:r>
              <a:rPr lang="tr-TR" dirty="0" smtClean="0"/>
              <a:t>.</a:t>
            </a:r>
          </a:p>
          <a:p>
            <a:pPr marL="0" indent="0" algn="just">
              <a:lnSpc>
                <a:spcPct val="150000"/>
              </a:lnSpc>
              <a:buNone/>
            </a:pPr>
            <a:endParaRPr lang="tr-TR" b="1" dirty="0" smtClean="0">
              <a:solidFill>
                <a:srgbClr val="FF0000"/>
              </a:solidFill>
            </a:endParaRPr>
          </a:p>
          <a:p>
            <a:pPr marL="0" indent="0" algn="just">
              <a:buNone/>
            </a:pPr>
            <a:endParaRPr lang="tr-TR" dirty="0"/>
          </a:p>
        </p:txBody>
      </p:sp>
    </p:spTree>
    <p:extLst>
      <p:ext uri="{BB962C8B-B14F-4D97-AF65-F5344CB8AC3E}">
        <p14:creationId xmlns:p14="http://schemas.microsoft.com/office/powerpoint/2010/main" val="23700037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81891"/>
            <a:ext cx="10058400" cy="5590309"/>
          </a:xfrm>
        </p:spPr>
        <p:txBody>
          <a:bodyPr/>
          <a:lstStyle/>
          <a:p>
            <a:pPr marL="0" indent="0" algn="just">
              <a:lnSpc>
                <a:spcPct val="150000"/>
              </a:lnSpc>
              <a:buNone/>
            </a:pPr>
            <a:r>
              <a:rPr lang="tr-TR" b="1" dirty="0">
                <a:solidFill>
                  <a:srgbClr val="FF0000"/>
                </a:solidFill>
              </a:rPr>
              <a:t>4-Parlaklık:</a:t>
            </a:r>
          </a:p>
          <a:p>
            <a:pPr marL="0" indent="0" algn="just">
              <a:lnSpc>
                <a:spcPct val="150000"/>
              </a:lnSpc>
              <a:buNone/>
            </a:pPr>
            <a:r>
              <a:rPr lang="tr-TR" dirty="0"/>
              <a:t>Parlaklık düzgün bir yüzeyden ışığın yansıması ile oluşur. Lifin parlaklığı, üzerine düşen ışığı yansıtmasına bağlıdır.Gelen ışığı, doğrusal düzgün olarak yansıtmayıp dağıtarak yansıtan lifler az parlak veya donuktur.Pamuk ve yün gibi lifler üzerine düşen ışığı dağınık yansıttıklarından dolayı az parlak görünümlüdürler.Keten, merserize pamuk ve ipek gibi lifler ise ışığı düzgün yansıttıklarından dolayı parlak görünümlüdürler.</a:t>
            </a:r>
          </a:p>
          <a:p>
            <a:pPr marL="0" indent="0">
              <a:lnSpc>
                <a:spcPct val="150000"/>
              </a:lnSpc>
              <a:buNone/>
            </a:pPr>
            <a:r>
              <a:rPr lang="tr-TR" dirty="0"/>
              <a:t>Lifler elde edilme yöntemleri, yetiştirildiği doğal çevre, cins ve türüne göre farklı yapıda olacağından üzerine düşen ışığı yansıtmaları da değişik olacaktır. Parlak lifler tekstilde tercih edilir.</a:t>
            </a:r>
          </a:p>
          <a:p>
            <a:pPr marL="0" indent="0">
              <a:lnSpc>
                <a:spcPct val="150000"/>
              </a:lnSpc>
              <a:buNone/>
            </a:pPr>
            <a:endParaRPr lang="tr-TR" dirty="0"/>
          </a:p>
        </p:txBody>
      </p:sp>
    </p:spTree>
    <p:extLst>
      <p:ext uri="{BB962C8B-B14F-4D97-AF65-F5344CB8AC3E}">
        <p14:creationId xmlns:p14="http://schemas.microsoft.com/office/powerpoint/2010/main" val="377302846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20436"/>
            <a:ext cx="10058400" cy="5451764"/>
          </a:xfrm>
        </p:spPr>
        <p:txBody>
          <a:bodyPr>
            <a:normAutofit/>
          </a:bodyPr>
          <a:lstStyle/>
          <a:p>
            <a:pPr marL="0" indent="0" algn="just">
              <a:buNone/>
            </a:pPr>
            <a:r>
              <a:rPr lang="tr-TR" b="1" dirty="0" smtClean="0">
                <a:solidFill>
                  <a:srgbClr val="FF0000"/>
                </a:solidFill>
              </a:rPr>
              <a:t>5-Eğrilme </a:t>
            </a:r>
            <a:r>
              <a:rPr lang="tr-TR" b="1" dirty="0" smtClean="0">
                <a:solidFill>
                  <a:srgbClr val="FF0000"/>
                </a:solidFill>
              </a:rPr>
              <a:t>Yeteneği</a:t>
            </a:r>
          </a:p>
          <a:p>
            <a:pPr marL="0" indent="0" algn="just">
              <a:lnSpc>
                <a:spcPct val="150000"/>
              </a:lnSpc>
              <a:buNone/>
            </a:pPr>
            <a:r>
              <a:rPr lang="tr-TR" dirty="0" smtClean="0"/>
              <a:t>Her </a:t>
            </a:r>
            <a:r>
              <a:rPr lang="tr-TR" dirty="0"/>
              <a:t>lifin iplik haline gelebilmesi için eğrilme yeteneğine sahip olması gerekir. Bu özellik, liflerin birbirine biraz yapışıcı olması yanında kütle halinde iken birleşik halde bulunmasından ileri gelir.</a:t>
            </a:r>
          </a:p>
          <a:p>
            <a:pPr marL="0" indent="0" algn="just">
              <a:lnSpc>
                <a:spcPct val="150000"/>
              </a:lnSpc>
              <a:buNone/>
            </a:pPr>
            <a:r>
              <a:rPr lang="tr-TR" dirty="0" smtClean="0"/>
              <a:t>Bir </a:t>
            </a:r>
            <a:r>
              <a:rPr lang="tr-TR" dirty="0"/>
              <a:t>elyaf demetindeki lifler arasında gizli temas uçları, sayesinde liflerin birbirine yapışmasına(tutunmasına) sebep olur. Lif inceliği, lif yüzeyinin yapısı, uygulanan basınç ve lif uzunluğu, bu özelliğe etki eden faktörlerdir.</a:t>
            </a:r>
          </a:p>
          <a:p>
            <a:pPr marL="0" indent="0" algn="just">
              <a:lnSpc>
                <a:spcPct val="150000"/>
              </a:lnSpc>
              <a:buNone/>
            </a:pPr>
            <a:endParaRPr lang="tr-TR" dirty="0"/>
          </a:p>
          <a:p>
            <a:pPr marL="0" indent="0" algn="just">
              <a:lnSpc>
                <a:spcPct val="150000"/>
              </a:lnSpc>
              <a:buNone/>
            </a:pPr>
            <a:endParaRPr lang="tr-TR" dirty="0"/>
          </a:p>
          <a:p>
            <a:pPr marL="0" indent="0" algn="just">
              <a:buNone/>
            </a:pPr>
            <a:r>
              <a:rPr lang="tr-TR" dirty="0"/>
              <a:t> </a:t>
            </a:r>
          </a:p>
          <a:p>
            <a:pPr marL="0" indent="0">
              <a:buNone/>
            </a:pPr>
            <a:endParaRPr lang="tr-TR" dirty="0"/>
          </a:p>
        </p:txBody>
      </p:sp>
    </p:spTree>
    <p:extLst>
      <p:ext uri="{BB962C8B-B14F-4D97-AF65-F5344CB8AC3E}">
        <p14:creationId xmlns:p14="http://schemas.microsoft.com/office/powerpoint/2010/main" val="102267399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26473"/>
            <a:ext cx="10058400" cy="5645727"/>
          </a:xfrm>
        </p:spPr>
        <p:txBody>
          <a:bodyPr>
            <a:normAutofit/>
          </a:bodyPr>
          <a:lstStyle/>
          <a:p>
            <a:pPr marL="0" indent="0">
              <a:buNone/>
            </a:pPr>
            <a:r>
              <a:rPr lang="tr-TR" b="1" dirty="0" smtClean="0">
                <a:solidFill>
                  <a:srgbClr val="FF0000"/>
                </a:solidFill>
              </a:rPr>
              <a:t>6-Uzama ve Esneklik </a:t>
            </a:r>
            <a:r>
              <a:rPr lang="tr-TR" b="1" dirty="0">
                <a:solidFill>
                  <a:srgbClr val="FF0000"/>
                </a:solidFill>
              </a:rPr>
              <a:t>:</a:t>
            </a:r>
          </a:p>
          <a:p>
            <a:pPr marL="0" indent="0" algn="just">
              <a:lnSpc>
                <a:spcPct val="150000"/>
              </a:lnSpc>
              <a:buNone/>
            </a:pPr>
            <a:r>
              <a:rPr lang="tr-TR" dirty="0" smtClean="0"/>
              <a:t>İki </a:t>
            </a:r>
            <a:r>
              <a:rPr lang="tr-TR" dirty="0"/>
              <a:t>ucundan tutularak çekilen lif esneyerek kopmadan bir miktar esneyebilir. Lif bırakıldığında tekrar eski haline döner. Buna esneklik denir. Fakat daha fazla gerilim uygulanırsa lif eski haline dönemez. Bir miktar uzama gösterir. Lif, esneyebileceğinden fazla miktarda kuvvetle gerilirse uzamanın sonunda lif kopar.İplik haline getirilmiş lifler</a:t>
            </a:r>
          </a:p>
          <a:p>
            <a:pPr marL="0" indent="0" algn="just">
              <a:lnSpc>
                <a:spcPct val="150000"/>
              </a:lnSpc>
              <a:buNone/>
            </a:pPr>
            <a:r>
              <a:rPr lang="tr-TR" dirty="0" smtClean="0"/>
              <a:t>Lifin </a:t>
            </a:r>
            <a:r>
              <a:rPr lang="tr-TR" dirty="0"/>
              <a:t>kopma anındaki uzunluğundan ilk boyu çıkarılır, 100 ile çarpılır ve ilk boyuna bölünürse yüzde uzama miktarı bulunur.Gerildiğinde çok fazla miktarda uzayabilen ve kuvvet kaldırıldığında eski boyutlarını yeniden alabilen liflere, “</a:t>
            </a:r>
            <a:r>
              <a:rPr lang="tr-TR" b="1" dirty="0">
                <a:solidFill>
                  <a:srgbClr val="0070C0"/>
                </a:solidFill>
              </a:rPr>
              <a:t>elastomer lif</a:t>
            </a:r>
            <a:r>
              <a:rPr lang="tr-TR" dirty="0"/>
              <a:t>” denir. </a:t>
            </a:r>
            <a:endParaRPr lang="tr-TR" dirty="0" smtClean="0"/>
          </a:p>
          <a:p>
            <a:pPr marL="0" indent="0" algn="just">
              <a:buNone/>
            </a:pPr>
            <a:endParaRPr lang="tr-TR" b="1" dirty="0" smtClean="0">
              <a:solidFill>
                <a:srgbClr val="00B050"/>
              </a:solidFill>
            </a:endParaRPr>
          </a:p>
        </p:txBody>
      </p:sp>
    </p:spTree>
    <p:extLst>
      <p:ext uri="{BB962C8B-B14F-4D97-AF65-F5344CB8AC3E}">
        <p14:creationId xmlns:p14="http://schemas.microsoft.com/office/powerpoint/2010/main" val="259978062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68036"/>
            <a:ext cx="10058400" cy="5604164"/>
          </a:xfrm>
        </p:spPr>
        <p:txBody>
          <a:bodyPr/>
          <a:lstStyle/>
          <a:p>
            <a:pPr marL="0" indent="0" algn="just">
              <a:buNone/>
            </a:pPr>
            <a:r>
              <a:rPr lang="tr-TR" b="1" dirty="0">
                <a:solidFill>
                  <a:srgbClr val="00B050"/>
                </a:solidFill>
              </a:rPr>
              <a:t>Esneme ve kopma uzaması ;</a:t>
            </a:r>
          </a:p>
          <a:p>
            <a:pPr marL="0" indent="0" algn="just">
              <a:buNone/>
            </a:pPr>
            <a:r>
              <a:rPr lang="tr-TR" dirty="0"/>
              <a:t>Genellikle molekül zincirinin yapısıyla ilgilidir. Bu özellik ;</a:t>
            </a:r>
          </a:p>
          <a:p>
            <a:pPr marL="0" indent="0" algn="just">
              <a:buNone/>
            </a:pPr>
            <a:r>
              <a:rPr lang="tr-TR" dirty="0"/>
              <a:t>1-Çalışma şartlarını etkiler.</a:t>
            </a:r>
          </a:p>
          <a:p>
            <a:pPr marL="0" indent="0" algn="just">
              <a:buNone/>
            </a:pPr>
            <a:r>
              <a:rPr lang="tr-TR" dirty="0"/>
              <a:t>2-Maruz kalınan dış kuvvetlerden dolayı mamül maddenin kullanımını etkiler.</a:t>
            </a:r>
          </a:p>
          <a:p>
            <a:pPr marL="0" indent="0">
              <a:buNone/>
            </a:pPr>
            <a:endParaRPr lang="tr-TR" dirty="0"/>
          </a:p>
          <a:p>
            <a:pPr marL="0" indent="0">
              <a:buNone/>
            </a:pPr>
            <a:endParaRPr lang="tr-TR" dirty="0"/>
          </a:p>
        </p:txBody>
      </p:sp>
    </p:spTree>
    <p:extLst>
      <p:ext uri="{BB962C8B-B14F-4D97-AF65-F5344CB8AC3E}">
        <p14:creationId xmlns:p14="http://schemas.microsoft.com/office/powerpoint/2010/main" val="153416288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06582"/>
            <a:ext cx="10058400" cy="5465618"/>
          </a:xfrm>
        </p:spPr>
        <p:txBody>
          <a:bodyPr/>
          <a:lstStyle/>
          <a:p>
            <a:pPr marL="0" indent="0">
              <a:buNone/>
            </a:pPr>
            <a:r>
              <a:rPr lang="tr-TR" b="1" dirty="0" smtClean="0">
                <a:solidFill>
                  <a:srgbClr val="FF0000"/>
                </a:solidFill>
              </a:rPr>
              <a:t>7-Yoğunluk :</a:t>
            </a:r>
            <a:endParaRPr lang="tr-TR" b="1" dirty="0">
              <a:solidFill>
                <a:srgbClr val="FF0000"/>
              </a:solidFill>
            </a:endParaRPr>
          </a:p>
          <a:p>
            <a:pPr marL="0" indent="0" algn="just">
              <a:lnSpc>
                <a:spcPct val="150000"/>
              </a:lnSpc>
              <a:buNone/>
            </a:pPr>
            <a:r>
              <a:rPr lang="tr-TR" dirty="0" smtClean="0"/>
              <a:t>Tekstil </a:t>
            </a:r>
            <a:r>
              <a:rPr lang="tr-TR" dirty="0"/>
              <a:t>liflerinde yoğunluk iki şekilde tanımlanır:</a:t>
            </a:r>
          </a:p>
          <a:p>
            <a:pPr marL="0" indent="0" algn="just">
              <a:lnSpc>
                <a:spcPct val="150000"/>
              </a:lnSpc>
              <a:buNone/>
            </a:pPr>
            <a:r>
              <a:rPr lang="tr-TR" b="1" dirty="0" smtClean="0">
                <a:solidFill>
                  <a:srgbClr val="00B050"/>
                </a:solidFill>
              </a:rPr>
              <a:t>Hacimsel </a:t>
            </a:r>
            <a:r>
              <a:rPr lang="tr-TR" b="1" dirty="0">
                <a:solidFill>
                  <a:srgbClr val="00B050"/>
                </a:solidFill>
              </a:rPr>
              <a:t>yoğunluk; </a:t>
            </a:r>
            <a:r>
              <a:rPr lang="tr-TR" dirty="0"/>
              <a:t>Bir cismin kütlesinin, aynı hacimdeki suyun kütlesine oranıdır. Tekstil liflerinin hacimsel yoğunlukları genellikle 1 den büyüktür.</a:t>
            </a:r>
          </a:p>
          <a:p>
            <a:pPr marL="0" indent="0" algn="just">
              <a:lnSpc>
                <a:spcPct val="150000"/>
              </a:lnSpc>
              <a:buNone/>
            </a:pPr>
            <a:r>
              <a:rPr lang="tr-TR" b="1" dirty="0">
                <a:solidFill>
                  <a:srgbClr val="00B050"/>
                </a:solidFill>
              </a:rPr>
              <a:t>Lineer yoğunluk; </a:t>
            </a:r>
            <a:r>
              <a:rPr lang="tr-TR" dirty="0"/>
              <a:t>Lifin birim uzunluğunun ağırlığı, lineer yoğunluk olarak verir. Tekstil liflerinde ve ipliklerinde birim uzunluğun ağırlığı, numaralandırma sistemi ile verilir.</a:t>
            </a:r>
          </a:p>
          <a:p>
            <a:pPr marL="0" indent="0" algn="just">
              <a:lnSpc>
                <a:spcPct val="150000"/>
              </a:lnSpc>
              <a:buNone/>
            </a:pPr>
            <a:endParaRPr lang="tr-TR" dirty="0"/>
          </a:p>
        </p:txBody>
      </p:sp>
    </p:spTree>
    <p:extLst>
      <p:ext uri="{BB962C8B-B14F-4D97-AF65-F5344CB8AC3E}">
        <p14:creationId xmlns:p14="http://schemas.microsoft.com/office/powerpoint/2010/main" val="837298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34291"/>
            <a:ext cx="10058400" cy="5437909"/>
          </a:xfrm>
        </p:spPr>
        <p:txBody>
          <a:bodyPr>
            <a:normAutofit lnSpcReduction="10000"/>
          </a:bodyPr>
          <a:lstStyle/>
          <a:p>
            <a:pPr marL="0" indent="0">
              <a:buNone/>
            </a:pPr>
            <a:r>
              <a:rPr lang="tr-TR" b="1" dirty="0" smtClean="0">
                <a:solidFill>
                  <a:srgbClr val="FF0000"/>
                </a:solidFill>
              </a:rPr>
              <a:t>8-Nem </a:t>
            </a:r>
            <a:r>
              <a:rPr lang="tr-TR" b="1" dirty="0" smtClean="0">
                <a:solidFill>
                  <a:srgbClr val="FF0000"/>
                </a:solidFill>
              </a:rPr>
              <a:t>Çekme Özelliği ;</a:t>
            </a:r>
            <a:endParaRPr lang="tr-TR" b="1" dirty="0">
              <a:solidFill>
                <a:srgbClr val="FF0000"/>
              </a:solidFill>
            </a:endParaRPr>
          </a:p>
          <a:p>
            <a:pPr marL="0" indent="0" algn="just">
              <a:lnSpc>
                <a:spcPct val="150000"/>
              </a:lnSpc>
              <a:buNone/>
            </a:pPr>
            <a:r>
              <a:rPr lang="tr-TR" dirty="0" smtClean="0"/>
              <a:t>Tekstil </a:t>
            </a:r>
            <a:r>
              <a:rPr lang="tr-TR" dirty="0"/>
              <a:t>liflerinin, belli sıcaklık ve rutubette sıvıları emme (içine çekme) kabiliyetidir. Emilen sıvı miktarı, elyaf türüne ve ortamın rutubet miktarına göre değişir. Liflerin nem çekme özelliği; iplik, dokuma, ağartma ve boyama işlemleri için gereklidir. Rutubetli ortama bırakılan bir kumaş, üzerine su toplar; buna karşılık nemli veya ıslak bir kumaş kuru havada üzerinde bulunan suyu </a:t>
            </a:r>
            <a:r>
              <a:rPr lang="tr-TR" dirty="0" smtClean="0"/>
              <a:t>kaybeder (</a:t>
            </a:r>
            <a:r>
              <a:rPr lang="tr-TR" dirty="0"/>
              <a:t>deserpsiyon). Su absorpsiyonu ve deserpsiyon, bir denge kuruluncaya kadar devam eder, Bir elyaf ne kadar çabuk su absorpluyorsa o kadar çabuk kurur.Aynı bağıl rutubete sahip bir ortama konulan lifler içinde, en fazla nem çeken yündür. Bundan sonra sırasıyla ipek, rayonlar, keten, pamuk, asetat ipeği, poliamid ve diğer sentetik elyaf gelir. Cam elyafın nem çekme miktarı sıfırdır. </a:t>
            </a:r>
          </a:p>
        </p:txBody>
      </p:sp>
    </p:spTree>
    <p:extLst>
      <p:ext uri="{BB962C8B-B14F-4D97-AF65-F5344CB8AC3E}">
        <p14:creationId xmlns:p14="http://schemas.microsoft.com/office/powerpoint/2010/main" val="427866646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92727"/>
            <a:ext cx="10058400" cy="5479473"/>
          </a:xfrm>
        </p:spPr>
        <p:txBody>
          <a:bodyPr/>
          <a:lstStyle/>
          <a:p>
            <a:pPr marL="0" indent="0" algn="just">
              <a:lnSpc>
                <a:spcPct val="150000"/>
              </a:lnSpc>
              <a:buNone/>
            </a:pPr>
            <a:r>
              <a:rPr lang="tr-TR" dirty="0"/>
              <a:t>Doğal lifler oldukça fazla miktarda nem çektiği halde elle tutulduğunda kuru hissedilebilir. Bu nedenle ticarette lif üzerinde bulunabilecek nem miktarı sınırlandırılmıştır.Tekstil materyalindeki nem miktarı, % nem ve mutlak nem olmak üzere iki şekilde belirlenir.</a:t>
            </a:r>
          </a:p>
          <a:p>
            <a:pPr marL="0" indent="0">
              <a:buNone/>
            </a:pPr>
            <a:endParaRPr lang="tr-TR" b="1" dirty="0">
              <a:solidFill>
                <a:srgbClr val="00B050"/>
              </a:solidFill>
            </a:endParaRPr>
          </a:p>
          <a:p>
            <a:pPr marL="0" indent="0">
              <a:buNone/>
            </a:pPr>
            <a:r>
              <a:rPr lang="tr-TR" b="1" dirty="0" smtClean="0">
                <a:solidFill>
                  <a:srgbClr val="00B050"/>
                </a:solidFill>
              </a:rPr>
              <a:t>% </a:t>
            </a:r>
            <a:r>
              <a:rPr lang="tr-TR" b="1" dirty="0">
                <a:solidFill>
                  <a:srgbClr val="00B050"/>
                </a:solidFill>
              </a:rPr>
              <a:t>Nem:</a:t>
            </a:r>
          </a:p>
          <a:p>
            <a:pPr marL="0" indent="0" algn="just">
              <a:lnSpc>
                <a:spcPct val="150000"/>
              </a:lnSpc>
              <a:buNone/>
            </a:pPr>
            <a:r>
              <a:rPr lang="tr-TR" dirty="0" smtClean="0"/>
              <a:t>Tekstil </a:t>
            </a:r>
            <a:r>
              <a:rPr lang="tr-TR" dirty="0"/>
              <a:t>materyalinin absorpladığı su miktarının, nemli materyal ağırlığına oranıdır.</a:t>
            </a:r>
          </a:p>
          <a:p>
            <a:pPr marL="0" indent="0" algn="just">
              <a:buNone/>
            </a:pPr>
            <a:r>
              <a:rPr lang="tr-TR" b="1" dirty="0" smtClean="0">
                <a:solidFill>
                  <a:srgbClr val="00B050"/>
                </a:solidFill>
              </a:rPr>
              <a:t>Mutlak </a:t>
            </a:r>
            <a:r>
              <a:rPr lang="tr-TR" b="1" dirty="0">
                <a:solidFill>
                  <a:srgbClr val="00B050"/>
                </a:solidFill>
              </a:rPr>
              <a:t>nem:</a:t>
            </a:r>
          </a:p>
          <a:p>
            <a:pPr marL="0" indent="0" algn="just">
              <a:lnSpc>
                <a:spcPct val="150000"/>
              </a:lnSpc>
              <a:buNone/>
            </a:pPr>
            <a:r>
              <a:rPr lang="tr-TR" dirty="0" smtClean="0"/>
              <a:t>Tekstil </a:t>
            </a:r>
            <a:r>
              <a:rPr lang="tr-TR" dirty="0"/>
              <a:t>materyalindeki su miktarının, kuru materyal ağırlığına oranıdır. Lif üzerindeki nem yüzdesi higrometre cihazı ile ölçülür.</a:t>
            </a:r>
          </a:p>
          <a:p>
            <a:pPr marL="0" indent="0" algn="just">
              <a:buNone/>
            </a:pPr>
            <a:endParaRPr lang="tr-TR" dirty="0"/>
          </a:p>
        </p:txBody>
      </p:sp>
    </p:spTree>
    <p:extLst>
      <p:ext uri="{BB962C8B-B14F-4D97-AF65-F5344CB8AC3E}">
        <p14:creationId xmlns:p14="http://schemas.microsoft.com/office/powerpoint/2010/main" val="85151209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720436"/>
            <a:ext cx="10058400" cy="5451764"/>
          </a:xfrm>
        </p:spPr>
        <p:txBody>
          <a:bodyPr>
            <a:noAutofit/>
          </a:bodyPr>
          <a:lstStyle/>
          <a:p>
            <a:pPr marL="0" indent="0" algn="just">
              <a:buNone/>
            </a:pPr>
            <a:r>
              <a:rPr lang="tr-TR" b="1" dirty="0" smtClean="0">
                <a:solidFill>
                  <a:srgbClr val="FF0000"/>
                </a:solidFill>
              </a:rPr>
              <a:t>9-Isıdan Etkilenme Özelliği ;</a:t>
            </a:r>
            <a:endParaRPr lang="tr-TR" b="1" dirty="0">
              <a:solidFill>
                <a:srgbClr val="FF0000"/>
              </a:solidFill>
            </a:endParaRPr>
          </a:p>
          <a:p>
            <a:pPr marL="0" indent="0" algn="just">
              <a:buNone/>
            </a:pPr>
            <a:r>
              <a:rPr lang="tr-TR" dirty="0" smtClean="0"/>
              <a:t>Bir </a:t>
            </a:r>
            <a:r>
              <a:rPr lang="tr-TR" dirty="0"/>
              <a:t>organik maddenin ısı enerjisi aldığında, bu enerjiden etkileşimi belli bir değere kadar fizikseldir. Belli bir sıcaklık derecesinden sonra kimyasal etkileşim meydana gelmeye başlar. Isının organik bileşiği kimyasal olarak etkilemesi olayına "yanma" denir.</a:t>
            </a:r>
          </a:p>
          <a:p>
            <a:pPr marL="0" indent="0" algn="just">
              <a:buNone/>
            </a:pPr>
            <a:r>
              <a:rPr lang="tr-TR" dirty="0" smtClean="0"/>
              <a:t>Liflerin </a:t>
            </a:r>
            <a:r>
              <a:rPr lang="tr-TR" dirty="0"/>
              <a:t>yanma olayından önce ısı enerjisine karşı gösterdiği tepki iki şekildedir.</a:t>
            </a:r>
          </a:p>
          <a:p>
            <a:pPr marL="0" indent="0" algn="just">
              <a:buNone/>
            </a:pPr>
            <a:r>
              <a:rPr lang="tr-TR" b="1" dirty="0" smtClean="0">
                <a:solidFill>
                  <a:srgbClr val="00B050"/>
                </a:solidFill>
              </a:rPr>
              <a:t>Termoplastik </a:t>
            </a:r>
            <a:r>
              <a:rPr lang="tr-TR" b="1" dirty="0">
                <a:solidFill>
                  <a:srgbClr val="00B050"/>
                </a:solidFill>
              </a:rPr>
              <a:t>lifler,</a:t>
            </a:r>
          </a:p>
          <a:p>
            <a:pPr marL="0" indent="0" algn="just">
              <a:buNone/>
            </a:pPr>
            <a:r>
              <a:rPr lang="tr-TR" dirty="0" smtClean="0"/>
              <a:t>sıcaklığın </a:t>
            </a:r>
            <a:r>
              <a:rPr lang="tr-TR" dirty="0"/>
              <a:t>belli bir miktarda yükselmesi ile biçim değiştirirler. İlk önce yumuşama, yüksek ısılarda ise erime gözlenir. Belirli bir sıcaklığa erişildiğinde, bozulma ve yanma olayı başlar. Sentetik lifler ve yapay lifler bu yapıdadır.</a:t>
            </a:r>
          </a:p>
          <a:p>
            <a:pPr marL="0" indent="0" algn="just">
              <a:buNone/>
            </a:pPr>
            <a:r>
              <a:rPr lang="tr-TR" b="1" dirty="0" smtClean="0">
                <a:solidFill>
                  <a:srgbClr val="00B050"/>
                </a:solidFill>
              </a:rPr>
              <a:t>Non-Termoplastik</a:t>
            </a:r>
            <a:endParaRPr lang="tr-TR" b="1" dirty="0">
              <a:solidFill>
                <a:srgbClr val="00B050"/>
              </a:solidFill>
            </a:endParaRPr>
          </a:p>
          <a:p>
            <a:pPr marL="0" indent="0" algn="just">
              <a:buNone/>
            </a:pPr>
            <a:r>
              <a:rPr lang="tr-TR" dirty="0" smtClean="0"/>
              <a:t>Lifler </a:t>
            </a:r>
            <a:r>
              <a:rPr lang="tr-TR" dirty="0"/>
              <a:t>de, sıcaklık yükselmesi sırasında yanma noktasına kadar herhangi bir biçim değişikliği görülmez. Tüm doğal lifler ve yapay lifler, non-termoplastik yapıdadır. Bu lifler, yanma noktası sıcaklığına erişildiğinde, yanarlar ve geriye bir miktar kül bırakırlar.</a:t>
            </a:r>
          </a:p>
        </p:txBody>
      </p:sp>
    </p:spTree>
    <p:extLst>
      <p:ext uri="{BB962C8B-B14F-4D97-AF65-F5344CB8AC3E}">
        <p14:creationId xmlns:p14="http://schemas.microsoft.com/office/powerpoint/2010/main" val="30517049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tretch>
            <a:fillRect/>
          </a:stretch>
        </p:blipFill>
        <p:spPr>
          <a:xfrm>
            <a:off x="718457" y="587828"/>
            <a:ext cx="10646229" cy="6087291"/>
          </a:xfrm>
          <a:prstGeom prst="rect">
            <a:avLst/>
          </a:prstGeom>
        </p:spPr>
      </p:pic>
    </p:spTree>
    <p:extLst>
      <p:ext uri="{BB962C8B-B14F-4D97-AF65-F5344CB8AC3E}">
        <p14:creationId xmlns:p14="http://schemas.microsoft.com/office/powerpoint/2010/main" val="269480282"/>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609600"/>
            <a:ext cx="10058400" cy="5562600"/>
          </a:xfrm>
        </p:spPr>
        <p:txBody>
          <a:bodyPr/>
          <a:lstStyle/>
          <a:p>
            <a:pPr marL="0" indent="0">
              <a:buNone/>
            </a:pPr>
            <a:r>
              <a:rPr lang="tr-TR" b="1" dirty="0" smtClean="0">
                <a:solidFill>
                  <a:srgbClr val="FF0000"/>
                </a:solidFill>
              </a:rPr>
              <a:t>10-Işıktan Etkilenme Özelliği </a:t>
            </a:r>
            <a:r>
              <a:rPr lang="tr-TR" b="1" dirty="0">
                <a:solidFill>
                  <a:srgbClr val="FF0000"/>
                </a:solidFill>
              </a:rPr>
              <a:t>;</a:t>
            </a:r>
          </a:p>
          <a:p>
            <a:pPr marL="0" indent="0" algn="just">
              <a:lnSpc>
                <a:spcPct val="150000"/>
              </a:lnSpc>
              <a:buNone/>
            </a:pPr>
            <a:r>
              <a:rPr lang="tr-TR" dirty="0" smtClean="0"/>
              <a:t>Işık </a:t>
            </a:r>
            <a:r>
              <a:rPr lang="tr-TR" dirty="0"/>
              <a:t>bir enerji türüdür. Bu nedenle organik bir bileşik olan lifler, uzun zaman içinde ışık enerjisinden etkilenir. Bu durumdaki elyaf kolayca hava oksijeni ve diğer etkenlerle reaksiyona girer. Bu da polimerleşme derecesinin düşmesi ve buna bağlı olarak dayanıklılığın düşmesi şeklinde ortaya çıkar.Tüm lifler, ışıktan olumsuz etkilenir. Bu etki süresi, life göre değişir. Ancak etki süresi bazıları için kısa sürelidir; bazıları ise uzun yıllar alabilir.</a:t>
            </a:r>
          </a:p>
          <a:p>
            <a:pPr marL="0" indent="0" algn="just">
              <a:lnSpc>
                <a:spcPct val="150000"/>
              </a:lnSpc>
              <a:buNone/>
            </a:pPr>
            <a:endParaRPr lang="tr-TR" dirty="0" smtClean="0"/>
          </a:p>
          <a:p>
            <a:pPr marL="0" indent="0" algn="just">
              <a:buNone/>
            </a:pPr>
            <a:endParaRPr lang="tr-TR" dirty="0"/>
          </a:p>
        </p:txBody>
      </p:sp>
    </p:spTree>
    <p:extLst>
      <p:ext uri="{BB962C8B-B14F-4D97-AF65-F5344CB8AC3E}">
        <p14:creationId xmlns:p14="http://schemas.microsoft.com/office/powerpoint/2010/main" val="162599851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81891"/>
            <a:ext cx="10058400" cy="5590309"/>
          </a:xfrm>
        </p:spPr>
        <p:txBody>
          <a:bodyPr/>
          <a:lstStyle/>
          <a:p>
            <a:pPr marL="0" indent="0" algn="just">
              <a:buNone/>
            </a:pPr>
            <a:r>
              <a:rPr lang="tr-TR" b="1" dirty="0">
                <a:solidFill>
                  <a:srgbClr val="FF0000"/>
                </a:solidFill>
              </a:rPr>
              <a:t>11-Kimyasal Reaktiflerden Etkilenme Özelliği ;</a:t>
            </a:r>
          </a:p>
          <a:p>
            <a:pPr marL="0" indent="0" algn="just">
              <a:lnSpc>
                <a:spcPct val="150000"/>
              </a:lnSpc>
              <a:buNone/>
            </a:pPr>
            <a:r>
              <a:rPr lang="tr-TR" dirty="0"/>
              <a:t>Lif, kendisini oluşturan polimerin yapısına bağlı olarak, asit, baz, yükseltgen maddeler gibi kimyasal reaktiflerden etkilenir. Bu sebepten dolayı da kimyasal reaktiflerden  etkilenme her lif türü için farklılık gösterir.</a:t>
            </a:r>
          </a:p>
          <a:p>
            <a:pPr marL="0" indent="0">
              <a:lnSpc>
                <a:spcPct val="150000"/>
              </a:lnSpc>
              <a:buNone/>
            </a:pPr>
            <a:endParaRPr lang="tr-TR" dirty="0"/>
          </a:p>
        </p:txBody>
      </p:sp>
    </p:spTree>
    <p:extLst>
      <p:ext uri="{BB962C8B-B14F-4D97-AF65-F5344CB8AC3E}">
        <p14:creationId xmlns:p14="http://schemas.microsoft.com/office/powerpoint/2010/main" val="8449951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803564"/>
            <a:ext cx="10058400" cy="5368636"/>
          </a:xfrm>
        </p:spPr>
        <p:txBody>
          <a:bodyPr/>
          <a:lstStyle/>
          <a:p>
            <a:pPr marL="0" indent="0">
              <a:buNone/>
            </a:pPr>
            <a:r>
              <a:rPr lang="tr-TR" b="1" dirty="0" smtClean="0">
                <a:solidFill>
                  <a:srgbClr val="FF0000"/>
                </a:solidFill>
              </a:rPr>
              <a:t>12-Elektriksel Özelliği </a:t>
            </a:r>
            <a:r>
              <a:rPr lang="tr-TR" b="1" dirty="0">
                <a:solidFill>
                  <a:srgbClr val="FF0000"/>
                </a:solidFill>
              </a:rPr>
              <a:t>;</a:t>
            </a:r>
          </a:p>
          <a:p>
            <a:pPr marL="0" indent="0" algn="just">
              <a:lnSpc>
                <a:spcPct val="150000"/>
              </a:lnSpc>
              <a:buNone/>
            </a:pPr>
            <a:r>
              <a:rPr lang="tr-TR" dirty="0" smtClean="0"/>
              <a:t>Tekstil </a:t>
            </a:r>
            <a:r>
              <a:rPr lang="tr-TR" dirty="0"/>
              <a:t>liflerinde, iplik, kumaş yapımı ve diğer işlemlerde sürtünmeden dolayı statik elektriklenme meydana gelir. Bu durum elyafın işlenmesini zorlaştırır ve makinelerde arızalar meydana getirir.İstenmeyen bu durumları gidermek için materyal nemlendirilir. Nemli materyal, elektriği oluşurken iletir ve böylece statik elektrik üzerinde birikmez</a:t>
            </a:r>
          </a:p>
        </p:txBody>
      </p:sp>
    </p:spTree>
    <p:extLst>
      <p:ext uri="{BB962C8B-B14F-4D97-AF65-F5344CB8AC3E}">
        <p14:creationId xmlns:p14="http://schemas.microsoft.com/office/powerpoint/2010/main" val="11360031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665295"/>
          </a:xfrm>
        </p:spPr>
        <p:txBody>
          <a:bodyPr>
            <a:normAutofit/>
          </a:bodyPr>
          <a:lstStyle/>
          <a:p>
            <a:r>
              <a:rPr lang="tr-TR" sz="3200" dirty="0" smtClean="0"/>
              <a:t>Kaynaklar</a:t>
            </a:r>
            <a:endParaRPr lang="tr-TR" sz="3200" dirty="0"/>
          </a:p>
        </p:txBody>
      </p:sp>
      <p:sp>
        <p:nvSpPr>
          <p:cNvPr id="3" name="Content Placeholder 2"/>
          <p:cNvSpPr>
            <a:spLocks noGrp="1"/>
          </p:cNvSpPr>
          <p:nvPr>
            <p:ph idx="1"/>
          </p:nvPr>
        </p:nvSpPr>
        <p:spPr>
          <a:xfrm>
            <a:off x="1069848" y="1440873"/>
            <a:ext cx="10058400" cy="4731327"/>
          </a:xfrm>
        </p:spPr>
        <p:txBody>
          <a:bodyPr/>
          <a:lstStyle/>
          <a:p>
            <a:r>
              <a:rPr lang="tr-TR" dirty="0"/>
              <a:t>Saçak Mehmet, 2004, Polimer Kimyası, Gazi Kitabevi, Ankara.</a:t>
            </a:r>
          </a:p>
          <a:p>
            <a:r>
              <a:rPr lang="tr-TR" dirty="0"/>
              <a:t>Saçak Mehmet, 2005, Polimer Teknolojisi, Gazi Kitabevi, Ankara.</a:t>
            </a:r>
          </a:p>
          <a:p>
            <a:pPr lvl="0" fontAlgn="base"/>
            <a:r>
              <a:rPr lang="tr-TR" dirty="0"/>
              <a:t>Textile Technology (Hardcover), Thomas Gries, Dieter Veit, Published 9 April 2006.</a:t>
            </a:r>
          </a:p>
          <a:p>
            <a:pPr lvl="0" fontAlgn="base"/>
            <a:r>
              <a:rPr lang="tr-TR" dirty="0"/>
              <a:t>Elyaf Bilgisi. Prof. Dr. İnci Başer, Marmara Üniversitesi Yayınları</a:t>
            </a:r>
          </a:p>
          <a:p>
            <a:pPr marL="0" indent="0">
              <a:buNone/>
            </a:pPr>
            <a:endParaRPr lang="tr-TR" dirty="0"/>
          </a:p>
        </p:txBody>
      </p:sp>
    </p:spTree>
    <p:extLst>
      <p:ext uri="{BB962C8B-B14F-4D97-AF65-F5344CB8AC3E}">
        <p14:creationId xmlns:p14="http://schemas.microsoft.com/office/powerpoint/2010/main" val="23025299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455894"/>
          </a:xfrm>
        </p:spPr>
        <p:txBody>
          <a:bodyPr>
            <a:normAutofit/>
          </a:bodyPr>
          <a:lstStyle/>
          <a:p>
            <a:pPr algn="ctr"/>
            <a:r>
              <a:rPr lang="tr-TR" sz="2400" dirty="0"/>
              <a:t>TEKSTİL LİFLERİN OLUŞUMU</a:t>
            </a:r>
          </a:p>
        </p:txBody>
      </p:sp>
      <p:sp>
        <p:nvSpPr>
          <p:cNvPr id="3" name="Content Placeholder 2"/>
          <p:cNvSpPr>
            <a:spLocks noGrp="1"/>
          </p:cNvSpPr>
          <p:nvPr>
            <p:ph idx="1"/>
          </p:nvPr>
        </p:nvSpPr>
        <p:spPr>
          <a:xfrm>
            <a:off x="1069848" y="1084216"/>
            <a:ext cx="10058400" cy="5510547"/>
          </a:xfrm>
        </p:spPr>
        <p:txBody>
          <a:bodyPr>
            <a:normAutofit fontScale="25000" lnSpcReduction="20000"/>
          </a:bodyPr>
          <a:lstStyle/>
          <a:p>
            <a:pPr marL="0" indent="0" algn="just">
              <a:buNone/>
            </a:pPr>
            <a:r>
              <a:rPr lang="tr-TR" sz="8000" dirty="0" smtClean="0">
                <a:solidFill>
                  <a:srgbClr val="C00000"/>
                </a:solidFill>
              </a:rPr>
              <a:t>Liflerin </a:t>
            </a:r>
            <a:r>
              <a:rPr lang="tr-TR" sz="8000" dirty="0">
                <a:solidFill>
                  <a:srgbClr val="C00000"/>
                </a:solidFill>
              </a:rPr>
              <a:t>iç yapısı</a:t>
            </a:r>
            <a:r>
              <a:rPr lang="tr-TR" sz="8000" dirty="0" smtClean="0">
                <a:solidFill>
                  <a:srgbClr val="C00000"/>
                </a:solidFill>
              </a:rPr>
              <a:t>:</a:t>
            </a:r>
          </a:p>
          <a:p>
            <a:pPr marL="0" indent="0" algn="just">
              <a:lnSpc>
                <a:spcPct val="170000"/>
              </a:lnSpc>
              <a:buNone/>
            </a:pPr>
            <a:r>
              <a:rPr lang="tr-TR" sz="7600" dirty="0" smtClean="0"/>
              <a:t>Anorganik elyaf dışında kalan doğal ve kimysal liflerin tümü polimer yapıda karbon bileşikleridir. </a:t>
            </a:r>
            <a:r>
              <a:rPr lang="tr-TR" sz="7600" dirty="0"/>
              <a:t>Atomlar birleşerek molekülleri oluşturur. Çok büyük ve geniş moleküllere makromolekül denir. </a:t>
            </a:r>
          </a:p>
          <a:p>
            <a:pPr marL="0" indent="0" algn="just">
              <a:lnSpc>
                <a:spcPct val="170000"/>
              </a:lnSpc>
              <a:buNone/>
            </a:pPr>
            <a:r>
              <a:rPr lang="tr-TR" sz="7600" dirty="0"/>
              <a:t>Makromoleküller zincirleme bir bağ oluşturacak şekilde bir araya gelirlerse buna lineer polimerler denir. İster hayvansal lifler olsun, ister başka bir lif olsun bütün lifler yanyana dizilmiş olarak bulunan ve birbirleriyle bağ oluşturan lineer polimerlerden oluşur. </a:t>
            </a:r>
          </a:p>
          <a:p>
            <a:pPr marL="0" indent="0" algn="just">
              <a:lnSpc>
                <a:spcPct val="170000"/>
              </a:lnSpc>
              <a:buNone/>
            </a:pPr>
            <a:r>
              <a:rPr lang="tr-TR" sz="7600" dirty="0" smtClean="0"/>
              <a:t>Polimer </a:t>
            </a:r>
            <a:r>
              <a:rPr lang="tr-TR" sz="7600" dirty="0" smtClean="0"/>
              <a:t>bileşikler, </a:t>
            </a:r>
            <a:r>
              <a:rPr lang="tr-TR" sz="7600" dirty="0" smtClean="0">
                <a:solidFill>
                  <a:srgbClr val="7030A0"/>
                </a:solidFill>
              </a:rPr>
              <a:t>monomer </a:t>
            </a:r>
            <a:r>
              <a:rPr lang="tr-TR" sz="7600" dirty="0" smtClean="0"/>
              <a:t>adı verilen küçük bir molekül biriminin, birbiri ile çok fazla sayıda kimyasal kovalent bağlarla birleşmesi sonucunda oluşmuş büyük moleküllerdir. </a:t>
            </a:r>
            <a:r>
              <a:rPr lang="tr-TR" sz="7600" dirty="0" smtClean="0"/>
              <a:t>Molekül </a:t>
            </a:r>
            <a:r>
              <a:rPr lang="tr-TR" sz="7600" dirty="0" smtClean="0"/>
              <a:t>ağırlıkları bu yüzden çok büyüktür.</a:t>
            </a:r>
          </a:p>
          <a:p>
            <a:pPr marL="0" indent="0" algn="just">
              <a:lnSpc>
                <a:spcPct val="170000"/>
              </a:lnSpc>
              <a:buNone/>
            </a:pPr>
            <a:r>
              <a:rPr lang="tr-TR" sz="7600" dirty="0" smtClean="0"/>
              <a:t>.</a:t>
            </a:r>
            <a:endParaRPr lang="tr-TR" sz="7600" dirty="0"/>
          </a:p>
          <a:p>
            <a:pPr marL="0" indent="0" algn="just">
              <a:buNone/>
            </a:pPr>
            <a:endParaRPr lang="tr-TR" dirty="0" smtClean="0">
              <a:solidFill>
                <a:srgbClr val="7030A0"/>
              </a:solidFill>
            </a:endParaRPr>
          </a:p>
        </p:txBody>
      </p:sp>
    </p:spTree>
    <p:extLst>
      <p:ext uri="{BB962C8B-B14F-4D97-AF65-F5344CB8AC3E}">
        <p14:creationId xmlns:p14="http://schemas.microsoft.com/office/powerpoint/2010/main" val="15340881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9848" y="574766"/>
            <a:ext cx="10058400" cy="5597434"/>
          </a:xfrm>
        </p:spPr>
        <p:txBody>
          <a:bodyPr>
            <a:normAutofit/>
          </a:bodyPr>
          <a:lstStyle/>
          <a:p>
            <a:pPr marL="0" indent="0" algn="just">
              <a:lnSpc>
                <a:spcPct val="150000"/>
              </a:lnSpc>
              <a:buNone/>
            </a:pPr>
            <a:r>
              <a:rPr lang="tr-TR" dirty="0"/>
              <a:t>İki monomer molekülünün birbiri ile birleşmesi sonucu oluşan bileşiklere </a:t>
            </a:r>
            <a:r>
              <a:rPr lang="tr-TR" dirty="0">
                <a:solidFill>
                  <a:srgbClr val="7030A0"/>
                </a:solidFill>
              </a:rPr>
              <a:t>dimer,</a:t>
            </a:r>
            <a:r>
              <a:rPr lang="tr-TR" dirty="0">
                <a:solidFill>
                  <a:srgbClr val="002060"/>
                </a:solidFill>
              </a:rPr>
              <a:t> </a:t>
            </a:r>
            <a:r>
              <a:rPr lang="tr-TR" dirty="0"/>
              <a:t>üçünün birleşmesi sonucu oluşanlara </a:t>
            </a:r>
            <a:r>
              <a:rPr lang="tr-TR" dirty="0">
                <a:solidFill>
                  <a:srgbClr val="7030A0"/>
                </a:solidFill>
              </a:rPr>
              <a:t>trimer, </a:t>
            </a:r>
            <a:r>
              <a:rPr lang="tr-TR" dirty="0"/>
              <a:t>dört monomer molekülünün birbiri ile birleşmesi sonucu oluşan bileşiklere </a:t>
            </a:r>
            <a:r>
              <a:rPr lang="tr-TR" dirty="0">
                <a:solidFill>
                  <a:srgbClr val="7030A0"/>
                </a:solidFill>
              </a:rPr>
              <a:t>tetramer </a:t>
            </a:r>
            <a:r>
              <a:rPr lang="tr-TR" dirty="0"/>
              <a:t>denir. Birleşen moleküllerin sayısı n=10-100 arasında ise bileşiğe </a:t>
            </a:r>
            <a:r>
              <a:rPr lang="tr-TR" dirty="0">
                <a:solidFill>
                  <a:srgbClr val="7030A0"/>
                </a:solidFill>
              </a:rPr>
              <a:t>oligomer, </a:t>
            </a:r>
            <a:r>
              <a:rPr lang="tr-TR" dirty="0"/>
              <a:t>100’den fazla ise </a:t>
            </a:r>
            <a:r>
              <a:rPr lang="tr-TR" b="1" dirty="0">
                <a:solidFill>
                  <a:srgbClr val="00B050"/>
                </a:solidFill>
              </a:rPr>
              <a:t>polimer</a:t>
            </a:r>
            <a:r>
              <a:rPr lang="tr-TR" dirty="0"/>
              <a:t> adı verilir. </a:t>
            </a:r>
            <a:endParaRPr lang="tr-TR" dirty="0">
              <a:solidFill>
                <a:srgbClr val="7030A0"/>
              </a:solidFill>
            </a:endParaRPr>
          </a:p>
          <a:p>
            <a:pPr marL="0" indent="0" algn="just">
              <a:lnSpc>
                <a:spcPct val="150000"/>
              </a:lnSpc>
              <a:buNone/>
            </a:pPr>
            <a:r>
              <a:rPr lang="tr-TR" dirty="0" smtClean="0"/>
              <a:t>Polimer </a:t>
            </a:r>
            <a:r>
              <a:rPr lang="tr-TR" dirty="0"/>
              <a:t>moleküllerini oluşturmak için birbirleriyle birleşen küçük moleküller, monomerler olarak adlandırılır ve bir araya getirdiği reaksiyonlara polimerizasyon denir</a:t>
            </a:r>
          </a:p>
        </p:txBody>
      </p:sp>
    </p:spTree>
    <p:extLst>
      <p:ext uri="{BB962C8B-B14F-4D97-AF65-F5344CB8AC3E}">
        <p14:creationId xmlns:p14="http://schemas.microsoft.com/office/powerpoint/2010/main" val="40495964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3"/>
          <p:cNvPicPr>
            <a:picLocks noGrp="1" noChangeAspect="1"/>
          </p:cNvPicPr>
          <p:nvPr>
            <p:ph idx="1"/>
          </p:nvPr>
        </p:nvPicPr>
        <p:blipFill>
          <a:blip r:embed="rId2"/>
          <a:stretch>
            <a:fillRect/>
          </a:stretch>
        </p:blipFill>
        <p:spPr>
          <a:xfrm>
            <a:off x="3133259" y="2506975"/>
            <a:ext cx="5931831" cy="1745625"/>
          </a:xfrm>
          <a:prstGeom prst="rect">
            <a:avLst/>
          </a:prstGeom>
        </p:spPr>
      </p:pic>
    </p:spTree>
    <p:extLst>
      <p:ext uri="{BB962C8B-B14F-4D97-AF65-F5344CB8AC3E}">
        <p14:creationId xmlns:p14="http://schemas.microsoft.com/office/powerpoint/2010/main" val="266392498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9848" y="484632"/>
            <a:ext cx="10058400" cy="568313"/>
          </a:xfrm>
        </p:spPr>
        <p:txBody>
          <a:bodyPr>
            <a:normAutofit/>
          </a:bodyPr>
          <a:lstStyle/>
          <a:p>
            <a:pPr algn="ctr"/>
            <a:r>
              <a:rPr lang="tr-TR" sz="2400" dirty="0" smtClean="0"/>
              <a:t>Polimerlerin Sınıflandırılması</a:t>
            </a:r>
            <a:endParaRPr lang="tr-TR" sz="2400" dirty="0"/>
          </a:p>
        </p:txBody>
      </p:sp>
      <p:sp>
        <p:nvSpPr>
          <p:cNvPr id="3" name="Content Placeholder 2"/>
          <p:cNvSpPr>
            <a:spLocks noGrp="1"/>
          </p:cNvSpPr>
          <p:nvPr>
            <p:ph idx="1"/>
          </p:nvPr>
        </p:nvSpPr>
        <p:spPr>
          <a:xfrm>
            <a:off x="1069848" y="1136073"/>
            <a:ext cx="10058400" cy="5036127"/>
          </a:xfrm>
        </p:spPr>
        <p:txBody>
          <a:bodyPr>
            <a:normAutofit/>
          </a:bodyPr>
          <a:lstStyle/>
          <a:p>
            <a:pPr marL="0" lvl="0" indent="0">
              <a:lnSpc>
                <a:spcPct val="150000"/>
              </a:lnSpc>
              <a:buClr>
                <a:srgbClr val="629DD1"/>
              </a:buClr>
              <a:buNone/>
            </a:pPr>
            <a:r>
              <a:rPr lang="tr-TR" b="1" dirty="0">
                <a:solidFill>
                  <a:srgbClr val="FF0000"/>
                </a:solidFill>
              </a:rPr>
              <a:t>Isıya gösterdikleri davranışa göre polimerler</a:t>
            </a:r>
          </a:p>
          <a:p>
            <a:pPr marL="0" lvl="0" indent="0" algn="just">
              <a:lnSpc>
                <a:spcPct val="150000"/>
              </a:lnSpc>
              <a:buClr>
                <a:srgbClr val="629DD1"/>
              </a:buClr>
              <a:buNone/>
            </a:pPr>
            <a:r>
              <a:rPr lang="tr-TR" dirty="0" smtClean="0">
                <a:solidFill>
                  <a:prstClr val="black"/>
                </a:solidFill>
              </a:rPr>
              <a:t>Polimerler </a:t>
            </a:r>
            <a:r>
              <a:rPr lang="tr-TR" dirty="0">
                <a:solidFill>
                  <a:prstClr val="black"/>
                </a:solidFill>
              </a:rPr>
              <a:t>ısıya gösterdikleri davranışa göre termoplastik, termoset ve elastomer olarak üç gruba ayrılır</a:t>
            </a:r>
            <a:r>
              <a:rPr lang="tr-TR" dirty="0" smtClean="0">
                <a:solidFill>
                  <a:prstClr val="black"/>
                </a:solidFill>
              </a:rPr>
              <a:t>.</a:t>
            </a:r>
          </a:p>
          <a:p>
            <a:pPr marL="0" lvl="0" indent="0" algn="just">
              <a:lnSpc>
                <a:spcPct val="150000"/>
              </a:lnSpc>
              <a:buClr>
                <a:srgbClr val="629DD1"/>
              </a:buClr>
              <a:buNone/>
            </a:pPr>
            <a:endParaRPr lang="tr-TR" dirty="0">
              <a:solidFill>
                <a:prstClr val="black"/>
              </a:solidFill>
            </a:endParaRPr>
          </a:p>
          <a:p>
            <a:pPr marL="0" lvl="0" indent="0" algn="just">
              <a:lnSpc>
                <a:spcPct val="150000"/>
              </a:lnSpc>
              <a:buClr>
                <a:srgbClr val="629DD1"/>
              </a:buClr>
              <a:buNone/>
            </a:pPr>
            <a:endParaRPr lang="tr-TR" dirty="0" smtClean="0">
              <a:solidFill>
                <a:prstClr val="black"/>
              </a:solidFill>
            </a:endParaRPr>
          </a:p>
          <a:p>
            <a:pPr marL="0" lvl="0" indent="0" algn="just">
              <a:lnSpc>
                <a:spcPct val="150000"/>
              </a:lnSpc>
              <a:buClr>
                <a:srgbClr val="629DD1"/>
              </a:buClr>
              <a:buNone/>
            </a:pPr>
            <a:endParaRPr lang="tr-TR" dirty="0">
              <a:solidFill>
                <a:prstClr val="black"/>
              </a:solidFill>
            </a:endParaRPr>
          </a:p>
          <a:p>
            <a:pPr marL="0" indent="0">
              <a:buNone/>
            </a:pPr>
            <a:endParaRPr lang="tr-TR" dirty="0"/>
          </a:p>
        </p:txBody>
      </p:sp>
      <p:pic>
        <p:nvPicPr>
          <p:cNvPr id="5" name="Picture 4"/>
          <p:cNvPicPr>
            <a:picLocks noChangeAspect="1"/>
          </p:cNvPicPr>
          <p:nvPr/>
        </p:nvPicPr>
        <p:blipFill>
          <a:blip r:embed="rId2"/>
          <a:stretch>
            <a:fillRect/>
          </a:stretch>
        </p:blipFill>
        <p:spPr>
          <a:xfrm>
            <a:off x="1912793" y="3232871"/>
            <a:ext cx="6648450" cy="1971675"/>
          </a:xfrm>
          <a:prstGeom prst="rect">
            <a:avLst/>
          </a:prstGeom>
        </p:spPr>
      </p:pic>
    </p:spTree>
    <p:extLst>
      <p:ext uri="{BB962C8B-B14F-4D97-AF65-F5344CB8AC3E}">
        <p14:creationId xmlns:p14="http://schemas.microsoft.com/office/powerpoint/2010/main" val="3346530550"/>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Yazı Tipi">
  <a:themeElements>
    <a:clrScheme name="Sıcak Mavi">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Wood Type Yazı Tipi">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man Old Style" panose="02050604050505020204"/>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Yazı Tipi">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8E89CD47-BF55-4DDE-B823-2283AA7E7695}"/>
    </a:ext>
  </a:extLst>
</a:theme>
</file>

<file path=docProps/app.xml><?xml version="1.0" encoding="utf-8"?>
<Properties xmlns="http://schemas.openxmlformats.org/officeDocument/2006/extended-properties" xmlns:vt="http://schemas.openxmlformats.org/officeDocument/2006/docPropsVTypes">
  <Template>Tahta Yazı</Template>
  <TotalTime>1029</TotalTime>
  <Words>3359</Words>
  <Application>Microsoft Office PowerPoint</Application>
  <PresentationFormat>Widescreen</PresentationFormat>
  <Paragraphs>188</Paragraphs>
  <Slides>53</Slides>
  <Notes>0</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53</vt:i4>
      </vt:variant>
    </vt:vector>
  </HeadingPairs>
  <TitlesOfParts>
    <vt:vector size="61" baseType="lpstr">
      <vt:lpstr>Arial</vt:lpstr>
      <vt:lpstr>Bookman Old Style</vt:lpstr>
      <vt:lpstr>Cambria</vt:lpstr>
      <vt:lpstr>Century Gothic</vt:lpstr>
      <vt:lpstr>Times New Roman</vt:lpstr>
      <vt:lpstr>Wingdings</vt:lpstr>
      <vt:lpstr>Wood Type Yazı Tipi</vt:lpstr>
      <vt:lpstr>ChemWindow.Document</vt:lpstr>
      <vt:lpstr>Tekstil Hazırlama Teknolojisi</vt:lpstr>
      <vt:lpstr>Genel Bilgiler</vt:lpstr>
      <vt:lpstr>PowerPoint Presentation</vt:lpstr>
      <vt:lpstr>PowerPoint Presentation</vt:lpstr>
      <vt:lpstr>PowerPoint Presentation</vt:lpstr>
      <vt:lpstr>TEKSTİL LİFLERİN OLUŞUMU</vt:lpstr>
      <vt:lpstr>PowerPoint Presentation</vt:lpstr>
      <vt:lpstr>PowerPoint Presentation</vt:lpstr>
      <vt:lpstr>Polimerlerin Sınıflandırılması</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TEKSTİL LİFLERİN PERFORMANSI</vt:lpstr>
      <vt:lpstr>TEKSTİL LİFLERİNİN TEMEL ÖZELLİKLERİ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Kaynaklar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KİMYA MÜHENDİSLİĞİ LABORATUVARI 2</dc:title>
  <dc:creator>Supervisor</dc:creator>
  <cp:lastModifiedBy>Osman İsmail</cp:lastModifiedBy>
  <cp:revision>201</cp:revision>
  <dcterms:created xsi:type="dcterms:W3CDTF">2020-09-15T09:06:59Z</dcterms:created>
  <dcterms:modified xsi:type="dcterms:W3CDTF">2024-02-21T12:42:12Z</dcterms:modified>
</cp:coreProperties>
</file>