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256" r:id="rId2"/>
    <p:sldId id="301" r:id="rId3"/>
    <p:sldId id="290" r:id="rId4"/>
    <p:sldId id="291" r:id="rId5"/>
    <p:sldId id="302" r:id="rId6"/>
    <p:sldId id="260" r:id="rId7"/>
    <p:sldId id="292" r:id="rId8"/>
    <p:sldId id="261" r:id="rId9"/>
    <p:sldId id="273" r:id="rId10"/>
    <p:sldId id="340" r:id="rId11"/>
    <p:sldId id="270" r:id="rId12"/>
    <p:sldId id="293" r:id="rId13"/>
    <p:sldId id="262" r:id="rId14"/>
    <p:sldId id="267" r:id="rId15"/>
    <p:sldId id="307" r:id="rId16"/>
    <p:sldId id="308" r:id="rId17"/>
    <p:sldId id="309" r:id="rId18"/>
    <p:sldId id="310" r:id="rId19"/>
    <p:sldId id="311" r:id="rId20"/>
    <p:sldId id="294" r:id="rId21"/>
    <p:sldId id="263" r:id="rId22"/>
    <p:sldId id="264" r:id="rId23"/>
    <p:sldId id="295" r:id="rId24"/>
    <p:sldId id="305" r:id="rId25"/>
    <p:sldId id="330" r:id="rId26"/>
    <p:sldId id="331" r:id="rId27"/>
    <p:sldId id="297" r:id="rId28"/>
    <p:sldId id="274" r:id="rId29"/>
    <p:sldId id="298" r:id="rId30"/>
    <p:sldId id="303" r:id="rId31"/>
    <p:sldId id="276" r:id="rId32"/>
    <p:sldId id="341" r:id="rId33"/>
    <p:sldId id="277" r:id="rId34"/>
    <p:sldId id="278" r:id="rId35"/>
    <p:sldId id="306" r:id="rId36"/>
    <p:sldId id="312" r:id="rId37"/>
    <p:sldId id="313" r:id="rId38"/>
    <p:sldId id="333" r:id="rId39"/>
    <p:sldId id="334" r:id="rId40"/>
    <p:sldId id="335" r:id="rId41"/>
    <p:sldId id="336" r:id="rId42"/>
    <p:sldId id="337" r:id="rId43"/>
    <p:sldId id="314" r:id="rId44"/>
    <p:sldId id="286" r:id="rId45"/>
    <p:sldId id="280" r:id="rId46"/>
    <p:sldId id="338" r:id="rId47"/>
    <p:sldId id="339" r:id="rId48"/>
    <p:sldId id="300" r:id="rId49"/>
    <p:sldId id="316" r:id="rId50"/>
    <p:sldId id="317" r:id="rId51"/>
    <p:sldId id="318" r:id="rId52"/>
    <p:sldId id="319" r:id="rId53"/>
    <p:sldId id="320" r:id="rId54"/>
    <p:sldId id="321" r:id="rId55"/>
    <p:sldId id="322" r:id="rId56"/>
    <p:sldId id="323" r:id="rId57"/>
    <p:sldId id="324" r:id="rId58"/>
    <p:sldId id="325" r:id="rId59"/>
    <p:sldId id="326" r:id="rId60"/>
    <p:sldId id="327" r:id="rId61"/>
    <p:sldId id="328" r:id="rId62"/>
    <p:sldId id="329"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6200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4586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9180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4365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11/29/2023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4824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1186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11/29/2023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7407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11/29/2023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212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11/29/2023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042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16AA21-1863-4931-97CB-99D0A168701B}" type="datetimeFigureOut">
              <a:rPr lang="en-US" smtClean="0"/>
              <a:t>11/29/2023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6336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11/29/2023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9187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11/29/2023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311929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smtClean="0"/>
              <a:t>YAKITLAR ve YAKIT TEKNOLOJİLERİ </a:t>
            </a:r>
            <a:endParaRPr lang="en-US" dirty="0"/>
          </a:p>
        </p:txBody>
      </p:sp>
      <p:sp>
        <p:nvSpPr>
          <p:cNvPr id="3" name="Alt Başlık 2"/>
          <p:cNvSpPr>
            <a:spLocks noGrp="1"/>
          </p:cNvSpPr>
          <p:nvPr>
            <p:ph type="subTitle" idx="1"/>
          </p:nvPr>
        </p:nvSpPr>
        <p:spPr/>
        <p:txBody>
          <a:bodyPr/>
          <a:lstStyle/>
          <a:p>
            <a:pPr algn="ctr"/>
            <a:r>
              <a:rPr lang="tr-TR" dirty="0" smtClean="0"/>
              <a:t>2023-2024 Güz Dönemi </a:t>
            </a:r>
          </a:p>
          <a:p>
            <a:pPr algn="ctr"/>
            <a:r>
              <a:rPr lang="tr-TR" dirty="0" smtClean="0"/>
              <a:t>(</a:t>
            </a:r>
            <a:r>
              <a:rPr lang="tr-TR" dirty="0"/>
              <a:t>9</a:t>
            </a:r>
            <a:r>
              <a:rPr lang="tr-TR" dirty="0" smtClean="0"/>
              <a:t>. Hafta: 29.12.2023)</a:t>
            </a:r>
            <a:endParaRPr lang="en-US" dirty="0"/>
          </a:p>
        </p:txBody>
      </p:sp>
    </p:spTree>
    <p:extLst>
      <p:ext uri="{BB962C8B-B14F-4D97-AF65-F5344CB8AC3E}">
        <p14:creationId xmlns:p14="http://schemas.microsoft.com/office/powerpoint/2010/main" val="796868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74766"/>
            <a:ext cx="10058400" cy="5597434"/>
          </a:xfrm>
        </p:spPr>
        <p:txBody>
          <a:bodyPr/>
          <a:lstStyle/>
          <a:p>
            <a:pPr>
              <a:lnSpc>
                <a:spcPct val="150000"/>
              </a:lnSpc>
            </a:pPr>
            <a:r>
              <a:rPr lang="tr-TR" dirty="0"/>
              <a:t>Önceleri  petrol;  </a:t>
            </a:r>
            <a:r>
              <a:rPr lang="tr-TR" b="1" dirty="0"/>
              <a:t>kaynama  noktası,  yoğunluk,  koku  ve  viskozite  gibi fiziksel özelliklerine </a:t>
            </a:r>
            <a:r>
              <a:rPr lang="tr-TR" dirty="0"/>
              <a:t>göre sınıflandırılmıştır.</a:t>
            </a:r>
          </a:p>
          <a:p>
            <a:pPr algn="just">
              <a:lnSpc>
                <a:spcPct val="150000"/>
              </a:lnSpc>
            </a:pPr>
            <a:r>
              <a:rPr lang="tr-TR" b="1" dirty="0"/>
              <a:t>Hafif  petrol;  </a:t>
            </a:r>
            <a:r>
              <a:rPr lang="tr-TR" dirty="0"/>
              <a:t>düşük  kaynama  noktalı  ve  wax  (mumsu)  bileşenlerce zengindir ve geleneksel petrol olarak da tarif edilmektedir. Ağır  petrolde  ise  yüksek  kaynama  noktalı  bileşenlerin  ve aromatiklerin  oranları  fazladır  ve  geleneksel  petrole  göre  </a:t>
            </a:r>
            <a:r>
              <a:rPr lang="tr-TR" b="1" dirty="0"/>
              <a:t>daha viskozdur. </a:t>
            </a:r>
          </a:p>
          <a:p>
            <a:pPr algn="just">
              <a:lnSpc>
                <a:spcPct val="150000"/>
              </a:lnSpc>
            </a:pPr>
            <a:r>
              <a:rPr lang="tr-TR" dirty="0"/>
              <a:t>Ham  petrolün  motorlarda  kullanılacak  hale  gelebilmesi  için </a:t>
            </a:r>
            <a:r>
              <a:rPr lang="tr-TR" b="1" dirty="0"/>
              <a:t>damıtma (ayrıştırma=saflaştırma)</a:t>
            </a:r>
            <a:r>
              <a:rPr lang="tr-TR" dirty="0"/>
              <a:t> işlemine tabi tutulması gerekir.</a:t>
            </a:r>
          </a:p>
          <a:p>
            <a:pPr algn="just">
              <a:lnSpc>
                <a:spcPct val="150000"/>
              </a:lnSpc>
            </a:pPr>
            <a:endParaRPr lang="tr-TR" dirty="0"/>
          </a:p>
          <a:p>
            <a:pPr marL="0" indent="0" algn="just">
              <a:lnSpc>
                <a:spcPct val="150000"/>
              </a:lnSpc>
              <a:buNone/>
            </a:pPr>
            <a:endParaRPr lang="tr-TR" dirty="0"/>
          </a:p>
          <a:p>
            <a:endParaRPr lang="tr-TR" dirty="0"/>
          </a:p>
        </p:txBody>
      </p:sp>
    </p:spTree>
    <p:extLst>
      <p:ext uri="{BB962C8B-B14F-4D97-AF65-F5344CB8AC3E}">
        <p14:creationId xmlns:p14="http://schemas.microsoft.com/office/powerpoint/2010/main" val="79228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74765"/>
            <a:ext cx="10058400" cy="5969725"/>
          </a:xfrm>
        </p:spPr>
        <p:txBody>
          <a:bodyPr/>
          <a:lstStyle/>
          <a:p>
            <a:pPr algn="just">
              <a:lnSpc>
                <a:spcPct val="150000"/>
              </a:lnSpc>
            </a:pPr>
            <a:r>
              <a:rPr lang="tr-TR" b="1" dirty="0" smtClean="0"/>
              <a:t>Ayrımsal  </a:t>
            </a:r>
            <a:r>
              <a:rPr lang="tr-TR" b="1" dirty="0"/>
              <a:t>damıtma:  </a:t>
            </a:r>
            <a:r>
              <a:rPr lang="tr-TR" dirty="0"/>
              <a:t>Çeşitli  hidrokarbonların  karışımı  olan  </a:t>
            </a:r>
            <a:r>
              <a:rPr lang="tr-TR" dirty="0" smtClean="0"/>
              <a:t>petrolü </a:t>
            </a:r>
            <a:r>
              <a:rPr lang="tr-TR" b="1" dirty="0" smtClean="0"/>
              <a:t>farklı  </a:t>
            </a:r>
            <a:r>
              <a:rPr lang="tr-TR" b="1" dirty="0"/>
              <a:t>kaynama  sıcaklıklarına  </a:t>
            </a:r>
            <a:r>
              <a:rPr lang="tr-TR" dirty="0"/>
              <a:t>sahip  bileşenlere  </a:t>
            </a:r>
            <a:r>
              <a:rPr lang="tr-TR" dirty="0" smtClean="0"/>
              <a:t>dönüştürme işlemidir</a:t>
            </a:r>
            <a:r>
              <a:rPr lang="tr-TR" dirty="0"/>
              <a:t>.  Bu  yöntemde  ham  petrol  önce  </a:t>
            </a:r>
            <a:r>
              <a:rPr lang="tr-TR" b="1" dirty="0"/>
              <a:t>ısıtılır,  buharlaştırılır  </a:t>
            </a:r>
            <a:r>
              <a:rPr lang="tr-TR" b="1" dirty="0" smtClean="0"/>
              <a:t>ve buhar </a:t>
            </a:r>
            <a:r>
              <a:rPr lang="tr-TR" b="1" dirty="0"/>
              <a:t>yoğunlaştırılarak </a:t>
            </a:r>
            <a:r>
              <a:rPr lang="tr-TR" dirty="0"/>
              <a:t>distilasyon kolonunun  farklı </a:t>
            </a:r>
            <a:r>
              <a:rPr lang="tr-TR" dirty="0" smtClean="0"/>
              <a:t>seviyelerinden farklı </a:t>
            </a:r>
            <a:r>
              <a:rPr lang="tr-TR" dirty="0"/>
              <a:t>ürünler (yakıtlar) alınır</a:t>
            </a:r>
            <a:r>
              <a:rPr lang="tr-TR" dirty="0" smtClean="0"/>
              <a:t>.</a:t>
            </a:r>
          </a:p>
          <a:p>
            <a:pPr algn="just">
              <a:lnSpc>
                <a:spcPct val="150000"/>
              </a:lnSpc>
            </a:pPr>
            <a:r>
              <a:rPr lang="tr-TR" b="1" dirty="0" smtClean="0"/>
              <a:t>Yeni  </a:t>
            </a:r>
            <a:r>
              <a:rPr lang="tr-TR" b="1" dirty="0"/>
              <a:t>yöntemler:  </a:t>
            </a:r>
            <a:r>
              <a:rPr lang="tr-TR" dirty="0"/>
              <a:t>Dönüştürme  olarak  bilinen  kimyasal  </a:t>
            </a:r>
            <a:r>
              <a:rPr lang="tr-TR" dirty="0" smtClean="0"/>
              <a:t>işlemlerdir. Bu  </a:t>
            </a:r>
            <a:r>
              <a:rPr lang="tr-TR" dirty="0"/>
              <a:t>yöntemlerle  petrol  ürünü  başka  bir  ürün  </a:t>
            </a:r>
            <a:r>
              <a:rPr lang="tr-TR" dirty="0" smtClean="0"/>
              <a:t>haline dönüştürülebilir</a:t>
            </a:r>
            <a:r>
              <a:rPr lang="tr-TR" dirty="0"/>
              <a:t>.  Örneğin;  uzun  bir  hidrokarbon  zinciri,  </a:t>
            </a:r>
            <a:r>
              <a:rPr lang="tr-TR" dirty="0" smtClean="0"/>
              <a:t>zincirleri parçalanarak </a:t>
            </a:r>
            <a:r>
              <a:rPr lang="tr-TR" dirty="0"/>
              <a:t>başka hidrokarbon ürün/ürünler elde edilebilir. </a:t>
            </a:r>
            <a:endParaRPr lang="tr-TR" dirty="0" smtClean="0"/>
          </a:p>
        </p:txBody>
      </p:sp>
    </p:spTree>
    <p:extLst>
      <p:ext uri="{BB962C8B-B14F-4D97-AF65-F5344CB8AC3E}">
        <p14:creationId xmlns:p14="http://schemas.microsoft.com/office/powerpoint/2010/main" val="2701937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39219"/>
          </a:xfrm>
        </p:spPr>
        <p:txBody>
          <a:bodyPr>
            <a:normAutofit/>
          </a:bodyPr>
          <a:lstStyle/>
          <a:p>
            <a:pPr algn="ctr"/>
            <a:r>
              <a:rPr lang="tr-TR" sz="2400" dirty="0" smtClean="0"/>
              <a:t> </a:t>
            </a:r>
            <a:r>
              <a:rPr lang="tr-TR" sz="2400" dirty="0"/>
              <a:t>PETROL RAFİNASYONU</a:t>
            </a:r>
          </a:p>
        </p:txBody>
      </p:sp>
      <p:sp>
        <p:nvSpPr>
          <p:cNvPr id="3" name="Content Placeholder 2"/>
          <p:cNvSpPr>
            <a:spLocks noGrp="1"/>
          </p:cNvSpPr>
          <p:nvPr>
            <p:ph idx="1"/>
          </p:nvPr>
        </p:nvSpPr>
        <p:spPr>
          <a:xfrm>
            <a:off x="1069848" y="1619794"/>
            <a:ext cx="10058400" cy="4552406"/>
          </a:xfrm>
        </p:spPr>
        <p:txBody>
          <a:bodyPr>
            <a:normAutofit/>
          </a:bodyPr>
          <a:lstStyle/>
          <a:p>
            <a:pPr marL="0" indent="0" algn="just">
              <a:lnSpc>
                <a:spcPct val="150000"/>
              </a:lnSpc>
              <a:buNone/>
            </a:pPr>
            <a:r>
              <a:rPr lang="tr-TR" dirty="0" smtClean="0"/>
              <a:t>Petrol  </a:t>
            </a:r>
            <a:r>
              <a:rPr lang="tr-TR" dirty="0"/>
              <a:t>rafinerileri  ham  petroldeki  </a:t>
            </a:r>
            <a:r>
              <a:rPr lang="tr-TR" b="1" dirty="0"/>
              <a:t>kirleticileri  uzaklaştırmak  </a:t>
            </a:r>
            <a:r>
              <a:rPr lang="tr-TR" dirty="0" smtClean="0"/>
              <a:t>için ayrıştırma </a:t>
            </a:r>
            <a:r>
              <a:rPr lang="tr-TR" dirty="0"/>
              <a:t>işlemi yapar.</a:t>
            </a:r>
          </a:p>
          <a:p>
            <a:pPr marL="0" indent="0" algn="just">
              <a:lnSpc>
                <a:spcPct val="150000"/>
              </a:lnSpc>
              <a:buNone/>
            </a:pPr>
            <a:r>
              <a:rPr lang="tr-TR" dirty="0"/>
              <a:t>Rafineri  işlemi  sayesinde  zincir  uzunlukları  farklı  </a:t>
            </a:r>
            <a:r>
              <a:rPr lang="tr-TR" dirty="0" smtClean="0"/>
              <a:t>olan hidrokarbonlar </a:t>
            </a:r>
            <a:r>
              <a:rPr lang="tr-TR" dirty="0"/>
              <a:t>karıştırılarak </a:t>
            </a:r>
            <a:r>
              <a:rPr lang="tr-TR" b="1" dirty="0"/>
              <a:t>benzinin oktan sayısı </a:t>
            </a:r>
            <a:r>
              <a:rPr lang="tr-TR" dirty="0"/>
              <a:t>istenen </a:t>
            </a:r>
            <a:r>
              <a:rPr lang="tr-TR" dirty="0" smtClean="0"/>
              <a:t>değere ayarlanabilir</a:t>
            </a:r>
            <a:r>
              <a:rPr lang="tr-TR" dirty="0"/>
              <a:t>. </a:t>
            </a:r>
            <a:endParaRPr lang="tr-TR" dirty="0" smtClean="0"/>
          </a:p>
          <a:p>
            <a:pPr marL="0" indent="0" algn="just">
              <a:lnSpc>
                <a:spcPct val="150000"/>
              </a:lnSpc>
              <a:buNone/>
            </a:pPr>
            <a:r>
              <a:rPr lang="tr-TR" dirty="0" smtClean="0"/>
              <a:t>Rafineri </a:t>
            </a:r>
            <a:r>
              <a:rPr lang="tr-TR" dirty="0"/>
              <a:t>işlemleri;</a:t>
            </a:r>
          </a:p>
          <a:p>
            <a:pPr algn="just">
              <a:lnSpc>
                <a:spcPct val="150000"/>
              </a:lnSpc>
            </a:pPr>
            <a:r>
              <a:rPr lang="tr-TR" dirty="0" smtClean="0"/>
              <a:t>Ayırma</a:t>
            </a:r>
            <a:endParaRPr lang="tr-TR" dirty="0"/>
          </a:p>
          <a:p>
            <a:pPr algn="just">
              <a:lnSpc>
                <a:spcPct val="150000"/>
              </a:lnSpc>
            </a:pPr>
            <a:r>
              <a:rPr lang="tr-TR" dirty="0" smtClean="0"/>
              <a:t>Dönüştürme</a:t>
            </a:r>
            <a:endParaRPr lang="tr-TR" dirty="0"/>
          </a:p>
          <a:p>
            <a:pPr algn="just">
              <a:lnSpc>
                <a:spcPct val="150000"/>
              </a:lnSpc>
            </a:pPr>
            <a:r>
              <a:rPr lang="tr-TR" dirty="0" smtClean="0"/>
              <a:t>Sonlandırma </a:t>
            </a:r>
            <a:r>
              <a:rPr lang="tr-TR" dirty="0"/>
              <a:t>(tamamlama) olmak üzere 3 bölüme ayrılabilir.</a:t>
            </a:r>
          </a:p>
        </p:txBody>
      </p:sp>
    </p:spTree>
    <p:extLst>
      <p:ext uri="{BB962C8B-B14F-4D97-AF65-F5344CB8AC3E}">
        <p14:creationId xmlns:p14="http://schemas.microsoft.com/office/powerpoint/2010/main" val="242599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22960"/>
            <a:ext cx="10058400" cy="5349240"/>
          </a:xfrm>
        </p:spPr>
        <p:txBody>
          <a:bodyPr>
            <a:normAutofit/>
          </a:bodyPr>
          <a:lstStyle/>
          <a:p>
            <a:pPr marL="0" indent="0" algn="just">
              <a:lnSpc>
                <a:spcPct val="150000"/>
              </a:lnSpc>
              <a:buNone/>
            </a:pPr>
            <a:r>
              <a:rPr lang="tr-TR" b="1" dirty="0"/>
              <a:t>Ayırma  ve  sonlandırma  işlemleri  </a:t>
            </a:r>
            <a:r>
              <a:rPr lang="tr-TR" dirty="0"/>
              <a:t>basit  kimyasal  işlemler  </a:t>
            </a:r>
            <a:r>
              <a:rPr lang="tr-TR" dirty="0" smtClean="0"/>
              <a:t>olup ham  </a:t>
            </a:r>
            <a:r>
              <a:rPr lang="tr-TR" dirty="0"/>
              <a:t>petrolün  damıtılması  ve  kirleticilerden  </a:t>
            </a:r>
            <a:r>
              <a:rPr lang="tr-TR" dirty="0" smtClean="0"/>
              <a:t>uzaklaştırılması proseslerinden </a:t>
            </a:r>
            <a:r>
              <a:rPr lang="tr-TR" dirty="0"/>
              <a:t>oluşur.</a:t>
            </a:r>
          </a:p>
          <a:p>
            <a:pPr marL="0" indent="0" algn="just">
              <a:lnSpc>
                <a:spcPct val="150000"/>
              </a:lnSpc>
              <a:buNone/>
            </a:pPr>
            <a:r>
              <a:rPr lang="tr-TR" b="1" dirty="0"/>
              <a:t>Dönüştürme  işlemi  </a:t>
            </a:r>
            <a:r>
              <a:rPr lang="tr-TR" dirty="0"/>
              <a:t>ise  ham  petrolden  ticari  değeri  </a:t>
            </a:r>
            <a:r>
              <a:rPr lang="tr-TR" dirty="0" smtClean="0"/>
              <a:t>olan satılabilir </a:t>
            </a:r>
            <a:r>
              <a:rPr lang="tr-TR" dirty="0"/>
              <a:t>ürünlerin elde edildiği prosestir.</a:t>
            </a:r>
          </a:p>
          <a:p>
            <a:pPr marL="0" indent="0" algn="ctr">
              <a:buNone/>
            </a:pPr>
            <a:endParaRPr lang="tr-TR" dirty="0" smtClean="0"/>
          </a:p>
          <a:p>
            <a:pPr marL="0" indent="0" algn="ctr">
              <a:buNone/>
            </a:pPr>
            <a:r>
              <a:rPr lang="tr-TR" b="1" u="sng" dirty="0" smtClean="0"/>
              <a:t>Dönüştürme </a:t>
            </a:r>
            <a:r>
              <a:rPr lang="tr-TR" b="1" u="sng" dirty="0"/>
              <a:t>işlemi;</a:t>
            </a:r>
            <a:r>
              <a:rPr lang="tr-TR" b="1" dirty="0"/>
              <a:t>      </a:t>
            </a:r>
            <a:r>
              <a:rPr lang="tr-TR" b="1" dirty="0" smtClean="0"/>
              <a:t>  </a:t>
            </a:r>
            <a:r>
              <a:rPr lang="tr-TR" b="1" u="sng" dirty="0" smtClean="0"/>
              <a:t>Sonlandırma işlemi;</a:t>
            </a:r>
          </a:p>
          <a:p>
            <a:pPr marL="0" indent="0">
              <a:buNone/>
            </a:pPr>
            <a:r>
              <a:rPr lang="tr-TR" dirty="0" smtClean="0"/>
              <a:t>                                Hidro-kraking                  </a:t>
            </a:r>
            <a:r>
              <a:rPr lang="tr-TR" dirty="0"/>
              <a:t>Alkilasyon   </a:t>
            </a:r>
          </a:p>
          <a:p>
            <a:pPr marL="0" indent="0">
              <a:buNone/>
            </a:pPr>
            <a:r>
              <a:rPr lang="tr-TR" dirty="0" smtClean="0"/>
              <a:t>                               Katalitik </a:t>
            </a:r>
            <a:r>
              <a:rPr lang="tr-TR" dirty="0"/>
              <a:t>kraking      </a:t>
            </a:r>
            <a:r>
              <a:rPr lang="tr-TR" dirty="0" smtClean="0"/>
              <a:t>         Hidro-işlem </a:t>
            </a:r>
            <a:endParaRPr lang="tr-TR" dirty="0"/>
          </a:p>
          <a:p>
            <a:pPr marL="0" indent="0">
              <a:buNone/>
            </a:pPr>
            <a:r>
              <a:rPr lang="tr-TR" dirty="0" smtClean="0"/>
              <a:t>                                 Vis-kraking</a:t>
            </a:r>
            <a:endParaRPr lang="tr-TR" dirty="0"/>
          </a:p>
          <a:p>
            <a:pPr marL="0" indent="0">
              <a:buNone/>
            </a:pPr>
            <a:r>
              <a:rPr lang="tr-TR" dirty="0" smtClean="0"/>
              <a:t>                                 Koklaştırma</a:t>
            </a:r>
          </a:p>
        </p:txBody>
      </p:sp>
    </p:spTree>
    <p:extLst>
      <p:ext uri="{BB962C8B-B14F-4D97-AF65-F5344CB8AC3E}">
        <p14:creationId xmlns:p14="http://schemas.microsoft.com/office/powerpoint/2010/main" val="3989094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1031965"/>
            <a:ext cx="10058400" cy="5564777"/>
          </a:xfrm>
        </p:spPr>
        <p:txBody>
          <a:bodyPr>
            <a:normAutofit/>
          </a:bodyPr>
          <a:lstStyle/>
          <a:p>
            <a:pPr marL="0" indent="0" algn="ctr">
              <a:buNone/>
            </a:pPr>
            <a:r>
              <a:rPr lang="tr-TR" dirty="0"/>
              <a:t>Petrol bileşimini belirlemek için en çok tercih edilen yöntemler</a:t>
            </a:r>
            <a:r>
              <a:rPr lang="tr-TR" dirty="0" smtClean="0"/>
              <a:t>;</a:t>
            </a:r>
          </a:p>
          <a:p>
            <a:pPr marL="0" indent="0" algn="ctr">
              <a:buNone/>
            </a:pPr>
            <a:endParaRPr lang="tr-TR" dirty="0"/>
          </a:p>
          <a:p>
            <a:pPr algn="just">
              <a:buFont typeface="Wingdings" panose="05000000000000000000" pitchFamily="2" charset="2"/>
              <a:buChar char="v"/>
            </a:pPr>
            <a:r>
              <a:rPr lang="tr-TR" b="1" dirty="0" smtClean="0"/>
              <a:t>PONA</a:t>
            </a:r>
            <a:r>
              <a:rPr lang="tr-TR" dirty="0" smtClean="0"/>
              <a:t> </a:t>
            </a:r>
            <a:r>
              <a:rPr lang="tr-TR" dirty="0"/>
              <a:t>(parafinler, olefinler, naftenler ve aromatikler</a:t>
            </a:r>
            <a:r>
              <a:rPr lang="tr-TR" dirty="0" smtClean="0"/>
              <a:t>)</a:t>
            </a:r>
          </a:p>
          <a:p>
            <a:pPr marL="0" indent="0" algn="just">
              <a:buNone/>
            </a:pPr>
            <a:endParaRPr lang="tr-TR" dirty="0"/>
          </a:p>
          <a:p>
            <a:pPr algn="just">
              <a:buFont typeface="Wingdings" panose="05000000000000000000" pitchFamily="2" charset="2"/>
              <a:buChar char="v"/>
            </a:pPr>
            <a:r>
              <a:rPr lang="tr-TR" b="1" dirty="0" smtClean="0"/>
              <a:t>PNA</a:t>
            </a:r>
            <a:r>
              <a:rPr lang="tr-TR" dirty="0" smtClean="0"/>
              <a:t> </a:t>
            </a:r>
            <a:r>
              <a:rPr lang="tr-TR" dirty="0"/>
              <a:t>(parafinler, naftanlar ve </a:t>
            </a:r>
            <a:r>
              <a:rPr lang="tr-TR" dirty="0" smtClean="0"/>
              <a:t>aromatikler)</a:t>
            </a:r>
          </a:p>
          <a:p>
            <a:pPr marL="0" indent="0" algn="just">
              <a:buNone/>
            </a:pPr>
            <a:endParaRPr lang="tr-TR" dirty="0" smtClean="0"/>
          </a:p>
          <a:p>
            <a:pPr algn="just">
              <a:buFont typeface="Wingdings" panose="05000000000000000000" pitchFamily="2" charset="2"/>
              <a:buChar char="v"/>
            </a:pPr>
            <a:r>
              <a:rPr lang="tr-TR" b="1" dirty="0" smtClean="0"/>
              <a:t>PIONA</a:t>
            </a:r>
            <a:r>
              <a:rPr lang="tr-TR" dirty="0" smtClean="0"/>
              <a:t>  </a:t>
            </a:r>
            <a:r>
              <a:rPr lang="tr-TR" dirty="0"/>
              <a:t>(parafinler,  izo-parafinler,  olefinler,  naftanlar  </a:t>
            </a:r>
            <a:r>
              <a:rPr lang="tr-TR" dirty="0" smtClean="0"/>
              <a:t>ve aromatikler)</a:t>
            </a:r>
          </a:p>
          <a:p>
            <a:pPr marL="0" indent="0" algn="just">
              <a:buNone/>
            </a:pPr>
            <a:endParaRPr lang="tr-TR" dirty="0"/>
          </a:p>
          <a:p>
            <a:pPr algn="just">
              <a:buFont typeface="Wingdings" panose="05000000000000000000" pitchFamily="2" charset="2"/>
              <a:buChar char="v"/>
            </a:pPr>
            <a:r>
              <a:rPr lang="tr-TR" b="1" dirty="0" smtClean="0"/>
              <a:t>SARA</a:t>
            </a:r>
            <a:r>
              <a:rPr lang="tr-TR" dirty="0" smtClean="0"/>
              <a:t>  </a:t>
            </a:r>
            <a:r>
              <a:rPr lang="tr-TR" dirty="0"/>
              <a:t>(saturate  (doymuşlar),  aromatikler,  </a:t>
            </a:r>
            <a:r>
              <a:rPr lang="tr-TR" dirty="0" smtClean="0"/>
              <a:t>reçineler, asfaltenler)</a:t>
            </a:r>
          </a:p>
          <a:p>
            <a:pPr marL="0" indent="0" algn="just">
              <a:buNone/>
            </a:pPr>
            <a:endParaRPr lang="tr-TR" dirty="0"/>
          </a:p>
          <a:p>
            <a:pPr algn="just">
              <a:buFont typeface="Wingdings" panose="05000000000000000000" pitchFamily="2" charset="2"/>
              <a:buChar char="v"/>
            </a:pPr>
            <a:r>
              <a:rPr lang="tr-TR" dirty="0" smtClean="0"/>
              <a:t>Elementel </a:t>
            </a:r>
            <a:r>
              <a:rPr lang="tr-TR" dirty="0"/>
              <a:t>(temel) analiz (C, H, N, S, O)</a:t>
            </a:r>
            <a:endParaRPr lang="tr-TR" dirty="0" smtClean="0"/>
          </a:p>
        </p:txBody>
      </p:sp>
    </p:spTree>
    <p:extLst>
      <p:ext uri="{BB962C8B-B14F-4D97-AF65-F5344CB8AC3E}">
        <p14:creationId xmlns:p14="http://schemas.microsoft.com/office/powerpoint/2010/main" val="3987113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26157"/>
          </a:xfrm>
        </p:spPr>
        <p:txBody>
          <a:bodyPr>
            <a:normAutofit/>
          </a:bodyPr>
          <a:lstStyle/>
          <a:p>
            <a:pPr algn="ctr"/>
            <a:r>
              <a:rPr lang="tr-TR" sz="2400" dirty="0"/>
              <a:t>PETROL RAFİNASYON (ARITIM) TEKNOLOJİSİ</a:t>
            </a:r>
          </a:p>
        </p:txBody>
      </p:sp>
      <p:sp>
        <p:nvSpPr>
          <p:cNvPr id="3" name="Content Placeholder 2"/>
          <p:cNvSpPr>
            <a:spLocks noGrp="1"/>
          </p:cNvSpPr>
          <p:nvPr>
            <p:ph idx="1"/>
          </p:nvPr>
        </p:nvSpPr>
        <p:spPr>
          <a:xfrm>
            <a:off x="1069848" y="1423851"/>
            <a:ext cx="10058400" cy="4748349"/>
          </a:xfrm>
        </p:spPr>
        <p:txBody>
          <a:bodyPr/>
          <a:lstStyle/>
          <a:p>
            <a:pPr marL="0" indent="0" algn="just">
              <a:lnSpc>
                <a:spcPct val="150000"/>
              </a:lnSpc>
              <a:buNone/>
            </a:pPr>
            <a:r>
              <a:rPr lang="tr-TR" dirty="0" smtClean="0"/>
              <a:t>Ham </a:t>
            </a:r>
            <a:r>
              <a:rPr lang="tr-TR" dirty="0"/>
              <a:t>petrolün arıtılarak benzin, motorin gibi kullanılabilir </a:t>
            </a:r>
            <a:r>
              <a:rPr lang="tr-TR" dirty="0" smtClean="0"/>
              <a:t>ürünlere dönüştürüldüğü </a:t>
            </a:r>
            <a:r>
              <a:rPr lang="tr-TR" dirty="0"/>
              <a:t>tesislere rafineri denmektedir. Rafineriler, ham </a:t>
            </a:r>
            <a:r>
              <a:rPr lang="tr-TR" dirty="0" smtClean="0"/>
              <a:t>petrolün ilk </a:t>
            </a:r>
            <a:r>
              <a:rPr lang="tr-TR" dirty="0"/>
              <a:t>işleme yeri olup bünyelerinde birçok fiziksel ve kimyasal </a:t>
            </a:r>
            <a:r>
              <a:rPr lang="tr-TR" dirty="0" smtClean="0"/>
              <a:t>işlemleri içerirler</a:t>
            </a:r>
            <a:r>
              <a:rPr lang="tr-TR" dirty="0"/>
              <a:t>. Rafinerilerin ürettikleri ürünler, amaçlara göre farklı </a:t>
            </a:r>
            <a:r>
              <a:rPr lang="tr-TR" dirty="0" smtClean="0"/>
              <a:t>olabilir veya </a:t>
            </a:r>
            <a:r>
              <a:rPr lang="tr-TR" dirty="0"/>
              <a:t>bir rafineride değişik işlemlerden sadece bazılarına </a:t>
            </a:r>
            <a:r>
              <a:rPr lang="tr-TR" dirty="0" smtClean="0"/>
              <a:t>ağırlık verilebilir</a:t>
            </a:r>
            <a:r>
              <a:rPr lang="tr-TR" dirty="0"/>
              <a:t>.</a:t>
            </a:r>
          </a:p>
          <a:p>
            <a:pPr marL="0" indent="0" algn="just">
              <a:buNone/>
            </a:pPr>
            <a:endParaRPr lang="tr-TR" dirty="0"/>
          </a:p>
        </p:txBody>
      </p:sp>
    </p:spTree>
    <p:extLst>
      <p:ext uri="{BB962C8B-B14F-4D97-AF65-F5344CB8AC3E}">
        <p14:creationId xmlns:p14="http://schemas.microsoft.com/office/powerpoint/2010/main" val="227595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09897"/>
            <a:ext cx="10058400" cy="5362303"/>
          </a:xfrm>
        </p:spPr>
        <p:txBody>
          <a:bodyPr>
            <a:normAutofit/>
          </a:bodyPr>
          <a:lstStyle/>
          <a:p>
            <a:pPr marL="0" indent="0" algn="ctr">
              <a:buNone/>
            </a:pPr>
            <a:r>
              <a:rPr lang="tr-TR" b="1" dirty="0"/>
              <a:t>Rafineriler genel olarak dört gruba ayrılırlar</a:t>
            </a:r>
          </a:p>
          <a:p>
            <a:pPr marL="0" indent="0" algn="just">
              <a:buNone/>
            </a:pPr>
            <a:r>
              <a:rPr lang="tr-TR" dirty="0" smtClean="0"/>
              <a:t>1. Sadece </a:t>
            </a:r>
            <a:r>
              <a:rPr lang="tr-TR" dirty="0"/>
              <a:t>hidrojenleme içeren rafineriler : Petrol gazları, benzin, jet yakıtı, </a:t>
            </a:r>
            <a:r>
              <a:rPr lang="tr-TR" dirty="0" smtClean="0"/>
              <a:t>gaz yağı</a:t>
            </a:r>
            <a:r>
              <a:rPr lang="tr-TR" dirty="0"/>
              <a:t>, mazot, yakıtyağı, asfalt gibi az masrafla satılabilir petrol ürünlerinin üretilmesi</a:t>
            </a:r>
            <a:r>
              <a:rPr lang="tr-TR" dirty="0" smtClean="0"/>
              <a:t>.</a:t>
            </a:r>
          </a:p>
          <a:p>
            <a:pPr marL="0" indent="0" algn="just">
              <a:buNone/>
            </a:pPr>
            <a:endParaRPr lang="tr-TR" dirty="0"/>
          </a:p>
          <a:p>
            <a:pPr marL="0" indent="0" algn="just">
              <a:buNone/>
            </a:pPr>
            <a:r>
              <a:rPr lang="tr-TR" dirty="0"/>
              <a:t>2. Hidrokarbon kırma, kraking işlemli rafineriler: Yukardaki </a:t>
            </a:r>
            <a:r>
              <a:rPr lang="tr-TR" dirty="0" smtClean="0"/>
              <a:t>ürünlerin yanında </a:t>
            </a:r>
            <a:r>
              <a:rPr lang="tr-TR" dirty="0"/>
              <a:t>ağır ürünlerin parçalama işlemlerine uğratarak HC gazlar, olefinler, </a:t>
            </a:r>
            <a:r>
              <a:rPr lang="tr-TR" dirty="0" smtClean="0"/>
              <a:t>benzin, yağ </a:t>
            </a:r>
            <a:r>
              <a:rPr lang="tr-TR" dirty="0"/>
              <a:t>gibi daha değerlerli ürünler</a:t>
            </a:r>
            <a:r>
              <a:rPr lang="tr-TR" dirty="0" smtClean="0"/>
              <a:t>,</a:t>
            </a:r>
          </a:p>
          <a:p>
            <a:pPr marL="0" indent="0" algn="just">
              <a:buNone/>
            </a:pPr>
            <a:endParaRPr lang="tr-TR" dirty="0"/>
          </a:p>
          <a:p>
            <a:pPr marL="0" indent="0" algn="just">
              <a:buNone/>
            </a:pPr>
            <a:r>
              <a:rPr lang="tr-TR" dirty="0"/>
              <a:t>3. Yağlama yağları üreten rafineriler : Destilasyondan sonra </a:t>
            </a:r>
            <a:r>
              <a:rPr lang="tr-TR" dirty="0" smtClean="0"/>
              <a:t>ayrıştırma işlemleri sonucunda </a:t>
            </a:r>
            <a:r>
              <a:rPr lang="tr-TR" dirty="0"/>
              <a:t>değişik türlerde yağlama yağları üretimi</a:t>
            </a:r>
            <a:r>
              <a:rPr lang="tr-TR" dirty="0" smtClean="0"/>
              <a:t>.</a:t>
            </a:r>
          </a:p>
          <a:p>
            <a:pPr marL="0" indent="0" algn="just">
              <a:buNone/>
            </a:pPr>
            <a:endParaRPr lang="tr-TR" dirty="0"/>
          </a:p>
          <a:p>
            <a:pPr marL="0" indent="0" algn="just">
              <a:buNone/>
            </a:pPr>
            <a:r>
              <a:rPr lang="tr-TR" dirty="0"/>
              <a:t>4. Gelişmiş rafineriler : Gelişmiş bir petrol rafinerisinde petrole </a:t>
            </a:r>
            <a:r>
              <a:rPr lang="tr-TR" dirty="0" smtClean="0"/>
              <a:t>uygulanan rafiasyon </a:t>
            </a:r>
            <a:r>
              <a:rPr lang="tr-TR" dirty="0"/>
              <a:t>işlemleri yanından aşağıda verilen fiziksel ayırma işlemleri </a:t>
            </a:r>
            <a:r>
              <a:rPr lang="tr-TR" dirty="0" smtClean="0"/>
              <a:t>ve kimyasal </a:t>
            </a:r>
            <a:r>
              <a:rPr lang="tr-TR" dirty="0"/>
              <a:t>dönüşüm işlemlerini içerebilir.</a:t>
            </a:r>
          </a:p>
          <a:p>
            <a:pPr marL="0" indent="0">
              <a:buNone/>
            </a:pPr>
            <a:endParaRPr lang="tr-TR" dirty="0"/>
          </a:p>
        </p:txBody>
      </p:sp>
    </p:spTree>
    <p:extLst>
      <p:ext uri="{BB962C8B-B14F-4D97-AF65-F5344CB8AC3E}">
        <p14:creationId xmlns:p14="http://schemas.microsoft.com/office/powerpoint/2010/main" val="1190810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25711"/>
          </a:xfrm>
        </p:spPr>
        <p:txBody>
          <a:bodyPr>
            <a:normAutofit/>
          </a:bodyPr>
          <a:lstStyle/>
          <a:p>
            <a:pPr algn="ctr"/>
            <a:r>
              <a:rPr lang="tr-TR" sz="3200" dirty="0"/>
              <a:t>Fiziksel ayırma prosesleri</a:t>
            </a:r>
          </a:p>
        </p:txBody>
      </p:sp>
      <p:sp>
        <p:nvSpPr>
          <p:cNvPr id="3" name="Content Placeholder 2"/>
          <p:cNvSpPr>
            <a:spLocks noGrp="1"/>
          </p:cNvSpPr>
          <p:nvPr>
            <p:ph idx="1"/>
          </p:nvPr>
        </p:nvSpPr>
        <p:spPr>
          <a:xfrm>
            <a:off x="1069848" y="1188720"/>
            <a:ext cx="10058400" cy="4983480"/>
          </a:xfrm>
        </p:spPr>
        <p:txBody>
          <a:bodyPr/>
          <a:lstStyle/>
          <a:p>
            <a:pPr>
              <a:buFont typeface="Wingdings" panose="05000000000000000000" pitchFamily="2" charset="2"/>
              <a:buChar char="Ø"/>
            </a:pPr>
            <a:r>
              <a:rPr lang="tr-TR" dirty="0" smtClean="0"/>
              <a:t>Destilasyon</a:t>
            </a:r>
            <a:endParaRPr lang="tr-TR" dirty="0"/>
          </a:p>
          <a:p>
            <a:pPr>
              <a:buFont typeface="Wingdings" panose="05000000000000000000" pitchFamily="2" charset="2"/>
              <a:buChar char="Ø"/>
            </a:pPr>
            <a:r>
              <a:rPr lang="tr-TR" dirty="0" smtClean="0"/>
              <a:t>Azotropik destilasyon</a:t>
            </a:r>
            <a:endParaRPr lang="tr-TR" dirty="0"/>
          </a:p>
          <a:p>
            <a:pPr>
              <a:buFont typeface="Wingdings" panose="05000000000000000000" pitchFamily="2" charset="2"/>
              <a:buChar char="Ø"/>
            </a:pPr>
            <a:r>
              <a:rPr lang="tr-TR" dirty="0" smtClean="0"/>
              <a:t>Ekstraktiv destilasyon</a:t>
            </a:r>
            <a:endParaRPr lang="tr-TR" dirty="0"/>
          </a:p>
          <a:p>
            <a:pPr>
              <a:buFont typeface="Wingdings" panose="05000000000000000000" pitchFamily="2" charset="2"/>
              <a:buChar char="Ø"/>
            </a:pPr>
            <a:r>
              <a:rPr lang="tr-TR" dirty="0" smtClean="0"/>
              <a:t>Adsorpsiyon</a:t>
            </a:r>
            <a:endParaRPr lang="tr-TR" dirty="0"/>
          </a:p>
          <a:p>
            <a:pPr>
              <a:buFont typeface="Wingdings" panose="05000000000000000000" pitchFamily="2" charset="2"/>
              <a:buChar char="Ø"/>
            </a:pPr>
            <a:r>
              <a:rPr lang="tr-TR" dirty="0" smtClean="0"/>
              <a:t>Absorpsiyon</a:t>
            </a:r>
            <a:endParaRPr lang="tr-TR" dirty="0"/>
          </a:p>
          <a:p>
            <a:pPr>
              <a:buFont typeface="Wingdings" panose="05000000000000000000" pitchFamily="2" charset="2"/>
              <a:buChar char="Ø"/>
            </a:pPr>
            <a:r>
              <a:rPr lang="tr-TR" dirty="0" smtClean="0"/>
              <a:t>Kristalizasyon</a:t>
            </a:r>
            <a:endParaRPr lang="tr-TR" dirty="0"/>
          </a:p>
          <a:p>
            <a:pPr>
              <a:buFont typeface="Wingdings" panose="05000000000000000000" pitchFamily="2" charset="2"/>
              <a:buChar char="Ø"/>
            </a:pPr>
            <a:r>
              <a:rPr lang="tr-TR" dirty="0" smtClean="0"/>
              <a:t>Ekstraksiyon</a:t>
            </a:r>
            <a:endParaRPr lang="tr-TR" dirty="0"/>
          </a:p>
        </p:txBody>
      </p:sp>
    </p:spTree>
    <p:extLst>
      <p:ext uri="{BB962C8B-B14F-4D97-AF65-F5344CB8AC3E}">
        <p14:creationId xmlns:p14="http://schemas.microsoft.com/office/powerpoint/2010/main" val="828451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21208"/>
          </a:xfrm>
        </p:spPr>
        <p:txBody>
          <a:bodyPr>
            <a:normAutofit fontScale="90000"/>
          </a:bodyPr>
          <a:lstStyle/>
          <a:p>
            <a:pPr algn="ctr"/>
            <a:r>
              <a:rPr lang="tr-TR" sz="3200" dirty="0"/>
              <a:t>Dönüşüm prosesleri</a:t>
            </a:r>
          </a:p>
        </p:txBody>
      </p:sp>
      <p:sp>
        <p:nvSpPr>
          <p:cNvPr id="3" name="Content Placeholder 2"/>
          <p:cNvSpPr>
            <a:spLocks noGrp="1"/>
          </p:cNvSpPr>
          <p:nvPr>
            <p:ph idx="1"/>
          </p:nvPr>
        </p:nvSpPr>
        <p:spPr>
          <a:xfrm>
            <a:off x="1069848" y="1005840"/>
            <a:ext cx="10058400" cy="5551714"/>
          </a:xfrm>
        </p:spPr>
        <p:txBody>
          <a:bodyPr>
            <a:normAutofit lnSpcReduction="10000"/>
          </a:bodyPr>
          <a:lstStyle/>
          <a:p>
            <a:pPr>
              <a:buFont typeface="Wingdings" panose="05000000000000000000" pitchFamily="2" charset="2"/>
              <a:buChar char="v"/>
            </a:pPr>
            <a:r>
              <a:rPr lang="tr-TR" dirty="0"/>
              <a:t>FCC/hidro kraking</a:t>
            </a:r>
          </a:p>
          <a:p>
            <a:pPr>
              <a:buFont typeface="Wingdings" panose="05000000000000000000" pitchFamily="2" charset="2"/>
              <a:buChar char="v"/>
            </a:pPr>
            <a:r>
              <a:rPr lang="tr-TR" dirty="0" smtClean="0"/>
              <a:t>Buhar </a:t>
            </a:r>
            <a:r>
              <a:rPr lang="tr-TR" dirty="0"/>
              <a:t>reforming (Piroliz)</a:t>
            </a:r>
          </a:p>
          <a:p>
            <a:pPr>
              <a:buFont typeface="Wingdings" panose="05000000000000000000" pitchFamily="2" charset="2"/>
              <a:buChar char="v"/>
            </a:pPr>
            <a:r>
              <a:rPr lang="tr-TR" dirty="0" smtClean="0"/>
              <a:t>İzomerizasyon</a:t>
            </a:r>
            <a:endParaRPr lang="tr-TR" dirty="0"/>
          </a:p>
          <a:p>
            <a:pPr>
              <a:buFont typeface="Wingdings" panose="05000000000000000000" pitchFamily="2" charset="2"/>
              <a:buChar char="v"/>
            </a:pPr>
            <a:r>
              <a:rPr lang="tr-TR" dirty="0" smtClean="0"/>
              <a:t>Reforming</a:t>
            </a:r>
            <a:endParaRPr lang="tr-TR" dirty="0"/>
          </a:p>
          <a:p>
            <a:pPr>
              <a:buFont typeface="Wingdings" panose="05000000000000000000" pitchFamily="2" charset="2"/>
              <a:buChar char="v"/>
            </a:pPr>
            <a:r>
              <a:rPr lang="tr-TR" dirty="0" smtClean="0"/>
              <a:t>Alkilasyon/transalkilasyon</a:t>
            </a:r>
            <a:endParaRPr lang="tr-TR" dirty="0"/>
          </a:p>
          <a:p>
            <a:pPr>
              <a:buFont typeface="Wingdings" panose="05000000000000000000" pitchFamily="2" charset="2"/>
              <a:buChar char="v"/>
            </a:pPr>
            <a:r>
              <a:rPr lang="tr-TR" dirty="0" smtClean="0"/>
              <a:t>Polimerizasyon</a:t>
            </a:r>
            <a:endParaRPr lang="tr-TR" dirty="0"/>
          </a:p>
          <a:p>
            <a:pPr>
              <a:buFont typeface="Wingdings" panose="05000000000000000000" pitchFamily="2" charset="2"/>
              <a:buChar char="v"/>
            </a:pPr>
            <a:r>
              <a:rPr lang="tr-TR" dirty="0" smtClean="0"/>
              <a:t>Hidrodealkilasyon</a:t>
            </a:r>
            <a:endParaRPr lang="tr-TR" dirty="0"/>
          </a:p>
          <a:p>
            <a:pPr>
              <a:buFont typeface="Wingdings" panose="05000000000000000000" pitchFamily="2" charset="2"/>
              <a:buChar char="v"/>
            </a:pPr>
            <a:r>
              <a:rPr lang="tr-TR" dirty="0" smtClean="0"/>
              <a:t>Hidrojenasyon/dehidrojenasyon</a:t>
            </a:r>
            <a:endParaRPr lang="tr-TR" dirty="0"/>
          </a:p>
          <a:p>
            <a:pPr>
              <a:buFont typeface="Wingdings" panose="05000000000000000000" pitchFamily="2" charset="2"/>
              <a:buChar char="v"/>
            </a:pPr>
            <a:r>
              <a:rPr lang="tr-TR" dirty="0" smtClean="0"/>
              <a:t>Disproporsiyon</a:t>
            </a:r>
            <a:endParaRPr lang="tr-TR" dirty="0"/>
          </a:p>
          <a:p>
            <a:pPr>
              <a:buFont typeface="Wingdings" panose="05000000000000000000" pitchFamily="2" charset="2"/>
              <a:buChar char="v"/>
            </a:pPr>
            <a:r>
              <a:rPr lang="tr-TR" dirty="0" smtClean="0"/>
              <a:t>Oksidasyon/epoksidasyon</a:t>
            </a:r>
            <a:endParaRPr lang="tr-TR" dirty="0"/>
          </a:p>
          <a:p>
            <a:pPr>
              <a:buFont typeface="Wingdings" panose="05000000000000000000" pitchFamily="2" charset="2"/>
              <a:buChar char="v"/>
            </a:pPr>
            <a:r>
              <a:rPr lang="tr-TR" dirty="0" smtClean="0"/>
              <a:t>Holojenizasyon</a:t>
            </a:r>
            <a:endParaRPr lang="tr-TR" dirty="0"/>
          </a:p>
          <a:p>
            <a:pPr>
              <a:buFont typeface="Wingdings" panose="05000000000000000000" pitchFamily="2" charset="2"/>
              <a:buChar char="v"/>
            </a:pPr>
            <a:r>
              <a:rPr lang="tr-TR" dirty="0" smtClean="0"/>
              <a:t>Sülfürizasyon/desülfürizasyon</a:t>
            </a:r>
            <a:endParaRPr lang="tr-TR" dirty="0"/>
          </a:p>
          <a:p>
            <a:pPr>
              <a:buFont typeface="Wingdings" panose="05000000000000000000" pitchFamily="2" charset="2"/>
              <a:buChar char="v"/>
            </a:pPr>
            <a:r>
              <a:rPr lang="tr-TR" dirty="0" smtClean="0"/>
              <a:t>Aminasyon</a:t>
            </a:r>
            <a:endParaRPr lang="tr-TR" dirty="0"/>
          </a:p>
          <a:p>
            <a:pPr>
              <a:buFont typeface="Wingdings" panose="05000000000000000000" pitchFamily="2" charset="2"/>
              <a:buChar char="v"/>
            </a:pPr>
            <a:r>
              <a:rPr lang="tr-TR" dirty="0" smtClean="0"/>
              <a:t>Esterifikasyon</a:t>
            </a:r>
            <a:endParaRPr lang="tr-TR" dirty="0"/>
          </a:p>
        </p:txBody>
      </p:sp>
    </p:spTree>
    <p:extLst>
      <p:ext uri="{BB962C8B-B14F-4D97-AF65-F5344CB8AC3E}">
        <p14:creationId xmlns:p14="http://schemas.microsoft.com/office/powerpoint/2010/main" val="4195835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953589"/>
            <a:ext cx="10058400" cy="5218611"/>
          </a:xfrm>
        </p:spPr>
        <p:txBody>
          <a:bodyPr>
            <a:normAutofit/>
          </a:bodyPr>
          <a:lstStyle/>
          <a:p>
            <a:pPr marL="0" indent="0">
              <a:buNone/>
            </a:pPr>
            <a:r>
              <a:rPr lang="tr-TR" b="1" dirty="0"/>
              <a:t>Rafinerilerin yapımında iki önemli ölçüt vardır,</a:t>
            </a:r>
          </a:p>
          <a:p>
            <a:pPr marL="0" indent="0">
              <a:buNone/>
            </a:pPr>
            <a:r>
              <a:rPr lang="tr-TR" b="1" dirty="0"/>
              <a:t>1.</a:t>
            </a:r>
            <a:r>
              <a:rPr lang="tr-TR" dirty="0"/>
              <a:t> Üretimi yapılacak ürünlerin türleri ve miktarlar</a:t>
            </a:r>
          </a:p>
          <a:p>
            <a:pPr marL="0" indent="0" algn="just">
              <a:buNone/>
            </a:pPr>
            <a:r>
              <a:rPr lang="tr-TR" b="1" dirty="0"/>
              <a:t>2. </a:t>
            </a:r>
            <a:r>
              <a:rPr lang="tr-TR" dirty="0"/>
              <a:t>İşlenilecek petrolün </a:t>
            </a:r>
            <a:r>
              <a:rPr lang="tr-TR" dirty="0" smtClean="0"/>
              <a:t>türü</a:t>
            </a:r>
          </a:p>
          <a:p>
            <a:pPr marL="0" indent="0" algn="just">
              <a:buNone/>
            </a:pPr>
            <a:r>
              <a:rPr lang="tr-TR" dirty="0" smtClean="0"/>
              <a:t>Bir </a:t>
            </a:r>
            <a:r>
              <a:rPr lang="tr-TR" dirty="0"/>
              <a:t>rafineri tasarımında bu ölçütlerden hangisine ağırlık verileceğini, </a:t>
            </a:r>
            <a:r>
              <a:rPr lang="tr-TR" dirty="0" smtClean="0"/>
              <a:t>yapım yerinin </a:t>
            </a:r>
            <a:r>
              <a:rPr lang="tr-TR" dirty="0"/>
              <a:t>ne olacağı, ülkenin özel koşulları önem arz etmektedir.</a:t>
            </a:r>
          </a:p>
          <a:p>
            <a:pPr marL="0" indent="0" algn="just">
              <a:buNone/>
            </a:pPr>
            <a:r>
              <a:rPr lang="tr-TR" dirty="0"/>
              <a:t>Gelişmiş bir petrol rafinerisinde petrole uygulanan işlemler basit olarak üç şekilde gruplandırılabilir.</a:t>
            </a:r>
          </a:p>
          <a:p>
            <a:pPr marL="0" indent="0" algn="just">
              <a:buNone/>
            </a:pPr>
            <a:r>
              <a:rPr lang="tr-TR" dirty="0" smtClean="0"/>
              <a:t>•Birincil </a:t>
            </a:r>
            <a:r>
              <a:rPr lang="tr-TR" dirty="0"/>
              <a:t>işlemler : Fiziksel ve makanik işlemler (Damıtma, ısıtma, soğutma,çöktürme, basınç veya vakum uygulama vs.)</a:t>
            </a:r>
          </a:p>
          <a:p>
            <a:pPr marL="0" indent="0" algn="just">
              <a:buNone/>
            </a:pPr>
            <a:r>
              <a:rPr lang="tr-TR" dirty="0"/>
              <a:t>• İkincil işlemler : Kimyasal değişim uygulanan süreçler (Parçalama, reforming, izomerizasyon, polimerizasyon, alkilasyon, hidrojenasyon vb.)</a:t>
            </a:r>
          </a:p>
          <a:p>
            <a:pPr marL="0" indent="0" algn="just">
              <a:buNone/>
            </a:pPr>
            <a:r>
              <a:rPr lang="tr-TR" dirty="0"/>
              <a:t>• Yardımcı işlemler : Ara ve son ürünlerde istenmeyen maddelerin çeşitli yöntemlerle bertaraf edilmeleri</a:t>
            </a:r>
          </a:p>
          <a:p>
            <a:pPr marL="0" indent="0">
              <a:buNone/>
            </a:pPr>
            <a:endParaRPr lang="tr-TR" dirty="0"/>
          </a:p>
        </p:txBody>
      </p:sp>
    </p:spTree>
    <p:extLst>
      <p:ext uri="{BB962C8B-B14F-4D97-AF65-F5344CB8AC3E}">
        <p14:creationId xmlns:p14="http://schemas.microsoft.com/office/powerpoint/2010/main" val="3685711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73905"/>
          </a:xfrm>
        </p:spPr>
        <p:txBody>
          <a:bodyPr>
            <a:normAutofit fontScale="90000"/>
          </a:bodyPr>
          <a:lstStyle/>
          <a:p>
            <a:pPr algn="ctr"/>
            <a:r>
              <a:rPr lang="tr-TR" sz="3200" dirty="0"/>
              <a:t>DOĞAL SIVI YAKITLAR</a:t>
            </a:r>
            <a:br>
              <a:rPr lang="tr-TR" sz="3200" dirty="0"/>
            </a:br>
            <a:endParaRPr lang="tr-TR" sz="3200" dirty="0"/>
          </a:p>
        </p:txBody>
      </p:sp>
      <p:sp>
        <p:nvSpPr>
          <p:cNvPr id="3" name="Content Placeholder 2"/>
          <p:cNvSpPr>
            <a:spLocks noGrp="1"/>
          </p:cNvSpPr>
          <p:nvPr>
            <p:ph idx="1"/>
          </p:nvPr>
        </p:nvSpPr>
        <p:spPr>
          <a:xfrm>
            <a:off x="1069848" y="1580606"/>
            <a:ext cx="10058400" cy="4591594"/>
          </a:xfrm>
        </p:spPr>
        <p:txBody>
          <a:bodyPr/>
          <a:lstStyle/>
          <a:p>
            <a:pPr marL="0" indent="0">
              <a:buNone/>
            </a:pPr>
            <a:r>
              <a:rPr lang="tr-TR" b="1" dirty="0"/>
              <a:t>• </a:t>
            </a:r>
            <a:r>
              <a:rPr lang="tr-TR" dirty="0"/>
              <a:t>Ham petrolün destinasyonu ile üretilirler</a:t>
            </a:r>
          </a:p>
          <a:p>
            <a:pPr marL="0" indent="0">
              <a:buNone/>
            </a:pPr>
            <a:endParaRPr lang="tr-TR" dirty="0"/>
          </a:p>
        </p:txBody>
      </p:sp>
    </p:spTree>
    <p:extLst>
      <p:ext uri="{BB962C8B-B14F-4D97-AF65-F5344CB8AC3E}">
        <p14:creationId xmlns:p14="http://schemas.microsoft.com/office/powerpoint/2010/main" val="1567803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60842"/>
          </a:xfrm>
        </p:spPr>
        <p:txBody>
          <a:bodyPr>
            <a:normAutofit/>
          </a:bodyPr>
          <a:lstStyle/>
          <a:p>
            <a:pPr algn="ctr"/>
            <a:r>
              <a:rPr lang="tr-TR" sz="2400" dirty="0"/>
              <a:t>AYRIMSAL DAMITMA</a:t>
            </a:r>
          </a:p>
        </p:txBody>
      </p:sp>
      <p:sp>
        <p:nvSpPr>
          <p:cNvPr id="3" name="Content Placeholder 2"/>
          <p:cNvSpPr>
            <a:spLocks noGrp="1"/>
          </p:cNvSpPr>
          <p:nvPr>
            <p:ph idx="1"/>
          </p:nvPr>
        </p:nvSpPr>
        <p:spPr>
          <a:xfrm>
            <a:off x="1069848" y="1645920"/>
            <a:ext cx="10058400" cy="4526280"/>
          </a:xfrm>
        </p:spPr>
        <p:txBody>
          <a:bodyPr>
            <a:normAutofit/>
          </a:bodyPr>
          <a:lstStyle/>
          <a:p>
            <a:pPr marL="0" indent="0" algn="just">
              <a:lnSpc>
                <a:spcPct val="150000"/>
              </a:lnSpc>
              <a:buNone/>
            </a:pPr>
            <a:r>
              <a:rPr lang="tr-TR" dirty="0"/>
              <a:t>Ham  petrol  içerisindeki  bileşenlerin  </a:t>
            </a:r>
            <a:r>
              <a:rPr lang="tr-TR" b="1" dirty="0"/>
              <a:t>kaynama  </a:t>
            </a:r>
            <a:r>
              <a:rPr lang="tr-TR" b="1" dirty="0" smtClean="0"/>
              <a:t>sıcaklıkları farkından  </a:t>
            </a:r>
            <a:r>
              <a:rPr lang="tr-TR" dirty="0"/>
              <a:t>faydalanılarak  çeşitli  ürünlere  </a:t>
            </a:r>
            <a:r>
              <a:rPr lang="tr-TR" dirty="0" smtClean="0"/>
              <a:t>dönüştürüldüğü prosestir.</a:t>
            </a:r>
          </a:p>
          <a:p>
            <a:pPr marL="0" indent="0" algn="just">
              <a:lnSpc>
                <a:spcPct val="150000"/>
              </a:lnSpc>
              <a:buNone/>
            </a:pPr>
            <a:r>
              <a:rPr lang="tr-TR" dirty="0" smtClean="0"/>
              <a:t>Ham </a:t>
            </a:r>
            <a:r>
              <a:rPr lang="tr-TR" dirty="0"/>
              <a:t>petrol damıtma kulesine gelmeden önce ısıtılır. Kulede </a:t>
            </a:r>
            <a:r>
              <a:rPr lang="tr-TR" dirty="0" smtClean="0"/>
              <a:t>ortam basıncı  </a:t>
            </a:r>
            <a:r>
              <a:rPr lang="tr-TR" dirty="0"/>
              <a:t>maksimum  2  atm.  olduğundan  bu  kulelere  </a:t>
            </a:r>
            <a:r>
              <a:rPr lang="tr-TR" dirty="0" smtClean="0"/>
              <a:t>atmosferik ayrıştırma </a:t>
            </a:r>
            <a:r>
              <a:rPr lang="tr-TR" dirty="0"/>
              <a:t>kulesi de denilir</a:t>
            </a:r>
            <a:r>
              <a:rPr lang="tr-TR" dirty="0" smtClean="0"/>
              <a:t>.</a:t>
            </a:r>
          </a:p>
          <a:p>
            <a:pPr marL="0" indent="0" algn="just">
              <a:lnSpc>
                <a:spcPct val="150000"/>
              </a:lnSpc>
              <a:buNone/>
            </a:pPr>
            <a:r>
              <a:rPr lang="tr-TR" dirty="0" smtClean="0"/>
              <a:t>Petrolün </a:t>
            </a:r>
            <a:r>
              <a:rPr lang="tr-TR" dirty="0"/>
              <a:t>kuleye </a:t>
            </a:r>
            <a:r>
              <a:rPr lang="tr-TR" b="1" dirty="0"/>
              <a:t>giriş sıcaklığı 350-380 </a:t>
            </a:r>
            <a:r>
              <a:rPr lang="tr-TR" b="1" dirty="0" smtClean="0"/>
              <a:t>°C </a:t>
            </a:r>
            <a:r>
              <a:rPr lang="tr-TR" dirty="0"/>
              <a:t>arasındadır. Buhar </a:t>
            </a:r>
            <a:r>
              <a:rPr lang="tr-TR" dirty="0" smtClean="0"/>
              <a:t>ham petrolün  </a:t>
            </a:r>
            <a:r>
              <a:rPr lang="tr-TR" dirty="0"/>
              <a:t>buharlaşmasını  hızlandırmak  için  kuleye  </a:t>
            </a:r>
            <a:r>
              <a:rPr lang="tr-TR" dirty="0" smtClean="0"/>
              <a:t>alttan püskürtme </a:t>
            </a:r>
            <a:r>
              <a:rPr lang="tr-TR" dirty="0"/>
              <a:t>suretiyle gönderilir. </a:t>
            </a:r>
            <a:endParaRPr lang="tr-TR" dirty="0" smtClean="0"/>
          </a:p>
        </p:txBody>
      </p:sp>
    </p:spTree>
    <p:extLst>
      <p:ext uri="{BB962C8B-B14F-4D97-AF65-F5344CB8AC3E}">
        <p14:creationId xmlns:p14="http://schemas.microsoft.com/office/powerpoint/2010/main" val="413280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31520"/>
            <a:ext cx="10058400" cy="5826034"/>
          </a:xfrm>
        </p:spPr>
        <p:txBody>
          <a:bodyPr>
            <a:normAutofit/>
          </a:bodyPr>
          <a:lstStyle/>
          <a:p>
            <a:pPr algn="just">
              <a:lnSpc>
                <a:spcPct val="150000"/>
              </a:lnSpc>
              <a:buFont typeface="Wingdings" panose="05000000000000000000" pitchFamily="2" charset="2"/>
              <a:buChar char="v"/>
            </a:pPr>
            <a:r>
              <a:rPr lang="tr-TR" dirty="0"/>
              <a:t>Hafif  hidrokarbonlar  (</a:t>
            </a:r>
            <a:r>
              <a:rPr lang="tr-TR" b="1" dirty="0"/>
              <a:t>molekül  ağırlığı  düşük  bileşikler</a:t>
            </a:r>
            <a:r>
              <a:rPr lang="tr-TR" dirty="0"/>
              <a:t>)  </a:t>
            </a:r>
            <a:r>
              <a:rPr lang="tr-TR" dirty="0" smtClean="0"/>
              <a:t>daha erken  </a:t>
            </a:r>
            <a:r>
              <a:rPr lang="tr-TR" dirty="0"/>
              <a:t>buharlaşarak  kulede  yukarıya  doğru  yükselir  </a:t>
            </a:r>
            <a:r>
              <a:rPr lang="tr-TR" dirty="0" smtClean="0"/>
              <a:t>ve yükselirken </a:t>
            </a:r>
            <a:r>
              <a:rPr lang="tr-TR" dirty="0"/>
              <a:t>soğumaya başlar</a:t>
            </a:r>
            <a:r>
              <a:rPr lang="tr-TR" dirty="0" smtClean="0"/>
              <a:t>.</a:t>
            </a:r>
          </a:p>
          <a:p>
            <a:pPr algn="just">
              <a:lnSpc>
                <a:spcPct val="150000"/>
              </a:lnSpc>
              <a:buFont typeface="Wingdings" panose="05000000000000000000" pitchFamily="2" charset="2"/>
              <a:buChar char="v"/>
            </a:pPr>
            <a:r>
              <a:rPr lang="tr-TR" dirty="0" smtClean="0"/>
              <a:t>Gaz  </a:t>
            </a:r>
            <a:r>
              <a:rPr lang="tr-TR" dirty="0"/>
              <a:t>halindeki  petrol  bileşenleri  yukarı  doğru  ilerlerken  </a:t>
            </a:r>
            <a:r>
              <a:rPr lang="tr-TR" dirty="0" smtClean="0"/>
              <a:t>kolon sıcaklığı  </a:t>
            </a:r>
            <a:r>
              <a:rPr lang="tr-TR" dirty="0"/>
              <a:t>gaz  halindeki  bileşenin  </a:t>
            </a:r>
            <a:r>
              <a:rPr lang="tr-TR" b="1" dirty="0"/>
              <a:t>kaynama  sıcaklığına  </a:t>
            </a:r>
            <a:r>
              <a:rPr lang="tr-TR" b="1" dirty="0" smtClean="0"/>
              <a:t>eşit </a:t>
            </a:r>
            <a:r>
              <a:rPr lang="tr-TR" dirty="0" smtClean="0"/>
              <a:t>olduğunda </a:t>
            </a:r>
            <a:r>
              <a:rPr lang="tr-TR" dirty="0"/>
              <a:t>gaz yoğunlaşmaya başlar ve sıvı hale dönüşür</a:t>
            </a:r>
            <a:r>
              <a:rPr lang="tr-TR" dirty="0" smtClean="0"/>
              <a:t>.</a:t>
            </a:r>
          </a:p>
          <a:p>
            <a:pPr algn="just">
              <a:lnSpc>
                <a:spcPct val="150000"/>
              </a:lnSpc>
              <a:buFont typeface="Wingdings" panose="05000000000000000000" pitchFamily="2" charset="2"/>
              <a:buChar char="v"/>
            </a:pPr>
            <a:r>
              <a:rPr lang="tr-TR" b="1" dirty="0" smtClean="0"/>
              <a:t>En </a:t>
            </a:r>
            <a:r>
              <a:rPr lang="tr-TR" b="1" dirty="0"/>
              <a:t>düşük kaynama noktasına </a:t>
            </a:r>
            <a:r>
              <a:rPr lang="tr-TR" dirty="0"/>
              <a:t>sahip madde </a:t>
            </a:r>
            <a:r>
              <a:rPr lang="tr-TR" b="1" dirty="0"/>
              <a:t>en üstte </a:t>
            </a:r>
            <a:r>
              <a:rPr lang="tr-TR" dirty="0"/>
              <a:t>yoğunlaşır.</a:t>
            </a:r>
          </a:p>
        </p:txBody>
      </p:sp>
    </p:spTree>
    <p:extLst>
      <p:ext uri="{BB962C8B-B14F-4D97-AF65-F5344CB8AC3E}">
        <p14:creationId xmlns:p14="http://schemas.microsoft.com/office/powerpoint/2010/main" val="1990502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2873830" y="1018903"/>
            <a:ext cx="5891348" cy="5381897"/>
          </a:xfrm>
          <a:prstGeom prst="rect">
            <a:avLst/>
          </a:prstGeom>
        </p:spPr>
      </p:pic>
    </p:spTree>
    <p:extLst>
      <p:ext uri="{BB962C8B-B14F-4D97-AF65-F5344CB8AC3E}">
        <p14:creationId xmlns:p14="http://schemas.microsoft.com/office/powerpoint/2010/main" val="3756333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336675" y="998537"/>
            <a:ext cx="9525000" cy="4762500"/>
          </a:xfrm>
          <a:prstGeom prst="rect">
            <a:avLst/>
          </a:prstGeom>
        </p:spPr>
      </p:pic>
    </p:spTree>
    <p:extLst>
      <p:ext uri="{BB962C8B-B14F-4D97-AF65-F5344CB8AC3E}">
        <p14:creationId xmlns:p14="http://schemas.microsoft.com/office/powerpoint/2010/main" val="20014943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83771"/>
            <a:ext cx="10058400" cy="5388429"/>
          </a:xfrm>
        </p:spPr>
        <p:txBody>
          <a:bodyPr/>
          <a:lstStyle/>
          <a:p>
            <a:pPr marL="0" indent="0" algn="just">
              <a:buNone/>
            </a:pPr>
            <a:endParaRPr lang="tr-TR" b="1" dirty="0" smtClean="0"/>
          </a:p>
          <a:p>
            <a:pPr marL="0" indent="0" algn="just">
              <a:lnSpc>
                <a:spcPct val="150000"/>
              </a:lnSpc>
              <a:buNone/>
            </a:pPr>
            <a:r>
              <a:rPr lang="tr-TR" b="1" dirty="0" smtClean="0"/>
              <a:t>Ham </a:t>
            </a:r>
            <a:r>
              <a:rPr lang="tr-TR" b="1" dirty="0"/>
              <a:t>petrolün</a:t>
            </a:r>
            <a:r>
              <a:rPr lang="tr-TR" dirty="0"/>
              <a:t>(crude oil) rafinerilerde arıtılması ve işlenmesi sonucunda ortalama olarak</a:t>
            </a:r>
            <a:r>
              <a:rPr lang="tr-TR" b="1" dirty="0"/>
              <a:t> %43 Benzin(nafta)</a:t>
            </a:r>
            <a:r>
              <a:rPr lang="tr-TR" dirty="0"/>
              <a:t>,</a:t>
            </a:r>
            <a:r>
              <a:rPr lang="tr-TR" b="1" dirty="0"/>
              <a:t> %18 fuel oil</a:t>
            </a:r>
            <a:r>
              <a:rPr lang="tr-TR" dirty="0"/>
              <a:t> ve</a:t>
            </a:r>
            <a:r>
              <a:rPr lang="tr-TR" b="1" dirty="0"/>
              <a:t> motorin</a:t>
            </a:r>
            <a:r>
              <a:rPr lang="tr-TR" dirty="0"/>
              <a:t>,</a:t>
            </a:r>
            <a:r>
              <a:rPr lang="tr-TR" b="1" dirty="0"/>
              <a:t> %11 LPG</a:t>
            </a:r>
            <a:r>
              <a:rPr lang="tr-TR" dirty="0"/>
              <a:t> </a:t>
            </a:r>
            <a:r>
              <a:rPr lang="tr-TR" b="1" dirty="0"/>
              <a:t>(sıvılaştırılmış petrol gazı, propan veya propan-bütan karışımı)</a:t>
            </a:r>
            <a:r>
              <a:rPr lang="tr-TR" dirty="0"/>
              <a:t>, </a:t>
            </a:r>
            <a:r>
              <a:rPr lang="tr-TR" b="1" dirty="0"/>
              <a:t>%9 jet</a:t>
            </a:r>
            <a:r>
              <a:rPr lang="tr-TR" dirty="0"/>
              <a:t> </a:t>
            </a:r>
            <a:r>
              <a:rPr lang="tr-TR" b="1" dirty="0"/>
              <a:t>yakıtı(kerosin)</a:t>
            </a:r>
            <a:r>
              <a:rPr lang="tr-TR" dirty="0"/>
              <a:t>, </a:t>
            </a:r>
            <a:r>
              <a:rPr lang="tr-TR" b="1" dirty="0"/>
              <a:t>%5 asfalt</a:t>
            </a:r>
            <a:r>
              <a:rPr lang="tr-TR" dirty="0"/>
              <a:t> ve </a:t>
            </a:r>
            <a:r>
              <a:rPr lang="tr-TR" b="1" dirty="0"/>
              <a:t>%14 oranında diğer ürünler </a:t>
            </a:r>
            <a:r>
              <a:rPr lang="tr-TR" dirty="0"/>
              <a:t>elde  edilmektedir.</a:t>
            </a:r>
          </a:p>
        </p:txBody>
      </p:sp>
    </p:spTree>
    <p:extLst>
      <p:ext uri="{BB962C8B-B14F-4D97-AF65-F5344CB8AC3E}">
        <p14:creationId xmlns:p14="http://schemas.microsoft.com/office/powerpoint/2010/main" val="2949286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69402"/>
          </a:xfrm>
        </p:spPr>
        <p:txBody>
          <a:bodyPr>
            <a:normAutofit/>
          </a:bodyPr>
          <a:lstStyle/>
          <a:p>
            <a:pPr algn="ctr"/>
            <a:r>
              <a:rPr lang="tr-TR" sz="3200" dirty="0"/>
              <a:t>Rafinasyon Ürünleri</a:t>
            </a:r>
          </a:p>
        </p:txBody>
      </p:sp>
      <p:sp>
        <p:nvSpPr>
          <p:cNvPr id="3" name="Content Placeholder 2"/>
          <p:cNvSpPr>
            <a:spLocks noGrp="1"/>
          </p:cNvSpPr>
          <p:nvPr>
            <p:ph idx="1"/>
          </p:nvPr>
        </p:nvSpPr>
        <p:spPr>
          <a:xfrm>
            <a:off x="1069848" y="1397726"/>
            <a:ext cx="10058400" cy="4774474"/>
          </a:xfrm>
        </p:spPr>
        <p:txBody>
          <a:bodyPr/>
          <a:lstStyle/>
          <a:p>
            <a:pPr marL="0" indent="0" algn="ctr">
              <a:buNone/>
            </a:pPr>
            <a:endParaRPr lang="tr-TR" dirty="0" smtClean="0"/>
          </a:p>
          <a:p>
            <a:pPr marL="0" indent="0" algn="ctr">
              <a:buNone/>
            </a:pPr>
            <a:r>
              <a:rPr lang="tr-TR" b="1" dirty="0" smtClean="0"/>
              <a:t>Yakıt </a:t>
            </a:r>
            <a:r>
              <a:rPr lang="tr-TR" b="1" dirty="0"/>
              <a:t>olarak kullanılan petrol </a:t>
            </a:r>
            <a:r>
              <a:rPr lang="tr-TR" b="1" dirty="0" smtClean="0"/>
              <a:t>ürünleri</a:t>
            </a:r>
          </a:p>
          <a:p>
            <a:pPr marL="0" indent="0" algn="ctr">
              <a:buNone/>
            </a:pPr>
            <a:endParaRPr lang="tr-TR" dirty="0" smtClean="0"/>
          </a:p>
          <a:p>
            <a:pPr>
              <a:buFont typeface="Wingdings" panose="05000000000000000000" pitchFamily="2" charset="2"/>
              <a:buChar char="Ø"/>
            </a:pPr>
            <a:r>
              <a:rPr lang="tr-TR" dirty="0" smtClean="0"/>
              <a:t>Sıvılaştırılmış  </a:t>
            </a:r>
            <a:r>
              <a:rPr lang="tr-TR" dirty="0"/>
              <a:t>petrol  gazı  (LPG</a:t>
            </a:r>
            <a:r>
              <a:rPr lang="tr-TR" dirty="0" smtClean="0"/>
              <a:t>)</a:t>
            </a:r>
          </a:p>
          <a:p>
            <a:pPr>
              <a:buFont typeface="Wingdings" panose="05000000000000000000" pitchFamily="2" charset="2"/>
              <a:buChar char="Ø"/>
            </a:pPr>
            <a:r>
              <a:rPr lang="tr-TR" dirty="0" smtClean="0"/>
              <a:t>Benzin</a:t>
            </a:r>
          </a:p>
          <a:p>
            <a:pPr>
              <a:buFont typeface="Wingdings" panose="05000000000000000000" pitchFamily="2" charset="2"/>
              <a:buChar char="Ø"/>
            </a:pPr>
            <a:r>
              <a:rPr lang="tr-TR" dirty="0"/>
              <a:t>Kerosen  ve  Jet  </a:t>
            </a:r>
            <a:r>
              <a:rPr lang="tr-TR" dirty="0" smtClean="0"/>
              <a:t>Yakıtı</a:t>
            </a:r>
          </a:p>
          <a:p>
            <a:pPr>
              <a:buFont typeface="Wingdings" panose="05000000000000000000" pitchFamily="2" charset="2"/>
              <a:buChar char="Ø"/>
            </a:pPr>
            <a:r>
              <a:rPr lang="tr-TR" dirty="0"/>
              <a:t>Dizel  ve  ısıtma  </a:t>
            </a:r>
            <a:r>
              <a:rPr lang="tr-TR" dirty="0" smtClean="0"/>
              <a:t>yağları</a:t>
            </a:r>
          </a:p>
          <a:p>
            <a:pPr>
              <a:buFont typeface="Wingdings" panose="05000000000000000000" pitchFamily="2" charset="2"/>
              <a:buChar char="Ø"/>
            </a:pPr>
            <a:r>
              <a:rPr lang="tr-TR" dirty="0"/>
              <a:t>Artık  yakıt</a:t>
            </a:r>
          </a:p>
        </p:txBody>
      </p:sp>
    </p:spTree>
    <p:extLst>
      <p:ext uri="{BB962C8B-B14F-4D97-AF65-F5344CB8AC3E}">
        <p14:creationId xmlns:p14="http://schemas.microsoft.com/office/powerpoint/2010/main" val="2903420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390579"/>
          </a:xfrm>
        </p:spPr>
        <p:txBody>
          <a:bodyPr>
            <a:normAutofit fontScale="90000"/>
          </a:bodyPr>
          <a:lstStyle/>
          <a:p>
            <a:pPr algn="ctr"/>
            <a:r>
              <a:rPr lang="tr-TR" sz="3200" dirty="0"/>
              <a:t>Rafinasyon Ürünleri</a:t>
            </a:r>
          </a:p>
        </p:txBody>
      </p:sp>
      <p:sp>
        <p:nvSpPr>
          <p:cNvPr id="3" name="Content Placeholder 2"/>
          <p:cNvSpPr>
            <a:spLocks noGrp="1"/>
          </p:cNvSpPr>
          <p:nvPr>
            <p:ph idx="1"/>
          </p:nvPr>
        </p:nvSpPr>
        <p:spPr>
          <a:xfrm>
            <a:off x="1069848" y="1175657"/>
            <a:ext cx="10058400" cy="4996543"/>
          </a:xfrm>
        </p:spPr>
        <p:txBody>
          <a:bodyPr/>
          <a:lstStyle/>
          <a:p>
            <a:pPr marL="0" indent="0" algn="ctr">
              <a:buNone/>
            </a:pPr>
            <a:endParaRPr lang="tr-TR" b="1" dirty="0" smtClean="0"/>
          </a:p>
          <a:p>
            <a:pPr marL="0" indent="0" algn="ctr">
              <a:buNone/>
            </a:pPr>
            <a:r>
              <a:rPr lang="tr-TR" b="1" dirty="0" smtClean="0"/>
              <a:t>Yakıt </a:t>
            </a:r>
            <a:r>
              <a:rPr lang="tr-TR" b="1" dirty="0"/>
              <a:t>olarak kullanılmayan petrol </a:t>
            </a:r>
            <a:r>
              <a:rPr lang="tr-TR" b="1" dirty="0" smtClean="0"/>
              <a:t>ürünleri</a:t>
            </a:r>
          </a:p>
          <a:p>
            <a:pPr marL="0" indent="0">
              <a:buNone/>
            </a:pPr>
            <a:endParaRPr lang="tr-TR" b="1" dirty="0"/>
          </a:p>
          <a:p>
            <a:pPr>
              <a:buFont typeface="Wingdings" panose="05000000000000000000" pitchFamily="2" charset="2"/>
              <a:buChar char="Ø"/>
            </a:pPr>
            <a:r>
              <a:rPr lang="tr-TR" dirty="0"/>
              <a:t>Solvent  (Çözücü</a:t>
            </a:r>
            <a:r>
              <a:rPr lang="tr-TR" dirty="0" smtClean="0"/>
              <a:t>)</a:t>
            </a:r>
          </a:p>
          <a:p>
            <a:pPr>
              <a:buFont typeface="Wingdings" panose="05000000000000000000" pitchFamily="2" charset="2"/>
              <a:buChar char="Ø"/>
            </a:pPr>
            <a:r>
              <a:rPr lang="tr-TR" dirty="0" smtClean="0"/>
              <a:t>Nafta</a:t>
            </a:r>
          </a:p>
          <a:p>
            <a:pPr>
              <a:buFont typeface="Wingdings" panose="05000000000000000000" pitchFamily="2" charset="2"/>
              <a:buChar char="Ø"/>
            </a:pPr>
            <a:r>
              <a:rPr lang="tr-TR" dirty="0" smtClean="0"/>
              <a:t>Yağlayıcılar</a:t>
            </a:r>
            <a:endParaRPr lang="tr-TR" dirty="0"/>
          </a:p>
        </p:txBody>
      </p:sp>
    </p:spTree>
    <p:extLst>
      <p:ext uri="{BB962C8B-B14F-4D97-AF65-F5344CB8AC3E}">
        <p14:creationId xmlns:p14="http://schemas.microsoft.com/office/powerpoint/2010/main" val="739387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69402"/>
          </a:xfrm>
        </p:spPr>
        <p:txBody>
          <a:bodyPr>
            <a:normAutofit/>
          </a:bodyPr>
          <a:lstStyle/>
          <a:p>
            <a:pPr algn="ctr"/>
            <a:r>
              <a:rPr lang="tr-TR" sz="3200" dirty="0"/>
              <a:t>LPG Nedir?</a:t>
            </a:r>
          </a:p>
        </p:txBody>
      </p:sp>
      <p:sp>
        <p:nvSpPr>
          <p:cNvPr id="3" name="Content Placeholder 2"/>
          <p:cNvSpPr>
            <a:spLocks noGrp="1"/>
          </p:cNvSpPr>
          <p:nvPr>
            <p:ph idx="1"/>
          </p:nvPr>
        </p:nvSpPr>
        <p:spPr>
          <a:xfrm>
            <a:off x="1069848" y="1397725"/>
            <a:ext cx="10058400" cy="4963885"/>
          </a:xfrm>
        </p:spPr>
        <p:txBody>
          <a:bodyPr/>
          <a:lstStyle/>
          <a:p>
            <a:pPr marL="0" indent="0" algn="just">
              <a:lnSpc>
                <a:spcPct val="150000"/>
              </a:lnSpc>
              <a:buNone/>
            </a:pPr>
            <a:r>
              <a:rPr lang="tr-TR" dirty="0" smtClean="0"/>
              <a:t>LPG</a:t>
            </a:r>
            <a:r>
              <a:rPr lang="tr-TR" dirty="0"/>
              <a:t>, yani Sıvılaştırılmış Petrol Gazı, ham petrolün rafinerilerde damıtılması esnasında veya petrol yataklarının üzerinde bulunan doğal gazın ayrıştırılması ile elde edilen ve basınç altında sıvılaştırılan, renksiz, kokusuz, havadan ağır ve yanıcı bir gazdır. Bir sızıntı durumunda, gaz kaçağının hemen anlaşılması amacıyla rafineriler tarafından özellikle kokulandırılmıştır. Ülkemizde kullanılan mix LPG'nin bileşimi genelde %70 bütan, %30 propan'dır. Bir litre LPG gazlaştığında, normal şartlarda yaklaşık 250 litre gaz hacmine ulaşır. LPG doğal gaz gibi uçucu olmayıp, dibe çöker</a:t>
            </a:r>
            <a:r>
              <a:rPr lang="tr-TR" dirty="0" smtClean="0"/>
              <a:t>.</a:t>
            </a:r>
          </a:p>
          <a:p>
            <a:pPr marL="0" indent="0" algn="just">
              <a:lnSpc>
                <a:spcPct val="150000"/>
              </a:lnSpc>
              <a:buNone/>
            </a:pPr>
            <a:r>
              <a:rPr lang="tr-TR" dirty="0"/>
              <a:t>Endüstriyel  yakıt,  ev  </a:t>
            </a:r>
            <a:r>
              <a:rPr lang="tr-TR" dirty="0" smtClean="0"/>
              <a:t>ısıtma,buhar  </a:t>
            </a:r>
            <a:r>
              <a:rPr lang="tr-TR" dirty="0"/>
              <a:t>kraking  hammaddesi  ve  bujiyle  ateşlemeli  </a:t>
            </a:r>
            <a:r>
              <a:rPr lang="tr-TR" dirty="0" smtClean="0"/>
              <a:t>motorlarda yakıt </a:t>
            </a:r>
            <a:r>
              <a:rPr lang="tr-TR" dirty="0"/>
              <a:t>olarak kullanılır.</a:t>
            </a:r>
          </a:p>
        </p:txBody>
      </p:sp>
      <p:sp>
        <p:nvSpPr>
          <p:cNvPr id="4" name="AutoShape 2" descr="Heptane - Wikiped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22996558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86968"/>
          </a:xfrm>
        </p:spPr>
        <p:txBody>
          <a:bodyPr>
            <a:normAutofit/>
          </a:bodyPr>
          <a:lstStyle/>
          <a:p>
            <a:pPr algn="ctr"/>
            <a:r>
              <a:rPr lang="tr-TR" sz="3200" dirty="0"/>
              <a:t>LPG'nin Avantajları</a:t>
            </a:r>
          </a:p>
        </p:txBody>
      </p:sp>
      <p:sp>
        <p:nvSpPr>
          <p:cNvPr id="3" name="Content Placeholder 2"/>
          <p:cNvSpPr>
            <a:spLocks noGrp="1"/>
          </p:cNvSpPr>
          <p:nvPr>
            <p:ph idx="1"/>
          </p:nvPr>
        </p:nvSpPr>
        <p:spPr>
          <a:xfrm>
            <a:off x="1069848" y="1645920"/>
            <a:ext cx="10058400" cy="5016136"/>
          </a:xfrm>
        </p:spPr>
        <p:txBody>
          <a:bodyPr>
            <a:normAutofit/>
          </a:bodyPr>
          <a:lstStyle/>
          <a:p>
            <a:pPr marL="0" indent="0" algn="just">
              <a:lnSpc>
                <a:spcPct val="150000"/>
              </a:lnSpc>
              <a:buNone/>
            </a:pPr>
            <a:r>
              <a:rPr lang="tr-TR" dirty="0" smtClean="0"/>
              <a:t>LPG</a:t>
            </a:r>
            <a:r>
              <a:rPr lang="tr-TR" dirty="0"/>
              <a:t>, kullanım şartlarına uyulduğunda, tüketicilerin güvenle kullanabileceği bir yakıttır. LPG, doğalgazın sağladığı bütün faydaları sağlayan ve herhangi bir merkezi altyapı gerektirmeyen bir enerji türüdür. LPG, basit kimyasal yapısından dolayı diğer enerji kaynaklarına göre çevreci bir yakıttır. LPG, ambalajanabilen ve taşınabilir bir enerji türüdür. LPG ayrıca, diğer yakıt türlerine göre ısı değeri yüksek ve verimli bir yakıttır. LPG herhangibir yaşam biriminin yaklaşık tüm enerji ihtiyacını kaşılayabilmektedir.</a:t>
            </a:r>
          </a:p>
          <a:p>
            <a:pPr marL="0" indent="0" algn="just">
              <a:lnSpc>
                <a:spcPct val="150000"/>
              </a:lnSpc>
              <a:buNone/>
            </a:pPr>
            <a:endParaRPr lang="tr-TR" dirty="0"/>
          </a:p>
        </p:txBody>
      </p:sp>
    </p:spTree>
    <p:extLst>
      <p:ext uri="{BB962C8B-B14F-4D97-AF65-F5344CB8AC3E}">
        <p14:creationId xmlns:p14="http://schemas.microsoft.com/office/powerpoint/2010/main" val="19324895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65345"/>
          </a:xfrm>
        </p:spPr>
        <p:txBody>
          <a:bodyPr/>
          <a:lstStyle/>
          <a:p>
            <a:pPr algn="ctr"/>
            <a:r>
              <a:rPr lang="tr-TR" b="0" dirty="0"/>
              <a:t> </a:t>
            </a:r>
            <a:r>
              <a:rPr lang="tr-TR" sz="3200" dirty="0"/>
              <a:t>LPG'nin Kullanım Alanları</a:t>
            </a:r>
          </a:p>
        </p:txBody>
      </p:sp>
      <p:sp>
        <p:nvSpPr>
          <p:cNvPr id="3" name="Content Placeholder 2"/>
          <p:cNvSpPr>
            <a:spLocks noGrp="1"/>
          </p:cNvSpPr>
          <p:nvPr>
            <p:ph idx="1"/>
          </p:nvPr>
        </p:nvSpPr>
        <p:spPr>
          <a:xfrm>
            <a:off x="1069848" y="1489166"/>
            <a:ext cx="10058400" cy="4683034"/>
          </a:xfrm>
        </p:spPr>
        <p:txBody>
          <a:bodyPr/>
          <a:lstStyle/>
          <a:p>
            <a:pPr marL="0" indent="0" algn="just">
              <a:lnSpc>
                <a:spcPct val="150000"/>
              </a:lnSpc>
              <a:buNone/>
            </a:pPr>
            <a:r>
              <a:rPr lang="tr-TR" dirty="0" smtClean="0"/>
              <a:t>Isınma</a:t>
            </a:r>
            <a:r>
              <a:rPr lang="tr-TR" dirty="0"/>
              <a:t>, Mutfakta yemek pişirme ve araçlarda yakıt olarak. Ülkemizde doğalgazın yaygınlaşması ile ısınma ve mutfaktaki tüketim düşerken araçlarda kullanımı giderek yaygınlaşmıştır. Araçlarda kullanılan ve otogaz olarak da adlandırılan </a:t>
            </a:r>
            <a:r>
              <a:rPr lang="tr-TR" dirty="0" smtClean="0"/>
              <a:t>LPG </a:t>
            </a:r>
            <a:r>
              <a:rPr lang="tr-TR" dirty="0"/>
              <a:t>mutfakta kullanılan tüpgaza göre bir miktar farklıdır.</a:t>
            </a:r>
          </a:p>
        </p:txBody>
      </p:sp>
    </p:spTree>
    <p:extLst>
      <p:ext uri="{BB962C8B-B14F-4D97-AF65-F5344CB8AC3E}">
        <p14:creationId xmlns:p14="http://schemas.microsoft.com/office/powerpoint/2010/main" val="3869334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213539"/>
          </a:xfrm>
        </p:spPr>
        <p:txBody>
          <a:bodyPr>
            <a:normAutofit/>
          </a:bodyPr>
          <a:lstStyle/>
          <a:p>
            <a:pPr algn="ctr"/>
            <a:r>
              <a:rPr lang="tr-TR" sz="3200" dirty="0"/>
              <a:t>YAPAY SIVI YAKITLAR</a:t>
            </a:r>
          </a:p>
        </p:txBody>
      </p:sp>
      <p:sp>
        <p:nvSpPr>
          <p:cNvPr id="3" name="Content Placeholder 2"/>
          <p:cNvSpPr>
            <a:spLocks noGrp="1"/>
          </p:cNvSpPr>
          <p:nvPr>
            <p:ph idx="1"/>
          </p:nvPr>
        </p:nvSpPr>
        <p:spPr>
          <a:xfrm>
            <a:off x="1069848" y="1658984"/>
            <a:ext cx="10058400" cy="4513216"/>
          </a:xfrm>
        </p:spPr>
        <p:txBody>
          <a:bodyPr>
            <a:normAutofit/>
          </a:bodyPr>
          <a:lstStyle/>
          <a:p>
            <a:pPr marL="0" indent="0" algn="just">
              <a:buNone/>
            </a:pPr>
            <a:endParaRPr lang="tr-TR" dirty="0" smtClean="0"/>
          </a:p>
          <a:p>
            <a:pPr marL="0" indent="0" algn="just">
              <a:lnSpc>
                <a:spcPct val="150000"/>
              </a:lnSpc>
              <a:buNone/>
            </a:pPr>
            <a:r>
              <a:rPr lang="tr-TR" dirty="0" smtClean="0"/>
              <a:t>• Üretilen </a:t>
            </a:r>
            <a:r>
              <a:rPr lang="tr-TR" dirty="0"/>
              <a:t>kaynağa göre 3 gruba ayrılırlar</a:t>
            </a:r>
          </a:p>
          <a:p>
            <a:pPr marL="0" indent="0" algn="just">
              <a:lnSpc>
                <a:spcPct val="150000"/>
              </a:lnSpc>
              <a:buNone/>
            </a:pPr>
            <a:r>
              <a:rPr lang="tr-TR" dirty="0"/>
              <a:t>1. Kömür gibi yakıtlardan destinasyon ile üretilen yakıtlar</a:t>
            </a:r>
          </a:p>
          <a:p>
            <a:pPr marL="0" indent="0" algn="just">
              <a:lnSpc>
                <a:spcPct val="150000"/>
              </a:lnSpc>
              <a:buNone/>
            </a:pPr>
            <a:r>
              <a:rPr lang="tr-TR" dirty="0"/>
              <a:t>2. Ağır petrol ürünlerinden krakingile üretilen yakıtlar</a:t>
            </a:r>
          </a:p>
          <a:p>
            <a:pPr marL="0" indent="0" algn="just">
              <a:lnSpc>
                <a:spcPct val="150000"/>
              </a:lnSpc>
              <a:buNone/>
            </a:pPr>
            <a:r>
              <a:rPr lang="tr-TR" dirty="0"/>
              <a:t>3. Sentez işlemi ile üretilen yakıtlar</a:t>
            </a:r>
            <a:endParaRPr lang="tr-TR" dirty="0" smtClean="0"/>
          </a:p>
        </p:txBody>
      </p:sp>
    </p:spTree>
    <p:extLst>
      <p:ext uri="{BB962C8B-B14F-4D97-AF65-F5344CB8AC3E}">
        <p14:creationId xmlns:p14="http://schemas.microsoft.com/office/powerpoint/2010/main" val="226009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91025"/>
          </a:xfrm>
        </p:spPr>
        <p:txBody>
          <a:bodyPr>
            <a:normAutofit/>
          </a:bodyPr>
          <a:lstStyle/>
          <a:p>
            <a:pPr algn="ctr"/>
            <a:r>
              <a:rPr lang="tr-TR" sz="3200" dirty="0"/>
              <a:t>Benzin</a:t>
            </a:r>
          </a:p>
        </p:txBody>
      </p:sp>
      <p:sp>
        <p:nvSpPr>
          <p:cNvPr id="3" name="Content Placeholder 2"/>
          <p:cNvSpPr>
            <a:spLocks noGrp="1"/>
          </p:cNvSpPr>
          <p:nvPr>
            <p:ph idx="1"/>
          </p:nvPr>
        </p:nvSpPr>
        <p:spPr>
          <a:xfrm>
            <a:off x="1069848" y="1188719"/>
            <a:ext cx="10058400" cy="5159829"/>
          </a:xfrm>
        </p:spPr>
        <p:txBody>
          <a:bodyPr>
            <a:normAutofit fontScale="92500" lnSpcReduction="20000"/>
          </a:bodyPr>
          <a:lstStyle/>
          <a:p>
            <a:pPr marL="0" indent="0">
              <a:lnSpc>
                <a:spcPct val="150000"/>
              </a:lnSpc>
              <a:buNone/>
            </a:pPr>
            <a:r>
              <a:rPr lang="tr-TR" dirty="0"/>
              <a:t>B</a:t>
            </a:r>
            <a:r>
              <a:rPr lang="tr-TR" dirty="0" smtClean="0"/>
              <a:t>enzin</a:t>
            </a:r>
            <a:r>
              <a:rPr lang="tr-TR" dirty="0"/>
              <a:t>, petrolden imal edilen bir tür </a:t>
            </a:r>
            <a:r>
              <a:rPr lang="tr-TR" dirty="0" smtClean="0"/>
              <a:t>yakıttır.</a:t>
            </a:r>
          </a:p>
          <a:p>
            <a:pPr marL="0" indent="0">
              <a:lnSpc>
                <a:spcPct val="150000"/>
              </a:lnSpc>
              <a:buNone/>
            </a:pPr>
            <a:r>
              <a:rPr lang="tr-TR" dirty="0"/>
              <a:t>Molekül  ağırlığı  100-110  arasında  değişen  ve  4-11  </a:t>
            </a:r>
            <a:r>
              <a:rPr lang="tr-TR" dirty="0" smtClean="0"/>
              <a:t>C’lu hidrokarbonlardan </a:t>
            </a:r>
            <a:r>
              <a:rPr lang="tr-TR" dirty="0"/>
              <a:t>oluşur.</a:t>
            </a:r>
          </a:p>
          <a:p>
            <a:pPr marL="0" indent="0">
              <a:lnSpc>
                <a:spcPct val="150000"/>
              </a:lnSpc>
              <a:buNone/>
            </a:pPr>
            <a:r>
              <a:rPr lang="tr-TR" dirty="0"/>
              <a:t>Temel  özellikleri;  anti-vuruntu  </a:t>
            </a:r>
            <a:r>
              <a:rPr lang="tr-TR" dirty="0" smtClean="0"/>
              <a:t>(</a:t>
            </a:r>
            <a:r>
              <a:rPr lang="tr-TR" b="1" dirty="0" smtClean="0"/>
              <a:t>oktan</a:t>
            </a:r>
            <a:r>
              <a:rPr lang="tr-TR" dirty="0" smtClean="0"/>
              <a:t>  sayısı</a:t>
            </a:r>
            <a:r>
              <a:rPr lang="tr-TR" dirty="0"/>
              <a:t>),  </a:t>
            </a:r>
            <a:r>
              <a:rPr lang="tr-TR" dirty="0" smtClean="0"/>
              <a:t>uçuculuk (damıtma </a:t>
            </a:r>
            <a:r>
              <a:rPr lang="tr-TR" dirty="0"/>
              <a:t>ve buhar basıncı), stabilite ve </a:t>
            </a:r>
            <a:r>
              <a:rPr lang="tr-TR" dirty="0" smtClean="0"/>
              <a:t>yoğunluktur.</a:t>
            </a:r>
          </a:p>
          <a:p>
            <a:pPr marL="0" indent="0">
              <a:lnSpc>
                <a:spcPct val="150000"/>
              </a:lnSpc>
              <a:buNone/>
            </a:pPr>
            <a:r>
              <a:rPr lang="tr-TR" dirty="0" smtClean="0"/>
              <a:t>•</a:t>
            </a:r>
            <a:r>
              <a:rPr lang="tr-TR" dirty="0"/>
              <a:t>    150 °C’a kadar ham benzin,</a:t>
            </a:r>
            <a:br>
              <a:rPr lang="tr-TR" dirty="0"/>
            </a:br>
            <a:r>
              <a:rPr lang="tr-TR" dirty="0"/>
              <a:t>•    150-250 °C’a kadar gaz yağı, kerosen, jet yakıtı,</a:t>
            </a:r>
            <a:br>
              <a:rPr lang="tr-TR" dirty="0"/>
            </a:br>
            <a:r>
              <a:rPr lang="tr-TR" dirty="0"/>
              <a:t>•    250-350 °C’a kadar dizel yakıtı,</a:t>
            </a:r>
            <a:br>
              <a:rPr lang="tr-TR" dirty="0"/>
            </a:br>
            <a:r>
              <a:rPr lang="tr-TR" dirty="0"/>
              <a:t>•    350 °C’dan sonra da ağır yağlar elde edilir</a:t>
            </a:r>
            <a:r>
              <a:rPr lang="tr-TR" dirty="0" smtClean="0"/>
              <a:t>.</a:t>
            </a:r>
          </a:p>
          <a:p>
            <a:pPr marL="0" indent="0" algn="just">
              <a:lnSpc>
                <a:spcPct val="150000"/>
              </a:lnSpc>
              <a:buNone/>
            </a:pPr>
            <a:r>
              <a:rPr lang="tr-TR" dirty="0" smtClean="0"/>
              <a:t>Kimyasal </a:t>
            </a:r>
            <a:r>
              <a:rPr lang="tr-TR" dirty="0"/>
              <a:t>olarak benzin ham petrolün özelliğine bağlı olarak 120’den fazla hidrokarbon ihtiva eder. </a:t>
            </a:r>
            <a:endParaRPr lang="tr-TR" dirty="0" smtClean="0"/>
          </a:p>
        </p:txBody>
      </p:sp>
    </p:spTree>
    <p:extLst>
      <p:ext uri="{BB962C8B-B14F-4D97-AF65-F5344CB8AC3E}">
        <p14:creationId xmlns:p14="http://schemas.microsoft.com/office/powerpoint/2010/main" val="2549264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66206"/>
            <a:ext cx="10058400" cy="5505994"/>
          </a:xfrm>
        </p:spPr>
        <p:txBody>
          <a:bodyPr>
            <a:normAutofit/>
          </a:bodyPr>
          <a:lstStyle/>
          <a:p>
            <a:pPr marL="0" indent="0" algn="just">
              <a:lnSpc>
                <a:spcPct val="150000"/>
              </a:lnSpc>
              <a:buNone/>
            </a:pPr>
            <a:r>
              <a:rPr lang="tr-TR" dirty="0"/>
              <a:t>Sentetik olarak benzini Alman kimyager Bergius’un metodu ile kömürden elde etmek mümkündür. Bu metoda göre kömür yüksek basınç altında katalitik hidrojenasyon ile sıvı hidrokarbonlara dönüştürülür</a:t>
            </a:r>
          </a:p>
          <a:p>
            <a:pPr marL="0" indent="0" algn="just">
              <a:lnSpc>
                <a:spcPct val="150000"/>
              </a:lnSpc>
              <a:buNone/>
            </a:pPr>
            <a:r>
              <a:rPr lang="tr-TR" dirty="0" smtClean="0"/>
              <a:t>Fischer-Tropsch </a:t>
            </a:r>
            <a:r>
              <a:rPr lang="tr-TR" dirty="0"/>
              <a:t>ise karbonmonoksit ile hidrojeni katalitik olarak birleştirerek sıvı hidrokarbon elde etmiştir. Her iki metod ile hem daha pahalı hem de daha kalitesiz benzin elde edilmektedir. Ancak yakın bir gelecekte bu proseslerin ticari önemi olma ihtimali vardır</a:t>
            </a:r>
            <a:r>
              <a:rPr lang="tr-TR" dirty="0" smtClean="0"/>
              <a:t>.</a:t>
            </a:r>
          </a:p>
          <a:p>
            <a:pPr marL="0" indent="0" algn="just">
              <a:lnSpc>
                <a:spcPct val="150000"/>
              </a:lnSpc>
              <a:buNone/>
            </a:pPr>
            <a:endParaRPr lang="tr-TR" dirty="0"/>
          </a:p>
        </p:txBody>
      </p:sp>
    </p:spTree>
    <p:extLst>
      <p:ext uri="{BB962C8B-B14F-4D97-AF65-F5344CB8AC3E}">
        <p14:creationId xmlns:p14="http://schemas.microsoft.com/office/powerpoint/2010/main" val="31935334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00891"/>
            <a:ext cx="10058400" cy="5571309"/>
          </a:xfrm>
        </p:spPr>
        <p:txBody>
          <a:bodyPr/>
          <a:lstStyle/>
          <a:p>
            <a:pPr marL="0" indent="0" algn="just">
              <a:lnSpc>
                <a:spcPct val="150000"/>
              </a:lnSpc>
              <a:buNone/>
            </a:pPr>
            <a:r>
              <a:rPr lang="tr-TR" dirty="0"/>
              <a:t>Organik bileşenlerin parçalanması, katalitik veya ısı ile bozunmasıyla elde edilen benzin, bugünün motorlarının çoğu için gerekli olan yüksek performansı sağlar. Benzin en fazla içten yanmalı motorlarda ve bir dereceye kadar da özel sobalarda yakıt olarak, organik kimyada ise çözücü olarak kullanılır. Yağ endüstrisinin ilk zamanlarında büyük ölçüde atılan benzin, otomobil sanayiinin gelişmesiyle büyük önem kazanmıştır. Motor benzininin kaynama noktası 32,2 °C ile 210 °C arasındadır.</a:t>
            </a:r>
          </a:p>
          <a:p>
            <a:pPr marL="0" indent="0" algn="just">
              <a:lnSpc>
                <a:spcPct val="150000"/>
              </a:lnSpc>
              <a:buNone/>
            </a:pPr>
            <a:endParaRPr lang="tr-TR" dirty="0"/>
          </a:p>
        </p:txBody>
      </p:sp>
    </p:spTree>
    <p:extLst>
      <p:ext uri="{BB962C8B-B14F-4D97-AF65-F5344CB8AC3E}">
        <p14:creationId xmlns:p14="http://schemas.microsoft.com/office/powerpoint/2010/main" val="41135405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8408" y="862148"/>
            <a:ext cx="10058400" cy="5839097"/>
          </a:xfrm>
        </p:spPr>
        <p:txBody>
          <a:bodyPr>
            <a:noAutofit/>
          </a:bodyPr>
          <a:lstStyle/>
          <a:p>
            <a:pPr marL="0" indent="0" algn="just">
              <a:lnSpc>
                <a:spcPct val="150000"/>
              </a:lnSpc>
              <a:buNone/>
            </a:pPr>
            <a:r>
              <a:rPr lang="tr-TR" dirty="0"/>
              <a:t>Motor yakıtı olarak fonksiyonlarını tam yapabilmesi için, ticari benzin, </a:t>
            </a:r>
            <a:r>
              <a:rPr lang="tr-TR" dirty="0" smtClean="0"/>
              <a:t>şu özelliklere </a:t>
            </a:r>
            <a:r>
              <a:rPr lang="tr-TR" dirty="0"/>
              <a:t>sahip olarak üretilmelidir</a:t>
            </a:r>
            <a:r>
              <a:rPr lang="tr-TR" dirty="0" smtClean="0"/>
              <a:t>:</a:t>
            </a:r>
          </a:p>
          <a:p>
            <a:pPr algn="just">
              <a:lnSpc>
                <a:spcPct val="150000"/>
              </a:lnSpc>
            </a:pPr>
            <a:r>
              <a:rPr lang="tr-TR" dirty="0" smtClean="0"/>
              <a:t>Değişik </a:t>
            </a:r>
            <a:r>
              <a:rPr lang="tr-TR" dirty="0"/>
              <a:t>yük altında ve hızda durmadan </a:t>
            </a:r>
            <a:r>
              <a:rPr lang="tr-TR" dirty="0" smtClean="0"/>
              <a:t>yanabilmeli;</a:t>
            </a:r>
          </a:p>
          <a:p>
            <a:pPr algn="just">
              <a:lnSpc>
                <a:spcPct val="150000"/>
              </a:lnSpc>
            </a:pPr>
            <a:r>
              <a:rPr lang="tr-TR" dirty="0" smtClean="0"/>
              <a:t>Motorun </a:t>
            </a:r>
            <a:r>
              <a:rPr lang="tr-TR" dirty="0"/>
              <a:t>kolay çalışması için soğuk havalarda yeterli olarak buharlaşmalı;</a:t>
            </a:r>
            <a:br>
              <a:rPr lang="tr-TR" dirty="0"/>
            </a:br>
            <a:r>
              <a:rPr lang="tr-TR" dirty="0" smtClean="0"/>
              <a:t>Sıcak </a:t>
            </a:r>
            <a:r>
              <a:rPr lang="tr-TR" dirty="0"/>
              <a:t>havalarda aşırı derecede buharlaşarak tıkanmalara sebep </a:t>
            </a:r>
            <a:r>
              <a:rPr lang="tr-TR" dirty="0" smtClean="0"/>
              <a:t>olmamalı;</a:t>
            </a:r>
          </a:p>
          <a:p>
            <a:pPr algn="just">
              <a:lnSpc>
                <a:spcPct val="150000"/>
              </a:lnSpc>
            </a:pPr>
            <a:r>
              <a:rPr lang="tr-TR" dirty="0" smtClean="0"/>
              <a:t>Motorda </a:t>
            </a:r>
            <a:r>
              <a:rPr lang="tr-TR" dirty="0"/>
              <a:t>kurum teşkiline yol açan kaynama noktası yüksek olan bileşikleri bertaraf etmeli</a:t>
            </a:r>
            <a:r>
              <a:rPr lang="tr-TR" dirty="0" smtClean="0"/>
              <a:t>;</a:t>
            </a:r>
          </a:p>
          <a:p>
            <a:pPr algn="just">
              <a:lnSpc>
                <a:spcPct val="150000"/>
              </a:lnSpc>
            </a:pPr>
            <a:r>
              <a:rPr lang="tr-TR" dirty="0" smtClean="0"/>
              <a:t>Depo </a:t>
            </a:r>
            <a:r>
              <a:rPr lang="tr-TR" dirty="0"/>
              <a:t>içinde oksitlenmeye yol açmamalı</a:t>
            </a:r>
            <a:r>
              <a:rPr lang="tr-TR" dirty="0" smtClean="0"/>
              <a:t>;</a:t>
            </a:r>
          </a:p>
          <a:p>
            <a:pPr algn="just">
              <a:lnSpc>
                <a:spcPct val="150000"/>
              </a:lnSpc>
            </a:pPr>
            <a:r>
              <a:rPr lang="tr-TR" dirty="0" smtClean="0"/>
              <a:t>Buji </a:t>
            </a:r>
            <a:r>
              <a:rPr lang="tr-TR" dirty="0"/>
              <a:t>tıkanmasını ve karbüratör buzlanmasını minimuma indirmelidir</a:t>
            </a:r>
            <a:r>
              <a:rPr lang="tr-TR" dirty="0" smtClean="0"/>
              <a:t>.</a:t>
            </a:r>
          </a:p>
          <a:p>
            <a:pPr marL="0" indent="0" algn="just">
              <a:lnSpc>
                <a:spcPct val="150000"/>
              </a:lnSpc>
              <a:buNone/>
            </a:pPr>
            <a:r>
              <a:rPr lang="tr-TR" dirty="0"/>
              <a:t/>
            </a:r>
            <a:br>
              <a:rPr lang="tr-TR" dirty="0"/>
            </a:br>
            <a:endParaRPr lang="tr-TR" dirty="0"/>
          </a:p>
        </p:txBody>
      </p:sp>
    </p:spTree>
    <p:extLst>
      <p:ext uri="{BB962C8B-B14F-4D97-AF65-F5344CB8AC3E}">
        <p14:creationId xmlns:p14="http://schemas.microsoft.com/office/powerpoint/2010/main" val="21502883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36022"/>
            <a:ext cx="10058400" cy="5839097"/>
          </a:xfrm>
        </p:spPr>
        <p:txBody>
          <a:bodyPr>
            <a:normAutofit/>
          </a:bodyPr>
          <a:lstStyle/>
          <a:p>
            <a:pPr marL="0" indent="0" algn="just">
              <a:lnSpc>
                <a:spcPct val="150000"/>
              </a:lnSpc>
              <a:buNone/>
            </a:pPr>
            <a:r>
              <a:rPr lang="tr-TR" dirty="0"/>
              <a:t>Benzinin motorlarda hava ile olan hassas karışımı, iklim ve mevsime göre düzenlenir. Benzinin kalitesini belirten en önemli faktör, </a:t>
            </a:r>
            <a:r>
              <a:rPr lang="tr-TR" b="1" dirty="0"/>
              <a:t>oktan</a:t>
            </a:r>
            <a:r>
              <a:rPr lang="tr-TR" dirty="0"/>
              <a:t> sayısıdır. Oktan sayısı benzinin yanma esnasında vurmaya karşı direnç kabiliyetinin bir ölçüsüdür. Şayet oktan sayısı çok küçük ise motor vurur ve zarara uğrar. Oktan sayısı çok yüksek ise fazla kaliteli olması istenmediğinden gereksiz yere para ödenmiş olur. Otomobil motorları çeşitli oktanlara ihtiyaç gösterdiğinden piyasaya çok sayıda oktan sayıları farklı olan benzin sürülmektedir. Çeşitli türlerdeki benzinlerin verdikleri enerjiler arasında küçük farklar vardır. Şayet otomobil süpap vurmadan çalışıyorsa, farklı benzinlerle aldığı mesafeler aynıdır.</a:t>
            </a:r>
          </a:p>
          <a:p>
            <a:pPr marL="0" indent="0" algn="just">
              <a:buNone/>
            </a:pPr>
            <a:endParaRPr lang="tr-TR"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53207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77962"/>
          </a:xfrm>
        </p:spPr>
        <p:txBody>
          <a:bodyPr>
            <a:normAutofit/>
          </a:bodyPr>
          <a:lstStyle/>
          <a:p>
            <a:pPr algn="ctr"/>
            <a:r>
              <a:rPr lang="tr-TR" sz="3200" dirty="0"/>
              <a:t>Kerosen</a:t>
            </a:r>
          </a:p>
        </p:txBody>
      </p:sp>
      <p:sp>
        <p:nvSpPr>
          <p:cNvPr id="3" name="Content Placeholder 2"/>
          <p:cNvSpPr>
            <a:spLocks noGrp="1"/>
          </p:cNvSpPr>
          <p:nvPr>
            <p:ph idx="1"/>
          </p:nvPr>
        </p:nvSpPr>
        <p:spPr>
          <a:xfrm>
            <a:off x="1069848" y="1254034"/>
            <a:ext cx="10058400" cy="4918166"/>
          </a:xfrm>
        </p:spPr>
        <p:txBody>
          <a:bodyPr>
            <a:normAutofit fontScale="92500" lnSpcReduction="20000"/>
          </a:bodyPr>
          <a:lstStyle/>
          <a:p>
            <a:pPr marL="0" indent="0" algn="just">
              <a:lnSpc>
                <a:spcPct val="150000"/>
              </a:lnSpc>
              <a:buNone/>
            </a:pPr>
            <a:r>
              <a:rPr lang="tr-TR" dirty="0"/>
              <a:t>Kerosen veya gaz yağı petrolün disitle edilmesiyle üretilen (toplam hacimin %10-25'i) renksiz, yağlı, hızla alevlenebilen ve keskin bir kokusu olan bir sıvıdır. Değişik kaynaklardan elde edilen 10 farklı cins basit hidrokarbonun karışımıdır. Fraksiyonlu distilasyon sonucunda elde edilen karbon zincirleri karışımı genellikle her molekülü 6 ila 16 arasında karbon atomu içermektedir. Benzinden daha az uçucu bir yapıdadır ve 150–275 °C sıcaklıkları arasında kaynamaktadır. Genellikle lambalarda, ısıtıcılarda, ocaklarda yakılmakta ayrıca yakıt olarak veya dizel ve traktör motorlarında yakıt bileşeni olarak kullanılmaktadır. Ayrıca jet motorlarında, roketlerde ve greslerde çözücü olarak yada bitki öldürücü olarak (insektisit) kullanılmaktadır. Kerosen bazen dizel yakıtlarda, düşük sıcaklıklardaki çalışmalarda oluşabilecek jelleşme ve mumlaşmaları engellmek için bir katkı olarak kullanılmaktadır. </a:t>
            </a:r>
          </a:p>
        </p:txBody>
      </p:sp>
    </p:spTree>
    <p:extLst>
      <p:ext uri="{BB962C8B-B14F-4D97-AF65-F5344CB8AC3E}">
        <p14:creationId xmlns:p14="http://schemas.microsoft.com/office/powerpoint/2010/main" val="22697447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40080"/>
            <a:ext cx="10058400" cy="5532120"/>
          </a:xfrm>
        </p:spPr>
        <p:txBody>
          <a:bodyPr>
            <a:normAutofit lnSpcReduction="10000"/>
          </a:bodyPr>
          <a:lstStyle/>
          <a:p>
            <a:pPr marL="0" indent="0">
              <a:buNone/>
            </a:pPr>
            <a:r>
              <a:rPr lang="tr-TR" b="1" dirty="0"/>
              <a:t>Jet yakıtı </a:t>
            </a:r>
            <a:endParaRPr lang="tr-TR" b="1" dirty="0" smtClean="0"/>
          </a:p>
          <a:p>
            <a:pPr marL="0" indent="0" algn="just">
              <a:lnSpc>
                <a:spcPct val="150000"/>
              </a:lnSpc>
              <a:buNone/>
            </a:pPr>
            <a:r>
              <a:rPr lang="tr-TR" dirty="0" smtClean="0"/>
              <a:t>Jet </a:t>
            </a:r>
            <a:r>
              <a:rPr lang="tr-TR" dirty="0"/>
              <a:t>yakıtı hava araçlarındaki gaz türbin motorlarında kullanılmak üzere dizayn edilmiş bir havacılık yakıtıdır. Rengi berraktan a çık sarıya kadar değişebilmektedir. En yaygın olarak kullanılan ticari havacalık yakıtları Jet A ve Jet A-1 dir. Bu yakıtlar standardize edilmiş uluslararası özelliklere sahip olarak üretilmektedir. Jet yakıtı, yüksek sayıdaki değişik hidrokarbonların karışımıdır. Moleküler ağırlık ve karbon sayısı gibi boyut aralıkları ürün gereksinimleri için sınırlandırılmıştır. Bu ürün gereksinimlerine örnek olarak, donma noktası veya dumanlanma noktası verilebilir. Kerosen tipi jet yakıtları (Jet A ve Jet A-1 dahil) karbon sayısı dağılımı genellikle 8 ila 16 carbon sayısı arasındadır. Bol kesim veya nafta-tipi jet yakıtları (Jet B dahil) 5 ila 15 arasında karbon sayısına sahiptirler.</a:t>
            </a:r>
          </a:p>
        </p:txBody>
      </p:sp>
    </p:spTree>
    <p:extLst>
      <p:ext uri="{BB962C8B-B14F-4D97-AF65-F5344CB8AC3E}">
        <p14:creationId xmlns:p14="http://schemas.microsoft.com/office/powerpoint/2010/main" val="2163990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77962"/>
          </a:xfrm>
        </p:spPr>
        <p:txBody>
          <a:bodyPr>
            <a:normAutofit/>
          </a:bodyPr>
          <a:lstStyle/>
          <a:p>
            <a:pPr algn="ctr"/>
            <a:r>
              <a:rPr lang="tr-TR" sz="3200" dirty="0"/>
              <a:t>Motorin</a:t>
            </a:r>
          </a:p>
        </p:txBody>
      </p:sp>
      <p:sp>
        <p:nvSpPr>
          <p:cNvPr id="3" name="Content Placeholder 2"/>
          <p:cNvSpPr>
            <a:spLocks noGrp="1"/>
          </p:cNvSpPr>
          <p:nvPr>
            <p:ph idx="1"/>
          </p:nvPr>
        </p:nvSpPr>
        <p:spPr>
          <a:xfrm>
            <a:off x="1069848" y="1280160"/>
            <a:ext cx="10058400" cy="4892040"/>
          </a:xfrm>
        </p:spPr>
        <p:txBody>
          <a:bodyPr>
            <a:normAutofit fontScale="92500" lnSpcReduction="20000"/>
          </a:bodyPr>
          <a:lstStyle/>
          <a:p>
            <a:pPr marL="0" indent="0" algn="just">
              <a:lnSpc>
                <a:spcPct val="150000"/>
              </a:lnSpc>
              <a:buNone/>
            </a:pPr>
            <a:r>
              <a:rPr lang="tr-TR" dirty="0"/>
              <a:t>Mazot veya motorin dizel motorlarda kullanılan, ham petrolün damıtma ürünlerinden biridir. Ham petrolün damıtılması sırasında 200-300 °C kaynama aralığında alınan üçüncü ana ürün motorindir. Motorin dizel motoru yakıtıdır</a:t>
            </a:r>
            <a:r>
              <a:rPr lang="tr-TR" dirty="0" smtClean="0"/>
              <a:t>.</a:t>
            </a:r>
          </a:p>
          <a:p>
            <a:pPr marL="0" indent="0" algn="just">
              <a:lnSpc>
                <a:spcPct val="150000"/>
              </a:lnSpc>
              <a:buNone/>
            </a:pPr>
            <a:r>
              <a:rPr lang="tr-TR" dirty="0" smtClean="0"/>
              <a:t>Yanma </a:t>
            </a:r>
            <a:r>
              <a:rPr lang="tr-TR" dirty="0"/>
              <a:t>ısısını mekanik güce çevirmek için en yeterli mekanizma olan dizel makinesi, benzin ve gaz makinelerinden takriben 30 yıl kadar sonra </a:t>
            </a:r>
            <a:r>
              <a:rPr lang="tr-TR" dirty="0" smtClean="0"/>
              <a:t>yani 1892 </a:t>
            </a:r>
            <a:r>
              <a:rPr lang="tr-TR" dirty="0"/>
              <a:t>de Rudolf Diesel tarafından keşfedildi. </a:t>
            </a:r>
            <a:r>
              <a:rPr lang="tr-TR" dirty="0" smtClean="0"/>
              <a:t>Termik </a:t>
            </a:r>
            <a:r>
              <a:rPr lang="tr-TR" dirty="0"/>
              <a:t>verim bakımından dizel makinesi gaz ve benzin makinelerinden daha verimlidir. Çünkü daha yüksek bir sıkıştırma oranı ile çalışır, ilk imal edilen dizeller ağır devirli ve büyük silindirli olduklarından piyasaya arz edilen benzinlerin silindire püskürtülerek yanma suretiyle kullanılmaları mümkün oluyordu. Fakat zamanla dizel imalatçıları makine ebatlarını küçültüp devir adedini artırarak daha fazla güç üretimi yoluna gidince bu ihtiyaca cevap verecek yakıtların yapılması zaruret haline </a:t>
            </a:r>
            <a:r>
              <a:rPr lang="tr-TR" dirty="0" smtClean="0"/>
              <a:t>gelmiştir. </a:t>
            </a:r>
            <a:endParaRPr lang="tr-TR" dirty="0"/>
          </a:p>
        </p:txBody>
      </p:sp>
    </p:spTree>
    <p:extLst>
      <p:ext uri="{BB962C8B-B14F-4D97-AF65-F5344CB8AC3E}">
        <p14:creationId xmlns:p14="http://schemas.microsoft.com/office/powerpoint/2010/main" val="22704788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51837"/>
          </a:xfrm>
        </p:spPr>
        <p:txBody>
          <a:bodyPr>
            <a:normAutofit/>
          </a:bodyPr>
          <a:lstStyle/>
          <a:p>
            <a:pPr algn="ctr"/>
            <a:r>
              <a:rPr lang="tr-TR" sz="3200" dirty="0"/>
              <a:t>Artık  yakıt</a:t>
            </a:r>
          </a:p>
        </p:txBody>
      </p:sp>
      <p:sp>
        <p:nvSpPr>
          <p:cNvPr id="3" name="Content Placeholder 2"/>
          <p:cNvSpPr>
            <a:spLocks noGrp="1"/>
          </p:cNvSpPr>
          <p:nvPr>
            <p:ph idx="1"/>
          </p:nvPr>
        </p:nvSpPr>
        <p:spPr>
          <a:xfrm>
            <a:off x="1069848" y="1332411"/>
            <a:ext cx="10058400" cy="4839789"/>
          </a:xfrm>
        </p:spPr>
        <p:txBody>
          <a:bodyPr/>
          <a:lstStyle/>
          <a:p>
            <a:pPr marL="0" indent="0" algn="just">
              <a:lnSpc>
                <a:spcPct val="200000"/>
              </a:lnSpc>
              <a:buNone/>
            </a:pPr>
            <a:r>
              <a:rPr lang="tr-TR" dirty="0" smtClean="0"/>
              <a:t>Elektrik  </a:t>
            </a:r>
            <a:r>
              <a:rPr lang="tr-TR" dirty="0"/>
              <a:t>üretiminde,  endüstriyel  yakıt  ve  </a:t>
            </a:r>
            <a:r>
              <a:rPr lang="tr-TR" dirty="0" smtClean="0"/>
              <a:t>düşük devirli  </a:t>
            </a:r>
            <a:r>
              <a:rPr lang="tr-TR" dirty="0"/>
              <a:t>dizel  motorlarda  yakıt  olarak  kullanılır.  </a:t>
            </a:r>
            <a:r>
              <a:rPr lang="tr-TR" dirty="0" smtClean="0"/>
              <a:t>Temel özellikleri</a:t>
            </a:r>
            <a:r>
              <a:rPr lang="tr-TR" dirty="0"/>
              <a:t>;  viskozite,  kükürt  içeriği,  stabilite  (</a:t>
            </a:r>
            <a:r>
              <a:rPr lang="tr-TR" dirty="0" smtClean="0"/>
              <a:t>tortu oluşmamalı</a:t>
            </a:r>
            <a:r>
              <a:rPr lang="tr-TR" dirty="0"/>
              <a:t>), soğuğa dayanım ve parlama noktasıdır.</a:t>
            </a:r>
          </a:p>
        </p:txBody>
      </p:sp>
    </p:spTree>
    <p:extLst>
      <p:ext uri="{BB962C8B-B14F-4D97-AF65-F5344CB8AC3E}">
        <p14:creationId xmlns:p14="http://schemas.microsoft.com/office/powerpoint/2010/main" val="21925106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86522"/>
          </a:xfrm>
        </p:spPr>
        <p:txBody>
          <a:bodyPr>
            <a:normAutofit/>
          </a:bodyPr>
          <a:lstStyle/>
          <a:p>
            <a:pPr algn="ctr"/>
            <a:r>
              <a:rPr lang="tr-TR" sz="3200" dirty="0"/>
              <a:t>Fuel Oil </a:t>
            </a:r>
          </a:p>
        </p:txBody>
      </p:sp>
      <p:sp>
        <p:nvSpPr>
          <p:cNvPr id="3" name="Content Placeholder 2"/>
          <p:cNvSpPr>
            <a:spLocks noGrp="1"/>
          </p:cNvSpPr>
          <p:nvPr>
            <p:ph idx="1"/>
          </p:nvPr>
        </p:nvSpPr>
        <p:spPr>
          <a:xfrm>
            <a:off x="1069848" y="1267097"/>
            <a:ext cx="10058400" cy="4905103"/>
          </a:xfrm>
        </p:spPr>
        <p:txBody>
          <a:bodyPr>
            <a:normAutofit/>
          </a:bodyPr>
          <a:lstStyle/>
          <a:p>
            <a:pPr marL="0" indent="0" algn="just">
              <a:buNone/>
            </a:pPr>
            <a:r>
              <a:rPr lang="tr-TR" dirty="0"/>
              <a:t>Fuel oil, petrol ürünlerinin distilasyonu sonucu gerek distilat gerek ise distilasyon tortusu/kalıntısından elde edilmektedir. Fuel oil genel kullanım olarak, motorda güç elde </a:t>
            </a:r>
            <a:r>
              <a:rPr lang="tr-TR" dirty="0" smtClean="0"/>
              <a:t>etmek için </a:t>
            </a:r>
            <a:r>
              <a:rPr lang="tr-TR" dirty="0"/>
              <a:t>veya ocakta veya fırında yakılarak ısı elde etmek için kullanılan ve yaklaşık 40 °C parlama noktası olan yağlar ve kandil yağları dışındaki tüm sıvı petrol ürünlerine </a:t>
            </a:r>
            <a:r>
              <a:rPr lang="tr-TR" dirty="0" smtClean="0"/>
              <a:t>verilen isimdir.Bu </a:t>
            </a:r>
            <a:r>
              <a:rPr lang="tr-TR" dirty="0"/>
              <a:t>bağlamda, dizel de bir tür fuel oildir. Fuel oil, uzun hidrokarbon zincirlerinden oluşmaktadır ve özellikle alkanları, sikloalkanları ve aromatikleri içermektedir. Fuel </a:t>
            </a:r>
            <a:r>
              <a:rPr lang="tr-TR" dirty="0" smtClean="0"/>
              <a:t>oil terimi </a:t>
            </a:r>
            <a:r>
              <a:rPr lang="tr-TR" dirty="0"/>
              <a:t>tam anlamıyla ham petrolden elde edilen, benzin ve naftadan ağır, en ağır ticari yakıt olarak da tanımlanmaktadır.</a:t>
            </a:r>
          </a:p>
          <a:p>
            <a:pPr marL="0" indent="0" algn="just">
              <a:buNone/>
            </a:pPr>
            <a:r>
              <a:rPr lang="tr-TR" dirty="0"/>
              <a:t>Fuel oil 1 den 6 ya kadar kaynama noktalarına, bileşimlerine ve amaçlarına göre altı farklı sınıfa ayrıştırılmıştır. Fuel oil sınıf numarası ile birlikte kaynama noktası </a:t>
            </a:r>
            <a:r>
              <a:rPr lang="tr-TR" dirty="0" smtClean="0"/>
              <a:t>175 °</a:t>
            </a:r>
            <a:r>
              <a:rPr lang="tr-TR" dirty="0"/>
              <a:t>C </a:t>
            </a:r>
            <a:r>
              <a:rPr lang="tr-TR" dirty="0" smtClean="0"/>
              <a:t>den 600 °C </a:t>
            </a:r>
            <a:r>
              <a:rPr lang="tr-TR" dirty="0"/>
              <a:t>ye karbon zincir uzunlukları 9 atomdan 70 atoma kadar çıkmaktadır. Viskozite de numara ile birlikte yükselmektedir, ve en ağır/yoğun yağ sıvı forma getirilmek </a:t>
            </a:r>
            <a:r>
              <a:rPr lang="tr-TR" dirty="0" smtClean="0"/>
              <a:t>için ısıtılmaktadır</a:t>
            </a:r>
            <a:r>
              <a:rPr lang="tr-TR" dirty="0"/>
              <a:t>. Fuel oil numarası arttıkça ürün bedeli düşmektedir. </a:t>
            </a:r>
          </a:p>
        </p:txBody>
      </p:sp>
    </p:spTree>
    <p:extLst>
      <p:ext uri="{BB962C8B-B14F-4D97-AF65-F5344CB8AC3E}">
        <p14:creationId xmlns:p14="http://schemas.microsoft.com/office/powerpoint/2010/main" val="2108427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1058091"/>
            <a:ext cx="10058400" cy="5114109"/>
          </a:xfrm>
        </p:spPr>
        <p:txBody>
          <a:bodyPr>
            <a:normAutofit/>
          </a:bodyPr>
          <a:lstStyle/>
          <a:p>
            <a:pPr marL="0" indent="0" algn="just">
              <a:lnSpc>
                <a:spcPct val="150000"/>
              </a:lnSpc>
              <a:buNone/>
            </a:pPr>
            <a:r>
              <a:rPr lang="tr-TR" dirty="0" smtClean="0"/>
              <a:t>  Sıvı </a:t>
            </a:r>
            <a:r>
              <a:rPr lang="tr-TR" dirty="0"/>
              <a:t>yakıtlar genel olarak ;</a:t>
            </a:r>
          </a:p>
          <a:p>
            <a:pPr algn="just">
              <a:lnSpc>
                <a:spcPct val="150000"/>
              </a:lnSpc>
            </a:pPr>
            <a:r>
              <a:rPr lang="tr-TR" dirty="0"/>
              <a:t>1. Petrol esaslı yakıtlar</a:t>
            </a:r>
          </a:p>
          <a:p>
            <a:pPr algn="just">
              <a:lnSpc>
                <a:spcPct val="150000"/>
              </a:lnSpc>
            </a:pPr>
            <a:r>
              <a:rPr lang="tr-TR" dirty="0"/>
              <a:t>2. Alkol </a:t>
            </a:r>
          </a:p>
          <a:p>
            <a:pPr algn="just">
              <a:lnSpc>
                <a:spcPct val="150000"/>
              </a:lnSpc>
            </a:pPr>
            <a:r>
              <a:rPr lang="tr-TR" dirty="0"/>
              <a:t>3. Yağlar </a:t>
            </a:r>
          </a:p>
          <a:p>
            <a:pPr marL="0" indent="0" algn="just">
              <a:lnSpc>
                <a:spcPct val="150000"/>
              </a:lnSpc>
              <a:buNone/>
            </a:pPr>
            <a:r>
              <a:rPr lang="tr-TR" dirty="0" smtClean="0"/>
              <a:t> olmak </a:t>
            </a:r>
            <a:r>
              <a:rPr lang="tr-TR" dirty="0"/>
              <a:t>üzere üçe ayrılırlar.</a:t>
            </a:r>
          </a:p>
        </p:txBody>
      </p:sp>
    </p:spTree>
    <p:extLst>
      <p:ext uri="{BB962C8B-B14F-4D97-AF65-F5344CB8AC3E}">
        <p14:creationId xmlns:p14="http://schemas.microsoft.com/office/powerpoint/2010/main" val="23888996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7948" y="1015637"/>
            <a:ext cx="10058400" cy="5270863"/>
          </a:xfrm>
        </p:spPr>
        <p:txBody>
          <a:bodyPr>
            <a:normAutofit lnSpcReduction="10000"/>
          </a:bodyPr>
          <a:lstStyle/>
          <a:p>
            <a:pPr marL="0" indent="0" algn="just">
              <a:buNone/>
            </a:pPr>
            <a:r>
              <a:rPr lang="tr-TR" b="1" dirty="0"/>
              <a:t>Dizel yakıt</a:t>
            </a:r>
          </a:p>
          <a:p>
            <a:pPr marL="0" indent="0" algn="just">
              <a:lnSpc>
                <a:spcPct val="150000"/>
              </a:lnSpc>
              <a:buNone/>
            </a:pPr>
            <a:r>
              <a:rPr lang="tr-TR" dirty="0"/>
              <a:t>Dizel yakıt bir tür fuel oildir. Ham petrolün atmosfer basıncında ve 200 °C - 350 °C arasındaki fraksiyonel distilasyonu sonucu üretilmektedir. Dizel yakıttaki karbon </a:t>
            </a:r>
            <a:r>
              <a:rPr lang="tr-TR" dirty="0" smtClean="0"/>
              <a:t>zinciri karışımları </a:t>
            </a:r>
            <a:r>
              <a:rPr lang="tr-TR" dirty="0"/>
              <a:t>genellikle her molekülde 8 - 21 ararsında karbon atomu içermektedir ve özgül ağırlığı 0.76 - 0.94 arasındadır. Dizel yakıtın kalitesi 30'dan 60'a kadar olan </a:t>
            </a:r>
            <a:r>
              <a:rPr lang="tr-TR" dirty="0" smtClean="0"/>
              <a:t>bir aralıktaki </a:t>
            </a:r>
            <a:r>
              <a:rPr lang="tr-TR" b="1" dirty="0"/>
              <a:t>setan</a:t>
            </a:r>
            <a:r>
              <a:rPr lang="tr-TR" dirty="0"/>
              <a:t> numarası ile tanımlanmaktadır. Yüksek bir </a:t>
            </a:r>
            <a:r>
              <a:rPr lang="tr-TR" b="1" dirty="0"/>
              <a:t>setan</a:t>
            </a:r>
            <a:r>
              <a:rPr lang="tr-TR" dirty="0"/>
              <a:t> numarası motorun kolay başlama ve düzgün çalışma potansiyelinin göstergesidir. </a:t>
            </a:r>
            <a:r>
              <a:rPr lang="tr-TR" b="1" dirty="0"/>
              <a:t>Setan</a:t>
            </a:r>
            <a:r>
              <a:rPr lang="tr-TR" dirty="0"/>
              <a:t> numarası, </a:t>
            </a:r>
            <a:r>
              <a:rPr lang="tr-TR" dirty="0" smtClean="0"/>
              <a:t>otomobil motorlarındaki </a:t>
            </a:r>
            <a:r>
              <a:rPr lang="tr-TR" b="1" dirty="0"/>
              <a:t>oktan</a:t>
            </a:r>
            <a:r>
              <a:rPr lang="tr-TR" dirty="0"/>
              <a:t> numarasının bir çeşididir. Setan (n-hekzadekan C16H34) numara aralığında keyfi olarak 100 olarak belirlenmiştir. Skalanın diğer ucunda ise setanın </a:t>
            </a:r>
            <a:r>
              <a:rPr lang="tr-TR" dirty="0" smtClean="0"/>
              <a:t>bir izomeri </a:t>
            </a:r>
            <a:r>
              <a:rPr lang="tr-TR" dirty="0"/>
              <a:t>olan heptametilnonan sıfır (0) setan numarasına sahiptir. </a:t>
            </a:r>
          </a:p>
        </p:txBody>
      </p:sp>
    </p:spTree>
    <p:extLst>
      <p:ext uri="{BB962C8B-B14F-4D97-AF65-F5344CB8AC3E}">
        <p14:creationId xmlns:p14="http://schemas.microsoft.com/office/powerpoint/2010/main" val="42937369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17151"/>
          </a:xfrm>
        </p:spPr>
        <p:txBody>
          <a:bodyPr>
            <a:normAutofit/>
          </a:bodyPr>
          <a:lstStyle/>
          <a:p>
            <a:pPr algn="ctr"/>
            <a:r>
              <a:rPr lang="tr-TR" sz="3200" dirty="0"/>
              <a:t>Solvent  (Çözücü)</a:t>
            </a:r>
          </a:p>
        </p:txBody>
      </p:sp>
      <p:sp>
        <p:nvSpPr>
          <p:cNvPr id="3" name="Content Placeholder 2"/>
          <p:cNvSpPr>
            <a:spLocks noGrp="1"/>
          </p:cNvSpPr>
          <p:nvPr>
            <p:ph idx="1"/>
          </p:nvPr>
        </p:nvSpPr>
        <p:spPr>
          <a:xfrm>
            <a:off x="1069848" y="1397726"/>
            <a:ext cx="10058400" cy="4774474"/>
          </a:xfrm>
        </p:spPr>
        <p:txBody>
          <a:bodyPr/>
          <a:lstStyle/>
          <a:p>
            <a:pPr marL="0" indent="0" algn="just">
              <a:lnSpc>
                <a:spcPct val="150000"/>
              </a:lnSpc>
              <a:buNone/>
            </a:pPr>
            <a:r>
              <a:rPr lang="tr-TR" dirty="0" smtClean="0"/>
              <a:t>Hafif  </a:t>
            </a:r>
            <a:r>
              <a:rPr lang="tr-TR" dirty="0"/>
              <a:t>petrolün  (4-14  C)  parçalanmasıyla  </a:t>
            </a:r>
            <a:r>
              <a:rPr lang="tr-TR" dirty="0" smtClean="0"/>
              <a:t>elde edilir</a:t>
            </a:r>
            <a:r>
              <a:rPr lang="tr-TR" dirty="0"/>
              <a:t>.  Temel  özellikleri;  uçuculuk,  saflık,  koku  </a:t>
            </a:r>
            <a:r>
              <a:rPr lang="tr-TR" dirty="0" smtClean="0"/>
              <a:t>ve zehirleyiciliktir</a:t>
            </a:r>
            <a:r>
              <a:rPr lang="tr-TR" dirty="0"/>
              <a:t>.  Örn;  benzen,  tolüen  ve  ksilenler  </a:t>
            </a:r>
            <a:r>
              <a:rPr lang="tr-TR" dirty="0" smtClean="0"/>
              <a:t>yapıştırıcılar için </a:t>
            </a:r>
            <a:r>
              <a:rPr lang="tr-TR" dirty="0"/>
              <a:t>solvent olarak kullanılır.</a:t>
            </a:r>
          </a:p>
        </p:txBody>
      </p:sp>
    </p:spTree>
    <p:extLst>
      <p:ext uri="{BB962C8B-B14F-4D97-AF65-F5344CB8AC3E}">
        <p14:creationId xmlns:p14="http://schemas.microsoft.com/office/powerpoint/2010/main" val="21869029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51837"/>
          </a:xfrm>
        </p:spPr>
        <p:txBody>
          <a:bodyPr>
            <a:normAutofit/>
          </a:bodyPr>
          <a:lstStyle/>
          <a:p>
            <a:pPr algn="ctr"/>
            <a:r>
              <a:rPr lang="tr-TR" sz="3200" dirty="0"/>
              <a:t>Nafta</a:t>
            </a:r>
          </a:p>
        </p:txBody>
      </p:sp>
      <p:sp>
        <p:nvSpPr>
          <p:cNvPr id="3" name="Content Placeholder 2"/>
          <p:cNvSpPr>
            <a:spLocks noGrp="1"/>
          </p:cNvSpPr>
          <p:nvPr>
            <p:ph idx="1"/>
          </p:nvPr>
        </p:nvSpPr>
        <p:spPr>
          <a:xfrm>
            <a:off x="1069848" y="1267097"/>
            <a:ext cx="10058400" cy="4905103"/>
          </a:xfrm>
        </p:spPr>
        <p:txBody>
          <a:bodyPr>
            <a:normAutofit lnSpcReduction="10000"/>
          </a:bodyPr>
          <a:lstStyle/>
          <a:p>
            <a:pPr marL="0" indent="0" algn="just">
              <a:lnSpc>
                <a:spcPct val="150000"/>
              </a:lnSpc>
              <a:buNone/>
            </a:pPr>
            <a:r>
              <a:rPr lang="tr-TR" b="1" dirty="0"/>
              <a:t>Nafta</a:t>
            </a:r>
            <a:r>
              <a:rPr lang="tr-TR" dirty="0"/>
              <a:t> ham petrolün atmosferik koşullarda damıtılması sırasında elde edilen (30-170°C ) renksiz, uçucu ve yanıcı sıvı. </a:t>
            </a:r>
            <a:endParaRPr lang="tr-TR" dirty="0" smtClean="0"/>
          </a:p>
          <a:p>
            <a:pPr marL="0" indent="0" algn="just">
              <a:lnSpc>
                <a:spcPct val="150000"/>
              </a:lnSpc>
              <a:buNone/>
            </a:pPr>
            <a:r>
              <a:rPr lang="tr-TR" b="1" dirty="0" smtClean="0"/>
              <a:t>Nafta</a:t>
            </a:r>
            <a:r>
              <a:rPr lang="tr-TR" dirty="0"/>
              <a:t>; kauçuk çözmek için, deri ve metallerin yağını gidermek için, kuru temizleme vasıtası olarak vernik ve boyaları inceltmek için kullanılır.</a:t>
            </a:r>
          </a:p>
          <a:p>
            <a:pPr marL="0" indent="0" algn="just">
              <a:lnSpc>
                <a:spcPct val="150000"/>
              </a:lnSpc>
              <a:buNone/>
            </a:pPr>
            <a:r>
              <a:rPr lang="tr-TR" dirty="0" smtClean="0"/>
              <a:t>Bakü </a:t>
            </a:r>
            <a:r>
              <a:rPr lang="tr-TR" dirty="0"/>
              <a:t>ve İran da yeryüzüne kadar ulaşan bir tür hafif petrol sızıntısını adlandırmak için kullanılmış. Nafta kimyasal olarak parafinik, naftenik ve aromatik hidrokarbonlardan oluşur. Nafta yaygın olarak solvent (çözücü) ve diğer maddelerin üretildiği bir ara ürün olarak kullanılır. Teknik açıdan arabalarımızda kullandığımız benzin ve kerosen nafta gurubu karışımlar arasında yer alır. </a:t>
            </a:r>
          </a:p>
        </p:txBody>
      </p:sp>
    </p:spTree>
    <p:extLst>
      <p:ext uri="{BB962C8B-B14F-4D97-AF65-F5344CB8AC3E}">
        <p14:creationId xmlns:p14="http://schemas.microsoft.com/office/powerpoint/2010/main" val="19458205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25711"/>
          </a:xfrm>
        </p:spPr>
        <p:txBody>
          <a:bodyPr>
            <a:normAutofit/>
          </a:bodyPr>
          <a:lstStyle/>
          <a:p>
            <a:pPr algn="ctr"/>
            <a:r>
              <a:rPr lang="tr-TR" sz="3200" dirty="0" smtClean="0"/>
              <a:t>Yağlama Yağları</a:t>
            </a:r>
            <a:endParaRPr lang="tr-TR" sz="3200" dirty="0"/>
          </a:p>
        </p:txBody>
      </p:sp>
      <p:sp>
        <p:nvSpPr>
          <p:cNvPr id="3" name="Content Placeholder 2"/>
          <p:cNvSpPr>
            <a:spLocks noGrp="1"/>
          </p:cNvSpPr>
          <p:nvPr>
            <p:ph idx="1"/>
          </p:nvPr>
        </p:nvSpPr>
        <p:spPr>
          <a:xfrm>
            <a:off x="1069848" y="1319349"/>
            <a:ext cx="10058400" cy="4852851"/>
          </a:xfrm>
        </p:spPr>
        <p:txBody>
          <a:bodyPr>
            <a:normAutofit fontScale="92500"/>
          </a:bodyPr>
          <a:lstStyle/>
          <a:p>
            <a:pPr marL="0" indent="0">
              <a:lnSpc>
                <a:spcPct val="150000"/>
              </a:lnSpc>
              <a:buNone/>
            </a:pPr>
            <a:r>
              <a:rPr lang="tr-TR" b="1" dirty="0"/>
              <a:t>Motor Yağı</a:t>
            </a:r>
          </a:p>
          <a:p>
            <a:pPr marL="0" indent="0" algn="just">
              <a:lnSpc>
                <a:spcPct val="150000"/>
              </a:lnSpc>
              <a:buNone/>
            </a:pPr>
            <a:r>
              <a:rPr lang="tr-TR" dirty="0"/>
              <a:t>Motor yağları petrol bazlı ve petrol bazlı olmayan sentetik kimyasal bileşiklerden türetilmektedir. Çoğu motor yağı, ham petrolden elde edilen ağır ve kalın petrol </a:t>
            </a:r>
            <a:r>
              <a:rPr lang="tr-TR" dirty="0" smtClean="0"/>
              <a:t>hidrokarbonları içeren </a:t>
            </a:r>
            <a:r>
              <a:rPr lang="tr-TR" dirty="0"/>
              <a:t>baz yağdan yapılmaktadır ve bazı özelliklerin iyileştirilmesi için katkılar konmaktadır. . Çoğunlukla tipik bir motor yağı, her molekülünde 18 ila 34 karbon atomu </a:t>
            </a:r>
            <a:r>
              <a:rPr lang="tr-TR" dirty="0" smtClean="0"/>
              <a:t>içeren hidrokarbonlardan </a:t>
            </a:r>
            <a:r>
              <a:rPr lang="tr-TR" dirty="0"/>
              <a:t>oluşmaktadır. Motor yağı birçok içten yanmalı motorun yağlanması için kullanılmaktadır. Ana amaç hareketli parçaların yağlanmasıdır. Motor yağı </a:t>
            </a:r>
            <a:r>
              <a:rPr lang="tr-TR" dirty="0" smtClean="0"/>
              <a:t>hareketli parçalardan </a:t>
            </a:r>
            <a:r>
              <a:rPr lang="tr-TR" dirty="0"/>
              <a:t>ısıyı alarak motoru soğutmanın yanı sıra motorun temizlenmesini, korozyonların durdurulmasını ve sızdırmazlığı iyileştirilmesini sağlar. </a:t>
            </a:r>
          </a:p>
        </p:txBody>
      </p:sp>
    </p:spTree>
    <p:extLst>
      <p:ext uri="{BB962C8B-B14F-4D97-AF65-F5344CB8AC3E}">
        <p14:creationId xmlns:p14="http://schemas.microsoft.com/office/powerpoint/2010/main" val="23624852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88274"/>
            <a:ext cx="10058400" cy="5283926"/>
          </a:xfrm>
        </p:spPr>
        <p:txBody>
          <a:bodyPr>
            <a:normAutofit fontScale="92500" lnSpcReduction="10000"/>
          </a:bodyPr>
          <a:lstStyle/>
          <a:p>
            <a:pPr marL="0" indent="0" algn="just">
              <a:lnSpc>
                <a:spcPct val="150000"/>
              </a:lnSpc>
              <a:buNone/>
            </a:pPr>
            <a:r>
              <a:rPr lang="tr-TR" dirty="0"/>
              <a:t>Günümüzde motor yağları genellikle hidrokarbonlardan (mineral, polialfaolefinler, poliinternal olefinler) oluşan baz yağlar kullanılarak hazırlanır, motor yağındaki organik bileşikler tamamen karbon ve hidrojenden oluşmaktadır. Bazı yüksek performans motor yağları %20'sine kadar esterleri içermektedir. Otomotiv Mühendisleri Birliği </a:t>
            </a:r>
            <a:r>
              <a:rPr lang="tr-TR" dirty="0" smtClean="0"/>
              <a:t>motor </a:t>
            </a:r>
            <a:r>
              <a:rPr lang="tr-TR" dirty="0"/>
              <a:t>yağlarını viskozite özelliklerine göre sınıflandıran bir nümerik sistem oluşturmuştur.</a:t>
            </a:r>
          </a:p>
          <a:p>
            <a:pPr marL="0" indent="0" algn="just">
              <a:lnSpc>
                <a:spcPct val="150000"/>
              </a:lnSpc>
              <a:buNone/>
            </a:pPr>
            <a:r>
              <a:rPr lang="tr-TR" dirty="0" smtClean="0"/>
              <a:t>Ürün </a:t>
            </a:r>
            <a:r>
              <a:rPr lang="tr-TR" dirty="0"/>
              <a:t>viskozitesi sınıflandırmasında ürün düşük viskoziteden yüksek viskoziteye göre 0, 5, 10, 15, 20, 25, 30, 40, 50 veya 60 olarak sınıflandırılmaktadır. Bu numaralar sonuna eklenen W gibi harflar ile (winter - kış) düşük sıcaklıklarda, kışın veya soğuk sıcaklıklarda çalıştırma özelliklerini içermektedir. Örnek olarak 20 viskoziteye sahip bir yağın soğuk viskozite sınıfına mı yoksa sıcak viskozite sınıfına mı sahip olduğunu W harfinin olup/olmaması belirlenemektedir. </a:t>
            </a:r>
          </a:p>
          <a:p>
            <a:pPr marL="0" indent="0" algn="just">
              <a:buNone/>
            </a:pPr>
            <a:endParaRPr lang="tr-TR" dirty="0"/>
          </a:p>
        </p:txBody>
      </p:sp>
    </p:spTree>
    <p:extLst>
      <p:ext uri="{BB962C8B-B14F-4D97-AF65-F5344CB8AC3E}">
        <p14:creationId xmlns:p14="http://schemas.microsoft.com/office/powerpoint/2010/main" val="7802189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09897"/>
            <a:ext cx="10058400" cy="5362303"/>
          </a:xfrm>
        </p:spPr>
        <p:txBody>
          <a:bodyPr>
            <a:normAutofit fontScale="92500" lnSpcReduction="10000"/>
          </a:bodyPr>
          <a:lstStyle/>
          <a:p>
            <a:pPr marL="0" indent="0" algn="just">
              <a:lnSpc>
                <a:spcPct val="150000"/>
              </a:lnSpc>
              <a:buNone/>
            </a:pPr>
            <a:r>
              <a:rPr lang="tr-TR" b="1" dirty="0"/>
              <a:t>Hidrolik Yağ (Sıvısı)</a:t>
            </a:r>
          </a:p>
          <a:p>
            <a:pPr marL="0" indent="0" algn="just">
              <a:lnSpc>
                <a:spcPct val="150000"/>
              </a:lnSpc>
              <a:buNone/>
            </a:pPr>
            <a:r>
              <a:rPr lang="tr-TR" dirty="0"/>
              <a:t>Hidrolik yağları (sıvıları) mineral yağ bazlı veya su bazlı olabilen geniş bir gruptur. Bu sıvılar, frenlerden hidrolik silindirlere, hidrolik direksiyondan aktarma organlarına </a:t>
            </a:r>
            <a:r>
              <a:rPr lang="tr-TR" dirty="0" smtClean="0"/>
              <a:t>kadar birçok </a:t>
            </a:r>
            <a:r>
              <a:rPr lang="tr-TR" dirty="0"/>
              <a:t>makine ekipmanında kullanılmaktadır. Kolza Yağı (Kanola Yağı olarak da adlandırılmaktadır) gibi doğal yağlar, yenilenebilir kaynakların ve biyolojik </a:t>
            </a:r>
            <a:r>
              <a:rPr lang="tr-TR" dirty="0" smtClean="0"/>
              <a:t>parçalanabilirliğin önemli </a:t>
            </a:r>
            <a:r>
              <a:rPr lang="tr-TR" dirty="0"/>
              <a:t>sayıldığı durumlarda baz yağ olarak kullanılmaktadır. Ateşe dayanıklılık veya ekstrem sıcaklıklarda çalışma gibi özel uygulamalar için farklı baz yağları kullanılmaktadır.</a:t>
            </a:r>
          </a:p>
          <a:p>
            <a:pPr marL="0" indent="0" algn="just">
              <a:lnSpc>
                <a:spcPct val="150000"/>
              </a:lnSpc>
              <a:buNone/>
            </a:pPr>
            <a:r>
              <a:rPr lang="tr-TR" dirty="0"/>
              <a:t>Bazı örnek baz yağlar; glikol, esterler, organofosfatlı esterler, polialfaolefin, propilen glikol ve silikon yağlarıdır. Hidrolik sıvıları, yağlar, bütanol, </a:t>
            </a:r>
            <a:r>
              <a:rPr lang="tr-TR" dirty="0" smtClean="0"/>
              <a:t>esterler, </a:t>
            </a:r>
            <a:r>
              <a:rPr lang="tr-TR" dirty="0"/>
              <a:t>polialkilen </a:t>
            </a:r>
            <a:r>
              <a:rPr lang="tr-TR" dirty="0" smtClean="0"/>
              <a:t>glikoller, </a:t>
            </a:r>
            <a:r>
              <a:rPr lang="tr-TR" dirty="0"/>
              <a:t>fosfat esterleri, silikonlar, alkilli aromatik hidrokarbonlar, polialfaolefins </a:t>
            </a:r>
            <a:r>
              <a:rPr lang="tr-TR" dirty="0" smtClean="0"/>
              <a:t>korozyon </a:t>
            </a:r>
            <a:r>
              <a:rPr lang="tr-TR" dirty="0"/>
              <a:t>önleyiciler gibi çok sayıda kimyasal </a:t>
            </a:r>
            <a:r>
              <a:rPr lang="tr-TR" dirty="0" smtClean="0"/>
              <a:t>bileşikler içerebilmektedir</a:t>
            </a:r>
            <a:endParaRPr lang="tr-TR" dirty="0"/>
          </a:p>
        </p:txBody>
      </p:sp>
    </p:spTree>
    <p:extLst>
      <p:ext uri="{BB962C8B-B14F-4D97-AF65-F5344CB8AC3E}">
        <p14:creationId xmlns:p14="http://schemas.microsoft.com/office/powerpoint/2010/main" val="42016895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70709"/>
            <a:ext cx="10058400" cy="5401491"/>
          </a:xfrm>
        </p:spPr>
        <p:txBody>
          <a:bodyPr/>
          <a:lstStyle/>
          <a:p>
            <a:pPr marL="0" indent="0">
              <a:buNone/>
            </a:pPr>
            <a:endParaRPr lang="tr-TR" b="1" dirty="0" smtClean="0"/>
          </a:p>
          <a:p>
            <a:pPr marL="0" indent="0">
              <a:buNone/>
            </a:pPr>
            <a:r>
              <a:rPr lang="tr-TR" b="1" dirty="0" smtClean="0"/>
              <a:t>Yağlayıcı </a:t>
            </a:r>
            <a:r>
              <a:rPr lang="tr-TR" b="1" dirty="0"/>
              <a:t>katkı maddeleri</a:t>
            </a:r>
            <a:r>
              <a:rPr lang="tr-TR" b="1" dirty="0" smtClean="0"/>
              <a:t>;</a:t>
            </a:r>
          </a:p>
          <a:p>
            <a:pPr marL="0" indent="0">
              <a:buNone/>
            </a:pPr>
            <a:endParaRPr lang="tr-TR" b="1" dirty="0"/>
          </a:p>
          <a:p>
            <a:r>
              <a:rPr lang="tr-TR" dirty="0" smtClean="0"/>
              <a:t>Viskozite </a:t>
            </a:r>
            <a:r>
              <a:rPr lang="tr-TR" dirty="0"/>
              <a:t>indisi katkısı (poliakrilatlar, olefinler)</a:t>
            </a:r>
          </a:p>
          <a:p>
            <a:r>
              <a:rPr lang="tr-TR" dirty="0" smtClean="0"/>
              <a:t>Aşınma </a:t>
            </a:r>
            <a:r>
              <a:rPr lang="tr-TR" dirty="0"/>
              <a:t>önleyici (yağ esterleri)</a:t>
            </a:r>
          </a:p>
          <a:p>
            <a:r>
              <a:rPr lang="tr-TR" dirty="0" smtClean="0"/>
              <a:t>Anti-oksidan </a:t>
            </a:r>
            <a:r>
              <a:rPr lang="tr-TR" dirty="0"/>
              <a:t>(alkilatlı aromatik aminler)</a:t>
            </a:r>
          </a:p>
          <a:p>
            <a:r>
              <a:rPr lang="tr-TR" dirty="0" smtClean="0"/>
              <a:t>Korozyon </a:t>
            </a:r>
            <a:r>
              <a:rPr lang="tr-TR" dirty="0"/>
              <a:t>önleyici (yağ asitleri)</a:t>
            </a:r>
          </a:p>
          <a:p>
            <a:r>
              <a:rPr lang="tr-TR" dirty="0" smtClean="0"/>
              <a:t>Köpük </a:t>
            </a:r>
            <a:r>
              <a:rPr lang="tr-TR" dirty="0"/>
              <a:t>önleyici (Polidimetilsiklosan)</a:t>
            </a:r>
          </a:p>
        </p:txBody>
      </p:sp>
    </p:spTree>
    <p:extLst>
      <p:ext uri="{BB962C8B-B14F-4D97-AF65-F5344CB8AC3E}">
        <p14:creationId xmlns:p14="http://schemas.microsoft.com/office/powerpoint/2010/main" val="31275047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51837"/>
          </a:xfrm>
        </p:spPr>
        <p:txBody>
          <a:bodyPr>
            <a:normAutofit/>
          </a:bodyPr>
          <a:lstStyle/>
          <a:p>
            <a:pPr algn="ctr"/>
            <a:r>
              <a:rPr lang="tr-TR" sz="3200" dirty="0"/>
              <a:t>Petrol  waxları  (mumsu  yapı=parafin): </a:t>
            </a:r>
          </a:p>
        </p:txBody>
      </p:sp>
      <p:sp>
        <p:nvSpPr>
          <p:cNvPr id="3" name="Content Placeholder 2"/>
          <p:cNvSpPr>
            <a:spLocks noGrp="1"/>
          </p:cNvSpPr>
          <p:nvPr>
            <p:ph idx="1"/>
          </p:nvPr>
        </p:nvSpPr>
        <p:spPr>
          <a:xfrm>
            <a:off x="1069848" y="1254034"/>
            <a:ext cx="10058400" cy="4918166"/>
          </a:xfrm>
        </p:spPr>
        <p:txBody>
          <a:bodyPr/>
          <a:lstStyle/>
          <a:p>
            <a:pPr marL="0" indent="0" algn="just">
              <a:lnSpc>
                <a:spcPct val="150000"/>
              </a:lnSpc>
              <a:buNone/>
            </a:pPr>
            <a:r>
              <a:rPr lang="tr-TR" dirty="0" smtClean="0"/>
              <a:t>Petrol  </a:t>
            </a:r>
            <a:r>
              <a:rPr lang="tr-TR" dirty="0"/>
              <a:t>ürünlerinin  </a:t>
            </a:r>
            <a:r>
              <a:rPr lang="tr-TR" dirty="0" smtClean="0"/>
              <a:t>akma noktasını  </a:t>
            </a:r>
            <a:r>
              <a:rPr lang="tr-TR" dirty="0"/>
              <a:t>iyileştirmek  için  kullanılır  ve  erime  </a:t>
            </a:r>
            <a:r>
              <a:rPr lang="tr-TR" dirty="0" smtClean="0"/>
              <a:t>noktası yüksektir</a:t>
            </a:r>
            <a:r>
              <a:rPr lang="tr-TR" dirty="0"/>
              <a:t>.  Düz  zincirli  alkanlardan  (</a:t>
            </a:r>
            <a:r>
              <a:rPr lang="tr-TR" dirty="0" smtClean="0"/>
              <a:t>C18 - C36)  </a:t>
            </a:r>
            <a:r>
              <a:rPr lang="tr-TR" dirty="0"/>
              <a:t>oluşur.  </a:t>
            </a:r>
            <a:r>
              <a:rPr lang="tr-TR" dirty="0" smtClean="0"/>
              <a:t>Gıda endüstrisinin  </a:t>
            </a:r>
            <a:r>
              <a:rPr lang="tr-TR" dirty="0"/>
              <a:t>yanı  sıra  mum,  parlatıcı  cila,  kaplama  </a:t>
            </a:r>
            <a:r>
              <a:rPr lang="tr-TR" dirty="0" smtClean="0"/>
              <a:t>ve kozmetikte </a:t>
            </a:r>
            <a:r>
              <a:rPr lang="tr-TR" dirty="0"/>
              <a:t>kullanılır.</a:t>
            </a:r>
          </a:p>
        </p:txBody>
      </p:sp>
    </p:spTree>
    <p:extLst>
      <p:ext uri="{BB962C8B-B14F-4D97-AF65-F5344CB8AC3E}">
        <p14:creationId xmlns:p14="http://schemas.microsoft.com/office/powerpoint/2010/main" val="34213534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59968"/>
          </a:xfrm>
        </p:spPr>
        <p:txBody>
          <a:bodyPr>
            <a:normAutofit/>
          </a:bodyPr>
          <a:lstStyle/>
          <a:p>
            <a:pPr algn="ctr"/>
            <a:r>
              <a:rPr lang="tr-TR" sz="3200" dirty="0"/>
              <a:t>Petrol Zifti </a:t>
            </a:r>
          </a:p>
        </p:txBody>
      </p:sp>
      <p:sp>
        <p:nvSpPr>
          <p:cNvPr id="3" name="Content Placeholder 2"/>
          <p:cNvSpPr>
            <a:spLocks noGrp="1"/>
          </p:cNvSpPr>
          <p:nvPr>
            <p:ph idx="1"/>
          </p:nvPr>
        </p:nvSpPr>
        <p:spPr>
          <a:xfrm>
            <a:off x="1069848" y="1079500"/>
            <a:ext cx="10058400" cy="5092700"/>
          </a:xfrm>
        </p:spPr>
        <p:txBody>
          <a:bodyPr>
            <a:normAutofit/>
          </a:bodyPr>
          <a:lstStyle/>
          <a:p>
            <a:pPr marL="0" indent="0" algn="just">
              <a:buNone/>
            </a:pPr>
            <a:r>
              <a:rPr lang="tr-TR" dirty="0"/>
              <a:t>Petrol zifti, petrol rafinasyonunda farklı süreçler sırasında oluşabilmektedir. Katalitik kraking dip ürünü, nafta veya petrol yağlarının buhar kraking ile üretimi esnasında açığa çıkan yan ürünler ve ham petrol distilasyonu esnasında oluşan kalıntı ve petrol ziftinin elde edilebileceği petrol rafinasyon ürünleri petrol ziftinin kaynakları arasında gösterilebilir. Bu kaynaklardan alınan ürünlere, ısıl işlem, vakuma alma, buharla sıyırma ve oksidasyon uygulanması gibi çeşitli işlemler ile zift üretilebilir.</a:t>
            </a:r>
          </a:p>
          <a:p>
            <a:pPr marL="0" indent="0" algn="just">
              <a:buNone/>
            </a:pPr>
            <a:r>
              <a:rPr lang="tr-TR" dirty="0" smtClean="0"/>
              <a:t>Petrol </a:t>
            </a:r>
            <a:r>
              <a:rPr lang="tr-TR" dirty="0"/>
              <a:t>ziftinin bileşimi hem düşük molekül ağırlıklı bileşenlerin uzaklaştırılması için kullanılan yönteme hem de başlangıç maddesinin kaynağına göre değişebilmektedir. Genellikle petrolden elde edilen ziftler kömür katranı ziftinden daha az aromatiktir. Hem petrol hem de kömür katranı zifti yüksek oranda aromatik bileşen içermesine rağmen, petrol zifti yapıda bulunan alkil zincirler nedeniyle daha fazla hidrojen içermektedir. Kömür katranı ziftinin benzen ve kinolinde çözünmeyen madde miktarı petrol ziftine göre daha yüksektir. Fakat yüksek kinolinde çözünmeyen içeriğe sahip olması, kömür katranı ziftinin katı madde miktarını arttırmakta ve bu da ısıtınca kok oluşumuna sebep olmaktadır.</a:t>
            </a:r>
            <a:endParaRPr lang="tr-TR" dirty="0" smtClean="0"/>
          </a:p>
          <a:p>
            <a:pPr marL="0" indent="0">
              <a:buNone/>
            </a:pPr>
            <a:endParaRPr lang="tr-TR" dirty="0"/>
          </a:p>
        </p:txBody>
      </p:sp>
    </p:spTree>
    <p:extLst>
      <p:ext uri="{BB962C8B-B14F-4D97-AF65-F5344CB8AC3E}">
        <p14:creationId xmlns:p14="http://schemas.microsoft.com/office/powerpoint/2010/main" val="21645582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21654"/>
          </a:xfrm>
        </p:spPr>
        <p:txBody>
          <a:bodyPr>
            <a:normAutofit/>
          </a:bodyPr>
          <a:lstStyle/>
          <a:p>
            <a:pPr algn="ctr"/>
            <a:r>
              <a:rPr lang="tr-TR" sz="3200" dirty="0"/>
              <a:t>KRAKİNG</a:t>
            </a:r>
          </a:p>
        </p:txBody>
      </p:sp>
      <p:sp>
        <p:nvSpPr>
          <p:cNvPr id="3" name="Content Placeholder 2"/>
          <p:cNvSpPr>
            <a:spLocks noGrp="1"/>
          </p:cNvSpPr>
          <p:nvPr>
            <p:ph idx="1"/>
          </p:nvPr>
        </p:nvSpPr>
        <p:spPr>
          <a:xfrm>
            <a:off x="1069848" y="1267097"/>
            <a:ext cx="10058400" cy="4905103"/>
          </a:xfrm>
        </p:spPr>
        <p:txBody>
          <a:bodyPr>
            <a:normAutofit fontScale="92500" lnSpcReduction="10000"/>
          </a:bodyPr>
          <a:lstStyle/>
          <a:p>
            <a:pPr marL="0" indent="0" algn="just">
              <a:lnSpc>
                <a:spcPct val="150000"/>
              </a:lnSpc>
              <a:buNone/>
            </a:pPr>
            <a:r>
              <a:rPr lang="tr-TR" dirty="0" smtClean="0"/>
              <a:t>Petrol </a:t>
            </a:r>
            <a:r>
              <a:rPr lang="tr-TR" dirty="0"/>
              <a:t>ürünlerinden daha fazla  miktarda </a:t>
            </a:r>
            <a:r>
              <a:rPr lang="tr-TR" b="1" dirty="0"/>
              <a:t>hafif ürün elde </a:t>
            </a:r>
            <a:r>
              <a:rPr lang="tr-TR" b="1" dirty="0" smtClean="0"/>
              <a:t>etmek </a:t>
            </a:r>
            <a:r>
              <a:rPr lang="tr-TR" dirty="0" smtClean="0"/>
              <a:t>için  </a:t>
            </a:r>
            <a:r>
              <a:rPr lang="tr-TR" dirty="0"/>
              <a:t>kullanılan  bir  yöntemdir.  Ham  petrol  380  </a:t>
            </a:r>
            <a:r>
              <a:rPr lang="tr-TR" dirty="0" smtClean="0"/>
              <a:t>°C’nin  üzerine ısıtılarak  </a:t>
            </a:r>
            <a:r>
              <a:rPr lang="tr-TR" dirty="0"/>
              <a:t>büyük  hidrokarbon  moleküllerinin  küçük  </a:t>
            </a:r>
            <a:r>
              <a:rPr lang="tr-TR" dirty="0" smtClean="0"/>
              <a:t>hidrokarbon moleküllerine  </a:t>
            </a:r>
            <a:r>
              <a:rPr lang="tr-TR" dirty="0"/>
              <a:t>dönüştürülmesi  </a:t>
            </a:r>
            <a:r>
              <a:rPr lang="tr-TR" b="1" dirty="0"/>
              <a:t>(parçalanması)  </a:t>
            </a:r>
            <a:r>
              <a:rPr lang="tr-TR" dirty="0"/>
              <a:t>işlemine  </a:t>
            </a:r>
            <a:r>
              <a:rPr lang="tr-TR" b="1" dirty="0"/>
              <a:t>«</a:t>
            </a:r>
            <a:r>
              <a:rPr lang="tr-TR" b="1" dirty="0" smtClean="0"/>
              <a:t>kraking (parçalama</a:t>
            </a:r>
            <a:r>
              <a:rPr lang="tr-TR" b="1" dirty="0"/>
              <a:t>)» </a:t>
            </a:r>
            <a:r>
              <a:rPr lang="tr-TR" dirty="0"/>
              <a:t>denir</a:t>
            </a:r>
            <a:r>
              <a:rPr lang="tr-TR" dirty="0" smtClean="0"/>
              <a:t>.</a:t>
            </a:r>
          </a:p>
          <a:p>
            <a:pPr marL="0" indent="0" algn="just">
              <a:lnSpc>
                <a:spcPct val="150000"/>
              </a:lnSpc>
              <a:buNone/>
            </a:pPr>
            <a:endParaRPr lang="tr-TR" dirty="0"/>
          </a:p>
          <a:p>
            <a:pPr marL="0" indent="0" algn="just">
              <a:lnSpc>
                <a:spcPct val="150000"/>
              </a:lnSpc>
              <a:buNone/>
            </a:pPr>
            <a:r>
              <a:rPr lang="tr-TR" dirty="0"/>
              <a:t>Yüksek K.N’lı hidrokarbonlar kraking işleminden </a:t>
            </a:r>
            <a:r>
              <a:rPr lang="tr-TR" dirty="0" smtClean="0"/>
              <a:t>geçirilerek düşük </a:t>
            </a:r>
            <a:r>
              <a:rPr lang="tr-TR" dirty="0"/>
              <a:t>K.N’lı hidrokarbonlara dönüştürülür</a:t>
            </a:r>
            <a:r>
              <a:rPr lang="tr-TR" dirty="0" smtClean="0"/>
              <a:t>.</a:t>
            </a:r>
          </a:p>
          <a:p>
            <a:pPr marL="0" indent="0" algn="just">
              <a:lnSpc>
                <a:spcPct val="150000"/>
              </a:lnSpc>
              <a:buNone/>
            </a:pPr>
            <a:endParaRPr lang="tr-TR" dirty="0"/>
          </a:p>
          <a:p>
            <a:pPr marL="0" indent="0" algn="just">
              <a:lnSpc>
                <a:spcPct val="150000"/>
              </a:lnSpc>
              <a:buNone/>
            </a:pPr>
            <a:r>
              <a:rPr lang="tr-TR" b="1" dirty="0"/>
              <a:t>«Birinci atık»</a:t>
            </a:r>
            <a:r>
              <a:rPr lang="tr-TR" dirty="0"/>
              <a:t>’dan kraking işlemiyle benzin elde edilebilir ki </a:t>
            </a:r>
            <a:r>
              <a:rPr lang="tr-TR" dirty="0" smtClean="0"/>
              <a:t>bu </a:t>
            </a:r>
            <a:r>
              <a:rPr lang="tr-TR" dirty="0"/>
              <a:t>yolla elde edilen benzin oranı %40-60’ çıkmaktadır. </a:t>
            </a:r>
          </a:p>
        </p:txBody>
      </p:sp>
    </p:spTree>
    <p:extLst>
      <p:ext uri="{BB962C8B-B14F-4D97-AF65-F5344CB8AC3E}">
        <p14:creationId xmlns:p14="http://schemas.microsoft.com/office/powerpoint/2010/main" val="1616184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17151"/>
          </a:xfrm>
        </p:spPr>
        <p:txBody>
          <a:bodyPr>
            <a:normAutofit fontScale="90000"/>
          </a:bodyPr>
          <a:lstStyle/>
          <a:p>
            <a:pPr algn="ctr"/>
            <a:r>
              <a:rPr lang="tr-TR" sz="3200" dirty="0"/>
              <a:t>SIVI YAKITLAR</a:t>
            </a:r>
            <a:br>
              <a:rPr lang="tr-TR" sz="3200" dirty="0"/>
            </a:br>
            <a:endParaRPr lang="tr-TR" sz="3200" dirty="0"/>
          </a:p>
        </p:txBody>
      </p:sp>
      <p:sp>
        <p:nvSpPr>
          <p:cNvPr id="3" name="Content Placeholder 2"/>
          <p:cNvSpPr>
            <a:spLocks noGrp="1"/>
          </p:cNvSpPr>
          <p:nvPr>
            <p:ph idx="1"/>
          </p:nvPr>
        </p:nvSpPr>
        <p:spPr>
          <a:xfrm>
            <a:off x="1069848" y="1293223"/>
            <a:ext cx="10058400" cy="4878977"/>
          </a:xfrm>
        </p:spPr>
        <p:txBody>
          <a:bodyPr/>
          <a:lstStyle/>
          <a:p>
            <a:pPr marL="0" indent="0" algn="just">
              <a:lnSpc>
                <a:spcPct val="150000"/>
              </a:lnSpc>
              <a:buNone/>
            </a:pPr>
            <a:r>
              <a:rPr lang="tr-TR" dirty="0" smtClean="0"/>
              <a:t>Sıvı </a:t>
            </a:r>
            <a:r>
              <a:rPr lang="tr-TR" dirty="0"/>
              <a:t>fazdaki yakıtlar genellikle içten yanmalı motorlarda yakıt </a:t>
            </a:r>
            <a:r>
              <a:rPr lang="tr-TR" dirty="0" smtClean="0"/>
              <a:t>olarak </a:t>
            </a:r>
            <a:r>
              <a:rPr lang="tr-TR" dirty="0"/>
              <a:t>kullanılmaktadır. Sıvı yakıtların motor yakıtı olarak </a:t>
            </a:r>
            <a:r>
              <a:rPr lang="tr-TR" dirty="0" smtClean="0"/>
              <a:t>tercih edilmelerinin </a:t>
            </a:r>
            <a:r>
              <a:rPr lang="tr-TR" dirty="0"/>
              <a:t>sebepleri;</a:t>
            </a:r>
          </a:p>
          <a:p>
            <a:pPr>
              <a:lnSpc>
                <a:spcPct val="150000"/>
              </a:lnSpc>
            </a:pPr>
            <a:r>
              <a:rPr lang="tr-TR" dirty="0" smtClean="0"/>
              <a:t>Birim </a:t>
            </a:r>
            <a:r>
              <a:rPr lang="tr-TR" dirty="0"/>
              <a:t>gram başına verdikleri enerji çok yüksektir. </a:t>
            </a:r>
          </a:p>
          <a:p>
            <a:pPr>
              <a:lnSpc>
                <a:spcPct val="150000"/>
              </a:lnSpc>
            </a:pPr>
            <a:r>
              <a:rPr lang="tr-TR" dirty="0" smtClean="0"/>
              <a:t>Yakıt </a:t>
            </a:r>
            <a:r>
              <a:rPr lang="tr-TR" dirty="0"/>
              <a:t>içerisindeki kimyasal enerji hızlı bir şekilde ısı </a:t>
            </a:r>
            <a:r>
              <a:rPr lang="tr-TR" dirty="0" smtClean="0"/>
              <a:t>enerjisine dönüşür</a:t>
            </a:r>
            <a:r>
              <a:rPr lang="tr-TR" dirty="0"/>
              <a:t>.</a:t>
            </a:r>
          </a:p>
          <a:p>
            <a:pPr>
              <a:lnSpc>
                <a:spcPct val="150000"/>
              </a:lnSpc>
            </a:pPr>
            <a:r>
              <a:rPr lang="tr-TR" dirty="0" smtClean="0"/>
              <a:t>Hava </a:t>
            </a:r>
            <a:r>
              <a:rPr lang="tr-TR" dirty="0"/>
              <a:t>ile kolayca karışabilir.</a:t>
            </a:r>
          </a:p>
          <a:p>
            <a:pPr>
              <a:lnSpc>
                <a:spcPct val="150000"/>
              </a:lnSpc>
            </a:pPr>
            <a:r>
              <a:rPr lang="tr-TR" dirty="0" smtClean="0"/>
              <a:t>Kolay </a:t>
            </a:r>
            <a:r>
              <a:rPr lang="tr-TR" dirty="0"/>
              <a:t>taşınır ve depolanır. </a:t>
            </a:r>
          </a:p>
        </p:txBody>
      </p:sp>
    </p:spTree>
    <p:extLst>
      <p:ext uri="{BB962C8B-B14F-4D97-AF65-F5344CB8AC3E}">
        <p14:creationId xmlns:p14="http://schemas.microsoft.com/office/powerpoint/2010/main" val="16907261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44583"/>
            <a:ext cx="10058400" cy="5427617"/>
          </a:xfrm>
        </p:spPr>
        <p:txBody>
          <a:bodyPr>
            <a:normAutofit fontScale="92500" lnSpcReduction="20000"/>
          </a:bodyPr>
          <a:lstStyle/>
          <a:p>
            <a:r>
              <a:rPr lang="tr-TR" b="1" dirty="0"/>
              <a:t>Termal </a:t>
            </a:r>
            <a:r>
              <a:rPr lang="tr-TR" b="1" dirty="0" smtClean="0"/>
              <a:t>Kraking</a:t>
            </a:r>
          </a:p>
          <a:p>
            <a:pPr marL="0" indent="0" algn="just">
              <a:lnSpc>
                <a:spcPct val="150000"/>
              </a:lnSpc>
              <a:buNone/>
            </a:pPr>
            <a:r>
              <a:rPr lang="tr-TR" dirty="0"/>
              <a:t>Büyük  hidrokarbonlar  </a:t>
            </a:r>
            <a:r>
              <a:rPr lang="tr-TR" b="1" dirty="0"/>
              <a:t>yüksek  sıcaklıklarda  </a:t>
            </a:r>
            <a:r>
              <a:rPr lang="tr-TR" dirty="0"/>
              <a:t>(</a:t>
            </a:r>
            <a:r>
              <a:rPr lang="tr-TR" dirty="0">
                <a:solidFill>
                  <a:srgbClr val="FF0000"/>
                </a:solidFill>
              </a:rPr>
              <a:t>bazen  de  </a:t>
            </a:r>
            <a:r>
              <a:rPr lang="tr-TR" dirty="0" smtClean="0">
                <a:solidFill>
                  <a:srgbClr val="FF0000"/>
                </a:solidFill>
              </a:rPr>
              <a:t>yüksek basınçlarda</a:t>
            </a:r>
            <a:r>
              <a:rPr lang="tr-TR" dirty="0"/>
              <a:t>)  parçalanıncaya  kadar  ısıtılırlar.  Bu  işlemle  </a:t>
            </a:r>
            <a:r>
              <a:rPr lang="tr-TR" dirty="0" smtClean="0"/>
              <a:t>petrol atıkları </a:t>
            </a:r>
            <a:r>
              <a:rPr lang="tr-TR" dirty="0"/>
              <a:t>damıtılabilir </a:t>
            </a:r>
            <a:r>
              <a:rPr lang="tr-TR" b="1" dirty="0"/>
              <a:t>sıvı ürünlere dönüştürülür</a:t>
            </a:r>
            <a:r>
              <a:rPr lang="tr-TR" dirty="0"/>
              <a:t>.</a:t>
            </a:r>
          </a:p>
          <a:p>
            <a:pPr marL="0" indent="0">
              <a:lnSpc>
                <a:spcPct val="150000"/>
              </a:lnSpc>
              <a:buNone/>
            </a:pPr>
            <a:endParaRPr lang="tr-TR" dirty="0" smtClean="0"/>
          </a:p>
          <a:p>
            <a:pPr marL="0" indent="0">
              <a:lnSpc>
                <a:spcPct val="150000"/>
              </a:lnSpc>
              <a:buNone/>
            </a:pPr>
            <a:r>
              <a:rPr lang="tr-TR" dirty="0" smtClean="0"/>
              <a:t>Bu  </a:t>
            </a:r>
            <a:r>
              <a:rPr lang="tr-TR" dirty="0"/>
              <a:t>işlemle  </a:t>
            </a:r>
            <a:r>
              <a:rPr lang="tr-TR" b="1" dirty="0"/>
              <a:t>oktan  sayısı  yüksek  fakat  depozit  oluşturma  </a:t>
            </a:r>
            <a:r>
              <a:rPr lang="tr-TR" b="1" dirty="0" smtClean="0"/>
              <a:t>eğilimi fazla </a:t>
            </a:r>
            <a:r>
              <a:rPr lang="tr-TR" b="1" dirty="0"/>
              <a:t>olan olefin ürün </a:t>
            </a:r>
            <a:r>
              <a:rPr lang="tr-TR" dirty="0"/>
              <a:t>fazla miktarda elde edilir.</a:t>
            </a:r>
          </a:p>
          <a:p>
            <a:pPr marL="0" indent="0">
              <a:lnSpc>
                <a:spcPct val="150000"/>
              </a:lnSpc>
              <a:buNone/>
            </a:pPr>
            <a:endParaRPr lang="tr-TR" dirty="0" smtClean="0"/>
          </a:p>
          <a:p>
            <a:pPr marL="0" indent="0">
              <a:lnSpc>
                <a:spcPct val="150000"/>
              </a:lnSpc>
              <a:buNone/>
            </a:pPr>
            <a:r>
              <a:rPr lang="tr-TR" dirty="0" smtClean="0"/>
              <a:t>Termal </a:t>
            </a:r>
            <a:r>
              <a:rPr lang="tr-TR" dirty="0"/>
              <a:t>kraking’in iki farklı metodu vardır;</a:t>
            </a:r>
          </a:p>
          <a:p>
            <a:pPr>
              <a:lnSpc>
                <a:spcPct val="150000"/>
              </a:lnSpc>
              <a:buFont typeface="Wingdings" panose="05000000000000000000" pitchFamily="2" charset="2"/>
              <a:buChar char="Ø"/>
            </a:pPr>
            <a:r>
              <a:rPr lang="tr-TR" dirty="0" smtClean="0"/>
              <a:t>Viskozite-kırma </a:t>
            </a:r>
            <a:r>
              <a:rPr lang="tr-TR" dirty="0"/>
              <a:t>(vis-breaking)</a:t>
            </a:r>
          </a:p>
          <a:p>
            <a:pPr>
              <a:lnSpc>
                <a:spcPct val="150000"/>
              </a:lnSpc>
              <a:buFont typeface="Wingdings" panose="05000000000000000000" pitchFamily="2" charset="2"/>
              <a:buChar char="Ø"/>
            </a:pPr>
            <a:r>
              <a:rPr lang="tr-TR" dirty="0" smtClean="0"/>
              <a:t>Koklaştırma</a:t>
            </a:r>
            <a:endParaRPr lang="tr-TR" dirty="0"/>
          </a:p>
        </p:txBody>
      </p:sp>
    </p:spTree>
    <p:extLst>
      <p:ext uri="{BB962C8B-B14F-4D97-AF65-F5344CB8AC3E}">
        <p14:creationId xmlns:p14="http://schemas.microsoft.com/office/powerpoint/2010/main" val="29370676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18457"/>
            <a:ext cx="10058400" cy="5453743"/>
          </a:xfrm>
        </p:spPr>
        <p:txBody>
          <a:bodyPr/>
          <a:lstStyle/>
          <a:p>
            <a:r>
              <a:rPr lang="tr-TR" b="1" dirty="0" smtClean="0"/>
              <a:t>Viskozite-Kırma</a:t>
            </a:r>
          </a:p>
          <a:p>
            <a:pPr marL="0" indent="0" algn="just">
              <a:lnSpc>
                <a:spcPct val="150000"/>
              </a:lnSpc>
              <a:buNone/>
            </a:pPr>
            <a:r>
              <a:rPr lang="tr-TR" dirty="0"/>
              <a:t>Bu  işlemle  ağır  petrol  atığı  istenilen  büyüklükteki  </a:t>
            </a:r>
            <a:r>
              <a:rPr lang="tr-TR" dirty="0" smtClean="0"/>
              <a:t>moleküllere parçalanabilir</a:t>
            </a:r>
            <a:r>
              <a:rPr lang="tr-TR" dirty="0"/>
              <a:t>.  İşlem  sırasında  atık  </a:t>
            </a:r>
            <a:r>
              <a:rPr lang="tr-TR" b="1" dirty="0" smtClean="0"/>
              <a:t>kömürleştirilmeyecek</a:t>
            </a:r>
            <a:r>
              <a:rPr lang="tr-TR" dirty="0" smtClean="0"/>
              <a:t> </a:t>
            </a:r>
            <a:r>
              <a:rPr lang="tr-TR" dirty="0" smtClean="0">
                <a:solidFill>
                  <a:srgbClr val="FF0000"/>
                </a:solidFill>
              </a:rPr>
              <a:t>(karbonlaştırılmayacak</a:t>
            </a:r>
            <a:r>
              <a:rPr lang="tr-TR" dirty="0">
                <a:solidFill>
                  <a:srgbClr val="FF0000"/>
                </a:solidFill>
              </a:rPr>
              <a:t>)  </a:t>
            </a:r>
            <a:r>
              <a:rPr lang="tr-TR" dirty="0"/>
              <a:t>sıcaklığa  kadar  ısıtılır  </a:t>
            </a:r>
            <a:r>
              <a:rPr lang="tr-TR" dirty="0">
                <a:solidFill>
                  <a:srgbClr val="FF0000"/>
                </a:solidFill>
              </a:rPr>
              <a:t>(</a:t>
            </a:r>
            <a:r>
              <a:rPr lang="tr-TR" dirty="0" smtClean="0">
                <a:solidFill>
                  <a:srgbClr val="FF0000"/>
                </a:solidFill>
              </a:rPr>
              <a:t>482°C-900°C), </a:t>
            </a:r>
            <a:r>
              <a:rPr lang="tr-TR" dirty="0" smtClean="0"/>
              <a:t>soğutulur  </a:t>
            </a:r>
            <a:r>
              <a:rPr lang="tr-TR" dirty="0"/>
              <a:t>ve  distilasyon  kulesinde  hızlı  bir  şekilde  yakılır.  </a:t>
            </a:r>
            <a:r>
              <a:rPr lang="tr-TR" dirty="0" smtClean="0"/>
              <a:t>Bu işlem</a:t>
            </a:r>
            <a:r>
              <a:rPr lang="tr-TR" dirty="0"/>
              <a:t>,  </a:t>
            </a:r>
            <a:r>
              <a:rPr lang="tr-TR" b="1" dirty="0"/>
              <a:t>ağır  yağların  viskozitesini  düşürür  ve  katran  </a:t>
            </a:r>
            <a:r>
              <a:rPr lang="tr-TR" b="1" dirty="0" smtClean="0"/>
              <a:t>üretimini </a:t>
            </a:r>
            <a:r>
              <a:rPr lang="tr-TR" dirty="0" smtClean="0"/>
              <a:t>sağlar</a:t>
            </a:r>
            <a:r>
              <a:rPr lang="tr-TR" dirty="0"/>
              <a:t>.</a:t>
            </a:r>
          </a:p>
          <a:p>
            <a:pPr marL="0" indent="0" algn="just">
              <a:lnSpc>
                <a:spcPct val="150000"/>
              </a:lnSpc>
              <a:buNone/>
            </a:pPr>
            <a:r>
              <a:rPr lang="tr-TR" dirty="0" smtClean="0"/>
              <a:t>Ürünün  </a:t>
            </a:r>
            <a:r>
              <a:rPr lang="tr-TR" b="1" dirty="0"/>
              <a:t>standardı</a:t>
            </a:r>
            <a:r>
              <a:rPr lang="tr-TR" dirty="0"/>
              <a:t>  sağlaması  için  </a:t>
            </a:r>
            <a:r>
              <a:rPr lang="tr-TR" b="1" dirty="0"/>
              <a:t>viskozite-kırma </a:t>
            </a:r>
            <a:r>
              <a:rPr lang="tr-TR" dirty="0"/>
              <a:t> </a:t>
            </a:r>
            <a:r>
              <a:rPr lang="tr-TR" dirty="0" smtClean="0"/>
              <a:t>işleminden önce </a:t>
            </a:r>
            <a:r>
              <a:rPr lang="tr-TR" dirty="0"/>
              <a:t>atık madde içindeki </a:t>
            </a:r>
            <a:r>
              <a:rPr lang="tr-TR" b="1" dirty="0"/>
              <a:t>sediment</a:t>
            </a:r>
            <a:r>
              <a:rPr lang="tr-TR" dirty="0"/>
              <a:t> uzaklaştırılır.</a:t>
            </a:r>
          </a:p>
        </p:txBody>
      </p:sp>
    </p:spTree>
    <p:extLst>
      <p:ext uri="{BB962C8B-B14F-4D97-AF65-F5344CB8AC3E}">
        <p14:creationId xmlns:p14="http://schemas.microsoft.com/office/powerpoint/2010/main" val="3433572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18457"/>
            <a:ext cx="10058400" cy="5453743"/>
          </a:xfrm>
        </p:spPr>
        <p:txBody>
          <a:bodyPr/>
          <a:lstStyle/>
          <a:p>
            <a:r>
              <a:rPr lang="tr-TR" b="1" dirty="0" smtClean="0"/>
              <a:t>Koklaştırma</a:t>
            </a:r>
          </a:p>
          <a:p>
            <a:pPr marL="0" indent="0" algn="just">
              <a:lnSpc>
                <a:spcPct val="150000"/>
              </a:lnSpc>
              <a:buNone/>
            </a:pPr>
            <a:r>
              <a:rPr lang="tr-TR" dirty="0" smtClean="0"/>
              <a:t>Damıtılamayan  </a:t>
            </a:r>
            <a:r>
              <a:rPr lang="tr-TR" dirty="0"/>
              <a:t>petrol  ürünlerinin  (atıkların)  düşük  K.N’lı  </a:t>
            </a:r>
            <a:r>
              <a:rPr lang="tr-TR" dirty="0" smtClean="0"/>
              <a:t>ürünlere ve  </a:t>
            </a:r>
            <a:r>
              <a:rPr lang="tr-TR" b="1" dirty="0"/>
              <a:t>kok</a:t>
            </a:r>
            <a:r>
              <a:rPr lang="tr-TR" dirty="0"/>
              <a:t>  ürününe  dönüştürülmesi  işlemidir.  Distilasyon  </a:t>
            </a:r>
            <a:r>
              <a:rPr lang="tr-TR" dirty="0" smtClean="0"/>
              <a:t>kulesindeki atıklar  </a:t>
            </a:r>
            <a:r>
              <a:rPr lang="tr-TR" dirty="0"/>
              <a:t>benzin  ve  naftaya  dönüşene  kadar  ısıtılır  ve  </a:t>
            </a:r>
            <a:r>
              <a:rPr lang="tr-TR" dirty="0" smtClean="0"/>
              <a:t>işlem sonunda </a:t>
            </a:r>
            <a:r>
              <a:rPr lang="tr-TR" dirty="0"/>
              <a:t>geride </a:t>
            </a:r>
            <a:r>
              <a:rPr lang="tr-TR" b="1" dirty="0"/>
              <a:t>saf karbon (kok</a:t>
            </a:r>
            <a:r>
              <a:rPr lang="tr-TR" dirty="0"/>
              <a:t>) kalır.</a:t>
            </a:r>
          </a:p>
          <a:p>
            <a:pPr>
              <a:lnSpc>
                <a:spcPct val="150000"/>
              </a:lnSpc>
              <a:buFont typeface="Wingdings" panose="05000000000000000000" pitchFamily="2" charset="2"/>
              <a:buChar char="Ø"/>
            </a:pPr>
            <a:r>
              <a:rPr lang="tr-TR" dirty="0" smtClean="0"/>
              <a:t>Gecikmeli </a:t>
            </a:r>
            <a:r>
              <a:rPr lang="tr-TR" dirty="0"/>
              <a:t>koklaştırma (yarı-sürekli sistem)</a:t>
            </a:r>
          </a:p>
          <a:p>
            <a:pPr>
              <a:lnSpc>
                <a:spcPct val="150000"/>
              </a:lnSpc>
              <a:buFont typeface="Wingdings" panose="05000000000000000000" pitchFamily="2" charset="2"/>
              <a:buChar char="Ø"/>
            </a:pPr>
            <a:r>
              <a:rPr lang="tr-TR" dirty="0" smtClean="0"/>
              <a:t>Akışkan </a:t>
            </a:r>
            <a:r>
              <a:rPr lang="tr-TR" dirty="0"/>
              <a:t>koklaştırma (sürekli sistem)</a:t>
            </a:r>
          </a:p>
          <a:p>
            <a:pPr>
              <a:lnSpc>
                <a:spcPct val="150000"/>
              </a:lnSpc>
              <a:buFont typeface="Wingdings" panose="05000000000000000000" pitchFamily="2" charset="2"/>
              <a:buChar char="Ø"/>
            </a:pPr>
            <a:r>
              <a:rPr lang="tr-TR" dirty="0" smtClean="0"/>
              <a:t>Esnek </a:t>
            </a:r>
            <a:r>
              <a:rPr lang="tr-TR" dirty="0"/>
              <a:t>koklaştırma (Akışkan koklaştırma modifiye edilmiş)</a:t>
            </a:r>
          </a:p>
          <a:p>
            <a:pPr marL="0" indent="0" algn="just">
              <a:lnSpc>
                <a:spcPct val="150000"/>
              </a:lnSpc>
              <a:buNone/>
            </a:pPr>
            <a:r>
              <a:rPr lang="tr-TR" b="1" dirty="0"/>
              <a:t>Viskozite-kırma </a:t>
            </a:r>
            <a:r>
              <a:rPr lang="tr-TR" dirty="0"/>
              <a:t> ve  </a:t>
            </a:r>
            <a:r>
              <a:rPr lang="tr-TR" b="1" dirty="0"/>
              <a:t>koklaştırma  </a:t>
            </a:r>
            <a:r>
              <a:rPr lang="tr-TR" dirty="0"/>
              <a:t>işlemleri  sonucunda  </a:t>
            </a:r>
            <a:r>
              <a:rPr lang="tr-TR" b="1" dirty="0" smtClean="0"/>
              <a:t>yüksek miktarda </a:t>
            </a:r>
            <a:r>
              <a:rPr lang="tr-TR" b="1" dirty="0"/>
              <a:t>kükürt ve azot içeriğine</a:t>
            </a:r>
            <a:r>
              <a:rPr lang="tr-TR" dirty="0"/>
              <a:t> sahip benzin elde edilir. </a:t>
            </a:r>
          </a:p>
        </p:txBody>
      </p:sp>
    </p:spTree>
    <p:extLst>
      <p:ext uri="{BB962C8B-B14F-4D97-AF65-F5344CB8AC3E}">
        <p14:creationId xmlns:p14="http://schemas.microsoft.com/office/powerpoint/2010/main" val="9457302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64899"/>
          </a:xfrm>
        </p:spPr>
        <p:txBody>
          <a:bodyPr>
            <a:normAutofit/>
          </a:bodyPr>
          <a:lstStyle/>
          <a:p>
            <a:pPr algn="ctr"/>
            <a:r>
              <a:rPr lang="tr-TR" sz="3200" dirty="0"/>
              <a:t>Katalitik Kraking</a:t>
            </a:r>
          </a:p>
        </p:txBody>
      </p:sp>
      <p:sp>
        <p:nvSpPr>
          <p:cNvPr id="3" name="Content Placeholder 2"/>
          <p:cNvSpPr>
            <a:spLocks noGrp="1"/>
          </p:cNvSpPr>
          <p:nvPr>
            <p:ph idx="1"/>
          </p:nvPr>
        </p:nvSpPr>
        <p:spPr>
          <a:xfrm>
            <a:off x="1069848" y="1319349"/>
            <a:ext cx="10058400" cy="4852851"/>
          </a:xfrm>
        </p:spPr>
        <p:txBody>
          <a:bodyPr>
            <a:normAutofit fontScale="92500" lnSpcReduction="20000"/>
          </a:bodyPr>
          <a:lstStyle/>
          <a:p>
            <a:pPr marL="0" indent="0" algn="just">
              <a:lnSpc>
                <a:spcPct val="150000"/>
              </a:lnSpc>
              <a:buNone/>
            </a:pPr>
            <a:r>
              <a:rPr lang="tr-TR" dirty="0"/>
              <a:t>Katalizör  varlığında  gerçekleştirilen  termal  kraking  işlemine  </a:t>
            </a:r>
            <a:r>
              <a:rPr lang="tr-TR" dirty="0" smtClean="0"/>
              <a:t>denir ve  </a:t>
            </a:r>
            <a:r>
              <a:rPr lang="tr-TR" dirty="0"/>
              <a:t>elde  edilen  ürün  termal  kraking’e  göre  daha  kalitelidir.</a:t>
            </a:r>
          </a:p>
          <a:p>
            <a:pPr marL="0" indent="0" algn="just">
              <a:lnSpc>
                <a:spcPct val="150000"/>
              </a:lnSpc>
              <a:buNone/>
            </a:pPr>
            <a:r>
              <a:rPr lang="tr-TR" dirty="0"/>
              <a:t>Kullanılan  katalizör  genellikle  </a:t>
            </a:r>
            <a:r>
              <a:rPr lang="tr-TR" b="1" dirty="0"/>
              <a:t>zeolit,  alüminyum  </a:t>
            </a:r>
            <a:r>
              <a:rPr lang="tr-TR" b="1" dirty="0" smtClean="0"/>
              <a:t>hidrosilikat, boksit  </a:t>
            </a:r>
            <a:r>
              <a:rPr lang="tr-TR" b="1" dirty="0"/>
              <a:t>ve  silis-alüminadan  </a:t>
            </a:r>
            <a:r>
              <a:rPr lang="tr-TR" dirty="0"/>
              <a:t>oluşur.  Eğer  atık  </a:t>
            </a:r>
            <a:r>
              <a:rPr lang="tr-TR" dirty="0" smtClean="0"/>
              <a:t>içerisinde safsızlıkların  </a:t>
            </a:r>
            <a:r>
              <a:rPr lang="tr-TR" dirty="0"/>
              <a:t>(kirleticilerin)  miktarı  fazla  ise  koklaştırma  </a:t>
            </a:r>
            <a:r>
              <a:rPr lang="tr-TR" dirty="0" smtClean="0"/>
              <a:t>işlemi tercih </a:t>
            </a:r>
            <a:r>
              <a:rPr lang="tr-TR" dirty="0"/>
              <a:t>edilir.</a:t>
            </a:r>
          </a:p>
          <a:p>
            <a:pPr marL="0" indent="0" algn="just">
              <a:lnSpc>
                <a:spcPct val="150000"/>
              </a:lnSpc>
              <a:buNone/>
            </a:pPr>
            <a:r>
              <a:rPr lang="tr-TR" dirty="0"/>
              <a:t>Çeşitleri;</a:t>
            </a:r>
          </a:p>
          <a:p>
            <a:pPr marL="0" indent="0" algn="just">
              <a:lnSpc>
                <a:spcPct val="150000"/>
              </a:lnSpc>
              <a:buNone/>
            </a:pPr>
            <a:r>
              <a:rPr lang="tr-TR" b="1" dirty="0" smtClean="0">
                <a:solidFill>
                  <a:srgbClr val="FF0000"/>
                </a:solidFill>
              </a:rPr>
              <a:t>Akışkan  </a:t>
            </a:r>
            <a:r>
              <a:rPr lang="tr-TR" b="1" dirty="0">
                <a:solidFill>
                  <a:srgbClr val="FF0000"/>
                </a:solidFill>
              </a:rPr>
              <a:t>katalitik  kraking;  </a:t>
            </a:r>
            <a:r>
              <a:rPr lang="tr-TR" dirty="0"/>
              <a:t>Akışkan  ifadesi  katı  </a:t>
            </a:r>
            <a:r>
              <a:rPr lang="tr-TR" dirty="0" smtClean="0"/>
              <a:t>haldeki katalizörün  </a:t>
            </a:r>
            <a:r>
              <a:rPr lang="tr-TR" dirty="0"/>
              <a:t>sıvı  hale  </a:t>
            </a:r>
            <a:r>
              <a:rPr lang="tr-TR" dirty="0" smtClean="0"/>
              <a:t>dönüştürülmesinden  dolayı kullanılmaktadır</a:t>
            </a:r>
            <a:r>
              <a:rPr lang="tr-TR" dirty="0"/>
              <a:t>. </a:t>
            </a:r>
            <a:endParaRPr lang="tr-TR" dirty="0" smtClean="0"/>
          </a:p>
          <a:p>
            <a:pPr marL="0" indent="0" algn="just">
              <a:lnSpc>
                <a:spcPct val="150000"/>
              </a:lnSpc>
              <a:buNone/>
            </a:pPr>
            <a:r>
              <a:rPr lang="tr-TR" dirty="0"/>
              <a:t>Sıcak akışkan katalizör </a:t>
            </a:r>
            <a:r>
              <a:rPr lang="tr-TR" b="1" dirty="0"/>
              <a:t>(&gt;538 </a:t>
            </a:r>
            <a:r>
              <a:rPr lang="tr-TR" b="1" dirty="0" smtClean="0"/>
              <a:t>°C</a:t>
            </a:r>
            <a:r>
              <a:rPr lang="tr-TR" b="1" dirty="0"/>
              <a:t>) </a:t>
            </a:r>
            <a:r>
              <a:rPr lang="tr-TR" dirty="0"/>
              <a:t>ağır gaz yağını dizel ve </a:t>
            </a:r>
            <a:r>
              <a:rPr lang="tr-TR" dirty="0" smtClean="0"/>
              <a:t>benzine dönüştürür</a:t>
            </a:r>
            <a:r>
              <a:rPr lang="tr-TR" dirty="0"/>
              <a:t>. Elde edilen ürün tekrar damıtıldıktan sonra </a:t>
            </a:r>
            <a:r>
              <a:rPr lang="tr-TR" dirty="0" smtClean="0"/>
              <a:t>kraking işlemine </a:t>
            </a:r>
            <a:r>
              <a:rPr lang="tr-TR" dirty="0"/>
              <a:t>tabi tutulur. Bu şekilde elde edilen benzinin </a:t>
            </a:r>
            <a:r>
              <a:rPr lang="tr-TR" b="1" dirty="0"/>
              <a:t>oktan</a:t>
            </a:r>
            <a:r>
              <a:rPr lang="tr-TR" dirty="0"/>
              <a:t> sayısı </a:t>
            </a:r>
            <a:r>
              <a:rPr lang="tr-TR" dirty="0" smtClean="0"/>
              <a:t>termal </a:t>
            </a:r>
            <a:r>
              <a:rPr lang="tr-TR" dirty="0"/>
              <a:t>krakingle elde edilenden daha yüksektir. </a:t>
            </a:r>
          </a:p>
        </p:txBody>
      </p:sp>
    </p:spTree>
    <p:extLst>
      <p:ext uri="{BB962C8B-B14F-4D97-AF65-F5344CB8AC3E}">
        <p14:creationId xmlns:p14="http://schemas.microsoft.com/office/powerpoint/2010/main" val="14984006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64899"/>
          </a:xfrm>
        </p:spPr>
        <p:txBody>
          <a:bodyPr>
            <a:normAutofit/>
          </a:bodyPr>
          <a:lstStyle/>
          <a:p>
            <a:pPr algn="ctr"/>
            <a:r>
              <a:rPr lang="tr-TR" sz="3200" dirty="0"/>
              <a:t>Hidrokraking</a:t>
            </a:r>
          </a:p>
        </p:txBody>
      </p:sp>
      <p:sp>
        <p:nvSpPr>
          <p:cNvPr id="3" name="Content Placeholder 2"/>
          <p:cNvSpPr>
            <a:spLocks noGrp="1"/>
          </p:cNvSpPr>
          <p:nvPr>
            <p:ph idx="1"/>
          </p:nvPr>
        </p:nvSpPr>
        <p:spPr>
          <a:xfrm>
            <a:off x="1069848" y="1188720"/>
            <a:ext cx="10058400" cy="4983480"/>
          </a:xfrm>
        </p:spPr>
        <p:txBody>
          <a:bodyPr>
            <a:normAutofit fontScale="92500" lnSpcReduction="20000"/>
          </a:bodyPr>
          <a:lstStyle/>
          <a:p>
            <a:pPr marL="0" indent="0" algn="just">
              <a:lnSpc>
                <a:spcPct val="150000"/>
              </a:lnSpc>
              <a:buNone/>
            </a:pPr>
            <a:r>
              <a:rPr lang="tr-TR" dirty="0" smtClean="0"/>
              <a:t>Bu  </a:t>
            </a:r>
            <a:r>
              <a:rPr lang="tr-TR" dirty="0"/>
              <a:t>işlem  katalizör  varlığında  düşük  sıcaklık,  yüksek  basınç  </a:t>
            </a:r>
            <a:r>
              <a:rPr lang="tr-TR" dirty="0" smtClean="0"/>
              <a:t>ve hidrojen  </a:t>
            </a:r>
            <a:r>
              <a:rPr lang="tr-TR" dirty="0"/>
              <a:t>gaz  ortamında  gerçekleşir  ve  ağır  yağ,  benzin  </a:t>
            </a:r>
            <a:r>
              <a:rPr lang="tr-TR" dirty="0" smtClean="0"/>
              <a:t>ve kerosene </a:t>
            </a:r>
            <a:r>
              <a:rPr lang="tr-TR" dirty="0"/>
              <a:t>(gaz yağı, jet yakıtı) dönüştürülür.</a:t>
            </a:r>
          </a:p>
          <a:p>
            <a:pPr marL="0" indent="0" algn="just">
              <a:lnSpc>
                <a:spcPct val="150000"/>
              </a:lnSpc>
              <a:buNone/>
            </a:pPr>
            <a:r>
              <a:rPr lang="tr-TR" dirty="0"/>
              <a:t>Hidrokraking,  katalitik  krakinge  dayanıklı  </a:t>
            </a:r>
            <a:r>
              <a:rPr lang="tr-TR" dirty="0" smtClean="0"/>
              <a:t>hidrokarbonları parçalayabilir.</a:t>
            </a:r>
          </a:p>
          <a:p>
            <a:pPr marL="0" indent="0" algn="just">
              <a:lnSpc>
                <a:spcPct val="150000"/>
              </a:lnSpc>
              <a:buNone/>
            </a:pPr>
            <a:r>
              <a:rPr lang="tr-TR" dirty="0"/>
              <a:t>Diğer  bir  ifadeyle  hidrokraking;  N,  O  ve  S  elementlerini  </a:t>
            </a:r>
            <a:r>
              <a:rPr lang="tr-TR" dirty="0" smtClean="0"/>
              <a:t>içeren petrol  </a:t>
            </a:r>
            <a:r>
              <a:rPr lang="tr-TR" dirty="0"/>
              <a:t>bileşenlerinden  hidrojenli  bileşiklerin  (</a:t>
            </a:r>
            <a:r>
              <a:rPr lang="tr-TR" dirty="0" smtClean="0"/>
              <a:t>NH3,H2O,H2S) çıkarılması  </a:t>
            </a:r>
            <a:r>
              <a:rPr lang="tr-TR" dirty="0"/>
              <a:t>için  hidrojenli  ortamda  yapılan  ısıl  </a:t>
            </a:r>
            <a:r>
              <a:rPr lang="tr-TR" dirty="0" smtClean="0"/>
              <a:t>ayrıştırma işlemidir.</a:t>
            </a:r>
          </a:p>
          <a:p>
            <a:pPr marL="0" indent="0" algn="just">
              <a:lnSpc>
                <a:spcPct val="150000"/>
              </a:lnSpc>
              <a:buNone/>
            </a:pPr>
            <a:r>
              <a:rPr lang="tr-TR" dirty="0"/>
              <a:t>Diğer  işlem  basamağı  olan  </a:t>
            </a:r>
            <a:r>
              <a:rPr lang="tr-TR" b="1" dirty="0"/>
              <a:t>hidro-işlem</a:t>
            </a:r>
            <a:r>
              <a:rPr lang="tr-TR" dirty="0"/>
              <a:t>  </a:t>
            </a:r>
            <a:r>
              <a:rPr lang="tr-TR" dirty="0">
                <a:solidFill>
                  <a:srgbClr val="FF0000"/>
                </a:solidFill>
              </a:rPr>
              <a:t>(hidrotreating)  </a:t>
            </a:r>
            <a:r>
              <a:rPr lang="tr-TR" dirty="0" smtClean="0"/>
              <a:t>ürün içindeki </a:t>
            </a:r>
            <a:r>
              <a:rPr lang="tr-TR" b="1" dirty="0"/>
              <a:t>heteroatomları azaltmak </a:t>
            </a:r>
            <a:r>
              <a:rPr lang="tr-TR" dirty="0"/>
              <a:t>için yapılır.</a:t>
            </a:r>
          </a:p>
          <a:p>
            <a:pPr marL="0" indent="0" algn="just">
              <a:lnSpc>
                <a:spcPct val="150000"/>
              </a:lnSpc>
              <a:buNone/>
            </a:pPr>
            <a:r>
              <a:rPr lang="tr-TR" b="1" dirty="0"/>
              <a:t>Hidro-işlem  ve  hidrokraking  </a:t>
            </a:r>
            <a:r>
              <a:rPr lang="tr-TR" dirty="0"/>
              <a:t>aynı  anda  meydana  gelir  ve  bu  </a:t>
            </a:r>
            <a:r>
              <a:rPr lang="tr-TR" dirty="0" smtClean="0"/>
              <a:t>iki işlem </a:t>
            </a:r>
            <a:r>
              <a:rPr lang="tr-TR" b="1" dirty="0"/>
              <a:t>hidroproses </a:t>
            </a:r>
            <a:r>
              <a:rPr lang="tr-TR" dirty="0">
                <a:solidFill>
                  <a:srgbClr val="FF0000"/>
                </a:solidFill>
              </a:rPr>
              <a:t>(hidro-metot) </a:t>
            </a:r>
            <a:r>
              <a:rPr lang="tr-TR" dirty="0"/>
              <a:t>işleminin alt işlemleridir.</a:t>
            </a:r>
          </a:p>
        </p:txBody>
      </p:sp>
    </p:spTree>
    <p:extLst>
      <p:ext uri="{BB962C8B-B14F-4D97-AF65-F5344CB8AC3E}">
        <p14:creationId xmlns:p14="http://schemas.microsoft.com/office/powerpoint/2010/main" val="18864712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12648"/>
          </a:xfrm>
        </p:spPr>
        <p:txBody>
          <a:bodyPr>
            <a:normAutofit/>
          </a:bodyPr>
          <a:lstStyle/>
          <a:p>
            <a:pPr algn="ctr"/>
            <a:r>
              <a:rPr lang="tr-TR" sz="3200" dirty="0"/>
              <a:t>Vakum Damıtması</a:t>
            </a:r>
          </a:p>
        </p:txBody>
      </p:sp>
      <p:sp>
        <p:nvSpPr>
          <p:cNvPr id="3" name="Content Placeholder 2"/>
          <p:cNvSpPr>
            <a:spLocks noGrp="1"/>
          </p:cNvSpPr>
          <p:nvPr>
            <p:ph idx="1"/>
          </p:nvPr>
        </p:nvSpPr>
        <p:spPr>
          <a:xfrm>
            <a:off x="1069848" y="1214846"/>
            <a:ext cx="10058400" cy="4957354"/>
          </a:xfrm>
        </p:spPr>
        <p:txBody>
          <a:bodyPr/>
          <a:lstStyle/>
          <a:p>
            <a:pPr marL="0" indent="0" algn="just">
              <a:lnSpc>
                <a:spcPct val="150000"/>
              </a:lnSpc>
              <a:buNone/>
            </a:pPr>
            <a:r>
              <a:rPr lang="tr-TR" dirty="0" smtClean="0"/>
              <a:t>Birinci  </a:t>
            </a:r>
            <a:r>
              <a:rPr lang="tr-TR" dirty="0"/>
              <a:t>atığa  kraking  uygulanmak  istenmiyorsa,  bu  atık  başka  </a:t>
            </a:r>
            <a:r>
              <a:rPr lang="tr-TR" dirty="0" smtClean="0"/>
              <a:t>bir kulede  </a:t>
            </a:r>
            <a:r>
              <a:rPr lang="tr-TR" dirty="0"/>
              <a:t>damıtılır.  Moleküllerin  parçalanmaması  için  sıcaklığın  </a:t>
            </a:r>
            <a:r>
              <a:rPr lang="tr-TR" dirty="0" smtClean="0"/>
              <a:t>380°C’nin  </a:t>
            </a:r>
            <a:r>
              <a:rPr lang="tr-TR" dirty="0"/>
              <a:t>altında  kalması  gerektiğinden  kulede  vakum  </a:t>
            </a:r>
            <a:r>
              <a:rPr lang="tr-TR" dirty="0" smtClean="0"/>
              <a:t>meydana getirilerek  </a:t>
            </a:r>
            <a:r>
              <a:rPr lang="tr-TR" dirty="0"/>
              <a:t>hidrokarbonların  kaynama  noktaları  düşürülür.</a:t>
            </a:r>
          </a:p>
          <a:p>
            <a:pPr marL="0" indent="0" algn="just">
              <a:lnSpc>
                <a:spcPct val="150000"/>
              </a:lnSpc>
              <a:buNone/>
            </a:pPr>
            <a:r>
              <a:rPr lang="tr-TR" dirty="0"/>
              <a:t>Damıtma  sonucunda  fuel-oil  elde  edilir.  Buharlaşmayan  </a:t>
            </a:r>
            <a:r>
              <a:rPr lang="tr-TR" dirty="0" smtClean="0"/>
              <a:t>ağır hidrokarbonlar  </a:t>
            </a:r>
            <a:r>
              <a:rPr lang="tr-TR" dirty="0"/>
              <a:t>kule  dibinde  toplanır.  Buna  «ikinci  atık»  denir  </a:t>
            </a:r>
            <a:r>
              <a:rPr lang="tr-TR" dirty="0" smtClean="0"/>
              <a:t>ve bitüm </a:t>
            </a:r>
            <a:r>
              <a:rPr lang="tr-TR" dirty="0"/>
              <a:t>üretiminde kullanılır.</a:t>
            </a:r>
          </a:p>
        </p:txBody>
      </p:sp>
    </p:spTree>
    <p:extLst>
      <p:ext uri="{BB962C8B-B14F-4D97-AF65-F5344CB8AC3E}">
        <p14:creationId xmlns:p14="http://schemas.microsoft.com/office/powerpoint/2010/main" val="18729687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91025"/>
          </a:xfrm>
        </p:spPr>
        <p:txBody>
          <a:bodyPr>
            <a:normAutofit/>
          </a:bodyPr>
          <a:lstStyle/>
          <a:p>
            <a:pPr algn="ctr"/>
            <a:r>
              <a:rPr lang="tr-TR" sz="3200" dirty="0"/>
              <a:t>Birleştirme (Polimerizasyon)</a:t>
            </a:r>
          </a:p>
        </p:txBody>
      </p:sp>
      <p:sp>
        <p:nvSpPr>
          <p:cNvPr id="3" name="Content Placeholder 2"/>
          <p:cNvSpPr>
            <a:spLocks noGrp="1"/>
          </p:cNvSpPr>
          <p:nvPr>
            <p:ph idx="1"/>
          </p:nvPr>
        </p:nvSpPr>
        <p:spPr>
          <a:xfrm>
            <a:off x="1069848" y="1371600"/>
            <a:ext cx="10058400" cy="4800600"/>
          </a:xfrm>
        </p:spPr>
        <p:txBody>
          <a:bodyPr/>
          <a:lstStyle/>
          <a:p>
            <a:pPr marL="0" indent="0" algn="just">
              <a:lnSpc>
                <a:spcPct val="150000"/>
              </a:lnSpc>
              <a:buNone/>
            </a:pPr>
            <a:r>
              <a:rPr lang="tr-TR" dirty="0" smtClean="0"/>
              <a:t>Küçük  </a:t>
            </a:r>
            <a:r>
              <a:rPr lang="tr-TR" dirty="0"/>
              <a:t>hidrokarbonların  polimerizasyon  tepkimesiyle  </a:t>
            </a:r>
            <a:r>
              <a:rPr lang="tr-TR" dirty="0" smtClean="0"/>
              <a:t>büyük hidrokarbonlara </a:t>
            </a:r>
            <a:r>
              <a:rPr lang="tr-TR" dirty="0"/>
              <a:t>dönüşmesi </a:t>
            </a:r>
            <a:r>
              <a:rPr lang="tr-TR" dirty="0" smtClean="0"/>
              <a:t>işlemidir</a:t>
            </a:r>
            <a:r>
              <a:rPr lang="tr-TR" dirty="0"/>
              <a:t>. </a:t>
            </a:r>
            <a:endParaRPr lang="tr-TR" dirty="0" smtClean="0"/>
          </a:p>
          <a:p>
            <a:pPr marL="0" indent="0" algn="just">
              <a:lnSpc>
                <a:spcPct val="150000"/>
              </a:lnSpc>
              <a:buNone/>
            </a:pPr>
            <a:r>
              <a:rPr lang="tr-TR" dirty="0"/>
              <a:t>En  önemli birleştirme  işlemi «katalitik reforming» denilen </a:t>
            </a:r>
            <a:r>
              <a:rPr lang="tr-TR" dirty="0" smtClean="0"/>
              <a:t>düşük mol  </a:t>
            </a:r>
            <a:r>
              <a:rPr lang="tr-TR" dirty="0"/>
              <a:t>kütleli  bileşiklerin  (nafta,  parafin),  kimyasal  </a:t>
            </a:r>
            <a:r>
              <a:rPr lang="tr-TR" dirty="0" smtClean="0"/>
              <a:t>madde yapımında  </a:t>
            </a:r>
            <a:r>
              <a:rPr lang="tr-TR" dirty="0"/>
              <a:t>ve  benzin  katkı  maddesi  olarak  da  kullanılan  </a:t>
            </a:r>
            <a:r>
              <a:rPr lang="tr-TR" dirty="0" smtClean="0"/>
              <a:t>aromatik bileşiklere  </a:t>
            </a:r>
            <a:r>
              <a:rPr lang="tr-TR" dirty="0"/>
              <a:t>dönüştürüldüğü  işlemdir.  Bu  proses  için  </a:t>
            </a:r>
            <a:r>
              <a:rPr lang="tr-TR" dirty="0" smtClean="0"/>
              <a:t>plantin, platin-renyum </a:t>
            </a:r>
            <a:r>
              <a:rPr lang="tr-TR" dirty="0"/>
              <a:t>karışımı özel katalizörler kullanılır.</a:t>
            </a:r>
          </a:p>
          <a:p>
            <a:pPr marL="0" indent="0" algn="just">
              <a:lnSpc>
                <a:spcPct val="150000"/>
              </a:lnSpc>
              <a:buNone/>
            </a:pPr>
            <a:r>
              <a:rPr lang="tr-TR" dirty="0"/>
              <a:t>En  önemli  yan  ürünü  bundan  sonraki  hidrokraking  </a:t>
            </a:r>
            <a:r>
              <a:rPr lang="tr-TR" dirty="0" smtClean="0"/>
              <a:t>işlemlerinde kullanılan </a:t>
            </a:r>
            <a:r>
              <a:rPr lang="tr-TR" dirty="0"/>
              <a:t>hidrojen gazıdır.</a:t>
            </a:r>
          </a:p>
        </p:txBody>
      </p:sp>
    </p:spTree>
    <p:extLst>
      <p:ext uri="{BB962C8B-B14F-4D97-AF65-F5344CB8AC3E}">
        <p14:creationId xmlns:p14="http://schemas.microsoft.com/office/powerpoint/2010/main" val="36197555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99585"/>
          </a:xfrm>
        </p:spPr>
        <p:txBody>
          <a:bodyPr>
            <a:normAutofit/>
          </a:bodyPr>
          <a:lstStyle/>
          <a:p>
            <a:pPr algn="ctr"/>
            <a:r>
              <a:rPr lang="tr-TR" sz="3200" dirty="0"/>
              <a:t>Alkilasyon (Modifikasyon)</a:t>
            </a:r>
          </a:p>
        </p:txBody>
      </p:sp>
      <p:sp>
        <p:nvSpPr>
          <p:cNvPr id="3" name="Content Placeholder 2"/>
          <p:cNvSpPr>
            <a:spLocks noGrp="1"/>
          </p:cNvSpPr>
          <p:nvPr>
            <p:ph idx="1"/>
          </p:nvPr>
        </p:nvSpPr>
        <p:spPr>
          <a:xfrm>
            <a:off x="1069848" y="1240971"/>
            <a:ext cx="10058400" cy="4931229"/>
          </a:xfrm>
        </p:spPr>
        <p:txBody>
          <a:bodyPr>
            <a:normAutofit fontScale="92500" lnSpcReduction="20000"/>
          </a:bodyPr>
          <a:lstStyle/>
          <a:p>
            <a:pPr marL="0" indent="0" algn="just">
              <a:lnSpc>
                <a:spcPct val="150000"/>
              </a:lnSpc>
              <a:buNone/>
            </a:pPr>
            <a:r>
              <a:rPr lang="tr-TR" dirty="0" smtClean="0"/>
              <a:t>Damıtılmış </a:t>
            </a:r>
            <a:r>
              <a:rPr lang="tr-TR" dirty="0"/>
              <a:t>petrol ürününden başka bir ürün elde etmek </a:t>
            </a:r>
            <a:r>
              <a:rPr lang="tr-TR" dirty="0" smtClean="0"/>
              <a:t>istendiğinde molekül  </a:t>
            </a:r>
            <a:r>
              <a:rPr lang="tr-TR" dirty="0"/>
              <a:t>yapıları  alkilasyon  işlemiyle  düzenlenir.  </a:t>
            </a:r>
            <a:r>
              <a:rPr lang="tr-TR" dirty="0" smtClean="0"/>
              <a:t>Basit hidrokarbonlardan  </a:t>
            </a:r>
            <a:r>
              <a:rPr lang="tr-TR" dirty="0"/>
              <a:t>bir  tane  hidrojen  çekilmesiyle  oluşan  gruba  </a:t>
            </a:r>
            <a:r>
              <a:rPr lang="tr-TR" dirty="0" smtClean="0"/>
              <a:t>alkil, alkil  </a:t>
            </a:r>
            <a:r>
              <a:rPr lang="tr-TR" dirty="0"/>
              <a:t>köklerinin  diğer  organik  bileşiklere  eklenmesine  de  </a:t>
            </a:r>
            <a:r>
              <a:rPr lang="tr-TR" dirty="0" smtClean="0"/>
              <a:t>alkilasyon denir</a:t>
            </a:r>
            <a:r>
              <a:rPr lang="tr-TR" dirty="0"/>
              <a:t>. </a:t>
            </a:r>
            <a:endParaRPr lang="tr-TR" dirty="0" smtClean="0"/>
          </a:p>
          <a:p>
            <a:pPr marL="0" indent="0" algn="just">
              <a:lnSpc>
                <a:spcPct val="150000"/>
              </a:lnSpc>
              <a:buNone/>
            </a:pPr>
            <a:r>
              <a:rPr lang="tr-TR" dirty="0"/>
              <a:t>Bu  işlemle  düşük  K.N’lı,  gaz  halindeki  küçük  </a:t>
            </a:r>
            <a:r>
              <a:rPr lang="tr-TR" dirty="0" smtClean="0"/>
              <a:t>hidrokarbonlar (propilen</a:t>
            </a:r>
            <a:r>
              <a:rPr lang="tr-TR" dirty="0"/>
              <a:t>,  bütilen  vb.)  birleştirilerek  benzine  katkı  olabilecek  </a:t>
            </a:r>
            <a:r>
              <a:rPr lang="tr-TR" dirty="0" smtClean="0"/>
              <a:t>sıvı hidrokarbonlar  </a:t>
            </a:r>
            <a:r>
              <a:rPr lang="tr-TR" dirty="0"/>
              <a:t>oluşturulur.  Katalizör  olarak  HF  ve  </a:t>
            </a:r>
            <a:r>
              <a:rPr lang="tr-TR" dirty="0" smtClean="0"/>
              <a:t>H2SO4 kullanılır</a:t>
            </a:r>
            <a:r>
              <a:rPr lang="tr-TR" dirty="0"/>
              <a:t>.  Alkilasyon,  </a:t>
            </a:r>
            <a:r>
              <a:rPr lang="tr-TR" b="1" dirty="0"/>
              <a:t>oktan</a:t>
            </a:r>
            <a:r>
              <a:rPr lang="tr-TR" dirty="0"/>
              <a:t>  sayısı  yüksek  olan  </a:t>
            </a:r>
            <a:r>
              <a:rPr lang="tr-TR" dirty="0" smtClean="0"/>
              <a:t>benzinlerin üretilmesi </a:t>
            </a:r>
            <a:r>
              <a:rPr lang="tr-TR" dirty="0"/>
              <a:t>için temel bir prosestir. </a:t>
            </a:r>
            <a:endParaRPr lang="tr-TR" dirty="0" smtClean="0"/>
          </a:p>
          <a:p>
            <a:pPr marL="0" indent="0" algn="just">
              <a:lnSpc>
                <a:spcPct val="150000"/>
              </a:lnSpc>
              <a:buNone/>
            </a:pPr>
            <a:r>
              <a:rPr lang="tr-TR" dirty="0"/>
              <a:t>Moleküllerin  yeniden  düzenlendiği  işlemin  bir  diğer  ismi  </a:t>
            </a:r>
            <a:r>
              <a:rPr lang="tr-TR" dirty="0" smtClean="0"/>
              <a:t>de izomerizasyondur</a:t>
            </a:r>
            <a:r>
              <a:rPr lang="tr-TR" dirty="0"/>
              <a:t>. İzomerizasyon, rafinerideki yüksek </a:t>
            </a:r>
            <a:r>
              <a:rPr lang="tr-TR" b="1" dirty="0"/>
              <a:t>oktan</a:t>
            </a:r>
            <a:r>
              <a:rPr lang="tr-TR" dirty="0"/>
              <a:t> sayılı </a:t>
            </a:r>
            <a:r>
              <a:rPr lang="tr-TR" dirty="0" smtClean="0"/>
              <a:t>ürünlerin miktarını arttıran bir işlemdir. Bunu düz zincirli parafinleri, dallanmış  </a:t>
            </a:r>
            <a:r>
              <a:rPr lang="tr-TR" dirty="0"/>
              <a:t>izomerlerine  dönüştürerek  yapar  ve  dallanmış  </a:t>
            </a:r>
            <a:r>
              <a:rPr lang="tr-TR" dirty="0" smtClean="0"/>
              <a:t>izomerin </a:t>
            </a:r>
            <a:r>
              <a:rPr lang="tr-TR" b="1" dirty="0" smtClean="0"/>
              <a:t>oktan</a:t>
            </a:r>
            <a:r>
              <a:rPr lang="tr-TR" dirty="0" smtClean="0"/>
              <a:t> </a:t>
            </a:r>
            <a:r>
              <a:rPr lang="tr-TR" dirty="0"/>
              <a:t>sayısı düz zincirli izomere göre daha fazladır.</a:t>
            </a:r>
          </a:p>
        </p:txBody>
      </p:sp>
    </p:spTree>
    <p:extLst>
      <p:ext uri="{BB962C8B-B14F-4D97-AF65-F5344CB8AC3E}">
        <p14:creationId xmlns:p14="http://schemas.microsoft.com/office/powerpoint/2010/main" val="8641632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60397"/>
          </a:xfrm>
        </p:spPr>
        <p:txBody>
          <a:bodyPr>
            <a:normAutofit/>
          </a:bodyPr>
          <a:lstStyle/>
          <a:p>
            <a:pPr algn="ctr"/>
            <a:r>
              <a:rPr lang="tr-TR" sz="3200" dirty="0"/>
              <a:t>Hidro-İşlem (Hidrotrating)</a:t>
            </a:r>
          </a:p>
        </p:txBody>
      </p:sp>
      <p:sp>
        <p:nvSpPr>
          <p:cNvPr id="3" name="Content Placeholder 2"/>
          <p:cNvSpPr>
            <a:spLocks noGrp="1"/>
          </p:cNvSpPr>
          <p:nvPr>
            <p:ph idx="1"/>
          </p:nvPr>
        </p:nvSpPr>
        <p:spPr>
          <a:xfrm>
            <a:off x="1069848" y="1201783"/>
            <a:ext cx="10058400" cy="4970417"/>
          </a:xfrm>
        </p:spPr>
        <p:txBody>
          <a:bodyPr/>
          <a:lstStyle/>
          <a:p>
            <a:pPr marL="0" indent="0">
              <a:lnSpc>
                <a:spcPct val="200000"/>
              </a:lnSpc>
              <a:buNone/>
            </a:pPr>
            <a:r>
              <a:rPr lang="tr-TR" dirty="0"/>
              <a:t>Katalizör  ve  hidrojen  kullanılarak  rafineri  sonucu  elde  </a:t>
            </a:r>
            <a:r>
              <a:rPr lang="tr-TR" dirty="0" smtClean="0"/>
              <a:t>edilen ürünlerdeki </a:t>
            </a:r>
            <a:r>
              <a:rPr lang="tr-TR" dirty="0"/>
              <a:t>kirletici maddeleri uzaklaştırmak için yapılan işlemdir.</a:t>
            </a:r>
          </a:p>
        </p:txBody>
      </p:sp>
    </p:spTree>
    <p:extLst>
      <p:ext uri="{BB962C8B-B14F-4D97-AF65-F5344CB8AC3E}">
        <p14:creationId xmlns:p14="http://schemas.microsoft.com/office/powerpoint/2010/main" val="17572684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60397"/>
          </a:xfrm>
        </p:spPr>
        <p:txBody>
          <a:bodyPr>
            <a:normAutofit/>
          </a:bodyPr>
          <a:lstStyle/>
          <a:p>
            <a:pPr algn="ctr"/>
            <a:r>
              <a:rPr lang="tr-TR" sz="3200" dirty="0"/>
              <a:t>Desülfürizasyon </a:t>
            </a:r>
          </a:p>
        </p:txBody>
      </p:sp>
      <p:sp>
        <p:nvSpPr>
          <p:cNvPr id="3" name="Content Placeholder 2"/>
          <p:cNvSpPr>
            <a:spLocks noGrp="1"/>
          </p:cNvSpPr>
          <p:nvPr>
            <p:ph idx="1"/>
          </p:nvPr>
        </p:nvSpPr>
        <p:spPr>
          <a:xfrm>
            <a:off x="1069848" y="1058091"/>
            <a:ext cx="10058400" cy="5114109"/>
          </a:xfrm>
        </p:spPr>
        <p:txBody>
          <a:bodyPr>
            <a:normAutofit/>
          </a:bodyPr>
          <a:lstStyle/>
          <a:p>
            <a:pPr marL="0" indent="0" algn="just">
              <a:lnSpc>
                <a:spcPct val="150000"/>
              </a:lnSpc>
              <a:buNone/>
            </a:pPr>
            <a:r>
              <a:rPr lang="tr-TR" dirty="0"/>
              <a:t>Kükürdün  uzaklaştırıldığı  bu  işlem,  hidrotreating  </a:t>
            </a:r>
            <a:r>
              <a:rPr lang="tr-TR" dirty="0" smtClean="0"/>
              <a:t>işleminin değiştirilmiş  </a:t>
            </a:r>
            <a:r>
              <a:rPr lang="tr-TR" dirty="0"/>
              <a:t>şeklidir.  Bu  işlemde  ortamdaki  fazla  </a:t>
            </a:r>
            <a:r>
              <a:rPr lang="tr-TR" dirty="0" smtClean="0"/>
              <a:t>kükürt katalizörü </a:t>
            </a:r>
            <a:r>
              <a:rPr lang="tr-TR" dirty="0"/>
              <a:t>etkisiz hale getirir</a:t>
            </a:r>
            <a:r>
              <a:rPr lang="tr-TR" dirty="0" smtClean="0"/>
              <a:t>.</a:t>
            </a:r>
            <a:endParaRPr lang="tr-TR" dirty="0"/>
          </a:p>
          <a:p>
            <a:pPr marL="0" indent="0" algn="ctr">
              <a:lnSpc>
                <a:spcPct val="150000"/>
              </a:lnSpc>
              <a:buNone/>
            </a:pPr>
            <a:r>
              <a:rPr lang="tr-TR" b="1" dirty="0" smtClean="0"/>
              <a:t>Motor </a:t>
            </a:r>
            <a:r>
              <a:rPr lang="tr-TR" b="1" dirty="0"/>
              <a:t>Yakıtlarında Aranan </a:t>
            </a:r>
            <a:r>
              <a:rPr lang="tr-TR" b="1" dirty="0" smtClean="0"/>
              <a:t>Özellikler</a:t>
            </a:r>
          </a:p>
          <a:p>
            <a:pPr algn="just">
              <a:lnSpc>
                <a:spcPct val="150000"/>
              </a:lnSpc>
              <a:buFont typeface="Wingdings" panose="05000000000000000000" pitchFamily="2" charset="2"/>
              <a:buChar char="Ø"/>
            </a:pPr>
            <a:r>
              <a:rPr lang="tr-TR" dirty="0" smtClean="0"/>
              <a:t>Uçuculuk</a:t>
            </a:r>
            <a:endParaRPr lang="tr-TR" dirty="0"/>
          </a:p>
          <a:p>
            <a:pPr algn="just">
              <a:lnSpc>
                <a:spcPct val="150000"/>
              </a:lnSpc>
              <a:buFont typeface="Wingdings" panose="05000000000000000000" pitchFamily="2" charset="2"/>
              <a:buChar char="Ø"/>
            </a:pPr>
            <a:r>
              <a:rPr lang="tr-TR" dirty="0" smtClean="0"/>
              <a:t>Vuruntu </a:t>
            </a:r>
            <a:r>
              <a:rPr lang="tr-TR" dirty="0"/>
              <a:t>mukavemeti</a:t>
            </a:r>
          </a:p>
          <a:p>
            <a:pPr marL="0" indent="0" algn="just">
              <a:lnSpc>
                <a:spcPct val="150000"/>
              </a:lnSpc>
              <a:buNone/>
            </a:pPr>
            <a:r>
              <a:rPr lang="tr-TR" b="1" dirty="0" smtClean="0">
                <a:solidFill>
                  <a:srgbClr val="FF0000"/>
                </a:solidFill>
              </a:rPr>
              <a:t>Uçuculuk</a:t>
            </a:r>
            <a:r>
              <a:rPr lang="tr-TR" b="1" dirty="0">
                <a:solidFill>
                  <a:srgbClr val="FF0000"/>
                </a:solidFill>
              </a:rPr>
              <a:t>:</a:t>
            </a:r>
            <a:r>
              <a:rPr lang="tr-TR" b="1" dirty="0"/>
              <a:t>  </a:t>
            </a:r>
            <a:r>
              <a:rPr lang="tr-TR" dirty="0"/>
              <a:t>Damıtma  deneyi  ile  belirlenir.  Her  </a:t>
            </a:r>
            <a:r>
              <a:rPr lang="tr-TR" dirty="0" smtClean="0"/>
              <a:t>sıcaklıkta Buharlaşan </a:t>
            </a:r>
            <a:r>
              <a:rPr lang="tr-TR" dirty="0"/>
              <a:t>yakıt yüzdesi, sıcaklığın fonksiyonu olarak </a:t>
            </a:r>
            <a:r>
              <a:rPr lang="tr-TR" dirty="0" smtClean="0"/>
              <a:t>grafiğe geçirilir </a:t>
            </a:r>
            <a:r>
              <a:rPr lang="tr-TR" dirty="0"/>
              <a:t>ve elde edilen eğriye damıtma eğrisi denir</a:t>
            </a:r>
            <a:r>
              <a:rPr lang="tr-TR" dirty="0" smtClean="0"/>
              <a:t>.</a:t>
            </a:r>
            <a:endParaRPr lang="tr-TR" dirty="0"/>
          </a:p>
        </p:txBody>
      </p:sp>
    </p:spTree>
    <p:extLst>
      <p:ext uri="{BB962C8B-B14F-4D97-AF65-F5344CB8AC3E}">
        <p14:creationId xmlns:p14="http://schemas.microsoft.com/office/powerpoint/2010/main" val="2239910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109038"/>
          </a:xfrm>
        </p:spPr>
        <p:txBody>
          <a:bodyPr>
            <a:normAutofit/>
          </a:bodyPr>
          <a:lstStyle/>
          <a:p>
            <a:pPr algn="ctr"/>
            <a:r>
              <a:rPr lang="tr-TR" sz="2400" dirty="0"/>
              <a:t>SIVI YAKITLAR, KATI YAKITLAR İLE </a:t>
            </a:r>
            <a:br>
              <a:rPr lang="tr-TR" sz="2400" dirty="0"/>
            </a:br>
            <a:r>
              <a:rPr lang="tr-TR" sz="2400" dirty="0"/>
              <a:t>KARŞILAŞTIRILDIĞINDA AŞAĞIDAKİ ÜSTÜNLÜKLERE </a:t>
            </a:r>
            <a:br>
              <a:rPr lang="tr-TR" sz="2400" dirty="0"/>
            </a:br>
            <a:r>
              <a:rPr lang="tr-TR" sz="2400" dirty="0"/>
              <a:t>SAHİPTİRLER</a:t>
            </a:r>
          </a:p>
        </p:txBody>
      </p:sp>
      <p:sp>
        <p:nvSpPr>
          <p:cNvPr id="3" name="Content Placeholder 2"/>
          <p:cNvSpPr>
            <a:spLocks noGrp="1"/>
          </p:cNvSpPr>
          <p:nvPr>
            <p:ph idx="1"/>
          </p:nvPr>
        </p:nvSpPr>
        <p:spPr>
          <a:xfrm>
            <a:off x="1069848" y="1828799"/>
            <a:ext cx="10058400" cy="4611189"/>
          </a:xfrm>
        </p:spPr>
        <p:txBody>
          <a:bodyPr>
            <a:normAutofit lnSpcReduction="10000"/>
          </a:bodyPr>
          <a:lstStyle/>
          <a:p>
            <a:pPr algn="just">
              <a:lnSpc>
                <a:spcPct val="150000"/>
              </a:lnSpc>
            </a:pPr>
            <a:r>
              <a:rPr lang="tr-TR" dirty="0"/>
              <a:t>Birim kütle veya hacim başına verdikleri enerji çok </a:t>
            </a:r>
            <a:r>
              <a:rPr lang="tr-TR" dirty="0" smtClean="0"/>
              <a:t>yüksektir</a:t>
            </a:r>
            <a:r>
              <a:rPr lang="tr-TR" dirty="0"/>
              <a:t>.</a:t>
            </a:r>
          </a:p>
          <a:p>
            <a:pPr algn="just">
              <a:lnSpc>
                <a:spcPct val="150000"/>
              </a:lnSpc>
            </a:pPr>
            <a:r>
              <a:rPr lang="tr-TR" dirty="0" smtClean="0"/>
              <a:t>Sıvı </a:t>
            </a:r>
            <a:r>
              <a:rPr lang="tr-TR" dirty="0"/>
              <a:t>yakıtlarda yanma daha verimlidir.</a:t>
            </a:r>
          </a:p>
          <a:p>
            <a:pPr algn="just">
              <a:lnSpc>
                <a:spcPct val="150000"/>
              </a:lnSpc>
            </a:pPr>
            <a:r>
              <a:rPr lang="tr-TR" dirty="0" smtClean="0"/>
              <a:t>Bu </a:t>
            </a:r>
            <a:r>
              <a:rPr lang="tr-TR" dirty="0"/>
              <a:t>nedenle sıvı yakıtların içerdikleri enerji çok çabuk </a:t>
            </a:r>
            <a:r>
              <a:rPr lang="tr-TR" dirty="0" smtClean="0"/>
              <a:t>olarak ısı </a:t>
            </a:r>
            <a:r>
              <a:rPr lang="tr-TR" dirty="0"/>
              <a:t>enerjisine dönüşür.</a:t>
            </a:r>
          </a:p>
          <a:p>
            <a:pPr algn="just">
              <a:lnSpc>
                <a:spcPct val="150000"/>
              </a:lnSpc>
            </a:pPr>
            <a:r>
              <a:rPr lang="tr-TR" dirty="0" smtClean="0"/>
              <a:t>Sıvı </a:t>
            </a:r>
            <a:r>
              <a:rPr lang="tr-TR" dirty="0"/>
              <a:t>yakıtları taşıma, depolama ve miktarını ölçme </a:t>
            </a:r>
            <a:r>
              <a:rPr lang="tr-TR" dirty="0" smtClean="0"/>
              <a:t>daha kolaydır.</a:t>
            </a:r>
          </a:p>
          <a:p>
            <a:pPr algn="just">
              <a:lnSpc>
                <a:spcPct val="150000"/>
              </a:lnSpc>
            </a:pPr>
            <a:r>
              <a:rPr lang="tr-TR" dirty="0"/>
              <a:t>Isıl değerleri yüksek olduğundan, depolama hacimleri </a:t>
            </a:r>
            <a:r>
              <a:rPr lang="tr-TR" dirty="0" smtClean="0"/>
              <a:t>küçüktür</a:t>
            </a:r>
            <a:r>
              <a:rPr lang="tr-TR" dirty="0"/>
              <a:t>.</a:t>
            </a:r>
          </a:p>
          <a:p>
            <a:pPr algn="just">
              <a:lnSpc>
                <a:spcPct val="150000"/>
              </a:lnSpc>
            </a:pPr>
            <a:r>
              <a:rPr lang="tr-TR" dirty="0" smtClean="0"/>
              <a:t>Hava </a:t>
            </a:r>
            <a:r>
              <a:rPr lang="tr-TR" dirty="0"/>
              <a:t>ile kolayca karıştırılabilir.</a:t>
            </a:r>
          </a:p>
          <a:p>
            <a:pPr algn="just">
              <a:lnSpc>
                <a:spcPct val="150000"/>
              </a:lnSpc>
            </a:pPr>
            <a:r>
              <a:rPr lang="tr-TR" dirty="0" smtClean="0"/>
              <a:t>Daha </a:t>
            </a:r>
            <a:r>
              <a:rPr lang="tr-TR" dirty="0"/>
              <a:t>küçük hava fazlalık katsayısı ile çalışabilir</a:t>
            </a:r>
            <a:r>
              <a:rPr lang="tr-TR" dirty="0" smtClean="0"/>
              <a:t>.</a:t>
            </a:r>
            <a:endParaRPr lang="tr-TR" dirty="0"/>
          </a:p>
        </p:txBody>
      </p:sp>
    </p:spTree>
    <p:extLst>
      <p:ext uri="{BB962C8B-B14F-4D97-AF65-F5344CB8AC3E}">
        <p14:creationId xmlns:p14="http://schemas.microsoft.com/office/powerpoint/2010/main" val="21590009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62149"/>
            <a:ext cx="10058400" cy="5310051"/>
          </a:xfrm>
        </p:spPr>
        <p:txBody>
          <a:bodyPr>
            <a:normAutofit/>
          </a:bodyPr>
          <a:lstStyle/>
          <a:p>
            <a:pPr marL="0" indent="0" algn="just">
              <a:buNone/>
            </a:pPr>
            <a:r>
              <a:rPr lang="tr-TR" dirty="0"/>
              <a:t>Benzin,  farklı  moleküllerin  bir  karışımı  olduğundan  her  </a:t>
            </a:r>
            <a:r>
              <a:rPr lang="tr-TR" dirty="0" smtClean="0"/>
              <a:t>tür molekülün  </a:t>
            </a:r>
            <a:r>
              <a:rPr lang="tr-TR" dirty="0"/>
              <a:t>K.N’sı  farklıdır  ve  bunun  sonucu  olarak  </a:t>
            </a:r>
            <a:r>
              <a:rPr lang="tr-TR" dirty="0" smtClean="0"/>
              <a:t>benzinin damıtma </a:t>
            </a:r>
            <a:r>
              <a:rPr lang="tr-TR" dirty="0"/>
              <a:t>eğrisi yatay bir eğri değildir. </a:t>
            </a:r>
          </a:p>
          <a:p>
            <a:pPr marL="0" indent="0" algn="just">
              <a:buNone/>
            </a:pPr>
            <a:r>
              <a:rPr lang="tr-TR" dirty="0" smtClean="0">
                <a:solidFill>
                  <a:srgbClr val="FF0000"/>
                </a:solidFill>
              </a:rPr>
              <a:t>Yakıtın </a:t>
            </a:r>
            <a:r>
              <a:rPr lang="tr-TR" dirty="0">
                <a:solidFill>
                  <a:srgbClr val="FF0000"/>
                </a:solidFill>
              </a:rPr>
              <a:t>uçuculuğu; </a:t>
            </a:r>
            <a:r>
              <a:rPr lang="tr-TR" dirty="0"/>
              <a:t>motorun soğukta ilk çalışması, ısınma </a:t>
            </a:r>
            <a:r>
              <a:rPr lang="tr-TR" dirty="0" smtClean="0"/>
              <a:t>süresi, performansı </a:t>
            </a:r>
            <a:r>
              <a:rPr lang="tr-TR" dirty="0"/>
              <a:t>ve ivmelenmesi gibi özelliklerinin yanında karterdeki </a:t>
            </a:r>
            <a:r>
              <a:rPr lang="tr-TR" dirty="0" smtClean="0"/>
              <a:t>yağın </a:t>
            </a:r>
            <a:r>
              <a:rPr lang="tr-TR" dirty="0"/>
              <a:t>incelmesine de sebep olabilir. </a:t>
            </a:r>
            <a:endParaRPr lang="tr-TR" dirty="0" smtClean="0"/>
          </a:p>
          <a:p>
            <a:pPr marL="0" indent="0" algn="just">
              <a:buNone/>
            </a:pPr>
            <a:r>
              <a:rPr lang="tr-TR" dirty="0"/>
              <a:t>Yüksek  uçuculuk,  </a:t>
            </a:r>
            <a:r>
              <a:rPr lang="tr-TR" dirty="0" smtClean="0"/>
              <a:t>motorun soğukta  </a:t>
            </a:r>
            <a:r>
              <a:rPr lang="tr-TR" dirty="0"/>
              <a:t>yol  </a:t>
            </a:r>
            <a:r>
              <a:rPr lang="tr-TR" dirty="0" smtClean="0"/>
              <a:t>alma kabiliyetini  </a:t>
            </a:r>
            <a:r>
              <a:rPr lang="tr-TR" dirty="0"/>
              <a:t>arttırır  </a:t>
            </a:r>
            <a:r>
              <a:rPr lang="tr-TR" dirty="0" smtClean="0"/>
              <a:t>ve karterdeki  yağın incelmesini </a:t>
            </a:r>
            <a:r>
              <a:rPr lang="tr-TR" dirty="0"/>
              <a:t>azaltır. </a:t>
            </a:r>
          </a:p>
          <a:p>
            <a:pPr marL="0" indent="0" algn="just">
              <a:buNone/>
            </a:pPr>
            <a:r>
              <a:rPr lang="tr-TR" dirty="0" smtClean="0"/>
              <a:t>Eğer  </a:t>
            </a:r>
            <a:r>
              <a:rPr lang="tr-TR" dirty="0"/>
              <a:t>benzin  </a:t>
            </a:r>
            <a:r>
              <a:rPr lang="tr-TR" dirty="0" smtClean="0"/>
              <a:t>hava içerisinde  </a:t>
            </a:r>
            <a:r>
              <a:rPr lang="tr-TR" dirty="0"/>
              <a:t>homojen  </a:t>
            </a:r>
            <a:r>
              <a:rPr lang="tr-TR" dirty="0" smtClean="0"/>
              <a:t>bir şekilde  </a:t>
            </a:r>
            <a:r>
              <a:rPr lang="tr-TR" dirty="0"/>
              <a:t>ve  </a:t>
            </a:r>
            <a:r>
              <a:rPr lang="tr-TR" dirty="0" smtClean="0"/>
              <a:t>buharlaşmış olarak  dağılmamışsa, motor </a:t>
            </a:r>
            <a:r>
              <a:rPr lang="tr-TR" dirty="0"/>
              <a:t>düzgün çalışmaz. Çünkü  ısınma  esnasında  </a:t>
            </a:r>
            <a:r>
              <a:rPr lang="tr-TR" dirty="0" smtClean="0"/>
              <a:t>motor soğuktur  </a:t>
            </a:r>
            <a:r>
              <a:rPr lang="tr-TR" dirty="0"/>
              <a:t>ve  silindire  emilen  </a:t>
            </a:r>
            <a:r>
              <a:rPr lang="tr-TR" dirty="0" smtClean="0"/>
              <a:t>yakıt tamamen </a:t>
            </a:r>
            <a:r>
              <a:rPr lang="tr-TR" dirty="0"/>
              <a:t>buharlaşmamıştır. </a:t>
            </a:r>
            <a:endParaRPr lang="tr-TR" dirty="0" smtClean="0"/>
          </a:p>
          <a:p>
            <a:pPr marL="0" indent="0" algn="just">
              <a:buNone/>
            </a:pPr>
            <a:r>
              <a:rPr lang="tr-TR" dirty="0" smtClean="0"/>
              <a:t>Sıvı  </a:t>
            </a:r>
            <a:r>
              <a:rPr lang="tr-TR" dirty="0"/>
              <a:t>olarak  silindire  giren  </a:t>
            </a:r>
            <a:r>
              <a:rPr lang="tr-TR" dirty="0" smtClean="0"/>
              <a:t>yakıtın bir  </a:t>
            </a:r>
            <a:r>
              <a:rPr lang="tr-TR" dirty="0"/>
              <a:t>kısmı  silindir  </a:t>
            </a:r>
            <a:r>
              <a:rPr lang="tr-TR" dirty="0" smtClean="0"/>
              <a:t>cidarından kartere  </a:t>
            </a:r>
            <a:r>
              <a:rPr lang="tr-TR" dirty="0"/>
              <a:t>sızarak  </a:t>
            </a:r>
            <a:r>
              <a:rPr lang="tr-TR" dirty="0" smtClean="0"/>
              <a:t>yağın incelmesine  </a:t>
            </a:r>
            <a:r>
              <a:rPr lang="tr-TR" dirty="0"/>
              <a:t>ve  </a:t>
            </a:r>
            <a:r>
              <a:rPr lang="tr-TR" dirty="0" smtClean="0"/>
              <a:t>yağın viskozitesinin  </a:t>
            </a:r>
            <a:r>
              <a:rPr lang="tr-TR" dirty="0"/>
              <a:t>azalmasına  </a:t>
            </a:r>
            <a:r>
              <a:rPr lang="tr-TR" dirty="0" smtClean="0"/>
              <a:t>neden olacaktır</a:t>
            </a:r>
            <a:r>
              <a:rPr lang="tr-TR" dirty="0"/>
              <a:t>.</a:t>
            </a:r>
          </a:p>
        </p:txBody>
      </p:sp>
    </p:spTree>
    <p:extLst>
      <p:ext uri="{BB962C8B-B14F-4D97-AF65-F5344CB8AC3E}">
        <p14:creationId xmlns:p14="http://schemas.microsoft.com/office/powerpoint/2010/main" val="4548664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79269"/>
            <a:ext cx="10058400" cy="5492931"/>
          </a:xfrm>
        </p:spPr>
        <p:txBody>
          <a:bodyPr>
            <a:normAutofit/>
          </a:bodyPr>
          <a:lstStyle/>
          <a:p>
            <a:pPr marL="0" indent="0" algn="just">
              <a:buNone/>
            </a:pPr>
            <a:r>
              <a:rPr lang="tr-TR" dirty="0"/>
              <a:t>Yakıtın,  motorun  ilk  çalışma  ve  ısınma  zamanı  ile  ilgili  </a:t>
            </a:r>
            <a:r>
              <a:rPr lang="tr-TR" dirty="0" smtClean="0"/>
              <a:t>özellikleri damıtma </a:t>
            </a:r>
            <a:r>
              <a:rPr lang="tr-TR" dirty="0"/>
              <a:t>eğrisinin %20-70 arasına düşen buharlaşma </a:t>
            </a:r>
            <a:r>
              <a:rPr lang="tr-TR" dirty="0" smtClean="0"/>
              <a:t>eğrileriyle değerlendirilir</a:t>
            </a:r>
            <a:r>
              <a:rPr lang="tr-TR" dirty="0"/>
              <a:t>.  Bu  bölgeye  ait  sıcaklıklar  ne  kadar  düşük  </a:t>
            </a:r>
            <a:r>
              <a:rPr lang="tr-TR" dirty="0" smtClean="0"/>
              <a:t>olursa yakıt</a:t>
            </a:r>
            <a:r>
              <a:rPr lang="tr-TR" dirty="0"/>
              <a:t>, ilk çalışma ve ısınma zamanı bakımından o kadar iyidir</a:t>
            </a:r>
            <a:r>
              <a:rPr lang="tr-TR" dirty="0" smtClean="0"/>
              <a:t>.</a:t>
            </a:r>
          </a:p>
          <a:p>
            <a:pPr marL="0" indent="0" algn="just">
              <a:buNone/>
            </a:pPr>
            <a:r>
              <a:rPr lang="tr-TR" dirty="0"/>
              <a:t>Uçuculuğu  yüksek  yakıt,  sıcak  havalarda  «buhar  </a:t>
            </a:r>
            <a:r>
              <a:rPr lang="tr-TR" dirty="0" smtClean="0"/>
              <a:t>tıkacı»na neden  </a:t>
            </a:r>
            <a:r>
              <a:rPr lang="tr-TR" dirty="0"/>
              <a:t>olur.  Motorun  yakıt  sisteminde  (yakıt  </a:t>
            </a:r>
            <a:r>
              <a:rPr lang="tr-TR" dirty="0" smtClean="0"/>
              <a:t>pompası, karbüratör</a:t>
            </a:r>
            <a:r>
              <a:rPr lang="tr-TR" dirty="0"/>
              <a:t>,  enjektör)  herhangi  bir  yerde  fazla  </a:t>
            </a:r>
            <a:r>
              <a:rPr lang="tr-TR" dirty="0" smtClean="0"/>
              <a:t>benzin buharının  </a:t>
            </a:r>
            <a:r>
              <a:rPr lang="tr-TR" dirty="0"/>
              <a:t>toplanmasıyla  meydana  gelir  ve  motora  yeterli  </a:t>
            </a:r>
            <a:r>
              <a:rPr lang="tr-TR" dirty="0" smtClean="0"/>
              <a:t>yakıt gelmesini  </a:t>
            </a:r>
            <a:r>
              <a:rPr lang="tr-TR" dirty="0"/>
              <a:t>engeller.  Bu  olaya  «buhar  tıkacı»  denir.  </a:t>
            </a:r>
            <a:r>
              <a:rPr lang="tr-TR" dirty="0" smtClean="0"/>
              <a:t>Bunun sonucunda  </a:t>
            </a:r>
            <a:r>
              <a:rPr lang="tr-TR" dirty="0"/>
              <a:t>hava/yakıt  oranı  bozulur,  yakıt  </a:t>
            </a:r>
            <a:r>
              <a:rPr lang="tr-TR" dirty="0" smtClean="0"/>
              <a:t>miktarı azalacağından </a:t>
            </a:r>
            <a:r>
              <a:rPr lang="tr-TR" dirty="0"/>
              <a:t>motorun gücü düşer. </a:t>
            </a:r>
          </a:p>
          <a:p>
            <a:pPr marL="0" indent="0" algn="just">
              <a:buNone/>
            </a:pPr>
            <a:r>
              <a:rPr lang="tr-TR" dirty="0" smtClean="0"/>
              <a:t>Yakıtın  </a:t>
            </a:r>
            <a:r>
              <a:rPr lang="tr-TR" dirty="0"/>
              <a:t>buhar  tıkacına  yol  açma  özelliği,  «Reid  buhar  </a:t>
            </a:r>
            <a:r>
              <a:rPr lang="tr-TR" dirty="0" smtClean="0"/>
              <a:t>basıncı» ile  </a:t>
            </a:r>
            <a:r>
              <a:rPr lang="tr-TR" dirty="0"/>
              <a:t>ölçülür.  Buhar  tıkacı  açısından  iyi  olarak  nitelendirilen  </a:t>
            </a:r>
            <a:r>
              <a:rPr lang="tr-TR" dirty="0" smtClean="0"/>
              <a:t>bir yakıtın </a:t>
            </a:r>
            <a:r>
              <a:rPr lang="tr-TR" dirty="0"/>
              <a:t>Reid buhar basıncı 0.7-0.8 atm. aralığında olmalıdır</a:t>
            </a:r>
            <a:r>
              <a:rPr lang="tr-TR" dirty="0" smtClean="0"/>
              <a:t>.</a:t>
            </a:r>
          </a:p>
          <a:p>
            <a:pPr marL="0" indent="0" algn="just">
              <a:buNone/>
            </a:pPr>
            <a:r>
              <a:rPr lang="tr-TR" dirty="0"/>
              <a:t>Uçuculuğu  az  olan  yakıtlar  ise  silindirler  arasında  eşit  </a:t>
            </a:r>
            <a:r>
              <a:rPr lang="tr-TR" dirty="0" smtClean="0"/>
              <a:t>olarak dağıtılamaz</a:t>
            </a:r>
            <a:r>
              <a:rPr lang="tr-TR" dirty="0"/>
              <a:t>.  Bu  da  verim  düşmesine  neden  olur.  Bu  </a:t>
            </a:r>
            <a:r>
              <a:rPr lang="tr-TR" dirty="0" smtClean="0"/>
              <a:t>nedenle motorun  </a:t>
            </a:r>
            <a:r>
              <a:rPr lang="tr-TR" dirty="0"/>
              <a:t>düzenli  çalışabilmesi  için  uçucu  ve  az  uçucu  </a:t>
            </a:r>
            <a:r>
              <a:rPr lang="tr-TR" dirty="0" smtClean="0"/>
              <a:t>özellikteki hidrokarbonlar </a:t>
            </a:r>
            <a:r>
              <a:rPr lang="tr-TR" dirty="0"/>
              <a:t>tam kararında olmalıdır. </a:t>
            </a:r>
          </a:p>
        </p:txBody>
      </p:sp>
    </p:spTree>
    <p:extLst>
      <p:ext uri="{BB962C8B-B14F-4D97-AF65-F5344CB8AC3E}">
        <p14:creationId xmlns:p14="http://schemas.microsoft.com/office/powerpoint/2010/main" val="11043073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96834"/>
            <a:ext cx="10058400" cy="5375366"/>
          </a:xfrm>
        </p:spPr>
        <p:txBody>
          <a:bodyPr>
            <a:normAutofit fontScale="92500" lnSpcReduction="10000"/>
          </a:bodyPr>
          <a:lstStyle/>
          <a:p>
            <a:pPr marL="0" indent="0" algn="just">
              <a:lnSpc>
                <a:spcPct val="150000"/>
              </a:lnSpc>
              <a:buNone/>
            </a:pPr>
            <a:r>
              <a:rPr lang="tr-TR" dirty="0" smtClean="0"/>
              <a:t>Genel </a:t>
            </a:r>
            <a:r>
              <a:rPr lang="tr-TR" dirty="0"/>
              <a:t>olarak petrolün kalitesi; spesifik gravitesi (özgül ağırlığı</a:t>
            </a:r>
            <a:r>
              <a:rPr lang="tr-TR" dirty="0" smtClean="0"/>
              <a:t>), kırılma  </a:t>
            </a:r>
            <a:r>
              <a:rPr lang="tr-TR" dirty="0"/>
              <a:t>indisi,  oksidasyon  kararlılığı,  viskozitesi  veya  </a:t>
            </a:r>
            <a:r>
              <a:rPr lang="tr-TR" dirty="0" smtClean="0"/>
              <a:t>akma noktası </a:t>
            </a:r>
            <a:r>
              <a:rPr lang="tr-TR" dirty="0"/>
              <a:t>gibi deneysel testlerle belirlenir</a:t>
            </a:r>
            <a:r>
              <a:rPr lang="tr-TR" dirty="0" smtClean="0"/>
              <a:t>.</a:t>
            </a:r>
          </a:p>
          <a:p>
            <a:pPr marL="0" indent="0" algn="just">
              <a:lnSpc>
                <a:spcPct val="150000"/>
              </a:lnSpc>
              <a:buNone/>
            </a:pPr>
            <a:endParaRPr lang="tr-TR" dirty="0"/>
          </a:p>
          <a:p>
            <a:pPr marL="0" indent="0" algn="just">
              <a:lnSpc>
                <a:spcPct val="150000"/>
              </a:lnSpc>
              <a:buNone/>
            </a:pPr>
            <a:r>
              <a:rPr lang="tr-TR" dirty="0" smtClean="0"/>
              <a:t>Ham  </a:t>
            </a:r>
            <a:r>
              <a:rPr lang="tr-TR" dirty="0"/>
              <a:t>petrollerin  en  önemli  özellikleri  kaynama  noktası  </a:t>
            </a:r>
            <a:r>
              <a:rPr lang="tr-TR" dirty="0" smtClean="0"/>
              <a:t>dağılımı, yoğunluğu  </a:t>
            </a:r>
            <a:r>
              <a:rPr lang="tr-TR" dirty="0"/>
              <a:t>(API  gravitesi)  ve  viskozitesidir.  Kaynama  </a:t>
            </a:r>
            <a:r>
              <a:rPr lang="tr-TR" dirty="0" smtClean="0"/>
              <a:t>noktası dağılımı</a:t>
            </a:r>
            <a:r>
              <a:rPr lang="tr-TR" dirty="0"/>
              <a:t>; kaynama profili ve damıtma verimi hakkında bilgi </a:t>
            </a:r>
            <a:r>
              <a:rPr lang="tr-TR" dirty="0" smtClean="0"/>
              <a:t>verir. Bu  </a:t>
            </a:r>
            <a:r>
              <a:rPr lang="tr-TR" dirty="0"/>
              <a:t>sayede  ham  petrolden  elde  edilecek  yakıt  ve  atık  </a:t>
            </a:r>
            <a:r>
              <a:rPr lang="tr-TR" dirty="0" smtClean="0"/>
              <a:t>miktarı tahmin </a:t>
            </a:r>
            <a:r>
              <a:rPr lang="tr-TR" dirty="0"/>
              <a:t>edilebilir</a:t>
            </a:r>
            <a:r>
              <a:rPr lang="tr-TR" dirty="0" smtClean="0"/>
              <a:t>.</a:t>
            </a:r>
          </a:p>
          <a:p>
            <a:pPr marL="0" indent="0" algn="just">
              <a:lnSpc>
                <a:spcPct val="150000"/>
              </a:lnSpc>
              <a:buNone/>
            </a:pPr>
            <a:endParaRPr lang="tr-TR" dirty="0"/>
          </a:p>
          <a:p>
            <a:pPr marL="0" indent="0" algn="just">
              <a:lnSpc>
                <a:spcPct val="150000"/>
              </a:lnSpc>
              <a:buNone/>
            </a:pPr>
            <a:r>
              <a:rPr lang="tr-TR" dirty="0" smtClean="0"/>
              <a:t>Ayrıca  </a:t>
            </a:r>
            <a:r>
              <a:rPr lang="tr-TR" dirty="0"/>
              <a:t>petrolün  aromatik  ve  alifatik  özelliğini  belirlemek  </a:t>
            </a:r>
            <a:r>
              <a:rPr lang="tr-TR" dirty="0" smtClean="0"/>
              <a:t>için «Anilin </a:t>
            </a:r>
            <a:r>
              <a:rPr lang="tr-TR" dirty="0"/>
              <a:t>Noktası Testi» yapılır.</a:t>
            </a:r>
          </a:p>
        </p:txBody>
      </p:sp>
    </p:spTree>
    <p:extLst>
      <p:ext uri="{BB962C8B-B14F-4D97-AF65-F5344CB8AC3E}">
        <p14:creationId xmlns:p14="http://schemas.microsoft.com/office/powerpoint/2010/main" val="6617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57647"/>
            <a:ext cx="10058400" cy="5414554"/>
          </a:xfrm>
        </p:spPr>
        <p:txBody>
          <a:bodyPr>
            <a:normAutofit/>
          </a:bodyPr>
          <a:lstStyle/>
          <a:p>
            <a:pPr algn="just">
              <a:lnSpc>
                <a:spcPct val="150000"/>
              </a:lnSpc>
            </a:pPr>
            <a:r>
              <a:rPr lang="tr-TR" dirty="0"/>
              <a:t>Duman, hava kanalları, vantilatör ve aspiratör gibi elemanlar daha küçük kapasite ve boyutlarda tasarımlanabilir.</a:t>
            </a:r>
          </a:p>
          <a:p>
            <a:pPr algn="just">
              <a:lnSpc>
                <a:spcPct val="150000"/>
              </a:lnSpc>
            </a:pPr>
            <a:r>
              <a:rPr lang="tr-TR" dirty="0"/>
              <a:t>Sıvı yakıtlarda yakacak kalitesindeki değişim daha azdır.</a:t>
            </a:r>
          </a:p>
          <a:p>
            <a:pPr algn="just">
              <a:lnSpc>
                <a:spcPct val="150000"/>
              </a:lnSpc>
            </a:pPr>
            <a:r>
              <a:rPr lang="tr-TR" dirty="0" smtClean="0"/>
              <a:t>Sıvı </a:t>
            </a:r>
            <a:r>
              <a:rPr lang="tr-TR" dirty="0"/>
              <a:t>yakıt yakma sistemlerinin ilk yatırım ve sonraki </a:t>
            </a:r>
            <a:r>
              <a:rPr lang="tr-TR" dirty="0" smtClean="0"/>
              <a:t>işletme giderleri </a:t>
            </a:r>
            <a:r>
              <a:rPr lang="tr-TR" dirty="0"/>
              <a:t>daha düşüktür. </a:t>
            </a:r>
          </a:p>
          <a:p>
            <a:pPr algn="just">
              <a:lnSpc>
                <a:spcPct val="150000"/>
              </a:lnSpc>
            </a:pPr>
            <a:r>
              <a:rPr lang="tr-TR" dirty="0" smtClean="0"/>
              <a:t>Sıvı </a:t>
            </a:r>
            <a:r>
              <a:rPr lang="tr-TR" dirty="0"/>
              <a:t>yakıt yakan kazanlar daha hızlı devreye girer ve </a:t>
            </a:r>
            <a:r>
              <a:rPr lang="tr-TR" dirty="0" smtClean="0"/>
              <a:t>yük değişimlerini </a:t>
            </a:r>
            <a:r>
              <a:rPr lang="tr-TR" dirty="0"/>
              <a:t>daha hızlı karşılarlar.</a:t>
            </a:r>
          </a:p>
          <a:p>
            <a:pPr algn="just">
              <a:lnSpc>
                <a:spcPct val="150000"/>
              </a:lnSpc>
            </a:pPr>
            <a:r>
              <a:rPr lang="tr-TR" dirty="0" smtClean="0"/>
              <a:t>Sıvı </a:t>
            </a:r>
            <a:r>
              <a:rPr lang="tr-TR" dirty="0"/>
              <a:t>yakıtlar, yandıktan sonra kül bırakmazlar. </a:t>
            </a:r>
          </a:p>
          <a:p>
            <a:pPr algn="just">
              <a:lnSpc>
                <a:spcPct val="150000"/>
              </a:lnSpc>
            </a:pPr>
            <a:r>
              <a:rPr lang="tr-TR" dirty="0" smtClean="0"/>
              <a:t>Sıvı </a:t>
            </a:r>
            <a:r>
              <a:rPr lang="tr-TR" dirty="0"/>
              <a:t>yakıtlı sistemler temiz çalışırlar ve çıkan salımlar çevre </a:t>
            </a:r>
            <a:r>
              <a:rPr lang="tr-TR" dirty="0" smtClean="0"/>
              <a:t>açısından </a:t>
            </a:r>
            <a:r>
              <a:rPr lang="tr-TR" dirty="0"/>
              <a:t>daha az zararlıdır.</a:t>
            </a:r>
            <a:endParaRPr lang="tr-TR" dirty="0" smtClean="0"/>
          </a:p>
        </p:txBody>
      </p:sp>
    </p:spTree>
    <p:extLst>
      <p:ext uri="{BB962C8B-B14F-4D97-AF65-F5344CB8AC3E}">
        <p14:creationId xmlns:p14="http://schemas.microsoft.com/office/powerpoint/2010/main" val="1195232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91025"/>
          </a:xfrm>
        </p:spPr>
        <p:txBody>
          <a:bodyPr>
            <a:normAutofit fontScale="90000"/>
          </a:bodyPr>
          <a:lstStyle/>
          <a:p>
            <a:pPr algn="ctr"/>
            <a:r>
              <a:rPr lang="tr-TR" sz="3600" dirty="0" smtClean="0"/>
              <a:t/>
            </a:r>
            <a:br>
              <a:rPr lang="tr-TR" sz="3600" dirty="0" smtClean="0"/>
            </a:br>
            <a:r>
              <a:rPr lang="tr-TR" sz="2700" dirty="0" smtClean="0"/>
              <a:t>PETROL </a:t>
            </a:r>
            <a:r>
              <a:rPr lang="tr-TR" sz="2700" dirty="0"/>
              <a:t>ve DAMITMA</a:t>
            </a:r>
            <a:br>
              <a:rPr lang="tr-TR" sz="2700" dirty="0"/>
            </a:br>
            <a:endParaRPr lang="tr-TR" sz="2700" dirty="0"/>
          </a:p>
        </p:txBody>
      </p:sp>
      <p:sp>
        <p:nvSpPr>
          <p:cNvPr id="3" name="Content Placeholder 2"/>
          <p:cNvSpPr>
            <a:spLocks noGrp="1"/>
          </p:cNvSpPr>
          <p:nvPr>
            <p:ph idx="1"/>
          </p:nvPr>
        </p:nvSpPr>
        <p:spPr>
          <a:xfrm>
            <a:off x="978408" y="1267097"/>
            <a:ext cx="10058400" cy="4892040"/>
          </a:xfrm>
        </p:spPr>
        <p:txBody>
          <a:bodyPr>
            <a:normAutofit fontScale="92500" lnSpcReduction="20000"/>
          </a:bodyPr>
          <a:lstStyle/>
          <a:p>
            <a:pPr marL="0" indent="0" algn="just">
              <a:lnSpc>
                <a:spcPct val="150000"/>
              </a:lnSpc>
              <a:buNone/>
            </a:pPr>
            <a:r>
              <a:rPr lang="tr-TR" b="1" dirty="0" smtClean="0"/>
              <a:t>ASTM  </a:t>
            </a:r>
            <a:r>
              <a:rPr lang="tr-TR" b="1" dirty="0"/>
              <a:t>D-4175  </a:t>
            </a:r>
            <a:r>
              <a:rPr lang="tr-TR" dirty="0"/>
              <a:t>standardına  göre  petrol;  doğal  </a:t>
            </a:r>
            <a:r>
              <a:rPr lang="tr-TR" dirty="0" smtClean="0"/>
              <a:t>olaylarla meydana  </a:t>
            </a:r>
            <a:r>
              <a:rPr lang="tr-TR" dirty="0"/>
              <a:t>gelmiş  hidrokarbonların  karışımları  ile  </a:t>
            </a:r>
            <a:r>
              <a:rPr lang="tr-TR" b="1" dirty="0"/>
              <a:t>S,  N,  O  </a:t>
            </a:r>
            <a:r>
              <a:rPr lang="tr-TR" b="1" dirty="0" smtClean="0"/>
              <a:t>ve diğer </a:t>
            </a:r>
            <a:r>
              <a:rPr lang="tr-TR" b="1" dirty="0"/>
              <a:t>elementleri </a:t>
            </a:r>
            <a:r>
              <a:rPr lang="tr-TR" dirty="0"/>
              <a:t>ihtiva eden sıvı haldeki maddedir.</a:t>
            </a:r>
          </a:p>
          <a:p>
            <a:pPr marL="0" indent="0" algn="just">
              <a:lnSpc>
                <a:spcPct val="150000"/>
              </a:lnSpc>
              <a:buNone/>
            </a:pPr>
            <a:r>
              <a:rPr lang="tr-TR" b="1" dirty="0"/>
              <a:t>Ham  petrol;  </a:t>
            </a:r>
            <a:r>
              <a:rPr lang="tr-TR" dirty="0"/>
              <a:t>akıcılığı  oldukça  az,  kaygan,  rengi  koyu  sarı  </a:t>
            </a:r>
            <a:r>
              <a:rPr lang="tr-TR" dirty="0" smtClean="0"/>
              <a:t>ile siyah </a:t>
            </a:r>
            <a:r>
              <a:rPr lang="tr-TR" dirty="0"/>
              <a:t>arasında değişen ve ağır kokusu olan bir sıvıdır.</a:t>
            </a:r>
          </a:p>
          <a:p>
            <a:pPr marL="0" indent="0" algn="just">
              <a:lnSpc>
                <a:spcPct val="150000"/>
              </a:lnSpc>
              <a:buNone/>
            </a:pPr>
            <a:r>
              <a:rPr lang="tr-TR" b="1" dirty="0"/>
              <a:t>Özellikleri;</a:t>
            </a:r>
          </a:p>
          <a:p>
            <a:pPr algn="just">
              <a:lnSpc>
                <a:spcPct val="150000"/>
              </a:lnSpc>
            </a:pPr>
            <a:r>
              <a:rPr lang="tr-TR" dirty="0" smtClean="0"/>
              <a:t>Sudan </a:t>
            </a:r>
            <a:r>
              <a:rPr lang="tr-TR" dirty="0"/>
              <a:t>hafiftir.</a:t>
            </a:r>
          </a:p>
          <a:p>
            <a:pPr algn="just">
              <a:lnSpc>
                <a:spcPct val="150000"/>
              </a:lnSpc>
            </a:pPr>
            <a:r>
              <a:rPr lang="tr-TR" dirty="0" smtClean="0"/>
              <a:t>Suda </a:t>
            </a:r>
            <a:r>
              <a:rPr lang="tr-TR" dirty="0"/>
              <a:t>çözünmez. Alkol, eter, aseton içerisinde çözünür.</a:t>
            </a:r>
          </a:p>
          <a:p>
            <a:pPr algn="just">
              <a:lnSpc>
                <a:spcPct val="150000"/>
              </a:lnSpc>
            </a:pPr>
            <a:r>
              <a:rPr lang="tr-TR" dirty="0" smtClean="0"/>
              <a:t>Bazı  </a:t>
            </a:r>
            <a:r>
              <a:rPr lang="tr-TR" dirty="0"/>
              <a:t>hidrokarbonların  karışımından  oluştuğu  için  </a:t>
            </a:r>
            <a:r>
              <a:rPr lang="tr-TR" dirty="0" smtClean="0"/>
              <a:t>kimyasal bileşimi </a:t>
            </a:r>
            <a:r>
              <a:rPr lang="tr-TR" dirty="0"/>
              <a:t>sabit değildir.</a:t>
            </a:r>
          </a:p>
        </p:txBody>
      </p:sp>
    </p:spTree>
    <p:extLst>
      <p:ext uri="{BB962C8B-B14F-4D97-AF65-F5344CB8AC3E}">
        <p14:creationId xmlns:p14="http://schemas.microsoft.com/office/powerpoint/2010/main" val="3291477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22960"/>
            <a:ext cx="10058400" cy="5349240"/>
          </a:xfrm>
        </p:spPr>
        <p:txBody>
          <a:bodyPr>
            <a:normAutofit/>
          </a:bodyPr>
          <a:lstStyle/>
          <a:p>
            <a:pPr algn="just">
              <a:lnSpc>
                <a:spcPct val="150000"/>
              </a:lnSpc>
            </a:pPr>
            <a:r>
              <a:rPr lang="tr-TR" b="1" dirty="0"/>
              <a:t>Hidrokarbon;  </a:t>
            </a:r>
            <a:r>
              <a:rPr lang="tr-TR" dirty="0"/>
              <a:t>karbon  ve  hidrojen  elementlerini  </a:t>
            </a:r>
            <a:r>
              <a:rPr lang="tr-TR" dirty="0" smtClean="0"/>
              <a:t>farklı oranlarda  </a:t>
            </a:r>
            <a:r>
              <a:rPr lang="tr-TR" dirty="0"/>
              <a:t>bulunmasıyla  meydana  gelen  </a:t>
            </a:r>
            <a:r>
              <a:rPr lang="tr-TR" b="1" dirty="0"/>
              <a:t>metan,  etan,  </a:t>
            </a:r>
            <a:r>
              <a:rPr lang="tr-TR" b="1" dirty="0" smtClean="0"/>
              <a:t>propan,bütan </a:t>
            </a:r>
            <a:r>
              <a:rPr lang="tr-TR" b="1" dirty="0"/>
              <a:t>vb. </a:t>
            </a:r>
            <a:r>
              <a:rPr lang="tr-TR" dirty="0"/>
              <a:t>bileşiklerdir</a:t>
            </a:r>
            <a:r>
              <a:rPr lang="tr-TR" dirty="0" smtClean="0"/>
              <a:t>.</a:t>
            </a:r>
          </a:p>
          <a:p>
            <a:pPr marL="0" indent="0" algn="just">
              <a:buNone/>
            </a:pPr>
            <a:endParaRPr lang="tr-TR" dirty="0"/>
          </a:p>
          <a:p>
            <a:pPr algn="just">
              <a:lnSpc>
                <a:spcPct val="150000"/>
              </a:lnSpc>
            </a:pPr>
            <a:r>
              <a:rPr lang="tr-TR" dirty="0" smtClean="0"/>
              <a:t>Ham  </a:t>
            </a:r>
            <a:r>
              <a:rPr lang="tr-TR" dirty="0"/>
              <a:t>petrol,  </a:t>
            </a:r>
            <a:r>
              <a:rPr lang="tr-TR" b="1" dirty="0"/>
              <a:t>molekül  ağırlığı  16  ile  2000  </a:t>
            </a:r>
            <a:r>
              <a:rPr lang="tr-TR" dirty="0"/>
              <a:t>arasında  değişen  </a:t>
            </a:r>
            <a:r>
              <a:rPr lang="tr-TR" dirty="0" smtClean="0"/>
              <a:t>çok sayıda  </a:t>
            </a:r>
            <a:r>
              <a:rPr lang="tr-TR" dirty="0"/>
              <a:t>bileşiklerden  meydana  gelmektedir.  Bu  </a:t>
            </a:r>
            <a:r>
              <a:rPr lang="tr-TR" dirty="0" smtClean="0"/>
              <a:t>bileşiklerin kaynama  </a:t>
            </a:r>
            <a:r>
              <a:rPr lang="tr-TR" dirty="0"/>
              <a:t>noktaları  da</a:t>
            </a:r>
            <a:r>
              <a:rPr lang="tr-TR" b="1" dirty="0"/>
              <a:t>  -160  </a:t>
            </a:r>
            <a:r>
              <a:rPr lang="tr-TR" b="1" dirty="0" smtClean="0"/>
              <a:t>°C  </a:t>
            </a:r>
            <a:r>
              <a:rPr lang="tr-TR" b="1" dirty="0"/>
              <a:t>ile  1100  </a:t>
            </a:r>
            <a:r>
              <a:rPr lang="tr-TR" b="1" dirty="0" smtClean="0"/>
              <a:t>°C  </a:t>
            </a:r>
            <a:r>
              <a:rPr lang="tr-TR" dirty="0" smtClean="0"/>
              <a:t>arasında değişmektedir.</a:t>
            </a:r>
          </a:p>
          <a:p>
            <a:pPr algn="just"/>
            <a:endParaRPr lang="tr-TR" dirty="0"/>
          </a:p>
          <a:p>
            <a:pPr algn="just">
              <a:lnSpc>
                <a:spcPct val="150000"/>
              </a:lnSpc>
            </a:pPr>
            <a:r>
              <a:rPr lang="tr-TR" dirty="0" smtClean="0"/>
              <a:t>Ham  </a:t>
            </a:r>
            <a:r>
              <a:rPr lang="tr-TR" dirty="0"/>
              <a:t>petrol;  </a:t>
            </a:r>
            <a:r>
              <a:rPr lang="tr-TR" b="1" dirty="0"/>
              <a:t>%84  karbon,  %14  hidrojen,  %1-3  kükürt,  &lt;%</a:t>
            </a:r>
            <a:r>
              <a:rPr lang="tr-TR" b="1" dirty="0" smtClean="0"/>
              <a:t>1 azot</a:t>
            </a:r>
            <a:r>
              <a:rPr lang="tr-TR" b="1" dirty="0"/>
              <a:t>,  &lt;%1  metaller  (Ni,  Fe,Cu),  &lt;%1  tuzlar  (Na,  Mg  ve  </a:t>
            </a:r>
            <a:r>
              <a:rPr lang="tr-TR" b="1" dirty="0" smtClean="0"/>
              <a:t>Ca klorid</a:t>
            </a:r>
            <a:r>
              <a:rPr lang="tr-TR" b="1" dirty="0"/>
              <a:t>) </a:t>
            </a:r>
            <a:endParaRPr lang="tr-TR" b="1" dirty="0" smtClean="0"/>
          </a:p>
          <a:p>
            <a:pPr algn="just"/>
            <a:endParaRPr lang="tr-TR" b="1" dirty="0" smtClean="0"/>
          </a:p>
          <a:p>
            <a:pPr algn="just"/>
            <a:endParaRPr lang="tr-TR" dirty="0"/>
          </a:p>
        </p:txBody>
      </p:sp>
    </p:spTree>
    <p:extLst>
      <p:ext uri="{BB962C8B-B14F-4D97-AF65-F5344CB8AC3E}">
        <p14:creationId xmlns:p14="http://schemas.microsoft.com/office/powerpoint/2010/main" val="2955007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ood Type Yazı Tipi">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Tahta Yazı</Template>
  <TotalTime>1375</TotalTime>
  <Words>4373</Words>
  <Application>Microsoft Office PowerPoint</Application>
  <PresentationFormat>Widescreen</PresentationFormat>
  <Paragraphs>279</Paragraphs>
  <Slides>62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Bookman Old Style</vt:lpstr>
      <vt:lpstr>Century Gothic</vt:lpstr>
      <vt:lpstr>Times New Roman</vt:lpstr>
      <vt:lpstr>Wingdings</vt:lpstr>
      <vt:lpstr>Wood Type Yazı Tipi</vt:lpstr>
      <vt:lpstr>YAKITLAR ve YAKIT TEKNOLOJİLERİ </vt:lpstr>
      <vt:lpstr>DOĞAL SIVI YAKITLAR </vt:lpstr>
      <vt:lpstr>YAPAY SIVI YAKITLAR</vt:lpstr>
      <vt:lpstr>PowerPoint Presentation</vt:lpstr>
      <vt:lpstr>SIVI YAKITLAR </vt:lpstr>
      <vt:lpstr>SIVI YAKITLAR, KATI YAKITLAR İLE  KARŞILAŞTIRILDIĞINDA AŞAĞIDAKİ ÜSTÜNLÜKLERE  SAHİPTİRLER</vt:lpstr>
      <vt:lpstr>PowerPoint Presentation</vt:lpstr>
      <vt:lpstr> PETROL ve DAMITMA </vt:lpstr>
      <vt:lpstr>PowerPoint Presentation</vt:lpstr>
      <vt:lpstr>PowerPoint Presentation</vt:lpstr>
      <vt:lpstr>PowerPoint Presentation</vt:lpstr>
      <vt:lpstr> PETROL RAFİNASYONU</vt:lpstr>
      <vt:lpstr>PowerPoint Presentation</vt:lpstr>
      <vt:lpstr>PowerPoint Presentation</vt:lpstr>
      <vt:lpstr>PETROL RAFİNASYON (ARITIM) TEKNOLOJİSİ</vt:lpstr>
      <vt:lpstr>PowerPoint Presentation</vt:lpstr>
      <vt:lpstr>Fiziksel ayırma prosesleri</vt:lpstr>
      <vt:lpstr>Dönüşüm prosesleri</vt:lpstr>
      <vt:lpstr>PowerPoint Presentation</vt:lpstr>
      <vt:lpstr>AYRIMSAL DAMITMA</vt:lpstr>
      <vt:lpstr>PowerPoint Presentation</vt:lpstr>
      <vt:lpstr>PowerPoint Presentation</vt:lpstr>
      <vt:lpstr>PowerPoint Presentation</vt:lpstr>
      <vt:lpstr>PowerPoint Presentation</vt:lpstr>
      <vt:lpstr>Rafinasyon Ürünleri</vt:lpstr>
      <vt:lpstr>Rafinasyon Ürünleri</vt:lpstr>
      <vt:lpstr>LPG Nedir?</vt:lpstr>
      <vt:lpstr>LPG'nin Avantajları</vt:lpstr>
      <vt:lpstr> LPG'nin Kullanım Alanları</vt:lpstr>
      <vt:lpstr>Benzin</vt:lpstr>
      <vt:lpstr>PowerPoint Presentation</vt:lpstr>
      <vt:lpstr>PowerPoint Presentation</vt:lpstr>
      <vt:lpstr>PowerPoint Presentation</vt:lpstr>
      <vt:lpstr>PowerPoint Presentation</vt:lpstr>
      <vt:lpstr>Kerosen</vt:lpstr>
      <vt:lpstr>PowerPoint Presentation</vt:lpstr>
      <vt:lpstr>Motorin</vt:lpstr>
      <vt:lpstr>Artık  yakıt</vt:lpstr>
      <vt:lpstr>Fuel Oil </vt:lpstr>
      <vt:lpstr>PowerPoint Presentation</vt:lpstr>
      <vt:lpstr>Solvent  (Çözücü)</vt:lpstr>
      <vt:lpstr>Nafta</vt:lpstr>
      <vt:lpstr>Yağlama Yağları</vt:lpstr>
      <vt:lpstr>PowerPoint Presentation</vt:lpstr>
      <vt:lpstr>PowerPoint Presentation</vt:lpstr>
      <vt:lpstr>PowerPoint Presentation</vt:lpstr>
      <vt:lpstr>Petrol  waxları  (mumsu  yapı=parafin): </vt:lpstr>
      <vt:lpstr>Petrol Zifti </vt:lpstr>
      <vt:lpstr>KRAKİNG</vt:lpstr>
      <vt:lpstr>PowerPoint Presentation</vt:lpstr>
      <vt:lpstr>PowerPoint Presentation</vt:lpstr>
      <vt:lpstr>PowerPoint Presentation</vt:lpstr>
      <vt:lpstr>Katalitik Kraking</vt:lpstr>
      <vt:lpstr>Hidrokraking</vt:lpstr>
      <vt:lpstr>Vakum Damıtması</vt:lpstr>
      <vt:lpstr>Birleştirme (Polimerizasyon)</vt:lpstr>
      <vt:lpstr>Alkilasyon (Modifikasyon)</vt:lpstr>
      <vt:lpstr>Hidro-İşlem (Hidrotrating)</vt:lpstr>
      <vt:lpstr>Desülfürizasyon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KİMYA MÜHENDİSLİĞİ LABORATUVARI 2</dc:title>
  <dc:creator>Supervisor</dc:creator>
  <cp:lastModifiedBy>Osman İsmail</cp:lastModifiedBy>
  <cp:revision>309</cp:revision>
  <dcterms:created xsi:type="dcterms:W3CDTF">2020-09-15T09:06:59Z</dcterms:created>
  <dcterms:modified xsi:type="dcterms:W3CDTF">2023-11-29T12:44:45Z</dcterms:modified>
</cp:coreProperties>
</file>