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68" r:id="rId3"/>
    <p:sldId id="289" r:id="rId4"/>
    <p:sldId id="290" r:id="rId5"/>
    <p:sldId id="291" r:id="rId6"/>
    <p:sldId id="260" r:id="rId7"/>
    <p:sldId id="292" r:id="rId8"/>
    <p:sldId id="261" r:id="rId9"/>
    <p:sldId id="273" r:id="rId10"/>
    <p:sldId id="270" r:id="rId11"/>
    <p:sldId id="293" r:id="rId12"/>
    <p:sldId id="262" r:id="rId13"/>
    <p:sldId id="267" r:id="rId14"/>
    <p:sldId id="294" r:id="rId15"/>
    <p:sldId id="263" r:id="rId16"/>
    <p:sldId id="264" r:id="rId17"/>
    <p:sldId id="301" r:id="rId18"/>
    <p:sldId id="295" r:id="rId19"/>
    <p:sldId id="296" r:id="rId20"/>
    <p:sldId id="297" r:id="rId21"/>
    <p:sldId id="287" r:id="rId22"/>
    <p:sldId id="272" r:id="rId23"/>
    <p:sldId id="265" r:id="rId24"/>
    <p:sldId id="274" r:id="rId25"/>
    <p:sldId id="266" r:id="rId26"/>
    <p:sldId id="298" r:id="rId27"/>
    <p:sldId id="275" r:id="rId28"/>
    <p:sldId id="302" r:id="rId29"/>
    <p:sldId id="276" r:id="rId30"/>
    <p:sldId id="277" r:id="rId31"/>
    <p:sldId id="303" r:id="rId32"/>
    <p:sldId id="278" r:id="rId33"/>
    <p:sldId id="286" r:id="rId34"/>
    <p:sldId id="280" r:id="rId35"/>
    <p:sldId id="281" r:id="rId36"/>
    <p:sldId id="283" r:id="rId37"/>
    <p:sldId id="284" r:id="rId38"/>
    <p:sldId id="285" r:id="rId39"/>
    <p:sldId id="299" r:id="rId40"/>
    <p:sldId id="300"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11/29/2023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11/29/2023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11/29/2023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11/29/2023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YAKITLAR ve YAKIT TEKNOLOJİLERİ </a:t>
            </a:r>
            <a:endParaRPr lang="en-US" dirty="0"/>
          </a:p>
        </p:txBody>
      </p:sp>
      <p:sp>
        <p:nvSpPr>
          <p:cNvPr id="3" name="Alt Başlık 2"/>
          <p:cNvSpPr>
            <a:spLocks noGrp="1"/>
          </p:cNvSpPr>
          <p:nvPr>
            <p:ph type="subTitle" idx="1"/>
          </p:nvPr>
        </p:nvSpPr>
        <p:spPr/>
        <p:txBody>
          <a:bodyPr/>
          <a:lstStyle/>
          <a:p>
            <a:pPr algn="ctr"/>
            <a:r>
              <a:rPr lang="tr-TR" dirty="0" smtClean="0"/>
              <a:t>2023-2024 Güz Dönemi </a:t>
            </a:r>
          </a:p>
          <a:p>
            <a:pPr algn="ctr"/>
            <a:r>
              <a:rPr lang="tr-TR" dirty="0" smtClean="0"/>
              <a:t>(9. Hafta: 29.12.2023)</a:t>
            </a:r>
            <a:endParaRPr lang="en-US" dirty="0"/>
          </a:p>
        </p:txBody>
      </p:sp>
    </p:spTree>
    <p:extLst>
      <p:ext uri="{BB962C8B-B14F-4D97-AF65-F5344CB8AC3E}">
        <p14:creationId xmlns:p14="http://schemas.microsoft.com/office/powerpoint/2010/main" val="79686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74765"/>
            <a:ext cx="10058400" cy="5969725"/>
          </a:xfrm>
        </p:spPr>
        <p:txBody>
          <a:bodyPr/>
          <a:lstStyle/>
          <a:p>
            <a:pPr algn="just">
              <a:lnSpc>
                <a:spcPct val="150000"/>
              </a:lnSpc>
            </a:pPr>
            <a:r>
              <a:rPr lang="tr-TR" dirty="0" smtClean="0"/>
              <a:t>Petrolün </a:t>
            </a:r>
            <a:r>
              <a:rPr lang="tr-TR" dirty="0"/>
              <a:t>çoğunlukla deniz tabakaları içinde  </a:t>
            </a:r>
            <a:r>
              <a:rPr lang="tr-TR" dirty="0" smtClean="0"/>
              <a:t>bulunması, </a:t>
            </a:r>
            <a:r>
              <a:rPr lang="tr-TR" dirty="0"/>
              <a:t>v</a:t>
            </a:r>
            <a:r>
              <a:rPr lang="tr-TR" dirty="0" smtClean="0"/>
              <a:t>olkanik </a:t>
            </a:r>
            <a:r>
              <a:rPr lang="tr-TR" dirty="0"/>
              <a:t>taşlar içerisinde bulunması </a:t>
            </a:r>
            <a:r>
              <a:rPr lang="tr-TR" dirty="0" smtClean="0"/>
              <a:t>ise </a:t>
            </a:r>
            <a:r>
              <a:rPr lang="tr-TR" dirty="0"/>
              <a:t>migrasyon (göçetme)’nun sonucudur</a:t>
            </a:r>
            <a:r>
              <a:rPr lang="tr-TR" dirty="0" smtClean="0"/>
              <a:t>.</a:t>
            </a:r>
          </a:p>
          <a:p>
            <a:pPr algn="just">
              <a:lnSpc>
                <a:spcPct val="150000"/>
              </a:lnSpc>
            </a:pPr>
            <a:r>
              <a:rPr lang="tr-TR" dirty="0" smtClean="0"/>
              <a:t>Yerin </a:t>
            </a:r>
            <a:r>
              <a:rPr lang="tr-TR" dirty="0"/>
              <a:t>derinliklerine indikçe petrolün artışı diye bir kural yoktur. Tam tersi en eski ve en yaşlı </a:t>
            </a:r>
            <a:r>
              <a:rPr lang="tr-TR" dirty="0" smtClean="0"/>
              <a:t>tabakalarda </a:t>
            </a:r>
            <a:r>
              <a:rPr lang="tr-TR" dirty="0"/>
              <a:t>en az petrol bulunmaktadır. </a:t>
            </a:r>
            <a:endParaRPr lang="tr-TR" dirty="0" smtClean="0"/>
          </a:p>
          <a:p>
            <a:pPr algn="just">
              <a:lnSpc>
                <a:spcPct val="150000"/>
              </a:lnSpc>
            </a:pPr>
            <a:r>
              <a:rPr lang="tr-TR" dirty="0" smtClean="0"/>
              <a:t>Petrol </a:t>
            </a:r>
            <a:r>
              <a:rPr lang="tr-TR" dirty="0"/>
              <a:t>optik bakımdan aktiftir (polarize ışığı yansıtır). Ayrıca petrol içinde bulunan pyridine ve </a:t>
            </a:r>
            <a:r>
              <a:rPr lang="tr-TR" dirty="0" smtClean="0"/>
              <a:t>porphyrine </a:t>
            </a:r>
            <a:r>
              <a:rPr lang="tr-TR" dirty="0"/>
              <a:t>maddeleri de organik kökenlidir. </a:t>
            </a:r>
            <a:endParaRPr lang="tr-TR" dirty="0" smtClean="0"/>
          </a:p>
          <a:p>
            <a:pPr algn="just">
              <a:lnSpc>
                <a:spcPct val="150000"/>
              </a:lnSpc>
            </a:pPr>
            <a:r>
              <a:rPr lang="tr-TR" dirty="0" smtClean="0"/>
              <a:t>İnorganik </a:t>
            </a:r>
            <a:r>
              <a:rPr lang="tr-TR" dirty="0"/>
              <a:t>teoriler birkaç basit hidrokarbon oluşumundan daha ilerisini açıklayamaz. Oysa </a:t>
            </a:r>
            <a:r>
              <a:rPr lang="tr-TR" dirty="0" smtClean="0"/>
              <a:t>petrol </a:t>
            </a:r>
            <a:r>
              <a:rPr lang="tr-TR" dirty="0"/>
              <a:t>karmaşık bir kimyasal yapıya sahip bir hidrokarbondur.</a:t>
            </a:r>
          </a:p>
        </p:txBody>
      </p:sp>
    </p:spTree>
    <p:extLst>
      <p:ext uri="{BB962C8B-B14F-4D97-AF65-F5344CB8AC3E}">
        <p14:creationId xmlns:p14="http://schemas.microsoft.com/office/powerpoint/2010/main" val="270193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9219"/>
          </a:xfrm>
        </p:spPr>
        <p:txBody>
          <a:bodyPr>
            <a:normAutofit/>
          </a:bodyPr>
          <a:lstStyle/>
          <a:p>
            <a:pPr algn="ctr"/>
            <a:r>
              <a:rPr lang="tr-TR" sz="3200" dirty="0" smtClean="0"/>
              <a:t> Organik Köken Teorileri</a:t>
            </a:r>
            <a:endParaRPr lang="tr-TR" sz="3200" dirty="0"/>
          </a:p>
        </p:txBody>
      </p:sp>
      <p:sp>
        <p:nvSpPr>
          <p:cNvPr id="3" name="Content Placeholder 2"/>
          <p:cNvSpPr>
            <a:spLocks noGrp="1"/>
          </p:cNvSpPr>
          <p:nvPr>
            <p:ph idx="1"/>
          </p:nvPr>
        </p:nvSpPr>
        <p:spPr>
          <a:xfrm>
            <a:off x="1069848" y="1267097"/>
            <a:ext cx="10058400" cy="4905103"/>
          </a:xfrm>
        </p:spPr>
        <p:txBody>
          <a:bodyPr>
            <a:normAutofit/>
          </a:bodyPr>
          <a:lstStyle/>
          <a:p>
            <a:pPr marL="0" indent="0" algn="just">
              <a:lnSpc>
                <a:spcPct val="150000"/>
              </a:lnSpc>
              <a:buNone/>
            </a:pPr>
            <a:r>
              <a:rPr lang="tr-TR" dirty="0" smtClean="0"/>
              <a:t>Bazı </a:t>
            </a:r>
            <a:r>
              <a:rPr lang="tr-TR" dirty="0"/>
              <a:t>araştırıcılar petrolün hem hayvansal hem de bitkisel kökenli (biyomas kökenli) olduğunu kabul etmektedirler; örneğin, balık ve diğer hayvan etlerinin distilasyonuyla petrol bileşenlerine benzer maddeler elde edilmektedir</a:t>
            </a:r>
            <a:r>
              <a:rPr lang="tr-TR" dirty="0" smtClean="0"/>
              <a:t>.</a:t>
            </a:r>
            <a:endParaRPr lang="tr-TR" dirty="0"/>
          </a:p>
          <a:p>
            <a:pPr marL="0" indent="0" algn="just">
              <a:lnSpc>
                <a:spcPct val="150000"/>
              </a:lnSpc>
              <a:buNone/>
            </a:pPr>
            <a:r>
              <a:rPr lang="tr-TR" dirty="0" smtClean="0"/>
              <a:t>Kömürden </a:t>
            </a:r>
            <a:r>
              <a:rPr lang="tr-TR" dirty="0"/>
              <a:t>petrol elde edilmesi ve bataklıklardaki metan gazı nedeniyle petrolün karasal bitki kökenli olabileceği ileri sürülmüştür. Ancak petrol sahalarında genellikle kömür olmaması, kireçtaşlarında karasal bitkilerden türemiş petrol bulunmaması, linyitten türeyen zift ile petrol arasında kimyasal farklılıkların olması petrolün oluşumunda karasal bitkilerin önemli bir etkisi olmadığını göstermektedir.</a:t>
            </a:r>
          </a:p>
          <a:p>
            <a:pPr marL="0" indent="0">
              <a:lnSpc>
                <a:spcPct val="150000"/>
              </a:lnSpc>
              <a:buNone/>
            </a:pPr>
            <a:endParaRPr lang="tr-TR" dirty="0"/>
          </a:p>
        </p:txBody>
      </p:sp>
    </p:spTree>
    <p:extLst>
      <p:ext uri="{BB962C8B-B14F-4D97-AF65-F5344CB8AC3E}">
        <p14:creationId xmlns:p14="http://schemas.microsoft.com/office/powerpoint/2010/main" val="24259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960"/>
            <a:ext cx="10058400" cy="5349240"/>
          </a:xfrm>
        </p:spPr>
        <p:txBody>
          <a:bodyPr>
            <a:normAutofit/>
          </a:bodyPr>
          <a:lstStyle/>
          <a:p>
            <a:pPr marL="0" indent="0" algn="just">
              <a:lnSpc>
                <a:spcPct val="150000"/>
              </a:lnSpc>
              <a:buNone/>
            </a:pPr>
            <a:r>
              <a:rPr lang="tr-TR" dirty="0" smtClean="0"/>
              <a:t>Denizsel </a:t>
            </a:r>
            <a:r>
              <a:rPr lang="tr-TR" dirty="0"/>
              <a:t>bitkiler ile denizsel çökeller arasında kökensel bir ilişki kurulabilir. Bunların en önemlileri yosun ve diyatomlardır. Diyatomlar okyanuslar ve göllerin yüzeyinde (derinliği birkaç metre) yüzerler ve zamanla bazı hidrokarbon türleri üretirler. Bu süre boyunca, iskelet yapıları kuma benzeyen (silisyum bileşikleri içeren) çeşitli deniz canlılarının yiyeceği de olurlar. Her iki oluşum da fotosentezle kimyasal enerji depolar ve yüzme yeteneklerini artırırlar</a:t>
            </a:r>
            <a:r>
              <a:rPr lang="tr-TR" dirty="0" smtClean="0"/>
              <a:t>.</a:t>
            </a:r>
            <a:endParaRPr lang="tr-TR" dirty="0"/>
          </a:p>
          <a:p>
            <a:pPr marL="0" indent="0" algn="just">
              <a:lnSpc>
                <a:spcPct val="150000"/>
              </a:lnSpc>
              <a:buNone/>
            </a:pPr>
            <a:r>
              <a:rPr lang="tr-TR" dirty="0" smtClean="0"/>
              <a:t>Ham </a:t>
            </a:r>
            <a:r>
              <a:rPr lang="tr-TR" dirty="0"/>
              <a:t>petrol içerisinde bol miktarda mikro organik madde vardır. Yosun küllerinin I, Br, P ve amonyum tuzu miktarları ile hampetrolün eser elementleri arasında benzerlikler vardır. Bu bulgular petrolün organik kökenli olduğunu kanıtlar.</a:t>
            </a:r>
          </a:p>
        </p:txBody>
      </p:sp>
    </p:spTree>
    <p:extLst>
      <p:ext uri="{BB962C8B-B14F-4D97-AF65-F5344CB8AC3E}">
        <p14:creationId xmlns:p14="http://schemas.microsoft.com/office/powerpoint/2010/main" val="398909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031965"/>
            <a:ext cx="10058400" cy="5564777"/>
          </a:xfrm>
        </p:spPr>
        <p:txBody>
          <a:bodyPr>
            <a:normAutofit/>
          </a:bodyPr>
          <a:lstStyle/>
          <a:p>
            <a:pPr marL="0" indent="0" algn="just">
              <a:lnSpc>
                <a:spcPct val="150000"/>
              </a:lnSpc>
              <a:buNone/>
            </a:pPr>
            <a:r>
              <a:rPr lang="tr-TR" dirty="0" smtClean="0"/>
              <a:t>Sonuç </a:t>
            </a:r>
            <a:r>
              <a:rPr lang="tr-TR" dirty="0"/>
              <a:t>olarak;</a:t>
            </a:r>
          </a:p>
          <a:p>
            <a:pPr marL="0" indent="0" algn="just">
              <a:lnSpc>
                <a:spcPct val="150000"/>
              </a:lnSpc>
              <a:buNone/>
            </a:pPr>
            <a:r>
              <a:rPr lang="tr-TR" dirty="0"/>
              <a:t>Bir petrol yatağı, peş peşe gerçekleşen olaylar sonucu oluşan hidrokarbonlar topluluğudur. İlk </a:t>
            </a:r>
            <a:r>
              <a:rPr lang="tr-TR" dirty="0" smtClean="0"/>
              <a:t>eleman</a:t>
            </a:r>
            <a:r>
              <a:rPr lang="tr-TR" dirty="0"/>
              <a:t>, hammaddeler denilebilecek birincil kaynak organik maddelerdir; Yeraltı tabakalarında </a:t>
            </a:r>
            <a:r>
              <a:rPr lang="tr-TR" dirty="0" smtClean="0"/>
              <a:t>tortu </a:t>
            </a:r>
            <a:r>
              <a:rPr lang="tr-TR" dirty="0"/>
              <a:t>veya birikintilerle karışık halde toplanan bu hammaddeler basınç, sıcaklık ve zaman </a:t>
            </a:r>
            <a:r>
              <a:rPr lang="tr-TR" dirty="0" smtClean="0"/>
              <a:t>parametrelerine </a:t>
            </a:r>
            <a:r>
              <a:rPr lang="tr-TR" dirty="0"/>
              <a:t>bağlı olarak çok çeşitli ve karmaşık fiziksel, biyokimyasal ve kimyasal </a:t>
            </a:r>
            <a:r>
              <a:rPr lang="tr-TR" dirty="0" smtClean="0"/>
              <a:t>reaksiyonlarla </a:t>
            </a:r>
            <a:r>
              <a:rPr lang="tr-TR" dirty="0"/>
              <a:t>transformasyona uğrayarak petrole dönüşür</a:t>
            </a:r>
          </a:p>
        </p:txBody>
      </p:sp>
    </p:spTree>
    <p:extLst>
      <p:ext uri="{BB962C8B-B14F-4D97-AF65-F5344CB8AC3E}">
        <p14:creationId xmlns:p14="http://schemas.microsoft.com/office/powerpoint/2010/main" val="398711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60842"/>
          </a:xfrm>
        </p:spPr>
        <p:txBody>
          <a:bodyPr>
            <a:normAutofit/>
          </a:bodyPr>
          <a:lstStyle/>
          <a:p>
            <a:pPr algn="ctr"/>
            <a:r>
              <a:rPr lang="tr-TR" sz="3200" dirty="0"/>
              <a:t>Petrolün Oluşumu</a:t>
            </a:r>
          </a:p>
        </p:txBody>
      </p:sp>
      <p:sp>
        <p:nvSpPr>
          <p:cNvPr id="3" name="Content Placeholder 2"/>
          <p:cNvSpPr>
            <a:spLocks noGrp="1"/>
          </p:cNvSpPr>
          <p:nvPr>
            <p:ph idx="1"/>
          </p:nvPr>
        </p:nvSpPr>
        <p:spPr>
          <a:xfrm>
            <a:off x="1069848" y="1267097"/>
            <a:ext cx="10058400" cy="4905103"/>
          </a:xfrm>
        </p:spPr>
        <p:txBody>
          <a:bodyPr/>
          <a:lstStyle/>
          <a:p>
            <a:pPr marL="0" indent="0" algn="just">
              <a:lnSpc>
                <a:spcPct val="150000"/>
              </a:lnSpc>
              <a:buNone/>
            </a:pPr>
            <a:r>
              <a:rPr lang="tr-TR" dirty="0" smtClean="0"/>
              <a:t>Bir </a:t>
            </a:r>
            <a:r>
              <a:rPr lang="tr-TR" dirty="0"/>
              <a:t>petrol havuzu peşpeşe gerçekleşen olaylar sonucu oluşan hidrokarbonlar topluluğudur. </a:t>
            </a:r>
            <a:endParaRPr lang="tr-TR" dirty="0" smtClean="0"/>
          </a:p>
          <a:p>
            <a:pPr marL="0" indent="0" algn="just">
              <a:lnSpc>
                <a:spcPct val="150000"/>
              </a:lnSpc>
              <a:buNone/>
            </a:pPr>
            <a:r>
              <a:rPr lang="tr-TR" dirty="0" smtClean="0"/>
              <a:t>Yer </a:t>
            </a:r>
            <a:r>
              <a:rPr lang="tr-TR" dirty="0"/>
              <a:t>altı tabakalarında tortu veya birikintilerle karışık halde toplanan bu hammaddeler basınç, sıcaklık ve zaman parametrelerine bağlı olarak çok çeşitli ve karmaşık fiziksel, biyokimyasal ve kimyasal reaksiyonlarla transformasyona uğrarlar. </a:t>
            </a:r>
          </a:p>
        </p:txBody>
      </p:sp>
    </p:spTree>
    <p:extLst>
      <p:ext uri="{BB962C8B-B14F-4D97-AF65-F5344CB8AC3E}">
        <p14:creationId xmlns:p14="http://schemas.microsoft.com/office/powerpoint/2010/main" val="413280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1520"/>
            <a:ext cx="10058400" cy="5826034"/>
          </a:xfrm>
        </p:spPr>
        <p:txBody>
          <a:bodyPr>
            <a:normAutofit fontScale="92500" lnSpcReduction="20000"/>
          </a:bodyPr>
          <a:lstStyle/>
          <a:p>
            <a:pPr marL="0" indent="0" algn="just">
              <a:buNone/>
            </a:pPr>
            <a:r>
              <a:rPr lang="tr-TR" dirty="0" smtClean="0">
                <a:solidFill>
                  <a:srgbClr val="FF0000"/>
                </a:solidFill>
              </a:rPr>
              <a:t>Sıcaklık:</a:t>
            </a:r>
            <a:endParaRPr lang="tr-TR" dirty="0">
              <a:solidFill>
                <a:srgbClr val="FF0000"/>
              </a:solidFill>
            </a:endParaRPr>
          </a:p>
          <a:p>
            <a:pPr marL="0" indent="0" algn="just">
              <a:lnSpc>
                <a:spcPct val="150000"/>
              </a:lnSpc>
              <a:buNone/>
            </a:pPr>
            <a:r>
              <a:rPr lang="tr-TR" dirty="0" smtClean="0"/>
              <a:t>Gömülme </a:t>
            </a:r>
            <a:r>
              <a:rPr lang="tr-TR" dirty="0"/>
              <a:t>derinliği arttıkça oluşan en önemli olay sıcaklığın da artmasıdır. Sıcaklığın derinlikle artması “jeotermal gradient (yükselme)" olarak tanımlanır. Dünya jeotermal gradient ortalaması 1 kilometre için </a:t>
            </a:r>
            <a:r>
              <a:rPr lang="tr-TR" dirty="0" smtClean="0"/>
              <a:t>23.5°C’dir</a:t>
            </a:r>
            <a:r>
              <a:rPr lang="tr-TR" dirty="0"/>
              <a:t>. Bu değer </a:t>
            </a:r>
            <a:r>
              <a:rPr lang="tr-TR" b="1" dirty="0"/>
              <a:t>litoloji</a:t>
            </a:r>
            <a:r>
              <a:rPr lang="tr-TR" dirty="0"/>
              <a:t>deki maddelerin ısıl iletkenlikleri ve yer altı sularının miktarları gibi etkenlere bağlı olarak bölgesel olarak farklılıklar gösterir. Herhangi bir derinlikteki sıcaklık aşağıdaki eşitlikle bulunur</a:t>
            </a:r>
            <a:r>
              <a:rPr lang="tr-TR" dirty="0" smtClean="0"/>
              <a:t>.</a:t>
            </a:r>
          </a:p>
          <a:p>
            <a:pPr marL="0" indent="0" algn="just">
              <a:lnSpc>
                <a:spcPct val="150000"/>
              </a:lnSpc>
              <a:buNone/>
            </a:pPr>
            <a:r>
              <a:rPr lang="tr-TR" dirty="0" smtClean="0"/>
              <a:t>Coğrafya </a:t>
            </a:r>
            <a:r>
              <a:rPr lang="tr-TR" dirty="0"/>
              <a:t>Terimi Olarak </a:t>
            </a:r>
            <a:r>
              <a:rPr lang="tr-TR" b="1" dirty="0"/>
              <a:t>Litoloji:</a:t>
            </a:r>
            <a:r>
              <a:rPr lang="tr-TR" dirty="0"/>
              <a:t> Taşların fiziksel, kimyasal ve dokusal özelliklerini inceleyen bilim dalı. Ayrıca bir bölgedeki hakim kayaç ve tabaka yapısına verilen ad. Litoloji : Taş bilimi.</a:t>
            </a:r>
          </a:p>
          <a:p>
            <a:pPr marL="0" indent="0" algn="just">
              <a:buNone/>
            </a:pPr>
            <a:endParaRPr lang="tr-TR" dirty="0"/>
          </a:p>
          <a:p>
            <a:pPr marL="0" indent="0" algn="just">
              <a:buNone/>
            </a:pPr>
            <a:r>
              <a:rPr lang="tr-TR" dirty="0"/>
              <a:t>Tf = Ts + (D x G)</a:t>
            </a:r>
          </a:p>
          <a:p>
            <a:pPr marL="0" indent="0" algn="just">
              <a:lnSpc>
                <a:spcPct val="160000"/>
              </a:lnSpc>
              <a:buNone/>
            </a:pPr>
            <a:r>
              <a:rPr lang="tr-TR" dirty="0" smtClean="0"/>
              <a:t>Tf </a:t>
            </a:r>
            <a:r>
              <a:rPr lang="tr-TR" dirty="0"/>
              <a:t>= oluşum sıcaklığı, </a:t>
            </a:r>
            <a:r>
              <a:rPr lang="tr-TR" dirty="0" smtClean="0"/>
              <a:t>°C</a:t>
            </a:r>
            <a:r>
              <a:rPr lang="tr-TR" dirty="0"/>
              <a:t>, Ts = ortalama yıllık “yüzey” sıcaklığı, </a:t>
            </a:r>
            <a:r>
              <a:rPr lang="tr-TR" dirty="0" smtClean="0"/>
              <a:t>°C </a:t>
            </a:r>
            <a:r>
              <a:rPr lang="tr-TR" dirty="0"/>
              <a:t>(“yüzey”, 3 metre derinliği tanımlar), G = jeotermal gradient, D = derinlik, metre</a:t>
            </a:r>
          </a:p>
          <a:p>
            <a:pPr marL="0" indent="0" algn="just">
              <a:buNone/>
            </a:pPr>
            <a:endParaRPr lang="tr-TR" dirty="0"/>
          </a:p>
        </p:txBody>
      </p:sp>
    </p:spTree>
    <p:extLst>
      <p:ext uri="{BB962C8B-B14F-4D97-AF65-F5344CB8AC3E}">
        <p14:creationId xmlns:p14="http://schemas.microsoft.com/office/powerpoint/2010/main" val="1990502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760720"/>
          </a:xfrm>
        </p:spPr>
        <p:txBody>
          <a:bodyPr>
            <a:normAutofit/>
          </a:bodyPr>
          <a:lstStyle/>
          <a:p>
            <a:pPr marL="0" indent="0" algn="just">
              <a:lnSpc>
                <a:spcPct val="150000"/>
              </a:lnSpc>
              <a:buNone/>
            </a:pPr>
            <a:r>
              <a:rPr lang="tr-TR" b="1" dirty="0">
                <a:solidFill>
                  <a:srgbClr val="FF0000"/>
                </a:solidFill>
              </a:rPr>
              <a:t>Basınç:</a:t>
            </a:r>
            <a:r>
              <a:rPr lang="tr-TR" dirty="0"/>
              <a:t> </a:t>
            </a:r>
            <a:endParaRPr lang="tr-TR" dirty="0" smtClean="0"/>
          </a:p>
          <a:p>
            <a:pPr marL="0" indent="0" algn="just">
              <a:lnSpc>
                <a:spcPct val="150000"/>
              </a:lnSpc>
              <a:buNone/>
            </a:pPr>
            <a:r>
              <a:rPr lang="tr-TR" dirty="0" smtClean="0"/>
              <a:t>Oluşan </a:t>
            </a:r>
            <a:r>
              <a:rPr lang="tr-TR" dirty="0"/>
              <a:t>petrolün yer değiştirmesinde, yani göç etmesinde basıncın önemi çok fazladır, ancak petrolün oluşumunda da basınç önemli bir parametredir. Derinlik arttıkça basınç da artar; örneğin, 580 metre derinlikteki basınç 40.4 </a:t>
            </a:r>
            <a:r>
              <a:rPr lang="tr-TR" dirty="0" smtClean="0"/>
              <a:t>kg/cm</a:t>
            </a:r>
            <a:r>
              <a:rPr lang="tr-TR" baseline="30000" dirty="0" smtClean="0"/>
              <a:t>2</a:t>
            </a:r>
            <a:r>
              <a:rPr lang="tr-TR" baseline="30000" dirty="0"/>
              <a:t> </a:t>
            </a:r>
            <a:r>
              <a:rPr lang="tr-TR" dirty="0"/>
              <a:t>(veya 575 psi) dir</a:t>
            </a:r>
            <a:r>
              <a:rPr lang="tr-TR" dirty="0" smtClean="0"/>
              <a:t>.</a:t>
            </a:r>
            <a:endParaRPr lang="tr-TR" dirty="0"/>
          </a:p>
        </p:txBody>
      </p:sp>
    </p:spTree>
    <p:extLst>
      <p:ext uri="{BB962C8B-B14F-4D97-AF65-F5344CB8AC3E}">
        <p14:creationId xmlns:p14="http://schemas.microsoft.com/office/powerpoint/2010/main" val="375633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577"/>
            <a:ext cx="10058400" cy="5636623"/>
          </a:xfrm>
        </p:spPr>
        <p:txBody>
          <a:bodyPr>
            <a:normAutofit fontScale="92500"/>
          </a:bodyPr>
          <a:lstStyle/>
          <a:p>
            <a:pPr marL="0" indent="0" algn="just">
              <a:lnSpc>
                <a:spcPct val="150000"/>
              </a:lnSpc>
              <a:buNone/>
            </a:pPr>
            <a:r>
              <a:rPr lang="tr-TR" b="1" dirty="0">
                <a:solidFill>
                  <a:srgbClr val="FF0000"/>
                </a:solidFill>
              </a:rPr>
              <a:t>Zaman:</a:t>
            </a:r>
            <a:r>
              <a:rPr lang="tr-TR" dirty="0">
                <a:solidFill>
                  <a:srgbClr val="FF0000"/>
                </a:solidFill>
              </a:rPr>
              <a:t> </a:t>
            </a:r>
          </a:p>
          <a:p>
            <a:pPr marL="0" indent="0" algn="just">
              <a:lnSpc>
                <a:spcPct val="150000"/>
              </a:lnSpc>
              <a:buNone/>
            </a:pPr>
            <a:r>
              <a:rPr lang="tr-TR" dirty="0"/>
              <a:t>Hidrokarbonlar yeryüzüne yakın derinliklerde kısmen kararlıdırlar, oysa moleküler dönüşümlerin tetiklenebilmesi için yeterli derecede yüksek sıcaklıklara ve zamana gereksinim vardır. Kabaca 100 milyon yıl boyunca organik maddelerdeki dönüşüm çok düşük seviyelerde kalır. Sıcaklığın 50 </a:t>
            </a:r>
            <a:r>
              <a:rPr lang="tr-TR" baseline="30000" dirty="0" smtClean="0"/>
              <a:t>0</a:t>
            </a:r>
            <a:r>
              <a:rPr lang="tr-TR" dirty="0" smtClean="0"/>
              <a:t>C </a:t>
            </a:r>
            <a:r>
              <a:rPr lang="tr-TR" dirty="0"/>
              <a:t>ye ulaştığı, yaklaşık 2200 metre derinliklerde </a:t>
            </a:r>
            <a:r>
              <a:rPr lang="tr-TR" b="1" dirty="0"/>
              <a:t>kerojen</a:t>
            </a:r>
            <a:r>
              <a:rPr lang="tr-TR" dirty="0"/>
              <a:t>deki atomik bağların kırılmaya başlamasıyla oksijen çıkışları, CO</a:t>
            </a:r>
            <a:r>
              <a:rPr lang="tr-TR" baseline="-25000" dirty="0"/>
              <a:t>2</a:t>
            </a:r>
            <a:r>
              <a:rPr lang="tr-TR" dirty="0"/>
              <a:t> ve H</a:t>
            </a:r>
            <a:r>
              <a:rPr lang="tr-TR" baseline="-25000" dirty="0"/>
              <a:t>2</a:t>
            </a:r>
            <a:r>
              <a:rPr lang="tr-TR" dirty="0"/>
              <a:t>O meydana gelerek sülfür, nitrojen ve oksijen içeren yüksek molekül ağırlıklı, özellikle asfaltenler ve reçinelerden oluşan ilk petrol ürünleri ve organik maddelerin yapısına bağlı olarak gaz ürünler oluşmaya başlar.</a:t>
            </a:r>
          </a:p>
          <a:p>
            <a:pPr marL="0" indent="0" algn="just">
              <a:lnSpc>
                <a:spcPct val="150000"/>
              </a:lnSpc>
              <a:buNone/>
            </a:pPr>
            <a:r>
              <a:rPr lang="tr-TR" b="1" dirty="0"/>
              <a:t>Kerojen </a:t>
            </a:r>
            <a:r>
              <a:rPr lang="tr-TR" dirty="0"/>
              <a:t>tortul kayaçlardaki organik maddelerin gömülme şartları etkisinde olgunlaşmasıyla oluşur. Büyük organik madde zincirlerinden oluşan kerojen çözünemeyen ve yer kabuğunda açık ara en fazla bulunan organik maddedir. </a:t>
            </a:r>
          </a:p>
          <a:p>
            <a:pPr marL="0" indent="0">
              <a:lnSpc>
                <a:spcPct val="150000"/>
              </a:lnSpc>
              <a:buNone/>
            </a:pPr>
            <a:endParaRPr lang="tr-TR" dirty="0"/>
          </a:p>
        </p:txBody>
      </p:sp>
    </p:spTree>
    <p:extLst>
      <p:ext uri="{BB962C8B-B14F-4D97-AF65-F5344CB8AC3E}">
        <p14:creationId xmlns:p14="http://schemas.microsoft.com/office/powerpoint/2010/main" val="868083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47779"/>
          </a:xfrm>
        </p:spPr>
        <p:txBody>
          <a:bodyPr/>
          <a:lstStyle/>
          <a:p>
            <a:pPr algn="ctr"/>
            <a:r>
              <a:rPr lang="tr-TR" sz="3200" dirty="0"/>
              <a:t>Ham Petrolün Kimyasal Yapıs</a:t>
            </a:r>
            <a:r>
              <a:rPr lang="tr-TR" dirty="0"/>
              <a:t>ı</a:t>
            </a:r>
          </a:p>
        </p:txBody>
      </p:sp>
      <p:sp>
        <p:nvSpPr>
          <p:cNvPr id="3" name="Content Placeholder 2"/>
          <p:cNvSpPr>
            <a:spLocks noGrp="1"/>
          </p:cNvSpPr>
          <p:nvPr>
            <p:ph idx="1"/>
          </p:nvPr>
        </p:nvSpPr>
        <p:spPr>
          <a:xfrm>
            <a:off x="1069848" y="1384663"/>
            <a:ext cx="10058400" cy="4787537"/>
          </a:xfrm>
        </p:spPr>
        <p:txBody>
          <a:bodyPr/>
          <a:lstStyle/>
          <a:p>
            <a:pPr marL="0" indent="0" algn="just">
              <a:buNone/>
            </a:pPr>
            <a:r>
              <a:rPr lang="tr-TR" dirty="0"/>
              <a:t>Kimyasal yapısı çoğunlukla karbon ve hidrojenden oluşmaktadır ve kısaca hidrokarbon olarak </a:t>
            </a:r>
            <a:r>
              <a:rPr lang="tr-TR" dirty="0" smtClean="0"/>
              <a:t>adlandırılır</a:t>
            </a:r>
            <a:r>
              <a:rPr lang="tr-TR" dirty="0"/>
              <a:t>. Ham petrolün içerisinde az miktarda S’de bulunur. S miktarının az olmasına rağmen </a:t>
            </a:r>
            <a:r>
              <a:rPr lang="tr-TR" dirty="0" smtClean="0"/>
              <a:t>ürün </a:t>
            </a:r>
            <a:r>
              <a:rPr lang="tr-TR" dirty="0"/>
              <a:t>kalitesi üzerine etkisi önemlidir. </a:t>
            </a:r>
          </a:p>
          <a:p>
            <a:pPr marL="0" indent="0" algn="ctr">
              <a:buNone/>
            </a:pPr>
            <a:r>
              <a:rPr lang="tr-TR" dirty="0"/>
              <a:t>Element </a:t>
            </a:r>
            <a:r>
              <a:rPr lang="tr-TR" dirty="0" smtClean="0"/>
              <a:t>            Kütlesel Yüzde</a:t>
            </a:r>
          </a:p>
          <a:p>
            <a:pPr marL="0" indent="0" algn="ctr">
              <a:buNone/>
            </a:pPr>
            <a:r>
              <a:rPr lang="tr-TR" dirty="0" smtClean="0"/>
              <a:t>C              82 </a:t>
            </a:r>
            <a:r>
              <a:rPr lang="tr-TR" dirty="0"/>
              <a:t>‐</a:t>
            </a:r>
            <a:r>
              <a:rPr lang="tr-TR" dirty="0" smtClean="0"/>
              <a:t>87</a:t>
            </a:r>
          </a:p>
          <a:p>
            <a:pPr marL="0" indent="0" algn="ctr">
              <a:buNone/>
            </a:pPr>
            <a:r>
              <a:rPr lang="tr-TR" dirty="0" smtClean="0"/>
              <a:t>H             12 ‐18</a:t>
            </a:r>
          </a:p>
          <a:p>
            <a:pPr marL="0" indent="0" algn="ctr">
              <a:buNone/>
            </a:pPr>
            <a:r>
              <a:rPr lang="tr-TR" dirty="0" smtClean="0"/>
              <a:t>  O              0.1 </a:t>
            </a:r>
            <a:r>
              <a:rPr lang="tr-TR" dirty="0"/>
              <a:t>–7.4</a:t>
            </a:r>
          </a:p>
          <a:p>
            <a:pPr marL="0" indent="0" algn="ctr">
              <a:buNone/>
            </a:pPr>
            <a:r>
              <a:rPr lang="tr-TR" dirty="0" smtClean="0"/>
              <a:t>  N              0.1 </a:t>
            </a:r>
            <a:r>
              <a:rPr lang="tr-TR" dirty="0"/>
              <a:t>–</a:t>
            </a:r>
            <a:r>
              <a:rPr lang="tr-TR" dirty="0" smtClean="0"/>
              <a:t>2.4</a:t>
            </a:r>
          </a:p>
          <a:p>
            <a:pPr marL="0" indent="0" algn="ctr">
              <a:buNone/>
            </a:pPr>
            <a:r>
              <a:rPr lang="tr-TR" dirty="0" smtClean="0"/>
              <a:t>   S               0.1 </a:t>
            </a:r>
            <a:r>
              <a:rPr lang="tr-TR" dirty="0"/>
              <a:t>–</a:t>
            </a:r>
            <a:r>
              <a:rPr lang="tr-TR" dirty="0" smtClean="0"/>
              <a:t>5.5</a:t>
            </a:r>
          </a:p>
          <a:p>
            <a:pPr marL="0" indent="0">
              <a:buNone/>
            </a:pPr>
            <a:r>
              <a:rPr lang="tr-TR" dirty="0" smtClean="0"/>
              <a:t>                     Fe, Mg, Ca, P, Zn</a:t>
            </a:r>
            <a:r>
              <a:rPr lang="tr-TR" dirty="0"/>
              <a:t>, Co </a:t>
            </a:r>
            <a:r>
              <a:rPr lang="tr-TR" dirty="0" smtClean="0"/>
              <a:t>          0.1-1.2                          </a:t>
            </a:r>
            <a:endParaRPr lang="tr-TR" dirty="0"/>
          </a:p>
          <a:p>
            <a:pPr marL="0" indent="0" algn="ctr">
              <a:buNone/>
            </a:pPr>
            <a:r>
              <a:rPr lang="tr-TR" dirty="0" smtClean="0"/>
              <a:t> </a:t>
            </a:r>
          </a:p>
          <a:p>
            <a:pPr marL="0" indent="0" algn="ctr">
              <a:buNone/>
            </a:pPr>
            <a:endParaRPr lang="tr-TR" dirty="0"/>
          </a:p>
        </p:txBody>
      </p:sp>
    </p:spTree>
    <p:extLst>
      <p:ext uri="{BB962C8B-B14F-4D97-AF65-F5344CB8AC3E}">
        <p14:creationId xmlns:p14="http://schemas.microsoft.com/office/powerpoint/2010/main" val="2001494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18457"/>
            <a:ext cx="10058400" cy="5453743"/>
          </a:xfrm>
        </p:spPr>
        <p:txBody>
          <a:bodyPr>
            <a:normAutofit/>
          </a:bodyPr>
          <a:lstStyle/>
          <a:p>
            <a:pPr marL="0" indent="0">
              <a:buNone/>
            </a:pPr>
            <a:r>
              <a:rPr lang="tr-TR" dirty="0" smtClean="0"/>
              <a:t>      Bağ </a:t>
            </a:r>
            <a:r>
              <a:rPr lang="tr-TR" dirty="0"/>
              <a:t>Şekillerine Göre Ham Petrolün Yapısındaki Hidrokarbonlar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r>
              <a:rPr lang="tr-TR" dirty="0" smtClean="0"/>
              <a:t>     </a:t>
            </a:r>
            <a:r>
              <a:rPr lang="tr-TR" dirty="0"/>
              <a:t>Alifatik (Zincir yapısında) </a:t>
            </a:r>
            <a:r>
              <a:rPr lang="tr-TR" dirty="0" smtClean="0"/>
              <a:t>                   Karbosiklik </a:t>
            </a:r>
            <a:r>
              <a:rPr lang="tr-TR" dirty="0"/>
              <a:t>(Halka yapısında)</a:t>
            </a:r>
          </a:p>
          <a:p>
            <a:pPr marL="0" indent="0">
              <a:buNone/>
            </a:pPr>
            <a:r>
              <a:rPr lang="tr-TR" dirty="0" smtClean="0"/>
              <a:t>            ‐</a:t>
            </a:r>
            <a:r>
              <a:rPr lang="tr-TR" dirty="0"/>
              <a:t>Parafinler</a:t>
            </a:r>
            <a:r>
              <a:rPr lang="tr-TR" dirty="0" smtClean="0"/>
              <a:t>‐                                           -Aromatikler</a:t>
            </a:r>
            <a:endParaRPr lang="tr-TR" dirty="0"/>
          </a:p>
          <a:p>
            <a:pPr marL="0" indent="0">
              <a:buNone/>
            </a:pPr>
            <a:r>
              <a:rPr lang="tr-TR" dirty="0" smtClean="0"/>
              <a:t>            ‐Olefinler                                              -Naftenler</a:t>
            </a:r>
            <a:endParaRPr lang="tr-TR" dirty="0"/>
          </a:p>
          <a:p>
            <a:pPr marL="0" indent="0">
              <a:buNone/>
            </a:pPr>
            <a:r>
              <a:rPr lang="tr-TR" dirty="0" smtClean="0"/>
              <a:t>            ‐</a:t>
            </a:r>
            <a:r>
              <a:rPr lang="tr-TR" dirty="0"/>
              <a:t>Asetilenler</a:t>
            </a:r>
          </a:p>
          <a:p>
            <a:pPr marL="0" indent="0">
              <a:buNone/>
            </a:pPr>
            <a:r>
              <a:rPr lang="tr-TR" dirty="0" smtClean="0"/>
              <a:t>            ‐Diolefinler</a:t>
            </a:r>
            <a:endParaRPr lang="tr-TR" dirty="0"/>
          </a:p>
        </p:txBody>
      </p:sp>
      <p:cxnSp>
        <p:nvCxnSpPr>
          <p:cNvPr id="6" name="Straight Arrow Connector 5"/>
          <p:cNvCxnSpPr/>
          <p:nvPr/>
        </p:nvCxnSpPr>
        <p:spPr>
          <a:xfrm flipH="1">
            <a:off x="3631474" y="1345474"/>
            <a:ext cx="1606732" cy="1672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29645" y="1345474"/>
            <a:ext cx="1672046" cy="1580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18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04534"/>
          </a:xfrm>
        </p:spPr>
        <p:txBody>
          <a:bodyPr>
            <a:normAutofit/>
          </a:bodyPr>
          <a:lstStyle/>
          <a:p>
            <a:pPr algn="ctr"/>
            <a:r>
              <a:rPr lang="tr-TR" sz="3200" dirty="0"/>
              <a:t> YAKITLAR</a:t>
            </a:r>
          </a:p>
        </p:txBody>
      </p:sp>
      <p:sp>
        <p:nvSpPr>
          <p:cNvPr id="3" name="Content Placeholder 2"/>
          <p:cNvSpPr>
            <a:spLocks noGrp="1"/>
          </p:cNvSpPr>
          <p:nvPr>
            <p:ph idx="1"/>
          </p:nvPr>
        </p:nvSpPr>
        <p:spPr>
          <a:xfrm>
            <a:off x="1069848" y="1214845"/>
            <a:ext cx="10058400" cy="5225143"/>
          </a:xfrm>
        </p:spPr>
        <p:txBody>
          <a:bodyPr>
            <a:noAutofit/>
          </a:bodyPr>
          <a:lstStyle/>
          <a:p>
            <a:pPr marL="0" indent="0" algn="just">
              <a:buNone/>
            </a:pPr>
            <a:endParaRPr lang="tr-TR" dirty="0" smtClean="0"/>
          </a:p>
          <a:p>
            <a:pPr marL="0" indent="0" algn="just">
              <a:buNone/>
            </a:pPr>
            <a:r>
              <a:rPr lang="tr-TR" dirty="0" smtClean="0"/>
              <a:t>Yakıt</a:t>
            </a:r>
            <a:r>
              <a:rPr lang="tr-TR" dirty="0"/>
              <a:t>, fiziksel ve kimyasal yapısında bir değişim meydana geldiğinde ısı enerjisi açığa çıkaran her türlü maddenin genel adı.</a:t>
            </a:r>
          </a:p>
          <a:p>
            <a:pPr marL="0" indent="0" algn="just">
              <a:buNone/>
            </a:pPr>
            <a:r>
              <a:rPr lang="tr-TR" dirty="0"/>
              <a:t>1- Katı Yakıtlar: Kömür, </a:t>
            </a:r>
            <a:r>
              <a:rPr lang="tr-TR" dirty="0" smtClean="0"/>
              <a:t>kok </a:t>
            </a:r>
            <a:r>
              <a:rPr lang="tr-TR" dirty="0"/>
              <a:t>ve odun kömürü vb.</a:t>
            </a:r>
          </a:p>
          <a:p>
            <a:pPr marL="0" indent="0" algn="just">
              <a:buNone/>
            </a:pPr>
            <a:r>
              <a:rPr lang="tr-TR" dirty="0"/>
              <a:t>2- Sıvı Yakıtlar(Akaryakıtlar): Petrol esaslı yakıtlar, alkol ve yağlar.</a:t>
            </a:r>
          </a:p>
          <a:p>
            <a:pPr marL="0" indent="0" algn="just">
              <a:buNone/>
            </a:pPr>
            <a:r>
              <a:rPr lang="tr-TR" dirty="0"/>
              <a:t>3- Gaz Yakıtlar</a:t>
            </a:r>
            <a:r>
              <a:rPr lang="tr-TR"/>
              <a:t>: </a:t>
            </a:r>
            <a:r>
              <a:rPr lang="tr-TR" smtClean="0"/>
              <a:t>Doğal gaz, hava </a:t>
            </a:r>
            <a:r>
              <a:rPr lang="tr-TR" dirty="0"/>
              <a:t>gazı, jeneratör gazı, </a:t>
            </a:r>
            <a:r>
              <a:rPr lang="tr-TR"/>
              <a:t>su </a:t>
            </a:r>
            <a:r>
              <a:rPr lang="tr-TR" smtClean="0"/>
              <a:t>gazı </a:t>
            </a:r>
            <a:r>
              <a:rPr lang="tr-TR" dirty="0"/>
              <a:t>vb.</a:t>
            </a:r>
          </a:p>
        </p:txBody>
      </p:sp>
    </p:spTree>
    <p:extLst>
      <p:ext uri="{BB962C8B-B14F-4D97-AF65-F5344CB8AC3E}">
        <p14:creationId xmlns:p14="http://schemas.microsoft.com/office/powerpoint/2010/main" val="3529203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69402"/>
          </a:xfrm>
        </p:spPr>
        <p:txBody>
          <a:bodyPr>
            <a:normAutofit/>
          </a:bodyPr>
          <a:lstStyle/>
          <a:p>
            <a:pPr algn="ctr"/>
            <a:r>
              <a:rPr lang="tr-TR" sz="3200" dirty="0" smtClean="0"/>
              <a:t>Alifatik Hidrokarbonlar</a:t>
            </a:r>
            <a:endParaRPr lang="tr-TR" sz="3200" dirty="0"/>
          </a:p>
        </p:txBody>
      </p:sp>
      <p:sp>
        <p:nvSpPr>
          <p:cNvPr id="3" name="Content Placeholder 2"/>
          <p:cNvSpPr>
            <a:spLocks noGrp="1"/>
          </p:cNvSpPr>
          <p:nvPr>
            <p:ph idx="1"/>
          </p:nvPr>
        </p:nvSpPr>
        <p:spPr>
          <a:xfrm>
            <a:off x="1069848" y="1397725"/>
            <a:ext cx="10058400" cy="4963885"/>
          </a:xfrm>
        </p:spPr>
        <p:txBody>
          <a:bodyPr/>
          <a:lstStyle/>
          <a:p>
            <a:r>
              <a:rPr lang="tr-TR" b="1" dirty="0">
                <a:solidFill>
                  <a:srgbClr val="FF0000"/>
                </a:solidFill>
              </a:rPr>
              <a:t>Parafinler</a:t>
            </a:r>
          </a:p>
          <a:p>
            <a:pPr marL="0" indent="0" algn="just">
              <a:lnSpc>
                <a:spcPct val="150000"/>
              </a:lnSpc>
              <a:buNone/>
            </a:pPr>
            <a:r>
              <a:rPr lang="tr-TR" dirty="0"/>
              <a:t>Kapalı Genel Formülü : </a:t>
            </a:r>
            <a:r>
              <a:rPr lang="tr-TR" dirty="0" smtClean="0"/>
              <a:t>C</a:t>
            </a:r>
            <a:r>
              <a:rPr lang="tr-TR" baseline="-25000" dirty="0">
                <a:latin typeface="Century Gothic" panose="020B0502020202020204" pitchFamily="34" charset="0"/>
                <a:ea typeface="Times New Roman" panose="02020603050405020304" pitchFamily="18" charset="0"/>
                <a:cs typeface="Times New Roman" panose="02020603050405020304" pitchFamily="18" charset="0"/>
              </a:rPr>
              <a:t> </a:t>
            </a:r>
            <a:r>
              <a:rPr lang="tr-TR" baseline="-25000" dirty="0" smtClean="0">
                <a:latin typeface="Century Gothic" panose="020B0502020202020204" pitchFamily="34" charset="0"/>
                <a:ea typeface="Times New Roman" panose="02020603050405020304" pitchFamily="18" charset="0"/>
                <a:cs typeface="Times New Roman" panose="02020603050405020304" pitchFamily="18" charset="0"/>
              </a:rPr>
              <a:t>n</a:t>
            </a:r>
            <a:r>
              <a:rPr lang="tr-TR" dirty="0" smtClean="0"/>
              <a:t>H</a:t>
            </a:r>
            <a:r>
              <a:rPr lang="tr-TR" baseline="-25000" dirty="0" smtClean="0">
                <a:latin typeface="Century Gothic" panose="020B0502020202020204" pitchFamily="34" charset="0"/>
                <a:ea typeface="Times New Roman" panose="02020603050405020304" pitchFamily="18" charset="0"/>
                <a:cs typeface="Times New Roman" panose="02020603050405020304" pitchFamily="18" charset="0"/>
              </a:rPr>
              <a:t>2n+2</a:t>
            </a:r>
          </a:p>
          <a:p>
            <a:pPr marL="0" indent="0" algn="just">
              <a:lnSpc>
                <a:spcPct val="150000"/>
              </a:lnSpc>
              <a:buNone/>
            </a:pPr>
            <a:r>
              <a:rPr lang="tr-TR" dirty="0" smtClean="0"/>
              <a:t>• </a:t>
            </a:r>
            <a:r>
              <a:rPr lang="tr-TR" dirty="0"/>
              <a:t>Tüm C atom bağları H atomları ile doldurulmuştur. Bu yüzden doymuş HC sınıfındadırlar.</a:t>
            </a:r>
          </a:p>
          <a:p>
            <a:pPr marL="0" indent="0" algn="just">
              <a:lnSpc>
                <a:spcPct val="150000"/>
              </a:lnSpc>
              <a:buNone/>
            </a:pPr>
            <a:r>
              <a:rPr lang="tr-TR" dirty="0"/>
              <a:t>• C atomları düz veya dallanmış zincir şeklinde olabilir. Dallanmış olanlara izoparafin </a:t>
            </a:r>
            <a:r>
              <a:rPr lang="tr-TR" dirty="0" smtClean="0"/>
              <a:t>denir.</a:t>
            </a:r>
          </a:p>
          <a:p>
            <a:pPr marL="0" indent="0" algn="just">
              <a:buNone/>
            </a:pPr>
            <a:endParaRPr lang="tr-TR" dirty="0"/>
          </a:p>
        </p:txBody>
      </p:sp>
      <p:sp>
        <p:nvSpPr>
          <p:cNvPr id="4" name="AutoShape 2" descr="Heptane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 name="Picture 5"/>
          <p:cNvPicPr>
            <a:picLocks noChangeAspect="1"/>
          </p:cNvPicPr>
          <p:nvPr/>
        </p:nvPicPr>
        <p:blipFill>
          <a:blip r:embed="rId2"/>
          <a:stretch>
            <a:fillRect/>
          </a:stretch>
        </p:blipFill>
        <p:spPr>
          <a:xfrm>
            <a:off x="1761171" y="4665616"/>
            <a:ext cx="3000375" cy="1524000"/>
          </a:xfrm>
          <a:prstGeom prst="rect">
            <a:avLst/>
          </a:prstGeom>
        </p:spPr>
      </p:pic>
      <p:pic>
        <p:nvPicPr>
          <p:cNvPr id="8" name="Picture 7"/>
          <p:cNvPicPr>
            <a:picLocks noChangeAspect="1"/>
          </p:cNvPicPr>
          <p:nvPr/>
        </p:nvPicPr>
        <p:blipFill>
          <a:blip r:embed="rId3"/>
          <a:stretch>
            <a:fillRect/>
          </a:stretch>
        </p:blipFill>
        <p:spPr>
          <a:xfrm>
            <a:off x="6813918" y="4345206"/>
            <a:ext cx="3136164" cy="1799063"/>
          </a:xfrm>
          <a:prstGeom prst="rect">
            <a:avLst/>
          </a:prstGeom>
        </p:spPr>
      </p:pic>
    </p:spTree>
    <p:extLst>
      <p:ext uri="{BB962C8B-B14F-4D97-AF65-F5344CB8AC3E}">
        <p14:creationId xmlns:p14="http://schemas.microsoft.com/office/powerpoint/2010/main" val="2299655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13954"/>
            <a:ext cx="10058400" cy="5558246"/>
          </a:xfrm>
        </p:spPr>
        <p:txBody>
          <a:bodyPr/>
          <a:lstStyle/>
          <a:p>
            <a:r>
              <a:rPr lang="tr-TR" dirty="0" smtClean="0">
                <a:solidFill>
                  <a:srgbClr val="FF0000"/>
                </a:solidFill>
              </a:rPr>
              <a:t>Olefinler</a:t>
            </a:r>
            <a:endParaRPr lang="tr-TR" dirty="0">
              <a:solidFill>
                <a:srgbClr val="FF0000"/>
              </a:solidFill>
            </a:endParaRPr>
          </a:p>
          <a:p>
            <a:pPr marL="0" indent="0">
              <a:buNone/>
            </a:pPr>
            <a:r>
              <a:rPr lang="tr-TR" dirty="0"/>
              <a:t>Kapalı Genel Formülü : </a:t>
            </a:r>
            <a:r>
              <a:rPr lang="tr-TR" dirty="0" smtClean="0"/>
              <a:t>C</a:t>
            </a:r>
            <a:r>
              <a:rPr lang="tr-TR" baseline="-25000" dirty="0">
                <a:latin typeface="Century Gothic" panose="020B0502020202020204" pitchFamily="34" charset="0"/>
                <a:ea typeface="Times New Roman" panose="02020603050405020304" pitchFamily="18" charset="0"/>
                <a:cs typeface="Times New Roman" panose="02020603050405020304" pitchFamily="18" charset="0"/>
              </a:rPr>
              <a:t> </a:t>
            </a:r>
            <a:r>
              <a:rPr lang="tr-TR" baseline="-25000" dirty="0" smtClean="0">
                <a:latin typeface="Century Gothic" panose="020B0502020202020204" pitchFamily="34" charset="0"/>
                <a:ea typeface="Times New Roman" panose="02020603050405020304" pitchFamily="18" charset="0"/>
                <a:cs typeface="Times New Roman" panose="02020603050405020304" pitchFamily="18" charset="0"/>
              </a:rPr>
              <a:t>n</a:t>
            </a:r>
            <a:r>
              <a:rPr lang="tr-TR" dirty="0" smtClean="0"/>
              <a:t>H</a:t>
            </a:r>
            <a:r>
              <a:rPr lang="tr-TR" baseline="-25000" dirty="0" smtClean="0">
                <a:latin typeface="Century Gothic" panose="020B0502020202020204" pitchFamily="34" charset="0"/>
                <a:ea typeface="Times New Roman" panose="02020603050405020304" pitchFamily="18" charset="0"/>
                <a:cs typeface="Times New Roman" panose="02020603050405020304" pitchFamily="18" charset="0"/>
              </a:rPr>
              <a:t> 2n</a:t>
            </a:r>
          </a:p>
          <a:p>
            <a:pPr marL="0" indent="0">
              <a:lnSpc>
                <a:spcPct val="150000"/>
              </a:lnSpc>
              <a:buNone/>
            </a:pPr>
            <a:r>
              <a:rPr lang="tr-TR" dirty="0" smtClean="0"/>
              <a:t>• Tüm C atom bağları H atomları ile doldurulmamıştır. Bu sebeple Petrol içindeki hava ile reçineleşirler.</a:t>
            </a:r>
          </a:p>
          <a:p>
            <a:pPr marL="0" indent="0">
              <a:lnSpc>
                <a:spcPct val="150000"/>
              </a:lnSpc>
              <a:buNone/>
            </a:pPr>
            <a:r>
              <a:rPr lang="tr-TR" dirty="0" smtClean="0"/>
              <a:t>• </a:t>
            </a:r>
            <a:r>
              <a:rPr lang="tr-TR" dirty="0"/>
              <a:t>Kraking (kırma) olayı esnasında çok fazla miktarlarda </a:t>
            </a:r>
            <a:r>
              <a:rPr lang="tr-TR" dirty="0" smtClean="0"/>
              <a:t>oluşurlar.</a:t>
            </a:r>
          </a:p>
          <a:p>
            <a:pPr marL="0" indent="0">
              <a:lnSpc>
                <a:spcPct val="150000"/>
              </a:lnSpc>
              <a:buNone/>
            </a:pPr>
            <a:endParaRPr lang="tr-TR" dirty="0"/>
          </a:p>
          <a:p>
            <a:pPr marL="0" indent="0">
              <a:buNone/>
            </a:pPr>
            <a:endParaRPr lang="tr-TR" dirty="0"/>
          </a:p>
        </p:txBody>
      </p:sp>
      <p:pic>
        <p:nvPicPr>
          <p:cNvPr id="5" name="Picture 4"/>
          <p:cNvPicPr>
            <a:picLocks noChangeAspect="1"/>
          </p:cNvPicPr>
          <p:nvPr/>
        </p:nvPicPr>
        <p:blipFill>
          <a:blip r:embed="rId2"/>
          <a:stretch>
            <a:fillRect/>
          </a:stretch>
        </p:blipFill>
        <p:spPr>
          <a:xfrm>
            <a:off x="3811351" y="3775194"/>
            <a:ext cx="3001757" cy="2155313"/>
          </a:xfrm>
          <a:prstGeom prst="rect">
            <a:avLst/>
          </a:prstGeom>
        </p:spPr>
      </p:pic>
    </p:spTree>
    <p:extLst>
      <p:ext uri="{BB962C8B-B14F-4D97-AF65-F5344CB8AC3E}">
        <p14:creationId xmlns:p14="http://schemas.microsoft.com/office/powerpoint/2010/main" val="166097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747658"/>
          </a:xfrm>
        </p:spPr>
        <p:txBody>
          <a:bodyPr/>
          <a:lstStyle/>
          <a:p>
            <a:r>
              <a:rPr lang="tr-TR" dirty="0">
                <a:solidFill>
                  <a:srgbClr val="FF0000"/>
                </a:solidFill>
              </a:rPr>
              <a:t>Asetilenler</a:t>
            </a:r>
          </a:p>
          <a:p>
            <a:pPr marL="0" indent="0">
              <a:buNone/>
            </a:pPr>
            <a:r>
              <a:rPr lang="tr-TR" dirty="0"/>
              <a:t>Kapalı Genel Formülü : </a:t>
            </a:r>
            <a:r>
              <a:rPr lang="tr-TR" dirty="0" smtClean="0"/>
              <a:t>C</a:t>
            </a:r>
            <a:r>
              <a:rPr lang="tr-TR" baseline="-25000" dirty="0">
                <a:latin typeface="Century Gothic" panose="020B0502020202020204" pitchFamily="34" charset="0"/>
                <a:ea typeface="Times New Roman" panose="02020603050405020304" pitchFamily="18" charset="0"/>
                <a:cs typeface="Times New Roman" panose="02020603050405020304" pitchFamily="18" charset="0"/>
              </a:rPr>
              <a:t> </a:t>
            </a:r>
            <a:r>
              <a:rPr lang="tr-TR" baseline="-25000" dirty="0" smtClean="0">
                <a:latin typeface="Century Gothic" panose="020B0502020202020204" pitchFamily="34" charset="0"/>
                <a:ea typeface="Times New Roman" panose="02020603050405020304" pitchFamily="18" charset="0"/>
                <a:cs typeface="Times New Roman" panose="02020603050405020304" pitchFamily="18" charset="0"/>
              </a:rPr>
              <a:t>n</a:t>
            </a:r>
            <a:r>
              <a:rPr lang="tr-TR" dirty="0" smtClean="0"/>
              <a:t>H</a:t>
            </a:r>
            <a:r>
              <a:rPr lang="tr-TR" baseline="-25000" dirty="0">
                <a:latin typeface="Century Gothic" panose="020B0502020202020204" pitchFamily="34" charset="0"/>
                <a:ea typeface="Times New Roman" panose="02020603050405020304" pitchFamily="18" charset="0"/>
                <a:cs typeface="Times New Roman" panose="02020603050405020304" pitchFamily="18" charset="0"/>
              </a:rPr>
              <a:t> </a:t>
            </a:r>
            <a:r>
              <a:rPr lang="tr-TR" baseline="-25000" dirty="0" smtClean="0">
                <a:latin typeface="Century Gothic" panose="020B0502020202020204" pitchFamily="34" charset="0"/>
                <a:ea typeface="Times New Roman" panose="02020603050405020304" pitchFamily="18" charset="0"/>
                <a:cs typeface="Times New Roman" panose="02020603050405020304" pitchFamily="18" charset="0"/>
              </a:rPr>
              <a:t>2n-2</a:t>
            </a:r>
          </a:p>
          <a:p>
            <a:pPr marL="0" indent="0">
              <a:lnSpc>
                <a:spcPct val="150000"/>
              </a:lnSpc>
              <a:buNone/>
            </a:pPr>
            <a:r>
              <a:rPr lang="tr-TR" dirty="0" smtClean="0"/>
              <a:t>• </a:t>
            </a:r>
            <a:r>
              <a:rPr lang="tr-TR" dirty="0"/>
              <a:t>Tüm C atom bağları H atomları ile doldurulmamıştır. Bu sebeple doymamış HC </a:t>
            </a:r>
            <a:r>
              <a:rPr lang="tr-TR" dirty="0" smtClean="0"/>
              <a:t>sınıfındandırlar.</a:t>
            </a:r>
          </a:p>
          <a:p>
            <a:pPr marL="0" indent="0">
              <a:buNone/>
            </a:pPr>
            <a:endParaRPr lang="tr-TR" dirty="0"/>
          </a:p>
          <a:p>
            <a:pPr marL="0" indent="0">
              <a:buNone/>
            </a:pPr>
            <a:endParaRPr lang="tr-TR" dirty="0"/>
          </a:p>
        </p:txBody>
      </p:sp>
      <p:pic>
        <p:nvPicPr>
          <p:cNvPr id="2" name="Picture 1"/>
          <p:cNvPicPr>
            <a:picLocks noChangeAspect="1"/>
          </p:cNvPicPr>
          <p:nvPr/>
        </p:nvPicPr>
        <p:blipFill>
          <a:blip r:embed="rId2"/>
          <a:stretch>
            <a:fillRect/>
          </a:stretch>
        </p:blipFill>
        <p:spPr>
          <a:xfrm>
            <a:off x="1929219" y="3423085"/>
            <a:ext cx="2768785" cy="1710000"/>
          </a:xfrm>
          <a:prstGeom prst="rect">
            <a:avLst/>
          </a:prstGeom>
        </p:spPr>
      </p:pic>
      <p:pic>
        <p:nvPicPr>
          <p:cNvPr id="4" name="Picture 3"/>
          <p:cNvPicPr>
            <a:picLocks noChangeAspect="1"/>
          </p:cNvPicPr>
          <p:nvPr/>
        </p:nvPicPr>
        <p:blipFill>
          <a:blip r:embed="rId3"/>
          <a:stretch>
            <a:fillRect/>
          </a:stretch>
        </p:blipFill>
        <p:spPr>
          <a:xfrm>
            <a:off x="7160136" y="4011793"/>
            <a:ext cx="1738331" cy="846094"/>
          </a:xfrm>
          <a:prstGeom prst="rect">
            <a:avLst/>
          </a:prstGeom>
        </p:spPr>
      </p:pic>
    </p:spTree>
    <p:extLst>
      <p:ext uri="{BB962C8B-B14F-4D97-AF65-F5344CB8AC3E}">
        <p14:creationId xmlns:p14="http://schemas.microsoft.com/office/powerpoint/2010/main" val="3937197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83771"/>
            <a:ext cx="10058400" cy="5839098"/>
          </a:xfrm>
        </p:spPr>
        <p:txBody>
          <a:bodyPr/>
          <a:lstStyle/>
          <a:p>
            <a:r>
              <a:rPr lang="tr-TR" dirty="0">
                <a:solidFill>
                  <a:srgbClr val="FF0000"/>
                </a:solidFill>
              </a:rPr>
              <a:t>Diolefinler</a:t>
            </a:r>
          </a:p>
          <a:p>
            <a:pPr marL="0" lvl="0" indent="0">
              <a:buClr>
                <a:srgbClr val="629DD1"/>
              </a:buClr>
              <a:buNone/>
            </a:pPr>
            <a:r>
              <a:rPr lang="tr-TR" dirty="0"/>
              <a:t>Kapalı Genel Formülü : </a:t>
            </a:r>
            <a:r>
              <a:rPr lang="tr-TR" dirty="0">
                <a:solidFill>
                  <a:prstClr val="black"/>
                </a:solidFill>
              </a:rPr>
              <a:t>C</a:t>
            </a:r>
            <a:r>
              <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 n</a:t>
            </a:r>
            <a:r>
              <a:rPr lang="tr-TR" dirty="0">
                <a:solidFill>
                  <a:prstClr val="black"/>
                </a:solidFill>
              </a:rPr>
              <a:t>H</a:t>
            </a:r>
            <a:r>
              <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 2n-2</a:t>
            </a:r>
          </a:p>
          <a:p>
            <a:pPr marL="0" indent="0">
              <a:lnSpc>
                <a:spcPct val="150000"/>
              </a:lnSpc>
              <a:buNone/>
            </a:pPr>
            <a:r>
              <a:rPr lang="tr-TR" dirty="0" smtClean="0"/>
              <a:t>• </a:t>
            </a:r>
            <a:r>
              <a:rPr lang="tr-TR" dirty="0"/>
              <a:t>Kapalı formülleri itibarı ile asetilenle aynı olmalarına rağmen asetilenlerden daha farklı </a:t>
            </a:r>
            <a:r>
              <a:rPr lang="tr-TR" dirty="0" smtClean="0"/>
              <a:t>molekül </a:t>
            </a:r>
            <a:r>
              <a:rPr lang="tr-TR" dirty="0"/>
              <a:t>yapısı içerirler.</a:t>
            </a:r>
          </a:p>
        </p:txBody>
      </p:sp>
    </p:spTree>
    <p:extLst>
      <p:ext uri="{BB962C8B-B14F-4D97-AF65-F5344CB8AC3E}">
        <p14:creationId xmlns:p14="http://schemas.microsoft.com/office/powerpoint/2010/main" val="3110579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86968"/>
          </a:xfrm>
        </p:spPr>
        <p:txBody>
          <a:bodyPr>
            <a:normAutofit/>
          </a:bodyPr>
          <a:lstStyle/>
          <a:p>
            <a:pPr algn="ctr"/>
            <a:r>
              <a:rPr lang="tr-TR" sz="3200" dirty="0"/>
              <a:t>Karbosiklik Hidrokarbonlar</a:t>
            </a:r>
          </a:p>
        </p:txBody>
      </p:sp>
      <p:sp>
        <p:nvSpPr>
          <p:cNvPr id="3" name="Content Placeholder 2"/>
          <p:cNvSpPr>
            <a:spLocks noGrp="1"/>
          </p:cNvSpPr>
          <p:nvPr>
            <p:ph idx="1"/>
          </p:nvPr>
        </p:nvSpPr>
        <p:spPr>
          <a:xfrm>
            <a:off x="1069848" y="1645920"/>
            <a:ext cx="10058400" cy="5016136"/>
          </a:xfrm>
        </p:spPr>
        <p:txBody>
          <a:bodyPr>
            <a:normAutofit/>
          </a:bodyPr>
          <a:lstStyle/>
          <a:p>
            <a:pPr algn="just"/>
            <a:r>
              <a:rPr lang="tr-TR" dirty="0">
                <a:solidFill>
                  <a:srgbClr val="FF0000"/>
                </a:solidFill>
              </a:rPr>
              <a:t>Aromatikler</a:t>
            </a:r>
          </a:p>
          <a:p>
            <a:pPr marL="0" lvl="0" indent="0">
              <a:buClr>
                <a:srgbClr val="629DD1"/>
              </a:buClr>
              <a:buNone/>
            </a:pPr>
            <a:r>
              <a:rPr lang="tr-TR" dirty="0"/>
              <a:t>Kapalı Genel Formülü : </a:t>
            </a:r>
            <a:r>
              <a:rPr lang="tr-TR" dirty="0">
                <a:solidFill>
                  <a:prstClr val="black"/>
                </a:solidFill>
              </a:rPr>
              <a:t>C</a:t>
            </a:r>
            <a:r>
              <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 n</a:t>
            </a:r>
            <a:r>
              <a:rPr lang="tr-TR" dirty="0">
                <a:solidFill>
                  <a:prstClr val="black"/>
                </a:solidFill>
              </a:rPr>
              <a:t>H</a:t>
            </a:r>
            <a:r>
              <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 </a:t>
            </a:r>
            <a:r>
              <a:rPr lang="tr-TR" baseline="-25000" dirty="0" smtClean="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2n-6</a:t>
            </a:r>
            <a:endPar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endParaRPr>
          </a:p>
          <a:p>
            <a:pPr marL="0" indent="0" algn="just">
              <a:buNone/>
            </a:pPr>
            <a:r>
              <a:rPr lang="tr-TR" dirty="0" smtClean="0"/>
              <a:t>• </a:t>
            </a:r>
            <a:r>
              <a:rPr lang="tr-TR" dirty="0"/>
              <a:t>Doymamış HC sınıfındandırlar.</a:t>
            </a:r>
          </a:p>
          <a:p>
            <a:pPr marL="0" indent="0" algn="just">
              <a:buNone/>
            </a:pPr>
            <a:r>
              <a:rPr lang="tr-TR" dirty="0"/>
              <a:t>• Molekül yapıları halka şeklindedir.</a:t>
            </a:r>
          </a:p>
          <a:p>
            <a:pPr marL="0" indent="0" algn="just">
              <a:buNone/>
            </a:pPr>
            <a:r>
              <a:rPr lang="tr-TR" dirty="0"/>
              <a:t>• Keskin </a:t>
            </a:r>
            <a:r>
              <a:rPr lang="tr-TR" dirty="0" smtClean="0"/>
              <a:t>kokuları </a:t>
            </a:r>
            <a:r>
              <a:rPr lang="tr-TR" dirty="0"/>
              <a:t>vardır</a:t>
            </a:r>
            <a:r>
              <a:rPr lang="tr-TR" dirty="0" smtClean="0"/>
              <a:t>.</a:t>
            </a:r>
          </a:p>
          <a:p>
            <a:pPr marL="0" indent="0" algn="just">
              <a:buNone/>
            </a:pPr>
            <a:endParaRPr lang="tr-TR" dirty="0"/>
          </a:p>
        </p:txBody>
      </p:sp>
      <p:pic>
        <p:nvPicPr>
          <p:cNvPr id="4" name="Picture 3"/>
          <p:cNvPicPr>
            <a:picLocks noChangeAspect="1"/>
          </p:cNvPicPr>
          <p:nvPr/>
        </p:nvPicPr>
        <p:blipFill>
          <a:blip r:embed="rId2"/>
          <a:stretch>
            <a:fillRect/>
          </a:stretch>
        </p:blipFill>
        <p:spPr>
          <a:xfrm>
            <a:off x="3874019" y="4075612"/>
            <a:ext cx="3767752" cy="2076674"/>
          </a:xfrm>
          <a:prstGeom prst="rect">
            <a:avLst/>
          </a:prstGeom>
        </p:spPr>
      </p:pic>
    </p:spTree>
    <p:extLst>
      <p:ext uri="{BB962C8B-B14F-4D97-AF65-F5344CB8AC3E}">
        <p14:creationId xmlns:p14="http://schemas.microsoft.com/office/powerpoint/2010/main" val="1932489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44137"/>
            <a:ext cx="10058400" cy="6204857"/>
          </a:xfrm>
        </p:spPr>
        <p:txBody>
          <a:bodyPr/>
          <a:lstStyle/>
          <a:p>
            <a:r>
              <a:rPr lang="tr-TR" dirty="0">
                <a:solidFill>
                  <a:srgbClr val="FF0000"/>
                </a:solidFill>
              </a:rPr>
              <a:t>Naftenler</a:t>
            </a:r>
          </a:p>
          <a:p>
            <a:pPr marL="0" lvl="0" indent="0">
              <a:buClr>
                <a:srgbClr val="629DD1"/>
              </a:buClr>
              <a:buNone/>
            </a:pPr>
            <a:r>
              <a:rPr lang="tr-TR" dirty="0"/>
              <a:t>Kapalı Genel Formülü : </a:t>
            </a:r>
            <a:r>
              <a:rPr lang="tr-TR" dirty="0">
                <a:solidFill>
                  <a:prstClr val="black"/>
                </a:solidFill>
              </a:rPr>
              <a:t>C</a:t>
            </a:r>
            <a:r>
              <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 n</a:t>
            </a:r>
            <a:r>
              <a:rPr lang="tr-TR" dirty="0">
                <a:solidFill>
                  <a:prstClr val="black"/>
                </a:solidFill>
              </a:rPr>
              <a:t>H</a:t>
            </a:r>
            <a:r>
              <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 </a:t>
            </a:r>
            <a:r>
              <a:rPr lang="tr-TR" baseline="-25000" dirty="0" smtClean="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2n</a:t>
            </a:r>
            <a:endParaRPr lang="tr-TR" baseline="-250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endParaRPr>
          </a:p>
          <a:p>
            <a:pPr marL="0" indent="0">
              <a:buNone/>
            </a:pPr>
            <a:r>
              <a:rPr lang="tr-TR" dirty="0" smtClean="0"/>
              <a:t>• </a:t>
            </a:r>
            <a:r>
              <a:rPr lang="tr-TR" dirty="0"/>
              <a:t>Halka şeklinde molekül yapılı.</a:t>
            </a:r>
          </a:p>
          <a:p>
            <a:pPr marL="0" indent="0">
              <a:buNone/>
            </a:pPr>
            <a:r>
              <a:rPr lang="tr-TR" dirty="0"/>
              <a:t>• </a:t>
            </a:r>
            <a:r>
              <a:rPr lang="tr-TR" dirty="0" smtClean="0"/>
              <a:t>Doymamış </a:t>
            </a:r>
            <a:r>
              <a:rPr lang="tr-TR" dirty="0"/>
              <a:t>HC sınıfındandırlar</a:t>
            </a:r>
            <a:r>
              <a:rPr lang="tr-TR" dirty="0" smtClean="0">
                <a:solidFill>
                  <a:srgbClr val="FF0000"/>
                </a:solidFill>
              </a:rPr>
              <a:t>.</a:t>
            </a:r>
          </a:p>
          <a:p>
            <a:pPr marL="0" indent="0">
              <a:buNone/>
            </a:pPr>
            <a:endParaRPr lang="tr-TR" dirty="0"/>
          </a:p>
        </p:txBody>
      </p:sp>
      <p:pic>
        <p:nvPicPr>
          <p:cNvPr id="4" name="Picture 3"/>
          <p:cNvPicPr>
            <a:picLocks noChangeAspect="1"/>
          </p:cNvPicPr>
          <p:nvPr/>
        </p:nvPicPr>
        <p:blipFill>
          <a:blip r:embed="rId2"/>
          <a:stretch>
            <a:fillRect/>
          </a:stretch>
        </p:blipFill>
        <p:spPr>
          <a:xfrm>
            <a:off x="1768656" y="2599509"/>
            <a:ext cx="2502898" cy="2250893"/>
          </a:xfrm>
          <a:prstGeom prst="rect">
            <a:avLst/>
          </a:prstGeom>
        </p:spPr>
      </p:pic>
      <p:pic>
        <p:nvPicPr>
          <p:cNvPr id="5" name="Picture 4"/>
          <p:cNvPicPr>
            <a:picLocks noChangeAspect="1"/>
          </p:cNvPicPr>
          <p:nvPr/>
        </p:nvPicPr>
        <p:blipFill>
          <a:blip r:embed="rId3"/>
          <a:stretch>
            <a:fillRect/>
          </a:stretch>
        </p:blipFill>
        <p:spPr>
          <a:xfrm>
            <a:off x="6217668" y="2655650"/>
            <a:ext cx="2186355" cy="2199844"/>
          </a:xfrm>
          <a:prstGeom prst="rect">
            <a:avLst/>
          </a:prstGeom>
        </p:spPr>
      </p:pic>
    </p:spTree>
    <p:extLst>
      <p:ext uri="{BB962C8B-B14F-4D97-AF65-F5344CB8AC3E}">
        <p14:creationId xmlns:p14="http://schemas.microsoft.com/office/powerpoint/2010/main" val="1511376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65345"/>
          </a:xfrm>
        </p:spPr>
        <p:txBody>
          <a:bodyPr/>
          <a:lstStyle/>
          <a:p>
            <a:pPr algn="ctr"/>
            <a:r>
              <a:rPr lang="tr-TR" sz="3200" dirty="0"/>
              <a:t>Ham </a:t>
            </a:r>
            <a:r>
              <a:rPr lang="tr-TR" sz="3200" dirty="0" smtClean="0"/>
              <a:t>Petrolün </a:t>
            </a:r>
            <a:r>
              <a:rPr lang="tr-TR" sz="3200" dirty="0"/>
              <a:t>Fiziksel </a:t>
            </a:r>
            <a:r>
              <a:rPr lang="tr-TR" sz="3200" dirty="0" smtClean="0"/>
              <a:t>Özellikleri</a:t>
            </a:r>
            <a:endParaRPr lang="tr-TR" sz="3200" dirty="0"/>
          </a:p>
        </p:txBody>
      </p:sp>
      <p:sp>
        <p:nvSpPr>
          <p:cNvPr id="3" name="Content Placeholder 2"/>
          <p:cNvSpPr>
            <a:spLocks noGrp="1"/>
          </p:cNvSpPr>
          <p:nvPr>
            <p:ph idx="1"/>
          </p:nvPr>
        </p:nvSpPr>
        <p:spPr>
          <a:xfrm>
            <a:off x="1069848" y="1489166"/>
            <a:ext cx="10058400" cy="4683034"/>
          </a:xfrm>
        </p:spPr>
        <p:txBody>
          <a:bodyPr/>
          <a:lstStyle/>
          <a:p>
            <a:r>
              <a:rPr lang="tr-TR" dirty="0" smtClean="0"/>
              <a:t>Yoğunluk</a:t>
            </a:r>
            <a:endParaRPr lang="tr-TR" dirty="0"/>
          </a:p>
          <a:p>
            <a:r>
              <a:rPr lang="tr-TR" dirty="0" smtClean="0"/>
              <a:t>Hacim</a:t>
            </a:r>
            <a:endParaRPr lang="tr-TR" dirty="0"/>
          </a:p>
          <a:p>
            <a:r>
              <a:rPr lang="tr-TR" dirty="0" smtClean="0"/>
              <a:t>Viskozite</a:t>
            </a:r>
            <a:endParaRPr lang="tr-TR" dirty="0"/>
          </a:p>
          <a:p>
            <a:r>
              <a:rPr lang="tr-TR" dirty="0" smtClean="0"/>
              <a:t>Kırılma </a:t>
            </a:r>
            <a:r>
              <a:rPr lang="tr-TR" dirty="0"/>
              <a:t>İndeksi</a:t>
            </a:r>
          </a:p>
          <a:p>
            <a:r>
              <a:rPr lang="tr-TR" dirty="0" smtClean="0"/>
              <a:t>Flüoresans </a:t>
            </a:r>
            <a:r>
              <a:rPr lang="tr-TR" dirty="0"/>
              <a:t>Özelliği</a:t>
            </a:r>
          </a:p>
          <a:p>
            <a:r>
              <a:rPr lang="tr-TR" dirty="0" smtClean="0"/>
              <a:t>Renk </a:t>
            </a:r>
            <a:r>
              <a:rPr lang="tr-TR" dirty="0"/>
              <a:t>ve Koku</a:t>
            </a:r>
          </a:p>
          <a:p>
            <a:r>
              <a:rPr lang="tr-TR" dirty="0" smtClean="0"/>
              <a:t>Isıl </a:t>
            </a:r>
            <a:r>
              <a:rPr lang="tr-TR" dirty="0"/>
              <a:t>Değer</a:t>
            </a:r>
          </a:p>
          <a:p>
            <a:r>
              <a:rPr lang="tr-TR" dirty="0" smtClean="0"/>
              <a:t>Parlama </a:t>
            </a:r>
            <a:r>
              <a:rPr lang="tr-TR" dirty="0"/>
              <a:t>Noktas</a:t>
            </a:r>
          </a:p>
        </p:txBody>
      </p:sp>
    </p:spTree>
    <p:extLst>
      <p:ext uri="{BB962C8B-B14F-4D97-AF65-F5344CB8AC3E}">
        <p14:creationId xmlns:p14="http://schemas.microsoft.com/office/powerpoint/2010/main" val="3869334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995852"/>
          </a:xfrm>
        </p:spPr>
        <p:txBody>
          <a:bodyPr>
            <a:normAutofit/>
          </a:bodyPr>
          <a:lstStyle/>
          <a:p>
            <a:r>
              <a:rPr lang="tr-TR" sz="2200" dirty="0">
                <a:solidFill>
                  <a:srgbClr val="FF0000"/>
                </a:solidFill>
              </a:rPr>
              <a:t>Yoğunluk</a:t>
            </a:r>
          </a:p>
          <a:p>
            <a:pPr marL="0" indent="0" algn="just">
              <a:lnSpc>
                <a:spcPct val="150000"/>
              </a:lnSpc>
              <a:buNone/>
            </a:pPr>
            <a:r>
              <a:rPr lang="tr-TR" dirty="0"/>
              <a:t>Ham petrolün yoğunluğu onun kimyasal bileşimini yansıtır. Petrol içerisindeki hidrokarbon </a:t>
            </a:r>
            <a:r>
              <a:rPr lang="tr-TR" dirty="0" smtClean="0"/>
              <a:t>yüzdesi</a:t>
            </a:r>
            <a:r>
              <a:rPr lang="tr-TR" dirty="0"/>
              <a:t>, gaz miktarı ve asfalt gibi ağır hidrokarbonların oranı, sülfür oranı, sıcaklık gibi </a:t>
            </a:r>
            <a:r>
              <a:rPr lang="tr-TR" dirty="0" smtClean="0"/>
              <a:t>faktörler </a:t>
            </a:r>
            <a:r>
              <a:rPr lang="tr-TR" dirty="0"/>
              <a:t>petrolün yoğunluğunu etkiler.</a:t>
            </a:r>
          </a:p>
          <a:p>
            <a:pPr marL="0" indent="0" algn="just">
              <a:lnSpc>
                <a:spcPct val="150000"/>
              </a:lnSpc>
              <a:buNone/>
            </a:pPr>
            <a:r>
              <a:rPr lang="tr-TR" dirty="0"/>
              <a:t>Bir maddenin YOĞUNLUĞU, belli hacimdeki maddenin ağırlığının aynı hacimdeki suyun </a:t>
            </a:r>
            <a:r>
              <a:rPr lang="tr-TR" dirty="0" smtClean="0"/>
              <a:t>ağırlığına </a:t>
            </a:r>
            <a:r>
              <a:rPr lang="tr-TR" dirty="0"/>
              <a:t>olan oranıdır.</a:t>
            </a:r>
          </a:p>
          <a:p>
            <a:pPr marL="0" indent="0" algn="just">
              <a:lnSpc>
                <a:spcPct val="150000"/>
              </a:lnSpc>
              <a:buNone/>
            </a:pPr>
            <a:r>
              <a:rPr lang="tr-TR" dirty="0"/>
              <a:t>Bir maddenin ÖZGÜL </a:t>
            </a:r>
            <a:r>
              <a:rPr lang="tr-TR" dirty="0" smtClean="0"/>
              <a:t>AĞIRLIĞI </a:t>
            </a:r>
            <a:r>
              <a:rPr lang="tr-TR" dirty="0"/>
              <a:t>ise, belli hacimdeki maddenin ağırlığıdır</a:t>
            </a:r>
            <a:r>
              <a:rPr lang="tr-TR" dirty="0" smtClean="0"/>
              <a:t>.</a:t>
            </a:r>
          </a:p>
          <a:p>
            <a:pPr marL="0" indent="0" algn="just">
              <a:lnSpc>
                <a:spcPct val="150000"/>
              </a:lnSpc>
              <a:buNone/>
            </a:pPr>
            <a:r>
              <a:rPr lang="tr-TR" dirty="0"/>
              <a:t>Özgül ağırlık (spesifik gravite); </a:t>
            </a:r>
            <a:r>
              <a:rPr lang="tr-TR" dirty="0" smtClean="0"/>
              <a:t>15.6°C </a:t>
            </a:r>
            <a:r>
              <a:rPr lang="tr-TR" dirty="0"/>
              <a:t>(</a:t>
            </a:r>
            <a:r>
              <a:rPr lang="tr-TR" dirty="0" smtClean="0"/>
              <a:t>60F</a:t>
            </a:r>
            <a:r>
              <a:rPr lang="tr-TR" dirty="0"/>
              <a:t>) sıcaklıktaki yakıtın </a:t>
            </a:r>
            <a:r>
              <a:rPr lang="tr-TR" dirty="0" smtClean="0"/>
              <a:t>yoğunluğunun, aynı </a:t>
            </a:r>
            <a:r>
              <a:rPr lang="tr-TR" dirty="0"/>
              <a:t>sıcaklıktaki suyun yoğunluğuna oranıdır. Suyun yoğunluğu </a:t>
            </a:r>
            <a:r>
              <a:rPr lang="tr-TR" dirty="0" smtClean="0"/>
              <a:t>kg/l olduğundan, yakıtın </a:t>
            </a:r>
            <a:r>
              <a:rPr lang="tr-TR" dirty="0"/>
              <a:t>özgül ağırlığının birimi de kg/l olmalıdır.</a:t>
            </a:r>
          </a:p>
          <a:p>
            <a:pPr marL="0" indent="0" algn="just">
              <a:lnSpc>
                <a:spcPct val="150000"/>
              </a:lnSpc>
              <a:buNone/>
            </a:pPr>
            <a:r>
              <a:rPr lang="tr-TR" dirty="0"/>
              <a:t>Özgül ağırlık terimi bağıl yoğunluk yerine de kullanılabilir</a:t>
            </a:r>
            <a:r>
              <a:rPr lang="tr-TR" dirty="0" smtClean="0"/>
              <a:t>.</a:t>
            </a:r>
            <a:endParaRPr lang="tr-TR" dirty="0"/>
          </a:p>
        </p:txBody>
      </p:sp>
    </p:spTree>
    <p:extLst>
      <p:ext uri="{BB962C8B-B14F-4D97-AF65-F5344CB8AC3E}">
        <p14:creationId xmlns:p14="http://schemas.microsoft.com/office/powerpoint/2010/main" val="3675778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1"/>
            <a:ext cx="10058400" cy="5571309"/>
          </a:xfrm>
        </p:spPr>
        <p:txBody>
          <a:bodyPr/>
          <a:lstStyle/>
          <a:p>
            <a:pPr marL="0" lvl="0" indent="0" algn="just">
              <a:lnSpc>
                <a:spcPct val="150000"/>
              </a:lnSpc>
              <a:buClr>
                <a:srgbClr val="629DD1"/>
              </a:buClr>
              <a:buNone/>
            </a:pPr>
            <a:r>
              <a:rPr lang="tr-TR" dirty="0">
                <a:solidFill>
                  <a:prstClr val="black"/>
                </a:solidFill>
              </a:rPr>
              <a:t>Petrol için özgül ağırlık yerine Amerika’da A.P.I. (American Petroleum Institute) derecesi Avrupa’da ise BAUME  derecisi kullanılır.</a:t>
            </a:r>
          </a:p>
          <a:p>
            <a:pPr marL="0" lvl="0" indent="0">
              <a:lnSpc>
                <a:spcPct val="150000"/>
              </a:lnSpc>
              <a:buClr>
                <a:srgbClr val="629DD1"/>
              </a:buClr>
              <a:buNone/>
            </a:pPr>
            <a:endParaRPr lang="tr-TR" b="1" dirty="0">
              <a:solidFill>
                <a:prstClr val="black"/>
              </a:solidFill>
            </a:endParaRPr>
          </a:p>
          <a:p>
            <a:pPr marL="0" lvl="0" indent="0">
              <a:buClr>
                <a:srgbClr val="629DD1"/>
              </a:buClr>
              <a:buNone/>
            </a:pPr>
            <a:r>
              <a:rPr lang="tr-TR" sz="1900" b="1" dirty="0">
                <a:solidFill>
                  <a:prstClr val="black"/>
                </a:solidFill>
              </a:rPr>
              <a:t>API=(141,5/ÖA) - 131,5</a:t>
            </a:r>
          </a:p>
          <a:p>
            <a:pPr marL="0" lvl="0" indent="0">
              <a:buClr>
                <a:srgbClr val="629DD1"/>
              </a:buClr>
              <a:buNone/>
            </a:pPr>
            <a:endParaRPr lang="tr-TR" sz="1900" b="1" dirty="0">
              <a:solidFill>
                <a:prstClr val="black"/>
              </a:solidFill>
            </a:endParaRPr>
          </a:p>
          <a:p>
            <a:pPr marL="0" lvl="0" indent="0">
              <a:buClr>
                <a:srgbClr val="629DD1"/>
              </a:buClr>
              <a:buNone/>
            </a:pPr>
            <a:r>
              <a:rPr lang="tr-TR" sz="1900" b="1" dirty="0">
                <a:solidFill>
                  <a:prstClr val="black"/>
                </a:solidFill>
              </a:rPr>
              <a:t>BAUME=(140/ÖA) - 130</a:t>
            </a:r>
          </a:p>
          <a:p>
            <a:pPr marL="0" lvl="0" indent="0">
              <a:buClr>
                <a:srgbClr val="629DD1"/>
              </a:buClr>
              <a:buNone/>
            </a:pPr>
            <a:endParaRPr lang="tr-TR" sz="1900" b="1" dirty="0">
              <a:solidFill>
                <a:prstClr val="black"/>
              </a:solidFill>
            </a:endParaRPr>
          </a:p>
          <a:p>
            <a:pPr marL="0" indent="0">
              <a:buNone/>
            </a:pPr>
            <a:endParaRPr lang="tr-TR" dirty="0"/>
          </a:p>
        </p:txBody>
      </p:sp>
    </p:spTree>
    <p:extLst>
      <p:ext uri="{BB962C8B-B14F-4D97-AF65-F5344CB8AC3E}">
        <p14:creationId xmlns:p14="http://schemas.microsoft.com/office/powerpoint/2010/main" val="880851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6206"/>
            <a:ext cx="10058400" cy="5505994"/>
          </a:xfrm>
        </p:spPr>
        <p:txBody>
          <a:bodyPr/>
          <a:lstStyle/>
          <a:p>
            <a:r>
              <a:rPr lang="tr-TR" dirty="0"/>
              <a:t>d</a:t>
            </a:r>
            <a:r>
              <a:rPr lang="tr-TR" baseline="-25000" dirty="0"/>
              <a:t>60</a:t>
            </a:r>
            <a:r>
              <a:rPr lang="tr-TR" dirty="0"/>
              <a:t>/</a:t>
            </a:r>
            <a:r>
              <a:rPr lang="tr-TR" baseline="-25000" dirty="0"/>
              <a:t>60</a:t>
            </a:r>
            <a:r>
              <a:rPr lang="tr-TR" baseline="30000" dirty="0"/>
              <a:t>o</a:t>
            </a:r>
            <a:r>
              <a:rPr lang="tr-TR" baseline="-25000" dirty="0"/>
              <a:t>F  </a:t>
            </a:r>
            <a:r>
              <a:rPr lang="tr-TR" dirty="0"/>
              <a:t>Özgül kütle oranı: 60</a:t>
            </a:r>
            <a:r>
              <a:rPr lang="tr-TR" baseline="30000" dirty="0"/>
              <a:t>o</a:t>
            </a:r>
            <a:r>
              <a:rPr lang="tr-TR" dirty="0"/>
              <a:t>F (15.6 </a:t>
            </a:r>
            <a:r>
              <a:rPr lang="tr-TR" baseline="30000" dirty="0"/>
              <a:t>o</a:t>
            </a:r>
            <a:r>
              <a:rPr lang="tr-TR" dirty="0"/>
              <a:t>C) sıcaklıktaki petrolün özgül kütlesinin aynı sıcaklıktaki suyun özgül kütlesine oranı</a:t>
            </a:r>
            <a:r>
              <a:rPr lang="tr-TR" dirty="0" smtClean="0"/>
              <a:t>.</a:t>
            </a:r>
          </a:p>
          <a:p>
            <a:endParaRPr lang="tr-TR" dirty="0"/>
          </a:p>
          <a:p>
            <a:pPr marL="0" indent="0">
              <a:buNone/>
            </a:pPr>
            <a:endParaRPr lang="tr-TR" dirty="0" smtClean="0"/>
          </a:p>
          <a:p>
            <a:pPr marL="0" indent="0">
              <a:buNone/>
            </a:pPr>
            <a:endParaRPr lang="tr-TR" dirty="0"/>
          </a:p>
          <a:p>
            <a:pPr marL="0" indent="0">
              <a:buNone/>
            </a:pPr>
            <a:endParaRPr lang="tr-TR" dirty="0"/>
          </a:p>
        </p:txBody>
      </p:sp>
      <p:pic>
        <p:nvPicPr>
          <p:cNvPr id="15" name="Picture 14"/>
          <p:cNvPicPr>
            <a:picLocks noChangeAspect="1"/>
          </p:cNvPicPr>
          <p:nvPr/>
        </p:nvPicPr>
        <p:blipFill>
          <a:blip r:embed="rId2"/>
          <a:stretch>
            <a:fillRect/>
          </a:stretch>
        </p:blipFill>
        <p:spPr>
          <a:xfrm>
            <a:off x="3214922" y="2055780"/>
            <a:ext cx="5762156" cy="2746440"/>
          </a:xfrm>
          <a:prstGeom prst="rect">
            <a:avLst/>
          </a:prstGeom>
        </p:spPr>
      </p:pic>
    </p:spTree>
    <p:extLst>
      <p:ext uri="{BB962C8B-B14F-4D97-AF65-F5344CB8AC3E}">
        <p14:creationId xmlns:p14="http://schemas.microsoft.com/office/powerpoint/2010/main" val="3193533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13539"/>
          </a:xfrm>
        </p:spPr>
        <p:txBody>
          <a:bodyPr>
            <a:normAutofit/>
          </a:bodyPr>
          <a:lstStyle/>
          <a:p>
            <a:pPr algn="ctr"/>
            <a:r>
              <a:rPr lang="tr-TR" sz="3200" dirty="0"/>
              <a:t>SIVI YAKITLAR</a:t>
            </a:r>
          </a:p>
        </p:txBody>
      </p:sp>
      <p:sp>
        <p:nvSpPr>
          <p:cNvPr id="3" name="Content Placeholder 2"/>
          <p:cNvSpPr>
            <a:spLocks noGrp="1"/>
          </p:cNvSpPr>
          <p:nvPr>
            <p:ph idx="1"/>
          </p:nvPr>
        </p:nvSpPr>
        <p:spPr>
          <a:xfrm>
            <a:off x="1069848" y="1854926"/>
            <a:ext cx="10058400" cy="4317274"/>
          </a:xfrm>
        </p:spPr>
        <p:txBody>
          <a:bodyPr/>
          <a:lstStyle/>
          <a:p>
            <a:pPr marL="0" indent="0">
              <a:buNone/>
            </a:pPr>
            <a:endParaRPr lang="tr-TR" b="1" dirty="0" smtClean="0"/>
          </a:p>
          <a:p>
            <a:pPr marL="0" indent="0" algn="just">
              <a:buNone/>
            </a:pPr>
            <a:r>
              <a:rPr lang="tr-TR" b="1" dirty="0" smtClean="0"/>
              <a:t>Doğal </a:t>
            </a:r>
            <a:r>
              <a:rPr lang="tr-TR" b="1" dirty="0"/>
              <a:t>Sıvı Yakıtlar: </a:t>
            </a:r>
            <a:r>
              <a:rPr lang="tr-TR" dirty="0"/>
              <a:t>Ham petrol ve damıtma ürünleri( petrol eteri, değişik esanslar ve fuel-oil), bitkisel yağlar(zeytin, susam, ayçiçeği yağı) bu gruba örnek gösterilebilir</a:t>
            </a:r>
            <a:r>
              <a:rPr lang="tr-TR" dirty="0" smtClean="0"/>
              <a:t>.</a:t>
            </a:r>
          </a:p>
          <a:p>
            <a:pPr marL="0" indent="0" algn="just">
              <a:buNone/>
            </a:pPr>
            <a:endParaRPr lang="tr-TR" dirty="0"/>
          </a:p>
          <a:p>
            <a:pPr marL="0" indent="0" algn="just">
              <a:buNone/>
            </a:pPr>
            <a:r>
              <a:rPr lang="tr-TR" b="1" dirty="0"/>
              <a:t>Suni Sıvı Yakıtlar: </a:t>
            </a:r>
            <a:r>
              <a:rPr lang="tr-TR" dirty="0"/>
              <a:t>Bu grupta kömür ve odunların damıtılmasından elde edilen katranlar, petrol damıtma artığı yüksek karbonlu hidrojenlerin kraking ürünleri ve alkoller yer alır.</a:t>
            </a:r>
          </a:p>
        </p:txBody>
      </p:sp>
    </p:spTree>
    <p:extLst>
      <p:ext uri="{BB962C8B-B14F-4D97-AF65-F5344CB8AC3E}">
        <p14:creationId xmlns:p14="http://schemas.microsoft.com/office/powerpoint/2010/main" val="3463438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408" y="862148"/>
            <a:ext cx="10058400" cy="5839097"/>
          </a:xfrm>
        </p:spPr>
        <p:txBody>
          <a:bodyPr>
            <a:noAutofit/>
          </a:bodyPr>
          <a:lstStyle/>
          <a:p>
            <a:pPr>
              <a:lnSpc>
                <a:spcPct val="150000"/>
              </a:lnSpc>
            </a:pPr>
            <a:r>
              <a:rPr lang="tr-TR" dirty="0">
                <a:solidFill>
                  <a:srgbClr val="FF0000"/>
                </a:solidFill>
              </a:rPr>
              <a:t>Hacim</a:t>
            </a:r>
          </a:p>
          <a:p>
            <a:pPr marL="0" indent="0" algn="just">
              <a:lnSpc>
                <a:spcPct val="150000"/>
              </a:lnSpc>
              <a:buNone/>
            </a:pPr>
            <a:r>
              <a:rPr lang="tr-TR" dirty="0"/>
              <a:t>Hacmi etkileyen faktörler sıcaklık, basınç ve petrolün içerisinde çözünmüş olan madde miktarıdır. </a:t>
            </a:r>
          </a:p>
          <a:p>
            <a:pPr marL="0" indent="0" algn="just">
              <a:lnSpc>
                <a:spcPct val="150000"/>
              </a:lnSpc>
              <a:buNone/>
            </a:pPr>
            <a:r>
              <a:rPr lang="tr-TR" dirty="0"/>
              <a:t>Sıvı petrolün hacmi </a:t>
            </a:r>
            <a:r>
              <a:rPr lang="tr-TR" dirty="0" smtClean="0"/>
              <a:t>60 °F </a:t>
            </a:r>
            <a:r>
              <a:rPr lang="tr-TR" dirty="0"/>
              <a:t>de ve 1 atmosfer basınçta ölçülür ve varil cinsinden ifade edilir.</a:t>
            </a:r>
          </a:p>
          <a:p>
            <a:pPr marL="0" indent="0" algn="ctr">
              <a:lnSpc>
                <a:spcPct val="150000"/>
              </a:lnSpc>
              <a:buNone/>
            </a:pPr>
            <a:r>
              <a:rPr lang="tr-TR" dirty="0"/>
              <a:t>1 varil=159 litre. </a:t>
            </a:r>
            <a:endParaRPr lang="tr-TR" dirty="0" smtClean="0"/>
          </a:p>
          <a:p>
            <a:pPr marL="0" indent="0" algn="ctr">
              <a:buNone/>
            </a:pPr>
            <a:endParaRPr lang="tr-TR" dirty="0"/>
          </a:p>
        </p:txBody>
      </p:sp>
    </p:spTree>
    <p:extLst>
      <p:ext uri="{BB962C8B-B14F-4D97-AF65-F5344CB8AC3E}">
        <p14:creationId xmlns:p14="http://schemas.microsoft.com/office/powerpoint/2010/main" val="2150288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1"/>
            <a:ext cx="10058400" cy="5571309"/>
          </a:xfrm>
        </p:spPr>
        <p:txBody>
          <a:bodyPr/>
          <a:lstStyle/>
          <a:p>
            <a:pPr lvl="0">
              <a:buClr>
                <a:srgbClr val="629DD1"/>
              </a:buClr>
            </a:pPr>
            <a:r>
              <a:rPr lang="tr-TR" dirty="0">
                <a:solidFill>
                  <a:srgbClr val="FF0000"/>
                </a:solidFill>
              </a:rPr>
              <a:t>Viskozite</a:t>
            </a:r>
          </a:p>
          <a:p>
            <a:pPr marL="0" lvl="0" indent="0" algn="just">
              <a:lnSpc>
                <a:spcPct val="150000"/>
              </a:lnSpc>
              <a:buClr>
                <a:srgbClr val="629DD1"/>
              </a:buClr>
              <a:buNone/>
            </a:pPr>
            <a:r>
              <a:rPr lang="tr-TR" dirty="0">
                <a:solidFill>
                  <a:prstClr val="black"/>
                </a:solidFill>
              </a:rPr>
              <a:t>Viskozite bir sıvı veya gazın akmaya karşı direncini ifade eder. Yani akışkanlığın tersidir.</a:t>
            </a:r>
          </a:p>
          <a:p>
            <a:pPr marL="0" lvl="0" indent="0" algn="just">
              <a:lnSpc>
                <a:spcPct val="150000"/>
              </a:lnSpc>
              <a:buClr>
                <a:srgbClr val="629DD1"/>
              </a:buClr>
              <a:buNone/>
            </a:pPr>
            <a:r>
              <a:rPr lang="tr-TR" dirty="0">
                <a:solidFill>
                  <a:prstClr val="black"/>
                </a:solidFill>
              </a:rPr>
              <a:t>Petrolün viskozitesi petrolün bileşimine bağlıdır. Yoğunluk ve ağır bileşen miktarı arttıkça viskozite de artar. Sıcaklık ve gaz miktarı arttıkça viskozite düşer.</a:t>
            </a:r>
          </a:p>
          <a:p>
            <a:pPr marL="0" lvl="0" indent="0" algn="just">
              <a:lnSpc>
                <a:spcPct val="150000"/>
              </a:lnSpc>
              <a:buClr>
                <a:srgbClr val="629DD1"/>
              </a:buClr>
              <a:buNone/>
            </a:pPr>
            <a:r>
              <a:rPr lang="tr-TR" dirty="0">
                <a:solidFill>
                  <a:prstClr val="black"/>
                </a:solidFill>
              </a:rPr>
              <a:t>Viskozite birimi Poiz’dır. </a:t>
            </a:r>
          </a:p>
          <a:p>
            <a:pPr marL="0" lvl="0" indent="0" algn="just">
              <a:lnSpc>
                <a:spcPct val="150000"/>
              </a:lnSpc>
              <a:buClr>
                <a:srgbClr val="629DD1"/>
              </a:buClr>
              <a:buNone/>
            </a:pPr>
            <a:r>
              <a:rPr lang="tr-TR" dirty="0">
                <a:solidFill>
                  <a:prstClr val="black"/>
                </a:solidFill>
              </a:rPr>
              <a:t>Bir sıvı 1 cm</a:t>
            </a:r>
            <a:r>
              <a:rPr lang="tr-TR" baseline="30000" dirty="0">
                <a:solidFill>
                  <a:prstClr val="black"/>
                </a:solidFill>
              </a:rPr>
              <a:t>2 </a:t>
            </a:r>
            <a:r>
              <a:rPr lang="tr-TR" dirty="0">
                <a:solidFill>
                  <a:prstClr val="black"/>
                </a:solidFill>
              </a:rPr>
              <a:t>kesitindeki bir tüp içerisinde 1 dyne kuvvet altında, 1 saniyede 1 cm ilerleyebiliyorsa viskozitesi 1 Poiz’dır.</a:t>
            </a:r>
          </a:p>
          <a:p>
            <a:pPr marL="0" indent="0">
              <a:lnSpc>
                <a:spcPct val="150000"/>
              </a:lnSpc>
              <a:buNone/>
            </a:pPr>
            <a:endParaRPr lang="tr-TR" dirty="0"/>
          </a:p>
        </p:txBody>
      </p:sp>
    </p:spTree>
    <p:extLst>
      <p:ext uri="{BB962C8B-B14F-4D97-AF65-F5344CB8AC3E}">
        <p14:creationId xmlns:p14="http://schemas.microsoft.com/office/powerpoint/2010/main" val="1970573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36022"/>
            <a:ext cx="10058400" cy="5839097"/>
          </a:xfrm>
        </p:spPr>
        <p:txBody>
          <a:bodyPr>
            <a:normAutofit/>
          </a:bodyPr>
          <a:lstStyle/>
          <a:p>
            <a:pPr algn="just"/>
            <a:r>
              <a:rPr lang="tr-TR" b="1" dirty="0">
                <a:solidFill>
                  <a:srgbClr val="C00000"/>
                </a:solidFill>
                <a:cs typeface="Times New Roman" panose="02020603050405020304" pitchFamily="18" charset="0"/>
              </a:rPr>
              <a:t>Kırılma İndisi</a:t>
            </a:r>
          </a:p>
          <a:p>
            <a:pPr marL="0" indent="0" algn="just">
              <a:lnSpc>
                <a:spcPct val="150000"/>
              </a:lnSpc>
              <a:buNone/>
            </a:pPr>
            <a:r>
              <a:rPr lang="tr-TR" dirty="0">
                <a:cs typeface="Times New Roman" panose="02020603050405020304" pitchFamily="18" charset="0"/>
              </a:rPr>
              <a:t>Bir maddenin kırılma indisi, o maddede yol alan ışığın, boşlukta yol alan ışığa göre ne kadar </a:t>
            </a:r>
            <a:r>
              <a:rPr lang="tr-TR" dirty="0" smtClean="0">
                <a:cs typeface="Times New Roman" panose="02020603050405020304" pitchFamily="18" charset="0"/>
              </a:rPr>
              <a:t>yavaş </a:t>
            </a:r>
            <a:r>
              <a:rPr lang="tr-TR" dirty="0">
                <a:cs typeface="Times New Roman" panose="02020603050405020304" pitchFamily="18" charset="0"/>
              </a:rPr>
              <a:t>ilerlediğini gösteren bir katsayıdır</a:t>
            </a:r>
            <a:r>
              <a:rPr lang="tr-TR" dirty="0" smtClean="0">
                <a:cs typeface="Times New Roman" panose="02020603050405020304" pitchFamily="18" charset="0"/>
              </a:rPr>
              <a:t>.</a:t>
            </a:r>
          </a:p>
          <a:p>
            <a:pPr marL="0" indent="0" algn="ctr">
              <a:buNone/>
            </a:pPr>
            <a:r>
              <a:rPr lang="tr-TR" dirty="0" smtClean="0">
                <a:cs typeface="Times New Roman" panose="02020603050405020304" pitchFamily="18" charset="0"/>
              </a:rPr>
              <a:t>n</a:t>
            </a:r>
            <a:r>
              <a:rPr lang="tr-TR" baseline="-25000" dirty="0" smtClean="0">
                <a:cs typeface="Times New Roman" panose="02020603050405020304" pitchFamily="18" charset="0"/>
              </a:rPr>
              <a:t>i</a:t>
            </a:r>
            <a:r>
              <a:rPr lang="tr-TR" dirty="0">
                <a:cs typeface="Times New Roman" panose="02020603050405020304" pitchFamily="18" charset="0"/>
              </a:rPr>
              <a:t>= c</a:t>
            </a:r>
            <a:r>
              <a:rPr lang="tr-TR" baseline="-25000" dirty="0">
                <a:cs typeface="Times New Roman" panose="02020603050405020304" pitchFamily="18" charset="0"/>
              </a:rPr>
              <a:t>v</a:t>
            </a:r>
            <a:r>
              <a:rPr lang="tr-TR" dirty="0">
                <a:cs typeface="Times New Roman" panose="02020603050405020304" pitchFamily="18" charset="0"/>
              </a:rPr>
              <a:t>/c</a:t>
            </a:r>
            <a:r>
              <a:rPr lang="tr-TR" baseline="-25000" dirty="0">
                <a:cs typeface="Times New Roman" panose="02020603050405020304" pitchFamily="18" charset="0"/>
              </a:rPr>
              <a:t>i</a:t>
            </a:r>
            <a:endParaRPr lang="tr-TR" dirty="0">
              <a:cs typeface="Times New Roman" panose="02020603050405020304" pitchFamily="18" charset="0"/>
            </a:endParaRPr>
          </a:p>
          <a:p>
            <a:pPr marL="0" indent="0">
              <a:buNone/>
            </a:pPr>
            <a:r>
              <a:rPr lang="tr-TR" dirty="0">
                <a:cs typeface="Times New Roman" panose="02020603050405020304" pitchFamily="18" charset="0"/>
              </a:rPr>
              <a:t>c</a:t>
            </a:r>
            <a:r>
              <a:rPr lang="tr-TR" baseline="-25000" dirty="0">
                <a:cs typeface="Times New Roman" panose="02020603050405020304" pitchFamily="18" charset="0"/>
              </a:rPr>
              <a:t>v</a:t>
            </a:r>
            <a:r>
              <a:rPr lang="tr-TR" dirty="0">
                <a:cs typeface="Times New Roman" panose="02020603050405020304" pitchFamily="18" charset="0"/>
              </a:rPr>
              <a:t>: Işığın Boşluktaki Hızı</a:t>
            </a:r>
          </a:p>
          <a:p>
            <a:pPr marL="0" indent="0">
              <a:buNone/>
            </a:pPr>
            <a:r>
              <a:rPr lang="tr-TR" dirty="0">
                <a:cs typeface="Times New Roman" panose="02020603050405020304" pitchFamily="18" charset="0"/>
              </a:rPr>
              <a:t>c</a:t>
            </a:r>
            <a:r>
              <a:rPr lang="tr-TR" baseline="-25000" dirty="0">
                <a:cs typeface="Times New Roman" panose="02020603050405020304" pitchFamily="18" charset="0"/>
              </a:rPr>
              <a:t>i</a:t>
            </a:r>
            <a:r>
              <a:rPr lang="tr-TR" dirty="0">
                <a:cs typeface="Times New Roman" panose="02020603050405020304" pitchFamily="18" charset="0"/>
              </a:rPr>
              <a:t>: Işığın Madde Ortamındaki hızı</a:t>
            </a:r>
          </a:p>
          <a:p>
            <a:pPr marL="0" indent="0">
              <a:buNone/>
            </a:pPr>
            <a:r>
              <a:rPr lang="tr-TR" dirty="0">
                <a:cs typeface="Times New Roman" panose="02020603050405020304" pitchFamily="18" charset="0"/>
              </a:rPr>
              <a:t>n</a:t>
            </a:r>
            <a:r>
              <a:rPr lang="tr-TR" baseline="-25000" dirty="0">
                <a:cs typeface="Times New Roman" panose="02020603050405020304" pitchFamily="18" charset="0"/>
              </a:rPr>
              <a:t>i</a:t>
            </a:r>
            <a:r>
              <a:rPr lang="tr-TR" dirty="0">
                <a:cs typeface="Times New Roman" panose="02020603050405020304" pitchFamily="18" charset="0"/>
              </a:rPr>
              <a:t>: Kırılma indisi</a:t>
            </a:r>
          </a:p>
          <a:p>
            <a:pPr marL="0" indent="0" algn="just">
              <a:buNone/>
            </a:pPr>
            <a:endParaRPr lang="tr-TR" dirty="0">
              <a:solidFill>
                <a:srgbClr val="C0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5904411" y="3082835"/>
            <a:ext cx="4872446" cy="3082834"/>
          </a:xfrm>
          <a:prstGeom prst="rect">
            <a:avLst/>
          </a:prstGeom>
        </p:spPr>
      </p:pic>
    </p:spTree>
    <p:extLst>
      <p:ext uri="{BB962C8B-B14F-4D97-AF65-F5344CB8AC3E}">
        <p14:creationId xmlns:p14="http://schemas.microsoft.com/office/powerpoint/2010/main" val="5253207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88274"/>
            <a:ext cx="10058400" cy="5283926"/>
          </a:xfrm>
        </p:spPr>
        <p:txBody>
          <a:bodyPr>
            <a:normAutofit/>
          </a:bodyPr>
          <a:lstStyle/>
          <a:p>
            <a:pPr marL="0" indent="0" algn="just">
              <a:lnSpc>
                <a:spcPct val="150000"/>
              </a:lnSpc>
              <a:buNone/>
            </a:pPr>
            <a:r>
              <a:rPr lang="tr-TR" dirty="0"/>
              <a:t>Kırılma indisleri maddelerin türleri, saflık dereceleri ile konsantrasyonlarının tayininde ve </a:t>
            </a:r>
            <a:r>
              <a:rPr lang="tr-TR" dirty="0" smtClean="0"/>
              <a:t>yapılarının </a:t>
            </a:r>
            <a:r>
              <a:rPr lang="tr-TR" dirty="0"/>
              <a:t>aydınlatılmasında kullanılmaktadır</a:t>
            </a:r>
            <a:r>
              <a:rPr lang="tr-TR" dirty="0" smtClean="0"/>
              <a:t>.</a:t>
            </a:r>
          </a:p>
          <a:p>
            <a:pPr marL="0" indent="0" algn="just">
              <a:lnSpc>
                <a:spcPct val="150000"/>
              </a:lnSpc>
              <a:buNone/>
            </a:pPr>
            <a:r>
              <a:rPr lang="tr-TR" dirty="0"/>
              <a:t>Petrolün kırılma indisi Refraktometrik Yöntemle (Abbe Refraktometresi) </a:t>
            </a:r>
            <a:r>
              <a:rPr lang="tr-TR" dirty="0" smtClean="0"/>
              <a:t>ölçülür.</a:t>
            </a:r>
          </a:p>
          <a:p>
            <a:pPr marL="0" indent="0" algn="just">
              <a:lnSpc>
                <a:spcPct val="150000"/>
              </a:lnSpc>
              <a:buNone/>
            </a:pPr>
            <a:r>
              <a:rPr lang="tr-TR" dirty="0"/>
              <a:t>Petrolün kırılma indisi onun kimyasal bileşimine bağlı bir özellik olup yoğunluğuna göre 1,39 </a:t>
            </a:r>
            <a:r>
              <a:rPr lang="tr-TR" dirty="0" smtClean="0"/>
              <a:t>ile 1,49 </a:t>
            </a:r>
            <a:r>
              <a:rPr lang="tr-TR" dirty="0"/>
              <a:t>arasında değişir, hafif petrollerin kırılma indisi de küçüktür.</a:t>
            </a:r>
          </a:p>
        </p:txBody>
      </p:sp>
    </p:spTree>
    <p:extLst>
      <p:ext uri="{BB962C8B-B14F-4D97-AF65-F5344CB8AC3E}">
        <p14:creationId xmlns:p14="http://schemas.microsoft.com/office/powerpoint/2010/main" val="7802189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09897"/>
            <a:ext cx="10058400" cy="5362303"/>
          </a:xfrm>
        </p:spPr>
        <p:txBody>
          <a:bodyPr>
            <a:normAutofit/>
          </a:bodyPr>
          <a:lstStyle/>
          <a:p>
            <a:pPr algn="just">
              <a:lnSpc>
                <a:spcPct val="150000"/>
              </a:lnSpc>
            </a:pPr>
            <a:r>
              <a:rPr lang="tr-TR" dirty="0" smtClean="0">
                <a:solidFill>
                  <a:srgbClr val="FF0000"/>
                </a:solidFill>
              </a:rPr>
              <a:t>Flüoresans Özelliği</a:t>
            </a:r>
          </a:p>
          <a:p>
            <a:pPr marL="0" indent="0" algn="just">
              <a:lnSpc>
                <a:spcPct val="150000"/>
              </a:lnSpc>
              <a:buNone/>
            </a:pPr>
            <a:r>
              <a:rPr lang="tr-TR" dirty="0"/>
              <a:t>Petrol ultraviyole (morötesi) ışık altında sarı‐yeşil‐mavi renklerde görülür. Bu özellik </a:t>
            </a:r>
            <a:r>
              <a:rPr lang="tr-TR" dirty="0" smtClean="0"/>
              <a:t>petrolün kolayca </a:t>
            </a:r>
            <a:r>
              <a:rPr lang="tr-TR" dirty="0"/>
              <a:t>belirlenmesini sağlar.</a:t>
            </a:r>
          </a:p>
          <a:p>
            <a:pPr marL="0" indent="0" algn="just">
              <a:lnSpc>
                <a:spcPct val="150000"/>
              </a:lnSpc>
              <a:buNone/>
            </a:pPr>
            <a:endParaRPr lang="tr-TR" dirty="0" smtClean="0"/>
          </a:p>
          <a:p>
            <a:pPr algn="just">
              <a:lnSpc>
                <a:spcPct val="150000"/>
              </a:lnSpc>
            </a:pPr>
            <a:r>
              <a:rPr lang="tr-TR" dirty="0" smtClean="0">
                <a:solidFill>
                  <a:srgbClr val="FF0000"/>
                </a:solidFill>
              </a:rPr>
              <a:t>Renk </a:t>
            </a:r>
            <a:r>
              <a:rPr lang="tr-TR" dirty="0">
                <a:solidFill>
                  <a:srgbClr val="FF0000"/>
                </a:solidFill>
              </a:rPr>
              <a:t>ve Koku</a:t>
            </a:r>
          </a:p>
          <a:p>
            <a:pPr marL="0" indent="0" algn="just">
              <a:lnSpc>
                <a:spcPct val="150000"/>
              </a:lnSpc>
              <a:buNone/>
            </a:pPr>
            <a:r>
              <a:rPr lang="tr-TR" dirty="0"/>
              <a:t>Petrolün rengi yansıyan ışıkta yeşilimsi, içinden geçen (kırılan) ışıkta ise açık sarı, kırmızı ve bazen </a:t>
            </a:r>
            <a:r>
              <a:rPr lang="tr-TR" dirty="0" smtClean="0"/>
              <a:t>de </a:t>
            </a:r>
            <a:r>
              <a:rPr lang="tr-TR" dirty="0"/>
              <a:t>siyahtır. Özgül ağırlık arttıkça renk de koyulaşır.</a:t>
            </a:r>
          </a:p>
          <a:p>
            <a:pPr marL="0" indent="0" algn="just">
              <a:lnSpc>
                <a:spcPct val="150000"/>
              </a:lnSpc>
              <a:buNone/>
            </a:pPr>
            <a:r>
              <a:rPr lang="tr-TR" dirty="0"/>
              <a:t>Hafif hidrokarbonlu petroller hoş kokulu; doymamış </a:t>
            </a:r>
            <a:r>
              <a:rPr lang="tr-TR" dirty="0" smtClean="0"/>
              <a:t>H, C</a:t>
            </a:r>
            <a:r>
              <a:rPr lang="tr-TR" dirty="0"/>
              <a:t>, S ve N içeren petroller ise kötü </a:t>
            </a:r>
            <a:r>
              <a:rPr lang="tr-TR" dirty="0" smtClean="0"/>
              <a:t>kokuludur.</a:t>
            </a:r>
          </a:p>
          <a:p>
            <a:pPr marL="0" indent="0" algn="just">
              <a:buNone/>
            </a:pPr>
            <a:endParaRPr lang="tr-TR" dirty="0" smtClean="0"/>
          </a:p>
        </p:txBody>
      </p:sp>
    </p:spTree>
    <p:extLst>
      <p:ext uri="{BB962C8B-B14F-4D97-AF65-F5344CB8AC3E}">
        <p14:creationId xmlns:p14="http://schemas.microsoft.com/office/powerpoint/2010/main" val="42016895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7948" y="1015637"/>
            <a:ext cx="10058400" cy="5270863"/>
          </a:xfrm>
        </p:spPr>
        <p:txBody>
          <a:bodyPr/>
          <a:lstStyle/>
          <a:p>
            <a:pPr lvl="0" algn="just">
              <a:lnSpc>
                <a:spcPct val="150000"/>
              </a:lnSpc>
              <a:buClr>
                <a:srgbClr val="629DD1"/>
              </a:buClr>
            </a:pPr>
            <a:r>
              <a:rPr lang="tr-TR" dirty="0" smtClean="0">
                <a:solidFill>
                  <a:srgbClr val="FF0000"/>
                </a:solidFill>
              </a:rPr>
              <a:t>Isıl </a:t>
            </a:r>
            <a:r>
              <a:rPr lang="tr-TR" dirty="0">
                <a:solidFill>
                  <a:srgbClr val="FF0000"/>
                </a:solidFill>
              </a:rPr>
              <a:t>Değer</a:t>
            </a:r>
          </a:p>
          <a:p>
            <a:pPr marL="0" lvl="0" indent="0">
              <a:lnSpc>
                <a:spcPct val="150000"/>
              </a:lnSpc>
              <a:buClr>
                <a:srgbClr val="629DD1"/>
              </a:buClr>
              <a:buNone/>
            </a:pPr>
            <a:r>
              <a:rPr lang="tr-TR" dirty="0">
                <a:solidFill>
                  <a:prstClr val="black"/>
                </a:solidFill>
              </a:rPr>
              <a:t>Petrolün ısıl değeri (H</a:t>
            </a:r>
            <a:r>
              <a:rPr lang="tr-TR" baseline="-25000" dirty="0">
                <a:solidFill>
                  <a:prstClr val="black"/>
                </a:solidFill>
              </a:rPr>
              <a:t>u</a:t>
            </a:r>
            <a:r>
              <a:rPr lang="tr-TR" dirty="0">
                <a:solidFill>
                  <a:prstClr val="black"/>
                </a:solidFill>
              </a:rPr>
              <a:t>) özgül ağırlığı ile ters orantılıdır.</a:t>
            </a:r>
          </a:p>
          <a:p>
            <a:pPr marL="0" lvl="0" indent="0">
              <a:lnSpc>
                <a:spcPct val="150000"/>
              </a:lnSpc>
              <a:buClr>
                <a:srgbClr val="629DD1"/>
              </a:buClr>
              <a:buNone/>
            </a:pPr>
            <a:r>
              <a:rPr lang="tr-TR" dirty="0">
                <a:solidFill>
                  <a:prstClr val="black"/>
                </a:solidFill>
              </a:rPr>
              <a:t>Özgül ağırlığı 0.9 g/cm</a:t>
            </a:r>
            <a:r>
              <a:rPr lang="tr-TR" baseline="30000" dirty="0">
                <a:solidFill>
                  <a:prstClr val="black"/>
                </a:solidFill>
              </a:rPr>
              <a:t>3  </a:t>
            </a:r>
            <a:r>
              <a:rPr lang="tr-TR" dirty="0">
                <a:solidFill>
                  <a:prstClr val="black"/>
                </a:solidFill>
              </a:rPr>
              <a:t>API</a:t>
            </a:r>
            <a:r>
              <a:rPr lang="tr-TR" baseline="30000" dirty="0">
                <a:solidFill>
                  <a:prstClr val="black"/>
                </a:solidFill>
              </a:rPr>
              <a:t>o </a:t>
            </a:r>
            <a:r>
              <a:rPr lang="tr-TR" dirty="0">
                <a:solidFill>
                  <a:prstClr val="black"/>
                </a:solidFill>
              </a:rPr>
              <a:t>17 olan petrolün ısıl değeri : 10500 cal/g </a:t>
            </a:r>
          </a:p>
          <a:p>
            <a:pPr marL="0" lvl="0" indent="0">
              <a:lnSpc>
                <a:spcPct val="150000"/>
              </a:lnSpc>
              <a:buClr>
                <a:srgbClr val="629DD1"/>
              </a:buClr>
              <a:buNone/>
            </a:pPr>
            <a:r>
              <a:rPr lang="tr-TR" dirty="0">
                <a:solidFill>
                  <a:prstClr val="black"/>
                </a:solidFill>
              </a:rPr>
              <a:t>Özgül ağırlığı 0.7 g/cm</a:t>
            </a:r>
            <a:r>
              <a:rPr lang="tr-TR" baseline="30000" dirty="0">
                <a:solidFill>
                  <a:prstClr val="black"/>
                </a:solidFill>
              </a:rPr>
              <a:t>3</a:t>
            </a:r>
            <a:r>
              <a:rPr lang="tr-TR" dirty="0">
                <a:solidFill>
                  <a:prstClr val="black"/>
                </a:solidFill>
              </a:rPr>
              <a:t>  API</a:t>
            </a:r>
            <a:r>
              <a:rPr lang="tr-TR" baseline="30000" dirty="0">
                <a:solidFill>
                  <a:prstClr val="black"/>
                </a:solidFill>
              </a:rPr>
              <a:t>o</a:t>
            </a:r>
            <a:r>
              <a:rPr lang="tr-TR" dirty="0">
                <a:solidFill>
                  <a:prstClr val="black"/>
                </a:solidFill>
              </a:rPr>
              <a:t> 70 olan petrolün ısıl değeri : 11700 cal/g</a:t>
            </a:r>
          </a:p>
          <a:p>
            <a:pPr algn="just">
              <a:lnSpc>
                <a:spcPct val="150000"/>
              </a:lnSpc>
            </a:pPr>
            <a:endParaRPr lang="tr-TR" dirty="0" smtClean="0">
              <a:solidFill>
                <a:srgbClr val="FF0000"/>
              </a:solidFill>
            </a:endParaRPr>
          </a:p>
          <a:p>
            <a:pPr algn="just">
              <a:lnSpc>
                <a:spcPct val="150000"/>
              </a:lnSpc>
            </a:pPr>
            <a:r>
              <a:rPr lang="tr-TR" dirty="0" smtClean="0">
                <a:solidFill>
                  <a:srgbClr val="FF0000"/>
                </a:solidFill>
              </a:rPr>
              <a:t>Parlama </a:t>
            </a:r>
            <a:r>
              <a:rPr lang="tr-TR" dirty="0">
                <a:solidFill>
                  <a:srgbClr val="FF0000"/>
                </a:solidFill>
              </a:rPr>
              <a:t>Noktası</a:t>
            </a:r>
          </a:p>
          <a:p>
            <a:pPr marL="0" indent="0" algn="just">
              <a:lnSpc>
                <a:spcPct val="150000"/>
              </a:lnSpc>
              <a:buNone/>
            </a:pPr>
            <a:r>
              <a:rPr lang="tr-TR" dirty="0"/>
              <a:t>Isıtılan petrol üzerine alev tutulduğunda; petrol buharının ilk alev alma anındaki </a:t>
            </a:r>
            <a:r>
              <a:rPr lang="tr-TR" dirty="0" smtClean="0"/>
              <a:t>petrolün sıcaklığı </a:t>
            </a:r>
            <a:r>
              <a:rPr lang="tr-TR" dirty="0"/>
              <a:t>onun parlama noktasıdır. Bu nokta petrolün bileşimine göre değişir</a:t>
            </a:r>
          </a:p>
        </p:txBody>
      </p:sp>
    </p:spTree>
    <p:extLst>
      <p:ext uri="{BB962C8B-B14F-4D97-AF65-F5344CB8AC3E}">
        <p14:creationId xmlns:p14="http://schemas.microsoft.com/office/powerpoint/2010/main" val="7003965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65200"/>
            <a:ext cx="10058400" cy="5605417"/>
          </a:xfrm>
        </p:spPr>
        <p:txBody>
          <a:bodyPr>
            <a:normAutofit fontScale="92500" lnSpcReduction="10000"/>
          </a:bodyPr>
          <a:lstStyle/>
          <a:p>
            <a:pPr marL="0" indent="0" algn="ctr">
              <a:buNone/>
            </a:pPr>
            <a:endParaRPr lang="tr-TR" b="1" dirty="0" smtClean="0"/>
          </a:p>
          <a:p>
            <a:pPr marL="0" indent="0" algn="ctr">
              <a:buNone/>
            </a:pPr>
            <a:r>
              <a:rPr lang="tr-TR" sz="2200" b="1" dirty="0" smtClean="0"/>
              <a:t>HAM PETROLÜN </a:t>
            </a:r>
            <a:r>
              <a:rPr lang="tr-TR" sz="2200" b="1" dirty="0"/>
              <a:t>SINIFLANDIRILMASI</a:t>
            </a:r>
          </a:p>
          <a:p>
            <a:pPr marL="0" indent="0" algn="just">
              <a:buNone/>
            </a:pPr>
            <a:endParaRPr lang="tr-TR" sz="2200" dirty="0" smtClean="0"/>
          </a:p>
          <a:p>
            <a:pPr marL="0" indent="0" algn="just">
              <a:buNone/>
            </a:pPr>
            <a:endParaRPr lang="tr-TR" sz="2200" dirty="0"/>
          </a:p>
          <a:p>
            <a:pPr marL="0" indent="0" algn="just">
              <a:buNone/>
            </a:pPr>
            <a:endParaRPr lang="tr-TR" sz="2200" dirty="0" smtClean="0"/>
          </a:p>
          <a:p>
            <a:pPr marL="0" indent="0" algn="just">
              <a:buNone/>
            </a:pPr>
            <a:endParaRPr lang="tr-TR" sz="2200" dirty="0"/>
          </a:p>
          <a:p>
            <a:pPr marL="0" indent="0" algn="just">
              <a:buNone/>
            </a:pPr>
            <a:r>
              <a:rPr lang="tr-TR" sz="2200" dirty="0"/>
              <a:t>                      </a:t>
            </a:r>
            <a:r>
              <a:rPr lang="tr-TR" sz="2200" dirty="0" smtClean="0"/>
              <a:t>Parafinik                                               Karışık</a:t>
            </a:r>
            <a:endParaRPr lang="tr-TR" sz="2200" dirty="0"/>
          </a:p>
          <a:p>
            <a:pPr marL="0" indent="0" algn="just">
              <a:buNone/>
            </a:pPr>
            <a:endParaRPr lang="tr-TR" sz="2200" dirty="0"/>
          </a:p>
          <a:p>
            <a:pPr marL="0" indent="0" algn="just">
              <a:buNone/>
            </a:pPr>
            <a:r>
              <a:rPr lang="tr-TR" sz="2200" dirty="0" smtClean="0"/>
              <a:t>                                           Naftenik </a:t>
            </a:r>
            <a:r>
              <a:rPr lang="tr-TR" sz="2200" dirty="0"/>
              <a:t>(Asfaltik</a:t>
            </a:r>
            <a:r>
              <a:rPr lang="tr-TR" sz="2200" dirty="0" smtClean="0"/>
              <a:t>)</a:t>
            </a:r>
          </a:p>
          <a:p>
            <a:pPr marL="0" indent="0" algn="just">
              <a:buNone/>
            </a:pPr>
            <a:endParaRPr lang="tr-TR" sz="2200" dirty="0"/>
          </a:p>
          <a:p>
            <a:pPr marL="0" indent="0" algn="just">
              <a:buNone/>
            </a:pPr>
            <a:r>
              <a:rPr lang="tr-TR" sz="2200" dirty="0" smtClean="0">
                <a:solidFill>
                  <a:srgbClr val="FF0000"/>
                </a:solidFill>
              </a:rPr>
              <a:t>Parafinik </a:t>
            </a:r>
            <a:r>
              <a:rPr lang="tr-TR" sz="2200" dirty="0">
                <a:solidFill>
                  <a:srgbClr val="FF0000"/>
                </a:solidFill>
              </a:rPr>
              <a:t>Ham Petrol</a:t>
            </a:r>
          </a:p>
          <a:p>
            <a:pPr marL="0" indent="0" algn="just">
              <a:buNone/>
            </a:pPr>
            <a:r>
              <a:rPr lang="tr-TR" sz="2200" dirty="0"/>
              <a:t>Parafinik HC’dan oluşur.</a:t>
            </a:r>
          </a:p>
          <a:p>
            <a:pPr marL="0" indent="0" algn="just">
              <a:buNone/>
            </a:pPr>
            <a:r>
              <a:rPr lang="tr-TR" sz="2200" dirty="0"/>
              <a:t>Büyük miktarda wax (mum) içerir.</a:t>
            </a:r>
          </a:p>
          <a:p>
            <a:pPr marL="0" indent="0" algn="just">
              <a:buNone/>
            </a:pPr>
            <a:r>
              <a:rPr lang="tr-TR" sz="2200" dirty="0"/>
              <a:t>Bu yüzden bu petrolden kaliteli yağlama yağları elde edilir.</a:t>
            </a:r>
          </a:p>
          <a:p>
            <a:pPr marL="0" indent="0" algn="just">
              <a:buNone/>
            </a:pPr>
            <a:endParaRPr lang="tr-TR" dirty="0"/>
          </a:p>
        </p:txBody>
      </p:sp>
      <p:cxnSp>
        <p:nvCxnSpPr>
          <p:cNvPr id="6" name="Straight Arrow Connector 5"/>
          <p:cNvCxnSpPr/>
          <p:nvPr/>
        </p:nvCxnSpPr>
        <p:spPr>
          <a:xfrm flipH="1">
            <a:off x="3619500" y="1663700"/>
            <a:ext cx="1854200" cy="1435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588000" y="1612900"/>
            <a:ext cx="2057400" cy="1409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62600" y="1651000"/>
            <a:ext cx="25400" cy="177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1362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lstStyle/>
          <a:p>
            <a:pPr marL="0" indent="0" algn="just">
              <a:buNone/>
            </a:pPr>
            <a:endParaRPr lang="tr-TR" dirty="0" smtClean="0"/>
          </a:p>
          <a:p>
            <a:pPr marL="0" indent="0" algn="just">
              <a:buNone/>
            </a:pPr>
            <a:r>
              <a:rPr lang="tr-TR" dirty="0" smtClean="0"/>
              <a:t>Parafinik </a:t>
            </a:r>
            <a:r>
              <a:rPr lang="tr-TR" dirty="0"/>
              <a:t>ham petrolden elde edilen ürünlerin özellikleri </a:t>
            </a:r>
            <a:r>
              <a:rPr lang="tr-TR" dirty="0" smtClean="0"/>
              <a:t>şunlardır.</a:t>
            </a:r>
          </a:p>
          <a:p>
            <a:pPr algn="just"/>
            <a:endParaRPr lang="tr-TR" dirty="0" smtClean="0"/>
          </a:p>
          <a:p>
            <a:pPr algn="just"/>
            <a:r>
              <a:rPr lang="tr-TR" dirty="0" smtClean="0"/>
              <a:t>Yağlama </a:t>
            </a:r>
            <a:r>
              <a:rPr lang="tr-TR" dirty="0"/>
              <a:t>yağlarının viskozite indexi yüksektir.</a:t>
            </a:r>
          </a:p>
          <a:p>
            <a:pPr algn="just"/>
            <a:r>
              <a:rPr lang="tr-TR" dirty="0" smtClean="0"/>
              <a:t>Motorinin </a:t>
            </a:r>
            <a:r>
              <a:rPr lang="tr-TR" dirty="0"/>
              <a:t>diesel indexi yüksektir ve yanma kalitesi yüksektir.</a:t>
            </a:r>
          </a:p>
          <a:p>
            <a:pPr algn="just"/>
            <a:r>
              <a:rPr lang="tr-TR" dirty="0" smtClean="0"/>
              <a:t>Benzinin </a:t>
            </a:r>
            <a:r>
              <a:rPr lang="tr-TR" dirty="0"/>
              <a:t>oktan sayısı düşüktür.</a:t>
            </a:r>
          </a:p>
          <a:p>
            <a:pPr algn="just"/>
            <a:r>
              <a:rPr lang="tr-TR" dirty="0" smtClean="0"/>
              <a:t>Madeni </a:t>
            </a:r>
            <a:r>
              <a:rPr lang="tr-TR" dirty="0"/>
              <a:t>yağların akma noktası yüksektir.</a:t>
            </a:r>
          </a:p>
          <a:p>
            <a:pPr algn="just"/>
            <a:r>
              <a:rPr lang="tr-TR" dirty="0" smtClean="0"/>
              <a:t>Madeni </a:t>
            </a:r>
            <a:r>
              <a:rPr lang="tr-TR" dirty="0"/>
              <a:t>yağların API</a:t>
            </a:r>
            <a:r>
              <a:rPr lang="tr-TR" baseline="30000" dirty="0"/>
              <a:t>o</a:t>
            </a:r>
            <a:r>
              <a:rPr lang="tr-TR" dirty="0"/>
              <a:t> yüksektir.</a:t>
            </a:r>
          </a:p>
          <a:p>
            <a:pPr algn="just"/>
            <a:r>
              <a:rPr lang="tr-TR" dirty="0" smtClean="0"/>
              <a:t>Gaz </a:t>
            </a:r>
            <a:r>
              <a:rPr lang="tr-TR" dirty="0"/>
              <a:t>yağının is noktası yüksektir</a:t>
            </a:r>
          </a:p>
          <a:p>
            <a:pPr marL="0" indent="0" algn="just">
              <a:buNone/>
            </a:pPr>
            <a:endParaRPr lang="tr-TR" dirty="0"/>
          </a:p>
        </p:txBody>
      </p:sp>
    </p:spTree>
    <p:extLst>
      <p:ext uri="{BB962C8B-B14F-4D97-AF65-F5344CB8AC3E}">
        <p14:creationId xmlns:p14="http://schemas.microsoft.com/office/powerpoint/2010/main" val="3774518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74701"/>
            <a:ext cx="10058400" cy="5397500"/>
          </a:xfrm>
        </p:spPr>
        <p:txBody>
          <a:bodyPr>
            <a:normAutofit fontScale="92500" lnSpcReduction="20000"/>
          </a:bodyPr>
          <a:lstStyle/>
          <a:p>
            <a:pPr algn="just"/>
            <a:r>
              <a:rPr lang="tr-TR" sz="2600" dirty="0">
                <a:solidFill>
                  <a:srgbClr val="FF0000"/>
                </a:solidFill>
              </a:rPr>
              <a:t>Naftenik (Asfaltik) Ham Petrol</a:t>
            </a:r>
          </a:p>
          <a:p>
            <a:pPr marL="0" indent="0" algn="just">
              <a:buNone/>
            </a:pPr>
            <a:endParaRPr lang="tr-TR" dirty="0" smtClean="0"/>
          </a:p>
          <a:p>
            <a:pPr marL="0" indent="0" algn="just">
              <a:buNone/>
            </a:pPr>
            <a:r>
              <a:rPr lang="tr-TR" sz="2200" dirty="0" smtClean="0"/>
              <a:t>Naftenik </a:t>
            </a:r>
            <a:r>
              <a:rPr lang="tr-TR" sz="2200" dirty="0"/>
              <a:t>HC’lardan oluşur.</a:t>
            </a:r>
          </a:p>
          <a:p>
            <a:pPr marL="0" indent="0" algn="just">
              <a:buNone/>
            </a:pPr>
            <a:r>
              <a:rPr lang="tr-TR" sz="2200" dirty="0"/>
              <a:t>Büyük oranlarda asfaltik madde içerirler.</a:t>
            </a:r>
          </a:p>
          <a:p>
            <a:pPr marL="0" indent="0" algn="just">
              <a:buNone/>
            </a:pPr>
            <a:r>
              <a:rPr lang="tr-TR" sz="2200" dirty="0"/>
              <a:t>Hemen hemen hiç wax (mum) bulundurmazlar.</a:t>
            </a:r>
          </a:p>
          <a:p>
            <a:pPr marL="0" indent="0" algn="just">
              <a:lnSpc>
                <a:spcPct val="110000"/>
              </a:lnSpc>
              <a:buNone/>
            </a:pPr>
            <a:r>
              <a:rPr lang="tr-TR" sz="2200" dirty="0"/>
              <a:t>Bu petrol tipinden, özel rafinasyon metotları ile elde edilen yağlama yağları kalite olarak </a:t>
            </a:r>
            <a:r>
              <a:rPr lang="tr-TR" sz="2200" dirty="0" smtClean="0"/>
              <a:t>parafinik </a:t>
            </a:r>
            <a:r>
              <a:rPr lang="tr-TR" sz="2200" dirty="0"/>
              <a:t>ham petrolden elde edilen yağlama yağlarına eşdeğerdir.</a:t>
            </a:r>
          </a:p>
          <a:p>
            <a:pPr marL="0" indent="0" algn="just">
              <a:buNone/>
            </a:pPr>
            <a:r>
              <a:rPr lang="tr-TR" sz="2200" dirty="0"/>
              <a:t>Normal yollarla elde edilen yağlama yağları ise sıcaklığa karşı hassastır.</a:t>
            </a:r>
          </a:p>
          <a:p>
            <a:pPr marL="0" indent="0" algn="just">
              <a:buNone/>
            </a:pPr>
            <a:r>
              <a:rPr lang="tr-TR" sz="2200" dirty="0"/>
              <a:t>Naftenik ham petrolden elde edilen ürünlerin özellikleri şunlardır:</a:t>
            </a:r>
          </a:p>
          <a:p>
            <a:pPr marL="0" indent="0" algn="just">
              <a:buNone/>
            </a:pPr>
            <a:r>
              <a:rPr lang="tr-TR" sz="2200" dirty="0"/>
              <a:t>•Yağlama yağlarının viskozite indexleri düşüktür.</a:t>
            </a:r>
          </a:p>
          <a:p>
            <a:pPr marL="0" indent="0" algn="just">
              <a:buNone/>
            </a:pPr>
            <a:r>
              <a:rPr lang="tr-TR" sz="2200" dirty="0"/>
              <a:t>•Benzinin oktan sayısı yüksektir.</a:t>
            </a:r>
          </a:p>
          <a:p>
            <a:pPr marL="0" indent="0" algn="just">
              <a:buNone/>
            </a:pPr>
            <a:r>
              <a:rPr lang="tr-TR" sz="2200" dirty="0"/>
              <a:t>•Wax (mum ) bulundurmadığından diesel yakıtı (motorin) kolay üretilir.</a:t>
            </a:r>
          </a:p>
          <a:p>
            <a:pPr marL="0" indent="0" algn="just">
              <a:buNone/>
            </a:pPr>
            <a:r>
              <a:rPr lang="tr-TR" sz="2200" dirty="0"/>
              <a:t>•Yüksek kaliteli asfalt elde edilebilir.</a:t>
            </a:r>
          </a:p>
          <a:p>
            <a:pPr marL="0" indent="0" algn="just">
              <a:buNone/>
            </a:pPr>
            <a:r>
              <a:rPr lang="tr-TR" sz="2200" dirty="0"/>
              <a:t>•Elde edilen ürünlerin S oranları yüksektir.</a:t>
            </a:r>
          </a:p>
        </p:txBody>
      </p:sp>
    </p:spTree>
    <p:extLst>
      <p:ext uri="{BB962C8B-B14F-4D97-AF65-F5344CB8AC3E}">
        <p14:creationId xmlns:p14="http://schemas.microsoft.com/office/powerpoint/2010/main" val="4833906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39800"/>
            <a:ext cx="10058400" cy="5232400"/>
          </a:xfrm>
        </p:spPr>
        <p:txBody>
          <a:bodyPr/>
          <a:lstStyle/>
          <a:p>
            <a:r>
              <a:rPr lang="tr-TR" dirty="0">
                <a:solidFill>
                  <a:srgbClr val="FF0000"/>
                </a:solidFill>
              </a:rPr>
              <a:t>Karışık Ham Petrol</a:t>
            </a:r>
          </a:p>
          <a:p>
            <a:pPr marL="0" indent="0">
              <a:buNone/>
            </a:pPr>
            <a:r>
              <a:rPr lang="tr-TR" dirty="0"/>
              <a:t>Hem parafinik, hem naftenik ve bir miktarda aromatik HC’lar içerir.</a:t>
            </a:r>
          </a:p>
          <a:p>
            <a:pPr marL="0" indent="0">
              <a:buNone/>
            </a:pPr>
            <a:r>
              <a:rPr lang="tr-TR" dirty="0"/>
              <a:t>Özellikleri parafinik ve naftenik yapılı ham petrollerin arasındadır.</a:t>
            </a:r>
          </a:p>
          <a:p>
            <a:pPr marL="0" indent="0">
              <a:buNone/>
            </a:pPr>
            <a:r>
              <a:rPr lang="tr-TR" dirty="0"/>
              <a:t>Genel olarak parafiniklere daha yakındır.</a:t>
            </a:r>
          </a:p>
          <a:p>
            <a:pPr marL="0" indent="0">
              <a:buNone/>
            </a:pPr>
            <a:r>
              <a:rPr lang="tr-TR" dirty="0"/>
              <a:t>Karışık ham petrolden elde edilen ürünlerin özellikleri şunlardır:</a:t>
            </a:r>
          </a:p>
          <a:p>
            <a:pPr marL="0" indent="0">
              <a:buNone/>
            </a:pPr>
            <a:r>
              <a:rPr lang="tr-TR" dirty="0"/>
              <a:t>•Benzinin oktan sayısı yüksektir.</a:t>
            </a:r>
          </a:p>
          <a:p>
            <a:pPr marL="0" indent="0">
              <a:buNone/>
            </a:pPr>
            <a:r>
              <a:rPr lang="tr-TR" dirty="0"/>
              <a:t>•Wax (mum) içerirler.</a:t>
            </a:r>
          </a:p>
          <a:p>
            <a:pPr marL="0" indent="0">
              <a:buNone/>
            </a:pPr>
            <a:r>
              <a:rPr lang="tr-TR" dirty="0"/>
              <a:t>•Hacimsel %0.25 –1.0 arasında S içeririler.</a:t>
            </a:r>
          </a:p>
          <a:p>
            <a:pPr marL="0" indent="0">
              <a:buNone/>
            </a:pPr>
            <a:r>
              <a:rPr lang="tr-TR" dirty="0"/>
              <a:t>•Yağlama yağlarının kalitesi parafinik ham petrollerden elde edilen yağların kalitesine eşdeğerdir.</a:t>
            </a:r>
          </a:p>
        </p:txBody>
      </p:sp>
    </p:spTree>
    <p:extLst>
      <p:ext uri="{BB962C8B-B14F-4D97-AF65-F5344CB8AC3E}">
        <p14:creationId xmlns:p14="http://schemas.microsoft.com/office/powerpoint/2010/main" val="2446696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677962"/>
          </a:xfrm>
        </p:spPr>
        <p:txBody>
          <a:bodyPr>
            <a:normAutofit/>
          </a:bodyPr>
          <a:lstStyle/>
          <a:p>
            <a:pPr algn="ctr"/>
            <a:r>
              <a:rPr lang="tr-TR" sz="3200" dirty="0" smtClean="0"/>
              <a:t>Petrol</a:t>
            </a:r>
            <a:endParaRPr lang="tr-TR" sz="3200" dirty="0"/>
          </a:p>
        </p:txBody>
      </p:sp>
      <p:sp>
        <p:nvSpPr>
          <p:cNvPr id="3" name="Content Placeholder 2"/>
          <p:cNvSpPr>
            <a:spLocks noGrp="1"/>
          </p:cNvSpPr>
          <p:nvPr>
            <p:ph idx="1"/>
          </p:nvPr>
        </p:nvSpPr>
        <p:spPr>
          <a:xfrm>
            <a:off x="1069848" y="1227910"/>
            <a:ext cx="10058400" cy="4944290"/>
          </a:xfrm>
        </p:spPr>
        <p:txBody>
          <a:bodyPr>
            <a:normAutofit/>
          </a:bodyPr>
          <a:lstStyle/>
          <a:p>
            <a:pPr marL="0" indent="0" algn="just">
              <a:lnSpc>
                <a:spcPct val="150000"/>
              </a:lnSpc>
              <a:buNone/>
            </a:pPr>
            <a:r>
              <a:rPr lang="tr-TR" dirty="0" smtClean="0"/>
              <a:t>Petrol</a:t>
            </a:r>
            <a:r>
              <a:rPr lang="tr-TR" dirty="0"/>
              <a:t>, yeryüzündeki çatlaklar ve kırıklardan yer altına sızarak, çeşitli hafif </a:t>
            </a:r>
            <a:r>
              <a:rPr lang="tr-TR" dirty="0" smtClean="0"/>
              <a:t>hidro‐karbonlar, katran</a:t>
            </a:r>
            <a:r>
              <a:rPr lang="tr-TR" dirty="0"/>
              <a:t>, asfalt veya bitüm olarak kayaçlar arasındaki boşluklarda toplanır. Bu oluşum </a:t>
            </a:r>
            <a:r>
              <a:rPr lang="tr-TR" dirty="0" smtClean="0"/>
              <a:t>özelliğinden dolayı</a:t>
            </a:r>
            <a:r>
              <a:rPr lang="tr-TR" dirty="0"/>
              <a:t>, Latince “petra (kaya)” ve “oleum (yağ)” sözcüklerinden türetilen “petroleum (petrol)” </a:t>
            </a:r>
            <a:r>
              <a:rPr lang="tr-TR" dirty="0" smtClean="0"/>
              <a:t>adı verilmiştir</a:t>
            </a:r>
            <a:r>
              <a:rPr lang="tr-TR" dirty="0"/>
              <a:t>. </a:t>
            </a:r>
            <a:endParaRPr lang="tr-TR" dirty="0" smtClean="0"/>
          </a:p>
          <a:p>
            <a:pPr marL="0" indent="0" algn="just">
              <a:lnSpc>
                <a:spcPct val="150000"/>
              </a:lnSpc>
              <a:buNone/>
            </a:pPr>
            <a:r>
              <a:rPr lang="tr-TR" dirty="0" smtClean="0"/>
              <a:t>Petrol</a:t>
            </a:r>
            <a:r>
              <a:rPr lang="tr-TR" dirty="0"/>
              <a:t>, çoğunlukla sıvı formda olan, çeşitli renklerde bulunabilen yağa benzer bir maddedir. Yoğunluğu yüksektir ve kolay alevlenir. Petrol, dünyada doğal olarak bulunan katı, sıvı ve gaz halindeki hidrokarbonların bir karışımıdır. Ham petrolün rengi, çıkarıldığı mevkie göre değişebilmektedir. Bu değişimin nedeni, hidrokarbon çeşitleri ve karışım oranlarındaki farklılık nedeniyle ortaya çıkmaktadır.</a:t>
            </a:r>
          </a:p>
          <a:p>
            <a:pPr marL="0" indent="0" algn="just">
              <a:lnSpc>
                <a:spcPct val="150000"/>
              </a:lnSpc>
              <a:buNone/>
            </a:pPr>
            <a:endParaRPr lang="tr-TR" dirty="0"/>
          </a:p>
        </p:txBody>
      </p:sp>
    </p:spTree>
    <p:extLst>
      <p:ext uri="{BB962C8B-B14F-4D97-AF65-F5344CB8AC3E}">
        <p14:creationId xmlns:p14="http://schemas.microsoft.com/office/powerpoint/2010/main" val="2260099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59968"/>
          </a:xfrm>
        </p:spPr>
        <p:txBody>
          <a:bodyPr>
            <a:normAutofit fontScale="90000"/>
          </a:bodyPr>
          <a:lstStyle/>
          <a:p>
            <a:pPr algn="ctr"/>
            <a:r>
              <a:rPr lang="tr-TR" sz="3200" dirty="0"/>
              <a:t>Ham Petrolden Elde Edilen Ürünler</a:t>
            </a:r>
            <a:br>
              <a:rPr lang="tr-TR" sz="3200" dirty="0"/>
            </a:br>
            <a:endParaRPr lang="tr-TR" sz="3200" dirty="0"/>
          </a:p>
        </p:txBody>
      </p:sp>
      <p:sp>
        <p:nvSpPr>
          <p:cNvPr id="3" name="Content Placeholder 2"/>
          <p:cNvSpPr>
            <a:spLocks noGrp="1"/>
          </p:cNvSpPr>
          <p:nvPr>
            <p:ph idx="1"/>
          </p:nvPr>
        </p:nvSpPr>
        <p:spPr>
          <a:xfrm>
            <a:off x="1069848" y="1079500"/>
            <a:ext cx="10058400" cy="5092700"/>
          </a:xfrm>
        </p:spPr>
        <p:txBody>
          <a:bodyPr>
            <a:normAutofit/>
          </a:bodyPr>
          <a:lstStyle/>
          <a:p>
            <a:pPr marL="0" indent="0">
              <a:buNone/>
            </a:pPr>
            <a:endParaRPr lang="tr-TR" dirty="0" smtClean="0"/>
          </a:p>
          <a:p>
            <a:pPr marL="0" indent="0">
              <a:buNone/>
            </a:pPr>
            <a:r>
              <a:rPr lang="tr-TR" dirty="0" smtClean="0"/>
              <a:t>•Benzin</a:t>
            </a:r>
            <a:endParaRPr lang="tr-TR" dirty="0"/>
          </a:p>
          <a:p>
            <a:pPr marL="0" indent="0">
              <a:buNone/>
            </a:pPr>
            <a:r>
              <a:rPr lang="tr-TR" dirty="0"/>
              <a:t>•Motorin </a:t>
            </a:r>
          </a:p>
          <a:p>
            <a:pPr marL="0" indent="0">
              <a:buNone/>
            </a:pPr>
            <a:r>
              <a:rPr lang="tr-TR" dirty="0"/>
              <a:t>•Gazyağı (aydınlatma ve jet </a:t>
            </a:r>
            <a:r>
              <a:rPr lang="tr-TR" dirty="0" smtClean="0"/>
              <a:t>yakıtı üretimi</a:t>
            </a:r>
            <a:r>
              <a:rPr lang="tr-TR" dirty="0"/>
              <a:t>)</a:t>
            </a:r>
          </a:p>
          <a:p>
            <a:pPr marL="0" indent="0">
              <a:buNone/>
            </a:pPr>
            <a:r>
              <a:rPr lang="tr-TR" dirty="0"/>
              <a:t>•Petrol gazı( Lpg)</a:t>
            </a:r>
          </a:p>
          <a:p>
            <a:pPr marL="0" indent="0">
              <a:buNone/>
            </a:pPr>
            <a:r>
              <a:rPr lang="tr-TR" dirty="0"/>
              <a:t>•Fuel oil (gemi, santral, </a:t>
            </a:r>
            <a:r>
              <a:rPr lang="tr-TR" dirty="0" smtClean="0"/>
              <a:t>ısıtma amaçlı </a:t>
            </a:r>
            <a:r>
              <a:rPr lang="tr-TR" dirty="0"/>
              <a:t>yakıt)</a:t>
            </a:r>
          </a:p>
          <a:p>
            <a:pPr marL="0" indent="0">
              <a:buNone/>
            </a:pPr>
            <a:r>
              <a:rPr lang="tr-TR" dirty="0"/>
              <a:t>•Makine yağları</a:t>
            </a:r>
          </a:p>
          <a:p>
            <a:pPr marL="0" indent="0">
              <a:buNone/>
            </a:pPr>
            <a:r>
              <a:rPr lang="tr-TR" dirty="0"/>
              <a:t>•Asfalt (çok amaçlı)</a:t>
            </a:r>
          </a:p>
          <a:p>
            <a:pPr marL="0" indent="0">
              <a:buNone/>
            </a:pPr>
            <a:r>
              <a:rPr lang="tr-TR" dirty="0"/>
              <a:t>•Çeşitli kimyevi maddeler</a:t>
            </a:r>
          </a:p>
          <a:p>
            <a:pPr marL="0" indent="0">
              <a:buNone/>
            </a:pPr>
            <a:r>
              <a:rPr lang="tr-TR" dirty="0"/>
              <a:t>•Mum ve cilalar</a:t>
            </a:r>
          </a:p>
        </p:txBody>
      </p:sp>
    </p:spTree>
    <p:extLst>
      <p:ext uri="{BB962C8B-B14F-4D97-AF65-F5344CB8AC3E}">
        <p14:creationId xmlns:p14="http://schemas.microsoft.com/office/powerpoint/2010/main" val="2164558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34717"/>
          </a:xfrm>
        </p:spPr>
        <p:txBody>
          <a:bodyPr>
            <a:normAutofit/>
          </a:bodyPr>
          <a:lstStyle/>
          <a:p>
            <a:pPr algn="ctr"/>
            <a:r>
              <a:rPr lang="tr-TR" sz="3200" dirty="0"/>
              <a:t>Petrol’ün </a:t>
            </a:r>
            <a:r>
              <a:rPr lang="tr-TR" sz="3200" dirty="0" smtClean="0"/>
              <a:t>Tarihçesi</a:t>
            </a:r>
            <a:endParaRPr lang="tr-TR" sz="3200" dirty="0"/>
          </a:p>
        </p:txBody>
      </p:sp>
      <p:sp>
        <p:nvSpPr>
          <p:cNvPr id="3" name="Content Placeholder 2"/>
          <p:cNvSpPr>
            <a:spLocks noGrp="1"/>
          </p:cNvSpPr>
          <p:nvPr>
            <p:ph idx="1"/>
          </p:nvPr>
        </p:nvSpPr>
        <p:spPr>
          <a:xfrm>
            <a:off x="1069848" y="1384663"/>
            <a:ext cx="10058400" cy="4787537"/>
          </a:xfrm>
        </p:spPr>
        <p:txBody>
          <a:bodyPr>
            <a:normAutofit fontScale="85000" lnSpcReduction="10000"/>
          </a:bodyPr>
          <a:lstStyle/>
          <a:p>
            <a:pPr algn="just"/>
            <a:r>
              <a:rPr lang="tr-TR" dirty="0"/>
              <a:t>Heredot M.Ö. 450’de Tunus’da ve Yunan adalarında petrol sızıntılarından bahsetmiştir. </a:t>
            </a:r>
          </a:p>
          <a:p>
            <a:pPr algn="just"/>
            <a:r>
              <a:rPr lang="tr-TR" dirty="0"/>
              <a:t>Savaşlarda yakıcı madde olarak kullanılmıştır.</a:t>
            </a:r>
          </a:p>
          <a:p>
            <a:pPr algn="just"/>
            <a:r>
              <a:rPr lang="tr-TR" dirty="0" smtClean="0"/>
              <a:t>1745’de </a:t>
            </a:r>
            <a:r>
              <a:rPr lang="tr-TR" dirty="0"/>
              <a:t>Fransa’da Pechelbronn’daki petrollü kumlarda ilk petrol kuyusu açılmıştır.</a:t>
            </a:r>
          </a:p>
          <a:p>
            <a:pPr algn="just"/>
            <a:r>
              <a:rPr lang="tr-TR" dirty="0" smtClean="0"/>
              <a:t>1847’de </a:t>
            </a:r>
            <a:r>
              <a:rPr lang="tr-TR" dirty="0"/>
              <a:t>iskoçya’da James Young tarafından petrollü </a:t>
            </a:r>
            <a:r>
              <a:rPr lang="tr-TR" dirty="0" smtClean="0"/>
              <a:t>kayaçlar </a:t>
            </a:r>
            <a:r>
              <a:rPr lang="tr-TR" dirty="0"/>
              <a:t>işletilmiştir.</a:t>
            </a:r>
          </a:p>
          <a:p>
            <a:pPr algn="just"/>
            <a:r>
              <a:rPr lang="tr-TR" dirty="0" smtClean="0"/>
              <a:t>1857’de </a:t>
            </a:r>
            <a:r>
              <a:rPr lang="tr-TR" dirty="0"/>
              <a:t>ABD’de Drake tarafından Pennsylvania’da ilk petrol üretim kuyusu açılmıştır.</a:t>
            </a:r>
          </a:p>
          <a:p>
            <a:pPr algn="just"/>
            <a:r>
              <a:rPr lang="tr-TR" dirty="0" smtClean="0"/>
              <a:t>19</a:t>
            </a:r>
            <a:r>
              <a:rPr lang="tr-TR" dirty="0"/>
              <a:t>. Yüzyıl ortalarına kadar petrol üretimi ilkel yöntemlerle sürdürülmüş, asfalt, ham </a:t>
            </a:r>
            <a:r>
              <a:rPr lang="tr-TR" dirty="0" smtClean="0"/>
              <a:t>petrol</a:t>
            </a:r>
          </a:p>
          <a:p>
            <a:pPr marL="0" indent="0" algn="just">
              <a:buNone/>
            </a:pPr>
            <a:r>
              <a:rPr lang="tr-TR" dirty="0" smtClean="0"/>
              <a:t>ve </a:t>
            </a:r>
            <a:r>
              <a:rPr lang="tr-TR" dirty="0"/>
              <a:t>yağ olarak üretilip kullanılmıştır.</a:t>
            </a:r>
          </a:p>
          <a:p>
            <a:pPr algn="just"/>
            <a:r>
              <a:rPr lang="tr-TR" dirty="0" smtClean="0"/>
              <a:t>19</a:t>
            </a:r>
            <a:r>
              <a:rPr lang="tr-TR" dirty="0"/>
              <a:t>. Yüzyıl’ın 2. yarısından sonra kablolu sondaj makinaları icat edilmiş sondaj </a:t>
            </a:r>
            <a:r>
              <a:rPr lang="tr-TR" dirty="0" smtClean="0"/>
              <a:t>cihazları</a:t>
            </a:r>
          </a:p>
          <a:p>
            <a:pPr marL="0" indent="0" algn="just">
              <a:buNone/>
            </a:pPr>
            <a:r>
              <a:rPr lang="tr-TR" dirty="0" smtClean="0"/>
              <a:t>bundan sonra giderek daha da geliştirilmeye başlanmıştır.</a:t>
            </a:r>
          </a:p>
          <a:p>
            <a:pPr algn="just"/>
            <a:r>
              <a:rPr lang="tr-TR" dirty="0" smtClean="0"/>
              <a:t>I.dünya </a:t>
            </a:r>
            <a:r>
              <a:rPr lang="tr-TR" dirty="0"/>
              <a:t>savaşı sonrası dünyada petrolün önemi giderek artmış, otomobil ve diğer </a:t>
            </a:r>
            <a:r>
              <a:rPr lang="tr-TR" dirty="0" smtClean="0"/>
              <a:t>motorlu</a:t>
            </a:r>
          </a:p>
          <a:p>
            <a:pPr marL="0" indent="0" algn="just">
              <a:buNone/>
            </a:pPr>
            <a:r>
              <a:rPr lang="tr-TR" dirty="0" smtClean="0"/>
              <a:t>araçların </a:t>
            </a:r>
            <a:r>
              <a:rPr lang="tr-TR" dirty="0"/>
              <a:t>yaygın kullanılmaya başlaması ile petrole ihtiyaç giderek artmıştır</a:t>
            </a:r>
            <a:r>
              <a:rPr lang="tr-TR" dirty="0" smtClean="0"/>
              <a:t>.</a:t>
            </a:r>
            <a:endParaRPr lang="tr-TR" dirty="0"/>
          </a:p>
        </p:txBody>
      </p:sp>
    </p:spTree>
    <p:extLst>
      <p:ext uri="{BB962C8B-B14F-4D97-AF65-F5344CB8AC3E}">
        <p14:creationId xmlns:p14="http://schemas.microsoft.com/office/powerpoint/2010/main" val="2388899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09038"/>
          </a:xfrm>
        </p:spPr>
        <p:txBody>
          <a:bodyPr>
            <a:normAutofit/>
          </a:bodyPr>
          <a:lstStyle/>
          <a:p>
            <a:pPr algn="ctr"/>
            <a:r>
              <a:rPr lang="tr-TR" sz="3200" dirty="0" smtClean="0"/>
              <a:t>Türkiye’de Petrol Araştırmaları</a:t>
            </a:r>
            <a:endParaRPr lang="tr-TR" sz="3200" dirty="0"/>
          </a:p>
        </p:txBody>
      </p:sp>
      <p:sp>
        <p:nvSpPr>
          <p:cNvPr id="3" name="Content Placeholder 2"/>
          <p:cNvSpPr>
            <a:spLocks noGrp="1"/>
          </p:cNvSpPr>
          <p:nvPr>
            <p:ph idx="1"/>
          </p:nvPr>
        </p:nvSpPr>
        <p:spPr>
          <a:xfrm>
            <a:off x="1069848" y="1436915"/>
            <a:ext cx="10058400" cy="5003074"/>
          </a:xfrm>
        </p:spPr>
        <p:txBody>
          <a:bodyPr/>
          <a:lstStyle/>
          <a:p>
            <a:pPr algn="just"/>
            <a:r>
              <a:rPr lang="tr-TR" dirty="0" smtClean="0"/>
              <a:t>İlk </a:t>
            </a:r>
            <a:r>
              <a:rPr lang="tr-TR" dirty="0"/>
              <a:t>bulgular 19. Yüzyılın sonuna doğru Trakya yarımadasında yapılmıştır.</a:t>
            </a:r>
          </a:p>
          <a:p>
            <a:pPr algn="just"/>
            <a:r>
              <a:rPr lang="tr-TR" dirty="0" smtClean="0"/>
              <a:t>1935 </a:t>
            </a:r>
            <a:r>
              <a:rPr lang="tr-TR" dirty="0"/>
              <a:t>de MTA’nın kurulması ile petrol aramaları başlamıştır.</a:t>
            </a:r>
          </a:p>
          <a:p>
            <a:pPr algn="just"/>
            <a:r>
              <a:rPr lang="tr-TR" dirty="0" smtClean="0"/>
              <a:t>İlk </a:t>
            </a:r>
            <a:r>
              <a:rPr lang="tr-TR" dirty="0"/>
              <a:t>üretim kuyusu 1940 da Raman’da </a:t>
            </a:r>
            <a:r>
              <a:rPr lang="tr-TR" dirty="0" smtClean="0"/>
              <a:t>açılmıştır.</a:t>
            </a:r>
          </a:p>
          <a:p>
            <a:pPr algn="just">
              <a:lnSpc>
                <a:spcPct val="150000"/>
              </a:lnSpc>
            </a:pPr>
            <a:r>
              <a:rPr lang="tr-TR" dirty="0" smtClean="0"/>
              <a:t>1954 </a:t>
            </a:r>
            <a:r>
              <a:rPr lang="tr-TR" dirty="0"/>
              <a:t>de MTA petrol faaliyetlerini TPAO’ya devretmiştir. TPAO çeşitli yabancı ülkelerle ortak anlaşmalar yaparak faaliyetini sürdürmektedir</a:t>
            </a:r>
            <a:r>
              <a:rPr lang="tr-TR" dirty="0" smtClean="0"/>
              <a:t>.</a:t>
            </a:r>
          </a:p>
          <a:p>
            <a:pPr algn="just">
              <a:lnSpc>
                <a:spcPct val="150000"/>
              </a:lnSpc>
            </a:pPr>
            <a:r>
              <a:rPr lang="tr-TR" dirty="0" smtClean="0"/>
              <a:t>Son on yıllık dönemde; 20 adet ham petrol, 30 adet doğalgaz sahası keşfedilmiştir. Keşif isabet oranı son 10 yılda yükselmiş ve bu dönemde %33 olmuştur.</a:t>
            </a:r>
            <a:endParaRPr lang="tr-TR" dirty="0"/>
          </a:p>
          <a:p>
            <a:pPr algn="just">
              <a:lnSpc>
                <a:spcPct val="150000"/>
              </a:lnSpc>
            </a:pPr>
            <a:r>
              <a:rPr lang="tr-TR" dirty="0" smtClean="0"/>
              <a:t>Son on yılda açılan 1274 adet kuyunun % 47’si Güney Doğu Anadolu, % 44’ü Marmara, % 6’sı diğer bölgelerde, % 3 ise denizlerde açılmıştır.</a:t>
            </a:r>
          </a:p>
        </p:txBody>
      </p:sp>
    </p:spTree>
    <p:extLst>
      <p:ext uri="{BB962C8B-B14F-4D97-AF65-F5344CB8AC3E}">
        <p14:creationId xmlns:p14="http://schemas.microsoft.com/office/powerpoint/2010/main" val="2159000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73905"/>
          </a:xfrm>
        </p:spPr>
        <p:txBody>
          <a:bodyPr>
            <a:normAutofit/>
          </a:bodyPr>
          <a:lstStyle/>
          <a:p>
            <a:pPr algn="ctr"/>
            <a:r>
              <a:rPr lang="tr-TR" sz="3200" dirty="0"/>
              <a:t>Petrol’ün </a:t>
            </a:r>
            <a:r>
              <a:rPr lang="tr-TR" sz="3200" dirty="0" smtClean="0"/>
              <a:t>Kökeni</a:t>
            </a:r>
            <a:endParaRPr lang="tr-TR" sz="3200" dirty="0"/>
          </a:p>
        </p:txBody>
      </p:sp>
      <p:sp>
        <p:nvSpPr>
          <p:cNvPr id="3" name="Content Placeholder 2"/>
          <p:cNvSpPr>
            <a:spLocks noGrp="1"/>
          </p:cNvSpPr>
          <p:nvPr>
            <p:ph idx="1"/>
          </p:nvPr>
        </p:nvSpPr>
        <p:spPr>
          <a:xfrm>
            <a:off x="1069848" y="1214847"/>
            <a:ext cx="10058400" cy="4957354"/>
          </a:xfrm>
        </p:spPr>
        <p:txBody>
          <a:bodyPr>
            <a:normAutofit/>
          </a:bodyPr>
          <a:lstStyle/>
          <a:p>
            <a:pPr marL="0" indent="0" algn="just">
              <a:lnSpc>
                <a:spcPct val="150000"/>
              </a:lnSpc>
              <a:buNone/>
            </a:pPr>
            <a:r>
              <a:rPr lang="tr-TR" dirty="0" smtClean="0"/>
              <a:t>Petrolün </a:t>
            </a:r>
            <a:r>
              <a:rPr lang="tr-TR" dirty="0"/>
              <a:t>inorganik mi yoksa organik esaslı mı olduğu, kökeninin ne tür maddeler veya bileşiklere dayandığıyla ilgili olarak 1800’lü yıllardan buyana çeşitli görüşler ileri sürülmüş, araştırmalar ve deneyler yapılmış, teoriler üretilmiştir. Geçmişten günümüze kadar gelen bu tartışmalar, hala az sayıda da olsa karşıt görüşlerde olanlar bulunmasına rağmen, organik köken teorisinin kabul edilmesiyle sonlanmıştır. Aşağıda bu teorilerin kısa bir özeti </a:t>
            </a:r>
            <a:r>
              <a:rPr lang="tr-TR" dirty="0" smtClean="0"/>
              <a:t>verilmiştir.</a:t>
            </a:r>
            <a:endParaRPr lang="tr-TR" dirty="0"/>
          </a:p>
        </p:txBody>
      </p:sp>
    </p:spTree>
    <p:extLst>
      <p:ext uri="{BB962C8B-B14F-4D97-AF65-F5344CB8AC3E}">
        <p14:creationId xmlns:p14="http://schemas.microsoft.com/office/powerpoint/2010/main" val="1195232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91025"/>
          </a:xfrm>
        </p:spPr>
        <p:txBody>
          <a:bodyPr>
            <a:normAutofit/>
          </a:bodyPr>
          <a:lstStyle/>
          <a:p>
            <a:pPr algn="ctr"/>
            <a:r>
              <a:rPr lang="tr-TR" sz="3200" dirty="0"/>
              <a:t>İnorganik </a:t>
            </a:r>
            <a:r>
              <a:rPr lang="tr-TR" sz="3200" dirty="0" smtClean="0"/>
              <a:t>Köken </a:t>
            </a:r>
            <a:r>
              <a:rPr lang="tr-TR" sz="3200" dirty="0"/>
              <a:t>Teorileri</a:t>
            </a:r>
          </a:p>
        </p:txBody>
      </p:sp>
      <p:sp>
        <p:nvSpPr>
          <p:cNvPr id="3" name="Content Placeholder 2"/>
          <p:cNvSpPr>
            <a:spLocks noGrp="1"/>
          </p:cNvSpPr>
          <p:nvPr>
            <p:ph idx="1"/>
          </p:nvPr>
        </p:nvSpPr>
        <p:spPr>
          <a:xfrm>
            <a:off x="978408" y="1240971"/>
            <a:ext cx="10058400" cy="4918166"/>
          </a:xfrm>
        </p:spPr>
        <p:txBody>
          <a:bodyPr>
            <a:normAutofit/>
          </a:bodyPr>
          <a:lstStyle/>
          <a:p>
            <a:pPr marL="0" indent="0" algn="just">
              <a:buNone/>
            </a:pPr>
            <a:r>
              <a:rPr lang="tr-TR" dirty="0"/>
              <a:t>İlk olarak Berthelot (1866) tarafından ortaya atılan ve Mendeleyev (1877 ve 1902) tarafından desteklenen bir teoriye göre petrol inorganik kökenlidir. Laboratuarda metan, asetilen ve benzol gibi maddeleri elde eden kimyagerler doğadaki petrolün de yeraltında kimyasal reaksiyonlar ve volkanik olaylarla oluştuğunu ileri sürmüşlerdir</a:t>
            </a:r>
            <a:r>
              <a:rPr lang="tr-TR" dirty="0" smtClean="0"/>
              <a:t>.</a:t>
            </a:r>
            <a:endParaRPr lang="tr-TR" dirty="0"/>
          </a:p>
          <a:p>
            <a:pPr algn="just"/>
            <a:r>
              <a:rPr lang="tr-TR" dirty="0"/>
              <a:t>Berthelot’a göre; </a:t>
            </a:r>
          </a:p>
          <a:p>
            <a:pPr marL="0" indent="0" algn="just">
              <a:buNone/>
            </a:pPr>
            <a:r>
              <a:rPr lang="tr-TR" dirty="0"/>
              <a:t>Yer katmanları içerisinde serbest olarak dolaşan alkali metaller, </a:t>
            </a:r>
            <a:r>
              <a:rPr lang="tr-TR" dirty="0" smtClean="0"/>
              <a:t>CO</a:t>
            </a:r>
            <a:r>
              <a:rPr lang="tr-TR" baseline="-25000" dirty="0"/>
              <a:t>2</a:t>
            </a:r>
            <a:r>
              <a:rPr lang="tr-TR" dirty="0" smtClean="0"/>
              <a:t> ile </a:t>
            </a:r>
            <a:r>
              <a:rPr lang="tr-TR" dirty="0"/>
              <a:t>temasa geçince yüksek </a:t>
            </a:r>
            <a:r>
              <a:rPr lang="tr-TR" dirty="0" smtClean="0"/>
              <a:t>ısının </a:t>
            </a:r>
            <a:r>
              <a:rPr lang="tr-TR" dirty="0"/>
              <a:t>yardımı ile asitilitleri oluşturmakta, bunların </a:t>
            </a:r>
            <a:r>
              <a:rPr lang="tr-TR" dirty="0" smtClean="0"/>
              <a:t>H</a:t>
            </a:r>
            <a:r>
              <a:rPr lang="tr-TR" baseline="-25000" dirty="0" smtClean="0"/>
              <a:t>2</a:t>
            </a:r>
            <a:r>
              <a:rPr lang="tr-TR" dirty="0" smtClean="0"/>
              <a:t>O </a:t>
            </a:r>
            <a:r>
              <a:rPr lang="tr-TR" dirty="0"/>
              <a:t>ile reaksiyonu asetilen gazını (</a:t>
            </a:r>
            <a:r>
              <a:rPr lang="tr-TR" dirty="0" smtClean="0"/>
              <a:t>C</a:t>
            </a:r>
            <a:r>
              <a:rPr lang="tr-TR" baseline="-25000" dirty="0" smtClean="0"/>
              <a:t>2</a:t>
            </a:r>
            <a:r>
              <a:rPr lang="tr-TR" dirty="0" smtClean="0"/>
              <a:t>H</a:t>
            </a:r>
            <a:r>
              <a:rPr lang="tr-TR" baseline="-25000" dirty="0" smtClean="0"/>
              <a:t>2</a:t>
            </a:r>
            <a:r>
              <a:rPr lang="tr-TR" dirty="0" smtClean="0"/>
              <a:t>) yani hidrokarbonları </a:t>
            </a:r>
            <a:r>
              <a:rPr lang="tr-TR" dirty="0"/>
              <a:t>meydana çıkarmaktadır. </a:t>
            </a:r>
          </a:p>
          <a:p>
            <a:pPr algn="just"/>
            <a:r>
              <a:rPr lang="tr-TR" dirty="0" smtClean="0"/>
              <a:t>Mendeleyev’e </a:t>
            </a:r>
            <a:r>
              <a:rPr lang="tr-TR" dirty="0"/>
              <a:t>göre;</a:t>
            </a:r>
          </a:p>
          <a:p>
            <a:pPr marL="0" indent="0" algn="just">
              <a:buNone/>
            </a:pPr>
            <a:r>
              <a:rPr lang="tr-TR" dirty="0"/>
              <a:t>Yerin derinliklerinde bol miktarda demir karpit bulunmaktadır, bunlar yukarıdan aşağıya inen </a:t>
            </a:r>
            <a:r>
              <a:rPr lang="tr-TR" dirty="0" smtClean="0"/>
              <a:t>yüzey </a:t>
            </a:r>
            <a:r>
              <a:rPr lang="tr-TR" dirty="0"/>
              <a:t>suları ve aynı zamanda ısı ve basıncın yardımı ile hidrokarbonları meydana getirmişlerdirr.</a:t>
            </a:r>
          </a:p>
        </p:txBody>
      </p:sp>
    </p:spTree>
    <p:extLst>
      <p:ext uri="{BB962C8B-B14F-4D97-AF65-F5344CB8AC3E}">
        <p14:creationId xmlns:p14="http://schemas.microsoft.com/office/powerpoint/2010/main" val="329147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960"/>
            <a:ext cx="10058400" cy="5349240"/>
          </a:xfrm>
        </p:spPr>
        <p:txBody>
          <a:bodyPr/>
          <a:lstStyle/>
          <a:p>
            <a:pPr marL="0" indent="0" algn="just">
              <a:buNone/>
            </a:pPr>
            <a:r>
              <a:rPr lang="tr-TR" dirty="0"/>
              <a:t>1927’de Gaedick yarı inorganik bir teori ortaya attı</a:t>
            </a:r>
            <a:r>
              <a:rPr lang="tr-TR" dirty="0" smtClean="0"/>
              <a:t>.</a:t>
            </a:r>
          </a:p>
          <a:p>
            <a:pPr algn="just"/>
            <a:r>
              <a:rPr lang="tr-TR" dirty="0" smtClean="0"/>
              <a:t>Gaedick’e </a:t>
            </a:r>
            <a:r>
              <a:rPr lang="tr-TR" dirty="0"/>
              <a:t>göre;</a:t>
            </a:r>
          </a:p>
          <a:p>
            <a:pPr marL="0" indent="0" algn="just">
              <a:buNone/>
            </a:pPr>
            <a:r>
              <a:rPr lang="tr-TR" dirty="0"/>
              <a:t>Kara suları radyoaktif minerallerin yaydıkları ışınların etkisi ile </a:t>
            </a:r>
            <a:r>
              <a:rPr lang="tr-TR" dirty="0" smtClean="0"/>
              <a:t>O</a:t>
            </a:r>
            <a:r>
              <a:rPr lang="tr-TR" baseline="-25000" dirty="0" smtClean="0"/>
              <a:t>2 </a:t>
            </a:r>
            <a:r>
              <a:rPr lang="tr-TR" dirty="0" smtClean="0"/>
              <a:t>ve H</a:t>
            </a:r>
            <a:r>
              <a:rPr lang="tr-TR" baseline="-25000" dirty="0"/>
              <a:t>2</a:t>
            </a:r>
            <a:r>
              <a:rPr lang="tr-TR" dirty="0" smtClean="0"/>
              <a:t>’ne </a:t>
            </a:r>
            <a:r>
              <a:rPr lang="tr-TR" dirty="0"/>
              <a:t>ayrılmış, bu </a:t>
            </a:r>
            <a:r>
              <a:rPr lang="tr-TR" dirty="0" smtClean="0"/>
              <a:t>şekilde meydana </a:t>
            </a:r>
            <a:r>
              <a:rPr lang="tr-TR" dirty="0"/>
              <a:t>gelen </a:t>
            </a:r>
            <a:r>
              <a:rPr lang="tr-TR" dirty="0" smtClean="0"/>
              <a:t>H</a:t>
            </a:r>
            <a:r>
              <a:rPr lang="tr-TR" baseline="-25000" dirty="0" smtClean="0"/>
              <a:t>2</a:t>
            </a:r>
            <a:r>
              <a:rPr lang="tr-TR" dirty="0"/>
              <a:t> </a:t>
            </a:r>
            <a:r>
              <a:rPr lang="tr-TR" dirty="0" smtClean="0"/>
              <a:t>çok </a:t>
            </a:r>
            <a:r>
              <a:rPr lang="tr-TR" dirty="0"/>
              <a:t>aktif olduğundan inorganik veya organik kökenden gelme </a:t>
            </a:r>
            <a:r>
              <a:rPr lang="tr-TR" dirty="0" smtClean="0"/>
              <a:t>karbonla birleşerek </a:t>
            </a:r>
            <a:r>
              <a:rPr lang="tr-TR" dirty="0"/>
              <a:t>hidrokarbonları </a:t>
            </a:r>
            <a:r>
              <a:rPr lang="tr-TR" dirty="0" smtClean="0"/>
              <a:t>oluşturmuştur.</a:t>
            </a:r>
          </a:p>
          <a:p>
            <a:pPr marL="0" indent="0" algn="just">
              <a:buNone/>
            </a:pPr>
            <a:endParaRPr lang="tr-TR" dirty="0"/>
          </a:p>
          <a:p>
            <a:pPr algn="just"/>
            <a:r>
              <a:rPr lang="tr-TR" dirty="0"/>
              <a:t>1956’da Peyve ve 1966’da da Subbottin </a:t>
            </a:r>
            <a:endParaRPr lang="tr-TR" dirty="0" smtClean="0"/>
          </a:p>
          <a:p>
            <a:pPr marL="0" indent="0" algn="just">
              <a:buNone/>
            </a:pPr>
            <a:r>
              <a:rPr lang="tr-TR" dirty="0" smtClean="0"/>
              <a:t>büyük </a:t>
            </a:r>
            <a:r>
              <a:rPr lang="tr-TR" dirty="0"/>
              <a:t>ve derin faylardan çıkan hidrokarbon </a:t>
            </a:r>
            <a:r>
              <a:rPr lang="tr-TR" dirty="0" smtClean="0"/>
              <a:t>gazlarına dayanarak</a:t>
            </a:r>
            <a:r>
              <a:rPr lang="tr-TR" dirty="0"/>
              <a:t>, bu gazların mantodan çıkıp kabuk içerisinde depolandıklarını ve sıvı petrole </a:t>
            </a:r>
            <a:r>
              <a:rPr lang="tr-TR" dirty="0" smtClean="0"/>
              <a:t>dönüştüklerini </a:t>
            </a:r>
            <a:r>
              <a:rPr lang="tr-TR" dirty="0"/>
              <a:t>ileri </a:t>
            </a:r>
            <a:r>
              <a:rPr lang="tr-TR" dirty="0" smtClean="0"/>
              <a:t>sürdüler.</a:t>
            </a:r>
          </a:p>
          <a:p>
            <a:pPr marL="0" indent="0" algn="just">
              <a:buNone/>
            </a:pPr>
            <a:r>
              <a:rPr lang="tr-TR" dirty="0" smtClean="0"/>
              <a:t>İnorganik </a:t>
            </a:r>
            <a:r>
              <a:rPr lang="tr-TR" dirty="0"/>
              <a:t>oluşum teorileri çok fazla miktarlardaki H2’nin oluşumunu açıklayabildikleri için kabul </a:t>
            </a:r>
            <a:r>
              <a:rPr lang="tr-TR" dirty="0" smtClean="0"/>
              <a:t>görmüşlerdir</a:t>
            </a:r>
            <a:r>
              <a:rPr lang="tr-TR" dirty="0"/>
              <a:t>. Bu teorilerin petrolün oluşumunu açıklayamamasının </a:t>
            </a:r>
            <a:r>
              <a:rPr lang="tr-TR" dirty="0" smtClean="0"/>
              <a:t>sebepleri: </a:t>
            </a:r>
            <a:endParaRPr lang="tr-TR" dirty="0"/>
          </a:p>
        </p:txBody>
      </p:sp>
    </p:spTree>
    <p:extLst>
      <p:ext uri="{BB962C8B-B14F-4D97-AF65-F5344CB8AC3E}">
        <p14:creationId xmlns:p14="http://schemas.microsoft.com/office/powerpoint/2010/main" val="2955007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1145</TotalTime>
  <Words>2384</Words>
  <Application>Microsoft Office PowerPoint</Application>
  <PresentationFormat>Widescreen</PresentationFormat>
  <Paragraphs>232</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Bookman Old Style</vt:lpstr>
      <vt:lpstr>Century Gothic</vt:lpstr>
      <vt:lpstr>Times New Roman</vt:lpstr>
      <vt:lpstr>Wingdings</vt:lpstr>
      <vt:lpstr>Wood Type Yazı Tipi</vt:lpstr>
      <vt:lpstr>YAKITLAR ve YAKIT TEKNOLOJİLERİ </vt:lpstr>
      <vt:lpstr> YAKITLAR</vt:lpstr>
      <vt:lpstr>SIVI YAKITLAR</vt:lpstr>
      <vt:lpstr>Petrol</vt:lpstr>
      <vt:lpstr>Petrol’ün Tarihçesi</vt:lpstr>
      <vt:lpstr>Türkiye’de Petrol Araştırmaları</vt:lpstr>
      <vt:lpstr>Petrol’ün Kökeni</vt:lpstr>
      <vt:lpstr>İnorganik Köken Teorileri</vt:lpstr>
      <vt:lpstr>PowerPoint Presentation</vt:lpstr>
      <vt:lpstr>PowerPoint Presentation</vt:lpstr>
      <vt:lpstr> Organik Köken Teorileri</vt:lpstr>
      <vt:lpstr>PowerPoint Presentation</vt:lpstr>
      <vt:lpstr>PowerPoint Presentation</vt:lpstr>
      <vt:lpstr>Petrolün Oluşumu</vt:lpstr>
      <vt:lpstr>PowerPoint Presentation</vt:lpstr>
      <vt:lpstr>PowerPoint Presentation</vt:lpstr>
      <vt:lpstr>PowerPoint Presentation</vt:lpstr>
      <vt:lpstr>Ham Petrolün Kimyasal Yapısı</vt:lpstr>
      <vt:lpstr>PowerPoint Presentation</vt:lpstr>
      <vt:lpstr>Alifatik Hidrokarbonlar</vt:lpstr>
      <vt:lpstr>PowerPoint Presentation</vt:lpstr>
      <vt:lpstr>PowerPoint Presentation</vt:lpstr>
      <vt:lpstr>PowerPoint Presentation</vt:lpstr>
      <vt:lpstr>Karbosiklik Hidrokarbonlar</vt:lpstr>
      <vt:lpstr>PowerPoint Presentation</vt:lpstr>
      <vt:lpstr>Ham Petrolün Fiziksel Özellikleri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Ham Petrolden Elde Edilen Ürünler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219</cp:revision>
  <dcterms:created xsi:type="dcterms:W3CDTF">2020-09-15T09:06:59Z</dcterms:created>
  <dcterms:modified xsi:type="dcterms:W3CDTF">2023-11-29T10:53:38Z</dcterms:modified>
</cp:coreProperties>
</file>