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346" r:id="rId3"/>
    <p:sldId id="301" r:id="rId4"/>
    <p:sldId id="290" r:id="rId5"/>
    <p:sldId id="352" r:id="rId6"/>
    <p:sldId id="354" r:id="rId7"/>
    <p:sldId id="350" r:id="rId8"/>
    <p:sldId id="302" r:id="rId9"/>
    <p:sldId id="364" r:id="rId10"/>
    <p:sldId id="365" r:id="rId11"/>
    <p:sldId id="260" r:id="rId12"/>
    <p:sldId id="293" r:id="rId13"/>
    <p:sldId id="362" r:id="rId14"/>
    <p:sldId id="363" r:id="rId15"/>
    <p:sldId id="294" r:id="rId16"/>
    <p:sldId id="263" r:id="rId17"/>
    <p:sldId id="330" r:id="rId18"/>
    <p:sldId id="366" r:id="rId19"/>
    <p:sldId id="331" r:id="rId20"/>
    <p:sldId id="297" r:id="rId21"/>
    <p:sldId id="340" r:id="rId22"/>
    <p:sldId id="367" r:id="rId23"/>
    <p:sldId id="274" r:id="rId24"/>
    <p:sldId id="341" r:id="rId25"/>
    <p:sldId id="333" r:id="rId26"/>
    <p:sldId id="368" r:id="rId27"/>
    <p:sldId id="334" r:id="rId28"/>
    <p:sldId id="337" r:id="rId29"/>
    <p:sldId id="314" r:id="rId30"/>
    <p:sldId id="339" r:id="rId31"/>
    <p:sldId id="300" r:id="rId32"/>
    <p:sldId id="316" r:id="rId33"/>
    <p:sldId id="317" r:id="rId34"/>
    <p:sldId id="35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200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458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180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36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12/13/2023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824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186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7407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212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042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336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12/13/2023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187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12/13/2023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311929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tr.wikipedia.org/wiki/K%C3%B6m%C3%BCr_gazla%C5%9Ft%C4%B1rma" TargetMode="External"/><Relationship Id="rId3" Type="http://schemas.openxmlformats.org/officeDocument/2006/relationships/hyperlink" Target="https://tr.wikipedia.org/wiki/Karbon_monoksit" TargetMode="External"/><Relationship Id="rId7" Type="http://schemas.openxmlformats.org/officeDocument/2006/relationships/hyperlink" Target="https://tr.wikipedia.org/w/index.php?title=Karbonmonoksit_zehirlenmesi&amp;action=edit&amp;redlink=1" TargetMode="External"/><Relationship Id="rId2" Type="http://schemas.openxmlformats.org/officeDocument/2006/relationships/hyperlink" Target="https://tr.wikipedia.org/wiki/Hidrojen" TargetMode="External"/><Relationship Id="rId1" Type="http://schemas.openxmlformats.org/officeDocument/2006/relationships/slideLayout" Target="../slideLayouts/slideLayout2.xml"/><Relationship Id="rId6" Type="http://schemas.openxmlformats.org/officeDocument/2006/relationships/hyperlink" Target="https://tr.wikipedia.org/wiki/Yak%C4%B1t_gaz%C4%B1" TargetMode="External"/><Relationship Id="rId5" Type="http://schemas.openxmlformats.org/officeDocument/2006/relationships/hyperlink" Target="https://tr.wikipedia.org/wiki/Metan" TargetMode="External"/><Relationship Id="rId10" Type="http://schemas.openxmlformats.org/officeDocument/2006/relationships/hyperlink" Target="https://tr.wikipedia.org/wiki/%C4%B0%C3%A7ten_yanmal%C4%B1_motor" TargetMode="External"/><Relationship Id="rId4" Type="http://schemas.openxmlformats.org/officeDocument/2006/relationships/hyperlink" Target="https://tr.wikipedia.org/wiki/Karbon_dioksit" TargetMode="External"/><Relationship Id="rId9" Type="http://schemas.openxmlformats.org/officeDocument/2006/relationships/hyperlink" Target="https://tr.wikipedia.org/wiki/Elektrik_%C3%BCretimi"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tr.wikipedia.org/w/index.php?title=Felice_Fontana&amp;action=edit&amp;redlink=1" TargetMode="External"/><Relationship Id="rId13" Type="http://schemas.openxmlformats.org/officeDocument/2006/relationships/hyperlink" Target="https://tr.wikipedia.org/wiki/Amonyak" TargetMode="External"/><Relationship Id="rId3" Type="http://schemas.openxmlformats.org/officeDocument/2006/relationships/hyperlink" Target="https://tr.wikipedia.org/wiki/Su_buhar%C4%B1" TargetMode="External"/><Relationship Id="rId7" Type="http://schemas.openxmlformats.org/officeDocument/2006/relationships/hyperlink" Target="https://tr.wikipedia.org/w/index.php?title=Buhar_yap%C4%B1land%C4%B1rmas%C4%B1&amp;action=edit&amp;redlink=1" TargetMode="External"/><Relationship Id="rId12" Type="http://schemas.openxmlformats.org/officeDocument/2006/relationships/hyperlink" Target="https://tr.wikipedia.org/wiki/Hidrojen" TargetMode="External"/><Relationship Id="rId2" Type="http://schemas.openxmlformats.org/officeDocument/2006/relationships/hyperlink" Target="https://tr.wikipedia.org/wiki/Karbon_monoksit" TargetMode="External"/><Relationship Id="rId1" Type="http://schemas.openxmlformats.org/officeDocument/2006/relationships/slideLayout" Target="../slideLayouts/slideLayout2.xml"/><Relationship Id="rId6" Type="http://schemas.openxmlformats.org/officeDocument/2006/relationships/hyperlink" Target="https://tr.wikipedia.org/wiki/Hidrokarbon" TargetMode="External"/><Relationship Id="rId11" Type="http://schemas.openxmlformats.org/officeDocument/2006/relationships/hyperlink" Target="https://tr.wikipedia.org/wiki/Ekzotermik" TargetMode="External"/><Relationship Id="rId5" Type="http://schemas.openxmlformats.org/officeDocument/2006/relationships/hyperlink" Target="https://tr.wikipedia.org/wiki/Metan" TargetMode="External"/><Relationship Id="rId10" Type="http://schemas.openxmlformats.org/officeDocument/2006/relationships/hyperlink" Target="https://tr.wikipedia.org/wiki/Kcal" TargetMode="External"/><Relationship Id="rId4" Type="http://schemas.openxmlformats.org/officeDocument/2006/relationships/hyperlink" Target="https://tr.wikipedia.org/wiki/Kimyasal_reaksiyon" TargetMode="External"/><Relationship Id="rId9" Type="http://schemas.openxmlformats.org/officeDocument/2006/relationships/hyperlink" Target="https://tr.wikipedia.org/w/index.php?title=KJ&amp;action=edit&amp;redlink=1" TargetMode="External"/><Relationship Id="rId14" Type="http://schemas.openxmlformats.org/officeDocument/2006/relationships/hyperlink" Target="https://tr.wikipedia.org/wiki/Metanol"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tr.wikipedia.org/wiki/Metan" TargetMode="External"/><Relationship Id="rId3" Type="http://schemas.openxmlformats.org/officeDocument/2006/relationships/hyperlink" Target="https://tr.wikipedia.org/wiki/Gaz" TargetMode="External"/><Relationship Id="rId7" Type="http://schemas.openxmlformats.org/officeDocument/2006/relationships/hyperlink" Target="https://tr.wikipedia.org/wiki/Karbondioksit" TargetMode="External"/><Relationship Id="rId2" Type="http://schemas.openxmlformats.org/officeDocument/2006/relationships/hyperlink" Target="https://tr.wikipedia.org/wiki/Organik_at%C4%B1k" TargetMode="External"/><Relationship Id="rId1" Type="http://schemas.openxmlformats.org/officeDocument/2006/relationships/slideLayout" Target="../slideLayouts/slideLayout2.xml"/><Relationship Id="rId6" Type="http://schemas.openxmlformats.org/officeDocument/2006/relationships/hyperlink" Target="https://tr.wikipedia.org/wiki/Organik_madde" TargetMode="External"/><Relationship Id="rId5" Type="http://schemas.openxmlformats.org/officeDocument/2006/relationships/hyperlink" Target="https://tr.wikipedia.org/wiki/Mikroorganizma" TargetMode="External"/><Relationship Id="rId10" Type="http://schemas.openxmlformats.org/officeDocument/2006/relationships/hyperlink" Target="https://tr.wikipedia.org/wiki/Fermantasyon" TargetMode="External"/><Relationship Id="rId4" Type="http://schemas.openxmlformats.org/officeDocument/2006/relationships/hyperlink" Target="https://tr.wikipedia.org/wiki/Oksijen" TargetMode="External"/><Relationship Id="rId9" Type="http://schemas.openxmlformats.org/officeDocument/2006/relationships/hyperlink" Target="https://tr.wikipedia.org/wiki/G%C3%BCbr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r.wikipedia.org/wiki/Elektrik" TargetMode="External"/><Relationship Id="rId2" Type="http://schemas.openxmlformats.org/officeDocument/2006/relationships/hyperlink" Target="https://tr.wikipedia.org/wiki/Jenerat%C3%B6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r.wikipedia.org/wiki/Enzi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r.wikipedia.org/wiki/Enzimler" TargetMode="External"/><Relationship Id="rId7" Type="http://schemas.openxmlformats.org/officeDocument/2006/relationships/hyperlink" Target="https://tr.wikipedia.org/wiki/Lipid" TargetMode="External"/><Relationship Id="rId2" Type="http://schemas.openxmlformats.org/officeDocument/2006/relationships/hyperlink" Target="https://tr.wikipedia.org/wiki/Mikroorganizma" TargetMode="External"/><Relationship Id="rId1" Type="http://schemas.openxmlformats.org/officeDocument/2006/relationships/slideLayout" Target="../slideLayouts/slideLayout2.xml"/><Relationship Id="rId6" Type="http://schemas.openxmlformats.org/officeDocument/2006/relationships/hyperlink" Target="https://tr.wikipedia.org/wiki/Ya%C4%9Flar" TargetMode="External"/><Relationship Id="rId5" Type="http://schemas.openxmlformats.org/officeDocument/2006/relationships/hyperlink" Target="https://tr.wikipedia.org/wiki/Protein" TargetMode="External"/><Relationship Id="rId4" Type="http://schemas.openxmlformats.org/officeDocument/2006/relationships/hyperlink" Target="https://tr.wikipedia.org/wiki/Karbonhidratlar"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r.wikipedia.org/wiki/Ya%C4%9F_asitleri" TargetMode="External"/><Relationship Id="rId2" Type="http://schemas.openxmlformats.org/officeDocument/2006/relationships/hyperlink" Target="https://tr.wikipedia.org/wiki/Asetik_asit" TargetMode="External"/><Relationship Id="rId1" Type="http://schemas.openxmlformats.org/officeDocument/2006/relationships/slideLayout" Target="../slideLayouts/slideLayout2.xml"/><Relationship Id="rId6" Type="http://schemas.openxmlformats.org/officeDocument/2006/relationships/hyperlink" Target="https://tr.wikipedia.org/wiki/Metan" TargetMode="External"/><Relationship Id="rId5" Type="http://schemas.openxmlformats.org/officeDocument/2006/relationships/hyperlink" Target="https://tr.wikipedia.org/wiki/Karbondioksit" TargetMode="External"/><Relationship Id="rId4" Type="http://schemas.openxmlformats.org/officeDocument/2006/relationships/hyperlink" Target="https://tr.wikipedia.org/wiki/Hidroj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r.wikipedia.org/wiki/Hayvanc%C4%B1l%C4%B1k" TargetMode="External"/><Relationship Id="rId2" Type="http://schemas.openxmlformats.org/officeDocument/2006/relationships/hyperlink" Target="https://tr.wikipedia.org/wiki/End%C3%BCstri" TargetMode="External"/><Relationship Id="rId1" Type="http://schemas.openxmlformats.org/officeDocument/2006/relationships/slideLayout" Target="../slideLayouts/slideLayout2.xml"/><Relationship Id="rId4" Type="http://schemas.openxmlformats.org/officeDocument/2006/relationships/hyperlink" Target="https://tr.wikipedia.org/wiki/Bah%C3%A7e"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tr.wikipedia.org/wiki/Meyve" TargetMode="External"/><Relationship Id="rId3" Type="http://schemas.openxmlformats.org/officeDocument/2006/relationships/hyperlink" Target="https://tr.wikipedia.org/wiki/Deri" TargetMode="External"/><Relationship Id="rId7" Type="http://schemas.openxmlformats.org/officeDocument/2006/relationships/hyperlink" Target="https://tr.wikipedia.org/wiki/Tah%C4%B1l" TargetMode="External"/><Relationship Id="rId2" Type="http://schemas.openxmlformats.org/officeDocument/2006/relationships/hyperlink" Target="https://tr.wikipedia.org/wiki/Orman" TargetMode="External"/><Relationship Id="rId1" Type="http://schemas.openxmlformats.org/officeDocument/2006/relationships/slideLayout" Target="../slideLayouts/slideLayout2.xml"/><Relationship Id="rId6" Type="http://schemas.openxmlformats.org/officeDocument/2006/relationships/hyperlink" Target="https://tr.wikipedia.org/wiki/Sebze" TargetMode="External"/><Relationship Id="rId5" Type="http://schemas.openxmlformats.org/officeDocument/2006/relationships/hyperlink" Target="https://tr.wikipedia.org/wiki/Ka%C4%9F%C4%B1t" TargetMode="External"/><Relationship Id="rId10" Type="http://schemas.openxmlformats.org/officeDocument/2006/relationships/hyperlink" Target="https://tr.wikipedia.org/wiki/%C5%9Eeker" TargetMode="External"/><Relationship Id="rId4" Type="http://schemas.openxmlformats.org/officeDocument/2006/relationships/hyperlink" Target="https://tr.wikipedia.org/wiki/Tekstil" TargetMode="External"/><Relationship Id="rId9" Type="http://schemas.openxmlformats.org/officeDocument/2006/relationships/hyperlink" Target="https://tr.wikipedia.org/wiki/Ya%C4%9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r.wikipedia.org/wiki/PH" TargetMode="External"/><Relationship Id="rId2" Type="http://schemas.openxmlformats.org/officeDocument/2006/relationships/hyperlink" Target="https://tr.wikipedia.org/wiki/S%C4%B1cakl%C4%B1k" TargetMode="External"/><Relationship Id="rId1" Type="http://schemas.openxmlformats.org/officeDocument/2006/relationships/slideLayout" Target="../slideLayouts/slideLayout2.xml"/><Relationship Id="rId6" Type="http://schemas.openxmlformats.org/officeDocument/2006/relationships/hyperlink" Target="https://tr.wikipedia.org/wiki/Azot" TargetMode="External"/><Relationship Id="rId5" Type="http://schemas.openxmlformats.org/officeDocument/2006/relationships/hyperlink" Target="https://tr.wikipedia.org/wiki/Karbon" TargetMode="External"/><Relationship Id="rId4" Type="http://schemas.openxmlformats.org/officeDocument/2006/relationships/hyperlink" Target="https://tr.wikipedia.org/wiki/Toksisite"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tr.wikipedia.org/wiki/Metanojenle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tr.wikipedia.org/wiki/PH"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r.wikipedia.org/wiki/%C4%B0yonlar" TargetMode="External"/><Relationship Id="rId7" Type="http://schemas.openxmlformats.org/officeDocument/2006/relationships/hyperlink" Target="https://tr.wikipedia.org/wiki/Antibiyotik" TargetMode="External"/><Relationship Id="rId2" Type="http://schemas.openxmlformats.org/officeDocument/2006/relationships/hyperlink" Target="https://tr.wikipedia.org/wiki/Mineral" TargetMode="External"/><Relationship Id="rId1" Type="http://schemas.openxmlformats.org/officeDocument/2006/relationships/slideLayout" Target="../slideLayouts/slideLayout2.xml"/><Relationship Id="rId6" Type="http://schemas.openxmlformats.org/officeDocument/2006/relationships/hyperlink" Target="https://tr.wikipedia.org/wiki/Tavuk" TargetMode="External"/><Relationship Id="rId5" Type="http://schemas.openxmlformats.org/officeDocument/2006/relationships/hyperlink" Target="https://tr.wikipedia.org/wiki/Deterjan" TargetMode="External"/><Relationship Id="rId4" Type="http://schemas.openxmlformats.org/officeDocument/2006/relationships/hyperlink" Target="https://tr.wikipedia.org/wiki/A%C4%9F%C4%B1r_metaller"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r.wikipedia.org/wiki/Amonyak" TargetMode="External"/><Relationship Id="rId7" Type="http://schemas.openxmlformats.org/officeDocument/2006/relationships/hyperlink" Target="https://tr.wikipedia.org/wiki/PH" TargetMode="External"/><Relationship Id="rId2" Type="http://schemas.openxmlformats.org/officeDocument/2006/relationships/hyperlink" Target="https://tr.wikipedia.org/wiki/Anaerobik" TargetMode="External"/><Relationship Id="rId1" Type="http://schemas.openxmlformats.org/officeDocument/2006/relationships/slideLayout" Target="../slideLayouts/slideLayout2.xml"/><Relationship Id="rId6" Type="http://schemas.openxmlformats.org/officeDocument/2006/relationships/hyperlink" Target="https://tr.wikipedia.org/wiki/Organik_madde" TargetMode="External"/><Relationship Id="rId5" Type="http://schemas.openxmlformats.org/officeDocument/2006/relationships/hyperlink" Target="https://tr.wikipedia.org/wiki/Metrek%C3%BCp" TargetMode="External"/><Relationship Id="rId4" Type="http://schemas.openxmlformats.org/officeDocument/2006/relationships/hyperlink" Target="https://tr.wikipedia.org/w/index.php?title=Birim_hacim&amp;action=edit&amp;redlink=1"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tr.wikipedia.org/wiki/%C4%B0talya" TargetMode="External"/><Relationship Id="rId3" Type="http://schemas.openxmlformats.org/officeDocument/2006/relationships/hyperlink" Target="https://tr.wikipedia.org/wiki/Hindistan" TargetMode="External"/><Relationship Id="rId7" Type="http://schemas.openxmlformats.org/officeDocument/2006/relationships/hyperlink" Target="https://tr.wikipedia.org/wiki/Almanya" TargetMode="External"/><Relationship Id="rId2" Type="http://schemas.openxmlformats.org/officeDocument/2006/relationships/hyperlink" Target="https://tr.wikipedia.org/wiki/%C3%87in" TargetMode="External"/><Relationship Id="rId1" Type="http://schemas.openxmlformats.org/officeDocument/2006/relationships/slideLayout" Target="../slideLayouts/slideLayout2.xml"/><Relationship Id="rId6" Type="http://schemas.openxmlformats.org/officeDocument/2006/relationships/hyperlink" Target="https://tr.wikipedia.org/wiki/Avrupa" TargetMode="External"/><Relationship Id="rId5" Type="http://schemas.openxmlformats.org/officeDocument/2006/relationships/hyperlink" Target="https://tr.wikipedia.org/wiki/Tayland" TargetMode="External"/><Relationship Id="rId4" Type="http://schemas.openxmlformats.org/officeDocument/2006/relationships/hyperlink" Target="https://tr.wikipedia.org/wiki/Nepa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tr.wikipedia.org/wiki/Anadolu_Yakas%C4%B1" TargetMode="External"/><Relationship Id="rId3" Type="http://schemas.openxmlformats.org/officeDocument/2006/relationships/hyperlink" Target="https://tr.wikipedia.org/wiki/Kentle%C5%9Fme" TargetMode="External"/><Relationship Id="rId7" Type="http://schemas.openxmlformats.org/officeDocument/2006/relationships/hyperlink" Target="https://tr.wikipedia.org/wiki/Yedikule" TargetMode="External"/><Relationship Id="rId2" Type="http://schemas.openxmlformats.org/officeDocument/2006/relationships/hyperlink" Target="https://tr.wikipedia.org/wiki/Sanayi_devrimi" TargetMode="External"/><Relationship Id="rId1" Type="http://schemas.openxmlformats.org/officeDocument/2006/relationships/slideLayout" Target="../slideLayouts/slideLayout2.xml"/><Relationship Id="rId6" Type="http://schemas.openxmlformats.org/officeDocument/2006/relationships/hyperlink" Target="https://tr.wikipedia.org/wiki/%C4%B0stanbul" TargetMode="External"/><Relationship Id="rId11" Type="http://schemas.openxmlformats.org/officeDocument/2006/relationships/hyperlink" Target="https://tr.wikipedia.org/wiki/%C4%B0ETT" TargetMode="External"/><Relationship Id="rId5" Type="http://schemas.openxmlformats.org/officeDocument/2006/relationships/hyperlink" Target="https://tr.wikipedia.org/wiki/T%C3%BCrkiye" TargetMode="External"/><Relationship Id="rId10" Type="http://schemas.openxmlformats.org/officeDocument/2006/relationships/hyperlink" Target="https://tr.wikipedia.org/wiki/Kurba%C4%9Fal%C4%B1dere" TargetMode="External"/><Relationship Id="rId4" Type="http://schemas.openxmlformats.org/officeDocument/2006/relationships/hyperlink" Target="https://tr.wikipedia.org/wiki/Do%C4%9Falgaz" TargetMode="External"/><Relationship Id="rId9" Type="http://schemas.openxmlformats.org/officeDocument/2006/relationships/hyperlink" Target="https://tr.wikipedia.org/wiki/Kad%C4%B1k%C3%B6y" TargetMode="External"/></Relationships>
</file>

<file path=ppt/slides/_rels/slide30.xml.rels><?xml version="1.0" encoding="UTF-8" standalone="yes"?>
<Relationships xmlns="http://schemas.openxmlformats.org/package/2006/relationships"><Relationship Id="rId8" Type="http://schemas.openxmlformats.org/officeDocument/2006/relationships/hyperlink" Target="https://tr.wikipedia.org/wiki/Ula%C5%9F%C4%B1m" TargetMode="External"/><Relationship Id="rId3" Type="http://schemas.openxmlformats.org/officeDocument/2006/relationships/hyperlink" Target="https://tr.wikipedia.org/wiki/Enerji" TargetMode="External"/><Relationship Id="rId7" Type="http://schemas.openxmlformats.org/officeDocument/2006/relationships/hyperlink" Target="https://tr.wikipedia.org/wiki/Yak%C4%B1t" TargetMode="External"/><Relationship Id="rId2" Type="http://schemas.openxmlformats.org/officeDocument/2006/relationships/hyperlink" Target="https://tr.wikipedia.org/wiki/Do%C4%9Falgaz" TargetMode="External"/><Relationship Id="rId1" Type="http://schemas.openxmlformats.org/officeDocument/2006/relationships/slideLayout" Target="../slideLayouts/slideLayout2.xml"/><Relationship Id="rId6" Type="http://schemas.openxmlformats.org/officeDocument/2006/relationships/hyperlink" Target="https://tr.wikipedia.org/wiki/Motor" TargetMode="External"/><Relationship Id="rId11" Type="http://schemas.openxmlformats.org/officeDocument/2006/relationships/hyperlink" Target="https://tr.wikipedia.org/wiki/Yak%C4%B1t_pili" TargetMode="External"/><Relationship Id="rId5" Type="http://schemas.openxmlformats.org/officeDocument/2006/relationships/hyperlink" Target="https://tr.wikipedia.org/wiki/Is%C4%B1tma" TargetMode="External"/><Relationship Id="rId10" Type="http://schemas.openxmlformats.org/officeDocument/2006/relationships/hyperlink" Target="https://tr.wikipedia.org/wiki/Elektrik" TargetMode="External"/><Relationship Id="rId4" Type="http://schemas.openxmlformats.org/officeDocument/2006/relationships/hyperlink" Target="https://tr.wikipedia.org/wiki/Is%C4%B1nma" TargetMode="External"/><Relationship Id="rId9" Type="http://schemas.openxmlformats.org/officeDocument/2006/relationships/hyperlink" Target="https://tr.wikipedia.org/wiki/T%C3%BCrbin"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r.wikipedia.org/wiki/%C3%87evre_kirlili%C4%9Fi" TargetMode="External"/><Relationship Id="rId2" Type="http://schemas.openxmlformats.org/officeDocument/2006/relationships/hyperlink" Target="https://tr.wikipedia.org/wiki/%C3%87evre" TargetMode="External"/><Relationship Id="rId1" Type="http://schemas.openxmlformats.org/officeDocument/2006/relationships/slideLayout" Target="../slideLayouts/slideLayout2.xml"/><Relationship Id="rId6" Type="http://schemas.openxmlformats.org/officeDocument/2006/relationships/hyperlink" Target="https://tr.wikipedia.org/wiki/Trakt%C3%B6r" TargetMode="External"/><Relationship Id="rId5" Type="http://schemas.openxmlformats.org/officeDocument/2006/relationships/hyperlink" Target="https://tr.wikipedia.org/wiki/Sera" TargetMode="External"/><Relationship Id="rId4" Type="http://schemas.openxmlformats.org/officeDocument/2006/relationships/hyperlink" Target="https://tr.wikipedia.org/wiki/Organik_madde"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eb.archive.org/web/20110823122824/http:/www.biyogaz.com/bguka.htm" TargetMode="External"/><Relationship Id="rId2" Type="http://schemas.openxmlformats.org/officeDocument/2006/relationships/hyperlink" Target="https://web.archive.org/web/20070507212748/http:/www.cevreorman.gov.tr/belgeler1/biogaz.doc" TargetMode="External"/><Relationship Id="rId1" Type="http://schemas.openxmlformats.org/officeDocument/2006/relationships/slideLayout" Target="../slideLayouts/slideLayout2.xml"/><Relationship Id="rId6" Type="http://schemas.openxmlformats.org/officeDocument/2006/relationships/hyperlink" Target="https://www.corumgaz.com.tr/page.aspx?SayfaIcerik=25" TargetMode="External"/><Relationship Id="rId5" Type="http://schemas.openxmlformats.org/officeDocument/2006/relationships/hyperlink" Target="https://enerlinc.com.tr/biyogaz-nedir.html" TargetMode="External"/><Relationship Id="rId4" Type="http://schemas.openxmlformats.org/officeDocument/2006/relationships/hyperlink" Target="https://web.archive.org/web/20111219004341/http:/www.khgm.gov.tr/kutuphane/biyogaz/bigaz.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r.wikipedia.org/wiki/K%C3%B6m%C3%BCr" TargetMode="External"/><Relationship Id="rId2" Type="http://schemas.openxmlformats.org/officeDocument/2006/relationships/hyperlink" Target="https://tr.wikipedia.org/wiki/Do%C4%9Falgaz" TargetMode="External"/><Relationship Id="rId1" Type="http://schemas.openxmlformats.org/officeDocument/2006/relationships/slideLayout" Target="../slideLayouts/slideLayout2.xml"/><Relationship Id="rId4" Type="http://schemas.openxmlformats.org/officeDocument/2006/relationships/hyperlink" Target="https://tr.wikipedia.org/wiki/Hidroje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r.wikipedia.org/wiki/%C3%87elik" TargetMode="External"/><Relationship Id="rId2" Type="http://schemas.openxmlformats.org/officeDocument/2006/relationships/hyperlink" Target="https://tr.wikipedia.org/wiki/Demi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imirbook.com/tr/2f240b6af30" TargetMode="External"/><Relationship Id="rId2" Type="http://schemas.openxmlformats.org/officeDocument/2006/relationships/hyperlink" Target="https://mimirbook.com/tr/6bc5efd8801" TargetMode="External"/><Relationship Id="rId1" Type="http://schemas.openxmlformats.org/officeDocument/2006/relationships/slideLayout" Target="../slideLayouts/slideLayout2.xml"/><Relationship Id="rId4" Type="http://schemas.openxmlformats.org/officeDocument/2006/relationships/hyperlink" Target="https://mimirbook.com/tr/4baf3a2d30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r.wikipedia.org/wiki/Do%C4%9Fal_gaz" TargetMode="External"/><Relationship Id="rId2" Type="http://schemas.openxmlformats.org/officeDocument/2006/relationships/hyperlink" Target="https://tr.wikipedia.org/wiki/Ham_petrol" TargetMode="External"/><Relationship Id="rId1" Type="http://schemas.openxmlformats.org/officeDocument/2006/relationships/slideLayout" Target="../slideLayouts/slideLayout2.xml"/><Relationship Id="rId5" Type="http://schemas.openxmlformats.org/officeDocument/2006/relationships/hyperlink" Target="https://tr.wikipedia.org/wiki/Propan" TargetMode="External"/><Relationship Id="rId4" Type="http://schemas.openxmlformats.org/officeDocument/2006/relationships/hyperlink" Target="https://tr.wikipedia.org/wiki/B%C3%BCta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YAKITLAR ve YAKIT TEKNOLOJİLERİ </a:t>
            </a:r>
            <a:endParaRPr lang="en-US" dirty="0"/>
          </a:p>
        </p:txBody>
      </p:sp>
      <p:sp>
        <p:nvSpPr>
          <p:cNvPr id="3" name="Alt Başlık 2"/>
          <p:cNvSpPr>
            <a:spLocks noGrp="1"/>
          </p:cNvSpPr>
          <p:nvPr>
            <p:ph type="subTitle" idx="1"/>
          </p:nvPr>
        </p:nvSpPr>
        <p:spPr/>
        <p:txBody>
          <a:bodyPr/>
          <a:lstStyle/>
          <a:p>
            <a:pPr algn="ctr"/>
            <a:r>
              <a:rPr lang="tr-TR" dirty="0" smtClean="0"/>
              <a:t>2023-2024 Güz Dönemi </a:t>
            </a:r>
          </a:p>
          <a:p>
            <a:pPr algn="ctr"/>
            <a:r>
              <a:rPr lang="tr-TR" dirty="0" smtClean="0"/>
              <a:t>(11. Hafta: 13.12.2023)</a:t>
            </a:r>
            <a:endParaRPr lang="en-US" dirty="0"/>
          </a:p>
        </p:txBody>
      </p:sp>
    </p:spTree>
    <p:extLst>
      <p:ext uri="{BB962C8B-B14F-4D97-AF65-F5344CB8AC3E}">
        <p14:creationId xmlns:p14="http://schemas.microsoft.com/office/powerpoint/2010/main" val="79686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34271"/>
          </a:xfrm>
        </p:spPr>
        <p:txBody>
          <a:bodyPr>
            <a:normAutofit/>
          </a:bodyPr>
          <a:lstStyle/>
          <a:p>
            <a:pPr algn="ctr"/>
            <a:r>
              <a:rPr lang="tr-TR" sz="2800" dirty="0" smtClean="0"/>
              <a:t>LPG</a:t>
            </a:r>
            <a:endParaRPr lang="tr-TR" sz="2800" dirty="0"/>
          </a:p>
        </p:txBody>
      </p:sp>
      <p:sp>
        <p:nvSpPr>
          <p:cNvPr id="3" name="Content Placeholder 2"/>
          <p:cNvSpPr>
            <a:spLocks noGrp="1"/>
          </p:cNvSpPr>
          <p:nvPr>
            <p:ph idx="1"/>
          </p:nvPr>
        </p:nvSpPr>
        <p:spPr>
          <a:xfrm>
            <a:off x="1069848" y="1201783"/>
            <a:ext cx="10058400" cy="4970417"/>
          </a:xfrm>
        </p:spPr>
        <p:txBody>
          <a:bodyPr/>
          <a:lstStyle/>
          <a:p>
            <a:pPr marL="0" indent="0" algn="just">
              <a:lnSpc>
                <a:spcPct val="150000"/>
              </a:lnSpc>
              <a:buNone/>
            </a:pPr>
            <a:r>
              <a:rPr lang="tr-TR" dirty="0" smtClean="0"/>
              <a:t>LPG nin diğer adı otogazdır. Halk arasında yaygın olarak «tüpgaz» adıyla bilinen LPG sıvılaştırılmış petrol gazıdır. </a:t>
            </a:r>
            <a:r>
              <a:rPr lang="tr-TR" dirty="0"/>
              <a:t>%</a:t>
            </a:r>
            <a:r>
              <a:rPr lang="tr-TR" dirty="0" smtClean="0"/>
              <a:t>70 bütan ve %30 propan içermektedir. Yüksek yoğunluğu nedeniyle havadan daha ağır olan LPG, hidrokarbon esaslı yanıcı bir gazdır. Otogaz olarak kullanılan LPG’nin içerisinde herhangi bir katkı maddesi yoktur. LPG renksiz ve kokusuz bir gazdır. Kokusuz olması sebebiyle kaçak olaylarında anlaşılması için kokulandırılmıştır.</a:t>
            </a:r>
            <a:endParaRPr lang="tr-TR" dirty="0"/>
          </a:p>
        </p:txBody>
      </p:sp>
    </p:spTree>
    <p:extLst>
      <p:ext uri="{BB962C8B-B14F-4D97-AF65-F5344CB8AC3E}">
        <p14:creationId xmlns:p14="http://schemas.microsoft.com/office/powerpoint/2010/main" val="643484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43277"/>
          </a:xfrm>
        </p:spPr>
        <p:txBody>
          <a:bodyPr>
            <a:normAutofit/>
          </a:bodyPr>
          <a:lstStyle/>
          <a:p>
            <a:pPr algn="ctr"/>
            <a:r>
              <a:rPr lang="tr-TR" sz="3200" dirty="0"/>
              <a:t>LPG'nin avantajları</a:t>
            </a:r>
          </a:p>
        </p:txBody>
      </p:sp>
      <p:sp>
        <p:nvSpPr>
          <p:cNvPr id="3" name="Content Placeholder 2"/>
          <p:cNvSpPr>
            <a:spLocks noGrp="1"/>
          </p:cNvSpPr>
          <p:nvPr>
            <p:ph idx="1"/>
          </p:nvPr>
        </p:nvSpPr>
        <p:spPr>
          <a:xfrm>
            <a:off x="1069848" y="1410789"/>
            <a:ext cx="10058400" cy="5029199"/>
          </a:xfrm>
        </p:spPr>
        <p:txBody>
          <a:bodyPr>
            <a:normAutofit fontScale="92500" lnSpcReduction="10000"/>
          </a:bodyPr>
          <a:lstStyle/>
          <a:p>
            <a:pPr>
              <a:lnSpc>
                <a:spcPct val="150000"/>
              </a:lnSpc>
            </a:pPr>
            <a:r>
              <a:rPr lang="tr-TR" dirty="0"/>
              <a:t>LPG, kullanım şartlarına uyulduğunda, tüketicilerin güvenle kullanabileceği bir yakıttır.</a:t>
            </a:r>
          </a:p>
          <a:p>
            <a:pPr>
              <a:lnSpc>
                <a:spcPct val="150000"/>
              </a:lnSpc>
            </a:pPr>
            <a:r>
              <a:rPr lang="tr-TR" dirty="0"/>
              <a:t>LPG, doğalgazın sağladığı bütün faydaları sağlayan ve herhangi bir merkezi altyapı gerektirmeyen bir enerji türüdür.</a:t>
            </a:r>
          </a:p>
          <a:p>
            <a:pPr>
              <a:lnSpc>
                <a:spcPct val="150000"/>
              </a:lnSpc>
            </a:pPr>
            <a:r>
              <a:rPr lang="tr-TR" dirty="0"/>
              <a:t>LPG, basit kimyasal yapısından dolayı diğer enerji kaynaklarına göre çevreci bir yakıttır.</a:t>
            </a:r>
          </a:p>
          <a:p>
            <a:pPr>
              <a:lnSpc>
                <a:spcPct val="150000"/>
              </a:lnSpc>
            </a:pPr>
            <a:r>
              <a:rPr lang="tr-TR" dirty="0"/>
              <a:t>LPG, ambalajlanabilen ve taşınabilir bir enerji türüdür.</a:t>
            </a:r>
          </a:p>
          <a:p>
            <a:pPr>
              <a:lnSpc>
                <a:spcPct val="150000"/>
              </a:lnSpc>
            </a:pPr>
            <a:r>
              <a:rPr lang="tr-TR" dirty="0"/>
              <a:t>LPG ayrıca, diğer yakıt türlerine göre ısı değeri yüksek ve verimli bir yakıttır.</a:t>
            </a:r>
          </a:p>
          <a:p>
            <a:pPr>
              <a:lnSpc>
                <a:spcPct val="150000"/>
              </a:lnSpc>
            </a:pPr>
            <a:r>
              <a:rPr lang="tr-TR" dirty="0"/>
              <a:t>LPG herhangi bir yaşam biriminin yaklaşık tüm enerji ihtiyacını kaşılayabilmektedir.</a:t>
            </a:r>
          </a:p>
        </p:txBody>
      </p:sp>
    </p:spTree>
    <p:extLst>
      <p:ext uri="{BB962C8B-B14F-4D97-AF65-F5344CB8AC3E}">
        <p14:creationId xmlns:p14="http://schemas.microsoft.com/office/powerpoint/2010/main" val="2159000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691024"/>
          </a:xfrm>
        </p:spPr>
        <p:txBody>
          <a:bodyPr>
            <a:normAutofit/>
          </a:bodyPr>
          <a:lstStyle/>
          <a:p>
            <a:pPr algn="ctr"/>
            <a:r>
              <a:rPr lang="tr-TR" sz="3200" dirty="0" smtClean="0"/>
              <a:t>Kok </a:t>
            </a:r>
            <a:r>
              <a:rPr lang="tr-TR" sz="3200" dirty="0"/>
              <a:t>gazı</a:t>
            </a:r>
          </a:p>
        </p:txBody>
      </p:sp>
      <p:sp>
        <p:nvSpPr>
          <p:cNvPr id="3" name="Content Placeholder 2"/>
          <p:cNvSpPr>
            <a:spLocks noGrp="1"/>
          </p:cNvSpPr>
          <p:nvPr>
            <p:ph idx="1"/>
          </p:nvPr>
        </p:nvSpPr>
        <p:spPr>
          <a:xfrm>
            <a:off x="1069848" y="1267097"/>
            <a:ext cx="10058400" cy="4905103"/>
          </a:xfrm>
        </p:spPr>
        <p:txBody>
          <a:bodyPr>
            <a:normAutofit lnSpcReduction="10000"/>
          </a:bodyPr>
          <a:lstStyle/>
          <a:p>
            <a:pPr marL="0" indent="0" algn="just">
              <a:lnSpc>
                <a:spcPct val="150000"/>
              </a:lnSpc>
              <a:buNone/>
            </a:pPr>
            <a:r>
              <a:rPr lang="tr-TR" dirty="0"/>
              <a:t>Kalorifik güç bakımından doğal gazdan sonra gelen önemli bir gazdır. </a:t>
            </a:r>
            <a:endParaRPr lang="tr-TR" dirty="0" smtClean="0"/>
          </a:p>
          <a:p>
            <a:pPr marL="0" indent="0" algn="just">
              <a:lnSpc>
                <a:spcPct val="150000"/>
              </a:lnSpc>
              <a:buNone/>
            </a:pPr>
            <a:r>
              <a:rPr lang="tr-TR" dirty="0" smtClean="0"/>
              <a:t>Kompozisyonunda</a:t>
            </a:r>
            <a:r>
              <a:rPr lang="tr-TR" dirty="0"/>
              <a:t>, yaklaşık olarak % </a:t>
            </a:r>
            <a:r>
              <a:rPr lang="tr-TR" dirty="0" smtClean="0"/>
              <a:t>27 </a:t>
            </a:r>
            <a:r>
              <a:rPr lang="tr-TR" dirty="0"/>
              <a:t>metan (</a:t>
            </a:r>
            <a:r>
              <a:rPr lang="tr-TR" dirty="0" smtClean="0"/>
              <a:t>CH</a:t>
            </a:r>
            <a:r>
              <a:rPr lang="tr-TR" baseline="-25000" dirty="0"/>
              <a:t>4</a:t>
            </a:r>
            <a:r>
              <a:rPr lang="tr-TR" dirty="0" smtClean="0"/>
              <a:t> </a:t>
            </a:r>
            <a:r>
              <a:rPr lang="tr-TR" dirty="0"/>
              <a:t>) ve % </a:t>
            </a:r>
            <a:r>
              <a:rPr lang="tr-TR" dirty="0" smtClean="0"/>
              <a:t>55 </a:t>
            </a:r>
            <a:r>
              <a:rPr lang="tr-TR" dirty="0"/>
              <a:t>hidrojen (</a:t>
            </a:r>
            <a:r>
              <a:rPr lang="tr-TR" dirty="0" smtClean="0"/>
              <a:t>H</a:t>
            </a:r>
            <a:r>
              <a:rPr lang="tr-TR" baseline="-25000" dirty="0" smtClean="0"/>
              <a:t>2</a:t>
            </a:r>
            <a:r>
              <a:rPr lang="tr-TR" dirty="0" smtClean="0"/>
              <a:t>) vardır</a:t>
            </a:r>
            <a:r>
              <a:rPr lang="tr-TR" dirty="0"/>
              <a:t>. </a:t>
            </a:r>
            <a:endParaRPr lang="tr-TR" dirty="0" smtClean="0"/>
          </a:p>
          <a:p>
            <a:pPr marL="0" indent="0" algn="just">
              <a:lnSpc>
                <a:spcPct val="150000"/>
              </a:lnSpc>
              <a:buNone/>
            </a:pPr>
            <a:r>
              <a:rPr lang="tr-TR" dirty="0"/>
              <a:t>Koklaşma sırasında </a:t>
            </a:r>
            <a:r>
              <a:rPr lang="tr-TR" dirty="0" smtClean="0"/>
              <a:t>200 ºC’nin </a:t>
            </a:r>
            <a:r>
              <a:rPr lang="tr-TR" dirty="0"/>
              <a:t>altında çıkan maddeler su buharı, karbondioksit (</a:t>
            </a:r>
            <a:r>
              <a:rPr lang="tr-TR" dirty="0" smtClean="0"/>
              <a:t>CO</a:t>
            </a:r>
            <a:r>
              <a:rPr lang="tr-TR" baseline="-25000" dirty="0" smtClean="0"/>
              <a:t>2</a:t>
            </a:r>
            <a:r>
              <a:rPr lang="tr-TR" dirty="0" smtClean="0"/>
              <a:t>) </a:t>
            </a:r>
            <a:r>
              <a:rPr lang="tr-TR" dirty="0"/>
              <a:t>ve metan (</a:t>
            </a:r>
            <a:r>
              <a:rPr lang="tr-TR" dirty="0" smtClean="0"/>
              <a:t>CH</a:t>
            </a:r>
            <a:r>
              <a:rPr lang="tr-TR" baseline="-25000" dirty="0"/>
              <a:t>4</a:t>
            </a:r>
            <a:r>
              <a:rPr lang="tr-TR" dirty="0" smtClean="0"/>
              <a:t>)’ </a:t>
            </a:r>
            <a:r>
              <a:rPr lang="tr-TR" dirty="0"/>
              <a:t>dır. Bunların kömür molekülleri arasında absorbe edilmiş maddeler olması olasılığı büyüktür. </a:t>
            </a:r>
            <a:r>
              <a:rPr lang="tr-TR" dirty="0" smtClean="0"/>
              <a:t>200-400 ºC </a:t>
            </a:r>
            <a:r>
              <a:rPr lang="tr-TR" dirty="0"/>
              <a:t>arasında su buharı, </a:t>
            </a:r>
            <a:r>
              <a:rPr lang="tr-TR" dirty="0" smtClean="0"/>
              <a:t>CO</a:t>
            </a:r>
            <a:r>
              <a:rPr lang="tr-TR" baseline="-25000" dirty="0" smtClean="0"/>
              <a:t>2</a:t>
            </a:r>
            <a:r>
              <a:rPr lang="tr-TR" dirty="0" smtClean="0"/>
              <a:t> </a:t>
            </a:r>
            <a:r>
              <a:rPr lang="tr-TR" dirty="0"/>
              <a:t>ve CO çıkar. Bu sıcaklıkta kömür molekülleri parçalanmaya başlamıştır. Uçucu madde miktarındaki ani artış 350- </a:t>
            </a:r>
            <a:r>
              <a:rPr lang="tr-TR" dirty="0" smtClean="0"/>
              <a:t>450 ºC </a:t>
            </a:r>
            <a:r>
              <a:rPr lang="tr-TR" dirty="0"/>
              <a:t>arasında başlar. Bu sıcaklığa ilk kritik sıcaklık adı verilir. Kok gazının hacimce %55-65’ini oluşturan hidrojen (</a:t>
            </a:r>
            <a:r>
              <a:rPr lang="tr-TR" dirty="0" smtClean="0"/>
              <a:t>H</a:t>
            </a:r>
            <a:r>
              <a:rPr lang="tr-TR" baseline="-25000" dirty="0" smtClean="0"/>
              <a:t>2</a:t>
            </a:r>
            <a:r>
              <a:rPr lang="tr-TR" dirty="0" smtClean="0"/>
              <a:t>), 350 ºC’de </a:t>
            </a:r>
            <a:r>
              <a:rPr lang="tr-TR" dirty="0"/>
              <a:t>oluşmaya başlar. </a:t>
            </a:r>
            <a:endParaRPr lang="tr-TR" dirty="0" smtClean="0"/>
          </a:p>
        </p:txBody>
      </p:sp>
    </p:spTree>
    <p:extLst>
      <p:ext uri="{BB962C8B-B14F-4D97-AF65-F5344CB8AC3E}">
        <p14:creationId xmlns:p14="http://schemas.microsoft.com/office/powerpoint/2010/main" val="242599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73459"/>
          </a:xfrm>
        </p:spPr>
        <p:txBody>
          <a:bodyPr>
            <a:normAutofit/>
          </a:bodyPr>
          <a:lstStyle/>
          <a:p>
            <a:pPr algn="ctr"/>
            <a:r>
              <a:rPr lang="tr-TR" sz="3200" dirty="0" smtClean="0"/>
              <a:t>Su Gazı</a:t>
            </a:r>
            <a:endParaRPr lang="tr-TR" sz="3200" dirty="0"/>
          </a:p>
        </p:txBody>
      </p:sp>
      <p:sp>
        <p:nvSpPr>
          <p:cNvPr id="3" name="Content Placeholder 2"/>
          <p:cNvSpPr>
            <a:spLocks noGrp="1"/>
          </p:cNvSpPr>
          <p:nvPr>
            <p:ph idx="1"/>
          </p:nvPr>
        </p:nvSpPr>
        <p:spPr>
          <a:xfrm>
            <a:off x="1069848" y="1136469"/>
            <a:ext cx="10058400" cy="5035731"/>
          </a:xfrm>
        </p:spPr>
        <p:txBody>
          <a:bodyPr>
            <a:normAutofit/>
          </a:bodyPr>
          <a:lstStyle/>
          <a:p>
            <a:pPr marL="0" indent="0" algn="just">
              <a:lnSpc>
                <a:spcPct val="150000"/>
              </a:lnSpc>
              <a:buNone/>
            </a:pPr>
            <a:r>
              <a:rPr lang="tr-TR" b="1" dirty="0"/>
              <a:t>Sentez gazı</a:t>
            </a:r>
            <a:r>
              <a:rPr lang="tr-TR" dirty="0"/>
              <a:t> veya </a:t>
            </a:r>
            <a:r>
              <a:rPr lang="tr-TR" b="1" dirty="0"/>
              <a:t>sentetik gaz</a:t>
            </a:r>
            <a:r>
              <a:rPr lang="tr-TR" dirty="0"/>
              <a:t>, başta </a:t>
            </a:r>
            <a:r>
              <a:rPr lang="tr-TR" dirty="0">
                <a:hlinkClick r:id="rId2" tooltip="Hidrojen"/>
              </a:rPr>
              <a:t>hidrojen</a:t>
            </a:r>
            <a:r>
              <a:rPr lang="tr-TR" dirty="0"/>
              <a:t> ve </a:t>
            </a:r>
            <a:r>
              <a:rPr lang="tr-TR" dirty="0">
                <a:hlinkClick r:id="rId3" tooltip="Karbon monoksit"/>
              </a:rPr>
              <a:t>karbon monoksit</a:t>
            </a:r>
            <a:r>
              <a:rPr lang="tr-TR" dirty="0"/>
              <a:t> olmak üzere </a:t>
            </a:r>
            <a:r>
              <a:rPr lang="tr-TR" dirty="0">
                <a:hlinkClick r:id="rId4" tooltip="Karbon dioksit"/>
              </a:rPr>
              <a:t>karbon dioksit</a:t>
            </a:r>
            <a:r>
              <a:rPr lang="tr-TR" dirty="0"/>
              <a:t>, </a:t>
            </a:r>
            <a:r>
              <a:rPr lang="tr-TR" dirty="0">
                <a:hlinkClick r:id="rId5" tooltip="Metan"/>
              </a:rPr>
              <a:t>metan</a:t>
            </a:r>
            <a:r>
              <a:rPr lang="tr-TR" dirty="0"/>
              <a:t> gibi bileşenleri içeren bir </a:t>
            </a:r>
            <a:r>
              <a:rPr lang="tr-TR" dirty="0">
                <a:hlinkClick r:id="rId6" tooltip="Yakıt gazı"/>
              </a:rPr>
              <a:t>yakıt gazı</a:t>
            </a:r>
            <a:r>
              <a:rPr lang="tr-TR" dirty="0"/>
              <a:t> karışımıdır</a:t>
            </a:r>
            <a:r>
              <a:rPr lang="tr-TR" dirty="0" smtClean="0"/>
              <a:t>. </a:t>
            </a:r>
            <a:r>
              <a:rPr lang="tr-TR" dirty="0"/>
              <a:t>Sentez gazı faydalı bir üründür, ancak yanıcılığı ve </a:t>
            </a:r>
            <a:r>
              <a:rPr lang="tr-TR" dirty="0">
                <a:hlinkClick r:id="rId7" tooltip="Karbonmonoksit zehirlenmesi (sayfa mevcut değil)"/>
              </a:rPr>
              <a:t>karbonmonoksit zehirlenmesi</a:t>
            </a:r>
            <a:r>
              <a:rPr lang="tr-TR" dirty="0"/>
              <a:t> riski nedeniyle dikkatle kullanılması gerekir. </a:t>
            </a:r>
            <a:endParaRPr lang="tr-TR" dirty="0" smtClean="0"/>
          </a:p>
          <a:p>
            <a:pPr marL="0" indent="0" algn="just">
              <a:lnSpc>
                <a:spcPct val="150000"/>
              </a:lnSpc>
              <a:buNone/>
            </a:pPr>
            <a:r>
              <a:rPr lang="tr-TR" dirty="0" smtClean="0"/>
              <a:t>Sentetik doğal gaz olarak da isimlendirilmiştir(SNG</a:t>
            </a:r>
            <a:r>
              <a:rPr lang="tr-TR" dirty="0"/>
              <a:t>) </a:t>
            </a:r>
            <a:r>
              <a:rPr lang="tr-TR" dirty="0" smtClean="0"/>
              <a:t>Genellikle</a:t>
            </a:r>
            <a:r>
              <a:rPr lang="tr-TR" dirty="0"/>
              <a:t> </a:t>
            </a:r>
            <a:r>
              <a:rPr lang="tr-TR" dirty="0">
                <a:hlinkClick r:id="rId8" tooltip="Kömür gazlaştırma"/>
              </a:rPr>
              <a:t>kömür gazlaştırmasıyla</a:t>
            </a:r>
            <a:r>
              <a:rPr lang="tr-TR" dirty="0"/>
              <a:t> elde edilir ve ana kullanım alanı </a:t>
            </a:r>
            <a:r>
              <a:rPr lang="tr-TR" dirty="0">
                <a:hlinkClick r:id="rId9" tooltip="Elektrik üretimi"/>
              </a:rPr>
              <a:t>elektrik üretimidir</a:t>
            </a:r>
            <a:r>
              <a:rPr lang="tr-TR" dirty="0"/>
              <a:t>. Ayrıca yanıcı özelliği sayesinde </a:t>
            </a:r>
            <a:r>
              <a:rPr lang="tr-TR" dirty="0">
                <a:hlinkClick r:id="rId10" tooltip="İçten yanmalı motor"/>
              </a:rPr>
              <a:t>içten yanmalı motorlarda</a:t>
            </a:r>
            <a:r>
              <a:rPr lang="tr-TR" dirty="0"/>
              <a:t> yakıt olarak kullanılabilir</a:t>
            </a:r>
            <a:r>
              <a:rPr lang="tr-TR" dirty="0" smtClean="0"/>
              <a:t>.</a:t>
            </a:r>
            <a:r>
              <a:rPr lang="tr-TR" baseline="30000" dirty="0" smtClean="0"/>
              <a:t> </a:t>
            </a:r>
            <a:endParaRPr lang="tr-TR" dirty="0"/>
          </a:p>
        </p:txBody>
      </p:sp>
    </p:spTree>
    <p:extLst>
      <p:ext uri="{BB962C8B-B14F-4D97-AF65-F5344CB8AC3E}">
        <p14:creationId xmlns:p14="http://schemas.microsoft.com/office/powerpoint/2010/main" val="563072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53143"/>
            <a:ext cx="10058400" cy="5564777"/>
          </a:xfrm>
        </p:spPr>
        <p:txBody>
          <a:bodyPr>
            <a:normAutofit lnSpcReduction="10000"/>
          </a:bodyPr>
          <a:lstStyle/>
          <a:p>
            <a:pPr marL="0" indent="0" algn="just">
              <a:lnSpc>
                <a:spcPct val="150000"/>
              </a:lnSpc>
              <a:buNone/>
            </a:pPr>
            <a:r>
              <a:rPr lang="tr-TR" b="1" dirty="0" smtClean="0"/>
              <a:t>Su </a:t>
            </a:r>
            <a:r>
              <a:rPr lang="tr-TR" b="1" dirty="0"/>
              <a:t>gaz değişimi reaksiyonu</a:t>
            </a:r>
            <a:r>
              <a:rPr lang="tr-TR" dirty="0"/>
              <a:t> </a:t>
            </a:r>
            <a:r>
              <a:rPr lang="tr-TR" dirty="0" smtClean="0">
                <a:hlinkClick r:id="rId2" tooltip="Karbon monoksit"/>
              </a:rPr>
              <a:t>karbon </a:t>
            </a:r>
            <a:r>
              <a:rPr lang="tr-TR" dirty="0">
                <a:hlinkClick r:id="rId2" tooltip="Karbon monoksit"/>
              </a:rPr>
              <a:t>monoksit</a:t>
            </a:r>
            <a:r>
              <a:rPr lang="tr-TR" dirty="0"/>
              <a:t> ve </a:t>
            </a:r>
            <a:r>
              <a:rPr lang="tr-TR" dirty="0">
                <a:hlinkClick r:id="rId3" tooltip="Su buharı"/>
              </a:rPr>
              <a:t>su buharının</a:t>
            </a:r>
            <a:r>
              <a:rPr lang="tr-TR" dirty="0"/>
              <a:t> reaksiyona girerek karbon dioksit ve hidrojeni oluşturduğu bir </a:t>
            </a:r>
            <a:r>
              <a:rPr lang="tr-TR" dirty="0">
                <a:hlinkClick r:id="rId4" tooltip="Kimyasal reaksiyon"/>
              </a:rPr>
              <a:t>kimyasal reaksiyondur</a:t>
            </a:r>
            <a:r>
              <a:rPr lang="tr-TR" dirty="0"/>
              <a:t>. Su gaz değişimi önemli bir endüstriyel reaksiyondur. Genellikle, </a:t>
            </a:r>
            <a:r>
              <a:rPr lang="tr-TR" dirty="0">
                <a:hlinkClick r:id="rId5" tooltip="Metan"/>
              </a:rPr>
              <a:t>metan</a:t>
            </a:r>
            <a:r>
              <a:rPr lang="tr-TR" dirty="0"/>
              <a:t> veya diğer </a:t>
            </a:r>
            <a:r>
              <a:rPr lang="tr-TR" dirty="0">
                <a:hlinkClick r:id="rId6" tooltip="Hidrokarbon"/>
              </a:rPr>
              <a:t>hidrokarbonların</a:t>
            </a:r>
            <a:r>
              <a:rPr lang="tr-TR" dirty="0"/>
              <a:t> </a:t>
            </a:r>
            <a:r>
              <a:rPr lang="tr-TR" u="sng" dirty="0">
                <a:hlinkClick r:id="rId7" tooltip="Buhar yapılandırması (sayfa mevcut değil)"/>
              </a:rPr>
              <a:t>buhar yapılandırması</a:t>
            </a:r>
            <a:r>
              <a:rPr lang="tr-TR" dirty="0"/>
              <a:t> ile birlikte kullanılır</a:t>
            </a:r>
            <a:r>
              <a:rPr lang="tr-TR" dirty="0" smtClean="0"/>
              <a:t>.</a:t>
            </a:r>
            <a:r>
              <a:rPr lang="tr-TR" dirty="0"/>
              <a:t> Su gaz değişimi reaksiyonu İtalyan fizikçi </a:t>
            </a:r>
            <a:r>
              <a:rPr lang="tr-TR" dirty="0">
                <a:hlinkClick r:id="rId8" tooltip="Felice Fontana (sayfa mevcut değil)"/>
              </a:rPr>
              <a:t>Felice Fontana</a:t>
            </a:r>
            <a:r>
              <a:rPr lang="tr-TR" dirty="0"/>
              <a:t> tarafından 1780'de </a:t>
            </a:r>
            <a:r>
              <a:rPr lang="tr-TR" dirty="0" smtClean="0"/>
              <a:t>keşfedilmiştir. </a:t>
            </a:r>
            <a:r>
              <a:rPr lang="tr-TR" dirty="0"/>
              <a:t>Mol başına 41,1 </a:t>
            </a:r>
            <a:r>
              <a:rPr lang="tr-TR" dirty="0">
                <a:hlinkClick r:id="rId9" tooltip="KJ (sayfa mevcut değil)"/>
              </a:rPr>
              <a:t>kJ</a:t>
            </a:r>
            <a:r>
              <a:rPr lang="tr-TR" dirty="0"/>
              <a:t> (10 </a:t>
            </a:r>
            <a:r>
              <a:rPr lang="tr-TR" dirty="0">
                <a:hlinkClick r:id="rId10" tooltip="Kcal"/>
              </a:rPr>
              <a:t>kcal</a:t>
            </a:r>
            <a:r>
              <a:rPr lang="tr-TR" dirty="0"/>
              <a:t>) enerjinin açığa çıktığı reaksiyon az oranda </a:t>
            </a:r>
            <a:r>
              <a:rPr lang="tr-TR" dirty="0" smtClean="0">
                <a:hlinkClick r:id="rId11" tooltip="Ekzotermik"/>
              </a:rPr>
              <a:t>ekzotermiktir</a:t>
            </a:r>
            <a:r>
              <a:rPr lang="tr-TR" dirty="0" smtClean="0"/>
              <a:t>.</a:t>
            </a:r>
          </a:p>
          <a:p>
            <a:pPr marL="0" indent="0">
              <a:buNone/>
            </a:pPr>
            <a:endParaRPr lang="tr-TR" dirty="0" smtClean="0"/>
          </a:p>
          <a:p>
            <a:pPr marL="0" indent="0" algn="ctr">
              <a:buNone/>
            </a:pPr>
            <a:r>
              <a:rPr lang="en-US" dirty="0" smtClean="0"/>
              <a:t>CO</a:t>
            </a:r>
            <a:r>
              <a:rPr lang="en-US" baseline="-25000" dirty="0" smtClean="0"/>
              <a:t>(g</a:t>
            </a:r>
            <a:r>
              <a:rPr lang="en-US" baseline="-25000" dirty="0"/>
              <a:t>)</a:t>
            </a:r>
            <a:r>
              <a:rPr lang="en-US" dirty="0"/>
              <a:t> + H</a:t>
            </a:r>
            <a:r>
              <a:rPr lang="en-US" baseline="-25000" dirty="0"/>
              <a:t>2</a:t>
            </a:r>
            <a:r>
              <a:rPr lang="en-US" dirty="0"/>
              <a:t>O</a:t>
            </a:r>
            <a:r>
              <a:rPr lang="en-US" baseline="-25000" dirty="0"/>
              <a:t>(</a:t>
            </a:r>
            <a:r>
              <a:rPr lang="en-US" baseline="-25000" dirty="0" err="1"/>
              <a:t>buhar</a:t>
            </a:r>
            <a:r>
              <a:rPr lang="en-US" baseline="-25000" dirty="0"/>
              <a:t>)</a:t>
            </a:r>
            <a:r>
              <a:rPr lang="en-US" dirty="0"/>
              <a:t> ↔ CO</a:t>
            </a:r>
            <a:r>
              <a:rPr lang="en-US" baseline="-25000" dirty="0"/>
              <a:t>2(g)</a:t>
            </a:r>
            <a:r>
              <a:rPr lang="en-US" dirty="0"/>
              <a:t> + H</a:t>
            </a:r>
            <a:r>
              <a:rPr lang="en-US" baseline="-25000" dirty="0"/>
              <a:t>2(g)</a:t>
            </a:r>
            <a:endParaRPr lang="tr-TR" dirty="0"/>
          </a:p>
          <a:p>
            <a:pPr marL="0" indent="0" algn="just">
              <a:buNone/>
            </a:pPr>
            <a:endParaRPr lang="tr-TR" dirty="0" smtClean="0"/>
          </a:p>
          <a:p>
            <a:pPr marL="0" indent="0" algn="just">
              <a:lnSpc>
                <a:spcPct val="160000"/>
              </a:lnSpc>
              <a:buNone/>
            </a:pPr>
            <a:r>
              <a:rPr lang="tr-TR" dirty="0"/>
              <a:t>Su gaz değişimi reaksiyonu </a:t>
            </a:r>
            <a:r>
              <a:rPr lang="tr-TR" dirty="0">
                <a:hlinkClick r:id="rId12" tooltip="Hidrojen"/>
              </a:rPr>
              <a:t>hidrojen</a:t>
            </a:r>
            <a:r>
              <a:rPr lang="tr-TR" dirty="0"/>
              <a:t>, </a:t>
            </a:r>
            <a:r>
              <a:rPr lang="tr-TR" dirty="0">
                <a:hlinkClick r:id="rId13" tooltip="Amonyak"/>
              </a:rPr>
              <a:t>amonyak</a:t>
            </a:r>
            <a:r>
              <a:rPr lang="tr-TR" dirty="0"/>
              <a:t>, </a:t>
            </a:r>
            <a:r>
              <a:rPr lang="tr-TR" dirty="0">
                <a:hlinkClick r:id="rId14" tooltip="Metanol"/>
              </a:rPr>
              <a:t>metanol</a:t>
            </a:r>
            <a:r>
              <a:rPr lang="tr-TR" dirty="0"/>
              <a:t> ve diğer kimyasalların üretiminde önemli rol oynar</a:t>
            </a:r>
          </a:p>
        </p:txBody>
      </p:sp>
    </p:spTree>
    <p:extLst>
      <p:ext uri="{BB962C8B-B14F-4D97-AF65-F5344CB8AC3E}">
        <p14:creationId xmlns:p14="http://schemas.microsoft.com/office/powerpoint/2010/main" val="3484177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64899"/>
          </a:xfrm>
        </p:spPr>
        <p:txBody>
          <a:bodyPr>
            <a:normAutofit/>
          </a:bodyPr>
          <a:lstStyle/>
          <a:p>
            <a:pPr algn="ctr"/>
            <a:r>
              <a:rPr lang="tr-TR" sz="2800" dirty="0" smtClean="0"/>
              <a:t>Biyogaz</a:t>
            </a:r>
            <a:endParaRPr lang="tr-TR" sz="2800" dirty="0"/>
          </a:p>
        </p:txBody>
      </p:sp>
      <p:sp>
        <p:nvSpPr>
          <p:cNvPr id="3" name="Content Placeholder 2"/>
          <p:cNvSpPr>
            <a:spLocks noGrp="1"/>
          </p:cNvSpPr>
          <p:nvPr>
            <p:ph idx="1"/>
          </p:nvPr>
        </p:nvSpPr>
        <p:spPr>
          <a:xfrm>
            <a:off x="1069848" y="1097281"/>
            <a:ext cx="10058400" cy="5982788"/>
          </a:xfrm>
        </p:spPr>
        <p:txBody>
          <a:bodyPr>
            <a:noAutofit/>
          </a:bodyPr>
          <a:lstStyle/>
          <a:p>
            <a:pPr marL="0" indent="0" algn="just">
              <a:lnSpc>
                <a:spcPct val="150000"/>
              </a:lnSpc>
              <a:buNone/>
            </a:pPr>
            <a:r>
              <a:rPr lang="tr-TR" b="1" dirty="0" smtClean="0"/>
              <a:t>Biyogaz</a:t>
            </a:r>
            <a:r>
              <a:rPr lang="tr-TR" dirty="0"/>
              <a:t> terimi temel olarak </a:t>
            </a:r>
            <a:r>
              <a:rPr lang="tr-TR" dirty="0">
                <a:hlinkClick r:id="rId2" tooltip="Organik atık"/>
              </a:rPr>
              <a:t>organik atıklardan</a:t>
            </a:r>
            <a:r>
              <a:rPr lang="tr-TR" dirty="0"/>
              <a:t> kullanılabilir </a:t>
            </a:r>
            <a:r>
              <a:rPr lang="tr-TR" dirty="0">
                <a:hlinkClick r:id="rId3" tooltip="Gaz"/>
              </a:rPr>
              <a:t>gaz</a:t>
            </a:r>
            <a:r>
              <a:rPr lang="tr-TR" dirty="0"/>
              <a:t> üretilmesini ifade eder. Diğer bir ifade ile </a:t>
            </a:r>
            <a:r>
              <a:rPr lang="tr-TR" dirty="0">
                <a:hlinkClick r:id="rId4" tooltip="Oksijen"/>
              </a:rPr>
              <a:t>Oksijensiz</a:t>
            </a:r>
            <a:r>
              <a:rPr lang="tr-TR" dirty="0"/>
              <a:t> ortamda </a:t>
            </a:r>
            <a:r>
              <a:rPr lang="tr-TR" dirty="0">
                <a:hlinkClick r:id="rId5" tooltip="Mikroorganizma"/>
              </a:rPr>
              <a:t>mikrobiyolojik floranın</a:t>
            </a:r>
            <a:r>
              <a:rPr lang="tr-TR" dirty="0"/>
              <a:t> etkisi altında </a:t>
            </a:r>
            <a:r>
              <a:rPr lang="tr-TR" dirty="0">
                <a:hlinkClick r:id="rId6" tooltip="Organik madde"/>
              </a:rPr>
              <a:t>organik maddenin</a:t>
            </a:r>
            <a:r>
              <a:rPr lang="tr-TR" dirty="0"/>
              <a:t> </a:t>
            </a:r>
            <a:r>
              <a:rPr lang="tr-TR" dirty="0">
                <a:hlinkClick r:id="rId7" tooltip="Karbondioksit"/>
              </a:rPr>
              <a:t>karbondioksit</a:t>
            </a:r>
            <a:r>
              <a:rPr lang="tr-TR" dirty="0"/>
              <a:t> ve </a:t>
            </a:r>
            <a:r>
              <a:rPr lang="tr-TR" dirty="0">
                <a:hlinkClick r:id="rId8" tooltip="Metan"/>
              </a:rPr>
              <a:t>metan</a:t>
            </a:r>
            <a:r>
              <a:rPr lang="tr-TR" dirty="0"/>
              <a:t> gazına </a:t>
            </a:r>
            <a:r>
              <a:rPr lang="tr-TR" dirty="0" smtClean="0"/>
              <a:t>dönüştürülmesidir.</a:t>
            </a:r>
            <a:r>
              <a:rPr lang="tr-TR" dirty="0"/>
              <a:t> Biyogaz elde edinimi temel olarak organik maddelerin ayrıştırılmasına dayandığı için temel madde olarak bitkisel atıklar ya da hayvansal </a:t>
            </a:r>
            <a:r>
              <a:rPr lang="tr-TR" dirty="0">
                <a:hlinkClick r:id="rId9" tooltip="Gübre"/>
              </a:rPr>
              <a:t>gübreler</a:t>
            </a:r>
            <a:r>
              <a:rPr lang="tr-TR" dirty="0"/>
              <a:t> kullanılabilmektedir. Kullanılan hayvansal gübrelerin biyogaza dönüşüm sırasında </a:t>
            </a:r>
            <a:r>
              <a:rPr lang="tr-TR" dirty="0">
                <a:hlinkClick r:id="rId10" tooltip="Fermantasyon"/>
              </a:rPr>
              <a:t>fermante</a:t>
            </a:r>
            <a:r>
              <a:rPr lang="tr-TR" dirty="0"/>
              <a:t> olarak daha yarayışlı hale geçmesi sebebiyle dünyada temel materyal olarak kullanılmaktadır. Aynı zamanda tavuk gübrelerinden de oldukça verimli biyogaz üretimi sağlanabilmektedir. </a:t>
            </a:r>
            <a:r>
              <a:rPr lang="tr-TR" dirty="0" smtClean="0"/>
              <a:t>Tavuk gübresinin kullanımı tarım için önemlidir. çünkü bu gübre topraklarda verim amaçlı kullanılamaz. Kullanılamayan bu gübre biyogaza dönüştürüldüğünde yarayışlı bir hal almış olur.</a:t>
            </a:r>
          </a:p>
          <a:p>
            <a:pPr marL="0" indent="0" algn="just">
              <a:lnSpc>
                <a:spcPct val="150000"/>
              </a:lnSpc>
              <a:buNone/>
            </a:pPr>
            <a:r>
              <a:rPr lang="tr-TR" dirty="0" smtClean="0"/>
              <a:t> </a:t>
            </a:r>
            <a:br>
              <a:rPr lang="tr-TR" dirty="0" smtClean="0"/>
            </a:br>
            <a:endParaRPr lang="tr-TR" dirty="0" smtClean="0"/>
          </a:p>
        </p:txBody>
      </p:sp>
    </p:spTree>
    <p:extLst>
      <p:ext uri="{BB962C8B-B14F-4D97-AF65-F5344CB8AC3E}">
        <p14:creationId xmlns:p14="http://schemas.microsoft.com/office/powerpoint/2010/main" val="413280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31520"/>
            <a:ext cx="10058400" cy="5826034"/>
          </a:xfrm>
        </p:spPr>
        <p:txBody>
          <a:bodyPr>
            <a:normAutofit/>
          </a:bodyPr>
          <a:lstStyle/>
          <a:p>
            <a:pPr marL="0" indent="0" algn="just">
              <a:lnSpc>
                <a:spcPct val="150000"/>
              </a:lnSpc>
              <a:buNone/>
            </a:pPr>
            <a:r>
              <a:rPr lang="tr-TR" dirty="0"/>
              <a:t>Günümüzde biyogaz üretimi çok çeşitli çaplarda; tek bir evin ısıtma ve mutfak giderlerini karşılamaktan, </a:t>
            </a:r>
            <a:r>
              <a:rPr lang="tr-TR" dirty="0">
                <a:hlinkClick r:id="rId2" tooltip="Jeneratör"/>
              </a:rPr>
              <a:t>jeneratörlerle</a:t>
            </a:r>
            <a:r>
              <a:rPr lang="tr-TR" dirty="0"/>
              <a:t> </a:t>
            </a:r>
            <a:r>
              <a:rPr lang="tr-TR" dirty="0">
                <a:hlinkClick r:id="rId3" tooltip="Elektrik"/>
              </a:rPr>
              <a:t>elektrik</a:t>
            </a:r>
            <a:r>
              <a:rPr lang="tr-TR" dirty="0"/>
              <a:t> üretimine kadar yapılmaktadır.</a:t>
            </a:r>
          </a:p>
          <a:p>
            <a:pPr marL="0" indent="0" algn="just">
              <a:lnSpc>
                <a:spcPct val="150000"/>
              </a:lnSpc>
              <a:buNone/>
            </a:pPr>
            <a:endParaRPr lang="tr-TR" dirty="0">
              <a:solidFill>
                <a:srgbClr val="FF0000"/>
              </a:solidFill>
            </a:endParaRPr>
          </a:p>
        </p:txBody>
      </p:sp>
    </p:spTree>
    <p:extLst>
      <p:ext uri="{BB962C8B-B14F-4D97-AF65-F5344CB8AC3E}">
        <p14:creationId xmlns:p14="http://schemas.microsoft.com/office/powerpoint/2010/main" val="1990502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51838"/>
          </a:xfrm>
        </p:spPr>
        <p:txBody>
          <a:bodyPr>
            <a:normAutofit/>
          </a:bodyPr>
          <a:lstStyle/>
          <a:p>
            <a:pPr algn="ctr"/>
            <a:r>
              <a:rPr lang="tr-TR" sz="3200" dirty="0"/>
              <a:t>Biyogazın oluşumu</a:t>
            </a:r>
          </a:p>
        </p:txBody>
      </p:sp>
      <p:sp>
        <p:nvSpPr>
          <p:cNvPr id="3" name="Content Placeholder 2"/>
          <p:cNvSpPr>
            <a:spLocks noGrp="1"/>
          </p:cNvSpPr>
          <p:nvPr>
            <p:ph idx="1"/>
          </p:nvPr>
        </p:nvSpPr>
        <p:spPr>
          <a:xfrm>
            <a:off x="1069848" y="1227909"/>
            <a:ext cx="10058400" cy="5172891"/>
          </a:xfrm>
        </p:spPr>
        <p:txBody>
          <a:bodyPr>
            <a:normAutofit fontScale="92500" lnSpcReduction="20000"/>
          </a:bodyPr>
          <a:lstStyle/>
          <a:p>
            <a:pPr marL="0" indent="0">
              <a:buNone/>
            </a:pPr>
            <a:r>
              <a:rPr lang="tr-TR" dirty="0"/>
              <a:t>Biyogaz üç evrede </a:t>
            </a:r>
            <a:r>
              <a:rPr lang="tr-TR" dirty="0" smtClean="0"/>
              <a:t>oluşur.</a:t>
            </a:r>
            <a:r>
              <a:rPr lang="tr-TR" dirty="0"/>
              <a:t> Bunlar,</a:t>
            </a:r>
          </a:p>
          <a:p>
            <a:r>
              <a:rPr lang="tr-TR" dirty="0" smtClean="0">
                <a:solidFill>
                  <a:schemeClr val="tx1">
                    <a:lumMod val="65000"/>
                    <a:lumOff val="35000"/>
                  </a:schemeClr>
                </a:solidFill>
              </a:rPr>
              <a:t>Hidroliz</a:t>
            </a:r>
            <a:endParaRPr lang="tr-TR" dirty="0">
              <a:solidFill>
                <a:schemeClr val="tx1">
                  <a:lumMod val="65000"/>
                  <a:lumOff val="35000"/>
                </a:schemeClr>
              </a:solidFill>
            </a:endParaRPr>
          </a:p>
          <a:p>
            <a:r>
              <a:rPr lang="tr-TR" dirty="0"/>
              <a:t>Asit oluşturma</a:t>
            </a:r>
          </a:p>
          <a:p>
            <a:r>
              <a:rPr lang="tr-TR" dirty="0"/>
              <a:t>Metan oluşumu dur.</a:t>
            </a:r>
          </a:p>
          <a:p>
            <a:pPr marL="0" indent="0" algn="just">
              <a:lnSpc>
                <a:spcPct val="150000"/>
              </a:lnSpc>
              <a:buNone/>
            </a:pPr>
            <a:r>
              <a:rPr lang="tr-TR" dirty="0"/>
              <a:t>Birinci aşama atığın mikroorganizmaların salgıladıkları </a:t>
            </a:r>
            <a:r>
              <a:rPr lang="tr-TR" dirty="0">
                <a:hlinkClick r:id="rId2" tooltip="Enzim"/>
              </a:rPr>
              <a:t>enzimler</a:t>
            </a:r>
            <a:r>
              <a:rPr lang="tr-TR" dirty="0"/>
              <a:t> ile çözünür hale </a:t>
            </a:r>
            <a:r>
              <a:rPr lang="tr-TR" dirty="0" smtClean="0"/>
              <a:t>dönüştürülmesidir.</a:t>
            </a:r>
          </a:p>
          <a:p>
            <a:pPr marL="0" indent="0" algn="just">
              <a:lnSpc>
                <a:spcPct val="150000"/>
              </a:lnSpc>
              <a:buNone/>
            </a:pPr>
            <a:r>
              <a:rPr lang="tr-TR" dirty="0" smtClean="0"/>
              <a:t>Bu aşamada polisakkaritler monosakkaritlere</a:t>
            </a:r>
            <a:r>
              <a:rPr lang="tr-TR" dirty="0"/>
              <a:t>, proteinler peptidlere ve aminoasitlere dönüşür. Bundan sonraki aşamada asit oluşturucu bakteriler devreye girerek bu maddeleri asetik asit gibi küçük yapılı maddelere dönüştürürler. Asit oluşumu üretim esnasında pH'nın düşmesine neden olabilir bu durum metan oluşumunu sağlayacak bakteriler üzerinde olumsuz etki yaratabilir. Son aşamada ise bu maddeleri metan oluşturucu bakteriler biyogaza dönüştürürler. </a:t>
            </a:r>
            <a:endParaRPr lang="tr-TR" dirty="0" smtClean="0"/>
          </a:p>
        </p:txBody>
      </p:sp>
    </p:spTree>
    <p:extLst>
      <p:ext uri="{BB962C8B-B14F-4D97-AF65-F5344CB8AC3E}">
        <p14:creationId xmlns:p14="http://schemas.microsoft.com/office/powerpoint/2010/main" val="2903420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35577"/>
            <a:ext cx="10058400" cy="5636623"/>
          </a:xfrm>
        </p:spPr>
        <p:txBody>
          <a:bodyPr/>
          <a:lstStyle/>
          <a:p>
            <a:pPr marL="0" indent="0" algn="just">
              <a:lnSpc>
                <a:spcPct val="150000"/>
              </a:lnSpc>
              <a:buNone/>
            </a:pPr>
            <a:r>
              <a:rPr lang="tr-TR" dirty="0"/>
              <a:t>Görüldüğü gibi biyogaz oluşumu mikrobiyolojik etmenler ile gerçekleşmekte ve doğal olarak bu mikrobiyolojik organizmaların etkileneceği her türlü koşul biyogaz üretimini de etkilemektedir</a:t>
            </a:r>
            <a:r>
              <a:rPr lang="tr-TR" dirty="0" smtClean="0"/>
              <a:t>.</a:t>
            </a:r>
          </a:p>
          <a:p>
            <a:pPr marL="0" indent="0" algn="just">
              <a:lnSpc>
                <a:spcPct val="150000"/>
              </a:lnSpc>
              <a:buNone/>
            </a:pPr>
            <a:r>
              <a:rPr lang="tr-TR" dirty="0" smtClean="0"/>
              <a:t>Oluşum aşamaları:</a:t>
            </a:r>
          </a:p>
          <a:p>
            <a:pPr algn="just">
              <a:lnSpc>
                <a:spcPct val="150000"/>
              </a:lnSpc>
            </a:pPr>
            <a:r>
              <a:rPr lang="tr-TR" b="1" dirty="0"/>
              <a:t>Hidroliz aşaması:</a:t>
            </a:r>
            <a:r>
              <a:rPr lang="tr-TR" dirty="0"/>
              <a:t> İlk aşamada </a:t>
            </a:r>
            <a:r>
              <a:rPr lang="tr-TR" dirty="0">
                <a:hlinkClick r:id="rId2" tooltip="Mikroorganizma"/>
              </a:rPr>
              <a:t>mikroorganizmaların</a:t>
            </a:r>
            <a:r>
              <a:rPr lang="tr-TR" dirty="0"/>
              <a:t> salgıladıkları selular </a:t>
            </a:r>
            <a:r>
              <a:rPr lang="tr-TR" dirty="0">
                <a:hlinkClick r:id="rId3" tooltip="Enzimler"/>
              </a:rPr>
              <a:t>enzimler</a:t>
            </a:r>
            <a:r>
              <a:rPr lang="tr-TR" dirty="0"/>
              <a:t> ile çözünür halde bulunmayan maddeler çamur içerisinde çözünür hale dönüşürler.</a:t>
            </a:r>
          </a:p>
          <a:p>
            <a:pPr marL="0" indent="0" algn="just">
              <a:lnSpc>
                <a:spcPct val="150000"/>
              </a:lnSpc>
              <a:buNone/>
            </a:pPr>
            <a:r>
              <a:rPr lang="tr-TR" dirty="0"/>
              <a:t>Uzun zincirli kompleks </a:t>
            </a:r>
            <a:r>
              <a:rPr lang="tr-TR" dirty="0">
                <a:hlinkClick r:id="rId4" tooltip="Karbonhidratlar"/>
              </a:rPr>
              <a:t>karbonhidratları</a:t>
            </a:r>
            <a:r>
              <a:rPr lang="tr-TR" dirty="0"/>
              <a:t>, </a:t>
            </a:r>
            <a:r>
              <a:rPr lang="tr-TR" dirty="0">
                <a:hlinkClick r:id="rId5" tooltip="Protein"/>
              </a:rPr>
              <a:t>proteinleri</a:t>
            </a:r>
            <a:r>
              <a:rPr lang="tr-TR" dirty="0"/>
              <a:t> </a:t>
            </a:r>
            <a:r>
              <a:rPr lang="tr-TR" dirty="0">
                <a:hlinkClick r:id="rId6" tooltip="Yağlar"/>
              </a:rPr>
              <a:t>yağları</a:t>
            </a:r>
            <a:r>
              <a:rPr lang="tr-TR" dirty="0"/>
              <a:t> ve </a:t>
            </a:r>
            <a:r>
              <a:rPr lang="tr-TR" dirty="0">
                <a:hlinkClick r:id="rId7" tooltip="Lipid"/>
              </a:rPr>
              <a:t>lipidleri</a:t>
            </a:r>
            <a:r>
              <a:rPr lang="tr-TR" dirty="0"/>
              <a:t> kısa zincirli yapılara dönüştürürler. Bu basit organiklere dönüşüm sonucunda birinci aşama olan hidroliz tamamlanmış olur.</a:t>
            </a:r>
          </a:p>
          <a:p>
            <a:pPr marL="0" indent="0" algn="just">
              <a:lnSpc>
                <a:spcPct val="150000"/>
              </a:lnSpc>
              <a:buNone/>
            </a:pPr>
            <a:endParaRPr lang="tr-TR" dirty="0"/>
          </a:p>
          <a:p>
            <a:pPr marL="0" indent="0" algn="just">
              <a:lnSpc>
                <a:spcPct val="150000"/>
              </a:lnSpc>
              <a:buNone/>
            </a:pPr>
            <a:endParaRPr lang="tr-TR" dirty="0"/>
          </a:p>
        </p:txBody>
      </p:sp>
    </p:spTree>
    <p:extLst>
      <p:ext uri="{BB962C8B-B14F-4D97-AF65-F5344CB8AC3E}">
        <p14:creationId xmlns:p14="http://schemas.microsoft.com/office/powerpoint/2010/main" val="978455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44583"/>
            <a:ext cx="10058400" cy="5427617"/>
          </a:xfrm>
        </p:spPr>
        <p:txBody>
          <a:bodyPr/>
          <a:lstStyle/>
          <a:p>
            <a:pPr algn="just">
              <a:lnSpc>
                <a:spcPct val="150000"/>
              </a:lnSpc>
            </a:pPr>
            <a:r>
              <a:rPr lang="tr-TR" b="1" dirty="0" smtClean="0"/>
              <a:t>Asit </a:t>
            </a:r>
            <a:r>
              <a:rPr lang="tr-TR" b="1" dirty="0"/>
              <a:t>oluşturma aşaması:</a:t>
            </a:r>
            <a:r>
              <a:rPr lang="tr-TR" dirty="0"/>
              <a:t> Çözünür hale dönüşmüş organik maddeleri </a:t>
            </a:r>
            <a:r>
              <a:rPr lang="tr-TR" dirty="0">
                <a:hlinkClick r:id="rId2" tooltip="Asetik asit"/>
              </a:rPr>
              <a:t>asetik asit</a:t>
            </a:r>
            <a:r>
              <a:rPr lang="tr-TR" dirty="0"/>
              <a:t>, uçucu </a:t>
            </a:r>
            <a:r>
              <a:rPr lang="tr-TR" dirty="0">
                <a:hlinkClick r:id="rId3" tooltip="Yağ asitleri"/>
              </a:rPr>
              <a:t>yağ asitleri</a:t>
            </a:r>
            <a:r>
              <a:rPr lang="tr-TR" dirty="0"/>
              <a:t>, </a:t>
            </a:r>
            <a:r>
              <a:rPr lang="tr-TR" dirty="0">
                <a:hlinkClick r:id="rId4" tooltip="Hidrojen"/>
              </a:rPr>
              <a:t>hidrojen</a:t>
            </a:r>
            <a:r>
              <a:rPr lang="tr-TR" dirty="0"/>
              <a:t> ve </a:t>
            </a:r>
            <a:r>
              <a:rPr lang="tr-TR" dirty="0">
                <a:hlinkClick r:id="rId5" tooltip="Karbondioksit"/>
              </a:rPr>
              <a:t>karbondioksit</a:t>
            </a:r>
            <a:r>
              <a:rPr lang="tr-TR" dirty="0"/>
              <a:t> gibi küçük yapılı maddelere dönüşür. Bu aşama anaerobik bakteriler ile gerçekleştirilir. Bu bakteriler </a:t>
            </a:r>
            <a:r>
              <a:rPr lang="tr-TR" dirty="0">
                <a:hlinkClick r:id="rId6" tooltip="Metan"/>
              </a:rPr>
              <a:t>metan</a:t>
            </a:r>
            <a:r>
              <a:rPr lang="tr-TR" dirty="0"/>
              <a:t> oluşturucu bakterilere uygun ortam oluştururlar.</a:t>
            </a:r>
          </a:p>
          <a:p>
            <a:pPr algn="just">
              <a:lnSpc>
                <a:spcPct val="150000"/>
              </a:lnSpc>
            </a:pPr>
            <a:r>
              <a:rPr lang="tr-TR" b="1" dirty="0"/>
              <a:t>Metan oluşumu:</a:t>
            </a:r>
            <a:r>
              <a:rPr lang="tr-TR" dirty="0"/>
              <a:t> Bakterilerin asetik asidi parçalayarak veya hidrojen ile karbondioksit sentezi sonucunda biyogaza dönüştürülmesi işlemdir. Metan üretimi diğer süreçlere göre daha yavaş bir süreçtir. Metan oluşumundaki etkili bakteriler çevre koşullarından oldukça fazla etkilenirler.</a:t>
            </a:r>
          </a:p>
          <a:p>
            <a:pPr marL="0" indent="0" algn="ctr">
              <a:lnSpc>
                <a:spcPct val="150000"/>
              </a:lnSpc>
              <a:buNone/>
            </a:pPr>
            <a:endParaRPr lang="tr-TR" b="1" dirty="0" smtClean="0"/>
          </a:p>
        </p:txBody>
      </p:sp>
    </p:spTree>
    <p:extLst>
      <p:ext uri="{BB962C8B-B14F-4D97-AF65-F5344CB8AC3E}">
        <p14:creationId xmlns:p14="http://schemas.microsoft.com/office/powerpoint/2010/main" val="739387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25711"/>
          </a:xfrm>
        </p:spPr>
        <p:txBody>
          <a:bodyPr/>
          <a:lstStyle/>
          <a:p>
            <a:pPr algn="ctr"/>
            <a:r>
              <a:rPr lang="tr-TR" sz="3200" dirty="0" smtClean="0"/>
              <a:t>Hava Gazı</a:t>
            </a:r>
            <a:endParaRPr lang="tr-TR" dirty="0"/>
          </a:p>
        </p:txBody>
      </p:sp>
      <p:sp>
        <p:nvSpPr>
          <p:cNvPr id="3" name="Content Placeholder 2"/>
          <p:cNvSpPr>
            <a:spLocks noGrp="1"/>
          </p:cNvSpPr>
          <p:nvPr>
            <p:ph idx="1"/>
          </p:nvPr>
        </p:nvSpPr>
        <p:spPr>
          <a:xfrm>
            <a:off x="1069848" y="1110343"/>
            <a:ext cx="10058400" cy="5238206"/>
          </a:xfrm>
        </p:spPr>
        <p:txBody>
          <a:bodyPr>
            <a:normAutofit fontScale="92500" lnSpcReduction="10000"/>
          </a:bodyPr>
          <a:lstStyle/>
          <a:p>
            <a:pPr marL="0" indent="0" algn="just">
              <a:lnSpc>
                <a:spcPct val="150000"/>
              </a:lnSpc>
              <a:buNone/>
            </a:pPr>
            <a:r>
              <a:rPr lang="tr-TR" dirty="0" smtClean="0"/>
              <a:t>Havagazı; maden kömüründen çıkarılan bir gazdır. Yakılarak; ısıtmada aydınlatmada ve ocaklarda kullanılır.</a:t>
            </a:r>
          </a:p>
          <a:p>
            <a:pPr marL="0" indent="0" algn="just">
              <a:lnSpc>
                <a:spcPct val="150000"/>
              </a:lnSpc>
              <a:buNone/>
            </a:pPr>
            <a:r>
              <a:rPr lang="tr-TR" dirty="0" smtClean="0"/>
              <a:t>Evlerde genellikle iki çeşit gaz kullanılır. </a:t>
            </a:r>
            <a:r>
              <a:rPr lang="tr-TR" dirty="0" smtClean="0">
                <a:solidFill>
                  <a:srgbClr val="FF0000"/>
                </a:solidFill>
              </a:rPr>
              <a:t>Suni gaz </a:t>
            </a:r>
            <a:r>
              <a:rPr lang="tr-TR" dirty="0" smtClean="0"/>
              <a:t>ve </a:t>
            </a:r>
            <a:r>
              <a:rPr lang="tr-TR" dirty="0" smtClean="0">
                <a:solidFill>
                  <a:srgbClr val="FF0000"/>
                </a:solidFill>
              </a:rPr>
              <a:t>tabii gaz.</a:t>
            </a:r>
            <a:r>
              <a:rPr lang="tr-TR" dirty="0"/>
              <a:t> </a:t>
            </a:r>
            <a:r>
              <a:rPr lang="tr-TR" dirty="0" smtClean="0"/>
              <a:t>Havagazı, suni bir gazdır ve kok kömürünün damıtılması ile elde edilir. Böylelikle kötü kalitedeki kömürler değerlendirilmiş olur. </a:t>
            </a:r>
          </a:p>
          <a:p>
            <a:pPr marL="0" indent="0" algn="just">
              <a:lnSpc>
                <a:spcPct val="150000"/>
              </a:lnSpc>
              <a:buNone/>
            </a:pPr>
            <a:r>
              <a:rPr lang="tr-TR" dirty="0" smtClean="0"/>
              <a:t>Havagazı yalın bir gaz değildir. Bileşik bir gazdır. Bileşimi ortalama olarak aşağıdaki gibidir.</a:t>
            </a:r>
          </a:p>
          <a:p>
            <a:pPr marL="0" indent="0" algn="just">
              <a:lnSpc>
                <a:spcPct val="150000"/>
              </a:lnSpc>
              <a:buNone/>
            </a:pPr>
            <a:r>
              <a:rPr lang="tr-TR" dirty="0" smtClean="0"/>
              <a:t>%48 hidrojen, %34metan, %8 karbon monoksit, %1 karbondioksit, %4 azot ve %4 çeşitli gazlar</a:t>
            </a:r>
            <a:endParaRPr lang="tr-TR" dirty="0"/>
          </a:p>
          <a:p>
            <a:pPr marL="0" indent="0" algn="just">
              <a:lnSpc>
                <a:spcPct val="150000"/>
              </a:lnSpc>
              <a:buNone/>
            </a:pPr>
            <a:r>
              <a:rPr lang="tr-TR" dirty="0" smtClean="0"/>
              <a:t>Havagazı</a:t>
            </a:r>
            <a:r>
              <a:rPr lang="tr-TR" dirty="0"/>
              <a:t>, renksiz, özel kokulu bir gazdır. Bileşiminde karbon monoksit bulunduğu için zehirlidir. İçinde bulunan bütün gazlar yanıcıdır</a:t>
            </a:r>
            <a:r>
              <a:rPr lang="tr-TR" dirty="0" smtClean="0"/>
              <a:t>.</a:t>
            </a:r>
          </a:p>
          <a:p>
            <a:pPr marL="0" indent="0" algn="just">
              <a:lnSpc>
                <a:spcPct val="150000"/>
              </a:lnSpc>
              <a:buNone/>
            </a:pPr>
            <a:endParaRPr lang="tr-TR" dirty="0" smtClean="0"/>
          </a:p>
        </p:txBody>
      </p:sp>
    </p:spTree>
    <p:extLst>
      <p:ext uri="{BB962C8B-B14F-4D97-AF65-F5344CB8AC3E}">
        <p14:creationId xmlns:p14="http://schemas.microsoft.com/office/powerpoint/2010/main" val="4110471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65760"/>
            <a:ext cx="10058400" cy="653143"/>
          </a:xfrm>
        </p:spPr>
        <p:txBody>
          <a:bodyPr>
            <a:normAutofit fontScale="90000"/>
          </a:bodyPr>
          <a:lstStyle/>
          <a:p>
            <a:pPr algn="ctr"/>
            <a:r>
              <a:rPr lang="tr-TR" sz="3600" dirty="0" smtClean="0"/>
              <a:t/>
            </a:r>
            <a:br>
              <a:rPr lang="tr-TR" sz="3600" dirty="0" smtClean="0"/>
            </a:br>
            <a:r>
              <a:rPr lang="tr-TR" sz="3600" dirty="0" smtClean="0"/>
              <a:t/>
            </a:r>
            <a:br>
              <a:rPr lang="tr-TR" sz="3600" dirty="0" smtClean="0"/>
            </a:br>
            <a:r>
              <a:rPr lang="tr-TR" sz="3100" dirty="0" smtClean="0"/>
              <a:t>Biyogaz </a:t>
            </a:r>
            <a:r>
              <a:rPr lang="tr-TR" sz="3100" dirty="0"/>
              <a:t>üretiminde kullanılan materyaller</a:t>
            </a:r>
            <a:r>
              <a:rPr lang="tr-TR" sz="3100" b="0" dirty="0"/>
              <a:t/>
            </a:r>
            <a:br>
              <a:rPr lang="tr-TR" sz="3100" b="0" dirty="0"/>
            </a:br>
            <a:r>
              <a:rPr lang="tr-TR" sz="3200" dirty="0"/>
              <a:t/>
            </a:r>
            <a:br>
              <a:rPr lang="tr-TR" sz="3200" dirty="0"/>
            </a:br>
            <a:endParaRPr lang="tr-TR" sz="3200" dirty="0"/>
          </a:p>
        </p:txBody>
      </p:sp>
      <p:sp>
        <p:nvSpPr>
          <p:cNvPr id="3" name="Content Placeholder 2"/>
          <p:cNvSpPr>
            <a:spLocks noGrp="1"/>
          </p:cNvSpPr>
          <p:nvPr>
            <p:ph idx="1"/>
          </p:nvPr>
        </p:nvSpPr>
        <p:spPr>
          <a:xfrm>
            <a:off x="1069848" y="1397725"/>
            <a:ext cx="10058400" cy="4963885"/>
          </a:xfrm>
        </p:spPr>
        <p:txBody>
          <a:bodyPr>
            <a:normAutofit/>
          </a:bodyPr>
          <a:lstStyle/>
          <a:p>
            <a:pPr marL="0" indent="0" algn="just">
              <a:lnSpc>
                <a:spcPct val="150000"/>
              </a:lnSpc>
              <a:buNone/>
            </a:pPr>
            <a:r>
              <a:rPr lang="tr-TR" dirty="0">
                <a:latin typeface="Century Gothic" panose="020B0502020202020204" pitchFamily="34" charset="0"/>
              </a:rPr>
              <a:t>Biyogaz üretimi için kullanılan materyaller, hayvansal gübreler, organik atıklar ve </a:t>
            </a:r>
            <a:r>
              <a:rPr lang="tr-TR" dirty="0">
                <a:latin typeface="Century Gothic" panose="020B0502020202020204" pitchFamily="34" charset="0"/>
                <a:hlinkClick r:id="rId2" tooltip="Endüstri"/>
              </a:rPr>
              <a:t>endüstriyel</a:t>
            </a:r>
            <a:r>
              <a:rPr lang="tr-TR" dirty="0">
                <a:latin typeface="Century Gothic" panose="020B0502020202020204" pitchFamily="34" charset="0"/>
              </a:rPr>
              <a:t> atıklar olarak üç başlık altında </a:t>
            </a:r>
            <a:r>
              <a:rPr lang="tr-TR" dirty="0" smtClean="0">
                <a:latin typeface="Century Gothic" panose="020B0502020202020204" pitchFamily="34" charset="0"/>
              </a:rPr>
              <a:t>incelenebilir</a:t>
            </a:r>
            <a:r>
              <a:rPr lang="tr-TR" dirty="0">
                <a:latin typeface="Century Gothic" panose="020B0502020202020204" pitchFamily="34" charset="0"/>
              </a:rPr>
              <a:t>. Bu bağlamda kullanılan materyaller</a:t>
            </a:r>
            <a:r>
              <a:rPr lang="tr-TR" dirty="0" smtClean="0">
                <a:latin typeface="Century Gothic" panose="020B0502020202020204" pitchFamily="34" charset="0"/>
              </a:rPr>
              <a:t>,</a:t>
            </a:r>
          </a:p>
          <a:p>
            <a:pPr>
              <a:buFont typeface="Wingdings" panose="05000000000000000000" pitchFamily="2" charset="2"/>
              <a:buChar char="Ø"/>
            </a:pPr>
            <a:r>
              <a:rPr lang="tr-TR" b="1" dirty="0" smtClean="0">
                <a:latin typeface="Century Gothic" panose="020B0502020202020204" pitchFamily="34" charset="0"/>
              </a:rPr>
              <a:t>Hayvansal atıklar</a:t>
            </a:r>
            <a:endParaRPr lang="tr-TR" dirty="0">
              <a:latin typeface="Century Gothic" panose="020B0502020202020204" pitchFamily="34" charset="0"/>
            </a:endParaRPr>
          </a:p>
          <a:p>
            <a:pPr lvl="1">
              <a:lnSpc>
                <a:spcPct val="150000"/>
              </a:lnSpc>
            </a:pPr>
            <a:r>
              <a:rPr lang="tr-TR" sz="2000" dirty="0">
                <a:latin typeface="Century Gothic" panose="020B0502020202020204" pitchFamily="34" charset="0"/>
                <a:hlinkClick r:id="rId3" tooltip="Hayvancılık"/>
              </a:rPr>
              <a:t>Hayvancılık</a:t>
            </a:r>
            <a:r>
              <a:rPr lang="tr-TR" sz="2000" dirty="0">
                <a:latin typeface="Century Gothic" panose="020B0502020202020204" pitchFamily="34" charset="0"/>
              </a:rPr>
              <a:t> ile elde edilen atıklar,</a:t>
            </a:r>
          </a:p>
          <a:p>
            <a:pPr lvl="1">
              <a:lnSpc>
                <a:spcPct val="150000"/>
              </a:lnSpc>
            </a:pPr>
            <a:r>
              <a:rPr lang="tr-TR" sz="2000" dirty="0">
                <a:latin typeface="Century Gothic" panose="020B0502020202020204" pitchFamily="34" charset="0"/>
              </a:rPr>
              <a:t>Hayvan gübreleri</a:t>
            </a:r>
            <a:r>
              <a:rPr lang="tr-TR" sz="2000" dirty="0" smtClean="0">
                <a:latin typeface="Century Gothic" panose="020B0502020202020204" pitchFamily="34" charset="0"/>
              </a:rPr>
              <a:t>,</a:t>
            </a:r>
          </a:p>
          <a:p>
            <a:pPr marL="274320" lvl="1" indent="0">
              <a:buNone/>
            </a:pPr>
            <a:endParaRPr lang="tr-TR" sz="2000" dirty="0">
              <a:latin typeface="Century Gothic" panose="020B0502020202020204" pitchFamily="34" charset="0"/>
            </a:endParaRPr>
          </a:p>
          <a:p>
            <a:pPr>
              <a:buFont typeface="Wingdings" panose="05000000000000000000" pitchFamily="2" charset="2"/>
              <a:buChar char="Ø"/>
            </a:pPr>
            <a:r>
              <a:rPr lang="tr-TR" b="1" dirty="0">
                <a:latin typeface="Century Gothic" panose="020B0502020202020204" pitchFamily="34" charset="0"/>
              </a:rPr>
              <a:t>Bitkisel </a:t>
            </a:r>
            <a:r>
              <a:rPr lang="tr-TR" b="1" dirty="0" smtClean="0">
                <a:latin typeface="Century Gothic" panose="020B0502020202020204" pitchFamily="34" charset="0"/>
              </a:rPr>
              <a:t>atıklar</a:t>
            </a:r>
            <a:endParaRPr lang="tr-TR" dirty="0">
              <a:latin typeface="Century Gothic" panose="020B0502020202020204" pitchFamily="34" charset="0"/>
            </a:endParaRPr>
          </a:p>
          <a:p>
            <a:pPr lvl="1">
              <a:lnSpc>
                <a:spcPct val="150000"/>
              </a:lnSpc>
            </a:pPr>
            <a:r>
              <a:rPr lang="tr-TR" sz="2000" dirty="0">
                <a:latin typeface="Century Gothic" panose="020B0502020202020204" pitchFamily="34" charset="0"/>
                <a:hlinkClick r:id="rId4" tooltip="Bahçe"/>
              </a:rPr>
              <a:t>Bahçe</a:t>
            </a:r>
            <a:r>
              <a:rPr lang="tr-TR" sz="2000" dirty="0">
                <a:latin typeface="Century Gothic" panose="020B0502020202020204" pitchFamily="34" charset="0"/>
              </a:rPr>
              <a:t> atıkları,</a:t>
            </a:r>
          </a:p>
          <a:p>
            <a:pPr lvl="1">
              <a:lnSpc>
                <a:spcPct val="150000"/>
              </a:lnSpc>
            </a:pPr>
            <a:r>
              <a:rPr lang="tr-TR" sz="2000" dirty="0">
                <a:latin typeface="Century Gothic" panose="020B0502020202020204" pitchFamily="34" charset="0"/>
              </a:rPr>
              <a:t>Yemek atıkları,</a:t>
            </a:r>
          </a:p>
          <a:p>
            <a:pPr marL="0" indent="0" algn="just">
              <a:lnSpc>
                <a:spcPct val="150000"/>
              </a:lnSpc>
              <a:buNone/>
            </a:pPr>
            <a:endParaRPr lang="tr-TR" dirty="0">
              <a:latin typeface="Century Gothic" panose="020B0502020202020204" pitchFamily="34" charset="0"/>
            </a:endParaRPr>
          </a:p>
        </p:txBody>
      </p:sp>
      <p:sp>
        <p:nvSpPr>
          <p:cNvPr id="4" name="AutoShape 2" descr="Heptane - Wikiped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2299655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27017"/>
            <a:ext cx="10058400" cy="5545183"/>
          </a:xfrm>
        </p:spPr>
        <p:txBody>
          <a:bodyPr>
            <a:normAutofit lnSpcReduction="10000"/>
          </a:bodyPr>
          <a:lstStyle/>
          <a:p>
            <a:pPr>
              <a:buFont typeface="Wingdings" panose="05000000000000000000" pitchFamily="2" charset="2"/>
              <a:buChar char="Ø"/>
            </a:pPr>
            <a:r>
              <a:rPr lang="tr-TR" b="1" dirty="0" smtClean="0">
                <a:latin typeface="Century Gothic" panose="020B0502020202020204" pitchFamily="34" charset="0"/>
              </a:rPr>
              <a:t>Endstriyel atıklar</a:t>
            </a:r>
          </a:p>
          <a:p>
            <a:pPr marL="0" indent="0">
              <a:buNone/>
            </a:pPr>
            <a:endParaRPr lang="tr-TR" dirty="0">
              <a:latin typeface="Century Gothic" panose="020B0502020202020204" pitchFamily="34" charset="0"/>
            </a:endParaRPr>
          </a:p>
          <a:p>
            <a:pPr lvl="1">
              <a:lnSpc>
                <a:spcPct val="150000"/>
              </a:lnSpc>
            </a:pPr>
            <a:r>
              <a:rPr lang="tr-TR" sz="2000" dirty="0">
                <a:latin typeface="Century Gothic" panose="020B0502020202020204" pitchFamily="34" charset="0"/>
              </a:rPr>
              <a:t>Zirai atıklar,</a:t>
            </a:r>
          </a:p>
          <a:p>
            <a:pPr lvl="1">
              <a:lnSpc>
                <a:spcPct val="150000"/>
              </a:lnSpc>
            </a:pPr>
            <a:r>
              <a:rPr lang="tr-TR" sz="2000" dirty="0" smtClean="0">
                <a:latin typeface="Century Gothic" panose="020B0502020202020204" pitchFamily="34" charset="0"/>
                <a:hlinkClick r:id="rId2" tooltip="Orman"/>
              </a:rPr>
              <a:t>Orman</a:t>
            </a:r>
            <a:r>
              <a:rPr lang="tr-TR" sz="2000" dirty="0" smtClean="0">
                <a:latin typeface="Century Gothic" panose="020B0502020202020204" pitchFamily="34" charset="0"/>
              </a:rPr>
              <a:t> endüstrisinden elde edilen atıklar,</a:t>
            </a:r>
          </a:p>
          <a:p>
            <a:pPr lvl="1">
              <a:lnSpc>
                <a:spcPct val="150000"/>
              </a:lnSpc>
            </a:pPr>
            <a:r>
              <a:rPr lang="tr-TR" sz="2000" dirty="0" smtClean="0">
                <a:latin typeface="Century Gothic" panose="020B0502020202020204" pitchFamily="34" charset="0"/>
                <a:hlinkClick r:id="rId3" tooltip="Deri"/>
              </a:rPr>
              <a:t>Deri</a:t>
            </a:r>
            <a:r>
              <a:rPr lang="tr-TR" sz="2000" dirty="0">
                <a:latin typeface="Century Gothic" panose="020B0502020202020204" pitchFamily="34" charset="0"/>
              </a:rPr>
              <a:t> ve </a:t>
            </a:r>
            <a:r>
              <a:rPr lang="tr-TR" sz="2000" dirty="0">
                <a:latin typeface="Century Gothic" panose="020B0502020202020204" pitchFamily="34" charset="0"/>
                <a:hlinkClick r:id="rId4" tooltip="Tekstil"/>
              </a:rPr>
              <a:t>tekstil</a:t>
            </a:r>
            <a:r>
              <a:rPr lang="tr-TR" sz="2000" dirty="0">
                <a:latin typeface="Century Gothic" panose="020B0502020202020204" pitchFamily="34" charset="0"/>
              </a:rPr>
              <a:t> endüstrisinden ele edilen atıklar,</a:t>
            </a:r>
          </a:p>
          <a:p>
            <a:pPr lvl="1">
              <a:lnSpc>
                <a:spcPct val="150000"/>
              </a:lnSpc>
            </a:pPr>
            <a:r>
              <a:rPr lang="tr-TR" sz="2000" dirty="0">
                <a:latin typeface="Century Gothic" panose="020B0502020202020204" pitchFamily="34" charset="0"/>
                <a:hlinkClick r:id="rId5" tooltip="Kağıt"/>
              </a:rPr>
              <a:t>Kağıt</a:t>
            </a:r>
            <a:r>
              <a:rPr lang="tr-TR" sz="2000" dirty="0">
                <a:latin typeface="Century Gothic" panose="020B0502020202020204" pitchFamily="34" charset="0"/>
              </a:rPr>
              <a:t> endüstrisinden elde edilen atıklar,</a:t>
            </a:r>
          </a:p>
          <a:p>
            <a:pPr lvl="1">
              <a:lnSpc>
                <a:spcPct val="150000"/>
              </a:lnSpc>
            </a:pPr>
            <a:r>
              <a:rPr lang="tr-TR" sz="2000" dirty="0">
                <a:latin typeface="Century Gothic" panose="020B0502020202020204" pitchFamily="34" charset="0"/>
              </a:rPr>
              <a:t>Gıda endüstrisi atıkları,</a:t>
            </a:r>
          </a:p>
          <a:p>
            <a:pPr lvl="1">
              <a:lnSpc>
                <a:spcPct val="150000"/>
              </a:lnSpc>
            </a:pPr>
            <a:r>
              <a:rPr lang="tr-TR" sz="2000" dirty="0">
                <a:latin typeface="Century Gothic" panose="020B0502020202020204" pitchFamily="34" charset="0"/>
                <a:hlinkClick r:id="rId6" tooltip="Sebze"/>
              </a:rPr>
              <a:t>Sebze</a:t>
            </a:r>
            <a:r>
              <a:rPr lang="tr-TR" sz="2000" dirty="0">
                <a:latin typeface="Century Gothic" panose="020B0502020202020204" pitchFamily="34" charset="0"/>
              </a:rPr>
              <a:t>, </a:t>
            </a:r>
            <a:r>
              <a:rPr lang="tr-TR" sz="2000" dirty="0">
                <a:latin typeface="Century Gothic" panose="020B0502020202020204" pitchFamily="34" charset="0"/>
                <a:hlinkClick r:id="rId7" tooltip="Tahıl"/>
              </a:rPr>
              <a:t>tahıl</a:t>
            </a:r>
            <a:r>
              <a:rPr lang="tr-TR" sz="2000" dirty="0">
                <a:latin typeface="Century Gothic" panose="020B0502020202020204" pitchFamily="34" charset="0"/>
              </a:rPr>
              <a:t>, </a:t>
            </a:r>
            <a:r>
              <a:rPr lang="tr-TR" sz="2000" dirty="0">
                <a:latin typeface="Century Gothic" panose="020B0502020202020204" pitchFamily="34" charset="0"/>
                <a:hlinkClick r:id="rId8" tooltip="Meyve"/>
              </a:rPr>
              <a:t>meyve</a:t>
            </a:r>
            <a:r>
              <a:rPr lang="tr-TR" sz="2000" dirty="0">
                <a:latin typeface="Century Gothic" panose="020B0502020202020204" pitchFamily="34" charset="0"/>
              </a:rPr>
              <a:t> ve </a:t>
            </a:r>
            <a:r>
              <a:rPr lang="tr-TR" sz="2000" dirty="0">
                <a:latin typeface="Century Gothic" panose="020B0502020202020204" pitchFamily="34" charset="0"/>
                <a:hlinkClick r:id="rId9" tooltip="Yağ"/>
              </a:rPr>
              <a:t>yağ</a:t>
            </a:r>
            <a:r>
              <a:rPr lang="tr-TR" sz="2000" dirty="0">
                <a:latin typeface="Century Gothic" panose="020B0502020202020204" pitchFamily="34" charset="0"/>
              </a:rPr>
              <a:t> endüstrisinden elde edilen atıklar,</a:t>
            </a:r>
          </a:p>
          <a:p>
            <a:pPr lvl="1">
              <a:lnSpc>
                <a:spcPct val="150000"/>
              </a:lnSpc>
            </a:pPr>
            <a:r>
              <a:rPr lang="tr-TR" sz="2000" dirty="0">
                <a:latin typeface="Century Gothic" panose="020B0502020202020204" pitchFamily="34" charset="0"/>
                <a:hlinkClick r:id="rId10" tooltip="Şeker"/>
              </a:rPr>
              <a:t>Şeker</a:t>
            </a:r>
            <a:r>
              <a:rPr lang="tr-TR" sz="2000" dirty="0">
                <a:latin typeface="Century Gothic" panose="020B0502020202020204" pitchFamily="34" charset="0"/>
              </a:rPr>
              <a:t> endüstrisi atıkları,</a:t>
            </a:r>
          </a:p>
          <a:p>
            <a:pPr lvl="1">
              <a:lnSpc>
                <a:spcPct val="150000"/>
              </a:lnSpc>
            </a:pPr>
            <a:r>
              <a:rPr lang="tr-TR" sz="2000" dirty="0">
                <a:latin typeface="Century Gothic" panose="020B0502020202020204" pitchFamily="34" charset="0"/>
              </a:rPr>
              <a:t>Evsel katı atıklar,</a:t>
            </a:r>
          </a:p>
          <a:p>
            <a:pPr lvl="1">
              <a:lnSpc>
                <a:spcPct val="150000"/>
              </a:lnSpc>
            </a:pPr>
            <a:r>
              <a:rPr lang="tr-TR" sz="2000" dirty="0">
                <a:latin typeface="Century Gothic" panose="020B0502020202020204" pitchFamily="34" charset="0"/>
              </a:rPr>
              <a:t>Atıksu arıtma tesisi atıkları</a:t>
            </a:r>
            <a:r>
              <a:rPr lang="tr-TR" sz="2000" dirty="0" smtClean="0">
                <a:latin typeface="Century Gothic" panose="020B0502020202020204" pitchFamily="34" charset="0"/>
              </a:rPr>
              <a:t>.</a:t>
            </a:r>
            <a:endParaRPr lang="tr-TR" sz="2000" dirty="0">
              <a:latin typeface="Century Gothic" panose="020B0502020202020204" pitchFamily="34" charset="0"/>
            </a:endParaRPr>
          </a:p>
        </p:txBody>
      </p:sp>
    </p:spTree>
    <p:extLst>
      <p:ext uri="{BB962C8B-B14F-4D97-AF65-F5344CB8AC3E}">
        <p14:creationId xmlns:p14="http://schemas.microsoft.com/office/powerpoint/2010/main" val="2833145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66206"/>
            <a:ext cx="10058400" cy="5505994"/>
          </a:xfrm>
        </p:spPr>
        <p:txBody>
          <a:bodyPr/>
          <a:lstStyle/>
          <a:p>
            <a:pPr marL="0" indent="0" algn="just">
              <a:lnSpc>
                <a:spcPct val="150000"/>
              </a:lnSpc>
              <a:buNone/>
            </a:pPr>
            <a:r>
              <a:rPr lang="tr-TR" dirty="0">
                <a:latin typeface="Century Gothic" panose="020B0502020202020204" pitchFamily="34" charset="0"/>
              </a:rPr>
              <a:t>Biyogaz üretimi tarımsal atıklardan yararlanılarak yapılabileceği gibi endüstriyel atıklardan yararlanılarak da yapılabilmektedir. Kentsel atıkların ayrı ayrı toplanılması ve kanalizasyon atıklarının arıtma tesislerinde toplanılmasıyla önemli ölçüde biyogaz üretim imkânı vardır. </a:t>
            </a:r>
          </a:p>
          <a:p>
            <a:pPr marL="0" indent="0" algn="just">
              <a:lnSpc>
                <a:spcPct val="150000"/>
              </a:lnSpc>
              <a:buNone/>
            </a:pPr>
            <a:endParaRPr lang="tr-TR" dirty="0"/>
          </a:p>
        </p:txBody>
      </p:sp>
    </p:spTree>
    <p:extLst>
      <p:ext uri="{BB962C8B-B14F-4D97-AF65-F5344CB8AC3E}">
        <p14:creationId xmlns:p14="http://schemas.microsoft.com/office/powerpoint/2010/main" val="1161245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77962"/>
          </a:xfrm>
        </p:spPr>
        <p:txBody>
          <a:bodyPr>
            <a:normAutofit/>
          </a:bodyPr>
          <a:lstStyle/>
          <a:p>
            <a:pPr algn="ctr"/>
            <a:r>
              <a:rPr lang="tr-TR" sz="2800" dirty="0" smtClean="0"/>
              <a:t>Biyogaz </a:t>
            </a:r>
            <a:r>
              <a:rPr lang="tr-TR" sz="2800" dirty="0"/>
              <a:t>üretimini etkileyen faktörler</a:t>
            </a:r>
          </a:p>
        </p:txBody>
      </p:sp>
      <p:sp>
        <p:nvSpPr>
          <p:cNvPr id="3" name="Content Placeholder 2"/>
          <p:cNvSpPr>
            <a:spLocks noGrp="1"/>
          </p:cNvSpPr>
          <p:nvPr>
            <p:ph idx="1"/>
          </p:nvPr>
        </p:nvSpPr>
        <p:spPr>
          <a:xfrm>
            <a:off x="1069848" y="1149531"/>
            <a:ext cx="10058400" cy="5512525"/>
          </a:xfrm>
        </p:spPr>
        <p:txBody>
          <a:bodyPr>
            <a:normAutofit/>
          </a:bodyPr>
          <a:lstStyle/>
          <a:p>
            <a:pPr marL="0" indent="0" algn="just">
              <a:lnSpc>
                <a:spcPct val="150000"/>
              </a:lnSpc>
              <a:buNone/>
            </a:pPr>
            <a:r>
              <a:rPr lang="tr-TR" dirty="0" smtClean="0">
                <a:latin typeface="Century Gothic" panose="020B0502020202020204" pitchFamily="34" charset="0"/>
              </a:rPr>
              <a:t>Genel </a:t>
            </a:r>
            <a:r>
              <a:rPr lang="tr-TR" dirty="0">
                <a:latin typeface="Century Gothic" panose="020B0502020202020204" pitchFamily="34" charset="0"/>
              </a:rPr>
              <a:t>olarak biyogaz oluşumuna etki eden mikrobiyolojik bakterilerin etkileneceği her faktör biyogaz üretimini de etkiler</a:t>
            </a:r>
            <a:r>
              <a:rPr lang="tr-TR" dirty="0" smtClean="0">
                <a:latin typeface="Century Gothic" panose="020B0502020202020204" pitchFamily="34" charset="0"/>
              </a:rPr>
              <a:t>.</a:t>
            </a:r>
            <a:r>
              <a:rPr lang="tr-TR" dirty="0">
                <a:latin typeface="Century Gothic" panose="020B0502020202020204" pitchFamily="34" charset="0"/>
              </a:rPr>
              <a:t> Bir bakterinin yaşamsal faaliyetlerini devam ettirebilmesi için belirli </a:t>
            </a:r>
            <a:r>
              <a:rPr lang="tr-TR" dirty="0">
                <a:latin typeface="Century Gothic" panose="020B0502020202020204" pitchFamily="34" charset="0"/>
                <a:hlinkClick r:id="rId2" tooltip="Sıcaklık"/>
              </a:rPr>
              <a:t>sıcaklık</a:t>
            </a:r>
            <a:r>
              <a:rPr lang="tr-TR" dirty="0">
                <a:latin typeface="Century Gothic" panose="020B0502020202020204" pitchFamily="34" charset="0"/>
              </a:rPr>
              <a:t> ve </a:t>
            </a:r>
            <a:r>
              <a:rPr lang="tr-TR" dirty="0">
                <a:latin typeface="Century Gothic" panose="020B0502020202020204" pitchFamily="34" charset="0"/>
                <a:hlinkClick r:id="rId3" tooltip="PH"/>
              </a:rPr>
              <a:t>pH</a:t>
            </a:r>
            <a:r>
              <a:rPr lang="tr-TR" dirty="0">
                <a:latin typeface="Century Gothic" panose="020B0502020202020204" pitchFamily="34" charset="0"/>
              </a:rPr>
              <a:t> değerlerine ihtiyacı vardır</a:t>
            </a:r>
            <a:r>
              <a:rPr lang="tr-TR" dirty="0" smtClean="0">
                <a:latin typeface="Century Gothic" panose="020B0502020202020204" pitchFamily="34" charset="0"/>
              </a:rPr>
              <a:t>.</a:t>
            </a:r>
            <a:r>
              <a:rPr lang="tr-TR" dirty="0">
                <a:latin typeface="Century Gothic" panose="020B0502020202020204" pitchFamily="34" charset="0"/>
              </a:rPr>
              <a:t> Aynı zamanda </a:t>
            </a:r>
            <a:r>
              <a:rPr lang="tr-TR" dirty="0">
                <a:latin typeface="Century Gothic" panose="020B0502020202020204" pitchFamily="34" charset="0"/>
                <a:hlinkClick r:id="rId4" tooltip="Toksisite"/>
              </a:rPr>
              <a:t>toksisite</a:t>
            </a:r>
            <a:r>
              <a:rPr lang="tr-TR" dirty="0">
                <a:latin typeface="Century Gothic" panose="020B0502020202020204" pitchFamily="34" charset="0"/>
              </a:rPr>
              <a:t> de bakterilerin faaliyetlerini direkt olarak etkiler</a:t>
            </a:r>
            <a:r>
              <a:rPr lang="tr-TR" dirty="0" smtClean="0">
                <a:latin typeface="Century Gothic" panose="020B0502020202020204" pitchFamily="34" charset="0"/>
              </a:rPr>
              <a:t>.</a:t>
            </a:r>
            <a:r>
              <a:rPr lang="tr-TR" dirty="0">
                <a:latin typeface="Century Gothic" panose="020B0502020202020204" pitchFamily="34" charset="0"/>
              </a:rPr>
              <a:t> C/N oranı (</a:t>
            </a:r>
            <a:r>
              <a:rPr lang="tr-TR" dirty="0">
                <a:latin typeface="Century Gothic" panose="020B0502020202020204" pitchFamily="34" charset="0"/>
                <a:hlinkClick r:id="rId5" tooltip="Karbon"/>
              </a:rPr>
              <a:t>Karbon</a:t>
            </a:r>
            <a:r>
              <a:rPr lang="tr-TR" dirty="0">
                <a:latin typeface="Century Gothic" panose="020B0502020202020204" pitchFamily="34" charset="0"/>
              </a:rPr>
              <a:t> / </a:t>
            </a:r>
            <a:r>
              <a:rPr lang="tr-TR" dirty="0">
                <a:latin typeface="Century Gothic" panose="020B0502020202020204" pitchFamily="34" charset="0"/>
                <a:hlinkClick r:id="rId6" tooltip="Azot"/>
              </a:rPr>
              <a:t>Azot</a:t>
            </a:r>
            <a:r>
              <a:rPr lang="tr-TR" dirty="0">
                <a:latin typeface="Century Gothic" panose="020B0502020202020204" pitchFamily="34" charset="0"/>
              </a:rPr>
              <a:t>) bir bakterinin ayrıştırma hızına etkisi bulunduğu için önemlidir. C/N oranın dar olması bakterilerin o atığı daha hızlı ayrıştırması anlamına gelir</a:t>
            </a:r>
            <a:r>
              <a:rPr lang="tr-TR" dirty="0" smtClean="0">
                <a:latin typeface="Century Gothic" panose="020B0502020202020204" pitchFamily="34" charset="0"/>
              </a:rPr>
              <a:t>.</a:t>
            </a:r>
            <a:r>
              <a:rPr lang="tr-TR" dirty="0">
                <a:latin typeface="Century Gothic" panose="020B0502020202020204" pitchFamily="34" charset="0"/>
              </a:rPr>
              <a:t> Son olarak da biyogaz üretiminin yapıldığı reaktörde organik yükleme hızı ve hidrolik bekleme süresi de biyogaz üretimine direkt olarak etkiler.</a:t>
            </a:r>
          </a:p>
        </p:txBody>
      </p:sp>
    </p:spTree>
    <p:extLst>
      <p:ext uri="{BB962C8B-B14F-4D97-AF65-F5344CB8AC3E}">
        <p14:creationId xmlns:p14="http://schemas.microsoft.com/office/powerpoint/2010/main" val="19324895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79269"/>
            <a:ext cx="10058400" cy="5492931"/>
          </a:xfrm>
        </p:spPr>
        <p:txBody>
          <a:bodyPr/>
          <a:lstStyle/>
          <a:p>
            <a:pPr>
              <a:buFont typeface="Wingdings" panose="05000000000000000000" pitchFamily="2" charset="2"/>
              <a:buChar char="Ø"/>
            </a:pPr>
            <a:r>
              <a:rPr lang="tr-TR" b="1" dirty="0" smtClean="0">
                <a:solidFill>
                  <a:srgbClr val="FF0000"/>
                </a:solidFill>
              </a:rPr>
              <a:t>Sıcaklığın </a:t>
            </a:r>
            <a:r>
              <a:rPr lang="tr-TR" b="1" dirty="0">
                <a:solidFill>
                  <a:srgbClr val="FF0000"/>
                </a:solidFill>
              </a:rPr>
              <a:t>biyogaz üretimine etkileri</a:t>
            </a:r>
            <a:r>
              <a:rPr lang="tr-TR" b="1" dirty="0" smtClean="0">
                <a:solidFill>
                  <a:srgbClr val="FF0000"/>
                </a:solidFill>
              </a:rPr>
              <a:t>:</a:t>
            </a:r>
          </a:p>
          <a:p>
            <a:pPr marL="0" indent="0">
              <a:buNone/>
            </a:pPr>
            <a:endParaRPr lang="tr-TR" b="1" dirty="0" smtClean="0"/>
          </a:p>
          <a:p>
            <a:pPr marL="0" indent="0" algn="just">
              <a:lnSpc>
                <a:spcPct val="150000"/>
              </a:lnSpc>
              <a:buNone/>
            </a:pPr>
            <a:r>
              <a:rPr lang="tr-TR" dirty="0">
                <a:hlinkClick r:id="rId2" tooltip="Metanojenler"/>
              </a:rPr>
              <a:t>Metanojenik bakteriler</a:t>
            </a:r>
            <a:r>
              <a:rPr lang="tr-TR" dirty="0"/>
              <a:t> çok yüksek ve çok düşük sıcaklık değerlerinde aktif olmamaktadır. Bu yüzden biyogaz üretiminin gerçekleşeceği reaktör sıcaklığı biyogazın üretimine veya hızına direkt olarak etki etmektedir. Bu bakteriler sıcaklık değişimlerine karşı da oldukça hassastırlar. Reaktörün içerisindeki sıcaklık bekleme süresini ve reaktör hacmini de belirler. Sıcaklığın düzeyine göre sınıflandırılması üç şekilde yapılabilir</a:t>
            </a:r>
            <a:r>
              <a:rPr lang="tr-TR" dirty="0" smtClean="0"/>
              <a:t>.</a:t>
            </a:r>
            <a:endParaRPr lang="tr-TR" dirty="0"/>
          </a:p>
          <a:p>
            <a:pPr algn="just"/>
            <a:r>
              <a:rPr lang="tr-TR" dirty="0"/>
              <a:t>Psikofilik sıcaklık aralığı = 12-20 Derece</a:t>
            </a:r>
          </a:p>
          <a:p>
            <a:pPr algn="just"/>
            <a:r>
              <a:rPr lang="tr-TR" dirty="0"/>
              <a:t>Mesofilik sıcaklık aralığı = 20-40 Derece</a:t>
            </a:r>
          </a:p>
          <a:p>
            <a:pPr algn="just"/>
            <a:r>
              <a:rPr lang="tr-TR" dirty="0"/>
              <a:t>Termofilik sıcaklık aralığı = 40-65 Derece</a:t>
            </a:r>
          </a:p>
          <a:p>
            <a:pPr marL="0" indent="0">
              <a:buNone/>
            </a:pPr>
            <a:endParaRPr lang="tr-TR" b="1" dirty="0" smtClean="0"/>
          </a:p>
        </p:txBody>
      </p:sp>
    </p:spTree>
    <p:extLst>
      <p:ext uri="{BB962C8B-B14F-4D97-AF65-F5344CB8AC3E}">
        <p14:creationId xmlns:p14="http://schemas.microsoft.com/office/powerpoint/2010/main" val="3926949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87829"/>
            <a:ext cx="10058400" cy="5584371"/>
          </a:xfrm>
        </p:spPr>
        <p:txBody>
          <a:bodyPr>
            <a:normAutofit/>
          </a:bodyPr>
          <a:lstStyle/>
          <a:p>
            <a:pPr>
              <a:buFont typeface="Wingdings" panose="05000000000000000000" pitchFamily="2" charset="2"/>
              <a:buChar char="Ø"/>
            </a:pPr>
            <a:r>
              <a:rPr lang="tr-TR" b="1" dirty="0">
                <a:solidFill>
                  <a:srgbClr val="FF0000"/>
                </a:solidFill>
              </a:rPr>
              <a:t>pH'nın biyogaz üretimine </a:t>
            </a:r>
            <a:r>
              <a:rPr lang="tr-TR" b="1" dirty="0" smtClean="0">
                <a:solidFill>
                  <a:srgbClr val="FF0000"/>
                </a:solidFill>
              </a:rPr>
              <a:t>etkileri:</a:t>
            </a:r>
            <a:endParaRPr lang="tr-TR" dirty="0">
              <a:solidFill>
                <a:srgbClr val="FF0000"/>
              </a:solidFill>
            </a:endParaRPr>
          </a:p>
          <a:p>
            <a:pPr marL="0" indent="0" algn="just">
              <a:lnSpc>
                <a:spcPct val="150000"/>
              </a:lnSpc>
              <a:buNone/>
            </a:pPr>
            <a:r>
              <a:rPr lang="tr-TR" dirty="0" smtClean="0"/>
              <a:t>Metan </a:t>
            </a:r>
            <a:r>
              <a:rPr lang="tr-TR" dirty="0"/>
              <a:t>oluşturucu bakteriler için en uygun </a:t>
            </a:r>
            <a:r>
              <a:rPr lang="tr-TR" dirty="0">
                <a:hlinkClick r:id="rId2" tooltip="PH"/>
              </a:rPr>
              <a:t>pH</a:t>
            </a:r>
            <a:r>
              <a:rPr lang="tr-TR" dirty="0"/>
              <a:t> değerleri nötr veya hafif alkali değerlerdir</a:t>
            </a:r>
            <a:r>
              <a:rPr lang="tr-TR" dirty="0" smtClean="0"/>
              <a:t>.</a:t>
            </a:r>
            <a:r>
              <a:rPr lang="tr-TR" dirty="0"/>
              <a:t> Anaerobik şartlarda fermantasyon işlemi devam ederken 7-7.5 arasında değişir. pH değerinin 6.7 düzeylerine düşmesi durumunda bakteriler üzerinde toksit etki yapar. Asit oluşturucu bakterilerin ise sayısı artarak pH'nın düşmesine ve metan oluşumunun durmasına sebep olabilirler. Bu gibi durumlarda reaktöre organik madde yüklenmesi kesilerek asit oranının düşmesi sağlanır. pH'nın kararlı bir hale gelebilmesi için kimyasal da kullanılabilmektedir</a:t>
            </a:r>
            <a:r>
              <a:rPr lang="tr-TR" dirty="0" smtClean="0"/>
              <a:t>.</a:t>
            </a:r>
            <a:r>
              <a:rPr lang="tr-TR" dirty="0"/>
              <a:t> Bu kimyasallardan bir tanesi sönmüş kireç olarak bilinen kalsiyum hidrooksittir</a:t>
            </a:r>
            <a:r>
              <a:rPr lang="tr-TR" dirty="0" smtClean="0"/>
              <a:t>.</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2192510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74766"/>
            <a:ext cx="10058400" cy="5597434"/>
          </a:xfrm>
        </p:spPr>
        <p:txBody>
          <a:bodyPr/>
          <a:lstStyle/>
          <a:p>
            <a:pPr>
              <a:buFont typeface="Wingdings" panose="05000000000000000000" pitchFamily="2" charset="2"/>
              <a:buChar char="Ø"/>
            </a:pPr>
            <a:r>
              <a:rPr lang="tr-TR" b="1" dirty="0">
                <a:solidFill>
                  <a:srgbClr val="FF0000"/>
                </a:solidFill>
              </a:rPr>
              <a:t>Toksisite'nin biyogaz üretimine etkileri:</a:t>
            </a:r>
            <a:endParaRPr lang="tr-TR" dirty="0">
              <a:solidFill>
                <a:srgbClr val="FF0000"/>
              </a:solidFill>
            </a:endParaRPr>
          </a:p>
          <a:p>
            <a:pPr marL="0" indent="0" algn="just">
              <a:lnSpc>
                <a:spcPct val="150000"/>
              </a:lnSpc>
              <a:buNone/>
            </a:pPr>
            <a:r>
              <a:rPr lang="tr-TR" dirty="0">
                <a:hlinkClick r:id="rId2" tooltip="Mineral"/>
              </a:rPr>
              <a:t>Mineral</a:t>
            </a:r>
            <a:r>
              <a:rPr lang="tr-TR" dirty="0"/>
              <a:t> </a:t>
            </a:r>
            <a:r>
              <a:rPr lang="tr-TR" dirty="0">
                <a:hlinkClick r:id="rId3" tooltip="İyonlar"/>
              </a:rPr>
              <a:t>iyonları</a:t>
            </a:r>
            <a:r>
              <a:rPr lang="tr-TR" dirty="0"/>
              <a:t>, </a:t>
            </a:r>
            <a:r>
              <a:rPr lang="tr-TR" dirty="0">
                <a:hlinkClick r:id="rId4" tooltip="Ağır metaller"/>
              </a:rPr>
              <a:t>ağır metaller</a:t>
            </a:r>
            <a:r>
              <a:rPr lang="tr-TR" dirty="0"/>
              <a:t> ile </a:t>
            </a:r>
            <a:r>
              <a:rPr lang="tr-TR" dirty="0">
                <a:hlinkClick r:id="rId5" tooltip="Deterjan"/>
              </a:rPr>
              <a:t>deterjan</a:t>
            </a:r>
            <a:r>
              <a:rPr lang="tr-TR" dirty="0"/>
              <a:t> gibi maddeler bakterilerin gelişimi üzerinde olumsuz etkiler oluştururlar. Bu maddelerin biyoreaktörlere sızması ile üretimin yavaşlaması veya durması söz konusu olabilmektedir. </a:t>
            </a:r>
            <a:r>
              <a:rPr lang="tr-TR" dirty="0">
                <a:hlinkClick r:id="rId6" tooltip="Tavuk"/>
              </a:rPr>
              <a:t>Tavuk</a:t>
            </a:r>
            <a:r>
              <a:rPr lang="tr-TR" dirty="0"/>
              <a:t> yetiştiriciliğinde yemlere </a:t>
            </a:r>
            <a:r>
              <a:rPr lang="tr-TR" dirty="0">
                <a:hlinkClick r:id="rId7" tooltip="Antibiyotik"/>
              </a:rPr>
              <a:t>antibiyotik</a:t>
            </a:r>
            <a:r>
              <a:rPr lang="tr-TR" dirty="0"/>
              <a:t> katılması, gaz üretiminde tavuk gübrelerinin kullanıldığı sistemlerde toksisite etkisi yapmaktadır. Bu şekildeki yemlerle beslenen tavukların gübrelerinde de antibiyotikler bulunmakta ve bu antibiyotikler metan oluşturucu bakteriler üzerinde olumsuz etki yapmaktadır.</a:t>
            </a:r>
          </a:p>
          <a:p>
            <a:pPr>
              <a:lnSpc>
                <a:spcPct val="150000"/>
              </a:lnSpc>
            </a:pPr>
            <a:endParaRPr lang="tr-TR" dirty="0"/>
          </a:p>
        </p:txBody>
      </p:sp>
    </p:spTree>
    <p:extLst>
      <p:ext uri="{BB962C8B-B14F-4D97-AF65-F5344CB8AC3E}">
        <p14:creationId xmlns:p14="http://schemas.microsoft.com/office/powerpoint/2010/main" val="2579182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79269"/>
            <a:ext cx="10058400" cy="5492931"/>
          </a:xfrm>
        </p:spPr>
        <p:txBody>
          <a:bodyPr>
            <a:normAutofit lnSpcReduction="10000"/>
          </a:bodyPr>
          <a:lstStyle/>
          <a:p>
            <a:pPr>
              <a:lnSpc>
                <a:spcPct val="150000"/>
              </a:lnSpc>
              <a:buFont typeface="Wingdings" panose="05000000000000000000" pitchFamily="2" charset="2"/>
              <a:buChar char="Ø"/>
            </a:pPr>
            <a:r>
              <a:rPr lang="tr-TR" b="1" dirty="0">
                <a:solidFill>
                  <a:srgbClr val="FF0000"/>
                </a:solidFill>
              </a:rPr>
              <a:t>C/N oranı'nin biyogaz üretimine </a:t>
            </a:r>
            <a:r>
              <a:rPr lang="tr-TR" b="1" dirty="0" smtClean="0">
                <a:solidFill>
                  <a:srgbClr val="FF0000"/>
                </a:solidFill>
              </a:rPr>
              <a:t>etkileri:</a:t>
            </a:r>
            <a:endParaRPr lang="tr-TR" dirty="0">
              <a:solidFill>
                <a:srgbClr val="FF0000"/>
              </a:solidFill>
            </a:endParaRPr>
          </a:p>
          <a:p>
            <a:pPr marL="0" indent="0" algn="just">
              <a:lnSpc>
                <a:spcPct val="150000"/>
              </a:lnSpc>
              <a:buNone/>
            </a:pPr>
            <a:r>
              <a:rPr lang="tr-TR" dirty="0" smtClean="0">
                <a:hlinkClick r:id="rId2" tooltip="Anaerobik"/>
              </a:rPr>
              <a:t>Anaerobik</a:t>
            </a:r>
            <a:r>
              <a:rPr lang="tr-TR" dirty="0"/>
              <a:t> bakteriler karbonu enerji elde edebilmek için kullanmaktadırlar. Azot ise bakterilerin büyümesi ve çoğalması için gerekli olan diğer maddedir. C/N oranı biyogaz elde edilecek olan atık için uygun değerlerde olmalıdır. Oran 23/1 düzeyinden fazla ve 10/1 oranından az olmamalıdır</a:t>
            </a:r>
            <a:r>
              <a:rPr lang="tr-TR" dirty="0" smtClean="0"/>
              <a:t>.</a:t>
            </a:r>
            <a:r>
              <a:rPr lang="tr-TR" dirty="0"/>
              <a:t> Azot oranının fazla olması </a:t>
            </a:r>
            <a:r>
              <a:rPr lang="tr-TR" dirty="0">
                <a:hlinkClick r:id="rId3" tooltip="Amonyak"/>
              </a:rPr>
              <a:t>amonyak</a:t>
            </a:r>
            <a:r>
              <a:rPr lang="tr-TR" dirty="0"/>
              <a:t> oluşumu sebebiyle biyogaz üretimini olumsuz etkilemektedir</a:t>
            </a:r>
            <a:r>
              <a:rPr lang="tr-TR" dirty="0" smtClean="0"/>
              <a:t>.</a:t>
            </a:r>
          </a:p>
          <a:p>
            <a:pPr algn="just">
              <a:lnSpc>
                <a:spcPct val="150000"/>
              </a:lnSpc>
              <a:buFont typeface="Wingdings" panose="05000000000000000000" pitchFamily="2" charset="2"/>
              <a:buChar char="Ø"/>
            </a:pPr>
            <a:r>
              <a:rPr lang="tr-TR" b="1" dirty="0" smtClean="0">
                <a:solidFill>
                  <a:srgbClr val="FF0000"/>
                </a:solidFill>
              </a:rPr>
              <a:t>Organik </a:t>
            </a:r>
            <a:r>
              <a:rPr lang="tr-TR" b="1" dirty="0">
                <a:solidFill>
                  <a:srgbClr val="FF0000"/>
                </a:solidFill>
              </a:rPr>
              <a:t>yükleme hızı'nın biyogaz üretimine </a:t>
            </a:r>
            <a:r>
              <a:rPr lang="tr-TR" b="1" dirty="0" smtClean="0">
                <a:solidFill>
                  <a:srgbClr val="FF0000"/>
                </a:solidFill>
              </a:rPr>
              <a:t>etkileri:</a:t>
            </a:r>
          </a:p>
          <a:p>
            <a:pPr marL="0" indent="0" algn="just">
              <a:lnSpc>
                <a:spcPct val="150000"/>
              </a:lnSpc>
              <a:buNone/>
            </a:pPr>
            <a:r>
              <a:rPr lang="tr-TR" dirty="0" smtClean="0"/>
              <a:t>Organik </a:t>
            </a:r>
            <a:r>
              <a:rPr lang="tr-TR" dirty="0"/>
              <a:t>yükleme hızı, </a:t>
            </a:r>
            <a:r>
              <a:rPr lang="tr-TR" dirty="0">
                <a:hlinkClick r:id="rId4" tooltip="Birim hacim (sayfa mevcut değil)"/>
              </a:rPr>
              <a:t>birim hacim</a:t>
            </a:r>
            <a:r>
              <a:rPr lang="tr-TR" dirty="0"/>
              <a:t>(</a:t>
            </a:r>
            <a:r>
              <a:rPr lang="tr-TR" dirty="0">
                <a:hlinkClick r:id="rId5" tooltip="Metreküp"/>
              </a:rPr>
              <a:t>m³</a:t>
            </a:r>
            <a:r>
              <a:rPr lang="tr-TR" dirty="0"/>
              <a:t>) bioreaktörlere günlük olarak beslenen </a:t>
            </a:r>
            <a:r>
              <a:rPr lang="tr-TR" dirty="0">
                <a:hlinkClick r:id="rId6" tooltip="Organik madde"/>
              </a:rPr>
              <a:t>organik madde</a:t>
            </a:r>
            <a:r>
              <a:rPr lang="tr-TR" dirty="0"/>
              <a:t> miktarıdır</a:t>
            </a:r>
            <a:r>
              <a:rPr lang="tr-TR" dirty="0" smtClean="0"/>
              <a:t>.</a:t>
            </a:r>
            <a:r>
              <a:rPr lang="tr-TR" dirty="0"/>
              <a:t> Organik yükleme hızının mümkün oldukça optimumda tutulması gereklidir Aksi halde </a:t>
            </a:r>
            <a:r>
              <a:rPr lang="tr-TR" dirty="0">
                <a:hlinkClick r:id="rId7" tooltip="PH"/>
              </a:rPr>
              <a:t>pH</a:t>
            </a:r>
            <a:r>
              <a:rPr lang="tr-TR" dirty="0"/>
              <a:t> seviyesi düşerek gaz oluşumunu tamamen durabilmektedir.</a:t>
            </a:r>
          </a:p>
          <a:p>
            <a:pPr marL="0" indent="0" algn="just">
              <a:buNone/>
            </a:pPr>
            <a:endParaRPr lang="tr-TR" dirty="0"/>
          </a:p>
        </p:txBody>
      </p:sp>
    </p:spTree>
    <p:extLst>
      <p:ext uri="{BB962C8B-B14F-4D97-AF65-F5344CB8AC3E}">
        <p14:creationId xmlns:p14="http://schemas.microsoft.com/office/powerpoint/2010/main" val="2108427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73905"/>
          </a:xfrm>
        </p:spPr>
        <p:txBody>
          <a:bodyPr>
            <a:normAutofit/>
          </a:bodyPr>
          <a:lstStyle/>
          <a:p>
            <a:pPr algn="ctr"/>
            <a:r>
              <a:rPr lang="tr-TR" sz="2800" dirty="0"/>
              <a:t>Türkiye'de biyogaz</a:t>
            </a:r>
          </a:p>
        </p:txBody>
      </p:sp>
      <p:sp>
        <p:nvSpPr>
          <p:cNvPr id="3" name="Content Placeholder 2"/>
          <p:cNvSpPr>
            <a:spLocks noGrp="1"/>
          </p:cNvSpPr>
          <p:nvPr>
            <p:ph idx="1"/>
          </p:nvPr>
        </p:nvSpPr>
        <p:spPr>
          <a:xfrm>
            <a:off x="1069848" y="1384663"/>
            <a:ext cx="10058400" cy="4787538"/>
          </a:xfrm>
        </p:spPr>
        <p:txBody>
          <a:bodyPr/>
          <a:lstStyle/>
          <a:p>
            <a:pPr marL="0" indent="0" algn="just">
              <a:lnSpc>
                <a:spcPct val="150000"/>
              </a:lnSpc>
              <a:buNone/>
            </a:pPr>
            <a:r>
              <a:rPr lang="tr-TR" dirty="0" smtClean="0"/>
              <a:t>1980-1986 </a:t>
            </a:r>
            <a:r>
              <a:rPr lang="tr-TR" dirty="0"/>
              <a:t>yılları arasında Türkiye'de Toprak-Su araştırma enstitüleri tarafından yoğun olarak araştırılmıştır</a:t>
            </a:r>
            <a:r>
              <a:rPr lang="tr-TR" dirty="0" smtClean="0"/>
              <a:t>.</a:t>
            </a:r>
            <a:r>
              <a:rPr lang="tr-TR" dirty="0"/>
              <a:t> Daha sonra ise bu konudaki araştırmalar üniversiteler bünyesinde bireysel olarak devam etmiştir. Biyogaz üretimi herkesin kendi başına yapabileceği bir şey değildir. Bu üretim için eğitimli ve gerekli donanımı olan kişiler tarafından desteklenmesi gerekmektedir</a:t>
            </a:r>
            <a:r>
              <a:rPr lang="tr-TR" dirty="0" smtClean="0"/>
              <a:t>.</a:t>
            </a:r>
            <a:r>
              <a:rPr lang="tr-TR" dirty="0"/>
              <a:t> Türkiye'de bu konuda yeterli bilgiye sahip kişilerin bulunması hususunda sorunlar bulunmaktadır. Türkiye'deki pilot uygulamalardan birisi Tübitak destekli Kocaeli Belediyesinin iştiraki olan İzaydaş bünyesinde kurulmuş olan biyogaz tesisidir. (www.biyogaz.org.tr) 2400 metre küplük 2 ana fermanterden oluşan tesis 350 kW kapasitesindedir.</a:t>
            </a:r>
          </a:p>
        </p:txBody>
      </p:sp>
    </p:spTree>
    <p:extLst>
      <p:ext uri="{BB962C8B-B14F-4D97-AF65-F5344CB8AC3E}">
        <p14:creationId xmlns:p14="http://schemas.microsoft.com/office/powerpoint/2010/main" val="1945820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704088"/>
          </a:xfrm>
        </p:spPr>
        <p:txBody>
          <a:bodyPr>
            <a:noAutofit/>
          </a:bodyPr>
          <a:lstStyle/>
          <a:p>
            <a:pPr algn="ctr"/>
            <a:r>
              <a:rPr lang="tr-TR" sz="3200" dirty="0" smtClean="0"/>
              <a:t/>
            </a:r>
            <a:br>
              <a:rPr lang="tr-TR" sz="3200" dirty="0" smtClean="0"/>
            </a:br>
            <a:r>
              <a:rPr lang="tr-TR" sz="3200" dirty="0"/>
              <a:t/>
            </a:r>
            <a:br>
              <a:rPr lang="tr-TR" sz="3200" dirty="0"/>
            </a:br>
            <a:r>
              <a:rPr lang="tr-TR" sz="3200" dirty="0" smtClean="0"/>
              <a:t>Dünya'da </a:t>
            </a:r>
            <a:r>
              <a:rPr lang="tr-TR" sz="3200" dirty="0"/>
              <a:t>biyogaz</a:t>
            </a:r>
            <a:br>
              <a:rPr lang="tr-TR" sz="3200" dirty="0"/>
            </a:br>
            <a:r>
              <a:rPr lang="tr-TR" sz="3200" dirty="0"/>
              <a:t/>
            </a:r>
            <a:br>
              <a:rPr lang="tr-TR" sz="3200" dirty="0"/>
            </a:br>
            <a:endParaRPr lang="tr-TR" sz="3200" dirty="0"/>
          </a:p>
        </p:txBody>
      </p:sp>
      <p:sp>
        <p:nvSpPr>
          <p:cNvPr id="3" name="Content Placeholder 2"/>
          <p:cNvSpPr>
            <a:spLocks noGrp="1"/>
          </p:cNvSpPr>
          <p:nvPr>
            <p:ph idx="1"/>
          </p:nvPr>
        </p:nvSpPr>
        <p:spPr>
          <a:xfrm>
            <a:off x="1069848" y="1293223"/>
            <a:ext cx="10058400" cy="4878977"/>
          </a:xfrm>
        </p:spPr>
        <p:txBody>
          <a:bodyPr>
            <a:normAutofit/>
          </a:bodyPr>
          <a:lstStyle/>
          <a:p>
            <a:pPr marL="0" indent="0" algn="just">
              <a:lnSpc>
                <a:spcPct val="150000"/>
              </a:lnSpc>
              <a:buNone/>
            </a:pPr>
            <a:r>
              <a:rPr lang="tr-TR" dirty="0" smtClean="0"/>
              <a:t>Dünyada </a:t>
            </a:r>
            <a:r>
              <a:rPr lang="tr-TR" dirty="0"/>
              <a:t>biyogaz üretim ve kullanımı giderek gelişmektedir. Hayvan gübresinden elde edilen biyogazın tesis oranları dikkate alınırsa dünyadaki tesislerin %80'i </a:t>
            </a:r>
            <a:r>
              <a:rPr lang="tr-TR" dirty="0">
                <a:hlinkClick r:id="rId2" tooltip="Çin"/>
              </a:rPr>
              <a:t>Çin</a:t>
            </a:r>
            <a:r>
              <a:rPr lang="tr-TR" dirty="0"/>
              <a:t>'de %10'u </a:t>
            </a:r>
            <a:r>
              <a:rPr lang="tr-TR" dirty="0">
                <a:hlinkClick r:id="rId3" tooltip="Hindistan"/>
              </a:rPr>
              <a:t>Hindistanda</a:t>
            </a:r>
            <a:r>
              <a:rPr lang="tr-TR" dirty="0"/>
              <a:t>, </a:t>
            </a:r>
            <a:r>
              <a:rPr lang="tr-TR" dirty="0">
                <a:hlinkClick r:id="rId4" tooltip="Nepal"/>
              </a:rPr>
              <a:t>Nepal</a:t>
            </a:r>
            <a:r>
              <a:rPr lang="tr-TR" dirty="0"/>
              <a:t> ve </a:t>
            </a:r>
            <a:r>
              <a:rPr lang="tr-TR" dirty="0">
                <a:hlinkClick r:id="rId5" tooltip="Tayland"/>
              </a:rPr>
              <a:t>Tayland</a:t>
            </a:r>
            <a:r>
              <a:rPr lang="tr-TR" dirty="0"/>
              <a:t>'ta bulunmaktadır</a:t>
            </a:r>
            <a:r>
              <a:rPr lang="tr-TR" dirty="0" smtClean="0"/>
              <a:t>.</a:t>
            </a:r>
            <a:r>
              <a:rPr lang="tr-TR" dirty="0"/>
              <a:t> Tesis sayısına göre ise ülkelerin sıralaması yanda tabloda verilmiştir</a:t>
            </a:r>
            <a:r>
              <a:rPr lang="tr-TR" dirty="0" smtClean="0"/>
              <a:t>.</a:t>
            </a:r>
            <a:endParaRPr lang="tr-TR" dirty="0"/>
          </a:p>
          <a:p>
            <a:pPr marL="0" indent="0" algn="just">
              <a:lnSpc>
                <a:spcPct val="150000"/>
              </a:lnSpc>
              <a:buNone/>
            </a:pPr>
            <a:r>
              <a:rPr lang="tr-TR" dirty="0" smtClean="0">
                <a:hlinkClick r:id="rId6" tooltip="Avrupa"/>
              </a:rPr>
              <a:t>Avrupa</a:t>
            </a:r>
            <a:r>
              <a:rPr lang="tr-TR" dirty="0" smtClean="0"/>
              <a:t>'nın </a:t>
            </a:r>
            <a:r>
              <a:rPr lang="tr-TR" dirty="0"/>
              <a:t>hayvan gübresi ile elde ettiği biyogaza ve tesis sayısına bakılacak olursa bu noktada </a:t>
            </a:r>
            <a:r>
              <a:rPr lang="tr-TR" dirty="0">
                <a:hlinkClick r:id="rId7" tooltip="Almanya"/>
              </a:rPr>
              <a:t>Almanya</a:t>
            </a:r>
            <a:r>
              <a:rPr lang="tr-TR" dirty="0"/>
              <a:t> 2,200 tesis ile en fazla üretim yapan ülke konumundadır</a:t>
            </a:r>
            <a:r>
              <a:rPr lang="tr-TR" dirty="0" smtClean="0"/>
              <a:t>.</a:t>
            </a:r>
            <a:r>
              <a:rPr lang="tr-TR" dirty="0"/>
              <a:t> Bu ülkeyi 70 tesis ile </a:t>
            </a:r>
            <a:r>
              <a:rPr lang="tr-TR" dirty="0">
                <a:hlinkClick r:id="rId8" tooltip="İtalya"/>
              </a:rPr>
              <a:t>İtalya</a:t>
            </a:r>
            <a:r>
              <a:rPr lang="tr-TR" dirty="0"/>
              <a:t> takip etmektedir</a:t>
            </a:r>
            <a:r>
              <a:rPr lang="tr-TR" dirty="0" smtClean="0"/>
              <a:t>.</a:t>
            </a:r>
            <a:r>
              <a:rPr lang="tr-TR" dirty="0"/>
              <a:t> Almanya'da biyogaz tesislerinin yapımı 1993 yılından itibaren artmış ve yine aynı yıldan günümüze kadar 139 tesisten 2,200 tesise kadar </a:t>
            </a:r>
            <a:r>
              <a:rPr lang="tr-TR" dirty="0" smtClean="0"/>
              <a:t>artmıştır.</a:t>
            </a:r>
            <a:endParaRPr lang="tr-TR" dirty="0"/>
          </a:p>
          <a:p>
            <a:pPr marL="0" indent="0" algn="just">
              <a:lnSpc>
                <a:spcPct val="150000"/>
              </a:lnSpc>
              <a:buNone/>
            </a:pPr>
            <a:endParaRPr lang="tr-TR" dirty="0"/>
          </a:p>
        </p:txBody>
      </p:sp>
    </p:spTree>
    <p:extLst>
      <p:ext uri="{BB962C8B-B14F-4D97-AF65-F5344CB8AC3E}">
        <p14:creationId xmlns:p14="http://schemas.microsoft.com/office/powerpoint/2010/main" val="236248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455894"/>
          </a:xfrm>
        </p:spPr>
        <p:txBody>
          <a:bodyPr>
            <a:normAutofit fontScale="90000"/>
          </a:bodyPr>
          <a:lstStyle/>
          <a:p>
            <a:pPr algn="ctr"/>
            <a:r>
              <a:rPr lang="tr-TR" sz="2800" dirty="0" smtClean="0"/>
              <a:t>Tarihçesi</a:t>
            </a:r>
            <a:endParaRPr lang="tr-TR" sz="2800" dirty="0"/>
          </a:p>
        </p:txBody>
      </p:sp>
      <p:sp>
        <p:nvSpPr>
          <p:cNvPr id="3" name="Content Placeholder 2"/>
          <p:cNvSpPr>
            <a:spLocks noGrp="1"/>
          </p:cNvSpPr>
          <p:nvPr>
            <p:ph idx="1"/>
          </p:nvPr>
        </p:nvSpPr>
        <p:spPr>
          <a:xfrm>
            <a:off x="1069848" y="1071154"/>
            <a:ext cx="10058400" cy="5101046"/>
          </a:xfrm>
        </p:spPr>
        <p:txBody>
          <a:bodyPr>
            <a:normAutofit/>
          </a:bodyPr>
          <a:lstStyle/>
          <a:p>
            <a:pPr algn="just">
              <a:lnSpc>
                <a:spcPct val="150000"/>
              </a:lnSpc>
            </a:pPr>
            <a:r>
              <a:rPr lang="tr-TR" dirty="0"/>
              <a:t>Yapay gaz üretimi, </a:t>
            </a:r>
            <a:r>
              <a:rPr lang="tr-TR" dirty="0">
                <a:hlinkClick r:id="rId2" tooltip="Sanayi devrimi"/>
              </a:rPr>
              <a:t>sanayi devrimi</a:t>
            </a:r>
            <a:r>
              <a:rPr lang="tr-TR" dirty="0"/>
              <a:t> ve </a:t>
            </a:r>
            <a:r>
              <a:rPr lang="tr-TR" dirty="0">
                <a:hlinkClick r:id="rId3" tooltip="Kentleşme"/>
              </a:rPr>
              <a:t>kentleşme</a:t>
            </a:r>
            <a:r>
              <a:rPr lang="tr-TR" dirty="0"/>
              <a:t> ile birlikte gelişti. </a:t>
            </a:r>
            <a:r>
              <a:rPr lang="tr-TR" dirty="0">
                <a:hlinkClick r:id="rId4" tooltip="Doğalgaz"/>
              </a:rPr>
              <a:t>Doğalgaz</a:t>
            </a:r>
            <a:r>
              <a:rPr lang="tr-TR" dirty="0"/>
              <a:t> kullanımının yaygınlaşmasına kadar dünyada ve </a:t>
            </a:r>
            <a:r>
              <a:rPr lang="tr-TR" dirty="0">
                <a:hlinkClick r:id="rId5" tooltip="Türkiye"/>
              </a:rPr>
              <a:t>Türkiye</a:t>
            </a:r>
            <a:r>
              <a:rPr lang="tr-TR" dirty="0"/>
              <a:t>'de fabrikalarda üretildi ve yaygın olarak kullanıldı.</a:t>
            </a:r>
          </a:p>
          <a:p>
            <a:pPr algn="just">
              <a:lnSpc>
                <a:spcPct val="150000"/>
              </a:lnSpc>
            </a:pPr>
            <a:r>
              <a:rPr lang="tr-TR" dirty="0">
                <a:hlinkClick r:id="rId6" tooltip="İstanbul"/>
              </a:rPr>
              <a:t>İstanbul</a:t>
            </a:r>
            <a:r>
              <a:rPr lang="tr-TR" dirty="0"/>
              <a:t>'da, Rumeli Yakası'na gaz üretmek için 1887'de </a:t>
            </a:r>
            <a:r>
              <a:rPr lang="tr-TR" dirty="0">
                <a:hlinkClick r:id="rId7" tooltip="Yedikule"/>
              </a:rPr>
              <a:t>Yedikule</a:t>
            </a:r>
            <a:r>
              <a:rPr lang="tr-TR" dirty="0"/>
              <a:t> Havagazı Fabrikası (Yedikule Gazhanesi), </a:t>
            </a:r>
            <a:r>
              <a:rPr lang="tr-TR" dirty="0">
                <a:hlinkClick r:id="rId8" tooltip="Anadolu Yakası"/>
              </a:rPr>
              <a:t>Anadolu Yakası</a:t>
            </a:r>
            <a:r>
              <a:rPr lang="tr-TR" dirty="0"/>
              <a:t> içinse 1891'de </a:t>
            </a:r>
            <a:r>
              <a:rPr lang="tr-TR" dirty="0">
                <a:hlinkClick r:id="rId9" tooltip="Kadıköy"/>
              </a:rPr>
              <a:t>Kadıköy</a:t>
            </a:r>
            <a:r>
              <a:rPr lang="tr-TR" dirty="0"/>
              <a:t>'de </a:t>
            </a:r>
            <a:r>
              <a:rPr lang="tr-TR" dirty="0">
                <a:hlinkClick r:id="rId10" tooltip="Kurbağalıdere"/>
              </a:rPr>
              <a:t>Kurbağalıdere</a:t>
            </a:r>
            <a:r>
              <a:rPr lang="tr-TR" dirty="0"/>
              <a:t> Havagazı Fabrikası kuruldu.</a:t>
            </a:r>
          </a:p>
          <a:p>
            <a:pPr algn="just">
              <a:lnSpc>
                <a:spcPct val="150000"/>
              </a:lnSpc>
            </a:pPr>
            <a:r>
              <a:rPr lang="tr-TR" dirty="0"/>
              <a:t>Bu fabrikalar ile onlara bağlı havagazı şebekesi, 1945 yılında </a:t>
            </a:r>
            <a:r>
              <a:rPr lang="tr-TR" dirty="0">
                <a:hlinkClick r:id="rId11" tooltip="İETT"/>
              </a:rPr>
              <a:t>İETT</a:t>
            </a:r>
            <a:r>
              <a:rPr lang="tr-TR" dirty="0"/>
              <a:t> tarafından devralındı. İstanbul'da havagazı üretimi Haziran 1993'te belediye kararıyla durduruluncaya kadar devam etti</a:t>
            </a:r>
            <a:r>
              <a:rPr lang="tr-TR" dirty="0" smtClean="0"/>
              <a:t>.</a:t>
            </a:r>
            <a:endParaRPr lang="tr-TR" dirty="0"/>
          </a:p>
        </p:txBody>
      </p:sp>
    </p:spTree>
    <p:extLst>
      <p:ext uri="{BB962C8B-B14F-4D97-AF65-F5344CB8AC3E}">
        <p14:creationId xmlns:p14="http://schemas.microsoft.com/office/powerpoint/2010/main" val="1567803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26157"/>
          </a:xfrm>
        </p:spPr>
        <p:txBody>
          <a:bodyPr>
            <a:normAutofit fontScale="90000"/>
          </a:bodyPr>
          <a:lstStyle/>
          <a:p>
            <a:pPr algn="ctr"/>
            <a:r>
              <a:rPr lang="tr-TR" b="0" dirty="0" smtClean="0"/>
              <a:t/>
            </a:r>
            <a:br>
              <a:rPr lang="tr-TR" b="0" dirty="0" smtClean="0"/>
            </a:br>
            <a:r>
              <a:rPr lang="tr-TR" sz="3600" dirty="0"/>
              <a:t>Biyogazın kullanım alanları</a:t>
            </a:r>
            <a:r>
              <a:rPr lang="tr-TR" b="0" dirty="0"/>
              <a:t/>
            </a:r>
            <a:br>
              <a:rPr lang="tr-TR" b="0" dirty="0"/>
            </a:br>
            <a:r>
              <a:rPr lang="tr-TR" sz="3200" dirty="0"/>
              <a:t/>
            </a:r>
            <a:br>
              <a:rPr lang="tr-TR" sz="3200" dirty="0"/>
            </a:br>
            <a:r>
              <a:rPr lang="tr-TR" sz="3200" dirty="0" smtClean="0"/>
              <a:t> </a:t>
            </a:r>
            <a:endParaRPr lang="tr-TR" sz="3200" dirty="0"/>
          </a:p>
        </p:txBody>
      </p:sp>
      <p:sp>
        <p:nvSpPr>
          <p:cNvPr id="3" name="Content Placeholder 2"/>
          <p:cNvSpPr>
            <a:spLocks noGrp="1"/>
          </p:cNvSpPr>
          <p:nvPr>
            <p:ph idx="1"/>
          </p:nvPr>
        </p:nvSpPr>
        <p:spPr>
          <a:xfrm>
            <a:off x="1069848" y="1371600"/>
            <a:ext cx="10058400" cy="4800600"/>
          </a:xfrm>
        </p:spPr>
        <p:txBody>
          <a:bodyPr/>
          <a:lstStyle/>
          <a:p>
            <a:pPr marL="0" indent="0" algn="just">
              <a:lnSpc>
                <a:spcPct val="150000"/>
              </a:lnSpc>
              <a:buNone/>
            </a:pPr>
            <a:r>
              <a:rPr lang="tr-TR" dirty="0"/>
              <a:t>Biyogaz </a:t>
            </a:r>
            <a:r>
              <a:rPr lang="tr-TR" dirty="0">
                <a:hlinkClick r:id="rId2" tooltip="Doğalgaz"/>
              </a:rPr>
              <a:t>doğalgazın</a:t>
            </a:r>
            <a:r>
              <a:rPr lang="tr-TR" dirty="0"/>
              <a:t> kullanım alanlarıyla paralel olarak kullanılabilen bir </a:t>
            </a:r>
            <a:r>
              <a:rPr lang="tr-TR" dirty="0">
                <a:hlinkClick r:id="rId3" tooltip="Enerji"/>
              </a:rPr>
              <a:t>enerji</a:t>
            </a:r>
            <a:r>
              <a:rPr lang="tr-TR" dirty="0"/>
              <a:t> </a:t>
            </a:r>
            <a:r>
              <a:rPr lang="tr-TR" dirty="0" smtClean="0"/>
              <a:t>kaynağıdır.</a:t>
            </a:r>
            <a:r>
              <a:rPr lang="tr-TR" baseline="30000" dirty="0"/>
              <a:t> </a:t>
            </a:r>
            <a:r>
              <a:rPr lang="tr-TR" dirty="0" smtClean="0"/>
              <a:t>Biyogaz </a:t>
            </a:r>
            <a:r>
              <a:rPr lang="tr-TR" dirty="0"/>
              <a:t>kullanım alanları aşağıdaki gibi sıralanabilir</a:t>
            </a:r>
            <a:r>
              <a:rPr lang="tr-TR" dirty="0" smtClean="0"/>
              <a:t>,</a:t>
            </a:r>
            <a:endParaRPr lang="tr-TR" baseline="30000" dirty="0"/>
          </a:p>
          <a:p>
            <a:pPr algn="just">
              <a:lnSpc>
                <a:spcPct val="150000"/>
              </a:lnSpc>
            </a:pPr>
            <a:r>
              <a:rPr lang="tr-TR" dirty="0" smtClean="0"/>
              <a:t>Doğrudan </a:t>
            </a:r>
            <a:r>
              <a:rPr lang="tr-TR" dirty="0"/>
              <a:t>yakarak </a:t>
            </a:r>
            <a:r>
              <a:rPr lang="tr-TR" b="1" dirty="0">
                <a:hlinkClick r:id="rId4" tooltip="Isınma"/>
              </a:rPr>
              <a:t>ısınma</a:t>
            </a:r>
            <a:r>
              <a:rPr lang="tr-TR" dirty="0"/>
              <a:t> ve </a:t>
            </a:r>
            <a:r>
              <a:rPr lang="tr-TR" b="1" dirty="0">
                <a:hlinkClick r:id="rId5" tooltip="Isıtma"/>
              </a:rPr>
              <a:t>ısıtma</a:t>
            </a:r>
            <a:r>
              <a:rPr lang="tr-TR" dirty="0"/>
              <a:t>,</a:t>
            </a:r>
          </a:p>
          <a:p>
            <a:pPr algn="just">
              <a:lnSpc>
                <a:spcPct val="150000"/>
              </a:lnSpc>
            </a:pPr>
            <a:r>
              <a:rPr lang="tr-TR" dirty="0">
                <a:hlinkClick r:id="rId6" tooltip="Motor"/>
              </a:rPr>
              <a:t>Motor</a:t>
            </a:r>
            <a:r>
              <a:rPr lang="tr-TR" dirty="0"/>
              <a:t> </a:t>
            </a:r>
            <a:r>
              <a:rPr lang="tr-TR" dirty="0">
                <a:hlinkClick r:id="rId7" tooltip="Yakıt"/>
              </a:rPr>
              <a:t>yakıtı</a:t>
            </a:r>
            <a:r>
              <a:rPr lang="tr-TR" dirty="0"/>
              <a:t> olarak kullanımı suretiyle </a:t>
            </a:r>
            <a:r>
              <a:rPr lang="tr-TR" b="1" dirty="0">
                <a:hlinkClick r:id="rId8" tooltip="Ulaşım"/>
              </a:rPr>
              <a:t>ulaşım</a:t>
            </a:r>
            <a:r>
              <a:rPr lang="tr-TR" dirty="0"/>
              <a:t>,</a:t>
            </a:r>
          </a:p>
          <a:p>
            <a:pPr algn="just">
              <a:lnSpc>
                <a:spcPct val="150000"/>
              </a:lnSpc>
            </a:pPr>
            <a:r>
              <a:rPr lang="tr-TR" dirty="0">
                <a:hlinkClick r:id="rId9" tooltip="Türbin"/>
              </a:rPr>
              <a:t>Türbin</a:t>
            </a:r>
            <a:r>
              <a:rPr lang="tr-TR" dirty="0"/>
              <a:t> yakıtı olarak kullanımı ile </a:t>
            </a:r>
            <a:r>
              <a:rPr lang="tr-TR" b="1" dirty="0">
                <a:hlinkClick r:id="rId10" tooltip="Elektrik"/>
              </a:rPr>
              <a:t>elektrik</a:t>
            </a:r>
            <a:r>
              <a:rPr lang="tr-TR" dirty="0"/>
              <a:t> üretimi,</a:t>
            </a:r>
          </a:p>
          <a:p>
            <a:pPr algn="just">
              <a:lnSpc>
                <a:spcPct val="150000"/>
              </a:lnSpc>
            </a:pPr>
            <a:r>
              <a:rPr lang="tr-TR" dirty="0">
                <a:hlinkClick r:id="rId11" tooltip="Yakıt pili"/>
              </a:rPr>
              <a:t>Yakıt pillerinde</a:t>
            </a:r>
            <a:r>
              <a:rPr lang="tr-TR" dirty="0"/>
              <a:t> kullanımı,</a:t>
            </a:r>
          </a:p>
          <a:p>
            <a:pPr algn="just">
              <a:lnSpc>
                <a:spcPct val="150000"/>
              </a:lnSpc>
            </a:pPr>
            <a:r>
              <a:rPr lang="tr-TR" dirty="0"/>
              <a:t>Mevcut doğalgaza katılarak maliyetlerin düşürülmesi,</a:t>
            </a:r>
          </a:p>
          <a:p>
            <a:pPr algn="just">
              <a:lnSpc>
                <a:spcPct val="150000"/>
              </a:lnSpc>
            </a:pPr>
            <a:r>
              <a:rPr lang="tr-TR" dirty="0"/>
              <a:t>Kimyasal maddelerin üretimi sırasında biyogaz kullanımı.</a:t>
            </a:r>
          </a:p>
          <a:p>
            <a:pPr marL="0" indent="0" algn="just">
              <a:lnSpc>
                <a:spcPct val="150000"/>
              </a:lnSpc>
              <a:buNone/>
            </a:pPr>
            <a:endParaRPr lang="tr-TR" dirty="0"/>
          </a:p>
        </p:txBody>
      </p:sp>
    </p:spTree>
    <p:extLst>
      <p:ext uri="{BB962C8B-B14F-4D97-AF65-F5344CB8AC3E}">
        <p14:creationId xmlns:p14="http://schemas.microsoft.com/office/powerpoint/2010/main" val="3421353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00892"/>
            <a:ext cx="10058400" cy="5571308"/>
          </a:xfrm>
        </p:spPr>
        <p:txBody>
          <a:bodyPr>
            <a:normAutofit/>
          </a:bodyPr>
          <a:lstStyle/>
          <a:p>
            <a:pPr marL="0" indent="0" algn="just">
              <a:lnSpc>
                <a:spcPct val="150000"/>
              </a:lnSpc>
              <a:buNone/>
            </a:pPr>
            <a:r>
              <a:rPr lang="tr-TR" dirty="0"/>
              <a:t>Tüm bu kullanım alanlarının yanı sıra biyogaz </a:t>
            </a:r>
            <a:r>
              <a:rPr lang="tr-TR" dirty="0">
                <a:hlinkClick r:id="rId2" tooltip="Çevre"/>
              </a:rPr>
              <a:t>çevreye</a:t>
            </a:r>
            <a:r>
              <a:rPr lang="tr-TR" dirty="0"/>
              <a:t> karşı duyarlı bir enerji kaynağıdır. Bu yüzden gelişen koşullarda </a:t>
            </a:r>
            <a:r>
              <a:rPr lang="tr-TR" dirty="0">
                <a:hlinkClick r:id="rId3" tooltip="Çevre kirliliği"/>
              </a:rPr>
              <a:t>çevre kirliliğinin</a:t>
            </a:r>
            <a:r>
              <a:rPr lang="tr-TR" dirty="0"/>
              <a:t> önlenmesinde </a:t>
            </a:r>
            <a:r>
              <a:rPr lang="tr-TR" b="1" dirty="0"/>
              <a:t>yeşil yakıt</a:t>
            </a:r>
            <a:r>
              <a:rPr lang="tr-TR" dirty="0"/>
              <a:t> olarak bilinen </a:t>
            </a:r>
            <a:r>
              <a:rPr lang="tr-TR" dirty="0">
                <a:hlinkClick r:id="rId4" tooltip="Organik madde"/>
              </a:rPr>
              <a:t>organik madde</a:t>
            </a:r>
            <a:r>
              <a:rPr lang="tr-TR" dirty="0"/>
              <a:t> kökenli biyogaz kullanımı daha önemlidir. Biyogaz üretimi için kullanılan ham maddeler tarımsal arazilerde üretildiği için, tarımsal işletmelerde gerek </a:t>
            </a:r>
            <a:r>
              <a:rPr lang="tr-TR" dirty="0">
                <a:hlinkClick r:id="rId5" tooltip="Sera"/>
              </a:rPr>
              <a:t>seraların</a:t>
            </a:r>
            <a:r>
              <a:rPr lang="tr-TR" dirty="0"/>
              <a:t> ve iskan yapılarının ısıtılmasında gerekse </a:t>
            </a:r>
            <a:r>
              <a:rPr lang="tr-TR" dirty="0">
                <a:hlinkClick r:id="rId6" tooltip="Traktör"/>
              </a:rPr>
              <a:t>traktörlerin</a:t>
            </a:r>
            <a:r>
              <a:rPr lang="tr-TR" dirty="0"/>
              <a:t> yakıtı olarak kullanılmasında önemli bir fayda sağlayabilmektedir. Bu şekilde kullanılan biyogaz işletme maliyetlerini önemli ölçüde azaltmaktadır.</a:t>
            </a:r>
          </a:p>
        </p:txBody>
      </p:sp>
    </p:spTree>
    <p:extLst>
      <p:ext uri="{BB962C8B-B14F-4D97-AF65-F5344CB8AC3E}">
        <p14:creationId xmlns:p14="http://schemas.microsoft.com/office/powerpoint/2010/main" val="21645582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91026"/>
          </a:xfrm>
        </p:spPr>
        <p:txBody>
          <a:bodyPr>
            <a:normAutofit/>
          </a:bodyPr>
          <a:lstStyle/>
          <a:p>
            <a:pPr algn="ctr"/>
            <a:r>
              <a:rPr lang="tr-TR" sz="2800" dirty="0" smtClean="0"/>
              <a:t>Diğer </a:t>
            </a:r>
            <a:r>
              <a:rPr lang="tr-TR" sz="2800" dirty="0"/>
              <a:t>yenilenebilir enerji sistemlerine göre farkı</a:t>
            </a:r>
          </a:p>
        </p:txBody>
      </p:sp>
      <p:sp>
        <p:nvSpPr>
          <p:cNvPr id="3" name="Content Placeholder 2"/>
          <p:cNvSpPr>
            <a:spLocks noGrp="1"/>
          </p:cNvSpPr>
          <p:nvPr>
            <p:ph idx="1"/>
          </p:nvPr>
        </p:nvSpPr>
        <p:spPr>
          <a:xfrm>
            <a:off x="1069848" y="1201783"/>
            <a:ext cx="10058400" cy="5225143"/>
          </a:xfrm>
        </p:spPr>
        <p:txBody>
          <a:bodyPr>
            <a:normAutofit fontScale="92500" lnSpcReduction="10000"/>
          </a:bodyPr>
          <a:lstStyle/>
          <a:p>
            <a:pPr marL="0" indent="0" algn="just">
              <a:lnSpc>
                <a:spcPct val="150000"/>
              </a:lnSpc>
              <a:buNone/>
            </a:pPr>
            <a:r>
              <a:rPr lang="tr-TR" dirty="0"/>
              <a:t>Biyogaz, diğer yenilenebilir enerjiler ile karşılaştırıldığında birçok boyutta avantajlara sahiptir</a:t>
            </a:r>
            <a:r>
              <a:rPr lang="tr-TR" dirty="0" smtClean="0"/>
              <a:t>.</a:t>
            </a:r>
          </a:p>
          <a:p>
            <a:pPr>
              <a:lnSpc>
                <a:spcPct val="150000"/>
              </a:lnSpc>
              <a:buFont typeface="Wingdings" panose="05000000000000000000" pitchFamily="2" charset="2"/>
              <a:buChar char="Ø"/>
            </a:pPr>
            <a:r>
              <a:rPr lang="tr-TR" b="1" dirty="0">
                <a:solidFill>
                  <a:srgbClr val="FF0000"/>
                </a:solidFill>
              </a:rPr>
              <a:t>Çevresel </a:t>
            </a:r>
            <a:r>
              <a:rPr lang="tr-TR" b="1" dirty="0" smtClean="0">
                <a:solidFill>
                  <a:srgbClr val="FF0000"/>
                </a:solidFill>
              </a:rPr>
              <a:t>Boyut</a:t>
            </a:r>
            <a:endParaRPr lang="tr-TR" b="1" dirty="0">
              <a:solidFill>
                <a:srgbClr val="FF0000"/>
              </a:solidFill>
            </a:endParaRPr>
          </a:p>
          <a:p>
            <a:pPr marL="0" indent="0" algn="just">
              <a:lnSpc>
                <a:spcPct val="150000"/>
              </a:lnSpc>
              <a:buNone/>
            </a:pPr>
            <a:r>
              <a:rPr lang="tr-TR" dirty="0"/>
              <a:t>Hayvan gübresinin herhangi bir işleme tabi tutulmaksızın doğaya salıverilmesi halinde yaratmış olduğu kirlilik oldukça yüksek seviyededir. 80 inekli bir çiftlikten çıkan gübre kaynaklı oluşan CH₄ emisyonu yılda 110 ton CO₂ (sürekli yolda olan 110 aracın oluşturduğu karbon emisyonu)'e eşittir. Böyle bir çiftliğe biyogaz tesisi kurulması ile bu zarar çiftlikte kullanılabilecek bir yeşil enerjiye dönüştürülebilir</a:t>
            </a:r>
            <a:r>
              <a:rPr lang="tr-TR" dirty="0" smtClean="0"/>
              <a:t>.</a:t>
            </a:r>
            <a:endParaRPr lang="tr-TR" dirty="0"/>
          </a:p>
          <a:p>
            <a:pPr marL="0" indent="0" algn="just">
              <a:lnSpc>
                <a:spcPct val="150000"/>
              </a:lnSpc>
              <a:buNone/>
            </a:pPr>
            <a:r>
              <a:rPr lang="tr-TR" dirty="0"/>
              <a:t>İşlenmemiş hayvan gübresinin toprağa verilmesi ile birlikte toprağın tuzluluk oranı artar, gübrenin içinde bulunan zararlılar ekilen toprağa karışır ve yeraltı sularının kirlenmesine neden olur.</a:t>
            </a:r>
          </a:p>
          <a:p>
            <a:pPr marL="0" indent="0" algn="just">
              <a:buNone/>
            </a:pPr>
            <a:endParaRPr lang="tr-TR" dirty="0" smtClean="0"/>
          </a:p>
        </p:txBody>
      </p:sp>
    </p:spTree>
    <p:extLst>
      <p:ext uri="{BB962C8B-B14F-4D97-AF65-F5344CB8AC3E}">
        <p14:creationId xmlns:p14="http://schemas.microsoft.com/office/powerpoint/2010/main" val="1616184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44583"/>
            <a:ext cx="10058400" cy="5427617"/>
          </a:xfrm>
        </p:spPr>
        <p:txBody>
          <a:bodyPr/>
          <a:lstStyle/>
          <a:p>
            <a:pPr>
              <a:buFont typeface="Wingdings" panose="05000000000000000000" pitchFamily="2" charset="2"/>
              <a:buChar char="Ø"/>
            </a:pPr>
            <a:r>
              <a:rPr lang="tr-TR" b="1" dirty="0">
                <a:solidFill>
                  <a:srgbClr val="FF0000"/>
                </a:solidFill>
              </a:rPr>
              <a:t>Ekonomik </a:t>
            </a:r>
            <a:r>
              <a:rPr lang="tr-TR" b="1" dirty="0" smtClean="0">
                <a:solidFill>
                  <a:srgbClr val="FF0000"/>
                </a:solidFill>
              </a:rPr>
              <a:t>Boyut</a:t>
            </a:r>
            <a:endParaRPr lang="tr-TR" b="1" dirty="0"/>
          </a:p>
          <a:p>
            <a:pPr marL="0" indent="0" algn="just">
              <a:lnSpc>
                <a:spcPct val="150000"/>
              </a:lnSpc>
              <a:buNone/>
            </a:pPr>
            <a:r>
              <a:rPr lang="tr-TR" dirty="0"/>
              <a:t>1MW güce sahip bir Rüzgâr tribünü yılda ortalama 3066MWh elektrik üretebilir; 1MW güce sahip bir güneş enerji santrali yalnızca ışıma saat aralığında yani yılda ortalama 2300 saat çalışarak 2300MWh elektrik üretebilir. 1MW güce sahip bir biyogaz tesisi yılda 8200 saat elektrik üretimi gerçekleştirebilir.</a:t>
            </a:r>
          </a:p>
          <a:p>
            <a:pPr marL="0" indent="0" algn="just">
              <a:lnSpc>
                <a:spcPct val="150000"/>
              </a:lnSpc>
              <a:buNone/>
            </a:pPr>
            <a:r>
              <a:rPr lang="tr-TR" dirty="0"/>
              <a:t>Elektrik üretiminin yanı sıra kojenerasyon tesisinin çalışması esnasında ortaya çıkan termal enerji birçok alanda kullanılabilir.</a:t>
            </a:r>
          </a:p>
          <a:p>
            <a:pPr marL="0" indent="0" algn="just">
              <a:lnSpc>
                <a:spcPct val="150000"/>
              </a:lnSpc>
              <a:buNone/>
            </a:pPr>
            <a:r>
              <a:rPr lang="tr-TR" dirty="0"/>
              <a:t>Fermentasyon sonrası elde edilen atık iyi bir toprak şartlandırıcısıdır, zenginleştirilerek biyogübre olarak kullanıma sunulabilir.</a:t>
            </a:r>
          </a:p>
          <a:p>
            <a:pPr marL="0" indent="0" algn="just">
              <a:lnSpc>
                <a:spcPct val="150000"/>
              </a:lnSpc>
              <a:buNone/>
            </a:pPr>
            <a:endParaRPr lang="tr-TR" dirty="0"/>
          </a:p>
        </p:txBody>
      </p:sp>
    </p:spTree>
    <p:extLst>
      <p:ext uri="{BB962C8B-B14F-4D97-AF65-F5344CB8AC3E}">
        <p14:creationId xmlns:p14="http://schemas.microsoft.com/office/powerpoint/2010/main" val="2937067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73459"/>
          </a:xfrm>
        </p:spPr>
        <p:txBody>
          <a:bodyPr>
            <a:normAutofit fontScale="90000"/>
          </a:bodyPr>
          <a:lstStyle/>
          <a:p>
            <a:pPr algn="ctr"/>
            <a:r>
              <a:rPr lang="tr-TR" dirty="0" smtClean="0"/>
              <a:t>Kaynaklar</a:t>
            </a:r>
            <a:endParaRPr lang="tr-TR" dirty="0"/>
          </a:p>
        </p:txBody>
      </p:sp>
      <p:sp>
        <p:nvSpPr>
          <p:cNvPr id="3" name="Content Placeholder 2"/>
          <p:cNvSpPr>
            <a:spLocks noGrp="1"/>
          </p:cNvSpPr>
          <p:nvPr>
            <p:ph idx="1"/>
          </p:nvPr>
        </p:nvSpPr>
        <p:spPr>
          <a:xfrm>
            <a:off x="1069848" y="1319349"/>
            <a:ext cx="10058400" cy="4852851"/>
          </a:xfrm>
        </p:spPr>
        <p:txBody>
          <a:bodyPr/>
          <a:lstStyle/>
          <a:p>
            <a:endParaRPr lang="tr-TR" i="1" dirty="0" smtClean="0"/>
          </a:p>
          <a:p>
            <a:pPr algn="just"/>
            <a:r>
              <a:rPr lang="tr-TR" i="1" dirty="0" smtClean="0"/>
              <a:t>Öztürk</a:t>
            </a:r>
            <a:r>
              <a:rPr lang="tr-TR" i="1" dirty="0"/>
              <a:t>, Mustafa. </a:t>
            </a:r>
            <a:r>
              <a:rPr lang="tr-TR" i="1" dirty="0">
                <a:hlinkClick r:id="rId2"/>
              </a:rPr>
              <a:t>"Hayvan Gübresinden Biyogaz Üretimi"</a:t>
            </a:r>
            <a:r>
              <a:rPr lang="tr-TR" i="1" dirty="0"/>
              <a:t>. Çevre ve Orman Bakanlığı. </a:t>
            </a:r>
            <a:endParaRPr lang="tr-TR" i="1" dirty="0" smtClean="0"/>
          </a:p>
          <a:p>
            <a:pPr algn="just"/>
            <a:r>
              <a:rPr lang="tr-TR" i="1" dirty="0" smtClean="0"/>
              <a:t>Biyogaz.org.tr</a:t>
            </a:r>
            <a:r>
              <a:rPr lang="tr-TR" i="1" dirty="0"/>
              <a:t>. </a:t>
            </a:r>
            <a:endParaRPr lang="tr-TR" i="1" dirty="0" smtClean="0"/>
          </a:p>
          <a:p>
            <a:pPr algn="just"/>
            <a:r>
              <a:rPr lang="tr-TR" i="1" dirty="0" smtClean="0"/>
              <a:t>Karaosmanoğlu</a:t>
            </a:r>
            <a:r>
              <a:rPr lang="tr-TR" i="1" dirty="0"/>
              <a:t>, Filiz. </a:t>
            </a:r>
            <a:r>
              <a:rPr lang="tr-TR" i="1" dirty="0">
                <a:hlinkClick r:id="rId3"/>
              </a:rPr>
              <a:t>"BİYOGAZ ÜRETİMİNDE KULLANILABİLECEK ATIKLAR"</a:t>
            </a:r>
            <a:r>
              <a:rPr lang="tr-TR" i="1" dirty="0"/>
              <a:t>. Biyogaz.com. </a:t>
            </a:r>
            <a:endParaRPr lang="tr-TR" i="1" dirty="0" smtClean="0"/>
          </a:p>
          <a:p>
            <a:pPr algn="just"/>
            <a:r>
              <a:rPr lang="tr-TR" i="1" dirty="0" smtClean="0"/>
              <a:t>Nesteren</a:t>
            </a:r>
            <a:r>
              <a:rPr lang="tr-TR" i="1" dirty="0"/>
              <a:t>, Bilgin. </a:t>
            </a:r>
            <a:r>
              <a:rPr lang="tr-TR" i="1" dirty="0">
                <a:hlinkClick r:id="rId4"/>
              </a:rPr>
              <a:t>"Biyogaz Nedir?"</a:t>
            </a:r>
            <a:r>
              <a:rPr lang="tr-TR" i="1" dirty="0"/>
              <a:t>. Tarım ve Köyişleri Bakanlığı. </a:t>
            </a:r>
            <a:endParaRPr lang="tr-TR" dirty="0"/>
          </a:p>
          <a:p>
            <a:pPr algn="just"/>
            <a:r>
              <a:rPr lang="tr-TR" dirty="0" smtClean="0">
                <a:hlinkClick r:id="rId5"/>
              </a:rPr>
              <a:t>https</a:t>
            </a:r>
            <a:r>
              <a:rPr lang="tr-TR" dirty="0">
                <a:hlinkClick r:id="rId5"/>
              </a:rPr>
              <a:t>://</a:t>
            </a:r>
            <a:r>
              <a:rPr lang="tr-TR" dirty="0" smtClean="0">
                <a:hlinkClick r:id="rId5"/>
              </a:rPr>
              <a:t>enerlinc.com.tr/biyogaz-nedir.html</a:t>
            </a:r>
            <a:endParaRPr lang="tr-TR" dirty="0" smtClean="0"/>
          </a:p>
          <a:p>
            <a:pPr algn="just"/>
            <a:r>
              <a:rPr lang="tr-TR" u="sng">
                <a:hlinkClick r:id="rId6"/>
              </a:rPr>
              <a:t>www.corumgaz.com.tr </a:t>
            </a:r>
          </a:p>
          <a:p>
            <a:pPr algn="just"/>
            <a:endParaRPr lang="tr-TR" dirty="0"/>
          </a:p>
        </p:txBody>
      </p:sp>
    </p:spTree>
    <p:extLst>
      <p:ext uri="{BB962C8B-B14F-4D97-AF65-F5344CB8AC3E}">
        <p14:creationId xmlns:p14="http://schemas.microsoft.com/office/powerpoint/2010/main" val="1678711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704087"/>
          </a:xfrm>
        </p:spPr>
        <p:txBody>
          <a:bodyPr>
            <a:normAutofit/>
          </a:bodyPr>
          <a:lstStyle/>
          <a:p>
            <a:pPr algn="ctr"/>
            <a:r>
              <a:rPr lang="tr-TR" sz="3200" dirty="0" smtClean="0"/>
              <a:t>Jeneratör Gazı</a:t>
            </a:r>
            <a:endParaRPr lang="tr-TR" sz="3200" dirty="0"/>
          </a:p>
        </p:txBody>
      </p:sp>
      <p:sp>
        <p:nvSpPr>
          <p:cNvPr id="3" name="Content Placeholder 2"/>
          <p:cNvSpPr>
            <a:spLocks noGrp="1"/>
          </p:cNvSpPr>
          <p:nvPr>
            <p:ph idx="1"/>
          </p:nvPr>
        </p:nvSpPr>
        <p:spPr>
          <a:xfrm>
            <a:off x="1069848" y="1280160"/>
            <a:ext cx="10058400" cy="4892040"/>
          </a:xfrm>
        </p:spPr>
        <p:txBody>
          <a:bodyPr>
            <a:normAutofit fontScale="92500" lnSpcReduction="20000"/>
          </a:bodyPr>
          <a:lstStyle/>
          <a:p>
            <a:pPr marL="0" indent="0" algn="just">
              <a:lnSpc>
                <a:spcPct val="150000"/>
              </a:lnSpc>
              <a:buNone/>
            </a:pPr>
            <a:r>
              <a:rPr lang="tr-TR" sz="1800" b="1" dirty="0">
                <a:latin typeface="Century Gothic" panose="020B0502020202020204" pitchFamily="34" charset="0"/>
              </a:rPr>
              <a:t>Jeneratör gazı</a:t>
            </a:r>
            <a:r>
              <a:rPr lang="tr-TR" sz="1800" dirty="0">
                <a:latin typeface="Century Gothic" panose="020B0502020202020204" pitchFamily="34" charset="0"/>
              </a:rPr>
              <a:t> ya da </a:t>
            </a:r>
            <a:r>
              <a:rPr lang="tr-TR" sz="1800" b="1" dirty="0">
                <a:latin typeface="Century Gothic" panose="020B0502020202020204" pitchFamily="34" charset="0"/>
              </a:rPr>
              <a:t>üretici gaz</a:t>
            </a:r>
            <a:r>
              <a:rPr lang="tr-TR" sz="1800" dirty="0">
                <a:latin typeface="Century Gothic" panose="020B0502020202020204" pitchFamily="34" charset="0"/>
              </a:rPr>
              <a:t>, </a:t>
            </a:r>
            <a:r>
              <a:rPr lang="tr-TR" sz="1800" dirty="0">
                <a:latin typeface="Century Gothic" panose="020B0502020202020204" pitchFamily="34" charset="0"/>
                <a:hlinkClick r:id="rId2" tooltip="Doğalgaz"/>
              </a:rPr>
              <a:t>doğalgazın</a:t>
            </a:r>
            <a:r>
              <a:rPr lang="tr-TR" sz="1800" dirty="0">
                <a:latin typeface="Century Gothic" panose="020B0502020202020204" pitchFamily="34" charset="0"/>
              </a:rPr>
              <a:t> aksine, </a:t>
            </a:r>
            <a:r>
              <a:rPr lang="tr-TR" sz="1800" dirty="0">
                <a:latin typeface="Century Gothic" panose="020B0502020202020204" pitchFamily="34" charset="0"/>
                <a:hlinkClick r:id="rId3" tooltip="Kömür"/>
              </a:rPr>
              <a:t>kömür</a:t>
            </a:r>
            <a:r>
              <a:rPr lang="tr-TR" sz="1800" dirty="0">
                <a:latin typeface="Century Gothic" panose="020B0502020202020204" pitchFamily="34" charset="0"/>
              </a:rPr>
              <a:t> gibi malzemelerden üretilen </a:t>
            </a:r>
            <a:r>
              <a:rPr lang="tr-TR" sz="1800" dirty="0" smtClean="0">
                <a:latin typeface="Century Gothic" panose="020B0502020202020204" pitchFamily="34" charset="0"/>
              </a:rPr>
              <a:t>bir yakıt gazıdır.</a:t>
            </a:r>
          </a:p>
          <a:p>
            <a:pPr marL="0" indent="0" algn="ctr">
              <a:lnSpc>
                <a:spcPct val="150000"/>
              </a:lnSpc>
              <a:buNone/>
            </a:pPr>
            <a:r>
              <a:rPr lang="tr-TR" sz="1800" dirty="0" smtClean="0">
                <a:latin typeface="Century Gothic" panose="020B0502020202020204" pitchFamily="34" charset="0"/>
              </a:rPr>
              <a:t>veya</a:t>
            </a:r>
          </a:p>
          <a:p>
            <a:pPr marL="0" indent="0" algn="just">
              <a:lnSpc>
                <a:spcPct val="150000"/>
              </a:lnSpc>
              <a:buNone/>
            </a:pPr>
            <a:r>
              <a:rPr lang="tr-TR" sz="1800" dirty="0" smtClean="0">
                <a:latin typeface="Century Gothic" panose="020B0502020202020204" pitchFamily="34" charset="0"/>
              </a:rPr>
              <a:t>Kok </a:t>
            </a:r>
            <a:r>
              <a:rPr lang="tr-TR" sz="1800" dirty="0">
                <a:latin typeface="Century Gothic" panose="020B0502020202020204" pitchFamily="34" charset="0"/>
              </a:rPr>
              <a:t>ya da taşkömürünün yetersiz hava ile yakılması veya karbonun su buharını dekompoze etmesiyle elde edilir. </a:t>
            </a:r>
          </a:p>
          <a:p>
            <a:pPr marL="0" indent="0" algn="just">
              <a:lnSpc>
                <a:spcPct val="150000"/>
              </a:lnSpc>
              <a:buNone/>
            </a:pPr>
            <a:r>
              <a:rPr lang="tr-TR" sz="1800" dirty="0" smtClean="0">
                <a:latin typeface="Century Gothic" panose="020B0502020202020204" pitchFamily="34" charset="0"/>
              </a:rPr>
              <a:t>Hava </a:t>
            </a:r>
            <a:r>
              <a:rPr lang="tr-TR" sz="1800" dirty="0">
                <a:latin typeface="Century Gothic" panose="020B0502020202020204" pitchFamily="34" charset="0"/>
              </a:rPr>
              <a:t>ile kısmi yanma yoluyla çeşitli yakıtlardan üretilebilir, genellikle sabit bir sıcaklığı korumak ve hava gazının </a:t>
            </a:r>
            <a:r>
              <a:rPr lang="tr-TR" sz="1800" dirty="0">
                <a:latin typeface="Century Gothic" panose="020B0502020202020204" pitchFamily="34" charset="0"/>
                <a:hlinkClick r:id="rId4" tooltip="Hidrojen"/>
              </a:rPr>
              <a:t>hidrojen</a:t>
            </a:r>
            <a:r>
              <a:rPr lang="tr-TR" sz="1800" dirty="0">
                <a:latin typeface="Century Gothic" panose="020B0502020202020204" pitchFamily="34" charset="0"/>
              </a:rPr>
              <a:t> ile zenginleştirilmesi yoluyla daha yüksek bir ısı içeriği gazı elde etmek için aynı anda su veya buhar enjeksiyonu ile modifiye edilebilir</a:t>
            </a:r>
            <a:r>
              <a:rPr lang="tr-TR" sz="1800" dirty="0" smtClean="0">
                <a:latin typeface="Century Gothic" panose="020B0502020202020204" pitchFamily="34" charset="0"/>
              </a:rPr>
              <a:t>.</a:t>
            </a:r>
          </a:p>
          <a:p>
            <a:pPr marL="0" indent="0" algn="just">
              <a:lnSpc>
                <a:spcPct val="150000"/>
              </a:lnSpc>
              <a:buNone/>
            </a:pPr>
            <a:r>
              <a:rPr lang="tr-TR" sz="1800" dirty="0" smtClean="0">
                <a:latin typeface="Century Gothic" panose="020B0502020202020204" pitchFamily="34" charset="0"/>
              </a:rPr>
              <a:t> Karbon </a:t>
            </a:r>
            <a:r>
              <a:rPr lang="tr-TR" sz="1800" dirty="0">
                <a:latin typeface="Century Gothic" panose="020B0502020202020204" pitchFamily="34" charset="0"/>
              </a:rPr>
              <a:t>yetersiz hava ile yakıldığında; </a:t>
            </a:r>
            <a:endParaRPr lang="tr-TR" sz="1800" dirty="0" smtClean="0">
              <a:latin typeface="Century Gothic" panose="020B0502020202020204" pitchFamily="34" charset="0"/>
            </a:endParaRPr>
          </a:p>
          <a:p>
            <a:pPr marL="0" indent="0" algn="just">
              <a:lnSpc>
                <a:spcPct val="150000"/>
              </a:lnSpc>
              <a:buNone/>
            </a:pPr>
            <a:r>
              <a:rPr lang="tr-TR" sz="1800" dirty="0" smtClean="0">
                <a:latin typeface="Century Gothic" panose="020B0502020202020204" pitchFamily="34" charset="0"/>
              </a:rPr>
              <a:t>2C+O</a:t>
            </a:r>
            <a:r>
              <a:rPr lang="tr-TR" sz="1800" baseline="-25000" dirty="0"/>
              <a:t>2</a:t>
            </a:r>
            <a:r>
              <a:rPr lang="tr-TR" sz="1800" dirty="0" smtClean="0">
                <a:latin typeface="Century Gothic" panose="020B0502020202020204" pitchFamily="34" charset="0"/>
              </a:rPr>
              <a:t>→2CO elde edilir. (hava gazı) ekzotermik (1) </a:t>
            </a:r>
          </a:p>
          <a:p>
            <a:pPr marL="0" indent="0" algn="just">
              <a:lnSpc>
                <a:spcPct val="150000"/>
              </a:lnSpc>
              <a:buNone/>
            </a:pPr>
            <a:r>
              <a:rPr lang="tr-TR" sz="1800" dirty="0" smtClean="0">
                <a:latin typeface="Century Gothic" panose="020B0502020202020204" pitchFamily="34" charset="0"/>
              </a:rPr>
              <a:t>Meydana </a:t>
            </a:r>
            <a:r>
              <a:rPr lang="tr-TR" sz="1800" dirty="0">
                <a:latin typeface="Century Gothic" panose="020B0502020202020204" pitchFamily="34" charset="0"/>
              </a:rPr>
              <a:t>gelen hava ve gaz karışımında yaklaşık olarak, % 30 CO, % </a:t>
            </a:r>
            <a:r>
              <a:rPr lang="tr-TR" sz="1800" dirty="0" smtClean="0">
                <a:latin typeface="Century Gothic" panose="020B0502020202020204" pitchFamily="34" charset="0"/>
              </a:rPr>
              <a:t>55 N</a:t>
            </a:r>
            <a:r>
              <a:rPr lang="tr-TR" sz="1800" baseline="-25000" dirty="0"/>
              <a:t>2</a:t>
            </a:r>
            <a:r>
              <a:rPr lang="tr-TR" sz="1800" dirty="0" smtClean="0">
                <a:latin typeface="Century Gothic" panose="020B0502020202020204" pitchFamily="34" charset="0"/>
              </a:rPr>
              <a:t> </a:t>
            </a:r>
            <a:r>
              <a:rPr lang="tr-TR" sz="1800" dirty="0">
                <a:latin typeface="Century Gothic" panose="020B0502020202020204" pitchFamily="34" charset="0"/>
              </a:rPr>
              <a:t>vardır. </a:t>
            </a:r>
            <a:endParaRPr lang="tr-TR" sz="1800" dirty="0" smtClean="0">
              <a:latin typeface="Century Gothic" panose="020B0502020202020204" pitchFamily="34" charset="0"/>
            </a:endParaRPr>
          </a:p>
          <a:p>
            <a:pPr marL="0" indent="0" algn="just">
              <a:buNone/>
            </a:pPr>
            <a:endParaRPr lang="tr-TR" sz="2200" dirty="0">
              <a:latin typeface="Century Gothic" panose="020B0502020202020204" pitchFamily="34" charset="0"/>
            </a:endParaRPr>
          </a:p>
          <a:p>
            <a:pPr marL="0" indent="0" algn="just">
              <a:buNone/>
            </a:pPr>
            <a:endParaRPr lang="tr-TR" dirty="0" smtClean="0">
              <a:latin typeface="Century Gothic" panose="020B0502020202020204" pitchFamily="34" charset="0"/>
            </a:endParaRPr>
          </a:p>
          <a:p>
            <a:pPr marL="0" indent="0" algn="just">
              <a:buNone/>
            </a:pPr>
            <a:endParaRPr lang="tr-TR" dirty="0">
              <a:latin typeface="Century Gothic" panose="020B0502020202020204" pitchFamily="34" charset="0"/>
            </a:endParaRPr>
          </a:p>
          <a:p>
            <a:pPr marL="0" indent="0" algn="just">
              <a:buNone/>
            </a:pPr>
            <a:endParaRPr lang="tr-TR" dirty="0" smtClean="0">
              <a:latin typeface="Century Gothic" panose="020B0502020202020204" pitchFamily="34" charset="0"/>
            </a:endParaRPr>
          </a:p>
        </p:txBody>
      </p:sp>
    </p:spTree>
    <p:extLst>
      <p:ext uri="{BB962C8B-B14F-4D97-AF65-F5344CB8AC3E}">
        <p14:creationId xmlns:p14="http://schemas.microsoft.com/office/powerpoint/2010/main" val="22600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940527"/>
            <a:ext cx="10058400" cy="5231674"/>
          </a:xfrm>
        </p:spPr>
        <p:txBody>
          <a:bodyPr>
            <a:normAutofit fontScale="92500" lnSpcReduction="20000"/>
          </a:bodyPr>
          <a:lstStyle/>
          <a:p>
            <a:pPr marL="0" indent="0" algn="just">
              <a:lnSpc>
                <a:spcPct val="150000"/>
              </a:lnSpc>
              <a:buNone/>
            </a:pPr>
            <a:r>
              <a:rPr lang="tr-TR" dirty="0">
                <a:latin typeface="Century Gothic" panose="020B0502020202020204" pitchFamily="34" charset="0"/>
              </a:rPr>
              <a:t>Jeneratör gazında %25-30 karbon monoksit, %50-55 </a:t>
            </a:r>
            <a:r>
              <a:rPr lang="tr-TR" dirty="0" smtClean="0">
                <a:latin typeface="Century Gothic" panose="020B0502020202020204" pitchFamily="34" charset="0"/>
              </a:rPr>
              <a:t>azot yanında </a:t>
            </a:r>
            <a:r>
              <a:rPr lang="tr-TR" dirty="0">
                <a:latin typeface="Century Gothic" panose="020B0502020202020204" pitchFamily="34" charset="0"/>
              </a:rPr>
              <a:t>%10-15 hidrojen </a:t>
            </a:r>
            <a:r>
              <a:rPr lang="tr-TR" dirty="0" smtClean="0">
                <a:latin typeface="Century Gothic" panose="020B0502020202020204" pitchFamily="34" charset="0"/>
              </a:rPr>
              <a:t> de bulunur</a:t>
            </a:r>
            <a:r>
              <a:rPr lang="tr-TR" dirty="0">
                <a:latin typeface="Century Gothic" panose="020B0502020202020204" pitchFamily="34" charset="0"/>
              </a:rPr>
              <a:t>. İçinde bir miktar hidrokarbon ve karbon dioksit de bulunabilir. Isıl değeri düşüktür</a:t>
            </a:r>
            <a:r>
              <a:rPr lang="tr-TR" dirty="0" smtClean="0">
                <a:latin typeface="Century Gothic" panose="020B0502020202020204" pitchFamily="34" charset="0"/>
              </a:rPr>
              <a:t>.</a:t>
            </a:r>
            <a:endParaRPr lang="tr-TR" dirty="0" smtClean="0">
              <a:solidFill>
                <a:srgbClr val="FF0000"/>
              </a:solidFill>
              <a:latin typeface="Century Gothic" panose="020B0502020202020204" pitchFamily="34" charset="0"/>
            </a:endParaRPr>
          </a:p>
          <a:p>
            <a:pPr marL="0" indent="0" algn="just">
              <a:lnSpc>
                <a:spcPct val="150000"/>
              </a:lnSpc>
              <a:buNone/>
            </a:pPr>
            <a:r>
              <a:rPr lang="tr-TR" dirty="0" smtClean="0">
                <a:solidFill>
                  <a:srgbClr val="FF0000"/>
                </a:solidFill>
                <a:latin typeface="Century Gothic" panose="020B0502020202020204" pitchFamily="34" charset="0"/>
              </a:rPr>
              <a:t>Üretici </a:t>
            </a:r>
            <a:r>
              <a:rPr lang="tr-TR" dirty="0">
                <a:solidFill>
                  <a:srgbClr val="FF0000"/>
                </a:solidFill>
                <a:latin typeface="Century Gothic" panose="020B0502020202020204" pitchFamily="34" charset="0"/>
              </a:rPr>
              <a:t>gaz</a:t>
            </a:r>
            <a:r>
              <a:rPr lang="tr-TR" dirty="0">
                <a:latin typeface="Century Gothic" panose="020B0502020202020204" pitchFamily="34" charset="0"/>
              </a:rPr>
              <a:t>, kok kömürü fırınları ve yüksek fırınlar, çimento ve seramik fırınlar gibi </a:t>
            </a:r>
            <a:r>
              <a:rPr lang="tr-TR" dirty="0">
                <a:latin typeface="Century Gothic" panose="020B0502020202020204" pitchFamily="34" charset="0"/>
                <a:hlinkClick r:id="rId2" tooltip="Demir"/>
              </a:rPr>
              <a:t>demir</a:t>
            </a:r>
            <a:r>
              <a:rPr lang="tr-TR" dirty="0">
                <a:latin typeface="Century Gothic" panose="020B0502020202020204" pitchFamily="34" charset="0"/>
              </a:rPr>
              <a:t> ve </a:t>
            </a:r>
            <a:r>
              <a:rPr lang="tr-TR" dirty="0">
                <a:latin typeface="Century Gothic" panose="020B0502020202020204" pitchFamily="34" charset="0"/>
                <a:hlinkClick r:id="rId3" tooltip="Çelik"/>
              </a:rPr>
              <a:t>çelik</a:t>
            </a:r>
            <a:r>
              <a:rPr lang="tr-TR" dirty="0">
                <a:latin typeface="Century Gothic" panose="020B0502020202020204" pitchFamily="34" charset="0"/>
              </a:rPr>
              <a:t> üretimi için endüstriyel yakıt veya gaz motorları aracılığıyla mekanik güç olarak kullanılmıştır. Isıtma değerinde karakteristik olarak düşüktür, ancak yapım maliyeti ucuz olması nedeniyle büyük miktarlarda üretilmesi ve kullanılması mümkündür.</a:t>
            </a:r>
          </a:p>
          <a:p>
            <a:pPr marL="0" indent="0" algn="just">
              <a:lnSpc>
                <a:spcPct val="150000"/>
              </a:lnSpc>
              <a:buNone/>
            </a:pPr>
            <a:r>
              <a:rPr lang="tr-TR" dirty="0">
                <a:latin typeface="Century Gothic" panose="020B0502020202020204" pitchFamily="34" charset="0"/>
              </a:rPr>
              <a:t>ABD'de jeneratör gazı, odun gazı gibi üretim için kullanılan yakıta dayanan diğer isimlerle de ifade edilebilir. İngiltere'de jeneratör gazı genellikle </a:t>
            </a:r>
            <a:r>
              <a:rPr lang="tr-TR" b="1" dirty="0">
                <a:latin typeface="Century Gothic" panose="020B0502020202020204" pitchFamily="34" charset="0"/>
              </a:rPr>
              <a:t>emme gazı</a:t>
            </a:r>
            <a:r>
              <a:rPr lang="tr-TR" dirty="0">
                <a:latin typeface="Century Gothic" panose="020B0502020202020204" pitchFamily="34" charset="0"/>
              </a:rPr>
              <a:t> olarak adlandırılır. Emme terimi, havanın bir içten yanmalı motor tarafından gaz jeneratörüne çekilme şeklini belirtir.</a:t>
            </a:r>
          </a:p>
          <a:p>
            <a:pPr marL="0" indent="0" algn="just" fontAlgn="auto">
              <a:lnSpc>
                <a:spcPct val="150000"/>
              </a:lnSpc>
              <a:buNone/>
            </a:pPr>
            <a:endParaRPr lang="tr-TR" dirty="0"/>
          </a:p>
        </p:txBody>
      </p:sp>
    </p:spTree>
    <p:extLst>
      <p:ext uri="{BB962C8B-B14F-4D97-AF65-F5344CB8AC3E}">
        <p14:creationId xmlns:p14="http://schemas.microsoft.com/office/powerpoint/2010/main" val="1565556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47779"/>
          </a:xfrm>
        </p:spPr>
        <p:txBody>
          <a:bodyPr>
            <a:normAutofit/>
          </a:bodyPr>
          <a:lstStyle/>
          <a:p>
            <a:pPr algn="ctr"/>
            <a:r>
              <a:rPr lang="tr-TR" sz="3200" dirty="0" smtClean="0"/>
              <a:t>Yüksek </a:t>
            </a:r>
            <a:r>
              <a:rPr lang="tr-TR" sz="3200" dirty="0"/>
              <a:t>fırın gazı</a:t>
            </a:r>
          </a:p>
        </p:txBody>
      </p:sp>
      <p:sp>
        <p:nvSpPr>
          <p:cNvPr id="3" name="Content Placeholder 2"/>
          <p:cNvSpPr>
            <a:spLocks noGrp="1"/>
          </p:cNvSpPr>
          <p:nvPr>
            <p:ph idx="1"/>
          </p:nvPr>
        </p:nvSpPr>
        <p:spPr>
          <a:xfrm>
            <a:off x="1069848" y="1397726"/>
            <a:ext cx="10058400" cy="4774474"/>
          </a:xfrm>
        </p:spPr>
        <p:txBody>
          <a:bodyPr>
            <a:noAutofit/>
          </a:bodyPr>
          <a:lstStyle/>
          <a:p>
            <a:pPr marL="0" indent="0" algn="just" fontAlgn="base">
              <a:lnSpc>
                <a:spcPct val="150000"/>
              </a:lnSpc>
              <a:buNone/>
            </a:pPr>
            <a:r>
              <a:rPr lang="tr-TR" b="1" dirty="0">
                <a:latin typeface="Century Gothic" panose="020B0502020202020204" pitchFamily="34" charset="0"/>
              </a:rPr>
              <a:t>Yüksek </a:t>
            </a:r>
            <a:r>
              <a:rPr lang="tr-TR" b="1" dirty="0">
                <a:latin typeface="Century Gothic" panose="020B0502020202020204" pitchFamily="34" charset="0"/>
                <a:hlinkClick r:id="rId2"/>
              </a:rPr>
              <a:t>fırın</a:t>
            </a:r>
            <a:r>
              <a:rPr lang="tr-TR" b="1" dirty="0">
                <a:latin typeface="Century Gothic" panose="020B0502020202020204" pitchFamily="34" charset="0"/>
              </a:rPr>
              <a:t> </a:t>
            </a:r>
            <a:r>
              <a:rPr lang="tr-TR" b="1" dirty="0" smtClean="0">
                <a:latin typeface="Century Gothic" panose="020B0502020202020204" pitchFamily="34" charset="0"/>
              </a:rPr>
              <a:t>gazı</a:t>
            </a:r>
            <a:r>
              <a:rPr lang="tr-TR" dirty="0" smtClean="0">
                <a:latin typeface="Century Gothic" panose="020B0502020202020204" pitchFamily="34" charset="0"/>
              </a:rPr>
              <a:t>, </a:t>
            </a:r>
            <a:r>
              <a:rPr lang="tr-TR" dirty="0">
                <a:latin typeface="Century Gothic" panose="020B0502020202020204" pitchFamily="34" charset="0"/>
              </a:rPr>
              <a:t>demir cevheri metalik demire kok ile indirildiğinde oluşan yüksek fırınların bir yan ürünüdür. Demir yüksek fırınından elde edilen gazlarda yüksek miktarda (CO) gazı bulunduğu için, bir çeşit yakıt gazı olarak kullanılırlar</a:t>
            </a:r>
            <a:r>
              <a:rPr lang="tr-TR" dirty="0" smtClean="0">
                <a:latin typeface="Century Gothic" panose="020B0502020202020204" pitchFamily="34" charset="0"/>
              </a:rPr>
              <a:t>.</a:t>
            </a:r>
          </a:p>
          <a:p>
            <a:pPr marL="0" indent="0" algn="just" fontAlgn="base">
              <a:lnSpc>
                <a:spcPct val="150000"/>
              </a:lnSpc>
              <a:buNone/>
            </a:pPr>
            <a:r>
              <a:rPr lang="tr-TR" b="1" dirty="0">
                <a:latin typeface="Century Gothic" panose="020B0502020202020204" pitchFamily="34" charset="0"/>
              </a:rPr>
              <a:t>Yüksek fırının</a:t>
            </a:r>
            <a:r>
              <a:rPr lang="tr-TR" dirty="0">
                <a:latin typeface="Century Gothic" panose="020B0502020202020204" pitchFamily="34" charset="0"/>
              </a:rPr>
              <a:t> tepesinden, 150-200 °C sıcaklığında, </a:t>
            </a:r>
            <a:r>
              <a:rPr lang="tr-TR" dirty="0" smtClean="0">
                <a:latin typeface="Century Gothic" panose="020B0502020202020204" pitchFamily="34" charset="0"/>
              </a:rPr>
              <a:t>700-1,000 kcal/m</a:t>
            </a:r>
            <a:r>
              <a:rPr lang="tr-TR" baseline="30000" dirty="0"/>
              <a:t>3</a:t>
            </a:r>
            <a:r>
              <a:rPr lang="tr-TR" dirty="0" smtClean="0">
                <a:latin typeface="Century Gothic" panose="020B0502020202020204" pitchFamily="34" charset="0"/>
              </a:rPr>
              <a:t> </a:t>
            </a:r>
            <a:r>
              <a:rPr lang="tr-TR" dirty="0">
                <a:latin typeface="Century Gothic" panose="020B0502020202020204" pitchFamily="34" charset="0"/>
              </a:rPr>
              <a:t>kalorifik değerde alınan </a:t>
            </a:r>
            <a:r>
              <a:rPr lang="tr-TR" b="1" dirty="0">
                <a:latin typeface="Century Gothic" panose="020B0502020202020204" pitchFamily="34" charset="0"/>
              </a:rPr>
              <a:t>yüksek fırın gazı</a:t>
            </a:r>
            <a:r>
              <a:rPr lang="tr-TR" dirty="0">
                <a:latin typeface="Century Gothic" panose="020B0502020202020204" pitchFamily="34" charset="0"/>
              </a:rPr>
              <a:t>; esas olarak %18-22 CO, %18-22 </a:t>
            </a:r>
            <a:r>
              <a:rPr lang="tr-TR" dirty="0" smtClean="0">
                <a:latin typeface="Century Gothic" panose="020B0502020202020204" pitchFamily="34" charset="0"/>
              </a:rPr>
              <a:t>CO</a:t>
            </a:r>
            <a:r>
              <a:rPr lang="tr-TR" baseline="-25000" dirty="0" smtClean="0"/>
              <a:t>2</a:t>
            </a:r>
            <a:r>
              <a:rPr lang="tr-TR" dirty="0" smtClean="0">
                <a:latin typeface="Century Gothic" panose="020B0502020202020204" pitchFamily="34" charset="0"/>
              </a:rPr>
              <a:t>, </a:t>
            </a:r>
            <a:r>
              <a:rPr lang="tr-TR" dirty="0">
                <a:latin typeface="Century Gothic" panose="020B0502020202020204" pitchFamily="34" charset="0"/>
              </a:rPr>
              <a:t>%2-4 hidrojen (</a:t>
            </a:r>
            <a:r>
              <a:rPr lang="tr-TR" dirty="0" smtClean="0">
                <a:latin typeface="Century Gothic" panose="020B0502020202020204" pitchFamily="34" charset="0"/>
              </a:rPr>
              <a:t>H</a:t>
            </a:r>
            <a:r>
              <a:rPr lang="tr-TR" baseline="-25000" dirty="0"/>
              <a:t>2</a:t>
            </a:r>
            <a:r>
              <a:rPr lang="tr-TR" dirty="0" smtClean="0">
                <a:latin typeface="Century Gothic" panose="020B0502020202020204" pitchFamily="34" charset="0"/>
              </a:rPr>
              <a:t>), </a:t>
            </a:r>
            <a:r>
              <a:rPr lang="tr-TR" dirty="0">
                <a:latin typeface="Century Gothic" panose="020B0502020202020204" pitchFamily="34" charset="0"/>
              </a:rPr>
              <a:t>%0.1 metan (</a:t>
            </a:r>
            <a:r>
              <a:rPr lang="tr-TR" dirty="0" smtClean="0">
                <a:latin typeface="Century Gothic" panose="020B0502020202020204" pitchFamily="34" charset="0"/>
              </a:rPr>
              <a:t>CH</a:t>
            </a:r>
            <a:r>
              <a:rPr lang="tr-TR" baseline="-25000" dirty="0"/>
              <a:t>4</a:t>
            </a:r>
            <a:r>
              <a:rPr lang="tr-TR" dirty="0" smtClean="0">
                <a:latin typeface="Century Gothic" panose="020B0502020202020204" pitchFamily="34" charset="0"/>
              </a:rPr>
              <a:t>) </a:t>
            </a:r>
            <a:r>
              <a:rPr lang="tr-TR" dirty="0">
                <a:latin typeface="Century Gothic" panose="020B0502020202020204" pitchFamily="34" charset="0"/>
              </a:rPr>
              <a:t>ve %52-60 ise azottur (</a:t>
            </a:r>
            <a:r>
              <a:rPr lang="tr-TR" dirty="0" smtClean="0">
                <a:latin typeface="Century Gothic" panose="020B0502020202020204" pitchFamily="34" charset="0"/>
              </a:rPr>
              <a:t>N</a:t>
            </a:r>
            <a:r>
              <a:rPr lang="tr-TR" baseline="-25000" dirty="0"/>
              <a:t>2</a:t>
            </a:r>
            <a:r>
              <a:rPr lang="tr-TR" dirty="0" smtClean="0">
                <a:latin typeface="Century Gothic" panose="020B0502020202020204" pitchFamily="34" charset="0"/>
              </a:rPr>
              <a:t>).</a:t>
            </a:r>
            <a:endParaRPr lang="tr-TR" dirty="0">
              <a:latin typeface="Century Gothic" panose="020B0502020202020204" pitchFamily="34" charset="0"/>
            </a:endParaRPr>
          </a:p>
          <a:p>
            <a:pPr marL="0" indent="0" algn="just" fontAlgn="base">
              <a:lnSpc>
                <a:spcPct val="150000"/>
              </a:lnSpc>
              <a:buNone/>
            </a:pPr>
            <a:r>
              <a:rPr lang="tr-TR" dirty="0" smtClean="0">
                <a:latin typeface="Century Gothic" panose="020B0502020202020204" pitchFamily="34" charset="0"/>
              </a:rPr>
              <a:t>Çok </a:t>
            </a:r>
            <a:r>
              <a:rPr lang="tr-TR" dirty="0">
                <a:latin typeface="Century Gothic" panose="020B0502020202020204" pitchFamily="34" charset="0"/>
              </a:rPr>
              <a:t>düşük bir ısıtma değerine sahiptir, </a:t>
            </a:r>
            <a:r>
              <a:rPr lang="tr-TR" dirty="0" smtClean="0">
                <a:latin typeface="Century Gothic" panose="020B0502020202020204" pitchFamily="34" charset="0"/>
              </a:rPr>
              <a:t>Çelik </a:t>
            </a:r>
            <a:r>
              <a:rPr lang="tr-TR" dirty="0">
                <a:latin typeface="Century Gothic" panose="020B0502020202020204" pitchFamily="34" charset="0"/>
              </a:rPr>
              <a:t>işlerinde genellikle </a:t>
            </a:r>
            <a:r>
              <a:rPr lang="tr-TR" dirty="0">
                <a:latin typeface="Century Gothic" panose="020B0502020202020204" pitchFamily="34" charset="0"/>
                <a:hlinkClick r:id="rId3"/>
              </a:rPr>
              <a:t>yakıt</a:t>
            </a:r>
            <a:r>
              <a:rPr lang="tr-TR" dirty="0">
                <a:latin typeface="Century Gothic" panose="020B0502020202020204" pitchFamily="34" charset="0"/>
              </a:rPr>
              <a:t> olarak kullanılır, ancak yakmak için teçhizatlandırılmış kazanlarda ve enerji santrallerinde kullanılabilir. Yanmadan önce doğal </a:t>
            </a:r>
            <a:r>
              <a:rPr lang="tr-TR" dirty="0">
                <a:latin typeface="Century Gothic" panose="020B0502020202020204" pitchFamily="34" charset="0"/>
                <a:hlinkClick r:id="rId4"/>
              </a:rPr>
              <a:t>gaz</a:t>
            </a:r>
            <a:r>
              <a:rPr lang="tr-TR" dirty="0">
                <a:latin typeface="Century Gothic" panose="020B0502020202020204" pitchFamily="34" charset="0"/>
              </a:rPr>
              <a:t> veya kok fırını gazı ile kombine edilebilir veya yanmayı sağlamak için daha zengin gaz veya yağ ile alev desteği sağlanabilir. </a:t>
            </a:r>
            <a:endParaRPr lang="tr-TR" sz="2200" dirty="0" smtClean="0">
              <a:latin typeface="Century Gothic" panose="020B0502020202020204" pitchFamily="34" charset="0"/>
            </a:endParaRPr>
          </a:p>
        </p:txBody>
      </p:sp>
    </p:spTree>
    <p:extLst>
      <p:ext uri="{BB962C8B-B14F-4D97-AF65-F5344CB8AC3E}">
        <p14:creationId xmlns:p14="http://schemas.microsoft.com/office/powerpoint/2010/main" val="1873497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83326"/>
            <a:ext cx="10058400" cy="5688874"/>
          </a:xfrm>
        </p:spPr>
        <p:txBody>
          <a:bodyPr>
            <a:normAutofit/>
          </a:bodyPr>
          <a:lstStyle/>
          <a:p>
            <a:pPr marL="0" indent="0" algn="just" fontAlgn="base">
              <a:lnSpc>
                <a:spcPct val="150000"/>
              </a:lnSpc>
              <a:buNone/>
            </a:pPr>
            <a:r>
              <a:rPr lang="tr-TR" dirty="0">
                <a:latin typeface="Century Gothic" panose="020B0502020202020204" pitchFamily="34" charset="0"/>
              </a:rPr>
              <a:t>Partikül madde, daha temiz bir şekilde yakılabilmek için çıkarılır. Yüksek fırın gazı bazen ısı veya elektrik üretmeden alevlenir</a:t>
            </a:r>
            <a:r>
              <a:rPr lang="tr-TR" dirty="0" smtClean="0">
                <a:latin typeface="Century Gothic" panose="020B0502020202020204" pitchFamily="34" charset="0"/>
              </a:rPr>
              <a:t>.</a:t>
            </a:r>
          </a:p>
          <a:p>
            <a:pPr marL="0" indent="0" algn="just" fontAlgn="base">
              <a:lnSpc>
                <a:spcPct val="150000"/>
              </a:lnSpc>
              <a:buNone/>
            </a:pPr>
            <a:r>
              <a:rPr lang="tr-TR" dirty="0" smtClean="0">
                <a:latin typeface="Century Gothic" panose="020B0502020202020204" pitchFamily="34" charset="0"/>
              </a:rPr>
              <a:t>Yüksek </a:t>
            </a:r>
            <a:r>
              <a:rPr lang="tr-TR" dirty="0">
                <a:latin typeface="Century Gothic" panose="020B0502020202020204" pitchFamily="34" charset="0"/>
              </a:rPr>
              <a:t>fırın gazı, yüksek basınçlı ve yaklaşık 100-150 </a:t>
            </a:r>
            <a:r>
              <a:rPr lang="tr-TR" dirty="0" smtClean="0">
                <a:latin typeface="Century Gothic" panose="020B0502020202020204" pitchFamily="34" charset="0"/>
              </a:rPr>
              <a:t>°C'de modern </a:t>
            </a:r>
            <a:r>
              <a:rPr lang="tr-TR" dirty="0">
                <a:latin typeface="Century Gothic" panose="020B0502020202020204" pitchFamily="34" charset="0"/>
              </a:rPr>
              <a:t>bir yüksek fırında üretilir. Bu basınç, herhangi bir yakıt yakılmadan 35 kWh / ton pik demire kadar elektrik enerjisi üretebilen bir jeneratörü </a:t>
            </a:r>
            <a:r>
              <a:rPr lang="tr-TR" dirty="0" smtClean="0">
                <a:latin typeface="Century Gothic" panose="020B0502020202020204" pitchFamily="34" charset="0"/>
              </a:rPr>
              <a:t>çalıştırmak </a:t>
            </a:r>
            <a:r>
              <a:rPr lang="tr-TR" dirty="0">
                <a:latin typeface="Century Gothic" panose="020B0502020202020204" pitchFamily="34" charset="0"/>
              </a:rPr>
              <a:t>için kullanılır</a:t>
            </a:r>
            <a:r>
              <a:rPr lang="tr-TR" dirty="0" smtClean="0">
                <a:latin typeface="Century Gothic" panose="020B0502020202020204" pitchFamily="34" charset="0"/>
              </a:rPr>
              <a:t>.</a:t>
            </a:r>
          </a:p>
          <a:p>
            <a:pPr marL="0" indent="0" algn="just" fontAlgn="base">
              <a:lnSpc>
                <a:spcPct val="150000"/>
              </a:lnSpc>
              <a:buNone/>
            </a:pPr>
            <a:r>
              <a:rPr lang="tr-TR" dirty="0" smtClean="0">
                <a:latin typeface="Century Gothic" panose="020B0502020202020204" pitchFamily="34" charset="0"/>
              </a:rPr>
              <a:t>Yüksek </a:t>
            </a:r>
            <a:r>
              <a:rPr lang="tr-TR" dirty="0">
                <a:latin typeface="Century Gothic" panose="020B0502020202020204" pitchFamily="34" charset="0"/>
              </a:rPr>
              <a:t>fırın gazının otomatik ateşleme noktası yaklaşık 630–650 </a:t>
            </a:r>
            <a:r>
              <a:rPr lang="tr-TR" dirty="0" smtClean="0">
                <a:latin typeface="Century Gothic" panose="020B0502020202020204" pitchFamily="34" charset="0"/>
              </a:rPr>
              <a:t>°C'dir.</a:t>
            </a:r>
            <a:br>
              <a:rPr lang="tr-TR" dirty="0" smtClean="0">
                <a:latin typeface="Century Gothic" panose="020B0502020202020204" pitchFamily="34" charset="0"/>
              </a:rPr>
            </a:br>
            <a:r>
              <a:rPr lang="tr-TR" dirty="0" smtClean="0">
                <a:latin typeface="Century Gothic" panose="020B0502020202020204" pitchFamily="34" charset="0"/>
              </a:rPr>
              <a:t>Yüksek karbon </a:t>
            </a:r>
            <a:r>
              <a:rPr lang="tr-TR" dirty="0">
                <a:latin typeface="Century Gothic" panose="020B0502020202020204" pitchFamily="34" charset="0"/>
              </a:rPr>
              <a:t>monoksit konsantrasyonu, gazı tehlikeli hale getirir.</a:t>
            </a:r>
          </a:p>
          <a:p>
            <a:pPr marL="0" indent="0" algn="just" fontAlgn="base">
              <a:lnSpc>
                <a:spcPct val="150000"/>
              </a:lnSpc>
              <a:buNone/>
            </a:pPr>
            <a:r>
              <a:rPr lang="tr-TR" dirty="0" smtClean="0">
                <a:latin typeface="Century Gothic" panose="020B0502020202020204" pitchFamily="34" charset="0"/>
              </a:rPr>
              <a:t>Renksiz</a:t>
            </a:r>
            <a:r>
              <a:rPr lang="tr-TR" dirty="0">
                <a:latin typeface="Century Gothic" panose="020B0502020202020204" pitchFamily="34" charset="0"/>
              </a:rPr>
              <a:t>, kokusuz, tatsız ve havadan ağır bir gazdır. Bu özellikleri nedeniyle, kolayca fark edilmeyen ve aynı zamanda zehirli olduğu için çok tehlikeli bir gazdır</a:t>
            </a:r>
            <a:r>
              <a:rPr lang="tr-TR" dirty="0" smtClean="0">
                <a:latin typeface="Century Gothic" panose="020B0502020202020204" pitchFamily="34" charset="0"/>
              </a:rPr>
              <a:t>.</a:t>
            </a:r>
            <a:r>
              <a:rPr lang="tr-TR" dirty="0">
                <a:latin typeface="Century Gothic" panose="020B0502020202020204" pitchFamily="34" charset="0"/>
              </a:rPr>
              <a:t> Genellikle fabrikalar için yakıt olarak kullanılır.</a:t>
            </a:r>
          </a:p>
          <a:p>
            <a:pPr marL="0" indent="0" algn="just" fontAlgn="base">
              <a:lnSpc>
                <a:spcPct val="150000"/>
              </a:lnSpc>
              <a:buNone/>
            </a:pPr>
            <a:endParaRPr lang="tr-TR" dirty="0">
              <a:latin typeface="Century Gothic" panose="020B0502020202020204" pitchFamily="34" charset="0"/>
            </a:endParaRPr>
          </a:p>
          <a:p>
            <a:pPr marL="0" indent="0" algn="just" fontAlgn="base">
              <a:buNone/>
            </a:pPr>
            <a:endParaRPr lang="tr-TR" dirty="0">
              <a:latin typeface="Century Gothic" panose="020B0502020202020204" pitchFamily="34" charset="0"/>
            </a:endParaRPr>
          </a:p>
          <a:p>
            <a:pPr marL="0" indent="0" algn="just">
              <a:buNone/>
            </a:pPr>
            <a:endParaRPr lang="tr-TR" dirty="0">
              <a:latin typeface="Century Gothic" panose="020B0502020202020204" pitchFamily="34" charset="0"/>
            </a:endParaRPr>
          </a:p>
        </p:txBody>
      </p:sp>
    </p:spTree>
    <p:extLst>
      <p:ext uri="{BB962C8B-B14F-4D97-AF65-F5344CB8AC3E}">
        <p14:creationId xmlns:p14="http://schemas.microsoft.com/office/powerpoint/2010/main" val="356959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17151"/>
          </a:xfrm>
        </p:spPr>
        <p:txBody>
          <a:bodyPr>
            <a:normAutofit/>
          </a:bodyPr>
          <a:lstStyle/>
          <a:p>
            <a:pPr algn="ctr"/>
            <a:r>
              <a:rPr lang="tr-TR" sz="3200" dirty="0"/>
              <a:t>Petrol gazı</a:t>
            </a:r>
          </a:p>
        </p:txBody>
      </p:sp>
      <p:sp>
        <p:nvSpPr>
          <p:cNvPr id="3" name="Content Placeholder 2"/>
          <p:cNvSpPr>
            <a:spLocks noGrp="1"/>
          </p:cNvSpPr>
          <p:nvPr>
            <p:ph idx="1"/>
          </p:nvPr>
        </p:nvSpPr>
        <p:spPr>
          <a:xfrm>
            <a:off x="1069848" y="1293223"/>
            <a:ext cx="10058400" cy="4878977"/>
          </a:xfrm>
        </p:spPr>
        <p:txBody>
          <a:bodyPr>
            <a:normAutofit fontScale="92500"/>
          </a:bodyPr>
          <a:lstStyle/>
          <a:p>
            <a:pPr marL="0" indent="0" algn="just">
              <a:lnSpc>
                <a:spcPct val="150000"/>
              </a:lnSpc>
              <a:buNone/>
            </a:pPr>
            <a:r>
              <a:rPr lang="tr-TR" dirty="0"/>
              <a:t>Kok üretme gazı ayarında olup, ham petrolün tasfiyesi esnasında elde edilmektedir</a:t>
            </a:r>
            <a:r>
              <a:rPr lang="tr-TR" dirty="0" smtClean="0"/>
              <a:t>.</a:t>
            </a:r>
          </a:p>
          <a:p>
            <a:pPr marL="0" indent="0" algn="just">
              <a:lnSpc>
                <a:spcPct val="150000"/>
              </a:lnSpc>
              <a:buNone/>
            </a:pPr>
            <a:r>
              <a:rPr lang="tr-TR" b="1" dirty="0"/>
              <a:t>LPG</a:t>
            </a:r>
            <a:r>
              <a:rPr lang="tr-TR" dirty="0"/>
              <a:t>, yani </a:t>
            </a:r>
            <a:r>
              <a:rPr lang="tr-TR" b="1" dirty="0"/>
              <a:t>Sıvılaştırılmış Petrol Gazı</a:t>
            </a:r>
            <a:r>
              <a:rPr lang="tr-TR" dirty="0"/>
              <a:t>, </a:t>
            </a:r>
            <a:r>
              <a:rPr lang="tr-TR" dirty="0">
                <a:hlinkClick r:id="rId2" tooltip="Ham petrol"/>
              </a:rPr>
              <a:t>ham petrolün</a:t>
            </a:r>
            <a:r>
              <a:rPr lang="tr-TR" dirty="0"/>
              <a:t> rafinerilerde damıtılması esnasında veya petrol yataklarının üzerinde bulunan </a:t>
            </a:r>
            <a:r>
              <a:rPr lang="tr-TR" dirty="0">
                <a:hlinkClick r:id="rId3" tooltip="Doğal gaz"/>
              </a:rPr>
              <a:t>doğal gazın</a:t>
            </a:r>
            <a:r>
              <a:rPr lang="tr-TR" dirty="0"/>
              <a:t> ayrıştırılması ile elde edilen ve basınç altında sıvılaştırılan, renksiz, kokusuz, havadan ağır ve yanıcı bir gazdır</a:t>
            </a:r>
            <a:r>
              <a:rPr lang="tr-TR" dirty="0" smtClean="0"/>
              <a:t>.</a:t>
            </a:r>
            <a:r>
              <a:rPr lang="tr-TR" dirty="0"/>
              <a:t> </a:t>
            </a:r>
            <a:r>
              <a:rPr lang="tr-TR" dirty="0" smtClean="0"/>
              <a:t>Propan</a:t>
            </a:r>
            <a:r>
              <a:rPr lang="tr-TR" dirty="0"/>
              <a:t>, Bütan, Etan, Bütülen ve Etilen gibi Gazların oluşturduğu hidrokarbonlar veya bu gazların karışımlarıdır. </a:t>
            </a:r>
          </a:p>
          <a:p>
            <a:pPr marL="0" indent="0" algn="just">
              <a:lnSpc>
                <a:spcPct val="150000"/>
              </a:lnSpc>
              <a:buNone/>
            </a:pPr>
            <a:r>
              <a:rPr lang="tr-TR" dirty="0"/>
              <a:t>Bir sızıntı durumunda, gaz kaçağının hemen anlaşılması amacıyla rafineriler tarafından özellikle kokulandırılmıştır. Türkiye'de kullanılan mix LPG'nin bileşimi genelde %70 </a:t>
            </a:r>
            <a:r>
              <a:rPr lang="tr-TR" dirty="0">
                <a:hlinkClick r:id="rId4" tooltip="Bütan"/>
              </a:rPr>
              <a:t>bütan</a:t>
            </a:r>
            <a:r>
              <a:rPr lang="tr-TR" dirty="0"/>
              <a:t>, %30 </a:t>
            </a:r>
            <a:r>
              <a:rPr lang="tr-TR" dirty="0">
                <a:hlinkClick r:id="rId5" tooltip="Propan"/>
              </a:rPr>
              <a:t>propan</a:t>
            </a:r>
            <a:r>
              <a:rPr lang="tr-TR" dirty="0"/>
              <a:t>'dır. </a:t>
            </a:r>
            <a:r>
              <a:rPr lang="tr-TR" dirty="0" smtClean="0"/>
              <a:t>LPG </a:t>
            </a:r>
            <a:r>
              <a:rPr lang="tr-TR" dirty="0"/>
              <a:t>doğalgazın aksine havadan ağır olduğundan dolayı sızıntı durumunda birikerek çöker</a:t>
            </a:r>
            <a:r>
              <a:rPr lang="tr-TR" dirty="0" smtClean="0"/>
              <a:t>.</a:t>
            </a:r>
          </a:p>
          <a:p>
            <a:pPr marL="0" indent="0">
              <a:lnSpc>
                <a:spcPct val="150000"/>
              </a:lnSpc>
              <a:buNone/>
            </a:pPr>
            <a:endParaRPr lang="tr-TR" dirty="0"/>
          </a:p>
          <a:p>
            <a:pPr marL="0" indent="0" algn="just">
              <a:buNone/>
            </a:pPr>
            <a:endParaRPr lang="tr-TR" dirty="0"/>
          </a:p>
          <a:p>
            <a:pPr marL="0" indent="0" algn="just">
              <a:buNone/>
            </a:pPr>
            <a:endParaRPr lang="tr-TR" b="1" dirty="0"/>
          </a:p>
        </p:txBody>
      </p:sp>
    </p:spTree>
    <p:extLst>
      <p:ext uri="{BB962C8B-B14F-4D97-AF65-F5344CB8AC3E}">
        <p14:creationId xmlns:p14="http://schemas.microsoft.com/office/powerpoint/2010/main" val="169072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40080"/>
            <a:ext cx="10058400" cy="5532120"/>
          </a:xfrm>
        </p:spPr>
        <p:txBody>
          <a:bodyPr/>
          <a:lstStyle/>
          <a:p>
            <a:pPr marL="0" indent="0" algn="just">
              <a:lnSpc>
                <a:spcPct val="150000"/>
              </a:lnSpc>
              <a:buNone/>
            </a:pPr>
            <a:r>
              <a:rPr lang="tr-TR" dirty="0"/>
              <a:t>Günümüzde fiziksel özelliğinden dolayı basınç altında sıvı olarak tüplerde veya tanklarda kolay depolanan ve taşınan LPG, mutfaktan sanayiye, ısınmadan aydınlatmaya ve hatta taşıt araçlarında yaygın olarak kullanılan, vazgeçilmez bir enerji kaynağı haline gelmiştir.</a:t>
            </a:r>
          </a:p>
          <a:p>
            <a:pPr marL="0" indent="0" algn="just">
              <a:lnSpc>
                <a:spcPct val="150000"/>
              </a:lnSpc>
              <a:buNone/>
            </a:pPr>
            <a:endParaRPr lang="tr-TR" dirty="0"/>
          </a:p>
        </p:txBody>
      </p:sp>
    </p:spTree>
    <p:extLst>
      <p:ext uri="{BB962C8B-B14F-4D97-AF65-F5344CB8AC3E}">
        <p14:creationId xmlns:p14="http://schemas.microsoft.com/office/powerpoint/2010/main" val="1639109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Yazı Tipi">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Tahta Yazı</Template>
  <TotalTime>1864</TotalTime>
  <Words>950</Words>
  <Application>Microsoft Office PowerPoint</Application>
  <PresentationFormat>Widescreen</PresentationFormat>
  <Paragraphs>147</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Bookman Old Style</vt:lpstr>
      <vt:lpstr>Century Gothic</vt:lpstr>
      <vt:lpstr>Wingdings</vt:lpstr>
      <vt:lpstr>Wood Type Yazı Tipi</vt:lpstr>
      <vt:lpstr>YAKITLAR ve YAKIT TEKNOLOJİLERİ </vt:lpstr>
      <vt:lpstr>Hava Gazı</vt:lpstr>
      <vt:lpstr>Tarihçesi</vt:lpstr>
      <vt:lpstr>Jeneratör Gazı</vt:lpstr>
      <vt:lpstr>PowerPoint Presentation</vt:lpstr>
      <vt:lpstr>Yüksek fırın gazı</vt:lpstr>
      <vt:lpstr>PowerPoint Presentation</vt:lpstr>
      <vt:lpstr>Petrol gazı</vt:lpstr>
      <vt:lpstr>PowerPoint Presentation</vt:lpstr>
      <vt:lpstr>LPG</vt:lpstr>
      <vt:lpstr>LPG'nin avantajları</vt:lpstr>
      <vt:lpstr>Kok gazı</vt:lpstr>
      <vt:lpstr>Su Gazı</vt:lpstr>
      <vt:lpstr>PowerPoint Presentation</vt:lpstr>
      <vt:lpstr>Biyogaz</vt:lpstr>
      <vt:lpstr>PowerPoint Presentation</vt:lpstr>
      <vt:lpstr>Biyogazın oluşumu</vt:lpstr>
      <vt:lpstr>PowerPoint Presentation</vt:lpstr>
      <vt:lpstr>PowerPoint Presentation</vt:lpstr>
      <vt:lpstr>  Biyogaz üretiminde kullanılan materyaller  </vt:lpstr>
      <vt:lpstr>PowerPoint Presentation</vt:lpstr>
      <vt:lpstr>PowerPoint Presentation</vt:lpstr>
      <vt:lpstr>Biyogaz üretimini etkileyen faktörler</vt:lpstr>
      <vt:lpstr>PowerPoint Presentation</vt:lpstr>
      <vt:lpstr>PowerPoint Presentation</vt:lpstr>
      <vt:lpstr>PowerPoint Presentation</vt:lpstr>
      <vt:lpstr>PowerPoint Presentation</vt:lpstr>
      <vt:lpstr>Türkiye'de biyogaz</vt:lpstr>
      <vt:lpstr>  Dünya'da biyogaz  </vt:lpstr>
      <vt:lpstr> Biyogazın kullanım alanları   </vt:lpstr>
      <vt:lpstr>PowerPoint Presentation</vt:lpstr>
      <vt:lpstr>Diğer yenilenebilir enerji sistemlerine göre farkı</vt:lpstr>
      <vt:lpstr>PowerPoint Presentation</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KİMYA MÜHENDİSLİĞİ LABORATUVARI 2</dc:title>
  <dc:creator>Supervisor</dc:creator>
  <cp:lastModifiedBy>Osman İsmail</cp:lastModifiedBy>
  <cp:revision>487</cp:revision>
  <dcterms:created xsi:type="dcterms:W3CDTF">2020-09-15T09:06:59Z</dcterms:created>
  <dcterms:modified xsi:type="dcterms:W3CDTF">2023-12-13T10:29:27Z</dcterms:modified>
</cp:coreProperties>
</file>