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76" r:id="rId1"/>
  </p:sldMasterIdLst>
  <p:sldIdLst>
    <p:sldId id="256" r:id="rId2"/>
    <p:sldId id="299" r:id="rId3"/>
    <p:sldId id="302" r:id="rId4"/>
    <p:sldId id="300" r:id="rId5"/>
    <p:sldId id="266" r:id="rId6"/>
    <p:sldId id="303" r:id="rId7"/>
    <p:sldId id="304" r:id="rId8"/>
    <p:sldId id="305" r:id="rId9"/>
    <p:sldId id="267" r:id="rId10"/>
    <p:sldId id="306" r:id="rId11"/>
    <p:sldId id="307" r:id="rId12"/>
    <p:sldId id="268" r:id="rId13"/>
    <p:sldId id="269" r:id="rId14"/>
    <p:sldId id="308" r:id="rId15"/>
    <p:sldId id="270" r:id="rId16"/>
    <p:sldId id="271" r:id="rId17"/>
    <p:sldId id="272" r:id="rId18"/>
    <p:sldId id="273" r:id="rId19"/>
    <p:sldId id="309" r:id="rId20"/>
    <p:sldId id="274" r:id="rId21"/>
    <p:sldId id="310" r:id="rId22"/>
    <p:sldId id="275" r:id="rId23"/>
    <p:sldId id="311" r:id="rId24"/>
    <p:sldId id="312" r:id="rId25"/>
    <p:sldId id="277" r:id="rId26"/>
    <p:sldId id="282" r:id="rId27"/>
    <p:sldId id="279" r:id="rId28"/>
    <p:sldId id="313" r:id="rId29"/>
    <p:sldId id="278" r:id="rId30"/>
    <p:sldId id="280" r:id="rId31"/>
    <p:sldId id="314" r:id="rId32"/>
    <p:sldId id="315" r:id="rId33"/>
    <p:sldId id="281" r:id="rId34"/>
    <p:sldId id="283" r:id="rId35"/>
    <p:sldId id="316" r:id="rId36"/>
    <p:sldId id="284" r:id="rId37"/>
    <p:sldId id="287" r:id="rId38"/>
    <p:sldId id="317" r:id="rId39"/>
    <p:sldId id="288" r:id="rId40"/>
    <p:sldId id="289" r:id="rId41"/>
    <p:sldId id="290" r:id="rId42"/>
    <p:sldId id="318" r:id="rId43"/>
    <p:sldId id="319" r:id="rId44"/>
    <p:sldId id="320" r:id="rId45"/>
    <p:sldId id="321" r:id="rId46"/>
    <p:sldId id="323" r:id="rId47"/>
    <p:sldId id="296" r:id="rId48"/>
    <p:sldId id="292" r:id="rId49"/>
    <p:sldId id="324" r:id="rId50"/>
    <p:sldId id="297" r:id="rId51"/>
    <p:sldId id="298" r:id="rId52"/>
    <p:sldId id="325" r:id="rId53"/>
    <p:sldId id="265" r:id="rId5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94364" autoAdjust="0"/>
  </p:normalViewPr>
  <p:slideViewPr>
    <p:cSldViewPr snapToGrid="0">
      <p:cViewPr varScale="1">
        <p:scale>
          <a:sx n="69" d="100"/>
          <a:sy n="69" d="100"/>
        </p:scale>
        <p:origin x="70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262004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54586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9180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3/5/2024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43655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C6F822A4-8DA6-4447-9B1F-C5DB58435268}" type="datetimeFigureOut">
              <a:rPr lang="en-US" smtClean="0"/>
              <a:t>3/5/2024</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84824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3/5/2024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511865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3/5/2024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7407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3/5/2024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92127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smtClean="0"/>
              <a:t>3/5/2024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30424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A16AA21-1863-4931-97CB-99D0A168701B}" type="datetimeFigureOut">
              <a:rPr lang="en-US" smtClean="0"/>
              <a:t>3/5/2024</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06336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3772C379-9A7C-4C87-A116-CBE9F58B04C5}" type="datetimeFigureOut">
              <a:rPr lang="en-US" smtClean="0"/>
              <a:t>3/5/2024</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9918738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8664C608-40B1-4030-A28D-5B74BC98ADCE}" type="datetimeFigureOut">
              <a:rPr lang="en-US" smtClean="0"/>
              <a:t>3/5/2024</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753119295"/>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pPr algn="ctr"/>
            <a:r>
              <a:rPr lang="tr-TR" dirty="0"/>
              <a:t>Tekstil Hazırlama Teknolojisi</a:t>
            </a:r>
            <a:endParaRPr lang="en-US" dirty="0"/>
          </a:p>
        </p:txBody>
      </p:sp>
      <p:sp>
        <p:nvSpPr>
          <p:cNvPr id="3" name="Alt Başlık 2"/>
          <p:cNvSpPr>
            <a:spLocks noGrp="1"/>
          </p:cNvSpPr>
          <p:nvPr>
            <p:ph type="subTitle" idx="1"/>
          </p:nvPr>
        </p:nvSpPr>
        <p:spPr>
          <a:xfrm>
            <a:off x="1069847" y="4389120"/>
            <a:ext cx="8545207" cy="1069848"/>
          </a:xfrm>
        </p:spPr>
        <p:txBody>
          <a:bodyPr/>
          <a:lstStyle/>
          <a:p>
            <a:pPr algn="ctr"/>
            <a:r>
              <a:rPr lang="tr-TR" dirty="0" smtClean="0"/>
              <a:t>2023-2024 Bahar Dönemi </a:t>
            </a:r>
          </a:p>
          <a:p>
            <a:pPr algn="ctr"/>
            <a:r>
              <a:rPr lang="tr-TR" dirty="0" smtClean="0"/>
              <a:t>(</a:t>
            </a:r>
            <a:r>
              <a:rPr lang="tr-TR" dirty="0"/>
              <a:t>3</a:t>
            </a:r>
            <a:r>
              <a:rPr lang="tr-TR" dirty="0" smtClean="0"/>
              <a:t>. Hafta: 06.03.2024)</a:t>
            </a:r>
            <a:endParaRPr lang="en-US" dirty="0"/>
          </a:p>
        </p:txBody>
      </p:sp>
    </p:spTree>
    <p:extLst>
      <p:ext uri="{BB962C8B-B14F-4D97-AF65-F5344CB8AC3E}">
        <p14:creationId xmlns:p14="http://schemas.microsoft.com/office/powerpoint/2010/main" val="7968688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74618" y="1080655"/>
            <a:ext cx="9185564" cy="43780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1403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68036"/>
            <a:ext cx="10058400" cy="5604164"/>
          </a:xfrm>
        </p:spPr>
        <p:txBody>
          <a:bodyPr/>
          <a:lstStyle/>
          <a:p>
            <a:pPr marL="0" indent="0" algn="just">
              <a:lnSpc>
                <a:spcPct val="150000"/>
              </a:lnSpc>
              <a:buNone/>
            </a:pPr>
            <a:r>
              <a:rPr lang="tr-TR" dirty="0" smtClean="0"/>
              <a:t>Selüloz polimeri, dallanmamış uzun zincirler oluşturur. Bu zincirler üzerinde bulunan primer ve sekonder alkol grupları karşılıklı etkileşerek H-köprüleri meydana getirirler.</a:t>
            </a:r>
          </a:p>
          <a:p>
            <a:pPr marL="0" indent="0" algn="just">
              <a:lnSpc>
                <a:spcPct val="150000"/>
              </a:lnSpc>
              <a:buNone/>
            </a:pPr>
            <a:endParaRPr lang="tr-TR" dirty="0"/>
          </a:p>
          <a:p>
            <a:pPr marL="0" indent="0" algn="just">
              <a:lnSpc>
                <a:spcPct val="150000"/>
              </a:lnSpc>
              <a:buNone/>
            </a:pPr>
            <a:endParaRPr lang="tr-TR" dirty="0" smtClean="0"/>
          </a:p>
          <a:p>
            <a:pPr marL="0" indent="0" algn="just">
              <a:lnSpc>
                <a:spcPct val="150000"/>
              </a:lnSpc>
              <a:buNone/>
            </a:pPr>
            <a:endParaRPr lang="tr-TR" dirty="0"/>
          </a:p>
          <a:p>
            <a:pPr marL="0" indent="0" algn="just">
              <a:lnSpc>
                <a:spcPct val="150000"/>
              </a:lnSpc>
              <a:buNone/>
            </a:pPr>
            <a:endParaRPr lang="tr-TR" dirty="0" smtClean="0"/>
          </a:p>
          <a:p>
            <a:pPr marL="0" indent="0" algn="just">
              <a:lnSpc>
                <a:spcPct val="150000"/>
              </a:lnSpc>
              <a:buNone/>
            </a:pPr>
            <a:r>
              <a:rPr lang="tr-TR" dirty="0" smtClean="0"/>
              <a:t>Bu bağlanmalar sonucunda kristalin bölgeler oluşur. Doğal selülozda kristalin bölgelerin oranı %70, rejenere selülozda % 35-40 kadardır.</a:t>
            </a:r>
          </a:p>
          <a:p>
            <a:pPr marL="0" indent="0" algn="just">
              <a:lnSpc>
                <a:spcPct val="150000"/>
              </a:lnSpc>
              <a:buNone/>
            </a:pPr>
            <a:endParaRPr lang="tr-TR" dirty="0"/>
          </a:p>
        </p:txBody>
      </p:sp>
      <p:pic>
        <p:nvPicPr>
          <p:cNvPr id="4" name="Picture 3"/>
          <p:cNvPicPr>
            <a:picLocks noChangeAspect="1"/>
          </p:cNvPicPr>
          <p:nvPr/>
        </p:nvPicPr>
        <p:blipFill>
          <a:blip r:embed="rId2"/>
          <a:stretch>
            <a:fillRect/>
          </a:stretch>
        </p:blipFill>
        <p:spPr>
          <a:xfrm>
            <a:off x="1482436" y="2036620"/>
            <a:ext cx="8963891" cy="2244435"/>
          </a:xfrm>
          <a:prstGeom prst="rect">
            <a:avLst/>
          </a:prstGeom>
        </p:spPr>
      </p:pic>
    </p:spTree>
    <p:extLst>
      <p:ext uri="{BB962C8B-B14F-4D97-AF65-F5344CB8AC3E}">
        <p14:creationId xmlns:p14="http://schemas.microsoft.com/office/powerpoint/2010/main" val="1137657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374350"/>
          </a:xfrm>
        </p:spPr>
        <p:txBody>
          <a:bodyPr>
            <a:normAutofit fontScale="90000"/>
          </a:bodyPr>
          <a:lstStyle/>
          <a:p>
            <a:pPr algn="ctr"/>
            <a:r>
              <a:rPr lang="tr-TR" sz="2400" dirty="0" smtClean="0"/>
              <a:t>Selülozun Kimyasal Özellikleri</a:t>
            </a:r>
            <a:endParaRPr lang="tr-TR" sz="2400" dirty="0"/>
          </a:p>
        </p:txBody>
      </p:sp>
      <p:sp>
        <p:nvSpPr>
          <p:cNvPr id="3" name="Content Placeholder 2"/>
          <p:cNvSpPr>
            <a:spLocks noGrp="1"/>
          </p:cNvSpPr>
          <p:nvPr>
            <p:ph idx="1"/>
          </p:nvPr>
        </p:nvSpPr>
        <p:spPr>
          <a:xfrm>
            <a:off x="1069848" y="1136073"/>
            <a:ext cx="10058400" cy="5036126"/>
          </a:xfrm>
        </p:spPr>
        <p:txBody>
          <a:bodyPr/>
          <a:lstStyle/>
          <a:p>
            <a:r>
              <a:rPr lang="tr-TR" dirty="0"/>
              <a:t> </a:t>
            </a:r>
            <a:r>
              <a:rPr lang="tr-TR" b="1" dirty="0">
                <a:solidFill>
                  <a:srgbClr val="FF0000"/>
                </a:solidFill>
              </a:rPr>
              <a:t>Selüloza </a:t>
            </a:r>
            <a:r>
              <a:rPr lang="tr-TR" b="1" dirty="0" smtClean="0">
                <a:solidFill>
                  <a:srgbClr val="FF0000"/>
                </a:solidFill>
              </a:rPr>
              <a:t>Suyun </a:t>
            </a:r>
            <a:r>
              <a:rPr lang="tr-TR" b="1" dirty="0">
                <a:solidFill>
                  <a:srgbClr val="FF0000"/>
                </a:solidFill>
              </a:rPr>
              <a:t>Etkisi </a:t>
            </a:r>
            <a:endParaRPr lang="tr-TR" b="1" dirty="0" smtClean="0">
              <a:solidFill>
                <a:srgbClr val="FF0000"/>
              </a:solidFill>
            </a:endParaRPr>
          </a:p>
          <a:p>
            <a:pPr marL="0" indent="0" algn="just">
              <a:lnSpc>
                <a:spcPct val="150000"/>
              </a:lnSpc>
              <a:buNone/>
            </a:pPr>
            <a:r>
              <a:rPr lang="tr-TR" dirty="0" smtClean="0"/>
              <a:t>Su molekülü, atomlarının yerleşim biçiminden dolayı dipol karakterdedir. Bu nedenle sudaki oksijen atomları, selülozun alkol grupları ile hidrojen köprüleri meydana getirir. Böylece su ile ıslanmış selülozik materyal, su moleküllerini hidrojen köprüleri yardımıyla üzerine bağlar. Polimer zincirleri arasına giren su molekülleri nedeniyle zincirlerin arası açılır ve selülozda şişme görülür. Fakat kimyasal bir etki söz konusu olmaz.</a:t>
            </a:r>
          </a:p>
        </p:txBody>
      </p:sp>
      <p:pic>
        <p:nvPicPr>
          <p:cNvPr id="4" name="Picture 3"/>
          <p:cNvPicPr>
            <a:picLocks noChangeAspect="1"/>
          </p:cNvPicPr>
          <p:nvPr/>
        </p:nvPicPr>
        <p:blipFill>
          <a:blip r:embed="rId2"/>
          <a:stretch>
            <a:fillRect/>
          </a:stretch>
        </p:blipFill>
        <p:spPr>
          <a:xfrm>
            <a:off x="3131127" y="4488873"/>
            <a:ext cx="5818909" cy="1787236"/>
          </a:xfrm>
          <a:prstGeom prst="rect">
            <a:avLst/>
          </a:prstGeom>
        </p:spPr>
      </p:pic>
    </p:spTree>
    <p:extLst>
      <p:ext uri="{BB962C8B-B14F-4D97-AF65-F5344CB8AC3E}">
        <p14:creationId xmlns:p14="http://schemas.microsoft.com/office/powerpoint/2010/main" val="3536004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34291"/>
            <a:ext cx="10058400" cy="5437909"/>
          </a:xfrm>
        </p:spPr>
        <p:txBody>
          <a:bodyPr/>
          <a:lstStyle/>
          <a:p>
            <a:pPr marL="0" indent="0" algn="just">
              <a:lnSpc>
                <a:spcPct val="150000"/>
              </a:lnSpc>
              <a:buNone/>
            </a:pPr>
            <a:r>
              <a:rPr lang="tr-TR" dirty="0"/>
              <a:t>Su pamuğun şişmesine yol açar. Şişme oluşumu pamuğun doğal bükümünü bozar. Fakat bu yapı kuruma sonrası yeniden oluşur. Pamuğun nemi %9 un altında ise pamukta küflenme gözlenmez. %9 un üzerindeki nem değerlerinde mikroorganizmaların çoğalma hızı yüksek olduğundan küflenme yüksektir. Bu nedenle bu nem miktarının aşılmamasına dikkat edilmelidir</a:t>
            </a:r>
            <a:r>
              <a:rPr lang="tr-TR" dirty="0" smtClean="0"/>
              <a:t>. Suya batırılmış bir pamuk lifi enine kesit olarak %45-50 şişer. Su sıcaklığının artması şişme miktarını da arttırır.</a:t>
            </a:r>
          </a:p>
          <a:p>
            <a:pPr marL="0" indent="0" algn="just">
              <a:buNone/>
            </a:pPr>
            <a:endParaRPr lang="tr-TR" dirty="0" smtClean="0"/>
          </a:p>
          <a:p>
            <a:pPr algn="just"/>
            <a:endParaRPr lang="tr-TR" b="1" dirty="0"/>
          </a:p>
        </p:txBody>
      </p:sp>
    </p:spTree>
    <p:extLst>
      <p:ext uri="{BB962C8B-B14F-4D97-AF65-F5344CB8AC3E}">
        <p14:creationId xmlns:p14="http://schemas.microsoft.com/office/powerpoint/2010/main" val="1371366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95745"/>
            <a:ext cx="10058400" cy="5576455"/>
          </a:xfrm>
        </p:spPr>
        <p:txBody>
          <a:bodyPr/>
          <a:lstStyle/>
          <a:p>
            <a:pPr lvl="0">
              <a:buClr>
                <a:srgbClr val="629DD1"/>
              </a:buClr>
            </a:pPr>
            <a:r>
              <a:rPr lang="tr-TR" dirty="0">
                <a:solidFill>
                  <a:prstClr val="black"/>
                </a:solidFill>
              </a:rPr>
              <a:t> </a:t>
            </a:r>
            <a:r>
              <a:rPr lang="tr-TR" b="1" dirty="0">
                <a:solidFill>
                  <a:srgbClr val="C00000"/>
                </a:solidFill>
              </a:rPr>
              <a:t>Organik Çözücülerin </a:t>
            </a:r>
            <a:r>
              <a:rPr lang="tr-TR" b="1" dirty="0">
                <a:solidFill>
                  <a:srgbClr val="FF0000"/>
                </a:solidFill>
              </a:rPr>
              <a:t>Etkisi :</a:t>
            </a:r>
          </a:p>
          <a:p>
            <a:pPr marL="0" lvl="0" indent="0" algn="just">
              <a:lnSpc>
                <a:spcPct val="150000"/>
              </a:lnSpc>
              <a:buClr>
                <a:srgbClr val="629DD1"/>
              </a:buClr>
              <a:buNone/>
            </a:pPr>
            <a:r>
              <a:rPr lang="tr-TR" dirty="0"/>
              <a:t>Alkol, eter, benzen ve petrol eteri gibi bilinen organik çözücülerde selüloz çözünmez ve etkilenmez</a:t>
            </a:r>
            <a:r>
              <a:rPr lang="tr-TR" dirty="0" smtClean="0"/>
              <a:t>.</a:t>
            </a:r>
          </a:p>
          <a:p>
            <a:pPr marL="0" lvl="0" indent="0" algn="just">
              <a:lnSpc>
                <a:spcPct val="150000"/>
              </a:lnSpc>
              <a:buClr>
                <a:srgbClr val="629DD1"/>
              </a:buClr>
              <a:buNone/>
            </a:pPr>
            <a:endParaRPr lang="tr-TR" dirty="0"/>
          </a:p>
          <a:p>
            <a:r>
              <a:rPr lang="tr-TR" b="1" dirty="0">
                <a:solidFill>
                  <a:srgbClr val="FF0000"/>
                </a:solidFill>
              </a:rPr>
              <a:t>Seloloza  asit etkisi : </a:t>
            </a:r>
          </a:p>
          <a:p>
            <a:pPr marL="0" indent="0" algn="just">
              <a:lnSpc>
                <a:spcPct val="150000"/>
              </a:lnSpc>
              <a:spcAft>
                <a:spcPts val="0"/>
              </a:spcAft>
              <a:buNone/>
            </a:pPr>
            <a:r>
              <a:rPr lang="tr-TR" dirty="0"/>
              <a:t>Selüloz, organik asitlere karşı dayanıklıdır. Yalnız derişik sülfirik asit </a:t>
            </a:r>
            <a:r>
              <a:rPr lang="tr-TR" dirty="0">
                <a:latin typeface="Times New Roman" panose="02020603050405020304" pitchFamily="18" charset="0"/>
                <a:ea typeface="Times New Roman" panose="02020603050405020304" pitchFamily="18" charset="0"/>
              </a:rPr>
              <a:t>(H</a:t>
            </a:r>
            <a:r>
              <a:rPr lang="tr-TR" baseline="-25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SO</a:t>
            </a:r>
            <a:r>
              <a:rPr lang="tr-TR" baseline="-25000" dirty="0">
                <a:latin typeface="Times New Roman" panose="02020603050405020304" pitchFamily="18" charset="0"/>
                <a:ea typeface="Times New Roman" panose="02020603050405020304" pitchFamily="18" charset="0"/>
              </a:rPr>
              <a:t>4</a:t>
            </a:r>
            <a:r>
              <a:rPr lang="tr-TR" dirty="0">
                <a:latin typeface="Times New Roman" panose="02020603050405020304" pitchFamily="18" charset="0"/>
                <a:ea typeface="Times New Roman" panose="02020603050405020304" pitchFamily="18" charset="0"/>
              </a:rPr>
              <a:t>) </a:t>
            </a:r>
            <a:r>
              <a:rPr lang="tr-TR" dirty="0"/>
              <a:t>hidroklorikasit (HCI) ve nitrik asit </a:t>
            </a:r>
            <a:r>
              <a:rPr lang="tr-TR" dirty="0">
                <a:latin typeface="Times New Roman" panose="02020603050405020304" pitchFamily="18" charset="0"/>
                <a:ea typeface="Times New Roman" panose="02020603050405020304" pitchFamily="18" charset="0"/>
              </a:rPr>
              <a:t>(HNO</a:t>
            </a:r>
            <a:r>
              <a:rPr lang="tr-TR" baseline="-25000" dirty="0">
                <a:latin typeface="Times New Roman" panose="02020603050405020304" pitchFamily="18" charset="0"/>
                <a:ea typeface="Times New Roman" panose="02020603050405020304" pitchFamily="18" charset="0"/>
              </a:rPr>
              <a:t>3</a:t>
            </a:r>
            <a:r>
              <a:rPr lang="tr-TR" dirty="0">
                <a:latin typeface="Times New Roman" panose="02020603050405020304" pitchFamily="18" charset="0"/>
                <a:ea typeface="Times New Roman" panose="02020603050405020304" pitchFamily="18" charset="0"/>
              </a:rPr>
              <a:t>)</a:t>
            </a:r>
            <a:r>
              <a:rPr lang="tr-TR" dirty="0"/>
              <a:t>te çözünür. Yani pamukta boyama işlemi sırasında pH’ın düşürülmesi isteniyorsa bu işlem zayıf bir asit olan asetik asit </a:t>
            </a:r>
            <a:r>
              <a:rPr lang="tr-TR" dirty="0">
                <a:latin typeface="Times New Roman" panose="02020603050405020304" pitchFamily="18" charset="0"/>
                <a:ea typeface="Times New Roman" panose="02020603050405020304" pitchFamily="18" charset="0"/>
              </a:rPr>
              <a:t>(CH</a:t>
            </a:r>
            <a:r>
              <a:rPr lang="tr-TR" baseline="-25000" dirty="0">
                <a:latin typeface="Times New Roman" panose="02020603050405020304" pitchFamily="18" charset="0"/>
                <a:ea typeface="Times New Roman" panose="02020603050405020304" pitchFamily="18" charset="0"/>
              </a:rPr>
              <a:t>3</a:t>
            </a:r>
            <a:r>
              <a:rPr lang="tr-TR" dirty="0">
                <a:latin typeface="Times New Roman" panose="02020603050405020304" pitchFamily="18" charset="0"/>
                <a:ea typeface="Times New Roman" panose="02020603050405020304" pitchFamily="18" charset="0"/>
              </a:rPr>
              <a:t>COOH) </a:t>
            </a:r>
            <a:r>
              <a:rPr lang="tr-TR" dirty="0"/>
              <a:t>ya da formik asit (HCOOH) ile yapılmalıdır. Kuvvetli asitler pamuklu kumaşların boyanması işleminde kullanılmazlar.</a:t>
            </a:r>
          </a:p>
        </p:txBody>
      </p:sp>
    </p:spTree>
    <p:extLst>
      <p:ext uri="{BB962C8B-B14F-4D97-AF65-F5344CB8AC3E}">
        <p14:creationId xmlns:p14="http://schemas.microsoft.com/office/powerpoint/2010/main" val="975158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65018"/>
            <a:ext cx="10058400" cy="5507182"/>
          </a:xfrm>
        </p:spPr>
        <p:txBody>
          <a:bodyPr/>
          <a:lstStyle/>
          <a:p>
            <a:pPr algn="just">
              <a:lnSpc>
                <a:spcPct val="150000"/>
              </a:lnSpc>
              <a:spcAft>
                <a:spcPts val="0"/>
              </a:spcAft>
            </a:pPr>
            <a:r>
              <a:rPr lang="tr-TR" b="1" dirty="0" smtClean="0">
                <a:solidFill>
                  <a:srgbClr val="FF0000"/>
                </a:solidFill>
              </a:rPr>
              <a:t>Selüloza </a:t>
            </a:r>
            <a:r>
              <a:rPr lang="tr-TR" b="1" dirty="0">
                <a:solidFill>
                  <a:srgbClr val="FF0000"/>
                </a:solidFill>
              </a:rPr>
              <a:t>Isı Etkisi </a:t>
            </a:r>
            <a:r>
              <a:rPr lang="tr-TR" dirty="0"/>
              <a:t>: </a:t>
            </a:r>
            <a:endParaRPr lang="tr-TR" dirty="0" smtClean="0"/>
          </a:p>
          <a:p>
            <a:pPr marL="0" lvl="0" indent="0" algn="just">
              <a:lnSpc>
                <a:spcPct val="150000"/>
              </a:lnSpc>
              <a:spcAft>
                <a:spcPts val="0"/>
              </a:spcAft>
              <a:buNone/>
              <a:tabLst>
                <a:tab pos="228600" algn="l"/>
                <a:tab pos="457200" algn="l"/>
              </a:tabLst>
            </a:pPr>
            <a:r>
              <a:rPr lang="tr-TR" dirty="0" smtClean="0"/>
              <a:t>Kuru </a:t>
            </a:r>
            <a:r>
              <a:rPr lang="tr-TR" dirty="0"/>
              <a:t>pamuk </a:t>
            </a:r>
            <a:r>
              <a:rPr lang="tr-TR" dirty="0" smtClean="0"/>
              <a:t>150 </a:t>
            </a:r>
            <a:r>
              <a:rPr lang="tr-TR" baseline="30000" dirty="0" smtClean="0">
                <a:latin typeface="Times New Roman" panose="02020603050405020304" pitchFamily="18" charset="0"/>
                <a:ea typeface="Times New Roman" panose="02020603050405020304" pitchFamily="18" charset="0"/>
              </a:rPr>
              <a:t>o</a:t>
            </a:r>
            <a:r>
              <a:rPr lang="tr-TR" dirty="0" smtClean="0">
                <a:latin typeface="Times New Roman" panose="02020603050405020304" pitchFamily="18" charset="0"/>
                <a:ea typeface="Times New Roman" panose="02020603050405020304" pitchFamily="18" charset="0"/>
              </a:rPr>
              <a:t>C</a:t>
            </a:r>
            <a:r>
              <a:rPr lang="tr-TR" dirty="0" smtClean="0"/>
              <a:t>  </a:t>
            </a:r>
            <a:r>
              <a:rPr lang="tr-TR" dirty="0"/>
              <a:t>civarına kadar ısıtılabilir.  Yaş pamukta bu sıcaklık biraz daha arttırılabilir. Isıtma süresi uzatılırsa pamukta kahverengileşme gözlenmesi olasıdır.</a:t>
            </a:r>
          </a:p>
        </p:txBody>
      </p:sp>
    </p:spTree>
    <p:extLst>
      <p:ext uri="{BB962C8B-B14F-4D97-AF65-F5344CB8AC3E}">
        <p14:creationId xmlns:p14="http://schemas.microsoft.com/office/powerpoint/2010/main" val="33531372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817418"/>
            <a:ext cx="10058400" cy="5354782"/>
          </a:xfrm>
        </p:spPr>
        <p:txBody>
          <a:bodyPr/>
          <a:lstStyle/>
          <a:p>
            <a:r>
              <a:rPr lang="tr-TR" b="1" dirty="0">
                <a:solidFill>
                  <a:srgbClr val="FF0000"/>
                </a:solidFill>
              </a:rPr>
              <a:t>Selüloza alkali etkisi :  </a:t>
            </a:r>
            <a:endParaRPr lang="tr-TR" b="1" dirty="0" smtClean="0">
              <a:solidFill>
                <a:srgbClr val="FF0000"/>
              </a:solidFill>
            </a:endParaRPr>
          </a:p>
          <a:p>
            <a:pPr marL="0" indent="0" algn="just">
              <a:lnSpc>
                <a:spcPct val="150000"/>
              </a:lnSpc>
              <a:spcAft>
                <a:spcPts val="0"/>
              </a:spcAft>
              <a:buNone/>
              <a:tabLst>
                <a:tab pos="228600" algn="l"/>
              </a:tabLst>
            </a:pPr>
            <a:r>
              <a:rPr lang="tr-TR" dirty="0" smtClean="0"/>
              <a:t>Selüloz molekülündeki glikozid bağları, bazlara karşı oldukça dayanıklıdır. Soda (</a:t>
            </a:r>
            <a:r>
              <a:rPr lang="tr-TR" dirty="0" smtClean="0">
                <a:latin typeface="Times New Roman" panose="02020603050405020304" pitchFamily="18" charset="0"/>
                <a:ea typeface="Times New Roman" panose="02020603050405020304" pitchFamily="18" charset="0"/>
              </a:rPr>
              <a:t>Na</a:t>
            </a:r>
            <a:r>
              <a:rPr lang="tr-TR" baseline="-25000" dirty="0" smtClean="0">
                <a:latin typeface="Times New Roman" panose="02020603050405020304" pitchFamily="18" charset="0"/>
                <a:ea typeface="Times New Roman" panose="02020603050405020304" pitchFamily="18" charset="0"/>
              </a:rPr>
              <a:t>2</a:t>
            </a:r>
            <a:r>
              <a:rPr lang="tr-TR" dirty="0" smtClean="0">
                <a:latin typeface="Times New Roman" panose="02020603050405020304" pitchFamily="18" charset="0"/>
                <a:ea typeface="Times New Roman" panose="02020603050405020304" pitchFamily="18" charset="0"/>
              </a:rPr>
              <a:t>CO</a:t>
            </a:r>
            <a:r>
              <a:rPr lang="tr-TR" baseline="-25000" dirty="0" smtClean="0">
                <a:latin typeface="Times New Roman" panose="02020603050405020304" pitchFamily="18" charset="0"/>
                <a:ea typeface="Times New Roman" panose="02020603050405020304" pitchFamily="18" charset="0"/>
              </a:rPr>
              <a:t>3</a:t>
            </a:r>
            <a:r>
              <a:rPr lang="tr-TR" dirty="0" smtClean="0"/>
              <a:t>) </a:t>
            </a:r>
            <a:r>
              <a:rPr lang="tr-TR" dirty="0"/>
              <a:t>gibi zayıf ve kostik </a:t>
            </a:r>
            <a:r>
              <a:rPr lang="tr-TR" dirty="0" smtClean="0"/>
              <a:t>(NaOH) </a:t>
            </a:r>
            <a:r>
              <a:rPr lang="tr-TR" dirty="0"/>
              <a:t>gibi kuvvetli alkalilerle işlem </a:t>
            </a:r>
            <a:r>
              <a:rPr lang="tr-TR" dirty="0" smtClean="0"/>
              <a:t>yapıldığında, </a:t>
            </a:r>
            <a:r>
              <a:rPr lang="tr-TR" dirty="0"/>
              <a:t>sonradan nötralize etmek koşulu ile  bir problemle karşılaşılmaz. Bu maddeler işlem sırasında nötralize edilmezlerse oksiselüloza sebep olup pamuğun yapısının bozulmasına yol </a:t>
            </a:r>
            <a:r>
              <a:rPr lang="tr-TR" dirty="0" smtClean="0"/>
              <a:t>açarlar. Eğer </a:t>
            </a:r>
            <a:r>
              <a:rPr lang="tr-TR" dirty="0"/>
              <a:t>kostik çözeltisi  </a:t>
            </a:r>
            <a:r>
              <a:rPr lang="tr-TR" dirty="0" smtClean="0"/>
              <a:t>%13 </a:t>
            </a:r>
            <a:r>
              <a:rPr lang="tr-TR" dirty="0"/>
              <a:t>konsantrasyona ulaşırsa , merserize işlemi başlar. </a:t>
            </a:r>
            <a:r>
              <a:rPr lang="tr-TR" dirty="0" smtClean="0"/>
              <a:t>%19 </a:t>
            </a:r>
            <a:r>
              <a:rPr lang="tr-TR" dirty="0"/>
              <a:t>konsantarsyonda merserizasyon sağlanmıştır. </a:t>
            </a:r>
            <a:r>
              <a:rPr lang="tr-TR" dirty="0" smtClean="0"/>
              <a:t>Nötürleme </a:t>
            </a:r>
            <a:r>
              <a:rPr lang="tr-TR" dirty="0"/>
              <a:t>yapılsada bu yeni düzen korunur. Bu işlemle pamuğun amorf bölgeleri kostikle doldurulmuştur. Bu artık yeni bir yapıdır. Merserize işlemine uğratılan pamuk boyayı normale göre </a:t>
            </a:r>
            <a:r>
              <a:rPr lang="tr-TR" dirty="0" smtClean="0"/>
              <a:t>%25 </a:t>
            </a:r>
            <a:r>
              <a:rPr lang="tr-TR" dirty="0"/>
              <a:t>civarında daha koyu gösterir.</a:t>
            </a:r>
          </a:p>
        </p:txBody>
      </p:sp>
    </p:spTree>
    <p:extLst>
      <p:ext uri="{BB962C8B-B14F-4D97-AF65-F5344CB8AC3E}">
        <p14:creationId xmlns:p14="http://schemas.microsoft.com/office/powerpoint/2010/main" val="6467415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3"/>
            <a:ext cx="10058400" cy="471332"/>
          </a:xfrm>
        </p:spPr>
        <p:txBody>
          <a:bodyPr>
            <a:normAutofit fontScale="90000"/>
          </a:bodyPr>
          <a:lstStyle/>
          <a:p>
            <a:pPr algn="ctr"/>
            <a:r>
              <a:rPr lang="tr-TR" sz="2800" dirty="0" smtClean="0"/>
              <a:t>PAMUK</a:t>
            </a:r>
            <a:endParaRPr lang="tr-TR" sz="2800" dirty="0"/>
          </a:p>
        </p:txBody>
      </p:sp>
      <p:sp>
        <p:nvSpPr>
          <p:cNvPr id="3" name="Content Placeholder 2"/>
          <p:cNvSpPr>
            <a:spLocks noGrp="1"/>
          </p:cNvSpPr>
          <p:nvPr>
            <p:ph idx="1"/>
          </p:nvPr>
        </p:nvSpPr>
        <p:spPr>
          <a:xfrm>
            <a:off x="1069848" y="983673"/>
            <a:ext cx="10058400" cy="5486400"/>
          </a:xfrm>
        </p:spPr>
        <p:txBody>
          <a:bodyPr>
            <a:normAutofit fontScale="92500" lnSpcReduction="10000"/>
          </a:bodyPr>
          <a:lstStyle/>
          <a:p>
            <a:pPr marL="0" indent="0" algn="just">
              <a:lnSpc>
                <a:spcPct val="160000"/>
              </a:lnSpc>
              <a:buNone/>
            </a:pPr>
            <a:r>
              <a:rPr lang="tr-TR" b="1" dirty="0">
                <a:solidFill>
                  <a:srgbClr val="00B050"/>
                </a:solidFill>
              </a:rPr>
              <a:t>Pamuk</a:t>
            </a:r>
            <a:r>
              <a:rPr lang="tr-TR" dirty="0"/>
              <a:t> (Gossypium hirsitum), ebegümecigiller (Malvaceae) familyasından anavatanı Hindistan olan kültürü yapılan bir bitki türüdür</a:t>
            </a:r>
            <a:r>
              <a:rPr lang="tr-TR" dirty="0" smtClean="0"/>
              <a:t>.</a:t>
            </a:r>
          </a:p>
          <a:p>
            <a:pPr marL="0" indent="0" algn="just">
              <a:lnSpc>
                <a:spcPct val="160000"/>
              </a:lnSpc>
              <a:buNone/>
            </a:pPr>
            <a:r>
              <a:rPr lang="tr-TR" dirty="0"/>
              <a:t>Pamuk bitkisi kök, sap, yaprak, çiçek ve tohumdan oluşmaktadır. Tür ve varyetesine göre 60–120 cm, ağaç halinde olanlar ise 5–6 m boylanabilir. </a:t>
            </a:r>
          </a:p>
          <a:p>
            <a:pPr marL="0" indent="0" algn="just">
              <a:lnSpc>
                <a:spcPct val="160000"/>
              </a:lnSpc>
              <a:buNone/>
            </a:pPr>
            <a:r>
              <a:rPr lang="tr-TR" dirty="0"/>
              <a:t>Afrika'da, çok yıllık ağaç şeklinde olan pamuk çeşitleri de vardır. Pamuk gövdeleri dik, dallanmış ve çok tüylüdür. Yapraklar uzun saplı, parçalı ve tabanı kalp şeklindedir. Çiçekler saplı ve yaprakların koltuğunda tek tek bulunur. Dış çanak yaprakları üç parçalı, taç yaprakları ise beş serbest parçalıdır. Meyvesi, olgunlukta açılan veya kapalı kalan, 3-5 gözlü bir kapsüldür. Bu kapsüle koza da denir. Her gözde siyahımsı renkli, oval şekilli ve üzeri uzun, sık ve beyaz renkli tüylerle örtülü 5-10 tohum bulunur. </a:t>
            </a:r>
            <a:endParaRPr lang="tr-TR" dirty="0" smtClean="0"/>
          </a:p>
        </p:txBody>
      </p:sp>
    </p:spTree>
    <p:extLst>
      <p:ext uri="{BB962C8B-B14F-4D97-AF65-F5344CB8AC3E}">
        <p14:creationId xmlns:p14="http://schemas.microsoft.com/office/powerpoint/2010/main" val="691354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06582"/>
            <a:ext cx="10058400" cy="5465618"/>
          </a:xfrm>
        </p:spPr>
        <p:txBody>
          <a:bodyPr/>
          <a:lstStyle/>
          <a:p>
            <a:pPr marL="0" indent="0" algn="just">
              <a:lnSpc>
                <a:spcPct val="150000"/>
              </a:lnSpc>
              <a:buNone/>
            </a:pPr>
            <a:r>
              <a:rPr lang="tr-TR" dirty="0"/>
              <a:t>Pamuk, alüvyonlu ve kuvvetli toprakları sever. Derin sürülmüş ve iyi gübrelenmiş topraklara ekilir. Ekim; sıcak bölgelerde şubat, soğuk bölgelerde mart-nisan aylarında yapılır. Ağustos ve eylülde hasat edilir. Pamuk için en büyük tehlike yağmurlardır. Yağmurlar, verimin ve kalitenin düşmesine sebep olur.</a:t>
            </a:r>
          </a:p>
          <a:p>
            <a:pPr marL="0" indent="0" algn="just">
              <a:lnSpc>
                <a:spcPct val="150000"/>
              </a:lnSpc>
              <a:buNone/>
            </a:pPr>
            <a:r>
              <a:rPr lang="tr-TR" dirty="0" smtClean="0"/>
              <a:t>Pamuk, keten ve yün ile birlikte tekstilde kullanılan en eski elyaftır. Pamuk bitkisi, Antartika dışında dünyanın her yerinde yetişir.</a:t>
            </a:r>
          </a:p>
          <a:p>
            <a:pPr marL="0" indent="0" algn="just">
              <a:lnSpc>
                <a:spcPct val="150000"/>
              </a:lnSpc>
              <a:buNone/>
            </a:pPr>
            <a:r>
              <a:rPr lang="tr-TR" dirty="0" smtClean="0"/>
              <a:t>Uluslararası Pmuk Danışma Kurulu’nun (ICAC) 2021/2022 üretim sezonu tahminlerine göre dünya pamuk ekim alanı 33.4 milyon hektar, üretimi 26.4 milyon ton tondur.</a:t>
            </a:r>
          </a:p>
        </p:txBody>
      </p:sp>
    </p:spTree>
    <p:extLst>
      <p:ext uri="{BB962C8B-B14F-4D97-AF65-F5344CB8AC3E}">
        <p14:creationId xmlns:p14="http://schemas.microsoft.com/office/powerpoint/2010/main" val="2186609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26473"/>
            <a:ext cx="10058400" cy="5645727"/>
          </a:xfrm>
        </p:spPr>
        <p:txBody>
          <a:bodyPr/>
          <a:lstStyle/>
          <a:p>
            <a:pPr marL="0" indent="0" algn="just">
              <a:lnSpc>
                <a:spcPct val="150000"/>
              </a:lnSpc>
              <a:buNone/>
            </a:pPr>
            <a:r>
              <a:rPr lang="tr-TR" dirty="0" smtClean="0"/>
              <a:t>Hindistan </a:t>
            </a:r>
            <a:r>
              <a:rPr lang="tr-TR" dirty="0"/>
              <a:t>6,4 milyon ton lif pamuk üretimiyle en büyük </a:t>
            </a:r>
            <a:r>
              <a:rPr lang="tr-TR" dirty="0" smtClean="0"/>
              <a:t>üreticidir. </a:t>
            </a:r>
            <a:r>
              <a:rPr lang="tr-TR" dirty="0"/>
              <a:t>Hindistan’ı sırayla Çin, ABD, </a:t>
            </a:r>
            <a:r>
              <a:rPr lang="tr-TR" dirty="0" smtClean="0"/>
              <a:t>Brezilya ve Pakistan </a:t>
            </a:r>
            <a:r>
              <a:rPr lang="tr-TR" dirty="0"/>
              <a:t>izlemektedir. Türkiye 784 bin ton lif pamuk üretimiyle dünya pamuk üretiminde 6. sıradadır.</a:t>
            </a:r>
          </a:p>
          <a:p>
            <a:pPr marL="0" indent="0" algn="just">
              <a:lnSpc>
                <a:spcPct val="150000"/>
              </a:lnSpc>
              <a:buNone/>
            </a:pPr>
            <a:endParaRPr lang="tr-TR" dirty="0"/>
          </a:p>
        </p:txBody>
      </p:sp>
    </p:spTree>
    <p:extLst>
      <p:ext uri="{BB962C8B-B14F-4D97-AF65-F5344CB8AC3E}">
        <p14:creationId xmlns:p14="http://schemas.microsoft.com/office/powerpoint/2010/main" val="34272476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17151"/>
          </a:xfrm>
        </p:spPr>
        <p:txBody>
          <a:bodyPr>
            <a:normAutofit/>
          </a:bodyPr>
          <a:lstStyle/>
          <a:p>
            <a:pPr algn="ctr"/>
            <a:r>
              <a:rPr lang="tr-TR" sz="3200" dirty="0" smtClean="0"/>
              <a:t>TEKSTİL LİFLERİNİN SINIFLANDIRILMASI</a:t>
            </a:r>
            <a:endParaRPr lang="tr-TR" sz="3200" dirty="0"/>
          </a:p>
        </p:txBody>
      </p:sp>
      <p:sp>
        <p:nvSpPr>
          <p:cNvPr id="3" name="Content Placeholder 2"/>
          <p:cNvSpPr>
            <a:spLocks noGrp="1"/>
          </p:cNvSpPr>
          <p:nvPr>
            <p:ph idx="1"/>
          </p:nvPr>
        </p:nvSpPr>
        <p:spPr>
          <a:xfrm>
            <a:off x="1069848" y="1214846"/>
            <a:ext cx="10058400" cy="4957354"/>
          </a:xfrm>
        </p:spPr>
        <p:txBody>
          <a:bodyPr>
            <a:normAutofit/>
          </a:bodyPr>
          <a:lstStyle/>
          <a:p>
            <a:pPr marL="0" indent="0" algn="just">
              <a:lnSpc>
                <a:spcPct val="160000"/>
              </a:lnSpc>
              <a:buNone/>
            </a:pPr>
            <a:r>
              <a:rPr lang="tr-TR" dirty="0" smtClean="0"/>
              <a:t>Tekstil lifleri, materyalin elde edildiği kaynağa göre doğal ve yapay lifler olarak sınıflandırılır.</a:t>
            </a:r>
          </a:p>
          <a:p>
            <a:pPr marL="0" indent="0" algn="just">
              <a:buNone/>
            </a:pPr>
            <a:endParaRPr lang="tr-TR" b="1" dirty="0" smtClean="0"/>
          </a:p>
          <a:p>
            <a:pPr marL="0" indent="0" algn="just">
              <a:buNone/>
            </a:pPr>
            <a:r>
              <a:rPr lang="tr-TR" sz="2400" b="1" dirty="0" smtClean="0">
                <a:solidFill>
                  <a:srgbClr val="00B050"/>
                </a:solidFill>
              </a:rPr>
              <a:t>Doğal elyaf veya dogal lifler: </a:t>
            </a:r>
          </a:p>
          <a:p>
            <a:pPr marL="0" indent="0" algn="just">
              <a:lnSpc>
                <a:spcPct val="150000"/>
              </a:lnSpc>
              <a:buNone/>
            </a:pPr>
            <a:r>
              <a:rPr lang="tr-TR" dirty="0" smtClean="0"/>
              <a:t>Doğada lif olarak meydana gelmiş ve tekstilde kullanılabilen her tür materyal bu sınıfa girer. Bitkisel, hayvansal ve anorganik lifler olmak üzere üç sınıfa ayrılır.</a:t>
            </a:r>
          </a:p>
          <a:p>
            <a:pPr marL="0" indent="0" algn="just">
              <a:lnSpc>
                <a:spcPct val="150000"/>
              </a:lnSpc>
              <a:buNone/>
            </a:pPr>
            <a:endParaRPr lang="tr-TR" dirty="0" smtClean="0"/>
          </a:p>
          <a:p>
            <a:pPr marL="0" indent="0" algn="just">
              <a:buNone/>
            </a:pPr>
            <a:endParaRPr lang="tr-TR" b="1" dirty="0"/>
          </a:p>
        </p:txBody>
      </p:sp>
    </p:spTree>
    <p:extLst>
      <p:ext uri="{BB962C8B-B14F-4D97-AF65-F5344CB8AC3E}">
        <p14:creationId xmlns:p14="http://schemas.microsoft.com/office/powerpoint/2010/main" val="509824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540604"/>
          </a:xfrm>
        </p:spPr>
        <p:txBody>
          <a:bodyPr>
            <a:normAutofit/>
          </a:bodyPr>
          <a:lstStyle/>
          <a:p>
            <a:pPr algn="ctr"/>
            <a:r>
              <a:rPr lang="tr-TR" sz="2400" dirty="0" smtClean="0"/>
              <a:t>Pamuk Tipleri</a:t>
            </a:r>
            <a:endParaRPr lang="tr-TR" sz="2400" dirty="0"/>
          </a:p>
        </p:txBody>
      </p:sp>
      <p:sp>
        <p:nvSpPr>
          <p:cNvPr id="3" name="Content Placeholder 2"/>
          <p:cNvSpPr>
            <a:spLocks noGrp="1"/>
          </p:cNvSpPr>
          <p:nvPr>
            <p:ph idx="1"/>
          </p:nvPr>
        </p:nvSpPr>
        <p:spPr>
          <a:xfrm>
            <a:off x="1069848" y="983673"/>
            <a:ext cx="10058400" cy="5188527"/>
          </a:xfrm>
        </p:spPr>
        <p:txBody>
          <a:bodyPr>
            <a:normAutofit/>
          </a:bodyPr>
          <a:lstStyle/>
          <a:p>
            <a:pPr marL="0" indent="0" algn="just">
              <a:lnSpc>
                <a:spcPct val="170000"/>
              </a:lnSpc>
              <a:buNone/>
            </a:pPr>
            <a:r>
              <a:rPr lang="tr-TR" dirty="0" smtClean="0"/>
              <a:t>Dünyanın çeşitli bölgelerinde, değişik yetişme koşullarında ticari olarak pek çok pamuk bitkisi yetiştirilmektedir. Bunun sonucu olarak da çok sayıda ve farklı derece ve kalitede pamuk üretilmektedir.</a:t>
            </a:r>
          </a:p>
          <a:p>
            <a:pPr marL="0" indent="0" algn="just">
              <a:lnSpc>
                <a:spcPct val="170000"/>
              </a:lnSpc>
              <a:buNone/>
            </a:pPr>
            <a:r>
              <a:rPr lang="tr-TR" dirty="0" smtClean="0"/>
              <a:t>Genellikle kalite, lif boyu ile doğrudan ilgilidir. Ticari olarak pamuk lifleri lif boyuna göre çeşitli sınıflara ayrılmaktadır.</a:t>
            </a:r>
          </a:p>
          <a:p>
            <a:pPr marL="0" indent="0" algn="just">
              <a:lnSpc>
                <a:spcPct val="170000"/>
              </a:lnSpc>
              <a:buNone/>
            </a:pPr>
            <a:r>
              <a:rPr lang="tr-TR" b="1" dirty="0">
                <a:solidFill>
                  <a:srgbClr val="00B050"/>
                </a:solidFill>
              </a:rPr>
              <a:t>Sea Island pamuğu </a:t>
            </a:r>
            <a:r>
              <a:rPr lang="tr-TR" dirty="0"/>
              <a:t>: Oldukça kısıtlı miktarlarda üretildiğinden oldukça pahalı liflerdir. Çok pahalı erkek gömleklerinde kullanılmaktadır.</a:t>
            </a:r>
          </a:p>
          <a:p>
            <a:pPr marL="0" indent="0" algn="just">
              <a:lnSpc>
                <a:spcPct val="170000"/>
              </a:lnSpc>
              <a:buNone/>
            </a:pPr>
            <a:endParaRPr lang="tr-TR" dirty="0" smtClean="0"/>
          </a:p>
        </p:txBody>
      </p:sp>
    </p:spTree>
    <p:extLst>
      <p:ext uri="{BB962C8B-B14F-4D97-AF65-F5344CB8AC3E}">
        <p14:creationId xmlns:p14="http://schemas.microsoft.com/office/powerpoint/2010/main" val="220163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95745"/>
            <a:ext cx="10058400" cy="5576455"/>
          </a:xfrm>
        </p:spPr>
        <p:txBody>
          <a:bodyPr/>
          <a:lstStyle/>
          <a:p>
            <a:pPr marL="0" indent="0" algn="just">
              <a:lnSpc>
                <a:spcPct val="150000"/>
              </a:lnSpc>
              <a:buNone/>
            </a:pPr>
            <a:r>
              <a:rPr lang="tr-TR" b="1" dirty="0" smtClean="0">
                <a:solidFill>
                  <a:srgbClr val="00B050"/>
                </a:solidFill>
              </a:rPr>
              <a:t>Mısır </a:t>
            </a:r>
            <a:r>
              <a:rPr lang="tr-TR" b="1" dirty="0">
                <a:solidFill>
                  <a:srgbClr val="00B050"/>
                </a:solidFill>
              </a:rPr>
              <a:t>pamuğu : </a:t>
            </a:r>
            <a:r>
              <a:rPr lang="tr-TR" dirty="0"/>
              <a:t>Güney ve Orta Amerika kökenli stoklardan geliştirilmiş pamuklardır. Çok uzun ve dayanıklı lifleri ile bilinen pamuklardır. Yüksek fiyat bulan Giza çeşidi en kaliteli dantel ipinde ve yatak örtüsü, nevresim, çarşaflar, havlularda kullanılmakta olup, en yüksek kaliteli Mısır pamuk çeşitlerinden birisidir. Mısır pamuğu Mısır, Türkiye ve birkaç ülkede yetiştirilmektedir. Bu pamukların lifleri çok uzun olduğundan liflerin bozulmaması için el ile hasat edilmeleri gereklidir</a:t>
            </a:r>
            <a:r>
              <a:rPr lang="tr-TR" dirty="0" smtClean="0"/>
              <a:t>.</a:t>
            </a:r>
          </a:p>
          <a:p>
            <a:pPr marL="0" indent="0" algn="just">
              <a:lnSpc>
                <a:spcPct val="150000"/>
              </a:lnSpc>
              <a:buNone/>
            </a:pPr>
            <a:r>
              <a:rPr lang="tr-TR" b="1" dirty="0">
                <a:solidFill>
                  <a:srgbClr val="00B050"/>
                </a:solidFill>
              </a:rPr>
              <a:t>Pima pamuğu: </a:t>
            </a:r>
            <a:r>
              <a:rPr lang="tr-TR" dirty="0"/>
              <a:t>Pima pamuğu uzunluk ve fiyat yönünden Mısır pamuğu ve Amerikan Upland uzun lifli pamuğu arasında yer almaktadır. Öncelikle A.B.D’nin güneybatısında yetiştirilen pamuk tipidir.</a:t>
            </a:r>
          </a:p>
          <a:p>
            <a:pPr marL="0" indent="0" algn="just">
              <a:lnSpc>
                <a:spcPct val="150000"/>
              </a:lnSpc>
              <a:buNone/>
            </a:pPr>
            <a:endParaRPr lang="tr-TR" dirty="0"/>
          </a:p>
          <a:p>
            <a:pPr marL="0" indent="0">
              <a:buNone/>
            </a:pPr>
            <a:endParaRPr lang="tr-TR" dirty="0"/>
          </a:p>
        </p:txBody>
      </p:sp>
    </p:spTree>
    <p:extLst>
      <p:ext uri="{BB962C8B-B14F-4D97-AF65-F5344CB8AC3E}">
        <p14:creationId xmlns:p14="http://schemas.microsoft.com/office/powerpoint/2010/main" val="38990582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62000"/>
            <a:ext cx="10058400" cy="5410200"/>
          </a:xfrm>
        </p:spPr>
        <p:txBody>
          <a:bodyPr>
            <a:normAutofit/>
          </a:bodyPr>
          <a:lstStyle/>
          <a:p>
            <a:pPr marL="0" indent="0" algn="just">
              <a:lnSpc>
                <a:spcPct val="150000"/>
              </a:lnSpc>
              <a:buNone/>
            </a:pPr>
            <a:r>
              <a:rPr lang="tr-TR" b="1" dirty="0" smtClean="0">
                <a:solidFill>
                  <a:srgbClr val="00B050"/>
                </a:solidFill>
              </a:rPr>
              <a:t>Amerikan </a:t>
            </a:r>
            <a:r>
              <a:rPr lang="tr-TR" b="1" dirty="0">
                <a:solidFill>
                  <a:srgbClr val="00B050"/>
                </a:solidFill>
              </a:rPr>
              <a:t>Upland uzun lifli pamuğu </a:t>
            </a:r>
            <a:r>
              <a:rPr lang="tr-TR" dirty="0"/>
              <a:t>: </a:t>
            </a:r>
            <a:r>
              <a:rPr lang="tr-TR" dirty="0" smtClean="0"/>
              <a:t>Bu pamuklar </a:t>
            </a:r>
            <a:r>
              <a:rPr lang="tr-TR" dirty="0"/>
              <a:t>dünya ürününün yaklaşık % </a:t>
            </a:r>
            <a:r>
              <a:rPr lang="tr-TR" dirty="0" smtClean="0"/>
              <a:t>90’ını oluşturur</a:t>
            </a:r>
            <a:r>
              <a:rPr lang="tr-TR" dirty="0"/>
              <a:t>. Yetiştirilmeleri ve işlenmeleri </a:t>
            </a:r>
            <a:r>
              <a:rPr lang="tr-TR" dirty="0" smtClean="0"/>
              <a:t>kolay olduğundan </a:t>
            </a:r>
            <a:r>
              <a:rPr lang="tr-TR" dirty="0"/>
              <a:t>pahalı değillerdir. Orta </a:t>
            </a:r>
            <a:r>
              <a:rPr lang="tr-TR" dirty="0" smtClean="0"/>
              <a:t>kalitedeki kumaşlar </a:t>
            </a:r>
            <a:r>
              <a:rPr lang="tr-TR" dirty="0"/>
              <a:t>için oldukça uygundurlar. Pahalı </a:t>
            </a:r>
            <a:r>
              <a:rPr lang="tr-TR" dirty="0" smtClean="0"/>
              <a:t>olmayan lüks </a:t>
            </a:r>
            <a:r>
              <a:rPr lang="tr-TR" dirty="0"/>
              <a:t>çarşaflarda </a:t>
            </a:r>
            <a:r>
              <a:rPr lang="tr-TR" dirty="0" smtClean="0"/>
              <a:t>kullanılır.</a:t>
            </a:r>
          </a:p>
          <a:p>
            <a:pPr marL="0" indent="0" algn="just">
              <a:lnSpc>
                <a:spcPct val="150000"/>
              </a:lnSpc>
              <a:buNone/>
            </a:pPr>
            <a:r>
              <a:rPr lang="tr-TR" b="1" dirty="0" smtClean="0">
                <a:solidFill>
                  <a:srgbClr val="00B050"/>
                </a:solidFill>
              </a:rPr>
              <a:t>Amerikan </a:t>
            </a:r>
            <a:r>
              <a:rPr lang="tr-TR" b="1" dirty="0">
                <a:solidFill>
                  <a:srgbClr val="00B050"/>
                </a:solidFill>
              </a:rPr>
              <a:t>Upland kısa lifli pamuğu </a:t>
            </a:r>
            <a:r>
              <a:rPr lang="tr-TR" dirty="0"/>
              <a:t>: </a:t>
            </a:r>
            <a:r>
              <a:rPr lang="tr-TR" dirty="0" smtClean="0"/>
              <a:t>Kalitesi iyi </a:t>
            </a:r>
            <a:r>
              <a:rPr lang="tr-TR" dirty="0"/>
              <a:t>ve pahalı olmayan pamuklardır. Denim ve </a:t>
            </a:r>
            <a:r>
              <a:rPr lang="tr-TR" dirty="0" smtClean="0"/>
              <a:t>kot yapımında </a:t>
            </a:r>
            <a:r>
              <a:rPr lang="tr-TR" dirty="0"/>
              <a:t>uygun olan </a:t>
            </a:r>
            <a:r>
              <a:rPr lang="tr-TR" dirty="0" smtClean="0"/>
              <a:t>pamuklardır.</a:t>
            </a:r>
          </a:p>
          <a:p>
            <a:pPr marL="0" indent="0" algn="just">
              <a:lnSpc>
                <a:spcPct val="150000"/>
              </a:lnSpc>
              <a:buNone/>
            </a:pPr>
            <a:r>
              <a:rPr lang="tr-TR" b="1" dirty="0" smtClean="0">
                <a:solidFill>
                  <a:srgbClr val="00B050"/>
                </a:solidFill>
              </a:rPr>
              <a:t>Asya </a:t>
            </a:r>
            <a:r>
              <a:rPr lang="tr-TR" b="1" dirty="0">
                <a:solidFill>
                  <a:srgbClr val="00B050"/>
                </a:solidFill>
              </a:rPr>
              <a:t>kısa lifli pamuğu</a:t>
            </a:r>
            <a:r>
              <a:rPr lang="tr-TR" dirty="0"/>
              <a:t>: Yetiştirilmeleri </a:t>
            </a:r>
            <a:r>
              <a:rPr lang="tr-TR" dirty="0" smtClean="0"/>
              <a:t>ve işlenmeleri </a:t>
            </a:r>
            <a:r>
              <a:rPr lang="tr-TR" dirty="0"/>
              <a:t>çok kolay olduğundan, kumaş </a:t>
            </a:r>
            <a:r>
              <a:rPr lang="tr-TR" dirty="0" smtClean="0"/>
              <a:t>yapımı çok </a:t>
            </a:r>
            <a:r>
              <a:rPr lang="tr-TR" dirty="0"/>
              <a:t>ucuz olan pamuklardır. Ancak bu </a:t>
            </a:r>
            <a:r>
              <a:rPr lang="tr-TR" dirty="0" smtClean="0"/>
              <a:t>pamuktan yapılan </a:t>
            </a:r>
            <a:r>
              <a:rPr lang="tr-TR" dirty="0"/>
              <a:t>çok hafif kumaşlar çok dayanıksızdır.</a:t>
            </a:r>
          </a:p>
        </p:txBody>
      </p:sp>
    </p:spTree>
    <p:extLst>
      <p:ext uri="{BB962C8B-B14F-4D97-AF65-F5344CB8AC3E}">
        <p14:creationId xmlns:p14="http://schemas.microsoft.com/office/powerpoint/2010/main" val="19550050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54182"/>
            <a:ext cx="10058400" cy="5618018"/>
          </a:xfrm>
        </p:spPr>
        <p:txBody>
          <a:bodyPr/>
          <a:lstStyle/>
          <a:p>
            <a:pPr marL="0" indent="0" algn="just">
              <a:lnSpc>
                <a:spcPct val="150000"/>
              </a:lnSpc>
              <a:buNone/>
            </a:pPr>
            <a:r>
              <a:rPr lang="tr-TR" dirty="0" smtClean="0"/>
              <a:t>Pamuklarda kalite, lif boyu ile doğrudan ilgilidir. Ticari olarak pamuk lifleri lif boyuna göre üç sınıfa ayrılır.</a:t>
            </a:r>
          </a:p>
          <a:p>
            <a:pPr marL="457200" indent="-457200" algn="just">
              <a:lnSpc>
                <a:spcPct val="150000"/>
              </a:lnSpc>
              <a:buAutoNum type="arabicPeriod"/>
            </a:pPr>
            <a:r>
              <a:rPr lang="tr-TR" dirty="0" smtClean="0"/>
              <a:t>Lif uzunluğu 2.5-6.5 cm olanlar</a:t>
            </a:r>
          </a:p>
          <a:p>
            <a:pPr marL="0" indent="0" algn="just">
              <a:lnSpc>
                <a:spcPct val="150000"/>
              </a:lnSpc>
              <a:buNone/>
            </a:pPr>
            <a:r>
              <a:rPr lang="tr-TR" dirty="0"/>
              <a:t>Bu sınıftaki pamuklar, ince ve parlak liflerden oluşmaktadır ve en üst kalitededir. Bu liflerin çapı 10-15 </a:t>
            </a:r>
            <a:r>
              <a:rPr lang="el-GR" dirty="0"/>
              <a:t>μ</a:t>
            </a:r>
            <a:r>
              <a:rPr lang="tr-TR" dirty="0"/>
              <a:t>m ve inceliğ 0.99-1.62 denier’dir. Sea Island, Mısır, Amerikan-Mısır pamukları bu sınıfa girer</a:t>
            </a:r>
            <a:r>
              <a:rPr lang="tr-TR" dirty="0" smtClean="0"/>
              <a:t>.</a:t>
            </a:r>
          </a:p>
          <a:p>
            <a:pPr marL="0" indent="0" algn="just">
              <a:lnSpc>
                <a:spcPct val="150000"/>
              </a:lnSpc>
              <a:buNone/>
            </a:pPr>
            <a:r>
              <a:rPr lang="tr-TR" dirty="0">
                <a:solidFill>
                  <a:schemeClr val="bg2">
                    <a:lumMod val="90000"/>
                  </a:schemeClr>
                </a:solidFill>
              </a:rPr>
              <a:t>2</a:t>
            </a:r>
            <a:r>
              <a:rPr lang="tr-TR" dirty="0" smtClean="0">
                <a:solidFill>
                  <a:schemeClr val="bg2">
                    <a:lumMod val="90000"/>
                  </a:schemeClr>
                </a:solidFill>
              </a:rPr>
              <a:t>. </a:t>
            </a:r>
            <a:r>
              <a:rPr lang="tr-TR" dirty="0"/>
              <a:t>Lif uzunluğu </a:t>
            </a:r>
            <a:r>
              <a:rPr lang="tr-TR" dirty="0" smtClean="0"/>
              <a:t>1.5-3 </a:t>
            </a:r>
            <a:r>
              <a:rPr lang="tr-TR" dirty="0"/>
              <a:t>cm olanlar</a:t>
            </a:r>
          </a:p>
          <a:p>
            <a:pPr marL="0" indent="0" algn="just">
              <a:lnSpc>
                <a:spcPct val="150000"/>
              </a:lnSpc>
              <a:buNone/>
            </a:pPr>
            <a:r>
              <a:rPr lang="tr-TR" dirty="0" smtClean="0"/>
              <a:t>Orta mukavemette ve parlaklıktadır. Dünyada üretilen pamukların büyük kısmı bu sınıfa girer. </a:t>
            </a:r>
            <a:r>
              <a:rPr lang="tr-TR" dirty="0"/>
              <a:t>Bu liflerin çapı </a:t>
            </a:r>
            <a:r>
              <a:rPr lang="tr-TR" dirty="0" smtClean="0"/>
              <a:t>12-17 </a:t>
            </a:r>
            <a:r>
              <a:rPr lang="el-GR" dirty="0"/>
              <a:t>μ</a:t>
            </a:r>
            <a:r>
              <a:rPr lang="tr-TR" dirty="0"/>
              <a:t>m ve inceliğ </a:t>
            </a:r>
            <a:r>
              <a:rPr lang="tr-TR" dirty="0" smtClean="0"/>
              <a:t>1.26-1.98 </a:t>
            </a:r>
            <a:r>
              <a:rPr lang="tr-TR" dirty="0"/>
              <a:t>denier’dir</a:t>
            </a:r>
            <a:r>
              <a:rPr lang="tr-TR" dirty="0" smtClean="0"/>
              <a:t>., Amerikan Upland ve bazı Peru </a:t>
            </a:r>
            <a:r>
              <a:rPr lang="tr-TR" dirty="0"/>
              <a:t>pamukları bu </a:t>
            </a:r>
            <a:r>
              <a:rPr lang="tr-TR" dirty="0" smtClean="0"/>
              <a:t>sınıftandır.</a:t>
            </a:r>
            <a:endParaRPr lang="tr-TR" dirty="0"/>
          </a:p>
          <a:p>
            <a:pPr marL="0" indent="0" algn="just">
              <a:lnSpc>
                <a:spcPct val="150000"/>
              </a:lnSpc>
              <a:buNone/>
            </a:pPr>
            <a:endParaRPr lang="tr-TR" dirty="0"/>
          </a:p>
          <a:p>
            <a:pPr marL="457200" indent="-457200" algn="just">
              <a:lnSpc>
                <a:spcPct val="150000"/>
              </a:lnSpc>
              <a:buAutoNum type="arabicPeriod"/>
            </a:pPr>
            <a:endParaRPr lang="tr-TR" dirty="0"/>
          </a:p>
          <a:p>
            <a:pPr marL="0" indent="0" algn="just">
              <a:lnSpc>
                <a:spcPct val="150000"/>
              </a:lnSpc>
              <a:buNone/>
            </a:pPr>
            <a:endParaRPr lang="tr-TR" dirty="0" smtClean="0"/>
          </a:p>
          <a:p>
            <a:pPr marL="0" indent="0" algn="just">
              <a:lnSpc>
                <a:spcPct val="150000"/>
              </a:lnSpc>
              <a:buNone/>
            </a:pPr>
            <a:endParaRPr lang="tr-TR" dirty="0"/>
          </a:p>
        </p:txBody>
      </p:sp>
    </p:spTree>
    <p:extLst>
      <p:ext uri="{BB962C8B-B14F-4D97-AF65-F5344CB8AC3E}">
        <p14:creationId xmlns:p14="http://schemas.microsoft.com/office/powerpoint/2010/main" val="20945884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95745"/>
            <a:ext cx="10058400" cy="5576455"/>
          </a:xfrm>
        </p:spPr>
        <p:txBody>
          <a:bodyPr/>
          <a:lstStyle/>
          <a:p>
            <a:pPr marL="0" indent="0" algn="just">
              <a:lnSpc>
                <a:spcPct val="150000"/>
              </a:lnSpc>
              <a:buNone/>
            </a:pPr>
            <a:r>
              <a:rPr lang="tr-TR" dirty="0" smtClean="0">
                <a:solidFill>
                  <a:schemeClr val="bg2">
                    <a:lumMod val="90000"/>
                  </a:schemeClr>
                </a:solidFill>
              </a:rPr>
              <a:t>3. </a:t>
            </a:r>
            <a:r>
              <a:rPr lang="tr-TR" dirty="0" smtClean="0"/>
              <a:t>Lif </a:t>
            </a:r>
            <a:r>
              <a:rPr lang="tr-TR" dirty="0"/>
              <a:t>uzunluğu </a:t>
            </a:r>
            <a:r>
              <a:rPr lang="tr-TR" dirty="0" smtClean="0"/>
              <a:t>1-2.5 </a:t>
            </a:r>
            <a:r>
              <a:rPr lang="tr-TR" dirty="0"/>
              <a:t>cm olanlar</a:t>
            </a:r>
          </a:p>
          <a:p>
            <a:pPr marL="0" indent="0" algn="just">
              <a:lnSpc>
                <a:spcPct val="150000"/>
              </a:lnSpc>
              <a:buNone/>
            </a:pPr>
            <a:r>
              <a:rPr lang="tr-TR" dirty="0" smtClean="0"/>
              <a:t>Bu sınıfa giren lifler, kaba ve düşük değerdedir. Dayanıklılıkları az ve donuktur. Bu </a:t>
            </a:r>
            <a:r>
              <a:rPr lang="tr-TR" dirty="0"/>
              <a:t>liflerin çapı </a:t>
            </a:r>
            <a:r>
              <a:rPr lang="tr-TR" dirty="0" smtClean="0"/>
              <a:t>13-22 </a:t>
            </a:r>
            <a:r>
              <a:rPr lang="el-GR" dirty="0"/>
              <a:t>μ</a:t>
            </a:r>
            <a:r>
              <a:rPr lang="tr-TR" dirty="0"/>
              <a:t>m ve inceliğ </a:t>
            </a:r>
            <a:r>
              <a:rPr lang="tr-TR" dirty="0" smtClean="0"/>
              <a:t>1.35-2.61 denier’dir, Asya ve Hindistan’da üretilen pamukların çoğu bu sınıfa girer.</a:t>
            </a:r>
            <a:endParaRPr lang="tr-TR" dirty="0"/>
          </a:p>
        </p:txBody>
      </p:sp>
    </p:spTree>
    <p:extLst>
      <p:ext uri="{BB962C8B-B14F-4D97-AF65-F5344CB8AC3E}">
        <p14:creationId xmlns:p14="http://schemas.microsoft.com/office/powerpoint/2010/main" val="20059167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81891"/>
            <a:ext cx="10058400" cy="5590309"/>
          </a:xfrm>
        </p:spPr>
        <p:txBody>
          <a:bodyPr/>
          <a:lstStyle/>
          <a:p>
            <a:pPr marL="0" indent="0" algn="just">
              <a:lnSpc>
                <a:spcPct val="150000"/>
              </a:lnSpc>
              <a:buNone/>
            </a:pPr>
            <a:r>
              <a:rPr lang="tr-TR" dirty="0" smtClean="0"/>
              <a:t>Lif </a:t>
            </a:r>
            <a:r>
              <a:rPr lang="tr-TR" dirty="0"/>
              <a:t>karakterlerine göre pamuklar </a:t>
            </a:r>
            <a:r>
              <a:rPr lang="tr-TR" dirty="0" smtClean="0"/>
              <a:t>ayrıca dört </a:t>
            </a:r>
            <a:r>
              <a:rPr lang="tr-TR" dirty="0"/>
              <a:t>grup altında </a:t>
            </a:r>
            <a:r>
              <a:rPr lang="tr-TR" dirty="0" smtClean="0"/>
              <a:t>da toplanırlar</a:t>
            </a:r>
            <a:r>
              <a:rPr lang="tr-TR" dirty="0"/>
              <a:t>. </a:t>
            </a:r>
          </a:p>
          <a:p>
            <a:pPr marL="0" indent="0" algn="just">
              <a:lnSpc>
                <a:spcPct val="150000"/>
              </a:lnSpc>
              <a:buNone/>
            </a:pPr>
            <a:r>
              <a:rPr lang="tr-TR" dirty="0"/>
              <a:t>1) Kısa Lifli: Bu pamuklar kısa ve kalın olduklarından kaba mamullerin yapımında kullanılır. Dünya toplam pamuk üretiminde % 5 - 10’unu kapsar. </a:t>
            </a:r>
          </a:p>
          <a:p>
            <a:pPr marL="0" indent="0" algn="just">
              <a:lnSpc>
                <a:spcPct val="150000"/>
              </a:lnSpc>
              <a:buNone/>
            </a:pPr>
            <a:r>
              <a:rPr lang="tr-TR" dirty="0"/>
              <a:t>2) Orta Lifli: Dünya üretiminin % 80 - 85’ni kapsar. </a:t>
            </a:r>
          </a:p>
          <a:p>
            <a:pPr marL="0" indent="0" algn="just">
              <a:lnSpc>
                <a:spcPct val="150000"/>
              </a:lnSpc>
              <a:buNone/>
            </a:pPr>
            <a:r>
              <a:rPr lang="tr-TR" dirty="0"/>
              <a:t>3) Uzun Lifli: Dünyadaki üretim miktarları yaklaşık 1,8 milyon tondur. Ancak ülkemizde pek kullanılmamaktadır. </a:t>
            </a:r>
          </a:p>
          <a:p>
            <a:pPr marL="0" indent="0" algn="just">
              <a:lnSpc>
                <a:spcPct val="150000"/>
              </a:lnSpc>
              <a:buNone/>
            </a:pPr>
            <a:r>
              <a:rPr lang="tr-TR" dirty="0"/>
              <a:t>4) Çok Uzun Lifli: tekstil endüstrisinde ince mamullerin yapımında kullanılır. Ancak yetiştirilmesi için özel iklim şartlarına ihtiyaç vardır. Ülkemizde pamuk pazarlamasında sadece lif derecesi dikkate alınmaktadır. </a:t>
            </a:r>
          </a:p>
        </p:txBody>
      </p:sp>
    </p:spTree>
    <p:extLst>
      <p:ext uri="{BB962C8B-B14F-4D97-AF65-F5344CB8AC3E}">
        <p14:creationId xmlns:p14="http://schemas.microsoft.com/office/powerpoint/2010/main" val="39504688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99041"/>
          </a:xfrm>
        </p:spPr>
        <p:txBody>
          <a:bodyPr>
            <a:normAutofit/>
          </a:bodyPr>
          <a:lstStyle/>
          <a:p>
            <a:pPr algn="ctr"/>
            <a:r>
              <a:rPr lang="tr-TR" sz="2400" dirty="0"/>
              <a:t>TÜRKİYE PAMUK ÜRETİM BÖLGELERİ</a:t>
            </a:r>
          </a:p>
        </p:txBody>
      </p:sp>
      <p:sp>
        <p:nvSpPr>
          <p:cNvPr id="3" name="Content Placeholder 2"/>
          <p:cNvSpPr>
            <a:spLocks noGrp="1"/>
          </p:cNvSpPr>
          <p:nvPr>
            <p:ph idx="1"/>
          </p:nvPr>
        </p:nvSpPr>
        <p:spPr>
          <a:xfrm>
            <a:off x="1069848" y="1330036"/>
            <a:ext cx="10058400" cy="4842164"/>
          </a:xfrm>
        </p:spPr>
        <p:txBody>
          <a:bodyPr/>
          <a:lstStyle/>
          <a:p>
            <a:pPr marL="0" indent="0" algn="just">
              <a:lnSpc>
                <a:spcPct val="150000"/>
              </a:lnSpc>
              <a:buNone/>
            </a:pPr>
            <a:r>
              <a:rPr lang="tr-TR" dirty="0" smtClean="0"/>
              <a:t>1.Ege </a:t>
            </a:r>
            <a:r>
              <a:rPr lang="tr-TR" dirty="0"/>
              <a:t>Bölgesi: Gediz, Büyük – Küçük Menderes ve batı Akdeniz Havzaları, </a:t>
            </a:r>
          </a:p>
          <a:p>
            <a:pPr marL="0" indent="0" algn="just">
              <a:lnSpc>
                <a:spcPct val="150000"/>
              </a:lnSpc>
              <a:buNone/>
            </a:pPr>
            <a:r>
              <a:rPr lang="tr-TR" dirty="0"/>
              <a:t>2. Çukurova Bölgesi: Seyhan, Ceyhan, Asi havzaları, </a:t>
            </a:r>
          </a:p>
          <a:p>
            <a:pPr marL="0" indent="0" algn="just">
              <a:lnSpc>
                <a:spcPct val="150000"/>
              </a:lnSpc>
              <a:buNone/>
            </a:pPr>
            <a:r>
              <a:rPr lang="tr-TR" dirty="0"/>
              <a:t>3. Antalya Bölgesi: Antalya, Finike, Kalkan, Serik, Manavgat ve Alanya Ovaları, </a:t>
            </a:r>
          </a:p>
          <a:p>
            <a:pPr marL="0" indent="0" algn="just">
              <a:lnSpc>
                <a:spcPct val="150000"/>
              </a:lnSpc>
              <a:buNone/>
            </a:pPr>
            <a:r>
              <a:rPr lang="tr-TR" dirty="0"/>
              <a:t>4. Güneydoğu Bölgesi: Adıyaman, Şanlıurfa, Diyarbakır, Mardin ve Fırat havzaları, </a:t>
            </a:r>
          </a:p>
          <a:p>
            <a:pPr marL="0" indent="0" algn="just">
              <a:lnSpc>
                <a:spcPct val="150000"/>
              </a:lnSpc>
              <a:buNone/>
            </a:pPr>
            <a:r>
              <a:rPr lang="tr-TR" dirty="0"/>
              <a:t>5. Diğer Bölgeler: Hatay, Meriç, Susurluk; Aras, Dicle, </a:t>
            </a:r>
          </a:p>
        </p:txBody>
      </p:sp>
    </p:spTree>
    <p:extLst>
      <p:ext uri="{BB962C8B-B14F-4D97-AF65-F5344CB8AC3E}">
        <p14:creationId xmlns:p14="http://schemas.microsoft.com/office/powerpoint/2010/main" val="4720102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29768"/>
          </a:xfrm>
        </p:spPr>
        <p:txBody>
          <a:bodyPr>
            <a:normAutofit fontScale="90000"/>
          </a:bodyPr>
          <a:lstStyle/>
          <a:p>
            <a:pPr algn="ctr"/>
            <a:r>
              <a:rPr lang="tr-TR" sz="2800" dirty="0" smtClean="0"/>
              <a:t>Pamuğun Temel Özellikleri</a:t>
            </a:r>
            <a:endParaRPr lang="tr-TR" sz="2800" dirty="0"/>
          </a:p>
        </p:txBody>
      </p:sp>
      <p:sp>
        <p:nvSpPr>
          <p:cNvPr id="3" name="Content Placeholder 2"/>
          <p:cNvSpPr>
            <a:spLocks noGrp="1"/>
          </p:cNvSpPr>
          <p:nvPr>
            <p:ph idx="1"/>
          </p:nvPr>
        </p:nvSpPr>
        <p:spPr>
          <a:xfrm>
            <a:off x="1069848" y="955964"/>
            <a:ext cx="10058400" cy="5216236"/>
          </a:xfrm>
        </p:spPr>
        <p:txBody>
          <a:bodyPr>
            <a:normAutofit fontScale="92500"/>
          </a:bodyPr>
          <a:lstStyle/>
          <a:p>
            <a:pPr marL="0" indent="0" algn="just">
              <a:lnSpc>
                <a:spcPct val="150000"/>
              </a:lnSpc>
              <a:buNone/>
            </a:pPr>
            <a:r>
              <a:rPr lang="tr-TR" dirty="0" smtClean="0"/>
              <a:t>1</a:t>
            </a:r>
            <a:r>
              <a:rPr lang="tr-TR" sz="2200" dirty="0" smtClean="0"/>
              <a:t>. Pamuğun </a:t>
            </a:r>
            <a:r>
              <a:rPr lang="tr-TR" sz="2200" dirty="0"/>
              <a:t>yapısının, tamamına yakını saf selülozdan oluşmaktadır. </a:t>
            </a:r>
          </a:p>
          <a:p>
            <a:pPr marL="0" indent="0" algn="just">
              <a:lnSpc>
                <a:spcPct val="150000"/>
              </a:lnSpc>
              <a:buNone/>
            </a:pPr>
            <a:r>
              <a:rPr lang="tr-TR" sz="2200" dirty="0"/>
              <a:t>2. Pamuk elyafı, mikroskop altında taranmış, bükümlü şerit görünümündedir. </a:t>
            </a:r>
          </a:p>
          <a:p>
            <a:pPr marL="0" indent="0" algn="just">
              <a:lnSpc>
                <a:spcPct val="150000"/>
              </a:lnSpc>
              <a:buNone/>
            </a:pPr>
            <a:r>
              <a:rPr lang="tr-TR" sz="2200" dirty="0"/>
              <a:t>3. Ticari pamuğu 3 temel grupta toplayabiliriz. </a:t>
            </a:r>
          </a:p>
          <a:p>
            <a:pPr marL="0" indent="0" algn="just">
              <a:lnSpc>
                <a:spcPct val="150000"/>
              </a:lnSpc>
              <a:buNone/>
            </a:pPr>
            <a:r>
              <a:rPr lang="tr-TR" sz="2200" dirty="0"/>
              <a:t>a) Ştapel uzunluğu 30-60 mm arası olan lifler: Bu gruptaki pamuklar en kalitelilerdir. Mısır ve Sea-Island pamukları bu gruba girer. </a:t>
            </a:r>
          </a:p>
          <a:p>
            <a:pPr marL="0" indent="0" algn="just">
              <a:lnSpc>
                <a:spcPct val="150000"/>
              </a:lnSpc>
              <a:buNone/>
            </a:pPr>
            <a:r>
              <a:rPr lang="tr-TR" sz="2200" dirty="0"/>
              <a:t>b) Ştapel uzunluğu 20-30 mm arası olan lifler: Bu gruptaki pamuklar hacimli ve orta uzunlukta olanlardır. Amerikan-Upland pamuğu bu gruba girer. </a:t>
            </a:r>
          </a:p>
          <a:p>
            <a:pPr marL="0" indent="0" algn="just">
              <a:lnSpc>
                <a:spcPct val="150000"/>
              </a:lnSpc>
              <a:buNone/>
            </a:pPr>
            <a:r>
              <a:rPr lang="tr-TR" sz="2200" dirty="0"/>
              <a:t>c) Ştapel uzunluğu 20 mm‘den kısa olan lifler: Bu gruptaki pamuklar kaba ve düşük kalitelidir. Asya ve Hindistan pamukları bu gruba girer. </a:t>
            </a:r>
          </a:p>
        </p:txBody>
      </p:sp>
    </p:spTree>
    <p:extLst>
      <p:ext uri="{BB962C8B-B14F-4D97-AF65-F5344CB8AC3E}">
        <p14:creationId xmlns:p14="http://schemas.microsoft.com/office/powerpoint/2010/main" val="4101698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09599"/>
            <a:ext cx="10058400" cy="5805055"/>
          </a:xfrm>
        </p:spPr>
        <p:txBody>
          <a:bodyPr>
            <a:normAutofit fontScale="92500"/>
          </a:bodyPr>
          <a:lstStyle/>
          <a:p>
            <a:pPr marL="0" indent="0" algn="just">
              <a:lnSpc>
                <a:spcPct val="150000"/>
              </a:lnSpc>
              <a:buNone/>
            </a:pPr>
            <a:r>
              <a:rPr lang="tr-TR" dirty="0"/>
              <a:t>4. Sea-Island pamuğu dışında kalanlar düşük parlaklığa sahiptir. Ham pamuk mattır. </a:t>
            </a:r>
          </a:p>
          <a:p>
            <a:pPr marL="0" indent="0" algn="just">
              <a:lnSpc>
                <a:spcPct val="150000"/>
              </a:lnSpc>
              <a:buNone/>
            </a:pPr>
            <a:r>
              <a:rPr lang="tr-TR" dirty="0" smtClean="0"/>
              <a:t>5</a:t>
            </a:r>
            <a:r>
              <a:rPr lang="tr-TR" dirty="0"/>
              <a:t>. Pamuk elyafının mukavemeti, ıslakken yaklaşık % 25 artar. </a:t>
            </a:r>
          </a:p>
          <a:p>
            <a:pPr marL="0" indent="0" algn="just">
              <a:lnSpc>
                <a:spcPct val="150000"/>
              </a:lnSpc>
              <a:buNone/>
            </a:pPr>
            <a:r>
              <a:rPr lang="tr-TR" dirty="0"/>
              <a:t>6. Pamuk elyafının esneklik özelliği azdır, bu yüzden ham pamuklu kumaşlar çok kırışır. </a:t>
            </a:r>
          </a:p>
          <a:p>
            <a:pPr marL="0" indent="0" algn="just">
              <a:lnSpc>
                <a:spcPct val="150000"/>
              </a:lnSpc>
              <a:buNone/>
            </a:pPr>
            <a:r>
              <a:rPr lang="tr-TR" dirty="0"/>
              <a:t>7. Pamuk sıcağı iyi iletir bu sayede pamuklu giysiler insan vücudunu serin tutar. </a:t>
            </a:r>
          </a:p>
          <a:p>
            <a:pPr marL="0" indent="0" algn="just">
              <a:lnSpc>
                <a:spcPct val="150000"/>
              </a:lnSpc>
              <a:buNone/>
            </a:pPr>
            <a:r>
              <a:rPr lang="tr-TR" dirty="0" smtClean="0"/>
              <a:t>8</a:t>
            </a:r>
            <a:r>
              <a:rPr lang="tr-TR" dirty="0"/>
              <a:t>. Pamuk elyafı suyu absorbe eder ve bu yüzden kolay kolay kurumaz. (kabul edilebilir standart nem % 8.5) </a:t>
            </a:r>
          </a:p>
          <a:p>
            <a:pPr marL="0" indent="0" algn="just">
              <a:lnSpc>
                <a:spcPct val="150000"/>
              </a:lnSpc>
              <a:buNone/>
            </a:pPr>
            <a:r>
              <a:rPr lang="tr-TR" dirty="0"/>
              <a:t>9. Pamuk ipliğinin yüzeyi çok kaba olduğu için kolay kirlenir ve yıkandığında da çeker. Özellikle kuvvetli alkali yıkama çözeltileri kullanılarak yapılan yıkamalarda çekerler. </a:t>
            </a:r>
          </a:p>
          <a:p>
            <a:pPr marL="0" indent="0">
              <a:lnSpc>
                <a:spcPct val="150000"/>
              </a:lnSpc>
              <a:buNone/>
            </a:pPr>
            <a:endParaRPr lang="tr-TR" dirty="0"/>
          </a:p>
        </p:txBody>
      </p:sp>
    </p:spTree>
    <p:extLst>
      <p:ext uri="{BB962C8B-B14F-4D97-AF65-F5344CB8AC3E}">
        <p14:creationId xmlns:p14="http://schemas.microsoft.com/office/powerpoint/2010/main" val="336707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92727"/>
            <a:ext cx="10058400" cy="5479473"/>
          </a:xfrm>
        </p:spPr>
        <p:txBody>
          <a:bodyPr>
            <a:normAutofit/>
          </a:bodyPr>
          <a:lstStyle/>
          <a:p>
            <a:pPr marL="0" indent="0" algn="just">
              <a:lnSpc>
                <a:spcPct val="150000"/>
              </a:lnSpc>
              <a:buNone/>
            </a:pPr>
            <a:r>
              <a:rPr lang="tr-TR" dirty="0" smtClean="0"/>
              <a:t>10</a:t>
            </a:r>
            <a:r>
              <a:rPr lang="tr-TR" dirty="0"/>
              <a:t>. Pamuk, sıcak, derişik ağartıcılarla muamele edildiğinde zayıflar ama ağartma maddeleri iyi bir durulamayla pamuktan uzaklaştırılarak ağartma yapılabilir. </a:t>
            </a:r>
          </a:p>
          <a:p>
            <a:pPr marL="0" indent="0" algn="just">
              <a:lnSpc>
                <a:spcPct val="150000"/>
              </a:lnSpc>
              <a:buNone/>
            </a:pPr>
            <a:r>
              <a:rPr lang="tr-TR" dirty="0"/>
              <a:t>11. Pamuk, 240 </a:t>
            </a:r>
            <a:r>
              <a:rPr lang="en-GB" dirty="0"/>
              <a:t>°</a:t>
            </a:r>
            <a:r>
              <a:rPr lang="tr-TR" dirty="0" smtClean="0"/>
              <a:t>C’nin </a:t>
            </a:r>
            <a:r>
              <a:rPr lang="tr-TR" dirty="0"/>
              <a:t>üzerinde yanar ama nemli pamuk, yüksek sıcaklıktaki setlerde güvenle ütülenebilir. </a:t>
            </a:r>
          </a:p>
          <a:p>
            <a:pPr marL="0" indent="0" algn="just">
              <a:lnSpc>
                <a:spcPct val="150000"/>
              </a:lnSpc>
              <a:buNone/>
            </a:pPr>
            <a:r>
              <a:rPr lang="tr-TR" dirty="0"/>
              <a:t>12. Pamuk küften zarar görür ve nemli ortamlarda depolanmamalıdır. Ayrıca güvelerden zarar görmez. </a:t>
            </a:r>
          </a:p>
          <a:p>
            <a:pPr marL="0" indent="0" algn="just">
              <a:lnSpc>
                <a:spcPct val="150000"/>
              </a:lnSpc>
              <a:buNone/>
            </a:pPr>
            <a:r>
              <a:rPr lang="tr-TR" dirty="0"/>
              <a:t>13. Pamuk, uzun süre güneş ışığına maruz kaldığında sararır ve zayıflar. </a:t>
            </a:r>
          </a:p>
          <a:p>
            <a:pPr marL="0" indent="0" algn="just">
              <a:lnSpc>
                <a:spcPct val="150000"/>
              </a:lnSpc>
              <a:buNone/>
            </a:pPr>
            <a:r>
              <a:rPr lang="tr-TR" dirty="0"/>
              <a:t>14. Alkalilerden zarar görmez. </a:t>
            </a:r>
          </a:p>
        </p:txBody>
      </p:sp>
    </p:spTree>
    <p:extLst>
      <p:ext uri="{BB962C8B-B14F-4D97-AF65-F5344CB8AC3E}">
        <p14:creationId xmlns:p14="http://schemas.microsoft.com/office/powerpoint/2010/main" val="1208435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54181"/>
            <a:ext cx="10058400" cy="6026727"/>
          </a:xfrm>
        </p:spPr>
        <p:txBody>
          <a:bodyPr/>
          <a:lstStyle/>
          <a:p>
            <a:pPr marL="0" indent="0" algn="just">
              <a:buNone/>
            </a:pPr>
            <a:r>
              <a:rPr lang="tr-TR" b="1" dirty="0">
                <a:solidFill>
                  <a:srgbClr val="FF0000"/>
                </a:solidFill>
              </a:rPr>
              <a:t>Bitkisel Kaynaklı Lifler</a:t>
            </a:r>
          </a:p>
          <a:p>
            <a:pPr marL="0" indent="0" algn="just">
              <a:lnSpc>
                <a:spcPct val="150000"/>
              </a:lnSpc>
              <a:buNone/>
            </a:pPr>
            <a:r>
              <a:rPr lang="tr-TR" dirty="0"/>
              <a:t>Bitkisel liflerin kimyasal yapısında büyük oranda selüloz bulunur ve bu genel özellikleri ile diğer liflerden </a:t>
            </a:r>
            <a:r>
              <a:rPr lang="tr-TR" dirty="0" smtClean="0"/>
              <a:t>ayrılırlar. Yapılarında </a:t>
            </a:r>
            <a:r>
              <a:rPr lang="tr-TR" dirty="0"/>
              <a:t>%60-90 oranında selüloz içerdiklerinden dolayı bunlara selülozik elyaf da denir.</a:t>
            </a:r>
          </a:p>
          <a:p>
            <a:pPr marL="0" indent="0" algn="just">
              <a:lnSpc>
                <a:spcPct val="150000"/>
              </a:lnSpc>
              <a:buNone/>
            </a:pPr>
            <a:r>
              <a:rPr lang="tr-TR" dirty="0" smtClean="0"/>
              <a:t>Bitkisel liflerin sınıflandırılması, bitki üzerinde bulunduğu yere göre yapılır.</a:t>
            </a:r>
          </a:p>
          <a:p>
            <a:pPr marL="457200" indent="-457200" algn="just">
              <a:lnSpc>
                <a:spcPct val="150000"/>
              </a:lnSpc>
              <a:buAutoNum type="arabicPeriod"/>
            </a:pPr>
            <a:r>
              <a:rPr lang="tr-TR" dirty="0" smtClean="0"/>
              <a:t>Bitki tohumundan elde edilen; pamuk ve kapok</a:t>
            </a:r>
          </a:p>
          <a:p>
            <a:pPr marL="457200" indent="-457200" algn="just">
              <a:lnSpc>
                <a:spcPct val="150000"/>
              </a:lnSpc>
              <a:buAutoNum type="arabicPeriod"/>
            </a:pPr>
            <a:r>
              <a:rPr lang="tr-TR" dirty="0" smtClean="0"/>
              <a:t>Bitki gövdesinden elde edilen; keten, kenevir, jüt ve rami</a:t>
            </a:r>
          </a:p>
          <a:p>
            <a:pPr marL="457200" indent="-457200" algn="just">
              <a:lnSpc>
                <a:spcPct val="150000"/>
              </a:lnSpc>
              <a:buAutoNum type="arabicPeriod"/>
            </a:pPr>
            <a:r>
              <a:rPr lang="tr-TR" dirty="0" smtClean="0"/>
              <a:t>Bitki yaprağından elde edilen; sisl kendiri, manila keneviri, Yeni Zelanda keneviri </a:t>
            </a:r>
          </a:p>
          <a:p>
            <a:pPr marL="457200" indent="-457200" algn="just">
              <a:lnSpc>
                <a:spcPct val="150000"/>
              </a:lnSpc>
              <a:buAutoNum type="arabicPeriod"/>
            </a:pPr>
            <a:r>
              <a:rPr lang="tr-TR" dirty="0" smtClean="0"/>
              <a:t>Bitki meyvesinden elde edilen; koko elyafı</a:t>
            </a:r>
            <a:endParaRPr lang="tr-TR" dirty="0"/>
          </a:p>
        </p:txBody>
      </p:sp>
    </p:spTree>
    <p:extLst>
      <p:ext uri="{BB962C8B-B14F-4D97-AF65-F5344CB8AC3E}">
        <p14:creationId xmlns:p14="http://schemas.microsoft.com/office/powerpoint/2010/main" val="422035484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65018"/>
            <a:ext cx="10058400" cy="5507182"/>
          </a:xfrm>
        </p:spPr>
        <p:txBody>
          <a:bodyPr>
            <a:normAutofit/>
          </a:bodyPr>
          <a:lstStyle/>
          <a:p>
            <a:pPr marL="0" indent="0" algn="just">
              <a:lnSpc>
                <a:spcPct val="150000"/>
              </a:lnSpc>
              <a:buNone/>
            </a:pPr>
            <a:r>
              <a:rPr lang="tr-TR" dirty="0"/>
              <a:t>15. Asitlerden zarar görür. </a:t>
            </a:r>
          </a:p>
          <a:p>
            <a:pPr marL="0" indent="0" algn="just">
              <a:lnSpc>
                <a:spcPct val="150000"/>
              </a:lnSpc>
              <a:buNone/>
            </a:pPr>
            <a:r>
              <a:rPr lang="tr-TR" dirty="0" smtClean="0"/>
              <a:t>16</a:t>
            </a:r>
            <a:r>
              <a:rPr lang="tr-TR" dirty="0"/>
              <a:t>. Pamuk çok değişik boyalarla boyanabilir. Özellikle reaktif boyarmaddeler kullanıldığında solmaz renkler elde edilir. </a:t>
            </a:r>
          </a:p>
          <a:p>
            <a:pPr marL="0" indent="0" algn="just">
              <a:lnSpc>
                <a:spcPct val="150000"/>
              </a:lnSpc>
              <a:buNone/>
            </a:pPr>
            <a:r>
              <a:rPr lang="tr-TR" dirty="0" smtClean="0"/>
              <a:t>17</a:t>
            </a:r>
            <a:r>
              <a:rPr lang="tr-TR" dirty="0"/>
              <a:t>. Diğer elyaf çeşitlerine göre daha uzundur. </a:t>
            </a:r>
          </a:p>
          <a:p>
            <a:pPr marL="0" indent="0" algn="just">
              <a:lnSpc>
                <a:spcPct val="150000"/>
              </a:lnSpc>
              <a:buNone/>
            </a:pPr>
            <a:r>
              <a:rPr lang="tr-TR" dirty="0"/>
              <a:t>18. Çok yanıcı bir liftir. </a:t>
            </a:r>
            <a:endParaRPr lang="tr-TR" dirty="0" smtClean="0"/>
          </a:p>
          <a:p>
            <a:pPr marL="0" indent="0" algn="just">
              <a:lnSpc>
                <a:spcPct val="150000"/>
              </a:lnSpc>
              <a:buNone/>
            </a:pPr>
            <a:r>
              <a:rPr lang="tr-TR" dirty="0" smtClean="0"/>
              <a:t>19</a:t>
            </a:r>
            <a:r>
              <a:rPr lang="tr-TR" dirty="0"/>
              <a:t>. Pamuk, giyimde sentetiklerle karşılaştırıldığında oldukça dayanıksızdır ama bunun yanında pamuktan yapılan kotlar, sertlik ve dayanıklılıklarıyla ünlüdür. </a:t>
            </a:r>
          </a:p>
          <a:p>
            <a:pPr marL="0" indent="0" algn="just">
              <a:lnSpc>
                <a:spcPct val="150000"/>
              </a:lnSpc>
              <a:buNone/>
            </a:pPr>
            <a:r>
              <a:rPr lang="tr-TR" dirty="0"/>
              <a:t>20. Pamuklu kumaşların geniş bir kullanım alanı vardır. </a:t>
            </a:r>
            <a:r>
              <a:rPr lang="tr-TR" dirty="0" smtClean="0"/>
              <a:t>Özellikle pamuk/polyester </a:t>
            </a:r>
            <a:r>
              <a:rPr lang="tr-TR" dirty="0"/>
              <a:t>karışımının kullanım alanı çok geniştir. </a:t>
            </a:r>
          </a:p>
          <a:p>
            <a:pPr marL="0" indent="0" algn="just">
              <a:lnSpc>
                <a:spcPct val="150000"/>
              </a:lnSpc>
              <a:buNone/>
            </a:pPr>
            <a:endParaRPr lang="tr-TR" dirty="0"/>
          </a:p>
        </p:txBody>
      </p:sp>
    </p:spTree>
    <p:extLst>
      <p:ext uri="{BB962C8B-B14F-4D97-AF65-F5344CB8AC3E}">
        <p14:creationId xmlns:p14="http://schemas.microsoft.com/office/powerpoint/2010/main" val="2439769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09877"/>
          </a:xfrm>
        </p:spPr>
        <p:txBody>
          <a:bodyPr>
            <a:normAutofit/>
          </a:bodyPr>
          <a:lstStyle/>
          <a:p>
            <a:pPr algn="ctr"/>
            <a:r>
              <a:rPr lang="tr-TR" sz="2800" dirty="0" smtClean="0"/>
              <a:t>Pamuğun Fiziksel Özellikleri</a:t>
            </a:r>
            <a:endParaRPr lang="tr-TR" sz="2800" dirty="0"/>
          </a:p>
        </p:txBody>
      </p:sp>
      <p:sp>
        <p:nvSpPr>
          <p:cNvPr id="3" name="Content Placeholder 2"/>
          <p:cNvSpPr>
            <a:spLocks noGrp="1"/>
          </p:cNvSpPr>
          <p:nvPr>
            <p:ph idx="1"/>
          </p:nvPr>
        </p:nvSpPr>
        <p:spPr>
          <a:xfrm>
            <a:off x="1069848" y="1149927"/>
            <a:ext cx="10058400" cy="5022273"/>
          </a:xfrm>
        </p:spPr>
        <p:txBody>
          <a:bodyPr>
            <a:normAutofit lnSpcReduction="10000"/>
          </a:bodyPr>
          <a:lstStyle/>
          <a:p>
            <a:pPr marL="0" indent="0" algn="just">
              <a:lnSpc>
                <a:spcPct val="150000"/>
              </a:lnSpc>
              <a:buNone/>
            </a:pPr>
            <a:r>
              <a:rPr lang="tr-TR" dirty="0" smtClean="0"/>
              <a:t>Pamuk lifleri krem rengini de andıran beyaz renktedir. Pamuğun bu rengi iklim ve yetişme şartlarına bağlı olduğu gibi bitkinin türüne göre de değişir. Pamuk lifinin boyu 1 cm 6.5 cm ’e kadar değişir. Çapı ise 10-22 </a:t>
            </a:r>
            <a:r>
              <a:rPr lang="el-GR" dirty="0"/>
              <a:t>μ</a:t>
            </a:r>
            <a:r>
              <a:rPr lang="tr-TR" dirty="0" smtClean="0"/>
              <a:t>m arasınfda değişir. Hacimsel yoğunluğu 1.50-1.55 arasındadır. Havadan kolaylıkla nem adsorbe eder. Standart şartlarda oda sıcaklığında ve % 65 relatif nemde (atmosfer nemliliği) %8.5 nem adsorbe eder. Ticarette izin verilen maksimum nem miktarı % 8.5 dir. %100 relatif nemde, pamuklu materyal % 25-27 su adsorbe eder.</a:t>
            </a:r>
          </a:p>
          <a:p>
            <a:pPr marL="0" indent="0" algn="just">
              <a:lnSpc>
                <a:spcPct val="150000"/>
              </a:lnSpc>
              <a:buNone/>
            </a:pPr>
            <a:r>
              <a:rPr lang="tr-TR" dirty="0" smtClean="0"/>
              <a:t>Lifin uzama miktarı ortalama % 7-8 dir. Elastik özellikleri yoktur. % 2 lik uzamadan sonra elastik geri dönme %74 tür. % 5 </a:t>
            </a:r>
            <a:r>
              <a:rPr lang="tr-TR" dirty="0"/>
              <a:t>lik uzamadan sonra elastik geri dönme </a:t>
            </a:r>
            <a:r>
              <a:rPr lang="tr-TR" dirty="0" smtClean="0"/>
              <a:t>% 45 tir</a:t>
            </a:r>
            <a:r>
              <a:rPr lang="tr-TR" dirty="0"/>
              <a:t>. </a:t>
            </a:r>
          </a:p>
          <a:p>
            <a:pPr marL="0" indent="0" algn="just">
              <a:lnSpc>
                <a:spcPct val="150000"/>
              </a:lnSpc>
              <a:buNone/>
            </a:pPr>
            <a:endParaRPr lang="tr-TR" dirty="0"/>
          </a:p>
        </p:txBody>
      </p:sp>
    </p:spTree>
    <p:extLst>
      <p:ext uri="{BB962C8B-B14F-4D97-AF65-F5344CB8AC3E}">
        <p14:creationId xmlns:p14="http://schemas.microsoft.com/office/powerpoint/2010/main" val="646272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23455"/>
            <a:ext cx="10058400" cy="5548745"/>
          </a:xfrm>
        </p:spPr>
        <p:txBody>
          <a:bodyPr/>
          <a:lstStyle/>
          <a:p>
            <a:pPr marL="0" indent="0" algn="just">
              <a:lnSpc>
                <a:spcPct val="150000"/>
              </a:lnSpc>
              <a:buNone/>
            </a:pPr>
            <a:r>
              <a:rPr lang="tr-TR" dirty="0" smtClean="0"/>
              <a:t>Bütün selülozik materyallerde görülen ıslandığında boyca ve ence kısalma, pamuklu materyalde de gözlenir. Kısalma elyafta görülen şişmeden dolayıdır. Islanma olayı pamuğun dayanıklılığını arttırır. Pamuğun dayanıklılığı kuru kaldeyken daha az olur. Dayanıklılık artması % 30 civarındadır. Pamuk ıslatıldığında ağırlığının % 70 ’i kadar su çeker.</a:t>
            </a:r>
            <a:endParaRPr lang="tr-TR" dirty="0"/>
          </a:p>
        </p:txBody>
      </p:sp>
    </p:spTree>
    <p:extLst>
      <p:ext uri="{BB962C8B-B14F-4D97-AF65-F5344CB8AC3E}">
        <p14:creationId xmlns:p14="http://schemas.microsoft.com/office/powerpoint/2010/main" val="25108775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720713"/>
          </a:xfrm>
        </p:spPr>
        <p:txBody>
          <a:bodyPr>
            <a:normAutofit/>
          </a:bodyPr>
          <a:lstStyle/>
          <a:p>
            <a:pPr algn="ctr"/>
            <a:r>
              <a:rPr lang="tr-TR" sz="3200" dirty="0" smtClean="0"/>
              <a:t>Pamuk Lifinin Kimyasal Yapısı</a:t>
            </a:r>
            <a:endParaRPr lang="tr-TR" sz="3200" dirty="0"/>
          </a:p>
        </p:txBody>
      </p:sp>
      <p:sp>
        <p:nvSpPr>
          <p:cNvPr id="3" name="Content Placeholder 2"/>
          <p:cNvSpPr>
            <a:spLocks noGrp="1"/>
          </p:cNvSpPr>
          <p:nvPr>
            <p:ph idx="1"/>
          </p:nvPr>
        </p:nvSpPr>
        <p:spPr>
          <a:xfrm>
            <a:off x="1139121" y="1343891"/>
            <a:ext cx="10058400" cy="5022273"/>
          </a:xfrm>
        </p:spPr>
        <p:txBody>
          <a:bodyPr/>
          <a:lstStyle/>
          <a:p>
            <a:pPr marL="0" indent="0">
              <a:buNone/>
            </a:pPr>
            <a:r>
              <a:rPr lang="tr-TR" b="1" dirty="0">
                <a:solidFill>
                  <a:srgbClr val="00B050"/>
                </a:solidFill>
              </a:rPr>
              <a:t>Pamuğun Kimyasal Yapısı </a:t>
            </a:r>
            <a:endParaRPr lang="tr-TR" b="1" dirty="0" smtClean="0">
              <a:solidFill>
                <a:srgbClr val="00B050"/>
              </a:solidFill>
            </a:endParaRPr>
          </a:p>
          <a:p>
            <a:pPr marL="0" indent="0" algn="just">
              <a:lnSpc>
                <a:spcPct val="150000"/>
              </a:lnSpc>
              <a:buNone/>
            </a:pPr>
            <a:r>
              <a:rPr lang="tr-TR" dirty="0" smtClean="0"/>
              <a:t>Pamuk</a:t>
            </a:r>
            <a:r>
              <a:rPr lang="tr-TR" b="1" dirty="0" smtClean="0"/>
              <a:t> </a:t>
            </a:r>
            <a:r>
              <a:rPr lang="tr-TR" dirty="0" smtClean="0"/>
              <a:t>lifinin kimyasal yapısı, bitkinin yetişme koşullarına göre kısmen değişiklikler gösterir. Genel olarak tarladan toplanmış bir pamuğun bileşimi tablodaki gibidir.</a:t>
            </a:r>
            <a:endParaRPr lang="tr-TR" dirty="0"/>
          </a:p>
        </p:txBody>
      </p:sp>
    </p:spTree>
    <p:extLst>
      <p:ext uri="{BB962C8B-B14F-4D97-AF65-F5344CB8AC3E}">
        <p14:creationId xmlns:p14="http://schemas.microsoft.com/office/powerpoint/2010/main" val="307837250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328643814"/>
              </p:ext>
            </p:extLst>
          </p:nvPr>
        </p:nvGraphicFramePr>
        <p:xfrm>
          <a:off x="3477490" y="1662540"/>
          <a:ext cx="4817746" cy="4378040"/>
        </p:xfrm>
        <a:graphic>
          <a:graphicData uri="http://schemas.openxmlformats.org/drawingml/2006/table">
            <a:tbl>
              <a:tblPr firstRow="1" firstCol="1" lastRow="1" lastCol="1" bandRow="1" bandCol="1"/>
              <a:tblGrid>
                <a:gridCol w="3117274">
                  <a:extLst>
                    <a:ext uri="{9D8B030D-6E8A-4147-A177-3AD203B41FA5}">
                      <a16:colId xmlns:a16="http://schemas.microsoft.com/office/drawing/2014/main" val="3089106482"/>
                    </a:ext>
                  </a:extLst>
                </a:gridCol>
                <a:gridCol w="1700472">
                  <a:extLst>
                    <a:ext uri="{9D8B030D-6E8A-4147-A177-3AD203B41FA5}">
                      <a16:colId xmlns:a16="http://schemas.microsoft.com/office/drawing/2014/main" val="3605036704"/>
                    </a:ext>
                  </a:extLst>
                </a:gridCol>
              </a:tblGrid>
              <a:tr h="547255">
                <a:tc>
                  <a:txBody>
                    <a:bodyPr/>
                    <a:lstStyle/>
                    <a:p>
                      <a:pPr algn="just">
                        <a:lnSpc>
                          <a:spcPct val="150000"/>
                        </a:lnSpc>
                        <a:spcAft>
                          <a:spcPts val="0"/>
                        </a:spcAft>
                      </a:pPr>
                      <a:r>
                        <a:rPr lang="tr-TR" sz="2000" b="1" dirty="0">
                          <a:effectLst/>
                          <a:latin typeface="+mn-lt"/>
                          <a:ea typeface="Times New Roman" panose="02020603050405020304" pitchFamily="18" charset="0"/>
                        </a:rPr>
                        <a:t>Selüloz</a:t>
                      </a:r>
                      <a:endParaRPr lang="tr-TR" sz="20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2000" b="1">
                          <a:effectLst/>
                          <a:latin typeface="+mn-lt"/>
                          <a:ea typeface="Times New Roman" panose="02020603050405020304" pitchFamily="18" charset="0"/>
                        </a:rPr>
                        <a:t>% 85.5</a:t>
                      </a:r>
                      <a:endParaRPr lang="tr-TR" sz="20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36915742"/>
                  </a:ext>
                </a:extLst>
              </a:tr>
              <a:tr h="547255">
                <a:tc>
                  <a:txBody>
                    <a:bodyPr/>
                    <a:lstStyle/>
                    <a:p>
                      <a:pPr algn="just">
                        <a:lnSpc>
                          <a:spcPct val="150000"/>
                        </a:lnSpc>
                        <a:spcAft>
                          <a:spcPts val="0"/>
                        </a:spcAft>
                      </a:pPr>
                      <a:r>
                        <a:rPr lang="tr-TR" sz="2000" b="1" dirty="0">
                          <a:effectLst/>
                          <a:latin typeface="+mn-lt"/>
                          <a:ea typeface="Times New Roman" panose="02020603050405020304" pitchFamily="18" charset="0"/>
                        </a:rPr>
                        <a:t>Yağlar ve vakslar</a:t>
                      </a:r>
                      <a:endParaRPr lang="tr-TR" sz="20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2000" b="1">
                          <a:effectLst/>
                          <a:latin typeface="+mn-lt"/>
                          <a:ea typeface="Times New Roman" panose="02020603050405020304" pitchFamily="18" charset="0"/>
                        </a:rPr>
                        <a:t>% 0.5</a:t>
                      </a:r>
                      <a:endParaRPr lang="tr-TR" sz="20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34416161"/>
                  </a:ext>
                </a:extLst>
              </a:tr>
              <a:tr h="547255">
                <a:tc>
                  <a:txBody>
                    <a:bodyPr/>
                    <a:lstStyle/>
                    <a:p>
                      <a:pPr algn="just">
                        <a:lnSpc>
                          <a:spcPct val="150000"/>
                        </a:lnSpc>
                        <a:spcAft>
                          <a:spcPts val="0"/>
                        </a:spcAft>
                      </a:pPr>
                      <a:r>
                        <a:rPr lang="tr-TR" sz="2000" b="1" dirty="0">
                          <a:effectLst/>
                          <a:latin typeface="+mn-lt"/>
                          <a:ea typeface="Times New Roman" panose="02020603050405020304" pitchFamily="18" charset="0"/>
                        </a:rPr>
                        <a:t>Pektin</a:t>
                      </a:r>
                      <a:endParaRPr lang="tr-TR" sz="20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2000" b="1">
                          <a:effectLst/>
                          <a:latin typeface="+mn-lt"/>
                          <a:ea typeface="Times New Roman" panose="02020603050405020304" pitchFamily="18" charset="0"/>
                        </a:rPr>
                        <a:t>% 1.2</a:t>
                      </a:r>
                      <a:endParaRPr lang="tr-TR" sz="20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2835766"/>
                  </a:ext>
                </a:extLst>
              </a:tr>
              <a:tr h="547255">
                <a:tc>
                  <a:txBody>
                    <a:bodyPr/>
                    <a:lstStyle/>
                    <a:p>
                      <a:pPr algn="just">
                        <a:lnSpc>
                          <a:spcPct val="150000"/>
                        </a:lnSpc>
                        <a:spcAft>
                          <a:spcPts val="0"/>
                        </a:spcAft>
                      </a:pPr>
                      <a:r>
                        <a:rPr lang="tr-TR" sz="2000" b="1" dirty="0">
                          <a:effectLst/>
                          <a:latin typeface="+mn-lt"/>
                          <a:ea typeface="Times New Roman" panose="02020603050405020304" pitchFamily="18" charset="0"/>
                        </a:rPr>
                        <a:t>Şeker</a:t>
                      </a:r>
                      <a:endParaRPr lang="tr-TR" sz="20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2000" b="1">
                          <a:effectLst/>
                          <a:latin typeface="+mn-lt"/>
                          <a:ea typeface="Times New Roman" panose="02020603050405020304" pitchFamily="18" charset="0"/>
                        </a:rPr>
                        <a:t>% 0.3</a:t>
                      </a:r>
                      <a:endParaRPr lang="tr-TR" sz="20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6565735"/>
                  </a:ext>
                </a:extLst>
              </a:tr>
              <a:tr h="547255">
                <a:tc>
                  <a:txBody>
                    <a:bodyPr/>
                    <a:lstStyle/>
                    <a:p>
                      <a:pPr algn="just">
                        <a:lnSpc>
                          <a:spcPct val="150000"/>
                        </a:lnSpc>
                        <a:spcAft>
                          <a:spcPts val="0"/>
                        </a:spcAft>
                      </a:pPr>
                      <a:r>
                        <a:rPr lang="tr-TR" sz="2000" b="1" dirty="0">
                          <a:effectLst/>
                          <a:latin typeface="+mn-lt"/>
                          <a:ea typeface="Times New Roman" panose="02020603050405020304" pitchFamily="18" charset="0"/>
                        </a:rPr>
                        <a:t>Protein</a:t>
                      </a:r>
                      <a:endParaRPr lang="tr-TR" sz="20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2000" b="1">
                          <a:effectLst/>
                          <a:latin typeface="+mn-lt"/>
                          <a:ea typeface="Times New Roman" panose="02020603050405020304" pitchFamily="18" charset="0"/>
                        </a:rPr>
                        <a:t>% 1.9</a:t>
                      </a:r>
                      <a:endParaRPr lang="tr-TR" sz="20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6899956"/>
                  </a:ext>
                </a:extLst>
              </a:tr>
              <a:tr h="547255">
                <a:tc>
                  <a:txBody>
                    <a:bodyPr/>
                    <a:lstStyle/>
                    <a:p>
                      <a:pPr algn="just">
                        <a:lnSpc>
                          <a:spcPct val="150000"/>
                        </a:lnSpc>
                        <a:spcAft>
                          <a:spcPts val="0"/>
                        </a:spcAft>
                      </a:pPr>
                      <a:r>
                        <a:rPr lang="tr-TR" sz="2000" b="1" dirty="0">
                          <a:effectLst/>
                          <a:latin typeface="+mn-lt"/>
                          <a:ea typeface="Times New Roman" panose="02020603050405020304" pitchFamily="18" charset="0"/>
                        </a:rPr>
                        <a:t>Kül</a:t>
                      </a:r>
                      <a:endParaRPr lang="tr-TR" sz="20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2000" b="1">
                          <a:effectLst/>
                          <a:latin typeface="+mn-lt"/>
                          <a:ea typeface="Times New Roman" panose="02020603050405020304" pitchFamily="18" charset="0"/>
                        </a:rPr>
                        <a:t>% 0.7 – 1.6</a:t>
                      </a:r>
                      <a:endParaRPr lang="tr-TR" sz="20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35976805"/>
                  </a:ext>
                </a:extLst>
              </a:tr>
              <a:tr h="547255">
                <a:tc>
                  <a:txBody>
                    <a:bodyPr/>
                    <a:lstStyle/>
                    <a:p>
                      <a:pPr algn="just">
                        <a:lnSpc>
                          <a:spcPct val="150000"/>
                        </a:lnSpc>
                        <a:spcAft>
                          <a:spcPts val="0"/>
                        </a:spcAft>
                      </a:pPr>
                      <a:r>
                        <a:rPr lang="tr-TR" sz="2000" b="1" dirty="0">
                          <a:effectLst/>
                          <a:latin typeface="+mn-lt"/>
                          <a:ea typeface="Times New Roman" panose="02020603050405020304" pitchFamily="18" charset="0"/>
                        </a:rPr>
                        <a:t>Organik maddeler</a:t>
                      </a:r>
                      <a:endParaRPr lang="tr-TR" sz="20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2000" b="1" dirty="0">
                          <a:effectLst/>
                          <a:latin typeface="+mn-lt"/>
                          <a:ea typeface="Times New Roman" panose="02020603050405020304" pitchFamily="18" charset="0"/>
                        </a:rPr>
                        <a:t>% 1</a:t>
                      </a:r>
                      <a:endParaRPr lang="tr-TR" sz="20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01304461"/>
                  </a:ext>
                </a:extLst>
              </a:tr>
              <a:tr h="547255">
                <a:tc>
                  <a:txBody>
                    <a:bodyPr/>
                    <a:lstStyle/>
                    <a:p>
                      <a:pPr algn="just">
                        <a:lnSpc>
                          <a:spcPct val="150000"/>
                        </a:lnSpc>
                        <a:spcAft>
                          <a:spcPts val="0"/>
                        </a:spcAft>
                      </a:pPr>
                      <a:r>
                        <a:rPr lang="tr-TR" sz="2000" b="1">
                          <a:effectLst/>
                          <a:latin typeface="+mn-lt"/>
                          <a:ea typeface="Times New Roman" panose="02020603050405020304" pitchFamily="18" charset="0"/>
                        </a:rPr>
                        <a:t>Nem</a:t>
                      </a:r>
                      <a:endParaRPr lang="tr-TR" sz="200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2000" b="1" dirty="0">
                          <a:effectLst/>
                          <a:latin typeface="+mn-lt"/>
                          <a:ea typeface="Times New Roman" panose="02020603050405020304" pitchFamily="18" charset="0"/>
                        </a:rPr>
                        <a:t>% 8</a:t>
                      </a:r>
                      <a:endParaRPr lang="tr-TR" sz="2000" dirty="0">
                        <a:effectLst/>
                        <a:latin typeface="+mn-lt"/>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579941"/>
                  </a:ext>
                </a:extLst>
              </a:tr>
            </a:tbl>
          </a:graphicData>
        </a:graphic>
      </p:graphicFrame>
    </p:spTree>
    <p:extLst>
      <p:ext uri="{BB962C8B-B14F-4D97-AF65-F5344CB8AC3E}">
        <p14:creationId xmlns:p14="http://schemas.microsoft.com/office/powerpoint/2010/main" val="31895513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81891"/>
            <a:ext cx="10058400" cy="5590309"/>
          </a:xfrm>
        </p:spPr>
        <p:txBody>
          <a:bodyPr>
            <a:normAutofit/>
          </a:bodyPr>
          <a:lstStyle/>
          <a:p>
            <a:pPr marL="0" indent="0" algn="just">
              <a:lnSpc>
                <a:spcPct val="150000"/>
              </a:lnSpc>
              <a:buNone/>
            </a:pPr>
            <a:r>
              <a:rPr lang="tr-TR" dirty="0" smtClean="0"/>
              <a:t>Pamuklu materyale yapılacak ön terbiye işlemleri ile selüloz yüzdesi % 99 ‘a kadar ulaşır.</a:t>
            </a:r>
          </a:p>
          <a:p>
            <a:pPr marL="0" indent="0" algn="just">
              <a:lnSpc>
                <a:spcPct val="150000"/>
              </a:lnSpc>
              <a:buNone/>
            </a:pPr>
            <a:r>
              <a:rPr lang="tr-TR" b="1" dirty="0">
                <a:solidFill>
                  <a:srgbClr val="00B050"/>
                </a:solidFill>
              </a:rPr>
              <a:t>Yağlar ve vakslar</a:t>
            </a:r>
            <a:r>
              <a:rPr lang="tr-TR" dirty="0"/>
              <a:t>: Yağlar genel olarak gliserinin yağ asitleri ile esterleşmesi sonucunda meydana gelen ürünlerdir. Vakslar ise yağ asitlerinin uzun zincirli monohidrik alkollerle esterleşmesi sonucunda meydana gelen ürünlerdir.</a:t>
            </a:r>
          </a:p>
          <a:p>
            <a:pPr marL="0" indent="0" algn="just">
              <a:lnSpc>
                <a:spcPct val="150000"/>
              </a:lnSpc>
              <a:buNone/>
            </a:pPr>
            <a:r>
              <a:rPr lang="tr-TR" b="1" dirty="0">
                <a:solidFill>
                  <a:srgbClr val="00B050"/>
                </a:solidFill>
              </a:rPr>
              <a:t>Pektin</a:t>
            </a:r>
            <a:r>
              <a:rPr lang="tr-TR" b="1" dirty="0"/>
              <a:t> </a:t>
            </a:r>
            <a:r>
              <a:rPr lang="tr-TR" dirty="0"/>
              <a:t>:Selülozun hücre çeperinde kalsiyum, magnezyum ve demirin suda erimeyen tuzları halinde bulunur.</a:t>
            </a:r>
          </a:p>
          <a:p>
            <a:pPr marL="0" indent="0" algn="just">
              <a:lnSpc>
                <a:spcPct val="150000"/>
              </a:lnSpc>
              <a:buNone/>
            </a:pPr>
            <a:r>
              <a:rPr lang="tr-TR" b="1" dirty="0">
                <a:solidFill>
                  <a:srgbClr val="00B050"/>
                </a:solidFill>
              </a:rPr>
              <a:t>Protein</a:t>
            </a:r>
            <a:r>
              <a:rPr lang="tr-TR" dirty="0"/>
              <a:t> :Asparik ve Glutamik asit</a:t>
            </a:r>
          </a:p>
          <a:p>
            <a:pPr marL="0" indent="0" algn="just">
              <a:lnSpc>
                <a:spcPct val="150000"/>
              </a:lnSpc>
              <a:buNone/>
            </a:pPr>
            <a:r>
              <a:rPr lang="tr-TR" b="1" dirty="0">
                <a:solidFill>
                  <a:srgbClr val="00B050"/>
                </a:solidFill>
              </a:rPr>
              <a:t>Organik maddeler</a:t>
            </a:r>
            <a:r>
              <a:rPr lang="tr-TR" dirty="0"/>
              <a:t>: Maleik asit ve </a:t>
            </a:r>
            <a:r>
              <a:rPr lang="tr-TR" dirty="0" smtClean="0"/>
              <a:t>Sellebios</a:t>
            </a:r>
            <a:endParaRPr lang="tr-TR" dirty="0"/>
          </a:p>
        </p:txBody>
      </p:sp>
    </p:spTree>
    <p:extLst>
      <p:ext uri="{BB962C8B-B14F-4D97-AF65-F5344CB8AC3E}">
        <p14:creationId xmlns:p14="http://schemas.microsoft.com/office/powerpoint/2010/main" val="13130484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0327"/>
            <a:ext cx="10058400" cy="5631873"/>
          </a:xfrm>
        </p:spPr>
        <p:txBody>
          <a:bodyPr/>
          <a:lstStyle/>
          <a:p>
            <a:pPr marL="0" indent="0" algn="just">
              <a:lnSpc>
                <a:spcPct val="150000"/>
              </a:lnSpc>
              <a:buNone/>
            </a:pPr>
            <a:r>
              <a:rPr lang="tr-TR" b="1" dirty="0" smtClean="0">
                <a:solidFill>
                  <a:srgbClr val="00B050"/>
                </a:solidFill>
              </a:rPr>
              <a:t>Kül </a:t>
            </a:r>
            <a:r>
              <a:rPr lang="tr-TR" dirty="0"/>
              <a:t>: Çoğu potasyum karbonat olmak üzere diğerleri potasyum fosfat, potasyum klorür, potasyum sülfat, kalsiyum fosfat, magnezyum fosfat, demir oksit  gibidir.</a:t>
            </a:r>
          </a:p>
          <a:p>
            <a:pPr marL="0" indent="0">
              <a:buNone/>
            </a:pPr>
            <a:endParaRPr lang="tr-TR" dirty="0"/>
          </a:p>
        </p:txBody>
      </p:sp>
    </p:spTree>
    <p:extLst>
      <p:ext uri="{BB962C8B-B14F-4D97-AF65-F5344CB8AC3E}">
        <p14:creationId xmlns:p14="http://schemas.microsoft.com/office/powerpoint/2010/main" val="16815565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71332"/>
          </a:xfrm>
        </p:spPr>
        <p:txBody>
          <a:bodyPr>
            <a:normAutofit/>
          </a:bodyPr>
          <a:lstStyle/>
          <a:p>
            <a:pPr algn="ctr"/>
            <a:r>
              <a:rPr lang="tr-TR" sz="2400" dirty="0"/>
              <a:t>PAMUĞUN TEMEL ÖN TERBİYE İŞLEMLERİ</a:t>
            </a:r>
          </a:p>
        </p:txBody>
      </p:sp>
      <p:sp>
        <p:nvSpPr>
          <p:cNvPr id="3" name="Content Placeholder 2"/>
          <p:cNvSpPr>
            <a:spLocks noGrp="1"/>
          </p:cNvSpPr>
          <p:nvPr>
            <p:ph idx="1"/>
          </p:nvPr>
        </p:nvSpPr>
        <p:spPr>
          <a:xfrm>
            <a:off x="1069848" y="969818"/>
            <a:ext cx="10058400" cy="5202382"/>
          </a:xfrm>
        </p:spPr>
        <p:txBody>
          <a:bodyPr>
            <a:normAutofit/>
          </a:bodyPr>
          <a:lstStyle/>
          <a:p>
            <a:pPr marL="0" indent="0" algn="just">
              <a:lnSpc>
                <a:spcPct val="150000"/>
              </a:lnSpc>
              <a:buNone/>
            </a:pPr>
            <a:r>
              <a:rPr lang="tr-TR" dirty="0"/>
              <a:t>Pamuk tekstil lifleri içinde en eski ve bolluğu, ucuzluğu, yıkama özelliklerinin mükemmelliği, mukavemeti, ömrü bakımından en önemli tekstil lifidir. Ancak, pamuğun </a:t>
            </a:r>
            <a:r>
              <a:rPr lang="tr-TR" dirty="0" smtClean="0"/>
              <a:t>boyanıp/basılabilir </a:t>
            </a:r>
            <a:r>
              <a:rPr lang="tr-TR" dirty="0"/>
              <a:t>hale gelmesi diğer liflerin çoğuna göre deha fazla ön muamele gerektirir. Bu nedenle pamuklu mamullerin ön terbiyesi özel bir önem taşır.</a:t>
            </a:r>
          </a:p>
          <a:p>
            <a:pPr marL="0" indent="0" algn="just">
              <a:lnSpc>
                <a:spcPct val="150000"/>
              </a:lnSpc>
              <a:buNone/>
            </a:pPr>
            <a:r>
              <a:rPr lang="tr-TR" dirty="0"/>
              <a:t>İyi bir ön terbiye işlemi sonucu yalnızca kumaşta, liflerin içinde veya üzerinde bulunan haşıl, çöpel yağ vaks  hemiselüloz renkli madde gibi yabancı maddelerin iyi bir şekilde uzaklaştırılması ve dolayısı ile bir hidrofillik ve beyazlık derecesinin sağlanması yeterli değildir. İyi bir ön terbiyeden söz edilebilmek için;</a:t>
            </a:r>
          </a:p>
          <a:p>
            <a:pPr marL="0" indent="0" algn="just">
              <a:lnSpc>
                <a:spcPct val="150000"/>
              </a:lnSpc>
              <a:buNone/>
            </a:pPr>
            <a:endParaRPr lang="tr-TR" dirty="0"/>
          </a:p>
        </p:txBody>
      </p:sp>
    </p:spTree>
    <p:extLst>
      <p:ext uri="{BB962C8B-B14F-4D97-AF65-F5344CB8AC3E}">
        <p14:creationId xmlns:p14="http://schemas.microsoft.com/office/powerpoint/2010/main" val="42392273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54182"/>
            <a:ext cx="10058400" cy="5618018"/>
          </a:xfrm>
        </p:spPr>
        <p:txBody>
          <a:bodyPr/>
          <a:lstStyle/>
          <a:p>
            <a:pPr algn="just">
              <a:lnSpc>
                <a:spcPct val="150000"/>
              </a:lnSpc>
              <a:buFont typeface="Wingdings" panose="05000000000000000000" pitchFamily="2" charset="2"/>
              <a:buChar char="Ø"/>
            </a:pPr>
            <a:r>
              <a:rPr lang="tr-TR" dirty="0"/>
              <a:t>Sağlanan bütün etkilerin (çöpel dökülmesi, haşıl sökülmesi, hidrofillik, beyazlık, liflerin şişmesi, pH değeri, liflerdeki nem miktarı gibi) homojen olması</a:t>
            </a:r>
          </a:p>
          <a:p>
            <a:pPr algn="just">
              <a:lnSpc>
                <a:spcPct val="150000"/>
              </a:lnSpc>
              <a:buFont typeface="Wingdings" panose="05000000000000000000" pitchFamily="2" charset="2"/>
              <a:buChar char="Ø"/>
            </a:pPr>
            <a:r>
              <a:rPr lang="tr-TR" dirty="0"/>
              <a:t>Liflerin zarar görmemesi</a:t>
            </a:r>
          </a:p>
          <a:p>
            <a:pPr lvl="0" algn="just">
              <a:lnSpc>
                <a:spcPct val="110000"/>
              </a:lnSpc>
              <a:buClr>
                <a:srgbClr val="629DD1"/>
              </a:buClr>
              <a:buFont typeface="Wingdings" panose="05000000000000000000" pitchFamily="2" charset="2"/>
              <a:buChar char="Ø"/>
            </a:pPr>
            <a:r>
              <a:rPr lang="tr-TR" dirty="0">
                <a:solidFill>
                  <a:prstClr val="black"/>
                </a:solidFill>
              </a:rPr>
              <a:t>Kumaşta kırık meydana gelmemesi</a:t>
            </a:r>
          </a:p>
          <a:p>
            <a:pPr lvl="0" algn="just">
              <a:lnSpc>
                <a:spcPct val="110000"/>
              </a:lnSpc>
              <a:buClr>
                <a:srgbClr val="629DD1"/>
              </a:buClr>
              <a:buFont typeface="Wingdings" panose="05000000000000000000" pitchFamily="2" charset="2"/>
              <a:buChar char="Ø"/>
            </a:pPr>
            <a:r>
              <a:rPr lang="tr-TR" dirty="0">
                <a:solidFill>
                  <a:prstClr val="black"/>
                </a:solidFill>
              </a:rPr>
              <a:t>Kumaşın boyut değişmezliğinin iyi olması gibi hususların da sağlanması gerekmektedir.</a:t>
            </a:r>
          </a:p>
          <a:p>
            <a:pPr marL="0" indent="0">
              <a:buNone/>
            </a:pPr>
            <a:endParaRPr lang="tr-TR" dirty="0"/>
          </a:p>
        </p:txBody>
      </p:sp>
    </p:spTree>
    <p:extLst>
      <p:ext uri="{BB962C8B-B14F-4D97-AF65-F5344CB8AC3E}">
        <p14:creationId xmlns:p14="http://schemas.microsoft.com/office/powerpoint/2010/main" val="407388857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23455"/>
            <a:ext cx="10058400" cy="5548745"/>
          </a:xfrm>
        </p:spPr>
        <p:txBody>
          <a:bodyPr>
            <a:normAutofit lnSpcReduction="10000"/>
          </a:bodyPr>
          <a:lstStyle/>
          <a:p>
            <a:pPr marL="0" indent="0" algn="just">
              <a:lnSpc>
                <a:spcPct val="150000"/>
              </a:lnSpc>
              <a:buNone/>
            </a:pPr>
            <a:r>
              <a:rPr lang="tr-TR" dirty="0" smtClean="0"/>
              <a:t>Bu </a:t>
            </a:r>
            <a:r>
              <a:rPr lang="tr-TR" dirty="0"/>
              <a:t>şekildeki düzgün bir ön terbiyenin aşağıda belirtilen iki nedenden dolayı ekonomik önemi açıktır.</a:t>
            </a:r>
          </a:p>
          <a:p>
            <a:pPr marL="0" indent="0" algn="just">
              <a:lnSpc>
                <a:spcPct val="150000"/>
              </a:lnSpc>
              <a:buNone/>
            </a:pPr>
            <a:r>
              <a:rPr lang="tr-TR" dirty="0"/>
              <a:t>1. Hatalı boyamaların düzeltilmesinden ileri gelen maliyetler azalır.</a:t>
            </a:r>
          </a:p>
          <a:p>
            <a:pPr marL="0" indent="0" algn="just">
              <a:lnSpc>
                <a:spcPct val="150000"/>
              </a:lnSpc>
              <a:buNone/>
            </a:pPr>
            <a:r>
              <a:rPr lang="tr-TR" dirty="0"/>
              <a:t>2. lkinci kalite pamuk kullanmaktan ileri gelen kayıplar azalır.</a:t>
            </a:r>
          </a:p>
          <a:p>
            <a:pPr marL="0" indent="0">
              <a:lnSpc>
                <a:spcPct val="150000"/>
              </a:lnSpc>
              <a:buNone/>
            </a:pPr>
            <a:r>
              <a:rPr lang="tr-TR" dirty="0" smtClean="0"/>
              <a:t>Pamuk lifleri, çırçır makinelerinde çekirdeklerinden ayrıldıktan sonra balyalar halinde iplik fabrikalarına gönderilir. Burada iplik haline getirildikten sonra, dokuma veya örme işlemlerine yollanır.</a:t>
            </a:r>
          </a:p>
          <a:p>
            <a:pPr marL="0" indent="0" algn="just">
              <a:lnSpc>
                <a:spcPct val="150000"/>
              </a:lnSpc>
              <a:buNone/>
            </a:pPr>
            <a:r>
              <a:rPr lang="tr-TR" dirty="0"/>
              <a:t>Sonuç olarak </a:t>
            </a:r>
            <a:r>
              <a:rPr lang="tr-TR" dirty="0" smtClean="0"/>
              <a:t>her pamuklu kumaş, dokuma ve örme işleminden sonra tüketiciye sunulmadan önce ön </a:t>
            </a:r>
            <a:r>
              <a:rPr lang="tr-TR" dirty="0"/>
              <a:t>terbiye işlemlerinden </a:t>
            </a:r>
            <a:r>
              <a:rPr lang="tr-TR" dirty="0" smtClean="0"/>
              <a:t>geçer. </a:t>
            </a:r>
            <a:r>
              <a:rPr lang="tr-TR" dirty="0"/>
              <a:t>B</a:t>
            </a:r>
            <a:r>
              <a:rPr lang="tr-TR" dirty="0" smtClean="0"/>
              <a:t>eklenen </a:t>
            </a:r>
            <a:r>
              <a:rPr lang="tr-TR" dirty="0"/>
              <a:t>hususların yerine getirilmesi için aşağıda belirtilen işlemlerin yapılması gerekir.</a:t>
            </a:r>
          </a:p>
          <a:p>
            <a:pPr marL="0" indent="0">
              <a:lnSpc>
                <a:spcPct val="150000"/>
              </a:lnSpc>
              <a:buNone/>
            </a:pPr>
            <a:endParaRPr lang="tr-TR" dirty="0"/>
          </a:p>
        </p:txBody>
      </p:sp>
    </p:spTree>
    <p:extLst>
      <p:ext uri="{BB962C8B-B14F-4D97-AF65-F5344CB8AC3E}">
        <p14:creationId xmlns:p14="http://schemas.microsoft.com/office/powerpoint/2010/main" val="70073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744583"/>
            <a:ext cx="10058400" cy="5427617"/>
          </a:xfrm>
        </p:spPr>
        <p:txBody>
          <a:bodyPr/>
          <a:lstStyle/>
          <a:p>
            <a:pPr marL="0" indent="0" algn="just">
              <a:lnSpc>
                <a:spcPct val="150000"/>
              </a:lnSpc>
              <a:buNone/>
            </a:pPr>
            <a:r>
              <a:rPr lang="tr-TR" dirty="0" smtClean="0"/>
              <a:t>Bitkilerden elde edilen bu lifler, bitki üzerinde bulundukları yerlere göre ayrıca sınıflandırılırlar. </a:t>
            </a:r>
          </a:p>
          <a:p>
            <a:pPr marL="0" indent="0" algn="just">
              <a:lnSpc>
                <a:spcPct val="150000"/>
              </a:lnSpc>
              <a:buNone/>
            </a:pPr>
            <a:r>
              <a:rPr lang="tr-TR" b="1" dirty="0" smtClean="0">
                <a:solidFill>
                  <a:srgbClr val="00B050"/>
                </a:solidFill>
              </a:rPr>
              <a:t>Tohum </a:t>
            </a:r>
            <a:r>
              <a:rPr lang="tr-TR" b="1" dirty="0">
                <a:solidFill>
                  <a:srgbClr val="00B050"/>
                </a:solidFill>
              </a:rPr>
              <a:t>lifleri : </a:t>
            </a:r>
            <a:r>
              <a:rPr lang="tr-TR" dirty="0"/>
              <a:t>Bu lifler bitki </a:t>
            </a:r>
            <a:r>
              <a:rPr lang="tr-TR" dirty="0" smtClean="0"/>
              <a:t>tohumunun üzerinde bulunur. Bunlarda tek bir lifçik bir tek bitki hücresinden ibarettir. Bu bakımdan </a:t>
            </a:r>
            <a:r>
              <a:rPr lang="tr-TR" b="1" dirty="0" smtClean="0">
                <a:solidFill>
                  <a:srgbClr val="7030A0"/>
                </a:solidFill>
              </a:rPr>
              <a:t>tek hücreli elyaf </a:t>
            </a:r>
            <a:r>
              <a:rPr lang="tr-TR" dirty="0" smtClean="0"/>
              <a:t>olarak da isimlendirilir. </a:t>
            </a:r>
          </a:p>
          <a:p>
            <a:pPr marL="0" indent="0" algn="just">
              <a:lnSpc>
                <a:spcPct val="150000"/>
              </a:lnSpc>
              <a:buNone/>
            </a:pPr>
            <a:r>
              <a:rPr lang="tr-TR" b="1" dirty="0" smtClean="0">
                <a:solidFill>
                  <a:srgbClr val="00B050"/>
                </a:solidFill>
              </a:rPr>
              <a:t>Gövde </a:t>
            </a:r>
            <a:r>
              <a:rPr lang="tr-TR" b="1" dirty="0">
                <a:solidFill>
                  <a:srgbClr val="00B050"/>
                </a:solidFill>
              </a:rPr>
              <a:t>(sap) </a:t>
            </a:r>
            <a:r>
              <a:rPr lang="tr-TR" b="1" dirty="0" smtClean="0">
                <a:solidFill>
                  <a:srgbClr val="00B050"/>
                </a:solidFill>
              </a:rPr>
              <a:t>lifleri: </a:t>
            </a:r>
            <a:r>
              <a:rPr lang="tr-TR" dirty="0" smtClean="0"/>
              <a:t>Bir tek lif birkaç bitki hücresinden oluşmuş bir demettir. Bu yüzden bunlara </a:t>
            </a:r>
            <a:r>
              <a:rPr lang="tr-TR" b="1" dirty="0" smtClean="0">
                <a:solidFill>
                  <a:srgbClr val="7030A0"/>
                </a:solidFill>
              </a:rPr>
              <a:t>çok </a:t>
            </a:r>
            <a:r>
              <a:rPr lang="tr-TR" b="1" dirty="0">
                <a:solidFill>
                  <a:srgbClr val="7030A0"/>
                </a:solidFill>
              </a:rPr>
              <a:t>hücreli elyaf </a:t>
            </a:r>
            <a:r>
              <a:rPr lang="tr-TR" dirty="0" smtClean="0"/>
              <a:t>da denilir</a:t>
            </a:r>
            <a:r>
              <a:rPr lang="tr-TR" dirty="0"/>
              <a:t>. </a:t>
            </a:r>
            <a:endParaRPr lang="tr-TR" dirty="0" smtClean="0"/>
          </a:p>
          <a:p>
            <a:pPr marL="0" indent="0" algn="just">
              <a:buNone/>
            </a:pPr>
            <a:endParaRPr lang="tr-TR" dirty="0" smtClean="0">
              <a:solidFill>
                <a:srgbClr val="FF0000"/>
              </a:solidFill>
            </a:endParaRPr>
          </a:p>
          <a:p>
            <a:pPr marL="0" indent="0" algn="just">
              <a:buNone/>
            </a:pPr>
            <a:r>
              <a:rPr lang="tr-TR" b="1" dirty="0" smtClean="0">
                <a:solidFill>
                  <a:srgbClr val="00B050"/>
                </a:solidFill>
              </a:rPr>
              <a:t>Yaprak lifleri: </a:t>
            </a:r>
            <a:r>
              <a:rPr lang="tr-TR" dirty="0"/>
              <a:t>Geniş yapraklı tropikal bitkilerden elde edilir. </a:t>
            </a:r>
            <a:endParaRPr lang="tr-TR" dirty="0" smtClean="0"/>
          </a:p>
          <a:p>
            <a:pPr marL="0" indent="0" algn="just">
              <a:buNone/>
            </a:pPr>
            <a:endParaRPr lang="tr-TR" dirty="0" smtClean="0">
              <a:solidFill>
                <a:srgbClr val="C00000"/>
              </a:solidFill>
            </a:endParaRPr>
          </a:p>
          <a:p>
            <a:pPr marL="0" indent="0" algn="just">
              <a:buNone/>
            </a:pPr>
            <a:r>
              <a:rPr lang="tr-TR" b="1" dirty="0" smtClean="0">
                <a:solidFill>
                  <a:srgbClr val="00B050"/>
                </a:solidFill>
              </a:rPr>
              <a:t>Meyva lifleri: </a:t>
            </a:r>
            <a:r>
              <a:rPr lang="tr-TR" dirty="0" smtClean="0"/>
              <a:t>Hindistan </a:t>
            </a:r>
            <a:r>
              <a:rPr lang="tr-TR" dirty="0"/>
              <a:t>cevizi </a:t>
            </a:r>
            <a:r>
              <a:rPr lang="tr-TR" dirty="0" smtClean="0"/>
              <a:t>meyvasından koko elyafı elde edilir.</a:t>
            </a:r>
            <a:endParaRPr lang="tr-TR" dirty="0"/>
          </a:p>
        </p:txBody>
      </p:sp>
    </p:spTree>
    <p:extLst>
      <p:ext uri="{BB962C8B-B14F-4D97-AF65-F5344CB8AC3E}">
        <p14:creationId xmlns:p14="http://schemas.microsoft.com/office/powerpoint/2010/main" val="148942506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81891"/>
            <a:ext cx="10058400" cy="5590309"/>
          </a:xfrm>
        </p:spPr>
        <p:txBody>
          <a:bodyPr/>
          <a:lstStyle/>
          <a:p>
            <a:pPr marL="0" indent="0">
              <a:buNone/>
            </a:pPr>
            <a:r>
              <a:rPr lang="tr-TR" smtClean="0"/>
              <a:t>Pamuklu kumaşların ön terbiye işlemleri</a:t>
            </a:r>
            <a:endParaRPr lang="tr-TR" dirty="0"/>
          </a:p>
        </p:txBody>
      </p:sp>
      <p:graphicFrame>
        <p:nvGraphicFramePr>
          <p:cNvPr id="5" name="Table 4"/>
          <p:cNvGraphicFramePr>
            <a:graphicFrameLocks noGrp="1"/>
          </p:cNvGraphicFramePr>
          <p:nvPr>
            <p:extLst>
              <p:ext uri="{D42A27DB-BD31-4B8C-83A1-F6EECF244321}">
                <p14:modId xmlns:p14="http://schemas.microsoft.com/office/powerpoint/2010/main" val="1448307915"/>
              </p:ext>
            </p:extLst>
          </p:nvPr>
        </p:nvGraphicFramePr>
        <p:xfrm>
          <a:off x="1302327" y="1205343"/>
          <a:ext cx="9434946" cy="4929910"/>
        </p:xfrm>
        <a:graphic>
          <a:graphicData uri="http://schemas.openxmlformats.org/drawingml/2006/table">
            <a:tbl>
              <a:tblPr firstRow="1" firstCol="1" lastRow="1" lastCol="1" bandRow="1" bandCol="1"/>
              <a:tblGrid>
                <a:gridCol w="1939636">
                  <a:extLst>
                    <a:ext uri="{9D8B030D-6E8A-4147-A177-3AD203B41FA5}">
                      <a16:colId xmlns:a16="http://schemas.microsoft.com/office/drawing/2014/main" val="905830120"/>
                    </a:ext>
                  </a:extLst>
                </a:gridCol>
                <a:gridCol w="5708073">
                  <a:extLst>
                    <a:ext uri="{9D8B030D-6E8A-4147-A177-3AD203B41FA5}">
                      <a16:colId xmlns:a16="http://schemas.microsoft.com/office/drawing/2014/main" val="3715467757"/>
                    </a:ext>
                  </a:extLst>
                </a:gridCol>
                <a:gridCol w="1787237">
                  <a:extLst>
                    <a:ext uri="{9D8B030D-6E8A-4147-A177-3AD203B41FA5}">
                      <a16:colId xmlns:a16="http://schemas.microsoft.com/office/drawing/2014/main" val="3375875795"/>
                    </a:ext>
                  </a:extLst>
                </a:gridCol>
              </a:tblGrid>
              <a:tr h="478751">
                <a:tc>
                  <a:txBody>
                    <a:bodyPr/>
                    <a:lstStyle/>
                    <a:p>
                      <a:pPr algn="just">
                        <a:lnSpc>
                          <a:spcPct val="150000"/>
                        </a:lnSpc>
                      </a:pPr>
                      <a:r>
                        <a:rPr lang="tr-TR" sz="1800" b="1" dirty="0">
                          <a:solidFill>
                            <a:srgbClr val="000000"/>
                          </a:solidFill>
                          <a:effectLst/>
                          <a:latin typeface="+mn-lt"/>
                          <a:ea typeface="Times New Roman" panose="02020603050405020304" pitchFamily="18" charset="0"/>
                          <a:cs typeface="Times New Roman" panose="02020603050405020304" pitchFamily="18" charset="0"/>
                        </a:rPr>
                        <a:t>İşlemin adı</a:t>
                      </a:r>
                      <a:endParaRPr lang="tr-TR" sz="1800" dirty="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tr-TR" sz="1800" b="1">
                          <a:solidFill>
                            <a:srgbClr val="000000"/>
                          </a:solidFill>
                          <a:effectLst/>
                          <a:latin typeface="+mn-lt"/>
                          <a:ea typeface="Times New Roman" panose="02020603050405020304" pitchFamily="18" charset="0"/>
                          <a:cs typeface="Times New Roman" panose="02020603050405020304" pitchFamily="18" charset="0"/>
                        </a:rPr>
                        <a:t>Amacı</a:t>
                      </a:r>
                      <a:endParaRPr lang="tr-TR" sz="180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tr-TR" sz="1800" b="1">
                          <a:solidFill>
                            <a:srgbClr val="000000"/>
                          </a:solidFill>
                          <a:effectLst/>
                          <a:latin typeface="+mn-lt"/>
                          <a:ea typeface="Times New Roman" panose="02020603050405020304" pitchFamily="18" charset="0"/>
                          <a:cs typeface="Times New Roman" panose="02020603050405020304" pitchFamily="18" charset="0"/>
                        </a:rPr>
                        <a:t>Cinsi</a:t>
                      </a:r>
                      <a:endParaRPr lang="tr-TR" sz="180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06826231"/>
                  </a:ext>
                </a:extLst>
              </a:tr>
              <a:tr h="478751">
                <a:tc>
                  <a:txBody>
                    <a:bodyPr/>
                    <a:lstStyle/>
                    <a:p>
                      <a:pPr algn="just">
                        <a:lnSpc>
                          <a:spcPct val="150000"/>
                        </a:lnSpc>
                      </a:pPr>
                      <a:r>
                        <a:rPr lang="tr-TR" sz="1800" dirty="0">
                          <a:solidFill>
                            <a:srgbClr val="000000"/>
                          </a:solidFill>
                          <a:effectLst/>
                          <a:latin typeface="+mn-lt"/>
                          <a:ea typeface="Times New Roman" panose="02020603050405020304" pitchFamily="18" charset="0"/>
                          <a:cs typeface="Times New Roman" panose="02020603050405020304" pitchFamily="18" charset="0"/>
                        </a:rPr>
                        <a:t>Yakma</a:t>
                      </a:r>
                      <a:endParaRPr lang="tr-TR" sz="1800" dirty="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tr-TR" sz="1800">
                          <a:solidFill>
                            <a:srgbClr val="000000"/>
                          </a:solidFill>
                          <a:effectLst/>
                          <a:latin typeface="+mn-lt"/>
                          <a:ea typeface="Times New Roman" panose="02020603050405020304" pitchFamily="18" charset="0"/>
                          <a:cs typeface="Times New Roman" panose="02020603050405020304" pitchFamily="18" charset="0"/>
                        </a:rPr>
                        <a:t>Kumaş yüzeyini düzgünleştirmek</a:t>
                      </a:r>
                      <a:endParaRPr lang="tr-TR" sz="180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tr-TR" sz="1800">
                          <a:solidFill>
                            <a:srgbClr val="000000"/>
                          </a:solidFill>
                          <a:effectLst/>
                          <a:latin typeface="+mn-lt"/>
                          <a:ea typeface="Times New Roman" panose="02020603050405020304" pitchFamily="18" charset="0"/>
                          <a:cs typeface="Times New Roman" panose="02020603050405020304" pitchFamily="18" charset="0"/>
                        </a:rPr>
                        <a:t>Yakma</a:t>
                      </a:r>
                      <a:endParaRPr lang="tr-TR" sz="180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7212589"/>
                  </a:ext>
                </a:extLst>
              </a:tr>
              <a:tr h="957504">
                <a:tc>
                  <a:txBody>
                    <a:bodyPr/>
                    <a:lstStyle/>
                    <a:p>
                      <a:pPr algn="just">
                        <a:lnSpc>
                          <a:spcPct val="150000"/>
                        </a:lnSpc>
                      </a:pPr>
                      <a:r>
                        <a:rPr lang="tr-TR" sz="1800" dirty="0">
                          <a:solidFill>
                            <a:srgbClr val="000000"/>
                          </a:solidFill>
                          <a:effectLst/>
                          <a:latin typeface="+mn-lt"/>
                          <a:ea typeface="Times New Roman" panose="02020603050405020304" pitchFamily="18" charset="0"/>
                          <a:cs typeface="Times New Roman" panose="02020603050405020304" pitchFamily="18" charset="0"/>
                        </a:rPr>
                        <a:t>Haşıl sökme</a:t>
                      </a:r>
                      <a:endParaRPr lang="tr-TR" sz="1800" dirty="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800" dirty="0">
                          <a:solidFill>
                            <a:srgbClr val="000000"/>
                          </a:solidFill>
                          <a:effectLst/>
                          <a:latin typeface="+mn-lt"/>
                          <a:ea typeface="Times New Roman" panose="02020603050405020304" pitchFamily="18" charset="0"/>
                          <a:cs typeface="Times New Roman" panose="02020603050405020304" pitchFamily="18" charset="0"/>
                        </a:rPr>
                        <a:t>Haşılın parçalanması ve uzaklaştırılması, Selülozun şişirilmesi</a:t>
                      </a:r>
                      <a:endParaRPr lang="tr-TR" sz="1800" dirty="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800">
                          <a:solidFill>
                            <a:srgbClr val="000000"/>
                          </a:solidFill>
                          <a:effectLst/>
                          <a:latin typeface="+mn-lt"/>
                          <a:ea typeface="Times New Roman" panose="02020603050405020304" pitchFamily="18" charset="0"/>
                          <a:cs typeface="Times New Roman" panose="02020603050405020304" pitchFamily="18" charset="0"/>
                        </a:rPr>
                        <a:t>Ekstraksiyon</a:t>
                      </a:r>
                      <a:endParaRPr lang="tr-TR" sz="1800">
                        <a:solidFill>
                          <a:srgbClr val="1C1C1C"/>
                        </a:solidFill>
                        <a:effectLst/>
                        <a:latin typeface="+mn-lt"/>
                        <a:ea typeface="Times New Roman" panose="02020603050405020304" pitchFamily="18" charset="0"/>
                        <a:cs typeface="Times New Roman" panose="02020603050405020304" pitchFamily="18" charset="0"/>
                      </a:endParaRPr>
                    </a:p>
                    <a:p>
                      <a:pPr algn="just">
                        <a:lnSpc>
                          <a:spcPct val="150000"/>
                        </a:lnSpc>
                        <a:spcAft>
                          <a:spcPts val="0"/>
                        </a:spcAft>
                      </a:pPr>
                      <a:r>
                        <a:rPr lang="tr-TR" sz="1800">
                          <a:solidFill>
                            <a:srgbClr val="000000"/>
                          </a:solidFill>
                          <a:effectLst/>
                          <a:latin typeface="+mn-lt"/>
                          <a:ea typeface="Times New Roman" panose="02020603050405020304" pitchFamily="18" charset="0"/>
                          <a:cs typeface="Times New Roman" panose="02020603050405020304" pitchFamily="18" charset="0"/>
                        </a:rPr>
                        <a:t>Şişirme</a:t>
                      </a:r>
                      <a:endParaRPr lang="tr-TR" sz="180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83108166"/>
                  </a:ext>
                </a:extLst>
              </a:tr>
              <a:tr h="957504">
                <a:tc>
                  <a:txBody>
                    <a:bodyPr/>
                    <a:lstStyle/>
                    <a:p>
                      <a:pPr algn="just">
                        <a:lnSpc>
                          <a:spcPct val="150000"/>
                        </a:lnSpc>
                      </a:pPr>
                      <a:r>
                        <a:rPr lang="tr-TR" sz="1800" dirty="0">
                          <a:solidFill>
                            <a:srgbClr val="000000"/>
                          </a:solidFill>
                          <a:effectLst/>
                          <a:latin typeface="+mn-lt"/>
                          <a:ea typeface="Times New Roman" panose="02020603050405020304" pitchFamily="18" charset="0"/>
                          <a:cs typeface="Times New Roman" panose="02020603050405020304" pitchFamily="18" charset="0"/>
                        </a:rPr>
                        <a:t>Hidrofilleştirme</a:t>
                      </a:r>
                      <a:endParaRPr lang="tr-TR" sz="1800" dirty="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tr-TR" sz="1800" dirty="0">
                          <a:solidFill>
                            <a:srgbClr val="000000"/>
                          </a:solidFill>
                          <a:effectLst/>
                          <a:latin typeface="+mn-lt"/>
                          <a:ea typeface="Times New Roman" panose="02020603050405020304" pitchFamily="18" charset="0"/>
                          <a:cs typeface="Times New Roman" panose="02020603050405020304" pitchFamily="18" charset="0"/>
                        </a:rPr>
                        <a:t>Lifteki hidrofob maddelerin uzaklaştırılması, bitkisel artıkların yumuşatılması, selülozun şişirilmesi</a:t>
                      </a:r>
                      <a:endParaRPr lang="tr-TR" sz="1800" dirty="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800">
                          <a:solidFill>
                            <a:srgbClr val="000000"/>
                          </a:solidFill>
                          <a:effectLst/>
                          <a:latin typeface="+mn-lt"/>
                          <a:ea typeface="Times New Roman" panose="02020603050405020304" pitchFamily="18" charset="0"/>
                          <a:cs typeface="Times New Roman" panose="02020603050405020304" pitchFamily="18" charset="0"/>
                        </a:rPr>
                        <a:t>Ekstraksiyon</a:t>
                      </a:r>
                      <a:endParaRPr lang="tr-TR" sz="1800">
                        <a:solidFill>
                          <a:srgbClr val="1C1C1C"/>
                        </a:solidFill>
                        <a:effectLst/>
                        <a:latin typeface="+mn-lt"/>
                        <a:ea typeface="Times New Roman" panose="02020603050405020304" pitchFamily="18" charset="0"/>
                        <a:cs typeface="Times New Roman" panose="02020603050405020304" pitchFamily="18" charset="0"/>
                      </a:endParaRPr>
                    </a:p>
                    <a:p>
                      <a:pPr algn="just">
                        <a:lnSpc>
                          <a:spcPct val="150000"/>
                        </a:lnSpc>
                        <a:spcAft>
                          <a:spcPts val="0"/>
                        </a:spcAft>
                      </a:pPr>
                      <a:r>
                        <a:rPr lang="tr-TR" sz="1800">
                          <a:solidFill>
                            <a:srgbClr val="000000"/>
                          </a:solidFill>
                          <a:effectLst/>
                          <a:latin typeface="+mn-lt"/>
                          <a:ea typeface="Times New Roman" panose="02020603050405020304" pitchFamily="18" charset="0"/>
                          <a:cs typeface="Times New Roman" panose="02020603050405020304" pitchFamily="18" charset="0"/>
                        </a:rPr>
                        <a:t>Şişirme</a:t>
                      </a:r>
                      <a:endParaRPr lang="tr-TR" sz="180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6707231"/>
                  </a:ext>
                </a:extLst>
              </a:tr>
              <a:tr h="957504">
                <a:tc>
                  <a:txBody>
                    <a:bodyPr/>
                    <a:lstStyle/>
                    <a:p>
                      <a:pPr algn="just">
                        <a:lnSpc>
                          <a:spcPct val="150000"/>
                        </a:lnSpc>
                      </a:pPr>
                      <a:r>
                        <a:rPr lang="tr-TR" sz="1800">
                          <a:solidFill>
                            <a:srgbClr val="000000"/>
                          </a:solidFill>
                          <a:effectLst/>
                          <a:latin typeface="+mn-lt"/>
                          <a:ea typeface="Times New Roman" panose="02020603050405020304" pitchFamily="18" charset="0"/>
                          <a:cs typeface="Times New Roman" panose="02020603050405020304" pitchFamily="18" charset="0"/>
                        </a:rPr>
                        <a:t>Ağartma</a:t>
                      </a:r>
                      <a:endParaRPr lang="tr-TR" sz="180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tr-TR" sz="1800" dirty="0">
                          <a:solidFill>
                            <a:srgbClr val="000000"/>
                          </a:solidFill>
                          <a:effectLst/>
                          <a:latin typeface="+mn-lt"/>
                          <a:ea typeface="Times New Roman" panose="02020603050405020304" pitchFamily="18" charset="0"/>
                          <a:cs typeface="Times New Roman" panose="02020603050405020304" pitchFamily="18" charset="0"/>
                        </a:rPr>
                        <a:t>Renkli pigmentlerin bozuşturulması, bitkisel artıkların uzaklaştırılması</a:t>
                      </a:r>
                      <a:endParaRPr lang="tr-TR" sz="1800" dirty="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r>
                        <a:rPr lang="tr-TR" sz="1800">
                          <a:solidFill>
                            <a:srgbClr val="000000"/>
                          </a:solidFill>
                          <a:effectLst/>
                          <a:latin typeface="+mn-lt"/>
                          <a:ea typeface="Times New Roman" panose="02020603050405020304" pitchFamily="18" charset="0"/>
                          <a:cs typeface="Times New Roman" panose="02020603050405020304" pitchFamily="18" charset="0"/>
                        </a:rPr>
                        <a:t>Oksidasyon Ekstraksiyon</a:t>
                      </a:r>
                      <a:endParaRPr lang="tr-TR" sz="180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5447005"/>
                  </a:ext>
                </a:extLst>
              </a:tr>
              <a:tr h="478751">
                <a:tc>
                  <a:txBody>
                    <a:bodyPr/>
                    <a:lstStyle/>
                    <a:p>
                      <a:pPr algn="just">
                        <a:lnSpc>
                          <a:spcPct val="150000"/>
                        </a:lnSpc>
                      </a:pPr>
                      <a:r>
                        <a:rPr lang="tr-TR" sz="1800">
                          <a:solidFill>
                            <a:srgbClr val="000000"/>
                          </a:solidFill>
                          <a:effectLst/>
                          <a:latin typeface="+mn-lt"/>
                          <a:ea typeface="Times New Roman" panose="02020603050405020304" pitchFamily="18" charset="0"/>
                          <a:cs typeface="Times New Roman" panose="02020603050405020304" pitchFamily="18" charset="0"/>
                        </a:rPr>
                        <a:t>Merserizasyon</a:t>
                      </a:r>
                      <a:endParaRPr lang="tr-TR" sz="180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tr-TR" sz="1800" dirty="0">
                          <a:solidFill>
                            <a:srgbClr val="000000"/>
                          </a:solidFill>
                          <a:effectLst/>
                          <a:latin typeface="+mn-lt"/>
                          <a:ea typeface="Times New Roman" panose="02020603050405020304" pitchFamily="18" charset="0"/>
                          <a:cs typeface="Times New Roman" panose="02020603050405020304" pitchFamily="18" charset="0"/>
                        </a:rPr>
                        <a:t>İç yüzey alanı genişletme, kesiti dairesel hale getirme</a:t>
                      </a:r>
                      <a:endParaRPr lang="tr-TR" sz="1800" dirty="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pPr>
                      <a:r>
                        <a:rPr lang="tr-TR" sz="1800" dirty="0">
                          <a:solidFill>
                            <a:srgbClr val="000000"/>
                          </a:solidFill>
                          <a:effectLst/>
                          <a:latin typeface="+mn-lt"/>
                          <a:ea typeface="Times New Roman" panose="02020603050405020304" pitchFamily="18" charset="0"/>
                          <a:cs typeface="Times New Roman" panose="02020603050405020304" pitchFamily="18" charset="0"/>
                        </a:rPr>
                        <a:t>Şişirme</a:t>
                      </a:r>
                      <a:endParaRPr lang="tr-TR" sz="1800" dirty="0">
                        <a:solidFill>
                          <a:srgbClr val="1C1C1C"/>
                        </a:solidFill>
                        <a:effectLst/>
                        <a:latin typeface="+mn-lt"/>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87435496"/>
                  </a:ext>
                </a:extLst>
              </a:tr>
            </a:tbl>
          </a:graphicData>
        </a:graphic>
      </p:graphicFrame>
    </p:spTree>
    <p:extLst>
      <p:ext uri="{BB962C8B-B14F-4D97-AF65-F5344CB8AC3E}">
        <p14:creationId xmlns:p14="http://schemas.microsoft.com/office/powerpoint/2010/main" val="324818535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78873"/>
            <a:ext cx="10058400" cy="5493327"/>
          </a:xfrm>
        </p:spPr>
        <p:txBody>
          <a:bodyPr>
            <a:normAutofit lnSpcReduction="10000"/>
          </a:bodyPr>
          <a:lstStyle/>
          <a:p>
            <a:pPr marL="0" indent="0" algn="just">
              <a:lnSpc>
                <a:spcPct val="150000"/>
              </a:lnSpc>
              <a:buNone/>
            </a:pPr>
            <a:r>
              <a:rPr lang="tr-TR" dirty="0"/>
              <a:t>Tablodan da açıkça görüldüğü gibi pamuklu bir ham bez ön terbiye dairesinde; yakma, haşıl sökme, hidrofilleştirme, ağartma, optik beyazlatma ve merserizasyon işlemlerinden geçirilebilir. Terbiye mühendisinin en önemli görevi bu işlemlerin;</a:t>
            </a:r>
          </a:p>
          <a:p>
            <a:pPr algn="just">
              <a:lnSpc>
                <a:spcPct val="150000"/>
              </a:lnSpc>
              <a:buFont typeface="Wingdings" panose="05000000000000000000" pitchFamily="2" charset="2"/>
              <a:buChar char="Ø"/>
            </a:pPr>
            <a:r>
              <a:rPr lang="tr-TR" dirty="0" smtClean="0"/>
              <a:t>Hangilerinin</a:t>
            </a:r>
            <a:r>
              <a:rPr lang="tr-TR" dirty="0"/>
              <a:t>,</a:t>
            </a:r>
          </a:p>
          <a:p>
            <a:pPr algn="just">
              <a:lnSpc>
                <a:spcPct val="150000"/>
              </a:lnSpc>
              <a:buFont typeface="Wingdings" panose="05000000000000000000" pitchFamily="2" charset="2"/>
              <a:buChar char="Ø"/>
            </a:pPr>
            <a:r>
              <a:rPr lang="tr-TR" dirty="0" smtClean="0"/>
              <a:t>Hangi </a:t>
            </a:r>
            <a:r>
              <a:rPr lang="tr-TR" dirty="0"/>
              <a:t>sıraya göre,</a:t>
            </a:r>
          </a:p>
          <a:p>
            <a:pPr algn="just">
              <a:lnSpc>
                <a:spcPct val="150000"/>
              </a:lnSpc>
              <a:buFont typeface="Wingdings" panose="05000000000000000000" pitchFamily="2" charset="2"/>
              <a:buChar char="Ø"/>
            </a:pPr>
            <a:r>
              <a:rPr lang="tr-TR" dirty="0" smtClean="0"/>
              <a:t>Hangi </a:t>
            </a:r>
            <a:r>
              <a:rPr lang="tr-TR" dirty="0"/>
              <a:t>yöntemlerle,</a:t>
            </a:r>
          </a:p>
          <a:p>
            <a:pPr algn="just">
              <a:lnSpc>
                <a:spcPct val="150000"/>
              </a:lnSpc>
              <a:buFont typeface="Wingdings" panose="05000000000000000000" pitchFamily="2" charset="2"/>
              <a:buChar char="Ø"/>
            </a:pPr>
            <a:r>
              <a:rPr lang="tr-TR" dirty="0" smtClean="0"/>
              <a:t>Hangi </a:t>
            </a:r>
            <a:r>
              <a:rPr lang="tr-TR" dirty="0"/>
              <a:t>makinelerde,</a:t>
            </a:r>
          </a:p>
          <a:p>
            <a:pPr algn="just">
              <a:lnSpc>
                <a:spcPct val="150000"/>
              </a:lnSpc>
              <a:buFont typeface="Wingdings" panose="05000000000000000000" pitchFamily="2" charset="2"/>
              <a:buChar char="Ø"/>
            </a:pPr>
            <a:r>
              <a:rPr lang="tr-TR" dirty="0" smtClean="0"/>
              <a:t>Hangi </a:t>
            </a:r>
            <a:r>
              <a:rPr lang="tr-TR" dirty="0"/>
              <a:t>şartlarda, (Hangi reçeteye göre</a:t>
            </a:r>
            <a:r>
              <a:rPr lang="tr-TR" dirty="0" smtClean="0"/>
              <a:t>)</a:t>
            </a:r>
          </a:p>
          <a:p>
            <a:pPr marL="0" indent="0" algn="just">
              <a:lnSpc>
                <a:spcPct val="150000"/>
              </a:lnSpc>
              <a:buNone/>
            </a:pPr>
            <a:r>
              <a:rPr lang="tr-TR" dirty="0"/>
              <a:t>u</a:t>
            </a:r>
            <a:r>
              <a:rPr lang="tr-TR" dirty="0" smtClean="0"/>
              <a:t>ygulanacağına </a:t>
            </a:r>
            <a:r>
              <a:rPr lang="tr-TR" dirty="0"/>
              <a:t>karar vermektir. </a:t>
            </a:r>
          </a:p>
        </p:txBody>
      </p:sp>
    </p:spTree>
    <p:extLst>
      <p:ext uri="{BB962C8B-B14F-4D97-AF65-F5344CB8AC3E}">
        <p14:creationId xmlns:p14="http://schemas.microsoft.com/office/powerpoint/2010/main" val="14847662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54182"/>
            <a:ext cx="10058400" cy="5618018"/>
          </a:xfrm>
        </p:spPr>
        <p:txBody>
          <a:bodyPr/>
          <a:lstStyle/>
          <a:p>
            <a:pPr marL="0" indent="0" algn="just">
              <a:lnSpc>
                <a:spcPct val="150000"/>
              </a:lnSpc>
              <a:buNone/>
            </a:pPr>
            <a:r>
              <a:rPr lang="tr-TR" dirty="0"/>
              <a:t>Bütün pamuklu ham bezlere bu işlemlerin hepsinin uygulanması şart olmadığı gibi, uygulanacak işlemlerin her birinin ayrı ayrı yapılması da şart değildir.</a:t>
            </a:r>
          </a:p>
          <a:p>
            <a:pPr marL="0" indent="0" algn="just">
              <a:lnSpc>
                <a:spcPct val="150000"/>
              </a:lnSpc>
              <a:buNone/>
            </a:pPr>
            <a:endParaRPr lang="tr-TR" dirty="0"/>
          </a:p>
        </p:txBody>
      </p:sp>
    </p:spTree>
    <p:extLst>
      <p:ext uri="{BB962C8B-B14F-4D97-AF65-F5344CB8AC3E}">
        <p14:creationId xmlns:p14="http://schemas.microsoft.com/office/powerpoint/2010/main" val="286710720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95745"/>
            <a:ext cx="10058400" cy="5576455"/>
          </a:xfrm>
        </p:spPr>
        <p:txBody>
          <a:bodyPr>
            <a:normAutofit/>
          </a:bodyPr>
          <a:lstStyle/>
          <a:p>
            <a:r>
              <a:rPr lang="tr-TR" b="1" dirty="0"/>
              <a:t>Hav Yakma (Gazeleme)</a:t>
            </a:r>
            <a:endParaRPr lang="tr-TR" dirty="0"/>
          </a:p>
          <a:p>
            <a:pPr marL="0" indent="0" algn="just">
              <a:lnSpc>
                <a:spcPct val="150000"/>
              </a:lnSpc>
              <a:buNone/>
            </a:pPr>
            <a:r>
              <a:rPr lang="tr-TR" dirty="0" smtClean="0"/>
              <a:t>Dokuma tezgahından çıkmış pamuklu kumaşların yüzeyinde, ipliklerdeki liflerin serbest uçlarından dolayı ince bir hav vardır. Özellikle baskı yapılacak kumaşlarda düzgün bir yüzey istendiğinden, bu havın kesinlikle giderilmesi gerekir. Bunun için, tekstil </a:t>
            </a:r>
            <a:r>
              <a:rPr lang="tr-TR" dirty="0"/>
              <a:t>yüzeyinde görüntüyü bozan ve istenmeyen </a:t>
            </a:r>
            <a:r>
              <a:rPr lang="tr-TR" dirty="0" smtClean="0"/>
              <a:t>bu tüylerin </a:t>
            </a:r>
            <a:r>
              <a:rPr lang="tr-TR" dirty="0"/>
              <a:t>yüzeye zarar vermeden yakılarak uzaklaştırma işlemidir</a:t>
            </a:r>
            <a:r>
              <a:rPr lang="tr-TR" dirty="0" smtClean="0"/>
              <a:t>.</a:t>
            </a:r>
          </a:p>
          <a:p>
            <a:pPr marL="0" indent="0" algn="just">
              <a:lnSpc>
                <a:spcPct val="150000"/>
              </a:lnSpc>
              <a:buNone/>
            </a:pPr>
            <a:r>
              <a:rPr lang="tr-TR" dirty="0"/>
              <a:t>Yakma işlemi aslında tekstil materyalinin alevden geçirme işlemidir. Alev yüzeyin derinliklerine kadar inebildiği için bu-işlemle makaslama işleminde ulaşılamayan bölgelere de ulaşmak mümkün olabilmektedir.</a:t>
            </a:r>
          </a:p>
          <a:p>
            <a:pPr marL="0" indent="0" algn="just">
              <a:lnSpc>
                <a:spcPct val="150000"/>
              </a:lnSpc>
              <a:buNone/>
            </a:pPr>
            <a:endParaRPr lang="tr-TR" dirty="0"/>
          </a:p>
          <a:p>
            <a:endParaRPr lang="tr-TR" dirty="0"/>
          </a:p>
        </p:txBody>
      </p:sp>
    </p:spTree>
    <p:extLst>
      <p:ext uri="{BB962C8B-B14F-4D97-AF65-F5344CB8AC3E}">
        <p14:creationId xmlns:p14="http://schemas.microsoft.com/office/powerpoint/2010/main" val="22389429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26473"/>
            <a:ext cx="10058400" cy="5645727"/>
          </a:xfrm>
        </p:spPr>
        <p:txBody>
          <a:bodyPr/>
          <a:lstStyle/>
          <a:p>
            <a:pPr marL="0" indent="0" algn="just">
              <a:lnSpc>
                <a:spcPct val="150000"/>
              </a:lnSpc>
              <a:buNone/>
            </a:pPr>
            <a:r>
              <a:rPr lang="tr-TR" dirty="0" smtClean="0"/>
              <a:t>Yakma </a:t>
            </a:r>
            <a:r>
              <a:rPr lang="tr-TR" dirty="0"/>
              <a:t>işlemi sırasında bezin kuru olması gerektiğinden ve yakma sonucunda bezde bir sararma meydana geldiğinden, genellikle yakma, ön terbiye dairesine kuru ham bezin ilk gördüğü işlemdir.</a:t>
            </a:r>
          </a:p>
          <a:p>
            <a:pPr marL="0" indent="0" algn="just">
              <a:lnSpc>
                <a:spcPct val="150000"/>
              </a:lnSpc>
              <a:buNone/>
            </a:pPr>
            <a:r>
              <a:rPr lang="tr-TR" u="sng" dirty="0"/>
              <a:t>Kullanılan Makineler</a:t>
            </a:r>
            <a:endParaRPr lang="tr-TR" dirty="0"/>
          </a:p>
          <a:p>
            <a:pPr marL="0" indent="0" algn="just">
              <a:lnSpc>
                <a:spcPct val="150000"/>
              </a:lnSpc>
              <a:buNone/>
            </a:pPr>
            <a:r>
              <a:rPr lang="tr-TR" dirty="0"/>
              <a:t>• Gazlı</a:t>
            </a:r>
          </a:p>
          <a:p>
            <a:pPr marL="0" indent="0" algn="just">
              <a:lnSpc>
                <a:spcPct val="150000"/>
              </a:lnSpc>
              <a:buNone/>
            </a:pPr>
            <a:r>
              <a:rPr lang="tr-TR" dirty="0"/>
              <a:t>• Elektrik levhalı</a:t>
            </a:r>
          </a:p>
          <a:p>
            <a:pPr marL="0" indent="0" algn="just">
              <a:lnSpc>
                <a:spcPct val="150000"/>
              </a:lnSpc>
              <a:buNone/>
            </a:pPr>
            <a:r>
              <a:rPr lang="tr-TR" dirty="0"/>
              <a:t>• Kızgın seramik plakalı</a:t>
            </a:r>
          </a:p>
          <a:p>
            <a:pPr marL="0" indent="0" algn="just">
              <a:lnSpc>
                <a:spcPct val="150000"/>
              </a:lnSpc>
              <a:buNone/>
            </a:pPr>
            <a:r>
              <a:rPr lang="tr-TR" dirty="0"/>
              <a:t>• IR</a:t>
            </a:r>
          </a:p>
          <a:p>
            <a:endParaRPr lang="tr-TR" dirty="0"/>
          </a:p>
        </p:txBody>
      </p:sp>
    </p:spTree>
    <p:extLst>
      <p:ext uri="{BB962C8B-B14F-4D97-AF65-F5344CB8AC3E}">
        <p14:creationId xmlns:p14="http://schemas.microsoft.com/office/powerpoint/2010/main" val="25484972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68035"/>
            <a:ext cx="10058400" cy="5763491"/>
          </a:xfrm>
        </p:spPr>
        <p:txBody>
          <a:bodyPr>
            <a:normAutofit fontScale="62500" lnSpcReduction="20000"/>
          </a:bodyPr>
          <a:lstStyle/>
          <a:p>
            <a:r>
              <a:rPr lang="tr-TR" sz="3600" b="1" dirty="0"/>
              <a:t>Haşıl Sökme </a:t>
            </a:r>
            <a:endParaRPr lang="tr-TR" sz="3600" dirty="0"/>
          </a:p>
          <a:p>
            <a:pPr marL="0" indent="0" algn="just">
              <a:lnSpc>
                <a:spcPct val="170000"/>
              </a:lnSpc>
              <a:buNone/>
            </a:pPr>
            <a:r>
              <a:rPr lang="tr-TR" sz="3200" dirty="0" smtClean="0"/>
              <a:t>Dokuma </a:t>
            </a:r>
            <a:r>
              <a:rPr lang="tr-TR" sz="3200" dirty="0"/>
              <a:t>kumaşların, dokuma makinelerinde dokuma işlemini kolaylaştırmak, ipliklerin kopmasını önlemek ve mukavemet arttırmak </a:t>
            </a:r>
            <a:r>
              <a:rPr lang="tr-TR" sz="3200" dirty="0" smtClean="0"/>
              <a:t>için nişasta ve diğer yumuşatıcı ve yapıştırıcı yardımcı maddelerle haşıllanır. </a:t>
            </a:r>
          </a:p>
          <a:p>
            <a:pPr marL="0" indent="0" algn="just">
              <a:lnSpc>
                <a:spcPct val="170000"/>
              </a:lnSpc>
              <a:buNone/>
            </a:pPr>
            <a:r>
              <a:rPr lang="tr-TR" sz="3200" dirty="0" smtClean="0"/>
              <a:t>Haşıl </a:t>
            </a:r>
            <a:r>
              <a:rPr lang="tr-TR" sz="3200" dirty="0"/>
              <a:t>maddeleri, kumaşın emme özelliğini azaltır, kumaşın sert ve su itici (hidrofob) bir yapıya sahip olmasına neden </a:t>
            </a:r>
            <a:r>
              <a:rPr lang="tr-TR" sz="3200" dirty="0" smtClean="0"/>
              <a:t>olurlar. Bilindiği </a:t>
            </a:r>
            <a:r>
              <a:rPr lang="tr-TR" sz="3200" dirty="0"/>
              <a:t>gibi terbiye işleminin uygulandığı kumaşlar (boyama, baskı) su emici (hidrofil) bir yapıda olmalıdırlar. </a:t>
            </a:r>
            <a:endParaRPr lang="tr-TR" sz="3200" dirty="0" smtClean="0"/>
          </a:p>
          <a:p>
            <a:pPr marL="0" indent="0" algn="just">
              <a:lnSpc>
                <a:spcPct val="170000"/>
              </a:lnSpc>
              <a:buNone/>
            </a:pPr>
            <a:r>
              <a:rPr lang="tr-TR" sz="3200" dirty="0"/>
              <a:t>İşte bu nedenlerden dolayı haşıl maddeleri tekstil materyalinden uzaklaştırılır ve bu işleme haşıl sökme denir</a:t>
            </a:r>
            <a:r>
              <a:rPr lang="tr-TR" sz="3200" dirty="0" smtClean="0"/>
              <a:t>.</a:t>
            </a:r>
            <a:endParaRPr lang="tr-TR" sz="3200" dirty="0"/>
          </a:p>
        </p:txBody>
      </p:sp>
    </p:spTree>
    <p:extLst>
      <p:ext uri="{BB962C8B-B14F-4D97-AF65-F5344CB8AC3E}">
        <p14:creationId xmlns:p14="http://schemas.microsoft.com/office/powerpoint/2010/main" val="158060389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0327"/>
            <a:ext cx="10058400" cy="5631873"/>
          </a:xfrm>
        </p:spPr>
        <p:txBody>
          <a:bodyPr/>
          <a:lstStyle/>
          <a:p>
            <a:pPr marL="0" indent="0" algn="just">
              <a:lnSpc>
                <a:spcPct val="150000"/>
              </a:lnSpc>
              <a:buNone/>
            </a:pPr>
            <a:r>
              <a:rPr lang="tr-TR" dirty="0" smtClean="0"/>
              <a:t>Haşıl </a:t>
            </a:r>
            <a:r>
              <a:rPr lang="tr-TR" dirty="0"/>
              <a:t>sökme işlemi, asitler, su ile bekletme, yükseltgen maddeler ve enzimlerle yapılır. Günümüzde en çok kullanılan yöntem ucuz ve tehlikesiz olan enzimle haşıl sökme yöntemidir.</a:t>
            </a:r>
          </a:p>
          <a:p>
            <a:pPr marL="0" indent="0" algn="just">
              <a:lnSpc>
                <a:spcPct val="150000"/>
              </a:lnSpc>
              <a:buNone/>
            </a:pPr>
            <a:endParaRPr lang="tr-TR" dirty="0"/>
          </a:p>
        </p:txBody>
      </p:sp>
    </p:spTree>
    <p:extLst>
      <p:ext uri="{BB962C8B-B14F-4D97-AF65-F5344CB8AC3E}">
        <p14:creationId xmlns:p14="http://schemas.microsoft.com/office/powerpoint/2010/main" val="388845714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54182"/>
            <a:ext cx="10058400" cy="5618018"/>
          </a:xfrm>
        </p:spPr>
        <p:txBody>
          <a:bodyPr>
            <a:normAutofit/>
          </a:bodyPr>
          <a:lstStyle/>
          <a:p>
            <a:pPr algn="just"/>
            <a:r>
              <a:rPr lang="tr-TR" b="1" dirty="0"/>
              <a:t>Hidrofilleştirme</a:t>
            </a:r>
            <a:endParaRPr lang="tr-TR" b="1" dirty="0" smtClean="0"/>
          </a:p>
          <a:p>
            <a:pPr marL="0" indent="0" algn="just">
              <a:lnSpc>
                <a:spcPct val="150000"/>
              </a:lnSpc>
              <a:buNone/>
            </a:pPr>
            <a:r>
              <a:rPr lang="tr-TR" dirty="0" smtClean="0"/>
              <a:t>Pamuk </a:t>
            </a:r>
            <a:r>
              <a:rPr lang="tr-TR" dirty="0"/>
              <a:t>liflerinde bulunan yağ, mum, pektin, hemiselüloz... gibi maddelere, toplanmaları ve çırçırlanmaları sırasında karışan yaprak koza çit kabuğu gibi yabancı maddelerin uzaklaştırılması, ham pamuklu mamulleri kuvvetli bazik çözeltilerle muamele </a:t>
            </a:r>
            <a:r>
              <a:rPr lang="tr-TR" dirty="0" smtClean="0"/>
              <a:t>ederek (kaynatılarak) </a:t>
            </a:r>
            <a:r>
              <a:rPr lang="tr-TR" dirty="0"/>
              <a:t>sağlanmaktadır. Liflerin birincil çeperinde bulunan yağ mum gibi hidrofob maddeler uzaklaştırılınca, selüloz hidrofil karakteri ortaya çıktığı için bu işleme hidrofilleştirme denir.</a:t>
            </a:r>
          </a:p>
          <a:p>
            <a:pPr marL="0" indent="0" algn="just">
              <a:lnSpc>
                <a:spcPct val="150000"/>
              </a:lnSpc>
              <a:buNone/>
            </a:pPr>
            <a:r>
              <a:rPr lang="tr-TR" dirty="0"/>
              <a:t>Bir hidrofilleştirme işleminde meydana gelen başlıca olaylar şunlardır:</a:t>
            </a:r>
          </a:p>
          <a:p>
            <a:pPr algn="just">
              <a:lnSpc>
                <a:spcPct val="150000"/>
              </a:lnSpc>
              <a:buFont typeface="Wingdings" panose="05000000000000000000" pitchFamily="2" charset="2"/>
              <a:buChar char="Ø"/>
            </a:pPr>
            <a:r>
              <a:rPr lang="tr-TR" dirty="0" smtClean="0"/>
              <a:t>Sabunlaştırılabilir </a:t>
            </a:r>
            <a:r>
              <a:rPr lang="tr-TR" dirty="0"/>
              <a:t>yağlar ve vakslar sabunlara dönüştürülür.</a:t>
            </a:r>
          </a:p>
          <a:p>
            <a:pPr algn="just">
              <a:lnSpc>
                <a:spcPct val="150000"/>
              </a:lnSpc>
              <a:buFont typeface="Wingdings" panose="05000000000000000000" pitchFamily="2" charset="2"/>
              <a:buChar char="Ø"/>
            </a:pPr>
            <a:r>
              <a:rPr lang="tr-TR" dirty="0" smtClean="0"/>
              <a:t>Pektinler </a:t>
            </a:r>
            <a:r>
              <a:rPr lang="tr-TR" dirty="0"/>
              <a:t>suda çözünebilen pektik asit tuzlarına (sodyum pektinat) dönüşür</a:t>
            </a:r>
            <a:r>
              <a:rPr lang="tr-TR" dirty="0" smtClean="0"/>
              <a:t>.</a:t>
            </a:r>
            <a:endParaRPr lang="tr-TR" dirty="0"/>
          </a:p>
        </p:txBody>
      </p:sp>
    </p:spTree>
    <p:extLst>
      <p:ext uri="{BB962C8B-B14F-4D97-AF65-F5344CB8AC3E}">
        <p14:creationId xmlns:p14="http://schemas.microsoft.com/office/powerpoint/2010/main" val="2075547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069848" y="969818"/>
            <a:ext cx="10058400" cy="5202382"/>
          </a:xfrm>
        </p:spPr>
        <p:txBody>
          <a:bodyPr>
            <a:normAutofit lnSpcReduction="10000"/>
          </a:bodyPr>
          <a:lstStyle/>
          <a:p>
            <a:pPr algn="just">
              <a:lnSpc>
                <a:spcPct val="150000"/>
              </a:lnSpc>
              <a:buFont typeface="Wingdings" panose="05000000000000000000" pitchFamily="2" charset="2"/>
              <a:buChar char="Ø"/>
            </a:pPr>
            <a:r>
              <a:rPr lang="tr-TR" dirty="0"/>
              <a:t>Proteinler suda çözünebilen basit amino asitlere veya amonyağa bozunurlar.</a:t>
            </a:r>
          </a:p>
          <a:p>
            <a:pPr algn="just">
              <a:lnSpc>
                <a:spcPct val="150000"/>
              </a:lnSpc>
              <a:buFont typeface="Wingdings" panose="05000000000000000000" pitchFamily="2" charset="2"/>
              <a:buChar char="Ø"/>
            </a:pPr>
            <a:r>
              <a:rPr lang="tr-TR" dirty="0"/>
              <a:t>Mineraller çözünürler.</a:t>
            </a:r>
          </a:p>
          <a:p>
            <a:pPr algn="just">
              <a:lnSpc>
                <a:spcPct val="150000"/>
              </a:lnSpc>
              <a:buFont typeface="Wingdings" panose="05000000000000000000" pitchFamily="2" charset="2"/>
              <a:buChar char="Ø"/>
            </a:pPr>
            <a:r>
              <a:rPr lang="tr-TR" dirty="0"/>
              <a:t>Sabunlaşmayan yağlar, sabunlaşabilen vaksların hidrolizi esnasında oluşan sabunlar tarafından emülsiye edilirler.</a:t>
            </a:r>
          </a:p>
          <a:p>
            <a:pPr algn="just">
              <a:lnSpc>
                <a:spcPct val="150000"/>
              </a:lnSpc>
              <a:buFont typeface="Wingdings" panose="05000000000000000000" pitchFamily="2" charset="2"/>
              <a:buChar char="Ø"/>
            </a:pPr>
            <a:r>
              <a:rPr lang="tr-TR" dirty="0" smtClean="0"/>
              <a:t>Haşıl </a:t>
            </a:r>
            <a:r>
              <a:rPr lang="tr-TR" dirty="0"/>
              <a:t>sökme işlemi ile uzaklaştırılamayan haşılın uzaklaştırılması tamamlanır.</a:t>
            </a:r>
          </a:p>
          <a:p>
            <a:pPr algn="just">
              <a:lnSpc>
                <a:spcPct val="150000"/>
              </a:lnSpc>
              <a:buFont typeface="Wingdings" panose="05000000000000000000" pitchFamily="2" charset="2"/>
              <a:buChar char="Ø"/>
            </a:pPr>
            <a:r>
              <a:rPr lang="tr-TR" dirty="0" smtClean="0"/>
              <a:t>Dokumada </a:t>
            </a:r>
            <a:r>
              <a:rPr lang="tr-TR" dirty="0"/>
              <a:t>meydana gelen makine yağları veya pamuk/poliester kumaşlardaki poliester ipliklere çekim esnasında ilave edilen eğirme yağları uzaklaştırılır.</a:t>
            </a:r>
          </a:p>
          <a:p>
            <a:pPr algn="just">
              <a:lnSpc>
                <a:spcPct val="150000"/>
              </a:lnSpc>
              <a:buFont typeface="Wingdings" panose="05000000000000000000" pitchFamily="2" charset="2"/>
              <a:buChar char="Ø"/>
            </a:pPr>
            <a:r>
              <a:rPr lang="tr-TR" dirty="0" smtClean="0"/>
              <a:t>Hemiselülozlar ve hatta küçük selüloz makromolekülleri çözünmektedirler.</a:t>
            </a:r>
          </a:p>
          <a:p>
            <a:pPr algn="just">
              <a:lnSpc>
                <a:spcPct val="150000"/>
              </a:lnSpc>
              <a:buFont typeface="Wingdings" panose="05000000000000000000" pitchFamily="2" charset="2"/>
              <a:buChar char="Ø"/>
            </a:pPr>
            <a:endParaRPr lang="tr-TR" dirty="0"/>
          </a:p>
        </p:txBody>
      </p:sp>
    </p:spTree>
    <p:extLst>
      <p:ext uri="{BB962C8B-B14F-4D97-AF65-F5344CB8AC3E}">
        <p14:creationId xmlns:p14="http://schemas.microsoft.com/office/powerpoint/2010/main" val="31449178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0327"/>
            <a:ext cx="10058400" cy="5631873"/>
          </a:xfrm>
        </p:spPr>
        <p:txBody>
          <a:bodyPr/>
          <a:lstStyle/>
          <a:p>
            <a:pPr algn="just">
              <a:lnSpc>
                <a:spcPct val="150000"/>
              </a:lnSpc>
              <a:buFont typeface="Wingdings" panose="05000000000000000000" pitchFamily="2" charset="2"/>
              <a:buChar char="Ø"/>
            </a:pPr>
            <a:r>
              <a:rPr lang="tr-TR" dirty="0"/>
              <a:t>Kumaştaki bitçikler iyice gevşemekte ve yumuşamaktadırlar. Böylece ağartma prosesinde daha kolaylıkla uzaklaştırılabilirler.</a:t>
            </a:r>
          </a:p>
          <a:p>
            <a:pPr marL="0" indent="0" algn="just">
              <a:lnSpc>
                <a:spcPct val="150000"/>
              </a:lnSpc>
              <a:buNone/>
            </a:pPr>
            <a:endParaRPr lang="tr-TR" dirty="0"/>
          </a:p>
        </p:txBody>
      </p:sp>
    </p:spTree>
    <p:extLst>
      <p:ext uri="{BB962C8B-B14F-4D97-AF65-F5344CB8AC3E}">
        <p14:creationId xmlns:p14="http://schemas.microsoft.com/office/powerpoint/2010/main" val="12604046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499041"/>
          </a:xfrm>
        </p:spPr>
        <p:txBody>
          <a:bodyPr>
            <a:noAutofit/>
          </a:bodyPr>
          <a:lstStyle/>
          <a:p>
            <a:pPr algn="ctr"/>
            <a:r>
              <a:rPr lang="tr-TR" sz="3200" dirty="0" smtClean="0"/>
              <a:t>SELÜLOZ</a:t>
            </a:r>
            <a:endParaRPr lang="tr-TR" sz="3200" dirty="0"/>
          </a:p>
        </p:txBody>
      </p:sp>
      <p:sp>
        <p:nvSpPr>
          <p:cNvPr id="3" name="Content Placeholder 2"/>
          <p:cNvSpPr>
            <a:spLocks noGrp="1"/>
          </p:cNvSpPr>
          <p:nvPr>
            <p:ph idx="1"/>
          </p:nvPr>
        </p:nvSpPr>
        <p:spPr>
          <a:xfrm>
            <a:off x="1069848" y="955964"/>
            <a:ext cx="10058400" cy="5216236"/>
          </a:xfrm>
        </p:spPr>
        <p:txBody>
          <a:bodyPr>
            <a:noAutofit/>
          </a:bodyPr>
          <a:lstStyle/>
          <a:p>
            <a:pPr marL="0" indent="0" algn="just">
              <a:lnSpc>
                <a:spcPct val="150000"/>
              </a:lnSpc>
              <a:spcAft>
                <a:spcPts val="0"/>
              </a:spcAft>
              <a:buNone/>
            </a:pPr>
            <a:r>
              <a:rPr lang="tr-TR" dirty="0">
                <a:latin typeface="Times New Roman" panose="02020603050405020304" pitchFamily="18" charset="0"/>
                <a:ea typeface="Times New Roman" panose="02020603050405020304" pitchFamily="18" charset="0"/>
              </a:rPr>
              <a:t>Selüloz, bütün bitki, ot ve ağaçların ana yapıtaşıdır. Doğada saf halde bulunmaz. Odunun ağırlıkça %40’ını, ketenin % 60-85 ini, pamuk liflerinin % 85-90’ını selüloz oluşturur. Keten, kenevir, jüt gibi elyafta selüloz yanında linyin, pektin gibi diğer maddeler de </a:t>
            </a:r>
            <a:r>
              <a:rPr lang="tr-TR" dirty="0" smtClean="0">
                <a:latin typeface="Times New Roman" panose="02020603050405020304" pitchFamily="18" charset="0"/>
                <a:ea typeface="Times New Roman" panose="02020603050405020304" pitchFamily="18" charset="0"/>
              </a:rPr>
              <a:t>bulunur.</a:t>
            </a:r>
            <a:endParaRPr lang="tr-TR" dirty="0">
              <a:latin typeface="Times New Roman" panose="02020603050405020304" pitchFamily="18" charset="0"/>
              <a:ea typeface="Times New Roman" panose="02020603050405020304" pitchFamily="18" charset="0"/>
            </a:endParaRPr>
          </a:p>
          <a:p>
            <a:pPr marL="0" indent="0" algn="just">
              <a:lnSpc>
                <a:spcPct val="150000"/>
              </a:lnSpc>
              <a:spcAft>
                <a:spcPts val="0"/>
              </a:spcAft>
              <a:buNone/>
            </a:pPr>
            <a:r>
              <a:rPr lang="tr-TR" dirty="0">
                <a:latin typeface="Times New Roman" panose="02020603050405020304" pitchFamily="18" charset="0"/>
                <a:ea typeface="Times New Roman" panose="02020603050405020304" pitchFamily="18" charset="0"/>
              </a:rPr>
              <a:t>Selülozun elementler analizinde elde edilen %44,4 C, %6,2 H ve %49,4 O değerleri ile kaba formülü (C</a:t>
            </a:r>
            <a:r>
              <a:rPr lang="tr-TR" baseline="-25000" dirty="0">
                <a:latin typeface="Times New Roman" panose="02020603050405020304" pitchFamily="18" charset="0"/>
                <a:ea typeface="Times New Roman" panose="02020603050405020304" pitchFamily="18" charset="0"/>
              </a:rPr>
              <a:t>6</a:t>
            </a:r>
            <a:r>
              <a:rPr lang="tr-TR" dirty="0">
                <a:latin typeface="Times New Roman" panose="02020603050405020304" pitchFamily="18" charset="0"/>
                <a:ea typeface="Times New Roman" panose="02020603050405020304" pitchFamily="18" charset="0"/>
              </a:rPr>
              <a:t>H</a:t>
            </a:r>
            <a:r>
              <a:rPr lang="tr-TR" baseline="-25000" dirty="0">
                <a:latin typeface="Times New Roman" panose="02020603050405020304" pitchFamily="18" charset="0"/>
                <a:ea typeface="Times New Roman" panose="02020603050405020304" pitchFamily="18" charset="0"/>
              </a:rPr>
              <a:t>10</a:t>
            </a:r>
            <a:r>
              <a:rPr lang="tr-TR" dirty="0">
                <a:latin typeface="Times New Roman" panose="02020603050405020304" pitchFamily="18" charset="0"/>
                <a:ea typeface="Times New Roman" panose="02020603050405020304" pitchFamily="18" charset="0"/>
              </a:rPr>
              <a:t>O</a:t>
            </a:r>
            <a:r>
              <a:rPr lang="tr-TR" baseline="-25000" dirty="0">
                <a:latin typeface="Times New Roman" panose="02020603050405020304" pitchFamily="18" charset="0"/>
                <a:ea typeface="Times New Roman" panose="02020603050405020304" pitchFamily="18" charset="0"/>
              </a:rPr>
              <a:t>5</a:t>
            </a:r>
            <a:r>
              <a:rPr lang="tr-TR" dirty="0">
                <a:latin typeface="Times New Roman" panose="02020603050405020304" pitchFamily="18" charset="0"/>
                <a:ea typeface="Times New Roman" panose="02020603050405020304" pitchFamily="18" charset="0"/>
              </a:rPr>
              <a:t>)</a:t>
            </a:r>
            <a:r>
              <a:rPr lang="tr-TR" baseline="-25000" dirty="0">
                <a:latin typeface="Times New Roman" panose="02020603050405020304" pitchFamily="18" charset="0"/>
                <a:ea typeface="Times New Roman" panose="02020603050405020304" pitchFamily="18" charset="0"/>
              </a:rPr>
              <a:t>x</a:t>
            </a:r>
            <a:r>
              <a:rPr lang="tr-TR" dirty="0">
                <a:latin typeface="Times New Roman" panose="02020603050405020304" pitchFamily="18" charset="0"/>
                <a:ea typeface="Times New Roman" panose="02020603050405020304" pitchFamily="18" charset="0"/>
              </a:rPr>
              <a:t> olarak bulunur. Bu formül onun bir karbonhidrat olduğunu gösterir. Karbonhidratlar, moleküllerinde, aldehit veya keton şeklinde bir karbonil gurubu ile çeşitli sayılarda alkol gurupları içeren bileşiklerdir. Kaba formülleri (CH</a:t>
            </a:r>
            <a:r>
              <a:rPr lang="tr-TR" baseline="-25000" dirty="0">
                <a:latin typeface="Times New Roman" panose="02020603050405020304" pitchFamily="18" charset="0"/>
                <a:ea typeface="Times New Roman" panose="02020603050405020304" pitchFamily="18" charset="0"/>
              </a:rPr>
              <a:t>2</a:t>
            </a:r>
            <a:r>
              <a:rPr lang="tr-TR" dirty="0">
                <a:latin typeface="Times New Roman" panose="02020603050405020304" pitchFamily="18" charset="0"/>
                <a:ea typeface="Times New Roman" panose="02020603050405020304" pitchFamily="18" charset="0"/>
              </a:rPr>
              <a:t>O)</a:t>
            </a:r>
            <a:r>
              <a:rPr lang="tr-TR" baseline="-25000" dirty="0">
                <a:latin typeface="Times New Roman" panose="02020603050405020304" pitchFamily="18" charset="0"/>
                <a:ea typeface="Times New Roman" panose="02020603050405020304" pitchFamily="18" charset="0"/>
              </a:rPr>
              <a:t>x</a:t>
            </a:r>
            <a:r>
              <a:rPr lang="tr-TR" dirty="0">
                <a:latin typeface="Times New Roman" panose="02020603050405020304" pitchFamily="18" charset="0"/>
                <a:ea typeface="Times New Roman" panose="02020603050405020304" pitchFamily="18" charset="0"/>
              </a:rPr>
              <a:t> şeklindedir. Moleküllerinde altı veya daha az C atomu içerenlere monosakkarit, iki monosakkarit molekülünün birleşmesi ile meydana gelen bileşiklere disakkarit, çok sayıda monosakkaritin birbiri ile birleşmesinden oluşanlara da polisakkarit adı verilir. </a:t>
            </a:r>
          </a:p>
        </p:txBody>
      </p:sp>
    </p:spTree>
    <p:extLst>
      <p:ext uri="{BB962C8B-B14F-4D97-AF65-F5344CB8AC3E}">
        <p14:creationId xmlns:p14="http://schemas.microsoft.com/office/powerpoint/2010/main" val="20763002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68037"/>
            <a:ext cx="10058400" cy="5604164"/>
          </a:xfrm>
        </p:spPr>
        <p:txBody>
          <a:bodyPr/>
          <a:lstStyle/>
          <a:p>
            <a:pPr algn="just">
              <a:lnSpc>
                <a:spcPct val="100000"/>
              </a:lnSpc>
            </a:pPr>
            <a:r>
              <a:rPr lang="tr-TR" b="1" dirty="0"/>
              <a:t>Ağartma</a:t>
            </a:r>
            <a:endParaRPr lang="tr-TR" b="1" dirty="0" smtClean="0"/>
          </a:p>
          <a:p>
            <a:pPr marL="0" indent="0" algn="just">
              <a:lnSpc>
                <a:spcPct val="150000"/>
              </a:lnSpc>
              <a:buNone/>
            </a:pPr>
            <a:r>
              <a:rPr lang="tr-TR" dirty="0" smtClean="0"/>
              <a:t>Ağartma </a:t>
            </a:r>
            <a:r>
              <a:rPr lang="tr-TR" dirty="0"/>
              <a:t>işleminin birinci derecede amacı pamuğa arzu edilmeyen esmerliği veren renkli safsızlıkları (boyar maddeleri) gidermektedir. Pamuğun ağartılmasında oksidatif ağartma maddeleri kullanılır. Bu tür maddelerle çalışıldığında, ağartma olayı atomik oksijen açığa çıkması ile başlar. Oksidatif ağartma maddelerinin en önemlileri hidrojen peroksit, sodyum </a:t>
            </a:r>
            <a:r>
              <a:rPr lang="tr-TR" dirty="0" smtClean="0"/>
              <a:t>hipoklorit, sodyumperborat </a:t>
            </a:r>
            <a:r>
              <a:rPr lang="tr-TR" dirty="0"/>
              <a:t>ve </a:t>
            </a:r>
            <a:r>
              <a:rPr lang="tr-TR" dirty="0" smtClean="0"/>
              <a:t>sodyum klorittir</a:t>
            </a:r>
            <a:r>
              <a:rPr lang="tr-TR" dirty="0"/>
              <a:t>.</a:t>
            </a:r>
          </a:p>
        </p:txBody>
      </p:sp>
    </p:spTree>
    <p:extLst>
      <p:ext uri="{BB962C8B-B14F-4D97-AF65-F5344CB8AC3E}">
        <p14:creationId xmlns:p14="http://schemas.microsoft.com/office/powerpoint/2010/main" val="398462468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0327"/>
            <a:ext cx="10058400" cy="5631873"/>
          </a:xfrm>
        </p:spPr>
        <p:txBody>
          <a:bodyPr/>
          <a:lstStyle/>
          <a:p>
            <a:pPr algn="just">
              <a:lnSpc>
                <a:spcPct val="100000"/>
              </a:lnSpc>
            </a:pPr>
            <a:r>
              <a:rPr lang="tr-TR" b="1" dirty="0"/>
              <a:t>Merserizasyon</a:t>
            </a:r>
            <a:endParaRPr lang="tr-TR" b="1" dirty="0" smtClean="0"/>
          </a:p>
          <a:p>
            <a:pPr marL="0" indent="0" algn="just">
              <a:lnSpc>
                <a:spcPct val="150000"/>
              </a:lnSpc>
              <a:buNone/>
            </a:pPr>
            <a:r>
              <a:rPr lang="tr-TR" dirty="0" smtClean="0"/>
              <a:t>Merserizasyon </a:t>
            </a:r>
            <a:r>
              <a:rPr lang="tr-TR" dirty="0"/>
              <a:t>özellikle pamuk olmak üzere selülozik liflere uygulanan kimyasal bir işlemdir. Yıkamaya dayanıklı bir parlaklık ve arttırılmış bir sağlamlık elde edebilmek için, pamuğun konsantre </a:t>
            </a:r>
            <a:r>
              <a:rPr lang="tr-TR" dirty="0" smtClean="0"/>
              <a:t>sudkostik (sodyum hidroksit) </a:t>
            </a:r>
            <a:r>
              <a:rPr lang="tr-TR" dirty="0"/>
              <a:t>çözeltisi içinde germe etkisi altında işlem görmesine merserizasyon denir. İplik, örme ve kumaş formunda merserize edilebilirler. Derişik NaOH çözeltisiyle muamele edilir, gerilim altında ya da serbest olarak belli bir süre bu çözeltiyle etkileşmesi sağlanır ve ardından soğuksu ile durulanarak işlem gerçekleşir</a:t>
            </a:r>
            <a:r>
              <a:rPr lang="tr-TR" dirty="0" smtClean="0"/>
              <a:t>. Merserizasyon işlemiyle materyalin absorban özellikleri de artar. Nem ve boyayı daha kolay çeker.</a:t>
            </a:r>
            <a:endParaRPr lang="tr-TR" dirty="0" smtClean="0"/>
          </a:p>
        </p:txBody>
      </p:sp>
    </p:spTree>
    <p:extLst>
      <p:ext uri="{BB962C8B-B14F-4D97-AF65-F5344CB8AC3E}">
        <p14:creationId xmlns:p14="http://schemas.microsoft.com/office/powerpoint/2010/main" val="312615654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40327"/>
            <a:ext cx="10058400" cy="5631873"/>
          </a:xfrm>
        </p:spPr>
        <p:txBody>
          <a:bodyPr/>
          <a:lstStyle/>
          <a:p>
            <a:pPr marL="0" indent="0" algn="just">
              <a:lnSpc>
                <a:spcPct val="150000"/>
              </a:lnSpc>
              <a:buNone/>
            </a:pPr>
            <a:r>
              <a:rPr lang="tr-TR" dirty="0"/>
              <a:t>Merserizasyon ilk defa İngiliz Jhon Mercer tarafından 1844 yıllarında sudkostiğin pamuk üzerindeki şişirme ve büzüştürme etkilerini fark etmesi ve kullanmaya başlamasıyla oluşmuş bir yöntem olarak bilinir. Yıkama sonunda elyafta oluşan gerginlik, çekme, parlaklık, daha dolgun bir yapı oluşması ve boyama afinitesinin daha iyi olduğunun fark edilmesi bu yöntemin uygulanması konusunda başlangıç olmuştur.</a:t>
            </a:r>
          </a:p>
          <a:p>
            <a:pPr marL="0" indent="0" algn="just">
              <a:lnSpc>
                <a:spcPct val="150000"/>
              </a:lnSpc>
              <a:buNone/>
            </a:pPr>
            <a:endParaRPr lang="tr-TR" dirty="0"/>
          </a:p>
        </p:txBody>
      </p:sp>
    </p:spTree>
    <p:extLst>
      <p:ext uri="{BB962C8B-B14F-4D97-AF65-F5344CB8AC3E}">
        <p14:creationId xmlns:p14="http://schemas.microsoft.com/office/powerpoint/2010/main" val="3662485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484632"/>
            <a:ext cx="10058400" cy="665295"/>
          </a:xfrm>
        </p:spPr>
        <p:txBody>
          <a:bodyPr>
            <a:normAutofit/>
          </a:bodyPr>
          <a:lstStyle/>
          <a:p>
            <a:r>
              <a:rPr lang="tr-TR" sz="3200" dirty="0" smtClean="0"/>
              <a:t>Kaynaklar</a:t>
            </a:r>
            <a:endParaRPr lang="tr-TR" sz="3200" dirty="0"/>
          </a:p>
        </p:txBody>
      </p:sp>
      <p:sp>
        <p:nvSpPr>
          <p:cNvPr id="3" name="Content Placeholder 2"/>
          <p:cNvSpPr>
            <a:spLocks noGrp="1"/>
          </p:cNvSpPr>
          <p:nvPr>
            <p:ph idx="1"/>
          </p:nvPr>
        </p:nvSpPr>
        <p:spPr>
          <a:xfrm>
            <a:off x="1069848" y="1440873"/>
            <a:ext cx="10058400" cy="4731327"/>
          </a:xfrm>
        </p:spPr>
        <p:txBody>
          <a:bodyPr/>
          <a:lstStyle/>
          <a:p>
            <a:pPr algn="just"/>
            <a:r>
              <a:rPr lang="tr-TR" dirty="0"/>
              <a:t>Saçak Mehmet, 2004, Polimer Kimyası, Gazi Kitabevi, Ankara.</a:t>
            </a:r>
          </a:p>
          <a:p>
            <a:pPr algn="just"/>
            <a:r>
              <a:rPr lang="tr-TR" dirty="0"/>
              <a:t>Saçak Mehmet, 2005, Polimer Teknolojisi, Gazi Kitabevi, Ankara.</a:t>
            </a:r>
          </a:p>
          <a:p>
            <a:pPr lvl="0" algn="just" fontAlgn="base"/>
            <a:r>
              <a:rPr lang="tr-TR" dirty="0"/>
              <a:t>Textile Technology (Hardcover), Thomas Gries, Dieter Veit, Published 9 April 2006.</a:t>
            </a:r>
          </a:p>
          <a:p>
            <a:pPr lvl="0" algn="just" fontAlgn="base"/>
            <a:r>
              <a:rPr lang="tr-TR" dirty="0"/>
              <a:t>Elyaf Bilgisi. Prof. Dr. İnci Başer, Marmara Üniversitesi </a:t>
            </a:r>
            <a:r>
              <a:rPr lang="tr-TR" dirty="0" smtClean="0"/>
              <a:t>Yayınları</a:t>
            </a:r>
          </a:p>
          <a:p>
            <a:pPr lvl="0" algn="just" fontAlgn="base"/>
            <a:r>
              <a:rPr lang="tr-TR" dirty="0" smtClean="0"/>
              <a:t>Başer</a:t>
            </a:r>
            <a:r>
              <a:rPr lang="tr-TR" dirty="0"/>
              <a:t>, İ., 2012. Elyaf Bilgisi. </a:t>
            </a:r>
            <a:r>
              <a:rPr lang="tr-TR" dirty="0" smtClean="0"/>
              <a:t>Marmara Üniversitesi </a:t>
            </a:r>
            <a:r>
              <a:rPr lang="tr-TR" dirty="0"/>
              <a:t>Yayınları, Yayın No: 687, </a:t>
            </a:r>
            <a:r>
              <a:rPr lang="tr-TR" dirty="0" smtClean="0"/>
              <a:t>180s, İstanbul</a:t>
            </a:r>
            <a:r>
              <a:rPr lang="tr-TR" dirty="0"/>
              <a:t>.</a:t>
            </a:r>
          </a:p>
          <a:p>
            <a:pPr lvl="0" algn="just" fontAlgn="base"/>
            <a:endParaRPr lang="tr-TR" dirty="0"/>
          </a:p>
          <a:p>
            <a:pPr marL="0" indent="0">
              <a:buNone/>
            </a:pPr>
            <a:endParaRPr lang="tr-TR" dirty="0"/>
          </a:p>
        </p:txBody>
      </p:sp>
    </p:spTree>
    <p:extLst>
      <p:ext uri="{BB962C8B-B14F-4D97-AF65-F5344CB8AC3E}">
        <p14:creationId xmlns:p14="http://schemas.microsoft.com/office/powerpoint/2010/main" val="2302529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p:cNvPicPr>
            <a:picLocks noGrp="1" noChangeAspect="1"/>
          </p:cNvPicPr>
          <p:nvPr>
            <p:ph idx="1"/>
          </p:nvPr>
        </p:nvPicPr>
        <p:blipFill>
          <a:blip r:embed="rId2"/>
          <a:stretch>
            <a:fillRect/>
          </a:stretch>
        </p:blipFill>
        <p:spPr>
          <a:xfrm>
            <a:off x="1925783" y="928255"/>
            <a:ext cx="8104908" cy="4849089"/>
          </a:xfrm>
          <a:prstGeom prst="rect">
            <a:avLst/>
          </a:prstGeom>
        </p:spPr>
      </p:pic>
    </p:spTree>
    <p:extLst>
      <p:ext uri="{BB962C8B-B14F-4D97-AF65-F5344CB8AC3E}">
        <p14:creationId xmlns:p14="http://schemas.microsoft.com/office/powerpoint/2010/main" val="3669448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498764"/>
            <a:ext cx="10058400" cy="5673436"/>
          </a:xfrm>
        </p:spPr>
        <p:txBody>
          <a:bodyPr>
            <a:normAutofit fontScale="92500" lnSpcReduction="10000"/>
          </a:bodyPr>
          <a:lstStyle/>
          <a:p>
            <a:pPr marL="0" indent="0" algn="just">
              <a:lnSpc>
                <a:spcPct val="150000"/>
              </a:lnSpc>
              <a:buNone/>
            </a:pPr>
            <a:r>
              <a:rPr lang="tr-TR" dirty="0" smtClean="0"/>
              <a:t>Selüloz, bir monosakkarit olan </a:t>
            </a:r>
            <a:r>
              <a:rPr lang="el-GR" dirty="0" smtClean="0"/>
              <a:t>β</a:t>
            </a:r>
            <a:r>
              <a:rPr lang="tr-TR" dirty="0" smtClean="0"/>
              <a:t>-glikozun çok sayıda birbiri ile birleşmesi sonucu meydana gelmiş bir polisakkarittir.</a:t>
            </a:r>
          </a:p>
          <a:p>
            <a:pPr marL="0" indent="0" algn="just">
              <a:lnSpc>
                <a:spcPct val="150000"/>
              </a:lnSpc>
              <a:buNone/>
            </a:pPr>
            <a:r>
              <a:rPr lang="tr-TR" dirty="0" smtClean="0"/>
              <a:t>Altı karbonlu glikoz molekülünde biri primer, diğerleri sekonder olmak üzere beş alkol grubu ile bir aldehit grubu görülmektedir. Aldehit grubunun bağlı olduğu karbon atomu 1 rakamı ile numaralandırılmıştır.</a:t>
            </a:r>
          </a:p>
          <a:p>
            <a:pPr marL="0" indent="0" algn="just">
              <a:lnSpc>
                <a:spcPct val="150000"/>
              </a:lnSpc>
              <a:buNone/>
            </a:pPr>
            <a:r>
              <a:rPr lang="tr-TR" dirty="0" smtClean="0">
                <a:solidFill>
                  <a:srgbClr val="FF0000"/>
                </a:solidFill>
              </a:rPr>
              <a:t>Primer-sekonder: </a:t>
            </a:r>
            <a:r>
              <a:rPr lang="tr-TR" dirty="0" smtClean="0"/>
              <a:t>Karbon atomu, bir karbon ile bağ yapmışsa primer, iki karbon atomu ile bağ yapmışsa sekonder olarak adlandırılır.</a:t>
            </a:r>
          </a:p>
          <a:p>
            <a:pPr marL="0" indent="0" algn="just">
              <a:lnSpc>
                <a:spcPct val="150000"/>
              </a:lnSpc>
              <a:buNone/>
            </a:pPr>
            <a:r>
              <a:rPr lang="tr-TR" dirty="0" smtClean="0"/>
              <a:t>1. C atomu aldehit, 2, 3, 4 ve 5. C atomları sekonder alkol, 6. C atomu ise primer alkol grubu taşır.</a:t>
            </a:r>
          </a:p>
          <a:p>
            <a:pPr marL="0" indent="0" algn="just">
              <a:lnSpc>
                <a:spcPct val="150000"/>
              </a:lnSpc>
              <a:buNone/>
            </a:pPr>
            <a:r>
              <a:rPr lang="tr-TR" dirty="0" smtClean="0"/>
              <a:t>Glikoz, sulu çözeltilerde halka şeklinde bulunur. Sebebi ise, moleküldeki aldehit grubu ile 5 nci karbondaki sekonder alkol grubunun bir yarıasetal oluşumu için reaksiyon vermesidir.</a:t>
            </a:r>
            <a:endParaRPr lang="tr-TR" dirty="0"/>
          </a:p>
        </p:txBody>
      </p:sp>
    </p:spTree>
    <p:extLst>
      <p:ext uri="{BB962C8B-B14F-4D97-AF65-F5344CB8AC3E}">
        <p14:creationId xmlns:p14="http://schemas.microsoft.com/office/powerpoint/2010/main" val="3812145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568036"/>
            <a:ext cx="10058400" cy="5604164"/>
          </a:xfrm>
        </p:spPr>
        <p:txBody>
          <a:bodyPr/>
          <a:lstStyle/>
          <a:p>
            <a:pPr marL="0" indent="0" algn="just">
              <a:lnSpc>
                <a:spcPct val="150000"/>
              </a:lnSpc>
              <a:buNone/>
            </a:pPr>
            <a:r>
              <a:rPr lang="tr-TR" dirty="0" smtClean="0"/>
              <a:t>Farklı koşullarda kristallenmiş glikozun, polarize ışığı saptırma açısı ölçüldüğünde iki farklı şekilde (optik izomer) düzenlendiği bulunmuştur. Birbirleri ile optik izomer olan bu iki yapıya alfa ve beta glikoz denir. Birinci C atomundaki yarıasetal hidroksilinin halka düzleminin üstünde ve altında yer alması ile farklandırılır.</a:t>
            </a:r>
          </a:p>
          <a:p>
            <a:pPr marL="0" indent="0" algn="just">
              <a:lnSpc>
                <a:spcPct val="150000"/>
              </a:lnSpc>
              <a:buNone/>
            </a:pPr>
            <a:r>
              <a:rPr lang="tr-TR" dirty="0" smtClean="0">
                <a:solidFill>
                  <a:srgbClr val="FF0000"/>
                </a:solidFill>
              </a:rPr>
              <a:t>Optik izomer: </a:t>
            </a:r>
            <a:r>
              <a:rPr lang="tr-TR" dirty="0" smtClean="0"/>
              <a:t>Aynı molekül formülü ile gösterildiği halde atomların bağlanma düzenleri farklı olan bileşiklere denir. </a:t>
            </a:r>
          </a:p>
          <a:p>
            <a:pPr marL="0" indent="0" algn="just">
              <a:lnSpc>
                <a:spcPct val="150000"/>
              </a:lnSpc>
              <a:buNone/>
            </a:pPr>
            <a:r>
              <a:rPr lang="el-GR" dirty="0"/>
              <a:t>β</a:t>
            </a:r>
            <a:r>
              <a:rPr lang="tr-TR" dirty="0" smtClean="0"/>
              <a:t>-glikoz molekülünde 1 nci C ki yarıasetal hidroksili ile bir başka </a:t>
            </a:r>
            <a:r>
              <a:rPr lang="el-GR" dirty="0"/>
              <a:t>β</a:t>
            </a:r>
            <a:r>
              <a:rPr lang="tr-TR" dirty="0" smtClean="0"/>
              <a:t>-glikoz molekülünün 4 ncü C atomundaki sekonder alkolün kondanse (iki veya daha çok benzen halkasının birleşmesi ile oluşan bileşikler) olması, yani 1-4 bağlanması ile sellobioz adı verilen disakkarit meydana gelir. </a:t>
            </a:r>
            <a:endParaRPr lang="tr-TR" dirty="0"/>
          </a:p>
        </p:txBody>
      </p:sp>
    </p:spTree>
    <p:extLst>
      <p:ext uri="{BB962C8B-B14F-4D97-AF65-F5344CB8AC3E}">
        <p14:creationId xmlns:p14="http://schemas.microsoft.com/office/powerpoint/2010/main" val="1221737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9848" y="609600"/>
            <a:ext cx="10058400" cy="5888182"/>
          </a:xfrm>
        </p:spPr>
        <p:txBody>
          <a:bodyPr/>
          <a:lstStyle/>
          <a:p>
            <a:pPr marL="0" indent="0" algn="just">
              <a:lnSpc>
                <a:spcPct val="150000"/>
              </a:lnSpc>
              <a:buNone/>
            </a:pPr>
            <a:r>
              <a:rPr lang="tr-TR" dirty="0" smtClean="0">
                <a:solidFill>
                  <a:srgbClr val="C00000"/>
                </a:solidFill>
                <a:ea typeface="Times New Roman" panose="02020603050405020304" pitchFamily="18" charset="0"/>
              </a:rPr>
              <a:t>Disakkarit: </a:t>
            </a:r>
            <a:r>
              <a:rPr lang="tr-TR" dirty="0" smtClean="0">
                <a:ea typeface="Times New Roman" panose="02020603050405020304" pitchFamily="18" charset="0"/>
              </a:rPr>
              <a:t>İki adet monosakkaritin birleşerek bir molekülü su kaybetmesi sonucu oluşmakta olan bileşiklere disakkarit denir.</a:t>
            </a:r>
          </a:p>
          <a:p>
            <a:pPr marL="0" indent="0" algn="just">
              <a:lnSpc>
                <a:spcPct val="150000"/>
              </a:lnSpc>
              <a:buNone/>
            </a:pPr>
            <a:r>
              <a:rPr lang="tr-TR" dirty="0">
                <a:ea typeface="Times New Roman" panose="02020603050405020304" pitchFamily="18" charset="0"/>
              </a:rPr>
              <a:t>Kaba formülü </a:t>
            </a:r>
            <a:r>
              <a:rPr lang="en-US" b="1" dirty="0"/>
              <a:t>C</a:t>
            </a:r>
            <a:r>
              <a:rPr lang="en-US" b="1" baseline="-25000" dirty="0"/>
              <a:t>12</a:t>
            </a:r>
            <a:r>
              <a:rPr lang="en-US" b="1" dirty="0"/>
              <a:t>H</a:t>
            </a:r>
            <a:r>
              <a:rPr lang="en-US" b="1" baseline="-25000" dirty="0"/>
              <a:t>22</a:t>
            </a:r>
            <a:r>
              <a:rPr lang="en-US" b="1" dirty="0"/>
              <a:t>O</a:t>
            </a:r>
            <a:r>
              <a:rPr lang="en-US" b="1" baseline="-25000" dirty="0"/>
              <a:t>11</a:t>
            </a:r>
            <a:r>
              <a:rPr lang="tr-TR" b="1" baseline="-25000" dirty="0"/>
              <a:t> </a:t>
            </a:r>
            <a:r>
              <a:rPr lang="tr-TR" dirty="0">
                <a:ea typeface="Times New Roman" panose="02020603050405020304" pitchFamily="18" charset="0"/>
              </a:rPr>
              <a:t>olan sellobiozun n tanesinin birleşmesi sonucunda da selüloz polimeri oluşur.</a:t>
            </a:r>
            <a:endParaRPr lang="tr-TR" dirty="0"/>
          </a:p>
          <a:p>
            <a:pPr marL="0" indent="0" algn="ctr">
              <a:lnSpc>
                <a:spcPct val="100000"/>
              </a:lnSpc>
              <a:buNone/>
            </a:pPr>
            <a:r>
              <a:rPr lang="tr-TR" dirty="0" smtClean="0">
                <a:solidFill>
                  <a:srgbClr val="C00000"/>
                </a:solidFill>
                <a:ea typeface="Times New Roman" panose="02020603050405020304" pitchFamily="18" charset="0"/>
              </a:rPr>
              <a:t>veya</a:t>
            </a:r>
          </a:p>
          <a:p>
            <a:pPr marL="0" indent="0" algn="just">
              <a:lnSpc>
                <a:spcPct val="150000"/>
              </a:lnSpc>
              <a:buNone/>
            </a:pPr>
            <a:r>
              <a:rPr lang="tr-TR" dirty="0">
                <a:ea typeface="Times New Roman" panose="02020603050405020304" pitchFamily="18" charset="0"/>
              </a:rPr>
              <a:t>Selüloz, bir monosakkarit olan </a:t>
            </a:r>
            <a:r>
              <a:rPr lang="tr-TR" dirty="0">
                <a:ea typeface="Times New Roman" panose="02020603050405020304" pitchFamily="18" charset="0"/>
                <a:sym typeface="Symbol" panose="05050102010706020507" pitchFamily="18" charset="2"/>
              </a:rPr>
              <a:t></a:t>
            </a:r>
            <a:r>
              <a:rPr lang="tr-TR" dirty="0">
                <a:ea typeface="Times New Roman" panose="02020603050405020304" pitchFamily="18" charset="0"/>
              </a:rPr>
              <a:t>- glikozun çok sayıda birbiri ile birleşmesi sonucu meydana gelmiş bir </a:t>
            </a:r>
            <a:r>
              <a:rPr lang="tr-TR" dirty="0" smtClean="0">
                <a:ea typeface="Times New Roman" panose="02020603050405020304" pitchFamily="18" charset="0"/>
              </a:rPr>
              <a:t>polisakkarittir.</a:t>
            </a:r>
          </a:p>
          <a:p>
            <a:pPr marL="0" indent="0" algn="just">
              <a:lnSpc>
                <a:spcPct val="150000"/>
              </a:lnSpc>
              <a:buNone/>
            </a:pPr>
            <a:r>
              <a:rPr lang="tr-TR" dirty="0" smtClean="0">
                <a:ea typeface="Times New Roman" panose="02020603050405020304" pitchFamily="18" charset="0"/>
              </a:rPr>
              <a:t>Molekülün polimerleşme derecesi, selülozun elde edildiği kaynağa göre değişir. Pamuk selülozunun polimerleşme derecesi (n) 3000-11500, keten selülozunun 25000-36000, rejenere selülozik elyafın ise 350-800 arasındadır. </a:t>
            </a:r>
            <a:endParaRPr lang="tr-TR" dirty="0">
              <a:ea typeface="Times New Roman" panose="02020603050405020304" pitchFamily="18" charset="0"/>
            </a:endParaRPr>
          </a:p>
          <a:p>
            <a:pPr marL="0" indent="0" algn="just">
              <a:lnSpc>
                <a:spcPct val="150000"/>
              </a:lnSpc>
              <a:buNone/>
            </a:pPr>
            <a:endParaRPr lang="tr-TR" dirty="0">
              <a:ea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1887981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Sıcak Mavi">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ood Type Yazı Tipi">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Tahta Yazı</Template>
  <TotalTime>1273</TotalTime>
  <Words>3769</Words>
  <Application>Microsoft Office PowerPoint</Application>
  <PresentationFormat>Widescreen</PresentationFormat>
  <Paragraphs>225</Paragraphs>
  <Slides>53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Bookman Old Style</vt:lpstr>
      <vt:lpstr>Cambria</vt:lpstr>
      <vt:lpstr>Century Gothic</vt:lpstr>
      <vt:lpstr>Symbol</vt:lpstr>
      <vt:lpstr>Times New Roman</vt:lpstr>
      <vt:lpstr>Wingdings</vt:lpstr>
      <vt:lpstr>Wood Type Yazı Tipi</vt:lpstr>
      <vt:lpstr>Tekstil Hazırlama Teknolojisi</vt:lpstr>
      <vt:lpstr>TEKSTİL LİFLERİNİN SINIFLANDIRILMASI</vt:lpstr>
      <vt:lpstr>PowerPoint Presentation</vt:lpstr>
      <vt:lpstr>PowerPoint Presentation</vt:lpstr>
      <vt:lpstr>SELÜLOZ</vt:lpstr>
      <vt:lpstr>PowerPoint Presentation</vt:lpstr>
      <vt:lpstr>PowerPoint Presentation</vt:lpstr>
      <vt:lpstr>PowerPoint Presentation</vt:lpstr>
      <vt:lpstr>PowerPoint Presentation</vt:lpstr>
      <vt:lpstr>PowerPoint Presentation</vt:lpstr>
      <vt:lpstr>PowerPoint Presentation</vt:lpstr>
      <vt:lpstr>Selülozun Kimyasal Özellikleri</vt:lpstr>
      <vt:lpstr>PowerPoint Presentation</vt:lpstr>
      <vt:lpstr>PowerPoint Presentation</vt:lpstr>
      <vt:lpstr>PowerPoint Presentation</vt:lpstr>
      <vt:lpstr>PowerPoint Presentation</vt:lpstr>
      <vt:lpstr>PAMUK</vt:lpstr>
      <vt:lpstr>PowerPoint Presentation</vt:lpstr>
      <vt:lpstr>PowerPoint Presentation</vt:lpstr>
      <vt:lpstr>Pamuk Tipleri</vt:lpstr>
      <vt:lpstr>PowerPoint Presentation</vt:lpstr>
      <vt:lpstr>PowerPoint Presentation</vt:lpstr>
      <vt:lpstr>PowerPoint Presentation</vt:lpstr>
      <vt:lpstr>PowerPoint Presentation</vt:lpstr>
      <vt:lpstr>PowerPoint Presentation</vt:lpstr>
      <vt:lpstr>TÜRKİYE PAMUK ÜRETİM BÖLGELERİ</vt:lpstr>
      <vt:lpstr>Pamuğun Temel Özellikleri</vt:lpstr>
      <vt:lpstr>PowerPoint Presentation</vt:lpstr>
      <vt:lpstr>PowerPoint Presentation</vt:lpstr>
      <vt:lpstr>PowerPoint Presentation</vt:lpstr>
      <vt:lpstr>Pamuğun Fiziksel Özellikleri</vt:lpstr>
      <vt:lpstr>PowerPoint Presentation</vt:lpstr>
      <vt:lpstr>Pamuk Lifinin Kimyasal Yapısı</vt:lpstr>
      <vt:lpstr>PowerPoint Presentation</vt:lpstr>
      <vt:lpstr>PowerPoint Presentation</vt:lpstr>
      <vt:lpstr>PowerPoint Presentation</vt:lpstr>
      <vt:lpstr>PAMUĞUN TEMEL ÖN TERBİYE İŞLEMLERİ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KİMYA MÜHENDİSLİĞİ LABORATUVARI 2</dc:title>
  <dc:creator>Supervisor</dc:creator>
  <cp:lastModifiedBy>Osman İsmail</cp:lastModifiedBy>
  <cp:revision>287</cp:revision>
  <dcterms:created xsi:type="dcterms:W3CDTF">2020-09-15T09:06:59Z</dcterms:created>
  <dcterms:modified xsi:type="dcterms:W3CDTF">2024-03-05T11:40:15Z</dcterms:modified>
</cp:coreProperties>
</file>