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sldIdLst>
    <p:sldId id="256" r:id="rId2"/>
    <p:sldId id="260" r:id="rId3"/>
    <p:sldId id="261" r:id="rId4"/>
    <p:sldId id="291" r:id="rId5"/>
    <p:sldId id="262" r:id="rId6"/>
    <p:sldId id="263" r:id="rId7"/>
    <p:sldId id="264" r:id="rId8"/>
    <p:sldId id="265" r:id="rId9"/>
    <p:sldId id="266" r:id="rId10"/>
    <p:sldId id="267" r:id="rId11"/>
    <p:sldId id="268" r:id="rId12"/>
    <p:sldId id="269" r:id="rId13"/>
    <p:sldId id="272" r:id="rId14"/>
    <p:sldId id="270" r:id="rId15"/>
    <p:sldId id="273" r:id="rId16"/>
    <p:sldId id="292" r:id="rId17"/>
    <p:sldId id="274" r:id="rId18"/>
    <p:sldId id="275" r:id="rId19"/>
    <p:sldId id="276" r:id="rId20"/>
    <p:sldId id="277" r:id="rId21"/>
    <p:sldId id="278" r:id="rId22"/>
    <p:sldId id="279" r:id="rId23"/>
    <p:sldId id="280" r:id="rId24"/>
    <p:sldId id="281" r:id="rId25"/>
    <p:sldId id="282" r:id="rId26"/>
    <p:sldId id="283" r:id="rId27"/>
    <p:sldId id="293" r:id="rId28"/>
    <p:sldId id="284" r:id="rId29"/>
    <p:sldId id="285" r:id="rId30"/>
    <p:sldId id="286" r:id="rId31"/>
    <p:sldId id="287" r:id="rId32"/>
    <p:sldId id="288" r:id="rId33"/>
    <p:sldId id="289"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290"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6200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458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9180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36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C6F822A4-8DA6-4447-9B1F-C5DB58435268}" type="datetimeFigureOut">
              <a:rPr lang="en-US" smtClean="0"/>
              <a:t>3/6/2024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824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11865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3/6/2024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407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3/6/2024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9212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3/6/2024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042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A16AA21-1863-4931-97CB-99D0A168701B}" type="datetimeFigureOut">
              <a:rPr lang="en-US" smtClean="0"/>
              <a:t>3/6/2024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6336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3772C379-9A7C-4C87-A116-CBE9F58B04C5}" type="datetimeFigureOut">
              <a:rPr lang="en-US" smtClean="0"/>
              <a:t>3/6/2024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9187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8664C608-40B1-4030-A28D-5B74BC98ADCE}" type="datetimeFigureOut">
              <a:rPr lang="en-US" smtClean="0"/>
              <a:t>3/6/2024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311929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dirty="0"/>
              <a:t>Tekstil Hazırlama Teknolojisi</a:t>
            </a:r>
            <a:endParaRPr lang="en-US" dirty="0"/>
          </a:p>
        </p:txBody>
      </p:sp>
      <p:sp>
        <p:nvSpPr>
          <p:cNvPr id="3" name="Alt Başlık 2"/>
          <p:cNvSpPr>
            <a:spLocks noGrp="1"/>
          </p:cNvSpPr>
          <p:nvPr>
            <p:ph type="subTitle" idx="1"/>
          </p:nvPr>
        </p:nvSpPr>
        <p:spPr/>
        <p:txBody>
          <a:bodyPr/>
          <a:lstStyle/>
          <a:p>
            <a:pPr algn="ctr"/>
            <a:r>
              <a:rPr lang="tr-TR" dirty="0" smtClean="0"/>
              <a:t>2023-2024 </a:t>
            </a:r>
            <a:r>
              <a:rPr lang="tr-TR" dirty="0" smtClean="0"/>
              <a:t>Bahar Dönemi </a:t>
            </a:r>
          </a:p>
          <a:p>
            <a:pPr algn="ctr"/>
            <a:r>
              <a:rPr lang="tr-TR" dirty="0" smtClean="0"/>
              <a:t>(</a:t>
            </a:r>
            <a:r>
              <a:rPr lang="tr-TR" dirty="0"/>
              <a:t>4</a:t>
            </a:r>
            <a:r>
              <a:rPr lang="tr-TR" dirty="0" smtClean="0"/>
              <a:t>. Hafta: </a:t>
            </a:r>
            <a:r>
              <a:rPr lang="tr-TR" dirty="0" smtClean="0"/>
              <a:t>13</a:t>
            </a:r>
            <a:r>
              <a:rPr lang="tr-TR" dirty="0" smtClean="0"/>
              <a:t>.03.2024)</a:t>
            </a:r>
            <a:endParaRPr lang="en-US" dirty="0"/>
          </a:p>
        </p:txBody>
      </p:sp>
    </p:spTree>
    <p:extLst>
      <p:ext uri="{BB962C8B-B14F-4D97-AF65-F5344CB8AC3E}">
        <p14:creationId xmlns:p14="http://schemas.microsoft.com/office/powerpoint/2010/main" val="796868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53143"/>
            <a:ext cx="10058400" cy="5760720"/>
          </a:xfrm>
        </p:spPr>
        <p:txBody>
          <a:bodyPr>
            <a:noAutofit/>
          </a:bodyPr>
          <a:lstStyle/>
          <a:p>
            <a:pPr marL="0" indent="0" algn="just">
              <a:lnSpc>
                <a:spcPct val="150000"/>
              </a:lnSpc>
              <a:buNone/>
            </a:pPr>
            <a:r>
              <a:rPr lang="tr-TR" sz="1800" dirty="0"/>
              <a:t> </a:t>
            </a:r>
            <a:r>
              <a:rPr lang="tr-TR" b="1" dirty="0">
                <a:solidFill>
                  <a:srgbClr val="FF0000"/>
                </a:solidFill>
              </a:rPr>
              <a:t>Su ile çürütme </a:t>
            </a:r>
          </a:p>
          <a:p>
            <a:pPr marL="0" indent="0" algn="just">
              <a:lnSpc>
                <a:spcPct val="150000"/>
              </a:lnSpc>
              <a:buNone/>
            </a:pPr>
            <a:r>
              <a:rPr lang="tr-TR" dirty="0"/>
              <a:t>Kurak bölgelerde keten sapları akarsu veya havuzlar içinde yapılır. Sıcak sularda mikroorganizmalar çabuk ürediği için işlem kısa sürer. Akarsularda 1-5 haftada işlem tamamlanır. Durgun sularda, havuzda veya fabrikada özel havuzlarda ise su daha çok ve kısa sürede ısındığı için 4–6 günde çürütme işlemi tamamlanır. Çürütme işleminde dikkat edilecek husus, havuzlamayı ve sıcaklığı kontrol altında tutmaktır. Aksi halde mikroorganizmalar, dış pektini parçaladıktan sonra iç pektini de eritmeye başlar, lif demetini de parçalar ve tek tek hücrelere ayrılırlar. Buna ketenin pamuklaşması veya kotonize olması denir. Bu durumda ketenin kalitesi düşer. </a:t>
            </a:r>
          </a:p>
        </p:txBody>
      </p:sp>
    </p:spTree>
    <p:extLst>
      <p:ext uri="{BB962C8B-B14F-4D97-AF65-F5344CB8AC3E}">
        <p14:creationId xmlns:p14="http://schemas.microsoft.com/office/powerpoint/2010/main" val="132282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09451"/>
            <a:ext cx="10058400" cy="5662749"/>
          </a:xfrm>
        </p:spPr>
        <p:txBody>
          <a:bodyPr/>
          <a:lstStyle/>
          <a:p>
            <a:pPr marL="0" indent="0">
              <a:buNone/>
            </a:pPr>
            <a:r>
              <a:rPr lang="tr-TR" b="1" dirty="0">
                <a:solidFill>
                  <a:srgbClr val="FF0000"/>
                </a:solidFill>
              </a:rPr>
              <a:t>Kimyasal çürütme </a:t>
            </a:r>
          </a:p>
          <a:p>
            <a:pPr marL="0" indent="0" algn="just">
              <a:lnSpc>
                <a:spcPct val="150000"/>
              </a:lnSpc>
              <a:buNone/>
            </a:pPr>
            <a:r>
              <a:rPr lang="tr-TR" dirty="0"/>
              <a:t>Keten sapları % 3’lük HCl ile havuzlarda 2–3 gün süre ile bekletilir. Daha sonra yıkanıp nötralize edilir. Diğer çürütme yöntemlerinden daha çabuktur fakat daha düşük kalitede lifler elde edilir. </a:t>
            </a:r>
          </a:p>
          <a:p>
            <a:pPr marL="0" indent="0">
              <a:buNone/>
            </a:pPr>
            <a:endParaRPr lang="tr-TR" b="1" dirty="0" smtClean="0">
              <a:solidFill>
                <a:srgbClr val="FF0000"/>
              </a:solidFill>
            </a:endParaRPr>
          </a:p>
          <a:p>
            <a:pPr marL="0" indent="0">
              <a:buNone/>
            </a:pPr>
            <a:r>
              <a:rPr lang="tr-TR" b="1" dirty="0" smtClean="0">
                <a:solidFill>
                  <a:srgbClr val="FF0000"/>
                </a:solidFill>
              </a:rPr>
              <a:t>Dövme </a:t>
            </a:r>
            <a:endParaRPr lang="tr-TR" b="1" dirty="0">
              <a:solidFill>
                <a:srgbClr val="FF0000"/>
              </a:solidFill>
            </a:endParaRPr>
          </a:p>
          <a:p>
            <a:pPr marL="0" indent="0" algn="just">
              <a:lnSpc>
                <a:spcPct val="150000"/>
              </a:lnSpc>
              <a:buNone/>
            </a:pPr>
            <a:r>
              <a:rPr lang="tr-TR" dirty="0"/>
              <a:t>Çürütme işlemi bittikten sonra, demetler dikine sıralanarak açık havada veya güneşsiz yerde kurutulur. Kurumuş saplar önce tokmakla dövülür. Sonra manganezlerde kırılır. Manganezler bu iş için yapılmış küt ağızlı bir bıçaktan ibarettir. Manganezde odunsu hücrelerin bulunduğu sap kısımları parçalanarak dökülür. </a:t>
            </a:r>
          </a:p>
          <a:p>
            <a:pPr marL="0" indent="0">
              <a:buNone/>
            </a:pPr>
            <a:endParaRPr lang="tr-TR" dirty="0"/>
          </a:p>
        </p:txBody>
      </p:sp>
    </p:spTree>
    <p:extLst>
      <p:ext uri="{BB962C8B-B14F-4D97-AF65-F5344CB8AC3E}">
        <p14:creationId xmlns:p14="http://schemas.microsoft.com/office/powerpoint/2010/main" val="195390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92331"/>
            <a:ext cx="10058400" cy="5479869"/>
          </a:xfrm>
        </p:spPr>
        <p:txBody>
          <a:bodyPr/>
          <a:lstStyle/>
          <a:p>
            <a:pPr marL="0" indent="0">
              <a:buNone/>
            </a:pPr>
            <a:r>
              <a:rPr lang="tr-TR" b="1" dirty="0">
                <a:solidFill>
                  <a:srgbClr val="FF0000"/>
                </a:solidFill>
              </a:rPr>
              <a:t>Taraklama </a:t>
            </a:r>
          </a:p>
          <a:p>
            <a:pPr marL="0" indent="0" algn="just">
              <a:lnSpc>
                <a:spcPct val="150000"/>
              </a:lnSpc>
              <a:buNone/>
            </a:pPr>
            <a:r>
              <a:rPr lang="tr-TR" dirty="0"/>
              <a:t>Keten lifleri üzerinde kalmış olan odunsu parçaları uzaklaştırmak için önce çırpılır. Manganezde kırılan odunsu yapının temizlenmesi de çivili yapıdan oluşan taraklarla temizlenir. Daha sonra uzun ve kısa lifleri birbirinden ayırmak ve lifleri düzgünleştirmek için taraklanır. Geriye lif demeti kalır. Demet biçimine getirilerek balyalanıp, piyasaya sürülür. Düşük kaliteli lifler, asit, baz veya sabun çözeltileri kullanılarak katolize edilir. Katolize edilmiş lifler genellikle pamukla karıştırılarak kullanılır. </a:t>
            </a:r>
          </a:p>
        </p:txBody>
      </p:sp>
    </p:spTree>
    <p:extLst>
      <p:ext uri="{BB962C8B-B14F-4D97-AF65-F5344CB8AC3E}">
        <p14:creationId xmlns:p14="http://schemas.microsoft.com/office/powerpoint/2010/main" val="227927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34271"/>
          </a:xfrm>
        </p:spPr>
        <p:txBody>
          <a:bodyPr>
            <a:normAutofit/>
          </a:bodyPr>
          <a:lstStyle/>
          <a:p>
            <a:pPr algn="ctr"/>
            <a:r>
              <a:rPr lang="tr-TR" sz="3200" dirty="0" smtClean="0"/>
              <a:t>Keten lifinin </a:t>
            </a:r>
            <a:r>
              <a:rPr lang="tr-TR" sz="3200" dirty="0"/>
              <a:t>fiziksel yapısı</a:t>
            </a:r>
          </a:p>
        </p:txBody>
      </p:sp>
      <p:sp>
        <p:nvSpPr>
          <p:cNvPr id="3" name="Content Placeholder 2"/>
          <p:cNvSpPr>
            <a:spLocks noGrp="1"/>
          </p:cNvSpPr>
          <p:nvPr>
            <p:ph idx="1"/>
          </p:nvPr>
        </p:nvSpPr>
        <p:spPr>
          <a:xfrm>
            <a:off x="1069848" y="1188720"/>
            <a:ext cx="10058400" cy="4983480"/>
          </a:xfrm>
        </p:spPr>
        <p:txBody>
          <a:bodyPr/>
          <a:lstStyle/>
          <a:p>
            <a:pPr marL="0" indent="0" algn="just">
              <a:lnSpc>
                <a:spcPct val="150000"/>
              </a:lnSpc>
              <a:buNone/>
            </a:pPr>
            <a:r>
              <a:rPr lang="tr-TR" dirty="0" smtClean="0"/>
              <a:t>Keten pamuktan daha dayanıklı bir liftir. Bu özellliği ıslandığında daha da artar. İyi bir ısı iletkenidir. Yazın serin tutar. Esnekliği az olduğundan çabuk buruşur. Kristalin bölgelerin oranı pamuğa kıyasla daha fazla olduğundan dayanıklılık yanında, keten lifleri daha gevşek, gıcırtılı ve sert bir tutuma sahiptir. Ayrıca;</a:t>
            </a:r>
          </a:p>
          <a:p>
            <a:pPr algn="just">
              <a:buFont typeface="Wingdings" panose="05000000000000000000" pitchFamily="2" charset="2"/>
              <a:buChar char="Ø"/>
            </a:pPr>
            <a:r>
              <a:rPr lang="tr-TR" dirty="0" smtClean="0"/>
              <a:t>Lif </a:t>
            </a:r>
            <a:r>
              <a:rPr lang="tr-TR" dirty="0"/>
              <a:t>kalınlığı 0,014–0,025 mm arasındadır.</a:t>
            </a:r>
          </a:p>
          <a:p>
            <a:pPr algn="just">
              <a:buFont typeface="Wingdings" panose="05000000000000000000" pitchFamily="2" charset="2"/>
              <a:buChar char="Ø"/>
            </a:pPr>
            <a:r>
              <a:rPr lang="tr-TR" dirty="0"/>
              <a:t>Lif demetinin uzunluğu 30–90 cm arasındadır. ...</a:t>
            </a:r>
          </a:p>
          <a:p>
            <a:pPr algn="just">
              <a:buFont typeface="Wingdings" panose="05000000000000000000" pitchFamily="2" charset="2"/>
              <a:buChar char="Ø"/>
            </a:pPr>
            <a:r>
              <a:rPr lang="tr-TR" dirty="0"/>
              <a:t>Keten sarımtırak beyaz renkte, hafif mavimsidir.</a:t>
            </a:r>
          </a:p>
          <a:p>
            <a:pPr algn="just">
              <a:buFont typeface="Wingdings" panose="05000000000000000000" pitchFamily="2" charset="2"/>
              <a:buChar char="Ø"/>
            </a:pPr>
            <a:r>
              <a:rPr lang="tr-TR" dirty="0"/>
              <a:t>Ketenin, uzun ve ince olanı tercih edilir.</a:t>
            </a:r>
          </a:p>
          <a:p>
            <a:pPr algn="just">
              <a:buFont typeface="Wingdings" panose="05000000000000000000" pitchFamily="2" charset="2"/>
              <a:buChar char="Ø"/>
            </a:pPr>
            <a:r>
              <a:rPr lang="tr-TR" dirty="0"/>
              <a:t>Kopma anında uzaması; kuru iken %1,8‟dir, yaĢ iken ise %2,2‟dir. ...</a:t>
            </a:r>
          </a:p>
          <a:p>
            <a:pPr algn="just">
              <a:buFont typeface="Wingdings" panose="05000000000000000000" pitchFamily="2" charset="2"/>
              <a:buChar char="Ø"/>
            </a:pPr>
            <a:r>
              <a:rPr lang="tr-TR" dirty="0"/>
              <a:t>Özgül ağırlığı 1,5 g/cm³ tür.</a:t>
            </a:r>
          </a:p>
        </p:txBody>
      </p:sp>
    </p:spTree>
    <p:extLst>
      <p:ext uri="{BB962C8B-B14F-4D97-AF65-F5344CB8AC3E}">
        <p14:creationId xmlns:p14="http://schemas.microsoft.com/office/powerpoint/2010/main" val="423736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95528"/>
          </a:xfrm>
        </p:spPr>
        <p:txBody>
          <a:bodyPr>
            <a:normAutofit fontScale="90000"/>
          </a:bodyPr>
          <a:lstStyle/>
          <a:p>
            <a:pPr algn="ctr"/>
            <a:r>
              <a:rPr lang="tr-TR" sz="3200" dirty="0"/>
              <a:t>Keten kimyasal yapısı ve özellikleri </a:t>
            </a:r>
            <a:br>
              <a:rPr lang="tr-TR" sz="3200" dirty="0"/>
            </a:br>
            <a:endParaRPr lang="tr-TR" sz="3200" dirty="0"/>
          </a:p>
        </p:txBody>
      </p:sp>
      <p:sp>
        <p:nvSpPr>
          <p:cNvPr id="3" name="Content Placeholder 2"/>
          <p:cNvSpPr>
            <a:spLocks noGrp="1"/>
          </p:cNvSpPr>
          <p:nvPr>
            <p:ph idx="1"/>
          </p:nvPr>
        </p:nvSpPr>
        <p:spPr>
          <a:xfrm>
            <a:off x="1069848" y="1201783"/>
            <a:ext cx="10058400" cy="4970417"/>
          </a:xfrm>
        </p:spPr>
        <p:txBody>
          <a:bodyPr/>
          <a:lstStyle/>
          <a:p>
            <a:pPr marL="0" indent="0" algn="just">
              <a:lnSpc>
                <a:spcPct val="150000"/>
              </a:lnSpc>
              <a:buNone/>
            </a:pPr>
            <a:r>
              <a:rPr lang="tr-TR" dirty="0" smtClean="0"/>
              <a:t>Keten </a:t>
            </a:r>
            <a:r>
              <a:rPr lang="tr-TR" dirty="0"/>
              <a:t>lifleri, kimyasal reaktiflere karşı pamuk lifinin göstermiş olduğu özellikleri gösterir. Kaynar su, güneş ve deterjandan fazla etkilenmez, Nem çekme özelliği pamuktan iyidir. Bu nedenle ticarette en fazla % 18 nem kabul edilir. Bu nemi taşıdığı halde bile kuru hissi verir, 120 °C'nin üstündeki sıcaklıklarda bozulur, Uzun süre güneş ışığında maruz kaldığında dayanıklılığında azalma görülür, Kullanım alanları, Genellikle serin tutması açısından yazlık dış giyimde kullanılır. Gömlek, ceket, pantolon vs. ev tekstilinde; sofra takımı, süs eşyaları, yatak takımları vs. bunların yanı sıra su tesisatlarında lif olarak, halat yapımı ve kaliteli kâğıt yapımında kullanılır. </a:t>
            </a:r>
          </a:p>
        </p:txBody>
      </p:sp>
    </p:spTree>
    <p:extLst>
      <p:ext uri="{BB962C8B-B14F-4D97-AF65-F5344CB8AC3E}">
        <p14:creationId xmlns:p14="http://schemas.microsoft.com/office/powerpoint/2010/main" val="2319966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34271"/>
          </a:xfrm>
        </p:spPr>
        <p:txBody>
          <a:bodyPr>
            <a:normAutofit/>
          </a:bodyPr>
          <a:lstStyle/>
          <a:p>
            <a:pPr algn="ctr"/>
            <a:r>
              <a:rPr lang="tr-TR" sz="3200" dirty="0" smtClean="0"/>
              <a:t>Ketende Terbiye İşlemleri</a:t>
            </a:r>
            <a:endParaRPr lang="tr-TR" sz="3200" dirty="0"/>
          </a:p>
        </p:txBody>
      </p:sp>
      <p:sp>
        <p:nvSpPr>
          <p:cNvPr id="3" name="Content Placeholder 2"/>
          <p:cNvSpPr>
            <a:spLocks noGrp="1"/>
          </p:cNvSpPr>
          <p:nvPr>
            <p:ph idx="1"/>
          </p:nvPr>
        </p:nvSpPr>
        <p:spPr>
          <a:xfrm>
            <a:off x="1069848" y="1149531"/>
            <a:ext cx="10058400" cy="5022669"/>
          </a:xfrm>
        </p:spPr>
        <p:txBody>
          <a:bodyPr/>
          <a:lstStyle/>
          <a:p>
            <a:pPr marL="0" indent="0" algn="just">
              <a:lnSpc>
                <a:spcPct val="150000"/>
              </a:lnSpc>
              <a:buNone/>
            </a:pPr>
            <a:r>
              <a:rPr lang="tr-TR" dirty="0"/>
              <a:t>Kimyasal yapıları bakımından selüloz lifleri olan keten liflerinin terbiye işlemleri genellikle pamuktakine benzer yalnız içerdikleri yabancı madde miktarının fazla olması nedeniyle ketenin ön terbiyesi daha teffarruatlıdır</a:t>
            </a:r>
            <a:r>
              <a:rPr lang="tr-TR" dirty="0" smtClean="0"/>
              <a:t>. Kimyasal bileşiminde görüldüğü gibi yapısında %25 den fazla selülozik olmayan madde içerir. Bu maddelerin pişirme ve ağartma işlemleri ile uzaklaştırılması oldukça fazla bir ağırlık kaybına neden olur. Bu sebeple pamuğun aksine bütün yabancı maddelerin uzaklaştırılması istenmez. Ardarda yapaılan pişirme ve ağartma işlemleri, istenilen beyazlığa göre yapılır.</a:t>
            </a:r>
            <a:endParaRPr lang="tr-TR" dirty="0"/>
          </a:p>
        </p:txBody>
      </p:sp>
    </p:spTree>
    <p:extLst>
      <p:ext uri="{BB962C8B-B14F-4D97-AF65-F5344CB8AC3E}">
        <p14:creationId xmlns:p14="http://schemas.microsoft.com/office/powerpoint/2010/main" val="3265506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87829"/>
            <a:ext cx="10058400" cy="5584371"/>
          </a:xfrm>
        </p:spPr>
        <p:txBody>
          <a:bodyPr/>
          <a:lstStyle/>
          <a:p>
            <a:pPr marL="0" indent="0" algn="just">
              <a:lnSpc>
                <a:spcPct val="150000"/>
              </a:lnSpc>
              <a:buNone/>
            </a:pPr>
            <a:r>
              <a:rPr lang="tr-TR" dirty="0" smtClean="0"/>
              <a:t>Pişirme işlemi için sodyum hidroksit (sud kostik) veya sodyum karbonat (soda) kullanılır. Ağartma işlemleri ise sodyum hipoklorit, hidrojen peroksit ve sodyum klorit reaktiflerden biri ile yapılır. </a:t>
            </a:r>
          </a:p>
          <a:p>
            <a:pPr marL="0" indent="0" algn="just">
              <a:lnSpc>
                <a:spcPct val="150000"/>
              </a:lnSpc>
              <a:buNone/>
            </a:pPr>
            <a:r>
              <a:rPr lang="tr-TR" dirty="0" smtClean="0"/>
              <a:t>Ketenden dokunmuş kumaşlar genellikle yatak takımları, sofra takımları ve elbiselik olarak kullanılır. Serin tutması bakımından yazlık giysilerde tercih edilir. Ancak, günümüzde dünyada oldukça az miktarda üretilmektedir. Bunun sebebi, işletme ve üretim işlerinin zorluğu ve pahalı oluşudur. Keten atıkları da iyi cins kağıt (banknot ve sigara kağıtları) yapımında kullanılır.</a:t>
            </a:r>
          </a:p>
          <a:p>
            <a:pPr marL="0" indent="0" algn="just">
              <a:lnSpc>
                <a:spcPct val="150000"/>
              </a:lnSpc>
              <a:buNone/>
            </a:pPr>
            <a:endParaRPr lang="tr-TR" dirty="0"/>
          </a:p>
        </p:txBody>
      </p:sp>
    </p:spTree>
    <p:extLst>
      <p:ext uri="{BB962C8B-B14F-4D97-AF65-F5344CB8AC3E}">
        <p14:creationId xmlns:p14="http://schemas.microsoft.com/office/powerpoint/2010/main" val="1460968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04088"/>
          </a:xfrm>
        </p:spPr>
        <p:txBody>
          <a:bodyPr>
            <a:normAutofit/>
          </a:bodyPr>
          <a:lstStyle/>
          <a:p>
            <a:pPr algn="ctr"/>
            <a:r>
              <a:rPr lang="tr-TR" sz="3200" dirty="0" smtClean="0"/>
              <a:t>Kenevir</a:t>
            </a:r>
            <a:endParaRPr lang="tr-TR" sz="3200" dirty="0"/>
          </a:p>
        </p:txBody>
      </p:sp>
      <p:sp>
        <p:nvSpPr>
          <p:cNvPr id="3" name="Content Placeholder 2"/>
          <p:cNvSpPr>
            <a:spLocks noGrp="1"/>
          </p:cNvSpPr>
          <p:nvPr>
            <p:ph idx="1"/>
          </p:nvPr>
        </p:nvSpPr>
        <p:spPr>
          <a:xfrm>
            <a:off x="1069848" y="1240971"/>
            <a:ext cx="10058400" cy="4931229"/>
          </a:xfrm>
        </p:spPr>
        <p:txBody>
          <a:bodyPr>
            <a:normAutofit fontScale="92500"/>
          </a:bodyPr>
          <a:lstStyle/>
          <a:p>
            <a:pPr marL="0" indent="0" algn="just">
              <a:lnSpc>
                <a:spcPct val="150000"/>
              </a:lnSpc>
              <a:buNone/>
            </a:pPr>
            <a:r>
              <a:rPr lang="tr-TR" dirty="0"/>
              <a:t>Kenevir, cannabinaceae familyasından olup odunsu </a:t>
            </a:r>
            <a:r>
              <a:rPr lang="tr-TR" dirty="0" smtClean="0"/>
              <a:t>ve bir </a:t>
            </a:r>
            <a:r>
              <a:rPr lang="tr-TR" dirty="0"/>
              <a:t>yıllık bir bitkidir. Anavatanı Asya olan kenevir </a:t>
            </a:r>
            <a:r>
              <a:rPr lang="tr-TR" dirty="0" smtClean="0"/>
              <a:t>çeşitli yollarla </a:t>
            </a:r>
            <a:r>
              <a:rPr lang="tr-TR" dirty="0"/>
              <a:t>tüm dünyaya yayılmıştır. Günümüzde iki alt </a:t>
            </a:r>
            <a:r>
              <a:rPr lang="tr-TR" dirty="0" smtClean="0"/>
              <a:t>türü bulunmaktadır</a:t>
            </a:r>
            <a:r>
              <a:rPr lang="tr-TR" dirty="0"/>
              <a:t>. Bunlar; Cannabis sativa ve Cannabis indica’dır. Endüstriyel uygulamalar için önemli olan ve </a:t>
            </a:r>
            <a:r>
              <a:rPr lang="tr-TR" dirty="0" smtClean="0"/>
              <a:t>lif üretiminde </a:t>
            </a:r>
            <a:r>
              <a:rPr lang="tr-TR" dirty="0"/>
              <a:t>kullanılan türü Cannabis sativa’dır. Diğer türünün uyuşturucu olarak kullanılabilmesi nedeniyle </a:t>
            </a:r>
            <a:r>
              <a:rPr lang="tr-TR" dirty="0" smtClean="0"/>
              <a:t>tüm dünyada </a:t>
            </a:r>
            <a:r>
              <a:rPr lang="tr-TR" dirty="0"/>
              <a:t>üretimi yasaklanmıştır. </a:t>
            </a:r>
            <a:r>
              <a:rPr lang="tr-TR" dirty="0" smtClean="0"/>
              <a:t>İnsanlık </a:t>
            </a:r>
            <a:r>
              <a:rPr lang="tr-TR" dirty="0"/>
              <a:t>tarihinin en eski bitkisel ham madde kaynağı olan, kendir adı da verilen, saplarında bulunan lifler iplik, dokuma ve kumaş yapımında, hamurlu kısmı ise kâğıt yapımında kullanılan bir tekstil bitkisi türüdür. </a:t>
            </a:r>
            <a:endParaRPr lang="tr-TR" dirty="0" smtClean="0"/>
          </a:p>
          <a:p>
            <a:pPr marL="0" indent="0" algn="just">
              <a:lnSpc>
                <a:spcPct val="150000"/>
              </a:lnSpc>
              <a:buNone/>
            </a:pPr>
            <a:r>
              <a:rPr lang="tr-TR" dirty="0" smtClean="0"/>
              <a:t>Dünyada kenevir üretimi yapan ülkeler Hindistan, Çin, Macaristan , Polonya vs.</a:t>
            </a:r>
            <a:endParaRPr lang="tr-TR" dirty="0"/>
          </a:p>
        </p:txBody>
      </p:sp>
    </p:spTree>
    <p:extLst>
      <p:ext uri="{BB962C8B-B14F-4D97-AF65-F5344CB8AC3E}">
        <p14:creationId xmlns:p14="http://schemas.microsoft.com/office/powerpoint/2010/main" val="2254082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66206"/>
            <a:ext cx="10058400" cy="5505994"/>
          </a:xfrm>
        </p:spPr>
        <p:txBody>
          <a:bodyPr/>
          <a:lstStyle/>
          <a:p>
            <a:pPr marL="0" indent="0" algn="just">
              <a:lnSpc>
                <a:spcPct val="150000"/>
              </a:lnSpc>
              <a:buNone/>
            </a:pPr>
            <a:r>
              <a:rPr lang="tr-TR" dirty="0" smtClean="0"/>
              <a:t>Türkiyede pamuktan sonra en fazla üretilen bir tekstil bitkisidir. Ekiminden </a:t>
            </a:r>
            <a:r>
              <a:rPr lang="tr-TR" dirty="0"/>
              <a:t>120-140 gün sonra hasadı yapılır. Ketende olduğu gibi lif hücreleri, kabuk kısmında demetler halindedir. Lif üretimi ketende olduğu gibi çürütme, dövme ve taraklama işlemleri ile gerçekleştirilir. Lif uzunluğu 40-45 mm.'dir, </a:t>
            </a:r>
            <a:r>
              <a:rPr lang="tr-TR" dirty="0" smtClean="0"/>
              <a:t>Parlak </a:t>
            </a:r>
            <a:r>
              <a:rPr lang="tr-TR" dirty="0"/>
              <a:t>sarı veya esmer renklidir. </a:t>
            </a:r>
            <a:endParaRPr lang="tr-TR" dirty="0" smtClean="0"/>
          </a:p>
          <a:p>
            <a:pPr marL="0" indent="0" algn="just">
              <a:lnSpc>
                <a:spcPct val="150000"/>
              </a:lnSpc>
              <a:buNone/>
            </a:pPr>
            <a:r>
              <a:rPr lang="tr-TR" dirty="0" smtClean="0"/>
              <a:t>Kimyasal bileşiminde %78 selüloz, %9 kadr da linyin ve pektin bulunur. Linyin oranı ketenden daha fazla olduğundan lifler daha kabadır.</a:t>
            </a:r>
          </a:p>
          <a:p>
            <a:pPr marL="0" indent="0" algn="just">
              <a:lnSpc>
                <a:spcPct val="150000"/>
              </a:lnSpc>
              <a:buNone/>
            </a:pPr>
            <a:r>
              <a:rPr lang="tr-TR" dirty="0"/>
              <a:t>Lifleri dayanıklı ve oldukça uzundur. Liflerde lignin maddesi biriktiğinde esneklik özelliği azalır. Cinsin lifleri, kaba dokumacılıkta (halının çözgü iplikleri, çuval, halat, urgan, çanta, ağ yapımı, çadır bezi gibi) kullanılır. </a:t>
            </a:r>
          </a:p>
        </p:txBody>
      </p:sp>
    </p:spTree>
    <p:extLst>
      <p:ext uri="{BB962C8B-B14F-4D97-AF65-F5344CB8AC3E}">
        <p14:creationId xmlns:p14="http://schemas.microsoft.com/office/powerpoint/2010/main" val="3822132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21208"/>
          </a:xfrm>
        </p:spPr>
        <p:txBody>
          <a:bodyPr>
            <a:normAutofit fontScale="90000"/>
          </a:bodyPr>
          <a:lstStyle/>
          <a:p>
            <a:pPr algn="ctr"/>
            <a:r>
              <a:rPr lang="tr-TR" sz="3200" dirty="0"/>
              <a:t>J</a:t>
            </a:r>
            <a:r>
              <a:rPr lang="tr-TR" sz="3200" dirty="0" smtClean="0"/>
              <a:t>üt</a:t>
            </a:r>
            <a:endParaRPr lang="tr-TR" sz="3200" dirty="0"/>
          </a:p>
        </p:txBody>
      </p:sp>
      <p:sp>
        <p:nvSpPr>
          <p:cNvPr id="3" name="Content Placeholder 2"/>
          <p:cNvSpPr>
            <a:spLocks noGrp="1"/>
          </p:cNvSpPr>
          <p:nvPr>
            <p:ph idx="1"/>
          </p:nvPr>
        </p:nvSpPr>
        <p:spPr>
          <a:xfrm>
            <a:off x="1069848" y="1071153"/>
            <a:ext cx="10058400" cy="5342709"/>
          </a:xfrm>
        </p:spPr>
        <p:txBody>
          <a:bodyPr>
            <a:normAutofit lnSpcReduction="10000"/>
          </a:bodyPr>
          <a:lstStyle/>
          <a:p>
            <a:pPr marL="0" indent="0" algn="just">
              <a:lnSpc>
                <a:spcPct val="160000"/>
              </a:lnSpc>
              <a:buNone/>
            </a:pPr>
            <a:r>
              <a:rPr lang="tr-TR" dirty="0"/>
              <a:t>Jüt, pamuktan sonra dünyada en büyük ikinci doğal ipliktir. </a:t>
            </a:r>
            <a:r>
              <a:rPr lang="tr-TR" dirty="0" smtClean="0"/>
              <a:t>Tropik iklimde yetişen Jüt’ün anavatanı Hindistandır. Dünya üretiminin %80 ni Hindistan, Pakistan ve Bengladeş tarafından </a:t>
            </a:r>
            <a:r>
              <a:rPr lang="tr-TR" dirty="0"/>
              <a:t>karşılanır. Jüt bitkisi sıcağı çok seven bir bitki olduğu için ülkemizde yetiştirilmesi zordur. </a:t>
            </a:r>
            <a:endParaRPr lang="tr-TR" dirty="0" smtClean="0"/>
          </a:p>
          <a:p>
            <a:pPr marL="0" indent="0" algn="just">
              <a:lnSpc>
                <a:spcPct val="160000"/>
              </a:lnSpc>
              <a:buNone/>
            </a:pPr>
            <a:r>
              <a:rPr lang="tr-TR" dirty="0" smtClean="0"/>
              <a:t>Jütün </a:t>
            </a:r>
            <a:r>
              <a:rPr lang="tr-TR" dirty="0"/>
              <a:t>gövdesinde lif hücreleri demetler halinde bulunur. Jüt lifinin üretimi, çürütme yöntemi ile yapılır. Çürütme sonunda lif demetleri gövdeden elle soyularak ayrılır. Kabuklar içinden lifler çıkarılıp serilerek kurutulur. Liflerin boyu 18-25 cm.’dir. </a:t>
            </a:r>
            <a:r>
              <a:rPr lang="tr-TR" dirty="0" smtClean="0"/>
              <a:t>Yapısında %60-64 selüloz, %20 linyin ve %5 pektin bukunur. İlk </a:t>
            </a:r>
            <a:r>
              <a:rPr lang="tr-TR" dirty="0"/>
              <a:t>elde edildiğinde açık sarı olan lifler zaman geçtikçe açık kahverengiye döner. </a:t>
            </a:r>
            <a:r>
              <a:rPr lang="tr-TR" dirty="0" smtClean="0"/>
              <a:t>Kenevirden daha parlak lifler elde edilir. Bundan </a:t>
            </a:r>
            <a:r>
              <a:rPr lang="tr-TR" dirty="0"/>
              <a:t>sonraki işlemlere fabrikalarda makinelerle devam edilir. </a:t>
            </a:r>
            <a:endParaRPr lang="tr-TR" dirty="0" smtClean="0"/>
          </a:p>
        </p:txBody>
      </p:sp>
    </p:spTree>
    <p:extLst>
      <p:ext uri="{BB962C8B-B14F-4D97-AF65-F5344CB8AC3E}">
        <p14:creationId xmlns:p14="http://schemas.microsoft.com/office/powerpoint/2010/main" val="289808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17151"/>
          </a:xfrm>
        </p:spPr>
        <p:txBody>
          <a:bodyPr>
            <a:normAutofit/>
          </a:bodyPr>
          <a:lstStyle/>
          <a:p>
            <a:pPr algn="ctr"/>
            <a:r>
              <a:rPr lang="tr-TR" sz="3200" dirty="0" smtClean="0"/>
              <a:t>Kapok</a:t>
            </a:r>
            <a:endParaRPr lang="tr-TR" sz="3200" dirty="0"/>
          </a:p>
        </p:txBody>
      </p:sp>
      <p:sp>
        <p:nvSpPr>
          <p:cNvPr id="3" name="Content Placeholder 2"/>
          <p:cNvSpPr>
            <a:spLocks noGrp="1"/>
          </p:cNvSpPr>
          <p:nvPr>
            <p:ph idx="1"/>
          </p:nvPr>
        </p:nvSpPr>
        <p:spPr>
          <a:xfrm>
            <a:off x="1069848" y="1240971"/>
            <a:ext cx="10058400" cy="5185955"/>
          </a:xfrm>
        </p:spPr>
        <p:txBody>
          <a:bodyPr>
            <a:normAutofit/>
          </a:bodyPr>
          <a:lstStyle/>
          <a:p>
            <a:pPr marL="0" indent="0" algn="just">
              <a:lnSpc>
                <a:spcPct val="150000"/>
              </a:lnSpc>
              <a:buNone/>
            </a:pPr>
            <a:r>
              <a:rPr lang="tr-TR" b="1" dirty="0">
                <a:solidFill>
                  <a:srgbClr val="00B050"/>
                </a:solidFill>
              </a:rPr>
              <a:t>Kapok lifleri</a:t>
            </a:r>
            <a:r>
              <a:rPr lang="tr-TR" dirty="0"/>
              <a:t>, kapok </a:t>
            </a:r>
            <a:r>
              <a:rPr lang="tr-TR" dirty="0" smtClean="0"/>
              <a:t>ağacının, pamuk </a:t>
            </a:r>
            <a:r>
              <a:rPr lang="tr-TR" dirty="0"/>
              <a:t>gibi bitki tohumundan elde edilen bir elyaf türüdür. Kapok ağacı; Tropik Amerika, Doğu Afrika, Batı Afrika, Hindistan, Seylan, Java Adası, Sumatra, Filipinler ve Endonezya’nın doğal bitkisidir, bunlar gibi tropik iklimin hakim olduğu bölgelerde de yetişir. Genel olarak ekvatorun 15 derece kuzey ve güneyinde kalan bölgeler iyi kapok ürünü elde edilen bölgelerdir. Deniz seviyesinden 450 metreye kadar yükseklikte yetişenleri en fazla verim ve en iyi kalite ürün verenlerdir. </a:t>
            </a:r>
          </a:p>
        </p:txBody>
      </p:sp>
    </p:spTree>
    <p:extLst>
      <p:ext uri="{BB962C8B-B14F-4D97-AF65-F5344CB8AC3E}">
        <p14:creationId xmlns:p14="http://schemas.microsoft.com/office/powerpoint/2010/main" val="215900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40080"/>
            <a:ext cx="10058400" cy="5532120"/>
          </a:xfrm>
        </p:spPr>
        <p:txBody>
          <a:bodyPr/>
          <a:lstStyle/>
          <a:p>
            <a:pPr marL="0" indent="0" algn="just">
              <a:lnSpc>
                <a:spcPct val="150000"/>
              </a:lnSpc>
              <a:buNone/>
            </a:pPr>
            <a:r>
              <a:rPr lang="tr-TR" dirty="0"/>
              <a:t>Pamuk ipliği üretiminde olduğu gibi taraklardan geçirilerek temizlenir, tamamen liflerine ayrılır, bobinlere ip olarak sarılır. İp kalınlıkları maksada göre değişiktir. Kabukları ve liflerinden istifade edilir. </a:t>
            </a:r>
          </a:p>
          <a:p>
            <a:pPr marL="0" indent="0" algn="just">
              <a:lnSpc>
                <a:spcPct val="150000"/>
              </a:lnSpc>
              <a:buNone/>
            </a:pPr>
            <a:r>
              <a:rPr lang="tr-TR" dirty="0" smtClean="0"/>
              <a:t>Jüt’ün </a:t>
            </a:r>
            <a:r>
              <a:rPr lang="tr-TR" dirty="0"/>
              <a:t>tekstil sanayisindeki önemi, liflerinin çok ince oluşundandır. Ayrıca çok ucuza yetiştirildiği için de ekonomik ve iktisadidir. Esnekliği azdır, dayanıklılığı keten ve kenevirden daha düşüktür, </a:t>
            </a:r>
          </a:p>
          <a:p>
            <a:pPr marL="0" indent="0" algn="just">
              <a:lnSpc>
                <a:spcPct val="150000"/>
              </a:lnSpc>
              <a:buNone/>
            </a:pPr>
            <a:r>
              <a:rPr lang="tr-TR" dirty="0" smtClean="0"/>
              <a:t>Jüt </a:t>
            </a:r>
            <a:r>
              <a:rPr lang="tr-TR" dirty="0"/>
              <a:t>lifinin büyük bir kısmı halat, çuval, ip, sicim ve örtü kumaşları, yapımında kullanılır. Jüt bitkisinden elde edilen elyaflarla üretilen ve geri dönüşümlü çevreci özellikleriyle dikkat çeken halılar bugünlerde yükselen bir </a:t>
            </a:r>
            <a:r>
              <a:rPr lang="tr-TR" dirty="0" smtClean="0"/>
              <a:t>değerdir. Jüt </a:t>
            </a:r>
            <a:r>
              <a:rPr lang="tr-TR" dirty="0"/>
              <a:t>çuvalları çok hafif ve az elastikiyeti dolayısıyla özellikle deniz nakliyatında kullanımı tercih edilir</a:t>
            </a:r>
            <a:r>
              <a:rPr lang="tr-TR" dirty="0" smtClean="0"/>
              <a:t>.</a:t>
            </a:r>
            <a:endParaRPr lang="tr-TR" dirty="0"/>
          </a:p>
        </p:txBody>
      </p:sp>
    </p:spTree>
    <p:extLst>
      <p:ext uri="{BB962C8B-B14F-4D97-AF65-F5344CB8AC3E}">
        <p14:creationId xmlns:p14="http://schemas.microsoft.com/office/powerpoint/2010/main" val="1060573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38774"/>
          </a:xfrm>
        </p:spPr>
        <p:txBody>
          <a:bodyPr>
            <a:normAutofit/>
          </a:bodyPr>
          <a:lstStyle/>
          <a:p>
            <a:pPr algn="ctr"/>
            <a:r>
              <a:rPr lang="tr-TR" sz="3200" dirty="0" smtClean="0"/>
              <a:t>Rami</a:t>
            </a:r>
            <a:endParaRPr lang="tr-TR" sz="3200" dirty="0"/>
          </a:p>
        </p:txBody>
      </p:sp>
      <p:sp>
        <p:nvSpPr>
          <p:cNvPr id="3" name="Content Placeholder 2"/>
          <p:cNvSpPr>
            <a:spLocks noGrp="1"/>
          </p:cNvSpPr>
          <p:nvPr>
            <p:ph idx="1"/>
          </p:nvPr>
        </p:nvSpPr>
        <p:spPr>
          <a:xfrm>
            <a:off x="1069848" y="1240971"/>
            <a:ext cx="10058400" cy="4931229"/>
          </a:xfrm>
        </p:spPr>
        <p:txBody>
          <a:bodyPr>
            <a:noAutofit/>
          </a:bodyPr>
          <a:lstStyle/>
          <a:p>
            <a:pPr marL="0" indent="0" algn="just">
              <a:lnSpc>
                <a:spcPct val="150000"/>
              </a:lnSpc>
              <a:buNone/>
            </a:pPr>
            <a:r>
              <a:rPr lang="tr-TR" dirty="0"/>
              <a:t>Rami çalımsı, çok yıllık bir bitkidir. Rami bitkisi dünyada en çok; Çin, Tayland, Kore, Filipinler ve Brezilya'da üretilmektedir. Lifleri her yıl biçilmek suretiyle saplarından elde edilir. Lif için yapılan hasattan sonra 50-60 günde bitki tekrar lif biçimine gelebilmektedir. Bir yılda 5-6 kez rami lif için hasat edilebilir. Bitki ömrü 6-20 yıl arasında değişebilmektedir. Köklerindeki rizomları yardımıyla yeni genç sürgün ve filizler vererek, toprak üzerinde bir bitki topluluğu oluşturur. Rami bitkisi 1-2.5 m boylanabilmektedir. </a:t>
            </a:r>
          </a:p>
          <a:p>
            <a:pPr marL="0" indent="0" algn="just">
              <a:lnSpc>
                <a:spcPct val="150000"/>
              </a:lnSpc>
              <a:buNone/>
            </a:pPr>
            <a:r>
              <a:rPr lang="tr-TR" dirty="0" smtClean="0"/>
              <a:t>Lif </a:t>
            </a:r>
            <a:r>
              <a:rPr lang="tr-TR" dirty="0"/>
              <a:t>hücreleri, rami bitkisinin gövdesindeki kabuk kısmının hemen altında demetler halinde bulunur. Bitkilerin yaprakları sararmaya başladığında hasadı yapılır. </a:t>
            </a:r>
          </a:p>
        </p:txBody>
      </p:sp>
    </p:spTree>
    <p:extLst>
      <p:ext uri="{BB962C8B-B14F-4D97-AF65-F5344CB8AC3E}">
        <p14:creationId xmlns:p14="http://schemas.microsoft.com/office/powerpoint/2010/main" val="3727835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57646"/>
            <a:ext cx="10058400" cy="5414554"/>
          </a:xfrm>
        </p:spPr>
        <p:txBody>
          <a:bodyPr>
            <a:normAutofit/>
          </a:bodyPr>
          <a:lstStyle/>
          <a:p>
            <a:pPr marL="0" indent="0" algn="just">
              <a:lnSpc>
                <a:spcPct val="150000"/>
              </a:lnSpc>
              <a:buNone/>
            </a:pPr>
            <a:r>
              <a:rPr lang="tr-TR" dirty="0"/>
              <a:t>Bitki henüz yaşken kabuk kısımları bir bıçak yardımıyla sıyrılarak elle veya makinelerle temizlenir. Üzerindeki zamksı maddenin uzaklaştırılması için çürütme işlemi uygulanır. Kimyasal maddelerle veya mikroorganizmalarla yapılan zamk giderme işlemi yapılır. Lifler yumuşayarak daha iyi eğrilebilir hale gelir. </a:t>
            </a:r>
          </a:p>
          <a:p>
            <a:pPr marL="0" indent="0" algn="just">
              <a:lnSpc>
                <a:spcPct val="150000"/>
              </a:lnSpc>
              <a:buNone/>
            </a:pPr>
            <a:r>
              <a:rPr lang="tr-TR" dirty="0" smtClean="0"/>
              <a:t>Rami </a:t>
            </a:r>
            <a:r>
              <a:rPr lang="tr-TR" dirty="0"/>
              <a:t>lifleri pamuk liflerinden 5 kat, kenevir liflerinden 2 kat, ve keten liflerinden dört kat daha sağlamdır. Rami lifleri pamuk ve keten liflerine karıştırılarak tekstilde kullanılmaktadır. %55 rami ve %45 pamuk liflerinden yapılan elbiseler makineli yıkamaya oldukça dirençlidir. Rami liflerinin %20 nem tutması nedeniyle deniz suyuna dayanıklı halatların yapılmasında ve absorbentlerin yapımında değerlendirilir. </a:t>
            </a:r>
          </a:p>
        </p:txBody>
      </p:sp>
    </p:spTree>
    <p:extLst>
      <p:ext uri="{BB962C8B-B14F-4D97-AF65-F5344CB8AC3E}">
        <p14:creationId xmlns:p14="http://schemas.microsoft.com/office/powerpoint/2010/main" val="624113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83771"/>
            <a:ext cx="10058400" cy="5388429"/>
          </a:xfrm>
        </p:spPr>
        <p:txBody>
          <a:bodyPr>
            <a:normAutofit/>
          </a:bodyPr>
          <a:lstStyle/>
          <a:p>
            <a:pPr marL="0" indent="0" algn="just">
              <a:lnSpc>
                <a:spcPct val="150000"/>
              </a:lnSpc>
              <a:buNone/>
            </a:pPr>
            <a:r>
              <a:rPr lang="tr-TR" dirty="0" smtClean="0"/>
              <a:t>Rami </a:t>
            </a:r>
            <a:r>
              <a:rPr lang="tr-TR" dirty="0"/>
              <a:t>bitkisinden elde edilen lifler bakteri ve böceklere karşı dayanıklıdır, ter emicidir ve kolay kurur ve ıslanınca sağlamlığı artar, ancak elastik değil ve kolayca buruşur ve pamuğa oranla daha kolay eskir. Balık ağlarının ve spor filelerinin yapımında ve banyo havlularında oldukça fazla oranda kullanılır. </a:t>
            </a:r>
            <a:endParaRPr lang="tr-TR" dirty="0" smtClean="0"/>
          </a:p>
          <a:p>
            <a:pPr marL="0" indent="0" algn="just">
              <a:lnSpc>
                <a:spcPct val="150000"/>
              </a:lnSpc>
              <a:buNone/>
            </a:pPr>
            <a:r>
              <a:rPr lang="tr-TR" dirty="0" smtClean="0"/>
              <a:t>Ayrıca </a:t>
            </a:r>
            <a:r>
              <a:rPr lang="tr-TR" dirty="0"/>
              <a:t>yerel giyim eşyaları, döşemelik kumaşlar, ip ve urgan yapımında da kullanılır. </a:t>
            </a:r>
          </a:p>
          <a:p>
            <a:pPr marL="0" indent="0" algn="just">
              <a:lnSpc>
                <a:spcPct val="150000"/>
              </a:lnSpc>
              <a:buNone/>
            </a:pPr>
            <a:endParaRPr lang="tr-TR" dirty="0"/>
          </a:p>
        </p:txBody>
      </p:sp>
    </p:spTree>
    <p:extLst>
      <p:ext uri="{BB962C8B-B14F-4D97-AF65-F5344CB8AC3E}">
        <p14:creationId xmlns:p14="http://schemas.microsoft.com/office/powerpoint/2010/main" val="3019759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3"/>
            <a:ext cx="10058400" cy="586521"/>
          </a:xfrm>
        </p:spPr>
        <p:txBody>
          <a:bodyPr>
            <a:normAutofit fontScale="90000"/>
          </a:bodyPr>
          <a:lstStyle/>
          <a:p>
            <a:pPr algn="ctr"/>
            <a:r>
              <a:rPr lang="tr-TR" sz="3200" dirty="0" smtClean="0"/>
              <a:t/>
            </a:r>
            <a:br>
              <a:rPr lang="tr-TR" sz="3200" dirty="0" smtClean="0"/>
            </a:br>
            <a:r>
              <a:rPr lang="tr-TR" sz="3200" dirty="0" smtClean="0"/>
              <a:t/>
            </a:r>
            <a:br>
              <a:rPr lang="tr-TR" sz="3200" dirty="0" smtClean="0"/>
            </a:br>
            <a:r>
              <a:rPr lang="tr-TR" sz="2700" dirty="0" smtClean="0"/>
              <a:t>BİTKİ </a:t>
            </a:r>
            <a:r>
              <a:rPr lang="tr-TR" sz="2700" dirty="0" smtClean="0"/>
              <a:t>YAPRAKLARINDAN ELDE EDİLEN LİFLER</a:t>
            </a:r>
            <a:br>
              <a:rPr lang="tr-TR" sz="2700" dirty="0" smtClean="0"/>
            </a:br>
            <a:r>
              <a:rPr lang="tr-TR" sz="2700" dirty="0" smtClean="0"/>
              <a:t/>
            </a:r>
            <a:br>
              <a:rPr lang="tr-TR" sz="2700" dirty="0" smtClean="0"/>
            </a:br>
            <a:endParaRPr lang="tr-TR" sz="2700" dirty="0"/>
          </a:p>
        </p:txBody>
      </p:sp>
      <p:sp>
        <p:nvSpPr>
          <p:cNvPr id="3" name="Content Placeholder 2"/>
          <p:cNvSpPr>
            <a:spLocks noGrp="1"/>
          </p:cNvSpPr>
          <p:nvPr>
            <p:ph idx="1"/>
          </p:nvPr>
        </p:nvSpPr>
        <p:spPr>
          <a:xfrm>
            <a:off x="1069848" y="1045030"/>
            <a:ext cx="10058400" cy="5127170"/>
          </a:xfrm>
        </p:spPr>
        <p:txBody>
          <a:bodyPr>
            <a:normAutofit/>
          </a:bodyPr>
          <a:lstStyle/>
          <a:p>
            <a:pPr marL="0" indent="0" algn="just">
              <a:lnSpc>
                <a:spcPct val="150000"/>
              </a:lnSpc>
              <a:buNone/>
            </a:pPr>
            <a:r>
              <a:rPr lang="tr-TR" b="1" dirty="0" smtClean="0"/>
              <a:t>Sisal</a:t>
            </a:r>
            <a:r>
              <a:rPr lang="tr-TR" dirty="0" smtClean="0"/>
              <a:t>, </a:t>
            </a:r>
            <a:r>
              <a:rPr lang="tr-TR" dirty="0"/>
              <a:t>Agavaceae familyasından sert coğrafi koşulları seven, kenevire benzeyen, içerdiği sağlam ve dayanıklı elyaf sayesinde tekstil sanayisinde çokça kullanılan bir bitki </a:t>
            </a:r>
            <a:r>
              <a:rPr lang="tr-TR" dirty="0" smtClean="0"/>
              <a:t>türüdür. </a:t>
            </a:r>
            <a:endParaRPr lang="tr-TR" dirty="0"/>
          </a:p>
          <a:p>
            <a:pPr marL="0" indent="0" algn="just">
              <a:lnSpc>
                <a:spcPct val="150000"/>
              </a:lnSpc>
              <a:buNone/>
            </a:pPr>
            <a:r>
              <a:rPr lang="tr-TR" dirty="0" smtClean="0"/>
              <a:t>Sisal </a:t>
            </a:r>
            <a:r>
              <a:rPr lang="tr-TR" dirty="0"/>
              <a:t>bitkisi sıcak ve nemli iklimde yetişir. Yapraktan elde edilen lif sınıfında en fazla Sisal bitkisinden lif üretilir. Sisal bitkisi Amerika kıtasında, soğuk rüzgar, sert verimsiz toprak ve sıcak güneşte yetişen bir bitkidir. Çoğu türlerinin yapraklarının uçları keskin dikenlere sahiptir. Yaprakları çok elyaflı, dokumada kullanılır. Sahip olduğu bu yaprakların liflerinden sağlam sicimler ve halatlar örülmektedir</a:t>
            </a:r>
            <a:r>
              <a:rPr lang="tr-TR" dirty="0" smtClean="0"/>
              <a:t>. </a:t>
            </a:r>
            <a:endParaRPr lang="tr-TR" dirty="0"/>
          </a:p>
        </p:txBody>
      </p:sp>
    </p:spTree>
    <p:extLst>
      <p:ext uri="{BB962C8B-B14F-4D97-AF65-F5344CB8AC3E}">
        <p14:creationId xmlns:p14="http://schemas.microsoft.com/office/powerpoint/2010/main" val="4063971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92331"/>
            <a:ext cx="10058400" cy="5479869"/>
          </a:xfrm>
        </p:spPr>
        <p:txBody>
          <a:bodyPr>
            <a:normAutofit fontScale="92500" lnSpcReduction="10000"/>
          </a:bodyPr>
          <a:lstStyle/>
          <a:p>
            <a:pPr marL="0" indent="0" algn="just">
              <a:lnSpc>
                <a:spcPct val="160000"/>
              </a:lnSpc>
              <a:buNone/>
            </a:pPr>
            <a:r>
              <a:rPr lang="tr-TR" dirty="0"/>
              <a:t>Brezilya, Afrika ve Endonezya'da </a:t>
            </a:r>
            <a:r>
              <a:rPr lang="tr-TR" dirty="0" smtClean="0"/>
              <a:t>da yetiştirilen </a:t>
            </a:r>
            <a:r>
              <a:rPr lang="tr-TR" dirty="0"/>
              <a:t>Sisal bitkisi, 7-8 yaşına geldiğinde lif üretimi için kullanılabilir. Uzun, kalın, etli ve kın şeklindeki yaprakların % 80-85'i sudur. Taze yapraktan çürütme yöntemi ile % 3-4 kadar lif elde edilebilir. Bir bitkiden 15-20 yıl boyunca ürün alınabilir. Sisal lifleri birbirleri ile yapışık halde bulunan hücre demetleri şeklindedir. Liflerin boyu 100 cm.'e kadar ulaşır. Rengi beyazdan sarı, kahveye kadar gider. Yapısı % 65-72 selüloz içerir. Lifte küçük gözenekler olduğundan nem çekme özelliği fazladır. Sağlamlığı ve tuzlu suya karşı dayanıklılığı oldukça fazladır. Nem çekme ve esneme özelliği iyidir bundan dolayı gemi halatı yapımında, tarımda ve denizcilikte bağlama malzemesi olarak kullanılır. </a:t>
            </a:r>
          </a:p>
          <a:p>
            <a:pPr marL="0" indent="0" algn="just">
              <a:lnSpc>
                <a:spcPct val="160000"/>
              </a:lnSpc>
              <a:buNone/>
            </a:pPr>
            <a:r>
              <a:rPr lang="tr-TR" dirty="0" smtClean="0"/>
              <a:t>Aynı </a:t>
            </a:r>
            <a:r>
              <a:rPr lang="tr-TR" dirty="0"/>
              <a:t>zamanda diğer kaba liflere göre esnekliği iyidir. Bu nedenle; halı, </a:t>
            </a:r>
            <a:r>
              <a:rPr lang="tr-TR" dirty="0" smtClean="0"/>
              <a:t>kilim ve </a:t>
            </a:r>
            <a:r>
              <a:rPr lang="tr-TR" dirty="0"/>
              <a:t>örme </a:t>
            </a:r>
            <a:r>
              <a:rPr lang="tr-TR" dirty="0" smtClean="0"/>
              <a:t>işlerinde de kullanılır</a:t>
            </a:r>
            <a:r>
              <a:rPr lang="tr-TR" dirty="0"/>
              <a:t>. </a:t>
            </a:r>
          </a:p>
          <a:p>
            <a:pPr marL="0" indent="0" algn="just">
              <a:lnSpc>
                <a:spcPct val="150000"/>
              </a:lnSpc>
              <a:buNone/>
            </a:pPr>
            <a:endParaRPr lang="tr-TR" dirty="0" smtClean="0"/>
          </a:p>
          <a:p>
            <a:pPr algn="just">
              <a:lnSpc>
                <a:spcPct val="150000"/>
              </a:lnSpc>
            </a:pPr>
            <a:endParaRPr lang="tr-TR" dirty="0"/>
          </a:p>
        </p:txBody>
      </p:sp>
    </p:spTree>
    <p:extLst>
      <p:ext uri="{BB962C8B-B14F-4D97-AF65-F5344CB8AC3E}">
        <p14:creationId xmlns:p14="http://schemas.microsoft.com/office/powerpoint/2010/main" val="946490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64899"/>
          </a:xfrm>
        </p:spPr>
        <p:txBody>
          <a:bodyPr>
            <a:normAutofit/>
          </a:bodyPr>
          <a:lstStyle/>
          <a:p>
            <a:pPr algn="ctr"/>
            <a:r>
              <a:rPr lang="tr-TR" sz="2400" dirty="0"/>
              <a:t>Sisal Liflerinin Elde Edilmesi </a:t>
            </a:r>
          </a:p>
        </p:txBody>
      </p:sp>
      <p:sp>
        <p:nvSpPr>
          <p:cNvPr id="3" name="Content Placeholder 2"/>
          <p:cNvSpPr>
            <a:spLocks noGrp="1"/>
          </p:cNvSpPr>
          <p:nvPr>
            <p:ph idx="1"/>
          </p:nvPr>
        </p:nvSpPr>
        <p:spPr>
          <a:xfrm>
            <a:off x="1069848" y="1175657"/>
            <a:ext cx="10058400" cy="4996543"/>
          </a:xfrm>
        </p:spPr>
        <p:txBody>
          <a:bodyPr>
            <a:normAutofit/>
          </a:bodyPr>
          <a:lstStyle/>
          <a:p>
            <a:pPr marL="0" indent="0" algn="just">
              <a:lnSpc>
                <a:spcPct val="150000"/>
              </a:lnSpc>
              <a:buNone/>
            </a:pPr>
            <a:r>
              <a:rPr lang="tr-TR" dirty="0"/>
              <a:t>Yapraklar kesildikten 1-2 gün içinde lif elde etme işlemlerine başlanır. Aksi taktirde kurumuş yapraklardan lif elde etmek zorlaşmaktadır. Sisal liflerin elde edilmesinde en basit yöntem, liflerin yaprak parankiması kısmından bıçak ile soyularak olur. </a:t>
            </a:r>
          </a:p>
          <a:p>
            <a:pPr marL="0" indent="0" algn="just">
              <a:lnSpc>
                <a:spcPct val="150000"/>
              </a:lnSpc>
              <a:buNone/>
            </a:pPr>
            <a:r>
              <a:rPr lang="tr-TR" dirty="0" smtClean="0"/>
              <a:t>İkici </a:t>
            </a:r>
            <a:r>
              <a:rPr lang="tr-TR" dirty="0"/>
              <a:t>yöntem, yaprakların yaklaşık 1 hafta süreyle havuzlanarak etli kısmının çürütülmesi ve bol su ile yıkanarak liflerin elde edilmesidir. Sisal liflerinin elde edilmesinde en çok mekanik yöntemler kullanılır. Ezilme işleminden çıkarılan lifler yıkanır ve sabit bir ağırlığa gelinceye kadar güneşte veya bir fırında kurutulur. </a:t>
            </a:r>
          </a:p>
        </p:txBody>
      </p:sp>
    </p:spTree>
    <p:extLst>
      <p:ext uri="{BB962C8B-B14F-4D97-AF65-F5344CB8AC3E}">
        <p14:creationId xmlns:p14="http://schemas.microsoft.com/office/powerpoint/2010/main" val="2452996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27017"/>
            <a:ext cx="10058400" cy="5545183"/>
          </a:xfrm>
        </p:spPr>
        <p:txBody>
          <a:bodyPr/>
          <a:lstStyle/>
          <a:p>
            <a:pPr marL="0" indent="0" algn="just">
              <a:lnSpc>
                <a:spcPct val="150000"/>
              </a:lnSpc>
              <a:buNone/>
            </a:pPr>
            <a:r>
              <a:rPr lang="tr-TR" dirty="0"/>
              <a:t>Güneşte kurutmada, liflerin toprakla temas ederek kirlenmemesi için, kurutma işleminin ızgaralar üzerinde yapılması gerekir. Kurutma işleminden sonra liflerin artık maddelerden arındırılması için fırçalanması gerekir. Fırçalanan lifler, balyalanarak satışa hazır hale getirilir. Genel olarak 100 kg sisal yaprağından 2-5 kg arasında lif elde edilir. </a:t>
            </a:r>
          </a:p>
          <a:p>
            <a:pPr marL="0" indent="0" algn="just">
              <a:lnSpc>
                <a:spcPct val="150000"/>
              </a:lnSpc>
              <a:buNone/>
            </a:pPr>
            <a:endParaRPr lang="tr-TR" dirty="0"/>
          </a:p>
        </p:txBody>
      </p:sp>
    </p:spTree>
    <p:extLst>
      <p:ext uri="{BB962C8B-B14F-4D97-AF65-F5344CB8AC3E}">
        <p14:creationId xmlns:p14="http://schemas.microsoft.com/office/powerpoint/2010/main" val="314004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51760" y="1031966"/>
            <a:ext cx="6871063" cy="5140234"/>
          </a:xfrm>
          <a:prstGeom prst="rect">
            <a:avLst/>
          </a:prstGeom>
        </p:spPr>
      </p:pic>
    </p:spTree>
    <p:extLst>
      <p:ext uri="{BB962C8B-B14F-4D97-AF65-F5344CB8AC3E}">
        <p14:creationId xmlns:p14="http://schemas.microsoft.com/office/powerpoint/2010/main" val="818502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38774"/>
          </a:xfrm>
        </p:spPr>
        <p:txBody>
          <a:bodyPr>
            <a:normAutofit/>
          </a:bodyPr>
          <a:lstStyle/>
          <a:p>
            <a:pPr algn="ctr"/>
            <a:r>
              <a:rPr lang="tr-TR" sz="2400" dirty="0" smtClean="0"/>
              <a:t>Manila Keneviri (Abaka)</a:t>
            </a:r>
            <a:endParaRPr lang="tr-TR" sz="2400" dirty="0"/>
          </a:p>
        </p:txBody>
      </p:sp>
      <p:sp>
        <p:nvSpPr>
          <p:cNvPr id="3" name="Content Placeholder 2"/>
          <p:cNvSpPr>
            <a:spLocks noGrp="1"/>
          </p:cNvSpPr>
          <p:nvPr>
            <p:ph idx="1"/>
          </p:nvPr>
        </p:nvSpPr>
        <p:spPr>
          <a:xfrm>
            <a:off x="1069848" y="1175657"/>
            <a:ext cx="10058400" cy="4996543"/>
          </a:xfrm>
        </p:spPr>
        <p:txBody>
          <a:bodyPr>
            <a:noAutofit/>
          </a:bodyPr>
          <a:lstStyle/>
          <a:p>
            <a:pPr marL="0" indent="0" algn="just">
              <a:lnSpc>
                <a:spcPct val="160000"/>
              </a:lnSpc>
              <a:buNone/>
            </a:pPr>
            <a:r>
              <a:rPr lang="tr-TR" dirty="0"/>
              <a:t>Hurma ağacına benzeyen ve 8–20 yıl yaşayan muzgiller (Musaceae) familyasından bir tropikal bitkidir. Dünya üretiminin % 94’ ünü Filipinler’dedir. Yarım ay şeklindeki yaprak kınları içinde lifler, lif demetleri halinde bulunur.</a:t>
            </a:r>
          </a:p>
          <a:p>
            <a:pPr marL="0" indent="0" algn="just">
              <a:lnSpc>
                <a:spcPct val="160000"/>
              </a:lnSpc>
              <a:buNone/>
            </a:pPr>
            <a:r>
              <a:rPr lang="tr-TR" dirty="0"/>
              <a:t>Bitkinin çiçeklenme zamanından önce yaprak kınları eğri olarak kesilir. Yapraklar, bitki çiçeklenmeye başladığında hasat </a:t>
            </a:r>
            <a:r>
              <a:rPr lang="tr-TR" dirty="0" smtClean="0"/>
              <a:t>edilir. Yaprak </a:t>
            </a:r>
            <a:r>
              <a:rPr lang="tr-TR" dirty="0"/>
              <a:t>kınından </a:t>
            </a:r>
            <a:r>
              <a:rPr lang="tr-TR" dirty="0" smtClean="0"/>
              <a:t>bıçak </a:t>
            </a:r>
            <a:r>
              <a:rPr lang="tr-TR" dirty="0"/>
              <a:t>veya makine ile yaprakların etli kısımları lifli kısımlar sıyırma ile bölgeden ayrılır. Daha sonra güneşte kurutulur. Kuruyan lifler su ile havuzlanır</a:t>
            </a:r>
            <a:r>
              <a:rPr lang="tr-TR" dirty="0" smtClean="0"/>
              <a:t>.</a:t>
            </a:r>
            <a:endParaRPr lang="tr-TR" dirty="0"/>
          </a:p>
        </p:txBody>
      </p:sp>
    </p:spTree>
    <p:extLst>
      <p:ext uri="{BB962C8B-B14F-4D97-AF65-F5344CB8AC3E}">
        <p14:creationId xmlns:p14="http://schemas.microsoft.com/office/powerpoint/2010/main" val="4083470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79269"/>
            <a:ext cx="10058400" cy="5786845"/>
          </a:xfrm>
        </p:spPr>
        <p:txBody>
          <a:bodyPr>
            <a:normAutofit/>
          </a:bodyPr>
          <a:lstStyle/>
          <a:p>
            <a:pPr marL="0" indent="0" algn="just">
              <a:lnSpc>
                <a:spcPct val="150000"/>
              </a:lnSpc>
              <a:buNone/>
            </a:pPr>
            <a:r>
              <a:rPr lang="tr-TR" dirty="0"/>
              <a:t>Kapok lifleri son derece parlak, krem-sarı renkte, ipeğimsi bir görünüşe sahiptir. Yumuşak, elastik ve dayanıksız bir elyaftır. Kapok lifleri tek hücredir mikroskopta, uzunluğuna ince kurdelalar şeklinde görülür. Enine kesiti ise oval veya yuvarlaktır. Özgül ağırlığı 30 derecede sıcaklıkta 0.0388 gr/cm³ olup çok hafiftir. </a:t>
            </a:r>
          </a:p>
          <a:p>
            <a:pPr marL="0" indent="0" algn="just">
              <a:lnSpc>
                <a:spcPct val="150000"/>
              </a:lnSpc>
              <a:buNone/>
            </a:pPr>
            <a:r>
              <a:rPr lang="tr-TR" dirty="0" smtClean="0"/>
              <a:t>Ağacın </a:t>
            </a:r>
            <a:r>
              <a:rPr lang="tr-TR" dirty="0"/>
              <a:t>kapsül şeklindeki meyvesi içinde tohumu ile birlikte bulunan lifler kapsüllerden elle veya makinelerle ayrılır. Tohumlar, liflerden pamuğa nazaran çok daha kolay ayrılır. Lifler tek hücrelidir, Lif uzunluğu 1-3,5 cm.'dir. Yapısında % 63 selüloz, % 13 linyin bulunur. Pamuğun altıda biri kadar ağırlıktadır. </a:t>
            </a:r>
          </a:p>
        </p:txBody>
      </p:sp>
    </p:spTree>
    <p:extLst>
      <p:ext uri="{BB962C8B-B14F-4D97-AF65-F5344CB8AC3E}">
        <p14:creationId xmlns:p14="http://schemas.microsoft.com/office/powerpoint/2010/main" val="295940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92331"/>
            <a:ext cx="10058400" cy="5479869"/>
          </a:xfrm>
        </p:spPr>
        <p:txBody>
          <a:bodyPr/>
          <a:lstStyle/>
          <a:p>
            <a:pPr marL="0" indent="0" algn="just">
              <a:lnSpc>
                <a:spcPct val="150000"/>
              </a:lnSpc>
              <a:buNone/>
            </a:pPr>
            <a:r>
              <a:rPr lang="tr-TR" dirty="0"/>
              <a:t>Makine veya bıçakla çırpma suretiyle lif demetleri ayrılır. Beyazdan kahverengine kadar giden renklerde, parlak ve sağlam lifler elde edilir. </a:t>
            </a:r>
          </a:p>
          <a:p>
            <a:pPr marL="0" indent="0" algn="just">
              <a:lnSpc>
                <a:spcPct val="150000"/>
              </a:lnSpc>
              <a:buNone/>
            </a:pPr>
            <a:r>
              <a:rPr lang="tr-TR" dirty="0" smtClean="0"/>
              <a:t>Yapısında </a:t>
            </a:r>
            <a:r>
              <a:rPr lang="tr-TR" dirty="0"/>
              <a:t>% 63–64 </a:t>
            </a:r>
            <a:r>
              <a:rPr lang="tr-TR" dirty="0" smtClean="0"/>
              <a:t>selüloz, %10 hemiselüloz, % 5 linyin ve pektin içerir. </a:t>
            </a:r>
            <a:r>
              <a:rPr lang="tr-TR" dirty="0"/>
              <a:t>% 10 kadar da nem bulunur </a:t>
            </a:r>
            <a:r>
              <a:rPr lang="tr-TR" dirty="0" smtClean="0"/>
              <a:t>Abaka </a:t>
            </a:r>
            <a:r>
              <a:rPr lang="tr-TR" dirty="0"/>
              <a:t>lifleri sağlamlığı ve nem çekici özelliğinin azlığından dolayı yelken bezleri, gemi halatları, denizcilik ve gemici eşyası yapımında kullanılır. Ayrıca kaba dokuma kumaşlar ve yastık dolgu maddesi yapılır. </a:t>
            </a:r>
          </a:p>
          <a:p>
            <a:pPr marL="0" indent="0" algn="just">
              <a:lnSpc>
                <a:spcPct val="150000"/>
              </a:lnSpc>
              <a:buNone/>
            </a:pPr>
            <a:endParaRPr lang="tr-TR" dirty="0"/>
          </a:p>
        </p:txBody>
      </p:sp>
    </p:spTree>
    <p:extLst>
      <p:ext uri="{BB962C8B-B14F-4D97-AF65-F5344CB8AC3E}">
        <p14:creationId xmlns:p14="http://schemas.microsoft.com/office/powerpoint/2010/main" val="1096990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911" y="522514"/>
            <a:ext cx="10058400" cy="587829"/>
          </a:xfrm>
        </p:spPr>
        <p:txBody>
          <a:bodyPr>
            <a:normAutofit fontScale="90000"/>
          </a:bodyPr>
          <a:lstStyle/>
          <a:p>
            <a:pPr algn="ctr"/>
            <a:r>
              <a:rPr lang="tr-TR" sz="3200" dirty="0" smtClean="0"/>
              <a:t/>
            </a:r>
            <a:br>
              <a:rPr lang="tr-TR" sz="3200" dirty="0" smtClean="0"/>
            </a:br>
            <a:r>
              <a:rPr lang="tr-TR" sz="2700" dirty="0" smtClean="0"/>
              <a:t>ABAKA </a:t>
            </a:r>
            <a:r>
              <a:rPr lang="tr-TR" sz="2700" dirty="0"/>
              <a:t>LİFİNİN ÖZELLİKLERİ</a:t>
            </a:r>
            <a:br>
              <a:rPr lang="tr-TR" sz="2700" dirty="0"/>
            </a:br>
            <a:endParaRPr lang="tr-TR" sz="2700" dirty="0"/>
          </a:p>
        </p:txBody>
      </p:sp>
      <p:sp>
        <p:nvSpPr>
          <p:cNvPr id="3" name="Content Placeholder 2"/>
          <p:cNvSpPr>
            <a:spLocks noGrp="1"/>
          </p:cNvSpPr>
          <p:nvPr>
            <p:ph idx="1"/>
          </p:nvPr>
        </p:nvSpPr>
        <p:spPr>
          <a:xfrm>
            <a:off x="1069848" y="1397726"/>
            <a:ext cx="10058400" cy="4774474"/>
          </a:xfrm>
        </p:spPr>
        <p:txBody>
          <a:bodyPr/>
          <a:lstStyle/>
          <a:p>
            <a:pPr algn="just">
              <a:lnSpc>
                <a:spcPct val="150000"/>
              </a:lnSpc>
            </a:pPr>
            <a:r>
              <a:rPr lang="tr-TR" dirty="0" smtClean="0"/>
              <a:t>Abaka </a:t>
            </a:r>
            <a:r>
              <a:rPr lang="tr-TR" dirty="0"/>
              <a:t>ağacı lifleri çok kuvvetlidir</a:t>
            </a:r>
          </a:p>
          <a:p>
            <a:pPr algn="just">
              <a:lnSpc>
                <a:spcPct val="150000"/>
              </a:lnSpc>
            </a:pPr>
            <a:r>
              <a:rPr lang="tr-TR" dirty="0"/>
              <a:t>Abaka tuzlu suya dirençlidir</a:t>
            </a:r>
          </a:p>
          <a:p>
            <a:pPr algn="just">
              <a:lnSpc>
                <a:spcPct val="150000"/>
              </a:lnSpc>
            </a:pPr>
            <a:r>
              <a:rPr lang="tr-TR" dirty="0"/>
              <a:t>Abaka ağacı liflerinin maliyeti düşüktür</a:t>
            </a:r>
          </a:p>
          <a:p>
            <a:pPr algn="just">
              <a:lnSpc>
                <a:spcPct val="150000"/>
              </a:lnSpc>
            </a:pPr>
            <a:r>
              <a:rPr lang="tr-TR" dirty="0"/>
              <a:t>Şapka ve diğer ürünlerde dokulu görünüşü çok güzeldir</a:t>
            </a:r>
          </a:p>
          <a:p>
            <a:pPr algn="just">
              <a:lnSpc>
                <a:spcPct val="150000"/>
              </a:lnSpc>
            </a:pPr>
            <a:r>
              <a:rPr lang="tr-TR" dirty="0"/>
              <a:t>Geri dönüşümde bakterilerle parçalanabilen, çevre dostu yapıları vardır</a:t>
            </a:r>
          </a:p>
        </p:txBody>
      </p:sp>
    </p:spTree>
    <p:extLst>
      <p:ext uri="{BB962C8B-B14F-4D97-AF65-F5344CB8AC3E}">
        <p14:creationId xmlns:p14="http://schemas.microsoft.com/office/powerpoint/2010/main" val="3331482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92331"/>
            <a:ext cx="10058400" cy="5479869"/>
          </a:xfrm>
        </p:spPr>
        <p:txBody>
          <a:bodyPr/>
          <a:lstStyle/>
          <a:p>
            <a:pPr marL="0" indent="0" algn="just">
              <a:lnSpc>
                <a:spcPct val="150000"/>
              </a:lnSpc>
              <a:buNone/>
            </a:pPr>
            <a:r>
              <a:rPr lang="tr-TR" dirty="0"/>
              <a:t>Abaka lifi dayanıklı ve maliyeti düşük olduğundan bir çok alanda tercih edilir.  Halat, kilim, kağıt, zarf ve sayısız ürünlerde yardımcı madde olarak kullanılmaktadır. Yoğun lifli yapısından dolayı ve tuzlu suya mukavemeti ile gemiciler tarafından uzun zamandan beri halat yapımında kullanılmaktadır</a:t>
            </a:r>
          </a:p>
        </p:txBody>
      </p:sp>
    </p:spTree>
    <p:extLst>
      <p:ext uri="{BB962C8B-B14F-4D97-AF65-F5344CB8AC3E}">
        <p14:creationId xmlns:p14="http://schemas.microsoft.com/office/powerpoint/2010/main" val="397136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3"/>
            <a:ext cx="10058400" cy="547334"/>
          </a:xfrm>
        </p:spPr>
        <p:txBody>
          <a:bodyPr>
            <a:normAutofit fontScale="90000"/>
          </a:bodyPr>
          <a:lstStyle/>
          <a:p>
            <a:pPr algn="ctr"/>
            <a:r>
              <a:rPr lang="tr-TR" sz="3200" dirty="0" smtClean="0"/>
              <a:t/>
            </a:r>
            <a:br>
              <a:rPr lang="tr-TR" sz="3200" dirty="0" smtClean="0"/>
            </a:br>
            <a:r>
              <a:rPr lang="tr-TR" sz="3200" dirty="0" smtClean="0"/>
              <a:t/>
            </a:r>
            <a:br>
              <a:rPr lang="tr-TR" sz="3200" dirty="0" smtClean="0"/>
            </a:br>
            <a:r>
              <a:rPr lang="tr-TR" sz="2700" dirty="0" smtClean="0">
                <a:latin typeface="+mn-lt"/>
              </a:rPr>
              <a:t>BİTKİ </a:t>
            </a:r>
            <a:r>
              <a:rPr lang="tr-TR" sz="2700" dirty="0" smtClean="0">
                <a:latin typeface="+mn-lt"/>
              </a:rPr>
              <a:t>MEYVESİNDEN ELDE EDİLEN LİFLER</a:t>
            </a:r>
            <a:br>
              <a:rPr lang="tr-TR" sz="2700" dirty="0" smtClean="0">
                <a:latin typeface="+mn-lt"/>
              </a:rPr>
            </a:br>
            <a:r>
              <a:rPr lang="tr-TR" sz="2700" dirty="0" smtClean="0">
                <a:latin typeface="+mn-lt"/>
              </a:rPr>
              <a:t/>
            </a:r>
            <a:br>
              <a:rPr lang="tr-TR" sz="2700" dirty="0" smtClean="0">
                <a:latin typeface="+mn-lt"/>
              </a:rPr>
            </a:br>
            <a:endParaRPr lang="tr-TR" sz="3200" dirty="0"/>
          </a:p>
        </p:txBody>
      </p:sp>
      <p:sp>
        <p:nvSpPr>
          <p:cNvPr id="3" name="Content Placeholder 2"/>
          <p:cNvSpPr>
            <a:spLocks noGrp="1"/>
          </p:cNvSpPr>
          <p:nvPr>
            <p:ph idx="1"/>
          </p:nvPr>
        </p:nvSpPr>
        <p:spPr>
          <a:xfrm>
            <a:off x="1069848" y="1201783"/>
            <a:ext cx="10058400" cy="5185954"/>
          </a:xfrm>
        </p:spPr>
        <p:txBody>
          <a:bodyPr>
            <a:normAutofit fontScale="92500"/>
          </a:bodyPr>
          <a:lstStyle/>
          <a:p>
            <a:pPr marL="0" indent="0" algn="just">
              <a:lnSpc>
                <a:spcPct val="150000"/>
              </a:lnSpc>
              <a:buNone/>
            </a:pPr>
            <a:r>
              <a:rPr lang="tr-TR" dirty="0"/>
              <a:t>Koko </a:t>
            </a:r>
            <a:r>
              <a:rPr lang="tr-TR" dirty="0" smtClean="0"/>
              <a:t>lifleri, hindistan </a:t>
            </a:r>
            <a:r>
              <a:rPr lang="tr-TR" dirty="0"/>
              <a:t>cevizi meyvesinin üstünü örten lifli tabakadan elde edilir. Hindistan cevizi meyvesi, Sri Lanka, Hindistan ve Pakistan başta olmak üzere genel olarak Güneydoğu Asya'da yetiştirilir. </a:t>
            </a:r>
          </a:p>
          <a:p>
            <a:pPr marL="0" indent="0" algn="just">
              <a:lnSpc>
                <a:spcPct val="150000"/>
              </a:lnSpc>
              <a:buNone/>
            </a:pPr>
            <a:r>
              <a:rPr lang="tr-TR" dirty="0" smtClean="0"/>
              <a:t>Üretimi </a:t>
            </a:r>
            <a:r>
              <a:rPr lang="tr-TR" dirty="0"/>
              <a:t>için hindistan cevizi kabukları nehirlerde 6 - 12 ay bekletilir. Bu süre içinde kabuklardaki çamurlar gider; odunsu hücreleri liflere bağlayan yapışkan madde bozunur ve lifler birbirinden ayrılacak hale gelir. Bu kabuklar kurutulur ve odun tokmaklarla dövülür. Sonra temizlenerek kaba, uzun, ince ve kısa lifler sınıflandırılarak ayrılır. Açıktan koyu kahverengine giden renklerde, sert fakat esnekliği fazla olan lifler elde edilir. Koko lifleri, iplik haline getirilip; parlak renkli koko hasırlarının yapımında, çuval ve gemi halatı imalinde kullanılır. Sert olanları paspas ve fırça olarak üretilir. Suya karşı dayanıklıdır. </a:t>
            </a:r>
          </a:p>
        </p:txBody>
      </p:sp>
    </p:spTree>
    <p:extLst>
      <p:ext uri="{BB962C8B-B14F-4D97-AF65-F5344CB8AC3E}">
        <p14:creationId xmlns:p14="http://schemas.microsoft.com/office/powerpoint/2010/main" val="3540582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3"/>
            <a:ext cx="10058400" cy="638774"/>
          </a:xfrm>
        </p:spPr>
        <p:txBody>
          <a:bodyPr>
            <a:normAutofit/>
          </a:bodyPr>
          <a:lstStyle/>
          <a:p>
            <a:pPr algn="ctr"/>
            <a:r>
              <a:rPr lang="tr-TR" sz="3200" dirty="0" smtClean="0">
                <a:latin typeface="+mn-lt"/>
              </a:rPr>
              <a:t>Hayvansal Lifler</a:t>
            </a:r>
            <a:endParaRPr lang="tr-TR" sz="3200" dirty="0">
              <a:latin typeface="+mn-lt"/>
            </a:endParaRPr>
          </a:p>
        </p:txBody>
      </p:sp>
      <p:sp>
        <p:nvSpPr>
          <p:cNvPr id="3" name="Content Placeholder 2"/>
          <p:cNvSpPr>
            <a:spLocks noGrp="1"/>
          </p:cNvSpPr>
          <p:nvPr>
            <p:ph idx="1"/>
          </p:nvPr>
        </p:nvSpPr>
        <p:spPr>
          <a:xfrm>
            <a:off x="1069848" y="1123407"/>
            <a:ext cx="10058400" cy="5048794"/>
          </a:xfrm>
        </p:spPr>
        <p:txBody>
          <a:bodyPr>
            <a:normAutofit fontScale="92500" lnSpcReduction="10000"/>
          </a:bodyPr>
          <a:lstStyle/>
          <a:p>
            <a:pPr marL="0" indent="0" algn="just">
              <a:lnSpc>
                <a:spcPct val="160000"/>
              </a:lnSpc>
              <a:buNone/>
            </a:pPr>
            <a:r>
              <a:rPr lang="tr-TR" dirty="0" smtClean="0"/>
              <a:t>Tekstilde kullanılmak amacıyla hayvanlardan elde edilen lifler bu sınıfa girer. Hayvansal </a:t>
            </a:r>
            <a:r>
              <a:rPr lang="tr-TR" dirty="0"/>
              <a:t>liflerin yapı taşı proteindir. Hayvansal </a:t>
            </a:r>
            <a:r>
              <a:rPr lang="tr-TR" dirty="0" smtClean="0"/>
              <a:t>lifler kıl kökenli ve salgı kökenli olmak üzere iki gruba ayrılır. Kıl kökenli lifler sınıfında, koyundan elde edilen yün başta gelir. Koyundan başka çeşitli hayvanların kılları da tekstil elyafı olarak kullanılır. Bunlar; tiftik keçisinden moher, tavşandan angora, keşmir keçisinden kaşmir, deveden deve tüyü, adi keçiden keçi kılı vs. gibi liflerdir. Salgı kökenli lif ise, ipekböceğinden elde edilen doğal ipektir.</a:t>
            </a:r>
          </a:p>
          <a:p>
            <a:pPr marL="0" indent="0" algn="just">
              <a:lnSpc>
                <a:spcPct val="160000"/>
              </a:lnSpc>
              <a:buNone/>
            </a:pPr>
            <a:r>
              <a:rPr lang="tr-TR" dirty="0" smtClean="0"/>
              <a:t>Hayvansal </a:t>
            </a:r>
            <a:r>
              <a:rPr lang="tr-TR" dirty="0"/>
              <a:t>liflerin yıllık üretim miktarı, tüm liflerin toplam miktarının % 10'undan daha azdır. Bu miktarla dünya lif kaynaklarının çok az bir kısmını oluşturur. Ancak, bunların sınırlı miktardaki üretimine rağmen, dünya tekstil ticaretindeki rollerinin önemi büyüktür. </a:t>
            </a:r>
          </a:p>
        </p:txBody>
      </p:sp>
    </p:spTree>
    <p:extLst>
      <p:ext uri="{BB962C8B-B14F-4D97-AF65-F5344CB8AC3E}">
        <p14:creationId xmlns:p14="http://schemas.microsoft.com/office/powerpoint/2010/main" val="2136296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9402"/>
          </a:xfrm>
        </p:spPr>
        <p:txBody>
          <a:bodyPr/>
          <a:lstStyle/>
          <a:p>
            <a:pPr algn="ctr"/>
            <a:r>
              <a:rPr lang="tr-TR" dirty="0" smtClean="0"/>
              <a:t>	</a:t>
            </a:r>
            <a:r>
              <a:rPr lang="tr-TR" sz="3600" dirty="0" smtClean="0"/>
              <a:t>Protein</a:t>
            </a:r>
            <a:endParaRPr lang="tr-TR" sz="3600" dirty="0"/>
          </a:p>
        </p:txBody>
      </p:sp>
      <p:sp>
        <p:nvSpPr>
          <p:cNvPr id="3" name="Content Placeholder 2"/>
          <p:cNvSpPr>
            <a:spLocks noGrp="1"/>
          </p:cNvSpPr>
          <p:nvPr>
            <p:ph idx="1"/>
          </p:nvPr>
        </p:nvSpPr>
        <p:spPr>
          <a:xfrm>
            <a:off x="1069848" y="1293223"/>
            <a:ext cx="10058400" cy="4878977"/>
          </a:xfrm>
        </p:spPr>
        <p:txBody>
          <a:bodyPr/>
          <a:lstStyle/>
          <a:p>
            <a:pPr marL="0" indent="0" algn="just">
              <a:lnSpc>
                <a:spcPct val="150000"/>
              </a:lnSpc>
              <a:buNone/>
            </a:pPr>
            <a:r>
              <a:rPr lang="tr-TR" dirty="0" smtClean="0"/>
              <a:t>Proteinler de selüloz gibi yüksek molekül ağırlıklı polimer bileşiklerdendir. Elementer analizlerinde karbon, hidrojen, oksijen, azot yanonda az miktarda kükürt ve fosfor bulunur. </a:t>
            </a:r>
            <a:r>
              <a:rPr lang="el-GR" dirty="0" smtClean="0"/>
              <a:t>α</a:t>
            </a:r>
            <a:r>
              <a:rPr lang="tr-TR" dirty="0" smtClean="0"/>
              <a:t>-amino </a:t>
            </a:r>
            <a:r>
              <a:rPr lang="tr-TR" dirty="0"/>
              <a:t>asitlerin </a:t>
            </a:r>
            <a:r>
              <a:rPr lang="tr-TR" dirty="0" smtClean="0"/>
              <a:t>polimerleşmesi ile oluşan proteinler, yumak veya iplik şeklinde büyük moleküller halindedir.</a:t>
            </a:r>
          </a:p>
          <a:p>
            <a:pPr marL="0" indent="0" algn="just">
              <a:lnSpc>
                <a:spcPct val="150000"/>
              </a:lnSpc>
              <a:buNone/>
            </a:pPr>
            <a:r>
              <a:rPr lang="tr-TR" dirty="0" smtClean="0"/>
              <a:t>Proteinlerin monomerleri olan </a:t>
            </a:r>
            <a:r>
              <a:rPr lang="el-GR" dirty="0" smtClean="0"/>
              <a:t>α-</a:t>
            </a:r>
            <a:r>
              <a:rPr lang="tr-TR" dirty="0"/>
              <a:t>amino asitlerin </a:t>
            </a:r>
            <a:r>
              <a:rPr lang="tr-TR" dirty="0" smtClean="0"/>
              <a:t>moleküllerinde 2 karbon atomunda -</a:t>
            </a:r>
            <a:r>
              <a:rPr lang="tr-TR" dirty="0"/>
              <a:t> NH</a:t>
            </a:r>
            <a:r>
              <a:rPr lang="tr-TR" baseline="-25000" dirty="0"/>
              <a:t>2 </a:t>
            </a:r>
            <a:r>
              <a:rPr lang="tr-TR" dirty="0"/>
              <a:t>amino grubu </a:t>
            </a:r>
            <a:r>
              <a:rPr lang="tr-TR" dirty="0" smtClean="0"/>
              <a:t>vardır. Genel formülleri:</a:t>
            </a:r>
            <a:endParaRPr lang="tr-TR" dirty="0"/>
          </a:p>
          <a:p>
            <a:pPr marL="0" indent="0" algn="just">
              <a:lnSpc>
                <a:spcPct val="150000"/>
              </a:lnSpc>
              <a:buNone/>
            </a:pPr>
            <a:r>
              <a:rPr lang="tr-TR" baseline="-25000" dirty="0" smtClean="0"/>
              <a:t> </a:t>
            </a:r>
          </a:p>
          <a:p>
            <a:pPr marL="0" indent="0" algn="just">
              <a:lnSpc>
                <a:spcPct val="150000"/>
              </a:lnSpc>
              <a:buNone/>
            </a:pPr>
            <a:endParaRPr lang="tr-TR" dirty="0"/>
          </a:p>
          <a:p>
            <a:pPr marL="0" indent="0" algn="just">
              <a:lnSpc>
                <a:spcPct val="150000"/>
              </a:lnSpc>
              <a:buNone/>
            </a:pPr>
            <a:endParaRPr lang="tr-TR" dirty="0"/>
          </a:p>
        </p:txBody>
      </p:sp>
      <p:pic>
        <p:nvPicPr>
          <p:cNvPr id="5" name="Picture 4"/>
          <p:cNvPicPr>
            <a:picLocks noChangeAspect="1"/>
          </p:cNvPicPr>
          <p:nvPr/>
        </p:nvPicPr>
        <p:blipFill>
          <a:blip r:embed="rId2"/>
          <a:stretch>
            <a:fillRect/>
          </a:stretch>
        </p:blipFill>
        <p:spPr>
          <a:xfrm>
            <a:off x="3858033" y="4619897"/>
            <a:ext cx="3248025" cy="1066800"/>
          </a:xfrm>
          <a:prstGeom prst="rect">
            <a:avLst/>
          </a:prstGeom>
        </p:spPr>
      </p:pic>
    </p:spTree>
    <p:extLst>
      <p:ext uri="{BB962C8B-B14F-4D97-AF65-F5344CB8AC3E}">
        <p14:creationId xmlns:p14="http://schemas.microsoft.com/office/powerpoint/2010/main" val="3775177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7597" y="914400"/>
            <a:ext cx="10058400" cy="5427617"/>
          </a:xfrm>
        </p:spPr>
        <p:txBody>
          <a:bodyPr>
            <a:normAutofit lnSpcReduction="10000"/>
          </a:bodyPr>
          <a:lstStyle/>
          <a:p>
            <a:pPr marL="0" indent="0">
              <a:buNone/>
            </a:pPr>
            <a:endParaRPr lang="tr-TR" dirty="0" smtClean="0"/>
          </a:p>
          <a:p>
            <a:pPr marL="0" indent="0">
              <a:buNone/>
            </a:pPr>
            <a:endParaRPr lang="tr-TR" dirty="0"/>
          </a:p>
          <a:p>
            <a:pPr marL="0" indent="0" algn="just">
              <a:lnSpc>
                <a:spcPct val="150000"/>
              </a:lnSpc>
              <a:buNone/>
            </a:pPr>
            <a:r>
              <a:rPr lang="tr-TR" dirty="0" smtClean="0"/>
              <a:t>Formülde R ile gösterilen kısım, alifatik ve aromatik gruplar içerebilen çeşitli yapıda gruplardır ve yan zincir olarak isimlendirilirler.</a:t>
            </a:r>
          </a:p>
          <a:p>
            <a:pPr marL="0" indent="0" algn="just">
              <a:lnSpc>
                <a:spcPct val="150000"/>
              </a:lnSpc>
              <a:buNone/>
            </a:pPr>
            <a:endParaRPr lang="tr-TR" dirty="0" smtClean="0"/>
          </a:p>
          <a:p>
            <a:pPr marL="0" indent="0" algn="just">
              <a:lnSpc>
                <a:spcPct val="150000"/>
              </a:lnSpc>
              <a:buNone/>
            </a:pPr>
            <a:endParaRPr lang="tr-TR" dirty="0" smtClean="0"/>
          </a:p>
          <a:p>
            <a:pPr marL="0" indent="0" algn="just">
              <a:lnSpc>
                <a:spcPct val="150000"/>
              </a:lnSpc>
              <a:buNone/>
            </a:pPr>
            <a:endParaRPr lang="tr-TR" dirty="0"/>
          </a:p>
          <a:p>
            <a:pPr marL="0" indent="0" algn="just">
              <a:lnSpc>
                <a:spcPct val="150000"/>
              </a:lnSpc>
              <a:buNone/>
            </a:pPr>
            <a:r>
              <a:rPr lang="tr-TR" dirty="0" smtClean="0"/>
              <a:t>Merkezde bulunan bir karbon atomuna bağlı bir hidrojen atomu, </a:t>
            </a:r>
            <a:r>
              <a:rPr lang="tr-TR" dirty="0" smtClean="0">
                <a:solidFill>
                  <a:srgbClr val="FF0000"/>
                </a:solidFill>
              </a:rPr>
              <a:t>bir karboksil grubu </a:t>
            </a:r>
            <a:r>
              <a:rPr lang="tr-TR" dirty="0" smtClean="0"/>
              <a:t>ve onun karşısında bulunan </a:t>
            </a:r>
            <a:r>
              <a:rPr lang="tr-TR" dirty="0" smtClean="0">
                <a:solidFill>
                  <a:srgbClr val="FF0000"/>
                </a:solidFill>
              </a:rPr>
              <a:t>amin grubundan oluşur</a:t>
            </a:r>
            <a:r>
              <a:rPr lang="tr-TR" dirty="0" smtClean="0"/>
              <a:t>. Karbona bağlanan 4’ncü madde ise amino asitten amino asite değişen R (değişken) gruptur.</a:t>
            </a:r>
            <a:endParaRPr lang="tr-TR" dirty="0" smtClean="0">
              <a:solidFill>
                <a:srgbClr val="FF0000"/>
              </a:solidFill>
            </a:endParaRPr>
          </a:p>
        </p:txBody>
      </p:sp>
      <p:pic>
        <p:nvPicPr>
          <p:cNvPr id="5" name="Picture 4"/>
          <p:cNvPicPr>
            <a:picLocks noChangeAspect="1"/>
          </p:cNvPicPr>
          <p:nvPr/>
        </p:nvPicPr>
        <p:blipFill>
          <a:blip r:embed="rId2"/>
          <a:stretch>
            <a:fillRect/>
          </a:stretch>
        </p:blipFill>
        <p:spPr>
          <a:xfrm>
            <a:off x="4118578" y="1014503"/>
            <a:ext cx="3249450" cy="696731"/>
          </a:xfrm>
          <a:prstGeom prst="rect">
            <a:avLst/>
          </a:prstGeom>
        </p:spPr>
      </p:pic>
      <p:pic>
        <p:nvPicPr>
          <p:cNvPr id="7" name="Picture 6"/>
          <p:cNvPicPr>
            <a:picLocks noChangeAspect="1"/>
          </p:cNvPicPr>
          <p:nvPr/>
        </p:nvPicPr>
        <p:blipFill>
          <a:blip r:embed="rId3"/>
          <a:stretch>
            <a:fillRect/>
          </a:stretch>
        </p:blipFill>
        <p:spPr>
          <a:xfrm>
            <a:off x="3900352" y="2704010"/>
            <a:ext cx="2667000" cy="1785665"/>
          </a:xfrm>
          <a:prstGeom prst="rect">
            <a:avLst/>
          </a:prstGeom>
        </p:spPr>
      </p:pic>
    </p:spTree>
    <p:extLst>
      <p:ext uri="{BB962C8B-B14F-4D97-AF65-F5344CB8AC3E}">
        <p14:creationId xmlns:p14="http://schemas.microsoft.com/office/powerpoint/2010/main" val="1548173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96834"/>
            <a:ext cx="10058400" cy="5375366"/>
          </a:xfrm>
        </p:spPr>
        <p:txBody>
          <a:bodyPr/>
          <a:lstStyle/>
          <a:p>
            <a:pPr marL="0" indent="0" algn="just">
              <a:lnSpc>
                <a:spcPct val="150000"/>
              </a:lnSpc>
              <a:buNone/>
            </a:pPr>
            <a:r>
              <a:rPr lang="nn-NO" dirty="0"/>
              <a:t>Proteinler, amino asitlerin kondensasyon ürünleridir. Amino </a:t>
            </a:r>
            <a:r>
              <a:rPr lang="nn-NO" dirty="0" smtClean="0"/>
              <a:t>asitle</a:t>
            </a:r>
            <a:r>
              <a:rPr lang="tr-TR" dirty="0" smtClean="0"/>
              <a:t> </a:t>
            </a:r>
            <a:r>
              <a:rPr lang="nn-NO" dirty="0" smtClean="0"/>
              <a:t>kondensasyon </a:t>
            </a:r>
            <a:r>
              <a:rPr lang="nn-NO" dirty="0"/>
              <a:t>tepkimeleri </a:t>
            </a:r>
            <a:r>
              <a:rPr lang="nn-NO" dirty="0" smtClean="0"/>
              <a:t>sonucu</a:t>
            </a:r>
            <a:endParaRPr lang="tr-TR" dirty="0" smtClean="0"/>
          </a:p>
          <a:p>
            <a:pPr marL="0" indent="0" algn="just">
              <a:lnSpc>
                <a:spcPct val="150000"/>
              </a:lnSpc>
              <a:buNone/>
            </a:pPr>
            <a:endParaRPr lang="tr-TR" dirty="0"/>
          </a:p>
          <a:p>
            <a:pPr marL="0" indent="0" algn="just">
              <a:lnSpc>
                <a:spcPct val="150000"/>
              </a:lnSpc>
              <a:buNone/>
            </a:pPr>
            <a:endParaRPr lang="tr-TR" dirty="0" smtClean="0"/>
          </a:p>
          <a:p>
            <a:pPr marL="0" indent="0" algn="just">
              <a:lnSpc>
                <a:spcPct val="150000"/>
              </a:lnSpc>
              <a:buNone/>
            </a:pPr>
            <a:r>
              <a:rPr lang="nn-NO" dirty="0"/>
              <a:t>şeklinde peptit bağları ile birbirine bağlanırlar. Örneğin, glisin ve </a:t>
            </a:r>
            <a:r>
              <a:rPr lang="nn-NO" dirty="0" smtClean="0"/>
              <a:t>alanin</a:t>
            </a:r>
            <a:r>
              <a:rPr lang="tr-TR" dirty="0" smtClean="0"/>
              <a:t> </a:t>
            </a:r>
          </a:p>
          <a:p>
            <a:pPr marL="0" indent="0" algn="just">
              <a:lnSpc>
                <a:spcPct val="150000"/>
              </a:lnSpc>
              <a:buNone/>
            </a:pPr>
            <a:r>
              <a:rPr lang="tr-TR" dirty="0" smtClean="0"/>
              <a:t>P</a:t>
            </a:r>
            <a:r>
              <a:rPr lang="nn-NO" dirty="0" smtClean="0"/>
              <a:t>eptit </a:t>
            </a:r>
            <a:r>
              <a:rPr lang="nn-NO" dirty="0"/>
              <a:t>bağ aynı zamanda bir kovalent bağdır. </a:t>
            </a:r>
          </a:p>
          <a:p>
            <a:pPr marL="0" indent="0" algn="just">
              <a:lnSpc>
                <a:spcPct val="150000"/>
              </a:lnSpc>
              <a:buNone/>
            </a:pPr>
            <a:endParaRPr lang="nn-NO" dirty="0"/>
          </a:p>
          <a:p>
            <a:pPr marL="0" indent="0">
              <a:buNone/>
            </a:pPr>
            <a:endParaRPr lang="tr-TR" dirty="0"/>
          </a:p>
        </p:txBody>
      </p:sp>
      <p:pic>
        <p:nvPicPr>
          <p:cNvPr id="5" name="Picture 4"/>
          <p:cNvPicPr>
            <a:picLocks noChangeAspect="1"/>
          </p:cNvPicPr>
          <p:nvPr/>
        </p:nvPicPr>
        <p:blipFill>
          <a:blip r:embed="rId2"/>
          <a:stretch>
            <a:fillRect/>
          </a:stretch>
        </p:blipFill>
        <p:spPr>
          <a:xfrm>
            <a:off x="4725205" y="2275526"/>
            <a:ext cx="1487553" cy="530398"/>
          </a:xfrm>
          <a:prstGeom prst="rect">
            <a:avLst/>
          </a:prstGeom>
        </p:spPr>
      </p:pic>
    </p:spTree>
    <p:extLst>
      <p:ext uri="{BB962C8B-B14F-4D97-AF65-F5344CB8AC3E}">
        <p14:creationId xmlns:p14="http://schemas.microsoft.com/office/powerpoint/2010/main" val="541437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9848" y="979714"/>
            <a:ext cx="10058400" cy="5192486"/>
          </a:xfrm>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lgn="just">
              <a:lnSpc>
                <a:spcPct val="150000"/>
              </a:lnSpc>
              <a:buNone/>
            </a:pPr>
            <a:r>
              <a:rPr lang="tr-TR" dirty="0" smtClean="0"/>
              <a:t>İki molekül amino asitden oluşan bu bileşiğe dipeptid denir.Glisin ve alanin’in dışında doğada bulunan diğer aminoasitler leusin, serin, sistin, tirozin vs. gibi</a:t>
            </a:r>
          </a:p>
          <a:p>
            <a:pPr marL="0" indent="0">
              <a:buNone/>
            </a:pPr>
            <a:r>
              <a:rPr lang="tr-TR" dirty="0" smtClean="0"/>
              <a:t>Amino asitlerin karakteristik grupları olan </a:t>
            </a:r>
            <a:r>
              <a:rPr lang="tr-TR" dirty="0"/>
              <a:t>-NH</a:t>
            </a:r>
            <a:r>
              <a:rPr lang="tr-TR" baseline="-25000" dirty="0"/>
              <a:t>2 </a:t>
            </a:r>
            <a:r>
              <a:rPr lang="tr-TR" dirty="0"/>
              <a:t>ve –</a:t>
            </a:r>
            <a:r>
              <a:rPr lang="tr-TR" dirty="0" smtClean="0"/>
              <a:t>COOH </a:t>
            </a:r>
            <a:r>
              <a:rPr lang="tr-TR" sz="1800" dirty="0" smtClean="0"/>
              <a:t>her molekülde vardır.</a:t>
            </a:r>
          </a:p>
          <a:p>
            <a:pPr marL="0" indent="0">
              <a:buNone/>
            </a:pPr>
            <a:r>
              <a:rPr lang="tr-TR" sz="1800" dirty="0" smtClean="0"/>
              <a:t>Amino asitlerin birbirleri arasındaki fark </a:t>
            </a:r>
            <a:r>
              <a:rPr lang="tr-TR" sz="1800" b="1" dirty="0" smtClean="0">
                <a:solidFill>
                  <a:srgbClr val="FF0000"/>
                </a:solidFill>
              </a:rPr>
              <a:t>R grubundan </a:t>
            </a:r>
            <a:r>
              <a:rPr lang="tr-TR" sz="1800" dirty="0" smtClean="0"/>
              <a:t>kaynaklanır.</a:t>
            </a:r>
            <a:endParaRPr lang="tr-TR" sz="1800" dirty="0"/>
          </a:p>
        </p:txBody>
      </p:sp>
      <p:pic>
        <p:nvPicPr>
          <p:cNvPr id="6" name="Picture 5"/>
          <p:cNvPicPr>
            <a:picLocks noChangeAspect="1"/>
          </p:cNvPicPr>
          <p:nvPr/>
        </p:nvPicPr>
        <p:blipFill>
          <a:blip r:embed="rId2"/>
          <a:stretch>
            <a:fillRect/>
          </a:stretch>
        </p:blipFill>
        <p:spPr>
          <a:xfrm>
            <a:off x="3038167" y="1036200"/>
            <a:ext cx="5828281" cy="2773920"/>
          </a:xfrm>
          <a:prstGeom prst="rect">
            <a:avLst/>
          </a:prstGeom>
        </p:spPr>
      </p:pic>
    </p:spTree>
    <p:extLst>
      <p:ext uri="{BB962C8B-B14F-4D97-AF65-F5344CB8AC3E}">
        <p14:creationId xmlns:p14="http://schemas.microsoft.com/office/powerpoint/2010/main" val="4118550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98171" y="3225028"/>
            <a:ext cx="8569235" cy="1072652"/>
          </a:xfrm>
          <a:prstGeom prst="rect">
            <a:avLst/>
          </a:prstGeom>
        </p:spPr>
      </p:pic>
      <p:sp>
        <p:nvSpPr>
          <p:cNvPr id="8" name="Content Placeholder 7"/>
          <p:cNvSpPr>
            <a:spLocks noGrp="1"/>
          </p:cNvSpPr>
          <p:nvPr>
            <p:ph idx="1"/>
          </p:nvPr>
        </p:nvSpPr>
        <p:spPr>
          <a:xfrm>
            <a:off x="1069848" y="666206"/>
            <a:ext cx="10058400" cy="5505994"/>
          </a:xfrm>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smtClean="0"/>
          </a:p>
          <a:p>
            <a:pPr marL="0" indent="0" algn="just">
              <a:lnSpc>
                <a:spcPct val="150000"/>
              </a:lnSpc>
              <a:buNone/>
            </a:pPr>
            <a:r>
              <a:rPr lang="tr-TR" dirty="0" smtClean="0"/>
              <a:t>Amino asitler amfoter özellik taşır. Yani amino asitler, asite karşı baz, baza karşı asit gibi davranır.</a:t>
            </a:r>
            <a:endParaRPr lang="tr-TR" dirty="0"/>
          </a:p>
        </p:txBody>
      </p:sp>
      <p:pic>
        <p:nvPicPr>
          <p:cNvPr id="9" name="Content Placeholder 5"/>
          <p:cNvPicPr>
            <a:picLocks noChangeAspect="1"/>
          </p:cNvPicPr>
          <p:nvPr/>
        </p:nvPicPr>
        <p:blipFill>
          <a:blip r:embed="rId3"/>
          <a:stretch>
            <a:fillRect/>
          </a:stretch>
        </p:blipFill>
        <p:spPr>
          <a:xfrm>
            <a:off x="1914434" y="1035391"/>
            <a:ext cx="7961086" cy="1916815"/>
          </a:xfrm>
          <a:prstGeom prst="rect">
            <a:avLst/>
          </a:prstGeom>
        </p:spPr>
      </p:pic>
    </p:spTree>
    <p:extLst>
      <p:ext uri="{BB962C8B-B14F-4D97-AF65-F5344CB8AC3E}">
        <p14:creationId xmlns:p14="http://schemas.microsoft.com/office/powerpoint/2010/main" val="1446355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48640"/>
            <a:ext cx="10058400" cy="5623560"/>
          </a:xfrm>
        </p:spPr>
        <p:txBody>
          <a:bodyPr/>
          <a:lstStyle/>
          <a:p>
            <a:pPr marL="0" indent="0" algn="just">
              <a:lnSpc>
                <a:spcPct val="150000"/>
              </a:lnSpc>
              <a:buNone/>
            </a:pPr>
            <a:r>
              <a:rPr lang="tr-TR" dirty="0"/>
              <a:t>Hafif olduğundan, yatak, yastık yapımında ve dolgu maddesi olarak kullanılır. Ayrıca pilot elbiselerinin yapımında da kullanılmaktadır. Lifin yapısındaki gözenekler yüzünden iyi bir hava ve ısı izolasyonu sağlanır. Ayrıca bilinen en iyi ses tutucudur. Hafifliği ve ses izolatörü olması nedeniyle uçaklarda bu özelliklerinden yararlanılmaktadır. Suda uzun süre ıslanmaz, ıslandığında çabuk kurur. Çabuk ıslanmaması, elyafın yüzeyinin vaks ile kaplı olmasındandır. Nem ve su çekme özelliği çok az olduğundan, can yeleklerinde ve can simitlerinde kullanılır. 1 kg kapok, 35 kg’lık bir ağırlığı su üzerinde rahatça tutar. </a:t>
            </a:r>
          </a:p>
          <a:p>
            <a:pPr marL="0" indent="0">
              <a:buNone/>
            </a:pPr>
            <a:endParaRPr lang="tr-TR" dirty="0"/>
          </a:p>
        </p:txBody>
      </p:sp>
    </p:spTree>
    <p:extLst>
      <p:ext uri="{BB962C8B-B14F-4D97-AF65-F5344CB8AC3E}">
        <p14:creationId xmlns:p14="http://schemas.microsoft.com/office/powerpoint/2010/main" val="528856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9848" y="796834"/>
            <a:ext cx="10058400" cy="5375366"/>
          </a:xfrm>
        </p:spPr>
        <p:txBody>
          <a:bodyPr>
            <a:normAutofit lnSpcReduction="10000"/>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smtClean="0"/>
          </a:p>
          <a:p>
            <a:pPr marL="0" indent="0" algn="just">
              <a:lnSpc>
                <a:spcPct val="150000"/>
              </a:lnSpc>
              <a:buNone/>
            </a:pPr>
            <a:r>
              <a:rPr lang="tr-TR" dirty="0" smtClean="0"/>
              <a:t>100’den fazla sayıda ise </a:t>
            </a:r>
            <a:r>
              <a:rPr lang="tr-TR" b="1" dirty="0" smtClean="0">
                <a:solidFill>
                  <a:srgbClr val="002060"/>
                </a:solidFill>
              </a:rPr>
              <a:t>protein</a:t>
            </a:r>
            <a:r>
              <a:rPr lang="tr-TR" dirty="0" smtClean="0"/>
              <a:t> adını alır. Doğada buunan 30 kadar amino asitten bütün proteinler meydana gelir.</a:t>
            </a:r>
          </a:p>
          <a:p>
            <a:pPr marL="0" indent="0" algn="just">
              <a:lnSpc>
                <a:spcPct val="150000"/>
              </a:lnSpc>
              <a:buNone/>
            </a:pPr>
            <a:r>
              <a:rPr lang="tr-TR" dirty="0" smtClean="0"/>
              <a:t>Protein moleküllerinin mol ağırlıkları onbin ile birkaç milyon arasındadır. Polimerleşme derecesi ise yüz ile birkaç bin kadardır.</a:t>
            </a:r>
            <a:endParaRPr lang="tr-TR" dirty="0"/>
          </a:p>
        </p:txBody>
      </p:sp>
      <p:pic>
        <p:nvPicPr>
          <p:cNvPr id="6" name="Picture 5"/>
          <p:cNvPicPr>
            <a:picLocks noChangeAspect="1"/>
          </p:cNvPicPr>
          <p:nvPr/>
        </p:nvPicPr>
        <p:blipFill>
          <a:blip r:embed="rId2"/>
          <a:stretch>
            <a:fillRect/>
          </a:stretch>
        </p:blipFill>
        <p:spPr>
          <a:xfrm>
            <a:off x="2059236" y="1148539"/>
            <a:ext cx="7864522" cy="2810500"/>
          </a:xfrm>
          <a:prstGeom prst="rect">
            <a:avLst/>
          </a:prstGeom>
        </p:spPr>
      </p:pic>
    </p:spTree>
    <p:extLst>
      <p:ext uri="{BB962C8B-B14F-4D97-AF65-F5344CB8AC3E}">
        <p14:creationId xmlns:p14="http://schemas.microsoft.com/office/powerpoint/2010/main" val="3155810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00891"/>
            <a:ext cx="10058400" cy="5571309"/>
          </a:xfrm>
        </p:spPr>
        <p:txBody>
          <a:bodyPr/>
          <a:lstStyle/>
          <a:p>
            <a:pPr marL="0" indent="0">
              <a:buNone/>
            </a:pPr>
            <a:r>
              <a:rPr lang="tr-TR" dirty="0" smtClean="0"/>
              <a:t>Bir proteinin oluşum reaksiyonu aşağıdaki gibidir.</a:t>
            </a:r>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lgn="just">
              <a:lnSpc>
                <a:spcPct val="150000"/>
              </a:lnSpc>
              <a:buNone/>
            </a:pPr>
            <a:r>
              <a:rPr lang="tr-TR" dirty="0" smtClean="0"/>
              <a:t>Protein zincirlerindeki amid grupları, zincir içinde veya zincirler arasında </a:t>
            </a:r>
            <a:r>
              <a:rPr lang="tr-TR" b="1" dirty="0" smtClean="0">
                <a:solidFill>
                  <a:srgbClr val="FF0000"/>
                </a:solidFill>
              </a:rPr>
              <a:t>H- </a:t>
            </a:r>
            <a:r>
              <a:rPr lang="tr-TR" dirty="0"/>
              <a:t>köprüleri oluşturabilir. Bu </a:t>
            </a:r>
            <a:r>
              <a:rPr lang="tr-TR" dirty="0" smtClean="0"/>
              <a:t>köprüler, zincirdeki bir karbonil grubu</a:t>
            </a:r>
          </a:p>
        </p:txBody>
      </p:sp>
      <p:pic>
        <p:nvPicPr>
          <p:cNvPr id="4" name="Picture 3"/>
          <p:cNvPicPr>
            <a:picLocks noChangeAspect="1"/>
          </p:cNvPicPr>
          <p:nvPr/>
        </p:nvPicPr>
        <p:blipFill>
          <a:blip r:embed="rId2"/>
          <a:stretch>
            <a:fillRect/>
          </a:stretch>
        </p:blipFill>
        <p:spPr>
          <a:xfrm>
            <a:off x="1911122" y="1092517"/>
            <a:ext cx="7324725" cy="1650683"/>
          </a:xfrm>
          <a:prstGeom prst="rect">
            <a:avLst/>
          </a:prstGeom>
        </p:spPr>
      </p:pic>
      <p:pic>
        <p:nvPicPr>
          <p:cNvPr id="5" name="Picture 4"/>
          <p:cNvPicPr>
            <a:picLocks noChangeAspect="1"/>
          </p:cNvPicPr>
          <p:nvPr/>
        </p:nvPicPr>
        <p:blipFill>
          <a:blip r:embed="rId3"/>
          <a:stretch>
            <a:fillRect/>
          </a:stretch>
        </p:blipFill>
        <p:spPr>
          <a:xfrm>
            <a:off x="1058091" y="4127863"/>
            <a:ext cx="9287691" cy="1985554"/>
          </a:xfrm>
          <a:prstGeom prst="rect">
            <a:avLst/>
          </a:prstGeom>
        </p:spPr>
      </p:pic>
    </p:spTree>
    <p:extLst>
      <p:ext uri="{BB962C8B-B14F-4D97-AF65-F5344CB8AC3E}">
        <p14:creationId xmlns:p14="http://schemas.microsoft.com/office/powerpoint/2010/main" val="2606278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12648"/>
          </a:xfrm>
        </p:spPr>
        <p:txBody>
          <a:bodyPr>
            <a:normAutofit/>
          </a:bodyPr>
          <a:lstStyle/>
          <a:p>
            <a:pPr algn="ctr"/>
            <a:r>
              <a:rPr lang="tr-TR" sz="3200" dirty="0" smtClean="0"/>
              <a:t>Proteinin Kimyasal Özellikleri</a:t>
            </a:r>
            <a:endParaRPr lang="tr-TR" sz="3200" dirty="0"/>
          </a:p>
        </p:txBody>
      </p:sp>
      <p:sp>
        <p:nvSpPr>
          <p:cNvPr id="3" name="Content Placeholder 2"/>
          <p:cNvSpPr>
            <a:spLocks noGrp="1"/>
          </p:cNvSpPr>
          <p:nvPr>
            <p:ph idx="1"/>
          </p:nvPr>
        </p:nvSpPr>
        <p:spPr>
          <a:xfrm>
            <a:off x="1069848" y="1227909"/>
            <a:ext cx="10058400" cy="4944291"/>
          </a:xfrm>
        </p:spPr>
        <p:txBody>
          <a:bodyPr/>
          <a:lstStyle/>
          <a:p>
            <a:pPr marL="0" indent="0" algn="just">
              <a:lnSpc>
                <a:spcPct val="150000"/>
              </a:lnSpc>
              <a:buNone/>
            </a:pPr>
            <a:r>
              <a:rPr lang="tr-TR" dirty="0" smtClean="0"/>
              <a:t>Proteinler, bütün canlılarda bulunan organik bileşiklerdir. Hayvansal organizmanın yapısının en büyük kısmını çeşitli proteinler oluşturur. Deri, kas, kan, saç, tırnak, kıl gibi dokular yapı bakımından birbirlerinden farklı olan proteinlerden oluşmuştur. Ayrıca enzimler ve hormonlar da protein türevleridir.</a:t>
            </a:r>
          </a:p>
          <a:p>
            <a:pPr marL="0" indent="0" algn="just">
              <a:lnSpc>
                <a:spcPct val="150000"/>
              </a:lnSpc>
              <a:buNone/>
            </a:pPr>
            <a:r>
              <a:rPr lang="tr-TR" dirty="0" smtClean="0"/>
              <a:t>Amino asitler, suda kolay çözünen bileşiklerdir. Organik çözücülerde çözünmezler. Moleküllerinde hem asit hem de bazik gruplar bulunduğundan asitlerle ve bazlarla reaksiyon verirler. Hem asit hem de bazlarla reaksiyon verit tuz oluşturan bu tür bileşiklere </a:t>
            </a:r>
            <a:r>
              <a:rPr lang="tr-TR" b="1" dirty="0" smtClean="0">
                <a:solidFill>
                  <a:srgbClr val="FF0000"/>
                </a:solidFill>
              </a:rPr>
              <a:t>amfoter bileşik </a:t>
            </a:r>
            <a:r>
              <a:rPr lang="tr-TR" dirty="0" smtClean="0"/>
              <a:t>adı verilir. Amino asitler ve bunlardan oluşan proteinler de amfoter bileşiklerdir.</a:t>
            </a:r>
            <a:endParaRPr lang="tr-TR" dirty="0"/>
          </a:p>
        </p:txBody>
      </p:sp>
    </p:spTree>
    <p:extLst>
      <p:ext uri="{BB962C8B-B14F-4D97-AF65-F5344CB8AC3E}">
        <p14:creationId xmlns:p14="http://schemas.microsoft.com/office/powerpoint/2010/main" val="1637364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13954"/>
            <a:ext cx="10058400" cy="5558246"/>
          </a:xfrm>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r>
              <a:rPr lang="tr-TR" dirty="0" smtClean="0"/>
              <a:t>                               Asitlerle amino asidin reaksiyonu</a:t>
            </a:r>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                              Bazlarla amino asidin reaksiyonu</a:t>
            </a:r>
            <a:endParaRPr lang="tr-TR" dirty="0"/>
          </a:p>
        </p:txBody>
      </p:sp>
      <p:pic>
        <p:nvPicPr>
          <p:cNvPr id="4" name="Picture 3"/>
          <p:cNvPicPr>
            <a:picLocks noChangeAspect="1"/>
          </p:cNvPicPr>
          <p:nvPr/>
        </p:nvPicPr>
        <p:blipFill>
          <a:blip r:embed="rId2"/>
          <a:stretch>
            <a:fillRect/>
          </a:stretch>
        </p:blipFill>
        <p:spPr>
          <a:xfrm>
            <a:off x="3196590" y="600891"/>
            <a:ext cx="5067300" cy="1998617"/>
          </a:xfrm>
          <a:prstGeom prst="rect">
            <a:avLst/>
          </a:prstGeom>
        </p:spPr>
      </p:pic>
      <p:pic>
        <p:nvPicPr>
          <p:cNvPr id="5" name="Picture 4"/>
          <p:cNvPicPr>
            <a:picLocks noChangeAspect="1"/>
          </p:cNvPicPr>
          <p:nvPr/>
        </p:nvPicPr>
        <p:blipFill>
          <a:blip r:embed="rId3"/>
          <a:stretch>
            <a:fillRect/>
          </a:stretch>
        </p:blipFill>
        <p:spPr>
          <a:xfrm>
            <a:off x="2914378" y="3539081"/>
            <a:ext cx="5657850" cy="1568496"/>
          </a:xfrm>
          <a:prstGeom prst="rect">
            <a:avLst/>
          </a:prstGeom>
        </p:spPr>
      </p:pic>
    </p:spTree>
    <p:extLst>
      <p:ext uri="{BB962C8B-B14F-4D97-AF65-F5344CB8AC3E}">
        <p14:creationId xmlns:p14="http://schemas.microsoft.com/office/powerpoint/2010/main" val="1621086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17151"/>
          </a:xfrm>
        </p:spPr>
        <p:txBody>
          <a:bodyPr>
            <a:normAutofit/>
          </a:bodyPr>
          <a:lstStyle/>
          <a:p>
            <a:pPr algn="ctr"/>
            <a:r>
              <a:rPr lang="tr-TR" sz="3200" dirty="0" smtClean="0"/>
              <a:t>Kıl Kökenli Lifler</a:t>
            </a:r>
            <a:endParaRPr lang="tr-TR" sz="3200" dirty="0"/>
          </a:p>
        </p:txBody>
      </p:sp>
      <p:sp>
        <p:nvSpPr>
          <p:cNvPr id="3" name="Content Placeholder 2"/>
          <p:cNvSpPr>
            <a:spLocks noGrp="1"/>
          </p:cNvSpPr>
          <p:nvPr>
            <p:ph idx="1"/>
          </p:nvPr>
        </p:nvSpPr>
        <p:spPr>
          <a:xfrm>
            <a:off x="1069848" y="1240971"/>
            <a:ext cx="10058400" cy="4931229"/>
          </a:xfrm>
        </p:spPr>
        <p:txBody>
          <a:bodyPr/>
          <a:lstStyle/>
          <a:p>
            <a:pPr marL="0" indent="0" algn="just">
              <a:lnSpc>
                <a:spcPct val="150000"/>
              </a:lnSpc>
              <a:buNone/>
            </a:pPr>
            <a:r>
              <a:rPr lang="tr-TR" dirty="0" smtClean="0"/>
              <a:t>Hayvanlardan elde edilen teksil lifleri olan yün ve diğer deri ürünü lifler, ekonomik değeri olan liflerdir. Koyundan elde edilen yün, hayvansal lifler içersinde %90’dan daha fazla orandadır.</a:t>
            </a:r>
            <a:endParaRPr lang="tr-TR" dirty="0"/>
          </a:p>
          <a:p>
            <a:pPr marL="0" indent="0" algn="just">
              <a:lnSpc>
                <a:spcPct val="150000"/>
              </a:lnSpc>
              <a:buNone/>
            </a:pPr>
            <a:r>
              <a:rPr lang="tr-TR" dirty="0" smtClean="0"/>
              <a:t>Kıl kökenli deri ürünü liflerin tümünün kimyasal yapı taşı </a:t>
            </a:r>
            <a:r>
              <a:rPr lang="tr-TR" b="1" dirty="0" smtClean="0">
                <a:solidFill>
                  <a:srgbClr val="FF0000"/>
                </a:solidFill>
              </a:rPr>
              <a:t>keratindir</a:t>
            </a:r>
            <a:r>
              <a:rPr lang="tr-TR" dirty="0" smtClean="0"/>
              <a:t>.</a:t>
            </a:r>
            <a:endParaRPr lang="tr-TR" dirty="0"/>
          </a:p>
        </p:txBody>
      </p:sp>
    </p:spTree>
    <p:extLst>
      <p:ext uri="{BB962C8B-B14F-4D97-AF65-F5344CB8AC3E}">
        <p14:creationId xmlns:p14="http://schemas.microsoft.com/office/powerpoint/2010/main" val="2967971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468957"/>
          </a:xfrm>
        </p:spPr>
        <p:txBody>
          <a:bodyPr>
            <a:normAutofit fontScale="90000"/>
          </a:bodyPr>
          <a:lstStyle/>
          <a:p>
            <a:pPr algn="ctr"/>
            <a:r>
              <a:rPr lang="tr-TR" sz="3200" dirty="0" smtClean="0"/>
              <a:t>Keratin</a:t>
            </a:r>
            <a:endParaRPr lang="tr-TR" sz="3200" dirty="0"/>
          </a:p>
        </p:txBody>
      </p:sp>
      <p:sp>
        <p:nvSpPr>
          <p:cNvPr id="3" name="Content Placeholder 2"/>
          <p:cNvSpPr>
            <a:spLocks noGrp="1"/>
          </p:cNvSpPr>
          <p:nvPr>
            <p:ph idx="1"/>
          </p:nvPr>
        </p:nvSpPr>
        <p:spPr>
          <a:xfrm>
            <a:off x="1069848" y="1136469"/>
            <a:ext cx="10058400" cy="5035731"/>
          </a:xfrm>
        </p:spPr>
        <p:txBody>
          <a:bodyPr/>
          <a:lstStyle/>
          <a:p>
            <a:pPr marL="0" indent="0" algn="just">
              <a:lnSpc>
                <a:spcPct val="150000"/>
              </a:lnSpc>
              <a:buNone/>
            </a:pPr>
            <a:r>
              <a:rPr lang="tr-TR" dirty="0"/>
              <a:t>Keratin, yün ve saç gibi kıllar yanında, hayvanların boynuz ve tırnak gibi dokularını oluşturan bir protein maddesidir. Bütün proteinler gibi keratin de karmaşık yapıda bir kimyasal bileşiktir. Yapısında karbon, hidrojen, oksijen, azot ve kükürt elementleri bulunur. Fazla miktarda içerdiği kükürt ile diğer proteinlerden farklandırılır. Keratinin yapısına iştirak eden aminoasitlerden başlıcaları ve oranları </a:t>
            </a:r>
            <a:r>
              <a:rPr lang="tr-TR" dirty="0" smtClean="0"/>
              <a:t>bir sonraki sayfadaki tabloda gösterilmiştir</a:t>
            </a:r>
            <a:r>
              <a:rPr lang="tr-TR" dirty="0"/>
              <a:t>.</a:t>
            </a:r>
          </a:p>
        </p:txBody>
      </p:sp>
    </p:spTree>
    <p:extLst>
      <p:ext uri="{BB962C8B-B14F-4D97-AF65-F5344CB8AC3E}">
        <p14:creationId xmlns:p14="http://schemas.microsoft.com/office/powerpoint/2010/main" val="664230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83771"/>
            <a:ext cx="10058400" cy="5388429"/>
          </a:xfrm>
        </p:spPr>
        <p:txBody>
          <a:bodyPr>
            <a:normAutofit lnSpcReduction="10000"/>
          </a:bodyPr>
          <a:lstStyle/>
          <a:p>
            <a:pPr marL="0" indent="0" algn="just">
              <a:lnSpc>
                <a:spcPct val="150000"/>
              </a:lnSpc>
              <a:buNone/>
            </a:pPr>
            <a:endParaRPr lang="tr-TR" dirty="0" smtClean="0"/>
          </a:p>
          <a:p>
            <a:pPr marL="0" indent="0" algn="just">
              <a:lnSpc>
                <a:spcPct val="150000"/>
              </a:lnSpc>
              <a:buNone/>
            </a:pPr>
            <a:endParaRPr lang="tr-TR" dirty="0"/>
          </a:p>
          <a:p>
            <a:pPr marL="0" indent="0" algn="just">
              <a:lnSpc>
                <a:spcPct val="150000"/>
              </a:lnSpc>
              <a:buNone/>
            </a:pPr>
            <a:endParaRPr lang="tr-TR" dirty="0" smtClean="0"/>
          </a:p>
          <a:p>
            <a:pPr marL="0" indent="0" algn="just">
              <a:lnSpc>
                <a:spcPct val="150000"/>
              </a:lnSpc>
              <a:buNone/>
            </a:pPr>
            <a:endParaRPr lang="tr-TR" dirty="0"/>
          </a:p>
          <a:p>
            <a:pPr marL="0" indent="0" algn="just">
              <a:lnSpc>
                <a:spcPct val="150000"/>
              </a:lnSpc>
              <a:buNone/>
            </a:pPr>
            <a:endParaRPr lang="tr-TR" dirty="0" smtClean="0"/>
          </a:p>
          <a:p>
            <a:pPr marL="0" indent="0" algn="just">
              <a:lnSpc>
                <a:spcPct val="150000"/>
              </a:lnSpc>
              <a:buNone/>
            </a:pPr>
            <a:endParaRPr lang="tr-TR" dirty="0"/>
          </a:p>
          <a:p>
            <a:pPr marL="0" indent="0" algn="just">
              <a:lnSpc>
                <a:spcPct val="150000"/>
              </a:lnSpc>
              <a:buNone/>
            </a:pPr>
            <a:r>
              <a:rPr lang="tr-TR" dirty="0" smtClean="0"/>
              <a:t>Bunların </a:t>
            </a:r>
            <a:r>
              <a:rPr lang="tr-TR" dirty="0"/>
              <a:t>dışında çok az miktarlarda olmak üzere, alanin, valin, izolösin, metionin, lizin, fenilalanin, histidin ve triptofan gibi aminoasitler de keratinin bileşiminde bulunur. Keratin zincirinde bu asitler birbirlerine, aşağıdaki kimyasal bağlarla bağlanır.</a:t>
            </a:r>
          </a:p>
        </p:txBody>
      </p:sp>
      <p:pic>
        <p:nvPicPr>
          <p:cNvPr id="6" name="Picture 5"/>
          <p:cNvPicPr>
            <a:picLocks noChangeAspect="1"/>
          </p:cNvPicPr>
          <p:nvPr/>
        </p:nvPicPr>
        <p:blipFill>
          <a:blip r:embed="rId2"/>
          <a:stretch>
            <a:fillRect/>
          </a:stretch>
        </p:blipFill>
        <p:spPr>
          <a:xfrm>
            <a:off x="2377440" y="791799"/>
            <a:ext cx="7249886" cy="3419475"/>
          </a:xfrm>
          <a:prstGeom prst="rect">
            <a:avLst/>
          </a:prstGeom>
        </p:spPr>
      </p:pic>
    </p:spTree>
    <p:extLst>
      <p:ext uri="{BB962C8B-B14F-4D97-AF65-F5344CB8AC3E}">
        <p14:creationId xmlns:p14="http://schemas.microsoft.com/office/powerpoint/2010/main" val="1623040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69848" y="744583"/>
            <a:ext cx="10058400" cy="5427617"/>
          </a:xfrm>
        </p:spPr>
        <p:txBody>
          <a:bodyPr/>
          <a:lstStyle/>
          <a:p>
            <a:pPr marL="0" indent="0" algn="just">
              <a:lnSpc>
                <a:spcPct val="150000"/>
              </a:lnSpc>
              <a:buNone/>
            </a:pPr>
            <a:r>
              <a:rPr lang="tr-TR" b="1" dirty="0">
                <a:solidFill>
                  <a:srgbClr val="FF0000"/>
                </a:solidFill>
              </a:rPr>
              <a:t>Peptid bağları : </a:t>
            </a:r>
            <a:r>
              <a:rPr lang="tr-TR" dirty="0"/>
              <a:t>Aminoasitlerin polimerleşmesi sırasında oluşturdukları kovalent bağlardır. Bir aminoasitin karboksil grubu ile diğer bir aminoasitin amino grubu arasında bir molekül su ayrılması ile meydana gelir.</a:t>
            </a:r>
          </a:p>
        </p:txBody>
      </p:sp>
      <p:pic>
        <p:nvPicPr>
          <p:cNvPr id="7" name="Picture 6"/>
          <p:cNvPicPr>
            <a:picLocks noChangeAspect="1"/>
          </p:cNvPicPr>
          <p:nvPr/>
        </p:nvPicPr>
        <p:blipFill>
          <a:blip r:embed="rId2"/>
          <a:stretch>
            <a:fillRect/>
          </a:stretch>
        </p:blipFill>
        <p:spPr>
          <a:xfrm>
            <a:off x="2233749" y="2724967"/>
            <a:ext cx="7132319" cy="2609850"/>
          </a:xfrm>
          <a:prstGeom prst="rect">
            <a:avLst/>
          </a:prstGeom>
        </p:spPr>
      </p:pic>
    </p:spTree>
    <p:extLst>
      <p:ext uri="{BB962C8B-B14F-4D97-AF65-F5344CB8AC3E}">
        <p14:creationId xmlns:p14="http://schemas.microsoft.com/office/powerpoint/2010/main" val="794981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57646"/>
            <a:ext cx="10058400" cy="5414554"/>
          </a:xfrm>
        </p:spPr>
        <p:txBody>
          <a:bodyPr/>
          <a:lstStyle/>
          <a:p>
            <a:pPr marL="0" indent="0" algn="just">
              <a:lnSpc>
                <a:spcPct val="150000"/>
              </a:lnSpc>
              <a:buNone/>
            </a:pPr>
            <a:r>
              <a:rPr lang="tr-TR" b="1" dirty="0">
                <a:solidFill>
                  <a:srgbClr val="FF0000"/>
                </a:solidFill>
              </a:rPr>
              <a:t>Tuz bağları : </a:t>
            </a:r>
            <a:r>
              <a:rPr lang="tr-TR" dirty="0"/>
              <a:t>Aminoasit birimlerinde bazı R yan grupları asidik (-COOH) veya bazik gruplar (-NH2) içerir. Uzun protein zinciri üzerinde peptidleşmeye iştirak etmemiş karboksil ve amino grupları varsa serbest kalan bu gruplar birbirleri ile tuz yapısında bağlar oluşturur. Adından da anlaşılacağı üzere bu bağlar iyonik karakterdedir. Bu tür bağlar protein zincirlerini birbirlerine yan bağlarla(çapraz bağlar) bağlanmış durumdadırlar.</a:t>
            </a:r>
          </a:p>
        </p:txBody>
      </p:sp>
      <p:pic>
        <p:nvPicPr>
          <p:cNvPr id="4" name="Picture 3"/>
          <p:cNvPicPr>
            <a:picLocks noChangeAspect="1"/>
          </p:cNvPicPr>
          <p:nvPr/>
        </p:nvPicPr>
        <p:blipFill>
          <a:blip r:embed="rId2"/>
          <a:stretch>
            <a:fillRect/>
          </a:stretch>
        </p:blipFill>
        <p:spPr>
          <a:xfrm>
            <a:off x="2873830" y="3767273"/>
            <a:ext cx="5881006" cy="1962150"/>
          </a:xfrm>
          <a:prstGeom prst="rect">
            <a:avLst/>
          </a:prstGeom>
        </p:spPr>
      </p:pic>
    </p:spTree>
    <p:extLst>
      <p:ext uri="{BB962C8B-B14F-4D97-AF65-F5344CB8AC3E}">
        <p14:creationId xmlns:p14="http://schemas.microsoft.com/office/powerpoint/2010/main" val="2133715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83771"/>
            <a:ext cx="10058400" cy="5388429"/>
          </a:xfrm>
        </p:spPr>
        <p:txBody>
          <a:bodyPr/>
          <a:lstStyle/>
          <a:p>
            <a:pPr marL="0" indent="0" algn="just">
              <a:lnSpc>
                <a:spcPct val="150000"/>
              </a:lnSpc>
              <a:buNone/>
            </a:pPr>
            <a:r>
              <a:rPr lang="tr-TR" b="1" dirty="0">
                <a:solidFill>
                  <a:srgbClr val="FF0000"/>
                </a:solidFill>
              </a:rPr>
              <a:t>Sistin bağları :</a:t>
            </a:r>
            <a:r>
              <a:rPr lang="tr-TR" dirty="0"/>
              <a:t> Yün keratininde, kovalent bağ karakterinde ve yan zincir (çapraz bağ) oluşturan bir başka bağda sistin bağlarıdır. Keratin zincirinin yapısına iştirak eden sistinde iki aminoasit ve iki karboksil grubu vardır. Bu iki grup, protein oluşturmak üzere diğer aminoasitlerle birleşip, peptid bağlarını meydana getirirler. Bu bağlanma sırasında –S-S- grubu iki protein zinciri arasında kalır. Böylece iki zincir arasında yeni bir köprü oluşur</a:t>
            </a:r>
            <a:r>
              <a:rPr lang="tr-TR" dirty="0" smtClean="0"/>
              <a:t>.</a:t>
            </a:r>
            <a:endParaRPr lang="tr-TR" dirty="0"/>
          </a:p>
        </p:txBody>
      </p:sp>
      <p:pic>
        <p:nvPicPr>
          <p:cNvPr id="4" name="Picture 3"/>
          <p:cNvPicPr>
            <a:picLocks noChangeAspect="1"/>
          </p:cNvPicPr>
          <p:nvPr/>
        </p:nvPicPr>
        <p:blipFill>
          <a:blip r:embed="rId2"/>
          <a:stretch>
            <a:fillRect/>
          </a:stretch>
        </p:blipFill>
        <p:spPr>
          <a:xfrm>
            <a:off x="2181497" y="3801291"/>
            <a:ext cx="6766559" cy="1983106"/>
          </a:xfrm>
          <a:prstGeom prst="rect">
            <a:avLst/>
          </a:prstGeom>
        </p:spPr>
      </p:pic>
    </p:spTree>
    <p:extLst>
      <p:ext uri="{BB962C8B-B14F-4D97-AF65-F5344CB8AC3E}">
        <p14:creationId xmlns:p14="http://schemas.microsoft.com/office/powerpoint/2010/main" val="582611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XP9FOhnlccA/UOlRYZ_ZcdI/AAAAAAAABkM/Fv0uenMSKXg/s1600/kapo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03675" y="1262062"/>
            <a:ext cx="4191000" cy="435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832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809897"/>
            <a:ext cx="10058400" cy="5362303"/>
          </a:xfrm>
        </p:spPr>
        <p:txBody>
          <a:bodyPr/>
          <a:lstStyle/>
          <a:p>
            <a:pPr marL="0" indent="0">
              <a:buNone/>
            </a:pPr>
            <a:r>
              <a:rPr lang="tr-TR" dirty="0"/>
              <a:t>Sistin bağları ayrıca aynı protein zinciri üzerinde bulunabilir.</a:t>
            </a:r>
          </a:p>
          <a:p>
            <a:pPr marL="0" indent="0">
              <a:buNone/>
            </a:pPr>
            <a:endParaRPr lang="tr-TR" dirty="0"/>
          </a:p>
        </p:txBody>
      </p:sp>
      <p:pic>
        <p:nvPicPr>
          <p:cNvPr id="4" name="Picture 3"/>
          <p:cNvPicPr>
            <a:picLocks noChangeAspect="1"/>
          </p:cNvPicPr>
          <p:nvPr/>
        </p:nvPicPr>
        <p:blipFill>
          <a:blip r:embed="rId2"/>
          <a:stretch>
            <a:fillRect/>
          </a:stretch>
        </p:blipFill>
        <p:spPr>
          <a:xfrm>
            <a:off x="1658983" y="1463040"/>
            <a:ext cx="8020593" cy="2586446"/>
          </a:xfrm>
          <a:prstGeom prst="rect">
            <a:avLst/>
          </a:prstGeom>
        </p:spPr>
      </p:pic>
    </p:spTree>
    <p:extLst>
      <p:ext uri="{BB962C8B-B14F-4D97-AF65-F5344CB8AC3E}">
        <p14:creationId xmlns:p14="http://schemas.microsoft.com/office/powerpoint/2010/main" val="2727377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57646"/>
            <a:ext cx="10058400" cy="5414554"/>
          </a:xfrm>
        </p:spPr>
        <p:txBody>
          <a:bodyPr/>
          <a:lstStyle/>
          <a:p>
            <a:pPr marL="0" indent="0" algn="just">
              <a:lnSpc>
                <a:spcPct val="150000"/>
              </a:lnSpc>
              <a:buNone/>
            </a:pPr>
            <a:r>
              <a:rPr lang="tr-TR" b="1" dirty="0">
                <a:solidFill>
                  <a:srgbClr val="FF0000"/>
                </a:solidFill>
              </a:rPr>
              <a:t>H-Köprüleri :</a:t>
            </a:r>
            <a:r>
              <a:rPr lang="tr-TR" dirty="0"/>
              <a:t> Keratin zincirindeki amid -CO-NH- grupları kolayca hidrojen köprüleri oluştururlar. Zincirdeki karbonil (&gt;C=O) grubu ile imino (-NH-) grubu arasındaki H-köprüsü aynı protein zincirinde meydana gelirse a-şekli; karşılıklı polimer zincirleri arasında oluşursa ß-şekli meydana gelir. Gerilmemiş normal durumdaki yün lifinin doğal yapısı a-şeklindedir. Gerilmiş halde ise ß-keratin şekline dönüşür; ancak kendi haline bırakıldığında yine a-şekline dönmeye çalışır. Bunun dışında hidrojen köprüleri protofibriller arasında da bulunur. Keratin, oldukça düzensiz yapıdadır. Kristalin bölgelerinin oranı %25-30; amorf bölgeler ise %70-75 arasındadır.</a:t>
            </a:r>
          </a:p>
        </p:txBody>
      </p:sp>
    </p:spTree>
    <p:extLst>
      <p:ext uri="{BB962C8B-B14F-4D97-AF65-F5344CB8AC3E}">
        <p14:creationId xmlns:p14="http://schemas.microsoft.com/office/powerpoint/2010/main" val="2127906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9848" y="940526"/>
            <a:ext cx="10058400" cy="5231674"/>
          </a:xfrm>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lgn="just">
              <a:lnSpc>
                <a:spcPct val="150000"/>
              </a:lnSpc>
              <a:buNone/>
            </a:pPr>
            <a:r>
              <a:rPr lang="tr-TR" dirty="0" smtClean="0"/>
              <a:t>Keratinin yapısındaki bu karakteristik bağlar, kıl kökenli liflerin fiziksel ve kimyasal özellikleribi belirler. Kimyasal reaktiflerle reaksiyonlarda etkili rol oynar.</a:t>
            </a:r>
            <a:endParaRPr lang="tr-TR" dirty="0"/>
          </a:p>
        </p:txBody>
      </p:sp>
      <p:pic>
        <p:nvPicPr>
          <p:cNvPr id="6" name="Content Placeholder 3"/>
          <p:cNvPicPr>
            <a:picLocks noChangeAspect="1"/>
          </p:cNvPicPr>
          <p:nvPr/>
        </p:nvPicPr>
        <p:blipFill>
          <a:blip r:embed="rId2"/>
          <a:stretch>
            <a:fillRect/>
          </a:stretch>
        </p:blipFill>
        <p:spPr>
          <a:xfrm>
            <a:off x="2299063" y="888274"/>
            <a:ext cx="7589519" cy="2886892"/>
          </a:xfrm>
          <a:prstGeom prst="rect">
            <a:avLst/>
          </a:prstGeom>
        </p:spPr>
      </p:pic>
    </p:spTree>
    <p:extLst>
      <p:ext uri="{BB962C8B-B14F-4D97-AF65-F5344CB8AC3E}">
        <p14:creationId xmlns:p14="http://schemas.microsoft.com/office/powerpoint/2010/main" val="176609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77962"/>
          </a:xfrm>
        </p:spPr>
        <p:txBody>
          <a:bodyPr>
            <a:normAutofit/>
          </a:bodyPr>
          <a:lstStyle/>
          <a:p>
            <a:r>
              <a:rPr lang="tr-TR" sz="3600" dirty="0" smtClean="0"/>
              <a:t>KAYNAKLAR</a:t>
            </a:r>
            <a:endParaRPr lang="tr-TR" sz="3600" dirty="0"/>
          </a:p>
        </p:txBody>
      </p:sp>
      <p:sp>
        <p:nvSpPr>
          <p:cNvPr id="3" name="Content Placeholder 2"/>
          <p:cNvSpPr>
            <a:spLocks noGrp="1"/>
          </p:cNvSpPr>
          <p:nvPr>
            <p:ph idx="1"/>
          </p:nvPr>
        </p:nvSpPr>
        <p:spPr>
          <a:xfrm>
            <a:off x="1069848" y="1449977"/>
            <a:ext cx="10058400" cy="4722223"/>
          </a:xfrm>
        </p:spPr>
        <p:txBody>
          <a:bodyPr/>
          <a:lstStyle/>
          <a:p>
            <a:pPr marL="0" indent="0" algn="just">
              <a:lnSpc>
                <a:spcPct val="150000"/>
              </a:lnSpc>
              <a:buNone/>
            </a:pPr>
            <a:r>
              <a:rPr lang="tr-TR" dirty="0"/>
              <a:t>Saçak Mehmet, 2004, Polimer Kimyası, Gazi Kitabevi, Ankara.</a:t>
            </a:r>
          </a:p>
          <a:p>
            <a:pPr marL="0" indent="0" algn="just">
              <a:lnSpc>
                <a:spcPct val="150000"/>
              </a:lnSpc>
              <a:buNone/>
            </a:pPr>
            <a:r>
              <a:rPr lang="tr-TR" dirty="0"/>
              <a:t>Saçak Mehmet, 2005, Polimer Teknolojisi, Gazi Kitabevi, Ankara.</a:t>
            </a:r>
          </a:p>
          <a:p>
            <a:pPr marL="0" indent="0" algn="just">
              <a:lnSpc>
                <a:spcPct val="150000"/>
              </a:lnSpc>
              <a:buNone/>
            </a:pPr>
            <a:r>
              <a:rPr lang="tr-TR" dirty="0"/>
              <a:t>Textile Technology (Hardcover), Thomas Gries, Dieter Veit, Published 9 April 2006.</a:t>
            </a:r>
          </a:p>
          <a:p>
            <a:pPr marL="0" indent="0" algn="just">
              <a:lnSpc>
                <a:spcPct val="150000"/>
              </a:lnSpc>
              <a:buNone/>
            </a:pPr>
            <a:r>
              <a:rPr lang="tr-TR" dirty="0"/>
              <a:t>Elyaf Bilgisi. Prof. Dr. İnci Başer, Marmara Üniversitesi Yayınları</a:t>
            </a:r>
          </a:p>
          <a:p>
            <a:pPr marL="0" indent="0" algn="just">
              <a:lnSpc>
                <a:spcPct val="150000"/>
              </a:lnSpc>
              <a:buNone/>
            </a:pPr>
            <a:r>
              <a:rPr lang="tr-TR" dirty="0"/>
              <a:t>Başer, İ., 2012. Elyaf Bilgisi. Marmara Üniversitesi Yayınları, Yayın No: 687, 180s, İstanbul.</a:t>
            </a:r>
          </a:p>
          <a:p>
            <a:pPr marL="0" indent="0">
              <a:buNone/>
            </a:pPr>
            <a:endParaRPr lang="tr-TR" dirty="0"/>
          </a:p>
        </p:txBody>
      </p:sp>
    </p:spTree>
    <p:extLst>
      <p:ext uri="{BB962C8B-B14F-4D97-AF65-F5344CB8AC3E}">
        <p14:creationId xmlns:p14="http://schemas.microsoft.com/office/powerpoint/2010/main" val="1942641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25711"/>
          </a:xfrm>
        </p:spPr>
        <p:txBody>
          <a:bodyPr>
            <a:normAutofit/>
          </a:bodyPr>
          <a:lstStyle/>
          <a:p>
            <a:pPr algn="ctr"/>
            <a:r>
              <a:rPr lang="tr-TR" sz="2800" dirty="0" smtClean="0"/>
              <a:t>BİTKİ GÖVDESİNDEN ELDE EDİLEN LİFLER</a:t>
            </a:r>
            <a:endParaRPr lang="tr-TR" sz="2800" dirty="0"/>
          </a:p>
        </p:txBody>
      </p:sp>
      <p:sp>
        <p:nvSpPr>
          <p:cNvPr id="3" name="Content Placeholder 2"/>
          <p:cNvSpPr>
            <a:spLocks noGrp="1"/>
          </p:cNvSpPr>
          <p:nvPr>
            <p:ph idx="1"/>
          </p:nvPr>
        </p:nvSpPr>
        <p:spPr>
          <a:xfrm>
            <a:off x="1069848" y="1123406"/>
            <a:ext cx="10058400" cy="5048794"/>
          </a:xfrm>
        </p:spPr>
        <p:txBody>
          <a:bodyPr/>
          <a:lstStyle/>
          <a:p>
            <a:pPr marL="0" indent="0" algn="just">
              <a:lnSpc>
                <a:spcPct val="150000"/>
              </a:lnSpc>
              <a:buNone/>
            </a:pPr>
            <a:r>
              <a:rPr lang="tr-TR" dirty="0"/>
              <a:t>Bitki gövdesinden elde edilen liflere” bast elyafı” da denir. Bu lifler, bir tek hücreden değil birçok hücreden oluşmuş bir lif demeti şeklindedir. Bu yüzden bu sınıfa, “çok hücreli elyaf” adı da verilir. </a:t>
            </a:r>
            <a:r>
              <a:rPr lang="tr-TR" dirty="0" smtClean="0"/>
              <a:t>Keten, kenevir;, jüt ve rami gibi lifler bu sınıftan olup, bunlardan dünyada en fazla üretileni jüttür.</a:t>
            </a:r>
            <a:endParaRPr lang="tr-TR" dirty="0"/>
          </a:p>
        </p:txBody>
      </p:sp>
    </p:spTree>
    <p:extLst>
      <p:ext uri="{BB962C8B-B14F-4D97-AF65-F5344CB8AC3E}">
        <p14:creationId xmlns:p14="http://schemas.microsoft.com/office/powerpoint/2010/main" val="3442151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86522"/>
          </a:xfrm>
        </p:spPr>
        <p:txBody>
          <a:bodyPr>
            <a:normAutofit/>
          </a:bodyPr>
          <a:lstStyle/>
          <a:p>
            <a:pPr algn="ctr"/>
            <a:r>
              <a:rPr lang="tr-TR" sz="3200" dirty="0" smtClean="0"/>
              <a:t>Keten</a:t>
            </a:r>
            <a:endParaRPr lang="tr-TR" sz="3200" dirty="0"/>
          </a:p>
        </p:txBody>
      </p:sp>
      <p:sp>
        <p:nvSpPr>
          <p:cNvPr id="3" name="Content Placeholder 2"/>
          <p:cNvSpPr>
            <a:spLocks noGrp="1"/>
          </p:cNvSpPr>
          <p:nvPr>
            <p:ph idx="1"/>
          </p:nvPr>
        </p:nvSpPr>
        <p:spPr>
          <a:xfrm>
            <a:off x="1069848" y="1227909"/>
            <a:ext cx="10058400" cy="4944291"/>
          </a:xfrm>
        </p:spPr>
        <p:txBody>
          <a:bodyPr>
            <a:normAutofit/>
          </a:bodyPr>
          <a:lstStyle/>
          <a:p>
            <a:pPr marL="0" indent="0" algn="just">
              <a:lnSpc>
                <a:spcPct val="150000"/>
              </a:lnSpc>
              <a:buNone/>
            </a:pPr>
            <a:r>
              <a:rPr lang="tr-TR" dirty="0" smtClean="0"/>
              <a:t>Ketengiller </a:t>
            </a:r>
            <a:r>
              <a:rPr lang="tr-TR" dirty="0"/>
              <a:t>familyasından keten cinsinin en yaygın türüdür. Keten bitkisi, bitki gövdesinden (sapından) elde edilen liflerin başında gelir. </a:t>
            </a:r>
            <a:endParaRPr lang="tr-TR" dirty="0" smtClean="0"/>
          </a:p>
          <a:p>
            <a:pPr marL="0" indent="0" algn="just">
              <a:lnSpc>
                <a:spcPct val="150000"/>
              </a:lnSpc>
              <a:buNone/>
            </a:pPr>
            <a:r>
              <a:rPr lang="tr-TR" dirty="0" smtClean="0"/>
              <a:t>Dünya'da </a:t>
            </a:r>
            <a:r>
              <a:rPr lang="tr-TR" dirty="0"/>
              <a:t>keten üretiminde ilk sırayı Rusya, ikinci sırayı Polonya alır. Haziran-Ağustos ayları arasında ipek gibi, mavimsi veya sarı renkli çiçekler açan bir bitkidir. Genellikle tohumu ve lifi için yetiştirilir. 15-60 cm boylanabilir. Tohumu ve lifi için yetiştirilen doğal ve kültür formu bulunur. </a:t>
            </a:r>
          </a:p>
          <a:p>
            <a:pPr marL="0" indent="0" algn="just">
              <a:lnSpc>
                <a:spcPct val="150000"/>
              </a:lnSpc>
              <a:buNone/>
            </a:pPr>
            <a:r>
              <a:rPr lang="tr-TR" dirty="0" smtClean="0"/>
              <a:t>Ketenin </a:t>
            </a:r>
            <a:r>
              <a:rPr lang="tr-TR" dirty="0"/>
              <a:t>kimyasal yapısında; % </a:t>
            </a:r>
            <a:r>
              <a:rPr lang="tr-TR" dirty="0" smtClean="0"/>
              <a:t>70-85 </a:t>
            </a:r>
            <a:r>
              <a:rPr lang="tr-TR" dirty="0"/>
              <a:t>selüloz</a:t>
            </a:r>
            <a:r>
              <a:rPr lang="tr-TR" dirty="0" smtClean="0"/>
              <a:t>, % 18.5 hemiselüloz, %2-3 linyin, </a:t>
            </a:r>
            <a:r>
              <a:rPr lang="tr-TR" dirty="0"/>
              <a:t>% </a:t>
            </a:r>
            <a:r>
              <a:rPr lang="tr-TR" dirty="0" smtClean="0"/>
              <a:t>2-7 pektin, %2-2.5 protein, az miktarda yağ-vaks ve anorganik madde bulunur</a:t>
            </a:r>
            <a:r>
              <a:rPr lang="tr-TR" dirty="0"/>
              <a:t>. </a:t>
            </a:r>
          </a:p>
        </p:txBody>
      </p:sp>
    </p:spTree>
    <p:extLst>
      <p:ext uri="{BB962C8B-B14F-4D97-AF65-F5344CB8AC3E}">
        <p14:creationId xmlns:p14="http://schemas.microsoft.com/office/powerpoint/2010/main" val="606201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70709"/>
            <a:ext cx="10058400" cy="5401491"/>
          </a:xfrm>
        </p:spPr>
        <p:txBody>
          <a:bodyPr/>
          <a:lstStyle/>
          <a:p>
            <a:pPr marL="0" indent="0" algn="just">
              <a:lnSpc>
                <a:spcPct val="150000"/>
              </a:lnSpc>
              <a:buNone/>
            </a:pPr>
            <a:r>
              <a:rPr lang="tr-TR" dirty="0"/>
              <a:t>Keten her çeşit toprakta yetişebilir. Lif ketenleri nemli havayı, yağ ketenleri ise güneşli havayı sever. Anadolu'da keten yazlık ve güzlük olarak ekilmektedir. Kışlık ketenler Ağustos-Eylül, yazlık ketenler ise Mart ve Nisan aylarında ekilir. Lif ketenlerinin uzun boylu olanları makbuldür ve gübreli toprakta yetişir. Yağ ketenleri, iyice olgunlaştıktan sonra toplandığı halde, lif ketenleri olgunlaşmadan toplanır. Keten tohumları kapsülden dövülerek çıkarılır ve elenerek temizlenir. Gövdeler iyice ezilerek içinden lifleri çıkarılır. Demet haline getirilerek havuzlara daldırılır. Bir müddet bekletildikten sonra çıkarılıp kurutulur. Taraklardan geçirilerek düzeltilir ve yumaklar halinde hazırlanır. Türkiye’de ekilen keten düşük kalitededir. Fransız keteni, parlaklığı ile İrlanda keteni ise beyazlığı ile ünlüdür. </a:t>
            </a:r>
          </a:p>
          <a:p>
            <a:pPr marL="0" indent="0" algn="just">
              <a:lnSpc>
                <a:spcPct val="150000"/>
              </a:lnSpc>
              <a:buNone/>
            </a:pPr>
            <a:endParaRPr lang="tr-TR" dirty="0"/>
          </a:p>
        </p:txBody>
      </p:sp>
    </p:spTree>
    <p:extLst>
      <p:ext uri="{BB962C8B-B14F-4D97-AF65-F5344CB8AC3E}">
        <p14:creationId xmlns:p14="http://schemas.microsoft.com/office/powerpoint/2010/main" val="233447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455894"/>
          </a:xfrm>
        </p:spPr>
        <p:txBody>
          <a:bodyPr>
            <a:normAutofit fontScale="90000"/>
          </a:bodyPr>
          <a:lstStyle/>
          <a:p>
            <a:pPr algn="ctr"/>
            <a:r>
              <a:rPr lang="tr-TR" sz="3200" dirty="0"/>
              <a:t>Keten lifinin elde edilmesi </a:t>
            </a:r>
          </a:p>
        </p:txBody>
      </p:sp>
      <p:sp>
        <p:nvSpPr>
          <p:cNvPr id="3" name="Content Placeholder 2"/>
          <p:cNvSpPr>
            <a:spLocks noGrp="1"/>
          </p:cNvSpPr>
          <p:nvPr>
            <p:ph idx="1"/>
          </p:nvPr>
        </p:nvSpPr>
        <p:spPr>
          <a:xfrm>
            <a:off x="1069848" y="1071153"/>
            <a:ext cx="10058400" cy="5368835"/>
          </a:xfrm>
        </p:spPr>
        <p:txBody>
          <a:bodyPr>
            <a:normAutofit fontScale="92500" lnSpcReduction="20000"/>
          </a:bodyPr>
          <a:lstStyle/>
          <a:p>
            <a:pPr marL="0" indent="0" algn="just">
              <a:lnSpc>
                <a:spcPct val="150000"/>
              </a:lnSpc>
              <a:buNone/>
            </a:pPr>
            <a:r>
              <a:rPr lang="tr-TR" dirty="0" smtClean="0"/>
              <a:t>Kurutulmuş </a:t>
            </a:r>
            <a:r>
              <a:rPr lang="tr-TR" dirty="0"/>
              <a:t>bitkiden lifin elde edilmesi üç aşamada gerçekleşir. Bunlar; </a:t>
            </a:r>
            <a:r>
              <a:rPr lang="tr-TR" dirty="0" smtClean="0"/>
              <a:t>çürütme</a:t>
            </a:r>
            <a:r>
              <a:rPr lang="tr-TR" dirty="0"/>
              <a:t>, dövme ve taraklamadır. </a:t>
            </a:r>
            <a:endParaRPr lang="tr-TR" dirty="0" smtClean="0"/>
          </a:p>
          <a:p>
            <a:pPr marL="0" indent="0" algn="just">
              <a:lnSpc>
                <a:spcPct val="150000"/>
              </a:lnSpc>
              <a:buNone/>
            </a:pPr>
            <a:r>
              <a:rPr lang="tr-TR" b="1" dirty="0">
                <a:solidFill>
                  <a:srgbClr val="FF0000"/>
                </a:solidFill>
              </a:rPr>
              <a:t>Çürütme </a:t>
            </a:r>
          </a:p>
          <a:p>
            <a:pPr marL="0" indent="0" algn="just">
              <a:lnSpc>
                <a:spcPct val="150000"/>
              </a:lnSpc>
              <a:buNone/>
            </a:pPr>
            <a:r>
              <a:rPr lang="tr-TR" dirty="0"/>
              <a:t>Keten liflerini, yapışık olduğu diğer dokulardan ayırt etmek için çürütme işlemi yapılır. Çürütme işlemi üç değişik yönelme yapılmaktadır. Bunlar; çiğ ile çürütme, su ile çürütme ve kimyasal çürütmedir. </a:t>
            </a:r>
          </a:p>
          <a:p>
            <a:pPr marL="0" indent="0" algn="just">
              <a:lnSpc>
                <a:spcPct val="150000"/>
              </a:lnSpc>
              <a:buNone/>
            </a:pPr>
            <a:r>
              <a:rPr lang="tr-TR" b="1" dirty="0" smtClean="0">
                <a:solidFill>
                  <a:srgbClr val="FF0000"/>
                </a:solidFill>
              </a:rPr>
              <a:t>Çiğ </a:t>
            </a:r>
            <a:r>
              <a:rPr lang="tr-TR" b="1" dirty="0">
                <a:solidFill>
                  <a:srgbClr val="FF0000"/>
                </a:solidFill>
              </a:rPr>
              <a:t>ile çürütme </a:t>
            </a:r>
          </a:p>
          <a:p>
            <a:pPr marL="0" indent="0" algn="just">
              <a:lnSpc>
                <a:spcPct val="150000"/>
              </a:lnSpc>
              <a:buNone/>
            </a:pPr>
            <a:r>
              <a:rPr lang="tr-TR" dirty="0"/>
              <a:t>Nem oranı yüksek bölgelerde, keten sapları çayırlar üzerine serilerek nemli havaya bırakılır. Keten saplarının çürümesi mikroorganizmalar yardımı ile olur. Nem etkisi ile üreyen mikroorganizmalar, bu üreme sırasında lif demetlerini odunsu hücrelere bağlayan pektin maddesini eritirler ve lifler birbirinden ayrılır. İşlem 1-1,5 ayda tamamlanır. Bu yöntemle çok yumuşak lifler elde edilir. </a:t>
            </a:r>
          </a:p>
        </p:txBody>
      </p:sp>
    </p:spTree>
    <p:extLst>
      <p:ext uri="{BB962C8B-B14F-4D97-AF65-F5344CB8AC3E}">
        <p14:creationId xmlns:p14="http://schemas.microsoft.com/office/powerpoint/2010/main" val="2416699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ood Type Yazı Tipi">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Yazı Ti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Tahta Yazı</Template>
  <TotalTime>438</TotalTime>
  <Words>3924</Words>
  <Application>Microsoft Office PowerPoint</Application>
  <PresentationFormat>Widescreen</PresentationFormat>
  <Paragraphs>190</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Bookman Old Style</vt:lpstr>
      <vt:lpstr>Cambria</vt:lpstr>
      <vt:lpstr>Century Gothic</vt:lpstr>
      <vt:lpstr>Wingdings</vt:lpstr>
      <vt:lpstr>Wood Type Yazı Tipi</vt:lpstr>
      <vt:lpstr>Tekstil Hazırlama Teknolojisi</vt:lpstr>
      <vt:lpstr>Kapok</vt:lpstr>
      <vt:lpstr>PowerPoint Presentation</vt:lpstr>
      <vt:lpstr>PowerPoint Presentation</vt:lpstr>
      <vt:lpstr>PowerPoint Presentation</vt:lpstr>
      <vt:lpstr>BİTKİ GÖVDESİNDEN ELDE EDİLEN LİFLER</vt:lpstr>
      <vt:lpstr>Keten</vt:lpstr>
      <vt:lpstr>PowerPoint Presentation</vt:lpstr>
      <vt:lpstr>Keten lifinin elde edilmesi </vt:lpstr>
      <vt:lpstr>PowerPoint Presentation</vt:lpstr>
      <vt:lpstr>PowerPoint Presentation</vt:lpstr>
      <vt:lpstr>PowerPoint Presentation</vt:lpstr>
      <vt:lpstr>Keten lifinin fiziksel yapısı</vt:lpstr>
      <vt:lpstr>Keten kimyasal yapısı ve özellikleri  </vt:lpstr>
      <vt:lpstr>Ketende Terbiye İşlemleri</vt:lpstr>
      <vt:lpstr>PowerPoint Presentation</vt:lpstr>
      <vt:lpstr>Kenevir</vt:lpstr>
      <vt:lpstr>PowerPoint Presentation</vt:lpstr>
      <vt:lpstr>Jüt</vt:lpstr>
      <vt:lpstr>PowerPoint Presentation</vt:lpstr>
      <vt:lpstr>Rami</vt:lpstr>
      <vt:lpstr>PowerPoint Presentation</vt:lpstr>
      <vt:lpstr>PowerPoint Presentation</vt:lpstr>
      <vt:lpstr>  BİTKİ YAPRAKLARINDAN ELDE EDİLEN LİFLER  </vt:lpstr>
      <vt:lpstr>PowerPoint Presentation</vt:lpstr>
      <vt:lpstr>Sisal Liflerinin Elde Edilmesi </vt:lpstr>
      <vt:lpstr>PowerPoint Presentation</vt:lpstr>
      <vt:lpstr>PowerPoint Presentation</vt:lpstr>
      <vt:lpstr>Manila Keneviri (Abaka)</vt:lpstr>
      <vt:lpstr>PowerPoint Presentation</vt:lpstr>
      <vt:lpstr> ABAKA LİFİNİN ÖZELLİKLERİ </vt:lpstr>
      <vt:lpstr>PowerPoint Presentation</vt:lpstr>
      <vt:lpstr>  BİTKİ MEYVESİNDEN ELDE EDİLEN LİFLER  </vt:lpstr>
      <vt:lpstr>Hayvansal Lifler</vt:lpstr>
      <vt:lpstr> Protein</vt:lpstr>
      <vt:lpstr>PowerPoint Presentation</vt:lpstr>
      <vt:lpstr>PowerPoint Presentation</vt:lpstr>
      <vt:lpstr>PowerPoint Presentation</vt:lpstr>
      <vt:lpstr>PowerPoint Presentation</vt:lpstr>
      <vt:lpstr>PowerPoint Presentation</vt:lpstr>
      <vt:lpstr>PowerPoint Presentation</vt:lpstr>
      <vt:lpstr>Proteinin Kimyasal Özellikleri</vt:lpstr>
      <vt:lpstr>PowerPoint Presentation</vt:lpstr>
      <vt:lpstr>Kıl Kökenli Lifler</vt:lpstr>
      <vt:lpstr>Keratin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KİMYA MÜHENDİSLİĞİ LABORATUVARI 2</dc:title>
  <dc:creator>Supervisor</dc:creator>
  <cp:lastModifiedBy>Osman İsmail</cp:lastModifiedBy>
  <cp:revision>106</cp:revision>
  <dcterms:created xsi:type="dcterms:W3CDTF">2020-09-15T09:06:59Z</dcterms:created>
  <dcterms:modified xsi:type="dcterms:W3CDTF">2024-03-06T08:38:39Z</dcterms:modified>
</cp:coreProperties>
</file>