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4"/>
  </p:notesMasterIdLst>
  <p:handoutMasterIdLst>
    <p:handoutMasterId r:id="rId25"/>
  </p:handoutMasterIdLst>
  <p:sldIdLst>
    <p:sldId id="261" r:id="rId5"/>
    <p:sldId id="262" r:id="rId6"/>
    <p:sldId id="285" r:id="rId7"/>
    <p:sldId id="263" r:id="rId8"/>
    <p:sldId id="265" r:id="rId9"/>
    <p:sldId id="284" r:id="rId10"/>
    <p:sldId id="280" r:id="rId11"/>
    <p:sldId id="271" r:id="rId12"/>
    <p:sldId id="287" r:id="rId13"/>
    <p:sldId id="272" r:id="rId14"/>
    <p:sldId id="273" r:id="rId15"/>
    <p:sldId id="281" r:id="rId16"/>
    <p:sldId id="274" r:id="rId17"/>
    <p:sldId id="275" r:id="rId18"/>
    <p:sldId id="282" r:id="rId19"/>
    <p:sldId id="276" r:id="rId20"/>
    <p:sldId id="286" r:id="rId21"/>
    <p:sldId id="277" r:id="rId22"/>
    <p:sldId id="283" r:id="rId23"/>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501" autoAdjust="0"/>
  </p:normalViewPr>
  <p:slideViewPr>
    <p:cSldViewPr snapToGrid="0" showGuides="1">
      <p:cViewPr varScale="1">
        <p:scale>
          <a:sx n="88" d="100"/>
          <a:sy n="88" d="100"/>
        </p:scale>
        <p:origin x="60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03AEE5D-6B2A-45FF-9A93-F8D71F36EE79}" type="datetime1">
              <a:rPr lang="tr-TR" smtClean="0"/>
              <a:pPr algn="r" rtl="0"/>
              <a:t>26.05.2021</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tr-TR" smtClean="0"/>
              <a:pPr algn="r" rtl="0"/>
              <a:t>‹#›</a:t>
            </a:fld>
            <a:endParaRPr lang="tr-T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D2362BE-E97E-40FB-A708-815F6D70D169}" type="datetime1">
              <a:rPr lang="tr-TR" noProof="0" smtClean="0"/>
              <a:pPr/>
              <a:t>26.05.2021</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tr-TR" noProof="0" smtClean="0"/>
              <a:pPr/>
              <a:t>‹#›</a:t>
            </a:fld>
            <a:endParaRPr lang="tr-T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Başlık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tr-TR" smtClean="0"/>
              <a:t>Asıl başlık stili için tıklatın</a:t>
            </a:r>
            <a:endParaRPr lang="tr-TR" noProof="0" dirty="0"/>
          </a:p>
        </p:txBody>
      </p:sp>
      <p:sp>
        <p:nvSpPr>
          <p:cNvPr id="3" name="Alt Başlık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smtClean="0"/>
              <a:t>Asıl alt başlık stilini düzenlemek için tıklatın</a:t>
            </a:r>
            <a:endParaRPr lang="tr-TR" noProof="0" dirty="0"/>
          </a:p>
        </p:txBody>
      </p:sp>
      <p:sp>
        <p:nvSpPr>
          <p:cNvPr id="4" name="Tarih Yer Tutucusu 3"/>
          <p:cNvSpPr>
            <a:spLocks noGrp="1"/>
          </p:cNvSpPr>
          <p:nvPr>
            <p:ph type="dt" sz="half" idx="10"/>
          </p:nvPr>
        </p:nvSpPr>
        <p:spPr/>
        <p:txBody>
          <a:bodyPr rtlCol="0"/>
          <a:lstStyle/>
          <a:p>
            <a:r>
              <a:rPr lang="tr-TR" dirty="0" smtClean="0"/>
              <a:t>​</a:t>
            </a:r>
            <a:fld id="{8CC5024F-FC10-43EC-90B2-14A686CD0E18}" type="datetime1">
              <a:rPr lang="tr-TR" smtClean="0"/>
              <a:pPr/>
              <a:t>26.05.2021</a:t>
            </a:fld>
            <a:r>
              <a:rPr lang="tr-TR" dirty="0" smtClean="0"/>
              <a:t>​</a:t>
            </a:r>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smtClean="0"/>
              <a:t>Asıl başlık stili için tıklatın</a:t>
            </a:r>
            <a:endParaRPr lang="tr-TR" noProof="0" dirty="0"/>
          </a:p>
        </p:txBody>
      </p:sp>
      <p:sp>
        <p:nvSpPr>
          <p:cNvPr id="3" name="Resim Yer Tutucusu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lvl1pPr>
              <a:defRPr/>
            </a:lvl1pPr>
          </a:lstStyle>
          <a:p>
            <a:fld id="{D1DA0D8A-3C21-42E2-A072-19EF71ADDE14}" type="datetime1">
              <a:rPr lang="tr-TR" smtClean="0"/>
              <a:pPr/>
              <a:t>26.05.2021</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r>
              <a:rPr lang="tr-TR" dirty="0" smtClean="0"/>
              <a:t>​</a:t>
            </a:r>
            <a:fld id="{90B9948F-6C35-4F44-87EE-340F4B9A62E5}" type="datetime1">
              <a:rPr lang="tr-TR" smtClean="0"/>
              <a:pPr/>
              <a:t>26.05.2021</a:t>
            </a:fld>
            <a:r>
              <a:rPr lang="tr-TR" dirty="0" smtClean="0"/>
              <a:t>​</a:t>
            </a:r>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rtlCol="0"/>
          <a:lstStyle>
            <a:lvl1pPr rtl="0">
              <a:defRPr/>
            </a:lvl1pPr>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5F5582A7-8AE1-41B7-AD9C-A6E2FE14B4B7}" type="datetime1">
              <a:rPr lang="tr-TR" smtClean="0"/>
              <a:pPr/>
              <a:t>26.05.2021</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idx="1"/>
          </p:nvPr>
        </p:nvSpPr>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2AA002D1-C4DA-4457-8A2A-A94E3772E2A8}" type="datetime1">
              <a:rPr lang="tr-TR" smtClean="0"/>
              <a:pPr/>
              <a:t>26.05.2021</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Başlık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tr-TR" smtClean="0"/>
              <a:t>Asıl başlık stili için tıklatın</a:t>
            </a:r>
            <a:endParaRPr lang="tr-TR" noProof="0" dirty="0"/>
          </a:p>
        </p:txBody>
      </p:sp>
      <p:sp>
        <p:nvSpPr>
          <p:cNvPr id="3" name="Alt Başlık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smtClean="0"/>
              <a:t>Asıl alt başlık stilini düzenlemek için tıklatın</a:t>
            </a:r>
            <a:endParaRPr lang="tr-TR" noProof="0" dirty="0"/>
          </a:p>
        </p:txBody>
      </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tr-TR" noProof="0" smtClean="0"/>
              <a:t>Resim eklemek için simgeyi tıklatın</a:t>
            </a:r>
            <a:endParaRPr lang="tr-TR" noProof="0" dirty="0"/>
          </a:p>
        </p:txBody>
      </p:sp>
      <p:sp>
        <p:nvSpPr>
          <p:cNvPr id="19" name="Açıklayıcı Metin"/>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tr-TR" sz="1200" b="1" i="1" noProof="0" dirty="0" smtClean="0">
                <a:latin typeface="Arial" pitchFamily="34" charset="0"/>
                <a:cs typeface="Arial" pitchFamily="34" charset="0"/>
              </a:rPr>
              <a:t>NOT:</a:t>
            </a:r>
          </a:p>
          <a:p>
            <a:pPr rtl="0"/>
            <a:r>
              <a:rPr lang="tr-TR" sz="1200" i="1" noProof="0" dirty="0" smtClean="0">
                <a:latin typeface="Arial" pitchFamily="34" charset="0"/>
                <a:cs typeface="Arial" pitchFamily="34" charset="0"/>
              </a:rPr>
              <a:t>Bu slayttaki resmi değiştirmek için resmi seçin ve silin. Sonra, yer tutucudaki Resimler simgesine tıklayarak kendi resminizi ekleyin.</a:t>
            </a:r>
            <a:endParaRPr lang="tr-TR"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Başlık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noProof="0" smtClean="0"/>
              <a:t>Asıl metin stillerini düzenlemek için tıklatın</a:t>
            </a:r>
          </a:p>
        </p:txBody>
      </p:sp>
      <p:sp>
        <p:nvSpPr>
          <p:cNvPr id="4" name="Tarih Yer Tutucusu 3"/>
          <p:cNvSpPr>
            <a:spLocks noGrp="1"/>
          </p:cNvSpPr>
          <p:nvPr>
            <p:ph type="dt" sz="half" idx="10"/>
          </p:nvPr>
        </p:nvSpPr>
        <p:spPr/>
        <p:txBody>
          <a:bodyPr rtlCol="0"/>
          <a:lstStyle>
            <a:lvl1pPr>
              <a:defRPr/>
            </a:lvl1pPr>
          </a:lstStyle>
          <a:p>
            <a:fld id="{B21CD1C1-8A31-41B9-A065-156D435E96E2}" type="datetime1">
              <a:rPr lang="tr-TR" smtClean="0"/>
              <a:pPr/>
              <a:t>26.05.2021</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İçerik Yer Tutucusu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Tarih Yer Tutucusu 4"/>
          <p:cNvSpPr>
            <a:spLocks noGrp="1"/>
          </p:cNvSpPr>
          <p:nvPr>
            <p:ph type="dt" sz="half" idx="10"/>
          </p:nvPr>
        </p:nvSpPr>
        <p:spPr/>
        <p:txBody>
          <a:bodyPr rtlCol="0"/>
          <a:lstStyle/>
          <a:p>
            <a:r>
              <a:rPr lang="tr-TR" dirty="0" smtClean="0"/>
              <a:t>​</a:t>
            </a:r>
            <a:fld id="{CBFBAE38-B184-44B3-BA3B-396A8F1C180C}" type="datetime1">
              <a:rPr lang="tr-TR" smtClean="0"/>
              <a:pPr/>
              <a:t>26.05.2021</a:t>
            </a:fld>
            <a:r>
              <a:rPr lang="tr-TR" dirty="0" smtClean="0"/>
              <a:t>​</a:t>
            </a:r>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10490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smtClean="0"/>
              <a:t>Asıl metin stillerini düzenlemek için tıklatın</a:t>
            </a:r>
          </a:p>
        </p:txBody>
      </p:sp>
      <p:sp>
        <p:nvSpPr>
          <p:cNvPr id="4" name="İçerik Yer Tutucusu 3"/>
          <p:cNvSpPr>
            <a:spLocks noGrp="1"/>
          </p:cNvSpPr>
          <p:nvPr>
            <p:ph sz="half" idx="2"/>
          </p:nvPr>
        </p:nvSpPr>
        <p:spPr>
          <a:xfrm>
            <a:off x="1104900" y="2424112"/>
            <a:ext cx="4919472" cy="3748088"/>
          </a:xfrm>
        </p:spPr>
        <p:txBody>
          <a:bodyPr rtlCol="0"/>
          <a:lstStyle>
            <a:lvl1pPr>
              <a:defRPr sz="1800"/>
            </a:lvl1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Metin Yer Tutucusu 4"/>
          <p:cNvSpPr>
            <a:spLocks noGrp="1"/>
          </p:cNvSpPr>
          <p:nvPr>
            <p:ph type="body" sz="quarter" idx="3"/>
          </p:nvPr>
        </p:nvSpPr>
        <p:spPr>
          <a:xfrm>
            <a:off x="616611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smtClean="0"/>
              <a:t>Asıl metin stillerini düzenlemek için tıklatın</a:t>
            </a:r>
          </a:p>
        </p:txBody>
      </p:sp>
      <p:sp>
        <p:nvSpPr>
          <p:cNvPr id="6" name="İçerik Yer Tutucusu 5"/>
          <p:cNvSpPr>
            <a:spLocks noGrp="1"/>
          </p:cNvSpPr>
          <p:nvPr>
            <p:ph sz="quarter" idx="4"/>
          </p:nvPr>
        </p:nvSpPr>
        <p:spPr>
          <a:xfrm>
            <a:off x="6166110" y="2424112"/>
            <a:ext cx="4919472" cy="3748088"/>
          </a:xfrm>
        </p:spPr>
        <p:txBody>
          <a:bodyPr rtlCol="0"/>
          <a:lstStyle>
            <a:lvl1pPr>
              <a:defRPr sz="1800"/>
            </a:lvl1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518C863B-F7A6-4DF3-BBF1-5257AD3FDACF}" type="datetime1">
              <a:rPr lang="tr-TR" smtClean="0"/>
              <a:pPr/>
              <a:t>26.05.2021</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Tarih Yer Tutucusu 2"/>
          <p:cNvSpPr>
            <a:spLocks noGrp="1"/>
          </p:cNvSpPr>
          <p:nvPr>
            <p:ph type="dt" sz="half" idx="10"/>
          </p:nvPr>
        </p:nvSpPr>
        <p:spPr/>
        <p:txBody>
          <a:bodyPr rtlCol="0"/>
          <a:lstStyle/>
          <a:p>
            <a:r>
              <a:rPr lang="tr-TR" dirty="0" smtClean="0"/>
              <a:t>​</a:t>
            </a:r>
            <a:fld id="{640DCAEE-D4BE-44EB-87B0-0C856B8BD294}" type="datetime1">
              <a:rPr lang="tr-TR" smtClean="0"/>
              <a:pPr/>
              <a:t>26.05.2021</a:t>
            </a:fld>
            <a:r>
              <a:rPr lang="tr-TR" dirty="0" smtClean="0"/>
              <a:t>​</a:t>
            </a:r>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0CF3E193-3E59-4173-AA9D-E2E5052958C9}" type="datetime1">
              <a:rPr lang="tr-TR" smtClean="0"/>
              <a:pPr/>
              <a:t>26.05.2021</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smtClean="0"/>
              <a:t>Asıl başlık stili için tıklatın</a:t>
            </a:r>
            <a:endParaRPr lang="tr-TR" noProof="0" dirty="0"/>
          </a:p>
        </p:txBody>
      </p:sp>
      <p:sp>
        <p:nvSpPr>
          <p:cNvPr id="3" name="İçerik Yer Tutucusu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Metin Yer Tutucusu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r>
              <a:rPr lang="tr-TR" dirty="0" smtClean="0"/>
              <a:t>​</a:t>
            </a:r>
            <a:fld id="{6CF079EB-9CA5-4E80-A77B-A4FC36BC9F8F}" type="datetime1">
              <a:rPr lang="tr-TR" smtClean="0"/>
              <a:pPr/>
              <a:t>26.05.2021</a:t>
            </a:fld>
            <a:r>
              <a:rPr lang="tr-TR" dirty="0" smtClean="0"/>
              <a:t>​</a:t>
            </a:r>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pPr rtl="0"/>
              <a:t>‹#›</a:t>
            </a:fld>
            <a:endParaRPr lang="tr-TR"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tr-TR" noProof="0" dirty="0" smtClean="0"/>
              <a:t>Asıl başlık stili için tıklatın</a:t>
            </a:r>
            <a:endParaRPr lang="tr-TR" noProof="0" dirty="0"/>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p>
          <a:p>
            <a:pPr lvl="5" rtl="0"/>
            <a:r>
              <a:rPr lang="tr-TR" noProof="0" dirty="0" smtClean="0"/>
              <a:t>Altıncı düzey</a:t>
            </a:r>
          </a:p>
          <a:p>
            <a:pPr lvl="6" rtl="0"/>
            <a:r>
              <a:rPr lang="tr-TR" noProof="0" dirty="0" smtClean="0"/>
              <a:t>Yedinci düzey</a:t>
            </a:r>
          </a:p>
          <a:p>
            <a:pPr lvl="7" rtl="0"/>
            <a:r>
              <a:rPr lang="tr-TR" noProof="0" dirty="0" smtClean="0"/>
              <a:t>Sekizinci düzey</a:t>
            </a:r>
          </a:p>
          <a:p>
            <a:pPr lvl="8" rtl="0"/>
            <a:r>
              <a:rPr lang="tr-TR" noProof="0" dirty="0" smtClean="0"/>
              <a:t>Dokuzuncu düzey</a:t>
            </a:r>
            <a:endParaRPr lang="tr-TR" noProof="0" dirty="0"/>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4B0A7983-9BC1-48E3-B0A2-CC979373F1C6}" type="datetime1">
              <a:rPr lang="tr-TR" smtClean="0"/>
              <a:pPr/>
              <a:t>26.05.2021</a:t>
            </a:fld>
            <a:endParaRPr lang="tr-TR" dirty="0"/>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tr-TR" noProof="0" dirty="0"/>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tr-TR" smtClean="0"/>
              <a:pPr/>
              <a:t>‹#›</a:t>
            </a:fld>
            <a:endParaRPr lang="tr-TR" dirty="0"/>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b="1" i="1" dirty="0" smtClean="0"/>
              <a:t>EVRİM </a:t>
            </a:r>
            <a:r>
              <a:rPr lang="tr-TR" b="1" i="1" dirty="0"/>
              <a:t> </a:t>
            </a:r>
            <a:r>
              <a:rPr lang="tr-TR" b="1" i="1" dirty="0" smtClean="0"/>
              <a:t>NEDİR? </a:t>
            </a:r>
            <a:r>
              <a:rPr lang="tr-TR" b="1" i="1" dirty="0"/>
              <a:t> </a:t>
            </a:r>
            <a:r>
              <a:rPr lang="tr-TR" b="1" i="1" dirty="0" smtClean="0"/>
              <a:t>NE DEĞİLDİR?</a:t>
            </a:r>
            <a:endParaRPr lang="en-US" dirty="0"/>
          </a:p>
        </p:txBody>
      </p:sp>
      <p:sp>
        <p:nvSpPr>
          <p:cNvPr id="3" name="Metin Yer Tutucusu 2"/>
          <p:cNvSpPr>
            <a:spLocks noGrp="1"/>
          </p:cNvSpPr>
          <p:nvPr>
            <p:ph type="body" idx="1"/>
          </p:nvPr>
        </p:nvSpPr>
        <p:spPr>
          <a:xfrm>
            <a:off x="7184571" y="4655954"/>
            <a:ext cx="4245429" cy="819559"/>
          </a:xfrm>
        </p:spPr>
        <p:txBody>
          <a:bodyPr rtlCol="0">
            <a:normAutofit/>
          </a:bodyPr>
          <a:lstStyle/>
          <a:p>
            <a:pPr rtl="0"/>
            <a:r>
              <a:rPr lang="tr-TR" dirty="0" smtClean="0"/>
              <a:t>Prof. Dr. İsmail KOCAÇALIŞKAN</a:t>
            </a:r>
          </a:p>
          <a:p>
            <a:pPr rtl="0"/>
            <a:r>
              <a:rPr lang="tr-TR" dirty="0" smtClean="0"/>
              <a:t>Yıldız Teknik Üniversitesi</a:t>
            </a:r>
          </a:p>
          <a:p>
            <a:pPr rtl="0"/>
            <a:r>
              <a:rPr lang="tr-TR" dirty="0" smtClean="0"/>
              <a:t>Moleküler Biyoloji ve Genetik Bölüm Başkanı</a:t>
            </a:r>
            <a:endParaRPr lang="en-US" dirty="0"/>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522514" y="338667"/>
            <a:ext cx="9764486" cy="6083904"/>
          </a:xfrm>
        </p:spPr>
        <p:txBody>
          <a:bodyPr>
            <a:noAutofit/>
          </a:bodyPr>
          <a:lstStyle/>
          <a:p>
            <a:pPr algn="just"/>
            <a:r>
              <a:rPr lang="tr-TR" dirty="0"/>
              <a:t>Canlıların bir türden diğerine </a:t>
            </a:r>
            <a:r>
              <a:rPr lang="tr-TR" dirty="0" smtClean="0"/>
              <a:t>dönüşmesi şeklinde </a:t>
            </a:r>
            <a:r>
              <a:rPr lang="tr-TR" dirty="0"/>
              <a:t>bir evrimle oluştuklarını iddia </a:t>
            </a:r>
            <a:r>
              <a:rPr lang="tr-TR" dirty="0" smtClean="0"/>
              <a:t>eden evrimcileri </a:t>
            </a:r>
            <a:r>
              <a:rPr lang="tr-TR" dirty="0"/>
              <a:t>bu görüşe </a:t>
            </a:r>
            <a:r>
              <a:rPr lang="tr-TR" dirty="0" smtClean="0"/>
              <a:t>sevk eden </a:t>
            </a:r>
            <a:r>
              <a:rPr lang="tr-TR" dirty="0"/>
              <a:t>sebeplerden birisi </a:t>
            </a:r>
            <a:r>
              <a:rPr lang="tr-TR" dirty="0" smtClean="0"/>
              <a:t>canlılarda görülen zengin </a:t>
            </a:r>
            <a:r>
              <a:rPr lang="tr-TR" dirty="0"/>
              <a:t>çeşitlilik ve benzerlikler olabilir. </a:t>
            </a:r>
          </a:p>
          <a:p>
            <a:pPr algn="just"/>
            <a:r>
              <a:rPr lang="tr-TR" dirty="0" smtClean="0"/>
              <a:t>Halbuki bu, evrimi değil yüce yaratıcının birliğini gösterir. Çünkü bütün canlılar tek bir yaratıcının plan ve tasarımından çıktıkları için benzerdirler ve onun birliğini gösterirler. </a:t>
            </a:r>
            <a:endParaRPr lang="tr-TR" dirty="0"/>
          </a:p>
          <a:p>
            <a:pPr algn="just"/>
            <a:r>
              <a:rPr lang="tr-TR" dirty="0" smtClean="0"/>
              <a:t>Yanılmanın ikinci sebebi de canlı türlerinin hepsinin aynı zaman diliminde değil farklı zamanlarda yaratılmış olmalarıdır. </a:t>
            </a:r>
            <a:r>
              <a:rPr lang="tr-TR" dirty="0" smtClean="0"/>
              <a:t>Paleontolojik verilere (fosillere) göre; değişen </a:t>
            </a:r>
            <a:r>
              <a:rPr lang="tr-TR" dirty="0" smtClean="0"/>
              <a:t>hayat ve ortam şartlarının uygunluğuna göre </a:t>
            </a:r>
            <a:r>
              <a:rPr lang="tr-TR" dirty="0" smtClean="0"/>
              <a:t>zaman içinde önce </a:t>
            </a:r>
            <a:r>
              <a:rPr lang="tr-TR" dirty="0" smtClean="0"/>
              <a:t>bir hücreliler sonra çok hücreliler ve en son da insan yaratılmıştır. Çünkü dünyanın başlangıçtaki şartları henüz insanın yaşamasına elverişli değildi. </a:t>
            </a:r>
            <a:endParaRPr lang="tr-TR" dirty="0"/>
          </a:p>
          <a:p>
            <a:pPr algn="just"/>
            <a:r>
              <a:rPr lang="tr-TR" dirty="0" smtClean="0"/>
              <a:t>Dünyanın en son halini alması tedricen yani evre </a:t>
            </a:r>
            <a:r>
              <a:rPr lang="tr-TR" dirty="0" err="1" smtClean="0"/>
              <a:t>evre</a:t>
            </a:r>
            <a:r>
              <a:rPr lang="tr-TR" dirty="0" smtClean="0"/>
              <a:t> olmuştur. Dağların yükselmesi, vadilerin çökmesi, denizlerin oluşumu, kıtaların ayrılması gibi birçok yeryüzü değişiklikleri yanında soğuk, sıcak, nem, oksijen yoğunluğu gibi birçok iklim değişimleri olduğunu jeolojik incelemeler gösteriyor. Buna bağlı olarak canlı türlerinin yaratılmaları da tedricen olmuştur.</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620486" y="1600200"/>
            <a:ext cx="7630885" cy="4572000"/>
          </a:xfrm>
        </p:spPr>
        <p:txBody>
          <a:bodyPr>
            <a:normAutofit/>
          </a:bodyPr>
          <a:lstStyle/>
          <a:p>
            <a:pPr algn="just"/>
            <a:r>
              <a:rPr lang="tr-TR" dirty="0" smtClean="0"/>
              <a:t>Bu </a:t>
            </a:r>
            <a:r>
              <a:rPr lang="tr-TR" dirty="0" err="1" smtClean="0"/>
              <a:t>tedriciliğin</a:t>
            </a:r>
            <a:r>
              <a:rPr lang="tr-TR" dirty="0" smtClean="0"/>
              <a:t> (</a:t>
            </a:r>
            <a:r>
              <a:rPr lang="tr-TR" dirty="0" err="1" smtClean="0"/>
              <a:t>evreselliğin</a:t>
            </a:r>
            <a:r>
              <a:rPr lang="tr-TR" dirty="0" smtClean="0"/>
              <a:t>) başlıca iki boyutu olabilir. </a:t>
            </a:r>
          </a:p>
          <a:p>
            <a:pPr algn="just"/>
            <a:r>
              <a:rPr lang="tr-TR" dirty="0" smtClean="0"/>
              <a:t>Birisi; başlangıçtan itibaren, dünyadaki tedrici değişmelere uygun olarak, her devirde o devrin iklim ve yeryüzü şartlarında yaşayabilecek canlı türlerinin yaratıldıklarını söyleyebiliriz. </a:t>
            </a:r>
          </a:p>
          <a:p>
            <a:pPr algn="just"/>
            <a:r>
              <a:rPr lang="tr-TR" dirty="0" smtClean="0"/>
              <a:t>Fakat dünya henüz son şeklini almadığından yeni değişiklikler olmaktaydı ve bazı türler bu değişikliklerde yaşayamadıklarından nesilleri ortadan kalkmıştır.(</a:t>
            </a:r>
            <a:r>
              <a:rPr lang="tr-TR" dirty="0" err="1" smtClean="0"/>
              <a:t>Dinazorlar</a:t>
            </a:r>
            <a:r>
              <a:rPr lang="tr-TR" dirty="0" smtClean="0"/>
              <a:t> gibi).</a:t>
            </a:r>
          </a:p>
          <a:p>
            <a:pPr algn="just"/>
            <a:r>
              <a:rPr lang="tr-TR" dirty="0" smtClean="0"/>
              <a:t>Ne zaman ki yeryüzü insanın yaşamasına uygun hale geldiğinde insan türü yaratılmıştır. </a:t>
            </a:r>
          </a:p>
          <a:p>
            <a:pPr algn="just"/>
            <a:r>
              <a:rPr lang="tr-TR" dirty="0" smtClean="0"/>
              <a:t>Dünyada ilk önce bir hücreli canlıların yaratıldığını söyleyebiliriz. Fakat bu, bir hücrelilerin evrimleşerek çok hücreli canlıları meydana getirdiğini değil, o zamanın şartlarının bir hücrelilerin yaşamı için elverişli olduğunu gösterir. </a:t>
            </a:r>
          </a:p>
        </p:txBody>
      </p:sp>
      <p:pic>
        <p:nvPicPr>
          <p:cNvPr id="4" name="3 Resim" descr="2214086.jpg"/>
          <p:cNvPicPr>
            <a:picLocks noChangeAspect="1"/>
          </p:cNvPicPr>
          <p:nvPr/>
        </p:nvPicPr>
        <p:blipFill>
          <a:blip r:embed="rId2"/>
          <a:stretch>
            <a:fillRect/>
          </a:stretch>
        </p:blipFill>
        <p:spPr>
          <a:xfrm>
            <a:off x="8817429" y="1599293"/>
            <a:ext cx="2656114" cy="43660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685799" y="3091542"/>
            <a:ext cx="10733315" cy="3418115"/>
          </a:xfrm>
        </p:spPr>
        <p:txBody>
          <a:bodyPr>
            <a:normAutofit lnSpcReduction="10000"/>
          </a:bodyPr>
          <a:lstStyle/>
          <a:p>
            <a:pPr algn="just"/>
            <a:r>
              <a:rPr lang="tr-TR" dirty="0" smtClean="0"/>
              <a:t>Yaratılıştaki </a:t>
            </a:r>
            <a:r>
              <a:rPr lang="tr-TR" dirty="0" err="1" smtClean="0"/>
              <a:t>evreselliğin</a:t>
            </a:r>
            <a:r>
              <a:rPr lang="tr-TR" dirty="0" smtClean="0"/>
              <a:t> ikinci sebebi ise, canlıların besin zincirindeki yerine göre yaratılmış olmalarıdır. </a:t>
            </a:r>
          </a:p>
          <a:p>
            <a:pPr algn="just"/>
            <a:r>
              <a:rPr lang="tr-TR" dirty="0" smtClean="0"/>
              <a:t>Çok genel olarak ifade etmek gerekirse; önce bir hücreliler, sonra bitkiler, sonra ot yiyen hayvanlar, sonra et yiyen hayvanlar ve en son da insan yaratılmıştır. Türlerin besin zinciri bu yaratılış sırasını gösterir. </a:t>
            </a:r>
          </a:p>
          <a:p>
            <a:pPr algn="just"/>
            <a:r>
              <a:rPr lang="tr-TR" dirty="0" smtClean="0"/>
              <a:t>Zira sonraki canlılar yaşayabilmek için öncekilere muhtaç olarak yaratılmıştır.</a:t>
            </a:r>
          </a:p>
          <a:p>
            <a:pPr algn="just"/>
            <a:r>
              <a:rPr lang="tr-TR" dirty="0" smtClean="0"/>
              <a:t>Önce bir hücreli canlılar (bakteri, amip gibi) sonra da çok hücreli canlılar (bitkiler ve hayvanlar) yaratılmışlardır. Yani bir tedriç vardır.</a:t>
            </a:r>
          </a:p>
          <a:p>
            <a:pPr algn="just"/>
            <a:r>
              <a:rPr lang="tr-TR" dirty="0" smtClean="0"/>
              <a:t>Ama bu, bir hücrelilerin evrimleşerek çok hücrelileri meydana getirdiğini  göstermez.</a:t>
            </a:r>
            <a:endParaRPr lang="tr-TR" dirty="0"/>
          </a:p>
        </p:txBody>
      </p:sp>
      <p:pic>
        <p:nvPicPr>
          <p:cNvPr id="4" name="3 Resim" descr="besin-zinciri.png"/>
          <p:cNvPicPr>
            <a:picLocks noChangeAspect="1"/>
          </p:cNvPicPr>
          <p:nvPr/>
        </p:nvPicPr>
        <p:blipFill>
          <a:blip r:embed="rId2"/>
          <a:stretch>
            <a:fillRect/>
          </a:stretch>
        </p:blipFill>
        <p:spPr>
          <a:xfrm>
            <a:off x="3238500" y="395288"/>
            <a:ext cx="5715000" cy="25873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“İhtiyaca </a:t>
            </a:r>
            <a:r>
              <a:rPr lang="tr-TR" b="1" dirty="0"/>
              <a:t>cevap” prensibi</a:t>
            </a:r>
            <a:endParaRPr lang="tr-TR" dirty="0"/>
          </a:p>
        </p:txBody>
      </p:sp>
      <p:sp>
        <p:nvSpPr>
          <p:cNvPr id="3" name="2 İçerik Yer Tutucusu"/>
          <p:cNvSpPr>
            <a:spLocks noGrp="1"/>
          </p:cNvSpPr>
          <p:nvPr>
            <p:ph idx="1"/>
          </p:nvPr>
        </p:nvSpPr>
        <p:spPr/>
        <p:txBody>
          <a:bodyPr>
            <a:normAutofit/>
          </a:bodyPr>
          <a:lstStyle/>
          <a:p>
            <a:pPr algn="just"/>
            <a:r>
              <a:rPr lang="tr-TR" sz="2400" dirty="0" smtClean="0"/>
              <a:t>Olaya bir başka boyuttan bakalım. </a:t>
            </a:r>
          </a:p>
          <a:p>
            <a:pPr algn="just"/>
            <a:r>
              <a:rPr lang="tr-TR" sz="2400" dirty="0" smtClean="0"/>
              <a:t>Canlıları incelediğimiz zaman, bir hücreden büyük bir organizmaya kadar bütün canlılarda maksimum iktisat kanunlarının işlediğini görürüz. </a:t>
            </a:r>
          </a:p>
          <a:p>
            <a:pPr algn="just"/>
            <a:r>
              <a:rPr lang="tr-TR" sz="2400" dirty="0" smtClean="0"/>
              <a:t>Hiçbir israfa ve </a:t>
            </a:r>
            <a:r>
              <a:rPr lang="tr-TR" sz="2400" dirty="0" smtClean="0"/>
              <a:t>anlamsızlığa rastlamıyoruz</a:t>
            </a:r>
            <a:r>
              <a:rPr lang="tr-TR" sz="2400" dirty="0" smtClean="0"/>
              <a:t>. </a:t>
            </a:r>
          </a:p>
          <a:p>
            <a:pPr algn="just"/>
            <a:r>
              <a:rPr lang="tr-TR" sz="2400" dirty="0" smtClean="0"/>
              <a:t>Yani yaratıcı her canlıya kendi ihtiyaçlarını karşılayacak anatomide, sayıda ve mükemmellikte organ ve yapılar takdir etmiştir. Çünkü fazlası israftır. Buna, “</a:t>
            </a:r>
            <a:r>
              <a:rPr lang="tr-TR" sz="2400" b="1" dirty="0" smtClean="0"/>
              <a:t>ihtiyaca cevap</a:t>
            </a:r>
            <a:r>
              <a:rPr lang="tr-TR" sz="2400" dirty="0" smtClean="0"/>
              <a:t>” prensibi diyoruz.</a:t>
            </a:r>
          </a:p>
          <a:p>
            <a:pPr algn="just"/>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304800" y="718456"/>
            <a:ext cx="7501467" cy="6139543"/>
          </a:xfrm>
        </p:spPr>
        <p:txBody>
          <a:bodyPr>
            <a:normAutofit/>
          </a:bodyPr>
          <a:lstStyle/>
          <a:p>
            <a:pPr algn="just"/>
            <a:r>
              <a:rPr lang="tr-TR" dirty="0" smtClean="0"/>
              <a:t>Bir bakteri hücresine bu prensibin ışığında baktığımızda; bakteri küçük bir hücre olduğundan (</a:t>
            </a:r>
            <a:r>
              <a:rPr lang="tr-TR" dirty="0" err="1" smtClean="0"/>
              <a:t>prokaryot</a:t>
            </a:r>
            <a:r>
              <a:rPr lang="tr-TR" dirty="0" smtClean="0"/>
              <a:t> hücre) onun kendi ihtiyacına göre yapılar verildiğini görürüz.</a:t>
            </a:r>
          </a:p>
          <a:p>
            <a:pPr algn="just"/>
            <a:r>
              <a:rPr lang="tr-TR" dirty="0" smtClean="0"/>
              <a:t>Gerçek bir çekirdeği (</a:t>
            </a:r>
            <a:r>
              <a:rPr lang="tr-TR" dirty="0" err="1" smtClean="0"/>
              <a:t>nukleus</a:t>
            </a:r>
            <a:r>
              <a:rPr lang="tr-TR" dirty="0" smtClean="0"/>
              <a:t>) yoktur ama onun ihtiyacına cevap verecek genetik materyale (DNA) sahiptir.</a:t>
            </a:r>
          </a:p>
          <a:p>
            <a:pPr algn="just"/>
            <a:r>
              <a:rPr lang="tr-TR" dirty="0" smtClean="0"/>
              <a:t>Bu yüzden </a:t>
            </a:r>
            <a:r>
              <a:rPr lang="tr-TR" dirty="0" err="1" smtClean="0"/>
              <a:t>nukleusa</a:t>
            </a:r>
            <a:r>
              <a:rPr lang="tr-TR" dirty="0" smtClean="0"/>
              <a:t> ihtiyacı yoktur.</a:t>
            </a:r>
          </a:p>
          <a:p>
            <a:pPr algn="just"/>
            <a:r>
              <a:rPr lang="tr-TR" dirty="0" smtClean="0"/>
              <a:t>Mitokondrisi yoktur ama aynı işi gören yani enerji (ATP) üreten girintili bir zar sistemi (</a:t>
            </a:r>
            <a:r>
              <a:rPr lang="tr-TR" dirty="0" err="1" smtClean="0"/>
              <a:t>mesozom</a:t>
            </a:r>
            <a:r>
              <a:rPr lang="tr-TR" dirty="0" smtClean="0"/>
              <a:t>) mevcuttur. </a:t>
            </a:r>
          </a:p>
          <a:p>
            <a:pPr algn="just"/>
            <a:r>
              <a:rPr lang="tr-TR" dirty="0" smtClean="0"/>
              <a:t>Dolayısıyla mitokondri olmadan da bakteri hücresi enerji ihtiyacını karşılamaktadır.</a:t>
            </a:r>
          </a:p>
          <a:p>
            <a:pPr algn="just"/>
            <a:r>
              <a:rPr lang="tr-TR" dirty="0" smtClean="0"/>
              <a:t>Belki enerji üretim kapasitesi düşüktür ama bu da ona yetmektedir. Çünkü bu hücre küçüktür, fazlası israftır. </a:t>
            </a:r>
          </a:p>
        </p:txBody>
      </p:sp>
      <p:pic>
        <p:nvPicPr>
          <p:cNvPr id="4" name="3 Resim" descr="bakteri2.jpg"/>
          <p:cNvPicPr>
            <a:picLocks noChangeAspect="1"/>
          </p:cNvPicPr>
          <p:nvPr/>
        </p:nvPicPr>
        <p:blipFill>
          <a:blip r:embed="rId2"/>
          <a:stretch>
            <a:fillRect/>
          </a:stretch>
        </p:blipFill>
        <p:spPr>
          <a:xfrm>
            <a:off x="9008533" y="1337733"/>
            <a:ext cx="3183466" cy="3800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729342" y="718457"/>
            <a:ext cx="8610601" cy="5660572"/>
          </a:xfrm>
        </p:spPr>
        <p:txBody>
          <a:bodyPr/>
          <a:lstStyle/>
          <a:p>
            <a:pPr algn="just"/>
            <a:r>
              <a:rPr lang="tr-TR" sz="2400" dirty="0" smtClean="0"/>
              <a:t>Hayvan ve bitkileri meydana getiren hücreler ise (</a:t>
            </a:r>
            <a:r>
              <a:rPr lang="tr-TR" sz="2400" dirty="0" err="1" smtClean="0"/>
              <a:t>ökaryot</a:t>
            </a:r>
            <a:r>
              <a:rPr lang="tr-TR" sz="2400" dirty="0" smtClean="0"/>
              <a:t> hücre) bakteriye göre en az 10 kat daha büyüktür. </a:t>
            </a:r>
          </a:p>
          <a:p>
            <a:pPr algn="just"/>
            <a:r>
              <a:rPr lang="tr-TR" sz="2400" dirty="0" smtClean="0"/>
              <a:t>Dolayısıyla gerçek bir </a:t>
            </a:r>
            <a:r>
              <a:rPr lang="tr-TR" sz="2400" dirty="0" err="1" smtClean="0"/>
              <a:t>nukleusa</a:t>
            </a:r>
            <a:r>
              <a:rPr lang="tr-TR" sz="2400" dirty="0" smtClean="0"/>
              <a:t> ve mitokondriye ihtiyaçları vardır. </a:t>
            </a:r>
          </a:p>
          <a:p>
            <a:pPr algn="just"/>
            <a:r>
              <a:rPr lang="tr-TR" sz="2400" dirty="0" smtClean="0"/>
              <a:t>O halde «</a:t>
            </a:r>
            <a:r>
              <a:rPr lang="tr-TR" sz="2400" dirty="0" err="1" smtClean="0"/>
              <a:t>prokaryot</a:t>
            </a:r>
            <a:r>
              <a:rPr lang="tr-TR" sz="2400" dirty="0" smtClean="0"/>
              <a:t> hücrelerden </a:t>
            </a:r>
            <a:r>
              <a:rPr lang="tr-TR" sz="2400" dirty="0" err="1" smtClean="0"/>
              <a:t>ökaryot</a:t>
            </a:r>
            <a:r>
              <a:rPr lang="tr-TR" sz="2400" dirty="0" smtClean="0"/>
              <a:t> hücreler evrimleşmiştir» düşüncesiyle bunu izah etmek kabil değildir. </a:t>
            </a:r>
          </a:p>
          <a:p>
            <a:pPr algn="just"/>
            <a:r>
              <a:rPr lang="tr-TR" sz="2400" dirty="0" smtClean="0"/>
              <a:t>Genetik </a:t>
            </a:r>
            <a:r>
              <a:rPr lang="tr-TR" sz="2400" dirty="0" err="1" smtClean="0"/>
              <a:t>metodların</a:t>
            </a:r>
            <a:r>
              <a:rPr lang="tr-TR" sz="2400" dirty="0" smtClean="0"/>
              <a:t> çok gelişmiş olmasına, hatta genlerin mühendisliğinin bile yapılır hale geldiği günümüzde </a:t>
            </a:r>
            <a:r>
              <a:rPr lang="tr-TR" sz="2400" dirty="0" err="1" smtClean="0"/>
              <a:t>prokaryot</a:t>
            </a:r>
            <a:r>
              <a:rPr lang="tr-TR" sz="2400" dirty="0" smtClean="0"/>
              <a:t> bir hücreyi </a:t>
            </a:r>
            <a:r>
              <a:rPr lang="tr-TR" sz="2400" dirty="0" err="1" smtClean="0"/>
              <a:t>ökaryot</a:t>
            </a:r>
            <a:r>
              <a:rPr lang="tr-TR" sz="2400" dirty="0" smtClean="0"/>
              <a:t> hücre haline dönüştürmek mümkün </a:t>
            </a:r>
            <a:r>
              <a:rPr lang="tr-TR" sz="2400" dirty="0" err="1" smtClean="0"/>
              <a:t>değidir</a:t>
            </a:r>
            <a:r>
              <a:rPr lang="tr-TR" sz="2400" dirty="0" smtClean="0"/>
              <a:t>.</a:t>
            </a:r>
          </a:p>
          <a:p>
            <a:pPr algn="just"/>
            <a:r>
              <a:rPr lang="tr-TR" sz="2400" dirty="0" smtClean="0"/>
              <a:t>Ancak genlerle oynayarak canlıları günümüz ihtiyaçlarına daha çok cevap verir hale getirmek mümkündür. Bu da tür içi varyasyonlarla olmaktadır.</a:t>
            </a:r>
          </a:p>
          <a:p>
            <a:pPr algn="just"/>
            <a:endParaRPr lang="tr-TR" dirty="0"/>
          </a:p>
        </p:txBody>
      </p:sp>
      <p:pic>
        <p:nvPicPr>
          <p:cNvPr id="5" name="4 Resim" descr="hayvan-hücresi.jpg"/>
          <p:cNvPicPr>
            <a:picLocks noChangeAspect="1"/>
          </p:cNvPicPr>
          <p:nvPr/>
        </p:nvPicPr>
        <p:blipFill>
          <a:blip r:embed="rId2"/>
          <a:stretch>
            <a:fillRect/>
          </a:stretch>
        </p:blipFill>
        <p:spPr>
          <a:xfrm>
            <a:off x="9622972" y="1023257"/>
            <a:ext cx="2307772" cy="4365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500744" y="1023257"/>
            <a:ext cx="7356324" cy="5464629"/>
          </a:xfrm>
        </p:spPr>
        <p:txBody>
          <a:bodyPr/>
          <a:lstStyle/>
          <a:p>
            <a:pPr algn="just"/>
            <a:r>
              <a:rPr lang="tr-TR" sz="2400" dirty="0" smtClean="0"/>
              <a:t>Çam, </a:t>
            </a:r>
            <a:r>
              <a:rPr lang="tr-TR" sz="2400" dirty="0" err="1" smtClean="0"/>
              <a:t>göknar</a:t>
            </a:r>
            <a:r>
              <a:rPr lang="tr-TR" sz="2400" dirty="0" smtClean="0"/>
              <a:t> gibi kozalaklı ve iğne yapraklı bitkilerde trake adı verilen su boruları mevcut değildir. </a:t>
            </a:r>
          </a:p>
          <a:p>
            <a:pPr algn="just"/>
            <a:r>
              <a:rPr lang="tr-TR" sz="2400" dirty="0" smtClean="0"/>
              <a:t>Suyun köklerden yapraklara taşınması bu bitkilerde sadece </a:t>
            </a:r>
            <a:r>
              <a:rPr lang="tr-TR" sz="2400" dirty="0" err="1" smtClean="0"/>
              <a:t>trakeid</a:t>
            </a:r>
            <a:r>
              <a:rPr lang="tr-TR" sz="2400" dirty="0" smtClean="0"/>
              <a:t> adı verilen iletim hücreleri vasıtasıyla yapılır. </a:t>
            </a:r>
          </a:p>
          <a:p>
            <a:pPr algn="just"/>
            <a:r>
              <a:rPr lang="tr-TR" sz="2400" dirty="0" smtClean="0"/>
              <a:t>Geniş yapraklı bitkilerde ise hem trake boruları hem de </a:t>
            </a:r>
            <a:r>
              <a:rPr lang="tr-TR" sz="2400" dirty="0" err="1" smtClean="0"/>
              <a:t>trakeidler</a:t>
            </a:r>
            <a:r>
              <a:rPr lang="tr-TR" sz="2400" dirty="0" smtClean="0"/>
              <a:t> vardır ve suyun taşınması bu iki iletim sistemiyle birlikte yapılır. </a:t>
            </a:r>
          </a:p>
          <a:p>
            <a:pPr algn="just"/>
            <a:r>
              <a:rPr lang="tr-TR" sz="2400" dirty="0" smtClean="0"/>
              <a:t>Bazı bilim insanları; “iğne yapraklı bitkiler daha basittir. Çünkü trakeleri yoktur. O halde iğne yapraklılar evrimleşerek geniş yapraklı bitkileri meydana getirmişlerdir” şeklinde bir evrim iddiasına sahiptirler.</a:t>
            </a:r>
          </a:p>
          <a:p>
            <a:pPr algn="just"/>
            <a:endParaRPr lang="tr-TR" dirty="0"/>
          </a:p>
        </p:txBody>
      </p:sp>
      <p:pic>
        <p:nvPicPr>
          <p:cNvPr id="4" name="3 Resim" descr="sieve cells.gif"/>
          <p:cNvPicPr>
            <a:picLocks noChangeAspect="1"/>
          </p:cNvPicPr>
          <p:nvPr/>
        </p:nvPicPr>
        <p:blipFill>
          <a:blip r:embed="rId2"/>
          <a:stretch>
            <a:fillRect/>
          </a:stretch>
        </p:blipFill>
        <p:spPr>
          <a:xfrm>
            <a:off x="8178800" y="1132114"/>
            <a:ext cx="3751943" cy="45502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600-adsiz.jpg"/>
          <p:cNvPicPr>
            <a:picLocks noChangeAspect="1"/>
          </p:cNvPicPr>
          <p:nvPr/>
        </p:nvPicPr>
        <p:blipFill>
          <a:blip r:embed="rId2"/>
          <a:stretch>
            <a:fillRect/>
          </a:stretch>
        </p:blipFill>
        <p:spPr>
          <a:xfrm>
            <a:off x="1828799" y="696686"/>
            <a:ext cx="7750629" cy="5225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729342" y="1600200"/>
            <a:ext cx="9525001" cy="4572000"/>
          </a:xfrm>
        </p:spPr>
        <p:txBody>
          <a:bodyPr>
            <a:normAutofit/>
          </a:bodyPr>
          <a:lstStyle/>
          <a:p>
            <a:pPr algn="just"/>
            <a:r>
              <a:rPr lang="tr-TR" dirty="0" smtClean="0"/>
              <a:t>İğne yapraklı bitkilerin geniş yapraklılara göre daha önce yeryüzünde var olduğunu fosil incelemelerinden anlıyoruz.</a:t>
            </a:r>
          </a:p>
          <a:p>
            <a:pPr algn="just"/>
            <a:r>
              <a:rPr lang="tr-TR" dirty="0" smtClean="0"/>
              <a:t> Ancak bu, onların daha basit olduğundan yani trakeye sahip olmayışlarının bir sebebi midir? Olaya </a:t>
            </a:r>
            <a:r>
              <a:rPr lang="tr-TR" u="sng" dirty="0" smtClean="0"/>
              <a:t>“ihtiyaca cevap” </a:t>
            </a:r>
            <a:r>
              <a:rPr lang="tr-TR" dirty="0" smtClean="0"/>
              <a:t>perspektifinden bakarsak, bu bitkilerin basit olduklarından değil ihtiyacı gereği trakesiz olduklarını görürüz.</a:t>
            </a:r>
          </a:p>
          <a:p>
            <a:pPr algn="just"/>
            <a:r>
              <a:rPr lang="tr-TR" dirty="0" smtClean="0"/>
              <a:t>Adı üzerinde bu bitkiler iğne yapraklı olduklarından yaprak yüzeyi dardır. Yaprak yüzeyinde kalın bir </a:t>
            </a:r>
            <a:r>
              <a:rPr lang="tr-TR" dirty="0" err="1" smtClean="0"/>
              <a:t>kutikula</a:t>
            </a:r>
            <a:r>
              <a:rPr lang="tr-TR" dirty="0" smtClean="0"/>
              <a:t> tabakası vardır. </a:t>
            </a:r>
          </a:p>
          <a:p>
            <a:pPr algn="just"/>
            <a:r>
              <a:rPr lang="tr-TR" dirty="0" smtClean="0"/>
              <a:t>Ayrıca bol miktarda reçine maddesi ihtiva ederler.</a:t>
            </a:r>
          </a:p>
          <a:p>
            <a:pPr algn="just"/>
            <a:r>
              <a:rPr lang="tr-TR" dirty="0" smtClean="0"/>
              <a:t>Bu sebeplerden  dolayı, bu bitkilerde terlemeyle su kaybı çok azdır. </a:t>
            </a:r>
          </a:p>
          <a:p>
            <a:pPr algn="just"/>
            <a:r>
              <a:rPr lang="tr-TR" dirty="0" smtClean="0"/>
              <a:t>Böylece köklerden alınan suyun bol miktarda ve hızla taşınmasına ihtiyaç yoktur. </a:t>
            </a:r>
          </a:p>
          <a:p>
            <a:pPr algn="just"/>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1077686" y="457200"/>
            <a:ext cx="9274628" cy="5715000"/>
          </a:xfrm>
        </p:spPr>
        <p:txBody>
          <a:bodyPr/>
          <a:lstStyle/>
          <a:p>
            <a:pPr algn="just"/>
            <a:r>
              <a:rPr lang="tr-TR" dirty="0" smtClean="0"/>
              <a:t>Oysa geniş yapraklı bitkilerde yaprak yüzeyi geniş olduğundan su kaybı fazladır. </a:t>
            </a:r>
          </a:p>
          <a:p>
            <a:pPr algn="just"/>
            <a:r>
              <a:rPr lang="tr-TR" dirty="0" smtClean="0"/>
              <a:t>Aynı zamanda geniş yaprak yüzeyi daha çok güneş ışınlarına ve sıcağa maruz kaldığından yaprakların aşırı ısınmasına çare olarak bol miktarda suyun yapraklardan buharlaşmasıyla serinleme tertibatı söz konusudur. </a:t>
            </a:r>
          </a:p>
          <a:p>
            <a:pPr algn="just"/>
            <a:r>
              <a:rPr lang="tr-TR" dirty="0" smtClean="0"/>
              <a:t>Onun için geniş yapraklılarda </a:t>
            </a:r>
            <a:r>
              <a:rPr lang="tr-TR" dirty="0" err="1" smtClean="0"/>
              <a:t>trakeidlerin</a:t>
            </a:r>
            <a:r>
              <a:rPr lang="tr-TR" dirty="0" smtClean="0"/>
              <a:t> yanında </a:t>
            </a:r>
            <a:r>
              <a:rPr lang="tr-TR" dirty="0" err="1" smtClean="0"/>
              <a:t>traklerin</a:t>
            </a:r>
            <a:r>
              <a:rPr lang="tr-TR" dirty="0" smtClean="0"/>
              <a:t> de bulunması bu ihtiyaca bir cevaptır. </a:t>
            </a:r>
          </a:p>
          <a:p>
            <a:pPr algn="just"/>
            <a:r>
              <a:rPr lang="tr-TR" dirty="0" smtClean="0"/>
              <a:t>Böylece; iğne yapraklılarda trake bulunsaydı israf olacaktı, geniş yapraklılarda ise trake bulunmasaydı bir eksiklik olacaktı. </a:t>
            </a:r>
          </a:p>
          <a:p>
            <a:pPr algn="just"/>
            <a:r>
              <a:rPr lang="tr-TR" dirty="0" smtClean="0"/>
              <a:t>İğne yapraklıların trake borusuna ihtiyacı olmadığını buna mukabil geniş yapraklı bitkinin trakeye ihtiyacını kör tesadüf ve sağır tabiat bilebilir mi?</a:t>
            </a:r>
          </a:p>
          <a:p>
            <a:pPr algn="just"/>
            <a:r>
              <a:rPr lang="tr-TR" dirty="0" smtClean="0"/>
              <a:t>Bu durum, her canlının ihtiyacını bilen ve gören bir yaratıcının varlığını ve ona göre cevap verdiğini göstermektedir. Bu hususta canlılar sayısınca misaller vermek mümkündür.</a:t>
            </a:r>
          </a:p>
          <a:p>
            <a:pPr algn="just"/>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4294967295"/>
          </p:nvPr>
        </p:nvSpPr>
        <p:spPr>
          <a:xfrm>
            <a:off x="609598" y="598713"/>
            <a:ext cx="10922002" cy="5531154"/>
          </a:xfrm>
        </p:spPr>
        <p:txBody>
          <a:bodyPr>
            <a:noAutofit/>
          </a:bodyPr>
          <a:lstStyle/>
          <a:p>
            <a:pPr algn="just"/>
            <a:r>
              <a:rPr lang="tr-TR" sz="2400" dirty="0" smtClean="0">
                <a:latin typeface="Arial" pitchFamily="34" charset="0"/>
                <a:cs typeface="Arial" pitchFamily="34" charset="0"/>
              </a:rPr>
              <a:t>Evrim, üzerinde kavram kargaşasının en çok yapıldığı kelimelerden birisidir. </a:t>
            </a:r>
          </a:p>
          <a:p>
            <a:pPr algn="just"/>
            <a:r>
              <a:rPr lang="tr-TR" sz="2400" dirty="0" smtClean="0">
                <a:latin typeface="Arial" pitchFamily="34" charset="0"/>
                <a:cs typeface="Arial" pitchFamily="34" charset="0"/>
              </a:rPr>
              <a:t>Değişim, </a:t>
            </a:r>
            <a:r>
              <a:rPr lang="tr-TR" sz="2400" dirty="0" err="1" smtClean="0">
                <a:latin typeface="Arial" pitchFamily="34" charset="0"/>
                <a:cs typeface="Arial" pitchFamily="34" charset="0"/>
              </a:rPr>
              <a:t>evrilme</a:t>
            </a:r>
            <a:r>
              <a:rPr lang="tr-TR" sz="2400" dirty="0" smtClean="0">
                <a:latin typeface="Arial" pitchFamily="34" charset="0"/>
                <a:cs typeface="Arial" pitchFamily="34" charset="0"/>
              </a:rPr>
              <a:t>, tekamül</a:t>
            </a:r>
            <a:r>
              <a:rPr lang="tr-TR" sz="2400" dirty="0" smtClean="0">
                <a:latin typeface="Arial" pitchFamily="34" charset="0"/>
                <a:cs typeface="Arial" pitchFamily="34" charset="0"/>
              </a:rPr>
              <a:t>, büyüme, gelişme, varyasyon, modifikasyon gibi bir çok kelimenin yerine evrim kelimesini kullananlar oluyor. Halbuki evrim, biyolojide “evolüsyon” karşılığı olarak isimlendirilen ve bir canlı türünün bir başka canlı türünden tesadüfen meydana gelmesini ifade eden bir görüşün (teorinin) adıdır. Bazı bilim insanlarına göre bu, teori değil hipotez aşamasında bir görüştür.</a:t>
            </a:r>
          </a:p>
          <a:p>
            <a:pPr algn="just"/>
            <a:r>
              <a:rPr lang="tr-TR" sz="2400" dirty="0" smtClean="0">
                <a:latin typeface="Arial" pitchFamily="34" charset="0"/>
                <a:cs typeface="Arial" pitchFamily="34" charset="0"/>
              </a:rPr>
              <a:t>Evrim görüşüne göre, bütün canlı türlerinin başlangıcı bir hücreye dayanır. Bu hücre milyonlarca yıl önce cansız maddelerden tesadüfen meydana geldikten sonra bu hücreden başka bir hücreliler onlardan da çok hücreli organizmalar yani bitkiler ve hayvanlar, bir türden diğerinin oluşumu suretiyle, meydana gelmişlerdir. Bunu kimileri tabii seleksiyonla (Darwin gibi) kimileri de mutasyonlarla (</a:t>
            </a:r>
            <a:r>
              <a:rPr lang="tr-TR" sz="2400" dirty="0" err="1" smtClean="0">
                <a:latin typeface="Arial" pitchFamily="34" charset="0"/>
                <a:cs typeface="Arial" pitchFamily="34" charset="0"/>
              </a:rPr>
              <a:t>Neodarwinistler</a:t>
            </a:r>
            <a:r>
              <a:rPr lang="tr-TR" sz="2400" dirty="0" smtClean="0">
                <a:latin typeface="Arial" pitchFamily="34" charset="0"/>
                <a:cs typeface="Arial" pitchFamily="34" charset="0"/>
              </a:rPr>
              <a:t>) yorumlamaya çalışmışlardır.</a:t>
            </a:r>
            <a:endParaRPr lang="tr-TR" sz="2400"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18457"/>
            <a:ext cx="6749143"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4294967295"/>
          </p:nvPr>
        </p:nvSpPr>
        <p:spPr>
          <a:xfrm>
            <a:off x="544286" y="2438400"/>
            <a:ext cx="9437914" cy="3733800"/>
          </a:xfrm>
        </p:spPr>
        <p:txBody>
          <a:bodyPr>
            <a:normAutofit fontScale="92500" lnSpcReduction="20000"/>
          </a:bodyPr>
          <a:lstStyle/>
          <a:p>
            <a:pPr algn="just"/>
            <a:r>
              <a:rPr lang="tr-TR" dirty="0" smtClean="0">
                <a:latin typeface="Arial" pitchFamily="34" charset="0"/>
                <a:ea typeface="Calibri" pitchFamily="34" charset="0"/>
                <a:cs typeface="Arial" pitchFamily="34" charset="0"/>
              </a:rPr>
              <a:t>Bu görüşü savunanların bir kısmı olayı tamamen tesadüflerle izah eder. </a:t>
            </a:r>
          </a:p>
          <a:p>
            <a:pPr algn="just"/>
            <a:r>
              <a:rPr lang="tr-TR" dirty="0" smtClean="0">
                <a:latin typeface="Arial" pitchFamily="34" charset="0"/>
                <a:ea typeface="Calibri" pitchFamily="34" charset="0"/>
                <a:cs typeface="Arial" pitchFamily="34" charset="0"/>
              </a:rPr>
              <a:t>Bir yaratıcı olmaksızın kendiliğinden canlıların evrimleştiğini, mesela, balıklardan kurbağalara, maymunlardan insana gibi canlı türlerinin birbirine dönüşerek oluştuğunu iddia ederler. </a:t>
            </a:r>
          </a:p>
          <a:p>
            <a:pPr algn="just"/>
            <a:r>
              <a:rPr lang="tr-TR" dirty="0" smtClean="0">
                <a:latin typeface="Arial" pitchFamily="34" charset="0"/>
                <a:ea typeface="Calibri" pitchFamily="34" charset="0"/>
                <a:cs typeface="Arial" pitchFamily="34" charset="0"/>
              </a:rPr>
              <a:t>Oysa tesadüflerle, değil bir canlı organizmanın bir hücrenin bile hatta bir proteinin bile meydana gelme ihtimali ne biyolojik ne de matematiksel olarak mümkün değildir. </a:t>
            </a:r>
          </a:p>
          <a:p>
            <a:pPr algn="just"/>
            <a:r>
              <a:rPr lang="tr-TR" dirty="0" smtClean="0">
                <a:latin typeface="Arial" pitchFamily="34" charset="0"/>
                <a:ea typeface="Calibri" pitchFamily="34" charset="0"/>
                <a:cs typeface="Arial" pitchFamily="34" charset="0"/>
              </a:rPr>
              <a:t>Bazıları da, türler arası evrim vardır, fakat tesadüflerle değil bir yaratıcının  yönlendirmesiyle meydana gelmiştir derler. </a:t>
            </a:r>
          </a:p>
          <a:p>
            <a:pPr algn="just"/>
            <a:r>
              <a:rPr lang="tr-TR" dirty="0" smtClean="0">
                <a:latin typeface="Arial" pitchFamily="34" charset="0"/>
                <a:ea typeface="Calibri" pitchFamily="34" charset="0"/>
                <a:cs typeface="Arial" pitchFamily="34" charset="0"/>
              </a:rPr>
              <a:t>Elbette yüce yaratan her şeye kadirdir. Söz gelimi balıktan kurbağayı maymundan da insanı yaratması onun için mümkündür. Ancak “her mümkün vaki değildir” kaidesince; gerçekte böyle bir evrim vaki olmuş mudur? Türlerin yaratılışı bu şekilde mi cereyan etmiştir?</a:t>
            </a: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15" y="168729"/>
            <a:ext cx="3831771" cy="2139043"/>
          </a:xfrm>
          <a:prstGeom prst="rect">
            <a:avLst/>
          </a:prstGeom>
        </p:spPr>
      </p:pic>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İçerik Yer Tutucusu"/>
          <p:cNvSpPr>
            <a:spLocks noGrp="1"/>
          </p:cNvSpPr>
          <p:nvPr>
            <p:ph idx="4294967295"/>
          </p:nvPr>
        </p:nvSpPr>
        <p:spPr>
          <a:xfrm>
            <a:off x="446314" y="1600200"/>
            <a:ext cx="9535886" cy="4572000"/>
          </a:xfrm>
        </p:spPr>
        <p:txBody>
          <a:bodyPr/>
          <a:lstStyle/>
          <a:p>
            <a:pPr algn="just"/>
            <a:r>
              <a:rPr lang="tr-TR" dirty="0" smtClean="0">
                <a:latin typeface="Arial" pitchFamily="34" charset="0"/>
                <a:cs typeface="Arial" pitchFamily="34" charset="0"/>
              </a:rPr>
              <a:t>Biyolojinin paleontoloji, genetik, moleküler biyoloji ve biyokimya gibi çeşitli dallarına ait veriler türler arası bir evrimin </a:t>
            </a:r>
            <a:r>
              <a:rPr lang="tr-TR" dirty="0" err="1" smtClean="0">
                <a:latin typeface="Arial" pitchFamily="34" charset="0"/>
                <a:cs typeface="Arial" pitchFamily="34" charset="0"/>
              </a:rPr>
              <a:t>vukuiyyetini</a:t>
            </a:r>
            <a:r>
              <a:rPr lang="tr-TR" dirty="0" smtClean="0">
                <a:latin typeface="Arial" pitchFamily="34" charset="0"/>
                <a:cs typeface="Arial" pitchFamily="34" charset="0"/>
              </a:rPr>
              <a:t> desteklemiyor. </a:t>
            </a:r>
          </a:p>
          <a:p>
            <a:pPr algn="just"/>
            <a:r>
              <a:rPr lang="tr-TR" dirty="0" smtClean="0">
                <a:latin typeface="Arial" pitchFamily="34" charset="0"/>
                <a:cs typeface="Arial" pitchFamily="34" charset="0"/>
              </a:rPr>
              <a:t>Türlerin ortaya çıkışı tarih içerisinde binlerce hatta milyonlarca yıl önce jeolojik zamanlarda meydana geldiği için bugün laboratuvarda tekrar edilemeyen olaylar olduğundan bu hususta ilk başvuracağımız kaynak, fosilleri inceleyen paleontoloji bilimidir. </a:t>
            </a:r>
          </a:p>
          <a:p>
            <a:pPr algn="just"/>
            <a:r>
              <a:rPr lang="tr-TR" dirty="0" smtClean="0">
                <a:latin typeface="Arial" pitchFamily="34" charset="0"/>
                <a:cs typeface="Arial" pitchFamily="34" charset="0"/>
              </a:rPr>
              <a:t>Çünkü, eğer bir türden başka bir türün meydana gelmesi şeklinde bir evrim söz konusu ise bu birden olmayacaktır.</a:t>
            </a:r>
          </a:p>
          <a:p>
            <a:pPr algn="just"/>
            <a:r>
              <a:rPr lang="tr-TR" dirty="0" smtClean="0">
                <a:latin typeface="Arial" pitchFamily="34" charset="0"/>
                <a:cs typeface="Arial" pitchFamily="34" charset="0"/>
              </a:rPr>
              <a:t> Her iki türün ortak özelliklerini taşıyan binlerce ara formların olması gerekir. Bugüne kadar binlerce fosil incelenmesine rağmen ara form olduğu iddia edilen birkaç fosilden başka bir bulgu elde edilememiştir. Bunların da farklı fosillerin sahte bir montajıyla elde edildikleri sonradan anlaşılmıştır.</a:t>
            </a:r>
            <a:endParaRPr lang="tr-TR" dirty="0"/>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859970" y="389467"/>
            <a:ext cx="9122229" cy="5782733"/>
          </a:xfrm>
        </p:spPr>
        <p:txBody>
          <a:bodyPr>
            <a:normAutofit/>
          </a:bodyPr>
          <a:lstStyle/>
          <a:p>
            <a:pPr algn="just"/>
            <a:r>
              <a:rPr lang="tr-TR" dirty="0" smtClean="0"/>
              <a:t>Türler arası evrime karşı duran </a:t>
            </a:r>
            <a:r>
              <a:rPr lang="tr-TR" dirty="0" err="1" smtClean="0"/>
              <a:t>Yaratılışcı</a:t>
            </a:r>
            <a:r>
              <a:rPr lang="tr-TR" dirty="0" smtClean="0"/>
              <a:t> tür içi değişim görüşüne göre; her canlı türü başlangıçta Yaratıcı tarafından erkek ve dişi çift halinde yaratılmıştır. Sonra üreme kanunuyla çoğalarak yer yüzüne yayılmıştır. Türler yeni türlere dönüşmezler. ilk yaratılışlarından sonra zaman içinde tür </a:t>
            </a:r>
            <a:r>
              <a:rPr lang="tr-TR" dirty="0"/>
              <a:t>içi varyasyonlar (ırk, varyete oluşumu gibi) meydana </a:t>
            </a:r>
            <a:r>
              <a:rPr lang="tr-TR" dirty="0" smtClean="0"/>
              <a:t>gelmiştir ve gelmektedir. </a:t>
            </a:r>
            <a:r>
              <a:rPr lang="tr-TR" dirty="0"/>
              <a:t>Ancak sonradan meydana gelen bu küçük çaplı değişiklikler ilk </a:t>
            </a:r>
            <a:r>
              <a:rPr lang="tr-TR" dirty="0" smtClean="0"/>
              <a:t>yaratılan erkek ve dişinin genetik potansiyelinin </a:t>
            </a:r>
            <a:r>
              <a:rPr lang="tr-TR" dirty="0"/>
              <a:t>müsaadesi </a:t>
            </a:r>
            <a:r>
              <a:rPr lang="tr-TR" dirty="0" smtClean="0"/>
              <a:t>nispetinde olup yeni türleri vermesini sağlamaz.</a:t>
            </a:r>
            <a:endParaRPr lang="tr-TR" dirty="0"/>
          </a:p>
          <a:p>
            <a:pPr algn="just"/>
            <a:r>
              <a:rPr lang="tr-TR" dirty="0"/>
              <a:t>Başka bir deyimle, </a:t>
            </a:r>
            <a:r>
              <a:rPr lang="tr-TR" dirty="0" smtClean="0"/>
              <a:t>canlılarda zamanla meydana </a:t>
            </a:r>
            <a:r>
              <a:rPr lang="tr-TR" dirty="0"/>
              <a:t>gelen </a:t>
            </a:r>
            <a:r>
              <a:rPr lang="tr-TR" dirty="0" smtClean="0"/>
              <a:t>değişimler o türün gen havuzu </a:t>
            </a:r>
            <a:r>
              <a:rPr lang="tr-TR" dirty="0"/>
              <a:t>içerisinde olabilir. Yoksa </a:t>
            </a:r>
            <a:r>
              <a:rPr lang="tr-TR" dirty="0" smtClean="0"/>
              <a:t>değişim bir </a:t>
            </a:r>
            <a:r>
              <a:rPr lang="tr-TR" dirty="0"/>
              <a:t>türden başka bir türün oluşumunu sağlayacak düzeyde değildir.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70" y="3886200"/>
            <a:ext cx="7177316" cy="2558143"/>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337" y="3886200"/>
            <a:ext cx="3231606" cy="2540579"/>
          </a:xfrm>
          <a:prstGeom prst="rect">
            <a:avLst/>
          </a:prstGeom>
        </p:spPr>
      </p:pic>
    </p:spTree>
    <p:extLst>
      <p:ext uri="{BB962C8B-B14F-4D97-AF65-F5344CB8AC3E}">
        <p14:creationId xmlns:p14="http://schemas.microsoft.com/office/powerpoint/2010/main" val="427642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587828" y="772886"/>
            <a:ext cx="9339943" cy="5686924"/>
          </a:xfrm>
        </p:spPr>
        <p:txBody>
          <a:bodyPr>
            <a:normAutofit/>
          </a:bodyPr>
          <a:lstStyle/>
          <a:p>
            <a:pPr algn="just"/>
            <a:r>
              <a:rPr lang="tr-TR" dirty="0" smtClean="0"/>
              <a:t>Bilim insanlarınca eşeyli </a:t>
            </a:r>
            <a:r>
              <a:rPr lang="tr-TR" dirty="0" err="1" smtClean="0"/>
              <a:t>hibridizasyon</a:t>
            </a:r>
            <a:r>
              <a:rPr lang="tr-TR" dirty="0" smtClean="0"/>
              <a:t>, somatik </a:t>
            </a:r>
            <a:r>
              <a:rPr lang="tr-TR" dirty="0" err="1" smtClean="0"/>
              <a:t>hibridizasyon</a:t>
            </a:r>
            <a:r>
              <a:rPr lang="tr-TR" dirty="0" smtClean="0"/>
              <a:t>, gen transferi veya mutasyona uğratma gibi metotlarla yapılan ıslah çalışmalarıyla yeni ırklar veya </a:t>
            </a:r>
            <a:r>
              <a:rPr lang="tr-TR" dirty="0" err="1" smtClean="0"/>
              <a:t>mutant</a:t>
            </a:r>
            <a:r>
              <a:rPr lang="tr-TR" dirty="0" smtClean="0"/>
              <a:t> tipler elde edilmekle birlikte bunlar tür içi varyasyonlardır. Ayrıca, bazı melezlerin çevreye uyumları zayıf olmakta bazılarının da üremeleri mümkün olmamaktadır. </a:t>
            </a:r>
          </a:p>
          <a:p>
            <a:pPr algn="just"/>
            <a:r>
              <a:rPr lang="tr-TR" dirty="0" smtClean="0"/>
              <a:t>Bütün bu çalışmalar gösteriyor ki bir türden bir başkasının meydana gelmesi şeklinde bir evrimleşme söz konusu değildir.  Tür içi varyasyonlar ise, ister tabiatta ister laboratuvarda </a:t>
            </a:r>
            <a:r>
              <a:rPr lang="tr-TR" dirty="0" smtClean="0"/>
              <a:t>insan eliyle olsun</a:t>
            </a:r>
            <a:r>
              <a:rPr lang="tr-TR" dirty="0" smtClean="0"/>
              <a:t>, türlerin evrimi değildir tür içi değişmelerdir. </a:t>
            </a:r>
          </a:p>
          <a:p>
            <a:pPr algn="just"/>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7" y="3646714"/>
            <a:ext cx="4147457" cy="281309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829" y="3570514"/>
            <a:ext cx="4386941" cy="2889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046514" y="903514"/>
            <a:ext cx="6977743" cy="5072744"/>
          </a:xfrm>
        </p:spPr>
        <p:txBody>
          <a:bodyPr>
            <a:normAutofit/>
          </a:bodyPr>
          <a:lstStyle/>
          <a:p>
            <a:pPr algn="just"/>
            <a:r>
              <a:rPr lang="tr-TR" sz="2400" dirty="0" smtClean="0"/>
              <a:t>Mesela, kedi türü denildiğinde çeşitli ırklar (yaban kedisi, </a:t>
            </a:r>
            <a:r>
              <a:rPr lang="tr-TR" sz="2400" dirty="0" err="1" smtClean="0"/>
              <a:t>van</a:t>
            </a:r>
            <a:r>
              <a:rPr lang="tr-TR" sz="2400" dirty="0" smtClean="0"/>
              <a:t> kedisi, siyam kedisi vs.) bunun içine girer. Bunların tümünün genetik potansiyeli ilk yaratılan </a:t>
            </a:r>
            <a:r>
              <a:rPr lang="tr-TR" sz="2400" dirty="0" smtClean="0"/>
              <a:t>ata kedide </a:t>
            </a:r>
            <a:r>
              <a:rPr lang="tr-TR" sz="2400" dirty="0" smtClean="0"/>
              <a:t>mevcut olup bu varyasyonlar o genetik potansiyelin sınırları içinde ortaya çıkabilir. Yoksa hiçbir kedi ırkının genetik potansiyeli bir köpek, </a:t>
            </a:r>
            <a:r>
              <a:rPr lang="tr-TR" sz="2400" dirty="0"/>
              <a:t>bir at veya </a:t>
            </a:r>
            <a:r>
              <a:rPr lang="tr-TR" sz="2400" dirty="0" err="1"/>
              <a:t>arslan</a:t>
            </a:r>
            <a:r>
              <a:rPr lang="tr-TR" sz="2400" dirty="0"/>
              <a:t> </a:t>
            </a:r>
            <a:r>
              <a:rPr lang="tr-TR" sz="2400" dirty="0" smtClean="0"/>
              <a:t>meydana getirmeye müsait değildir. </a:t>
            </a:r>
          </a:p>
          <a:p>
            <a:pPr algn="just"/>
            <a:r>
              <a:rPr lang="tr-TR" sz="2400" dirty="0" smtClean="0"/>
              <a:t>1800’lü yıllardan beri pancar bitkisinde şeker verimini artırmak için ıslah ve melezleme çalışmaları yapılmaktadır. Bunun sonucu %20 civarında bir verim artışı sağlanmıştır ama elde edilen pancar çeşitleri yine pancardırlar. Yeni bir tür elde edilmiş değildir.</a:t>
            </a:r>
          </a:p>
          <a:p>
            <a:pPr marL="0" indent="0" algn="just">
              <a:buNone/>
            </a:pPr>
            <a:endParaRPr lang="tr-TR" dirty="0" smtClean="0"/>
          </a:p>
          <a:p>
            <a:pPr algn="just"/>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8171" y="903514"/>
            <a:ext cx="2458744" cy="519248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0" y="903512"/>
            <a:ext cx="1872343" cy="49747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smtClean="0"/>
              <a:t>Evrimin ne olup olmadığını anlamak için önce biyolojide tür kavramını bilmek gerekir. Tür; </a:t>
            </a:r>
            <a:r>
              <a:rPr lang="tr-TR" dirty="0" smtClean="0"/>
              <a:t>«birbiriyle </a:t>
            </a:r>
            <a:r>
              <a:rPr lang="tr-TR" dirty="0" smtClean="0"/>
              <a:t>çiftleşebilen ve çiftleştiklerinde </a:t>
            </a:r>
            <a:r>
              <a:rPr lang="tr-TR" dirty="0" err="1" smtClean="0"/>
              <a:t>fertil</a:t>
            </a:r>
            <a:r>
              <a:rPr lang="tr-TR" dirty="0" smtClean="0"/>
              <a:t> yani üreyebilir yavrular meydana getiren canlı </a:t>
            </a:r>
            <a:r>
              <a:rPr lang="tr-TR" dirty="0" smtClean="0"/>
              <a:t>topluluğuna» </a:t>
            </a:r>
            <a:r>
              <a:rPr lang="tr-TR" dirty="0" smtClean="0"/>
              <a:t>denir. </a:t>
            </a:r>
          </a:p>
          <a:p>
            <a:r>
              <a:rPr lang="tr-TR" dirty="0" smtClean="0"/>
              <a:t>Canlıların  sınıflandırılmasında temel değişmez grup (</a:t>
            </a:r>
            <a:r>
              <a:rPr lang="tr-TR" dirty="0" err="1" smtClean="0"/>
              <a:t>takson</a:t>
            </a:r>
            <a:r>
              <a:rPr lang="tr-TR" dirty="0"/>
              <a:t>)</a:t>
            </a:r>
            <a:r>
              <a:rPr lang="tr-TR" dirty="0" smtClean="0"/>
              <a:t> </a:t>
            </a:r>
            <a:r>
              <a:rPr lang="tr-TR" dirty="0" smtClean="0"/>
              <a:t>türdür (</a:t>
            </a:r>
            <a:r>
              <a:rPr lang="tr-TR" dirty="0" err="1" smtClean="0"/>
              <a:t>Species</a:t>
            </a:r>
            <a:r>
              <a:rPr lang="tr-TR" dirty="0" smtClean="0"/>
              <a:t>). </a:t>
            </a:r>
            <a:r>
              <a:rPr lang="tr-TR" dirty="0" smtClean="0"/>
              <a:t>Türün üzerinde cins, familya, takım, sınıf, bölüm ve alem diye sıralanan üst gruplar  vardır. Türün altında ise hayvanlarda ırk, bitkilerde ise varyete  adı verilen tür içi gruplar vardır. Mesela, kedi bir türdür. Bunun </a:t>
            </a:r>
            <a:r>
              <a:rPr lang="tr-TR" dirty="0"/>
              <a:t>V</a:t>
            </a:r>
            <a:r>
              <a:rPr lang="tr-TR" dirty="0" smtClean="0"/>
              <a:t>an kedisi, siyam kedisi, tekir</a:t>
            </a:r>
            <a:r>
              <a:rPr lang="tr-TR" dirty="0"/>
              <a:t> </a:t>
            </a:r>
            <a:r>
              <a:rPr lang="tr-TR" dirty="0" smtClean="0"/>
              <a:t>gibi tür içi ırkları vardır. Elma bir türdür. Bunun Amasya, golden, starking gibi tür içi varyeteleri vardır. </a:t>
            </a:r>
          </a:p>
          <a:p>
            <a:r>
              <a:rPr lang="tr-TR" dirty="0" smtClean="0"/>
              <a:t>Canlılarda değişim tür içi gruplarda olabilirken türler arasında ve hele tür üstü gruplar arasında hiç olmamaktadır. Evrim konusundaki tartışma, değişimin türler arasında olup olmadığı hususundadır. Yani bir tür başka yeni bir türe dönüşebilir mi? Dönüşemez mi? Sorusunun cevabındadır. </a:t>
            </a:r>
          </a:p>
          <a:p>
            <a:r>
              <a:rPr lang="tr-TR" dirty="0" smtClean="0"/>
              <a:t>Yaratılışçı tür içi değişim görüşüne göre türler başka yeni türlere dönüşemezler. Ancak tür içi gruplarda değişim vardır. Yani yeni ırklar ve varyeteler meydana gelebilir. Bu da evrim değildir. Bunun biyolojideki adı varyasyondur.</a:t>
            </a:r>
          </a:p>
          <a:p>
            <a:endParaRPr lang="tr-TR" dirty="0"/>
          </a:p>
        </p:txBody>
      </p:sp>
    </p:spTree>
    <p:extLst>
      <p:ext uri="{BB962C8B-B14F-4D97-AF65-F5344CB8AC3E}">
        <p14:creationId xmlns:p14="http://schemas.microsoft.com/office/powerpoint/2010/main" val="125078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31380">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68_TF03431380_TF03431380" id="{0CEF572D-6A4A-4B8A-AE1C-09155D79EDE0}" vid="{189BBCC8-8B1F-43D3-849D-74E8DD5C53A8}"/>
    </a:ext>
  </a:extLst>
</a:theme>
</file>

<file path=ppt/theme/theme2.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infopath/2007/PartnerControl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4873beb7-5857-4685-be1f-d57550cc96cc"/>
    <ds:schemaRef ds:uri="http://purl.org/dc/terms/"/>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tf03431380</Template>
  <TotalTime>0</TotalTime>
  <Words>1815</Words>
  <Application>Microsoft Office PowerPoint</Application>
  <PresentationFormat>Geniş ekran</PresentationFormat>
  <Paragraphs>72</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Calibri</vt:lpstr>
      <vt:lpstr>Euphemia</vt:lpstr>
      <vt:lpstr>Plantagenet Cherokee</vt:lpstr>
      <vt:lpstr>Wingdings</vt:lpstr>
      <vt:lpstr>tf03431380</vt:lpstr>
      <vt:lpstr>EVRİM  NEDİR?  NE DEĞİLDİR?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“İhtiyaca cevap” prensibi</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2017-11-06T17:46:18Z</dcterms:created>
  <dcterms:modified xsi:type="dcterms:W3CDTF">2021-05-26T15:23:32Z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