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79" autoAdjust="0"/>
  </p:normalViewPr>
  <p:slideViewPr>
    <p:cSldViewPr snapToGrid="0" showGuides="1">
      <p:cViewPr varScale="1">
        <p:scale>
          <a:sx n="63" d="100"/>
          <a:sy n="63" d="100"/>
        </p:scale>
        <p:origin x="15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AC76-35CA-42FA-9B2C-1FA0781A57AA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1D227-2B8D-426A-9D7E-9AF0C61144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9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1D227-2B8D-426A-9D7E-9AF0C61144C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03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katılaşmanın </a:t>
            </a:r>
            <a:r>
              <a:rPr lang="tr-TR" dirty="0" smtClean="0"/>
              <a:t>gösterildiği şekilden de görüldüğü gibi </a:t>
            </a:r>
            <a:r>
              <a:rPr lang="el-GR" dirty="0" smtClean="0"/>
              <a:t>α </a:t>
            </a:r>
            <a:r>
              <a:rPr lang="tr-TR" dirty="0" smtClean="0"/>
              <a:t>fazı, </a:t>
            </a:r>
            <a:r>
              <a:rPr lang="el-GR" dirty="0" smtClean="0"/>
              <a:t>β </a:t>
            </a:r>
            <a:r>
              <a:rPr lang="tr-TR" dirty="0" smtClean="0"/>
              <a:t>katı fazı ile çevrelendiğinden </a:t>
            </a:r>
            <a:r>
              <a:rPr lang="el-GR" dirty="0" smtClean="0"/>
              <a:t>α </a:t>
            </a:r>
            <a:r>
              <a:rPr lang="tr-TR" dirty="0" smtClean="0"/>
              <a:t>atomlarının </a:t>
            </a:r>
            <a:r>
              <a:rPr lang="tr-TR" dirty="0" err="1" smtClean="0"/>
              <a:t>peritektik</a:t>
            </a:r>
            <a:r>
              <a:rPr lang="tr-TR" dirty="0" smtClean="0"/>
              <a:t> reaksiyona devam edebilmesi için </a:t>
            </a:r>
            <a:r>
              <a:rPr lang="el-GR" dirty="0" smtClean="0"/>
              <a:t>β </a:t>
            </a:r>
            <a:r>
              <a:rPr lang="tr-TR" dirty="0" smtClean="0"/>
              <a:t>katı fazı ile oluşan kabuğu aşmak zorundadırlar. Bununla birlikte, atomların bir katı faz içerisindeki difüzyon hızı, sıvı faz içerisindeki difüzyon hızından oldukça yavaştır. </a:t>
            </a:r>
            <a:r>
              <a:rPr lang="tr-TR" dirty="0" err="1" smtClean="0"/>
              <a:t>Peritektik</a:t>
            </a:r>
            <a:r>
              <a:rPr lang="tr-TR" dirty="0" smtClean="0"/>
              <a:t> reaksiyon devam ettikçe </a:t>
            </a:r>
            <a:r>
              <a:rPr lang="el-GR" dirty="0" smtClean="0"/>
              <a:t>α </a:t>
            </a:r>
            <a:r>
              <a:rPr lang="tr-TR" dirty="0" smtClean="0"/>
              <a:t>katı etrafında oluşan </a:t>
            </a:r>
            <a:r>
              <a:rPr lang="el-GR" dirty="0" smtClean="0"/>
              <a:t>β </a:t>
            </a:r>
            <a:r>
              <a:rPr lang="tr-TR" dirty="0" smtClean="0"/>
              <a:t>katı fazı kalınlaşmaya devam eder ve </a:t>
            </a:r>
            <a:r>
              <a:rPr lang="tr-TR" dirty="0" err="1" smtClean="0"/>
              <a:t>peritektik</a:t>
            </a:r>
            <a:r>
              <a:rPr lang="tr-TR" dirty="0" smtClean="0"/>
              <a:t> dönüşüm daha da yavaşlar. Soğuma hızının çok yüksek olması durumunda </a:t>
            </a:r>
            <a:r>
              <a:rPr lang="tr-TR" dirty="0" err="1" smtClean="0"/>
              <a:t>peritektik</a:t>
            </a:r>
            <a:r>
              <a:rPr lang="tr-TR" dirty="0" smtClean="0"/>
              <a:t> dönüşüm tamamlanamaz. Difüzyon için gerekli zamanın tanındığı sürece tam bir </a:t>
            </a:r>
            <a:r>
              <a:rPr lang="tr-TR" dirty="0" err="1" smtClean="0"/>
              <a:t>peritektik</a:t>
            </a:r>
            <a:r>
              <a:rPr lang="tr-TR" dirty="0" smtClean="0"/>
              <a:t> dönüşüm gerçekleşir. Ancak pratikte böyle bir durum söz konusu değildir.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1D227-2B8D-426A-9D7E-9AF0C61144C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05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Peritektik</a:t>
            </a:r>
            <a:r>
              <a:rPr lang="tr-TR" dirty="0" smtClean="0"/>
              <a:t> reaksiyonun sürekli olarak devam etmesinin en önemli şartı </a:t>
            </a:r>
            <a:r>
              <a:rPr lang="el-GR" dirty="0" smtClean="0"/>
              <a:t>α </a:t>
            </a:r>
            <a:r>
              <a:rPr lang="tr-TR" dirty="0" smtClean="0"/>
              <a:t>fazı ile Sıvı fazın sürekli etkileşim halinde olması gerekmektedir. Daha önce de belirtildiği gibi </a:t>
            </a:r>
            <a:r>
              <a:rPr lang="el-GR" dirty="0" smtClean="0"/>
              <a:t>β </a:t>
            </a:r>
            <a:r>
              <a:rPr lang="tr-TR" dirty="0" smtClean="0"/>
              <a:t>fazı </a:t>
            </a:r>
            <a:r>
              <a:rPr lang="el-GR" dirty="0" smtClean="0"/>
              <a:t>α </a:t>
            </a:r>
            <a:r>
              <a:rPr lang="tr-TR" dirty="0" smtClean="0"/>
              <a:t>fazı üzerinde </a:t>
            </a:r>
            <a:r>
              <a:rPr lang="tr-TR" dirty="0" err="1" smtClean="0"/>
              <a:t>çekirdeklenir</a:t>
            </a:r>
            <a:r>
              <a:rPr lang="tr-TR" dirty="0" smtClean="0"/>
              <a:t> ve bu mekanizma kısa mesafeli difüzyonla gerçekleşir.</a:t>
            </a:r>
          </a:p>
          <a:p>
            <a:r>
              <a:rPr lang="tr-TR" dirty="0" smtClean="0"/>
              <a:t>Bu mekanizmanın tersine </a:t>
            </a:r>
            <a:r>
              <a:rPr lang="tr-TR" dirty="0" err="1" smtClean="0"/>
              <a:t>peritektik</a:t>
            </a:r>
            <a:r>
              <a:rPr lang="tr-TR" dirty="0" smtClean="0"/>
              <a:t> dönüşümün gerçekleşmesi için uzun mesafeli difüzyon mekanizması geçerlidir. Bu mekanizmada A  ve B metallerine ait atomları </a:t>
            </a:r>
            <a:r>
              <a:rPr lang="el-GR" dirty="0" smtClean="0"/>
              <a:t>α‐β </a:t>
            </a:r>
            <a:r>
              <a:rPr lang="tr-TR" dirty="0" smtClean="0"/>
              <a:t>ve </a:t>
            </a:r>
            <a:r>
              <a:rPr lang="el-GR" dirty="0" smtClean="0"/>
              <a:t>β‐</a:t>
            </a:r>
            <a:r>
              <a:rPr lang="tr-TR" dirty="0" smtClean="0"/>
              <a:t>sıvı ara yüzeylerinde </a:t>
            </a:r>
            <a:r>
              <a:rPr lang="el-GR" dirty="0" smtClean="0"/>
              <a:t>β </a:t>
            </a:r>
            <a:r>
              <a:rPr lang="tr-TR" dirty="0" smtClean="0"/>
              <a:t>fazını  oluşturmak amacıyla </a:t>
            </a:r>
            <a:r>
              <a:rPr lang="el-GR" dirty="0" smtClean="0"/>
              <a:t>α </a:t>
            </a:r>
            <a:r>
              <a:rPr lang="tr-TR" dirty="0" smtClean="0"/>
              <a:t>tabakasına </a:t>
            </a:r>
            <a:r>
              <a:rPr lang="tr-TR" dirty="0" err="1" smtClean="0"/>
              <a:t>difüze</a:t>
            </a:r>
            <a:r>
              <a:rPr lang="tr-TR" dirty="0" smtClean="0"/>
              <a:t> ederler. 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1D227-2B8D-426A-9D7E-9AF0C61144C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91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Yatay çizgilere</a:t>
            </a:r>
            <a:r>
              <a:rPr lang="tr-TR" baseline="0" dirty="0" smtClean="0"/>
              <a:t> bakın kaç adet reaksiyon olduğunu anlamak için.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1D227-2B8D-426A-9D7E-9AF0C61144C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32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58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6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7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59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87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7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92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62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2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61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04ABD-1D47-4CB0-853D-B74AFC02C1D6}" type="datetimeFigureOut">
              <a:rPr lang="tr-TR" smtClean="0"/>
              <a:t>1.06.2021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4EC1-EFF7-4C76-9A87-A51C0F2C6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7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Peritektik</a:t>
            </a:r>
            <a:r>
              <a:rPr lang="tr-TR" dirty="0" smtClean="0"/>
              <a:t> Faz Diyagramı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4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74370" y="628650"/>
            <a:ext cx="10104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1768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tr-TR" dirty="0" smtClean="0"/>
              <a:t>C’de ergiyip katılaşan </a:t>
            </a:r>
            <a:r>
              <a:rPr lang="tr-TR" dirty="0" err="1" smtClean="0"/>
              <a:t>Pt</a:t>
            </a:r>
            <a:r>
              <a:rPr lang="tr-TR" dirty="0" smtClean="0"/>
              <a:t> ile 961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tr-TR" dirty="0" smtClean="0"/>
              <a:t>C’de ergiyip katılaşan </a:t>
            </a:r>
            <a:r>
              <a:rPr lang="tr-TR" dirty="0" err="1" smtClean="0"/>
              <a:t>Ag</a:t>
            </a:r>
            <a:r>
              <a:rPr lang="tr-TR" dirty="0" smtClean="0"/>
              <a:t> metalleri % 42.4 gümüş içeren bileşikte ve 1186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tr-TR" dirty="0" smtClean="0"/>
              <a:t>C’de tam </a:t>
            </a:r>
            <a:r>
              <a:rPr lang="tr-TR" dirty="0" err="1" smtClean="0"/>
              <a:t>peritektik</a:t>
            </a:r>
            <a:r>
              <a:rPr lang="tr-TR" dirty="0" smtClean="0"/>
              <a:t> özellik göstermektedir. Oda sıcaklığın </a:t>
            </a:r>
            <a:r>
              <a:rPr lang="tr-TR" dirty="0" err="1" smtClean="0"/>
              <a:t>Ag</a:t>
            </a:r>
            <a:r>
              <a:rPr lang="tr-TR" dirty="0" smtClean="0"/>
              <a:t> içerisinde %10 </a:t>
            </a:r>
            <a:r>
              <a:rPr lang="tr-TR" dirty="0" err="1" smtClean="0"/>
              <a:t>pt</a:t>
            </a:r>
            <a:r>
              <a:rPr lang="tr-TR" dirty="0" smtClean="0"/>
              <a:t> çözerken </a:t>
            </a:r>
            <a:r>
              <a:rPr lang="tr-TR" dirty="0" err="1" smtClean="0"/>
              <a:t>Ag</a:t>
            </a:r>
            <a:r>
              <a:rPr lang="tr-TR" dirty="0" smtClean="0"/>
              <a:t> oda sıcaklığında </a:t>
            </a:r>
            <a:r>
              <a:rPr lang="tr-TR" dirty="0" err="1" smtClean="0"/>
              <a:t>Pt</a:t>
            </a:r>
            <a:r>
              <a:rPr lang="tr-TR" dirty="0" smtClean="0"/>
              <a:t> içerisinde çözünmemektedir. ( </a:t>
            </a:r>
            <a:r>
              <a:rPr lang="tr-TR" dirty="0" err="1" smtClean="0"/>
              <a:t>Pt</a:t>
            </a:r>
            <a:r>
              <a:rPr lang="tr-TR" dirty="0" smtClean="0"/>
              <a:t> </a:t>
            </a:r>
            <a:r>
              <a:rPr lang="tr-TR" dirty="0" err="1" smtClean="0"/>
              <a:t>peritektik</a:t>
            </a:r>
            <a:r>
              <a:rPr lang="tr-TR" dirty="0" smtClean="0"/>
              <a:t> sıcaklıkta % 10 </a:t>
            </a:r>
            <a:r>
              <a:rPr lang="tr-TR" dirty="0" err="1" smtClean="0"/>
              <a:t>Ag</a:t>
            </a:r>
            <a:r>
              <a:rPr lang="tr-TR" dirty="0" smtClean="0"/>
              <a:t> çözmektedir.)</a:t>
            </a:r>
          </a:p>
          <a:p>
            <a:r>
              <a:rPr lang="tr-TR" dirty="0" smtClean="0"/>
              <a:t>a ) ikilinin oluşturduğu faz diyagramını çiziniz.</a:t>
            </a:r>
          </a:p>
          <a:p>
            <a:r>
              <a:rPr lang="tr-TR" dirty="0" smtClean="0"/>
              <a:t>b) </a:t>
            </a:r>
            <a:r>
              <a:rPr lang="tr-TR" dirty="0" err="1" smtClean="0"/>
              <a:t>Peritektik</a:t>
            </a:r>
            <a:r>
              <a:rPr lang="tr-TR" dirty="0" smtClean="0"/>
              <a:t> altı bir bileşim, tam </a:t>
            </a:r>
            <a:r>
              <a:rPr lang="tr-TR" dirty="0" err="1" smtClean="0"/>
              <a:t>peritektik</a:t>
            </a:r>
            <a:r>
              <a:rPr lang="tr-TR" dirty="0" smtClean="0"/>
              <a:t> bileşim ve </a:t>
            </a:r>
            <a:r>
              <a:rPr lang="tr-TR" dirty="0" err="1" smtClean="0"/>
              <a:t>peritektik</a:t>
            </a:r>
            <a:r>
              <a:rPr lang="tr-TR" dirty="0" smtClean="0"/>
              <a:t> üstü bir bileşim seçip oda sıcaklığına kadar soğutun </a:t>
            </a:r>
            <a:r>
              <a:rPr lang="tr-TR" dirty="0" err="1" smtClean="0"/>
              <a:t>mikroyapı</a:t>
            </a:r>
            <a:r>
              <a:rPr lang="tr-TR" dirty="0" smtClean="0"/>
              <a:t> ve soğuma eğrilerini çiziniz.</a:t>
            </a:r>
          </a:p>
          <a:p>
            <a:r>
              <a:rPr lang="tr-TR" dirty="0" smtClean="0"/>
              <a:t>c) Alaşımın 1300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tr-TR" dirty="0" smtClean="0"/>
              <a:t>C’de ( a noktası) ve 1187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tr-TR" dirty="0" smtClean="0"/>
              <a:t>C’de ( b noktası)  fazların bileşimlerini ve % miktarlarını bulunuz.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6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" y="582678"/>
            <a:ext cx="6456998" cy="4883719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2080260" y="994410"/>
            <a:ext cx="11430" cy="41262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3314700" y="994410"/>
            <a:ext cx="68580" cy="41262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903470" y="994410"/>
            <a:ext cx="11430" cy="40119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6477000" cy="4543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51" y="4543425"/>
            <a:ext cx="8171498" cy="22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6477000" cy="4543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10" y="4543425"/>
            <a:ext cx="7520940" cy="2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818197"/>
            <a:ext cx="4617720" cy="50229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154" y="2251711"/>
            <a:ext cx="4771795" cy="27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-C Faz Diyagramı ve Özellikleri | Furkan Öz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31" y="293211"/>
            <a:ext cx="7187338" cy="62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96340" y="725716"/>
            <a:ext cx="1021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/>
              <a:t>Peritektik</a:t>
            </a:r>
            <a:r>
              <a:rPr lang="tr-TR" b="1" dirty="0" smtClean="0"/>
              <a:t> Dönüşüm: </a:t>
            </a:r>
          </a:p>
          <a:p>
            <a:r>
              <a:rPr lang="tr-TR" dirty="0" err="1" smtClean="0"/>
              <a:t>Peritektik</a:t>
            </a:r>
            <a:r>
              <a:rPr lang="tr-TR" dirty="0" smtClean="0"/>
              <a:t> dönüşüm; </a:t>
            </a:r>
            <a:r>
              <a:rPr lang="tr-TR" dirty="0" err="1" smtClean="0"/>
              <a:t>ötektik</a:t>
            </a:r>
            <a:r>
              <a:rPr lang="tr-TR" dirty="0" smtClean="0"/>
              <a:t> dönüşüm gösteren alaşım sistemlerine benzer olarak sabit bir </a:t>
            </a:r>
            <a:r>
              <a:rPr lang="tr-TR" dirty="0" err="1" smtClean="0"/>
              <a:t>peritektik</a:t>
            </a:r>
            <a:r>
              <a:rPr lang="tr-TR" dirty="0" smtClean="0"/>
              <a:t> dönüşüm sıcaklığında mevcut olan sıvı ve katı fazın başka bir katı faza dönüşmesi olarak tanımlanmaktadır.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02" y="2242185"/>
            <a:ext cx="4257675" cy="7048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287" y="2945130"/>
            <a:ext cx="37814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8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543050"/>
            <a:ext cx="7753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162050"/>
            <a:ext cx="9563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" y="472440"/>
            <a:ext cx="5991225" cy="56388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22" y="3015615"/>
            <a:ext cx="4505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352550"/>
            <a:ext cx="52292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22070" y="624185"/>
            <a:ext cx="1062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%100 </a:t>
            </a:r>
            <a:r>
              <a:rPr lang="tr-TR" dirty="0" err="1" smtClean="0"/>
              <a:t>peritektik</a:t>
            </a:r>
            <a:r>
              <a:rPr lang="tr-TR" dirty="0" smtClean="0"/>
              <a:t> dönüşümün gerçekleşmesi için soğuma hızının tam </a:t>
            </a:r>
            <a:r>
              <a:rPr lang="tr-TR" dirty="0" err="1" smtClean="0"/>
              <a:t>peritektik</a:t>
            </a:r>
            <a:r>
              <a:rPr lang="tr-TR" dirty="0" smtClean="0"/>
              <a:t> dönüşümün gerçekleşmesini sağlayacak kadar yavaş olması gerekir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97" y="1729740"/>
            <a:ext cx="97250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0" y="1325880"/>
            <a:ext cx="5664149" cy="34518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1325880"/>
            <a:ext cx="4171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318</Words>
  <Application>Microsoft Office PowerPoint</Application>
  <PresentationFormat>Geniş ekran</PresentationFormat>
  <Paragraphs>16</Paragraphs>
  <Slides>14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Peritektik Faz Diyagramı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Peritektik Faz Diyagramı</dc:title>
  <dc:creator>kubilay öztürk</dc:creator>
  <cp:lastModifiedBy>kubilay öztürk</cp:lastModifiedBy>
  <cp:revision>12</cp:revision>
  <dcterms:created xsi:type="dcterms:W3CDTF">2021-05-26T07:55:10Z</dcterms:created>
  <dcterms:modified xsi:type="dcterms:W3CDTF">2021-06-01T12:05:46Z</dcterms:modified>
</cp:coreProperties>
</file>