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514" r:id="rId2"/>
    <p:sldId id="452" r:id="rId3"/>
    <p:sldId id="518" r:id="rId4"/>
    <p:sldId id="560" r:id="rId5"/>
    <p:sldId id="561" r:id="rId6"/>
    <p:sldId id="562" r:id="rId7"/>
    <p:sldId id="564" r:id="rId8"/>
    <p:sldId id="496" r:id="rId9"/>
    <p:sldId id="519" r:id="rId10"/>
    <p:sldId id="523" r:id="rId11"/>
    <p:sldId id="524" r:id="rId12"/>
    <p:sldId id="533" r:id="rId13"/>
    <p:sldId id="537" r:id="rId14"/>
    <p:sldId id="525" r:id="rId15"/>
    <p:sldId id="526" r:id="rId16"/>
    <p:sldId id="528" r:id="rId17"/>
    <p:sldId id="534" r:id="rId18"/>
    <p:sldId id="529" r:id="rId19"/>
    <p:sldId id="535" r:id="rId20"/>
    <p:sldId id="527" r:id="rId21"/>
    <p:sldId id="536" r:id="rId22"/>
    <p:sldId id="500" r:id="rId23"/>
    <p:sldId id="498" r:id="rId24"/>
    <p:sldId id="499" r:id="rId25"/>
    <p:sldId id="497" r:id="rId26"/>
    <p:sldId id="501" r:id="rId27"/>
    <p:sldId id="502" r:id="rId28"/>
    <p:sldId id="503" r:id="rId29"/>
    <p:sldId id="504" r:id="rId30"/>
    <p:sldId id="505" r:id="rId31"/>
    <p:sldId id="506" r:id="rId32"/>
    <p:sldId id="509" r:id="rId33"/>
    <p:sldId id="511" r:id="rId34"/>
    <p:sldId id="513" r:id="rId35"/>
    <p:sldId id="552" r:id="rId36"/>
    <p:sldId id="553" r:id="rId37"/>
    <p:sldId id="554" r:id="rId38"/>
    <p:sldId id="555" r:id="rId39"/>
    <p:sldId id="520" r:id="rId40"/>
    <p:sldId id="544" r:id="rId41"/>
    <p:sldId id="551" r:id="rId42"/>
    <p:sldId id="548" r:id="rId43"/>
    <p:sldId id="541" r:id="rId44"/>
    <p:sldId id="559" r:id="rId45"/>
    <p:sldId id="556" r:id="rId46"/>
    <p:sldId id="557" r:id="rId47"/>
    <p:sldId id="558" r:id="rId48"/>
    <p:sldId id="549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7359" autoAdjust="0"/>
  </p:normalViewPr>
  <p:slideViewPr>
    <p:cSldViewPr>
      <p:cViewPr>
        <p:scale>
          <a:sx n="70" d="100"/>
          <a:sy n="70" d="100"/>
        </p:scale>
        <p:origin x="-139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072441-5826-4DC4-B2ED-458E0A773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D1B0F-4506-4228-AA3C-A4491E84E49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55E93-97D7-4BBE-8D51-8905E69A2E61}" type="slidenum">
              <a:rPr lang="en-US"/>
              <a:pPr/>
              <a:t>4</a:t>
            </a:fld>
            <a:endParaRPr lang="en-US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55E93-97D7-4BBE-8D51-8905E69A2E61}" type="slidenum">
              <a:rPr lang="en-US"/>
              <a:pPr/>
              <a:t>5</a:t>
            </a:fld>
            <a:endParaRPr lang="en-US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55E93-97D7-4BBE-8D51-8905E69A2E61}" type="slidenum">
              <a:rPr lang="en-US"/>
              <a:pPr/>
              <a:t>6</a:t>
            </a:fld>
            <a:endParaRPr lang="en-US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E0315-B2B7-4995-9336-553783777C3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4330824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tr-TR"/>
              <a:t>BBY208</a:t>
            </a:r>
            <a:r>
              <a:rPr lang="en-US"/>
              <a:t>	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0"/>
            <a:ext cx="73300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Titles Can Be Long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This the Top Level of the Slide Text</a:t>
            </a:r>
          </a:p>
          <a:p>
            <a:pPr lvl="1"/>
            <a:r>
              <a:rPr lang="en-US" dirty="0" smtClean="0"/>
              <a:t>This Is the Second Level of the Slide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pPr algn="l">
              <a:defRPr/>
            </a:pPr>
            <a:endParaRPr lang="en-US" sz="1000" b="1">
              <a:solidFill>
                <a:srgbClr val="FFFFFF"/>
              </a:solidFill>
              <a:latin typeface="Futura Md BT" pitchFamily="34" charset="0"/>
            </a:endParaRPr>
          </a:p>
          <a:p>
            <a:pPr algn="r">
              <a:defRPr/>
            </a:pPr>
            <a:endParaRPr lang="en-US" sz="1000" b="1">
              <a:solidFill>
                <a:srgbClr val="FFFFFF"/>
              </a:solidFill>
              <a:latin typeface="Futura Md BT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8100392" y="6477000"/>
            <a:ext cx="5040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pPr algn="r">
              <a:defRPr/>
            </a:pPr>
            <a:fld id="{11B2A192-C7D8-4BC0-B6D8-2D7341411D18}" type="slidenum">
              <a:rPr lang="en-US" sz="1000" b="1" smtClean="0">
                <a:solidFill>
                  <a:srgbClr val="FFFFFF"/>
                </a:solidFill>
                <a:latin typeface="Futura Md BT" pitchFamily="34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Futura Md BT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179512" y="6477000"/>
            <a:ext cx="28083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pPr algn="l">
              <a:defRPr/>
            </a:pPr>
            <a:r>
              <a:rPr lang="tr-TR" sz="1000" b="1" dirty="0" smtClean="0">
                <a:solidFill>
                  <a:srgbClr val="FFFFFF"/>
                </a:solidFill>
                <a:latin typeface="Futura Md BT" pitchFamily="34" charset="0"/>
              </a:rPr>
              <a:t>Sosyal</a:t>
            </a:r>
            <a:r>
              <a:rPr lang="tr-TR" sz="1000" b="1" baseline="0" dirty="0" smtClean="0">
                <a:solidFill>
                  <a:srgbClr val="FFFFFF"/>
                </a:solidFill>
                <a:latin typeface="Futura Md BT" pitchFamily="34" charset="0"/>
              </a:rPr>
              <a:t> Bilimlerde Araştırma Yöntemleri </a:t>
            </a:r>
            <a:endParaRPr lang="en-US" sz="1000" b="1" dirty="0">
              <a:solidFill>
                <a:srgbClr val="FFFFFF"/>
              </a:solidFill>
              <a:latin typeface="Futura Md BT" pitchFamily="34" charset="0"/>
            </a:endParaRPr>
          </a:p>
        </p:txBody>
      </p:sp>
      <p:pic>
        <p:nvPicPr>
          <p:cNvPr id="15" name="14 Resim" descr="cc-by-nc-sa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228184" y="6525344"/>
            <a:ext cx="748676" cy="258165"/>
          </a:xfrm>
          <a:prstGeom prst="rect">
            <a:avLst/>
          </a:prstGeom>
        </p:spPr>
      </p:pic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3491880" y="6477000"/>
            <a:ext cx="14401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pPr algn="l">
              <a:defRPr/>
            </a:pPr>
            <a:r>
              <a:rPr lang="tr-TR" sz="1000" b="1" dirty="0" smtClean="0">
                <a:solidFill>
                  <a:srgbClr val="FFFFFF"/>
                </a:solidFill>
                <a:latin typeface="Futura Md BT" pitchFamily="34" charset="0"/>
              </a:rPr>
              <a:t>www.</a:t>
            </a:r>
            <a:r>
              <a:rPr lang="tr-TR" sz="1000" b="1" dirty="0" err="1" smtClean="0">
                <a:solidFill>
                  <a:srgbClr val="FFFFFF"/>
                </a:solidFill>
                <a:latin typeface="Futura Md BT" pitchFamily="34" charset="0"/>
              </a:rPr>
              <a:t>acikders</a:t>
            </a:r>
            <a:r>
              <a:rPr lang="tr-TR" sz="1000" b="1" dirty="0" smtClean="0">
                <a:solidFill>
                  <a:srgbClr val="FFFFFF"/>
                </a:solidFill>
                <a:latin typeface="Futura Md BT" pitchFamily="34" charset="0"/>
              </a:rPr>
              <a:t>.</a:t>
            </a:r>
            <a:r>
              <a:rPr lang="tr-TR" sz="1000" b="1" dirty="0" err="1" smtClean="0">
                <a:solidFill>
                  <a:srgbClr val="FFFFFF"/>
                </a:solidFill>
                <a:latin typeface="Futura Md BT" pitchFamily="34" charset="0"/>
              </a:rPr>
              <a:t>org.tr</a:t>
            </a:r>
            <a:r>
              <a:rPr lang="tr-TR" sz="1000" b="1" baseline="0" dirty="0" smtClean="0">
                <a:solidFill>
                  <a:srgbClr val="FFFFFF"/>
                </a:solidFill>
                <a:latin typeface="Futura Md BT" pitchFamily="34" charset="0"/>
              </a:rPr>
              <a:t> </a:t>
            </a:r>
            <a:endParaRPr lang="en-US" sz="1000" b="1" dirty="0">
              <a:solidFill>
                <a:srgbClr val="FFFFFF"/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3988" cy="2376488"/>
          </a:xfrm>
        </p:spPr>
        <p:txBody>
          <a:bodyPr/>
          <a:lstStyle/>
          <a:p>
            <a:pPr algn="ctr" eaLnBrk="1" hangingPunct="1"/>
            <a:r>
              <a:rPr lang="tr-TR" dirty="0" smtClean="0">
                <a:solidFill>
                  <a:schemeClr val="tx1"/>
                </a:solidFill>
              </a:rPr>
              <a:t>Sosyal Bilimlerde Araştırma Yöntemleri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005064"/>
            <a:ext cx="8424863" cy="86409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Kaynakça </a:t>
            </a:r>
            <a:r>
              <a:rPr lang="tr-TR" sz="2800" dirty="0" smtClean="0"/>
              <a:t>Hazırlama, Etik İhlaller ve İntihal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</p:txBody>
      </p:sp>
      <p:pic>
        <p:nvPicPr>
          <p:cNvPr id="4" name="3 Resim" descr="tuba-logosu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08" y="44624"/>
            <a:ext cx="759976" cy="792088"/>
          </a:xfrm>
          <a:prstGeom prst="rect">
            <a:avLst/>
          </a:prstGeom>
        </p:spPr>
      </p:pic>
      <p:pic>
        <p:nvPicPr>
          <p:cNvPr id="5" name="4 Resim" descr="uadmk-logosu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74712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96975"/>
            <a:ext cx="8892480" cy="2376488"/>
          </a:xfrm>
        </p:spPr>
        <p:txBody>
          <a:bodyPr/>
          <a:lstStyle/>
          <a:p>
            <a:pPr algn="ctr" eaLnBrk="1" hangingPunct="1"/>
            <a:r>
              <a:rPr lang="tr-TR" dirty="0" smtClean="0">
                <a:solidFill>
                  <a:schemeClr val="tx1"/>
                </a:solidFill>
              </a:rPr>
              <a:t>Kaynakça Hazırlama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Kaynakça, Gönderme, Doğrudan Alıntı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Kaynakça</a:t>
            </a:r>
          </a:p>
          <a:p>
            <a:pPr>
              <a:buNone/>
            </a:pPr>
            <a:r>
              <a:rPr lang="tr-TR" dirty="0" smtClean="0"/>
              <a:t>	Çalışmada kullanılan bilgi kaynaklarının belli bir sisteme göre düzenlenmiş listesi</a:t>
            </a:r>
          </a:p>
          <a:p>
            <a:r>
              <a:rPr lang="tr-TR" dirty="0" smtClean="0"/>
              <a:t>Gönderme</a:t>
            </a:r>
          </a:p>
          <a:p>
            <a:pPr>
              <a:buNone/>
            </a:pPr>
            <a:r>
              <a:rPr lang="tr-TR" dirty="0" smtClean="0"/>
              <a:t>	Metin içinde verilen bilginin hangi kaynaktan geldiğini gösteren not</a:t>
            </a:r>
          </a:p>
          <a:p>
            <a:r>
              <a:rPr lang="tr-TR" dirty="0" smtClean="0"/>
              <a:t>Doğrudan alıntı</a:t>
            </a:r>
          </a:p>
          <a:p>
            <a:pPr>
              <a:buNone/>
            </a:pPr>
            <a:r>
              <a:rPr lang="tr-TR" dirty="0" smtClean="0"/>
              <a:t>	Orijinal kaynaktaki ifadenin aynen kopyalanması</a:t>
            </a:r>
          </a:p>
          <a:p>
            <a:endParaRPr lang="tr-TR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39226"/>
            <a:ext cx="3923927" cy="162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5" y="2636912"/>
            <a:ext cx="83435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653136"/>
            <a:ext cx="9108504" cy="18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2267744" y="2924944"/>
            <a:ext cx="597666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07504" y="3140968"/>
            <a:ext cx="86409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5723334" y="2492896"/>
            <a:ext cx="57685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5161666" y="1866310"/>
            <a:ext cx="1660904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Doğrudan Alıntı</a:t>
            </a:r>
            <a:endParaRPr lang="tr-TR" sz="1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7682947" y="4746630"/>
            <a:ext cx="108715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Kaynakça</a:t>
            </a:r>
            <a:endParaRPr lang="tr-TR" sz="1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420300" y="2060848"/>
            <a:ext cx="1608133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00B050"/>
                </a:solidFill>
                <a:latin typeface="+mn-lt"/>
              </a:rPr>
              <a:t>Gönderme/Atıf</a:t>
            </a:r>
            <a:endParaRPr lang="tr-TR" sz="1600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endCxn id="35" idx="0"/>
          </p:cNvCxnSpPr>
          <p:nvPr/>
        </p:nvCxnSpPr>
        <p:spPr bwMode="auto">
          <a:xfrm rot="5400000">
            <a:off x="7146286" y="2762926"/>
            <a:ext cx="1368152" cy="540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804248" y="3717032"/>
            <a:ext cx="1512168" cy="360040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Bent Arrow 42"/>
          <p:cNvSpPr/>
          <p:nvPr/>
        </p:nvSpPr>
        <p:spPr bwMode="auto">
          <a:xfrm>
            <a:off x="7236296" y="4797152"/>
            <a:ext cx="504056" cy="360040"/>
          </a:xfrm>
          <a:prstGeom prst="bentArrow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3600" dirty="0" smtClean="0"/>
              <a:t>Kaynak Göstermede Kullanılan Yaklaşımlar</a:t>
            </a:r>
            <a:endParaRPr lang="tr-TR" sz="36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052736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Numerik sistem</a:t>
            </a:r>
          </a:p>
          <a:p>
            <a:pPr lvl="1"/>
            <a:r>
              <a:rPr lang="tr-TR" dirty="0" smtClean="0"/>
              <a:t>Kaynaklara metin içinde kullanıldıkları sıraya göre numara vermek</a:t>
            </a:r>
          </a:p>
          <a:p>
            <a:pPr lvl="1"/>
            <a:r>
              <a:rPr lang="tr-TR" dirty="0" smtClean="0"/>
              <a:t>Yararlanılan kaynakların alfabetik listesini oluşturduktan sonra numaralama işlemini yapmak</a:t>
            </a:r>
          </a:p>
          <a:p>
            <a:r>
              <a:rPr lang="tr-TR" dirty="0" smtClean="0"/>
              <a:t>Yazar tarih sistemi</a:t>
            </a:r>
          </a:p>
          <a:p>
            <a:pPr lvl="1"/>
            <a:r>
              <a:rPr lang="tr-TR" dirty="0" smtClean="0"/>
              <a:t>Metin içindeki göndermede yararlanılan kaynağın yazar soyadının, yayın tarihinin ve sayfa numaralarının belirtilmesi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6588224" y="6165304"/>
            <a:ext cx="2462534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 smtClean="0"/>
              <a:t>Kaynak: Kurbanoğlu, 2004, s. 6-7</a:t>
            </a:r>
            <a:endParaRPr lang="tr-TR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3600" dirty="0" smtClean="0"/>
              <a:t>Örnek</a:t>
            </a:r>
            <a:endParaRPr lang="tr-TR" sz="36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96" y="980728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tr-TR" sz="2400" dirty="0" smtClean="0"/>
              <a:t>Numerik sistem</a:t>
            </a:r>
          </a:p>
          <a:p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  <a:p>
            <a:pPr lvl="1"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Yazar tarih sistemi</a:t>
            </a:r>
          </a:p>
          <a:p>
            <a:pPr>
              <a:buNone/>
            </a:pPr>
            <a:endParaRPr lang="tr-TR" sz="24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90278"/>
            <a:ext cx="5353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53111"/>
            <a:ext cx="6391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1907704" y="3140968"/>
            <a:ext cx="2160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740352" y="6165304"/>
            <a:ext cx="12241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Bent Arrow 19"/>
          <p:cNvSpPr/>
          <p:nvPr/>
        </p:nvSpPr>
        <p:spPr bwMode="auto">
          <a:xfrm>
            <a:off x="2051720" y="4869160"/>
            <a:ext cx="576064" cy="576064"/>
          </a:xfrm>
          <a:prstGeom prst="ben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 rot="5400000">
            <a:off x="2375756" y="1160748"/>
            <a:ext cx="360040" cy="432048"/>
          </a:xfrm>
          <a:prstGeom prst="bent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Kaynak Gösterme Biçimleri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APA (American Psychological Association)</a:t>
            </a:r>
          </a:p>
          <a:p>
            <a:r>
              <a:rPr lang="tr-TR" dirty="0" smtClean="0"/>
              <a:t>Chicago/Turabian</a:t>
            </a:r>
          </a:p>
          <a:p>
            <a:r>
              <a:rPr lang="tr-TR" dirty="0" smtClean="0"/>
              <a:t>MHRA (Modern Humanities Research Association)</a:t>
            </a:r>
          </a:p>
          <a:p>
            <a:r>
              <a:rPr lang="tr-TR" dirty="0" smtClean="0"/>
              <a:t>MLA (Modern Language Association)</a:t>
            </a:r>
          </a:p>
          <a:p>
            <a:r>
              <a:rPr lang="tr-TR" dirty="0" smtClean="0"/>
              <a:t>Vancouver</a:t>
            </a:r>
          </a:p>
          <a:p>
            <a:r>
              <a:rPr lang="tr-TR" dirty="0" smtClean="0"/>
              <a:t>. . 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52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Kaynakça Hazırlama (Örnek - Kitap)</a:t>
            </a:r>
            <a:endParaRPr lang="tr-T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43528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</a:t>
            </a:r>
          </a:p>
          <a:p>
            <a:pPr marL="342900" lvl="0" indent="-342900" algn="l" eaLnBrk="0" hangingPunct="0">
              <a:spcBef>
                <a:spcPct val="20000"/>
              </a:spcBef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Tonta, Y., Bitirim,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Y. ve Sever, H.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(2002).</a:t>
            </a:r>
            <a:r>
              <a:rPr kumimoji="0" lang="tr-TR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tr-TR" i="1" kern="0" dirty="0" smtClean="0"/>
              <a:t>Türkçe arama motorlarında performans değerlendirme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tr-TR" kern="0" dirty="0" smtClean="0"/>
              <a:t>Ankara: Total Bilişim.</a:t>
            </a:r>
            <a:endParaRPr lang="tr-TR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MLA</a:t>
            </a:r>
          </a:p>
          <a:p>
            <a:pPr marL="342900" lvl="0" indent="-342900" algn="l" eaLnBrk="0" hangingPunct="0">
              <a:spcBef>
                <a:spcPct val="20000"/>
              </a:spcBef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Tonta, Yaşar, </a:t>
            </a:r>
            <a:r>
              <a:rPr lang="tr-TR" kern="0" dirty="0" smtClean="0"/>
              <a:t>Yıltan Bitirim ve Hayri Sever. </a:t>
            </a:r>
            <a:r>
              <a:rPr lang="tr-TR" u="sng" kern="0" dirty="0" smtClean="0"/>
              <a:t>Türkçe Arama Motorlarında Performans Değerlendirme</a:t>
            </a:r>
            <a:r>
              <a:rPr lang="tr-TR" kern="0" dirty="0" smtClean="0"/>
              <a:t>. Ankara: Total Bilişim, 2002.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Chicago/Turabian</a:t>
            </a:r>
          </a:p>
          <a:p>
            <a:pPr marL="342900" lvl="0" indent="-342900" algn="l" eaLnBrk="0" hangingPunct="0">
              <a:spcBef>
                <a:spcPct val="20000"/>
              </a:spcBef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tr-TR" kern="0" dirty="0" smtClean="0"/>
              <a:t>Tonta, Yaşar, Yıltan Bitirim ve Hayri Sever. </a:t>
            </a:r>
            <a:r>
              <a:rPr lang="tr-TR" i="1" kern="0" dirty="0" smtClean="0"/>
              <a:t>Türkçe Arama Motorlarında Performans Değerlendirme</a:t>
            </a:r>
            <a:r>
              <a:rPr lang="tr-TR" kern="0" dirty="0" smtClean="0"/>
              <a:t>. Ankara: Total Bilişim, 2002.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52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Gönderme (Örnek - Kitap)</a:t>
            </a:r>
            <a:endParaRPr lang="tr-T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435280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</a:t>
            </a:r>
          </a:p>
          <a:p>
            <a:pPr marL="342900" lvl="0" indent="-342900" algn="l" eaLnBrk="0" hangingPunct="0">
              <a:spcBef>
                <a:spcPct val="20000"/>
              </a:spcBef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Tonta, Bitirim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Sever,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</a:t>
            </a:r>
            <a:r>
              <a:rPr lang="tr-TR" kern="0" dirty="0" smtClean="0">
                <a:latin typeface="+mn-lt"/>
              </a:rPr>
              <a:t>, s. 121</a:t>
            </a:r>
          </a:p>
          <a:p>
            <a:pPr marL="342900" lvl="0" indent="-342900" algn="l" eaLnBrk="0" hangingPunct="0">
              <a:spcBef>
                <a:spcPct val="20000"/>
              </a:spcBef>
            </a:pPr>
            <a:endParaRPr lang="tr-TR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MLA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tr-TR" sz="2800" kern="0" dirty="0" smtClean="0"/>
              <a:t>	</a:t>
            </a:r>
            <a:r>
              <a:rPr lang="tr-TR" kern="0" dirty="0" smtClean="0"/>
              <a:t>Tonta, Bitirim ve Sever 121</a:t>
            </a:r>
          </a:p>
          <a:p>
            <a:pPr marL="342900" indent="-342900" algn="l" eaLnBrk="0" hangingPunct="0">
              <a:spcBef>
                <a:spcPct val="20000"/>
              </a:spcBef>
            </a:pPr>
            <a:endParaRPr lang="tr-TR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Chicago/Turabian</a:t>
            </a:r>
          </a:p>
          <a:p>
            <a:pPr marL="342900" lvl="0" indent="-342900" algn="l" eaLnBrk="0" hangingPunct="0">
              <a:spcBef>
                <a:spcPct val="20000"/>
              </a:spcBef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tr-TR" kern="0" dirty="0" smtClean="0"/>
              <a:t> Tonta, Bitirim ve Sever 2002, 121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52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Kaynakça Hazırlama (Örnek - Makale)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2800" dirty="0" smtClean="0"/>
              <a:t>APA</a:t>
            </a:r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400" dirty="0" smtClean="0"/>
              <a:t>Tonta, Y. (2009). Dijital yerliler, sosyal ağlar ve kütüphanelerin geleceği. </a:t>
            </a:r>
            <a:r>
              <a:rPr lang="tr-TR" sz="2400" i="1" dirty="0" smtClean="0"/>
              <a:t>Türk Kütüphaneciliği</a:t>
            </a:r>
            <a:r>
              <a:rPr lang="tr-TR" sz="2400" dirty="0" smtClean="0"/>
              <a:t>, </a:t>
            </a:r>
            <a:r>
              <a:rPr lang="tr-TR" sz="2400" i="1" dirty="0" smtClean="0"/>
              <a:t>23</a:t>
            </a:r>
            <a:r>
              <a:rPr lang="tr-TR" sz="2400" dirty="0" smtClean="0"/>
              <a:t>, 742-768.</a:t>
            </a:r>
          </a:p>
          <a:p>
            <a:r>
              <a:rPr lang="tr-TR" sz="2800" dirty="0" smtClean="0"/>
              <a:t>MLA</a:t>
            </a:r>
          </a:p>
          <a:p>
            <a:pPr>
              <a:buNone/>
            </a:pPr>
            <a:r>
              <a:rPr lang="tr-TR" sz="2800" dirty="0" smtClean="0"/>
              <a:t>	</a:t>
            </a:r>
            <a:r>
              <a:rPr lang="tr-TR" sz="2400" dirty="0" smtClean="0"/>
              <a:t>Tonta, Yaşar. “Dijital Yerliler, Sosyal Ağlar ve Kütüphanelerin Geleceği.” </a:t>
            </a:r>
            <a:r>
              <a:rPr lang="tr-TR" sz="2400" u="sng" dirty="0" smtClean="0"/>
              <a:t>Türk Kütüphaneciliği</a:t>
            </a:r>
            <a:r>
              <a:rPr lang="tr-TR" sz="2400" dirty="0" smtClean="0"/>
              <a:t>, 23 (2009): 742-768.</a:t>
            </a:r>
          </a:p>
          <a:p>
            <a:r>
              <a:rPr lang="tr-TR" sz="2800" dirty="0" smtClean="0"/>
              <a:t>Chicago/Turabian</a:t>
            </a:r>
          </a:p>
          <a:p>
            <a:pPr>
              <a:buNone/>
            </a:pPr>
            <a:r>
              <a:rPr lang="tr-TR" sz="2400" dirty="0" smtClean="0"/>
              <a:t>	Tonta, Yaşar. “Dijital Yerliler, Sosyal Ağlar ve Kütüphanelerin Geleceği.” </a:t>
            </a:r>
            <a:r>
              <a:rPr lang="tr-TR" sz="2400" i="1" dirty="0" smtClean="0"/>
              <a:t>Türk Kütüphaneciliği</a:t>
            </a:r>
            <a:r>
              <a:rPr lang="tr-TR" sz="2400" dirty="0" smtClean="0"/>
              <a:t> 23 (2009): 742-768.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520" y="0"/>
            <a:ext cx="91440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Gönderme (Örnek - Makale)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2800" dirty="0" smtClean="0"/>
              <a:t>APA</a:t>
            </a:r>
          </a:p>
          <a:p>
            <a:pPr>
              <a:buNone/>
            </a:pPr>
            <a:r>
              <a:rPr lang="tr-TR" sz="2800" dirty="0" smtClean="0"/>
              <a:t>	(</a:t>
            </a:r>
            <a:r>
              <a:rPr lang="tr-TR" sz="2400" dirty="0" smtClean="0"/>
              <a:t>Tonta, 2009, s. 747)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800" dirty="0" smtClean="0"/>
              <a:t>MLA</a:t>
            </a:r>
          </a:p>
          <a:p>
            <a:pPr>
              <a:buNone/>
            </a:pPr>
            <a:r>
              <a:rPr lang="tr-TR" sz="2800" dirty="0" smtClean="0"/>
              <a:t>	(</a:t>
            </a:r>
            <a:r>
              <a:rPr lang="tr-TR" sz="2400" dirty="0" smtClean="0"/>
              <a:t>Tonta 747)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800" dirty="0" smtClean="0"/>
              <a:t>Chicago/Turabian</a:t>
            </a:r>
          </a:p>
          <a:p>
            <a:pPr>
              <a:buNone/>
            </a:pPr>
            <a:r>
              <a:rPr lang="tr-TR" sz="2400" dirty="0" smtClean="0"/>
              <a:t>	(Tonta 2009, 747)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0"/>
            <a:ext cx="6624736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Plan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Öz / Özet hazırlama</a:t>
            </a:r>
          </a:p>
          <a:p>
            <a:r>
              <a:rPr lang="tr-TR" dirty="0" smtClean="0"/>
              <a:t>Literatür </a:t>
            </a:r>
            <a:r>
              <a:rPr lang="tr-TR" dirty="0" smtClean="0"/>
              <a:t>değerlendirmesi</a:t>
            </a:r>
          </a:p>
          <a:p>
            <a:r>
              <a:rPr lang="tr-TR" dirty="0" smtClean="0"/>
              <a:t>Kaynakça hazırlama ve atıf yapma</a:t>
            </a:r>
          </a:p>
          <a:p>
            <a:r>
              <a:rPr lang="tr-TR" dirty="0" smtClean="0"/>
              <a:t>Etik ihlaller</a:t>
            </a:r>
          </a:p>
          <a:p>
            <a:r>
              <a:rPr lang="tr-TR" dirty="0" smtClean="0"/>
              <a:t>İntihal</a:t>
            </a:r>
          </a:p>
          <a:p>
            <a:r>
              <a:rPr lang="tr-TR" dirty="0" smtClean="0"/>
              <a:t>Geri çekme</a:t>
            </a:r>
            <a:endParaRPr lang="tr-TR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-27384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3200" dirty="0" smtClean="0"/>
              <a:t>Kaynakça Hazırlarken Dikkat Edilmesi Gereken Konular</a:t>
            </a:r>
            <a:endParaRPr lang="tr-TR" sz="32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736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Metin içinde atıf yapılan her kaynak kaynakçada yer almalı</a:t>
            </a:r>
          </a:p>
          <a:p>
            <a:r>
              <a:rPr lang="tr-TR" dirty="0" smtClean="0"/>
              <a:t>Kaynakçada olan her kaynak metinde geçmeli</a:t>
            </a:r>
          </a:p>
          <a:p>
            <a:r>
              <a:rPr lang="tr-TR" dirty="0" smtClean="0"/>
              <a:t>Kaynakçadaki künyelerin doğruluğu kontrol edilmeli</a:t>
            </a:r>
          </a:p>
          <a:p>
            <a:r>
              <a:rPr lang="tr-TR" dirty="0" smtClean="0"/>
              <a:t>Künye bilgilerinde eksiklik olmamalı</a:t>
            </a:r>
          </a:p>
          <a:p>
            <a:r>
              <a:rPr lang="tr-TR" dirty="0" smtClean="0"/>
              <a:t>Biçim açısından tüm künyeler tutarlı olmalı</a:t>
            </a:r>
          </a:p>
          <a:p>
            <a:r>
              <a:rPr lang="tr-TR" dirty="0" smtClean="0"/>
              <a:t>Kaynakça alfabetik yapıya sahip ise alfabetik düzene uyulmalı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-27384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Kaynakça Yönetim Araçları</a:t>
            </a:r>
            <a:endParaRPr lang="tr-T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878497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Ücretsiz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tr-TR" sz="2800" kern="0" dirty="0" smtClean="0">
                <a:latin typeface="+mn-lt"/>
              </a:rPr>
              <a:t>BibDesk </a:t>
            </a:r>
            <a:r>
              <a:rPr lang="tr-TR" sz="1500" kern="0" dirty="0" smtClean="0">
                <a:latin typeface="+mn-lt"/>
              </a:rPr>
              <a:t>=&gt; http://bibdesk.sourceforge.net/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tr-TR" sz="2800" kern="0" dirty="0" smtClean="0">
                <a:latin typeface="+mn-lt"/>
              </a:rPr>
              <a:t>CiteULike </a:t>
            </a:r>
            <a:r>
              <a:rPr lang="tr-TR" sz="1500" kern="0" dirty="0" smtClean="0">
                <a:latin typeface="+mn-lt"/>
              </a:rPr>
              <a:t>=&gt; http://www.citeulike.org/</a:t>
            </a:r>
            <a:endParaRPr kumimoji="0" lang="tr-TR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tr-TR" sz="2800" kern="0" dirty="0" smtClean="0">
                <a:latin typeface="+mn-lt"/>
              </a:rPr>
              <a:t>Zotero </a:t>
            </a:r>
            <a:r>
              <a:rPr lang="tr-TR" sz="1500" kern="0" dirty="0" smtClean="0">
                <a:latin typeface="+mn-lt"/>
              </a:rPr>
              <a:t>=&gt; http://www.zotero.org/</a:t>
            </a:r>
            <a:endParaRPr kumimoji="0" lang="tr-TR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Ücretli</a:t>
            </a:r>
          </a:p>
          <a:p>
            <a:pPr marL="742950" lvl="1" indent="-285750" algn="l" eaLnBrk="0" hangingPunct="0">
              <a:spcBef>
                <a:spcPts val="0"/>
              </a:spcBef>
              <a:buFontTx/>
              <a:buChar char="–"/>
            </a:pPr>
            <a:r>
              <a:rPr lang="tr-TR" sz="2800" kern="0" dirty="0" smtClean="0">
                <a:latin typeface="+mn-lt"/>
              </a:rPr>
              <a:t>Biblioscape</a:t>
            </a:r>
            <a:r>
              <a:rPr lang="tr-TR" sz="4400" kern="0" dirty="0" smtClean="0">
                <a:latin typeface="+mn-lt"/>
              </a:rPr>
              <a:t> </a:t>
            </a:r>
            <a:r>
              <a:rPr lang="tr-TR" sz="1500" kern="0" dirty="0" smtClean="0">
                <a:latin typeface="+mn-lt"/>
              </a:rPr>
              <a:t>=&gt; http://www.biblioscape.com/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EndNote </a:t>
            </a:r>
            <a:r>
              <a:rPr lang="tr-TR" sz="1500" kern="0" dirty="0" smtClean="0">
                <a:latin typeface="+mn-lt"/>
              </a:rPr>
              <a:t>=&gt; http://www.endnote.com/</a:t>
            </a:r>
            <a:endParaRPr kumimoji="0" lang="tr-TR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tr-TR" sz="2800" kern="0" dirty="0" smtClean="0">
                <a:latin typeface="+mn-lt"/>
              </a:rPr>
              <a:t>Reference Manager </a:t>
            </a:r>
            <a:r>
              <a:rPr lang="tr-TR" sz="1500" kern="0" dirty="0" smtClean="0">
                <a:latin typeface="+mn-lt"/>
              </a:rPr>
              <a:t>=&gt; http://www.refman.com/</a:t>
            </a:r>
            <a:endParaRPr kumimoji="0" lang="tr-TR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Etik İhlaller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Uydurma</a:t>
            </a:r>
          </a:p>
          <a:p>
            <a:r>
              <a:rPr lang="tr-TR" dirty="0" smtClean="0"/>
              <a:t>Çarpıtma</a:t>
            </a:r>
          </a:p>
          <a:p>
            <a:r>
              <a:rPr lang="tr-TR" dirty="0" smtClean="0"/>
              <a:t>Aşırma</a:t>
            </a:r>
          </a:p>
          <a:p>
            <a:r>
              <a:rPr lang="tr-TR" dirty="0" smtClean="0"/>
              <a:t>Duplikasyon</a:t>
            </a:r>
          </a:p>
          <a:p>
            <a:r>
              <a:rPr lang="tr-TR" dirty="0" smtClean="0"/>
              <a:t>Dilimleme</a:t>
            </a:r>
          </a:p>
          <a:p>
            <a:r>
              <a:rPr lang="tr-TR" dirty="0" smtClean="0"/>
              <a:t>Desteklenerek yürütülen çalışmalarda desteğin belirtilmemesi</a:t>
            </a:r>
          </a:p>
          <a:p>
            <a:r>
              <a:rPr lang="tr-TR" dirty="0" smtClean="0"/>
              <a:t>Katkısı olan kişilerin yazar listesine eklenmemesi / olmayanların eklenmesi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4139952" y="6165304"/>
            <a:ext cx="4967643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TÜBİTAK, 2006 (http://journals.tubitak.gov.tr/genel/brosur.pdf)</a:t>
            </a:r>
            <a:endParaRPr lang="tr-TR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 - Tanım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“başkalarının yazılarından bölümler, dizeler alıp kendisininmiş gibi gösterme veya başkalarının konularını benimseyip değişik biçimde anlatma, aşırma” </a:t>
            </a:r>
            <a:r>
              <a:rPr lang="tr-TR" sz="1200" dirty="0" smtClean="0"/>
              <a:t>(TDK, 2005, s. 138, 975)</a:t>
            </a:r>
          </a:p>
          <a:p>
            <a:r>
              <a:rPr lang="tr-TR" dirty="0" smtClean="0"/>
              <a:t>“birisinin başka bir kişinin çalışmasını kendi çalışması olarak öne sürmesi veya sunmasına dayanan akademik bir yanlış ya da ayıp” </a:t>
            </a:r>
            <a:r>
              <a:rPr lang="tr-TR" sz="1200" dirty="0" smtClean="0"/>
              <a:t>(Gordon, Simmons ve Wynn, 1999’dan aktaran Köklü 2002, s. 93)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 Türleri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Tamamen aşırma</a:t>
            </a:r>
          </a:p>
          <a:p>
            <a:pPr lvl="1"/>
            <a:r>
              <a:rPr lang="tr-TR" dirty="0" smtClean="0"/>
              <a:t>“bir yazar tarafından bir eserin kopya edilmesi veya bir başkası tarafından yeniden düzenlenmesi ve orijinal bir çalışma gibi sunulması” </a:t>
            </a:r>
            <a:r>
              <a:rPr lang="tr-TR" sz="1200" dirty="0" smtClean="0"/>
              <a:t>(Köklü, 2002, s. 93)</a:t>
            </a:r>
          </a:p>
          <a:p>
            <a:r>
              <a:rPr lang="tr-TR" dirty="0" smtClean="0"/>
              <a:t>Kısmen aşırma</a:t>
            </a:r>
          </a:p>
          <a:p>
            <a:pPr lvl="1"/>
            <a:r>
              <a:rPr lang="tr-TR" dirty="0" smtClean="0"/>
              <a:t>“genellikle dikkatsiz araştırma sonucu, zamanı kötü kullanma ve kendi eleştirel düşüncenize güvenmeme gibi nedenlerden kaynaklanan aşırma türü” </a:t>
            </a:r>
            <a:r>
              <a:rPr lang="tr-TR" sz="1200" dirty="0" smtClean="0"/>
              <a:t>(Köklü, 2002, s. 93)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Farklı Aşırma Şekilleri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Farklı kaynaklardaki ifadeleri, cümleleri alıp başka bir çalışmada birleştirme (parça parça aşırma)</a:t>
            </a:r>
          </a:p>
          <a:p>
            <a:r>
              <a:rPr lang="tr-TR" dirty="0" smtClean="0"/>
              <a:t>Kaynak belirtmeme</a:t>
            </a:r>
          </a:p>
          <a:p>
            <a:r>
              <a:rPr lang="tr-TR" dirty="0" smtClean="0"/>
              <a:t>Başkasının düşüncesini kendi </a:t>
            </a:r>
            <a:r>
              <a:rPr lang="tr-TR" dirty="0" smtClean="0"/>
              <a:t>düşüncesiymiş </a:t>
            </a:r>
            <a:r>
              <a:rPr lang="tr-TR" dirty="0" smtClean="0"/>
              <a:t>gibi sunma</a:t>
            </a:r>
          </a:p>
          <a:p>
            <a:r>
              <a:rPr lang="tr-TR" dirty="0" smtClean="0"/>
              <a:t>Başkasının dipnotlarını aşırma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843808" y="6165304"/>
            <a:ext cx="6195479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Köklü, 2002, s. 94; http://www.arts.ubc.ca/arts-students/plagiarism-avoided.html</a:t>
            </a:r>
            <a:endParaRPr lang="tr-TR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I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tr-TR" sz="2400" i="1" dirty="0" smtClean="0"/>
              <a:t>Orijinal metin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b="1" dirty="0" smtClean="0"/>
              <a:t>“Araştırma yazarken, kaynaklara iki sebeple atıfta bulunulur: Bilgi aldığınız kaynakları okuyucuya tanıtmak ve kelimelerini ve fikirlerini ödünç aldığınız yazarlara kredi vermek.” (Hacker, 1995, s. 260).</a:t>
            </a:r>
          </a:p>
          <a:p>
            <a:pPr>
              <a:buNone/>
            </a:pPr>
            <a:r>
              <a:rPr lang="tr-TR" sz="2400" i="1" dirty="0" smtClean="0"/>
              <a:t>Aşırılmış biçimi (aynı </a:t>
            </a:r>
            <a:r>
              <a:rPr lang="tr-TR" sz="2400" i="1" dirty="0" smtClean="0"/>
              <a:t>kelimeler kullanılmış ama tırnak </a:t>
            </a:r>
            <a:r>
              <a:rPr lang="tr-TR" sz="2400" i="1" dirty="0" smtClean="0"/>
              <a:t>içinde verilmemiş):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b="1" dirty="0" smtClean="0"/>
              <a:t>Araştırma yazarken, kaynaklar bilgi aldığınız kaynakları okuyucuya tanıtmak ve kelimelerini ve fikirlerini aldığınız yazarlara kredi vermek için gösterilir.</a:t>
            </a:r>
          </a:p>
          <a:p>
            <a:pPr>
              <a:buNone/>
            </a:pPr>
            <a:r>
              <a:rPr lang="tr-TR" sz="2400" dirty="0" smtClean="0"/>
              <a:t>	Burada öğrenci yazarın tüm kelimelerini, tırnak içine almadan ve kaynak göstermeden sadece bir cümleye vermiştir.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7096414" y="6165304"/>
            <a:ext cx="2012090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Köklü, 2002, s. 97</a:t>
            </a:r>
            <a:endParaRPr lang="tr-TR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II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tr-TR" sz="2400" i="1" dirty="0" smtClean="0"/>
              <a:t>Aşırma (yanlış açıklama</a:t>
            </a:r>
            <a:r>
              <a:rPr lang="tr-TR" sz="2400" i="1" dirty="0" smtClean="0"/>
              <a:t>)</a:t>
            </a:r>
            <a:endParaRPr lang="tr-TR" sz="2400" i="1" dirty="0" smtClean="0"/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b="1" dirty="0" smtClean="0"/>
              <a:t>Araştırma  yazarken, bir çift sebepten kaynaklara atıfta bulunuruz: Bilgi kaynaklarımızı okuyuculara göstermek ve ödünç aldıklarımıza kredi vermek. (Hacker).</a:t>
            </a:r>
          </a:p>
          <a:p>
            <a:pPr>
              <a:buNone/>
            </a:pPr>
            <a:r>
              <a:rPr lang="tr-TR" sz="2400" dirty="0" smtClean="0"/>
              <a:t>	Öğrenci burada bazı kelimelerde ufak değişiklikler yapmış ve metin içinde kaynak göstermeyi de eksik yapmıştır. Kaynağa ilişkin yıl ve tarih bilgisi eksiktir.</a:t>
            </a:r>
          </a:p>
          <a:p>
            <a:pPr>
              <a:buNone/>
            </a:pPr>
            <a:r>
              <a:rPr lang="tr-TR" sz="2400" i="1" dirty="0" smtClean="0"/>
              <a:t>Uygun </a:t>
            </a:r>
            <a:r>
              <a:rPr lang="tr-TR" sz="2400" i="1" dirty="0" smtClean="0"/>
              <a:t>çözüm</a:t>
            </a:r>
            <a:endParaRPr lang="tr-TR" sz="2400" i="1" dirty="0" smtClean="0"/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b="1" dirty="0" smtClean="0"/>
              <a:t>Bir araştırmacı okuyucusunun bilgi aldığı yeri bilmesini sağlamak, ve tanıtmak ve orijinal çalışmaya kredi vermek üzere kaynaklarına atıfta bulunur (Hacker, 1995, s.260).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7096414" y="6165304"/>
            <a:ext cx="2012090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Köklü, 2002, s. 97</a:t>
            </a:r>
            <a:endParaRPr lang="tr-TR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III</a:t>
            </a:r>
            <a:endParaRPr lang="tr-TR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7096414" y="6165304"/>
            <a:ext cx="2012090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Köklü, 2002, s. 98</a:t>
            </a:r>
            <a:endParaRPr lang="tr-T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84284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60251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IV</a:t>
            </a:r>
            <a:endParaRPr lang="tr-TR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5301500" y="6165304"/>
            <a:ext cx="3807004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https://www.indiana.edu/~istd/examples.html</a:t>
            </a:r>
            <a:endParaRPr lang="tr-T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75749"/>
            <a:ext cx="6912768" cy="511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-15400" y="6093296"/>
            <a:ext cx="5307480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+mn-lt"/>
              </a:rPr>
              <a:t>Kelime kelime kopyalama var, orijinal kaynağa atıf yok!</a:t>
            </a:r>
            <a:endParaRPr lang="tr-TR" sz="1600" dirty="0">
              <a:latin typeface="+mn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Araştırma Raporu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219200"/>
            <a:ext cx="4824536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2800" dirty="0" smtClean="0"/>
              <a:t>Kapak</a:t>
            </a:r>
          </a:p>
          <a:p>
            <a:r>
              <a:rPr lang="tr-TR" sz="2800" dirty="0" smtClean="0"/>
              <a:t>İçindekiler</a:t>
            </a:r>
          </a:p>
          <a:p>
            <a:r>
              <a:rPr lang="tr-TR" sz="2800" dirty="0" smtClean="0"/>
              <a:t>Öz / Özet</a:t>
            </a:r>
            <a:endParaRPr lang="tr-TR" sz="2800" dirty="0" smtClean="0"/>
          </a:p>
          <a:p>
            <a:r>
              <a:rPr lang="tr-TR" sz="2800" dirty="0" smtClean="0"/>
              <a:t>Giriş</a:t>
            </a:r>
          </a:p>
          <a:p>
            <a:pPr lvl="1"/>
            <a:r>
              <a:rPr lang="tr-TR" sz="2400" dirty="0" smtClean="0"/>
              <a:t>Amaç</a:t>
            </a:r>
          </a:p>
          <a:p>
            <a:pPr lvl="1"/>
            <a:r>
              <a:rPr lang="tr-TR" sz="2400" dirty="0" smtClean="0"/>
              <a:t>Soru cümlesi</a:t>
            </a:r>
          </a:p>
          <a:p>
            <a:pPr lvl="1"/>
            <a:r>
              <a:rPr lang="tr-TR" sz="2400" dirty="0" smtClean="0"/>
              <a:t>Denenceler</a:t>
            </a:r>
          </a:p>
          <a:p>
            <a:pPr lvl="1"/>
            <a:r>
              <a:rPr lang="tr-TR" sz="2400" dirty="0" smtClean="0"/>
              <a:t>Sınırlılıklar</a:t>
            </a:r>
          </a:p>
          <a:p>
            <a:pPr lvl="1"/>
            <a:r>
              <a:rPr lang="tr-TR" sz="2400" dirty="0" smtClean="0"/>
              <a:t>Tanımlar</a:t>
            </a:r>
          </a:p>
          <a:p>
            <a:r>
              <a:rPr lang="tr-TR" sz="2800" dirty="0" smtClean="0"/>
              <a:t>Literatür değerlendirmesi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60032" y="1219200"/>
            <a:ext cx="4104456" cy="51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Yöntem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Araştırma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modeli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Evren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ve örneklem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Veri toplama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tr-TR" kern="0" dirty="0" smtClean="0">
                <a:latin typeface="+mn-lt"/>
              </a:rPr>
              <a:t>Veri analizi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kern="0" noProof="0" dirty="0" smtClean="0">
                <a:latin typeface="+mn-lt"/>
              </a:rPr>
              <a:t>Bulgular ve yorum</a:t>
            </a:r>
          </a:p>
          <a:p>
            <a:pPr marL="285750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tr-TR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Sonuç</a:t>
            </a:r>
            <a:r>
              <a:rPr kumimoji="0" lang="tr-TR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ve öneriler</a:t>
            </a:r>
          </a:p>
          <a:p>
            <a:pPr marL="285750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kern="0" baseline="0" noProof="0" dirty="0" smtClean="0">
                <a:latin typeface="+mn-lt"/>
              </a:rPr>
              <a:t>Kaynakça</a:t>
            </a:r>
          </a:p>
          <a:p>
            <a:pPr marL="285750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tr-TR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Ekler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V</a:t>
            </a:r>
            <a:endParaRPr lang="tr-TR" dirty="0"/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5301500" y="6165304"/>
            <a:ext cx="3807004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https://www.indiana.edu/~istd/examples.html</a:t>
            </a:r>
            <a:endParaRPr lang="tr-T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14615"/>
            <a:ext cx="7128791" cy="47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107504" y="5805264"/>
            <a:ext cx="4392487" cy="5847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r-TR" sz="1600" dirty="0" smtClean="0">
                <a:latin typeface="+mn-lt"/>
              </a:rPr>
              <a:t>Yazara atıf yapılmasına karşın, kelime kelime yapılan alıntı tırnak içinde verilmemiş!</a:t>
            </a:r>
            <a:endParaRPr lang="tr-TR" sz="1600" dirty="0">
              <a:latin typeface="+mn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43" y="975320"/>
            <a:ext cx="4124325" cy="533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368" y="964459"/>
            <a:ext cx="4416112" cy="534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</a:t>
            </a:r>
            <a:r>
              <a:rPr lang="tr-TR" dirty="0" smtClean="0"/>
              <a:t>VI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971600" y="3356992"/>
            <a:ext cx="288032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tr-TR" sz="1800" dirty="0" smtClean="0"/>
          </a:p>
          <a:p>
            <a:r>
              <a:rPr lang="tr-TR" sz="1800" dirty="0" smtClean="0"/>
              <a:t>http</a:t>
            </a:r>
            <a:r>
              <a:rPr lang="tr-TR" sz="1800" dirty="0" smtClean="0"/>
              <a:t>://</a:t>
            </a:r>
            <a:r>
              <a:rPr lang="tr-TR" sz="1800" dirty="0" smtClean="0"/>
              <a:t>www.</a:t>
            </a:r>
            <a:r>
              <a:rPr lang="tr-TR" sz="1800" i="1" dirty="0" err="1" smtClean="0"/>
              <a:t>xyz</a:t>
            </a:r>
            <a:r>
              <a:rPr lang="tr-TR" sz="1800" dirty="0" err="1" smtClean="0"/>
              <a:t>lisesi</a:t>
            </a:r>
            <a:r>
              <a:rPr lang="tr-TR" sz="1800" dirty="0" smtClean="0"/>
              <a:t>.k12.tr/</a:t>
            </a:r>
            <a:r>
              <a:rPr lang="tr-TR" sz="1800" b="1" dirty="0" err="1" smtClean="0">
                <a:solidFill>
                  <a:srgbClr val="FF0000"/>
                </a:solidFill>
              </a:rPr>
              <a:t>basarilarimiz</a:t>
            </a:r>
            <a:r>
              <a:rPr lang="tr-TR" sz="1800" dirty="0" smtClean="0"/>
              <a:t>/. . . . . . . .</a:t>
            </a:r>
          </a:p>
          <a:p>
            <a:endParaRPr lang="tr-TR" sz="18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683568" y="155679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 XYZ               </a:t>
            </a:r>
            <a:endParaRPr lang="tr-TR" sz="18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178" y="3736850"/>
            <a:ext cx="6394326" cy="2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91250"/>
            <a:ext cx="6984776" cy="26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05645" y="5157192"/>
            <a:ext cx="898003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+mn-lt"/>
              </a:rPr>
              <a:t>Kopyala</a:t>
            </a:r>
            <a:endParaRPr lang="tr-TR" sz="1600" dirty="0">
              <a:latin typeface="+mn-lt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577332" y="4530606"/>
            <a:ext cx="867738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+mn-lt"/>
              </a:rPr>
              <a:t>Yapıştır</a:t>
            </a:r>
            <a:endParaRPr lang="tr-TR" sz="1600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547664" y="5085184"/>
            <a:ext cx="1080120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755576" y="3717032"/>
            <a:ext cx="432048" cy="79208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</a:t>
            </a:r>
            <a:r>
              <a:rPr lang="tr-TR" dirty="0" smtClean="0"/>
              <a:t>VI </a:t>
            </a:r>
            <a:r>
              <a:rPr lang="tr-TR" dirty="0" smtClean="0"/>
              <a:t>- Devam</a:t>
            </a:r>
            <a:endParaRPr lang="tr-TR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3491880" y="3645024"/>
            <a:ext cx="898003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+mn-lt"/>
              </a:rPr>
              <a:t>Kopyala</a:t>
            </a:r>
            <a:endParaRPr lang="tr-TR" sz="1600" dirty="0">
              <a:latin typeface="+mn-lt"/>
            </a:endParaRP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4860032" y="3140968"/>
            <a:ext cx="867738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+mn-lt"/>
              </a:rPr>
              <a:t>Yapıştır</a:t>
            </a:r>
            <a:endParaRPr lang="tr-TR" sz="1600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13779"/>
            <a:ext cx="8136904" cy="253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68" y="980728"/>
            <a:ext cx="81499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p-Down Arrow 12"/>
          <p:cNvSpPr/>
          <p:nvPr/>
        </p:nvSpPr>
        <p:spPr bwMode="auto">
          <a:xfrm>
            <a:off x="4355976" y="3212976"/>
            <a:ext cx="432048" cy="64807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</a:t>
            </a:r>
            <a:r>
              <a:rPr lang="tr-TR" dirty="0" smtClean="0"/>
              <a:t>VI </a:t>
            </a:r>
            <a:r>
              <a:rPr lang="tr-TR" dirty="0" smtClean="0"/>
              <a:t>- Devam</a:t>
            </a:r>
            <a:endParaRPr lang="tr-TR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80728"/>
            <a:ext cx="5760639" cy="289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6648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3923928" y="3140968"/>
            <a:ext cx="108012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80312" y="4869160"/>
            <a:ext cx="108012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Örnek </a:t>
            </a:r>
            <a:r>
              <a:rPr lang="tr-TR" dirty="0" smtClean="0"/>
              <a:t>VI </a:t>
            </a:r>
            <a:r>
              <a:rPr lang="tr-TR" dirty="0" smtClean="0"/>
              <a:t>- Devam</a:t>
            </a:r>
            <a:endParaRPr lang="tr-TR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8194" name="Picture 2" descr="C:\Users\Umut\Desktop\23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800812" cy="561662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677059" y="6237312"/>
            <a:ext cx="2076209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900" dirty="0" smtClean="0"/>
              <a:t>Kaynak: CBT,  1069/2,14 Eylül 2007 </a:t>
            </a:r>
            <a:endParaRPr lang="tr-TR" sz="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4860032" cy="2094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2339752" y="6237312"/>
            <a:ext cx="3021981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700" dirty="0" smtClean="0"/>
              <a:t>Kaynak</a:t>
            </a:r>
            <a:r>
              <a:rPr lang="tr-TR" sz="700" dirty="0" smtClean="0"/>
              <a:t>: http://chronicle.com/article/Turkish-Professors-Uncover/39512 </a:t>
            </a:r>
            <a:endParaRPr lang="tr-TR" sz="7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Örnek VII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25693"/>
            <a:ext cx="5760640" cy="55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0"/>
            <a:ext cx="662473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Örnek VII - Devam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1" y="908721"/>
            <a:ext cx="9107909" cy="55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3608" y="0"/>
            <a:ext cx="662473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Örnek VII - Devam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59632" y="0"/>
            <a:ext cx="662473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Ödünç Alma – Kopya Mıdır?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824536" cy="22455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060848"/>
            <a:ext cx="6855526" cy="43204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18 Metin kutusu"/>
          <p:cNvSpPr txBox="1"/>
          <p:nvPr/>
        </p:nvSpPr>
        <p:spPr>
          <a:xfrm>
            <a:off x="179512" y="980728"/>
            <a:ext cx="4824536" cy="216024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r>
              <a:rPr lang="tr-TR" sz="800" dirty="0" smtClean="0"/>
              <a:t>Kaynak: http</a:t>
            </a:r>
            <a:r>
              <a:rPr lang="tr-TR" sz="800" dirty="0" smtClean="0"/>
              <a:t>://sourcebook.od.nih.gov/resethicscases/2008-Combined%20plagiarism%20cases.pdf</a:t>
            </a:r>
            <a:endParaRPr lang="tr-TR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 Tespit Araçları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124744"/>
            <a:ext cx="8784976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Ücretsiz</a:t>
            </a:r>
          </a:p>
          <a:p>
            <a:pPr lvl="1"/>
            <a:r>
              <a:rPr lang="tr-TR" dirty="0" smtClean="0"/>
              <a:t>Chimpsky </a:t>
            </a:r>
            <a:r>
              <a:rPr lang="tr-TR" sz="1500" dirty="0" smtClean="0"/>
              <a:t>=&gt; http://chimpsky.uwaterloo.ca/</a:t>
            </a:r>
          </a:p>
          <a:p>
            <a:pPr lvl="1"/>
            <a:r>
              <a:rPr lang="tr-TR" dirty="0" smtClean="0"/>
              <a:t>Plagium </a:t>
            </a:r>
            <a:r>
              <a:rPr lang="tr-TR" sz="1500" dirty="0" smtClean="0"/>
              <a:t>=&gt; http://plagium.com/</a:t>
            </a:r>
          </a:p>
          <a:p>
            <a:pPr lvl="1"/>
            <a:r>
              <a:rPr lang="tr-TR" dirty="0" smtClean="0"/>
              <a:t>Plagiarism Checker </a:t>
            </a:r>
            <a:r>
              <a:rPr lang="tr-TR" sz="1500" dirty="0" smtClean="0"/>
              <a:t>=&gt; http://www.dustball.com/cs/plagiarism.checker/</a:t>
            </a:r>
          </a:p>
          <a:p>
            <a:r>
              <a:rPr lang="tr-TR" dirty="0" smtClean="0"/>
              <a:t>Ücretli</a:t>
            </a:r>
          </a:p>
          <a:p>
            <a:pPr lvl="1"/>
            <a:r>
              <a:rPr lang="tr-TR" dirty="0" smtClean="0"/>
              <a:t>Plagiarismdetect </a:t>
            </a:r>
            <a:r>
              <a:rPr lang="tr-TR" sz="1500" dirty="0" smtClean="0"/>
              <a:t>=&gt;http://www.plagiarismdetect.com/</a:t>
            </a:r>
          </a:p>
          <a:p>
            <a:pPr lvl="1"/>
            <a:r>
              <a:rPr lang="tr-TR" dirty="0" smtClean="0"/>
              <a:t>PlagScan </a:t>
            </a:r>
            <a:r>
              <a:rPr lang="tr-TR" sz="1500" dirty="0" smtClean="0"/>
              <a:t>=&gt; http://www.plagscan.com/</a:t>
            </a:r>
          </a:p>
          <a:p>
            <a:pPr lvl="1"/>
            <a:r>
              <a:rPr lang="tr-TR" dirty="0" smtClean="0"/>
              <a:t>Turnitin </a:t>
            </a:r>
            <a:r>
              <a:rPr lang="tr-TR" sz="1500" dirty="0" smtClean="0"/>
              <a:t>=&gt; https://turnitin.com/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14400"/>
          </a:xfrm>
        </p:spPr>
        <p:txBody>
          <a:bodyPr/>
          <a:lstStyle/>
          <a:p>
            <a:r>
              <a:rPr lang="tr-TR" dirty="0"/>
              <a:t>Öz </a:t>
            </a:r>
            <a:r>
              <a:rPr lang="tr-TR" dirty="0" smtClean="0"/>
              <a:t>/ Özet</a:t>
            </a:r>
            <a:endParaRPr lang="en-US" dirty="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r>
              <a:rPr lang="tr-TR" sz="2400" dirty="0" smtClean="0"/>
              <a:t>Öz (</a:t>
            </a:r>
            <a:r>
              <a:rPr lang="tr-TR" sz="2400" dirty="0" err="1" smtClean="0"/>
              <a:t>abstract</a:t>
            </a:r>
            <a:r>
              <a:rPr lang="tr-TR" sz="2400" dirty="0" smtClean="0"/>
              <a:t>), bir makalenin/bildirinin ana temasını, araştırma sorusunu, yöntemini, bulgularını ve sonuçlarını 200-300 kelimeyle açıklayan bir paragraflık bir metindir</a:t>
            </a:r>
          </a:p>
          <a:p>
            <a:r>
              <a:rPr lang="tr-TR" sz="2400" dirty="0" smtClean="0"/>
              <a:t>Özle birlikte anahtar sözcükler de verilir</a:t>
            </a:r>
          </a:p>
          <a:p>
            <a:r>
              <a:rPr lang="tr-TR" sz="2400" dirty="0" smtClean="0"/>
              <a:t>Bilgilendirici özler, yapısal özler, vb. gibi)</a:t>
            </a:r>
            <a:endParaRPr lang="tr-TR" sz="2800" dirty="0" smtClean="0"/>
          </a:p>
          <a:p>
            <a:endParaRPr lang="tr-TR" sz="2400" dirty="0" smtClean="0"/>
          </a:p>
          <a:p>
            <a:r>
              <a:rPr lang="tr-TR" sz="2400" dirty="0" smtClean="0"/>
              <a:t>Özet (</a:t>
            </a:r>
            <a:r>
              <a:rPr lang="tr-TR" sz="2400" dirty="0" err="1" smtClean="0"/>
              <a:t>summary</a:t>
            </a:r>
            <a:r>
              <a:rPr lang="tr-TR" sz="2400" dirty="0" smtClean="0"/>
              <a:t>) de aynı işlevi görür ama genellikle daha uzundur (birkaç paragraf-birkaç sayfa)</a:t>
            </a:r>
          </a:p>
          <a:p>
            <a:r>
              <a:rPr lang="tr-TR" sz="2400" dirty="0" smtClean="0"/>
              <a:t>Tez-kitap-rapor özetleri, raporlar için yönetici özetleri, vb. gibi)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7416824" cy="30104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205" y="3356992"/>
            <a:ext cx="4581194" cy="2838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6548418" y="6021288"/>
            <a:ext cx="2595582" cy="215444"/>
          </a:xfrm>
          <a:prstGeom prst="rect">
            <a:avLst/>
          </a:prstGeom>
          <a:solidFill>
            <a:srgbClr val="CCCCCC"/>
          </a:solidFill>
        </p:spPr>
        <p:txBody>
          <a:bodyPr wrap="none" rtlCol="0">
            <a:spAutoFit/>
          </a:bodyPr>
          <a:lstStyle/>
          <a:p>
            <a:r>
              <a:rPr lang="tr-TR" sz="800" dirty="0" smtClean="0"/>
              <a:t>Kaynak: http</a:t>
            </a:r>
            <a:r>
              <a:rPr lang="tr-TR" sz="800" dirty="0" smtClean="0"/>
              <a:t>://arsiv.ntvmsnbc.com/news/419787.asp</a:t>
            </a:r>
            <a:endParaRPr lang="tr-TR" sz="8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4860032" y="3068960"/>
            <a:ext cx="2727030" cy="215444"/>
          </a:xfrm>
          <a:prstGeom prst="rect">
            <a:avLst/>
          </a:prstGeom>
          <a:solidFill>
            <a:srgbClr val="CCCCCC"/>
          </a:solidFill>
        </p:spPr>
        <p:txBody>
          <a:bodyPr wrap="none" rtlCol="0">
            <a:spAutoFit/>
          </a:bodyPr>
          <a:lstStyle/>
          <a:p>
            <a:r>
              <a:rPr lang="tr-TR" sz="800" dirty="0" smtClean="0"/>
              <a:t>Kaynak</a:t>
            </a:r>
            <a:r>
              <a:rPr lang="tr-TR" sz="800" dirty="0" smtClean="0"/>
              <a:t>: http://arxiv.org/ftp/cs/papers/0702/0702012.pdf</a:t>
            </a:r>
            <a:endParaRPr lang="tr-TR" sz="8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0"/>
            <a:ext cx="87849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/>
            <a:r>
              <a:rPr lang="tr-TR" sz="4000" dirty="0" smtClean="0">
                <a:solidFill>
                  <a:schemeClr val="bg1"/>
                </a:solidFill>
              </a:rPr>
              <a:t>İntihali Yayıncılar Nasıl Tespit Ediyor?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825718" cy="2658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11 Oval"/>
          <p:cNvSpPr/>
          <p:nvPr/>
        </p:nvSpPr>
        <p:spPr bwMode="auto">
          <a:xfrm>
            <a:off x="755576" y="4221088"/>
            <a:ext cx="93610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İntihalin Olası </a:t>
            </a:r>
            <a:r>
              <a:rPr lang="tr-TR" dirty="0" smtClean="0"/>
              <a:t>Sonuçları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Öğrenciler açısından;</a:t>
            </a:r>
          </a:p>
          <a:p>
            <a:pPr lvl="1"/>
            <a:r>
              <a:rPr lang="tr-TR" dirty="0" smtClean="0"/>
              <a:t>Dersten kalmak</a:t>
            </a:r>
          </a:p>
          <a:p>
            <a:pPr lvl="1"/>
            <a:r>
              <a:rPr lang="tr-TR" dirty="0" smtClean="0"/>
              <a:t>Disiplin cezası almak</a:t>
            </a:r>
          </a:p>
          <a:p>
            <a:pPr lvl="1"/>
            <a:r>
              <a:rPr lang="tr-TR" dirty="0" smtClean="0"/>
              <a:t>Üniversiteden atılmak</a:t>
            </a:r>
          </a:p>
          <a:p>
            <a:r>
              <a:rPr lang="tr-TR" dirty="0" smtClean="0"/>
              <a:t>Akademisyenler açısından;</a:t>
            </a:r>
          </a:p>
          <a:p>
            <a:pPr lvl="1"/>
            <a:r>
              <a:rPr lang="tr-TR" dirty="0" smtClean="0"/>
              <a:t>Makalelerin geri çekilmesi</a:t>
            </a:r>
          </a:p>
          <a:p>
            <a:pPr lvl="1"/>
            <a:r>
              <a:rPr lang="tr-TR" dirty="0" smtClean="0"/>
              <a:t>İmaj zedelenmesi ve dışlanmak</a:t>
            </a:r>
          </a:p>
          <a:p>
            <a:pPr lvl="1"/>
            <a:r>
              <a:rPr lang="tr-TR" dirty="0" smtClean="0"/>
              <a:t>Derece ya da unvanların geri alınması</a:t>
            </a:r>
          </a:p>
          <a:p>
            <a:pPr lvl="1"/>
            <a:r>
              <a:rPr lang="tr-TR" dirty="0" smtClean="0"/>
              <a:t>Görevden alınmak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7236296" cy="31210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Geri Çekme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tr-TR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Retraction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2144">
            <a:off x="158315" y="2311464"/>
            <a:ext cx="5544616" cy="62504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07" y="2636912"/>
            <a:ext cx="5148597" cy="38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3995936" y="6237312"/>
            <a:ext cx="2916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Kaynak: </a:t>
            </a:r>
            <a:r>
              <a:rPr lang="tr-TR" sz="900" dirty="0" err="1" smtClean="0"/>
              <a:t>PubMed</a:t>
            </a:r>
            <a:r>
              <a:rPr lang="tr-TR" sz="900" dirty="0" smtClean="0"/>
              <a:t>,</a:t>
            </a:r>
            <a:r>
              <a:rPr lang="tr-TR" sz="900" dirty="0" smtClean="0"/>
              <a:t> http</a:t>
            </a:r>
            <a:r>
              <a:rPr lang="tr-TR" sz="900" dirty="0" smtClean="0"/>
              <a:t>://pmretract.heroku.com/byyear</a:t>
            </a:r>
            <a:endParaRPr lang="tr-TR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Geri Çekme İzleme Siteleri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860032" cy="31112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344" y="2276872"/>
            <a:ext cx="5904656" cy="38285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251520" y="3789040"/>
            <a:ext cx="2483372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tr-TR" sz="1100" kern="0" dirty="0" smtClean="0"/>
              <a:t>http://</a:t>
            </a:r>
            <a:r>
              <a:rPr lang="tr-TR" sz="1100" kern="0" dirty="0" smtClean="0"/>
              <a:t>retractionwatch.wordpress.com</a:t>
            </a:r>
            <a:endParaRPr lang="tr-TR" sz="1100" kern="0" dirty="0" smtClean="0"/>
          </a:p>
        </p:txBody>
      </p:sp>
      <p:sp>
        <p:nvSpPr>
          <p:cNvPr id="9" name="8 Metin kutusu"/>
          <p:cNvSpPr txBox="1"/>
          <p:nvPr/>
        </p:nvSpPr>
        <p:spPr>
          <a:xfrm>
            <a:off x="6660628" y="5877272"/>
            <a:ext cx="2063385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lvl="0" algn="l" eaLnBrk="0" hangingPunct="0">
              <a:defRPr/>
            </a:pPr>
            <a:r>
              <a:rPr lang="tr-TR" sz="1100" kern="0" dirty="0" smtClean="0"/>
              <a:t>http://vedigerleri.blogspot.com</a:t>
            </a:r>
            <a:endParaRPr lang="tr-TR" sz="1100" kern="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7849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8835461" cy="316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395536" y="5229200"/>
            <a:ext cx="8496944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680001" y="6165304"/>
            <a:ext cx="3428503" cy="27699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http://www.yok.gov.tr/content/view/458/</a:t>
            </a:r>
            <a:endParaRPr lang="tr-TR" sz="1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Akademik Yaptırımlar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İntihalden Kaçınmanın Yolları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“Kullanılabilecek bilgi ve fikirlerle birlikte kaynağını not etmek</a:t>
            </a:r>
          </a:p>
          <a:p>
            <a:r>
              <a:rPr lang="tr-TR" dirty="0" smtClean="0"/>
              <a:t>Kullanılan kaynakların künyelerini eksiksiz kaydetmek</a:t>
            </a:r>
          </a:p>
          <a:p>
            <a:r>
              <a:rPr lang="tr-TR" dirty="0" smtClean="0"/>
              <a:t>Not alırken kendi ifadelerinizi kullanmak</a:t>
            </a:r>
          </a:p>
          <a:p>
            <a:r>
              <a:rPr lang="tr-TR" dirty="0" smtClean="0"/>
              <a:t>Başkalarının cümlelerini aynen kopyaladığınız zaman tırnak işareti kullanmak</a:t>
            </a:r>
          </a:p>
          <a:p>
            <a:r>
              <a:rPr lang="tr-TR" dirty="0" smtClean="0"/>
              <a:t>Her kullanımda kaynaklara gerekli göndermeyi </a:t>
            </a:r>
            <a:r>
              <a:rPr lang="tr-TR" dirty="0" smtClean="0"/>
              <a:t>yapmak” </a:t>
            </a:r>
            <a:r>
              <a:rPr lang="tr-TR" sz="1200" dirty="0" smtClean="0"/>
              <a:t>(HÜBO, 2010</a:t>
            </a:r>
            <a:r>
              <a:rPr lang="tr-TR" sz="1200" dirty="0" smtClean="0"/>
              <a:t>)</a:t>
            </a:r>
            <a:endParaRPr lang="tr-TR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 Nasıl Anlaşılır?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Bağlam </a:t>
            </a:r>
            <a:r>
              <a:rPr lang="tr-TR" dirty="0" smtClean="0"/>
              <a:t>değişikliği</a:t>
            </a:r>
          </a:p>
          <a:p>
            <a:r>
              <a:rPr lang="tr-TR" dirty="0" smtClean="0"/>
              <a:t>Eklektik metin yapısı</a:t>
            </a:r>
            <a:endParaRPr lang="tr-TR" dirty="0" smtClean="0"/>
          </a:p>
          <a:p>
            <a:r>
              <a:rPr lang="tr-TR" dirty="0" smtClean="0"/>
              <a:t>Eksik / yanlış dipnotlar</a:t>
            </a:r>
            <a:endParaRPr lang="tr-TR" dirty="0" smtClean="0"/>
          </a:p>
          <a:p>
            <a:r>
              <a:rPr lang="tr-TR" dirty="0" smtClean="0"/>
              <a:t>Yanlış dipnotlar</a:t>
            </a:r>
          </a:p>
          <a:p>
            <a:r>
              <a:rPr lang="tr-TR" dirty="0" smtClean="0"/>
              <a:t>İfade farklılıkları, dil tutarsızlığı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İntihal Nasıl Önlenir?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Öncesinde</a:t>
            </a:r>
          </a:p>
          <a:p>
            <a:pPr lvl="1"/>
            <a:r>
              <a:rPr lang="tr-TR" dirty="0" smtClean="0"/>
              <a:t>Eğitim</a:t>
            </a:r>
          </a:p>
          <a:p>
            <a:pPr lvl="1"/>
            <a:r>
              <a:rPr lang="tr-TR" dirty="0" smtClean="0"/>
              <a:t>Yaptırımların belirlenmesi</a:t>
            </a:r>
          </a:p>
          <a:p>
            <a:pPr lvl="1"/>
            <a:r>
              <a:rPr lang="tr-TR" dirty="0" smtClean="0"/>
              <a:t>Yaptırımların uygulandığının gösterilmesi</a:t>
            </a:r>
          </a:p>
          <a:p>
            <a:r>
              <a:rPr lang="tr-TR" dirty="0" smtClean="0"/>
              <a:t>Sonrasında</a:t>
            </a:r>
          </a:p>
          <a:p>
            <a:pPr lvl="1"/>
            <a:r>
              <a:rPr lang="tr-TR" dirty="0" smtClean="0"/>
              <a:t>Editörlük/hakemlik/danışmanlık sürecinin dikkatli yürütülmesi</a:t>
            </a:r>
          </a:p>
          <a:p>
            <a:pPr lvl="1"/>
            <a:r>
              <a:rPr lang="tr-TR" dirty="0" smtClean="0"/>
              <a:t>Şüphe duyulduğunda araştırma yapmaktan kaçınılmaması</a:t>
            </a:r>
          </a:p>
          <a:p>
            <a:pPr lvl="1"/>
            <a:r>
              <a:rPr lang="tr-TR" dirty="0" smtClean="0"/>
              <a:t>İntihal tespit araçlarının kullanılması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0"/>
            <a:ext cx="6624736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 / Özet hazırlama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Literatür 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değerlendirmesi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Kaynakça hazırlama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Etik ihlaller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İntihal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İntihal örnekleri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tr-TR" sz="3200" kern="0" dirty="0" smtClean="0">
                <a:latin typeface="+mn-lt"/>
              </a:rPr>
              <a:t>İntihalden kaçınmanın yolları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İntihal 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saptama araçları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tr-TR" sz="3200" kern="0" dirty="0" smtClean="0">
                <a:latin typeface="+mn-lt"/>
              </a:rPr>
              <a:t>Geri çekme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</a:pP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14400"/>
          </a:xfrm>
        </p:spPr>
        <p:txBody>
          <a:bodyPr/>
          <a:lstStyle/>
          <a:p>
            <a:r>
              <a:rPr lang="tr-TR" dirty="0" smtClean="0"/>
              <a:t>Öz Örneği</a:t>
            </a:r>
            <a:endParaRPr lang="en-US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619672" y="6237312"/>
            <a:ext cx="73853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Kaynak: Tonta, Y. ve Ünal, Y. (2010). </a:t>
            </a:r>
            <a:r>
              <a:rPr lang="tr-TR" sz="900" u="sng" dirty="0" err="1" smtClean="0"/>
              <a:t>Does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Urquhart’s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Law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hold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for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consortial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use</a:t>
            </a:r>
            <a:r>
              <a:rPr lang="tr-TR" sz="900" u="sng" dirty="0" smtClean="0"/>
              <a:t> of </a:t>
            </a:r>
            <a:r>
              <a:rPr lang="tr-TR" sz="900" u="sng" dirty="0" err="1" smtClean="0"/>
              <a:t>electronic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journals</a:t>
            </a:r>
            <a:r>
              <a:rPr lang="tr-TR" sz="900" u="sng" dirty="0" smtClean="0"/>
              <a:t>? </a:t>
            </a:r>
            <a:r>
              <a:rPr lang="tr-TR" sz="900" i="1" dirty="0" err="1" smtClean="0"/>
              <a:t>Scientometrics</a:t>
            </a:r>
            <a:r>
              <a:rPr lang="tr-TR" sz="900" dirty="0" smtClean="0"/>
              <a:t>, 83(3): </a:t>
            </a:r>
            <a:r>
              <a:rPr lang="tr-TR" sz="900" dirty="0" smtClean="0"/>
              <a:t>793-808</a:t>
            </a:r>
            <a:endParaRPr lang="tr-TR" sz="900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2677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914400"/>
          </a:xfrm>
        </p:spPr>
        <p:txBody>
          <a:bodyPr/>
          <a:lstStyle/>
          <a:p>
            <a:r>
              <a:rPr lang="tr-TR" dirty="0" smtClean="0"/>
              <a:t>Yapısal Öz Örneği</a:t>
            </a:r>
            <a:endParaRPr lang="en-US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214445" y="6093296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r-TR" sz="900" dirty="0" smtClean="0"/>
              <a:t>Kaynak: Tonta, Y. (2009). </a:t>
            </a:r>
            <a:r>
              <a:rPr lang="tr-TR" sz="900" u="sng" dirty="0" err="1" smtClean="0"/>
              <a:t>Preservation</a:t>
            </a:r>
            <a:r>
              <a:rPr lang="tr-TR" sz="900" u="sng" dirty="0" smtClean="0"/>
              <a:t> of </a:t>
            </a:r>
            <a:r>
              <a:rPr lang="tr-TR" sz="900" u="sng" dirty="0" err="1" smtClean="0"/>
              <a:t>scientific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and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cultural</a:t>
            </a:r>
            <a:r>
              <a:rPr lang="tr-TR" sz="900" u="sng" dirty="0" smtClean="0"/>
              <a:t> </a:t>
            </a:r>
            <a:r>
              <a:rPr lang="tr-TR" sz="900" u="sng" dirty="0" err="1" smtClean="0"/>
              <a:t>heritage</a:t>
            </a:r>
            <a:r>
              <a:rPr lang="tr-TR" sz="900" u="sng" dirty="0" smtClean="0"/>
              <a:t> in Balkan </a:t>
            </a:r>
            <a:r>
              <a:rPr lang="tr-TR" sz="900" u="sng" dirty="0" err="1" smtClean="0"/>
              <a:t>countries</a:t>
            </a:r>
            <a:r>
              <a:rPr lang="tr-TR" sz="900" dirty="0" smtClean="0"/>
              <a:t>, </a:t>
            </a:r>
            <a:endParaRPr lang="tr-TR" sz="900" dirty="0" smtClean="0"/>
          </a:p>
          <a:p>
            <a:pPr algn="l"/>
            <a:r>
              <a:rPr lang="tr-TR" sz="900" i="1" dirty="0" smtClean="0"/>
              <a:t>Program</a:t>
            </a:r>
            <a:r>
              <a:rPr lang="tr-TR" sz="900" i="1" dirty="0" smtClean="0"/>
              <a:t>: </a:t>
            </a:r>
            <a:r>
              <a:rPr lang="tr-TR" sz="900" i="1" dirty="0" err="1" smtClean="0"/>
              <a:t>electronic</a:t>
            </a:r>
            <a:r>
              <a:rPr lang="tr-TR" sz="900" i="1" dirty="0" smtClean="0"/>
              <a:t> </a:t>
            </a:r>
            <a:r>
              <a:rPr lang="tr-TR" sz="900" i="1" dirty="0" err="1" smtClean="0"/>
              <a:t>library</a:t>
            </a:r>
            <a:r>
              <a:rPr lang="tr-TR" sz="900" i="1" dirty="0" smtClean="0"/>
              <a:t> </a:t>
            </a:r>
            <a:r>
              <a:rPr lang="tr-TR" sz="900" i="1" dirty="0" err="1" smtClean="0"/>
              <a:t>and</a:t>
            </a:r>
            <a:r>
              <a:rPr lang="tr-TR" sz="900" i="1" dirty="0" smtClean="0"/>
              <a:t> </a:t>
            </a:r>
            <a:r>
              <a:rPr lang="tr-TR" sz="900" i="1" dirty="0" err="1" smtClean="0"/>
              <a:t>information</a:t>
            </a:r>
            <a:r>
              <a:rPr lang="tr-TR" sz="900" i="1" dirty="0" smtClean="0"/>
              <a:t> </a:t>
            </a:r>
            <a:r>
              <a:rPr lang="tr-TR" sz="900" i="1" dirty="0" err="1" smtClean="0"/>
              <a:t>systems</a:t>
            </a:r>
            <a:r>
              <a:rPr lang="tr-TR" sz="900" dirty="0" smtClean="0"/>
              <a:t>, 43(4): 419-429</a:t>
            </a:r>
            <a:endParaRPr lang="tr-TR" sz="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4390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Rapor Özeti Örneği 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	</a:t>
            </a:r>
            <a:endParaRPr lang="en-US" dirty="0"/>
          </a:p>
        </p:txBody>
      </p:sp>
      <p:sp>
        <p:nvSpPr>
          <p:cNvPr id="6" name="5 Metin kutusu"/>
          <p:cNvSpPr txBox="1"/>
          <p:nvPr/>
        </p:nvSpPr>
        <p:spPr>
          <a:xfrm>
            <a:off x="4932040" y="5805264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tr-TR" sz="900" dirty="0" smtClean="0"/>
              <a:t>Kaynak: Tonta, Y. </a:t>
            </a:r>
            <a:r>
              <a:rPr lang="tr-TR" sz="900" dirty="0" smtClean="0"/>
              <a:t>ve </a:t>
            </a:r>
            <a:r>
              <a:rPr lang="tr-TR" sz="900" dirty="0" smtClean="0"/>
              <a:t>Al, U. (2007). </a:t>
            </a:r>
            <a:r>
              <a:rPr lang="tr-TR" sz="900" u="sng" dirty="0" smtClean="0"/>
              <a:t>Türkiye’nin </a:t>
            </a:r>
            <a:r>
              <a:rPr lang="tr-TR" sz="900" u="sng" dirty="0" smtClean="0"/>
              <a:t>bilimsel yayın haritası: </a:t>
            </a:r>
            <a:endParaRPr lang="tr-TR" sz="900" u="sng" dirty="0" smtClean="0"/>
          </a:p>
          <a:p>
            <a:pPr lvl="0" algn="l"/>
            <a:r>
              <a:rPr lang="tr-TR" sz="900" u="sng" dirty="0" smtClean="0"/>
              <a:t>Türkiye’de </a:t>
            </a:r>
            <a:r>
              <a:rPr lang="tr-TR" sz="900" u="sng" dirty="0" smtClean="0"/>
              <a:t>dergi yayıncılığı üzerine bir araştırma.</a:t>
            </a:r>
            <a:r>
              <a:rPr lang="tr-TR" sz="900" dirty="0" smtClean="0"/>
              <a:t> (Proje sonuç raporu) </a:t>
            </a:r>
            <a:endParaRPr lang="tr-TR" sz="900" dirty="0" smtClean="0"/>
          </a:p>
          <a:p>
            <a:pPr lvl="0" algn="l"/>
            <a:r>
              <a:rPr lang="tr-TR" sz="900" dirty="0" smtClean="0"/>
              <a:t>(</a:t>
            </a:r>
            <a:r>
              <a:rPr lang="tr-TR" sz="900" dirty="0" smtClean="0"/>
              <a:t>TÜBİTAK Sosyal Bilimler Araştırma Grubu SOBAG Proje No. SOBAG 105K088) </a:t>
            </a:r>
            <a:endParaRPr lang="tr-TR" sz="900" dirty="0" smtClean="0"/>
          </a:p>
          <a:p>
            <a:pPr lvl="0" algn="l"/>
            <a:r>
              <a:rPr lang="tr-TR" sz="900" dirty="0" smtClean="0"/>
              <a:t>Hacettepe </a:t>
            </a:r>
            <a:r>
              <a:rPr lang="tr-TR" sz="900" dirty="0" smtClean="0"/>
              <a:t>Üniversitesi Bilgi ve Belge Yönetimi Bölümü. </a:t>
            </a:r>
            <a:r>
              <a:rPr lang="tr-TR" sz="900" dirty="0" smtClean="0"/>
              <a:t>Ankara. </a:t>
            </a:r>
            <a:r>
              <a:rPr lang="tr-TR" sz="900" dirty="0" smtClean="0"/>
              <a:t>(</a:t>
            </a:r>
            <a:r>
              <a:rPr lang="tr-TR" sz="900" dirty="0" err="1" smtClean="0"/>
              <a:t>xv</a:t>
            </a:r>
            <a:r>
              <a:rPr lang="tr-TR" sz="900" dirty="0" smtClean="0"/>
              <a:t>, 74 s.). </a:t>
            </a:r>
            <a:endParaRPr lang="tr-TR" sz="9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781508" cy="53285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Literatür Değerlendirmesi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İlgili literatürü tarama</a:t>
            </a:r>
          </a:p>
          <a:p>
            <a:r>
              <a:rPr lang="tr-TR" dirty="0" smtClean="0"/>
              <a:t>Kaynak listesi değil</a:t>
            </a:r>
          </a:p>
          <a:p>
            <a:r>
              <a:rPr lang="tr-TR" dirty="0" smtClean="0"/>
              <a:t>Okuyucu için konuya yönelik arka plan bilgi verme</a:t>
            </a:r>
          </a:p>
          <a:p>
            <a:r>
              <a:rPr lang="tr-TR" dirty="0" smtClean="0"/>
              <a:t>Konunun literatürdeki önemini belirtme</a:t>
            </a:r>
          </a:p>
          <a:p>
            <a:r>
              <a:rPr lang="tr-TR" dirty="0" smtClean="0"/>
              <a:t>Literatürün ele alınacak konu ile ilişkisini açıklama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89248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Yararlanılacak Bilgi Kaynakları</a:t>
            </a:r>
            <a:endParaRPr 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35280" cy="516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Basılı bilgi kaynakları</a:t>
            </a:r>
          </a:p>
          <a:p>
            <a:pPr lvl="1"/>
            <a:r>
              <a:rPr lang="tr-TR" dirty="0" smtClean="0"/>
              <a:t>Kitaplar</a:t>
            </a:r>
          </a:p>
          <a:p>
            <a:pPr lvl="1"/>
            <a:r>
              <a:rPr lang="tr-TR" dirty="0" smtClean="0"/>
              <a:t>Dergiler</a:t>
            </a:r>
          </a:p>
          <a:p>
            <a:pPr lvl="1"/>
            <a:r>
              <a:rPr lang="tr-TR" dirty="0" smtClean="0"/>
              <a:t>Tezler</a:t>
            </a:r>
          </a:p>
          <a:p>
            <a:pPr lvl="1"/>
            <a:r>
              <a:rPr lang="tr-TR" dirty="0" smtClean="0"/>
              <a:t>Raporlar vb.</a:t>
            </a:r>
          </a:p>
          <a:p>
            <a:r>
              <a:rPr lang="tr-TR" dirty="0" smtClean="0"/>
              <a:t>Elektronik bilgi kaynakları</a:t>
            </a:r>
          </a:p>
          <a:p>
            <a:pPr lvl="1"/>
            <a:r>
              <a:rPr lang="tr-TR" dirty="0" smtClean="0"/>
              <a:t>Tam metin veri tabanları</a:t>
            </a:r>
          </a:p>
          <a:p>
            <a:pPr lvl="1"/>
            <a:r>
              <a:rPr lang="tr-TR" dirty="0" smtClean="0"/>
              <a:t>Bibliyografik veri tabanları</a:t>
            </a:r>
          </a:p>
          <a:p>
            <a:endParaRPr lang="tr-TR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11143</TotalTime>
  <Words>1117</Words>
  <Application>Microsoft Office PowerPoint</Application>
  <PresentationFormat>Ekran Gösterisi (4:3)</PresentationFormat>
  <Paragraphs>301</Paragraphs>
  <Slides>48</Slides>
  <Notes>46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Default Design</vt:lpstr>
      <vt:lpstr>Sosyal Bilimlerde Araştırma Yöntemleri</vt:lpstr>
      <vt:lpstr>Plan</vt:lpstr>
      <vt:lpstr>Araştırma Raporu</vt:lpstr>
      <vt:lpstr>Öz / Özet</vt:lpstr>
      <vt:lpstr>Öz Örneği</vt:lpstr>
      <vt:lpstr>Yapısal Öz Örneği</vt:lpstr>
      <vt:lpstr>Rapor Özeti Örneği </vt:lpstr>
      <vt:lpstr>Literatür Değerlendirmesi</vt:lpstr>
      <vt:lpstr>Yararlanılacak Bilgi Kaynakları</vt:lpstr>
      <vt:lpstr>Kaynakça Hazırlama</vt:lpstr>
      <vt:lpstr>Kaynakça, Gönderme, Doğrudan Alıntı</vt:lpstr>
      <vt:lpstr>Örnek</vt:lpstr>
      <vt:lpstr>Kaynak Göstermede Kullanılan Yaklaşımlar</vt:lpstr>
      <vt:lpstr>Örnek</vt:lpstr>
      <vt:lpstr>Kaynak Gösterme Biçimleri</vt:lpstr>
      <vt:lpstr>Kaynakça Hazırlama (Örnek - Kitap)</vt:lpstr>
      <vt:lpstr>Gönderme (Örnek - Kitap)</vt:lpstr>
      <vt:lpstr>Kaynakça Hazırlama (Örnek - Makale)</vt:lpstr>
      <vt:lpstr>Gönderme (Örnek - Makale)</vt:lpstr>
      <vt:lpstr>Kaynakça Hazırlarken Dikkat Edilmesi Gereken Konular</vt:lpstr>
      <vt:lpstr>Kaynakça Yönetim Araçları</vt:lpstr>
      <vt:lpstr>Etik İhlaller</vt:lpstr>
      <vt:lpstr>İntihal - Tanım</vt:lpstr>
      <vt:lpstr>İntihal Türleri</vt:lpstr>
      <vt:lpstr>Farklı Aşırma Şekilleri</vt:lpstr>
      <vt:lpstr>Örnek I</vt:lpstr>
      <vt:lpstr>Örnek II</vt:lpstr>
      <vt:lpstr>Örnek III</vt:lpstr>
      <vt:lpstr>Örnek IV</vt:lpstr>
      <vt:lpstr>Örnek V</vt:lpstr>
      <vt:lpstr>Örnek VI</vt:lpstr>
      <vt:lpstr>Örnek VI - Devam</vt:lpstr>
      <vt:lpstr>Örnek VI - Devam</vt:lpstr>
      <vt:lpstr>Örnek VI - Devam</vt:lpstr>
      <vt:lpstr>Slayt 35</vt:lpstr>
      <vt:lpstr>Slayt 36</vt:lpstr>
      <vt:lpstr>Slayt 37</vt:lpstr>
      <vt:lpstr>Slayt 38</vt:lpstr>
      <vt:lpstr>İntihal Tespit Araçları</vt:lpstr>
      <vt:lpstr>Slayt 40</vt:lpstr>
      <vt:lpstr>İntihalin Olası Sonuçları</vt:lpstr>
      <vt:lpstr>Slayt 42</vt:lpstr>
      <vt:lpstr>Slayt 43</vt:lpstr>
      <vt:lpstr>Slayt 44</vt:lpstr>
      <vt:lpstr>İntihalden Kaçınmanın Yolları</vt:lpstr>
      <vt:lpstr>İntihal Nasıl Anlaşılır?</vt:lpstr>
      <vt:lpstr>İntihal Nasıl Önlenir?</vt:lpstr>
      <vt:lpstr>Özet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Umut Al</dc:creator>
  <cp:lastModifiedBy>Yasar Tonta</cp:lastModifiedBy>
  <cp:revision>290</cp:revision>
  <dcterms:created xsi:type="dcterms:W3CDTF">2002-08-26T07:08:49Z</dcterms:created>
  <dcterms:modified xsi:type="dcterms:W3CDTF">2011-08-24T15:07:42Z</dcterms:modified>
</cp:coreProperties>
</file>