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7556500" cy="10699750"/>
  <p:notesSz cx="7556500" cy="106997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8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905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931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175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547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8808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3204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8900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0786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1258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9863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8561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176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758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03785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077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640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3051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3405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3023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1521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6100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3051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87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23997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0752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608781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0208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7943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4122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17407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610123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13447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0175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611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935488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1698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26917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48647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95009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67479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95903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13677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61109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17353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431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79064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53770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92214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875962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03155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48827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29711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96201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29079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30727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198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88976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59460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52372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461917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8020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788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853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52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49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6953" y="985808"/>
            <a:ext cx="160259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4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7"/>
            <a:ext cx="2418079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7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89353" y="10233594"/>
            <a:ext cx="17780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lizryan/2016/03/02/12-qualities-employers-look-for-when-theyre-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gill.ca/caps/files/caps/guide_cv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ormsbirds.com/topic-college-students-job-hunting-tips-and-resources" TargetMode="External"/><Relationship Id="rId4" Type="http://schemas.openxmlformats.org/officeDocument/2006/relationships/hyperlink" Target="http://www.mcgill.ca/caps/files/caps/guide_coverletter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HXKitKAT1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club.com/speaking/small-talk_practice2office.ht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-at-home.com/business/english-appointment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-at-home.com/speaking/making-appointments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forum.org/agenda/2016/07/this-is-what-millennials-look-for-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5" y="6507603"/>
            <a:ext cx="5058410" cy="151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300" b="0" spc="-55" dirty="0">
                <a:solidFill>
                  <a:srgbClr val="ED7D31"/>
                </a:solidFill>
                <a:latin typeface="Calibri Light"/>
                <a:cs typeface="Calibri Light"/>
              </a:rPr>
              <a:t>B</a:t>
            </a:r>
            <a:r>
              <a:rPr sz="5300" b="0" spc="-65" dirty="0">
                <a:solidFill>
                  <a:srgbClr val="ED7D31"/>
                </a:solidFill>
                <a:latin typeface="Calibri Light"/>
                <a:cs typeface="Calibri Light"/>
              </a:rPr>
              <a:t>U</a:t>
            </a:r>
            <a:r>
              <a:rPr sz="5300" b="0" spc="-55" dirty="0">
                <a:solidFill>
                  <a:srgbClr val="ED7D31"/>
                </a:solidFill>
                <a:latin typeface="Calibri Light"/>
                <a:cs typeface="Calibri Light"/>
              </a:rPr>
              <a:t>S</a:t>
            </a:r>
            <a:r>
              <a:rPr sz="5300" b="0" spc="-25" dirty="0">
                <a:solidFill>
                  <a:srgbClr val="ED7D31"/>
                </a:solidFill>
                <a:latin typeface="Calibri Light"/>
                <a:cs typeface="Calibri Light"/>
              </a:rPr>
              <a:t>I</a:t>
            </a:r>
            <a:r>
              <a:rPr sz="5300" b="0" spc="-60" dirty="0">
                <a:solidFill>
                  <a:srgbClr val="ED7D31"/>
                </a:solidFill>
                <a:latin typeface="Calibri Light"/>
                <a:cs typeface="Calibri Light"/>
              </a:rPr>
              <a:t>N</a:t>
            </a:r>
            <a:r>
              <a:rPr sz="5300" b="0" spc="-50" dirty="0">
                <a:solidFill>
                  <a:srgbClr val="ED7D31"/>
                </a:solidFill>
                <a:latin typeface="Calibri Light"/>
                <a:cs typeface="Calibri Light"/>
              </a:rPr>
              <a:t>E</a:t>
            </a:r>
            <a:r>
              <a:rPr sz="5300" b="0" spc="-75" dirty="0">
                <a:solidFill>
                  <a:srgbClr val="ED7D31"/>
                </a:solidFill>
                <a:latin typeface="Calibri Light"/>
                <a:cs typeface="Calibri Light"/>
              </a:rPr>
              <a:t>S</a:t>
            </a:r>
            <a:r>
              <a:rPr sz="5300" b="0" spc="-25" dirty="0">
                <a:solidFill>
                  <a:srgbClr val="ED7D31"/>
                </a:solidFill>
                <a:latin typeface="Calibri Light"/>
                <a:cs typeface="Calibri Light"/>
              </a:rPr>
              <a:t>S</a:t>
            </a:r>
            <a:r>
              <a:rPr sz="5300" b="0" spc="-204" dirty="0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sz="5300" b="0" spc="-50" dirty="0">
                <a:solidFill>
                  <a:srgbClr val="ED7D31"/>
                </a:solidFill>
                <a:latin typeface="Calibri Light"/>
                <a:cs typeface="Calibri Light"/>
              </a:rPr>
              <a:t>E</a:t>
            </a:r>
            <a:r>
              <a:rPr sz="5300" b="0" spc="-60" dirty="0">
                <a:solidFill>
                  <a:srgbClr val="ED7D31"/>
                </a:solidFill>
                <a:latin typeface="Calibri Light"/>
                <a:cs typeface="Calibri Light"/>
              </a:rPr>
              <a:t>N</a:t>
            </a:r>
            <a:r>
              <a:rPr sz="5300" b="0" spc="-70" dirty="0">
                <a:solidFill>
                  <a:srgbClr val="ED7D31"/>
                </a:solidFill>
                <a:latin typeface="Calibri Light"/>
                <a:cs typeface="Calibri Light"/>
              </a:rPr>
              <a:t>G</a:t>
            </a:r>
            <a:r>
              <a:rPr sz="5300" b="0" spc="-50" dirty="0">
                <a:solidFill>
                  <a:srgbClr val="ED7D31"/>
                </a:solidFill>
                <a:latin typeface="Calibri Light"/>
                <a:cs typeface="Calibri Light"/>
              </a:rPr>
              <a:t>L</a:t>
            </a:r>
            <a:r>
              <a:rPr sz="5300" b="0" spc="-25" dirty="0">
                <a:solidFill>
                  <a:srgbClr val="ED7D31"/>
                </a:solidFill>
                <a:latin typeface="Calibri Light"/>
                <a:cs typeface="Calibri Light"/>
              </a:rPr>
              <a:t>I</a:t>
            </a:r>
            <a:r>
              <a:rPr sz="5300" b="0" spc="-55" dirty="0">
                <a:solidFill>
                  <a:srgbClr val="ED7D31"/>
                </a:solidFill>
                <a:latin typeface="Calibri Light"/>
                <a:cs typeface="Calibri Light"/>
              </a:rPr>
              <a:t>SH</a:t>
            </a:r>
            <a:endParaRPr sz="53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5300" dirty="0">
                <a:solidFill>
                  <a:srgbClr val="ED7D31"/>
                </a:solidFill>
                <a:latin typeface="Calibri"/>
                <a:cs typeface="Calibri"/>
              </a:rPr>
              <a:t>MDB3032</a:t>
            </a:r>
            <a:endParaRPr sz="5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70" y="8271634"/>
            <a:ext cx="4837430" cy="111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0" spc="-30" dirty="0">
                <a:solidFill>
                  <a:srgbClr val="595959"/>
                </a:solidFill>
                <a:latin typeface="Calibri Light"/>
                <a:cs typeface="Calibri Light"/>
              </a:rPr>
              <a:t>2019</a:t>
            </a:r>
            <a:r>
              <a:rPr sz="3200" b="0" spc="-25" dirty="0">
                <a:solidFill>
                  <a:srgbClr val="595959"/>
                </a:solidFill>
                <a:latin typeface="Calibri Light"/>
                <a:cs typeface="Calibri Light"/>
              </a:rPr>
              <a:t>-</a:t>
            </a:r>
            <a:r>
              <a:rPr sz="3200" b="0" spc="-40" dirty="0">
                <a:solidFill>
                  <a:srgbClr val="595959"/>
                </a:solidFill>
                <a:latin typeface="Calibri Light"/>
                <a:cs typeface="Calibri Light"/>
              </a:rPr>
              <a:t>2</a:t>
            </a:r>
            <a:r>
              <a:rPr sz="3200" b="0" spc="-30" dirty="0">
                <a:solidFill>
                  <a:srgbClr val="595959"/>
                </a:solidFill>
                <a:latin typeface="Calibri Light"/>
                <a:cs typeface="Calibri Light"/>
              </a:rPr>
              <a:t>0</a:t>
            </a:r>
            <a:r>
              <a:rPr sz="3200" b="0" spc="-45" dirty="0">
                <a:solidFill>
                  <a:srgbClr val="595959"/>
                </a:solidFill>
                <a:latin typeface="Calibri Light"/>
                <a:cs typeface="Calibri Light"/>
              </a:rPr>
              <a:t>2</a:t>
            </a:r>
            <a:r>
              <a:rPr sz="3200" b="0" dirty="0">
                <a:solidFill>
                  <a:srgbClr val="595959"/>
                </a:solidFill>
                <a:latin typeface="Calibri Light"/>
                <a:cs typeface="Calibri Light"/>
              </a:rPr>
              <a:t>0</a:t>
            </a:r>
            <a:r>
              <a:rPr sz="3200" b="0" spc="-1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200" b="0" spc="-25" dirty="0">
                <a:solidFill>
                  <a:srgbClr val="595959"/>
                </a:solidFill>
                <a:latin typeface="Calibri Light"/>
                <a:cs typeface="Calibri Light"/>
              </a:rPr>
              <a:t>S</a:t>
            </a:r>
            <a:r>
              <a:rPr sz="3200" b="0" spc="-35" dirty="0">
                <a:solidFill>
                  <a:srgbClr val="595959"/>
                </a:solidFill>
                <a:latin typeface="Calibri Light"/>
                <a:cs typeface="Calibri Light"/>
              </a:rPr>
              <a:t>P</a:t>
            </a:r>
            <a:r>
              <a:rPr sz="3200" b="0" spc="-40" dirty="0">
                <a:solidFill>
                  <a:srgbClr val="595959"/>
                </a:solidFill>
                <a:latin typeface="Calibri Light"/>
                <a:cs typeface="Calibri Light"/>
              </a:rPr>
              <a:t>R</a:t>
            </a:r>
            <a:r>
              <a:rPr sz="3200" b="0" spc="-15" dirty="0">
                <a:solidFill>
                  <a:srgbClr val="595959"/>
                </a:solidFill>
                <a:latin typeface="Calibri Light"/>
                <a:cs typeface="Calibri Light"/>
              </a:rPr>
              <a:t>I</a:t>
            </a:r>
            <a:r>
              <a:rPr sz="3200" b="0" spc="-45" dirty="0">
                <a:solidFill>
                  <a:srgbClr val="595959"/>
                </a:solidFill>
                <a:latin typeface="Calibri Light"/>
                <a:cs typeface="Calibri Light"/>
              </a:rPr>
              <a:t>N</a:t>
            </a:r>
            <a:r>
              <a:rPr sz="3200" b="0" dirty="0">
                <a:solidFill>
                  <a:srgbClr val="595959"/>
                </a:solidFill>
                <a:latin typeface="Calibri Light"/>
                <a:cs typeface="Calibri Light"/>
              </a:rPr>
              <a:t>G</a:t>
            </a:r>
            <a:r>
              <a:rPr sz="3200" b="0" spc="-1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3200" b="0" spc="-25" dirty="0">
                <a:solidFill>
                  <a:srgbClr val="595959"/>
                </a:solidFill>
                <a:latin typeface="Calibri Light"/>
                <a:cs typeface="Calibri Light"/>
              </a:rPr>
              <a:t>S</a:t>
            </a:r>
            <a:r>
              <a:rPr sz="3200" b="0" spc="-35" dirty="0">
                <a:solidFill>
                  <a:srgbClr val="595959"/>
                </a:solidFill>
                <a:latin typeface="Calibri Light"/>
                <a:cs typeface="Calibri Light"/>
              </a:rPr>
              <a:t>E</a:t>
            </a:r>
            <a:r>
              <a:rPr sz="3200" b="0" spc="-55" dirty="0">
                <a:solidFill>
                  <a:srgbClr val="595959"/>
                </a:solidFill>
                <a:latin typeface="Calibri Light"/>
                <a:cs typeface="Calibri Light"/>
              </a:rPr>
              <a:t>M</a:t>
            </a:r>
            <a:r>
              <a:rPr sz="3200" b="0" spc="-35" dirty="0">
                <a:solidFill>
                  <a:srgbClr val="595959"/>
                </a:solidFill>
                <a:latin typeface="Calibri Light"/>
                <a:cs typeface="Calibri Light"/>
              </a:rPr>
              <a:t>E</a:t>
            </a:r>
            <a:r>
              <a:rPr sz="3200" b="0" spc="-25" dirty="0">
                <a:solidFill>
                  <a:srgbClr val="595959"/>
                </a:solidFill>
                <a:latin typeface="Calibri Light"/>
                <a:cs typeface="Calibri Light"/>
              </a:rPr>
              <a:t>S</a:t>
            </a:r>
            <a:r>
              <a:rPr sz="3200" b="0" spc="-40" dirty="0">
                <a:solidFill>
                  <a:srgbClr val="595959"/>
                </a:solidFill>
                <a:latin typeface="Calibri Light"/>
                <a:cs typeface="Calibri Light"/>
              </a:rPr>
              <a:t>T</a:t>
            </a:r>
            <a:r>
              <a:rPr sz="3200" b="0" spc="-35" dirty="0">
                <a:solidFill>
                  <a:srgbClr val="595959"/>
                </a:solidFill>
                <a:latin typeface="Calibri Light"/>
                <a:cs typeface="Calibri Light"/>
              </a:rPr>
              <a:t>E</a:t>
            </a:r>
            <a:r>
              <a:rPr sz="3200" b="0" dirty="0">
                <a:solidFill>
                  <a:srgbClr val="595959"/>
                </a:solidFill>
                <a:latin typeface="Calibri Light"/>
                <a:cs typeface="Calibri Light"/>
              </a:rPr>
              <a:t>R</a:t>
            </a:r>
            <a:endParaRPr sz="3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3600" b="0" spc="-30" dirty="0">
                <a:solidFill>
                  <a:srgbClr val="ED7D31"/>
                </a:solidFill>
                <a:latin typeface="Calibri Light"/>
                <a:cs typeface="Calibri Light"/>
              </a:rPr>
              <a:t>C</a:t>
            </a:r>
            <a:r>
              <a:rPr sz="3600" b="0" spc="-55" dirty="0">
                <a:solidFill>
                  <a:srgbClr val="ED7D31"/>
                </a:solidFill>
                <a:latin typeface="Calibri Light"/>
                <a:cs typeface="Calibri Light"/>
              </a:rPr>
              <a:t>O</a:t>
            </a:r>
            <a:r>
              <a:rPr sz="3600" b="0" spc="-60" dirty="0">
                <a:solidFill>
                  <a:srgbClr val="ED7D31"/>
                </a:solidFill>
                <a:latin typeface="Calibri Light"/>
                <a:cs typeface="Calibri Light"/>
              </a:rPr>
              <a:t>U</a:t>
            </a:r>
            <a:r>
              <a:rPr sz="3600" b="0" spc="-35" dirty="0">
                <a:solidFill>
                  <a:srgbClr val="ED7D31"/>
                </a:solidFill>
                <a:latin typeface="Calibri Light"/>
                <a:cs typeface="Calibri Light"/>
              </a:rPr>
              <a:t>R</a:t>
            </a:r>
            <a:r>
              <a:rPr sz="3600" b="0" spc="-55" dirty="0">
                <a:solidFill>
                  <a:srgbClr val="ED7D31"/>
                </a:solidFill>
                <a:latin typeface="Calibri Light"/>
                <a:cs typeface="Calibri Light"/>
              </a:rPr>
              <a:t>S</a:t>
            </a:r>
            <a:r>
              <a:rPr sz="3600" b="0" spc="-20" dirty="0">
                <a:solidFill>
                  <a:srgbClr val="ED7D31"/>
                </a:solidFill>
                <a:latin typeface="Calibri Light"/>
                <a:cs typeface="Calibri Light"/>
              </a:rPr>
              <a:t>E</a:t>
            </a:r>
            <a:r>
              <a:rPr sz="3600" b="0" spc="-130" dirty="0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sz="3600" b="0" spc="-100" dirty="0">
                <a:solidFill>
                  <a:srgbClr val="ED7D31"/>
                </a:solidFill>
                <a:latin typeface="Calibri Light"/>
                <a:cs typeface="Calibri Light"/>
              </a:rPr>
              <a:t>M</a:t>
            </a:r>
            <a:r>
              <a:rPr sz="3600" b="0" spc="-50" dirty="0">
                <a:solidFill>
                  <a:srgbClr val="ED7D31"/>
                </a:solidFill>
                <a:latin typeface="Calibri Light"/>
                <a:cs typeface="Calibri Light"/>
              </a:rPr>
              <a:t>A</a:t>
            </a:r>
            <a:r>
              <a:rPr sz="3600" b="0" spc="-25" dirty="0">
                <a:solidFill>
                  <a:srgbClr val="ED7D31"/>
                </a:solidFill>
                <a:latin typeface="Calibri Light"/>
                <a:cs typeface="Calibri Light"/>
              </a:rPr>
              <a:t>T</a:t>
            </a:r>
            <a:r>
              <a:rPr sz="3600" b="0" spc="-55" dirty="0">
                <a:solidFill>
                  <a:srgbClr val="ED7D31"/>
                </a:solidFill>
                <a:latin typeface="Calibri Light"/>
                <a:cs typeface="Calibri Light"/>
              </a:rPr>
              <a:t>E</a:t>
            </a:r>
            <a:r>
              <a:rPr sz="3600" b="0" spc="-35" dirty="0">
                <a:solidFill>
                  <a:srgbClr val="ED7D31"/>
                </a:solidFill>
                <a:latin typeface="Calibri Light"/>
                <a:cs typeface="Calibri Light"/>
              </a:rPr>
              <a:t>R</a:t>
            </a:r>
            <a:r>
              <a:rPr sz="3600" b="0" spc="-30" dirty="0">
                <a:solidFill>
                  <a:srgbClr val="ED7D31"/>
                </a:solidFill>
                <a:latin typeface="Calibri Light"/>
                <a:cs typeface="Calibri Light"/>
              </a:rPr>
              <a:t>I</a:t>
            </a:r>
            <a:r>
              <a:rPr sz="3600" b="0" spc="-40" dirty="0">
                <a:solidFill>
                  <a:srgbClr val="ED7D31"/>
                </a:solidFill>
                <a:latin typeface="Calibri Light"/>
                <a:cs typeface="Calibri Light"/>
              </a:rPr>
              <a:t>A</a:t>
            </a:r>
            <a:r>
              <a:rPr sz="3600" b="0" spc="-15" dirty="0">
                <a:solidFill>
                  <a:srgbClr val="ED7D31"/>
                </a:solidFill>
                <a:latin typeface="Calibri Light"/>
                <a:cs typeface="Calibri Light"/>
              </a:rPr>
              <a:t>L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794" y="899799"/>
            <a:ext cx="5755629" cy="527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326" y="911205"/>
            <a:ext cx="5788025" cy="876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8285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throug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articl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quickl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subheading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(a-e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(1-5)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501015" indent="-259715">
              <a:lnSpc>
                <a:spcPct val="100000"/>
              </a:lnSpc>
              <a:buClr>
                <a:srgbClr val="333333"/>
              </a:buClr>
              <a:buFont typeface="Calibri"/>
              <a:buAutoNum type="alphaLcPeriod"/>
              <a:tabLst>
                <a:tab pos="501650" algn="l"/>
              </a:tabLst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problem-solv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501650" indent="-259715">
              <a:lnSpc>
                <a:spcPct val="100000"/>
              </a:lnSpc>
              <a:spcBef>
                <a:spcPts val="45"/>
              </a:spcBef>
              <a:buClr>
                <a:srgbClr val="333333"/>
              </a:buClr>
              <a:buFont typeface="Calibri"/>
              <a:buAutoNum type="alphaLcPeriod"/>
              <a:tabLst>
                <a:tab pos="502284" algn="l"/>
              </a:tabLst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understan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path</a:t>
            </a:r>
            <a:endParaRPr sz="1100">
              <a:latin typeface="Calibri"/>
              <a:cs typeface="Calibri"/>
            </a:endParaRPr>
          </a:p>
          <a:p>
            <a:pPr marL="501650" indent="-260350">
              <a:lnSpc>
                <a:spcPct val="100000"/>
              </a:lnSpc>
              <a:buClr>
                <a:srgbClr val="333333"/>
              </a:buClr>
              <a:buFont typeface="Calibri"/>
              <a:buAutoNum type="alphaLcPeriod"/>
              <a:tabLst>
                <a:tab pos="502284" algn="l"/>
              </a:tabLst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poin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successe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elsewhere</a:t>
            </a:r>
            <a:endParaRPr sz="1100">
              <a:latin typeface="Calibri"/>
              <a:cs typeface="Calibri"/>
            </a:endParaRPr>
          </a:p>
          <a:p>
            <a:pPr marL="501650" indent="-260350">
              <a:lnSpc>
                <a:spcPct val="100000"/>
              </a:lnSpc>
              <a:spcBef>
                <a:spcPts val="20"/>
              </a:spcBef>
              <a:buClr>
                <a:srgbClr val="333333"/>
              </a:buClr>
              <a:buFont typeface="Calibri"/>
              <a:buAutoNum type="alphaLcPeriod"/>
              <a:tabLst>
                <a:tab pos="502284" algn="l"/>
              </a:tabLst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caree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501015" indent="-259715">
              <a:lnSpc>
                <a:spcPct val="100000"/>
              </a:lnSpc>
              <a:spcBef>
                <a:spcPts val="20"/>
              </a:spcBef>
              <a:buClr>
                <a:srgbClr val="333333"/>
              </a:buClr>
              <a:buFont typeface="Calibri"/>
              <a:buAutoNum type="alphaLcPeriod"/>
              <a:tabLst>
                <a:tab pos="501650" algn="l"/>
              </a:tabLst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proact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ve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articl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197485" indent="-228600">
              <a:lnSpc>
                <a:spcPct val="1000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guesse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recrui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coincid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differ?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“to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qualities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reasonabl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fair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Why/wh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not?</a:t>
            </a:r>
            <a:endParaRPr sz="1100">
              <a:latin typeface="Calibri"/>
              <a:cs typeface="Calibri"/>
            </a:endParaRPr>
          </a:p>
          <a:p>
            <a:pPr marL="469900" marR="320675" indent="-228600">
              <a:lnSpc>
                <a:spcPct val="1018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curren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look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marR="453390" indent="-228600">
              <a:lnSpc>
                <a:spcPct val="1018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Why/wh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7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QUALITIE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PROSPECTIV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funn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recruitin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proces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ads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employers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strictl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lookin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ver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specifi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type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experience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's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endParaRPr sz="1100">
              <a:latin typeface="Calibri"/>
              <a:cs typeface="Calibri"/>
            </a:endParaRPr>
          </a:p>
          <a:p>
            <a:pPr marL="12700" marR="8255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list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bulle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point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essentia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quirement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year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experienc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certai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tools,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obscur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industr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certifications!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Onc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interview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though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whol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pictur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changes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lookin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qualitie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neve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liste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7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qualitie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hires: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who..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(1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        </a:t>
            </a:r>
            <a:r>
              <a:rPr sz="11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directio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followe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sinc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born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suc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way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clea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followe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pass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plac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righ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now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?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short-ter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long-ter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plans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(2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        </a:t>
            </a:r>
            <a:r>
              <a:rPr sz="11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'sel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-directed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'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here'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means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who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willin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gra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"I'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intereste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start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compan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someday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expec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happe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year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now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meantime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lear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busines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works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intervie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hop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entrepreneu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day?"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"Yes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can!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"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said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"Th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righ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appreciat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bette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reason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clos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attentio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whateve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busines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perso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goal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jus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paycheck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Grea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goals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you.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"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041" y="911201"/>
            <a:ext cx="5788025" cy="662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(3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        </a:t>
            </a:r>
            <a:r>
              <a:rPr sz="11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someon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ask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"Ca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tim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triumphant?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"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what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storie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sprin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mind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?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successes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don't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compete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Olympic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climbe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Everest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simpl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</a:t>
            </a:r>
            <a:r>
              <a:rPr sz="1100" spc="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about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savin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voluntee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situatio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home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Thin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Independently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certainl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independen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thinkers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wast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tim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someon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!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Stron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ideas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interview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tak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opportunit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shar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opinion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rathe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cooki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-cutter,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standar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answe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intervie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smar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aroun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bra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nstor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with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shouldn'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smar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perso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(4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      </a:t>
            </a:r>
            <a:r>
              <a:rPr sz="1100" b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issue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lif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everyon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befor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chil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goe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kindergarte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alread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conducte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50,00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0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physic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experiment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(ofte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usin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water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1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materials)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deal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issue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Mayb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foun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bette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organ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ze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somethin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improve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proces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didn'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sense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interviews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your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brai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brai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working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(5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33333"/>
                </a:solidFill>
                <a:latin typeface="Times New Roman"/>
                <a:cs typeface="Times New Roman"/>
              </a:rPr>
              <a:t>      </a:t>
            </a:r>
            <a:r>
              <a:rPr sz="1100" b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b="1" u="heavy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Thos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employee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tol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jum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int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actio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help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autonomou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s.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illustrat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qualit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performin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(mos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applicants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sadly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this).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sho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you'v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bee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thinkin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10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jo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descriptio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will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appreciat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it!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Wor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wel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tea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1800"/>
              </a:lnSpc>
            </a:pP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Nearl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ever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manage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teamwor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critica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attribut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anybod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team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read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answe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questio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"Tel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functio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team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"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colorful</a:t>
            </a:r>
            <a:r>
              <a:rPr sz="11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stor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situatio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require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teamwork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whic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tea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cam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through!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30860">
              <a:lnSpc>
                <a:spcPct val="102499"/>
              </a:lnSpc>
            </a:pPr>
            <a:r>
              <a:rPr sz="800" b="1" spc="-5" dirty="0">
                <a:latin typeface="Calibri"/>
                <a:cs typeface="Calibri"/>
              </a:rPr>
              <a:t>Retrieved</a:t>
            </a:r>
            <a:r>
              <a:rPr sz="800" b="1" spc="-15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on</a:t>
            </a:r>
            <a:r>
              <a:rPr sz="800" b="1" spc="-15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21</a:t>
            </a:r>
            <a:r>
              <a:rPr sz="800" b="1" spc="-5" dirty="0">
                <a:latin typeface="Calibri"/>
                <a:cs typeface="Calibri"/>
              </a:rPr>
              <a:t>.</a:t>
            </a:r>
            <a:r>
              <a:rPr sz="800" b="1" spc="-10" dirty="0">
                <a:latin typeface="Calibri"/>
                <a:cs typeface="Calibri"/>
              </a:rPr>
              <a:t>01</a:t>
            </a:r>
            <a:r>
              <a:rPr sz="800" b="1" spc="-5" dirty="0">
                <a:latin typeface="Calibri"/>
                <a:cs typeface="Calibri"/>
              </a:rPr>
              <a:t>.</a:t>
            </a:r>
            <a:r>
              <a:rPr sz="800" b="1" spc="-10" dirty="0">
                <a:latin typeface="Calibri"/>
                <a:cs typeface="Calibri"/>
              </a:rPr>
              <a:t>2019: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https://</a:t>
            </a:r>
            <a:r>
              <a:rPr sz="800" b="1" spc="-5" dirty="0">
                <a:latin typeface="Calibri"/>
                <a:cs typeface="Calibri"/>
                <a:hlinkClick r:id="rId3"/>
              </a:rPr>
              <a:t>www.f</a:t>
            </a:r>
            <a:r>
              <a:rPr sz="800" b="1" spc="-10" dirty="0">
                <a:latin typeface="Calibri"/>
                <a:cs typeface="Calibri"/>
                <a:hlinkClick r:id="rId3"/>
              </a:rPr>
              <a:t>o</a:t>
            </a:r>
            <a:r>
              <a:rPr sz="800" b="1" spc="-5" dirty="0">
                <a:latin typeface="Calibri"/>
                <a:cs typeface="Calibri"/>
                <a:hlinkClick r:id="rId3"/>
              </a:rPr>
              <a:t>r</a:t>
            </a:r>
            <a:r>
              <a:rPr sz="800" b="1" spc="-10" dirty="0">
                <a:latin typeface="Calibri"/>
                <a:cs typeface="Calibri"/>
                <a:hlinkClick r:id="rId3"/>
              </a:rPr>
              <a:t>b</a:t>
            </a:r>
            <a:r>
              <a:rPr sz="800" b="1" spc="-5" dirty="0">
                <a:latin typeface="Calibri"/>
                <a:cs typeface="Calibri"/>
                <a:hlinkClick r:id="rId3"/>
              </a:rPr>
              <a:t>es.c</a:t>
            </a:r>
            <a:r>
              <a:rPr sz="800" b="1" spc="-10" dirty="0">
                <a:latin typeface="Calibri"/>
                <a:cs typeface="Calibri"/>
                <a:hlinkClick r:id="rId3"/>
              </a:rPr>
              <a:t>o</a:t>
            </a:r>
            <a:r>
              <a:rPr sz="800" b="1" spc="-5" dirty="0">
                <a:latin typeface="Calibri"/>
                <a:cs typeface="Calibri"/>
                <a:hlinkClick r:id="rId3"/>
              </a:rPr>
              <a:t>m</a:t>
            </a:r>
            <a:r>
              <a:rPr sz="800" b="1" spc="-10" dirty="0">
                <a:latin typeface="Calibri"/>
                <a:cs typeface="Calibri"/>
                <a:hlinkClick r:id="rId3"/>
              </a:rPr>
              <a:t>/sit</a:t>
            </a:r>
            <a:r>
              <a:rPr sz="800" b="1" spc="-5" dirty="0">
                <a:latin typeface="Calibri"/>
                <a:cs typeface="Calibri"/>
                <a:hlinkClick r:id="rId3"/>
              </a:rPr>
              <a:t>es/lizr</a:t>
            </a:r>
            <a:r>
              <a:rPr sz="800" b="1" spc="-10" dirty="0">
                <a:latin typeface="Calibri"/>
                <a:cs typeface="Calibri"/>
                <a:hlinkClick r:id="rId3"/>
              </a:rPr>
              <a:t>yan/2016/03/02/1</a:t>
            </a:r>
            <a:r>
              <a:rPr sz="800" b="1" dirty="0">
                <a:latin typeface="Calibri"/>
                <a:cs typeface="Calibri"/>
                <a:hlinkClick r:id="rId3"/>
              </a:rPr>
              <a:t>2</a:t>
            </a:r>
            <a:r>
              <a:rPr sz="800" b="1" spc="-5" dirty="0">
                <a:latin typeface="Calibri"/>
                <a:cs typeface="Calibri"/>
                <a:hlinkClick r:id="rId3"/>
              </a:rPr>
              <a:t>-</a:t>
            </a:r>
            <a:r>
              <a:rPr sz="800" b="1" spc="-10" dirty="0">
                <a:latin typeface="Calibri"/>
                <a:cs typeface="Calibri"/>
                <a:hlinkClick r:id="rId3"/>
              </a:rPr>
              <a:t>qualiti</a:t>
            </a:r>
            <a:r>
              <a:rPr sz="800" b="1" spc="-5" dirty="0">
                <a:latin typeface="Calibri"/>
                <a:cs typeface="Calibri"/>
                <a:hlinkClick r:id="rId3"/>
              </a:rPr>
              <a:t>e</a:t>
            </a:r>
            <a:r>
              <a:rPr sz="800" b="1" spc="-10" dirty="0">
                <a:latin typeface="Calibri"/>
                <a:cs typeface="Calibri"/>
                <a:hlinkClick r:id="rId3"/>
              </a:rPr>
              <a:t>s</a:t>
            </a:r>
            <a:r>
              <a:rPr sz="800" b="1" spc="-5" dirty="0">
                <a:latin typeface="Calibri"/>
                <a:cs typeface="Calibri"/>
                <a:hlinkClick r:id="rId3"/>
              </a:rPr>
              <a:t>-em</a:t>
            </a:r>
            <a:r>
              <a:rPr sz="800" b="1" spc="-10" dirty="0">
                <a:latin typeface="Calibri"/>
                <a:cs typeface="Calibri"/>
                <a:hlinkClick r:id="rId3"/>
              </a:rPr>
              <a:t>plo</a:t>
            </a:r>
            <a:r>
              <a:rPr sz="800" b="1" spc="-5" dirty="0">
                <a:latin typeface="Calibri"/>
                <a:cs typeface="Calibri"/>
                <a:hlinkClick r:id="rId3"/>
              </a:rPr>
              <a:t>yer</a:t>
            </a:r>
            <a:r>
              <a:rPr sz="800" b="1" spc="-10" dirty="0">
                <a:latin typeface="Calibri"/>
                <a:cs typeface="Calibri"/>
                <a:hlinkClick r:id="rId3"/>
              </a:rPr>
              <a:t>s</a:t>
            </a:r>
            <a:r>
              <a:rPr sz="800" b="1" spc="-5" dirty="0">
                <a:latin typeface="Calibri"/>
                <a:cs typeface="Calibri"/>
                <a:hlinkClick r:id="rId3"/>
              </a:rPr>
              <a:t>-</a:t>
            </a:r>
            <a:r>
              <a:rPr sz="800" b="1" spc="-10" dirty="0">
                <a:latin typeface="Calibri"/>
                <a:cs typeface="Calibri"/>
                <a:hlinkClick r:id="rId3"/>
              </a:rPr>
              <a:t>look</a:t>
            </a:r>
            <a:r>
              <a:rPr sz="800" b="1" spc="-5" dirty="0">
                <a:latin typeface="Calibri"/>
                <a:cs typeface="Calibri"/>
                <a:hlinkClick r:id="rId3"/>
              </a:rPr>
              <a:t>-for-</a:t>
            </a:r>
            <a:r>
              <a:rPr sz="800" b="1" spc="-10" dirty="0">
                <a:latin typeface="Calibri"/>
                <a:cs typeface="Calibri"/>
                <a:hlinkClick r:id="rId3"/>
              </a:rPr>
              <a:t>wh</a:t>
            </a:r>
            <a:r>
              <a:rPr sz="800" b="1" spc="-5" dirty="0">
                <a:latin typeface="Calibri"/>
                <a:cs typeface="Calibri"/>
                <a:hlinkClick r:id="rId3"/>
              </a:rPr>
              <a:t>e</a:t>
            </a:r>
            <a:r>
              <a:rPr sz="800" b="1" spc="-10" dirty="0">
                <a:latin typeface="Calibri"/>
                <a:cs typeface="Calibri"/>
                <a:hlinkClick r:id="rId3"/>
              </a:rPr>
              <a:t>n</a:t>
            </a:r>
            <a:r>
              <a:rPr sz="800" b="1" spc="-5" dirty="0">
                <a:latin typeface="Calibri"/>
                <a:cs typeface="Calibri"/>
                <a:hlinkClick r:id="rId3"/>
              </a:rPr>
              <a:t>-</a:t>
            </a:r>
            <a:r>
              <a:rPr sz="800" b="1" spc="-10" dirty="0">
                <a:latin typeface="Calibri"/>
                <a:cs typeface="Calibri"/>
                <a:hlinkClick r:id="rId3"/>
              </a:rPr>
              <a:t>th</a:t>
            </a:r>
            <a:r>
              <a:rPr sz="800" b="1" spc="-5" dirty="0">
                <a:latin typeface="Calibri"/>
                <a:cs typeface="Calibri"/>
                <a:hlinkClick r:id="rId3"/>
              </a:rPr>
              <a:t>e</a:t>
            </a:r>
            <a:r>
              <a:rPr sz="800" b="1" spc="-10" dirty="0">
                <a:latin typeface="Calibri"/>
                <a:cs typeface="Calibri"/>
                <a:hlinkClick r:id="rId3"/>
              </a:rPr>
              <a:t>y</a:t>
            </a:r>
            <a:r>
              <a:rPr sz="800" b="1" spc="-5" dirty="0">
                <a:latin typeface="Calibri"/>
                <a:cs typeface="Calibri"/>
                <a:hlinkClick r:id="rId3"/>
              </a:rPr>
              <a:t>re-</a:t>
            </a:r>
            <a:r>
              <a:rPr sz="800" b="1" spc="-5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hi</a:t>
            </a:r>
            <a:r>
              <a:rPr sz="800" b="1" spc="-5" dirty="0">
                <a:latin typeface="Calibri"/>
                <a:cs typeface="Calibri"/>
              </a:rPr>
              <a:t>r</a:t>
            </a:r>
            <a:r>
              <a:rPr sz="800" b="1" spc="-10" dirty="0">
                <a:latin typeface="Calibri"/>
                <a:cs typeface="Calibri"/>
              </a:rPr>
              <a:t>ing/#251fc7892c24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05"/>
            <a:ext cx="5256530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complet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tabl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whethe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employees</a:t>
            </a:r>
            <a:r>
              <a:rPr sz="1100" b="1" dirty="0">
                <a:latin typeface="Calibri"/>
                <a:cs typeface="Calibri"/>
              </a:rPr>
              <a:t>’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employers</a:t>
            </a:r>
            <a:r>
              <a:rPr sz="1100" b="1" dirty="0">
                <a:latin typeface="Calibri"/>
                <a:cs typeface="Calibri"/>
              </a:rPr>
              <a:t>’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expectation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coincid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differ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comment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bi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picture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314" y="4343193"/>
            <a:ext cx="5473700" cy="446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575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basicall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involves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826135" marR="521970" indent="-225425">
              <a:lnSpc>
                <a:spcPct val="132700"/>
              </a:lnSpc>
              <a:spcBef>
                <a:spcPts val="985"/>
              </a:spcBef>
              <a:buFont typeface="Symbol"/>
              <a:buChar char=""/>
              <a:tabLst>
                <a:tab pos="826769" algn="l"/>
              </a:tabLst>
            </a:pPr>
            <a:r>
              <a:rPr sz="1100" spc="-5" dirty="0">
                <a:latin typeface="Calibri"/>
                <a:cs typeface="Calibri"/>
              </a:rPr>
              <a:t>Searchin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vacancie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source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Internet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magazines,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noticeboards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etc.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matche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qualifications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interests</a:t>
            </a:r>
            <a:endParaRPr sz="1100">
              <a:latin typeface="Calibri"/>
              <a:cs typeface="Calibri"/>
            </a:endParaRPr>
          </a:p>
          <a:p>
            <a:pPr marL="826135" indent="-225425">
              <a:lnSpc>
                <a:spcPct val="100000"/>
              </a:lnSpc>
              <a:spcBef>
                <a:spcPts val="455"/>
              </a:spcBef>
              <a:buFont typeface="Symbol"/>
              <a:buChar char=""/>
              <a:tabLst>
                <a:tab pos="826769" algn="l"/>
              </a:tabLst>
            </a:pPr>
            <a:r>
              <a:rPr sz="1100" spc="-5" dirty="0">
                <a:latin typeface="Calibri"/>
                <a:cs typeface="Calibri"/>
              </a:rPr>
              <a:t>Fillin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</a:t>
            </a:r>
            <a:endParaRPr sz="1100">
              <a:latin typeface="Calibri"/>
              <a:cs typeface="Calibri"/>
            </a:endParaRPr>
          </a:p>
          <a:p>
            <a:pPr marL="826135" indent="-225425">
              <a:lnSpc>
                <a:spcPct val="100000"/>
              </a:lnSpc>
              <a:spcBef>
                <a:spcPts val="480"/>
              </a:spcBef>
              <a:buFont typeface="Symbol"/>
              <a:buChar char=""/>
              <a:tabLst>
                <a:tab pos="826769" algn="l"/>
              </a:tabLst>
            </a:pPr>
            <a:r>
              <a:rPr sz="1100" spc="-5" dirty="0">
                <a:latin typeface="Calibri"/>
                <a:cs typeface="Calibri"/>
              </a:rPr>
              <a:t>Sendin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V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</a:t>
            </a:r>
            <a:r>
              <a:rPr sz="1100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184785">
              <a:lnSpc>
                <a:spcPct val="132700"/>
              </a:lnSpc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V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websites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format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template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from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appropriat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500">
              <a:latin typeface="Times New Roman"/>
              <a:cs typeface="Times New Roman"/>
            </a:endParaRPr>
          </a:p>
          <a:p>
            <a:pPr marL="372745" marR="300355" indent="-635">
              <a:lnSpc>
                <a:spcPct val="132200"/>
              </a:lnSpc>
            </a:pP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https://w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</a:rPr>
              <a:t>ww.mcgil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l.ca/caps/files/caps/guide_cv.pdf</a:t>
            </a:r>
            <a:r>
              <a:rPr sz="1100" spc="-5" dirty="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https://w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</a:rPr>
              <a:t>ww.mcgil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l.ca/caps/files/caps/guide_coverletter.pdf</a:t>
            </a:r>
            <a:r>
              <a:rPr sz="1100" spc="-5" dirty="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https://w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</a:rPr>
              <a:t>ww.form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sbirds.com/topi</a:t>
            </a:r>
            <a:r>
              <a:rPr sz="1100" u="sng" dirty="0">
                <a:solidFill>
                  <a:srgbClr val="0563C1"/>
                </a:solidFill>
                <a:latin typeface="Calibri"/>
                <a:cs typeface="Calibri"/>
              </a:rPr>
              <a:t>c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-college-students-job-hunting-tips-and-resource</a:t>
            </a:r>
            <a:r>
              <a:rPr sz="1100" u="sng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100" dirty="0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</a:rPr>
              <a:t>https://upto</a:t>
            </a:r>
            <a:r>
              <a:rPr sz="1100" u="sng" dirty="0">
                <a:solidFill>
                  <a:srgbClr val="0563C1"/>
                </a:solidFill>
                <a:latin typeface="Calibri"/>
                <a:cs typeface="Calibri"/>
              </a:rPr>
              <a:t>w</a:t>
            </a:r>
            <a:r>
              <a:rPr sz="1100" u="sng" spc="-5" dirty="0">
                <a:solidFill>
                  <a:srgbClr val="0563C1"/>
                </a:solidFill>
                <a:latin typeface="Calibri"/>
                <a:cs typeface="Calibri"/>
              </a:rPr>
              <a:t>ork.com</a:t>
            </a:r>
            <a:r>
              <a:rPr sz="1100" u="sng" dirty="0">
                <a:solidFill>
                  <a:srgbClr val="0563C1"/>
                </a:solidFill>
                <a:latin typeface="Calibri"/>
                <a:cs typeface="Calibri"/>
              </a:rPr>
              <a:t>/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13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custo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CV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listings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highligh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particula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qualification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dependin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5372" y="1410599"/>
          <a:ext cx="5762625" cy="275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7311"/>
                <a:gridCol w="2874263"/>
              </a:tblGrid>
              <a:tr h="176783"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07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07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11205"/>
            <a:ext cx="5285740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correspon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infographi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below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unti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made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5029053"/>
            <a:ext cx="5774690" cy="396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935">
              <a:lnSpc>
                <a:spcPct val="1321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Exercis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7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: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Whethe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u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ar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writin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cove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lette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goin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throug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00" b="1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intervie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w</a:t>
            </a:r>
            <a:r>
              <a:rPr sz="1100" b="1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process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ver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b="1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importan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tha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u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expres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yoursel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effectivel</a:t>
            </a:r>
            <a:r>
              <a:rPr sz="1100" b="1" spc="4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Us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vocabular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b="1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structure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u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studie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thi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uni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alon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wit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lis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usefu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phrase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belo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w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b="1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mak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sentence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about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965"/>
              </a:spcBef>
              <a:buClr>
                <a:srgbClr val="444444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yoursel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studie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job-relate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skill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70534" algn="l"/>
              </a:tabLst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expectation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fro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jo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_____________________________________________________________________________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_________________________________________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278" y="1341739"/>
            <a:ext cx="6124001" cy="3448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222885"/>
          </a:xfrm>
          <a:prstGeom prst="rect">
            <a:avLst/>
          </a:prstGeom>
          <a:solidFill>
            <a:srgbClr val="E2EF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Lis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Usefu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Phrase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b="1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Structures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234290"/>
            <a:ext cx="14236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Talkin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abou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yoursel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012" y="1457191"/>
            <a:ext cx="2451100" cy="17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from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bor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raised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famil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tim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in/a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(place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taugh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me..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marR="5080" indent="-227329">
              <a:lnSpc>
                <a:spcPct val="132700"/>
              </a:lnSpc>
              <a:spcBef>
                <a:spcPts val="7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grow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(place)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pass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for…</a:t>
            </a:r>
            <a:endParaRPr sz="1100">
              <a:latin typeface="Calibri"/>
              <a:cs typeface="Calibri"/>
            </a:endParaRPr>
          </a:p>
          <a:p>
            <a:pPr marL="240029" marR="139065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lookin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caree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wher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striv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3377035"/>
            <a:ext cx="11068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Personalit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traits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2012" y="3596889"/>
            <a:ext cx="2306320" cy="336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Multitaske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Strategist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Dec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Cautious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independen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thinker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player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cultura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goo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communicato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Flexibl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240029" marR="5080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harmon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worker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0029" marR="186690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Eage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willin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my</a:t>
            </a:r>
            <a:r>
              <a:rPr sz="1100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knowledg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bas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Problem-solve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Dependabl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7927" y="1234687"/>
            <a:ext cx="2292350" cy="860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soun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communicatio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stron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ethi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Self-motivate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Self-directe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2375" y="2252322"/>
            <a:ext cx="197929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27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Talkin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abou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educational</a:t>
            </a:r>
            <a:r>
              <a:rPr sz="1100" b="1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background: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7927" y="2694680"/>
            <a:ext cx="2403475" cy="2649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250825" indent="-227329">
              <a:lnSpc>
                <a:spcPct val="134500"/>
              </a:lnSpc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receive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degre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(subject)</a:t>
            </a:r>
            <a:r>
              <a:rPr sz="1100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5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studie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majore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029" marR="97790" indent="-227329">
              <a:lnSpc>
                <a:spcPct val="1327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Bachelor'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Master'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(school).</a:t>
            </a:r>
            <a:endParaRPr sz="1100">
              <a:latin typeface="Calibri"/>
              <a:cs typeface="Calibri"/>
            </a:endParaRPr>
          </a:p>
          <a:p>
            <a:pPr marL="240029" marR="182880" indent="-227329">
              <a:lnSpc>
                <a:spcPct val="132700"/>
              </a:lnSpc>
              <a:spcBef>
                <a:spcPts val="2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B.S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(subject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Ph.D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(school).</a:t>
            </a:r>
            <a:endParaRPr sz="1100">
              <a:latin typeface="Calibri"/>
              <a:cs typeface="Calibri"/>
            </a:endParaRPr>
          </a:p>
          <a:p>
            <a:pPr marL="240029" marR="5080" indent="-227329">
              <a:lnSpc>
                <a:spcPct val="1327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(school)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(department)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I...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2375" y="5501493"/>
            <a:ext cx="24885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skill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qualification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7927" y="5724394"/>
            <a:ext cx="1979295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hone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abilit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to…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develope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abilit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to..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sharpene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skills…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refine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skills…</a:t>
            </a:r>
            <a:endParaRPr sz="1100">
              <a:latin typeface="Calibri"/>
              <a:cs typeface="Calibri"/>
            </a:endParaRPr>
          </a:p>
          <a:p>
            <a:pPr marL="240029" marR="5080" indent="-227329">
              <a:lnSpc>
                <a:spcPct val="134500"/>
              </a:lnSpc>
              <a:spcBef>
                <a:spcPts val="2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proficien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comfor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usin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436" y="7311993"/>
            <a:ext cx="4981575" cy="245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experience/t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5" dirty="0">
                <a:latin typeface="Calibri"/>
                <a:cs typeface="Calibri"/>
              </a:rPr>
              <a:t>ainin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5" dirty="0">
                <a:latin typeface="Calibri"/>
                <a:cs typeface="Calibri"/>
              </a:rPr>
              <a:t>-relate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skill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have/gained/posses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extensiv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experienc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(industry/i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field)..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worke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closel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with..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collaborate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organized/crea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ed..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group...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505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manage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of..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frequentl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conducted/too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par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w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kee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develo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academi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c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caree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furthe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Outsid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school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striv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46672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event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j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ect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execut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12012" y="911599"/>
            <a:ext cx="5495290" cy="653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curren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job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collaborat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Throughou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career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gaine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extensiv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experienc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mos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importan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lesso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learned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: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Durin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tim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(school)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held/learned/studied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internshi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hands-o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experienc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experience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onl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they’v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als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marR="184785" indent="-227329">
              <a:lnSpc>
                <a:spcPct val="134500"/>
              </a:lnSpc>
              <a:spcBef>
                <a:spcPts val="2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believ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additio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woul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valuabl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membe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(compan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name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5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Whil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earnin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degree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learne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w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0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ver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stron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interes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pursuin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(career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marR="490220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trac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recor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successfull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…make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idea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candidat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(position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conside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grea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privileg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by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experienc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_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hel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contribut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marR="356235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Throughou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tim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college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demonstrat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abilitie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are</a:t>
            </a:r>
            <a:r>
              <a:rPr sz="1100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exactl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positio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_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emands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contribut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company’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effectivenes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previou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succes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_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abilit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marR="201295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Workin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h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_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strengthene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improve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alread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stron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(analytical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research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interpersonal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organizational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etc.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skills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confiden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valuabl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asse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organizatio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because</a:t>
            </a:r>
            <a:endParaRPr sz="1100">
              <a:latin typeface="Calibri"/>
              <a:cs typeface="Calibri"/>
            </a:endParaRPr>
          </a:p>
          <a:p>
            <a:pPr marL="240029">
              <a:lnSpc>
                <a:spcPct val="100000"/>
              </a:lnSpc>
              <a:spcBef>
                <a:spcPts val="430"/>
              </a:spcBef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Bein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tea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player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result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driven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quic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k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learner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etc.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love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challenges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  <a:p>
            <a:pPr marL="240029">
              <a:lnSpc>
                <a:spcPct val="100000"/>
              </a:lnSpc>
              <a:spcBef>
                <a:spcPts val="430"/>
              </a:spcBef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______________.</a:t>
            </a:r>
            <a:endParaRPr sz="1100">
              <a:latin typeface="Calibri"/>
              <a:cs typeface="Calibri"/>
            </a:endParaRPr>
          </a:p>
          <a:p>
            <a:pPr marL="240029" marR="69850" indent="-227329">
              <a:lnSpc>
                <a:spcPct val="132700"/>
              </a:lnSpc>
              <a:spcBef>
                <a:spcPts val="45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caree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goa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______________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Therefore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welcom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opportunit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contributio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organ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zation.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motivate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proble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solve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diligen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learner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Durin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internshi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p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(compan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name)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contribute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80"/>
              </a:spcBef>
              <a:buClr>
                <a:srgbClr val="444444"/>
              </a:buClr>
              <a:buFont typeface="Symbol"/>
              <a:buChar char=""/>
              <a:tabLst>
                <a:tab pos="240665" algn="l"/>
              </a:tabLst>
            </a:pP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focuse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(degree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)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heavil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takin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graduat</a:t>
            </a:r>
            <a:r>
              <a:rPr sz="1100" spc="40" dirty="0">
                <a:solidFill>
                  <a:srgbClr val="444444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-leve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course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spc="35" dirty="0">
                <a:solidFill>
                  <a:srgbClr val="444444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44444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11201"/>
            <a:ext cx="15411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COVE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LETTE</a:t>
            </a:r>
            <a:r>
              <a:rPr sz="1100" b="1" dirty="0">
                <a:solidFill>
                  <a:srgbClr val="444444"/>
                </a:solidFill>
                <a:latin typeface="Calibri"/>
                <a:cs typeface="Calibri"/>
              </a:rPr>
              <a:t>R</a:t>
            </a:r>
            <a:r>
              <a:rPr sz="1100" b="1" spc="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444444"/>
                </a:solidFill>
                <a:latin typeface="Calibri"/>
                <a:cs typeface="Calibri"/>
              </a:rPr>
              <a:t>SAMPLES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59" y="1342136"/>
            <a:ext cx="5830823" cy="6797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8507564"/>
            <a:ext cx="578358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1100"/>
              </a:lnSpc>
            </a:pPr>
            <a:r>
              <a:rPr sz="900" b="1" spc="-10" dirty="0">
                <a:latin typeface="Calibri"/>
                <a:cs typeface="Calibri"/>
              </a:rPr>
              <a:t>Adap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e</a:t>
            </a:r>
            <a:r>
              <a:rPr sz="900" b="1" dirty="0">
                <a:latin typeface="Calibri"/>
                <a:cs typeface="Calibri"/>
              </a:rPr>
              <a:t>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fr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5" dirty="0">
                <a:latin typeface="Calibri"/>
                <a:cs typeface="Calibri"/>
              </a:rPr>
              <a:t>m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ex</a:t>
            </a:r>
            <a:r>
              <a:rPr sz="900" b="1" spc="-5" dirty="0">
                <a:latin typeface="Calibri"/>
                <a:cs typeface="Calibri"/>
              </a:rPr>
              <a:t>ts</a:t>
            </a:r>
            <a:r>
              <a:rPr sz="900" b="1" dirty="0">
                <a:latin typeface="Calibri"/>
                <a:cs typeface="Calibri"/>
              </a:rPr>
              <a:t>: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Lougheed</a:t>
            </a:r>
            <a:r>
              <a:rPr sz="900" b="1" dirty="0">
                <a:latin typeface="Calibri"/>
                <a:cs typeface="Calibri"/>
              </a:rPr>
              <a:t>,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L</a:t>
            </a:r>
            <a:r>
              <a:rPr sz="900" b="1" spc="-5" dirty="0">
                <a:latin typeface="Calibri"/>
                <a:cs typeface="Calibri"/>
              </a:rPr>
              <a:t>i</a:t>
            </a:r>
            <a:r>
              <a:rPr sz="900" b="1" dirty="0">
                <a:latin typeface="Calibri"/>
                <a:cs typeface="Calibri"/>
              </a:rPr>
              <a:t>n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(</a:t>
            </a:r>
            <a:r>
              <a:rPr sz="900" b="1" spc="-10" dirty="0">
                <a:latin typeface="Calibri"/>
                <a:cs typeface="Calibri"/>
              </a:rPr>
              <a:t>2003</a:t>
            </a:r>
            <a:r>
              <a:rPr sz="900" b="1" spc="-5" dirty="0">
                <a:latin typeface="Calibri"/>
                <a:cs typeface="Calibri"/>
              </a:rPr>
              <a:t>)</a:t>
            </a:r>
            <a:r>
              <a:rPr sz="900" b="1" dirty="0">
                <a:latin typeface="Calibri"/>
                <a:cs typeface="Calibri"/>
              </a:rPr>
              <a:t>.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Busi</a:t>
            </a:r>
            <a:r>
              <a:rPr sz="900" b="1" spc="-10" dirty="0">
                <a:latin typeface="Calibri"/>
                <a:cs typeface="Calibri"/>
              </a:rPr>
              <a:t>ne</a:t>
            </a:r>
            <a:r>
              <a:rPr sz="900" b="1" spc="-5" dirty="0">
                <a:latin typeface="Calibri"/>
                <a:cs typeface="Calibri"/>
              </a:rPr>
              <a:t>s</a:t>
            </a:r>
            <a:r>
              <a:rPr sz="900" b="1" dirty="0">
                <a:latin typeface="Calibri"/>
                <a:cs typeface="Calibri"/>
              </a:rPr>
              <a:t>s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Co</a:t>
            </a:r>
            <a:r>
              <a:rPr sz="900" b="1" spc="-5" dirty="0">
                <a:latin typeface="Calibri"/>
                <a:cs typeface="Calibri"/>
              </a:rPr>
              <a:t>rr</a:t>
            </a:r>
            <a:r>
              <a:rPr sz="900" b="1" spc="-10" dirty="0">
                <a:latin typeface="Calibri"/>
                <a:cs typeface="Calibri"/>
              </a:rPr>
              <a:t>e</a:t>
            </a:r>
            <a:r>
              <a:rPr sz="900" b="1" spc="-5" dirty="0">
                <a:latin typeface="Calibri"/>
                <a:cs typeface="Calibri"/>
              </a:rPr>
              <a:t>s</a:t>
            </a:r>
            <a:r>
              <a:rPr sz="900" b="1" spc="-10" dirty="0">
                <a:latin typeface="Calibri"/>
                <a:cs typeface="Calibri"/>
              </a:rPr>
              <a:t>ponden</a:t>
            </a:r>
            <a:r>
              <a:rPr sz="900" b="1" spc="-5" dirty="0">
                <a:latin typeface="Calibri"/>
                <a:cs typeface="Calibri"/>
              </a:rPr>
              <a:t>c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Calibri"/>
                <a:cs typeface="Calibri"/>
              </a:rPr>
              <a:t>a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Gui</a:t>
            </a:r>
            <a:r>
              <a:rPr sz="900" b="1" spc="-10" dirty="0">
                <a:latin typeface="Calibri"/>
                <a:cs typeface="Calibri"/>
              </a:rPr>
              <a:t>d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dirty="0">
                <a:latin typeface="Calibri"/>
                <a:cs typeface="Calibri"/>
              </a:rPr>
              <a:t>o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Eve</a:t>
            </a:r>
            <a:r>
              <a:rPr sz="900" b="1" spc="-5" dirty="0">
                <a:latin typeface="Calibri"/>
                <a:cs typeface="Calibri"/>
              </a:rPr>
              <a:t>r</a:t>
            </a:r>
            <a:r>
              <a:rPr sz="900" b="1" spc="-10" dirty="0">
                <a:latin typeface="Calibri"/>
                <a:cs typeface="Calibri"/>
              </a:rPr>
              <a:t>yda</a:t>
            </a:r>
            <a:r>
              <a:rPr sz="900" b="1" dirty="0">
                <a:latin typeface="Calibri"/>
                <a:cs typeface="Calibri"/>
              </a:rPr>
              <a:t>y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W</a:t>
            </a:r>
            <a:r>
              <a:rPr sz="900" b="1" spc="-5" dirty="0">
                <a:latin typeface="Calibri"/>
                <a:cs typeface="Calibri"/>
              </a:rPr>
              <a:t>riti</a:t>
            </a:r>
            <a:r>
              <a:rPr sz="900" b="1" spc="-10" dirty="0">
                <a:latin typeface="Calibri"/>
                <a:cs typeface="Calibri"/>
              </a:rPr>
              <a:t>ng</a:t>
            </a:r>
            <a:r>
              <a:rPr sz="900" b="1" dirty="0">
                <a:latin typeface="Calibri"/>
                <a:cs typeface="Calibri"/>
              </a:rPr>
              <a:t>,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2n</a:t>
            </a:r>
            <a:r>
              <a:rPr sz="900" b="1" dirty="0">
                <a:latin typeface="Calibri"/>
                <a:cs typeface="Calibri"/>
              </a:rPr>
              <a:t>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e</a:t>
            </a:r>
            <a:r>
              <a:rPr sz="900" b="1" dirty="0">
                <a:latin typeface="Calibri"/>
                <a:cs typeface="Calibri"/>
              </a:rPr>
              <a:t>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Calibri"/>
                <a:cs typeface="Calibri"/>
              </a:rPr>
              <a:t>&amp;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adap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e</a:t>
            </a:r>
            <a:r>
              <a:rPr sz="900" b="1" dirty="0">
                <a:latin typeface="Calibri"/>
                <a:cs typeface="Calibri"/>
              </a:rPr>
              <a:t>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fr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spc="5" dirty="0">
                <a:latin typeface="Calibri"/>
                <a:cs typeface="Calibri"/>
              </a:rPr>
              <a:t>m</a:t>
            </a:r>
            <a:r>
              <a:rPr sz="900" b="1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</a:t>
            </a:r>
            <a:r>
              <a:rPr sz="900" b="1" spc="-5" dirty="0">
                <a:latin typeface="Calibri"/>
                <a:cs typeface="Calibri"/>
              </a:rPr>
              <a:t>c</a:t>
            </a:r>
            <a:r>
              <a:rPr sz="900" b="1" spc="-10" dirty="0">
                <a:latin typeface="Calibri"/>
                <a:cs typeface="Calibri"/>
              </a:rPr>
              <a:t>key</a:t>
            </a:r>
            <a:r>
              <a:rPr sz="900" b="1" dirty="0">
                <a:latin typeface="Calibri"/>
                <a:cs typeface="Calibri"/>
              </a:rPr>
              <a:t>,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D</a:t>
            </a:r>
            <a:r>
              <a:rPr sz="900" b="1" dirty="0">
                <a:latin typeface="Calibri"/>
                <a:cs typeface="Calibri"/>
              </a:rPr>
              <a:t>.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Calibri"/>
                <a:cs typeface="Calibri"/>
              </a:rPr>
              <a:t>(</a:t>
            </a:r>
            <a:r>
              <a:rPr sz="900" b="1" spc="-10" dirty="0">
                <a:latin typeface="Calibri"/>
                <a:cs typeface="Calibri"/>
              </a:rPr>
              <a:t>2005</a:t>
            </a:r>
            <a:r>
              <a:rPr sz="900" b="1" dirty="0">
                <a:latin typeface="Calibri"/>
                <a:cs typeface="Calibri"/>
              </a:rPr>
              <a:t>)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Sen</a:t>
            </a:r>
            <a:r>
              <a:rPr sz="900" b="1" dirty="0">
                <a:latin typeface="Calibri"/>
                <a:cs typeface="Calibri"/>
              </a:rPr>
              <a:t>d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Calibri"/>
                <a:cs typeface="Calibri"/>
              </a:rPr>
              <a:t>A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Me</a:t>
            </a:r>
            <a:r>
              <a:rPr sz="900" b="1" spc="-5" dirty="0">
                <a:latin typeface="Calibri"/>
                <a:cs typeface="Calibri"/>
              </a:rPr>
              <a:t>ss</a:t>
            </a:r>
            <a:r>
              <a:rPr sz="900" b="1" spc="-10" dirty="0">
                <a:latin typeface="Calibri"/>
                <a:cs typeface="Calibri"/>
              </a:rPr>
              <a:t>age</a:t>
            </a:r>
            <a:r>
              <a:rPr sz="900" b="1" dirty="0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59" y="1119632"/>
            <a:ext cx="6010655" cy="7110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8744" y="1775236"/>
            <a:ext cx="16897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1760" algn="l"/>
              </a:tabLst>
            </a:pPr>
            <a:r>
              <a:rPr sz="3600" b="1" spc="200" dirty="0">
                <a:latin typeface="Calibri"/>
                <a:cs typeface="Calibri"/>
              </a:rPr>
              <a:t>UN</a:t>
            </a:r>
            <a:r>
              <a:rPr sz="3600" b="1" spc="800" dirty="0">
                <a:latin typeface="Calibri"/>
                <a:cs typeface="Calibri"/>
              </a:rPr>
              <a:t>I</a:t>
            </a:r>
            <a:r>
              <a:rPr sz="3600" b="1" spc="445" dirty="0">
                <a:latin typeface="Calibri"/>
                <a:cs typeface="Calibri"/>
              </a:rPr>
              <a:t>T</a:t>
            </a:r>
            <a:r>
              <a:rPr sz="3600" b="1" dirty="0">
                <a:latin typeface="Times New Roman"/>
                <a:cs typeface="Times New Roman"/>
              </a:rPr>
              <a:t>	</a:t>
            </a:r>
            <a:r>
              <a:rPr sz="3600" b="1" spc="49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0612" y="6069872"/>
            <a:ext cx="365125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285" dirty="0">
                <a:latin typeface="Calibri"/>
                <a:cs typeface="Calibri"/>
              </a:rPr>
              <a:t>I</a:t>
            </a:r>
            <a:r>
              <a:rPr sz="3600" b="1" spc="700" dirty="0">
                <a:latin typeface="Calibri"/>
                <a:cs typeface="Calibri"/>
              </a:rPr>
              <a:t>N</a:t>
            </a:r>
            <a:r>
              <a:rPr sz="3600" b="1" spc="455" dirty="0">
                <a:latin typeface="Calibri"/>
                <a:cs typeface="Calibri"/>
              </a:rPr>
              <a:t>T</a:t>
            </a:r>
            <a:r>
              <a:rPr sz="3600" b="1" spc="375" dirty="0">
                <a:latin typeface="Calibri"/>
                <a:cs typeface="Calibri"/>
              </a:rPr>
              <a:t>E</a:t>
            </a:r>
            <a:r>
              <a:rPr sz="3600" b="1" spc="445" dirty="0">
                <a:latin typeface="Calibri"/>
                <a:cs typeface="Calibri"/>
              </a:rPr>
              <a:t>R</a:t>
            </a:r>
            <a:r>
              <a:rPr sz="3600" b="1" spc="400" dirty="0">
                <a:latin typeface="Calibri"/>
                <a:cs typeface="Calibri"/>
              </a:rPr>
              <a:t>VIE</a:t>
            </a:r>
            <a:r>
              <a:rPr sz="3600" b="1" spc="975" dirty="0">
                <a:latin typeface="Calibri"/>
                <a:cs typeface="Calibri"/>
              </a:rPr>
              <a:t>W</a:t>
            </a:r>
            <a:r>
              <a:rPr sz="3600" b="1" spc="285" dirty="0">
                <a:latin typeface="Calibri"/>
                <a:cs typeface="Calibri"/>
              </a:rPr>
              <a:t>I</a:t>
            </a:r>
            <a:r>
              <a:rPr sz="3600" b="1" spc="700" dirty="0">
                <a:latin typeface="Calibri"/>
                <a:cs typeface="Calibri"/>
              </a:rPr>
              <a:t>N</a:t>
            </a:r>
            <a:r>
              <a:rPr sz="3600" b="1" spc="295" dirty="0">
                <a:latin typeface="Calibri"/>
                <a:cs typeface="Calibri"/>
              </a:rPr>
              <a:t>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0971" y="7251848"/>
            <a:ext cx="4713823" cy="2411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726" y="2647313"/>
            <a:ext cx="6557009" cy="2940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2008642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Warm-Up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70" y="2361931"/>
            <a:ext cx="5054600" cy="140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Supposin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firs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d</a:t>
            </a:r>
            <a:r>
              <a:rPr sz="1100" b="1" spc="-5" dirty="0">
                <a:latin typeface="Calibri"/>
                <a:cs typeface="Calibri"/>
              </a:rPr>
              <a:t>iscus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candidat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unsuccessful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honest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3928882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Reading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4282173"/>
            <a:ext cx="5787390" cy="493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BEFOR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imperativ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procedure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properl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follows: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899"/>
              </a:lnSpc>
              <a:buFont typeface="Calibri"/>
              <a:buAutoNum type="arabicParenBoth"/>
              <a:tabLst>
                <a:tab pos="259079" algn="l"/>
              </a:tabLst>
            </a:pPr>
            <a:r>
              <a:rPr sz="1100" b="1" spc="-5" dirty="0">
                <a:latin typeface="Calibri"/>
                <a:cs typeface="Calibri"/>
              </a:rPr>
              <a:t>Stud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6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•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demonstrat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researc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agency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institution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Calibri"/>
              <a:buAutoNum type="arabicParenBoth"/>
            </a:pPr>
            <a:endParaRPr sz="115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buFont typeface="Calibri"/>
              <a:buAutoNum type="alphaLcPeriod"/>
              <a:tabLst>
                <a:tab pos="37973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typ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provide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marR="5080" lvl="1" indent="-228600">
              <a:lnSpc>
                <a:spcPct val="101800"/>
              </a:lnSpc>
              <a:buFont typeface="Calibri"/>
              <a:buAutoNum type="alphaLcPeriod"/>
              <a:tabLst>
                <a:tab pos="419100" algn="l"/>
                <a:tab pos="2816225" algn="l"/>
                <a:tab pos="513016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structure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potentia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advancemen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structure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368300" lvl="1" indent="-1270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368935" algn="l"/>
              </a:tabLst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administrators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etc.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384810" lvl="1" indent="-14351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385445" algn="l"/>
              </a:tabLst>
            </a:pP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background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chievements.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pinpoin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policies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philosophie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focu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57302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name(s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person/p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pronounce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properly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572385" algn="just">
              <a:lnSpc>
                <a:spcPct val="101299"/>
              </a:lnSpc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researc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increas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self-confidence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S/h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regar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sincer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6240" y="7602222"/>
            <a:ext cx="2604135" cy="2089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9020" y="744222"/>
            <a:ext cx="6135327" cy="1145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999" y="744210"/>
            <a:ext cx="6132830" cy="1145540"/>
          </a:xfrm>
          <a:custGeom>
            <a:avLst/>
            <a:gdLst/>
            <a:ahLst/>
            <a:cxnLst/>
            <a:rect l="l" t="t" r="r" b="b"/>
            <a:pathLst>
              <a:path w="6132830" h="1145539">
                <a:moveTo>
                  <a:pt x="0" y="190835"/>
                </a:moveTo>
                <a:lnTo>
                  <a:pt x="5546" y="144973"/>
                </a:lnTo>
                <a:lnTo>
                  <a:pt x="21300" y="103133"/>
                </a:lnTo>
                <a:lnTo>
                  <a:pt x="45935" y="66639"/>
                </a:lnTo>
                <a:lnTo>
                  <a:pt x="78126" y="36818"/>
                </a:lnTo>
                <a:lnTo>
                  <a:pt x="116546" y="14996"/>
                </a:lnTo>
                <a:lnTo>
                  <a:pt x="159869" y="2497"/>
                </a:lnTo>
                <a:lnTo>
                  <a:pt x="190820" y="0"/>
                </a:lnTo>
                <a:lnTo>
                  <a:pt x="5941396" y="0"/>
                </a:lnTo>
                <a:lnTo>
                  <a:pt x="5987257" y="5545"/>
                </a:lnTo>
                <a:lnTo>
                  <a:pt x="6029097" y="21299"/>
                </a:lnTo>
                <a:lnTo>
                  <a:pt x="6065591" y="45935"/>
                </a:lnTo>
                <a:lnTo>
                  <a:pt x="6095412" y="78128"/>
                </a:lnTo>
                <a:lnTo>
                  <a:pt x="6117235" y="116551"/>
                </a:lnTo>
                <a:lnTo>
                  <a:pt x="6129733" y="159879"/>
                </a:lnTo>
                <a:lnTo>
                  <a:pt x="6132231" y="190835"/>
                </a:lnTo>
                <a:lnTo>
                  <a:pt x="6132231" y="954145"/>
                </a:lnTo>
                <a:lnTo>
                  <a:pt x="6126685" y="1000007"/>
                </a:lnTo>
                <a:lnTo>
                  <a:pt x="6110931" y="1041847"/>
                </a:lnTo>
                <a:lnTo>
                  <a:pt x="6086295" y="1078341"/>
                </a:lnTo>
                <a:lnTo>
                  <a:pt x="6054102" y="1108162"/>
                </a:lnTo>
                <a:lnTo>
                  <a:pt x="6015679" y="1129985"/>
                </a:lnTo>
                <a:lnTo>
                  <a:pt x="5972351" y="1142483"/>
                </a:lnTo>
                <a:lnTo>
                  <a:pt x="5941396" y="1144981"/>
                </a:lnTo>
                <a:lnTo>
                  <a:pt x="190820" y="1144981"/>
                </a:lnTo>
                <a:lnTo>
                  <a:pt x="144965" y="1139435"/>
                </a:lnTo>
                <a:lnTo>
                  <a:pt x="103129" y="1123681"/>
                </a:lnTo>
                <a:lnTo>
                  <a:pt x="66638" y="1099045"/>
                </a:lnTo>
                <a:lnTo>
                  <a:pt x="36818" y="1066852"/>
                </a:lnTo>
                <a:lnTo>
                  <a:pt x="14996" y="1028429"/>
                </a:lnTo>
                <a:lnTo>
                  <a:pt x="2497" y="985101"/>
                </a:lnTo>
                <a:lnTo>
                  <a:pt x="0" y="954145"/>
                </a:lnTo>
                <a:lnTo>
                  <a:pt x="0" y="190835"/>
                </a:lnTo>
                <a:close/>
              </a:path>
            </a:pathLst>
          </a:custGeom>
          <a:ln w="25387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6188" y="871577"/>
            <a:ext cx="5647690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</a:t>
            </a:r>
            <a:endParaRPr sz="1100">
              <a:latin typeface="Calibri"/>
              <a:cs typeface="Calibri"/>
            </a:endParaRPr>
          </a:p>
          <a:p>
            <a:pPr marL="469900" marR="5080" indent="-228600">
              <a:lnSpc>
                <a:spcPct val="101800"/>
              </a:lnSpc>
              <a:spcBef>
                <a:spcPts val="45"/>
              </a:spcBef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469900" marR="33020" indent="-228600">
              <a:lnSpc>
                <a:spcPct val="101800"/>
              </a:lnSpc>
              <a:spcBef>
                <a:spcPts val="45"/>
              </a:spcBef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frequentl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5" cy="10693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5755" y="911205"/>
            <a:ext cx="5788660" cy="715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715" algn="just">
              <a:lnSpc>
                <a:spcPct val="101800"/>
              </a:lnSpc>
              <a:buFont typeface="Calibri"/>
              <a:buAutoNum type="arabicParenBoth" startAt="2"/>
              <a:tabLst>
                <a:tab pos="237490" algn="l"/>
              </a:tabLst>
            </a:pPr>
            <a:r>
              <a:rPr sz="1100" b="1" spc="-5" dirty="0">
                <a:latin typeface="Calibri"/>
                <a:cs typeface="Calibri"/>
              </a:rPr>
              <a:t>Kno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Yoursel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•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evaluation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amaze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kno</a:t>
            </a:r>
            <a:r>
              <a:rPr sz="1100" i="1" dirty="0">
                <a:latin typeface="Calibri"/>
                <a:cs typeface="Calibri"/>
              </a:rPr>
              <a:t>w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hav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offe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potentia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employer.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Calibri"/>
              <a:buAutoNum type="arabicParenBoth" startAt="2"/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Evaluat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term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translat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prospectiv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perfect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elaborat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potentia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zation.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goals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interests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familia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experience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Practic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illustratin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extra-curricula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activitie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leadershi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responsibility.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prospectiv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primaril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concerne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valuabl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contributio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zation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hired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convinc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ar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bes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choice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  <a:buFont typeface="Calibri"/>
              <a:buAutoNum type="arabicParenBoth" startAt="3"/>
              <a:tabLst>
                <a:tab pos="203835" algn="l"/>
              </a:tabLst>
            </a:pPr>
            <a:r>
              <a:rPr sz="1100" b="1" spc="-5" dirty="0">
                <a:latin typeface="Calibri"/>
                <a:cs typeface="Calibri"/>
              </a:rPr>
              <a:t>Practic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Role-Playi</a:t>
            </a:r>
            <a:r>
              <a:rPr sz="1100" b="1" dirty="0">
                <a:latin typeface="Calibri"/>
                <a:cs typeface="Calibri"/>
              </a:rPr>
              <a:t>ng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•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imperativ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knowledg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briefly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impressive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Calibri"/>
              <a:buAutoNum type="arabicParenBoth" startAt="3"/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pract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rol</a:t>
            </a:r>
            <a:r>
              <a:rPr sz="1100" spc="5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-playin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spouse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roommate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simulat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Sampl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Question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guide)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critique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ey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contact.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6040">
              <a:lnSpc>
                <a:spcPct val="101800"/>
              </a:lnSpc>
              <a:buFont typeface="Calibri"/>
              <a:buAutoNum type="arabicParenBoth" startAt="4"/>
              <a:tabLst>
                <a:tab pos="202565" algn="l"/>
              </a:tabLst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•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amoun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allotte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Calibri"/>
              <a:buAutoNum type="arabicParenBoth" startAt="4"/>
            </a:pPr>
            <a:endParaRPr sz="1150">
              <a:latin typeface="Times New Roman"/>
              <a:cs typeface="Times New Roman"/>
            </a:endParaRPr>
          </a:p>
          <a:p>
            <a:pPr marL="12700" marR="214629">
              <a:lnSpc>
                <a:spcPct val="100899"/>
              </a:lnSpc>
              <a:buFont typeface="Calibri"/>
              <a:buAutoNum type="arabicParenBoth" startAt="4"/>
              <a:tabLst>
                <a:tab pos="202565" algn="l"/>
              </a:tabLst>
            </a:pPr>
            <a:r>
              <a:rPr sz="1100" b="1" spc="-5" dirty="0">
                <a:latin typeface="Calibri"/>
                <a:cs typeface="Calibri"/>
              </a:rPr>
              <a:t>Tr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goo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firs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impressio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•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professiona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professional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guidelin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occupation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Remember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firs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impressio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lastin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one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6350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Women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simpl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tailore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dress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hairdo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flash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earring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jewelr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box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moderat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make-up.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469265" marR="6985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Men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pressed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conservativ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-flash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shir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shine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socks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trimmed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tri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nails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Avoi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gaud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flash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jewelry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872" y="8232651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Comprehensio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59" y="8585952"/>
            <a:ext cx="578739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  <a:buFont typeface="Calibri"/>
              <a:buAutoNum type="arabicPeriod"/>
              <a:tabLst>
                <a:tab pos="175260" algn="l"/>
              </a:tabLst>
            </a:pP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candidat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befor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311150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1178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defin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spc="5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-awar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weaknesses.</a:t>
            </a:r>
            <a:endParaRPr sz="1100">
              <a:latin typeface="Calibri"/>
              <a:cs typeface="Calibri"/>
            </a:endParaRPr>
          </a:p>
          <a:p>
            <a:pPr marL="317500" lvl="1" indent="-14732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1813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extra-curricula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activitie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leader.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872" y="9256779"/>
            <a:ext cx="57975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589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shortcoming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compan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criticiz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them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4408" y="9439453"/>
            <a:ext cx="54298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prospectiv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position.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701" y="3152648"/>
            <a:ext cx="1819908" cy="1595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6460" y="911201"/>
            <a:ext cx="418909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buFont typeface="Calibri"/>
              <a:buAutoNum type="arabicPeriod" startAt="2"/>
              <a:tabLst>
                <a:tab pos="152400" algn="l"/>
              </a:tabLst>
            </a:pPr>
            <a:r>
              <a:rPr sz="1100" b="1" spc="-5" dirty="0">
                <a:latin typeface="Calibri"/>
                <a:cs typeface="Calibri"/>
              </a:rPr>
              <a:t>Befor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candidat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bette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311150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11785" algn="l"/>
              </a:tabLst>
            </a:pP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fanc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clothe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jewelry.</a:t>
            </a:r>
            <a:endParaRPr sz="1100">
              <a:latin typeface="Calibri"/>
              <a:cs typeface="Calibri"/>
            </a:endParaRPr>
          </a:p>
          <a:p>
            <a:pPr marL="317500" lvl="1" indent="-14732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18135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attractiv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make-up.</a:t>
            </a:r>
            <a:endParaRPr sz="1100">
              <a:latin typeface="Calibri"/>
              <a:cs typeface="Calibri"/>
            </a:endParaRPr>
          </a:p>
          <a:p>
            <a:pPr marL="303530" lvl="1" indent="-13335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04165" algn="l"/>
              </a:tabLst>
            </a:pP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amateu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spiri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3499" y="911201"/>
            <a:ext cx="628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872" y="1581922"/>
            <a:ext cx="57975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589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littl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researc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5" dirty="0">
                <a:latin typeface="Calibri"/>
                <a:cs typeface="Calibri"/>
              </a:rPr>
              <a:t>oyee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compan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dres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like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463" y="1935211"/>
            <a:ext cx="3951604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buFont typeface="Calibri"/>
              <a:buAutoNum type="arabicPeriod" startAt="3"/>
              <a:tabLst>
                <a:tab pos="152400" algn="l"/>
              </a:tabLst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“</a:t>
            </a:r>
            <a:r>
              <a:rPr sz="1100" b="1" i="1" spc="-5" dirty="0">
                <a:latin typeface="Calibri"/>
                <a:cs typeface="Calibri"/>
              </a:rPr>
              <a:t>Th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firs</a:t>
            </a:r>
            <a:r>
              <a:rPr sz="1100" b="1" i="1" dirty="0">
                <a:latin typeface="Calibri"/>
                <a:cs typeface="Calibri"/>
              </a:rPr>
              <a:t>t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impressio</a:t>
            </a:r>
            <a:r>
              <a:rPr sz="1100" b="1" i="1" dirty="0">
                <a:latin typeface="Calibri"/>
                <a:cs typeface="Calibri"/>
              </a:rPr>
              <a:t>n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i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Calibri"/>
                <a:cs typeface="Calibri"/>
              </a:rPr>
              <a:t>a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lastin</a:t>
            </a:r>
            <a:r>
              <a:rPr sz="1100" b="1" i="1" dirty="0">
                <a:latin typeface="Calibri"/>
                <a:cs typeface="Calibri"/>
              </a:rPr>
              <a:t>g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one</a:t>
            </a:r>
            <a:r>
              <a:rPr sz="1100" b="1" i="1" dirty="0">
                <a:latin typeface="Calibri"/>
                <a:cs typeface="Calibri"/>
              </a:rPr>
              <a:t>”</a:t>
            </a:r>
            <a:r>
              <a:rPr sz="1100" b="1" i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mean?</a:t>
            </a:r>
            <a:endParaRPr sz="1100">
              <a:latin typeface="Calibri"/>
              <a:cs typeface="Calibri"/>
            </a:endParaRPr>
          </a:p>
          <a:p>
            <a:pPr marL="311150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11785" algn="l"/>
              </a:tabLst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prospectiv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872" y="2264674"/>
            <a:ext cx="57975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589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5" dirty="0">
                <a:latin typeface="Calibri"/>
                <a:cs typeface="Calibri"/>
              </a:rPr>
              <a:t>oye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initiall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affect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4412" y="2447335"/>
            <a:ext cx="529907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 indent="-132715">
              <a:lnSpc>
                <a:spcPct val="100000"/>
              </a:lnSpc>
              <a:buFont typeface="Calibri"/>
              <a:buAutoNum type="alphaLcParenR" startAt="3"/>
              <a:tabLst>
                <a:tab pos="14605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challengin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20"/>
              </a:spcBef>
              <a:buFont typeface="Calibri"/>
              <a:buAutoNum type="alphaLcParenR" startAt="3"/>
              <a:tabLst>
                <a:tab pos="16065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affec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321" y="3297571"/>
            <a:ext cx="5788660" cy="629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467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DURIN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804670" marR="5080" algn="just">
              <a:lnSpc>
                <a:spcPct val="1135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one-to-on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(personne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campu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recruiter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departmen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etc.)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pane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compose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representin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level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functions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singl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sequenc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day.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137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Performanc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in-baske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uatio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task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entai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limite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amoun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expected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handle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typ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</a:t>
            </a:r>
            <a:r>
              <a:rPr sz="1100" spc="-1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viewin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behaviora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predic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behavio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behavior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Remember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activel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cipat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communicate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zation.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Breakin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Ic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3999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introduction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unpredictable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alike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depend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s/h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contro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control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Smile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ey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handshake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still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confidently.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3999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beginnin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relaxed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familia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tens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concentrat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specifi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(b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Interviewer</a:t>
            </a:r>
            <a:r>
              <a:rPr sz="1100" b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3999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better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spc="-2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-solvin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essence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typ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pressure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6669" y="6843391"/>
            <a:ext cx="1784984" cy="1680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6108" y="926839"/>
            <a:ext cx="5788660" cy="8624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Don'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mumbl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one-wor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indent="-227965" algn="just">
              <a:lnSpc>
                <a:spcPct val="100000"/>
              </a:lnSpc>
              <a:spcBef>
                <a:spcPts val="165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Don’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memoris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mechanica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boring,</a:t>
            </a:r>
            <a:endParaRPr sz="1100">
              <a:latin typeface="Calibri"/>
              <a:cs typeface="Calibri"/>
            </a:endParaRPr>
          </a:p>
          <a:p>
            <a:pPr marL="283210" marR="7620" algn="just">
              <a:lnSpc>
                <a:spcPct val="1127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haven’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naturally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marR="6350" indent="-227965" algn="just">
              <a:lnSpc>
                <a:spcPct val="113399"/>
              </a:lnSpc>
              <a:spcBef>
                <a:spcPts val="15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spc="-10" dirty="0">
                <a:latin typeface="Calibri"/>
                <a:cs typeface="Calibri"/>
              </a:rPr>
              <a:t>h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aske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specifi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answer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with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examples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rol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assistan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manager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improve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organisationa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skill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wa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responsibl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fo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organisin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schedule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1</a:t>
            </a:r>
            <a:r>
              <a:rPr sz="1100" i="1" dirty="0">
                <a:latin typeface="Calibri"/>
                <a:cs typeface="Calibri"/>
              </a:rPr>
              <a:t>0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ful</a:t>
            </a:r>
            <a:r>
              <a:rPr sz="1100" i="1" spc="-10" dirty="0">
                <a:latin typeface="Calibri"/>
                <a:cs typeface="Calibri"/>
              </a:rPr>
              <a:t>l</a:t>
            </a:r>
            <a:r>
              <a:rPr sz="1100" i="1" spc="-5" dirty="0">
                <a:latin typeface="Calibri"/>
                <a:cs typeface="Calibri"/>
              </a:rPr>
              <a:t>-tim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5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part-tim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staff.</a:t>
            </a:r>
            <a:endParaRPr sz="1100">
              <a:latin typeface="Calibri"/>
              <a:cs typeface="Calibri"/>
            </a:endParaRPr>
          </a:p>
          <a:p>
            <a:pPr marL="283210" marR="5080" indent="-227965" algn="just">
              <a:lnSpc>
                <a:spcPct val="113700"/>
              </a:lnSpc>
              <a:spcBef>
                <a:spcPts val="10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prope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salaries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‘negotiab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e’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qualification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offere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simila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handl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specifi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experience.</a:t>
            </a:r>
            <a:endParaRPr sz="1100">
              <a:latin typeface="Calibri"/>
              <a:cs typeface="Calibri"/>
            </a:endParaRPr>
          </a:p>
          <a:p>
            <a:pPr marL="283210" indent="-227965" algn="just">
              <a:lnSpc>
                <a:spcPct val="100000"/>
              </a:lnSpc>
              <a:spcBef>
                <a:spcPts val="165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truth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exaggerate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trut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  <a:p>
            <a:pPr marL="283210" marR="6350" algn="just">
              <a:lnSpc>
                <a:spcPct val="113399"/>
              </a:lnSpc>
              <a:spcBef>
                <a:spcPts val="15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light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stackin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shelve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supermarke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‘</a:t>
            </a:r>
            <a:r>
              <a:rPr sz="1100" i="1" u="sng" spc="-5" dirty="0">
                <a:latin typeface="Calibri"/>
                <a:cs typeface="Calibri"/>
              </a:rPr>
              <a:t>just/onl</a:t>
            </a:r>
            <a:r>
              <a:rPr sz="1100" i="1" u="sng" dirty="0">
                <a:latin typeface="Calibri"/>
                <a:cs typeface="Calibri"/>
              </a:rPr>
              <a:t>y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part-tim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job</a:t>
            </a:r>
            <a:r>
              <a:rPr sz="1100" i="1" dirty="0">
                <a:latin typeface="Calibri"/>
                <a:cs typeface="Calibri"/>
              </a:rPr>
              <a:t>’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‘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fantasti</a:t>
            </a:r>
            <a:r>
              <a:rPr sz="1100" i="1" dirty="0">
                <a:latin typeface="Calibri"/>
                <a:cs typeface="Calibri"/>
              </a:rPr>
              <a:t>c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opportunity</a:t>
            </a:r>
            <a:r>
              <a:rPr sz="1100" i="1" dirty="0">
                <a:latin typeface="Calibri"/>
                <a:cs typeface="Calibri"/>
              </a:rPr>
              <a:t>’</a:t>
            </a:r>
            <a:r>
              <a:rPr sz="1100" i="1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u="sng" spc="-5" dirty="0">
                <a:latin typeface="Calibri"/>
                <a:cs typeface="Calibri"/>
              </a:rPr>
              <a:t>i</a:t>
            </a:r>
            <a:r>
              <a:rPr sz="1100" u="sng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‘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chanc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mee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people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experienc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retai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environmen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ear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mone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suppor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studies</a:t>
            </a:r>
            <a:r>
              <a:rPr sz="1100" i="1" spc="-25" dirty="0">
                <a:latin typeface="Calibri"/>
                <a:cs typeface="Calibri"/>
              </a:rPr>
              <a:t>’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3210" indent="-227965" algn="just">
              <a:lnSpc>
                <a:spcPct val="100000"/>
              </a:lnSpc>
              <a:spcBef>
                <a:spcPts val="165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Don'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pani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briefl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  <a:p>
            <a:pPr marL="283210" marR="6350" algn="just">
              <a:lnSpc>
                <a:spcPct val="1137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trie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Calibri"/>
                <a:cs typeface="Calibri"/>
              </a:rPr>
              <a:t>ometh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‘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workloa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degre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cours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wa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ver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hig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foun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mysel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behind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solve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proble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makin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stud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timetable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didn’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spen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to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muc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tim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workin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eac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essay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als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booke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coupl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on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5" dirty="0">
                <a:latin typeface="Calibri"/>
                <a:cs typeface="Calibri"/>
              </a:rPr>
              <a:t>-to-on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session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wit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sociolog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teacher,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whic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save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lo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time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(b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Applicants</a:t>
            </a:r>
            <a:r>
              <a:rPr sz="1100" b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82575" indent="-227965" algn="just">
              <a:lnSpc>
                <a:spcPct val="100000"/>
              </a:lnSpc>
              <a:spcBef>
                <a:spcPts val="165"/>
              </a:spcBef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endParaRPr sz="1100">
              <a:latin typeface="Calibri"/>
              <a:cs typeface="Calibri"/>
            </a:endParaRPr>
          </a:p>
          <a:p>
            <a:pPr marL="282575" marR="6350" algn="just">
              <a:lnSpc>
                <a:spcPct val="1137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chec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understanding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words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‘S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you’r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askin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me….</a:t>
            </a:r>
            <a:r>
              <a:rPr sz="1100" i="1" dirty="0">
                <a:latin typeface="Calibri"/>
                <a:cs typeface="Calibri"/>
              </a:rPr>
              <a:t>’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‘Yo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mea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wan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know…</a:t>
            </a:r>
            <a:r>
              <a:rPr sz="1100" i="1" dirty="0">
                <a:latin typeface="Calibri"/>
                <a:cs typeface="Calibri"/>
              </a:rPr>
              <a:t>’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preten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150">
              <a:latin typeface="Times New Roman"/>
              <a:cs typeface="Times New Roman"/>
            </a:endParaRPr>
          </a:p>
          <a:p>
            <a:pPr marL="282575" marR="1635125" indent="-227965" algn="just">
              <a:lnSpc>
                <a:spcPct val="113700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wa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wondering..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4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tel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4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littl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bi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about...</a:t>
            </a:r>
            <a:r>
              <a:rPr sz="1100" i="1" dirty="0">
                <a:latin typeface="Calibri"/>
                <a:cs typeface="Calibri"/>
              </a:rPr>
              <a:t>?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I'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lik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kno</a:t>
            </a:r>
            <a:r>
              <a:rPr sz="1100" i="1" dirty="0">
                <a:latin typeface="Calibri"/>
                <a:cs typeface="Calibri"/>
              </a:rPr>
              <a:t>w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somethin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about..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>
              <a:latin typeface="Times New Roman"/>
              <a:cs typeface="Times New Roman"/>
            </a:endParaRPr>
          </a:p>
          <a:p>
            <a:pPr marL="282575" marR="1632585" indent="-227965" algn="just">
              <a:lnSpc>
                <a:spcPct val="113399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haven'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already.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00">
              <a:latin typeface="Times New Roman"/>
              <a:cs typeface="Times New Roman"/>
            </a:endParaRPr>
          </a:p>
          <a:p>
            <a:pPr marL="283210" marR="5715" indent="-227965" algn="just">
              <a:lnSpc>
                <a:spcPct val="114599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</a:t>
            </a:r>
            <a:r>
              <a:rPr sz="1100" spc="5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-interviewin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research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intelligen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advance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300">
              <a:latin typeface="Times New Roman"/>
              <a:cs typeface="Times New Roman"/>
            </a:endParaRPr>
          </a:p>
          <a:p>
            <a:pPr marL="888365" indent="-226695">
              <a:lnSpc>
                <a:spcPct val="100000"/>
              </a:lnSpc>
              <a:buFont typeface="Symbol"/>
              <a:buChar char=""/>
              <a:tabLst>
                <a:tab pos="888365" algn="l"/>
                <a:tab pos="88900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provide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period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888365" indent="-22669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888365" algn="l"/>
                <a:tab pos="88900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trave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2040" y="7287262"/>
            <a:ext cx="1871981" cy="2063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132" y="926839"/>
            <a:ext cx="32512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topic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include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364" y="1292166"/>
            <a:ext cx="1965960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buFont typeface="Calibri"/>
              <a:buChar char="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Promotio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prospect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190"/>
              </a:spcBef>
              <a:buFont typeface="Calibri"/>
              <a:buChar char="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Opportunitie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travel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165"/>
              </a:spcBef>
              <a:buFont typeface="Calibri"/>
              <a:buChar char="·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Pensio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healthcar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schem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5264" y="1292310"/>
            <a:ext cx="181927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buFont typeface="Calibri"/>
              <a:buChar char="·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Tra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tie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1935" marR="5080" indent="-229235">
              <a:lnSpc>
                <a:spcPct val="112700"/>
              </a:lnSpc>
              <a:spcBef>
                <a:spcPts val="25"/>
              </a:spcBef>
              <a:buFont typeface="Calibri"/>
              <a:buChar char="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Cos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accommodatio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989" y="1859779"/>
            <a:ext cx="5746115" cy="110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7620" indent="-227965" algn="just">
              <a:lnSpc>
                <a:spcPct val="112700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retirement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" dirty="0">
                <a:latin typeface="Calibri"/>
                <a:cs typeface="Calibri"/>
              </a:rPr>
              <a:t>-relate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activities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ty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security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regardin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benefits.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150">
              <a:latin typeface="Times New Roman"/>
              <a:cs typeface="Times New Roman"/>
            </a:endParaRPr>
          </a:p>
          <a:p>
            <a:pPr marL="240665" marR="5080" indent="-227965" algn="just">
              <a:lnSpc>
                <a:spcPct val="113700"/>
              </a:lnSpc>
            </a:pPr>
            <a:r>
              <a:rPr sz="1100" spc="1670" dirty="0">
                <a:latin typeface="Symbol"/>
                <a:cs typeface="Symbol"/>
              </a:rPr>
              <a:t></a:t>
            </a:r>
            <a:r>
              <a:rPr sz="1100" spc="1670" dirty="0">
                <a:latin typeface="Times New Roman"/>
                <a:cs typeface="Times New Roman"/>
              </a:rPr>
              <a:t>  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-emphasiz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appreciatio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considered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candidate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mistakenl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872" y="3127258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Comprehensio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459" y="3477608"/>
            <a:ext cx="57867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Calibri"/>
              <a:buAutoNum type="arabicPeriod"/>
              <a:tabLst>
                <a:tab pos="241300" algn="l"/>
              </a:tabLst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task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perfor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a(n</a:t>
            </a:r>
            <a:r>
              <a:rPr sz="1100" b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20"/>
              </a:spcBef>
              <a:tabLst>
                <a:tab pos="1284605" algn="l"/>
              </a:tabLst>
            </a:pP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381635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82270" algn="l"/>
              </a:tabLst>
            </a:pPr>
            <a:r>
              <a:rPr sz="1100" spc="-5" dirty="0">
                <a:latin typeface="Calibri"/>
                <a:cs typeface="Calibri"/>
              </a:rPr>
              <a:t>pane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9472" y="3977650"/>
            <a:ext cx="55689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in-baske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521" y="4160312"/>
            <a:ext cx="5041265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015" indent="-133350">
              <a:lnSpc>
                <a:spcPct val="100000"/>
              </a:lnSpc>
              <a:buFont typeface="Calibri"/>
              <a:buAutoNum type="alphaLcParenR" startAt="3"/>
              <a:tabLst>
                <a:tab pos="374650" algn="l"/>
              </a:tabLst>
            </a:pPr>
            <a:r>
              <a:rPr sz="1100" spc="-5" dirty="0">
                <a:latin typeface="Calibri"/>
                <a:cs typeface="Calibri"/>
              </a:rPr>
              <a:t>behaviora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  <a:p>
            <a:pPr marL="388620" indent="-147955">
              <a:lnSpc>
                <a:spcPct val="100000"/>
              </a:lnSpc>
              <a:spcBef>
                <a:spcPts val="20"/>
              </a:spcBef>
              <a:buFont typeface="Calibri"/>
              <a:buAutoNum type="alphaLcParenR" startAt="3"/>
              <a:tabLst>
                <a:tab pos="389255" algn="l"/>
              </a:tabLst>
            </a:pPr>
            <a:r>
              <a:rPr sz="1100" spc="-5" dirty="0">
                <a:latin typeface="Calibri"/>
                <a:cs typeface="Calibri"/>
              </a:rPr>
              <a:t>one-to-on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Font typeface="Calibri"/>
              <a:buAutoNum type="arabicPeriod" startAt="2"/>
              <a:tabLst>
                <a:tab pos="241300" algn="l"/>
              </a:tabLst>
            </a:pP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purpose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381635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82270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388620" lvl="1" indent="-147955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8925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approache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472" y="5172466"/>
            <a:ext cx="55689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interviewe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straigh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ahead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520" y="5355129"/>
            <a:ext cx="3178810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cope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pressure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Font typeface="Calibri"/>
              <a:buAutoNum type="arabicPeriod" startAt="3"/>
              <a:tabLst>
                <a:tab pos="241300" algn="l"/>
              </a:tabLst>
            </a:pP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handl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salary?</a:t>
            </a:r>
            <a:endParaRPr sz="1100">
              <a:latin typeface="Calibri"/>
              <a:cs typeface="Calibri"/>
            </a:endParaRPr>
          </a:p>
          <a:p>
            <a:pPr marL="381635" lvl="1" indent="-14097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82270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ignorin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togethe</a:t>
            </a:r>
            <a:r>
              <a:rPr sz="1100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  <a:p>
            <a:pPr marL="388620" lvl="1" indent="-147955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89255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figure</a:t>
            </a:r>
            <a:endParaRPr sz="1100">
              <a:latin typeface="Calibri"/>
              <a:cs typeface="Calibri"/>
            </a:endParaRPr>
          </a:p>
          <a:p>
            <a:pPr marL="374015" lvl="1" indent="-133350">
              <a:lnSpc>
                <a:spcPct val="100000"/>
              </a:lnSpc>
              <a:spcBef>
                <a:spcPts val="20"/>
              </a:spcBef>
              <a:buFont typeface="Calibri"/>
              <a:buAutoNum type="alphaLcParenR"/>
              <a:tabLst>
                <a:tab pos="374650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</a:t>
            </a:r>
            <a:r>
              <a:rPr sz="1100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9472" y="6367282"/>
            <a:ext cx="55689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averag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scal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524" y="6717634"/>
            <a:ext cx="5786755" cy="255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 indent="-148590">
              <a:lnSpc>
                <a:spcPct val="100000"/>
              </a:lnSpc>
              <a:buFont typeface="Calibri"/>
              <a:buAutoNum type="alphaUcParenR" startAt="3"/>
              <a:tabLst>
                <a:tab pos="161925" algn="l"/>
              </a:tabLst>
            </a:pPr>
            <a:r>
              <a:rPr sz="1100" b="1" spc="-5" dirty="0">
                <a:latin typeface="Calibri"/>
                <a:cs typeface="Calibri"/>
              </a:rPr>
              <a:t>AFTE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Calibri"/>
              <a:buAutoNum type="alphaUcParenR" startAt="3"/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Learnin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Experienc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down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2399665" lvl="1" indent="-229235">
              <a:lnSpc>
                <a:spcPct val="101800"/>
              </a:lnSpc>
              <a:buFont typeface="Wingdings"/>
              <a:buChar char="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seeme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qualification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well?</a:t>
            </a:r>
            <a:endParaRPr sz="11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much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little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marR="2174240" lvl="1" indent="-228600">
              <a:lnSpc>
                <a:spcPct val="101800"/>
              </a:lnSpc>
              <a:buFont typeface="Wingdings"/>
              <a:buChar char="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tense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aggressive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aggressiv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enough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214249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reviewin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performance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Choos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statement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(OPTIONAL</a:t>
            </a:r>
            <a:r>
              <a:rPr sz="1100" b="1" dirty="0">
                <a:latin typeface="Calibri"/>
                <a:cs typeface="Calibri"/>
              </a:rPr>
              <a:t>/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FUN</a:t>
            </a:r>
            <a:r>
              <a:rPr sz="1100" b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6900681"/>
            <a:ext cx="5797550" cy="34163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10160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Choos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respons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option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clearl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eve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mor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possible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7369847"/>
            <a:ext cx="21545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Befor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reall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start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5372" y="1239911"/>
          <a:ext cx="5912485" cy="5490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391"/>
                <a:gridCol w="246887"/>
                <a:gridCol w="3660647"/>
              </a:tblGrid>
              <a:tr h="347471">
                <a:tc rowSpan="3">
                  <a:txBody>
                    <a:bodyPr/>
                    <a:lstStyle/>
                    <a:p>
                      <a:pPr marL="66040" marR="7683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63373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littl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embarrasse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punctua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littl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early.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rowSpan="4">
                  <a:txBody>
                    <a:bodyPr/>
                    <a:lstStyle/>
                    <a:p>
                      <a:pPr marL="66040" marR="7683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favourit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colours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smar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clothes.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smart-casua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clothes.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dress.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rowSpan="3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laughin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happ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down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ru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enthusiasm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975">
                <a:tc rowSpan="4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down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humble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uprigh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alert.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36639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relaxe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who’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boss!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rowSpan="4">
                  <a:txBody>
                    <a:bodyPr/>
                    <a:lstStyle/>
                    <a:p>
                      <a:pPr marL="66040" marR="10604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begins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smil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he/sh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!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feelin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nervous.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lates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tatto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fresh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!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smil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politel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peopl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rowSpan="4">
                  <a:txBody>
                    <a:bodyPr/>
                    <a:lstStyle/>
                    <a:p>
                      <a:pPr marL="66040" marR="21526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don'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understan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scratc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head.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‘What?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loudl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possible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34925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politel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repea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said.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stupid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hopin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nex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quickly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rowSpan="4">
                  <a:txBody>
                    <a:bodyPr/>
                    <a:lstStyle/>
                    <a:p>
                      <a:pPr marL="66040" marR="30797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answe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quickl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possibl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becaus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‘tim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money’.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‘Hmm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‘Erm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giv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yoursel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liste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carefull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answe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clearly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42799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sla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‘That’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great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’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5372" y="7695569"/>
          <a:ext cx="5912485" cy="2073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655"/>
                <a:gridCol w="259079"/>
                <a:gridCol w="3822191"/>
              </a:tblGrid>
              <a:tr h="213359">
                <a:tc rowSpan="4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Sorr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kee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waiting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Actually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arrived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okay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enjoyin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3359">
                <a:tc rowSpan="3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Pleas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seat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Okay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Where?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okay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million.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3359">
                <a:tc rowSpan="3">
                  <a:txBody>
                    <a:bodyPr/>
                    <a:lstStyle/>
                    <a:p>
                      <a:pPr marL="66040" marR="28638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coffee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okay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thanks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please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blac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coffe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sugars?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6460" y="2889403"/>
            <a:ext cx="14401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Durin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25372" y="898535"/>
          <a:ext cx="5912485" cy="1812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655"/>
                <a:gridCol w="259079"/>
                <a:gridCol w="3822191"/>
              </a:tblGrid>
              <a:tr h="213359">
                <a:tc rowSpan="4">
                  <a:txBody>
                    <a:bodyPr/>
                    <a:lstStyle/>
                    <a:p>
                      <a:pPr marL="66040" marR="40132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today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invitin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You’r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welcome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 rowSpan="4">
                  <a:txBody>
                    <a:bodyPr/>
                    <a:lstStyle/>
                    <a:p>
                      <a:pPr marL="66040" marR="31559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trouble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gettin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19939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trouble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clear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thanks.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lost.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5372" y="3218063"/>
          <a:ext cx="5912485" cy="6521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519"/>
                <a:gridCol w="286511"/>
                <a:gridCol w="3739895"/>
              </a:tblGrid>
              <a:tr h="213359">
                <a:tc rowSpan="3">
                  <a:txBody>
                    <a:bodyPr/>
                    <a:lstStyle/>
                    <a:p>
                      <a:pPr marL="66040" marR="25844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experience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okay.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course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Pleas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ahead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Really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Wouldn’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bette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about…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Okay.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3359">
                <a:tc rowSpan="3">
                  <a:txBody>
                    <a:bodyPr/>
                    <a:lstStyle/>
                    <a:p>
                      <a:pPr marL="66040" marR="21653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experienc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relevan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Frankly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completel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though.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exactl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actually.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27559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althoug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seem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to…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 rowSpan="2">
                  <a:txBody>
                    <a:bodyPr/>
                    <a:lstStyle/>
                    <a:p>
                      <a:pPr marL="66040" marR="18605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decid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25654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truth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absolutel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impossibl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8986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enjoye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challenge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0311">
                <a:tc rowSpan="4">
                  <a:txBody>
                    <a:bodyPr/>
                    <a:lstStyle/>
                    <a:p>
                      <a:pPr marL="66040" marR="65849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weaknesses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perfectionist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honest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weaknesses.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4732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improve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older.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stubborn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 rowSpan="3">
                  <a:txBody>
                    <a:bodyPr/>
                    <a:lstStyle/>
                    <a:p>
                      <a:pPr marL="66040" marR="57213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greates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accomplishment?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9177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u="sng" spc="-5" dirty="0">
                          <a:latin typeface="Calibri"/>
                          <a:cs typeface="Calibri"/>
                        </a:rPr>
                        <a:t>achievement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difficul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choose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afrai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achievement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righ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20014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bigges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achievement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involve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in…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 rowSpan="3">
                  <a:txBody>
                    <a:bodyPr/>
                    <a:lstStyle/>
                    <a:p>
                      <a:pPr marL="66040" marR="23304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natura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leader?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3462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wouldn’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“natural”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learn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leadershi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skills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actually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Everyon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1855">
                <a:tc rowSpan="2">
                  <a:txBody>
                    <a:bodyPr/>
                    <a:lstStyle/>
                    <a:p>
                      <a:pPr marL="66040" marR="32956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strict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deadlines?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307975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example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usuall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finis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reports.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cula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skil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mine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 rowSpan="2">
                  <a:txBody>
                    <a:bodyPr/>
                    <a:lstStyle/>
                    <a:p>
                      <a:pPr marL="66040" marR="26543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skill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learn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426084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easil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haven’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develope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29539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couldn’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unti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374903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460" y="3358748"/>
            <a:ext cx="144653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Endin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832" y="5946658"/>
            <a:ext cx="115824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1832" y="6632457"/>
            <a:ext cx="115824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1832" y="7309114"/>
            <a:ext cx="115824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872" y="7632196"/>
            <a:ext cx="5797550" cy="167640"/>
          </a:xfrm>
          <a:custGeom>
            <a:avLst/>
            <a:gdLst/>
            <a:ahLst/>
            <a:cxnLst/>
            <a:rect l="l" t="t" r="r" b="b"/>
            <a:pathLst>
              <a:path w="5797550" h="167640">
                <a:moveTo>
                  <a:pt x="0" y="167639"/>
                </a:moveTo>
                <a:lnTo>
                  <a:pt x="5797295" y="167639"/>
                </a:lnTo>
                <a:lnTo>
                  <a:pt x="579729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D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0872" y="7799836"/>
            <a:ext cx="5797550" cy="170815"/>
          </a:xfrm>
          <a:custGeom>
            <a:avLst/>
            <a:gdLst/>
            <a:ahLst/>
            <a:cxnLst/>
            <a:rect l="l" t="t" r="r" b="b"/>
            <a:pathLst>
              <a:path w="5797550" h="170815">
                <a:moveTo>
                  <a:pt x="0" y="170687"/>
                </a:moveTo>
                <a:lnTo>
                  <a:pt x="5797295" y="170687"/>
                </a:lnTo>
                <a:lnTo>
                  <a:pt x="579729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D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460" y="5940406"/>
            <a:ext cx="5729605" cy="203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paraphras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lef</a:t>
            </a:r>
            <a:r>
              <a:rPr sz="1100" b="1" spc="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82575" marR="184150">
              <a:lnSpc>
                <a:spcPct val="109100"/>
              </a:lnSpc>
            </a:pPr>
            <a:r>
              <a:rPr sz="1100" spc="-5" dirty="0">
                <a:latin typeface="Calibri"/>
                <a:cs typeface="Calibri"/>
              </a:rPr>
              <a:t>e.g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questions?”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825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ad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extr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statement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lef</a:t>
            </a:r>
            <a:r>
              <a:rPr sz="1100" b="1" spc="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82575" marR="172085">
              <a:lnSpc>
                <a:spcPct val="107300"/>
              </a:lnSpc>
            </a:pPr>
            <a:r>
              <a:rPr sz="1100" spc="-5" dirty="0">
                <a:latin typeface="Calibri"/>
                <a:cs typeface="Calibri"/>
              </a:rPr>
              <a:t>“Shal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lift?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exactl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function.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825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othe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thing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</a:t>
            </a:r>
            <a:r>
              <a:rPr sz="1100" b="1" dirty="0">
                <a:latin typeface="Calibri"/>
                <a:cs typeface="Calibri"/>
              </a:rPr>
              <a:t>?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respond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189865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colum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career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eac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left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correc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right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0872" y="7970524"/>
            <a:ext cx="5797550" cy="170815"/>
          </a:xfrm>
          <a:custGeom>
            <a:avLst/>
            <a:gdLst/>
            <a:ahLst/>
            <a:cxnLst/>
            <a:rect l="l" t="t" r="r" b="b"/>
            <a:pathLst>
              <a:path w="5797550" h="170815">
                <a:moveTo>
                  <a:pt x="0" y="170687"/>
                </a:moveTo>
                <a:lnTo>
                  <a:pt x="5797295" y="170687"/>
                </a:lnTo>
                <a:lnTo>
                  <a:pt x="579729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D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25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25372" y="898535"/>
          <a:ext cx="5912485" cy="2369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519"/>
                <a:gridCol w="286511"/>
                <a:gridCol w="3739895"/>
              </a:tblGrid>
              <a:tr h="213359">
                <a:tc rowSpan="2">
                  <a:txBody>
                    <a:bodyPr/>
                    <a:lstStyle/>
                    <a:p>
                      <a:pPr marL="66040" marR="34734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experienc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foreig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staff?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experienc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foreig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staff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3652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Well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oversea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foreig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peopl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3359">
                <a:tc rowSpan="4">
                  <a:txBody>
                    <a:bodyPr/>
                    <a:lstStyle/>
                    <a:p>
                      <a:pPr marL="66040" marR="32321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well.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23114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whic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complet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opposit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salar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good.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34417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produce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exactl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develop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0311">
                <a:tc rowSpan="3">
                  <a:txBody>
                    <a:bodyPr/>
                    <a:lstStyle/>
                    <a:p>
                      <a:pPr marL="66040" marR="26987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nothing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actually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actually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04036" y="3592967"/>
          <a:ext cx="5933440" cy="225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1575"/>
                <a:gridCol w="246887"/>
                <a:gridCol w="3733799"/>
              </a:tblGrid>
              <a:tr h="213359">
                <a:tc rowSpan="4">
                  <a:txBody>
                    <a:bodyPr/>
                    <a:lstStyle/>
                    <a:p>
                      <a:pPr marL="66040" marR="57467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don’t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that’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covere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everything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thanks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questions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Firstly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ask…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3359">
                <a:tc rowSpan="3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Neve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mind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invitin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Thank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  <a:tr h="210311">
                <a:tc rowSpan="4">
                  <a:txBody>
                    <a:bodyPr/>
                    <a:lstStyle/>
                    <a:p>
                      <a:pPr marL="66040" marR="31940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out?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Actually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out?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course.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56133">
                      <a:solidFill>
                        <a:srgbClr val="7030A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Yes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can.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56133">
                      <a:solidFill>
                        <a:srgbClr val="7030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75573" y="8077712"/>
          <a:ext cx="5377815" cy="141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55"/>
                <a:gridCol w="3244848"/>
                <a:gridCol w="1899820"/>
              </a:tblGrid>
              <a:tr h="31216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1.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Chance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futur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succes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_3</a:t>
                      </a:r>
                      <a:r>
                        <a:rPr sz="1100" u="sng" dirty="0">
                          <a:latin typeface="Calibri"/>
                          <a:cs typeface="Calibri"/>
                        </a:rPr>
                        <a:t> 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34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2.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directio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hop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brea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_5</a:t>
                      </a:r>
                      <a:r>
                        <a:rPr sz="1100" u="sng" dirty="0">
                          <a:latin typeface="Calibri"/>
                          <a:cs typeface="Calibri"/>
                        </a:rPr>
                        <a:t> 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34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3.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progres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prospects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_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u="sng" dirty="0">
                          <a:latin typeface="Calibri"/>
                          <a:cs typeface="Calibri"/>
                        </a:rPr>
                        <a:t> 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337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4.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serie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promotion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toward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senio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position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ladder_4</a:t>
                      </a:r>
                      <a:r>
                        <a:rPr sz="1100" u="sng" dirty="0">
                          <a:latin typeface="Calibri"/>
                          <a:cs typeface="Calibri"/>
                        </a:rPr>
                        <a:t> 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4872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5.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employed,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40308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perhap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travellin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lookin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afte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childre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1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_2</a:t>
                      </a:r>
                      <a:r>
                        <a:rPr sz="1100" u="sng" dirty="0">
                          <a:latin typeface="Calibri"/>
                          <a:cs typeface="Calibri"/>
                        </a:rPr>
                        <a:t> 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899170"/>
            <a:ext cx="5797550" cy="34163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8255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commo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lef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suitabl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response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right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lette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respon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relate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5" dirty="0">
                <a:latin typeface="Calibri"/>
                <a:cs typeface="Calibri"/>
              </a:rPr>
              <a:t>n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7339593"/>
            <a:ext cx="5797550" cy="51244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9525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extrac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career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consultan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‘To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Tips</a:t>
            </a:r>
            <a:r>
              <a:rPr sz="1100" b="1" dirty="0">
                <a:latin typeface="Calibri"/>
                <a:cs typeface="Calibri"/>
              </a:rPr>
              <a:t>’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success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interviews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extrac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point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mention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tips.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416" y="7863635"/>
            <a:ext cx="4156710" cy="169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Calibri"/>
              <a:buAutoNum type="alphaLcPeriod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showin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researc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company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tryin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influenc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encourag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recrui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weaknesse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Calibri"/>
              <a:buAutoNum type="alphaL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dressin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</a:t>
            </a:r>
            <a:endParaRPr sz="11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showin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loyalt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previou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employers</a:t>
            </a:r>
            <a:endParaRPr sz="11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pro</a:t>
            </a:r>
            <a:r>
              <a:rPr sz="1100" dirty="0">
                <a:latin typeface="Calibri"/>
                <a:cs typeface="Calibri"/>
              </a:rPr>
              <a:t>j</a:t>
            </a:r>
            <a:r>
              <a:rPr sz="1100" spc="-5" dirty="0">
                <a:latin typeface="Calibri"/>
                <a:cs typeface="Calibri"/>
              </a:rPr>
              <a:t>ectin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attitude</a:t>
            </a:r>
            <a:endParaRPr sz="1100">
              <a:latin typeface="Calibri"/>
              <a:cs typeface="Calibri"/>
            </a:endParaRPr>
          </a:p>
          <a:p>
            <a:pPr marL="24257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3204" algn="l"/>
              </a:tabLst>
            </a:pP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strengths</a:t>
            </a:r>
            <a:endParaRPr sz="1100">
              <a:latin typeface="Calibri"/>
              <a:cs typeface="Calibri"/>
            </a:endParaRPr>
          </a:p>
          <a:p>
            <a:pPr marL="24257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3204" algn="l"/>
              </a:tabLst>
            </a:pPr>
            <a:r>
              <a:rPr sz="1100" spc="-5" dirty="0">
                <a:latin typeface="Calibri"/>
                <a:cs typeface="Calibri"/>
              </a:rPr>
              <a:t>avoidin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-congratulatory</a:t>
            </a:r>
            <a:endParaRPr sz="1100">
              <a:latin typeface="Calibri"/>
              <a:cs typeface="Calibri"/>
            </a:endParaRPr>
          </a:p>
          <a:p>
            <a:pPr marL="24257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243204" algn="l"/>
              </a:tabLst>
            </a:pP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history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9357" y="4344879"/>
            <a:ext cx="5173827" cy="2823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26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5477" y="1581287"/>
          <a:ext cx="5842000" cy="2424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7463"/>
                <a:gridCol w="3767327"/>
                <a:gridCol w="256031"/>
              </a:tblGrid>
              <a:tr h="402335">
                <a:tc>
                  <a:txBody>
                    <a:bodyPr/>
                    <a:lstStyle/>
                    <a:p>
                      <a:pPr marL="267970" marR="136525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choos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company?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Peopl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sociable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organized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decisive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267970" marR="196215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strengths/weaknesses?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positio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Managemen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Team.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267970" marR="161925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friend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describ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05740" indent="-228600">
                        <a:lnSpc>
                          <a:spcPct val="101800"/>
                        </a:lnSpc>
                        <a:tabLst>
                          <a:tab pos="267970" algn="l"/>
                        </a:tabLst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excellen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impatien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results.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267970" marR="303530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greates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achievement?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marR="474345" indent="-229235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Becaus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environmen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challengin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rewarding.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267970" marR="122555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marR="107314" indent="-22860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alway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suppor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colleague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believ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toward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commo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383">
                <a:tc>
                  <a:txBody>
                    <a:bodyPr/>
                    <a:lstStyle/>
                    <a:p>
                      <a:pPr marL="267970" marR="254635" indent="-2286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years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4635" indent="-228600">
                        <a:lnSpc>
                          <a:spcPct val="100000"/>
                        </a:lnSpc>
                        <a:tabLst>
                          <a:tab pos="267970" algn="l"/>
                        </a:tabLst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Leadin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footbal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nationa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Championships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1170" y="978540"/>
            <a:ext cx="1259189" cy="1489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5597" y="911201"/>
            <a:ext cx="5788660" cy="8691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134874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OK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obvious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vital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cool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smile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ease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choosin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gettin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Imagin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decision.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3335" marR="134874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homewor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Actually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intelligen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simpl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memorizin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website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150">
              <a:latin typeface="Times New Roman"/>
              <a:cs typeface="Times New Roman"/>
            </a:endParaRPr>
          </a:p>
          <a:p>
            <a:pPr marL="13335" marR="5080" algn="just">
              <a:lnSpc>
                <a:spcPct val="101200"/>
              </a:lnSpc>
            </a:pP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permission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conductin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itle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ME”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influencin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push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-confident.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buil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humor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Fou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relevan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adjective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conscientiou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-motivated”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conceite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phony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concret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O&amp;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14-hou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</a:t>
            </a:r>
            <a:r>
              <a:rPr sz="1100" dirty="0">
                <a:latin typeface="Calibri"/>
                <a:cs typeface="Calibri"/>
              </a:rPr>
              <a:t>j</a:t>
            </a:r>
            <a:r>
              <a:rPr sz="1100" spc="-5" dirty="0">
                <a:latin typeface="Calibri"/>
                <a:cs typeface="Calibri"/>
              </a:rPr>
              <a:t>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finishe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schedule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universit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assign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late”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Umm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fift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negativ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x</a:t>
            </a:r>
            <a:r>
              <a:rPr sz="1100" spc="-5" dirty="0">
                <a:latin typeface="Calibri"/>
                <a:cs typeface="Calibri"/>
              </a:rPr>
              <a:t>-employer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disloya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previou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Calibri"/>
                <a:cs typeface="Calibri"/>
              </a:rPr>
              <a:t>-and-suc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conflic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boss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indent="-635" algn="just">
              <a:lnSpc>
                <a:spcPct val="101299"/>
              </a:lnSpc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nobod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show-off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achievements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eithe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modesty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under-achieve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lack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ambition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sixt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prou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absolutel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references.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Seve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Unfortunately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negativ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instance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attrac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5" dirty="0">
                <a:latin typeface="Calibri"/>
                <a:cs typeface="Calibri"/>
              </a:rPr>
              <a:t>-u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information.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admi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balanc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outcome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Everyon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CV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j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-</a:t>
            </a:r>
            <a:r>
              <a:rPr sz="1100" b="1" dirty="0">
                <a:latin typeface="Calibri"/>
                <a:cs typeface="Calibri"/>
              </a:rPr>
              <a:t>-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spendin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Suda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Oxfa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didn’t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transitiona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period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focu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Anyway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V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resum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think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provide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unusua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path.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buildin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itself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clothes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haircuts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jewelr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No-one’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clone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suits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combat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trouser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Nike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confident!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80" y="911205"/>
            <a:ext cx="5788025" cy="136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_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confident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lose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tip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creat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impression.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50">
              <a:latin typeface="Times New Roman"/>
              <a:cs typeface="Times New Roman"/>
            </a:endParaRPr>
          </a:p>
          <a:p>
            <a:pPr marL="283210" indent="-227965" algn="just">
              <a:lnSpc>
                <a:spcPct val="100000"/>
              </a:lnSpc>
              <a:buSzPct val="95454"/>
              <a:buFont typeface="Wingdings"/>
              <a:buChar char=""/>
              <a:tabLst>
                <a:tab pos="283845" algn="l"/>
              </a:tabLst>
            </a:pPr>
            <a:r>
              <a:rPr sz="1100" b="1" i="1" spc="-5" dirty="0">
                <a:latin typeface="Calibri"/>
                <a:cs typeface="Calibri"/>
              </a:rPr>
              <a:t>What</a:t>
            </a:r>
            <a:r>
              <a:rPr sz="1100" b="1" i="1" dirty="0">
                <a:latin typeface="Calibri"/>
                <a:cs typeface="Calibri"/>
              </a:rPr>
              <a:t>,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fo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you</a:t>
            </a:r>
            <a:r>
              <a:rPr sz="1100" b="1" i="1" dirty="0">
                <a:latin typeface="Calibri"/>
                <a:cs typeface="Calibri"/>
              </a:rPr>
              <a:t>,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wa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th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mos</a:t>
            </a:r>
            <a:r>
              <a:rPr sz="1100" b="1" i="1" dirty="0">
                <a:latin typeface="Calibri"/>
                <a:cs typeface="Calibri"/>
              </a:rPr>
              <a:t>t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usefu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piec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o</a:t>
            </a:r>
            <a:r>
              <a:rPr sz="1100" b="1" i="1" dirty="0">
                <a:latin typeface="Calibri"/>
                <a:cs typeface="Calibri"/>
              </a:rPr>
              <a:t>f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advice</a:t>
            </a:r>
            <a:r>
              <a:rPr sz="1100" b="1" i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advic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jus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Complet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pair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box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037" y="3188119"/>
            <a:ext cx="2010410" cy="169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Calibri"/>
              <a:buAutoNum type="arabicPeriod"/>
              <a:tabLst>
                <a:tab pos="240029" algn="l"/>
                <a:tab pos="747395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put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240029" algn="l"/>
                <a:tab pos="629285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do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homewor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2700" marR="1470025">
              <a:lnSpc>
                <a:spcPct val="112700"/>
              </a:lnSpc>
              <a:spcBef>
                <a:spcPts val="2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ask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latin typeface="Calibri"/>
                <a:cs typeface="Calibri"/>
              </a:rPr>
              <a:t>5.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b="1" spc="-5" dirty="0">
                <a:latin typeface="Calibri"/>
                <a:cs typeface="Calibri"/>
              </a:rPr>
              <a:t>6.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latin typeface="Calibri"/>
                <a:cs typeface="Calibri"/>
              </a:rPr>
              <a:t>7.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b="1" spc="-5" dirty="0">
                <a:latin typeface="Calibri"/>
                <a:cs typeface="Calibri"/>
              </a:rPr>
              <a:t>8.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latin typeface="Calibri"/>
                <a:cs typeface="Calibri"/>
              </a:rPr>
              <a:t>9.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8289" y="3188119"/>
            <a:ext cx="75628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ease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165"/>
              </a:spcBef>
            </a:pPr>
            <a:r>
              <a:rPr sz="1100" b="1" spc="-5" dirty="0">
                <a:latin typeface="Calibri"/>
                <a:cs typeface="Calibri"/>
              </a:rPr>
              <a:t>company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1562" y="3569203"/>
            <a:ext cx="138684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7240" algn="l"/>
              </a:tabLst>
            </a:pPr>
            <a:r>
              <a:rPr sz="1100" spc="-5" dirty="0">
                <a:latin typeface="Calibri"/>
                <a:cs typeface="Calibri"/>
              </a:rPr>
              <a:t>informe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3326" y="3569203"/>
            <a:ext cx="122872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durin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b="1" spc="-5" dirty="0">
                <a:latin typeface="Calibri"/>
                <a:cs typeface="Calibri"/>
              </a:rPr>
              <a:t>presentation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9901" y="3758203"/>
            <a:ext cx="1871980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87400" algn="l"/>
              </a:tabLst>
            </a:pP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conduct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546100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build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humor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9759" y="4139288"/>
            <a:ext cx="2091689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84860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don’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say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negativ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489584" algn="l"/>
                <a:tab pos="1229360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give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concret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examples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2763" y="4139288"/>
            <a:ext cx="8451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ex-employers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9756" y="4520372"/>
            <a:ext cx="25939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2770" algn="l"/>
                <a:tab pos="1934845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make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references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9762" y="4712455"/>
            <a:ext cx="24949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8190" algn="l"/>
              </a:tabLst>
            </a:pP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don’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try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CV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3034" y="4901467"/>
            <a:ext cx="223139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2950" algn="l"/>
                <a:tab pos="1724660" algn="l"/>
              </a:tabLst>
            </a:pP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_</a:t>
            </a:r>
            <a:r>
              <a:rPr sz="1100" b="1" spc="-5" dirty="0">
                <a:latin typeface="Calibri"/>
                <a:cs typeface="Calibri"/>
              </a:rPr>
              <a:t>dare</a:t>
            </a:r>
            <a:r>
              <a:rPr sz="1100" b="1" u="sng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chances</a:t>
            </a:r>
            <a:r>
              <a:rPr sz="1100" b="1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164" y="7089821"/>
            <a:ext cx="5787390" cy="197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Languag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Master</a:t>
            </a:r>
            <a:r>
              <a:rPr sz="1100" b="1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37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English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prov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relevan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Englis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term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gramma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vocabulary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powerfu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exercis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commo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11175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Belo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interviewe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frequently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Chec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38997" y="5230338"/>
            <a:ext cx="3282330" cy="1671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28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74141" y="2442093"/>
          <a:ext cx="5810885" cy="549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506"/>
                <a:gridCol w="1533272"/>
                <a:gridCol w="2398612"/>
              </a:tblGrid>
              <a:tr h="191637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mak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reference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eas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buil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humo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0789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company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giv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examples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dar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chance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0117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don’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ex-employer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questions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conduc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presentatio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5" cy="10693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170815"/>
          </a:xfrm>
          <a:prstGeom prst="rect">
            <a:avLst/>
          </a:prstGeom>
          <a:solidFill>
            <a:srgbClr val="EAF1DD"/>
          </a:solidFill>
        </p:spPr>
        <p:txBody>
          <a:bodyPr vert="horz" wrap="square" lIns="0" tIns="0" rIns="0" bIns="0" rtlCol="0">
            <a:spAutoFit/>
          </a:bodyPr>
          <a:lstStyle/>
          <a:p>
            <a:pPr marL="165862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Usefu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5023114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word(s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stand(s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186" y="5397861"/>
            <a:ext cx="5612130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persuad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Hire/Recruit/Employ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perio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immediatel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Former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Extr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additio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salary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fringe-benefit</a:t>
            </a:r>
            <a:r>
              <a:rPr sz="1100" b="1" i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physica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offices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white-collar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90"/>
              </a:spcBef>
              <a:buFont typeface="Calibri"/>
              <a:buAutoNum type="arabicPeriod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ensure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properl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workplace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Supervisor</a:t>
            </a:r>
            <a:r>
              <a:rPr sz="1100" b="1" i="1" dirty="0">
                <a:latin typeface="Calibri"/>
                <a:cs typeface="Calibri"/>
              </a:rPr>
              <a:t>/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Boss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872" y="6848866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differen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path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460" y="7202159"/>
            <a:ext cx="5788025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Now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vide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althoug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usefu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advic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successfu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interviews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shor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vide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identif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problem(s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discus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reason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despit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problems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Vide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</a:rPr>
              <a:t>https: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//www.youtube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</a:rPr>
              <a:t>.c</a:t>
            </a:r>
            <a:r>
              <a:rPr sz="1100" b="1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om/watch?v=gHXKitKAT1E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52805" y="1239911"/>
          <a:ext cx="5857240" cy="344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7671"/>
                <a:gridCol w="1950719"/>
                <a:gridCol w="1947671"/>
              </a:tblGrid>
              <a:tr h="518159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Vacancy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Vacant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adj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vacan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position)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045844" algn="just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(job)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shortlist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liste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38735" marR="110934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Apply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Applicant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Application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21920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Graduate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Graduate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39370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track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in..............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..............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30223">
                <a:tc>
                  <a:txBody>
                    <a:bodyPr/>
                    <a:lstStyle/>
                    <a:p>
                      <a:pPr marL="38735" marR="92900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Appointment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Boss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Supervisor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Superior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Subord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nate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position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07632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Interviewee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Salary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1910" marR="64769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monthly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annually,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holiday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paid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badl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paid,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1910" marR="65405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payin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Performance-pai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599">
                <a:tc>
                  <a:txBody>
                    <a:bodyPr/>
                    <a:lstStyle/>
                    <a:p>
                      <a:pPr marL="38735" marR="1029969">
                        <a:lnSpc>
                          <a:spcPct val="101499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Hire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Recruit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Recruitment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Employment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46037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Previou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Former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adj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(e.g.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boss)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Presen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adj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Futur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prospective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adj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910" marR="118618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Personnel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Staff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15760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Blue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collar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White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collar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Skilled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semi-skilled/unskille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Shift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1910" marR="9582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shifts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Shif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3471682"/>
            <a:ext cx="5797550" cy="170815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SAMPL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INTERVIE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73" y="3824972"/>
            <a:ext cx="5588635" cy="597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GOALS: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150">
              <a:latin typeface="Times New Roman"/>
              <a:cs typeface="Times New Roman"/>
            </a:endParaRPr>
          </a:p>
          <a:p>
            <a:pPr marL="466090" marR="153670" indent="-227965">
              <a:lnSpc>
                <a:spcPct val="112700"/>
              </a:lnSpc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establis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them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marR="5080" indent="-227965">
              <a:lnSpc>
                <a:spcPct val="112700"/>
              </a:lnSpc>
              <a:spcBef>
                <a:spcPts val="2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specifi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goals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occupation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establishe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years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goals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reward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career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years?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occupatio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preparing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contributio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certai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size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criteri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evaluat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geographica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preference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relocate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relocatio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travel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x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month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trainee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Wingdings"/>
              <a:buChar char=""/>
            </a:pP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EDUCAT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300">
              <a:latin typeface="Times New Roman"/>
              <a:cs typeface="Times New Roman"/>
            </a:endParaRPr>
          </a:p>
          <a:p>
            <a:pPr marL="466090" indent="-227965">
              <a:lnSpc>
                <a:spcPct val="100000"/>
              </a:lnSpc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experienc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prepare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chose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occupation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rewardin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experience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university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fiel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majo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study?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09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subject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best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least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academi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differently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6090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46672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university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3456" y="899788"/>
            <a:ext cx="3061350" cy="1540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6067" y="928343"/>
            <a:ext cx="5523230" cy="563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indent="-227965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continue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study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advance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degree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indicatio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academi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achievement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participatio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extra-curricula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activities?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Wingdings"/>
              <a:buChar char="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PERSONA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QUALIFICATIONS/OTHER: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300">
              <a:latin typeface="Times New Roman"/>
              <a:cs typeface="Times New Roman"/>
            </a:endParaRPr>
          </a:p>
          <a:p>
            <a:pPr marL="276225" indent="-227965">
              <a:lnSpc>
                <a:spcPct val="100000"/>
              </a:lnSpc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greates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strength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weaknesses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professo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motivate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greates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effort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qualification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field?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determin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evaluat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ours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successfu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manage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posses</a:t>
            </a:r>
            <a:r>
              <a:rPr sz="1100" dirty="0">
                <a:latin typeface="Calibri"/>
                <a:cs typeface="Calibri"/>
              </a:rPr>
              <a:t>s?</a:t>
            </a:r>
            <a:endParaRPr sz="1100">
              <a:latin typeface="Calibri"/>
              <a:cs typeface="Calibri"/>
            </a:endParaRPr>
          </a:p>
          <a:p>
            <a:pPr marL="276225" marR="27305" indent="-227965">
              <a:lnSpc>
                <a:spcPct val="112700"/>
              </a:lnSpc>
              <a:spcBef>
                <a:spcPts val="2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relationshi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superviso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him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her.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accomplishment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satisfaction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graduat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previou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environmen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comfortable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pressure?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-tim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summe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interested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graduation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organization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initiative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majo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encountere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mistakes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76225" indent="-227965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76860" algn="l"/>
              </a:tabLst>
            </a:pP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team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872" y="6943354"/>
            <a:ext cx="5797550" cy="1955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60" dirty="0">
                <a:latin typeface="Calibri"/>
                <a:cs typeface="Calibri"/>
              </a:rPr>
              <a:t>Exercise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Calibri"/>
                <a:cs typeface="Calibri"/>
              </a:rPr>
              <a:t>10: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70" dirty="0">
                <a:latin typeface="Calibri"/>
                <a:cs typeface="Calibri"/>
              </a:rPr>
              <a:t>Choose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50" dirty="0">
                <a:latin typeface="Calibri"/>
                <a:cs typeface="Calibri"/>
              </a:rPr>
              <a:t>t</a:t>
            </a:r>
            <a:r>
              <a:rPr sz="1100" b="1" spc="-95" dirty="0">
                <a:latin typeface="Calibri"/>
                <a:cs typeface="Calibri"/>
              </a:rPr>
              <a:t>w</a:t>
            </a:r>
            <a:r>
              <a:rPr sz="1100" b="1" spc="-75" dirty="0">
                <a:latin typeface="Calibri"/>
                <a:cs typeface="Calibri"/>
              </a:rPr>
              <a:t>o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Calibri"/>
                <a:cs typeface="Calibri"/>
              </a:rPr>
              <a:t>questions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70" dirty="0">
                <a:latin typeface="Calibri"/>
                <a:cs typeface="Calibri"/>
              </a:rPr>
              <a:t>from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65" dirty="0">
                <a:latin typeface="Calibri"/>
                <a:cs typeface="Calibri"/>
              </a:rPr>
              <a:t>the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45" dirty="0">
                <a:latin typeface="Calibri"/>
                <a:cs typeface="Calibri"/>
              </a:rPr>
              <a:t>list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70" dirty="0">
                <a:latin typeface="Calibri"/>
                <a:cs typeface="Calibri"/>
              </a:rPr>
              <a:t>above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70" dirty="0">
                <a:latin typeface="Calibri"/>
                <a:cs typeface="Calibri"/>
              </a:rPr>
              <a:t>and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65" dirty="0">
                <a:latin typeface="Calibri"/>
                <a:cs typeface="Calibri"/>
              </a:rPr>
              <a:t>prepare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65" dirty="0">
                <a:latin typeface="Calibri"/>
                <a:cs typeface="Calibri"/>
              </a:rPr>
              <a:t>your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75" dirty="0">
                <a:latin typeface="Calibri"/>
                <a:cs typeface="Calibri"/>
              </a:rPr>
              <a:t>o</a:t>
            </a:r>
            <a:r>
              <a:rPr sz="1100" b="1" spc="-95" dirty="0">
                <a:latin typeface="Calibri"/>
                <a:cs typeface="Calibri"/>
              </a:rPr>
              <a:t>w</a:t>
            </a:r>
            <a:r>
              <a:rPr sz="1100" b="1" spc="-75" dirty="0">
                <a:latin typeface="Calibri"/>
                <a:cs typeface="Calibri"/>
              </a:rPr>
              <a:t>n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65" dirty="0">
                <a:latin typeface="Calibri"/>
                <a:cs typeface="Calibri"/>
              </a:rPr>
              <a:t>ans</a:t>
            </a:r>
            <a:r>
              <a:rPr sz="1100" b="1" spc="-95" dirty="0">
                <a:latin typeface="Calibri"/>
                <a:cs typeface="Calibri"/>
              </a:rPr>
              <a:t>w</a:t>
            </a:r>
            <a:r>
              <a:rPr sz="1100" b="1" spc="-50" dirty="0">
                <a:latin typeface="Calibri"/>
                <a:cs typeface="Calibri"/>
              </a:rPr>
              <a:t>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538" y="7366871"/>
            <a:ext cx="532701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100" spc="-70" dirty="0">
                <a:latin typeface="Calibri"/>
                <a:cs typeface="Calibri"/>
              </a:rPr>
              <a:t>Po</a:t>
            </a:r>
            <a:r>
              <a:rPr sz="1100" spc="-35" dirty="0">
                <a:latin typeface="Calibri"/>
                <a:cs typeface="Calibri"/>
              </a:rPr>
              <a:t>i</a:t>
            </a:r>
            <a:r>
              <a:rPr sz="1100" spc="-70" dirty="0">
                <a:latin typeface="Calibri"/>
                <a:cs typeface="Calibri"/>
              </a:rPr>
              <a:t>n</a:t>
            </a:r>
            <a:r>
              <a:rPr sz="1100" spc="-55" dirty="0">
                <a:latin typeface="Calibri"/>
                <a:cs typeface="Calibri"/>
              </a:rPr>
              <a:t>ts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Calibri"/>
                <a:cs typeface="Calibri"/>
              </a:rPr>
              <a:t>I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Calibri"/>
                <a:cs typeface="Calibri"/>
              </a:rPr>
              <a:t>w</a:t>
            </a:r>
            <a:r>
              <a:rPr sz="1100" spc="-35" dirty="0">
                <a:latin typeface="Calibri"/>
                <a:cs typeface="Calibri"/>
              </a:rPr>
              <a:t>ill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Calibri"/>
                <a:cs typeface="Calibri"/>
              </a:rPr>
              <a:t>i</a:t>
            </a:r>
            <a:r>
              <a:rPr sz="1100" spc="-65" dirty="0">
                <a:latin typeface="Calibri"/>
                <a:cs typeface="Calibri"/>
              </a:rPr>
              <a:t>nc</a:t>
            </a:r>
            <a:r>
              <a:rPr sz="1100" spc="-35" dirty="0">
                <a:latin typeface="Calibri"/>
                <a:cs typeface="Calibri"/>
              </a:rPr>
              <a:t>l</a:t>
            </a:r>
            <a:r>
              <a:rPr sz="1100" spc="-70" dirty="0">
                <a:latin typeface="Calibri"/>
                <a:cs typeface="Calibri"/>
              </a:rPr>
              <a:t>ud</a:t>
            </a:r>
            <a:r>
              <a:rPr sz="1100" spc="-75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Calibri"/>
                <a:cs typeface="Calibri"/>
              </a:rPr>
              <a:t>i</a:t>
            </a:r>
            <a:r>
              <a:rPr sz="1100" spc="-75" dirty="0">
                <a:latin typeface="Calibri"/>
                <a:cs typeface="Calibri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Calibri"/>
                <a:cs typeface="Calibri"/>
              </a:rPr>
              <a:t>m</a:t>
            </a:r>
            <a:r>
              <a:rPr sz="1100" spc="-65" dirty="0">
                <a:latin typeface="Calibri"/>
                <a:cs typeface="Calibri"/>
              </a:rPr>
              <a:t>y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Calibri"/>
                <a:cs typeface="Calibri"/>
              </a:rPr>
              <a:t>an</a:t>
            </a:r>
            <a:r>
              <a:rPr sz="1100" spc="-60" dirty="0">
                <a:latin typeface="Calibri"/>
                <a:cs typeface="Calibri"/>
              </a:rPr>
              <a:t>s</a:t>
            </a:r>
            <a:r>
              <a:rPr sz="1100" spc="-85" dirty="0">
                <a:latin typeface="Calibri"/>
                <a:cs typeface="Calibri"/>
              </a:rPr>
              <a:t>we</a:t>
            </a:r>
            <a:r>
              <a:rPr sz="1100" spc="-45" dirty="0">
                <a:latin typeface="Calibri"/>
                <a:cs typeface="Calibri"/>
              </a:rPr>
              <a:t>r: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80" dirty="0">
                <a:latin typeface="Calibri"/>
                <a:cs typeface="Calibri"/>
              </a:rPr>
              <a:t>Q1</a:t>
            </a:r>
            <a:r>
              <a:rPr sz="1100" spc="-4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665" y="8537044"/>
            <a:ext cx="205104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80" dirty="0">
                <a:latin typeface="Calibri"/>
                <a:cs typeface="Calibri"/>
              </a:rPr>
              <a:t>Q2</a:t>
            </a:r>
            <a:r>
              <a:rPr sz="1100" spc="-4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6279" y="7701839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6655" y="7896864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7030" y="8091901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7406" y="8676988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7782" y="8872025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8157" y="9067049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765" y="0"/>
                </a:lnTo>
              </a:path>
            </a:pathLst>
          </a:custGeom>
          <a:ln w="7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6195" algn="l"/>
              </a:tabLst>
            </a:pPr>
            <a:r>
              <a:rPr spc="70" dirty="0">
                <a:latin typeface="Calibri"/>
                <a:cs typeface="Calibri"/>
              </a:rPr>
              <a:t>UN</a:t>
            </a:r>
            <a:r>
              <a:rPr spc="710" dirty="0">
                <a:latin typeface="Calibri"/>
                <a:cs typeface="Calibri"/>
              </a:rPr>
              <a:t>I</a:t>
            </a:r>
            <a:r>
              <a:rPr spc="335" dirty="0">
                <a:latin typeface="Calibri"/>
                <a:cs typeface="Calibri"/>
              </a:rPr>
              <a:t>T</a:t>
            </a:r>
            <a:r>
              <a:rPr spc="335" dirty="0">
                <a:latin typeface="Times New Roman"/>
                <a:cs typeface="Times New Roman"/>
              </a:rPr>
              <a:t>	</a:t>
            </a:r>
            <a:r>
              <a:rPr spc="365" dirty="0">
                <a:latin typeface="Calibri"/>
                <a:cs typeface="Calibri"/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193" y="6466567"/>
            <a:ext cx="4658995" cy="115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 marR="5080" indent="-24130">
              <a:lnSpc>
                <a:spcPct val="122700"/>
              </a:lnSpc>
              <a:tabLst>
                <a:tab pos="2426970" algn="l"/>
                <a:tab pos="4123054" algn="l"/>
              </a:tabLst>
            </a:pPr>
            <a:r>
              <a:rPr sz="3600" b="1" spc="70" dirty="0">
                <a:latin typeface="Calibri"/>
                <a:cs typeface="Calibri"/>
              </a:rPr>
              <a:t>COMMUN</a:t>
            </a:r>
            <a:r>
              <a:rPr sz="3600" b="1" spc="335" dirty="0">
                <a:latin typeface="Calibri"/>
                <a:cs typeface="Calibri"/>
              </a:rPr>
              <a:t>IC</a:t>
            </a:r>
            <a:r>
              <a:rPr sz="3600" b="1" spc="520" dirty="0">
                <a:latin typeface="Calibri"/>
                <a:cs typeface="Calibri"/>
              </a:rPr>
              <a:t>A</a:t>
            </a:r>
            <a:r>
              <a:rPr sz="3600" b="1" spc="295" dirty="0">
                <a:latin typeface="Calibri"/>
                <a:cs typeface="Calibri"/>
              </a:rPr>
              <a:t>TI</a:t>
            </a:r>
            <a:r>
              <a:rPr sz="3600" b="1" spc="520" dirty="0">
                <a:latin typeface="Calibri"/>
                <a:cs typeface="Calibri"/>
              </a:rPr>
              <a:t>N</a:t>
            </a:r>
            <a:r>
              <a:rPr sz="3600" b="1" spc="160" dirty="0">
                <a:latin typeface="Calibri"/>
                <a:cs typeface="Calibri"/>
              </a:rPr>
              <a:t>G</a:t>
            </a:r>
            <a:r>
              <a:rPr sz="3600" b="1" dirty="0">
                <a:latin typeface="Times New Roman"/>
                <a:cs typeface="Times New Roman"/>
              </a:rPr>
              <a:t>	</a:t>
            </a:r>
            <a:r>
              <a:rPr sz="3600" b="1" spc="375" dirty="0">
                <a:latin typeface="Calibri"/>
                <a:cs typeface="Calibri"/>
              </a:rPr>
              <a:t>IN</a:t>
            </a:r>
            <a:r>
              <a:rPr sz="3600" b="1" spc="200" dirty="0">
                <a:latin typeface="Times New Roman"/>
                <a:cs typeface="Times New Roman"/>
              </a:rPr>
              <a:t> </a:t>
            </a:r>
            <a:r>
              <a:rPr sz="3600" b="1" spc="80" dirty="0">
                <a:latin typeface="Calibri"/>
                <a:cs typeface="Calibri"/>
              </a:rPr>
              <a:t>B</a:t>
            </a:r>
            <a:r>
              <a:rPr sz="3600" b="1" spc="85" dirty="0">
                <a:latin typeface="Calibri"/>
                <a:cs typeface="Calibri"/>
              </a:rPr>
              <a:t>U</a:t>
            </a:r>
            <a:r>
              <a:rPr sz="3600" b="1" spc="425" dirty="0">
                <a:latin typeface="Calibri"/>
                <a:cs typeface="Calibri"/>
              </a:rPr>
              <a:t>SINESS</a:t>
            </a:r>
            <a:r>
              <a:rPr sz="3600" b="1" dirty="0">
                <a:latin typeface="Times New Roman"/>
                <a:cs typeface="Times New Roman"/>
              </a:rPr>
              <a:t>	</a:t>
            </a:r>
            <a:r>
              <a:rPr sz="3600" b="1" spc="355" dirty="0">
                <a:latin typeface="Calibri"/>
                <a:cs typeface="Calibri"/>
              </a:rPr>
              <a:t>SETTINGS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4137" y="2495849"/>
            <a:ext cx="4891887" cy="2870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2514610"/>
            <a:ext cx="5797550" cy="1955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Vocabular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Building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1" y="2849684"/>
            <a:ext cx="560768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firs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colum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tr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gues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meanin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bold.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correc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9340" y="909326"/>
            <a:ext cx="5756245" cy="1258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9315" y="909320"/>
            <a:ext cx="5753735" cy="1257935"/>
          </a:xfrm>
          <a:custGeom>
            <a:avLst/>
            <a:gdLst/>
            <a:ahLst/>
            <a:cxnLst/>
            <a:rect l="l" t="t" r="r" b="b"/>
            <a:pathLst>
              <a:path w="5753734" h="1257935">
                <a:moveTo>
                  <a:pt x="0" y="209671"/>
                </a:moveTo>
                <a:lnTo>
                  <a:pt x="6093" y="159286"/>
                </a:lnTo>
                <a:lnTo>
                  <a:pt x="23402" y="113317"/>
                </a:lnTo>
                <a:lnTo>
                  <a:pt x="50470" y="73221"/>
                </a:lnTo>
                <a:lnTo>
                  <a:pt x="85839" y="40455"/>
                </a:lnTo>
                <a:lnTo>
                  <a:pt x="128055" y="16477"/>
                </a:lnTo>
                <a:lnTo>
                  <a:pt x="175658" y="2744"/>
                </a:lnTo>
                <a:lnTo>
                  <a:pt x="209668" y="0"/>
                </a:lnTo>
                <a:lnTo>
                  <a:pt x="5543696" y="0"/>
                </a:lnTo>
                <a:lnTo>
                  <a:pt x="5594079" y="6093"/>
                </a:lnTo>
                <a:lnTo>
                  <a:pt x="5640043" y="23404"/>
                </a:lnTo>
                <a:lnTo>
                  <a:pt x="5680133" y="50473"/>
                </a:lnTo>
                <a:lnTo>
                  <a:pt x="5712892" y="85844"/>
                </a:lnTo>
                <a:lnTo>
                  <a:pt x="5736864" y="128060"/>
                </a:lnTo>
                <a:lnTo>
                  <a:pt x="5750594" y="175663"/>
                </a:lnTo>
                <a:lnTo>
                  <a:pt x="5753337" y="209671"/>
                </a:lnTo>
                <a:lnTo>
                  <a:pt x="5753337" y="1048268"/>
                </a:lnTo>
                <a:lnTo>
                  <a:pt x="5747245" y="1098653"/>
                </a:lnTo>
                <a:lnTo>
                  <a:pt x="5729940" y="1144622"/>
                </a:lnTo>
                <a:lnTo>
                  <a:pt x="5702877" y="1184718"/>
                </a:lnTo>
                <a:lnTo>
                  <a:pt x="5667512" y="1217484"/>
                </a:lnTo>
                <a:lnTo>
                  <a:pt x="5625303" y="1241462"/>
                </a:lnTo>
                <a:lnTo>
                  <a:pt x="5577703" y="1255195"/>
                </a:lnTo>
                <a:lnTo>
                  <a:pt x="5543696" y="1257940"/>
                </a:lnTo>
                <a:lnTo>
                  <a:pt x="209668" y="1257940"/>
                </a:lnTo>
                <a:lnTo>
                  <a:pt x="159282" y="1251846"/>
                </a:lnTo>
                <a:lnTo>
                  <a:pt x="113312" y="1234535"/>
                </a:lnTo>
                <a:lnTo>
                  <a:pt x="73217" y="1207466"/>
                </a:lnTo>
                <a:lnTo>
                  <a:pt x="40453" y="1172095"/>
                </a:lnTo>
                <a:lnTo>
                  <a:pt x="16476" y="1129879"/>
                </a:lnTo>
                <a:lnTo>
                  <a:pt x="2744" y="1082276"/>
                </a:lnTo>
                <a:lnTo>
                  <a:pt x="0" y="1048268"/>
                </a:lnTo>
                <a:lnTo>
                  <a:pt x="0" y="209671"/>
                </a:lnTo>
                <a:close/>
              </a:path>
            </a:pathLst>
          </a:custGeom>
          <a:ln w="25387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3244" y="1042266"/>
            <a:ext cx="3892550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uni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informatio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Calibri"/>
              <a:buChar char="-"/>
              <a:tabLst>
                <a:tab pos="470534" algn="l"/>
              </a:tabLst>
            </a:pP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</a:t>
            </a:r>
            <a:r>
              <a:rPr sz="1100" b="1" dirty="0"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Calibri"/>
              <a:buChar char="-"/>
              <a:tabLst>
                <a:tab pos="470534" algn="l"/>
              </a:tabLst>
            </a:pP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20"/>
              </a:spcBef>
              <a:buFont typeface="Calibri"/>
              <a:buChar char="-"/>
              <a:tabLst>
                <a:tab pos="469900" algn="l"/>
              </a:tabLst>
            </a:pPr>
            <a:r>
              <a:rPr sz="1100" b="1" spc="-5" dirty="0">
                <a:latin typeface="Calibri"/>
                <a:cs typeface="Calibri"/>
              </a:rPr>
              <a:t>usin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diplomati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languag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buFont typeface="Calibri"/>
              <a:buChar char="-"/>
              <a:tabLst>
                <a:tab pos="469900" algn="l"/>
              </a:tabLst>
            </a:pP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phon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settings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33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8108" y="3358271"/>
          <a:ext cx="6187436" cy="6358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8687"/>
                <a:gridCol w="366235"/>
                <a:gridCol w="396322"/>
                <a:gridCol w="433995"/>
                <a:gridCol w="376395"/>
                <a:gridCol w="417370"/>
                <a:gridCol w="369066"/>
                <a:gridCol w="609366"/>
              </a:tblGrid>
              <a:tr h="1767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SENTENCE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KE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WORDS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DEF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NITION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8847">
                <a:tc>
                  <a:txBody>
                    <a:bodyPr/>
                    <a:lstStyle/>
                    <a:p>
                      <a:pPr marL="62865" marR="116839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Participat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networkin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opportunitie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allow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kno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potentia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clients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othe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entrepreneurs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influentia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peopl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community,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etc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 gridSpan="7">
                  <a:txBody>
                    <a:bodyPr/>
                    <a:lstStyle/>
                    <a:p>
                      <a:pPr marL="267335" indent="-180340">
                        <a:lnSpc>
                          <a:spcPct val="1000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esp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concentrate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effort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indent="-18034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Prime/firs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concern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indent="-18034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friendly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harmoniou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relationshi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285115" indent="-18034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potentia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customer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client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purchas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candidat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deeme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succeed.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130175" indent="-180340">
                        <a:lnSpc>
                          <a:spcPct val="1018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convinc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custo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purchase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additiona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highe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cost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217804" indent="-180340">
                        <a:lnSpc>
                          <a:spcPct val="1018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directin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sourc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authorit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informatio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indent="-18034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Lackin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specificity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general.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indent="-18034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probab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occurr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expect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6700" indent="-18034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alibri"/>
                        <a:buAutoNum type="alphaLcPeriod"/>
                        <a:tabLst>
                          <a:tab pos="26733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effect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possibl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406400" indent="-180340">
                        <a:lnSpc>
                          <a:spcPct val="1018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cularl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ba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unpleasan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event,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detail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part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484505" indent="-180340">
                        <a:lnSpc>
                          <a:spcPct val="1018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Interactin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engagin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informa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communicatio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mutua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assistanc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support.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166370" indent="-180340">
                        <a:lnSpc>
                          <a:spcPct val="101800"/>
                        </a:lnSpc>
                        <a:buFont typeface="Calibri"/>
                        <a:buAutoNum type="alphaLcPeriod"/>
                        <a:tabLst>
                          <a:tab pos="267970" algn="l"/>
                        </a:tabLst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(suc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even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detail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majo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significanc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specia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interes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5111">
                <a:tc>
                  <a:txBody>
                    <a:bodyPr/>
                    <a:lstStyle/>
                    <a:p>
                      <a:pPr marL="62865" marR="263525">
                        <a:lnSpc>
                          <a:spcPct val="100899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Antoni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youn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basebal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playe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who'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considere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prospect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wil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probabl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stronges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candidat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team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62865" marR="131445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deale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attempt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aggressivel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upsel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thing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need.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62865" marR="210820" algn="just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shoul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pract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buildin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rappor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mak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custome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fee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rathe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pupil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62865" marR="311785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pract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tione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gav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patien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referra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specialis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correctl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diagnos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condition.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8367">
                <a:tc>
                  <a:txBody>
                    <a:bodyPr/>
                    <a:lstStyle/>
                    <a:p>
                      <a:pPr marL="62865" marR="191770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“Flu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”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sometime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generi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ter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illnes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cause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virus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62865" marR="78740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alway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seeme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kno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wha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goin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insid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people'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heads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anticipat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person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reac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give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circumstance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j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65">
                <a:tc>
                  <a:txBody>
                    <a:bodyPr/>
                    <a:lstStyle/>
                    <a:p>
                      <a:pPr marL="62865" marR="108585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butterfl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199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stand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caree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highlights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>
                  <a:txBody>
                    <a:bodyPr/>
                    <a:lstStyle/>
                    <a:p>
                      <a:pPr marL="62865" marR="142875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turne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lowlight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vacation.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2865" marR="266065" algn="just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bab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way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Quinn'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Martha'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priorit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localit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wher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rais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famil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larg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comfortabl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5111">
                <a:tc>
                  <a:txBody>
                    <a:bodyPr/>
                    <a:lstStyle/>
                    <a:p>
                      <a:pPr marL="63500" marR="186690" indent="-635" algn="just">
                        <a:lnSpc>
                          <a:spcPct val="100899"/>
                        </a:lnSpc>
                      </a:pP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originall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intende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-pag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paper,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financ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feasibl</a:t>
                      </a:r>
                      <a:r>
                        <a:rPr sz="11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publication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commence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pages.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62865" marR="20891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forg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relationshi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supervisor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effort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appreciated.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899170"/>
            <a:ext cx="5797550" cy="1955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Reading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472" y="1222258"/>
            <a:ext cx="5568950" cy="1955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1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Ultimat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Guid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Starters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Powerfu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&amp;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Mor</a:t>
            </a:r>
            <a:r>
              <a:rPr sz="1100" b="1" spc="5" dirty="0">
                <a:latin typeface="Calibri"/>
                <a:cs typeface="Calibri"/>
              </a:rPr>
              <a:t>e</a:t>
            </a:r>
            <a:r>
              <a:rPr sz="1050" b="1" spc="-7" baseline="31746" dirty="0">
                <a:latin typeface="Calibri"/>
                <a:cs typeface="Calibri"/>
              </a:rPr>
              <a:t>1</a:t>
            </a:r>
            <a:endParaRPr sz="1050" baseline="31746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315" y="1557340"/>
            <a:ext cx="5789295" cy="758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26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integra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success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Whethe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networking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speakin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prospect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warmin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custome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befor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upsellin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askin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b="1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b="1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referral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buil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d </a:t>
            </a:r>
            <a:r>
              <a:rPr sz="1100" b="1" spc="-1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rappor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b="1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casua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light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informa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commonl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use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don’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ver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networkin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socia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events.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strategie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that’l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situation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First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4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open-ended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Open-ende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generat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dynami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c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encourag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perso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speakin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ope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up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7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Second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pract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activ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listening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temptin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tun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occas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onally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forg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muc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stronge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connection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4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attention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perso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4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notic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engage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seem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addition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muc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easie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relevan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remembe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detail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brin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late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listenin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Third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awa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phone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pul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phone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feelin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uncomfortabl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awkwar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socia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situations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sabotag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effort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quickly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approac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4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scrollin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throug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phon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4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plai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messag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anyon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alrea</a:t>
            </a:r>
            <a:r>
              <a:rPr sz="1100" spc="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interested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Fourth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sho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enthusiasm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migh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alway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6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most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stress-fre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activity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However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righ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attitude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actuall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fun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Vie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opportun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tie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lear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people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neve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-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you’ll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they’l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shar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embrac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chanc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amazin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discussion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46355">
              <a:lnSpc>
                <a:spcPct val="152700"/>
              </a:lnSpc>
              <a:spcBef>
                <a:spcPts val="750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topic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sleev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won’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jus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kic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of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grea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spc="-25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als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reliev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anxiet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unknow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environ</a:t>
            </a:r>
            <a:r>
              <a:rPr sz="1100" spc="-10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44450">
              <a:lnSpc>
                <a:spcPct val="152700"/>
              </a:lnSpc>
              <a:spcBef>
                <a:spcPts val="750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job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tricky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don’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devolv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boring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compar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quickl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unles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stee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towar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territory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2943860">
              <a:lnSpc>
                <a:spcPts val="2020"/>
              </a:lnSpc>
              <a:spcBef>
                <a:spcPts val="155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hand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topi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becaus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vas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majorit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say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indent="-635">
              <a:lnSpc>
                <a:spcPct val="100000"/>
              </a:lnSpc>
              <a:spcBef>
                <a:spcPts val="509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Instea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generi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c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like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“Wher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do</a:t>
            </a:r>
            <a:endParaRPr sz="1100">
              <a:latin typeface="Calibri"/>
              <a:cs typeface="Calibri"/>
            </a:endParaRPr>
          </a:p>
          <a:p>
            <a:pPr marL="12700" marR="3212465">
              <a:lnSpc>
                <a:spcPct val="152700"/>
              </a:lnSpc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work?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“Ho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lon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worke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there?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lik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it?”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unexpecte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suc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159" y="95692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6460" y="9637087"/>
            <a:ext cx="260667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spc="-7" baseline="29914" dirty="0">
                <a:latin typeface="Calibri"/>
                <a:cs typeface="Calibri"/>
              </a:rPr>
              <a:t>1</a:t>
            </a:r>
            <a:r>
              <a:rPr sz="975" spc="104" baseline="29914" dirty="0"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https://blog.hubspot.co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/sales/s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all-talk-guide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4967" y="7523480"/>
            <a:ext cx="2718815" cy="226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872" y="2179330"/>
            <a:ext cx="5797550" cy="256540"/>
          </a:xfrm>
          <a:custGeom>
            <a:avLst/>
            <a:gdLst/>
            <a:ahLst/>
            <a:cxnLst/>
            <a:rect l="l" t="t" r="r" b="b"/>
            <a:pathLst>
              <a:path w="5797550" h="256539">
                <a:moveTo>
                  <a:pt x="0" y="256031"/>
                </a:moveTo>
                <a:lnTo>
                  <a:pt x="5797295" y="256031"/>
                </a:lnTo>
                <a:lnTo>
                  <a:pt x="5797295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solidFill>
            <a:srgbClr val="FD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0872" y="2435362"/>
            <a:ext cx="5797550" cy="256540"/>
          </a:xfrm>
          <a:custGeom>
            <a:avLst/>
            <a:gdLst/>
            <a:ahLst/>
            <a:cxnLst/>
            <a:rect l="l" t="t" r="r" b="b"/>
            <a:pathLst>
              <a:path w="5797550" h="256539">
                <a:moveTo>
                  <a:pt x="0" y="256031"/>
                </a:moveTo>
                <a:lnTo>
                  <a:pt x="5797295" y="256031"/>
                </a:lnTo>
                <a:lnTo>
                  <a:pt x="5797295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solidFill>
            <a:srgbClr val="DAE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6460" y="907003"/>
            <a:ext cx="5592445" cy="400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indent="-228600">
              <a:lnSpc>
                <a:spcPct val="100000"/>
              </a:lnSpc>
              <a:buClr>
                <a:srgbClr val="33475B"/>
              </a:buClr>
              <a:buFont typeface="Wingdings"/>
              <a:buChar char=""/>
              <a:tabLst>
                <a:tab pos="413384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[niece/son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]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want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becom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[profession]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advic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shoul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pas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on?”</a:t>
            </a:r>
            <a:endParaRPr sz="1100">
              <a:latin typeface="Calibri"/>
              <a:cs typeface="Calibri"/>
            </a:endParaRPr>
          </a:p>
          <a:p>
            <a:pPr marL="411480" marR="398780" indent="-228600">
              <a:lnSpc>
                <a:spcPct val="152700"/>
              </a:lnSpc>
              <a:buClr>
                <a:srgbClr val="33475B"/>
              </a:buClr>
              <a:buFont typeface="Wingdings"/>
              <a:buChar char=""/>
              <a:tabLst>
                <a:tab pos="444500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“Man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client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role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]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tel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detai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job]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tru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your</a:t>
            </a:r>
            <a:r>
              <a:rPr sz="1100" i="1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experience?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411480" indent="-22923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Wingdings"/>
              <a:buChar char=""/>
              <a:tabLst>
                <a:tab pos="412115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“Whic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skil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us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work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?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expected?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442595" indent="-26098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Wingdings"/>
              <a:buChar char=""/>
              <a:tabLst>
                <a:tab pos="443230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ther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anythin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didn’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solidFill>
                  <a:srgbClr val="33475B"/>
                </a:solidFill>
                <a:latin typeface="Calibri"/>
                <a:cs typeface="Calibri"/>
              </a:rPr>
              <a:t>anticipat</a:t>
            </a:r>
            <a:r>
              <a:rPr sz="1100" b="1" i="1" u="sng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i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role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?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lik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dislik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that?”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Starter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prospects: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excitin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business?”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significan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chang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compan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pas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months?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“What'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favorit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aspec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job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?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decid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wor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field]?”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70"/>
              </a:spcBef>
              <a:tabLst>
                <a:tab pos="501015" algn="l"/>
              </a:tabLst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	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“Tel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solidFill>
                  <a:srgbClr val="33475B"/>
                </a:solidFill>
                <a:latin typeface="Calibri"/>
                <a:cs typeface="Calibri"/>
              </a:rPr>
              <a:t>highlight</a:t>
            </a:r>
            <a:r>
              <a:rPr sz="1100" b="1" i="1" u="sng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i="1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[compan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name].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“Tel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solidFill>
                  <a:srgbClr val="33475B"/>
                </a:solidFill>
                <a:latin typeface="Calibri"/>
                <a:cs typeface="Calibri"/>
              </a:rPr>
              <a:t>lowlight</a:t>
            </a:r>
            <a:r>
              <a:rPr sz="1100" b="1" i="1" u="sng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[compan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name].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bigges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solidFill>
                  <a:srgbClr val="33475B"/>
                </a:solidFill>
                <a:latin typeface="Calibri"/>
                <a:cs typeface="Calibri"/>
              </a:rPr>
              <a:t>priorit</a:t>
            </a:r>
            <a:r>
              <a:rPr sz="1100" b="1" i="1" u="sng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b="1" i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righ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now?”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  <a:tabLst>
                <a:tab pos="501015" algn="l"/>
              </a:tabLst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	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bos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fixate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righ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now?”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numbe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importan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metric?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95"/>
              </a:spcBef>
            </a:pPr>
            <a:r>
              <a:rPr sz="1000" spc="293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000" spc="293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000" spc="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achiev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goal]?”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872" y="4992634"/>
            <a:ext cx="5797550" cy="256540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customers: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620" y="5261158"/>
            <a:ext cx="5768340" cy="200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>
              <a:lnSpc>
                <a:spcPct val="100000"/>
              </a:lnSpc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progres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goal]?”</a:t>
            </a:r>
            <a:endParaRPr sz="11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745"/>
              </a:spcBef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worrie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about?”</a:t>
            </a:r>
            <a:endParaRPr sz="110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765"/>
              </a:spcBef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happ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about?”</a:t>
            </a:r>
            <a:endParaRPr sz="110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745"/>
              </a:spcBef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“Whic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industr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event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plannin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attending?”</a:t>
            </a:r>
            <a:endParaRPr sz="110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745"/>
              </a:spcBef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</a:t>
            </a:r>
            <a:r>
              <a:rPr sz="1100" spc="-1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“Ho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effort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[relate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busines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area]?”</a:t>
            </a:r>
            <a:endParaRPr sz="110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765"/>
              </a:spcBef>
            </a:pPr>
            <a:r>
              <a:rPr sz="1100" spc="3210" dirty="0">
                <a:solidFill>
                  <a:srgbClr val="33475B"/>
                </a:solidFill>
                <a:latin typeface="Symbol"/>
                <a:cs typeface="Symbol"/>
              </a:rPr>
              <a:t></a:t>
            </a:r>
            <a:r>
              <a:rPr sz="1100" spc="3210" dirty="0">
                <a:solidFill>
                  <a:srgbClr val="33475B"/>
                </a:solidFill>
                <a:latin typeface="Times New Roman"/>
                <a:cs typeface="Times New Roman"/>
              </a:rPr>
              <a:t>  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mak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eve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mor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successful?”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527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point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umbrell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topic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migh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lookin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specifi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prove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extremel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well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59" y="7337552"/>
            <a:ext cx="2801111" cy="226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7703" y="7791704"/>
            <a:ext cx="2746247" cy="1813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256540"/>
          </a:xfrm>
          <a:prstGeom prst="rect">
            <a:avLst/>
          </a:prstGeom>
          <a:solidFill>
            <a:srgbClr val="E5DFEC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Comprehensio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320" y="1423243"/>
            <a:ext cx="35217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TRU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talk?</a:t>
            </a:r>
            <a:endParaRPr sz="1100">
              <a:latin typeface="Calibri"/>
              <a:cs typeface="Calibri"/>
            </a:endParaRPr>
          </a:p>
          <a:p>
            <a:pPr marL="153670" indent="-140970">
              <a:lnSpc>
                <a:spcPct val="100000"/>
              </a:lnSpc>
              <a:spcBef>
                <a:spcPts val="695"/>
              </a:spcBef>
              <a:buFont typeface="Calibri"/>
              <a:buAutoNum type="alphaLcParenR"/>
              <a:tabLst>
                <a:tab pos="15430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fundamental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business.</a:t>
            </a:r>
            <a:endParaRPr sz="11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695"/>
              </a:spcBef>
              <a:buFont typeface="Calibri"/>
              <a:buAutoNum type="alphaLcParenR"/>
              <a:tabLst>
                <a:tab pos="16065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carrie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well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2179330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rol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pla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one’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succes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thei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2447383"/>
            <a:ext cx="3869690" cy="144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buil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harmoniou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relationship.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strategie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talk?</a:t>
            </a:r>
            <a:endParaRPr sz="1100">
              <a:latin typeface="Calibri"/>
              <a:cs typeface="Calibri"/>
            </a:endParaRPr>
          </a:p>
          <a:p>
            <a:pPr marL="153035" indent="-140335">
              <a:lnSpc>
                <a:spcPct val="100000"/>
              </a:lnSpc>
              <a:spcBef>
                <a:spcPts val="695"/>
              </a:spcBef>
              <a:buFont typeface="Calibri"/>
              <a:buAutoNum type="alphaLcParenR"/>
              <a:tabLst>
                <a:tab pos="153670" algn="l"/>
              </a:tabLst>
            </a:pPr>
            <a:r>
              <a:rPr sz="1100" spc="-5" dirty="0">
                <a:latin typeface="Calibri"/>
                <a:cs typeface="Calibri"/>
              </a:rPr>
              <a:t>encourag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questions.</a:t>
            </a:r>
            <a:endParaRPr sz="11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670"/>
              </a:spcBef>
              <a:buFont typeface="Calibri"/>
              <a:buAutoNum type="alphaLcParenR"/>
              <a:tabLst>
                <a:tab pos="160655" algn="l"/>
              </a:tabLst>
            </a:pPr>
            <a:r>
              <a:rPr sz="1100" spc="-5" dirty="0">
                <a:latin typeface="Calibri"/>
                <a:cs typeface="Calibri"/>
              </a:rPr>
              <a:t>payin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attentio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says.</a:t>
            </a:r>
            <a:endParaRPr sz="1100">
              <a:latin typeface="Calibri"/>
              <a:cs typeface="Calibri"/>
            </a:endParaRPr>
          </a:p>
          <a:p>
            <a:pPr marL="145415" indent="-132715">
              <a:lnSpc>
                <a:spcPct val="100000"/>
              </a:lnSpc>
              <a:spcBef>
                <a:spcPts val="695"/>
              </a:spcBef>
              <a:buFont typeface="Calibri"/>
              <a:buAutoNum type="alphaLcParenR"/>
              <a:tabLst>
                <a:tab pos="146050" algn="l"/>
              </a:tabLst>
            </a:pPr>
            <a:r>
              <a:rPr sz="1100" spc="-5" dirty="0">
                <a:latin typeface="Calibri"/>
                <a:cs typeface="Calibri"/>
              </a:rPr>
              <a:t>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872" y="3968506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sharin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contac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inf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numbe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5" dirty="0">
                <a:latin typeface="Calibri"/>
                <a:cs typeface="Calibri"/>
              </a:rPr>
              <a:t>-mail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318" y="4492581"/>
            <a:ext cx="4992370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considere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generi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?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Choos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thre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options.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“</a:t>
            </a:r>
            <a:r>
              <a:rPr sz="1100" spc="-5" dirty="0">
                <a:latin typeface="Calibri"/>
                <a:cs typeface="Calibri"/>
              </a:rPr>
              <a:t>What’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stereotyp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compute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engineer?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872" y="4992634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“Ho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company?”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327" y="5260690"/>
            <a:ext cx="4222750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 indent="-132715">
              <a:lnSpc>
                <a:spcPct val="100000"/>
              </a:lnSpc>
              <a:buFont typeface="Calibri"/>
              <a:buAutoNum type="alphaLcParenR" startAt="3"/>
              <a:tabLst>
                <a:tab pos="146050" algn="l"/>
              </a:tabLst>
            </a:pPr>
            <a:r>
              <a:rPr sz="1100" spc="-5" dirty="0">
                <a:latin typeface="Calibri"/>
                <a:cs typeface="Calibri"/>
              </a:rPr>
              <a:t>“What’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excitin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product?”</a:t>
            </a:r>
            <a:endParaRPr sz="11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695"/>
              </a:spcBef>
              <a:buFont typeface="Calibri"/>
              <a:buAutoNum type="alphaLcParenR" startAt="3"/>
              <a:tabLst>
                <a:tab pos="160020" algn="l"/>
              </a:tabLst>
            </a:pPr>
            <a:r>
              <a:rPr sz="1100" spc="-5" dirty="0">
                <a:latin typeface="Calibri"/>
                <a:cs typeface="Calibri"/>
              </a:rPr>
              <a:t>“I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differently?”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872" y="5760730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previou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job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460" y="6028786"/>
            <a:ext cx="29787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last?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872" y="6272794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g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“D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industr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exciting?”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0872" y="6781810"/>
            <a:ext cx="5797550" cy="25654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453" y="7049867"/>
            <a:ext cx="564451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7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als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hand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-planne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exit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stallin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simpl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finishe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and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non-awkwar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awa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gracefull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wra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up.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872" y="7549900"/>
            <a:ext cx="5797550" cy="256540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potentia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exi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lines: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4026" y="7817963"/>
            <a:ext cx="5549900" cy="1958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 indent="-228600">
              <a:lnSpc>
                <a:spcPct val="100000"/>
              </a:lnSpc>
              <a:buClr>
                <a:srgbClr val="33475B"/>
              </a:buClr>
              <a:buFont typeface="Calibri"/>
              <a:buAutoNum type="arabicPeriod"/>
              <a:tabLst>
                <a:tab pos="242570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“Thi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bee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grea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thank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tellin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X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card?”</a:t>
            </a:r>
            <a:endParaRPr sz="1100">
              <a:latin typeface="Calibri"/>
              <a:cs typeface="Calibri"/>
            </a:endParaRPr>
          </a:p>
          <a:p>
            <a:pPr marL="241935" marR="33655" indent="-228600">
              <a:lnSpc>
                <a:spcPct val="152700"/>
              </a:lnSpc>
              <a:buClr>
                <a:srgbClr val="33475B"/>
              </a:buClr>
              <a:buFont typeface="Calibri"/>
              <a:buAutoNum type="arabicPeriod"/>
              <a:tabLst>
                <a:tab pos="242570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“Can’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wai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hea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[initiative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project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persona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decision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]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goes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!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Let’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catc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next</a:t>
            </a:r>
            <a:r>
              <a:rPr sz="1100" i="1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[wor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party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conference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meeting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get-together].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rabicPeriod"/>
              <a:tabLst>
                <a:tab pos="241935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“I’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gra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[som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food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drink]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Grea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[mee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catc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up].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273050" indent="-260350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rabicPeriod"/>
              <a:tabLst>
                <a:tab pos="273685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nex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sessio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start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soon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fin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room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nic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meetin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you!”</a:t>
            </a:r>
            <a:endParaRPr sz="1100">
              <a:latin typeface="Calibri"/>
              <a:cs typeface="Calibri"/>
            </a:endParaRPr>
          </a:p>
          <a:p>
            <a:pPr marL="240665" marR="5080" indent="-227965">
              <a:lnSpc>
                <a:spcPct val="152700"/>
              </a:lnSpc>
              <a:buClr>
                <a:srgbClr val="33475B"/>
              </a:buClr>
              <a:buFont typeface="Calibri"/>
              <a:buAutoNum type="arabicPeriod"/>
              <a:tabLst>
                <a:tab pos="273050" algn="l"/>
              </a:tabLst>
            </a:pP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“Well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gla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chanc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connec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ove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[topic]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don’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dominat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your</a:t>
            </a:r>
            <a:r>
              <a:rPr sz="1100" i="1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[morning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afternoon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night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]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I’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[chec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snacks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sa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hell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someone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tak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i="1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wal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aroun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venue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i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etc.]</a:t>
            </a:r>
            <a:r>
              <a:rPr sz="1100" i="1" dirty="0">
                <a:solidFill>
                  <a:srgbClr val="33475B"/>
                </a:solidFill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25654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Avoidin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62" y="1423243"/>
            <a:ext cx="5789295" cy="528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Let'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clear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isn'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guid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steerin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clea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networkin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events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offic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parties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conferences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socia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gatherings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simpl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suggestion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: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home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52700"/>
              </a:lnSpc>
              <a:spcBef>
                <a:spcPts val="750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course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that'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usuall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1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feasibl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strateg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solidFill>
                  <a:srgbClr val="33475B"/>
                </a:solidFill>
                <a:latin typeface="Calibri"/>
                <a:cs typeface="Calibri"/>
              </a:rPr>
              <a:t>forg</a:t>
            </a:r>
            <a:r>
              <a:rPr sz="1100" b="1" u="sng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1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connection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(an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1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since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forgin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connection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tend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-in-han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caree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growth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highl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recommen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occas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onally)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Avoidin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=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avoidin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boring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trite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meaningless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forgettabl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valu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part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cipants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33475B"/>
                </a:solidFill>
                <a:latin typeface="Calibri"/>
                <a:cs typeface="Calibri"/>
              </a:rPr>
              <a:t>that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suggestions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6985" algn="just">
              <a:lnSpc>
                <a:spcPct val="152500"/>
              </a:lnSpc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First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curious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perso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9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peopl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Chance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whol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kno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-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things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advantag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that.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Figur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lot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Don'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forge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liste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engage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</a:t>
            </a:r>
            <a:r>
              <a:rPr sz="1100" spc="-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clea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jus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throug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motions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Second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pos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uniqu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star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8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n-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obviou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discussions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like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"It'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week,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"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7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(unles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farme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meteorologist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maybe)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creativ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mayb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4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littl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weird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says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"Wow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it'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week,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"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reply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"Sur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gro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warme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area?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"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you'r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childhoo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differen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place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they'v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lived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interesting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52700"/>
              </a:lnSpc>
              <a:spcBef>
                <a:spcPts val="750"/>
              </a:spcBef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Third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avoi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ultra-controversia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sensitiv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topics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includ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politics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physica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appearance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religion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anythin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PG-1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3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up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Whethe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lov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neve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tips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starters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mos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fro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luc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there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6781810"/>
            <a:ext cx="5797550" cy="256540"/>
          </a:xfrm>
          <a:prstGeom prst="rect">
            <a:avLst/>
          </a:prstGeom>
          <a:solidFill>
            <a:srgbClr val="E5DFEC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Comprehensio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317" y="7049867"/>
            <a:ext cx="5222875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1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Whic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followin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sound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inappropriat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b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kindl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b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endin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conversation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53035" indent="-14033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lphaLcParenR"/>
              <a:tabLst>
                <a:tab pos="153670" algn="l"/>
              </a:tabLst>
            </a:pP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frien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ove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shoul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probab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exchang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contac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info?</a:t>
            </a:r>
            <a:endParaRPr sz="11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lphaLcParenR"/>
              <a:tabLst>
                <a:tab pos="160655" algn="l"/>
              </a:tabLst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Excus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goin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us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restroom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Enjo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res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event.</a:t>
            </a:r>
            <a:endParaRPr sz="1100">
              <a:latin typeface="Calibri"/>
              <a:cs typeface="Calibri"/>
            </a:endParaRPr>
          </a:p>
          <a:p>
            <a:pPr marL="145415" indent="-13271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lphaLcParenR"/>
              <a:tabLst>
                <a:tab pos="146050" algn="l"/>
              </a:tabLst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ther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anything/els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hel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p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yo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u</a:t>
            </a:r>
            <a:r>
              <a:rPr sz="1100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with?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872" y="8061964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)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thin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I’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m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don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here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Anyway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wh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like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conferences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460" y="8586049"/>
            <a:ext cx="39509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2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Whic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f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followin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ca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inferre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avoidin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talk?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872" y="8830060"/>
            <a:ext cx="5797550" cy="256540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)</a:t>
            </a:r>
            <a:r>
              <a:rPr sz="1100" b="1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Ther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alway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pat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follo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w</a:t>
            </a:r>
            <a:r>
              <a:rPr sz="1100" b="1" spc="-3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whe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tryin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star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conversatio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wit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h</a:t>
            </a:r>
            <a:r>
              <a:rPr sz="1100" b="1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475B"/>
                </a:solidFill>
                <a:latin typeface="Calibri"/>
                <a:cs typeface="Calibri"/>
              </a:rPr>
              <a:t>someone</a:t>
            </a:r>
            <a:r>
              <a:rPr sz="1100" b="1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450" y="9098125"/>
            <a:ext cx="53651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indent="-147320">
              <a:lnSpc>
                <a:spcPct val="100000"/>
              </a:lnSpc>
              <a:buClr>
                <a:srgbClr val="33475B"/>
              </a:buClr>
              <a:buFont typeface="Calibri"/>
              <a:buAutoNum type="alphaLcParenR" startAt="2"/>
              <a:tabLst>
                <a:tab pos="160655" algn="l"/>
              </a:tabLst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y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shoul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avoide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migh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pressur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n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party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45415" indent="-132715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lphaLcParenR" startAt="2"/>
              <a:tabLst>
                <a:tab pos="146050" algn="l"/>
              </a:tabLst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Askin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question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abou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weathe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someone’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childhoo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littl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weir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695"/>
              </a:spcBef>
              <a:buClr>
                <a:srgbClr val="33475B"/>
              </a:buClr>
              <a:buFont typeface="Calibri"/>
              <a:buAutoNum type="alphaLcParenR" startAt="2"/>
              <a:tabLst>
                <a:tab pos="160655" algn="l"/>
              </a:tabLst>
            </a:pP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Withou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t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a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doubt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,</a:t>
            </a:r>
            <a:r>
              <a:rPr sz="1100" spc="-25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everyon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like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makin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g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smal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k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d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look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fo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r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opportun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tie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s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al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l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th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33475B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3475B"/>
                </a:solidFill>
                <a:latin typeface="Calibri"/>
                <a:cs typeface="Calibri"/>
              </a:rPr>
              <a:t>time</a:t>
            </a:r>
            <a:r>
              <a:rPr sz="1100" dirty="0">
                <a:solidFill>
                  <a:srgbClr val="33475B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899170"/>
            <a:ext cx="5797550" cy="3479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Exercis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Smal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Tal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Practice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33333"/>
                </a:solidFill>
                <a:latin typeface="Calibri"/>
                <a:cs typeface="Calibri"/>
              </a:rPr>
              <a:t>Offic</a:t>
            </a:r>
            <a:r>
              <a:rPr sz="1100" b="1" spc="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050" b="1" spc="-7" baseline="31746" dirty="0">
                <a:solidFill>
                  <a:srgbClr val="333333"/>
                </a:solidFill>
                <a:latin typeface="Calibri"/>
                <a:cs typeface="Calibri"/>
              </a:rPr>
              <a:t>2</a:t>
            </a:r>
            <a:endParaRPr sz="1050" baseline="31746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257269"/>
            <a:ext cx="5721350" cy="724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5" dirty="0">
                <a:latin typeface="Arial"/>
                <a:cs typeface="Arial"/>
              </a:rPr>
              <a:t>ea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th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on</a:t>
            </a:r>
            <a:r>
              <a:rPr sz="1000" b="1" spc="-5" dirty="0">
                <a:latin typeface="Arial"/>
                <a:cs typeface="Arial"/>
              </a:rPr>
              <a:t>versati</a:t>
            </a:r>
            <a:r>
              <a:rPr sz="1000" b="1" spc="-10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n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belo</a:t>
            </a:r>
            <a:r>
              <a:rPr sz="1000" b="1" dirty="0">
                <a:latin typeface="Arial"/>
                <a:cs typeface="Arial"/>
              </a:rPr>
              <a:t>w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an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fin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th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Arial"/>
                <a:cs typeface="Arial"/>
              </a:rPr>
              <a:t>5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ex</a:t>
            </a:r>
            <a:r>
              <a:rPr sz="1000" b="1" spc="-10" dirty="0">
                <a:latin typeface="Arial"/>
                <a:cs typeface="Arial"/>
              </a:rPr>
              <a:t>p</a:t>
            </a:r>
            <a:r>
              <a:rPr sz="1000" b="1" spc="-5" dirty="0">
                <a:latin typeface="Arial"/>
                <a:cs typeface="Arial"/>
              </a:rPr>
              <a:t>ressi</a:t>
            </a:r>
            <a:r>
              <a:rPr sz="1000" b="1" spc="-10" dirty="0">
                <a:latin typeface="Arial"/>
                <a:cs typeface="Arial"/>
              </a:rPr>
              <a:t>on</a:t>
            </a:r>
            <a:r>
              <a:rPr sz="1000" b="1" dirty="0">
                <a:latin typeface="Arial"/>
                <a:cs typeface="Arial"/>
              </a:rPr>
              <a:t>s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h</a:t>
            </a:r>
            <a:r>
              <a:rPr sz="1000" b="1" spc="-5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ar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i</a:t>
            </a:r>
            <a:r>
              <a:rPr sz="1000" b="1" spc="-10" dirty="0">
                <a:latin typeface="Arial"/>
                <a:cs typeface="Arial"/>
              </a:rPr>
              <a:t>n</a:t>
            </a:r>
            <a:r>
              <a:rPr sz="1000" b="1" spc="-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pp</a:t>
            </a:r>
            <a:r>
              <a:rPr sz="1000" b="1" spc="-5" dirty="0">
                <a:latin typeface="Arial"/>
                <a:cs typeface="Arial"/>
              </a:rPr>
              <a:t>r</a:t>
            </a:r>
            <a:r>
              <a:rPr sz="1000" b="1" spc="-10" dirty="0">
                <a:latin typeface="Arial"/>
                <a:cs typeface="Arial"/>
              </a:rPr>
              <a:t>op</a:t>
            </a:r>
            <a:r>
              <a:rPr sz="1000" b="1" spc="-5" dirty="0">
                <a:latin typeface="Arial"/>
                <a:cs typeface="Arial"/>
              </a:rPr>
              <a:t>riat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fo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Arial"/>
                <a:cs typeface="Arial"/>
              </a:rPr>
              <a:t>a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s</a:t>
            </a:r>
            <a:r>
              <a:rPr sz="1000" b="1" spc="-10" dirty="0">
                <a:latin typeface="Arial"/>
                <a:cs typeface="Arial"/>
              </a:rPr>
              <a:t>m</a:t>
            </a:r>
            <a:r>
              <a:rPr sz="1000" b="1" spc="-5" dirty="0">
                <a:latin typeface="Arial"/>
                <a:cs typeface="Arial"/>
              </a:rPr>
              <a:t>al</a:t>
            </a:r>
            <a:r>
              <a:rPr sz="1000" b="1" dirty="0">
                <a:latin typeface="Arial"/>
                <a:cs typeface="Arial"/>
              </a:rPr>
              <a:t>l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talk</a:t>
            </a:r>
            <a:r>
              <a:rPr sz="1000" b="1" dirty="0">
                <a:latin typeface="Arial"/>
                <a:cs typeface="Arial"/>
              </a:rPr>
              <a:t>.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The</a:t>
            </a:r>
            <a:r>
              <a:rPr sz="1000" b="1" dirty="0">
                <a:latin typeface="Arial"/>
                <a:cs typeface="Arial"/>
              </a:rPr>
              <a:t>n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chec</a:t>
            </a:r>
            <a:r>
              <a:rPr sz="1000" b="1" dirty="0">
                <a:latin typeface="Arial"/>
                <a:cs typeface="Arial"/>
              </a:rPr>
              <a:t>k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you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ans</a:t>
            </a:r>
            <a:r>
              <a:rPr sz="1000" b="1" spc="-10" dirty="0">
                <a:latin typeface="Arial"/>
                <a:cs typeface="Arial"/>
              </a:rPr>
              <a:t>w</a:t>
            </a:r>
            <a:r>
              <a:rPr sz="1000" b="1" spc="-5" dirty="0">
                <a:latin typeface="Arial"/>
                <a:cs typeface="Arial"/>
              </a:rPr>
              <a:t>ers</a:t>
            </a:r>
            <a:r>
              <a:rPr sz="1000" b="1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there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haven'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see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aroun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before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orke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long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onl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bee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onths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esource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epart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ent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us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ales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ale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sound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lik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interestin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job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okay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loo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lik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coul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reall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coffee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bee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reall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hecti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eek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Tel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abou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leas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suppo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nic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eekend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Wom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hear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callin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blu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skies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happe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catc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ga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las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night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orkin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late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grea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ga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overti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ctually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don'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eve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kno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playing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don'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reall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follo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sports.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hiefs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they'r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goin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final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year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sure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bette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bac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desk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peakin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desks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offic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furniture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nice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bu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oul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rathe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pai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overti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hour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furniture.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headin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earl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today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look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lik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igh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sno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kno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can'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believ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eather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opefull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prin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soon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can'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unti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pring.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neither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divorc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finall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throug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59" y="95692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6460" y="9637087"/>
            <a:ext cx="376364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spc="-7" baseline="29914" dirty="0">
                <a:latin typeface="Calibri"/>
                <a:cs typeface="Calibri"/>
              </a:rPr>
              <a:t>2</a:t>
            </a:r>
            <a:r>
              <a:rPr sz="975" spc="104" baseline="29914" dirty="0"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https://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www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.englishclub.co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/speaking/s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all-talk_practice2office.ht</a:t>
            </a:r>
            <a:r>
              <a:rPr sz="100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790" y="8775816"/>
            <a:ext cx="5558790" cy="0"/>
          </a:xfrm>
          <a:custGeom>
            <a:avLst/>
            <a:gdLst/>
            <a:ahLst/>
            <a:cxnLst/>
            <a:rect l="l" t="t" r="r" b="b"/>
            <a:pathLst>
              <a:path w="5558790">
                <a:moveTo>
                  <a:pt x="0" y="0"/>
                </a:moveTo>
                <a:lnTo>
                  <a:pt x="5558789" y="0"/>
                </a:lnTo>
              </a:path>
            </a:pathLst>
          </a:custGeom>
          <a:ln w="317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5" cy="10693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09797"/>
            <a:ext cx="5617210" cy="378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N</a:t>
            </a:r>
            <a:r>
              <a:rPr sz="1000" b="1" spc="-5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w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chec</a:t>
            </a:r>
            <a:r>
              <a:rPr sz="1000" b="1" dirty="0">
                <a:latin typeface="Arial"/>
                <a:cs typeface="Arial"/>
              </a:rPr>
              <a:t>k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you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ans</a:t>
            </a:r>
            <a:r>
              <a:rPr sz="1000" b="1" spc="-10" dirty="0">
                <a:latin typeface="Arial"/>
                <a:cs typeface="Arial"/>
              </a:rPr>
              <a:t>w</a:t>
            </a:r>
            <a:r>
              <a:rPr sz="1000" b="1" spc="-5" dirty="0">
                <a:latin typeface="Arial"/>
                <a:cs typeface="Arial"/>
              </a:rPr>
              <a:t>ers</a:t>
            </a:r>
            <a:r>
              <a:rPr sz="1000" b="1" dirty="0">
                <a:latin typeface="Arial"/>
                <a:cs typeface="Arial"/>
              </a:rPr>
              <a:t>.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Arial"/>
                <a:cs typeface="Arial"/>
              </a:rPr>
              <a:t>D</a:t>
            </a:r>
            <a:r>
              <a:rPr sz="1000" b="1" spc="-5" dirty="0">
                <a:latin typeface="Arial"/>
                <a:cs typeface="Arial"/>
              </a:rPr>
              <a:t>i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yo</a:t>
            </a:r>
            <a:r>
              <a:rPr sz="1000" b="1" dirty="0">
                <a:latin typeface="Arial"/>
                <a:cs typeface="Arial"/>
              </a:rPr>
              <a:t>u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fin</a:t>
            </a:r>
            <a:r>
              <a:rPr sz="1000" b="1" dirty="0">
                <a:latin typeface="Arial"/>
                <a:cs typeface="Arial"/>
              </a:rPr>
              <a:t>d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al</a:t>
            </a:r>
            <a:r>
              <a:rPr sz="1000" b="1" dirty="0">
                <a:latin typeface="Arial"/>
                <a:cs typeface="Arial"/>
              </a:rPr>
              <a:t>l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Arial"/>
                <a:cs typeface="Arial"/>
              </a:rPr>
              <a:t>5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Arial"/>
                <a:cs typeface="Arial"/>
              </a:rPr>
              <a:t>m</a:t>
            </a:r>
            <a:r>
              <a:rPr sz="1000" b="1" spc="-5" dirty="0">
                <a:latin typeface="Arial"/>
                <a:cs typeface="Arial"/>
              </a:rPr>
              <a:t>istake</a:t>
            </a:r>
            <a:r>
              <a:rPr sz="1000" b="1" dirty="0">
                <a:latin typeface="Arial"/>
                <a:cs typeface="Arial"/>
              </a:rPr>
              <a:t>s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tha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th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speaker</a:t>
            </a:r>
            <a:r>
              <a:rPr sz="1000" b="1" dirty="0">
                <a:latin typeface="Arial"/>
                <a:cs typeface="Arial"/>
              </a:rPr>
              <a:t>s</a:t>
            </a:r>
            <a:r>
              <a:rPr sz="1000" b="1" spc="2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Arial"/>
                <a:cs typeface="Arial"/>
              </a:rPr>
              <a:t>did</a:t>
            </a:r>
            <a:r>
              <a:rPr sz="1000" b="1" dirty="0"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us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ales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orrection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us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haven'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see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around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ales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inappropriat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discus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ho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uc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peopl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ak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offic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durin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tal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k.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2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hiefs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they'r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goin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ak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final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year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12700" marR="230504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orrection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shoul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continu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subjec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becaus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obviousl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not</a:t>
            </a:r>
            <a:r>
              <a:rPr sz="100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intereste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3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peakin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desks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thin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offic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furniture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orrection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di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tak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cu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ant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th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conversation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4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It'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nice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bu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oul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rathe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ge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pai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fo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overti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hour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hav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furniture.</a:t>
            </a:r>
            <a:r>
              <a:rPr sz="1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orrection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ivin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you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opinio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abou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controversia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subjec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appropriat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he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akin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i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tal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so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eon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yo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don'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kno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trust.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5.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neither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divorc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finall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throug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0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then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333333"/>
                </a:solidFill>
                <a:latin typeface="Arial"/>
                <a:cs typeface="Arial"/>
              </a:rPr>
              <a:t>orrection</a:t>
            </a:r>
            <a:r>
              <a:rPr sz="1000" b="1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r>
              <a:rPr sz="10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rivat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infor</a:t>
            </a:r>
            <a:r>
              <a:rPr sz="10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atio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abou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one'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persona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lif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00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000" i="1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333333"/>
                </a:solidFill>
                <a:latin typeface="Arial"/>
                <a:cs typeface="Arial"/>
              </a:rPr>
              <a:t>acceptable</a:t>
            </a:r>
            <a:r>
              <a:rPr sz="1000" i="1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472" y="5193802"/>
            <a:ext cx="5568950" cy="25654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2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.</a:t>
            </a:r>
            <a:r>
              <a:rPr sz="1100" b="1" dirty="0">
                <a:solidFill>
                  <a:srgbClr val="984806"/>
                </a:solidFill>
                <a:latin typeface="Times New Roman"/>
                <a:cs typeface="Times New Roman"/>
              </a:rPr>
              <a:t>  </a:t>
            </a:r>
            <a:r>
              <a:rPr sz="1100" b="1" spc="12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Makin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Appointment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Busines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s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Settin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5705866"/>
            <a:ext cx="5797550" cy="256540"/>
          </a:xfrm>
          <a:prstGeom prst="rect">
            <a:avLst/>
          </a:prstGeom>
          <a:solidFill>
            <a:srgbClr val="DBE5F1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email</a:t>
            </a:r>
            <a:r>
              <a:rPr sz="1100" b="1" spc="5" dirty="0">
                <a:latin typeface="Calibri"/>
                <a:cs typeface="Calibri"/>
              </a:rPr>
              <a:t>?</a:t>
            </a:r>
            <a:r>
              <a:rPr sz="1050" b="1" spc="-7" baseline="31746" dirty="0">
                <a:latin typeface="Calibri"/>
                <a:cs typeface="Calibri"/>
              </a:rPr>
              <a:t>3</a:t>
            </a:r>
            <a:endParaRPr sz="1050" baseline="3174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5973933"/>
            <a:ext cx="561594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400"/>
              </a:lnSpc>
            </a:pPr>
            <a:r>
              <a:rPr sz="1100" spc="-5" dirty="0">
                <a:latin typeface="Calibri"/>
                <a:cs typeface="Calibri"/>
              </a:rPr>
              <a:t>Bein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cance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English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expression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email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concisel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clearly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055" y="6498346"/>
            <a:ext cx="5901055" cy="2078989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Askin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720"/>
              </a:spcBef>
            </a:pPr>
            <a:r>
              <a:rPr sz="1100" spc="-5" dirty="0">
                <a:latin typeface="Calibri"/>
                <a:cs typeface="Calibri"/>
              </a:rPr>
              <a:t>(forma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situations)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70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discuss…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66040" marR="234823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indicat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suitabl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(neutral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172910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(date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discuss…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(informal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(up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about…?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59" y="95692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6460" y="9637087"/>
            <a:ext cx="361569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spc="-7" baseline="29914" dirty="0">
                <a:latin typeface="Calibri"/>
                <a:cs typeface="Calibri"/>
              </a:rPr>
              <a:t>3</a:t>
            </a:r>
            <a:r>
              <a:rPr sz="975" spc="104" baseline="29914" dirty="0"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https://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www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.english-at-ho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e.co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/business/english-appoint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ents</a:t>
            </a:r>
            <a:r>
              <a:rPr sz="100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055" y="902218"/>
            <a:ext cx="5901055" cy="1823085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Suggestin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tim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(neutral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66040" marR="374713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Tuesday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(informal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498094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about…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055" y="2987050"/>
            <a:ext cx="5901055" cy="1310640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Agreein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(formal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80200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email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discuss…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(date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place)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(neutra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(time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(place)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055" y="4559818"/>
            <a:ext cx="5901055" cy="3615054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Sayin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convenien</a:t>
            </a:r>
            <a:r>
              <a:rPr sz="1100" b="1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(formal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9842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Unfortunately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11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gla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Wednesda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Thursday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Cancelli</a:t>
            </a:r>
            <a:r>
              <a:rPr sz="1100" b="1" dirty="0">
                <a:latin typeface="Calibri"/>
                <a:cs typeface="Calibri"/>
              </a:rPr>
              <a:t>ng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(formal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46609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Unfortunately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unforesee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tomorro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afternoon.</a:t>
            </a:r>
            <a:endParaRPr sz="1100">
              <a:latin typeface="Calibri"/>
              <a:cs typeface="Calibri"/>
            </a:endParaRPr>
          </a:p>
          <a:p>
            <a:pPr marL="66040" marR="221107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(neutral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6040" marR="184150">
              <a:lnSpc>
                <a:spcPts val="2020"/>
              </a:lnSpc>
              <a:spcBef>
                <a:spcPts val="155"/>
              </a:spcBef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cance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Wednesday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unexpecte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008" y="8433820"/>
            <a:ext cx="5907405" cy="0"/>
          </a:xfrm>
          <a:custGeom>
            <a:avLst/>
            <a:gdLst/>
            <a:ahLst/>
            <a:cxnLst/>
            <a:rect l="l" t="t" r="r" b="b"/>
            <a:pathLst>
              <a:path w="5907405">
                <a:moveTo>
                  <a:pt x="0" y="0"/>
                </a:moveTo>
                <a:lnTo>
                  <a:pt x="59070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055" y="8436867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59">
                <a:moveTo>
                  <a:pt x="0" y="0"/>
                </a:moveTo>
                <a:lnTo>
                  <a:pt x="0" y="1292351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29983" y="8436867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59">
                <a:moveTo>
                  <a:pt x="0" y="0"/>
                </a:moveTo>
                <a:lnTo>
                  <a:pt x="0" y="1292351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9055" y="8433820"/>
            <a:ext cx="590105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Apologising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720"/>
              </a:spcBef>
            </a:pPr>
            <a:r>
              <a:rPr sz="1100" spc="-5" dirty="0">
                <a:latin typeface="Calibri"/>
                <a:cs typeface="Calibri"/>
              </a:rPr>
              <a:t>(formal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9850" marR="3895090">
              <a:lnSpc>
                <a:spcPct val="152700"/>
              </a:lnSpc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apologis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inconvenience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(informal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70"/>
              </a:spcBef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cancelling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8991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351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29983" y="899170"/>
            <a:ext cx="0" cy="1292860"/>
          </a:xfrm>
          <a:custGeom>
            <a:avLst/>
            <a:gdLst/>
            <a:ahLst/>
            <a:cxnLst/>
            <a:rect l="l" t="t" r="r" b="b"/>
            <a:pathLst>
              <a:path h="1292860">
                <a:moveTo>
                  <a:pt x="0" y="0"/>
                </a:moveTo>
                <a:lnTo>
                  <a:pt x="0" y="1292351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9055" y="899170"/>
            <a:ext cx="590105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Askin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confirmatio</a:t>
            </a:r>
            <a:r>
              <a:rPr sz="1100" b="1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(neutral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9850" marR="199072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confir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suitabl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(informal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008" y="2194570"/>
            <a:ext cx="5907405" cy="0"/>
          </a:xfrm>
          <a:custGeom>
            <a:avLst/>
            <a:gdLst/>
            <a:ahLst/>
            <a:cxnLst/>
            <a:rect l="l" t="t" r="r" b="b"/>
            <a:pathLst>
              <a:path w="5907405">
                <a:moveTo>
                  <a:pt x="0" y="0"/>
                </a:moveTo>
                <a:lnTo>
                  <a:pt x="59070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9055" y="2456698"/>
            <a:ext cx="5901055" cy="1567180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Writin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someon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don’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kno</a:t>
            </a:r>
            <a:r>
              <a:rPr sz="1100" b="1" dirty="0">
                <a:latin typeface="Calibri"/>
                <a:cs typeface="Calibri"/>
              </a:rPr>
              <a:t>w</a:t>
            </a:r>
            <a:endParaRPr sz="1100">
              <a:latin typeface="Calibri"/>
              <a:cs typeface="Calibri"/>
            </a:endParaRPr>
          </a:p>
          <a:p>
            <a:pPr marL="66040" marR="31305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backgroun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company.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</a:t>
            </a:r>
            <a:r>
              <a:rPr sz="1100" dirty="0">
                <a:latin typeface="Calibri"/>
                <a:cs typeface="Calibri"/>
              </a:rPr>
              <a:t>…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  <a:p>
            <a:pPr marL="66040" marR="1028065">
              <a:lnSpc>
                <a:spcPct val="152700"/>
              </a:lnSpc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gratefu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indicat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forwar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872" y="4282450"/>
            <a:ext cx="5797550" cy="512445"/>
          </a:xfrm>
          <a:prstGeom prst="rect">
            <a:avLst/>
          </a:prstGeom>
          <a:solidFill>
            <a:srgbClr val="DBE5F1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 marR="2976880">
              <a:lnSpc>
                <a:spcPct val="152700"/>
              </a:lnSpc>
            </a:pPr>
            <a:r>
              <a:rPr sz="1100" b="1" spc="-5" dirty="0">
                <a:latin typeface="Calibri"/>
                <a:cs typeface="Calibri"/>
              </a:rPr>
              <a:t>Nee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chang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phone</a:t>
            </a:r>
            <a:r>
              <a:rPr sz="1100" b="1" spc="5" dirty="0">
                <a:latin typeface="Calibri"/>
                <a:cs typeface="Calibri"/>
              </a:rPr>
              <a:t>?</a:t>
            </a:r>
            <a:r>
              <a:rPr sz="1050" b="1" spc="-7" baseline="31746" dirty="0">
                <a:latin typeface="Calibri"/>
                <a:cs typeface="Calibri"/>
              </a:rPr>
              <a:t>4</a:t>
            </a:r>
            <a:r>
              <a:rPr sz="1050" b="1" spc="-7" baseline="31746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6008" y="6074674"/>
            <a:ext cx="5907405" cy="0"/>
          </a:xfrm>
          <a:custGeom>
            <a:avLst/>
            <a:gdLst/>
            <a:ahLst/>
            <a:cxnLst/>
            <a:rect l="l" t="t" r="r" b="b"/>
            <a:pathLst>
              <a:path w="5907405">
                <a:moveTo>
                  <a:pt x="0" y="0"/>
                </a:moveTo>
                <a:lnTo>
                  <a:pt x="59070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9055" y="6077722"/>
            <a:ext cx="0" cy="3084830"/>
          </a:xfrm>
          <a:custGeom>
            <a:avLst/>
            <a:gdLst/>
            <a:ahLst/>
            <a:cxnLst/>
            <a:rect l="l" t="t" r="r" b="b"/>
            <a:pathLst>
              <a:path h="3084829">
                <a:moveTo>
                  <a:pt x="0" y="0"/>
                </a:moveTo>
                <a:lnTo>
                  <a:pt x="0" y="3084569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9983" y="6077722"/>
            <a:ext cx="0" cy="3084830"/>
          </a:xfrm>
          <a:custGeom>
            <a:avLst/>
            <a:gdLst/>
            <a:ahLst/>
            <a:cxnLst/>
            <a:rect l="l" t="t" r="r" b="b"/>
            <a:pathLst>
              <a:path h="3084829">
                <a:moveTo>
                  <a:pt x="0" y="0"/>
                </a:moveTo>
                <a:lnTo>
                  <a:pt x="0" y="3084569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9055" y="4806549"/>
            <a:ext cx="5901055" cy="435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37084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“neutral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situations.</a:t>
            </a:r>
            <a:endParaRPr sz="1100">
              <a:latin typeface="Calibri"/>
              <a:cs typeface="Calibri"/>
            </a:endParaRPr>
          </a:p>
          <a:p>
            <a:pPr marL="69850" marR="14414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neutra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situations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members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remember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guide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69850" marR="4902200">
              <a:lnSpc>
                <a:spcPct val="1545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Askin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o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Mee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Neutra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9850" marR="3972560">
              <a:lnSpc>
                <a:spcPct val="1509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“Ar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17th?”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you?”</a:t>
            </a:r>
            <a:endParaRPr sz="1100">
              <a:latin typeface="Calibri"/>
              <a:cs typeface="Calibri"/>
            </a:endParaRPr>
          </a:p>
          <a:p>
            <a:pPr marL="69850" marR="3665854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you?”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16th?”</a:t>
            </a:r>
            <a:endParaRPr sz="1100">
              <a:latin typeface="Calibri"/>
              <a:cs typeface="Calibri"/>
            </a:endParaRPr>
          </a:p>
          <a:p>
            <a:pPr marL="69850" marR="193167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3r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colleagues)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9850" marR="355600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week?”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weekend?”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“Fanc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tomorro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evening?”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9159" y="95692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86460" y="9637087"/>
            <a:ext cx="36391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spc="-7" baseline="29914" dirty="0">
                <a:latin typeface="Calibri"/>
                <a:cs typeface="Calibri"/>
              </a:rPr>
              <a:t>4</a:t>
            </a:r>
            <a:r>
              <a:rPr sz="975" spc="104" baseline="29914" dirty="0"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</a:rPr>
              <a:t>https://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www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.english-at-ho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e.co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/speaking/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aking-appoint</a:t>
            </a:r>
            <a:r>
              <a:rPr sz="1000" u="sng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000" u="sng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ents</a:t>
            </a:r>
            <a:r>
              <a:rPr sz="100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899170"/>
            <a:ext cx="0" cy="2060575"/>
          </a:xfrm>
          <a:custGeom>
            <a:avLst/>
            <a:gdLst/>
            <a:ahLst/>
            <a:cxnLst/>
            <a:rect l="l" t="t" r="r" b="b"/>
            <a:pathLst>
              <a:path h="2060575">
                <a:moveTo>
                  <a:pt x="0" y="0"/>
                </a:moveTo>
                <a:lnTo>
                  <a:pt x="0" y="2060447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29983" y="899170"/>
            <a:ext cx="0" cy="2060575"/>
          </a:xfrm>
          <a:custGeom>
            <a:avLst/>
            <a:gdLst/>
            <a:ahLst/>
            <a:cxnLst/>
            <a:rect l="l" t="t" r="r" b="b"/>
            <a:pathLst>
              <a:path h="2060575">
                <a:moveTo>
                  <a:pt x="0" y="0"/>
                </a:moveTo>
                <a:lnTo>
                  <a:pt x="0" y="2060447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9055" y="899170"/>
            <a:ext cx="5901055" cy="206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4681220">
              <a:lnSpc>
                <a:spcPct val="152700"/>
              </a:lnSpc>
            </a:pP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Agreein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Dat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Neutra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9850" marR="259588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Thursda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fine.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“Thursda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me.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“Thursda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perfect.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9850" marR="417893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Thursday’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008" y="2962666"/>
            <a:ext cx="5907405" cy="0"/>
          </a:xfrm>
          <a:custGeom>
            <a:avLst/>
            <a:gdLst/>
            <a:ahLst/>
            <a:cxnLst/>
            <a:rect l="l" t="t" r="r" b="b"/>
            <a:pathLst>
              <a:path w="5907405">
                <a:moveTo>
                  <a:pt x="0" y="0"/>
                </a:moveTo>
                <a:lnTo>
                  <a:pt x="59070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9055" y="3084586"/>
            <a:ext cx="5901055" cy="2078989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 marR="4215130">
              <a:lnSpc>
                <a:spcPct val="152700"/>
              </a:lnSpc>
            </a:pP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Suggestin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Differen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t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Da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te</a:t>
            </a:r>
            <a:r>
              <a:rPr sz="1100" b="1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Neutra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Monday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instead?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  <a:p>
            <a:pPr marL="66040" marR="39306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“Ah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Wednesda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littl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prefe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Friday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3rd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6th?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“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17th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19th?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colleagues)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“N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day?”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9055" y="5285242"/>
            <a:ext cx="5901055" cy="2334895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 marR="4898390">
              <a:lnSpc>
                <a:spcPct val="152700"/>
              </a:lnSpc>
            </a:pP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Settin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A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Time</a:t>
            </a:r>
            <a:r>
              <a:rPr sz="1100" b="1" spc="-5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Neutra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 marR="3767454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you?”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3p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?”</a:t>
            </a:r>
            <a:endParaRPr sz="1100">
              <a:latin typeface="Calibri"/>
              <a:cs typeface="Calibri"/>
            </a:endParaRPr>
          </a:p>
          <a:p>
            <a:pPr marL="66040" marR="330581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possible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2p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you?”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 marR="426529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“OK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“Cool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2.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055" y="7741924"/>
            <a:ext cx="5901055" cy="2078989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 marR="4235450">
              <a:lnSpc>
                <a:spcPct val="152700"/>
              </a:lnSpc>
            </a:pP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Changin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99CC"/>
                </a:solidFill>
                <a:latin typeface="Calibri"/>
                <a:cs typeface="Calibri"/>
              </a:rPr>
              <a:t>Arrangemen</a:t>
            </a:r>
            <a:r>
              <a:rPr sz="1100" b="1" dirty="0">
                <a:solidFill>
                  <a:srgbClr val="0099CC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Neutra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 marR="83185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urgen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</a:t>
            </a:r>
            <a:r>
              <a:rPr sz="1100" dirty="0">
                <a:latin typeface="Calibri"/>
                <a:cs typeface="Calibri"/>
              </a:rPr>
              <a:t>x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time?”</a:t>
            </a:r>
            <a:endParaRPr sz="1100">
              <a:latin typeface="Calibri"/>
              <a:cs typeface="Calibri"/>
            </a:endParaRPr>
          </a:p>
          <a:p>
            <a:pPr marL="66040" marR="49530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“Somethin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croppe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time?”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Informa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“Look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tomorrow.</a:t>
            </a:r>
            <a:r>
              <a:rPr sz="1100" dirty="0">
                <a:latin typeface="Calibri"/>
                <a:cs typeface="Calibri"/>
              </a:rPr>
              <a:t>”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899170"/>
            <a:ext cx="5797550" cy="25654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Appointment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Qui</a:t>
            </a:r>
            <a:r>
              <a:rPr sz="1100" b="1" dirty="0">
                <a:latin typeface="Calibri"/>
                <a:cs typeface="Calibri"/>
              </a:rPr>
              <a:t>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167234"/>
            <a:ext cx="158242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Choos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correc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answer.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152400" algn="l"/>
                <a:tab pos="322580" algn="l"/>
              </a:tabLst>
            </a:pP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Monda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sui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</a:tabLst>
            </a:pP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5333" y="1679298"/>
            <a:ext cx="120014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c.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2927" y="1667266"/>
            <a:ext cx="36576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woul</a:t>
            </a:r>
            <a:r>
              <a:rPr sz="1100" b="1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3272" y="2246386"/>
            <a:ext cx="268605" cy="170815"/>
          </a:xfrm>
          <a:custGeom>
            <a:avLst/>
            <a:gdLst/>
            <a:ahLst/>
            <a:cxnLst/>
            <a:rect l="l" t="t" r="r" b="b"/>
            <a:pathLst>
              <a:path w="268605" h="170814">
                <a:moveTo>
                  <a:pt x="0" y="170687"/>
                </a:moveTo>
                <a:lnTo>
                  <a:pt x="268223" y="170687"/>
                </a:lnTo>
                <a:lnTo>
                  <a:pt x="268223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3272" y="4291594"/>
            <a:ext cx="640080" cy="170815"/>
          </a:xfrm>
          <a:custGeom>
            <a:avLst/>
            <a:gdLst/>
            <a:ahLst/>
            <a:cxnLst/>
            <a:rect l="l" t="t" r="r" b="b"/>
            <a:pathLst>
              <a:path w="640080" h="170814">
                <a:moveTo>
                  <a:pt x="0" y="170687"/>
                </a:moveTo>
                <a:lnTo>
                  <a:pt x="640079" y="170687"/>
                </a:lnTo>
                <a:lnTo>
                  <a:pt x="640079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3272" y="5315722"/>
            <a:ext cx="320040" cy="170815"/>
          </a:xfrm>
          <a:custGeom>
            <a:avLst/>
            <a:gdLst/>
            <a:ahLst/>
            <a:cxnLst/>
            <a:rect l="l" t="t" r="r" b="b"/>
            <a:pathLst>
              <a:path w="320040" h="170814">
                <a:moveTo>
                  <a:pt x="0" y="170687"/>
                </a:moveTo>
                <a:lnTo>
                  <a:pt x="320039" y="170687"/>
                </a:lnTo>
                <a:lnTo>
                  <a:pt x="320039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6460" y="2002386"/>
            <a:ext cx="3104515" cy="3747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buFont typeface="Calibri"/>
              <a:buAutoNum type="arabicPeriod" startAt="2"/>
              <a:tabLst>
                <a:tab pos="152400" algn="l"/>
                <a:tab pos="322580" algn="l"/>
              </a:tabLst>
            </a:pP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doe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Monda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soun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1841500" algn="l"/>
              </a:tabLst>
            </a:pP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3"/>
              <a:tabLst>
                <a:tab pos="152400" algn="l"/>
                <a:tab pos="1257935" algn="l"/>
              </a:tabLst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0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goo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1841500" algn="l"/>
              </a:tabLst>
            </a:pPr>
            <a:r>
              <a:rPr sz="1100" spc="-5" dirty="0">
                <a:latin typeface="Calibri"/>
                <a:cs typeface="Calibri"/>
              </a:rPr>
              <a:t>dat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tim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4"/>
              <a:tabLst>
                <a:tab pos="152400" algn="l"/>
                <a:tab pos="1047115" algn="l"/>
              </a:tabLst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week?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1841500" algn="l"/>
              </a:tabLst>
            </a:pP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meetin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5"/>
              <a:tabLst>
                <a:tab pos="152400" algn="l"/>
                <a:tab pos="1249045" algn="l"/>
              </a:tabLst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Tuesda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70"/>
              </a:spcBef>
              <a:buFont typeface="Calibri"/>
              <a:buAutoNum type="alphaLcPeriod"/>
              <a:tabLst>
                <a:tab pos="146685" algn="l"/>
                <a:tab pos="926465" algn="l"/>
                <a:tab pos="2298065" algn="l"/>
              </a:tabLst>
            </a:pP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convenien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6"/>
              <a:tabLst>
                <a:tab pos="152400" algn="l"/>
                <a:tab pos="2467610" algn="l"/>
              </a:tabLst>
            </a:pPr>
            <a:r>
              <a:rPr sz="1100" b="1" spc="-5" dirty="0">
                <a:latin typeface="Calibri"/>
                <a:cs typeface="Calibri"/>
              </a:rPr>
              <a:t>I'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afrai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can'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Tuesday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Thursday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2298065" algn="l"/>
              </a:tabLst>
            </a:pPr>
            <a:r>
              <a:rPr sz="1100" b="1" spc="-5" dirty="0">
                <a:latin typeface="Calibri"/>
                <a:cs typeface="Calibri"/>
              </a:rPr>
              <a:t>Ho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7"/>
              <a:tabLst>
                <a:tab pos="152400" algn="l"/>
              </a:tabLst>
            </a:pP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Wednesda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1841500" algn="l"/>
              </a:tabLst>
            </a:pPr>
            <a:r>
              <a:rPr sz="1100" spc="-5" dirty="0">
                <a:latin typeface="Calibri"/>
                <a:cs typeface="Calibri"/>
              </a:rPr>
              <a:t>acceptabl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perfec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rabicPeriod" startAt="8"/>
              <a:tabLst>
                <a:tab pos="152400" algn="l"/>
                <a:tab pos="1294130" algn="l"/>
              </a:tabLst>
            </a:pPr>
            <a:r>
              <a:rPr sz="1100" b="1" spc="-5" dirty="0">
                <a:latin typeface="Calibri"/>
                <a:cs typeface="Calibri"/>
              </a:rPr>
              <a:t>I'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afrai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can'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Tuesday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46050" lvl="1" indent="-13335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6685" algn="l"/>
                <a:tab pos="926465" algn="l"/>
                <a:tab pos="1840864" algn="l"/>
              </a:tabLst>
            </a:pP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Somethin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urgen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53767" y="6339850"/>
            <a:ext cx="143510" cy="170815"/>
          </a:xfrm>
          <a:custGeom>
            <a:avLst/>
            <a:gdLst/>
            <a:ahLst/>
            <a:cxnLst/>
            <a:rect l="l" t="t" r="r" b="b"/>
            <a:pathLst>
              <a:path w="143510" h="170815">
                <a:moveTo>
                  <a:pt x="0" y="170687"/>
                </a:moveTo>
                <a:lnTo>
                  <a:pt x="143255" y="170687"/>
                </a:lnTo>
                <a:lnTo>
                  <a:pt x="14325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6460" y="5839821"/>
            <a:ext cx="72326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heavy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appoint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22958" y="5827786"/>
            <a:ext cx="170688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  <a:tabLst>
                <a:tab pos="1004569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turne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anothe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time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695"/>
              </a:spcBef>
              <a:tabLst>
                <a:tab pos="1004569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sui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19558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3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.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Usin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Diplomati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c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Language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234290"/>
            <a:ext cx="5749925" cy="7490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workplace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decorum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politeness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often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impolite</a:t>
            </a:r>
            <a:r>
              <a:rPr sz="1100" dirty="0">
                <a:latin typeface="Calibri"/>
                <a:cs typeface="Calibri"/>
              </a:rPr>
              <a:t>…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compute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failure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broke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equipment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ref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igerator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deadlines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customer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upsettin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stressfu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—that’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79375">
              <a:lnSpc>
                <a:spcPct val="1012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speech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doesn’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upse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trick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-lear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diplomac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secon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feature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English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822960" marR="594995" indent="-581660">
              <a:lnSpc>
                <a:spcPct val="176400"/>
              </a:lnSpc>
              <a:spcBef>
                <a:spcPts val="45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Avoi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negativ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adjectives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+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very/reall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+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adjectiv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worksho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unhelpful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---------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worksho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helpful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82296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diplomatic:</a:t>
            </a:r>
            <a:endParaRPr sz="110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though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worksho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helpful.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9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qualifier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minimiz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certaint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statement)</a:t>
            </a:r>
            <a:endParaRPr sz="1100">
              <a:latin typeface="Calibri"/>
              <a:cs typeface="Calibri"/>
            </a:endParaRPr>
          </a:p>
          <a:p>
            <a:pPr marL="822960" marR="554990">
              <a:lnSpc>
                <a:spcPct val="1745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--------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littl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diplomatic:</a:t>
            </a:r>
            <a:endParaRPr sz="110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Unfortunately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littl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9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hedge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lesse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statement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uncertainty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822960" marR="24765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---------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82296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diplomatic:</a:t>
            </a:r>
            <a:endParaRPr sz="110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respect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plan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Invit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negativel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phrased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822960" marR="358775">
              <a:lnSpc>
                <a:spcPct val="101800"/>
              </a:lnSpc>
              <a:spcBef>
                <a:spcPts val="985"/>
              </a:spcBef>
            </a:pP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venu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expensive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---------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Isn</a:t>
            </a:r>
            <a:r>
              <a:rPr sz="1100" dirty="0">
                <a:latin typeface="Calibri"/>
                <a:cs typeface="Calibri"/>
              </a:rPr>
              <a:t>’t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venu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expensive?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82296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diplomatic:</a:t>
            </a:r>
            <a:endParaRPr sz="110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Isn’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venu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expensiv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afford?</a:t>
            </a:r>
            <a:endParaRPr sz="1100">
              <a:latin typeface="Calibri"/>
              <a:cs typeface="Calibri"/>
            </a:endParaRPr>
          </a:p>
          <a:p>
            <a:pPr marL="469900" marR="46990" indent="-228600">
              <a:lnSpc>
                <a:spcPct val="103600"/>
              </a:lnSpc>
              <a:spcBef>
                <a:spcPts val="985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Ad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u="sng" dirty="0">
                <a:latin typeface="Calibri"/>
                <a:cs typeface="Calibri"/>
              </a:rPr>
              <a:t>I</a:t>
            </a:r>
            <a:r>
              <a:rPr sz="1100" i="1" u="sng" spc="-5" dirty="0">
                <a:latin typeface="Calibri"/>
                <a:cs typeface="Calibri"/>
              </a:rPr>
              <a:t> a</a:t>
            </a:r>
            <a:r>
              <a:rPr sz="1100" i="1" u="sng" dirty="0">
                <a:latin typeface="Calibri"/>
                <a:cs typeface="Calibri"/>
              </a:rPr>
              <a:t>m</a:t>
            </a:r>
            <a:r>
              <a:rPr sz="1100" i="1" u="sng" spc="-5" dirty="0">
                <a:latin typeface="Calibri"/>
                <a:cs typeface="Calibri"/>
              </a:rPr>
              <a:t> afraid</a:t>
            </a:r>
            <a:r>
              <a:rPr sz="1100" u="sng" dirty="0">
                <a:latin typeface="Calibri"/>
                <a:cs typeface="Calibri"/>
              </a:rPr>
              <a:t>,</a:t>
            </a:r>
            <a:r>
              <a:rPr sz="1100" u="sng" spc="-5" dirty="0">
                <a:latin typeface="Calibri"/>
                <a:cs typeface="Calibri"/>
              </a:rPr>
              <a:t> </a:t>
            </a:r>
            <a:r>
              <a:rPr sz="1100" i="1" u="sng" spc="-5" dirty="0">
                <a:latin typeface="Calibri"/>
                <a:cs typeface="Calibri"/>
              </a:rPr>
              <a:t>Unfortunately</a:t>
            </a:r>
            <a:r>
              <a:rPr sz="1100" u="sng" dirty="0">
                <a:latin typeface="Calibri"/>
                <a:cs typeface="Calibri"/>
              </a:rPr>
              <a:t>,</a:t>
            </a:r>
            <a:r>
              <a:rPr sz="1100" u="sng" spc="-5" dirty="0">
                <a:latin typeface="Calibri"/>
                <a:cs typeface="Calibri"/>
              </a:rPr>
              <a:t> </a:t>
            </a:r>
            <a:r>
              <a:rPr sz="1100" i="1" u="sng" spc="-5" dirty="0">
                <a:latin typeface="Calibri"/>
                <a:cs typeface="Calibri"/>
              </a:rPr>
              <a:t>Wit</a:t>
            </a:r>
            <a:r>
              <a:rPr sz="1100" i="1" u="sng" dirty="0">
                <a:latin typeface="Calibri"/>
                <a:cs typeface="Calibri"/>
              </a:rPr>
              <a:t>h</a:t>
            </a:r>
            <a:r>
              <a:rPr sz="1100" i="1" u="sng" spc="-5" dirty="0">
                <a:latin typeface="Calibri"/>
                <a:cs typeface="Calibri"/>
              </a:rPr>
              <a:t> respec</a:t>
            </a:r>
            <a:r>
              <a:rPr sz="1100" i="1" u="sng" dirty="0">
                <a:latin typeface="Calibri"/>
                <a:cs typeface="Calibri"/>
              </a:rPr>
              <a:t>t</a:t>
            </a:r>
            <a:r>
              <a:rPr sz="1100" i="1" u="sng" spc="-5" dirty="0">
                <a:latin typeface="Calibri"/>
                <a:cs typeface="Calibri"/>
              </a:rPr>
              <a:t> </a:t>
            </a:r>
            <a:r>
              <a:rPr sz="1100" u="sng" spc="-5" dirty="0">
                <a:latin typeface="Calibri"/>
                <a:cs typeface="Calibri"/>
              </a:rPr>
              <a:t>t</a:t>
            </a:r>
            <a:r>
              <a:rPr sz="1100" u="sng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recogniz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helplessnes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822960" marR="467995">
              <a:lnSpc>
                <a:spcPts val="2330"/>
              </a:lnSpc>
              <a:spcBef>
                <a:spcPts val="220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---------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diplomatic:</a:t>
            </a:r>
            <a:endParaRPr sz="1100">
              <a:latin typeface="Calibri"/>
              <a:cs typeface="Calibri"/>
            </a:endParaRPr>
          </a:p>
          <a:p>
            <a:pPr marL="822960">
              <a:lnSpc>
                <a:spcPts val="1100"/>
              </a:lnSpc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899170"/>
            <a:ext cx="5797550" cy="195580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48" y="1234243"/>
            <a:ext cx="5786755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sz="1100" spc="-5" dirty="0">
                <a:latin typeface="Calibri"/>
                <a:cs typeface="Calibri"/>
              </a:rPr>
              <a:t>Matc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below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13100" algn="l"/>
              </a:tabLst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thin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</a:t>
            </a:r>
            <a:r>
              <a:rPr sz="1100" b="1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055" y="7239010"/>
            <a:ext cx="5300980" cy="226060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0380">
              <a:lnSpc>
                <a:spcPct val="100000"/>
              </a:lnSpc>
              <a:tabLst>
                <a:tab pos="957580" algn="l"/>
                <a:tab pos="1414780" algn="l"/>
                <a:tab pos="1871980" algn="l"/>
                <a:tab pos="2329180" algn="l"/>
                <a:tab pos="2786380" algn="l"/>
                <a:tab pos="3243580" algn="l"/>
                <a:tab pos="3700779" algn="l"/>
                <a:tab pos="4157979" algn="l"/>
                <a:tab pos="4615180" algn="l"/>
              </a:tabLst>
            </a:pP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5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0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1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8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3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f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9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g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2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6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4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j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0200" y="1971365"/>
            <a:ext cx="2856230" cy="5091430"/>
          </a:xfrm>
          <a:custGeom>
            <a:avLst/>
            <a:gdLst/>
            <a:ahLst/>
            <a:cxnLst/>
            <a:rect l="l" t="t" r="r" b="b"/>
            <a:pathLst>
              <a:path w="2856229" h="5091430">
                <a:moveTo>
                  <a:pt x="0" y="5091379"/>
                </a:moveTo>
                <a:lnTo>
                  <a:pt x="2856046" y="5091379"/>
                </a:lnTo>
                <a:lnTo>
                  <a:pt x="2856046" y="0"/>
                </a:lnTo>
                <a:lnTo>
                  <a:pt x="0" y="0"/>
                </a:lnTo>
                <a:lnTo>
                  <a:pt x="0" y="509137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790" y="1971365"/>
            <a:ext cx="2856230" cy="5091430"/>
          </a:xfrm>
          <a:custGeom>
            <a:avLst/>
            <a:gdLst/>
            <a:ahLst/>
            <a:cxnLst/>
            <a:rect l="l" t="t" r="r" b="b"/>
            <a:pathLst>
              <a:path w="2856229" h="5091430">
                <a:moveTo>
                  <a:pt x="0" y="5091379"/>
                </a:moveTo>
                <a:lnTo>
                  <a:pt x="2856046" y="5091379"/>
                </a:lnTo>
                <a:lnTo>
                  <a:pt x="2856046" y="0"/>
                </a:lnTo>
                <a:lnTo>
                  <a:pt x="0" y="0"/>
                </a:lnTo>
                <a:lnTo>
                  <a:pt x="0" y="509137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497" y="2022269"/>
            <a:ext cx="2959229" cy="5060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68373" y="3185011"/>
            <a:ext cx="89217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discount.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4573" y="2255371"/>
            <a:ext cx="69342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dissatisfied.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4684" y="3264259"/>
            <a:ext cx="5461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can’t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accep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0742" y="2234034"/>
            <a:ext cx="80645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99"/>
              </a:lnSpc>
            </a:pP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unhapp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9924" y="4285340"/>
            <a:ext cx="68516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obligations.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2486" y="4251812"/>
            <a:ext cx="74993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f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guarantee.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0366" y="5227173"/>
            <a:ext cx="50482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g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2110" y="5103349"/>
            <a:ext cx="610235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11800"/>
              </a:lnSpc>
            </a:pP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dirty="0">
                <a:latin typeface="Arial Narrow"/>
                <a:cs typeface="Arial Narrow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wan</a:t>
            </a:r>
            <a:r>
              <a:rPr sz="1100" dirty="0">
                <a:latin typeface="Arial Narrow"/>
                <a:cs typeface="Arial Narrow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 Narrow"/>
                <a:cs typeface="Arial Narrow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bigger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rebate</a:t>
            </a:r>
            <a:r>
              <a:rPr sz="1100" dirty="0">
                <a:latin typeface="Arial Narrow"/>
                <a:cs typeface="Arial Narrow"/>
              </a:rPr>
              <a:t>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6708" y="5992221"/>
            <a:ext cx="65087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000"/>
              </a:lnSpc>
            </a:pP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today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84782" y="6029942"/>
            <a:ext cx="63055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700"/>
              </a:lnSpc>
            </a:pPr>
            <a:r>
              <a:rPr sz="1100" b="1" spc="-5" dirty="0">
                <a:latin typeface="Arial Narrow"/>
                <a:cs typeface="Arial Narrow"/>
              </a:rPr>
              <a:t>j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Yo</a:t>
            </a:r>
            <a:r>
              <a:rPr sz="1100" dirty="0">
                <a:latin typeface="Arial Narrow"/>
                <a:cs typeface="Arial Narrow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obviousl</a:t>
            </a:r>
            <a:r>
              <a:rPr sz="1100" dirty="0">
                <a:latin typeface="Arial Narrow"/>
                <a:cs typeface="Arial Narrow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don’</a:t>
            </a:r>
            <a:r>
              <a:rPr sz="1100" dirty="0">
                <a:latin typeface="Arial Narrow"/>
                <a:cs typeface="Arial Narrow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understand.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5439" y="1991385"/>
            <a:ext cx="2799689" cy="3067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27071" y="2094970"/>
            <a:ext cx="86677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700"/>
              </a:lnSpc>
            </a:pPr>
            <a:r>
              <a:rPr sz="1100" b="1" spc="-5" dirty="0">
                <a:latin typeface="Arial Narrow"/>
                <a:cs typeface="Arial Narrow"/>
              </a:rPr>
              <a:t>1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Unfortunately</a:t>
            </a:r>
            <a:r>
              <a:rPr sz="1100" dirty="0">
                <a:latin typeface="Arial Narrow"/>
                <a:cs typeface="Arial Narrow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woul</a:t>
            </a:r>
            <a:r>
              <a:rPr sz="1100" dirty="0">
                <a:latin typeface="Arial Narrow"/>
                <a:cs typeface="Arial Narrow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b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unabl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</a:t>
            </a:r>
            <a:r>
              <a:rPr sz="1100" dirty="0">
                <a:latin typeface="Arial Narrow"/>
                <a:cs typeface="Arial Narrow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accept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that.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17544" y="2102970"/>
            <a:ext cx="92964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7300"/>
              </a:lnSpc>
            </a:pP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respect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correct.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45943" y="3085571"/>
            <a:ext cx="974090" cy="9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1100" b="1" spc="-5" dirty="0">
                <a:latin typeface="Arial Narrow"/>
                <a:cs typeface="Arial Narrow"/>
              </a:rPr>
              <a:t>3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I’</a:t>
            </a:r>
            <a:r>
              <a:rPr sz="1100" dirty="0">
                <a:latin typeface="Arial Narrow"/>
                <a:cs typeface="Arial Narrow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sur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don’</a:t>
            </a:r>
            <a:r>
              <a:rPr sz="1100" dirty="0">
                <a:latin typeface="Arial Narrow"/>
                <a:cs typeface="Arial Narrow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nee</a:t>
            </a:r>
            <a:r>
              <a:rPr sz="1100" dirty="0">
                <a:latin typeface="Arial Narrow"/>
                <a:cs typeface="Arial Narrow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</a:t>
            </a:r>
            <a:r>
              <a:rPr sz="1100" dirty="0">
                <a:latin typeface="Arial Narrow"/>
                <a:cs typeface="Arial Narrow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remin</a:t>
            </a:r>
            <a:r>
              <a:rPr sz="1100" dirty="0">
                <a:latin typeface="Arial Narrow"/>
                <a:cs typeface="Arial Narrow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yo</a:t>
            </a:r>
            <a:r>
              <a:rPr sz="1100" dirty="0">
                <a:latin typeface="Arial Narrow"/>
                <a:cs typeface="Arial Narrow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o</a:t>
            </a:r>
            <a:r>
              <a:rPr sz="1100" dirty="0">
                <a:latin typeface="Arial Narrow"/>
                <a:cs typeface="Arial Narrow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you</a:t>
            </a:r>
            <a:r>
              <a:rPr sz="1100" dirty="0">
                <a:latin typeface="Arial Narrow"/>
                <a:cs typeface="Arial Narrow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contractual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obligations.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51072" y="3085571"/>
            <a:ext cx="88582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1100" b="1" spc="-5" dirty="0">
                <a:latin typeface="Arial Narrow"/>
                <a:cs typeface="Arial Narrow"/>
              </a:rPr>
              <a:t>4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We’r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rathe</a:t>
            </a:r>
            <a:r>
              <a:rPr sz="1100" dirty="0">
                <a:latin typeface="Arial Narrow"/>
                <a:cs typeface="Arial Narrow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hopin</a:t>
            </a:r>
            <a:r>
              <a:rPr sz="1100" dirty="0">
                <a:latin typeface="Arial Narrow"/>
                <a:cs typeface="Arial Narrow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</a:t>
            </a:r>
            <a:r>
              <a:rPr sz="1100" dirty="0">
                <a:latin typeface="Arial Narrow"/>
                <a:cs typeface="Arial Narrow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finalize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th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dea</a:t>
            </a:r>
            <a:r>
              <a:rPr sz="1100" dirty="0">
                <a:latin typeface="Arial Narrow"/>
                <a:cs typeface="Arial Narrow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today</a:t>
            </a:r>
            <a:r>
              <a:rPr sz="1100" dirty="0">
                <a:latin typeface="Arial Narrow"/>
                <a:cs typeface="Arial Narrow"/>
              </a:rPr>
              <a:t>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52900" y="4184883"/>
            <a:ext cx="1257300" cy="1041400"/>
          </a:xfrm>
          <a:custGeom>
            <a:avLst/>
            <a:gdLst/>
            <a:ahLst/>
            <a:cxnLst/>
            <a:rect l="l" t="t" r="r" b="b"/>
            <a:pathLst>
              <a:path w="1257300" h="1041400">
                <a:moveTo>
                  <a:pt x="1110386" y="0"/>
                </a:moveTo>
                <a:lnTo>
                  <a:pt x="209549" y="0"/>
                </a:lnTo>
                <a:lnTo>
                  <a:pt x="141585" y="94"/>
                </a:lnTo>
                <a:lnTo>
                  <a:pt x="99306" y="7885"/>
                </a:lnTo>
                <a:lnTo>
                  <a:pt x="62215" y="26858"/>
                </a:lnTo>
                <a:lnTo>
                  <a:pt x="32178" y="55148"/>
                </a:lnTo>
                <a:lnTo>
                  <a:pt x="11059" y="90889"/>
                </a:lnTo>
                <a:lnTo>
                  <a:pt x="725" y="132218"/>
                </a:lnTo>
                <a:lnTo>
                  <a:pt x="0" y="146913"/>
                </a:lnTo>
                <a:lnTo>
                  <a:pt x="0" y="734476"/>
                </a:lnTo>
                <a:lnTo>
                  <a:pt x="7885" y="782083"/>
                </a:lnTo>
                <a:lnTo>
                  <a:pt x="26858" y="819174"/>
                </a:lnTo>
                <a:lnTo>
                  <a:pt x="55148" y="849212"/>
                </a:lnTo>
                <a:lnTo>
                  <a:pt x="90889" y="870330"/>
                </a:lnTo>
                <a:lnTo>
                  <a:pt x="132218" y="880664"/>
                </a:lnTo>
                <a:lnTo>
                  <a:pt x="146913" y="881390"/>
                </a:lnTo>
                <a:lnTo>
                  <a:pt x="209549" y="881390"/>
                </a:lnTo>
                <a:lnTo>
                  <a:pt x="78760" y="1041410"/>
                </a:lnTo>
                <a:lnTo>
                  <a:pt x="523890" y="881390"/>
                </a:lnTo>
                <a:lnTo>
                  <a:pt x="1115714" y="881295"/>
                </a:lnTo>
                <a:lnTo>
                  <a:pt x="1130268" y="880056"/>
                </a:lnTo>
                <a:lnTo>
                  <a:pt x="1171025" y="868330"/>
                </a:lnTo>
                <a:lnTo>
                  <a:pt x="1205972" y="846045"/>
                </a:lnTo>
                <a:lnTo>
                  <a:pt x="1233244" y="815063"/>
                </a:lnTo>
                <a:lnTo>
                  <a:pt x="1250975" y="777252"/>
                </a:lnTo>
                <a:lnTo>
                  <a:pt x="1257299" y="734476"/>
                </a:lnTo>
                <a:lnTo>
                  <a:pt x="1257299" y="514136"/>
                </a:lnTo>
                <a:lnTo>
                  <a:pt x="1257205" y="141585"/>
                </a:lnTo>
                <a:lnTo>
                  <a:pt x="1249414" y="99306"/>
                </a:lnTo>
                <a:lnTo>
                  <a:pt x="1230441" y="62215"/>
                </a:lnTo>
                <a:lnTo>
                  <a:pt x="1202151" y="32178"/>
                </a:lnTo>
                <a:lnTo>
                  <a:pt x="1166409" y="11059"/>
                </a:lnTo>
                <a:lnTo>
                  <a:pt x="1125081" y="725"/>
                </a:lnTo>
                <a:lnTo>
                  <a:pt x="1110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2900" y="4184883"/>
            <a:ext cx="1256665" cy="1041400"/>
          </a:xfrm>
          <a:custGeom>
            <a:avLst/>
            <a:gdLst/>
            <a:ahLst/>
            <a:cxnLst/>
            <a:rect l="l" t="t" r="r" b="b"/>
            <a:pathLst>
              <a:path w="1256664" h="1041400">
                <a:moveTo>
                  <a:pt x="0" y="146822"/>
                </a:moveTo>
                <a:lnTo>
                  <a:pt x="6329" y="104051"/>
                </a:lnTo>
                <a:lnTo>
                  <a:pt x="24071" y="66246"/>
                </a:lnTo>
                <a:lnTo>
                  <a:pt x="51358" y="35276"/>
                </a:lnTo>
                <a:lnTo>
                  <a:pt x="86319" y="13009"/>
                </a:lnTo>
                <a:lnTo>
                  <a:pt x="127088" y="1315"/>
                </a:lnTo>
                <a:lnTo>
                  <a:pt x="209428" y="0"/>
                </a:lnTo>
                <a:lnTo>
                  <a:pt x="523615" y="0"/>
                </a:lnTo>
                <a:lnTo>
                  <a:pt x="1109837" y="0"/>
                </a:lnTo>
                <a:lnTo>
                  <a:pt x="1124531" y="726"/>
                </a:lnTo>
                <a:lnTo>
                  <a:pt x="1165854" y="11067"/>
                </a:lnTo>
                <a:lnTo>
                  <a:pt x="1201588" y="32198"/>
                </a:lnTo>
                <a:lnTo>
                  <a:pt x="1229865" y="62251"/>
                </a:lnTo>
                <a:lnTo>
                  <a:pt x="1248815" y="99356"/>
                </a:lnTo>
                <a:lnTo>
                  <a:pt x="1256570" y="141645"/>
                </a:lnTo>
                <a:lnTo>
                  <a:pt x="1256659" y="513892"/>
                </a:lnTo>
                <a:lnTo>
                  <a:pt x="1256659" y="734110"/>
                </a:lnTo>
                <a:lnTo>
                  <a:pt x="1255933" y="748809"/>
                </a:lnTo>
                <a:lnTo>
                  <a:pt x="1253800" y="763092"/>
                </a:lnTo>
                <a:lnTo>
                  <a:pt x="1239655" y="802765"/>
                </a:lnTo>
                <a:lnTo>
                  <a:pt x="1215342" y="836219"/>
                </a:lnTo>
                <a:lnTo>
                  <a:pt x="1182731" y="861590"/>
                </a:lnTo>
                <a:lnTo>
                  <a:pt x="1143690" y="877011"/>
                </a:lnTo>
                <a:lnTo>
                  <a:pt x="523615" y="880932"/>
                </a:lnTo>
                <a:lnTo>
                  <a:pt x="78699" y="1040891"/>
                </a:lnTo>
                <a:lnTo>
                  <a:pt x="209428" y="880932"/>
                </a:lnTo>
                <a:lnTo>
                  <a:pt x="146822" y="880932"/>
                </a:lnTo>
                <a:lnTo>
                  <a:pt x="132128" y="880206"/>
                </a:lnTo>
                <a:lnTo>
                  <a:pt x="90805" y="869869"/>
                </a:lnTo>
                <a:lnTo>
                  <a:pt x="55071" y="848743"/>
                </a:lnTo>
                <a:lnTo>
                  <a:pt x="26794" y="818694"/>
                </a:lnTo>
                <a:lnTo>
                  <a:pt x="7844" y="781588"/>
                </a:lnTo>
                <a:lnTo>
                  <a:pt x="89" y="739289"/>
                </a:lnTo>
                <a:lnTo>
                  <a:pt x="0" y="734110"/>
                </a:lnTo>
                <a:lnTo>
                  <a:pt x="0" y="513892"/>
                </a:lnTo>
                <a:lnTo>
                  <a:pt x="0" y="146822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78887" y="4283436"/>
            <a:ext cx="783590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700"/>
              </a:lnSpc>
            </a:pPr>
            <a:r>
              <a:rPr sz="1100" b="1" spc="-5" dirty="0">
                <a:latin typeface="Arial Narrow"/>
                <a:cs typeface="Arial Narrow"/>
              </a:rPr>
              <a:t>5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I’</a:t>
            </a:r>
            <a:r>
              <a:rPr sz="1100" dirty="0">
                <a:latin typeface="Arial Narrow"/>
                <a:cs typeface="Arial Narrow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sorr</a:t>
            </a:r>
            <a:r>
              <a:rPr sz="1100" dirty="0">
                <a:latin typeface="Arial Narrow"/>
                <a:cs typeface="Arial Narrow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bu</a:t>
            </a:r>
            <a:r>
              <a:rPr sz="1100" dirty="0">
                <a:latin typeface="Arial Narrow"/>
                <a:cs typeface="Arial Narrow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we’r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no</a:t>
            </a:r>
            <a:r>
              <a:rPr sz="1100" dirty="0">
                <a:latin typeface="Arial Narrow"/>
                <a:cs typeface="Arial Narrow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ver</a:t>
            </a:r>
            <a:r>
              <a:rPr sz="1100" dirty="0">
                <a:latin typeface="Arial Narrow"/>
                <a:cs typeface="Arial Narrow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happ</a:t>
            </a:r>
            <a:r>
              <a:rPr sz="1100" dirty="0">
                <a:latin typeface="Arial Narrow"/>
                <a:cs typeface="Arial Narrow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wit</a:t>
            </a:r>
            <a:r>
              <a:rPr sz="1100" dirty="0">
                <a:latin typeface="Arial Narrow"/>
                <a:cs typeface="Arial Narrow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thi</a:t>
            </a:r>
            <a:r>
              <a:rPr sz="1100" dirty="0">
                <a:latin typeface="Arial Narrow"/>
                <a:cs typeface="Arial Narrow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offer</a:t>
            </a:r>
            <a:r>
              <a:rPr sz="1100" dirty="0">
                <a:latin typeface="Arial Narrow"/>
                <a:cs typeface="Arial Narrow"/>
              </a:rPr>
              <a:t>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23640" y="4146276"/>
            <a:ext cx="961390" cy="72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300"/>
              </a:lnSpc>
            </a:pPr>
            <a:r>
              <a:rPr sz="1100" b="1" spc="-5" dirty="0">
                <a:latin typeface="Arial Narrow"/>
                <a:cs typeface="Arial Narrow"/>
              </a:rPr>
              <a:t>6</a:t>
            </a:r>
            <a:r>
              <a:rPr sz="1100" b="1" dirty="0">
                <a:latin typeface="Arial Narrow"/>
                <a:cs typeface="Arial Narrow"/>
              </a:rPr>
              <a:t>.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Actually</a:t>
            </a:r>
            <a:r>
              <a:rPr sz="1100" dirty="0">
                <a:latin typeface="Arial Narrow"/>
                <a:cs typeface="Arial Narrow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wer</a:t>
            </a:r>
            <a:r>
              <a:rPr sz="1100" dirty="0">
                <a:latin typeface="Arial Narrow"/>
                <a:cs typeface="Arial Narrow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hopin</a:t>
            </a:r>
            <a:r>
              <a:rPr sz="1100" dirty="0">
                <a:latin typeface="Arial Narrow"/>
                <a:cs typeface="Arial Narrow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fo</a:t>
            </a:r>
            <a:r>
              <a:rPr sz="1100" dirty="0">
                <a:latin typeface="Arial Narrow"/>
                <a:cs typeface="Arial Narrow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 Narrow"/>
                <a:cs typeface="Arial Narrow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slightl</a:t>
            </a:r>
            <a:r>
              <a:rPr sz="1100" dirty="0">
                <a:latin typeface="Arial Narrow"/>
                <a:cs typeface="Arial Narrow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substantia</a:t>
            </a:r>
            <a:r>
              <a:rPr sz="1100" dirty="0">
                <a:latin typeface="Arial Narrow"/>
                <a:cs typeface="Arial Narrow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rebate</a:t>
            </a:r>
            <a:r>
              <a:rPr sz="1100" dirty="0">
                <a:latin typeface="Arial Narrow"/>
                <a:cs typeface="Arial Narrow"/>
              </a:rPr>
              <a:t>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14500" y="5212669"/>
            <a:ext cx="1257300" cy="960119"/>
          </a:xfrm>
          <a:custGeom>
            <a:avLst/>
            <a:gdLst/>
            <a:ahLst/>
            <a:cxnLst/>
            <a:rect l="l" t="t" r="r" b="b"/>
            <a:pathLst>
              <a:path w="1257300" h="960120">
                <a:moveTo>
                  <a:pt x="1123949" y="0"/>
                </a:moveTo>
                <a:lnTo>
                  <a:pt x="209549" y="0"/>
                </a:lnTo>
                <a:lnTo>
                  <a:pt x="120860" y="577"/>
                </a:lnTo>
                <a:lnTo>
                  <a:pt x="79688" y="11234"/>
                </a:lnTo>
                <a:lnTo>
                  <a:pt x="44833" y="33607"/>
                </a:lnTo>
                <a:lnTo>
                  <a:pt x="18561" y="65434"/>
                </a:lnTo>
                <a:lnTo>
                  <a:pt x="3137" y="104455"/>
                </a:lnTo>
                <a:lnTo>
                  <a:pt x="0" y="133349"/>
                </a:lnTo>
                <a:lnTo>
                  <a:pt x="0" y="666749"/>
                </a:lnTo>
                <a:lnTo>
                  <a:pt x="6277" y="707279"/>
                </a:lnTo>
                <a:lnTo>
                  <a:pt x="25004" y="744494"/>
                </a:lnTo>
                <a:lnTo>
                  <a:pt x="53935" y="773877"/>
                </a:lnTo>
                <a:lnTo>
                  <a:pt x="90805" y="793167"/>
                </a:lnTo>
                <a:lnTo>
                  <a:pt x="133349" y="800099"/>
                </a:lnTo>
                <a:lnTo>
                  <a:pt x="209549" y="800099"/>
                </a:lnTo>
                <a:lnTo>
                  <a:pt x="78760" y="960119"/>
                </a:lnTo>
                <a:lnTo>
                  <a:pt x="523859" y="800099"/>
                </a:lnTo>
                <a:lnTo>
                  <a:pt x="1136462" y="799520"/>
                </a:lnTo>
                <a:lnTo>
                  <a:pt x="1150746" y="797405"/>
                </a:lnTo>
                <a:lnTo>
                  <a:pt x="1190057" y="782582"/>
                </a:lnTo>
                <a:lnTo>
                  <a:pt x="1222296" y="756797"/>
                </a:lnTo>
                <a:lnTo>
                  <a:pt x="1245199" y="722315"/>
                </a:lnTo>
                <a:lnTo>
                  <a:pt x="1256501" y="681397"/>
                </a:lnTo>
                <a:lnTo>
                  <a:pt x="1257299" y="466709"/>
                </a:lnTo>
                <a:lnTo>
                  <a:pt x="1256722" y="120856"/>
                </a:lnTo>
                <a:lnTo>
                  <a:pt x="1246060" y="79675"/>
                </a:lnTo>
                <a:lnTo>
                  <a:pt x="1223681" y="44821"/>
                </a:lnTo>
                <a:lnTo>
                  <a:pt x="1191851" y="18554"/>
                </a:lnTo>
                <a:lnTo>
                  <a:pt x="1152834" y="3136"/>
                </a:lnTo>
                <a:lnTo>
                  <a:pt x="1138623" y="798"/>
                </a:lnTo>
                <a:lnTo>
                  <a:pt x="1123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14500" y="5212638"/>
            <a:ext cx="1256665" cy="960119"/>
          </a:xfrm>
          <a:custGeom>
            <a:avLst/>
            <a:gdLst/>
            <a:ahLst/>
            <a:cxnLst/>
            <a:rect l="l" t="t" r="r" b="b"/>
            <a:pathLst>
              <a:path w="1256664" h="960120">
                <a:moveTo>
                  <a:pt x="0" y="133289"/>
                </a:moveTo>
                <a:lnTo>
                  <a:pt x="6936" y="90739"/>
                </a:lnTo>
                <a:lnTo>
                  <a:pt x="26235" y="53871"/>
                </a:lnTo>
                <a:lnTo>
                  <a:pt x="55629" y="24950"/>
                </a:lnTo>
                <a:lnTo>
                  <a:pt x="92852" y="6245"/>
                </a:lnTo>
                <a:lnTo>
                  <a:pt x="209428" y="0"/>
                </a:lnTo>
                <a:lnTo>
                  <a:pt x="523615" y="0"/>
                </a:lnTo>
                <a:lnTo>
                  <a:pt x="1123370" y="0"/>
                </a:lnTo>
                <a:lnTo>
                  <a:pt x="1138045" y="798"/>
                </a:lnTo>
                <a:lnTo>
                  <a:pt x="1178952" y="12107"/>
                </a:lnTo>
                <a:lnTo>
                  <a:pt x="1213423" y="35023"/>
                </a:lnTo>
                <a:lnTo>
                  <a:pt x="1239191" y="67279"/>
                </a:lnTo>
                <a:lnTo>
                  <a:pt x="1253988" y="106608"/>
                </a:lnTo>
                <a:lnTo>
                  <a:pt x="1256659" y="466496"/>
                </a:lnTo>
                <a:lnTo>
                  <a:pt x="1256659" y="666414"/>
                </a:lnTo>
                <a:lnTo>
                  <a:pt x="1255861" y="681089"/>
                </a:lnTo>
                <a:lnTo>
                  <a:pt x="1253520" y="695300"/>
                </a:lnTo>
                <a:lnTo>
                  <a:pt x="1238091" y="734314"/>
                </a:lnTo>
                <a:lnTo>
                  <a:pt x="1211810" y="766135"/>
                </a:lnTo>
                <a:lnTo>
                  <a:pt x="1176944" y="788498"/>
                </a:lnTo>
                <a:lnTo>
                  <a:pt x="1135761" y="799135"/>
                </a:lnTo>
                <a:lnTo>
                  <a:pt x="523615" y="799703"/>
                </a:lnTo>
                <a:lnTo>
                  <a:pt x="78729" y="959632"/>
                </a:lnTo>
                <a:lnTo>
                  <a:pt x="209428" y="799703"/>
                </a:lnTo>
                <a:lnTo>
                  <a:pt x="133289" y="799703"/>
                </a:lnTo>
                <a:lnTo>
                  <a:pt x="118614" y="798905"/>
                </a:lnTo>
                <a:lnTo>
                  <a:pt x="77707" y="787595"/>
                </a:lnTo>
                <a:lnTo>
                  <a:pt x="43236" y="764680"/>
                </a:lnTo>
                <a:lnTo>
                  <a:pt x="17468" y="732424"/>
                </a:lnTo>
                <a:lnTo>
                  <a:pt x="2671" y="693095"/>
                </a:lnTo>
                <a:lnTo>
                  <a:pt x="0" y="666414"/>
                </a:lnTo>
                <a:lnTo>
                  <a:pt x="0" y="466496"/>
                </a:lnTo>
                <a:lnTo>
                  <a:pt x="0" y="13328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336799" y="5315565"/>
            <a:ext cx="95123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21030" y="6013714"/>
            <a:ext cx="1257300" cy="1031240"/>
          </a:xfrm>
          <a:custGeom>
            <a:avLst/>
            <a:gdLst/>
            <a:ahLst/>
            <a:cxnLst/>
            <a:rect l="l" t="t" r="r" b="b"/>
            <a:pathLst>
              <a:path w="1257300" h="1031240">
                <a:moveTo>
                  <a:pt x="1100541" y="0"/>
                </a:moveTo>
                <a:lnTo>
                  <a:pt x="209549" y="0"/>
                </a:lnTo>
                <a:lnTo>
                  <a:pt x="150028" y="140"/>
                </a:lnTo>
                <a:lnTo>
                  <a:pt x="107696" y="7821"/>
                </a:lnTo>
                <a:lnTo>
                  <a:pt x="70157" y="26055"/>
                </a:lnTo>
                <a:lnTo>
                  <a:pt x="39050" y="53205"/>
                </a:lnTo>
                <a:lnTo>
                  <a:pt x="16012" y="87631"/>
                </a:lnTo>
                <a:lnTo>
                  <a:pt x="2683" y="127695"/>
                </a:lnTo>
                <a:lnTo>
                  <a:pt x="0" y="156728"/>
                </a:lnTo>
                <a:lnTo>
                  <a:pt x="0" y="783701"/>
                </a:lnTo>
                <a:lnTo>
                  <a:pt x="7821" y="832721"/>
                </a:lnTo>
                <a:lnTo>
                  <a:pt x="26055" y="870258"/>
                </a:lnTo>
                <a:lnTo>
                  <a:pt x="53205" y="901369"/>
                </a:lnTo>
                <a:lnTo>
                  <a:pt x="87631" y="924411"/>
                </a:lnTo>
                <a:lnTo>
                  <a:pt x="127695" y="937745"/>
                </a:lnTo>
                <a:lnTo>
                  <a:pt x="156728" y="940429"/>
                </a:lnTo>
                <a:lnTo>
                  <a:pt x="209549" y="940429"/>
                </a:lnTo>
                <a:lnTo>
                  <a:pt x="78729" y="1031107"/>
                </a:lnTo>
                <a:lnTo>
                  <a:pt x="523859" y="940429"/>
                </a:lnTo>
                <a:lnTo>
                  <a:pt x="1107265" y="940288"/>
                </a:lnTo>
                <a:lnTo>
                  <a:pt x="1121805" y="938999"/>
                </a:lnTo>
                <a:lnTo>
                  <a:pt x="1162720" y="927610"/>
                </a:lnTo>
                <a:lnTo>
                  <a:pt x="1198298" y="906216"/>
                </a:lnTo>
                <a:lnTo>
                  <a:pt x="1226901" y="876456"/>
                </a:lnTo>
                <a:lnTo>
                  <a:pt x="1246887" y="839971"/>
                </a:lnTo>
                <a:lnTo>
                  <a:pt x="1256618" y="798403"/>
                </a:lnTo>
                <a:lnTo>
                  <a:pt x="1257299" y="783701"/>
                </a:lnTo>
                <a:lnTo>
                  <a:pt x="1257299" y="548579"/>
                </a:lnTo>
                <a:lnTo>
                  <a:pt x="1257158" y="150004"/>
                </a:lnTo>
                <a:lnTo>
                  <a:pt x="1249469" y="107678"/>
                </a:lnTo>
                <a:lnTo>
                  <a:pt x="1231226" y="70145"/>
                </a:lnTo>
                <a:lnTo>
                  <a:pt x="1204069" y="39043"/>
                </a:lnTo>
                <a:lnTo>
                  <a:pt x="1169638" y="16009"/>
                </a:lnTo>
                <a:lnTo>
                  <a:pt x="1129572" y="2682"/>
                </a:lnTo>
                <a:lnTo>
                  <a:pt x="1115248" y="680"/>
                </a:lnTo>
                <a:lnTo>
                  <a:pt x="11005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21030" y="6013714"/>
            <a:ext cx="1256665" cy="1030605"/>
          </a:xfrm>
          <a:custGeom>
            <a:avLst/>
            <a:gdLst/>
            <a:ahLst/>
            <a:cxnLst/>
            <a:rect l="l" t="t" r="r" b="b"/>
            <a:pathLst>
              <a:path w="1256665" h="1030604">
                <a:moveTo>
                  <a:pt x="0" y="156667"/>
                </a:moveTo>
                <a:lnTo>
                  <a:pt x="5948" y="113754"/>
                </a:lnTo>
                <a:lnTo>
                  <a:pt x="22701" y="75390"/>
                </a:lnTo>
                <a:lnTo>
                  <a:pt x="48618" y="43214"/>
                </a:lnTo>
                <a:lnTo>
                  <a:pt x="82060" y="18867"/>
                </a:lnTo>
                <a:lnTo>
                  <a:pt x="121388" y="3987"/>
                </a:lnTo>
                <a:lnTo>
                  <a:pt x="209428" y="0"/>
                </a:lnTo>
                <a:lnTo>
                  <a:pt x="523585" y="0"/>
                </a:lnTo>
                <a:lnTo>
                  <a:pt x="1099992" y="0"/>
                </a:lnTo>
                <a:lnTo>
                  <a:pt x="1114701" y="681"/>
                </a:lnTo>
                <a:lnTo>
                  <a:pt x="1156280" y="10413"/>
                </a:lnTo>
                <a:lnTo>
                  <a:pt x="1192763" y="30402"/>
                </a:lnTo>
                <a:lnTo>
                  <a:pt x="1222511" y="59010"/>
                </a:lnTo>
                <a:lnTo>
                  <a:pt x="1243885" y="94597"/>
                </a:lnTo>
                <a:lnTo>
                  <a:pt x="1255245" y="135522"/>
                </a:lnTo>
                <a:lnTo>
                  <a:pt x="1256659" y="548304"/>
                </a:lnTo>
                <a:lnTo>
                  <a:pt x="1256659" y="783305"/>
                </a:lnTo>
                <a:lnTo>
                  <a:pt x="1255978" y="798010"/>
                </a:lnTo>
                <a:lnTo>
                  <a:pt x="1253975" y="812332"/>
                </a:lnTo>
                <a:lnTo>
                  <a:pt x="1240639" y="852387"/>
                </a:lnTo>
                <a:lnTo>
                  <a:pt x="1217590" y="886804"/>
                </a:lnTo>
                <a:lnTo>
                  <a:pt x="1186469" y="913939"/>
                </a:lnTo>
                <a:lnTo>
                  <a:pt x="1148914" y="932154"/>
                </a:lnTo>
                <a:lnTo>
                  <a:pt x="1106568" y="939806"/>
                </a:lnTo>
                <a:lnTo>
                  <a:pt x="523585" y="939942"/>
                </a:lnTo>
                <a:lnTo>
                  <a:pt x="78699" y="1030589"/>
                </a:lnTo>
                <a:lnTo>
                  <a:pt x="209428" y="939942"/>
                </a:lnTo>
                <a:lnTo>
                  <a:pt x="156667" y="939942"/>
                </a:lnTo>
                <a:lnTo>
                  <a:pt x="141957" y="939260"/>
                </a:lnTo>
                <a:lnTo>
                  <a:pt x="100374" y="929527"/>
                </a:lnTo>
                <a:lnTo>
                  <a:pt x="63888" y="909535"/>
                </a:lnTo>
                <a:lnTo>
                  <a:pt x="34139" y="880926"/>
                </a:lnTo>
                <a:lnTo>
                  <a:pt x="12767" y="845341"/>
                </a:lnTo>
                <a:lnTo>
                  <a:pt x="1411" y="804420"/>
                </a:lnTo>
                <a:lnTo>
                  <a:pt x="0" y="783305"/>
                </a:lnTo>
                <a:lnTo>
                  <a:pt x="0" y="548304"/>
                </a:lnTo>
                <a:lnTo>
                  <a:pt x="0" y="156667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751072" y="6123285"/>
            <a:ext cx="990600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000"/>
              </a:lnSpc>
            </a:pP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understood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discount.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66559" y="6150234"/>
            <a:ext cx="1257300" cy="960119"/>
          </a:xfrm>
          <a:custGeom>
            <a:avLst/>
            <a:gdLst/>
            <a:ahLst/>
            <a:cxnLst/>
            <a:rect l="l" t="t" r="r" b="b"/>
            <a:pathLst>
              <a:path w="1257300" h="960120">
                <a:moveTo>
                  <a:pt x="1123949" y="0"/>
                </a:moveTo>
                <a:lnTo>
                  <a:pt x="209549" y="0"/>
                </a:lnTo>
                <a:lnTo>
                  <a:pt x="120860" y="577"/>
                </a:lnTo>
                <a:lnTo>
                  <a:pt x="79688" y="11239"/>
                </a:lnTo>
                <a:lnTo>
                  <a:pt x="44833" y="33618"/>
                </a:lnTo>
                <a:lnTo>
                  <a:pt x="18561" y="65448"/>
                </a:lnTo>
                <a:lnTo>
                  <a:pt x="3137" y="104464"/>
                </a:lnTo>
                <a:lnTo>
                  <a:pt x="0" y="133349"/>
                </a:lnTo>
                <a:lnTo>
                  <a:pt x="0" y="666749"/>
                </a:lnTo>
                <a:lnTo>
                  <a:pt x="6271" y="707277"/>
                </a:lnTo>
                <a:lnTo>
                  <a:pt x="24996" y="744489"/>
                </a:lnTo>
                <a:lnTo>
                  <a:pt x="53927" y="773874"/>
                </a:lnTo>
                <a:lnTo>
                  <a:pt x="90800" y="793166"/>
                </a:lnTo>
                <a:lnTo>
                  <a:pt x="133349" y="800099"/>
                </a:lnTo>
                <a:lnTo>
                  <a:pt x="209549" y="800099"/>
                </a:lnTo>
                <a:lnTo>
                  <a:pt x="78760" y="960119"/>
                </a:lnTo>
                <a:lnTo>
                  <a:pt x="523890" y="800099"/>
                </a:lnTo>
                <a:lnTo>
                  <a:pt x="1136439" y="799522"/>
                </a:lnTo>
                <a:lnTo>
                  <a:pt x="1150725" y="797410"/>
                </a:lnTo>
                <a:lnTo>
                  <a:pt x="1190043" y="782591"/>
                </a:lnTo>
                <a:lnTo>
                  <a:pt x="1222288" y="756810"/>
                </a:lnTo>
                <a:lnTo>
                  <a:pt x="1245196" y="722332"/>
                </a:lnTo>
                <a:lnTo>
                  <a:pt x="1256501" y="681423"/>
                </a:lnTo>
                <a:lnTo>
                  <a:pt x="1257299" y="666749"/>
                </a:lnTo>
                <a:lnTo>
                  <a:pt x="1257299" y="466740"/>
                </a:lnTo>
                <a:lnTo>
                  <a:pt x="1256722" y="120860"/>
                </a:lnTo>
                <a:lnTo>
                  <a:pt x="1246060" y="79688"/>
                </a:lnTo>
                <a:lnTo>
                  <a:pt x="1223681" y="44833"/>
                </a:lnTo>
                <a:lnTo>
                  <a:pt x="1191851" y="18561"/>
                </a:lnTo>
                <a:lnTo>
                  <a:pt x="1152834" y="3137"/>
                </a:lnTo>
                <a:lnTo>
                  <a:pt x="1138623" y="798"/>
                </a:lnTo>
                <a:lnTo>
                  <a:pt x="1123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6559" y="6150234"/>
            <a:ext cx="1256665" cy="960119"/>
          </a:xfrm>
          <a:custGeom>
            <a:avLst/>
            <a:gdLst/>
            <a:ahLst/>
            <a:cxnLst/>
            <a:rect l="l" t="t" r="r" b="b"/>
            <a:pathLst>
              <a:path w="1256664" h="960120">
                <a:moveTo>
                  <a:pt x="0" y="133289"/>
                </a:moveTo>
                <a:lnTo>
                  <a:pt x="6936" y="90739"/>
                </a:lnTo>
                <a:lnTo>
                  <a:pt x="26235" y="53871"/>
                </a:lnTo>
                <a:lnTo>
                  <a:pt x="55629" y="24950"/>
                </a:lnTo>
                <a:lnTo>
                  <a:pt x="92852" y="6245"/>
                </a:lnTo>
                <a:lnTo>
                  <a:pt x="209458" y="0"/>
                </a:lnTo>
                <a:lnTo>
                  <a:pt x="523615" y="0"/>
                </a:lnTo>
                <a:lnTo>
                  <a:pt x="1123370" y="0"/>
                </a:lnTo>
                <a:lnTo>
                  <a:pt x="1138045" y="798"/>
                </a:lnTo>
                <a:lnTo>
                  <a:pt x="1178952" y="12107"/>
                </a:lnTo>
                <a:lnTo>
                  <a:pt x="1213423" y="35023"/>
                </a:lnTo>
                <a:lnTo>
                  <a:pt x="1239191" y="67279"/>
                </a:lnTo>
                <a:lnTo>
                  <a:pt x="1253988" y="106608"/>
                </a:lnTo>
                <a:lnTo>
                  <a:pt x="1256659" y="466496"/>
                </a:lnTo>
                <a:lnTo>
                  <a:pt x="1256659" y="666414"/>
                </a:lnTo>
                <a:lnTo>
                  <a:pt x="1255860" y="681090"/>
                </a:lnTo>
                <a:lnTo>
                  <a:pt x="1253520" y="695301"/>
                </a:lnTo>
                <a:lnTo>
                  <a:pt x="1238087" y="734312"/>
                </a:lnTo>
                <a:lnTo>
                  <a:pt x="1211800" y="766126"/>
                </a:lnTo>
                <a:lnTo>
                  <a:pt x="1176928" y="788479"/>
                </a:lnTo>
                <a:lnTo>
                  <a:pt x="1135738" y="799107"/>
                </a:lnTo>
                <a:lnTo>
                  <a:pt x="523615" y="799673"/>
                </a:lnTo>
                <a:lnTo>
                  <a:pt x="78729" y="959632"/>
                </a:lnTo>
                <a:lnTo>
                  <a:pt x="209458" y="799673"/>
                </a:lnTo>
                <a:lnTo>
                  <a:pt x="133289" y="799673"/>
                </a:lnTo>
                <a:lnTo>
                  <a:pt x="118612" y="798874"/>
                </a:lnTo>
                <a:lnTo>
                  <a:pt x="77701" y="787568"/>
                </a:lnTo>
                <a:lnTo>
                  <a:pt x="43228" y="764656"/>
                </a:lnTo>
                <a:lnTo>
                  <a:pt x="17460" y="732402"/>
                </a:lnTo>
                <a:lnTo>
                  <a:pt x="2667" y="693073"/>
                </a:lnTo>
                <a:lnTo>
                  <a:pt x="0" y="666414"/>
                </a:lnTo>
                <a:lnTo>
                  <a:pt x="0" y="466496"/>
                </a:lnTo>
                <a:lnTo>
                  <a:pt x="0" y="13328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88615" y="6251302"/>
            <a:ext cx="90741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guarantee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86100" y="5145979"/>
            <a:ext cx="1257300" cy="960119"/>
          </a:xfrm>
          <a:custGeom>
            <a:avLst/>
            <a:gdLst/>
            <a:ahLst/>
            <a:cxnLst/>
            <a:rect l="l" t="t" r="r" b="b"/>
            <a:pathLst>
              <a:path w="1257300" h="960120">
                <a:moveTo>
                  <a:pt x="1123949" y="0"/>
                </a:moveTo>
                <a:lnTo>
                  <a:pt x="209549" y="0"/>
                </a:lnTo>
                <a:lnTo>
                  <a:pt x="120860" y="577"/>
                </a:lnTo>
                <a:lnTo>
                  <a:pt x="79688" y="11239"/>
                </a:lnTo>
                <a:lnTo>
                  <a:pt x="44833" y="33618"/>
                </a:lnTo>
                <a:lnTo>
                  <a:pt x="18561" y="65448"/>
                </a:lnTo>
                <a:lnTo>
                  <a:pt x="3137" y="104464"/>
                </a:lnTo>
                <a:lnTo>
                  <a:pt x="0" y="133349"/>
                </a:lnTo>
                <a:lnTo>
                  <a:pt x="0" y="666749"/>
                </a:lnTo>
                <a:lnTo>
                  <a:pt x="6271" y="707277"/>
                </a:lnTo>
                <a:lnTo>
                  <a:pt x="24996" y="744489"/>
                </a:lnTo>
                <a:lnTo>
                  <a:pt x="53927" y="773874"/>
                </a:lnTo>
                <a:lnTo>
                  <a:pt x="90800" y="793166"/>
                </a:lnTo>
                <a:lnTo>
                  <a:pt x="133349" y="800099"/>
                </a:lnTo>
                <a:lnTo>
                  <a:pt x="209549" y="800099"/>
                </a:lnTo>
                <a:lnTo>
                  <a:pt x="78760" y="960119"/>
                </a:lnTo>
                <a:lnTo>
                  <a:pt x="523859" y="800099"/>
                </a:lnTo>
                <a:lnTo>
                  <a:pt x="1136439" y="799522"/>
                </a:lnTo>
                <a:lnTo>
                  <a:pt x="1150725" y="797410"/>
                </a:lnTo>
                <a:lnTo>
                  <a:pt x="1190043" y="782591"/>
                </a:lnTo>
                <a:lnTo>
                  <a:pt x="1222288" y="756810"/>
                </a:lnTo>
                <a:lnTo>
                  <a:pt x="1245196" y="722332"/>
                </a:lnTo>
                <a:lnTo>
                  <a:pt x="1256501" y="681423"/>
                </a:lnTo>
                <a:lnTo>
                  <a:pt x="1257299" y="666749"/>
                </a:lnTo>
                <a:lnTo>
                  <a:pt x="1257299" y="466740"/>
                </a:lnTo>
                <a:lnTo>
                  <a:pt x="1256722" y="120860"/>
                </a:lnTo>
                <a:lnTo>
                  <a:pt x="1246060" y="79688"/>
                </a:lnTo>
                <a:lnTo>
                  <a:pt x="1223681" y="44833"/>
                </a:lnTo>
                <a:lnTo>
                  <a:pt x="1191851" y="18561"/>
                </a:lnTo>
                <a:lnTo>
                  <a:pt x="1152834" y="3137"/>
                </a:lnTo>
                <a:lnTo>
                  <a:pt x="1138623" y="798"/>
                </a:lnTo>
                <a:lnTo>
                  <a:pt x="1123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86100" y="5145979"/>
            <a:ext cx="1256665" cy="960119"/>
          </a:xfrm>
          <a:custGeom>
            <a:avLst/>
            <a:gdLst/>
            <a:ahLst/>
            <a:cxnLst/>
            <a:rect l="l" t="t" r="r" b="b"/>
            <a:pathLst>
              <a:path w="1256665" h="960120">
                <a:moveTo>
                  <a:pt x="0" y="133289"/>
                </a:moveTo>
                <a:lnTo>
                  <a:pt x="6936" y="90727"/>
                </a:lnTo>
                <a:lnTo>
                  <a:pt x="26235" y="53858"/>
                </a:lnTo>
                <a:lnTo>
                  <a:pt x="55629" y="24942"/>
                </a:lnTo>
                <a:lnTo>
                  <a:pt x="92852" y="6242"/>
                </a:lnTo>
                <a:lnTo>
                  <a:pt x="209428" y="0"/>
                </a:lnTo>
                <a:lnTo>
                  <a:pt x="523615" y="0"/>
                </a:lnTo>
                <a:lnTo>
                  <a:pt x="1123370" y="0"/>
                </a:lnTo>
                <a:lnTo>
                  <a:pt x="1138045" y="798"/>
                </a:lnTo>
                <a:lnTo>
                  <a:pt x="1178952" y="12103"/>
                </a:lnTo>
                <a:lnTo>
                  <a:pt x="1213423" y="35012"/>
                </a:lnTo>
                <a:lnTo>
                  <a:pt x="1239191" y="67265"/>
                </a:lnTo>
                <a:lnTo>
                  <a:pt x="1253988" y="106599"/>
                </a:lnTo>
                <a:lnTo>
                  <a:pt x="1256659" y="466465"/>
                </a:lnTo>
                <a:lnTo>
                  <a:pt x="1256659" y="666414"/>
                </a:lnTo>
                <a:lnTo>
                  <a:pt x="1255860" y="681090"/>
                </a:lnTo>
                <a:lnTo>
                  <a:pt x="1253520" y="695301"/>
                </a:lnTo>
                <a:lnTo>
                  <a:pt x="1238087" y="734312"/>
                </a:lnTo>
                <a:lnTo>
                  <a:pt x="1211800" y="766126"/>
                </a:lnTo>
                <a:lnTo>
                  <a:pt x="1176928" y="788479"/>
                </a:lnTo>
                <a:lnTo>
                  <a:pt x="1135738" y="799107"/>
                </a:lnTo>
                <a:lnTo>
                  <a:pt x="523615" y="799673"/>
                </a:lnTo>
                <a:lnTo>
                  <a:pt x="78729" y="959632"/>
                </a:lnTo>
                <a:lnTo>
                  <a:pt x="209428" y="799673"/>
                </a:lnTo>
                <a:lnTo>
                  <a:pt x="133289" y="799673"/>
                </a:lnTo>
                <a:lnTo>
                  <a:pt x="118612" y="798874"/>
                </a:lnTo>
                <a:lnTo>
                  <a:pt x="77701" y="787568"/>
                </a:lnTo>
                <a:lnTo>
                  <a:pt x="43228" y="764656"/>
                </a:lnTo>
                <a:lnTo>
                  <a:pt x="17460" y="732402"/>
                </a:lnTo>
                <a:lnTo>
                  <a:pt x="2667" y="693073"/>
                </a:lnTo>
                <a:lnTo>
                  <a:pt x="0" y="666414"/>
                </a:lnTo>
                <a:lnTo>
                  <a:pt x="0" y="466465"/>
                </a:lnTo>
                <a:lnTo>
                  <a:pt x="0" y="13328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08400" y="5248509"/>
            <a:ext cx="80645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00"/>
              </a:lnSpc>
            </a:pP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satisfied.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256540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20" dirty="0">
                <a:latin typeface="Calibri"/>
                <a:cs typeface="Calibri"/>
              </a:rPr>
              <a:t>Exerc</a:t>
            </a:r>
            <a:r>
              <a:rPr sz="1100" b="1" spc="10" dirty="0">
                <a:latin typeface="Calibri"/>
                <a:cs typeface="Calibri"/>
              </a:rPr>
              <a:t>i</a:t>
            </a:r>
            <a:r>
              <a:rPr sz="1100" b="1" spc="20" dirty="0">
                <a:latin typeface="Calibri"/>
                <a:cs typeface="Calibri"/>
              </a:rPr>
              <a:t>se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2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237338"/>
            <a:ext cx="5767070" cy="358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578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Exercis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8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50">
              <a:latin typeface="Times New Roman"/>
              <a:cs typeface="Times New Roman"/>
            </a:endParaRPr>
          </a:p>
          <a:p>
            <a:pPr marL="494030" indent="-228600">
              <a:lnSpc>
                <a:spcPct val="100000"/>
              </a:lnSpc>
              <a:buFont typeface="Calibri"/>
              <a:buAutoNum type="arabicPeriod"/>
              <a:tabLst>
                <a:tab pos="49403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expression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unfortunatel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I'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afraid"</a:t>
            </a:r>
            <a:r>
              <a:rPr sz="1100" i="1" spc="-9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94030" marR="409575" indent="-228600">
              <a:lnSpc>
                <a:spcPct val="152700"/>
              </a:lnSpc>
              <a:buFont typeface="Calibri"/>
              <a:buAutoNum type="arabicPeriod"/>
              <a:tabLst>
                <a:tab pos="49403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unhapp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no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ver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happy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dissatisfie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not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completel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satisfied"</a:t>
            </a:r>
            <a:r>
              <a:rPr sz="1100" i="1" spc="-90" dirty="0">
                <a:latin typeface="Calibri"/>
                <a:cs typeface="Calibri"/>
              </a:rPr>
              <a:t>?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pattern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bad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unprofitable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unpopular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false"</a:t>
            </a:r>
            <a:r>
              <a:rPr sz="1100" i="1" spc="-9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93395" marR="5080" indent="-227965">
              <a:lnSpc>
                <a:spcPct val="152700"/>
              </a:lnSpc>
              <a:buFont typeface="Calibri"/>
              <a:buAutoNum type="arabicPeriod"/>
              <a:tabLst>
                <a:tab pos="494030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would</a:t>
            </a:r>
            <a:r>
              <a:rPr sz="1100" i="1" dirty="0">
                <a:latin typeface="Calibri"/>
                <a:cs typeface="Calibri"/>
              </a:rPr>
              <a:t>"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9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Exercis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9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that'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6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problem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6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problem"</a:t>
            </a:r>
            <a:r>
              <a:rPr sz="1100" i="1" spc="-90" dirty="0">
                <a:latin typeface="Calibri"/>
                <a:cs typeface="Calibri"/>
              </a:rPr>
              <a:t>?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"w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unabl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"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"w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can’t"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462280" marR="24765" indent="-196850">
              <a:lnSpc>
                <a:spcPct val="150900"/>
              </a:lnSpc>
              <a:spcBef>
                <a:spcPts val="25"/>
              </a:spcBef>
              <a:buFont typeface="Calibri"/>
              <a:buAutoNum type="arabicPeriod"/>
              <a:tabLst>
                <a:tab pos="494030" algn="l"/>
              </a:tabLst>
            </a:pP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quite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rather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i="1" spc="-65" dirty="0">
                <a:latin typeface="Calibri"/>
                <a:cs typeface="Calibri"/>
              </a:rPr>
              <a:t>s</a:t>
            </a:r>
            <a:r>
              <a:rPr sz="1100" i="1" spc="-40" dirty="0">
                <a:latin typeface="Calibri"/>
                <a:cs typeface="Calibri"/>
              </a:rPr>
              <a:t>l</a:t>
            </a:r>
            <a:r>
              <a:rPr sz="1100" i="1" spc="-5" dirty="0">
                <a:latin typeface="Calibri"/>
                <a:cs typeface="Calibri"/>
              </a:rPr>
              <a:t>ightly</a:t>
            </a:r>
            <a:r>
              <a:rPr sz="1100" i="1" spc="-50" dirty="0">
                <a:latin typeface="Calibri"/>
                <a:cs typeface="Calibri"/>
              </a:rPr>
              <a:t>,</a:t>
            </a:r>
            <a:r>
              <a:rPr sz="1100" i="1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somewha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75" dirty="0">
                <a:latin typeface="Calibri"/>
                <a:cs typeface="Calibri"/>
              </a:rPr>
              <a:t>"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say?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94030" indent="-228600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49466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betwee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sai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understood</a:t>
            </a:r>
            <a:r>
              <a:rPr sz="1100" i="1" dirty="0">
                <a:latin typeface="Calibri"/>
                <a:cs typeface="Calibri"/>
              </a:rPr>
              <a:t>"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d-8?</a:t>
            </a:r>
            <a:endParaRPr sz="1100">
              <a:latin typeface="Calibri"/>
              <a:cs typeface="Calibri"/>
            </a:endParaRPr>
          </a:p>
          <a:p>
            <a:pPr marL="494030" indent="-228600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494665" algn="l"/>
              </a:tabLst>
            </a:pP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effec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"</a:t>
            </a:r>
            <a:r>
              <a:rPr sz="1100" i="1" spc="-5" dirty="0">
                <a:latin typeface="Calibri"/>
                <a:cs typeface="Calibri"/>
              </a:rPr>
              <a:t>seem</a:t>
            </a:r>
            <a:r>
              <a:rPr sz="1100" i="1" dirty="0">
                <a:latin typeface="Calibri"/>
                <a:cs typeface="Calibri"/>
              </a:rPr>
              <a:t>"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7</a:t>
            </a:r>
            <a:r>
              <a:rPr sz="1100" i="1" spc="-90" dirty="0">
                <a:latin typeface="Calibri"/>
                <a:cs typeface="Calibri"/>
              </a:rPr>
              <a:t>?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sentenc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see</a:t>
            </a:r>
            <a:r>
              <a:rPr sz="1100" i="1" dirty="0"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simila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72" y="5166370"/>
            <a:ext cx="5797550" cy="170815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20" dirty="0">
                <a:latin typeface="Calibri"/>
                <a:cs typeface="Calibri"/>
              </a:rPr>
              <a:t>Exerc</a:t>
            </a:r>
            <a:r>
              <a:rPr sz="1100" b="1" spc="10" dirty="0">
                <a:latin typeface="Calibri"/>
                <a:cs typeface="Calibri"/>
              </a:rPr>
              <a:t>i</a:t>
            </a:r>
            <a:r>
              <a:rPr sz="1100" b="1" spc="20" dirty="0">
                <a:latin typeface="Calibri"/>
                <a:cs typeface="Calibri"/>
              </a:rPr>
              <a:t>se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2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308" y="5355189"/>
            <a:ext cx="578675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300"/>
              </a:lnSpc>
            </a:pP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direc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remark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diplomatic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bracket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4724" y="5876339"/>
            <a:ext cx="2418715" cy="173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We'r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unhapp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That'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idea.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inconvenient.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accep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offer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40"/>
              </a:spcBef>
              <a:buFont typeface="Calibri"/>
              <a:buAutoNum type="arabicParenR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bigge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discount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product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expensive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today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It'l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unmarketable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6568" y="5876339"/>
            <a:ext cx="2084705" cy="271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(understood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877569">
              <a:lnSpc>
                <a:spcPts val="1560"/>
              </a:lnSpc>
              <a:spcBef>
                <a:spcPts val="65"/>
              </a:spcBef>
            </a:pPr>
            <a:r>
              <a:rPr sz="1100" spc="-5" dirty="0">
                <a:latin typeface="Calibri"/>
                <a:cs typeface="Calibri"/>
              </a:rPr>
              <a:t>(sorr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5" dirty="0">
                <a:latin typeface="Calibri"/>
                <a:cs typeface="Calibri"/>
              </a:rPr>
              <a:t>(afrai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5" dirty="0">
                <a:latin typeface="Calibri"/>
                <a:cs typeface="Calibri"/>
              </a:rPr>
              <a:t>(unfortunatel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unable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1069975">
              <a:lnSpc>
                <a:spcPct val="1163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(hopin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slightly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rather)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5" dirty="0">
                <a:latin typeface="Calibri"/>
                <a:cs typeface="Calibri"/>
              </a:rPr>
              <a:t>(actua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hoping)</a:t>
            </a:r>
            <a:endParaRPr sz="1100">
              <a:latin typeface="Calibri"/>
              <a:cs typeface="Calibri"/>
            </a:endParaRPr>
          </a:p>
          <a:p>
            <a:pPr marL="12700" marR="137795" indent="-635">
              <a:lnSpc>
                <a:spcPct val="116300"/>
              </a:lnSpc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(unfortunatel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very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slight)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5" dirty="0">
                <a:latin typeface="Calibri"/>
                <a:cs typeface="Calibri"/>
              </a:rPr>
              <a:t>(actuall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appreciat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littl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more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113664" indent="-635">
              <a:lnSpc>
                <a:spcPct val="1173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(respec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remind)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far)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4989" y="7640862"/>
            <a:ext cx="2759710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Calibri"/>
              <a:buAutoNum type="arabicParenR" startAt="10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 startAt="10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Calibri"/>
              <a:buAutoNum type="arabicParenR" startAt="10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Calibri"/>
              <a:buAutoNum type="arabicParenR" startAt="10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term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contract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Calibri"/>
              <a:buAutoNum type="arabicParenR" startAt="10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We'r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gettin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nowhere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872" y="899170"/>
            <a:ext cx="5797550" cy="256540"/>
          </a:xfrm>
          <a:prstGeom prst="rect">
            <a:avLst/>
          </a:prstGeom>
          <a:solidFill>
            <a:srgbClr val="FDE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  <a:tabLst>
                <a:tab pos="288290" algn="l"/>
              </a:tabLst>
            </a:pP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4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.</a:t>
            </a:r>
            <a:r>
              <a:rPr sz="1100" b="1" dirty="0">
                <a:solidFill>
                  <a:srgbClr val="984806"/>
                </a:solidFill>
                <a:latin typeface="Times New Roman"/>
                <a:cs typeface="Times New Roman"/>
              </a:rPr>
              <a:t>	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Talkin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g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984806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984806"/>
                </a:solidFill>
                <a:latin typeface="Calibri"/>
                <a:cs typeface="Calibri"/>
              </a:rPr>
              <a:t>Phon</a:t>
            </a:r>
            <a:r>
              <a:rPr sz="1100" b="1" dirty="0">
                <a:solidFill>
                  <a:srgbClr val="984806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1167221"/>
            <a:ext cx="578675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probab</a:t>
            </a:r>
            <a:r>
              <a:rPr sz="1100" dirty="0">
                <a:latin typeface="Calibri"/>
                <a:cs typeface="Calibri"/>
              </a:rPr>
              <a:t>ly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specia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influenc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choic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61" y="1935751"/>
            <a:ext cx="607695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Symbol"/>
                <a:cs typeface="Symbol"/>
              </a:rPr>
              <a:t>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brie</a:t>
            </a:r>
            <a:r>
              <a:rPr sz="1100" b="1" dirty="0"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100" spc="-5" dirty="0">
                <a:latin typeface="Symbol"/>
                <a:cs typeface="Symbol"/>
              </a:rPr>
              <a:t>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clear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spc="-5" dirty="0">
                <a:latin typeface="Symbol"/>
                <a:cs typeface="Symbol"/>
              </a:rPr>
              <a:t>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polit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0755" y="1941450"/>
            <a:ext cx="4225925" cy="69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→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wast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receiver’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calling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100" b="1" dirty="0">
                <a:latin typeface="Calibri"/>
                <a:cs typeface="Calibri"/>
              </a:rPr>
              <a:t>→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backgroun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b="1" dirty="0">
                <a:latin typeface="Calibri"/>
                <a:cs typeface="Calibri"/>
              </a:rPr>
              <a:t>→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Recogniz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receiver’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poin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view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318" y="2724788"/>
            <a:ext cx="5785485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sometime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conflict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brief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appear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impolite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balanc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rules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Usually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divide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accordin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functio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serve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322" y="4004892"/>
            <a:ext cx="119253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Locat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7983" y="4004892"/>
            <a:ext cx="9588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9631" y="4004892"/>
            <a:ext cx="12642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arrangemen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8505" y="4004892"/>
            <a:ext cx="918844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463" y="4516934"/>
            <a:ext cx="578675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imagin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Mr.</a:t>
            </a:r>
            <a:r>
              <a:rPr sz="1100" i="1" spc="-5" dirty="0">
                <a:latin typeface="Calibri"/>
                <a:cs typeface="Calibri"/>
              </a:rPr>
              <a:t>Kamcheon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2103" y="5017018"/>
            <a:ext cx="5846445" cy="256540"/>
          </a:xfrm>
          <a:prstGeom prst="rect">
            <a:avLst/>
          </a:prstGeom>
          <a:solidFill>
            <a:srgbClr val="F2DBDB"/>
          </a:solidFill>
        </p:spPr>
        <p:txBody>
          <a:bodyPr vert="horz" wrap="square" lIns="0" tIns="0" rIns="0" bIns="0" rtlCol="0">
            <a:spAutoFit/>
          </a:bodyPr>
          <a:lstStyle/>
          <a:p>
            <a:pPr marL="247015" indent="-229235">
              <a:lnSpc>
                <a:spcPct val="100000"/>
              </a:lnSpc>
              <a:buFont typeface="Wingdings"/>
              <a:buChar char=""/>
              <a:tabLst>
                <a:tab pos="247650" algn="l"/>
              </a:tabLst>
            </a:pPr>
            <a:r>
              <a:rPr sz="1100" b="1" spc="-5" dirty="0">
                <a:latin typeface="Calibri"/>
                <a:cs typeface="Calibri"/>
              </a:rPr>
              <a:t>Locat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perso</a:t>
            </a:r>
            <a:r>
              <a:rPr sz="1100" b="1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4752" y="5285542"/>
            <a:ext cx="5561330" cy="430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9525" indent="-228600" algn="just">
              <a:lnSpc>
                <a:spcPct val="152700"/>
              </a:lnSpc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simple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stage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confir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Hello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Mr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Kamcheong</a:t>
            </a:r>
            <a:r>
              <a:rPr sz="1100" i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connec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operato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secretary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Kamcheong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Hello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I’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lik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spea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Mr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La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Kamcheong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please?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Kamcheon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him: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tel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whe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wil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available</a:t>
            </a:r>
            <a:r>
              <a:rPr sz="1100" i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0665" marR="8255" indent="-227965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severa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connected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preten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contact.</a:t>
            </a:r>
            <a:endParaRPr sz="1100">
              <a:latin typeface="Calibri"/>
              <a:cs typeface="Calibri"/>
            </a:endParaRPr>
          </a:p>
          <a:p>
            <a:pPr marL="240665" marR="6985" indent="-227965" algn="just">
              <a:lnSpc>
                <a:spcPct val="154600"/>
              </a:lnSpc>
              <a:spcBef>
                <a:spcPts val="20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Sometimes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say: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someon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migh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abl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hel</a:t>
            </a:r>
            <a:r>
              <a:rPr sz="1100" i="1" dirty="0">
                <a:latin typeface="Calibri"/>
                <a:cs typeface="Calibri"/>
              </a:rPr>
              <a:t>p</a:t>
            </a:r>
            <a:r>
              <a:rPr sz="1100" i="1" spc="-4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me</a:t>
            </a:r>
            <a:r>
              <a:rPr sz="1100" i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240665" marR="8255" indent="-227965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Locatin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frustratin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passe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frustratio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32103" y="899170"/>
            <a:ext cx="5846445" cy="256540"/>
          </a:xfrm>
          <a:prstGeom prst="rect">
            <a:avLst/>
          </a:prstGeom>
          <a:solidFill>
            <a:srgbClr val="F2DBDB"/>
          </a:solidFill>
        </p:spPr>
        <p:txBody>
          <a:bodyPr vert="horz" wrap="square" lIns="0" tIns="0" rIns="0" bIns="0" rtlCol="0">
            <a:spAutoFit/>
          </a:bodyPr>
          <a:lstStyle/>
          <a:p>
            <a:pPr marL="247015" indent="-229235">
              <a:lnSpc>
                <a:spcPct val="100000"/>
              </a:lnSpc>
              <a:buFont typeface="Wingdings"/>
              <a:buChar char=""/>
              <a:tabLst>
                <a:tab pos="247650" algn="l"/>
              </a:tabLst>
            </a:pP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reques</a:t>
            </a:r>
            <a:r>
              <a:rPr sz="1100" b="1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4724" y="1423711"/>
            <a:ext cx="5560695" cy="352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52700"/>
              </a:lnSpc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stages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introducin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backgroun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itself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Introduc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It’s....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I’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firs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yea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studen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Hon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Kon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University....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receiver’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mentio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this: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720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Mr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Cha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fro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Eurasi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Product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suggeste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cal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you..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backgroun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explainin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0665" marR="29209">
              <a:lnSpc>
                <a:spcPct val="152700"/>
              </a:lnSpc>
              <a:spcBef>
                <a:spcPts val="2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I’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doin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projec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experienc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nee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arrang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visi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compan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your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field...</a:t>
            </a:r>
            <a:endParaRPr sz="1100">
              <a:latin typeface="Calibri"/>
              <a:cs typeface="Calibri"/>
            </a:endParaRPr>
          </a:p>
          <a:p>
            <a:pPr marL="240665" marR="6350" indent="-227965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clearly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exactl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agreein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involve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1300" marR="8255" indent="-635">
              <a:lnSpc>
                <a:spcPct val="152700"/>
              </a:lnSpc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wonde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coul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pa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visi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offic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fo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nex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tw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weeks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tal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on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staf</a:t>
            </a:r>
            <a:r>
              <a:rPr sz="1100" i="1" dirty="0">
                <a:latin typeface="Calibri"/>
                <a:cs typeface="Calibri"/>
              </a:rPr>
              <a:t>f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about..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103" y="5279146"/>
            <a:ext cx="5846445" cy="256540"/>
          </a:xfrm>
          <a:prstGeom prst="rect">
            <a:avLst/>
          </a:prstGeom>
          <a:solidFill>
            <a:srgbClr val="F2DBDB"/>
          </a:solidFill>
        </p:spPr>
        <p:txBody>
          <a:bodyPr vert="horz" wrap="square" lIns="0" tIns="0" rIns="0" bIns="0" rtlCol="0">
            <a:spAutoFit/>
          </a:bodyPr>
          <a:lstStyle/>
          <a:p>
            <a:pPr marL="247015" indent="-229235">
              <a:lnSpc>
                <a:spcPct val="100000"/>
              </a:lnSpc>
              <a:buFont typeface="Wingdings"/>
              <a:buChar char=""/>
              <a:tabLst>
                <a:tab pos="247650" algn="l"/>
              </a:tabLst>
            </a:pPr>
            <a:r>
              <a:rPr sz="1100" b="1" spc="-5" dirty="0">
                <a:latin typeface="Calibri"/>
                <a:cs typeface="Calibri"/>
              </a:rPr>
              <a:t>Mak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arrangemen</a:t>
            </a:r>
            <a:r>
              <a:rPr sz="1100" b="1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877" y="5803691"/>
            <a:ext cx="5560060" cy="248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52700"/>
              </a:lnSpc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arrangement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missed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marR="6350" indent="-228600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modif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carefull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marR="8255" indent="-227965" algn="just">
              <a:lnSpc>
                <a:spcPct val="1527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kno</a:t>
            </a:r>
            <a:r>
              <a:rPr sz="1100" i="1" dirty="0">
                <a:latin typeface="Calibri"/>
                <a:cs typeface="Calibri"/>
              </a:rPr>
              <a:t>w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anyon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els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migh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abl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hel</a:t>
            </a:r>
            <a:r>
              <a:rPr sz="1100" i="1" dirty="0">
                <a:latin typeface="Calibri"/>
                <a:cs typeface="Calibri"/>
              </a:rPr>
              <a:t>p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me</a:t>
            </a:r>
            <a:r>
              <a:rPr sz="1100" i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515" cy="10693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875" y="4051308"/>
            <a:ext cx="403859" cy="29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103" y="899170"/>
            <a:ext cx="5846445" cy="256540"/>
          </a:xfrm>
          <a:prstGeom prst="rect">
            <a:avLst/>
          </a:prstGeom>
          <a:solidFill>
            <a:srgbClr val="F2DBDB"/>
          </a:solidFill>
        </p:spPr>
        <p:txBody>
          <a:bodyPr vert="horz" wrap="square" lIns="0" tIns="0" rIns="0" bIns="0" rtlCol="0">
            <a:spAutoFit/>
          </a:bodyPr>
          <a:lstStyle/>
          <a:p>
            <a:pPr marL="247015" indent="-229235">
              <a:lnSpc>
                <a:spcPct val="100000"/>
              </a:lnSpc>
              <a:buFont typeface="Wingdings"/>
              <a:buChar char=""/>
              <a:tabLst>
                <a:tab pos="247650" algn="l"/>
              </a:tabLst>
            </a:pPr>
            <a:r>
              <a:rPr sz="1100" b="1" spc="-5" dirty="0">
                <a:latin typeface="Calibri"/>
                <a:cs typeface="Calibri"/>
              </a:rPr>
              <a:t>Clos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call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025" y="1423711"/>
            <a:ext cx="5558155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5080" indent="-227965" algn="just">
              <a:lnSpc>
                <a:spcPct val="152700"/>
              </a:lnSpc>
              <a:buFont typeface="Symbol"/>
              <a:buChar char="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finished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silenc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probab</a:t>
            </a:r>
            <a:r>
              <a:rPr sz="1100" dirty="0">
                <a:latin typeface="Calibri"/>
                <a:cs typeface="Calibri"/>
              </a:rPr>
              <a:t>ly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closin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by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3564" y="2453493"/>
            <a:ext cx="166878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confirmin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arrangement: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receiver:</a:t>
            </a:r>
            <a:r>
              <a:rPr sz="1100" spc="-5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sayin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goodbye</a:t>
            </a:r>
            <a:r>
              <a:rPr sz="110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9652" y="2453493"/>
            <a:ext cx="28346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So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I’l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com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offic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Monda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10..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Than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</a:t>
            </a:r>
            <a:r>
              <a:rPr sz="1100" i="1" dirty="0">
                <a:latin typeface="Calibri"/>
                <a:cs typeface="Calibri"/>
              </a:rPr>
              <a:t>u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ver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muc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fo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help..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i="1" spc="-5" dirty="0">
                <a:latin typeface="Calibri"/>
                <a:cs typeface="Calibri"/>
              </a:rPr>
              <a:t>e.g</a:t>
            </a:r>
            <a:r>
              <a:rPr sz="1100" b="1" i="1" dirty="0">
                <a:latin typeface="Calibri"/>
                <a:cs typeface="Calibri"/>
              </a:rPr>
              <a:t>.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Goo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bye.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621" y="3477576"/>
            <a:ext cx="246126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i="1" spc="-5" dirty="0">
                <a:latin typeface="Calibri"/>
                <a:cs typeface="Calibri"/>
              </a:rPr>
              <a:t>I</a:t>
            </a:r>
            <a:r>
              <a:rPr sz="1100" b="1" i="1" dirty="0">
                <a:latin typeface="Calibri"/>
                <a:cs typeface="Calibri"/>
              </a:rPr>
              <a:t>n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an</a:t>
            </a:r>
            <a:r>
              <a:rPr sz="1100" b="1" i="1" dirty="0">
                <a:latin typeface="Calibri"/>
                <a:cs typeface="Calibri"/>
              </a:rPr>
              <a:t>y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case</a:t>
            </a:r>
            <a:r>
              <a:rPr sz="1100" b="1" i="1" dirty="0">
                <a:latin typeface="Calibri"/>
                <a:cs typeface="Calibri"/>
              </a:rPr>
              <a:t>,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wai</a:t>
            </a:r>
            <a:r>
              <a:rPr sz="1100" b="1" i="1" dirty="0">
                <a:latin typeface="Calibri"/>
                <a:cs typeface="Calibri"/>
              </a:rPr>
              <a:t>t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fo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th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receiver’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2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reply!!!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627" y="4245640"/>
            <a:ext cx="5676265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1975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(Listenin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Audi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1</a:t>
            </a:r>
            <a:r>
              <a:rPr sz="1100" i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52700"/>
              </a:lnSpc>
              <a:spcBef>
                <a:spcPts val="725"/>
              </a:spcBef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blank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message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recordin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chec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answers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008" y="9433563"/>
            <a:ext cx="2798445" cy="0"/>
          </a:xfrm>
          <a:custGeom>
            <a:avLst/>
            <a:gdLst/>
            <a:ahLst/>
            <a:cxnLst/>
            <a:rect l="l" t="t" r="r" b="b"/>
            <a:pathLst>
              <a:path w="2798445">
                <a:moveTo>
                  <a:pt x="0" y="0"/>
                </a:moveTo>
                <a:lnTo>
                  <a:pt x="279806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055" y="943661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1023" y="943661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4967" y="9433563"/>
            <a:ext cx="2798445" cy="0"/>
          </a:xfrm>
          <a:custGeom>
            <a:avLst/>
            <a:gdLst/>
            <a:ahLst/>
            <a:cxnLst/>
            <a:rect l="l" t="t" r="r" b="b"/>
            <a:pathLst>
              <a:path w="2798445">
                <a:moveTo>
                  <a:pt x="0" y="0"/>
                </a:moveTo>
                <a:lnTo>
                  <a:pt x="279806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8015" y="943661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9983" y="943661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9055" y="5704507"/>
            <a:ext cx="5901055" cy="401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Hello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financ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departmen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9850" marR="2072005">
              <a:lnSpc>
                <a:spcPts val="2039"/>
              </a:lnSpc>
              <a:spcBef>
                <a:spcPts val="165"/>
              </a:spcBef>
            </a:pP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Hello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spea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Adria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Hopwood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please</a:t>
            </a:r>
            <a:r>
              <a:rPr sz="1100" dirty="0">
                <a:latin typeface="Arial"/>
                <a:cs typeface="Arial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I’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afrai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he’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meetin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moment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help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505"/>
              </a:spcBef>
            </a:pP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nee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tal</a:t>
            </a:r>
            <a:r>
              <a:rPr sz="1100" dirty="0">
                <a:latin typeface="Arial"/>
                <a:cs typeface="Arial"/>
              </a:rPr>
              <a:t>k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Hopwood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think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Wha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tim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wil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ou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meeting</a:t>
            </a:r>
            <a:r>
              <a:rPr sz="1100" dirty="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69850" marR="2627630">
              <a:lnSpc>
                <a:spcPct val="150900"/>
              </a:lnSpc>
              <a:spcBef>
                <a:spcPts val="25"/>
              </a:spcBef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abou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hour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Ca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yo</a:t>
            </a:r>
            <a:r>
              <a:rPr sz="1100" b="1" dirty="0">
                <a:latin typeface="Arial"/>
                <a:cs typeface="Arial"/>
              </a:rPr>
              <a:t>u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cal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bac</a:t>
            </a:r>
            <a:r>
              <a:rPr sz="1100" b="1" dirty="0">
                <a:latin typeface="Arial"/>
                <a:cs typeface="Arial"/>
              </a:rPr>
              <a:t>k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later</a:t>
            </a:r>
            <a:r>
              <a:rPr sz="1100" b="1" dirty="0">
                <a:latin typeface="Arial"/>
                <a:cs typeface="Arial"/>
              </a:rPr>
              <a:t>?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Okay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I’l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message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569595" marR="330200" indent="-500380">
              <a:lnSpc>
                <a:spcPct val="129000"/>
              </a:lnSpc>
              <a:spcBef>
                <a:spcPts val="360"/>
              </a:spcBef>
            </a:pP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Actually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woul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yo</a:t>
            </a:r>
            <a:r>
              <a:rPr sz="1100" dirty="0">
                <a:latin typeface="Arial"/>
                <a:cs typeface="Arial"/>
              </a:rPr>
              <a:t>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mind</a:t>
            </a:r>
            <a:r>
              <a:rPr sz="1100" dirty="0">
                <a:latin typeface="Arial"/>
                <a:cs typeface="Arial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Jennife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McAndrew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calle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tha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I’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offic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al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da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coul</a:t>
            </a:r>
            <a:r>
              <a:rPr sz="1100" dirty="0">
                <a:latin typeface="Arial"/>
                <a:cs typeface="Arial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cal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back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645"/>
              </a:spcBef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number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please?</a:t>
            </a: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720"/>
              </a:spcBef>
            </a:pP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Yes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it’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5556872</a:t>
            </a:r>
            <a:r>
              <a:rPr sz="110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69850" marR="2061210">
              <a:lnSpc>
                <a:spcPct val="150900"/>
              </a:lnSpc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5556872</a:t>
            </a:r>
            <a:r>
              <a:rPr sz="1100" dirty="0">
                <a:latin typeface="Arial"/>
                <a:cs typeface="Arial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Ok</a:t>
            </a:r>
            <a:r>
              <a:rPr sz="1100" b="1" dirty="0">
                <a:latin typeface="Arial"/>
                <a:cs typeface="Arial"/>
              </a:rPr>
              <a:t>,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I’l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mak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sur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h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get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th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message</a:t>
            </a:r>
            <a:r>
              <a:rPr sz="1100" b="1" dirty="0">
                <a:latin typeface="Arial"/>
                <a:cs typeface="Arial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Caller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Thank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ver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muc</a:t>
            </a:r>
            <a:r>
              <a:rPr sz="1100" dirty="0">
                <a:latin typeface="Arial"/>
                <a:cs typeface="Arial"/>
              </a:rPr>
              <a:t>h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fo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help</a:t>
            </a:r>
            <a:r>
              <a:rPr sz="1100" dirty="0">
                <a:latin typeface="Arial"/>
                <a:cs typeface="Arial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bye</a:t>
            </a:r>
            <a:r>
              <a:rPr sz="1100" dirty="0">
                <a:latin typeface="Arial"/>
                <a:cs typeface="Arial"/>
              </a:rPr>
              <a:t>!</a:t>
            </a:r>
            <a:endParaRPr sz="11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Arial"/>
                <a:cs typeface="Arial"/>
              </a:rPr>
              <a:t>Claire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Goodbye</a:t>
            </a:r>
            <a:r>
              <a:rPr sz="1100" dirty="0">
                <a:latin typeface="Arial"/>
                <a:cs typeface="Arial"/>
              </a:rPr>
              <a:t>!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tabLst>
                <a:tab pos="3178810" algn="l"/>
              </a:tabLst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later?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7100" y="2199008"/>
            <a:ext cx="396873" cy="289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4967" y="902218"/>
            <a:ext cx="2798445" cy="0"/>
          </a:xfrm>
          <a:custGeom>
            <a:avLst/>
            <a:gdLst/>
            <a:ahLst/>
            <a:cxnLst/>
            <a:rect l="l" t="t" r="r" b="b"/>
            <a:pathLst>
              <a:path w="2798445">
                <a:moveTo>
                  <a:pt x="0" y="0"/>
                </a:moveTo>
                <a:lnTo>
                  <a:pt x="279806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8015" y="905266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6997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9983" y="905266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69975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4967" y="1191778"/>
            <a:ext cx="2798445" cy="0"/>
          </a:xfrm>
          <a:custGeom>
            <a:avLst/>
            <a:gdLst/>
            <a:ahLst/>
            <a:cxnLst/>
            <a:rect l="l" t="t" r="r" b="b"/>
            <a:pathLst>
              <a:path w="2798445">
                <a:moveTo>
                  <a:pt x="0" y="0"/>
                </a:moveTo>
                <a:lnTo>
                  <a:pt x="279806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4967" y="1478290"/>
            <a:ext cx="2798445" cy="0"/>
          </a:xfrm>
          <a:custGeom>
            <a:avLst/>
            <a:gdLst/>
            <a:ahLst/>
            <a:cxnLst/>
            <a:rect l="l" t="t" r="r" b="b"/>
            <a:pathLst>
              <a:path w="2798445">
                <a:moveTo>
                  <a:pt x="0" y="0"/>
                </a:moveTo>
                <a:lnTo>
                  <a:pt x="279806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95423" y="929489"/>
            <a:ext cx="223583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100" spc="-5" dirty="0">
                <a:latin typeface="Calibri"/>
                <a:cs typeface="Calibri"/>
              </a:rPr>
              <a:t>OK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messa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spc="-5" dirty="0">
                <a:latin typeface="Calibri"/>
                <a:cs typeface="Calibri"/>
              </a:rPr>
              <a:t>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401" y="2325462"/>
            <a:ext cx="573405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6740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(Listenin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Audi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2</a:t>
            </a:r>
            <a:r>
              <a:rPr sz="1100" i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2020"/>
              </a:lnSpc>
              <a:spcBef>
                <a:spcPts val="155"/>
              </a:spcBef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blank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connectin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someon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recordin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chec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answers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401" y="3090449"/>
            <a:ext cx="1353185" cy="118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u="sng" spc="-5" dirty="0">
                <a:latin typeface="Calibri"/>
                <a:cs typeface="Calibri"/>
              </a:rPr>
              <a:t>Dialogue</a:t>
            </a:r>
            <a:r>
              <a:rPr sz="1100" b="1" u="sng" dirty="0">
                <a:latin typeface="Calibri"/>
                <a:cs typeface="Calibri"/>
              </a:rPr>
              <a:t> 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pleas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</a:t>
            </a:r>
            <a:r>
              <a:rPr sz="1100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help?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44148" y="3090449"/>
            <a:ext cx="1943100" cy="118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u="sng" spc="-5" dirty="0">
                <a:latin typeface="Calibri"/>
                <a:cs typeface="Calibri"/>
              </a:rPr>
              <a:t>Dialogue</a:t>
            </a:r>
            <a:r>
              <a:rPr sz="1100" b="1" u="sng" dirty="0">
                <a:latin typeface="Calibri"/>
                <a:cs typeface="Calibri"/>
              </a:rPr>
              <a:t> 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han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moment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I’v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……..o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</a:t>
            </a:r>
            <a:r>
              <a:rPr sz="1100" dirty="0">
                <a:latin typeface="Calibri"/>
                <a:cs typeface="Calibri"/>
              </a:rPr>
              <a:t>g?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460" y="4905441"/>
            <a:ext cx="4493895" cy="140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Hello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you'v</a:t>
            </a:r>
            <a:r>
              <a:rPr sz="900" spc="5" dirty="0">
                <a:latin typeface="Verdana"/>
                <a:cs typeface="Verdana"/>
              </a:rPr>
              <a:t>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reache</a:t>
            </a:r>
            <a:r>
              <a:rPr sz="900" spc="5" dirty="0">
                <a:latin typeface="Verdana"/>
                <a:cs typeface="Verdana"/>
              </a:rPr>
              <a:t>d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th</a:t>
            </a:r>
            <a:r>
              <a:rPr sz="900" spc="5" dirty="0">
                <a:latin typeface="Verdana"/>
                <a:cs typeface="Verdana"/>
              </a:rPr>
              <a:t>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Verdana"/>
                <a:cs typeface="Verdana"/>
              </a:rPr>
              <a:t>m</a:t>
            </a:r>
            <a:r>
              <a:rPr sz="900" spc="-5" dirty="0">
                <a:latin typeface="Verdana"/>
                <a:cs typeface="Verdana"/>
              </a:rPr>
              <a:t>arketin</a:t>
            </a:r>
            <a:r>
              <a:rPr sz="900" spc="5" dirty="0">
                <a:latin typeface="Verdana"/>
                <a:cs typeface="Verdana"/>
              </a:rPr>
              <a:t>g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depart</a:t>
            </a:r>
            <a:r>
              <a:rPr sz="900" spc="-10" dirty="0">
                <a:latin typeface="Verdana"/>
                <a:cs typeface="Verdana"/>
              </a:rPr>
              <a:t>m</a:t>
            </a:r>
            <a:r>
              <a:rPr sz="900" spc="-5" dirty="0">
                <a:latin typeface="Verdana"/>
                <a:cs typeface="Verdana"/>
              </a:rPr>
              <a:t>ent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Ho</a:t>
            </a:r>
            <a:r>
              <a:rPr sz="900" b="1" spc="5" dirty="0">
                <a:latin typeface="Verdana"/>
                <a:cs typeface="Verdana"/>
              </a:rPr>
              <a:t>w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ca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I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help?</a:t>
            </a:r>
            <a:endParaRPr sz="900">
              <a:latin typeface="Verdana"/>
              <a:cs typeface="Verdana"/>
            </a:endParaRPr>
          </a:p>
          <a:p>
            <a:pPr marL="12700" marR="1320800">
              <a:lnSpc>
                <a:spcPct val="184400"/>
              </a:lnSpc>
              <a:tabLst>
                <a:tab pos="560705" algn="l"/>
              </a:tabLst>
            </a:pPr>
            <a:r>
              <a:rPr sz="900" spc="-5" dirty="0">
                <a:latin typeface="Verdana"/>
                <a:cs typeface="Verdana"/>
              </a:rPr>
              <a:t>Male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-5" dirty="0">
                <a:latin typeface="Verdana"/>
                <a:cs typeface="Verdana"/>
              </a:rPr>
              <a:t>Ye</a:t>
            </a:r>
            <a:r>
              <a:rPr sz="900" dirty="0">
                <a:latin typeface="Verdana"/>
                <a:cs typeface="Verdana"/>
              </a:rPr>
              <a:t>s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ca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I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spea</a:t>
            </a:r>
            <a:r>
              <a:rPr sz="900" b="1" spc="5" dirty="0">
                <a:latin typeface="Verdana"/>
                <a:cs typeface="Verdana"/>
              </a:rPr>
              <a:t>k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Verdana"/>
                <a:cs typeface="Verdana"/>
              </a:rPr>
              <a:t>t</a:t>
            </a:r>
            <a:r>
              <a:rPr sz="900" b="1" spc="5" dirty="0">
                <a:latin typeface="Verdana"/>
                <a:cs typeface="Verdana"/>
              </a:rPr>
              <a:t>o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Rosalin</a:t>
            </a:r>
            <a:r>
              <a:rPr sz="900" spc="5" dirty="0">
                <a:latin typeface="Verdana"/>
                <a:cs typeface="Verdana"/>
              </a:rPr>
              <a:t>d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Verdana"/>
                <a:cs typeface="Verdana"/>
              </a:rPr>
              <a:t>W</a:t>
            </a:r>
            <a:r>
              <a:rPr sz="900" spc="-5" dirty="0">
                <a:latin typeface="Verdana"/>
                <a:cs typeface="Verdana"/>
              </a:rPr>
              <a:t>ilson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please</a:t>
            </a:r>
            <a:r>
              <a:rPr sz="900" spc="5" dirty="0">
                <a:latin typeface="Verdana"/>
                <a:cs typeface="Verdana"/>
              </a:rPr>
              <a:t>?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Who’</a:t>
            </a:r>
            <a:r>
              <a:rPr sz="900" b="1" spc="5" dirty="0">
                <a:latin typeface="Verdana"/>
                <a:cs typeface="Verdana"/>
              </a:rPr>
              <a:t>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callin</a:t>
            </a:r>
            <a:r>
              <a:rPr sz="900" b="1" spc="5" dirty="0">
                <a:latin typeface="Verdana"/>
                <a:cs typeface="Verdana"/>
              </a:rPr>
              <a:t>g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please</a:t>
            </a:r>
            <a:r>
              <a:rPr sz="900" spc="5" dirty="0">
                <a:latin typeface="Verdana"/>
                <a:cs typeface="Verdana"/>
              </a:rPr>
              <a:t>?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0705" algn="l"/>
              </a:tabLst>
            </a:pPr>
            <a:r>
              <a:rPr sz="900" spc="-5" dirty="0">
                <a:latin typeface="Verdana"/>
                <a:cs typeface="Verdana"/>
              </a:rPr>
              <a:t>Male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-5" dirty="0">
                <a:latin typeface="Verdana"/>
                <a:cs typeface="Verdana"/>
              </a:rPr>
              <a:t>It’</a:t>
            </a:r>
            <a:r>
              <a:rPr sz="900" dirty="0">
                <a:latin typeface="Verdana"/>
                <a:cs typeface="Verdana"/>
              </a:rPr>
              <a:t>s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Richar</a:t>
            </a:r>
            <a:r>
              <a:rPr sz="900" spc="5" dirty="0">
                <a:latin typeface="Verdana"/>
                <a:cs typeface="Verdana"/>
              </a:rPr>
              <a:t>d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Davie</a:t>
            </a:r>
            <a:r>
              <a:rPr sz="900" dirty="0">
                <a:latin typeface="Verdana"/>
                <a:cs typeface="Verdana"/>
              </a:rPr>
              <a:t>s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her</a:t>
            </a:r>
            <a:r>
              <a:rPr sz="900" spc="5" dirty="0">
                <a:latin typeface="Verdana"/>
                <a:cs typeface="Verdana"/>
              </a:rPr>
              <a:t>e</a:t>
            </a:r>
            <a:endParaRPr sz="900">
              <a:latin typeface="Verdana"/>
              <a:cs typeface="Verdana"/>
            </a:endParaRPr>
          </a:p>
          <a:p>
            <a:pPr marL="12700" marR="963930">
              <a:lnSpc>
                <a:spcPct val="184400"/>
              </a:lnSpc>
              <a:tabLst>
                <a:tab pos="560705" algn="l"/>
              </a:tabLst>
            </a:pP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Certainly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Pleas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hol</a:t>
            </a:r>
            <a:r>
              <a:rPr sz="900" b="1" spc="5" dirty="0">
                <a:latin typeface="Verdana"/>
                <a:cs typeface="Verdana"/>
              </a:rPr>
              <a:t>d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an</a:t>
            </a:r>
            <a:r>
              <a:rPr sz="900" spc="5" dirty="0">
                <a:latin typeface="Verdana"/>
                <a:cs typeface="Verdana"/>
              </a:rPr>
              <a:t>d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I’l</a:t>
            </a:r>
            <a:r>
              <a:rPr sz="900" b="1" dirty="0">
                <a:latin typeface="Verdana"/>
                <a:cs typeface="Verdana"/>
              </a:rPr>
              <a:t>l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pu</a:t>
            </a:r>
            <a:r>
              <a:rPr sz="900" b="1" dirty="0">
                <a:latin typeface="Verdana"/>
                <a:cs typeface="Verdana"/>
              </a:rPr>
              <a:t>t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yo</a:t>
            </a:r>
            <a:r>
              <a:rPr sz="900" b="1" spc="5" dirty="0">
                <a:latin typeface="Verdana"/>
                <a:cs typeface="Verdana"/>
              </a:rPr>
              <a:t>u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through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Male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-5" dirty="0">
                <a:latin typeface="Verdana"/>
                <a:cs typeface="Verdana"/>
              </a:rPr>
              <a:t>Than</a:t>
            </a:r>
            <a:r>
              <a:rPr sz="900" spc="5" dirty="0">
                <a:latin typeface="Verdana"/>
                <a:cs typeface="Verdana"/>
              </a:rPr>
              <a:t>k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you</a:t>
            </a:r>
            <a:r>
              <a:rPr sz="900" dirty="0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460" y="6728146"/>
            <a:ext cx="5616575" cy="143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Hello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Verdana"/>
                <a:cs typeface="Verdana"/>
              </a:rPr>
              <a:t>m</a:t>
            </a:r>
            <a:r>
              <a:rPr sz="900" spc="-5" dirty="0">
                <a:latin typeface="Verdana"/>
                <a:cs typeface="Verdana"/>
              </a:rPr>
              <a:t>arketing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Ho</a:t>
            </a:r>
            <a:r>
              <a:rPr sz="900" b="1" spc="5" dirty="0">
                <a:latin typeface="Verdana"/>
                <a:cs typeface="Verdana"/>
              </a:rPr>
              <a:t>w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ca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I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help</a:t>
            </a:r>
            <a:r>
              <a:rPr sz="900" b="1" spc="5" dirty="0">
                <a:latin typeface="Verdana"/>
                <a:cs typeface="Verdana"/>
              </a:rPr>
              <a:t>?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0705" algn="l"/>
              </a:tabLst>
            </a:pPr>
            <a:r>
              <a:rPr sz="900" spc="-5" dirty="0">
                <a:latin typeface="Verdana"/>
                <a:cs typeface="Verdana"/>
              </a:rPr>
              <a:t>Male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b="1" spc="-5" dirty="0">
                <a:latin typeface="Verdana"/>
                <a:cs typeface="Verdana"/>
              </a:rPr>
              <a:t>Coul</a:t>
            </a:r>
            <a:r>
              <a:rPr sz="900" b="1" spc="5" dirty="0">
                <a:latin typeface="Verdana"/>
                <a:cs typeface="Verdana"/>
              </a:rPr>
              <a:t>d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I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spea</a:t>
            </a:r>
            <a:r>
              <a:rPr sz="900" b="1" spc="5" dirty="0">
                <a:latin typeface="Verdana"/>
                <a:cs typeface="Verdana"/>
              </a:rPr>
              <a:t>k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t</a:t>
            </a:r>
            <a:r>
              <a:rPr sz="900" b="1" spc="5" dirty="0">
                <a:latin typeface="Verdana"/>
                <a:cs typeface="Verdana"/>
              </a:rPr>
              <a:t>o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Jaso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Robert</a:t>
            </a:r>
            <a:r>
              <a:rPr sz="900" b="1" spc="5" dirty="0">
                <a:latin typeface="Verdana"/>
                <a:cs typeface="Verdana"/>
              </a:rPr>
              <a:t>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please</a:t>
            </a:r>
            <a:r>
              <a:rPr sz="900" b="1" spc="5" dirty="0">
                <a:latin typeface="Verdana"/>
                <a:cs typeface="Verdana"/>
              </a:rPr>
              <a:t>?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Certainly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Wh</a:t>
            </a:r>
            <a:r>
              <a:rPr sz="900" b="1" spc="5" dirty="0">
                <a:latin typeface="Verdana"/>
                <a:cs typeface="Verdana"/>
              </a:rPr>
              <a:t>o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shal</a:t>
            </a:r>
            <a:r>
              <a:rPr sz="900" b="1" dirty="0">
                <a:latin typeface="Verdana"/>
                <a:cs typeface="Verdana"/>
              </a:rPr>
              <a:t>l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I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sa</a:t>
            </a:r>
            <a:r>
              <a:rPr sz="900" b="1" spc="5" dirty="0">
                <a:latin typeface="Verdana"/>
                <a:cs typeface="Verdana"/>
              </a:rPr>
              <a:t>y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</a:t>
            </a:r>
            <a:r>
              <a:rPr sz="900" b="1" spc="5" dirty="0">
                <a:latin typeface="Verdana"/>
                <a:cs typeface="Verdana"/>
              </a:rPr>
              <a:t>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calling</a:t>
            </a:r>
            <a:r>
              <a:rPr sz="900" b="1" spc="5" dirty="0">
                <a:latin typeface="Verdana"/>
                <a:cs typeface="Verdana"/>
              </a:rPr>
              <a:t>?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0705" algn="l"/>
              </a:tabLst>
            </a:pPr>
            <a:r>
              <a:rPr sz="900" spc="-5" dirty="0">
                <a:latin typeface="Verdana"/>
                <a:cs typeface="Verdana"/>
              </a:rPr>
              <a:t>Male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-5" dirty="0">
                <a:latin typeface="Verdana"/>
                <a:cs typeface="Verdana"/>
              </a:rPr>
              <a:t>M</a:t>
            </a:r>
            <a:r>
              <a:rPr sz="900" spc="5" dirty="0">
                <a:latin typeface="Verdana"/>
                <a:cs typeface="Verdana"/>
              </a:rPr>
              <a:t>y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na</a:t>
            </a:r>
            <a:r>
              <a:rPr sz="900" spc="-10" dirty="0">
                <a:latin typeface="Verdana"/>
                <a:cs typeface="Verdana"/>
              </a:rPr>
              <a:t>m</a:t>
            </a:r>
            <a:r>
              <a:rPr sz="900" spc="-5" dirty="0">
                <a:latin typeface="Verdana"/>
                <a:cs typeface="Verdana"/>
              </a:rPr>
              <a:t>e’</a:t>
            </a:r>
            <a:r>
              <a:rPr sz="900" dirty="0">
                <a:latin typeface="Verdana"/>
                <a:cs typeface="Verdana"/>
              </a:rPr>
              <a:t>s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Mik</a:t>
            </a:r>
            <a:r>
              <a:rPr sz="900" spc="5" dirty="0">
                <a:latin typeface="Verdana"/>
                <a:cs typeface="Verdana"/>
              </a:rPr>
              <a:t>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Andrews</a:t>
            </a:r>
            <a:r>
              <a:rPr sz="900" dirty="0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750">
              <a:latin typeface="Times New Roman"/>
              <a:cs typeface="Times New Roman"/>
            </a:endParaRPr>
          </a:p>
          <a:p>
            <a:pPr marL="560705" marR="5080" indent="-548640">
              <a:lnSpc>
                <a:spcPct val="101099"/>
              </a:lnSpc>
            </a:pPr>
            <a:r>
              <a:rPr sz="900" spc="-5" dirty="0">
                <a:latin typeface="Verdana"/>
                <a:cs typeface="Verdana"/>
              </a:rPr>
              <a:t>Michelle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Jus</a:t>
            </a:r>
            <a:r>
              <a:rPr sz="900" b="1" dirty="0">
                <a:latin typeface="Verdana"/>
                <a:cs typeface="Verdana"/>
              </a:rPr>
              <a:t>t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a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secon</a:t>
            </a:r>
            <a:r>
              <a:rPr sz="900" b="1" spc="5" dirty="0">
                <a:latin typeface="Verdana"/>
                <a:cs typeface="Verdana"/>
              </a:rPr>
              <a:t>d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Verdana"/>
                <a:cs typeface="Verdana"/>
              </a:rPr>
              <a:t>-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I’l</a:t>
            </a:r>
            <a:r>
              <a:rPr sz="900" b="1" dirty="0">
                <a:latin typeface="Verdana"/>
                <a:cs typeface="Verdana"/>
              </a:rPr>
              <a:t>l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se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</a:t>
            </a:r>
            <a:r>
              <a:rPr sz="900" b="1" dirty="0">
                <a:latin typeface="Verdana"/>
                <a:cs typeface="Verdana"/>
              </a:rPr>
              <a:t>f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he’</a:t>
            </a:r>
            <a:r>
              <a:rPr sz="900" b="1" spc="5" dirty="0">
                <a:latin typeface="Verdana"/>
                <a:cs typeface="Verdana"/>
              </a:rPr>
              <a:t>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</a:t>
            </a:r>
            <a:r>
              <a:rPr sz="900" b="1" spc="-10" dirty="0">
                <a:latin typeface="Verdana"/>
                <a:cs typeface="Verdana"/>
              </a:rPr>
              <a:t>n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Hello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Jason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I’v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go</a:t>
            </a:r>
            <a:r>
              <a:rPr sz="900" b="1" dirty="0">
                <a:latin typeface="Verdana"/>
                <a:cs typeface="Verdana"/>
              </a:rPr>
              <a:t>t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Verdana"/>
                <a:cs typeface="Verdana"/>
              </a:rPr>
              <a:t>M</a:t>
            </a:r>
            <a:r>
              <a:rPr sz="900" b="1" spc="-5" dirty="0">
                <a:latin typeface="Verdana"/>
                <a:cs typeface="Verdana"/>
              </a:rPr>
              <a:t>ik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Andre</a:t>
            </a:r>
            <a:r>
              <a:rPr sz="900" b="1" spc="-10" dirty="0">
                <a:latin typeface="Verdana"/>
                <a:cs typeface="Verdana"/>
              </a:rPr>
              <a:t>w</a:t>
            </a:r>
            <a:r>
              <a:rPr sz="900" b="1" spc="5" dirty="0">
                <a:latin typeface="Verdana"/>
                <a:cs typeface="Verdana"/>
              </a:rPr>
              <a:t>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o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th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phon</a:t>
            </a:r>
            <a:r>
              <a:rPr sz="900" b="1" spc="5" dirty="0">
                <a:latin typeface="Verdana"/>
                <a:cs typeface="Verdana"/>
              </a:rPr>
              <a:t>e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fo</a:t>
            </a:r>
            <a:r>
              <a:rPr sz="900" b="1" dirty="0">
                <a:latin typeface="Verdana"/>
                <a:cs typeface="Verdana"/>
              </a:rPr>
              <a:t>r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yo</a:t>
            </a:r>
            <a:r>
              <a:rPr sz="900" b="1" spc="5" dirty="0">
                <a:latin typeface="Verdana"/>
                <a:cs typeface="Verdana"/>
              </a:rPr>
              <a:t>u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..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O</a:t>
            </a:r>
            <a:r>
              <a:rPr sz="900" spc="5" dirty="0">
                <a:latin typeface="Verdana"/>
                <a:cs typeface="Verdana"/>
              </a:rPr>
              <a:t>K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Verdana"/>
                <a:cs typeface="Verdana"/>
              </a:rPr>
              <a:t>-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I’l</a:t>
            </a:r>
            <a:r>
              <a:rPr sz="900" dirty="0">
                <a:latin typeface="Verdana"/>
                <a:cs typeface="Verdana"/>
              </a:rPr>
              <a:t>l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pu</a:t>
            </a:r>
            <a:r>
              <a:rPr sz="900" dirty="0">
                <a:latin typeface="Verdana"/>
                <a:cs typeface="Verdana"/>
              </a:rPr>
              <a:t>t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hi</a:t>
            </a:r>
            <a:r>
              <a:rPr sz="900" spc="5" dirty="0">
                <a:latin typeface="Verdana"/>
                <a:cs typeface="Verdana"/>
              </a:rPr>
              <a:t>m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through</a:t>
            </a:r>
            <a:r>
              <a:rPr sz="900" dirty="0">
                <a:latin typeface="Verdana"/>
                <a:cs typeface="Verdana"/>
              </a:rPr>
              <a:t>.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Han</a:t>
            </a:r>
            <a:r>
              <a:rPr sz="900" b="1" spc="5" dirty="0">
                <a:latin typeface="Verdana"/>
                <a:cs typeface="Verdana"/>
              </a:rPr>
              <a:t>g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Verdana"/>
                <a:cs typeface="Verdana"/>
              </a:rPr>
              <a:t>o</a:t>
            </a:r>
            <a:r>
              <a:rPr sz="900" b="1" spc="5" dirty="0">
                <a:latin typeface="Verdana"/>
                <a:cs typeface="Verdana"/>
              </a:rPr>
              <a:t>n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Verdana"/>
                <a:cs typeface="Verdana"/>
              </a:rPr>
              <a:t>a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Verdana"/>
                <a:cs typeface="Verdana"/>
              </a:rPr>
              <a:t>m</a:t>
            </a:r>
            <a:r>
              <a:rPr sz="900" b="1" spc="-5" dirty="0">
                <a:latin typeface="Verdana"/>
                <a:cs typeface="Verdana"/>
              </a:rPr>
              <a:t>o</a:t>
            </a:r>
            <a:r>
              <a:rPr sz="900" b="1" spc="-10" dirty="0">
                <a:latin typeface="Verdana"/>
                <a:cs typeface="Verdana"/>
              </a:rPr>
              <a:t>m</a:t>
            </a:r>
            <a:r>
              <a:rPr sz="900" b="1" spc="-5" dirty="0">
                <a:latin typeface="Verdana"/>
                <a:cs typeface="Verdana"/>
              </a:rPr>
              <a:t>ent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Verdana"/>
                <a:cs typeface="Verdana"/>
              </a:rPr>
              <a:t>I</a:t>
            </a:r>
            <a:r>
              <a:rPr sz="900" spc="-5" dirty="0">
                <a:latin typeface="Verdana"/>
                <a:cs typeface="Verdana"/>
              </a:rPr>
              <a:t>’</a:t>
            </a:r>
            <a:r>
              <a:rPr sz="900" spc="5" dirty="0">
                <a:latin typeface="Verdana"/>
                <a:cs typeface="Verdana"/>
              </a:rPr>
              <a:t>m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jus</a:t>
            </a:r>
            <a:r>
              <a:rPr sz="900" dirty="0">
                <a:latin typeface="Verdana"/>
                <a:cs typeface="Verdana"/>
              </a:rPr>
              <a:t>t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puttin</a:t>
            </a:r>
            <a:r>
              <a:rPr sz="900" spc="5" dirty="0">
                <a:latin typeface="Verdana"/>
                <a:cs typeface="Verdana"/>
              </a:rPr>
              <a:t>g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yo</a:t>
            </a:r>
            <a:r>
              <a:rPr sz="900" spc="5" dirty="0">
                <a:latin typeface="Verdana"/>
                <a:cs typeface="Verdana"/>
              </a:rPr>
              <a:t>u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Verdana"/>
                <a:cs typeface="Verdana"/>
              </a:rPr>
              <a:t>through</a:t>
            </a:r>
            <a:r>
              <a:rPr sz="900" dirty="0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5372" y="898535"/>
          <a:ext cx="2803525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1967"/>
              </a:tblGrid>
              <a:tr h="28955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afrai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meetin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message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please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that..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76732" y="911205"/>
            <a:ext cx="52514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colum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thei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synonym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colum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1167" y="1423247"/>
            <a:ext cx="11048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2958" y="1423247"/>
            <a:ext cx="1045210" cy="263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0" algn="ctr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150495" indent="-137795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151130" algn="l"/>
              </a:tabLst>
            </a:pP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finishe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154305" indent="-141605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54940" algn="l"/>
              </a:tabLst>
            </a:pPr>
            <a:r>
              <a:rPr sz="1100" spc="-5" dirty="0">
                <a:latin typeface="Calibri"/>
                <a:cs typeface="Calibri"/>
              </a:rPr>
              <a:t>connec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137795" indent="-125095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38430" algn="l"/>
              </a:tabLst>
            </a:pPr>
            <a:r>
              <a:rPr sz="1100" spc="-5" dirty="0">
                <a:latin typeface="Calibri"/>
                <a:cs typeface="Calibri"/>
              </a:rPr>
              <a:t>reac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56845" algn="l"/>
              </a:tabLst>
            </a:pPr>
            <a:r>
              <a:rPr sz="1100" spc="-5" dirty="0">
                <a:latin typeface="Calibri"/>
                <a:cs typeface="Calibri"/>
              </a:rPr>
              <a:t>wai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52400" algn="l"/>
              </a:tabLst>
            </a:pPr>
            <a:r>
              <a:rPr sz="1100" spc="-5" dirty="0">
                <a:latin typeface="Calibri"/>
                <a:cs typeface="Calibri"/>
              </a:rPr>
              <a:t>lif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26364" algn="l"/>
              </a:tabLst>
            </a:pPr>
            <a:r>
              <a:rPr sz="1100" spc="-5" dirty="0">
                <a:latin typeface="Calibri"/>
                <a:cs typeface="Calibri"/>
              </a:rPr>
              <a:t>retur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695"/>
              </a:spcBef>
              <a:buFont typeface="Calibri"/>
              <a:buAutoNum type="alphaLcPeriod"/>
              <a:tabLst>
                <a:tab pos="148590" algn="l"/>
              </a:tabLst>
            </a:pP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156845" indent="-144145">
              <a:lnSpc>
                <a:spcPct val="100000"/>
              </a:lnSpc>
              <a:spcBef>
                <a:spcPts val="670"/>
              </a:spcBef>
              <a:buFont typeface="Calibri"/>
              <a:buAutoNum type="alphaLcPeriod"/>
              <a:tabLst>
                <a:tab pos="157480" algn="l"/>
              </a:tabLst>
            </a:pPr>
            <a:r>
              <a:rPr sz="1100" spc="-5" dirty="0">
                <a:latin typeface="Calibri"/>
                <a:cs typeface="Calibri"/>
              </a:rPr>
              <a:t>disconnecte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117475" indent="-104775">
              <a:lnSpc>
                <a:spcPct val="100000"/>
              </a:lnSpc>
              <a:spcBef>
                <a:spcPts val="695"/>
              </a:spcBef>
              <a:buFont typeface="Calibri"/>
              <a:buAutoNum type="alphaLcPeriod" startAt="10"/>
              <a:tabLst>
                <a:tab pos="118110" algn="l"/>
              </a:tabLst>
            </a:pPr>
            <a:r>
              <a:rPr sz="1100" spc="-5" dirty="0">
                <a:latin typeface="Calibri"/>
                <a:cs typeface="Calibri"/>
              </a:rPr>
              <a:t>sto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149225" indent="-135890">
              <a:lnSpc>
                <a:spcPct val="100000"/>
              </a:lnSpc>
              <a:spcBef>
                <a:spcPts val="695"/>
              </a:spcBef>
              <a:buFont typeface="Calibri"/>
              <a:buAutoNum type="alphaLcPeriod" startAt="10"/>
              <a:tabLst>
                <a:tab pos="149860" algn="l"/>
              </a:tabLst>
            </a:pP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591" y="1593875"/>
            <a:ext cx="932815" cy="2211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buFont typeface="Calibri"/>
              <a:buAutoNum type="arabicPeriod"/>
              <a:tabLst>
                <a:tab pos="239395" algn="l"/>
              </a:tabLst>
            </a:pPr>
            <a:r>
              <a:rPr sz="1100" spc="-5" dirty="0">
                <a:latin typeface="Calibri"/>
                <a:cs typeface="Calibri"/>
              </a:rPr>
              <a:t>pic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back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</a:t>
            </a:r>
            <a:r>
              <a:rPr sz="1100" dirty="0"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cu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dirty="0">
                <a:latin typeface="Calibri"/>
                <a:cs typeface="Calibri"/>
              </a:rPr>
              <a:t>f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through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hol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70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695"/>
              </a:spcBef>
              <a:buFont typeface="Calibri"/>
              <a:buAutoNum type="arabicPeriod"/>
              <a:tabLst>
                <a:tab pos="240029" algn="l"/>
              </a:tabLst>
            </a:pPr>
            <a:r>
              <a:rPr sz="1100" spc="-5" dirty="0">
                <a:latin typeface="Calibri"/>
                <a:cs typeface="Calibri"/>
              </a:rPr>
              <a:t>han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4286" y="3894979"/>
            <a:ext cx="6261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</a:t>
            </a:r>
            <a:r>
              <a:rPr sz="1100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717" y="4663041"/>
            <a:ext cx="445643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Decid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whic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spc="-10" dirty="0">
                <a:latin typeface="Calibri"/>
                <a:cs typeface="Calibri"/>
              </a:rPr>
              <a:t>s</a:t>
            </a:r>
            <a:r>
              <a:rPr sz="1100" b="1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729" y="6013533"/>
            <a:ext cx="6102985" cy="267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35">
              <a:lnSpc>
                <a:spcPct val="100000"/>
              </a:lnSpc>
              <a:buFont typeface="Calibri"/>
              <a:buAutoNum type="arabicPeriod"/>
              <a:tabLst>
                <a:tab pos="153670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ringing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receiver?</a:t>
            </a:r>
            <a:endParaRPr sz="1100">
              <a:latin typeface="Calibri"/>
              <a:cs typeface="Calibri"/>
            </a:endParaRPr>
          </a:p>
          <a:p>
            <a:pPr marL="153035" indent="-1397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53670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availabl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bac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later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53035" indent="-1397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53670" algn="l"/>
              </a:tabLst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loo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directory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53035" algn="l"/>
              </a:tabLst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client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throug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secretary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52400" indent="-13970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53035" algn="l"/>
              </a:tabLst>
            </a:pPr>
            <a:r>
              <a:rPr sz="1100" spc="-5" dirty="0">
                <a:latin typeface="Calibri"/>
                <a:cs typeface="Calibri"/>
              </a:rPr>
              <a:t>Hello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of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moment.</a:t>
            </a:r>
            <a:endParaRPr sz="1100">
              <a:latin typeface="Calibri"/>
              <a:cs typeface="Calibri"/>
            </a:endParaRPr>
          </a:p>
          <a:p>
            <a:pPr marL="120650" indent="-10795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21285" algn="l"/>
              </a:tabLst>
            </a:pP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throug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0650" indent="-10795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21285" algn="l"/>
              </a:tabLst>
            </a:pP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moment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ll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110489">
              <a:lnSpc>
                <a:spcPct val="136300"/>
              </a:lnSpc>
              <a:buFont typeface="Calibri"/>
              <a:buAutoNum type="arabicPeriod"/>
              <a:tabLst>
                <a:tab pos="16065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operato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says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calling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electroni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musi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again,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36300"/>
              </a:lnSpc>
              <a:buFont typeface="Calibri"/>
              <a:buAutoNum type="arabicPeriod"/>
              <a:tabLst>
                <a:tab pos="158115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polit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diale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number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befor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hang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22885" indent="-210185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22352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America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operato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through?”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over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40029" y="5170053"/>
          <a:ext cx="5859780" cy="525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204"/>
                <a:gridCol w="974813"/>
                <a:gridCol w="927880"/>
                <a:gridCol w="1118357"/>
                <a:gridCol w="2112903"/>
              </a:tblGrid>
              <a:tr h="22221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ove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cal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bac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throug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giv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594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han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hol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loo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pic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throug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365">
                      <a:solidFill>
                        <a:srgbClr val="000000"/>
                      </a:solidFill>
                      <a:prstDash val="solid"/>
                    </a:lnR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003" y="1026808"/>
            <a:ext cx="396873" cy="287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672" y="1167221"/>
            <a:ext cx="5975350" cy="349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54425" algn="ctr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(Listenin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/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Audi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3</a:t>
            </a:r>
            <a:r>
              <a:rPr sz="1100" i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152700"/>
              </a:lnSpc>
              <a:spcBef>
                <a:spcPts val="750"/>
              </a:spcBef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blank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appointmen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of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liste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recordin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chec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answers.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4159885">
              <a:lnSpc>
                <a:spcPct val="152700"/>
              </a:lnSpc>
              <a:spcBef>
                <a:spcPts val="750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Wednesda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OK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 marR="401447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arrang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ppointment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diar</a:t>
            </a:r>
            <a:r>
              <a:rPr sz="1100" dirty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spea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Bria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Hibberd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 marR="3474720">
              <a:lnSpc>
                <a:spcPct val="152700"/>
              </a:lnSpc>
            </a:pP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three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When’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convenien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</a:t>
            </a:r>
            <a:r>
              <a:rPr sz="1100" dirty="0"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4.1</a:t>
            </a:r>
            <a:r>
              <a:rPr sz="1100" dirty="0">
                <a:latin typeface="Calibri"/>
                <a:cs typeface="Calibri"/>
              </a:rPr>
              <a:t>5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Wednesday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0699" y="4992579"/>
            <a:ext cx="5176509" cy="380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732" y="911205"/>
            <a:ext cx="585152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527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Christ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Harve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offic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Smith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However</a:t>
            </a:r>
            <a:r>
              <a:rPr sz="1100" b="1" dirty="0">
                <a:latin typeface="Calibri"/>
                <a:cs typeface="Calibri"/>
              </a:rPr>
              <a:t>,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Christ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unabl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spea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Jim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conversation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blank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dialogue.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3935" y="4149862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3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1472" y="4149862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70103" y="0"/>
                </a:lnTo>
              </a:path>
            </a:pathLst>
          </a:custGeom>
          <a:ln w="10413">
            <a:solidFill>
              <a:srgbClr val="FF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6445" y="3495896"/>
            <a:ext cx="5720080" cy="395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Trave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Limited.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b="1" i="1" dirty="0">
                <a:solidFill>
                  <a:srgbClr val="FF33CC"/>
                </a:solidFill>
                <a:latin typeface="Calibri"/>
                <a:cs typeface="Calibri"/>
              </a:rPr>
              <a:t>,</a:t>
            </a:r>
            <a:r>
              <a:rPr sz="1100" b="1" i="1" spc="-30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b="1" i="1" dirty="0">
                <a:solidFill>
                  <a:srgbClr val="FF33CC"/>
                </a:solidFill>
                <a:latin typeface="Calibri"/>
                <a:cs typeface="Calibri"/>
              </a:rPr>
              <a:t>.</a:t>
            </a:r>
            <a:r>
              <a:rPr sz="1100" b="1" i="1" spc="-30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hold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please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(phon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ringing)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waiting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(phon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ringing)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engaged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B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02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85983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numbe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afternoon.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Sorr</a:t>
            </a:r>
            <a:r>
              <a:rPr sz="1100" dirty="0">
                <a:latin typeface="Calibri"/>
                <a:cs typeface="Calibri"/>
              </a:rPr>
              <a:t>y.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C-H-R-I-S-T-O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surnam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H</a:t>
            </a:r>
            <a:r>
              <a:rPr sz="1100" spc="-5" dirty="0">
                <a:latin typeface="Calibri"/>
                <a:cs typeface="Calibri"/>
              </a:rPr>
              <a:t>-A-R-V-E-Y.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Okay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Harvey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Goodbye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b="1" spc="-5" dirty="0">
                <a:latin typeface="Calibri"/>
                <a:cs typeface="Calibri"/>
              </a:rPr>
              <a:t>Secretary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Goodbye.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53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5644" y="1666631"/>
          <a:ext cx="6111238" cy="1554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839"/>
                <a:gridCol w="2438399"/>
              </a:tblGrid>
              <a:tr h="518159">
                <a:tc>
                  <a:txBody>
                    <a:bodyPr/>
                    <a:lstStyle/>
                    <a:p>
                      <a:pPr marL="7893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rathe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messag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messag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 rowSpan="2">
                  <a:txBody>
                    <a:bodyPr/>
                    <a:lstStyle/>
                    <a:p>
                      <a:pPr marL="1184910" marR="107950" indent="-1067435">
                        <a:lnSpc>
                          <a:spcPct val="1527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Christ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Harve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Multimedi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Solution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Incorporate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Smith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732" y="911205"/>
            <a:ext cx="59855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7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Smit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Trave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Ltd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receive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messag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Christ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Harvey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telephonin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Multimedi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Solution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Incorporate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retur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Christ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Harvey’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call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conversation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blank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dialogue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(PA</a:t>
            </a:r>
            <a:r>
              <a:rPr sz="1100" b="1" dirty="0">
                <a:latin typeface="Calibri"/>
                <a:cs typeface="Calibri"/>
              </a:rPr>
              <a:t>=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persona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assistant</a:t>
            </a:r>
            <a:r>
              <a:rPr sz="1100" b="1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732" y="3565987"/>
            <a:ext cx="4681855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PA</a:t>
            </a:r>
            <a:endParaRPr sz="1100">
              <a:latin typeface="Calibri"/>
              <a:cs typeface="Calibri"/>
            </a:endParaRPr>
          </a:p>
          <a:p>
            <a:pPr marL="12700" marR="4466590">
              <a:lnSpc>
                <a:spcPct val="136300"/>
              </a:lnSpc>
            </a:pPr>
            <a:r>
              <a:rPr sz="1100" b="1" spc="-5" dirty="0">
                <a:latin typeface="Calibri"/>
                <a:cs typeface="Calibri"/>
              </a:rPr>
              <a:t>Jim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  <a:tab pos="2743200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u="sng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Trave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Limited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  <a:tab pos="4501515" algn="l"/>
              </a:tabLst>
            </a:pPr>
            <a:r>
              <a:rPr sz="1100" b="1" spc="-5" dirty="0">
                <a:latin typeface="Calibri"/>
                <a:cs typeface="Calibri"/>
              </a:rPr>
              <a:t>P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Smith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second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jus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finished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702310" algn="l"/>
              </a:tabLst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u="sng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Hello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Smith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Harvey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returnin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previou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957" y="3565987"/>
            <a:ext cx="42678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Multimedi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Solution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Incorporated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4083" y="3794528"/>
            <a:ext cx="7556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1334" algn="l"/>
              </a:tabLst>
            </a:pP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33CC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946" y="4023072"/>
            <a:ext cx="32048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12770" algn="l"/>
              </a:tabLst>
            </a:pP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moment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u="sng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75103" y="5303530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4" h="9525">
                <a:moveTo>
                  <a:pt x="0" y="4571"/>
                </a:moveTo>
                <a:lnTo>
                  <a:pt x="48767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1511" y="7589530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4571"/>
                </a:moveTo>
                <a:lnTo>
                  <a:pt x="30479" y="4571"/>
                </a:lnTo>
              </a:path>
            </a:pathLst>
          </a:custGeom>
          <a:ln w="10413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1991" y="7589530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30" h="9525">
                <a:moveTo>
                  <a:pt x="0" y="4571"/>
                </a:moveTo>
                <a:lnTo>
                  <a:pt x="36575" y="4571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6724" y="5166153"/>
            <a:ext cx="5998210" cy="290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36400"/>
              </a:lnSpc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dirty="0">
                <a:latin typeface="Times New Roman"/>
                <a:cs typeface="Times New Roman"/>
              </a:rPr>
              <a:t>     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J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-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website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sorte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behin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deliver?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36300"/>
              </a:lnSpc>
              <a:tabLst>
                <a:tab pos="469265" algn="l"/>
              </a:tabLst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extr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days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installatio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next.</a:t>
            </a:r>
            <a:r>
              <a:rPr sz="1100" spc="-5" dirty="0">
                <a:latin typeface="Times New Roman"/>
                <a:cs typeface="Times New Roman"/>
              </a:rPr>
              <a:t>   </a:t>
            </a: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Tuesda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delays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b="1" spc="-5" dirty="0">
                <a:latin typeface="Calibri"/>
                <a:cs typeface="Calibri"/>
              </a:rPr>
              <a:t>Christ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Okay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that’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b="1" u="sng" dirty="0">
                <a:latin typeface="Calibri"/>
                <a:cs typeface="Calibri"/>
              </a:rPr>
              <a:t>C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course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immediately.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900" algn="l"/>
                <a:tab pos="1445260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Thank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anyway.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005840" algn="l"/>
              </a:tabLst>
            </a:pPr>
            <a:r>
              <a:rPr sz="1100" b="1" spc="-5" dirty="0">
                <a:latin typeface="Calibri"/>
                <a:cs typeface="Calibri"/>
              </a:rPr>
              <a:t>Christo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weekend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1100" b="1" spc="-5" dirty="0">
                <a:latin typeface="Calibri"/>
                <a:cs typeface="Calibri"/>
              </a:rPr>
              <a:t>Ji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Bye.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54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5644" y="1922663"/>
          <a:ext cx="6111238" cy="131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3239"/>
                <a:gridCol w="3047999"/>
              </a:tblGrid>
              <a:tr h="262127">
                <a:tc>
                  <a:txBody>
                    <a:bodyPr/>
                    <a:lstStyle/>
                    <a:p>
                      <a:pPr marL="87249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returnin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Smith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calling?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Christ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pleas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kno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earl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possibl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hello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Christ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Harve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marL="85915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spea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8694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I’l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giv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puttin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throug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009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76732" y="911205"/>
            <a:ext cx="411797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telephon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call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50">
              <a:latin typeface="Times New Roman"/>
              <a:cs typeface="Times New Roman"/>
            </a:endParaRPr>
          </a:p>
          <a:p>
            <a:pPr marL="91313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proble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MSI’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website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8591" y="1667266"/>
            <a:ext cx="646430" cy="170815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 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delay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7294" y="1935319"/>
            <a:ext cx="25203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100" b="1" spc="-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mistak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software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9981" y="1308892"/>
            <a:ext cx="16002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6195" algn="l"/>
              </a:tabLst>
            </a:pPr>
            <a:r>
              <a:rPr sz="3600" b="1" spc="70" dirty="0">
                <a:latin typeface="Calibri"/>
                <a:cs typeface="Calibri"/>
              </a:rPr>
              <a:t>UN</a:t>
            </a:r>
            <a:r>
              <a:rPr sz="3600" b="1" spc="710" dirty="0">
                <a:latin typeface="Calibri"/>
                <a:cs typeface="Calibri"/>
              </a:rPr>
              <a:t>I</a:t>
            </a:r>
            <a:r>
              <a:rPr sz="3600" b="1" spc="335" dirty="0">
                <a:latin typeface="Calibri"/>
                <a:cs typeface="Calibri"/>
              </a:rPr>
              <a:t>T</a:t>
            </a:r>
            <a:r>
              <a:rPr sz="3600" b="1" spc="335" dirty="0">
                <a:latin typeface="Times New Roman"/>
                <a:cs typeface="Times New Roman"/>
              </a:rPr>
              <a:t>	</a:t>
            </a:r>
            <a:r>
              <a:rPr sz="3600" b="1" spc="365" dirty="0"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006" y="6978177"/>
            <a:ext cx="5069205" cy="183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22800"/>
              </a:lnSpc>
              <a:tabLst>
                <a:tab pos="1118235" algn="l"/>
                <a:tab pos="2118360" algn="l"/>
                <a:tab pos="2626360" algn="l"/>
              </a:tabLst>
            </a:pPr>
            <a:r>
              <a:rPr sz="3600" b="1" spc="365" dirty="0">
                <a:latin typeface="Calibri"/>
                <a:cs typeface="Calibri"/>
              </a:rPr>
              <a:t>ESSENTIAL</a:t>
            </a:r>
            <a:r>
              <a:rPr sz="3600" b="1" spc="365" dirty="0">
                <a:latin typeface="Times New Roman"/>
                <a:cs typeface="Times New Roman"/>
              </a:rPr>
              <a:t>	</a:t>
            </a:r>
            <a:r>
              <a:rPr sz="3600" b="1" spc="80" dirty="0">
                <a:latin typeface="Calibri"/>
                <a:cs typeface="Calibri"/>
              </a:rPr>
              <a:t>BU</a:t>
            </a:r>
            <a:r>
              <a:rPr sz="3600" b="1" spc="425" dirty="0">
                <a:latin typeface="Calibri"/>
                <a:cs typeface="Calibri"/>
              </a:rPr>
              <a:t>SINESS</a:t>
            </a:r>
            <a:r>
              <a:rPr sz="3600" b="1" spc="225" dirty="0">
                <a:latin typeface="Times New Roman"/>
                <a:cs typeface="Times New Roman"/>
              </a:rPr>
              <a:t> </a:t>
            </a:r>
            <a:r>
              <a:rPr sz="3600" b="1" spc="310" dirty="0">
                <a:latin typeface="Calibri"/>
                <a:cs typeface="Calibri"/>
              </a:rPr>
              <a:t>ENGLISH</a:t>
            </a:r>
            <a:r>
              <a:rPr sz="3600" b="1" dirty="0">
                <a:latin typeface="Times New Roman"/>
                <a:cs typeface="Times New Roman"/>
              </a:rPr>
              <a:t>	</a:t>
            </a:r>
            <a:r>
              <a:rPr sz="3600" b="1" spc="270" dirty="0">
                <a:latin typeface="Calibri"/>
                <a:cs typeface="Calibri"/>
              </a:rPr>
              <a:t>V</a:t>
            </a:r>
            <a:r>
              <a:rPr sz="3600" b="1" spc="170" dirty="0">
                <a:latin typeface="Calibri"/>
                <a:cs typeface="Calibri"/>
              </a:rPr>
              <a:t>OCAB</a:t>
            </a:r>
            <a:r>
              <a:rPr sz="3600" b="1" spc="180" dirty="0">
                <a:latin typeface="Calibri"/>
                <a:cs typeface="Calibri"/>
              </a:rPr>
              <a:t>U</a:t>
            </a:r>
            <a:r>
              <a:rPr sz="3600" b="1" spc="295" dirty="0">
                <a:latin typeface="Calibri"/>
                <a:cs typeface="Calibri"/>
              </a:rPr>
              <a:t>LARY</a:t>
            </a:r>
            <a:r>
              <a:rPr sz="3600" b="1" spc="135" dirty="0">
                <a:latin typeface="Times New Roman"/>
                <a:cs typeface="Times New Roman"/>
              </a:rPr>
              <a:t> </a:t>
            </a:r>
            <a:r>
              <a:rPr sz="3600" b="1" spc="110" dirty="0">
                <a:latin typeface="Calibri"/>
                <a:cs typeface="Calibri"/>
              </a:rPr>
              <a:t>AND</a:t>
            </a:r>
            <a:r>
              <a:rPr sz="3600" b="1" dirty="0">
                <a:latin typeface="Times New Roman"/>
                <a:cs typeface="Times New Roman"/>
              </a:rPr>
              <a:t>	</a:t>
            </a:r>
            <a:r>
              <a:rPr sz="3600" b="1" spc="250" dirty="0">
                <a:latin typeface="Calibri"/>
                <a:cs typeface="Calibri"/>
              </a:rPr>
              <a:t>PHRA</a:t>
            </a:r>
            <a:r>
              <a:rPr sz="3600" b="1" spc="195" dirty="0">
                <a:latin typeface="Calibri"/>
                <a:cs typeface="Calibri"/>
              </a:rPr>
              <a:t>S</a:t>
            </a:r>
            <a:r>
              <a:rPr sz="3600" b="1" spc="380" dirty="0">
                <a:latin typeface="Calibri"/>
                <a:cs typeface="Calibri"/>
              </a:rPr>
              <a:t>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8120" y="2717363"/>
            <a:ext cx="4663805" cy="3161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11269"/>
            <a:ext cx="5408930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Woul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fee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happ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unhapp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wer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situations</a:t>
            </a:r>
            <a:r>
              <a:rPr sz="1100" b="1" dirty="0">
                <a:latin typeface="Calibri"/>
                <a:cs typeface="Calibri"/>
              </a:rPr>
              <a:t>?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italic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hel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decide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6567" y="1567688"/>
            <a:ext cx="527303" cy="441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4869" y="1570687"/>
            <a:ext cx="574038" cy="407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8525" y="1562999"/>
          <a:ext cx="5669277" cy="8125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4255"/>
                <a:gridCol w="679703"/>
                <a:gridCol w="655319"/>
              </a:tblGrid>
              <a:tr h="597407"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WOUL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FEE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…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well-know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security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suddenl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mad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redundan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promotio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incremen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unsociabl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hou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stead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advers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workin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condition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suddenl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foun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yoursel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unemployed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becaus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repetitiv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strai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inju</a:t>
                      </a:r>
                      <a:r>
                        <a:rPr sz="1100" b="1" i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regula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perk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somebod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calle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workaholi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didn’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giv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incentives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303">
                <a:tc>
                  <a:txBody>
                    <a:bodyPr/>
                    <a:lstStyle/>
                    <a:p>
                      <a:pPr marL="66040" marR="130810">
                        <a:lnSpc>
                          <a:spcPct val="1182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announce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goin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downsizin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workforce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didn’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offe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muc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satisfactio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generou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incentiv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schem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77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commissio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suppor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fro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union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unde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stress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5" dirty="0">
                          <a:latin typeface="Calibri"/>
                          <a:cs typeface="Calibri"/>
                        </a:rPr>
                        <a:t>force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resig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salar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sicknes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benefit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foun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5" dirty="0">
                          <a:latin typeface="Calibri"/>
                          <a:cs typeface="Calibri"/>
                        </a:rPr>
                        <a:t>demandin</a:t>
                      </a:r>
                      <a:r>
                        <a:rPr sz="1100" b="1" i="1" dirty="0">
                          <a:latin typeface="Calibri"/>
                          <a:cs typeface="Calibri"/>
                        </a:rPr>
                        <a:t>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69"/>
            <a:ext cx="557022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637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1-</a:t>
            </a:r>
            <a:r>
              <a:rPr sz="1100" b="1" dirty="0">
                <a:latin typeface="Calibri"/>
                <a:cs typeface="Calibri"/>
              </a:rPr>
              <a:t>6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firs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spc="-5" dirty="0">
                <a:latin typeface="Calibri"/>
                <a:cs typeface="Calibri"/>
              </a:rPr>
              <a:t>-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second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i</a:t>
            </a:r>
            <a:r>
              <a:rPr sz="1100" b="1" i="1" dirty="0">
                <a:latin typeface="Calibri"/>
                <a:cs typeface="Calibri"/>
              </a:rPr>
              <a:t>n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italic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hel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055" y="5779018"/>
            <a:ext cx="5901055" cy="2036445"/>
          </a:xfrm>
          <a:prstGeom prst="rect">
            <a:avLst/>
          </a:prstGeom>
          <a:ln w="736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  <a:buFont typeface="Calibri"/>
              <a:buAutoNum type="alphaUcPeriod"/>
              <a:tabLst>
                <a:tab pos="220345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Calibri"/>
                <a:cs typeface="Calibri"/>
              </a:rPr>
              <a:t>a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semi-skille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blue-colla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worke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manufacturin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Calibri"/>
              <a:buAutoNum type="alphaUcPeriod"/>
            </a:pPr>
            <a:endParaRPr sz="1050">
              <a:latin typeface="Times New Roman"/>
              <a:cs typeface="Times New Roman"/>
            </a:endParaRPr>
          </a:p>
          <a:p>
            <a:pPr marL="213360" indent="-147320">
              <a:lnSpc>
                <a:spcPct val="100000"/>
              </a:lnSpc>
              <a:buFont typeface="Calibri"/>
              <a:buAutoNum type="alphaUcPeriod"/>
              <a:tabLst>
                <a:tab pos="213995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Calibri"/>
                <a:cs typeface="Calibri"/>
              </a:rPr>
              <a:t>a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self-employe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an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work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2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full-time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describ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hersel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freelance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Calibri"/>
              <a:buAutoNum type="alphaUcPeriod"/>
            </a:pPr>
            <a:endParaRPr sz="1050">
              <a:latin typeface="Times New Roman"/>
              <a:cs typeface="Times New Roman"/>
            </a:endParaRPr>
          </a:p>
          <a:p>
            <a:pPr marL="208915" indent="-142875">
              <a:lnSpc>
                <a:spcPct val="100000"/>
              </a:lnSpc>
              <a:buFont typeface="Calibri"/>
              <a:buAutoNum type="alphaUcPeriod"/>
              <a:tabLst>
                <a:tab pos="209550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responsibl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hirin</a:t>
            </a:r>
            <a:r>
              <a:rPr sz="1100" b="1" i="1" dirty="0">
                <a:latin typeface="Calibri"/>
                <a:cs typeface="Calibri"/>
              </a:rPr>
              <a:t>g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an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firin</a:t>
            </a:r>
            <a:r>
              <a:rPr sz="1100" b="1" i="1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lphaUcPeriod"/>
            </a:pPr>
            <a:endParaRPr sz="850">
              <a:latin typeface="Times New Roman"/>
              <a:cs typeface="Times New Roman"/>
            </a:endParaRPr>
          </a:p>
          <a:p>
            <a:pPr marL="66040" marR="123825">
              <a:lnSpc>
                <a:spcPct val="116399"/>
              </a:lnSpc>
              <a:buFont typeface="Calibri"/>
              <a:buAutoNum type="alphaUcPeriod"/>
              <a:tabLst>
                <a:tab pos="223520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calculate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wages</a:t>
            </a:r>
            <a:r>
              <a:rPr sz="1100" b="1" i="1" dirty="0">
                <a:latin typeface="Calibri"/>
                <a:cs typeface="Calibri"/>
              </a:rPr>
              <a:t>,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salaries</a:t>
            </a:r>
            <a:r>
              <a:rPr sz="1100" b="1" i="1" dirty="0">
                <a:latin typeface="Calibri"/>
                <a:cs typeface="Calibri"/>
              </a:rPr>
              <a:t>,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pensio</a:t>
            </a:r>
            <a:r>
              <a:rPr sz="1100" b="1" i="1" dirty="0">
                <a:latin typeface="Calibri"/>
                <a:cs typeface="Calibri"/>
              </a:rPr>
              <a:t>n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contribution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an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medica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insuranc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contribution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staff.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Calibri"/>
              <a:buAutoNum type="alphaUcPeriod"/>
            </a:pPr>
            <a:endParaRPr sz="1050">
              <a:latin typeface="Times New Roman"/>
              <a:cs typeface="Times New Roman"/>
            </a:endParaRPr>
          </a:p>
          <a:p>
            <a:pPr marL="203200" indent="-137160">
              <a:lnSpc>
                <a:spcPct val="100000"/>
              </a:lnSpc>
              <a:buFont typeface="Calibri"/>
              <a:buAutoNum type="alphaUcPeriod"/>
              <a:tabLst>
                <a:tab pos="203835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full-tim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white-colla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worke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Calibri"/>
              <a:buAutoNum type="alphaUcPeriod"/>
            </a:pPr>
            <a:endParaRPr sz="1050">
              <a:latin typeface="Times New Roman"/>
              <a:cs typeface="Times New Roman"/>
            </a:endParaRPr>
          </a:p>
          <a:p>
            <a:pPr marL="198755" indent="-132715">
              <a:lnSpc>
                <a:spcPct val="100000"/>
              </a:lnSpc>
              <a:buFont typeface="Calibri"/>
              <a:buAutoNum type="alphaUcPeriod"/>
              <a:tabLst>
                <a:tab pos="199390" algn="l"/>
              </a:tabLst>
            </a:pP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a</a:t>
            </a:r>
            <a:r>
              <a:rPr sz="1100" b="1" i="1" dirty="0">
                <a:latin typeface="Calibri"/>
                <a:cs typeface="Calibri"/>
              </a:rPr>
              <a:t>n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unskille</a:t>
            </a:r>
            <a:r>
              <a:rPr sz="1100" b="1" i="1" dirty="0">
                <a:latin typeface="Calibri"/>
                <a:cs typeface="Calibri"/>
              </a:rPr>
              <a:t>d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part-tim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8525" y="1639199"/>
          <a:ext cx="5765800" cy="386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9135"/>
                <a:gridCol w="475487"/>
              </a:tblGrid>
              <a:tr h="637031">
                <a:tc>
                  <a:txBody>
                    <a:bodyPr/>
                    <a:lstStyle/>
                    <a:p>
                      <a:pPr marL="66040" marR="318135">
                        <a:lnSpc>
                          <a:spcPct val="116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Samanth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assistan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manage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fro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8.3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5.3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every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031">
                <a:tc>
                  <a:txBody>
                    <a:bodyPr/>
                    <a:lstStyle/>
                    <a:p>
                      <a:pPr marL="66040" marR="201295">
                        <a:lnSpc>
                          <a:spcPct val="116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factor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whic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machine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spra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finishe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parts.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031">
                <a:tc>
                  <a:txBody>
                    <a:bodyPr/>
                    <a:lstStyle/>
                    <a:p>
                      <a:pPr marL="66040" marR="239395">
                        <a:lnSpc>
                          <a:spcPct val="116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herself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photographer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eigh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hours.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031">
                <a:tc>
                  <a:txBody>
                    <a:bodyPr/>
                    <a:lstStyle/>
                    <a:p>
                      <a:pPr marL="66040" marR="155575">
                        <a:lnSpc>
                          <a:spcPct val="116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Jeanett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cleane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Birmingham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0559">
                <a:tc>
                  <a:txBody>
                    <a:bodyPr/>
                    <a:lstStyle/>
                    <a:p>
                      <a:pPr marL="66040" marR="163830" algn="just">
                        <a:lnSpc>
                          <a:spcPct val="1173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Clair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powerfu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personn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offic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larg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multinationa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responsibl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employin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peopl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redunda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company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doesn’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emplo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anymore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03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Mari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financ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departmen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internationa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colleg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Oxford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558" y="985804"/>
            <a:ext cx="15093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6195" algn="l"/>
              </a:tabLst>
            </a:pPr>
            <a:r>
              <a:rPr sz="3600" b="1" spc="70" dirty="0">
                <a:latin typeface="Calibri"/>
                <a:cs typeface="Calibri"/>
              </a:rPr>
              <a:t>UN</a:t>
            </a:r>
            <a:r>
              <a:rPr sz="3600" b="1" spc="710" dirty="0">
                <a:latin typeface="Calibri"/>
                <a:cs typeface="Calibri"/>
              </a:rPr>
              <a:t>I</a:t>
            </a:r>
            <a:r>
              <a:rPr sz="3600" b="1" spc="335" dirty="0">
                <a:latin typeface="Calibri"/>
                <a:cs typeface="Calibri"/>
              </a:rPr>
              <a:t>T</a:t>
            </a:r>
            <a:r>
              <a:rPr sz="3600" b="1" spc="335" dirty="0">
                <a:latin typeface="Times New Roman"/>
                <a:cs typeface="Times New Roman"/>
              </a:rPr>
              <a:t>	</a:t>
            </a:r>
            <a:r>
              <a:rPr sz="3600" b="1" spc="-350" dirty="0"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5920" y="7101950"/>
            <a:ext cx="530606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6420" algn="l"/>
                <a:tab pos="2045335" algn="l"/>
                <a:tab pos="2644140" algn="l"/>
                <a:tab pos="3432810" algn="l"/>
                <a:tab pos="4612005" algn="l"/>
              </a:tabLst>
            </a:pPr>
            <a:r>
              <a:rPr sz="2800" b="1" spc="165" dirty="0">
                <a:latin typeface="Calibri"/>
                <a:cs typeface="Calibri"/>
              </a:rPr>
              <a:t>I</a:t>
            </a:r>
            <a:r>
              <a:rPr sz="2800" b="1" spc="420" dirty="0">
                <a:latin typeface="Calibri"/>
                <a:cs typeface="Calibri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370" dirty="0">
                <a:latin typeface="Calibri"/>
                <a:cs typeface="Calibri"/>
              </a:rPr>
              <a:t>S</a:t>
            </a:r>
            <a:r>
              <a:rPr sz="2800" b="1" spc="204" dirty="0">
                <a:latin typeface="Calibri"/>
                <a:cs typeface="Calibri"/>
              </a:rPr>
              <a:t>EAR</a:t>
            </a:r>
            <a:r>
              <a:rPr sz="2800" b="1" spc="180" dirty="0">
                <a:latin typeface="Calibri"/>
                <a:cs typeface="Calibri"/>
              </a:rPr>
              <a:t>C</a:t>
            </a:r>
            <a:r>
              <a:rPr sz="2800" b="1" spc="35" dirty="0">
                <a:latin typeface="Calibri"/>
                <a:cs typeface="Calibri"/>
              </a:rPr>
              <a:t>H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175" dirty="0">
                <a:latin typeface="Calibri"/>
                <a:cs typeface="Calibri"/>
              </a:rPr>
              <a:t>O</a:t>
            </a:r>
            <a:r>
              <a:rPr sz="2800" b="1" spc="180" dirty="0">
                <a:latin typeface="Calibri"/>
                <a:cs typeface="Calibri"/>
              </a:rPr>
              <a:t>F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130" dirty="0">
                <a:latin typeface="Calibri"/>
                <a:cs typeface="Calibri"/>
              </a:rPr>
              <a:t>T</a:t>
            </a:r>
            <a:r>
              <a:rPr sz="2800" b="1" spc="165" dirty="0">
                <a:latin typeface="Calibri"/>
                <a:cs typeface="Calibri"/>
              </a:rPr>
              <a:t>H</a:t>
            </a:r>
            <a:r>
              <a:rPr sz="2800" b="1" spc="215" dirty="0">
                <a:latin typeface="Calibri"/>
                <a:cs typeface="Calibri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305" dirty="0">
                <a:latin typeface="Calibri"/>
                <a:cs typeface="Calibri"/>
              </a:rPr>
              <a:t>ID</a:t>
            </a:r>
            <a:r>
              <a:rPr sz="2800" b="1" spc="204" dirty="0">
                <a:latin typeface="Calibri"/>
                <a:cs typeface="Calibri"/>
              </a:rPr>
              <a:t>E</a:t>
            </a:r>
            <a:r>
              <a:rPr sz="2800" b="1" spc="275" dirty="0">
                <a:latin typeface="Calibri"/>
                <a:cs typeface="Calibri"/>
              </a:rPr>
              <a:t>A</a:t>
            </a:r>
            <a:r>
              <a:rPr sz="2800" b="1" spc="200" dirty="0">
                <a:latin typeface="Calibri"/>
                <a:cs typeface="Calibri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280" dirty="0">
                <a:latin typeface="Calibri"/>
                <a:cs typeface="Calibri"/>
              </a:rPr>
              <a:t>J</a:t>
            </a:r>
            <a:r>
              <a:rPr sz="2800" b="1" spc="575" dirty="0">
                <a:latin typeface="Calibri"/>
                <a:cs typeface="Calibri"/>
              </a:rPr>
              <a:t>O</a:t>
            </a:r>
            <a:r>
              <a:rPr sz="2800" b="1" spc="75" dirty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427" y="2212583"/>
            <a:ext cx="5651510" cy="4484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69"/>
            <a:ext cx="567626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essa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complet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gap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expressi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5" dirty="0">
                <a:latin typeface="Calibri"/>
                <a:cs typeface="Calibri"/>
              </a:rPr>
              <a:t>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Exercise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1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2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give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55" y="2505319"/>
            <a:ext cx="5788660" cy="687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20900"/>
              </a:lnSpc>
            </a:pPr>
            <a:r>
              <a:rPr sz="1100" spc="-5" dirty="0">
                <a:latin typeface="Calibri"/>
                <a:cs typeface="Calibri"/>
              </a:rPr>
              <a:t>‘So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peopl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liv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work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other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live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mos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4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cases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thi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depend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jo</a:t>
            </a:r>
            <a:r>
              <a:rPr sz="1100" i="1" dirty="0">
                <a:latin typeface="Calibri"/>
                <a:cs typeface="Calibri"/>
              </a:rPr>
              <a:t>b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the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3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have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condition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unde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whic</a:t>
            </a:r>
            <a:r>
              <a:rPr sz="1100" i="1" dirty="0">
                <a:latin typeface="Calibri"/>
                <a:cs typeface="Calibri"/>
              </a:rPr>
              <a:t>h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the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ar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employed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you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opinion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ar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element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tha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make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jo</a:t>
            </a:r>
            <a:r>
              <a:rPr sz="1100" i="1" dirty="0">
                <a:latin typeface="Calibri"/>
                <a:cs typeface="Calibri"/>
              </a:rPr>
              <a:t>b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worthwhile?’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2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question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combin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undesirable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avoidin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potentia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employee</a:t>
            </a:r>
            <a:r>
              <a:rPr sz="1100" b="1" u="sng" dirty="0">
                <a:latin typeface="Calibri"/>
                <a:cs typeface="Calibri"/>
              </a:rPr>
              <a:t>s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worthwhile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hop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achiev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21800"/>
              </a:lnSpc>
            </a:pPr>
            <a:r>
              <a:rPr sz="1100" spc="-5" dirty="0">
                <a:latin typeface="Calibri"/>
                <a:cs typeface="Calibri"/>
              </a:rPr>
              <a:t>Firs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doesn’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(n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unskille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cleanin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floor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(n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semi-skille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blue-colla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productio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a(n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skille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bank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servic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industry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lac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3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jo</a:t>
            </a:r>
            <a:r>
              <a:rPr sz="1100" b="1" u="sng" dirty="0">
                <a:latin typeface="Calibri"/>
                <a:cs typeface="Calibri"/>
              </a:rPr>
              <a:t>b</a:t>
            </a:r>
            <a:r>
              <a:rPr sz="1100" b="1" u="sng" spc="55" dirty="0">
                <a:latin typeface="Calibri"/>
                <a:cs typeface="Calibri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212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knowledg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Everybod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a(n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stead</a:t>
            </a:r>
            <a:r>
              <a:rPr sz="1100" b="1" u="sng" dirty="0">
                <a:latin typeface="Calibri"/>
                <a:cs typeface="Calibri"/>
              </a:rPr>
              <a:t>y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guarantee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Nowadays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turnove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staff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hirin</a:t>
            </a:r>
            <a:r>
              <a:rPr sz="1100" b="1" u="sng" dirty="0">
                <a:latin typeface="Calibri"/>
                <a:cs typeface="Calibri"/>
              </a:rPr>
              <a:t>g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weekl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popula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workers.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20900"/>
              </a:lnSpc>
              <a:spcBef>
                <a:spcPts val="10"/>
              </a:spcBef>
            </a:pP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demand</a:t>
            </a:r>
            <a:r>
              <a:rPr sz="1100" b="1" u="sng" dirty="0">
                <a:latin typeface="Calibri"/>
                <a:cs typeface="Calibri"/>
              </a:rPr>
              <a:t>i</a:t>
            </a:r>
            <a:r>
              <a:rPr sz="1100" b="1" u="sng" spc="-5" dirty="0">
                <a:latin typeface="Calibri"/>
                <a:cs typeface="Calibri"/>
              </a:rPr>
              <a:t>n</a:t>
            </a:r>
            <a:r>
              <a:rPr sz="1100" b="1" u="sng" dirty="0">
                <a:latin typeface="Calibri"/>
                <a:cs typeface="Calibri"/>
              </a:rPr>
              <a:t>g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unsociabl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u="sng" spc="10" dirty="0">
                <a:latin typeface="Calibri"/>
                <a:cs typeface="Calibri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hour</a:t>
            </a:r>
            <a:r>
              <a:rPr sz="1100" b="1" u="sng" dirty="0">
                <a:latin typeface="Calibri"/>
                <a:cs typeface="Calibri"/>
              </a:rPr>
              <a:t>s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famil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friends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physica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diseas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paper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nowaday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10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repetitiv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u="sng" spc="-5" dirty="0">
                <a:latin typeface="Calibri"/>
                <a:cs typeface="Calibri"/>
              </a:rPr>
              <a:t> stres</a:t>
            </a:r>
            <a:r>
              <a:rPr sz="1100" b="1" u="sng" dirty="0">
                <a:latin typeface="Calibri"/>
                <a:cs typeface="Calibri"/>
              </a:rPr>
              <a:t>s</a:t>
            </a:r>
            <a:r>
              <a:rPr sz="1100" b="1" u="sng" spc="-5" dirty="0">
                <a:latin typeface="Calibri"/>
                <a:cs typeface="Calibri"/>
              </a:rPr>
              <a:t> injury</a:t>
            </a:r>
            <a:r>
              <a:rPr sz="1100" b="1" u="sng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21200"/>
              </a:lnSpc>
            </a:pP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negativ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believ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element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worthwhile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course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motivator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everybod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11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2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salar</a:t>
            </a:r>
            <a:r>
              <a:rPr sz="1100" b="1" u="sng" dirty="0">
                <a:latin typeface="Calibri"/>
                <a:cs typeface="Calibri"/>
              </a:rPr>
              <a:t>y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regularl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delays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cours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12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promotion</a:t>
            </a:r>
            <a:r>
              <a:rPr sz="1100" b="1" u="sng" dirty="0">
                <a:latin typeface="Calibri"/>
                <a:cs typeface="Calibri"/>
              </a:rPr>
              <a:t>,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bette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positio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motivatin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21200"/>
              </a:lnSpc>
            </a:pPr>
            <a:r>
              <a:rPr sz="1100" spc="-5" dirty="0">
                <a:latin typeface="Calibri"/>
                <a:cs typeface="Calibri"/>
              </a:rPr>
              <a:t>Likewise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13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fring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u="sng" spc="5" dirty="0">
                <a:latin typeface="Calibri"/>
                <a:cs typeface="Calibri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benefit</a:t>
            </a:r>
            <a:r>
              <a:rPr sz="1100" b="1" u="sng" dirty="0">
                <a:latin typeface="Calibri"/>
                <a:cs typeface="Calibri"/>
              </a:rPr>
              <a:t>s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lunc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a(n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incentiv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regula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15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increas</a:t>
            </a:r>
            <a:r>
              <a:rPr sz="1100" b="1" u="sng" dirty="0">
                <a:latin typeface="Calibri"/>
                <a:cs typeface="Calibri"/>
              </a:rPr>
              <a:t>e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inflation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16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sickness</a:t>
            </a:r>
            <a:r>
              <a:rPr sz="1100" b="1" u="sng" spc="25" dirty="0">
                <a:latin typeface="Calibri"/>
                <a:cs typeface="Calibri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benefi</a:t>
            </a:r>
            <a:r>
              <a:rPr sz="1100" b="1" u="sng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17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pensio</a:t>
            </a:r>
            <a:r>
              <a:rPr sz="1100" b="1" u="sng" dirty="0">
                <a:latin typeface="Calibri"/>
                <a:cs typeface="Calibri"/>
              </a:rPr>
              <a:t>n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retir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combin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worthwhile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21800"/>
              </a:lnSpc>
            </a:pPr>
            <a:r>
              <a:rPr sz="1100" spc="-5" dirty="0">
                <a:latin typeface="Calibri"/>
                <a:cs typeface="Calibri"/>
              </a:rPr>
              <a:t>Unfortunately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eas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these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dirty="0">
                <a:latin typeface="Calibri"/>
                <a:cs typeface="Calibri"/>
              </a:rPr>
              <a:t>;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alternative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offic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floo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18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u="sng" spc="-5" dirty="0">
                <a:latin typeface="Calibri"/>
                <a:cs typeface="Calibri"/>
              </a:rPr>
              <a:t>self-employe</a:t>
            </a:r>
            <a:r>
              <a:rPr sz="1100" b="1" u="sng" dirty="0">
                <a:latin typeface="Calibri"/>
                <a:cs typeface="Calibri"/>
              </a:rPr>
              <a:t>d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yourself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secure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98525" y="1410599"/>
          <a:ext cx="5765800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503"/>
                <a:gridCol w="902207"/>
                <a:gridCol w="883919"/>
                <a:gridCol w="1155191"/>
                <a:gridCol w="874775"/>
                <a:gridCol w="954023"/>
              </a:tblGrid>
              <a:tr h="176783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demand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stead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unskille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unsociabl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hour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salar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semi-skilled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pension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promotion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fring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incentive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hiring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>
                  <a:txBody>
                    <a:bodyPr/>
                    <a:lstStyle/>
                    <a:p>
                      <a:pPr marL="139700" marR="129539" indent="6604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repetitiv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strai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injur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securit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93040" indent="-27940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sickness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benefi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increase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employees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 marR="174625" indent="165735">
                        <a:lnSpc>
                          <a:spcPct val="1018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self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employed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69"/>
            <a:ext cx="5787390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182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</a:t>
            </a:r>
            <a:r>
              <a:rPr sz="1100" b="1" spc="-10" dirty="0">
                <a:latin typeface="Calibri"/>
                <a:cs typeface="Calibri"/>
              </a:rPr>
              <a:t>1</a:t>
            </a:r>
            <a:r>
              <a:rPr sz="1100" b="1" spc="-5" dirty="0">
                <a:latin typeface="Calibri"/>
                <a:cs typeface="Calibri"/>
              </a:rPr>
              <a:t>-12</a:t>
            </a:r>
            <a:r>
              <a:rPr sz="1100" b="1" dirty="0">
                <a:latin typeface="Calibri"/>
                <a:cs typeface="Calibri"/>
              </a:rPr>
              <a:t>)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thei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(a-l)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5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numbe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relate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0955887"/>
              </p:ext>
            </p:extLst>
          </p:nvPr>
        </p:nvGraphicFramePr>
        <p:xfrm>
          <a:off x="968628" y="1419743"/>
          <a:ext cx="5684517" cy="5562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455"/>
                <a:gridCol w="3877055"/>
                <a:gridCol w="445007"/>
              </a:tblGrid>
              <a:tr h="524255">
                <a:tc>
                  <a:txBody>
                    <a:bodyPr/>
                    <a:lstStyle/>
                    <a:p>
                      <a:pPr marL="62865" marR="86995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one’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ow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conducte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eac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year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money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unsuccessfu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behavio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acceptabl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dishonest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tr-TR" sz="1200" b="1" dirty="0" smtClean="0">
                          <a:latin typeface="Arial"/>
                          <a:cs typeface="Arial"/>
                        </a:rPr>
                        <a:t>11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311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annua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corporatio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organize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engag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25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467359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onesel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commercia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enterprise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tr-TR" sz="1200" b="1" smtClean="0">
                          <a:latin typeface="Arial"/>
                          <a:cs typeface="Arial"/>
                        </a:rPr>
                        <a:t>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255">
                <a:tc>
                  <a:txBody>
                    <a:bodyPr/>
                    <a:lstStyle/>
                    <a:p>
                      <a:pPr marL="62865" marR="477520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develo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303">
                <a:tc>
                  <a:txBody>
                    <a:bodyPr/>
                    <a:lstStyle/>
                    <a:p>
                      <a:pPr marL="62865" marR="614045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corporation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53415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marke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vigorou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growt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well-bein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especiall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economicall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conduct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tr-TR" sz="1200" b="1" dirty="0" smtClean="0">
                          <a:latin typeface="Arial"/>
                          <a:cs typeface="Arial"/>
                        </a:rPr>
                        <a:t>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255">
                <a:tc>
                  <a:txBody>
                    <a:bodyPr/>
                    <a:lstStyle/>
                    <a:p>
                      <a:pPr marL="62865" marR="530860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rivalr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custo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markets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303">
                <a:tc>
                  <a:txBody>
                    <a:bodyPr/>
                    <a:lstStyle/>
                    <a:p>
                      <a:pPr marL="62865" marR="571500">
                        <a:lnSpc>
                          <a:spcPct val="1182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boomin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;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92405">
                        <a:lnSpc>
                          <a:spcPct val="1182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hour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whic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ope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marL="62865" marR="177800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monke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(funny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370205">
                        <a:lnSpc>
                          <a:spcPct val="1163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tellin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doe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concer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him/he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303">
                <a:tc>
                  <a:txBody>
                    <a:bodyPr/>
                    <a:lstStyle/>
                    <a:p>
                      <a:pPr marL="62865" marR="589280">
                        <a:lnSpc>
                          <a:spcPct val="116399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busines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competition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matter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persona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concer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tr-TR" sz="1200" b="1" dirty="0" smtClean="0">
                          <a:latin typeface="Arial"/>
                          <a:cs typeface="Arial"/>
                        </a:rPr>
                        <a:t>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60" y="911269"/>
            <a:ext cx="5788660" cy="374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u="sng" spc="-5" dirty="0">
                <a:latin typeface="Calibri"/>
                <a:cs typeface="Calibri"/>
              </a:rPr>
              <a:t>BUSINESS IDIOM</a:t>
            </a:r>
            <a:r>
              <a:rPr sz="1100" b="1" u="sng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idio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gues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separat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words: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i="1" spc="-5" dirty="0">
                <a:latin typeface="Calibri"/>
                <a:cs typeface="Calibri"/>
              </a:rPr>
              <a:t>T</a:t>
            </a:r>
            <a:r>
              <a:rPr sz="1100" b="1" i="1" dirty="0">
                <a:latin typeface="Calibri"/>
                <a:cs typeface="Calibri"/>
              </a:rPr>
              <a:t>o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tal</a:t>
            </a:r>
            <a:r>
              <a:rPr sz="1100" b="1" i="1" dirty="0">
                <a:latin typeface="Calibri"/>
                <a:cs typeface="Calibri"/>
              </a:rPr>
              <a:t>k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</a:t>
            </a:r>
            <a:r>
              <a:rPr sz="1100" b="1" i="1" dirty="0">
                <a:latin typeface="Calibri"/>
                <a:cs typeface="Calibri"/>
              </a:rPr>
              <a:t>o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Calibri"/>
                <a:cs typeface="Calibri"/>
              </a:rPr>
              <a:t>a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bric</a:t>
            </a:r>
            <a:r>
              <a:rPr sz="1100" b="1" i="1" dirty="0">
                <a:latin typeface="Calibri"/>
                <a:cs typeface="Calibri"/>
              </a:rPr>
              <a:t>k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wal</a:t>
            </a:r>
            <a:r>
              <a:rPr sz="1100" b="1" i="1" dirty="0">
                <a:latin typeface="Calibri"/>
                <a:cs typeface="Calibri"/>
              </a:rPr>
              <a:t>l</a:t>
            </a:r>
            <a:r>
              <a:rPr sz="1100" b="1" i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unresponsiv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i="1" dirty="0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Courier New"/>
              <a:buChar char="o"/>
              <a:tabLst>
                <a:tab pos="470534" algn="l"/>
              </a:tabLst>
            </a:pPr>
            <a:r>
              <a:rPr sz="1100" i="1" spc="-5" dirty="0">
                <a:latin typeface="Calibri"/>
                <a:cs typeface="Calibri"/>
              </a:rPr>
              <a:t>I’v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aske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bos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fo</a:t>
            </a:r>
            <a:r>
              <a:rPr sz="1100" i="1" dirty="0">
                <a:latin typeface="Calibri"/>
                <a:cs typeface="Calibri"/>
              </a:rPr>
              <a:t>r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pa</a:t>
            </a:r>
            <a:r>
              <a:rPr sz="1100" i="1" dirty="0">
                <a:latin typeface="Calibri"/>
                <a:cs typeface="Calibri"/>
              </a:rPr>
              <a:t>y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ris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severa</a:t>
            </a:r>
            <a:r>
              <a:rPr sz="1100" i="1" dirty="0">
                <a:latin typeface="Calibri"/>
                <a:cs typeface="Calibri"/>
              </a:rPr>
              <a:t>l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times</a:t>
            </a:r>
            <a:r>
              <a:rPr sz="1100" i="1" dirty="0">
                <a:latin typeface="Calibri"/>
                <a:cs typeface="Calibri"/>
              </a:rPr>
              <a:t>,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bu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luck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It’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lik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talkin</a:t>
            </a:r>
            <a:r>
              <a:rPr sz="1100" i="1" dirty="0">
                <a:latin typeface="Calibri"/>
                <a:cs typeface="Calibri"/>
              </a:rPr>
              <a:t>g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</a:t>
            </a:r>
            <a:r>
              <a:rPr sz="1100" i="1" dirty="0">
                <a:latin typeface="Calibri"/>
                <a:cs typeface="Calibri"/>
              </a:rPr>
              <a:t>o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bric</a:t>
            </a:r>
            <a:r>
              <a:rPr sz="1100" i="1" dirty="0">
                <a:latin typeface="Calibri"/>
                <a:cs typeface="Calibri"/>
              </a:rPr>
              <a:t>k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wall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Courier New"/>
              <a:buChar char="o"/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b="1" i="1" spc="-5" dirty="0">
                <a:latin typeface="Calibri"/>
                <a:cs typeface="Calibri"/>
              </a:rPr>
              <a:t>T</a:t>
            </a:r>
            <a:r>
              <a:rPr sz="1100" b="1" i="1" dirty="0">
                <a:latin typeface="Calibri"/>
                <a:cs typeface="Calibri"/>
              </a:rPr>
              <a:t>o</a:t>
            </a:r>
            <a:r>
              <a:rPr sz="1100" b="1" i="1" spc="6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hea</a:t>
            </a:r>
            <a:r>
              <a:rPr sz="1100" b="1" i="1" dirty="0">
                <a:latin typeface="Calibri"/>
                <a:cs typeface="Calibri"/>
              </a:rPr>
              <a:t>r</a:t>
            </a:r>
            <a:r>
              <a:rPr sz="1100" b="1" i="1" spc="6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somethin</a:t>
            </a:r>
            <a:r>
              <a:rPr sz="1100" b="1" i="1" dirty="0">
                <a:latin typeface="Calibri"/>
                <a:cs typeface="Calibri"/>
              </a:rPr>
              <a:t>g</a:t>
            </a:r>
            <a:r>
              <a:rPr sz="1100" b="1" i="1" spc="65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fro</a:t>
            </a:r>
            <a:r>
              <a:rPr sz="1100" b="1" i="1" dirty="0">
                <a:latin typeface="Calibri"/>
                <a:cs typeface="Calibri"/>
              </a:rPr>
              <a:t>m</a:t>
            </a:r>
            <a:r>
              <a:rPr sz="1100" b="1" i="1" spc="6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th</a:t>
            </a:r>
            <a:r>
              <a:rPr sz="1100" b="1" i="1" dirty="0">
                <a:latin typeface="Calibri"/>
                <a:cs typeface="Calibri"/>
              </a:rPr>
              <a:t>e</a:t>
            </a:r>
            <a:r>
              <a:rPr sz="1100" b="1" i="1" spc="6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horse’</a:t>
            </a:r>
            <a:r>
              <a:rPr sz="1100" b="1" i="1" dirty="0">
                <a:latin typeface="Calibri"/>
                <a:cs typeface="Calibri"/>
              </a:rPr>
              <a:t>s</a:t>
            </a:r>
            <a:r>
              <a:rPr sz="1100" b="1" i="1" spc="6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mout</a:t>
            </a:r>
            <a:r>
              <a:rPr sz="1100" b="1" i="1" dirty="0">
                <a:latin typeface="Calibri"/>
                <a:cs typeface="Calibri"/>
              </a:rPr>
              <a:t>h</a:t>
            </a:r>
            <a:r>
              <a:rPr sz="1100" b="1" i="1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directl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concerned.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Courier New"/>
              <a:buChar char="o"/>
              <a:tabLst>
                <a:tab pos="470534" algn="l"/>
              </a:tabLst>
            </a:pP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kno</a:t>
            </a:r>
            <a:r>
              <a:rPr sz="1100" i="1" dirty="0">
                <a:latin typeface="Calibri"/>
                <a:cs typeface="Calibri"/>
              </a:rPr>
              <a:t>w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he’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leaving</a:t>
            </a:r>
            <a:r>
              <a:rPr sz="1100" i="1" dirty="0">
                <a:latin typeface="Calibri"/>
                <a:cs typeface="Calibri"/>
              </a:rPr>
              <a:t>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Calibri"/>
                <a:cs typeface="Calibri"/>
              </a:rPr>
              <a:t>I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hear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</a:t>
            </a:r>
            <a:r>
              <a:rPr sz="1100" i="1" dirty="0">
                <a:latin typeface="Calibri"/>
                <a:cs typeface="Calibri"/>
              </a:rPr>
              <a:t>t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fro</a:t>
            </a:r>
            <a:r>
              <a:rPr sz="1100" i="1" dirty="0">
                <a:latin typeface="Calibri"/>
                <a:cs typeface="Calibri"/>
              </a:rPr>
              <a:t>m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th</a:t>
            </a:r>
            <a:r>
              <a:rPr sz="1100" i="1" dirty="0">
                <a:latin typeface="Calibri"/>
                <a:cs typeface="Calibri"/>
              </a:rPr>
              <a:t>e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horse’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mouth</a:t>
            </a:r>
            <a:r>
              <a:rPr sz="1100" i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forma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setting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idiomati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languag</a:t>
            </a:r>
            <a:r>
              <a:rPr sz="1100" dirty="0">
                <a:latin typeface="Calibri"/>
                <a:cs typeface="Calibri"/>
              </a:rPr>
              <a:t>e.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Idiom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appropriatel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successfull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conversation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usefu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familia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expression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 indent="-635" algn="just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idiom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hea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busines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context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idiom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lef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thei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explanation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right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numbe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related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161" y="7449053"/>
            <a:ext cx="5786755" cy="233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Fil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gap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idioms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carefu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tens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usag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statements.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Calibri"/>
              <a:buAutoNum type="alphaLcPeriod"/>
              <a:tabLst>
                <a:tab pos="151130" algn="l"/>
              </a:tabLst>
            </a:pP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diary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I'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Thursday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I'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tie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p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day.</a:t>
            </a:r>
            <a:endParaRPr sz="1100">
              <a:latin typeface="Calibri"/>
              <a:cs typeface="Calibri"/>
            </a:endParaRPr>
          </a:p>
          <a:p>
            <a:pPr marL="150495" indent="-137795">
              <a:lnSpc>
                <a:spcPct val="100000"/>
              </a:lnSpc>
              <a:spcBef>
                <a:spcPts val="285"/>
              </a:spcBef>
              <a:buFont typeface="Calibri"/>
              <a:buAutoNum type="alphaLcPeriod"/>
              <a:tabLst>
                <a:tab pos="151130" algn="l"/>
              </a:tabLst>
            </a:pPr>
            <a:r>
              <a:rPr sz="1100" spc="-5" dirty="0">
                <a:latin typeface="Calibri"/>
                <a:cs typeface="Calibri"/>
              </a:rPr>
              <a:t>I'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now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networ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blin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morning.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610"/>
              </a:lnSpc>
              <a:spcBef>
                <a:spcPts val="75"/>
              </a:spcBef>
              <a:buFont typeface="Calibri"/>
              <a:buAutoNum type="alphaLcPeriod"/>
              <a:tabLst>
                <a:tab pos="139065" algn="l"/>
              </a:tabLst>
            </a:pPr>
            <a:r>
              <a:rPr sz="1100" spc="-5" dirty="0">
                <a:latin typeface="Calibri"/>
                <a:cs typeface="Calibri"/>
              </a:rPr>
              <a:t>Webmaste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Inc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starte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bal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rollin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reduce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cent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compute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hardwar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force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same.</a:t>
            </a:r>
            <a:endParaRPr sz="11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spcBef>
                <a:spcPts val="185"/>
              </a:spcBef>
              <a:buFont typeface="Calibri"/>
              <a:buAutoNum type="alphaLcPeriod"/>
              <a:tabLst>
                <a:tab pos="156845" algn="l"/>
              </a:tabLst>
            </a:pPr>
            <a:r>
              <a:rPr sz="1100" spc="-5" dirty="0">
                <a:latin typeface="Calibri"/>
                <a:cs typeface="Calibri"/>
              </a:rPr>
              <a:t>We'v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gree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ahea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</a:t>
            </a:r>
            <a:r>
              <a:rPr sz="1100" dirty="0">
                <a:latin typeface="Calibri"/>
                <a:cs typeface="Calibri"/>
              </a:rPr>
              <a:t>j</a:t>
            </a:r>
            <a:r>
              <a:rPr sz="1100" spc="-5" dirty="0">
                <a:latin typeface="Calibri"/>
                <a:cs typeface="Calibri"/>
              </a:rPr>
              <a:t>ect.</a:t>
            </a:r>
            <a:endParaRPr sz="1100">
              <a:latin typeface="Calibri"/>
              <a:cs typeface="Calibri"/>
            </a:endParaRPr>
          </a:p>
          <a:p>
            <a:pPr marL="12700" marR="6985">
              <a:lnSpc>
                <a:spcPts val="1610"/>
              </a:lnSpc>
              <a:spcBef>
                <a:spcPts val="75"/>
              </a:spcBef>
              <a:buFont typeface="Calibri"/>
              <a:buAutoNum type="alphaLcPeriod"/>
              <a:tabLst>
                <a:tab pos="161290" algn="l"/>
              </a:tabLst>
            </a:pP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statemen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bank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we'v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overdraw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months.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hasn'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We'r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red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85"/>
              </a:spcBef>
              <a:buFont typeface="Calibri"/>
              <a:buAutoNum type="alphaLcPeriod"/>
              <a:tabLst>
                <a:tab pos="126364" algn="l"/>
              </a:tabLst>
            </a:pPr>
            <a:r>
              <a:rPr sz="1100" spc="-5" dirty="0">
                <a:latin typeface="Calibri"/>
                <a:cs typeface="Calibri"/>
              </a:rPr>
              <a:t>It'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sho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we'r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desperat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I'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anything.</a:t>
            </a:r>
            <a:endParaRPr sz="11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spcBef>
                <a:spcPts val="265"/>
              </a:spcBef>
              <a:buFont typeface="Calibri"/>
              <a:buAutoNum type="alphaLcPeriod"/>
              <a:tabLst>
                <a:tab pos="147955" algn="l"/>
              </a:tabLst>
            </a:pPr>
            <a:r>
              <a:rPr sz="1100" spc="-5" dirty="0">
                <a:latin typeface="Calibri"/>
                <a:cs typeface="Calibri"/>
              </a:rPr>
              <a:t>We'v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websit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pipelin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1572" y="4821311"/>
          <a:ext cx="6205723" cy="2267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03"/>
                <a:gridCol w="2112263"/>
                <a:gridCol w="268223"/>
                <a:gridCol w="3331463"/>
                <a:gridCol w="271271"/>
              </a:tblGrid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light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tape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althoug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unlikel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successful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hol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somethin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begin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initiate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pipelin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officia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rule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unnecessar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caus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delay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blink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rolling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receiv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permissio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approva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procee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tie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properl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proces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bein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planne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develope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shot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decid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continu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whil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6454" y="944780"/>
            <a:ext cx="5787390" cy="406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finaliz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deal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It'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governmen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tape</a:t>
            </a:r>
            <a:r>
              <a:rPr sz="1100" i="1" dirty="0">
                <a:solidFill>
                  <a:srgbClr val="FF33CC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15570" indent="-102870">
              <a:lnSpc>
                <a:spcPct val="100000"/>
              </a:lnSpc>
              <a:spcBef>
                <a:spcPts val="285"/>
              </a:spcBef>
              <a:buFont typeface="Calibri"/>
              <a:buAutoNum type="romanLcPeriod"/>
              <a:tabLst>
                <a:tab pos="11620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hol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unti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year.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Calibri"/>
              <a:buAutoNum type="romanLcPeriod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Commo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Idiom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282575" lvl="1" indent="-226695">
              <a:lnSpc>
                <a:spcPct val="100000"/>
              </a:lnSpc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someon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pictur</a:t>
            </a:r>
            <a:r>
              <a:rPr sz="1100" b="1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explai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him/he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happening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2575" marR="5080" lvl="1" indent="-227329">
              <a:lnSpc>
                <a:spcPct val="120000"/>
              </a:lnSpc>
              <a:spcBef>
                <a:spcPts val="25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cros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5" dirty="0">
                <a:latin typeface="Calibri"/>
                <a:cs typeface="Calibri"/>
              </a:rPr>
              <a:t>-purposes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this.</a:t>
            </a:r>
            <a:endParaRPr sz="1100">
              <a:latin typeface="Calibri"/>
              <a:cs typeface="Calibri"/>
            </a:endParaRPr>
          </a:p>
          <a:p>
            <a:pPr marL="282575" marR="5080" lvl="1" indent="-227329">
              <a:lnSpc>
                <a:spcPct val="121900"/>
              </a:lnSpc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straigh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poin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discus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topi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away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subject.</a:t>
            </a:r>
            <a:endParaRPr sz="1100">
              <a:latin typeface="Calibri"/>
              <a:cs typeface="Calibri"/>
            </a:endParaRPr>
          </a:p>
          <a:p>
            <a:pPr marL="282575" marR="5080" lvl="1" indent="-227329">
              <a:lnSpc>
                <a:spcPts val="1610"/>
              </a:lnSpc>
              <a:spcBef>
                <a:spcPts val="75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stic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you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something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interes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situatio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involv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you.</a:t>
            </a:r>
            <a:endParaRPr sz="1100">
              <a:latin typeface="Calibri"/>
              <a:cs typeface="Calibri"/>
            </a:endParaRPr>
          </a:p>
          <a:p>
            <a:pPr marL="282575" marR="5080" lvl="1" indent="-227329">
              <a:lnSpc>
                <a:spcPts val="1580"/>
              </a:lnSpc>
              <a:spcBef>
                <a:spcPts val="20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can'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6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edgeway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anythin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muc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quickly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2575" marR="5080" lvl="1" indent="-227329">
              <a:lnSpc>
                <a:spcPts val="1610"/>
              </a:lnSpc>
              <a:spcBef>
                <a:spcPts val="5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avoi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difficul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embarrass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subject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becaus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worr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upsettin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talkin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to.</a:t>
            </a:r>
            <a:endParaRPr sz="1100">
              <a:latin typeface="Calibri"/>
              <a:cs typeface="Calibri"/>
            </a:endParaRPr>
          </a:p>
          <a:p>
            <a:pPr marL="282575" lvl="1" indent="-227329">
              <a:lnSpc>
                <a:spcPct val="100000"/>
              </a:lnSpc>
              <a:spcBef>
                <a:spcPts val="160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hea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somethin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throug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grapevin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</a:t>
            </a:r>
            <a:endParaRPr sz="1100">
              <a:latin typeface="Calibri"/>
              <a:cs typeface="Calibri"/>
            </a:endParaRPr>
          </a:p>
          <a:p>
            <a:pPr marL="282575">
              <a:lnSpc>
                <a:spcPct val="100000"/>
              </a:lnSpc>
              <a:spcBef>
                <a:spcPts val="285"/>
              </a:spcBef>
            </a:pPr>
            <a:r>
              <a:rPr sz="1100" spc="-5" dirty="0">
                <a:latin typeface="Calibri"/>
                <a:cs typeface="Calibri"/>
              </a:rPr>
              <a:t>hear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new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else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82575" lvl="1" indent="-227329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283210" algn="l"/>
              </a:tabLst>
            </a:pP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wavelengt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somebody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you’r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agreement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No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complet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idiom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</a:t>
            </a:r>
            <a:r>
              <a:rPr sz="1100" b="1" dirty="0">
                <a:latin typeface="Calibri"/>
                <a:cs typeface="Calibri"/>
              </a:rPr>
              <a:t>x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below.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112" y="6117118"/>
            <a:ext cx="5504180" cy="189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OK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straigh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poin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I’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afrai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marR="2197735" indent="-228600">
              <a:lnSpc>
                <a:spcPts val="1700"/>
              </a:lnSpc>
              <a:spcBef>
                <a:spcPts val="10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things.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“Yes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sam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wavelength</a:t>
            </a:r>
            <a:r>
              <a:rPr sz="1100" spc="-5" dirty="0">
                <a:latin typeface="Calibri"/>
                <a:cs typeface="Calibri"/>
              </a:rPr>
              <a:t>.”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bos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pok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people'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lives.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Som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decision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take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yesterday’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yo</a:t>
            </a:r>
            <a:r>
              <a:rPr sz="1100" b="1" dirty="0">
                <a:latin typeface="Calibri"/>
                <a:cs typeface="Calibri"/>
              </a:rPr>
              <a:t>u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picture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Calibri"/>
              <a:buAutoNum type="arabicParenR"/>
              <a:tabLst>
                <a:tab pos="241935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we’v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talkin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cros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purposes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month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month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Calibri"/>
              <a:buAutoNum type="arabicParenR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Sara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dominate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meetings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starts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can’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ge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edgeway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Calibri"/>
              <a:buAutoNum type="arabicParenR"/>
              <a:tabLst>
                <a:tab pos="241300" algn="l"/>
              </a:tabLst>
            </a:pP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give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straigh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answer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beatin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aroun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bush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Calibri"/>
              <a:buAutoNum type="arabicParenR"/>
              <a:tabLst>
                <a:tab pos="241300" algn="l"/>
              </a:tabLst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hear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grapevin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fired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true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7228" y="5174879"/>
          <a:ext cx="5455918" cy="707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2135"/>
                <a:gridCol w="2843783"/>
              </a:tblGrid>
              <a:tr h="1767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yo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picture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edgeway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talkin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cros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purpose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beatin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about/aroun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bush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stra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point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hear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on/throug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grapevine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8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pok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nos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sam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wavelength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72" y="2170186"/>
            <a:ext cx="5797550" cy="170815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Warm-up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2432155"/>
            <a:ext cx="5786755" cy="547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rarel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asked: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fres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graduate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lookin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job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12700" marR="205740">
              <a:lnSpc>
                <a:spcPct val="101800"/>
              </a:lnSpc>
              <a:spcBef>
                <a:spcPts val="600"/>
              </a:spcBef>
            </a:pPr>
            <a:r>
              <a:rPr sz="1100" spc="-5" dirty="0">
                <a:latin typeface="Calibri"/>
                <a:cs typeface="Calibri"/>
              </a:rPr>
              <a:t>Ran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orde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(1=leas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6=th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important)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Ad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appealin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hig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salary</a:t>
            </a:r>
            <a:endParaRPr sz="1100">
              <a:latin typeface="Calibri"/>
              <a:cs typeface="Calibri"/>
            </a:endParaRPr>
          </a:p>
          <a:p>
            <a:pPr marL="12700" marR="3903979" algn="just">
              <a:lnSpc>
                <a:spcPct val="101800"/>
              </a:lnSpc>
              <a:tabLst>
                <a:tab pos="1842135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flexibl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schedul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      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promotio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    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work-lif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balanc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u="sng" dirty="0">
                <a:latin typeface="Calibri"/>
                <a:cs typeface="Calibri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fring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benefits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reputat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u="sng" dirty="0">
                <a:latin typeface="Calibri"/>
                <a:cs typeface="Calibri"/>
              </a:rPr>
              <a:t> 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articl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belo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answe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questions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0" marR="335280" indent="-228600">
              <a:lnSpc>
                <a:spcPct val="1018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way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text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coincid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differ?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“to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priorities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reasonabl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fair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Why/wh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marR="673735" indent="-228600">
              <a:lnSpc>
                <a:spcPct val="1018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curren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differen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earlie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generations’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469900" marR="484505" indent="-228600">
              <a:lnSpc>
                <a:spcPct val="101800"/>
              </a:lnSpc>
              <a:buFont typeface="Calibri"/>
              <a:buAutoNum type="alphaLcPeriod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futur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remai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same</a:t>
            </a:r>
            <a:r>
              <a:rPr sz="1100" dirty="0">
                <a:latin typeface="Calibri"/>
                <a:cs typeface="Calibri"/>
              </a:rPr>
              <a:t>?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Why/wh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not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THI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MILLENIAL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LOO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JO</a:t>
            </a:r>
            <a:r>
              <a:rPr sz="1100" b="1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12700" marR="5080" indent="-635" algn="just">
              <a:lnSpc>
                <a:spcPct val="132400"/>
              </a:lnSpc>
              <a:spcBef>
                <a:spcPts val="940"/>
              </a:spcBef>
            </a:pP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globa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workforc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202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hel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insigh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motivate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younge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Careers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202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Visio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Manpowe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identifie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generatio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prioritize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hunting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whil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holidays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flexibl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hour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security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list.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18" y="9461277"/>
            <a:ext cx="195262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Calibri"/>
                <a:cs typeface="Calibri"/>
              </a:rPr>
              <a:t>Im</a:t>
            </a:r>
            <a:r>
              <a:rPr sz="800" b="1" spc="-10" dirty="0">
                <a:latin typeface="Calibri"/>
                <a:cs typeface="Calibri"/>
              </a:rPr>
              <a:t>a</a:t>
            </a:r>
            <a:r>
              <a:rPr sz="800" b="1" spc="-5" dirty="0">
                <a:latin typeface="Calibri"/>
                <a:cs typeface="Calibri"/>
              </a:rPr>
              <a:t>ge: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M</a:t>
            </a:r>
            <a:r>
              <a:rPr sz="800" b="1" spc="-10" dirty="0">
                <a:latin typeface="Calibri"/>
                <a:cs typeface="Calibri"/>
              </a:rPr>
              <a:t>illennial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C</a:t>
            </a:r>
            <a:r>
              <a:rPr sz="800" b="1" spc="-10" dirty="0">
                <a:latin typeface="Calibri"/>
                <a:cs typeface="Calibri"/>
              </a:rPr>
              <a:t>a</a:t>
            </a:r>
            <a:r>
              <a:rPr sz="800" b="1" spc="-5" dirty="0">
                <a:latin typeface="Calibri"/>
                <a:cs typeface="Calibri"/>
              </a:rPr>
              <a:t>reer</a:t>
            </a:r>
            <a:r>
              <a:rPr sz="800" b="1" spc="-10" dirty="0">
                <a:latin typeface="Calibri"/>
                <a:cs typeface="Calibri"/>
              </a:rPr>
              <a:t>s: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2020</a:t>
            </a:r>
            <a:r>
              <a:rPr sz="800" b="1" spc="-15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V</a:t>
            </a:r>
            <a:r>
              <a:rPr sz="800" b="1" spc="-10" dirty="0">
                <a:latin typeface="Calibri"/>
                <a:cs typeface="Calibri"/>
              </a:rPr>
              <a:t>ision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Rep</a:t>
            </a:r>
            <a:r>
              <a:rPr sz="800" b="1" spc="-10" dirty="0">
                <a:latin typeface="Calibri"/>
                <a:cs typeface="Calibri"/>
              </a:rPr>
              <a:t>o</a:t>
            </a:r>
            <a:r>
              <a:rPr sz="800" b="1" spc="-5" dirty="0">
                <a:latin typeface="Calibri"/>
                <a:cs typeface="Calibri"/>
              </a:rPr>
              <a:t>r</a:t>
            </a:r>
            <a:r>
              <a:rPr sz="800" b="1" spc="-10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3400" y="7951160"/>
            <a:ext cx="3953499" cy="1504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885" y="871860"/>
            <a:ext cx="6069324" cy="1158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885" y="871860"/>
            <a:ext cx="6066790" cy="1158240"/>
          </a:xfrm>
          <a:custGeom>
            <a:avLst/>
            <a:gdLst/>
            <a:ahLst/>
            <a:cxnLst/>
            <a:rect l="l" t="t" r="r" b="b"/>
            <a:pathLst>
              <a:path w="6066790" h="1158239">
                <a:moveTo>
                  <a:pt x="0" y="192938"/>
                </a:moveTo>
                <a:lnTo>
                  <a:pt x="5607" y="146572"/>
                </a:lnTo>
                <a:lnTo>
                  <a:pt x="21537" y="104271"/>
                </a:lnTo>
                <a:lnTo>
                  <a:pt x="46448" y="67375"/>
                </a:lnTo>
                <a:lnTo>
                  <a:pt x="78999" y="37225"/>
                </a:lnTo>
                <a:lnTo>
                  <a:pt x="117849" y="15161"/>
                </a:lnTo>
                <a:lnTo>
                  <a:pt x="161656" y="2525"/>
                </a:lnTo>
                <a:lnTo>
                  <a:pt x="192953" y="0"/>
                </a:lnTo>
                <a:lnTo>
                  <a:pt x="5873306" y="0"/>
                </a:lnTo>
                <a:lnTo>
                  <a:pt x="5919672" y="5607"/>
                </a:lnTo>
                <a:lnTo>
                  <a:pt x="5961973" y="21535"/>
                </a:lnTo>
                <a:lnTo>
                  <a:pt x="5998869" y="46443"/>
                </a:lnTo>
                <a:lnTo>
                  <a:pt x="6029019" y="78990"/>
                </a:lnTo>
                <a:lnTo>
                  <a:pt x="6051083" y="117837"/>
                </a:lnTo>
                <a:lnTo>
                  <a:pt x="6063720" y="161642"/>
                </a:lnTo>
                <a:lnTo>
                  <a:pt x="6066245" y="192938"/>
                </a:lnTo>
                <a:lnTo>
                  <a:pt x="6066245" y="964691"/>
                </a:lnTo>
                <a:lnTo>
                  <a:pt x="6060638" y="1011059"/>
                </a:lnTo>
                <a:lnTo>
                  <a:pt x="6044710" y="1053365"/>
                </a:lnTo>
                <a:lnTo>
                  <a:pt x="6019801" y="1090267"/>
                </a:lnTo>
                <a:lnTo>
                  <a:pt x="5987254" y="1120424"/>
                </a:lnTo>
                <a:lnTo>
                  <a:pt x="5948407" y="1142494"/>
                </a:lnTo>
                <a:lnTo>
                  <a:pt x="5904602" y="1155134"/>
                </a:lnTo>
                <a:lnTo>
                  <a:pt x="5873306" y="1157660"/>
                </a:lnTo>
                <a:lnTo>
                  <a:pt x="192953" y="1157660"/>
                </a:lnTo>
                <a:lnTo>
                  <a:pt x="146586" y="1152051"/>
                </a:lnTo>
                <a:lnTo>
                  <a:pt x="104282" y="1136119"/>
                </a:lnTo>
                <a:lnTo>
                  <a:pt x="67383" y="1111204"/>
                </a:lnTo>
                <a:lnTo>
                  <a:pt x="37230" y="1078650"/>
                </a:lnTo>
                <a:lnTo>
                  <a:pt x="15163" y="1039797"/>
                </a:lnTo>
                <a:lnTo>
                  <a:pt x="2525" y="995988"/>
                </a:lnTo>
                <a:lnTo>
                  <a:pt x="0" y="964691"/>
                </a:lnTo>
                <a:lnTo>
                  <a:pt x="0" y="192938"/>
                </a:lnTo>
                <a:close/>
              </a:path>
            </a:pathLst>
          </a:custGeom>
          <a:ln w="12693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8860" y="1023978"/>
            <a:ext cx="5311140" cy="87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</a:t>
            </a:r>
            <a:endParaRPr sz="1100">
              <a:latin typeface="Calibri"/>
              <a:cs typeface="Calibri"/>
            </a:endParaRPr>
          </a:p>
          <a:p>
            <a:pPr marL="469900" marR="5080" indent="-228600">
              <a:lnSpc>
                <a:spcPct val="103600"/>
              </a:lnSpc>
              <a:spcBef>
                <a:spcPts val="25"/>
              </a:spcBef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rea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text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employees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lear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vocabular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phrase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hun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70534" algn="l"/>
              </a:tabLst>
            </a:pPr>
            <a:r>
              <a:rPr sz="1100" spc="-5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reference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CV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letter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29167" y="3409805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>
                <a:moveTo>
                  <a:pt x="0" y="0"/>
                </a:moveTo>
                <a:lnTo>
                  <a:pt x="347856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9296" y="409233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>
                <a:moveTo>
                  <a:pt x="0" y="0"/>
                </a:moveTo>
                <a:lnTo>
                  <a:pt x="347856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334" y="1133709"/>
            <a:ext cx="5788025" cy="349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2700"/>
              </a:lnSpc>
            </a:pPr>
            <a:r>
              <a:rPr sz="1100" spc="-5" dirty="0">
                <a:latin typeface="Calibri"/>
                <a:cs typeface="Calibri"/>
              </a:rPr>
              <a:t>Thes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vary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however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countr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country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Brazil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example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90</a:t>
            </a:r>
            <a:r>
              <a:rPr sz="1100" dirty="0">
                <a:latin typeface="Calibri"/>
                <a:cs typeface="Calibri"/>
              </a:rPr>
              <a:t>%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Japanes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sai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mattere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them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ts val="175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enjoyin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especiall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Mexico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Indi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Brazil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whos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value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alig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own.</a:t>
            </a:r>
            <a:endParaRPr sz="1100">
              <a:latin typeface="Calibri"/>
              <a:cs typeface="Calibri"/>
            </a:endParaRPr>
          </a:p>
          <a:p>
            <a:pPr marL="12700" marR="6985" algn="just">
              <a:lnSpc>
                <a:spcPts val="1730"/>
              </a:lnSpc>
              <a:spcBef>
                <a:spcPts val="15"/>
              </a:spcBef>
            </a:pP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declin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“job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life”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expec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chang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role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potentially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companie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throughou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continuou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05"/>
              </a:spcBef>
            </a:pPr>
            <a:r>
              <a:rPr sz="1100" b="1" spc="-5" dirty="0">
                <a:latin typeface="Calibri"/>
                <a:cs typeface="Calibri"/>
              </a:rPr>
              <a:t>skill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developmen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quarte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youn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peopl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believ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securit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havin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 marR="7620" algn="just">
              <a:lnSpc>
                <a:spcPct val="1318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demand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market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vas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majorit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(90%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lifelon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learnin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spen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tim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mone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training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dra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ke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considerin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fou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millennials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6350" algn="just">
              <a:lnSpc>
                <a:spcPct val="1321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201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Deloitt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Survey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Deloitt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discove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ho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loya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employees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thei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make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leave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consulting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als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aske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prioritiz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</a:t>
            </a:r>
            <a:r>
              <a:rPr sz="1100" dirty="0">
                <a:latin typeface="Calibri"/>
                <a:cs typeface="Calibri"/>
              </a:rPr>
              <a:t>b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lookin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salar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financia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benefits.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355" y="7245375"/>
            <a:ext cx="5787390" cy="169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b="1" spc="-5" dirty="0">
                <a:latin typeface="Calibri"/>
                <a:cs typeface="Calibri"/>
              </a:rPr>
              <a:t>Im</a:t>
            </a:r>
            <a:r>
              <a:rPr sz="800" b="1" spc="-10" dirty="0">
                <a:latin typeface="Calibri"/>
                <a:cs typeface="Calibri"/>
              </a:rPr>
              <a:t>a</a:t>
            </a:r>
            <a:r>
              <a:rPr sz="800" b="1" spc="-5" dirty="0">
                <a:latin typeface="Calibri"/>
                <a:cs typeface="Calibri"/>
              </a:rPr>
              <a:t>ge: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T</a:t>
            </a:r>
            <a:r>
              <a:rPr sz="800" b="1" spc="-10" dirty="0">
                <a:latin typeface="Calibri"/>
                <a:cs typeface="Calibri"/>
              </a:rPr>
              <a:t>h</a:t>
            </a:r>
            <a:r>
              <a:rPr sz="800" b="1" spc="-5" dirty="0">
                <a:latin typeface="Calibri"/>
                <a:cs typeface="Calibri"/>
              </a:rPr>
              <a:t>e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2016</a:t>
            </a:r>
            <a:r>
              <a:rPr sz="800" b="1" spc="-15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De</a:t>
            </a:r>
            <a:r>
              <a:rPr sz="800" b="1" spc="-10" dirty="0">
                <a:latin typeface="Calibri"/>
                <a:cs typeface="Calibri"/>
              </a:rPr>
              <a:t>loitt</a:t>
            </a:r>
            <a:r>
              <a:rPr sz="800" b="1" spc="-5" dirty="0">
                <a:latin typeface="Calibri"/>
                <a:cs typeface="Calibri"/>
              </a:rPr>
              <a:t>e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Calibri"/>
                <a:cs typeface="Calibri"/>
              </a:rPr>
              <a:t>M</a:t>
            </a:r>
            <a:r>
              <a:rPr sz="800" b="1" spc="-10" dirty="0">
                <a:latin typeface="Calibri"/>
                <a:cs typeface="Calibri"/>
              </a:rPr>
              <a:t>illennial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spc="-10" dirty="0">
                <a:latin typeface="Calibri"/>
                <a:cs typeface="Calibri"/>
              </a:rPr>
              <a:t>Su</a:t>
            </a:r>
            <a:r>
              <a:rPr sz="800" b="1" spc="-5" dirty="0">
                <a:latin typeface="Calibri"/>
                <a:cs typeface="Calibri"/>
              </a:rPr>
              <a:t>rve</a:t>
            </a:r>
            <a:r>
              <a:rPr sz="800" b="1" spc="-10" dirty="0">
                <a:latin typeface="Calibri"/>
                <a:cs typeface="Calibri"/>
              </a:rPr>
              <a:t>y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2100"/>
              </a:lnSpc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goo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work-lif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balanc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facto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followe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opportunit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caree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progressi</a:t>
            </a:r>
            <a:r>
              <a:rPr sz="1100" b="1" dirty="0">
                <a:latin typeface="Calibri"/>
                <a:cs typeface="Calibri"/>
              </a:rPr>
              <a:t>on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abilit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flexibly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Simila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finding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Manpowe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report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meanin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purpos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man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millennials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wel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potential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develo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33655" algn="just">
              <a:lnSpc>
                <a:spcPct val="101800"/>
              </a:lnSpc>
            </a:pPr>
            <a:r>
              <a:rPr sz="1100" i="1" spc="-5" dirty="0">
                <a:latin typeface="Calibri"/>
                <a:cs typeface="Calibri"/>
              </a:rPr>
              <a:t>Retrieve</a:t>
            </a:r>
            <a:r>
              <a:rPr sz="1100" i="1" dirty="0">
                <a:latin typeface="Calibri"/>
                <a:cs typeface="Calibri"/>
              </a:rPr>
              <a:t>d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</a:t>
            </a:r>
            <a:r>
              <a:rPr sz="1100" i="1" dirty="0">
                <a:latin typeface="Calibri"/>
                <a:cs typeface="Calibri"/>
              </a:rPr>
              <a:t>n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22.01.19</a:t>
            </a:r>
            <a:r>
              <a:rPr sz="1100" i="1" dirty="0">
                <a:latin typeface="Calibri"/>
                <a:cs typeface="Calibri"/>
              </a:rPr>
              <a:t>: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  <a:hlinkClick r:id="rId3"/>
              </a:rPr>
              <a:t>https://w</a:t>
            </a:r>
            <a:r>
              <a:rPr sz="1100" i="1" spc="-5" dirty="0">
                <a:latin typeface="Calibri"/>
                <a:cs typeface="Calibri"/>
              </a:rPr>
              <a:t>ww.wef</a:t>
            </a:r>
            <a:r>
              <a:rPr sz="1100" i="1" spc="-5" dirty="0">
                <a:latin typeface="Calibri"/>
                <a:cs typeface="Calibri"/>
                <a:hlinkClick r:id="rId3"/>
              </a:rPr>
              <a:t>orum</a:t>
            </a:r>
            <a:r>
              <a:rPr sz="1100" i="1" spc="-5" dirty="0">
                <a:latin typeface="Calibri"/>
                <a:cs typeface="Calibri"/>
              </a:rPr>
              <a:t>.</a:t>
            </a:r>
            <a:r>
              <a:rPr sz="1100" i="1" spc="-5" dirty="0">
                <a:latin typeface="Calibri"/>
                <a:cs typeface="Calibri"/>
                <a:hlinkClick r:id="rId3"/>
              </a:rPr>
              <a:t>org/agenda/2016/07/th</a:t>
            </a:r>
            <a:r>
              <a:rPr sz="1100" i="1" dirty="0">
                <a:latin typeface="Calibri"/>
                <a:cs typeface="Calibri"/>
                <a:hlinkClick r:id="rId3"/>
              </a:rPr>
              <a:t>i</a:t>
            </a:r>
            <a:r>
              <a:rPr sz="1100" i="1" dirty="0">
                <a:latin typeface="Calibri"/>
                <a:cs typeface="Calibri"/>
              </a:rPr>
              <a:t>s</a:t>
            </a:r>
            <a:r>
              <a:rPr sz="1100" i="1" spc="-5" dirty="0">
                <a:latin typeface="Calibri"/>
                <a:cs typeface="Calibri"/>
                <a:hlinkClick r:id="rId3"/>
              </a:rPr>
              <a:t>-is-what-millennials-look-for</a:t>
            </a:r>
            <a:r>
              <a:rPr sz="1100" i="1" dirty="0">
                <a:latin typeface="Calibri"/>
                <a:cs typeface="Calibri"/>
                <a:hlinkClick r:id="rId3"/>
              </a:rPr>
              <a:t>-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in-a-job</a:t>
            </a:r>
            <a:r>
              <a:rPr sz="1100" i="1" dirty="0">
                <a:latin typeface="Calibri"/>
                <a:cs typeface="Calibri"/>
              </a:rPr>
              <a:t>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4178" y="4669201"/>
            <a:ext cx="4166463" cy="2566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11205"/>
            <a:ext cx="57296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: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followin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abov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writte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bold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Tur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bac</a:t>
            </a:r>
            <a:r>
              <a:rPr sz="1100" b="1" dirty="0">
                <a:latin typeface="Calibri"/>
                <a:cs typeface="Calibri"/>
              </a:rPr>
              <a:t>k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</a:t>
            </a:r>
            <a:r>
              <a:rPr sz="1100" b="1" dirty="0">
                <a:latin typeface="Calibri"/>
                <a:cs typeface="Calibri"/>
              </a:rPr>
              <a:t>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tex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sentence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word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phrase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take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fro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matc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m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wit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thei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definitions</a:t>
            </a:r>
            <a:r>
              <a:rPr sz="1100" b="1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008" y="1764373"/>
            <a:ext cx="2091055" cy="193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globa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workforc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prioritize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alig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endParaRPr sz="110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spcBef>
                <a:spcPts val="405"/>
              </a:spcBef>
              <a:buFont typeface="Calibri"/>
              <a:buAutoNum type="arabicPeriod"/>
              <a:tabLst>
                <a:tab pos="241935" algn="l"/>
              </a:tabLst>
            </a:pPr>
            <a:r>
              <a:rPr sz="1100" spc="-5" dirty="0">
                <a:latin typeface="Calibri"/>
                <a:cs typeface="Calibri"/>
              </a:rPr>
              <a:t>continuou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development</a:t>
            </a:r>
            <a:endParaRPr sz="11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matc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demands</a:t>
            </a:r>
            <a:endParaRPr sz="11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lifelon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learnin</a:t>
            </a:r>
            <a:r>
              <a:rPr sz="1100" dirty="0"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241935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2570" algn="l"/>
              </a:tabLst>
            </a:pPr>
            <a:r>
              <a:rPr sz="1100" spc="-5" dirty="0">
                <a:latin typeface="Calibri"/>
                <a:cs typeface="Calibri"/>
              </a:rPr>
              <a:t>loya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242570" indent="-228600">
              <a:lnSpc>
                <a:spcPct val="100000"/>
              </a:lnSpc>
              <a:spcBef>
                <a:spcPts val="405"/>
              </a:spcBef>
              <a:buFont typeface="Calibri"/>
              <a:buAutoNum type="arabicPeriod"/>
              <a:tabLst>
                <a:tab pos="243204" algn="l"/>
              </a:tabLst>
            </a:pPr>
            <a:r>
              <a:rPr sz="1100" spc="-5" dirty="0">
                <a:latin typeface="Calibri"/>
                <a:cs typeface="Calibri"/>
              </a:rPr>
              <a:t>caree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progr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ssion</a:t>
            </a:r>
            <a:endParaRPr sz="1100">
              <a:latin typeface="Calibri"/>
              <a:cs typeface="Calibri"/>
            </a:endParaRPr>
          </a:p>
          <a:p>
            <a:pPr marL="242570" indent="-228600">
              <a:lnSpc>
                <a:spcPct val="100000"/>
              </a:lnSpc>
              <a:spcBef>
                <a:spcPts val="430"/>
              </a:spcBef>
              <a:buFont typeface="Calibri"/>
              <a:buAutoNum type="arabicPeriod"/>
              <a:tabLst>
                <a:tab pos="243204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sens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meanin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purpose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5336" y="1764645"/>
            <a:ext cx="2811145" cy="255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need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requirements</a:t>
            </a:r>
            <a:endParaRPr sz="1100">
              <a:latin typeface="Calibri"/>
              <a:cs typeface="Calibri"/>
            </a:endParaRPr>
          </a:p>
          <a:p>
            <a:pPr marL="193040" marR="31750" indent="-180340">
              <a:lnSpc>
                <a:spcPct val="1018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feelin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contentmen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relevant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worthwhil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things</a:t>
            </a:r>
            <a:endParaRPr sz="1100">
              <a:latin typeface="Calibri"/>
              <a:cs typeface="Calibri"/>
            </a:endParaRPr>
          </a:p>
          <a:p>
            <a:pPr marL="193040" marR="5080" indent="-180340">
              <a:lnSpc>
                <a:spcPct val="1018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movin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fro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ste</a:t>
            </a:r>
            <a:r>
              <a:rPr sz="1100" dirty="0">
                <a:latin typeface="Calibri"/>
                <a:cs typeface="Calibri"/>
              </a:rPr>
              <a:t>p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one’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busines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lif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next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25"/>
              </a:spcBef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internationa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labo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poo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worker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93040" marR="210820" indent="-180340">
              <a:lnSpc>
                <a:spcPct val="1018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support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agre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alliance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wit</a:t>
            </a:r>
            <a:r>
              <a:rPr sz="1100" dirty="0">
                <a:latin typeface="Calibri"/>
                <a:cs typeface="Calibri"/>
              </a:rPr>
              <a:t>h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part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cula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ide</a:t>
            </a:r>
            <a:r>
              <a:rPr sz="110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192405" marR="356235" indent="-179705">
              <a:lnSpc>
                <a:spcPct val="101800"/>
              </a:lnSpc>
              <a:buFont typeface="Calibri"/>
              <a:buAutoNum type="alphaLcPeriod"/>
              <a:tabLst>
                <a:tab pos="193040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sel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-initiate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educatio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focuse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persona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development.</a:t>
            </a:r>
            <a:endParaRPr sz="1100">
              <a:latin typeface="Calibri"/>
              <a:cs typeface="Calibri"/>
            </a:endParaRPr>
          </a:p>
          <a:p>
            <a:pPr marL="193040" marR="492759" indent="-180340">
              <a:lnSpc>
                <a:spcPct val="1018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proces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learnin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ne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skill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knowledg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on-goin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basis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faithfu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dutifu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staf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member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93040" marR="73660" indent="-180340">
              <a:lnSpc>
                <a:spcPct val="101800"/>
              </a:lnSpc>
              <a:buFont typeface="Calibri"/>
              <a:buAutoNum type="alphaLcPeriod"/>
              <a:tabLst>
                <a:tab pos="193675" algn="l"/>
              </a:tabLst>
            </a:pP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trea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conside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greate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importance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tha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othe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matter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872" y="4453138"/>
            <a:ext cx="5797550" cy="170815"/>
          </a:xfrm>
          <a:prstGeom prst="rect">
            <a:avLst/>
          </a:prstGeom>
          <a:solidFill>
            <a:srgbClr val="BFBFBF"/>
          </a:solidFill>
        </p:spPr>
        <p:txBody>
          <a:bodyPr vert="horz" wrap="square" lIns="0" tIns="0" rIns="0" bIns="0" rtlCol="0">
            <a:spAutoFit/>
          </a:bodyPr>
          <a:lstStyle/>
          <a:p>
            <a:pPr marL="991869">
              <a:lnSpc>
                <a:spcPct val="100000"/>
              </a:lnSpc>
              <a:tabLst>
                <a:tab pos="1441450" algn="l"/>
                <a:tab pos="1891030" algn="l"/>
                <a:tab pos="2340610" algn="l"/>
                <a:tab pos="2790190" algn="l"/>
                <a:tab pos="3240405" algn="l"/>
                <a:tab pos="3689985" algn="l"/>
                <a:tab pos="4139565" algn="l"/>
                <a:tab pos="4589145" algn="l"/>
              </a:tabLst>
            </a:pPr>
            <a:r>
              <a:rPr sz="1100" b="1" spc="-5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4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5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6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f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7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8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100" b="1" spc="-5" dirty="0">
                <a:latin typeface="Calibri"/>
                <a:cs typeface="Calibri"/>
              </a:rPr>
              <a:t>9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801" y="4806429"/>
            <a:ext cx="5059680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Exercis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3</a:t>
            </a:r>
            <a:r>
              <a:rPr sz="1100" b="1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questio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frequentl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asked:</a:t>
            </a:r>
            <a:endParaRPr sz="1100">
              <a:latin typeface="Calibri"/>
              <a:cs typeface="Calibri"/>
            </a:endParaRPr>
          </a:p>
          <a:p>
            <a:pPr marL="738505">
              <a:lnSpc>
                <a:spcPct val="100000"/>
              </a:lnSpc>
              <a:spcBef>
                <a:spcPts val="20"/>
              </a:spcBef>
            </a:pPr>
            <a:r>
              <a:rPr sz="1100" b="1" spc="-5" dirty="0">
                <a:latin typeface="Calibri"/>
                <a:cs typeface="Calibri"/>
              </a:rPr>
              <a:t>Wha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employer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lookin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fo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whe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the</a:t>
            </a:r>
            <a:r>
              <a:rPr sz="1100" b="1" dirty="0">
                <a:latin typeface="Calibri"/>
                <a:cs typeface="Calibri"/>
              </a:rPr>
              <a:t>y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ar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hirin</a:t>
            </a:r>
            <a:r>
              <a:rPr sz="1100" b="1" dirty="0">
                <a:latin typeface="Calibri"/>
                <a:cs typeface="Calibri"/>
              </a:rPr>
              <a:t>g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ne</a:t>
            </a:r>
            <a:r>
              <a:rPr sz="1100" b="1" dirty="0">
                <a:latin typeface="Calibri"/>
                <a:cs typeface="Calibri"/>
              </a:rPr>
              <a:t>w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employee</a:t>
            </a:r>
            <a:r>
              <a:rPr sz="1100" b="1" dirty="0">
                <a:latin typeface="Calibri"/>
                <a:cs typeface="Calibri"/>
              </a:rPr>
              <a:t>s?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Tak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fe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minute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writ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dow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wha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see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mos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employee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6063" y="7352746"/>
            <a:ext cx="4852019" cy="1993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645" y="6143364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346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645" y="6313992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296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797" y="6484634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207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797" y="6655262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141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797" y="6822950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144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9797" y="6993592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213" y="0"/>
                </a:lnTo>
              </a:path>
            </a:pathLst>
          </a:custGeom>
          <a:ln w="9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17630</Words>
  <Application>Microsoft Office PowerPoint</Application>
  <PresentationFormat>Özel</PresentationFormat>
  <Paragraphs>1609</Paragraphs>
  <Slides>63</Slides>
  <Notes>63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4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UNIT 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user</cp:lastModifiedBy>
  <cp:revision>3</cp:revision>
  <dcterms:created xsi:type="dcterms:W3CDTF">2020-03-20T15:04:25Z</dcterms:created>
  <dcterms:modified xsi:type="dcterms:W3CDTF">2020-03-24T16:21:02Z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LastSaved">
    <vt:filetime>2020-03-20T00:00:00Z</vt:filetime>
  </property>
</Properties>
</file>