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7658100" cy="9944100"/>
  <p:notesSz cx="7658100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6875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74357" y="3082671"/>
            <a:ext cx="6509385" cy="2088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48715" y="5568696"/>
            <a:ext cx="5360669" cy="248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2905" y="2287143"/>
            <a:ext cx="3331273" cy="6563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943921" y="2287143"/>
            <a:ext cx="3331273" cy="6563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2905" y="397763"/>
            <a:ext cx="6892289" cy="1591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5" y="2287143"/>
            <a:ext cx="6892289" cy="6563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03754" y="9248013"/>
            <a:ext cx="2450591" cy="497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2905" y="9248013"/>
            <a:ext cx="1761363" cy="497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13832" y="9248013"/>
            <a:ext cx="1761363" cy="497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660" y="3933189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75920">
            <a:solidFill>
              <a:srgbClr val="EDDD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47620" y="3933190"/>
            <a:ext cx="4078604" cy="228600"/>
          </a:xfrm>
          <a:custGeom>
            <a:avLst/>
            <a:gdLst/>
            <a:ahLst/>
            <a:cxnLst/>
            <a:rect l="l" t="t" r="r" b="b"/>
            <a:pathLst>
              <a:path w="4078604" h="228600">
                <a:moveTo>
                  <a:pt x="0" y="228599"/>
                </a:moveTo>
                <a:lnTo>
                  <a:pt x="4078490" y="228599"/>
                </a:lnTo>
                <a:lnTo>
                  <a:pt x="4078490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EDD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52700" y="7422515"/>
            <a:ext cx="4191000" cy="0"/>
          </a:xfrm>
          <a:custGeom>
            <a:avLst/>
            <a:gdLst/>
            <a:ahLst/>
            <a:cxnLst/>
            <a:rect l="l" t="t" r="r" b="b"/>
            <a:pathLst>
              <a:path w="4191000">
                <a:moveTo>
                  <a:pt x="0" y="0"/>
                </a:moveTo>
                <a:lnTo>
                  <a:pt x="41910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52700" y="8197215"/>
            <a:ext cx="4191000" cy="0"/>
          </a:xfrm>
          <a:custGeom>
            <a:avLst/>
            <a:gdLst/>
            <a:ahLst/>
            <a:cxnLst/>
            <a:rect l="l" t="t" r="r" b="b"/>
            <a:pathLst>
              <a:path w="4191000">
                <a:moveTo>
                  <a:pt x="0" y="0"/>
                </a:moveTo>
                <a:lnTo>
                  <a:pt x="41910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70100" y="634555"/>
            <a:ext cx="4648200" cy="203200"/>
          </a:xfrm>
          <a:custGeom>
            <a:avLst/>
            <a:gdLst/>
            <a:ahLst/>
            <a:cxnLst/>
            <a:rect l="l" t="t" r="r" b="b"/>
            <a:pathLst>
              <a:path w="4648200" h="203200">
                <a:moveTo>
                  <a:pt x="0" y="0"/>
                </a:moveTo>
                <a:lnTo>
                  <a:pt x="4648200" y="0"/>
                </a:lnTo>
                <a:lnTo>
                  <a:pt x="4648200" y="203200"/>
                </a:lnTo>
              </a:path>
            </a:pathLst>
          </a:custGeom>
          <a:ln w="50800">
            <a:solidFill>
              <a:srgbClr val="FEC3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159000" y="779367"/>
            <a:ext cx="43675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Below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words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will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practise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chapte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Check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words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9000" y="944467"/>
            <a:ext cx="459486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understand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underlin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word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yo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us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Highligh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word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yo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nee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learn.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7082" y="1265514"/>
            <a:ext cx="787400" cy="895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635" marR="5080" indent="19050" algn="r">
              <a:lnSpc>
                <a:spcPct val="117700"/>
              </a:lnSpc>
            </a:pP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barbarians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distinction* element*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erosion*</a:t>
            </a:r>
            <a:endParaRPr sz="850">
              <a:latin typeface="Arial"/>
              <a:cs typeface="Arial"/>
            </a:endParaRPr>
          </a:p>
          <a:p>
            <a:pPr marL="12700" marR="5080" indent="567690" algn="r">
              <a:lnSpc>
                <a:spcPct val="117700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folly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homogenization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17229" y="1217929"/>
            <a:ext cx="118110" cy="1296035"/>
          </a:xfrm>
          <a:custGeom>
            <a:avLst/>
            <a:gdLst/>
            <a:ahLst/>
            <a:cxnLst/>
            <a:rect l="l" t="t" r="r" b="b"/>
            <a:pathLst>
              <a:path w="118110" h="1296035">
                <a:moveTo>
                  <a:pt x="0" y="0"/>
                </a:moveTo>
                <a:lnTo>
                  <a:pt x="117767" y="0"/>
                </a:lnTo>
                <a:lnTo>
                  <a:pt x="117767" y="1295984"/>
                </a:lnTo>
                <a:lnTo>
                  <a:pt x="0" y="1295984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17229" y="2596921"/>
            <a:ext cx="118110" cy="536575"/>
          </a:xfrm>
          <a:custGeom>
            <a:avLst/>
            <a:gdLst/>
            <a:ahLst/>
            <a:cxnLst/>
            <a:rect l="l" t="t" r="r" b="b"/>
            <a:pathLst>
              <a:path w="118110" h="536575">
                <a:moveTo>
                  <a:pt x="0" y="0"/>
                </a:moveTo>
                <a:lnTo>
                  <a:pt x="117767" y="0"/>
                </a:lnTo>
                <a:lnTo>
                  <a:pt x="117767" y="536295"/>
                </a:lnTo>
                <a:lnTo>
                  <a:pt x="0" y="536295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09188" y="1675282"/>
            <a:ext cx="931544" cy="931544"/>
          </a:xfrm>
          <a:custGeom>
            <a:avLst/>
            <a:gdLst/>
            <a:ahLst/>
            <a:cxnLst/>
            <a:rect l="l" t="t" r="r" b="b"/>
            <a:pathLst>
              <a:path w="931545" h="931544">
                <a:moveTo>
                  <a:pt x="768595" y="819063"/>
                </a:moveTo>
                <a:lnTo>
                  <a:pt x="162590" y="819063"/>
                </a:lnTo>
                <a:lnTo>
                  <a:pt x="190619" y="841307"/>
                </a:lnTo>
                <a:lnTo>
                  <a:pt x="251624" y="879170"/>
                </a:lnTo>
                <a:lnTo>
                  <a:pt x="318425" y="907402"/>
                </a:lnTo>
                <a:lnTo>
                  <a:pt x="390064" y="925044"/>
                </a:lnTo>
                <a:lnTo>
                  <a:pt x="465582" y="931138"/>
                </a:lnTo>
                <a:lnTo>
                  <a:pt x="503767" y="929595"/>
                </a:lnTo>
                <a:lnTo>
                  <a:pt x="577470" y="917607"/>
                </a:lnTo>
                <a:lnTo>
                  <a:pt x="646814" y="894549"/>
                </a:lnTo>
                <a:lnTo>
                  <a:pt x="710842" y="861382"/>
                </a:lnTo>
                <a:lnTo>
                  <a:pt x="768595" y="819063"/>
                </a:lnTo>
                <a:close/>
              </a:path>
              <a:path w="931545" h="931544">
                <a:moveTo>
                  <a:pt x="819113" y="768552"/>
                </a:moveTo>
                <a:lnTo>
                  <a:pt x="112077" y="768552"/>
                </a:lnTo>
                <a:lnTo>
                  <a:pt x="136369" y="794772"/>
                </a:lnTo>
                <a:lnTo>
                  <a:pt x="794818" y="794772"/>
                </a:lnTo>
                <a:lnTo>
                  <a:pt x="819113" y="768552"/>
                </a:lnTo>
                <a:close/>
              </a:path>
              <a:path w="931545" h="931544">
                <a:moveTo>
                  <a:pt x="894608" y="646788"/>
                </a:moveTo>
                <a:lnTo>
                  <a:pt x="36589" y="646788"/>
                </a:lnTo>
                <a:lnTo>
                  <a:pt x="51969" y="679522"/>
                </a:lnTo>
                <a:lnTo>
                  <a:pt x="69757" y="710808"/>
                </a:lnTo>
                <a:lnTo>
                  <a:pt x="861437" y="710808"/>
                </a:lnTo>
                <a:lnTo>
                  <a:pt x="879227" y="679522"/>
                </a:lnTo>
                <a:lnTo>
                  <a:pt x="894608" y="646788"/>
                </a:lnTo>
                <a:close/>
              </a:path>
              <a:path w="931545" h="931544">
                <a:moveTo>
                  <a:pt x="931202" y="465582"/>
                </a:moveTo>
                <a:lnTo>
                  <a:pt x="0" y="465582"/>
                </a:lnTo>
                <a:lnTo>
                  <a:pt x="1543" y="503762"/>
                </a:lnTo>
                <a:lnTo>
                  <a:pt x="6093" y="541092"/>
                </a:lnTo>
                <a:lnTo>
                  <a:pt x="925107" y="541092"/>
                </a:lnTo>
                <a:lnTo>
                  <a:pt x="929658" y="503762"/>
                </a:lnTo>
                <a:lnTo>
                  <a:pt x="931202" y="465582"/>
                </a:lnTo>
                <a:close/>
              </a:path>
              <a:path w="931545" h="931544">
                <a:moveTo>
                  <a:pt x="894608" y="284360"/>
                </a:moveTo>
                <a:lnTo>
                  <a:pt x="36589" y="284360"/>
                </a:lnTo>
                <a:lnTo>
                  <a:pt x="23736" y="318425"/>
                </a:lnTo>
                <a:lnTo>
                  <a:pt x="13531" y="353700"/>
                </a:lnTo>
                <a:lnTo>
                  <a:pt x="6093" y="390064"/>
                </a:lnTo>
                <a:lnTo>
                  <a:pt x="1543" y="427398"/>
                </a:lnTo>
                <a:lnTo>
                  <a:pt x="929658" y="427398"/>
                </a:lnTo>
                <a:lnTo>
                  <a:pt x="925107" y="390064"/>
                </a:lnTo>
                <a:lnTo>
                  <a:pt x="917668" y="353700"/>
                </a:lnTo>
                <a:lnTo>
                  <a:pt x="907462" y="318425"/>
                </a:lnTo>
                <a:lnTo>
                  <a:pt x="894608" y="284360"/>
                </a:lnTo>
                <a:close/>
              </a:path>
              <a:path w="931545" h="931544">
                <a:moveTo>
                  <a:pt x="841359" y="190619"/>
                </a:moveTo>
                <a:lnTo>
                  <a:pt x="89833" y="190619"/>
                </a:lnTo>
                <a:lnTo>
                  <a:pt x="69757" y="220337"/>
                </a:lnTo>
                <a:lnTo>
                  <a:pt x="861437" y="220337"/>
                </a:lnTo>
                <a:lnTo>
                  <a:pt x="841359" y="190619"/>
                </a:lnTo>
                <a:close/>
              </a:path>
              <a:path w="931545" h="931544">
                <a:moveTo>
                  <a:pt x="465582" y="0"/>
                </a:moveTo>
                <a:lnTo>
                  <a:pt x="427398" y="1543"/>
                </a:lnTo>
                <a:lnTo>
                  <a:pt x="353700" y="13531"/>
                </a:lnTo>
                <a:lnTo>
                  <a:pt x="284360" y="36589"/>
                </a:lnTo>
                <a:lnTo>
                  <a:pt x="220337" y="69757"/>
                </a:lnTo>
                <a:lnTo>
                  <a:pt x="162590" y="112077"/>
                </a:lnTo>
                <a:lnTo>
                  <a:pt x="768595" y="112077"/>
                </a:lnTo>
                <a:lnTo>
                  <a:pt x="710842" y="69757"/>
                </a:lnTo>
                <a:lnTo>
                  <a:pt x="646814" y="36589"/>
                </a:lnTo>
                <a:lnTo>
                  <a:pt x="577470" y="13531"/>
                </a:lnTo>
                <a:lnTo>
                  <a:pt x="503767" y="1543"/>
                </a:lnTo>
                <a:lnTo>
                  <a:pt x="465582" y="0"/>
                </a:lnTo>
                <a:close/>
              </a:path>
            </a:pathLst>
          </a:custGeom>
          <a:solidFill>
            <a:srgbClr val="F2F5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09188" y="1675282"/>
            <a:ext cx="931544" cy="931544"/>
          </a:xfrm>
          <a:custGeom>
            <a:avLst/>
            <a:gdLst/>
            <a:ahLst/>
            <a:cxnLst/>
            <a:rect l="l" t="t" r="r" b="b"/>
            <a:pathLst>
              <a:path w="931545" h="931544">
                <a:moveTo>
                  <a:pt x="931202" y="465582"/>
                </a:moveTo>
                <a:lnTo>
                  <a:pt x="929658" y="503762"/>
                </a:lnTo>
                <a:lnTo>
                  <a:pt x="917668" y="577453"/>
                </a:lnTo>
                <a:lnTo>
                  <a:pt x="894608" y="646788"/>
                </a:lnTo>
                <a:lnTo>
                  <a:pt x="861437" y="710808"/>
                </a:lnTo>
                <a:lnTo>
                  <a:pt x="819113" y="768552"/>
                </a:lnTo>
                <a:lnTo>
                  <a:pt x="768595" y="819063"/>
                </a:lnTo>
                <a:lnTo>
                  <a:pt x="710842" y="861382"/>
                </a:lnTo>
                <a:lnTo>
                  <a:pt x="646814" y="894549"/>
                </a:lnTo>
                <a:lnTo>
                  <a:pt x="577470" y="917607"/>
                </a:lnTo>
                <a:lnTo>
                  <a:pt x="503767" y="929595"/>
                </a:lnTo>
                <a:lnTo>
                  <a:pt x="465582" y="931138"/>
                </a:lnTo>
                <a:lnTo>
                  <a:pt x="427398" y="929595"/>
                </a:lnTo>
                <a:lnTo>
                  <a:pt x="353700" y="917607"/>
                </a:lnTo>
                <a:lnTo>
                  <a:pt x="284360" y="894549"/>
                </a:lnTo>
                <a:lnTo>
                  <a:pt x="220337" y="861382"/>
                </a:lnTo>
                <a:lnTo>
                  <a:pt x="162590" y="819063"/>
                </a:lnTo>
                <a:lnTo>
                  <a:pt x="112077" y="768552"/>
                </a:lnTo>
                <a:lnTo>
                  <a:pt x="69757" y="710808"/>
                </a:lnTo>
                <a:lnTo>
                  <a:pt x="36589" y="646788"/>
                </a:lnTo>
                <a:lnTo>
                  <a:pt x="13531" y="577453"/>
                </a:lnTo>
                <a:lnTo>
                  <a:pt x="1543" y="503762"/>
                </a:lnTo>
                <a:lnTo>
                  <a:pt x="0" y="465582"/>
                </a:lnTo>
                <a:lnTo>
                  <a:pt x="1543" y="427398"/>
                </a:lnTo>
                <a:lnTo>
                  <a:pt x="13531" y="353700"/>
                </a:lnTo>
                <a:lnTo>
                  <a:pt x="36589" y="284360"/>
                </a:lnTo>
                <a:lnTo>
                  <a:pt x="69757" y="220337"/>
                </a:lnTo>
                <a:lnTo>
                  <a:pt x="112077" y="162590"/>
                </a:lnTo>
                <a:lnTo>
                  <a:pt x="162590" y="112077"/>
                </a:lnTo>
                <a:lnTo>
                  <a:pt x="220337" y="69757"/>
                </a:lnTo>
                <a:lnTo>
                  <a:pt x="284360" y="36589"/>
                </a:lnTo>
                <a:lnTo>
                  <a:pt x="353700" y="13531"/>
                </a:lnTo>
                <a:lnTo>
                  <a:pt x="427398" y="1543"/>
                </a:lnTo>
                <a:lnTo>
                  <a:pt x="465582" y="0"/>
                </a:lnTo>
                <a:lnTo>
                  <a:pt x="503767" y="1543"/>
                </a:lnTo>
                <a:lnTo>
                  <a:pt x="577470" y="13531"/>
                </a:lnTo>
                <a:lnTo>
                  <a:pt x="646814" y="36589"/>
                </a:lnTo>
                <a:lnTo>
                  <a:pt x="710842" y="69757"/>
                </a:lnTo>
                <a:lnTo>
                  <a:pt x="768595" y="112077"/>
                </a:lnTo>
                <a:lnTo>
                  <a:pt x="819113" y="162590"/>
                </a:lnTo>
                <a:lnTo>
                  <a:pt x="861437" y="220337"/>
                </a:lnTo>
                <a:lnTo>
                  <a:pt x="894608" y="284360"/>
                </a:lnTo>
                <a:lnTo>
                  <a:pt x="917668" y="353700"/>
                </a:lnTo>
                <a:lnTo>
                  <a:pt x="929658" y="427398"/>
                </a:lnTo>
                <a:lnTo>
                  <a:pt x="931202" y="465582"/>
                </a:lnTo>
                <a:close/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09428" y="1836191"/>
            <a:ext cx="1201420" cy="137795"/>
          </a:xfrm>
          <a:custGeom>
            <a:avLst/>
            <a:gdLst/>
            <a:ahLst/>
            <a:cxnLst/>
            <a:rect l="l" t="t" r="r" b="b"/>
            <a:pathLst>
              <a:path w="1201420" h="137794">
                <a:moveTo>
                  <a:pt x="1201089" y="0"/>
                </a:moveTo>
                <a:lnTo>
                  <a:pt x="265430" y="25"/>
                </a:lnTo>
                <a:lnTo>
                  <a:pt x="0" y="137731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35171" y="2210599"/>
            <a:ext cx="1175385" cy="151765"/>
          </a:xfrm>
          <a:custGeom>
            <a:avLst/>
            <a:gdLst/>
            <a:ahLst/>
            <a:cxnLst/>
            <a:rect l="l" t="t" r="r" b="b"/>
            <a:pathLst>
              <a:path w="1175385" h="151764">
                <a:moveTo>
                  <a:pt x="1175346" y="151676"/>
                </a:moveTo>
                <a:lnTo>
                  <a:pt x="239687" y="151650"/>
                </a:lnTo>
                <a:lnTo>
                  <a:pt x="0" y="0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5009" y="2392476"/>
            <a:ext cx="948690" cy="485775"/>
          </a:xfrm>
          <a:custGeom>
            <a:avLst/>
            <a:gdLst/>
            <a:ahLst/>
            <a:cxnLst/>
            <a:rect l="l" t="t" r="r" b="b"/>
            <a:pathLst>
              <a:path w="948689" h="485775">
                <a:moveTo>
                  <a:pt x="0" y="485609"/>
                </a:moveTo>
                <a:lnTo>
                  <a:pt x="737298" y="485597"/>
                </a:lnTo>
                <a:lnTo>
                  <a:pt x="948131" y="0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108" y="1346504"/>
            <a:ext cx="108585" cy="828040"/>
          </a:xfrm>
          <a:custGeom>
            <a:avLst/>
            <a:gdLst/>
            <a:ahLst/>
            <a:cxnLst/>
            <a:rect l="l" t="t" r="r" b="b"/>
            <a:pathLst>
              <a:path w="108585" h="828039">
                <a:moveTo>
                  <a:pt x="108178" y="0"/>
                </a:moveTo>
                <a:lnTo>
                  <a:pt x="0" y="0"/>
                </a:lnTo>
                <a:lnTo>
                  <a:pt x="0" y="827760"/>
                </a:lnTo>
                <a:lnTo>
                  <a:pt x="108178" y="827760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02514" y="2180041"/>
            <a:ext cx="1269365" cy="133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ideology* </a:t>
            </a:r>
            <a:r>
              <a:rPr sz="8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standardization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25361" y="2332466"/>
            <a:ext cx="349250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inputs*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88490" y="2644505"/>
            <a:ext cx="483234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cultivated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2702" y="2796926"/>
            <a:ext cx="478790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procuring</a:t>
            </a:r>
            <a:endParaRPr sz="8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4460" y="2644505"/>
            <a:ext cx="770255" cy="438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65735">
              <a:lnSpc>
                <a:spcPct val="1177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abandoned* advocated*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231F20"/>
                </a:solidFill>
                <a:latin typeface="Arial"/>
                <a:cs typeface="Arial"/>
              </a:rPr>
              <a:t>(for)</a:t>
            </a:r>
            <a:endParaRPr sz="850">
              <a:latin typeface="Arial"/>
              <a:cs typeface="Arial"/>
            </a:endParaRPr>
          </a:p>
          <a:p>
            <a:pPr marL="237490">
              <a:lnSpc>
                <a:spcPct val="100000"/>
              </a:lnSpc>
              <a:spcBef>
                <a:spcPts val="18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conferring*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67585" y="2036403"/>
            <a:ext cx="61595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4765">
              <a:lnSpc>
                <a:spcPct val="75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food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04334" y="1742477"/>
            <a:ext cx="676275" cy="201930"/>
          </a:xfrm>
          <a:prstGeom prst="rect">
            <a:avLst/>
          </a:prstGeom>
          <a:solidFill>
            <a:srgbClr val="FBB040"/>
          </a:solidFill>
        </p:spPr>
        <p:txBody>
          <a:bodyPr vert="horz" wrap="square" lIns="0" tIns="0" rIns="0" bIns="0" rtlCol="0">
            <a:spAutoFit/>
          </a:bodyPr>
          <a:lstStyle/>
          <a:p>
            <a:pPr marL="98425">
              <a:lnSpc>
                <a:spcPct val="100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adjectives</a:t>
            </a:r>
            <a:endParaRPr sz="85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66387" y="2392590"/>
            <a:ext cx="1244600" cy="342900"/>
          </a:xfrm>
          <a:custGeom>
            <a:avLst/>
            <a:gdLst/>
            <a:ahLst/>
            <a:cxnLst/>
            <a:rect l="l" t="t" r="r" b="b"/>
            <a:pathLst>
              <a:path w="1244600" h="342900">
                <a:moveTo>
                  <a:pt x="1244130" y="342760"/>
                </a:moveTo>
                <a:lnTo>
                  <a:pt x="308470" y="342785"/>
                </a:lnTo>
                <a:lnTo>
                  <a:pt x="0" y="0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261597" y="2589895"/>
            <a:ext cx="89725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despit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*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(pre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850" spc="-60" dirty="0">
                <a:solidFill>
                  <a:srgbClr val="231F20"/>
                </a:solidFill>
                <a:latin typeface="Arial"/>
                <a:cs typeface="Arial"/>
              </a:rPr>
              <a:t>.)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pursuit*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 (ex</a:t>
            </a:r>
            <a:r>
              <a:rPr sz="850" spc="-3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850" spc="-60" dirty="0">
                <a:solidFill>
                  <a:srgbClr val="231F20"/>
                </a:solidFill>
                <a:latin typeface="Arial"/>
                <a:cs typeface="Arial"/>
              </a:rPr>
              <a:t>.)</a:t>
            </a:r>
            <a:endParaRPr sz="8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09108" y="2555570"/>
            <a:ext cx="108585" cy="367665"/>
          </a:xfrm>
          <a:custGeom>
            <a:avLst/>
            <a:gdLst/>
            <a:ahLst/>
            <a:cxnLst/>
            <a:rect l="l" t="t" r="r" b="b"/>
            <a:pathLst>
              <a:path w="108585" h="367664">
                <a:moveTo>
                  <a:pt x="108178" y="0"/>
                </a:moveTo>
                <a:lnTo>
                  <a:pt x="0" y="0"/>
                </a:lnTo>
                <a:lnTo>
                  <a:pt x="0" y="367461"/>
                </a:lnTo>
                <a:lnTo>
                  <a:pt x="108178" y="367461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404334" y="2641639"/>
            <a:ext cx="676275" cy="201930"/>
          </a:xfrm>
          <a:prstGeom prst="rect">
            <a:avLst/>
          </a:prstGeom>
          <a:solidFill>
            <a:srgbClr val="FBB04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">
              <a:lnSpc>
                <a:spcPct val="100000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words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04334" y="2266228"/>
            <a:ext cx="676275" cy="201930"/>
          </a:xfrm>
          <a:prstGeom prst="rect">
            <a:avLst/>
          </a:prstGeom>
          <a:solidFill>
            <a:srgbClr val="FBB040"/>
          </a:solidFill>
        </p:spPr>
        <p:txBody>
          <a:bodyPr vert="horz" wrap="square" lIns="0" tIns="0" rIns="0" bIns="0" rtlCol="0">
            <a:spAutoFit/>
          </a:bodyPr>
          <a:lstStyle/>
          <a:p>
            <a:pPr marL="146685">
              <a:lnSpc>
                <a:spcPct val="100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adverbs</a:t>
            </a:r>
            <a:endParaRPr sz="8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61572" y="2286562"/>
            <a:ext cx="546100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previously*</a:t>
            </a:r>
            <a:endParaRPr sz="85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209108" y="2256548"/>
            <a:ext cx="108585" cy="211454"/>
          </a:xfrm>
          <a:custGeom>
            <a:avLst/>
            <a:gdLst/>
            <a:ahLst/>
            <a:cxnLst/>
            <a:rect l="l" t="t" r="r" b="b"/>
            <a:pathLst>
              <a:path w="108585" h="211455">
                <a:moveTo>
                  <a:pt x="108178" y="0"/>
                </a:moveTo>
                <a:lnTo>
                  <a:pt x="0" y="0"/>
                </a:lnTo>
                <a:lnTo>
                  <a:pt x="0" y="211455"/>
                </a:lnTo>
                <a:lnTo>
                  <a:pt x="108178" y="211455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30209" y="1873453"/>
            <a:ext cx="909955" cy="100965"/>
          </a:xfrm>
          <a:custGeom>
            <a:avLst/>
            <a:gdLst/>
            <a:ahLst/>
            <a:cxnLst/>
            <a:rect l="l" t="t" r="r" b="b"/>
            <a:pathLst>
              <a:path w="909955" h="100964">
                <a:moveTo>
                  <a:pt x="0" y="0"/>
                </a:moveTo>
                <a:lnTo>
                  <a:pt x="750951" y="25"/>
                </a:lnTo>
                <a:lnTo>
                  <a:pt x="909916" y="100457"/>
                </a:lnTo>
              </a:path>
            </a:pathLst>
          </a:custGeom>
          <a:ln w="12700">
            <a:solidFill>
              <a:srgbClr val="CBDB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387409" y="1789506"/>
            <a:ext cx="441959" cy="201930"/>
          </a:xfrm>
          <a:prstGeom prst="rect">
            <a:avLst/>
          </a:prstGeom>
          <a:solidFill>
            <a:srgbClr val="FBB040"/>
          </a:solidFill>
        </p:spPr>
        <p:txBody>
          <a:bodyPr vert="horz" wrap="square" lIns="0" tIns="0" rIns="0" bIns="0" rtlCol="0">
            <a:spAutoFit/>
          </a:bodyPr>
          <a:lstStyle/>
          <a:p>
            <a:pPr marL="71755">
              <a:lnSpc>
                <a:spcPct val="100000"/>
              </a:lnSpc>
            </a:pP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nouns</a:t>
            </a:r>
            <a:endParaRPr sz="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87409" y="2794126"/>
            <a:ext cx="441959" cy="201930"/>
          </a:xfrm>
          <a:prstGeom prst="rect">
            <a:avLst/>
          </a:prstGeom>
          <a:solidFill>
            <a:srgbClr val="FBB040"/>
          </a:solidFill>
        </p:spPr>
        <p:txBody>
          <a:bodyPr vert="horz" wrap="square" lIns="0" tIns="0" rIns="0" bIns="0" rtlCol="0">
            <a:spAutoFit/>
          </a:bodyPr>
          <a:lstStyle/>
          <a:p>
            <a:pPr marL="85725">
              <a:lnSpc>
                <a:spcPct val="100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verbs</a:t>
            </a:r>
            <a:endParaRPr sz="8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47062" y="1265539"/>
            <a:ext cx="624840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intervention*</a:t>
            </a:r>
            <a:endParaRPr sz="8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61847" y="1417960"/>
            <a:ext cx="309880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luxury</a:t>
            </a:r>
            <a:endParaRPr sz="8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10893" y="1570385"/>
            <a:ext cx="360680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notion*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66565" y="1722805"/>
            <a:ext cx="505459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pesticides</a:t>
            </a:r>
            <a:endParaRPr sz="8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71028" y="1875226"/>
            <a:ext cx="600710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propaganda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82502" y="2027651"/>
            <a:ext cx="38925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spher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*</a:t>
            </a:r>
            <a:endParaRPr sz="8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61502" y="1387631"/>
            <a:ext cx="951230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0">
              <a:lnSpc>
                <a:spcPct val="117700"/>
              </a:lnSpc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abundant </a:t>
            </a:r>
            <a:r>
              <a:rPr sz="850" spc="-3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50" spc="480" dirty="0">
                <a:solidFill>
                  <a:srgbClr val="231F20"/>
                </a:solidFill>
                <a:latin typeface="Arial"/>
                <a:cs typeface="Arial"/>
              </a:rPr>
              <a:t>luent 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charismatic</a:t>
            </a:r>
            <a:r>
              <a:rPr sz="850" spc="-10" dirty="0">
                <a:solidFill>
                  <a:srgbClr val="231F20"/>
                </a:solidFill>
                <a:latin typeface="Arial"/>
                <a:cs typeface="Arial"/>
              </a:rPr>
              <a:t> crucial*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231F20"/>
                </a:solidFill>
                <a:latin typeface="Arial"/>
                <a:cs typeface="Arial"/>
              </a:rPr>
              <a:t>(factor)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empirical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evidenc</a:t>
            </a:r>
            <a:r>
              <a:rPr sz="850" spc="-1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*</a:t>
            </a:r>
            <a:endParaRPr sz="8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04127" y="1387726"/>
            <a:ext cx="549275" cy="59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7700"/>
              </a:lnSpc>
            </a:pP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indigenous </a:t>
            </a:r>
            <a:r>
              <a:rPr sz="850" spc="-5" dirty="0">
                <a:solidFill>
                  <a:srgbClr val="231F20"/>
                </a:solidFill>
                <a:latin typeface="Arial"/>
                <a:cs typeface="Arial"/>
              </a:rPr>
              <a:t>intensiv</a:t>
            </a:r>
            <a:r>
              <a:rPr sz="850" spc="-2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50" spc="-45" dirty="0">
                <a:solidFill>
                  <a:srgbClr val="231F20"/>
                </a:solidFill>
                <a:latin typeface="Arial"/>
                <a:cs typeface="Arial"/>
              </a:rPr>
              <a:t>*</a:t>
            </a:r>
            <a:r>
              <a:rPr sz="8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rigorous stratified</a:t>
            </a:r>
            <a:endParaRPr sz="8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86205" y="3944550"/>
            <a:ext cx="411670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35" dirty="0">
                <a:solidFill>
                  <a:srgbClr val="C4132A"/>
                </a:solidFill>
                <a:latin typeface="Arial"/>
                <a:cs typeface="Arial"/>
              </a:rPr>
              <a:t>In </a:t>
            </a:r>
            <a:r>
              <a:rPr sz="1400" b="1" spc="-50" dirty="0">
                <a:solidFill>
                  <a:srgbClr val="C4132A"/>
                </a:solidFill>
                <a:latin typeface="Arial"/>
                <a:cs typeface="Arial"/>
              </a:rPr>
              <a:t>Praise</a:t>
            </a:r>
            <a:r>
              <a:rPr sz="1400" b="1" spc="-35" dirty="0">
                <a:solidFill>
                  <a:srgbClr val="C4132A"/>
                </a:solidFill>
                <a:latin typeface="Arial"/>
                <a:cs typeface="Arial"/>
              </a:rPr>
              <a:t> of </a:t>
            </a:r>
            <a:r>
              <a:rPr sz="1400" b="1" spc="-70" dirty="0">
                <a:solidFill>
                  <a:srgbClr val="C4132A"/>
                </a:solidFill>
                <a:latin typeface="Arial"/>
                <a:cs typeface="Arial"/>
              </a:rPr>
              <a:t>Slowness:</a:t>
            </a:r>
            <a:r>
              <a:rPr sz="1400" b="1" spc="-35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400" b="1" spc="-145" dirty="0">
                <a:solidFill>
                  <a:srgbClr val="C4132A"/>
                </a:solidFill>
                <a:latin typeface="Arial"/>
                <a:cs typeface="Arial"/>
              </a:rPr>
              <a:t>T</a:t>
            </a:r>
            <a:r>
              <a:rPr sz="1400" b="1" spc="-45" dirty="0">
                <a:solidFill>
                  <a:srgbClr val="C4132A"/>
                </a:solidFill>
                <a:latin typeface="Arial"/>
                <a:cs typeface="Arial"/>
              </a:rPr>
              <a:t>urning</a:t>
            </a:r>
            <a:r>
              <a:rPr sz="1400" b="1" spc="-35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4132A"/>
                </a:solidFill>
                <a:latin typeface="Arial"/>
                <a:cs typeface="Arial"/>
              </a:rPr>
              <a:t>the</a:t>
            </a:r>
            <a:r>
              <a:rPr sz="1400" b="1" spc="-35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C4132A"/>
                </a:solidFill>
                <a:latin typeface="Arial"/>
                <a:cs typeface="Arial"/>
              </a:rPr>
              <a:t>T</a:t>
            </a:r>
            <a:r>
              <a:rPr sz="1400" b="1" spc="-45" dirty="0">
                <a:solidFill>
                  <a:srgbClr val="C4132A"/>
                </a:solidFill>
                <a:latin typeface="Arial"/>
                <a:cs typeface="Arial"/>
              </a:rPr>
              <a:t>ables</a:t>
            </a:r>
            <a:r>
              <a:rPr sz="1400" b="1" spc="-35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C4132A"/>
                </a:solidFill>
                <a:latin typeface="Arial"/>
                <a:cs typeface="Arial"/>
              </a:rPr>
              <a:t>on</a:t>
            </a:r>
            <a:r>
              <a:rPr sz="1400" b="1" spc="-35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C4132A"/>
                </a:solidFill>
                <a:latin typeface="Arial"/>
                <a:cs typeface="Arial"/>
              </a:rPr>
              <a:t>Speed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59000" y="4264247"/>
            <a:ext cx="4589145" cy="130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8300"/>
              </a:lnSpc>
            </a:pPr>
            <a:r>
              <a:rPr sz="1000" spc="-18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might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think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Slow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taking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prepare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enjoy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table—and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would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right.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fact,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expression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turning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rgbClr val="231F20"/>
                </a:solidFill>
                <a:latin typeface="Arial"/>
                <a:cs typeface="Arial"/>
              </a:rPr>
              <a:t>tables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means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reversing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situation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gain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advantag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Howeve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Slow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advocates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also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concerned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chain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actions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that brings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table: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production,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harvesting,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transporting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food,</a:t>
            </a:r>
            <a:endParaRPr sz="1000">
              <a:latin typeface="Arial"/>
              <a:cs typeface="Arial"/>
            </a:endParaRPr>
          </a:p>
          <a:p>
            <a:pPr marL="12700" marR="253365">
              <a:lnSpc>
                <a:spcPct val="108300"/>
              </a:lnSpc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well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preparation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eating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it.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broader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view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chain encourages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concern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food-related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issues,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preservation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environment,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biodiversit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cultur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070100" y="5907036"/>
            <a:ext cx="4648200" cy="206375"/>
          </a:xfrm>
          <a:custGeom>
            <a:avLst/>
            <a:gdLst/>
            <a:ahLst/>
            <a:cxnLst/>
            <a:rect l="l" t="t" r="r" b="b"/>
            <a:pathLst>
              <a:path w="4648200" h="206375">
                <a:moveTo>
                  <a:pt x="0" y="0"/>
                </a:moveTo>
                <a:lnTo>
                  <a:pt x="4648200" y="0"/>
                </a:lnTo>
                <a:lnTo>
                  <a:pt x="4648200" y="206298"/>
                </a:lnTo>
              </a:path>
            </a:pathLst>
          </a:custGeom>
          <a:ln w="50800">
            <a:solidFill>
              <a:srgbClr val="FEC3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159000" y="6054947"/>
            <a:ext cx="34163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following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ercises,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explore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words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Chapter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8.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324125" y="6784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67" y="0"/>
                </a:moveTo>
                <a:lnTo>
                  <a:pt x="24523" y="13491"/>
                </a:lnTo>
                <a:lnTo>
                  <a:pt x="2013" y="47444"/>
                </a:lnTo>
                <a:lnTo>
                  <a:pt x="0" y="61613"/>
                </a:lnTo>
                <a:lnTo>
                  <a:pt x="1591" y="76469"/>
                </a:lnTo>
                <a:lnTo>
                  <a:pt x="22746" y="111912"/>
                </a:lnTo>
                <a:lnTo>
                  <a:pt x="60993" y="126805"/>
                </a:lnTo>
                <a:lnTo>
                  <a:pt x="76035" y="125239"/>
                </a:lnTo>
                <a:lnTo>
                  <a:pt x="89718" y="120736"/>
                </a:lnTo>
                <a:lnTo>
                  <a:pt x="101732" y="113648"/>
                </a:lnTo>
                <a:lnTo>
                  <a:pt x="111768" y="104324"/>
                </a:lnTo>
                <a:lnTo>
                  <a:pt x="113218" y="102227"/>
                </a:lnTo>
                <a:lnTo>
                  <a:pt x="63347" y="102227"/>
                </a:lnTo>
                <a:lnTo>
                  <a:pt x="63347" y="51490"/>
                </a:lnTo>
                <a:lnTo>
                  <a:pt x="45186" y="51490"/>
                </a:lnTo>
                <a:lnTo>
                  <a:pt x="45186" y="35907"/>
                </a:lnTo>
                <a:lnTo>
                  <a:pt x="52425" y="32847"/>
                </a:lnTo>
                <a:lnTo>
                  <a:pt x="59283" y="28922"/>
                </a:lnTo>
                <a:lnTo>
                  <a:pt x="65887" y="24236"/>
                </a:lnTo>
                <a:lnTo>
                  <a:pt x="113368" y="24236"/>
                </a:lnTo>
                <a:lnTo>
                  <a:pt x="113265" y="24073"/>
                </a:lnTo>
                <a:lnTo>
                  <a:pt x="103593" y="14269"/>
                </a:lnTo>
                <a:lnTo>
                  <a:pt x="91988" y="6741"/>
                </a:lnTo>
                <a:lnTo>
                  <a:pt x="78822" y="1861"/>
                </a:lnTo>
                <a:lnTo>
                  <a:pt x="64467" y="0"/>
                </a:lnTo>
                <a:close/>
              </a:path>
              <a:path w="127000" h="127000">
                <a:moveTo>
                  <a:pt x="113368" y="24236"/>
                </a:moveTo>
                <a:lnTo>
                  <a:pt x="80238" y="24236"/>
                </a:lnTo>
                <a:lnTo>
                  <a:pt x="80238" y="102227"/>
                </a:lnTo>
                <a:lnTo>
                  <a:pt x="113218" y="102227"/>
                </a:lnTo>
                <a:lnTo>
                  <a:pt x="119515" y="93117"/>
                </a:lnTo>
                <a:lnTo>
                  <a:pt x="124663" y="80376"/>
                </a:lnTo>
                <a:lnTo>
                  <a:pt x="126903" y="66452"/>
                </a:lnTo>
                <a:lnTo>
                  <a:pt x="126974" y="63416"/>
                </a:lnTo>
                <a:lnTo>
                  <a:pt x="125327" y="49018"/>
                </a:lnTo>
                <a:lnTo>
                  <a:pt x="120634" y="35780"/>
                </a:lnTo>
                <a:lnTo>
                  <a:pt x="113368" y="24236"/>
                </a:lnTo>
                <a:close/>
              </a:path>
              <a:path w="127000" h="127000">
                <a:moveTo>
                  <a:pt x="63347" y="41470"/>
                </a:moveTo>
                <a:lnTo>
                  <a:pt x="60172" y="44010"/>
                </a:lnTo>
                <a:lnTo>
                  <a:pt x="53695" y="47947"/>
                </a:lnTo>
                <a:lnTo>
                  <a:pt x="45186" y="51490"/>
                </a:lnTo>
                <a:lnTo>
                  <a:pt x="63347" y="51490"/>
                </a:lnTo>
                <a:lnTo>
                  <a:pt x="63347" y="4147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24124" y="75591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57" y="0"/>
                </a:moveTo>
                <a:lnTo>
                  <a:pt x="24513" y="13494"/>
                </a:lnTo>
                <a:lnTo>
                  <a:pt x="2011" y="47451"/>
                </a:lnTo>
                <a:lnTo>
                  <a:pt x="0" y="61621"/>
                </a:lnTo>
                <a:lnTo>
                  <a:pt x="1591" y="76476"/>
                </a:lnTo>
                <a:lnTo>
                  <a:pt x="22743" y="111915"/>
                </a:lnTo>
                <a:lnTo>
                  <a:pt x="60999" y="126805"/>
                </a:lnTo>
                <a:lnTo>
                  <a:pt x="76040" y="125239"/>
                </a:lnTo>
                <a:lnTo>
                  <a:pt x="89722" y="120735"/>
                </a:lnTo>
                <a:lnTo>
                  <a:pt x="101734" y="113645"/>
                </a:lnTo>
                <a:lnTo>
                  <a:pt x="111767" y="104318"/>
                </a:lnTo>
                <a:lnTo>
                  <a:pt x="112948" y="102608"/>
                </a:lnTo>
                <a:lnTo>
                  <a:pt x="36030" y="102608"/>
                </a:lnTo>
                <a:lnTo>
                  <a:pt x="36030" y="86758"/>
                </a:lnTo>
                <a:lnTo>
                  <a:pt x="56236" y="68369"/>
                </a:lnTo>
                <a:lnTo>
                  <a:pt x="59792" y="65080"/>
                </a:lnTo>
                <a:lnTo>
                  <a:pt x="63856" y="61511"/>
                </a:lnTo>
                <a:lnTo>
                  <a:pt x="67907" y="56571"/>
                </a:lnTo>
                <a:lnTo>
                  <a:pt x="72352" y="51237"/>
                </a:lnTo>
                <a:lnTo>
                  <a:pt x="73368" y="48836"/>
                </a:lnTo>
                <a:lnTo>
                  <a:pt x="73368" y="46677"/>
                </a:lnTo>
                <a:lnTo>
                  <a:pt x="37046" y="46677"/>
                </a:lnTo>
                <a:lnTo>
                  <a:pt x="37046" y="37813"/>
                </a:lnTo>
                <a:lnTo>
                  <a:pt x="41618" y="32098"/>
                </a:lnTo>
                <a:lnTo>
                  <a:pt x="46203" y="26522"/>
                </a:lnTo>
                <a:lnTo>
                  <a:pt x="54458" y="23601"/>
                </a:lnTo>
                <a:lnTo>
                  <a:pt x="112793" y="23601"/>
                </a:lnTo>
                <a:lnTo>
                  <a:pt x="103584" y="14266"/>
                </a:lnTo>
                <a:lnTo>
                  <a:pt x="91979" y="6738"/>
                </a:lnTo>
                <a:lnTo>
                  <a:pt x="78813" y="1859"/>
                </a:lnTo>
                <a:lnTo>
                  <a:pt x="64457" y="0"/>
                </a:lnTo>
                <a:close/>
              </a:path>
              <a:path w="127000" h="127000">
                <a:moveTo>
                  <a:pt x="120951" y="89540"/>
                </a:moveTo>
                <a:lnTo>
                  <a:pt x="90780" y="89540"/>
                </a:lnTo>
                <a:lnTo>
                  <a:pt x="90780" y="102608"/>
                </a:lnTo>
                <a:lnTo>
                  <a:pt x="112948" y="102608"/>
                </a:lnTo>
                <a:lnTo>
                  <a:pt x="119510" y="93108"/>
                </a:lnTo>
                <a:lnTo>
                  <a:pt x="120951" y="89540"/>
                </a:lnTo>
                <a:close/>
              </a:path>
              <a:path w="127000" h="127000">
                <a:moveTo>
                  <a:pt x="112793" y="23601"/>
                </a:moveTo>
                <a:lnTo>
                  <a:pt x="63983" y="23601"/>
                </a:lnTo>
                <a:lnTo>
                  <a:pt x="79824" y="27128"/>
                </a:lnTo>
                <a:lnTo>
                  <a:pt x="88668" y="36394"/>
                </a:lnTo>
                <a:lnTo>
                  <a:pt x="72557" y="73738"/>
                </a:lnTo>
                <a:lnTo>
                  <a:pt x="57770" y="86905"/>
                </a:lnTo>
                <a:lnTo>
                  <a:pt x="64745" y="90175"/>
                </a:lnTo>
                <a:lnTo>
                  <a:pt x="66002" y="90048"/>
                </a:lnTo>
                <a:lnTo>
                  <a:pt x="86843" y="89794"/>
                </a:lnTo>
                <a:lnTo>
                  <a:pt x="88240" y="89679"/>
                </a:lnTo>
                <a:lnTo>
                  <a:pt x="90780" y="89540"/>
                </a:lnTo>
                <a:lnTo>
                  <a:pt x="120951" y="89540"/>
                </a:lnTo>
                <a:lnTo>
                  <a:pt x="124655" y="80364"/>
                </a:lnTo>
                <a:lnTo>
                  <a:pt x="126891" y="66437"/>
                </a:lnTo>
                <a:lnTo>
                  <a:pt x="126962" y="63416"/>
                </a:lnTo>
                <a:lnTo>
                  <a:pt x="125315" y="49017"/>
                </a:lnTo>
                <a:lnTo>
                  <a:pt x="120623" y="35777"/>
                </a:lnTo>
                <a:lnTo>
                  <a:pt x="113255" y="24070"/>
                </a:lnTo>
                <a:lnTo>
                  <a:pt x="112793" y="23601"/>
                </a:lnTo>
                <a:close/>
              </a:path>
              <a:path w="127000" h="127000">
                <a:moveTo>
                  <a:pt x="69812" y="35273"/>
                </a:moveTo>
                <a:lnTo>
                  <a:pt x="55093" y="35273"/>
                </a:lnTo>
                <a:lnTo>
                  <a:pt x="54331" y="44531"/>
                </a:lnTo>
                <a:lnTo>
                  <a:pt x="54204" y="46677"/>
                </a:lnTo>
                <a:lnTo>
                  <a:pt x="73368" y="46677"/>
                </a:lnTo>
                <a:lnTo>
                  <a:pt x="73368" y="39337"/>
                </a:lnTo>
                <a:lnTo>
                  <a:pt x="69812" y="35273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159000" y="6334347"/>
            <a:ext cx="4624070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 marR="989330" indent="-152400">
              <a:lnSpc>
                <a:spcPct val="129200"/>
              </a:lnSpc>
            </a:pP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A.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ead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following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sentence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features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word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Arial"/>
                <a:cs typeface="Arial"/>
              </a:rPr>
              <a:t>pesticides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esticides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believed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kill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thousands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birds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yea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  <a:spcBef>
                <a:spcPts val="700"/>
              </a:spcBef>
            </a:pP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rite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definition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pesticides.</a:t>
            </a:r>
            <a:endParaRPr sz="100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  <a:spcBef>
                <a:spcPts val="750"/>
              </a:spcBef>
              <a:tabLst>
                <a:tab pos="4610735" algn="l"/>
              </a:tabLst>
            </a:pP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Definition: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chemicals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that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kill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bugs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small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animals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that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eat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c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ops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324128" y="833388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1"/>
                </a:lnTo>
                <a:lnTo>
                  <a:pt x="2031" y="47407"/>
                </a:lnTo>
                <a:lnTo>
                  <a:pt x="0" y="61581"/>
                </a:lnTo>
                <a:lnTo>
                  <a:pt x="1589" y="76461"/>
                </a:lnTo>
                <a:lnTo>
                  <a:pt x="22726" y="111915"/>
                </a:lnTo>
                <a:lnTo>
                  <a:pt x="60962" y="126803"/>
                </a:lnTo>
                <a:lnTo>
                  <a:pt x="76020" y="125239"/>
                </a:lnTo>
                <a:lnTo>
                  <a:pt x="89714" y="120740"/>
                </a:lnTo>
                <a:lnTo>
                  <a:pt x="101734" y="113657"/>
                </a:lnTo>
                <a:lnTo>
                  <a:pt x="111771" y="104339"/>
                </a:lnTo>
                <a:lnTo>
                  <a:pt x="113346" y="102061"/>
                </a:lnTo>
                <a:lnTo>
                  <a:pt x="58077" y="102061"/>
                </a:lnTo>
                <a:lnTo>
                  <a:pt x="47524" y="100409"/>
                </a:lnTo>
                <a:lnTo>
                  <a:pt x="36535" y="92422"/>
                </a:lnTo>
                <a:lnTo>
                  <a:pt x="36281" y="83544"/>
                </a:lnTo>
                <a:lnTo>
                  <a:pt x="36281" y="80496"/>
                </a:lnTo>
                <a:lnTo>
                  <a:pt x="73365" y="80496"/>
                </a:lnTo>
                <a:lnTo>
                  <a:pt x="73365" y="68698"/>
                </a:lnTo>
                <a:lnTo>
                  <a:pt x="54200" y="68698"/>
                </a:lnTo>
                <a:lnTo>
                  <a:pt x="54200" y="55617"/>
                </a:lnTo>
                <a:lnTo>
                  <a:pt x="62074" y="55363"/>
                </a:lnTo>
                <a:lnTo>
                  <a:pt x="73492" y="55236"/>
                </a:lnTo>
                <a:lnTo>
                  <a:pt x="73492" y="44428"/>
                </a:lnTo>
                <a:lnTo>
                  <a:pt x="37297" y="44428"/>
                </a:lnTo>
                <a:lnTo>
                  <a:pt x="37678" y="40999"/>
                </a:lnTo>
                <a:lnTo>
                  <a:pt x="37932" y="36046"/>
                </a:lnTo>
                <a:lnTo>
                  <a:pt x="41869" y="31220"/>
                </a:lnTo>
                <a:lnTo>
                  <a:pt x="47088" y="24997"/>
                </a:lnTo>
                <a:lnTo>
                  <a:pt x="55343" y="22584"/>
                </a:lnTo>
                <a:lnTo>
                  <a:pt x="111772" y="22584"/>
                </a:lnTo>
                <a:lnTo>
                  <a:pt x="103606" y="14292"/>
                </a:lnTo>
                <a:lnTo>
                  <a:pt x="92013" y="6758"/>
                </a:lnTo>
                <a:lnTo>
                  <a:pt x="78860" y="1870"/>
                </a:lnTo>
                <a:lnTo>
                  <a:pt x="64516" y="0"/>
                </a:lnTo>
                <a:close/>
              </a:path>
              <a:path w="127000" h="127000">
                <a:moveTo>
                  <a:pt x="111772" y="22584"/>
                </a:moveTo>
                <a:lnTo>
                  <a:pt x="63598" y="22584"/>
                </a:lnTo>
                <a:lnTo>
                  <a:pt x="80682" y="27094"/>
                </a:lnTo>
                <a:lnTo>
                  <a:pt x="88586" y="37003"/>
                </a:lnTo>
                <a:lnTo>
                  <a:pt x="84786" y="54810"/>
                </a:lnTo>
                <a:lnTo>
                  <a:pt x="76732" y="60979"/>
                </a:lnTo>
                <a:lnTo>
                  <a:pt x="77302" y="62348"/>
                </a:lnTo>
                <a:lnTo>
                  <a:pt x="80616" y="63364"/>
                </a:lnTo>
                <a:lnTo>
                  <a:pt x="84172" y="66412"/>
                </a:lnTo>
                <a:lnTo>
                  <a:pt x="89633" y="70984"/>
                </a:lnTo>
                <a:lnTo>
                  <a:pt x="90522" y="76699"/>
                </a:lnTo>
                <a:lnTo>
                  <a:pt x="90512" y="80400"/>
                </a:lnTo>
                <a:lnTo>
                  <a:pt x="86448" y="92628"/>
                </a:lnTo>
                <a:lnTo>
                  <a:pt x="75571" y="100757"/>
                </a:lnTo>
                <a:lnTo>
                  <a:pt x="58077" y="102061"/>
                </a:lnTo>
                <a:lnTo>
                  <a:pt x="113346" y="102061"/>
                </a:lnTo>
                <a:lnTo>
                  <a:pt x="119516" y="93137"/>
                </a:lnTo>
                <a:lnTo>
                  <a:pt x="124658" y="80400"/>
                </a:lnTo>
                <a:lnTo>
                  <a:pt x="126889" y="66480"/>
                </a:lnTo>
                <a:lnTo>
                  <a:pt x="126959" y="63491"/>
                </a:lnTo>
                <a:lnTo>
                  <a:pt x="125314" y="49072"/>
                </a:lnTo>
                <a:lnTo>
                  <a:pt x="120627" y="35820"/>
                </a:lnTo>
                <a:lnTo>
                  <a:pt x="113267" y="24103"/>
                </a:lnTo>
                <a:lnTo>
                  <a:pt x="111772" y="22584"/>
                </a:lnTo>
                <a:close/>
              </a:path>
              <a:path w="127000" h="127000">
                <a:moveTo>
                  <a:pt x="73365" y="80496"/>
                </a:moveTo>
                <a:lnTo>
                  <a:pt x="53311" y="80496"/>
                </a:lnTo>
                <a:lnTo>
                  <a:pt x="53438" y="82909"/>
                </a:lnTo>
                <a:lnTo>
                  <a:pt x="54073" y="90910"/>
                </a:lnTo>
                <a:lnTo>
                  <a:pt x="69682" y="90910"/>
                </a:lnTo>
                <a:lnTo>
                  <a:pt x="73365" y="86338"/>
                </a:lnTo>
                <a:lnTo>
                  <a:pt x="73365" y="80496"/>
                </a:lnTo>
                <a:close/>
              </a:path>
              <a:path w="127000" h="127000">
                <a:moveTo>
                  <a:pt x="68920" y="34649"/>
                </a:moveTo>
                <a:lnTo>
                  <a:pt x="59153" y="34649"/>
                </a:lnTo>
                <a:lnTo>
                  <a:pt x="54454" y="37951"/>
                </a:lnTo>
                <a:lnTo>
                  <a:pt x="54454" y="44428"/>
                </a:lnTo>
                <a:lnTo>
                  <a:pt x="73492" y="44428"/>
                </a:lnTo>
                <a:lnTo>
                  <a:pt x="73492" y="37824"/>
                </a:lnTo>
                <a:lnTo>
                  <a:pt x="68920" y="34649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539987" y="7547197"/>
            <a:ext cx="4243070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root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word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pesticide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mea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4229735" algn="l"/>
              </a:tabLst>
            </a:pP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oot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is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u="sng" spc="-10" dirty="0">
                <a:solidFill>
                  <a:srgbClr val="EC008C"/>
                </a:solidFill>
                <a:latin typeface="Georgia"/>
                <a:cs typeface="Georgia"/>
              </a:rPr>
              <a:t>pest,</a:t>
            </a:r>
            <a:r>
              <a:rPr sz="900" u="sng" spc="15" dirty="0">
                <a:solidFill>
                  <a:srgbClr val="EC008C"/>
                </a:solidFill>
                <a:latin typeface="Georgia"/>
                <a:cs typeface="Georg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meaning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insect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small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animal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that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dest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ro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3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c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op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39987" y="8309214"/>
            <a:ext cx="4243070" cy="836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27660">
              <a:lnSpc>
                <a:spcPct val="108300"/>
              </a:lnSpc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su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ffi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x?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mea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words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know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finish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su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ffi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x?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4229735" algn="l"/>
              </a:tabLst>
            </a:pP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suffix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is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u="sng" spc="-20" dirty="0">
                <a:solidFill>
                  <a:srgbClr val="EC008C"/>
                </a:solidFill>
                <a:latin typeface="Georgia"/>
                <a:cs typeface="Georgia"/>
              </a:rPr>
              <a:t>–icide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It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denotes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something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that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kills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other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thing</a:t>
            </a:r>
            <a:r>
              <a:rPr sz="900" i="1" u="sng" spc="-30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Other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ds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that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endParaRPr sz="9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229735" algn="l"/>
              </a:tabLst>
            </a:pP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with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the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same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suffix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u="sng" spc="-5" dirty="0">
                <a:solidFill>
                  <a:srgbClr val="EC008C"/>
                </a:solidFill>
                <a:latin typeface="Georgia"/>
                <a:cs typeface="Georgia"/>
              </a:rPr>
              <a:t>herbicid</a:t>
            </a:r>
            <a:r>
              <a:rPr sz="900" u="sng" spc="-60" dirty="0">
                <a:solidFill>
                  <a:srgbClr val="EC008C"/>
                </a:solidFill>
                <a:latin typeface="Georgia"/>
                <a:cs typeface="Georgia"/>
              </a:rPr>
              <a:t>e</a:t>
            </a:r>
            <a:r>
              <a:rPr sz="900" u="sng" spc="-15" dirty="0">
                <a:solidFill>
                  <a:srgbClr val="EC008C"/>
                </a:solidFill>
                <a:latin typeface="Georgia"/>
                <a:cs typeface="Georgia"/>
              </a:rPr>
              <a:t>,</a:t>
            </a:r>
            <a:r>
              <a:rPr sz="900" u="sng" spc="15" dirty="0">
                <a:solidFill>
                  <a:srgbClr val="EC008C"/>
                </a:solidFill>
                <a:latin typeface="Georgia"/>
                <a:cs typeface="Georgia"/>
              </a:rPr>
              <a:t> </a:t>
            </a:r>
            <a:r>
              <a:rPr sz="900" u="sng" spc="-5" dirty="0">
                <a:solidFill>
                  <a:srgbClr val="EC008C"/>
                </a:solidFill>
                <a:latin typeface="Georgia"/>
                <a:cs typeface="Georgia"/>
              </a:rPr>
              <a:t>insecticid</a:t>
            </a:r>
            <a:r>
              <a:rPr sz="900" u="sng" spc="-60" dirty="0">
                <a:solidFill>
                  <a:srgbClr val="EC008C"/>
                </a:solidFill>
                <a:latin typeface="Georgia"/>
                <a:cs typeface="Georgia"/>
              </a:rPr>
              <a:t>e</a:t>
            </a:r>
            <a:r>
              <a:rPr sz="900" u="sng" spc="-15" dirty="0">
                <a:solidFill>
                  <a:srgbClr val="EC008C"/>
                </a:solidFill>
                <a:latin typeface="Georgia"/>
                <a:cs typeface="Georgia"/>
              </a:rPr>
              <a:t>,</a:t>
            </a:r>
            <a:r>
              <a:rPr sz="900" u="sng" spc="15" dirty="0">
                <a:solidFill>
                  <a:srgbClr val="EC008C"/>
                </a:solidFill>
                <a:latin typeface="Georgia"/>
                <a:cs typeface="Georgia"/>
              </a:rPr>
              <a:t> </a:t>
            </a:r>
            <a:r>
              <a:rPr sz="900" u="sng" spc="-5" dirty="0">
                <a:solidFill>
                  <a:srgbClr val="EC008C"/>
                </a:solidFill>
                <a:latin typeface="Georgia"/>
                <a:cs typeface="Georgia"/>
              </a:rPr>
              <a:t>suicide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97835" y="652013"/>
            <a:ext cx="123380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6839">
              <a:lnSpc>
                <a:spcPts val="1200"/>
              </a:lnSpc>
            </a:pPr>
            <a:r>
              <a:rPr sz="1150" b="1" spc="-10" dirty="0">
                <a:solidFill>
                  <a:srgbClr val="E7732F"/>
                </a:solidFill>
                <a:latin typeface="Arial"/>
                <a:cs typeface="Arial"/>
              </a:rPr>
              <a:t>V</a:t>
            </a:r>
            <a:r>
              <a:rPr sz="1150" b="1" spc="-40" dirty="0">
                <a:solidFill>
                  <a:srgbClr val="E7732F"/>
                </a:solidFill>
                <a:latin typeface="Arial"/>
                <a:cs typeface="Arial"/>
              </a:rPr>
              <a:t>O</a:t>
            </a:r>
            <a:r>
              <a:rPr sz="1150" b="1" spc="-45" dirty="0">
                <a:solidFill>
                  <a:srgbClr val="E7732F"/>
                </a:solidFill>
                <a:latin typeface="Arial"/>
                <a:cs typeface="Arial"/>
              </a:rPr>
              <a:t>C</a:t>
            </a:r>
            <a:r>
              <a:rPr sz="1150" b="1" spc="-60" dirty="0">
                <a:solidFill>
                  <a:srgbClr val="E7732F"/>
                </a:solidFill>
                <a:latin typeface="Arial"/>
                <a:cs typeface="Arial"/>
              </a:rPr>
              <a:t>ABULA</a:t>
            </a:r>
            <a:r>
              <a:rPr sz="1150" b="1" spc="-85" dirty="0">
                <a:solidFill>
                  <a:srgbClr val="E7732F"/>
                </a:solidFill>
                <a:latin typeface="Arial"/>
                <a:cs typeface="Arial"/>
              </a:rPr>
              <a:t>R</a:t>
            </a:r>
            <a:r>
              <a:rPr sz="1150" b="1" spc="-35" dirty="0">
                <a:solidFill>
                  <a:srgbClr val="E7732F"/>
                </a:solidFill>
                <a:latin typeface="Arial"/>
                <a:cs typeface="Arial"/>
              </a:rPr>
              <a:t>Y</a:t>
            </a:r>
            <a:r>
              <a:rPr sz="1150" b="1" spc="-15" dirty="0">
                <a:solidFill>
                  <a:srgbClr val="E7732F"/>
                </a:solidFill>
                <a:latin typeface="Arial"/>
                <a:cs typeface="Arial"/>
              </a:rPr>
              <a:t> </a:t>
            </a:r>
            <a:r>
              <a:rPr sz="1150" b="1" spc="-40" dirty="0">
                <a:solidFill>
                  <a:srgbClr val="E7732F"/>
                </a:solidFill>
                <a:latin typeface="Arial"/>
                <a:cs typeface="Arial"/>
              </a:rPr>
              <a:t>BUILD</a:t>
            </a:r>
            <a:r>
              <a:rPr sz="1150" b="1" spc="-30" dirty="0">
                <a:solidFill>
                  <a:srgbClr val="E7732F"/>
                </a:solidFill>
                <a:latin typeface="Arial"/>
                <a:cs typeface="Arial"/>
              </a:rPr>
              <a:t> </a:t>
            </a:r>
            <a:r>
              <a:rPr sz="1150" b="1" spc="-45" dirty="0">
                <a:solidFill>
                  <a:srgbClr val="E7732F"/>
                </a:solidFill>
                <a:latin typeface="Arial"/>
                <a:cs typeface="Arial"/>
              </a:rPr>
              <a:t>O</a:t>
            </a:r>
            <a:r>
              <a:rPr sz="1150" b="1" spc="-65" dirty="0">
                <a:solidFill>
                  <a:srgbClr val="E7732F"/>
                </a:solidFill>
                <a:latin typeface="Arial"/>
                <a:cs typeface="Arial"/>
              </a:rPr>
              <a:t>VE</a:t>
            </a:r>
            <a:r>
              <a:rPr sz="1150" b="1" spc="-85" dirty="0">
                <a:solidFill>
                  <a:srgbClr val="E7732F"/>
                </a:solidFill>
                <a:latin typeface="Arial"/>
                <a:cs typeface="Arial"/>
              </a:rPr>
              <a:t>R</a:t>
            </a:r>
            <a:r>
              <a:rPr sz="1150" b="1" spc="-30" dirty="0">
                <a:solidFill>
                  <a:srgbClr val="E7732F"/>
                </a:solidFill>
                <a:latin typeface="Arial"/>
                <a:cs typeface="Arial"/>
              </a:rPr>
              <a:t>VIEW</a:t>
            </a:r>
            <a:endParaRPr sz="11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15950" y="614933"/>
            <a:ext cx="1397000" cy="368300"/>
          </a:xfrm>
          <a:custGeom>
            <a:avLst/>
            <a:gdLst/>
            <a:ahLst/>
            <a:cxnLst/>
            <a:rect l="l" t="t" r="r" b="b"/>
            <a:pathLst>
              <a:path w="1397000" h="368300">
                <a:moveTo>
                  <a:pt x="0" y="368300"/>
                </a:moveTo>
                <a:lnTo>
                  <a:pt x="1397000" y="368300"/>
                </a:lnTo>
                <a:lnTo>
                  <a:pt x="1397000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ln w="12700">
            <a:solidFill>
              <a:srgbClr val="FEC3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173662" y="3220410"/>
            <a:ext cx="1575435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*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Appears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Academic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8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ord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List</a:t>
            </a:r>
            <a:endParaRPr sz="7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09600" y="3843527"/>
            <a:ext cx="1409700" cy="381000"/>
          </a:xfrm>
          <a:custGeom>
            <a:avLst/>
            <a:gdLst/>
            <a:ahLst/>
            <a:cxnLst/>
            <a:rect l="l" t="t" r="r" b="b"/>
            <a:pathLst>
              <a:path w="1409700" h="381000">
                <a:moveTo>
                  <a:pt x="0" y="381000"/>
                </a:moveTo>
                <a:lnTo>
                  <a:pt x="1409700" y="381000"/>
                </a:lnTo>
                <a:lnTo>
                  <a:pt x="14097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09600" y="3843527"/>
            <a:ext cx="1409712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53784" y="3885322"/>
            <a:ext cx="934719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05"/>
              </a:lnSpc>
            </a:pPr>
            <a:r>
              <a:rPr sz="19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900" b="1" dirty="0">
                <a:solidFill>
                  <a:srgbClr val="FFFFFF"/>
                </a:solidFill>
                <a:latin typeface="Calibri"/>
                <a:cs typeface="Calibri"/>
              </a:rPr>
              <a:t>EA</a:t>
            </a:r>
            <a:r>
              <a:rPr sz="1900" b="1" spc="-3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900" b="1" spc="-50" dirty="0">
                <a:solidFill>
                  <a:srgbClr val="FFFFFF"/>
                </a:solidFill>
                <a:latin typeface="Calibri"/>
                <a:cs typeface="Calibri"/>
              </a:rPr>
              <a:t>ING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714415" y="3969841"/>
            <a:ext cx="151765" cy="152400"/>
          </a:xfrm>
          <a:custGeom>
            <a:avLst/>
            <a:gdLst/>
            <a:ahLst/>
            <a:cxnLst/>
            <a:rect l="l" t="t" r="r" b="b"/>
            <a:pathLst>
              <a:path w="151764" h="152400">
                <a:moveTo>
                  <a:pt x="82292" y="0"/>
                </a:moveTo>
                <a:lnTo>
                  <a:pt x="38431" y="10372"/>
                </a:lnTo>
                <a:lnTo>
                  <a:pt x="9204" y="38113"/>
                </a:lnTo>
                <a:lnTo>
                  <a:pt x="0" y="63262"/>
                </a:lnTo>
                <a:lnTo>
                  <a:pt x="855" y="80231"/>
                </a:lnTo>
                <a:lnTo>
                  <a:pt x="16108" y="121491"/>
                </a:lnTo>
                <a:lnTo>
                  <a:pt x="46088" y="146140"/>
                </a:lnTo>
                <a:lnTo>
                  <a:pt x="71526" y="151985"/>
                </a:lnTo>
                <a:lnTo>
                  <a:pt x="86806" y="150697"/>
                </a:lnTo>
                <a:lnTo>
                  <a:pt x="125064" y="132940"/>
                </a:lnTo>
                <a:lnTo>
                  <a:pt x="135100" y="122453"/>
                </a:lnTo>
                <a:lnTo>
                  <a:pt x="68182" y="122453"/>
                </a:lnTo>
                <a:lnTo>
                  <a:pt x="68182" y="70637"/>
                </a:lnTo>
                <a:lnTo>
                  <a:pt x="52675" y="70637"/>
                </a:lnTo>
                <a:lnTo>
                  <a:pt x="41359" y="58763"/>
                </a:lnTo>
                <a:lnTo>
                  <a:pt x="70696" y="29286"/>
                </a:lnTo>
                <a:lnTo>
                  <a:pt x="135074" y="29286"/>
                </a:lnTo>
                <a:lnTo>
                  <a:pt x="131351" y="24404"/>
                </a:lnTo>
                <a:lnTo>
                  <a:pt x="121168" y="15124"/>
                </a:lnTo>
                <a:lnTo>
                  <a:pt x="109426" y="7792"/>
                </a:lnTo>
                <a:lnTo>
                  <a:pt x="96382" y="2665"/>
                </a:lnTo>
                <a:lnTo>
                  <a:pt x="82292" y="0"/>
                </a:lnTo>
                <a:close/>
              </a:path>
              <a:path w="151764" h="152400">
                <a:moveTo>
                  <a:pt x="135074" y="29286"/>
                </a:moveTo>
                <a:lnTo>
                  <a:pt x="87994" y="29286"/>
                </a:lnTo>
                <a:lnTo>
                  <a:pt x="87994" y="122453"/>
                </a:lnTo>
                <a:lnTo>
                  <a:pt x="135100" y="122453"/>
                </a:lnTo>
                <a:lnTo>
                  <a:pt x="142196" y="111919"/>
                </a:lnTo>
                <a:lnTo>
                  <a:pt x="147634" y="99372"/>
                </a:lnTo>
                <a:lnTo>
                  <a:pt x="150713" y="85786"/>
                </a:lnTo>
                <a:lnTo>
                  <a:pt x="151354" y="75870"/>
                </a:lnTo>
                <a:lnTo>
                  <a:pt x="149975" y="61364"/>
                </a:lnTo>
                <a:lnTo>
                  <a:pt x="146011" y="47781"/>
                </a:lnTo>
                <a:lnTo>
                  <a:pt x="139717" y="35375"/>
                </a:lnTo>
                <a:lnTo>
                  <a:pt x="135074" y="29286"/>
                </a:lnTo>
                <a:close/>
              </a:path>
              <a:path w="151764" h="152400">
                <a:moveTo>
                  <a:pt x="68182" y="54851"/>
                </a:moveTo>
                <a:lnTo>
                  <a:pt x="52675" y="70637"/>
                </a:lnTo>
                <a:lnTo>
                  <a:pt x="68182" y="70637"/>
                </a:lnTo>
                <a:lnTo>
                  <a:pt x="68182" y="548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814967" y="5928361"/>
            <a:ext cx="999490" cy="328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4320">
              <a:lnSpc>
                <a:spcPts val="1220"/>
              </a:lnSpc>
            </a:pPr>
            <a:r>
              <a:rPr sz="1150" b="1" spc="-10" dirty="0">
                <a:solidFill>
                  <a:srgbClr val="E7732F"/>
                </a:solidFill>
                <a:latin typeface="Arial"/>
                <a:cs typeface="Arial"/>
              </a:rPr>
              <a:t>V</a:t>
            </a:r>
            <a:r>
              <a:rPr sz="1150" b="1" spc="-40" dirty="0">
                <a:solidFill>
                  <a:srgbClr val="E7732F"/>
                </a:solidFill>
                <a:latin typeface="Arial"/>
                <a:cs typeface="Arial"/>
              </a:rPr>
              <a:t>O</a:t>
            </a:r>
            <a:r>
              <a:rPr sz="1150" b="1" spc="-45" dirty="0">
                <a:solidFill>
                  <a:srgbClr val="E7732F"/>
                </a:solidFill>
                <a:latin typeface="Arial"/>
                <a:cs typeface="Arial"/>
              </a:rPr>
              <a:t>C</a:t>
            </a:r>
            <a:r>
              <a:rPr sz="1150" b="1" spc="-60" dirty="0">
                <a:solidFill>
                  <a:srgbClr val="E7732F"/>
                </a:solidFill>
                <a:latin typeface="Arial"/>
                <a:cs typeface="Arial"/>
              </a:rPr>
              <a:t>ABULA</a:t>
            </a:r>
            <a:r>
              <a:rPr sz="1150" b="1" spc="-85" dirty="0">
                <a:solidFill>
                  <a:srgbClr val="E7732F"/>
                </a:solidFill>
                <a:latin typeface="Arial"/>
                <a:cs typeface="Arial"/>
              </a:rPr>
              <a:t>R</a:t>
            </a:r>
            <a:r>
              <a:rPr sz="1150" b="1" spc="-35" dirty="0">
                <a:solidFill>
                  <a:srgbClr val="E7732F"/>
                </a:solidFill>
                <a:latin typeface="Arial"/>
                <a:cs typeface="Arial"/>
              </a:rPr>
              <a:t>Y</a:t>
            </a:r>
            <a:r>
              <a:rPr sz="1150" b="1" spc="-15" dirty="0">
                <a:solidFill>
                  <a:srgbClr val="E7732F"/>
                </a:solidFill>
                <a:latin typeface="Arial"/>
                <a:cs typeface="Arial"/>
              </a:rPr>
              <a:t> </a:t>
            </a:r>
            <a:r>
              <a:rPr sz="1150" b="1" spc="-40" dirty="0">
                <a:solidFill>
                  <a:srgbClr val="E7732F"/>
                </a:solidFill>
                <a:latin typeface="Arial"/>
                <a:cs typeface="Arial"/>
              </a:rPr>
              <a:t>BUILD</a:t>
            </a:r>
            <a:endParaRPr sz="11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15950" y="5890510"/>
            <a:ext cx="1397000" cy="374015"/>
          </a:xfrm>
          <a:custGeom>
            <a:avLst/>
            <a:gdLst/>
            <a:ahLst/>
            <a:cxnLst/>
            <a:rect l="l" t="t" r="r" b="b"/>
            <a:pathLst>
              <a:path w="1397000" h="374014">
                <a:moveTo>
                  <a:pt x="0" y="373460"/>
                </a:moveTo>
                <a:lnTo>
                  <a:pt x="1397000" y="373460"/>
                </a:lnTo>
                <a:lnTo>
                  <a:pt x="1397000" y="0"/>
                </a:lnTo>
                <a:lnTo>
                  <a:pt x="0" y="0"/>
                </a:lnTo>
                <a:lnTo>
                  <a:pt x="0" y="373460"/>
                </a:lnTo>
                <a:close/>
              </a:path>
            </a:pathLst>
          </a:custGeom>
          <a:ln w="12700">
            <a:solidFill>
              <a:srgbClr val="FEC3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7539990"/>
            <a:ext cx="2019300" cy="16006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35000" y="7539990"/>
            <a:ext cx="0" cy="1600835"/>
          </a:xfrm>
          <a:custGeom>
            <a:avLst/>
            <a:gdLst/>
            <a:ahLst/>
            <a:cxnLst/>
            <a:rect l="l" t="t" r="r" b="b"/>
            <a:pathLst>
              <a:path h="1600834">
                <a:moveTo>
                  <a:pt x="0" y="0"/>
                </a:moveTo>
                <a:lnTo>
                  <a:pt x="0" y="1600681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73100" y="9545364"/>
            <a:ext cx="1436370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solidFill>
                  <a:srgbClr val="231F20"/>
                </a:solidFill>
                <a:latin typeface="Lucida Sans Unicode"/>
                <a:cs typeface="Lucida Sans Unicode"/>
              </a:rPr>
              <a:t>LEA</a:t>
            </a:r>
            <a:r>
              <a:rPr sz="800" dirty="0">
                <a:solidFill>
                  <a:srgbClr val="231F20"/>
                </a:solidFill>
                <a:latin typeface="Lucida Sans Unicode"/>
                <a:cs typeface="Lucida Sans Unicode"/>
              </a:rPr>
              <a:t>P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 Unicode"/>
                <a:cs typeface="Lucida Sans Unicode"/>
              </a:rPr>
              <a:t>3</a:t>
            </a:r>
            <a:r>
              <a:rPr sz="800" spc="-45" dirty="0">
                <a:solidFill>
                  <a:srgbClr val="231F20"/>
                </a:solidFill>
                <a:latin typeface="Lucida Sans Unicode"/>
                <a:cs typeface="Lucida Sans Unicode"/>
              </a:rPr>
              <a:t>: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Lucida Sans Unicode"/>
                <a:cs typeface="Lucida Sans Unicode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Lucida Sans Unicode"/>
                <a:cs typeface="Lucida Sans Unicode"/>
              </a:rPr>
              <a:t>e</a:t>
            </a:r>
            <a:r>
              <a:rPr sz="800" spc="40" dirty="0">
                <a:solidFill>
                  <a:srgbClr val="231F20"/>
                </a:solidFill>
                <a:latin typeface="Elephant"/>
                <a:cs typeface="Elephant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Lucida Sans Unicode"/>
                <a:cs typeface="Lucida Sans Unicode"/>
              </a:rPr>
              <a:t>din</a:t>
            </a:r>
            <a:r>
              <a:rPr sz="800" spc="-60" dirty="0">
                <a:solidFill>
                  <a:srgbClr val="231F20"/>
                </a:solidFill>
                <a:latin typeface="Lucida Sans Unicode"/>
                <a:cs typeface="Lucida Sans Unicode"/>
              </a:rPr>
              <a:t>g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800" spc="40" dirty="0">
                <a:solidFill>
                  <a:srgbClr val="231F20"/>
                </a:solidFill>
                <a:latin typeface="Elephant"/>
                <a:cs typeface="Elephant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Lucida Sans Unicode"/>
                <a:cs typeface="Lucida Sans Unicode"/>
              </a:rPr>
              <a:t>n</a:t>
            </a:r>
            <a:r>
              <a:rPr sz="800" spc="-55" dirty="0">
                <a:solidFill>
                  <a:srgbClr val="231F20"/>
                </a:solidFill>
                <a:latin typeface="Lucida Sans Unicode"/>
                <a:cs typeface="Lucida Sans Unicode"/>
              </a:rPr>
              <a:t>d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W</a:t>
            </a:r>
            <a:r>
              <a:rPr sz="80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riting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0" y="9488740"/>
            <a:ext cx="133350" cy="227329"/>
          </a:xfrm>
          <a:custGeom>
            <a:avLst/>
            <a:gdLst/>
            <a:ahLst/>
            <a:cxnLst/>
            <a:rect l="l" t="t" r="r" b="b"/>
            <a:pathLst>
              <a:path w="133350" h="227329">
                <a:moveTo>
                  <a:pt x="133350" y="0"/>
                </a:moveTo>
                <a:lnTo>
                  <a:pt x="0" y="0"/>
                </a:lnTo>
                <a:lnTo>
                  <a:pt x="0" y="226759"/>
                </a:lnTo>
                <a:lnTo>
                  <a:pt x="133350" y="226759"/>
                </a:lnTo>
                <a:lnTo>
                  <a:pt x="133350" y="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71450" y="9488740"/>
            <a:ext cx="438150" cy="227329"/>
          </a:xfrm>
          <a:prstGeom prst="rect">
            <a:avLst/>
          </a:prstGeom>
          <a:solidFill>
            <a:srgbClr val="A9A3A1"/>
          </a:solidFill>
        </p:spPr>
        <p:txBody>
          <a:bodyPr vert="horz" wrap="square" lIns="0" tIns="0" rIns="0" bIns="0" rtlCol="0">
            <a:spAutoFit/>
          </a:bodyPr>
          <a:lstStyle/>
          <a:p>
            <a:pPr marL="121285">
              <a:lnSpc>
                <a:spcPct val="100000"/>
              </a:lnSpc>
            </a:pPr>
            <a:r>
              <a:rPr sz="1200" b="1" spc="60" dirty="0">
                <a:solidFill>
                  <a:srgbClr val="FFFFFF"/>
                </a:solidFill>
                <a:latin typeface="Arial"/>
                <a:cs typeface="Arial"/>
              </a:rPr>
              <a:t>208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899706" y="6877686"/>
            <a:ext cx="118110" cy="1402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sz="6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ERPI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•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Reproduction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prohibited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0750" y="1002029"/>
            <a:ext cx="3632200" cy="187325"/>
          </a:xfrm>
          <a:custGeom>
            <a:avLst/>
            <a:gdLst/>
            <a:ahLst/>
            <a:cxnLst/>
            <a:rect l="l" t="t" r="r" b="b"/>
            <a:pathLst>
              <a:path w="3632200" h="187325">
                <a:moveTo>
                  <a:pt x="3632200" y="0"/>
                </a:moveTo>
                <a:lnTo>
                  <a:pt x="0" y="0"/>
                </a:lnTo>
                <a:lnTo>
                  <a:pt x="0" y="186877"/>
                </a:lnTo>
                <a:lnTo>
                  <a:pt x="3632200" y="186877"/>
                </a:lnTo>
                <a:lnTo>
                  <a:pt x="3632200" y="0"/>
                </a:lnTo>
                <a:close/>
              </a:path>
            </a:pathLst>
          </a:custGeom>
          <a:solidFill>
            <a:srgbClr val="CBD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52950" y="1002029"/>
            <a:ext cx="1244600" cy="187325"/>
          </a:xfrm>
          <a:custGeom>
            <a:avLst/>
            <a:gdLst/>
            <a:ahLst/>
            <a:cxnLst/>
            <a:rect l="l" t="t" r="r" b="b"/>
            <a:pathLst>
              <a:path w="1244600" h="187325">
                <a:moveTo>
                  <a:pt x="1244600" y="0"/>
                </a:moveTo>
                <a:lnTo>
                  <a:pt x="0" y="0"/>
                </a:lnTo>
                <a:lnTo>
                  <a:pt x="0" y="186877"/>
                </a:lnTo>
                <a:lnTo>
                  <a:pt x="1244600" y="186877"/>
                </a:lnTo>
                <a:lnTo>
                  <a:pt x="1244600" y="0"/>
                </a:lnTo>
                <a:close/>
              </a:path>
            </a:pathLst>
          </a:custGeom>
          <a:solidFill>
            <a:srgbClr val="CBD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97550" y="1002029"/>
            <a:ext cx="1244600" cy="187325"/>
          </a:xfrm>
          <a:custGeom>
            <a:avLst/>
            <a:gdLst/>
            <a:ahLst/>
            <a:cxnLst/>
            <a:rect l="l" t="t" r="r" b="b"/>
            <a:pathLst>
              <a:path w="1244600" h="187325">
                <a:moveTo>
                  <a:pt x="1244600" y="0"/>
                </a:moveTo>
                <a:lnTo>
                  <a:pt x="0" y="0"/>
                </a:lnTo>
                <a:lnTo>
                  <a:pt x="0" y="186877"/>
                </a:lnTo>
                <a:lnTo>
                  <a:pt x="1244600" y="186877"/>
                </a:lnTo>
                <a:lnTo>
                  <a:pt x="1244600" y="0"/>
                </a:lnTo>
                <a:close/>
              </a:path>
            </a:pathLst>
          </a:custGeom>
          <a:solidFill>
            <a:srgbClr val="CBD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97550" y="6326695"/>
            <a:ext cx="1244600" cy="570865"/>
          </a:xfrm>
          <a:custGeom>
            <a:avLst/>
            <a:gdLst/>
            <a:ahLst/>
            <a:cxnLst/>
            <a:rect l="l" t="t" r="r" b="b"/>
            <a:pathLst>
              <a:path w="1244600" h="570865">
                <a:moveTo>
                  <a:pt x="1244600" y="0"/>
                </a:moveTo>
                <a:lnTo>
                  <a:pt x="0" y="0"/>
                </a:lnTo>
                <a:lnTo>
                  <a:pt x="0" y="570865"/>
                </a:lnTo>
                <a:lnTo>
                  <a:pt x="1244600" y="570865"/>
                </a:lnTo>
                <a:lnTo>
                  <a:pt x="1244600" y="0"/>
                </a:lnTo>
                <a:close/>
              </a:path>
            </a:pathLst>
          </a:custGeom>
          <a:solidFill>
            <a:srgbClr val="CBD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0750" y="1188910"/>
            <a:ext cx="3632200" cy="3996054"/>
          </a:xfrm>
          <a:custGeom>
            <a:avLst/>
            <a:gdLst/>
            <a:ahLst/>
            <a:cxnLst/>
            <a:rect l="l" t="t" r="r" b="b"/>
            <a:pathLst>
              <a:path w="3632200" h="3996054">
                <a:moveTo>
                  <a:pt x="3632200" y="0"/>
                </a:moveTo>
                <a:lnTo>
                  <a:pt x="0" y="0"/>
                </a:lnTo>
                <a:lnTo>
                  <a:pt x="0" y="3996055"/>
                </a:lnTo>
                <a:lnTo>
                  <a:pt x="3632200" y="3996055"/>
                </a:lnTo>
                <a:lnTo>
                  <a:pt x="3632200" y="0"/>
                </a:lnTo>
                <a:close/>
              </a:path>
            </a:pathLst>
          </a:custGeom>
          <a:solidFill>
            <a:srgbClr val="F2F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0750" y="5184965"/>
            <a:ext cx="3632200" cy="1712595"/>
          </a:xfrm>
          <a:custGeom>
            <a:avLst/>
            <a:gdLst/>
            <a:ahLst/>
            <a:cxnLst/>
            <a:rect l="l" t="t" r="r" b="b"/>
            <a:pathLst>
              <a:path w="3632200" h="1712595">
                <a:moveTo>
                  <a:pt x="3632200" y="0"/>
                </a:moveTo>
                <a:lnTo>
                  <a:pt x="0" y="0"/>
                </a:lnTo>
                <a:lnTo>
                  <a:pt x="0" y="1712595"/>
                </a:lnTo>
                <a:lnTo>
                  <a:pt x="3632200" y="1712595"/>
                </a:lnTo>
                <a:lnTo>
                  <a:pt x="3632200" y="0"/>
                </a:lnTo>
                <a:close/>
              </a:path>
            </a:pathLst>
          </a:custGeom>
          <a:solidFill>
            <a:srgbClr val="F2F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0750" y="1002029"/>
            <a:ext cx="0" cy="5889625"/>
          </a:xfrm>
          <a:custGeom>
            <a:avLst/>
            <a:gdLst/>
            <a:ahLst/>
            <a:cxnLst/>
            <a:rect l="l" t="t" r="r" b="b"/>
            <a:pathLst>
              <a:path h="5889625">
                <a:moveTo>
                  <a:pt x="0" y="0"/>
                </a:moveTo>
                <a:lnTo>
                  <a:pt x="0" y="588918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42150" y="1002029"/>
            <a:ext cx="0" cy="5889625"/>
          </a:xfrm>
          <a:custGeom>
            <a:avLst/>
            <a:gdLst/>
            <a:ahLst/>
            <a:cxnLst/>
            <a:rect l="l" t="t" r="r" b="b"/>
            <a:pathLst>
              <a:path h="5889625">
                <a:moveTo>
                  <a:pt x="0" y="0"/>
                </a:moveTo>
                <a:lnTo>
                  <a:pt x="0" y="588918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52950" y="1188910"/>
            <a:ext cx="0" cy="5702300"/>
          </a:xfrm>
          <a:custGeom>
            <a:avLst/>
            <a:gdLst/>
            <a:ahLst/>
            <a:cxnLst/>
            <a:rect l="l" t="t" r="r" b="b"/>
            <a:pathLst>
              <a:path h="5702300">
                <a:moveTo>
                  <a:pt x="0" y="0"/>
                </a:moveTo>
                <a:lnTo>
                  <a:pt x="0" y="570230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97550" y="1188910"/>
            <a:ext cx="0" cy="5702300"/>
          </a:xfrm>
          <a:custGeom>
            <a:avLst/>
            <a:gdLst/>
            <a:ahLst/>
            <a:cxnLst/>
            <a:rect l="l" t="t" r="r" b="b"/>
            <a:pathLst>
              <a:path h="5702300">
                <a:moveTo>
                  <a:pt x="0" y="0"/>
                </a:moveTo>
                <a:lnTo>
                  <a:pt x="0" y="570230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" y="1759775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" y="2330640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" y="2901505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" y="3472370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" y="4043235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" y="4614100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" y="5184965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" y="5755830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" y="6326695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" y="6897560"/>
            <a:ext cx="6134100" cy="0"/>
          </a:xfrm>
          <a:custGeom>
            <a:avLst/>
            <a:gdLst/>
            <a:ahLst/>
            <a:cxnLst/>
            <a:rect l="l" t="t" r="r" b="b"/>
            <a:pathLst>
              <a:path w="6134100">
                <a:moveTo>
                  <a:pt x="0" y="0"/>
                </a:moveTo>
                <a:lnTo>
                  <a:pt x="61341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52950" y="1002029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688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97550" y="1002029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688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63800" y="596487"/>
            <a:ext cx="4586605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 marR="5080" indent="-152400">
              <a:lnSpc>
                <a:spcPct val="108300"/>
              </a:lnSpc>
            </a:pP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B. </a:t>
            </a:r>
            <a:r>
              <a:rPr sz="1000" spc="-15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ch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yn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ny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ny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)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word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bold.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850">
              <a:latin typeface="Times New Roman"/>
              <a:cs typeface="Times New Roman"/>
            </a:endParaRPr>
          </a:p>
          <a:p>
            <a:pPr marL="2139950">
              <a:lnSpc>
                <a:spcPct val="100000"/>
              </a:lnSpc>
              <a:tabLst>
                <a:tab pos="3383915" algn="l"/>
              </a:tabLst>
            </a:pPr>
            <a:r>
              <a:rPr sz="850" b="1" spc="20" dirty="0">
                <a:solidFill>
                  <a:srgbClr val="231F20"/>
                </a:solidFill>
                <a:latin typeface="Arial Narrow"/>
                <a:cs typeface="Arial Narrow"/>
              </a:rPr>
              <a:t>SYNONYM	</a:t>
            </a:r>
            <a:r>
              <a:rPr sz="850" b="1" spc="10" dirty="0">
                <a:solidFill>
                  <a:srgbClr val="231F20"/>
                </a:solidFill>
                <a:latin typeface="Arial Narrow"/>
                <a:cs typeface="Arial Narrow"/>
              </a:rPr>
              <a:t>AN</a:t>
            </a:r>
            <a:r>
              <a:rPr sz="850" b="1" spc="-25" dirty="0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sz="850" b="1" spc="30" dirty="0">
                <a:solidFill>
                  <a:srgbClr val="231F20"/>
                </a:solidFill>
                <a:latin typeface="Arial Narrow"/>
                <a:cs typeface="Arial Narrow"/>
              </a:rPr>
              <a:t>ONYM</a:t>
            </a:r>
            <a:endParaRPr sz="85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58850" y="1028999"/>
            <a:ext cx="505459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b="1" spc="-5" dirty="0">
                <a:solidFill>
                  <a:srgbClr val="231F20"/>
                </a:solidFill>
                <a:latin typeface="Arial Narrow"/>
                <a:cs typeface="Arial Narrow"/>
              </a:rPr>
              <a:t>SENTENCE</a:t>
            </a:r>
            <a:endParaRPr sz="850">
              <a:latin typeface="Arial Narrow"/>
              <a:cs typeface="Arial Narrow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71575" y="125241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67" y="0"/>
                </a:moveTo>
                <a:lnTo>
                  <a:pt x="24523" y="13487"/>
                </a:lnTo>
                <a:lnTo>
                  <a:pt x="2013" y="47440"/>
                </a:lnTo>
                <a:lnTo>
                  <a:pt x="0" y="61612"/>
                </a:lnTo>
                <a:lnTo>
                  <a:pt x="1591" y="76469"/>
                </a:lnTo>
                <a:lnTo>
                  <a:pt x="22749" y="111908"/>
                </a:lnTo>
                <a:lnTo>
                  <a:pt x="61003" y="126792"/>
                </a:lnTo>
                <a:lnTo>
                  <a:pt x="76043" y="125227"/>
                </a:lnTo>
                <a:lnTo>
                  <a:pt x="89726" y="120724"/>
                </a:lnTo>
                <a:lnTo>
                  <a:pt x="101740" y="113636"/>
                </a:lnTo>
                <a:lnTo>
                  <a:pt x="111775" y="104312"/>
                </a:lnTo>
                <a:lnTo>
                  <a:pt x="113216" y="102227"/>
                </a:lnTo>
                <a:lnTo>
                  <a:pt x="63347" y="102227"/>
                </a:lnTo>
                <a:lnTo>
                  <a:pt x="63347" y="51490"/>
                </a:lnTo>
                <a:lnTo>
                  <a:pt x="45186" y="51490"/>
                </a:lnTo>
                <a:lnTo>
                  <a:pt x="45186" y="35895"/>
                </a:lnTo>
                <a:lnTo>
                  <a:pt x="52425" y="32847"/>
                </a:lnTo>
                <a:lnTo>
                  <a:pt x="59283" y="28922"/>
                </a:lnTo>
                <a:lnTo>
                  <a:pt x="65887" y="24223"/>
                </a:lnTo>
                <a:lnTo>
                  <a:pt x="113363" y="24223"/>
                </a:lnTo>
                <a:lnTo>
                  <a:pt x="113265" y="24068"/>
                </a:lnTo>
                <a:lnTo>
                  <a:pt x="103593" y="14265"/>
                </a:lnTo>
                <a:lnTo>
                  <a:pt x="91988" y="6739"/>
                </a:lnTo>
                <a:lnTo>
                  <a:pt x="78822" y="1860"/>
                </a:lnTo>
                <a:lnTo>
                  <a:pt x="64467" y="0"/>
                </a:lnTo>
                <a:close/>
              </a:path>
              <a:path w="127000" h="127000">
                <a:moveTo>
                  <a:pt x="113363" y="24223"/>
                </a:moveTo>
                <a:lnTo>
                  <a:pt x="80238" y="24223"/>
                </a:lnTo>
                <a:lnTo>
                  <a:pt x="80238" y="102227"/>
                </a:lnTo>
                <a:lnTo>
                  <a:pt x="113216" y="102227"/>
                </a:lnTo>
                <a:lnTo>
                  <a:pt x="119521" y="93103"/>
                </a:lnTo>
                <a:lnTo>
                  <a:pt x="124667" y="80361"/>
                </a:lnTo>
                <a:lnTo>
                  <a:pt x="126903" y="66435"/>
                </a:lnTo>
                <a:lnTo>
                  <a:pt x="126974" y="63416"/>
                </a:lnTo>
                <a:lnTo>
                  <a:pt x="125327" y="49014"/>
                </a:lnTo>
                <a:lnTo>
                  <a:pt x="120634" y="35774"/>
                </a:lnTo>
                <a:lnTo>
                  <a:pt x="113363" y="24223"/>
                </a:lnTo>
                <a:close/>
              </a:path>
              <a:path w="127000" h="127000">
                <a:moveTo>
                  <a:pt x="63347" y="41470"/>
                </a:moveTo>
                <a:lnTo>
                  <a:pt x="60172" y="44010"/>
                </a:lnTo>
                <a:lnTo>
                  <a:pt x="53695" y="47947"/>
                </a:lnTo>
                <a:lnTo>
                  <a:pt x="45186" y="51490"/>
                </a:lnTo>
                <a:lnTo>
                  <a:pt x="63347" y="51490"/>
                </a:lnTo>
                <a:lnTo>
                  <a:pt x="63347" y="414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187464" y="1245085"/>
            <a:ext cx="497459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0"/>
              </a:lnSpc>
              <a:tabLst>
                <a:tab pos="3415665" algn="l"/>
                <a:tab pos="4660265" algn="l"/>
              </a:tabLst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need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an 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abundant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supply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cheap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led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1350" i="1" spc="-7" baseline="6172" dirty="0">
                <a:solidFill>
                  <a:srgbClr val="0063A1"/>
                </a:solidFill>
                <a:latin typeface="Cambria"/>
                <a:cs typeface="Cambria"/>
              </a:rPr>
              <a:t>ample</a:t>
            </a:r>
            <a:r>
              <a:rPr sz="1350" i="1" baseline="6172" dirty="0">
                <a:solidFill>
                  <a:srgbClr val="0063A1"/>
                </a:solidFill>
                <a:latin typeface="Cambria"/>
                <a:cs typeface="Cambria"/>
              </a:rPr>
              <a:t>	sca</a:t>
            </a:r>
            <a:r>
              <a:rPr sz="1350" i="1" spc="-30" baseline="6172" dirty="0">
                <a:solidFill>
                  <a:srgbClr val="0063A1"/>
                </a:solidFill>
                <a:latin typeface="Cambria"/>
                <a:cs typeface="Cambria"/>
              </a:rPr>
              <a:t>r</a:t>
            </a:r>
            <a:r>
              <a:rPr sz="1350" i="1" spc="-22" baseline="6172" dirty="0">
                <a:solidFill>
                  <a:srgbClr val="0063A1"/>
                </a:solidFill>
                <a:latin typeface="Cambria"/>
                <a:cs typeface="Cambria"/>
              </a:rPr>
              <a:t>ce</a:t>
            </a:r>
            <a:endParaRPr sz="1350" baseline="6172">
              <a:latin typeface="Cambria"/>
              <a:cs typeface="Cambria"/>
            </a:endParaRPr>
          </a:p>
          <a:p>
            <a:pPr marL="12700">
              <a:lnSpc>
                <a:spcPts val="1040"/>
              </a:lnSpc>
            </a:pP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standardized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plants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animals.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71574" y="182328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57" y="0"/>
                </a:moveTo>
                <a:lnTo>
                  <a:pt x="24513" y="13490"/>
                </a:lnTo>
                <a:lnTo>
                  <a:pt x="2011" y="47447"/>
                </a:lnTo>
                <a:lnTo>
                  <a:pt x="0" y="61621"/>
                </a:lnTo>
                <a:lnTo>
                  <a:pt x="1591" y="76476"/>
                </a:lnTo>
                <a:lnTo>
                  <a:pt x="22747" y="111911"/>
                </a:lnTo>
                <a:lnTo>
                  <a:pt x="61009" y="126793"/>
                </a:lnTo>
                <a:lnTo>
                  <a:pt x="76049" y="125226"/>
                </a:lnTo>
                <a:lnTo>
                  <a:pt x="89730" y="120723"/>
                </a:lnTo>
                <a:lnTo>
                  <a:pt x="101742" y="113632"/>
                </a:lnTo>
                <a:lnTo>
                  <a:pt x="111774" y="104306"/>
                </a:lnTo>
                <a:lnTo>
                  <a:pt x="112946" y="102608"/>
                </a:lnTo>
                <a:lnTo>
                  <a:pt x="36030" y="102608"/>
                </a:lnTo>
                <a:lnTo>
                  <a:pt x="36030" y="86746"/>
                </a:lnTo>
                <a:lnTo>
                  <a:pt x="56236" y="68356"/>
                </a:lnTo>
                <a:lnTo>
                  <a:pt x="59792" y="65067"/>
                </a:lnTo>
                <a:lnTo>
                  <a:pt x="63856" y="61511"/>
                </a:lnTo>
                <a:lnTo>
                  <a:pt x="67907" y="56571"/>
                </a:lnTo>
                <a:lnTo>
                  <a:pt x="72352" y="51237"/>
                </a:lnTo>
                <a:lnTo>
                  <a:pt x="73368" y="48836"/>
                </a:lnTo>
                <a:lnTo>
                  <a:pt x="73368" y="46677"/>
                </a:lnTo>
                <a:lnTo>
                  <a:pt x="37046" y="46677"/>
                </a:lnTo>
                <a:lnTo>
                  <a:pt x="37046" y="37800"/>
                </a:lnTo>
                <a:lnTo>
                  <a:pt x="41618" y="32085"/>
                </a:lnTo>
                <a:lnTo>
                  <a:pt x="46203" y="26510"/>
                </a:lnTo>
                <a:lnTo>
                  <a:pt x="54458" y="23589"/>
                </a:lnTo>
                <a:lnTo>
                  <a:pt x="112785" y="23589"/>
                </a:lnTo>
                <a:lnTo>
                  <a:pt x="103584" y="14262"/>
                </a:lnTo>
                <a:lnTo>
                  <a:pt x="91979" y="6736"/>
                </a:lnTo>
                <a:lnTo>
                  <a:pt x="78813" y="1858"/>
                </a:lnTo>
                <a:lnTo>
                  <a:pt x="64457" y="0"/>
                </a:lnTo>
                <a:close/>
              </a:path>
              <a:path w="127000" h="127000">
                <a:moveTo>
                  <a:pt x="120951" y="89540"/>
                </a:moveTo>
                <a:lnTo>
                  <a:pt x="90780" y="89540"/>
                </a:lnTo>
                <a:lnTo>
                  <a:pt x="90780" y="102608"/>
                </a:lnTo>
                <a:lnTo>
                  <a:pt x="112946" y="102608"/>
                </a:lnTo>
                <a:lnTo>
                  <a:pt x="119516" y="93094"/>
                </a:lnTo>
                <a:lnTo>
                  <a:pt x="120951" y="89540"/>
                </a:lnTo>
                <a:close/>
              </a:path>
              <a:path w="127000" h="127000">
                <a:moveTo>
                  <a:pt x="112785" y="23589"/>
                </a:moveTo>
                <a:lnTo>
                  <a:pt x="63983" y="23589"/>
                </a:lnTo>
                <a:lnTo>
                  <a:pt x="79821" y="27115"/>
                </a:lnTo>
                <a:lnTo>
                  <a:pt x="88666" y="36382"/>
                </a:lnTo>
                <a:lnTo>
                  <a:pt x="72565" y="73728"/>
                </a:lnTo>
                <a:lnTo>
                  <a:pt x="57786" y="86892"/>
                </a:lnTo>
                <a:lnTo>
                  <a:pt x="64745" y="90175"/>
                </a:lnTo>
                <a:lnTo>
                  <a:pt x="66002" y="90048"/>
                </a:lnTo>
                <a:lnTo>
                  <a:pt x="86843" y="89794"/>
                </a:lnTo>
                <a:lnTo>
                  <a:pt x="88240" y="89667"/>
                </a:lnTo>
                <a:lnTo>
                  <a:pt x="90780" y="89540"/>
                </a:lnTo>
                <a:lnTo>
                  <a:pt x="120951" y="89540"/>
                </a:lnTo>
                <a:lnTo>
                  <a:pt x="124659" y="80349"/>
                </a:lnTo>
                <a:lnTo>
                  <a:pt x="126892" y="66420"/>
                </a:lnTo>
                <a:lnTo>
                  <a:pt x="126962" y="63416"/>
                </a:lnTo>
                <a:lnTo>
                  <a:pt x="125315" y="49013"/>
                </a:lnTo>
                <a:lnTo>
                  <a:pt x="120623" y="35772"/>
                </a:lnTo>
                <a:lnTo>
                  <a:pt x="113255" y="24064"/>
                </a:lnTo>
                <a:lnTo>
                  <a:pt x="112785" y="23589"/>
                </a:lnTo>
                <a:close/>
              </a:path>
              <a:path w="127000" h="127000">
                <a:moveTo>
                  <a:pt x="69812" y="35260"/>
                </a:moveTo>
                <a:lnTo>
                  <a:pt x="55093" y="35260"/>
                </a:lnTo>
                <a:lnTo>
                  <a:pt x="54331" y="44518"/>
                </a:lnTo>
                <a:lnTo>
                  <a:pt x="54204" y="46677"/>
                </a:lnTo>
                <a:lnTo>
                  <a:pt x="73368" y="46677"/>
                </a:lnTo>
                <a:lnTo>
                  <a:pt x="73368" y="39324"/>
                </a:lnTo>
                <a:lnTo>
                  <a:pt x="69812" y="352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87447" y="1821392"/>
            <a:ext cx="3076575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00"/>
              </a:lnSpc>
            </a:pP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Carlo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etrini,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35" dirty="0">
                <a:solidFill>
                  <a:srgbClr val="231F20"/>
                </a:solidFill>
                <a:latin typeface="Arial"/>
                <a:cs typeface="Arial"/>
              </a:rPr>
              <a:t>charismatic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culinary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launched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movement.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91075" y="1817563"/>
            <a:ext cx="4870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appealing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35690" y="1817563"/>
            <a:ext cx="9290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solidFill>
                  <a:srgbClr val="EC008C"/>
                </a:solidFill>
                <a:latin typeface="Palatino Linotype"/>
                <a:cs typeface="Palatino Linotype"/>
              </a:rPr>
              <a:t>boring/unatt</a:t>
            </a:r>
            <a:r>
              <a:rPr sz="900" i="1" spc="-25" dirty="0">
                <a:solidFill>
                  <a:srgbClr val="EC008C"/>
                </a:solidFill>
                <a:latin typeface="Palatino Linotype"/>
                <a:cs typeface="Palatino Linotype"/>
              </a:rPr>
              <a:t>r</a:t>
            </a:r>
            <a:r>
              <a:rPr sz="900" i="1" dirty="0">
                <a:solidFill>
                  <a:srgbClr val="EC008C"/>
                </a:solidFill>
                <a:latin typeface="Palatino Linotype"/>
                <a:cs typeface="Palatino Linotype"/>
              </a:rPr>
              <a:t>acti</a:t>
            </a:r>
            <a:r>
              <a:rPr sz="900" i="1" spc="-20" dirty="0">
                <a:solidFill>
                  <a:srgbClr val="EC008C"/>
                </a:solidFill>
                <a:latin typeface="Palatino Linotype"/>
                <a:cs typeface="Palatino Linotype"/>
              </a:rPr>
              <a:t>v</a:t>
            </a:r>
            <a:r>
              <a:rPr sz="900" i="1" spc="45" dirty="0">
                <a:solidFill>
                  <a:srgbClr val="EC008C"/>
                </a:solidFill>
                <a:latin typeface="Palatino Linotype"/>
                <a:cs typeface="Palatino Linotype"/>
              </a:rPr>
              <a:t>e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71578" y="239414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1"/>
                </a:lnTo>
                <a:lnTo>
                  <a:pt x="2031" y="47407"/>
                </a:lnTo>
                <a:lnTo>
                  <a:pt x="0" y="61581"/>
                </a:lnTo>
                <a:lnTo>
                  <a:pt x="1589" y="76461"/>
                </a:lnTo>
                <a:lnTo>
                  <a:pt x="22726" y="111915"/>
                </a:lnTo>
                <a:lnTo>
                  <a:pt x="60962" y="126803"/>
                </a:lnTo>
                <a:lnTo>
                  <a:pt x="76020" y="125239"/>
                </a:lnTo>
                <a:lnTo>
                  <a:pt x="89714" y="120740"/>
                </a:lnTo>
                <a:lnTo>
                  <a:pt x="101734" y="113657"/>
                </a:lnTo>
                <a:lnTo>
                  <a:pt x="111771" y="104339"/>
                </a:lnTo>
                <a:lnTo>
                  <a:pt x="113346" y="102062"/>
                </a:lnTo>
                <a:lnTo>
                  <a:pt x="58073" y="102062"/>
                </a:lnTo>
                <a:lnTo>
                  <a:pt x="47521" y="100408"/>
                </a:lnTo>
                <a:lnTo>
                  <a:pt x="36535" y="92422"/>
                </a:lnTo>
                <a:lnTo>
                  <a:pt x="36281" y="83544"/>
                </a:lnTo>
                <a:lnTo>
                  <a:pt x="36281" y="80509"/>
                </a:lnTo>
                <a:lnTo>
                  <a:pt x="73365" y="80509"/>
                </a:lnTo>
                <a:lnTo>
                  <a:pt x="73365" y="68698"/>
                </a:lnTo>
                <a:lnTo>
                  <a:pt x="54200" y="68698"/>
                </a:lnTo>
                <a:lnTo>
                  <a:pt x="54200" y="55617"/>
                </a:lnTo>
                <a:lnTo>
                  <a:pt x="62074" y="55363"/>
                </a:lnTo>
                <a:lnTo>
                  <a:pt x="73492" y="55236"/>
                </a:lnTo>
                <a:lnTo>
                  <a:pt x="73492" y="44441"/>
                </a:lnTo>
                <a:lnTo>
                  <a:pt x="37297" y="44441"/>
                </a:lnTo>
                <a:lnTo>
                  <a:pt x="37678" y="40999"/>
                </a:lnTo>
                <a:lnTo>
                  <a:pt x="37932" y="36046"/>
                </a:lnTo>
                <a:lnTo>
                  <a:pt x="41869" y="31220"/>
                </a:lnTo>
                <a:lnTo>
                  <a:pt x="47088" y="24997"/>
                </a:lnTo>
                <a:lnTo>
                  <a:pt x="55343" y="22584"/>
                </a:lnTo>
                <a:lnTo>
                  <a:pt x="111772" y="22584"/>
                </a:lnTo>
                <a:lnTo>
                  <a:pt x="103606" y="14292"/>
                </a:lnTo>
                <a:lnTo>
                  <a:pt x="92013" y="6758"/>
                </a:lnTo>
                <a:lnTo>
                  <a:pt x="78860" y="1870"/>
                </a:lnTo>
                <a:lnTo>
                  <a:pt x="64516" y="0"/>
                </a:lnTo>
                <a:close/>
              </a:path>
              <a:path w="127000" h="127000">
                <a:moveTo>
                  <a:pt x="111772" y="22584"/>
                </a:moveTo>
                <a:lnTo>
                  <a:pt x="63598" y="22584"/>
                </a:lnTo>
                <a:lnTo>
                  <a:pt x="80682" y="27094"/>
                </a:lnTo>
                <a:lnTo>
                  <a:pt x="88586" y="37003"/>
                </a:lnTo>
                <a:lnTo>
                  <a:pt x="84786" y="54810"/>
                </a:lnTo>
                <a:lnTo>
                  <a:pt x="76732" y="60979"/>
                </a:lnTo>
                <a:lnTo>
                  <a:pt x="77302" y="62348"/>
                </a:lnTo>
                <a:lnTo>
                  <a:pt x="80616" y="63364"/>
                </a:lnTo>
                <a:lnTo>
                  <a:pt x="84172" y="66412"/>
                </a:lnTo>
                <a:lnTo>
                  <a:pt x="89633" y="70984"/>
                </a:lnTo>
                <a:lnTo>
                  <a:pt x="90522" y="76699"/>
                </a:lnTo>
                <a:lnTo>
                  <a:pt x="90516" y="80400"/>
                </a:lnTo>
                <a:lnTo>
                  <a:pt x="86447" y="92634"/>
                </a:lnTo>
                <a:lnTo>
                  <a:pt x="75565" y="100760"/>
                </a:lnTo>
                <a:lnTo>
                  <a:pt x="58073" y="102062"/>
                </a:lnTo>
                <a:lnTo>
                  <a:pt x="113346" y="102062"/>
                </a:lnTo>
                <a:lnTo>
                  <a:pt x="119516" y="93137"/>
                </a:lnTo>
                <a:lnTo>
                  <a:pt x="124658" y="80400"/>
                </a:lnTo>
                <a:lnTo>
                  <a:pt x="126889" y="66480"/>
                </a:lnTo>
                <a:lnTo>
                  <a:pt x="126959" y="63491"/>
                </a:lnTo>
                <a:lnTo>
                  <a:pt x="125314" y="49072"/>
                </a:lnTo>
                <a:lnTo>
                  <a:pt x="120627" y="35820"/>
                </a:lnTo>
                <a:lnTo>
                  <a:pt x="113267" y="24103"/>
                </a:lnTo>
                <a:lnTo>
                  <a:pt x="111772" y="22584"/>
                </a:lnTo>
                <a:close/>
              </a:path>
              <a:path w="127000" h="127000">
                <a:moveTo>
                  <a:pt x="73365" y="80509"/>
                </a:moveTo>
                <a:lnTo>
                  <a:pt x="53311" y="80509"/>
                </a:lnTo>
                <a:lnTo>
                  <a:pt x="53438" y="82909"/>
                </a:lnTo>
                <a:lnTo>
                  <a:pt x="54073" y="90910"/>
                </a:lnTo>
                <a:lnTo>
                  <a:pt x="69682" y="90910"/>
                </a:lnTo>
                <a:lnTo>
                  <a:pt x="73365" y="86338"/>
                </a:lnTo>
                <a:lnTo>
                  <a:pt x="73365" y="80509"/>
                </a:lnTo>
                <a:close/>
              </a:path>
              <a:path w="127000" h="127000">
                <a:moveTo>
                  <a:pt x="68920" y="34649"/>
                </a:moveTo>
                <a:lnTo>
                  <a:pt x="59153" y="34649"/>
                </a:lnTo>
                <a:lnTo>
                  <a:pt x="54454" y="37951"/>
                </a:lnTo>
                <a:lnTo>
                  <a:pt x="54454" y="44441"/>
                </a:lnTo>
                <a:lnTo>
                  <a:pt x="73492" y="44441"/>
                </a:lnTo>
                <a:lnTo>
                  <a:pt x="73492" y="37824"/>
                </a:lnTo>
                <a:lnTo>
                  <a:pt x="68920" y="346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187447" y="2392543"/>
            <a:ext cx="300863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00"/>
              </a:lnSpc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is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strongest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Europ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rich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tradition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indigenous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cuisine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fast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food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culture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is less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strongly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established.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91075" y="2388428"/>
            <a:ext cx="99885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home-g</a:t>
            </a:r>
            <a:r>
              <a:rPr sz="900" i="1" spc="-10" dirty="0">
                <a:solidFill>
                  <a:srgbClr val="EC008C"/>
                </a:solidFill>
                <a:latin typeface="Palatino Linotype"/>
                <a:cs typeface="Palatino Linotype"/>
              </a:rPr>
              <a:t>r</a:t>
            </a:r>
            <a:r>
              <a:rPr sz="900" i="1" spc="25" dirty="0">
                <a:solidFill>
                  <a:srgbClr val="EC008C"/>
                </a:solidFill>
                <a:latin typeface="Palatino Linotype"/>
                <a:cs typeface="Palatino Linotype"/>
              </a:rPr>
              <a:t>o</a:t>
            </a:r>
            <a:r>
              <a:rPr sz="900" i="1" spc="-15" dirty="0">
                <a:solidFill>
                  <a:srgbClr val="EC008C"/>
                </a:solidFill>
                <a:latin typeface="Palatino Linotype"/>
                <a:cs typeface="Palatino Linotype"/>
              </a:rPr>
              <a:t>wn</a:t>
            </a:r>
            <a:r>
              <a:rPr sz="900" i="1" spc="5" dirty="0">
                <a:solidFill>
                  <a:srgbClr val="EC008C"/>
                </a:solidFill>
                <a:latin typeface="Palatino Linotype"/>
                <a:cs typeface="Palatino Linotype"/>
              </a:rPr>
              <a:t> </a:t>
            </a:r>
            <a:r>
              <a:rPr sz="900" i="1" spc="20" dirty="0">
                <a:solidFill>
                  <a:srgbClr val="EC008C"/>
                </a:solidFill>
                <a:latin typeface="Palatino Linotype"/>
                <a:cs typeface="Palatino Linotype"/>
              </a:rPr>
              <a:t>or</a:t>
            </a:r>
            <a:r>
              <a:rPr sz="900" i="1" spc="5" dirty="0">
                <a:solidFill>
                  <a:srgbClr val="EC008C"/>
                </a:solidFill>
                <a:latin typeface="Palatino Linotype"/>
                <a:cs typeface="Palatino Linotype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local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35685" y="2388428"/>
            <a:ext cx="3581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f</a:t>
            </a:r>
            <a:r>
              <a:rPr sz="900" i="1" spc="20" dirty="0">
                <a:solidFill>
                  <a:srgbClr val="EC008C"/>
                </a:solidFill>
                <a:latin typeface="Palatino Linotype"/>
                <a:cs typeface="Palatino Linotype"/>
              </a:rPr>
              <a:t>o</a:t>
            </a:r>
            <a:r>
              <a:rPr sz="900" i="1" dirty="0">
                <a:solidFill>
                  <a:srgbClr val="EC008C"/>
                </a:solidFill>
                <a:latin typeface="Palatino Linotype"/>
                <a:cs typeface="Palatino Linotype"/>
              </a:rPr>
              <a:t>reign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971575" y="2965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67" y="0"/>
                </a:moveTo>
                <a:lnTo>
                  <a:pt x="24521" y="13494"/>
                </a:lnTo>
                <a:lnTo>
                  <a:pt x="2014" y="47448"/>
                </a:lnTo>
                <a:lnTo>
                  <a:pt x="0" y="61615"/>
                </a:lnTo>
                <a:lnTo>
                  <a:pt x="1590" y="76474"/>
                </a:lnTo>
                <a:lnTo>
                  <a:pt x="22737" y="111921"/>
                </a:lnTo>
                <a:lnTo>
                  <a:pt x="60983" y="126817"/>
                </a:lnTo>
                <a:lnTo>
                  <a:pt x="76028" y="125251"/>
                </a:lnTo>
                <a:lnTo>
                  <a:pt x="89712" y="120749"/>
                </a:lnTo>
                <a:lnTo>
                  <a:pt x="101726" y="113660"/>
                </a:lnTo>
                <a:lnTo>
                  <a:pt x="111760" y="104336"/>
                </a:lnTo>
                <a:lnTo>
                  <a:pt x="113025" y="102506"/>
                </a:lnTo>
                <a:lnTo>
                  <a:pt x="65887" y="102506"/>
                </a:lnTo>
                <a:lnTo>
                  <a:pt x="65887" y="85501"/>
                </a:lnTo>
                <a:lnTo>
                  <a:pt x="34632" y="85501"/>
                </a:lnTo>
                <a:lnTo>
                  <a:pt x="34632" y="70401"/>
                </a:lnTo>
                <a:lnTo>
                  <a:pt x="65887" y="24490"/>
                </a:lnTo>
                <a:lnTo>
                  <a:pt x="113515" y="24490"/>
                </a:lnTo>
                <a:lnTo>
                  <a:pt x="113257" y="24081"/>
                </a:lnTo>
                <a:lnTo>
                  <a:pt x="103587" y="14275"/>
                </a:lnTo>
                <a:lnTo>
                  <a:pt x="91985" y="6744"/>
                </a:lnTo>
                <a:lnTo>
                  <a:pt x="78821" y="1861"/>
                </a:lnTo>
                <a:lnTo>
                  <a:pt x="64467" y="0"/>
                </a:lnTo>
                <a:close/>
              </a:path>
              <a:path w="127000" h="127000">
                <a:moveTo>
                  <a:pt x="113515" y="24490"/>
                </a:moveTo>
                <a:lnTo>
                  <a:pt x="82524" y="24490"/>
                </a:lnTo>
                <a:lnTo>
                  <a:pt x="82524" y="72687"/>
                </a:lnTo>
                <a:lnTo>
                  <a:pt x="93065" y="72687"/>
                </a:lnTo>
                <a:lnTo>
                  <a:pt x="93065" y="85501"/>
                </a:lnTo>
                <a:lnTo>
                  <a:pt x="82524" y="85501"/>
                </a:lnTo>
                <a:lnTo>
                  <a:pt x="82524" y="102506"/>
                </a:lnTo>
                <a:lnTo>
                  <a:pt x="113025" y="102506"/>
                </a:lnTo>
                <a:lnTo>
                  <a:pt x="119505" y="93128"/>
                </a:lnTo>
                <a:lnTo>
                  <a:pt x="124652" y="80386"/>
                </a:lnTo>
                <a:lnTo>
                  <a:pt x="126890" y="66462"/>
                </a:lnTo>
                <a:lnTo>
                  <a:pt x="126961" y="63428"/>
                </a:lnTo>
                <a:lnTo>
                  <a:pt x="125315" y="49030"/>
                </a:lnTo>
                <a:lnTo>
                  <a:pt x="120623" y="35790"/>
                </a:lnTo>
                <a:lnTo>
                  <a:pt x="113515" y="24490"/>
                </a:lnTo>
                <a:close/>
              </a:path>
              <a:path w="127000" h="127000">
                <a:moveTo>
                  <a:pt x="67030" y="43769"/>
                </a:moveTo>
                <a:lnTo>
                  <a:pt x="47078" y="72941"/>
                </a:lnTo>
                <a:lnTo>
                  <a:pt x="66776" y="72941"/>
                </a:lnTo>
                <a:lnTo>
                  <a:pt x="66776" y="51376"/>
                </a:lnTo>
                <a:lnTo>
                  <a:pt x="66903" y="45801"/>
                </a:lnTo>
                <a:lnTo>
                  <a:pt x="67030" y="437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87444" y="2963408"/>
            <a:ext cx="317563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9865">
              <a:lnSpc>
                <a:spcPts val="1000"/>
              </a:lnSpc>
            </a:pP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Members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believe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use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chemical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fertilizers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pesticides,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intensive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feeding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980"/>
              </a:lnSpc>
            </a:pP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animals,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mak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es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crops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livestock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grow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unnaturally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quickl</a:t>
            </a:r>
            <a:r>
              <a:rPr sz="900" spc="-5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91075" y="2959293"/>
            <a:ext cx="10414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25" dirty="0">
                <a:solidFill>
                  <a:srgbClr val="EC008C"/>
                </a:solidFill>
                <a:latin typeface="Palatino Linotype"/>
                <a:cs typeface="Palatino Linotype"/>
              </a:rPr>
              <a:t>e</a:t>
            </a:r>
            <a:r>
              <a:rPr sz="900" i="1" dirty="0">
                <a:solidFill>
                  <a:srgbClr val="EC008C"/>
                </a:solidFill>
                <a:latin typeface="Palatino Linotype"/>
                <a:cs typeface="Palatino Linotype"/>
              </a:rPr>
              <a:t>xt</a:t>
            </a:r>
            <a:r>
              <a:rPr sz="900" i="1" spc="-20" dirty="0">
                <a:solidFill>
                  <a:srgbClr val="EC008C"/>
                </a:solidFill>
                <a:latin typeface="Palatino Linotype"/>
                <a:cs typeface="Palatino Linotype"/>
              </a:rPr>
              <a:t>r</a:t>
            </a: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eme/concent</a:t>
            </a:r>
            <a:r>
              <a:rPr sz="900" i="1" spc="-10" dirty="0">
                <a:solidFill>
                  <a:srgbClr val="EC008C"/>
                </a:solidFill>
                <a:latin typeface="Palatino Linotype"/>
                <a:cs typeface="Palatino Linotype"/>
              </a:rPr>
              <a:t>r</a:t>
            </a:r>
            <a:r>
              <a:rPr sz="900" i="1" spc="15" dirty="0">
                <a:solidFill>
                  <a:srgbClr val="EC008C"/>
                </a:solidFill>
                <a:latin typeface="Palatino Linotype"/>
                <a:cs typeface="Palatino Linotype"/>
              </a:rPr>
              <a:t>ated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35685" y="2959293"/>
            <a:ext cx="103505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solidFill>
                  <a:srgbClr val="EC008C"/>
                </a:solidFill>
                <a:latin typeface="Palatino Linotype"/>
                <a:cs typeface="Palatino Linotype"/>
              </a:rPr>
              <a:t>non-intensi</a:t>
            </a:r>
            <a:r>
              <a:rPr sz="900" i="1" spc="-25" dirty="0">
                <a:solidFill>
                  <a:srgbClr val="EC008C"/>
                </a:solidFill>
                <a:latin typeface="Palatino Linotype"/>
                <a:cs typeface="Palatino Linotype"/>
              </a:rPr>
              <a:t>v</a:t>
            </a: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e/normal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71578" y="353586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9"/>
                </a:lnTo>
                <a:lnTo>
                  <a:pt x="2031" y="47415"/>
                </a:lnTo>
                <a:lnTo>
                  <a:pt x="0" y="61582"/>
                </a:lnTo>
                <a:lnTo>
                  <a:pt x="1588" y="76461"/>
                </a:lnTo>
                <a:lnTo>
                  <a:pt x="22723" y="111920"/>
                </a:lnTo>
                <a:lnTo>
                  <a:pt x="60953" y="126815"/>
                </a:lnTo>
                <a:lnTo>
                  <a:pt x="76012" y="125251"/>
                </a:lnTo>
                <a:lnTo>
                  <a:pt x="89706" y="120752"/>
                </a:lnTo>
                <a:lnTo>
                  <a:pt x="101727" y="113669"/>
                </a:lnTo>
                <a:lnTo>
                  <a:pt x="111764" y="104351"/>
                </a:lnTo>
                <a:lnTo>
                  <a:pt x="113440" y="101928"/>
                </a:lnTo>
                <a:lnTo>
                  <a:pt x="56766" y="101928"/>
                </a:lnTo>
                <a:lnTo>
                  <a:pt x="46007" y="99221"/>
                </a:lnTo>
                <a:lnTo>
                  <a:pt x="36789" y="90250"/>
                </a:lnTo>
                <a:lnTo>
                  <a:pt x="36535" y="85449"/>
                </a:lnTo>
                <a:lnTo>
                  <a:pt x="36408" y="82655"/>
                </a:lnTo>
                <a:lnTo>
                  <a:pt x="73631" y="82655"/>
                </a:lnTo>
                <a:lnTo>
                  <a:pt x="73631" y="70476"/>
                </a:lnTo>
                <a:lnTo>
                  <a:pt x="53299" y="70476"/>
                </a:lnTo>
                <a:lnTo>
                  <a:pt x="37043" y="70095"/>
                </a:lnTo>
                <a:lnTo>
                  <a:pt x="38948" y="23854"/>
                </a:lnTo>
                <a:lnTo>
                  <a:pt x="113012" y="23854"/>
                </a:lnTo>
                <a:lnTo>
                  <a:pt x="103606" y="14300"/>
                </a:lnTo>
                <a:lnTo>
                  <a:pt x="92013" y="6763"/>
                </a:lnTo>
                <a:lnTo>
                  <a:pt x="78860" y="1872"/>
                </a:lnTo>
                <a:lnTo>
                  <a:pt x="64516" y="0"/>
                </a:lnTo>
                <a:close/>
              </a:path>
              <a:path w="127000" h="127000">
                <a:moveTo>
                  <a:pt x="125466" y="50410"/>
                </a:moveTo>
                <a:lnTo>
                  <a:pt x="67408" y="50410"/>
                </a:lnTo>
                <a:lnTo>
                  <a:pt x="80244" y="54128"/>
                </a:lnTo>
                <a:lnTo>
                  <a:pt x="88676" y="64713"/>
                </a:lnTo>
                <a:lnTo>
                  <a:pt x="88099" y="81360"/>
                </a:lnTo>
                <a:lnTo>
                  <a:pt x="83313" y="93766"/>
                </a:lnTo>
                <a:lnTo>
                  <a:pt x="74057" y="101294"/>
                </a:lnTo>
                <a:lnTo>
                  <a:pt x="56766" y="101928"/>
                </a:lnTo>
                <a:lnTo>
                  <a:pt x="113440" y="101928"/>
                </a:lnTo>
                <a:lnTo>
                  <a:pt x="119510" y="93150"/>
                </a:lnTo>
                <a:lnTo>
                  <a:pt x="124655" y="80415"/>
                </a:lnTo>
                <a:lnTo>
                  <a:pt x="126888" y="66497"/>
                </a:lnTo>
                <a:lnTo>
                  <a:pt x="126959" y="63491"/>
                </a:lnTo>
                <a:lnTo>
                  <a:pt x="125466" y="50410"/>
                </a:lnTo>
                <a:close/>
              </a:path>
              <a:path w="127000" h="127000">
                <a:moveTo>
                  <a:pt x="73631" y="82655"/>
                </a:moveTo>
                <a:lnTo>
                  <a:pt x="52918" y="82655"/>
                </a:lnTo>
                <a:lnTo>
                  <a:pt x="52918" y="84421"/>
                </a:lnTo>
                <a:lnTo>
                  <a:pt x="54315" y="91253"/>
                </a:lnTo>
                <a:lnTo>
                  <a:pt x="68170" y="91253"/>
                </a:lnTo>
                <a:lnTo>
                  <a:pt x="73631" y="86961"/>
                </a:lnTo>
                <a:lnTo>
                  <a:pt x="73631" y="82655"/>
                </a:lnTo>
                <a:close/>
              </a:path>
              <a:path w="127000" h="127000">
                <a:moveTo>
                  <a:pt x="70837" y="62742"/>
                </a:moveTo>
                <a:lnTo>
                  <a:pt x="55839" y="62742"/>
                </a:lnTo>
                <a:lnTo>
                  <a:pt x="53934" y="68711"/>
                </a:lnTo>
                <a:lnTo>
                  <a:pt x="53299" y="70476"/>
                </a:lnTo>
                <a:lnTo>
                  <a:pt x="73631" y="70476"/>
                </a:lnTo>
                <a:lnTo>
                  <a:pt x="73631" y="69206"/>
                </a:lnTo>
                <a:lnTo>
                  <a:pt x="70837" y="62742"/>
                </a:lnTo>
                <a:close/>
              </a:path>
              <a:path w="127000" h="127000">
                <a:moveTo>
                  <a:pt x="113012" y="23854"/>
                </a:moveTo>
                <a:lnTo>
                  <a:pt x="86204" y="23854"/>
                </a:lnTo>
                <a:lnTo>
                  <a:pt x="86204" y="36580"/>
                </a:lnTo>
                <a:lnTo>
                  <a:pt x="53680" y="36580"/>
                </a:lnTo>
                <a:lnTo>
                  <a:pt x="52664" y="56011"/>
                </a:lnTo>
                <a:lnTo>
                  <a:pt x="55077" y="53839"/>
                </a:lnTo>
                <a:lnTo>
                  <a:pt x="58760" y="50410"/>
                </a:lnTo>
                <a:lnTo>
                  <a:pt x="125466" y="50410"/>
                </a:lnTo>
                <a:lnTo>
                  <a:pt x="125314" y="49080"/>
                </a:lnTo>
                <a:lnTo>
                  <a:pt x="120627" y="35831"/>
                </a:lnTo>
                <a:lnTo>
                  <a:pt x="113267" y="24114"/>
                </a:lnTo>
                <a:lnTo>
                  <a:pt x="113012" y="238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87444" y="3533992"/>
            <a:ext cx="316230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0"/>
              </a:lnSpc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According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proponents,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40" dirty="0">
                <a:solidFill>
                  <a:srgbClr val="231F20"/>
                </a:solidFill>
                <a:latin typeface="Arial"/>
                <a:cs typeface="Arial"/>
              </a:rPr>
              <a:t>rigorous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breeding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40"/>
              </a:lnSpc>
            </a:pP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pigs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cows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achieve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maximum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weight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is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also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unnatural.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591075" y="3530158"/>
            <a:ext cx="59245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35" dirty="0">
                <a:solidFill>
                  <a:srgbClr val="EC008C"/>
                </a:solidFill>
                <a:latin typeface="Palatino Linotype"/>
                <a:cs typeface="Palatino Linotype"/>
              </a:rPr>
              <a:t>s</a:t>
            </a:r>
            <a:r>
              <a:rPr sz="900" i="1" spc="15" dirty="0">
                <a:solidFill>
                  <a:srgbClr val="EC008C"/>
                </a:solidFill>
                <a:latin typeface="Palatino Linotype"/>
                <a:cs typeface="Palatino Linotype"/>
              </a:rPr>
              <a:t>e</a:t>
            </a:r>
            <a:r>
              <a:rPr sz="900" i="1" spc="-60" dirty="0">
                <a:solidFill>
                  <a:srgbClr val="EC008C"/>
                </a:solidFill>
                <a:latin typeface="Palatino Linotype"/>
                <a:cs typeface="Palatino Linotype"/>
              </a:rPr>
              <a:t>v</a:t>
            </a:r>
            <a:r>
              <a:rPr sz="900" i="1" spc="20" dirty="0">
                <a:solidFill>
                  <a:srgbClr val="EC008C"/>
                </a:solidFill>
                <a:latin typeface="Palatino Linotype"/>
                <a:cs typeface="Palatino Linotype"/>
              </a:rPr>
              <a:t>e</a:t>
            </a:r>
            <a:r>
              <a:rPr sz="900" i="1" dirty="0">
                <a:solidFill>
                  <a:srgbClr val="EC008C"/>
                </a:solidFill>
                <a:latin typeface="Palatino Linotype"/>
                <a:cs typeface="Palatino Linotype"/>
              </a:rPr>
              <a:t>re/strict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35687" y="3530158"/>
            <a:ext cx="116395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solidFill>
                  <a:srgbClr val="EC008C"/>
                </a:solidFill>
                <a:latin typeface="Palatino Linotype"/>
                <a:cs typeface="Palatino Linotype"/>
              </a:rPr>
              <a:t>non-rigo</a:t>
            </a:r>
            <a:r>
              <a:rPr sz="900" i="1" spc="-20" dirty="0">
                <a:solidFill>
                  <a:srgbClr val="EC008C"/>
                </a:solidFill>
                <a:latin typeface="Palatino Linotype"/>
                <a:cs typeface="Palatino Linotype"/>
              </a:rPr>
              <a:t>r</a:t>
            </a:r>
            <a:r>
              <a:rPr sz="900" i="1" dirty="0">
                <a:solidFill>
                  <a:srgbClr val="EC008C"/>
                </a:solidFill>
                <a:latin typeface="Palatino Linotype"/>
                <a:cs typeface="Palatino Linotype"/>
              </a:rPr>
              <a:t>ous/lenient/lax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71578" y="410674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1"/>
                </a:lnTo>
                <a:lnTo>
                  <a:pt x="2031" y="47407"/>
                </a:lnTo>
                <a:lnTo>
                  <a:pt x="0" y="61581"/>
                </a:lnTo>
                <a:lnTo>
                  <a:pt x="1590" y="76479"/>
                </a:lnTo>
                <a:lnTo>
                  <a:pt x="22739" y="111920"/>
                </a:lnTo>
                <a:lnTo>
                  <a:pt x="60993" y="126766"/>
                </a:lnTo>
                <a:lnTo>
                  <a:pt x="76047" y="125204"/>
                </a:lnTo>
                <a:lnTo>
                  <a:pt x="89739" y="120712"/>
                </a:lnTo>
                <a:lnTo>
                  <a:pt x="101758" y="113635"/>
                </a:lnTo>
                <a:lnTo>
                  <a:pt x="111793" y="104322"/>
                </a:lnTo>
                <a:lnTo>
                  <a:pt x="112119" y="103850"/>
                </a:lnTo>
                <a:lnTo>
                  <a:pt x="63394" y="103850"/>
                </a:lnTo>
                <a:lnTo>
                  <a:pt x="46108" y="98536"/>
                </a:lnTo>
                <a:lnTo>
                  <a:pt x="38259" y="86487"/>
                </a:lnTo>
                <a:lnTo>
                  <a:pt x="36120" y="73550"/>
                </a:lnTo>
                <a:lnTo>
                  <a:pt x="36646" y="57627"/>
                </a:lnTo>
                <a:lnTo>
                  <a:pt x="38894" y="44240"/>
                </a:lnTo>
                <a:lnTo>
                  <a:pt x="43638" y="33811"/>
                </a:lnTo>
                <a:lnTo>
                  <a:pt x="55470" y="23600"/>
                </a:lnTo>
                <a:lnTo>
                  <a:pt x="63598" y="23219"/>
                </a:lnTo>
                <a:lnTo>
                  <a:pt x="112397" y="23219"/>
                </a:lnTo>
                <a:lnTo>
                  <a:pt x="103606" y="14292"/>
                </a:lnTo>
                <a:lnTo>
                  <a:pt x="92013" y="6758"/>
                </a:lnTo>
                <a:lnTo>
                  <a:pt x="78860" y="1870"/>
                </a:lnTo>
                <a:lnTo>
                  <a:pt x="64516" y="0"/>
                </a:lnTo>
                <a:close/>
              </a:path>
              <a:path w="127000" h="127000">
                <a:moveTo>
                  <a:pt x="125581" y="51413"/>
                </a:moveTo>
                <a:lnTo>
                  <a:pt x="68793" y="51413"/>
                </a:lnTo>
                <a:lnTo>
                  <a:pt x="80774" y="54867"/>
                </a:lnTo>
                <a:lnTo>
                  <a:pt x="89346" y="65557"/>
                </a:lnTo>
                <a:lnTo>
                  <a:pt x="89583" y="82883"/>
                </a:lnTo>
                <a:lnTo>
                  <a:pt x="86240" y="92664"/>
                </a:lnTo>
                <a:lnTo>
                  <a:pt x="74855" y="101415"/>
                </a:lnTo>
                <a:lnTo>
                  <a:pt x="63394" y="103850"/>
                </a:lnTo>
                <a:lnTo>
                  <a:pt x="112119" y="103850"/>
                </a:lnTo>
                <a:lnTo>
                  <a:pt x="119534" y="93118"/>
                </a:lnTo>
                <a:lnTo>
                  <a:pt x="124671" y="80372"/>
                </a:lnTo>
                <a:lnTo>
                  <a:pt x="126892" y="66430"/>
                </a:lnTo>
                <a:lnTo>
                  <a:pt x="126959" y="63491"/>
                </a:lnTo>
                <a:lnTo>
                  <a:pt x="125581" y="51413"/>
                </a:lnTo>
                <a:close/>
              </a:path>
              <a:path w="127000" h="127000">
                <a:moveTo>
                  <a:pt x="70190" y="63872"/>
                </a:moveTo>
                <a:lnTo>
                  <a:pt x="61820" y="63872"/>
                </a:lnTo>
                <a:lnTo>
                  <a:pt x="53311" y="65523"/>
                </a:lnTo>
                <a:lnTo>
                  <a:pt x="53311" y="87227"/>
                </a:lnTo>
                <a:lnTo>
                  <a:pt x="58518" y="91291"/>
                </a:lnTo>
                <a:lnTo>
                  <a:pt x="68793" y="91291"/>
                </a:lnTo>
                <a:lnTo>
                  <a:pt x="74762" y="87989"/>
                </a:lnTo>
                <a:lnTo>
                  <a:pt x="74762" y="68698"/>
                </a:lnTo>
                <a:lnTo>
                  <a:pt x="70190" y="63872"/>
                </a:lnTo>
                <a:close/>
              </a:path>
              <a:path w="127000" h="127000">
                <a:moveTo>
                  <a:pt x="69301" y="35805"/>
                </a:moveTo>
                <a:lnTo>
                  <a:pt x="54073" y="35805"/>
                </a:lnTo>
                <a:lnTo>
                  <a:pt x="53692" y="49635"/>
                </a:lnTo>
                <a:lnTo>
                  <a:pt x="53438" y="57763"/>
                </a:lnTo>
                <a:lnTo>
                  <a:pt x="56232" y="55223"/>
                </a:lnTo>
                <a:lnTo>
                  <a:pt x="60677" y="51413"/>
                </a:lnTo>
                <a:lnTo>
                  <a:pt x="125581" y="51413"/>
                </a:lnTo>
                <a:lnTo>
                  <a:pt x="125314" y="49072"/>
                </a:lnTo>
                <a:lnTo>
                  <a:pt x="123357" y="43539"/>
                </a:lnTo>
                <a:lnTo>
                  <a:pt x="73365" y="43539"/>
                </a:lnTo>
                <a:lnTo>
                  <a:pt x="72984" y="37964"/>
                </a:lnTo>
                <a:lnTo>
                  <a:pt x="69301" y="35805"/>
                </a:lnTo>
                <a:close/>
              </a:path>
              <a:path w="127000" h="127000">
                <a:moveTo>
                  <a:pt x="112397" y="23219"/>
                </a:moveTo>
                <a:lnTo>
                  <a:pt x="66634" y="23219"/>
                </a:lnTo>
                <a:lnTo>
                  <a:pt x="80173" y="26416"/>
                </a:lnTo>
                <a:lnTo>
                  <a:pt x="88776" y="36677"/>
                </a:lnTo>
                <a:lnTo>
                  <a:pt x="89887" y="43539"/>
                </a:lnTo>
                <a:lnTo>
                  <a:pt x="123357" y="43539"/>
                </a:lnTo>
                <a:lnTo>
                  <a:pt x="120627" y="35820"/>
                </a:lnTo>
                <a:lnTo>
                  <a:pt x="113267" y="24103"/>
                </a:lnTo>
                <a:lnTo>
                  <a:pt x="112397" y="232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187445" y="4104814"/>
            <a:ext cx="3039745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00"/>
              </a:lnSpc>
            </a:pP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Franc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advocated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ardigone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plum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delicate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goat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’</a:t>
            </a:r>
            <a:r>
              <a:rPr sz="900" spc="-3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cheese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called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Brousse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3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ov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91075" y="4101099"/>
            <a:ext cx="9525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5" dirty="0">
                <a:solidFill>
                  <a:srgbClr val="EC008C"/>
                </a:solidFill>
                <a:latin typeface="Palatino Linotype"/>
                <a:cs typeface="Palatino Linotype"/>
              </a:rPr>
              <a:t>supported/endo</a:t>
            </a:r>
            <a:r>
              <a:rPr sz="900" i="1" spc="-15" dirty="0">
                <a:solidFill>
                  <a:srgbClr val="EC008C"/>
                </a:solidFill>
                <a:latin typeface="Palatino Linotype"/>
                <a:cs typeface="Palatino Linotype"/>
              </a:rPr>
              <a:t>r</a:t>
            </a:r>
            <a:r>
              <a:rPr sz="900" i="1" spc="25" dirty="0">
                <a:solidFill>
                  <a:srgbClr val="EC008C"/>
                </a:solidFill>
                <a:latin typeface="Palatino Linotype"/>
                <a:cs typeface="Palatino Linotype"/>
              </a:rPr>
              <a:t>sed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35687" y="4101099"/>
            <a:ext cx="93345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15" dirty="0">
                <a:solidFill>
                  <a:srgbClr val="EC008C"/>
                </a:solidFill>
                <a:latin typeface="Palatino Linotype"/>
                <a:cs typeface="Palatino Linotype"/>
              </a:rPr>
              <a:t>opposed/disa</a:t>
            </a:r>
            <a:r>
              <a:rPr sz="900" i="1" spc="-5" dirty="0">
                <a:solidFill>
                  <a:srgbClr val="EC008C"/>
                </a:solidFill>
                <a:latin typeface="Palatino Linotype"/>
                <a:cs typeface="Palatino Linotype"/>
              </a:rPr>
              <a:t>v</a:t>
            </a:r>
            <a:r>
              <a:rPr sz="900" i="1" spc="25" dirty="0">
                <a:solidFill>
                  <a:srgbClr val="EC008C"/>
                </a:solidFill>
                <a:latin typeface="Palatino Linotype"/>
                <a:cs typeface="Palatino Linotype"/>
              </a:rPr>
              <a:t>o</a:t>
            </a:r>
            <a:r>
              <a:rPr sz="900" i="1" spc="-20" dirty="0">
                <a:solidFill>
                  <a:srgbClr val="EC008C"/>
                </a:solidFill>
                <a:latin typeface="Palatino Linotype"/>
                <a:cs typeface="Palatino Linotype"/>
              </a:rPr>
              <a:t>w</a:t>
            </a:r>
            <a:r>
              <a:rPr sz="900" i="1" spc="20" dirty="0">
                <a:solidFill>
                  <a:srgbClr val="EC008C"/>
                </a:solidFill>
                <a:latin typeface="Palatino Linotype"/>
                <a:cs typeface="Palatino Linotype"/>
              </a:rPr>
              <a:t>ed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971574" y="4677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57" y="0"/>
                </a:moveTo>
                <a:lnTo>
                  <a:pt x="24513" y="13490"/>
                </a:lnTo>
                <a:lnTo>
                  <a:pt x="2011" y="47447"/>
                </a:lnTo>
                <a:lnTo>
                  <a:pt x="0" y="61621"/>
                </a:lnTo>
                <a:lnTo>
                  <a:pt x="1591" y="76476"/>
                </a:lnTo>
                <a:lnTo>
                  <a:pt x="22747" y="111911"/>
                </a:lnTo>
                <a:lnTo>
                  <a:pt x="61009" y="126793"/>
                </a:lnTo>
                <a:lnTo>
                  <a:pt x="76049" y="125226"/>
                </a:lnTo>
                <a:lnTo>
                  <a:pt x="89730" y="120723"/>
                </a:lnTo>
                <a:lnTo>
                  <a:pt x="101742" y="113632"/>
                </a:lnTo>
                <a:lnTo>
                  <a:pt x="111774" y="104306"/>
                </a:lnTo>
                <a:lnTo>
                  <a:pt x="113122" y="102354"/>
                </a:lnTo>
                <a:lnTo>
                  <a:pt x="44285" y="102354"/>
                </a:lnTo>
                <a:lnTo>
                  <a:pt x="72746" y="37546"/>
                </a:lnTo>
                <a:lnTo>
                  <a:pt x="36919" y="37546"/>
                </a:lnTo>
                <a:lnTo>
                  <a:pt x="36919" y="24478"/>
                </a:lnTo>
                <a:lnTo>
                  <a:pt x="113515" y="24478"/>
                </a:lnTo>
                <a:lnTo>
                  <a:pt x="113255" y="24064"/>
                </a:lnTo>
                <a:lnTo>
                  <a:pt x="103584" y="14262"/>
                </a:lnTo>
                <a:lnTo>
                  <a:pt x="91979" y="6736"/>
                </a:lnTo>
                <a:lnTo>
                  <a:pt x="78813" y="1858"/>
                </a:lnTo>
                <a:lnTo>
                  <a:pt x="64457" y="0"/>
                </a:lnTo>
                <a:close/>
              </a:path>
              <a:path w="127000" h="127000">
                <a:moveTo>
                  <a:pt x="113515" y="24478"/>
                </a:moveTo>
                <a:lnTo>
                  <a:pt x="89764" y="24478"/>
                </a:lnTo>
                <a:lnTo>
                  <a:pt x="89764" y="38435"/>
                </a:lnTo>
                <a:lnTo>
                  <a:pt x="62967" y="102354"/>
                </a:lnTo>
                <a:lnTo>
                  <a:pt x="113122" y="102354"/>
                </a:lnTo>
                <a:lnTo>
                  <a:pt x="119516" y="93094"/>
                </a:lnTo>
                <a:lnTo>
                  <a:pt x="124659" y="80349"/>
                </a:lnTo>
                <a:lnTo>
                  <a:pt x="126892" y="66420"/>
                </a:lnTo>
                <a:lnTo>
                  <a:pt x="126962" y="63416"/>
                </a:lnTo>
                <a:lnTo>
                  <a:pt x="125315" y="49013"/>
                </a:lnTo>
                <a:lnTo>
                  <a:pt x="120623" y="35772"/>
                </a:lnTo>
                <a:lnTo>
                  <a:pt x="113515" y="2447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187447" y="4676003"/>
            <a:ext cx="314769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00"/>
              </a:lnSpc>
            </a:pP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defence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quiet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material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pleasure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is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only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way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oppose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 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universal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folly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Fast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Lif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591075" y="4671888"/>
            <a:ext cx="1014094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solidFill>
                  <a:srgbClr val="EC008C"/>
                </a:solidFill>
                <a:latin typeface="Palatino Linotype"/>
                <a:cs typeface="Palatino Linotype"/>
              </a:rPr>
              <a:t>idiocy/ridiculousness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835690" y="4671888"/>
            <a:ext cx="3937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wisdom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971577" y="524847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06" y="0"/>
                </a:moveTo>
                <a:lnTo>
                  <a:pt x="24551" y="13475"/>
                </a:lnTo>
                <a:lnTo>
                  <a:pt x="2028" y="47414"/>
                </a:lnTo>
                <a:lnTo>
                  <a:pt x="0" y="61588"/>
                </a:lnTo>
                <a:lnTo>
                  <a:pt x="1589" y="76446"/>
                </a:lnTo>
                <a:lnTo>
                  <a:pt x="22729" y="111897"/>
                </a:lnTo>
                <a:lnTo>
                  <a:pt x="60968" y="126803"/>
                </a:lnTo>
                <a:lnTo>
                  <a:pt x="76023" y="125236"/>
                </a:lnTo>
                <a:lnTo>
                  <a:pt x="89715" y="120730"/>
                </a:lnTo>
                <a:lnTo>
                  <a:pt x="101734" y="113638"/>
                </a:lnTo>
                <a:lnTo>
                  <a:pt x="111771" y="104313"/>
                </a:lnTo>
                <a:lnTo>
                  <a:pt x="113633" y="101618"/>
                </a:lnTo>
                <a:lnTo>
                  <a:pt x="75724" y="101618"/>
                </a:lnTo>
                <a:lnTo>
                  <a:pt x="56035" y="100928"/>
                </a:lnTo>
                <a:lnTo>
                  <a:pt x="43410" y="96005"/>
                </a:lnTo>
                <a:lnTo>
                  <a:pt x="37006" y="88059"/>
                </a:lnTo>
                <a:lnTo>
                  <a:pt x="35773" y="75251"/>
                </a:lnTo>
                <a:lnTo>
                  <a:pt x="38059" y="70972"/>
                </a:lnTo>
                <a:lnTo>
                  <a:pt x="45311" y="63987"/>
                </a:lnTo>
                <a:lnTo>
                  <a:pt x="48867" y="62844"/>
                </a:lnTo>
                <a:lnTo>
                  <a:pt x="51788" y="61828"/>
                </a:lnTo>
                <a:lnTo>
                  <a:pt x="47851" y="60697"/>
                </a:lnTo>
                <a:lnTo>
                  <a:pt x="37043" y="57243"/>
                </a:lnTo>
                <a:lnTo>
                  <a:pt x="37043" y="45191"/>
                </a:lnTo>
                <a:lnTo>
                  <a:pt x="40377" y="34350"/>
                </a:lnTo>
                <a:lnTo>
                  <a:pt x="51022" y="25705"/>
                </a:lnTo>
                <a:lnTo>
                  <a:pt x="114276" y="25705"/>
                </a:lnTo>
                <a:lnTo>
                  <a:pt x="113265" y="24097"/>
                </a:lnTo>
                <a:lnTo>
                  <a:pt x="103602" y="14288"/>
                </a:lnTo>
                <a:lnTo>
                  <a:pt x="92008" y="6755"/>
                </a:lnTo>
                <a:lnTo>
                  <a:pt x="78852" y="1869"/>
                </a:lnTo>
                <a:lnTo>
                  <a:pt x="64506" y="0"/>
                </a:lnTo>
                <a:close/>
              </a:path>
              <a:path w="127000" h="127000">
                <a:moveTo>
                  <a:pt x="114276" y="25705"/>
                </a:moveTo>
                <a:lnTo>
                  <a:pt x="51022" y="25705"/>
                </a:lnTo>
                <a:lnTo>
                  <a:pt x="70792" y="26181"/>
                </a:lnTo>
                <a:lnTo>
                  <a:pt x="83344" y="30823"/>
                </a:lnTo>
                <a:lnTo>
                  <a:pt x="89522" y="38598"/>
                </a:lnTo>
                <a:lnTo>
                  <a:pt x="86517" y="54226"/>
                </a:lnTo>
                <a:lnTo>
                  <a:pt x="77593" y="61137"/>
                </a:lnTo>
                <a:lnTo>
                  <a:pt x="78318" y="62602"/>
                </a:lnTo>
                <a:lnTo>
                  <a:pt x="83538" y="63872"/>
                </a:lnTo>
                <a:lnTo>
                  <a:pt x="87729" y="69702"/>
                </a:lnTo>
                <a:lnTo>
                  <a:pt x="90396" y="73486"/>
                </a:lnTo>
                <a:lnTo>
                  <a:pt x="91285" y="77525"/>
                </a:lnTo>
                <a:lnTo>
                  <a:pt x="91285" y="81309"/>
                </a:lnTo>
                <a:lnTo>
                  <a:pt x="86917" y="93892"/>
                </a:lnTo>
                <a:lnTo>
                  <a:pt x="75724" y="101618"/>
                </a:lnTo>
                <a:lnTo>
                  <a:pt x="113633" y="101618"/>
                </a:lnTo>
                <a:lnTo>
                  <a:pt x="119515" y="93108"/>
                </a:lnTo>
                <a:lnTo>
                  <a:pt x="124658" y="80375"/>
                </a:lnTo>
                <a:lnTo>
                  <a:pt x="126889" y="66469"/>
                </a:lnTo>
                <a:lnTo>
                  <a:pt x="126959" y="63479"/>
                </a:lnTo>
                <a:lnTo>
                  <a:pt x="125314" y="49063"/>
                </a:lnTo>
                <a:lnTo>
                  <a:pt x="120626" y="35813"/>
                </a:lnTo>
                <a:lnTo>
                  <a:pt x="114276" y="25705"/>
                </a:lnTo>
                <a:close/>
              </a:path>
              <a:path w="127000" h="127000">
                <a:moveTo>
                  <a:pt x="69555" y="68952"/>
                </a:moveTo>
                <a:lnTo>
                  <a:pt x="57122" y="68952"/>
                </a:lnTo>
                <a:lnTo>
                  <a:pt x="52423" y="73867"/>
                </a:lnTo>
                <a:lnTo>
                  <a:pt x="52423" y="88256"/>
                </a:lnTo>
                <a:lnTo>
                  <a:pt x="58392" y="91927"/>
                </a:lnTo>
                <a:lnTo>
                  <a:pt x="68412" y="91927"/>
                </a:lnTo>
                <a:lnTo>
                  <a:pt x="74762" y="88891"/>
                </a:lnTo>
                <a:lnTo>
                  <a:pt x="74762" y="73105"/>
                </a:lnTo>
                <a:lnTo>
                  <a:pt x="69555" y="68952"/>
                </a:lnTo>
                <a:close/>
              </a:path>
              <a:path w="127000" h="127000">
                <a:moveTo>
                  <a:pt x="69047" y="35678"/>
                </a:moveTo>
                <a:lnTo>
                  <a:pt x="58265" y="35678"/>
                </a:lnTo>
                <a:lnTo>
                  <a:pt x="53693" y="39476"/>
                </a:lnTo>
                <a:lnTo>
                  <a:pt x="53693" y="50906"/>
                </a:lnTo>
                <a:lnTo>
                  <a:pt x="57630" y="55465"/>
                </a:lnTo>
                <a:lnTo>
                  <a:pt x="69428" y="55465"/>
                </a:lnTo>
                <a:lnTo>
                  <a:pt x="74254" y="51655"/>
                </a:lnTo>
                <a:lnTo>
                  <a:pt x="74254" y="39107"/>
                </a:lnTo>
                <a:lnTo>
                  <a:pt x="69047" y="3567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187447" y="5235168"/>
            <a:ext cx="284099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industr</a:t>
            </a:r>
            <a:r>
              <a:rPr sz="900" spc="-6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900" i="1" spc="-20" dirty="0">
                <a:solidFill>
                  <a:srgbClr val="231F20"/>
                </a:solidFill>
                <a:latin typeface="Noto Serif Cond"/>
                <a:cs typeface="Noto Serif Cond"/>
              </a:rPr>
              <a:t>ffi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ciency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leads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25" dirty="0">
                <a:solidFill>
                  <a:srgbClr val="231F20"/>
                </a:solidFill>
                <a:latin typeface="Arial"/>
                <a:cs typeface="Arial"/>
              </a:rPr>
              <a:t>homogenization.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591075" y="5242753"/>
            <a:ext cx="7620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5" dirty="0">
                <a:solidFill>
                  <a:srgbClr val="EC008C"/>
                </a:solidFill>
                <a:latin typeface="Palatino Linotype"/>
                <a:cs typeface="Palatino Linotype"/>
              </a:rPr>
              <a:t>s</a:t>
            </a:r>
            <a:r>
              <a:rPr sz="900" i="1" spc="-15" dirty="0">
                <a:solidFill>
                  <a:srgbClr val="EC008C"/>
                </a:solidFill>
                <a:latin typeface="Palatino Linotype"/>
                <a:cs typeface="Palatino Linotype"/>
              </a:rPr>
              <a:t>t</a:t>
            </a: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anda</a:t>
            </a:r>
            <a:r>
              <a:rPr sz="900" i="1" spc="-10" dirty="0">
                <a:solidFill>
                  <a:srgbClr val="EC008C"/>
                </a:solidFill>
                <a:latin typeface="Palatino Linotype"/>
                <a:cs typeface="Palatino Linotype"/>
              </a:rPr>
              <a:t>rdi</a:t>
            </a:r>
            <a:r>
              <a:rPr sz="900" i="1" spc="-30" dirty="0">
                <a:solidFill>
                  <a:srgbClr val="EC008C"/>
                </a:solidFill>
                <a:latin typeface="Palatino Linotype"/>
                <a:cs typeface="Palatino Linotype"/>
              </a:rPr>
              <a:t>z</a:t>
            </a: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ation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835685" y="5242753"/>
            <a:ext cx="10966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15" dirty="0">
                <a:solidFill>
                  <a:srgbClr val="EC008C"/>
                </a:solidFill>
                <a:latin typeface="Palatino Linotype"/>
                <a:cs typeface="Palatino Linotype"/>
              </a:rPr>
              <a:t>di</a:t>
            </a:r>
            <a:r>
              <a:rPr sz="900" i="1" spc="-35" dirty="0">
                <a:solidFill>
                  <a:srgbClr val="EC008C"/>
                </a:solidFill>
                <a:latin typeface="Palatino Linotype"/>
                <a:cs typeface="Palatino Linotype"/>
              </a:rPr>
              <a:t>v</a:t>
            </a:r>
            <a:r>
              <a:rPr sz="900" i="1" spc="20" dirty="0">
                <a:solidFill>
                  <a:srgbClr val="EC008C"/>
                </a:solidFill>
                <a:latin typeface="Palatino Linotype"/>
                <a:cs typeface="Palatino Linotype"/>
              </a:rPr>
              <a:t>e</a:t>
            </a:r>
            <a:r>
              <a:rPr sz="900" i="1" dirty="0">
                <a:solidFill>
                  <a:srgbClr val="EC008C"/>
                </a:solidFill>
                <a:latin typeface="Palatino Linotype"/>
                <a:cs typeface="Palatino Linotype"/>
              </a:rPr>
              <a:t>rsity/hete</a:t>
            </a:r>
            <a:r>
              <a:rPr sz="900" i="1" spc="-20" dirty="0">
                <a:solidFill>
                  <a:srgbClr val="EC008C"/>
                </a:solidFill>
                <a:latin typeface="Palatino Linotype"/>
                <a:cs typeface="Palatino Linotype"/>
              </a:rPr>
              <a:t>r</a:t>
            </a:r>
            <a:r>
              <a:rPr sz="900" i="1" spc="5" dirty="0">
                <a:solidFill>
                  <a:srgbClr val="EC008C"/>
                </a:solidFill>
                <a:latin typeface="Palatino Linotype"/>
                <a:cs typeface="Palatino Linotype"/>
              </a:rPr>
              <a:t>ogeneity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971577" y="581933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06" y="0"/>
                </a:moveTo>
                <a:lnTo>
                  <a:pt x="24551" y="13475"/>
                </a:lnTo>
                <a:lnTo>
                  <a:pt x="2028" y="47414"/>
                </a:lnTo>
                <a:lnTo>
                  <a:pt x="0" y="61588"/>
                </a:lnTo>
                <a:lnTo>
                  <a:pt x="1589" y="76466"/>
                </a:lnTo>
                <a:lnTo>
                  <a:pt x="22729" y="111918"/>
                </a:lnTo>
                <a:lnTo>
                  <a:pt x="60968" y="126803"/>
                </a:lnTo>
                <a:lnTo>
                  <a:pt x="76023" y="125239"/>
                </a:lnTo>
                <a:lnTo>
                  <a:pt x="89715" y="120741"/>
                </a:lnTo>
                <a:lnTo>
                  <a:pt x="101734" y="113657"/>
                </a:lnTo>
                <a:lnTo>
                  <a:pt x="111771" y="104339"/>
                </a:lnTo>
                <a:lnTo>
                  <a:pt x="111933" y="104104"/>
                </a:lnTo>
                <a:lnTo>
                  <a:pt x="62653" y="104104"/>
                </a:lnTo>
                <a:lnTo>
                  <a:pt x="51436" y="102957"/>
                </a:lnTo>
                <a:lnTo>
                  <a:pt x="39490" y="94788"/>
                </a:lnTo>
                <a:lnTo>
                  <a:pt x="36789" y="83799"/>
                </a:lnTo>
                <a:lnTo>
                  <a:pt x="72345" y="83799"/>
                </a:lnTo>
                <a:lnTo>
                  <a:pt x="73509" y="74032"/>
                </a:lnTo>
                <a:lnTo>
                  <a:pt x="59916" y="74032"/>
                </a:lnTo>
                <a:lnTo>
                  <a:pt x="44031" y="68844"/>
                </a:lnTo>
                <a:lnTo>
                  <a:pt x="37047" y="57580"/>
                </a:lnTo>
                <a:lnTo>
                  <a:pt x="38800" y="40935"/>
                </a:lnTo>
                <a:lnTo>
                  <a:pt x="45575" y="29935"/>
                </a:lnTo>
                <a:lnTo>
                  <a:pt x="56685" y="24505"/>
                </a:lnTo>
                <a:lnTo>
                  <a:pt x="113521" y="24505"/>
                </a:lnTo>
                <a:lnTo>
                  <a:pt x="113265" y="24097"/>
                </a:lnTo>
                <a:lnTo>
                  <a:pt x="103602" y="14288"/>
                </a:lnTo>
                <a:lnTo>
                  <a:pt x="92008" y="6755"/>
                </a:lnTo>
                <a:lnTo>
                  <a:pt x="78852" y="1869"/>
                </a:lnTo>
                <a:lnTo>
                  <a:pt x="64506" y="0"/>
                </a:lnTo>
                <a:close/>
              </a:path>
              <a:path w="127000" h="127000">
                <a:moveTo>
                  <a:pt x="113521" y="24505"/>
                </a:moveTo>
                <a:lnTo>
                  <a:pt x="56685" y="24505"/>
                </a:lnTo>
                <a:lnTo>
                  <a:pt x="75999" y="28173"/>
                </a:lnTo>
                <a:lnTo>
                  <a:pt x="86246" y="37825"/>
                </a:lnTo>
                <a:lnTo>
                  <a:pt x="90300" y="49998"/>
                </a:lnTo>
                <a:lnTo>
                  <a:pt x="91030" y="61226"/>
                </a:lnTo>
                <a:lnTo>
                  <a:pt x="89109" y="81579"/>
                </a:lnTo>
                <a:lnTo>
                  <a:pt x="83542" y="94659"/>
                </a:lnTo>
                <a:lnTo>
                  <a:pt x="74624" y="101742"/>
                </a:lnTo>
                <a:lnTo>
                  <a:pt x="62653" y="104104"/>
                </a:lnTo>
                <a:lnTo>
                  <a:pt x="111933" y="104104"/>
                </a:lnTo>
                <a:lnTo>
                  <a:pt x="119515" y="93136"/>
                </a:lnTo>
                <a:lnTo>
                  <a:pt x="124658" y="80397"/>
                </a:lnTo>
                <a:lnTo>
                  <a:pt x="126889" y="66474"/>
                </a:lnTo>
                <a:lnTo>
                  <a:pt x="126959" y="63479"/>
                </a:lnTo>
                <a:lnTo>
                  <a:pt x="125314" y="49063"/>
                </a:lnTo>
                <a:lnTo>
                  <a:pt x="120626" y="35813"/>
                </a:lnTo>
                <a:lnTo>
                  <a:pt x="113521" y="24505"/>
                </a:lnTo>
                <a:close/>
              </a:path>
              <a:path w="127000" h="127000">
                <a:moveTo>
                  <a:pt x="72345" y="83799"/>
                </a:moveTo>
                <a:lnTo>
                  <a:pt x="53693" y="83799"/>
                </a:lnTo>
                <a:lnTo>
                  <a:pt x="54074" y="88498"/>
                </a:lnTo>
                <a:lnTo>
                  <a:pt x="57122" y="91419"/>
                </a:lnTo>
                <a:lnTo>
                  <a:pt x="61821" y="91419"/>
                </a:lnTo>
                <a:lnTo>
                  <a:pt x="72265" y="84466"/>
                </a:lnTo>
                <a:lnTo>
                  <a:pt x="72345" y="83799"/>
                </a:lnTo>
                <a:close/>
              </a:path>
              <a:path w="127000" h="127000">
                <a:moveTo>
                  <a:pt x="74033" y="69633"/>
                </a:moveTo>
                <a:lnTo>
                  <a:pt x="68412" y="73651"/>
                </a:lnTo>
                <a:lnTo>
                  <a:pt x="63345" y="74032"/>
                </a:lnTo>
                <a:lnTo>
                  <a:pt x="73509" y="74032"/>
                </a:lnTo>
                <a:lnTo>
                  <a:pt x="74033" y="69633"/>
                </a:lnTo>
                <a:close/>
              </a:path>
              <a:path w="127000" h="127000">
                <a:moveTo>
                  <a:pt x="70063" y="36567"/>
                </a:moveTo>
                <a:lnTo>
                  <a:pt x="55344" y="36567"/>
                </a:lnTo>
                <a:lnTo>
                  <a:pt x="52423" y="42917"/>
                </a:lnTo>
                <a:lnTo>
                  <a:pt x="52423" y="51541"/>
                </a:lnTo>
                <a:lnTo>
                  <a:pt x="53185" y="61066"/>
                </a:lnTo>
                <a:lnTo>
                  <a:pt x="71206" y="61066"/>
                </a:lnTo>
                <a:lnTo>
                  <a:pt x="73619" y="53827"/>
                </a:lnTo>
                <a:lnTo>
                  <a:pt x="73619" y="41520"/>
                </a:lnTo>
                <a:lnTo>
                  <a:pt x="70063" y="365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187445" y="5817447"/>
            <a:ext cx="314579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00"/>
              </a:lnSpc>
            </a:pP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Manufacturers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process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35" dirty="0">
                <a:solidFill>
                  <a:srgbClr val="231F20"/>
                </a:solidFill>
                <a:latin typeface="Arial"/>
                <a:cs typeface="Arial"/>
              </a:rPr>
              <a:t>inputs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—be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tur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eys,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tomatoes,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turnips—more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quickly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sam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900" spc="-4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591075" y="5813618"/>
            <a:ext cx="6832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20" dirty="0">
                <a:solidFill>
                  <a:srgbClr val="EC008C"/>
                </a:solidFill>
                <a:latin typeface="Palatino Linotype"/>
                <a:cs typeface="Palatino Linotype"/>
              </a:rPr>
              <a:t>r</a:t>
            </a:r>
            <a:r>
              <a:rPr sz="900" i="1" spc="20" dirty="0">
                <a:solidFill>
                  <a:srgbClr val="EC008C"/>
                </a:solidFill>
                <a:latin typeface="Palatino Linotype"/>
                <a:cs typeface="Palatino Linotype"/>
              </a:rPr>
              <a:t>aw</a:t>
            </a:r>
            <a:r>
              <a:rPr sz="900" i="1" spc="5" dirty="0">
                <a:solidFill>
                  <a:srgbClr val="EC008C"/>
                </a:solidFill>
                <a:latin typeface="Palatino Linotype"/>
                <a:cs typeface="Palatino Linotype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Palatino Linotype"/>
                <a:cs typeface="Palatino Linotype"/>
              </a:rPr>
              <a:t>materials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835690" y="5813618"/>
            <a:ext cx="3816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solidFill>
                  <a:srgbClr val="EC008C"/>
                </a:solidFill>
                <a:latin typeface="Palatino Linotype"/>
                <a:cs typeface="Palatino Linotype"/>
              </a:rPr>
              <a:t>outputs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971574" y="639020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55" y="0"/>
                </a:moveTo>
                <a:lnTo>
                  <a:pt x="24513" y="13490"/>
                </a:lnTo>
                <a:lnTo>
                  <a:pt x="2011" y="47448"/>
                </a:lnTo>
                <a:lnTo>
                  <a:pt x="0" y="61622"/>
                </a:lnTo>
                <a:lnTo>
                  <a:pt x="1591" y="76478"/>
                </a:lnTo>
                <a:lnTo>
                  <a:pt x="22750" y="111915"/>
                </a:lnTo>
                <a:lnTo>
                  <a:pt x="61008" y="126793"/>
                </a:lnTo>
                <a:lnTo>
                  <a:pt x="76049" y="125227"/>
                </a:lnTo>
                <a:lnTo>
                  <a:pt x="89730" y="120723"/>
                </a:lnTo>
                <a:lnTo>
                  <a:pt x="101742" y="113632"/>
                </a:lnTo>
                <a:lnTo>
                  <a:pt x="111774" y="104306"/>
                </a:lnTo>
                <a:lnTo>
                  <a:pt x="112850" y="102747"/>
                </a:lnTo>
                <a:lnTo>
                  <a:pt x="86615" y="102747"/>
                </a:lnTo>
                <a:lnTo>
                  <a:pt x="83013" y="101846"/>
                </a:lnTo>
                <a:lnTo>
                  <a:pt x="37186" y="101846"/>
                </a:lnTo>
                <a:lnTo>
                  <a:pt x="37186" y="51109"/>
                </a:lnTo>
                <a:lnTo>
                  <a:pt x="21679" y="51109"/>
                </a:lnTo>
                <a:lnTo>
                  <a:pt x="21679" y="35514"/>
                </a:lnTo>
                <a:lnTo>
                  <a:pt x="27775" y="32466"/>
                </a:lnTo>
                <a:lnTo>
                  <a:pt x="33757" y="28541"/>
                </a:lnTo>
                <a:lnTo>
                  <a:pt x="39218" y="23842"/>
                </a:lnTo>
                <a:lnTo>
                  <a:pt x="113035" y="23842"/>
                </a:lnTo>
                <a:lnTo>
                  <a:pt x="103586" y="14265"/>
                </a:lnTo>
                <a:lnTo>
                  <a:pt x="91981" y="6739"/>
                </a:lnTo>
                <a:lnTo>
                  <a:pt x="78814" y="1860"/>
                </a:lnTo>
                <a:lnTo>
                  <a:pt x="64455" y="0"/>
                </a:lnTo>
                <a:close/>
              </a:path>
              <a:path w="127000" h="127000">
                <a:moveTo>
                  <a:pt x="114055" y="25336"/>
                </a:moveTo>
                <a:lnTo>
                  <a:pt x="72943" y="25336"/>
                </a:lnTo>
                <a:lnTo>
                  <a:pt x="90670" y="25832"/>
                </a:lnTo>
                <a:lnTo>
                  <a:pt x="98629" y="30903"/>
                </a:lnTo>
                <a:lnTo>
                  <a:pt x="103398" y="41034"/>
                </a:lnTo>
                <a:lnTo>
                  <a:pt x="105764" y="53754"/>
                </a:lnTo>
                <a:lnTo>
                  <a:pt x="105170" y="70954"/>
                </a:lnTo>
                <a:lnTo>
                  <a:pt x="102408" y="85958"/>
                </a:lnTo>
                <a:lnTo>
                  <a:pt x="96536" y="97109"/>
                </a:lnTo>
                <a:lnTo>
                  <a:pt x="86615" y="102747"/>
                </a:lnTo>
                <a:lnTo>
                  <a:pt x="112850" y="102747"/>
                </a:lnTo>
                <a:lnTo>
                  <a:pt x="119516" y="93095"/>
                </a:lnTo>
                <a:lnTo>
                  <a:pt x="124659" y="80349"/>
                </a:lnTo>
                <a:lnTo>
                  <a:pt x="126892" y="66420"/>
                </a:lnTo>
                <a:lnTo>
                  <a:pt x="126962" y="63416"/>
                </a:lnTo>
                <a:lnTo>
                  <a:pt x="125315" y="49014"/>
                </a:lnTo>
                <a:lnTo>
                  <a:pt x="120623" y="35774"/>
                </a:lnTo>
                <a:lnTo>
                  <a:pt x="114055" y="25336"/>
                </a:lnTo>
                <a:close/>
              </a:path>
              <a:path w="127000" h="127000">
                <a:moveTo>
                  <a:pt x="113035" y="23842"/>
                </a:moveTo>
                <a:lnTo>
                  <a:pt x="51537" y="23842"/>
                </a:lnTo>
                <a:lnTo>
                  <a:pt x="51537" y="101846"/>
                </a:lnTo>
                <a:lnTo>
                  <a:pt x="83013" y="101846"/>
                </a:lnTo>
                <a:lnTo>
                  <a:pt x="73021" y="99346"/>
                </a:lnTo>
                <a:lnTo>
                  <a:pt x="64630" y="89854"/>
                </a:lnTo>
                <a:lnTo>
                  <a:pt x="60467" y="76199"/>
                </a:lnTo>
                <a:lnTo>
                  <a:pt x="59525" y="63035"/>
                </a:lnTo>
                <a:lnTo>
                  <a:pt x="60306" y="51148"/>
                </a:lnTo>
                <a:lnTo>
                  <a:pt x="64069" y="36565"/>
                </a:lnTo>
                <a:lnTo>
                  <a:pt x="72943" y="25336"/>
                </a:lnTo>
                <a:lnTo>
                  <a:pt x="114055" y="25336"/>
                </a:lnTo>
                <a:lnTo>
                  <a:pt x="113257" y="24068"/>
                </a:lnTo>
                <a:lnTo>
                  <a:pt x="113035" y="23842"/>
                </a:lnTo>
                <a:close/>
              </a:path>
              <a:path w="127000" h="127000">
                <a:moveTo>
                  <a:pt x="87973" y="35641"/>
                </a:moveTo>
                <a:lnTo>
                  <a:pt x="78715" y="35641"/>
                </a:lnTo>
                <a:lnTo>
                  <a:pt x="76937" y="40086"/>
                </a:lnTo>
                <a:lnTo>
                  <a:pt x="76302" y="42359"/>
                </a:lnTo>
                <a:lnTo>
                  <a:pt x="74016" y="50347"/>
                </a:lnTo>
                <a:lnTo>
                  <a:pt x="74016" y="64178"/>
                </a:lnTo>
                <a:lnTo>
                  <a:pt x="75536" y="81054"/>
                </a:lnTo>
                <a:lnTo>
                  <a:pt x="81540" y="89755"/>
                </a:lnTo>
                <a:lnTo>
                  <a:pt x="89580" y="82382"/>
                </a:lnTo>
                <a:lnTo>
                  <a:pt x="91742" y="67133"/>
                </a:lnTo>
                <a:lnTo>
                  <a:pt x="91780" y="64178"/>
                </a:lnTo>
                <a:lnTo>
                  <a:pt x="91783" y="59098"/>
                </a:lnTo>
                <a:lnTo>
                  <a:pt x="91148" y="49839"/>
                </a:lnTo>
                <a:lnTo>
                  <a:pt x="90005" y="44772"/>
                </a:lnTo>
                <a:lnTo>
                  <a:pt x="89497" y="42613"/>
                </a:lnTo>
                <a:lnTo>
                  <a:pt x="87973" y="35641"/>
                </a:lnTo>
                <a:close/>
              </a:path>
              <a:path w="127000" h="127000">
                <a:moveTo>
                  <a:pt x="37186" y="41216"/>
                </a:moveTo>
                <a:lnTo>
                  <a:pt x="34392" y="43629"/>
                </a:lnTo>
                <a:lnTo>
                  <a:pt x="28918" y="47693"/>
                </a:lnTo>
                <a:lnTo>
                  <a:pt x="21679" y="51109"/>
                </a:lnTo>
                <a:lnTo>
                  <a:pt x="37186" y="51109"/>
                </a:lnTo>
                <a:lnTo>
                  <a:pt x="37186" y="4121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187447" y="6388317"/>
            <a:ext cx="3253740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1000"/>
              </a:lnSpc>
            </a:pP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members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also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idealize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“eco-gastronomy”—the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30" dirty="0">
                <a:solidFill>
                  <a:srgbClr val="231F20"/>
                </a:solidFill>
                <a:latin typeface="Arial"/>
                <a:cs typeface="Arial"/>
              </a:rPr>
              <a:t>notion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eating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well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can,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should,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5" dirty="0">
                <a:solidFill>
                  <a:srgbClr val="231F20"/>
                </a:solidFill>
                <a:latin typeface="Arial"/>
                <a:cs typeface="Arial"/>
              </a:rPr>
              <a:t>go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protecting 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environment.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91075" y="6384483"/>
            <a:ext cx="63944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20" dirty="0">
                <a:solidFill>
                  <a:srgbClr val="EC008C"/>
                </a:solidFill>
                <a:latin typeface="Palatino Linotype"/>
                <a:cs typeface="Palatino Linotype"/>
              </a:rPr>
              <a:t>idea</a:t>
            </a:r>
            <a:r>
              <a:rPr sz="900" i="1" spc="5" dirty="0">
                <a:solidFill>
                  <a:srgbClr val="EC008C"/>
                </a:solidFill>
                <a:latin typeface="Palatino Linotype"/>
                <a:cs typeface="Palatino Linotype"/>
              </a:rPr>
              <a:t> </a:t>
            </a:r>
            <a:r>
              <a:rPr sz="900" i="1" spc="20" dirty="0">
                <a:solidFill>
                  <a:srgbClr val="EC008C"/>
                </a:solidFill>
                <a:latin typeface="Palatino Linotype"/>
                <a:cs typeface="Palatino Linotype"/>
              </a:rPr>
              <a:t>or</a:t>
            </a:r>
            <a:r>
              <a:rPr sz="900" i="1" spc="5" dirty="0">
                <a:solidFill>
                  <a:srgbClr val="EC008C"/>
                </a:solidFill>
                <a:latin typeface="Palatino Linotype"/>
                <a:cs typeface="Palatino Linotype"/>
              </a:rPr>
              <a:t> </a:t>
            </a:r>
            <a:r>
              <a:rPr sz="900" i="1" spc="20" dirty="0">
                <a:solidFill>
                  <a:srgbClr val="EC008C"/>
                </a:solidFill>
                <a:latin typeface="Palatino Linotype"/>
                <a:cs typeface="Palatino Linotype"/>
              </a:rPr>
              <a:t>belief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628924" y="770417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57" y="0"/>
                </a:moveTo>
                <a:lnTo>
                  <a:pt x="24516" y="13487"/>
                </a:lnTo>
                <a:lnTo>
                  <a:pt x="2010" y="47443"/>
                </a:lnTo>
                <a:lnTo>
                  <a:pt x="0" y="61618"/>
                </a:lnTo>
                <a:lnTo>
                  <a:pt x="1592" y="76475"/>
                </a:lnTo>
                <a:lnTo>
                  <a:pt x="22756" y="111906"/>
                </a:lnTo>
                <a:lnTo>
                  <a:pt x="61018" y="126780"/>
                </a:lnTo>
                <a:lnTo>
                  <a:pt x="76056" y="125215"/>
                </a:lnTo>
                <a:lnTo>
                  <a:pt x="89736" y="120713"/>
                </a:lnTo>
                <a:lnTo>
                  <a:pt x="101748" y="113624"/>
                </a:lnTo>
                <a:lnTo>
                  <a:pt x="111781" y="104300"/>
                </a:lnTo>
                <a:lnTo>
                  <a:pt x="113213" y="102227"/>
                </a:lnTo>
                <a:lnTo>
                  <a:pt x="63348" y="102227"/>
                </a:lnTo>
                <a:lnTo>
                  <a:pt x="63348" y="51491"/>
                </a:lnTo>
                <a:lnTo>
                  <a:pt x="45187" y="51491"/>
                </a:lnTo>
                <a:lnTo>
                  <a:pt x="45187" y="35895"/>
                </a:lnTo>
                <a:lnTo>
                  <a:pt x="52426" y="32847"/>
                </a:lnTo>
                <a:lnTo>
                  <a:pt x="59284" y="28910"/>
                </a:lnTo>
                <a:lnTo>
                  <a:pt x="65888" y="24211"/>
                </a:lnTo>
                <a:lnTo>
                  <a:pt x="113360" y="24211"/>
                </a:lnTo>
                <a:lnTo>
                  <a:pt x="113263" y="24057"/>
                </a:lnTo>
                <a:lnTo>
                  <a:pt x="103589" y="14257"/>
                </a:lnTo>
                <a:lnTo>
                  <a:pt x="91982" y="6733"/>
                </a:lnTo>
                <a:lnTo>
                  <a:pt x="78814" y="1857"/>
                </a:lnTo>
                <a:lnTo>
                  <a:pt x="64457" y="0"/>
                </a:lnTo>
                <a:close/>
              </a:path>
              <a:path w="127000" h="127000">
                <a:moveTo>
                  <a:pt x="113360" y="24211"/>
                </a:moveTo>
                <a:lnTo>
                  <a:pt x="80239" y="24211"/>
                </a:lnTo>
                <a:lnTo>
                  <a:pt x="80239" y="102227"/>
                </a:lnTo>
                <a:lnTo>
                  <a:pt x="113213" y="102227"/>
                </a:lnTo>
                <a:lnTo>
                  <a:pt x="119526" y="93089"/>
                </a:lnTo>
                <a:lnTo>
                  <a:pt x="124670" y="80343"/>
                </a:lnTo>
                <a:lnTo>
                  <a:pt x="126904" y="66411"/>
                </a:lnTo>
                <a:lnTo>
                  <a:pt x="126975" y="63403"/>
                </a:lnTo>
                <a:lnTo>
                  <a:pt x="125327" y="49001"/>
                </a:lnTo>
                <a:lnTo>
                  <a:pt x="120633" y="35762"/>
                </a:lnTo>
                <a:lnTo>
                  <a:pt x="113360" y="24211"/>
                </a:lnTo>
                <a:close/>
              </a:path>
              <a:path w="127000" h="127000">
                <a:moveTo>
                  <a:pt x="63348" y="41470"/>
                </a:moveTo>
                <a:lnTo>
                  <a:pt x="60173" y="44010"/>
                </a:lnTo>
                <a:lnTo>
                  <a:pt x="53696" y="47935"/>
                </a:lnTo>
                <a:lnTo>
                  <a:pt x="45187" y="51491"/>
                </a:lnTo>
                <a:lnTo>
                  <a:pt x="63348" y="51491"/>
                </a:lnTo>
                <a:lnTo>
                  <a:pt x="63348" y="4147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628924" y="811057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47" y="0"/>
                </a:moveTo>
                <a:lnTo>
                  <a:pt x="24506" y="13490"/>
                </a:lnTo>
                <a:lnTo>
                  <a:pt x="2007" y="47450"/>
                </a:lnTo>
                <a:lnTo>
                  <a:pt x="0" y="61627"/>
                </a:lnTo>
                <a:lnTo>
                  <a:pt x="1592" y="76481"/>
                </a:lnTo>
                <a:lnTo>
                  <a:pt x="22754" y="111910"/>
                </a:lnTo>
                <a:lnTo>
                  <a:pt x="61025" y="126781"/>
                </a:lnTo>
                <a:lnTo>
                  <a:pt x="76061" y="125215"/>
                </a:lnTo>
                <a:lnTo>
                  <a:pt x="89740" y="120711"/>
                </a:lnTo>
                <a:lnTo>
                  <a:pt x="101749" y="113621"/>
                </a:lnTo>
                <a:lnTo>
                  <a:pt x="111780" y="104294"/>
                </a:lnTo>
                <a:lnTo>
                  <a:pt x="112944" y="102608"/>
                </a:lnTo>
                <a:lnTo>
                  <a:pt x="36030" y="102608"/>
                </a:lnTo>
                <a:lnTo>
                  <a:pt x="36030" y="86733"/>
                </a:lnTo>
                <a:lnTo>
                  <a:pt x="56236" y="68344"/>
                </a:lnTo>
                <a:lnTo>
                  <a:pt x="59792" y="65054"/>
                </a:lnTo>
                <a:lnTo>
                  <a:pt x="63856" y="61498"/>
                </a:lnTo>
                <a:lnTo>
                  <a:pt x="67907" y="56571"/>
                </a:lnTo>
                <a:lnTo>
                  <a:pt x="72352" y="51224"/>
                </a:lnTo>
                <a:lnTo>
                  <a:pt x="73368" y="48836"/>
                </a:lnTo>
                <a:lnTo>
                  <a:pt x="73368" y="46665"/>
                </a:lnTo>
                <a:lnTo>
                  <a:pt x="37046" y="46665"/>
                </a:lnTo>
                <a:lnTo>
                  <a:pt x="37046" y="37800"/>
                </a:lnTo>
                <a:lnTo>
                  <a:pt x="41618" y="32085"/>
                </a:lnTo>
                <a:lnTo>
                  <a:pt x="46203" y="26497"/>
                </a:lnTo>
                <a:lnTo>
                  <a:pt x="54458" y="23576"/>
                </a:lnTo>
                <a:lnTo>
                  <a:pt x="112782" y="23576"/>
                </a:lnTo>
                <a:lnTo>
                  <a:pt x="103580" y="14254"/>
                </a:lnTo>
                <a:lnTo>
                  <a:pt x="91974" y="6730"/>
                </a:lnTo>
                <a:lnTo>
                  <a:pt x="78806" y="1855"/>
                </a:lnTo>
                <a:lnTo>
                  <a:pt x="64447" y="0"/>
                </a:lnTo>
                <a:close/>
              </a:path>
              <a:path w="127000" h="127000">
                <a:moveTo>
                  <a:pt x="120954" y="89527"/>
                </a:moveTo>
                <a:lnTo>
                  <a:pt x="90780" y="89527"/>
                </a:lnTo>
                <a:lnTo>
                  <a:pt x="90780" y="102608"/>
                </a:lnTo>
                <a:lnTo>
                  <a:pt x="112944" y="102608"/>
                </a:lnTo>
                <a:lnTo>
                  <a:pt x="119521" y="93080"/>
                </a:lnTo>
                <a:lnTo>
                  <a:pt x="120954" y="89527"/>
                </a:lnTo>
                <a:close/>
              </a:path>
              <a:path w="127000" h="127000">
                <a:moveTo>
                  <a:pt x="112782" y="23576"/>
                </a:moveTo>
                <a:lnTo>
                  <a:pt x="63983" y="23576"/>
                </a:lnTo>
                <a:lnTo>
                  <a:pt x="79822" y="27105"/>
                </a:lnTo>
                <a:lnTo>
                  <a:pt x="88666" y="36375"/>
                </a:lnTo>
                <a:lnTo>
                  <a:pt x="72570" y="73722"/>
                </a:lnTo>
                <a:lnTo>
                  <a:pt x="57794" y="86885"/>
                </a:lnTo>
                <a:lnTo>
                  <a:pt x="64745" y="90162"/>
                </a:lnTo>
                <a:lnTo>
                  <a:pt x="66002" y="90048"/>
                </a:lnTo>
                <a:lnTo>
                  <a:pt x="86843" y="89794"/>
                </a:lnTo>
                <a:lnTo>
                  <a:pt x="88240" y="89654"/>
                </a:lnTo>
                <a:lnTo>
                  <a:pt x="90780" y="89527"/>
                </a:lnTo>
                <a:lnTo>
                  <a:pt x="120954" y="89527"/>
                </a:lnTo>
                <a:lnTo>
                  <a:pt x="124662" y="80331"/>
                </a:lnTo>
                <a:lnTo>
                  <a:pt x="126893" y="66396"/>
                </a:lnTo>
                <a:lnTo>
                  <a:pt x="126962" y="63403"/>
                </a:lnTo>
                <a:lnTo>
                  <a:pt x="125315" y="49000"/>
                </a:lnTo>
                <a:lnTo>
                  <a:pt x="120622" y="35759"/>
                </a:lnTo>
                <a:lnTo>
                  <a:pt x="113253" y="24054"/>
                </a:lnTo>
                <a:lnTo>
                  <a:pt x="112782" y="23576"/>
                </a:lnTo>
                <a:close/>
              </a:path>
              <a:path w="127000" h="127000">
                <a:moveTo>
                  <a:pt x="69812" y="35260"/>
                </a:moveTo>
                <a:lnTo>
                  <a:pt x="55093" y="35260"/>
                </a:lnTo>
                <a:lnTo>
                  <a:pt x="54331" y="44506"/>
                </a:lnTo>
                <a:lnTo>
                  <a:pt x="54204" y="46665"/>
                </a:lnTo>
                <a:lnTo>
                  <a:pt x="73368" y="46665"/>
                </a:lnTo>
                <a:lnTo>
                  <a:pt x="73368" y="39311"/>
                </a:lnTo>
                <a:lnTo>
                  <a:pt x="69812" y="3526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463800" y="7062419"/>
            <a:ext cx="4483735" cy="1519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35" dirty="0">
                <a:solidFill>
                  <a:srgbClr val="231F20"/>
                </a:solidFill>
                <a:latin typeface="Arial"/>
                <a:cs typeface="Arial"/>
              </a:rPr>
              <a:t>Before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8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200" b="1" spc="-45" dirty="0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4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200" b="1" spc="-25" dirty="0">
                <a:solidFill>
                  <a:srgbClr val="231F20"/>
                </a:solidFill>
                <a:latin typeface="Arial"/>
                <a:cs typeface="Arial"/>
              </a:rPr>
              <a:t>ead</a:t>
            </a:r>
            <a:endParaRPr sz="1200">
              <a:latin typeface="Arial"/>
              <a:cs typeface="Arial"/>
            </a:endParaRPr>
          </a:p>
          <a:p>
            <a:pPr marL="165100" marR="196850" indent="-152400">
              <a:lnSpc>
                <a:spcPct val="108300"/>
              </a:lnSpc>
              <a:spcBef>
                <a:spcPts val="260"/>
              </a:spcBef>
            </a:pP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A.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orking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small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group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classmates,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discuss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following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questions.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When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finished,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share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answers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rest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class.</a:t>
            </a:r>
            <a:endParaRPr sz="1000">
              <a:latin typeface="Arial"/>
              <a:cs typeface="Arial"/>
            </a:endParaRPr>
          </a:p>
          <a:p>
            <a:pPr marL="393700" marR="161290">
              <a:lnSpc>
                <a:spcPct val="108300"/>
              </a:lnSpc>
              <a:spcBef>
                <a:spcPts val="6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much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spend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preparing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meals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week?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much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spend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eating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meals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week?</a:t>
            </a:r>
            <a:endParaRPr sz="1000">
              <a:latin typeface="Arial"/>
              <a:cs typeface="Arial"/>
            </a:endParaRPr>
          </a:p>
          <a:p>
            <a:pPr marL="393065" marR="5080">
              <a:lnSpc>
                <a:spcPct val="108300"/>
              </a:lnSpc>
              <a:spcBef>
                <a:spcPts val="600"/>
              </a:spcBef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methods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farmers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(producers) use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speed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up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natural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growth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processes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plants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animal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some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words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phrases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can use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discuss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question: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863850" y="8675558"/>
            <a:ext cx="4178300" cy="646430"/>
          </a:xfrm>
          <a:custGeom>
            <a:avLst/>
            <a:gdLst/>
            <a:ahLst/>
            <a:cxnLst/>
            <a:rect l="l" t="t" r="r" b="b"/>
            <a:pathLst>
              <a:path w="4178300" h="646429">
                <a:moveTo>
                  <a:pt x="0" y="646430"/>
                </a:moveTo>
                <a:lnTo>
                  <a:pt x="4178300" y="646430"/>
                </a:lnTo>
                <a:lnTo>
                  <a:pt x="4178300" y="0"/>
                </a:lnTo>
                <a:lnTo>
                  <a:pt x="0" y="0"/>
                </a:lnTo>
                <a:lnTo>
                  <a:pt x="0" y="646430"/>
                </a:lnTo>
                <a:close/>
              </a:path>
            </a:pathLst>
          </a:custGeom>
          <a:solidFill>
            <a:srgbClr val="F2F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57500" y="8675560"/>
            <a:ext cx="4191000" cy="0"/>
          </a:xfrm>
          <a:custGeom>
            <a:avLst/>
            <a:gdLst/>
            <a:ahLst/>
            <a:cxnLst/>
            <a:rect l="l" t="t" r="r" b="b"/>
            <a:pathLst>
              <a:path w="4191000">
                <a:moveTo>
                  <a:pt x="0" y="0"/>
                </a:moveTo>
                <a:lnTo>
                  <a:pt x="41910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863850" y="8681910"/>
            <a:ext cx="0" cy="633730"/>
          </a:xfrm>
          <a:custGeom>
            <a:avLst/>
            <a:gdLst/>
            <a:ahLst/>
            <a:cxnLst/>
            <a:rect l="l" t="t" r="r" b="b"/>
            <a:pathLst>
              <a:path h="633729">
                <a:moveTo>
                  <a:pt x="0" y="633727"/>
                </a:moveTo>
                <a:lnTo>
                  <a:pt x="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042150" y="8681910"/>
            <a:ext cx="0" cy="633730"/>
          </a:xfrm>
          <a:custGeom>
            <a:avLst/>
            <a:gdLst/>
            <a:ahLst/>
            <a:cxnLst/>
            <a:rect l="l" t="t" r="r" b="b"/>
            <a:pathLst>
              <a:path h="633729">
                <a:moveTo>
                  <a:pt x="0" y="633727"/>
                </a:moveTo>
                <a:lnTo>
                  <a:pt x="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57500" y="9321987"/>
            <a:ext cx="4191000" cy="0"/>
          </a:xfrm>
          <a:custGeom>
            <a:avLst/>
            <a:gdLst/>
            <a:ahLst/>
            <a:cxnLst/>
            <a:rect l="l" t="t" r="r" b="b"/>
            <a:pathLst>
              <a:path w="4191000">
                <a:moveTo>
                  <a:pt x="0" y="0"/>
                </a:moveTo>
                <a:lnTo>
                  <a:pt x="41910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940050" y="8751665"/>
            <a:ext cx="120396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indent="-76200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762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pesticides</a:t>
            </a:r>
            <a:endParaRPr sz="1000">
              <a:latin typeface="Arial"/>
              <a:cs typeface="Arial"/>
            </a:endParaRPr>
          </a:p>
          <a:p>
            <a:pPr marL="76200" indent="-76200">
              <a:lnSpc>
                <a:spcPct val="100000"/>
              </a:lnSpc>
              <a:spcBef>
                <a:spcPts val="350"/>
              </a:spcBef>
              <a:buClr>
                <a:srgbClr val="231F20"/>
              </a:buClr>
              <a:buFont typeface="Arial"/>
              <a:buChar char="•"/>
              <a:tabLst>
                <a:tab pos="762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antibiotics</a:t>
            </a:r>
            <a:endParaRPr sz="1000">
              <a:latin typeface="Arial"/>
              <a:cs typeface="Arial"/>
            </a:endParaRPr>
          </a:p>
          <a:p>
            <a:pPr marL="76200" indent="-76200">
              <a:lnSpc>
                <a:spcPct val="100000"/>
              </a:lnSpc>
              <a:spcBef>
                <a:spcPts val="350"/>
              </a:spcBef>
              <a:buClr>
                <a:srgbClr val="231F20"/>
              </a:buClr>
              <a:buFont typeface="Arial"/>
              <a:buChar char="•"/>
              <a:tabLst>
                <a:tab pos="762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genetic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616447" y="8751665"/>
            <a:ext cx="2125345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indent="-76200">
              <a:lnSpc>
                <a:spcPct val="100000"/>
              </a:lnSpc>
              <a:buClr>
                <a:srgbClr val="231F20"/>
              </a:buClr>
              <a:buFont typeface="Arial"/>
              <a:buChar char="•"/>
              <a:tabLst>
                <a:tab pos="762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speeding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up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animal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’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day/night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endParaRPr sz="1000">
              <a:latin typeface="Arial"/>
              <a:cs typeface="Arial"/>
            </a:endParaRPr>
          </a:p>
          <a:p>
            <a:pPr marL="76200" indent="-76200">
              <a:lnSpc>
                <a:spcPct val="100000"/>
              </a:lnSpc>
              <a:spcBef>
                <a:spcPts val="350"/>
              </a:spcBef>
              <a:buClr>
                <a:srgbClr val="231F20"/>
              </a:buClr>
              <a:buFont typeface="Arial"/>
              <a:buChar char="•"/>
              <a:tabLst>
                <a:tab pos="762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standardizing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farming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production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081854" y="9545372"/>
            <a:ext cx="1908810" cy="137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40" dirty="0">
                <a:solidFill>
                  <a:srgbClr val="231F20"/>
                </a:solidFill>
                <a:latin typeface="Arial Narrow"/>
                <a:cs typeface="Arial Narrow"/>
              </a:rPr>
              <a:t>CHAPTE</a:t>
            </a:r>
            <a:r>
              <a:rPr sz="800" b="1" dirty="0">
                <a:solidFill>
                  <a:srgbClr val="231F20"/>
                </a:solidFill>
                <a:latin typeface="Arial Narrow"/>
                <a:cs typeface="Arial Narrow"/>
              </a:rPr>
              <a:t>R </a:t>
            </a:r>
            <a:r>
              <a:rPr sz="800" b="1" spc="-80" dirty="0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sz="800" b="1" spc="3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00" i="1" spc="30" dirty="0">
                <a:solidFill>
                  <a:srgbClr val="231F20"/>
                </a:solidFill>
                <a:latin typeface="Noto Serif Cond"/>
                <a:cs typeface="Noto Serif Cond"/>
              </a:rPr>
              <a:t>l</a:t>
            </a:r>
            <a:r>
              <a:rPr sz="800" spc="4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Foo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7524750" y="9488740"/>
            <a:ext cx="133350" cy="227329"/>
          </a:xfrm>
          <a:custGeom>
            <a:avLst/>
            <a:gdLst/>
            <a:ahLst/>
            <a:cxnLst/>
            <a:rect l="l" t="t" r="r" b="b"/>
            <a:pathLst>
              <a:path w="133350" h="227329">
                <a:moveTo>
                  <a:pt x="133349" y="0"/>
                </a:moveTo>
                <a:lnTo>
                  <a:pt x="0" y="0"/>
                </a:lnTo>
                <a:lnTo>
                  <a:pt x="0" y="226759"/>
                </a:lnTo>
                <a:lnTo>
                  <a:pt x="133349" y="226759"/>
                </a:lnTo>
                <a:lnTo>
                  <a:pt x="133349" y="0"/>
                </a:lnTo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7048500" y="9488740"/>
            <a:ext cx="438150" cy="227329"/>
          </a:xfrm>
          <a:prstGeom prst="rect">
            <a:avLst/>
          </a:prstGeom>
          <a:solidFill>
            <a:srgbClr val="A9A3A1"/>
          </a:solidFill>
        </p:spPr>
        <p:txBody>
          <a:bodyPr vert="horz" wrap="square" lIns="0" tIns="0" rIns="0" bIns="0" rtlCol="0">
            <a:spAutoFit/>
          </a:bodyPr>
          <a:lstStyle/>
          <a:p>
            <a:pPr marL="37465">
              <a:lnSpc>
                <a:spcPct val="100000"/>
              </a:lnSpc>
            </a:pPr>
            <a:r>
              <a:rPr sz="1200" b="1" spc="60" dirty="0">
                <a:solidFill>
                  <a:srgbClr val="FFFFFF"/>
                </a:solidFill>
                <a:latin typeface="Arial"/>
                <a:cs typeface="Arial"/>
              </a:rPr>
              <a:t>209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35000" y="6877686"/>
            <a:ext cx="118110" cy="1402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sz="6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ERPI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•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Reproduction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prohibited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71700" y="5132501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>
                <a:moveTo>
                  <a:pt x="0" y="0"/>
                </a:moveTo>
                <a:lnTo>
                  <a:pt x="4572000" y="0"/>
                </a:lnTo>
              </a:path>
            </a:pathLst>
          </a:custGeom>
          <a:ln w="50800">
            <a:solidFill>
              <a:srgbClr val="EDDD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71700" y="5111864"/>
            <a:ext cx="3568700" cy="193675"/>
          </a:xfrm>
          <a:custGeom>
            <a:avLst/>
            <a:gdLst/>
            <a:ahLst/>
            <a:cxnLst/>
            <a:rect l="l" t="t" r="r" b="b"/>
            <a:pathLst>
              <a:path w="3568700" h="193675">
                <a:moveTo>
                  <a:pt x="0" y="193674"/>
                </a:moveTo>
                <a:lnTo>
                  <a:pt x="3568700" y="193674"/>
                </a:lnTo>
                <a:lnTo>
                  <a:pt x="3568700" y="0"/>
                </a:lnTo>
                <a:lnTo>
                  <a:pt x="0" y="0"/>
                </a:lnTo>
                <a:lnTo>
                  <a:pt x="0" y="193674"/>
                </a:lnTo>
                <a:close/>
              </a:path>
            </a:pathLst>
          </a:custGeom>
          <a:solidFill>
            <a:srgbClr val="EDD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24128" y="5969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1"/>
                </a:lnTo>
                <a:lnTo>
                  <a:pt x="2031" y="47407"/>
                </a:lnTo>
                <a:lnTo>
                  <a:pt x="0" y="61581"/>
                </a:lnTo>
                <a:lnTo>
                  <a:pt x="1589" y="76461"/>
                </a:lnTo>
                <a:lnTo>
                  <a:pt x="22726" y="111915"/>
                </a:lnTo>
                <a:lnTo>
                  <a:pt x="60962" y="126803"/>
                </a:lnTo>
                <a:lnTo>
                  <a:pt x="76020" y="125239"/>
                </a:lnTo>
                <a:lnTo>
                  <a:pt x="89714" y="120740"/>
                </a:lnTo>
                <a:lnTo>
                  <a:pt x="101734" y="113657"/>
                </a:lnTo>
                <a:lnTo>
                  <a:pt x="111771" y="104339"/>
                </a:lnTo>
                <a:lnTo>
                  <a:pt x="113346" y="102062"/>
                </a:lnTo>
                <a:lnTo>
                  <a:pt x="58073" y="102062"/>
                </a:lnTo>
                <a:lnTo>
                  <a:pt x="47521" y="100408"/>
                </a:lnTo>
                <a:lnTo>
                  <a:pt x="36535" y="92422"/>
                </a:lnTo>
                <a:lnTo>
                  <a:pt x="36281" y="83544"/>
                </a:lnTo>
                <a:lnTo>
                  <a:pt x="36281" y="80509"/>
                </a:lnTo>
                <a:lnTo>
                  <a:pt x="73365" y="80509"/>
                </a:lnTo>
                <a:lnTo>
                  <a:pt x="73365" y="68698"/>
                </a:lnTo>
                <a:lnTo>
                  <a:pt x="54200" y="68698"/>
                </a:lnTo>
                <a:lnTo>
                  <a:pt x="54200" y="55617"/>
                </a:lnTo>
                <a:lnTo>
                  <a:pt x="62074" y="55363"/>
                </a:lnTo>
                <a:lnTo>
                  <a:pt x="73492" y="55236"/>
                </a:lnTo>
                <a:lnTo>
                  <a:pt x="73492" y="44441"/>
                </a:lnTo>
                <a:lnTo>
                  <a:pt x="37297" y="44441"/>
                </a:lnTo>
                <a:lnTo>
                  <a:pt x="37678" y="40999"/>
                </a:lnTo>
                <a:lnTo>
                  <a:pt x="37932" y="36046"/>
                </a:lnTo>
                <a:lnTo>
                  <a:pt x="41869" y="31220"/>
                </a:lnTo>
                <a:lnTo>
                  <a:pt x="47088" y="24997"/>
                </a:lnTo>
                <a:lnTo>
                  <a:pt x="55343" y="22584"/>
                </a:lnTo>
                <a:lnTo>
                  <a:pt x="111772" y="22584"/>
                </a:lnTo>
                <a:lnTo>
                  <a:pt x="103606" y="14292"/>
                </a:lnTo>
                <a:lnTo>
                  <a:pt x="92013" y="6758"/>
                </a:lnTo>
                <a:lnTo>
                  <a:pt x="78860" y="1870"/>
                </a:lnTo>
                <a:lnTo>
                  <a:pt x="64516" y="0"/>
                </a:lnTo>
                <a:close/>
              </a:path>
              <a:path w="127000" h="127000">
                <a:moveTo>
                  <a:pt x="111772" y="22584"/>
                </a:moveTo>
                <a:lnTo>
                  <a:pt x="63598" y="22584"/>
                </a:lnTo>
                <a:lnTo>
                  <a:pt x="80682" y="27094"/>
                </a:lnTo>
                <a:lnTo>
                  <a:pt x="88586" y="37003"/>
                </a:lnTo>
                <a:lnTo>
                  <a:pt x="84786" y="54810"/>
                </a:lnTo>
                <a:lnTo>
                  <a:pt x="76732" y="60979"/>
                </a:lnTo>
                <a:lnTo>
                  <a:pt x="77302" y="62348"/>
                </a:lnTo>
                <a:lnTo>
                  <a:pt x="80616" y="63364"/>
                </a:lnTo>
                <a:lnTo>
                  <a:pt x="84172" y="66412"/>
                </a:lnTo>
                <a:lnTo>
                  <a:pt x="89633" y="70984"/>
                </a:lnTo>
                <a:lnTo>
                  <a:pt x="90522" y="76699"/>
                </a:lnTo>
                <a:lnTo>
                  <a:pt x="90516" y="80400"/>
                </a:lnTo>
                <a:lnTo>
                  <a:pt x="86447" y="92634"/>
                </a:lnTo>
                <a:lnTo>
                  <a:pt x="75565" y="100760"/>
                </a:lnTo>
                <a:lnTo>
                  <a:pt x="58073" y="102062"/>
                </a:lnTo>
                <a:lnTo>
                  <a:pt x="113346" y="102062"/>
                </a:lnTo>
                <a:lnTo>
                  <a:pt x="119516" y="93137"/>
                </a:lnTo>
                <a:lnTo>
                  <a:pt x="124658" y="80400"/>
                </a:lnTo>
                <a:lnTo>
                  <a:pt x="126889" y="66480"/>
                </a:lnTo>
                <a:lnTo>
                  <a:pt x="126959" y="63491"/>
                </a:lnTo>
                <a:lnTo>
                  <a:pt x="125314" y="49072"/>
                </a:lnTo>
                <a:lnTo>
                  <a:pt x="120627" y="35820"/>
                </a:lnTo>
                <a:lnTo>
                  <a:pt x="113267" y="24103"/>
                </a:lnTo>
                <a:lnTo>
                  <a:pt x="111772" y="22584"/>
                </a:lnTo>
                <a:close/>
              </a:path>
              <a:path w="127000" h="127000">
                <a:moveTo>
                  <a:pt x="73365" y="80509"/>
                </a:moveTo>
                <a:lnTo>
                  <a:pt x="53311" y="80509"/>
                </a:lnTo>
                <a:lnTo>
                  <a:pt x="53438" y="82909"/>
                </a:lnTo>
                <a:lnTo>
                  <a:pt x="54073" y="90910"/>
                </a:lnTo>
                <a:lnTo>
                  <a:pt x="69682" y="90910"/>
                </a:lnTo>
                <a:lnTo>
                  <a:pt x="73365" y="86338"/>
                </a:lnTo>
                <a:lnTo>
                  <a:pt x="73365" y="80509"/>
                </a:lnTo>
                <a:close/>
              </a:path>
              <a:path w="127000" h="127000">
                <a:moveTo>
                  <a:pt x="68920" y="34649"/>
                </a:moveTo>
                <a:lnTo>
                  <a:pt x="59153" y="34649"/>
                </a:lnTo>
                <a:lnTo>
                  <a:pt x="54454" y="37951"/>
                </a:lnTo>
                <a:lnTo>
                  <a:pt x="54454" y="44441"/>
                </a:lnTo>
                <a:lnTo>
                  <a:pt x="73492" y="44441"/>
                </a:lnTo>
                <a:lnTo>
                  <a:pt x="73492" y="37824"/>
                </a:lnTo>
                <a:lnTo>
                  <a:pt x="68920" y="34649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30450" y="2489060"/>
            <a:ext cx="3657600" cy="187325"/>
          </a:xfrm>
          <a:custGeom>
            <a:avLst/>
            <a:gdLst/>
            <a:ahLst/>
            <a:cxnLst/>
            <a:rect l="l" t="t" r="r" b="b"/>
            <a:pathLst>
              <a:path w="3657600" h="187325">
                <a:moveTo>
                  <a:pt x="3657600" y="0"/>
                </a:moveTo>
                <a:lnTo>
                  <a:pt x="0" y="0"/>
                </a:lnTo>
                <a:lnTo>
                  <a:pt x="0" y="186877"/>
                </a:lnTo>
                <a:lnTo>
                  <a:pt x="3657600" y="186877"/>
                </a:lnTo>
                <a:lnTo>
                  <a:pt x="3657600" y="0"/>
                </a:lnTo>
                <a:close/>
              </a:path>
            </a:pathLst>
          </a:custGeom>
          <a:solidFill>
            <a:srgbClr val="CBD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88050" y="2489060"/>
            <a:ext cx="749300" cy="187325"/>
          </a:xfrm>
          <a:custGeom>
            <a:avLst/>
            <a:gdLst/>
            <a:ahLst/>
            <a:cxnLst/>
            <a:rect l="l" t="t" r="r" b="b"/>
            <a:pathLst>
              <a:path w="749300" h="187325">
                <a:moveTo>
                  <a:pt x="749300" y="0"/>
                </a:moveTo>
                <a:lnTo>
                  <a:pt x="0" y="0"/>
                </a:lnTo>
                <a:lnTo>
                  <a:pt x="0" y="186877"/>
                </a:lnTo>
                <a:lnTo>
                  <a:pt x="749300" y="186877"/>
                </a:lnTo>
                <a:lnTo>
                  <a:pt x="749300" y="0"/>
                </a:lnTo>
                <a:close/>
              </a:path>
            </a:pathLst>
          </a:custGeom>
          <a:solidFill>
            <a:srgbClr val="CBDB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0450" y="2675940"/>
            <a:ext cx="3657600" cy="1751964"/>
          </a:xfrm>
          <a:custGeom>
            <a:avLst/>
            <a:gdLst/>
            <a:ahLst/>
            <a:cxnLst/>
            <a:rect l="l" t="t" r="r" b="b"/>
            <a:pathLst>
              <a:path w="3657600" h="1751964">
                <a:moveTo>
                  <a:pt x="3657600" y="0"/>
                </a:moveTo>
                <a:lnTo>
                  <a:pt x="0" y="0"/>
                </a:lnTo>
                <a:lnTo>
                  <a:pt x="0" y="1751709"/>
                </a:lnTo>
                <a:lnTo>
                  <a:pt x="3657600" y="1751709"/>
                </a:lnTo>
                <a:lnTo>
                  <a:pt x="3657600" y="0"/>
                </a:lnTo>
                <a:close/>
              </a:path>
            </a:pathLst>
          </a:custGeom>
          <a:solidFill>
            <a:srgbClr val="F2F5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30450" y="2489060"/>
            <a:ext cx="0" cy="1932305"/>
          </a:xfrm>
          <a:custGeom>
            <a:avLst/>
            <a:gdLst/>
            <a:ahLst/>
            <a:cxnLst/>
            <a:rect l="l" t="t" r="r" b="b"/>
            <a:pathLst>
              <a:path h="1932304">
                <a:moveTo>
                  <a:pt x="0" y="0"/>
                </a:moveTo>
                <a:lnTo>
                  <a:pt x="0" y="1932241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37350" y="2489060"/>
            <a:ext cx="0" cy="1932305"/>
          </a:xfrm>
          <a:custGeom>
            <a:avLst/>
            <a:gdLst/>
            <a:ahLst/>
            <a:cxnLst/>
            <a:rect l="l" t="t" r="r" b="b"/>
            <a:pathLst>
              <a:path h="1932304">
                <a:moveTo>
                  <a:pt x="0" y="0"/>
                </a:moveTo>
                <a:lnTo>
                  <a:pt x="0" y="1932241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88050" y="2675940"/>
            <a:ext cx="0" cy="1745614"/>
          </a:xfrm>
          <a:custGeom>
            <a:avLst/>
            <a:gdLst/>
            <a:ahLst/>
            <a:cxnLst/>
            <a:rect l="l" t="t" r="r" b="b"/>
            <a:pathLst>
              <a:path h="1745614">
                <a:moveTo>
                  <a:pt x="0" y="0"/>
                </a:moveTo>
                <a:lnTo>
                  <a:pt x="0" y="1745361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24100" y="2967888"/>
            <a:ext cx="4419600" cy="0"/>
          </a:xfrm>
          <a:custGeom>
            <a:avLst/>
            <a:gdLst/>
            <a:ahLst/>
            <a:cxnLst/>
            <a:rect l="l" t="t" r="r" b="b"/>
            <a:pathLst>
              <a:path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24100" y="3259848"/>
            <a:ext cx="4419600" cy="0"/>
          </a:xfrm>
          <a:custGeom>
            <a:avLst/>
            <a:gdLst/>
            <a:ahLst/>
            <a:cxnLst/>
            <a:rect l="l" t="t" r="r" b="b"/>
            <a:pathLst>
              <a:path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24100" y="3551808"/>
            <a:ext cx="4419600" cy="0"/>
          </a:xfrm>
          <a:custGeom>
            <a:avLst/>
            <a:gdLst/>
            <a:ahLst/>
            <a:cxnLst/>
            <a:rect l="l" t="t" r="r" b="b"/>
            <a:pathLst>
              <a:path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24100" y="3843769"/>
            <a:ext cx="4419600" cy="0"/>
          </a:xfrm>
          <a:custGeom>
            <a:avLst/>
            <a:gdLst/>
            <a:ahLst/>
            <a:cxnLst/>
            <a:rect l="l" t="t" r="r" b="b"/>
            <a:pathLst>
              <a:path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24100" y="4135729"/>
            <a:ext cx="4419600" cy="0"/>
          </a:xfrm>
          <a:custGeom>
            <a:avLst/>
            <a:gdLst/>
            <a:ahLst/>
            <a:cxnLst/>
            <a:rect l="l" t="t" r="r" b="b"/>
            <a:pathLst>
              <a:path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24100" y="4427651"/>
            <a:ext cx="4419600" cy="0"/>
          </a:xfrm>
          <a:custGeom>
            <a:avLst/>
            <a:gdLst/>
            <a:ahLst/>
            <a:cxnLst/>
            <a:rect l="l" t="t" r="r" b="b"/>
            <a:pathLst>
              <a:path w="4419600">
                <a:moveTo>
                  <a:pt x="0" y="0"/>
                </a:moveTo>
                <a:lnTo>
                  <a:pt x="4419600" y="0"/>
                </a:lnTo>
              </a:path>
            </a:pathLst>
          </a:custGeom>
          <a:ln w="12700">
            <a:solidFill>
              <a:srgbClr val="CBDB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88050" y="2489060"/>
            <a:ext cx="0" cy="187325"/>
          </a:xfrm>
          <a:custGeom>
            <a:avLst/>
            <a:gdLst/>
            <a:ahLst/>
            <a:cxnLst/>
            <a:rect l="l" t="t" r="r" b="b"/>
            <a:pathLst>
              <a:path h="187325">
                <a:moveTo>
                  <a:pt x="0" y="18688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81275" y="275214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67" y="0"/>
                </a:moveTo>
                <a:lnTo>
                  <a:pt x="24523" y="13487"/>
                </a:lnTo>
                <a:lnTo>
                  <a:pt x="2013" y="47440"/>
                </a:lnTo>
                <a:lnTo>
                  <a:pt x="0" y="61612"/>
                </a:lnTo>
                <a:lnTo>
                  <a:pt x="1591" y="76469"/>
                </a:lnTo>
                <a:lnTo>
                  <a:pt x="22749" y="111908"/>
                </a:lnTo>
                <a:lnTo>
                  <a:pt x="61003" y="126792"/>
                </a:lnTo>
                <a:lnTo>
                  <a:pt x="76043" y="125227"/>
                </a:lnTo>
                <a:lnTo>
                  <a:pt x="89726" y="120724"/>
                </a:lnTo>
                <a:lnTo>
                  <a:pt x="101740" y="113636"/>
                </a:lnTo>
                <a:lnTo>
                  <a:pt x="111775" y="104312"/>
                </a:lnTo>
                <a:lnTo>
                  <a:pt x="113216" y="102227"/>
                </a:lnTo>
                <a:lnTo>
                  <a:pt x="63347" y="102227"/>
                </a:lnTo>
                <a:lnTo>
                  <a:pt x="63347" y="51490"/>
                </a:lnTo>
                <a:lnTo>
                  <a:pt x="45186" y="51490"/>
                </a:lnTo>
                <a:lnTo>
                  <a:pt x="45186" y="35895"/>
                </a:lnTo>
                <a:lnTo>
                  <a:pt x="52425" y="32847"/>
                </a:lnTo>
                <a:lnTo>
                  <a:pt x="59283" y="28922"/>
                </a:lnTo>
                <a:lnTo>
                  <a:pt x="65887" y="24223"/>
                </a:lnTo>
                <a:lnTo>
                  <a:pt x="113363" y="24223"/>
                </a:lnTo>
                <a:lnTo>
                  <a:pt x="113265" y="24068"/>
                </a:lnTo>
                <a:lnTo>
                  <a:pt x="103593" y="14265"/>
                </a:lnTo>
                <a:lnTo>
                  <a:pt x="91988" y="6739"/>
                </a:lnTo>
                <a:lnTo>
                  <a:pt x="78822" y="1860"/>
                </a:lnTo>
                <a:lnTo>
                  <a:pt x="64467" y="0"/>
                </a:lnTo>
                <a:close/>
              </a:path>
              <a:path w="127000" h="127000">
                <a:moveTo>
                  <a:pt x="113363" y="24223"/>
                </a:moveTo>
                <a:lnTo>
                  <a:pt x="80238" y="24223"/>
                </a:lnTo>
                <a:lnTo>
                  <a:pt x="80238" y="102227"/>
                </a:lnTo>
                <a:lnTo>
                  <a:pt x="113216" y="102227"/>
                </a:lnTo>
                <a:lnTo>
                  <a:pt x="119521" y="93103"/>
                </a:lnTo>
                <a:lnTo>
                  <a:pt x="124667" y="80361"/>
                </a:lnTo>
                <a:lnTo>
                  <a:pt x="126903" y="66435"/>
                </a:lnTo>
                <a:lnTo>
                  <a:pt x="126974" y="63416"/>
                </a:lnTo>
                <a:lnTo>
                  <a:pt x="125327" y="49014"/>
                </a:lnTo>
                <a:lnTo>
                  <a:pt x="120634" y="35774"/>
                </a:lnTo>
                <a:lnTo>
                  <a:pt x="113363" y="24223"/>
                </a:lnTo>
                <a:close/>
              </a:path>
              <a:path w="127000" h="127000">
                <a:moveTo>
                  <a:pt x="63347" y="41470"/>
                </a:moveTo>
                <a:lnTo>
                  <a:pt x="60172" y="44010"/>
                </a:lnTo>
                <a:lnTo>
                  <a:pt x="53695" y="47947"/>
                </a:lnTo>
                <a:lnTo>
                  <a:pt x="45186" y="51490"/>
                </a:lnTo>
                <a:lnTo>
                  <a:pt x="63347" y="51490"/>
                </a:lnTo>
                <a:lnTo>
                  <a:pt x="63347" y="414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159002" y="585235"/>
            <a:ext cx="4580890" cy="2319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065" marR="5080">
              <a:lnSpc>
                <a:spcPct val="108300"/>
              </a:lnSpc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Consider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following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quote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reading: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“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firm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defence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quiet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material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pleasure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is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only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way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oppose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universal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folly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Fast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Life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10" dirty="0">
                <a:solidFill>
                  <a:srgbClr val="231F20"/>
                </a:solidFill>
                <a:latin typeface="Arial"/>
                <a:cs typeface="Arial"/>
              </a:rPr>
              <a:t>…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Our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defence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should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begin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table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Slow Food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”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agree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disagre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Wh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35" dirty="0">
                <a:solidFill>
                  <a:srgbClr val="231F20"/>
                </a:solidFill>
                <a:latin typeface="Arial"/>
                <a:cs typeface="Arial"/>
              </a:rPr>
              <a:t>While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8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200" b="1" spc="-45" dirty="0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4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200" b="1" spc="-25" dirty="0">
                <a:solidFill>
                  <a:srgbClr val="231F20"/>
                </a:solidFill>
                <a:latin typeface="Arial"/>
                <a:cs typeface="Arial"/>
              </a:rPr>
              <a:t>ead</a:t>
            </a:r>
            <a:endParaRPr sz="1200">
              <a:latin typeface="Arial"/>
              <a:cs typeface="Arial"/>
            </a:endParaRPr>
          </a:p>
          <a:p>
            <a:pPr marL="165100" marR="107950" indent="-152400">
              <a:lnSpc>
                <a:spcPct val="108300"/>
              </a:lnSpc>
              <a:spcBef>
                <a:spcPts val="260"/>
              </a:spcBef>
            </a:pP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B.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While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read,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think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could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place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following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headings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reading.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The spaces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paragraphs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been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assigned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letters. Determine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best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position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headings,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write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corresponding letters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next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headings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listed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tabl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first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one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been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done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850">
              <a:latin typeface="Times New Roman"/>
              <a:cs typeface="Times New Roman"/>
            </a:endParaRPr>
          </a:p>
          <a:p>
            <a:pPr marL="76835" algn="ctr">
              <a:lnSpc>
                <a:spcPct val="100000"/>
              </a:lnSpc>
              <a:tabLst>
                <a:tab pos="3826510" algn="l"/>
              </a:tabLst>
            </a:pPr>
            <a:r>
              <a:rPr sz="850" b="1" dirty="0">
                <a:solidFill>
                  <a:srgbClr val="231F20"/>
                </a:solidFill>
                <a:latin typeface="Calibri"/>
                <a:cs typeface="Calibri"/>
              </a:rPr>
              <a:t>SUGGESTED</a:t>
            </a:r>
            <a:r>
              <a:rPr sz="850" b="1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50" b="1" dirty="0">
                <a:solidFill>
                  <a:srgbClr val="231F20"/>
                </a:solidFill>
                <a:latin typeface="Calibri"/>
                <a:cs typeface="Calibri"/>
              </a:rPr>
              <a:t>HEADINGS	</a:t>
            </a:r>
            <a:r>
              <a:rPr sz="850" b="1" spc="25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850" b="1" spc="5" dirty="0">
                <a:solidFill>
                  <a:srgbClr val="231F20"/>
                </a:solidFill>
                <a:latin typeface="Calibri"/>
                <a:cs typeface="Calibri"/>
              </a:rPr>
              <a:t>OC</a:t>
            </a:r>
            <a:r>
              <a:rPr sz="850" b="1" spc="-35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850" b="1" spc="-15" dirty="0">
                <a:solidFill>
                  <a:srgbClr val="231F20"/>
                </a:solidFill>
                <a:latin typeface="Calibri"/>
                <a:cs typeface="Calibri"/>
              </a:rPr>
              <a:t>TION</a:t>
            </a:r>
            <a:endParaRPr sz="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50">
              <a:latin typeface="Times New Roman"/>
              <a:cs typeface="Times New Roman"/>
            </a:endParaRPr>
          </a:p>
          <a:p>
            <a:pPr marL="450850">
              <a:lnSpc>
                <a:spcPct val="100000"/>
              </a:lnSpc>
              <a:tabLst>
                <a:tab pos="4164965" algn="l"/>
              </a:tabLst>
            </a:pPr>
            <a:r>
              <a:rPr sz="1350" spc="-44" baseline="3086" dirty="0">
                <a:solidFill>
                  <a:srgbClr val="231F20"/>
                </a:solidFill>
                <a:latin typeface="Arial"/>
                <a:cs typeface="Arial"/>
              </a:rPr>
              <a:t>Fast</a:t>
            </a:r>
            <a:r>
              <a:rPr sz="1350" spc="-3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15" baseline="3086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350" spc="-3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37" baseline="3086" dirty="0">
                <a:solidFill>
                  <a:srgbClr val="231F20"/>
                </a:solidFill>
                <a:latin typeface="Arial"/>
                <a:cs typeface="Arial"/>
              </a:rPr>
              <a:t>Equals</a:t>
            </a:r>
            <a:r>
              <a:rPr sz="1350" spc="-3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44" baseline="3086" dirty="0">
                <a:solidFill>
                  <a:srgbClr val="231F20"/>
                </a:solidFill>
                <a:latin typeface="Arial"/>
                <a:cs typeface="Arial"/>
              </a:rPr>
              <a:t>Fast</a:t>
            </a:r>
            <a:r>
              <a:rPr sz="1350" spc="-3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15" baseline="3086" dirty="0">
                <a:solidFill>
                  <a:srgbClr val="231F20"/>
                </a:solidFill>
                <a:latin typeface="Arial"/>
                <a:cs typeface="Arial"/>
              </a:rPr>
              <a:t>Life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900" i="1" spc="65" dirty="0">
                <a:solidFill>
                  <a:srgbClr val="0063A1"/>
                </a:solidFill>
                <a:latin typeface="Cambria"/>
                <a:cs typeface="Cambria"/>
              </a:rPr>
              <a:t>A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81274" y="304410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57" y="0"/>
                </a:moveTo>
                <a:lnTo>
                  <a:pt x="24513" y="13490"/>
                </a:lnTo>
                <a:lnTo>
                  <a:pt x="2011" y="47447"/>
                </a:lnTo>
                <a:lnTo>
                  <a:pt x="0" y="61621"/>
                </a:lnTo>
                <a:lnTo>
                  <a:pt x="1591" y="76476"/>
                </a:lnTo>
                <a:lnTo>
                  <a:pt x="22747" y="111911"/>
                </a:lnTo>
                <a:lnTo>
                  <a:pt x="61009" y="126793"/>
                </a:lnTo>
                <a:lnTo>
                  <a:pt x="76049" y="125226"/>
                </a:lnTo>
                <a:lnTo>
                  <a:pt x="89730" y="120723"/>
                </a:lnTo>
                <a:lnTo>
                  <a:pt x="101742" y="113632"/>
                </a:lnTo>
                <a:lnTo>
                  <a:pt x="111774" y="104306"/>
                </a:lnTo>
                <a:lnTo>
                  <a:pt x="112946" y="102608"/>
                </a:lnTo>
                <a:lnTo>
                  <a:pt x="36030" y="102608"/>
                </a:lnTo>
                <a:lnTo>
                  <a:pt x="36030" y="86746"/>
                </a:lnTo>
                <a:lnTo>
                  <a:pt x="56236" y="68356"/>
                </a:lnTo>
                <a:lnTo>
                  <a:pt x="59792" y="65067"/>
                </a:lnTo>
                <a:lnTo>
                  <a:pt x="63856" y="61511"/>
                </a:lnTo>
                <a:lnTo>
                  <a:pt x="67907" y="56571"/>
                </a:lnTo>
                <a:lnTo>
                  <a:pt x="72352" y="51237"/>
                </a:lnTo>
                <a:lnTo>
                  <a:pt x="73368" y="48836"/>
                </a:lnTo>
                <a:lnTo>
                  <a:pt x="73368" y="46677"/>
                </a:lnTo>
                <a:lnTo>
                  <a:pt x="37046" y="46677"/>
                </a:lnTo>
                <a:lnTo>
                  <a:pt x="37046" y="37800"/>
                </a:lnTo>
                <a:lnTo>
                  <a:pt x="41618" y="32085"/>
                </a:lnTo>
                <a:lnTo>
                  <a:pt x="46203" y="26510"/>
                </a:lnTo>
                <a:lnTo>
                  <a:pt x="54458" y="23589"/>
                </a:lnTo>
                <a:lnTo>
                  <a:pt x="112785" y="23589"/>
                </a:lnTo>
                <a:lnTo>
                  <a:pt x="103584" y="14262"/>
                </a:lnTo>
                <a:lnTo>
                  <a:pt x="91979" y="6736"/>
                </a:lnTo>
                <a:lnTo>
                  <a:pt x="78813" y="1858"/>
                </a:lnTo>
                <a:lnTo>
                  <a:pt x="64457" y="0"/>
                </a:lnTo>
                <a:close/>
              </a:path>
              <a:path w="127000" h="127000">
                <a:moveTo>
                  <a:pt x="120951" y="89540"/>
                </a:moveTo>
                <a:lnTo>
                  <a:pt x="90780" y="89540"/>
                </a:lnTo>
                <a:lnTo>
                  <a:pt x="90780" y="102608"/>
                </a:lnTo>
                <a:lnTo>
                  <a:pt x="112946" y="102608"/>
                </a:lnTo>
                <a:lnTo>
                  <a:pt x="119516" y="93094"/>
                </a:lnTo>
                <a:lnTo>
                  <a:pt x="120951" y="89540"/>
                </a:lnTo>
                <a:close/>
              </a:path>
              <a:path w="127000" h="127000">
                <a:moveTo>
                  <a:pt x="112785" y="23589"/>
                </a:moveTo>
                <a:lnTo>
                  <a:pt x="63983" y="23589"/>
                </a:lnTo>
                <a:lnTo>
                  <a:pt x="79821" y="27115"/>
                </a:lnTo>
                <a:lnTo>
                  <a:pt x="88666" y="36382"/>
                </a:lnTo>
                <a:lnTo>
                  <a:pt x="72565" y="73728"/>
                </a:lnTo>
                <a:lnTo>
                  <a:pt x="57786" y="86892"/>
                </a:lnTo>
                <a:lnTo>
                  <a:pt x="64745" y="90175"/>
                </a:lnTo>
                <a:lnTo>
                  <a:pt x="66002" y="90048"/>
                </a:lnTo>
                <a:lnTo>
                  <a:pt x="86843" y="89794"/>
                </a:lnTo>
                <a:lnTo>
                  <a:pt x="88240" y="89667"/>
                </a:lnTo>
                <a:lnTo>
                  <a:pt x="90780" y="89540"/>
                </a:lnTo>
                <a:lnTo>
                  <a:pt x="120951" y="89540"/>
                </a:lnTo>
                <a:lnTo>
                  <a:pt x="124659" y="80349"/>
                </a:lnTo>
                <a:lnTo>
                  <a:pt x="126892" y="66420"/>
                </a:lnTo>
                <a:lnTo>
                  <a:pt x="126962" y="63416"/>
                </a:lnTo>
                <a:lnTo>
                  <a:pt x="125315" y="49013"/>
                </a:lnTo>
                <a:lnTo>
                  <a:pt x="120623" y="35772"/>
                </a:lnTo>
                <a:lnTo>
                  <a:pt x="113255" y="24064"/>
                </a:lnTo>
                <a:lnTo>
                  <a:pt x="112785" y="23589"/>
                </a:lnTo>
                <a:close/>
              </a:path>
              <a:path w="127000" h="127000">
                <a:moveTo>
                  <a:pt x="69812" y="35260"/>
                </a:moveTo>
                <a:lnTo>
                  <a:pt x="55093" y="35260"/>
                </a:lnTo>
                <a:lnTo>
                  <a:pt x="54331" y="44518"/>
                </a:lnTo>
                <a:lnTo>
                  <a:pt x="54204" y="46677"/>
                </a:lnTo>
                <a:lnTo>
                  <a:pt x="73368" y="46677"/>
                </a:lnTo>
                <a:lnTo>
                  <a:pt x="73368" y="39324"/>
                </a:lnTo>
                <a:lnTo>
                  <a:pt x="69812" y="3526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597147" y="3042491"/>
            <a:ext cx="11398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Fast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Farming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Methods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81278" y="33360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1"/>
                </a:lnTo>
                <a:lnTo>
                  <a:pt x="2031" y="47407"/>
                </a:lnTo>
                <a:lnTo>
                  <a:pt x="0" y="61581"/>
                </a:lnTo>
                <a:lnTo>
                  <a:pt x="1589" y="76461"/>
                </a:lnTo>
                <a:lnTo>
                  <a:pt x="22726" y="111915"/>
                </a:lnTo>
                <a:lnTo>
                  <a:pt x="60962" y="126803"/>
                </a:lnTo>
                <a:lnTo>
                  <a:pt x="76020" y="125239"/>
                </a:lnTo>
                <a:lnTo>
                  <a:pt x="89714" y="120740"/>
                </a:lnTo>
                <a:lnTo>
                  <a:pt x="101734" y="113657"/>
                </a:lnTo>
                <a:lnTo>
                  <a:pt x="111771" y="104339"/>
                </a:lnTo>
                <a:lnTo>
                  <a:pt x="113346" y="102062"/>
                </a:lnTo>
                <a:lnTo>
                  <a:pt x="58073" y="102062"/>
                </a:lnTo>
                <a:lnTo>
                  <a:pt x="47521" y="100408"/>
                </a:lnTo>
                <a:lnTo>
                  <a:pt x="36535" y="92422"/>
                </a:lnTo>
                <a:lnTo>
                  <a:pt x="36281" y="83544"/>
                </a:lnTo>
                <a:lnTo>
                  <a:pt x="36281" y="80509"/>
                </a:lnTo>
                <a:lnTo>
                  <a:pt x="73365" y="80509"/>
                </a:lnTo>
                <a:lnTo>
                  <a:pt x="73365" y="68698"/>
                </a:lnTo>
                <a:lnTo>
                  <a:pt x="54200" y="68698"/>
                </a:lnTo>
                <a:lnTo>
                  <a:pt x="54200" y="55617"/>
                </a:lnTo>
                <a:lnTo>
                  <a:pt x="62074" y="55363"/>
                </a:lnTo>
                <a:lnTo>
                  <a:pt x="73492" y="55236"/>
                </a:lnTo>
                <a:lnTo>
                  <a:pt x="73492" y="44441"/>
                </a:lnTo>
                <a:lnTo>
                  <a:pt x="37297" y="44441"/>
                </a:lnTo>
                <a:lnTo>
                  <a:pt x="37678" y="40999"/>
                </a:lnTo>
                <a:lnTo>
                  <a:pt x="37932" y="36046"/>
                </a:lnTo>
                <a:lnTo>
                  <a:pt x="41869" y="31220"/>
                </a:lnTo>
                <a:lnTo>
                  <a:pt x="47088" y="24997"/>
                </a:lnTo>
                <a:lnTo>
                  <a:pt x="55343" y="22584"/>
                </a:lnTo>
                <a:lnTo>
                  <a:pt x="111772" y="22584"/>
                </a:lnTo>
                <a:lnTo>
                  <a:pt x="103606" y="14292"/>
                </a:lnTo>
                <a:lnTo>
                  <a:pt x="92013" y="6758"/>
                </a:lnTo>
                <a:lnTo>
                  <a:pt x="78860" y="1870"/>
                </a:lnTo>
                <a:lnTo>
                  <a:pt x="64516" y="0"/>
                </a:lnTo>
                <a:close/>
              </a:path>
              <a:path w="127000" h="127000">
                <a:moveTo>
                  <a:pt x="111772" y="22584"/>
                </a:moveTo>
                <a:lnTo>
                  <a:pt x="63598" y="22584"/>
                </a:lnTo>
                <a:lnTo>
                  <a:pt x="80682" y="27094"/>
                </a:lnTo>
                <a:lnTo>
                  <a:pt x="88586" y="37003"/>
                </a:lnTo>
                <a:lnTo>
                  <a:pt x="84786" y="54810"/>
                </a:lnTo>
                <a:lnTo>
                  <a:pt x="76732" y="60979"/>
                </a:lnTo>
                <a:lnTo>
                  <a:pt x="77302" y="62348"/>
                </a:lnTo>
                <a:lnTo>
                  <a:pt x="80616" y="63364"/>
                </a:lnTo>
                <a:lnTo>
                  <a:pt x="84172" y="66412"/>
                </a:lnTo>
                <a:lnTo>
                  <a:pt x="89633" y="70984"/>
                </a:lnTo>
                <a:lnTo>
                  <a:pt x="90522" y="76699"/>
                </a:lnTo>
                <a:lnTo>
                  <a:pt x="90516" y="80400"/>
                </a:lnTo>
                <a:lnTo>
                  <a:pt x="86447" y="92634"/>
                </a:lnTo>
                <a:lnTo>
                  <a:pt x="75565" y="100760"/>
                </a:lnTo>
                <a:lnTo>
                  <a:pt x="58073" y="102062"/>
                </a:lnTo>
                <a:lnTo>
                  <a:pt x="113346" y="102062"/>
                </a:lnTo>
                <a:lnTo>
                  <a:pt x="119516" y="93137"/>
                </a:lnTo>
                <a:lnTo>
                  <a:pt x="124658" y="80400"/>
                </a:lnTo>
                <a:lnTo>
                  <a:pt x="126889" y="66480"/>
                </a:lnTo>
                <a:lnTo>
                  <a:pt x="126959" y="63491"/>
                </a:lnTo>
                <a:lnTo>
                  <a:pt x="125314" y="49072"/>
                </a:lnTo>
                <a:lnTo>
                  <a:pt x="120627" y="35820"/>
                </a:lnTo>
                <a:lnTo>
                  <a:pt x="113267" y="24103"/>
                </a:lnTo>
                <a:lnTo>
                  <a:pt x="111772" y="22584"/>
                </a:lnTo>
                <a:close/>
              </a:path>
              <a:path w="127000" h="127000">
                <a:moveTo>
                  <a:pt x="73365" y="80509"/>
                </a:moveTo>
                <a:lnTo>
                  <a:pt x="53311" y="80509"/>
                </a:lnTo>
                <a:lnTo>
                  <a:pt x="53438" y="82909"/>
                </a:lnTo>
                <a:lnTo>
                  <a:pt x="54073" y="90910"/>
                </a:lnTo>
                <a:lnTo>
                  <a:pt x="69682" y="90910"/>
                </a:lnTo>
                <a:lnTo>
                  <a:pt x="73365" y="86338"/>
                </a:lnTo>
                <a:lnTo>
                  <a:pt x="73365" y="80509"/>
                </a:lnTo>
                <a:close/>
              </a:path>
              <a:path w="127000" h="127000">
                <a:moveTo>
                  <a:pt x="68920" y="34649"/>
                </a:moveTo>
                <a:lnTo>
                  <a:pt x="59153" y="34649"/>
                </a:lnTo>
                <a:lnTo>
                  <a:pt x="54454" y="37951"/>
                </a:lnTo>
                <a:lnTo>
                  <a:pt x="54454" y="44441"/>
                </a:lnTo>
                <a:lnTo>
                  <a:pt x="73492" y="44441"/>
                </a:lnTo>
                <a:lnTo>
                  <a:pt x="73492" y="37824"/>
                </a:lnTo>
                <a:lnTo>
                  <a:pt x="68920" y="3464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026150" y="3072272"/>
            <a:ext cx="69977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  <a:tab pos="686435" algn="l"/>
              </a:tabLst>
            </a:pP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B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97147" y="3334451"/>
            <a:ext cx="20701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History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Foods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Current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Day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81274" y="36280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57" y="0"/>
                </a:moveTo>
                <a:lnTo>
                  <a:pt x="24513" y="13494"/>
                </a:lnTo>
                <a:lnTo>
                  <a:pt x="2011" y="47451"/>
                </a:lnTo>
                <a:lnTo>
                  <a:pt x="0" y="61621"/>
                </a:lnTo>
                <a:lnTo>
                  <a:pt x="1591" y="76476"/>
                </a:lnTo>
                <a:lnTo>
                  <a:pt x="22743" y="111915"/>
                </a:lnTo>
                <a:lnTo>
                  <a:pt x="60999" y="126805"/>
                </a:lnTo>
                <a:lnTo>
                  <a:pt x="76040" y="125239"/>
                </a:lnTo>
                <a:lnTo>
                  <a:pt x="89722" y="120735"/>
                </a:lnTo>
                <a:lnTo>
                  <a:pt x="101734" y="113645"/>
                </a:lnTo>
                <a:lnTo>
                  <a:pt x="111767" y="104318"/>
                </a:lnTo>
                <a:lnTo>
                  <a:pt x="113027" y="102494"/>
                </a:lnTo>
                <a:lnTo>
                  <a:pt x="65888" y="102494"/>
                </a:lnTo>
                <a:lnTo>
                  <a:pt x="65888" y="85488"/>
                </a:lnTo>
                <a:lnTo>
                  <a:pt x="34633" y="85488"/>
                </a:lnTo>
                <a:lnTo>
                  <a:pt x="34633" y="70388"/>
                </a:lnTo>
                <a:lnTo>
                  <a:pt x="65888" y="24478"/>
                </a:lnTo>
                <a:lnTo>
                  <a:pt x="113512" y="24478"/>
                </a:lnTo>
                <a:lnTo>
                  <a:pt x="113255" y="24070"/>
                </a:lnTo>
                <a:lnTo>
                  <a:pt x="103584" y="14266"/>
                </a:lnTo>
                <a:lnTo>
                  <a:pt x="91979" y="6738"/>
                </a:lnTo>
                <a:lnTo>
                  <a:pt x="78813" y="1859"/>
                </a:lnTo>
                <a:lnTo>
                  <a:pt x="64457" y="0"/>
                </a:lnTo>
                <a:close/>
              </a:path>
              <a:path w="127000" h="127000">
                <a:moveTo>
                  <a:pt x="113512" y="24478"/>
                </a:moveTo>
                <a:lnTo>
                  <a:pt x="82525" y="24478"/>
                </a:lnTo>
                <a:lnTo>
                  <a:pt x="82525" y="72674"/>
                </a:lnTo>
                <a:lnTo>
                  <a:pt x="93066" y="72674"/>
                </a:lnTo>
                <a:lnTo>
                  <a:pt x="93066" y="85488"/>
                </a:lnTo>
                <a:lnTo>
                  <a:pt x="82525" y="85488"/>
                </a:lnTo>
                <a:lnTo>
                  <a:pt x="82525" y="102494"/>
                </a:lnTo>
                <a:lnTo>
                  <a:pt x="113027" y="102494"/>
                </a:lnTo>
                <a:lnTo>
                  <a:pt x="119510" y="93108"/>
                </a:lnTo>
                <a:lnTo>
                  <a:pt x="124655" y="80364"/>
                </a:lnTo>
                <a:lnTo>
                  <a:pt x="126891" y="66437"/>
                </a:lnTo>
                <a:lnTo>
                  <a:pt x="126962" y="63416"/>
                </a:lnTo>
                <a:lnTo>
                  <a:pt x="125315" y="49017"/>
                </a:lnTo>
                <a:lnTo>
                  <a:pt x="120623" y="35777"/>
                </a:lnTo>
                <a:lnTo>
                  <a:pt x="113512" y="24478"/>
                </a:lnTo>
                <a:close/>
              </a:path>
              <a:path w="127000" h="127000">
                <a:moveTo>
                  <a:pt x="67031" y="43756"/>
                </a:moveTo>
                <a:lnTo>
                  <a:pt x="47079" y="72941"/>
                </a:lnTo>
                <a:lnTo>
                  <a:pt x="66777" y="72941"/>
                </a:lnTo>
                <a:lnTo>
                  <a:pt x="66777" y="51376"/>
                </a:lnTo>
                <a:lnTo>
                  <a:pt x="66904" y="45801"/>
                </a:lnTo>
                <a:lnTo>
                  <a:pt x="67031" y="4375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026150" y="3364233"/>
            <a:ext cx="69977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3530" algn="l"/>
                <a:tab pos="686435" algn="l"/>
              </a:tabLst>
            </a:pP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C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97147" y="3626411"/>
            <a:ext cx="14611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Activists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381278" y="39199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1"/>
                </a:lnTo>
                <a:lnTo>
                  <a:pt x="2031" y="47407"/>
                </a:lnTo>
                <a:lnTo>
                  <a:pt x="0" y="61581"/>
                </a:lnTo>
                <a:lnTo>
                  <a:pt x="1589" y="76453"/>
                </a:lnTo>
                <a:lnTo>
                  <a:pt x="22726" y="111907"/>
                </a:lnTo>
                <a:lnTo>
                  <a:pt x="60962" y="126803"/>
                </a:lnTo>
                <a:lnTo>
                  <a:pt x="76020" y="125238"/>
                </a:lnTo>
                <a:lnTo>
                  <a:pt x="89714" y="120736"/>
                </a:lnTo>
                <a:lnTo>
                  <a:pt x="101734" y="113649"/>
                </a:lnTo>
                <a:lnTo>
                  <a:pt x="111771" y="104328"/>
                </a:lnTo>
                <a:lnTo>
                  <a:pt x="113448" y="101902"/>
                </a:lnTo>
                <a:lnTo>
                  <a:pt x="56770" y="101902"/>
                </a:lnTo>
                <a:lnTo>
                  <a:pt x="46010" y="99197"/>
                </a:lnTo>
                <a:lnTo>
                  <a:pt x="36789" y="90225"/>
                </a:lnTo>
                <a:lnTo>
                  <a:pt x="36535" y="85424"/>
                </a:lnTo>
                <a:lnTo>
                  <a:pt x="36408" y="82655"/>
                </a:lnTo>
                <a:lnTo>
                  <a:pt x="73631" y="82655"/>
                </a:lnTo>
                <a:lnTo>
                  <a:pt x="73631" y="70476"/>
                </a:lnTo>
                <a:lnTo>
                  <a:pt x="53299" y="70476"/>
                </a:lnTo>
                <a:lnTo>
                  <a:pt x="37043" y="70095"/>
                </a:lnTo>
                <a:lnTo>
                  <a:pt x="38948" y="23842"/>
                </a:lnTo>
                <a:lnTo>
                  <a:pt x="113010" y="23842"/>
                </a:lnTo>
                <a:lnTo>
                  <a:pt x="103606" y="14292"/>
                </a:lnTo>
                <a:lnTo>
                  <a:pt x="92013" y="6758"/>
                </a:lnTo>
                <a:lnTo>
                  <a:pt x="78860" y="1870"/>
                </a:lnTo>
                <a:lnTo>
                  <a:pt x="64516" y="0"/>
                </a:lnTo>
                <a:close/>
              </a:path>
              <a:path w="127000" h="127000">
                <a:moveTo>
                  <a:pt x="125464" y="50385"/>
                </a:moveTo>
                <a:lnTo>
                  <a:pt x="67408" y="50385"/>
                </a:lnTo>
                <a:lnTo>
                  <a:pt x="80238" y="54100"/>
                </a:lnTo>
                <a:lnTo>
                  <a:pt x="88670" y="64684"/>
                </a:lnTo>
                <a:lnTo>
                  <a:pt x="88097" y="81331"/>
                </a:lnTo>
                <a:lnTo>
                  <a:pt x="83315" y="93737"/>
                </a:lnTo>
                <a:lnTo>
                  <a:pt x="74061" y="101266"/>
                </a:lnTo>
                <a:lnTo>
                  <a:pt x="56770" y="101902"/>
                </a:lnTo>
                <a:lnTo>
                  <a:pt x="113448" y="101902"/>
                </a:lnTo>
                <a:lnTo>
                  <a:pt x="119516" y="93126"/>
                </a:lnTo>
                <a:lnTo>
                  <a:pt x="124658" y="80392"/>
                </a:lnTo>
                <a:lnTo>
                  <a:pt x="126889" y="66478"/>
                </a:lnTo>
                <a:lnTo>
                  <a:pt x="126959" y="63491"/>
                </a:lnTo>
                <a:lnTo>
                  <a:pt x="125464" y="50385"/>
                </a:lnTo>
                <a:close/>
              </a:path>
              <a:path w="127000" h="127000">
                <a:moveTo>
                  <a:pt x="73631" y="82655"/>
                </a:moveTo>
                <a:lnTo>
                  <a:pt x="52918" y="82655"/>
                </a:lnTo>
                <a:lnTo>
                  <a:pt x="52918" y="84421"/>
                </a:lnTo>
                <a:lnTo>
                  <a:pt x="54315" y="91253"/>
                </a:lnTo>
                <a:lnTo>
                  <a:pt x="68170" y="91253"/>
                </a:lnTo>
                <a:lnTo>
                  <a:pt x="73631" y="86935"/>
                </a:lnTo>
                <a:lnTo>
                  <a:pt x="73631" y="82655"/>
                </a:lnTo>
                <a:close/>
              </a:path>
              <a:path w="127000" h="127000">
                <a:moveTo>
                  <a:pt x="70837" y="62716"/>
                </a:moveTo>
                <a:lnTo>
                  <a:pt x="55839" y="62716"/>
                </a:lnTo>
                <a:lnTo>
                  <a:pt x="53934" y="68685"/>
                </a:lnTo>
                <a:lnTo>
                  <a:pt x="53299" y="70476"/>
                </a:lnTo>
                <a:lnTo>
                  <a:pt x="73631" y="70476"/>
                </a:lnTo>
                <a:lnTo>
                  <a:pt x="73631" y="69206"/>
                </a:lnTo>
                <a:lnTo>
                  <a:pt x="70837" y="62716"/>
                </a:lnTo>
                <a:close/>
              </a:path>
              <a:path w="127000" h="127000">
                <a:moveTo>
                  <a:pt x="113010" y="23842"/>
                </a:moveTo>
                <a:lnTo>
                  <a:pt x="86204" y="23842"/>
                </a:lnTo>
                <a:lnTo>
                  <a:pt x="86204" y="36567"/>
                </a:lnTo>
                <a:lnTo>
                  <a:pt x="53680" y="36567"/>
                </a:lnTo>
                <a:lnTo>
                  <a:pt x="52664" y="55985"/>
                </a:lnTo>
                <a:lnTo>
                  <a:pt x="55077" y="53826"/>
                </a:lnTo>
                <a:lnTo>
                  <a:pt x="58760" y="50385"/>
                </a:lnTo>
                <a:lnTo>
                  <a:pt x="125464" y="50385"/>
                </a:lnTo>
                <a:lnTo>
                  <a:pt x="125314" y="49072"/>
                </a:lnTo>
                <a:lnTo>
                  <a:pt x="120627" y="35820"/>
                </a:lnTo>
                <a:lnTo>
                  <a:pt x="113267" y="24103"/>
                </a:lnTo>
                <a:lnTo>
                  <a:pt x="113010" y="2384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026150" y="3656180"/>
            <a:ext cx="69977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0990" algn="l"/>
                <a:tab pos="686435" algn="l"/>
              </a:tabLst>
            </a:pP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G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97147" y="3918372"/>
            <a:ext cx="172529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Europe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America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81278" y="421193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1"/>
                </a:lnTo>
                <a:lnTo>
                  <a:pt x="2031" y="47407"/>
                </a:lnTo>
                <a:lnTo>
                  <a:pt x="0" y="61581"/>
                </a:lnTo>
                <a:lnTo>
                  <a:pt x="1590" y="76479"/>
                </a:lnTo>
                <a:lnTo>
                  <a:pt x="22739" y="111920"/>
                </a:lnTo>
                <a:lnTo>
                  <a:pt x="60993" y="126766"/>
                </a:lnTo>
                <a:lnTo>
                  <a:pt x="76047" y="125204"/>
                </a:lnTo>
                <a:lnTo>
                  <a:pt x="89739" y="120712"/>
                </a:lnTo>
                <a:lnTo>
                  <a:pt x="101758" y="113635"/>
                </a:lnTo>
                <a:lnTo>
                  <a:pt x="111793" y="104322"/>
                </a:lnTo>
                <a:lnTo>
                  <a:pt x="112120" y="103850"/>
                </a:lnTo>
                <a:lnTo>
                  <a:pt x="63397" y="103850"/>
                </a:lnTo>
                <a:lnTo>
                  <a:pt x="46110" y="98536"/>
                </a:lnTo>
                <a:lnTo>
                  <a:pt x="38260" y="86489"/>
                </a:lnTo>
                <a:lnTo>
                  <a:pt x="36120" y="73551"/>
                </a:lnTo>
                <a:lnTo>
                  <a:pt x="36646" y="57622"/>
                </a:lnTo>
                <a:lnTo>
                  <a:pt x="38893" y="44237"/>
                </a:lnTo>
                <a:lnTo>
                  <a:pt x="43638" y="33811"/>
                </a:lnTo>
                <a:lnTo>
                  <a:pt x="55470" y="23600"/>
                </a:lnTo>
                <a:lnTo>
                  <a:pt x="63598" y="23219"/>
                </a:lnTo>
                <a:lnTo>
                  <a:pt x="112397" y="23219"/>
                </a:lnTo>
                <a:lnTo>
                  <a:pt x="103606" y="14292"/>
                </a:lnTo>
                <a:lnTo>
                  <a:pt x="92013" y="6758"/>
                </a:lnTo>
                <a:lnTo>
                  <a:pt x="78860" y="1870"/>
                </a:lnTo>
                <a:lnTo>
                  <a:pt x="64516" y="0"/>
                </a:lnTo>
                <a:close/>
              </a:path>
              <a:path w="127000" h="127000">
                <a:moveTo>
                  <a:pt x="125579" y="51401"/>
                </a:moveTo>
                <a:lnTo>
                  <a:pt x="68793" y="51401"/>
                </a:lnTo>
                <a:lnTo>
                  <a:pt x="80774" y="54858"/>
                </a:lnTo>
                <a:lnTo>
                  <a:pt x="89346" y="65549"/>
                </a:lnTo>
                <a:lnTo>
                  <a:pt x="89583" y="82878"/>
                </a:lnTo>
                <a:lnTo>
                  <a:pt x="86242" y="92661"/>
                </a:lnTo>
                <a:lnTo>
                  <a:pt x="74856" y="101414"/>
                </a:lnTo>
                <a:lnTo>
                  <a:pt x="63397" y="103850"/>
                </a:lnTo>
                <a:lnTo>
                  <a:pt x="112120" y="103850"/>
                </a:lnTo>
                <a:lnTo>
                  <a:pt x="119534" y="93118"/>
                </a:lnTo>
                <a:lnTo>
                  <a:pt x="124671" y="80372"/>
                </a:lnTo>
                <a:lnTo>
                  <a:pt x="126892" y="66430"/>
                </a:lnTo>
                <a:lnTo>
                  <a:pt x="126959" y="63491"/>
                </a:lnTo>
                <a:lnTo>
                  <a:pt x="125579" y="51401"/>
                </a:lnTo>
                <a:close/>
              </a:path>
              <a:path w="127000" h="127000">
                <a:moveTo>
                  <a:pt x="70190" y="63872"/>
                </a:moveTo>
                <a:lnTo>
                  <a:pt x="61820" y="63872"/>
                </a:lnTo>
                <a:lnTo>
                  <a:pt x="53311" y="65523"/>
                </a:lnTo>
                <a:lnTo>
                  <a:pt x="53311" y="87227"/>
                </a:lnTo>
                <a:lnTo>
                  <a:pt x="58518" y="91291"/>
                </a:lnTo>
                <a:lnTo>
                  <a:pt x="68793" y="91291"/>
                </a:lnTo>
                <a:lnTo>
                  <a:pt x="74762" y="87989"/>
                </a:lnTo>
                <a:lnTo>
                  <a:pt x="74762" y="68698"/>
                </a:lnTo>
                <a:lnTo>
                  <a:pt x="70190" y="63872"/>
                </a:lnTo>
                <a:close/>
              </a:path>
              <a:path w="127000" h="127000">
                <a:moveTo>
                  <a:pt x="69301" y="35805"/>
                </a:moveTo>
                <a:lnTo>
                  <a:pt x="54073" y="35805"/>
                </a:lnTo>
                <a:lnTo>
                  <a:pt x="53692" y="49635"/>
                </a:lnTo>
                <a:lnTo>
                  <a:pt x="53438" y="57751"/>
                </a:lnTo>
                <a:lnTo>
                  <a:pt x="56232" y="55211"/>
                </a:lnTo>
                <a:lnTo>
                  <a:pt x="60677" y="51401"/>
                </a:lnTo>
                <a:lnTo>
                  <a:pt x="125579" y="51401"/>
                </a:lnTo>
                <a:lnTo>
                  <a:pt x="125314" y="49072"/>
                </a:lnTo>
                <a:lnTo>
                  <a:pt x="123357" y="43539"/>
                </a:lnTo>
                <a:lnTo>
                  <a:pt x="73365" y="43539"/>
                </a:lnTo>
                <a:lnTo>
                  <a:pt x="72984" y="37951"/>
                </a:lnTo>
                <a:lnTo>
                  <a:pt x="69301" y="35805"/>
                </a:lnTo>
                <a:close/>
              </a:path>
              <a:path w="127000" h="127000">
                <a:moveTo>
                  <a:pt x="112397" y="23219"/>
                </a:moveTo>
                <a:lnTo>
                  <a:pt x="66634" y="23219"/>
                </a:lnTo>
                <a:lnTo>
                  <a:pt x="80173" y="26412"/>
                </a:lnTo>
                <a:lnTo>
                  <a:pt x="88776" y="36672"/>
                </a:lnTo>
                <a:lnTo>
                  <a:pt x="89887" y="43539"/>
                </a:lnTo>
                <a:lnTo>
                  <a:pt x="123357" y="43539"/>
                </a:lnTo>
                <a:lnTo>
                  <a:pt x="120627" y="35820"/>
                </a:lnTo>
                <a:lnTo>
                  <a:pt x="113267" y="24103"/>
                </a:lnTo>
                <a:lnTo>
                  <a:pt x="112397" y="232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026150" y="3948140"/>
            <a:ext cx="69977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9405" algn="l"/>
                <a:tab pos="686435" algn="l"/>
              </a:tabLst>
            </a:pP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I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97147" y="4210294"/>
            <a:ext cx="27279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Slow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Supports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Organic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Farming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Biodiversity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26150" y="4240088"/>
            <a:ext cx="69977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9405" algn="l"/>
                <a:tab pos="686435" algn="l"/>
              </a:tabLst>
            </a:pP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J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59000" y="4587259"/>
            <a:ext cx="4584700" cy="71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0" marR="102235" indent="-152400">
              <a:lnSpc>
                <a:spcPct val="108300"/>
              </a:lnSpc>
            </a:pP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C.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Compare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answers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classmat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e’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s.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Fill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headings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text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help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see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organization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reading.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45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</a:pPr>
            <a:r>
              <a:rPr sz="1200" b="1" spc="-30" dirty="0">
                <a:solidFill>
                  <a:srgbClr val="C4132A"/>
                </a:solidFill>
                <a:latin typeface="Arial"/>
                <a:cs typeface="Arial"/>
              </a:rPr>
              <a:t>In </a:t>
            </a:r>
            <a:r>
              <a:rPr sz="1200" b="1" spc="-45" dirty="0">
                <a:solidFill>
                  <a:srgbClr val="C4132A"/>
                </a:solidFill>
                <a:latin typeface="Arial"/>
                <a:cs typeface="Arial"/>
              </a:rPr>
              <a:t>Praise</a:t>
            </a:r>
            <a:r>
              <a:rPr sz="1200" b="1" spc="-30" dirty="0">
                <a:solidFill>
                  <a:srgbClr val="C4132A"/>
                </a:solidFill>
                <a:latin typeface="Arial"/>
                <a:cs typeface="Arial"/>
              </a:rPr>
              <a:t> of </a:t>
            </a:r>
            <a:r>
              <a:rPr sz="1200" b="1" spc="-60" dirty="0">
                <a:solidFill>
                  <a:srgbClr val="C4132A"/>
                </a:solidFill>
                <a:latin typeface="Arial"/>
                <a:cs typeface="Arial"/>
              </a:rPr>
              <a:t>Slowness:</a:t>
            </a:r>
            <a:r>
              <a:rPr sz="1200" b="1" spc="-30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200" b="1" spc="-125" dirty="0">
                <a:solidFill>
                  <a:srgbClr val="C4132A"/>
                </a:solidFill>
                <a:latin typeface="Arial"/>
                <a:cs typeface="Arial"/>
              </a:rPr>
              <a:t>T</a:t>
            </a:r>
            <a:r>
              <a:rPr sz="1200" b="1" spc="-40" dirty="0">
                <a:solidFill>
                  <a:srgbClr val="C4132A"/>
                </a:solidFill>
                <a:latin typeface="Arial"/>
                <a:cs typeface="Arial"/>
              </a:rPr>
              <a:t>urning</a:t>
            </a:r>
            <a:r>
              <a:rPr sz="1200" b="1" spc="-30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C4132A"/>
                </a:solidFill>
                <a:latin typeface="Arial"/>
                <a:cs typeface="Arial"/>
              </a:rPr>
              <a:t>the</a:t>
            </a:r>
            <a:r>
              <a:rPr sz="1200" b="1" spc="-30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200" b="1" spc="-135" dirty="0">
                <a:solidFill>
                  <a:srgbClr val="C4132A"/>
                </a:solidFill>
                <a:latin typeface="Arial"/>
                <a:cs typeface="Arial"/>
              </a:rPr>
              <a:t>T</a:t>
            </a:r>
            <a:r>
              <a:rPr sz="1200" b="1" spc="-40" dirty="0">
                <a:solidFill>
                  <a:srgbClr val="C4132A"/>
                </a:solidFill>
                <a:latin typeface="Arial"/>
                <a:cs typeface="Arial"/>
              </a:rPr>
              <a:t>ables</a:t>
            </a:r>
            <a:r>
              <a:rPr sz="1200" b="1" spc="-30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C4132A"/>
                </a:solidFill>
                <a:latin typeface="Arial"/>
                <a:cs typeface="Arial"/>
              </a:rPr>
              <a:t>on</a:t>
            </a:r>
            <a:r>
              <a:rPr sz="1200" b="1" spc="-30" dirty="0">
                <a:solidFill>
                  <a:srgbClr val="C4132A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C4132A"/>
                </a:solidFill>
                <a:latin typeface="Arial"/>
                <a:cs typeface="Arial"/>
              </a:rPr>
              <a:t>Speed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62988" y="5456161"/>
            <a:ext cx="4693920" cy="146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85" algn="just">
              <a:lnSpc>
                <a:spcPct val="100000"/>
              </a:lnSpc>
            </a:pPr>
            <a:r>
              <a:rPr sz="1200" b="1" spc="-1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200" b="1" spc="-5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sz="12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ast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ood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Equals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ast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Life</a:t>
            </a:r>
            <a:endParaRPr sz="900">
              <a:latin typeface="Cambria"/>
              <a:cs typeface="Cambria"/>
            </a:endParaRPr>
          </a:p>
          <a:p>
            <a:pPr marL="108585" marR="5715" algn="just">
              <a:lnSpc>
                <a:spcPct val="116700"/>
              </a:lnSpc>
              <a:spcBef>
                <a:spcPts val="259"/>
              </a:spcBef>
            </a:pPr>
            <a:r>
              <a:rPr sz="1000" spc="-1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od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most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meals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little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than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efuelling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25" dirty="0">
                <a:solidFill>
                  <a:srgbClr val="0063A1"/>
                </a:solidFill>
                <a:latin typeface="Palatino Linotype"/>
                <a:cs typeface="Palatino Linotype"/>
              </a:rPr>
              <a:t>pit</a:t>
            </a:r>
            <a:r>
              <a:rPr sz="1000" b="1" spc="90" dirty="0">
                <a:solidFill>
                  <a:srgbClr val="0063A1"/>
                </a:solidFill>
                <a:latin typeface="Palatino Linotype"/>
                <a:cs typeface="Palatino Linotype"/>
              </a:rPr>
              <a:t> </a:t>
            </a:r>
            <a:r>
              <a:rPr sz="1000" b="1" dirty="0">
                <a:solidFill>
                  <a:srgbClr val="0063A1"/>
                </a:solidFill>
                <a:latin typeface="Palatino Linotype"/>
                <a:cs typeface="Palatino Linotype"/>
              </a:rPr>
              <a:t>s</a:t>
            </a:r>
            <a:r>
              <a:rPr sz="1000" b="1" spc="-20" dirty="0">
                <a:solidFill>
                  <a:srgbClr val="0063A1"/>
                </a:solidFill>
                <a:latin typeface="Palatino Linotype"/>
                <a:cs typeface="Palatino Linotype"/>
              </a:rPr>
              <a:t>t</a:t>
            </a:r>
            <a:r>
              <a:rPr sz="1000" b="1" spc="-25" dirty="0">
                <a:solidFill>
                  <a:srgbClr val="0063A1"/>
                </a:solidFill>
                <a:latin typeface="Palatino Linotype"/>
                <a:cs typeface="Palatino Linotype"/>
              </a:rPr>
              <a:t>ops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Instead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sitting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wn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en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—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marL="108585" marR="5080" indent="-96520" algn="just">
              <a:lnSpc>
                <a:spcPct val="116700"/>
              </a:lnSpc>
            </a:pPr>
            <a:r>
              <a:rPr sz="1125" b="1" spc="52" baseline="-7407" dirty="0">
                <a:solidFill>
                  <a:srgbClr val="A9A3A1"/>
                </a:solidFill>
                <a:latin typeface="Arial"/>
                <a:cs typeface="Arial"/>
              </a:rPr>
              <a:t>5</a:t>
            </a:r>
            <a:r>
              <a:rPr sz="1125" b="1" spc="135" baseline="-7407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eat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their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ening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meal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ont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age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British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amily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spends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time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ogether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car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than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do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ound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abl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When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amilies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do</a:t>
            </a:r>
            <a:r>
              <a:rPr sz="1000" spc="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eat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oge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of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[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]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M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’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ag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lasts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ev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en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minutes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22695" y="7043610"/>
            <a:ext cx="4734560" cy="1818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>
              <a:lnSpc>
                <a:spcPct val="100000"/>
              </a:lnSpc>
            </a:pPr>
            <a:r>
              <a:rPr sz="1200" b="1" spc="-90" dirty="0">
                <a:solidFill>
                  <a:srgbClr val="231F20"/>
                </a:solidFill>
                <a:latin typeface="Arial"/>
                <a:cs typeface="Arial"/>
              </a:rPr>
              <a:t>B: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ast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arming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5" dirty="0">
                <a:solidFill>
                  <a:srgbClr val="EC008C"/>
                </a:solidFill>
                <a:latin typeface="Cambria"/>
                <a:cs typeface="Cambria"/>
              </a:rPr>
              <a:t>Methods</a:t>
            </a:r>
            <a:endParaRPr sz="900">
              <a:latin typeface="Cambria"/>
              <a:cs typeface="Cambria"/>
            </a:endParaRPr>
          </a:p>
          <a:p>
            <a:pPr marL="148590" marR="5080" indent="-136525" algn="just">
              <a:lnSpc>
                <a:spcPct val="115500"/>
              </a:lnSpc>
              <a:spcBef>
                <a:spcPts val="330"/>
              </a:spcBef>
            </a:pPr>
            <a:r>
              <a:rPr sz="750" b="1" spc="-35" dirty="0">
                <a:solidFill>
                  <a:srgbClr val="A9A3A1"/>
                </a:solidFill>
                <a:latin typeface="Arial"/>
                <a:cs typeface="Arial"/>
              </a:rPr>
              <a:t>10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22" baseline="2777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37" baseline="2777" dirty="0">
                <a:solidFill>
                  <a:srgbClr val="231F20"/>
                </a:solidFill>
                <a:latin typeface="Cambria"/>
                <a:cs typeface="Cambria"/>
              </a:rPr>
              <a:t>cc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500" spc="15" baseline="2777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22" baseline="2777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0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97" baseline="2777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500" spc="-52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500" spc="15" baseline="2777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22" baseline="2777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500" spc="37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-52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97" baseline="2777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500" spc="104" baseline="2777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82" baseline="2777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500" spc="22" baseline="2777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97" baseline="2777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500" spc="37" baseline="2777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-52" baseline="2777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fe</a:t>
            </a:r>
            <a:r>
              <a:rPr sz="1500" spc="-52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z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rs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37" baseline="2777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pesticide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dirty="0">
                <a:solidFill>
                  <a:srgbClr val="231F20"/>
                </a:solidFill>
                <a:latin typeface="Palatino Linotype"/>
                <a:cs typeface="Palatino Linotype"/>
              </a:rPr>
              <a:t>intensi</a:t>
            </a:r>
            <a:r>
              <a:rPr sz="1000" b="1" spc="-25" dirty="0">
                <a:solidFill>
                  <a:srgbClr val="231F20"/>
                </a:solidFill>
                <a:latin typeface="Palatino Linotype"/>
                <a:cs typeface="Palatino Linotype"/>
              </a:rPr>
              <a:t>v</a:t>
            </a:r>
            <a:r>
              <a:rPr sz="1000" b="1" spc="15" dirty="0">
                <a:solidFill>
                  <a:srgbClr val="231F20"/>
                </a:solidFill>
                <a:latin typeface="Palatino Linotype"/>
                <a:cs typeface="Palatino Linotype"/>
              </a:rPr>
              <a:t>e</a:t>
            </a:r>
            <a:r>
              <a:rPr sz="1000" b="1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000" b="1" spc="-11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fee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ge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nc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6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25" dirty="0">
                <a:solidFill>
                  <a:srgbClr val="231F20"/>
                </a:solidFill>
                <a:latin typeface="Palatino Linotype"/>
                <a:cs typeface="Palatino Linotype"/>
              </a:rPr>
              <a:t>rigo</a:t>
            </a:r>
            <a:r>
              <a:rPr sz="1000" b="1" spc="-35" dirty="0">
                <a:solidFill>
                  <a:srgbClr val="231F20"/>
                </a:solidFill>
                <a:latin typeface="Palatino Linotype"/>
                <a:cs typeface="Palatino Linotype"/>
              </a:rPr>
              <a:t>r</a:t>
            </a:r>
            <a:r>
              <a:rPr sz="1000" b="1" spc="-20" dirty="0">
                <a:solidFill>
                  <a:srgbClr val="231F20"/>
                </a:solidFill>
                <a:latin typeface="Palatino Linotype"/>
                <a:cs typeface="Palatino Linotype"/>
              </a:rPr>
              <a:t>ous</a:t>
            </a:r>
            <a:r>
              <a:rPr sz="1000" b="1" spc="10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ene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if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—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been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depl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ed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cut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cost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boost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yield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ma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li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ock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ops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quickl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centuries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ago,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age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pig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ook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fi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yea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each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286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kilog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ams;</a:t>
            </a:r>
            <a:endParaRPr sz="1000">
              <a:latin typeface="Cambria"/>
              <a:cs typeface="Cambria"/>
            </a:endParaRPr>
          </a:p>
          <a:p>
            <a:pPr marL="148590" marR="5080" indent="-135255" algn="just">
              <a:lnSpc>
                <a:spcPct val="114900"/>
              </a:lnSpc>
              <a:spcBef>
                <a:spcPts val="85"/>
              </a:spcBef>
            </a:pPr>
            <a:r>
              <a:rPr sz="750" b="1" spc="-40" dirty="0">
                <a:solidFill>
                  <a:srgbClr val="A9A3A1"/>
                </a:solidFill>
                <a:latin typeface="Arial"/>
                <a:cs typeface="Arial"/>
              </a:rPr>
              <a:t>15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500" spc="-67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od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-157" baseline="2777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500" spc="104" baseline="2777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hits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484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kilog</a:t>
            </a:r>
            <a:r>
              <a:rPr sz="1500" spc="-60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22" baseline="2777" dirty="0">
                <a:solidFill>
                  <a:srgbClr val="231F20"/>
                </a:solidFill>
                <a:latin typeface="Cambria"/>
                <a:cs typeface="Cambria"/>
              </a:rPr>
              <a:t>ams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after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just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six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months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slaughte</a:t>
            </a:r>
            <a:r>
              <a:rPr sz="1500" spc="-52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ed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15" baseline="2777" dirty="0">
                <a:solidFill>
                  <a:srgbClr val="231F20"/>
                </a:solidFill>
                <a:latin typeface="Cambria"/>
                <a:cs typeface="Cambria"/>
              </a:rPr>
              <a:t>be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500" spc="-67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loses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its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ba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ed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ow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x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faster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than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ag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small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land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wner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gi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es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ac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ory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arm,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which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0063A1"/>
                </a:solidFill>
                <a:latin typeface="Palatino Linotype"/>
                <a:cs typeface="Palatino Linotype"/>
              </a:rPr>
              <a:t>churns</a:t>
            </a:r>
            <a:r>
              <a:rPr sz="1000" b="1" spc="25" dirty="0">
                <a:solidFill>
                  <a:srgbClr val="0063A1"/>
                </a:solidFill>
                <a:latin typeface="Palatino Linotype"/>
                <a:cs typeface="Palatino Linotype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out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that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ast,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cheap,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Palatino Linotype"/>
                <a:cs typeface="Palatino Linotype"/>
              </a:rPr>
              <a:t>abundant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anda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di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z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ed.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6900" y="5703651"/>
            <a:ext cx="1200785" cy="49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50" b="1" spc="-15" dirty="0">
                <a:solidFill>
                  <a:srgbClr val="0063A1"/>
                </a:solidFill>
                <a:latin typeface="Arial"/>
                <a:cs typeface="Arial"/>
              </a:rPr>
              <a:t>pit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b="1" spc="-45" dirty="0">
                <a:solidFill>
                  <a:srgbClr val="0063A1"/>
                </a:solidFill>
                <a:latin typeface="Arial"/>
                <a:cs typeface="Arial"/>
              </a:rPr>
              <a:t>stops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0063A1"/>
                </a:solidFill>
                <a:latin typeface="Arial"/>
                <a:cs typeface="Arial"/>
              </a:rPr>
              <a:t>(n.):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quick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stops </a:t>
            </a:r>
            <a:r>
              <a:rPr sz="850" spc="-30" dirty="0">
                <a:solidFill>
                  <a:srgbClr val="0063A1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driver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mak</a:t>
            </a:r>
            <a:r>
              <a:rPr sz="850" spc="-15" dirty="0">
                <a:solidFill>
                  <a:srgbClr val="0063A1"/>
                </a:solidFill>
                <a:latin typeface="Arial"/>
                <a:cs typeface="Arial"/>
              </a:rPr>
              <a:t>es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10" dirty="0">
                <a:solidFill>
                  <a:srgbClr val="0063A1"/>
                </a:solidFill>
                <a:latin typeface="Arial"/>
                <a:cs typeface="Arial"/>
              </a:rPr>
              <a:t>to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refuel or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for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63A1"/>
                </a:solidFill>
                <a:latin typeface="Arial"/>
                <a:cs typeface="Arial"/>
              </a:rPr>
              <a:t>service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63A1"/>
                </a:solidFill>
                <a:latin typeface="Arial"/>
                <a:cs typeface="Arial"/>
              </a:rPr>
              <a:t>repairs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63A1"/>
                </a:solidFill>
                <a:latin typeface="Arial"/>
                <a:cs typeface="Arial"/>
              </a:rPr>
              <a:t>(</a:t>
            </a:r>
            <a:r>
              <a:rPr sz="850" spc="-55" dirty="0">
                <a:solidFill>
                  <a:srgbClr val="0063A1"/>
                </a:solidFill>
                <a:latin typeface="Arial"/>
                <a:cs typeface="Arial"/>
              </a:rPr>
              <a:t>e.</a:t>
            </a:r>
            <a:r>
              <a:rPr sz="850" spc="-30" dirty="0">
                <a:solidFill>
                  <a:srgbClr val="0063A1"/>
                </a:solidFill>
                <a:latin typeface="Arial"/>
                <a:cs typeface="Arial"/>
              </a:rPr>
              <a:t>g.,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in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63A1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15" dirty="0">
                <a:solidFill>
                  <a:srgbClr val="0063A1"/>
                </a:solidFill>
                <a:latin typeface="Arial"/>
                <a:cs typeface="Arial"/>
              </a:rPr>
              <a:t>car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0063A1"/>
                </a:solidFill>
                <a:latin typeface="Arial"/>
                <a:cs typeface="Arial"/>
              </a:rPr>
              <a:t>race)</a:t>
            </a:r>
            <a:endParaRPr sz="8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6900" y="8713614"/>
            <a:ext cx="1398905" cy="49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50" b="1" spc="-40" dirty="0">
                <a:solidFill>
                  <a:srgbClr val="0063A1"/>
                </a:solidFill>
                <a:latin typeface="Arial"/>
                <a:cs typeface="Arial"/>
              </a:rPr>
              <a:t>churns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0063A1"/>
                </a:solidFill>
                <a:latin typeface="Arial"/>
                <a:cs typeface="Arial"/>
              </a:rPr>
              <a:t>(</a:t>
            </a:r>
            <a:r>
              <a:rPr sz="850" spc="-114" dirty="0">
                <a:solidFill>
                  <a:srgbClr val="0063A1"/>
                </a:solidFill>
                <a:latin typeface="Arial"/>
                <a:cs typeface="Arial"/>
              </a:rPr>
              <a:t>v</a:t>
            </a:r>
            <a:r>
              <a:rPr sz="850" spc="-60" dirty="0">
                <a:solidFill>
                  <a:srgbClr val="0063A1"/>
                </a:solidFill>
                <a:latin typeface="Arial"/>
                <a:cs typeface="Arial"/>
              </a:rPr>
              <a:t>.)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63A1"/>
                </a:solidFill>
                <a:latin typeface="Arial"/>
                <a:cs typeface="Arial"/>
              </a:rPr>
              <a:t>out: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produces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large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quantities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63A1"/>
                </a:solidFill>
                <a:latin typeface="Arial"/>
                <a:cs typeface="Arial"/>
              </a:rPr>
              <a:t>of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something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without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concern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about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the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quality</a:t>
            </a:r>
            <a:endParaRPr sz="8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3100" y="9545364"/>
            <a:ext cx="1436370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solidFill>
                  <a:srgbClr val="231F20"/>
                </a:solidFill>
                <a:latin typeface="Lucida Sans Unicode"/>
                <a:cs typeface="Lucida Sans Unicode"/>
              </a:rPr>
              <a:t>LEA</a:t>
            </a:r>
            <a:r>
              <a:rPr sz="800" dirty="0">
                <a:solidFill>
                  <a:srgbClr val="231F20"/>
                </a:solidFill>
                <a:latin typeface="Lucida Sans Unicode"/>
                <a:cs typeface="Lucida Sans Unicode"/>
              </a:rPr>
              <a:t>P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 Unicode"/>
                <a:cs typeface="Lucida Sans Unicode"/>
              </a:rPr>
              <a:t>3</a:t>
            </a:r>
            <a:r>
              <a:rPr sz="800" spc="-45" dirty="0">
                <a:solidFill>
                  <a:srgbClr val="231F20"/>
                </a:solidFill>
                <a:latin typeface="Lucida Sans Unicode"/>
                <a:cs typeface="Lucida Sans Unicode"/>
              </a:rPr>
              <a:t>: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Lucida Sans Unicode"/>
                <a:cs typeface="Lucida Sans Unicode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Lucida Sans Unicode"/>
                <a:cs typeface="Lucida Sans Unicode"/>
              </a:rPr>
              <a:t>e</a:t>
            </a:r>
            <a:r>
              <a:rPr sz="800" spc="40" dirty="0">
                <a:solidFill>
                  <a:srgbClr val="231F20"/>
                </a:solidFill>
                <a:latin typeface="Elephant"/>
                <a:cs typeface="Elephant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Lucida Sans Unicode"/>
                <a:cs typeface="Lucida Sans Unicode"/>
              </a:rPr>
              <a:t>din</a:t>
            </a:r>
            <a:r>
              <a:rPr sz="800" spc="-60" dirty="0">
                <a:solidFill>
                  <a:srgbClr val="231F20"/>
                </a:solidFill>
                <a:latin typeface="Lucida Sans Unicode"/>
                <a:cs typeface="Lucida Sans Unicode"/>
              </a:rPr>
              <a:t>g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800" spc="40" dirty="0">
                <a:solidFill>
                  <a:srgbClr val="231F20"/>
                </a:solidFill>
                <a:latin typeface="Elephant"/>
                <a:cs typeface="Elephant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Lucida Sans Unicode"/>
                <a:cs typeface="Lucida Sans Unicode"/>
              </a:rPr>
              <a:t>n</a:t>
            </a:r>
            <a:r>
              <a:rPr sz="800" spc="-55" dirty="0">
                <a:solidFill>
                  <a:srgbClr val="231F20"/>
                </a:solidFill>
                <a:latin typeface="Lucida Sans Unicode"/>
                <a:cs typeface="Lucida Sans Unicode"/>
              </a:rPr>
              <a:t>d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W</a:t>
            </a:r>
            <a:r>
              <a:rPr sz="80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riting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0" y="9488740"/>
            <a:ext cx="133350" cy="227329"/>
          </a:xfrm>
          <a:custGeom>
            <a:avLst/>
            <a:gdLst/>
            <a:ahLst/>
            <a:cxnLst/>
            <a:rect l="l" t="t" r="r" b="b"/>
            <a:pathLst>
              <a:path w="133350" h="227329">
                <a:moveTo>
                  <a:pt x="133350" y="0"/>
                </a:moveTo>
                <a:lnTo>
                  <a:pt x="0" y="0"/>
                </a:lnTo>
                <a:lnTo>
                  <a:pt x="0" y="226759"/>
                </a:lnTo>
                <a:lnTo>
                  <a:pt x="133350" y="226759"/>
                </a:lnTo>
                <a:lnTo>
                  <a:pt x="133350" y="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71450" y="9488740"/>
            <a:ext cx="438150" cy="227329"/>
          </a:xfrm>
          <a:prstGeom prst="rect">
            <a:avLst/>
          </a:prstGeom>
          <a:solidFill>
            <a:srgbClr val="A9A3A1"/>
          </a:solidFill>
        </p:spPr>
        <p:txBody>
          <a:bodyPr vert="horz" wrap="square" lIns="0" tIns="0" rIns="0" bIns="0" rtlCol="0">
            <a:spAutoFit/>
          </a:bodyPr>
          <a:lstStyle/>
          <a:p>
            <a:pPr marL="151130">
              <a:lnSpc>
                <a:spcPct val="100000"/>
              </a:lnSpc>
            </a:pP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210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899706" y="6877686"/>
            <a:ext cx="118110" cy="1402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sz="6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ERPI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•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Reproduction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prohibited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9600"/>
            <a:ext cx="2247900" cy="1619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06550" y="609599"/>
            <a:ext cx="0" cy="1619885"/>
          </a:xfrm>
          <a:custGeom>
            <a:avLst/>
            <a:gdLst/>
            <a:ahLst/>
            <a:cxnLst/>
            <a:rect l="l" t="t" r="r" b="b"/>
            <a:pathLst>
              <a:path h="1619885">
                <a:moveTo>
                  <a:pt x="0" y="0"/>
                </a:moveTo>
                <a:lnTo>
                  <a:pt x="0" y="161958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09495" y="596404"/>
            <a:ext cx="4754880" cy="146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ct val="100000"/>
              </a:lnSpc>
            </a:pPr>
            <a:r>
              <a:rPr sz="1200" b="1" spc="-80" dirty="0">
                <a:solidFill>
                  <a:srgbClr val="231F20"/>
                </a:solidFill>
                <a:latin typeface="Arial"/>
                <a:cs typeface="Arial"/>
              </a:rPr>
              <a:t>C: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His</a:t>
            </a:r>
            <a:r>
              <a:rPr sz="900" i="1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spc="20" dirty="0">
                <a:solidFill>
                  <a:srgbClr val="EC008C"/>
                </a:solidFill>
                <a:latin typeface="Cambria"/>
                <a:cs typeface="Cambria"/>
              </a:rPr>
              <a:t>ory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1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f 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Sl</a:t>
            </a:r>
            <a:r>
              <a:rPr sz="900" i="1" spc="-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spc="2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oods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15" dirty="0">
                <a:solidFill>
                  <a:srgbClr val="EC008C"/>
                </a:solidFill>
                <a:latin typeface="Cambria"/>
                <a:cs typeface="Cambria"/>
              </a:rPr>
              <a:t>Cur</a:t>
            </a:r>
            <a:r>
              <a:rPr sz="900" i="1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ent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5" dirty="0">
                <a:solidFill>
                  <a:srgbClr val="EC008C"/>
                </a:solidFill>
                <a:latin typeface="Cambria"/>
                <a:cs typeface="Cambria"/>
              </a:rPr>
              <a:t>Day</a:t>
            </a:r>
            <a:endParaRPr sz="900">
              <a:latin typeface="Cambria"/>
              <a:cs typeface="Cambria"/>
            </a:endParaRPr>
          </a:p>
          <a:p>
            <a:pPr marL="167005" marR="5715" indent="-154305" algn="just">
              <a:lnSpc>
                <a:spcPct val="116100"/>
              </a:lnSpc>
              <a:spcBef>
                <a:spcPts val="290"/>
              </a:spcBef>
            </a:pPr>
            <a:r>
              <a:rPr sz="750" b="1" spc="35" dirty="0">
                <a:solidFill>
                  <a:srgbClr val="A9A3A1"/>
                </a:solidFill>
                <a:latin typeface="Arial"/>
                <a:cs typeface="Arial"/>
              </a:rPr>
              <a:t>20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As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our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ances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500" spc="-67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44" baseline="2777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ed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500" spc="-52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cities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lost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67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ouch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with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15" baseline="2777" dirty="0">
                <a:solidFill>
                  <a:srgbClr val="231F20"/>
                </a:solidFill>
                <a:latin typeface="Cambria"/>
                <a:cs typeface="Cambria"/>
              </a:rPr>
              <a:t>land,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th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15" baseline="2777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fell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500" spc="89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500" spc="-60" baseline="2777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with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idea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ast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or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ast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ag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ocessed,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con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enient,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better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Ma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us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all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ow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ed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idea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that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when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comes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ood,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faster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rr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But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up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wbacks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“gobbl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gulp,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go”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philosop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On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arm,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endParaRPr sz="1000">
              <a:latin typeface="Cambria"/>
              <a:cs typeface="Cambria"/>
            </a:endParaRPr>
          </a:p>
          <a:p>
            <a:pPr marL="166370" marR="5080" indent="-153670" algn="just">
              <a:lnSpc>
                <a:spcPct val="116300"/>
              </a:lnSpc>
              <a:spcBef>
                <a:spcPts val="5"/>
              </a:spcBef>
            </a:pPr>
            <a:r>
              <a:rPr sz="750" b="1" spc="30" dirty="0">
                <a:solidFill>
                  <a:srgbClr val="A9A3A1"/>
                </a:solidFill>
                <a:latin typeface="Arial"/>
                <a:cs typeface="Arial"/>
              </a:rPr>
              <a:t>25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ab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s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wi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ement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with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name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that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all: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0735" y="2171204"/>
            <a:ext cx="4752975" cy="1640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735">
              <a:lnSpc>
                <a:spcPct val="100000"/>
              </a:lnSpc>
            </a:pPr>
            <a:r>
              <a:rPr sz="1200" b="1" spc="-60" dirty="0">
                <a:solidFill>
                  <a:srgbClr val="231F20"/>
                </a:solidFill>
                <a:latin typeface="Arial"/>
                <a:cs typeface="Arial"/>
              </a:rPr>
              <a:t>D:</a:t>
            </a:r>
            <a:endParaRPr sz="1200">
              <a:latin typeface="Arial"/>
              <a:cs typeface="Arial"/>
            </a:endParaRPr>
          </a:p>
          <a:p>
            <a:pPr marL="165735" marR="5715">
              <a:lnSpc>
                <a:spcPct val="116700"/>
              </a:lnSpc>
              <a:spcBef>
                <a:spcPts val="259"/>
              </a:spcBef>
            </a:pP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all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arted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1986,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when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McDonald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’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opened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anch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beside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amous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Spanish Steps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om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ma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local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this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as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one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au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ant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oll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back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ast</a:t>
            </a:r>
            <a:endParaRPr sz="1000">
              <a:latin typeface="Cambria"/>
              <a:cs typeface="Cambria"/>
            </a:endParaRPr>
          </a:p>
          <a:p>
            <a:pPr marL="165735" marR="5080" indent="-153670" algn="just">
              <a:lnSpc>
                <a:spcPct val="116700"/>
              </a:lnSpc>
            </a:pPr>
            <a:r>
              <a:rPr sz="750" b="1" spc="30" dirty="0">
                <a:solidFill>
                  <a:srgbClr val="A9A3A1"/>
                </a:solidFill>
                <a:latin typeface="Arial"/>
                <a:cs typeface="Arial"/>
              </a:rPr>
              <a:t>30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od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20" dirty="0">
                <a:solidFill>
                  <a:srgbClr val="0063A1"/>
                </a:solidFill>
                <a:latin typeface="Palatino Linotype"/>
                <a:cs typeface="Palatino Linotype"/>
              </a:rPr>
              <a:t>tsunam</a:t>
            </a:r>
            <a:r>
              <a:rPr sz="1000" b="1" spc="-5" dirty="0">
                <a:solidFill>
                  <a:srgbClr val="0063A1"/>
                </a:solidFill>
                <a:latin typeface="Palatino Linotype"/>
                <a:cs typeface="Palatino Linotype"/>
              </a:rPr>
              <a:t>i</a:t>
            </a:r>
            <a:r>
              <a:rPr sz="1000" b="1" spc="-40" dirty="0">
                <a:solidFill>
                  <a:srgbClr val="0063A1"/>
                </a:solidFill>
                <a:latin typeface="Palatino Linotype"/>
                <a:cs typeface="Palatino Linotype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ng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Palatino Linotype"/>
                <a:cs typeface="Palatino Linotype"/>
              </a:rPr>
              <a:t>charismati</a:t>
            </a:r>
            <a:r>
              <a:rPr sz="1000" b="1" dirty="0">
                <a:solidFill>
                  <a:srgbClr val="231F20"/>
                </a:solidFill>
                <a:latin typeface="Palatino Linotype"/>
                <a:cs typeface="Palatino Linotype"/>
              </a:rPr>
              <a:t>c</a:t>
            </a:r>
            <a:r>
              <a:rPr sz="1000" b="1" spc="-40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ed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gge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McDonald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’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does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not: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esh,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local,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seasonal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oduce;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ecipes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handed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wn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th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ough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gene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ations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;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sus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ainabl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arming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;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20" dirty="0">
                <a:solidFill>
                  <a:srgbClr val="0063A1"/>
                </a:solidFill>
                <a:latin typeface="Palatino Linotype"/>
                <a:cs typeface="Palatino Linotype"/>
              </a:rPr>
              <a:t>artisana</a:t>
            </a:r>
            <a:r>
              <a:rPr sz="1000" b="1" spc="-5" dirty="0">
                <a:solidFill>
                  <a:srgbClr val="0063A1"/>
                </a:solidFill>
                <a:latin typeface="Palatino Linotype"/>
                <a:cs typeface="Palatino Linotype"/>
              </a:rPr>
              <a:t>l</a:t>
            </a:r>
            <a:r>
              <a:rPr sz="1000" b="1" spc="-45" dirty="0">
                <a:solidFill>
                  <a:srgbClr val="0063A1"/>
                </a:solidFill>
                <a:latin typeface="Palatino Linotype"/>
                <a:cs typeface="Palatino Linotype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;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wi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3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friend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also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ideali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z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es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“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eco-gast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ono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my”—the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Palatino Linotype"/>
                <a:cs typeface="Palatino Linotype"/>
              </a:rPr>
              <a:t>notion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that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eating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ell</a:t>
            </a:r>
            <a:endParaRPr sz="1000">
              <a:latin typeface="Cambria"/>
              <a:cs typeface="Cambria"/>
            </a:endParaRPr>
          </a:p>
          <a:p>
            <a:pPr marL="13335">
              <a:lnSpc>
                <a:spcPct val="100000"/>
              </a:lnSpc>
              <a:spcBef>
                <a:spcPts val="215"/>
              </a:spcBef>
            </a:pPr>
            <a:r>
              <a:rPr sz="750" b="1" spc="25" dirty="0">
                <a:solidFill>
                  <a:srgbClr val="A9A3A1"/>
                </a:solidFill>
                <a:latin typeface="Arial"/>
                <a:cs typeface="Arial"/>
              </a:rPr>
              <a:t>35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can,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should,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go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hand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hand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with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otecting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envi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onment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09782" y="3923804"/>
            <a:ext cx="4752340" cy="92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6370" algn="just">
              <a:lnSpc>
                <a:spcPct val="100000"/>
              </a:lnSpc>
            </a:pPr>
            <a:r>
              <a:rPr sz="1200" b="1" spc="-105" dirty="0">
                <a:solidFill>
                  <a:srgbClr val="231F20"/>
                </a:solidFill>
                <a:latin typeface="Arial"/>
                <a:cs typeface="Arial"/>
              </a:rPr>
              <a:t>E:</a:t>
            </a:r>
            <a:endParaRPr sz="1200">
              <a:latin typeface="Arial"/>
              <a:cs typeface="Arial"/>
            </a:endParaRPr>
          </a:p>
          <a:p>
            <a:pPr marL="166370" marR="5080" algn="just">
              <a:lnSpc>
                <a:spcPct val="116700"/>
              </a:lnSpc>
              <a:spcBef>
                <a:spcPts val="259"/>
              </a:spcBef>
            </a:pP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etrini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thinks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this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good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arting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point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or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5" dirty="0">
                <a:solidFill>
                  <a:srgbClr val="0063A1"/>
                </a:solidFill>
                <a:latin typeface="Palatino Linotype"/>
                <a:cs typeface="Palatino Linotype"/>
              </a:rPr>
              <a:t>t</a:t>
            </a:r>
            <a:r>
              <a:rPr sz="1000" b="1" spc="-20" dirty="0">
                <a:solidFill>
                  <a:srgbClr val="0063A1"/>
                </a:solidFill>
                <a:latin typeface="Palatino Linotype"/>
                <a:cs typeface="Palatino Linotype"/>
              </a:rPr>
              <a:t>ackling</a:t>
            </a:r>
            <a:r>
              <a:rPr sz="1000" b="1" spc="65" dirty="0">
                <a:solidFill>
                  <a:srgbClr val="0063A1"/>
                </a:solidFill>
                <a:latin typeface="Palatino Linotype"/>
                <a:cs typeface="Palatino Linotype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our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obsession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with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speed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all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aspects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lif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oup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ates: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“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firm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defence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quiet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material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pleasu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only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oppose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uni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sal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80" dirty="0">
                <a:solidFill>
                  <a:srgbClr val="231F20"/>
                </a:solidFill>
                <a:latin typeface="Palatino Linotype"/>
                <a:cs typeface="Palatino Linotype"/>
              </a:rPr>
              <a:t>f</a:t>
            </a:r>
            <a:r>
              <a:rPr sz="1000" b="1" spc="-35" dirty="0">
                <a:solidFill>
                  <a:srgbClr val="231F20"/>
                </a:solidFill>
                <a:latin typeface="Palatino Linotype"/>
                <a:cs typeface="Palatino Linotype"/>
              </a:rPr>
              <a:t>olly</a:t>
            </a:r>
            <a:r>
              <a:rPr sz="1000" b="1" spc="-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 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ast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Life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Our defence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should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begin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750" b="1" spc="35" dirty="0">
                <a:solidFill>
                  <a:srgbClr val="A9A3A1"/>
                </a:solidFill>
                <a:latin typeface="Arial"/>
                <a:cs typeface="Arial"/>
              </a:rPr>
              <a:t>40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able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with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ood.”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08736" y="4965204"/>
            <a:ext cx="4755515" cy="390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640" algn="just">
              <a:lnSpc>
                <a:spcPct val="100000"/>
              </a:lnSpc>
            </a:pPr>
            <a:r>
              <a:rPr sz="1200" b="1" spc="-75" dirty="0">
                <a:solidFill>
                  <a:srgbClr val="231F20"/>
                </a:solidFill>
                <a:latin typeface="Arial"/>
                <a:cs typeface="Arial"/>
              </a:rPr>
              <a:t>F:</a:t>
            </a:r>
            <a:endParaRPr sz="1200">
              <a:latin typeface="Arial"/>
              <a:cs typeface="Arial"/>
            </a:endParaRPr>
          </a:p>
          <a:p>
            <a:pPr marL="167640" marR="7620" algn="just">
              <a:lnSpc>
                <a:spcPct val="116700"/>
              </a:lnSpc>
              <a:spcBef>
                <a:spcPts val="259"/>
              </a:spcBef>
            </a:pP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ith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age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—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ane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—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att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acte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enty-eigh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thousan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membe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mo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tha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fift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countrie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20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0</a:t>
            </a:r>
            <a:r>
              <a:rPr sz="1000" spc="-125" dirty="0">
                <a:solidFill>
                  <a:srgbClr val="231F20"/>
                </a:solidFill>
                <a:latin typeface="Cambria"/>
                <a:cs typeface="Cambria"/>
              </a:rPr>
              <a:t>1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i="1" spc="-15" dirty="0">
                <a:solidFill>
                  <a:srgbClr val="231F20"/>
                </a:solidFill>
                <a:latin typeface="Cambria"/>
                <a:cs typeface="Cambria"/>
              </a:rPr>
              <a:t>The </a:t>
            </a:r>
            <a:r>
              <a:rPr sz="1000" i="1" spc="-3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i="1" spc="-3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i="1" spc="-1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i="1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i="1" spc="-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i="1" spc="-6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i="1" spc="-10" dirty="0">
                <a:solidFill>
                  <a:srgbClr val="231F20"/>
                </a:solidFill>
                <a:latin typeface="Cambria"/>
                <a:cs typeface="Cambria"/>
              </a:rPr>
              <a:t>or</a:t>
            </a:r>
            <a:r>
              <a:rPr sz="1000" i="1" spc="-15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i="1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i="1" spc="-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Cambria"/>
                <a:cs typeface="Cambria"/>
              </a:rPr>
              <a:t>Time</a:t>
            </a:r>
            <a:r>
              <a:rPr sz="1000" i="1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i="1" spc="-8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na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“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r>
              <a:rPr sz="1000" spc="65" dirty="0">
                <a:solidFill>
                  <a:srgbClr val="231F20"/>
                </a:solidFill>
                <a:latin typeface="Cambria"/>
                <a:cs typeface="Cambria"/>
              </a:rPr>
              <a:t>”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endParaRPr sz="1000">
              <a:latin typeface="Cambria"/>
              <a:cs typeface="Cambria"/>
            </a:endParaRPr>
          </a:p>
          <a:p>
            <a:pPr marL="167640" marR="9525" indent="-153035" algn="just">
              <a:lnSpc>
                <a:spcPct val="116300"/>
              </a:lnSpc>
              <a:spcBef>
                <a:spcPts val="5"/>
              </a:spcBef>
            </a:pPr>
            <a:r>
              <a:rPr sz="750" b="1" spc="30" dirty="0">
                <a:solidFill>
                  <a:srgbClr val="A9A3A1"/>
                </a:solidFill>
                <a:latin typeface="Arial"/>
                <a:cs typeface="Arial"/>
              </a:rPr>
              <a:t>45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bo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oes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be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laz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[sl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]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endParaRPr sz="1000">
              <a:latin typeface="Cambria"/>
              <a:cs typeface="Cambria"/>
            </a:endParaRPr>
          </a:p>
          <a:p>
            <a:pPr marL="167640" algn="just">
              <a:lnSpc>
                <a:spcPct val="100000"/>
              </a:lnSpc>
              <a:spcBef>
                <a:spcPts val="900"/>
              </a:spcBef>
            </a:pPr>
            <a:r>
              <a:rPr sz="1200" b="1" spc="-135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1200" b="1" spc="-55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sz="120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i="1" spc="5" dirty="0">
                <a:solidFill>
                  <a:srgbClr val="EC008C"/>
                </a:solidFill>
                <a:latin typeface="Cambria"/>
                <a:cs typeface="Cambria"/>
              </a:rPr>
              <a:t>What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Sl</a:t>
            </a:r>
            <a:r>
              <a:rPr sz="900" i="1" spc="-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spc="2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ood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45" dirty="0">
                <a:solidFill>
                  <a:srgbClr val="EC008C"/>
                </a:solidFill>
                <a:latin typeface="Cambria"/>
                <a:cs typeface="Cambria"/>
              </a:rPr>
              <a:t>A</a:t>
            </a:r>
            <a:r>
              <a:rPr sz="900" i="1" spc="15" dirty="0">
                <a:solidFill>
                  <a:srgbClr val="EC008C"/>
                </a:solidFill>
                <a:latin typeface="Cambria"/>
                <a:cs typeface="Cambria"/>
              </a:rPr>
              <a:t>ctivists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5" dirty="0">
                <a:solidFill>
                  <a:srgbClr val="EC008C"/>
                </a:solidFill>
                <a:latin typeface="Cambria"/>
                <a:cs typeface="Cambria"/>
              </a:rPr>
              <a:t>Do</a:t>
            </a:r>
            <a:endParaRPr sz="900">
              <a:latin typeface="Cambria"/>
              <a:cs typeface="Cambria"/>
            </a:endParaRPr>
          </a:p>
          <a:p>
            <a:pPr marL="167640" marR="6985" algn="just">
              <a:lnSpc>
                <a:spcPct val="116700"/>
              </a:lnSpc>
              <a:spcBef>
                <a:spcPts val="259"/>
              </a:spcBef>
            </a:pP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S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ow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iz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nne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ks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en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ene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endParaRPr sz="1000">
              <a:latin typeface="Cambria"/>
              <a:cs typeface="Cambria"/>
            </a:endParaRPr>
          </a:p>
          <a:p>
            <a:pPr marL="167640" marR="5080" indent="-155575" algn="just">
              <a:lnSpc>
                <a:spcPct val="116599"/>
              </a:lnSpc>
              <a:spcBef>
                <a:spcPts val="5"/>
              </a:spcBef>
            </a:pPr>
            <a:r>
              <a:rPr sz="750" b="1" spc="40" dirty="0">
                <a:solidFill>
                  <a:srgbClr val="A9A3A1"/>
                </a:solidFill>
                <a:latin typeface="Arial"/>
                <a:cs typeface="Arial"/>
              </a:rPr>
              <a:t>50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14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2004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Un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3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Sc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ll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z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ut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ed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b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ui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“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65" dirty="0">
                <a:solidFill>
                  <a:srgbClr val="231F20"/>
                </a:solidFill>
                <a:latin typeface="Cambria"/>
                <a:cs typeface="Cambria"/>
              </a:rPr>
              <a:t>”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s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2003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ed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g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ernment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ound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ork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natio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wid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“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ast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education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”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og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am.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75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r>
              <a:rPr sz="750" b="1" spc="35" dirty="0">
                <a:solidFill>
                  <a:srgbClr val="A9A3A1"/>
                </a:solidFill>
                <a:latin typeface="Arial"/>
                <a:cs typeface="Arial"/>
              </a:rPr>
              <a:t>55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231F20"/>
                </a:solidFill>
                <a:latin typeface="Arial"/>
                <a:cs typeface="Arial"/>
              </a:rPr>
              <a:t>H:</a:t>
            </a:r>
            <a:endParaRPr sz="1200">
              <a:latin typeface="Arial"/>
              <a:cs typeface="Arial"/>
            </a:endParaRPr>
          </a:p>
          <a:p>
            <a:pPr marL="167640" marR="7620" algn="just">
              <a:lnSpc>
                <a:spcPct val="116700"/>
              </a:lnSpc>
              <a:spcBef>
                <a:spcPts val="245"/>
              </a:spcBef>
            </a:pP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On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economic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sid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seeks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out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artisanal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oods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that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xtinction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helps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them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find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place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global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mar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et.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puts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small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oduce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 in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ouch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with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one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anothe</a:t>
            </a:r>
            <a:r>
              <a:rPr sz="1000" spc="-1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sh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them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ow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omote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their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oducts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che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shop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gourmets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ound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orld.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al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er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130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dying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delicacies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been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750" b="1" spc="40" dirty="0">
                <a:solidFill>
                  <a:srgbClr val="A9A3A1"/>
                </a:solidFill>
                <a:latin typeface="Arial"/>
                <a:cs typeface="Arial"/>
              </a:rPr>
              <a:t>60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500" spc="37" baseline="2777" dirty="0">
                <a:solidFill>
                  <a:srgbClr val="231F20"/>
                </a:solidFill>
                <a:latin typeface="Cambria"/>
                <a:cs typeface="Cambria"/>
              </a:rPr>
              <a:t>ed,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including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lentils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500" spc="-67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37" baseline="2777" dirty="0">
                <a:solidFill>
                  <a:srgbClr val="231F20"/>
                </a:solidFill>
                <a:latin typeface="Cambria"/>
                <a:cs typeface="Cambria"/>
              </a:rPr>
              <a:t>om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Abruzzi,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Ligurian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po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-44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oe</a:t>
            </a:r>
            <a:r>
              <a:rPr sz="1500" spc="-60" baseline="2777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500" spc="104" baseline="2777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black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celery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87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-104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22" baseline="2777" dirty="0">
                <a:solidFill>
                  <a:srgbClr val="231F20"/>
                </a:solidFill>
                <a:latin typeface="Cambria"/>
                <a:cs typeface="Cambria"/>
              </a:rPr>
              <a:t>vi,</a:t>
            </a:r>
            <a:r>
              <a:rPr sz="1500" spc="3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endParaRPr sz="1500" baseline="2777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699" y="2774345"/>
            <a:ext cx="1102360" cy="105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50" b="1" spc="-30" dirty="0">
                <a:solidFill>
                  <a:srgbClr val="0063A1"/>
                </a:solidFill>
                <a:latin typeface="Arial"/>
                <a:cs typeface="Arial"/>
              </a:rPr>
              <a:t>tsunami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50" dirty="0">
                <a:solidFill>
                  <a:srgbClr val="0063A1"/>
                </a:solidFill>
                <a:latin typeface="Arial"/>
                <a:cs typeface="Arial"/>
              </a:rPr>
              <a:t>(n.):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large wave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63A1"/>
                </a:solidFill>
                <a:latin typeface="Arial"/>
                <a:cs typeface="Arial"/>
              </a:rPr>
              <a:t>caused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by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extreme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conditions </a:t>
            </a:r>
            <a:r>
              <a:rPr sz="850" spc="-15" dirty="0">
                <a:solidFill>
                  <a:srgbClr val="0063A1"/>
                </a:solidFill>
                <a:latin typeface="Arial"/>
                <a:cs typeface="Arial"/>
              </a:rPr>
              <a:t>(li</a:t>
            </a:r>
            <a:r>
              <a:rPr sz="850" spc="-35" dirty="0">
                <a:solidFill>
                  <a:srgbClr val="0063A1"/>
                </a:solidFill>
                <a:latin typeface="Arial"/>
                <a:cs typeface="Arial"/>
              </a:rPr>
              <a:t>k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e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an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earthqua</a:t>
            </a:r>
            <a:r>
              <a:rPr sz="850" spc="-10" dirty="0">
                <a:solidFill>
                  <a:srgbClr val="0063A1"/>
                </a:solidFill>
                <a:latin typeface="Arial"/>
                <a:cs typeface="Arial"/>
              </a:rPr>
              <a:t>k</a:t>
            </a:r>
            <a:r>
              <a:rPr sz="850" spc="-35" dirty="0">
                <a:solidFill>
                  <a:srgbClr val="0063A1"/>
                </a:solidFill>
                <a:latin typeface="Arial"/>
                <a:cs typeface="Arial"/>
              </a:rPr>
              <a:t>e)</a:t>
            </a:r>
            <a:r>
              <a:rPr sz="850" spc="-25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that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causes </a:t>
            </a:r>
            <a:r>
              <a:rPr sz="850" spc="-15" dirty="0">
                <a:solidFill>
                  <a:srgbClr val="0063A1"/>
                </a:solidFill>
                <a:latin typeface="Arial"/>
                <a:cs typeface="Arial"/>
              </a:rPr>
              <a:t>damage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when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63A1"/>
                </a:solidFill>
                <a:latin typeface="Arial"/>
                <a:cs typeface="Arial"/>
              </a:rPr>
              <a:t>it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63A1"/>
                </a:solidFill>
                <a:latin typeface="Arial"/>
                <a:cs typeface="Arial"/>
              </a:rPr>
              <a:t>reaches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land</a:t>
            </a:r>
            <a:endParaRPr sz="850">
              <a:latin typeface="Arial"/>
              <a:cs typeface="Arial"/>
            </a:endParaRPr>
          </a:p>
          <a:p>
            <a:pPr marL="12700" marR="5080">
              <a:lnSpc>
                <a:spcPts val="950"/>
              </a:lnSpc>
              <a:spcBef>
                <a:spcPts val="600"/>
              </a:spcBef>
            </a:pPr>
            <a:r>
              <a:rPr sz="850" b="1" spc="-25" dirty="0">
                <a:solidFill>
                  <a:srgbClr val="0063A1"/>
                </a:solidFill>
                <a:latin typeface="Arial"/>
                <a:cs typeface="Arial"/>
              </a:rPr>
              <a:t>artisanal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0063A1"/>
                </a:solidFill>
                <a:latin typeface="Arial"/>
                <a:cs typeface="Arial"/>
              </a:rPr>
              <a:t>(adj.):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relating </a:t>
            </a:r>
            <a:r>
              <a:rPr sz="850" spc="10" dirty="0">
                <a:solidFill>
                  <a:srgbClr val="0063A1"/>
                </a:solidFill>
                <a:latin typeface="Arial"/>
                <a:cs typeface="Arial"/>
              </a:rPr>
              <a:t>to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63A1"/>
                </a:solidFill>
                <a:latin typeface="Arial"/>
                <a:cs typeface="Arial"/>
              </a:rPr>
              <a:t>artists</a:t>
            </a:r>
            <a:endParaRPr sz="8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4171653"/>
            <a:ext cx="118935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50" b="1" spc="-25" dirty="0">
                <a:solidFill>
                  <a:srgbClr val="0063A1"/>
                </a:solidFill>
                <a:latin typeface="Arial"/>
                <a:cs typeface="Arial"/>
              </a:rPr>
              <a:t>tackling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35" dirty="0">
                <a:solidFill>
                  <a:srgbClr val="0063A1"/>
                </a:solidFill>
                <a:latin typeface="Arial"/>
                <a:cs typeface="Arial"/>
              </a:rPr>
              <a:t>(</a:t>
            </a:r>
            <a:r>
              <a:rPr sz="850" spc="-114" dirty="0">
                <a:solidFill>
                  <a:srgbClr val="0063A1"/>
                </a:solidFill>
                <a:latin typeface="Arial"/>
                <a:cs typeface="Arial"/>
              </a:rPr>
              <a:t>v</a:t>
            </a:r>
            <a:r>
              <a:rPr sz="850" spc="-55" dirty="0">
                <a:solidFill>
                  <a:srgbClr val="0063A1"/>
                </a:solidFill>
                <a:latin typeface="Arial"/>
                <a:cs typeface="Arial"/>
              </a:rPr>
              <a:t>.):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dealing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with </a:t>
            </a:r>
            <a:r>
              <a:rPr sz="850" spc="-30" dirty="0">
                <a:solidFill>
                  <a:srgbClr val="0063A1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63A1"/>
                </a:solidFill>
                <a:latin typeface="Arial"/>
                <a:cs typeface="Arial"/>
              </a:rPr>
              <a:t>di</a:t>
            </a:r>
            <a:r>
              <a:rPr sz="850" i="1" spc="-15" dirty="0">
                <a:solidFill>
                  <a:srgbClr val="0063A1"/>
                </a:solidFill>
                <a:latin typeface="Noto Serif Cond"/>
                <a:cs typeface="Noto Serif Cond"/>
              </a:rPr>
              <a:t>ffi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cult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problem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81854" y="9545369"/>
            <a:ext cx="1908810" cy="137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0" dirty="0">
                <a:solidFill>
                  <a:srgbClr val="231F20"/>
                </a:solidFill>
                <a:latin typeface="Calibri"/>
                <a:cs typeface="Calibri"/>
              </a:rPr>
              <a:t>CHAPTE</a:t>
            </a:r>
            <a:r>
              <a:rPr sz="800" b="1" spc="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b="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3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00" i="1" spc="30" dirty="0">
                <a:solidFill>
                  <a:srgbClr val="231F20"/>
                </a:solidFill>
                <a:latin typeface="Noto Serif Cond"/>
                <a:cs typeface="Noto Serif Cond"/>
              </a:rPr>
              <a:t>l</a:t>
            </a:r>
            <a:r>
              <a:rPr sz="800" spc="4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Foo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524750" y="9488740"/>
            <a:ext cx="133350" cy="227329"/>
          </a:xfrm>
          <a:custGeom>
            <a:avLst/>
            <a:gdLst/>
            <a:ahLst/>
            <a:cxnLst/>
            <a:rect l="l" t="t" r="r" b="b"/>
            <a:pathLst>
              <a:path w="133350" h="227329">
                <a:moveTo>
                  <a:pt x="133349" y="0"/>
                </a:moveTo>
                <a:lnTo>
                  <a:pt x="0" y="0"/>
                </a:lnTo>
                <a:lnTo>
                  <a:pt x="0" y="226759"/>
                </a:lnTo>
                <a:lnTo>
                  <a:pt x="133349" y="226759"/>
                </a:lnTo>
                <a:lnTo>
                  <a:pt x="133349" y="0"/>
                </a:lnTo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048500" y="9488740"/>
            <a:ext cx="438150" cy="227329"/>
          </a:xfrm>
          <a:prstGeom prst="rect">
            <a:avLst/>
          </a:prstGeom>
          <a:solidFill>
            <a:srgbClr val="A9A3A1"/>
          </a:solidFill>
        </p:spPr>
        <p:txBody>
          <a:bodyPr vert="horz" wrap="square" lIns="0" tIns="0" rIns="0" bIns="0" rtlCol="0">
            <a:spAutoFit/>
          </a:bodyPr>
          <a:lstStyle/>
          <a:p>
            <a:pPr marL="37465">
              <a:lnSpc>
                <a:spcPct val="100000"/>
              </a:lnSpc>
            </a:pPr>
            <a:r>
              <a:rPr sz="1200" b="1" spc="-100" dirty="0">
                <a:solidFill>
                  <a:srgbClr val="FFFFFF"/>
                </a:solidFill>
                <a:latin typeface="Arial"/>
                <a:cs typeface="Arial"/>
              </a:rPr>
              <a:t>211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5000" y="6877686"/>
            <a:ext cx="118110" cy="1402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sz="6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ERPI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•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Reproduction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prohibited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71700" y="8795893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71700" y="9218165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>
                <a:moveTo>
                  <a:pt x="0" y="0"/>
                </a:moveTo>
                <a:lnTo>
                  <a:pt x="4572000" y="0"/>
                </a:lnTo>
              </a:path>
            </a:pathLst>
          </a:custGeom>
          <a:ln w="50800">
            <a:solidFill>
              <a:srgbClr val="EDDD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19126" y="8302037"/>
            <a:ext cx="5384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20" dirty="0">
                <a:solidFill>
                  <a:srgbClr val="231F20"/>
                </a:solidFill>
                <a:latin typeface="Cambria"/>
                <a:cs typeface="Cambria"/>
              </a:rPr>
              <a:t>(</a:t>
            </a:r>
            <a:r>
              <a:rPr sz="700" spc="-70" dirty="0">
                <a:solidFill>
                  <a:srgbClr val="231F20"/>
                </a:solidFill>
                <a:latin typeface="Cambria"/>
                <a:cs typeface="Cambria"/>
              </a:rPr>
              <a:t>1</a:t>
            </a:r>
            <a:r>
              <a:rPr sz="700" spc="5" dirty="0">
                <a:solidFill>
                  <a:srgbClr val="231F20"/>
                </a:solidFill>
                <a:latin typeface="Cambria"/>
                <a:cs typeface="Cambria"/>
              </a:rPr>
              <a:t>08</a:t>
            </a:r>
            <a:r>
              <a:rPr sz="700" dirty="0">
                <a:solidFill>
                  <a:srgbClr val="231F20"/>
                </a:solidFill>
                <a:latin typeface="Cambria"/>
                <a:cs typeface="Cambria"/>
              </a:rPr>
              <a:t>8</a:t>
            </a:r>
            <a:r>
              <a:rPr sz="700" spc="5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7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700" spc="-2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700" spc="-20" dirty="0">
                <a:solidFill>
                  <a:srgbClr val="231F20"/>
                </a:solidFill>
                <a:latin typeface="Cambria"/>
                <a:cs typeface="Cambria"/>
              </a:rPr>
              <a:t>ds)</a:t>
            </a:r>
            <a:endParaRPr sz="7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9000" y="8825110"/>
            <a:ext cx="425831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Honor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é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C.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(2004). </a:t>
            </a:r>
            <a:r>
              <a:rPr sz="750" i="1" spc="-2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i="1" dirty="0">
                <a:solidFill>
                  <a:srgbClr val="231F20"/>
                </a:solidFill>
                <a:latin typeface="Arial"/>
                <a:cs typeface="Arial"/>
              </a:rPr>
              <a:t>praise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i="1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slowness: </a:t>
            </a:r>
            <a:r>
              <a:rPr sz="750" i="1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i="1" spc="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i="1" dirty="0">
                <a:solidFill>
                  <a:srgbClr val="231F20"/>
                </a:solidFill>
                <a:latin typeface="Arial"/>
                <a:cs typeface="Arial"/>
              </a:rPr>
              <a:t>worldwide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i="1" spc="-5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is </a:t>
            </a:r>
            <a:r>
              <a:rPr sz="750" i="1" dirty="0">
                <a:solidFill>
                  <a:srgbClr val="231F20"/>
                </a:solidFill>
                <a:latin typeface="Arial"/>
                <a:cs typeface="Arial"/>
              </a:rPr>
              <a:t>challenging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i="1" dirty="0">
                <a:solidFill>
                  <a:srgbClr val="231F20"/>
                </a:solidFill>
                <a:latin typeface="Arial"/>
                <a:cs typeface="Arial"/>
              </a:rPr>
              <a:t>cult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i="1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750" i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i="1" dirty="0">
                <a:solidFill>
                  <a:srgbClr val="231F20"/>
                </a:solidFill>
                <a:latin typeface="Arial"/>
                <a:cs typeface="Arial"/>
              </a:rPr>
              <a:t>speed</a:t>
            </a:r>
            <a:endParaRPr sz="750">
              <a:latin typeface="Arial"/>
              <a:cs typeface="Arial"/>
            </a:endParaRPr>
          </a:p>
          <a:p>
            <a:pPr marL="165100">
              <a:lnSpc>
                <a:spcPct val="100000"/>
              </a:lnSpc>
            </a:pP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(p</a:t>
            </a:r>
            <a:r>
              <a:rPr sz="750" spc="-3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54–63).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San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Francisc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A: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Harper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San</a:t>
            </a:r>
            <a:r>
              <a:rPr sz="750" spc="-15" dirty="0">
                <a:solidFill>
                  <a:srgbClr val="231F20"/>
                </a:solidFill>
                <a:latin typeface="Arial"/>
                <a:cs typeface="Arial"/>
              </a:rPr>
              <a:t> Francisc</a:t>
            </a: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750" spc="-4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10200" y="608329"/>
            <a:ext cx="2247899" cy="3031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35800" y="609599"/>
            <a:ext cx="0" cy="3029585"/>
          </a:xfrm>
          <a:custGeom>
            <a:avLst/>
            <a:gdLst/>
            <a:ahLst/>
            <a:cxnLst/>
            <a:rect l="l" t="t" r="r" b="b"/>
            <a:pathLst>
              <a:path h="3029585">
                <a:moveTo>
                  <a:pt x="0" y="0"/>
                </a:moveTo>
                <a:lnTo>
                  <a:pt x="0" y="3029204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63642" y="590581"/>
            <a:ext cx="4795520" cy="7581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1541780" algn="just">
              <a:lnSpc>
                <a:spcPct val="116700"/>
              </a:lnSpc>
            </a:pP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esuvian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apricot,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purple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aspa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agus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om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Albenga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pp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iti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na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-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oa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ee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endParaRPr sz="1000">
              <a:latin typeface="Cambria"/>
              <a:cs typeface="Cambria"/>
            </a:endParaRPr>
          </a:p>
          <a:p>
            <a:pPr marL="207645" marR="1544320" indent="-154305" algn="just">
              <a:lnSpc>
                <a:spcPct val="115500"/>
              </a:lnSpc>
              <a:spcBef>
                <a:spcPts val="25"/>
              </a:spcBef>
            </a:pPr>
            <a:r>
              <a:rPr sz="750" b="1" spc="35" dirty="0">
                <a:solidFill>
                  <a:srgbClr val="A9A3A1"/>
                </a:solidFill>
                <a:latin typeface="Arial"/>
                <a:cs typeface="Arial"/>
              </a:rPr>
              <a:t>65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25" dirty="0">
                <a:solidFill>
                  <a:srgbClr val="231F20"/>
                </a:solidFill>
                <a:latin typeface="Palatino Linotype"/>
                <a:cs typeface="Palatino Linotype"/>
              </a:rPr>
              <a:t>ad</a:t>
            </a:r>
            <a:r>
              <a:rPr sz="1000" b="1" spc="-40" dirty="0">
                <a:solidFill>
                  <a:srgbClr val="231F20"/>
                </a:solidFill>
                <a:latin typeface="Palatino Linotype"/>
                <a:cs typeface="Palatino Linotype"/>
              </a:rPr>
              <a:t>v</a:t>
            </a:r>
            <a:r>
              <a:rPr sz="1000" b="1" spc="5" dirty="0">
                <a:solidFill>
                  <a:srgbClr val="231F20"/>
                </a:solidFill>
                <a:latin typeface="Palatino Linotype"/>
                <a:cs typeface="Palatino Linotype"/>
              </a:rPr>
              <a:t>ocated</a:t>
            </a:r>
            <a:r>
              <a:rPr sz="1000" b="1" spc="114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000" b="1" spc="-35" dirty="0">
                <a:solidFill>
                  <a:srgbClr val="231F20"/>
                </a:solidFill>
                <a:latin typeface="Palatino Linotype"/>
                <a:cs typeface="Palatino Linotype"/>
              </a:rPr>
              <a:t>f</a:t>
            </a:r>
            <a:r>
              <a:rPr sz="1000" b="1" spc="-30" dirty="0">
                <a:solidFill>
                  <a:srgbClr val="231F20"/>
                </a:solidFill>
                <a:latin typeface="Palatino Linotype"/>
                <a:cs typeface="Palatino Linotype"/>
              </a:rPr>
              <a:t>o</a:t>
            </a:r>
            <a:r>
              <a:rPr sz="1000" b="1" dirty="0">
                <a:solidFill>
                  <a:srgbClr val="231F20"/>
                </a:solidFill>
                <a:latin typeface="Palatino Linotype"/>
                <a:cs typeface="Palatino Linotype"/>
              </a:rPr>
              <a:t>r</a:t>
            </a:r>
            <a:r>
              <a:rPr sz="1000" b="1" spc="114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go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 goat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’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cheese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called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ousse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du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Ro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>
              <a:latin typeface="Times New Roman"/>
              <a:cs typeface="Times New Roman"/>
            </a:endParaRPr>
          </a:p>
          <a:p>
            <a:pPr marL="207645" algn="just">
              <a:lnSpc>
                <a:spcPct val="100000"/>
              </a:lnSpc>
            </a:pPr>
            <a:r>
              <a:rPr sz="1200" b="1" spc="-55" dirty="0">
                <a:solidFill>
                  <a:srgbClr val="231F20"/>
                </a:solidFill>
                <a:latin typeface="Arial"/>
                <a:cs typeface="Arial"/>
              </a:rPr>
              <a:t>I: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Sl</a:t>
            </a:r>
            <a:r>
              <a:rPr sz="900" i="1" spc="-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spc="2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ood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in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Eu</a:t>
            </a:r>
            <a:r>
              <a:rPr sz="900" i="1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spc="-5" dirty="0">
                <a:solidFill>
                  <a:srgbClr val="EC008C"/>
                </a:solidFill>
                <a:latin typeface="Cambria"/>
                <a:cs typeface="Cambria"/>
              </a:rPr>
              <a:t>ope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5" dirty="0">
                <a:solidFill>
                  <a:srgbClr val="EC008C"/>
                </a:solidFill>
                <a:latin typeface="Cambria"/>
                <a:cs typeface="Cambria"/>
              </a:rPr>
              <a:t>America</a:t>
            </a:r>
            <a:endParaRPr sz="900">
              <a:latin typeface="Cambria"/>
              <a:cs typeface="Cambria"/>
            </a:endParaRPr>
          </a:p>
          <a:p>
            <a:pPr marL="207645" marR="1543685">
              <a:lnSpc>
                <a:spcPct val="116700"/>
              </a:lnSpc>
              <a:spcBef>
                <a:spcPts val="259"/>
              </a:spcBef>
            </a:pP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As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you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might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xpect,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st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ongest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Eu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op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whic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ric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0" dirty="0">
                <a:solidFill>
                  <a:srgbClr val="231F20"/>
                </a:solidFill>
                <a:latin typeface="Cambria"/>
                <a:cs typeface="Cambria"/>
              </a:rPr>
              <a:t>aditio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Palatino Linotype"/>
                <a:cs typeface="Palatino Linotype"/>
              </a:rPr>
              <a:t>indigenou</a:t>
            </a:r>
            <a:r>
              <a:rPr sz="1000" b="1" spc="-20" dirty="0">
                <a:solidFill>
                  <a:srgbClr val="231F20"/>
                </a:solidFill>
                <a:latin typeface="Palatino Linotype"/>
                <a:cs typeface="Palatino Linotype"/>
              </a:rPr>
              <a:t>s</a:t>
            </a:r>
            <a:r>
              <a:rPr sz="1000" b="1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000" b="1" spc="-125" dirty="0">
                <a:solidFill>
                  <a:srgbClr val="231F20"/>
                </a:solidFill>
                <a:latin typeface="Palatino Linotype"/>
                <a:cs typeface="Palatino Linotype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ui</a:t>
            </a:r>
            <a:r>
              <a:rPr sz="1000" spc="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endParaRPr sz="1000">
              <a:latin typeface="Cambria"/>
              <a:cs typeface="Cambria"/>
            </a:endParaRPr>
          </a:p>
          <a:p>
            <a:pPr marL="207645" marR="1542415" indent="-149225" algn="just">
              <a:lnSpc>
                <a:spcPct val="116700"/>
              </a:lnSpc>
            </a:pPr>
            <a:r>
              <a:rPr sz="750" b="1" spc="15" dirty="0">
                <a:solidFill>
                  <a:srgbClr val="A9A3A1"/>
                </a:solidFill>
                <a:latin typeface="Arial"/>
                <a:cs typeface="Arial"/>
              </a:rPr>
              <a:t>70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whe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ast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cultu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less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st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ongly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ablished.</a:t>
            </a:r>
            <a:r>
              <a:rPr sz="1000" spc="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But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wi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American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membe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ship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eight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thousand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rising.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th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Unite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ate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Sl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helpe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pe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suad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i="1" spc="0" dirty="0">
                <a:solidFill>
                  <a:srgbClr val="231F20"/>
                </a:solidFill>
                <a:latin typeface="Cambria"/>
                <a:cs typeface="Cambria"/>
              </a:rPr>
              <a:t>Time</a:t>
            </a:r>
            <a:r>
              <a:rPr sz="1000" i="1" spc="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aga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z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fea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endParaRPr sz="1000">
              <a:latin typeface="Cambria"/>
              <a:cs typeface="Cambria"/>
            </a:endParaRPr>
          </a:p>
          <a:p>
            <a:pPr marL="207645" marR="1543050" indent="-147955" algn="just">
              <a:lnSpc>
                <a:spcPct val="116700"/>
              </a:lnSpc>
            </a:pPr>
            <a:r>
              <a:rPr sz="750" b="1" spc="10" dirty="0">
                <a:solidFill>
                  <a:srgbClr val="A9A3A1"/>
                </a:solidFill>
                <a:latin typeface="Arial"/>
                <a:cs typeface="Arial"/>
              </a:rPr>
              <a:t>75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uit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Af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a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erwhelmed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with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bu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ye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anting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sample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his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op.</a:t>
            </a:r>
            <a:endParaRPr sz="1000">
              <a:latin typeface="Cambria"/>
              <a:cs typeface="Cambria"/>
            </a:endParaRPr>
          </a:p>
          <a:p>
            <a:pPr marL="207645" marR="7620">
              <a:lnSpc>
                <a:spcPct val="116700"/>
              </a:lnSpc>
            </a:pP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Sl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ood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also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leading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successful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campaign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bring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back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asty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e-b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eed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ey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—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ag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tt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J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Bu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ff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z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bo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—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endParaRPr sz="1000">
              <a:latin typeface="Cambria"/>
              <a:cs typeface="Cambria"/>
            </a:endParaRPr>
          </a:p>
          <a:p>
            <a:pPr marL="207645" marR="5715" indent="-154940" algn="just">
              <a:lnSpc>
                <a:spcPct val="116700"/>
              </a:lnSpc>
            </a:pPr>
            <a:r>
              <a:rPr sz="750" b="1" spc="40" dirty="0">
                <a:solidFill>
                  <a:srgbClr val="A9A3A1"/>
                </a:solidFill>
                <a:latin typeface="Arial"/>
                <a:cs typeface="Arial"/>
              </a:rPr>
              <a:t>80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0" dirty="0">
                <a:solidFill>
                  <a:srgbClr val="231F20"/>
                </a:solidFill>
                <a:latin typeface="Cambria"/>
                <a:cs typeface="Cambria"/>
              </a:rPr>
              <a:t>cent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epiec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America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amily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’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0" dirty="0">
                <a:solidFill>
                  <a:srgbClr val="231F20"/>
                </a:solidFill>
                <a:latin typeface="Cambria"/>
                <a:cs typeface="Cambria"/>
              </a:rPr>
              <a:t>Thanksgivin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suppe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unti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blan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ac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ory-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armed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bi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ds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ook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er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>
              <a:latin typeface="Times New Roman"/>
              <a:cs typeface="Times New Roman"/>
            </a:endParaRPr>
          </a:p>
          <a:p>
            <a:pPr marL="207645" algn="just">
              <a:lnSpc>
                <a:spcPct val="100000"/>
              </a:lnSpc>
            </a:pPr>
            <a:r>
              <a:rPr sz="1200" b="1" spc="-100" dirty="0">
                <a:solidFill>
                  <a:srgbClr val="231F20"/>
                </a:solidFill>
                <a:latin typeface="Arial"/>
                <a:cs typeface="Arial"/>
              </a:rPr>
              <a:t>J: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Sl</a:t>
            </a:r>
            <a:r>
              <a:rPr sz="900" i="1" spc="-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spc="2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ood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10" dirty="0">
                <a:solidFill>
                  <a:srgbClr val="EC008C"/>
                </a:solidFill>
                <a:latin typeface="Cambria"/>
                <a:cs typeface="Cambria"/>
              </a:rPr>
              <a:t>Supports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O</a:t>
            </a:r>
            <a:r>
              <a:rPr sz="900" i="1" spc="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spc="-10" dirty="0">
                <a:solidFill>
                  <a:srgbClr val="EC008C"/>
                </a:solidFill>
                <a:latin typeface="Cambria"/>
                <a:cs typeface="Cambria"/>
              </a:rPr>
              <a:t>ganic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arming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spc="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Biodi</a:t>
            </a:r>
            <a:r>
              <a:rPr sz="900" i="1" spc="-20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spc="25" dirty="0">
                <a:solidFill>
                  <a:srgbClr val="EC008C"/>
                </a:solidFill>
                <a:latin typeface="Cambria"/>
                <a:cs typeface="Cambria"/>
              </a:rPr>
              <a:t>sity</a:t>
            </a:r>
            <a:endParaRPr sz="900">
              <a:latin typeface="Cambria"/>
              <a:cs typeface="Cambria"/>
            </a:endParaRPr>
          </a:p>
          <a:p>
            <a:pPr marL="207645" marR="5080">
              <a:lnSpc>
                <a:spcPct val="116700"/>
              </a:lnSpc>
              <a:spcBef>
                <a:spcPts val="259"/>
              </a:spcBef>
            </a:pP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og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pp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ene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6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ifi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ti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3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3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obo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endParaRPr sz="1000">
              <a:latin typeface="Cambria"/>
              <a:cs typeface="Cambria"/>
            </a:endParaRPr>
          </a:p>
          <a:p>
            <a:pPr marL="207645" marR="5080" indent="-154305" algn="just">
              <a:lnSpc>
                <a:spcPct val="116700"/>
              </a:lnSpc>
            </a:pPr>
            <a:r>
              <a:rPr sz="750" b="1" spc="35" dirty="0">
                <a:solidFill>
                  <a:srgbClr val="A9A3A1"/>
                </a:solidFill>
                <a:latin typeface="Arial"/>
                <a:cs typeface="Arial"/>
              </a:rPr>
              <a:t>85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-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ga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method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use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ma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con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entiona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arme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25" dirty="0">
                <a:solidFill>
                  <a:srgbClr val="0063A1"/>
                </a:solidFill>
                <a:latin typeface="Palatino Linotype"/>
                <a:cs typeface="Palatino Linotype"/>
              </a:rPr>
              <a:t>t</a:t>
            </a:r>
            <a:r>
              <a:rPr sz="1000" b="1" spc="5" dirty="0">
                <a:solidFill>
                  <a:srgbClr val="0063A1"/>
                </a:solidFill>
                <a:latin typeface="Palatino Linotype"/>
                <a:cs typeface="Palatino Linotype"/>
              </a:rPr>
              <a:t>a</a:t>
            </a:r>
            <a:r>
              <a:rPr sz="1000" b="1" spc="-60" dirty="0">
                <a:solidFill>
                  <a:srgbClr val="0063A1"/>
                </a:solidFill>
                <a:latin typeface="Palatino Linotype"/>
                <a:cs typeface="Palatino Linotype"/>
              </a:rPr>
              <a:t>k</a:t>
            </a:r>
            <a:r>
              <a:rPr sz="1000" b="1" spc="-20" dirty="0">
                <a:solidFill>
                  <a:srgbClr val="0063A1"/>
                </a:solidFill>
                <a:latin typeface="Palatino Linotype"/>
                <a:cs typeface="Palatino Linotype"/>
              </a:rPr>
              <a:t>e</a:t>
            </a:r>
            <a:r>
              <a:rPr sz="1000" b="1" spc="-40" dirty="0">
                <a:solidFill>
                  <a:srgbClr val="0063A1"/>
                </a:solidFill>
                <a:latin typeface="Palatino Linotype"/>
                <a:cs typeface="Palatino Linotype"/>
              </a:rPr>
              <a:t> </a:t>
            </a:r>
            <a:r>
              <a:rPr sz="1000" b="1" spc="15" dirty="0">
                <a:solidFill>
                  <a:srgbClr val="0063A1"/>
                </a:solidFill>
                <a:latin typeface="Palatino Linotype"/>
                <a:cs typeface="Palatino Linotype"/>
              </a:rPr>
              <a:t>a</a:t>
            </a:r>
            <a:r>
              <a:rPr sz="1000" b="1" spc="-40" dirty="0">
                <a:solidFill>
                  <a:srgbClr val="0063A1"/>
                </a:solidFill>
                <a:latin typeface="Palatino Linotype"/>
                <a:cs typeface="Palatino Linotype"/>
              </a:rPr>
              <a:t> </a:t>
            </a:r>
            <a:r>
              <a:rPr sz="1000" b="1" spc="-30" dirty="0">
                <a:solidFill>
                  <a:srgbClr val="0063A1"/>
                </a:solidFill>
                <a:latin typeface="Palatino Linotype"/>
                <a:cs typeface="Palatino Linotype"/>
              </a:rPr>
              <a:t>t</a:t>
            </a:r>
            <a:r>
              <a:rPr sz="1000" b="1" spc="-5" dirty="0">
                <a:solidFill>
                  <a:srgbClr val="0063A1"/>
                </a:solidFill>
                <a:latin typeface="Palatino Linotype"/>
                <a:cs typeface="Palatino Linotype"/>
              </a:rPr>
              <a:t>o</a:t>
            </a:r>
            <a:r>
              <a:rPr sz="1000" b="1" spc="-55" dirty="0">
                <a:solidFill>
                  <a:srgbClr val="0063A1"/>
                </a:solidFill>
                <a:latin typeface="Palatino Linotype"/>
                <a:cs typeface="Palatino Linotype"/>
              </a:rPr>
              <a:t>l</a:t>
            </a:r>
            <a:r>
              <a:rPr sz="1000" b="1" spc="-40" dirty="0">
                <a:solidFill>
                  <a:srgbClr val="0063A1"/>
                </a:solidFill>
                <a:latin typeface="Palatino Linotype"/>
                <a:cs typeface="Palatino Linotype"/>
              </a:rPr>
              <a:t>l </a:t>
            </a:r>
            <a:r>
              <a:rPr sz="1000" b="1" spc="-15" dirty="0">
                <a:solidFill>
                  <a:srgbClr val="0063A1"/>
                </a:solidFill>
                <a:latin typeface="Palatino Linotype"/>
                <a:cs typeface="Palatino Linotype"/>
              </a:rPr>
              <a:t>o</a:t>
            </a:r>
            <a:r>
              <a:rPr sz="1000" b="1" dirty="0">
                <a:solidFill>
                  <a:srgbClr val="0063A1"/>
                </a:solidFill>
                <a:latin typeface="Palatino Linotype"/>
                <a:cs typeface="Palatino Linotype"/>
              </a:rPr>
              <a:t>n</a:t>
            </a:r>
            <a:r>
              <a:rPr sz="1000" b="1" spc="-40" dirty="0">
                <a:solidFill>
                  <a:srgbClr val="0063A1"/>
                </a:solidFill>
                <a:latin typeface="Palatino Linotype"/>
                <a:cs typeface="Palatino Linotype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8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3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ll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ab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ll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x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cc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on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Bi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en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Un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indi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ectl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kill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at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least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sixty-s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ev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en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million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American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bi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ds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ery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ea</a:t>
            </a:r>
            <a:r>
              <a:rPr sz="1000" spc="-16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By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cont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ast,</a:t>
            </a:r>
            <a:r>
              <a:rPr sz="1000" spc="1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endParaRPr sz="1000">
              <a:latin typeface="Cambria"/>
              <a:cs typeface="Cambria"/>
            </a:endParaRPr>
          </a:p>
          <a:p>
            <a:pPr marL="207645" marR="5715" indent="-155575" algn="just">
              <a:lnSpc>
                <a:spcPct val="116700"/>
              </a:lnSpc>
            </a:pPr>
            <a:r>
              <a:rPr sz="1125" b="1" spc="60" baseline="3703" dirty="0">
                <a:solidFill>
                  <a:srgbClr val="A9A3A1"/>
                </a:solidFill>
                <a:latin typeface="Arial"/>
                <a:cs typeface="Arial"/>
              </a:rPr>
              <a:t>90</a:t>
            </a:r>
            <a:r>
              <a:rPr sz="1125" b="1" spc="135" baseline="3703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ll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-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ga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op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ag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—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still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be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ery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oducti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850">
              <a:latin typeface="Times New Roman"/>
              <a:cs typeface="Times New Roman"/>
            </a:endParaRPr>
          </a:p>
          <a:p>
            <a:pPr marL="207645" algn="just">
              <a:lnSpc>
                <a:spcPct val="100000"/>
              </a:lnSpc>
            </a:pPr>
            <a:r>
              <a:rPr sz="1200" b="1" spc="-105" dirty="0">
                <a:solidFill>
                  <a:srgbClr val="231F20"/>
                </a:solidFill>
                <a:latin typeface="Arial"/>
                <a:cs typeface="Arial"/>
              </a:rPr>
              <a:t>K:</a:t>
            </a:r>
            <a:endParaRPr sz="1200">
              <a:latin typeface="Arial"/>
              <a:cs typeface="Arial"/>
            </a:endParaRPr>
          </a:p>
          <a:p>
            <a:pPr marL="207645" marR="7620">
              <a:lnSpc>
                <a:spcPct val="116700"/>
              </a:lnSpc>
              <a:spcBef>
                <a:spcPts val="259"/>
              </a:spcBef>
            </a:pP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Sl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8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ght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biodi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ve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sit</a:t>
            </a:r>
            <a:r>
              <a:rPr sz="1000" spc="-12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oo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industr</a:t>
            </a:r>
            <a:r>
              <a:rPr sz="1000" spc="-12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eff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cien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lead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6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45" dirty="0">
                <a:solidFill>
                  <a:srgbClr val="231F20"/>
                </a:solidFill>
                <a:latin typeface="Palatino Linotype"/>
                <a:cs typeface="Palatino Linotype"/>
              </a:rPr>
              <a:t>homogeni</a:t>
            </a:r>
            <a:r>
              <a:rPr sz="1000" b="1" spc="-60" dirty="0">
                <a:solidFill>
                  <a:srgbClr val="231F20"/>
                </a:solidFill>
                <a:latin typeface="Palatino Linotype"/>
                <a:cs typeface="Palatino Linotype"/>
              </a:rPr>
              <a:t>z</a:t>
            </a:r>
            <a:r>
              <a:rPr sz="1000" b="1" spc="-25" dirty="0">
                <a:solidFill>
                  <a:srgbClr val="231F20"/>
                </a:solidFill>
                <a:latin typeface="Palatino Linotype"/>
                <a:cs typeface="Palatino Linotype"/>
              </a:rPr>
              <a:t>ation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: </a:t>
            </a:r>
            <a:r>
              <a:rPr sz="1000" spc="20" dirty="0">
                <a:solidFill>
                  <a:srgbClr val="231F20"/>
                </a:solidFill>
                <a:latin typeface="Cambria"/>
                <a:cs typeface="Cambria"/>
              </a:rPr>
              <a:t>manu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actu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can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oces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Palatino Linotype"/>
                <a:cs typeface="Palatino Linotype"/>
              </a:rPr>
              <a:t>i</a:t>
            </a:r>
            <a:r>
              <a:rPr sz="1000" b="1" spc="-15" dirty="0">
                <a:solidFill>
                  <a:srgbClr val="231F20"/>
                </a:solidFill>
                <a:latin typeface="Palatino Linotype"/>
                <a:cs typeface="Palatino Linotype"/>
              </a:rPr>
              <a:t>n</a:t>
            </a:r>
            <a:r>
              <a:rPr sz="1000" b="1" spc="-30" dirty="0">
                <a:solidFill>
                  <a:srgbClr val="231F20"/>
                </a:solidFill>
                <a:latin typeface="Palatino Linotype"/>
                <a:cs typeface="Palatino Linotype"/>
              </a:rPr>
              <a:t>p</a:t>
            </a:r>
            <a:r>
              <a:rPr sz="1000" b="1" spc="-25" dirty="0">
                <a:solidFill>
                  <a:srgbClr val="231F20"/>
                </a:solidFill>
                <a:latin typeface="Palatino Linotype"/>
                <a:cs typeface="Palatino Linotype"/>
              </a:rPr>
              <a:t>u</a:t>
            </a:r>
            <a:r>
              <a:rPr sz="1000" b="1" spc="5" dirty="0">
                <a:solidFill>
                  <a:srgbClr val="231F20"/>
                </a:solidFill>
                <a:latin typeface="Palatino Linotype"/>
                <a:cs typeface="Palatino Linotype"/>
              </a:rPr>
              <a:t>t</a:t>
            </a:r>
            <a:r>
              <a:rPr sz="1000" b="1" spc="10" dirty="0">
                <a:solidFill>
                  <a:srgbClr val="231F20"/>
                </a:solidFill>
                <a:latin typeface="Palatino Linotype"/>
                <a:cs typeface="Palatino Linotype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—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ey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oe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—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endParaRPr sz="1000">
              <a:latin typeface="Cambria"/>
              <a:cs typeface="Cambria"/>
            </a:endParaRPr>
          </a:p>
          <a:p>
            <a:pPr marL="207645" marR="6985" indent="-154305" algn="just">
              <a:lnSpc>
                <a:spcPct val="115599"/>
              </a:lnSpc>
              <a:spcBef>
                <a:spcPts val="60"/>
              </a:spcBef>
            </a:pPr>
            <a:r>
              <a:rPr sz="750" b="1" spc="35" dirty="0">
                <a:solidFill>
                  <a:srgbClr val="A9A3A1"/>
                </a:solidFill>
                <a:latin typeface="Arial"/>
                <a:cs typeface="Arial"/>
              </a:rPr>
              <a:t>95</a:t>
            </a:r>
            <a:r>
              <a:rPr sz="750" b="1" spc="90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quickly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if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th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15" baseline="2777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-60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all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22" baseline="2777" dirty="0">
                <a:solidFill>
                  <a:srgbClr val="231F20"/>
                </a:solidFill>
                <a:latin typeface="Cambria"/>
                <a:cs typeface="Cambria"/>
              </a:rPr>
              <a:t>sam</a:t>
            </a:r>
            <a:r>
              <a:rPr sz="1500" spc="-75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104" baseline="2777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15" baseline="2777" dirty="0">
                <a:solidFill>
                  <a:srgbClr val="231F20"/>
                </a:solidFill>
                <a:latin typeface="Cambria"/>
                <a:cs typeface="Cambria"/>
              </a:rPr>
              <a:t>So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500" spc="-15" baseline="2777" dirty="0">
                <a:solidFill>
                  <a:srgbClr val="231F20"/>
                </a:solidFill>
                <a:latin typeface="Cambria"/>
                <a:cs typeface="Cambria"/>
              </a:rPr>
              <a:t>arme</a:t>
            </a:r>
            <a:r>
              <a:rPr sz="1500" spc="-37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500" spc="-60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104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-22" baseline="2777" dirty="0">
                <a:solidFill>
                  <a:srgbClr val="231F20"/>
                </a:solidFill>
                <a:latin typeface="Cambria"/>
                <a:cs typeface="Cambria"/>
              </a:rPr>
              <a:t>equi</a:t>
            </a:r>
            <a:r>
              <a:rPr sz="1500" spc="-52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ed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67" baseline="2777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500" spc="7" baseline="2777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concent</a:t>
            </a:r>
            <a:r>
              <a:rPr sz="1500" spc="-30" baseline="2777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500" baseline="2777" dirty="0">
                <a:solidFill>
                  <a:srgbClr val="231F20"/>
                </a:solidFill>
                <a:latin typeface="Cambria"/>
                <a:cs typeface="Cambria"/>
              </a:rPr>
              <a:t>ate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15" baseline="2777" dirty="0">
                <a:solidFill>
                  <a:srgbClr val="231F20"/>
                </a:solidFill>
                <a:latin typeface="Cambria"/>
                <a:cs typeface="Cambria"/>
              </a:rPr>
              <a:t>on</a:t>
            </a:r>
            <a:r>
              <a:rPr sz="1500" spc="60" baseline="2777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Cambria"/>
                <a:cs typeface="Cambria"/>
              </a:rPr>
              <a:t>single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7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6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45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be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g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wn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in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aly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has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tumbled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25" dirty="0">
                <a:solidFill>
                  <a:srgbClr val="231F20"/>
                </a:solidFill>
                <a:latin typeface="Cambria"/>
                <a:cs typeface="Cambria"/>
              </a:rPr>
              <a:t>om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5" dirty="0">
                <a:solidFill>
                  <a:srgbClr val="231F20"/>
                </a:solidFill>
                <a:latin typeface="Cambria"/>
                <a:cs typeface="Cambria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hund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ed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about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z</a:t>
            </a:r>
            <a:r>
              <a:rPr sz="1000" spc="30" dirty="0">
                <a:solidFill>
                  <a:srgbClr val="231F20"/>
                </a:solidFill>
                <a:latin typeface="Cambria"/>
                <a:cs typeface="Cambria"/>
              </a:rPr>
              <a:t>en.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Besides</a:t>
            </a:r>
            <a:r>
              <a:rPr sz="1000" spc="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nar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wing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f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spc="-7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an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u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p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d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35" dirty="0">
                <a:solidFill>
                  <a:srgbClr val="231F20"/>
                </a:solidFill>
                <a:latin typeface="Cambria"/>
                <a:cs typeface="Cambria"/>
              </a:rPr>
              <a:t>l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5" dirty="0">
                <a:solidFill>
                  <a:srgbClr val="231F20"/>
                </a:solidFill>
                <a:latin typeface="Cambria"/>
                <a:cs typeface="Cambria"/>
              </a:rPr>
              <a:t>c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50" dirty="0">
                <a:solidFill>
                  <a:srgbClr val="231F20"/>
                </a:solidFill>
                <a:latin typeface="Cambria"/>
                <a:cs typeface="Cambria"/>
              </a:rPr>
              <a:t>m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210" dirty="0">
                <a:solidFill>
                  <a:srgbClr val="231F20"/>
                </a:solidFill>
                <a:latin typeface="Cambria"/>
                <a:cs typeface="Cambria"/>
              </a:rPr>
              <a:t>…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9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Cambria"/>
                <a:cs typeface="Cambria"/>
              </a:rPr>
              <a:t>I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n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 addition,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when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all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you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h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v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is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one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b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r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eed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Cambria"/>
                <a:cs typeface="Cambria"/>
              </a:rPr>
              <a:t>tur</a:t>
            </a:r>
            <a:r>
              <a:rPr sz="1000" spc="-50" dirty="0">
                <a:solidFill>
                  <a:srgbClr val="231F20"/>
                </a:solidFill>
                <a:latin typeface="Cambria"/>
                <a:cs typeface="Cambria"/>
              </a:rPr>
              <a:t>k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e</a:t>
            </a:r>
            <a:r>
              <a:rPr sz="1000" spc="-105" dirty="0">
                <a:solidFill>
                  <a:srgbClr val="231F20"/>
                </a:solidFill>
                <a:latin typeface="Cambria"/>
                <a:cs typeface="Cambria"/>
              </a:rPr>
              <a:t>y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,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Cambria"/>
                <a:cs typeface="Cambria"/>
              </a:rPr>
              <a:t>a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single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Cambria"/>
                <a:cs typeface="Cambria"/>
              </a:rPr>
              <a:t>virus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Cambria"/>
                <a:cs typeface="Cambria"/>
              </a:rPr>
              <a:t>can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wipe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Cambria"/>
                <a:cs typeface="Cambria"/>
              </a:rPr>
              <a:t>out</a:t>
            </a:r>
            <a:r>
              <a:rPr sz="1000" spc="10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Cambria"/>
                <a:cs typeface="Cambria"/>
              </a:rPr>
              <a:t>the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125" b="1" spc="-15" baseline="3703" dirty="0">
                <a:solidFill>
                  <a:srgbClr val="A9A3A1"/>
                </a:solidFill>
                <a:latin typeface="Arial"/>
                <a:cs typeface="Arial"/>
              </a:rPr>
              <a:t>100</a:t>
            </a:r>
            <a:r>
              <a:rPr sz="1125" b="1" spc="135" baseline="3703" dirty="0">
                <a:solidFill>
                  <a:srgbClr val="A9A3A1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ambria"/>
                <a:cs typeface="Cambria"/>
              </a:rPr>
              <a:t>whole</a:t>
            </a:r>
            <a:r>
              <a:rPr sz="1000" spc="5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000" dirty="0">
                <a:solidFill>
                  <a:srgbClr val="231F20"/>
                </a:solidFill>
                <a:latin typeface="Cambria"/>
                <a:cs typeface="Cambria"/>
              </a:rPr>
              <a:t>specie</a:t>
            </a:r>
            <a:r>
              <a:rPr sz="1000" spc="-40" dirty="0">
                <a:solidFill>
                  <a:srgbClr val="231F20"/>
                </a:solidFill>
                <a:latin typeface="Cambria"/>
                <a:cs typeface="Cambria"/>
              </a:rPr>
              <a:t>s</a:t>
            </a:r>
            <a:r>
              <a:rPr sz="1000" spc="70" dirty="0">
                <a:solidFill>
                  <a:srgbClr val="231F20"/>
                </a:solidFill>
                <a:latin typeface="Cambria"/>
                <a:cs typeface="Cambria"/>
              </a:rPr>
              <a:t>.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6899" y="5358937"/>
            <a:ext cx="1219835" cy="386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50"/>
              </a:lnSpc>
            </a:pPr>
            <a:r>
              <a:rPr sz="850" b="1" spc="-15" dirty="0">
                <a:solidFill>
                  <a:srgbClr val="0063A1"/>
                </a:solidFill>
                <a:latin typeface="Arial"/>
                <a:cs typeface="Arial"/>
              </a:rPr>
              <a:t>ta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k</a:t>
            </a:r>
            <a:r>
              <a:rPr sz="850" b="1" spc="-5" dirty="0">
                <a:solidFill>
                  <a:srgbClr val="0063A1"/>
                </a:solidFill>
                <a:latin typeface="Arial"/>
                <a:cs typeface="Arial"/>
              </a:rPr>
              <a:t>e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b="1" spc="-15" dirty="0">
                <a:solidFill>
                  <a:srgbClr val="0063A1"/>
                </a:solidFill>
                <a:latin typeface="Arial"/>
                <a:cs typeface="Arial"/>
              </a:rPr>
              <a:t>a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 toll </a:t>
            </a:r>
            <a:r>
              <a:rPr sz="850" b="1" spc="-35" dirty="0">
                <a:solidFill>
                  <a:srgbClr val="0063A1"/>
                </a:solidFill>
                <a:latin typeface="Arial"/>
                <a:cs typeface="Arial"/>
              </a:rPr>
              <a:t>on</a:t>
            </a:r>
            <a:r>
              <a:rPr sz="850" b="1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(ex</a:t>
            </a:r>
            <a:r>
              <a:rPr sz="850" spc="-30" dirty="0">
                <a:solidFill>
                  <a:srgbClr val="0063A1"/>
                </a:solidFill>
                <a:latin typeface="Arial"/>
                <a:cs typeface="Arial"/>
              </a:rPr>
              <a:t>p</a:t>
            </a:r>
            <a:r>
              <a:rPr sz="850" spc="-55" dirty="0">
                <a:solidFill>
                  <a:srgbClr val="0063A1"/>
                </a:solidFill>
                <a:latin typeface="Arial"/>
                <a:cs typeface="Arial"/>
              </a:rPr>
              <a:t>.):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0063A1"/>
                </a:solidFill>
                <a:latin typeface="Arial"/>
                <a:cs typeface="Arial"/>
              </a:rPr>
              <a:t>have</a:t>
            </a:r>
            <a:r>
              <a:rPr sz="850" spc="-5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63A1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bad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effect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over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0063A1"/>
                </a:solidFill>
                <a:latin typeface="Arial"/>
                <a:cs typeface="Arial"/>
              </a:rPr>
              <a:t>a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long </a:t>
            </a:r>
            <a:r>
              <a:rPr sz="850" spc="5" dirty="0">
                <a:solidFill>
                  <a:srgbClr val="0063A1"/>
                </a:solidFill>
                <a:latin typeface="Arial"/>
                <a:cs typeface="Arial"/>
              </a:rPr>
              <a:t>period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spc="5" dirty="0">
                <a:solidFill>
                  <a:srgbClr val="0063A1"/>
                </a:solidFill>
                <a:latin typeface="Arial"/>
                <a:cs typeface="Arial"/>
              </a:rPr>
              <a:t>of</a:t>
            </a:r>
            <a:r>
              <a:rPr sz="850" spc="-20" dirty="0">
                <a:solidFill>
                  <a:srgbClr val="0063A1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0063A1"/>
                </a:solidFill>
                <a:latin typeface="Arial"/>
                <a:cs typeface="Arial"/>
              </a:rPr>
              <a:t>time</a:t>
            </a:r>
            <a:endParaRPr sz="8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00" y="9545364"/>
            <a:ext cx="1436370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40" dirty="0">
                <a:solidFill>
                  <a:srgbClr val="231F20"/>
                </a:solidFill>
                <a:latin typeface="Lucida Sans Unicode"/>
                <a:cs typeface="Lucida Sans Unicode"/>
              </a:rPr>
              <a:t>LEA</a:t>
            </a:r>
            <a:r>
              <a:rPr sz="800" dirty="0">
                <a:solidFill>
                  <a:srgbClr val="231F20"/>
                </a:solidFill>
                <a:latin typeface="Lucida Sans Unicode"/>
                <a:cs typeface="Lucida Sans Unicode"/>
              </a:rPr>
              <a:t>P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800" spc="-50" dirty="0">
                <a:solidFill>
                  <a:srgbClr val="231F20"/>
                </a:solidFill>
                <a:latin typeface="Lucida Sans Unicode"/>
                <a:cs typeface="Lucida Sans Unicode"/>
              </a:rPr>
              <a:t>3</a:t>
            </a:r>
            <a:r>
              <a:rPr sz="800" spc="-45" dirty="0">
                <a:solidFill>
                  <a:srgbClr val="231F20"/>
                </a:solidFill>
                <a:latin typeface="Lucida Sans Unicode"/>
                <a:cs typeface="Lucida Sans Unicode"/>
              </a:rPr>
              <a:t>: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Lucida Sans Unicode"/>
                <a:cs typeface="Lucida Sans Unicode"/>
              </a:rPr>
              <a:t>R</a:t>
            </a:r>
            <a:r>
              <a:rPr sz="800" spc="40" dirty="0">
                <a:solidFill>
                  <a:srgbClr val="231F20"/>
                </a:solidFill>
                <a:latin typeface="Lucida Sans Unicode"/>
                <a:cs typeface="Lucida Sans Unicode"/>
              </a:rPr>
              <a:t>e</a:t>
            </a:r>
            <a:r>
              <a:rPr sz="800" spc="40" dirty="0">
                <a:solidFill>
                  <a:srgbClr val="231F20"/>
                </a:solidFill>
                <a:latin typeface="Elephant"/>
                <a:cs typeface="Elephant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Lucida Sans Unicode"/>
                <a:cs typeface="Lucida Sans Unicode"/>
              </a:rPr>
              <a:t>din</a:t>
            </a:r>
            <a:r>
              <a:rPr sz="800" spc="-60" dirty="0">
                <a:solidFill>
                  <a:srgbClr val="231F20"/>
                </a:solidFill>
                <a:latin typeface="Lucida Sans Unicode"/>
                <a:cs typeface="Lucida Sans Unicode"/>
              </a:rPr>
              <a:t>g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800" spc="40" dirty="0">
                <a:solidFill>
                  <a:srgbClr val="231F20"/>
                </a:solidFill>
                <a:latin typeface="Elephant"/>
                <a:cs typeface="Elephant"/>
              </a:rPr>
              <a:t>a</a:t>
            </a:r>
            <a:r>
              <a:rPr sz="800" spc="-10" dirty="0">
                <a:solidFill>
                  <a:srgbClr val="231F20"/>
                </a:solidFill>
                <a:latin typeface="Lucida Sans Unicode"/>
                <a:cs typeface="Lucida Sans Unicode"/>
              </a:rPr>
              <a:t>n</a:t>
            </a:r>
            <a:r>
              <a:rPr sz="800" spc="-55" dirty="0">
                <a:solidFill>
                  <a:srgbClr val="231F20"/>
                </a:solidFill>
                <a:latin typeface="Lucida Sans Unicode"/>
                <a:cs typeface="Lucida Sans Unicode"/>
              </a:rPr>
              <a:t>d</a:t>
            </a:r>
            <a:r>
              <a:rPr sz="800" spc="30" dirty="0">
                <a:solidFill>
                  <a:srgbClr val="231F20"/>
                </a:solidFill>
                <a:latin typeface="Lucida Sans Unicode"/>
                <a:cs typeface="Lucida Sans Unicode"/>
              </a:rPr>
              <a:t> W</a:t>
            </a:r>
            <a:r>
              <a:rPr sz="800" spc="-20" dirty="0">
                <a:solidFill>
                  <a:srgbClr val="231F20"/>
                </a:solidFill>
                <a:latin typeface="Lucida Sans Unicode"/>
                <a:cs typeface="Lucida Sans Unicode"/>
              </a:rPr>
              <a:t>riting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9488740"/>
            <a:ext cx="133350" cy="227329"/>
          </a:xfrm>
          <a:custGeom>
            <a:avLst/>
            <a:gdLst/>
            <a:ahLst/>
            <a:cxnLst/>
            <a:rect l="l" t="t" r="r" b="b"/>
            <a:pathLst>
              <a:path w="133350" h="227329">
                <a:moveTo>
                  <a:pt x="133350" y="0"/>
                </a:moveTo>
                <a:lnTo>
                  <a:pt x="0" y="0"/>
                </a:lnTo>
                <a:lnTo>
                  <a:pt x="0" y="226759"/>
                </a:lnTo>
                <a:lnTo>
                  <a:pt x="133350" y="226759"/>
                </a:lnTo>
                <a:lnTo>
                  <a:pt x="133350" y="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1450" y="9488740"/>
            <a:ext cx="438150" cy="227329"/>
          </a:xfrm>
          <a:prstGeom prst="rect">
            <a:avLst/>
          </a:prstGeom>
          <a:solidFill>
            <a:srgbClr val="A9A3A1"/>
          </a:solidFill>
        </p:spPr>
        <p:txBody>
          <a:bodyPr vert="horz" wrap="square" lIns="0" tIns="0" rIns="0" bIns="0" rtlCol="0">
            <a:spAutoFit/>
          </a:bodyPr>
          <a:lstStyle/>
          <a:p>
            <a:pPr marL="154305">
              <a:lnSpc>
                <a:spcPct val="100000"/>
              </a:lnSpc>
            </a:pP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212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99706" y="6877686"/>
            <a:ext cx="118110" cy="1402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sz="6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ERPI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•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Reproduction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prohibited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08329"/>
            <a:ext cx="12699" cy="30314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57500" y="2409570"/>
            <a:ext cx="4191000" cy="0"/>
          </a:xfrm>
          <a:custGeom>
            <a:avLst/>
            <a:gdLst/>
            <a:ahLst/>
            <a:cxnLst/>
            <a:rect l="l" t="t" r="r" b="b"/>
            <a:pathLst>
              <a:path w="4191000">
                <a:moveTo>
                  <a:pt x="0" y="0"/>
                </a:moveTo>
                <a:lnTo>
                  <a:pt x="41910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57500" y="9242172"/>
            <a:ext cx="4191000" cy="0"/>
          </a:xfrm>
          <a:custGeom>
            <a:avLst/>
            <a:gdLst/>
            <a:ahLst/>
            <a:cxnLst/>
            <a:rect l="l" t="t" r="r" b="b"/>
            <a:pathLst>
              <a:path w="4191000">
                <a:moveTo>
                  <a:pt x="0" y="0"/>
                </a:moveTo>
                <a:lnTo>
                  <a:pt x="41910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28925" y="107304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77" y="0"/>
                </a:moveTo>
                <a:lnTo>
                  <a:pt x="24531" y="13484"/>
                </a:lnTo>
                <a:lnTo>
                  <a:pt x="2017" y="47433"/>
                </a:lnTo>
                <a:lnTo>
                  <a:pt x="0" y="61605"/>
                </a:lnTo>
                <a:lnTo>
                  <a:pt x="1591" y="76464"/>
                </a:lnTo>
                <a:lnTo>
                  <a:pt x="22747" y="111905"/>
                </a:lnTo>
                <a:lnTo>
                  <a:pt x="60996" y="126792"/>
                </a:lnTo>
                <a:lnTo>
                  <a:pt x="76040" y="125226"/>
                </a:lnTo>
                <a:lnTo>
                  <a:pt x="89725" y="120724"/>
                </a:lnTo>
                <a:lnTo>
                  <a:pt x="101740" y="113635"/>
                </a:lnTo>
                <a:lnTo>
                  <a:pt x="111776" y="104312"/>
                </a:lnTo>
                <a:lnTo>
                  <a:pt x="113217" y="102227"/>
                </a:lnTo>
                <a:lnTo>
                  <a:pt x="63347" y="102227"/>
                </a:lnTo>
                <a:lnTo>
                  <a:pt x="63347" y="51490"/>
                </a:lnTo>
                <a:lnTo>
                  <a:pt x="45186" y="51490"/>
                </a:lnTo>
                <a:lnTo>
                  <a:pt x="45186" y="35895"/>
                </a:lnTo>
                <a:lnTo>
                  <a:pt x="52425" y="32859"/>
                </a:lnTo>
                <a:lnTo>
                  <a:pt x="59283" y="28935"/>
                </a:lnTo>
                <a:lnTo>
                  <a:pt x="65887" y="24236"/>
                </a:lnTo>
                <a:lnTo>
                  <a:pt x="113370" y="24236"/>
                </a:lnTo>
                <a:lnTo>
                  <a:pt x="113267" y="24073"/>
                </a:lnTo>
                <a:lnTo>
                  <a:pt x="103596" y="14270"/>
                </a:lnTo>
                <a:lnTo>
                  <a:pt x="91994" y="6742"/>
                </a:lnTo>
                <a:lnTo>
                  <a:pt x="78830" y="1862"/>
                </a:lnTo>
                <a:lnTo>
                  <a:pt x="64477" y="0"/>
                </a:lnTo>
                <a:close/>
              </a:path>
              <a:path w="127000" h="127000">
                <a:moveTo>
                  <a:pt x="113370" y="24236"/>
                </a:moveTo>
                <a:lnTo>
                  <a:pt x="80238" y="24236"/>
                </a:lnTo>
                <a:lnTo>
                  <a:pt x="80238" y="102227"/>
                </a:lnTo>
                <a:lnTo>
                  <a:pt x="113217" y="102227"/>
                </a:lnTo>
                <a:lnTo>
                  <a:pt x="119522" y="93104"/>
                </a:lnTo>
                <a:lnTo>
                  <a:pt x="124668" y="80364"/>
                </a:lnTo>
                <a:lnTo>
                  <a:pt x="126903" y="66441"/>
                </a:lnTo>
                <a:lnTo>
                  <a:pt x="126974" y="63428"/>
                </a:lnTo>
                <a:lnTo>
                  <a:pt x="125327" y="49023"/>
                </a:lnTo>
                <a:lnTo>
                  <a:pt x="120634" y="35781"/>
                </a:lnTo>
                <a:lnTo>
                  <a:pt x="113370" y="24236"/>
                </a:lnTo>
                <a:close/>
              </a:path>
              <a:path w="127000" h="127000">
                <a:moveTo>
                  <a:pt x="63347" y="41470"/>
                </a:moveTo>
                <a:lnTo>
                  <a:pt x="60172" y="44010"/>
                </a:lnTo>
                <a:lnTo>
                  <a:pt x="53695" y="47960"/>
                </a:lnTo>
                <a:lnTo>
                  <a:pt x="45186" y="51490"/>
                </a:lnTo>
                <a:lnTo>
                  <a:pt x="63347" y="51490"/>
                </a:lnTo>
                <a:lnTo>
                  <a:pt x="63347" y="4147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28925" y="254624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67" y="0"/>
                </a:moveTo>
                <a:lnTo>
                  <a:pt x="24521" y="13486"/>
                </a:lnTo>
                <a:lnTo>
                  <a:pt x="2014" y="47439"/>
                </a:lnTo>
                <a:lnTo>
                  <a:pt x="0" y="61614"/>
                </a:lnTo>
                <a:lnTo>
                  <a:pt x="1591" y="76471"/>
                </a:lnTo>
                <a:lnTo>
                  <a:pt x="22745" y="111908"/>
                </a:lnTo>
                <a:lnTo>
                  <a:pt x="61003" y="126792"/>
                </a:lnTo>
                <a:lnTo>
                  <a:pt x="76046" y="125226"/>
                </a:lnTo>
                <a:lnTo>
                  <a:pt x="89729" y="120722"/>
                </a:lnTo>
                <a:lnTo>
                  <a:pt x="101742" y="113632"/>
                </a:lnTo>
                <a:lnTo>
                  <a:pt x="111775" y="104306"/>
                </a:lnTo>
                <a:lnTo>
                  <a:pt x="112947" y="102608"/>
                </a:lnTo>
                <a:lnTo>
                  <a:pt x="36029" y="102608"/>
                </a:lnTo>
                <a:lnTo>
                  <a:pt x="36029" y="86758"/>
                </a:lnTo>
                <a:lnTo>
                  <a:pt x="56235" y="68369"/>
                </a:lnTo>
                <a:lnTo>
                  <a:pt x="59791" y="65079"/>
                </a:lnTo>
                <a:lnTo>
                  <a:pt x="63855" y="61523"/>
                </a:lnTo>
                <a:lnTo>
                  <a:pt x="67906" y="56570"/>
                </a:lnTo>
                <a:lnTo>
                  <a:pt x="72351" y="51249"/>
                </a:lnTo>
                <a:lnTo>
                  <a:pt x="73367" y="48836"/>
                </a:lnTo>
                <a:lnTo>
                  <a:pt x="73367" y="46690"/>
                </a:lnTo>
                <a:lnTo>
                  <a:pt x="37045" y="46690"/>
                </a:lnTo>
                <a:lnTo>
                  <a:pt x="37045" y="37800"/>
                </a:lnTo>
                <a:lnTo>
                  <a:pt x="41617" y="32085"/>
                </a:lnTo>
                <a:lnTo>
                  <a:pt x="46202" y="26522"/>
                </a:lnTo>
                <a:lnTo>
                  <a:pt x="54457" y="23601"/>
                </a:lnTo>
                <a:lnTo>
                  <a:pt x="112795" y="23601"/>
                </a:lnTo>
                <a:lnTo>
                  <a:pt x="103587" y="14266"/>
                </a:lnTo>
                <a:lnTo>
                  <a:pt x="91985" y="6739"/>
                </a:lnTo>
                <a:lnTo>
                  <a:pt x="78821" y="1860"/>
                </a:lnTo>
                <a:lnTo>
                  <a:pt x="64467" y="0"/>
                </a:lnTo>
                <a:close/>
              </a:path>
              <a:path w="127000" h="127000">
                <a:moveTo>
                  <a:pt x="120947" y="89552"/>
                </a:moveTo>
                <a:lnTo>
                  <a:pt x="90779" y="89552"/>
                </a:lnTo>
                <a:lnTo>
                  <a:pt x="90779" y="102608"/>
                </a:lnTo>
                <a:lnTo>
                  <a:pt x="112947" y="102608"/>
                </a:lnTo>
                <a:lnTo>
                  <a:pt x="119517" y="93096"/>
                </a:lnTo>
                <a:lnTo>
                  <a:pt x="120947" y="89552"/>
                </a:lnTo>
                <a:close/>
              </a:path>
              <a:path w="127000" h="127000">
                <a:moveTo>
                  <a:pt x="112795" y="23601"/>
                </a:moveTo>
                <a:lnTo>
                  <a:pt x="63982" y="23601"/>
                </a:lnTo>
                <a:lnTo>
                  <a:pt x="79821" y="27124"/>
                </a:lnTo>
                <a:lnTo>
                  <a:pt x="88665" y="36389"/>
                </a:lnTo>
                <a:lnTo>
                  <a:pt x="72561" y="73733"/>
                </a:lnTo>
                <a:lnTo>
                  <a:pt x="57777" y="86898"/>
                </a:lnTo>
                <a:lnTo>
                  <a:pt x="64744" y="90187"/>
                </a:lnTo>
                <a:lnTo>
                  <a:pt x="66001" y="90048"/>
                </a:lnTo>
                <a:lnTo>
                  <a:pt x="86842" y="89794"/>
                </a:lnTo>
                <a:lnTo>
                  <a:pt x="88239" y="89667"/>
                </a:lnTo>
                <a:lnTo>
                  <a:pt x="90779" y="89552"/>
                </a:lnTo>
                <a:lnTo>
                  <a:pt x="120947" y="89552"/>
                </a:lnTo>
                <a:lnTo>
                  <a:pt x="124660" y="80352"/>
                </a:lnTo>
                <a:lnTo>
                  <a:pt x="126891" y="66426"/>
                </a:lnTo>
                <a:lnTo>
                  <a:pt x="126961" y="63428"/>
                </a:lnTo>
                <a:lnTo>
                  <a:pt x="125315" y="49022"/>
                </a:lnTo>
                <a:lnTo>
                  <a:pt x="120623" y="35779"/>
                </a:lnTo>
                <a:lnTo>
                  <a:pt x="113257" y="24070"/>
                </a:lnTo>
                <a:lnTo>
                  <a:pt x="112795" y="23601"/>
                </a:lnTo>
                <a:close/>
              </a:path>
              <a:path w="127000" h="127000">
                <a:moveTo>
                  <a:pt x="69811" y="35260"/>
                </a:moveTo>
                <a:lnTo>
                  <a:pt x="55092" y="35260"/>
                </a:lnTo>
                <a:lnTo>
                  <a:pt x="54330" y="44531"/>
                </a:lnTo>
                <a:lnTo>
                  <a:pt x="54203" y="46690"/>
                </a:lnTo>
                <a:lnTo>
                  <a:pt x="73367" y="46690"/>
                </a:lnTo>
                <a:lnTo>
                  <a:pt x="73367" y="39324"/>
                </a:lnTo>
                <a:lnTo>
                  <a:pt x="69811" y="3526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63800" y="581185"/>
            <a:ext cx="4624070" cy="157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6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b="1" spc="10" dirty="0">
                <a:solidFill>
                  <a:srgbClr val="231F20"/>
                </a:solidFill>
                <a:latin typeface="Calibri"/>
                <a:cs typeface="Calibri"/>
              </a:rPr>
              <a:t>fter</a:t>
            </a:r>
            <a:r>
              <a:rPr sz="1200" b="1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1200" b="1" spc="45" dirty="0">
                <a:solidFill>
                  <a:srgbClr val="231F20"/>
                </a:solidFill>
                <a:latin typeface="Calibri"/>
                <a:cs typeface="Calibri"/>
              </a:rPr>
              <a:t>ou</a:t>
            </a:r>
            <a:r>
              <a:rPr sz="1200" b="1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b="1" spc="5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1200" b="1" spc="55" dirty="0">
                <a:solidFill>
                  <a:srgbClr val="231F20"/>
                </a:solidFill>
                <a:latin typeface="Calibri"/>
                <a:cs typeface="Calibri"/>
              </a:rPr>
              <a:t>ead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b="1" spc="25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1000" b="1" spc="20" dirty="0">
                <a:solidFill>
                  <a:srgbClr val="231F20"/>
                </a:solidFill>
                <a:latin typeface="Calibri"/>
                <a:cs typeface="Calibri"/>
              </a:rPr>
              <a:t>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Answer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questions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check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comprehension.</a:t>
            </a:r>
            <a:endParaRPr sz="1000">
              <a:latin typeface="Arial"/>
              <a:cs typeface="Arial"/>
            </a:endParaRPr>
          </a:p>
          <a:p>
            <a:pPr marL="393700" marR="203835">
              <a:lnSpc>
                <a:spcPct val="108300"/>
              </a:lnSpc>
              <a:spcBef>
                <a:spcPts val="600"/>
              </a:spcBef>
            </a:pPr>
            <a:r>
              <a:rPr sz="1000" spc="-16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increase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i="1" spc="-20" dirty="0">
                <a:solidFill>
                  <a:srgbClr val="231F20"/>
                </a:solidFill>
                <a:latin typeface="Noto Serif Cond"/>
                <a:cs typeface="Noto Serif Cond"/>
              </a:rPr>
              <a:t>ffi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cienc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5" dirty="0">
                <a:solidFill>
                  <a:srgbClr val="231F20"/>
                </a:solidFill>
                <a:latin typeface="Arial"/>
                <a:cs typeface="Arial"/>
              </a:rPr>
              <a:t>“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scientific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trick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55" dirty="0">
                <a:solidFill>
                  <a:srgbClr val="231F20"/>
                </a:solidFill>
                <a:latin typeface="Arial"/>
                <a:cs typeface="Arial"/>
              </a:rPr>
              <a:t>”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must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farmers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us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benefits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provid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  <a:spcBef>
                <a:spcPts val="750"/>
              </a:spcBef>
              <a:tabLst>
                <a:tab pos="4610735" algn="l"/>
              </a:tabLst>
            </a:pP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arme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3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use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chemical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fertili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z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pesticide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intensi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feeding,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antibiotic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digesti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ve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endParaRPr sz="900">
              <a:latin typeface="Cambria"/>
              <a:cs typeface="Cambria"/>
            </a:endParaRPr>
          </a:p>
          <a:p>
            <a:pPr marL="393700" marR="5080">
              <a:lnSpc>
                <a:spcPct val="194400"/>
              </a:lnSpc>
              <a:tabLst>
                <a:tab pos="4610735" algn="l"/>
              </a:tabLst>
            </a:pP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enhance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g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wth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hormone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rigo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ous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b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eeding,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genetic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modif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i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cation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cut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cost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boost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yield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ma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k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li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es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ock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c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ops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g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mo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quickl</a:t>
            </a:r>
            <a:r>
              <a:rPr sz="900" i="1" u="sng" spc="-95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28928" y="385434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1"/>
                </a:lnTo>
                <a:lnTo>
                  <a:pt x="2031" y="47407"/>
                </a:lnTo>
                <a:lnTo>
                  <a:pt x="0" y="61581"/>
                </a:lnTo>
                <a:lnTo>
                  <a:pt x="1589" y="76461"/>
                </a:lnTo>
                <a:lnTo>
                  <a:pt x="22726" y="111915"/>
                </a:lnTo>
                <a:lnTo>
                  <a:pt x="60962" y="126803"/>
                </a:lnTo>
                <a:lnTo>
                  <a:pt x="76020" y="125239"/>
                </a:lnTo>
                <a:lnTo>
                  <a:pt x="89714" y="120740"/>
                </a:lnTo>
                <a:lnTo>
                  <a:pt x="101734" y="113657"/>
                </a:lnTo>
                <a:lnTo>
                  <a:pt x="111771" y="104339"/>
                </a:lnTo>
                <a:lnTo>
                  <a:pt x="113346" y="102062"/>
                </a:lnTo>
                <a:lnTo>
                  <a:pt x="58073" y="102062"/>
                </a:lnTo>
                <a:lnTo>
                  <a:pt x="47521" y="100408"/>
                </a:lnTo>
                <a:lnTo>
                  <a:pt x="36535" y="92422"/>
                </a:lnTo>
                <a:lnTo>
                  <a:pt x="36281" y="83544"/>
                </a:lnTo>
                <a:lnTo>
                  <a:pt x="36281" y="80509"/>
                </a:lnTo>
                <a:lnTo>
                  <a:pt x="73365" y="80509"/>
                </a:lnTo>
                <a:lnTo>
                  <a:pt x="73365" y="68698"/>
                </a:lnTo>
                <a:lnTo>
                  <a:pt x="54200" y="68698"/>
                </a:lnTo>
                <a:lnTo>
                  <a:pt x="54200" y="55617"/>
                </a:lnTo>
                <a:lnTo>
                  <a:pt x="62074" y="55363"/>
                </a:lnTo>
                <a:lnTo>
                  <a:pt x="73492" y="55236"/>
                </a:lnTo>
                <a:lnTo>
                  <a:pt x="73492" y="44441"/>
                </a:lnTo>
                <a:lnTo>
                  <a:pt x="37297" y="44441"/>
                </a:lnTo>
                <a:lnTo>
                  <a:pt x="37678" y="40999"/>
                </a:lnTo>
                <a:lnTo>
                  <a:pt x="37932" y="36046"/>
                </a:lnTo>
                <a:lnTo>
                  <a:pt x="41869" y="31220"/>
                </a:lnTo>
                <a:lnTo>
                  <a:pt x="47088" y="24997"/>
                </a:lnTo>
                <a:lnTo>
                  <a:pt x="55343" y="22584"/>
                </a:lnTo>
                <a:lnTo>
                  <a:pt x="111772" y="22584"/>
                </a:lnTo>
                <a:lnTo>
                  <a:pt x="103606" y="14292"/>
                </a:lnTo>
                <a:lnTo>
                  <a:pt x="92013" y="6758"/>
                </a:lnTo>
                <a:lnTo>
                  <a:pt x="78860" y="1870"/>
                </a:lnTo>
                <a:lnTo>
                  <a:pt x="64516" y="0"/>
                </a:lnTo>
                <a:close/>
              </a:path>
              <a:path w="127000" h="127000">
                <a:moveTo>
                  <a:pt x="111772" y="22584"/>
                </a:moveTo>
                <a:lnTo>
                  <a:pt x="63598" y="22584"/>
                </a:lnTo>
                <a:lnTo>
                  <a:pt x="80682" y="27094"/>
                </a:lnTo>
                <a:lnTo>
                  <a:pt x="88586" y="37003"/>
                </a:lnTo>
                <a:lnTo>
                  <a:pt x="84786" y="54810"/>
                </a:lnTo>
                <a:lnTo>
                  <a:pt x="76732" y="60979"/>
                </a:lnTo>
                <a:lnTo>
                  <a:pt x="77302" y="62348"/>
                </a:lnTo>
                <a:lnTo>
                  <a:pt x="80616" y="63364"/>
                </a:lnTo>
                <a:lnTo>
                  <a:pt x="84172" y="66412"/>
                </a:lnTo>
                <a:lnTo>
                  <a:pt x="89633" y="70984"/>
                </a:lnTo>
                <a:lnTo>
                  <a:pt x="90522" y="76699"/>
                </a:lnTo>
                <a:lnTo>
                  <a:pt x="90516" y="80400"/>
                </a:lnTo>
                <a:lnTo>
                  <a:pt x="86447" y="92634"/>
                </a:lnTo>
                <a:lnTo>
                  <a:pt x="75565" y="100760"/>
                </a:lnTo>
                <a:lnTo>
                  <a:pt x="58073" y="102062"/>
                </a:lnTo>
                <a:lnTo>
                  <a:pt x="113346" y="102062"/>
                </a:lnTo>
                <a:lnTo>
                  <a:pt x="119516" y="93137"/>
                </a:lnTo>
                <a:lnTo>
                  <a:pt x="124658" y="80400"/>
                </a:lnTo>
                <a:lnTo>
                  <a:pt x="126889" y="66480"/>
                </a:lnTo>
                <a:lnTo>
                  <a:pt x="126959" y="63491"/>
                </a:lnTo>
                <a:lnTo>
                  <a:pt x="125314" y="49072"/>
                </a:lnTo>
                <a:lnTo>
                  <a:pt x="120627" y="35820"/>
                </a:lnTo>
                <a:lnTo>
                  <a:pt x="113267" y="24103"/>
                </a:lnTo>
                <a:lnTo>
                  <a:pt x="111772" y="22584"/>
                </a:lnTo>
                <a:close/>
              </a:path>
              <a:path w="127000" h="127000">
                <a:moveTo>
                  <a:pt x="73365" y="80509"/>
                </a:moveTo>
                <a:lnTo>
                  <a:pt x="53311" y="80509"/>
                </a:lnTo>
                <a:lnTo>
                  <a:pt x="53438" y="82909"/>
                </a:lnTo>
                <a:lnTo>
                  <a:pt x="54073" y="90910"/>
                </a:lnTo>
                <a:lnTo>
                  <a:pt x="69682" y="90910"/>
                </a:lnTo>
                <a:lnTo>
                  <a:pt x="73365" y="86338"/>
                </a:lnTo>
                <a:lnTo>
                  <a:pt x="73365" y="80509"/>
                </a:lnTo>
                <a:close/>
              </a:path>
              <a:path w="127000" h="127000">
                <a:moveTo>
                  <a:pt x="68920" y="34649"/>
                </a:moveTo>
                <a:lnTo>
                  <a:pt x="59153" y="34649"/>
                </a:lnTo>
                <a:lnTo>
                  <a:pt x="54454" y="37951"/>
                </a:lnTo>
                <a:lnTo>
                  <a:pt x="54454" y="44441"/>
                </a:lnTo>
                <a:lnTo>
                  <a:pt x="73492" y="44441"/>
                </a:lnTo>
                <a:lnTo>
                  <a:pt x="73492" y="37824"/>
                </a:lnTo>
                <a:lnTo>
                  <a:pt x="68920" y="34649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8926" y="516243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476" y="0"/>
                </a:moveTo>
                <a:lnTo>
                  <a:pt x="24528" y="13486"/>
                </a:lnTo>
                <a:lnTo>
                  <a:pt x="2018" y="47436"/>
                </a:lnTo>
                <a:lnTo>
                  <a:pt x="0" y="61608"/>
                </a:lnTo>
                <a:lnTo>
                  <a:pt x="1590" y="76469"/>
                </a:lnTo>
                <a:lnTo>
                  <a:pt x="22734" y="111918"/>
                </a:lnTo>
                <a:lnTo>
                  <a:pt x="60977" y="126817"/>
                </a:lnTo>
                <a:lnTo>
                  <a:pt x="76025" y="125251"/>
                </a:lnTo>
                <a:lnTo>
                  <a:pt x="89711" y="120748"/>
                </a:lnTo>
                <a:lnTo>
                  <a:pt x="101726" y="113660"/>
                </a:lnTo>
                <a:lnTo>
                  <a:pt x="111761" y="104336"/>
                </a:lnTo>
                <a:lnTo>
                  <a:pt x="113035" y="102493"/>
                </a:lnTo>
                <a:lnTo>
                  <a:pt x="65886" y="102493"/>
                </a:lnTo>
                <a:lnTo>
                  <a:pt x="65886" y="85501"/>
                </a:lnTo>
                <a:lnTo>
                  <a:pt x="34632" y="85501"/>
                </a:lnTo>
                <a:lnTo>
                  <a:pt x="34632" y="70401"/>
                </a:lnTo>
                <a:lnTo>
                  <a:pt x="65886" y="24503"/>
                </a:lnTo>
                <a:lnTo>
                  <a:pt x="113524" y="24503"/>
                </a:lnTo>
                <a:lnTo>
                  <a:pt x="113259" y="24081"/>
                </a:lnTo>
                <a:lnTo>
                  <a:pt x="103591" y="14275"/>
                </a:lnTo>
                <a:lnTo>
                  <a:pt x="91991" y="6745"/>
                </a:lnTo>
                <a:lnTo>
                  <a:pt x="78829" y="1863"/>
                </a:lnTo>
                <a:lnTo>
                  <a:pt x="64476" y="0"/>
                </a:lnTo>
                <a:close/>
              </a:path>
              <a:path w="127000" h="127000">
                <a:moveTo>
                  <a:pt x="113524" y="24503"/>
                </a:moveTo>
                <a:lnTo>
                  <a:pt x="82523" y="24503"/>
                </a:lnTo>
                <a:lnTo>
                  <a:pt x="82523" y="72687"/>
                </a:lnTo>
                <a:lnTo>
                  <a:pt x="93064" y="72687"/>
                </a:lnTo>
                <a:lnTo>
                  <a:pt x="93064" y="85501"/>
                </a:lnTo>
                <a:lnTo>
                  <a:pt x="82523" y="85501"/>
                </a:lnTo>
                <a:lnTo>
                  <a:pt x="82523" y="102493"/>
                </a:lnTo>
                <a:lnTo>
                  <a:pt x="113035" y="102493"/>
                </a:lnTo>
                <a:lnTo>
                  <a:pt x="119506" y="93129"/>
                </a:lnTo>
                <a:lnTo>
                  <a:pt x="124652" y="80390"/>
                </a:lnTo>
                <a:lnTo>
                  <a:pt x="126889" y="66469"/>
                </a:lnTo>
                <a:lnTo>
                  <a:pt x="126961" y="63441"/>
                </a:lnTo>
                <a:lnTo>
                  <a:pt x="125315" y="49035"/>
                </a:lnTo>
                <a:lnTo>
                  <a:pt x="120624" y="35792"/>
                </a:lnTo>
                <a:lnTo>
                  <a:pt x="113524" y="24503"/>
                </a:lnTo>
                <a:close/>
              </a:path>
              <a:path w="127000" h="127000">
                <a:moveTo>
                  <a:pt x="67029" y="43769"/>
                </a:moveTo>
                <a:lnTo>
                  <a:pt x="47078" y="72941"/>
                </a:lnTo>
                <a:lnTo>
                  <a:pt x="66775" y="72941"/>
                </a:lnTo>
                <a:lnTo>
                  <a:pt x="66775" y="51376"/>
                </a:lnTo>
                <a:lnTo>
                  <a:pt x="66902" y="45801"/>
                </a:lnTo>
                <a:lnTo>
                  <a:pt x="67029" y="43769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8928" y="663564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75"/>
                </a:lnTo>
                <a:lnTo>
                  <a:pt x="2031" y="47411"/>
                </a:lnTo>
                <a:lnTo>
                  <a:pt x="0" y="61582"/>
                </a:lnTo>
                <a:lnTo>
                  <a:pt x="1589" y="76457"/>
                </a:lnTo>
                <a:lnTo>
                  <a:pt x="22727" y="111912"/>
                </a:lnTo>
                <a:lnTo>
                  <a:pt x="60963" y="126803"/>
                </a:lnTo>
                <a:lnTo>
                  <a:pt x="76020" y="125238"/>
                </a:lnTo>
                <a:lnTo>
                  <a:pt x="89714" y="120738"/>
                </a:lnTo>
                <a:lnTo>
                  <a:pt x="101734" y="113653"/>
                </a:lnTo>
                <a:lnTo>
                  <a:pt x="111771" y="104333"/>
                </a:lnTo>
                <a:lnTo>
                  <a:pt x="113443" y="101915"/>
                </a:lnTo>
                <a:lnTo>
                  <a:pt x="56768" y="101915"/>
                </a:lnTo>
                <a:lnTo>
                  <a:pt x="46009" y="99209"/>
                </a:lnTo>
                <a:lnTo>
                  <a:pt x="36789" y="90237"/>
                </a:lnTo>
                <a:lnTo>
                  <a:pt x="36535" y="85437"/>
                </a:lnTo>
                <a:lnTo>
                  <a:pt x="36408" y="82655"/>
                </a:lnTo>
                <a:lnTo>
                  <a:pt x="73631" y="82655"/>
                </a:lnTo>
                <a:lnTo>
                  <a:pt x="73631" y="70476"/>
                </a:lnTo>
                <a:lnTo>
                  <a:pt x="53299" y="70476"/>
                </a:lnTo>
                <a:lnTo>
                  <a:pt x="37043" y="70095"/>
                </a:lnTo>
                <a:lnTo>
                  <a:pt x="38948" y="23854"/>
                </a:lnTo>
                <a:lnTo>
                  <a:pt x="113017" y="23854"/>
                </a:lnTo>
                <a:lnTo>
                  <a:pt x="103606" y="14296"/>
                </a:lnTo>
                <a:lnTo>
                  <a:pt x="92013" y="6760"/>
                </a:lnTo>
                <a:lnTo>
                  <a:pt x="78860" y="1871"/>
                </a:lnTo>
                <a:lnTo>
                  <a:pt x="64516" y="0"/>
                </a:lnTo>
                <a:close/>
              </a:path>
              <a:path w="127000" h="127000">
                <a:moveTo>
                  <a:pt x="125465" y="50397"/>
                </a:moveTo>
                <a:lnTo>
                  <a:pt x="67408" y="50397"/>
                </a:lnTo>
                <a:lnTo>
                  <a:pt x="80241" y="54114"/>
                </a:lnTo>
                <a:lnTo>
                  <a:pt x="88673" y="64699"/>
                </a:lnTo>
                <a:lnTo>
                  <a:pt x="88098" y="81346"/>
                </a:lnTo>
                <a:lnTo>
                  <a:pt x="83314" y="93751"/>
                </a:lnTo>
                <a:lnTo>
                  <a:pt x="74059" y="101280"/>
                </a:lnTo>
                <a:lnTo>
                  <a:pt x="56768" y="101915"/>
                </a:lnTo>
                <a:lnTo>
                  <a:pt x="113443" y="101915"/>
                </a:lnTo>
                <a:lnTo>
                  <a:pt x="119516" y="93131"/>
                </a:lnTo>
                <a:lnTo>
                  <a:pt x="124658" y="80396"/>
                </a:lnTo>
                <a:lnTo>
                  <a:pt x="126889" y="66479"/>
                </a:lnTo>
                <a:lnTo>
                  <a:pt x="126959" y="63491"/>
                </a:lnTo>
                <a:lnTo>
                  <a:pt x="125465" y="50397"/>
                </a:lnTo>
                <a:close/>
              </a:path>
              <a:path w="127000" h="127000">
                <a:moveTo>
                  <a:pt x="73631" y="82655"/>
                </a:moveTo>
                <a:lnTo>
                  <a:pt x="52918" y="82655"/>
                </a:lnTo>
                <a:lnTo>
                  <a:pt x="52918" y="84421"/>
                </a:lnTo>
                <a:lnTo>
                  <a:pt x="54315" y="91253"/>
                </a:lnTo>
                <a:lnTo>
                  <a:pt x="68170" y="91253"/>
                </a:lnTo>
                <a:lnTo>
                  <a:pt x="73631" y="86948"/>
                </a:lnTo>
                <a:lnTo>
                  <a:pt x="73631" y="82655"/>
                </a:lnTo>
                <a:close/>
              </a:path>
              <a:path w="127000" h="127000">
                <a:moveTo>
                  <a:pt x="70837" y="62729"/>
                </a:moveTo>
                <a:lnTo>
                  <a:pt x="55839" y="62729"/>
                </a:lnTo>
                <a:lnTo>
                  <a:pt x="53934" y="68698"/>
                </a:lnTo>
                <a:lnTo>
                  <a:pt x="53299" y="70476"/>
                </a:lnTo>
                <a:lnTo>
                  <a:pt x="73631" y="70476"/>
                </a:lnTo>
                <a:lnTo>
                  <a:pt x="73631" y="69206"/>
                </a:lnTo>
                <a:lnTo>
                  <a:pt x="70837" y="62729"/>
                </a:lnTo>
                <a:close/>
              </a:path>
              <a:path w="127000" h="127000">
                <a:moveTo>
                  <a:pt x="113017" y="23854"/>
                </a:moveTo>
                <a:lnTo>
                  <a:pt x="86204" y="23854"/>
                </a:lnTo>
                <a:lnTo>
                  <a:pt x="86204" y="36567"/>
                </a:lnTo>
                <a:lnTo>
                  <a:pt x="53680" y="36567"/>
                </a:lnTo>
                <a:lnTo>
                  <a:pt x="52664" y="55998"/>
                </a:lnTo>
                <a:lnTo>
                  <a:pt x="55077" y="53826"/>
                </a:lnTo>
                <a:lnTo>
                  <a:pt x="58760" y="50397"/>
                </a:lnTo>
                <a:lnTo>
                  <a:pt x="125465" y="50397"/>
                </a:lnTo>
                <a:lnTo>
                  <a:pt x="125314" y="49076"/>
                </a:lnTo>
                <a:lnTo>
                  <a:pt x="120627" y="35825"/>
                </a:lnTo>
                <a:lnTo>
                  <a:pt x="113267" y="24108"/>
                </a:lnTo>
                <a:lnTo>
                  <a:pt x="113017" y="23854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28928" y="767708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64516" y="0"/>
                </a:moveTo>
                <a:lnTo>
                  <a:pt x="24558" y="13467"/>
                </a:lnTo>
                <a:lnTo>
                  <a:pt x="2031" y="47402"/>
                </a:lnTo>
                <a:lnTo>
                  <a:pt x="0" y="61580"/>
                </a:lnTo>
                <a:lnTo>
                  <a:pt x="1590" y="76478"/>
                </a:lnTo>
                <a:lnTo>
                  <a:pt x="22739" y="111920"/>
                </a:lnTo>
                <a:lnTo>
                  <a:pt x="60992" y="126766"/>
                </a:lnTo>
                <a:lnTo>
                  <a:pt x="76047" y="125204"/>
                </a:lnTo>
                <a:lnTo>
                  <a:pt x="89739" y="120712"/>
                </a:lnTo>
                <a:lnTo>
                  <a:pt x="101758" y="113635"/>
                </a:lnTo>
                <a:lnTo>
                  <a:pt x="111793" y="104322"/>
                </a:lnTo>
                <a:lnTo>
                  <a:pt x="112128" y="103837"/>
                </a:lnTo>
                <a:lnTo>
                  <a:pt x="63387" y="103837"/>
                </a:lnTo>
                <a:lnTo>
                  <a:pt x="46105" y="98522"/>
                </a:lnTo>
                <a:lnTo>
                  <a:pt x="38258" y="86472"/>
                </a:lnTo>
                <a:lnTo>
                  <a:pt x="36120" y="73534"/>
                </a:lnTo>
                <a:lnTo>
                  <a:pt x="36646" y="57614"/>
                </a:lnTo>
                <a:lnTo>
                  <a:pt x="38896" y="44226"/>
                </a:lnTo>
                <a:lnTo>
                  <a:pt x="43644" y="33798"/>
                </a:lnTo>
                <a:lnTo>
                  <a:pt x="55470" y="23600"/>
                </a:lnTo>
                <a:lnTo>
                  <a:pt x="63598" y="23219"/>
                </a:lnTo>
                <a:lnTo>
                  <a:pt x="112402" y="23219"/>
                </a:lnTo>
                <a:lnTo>
                  <a:pt x="103606" y="14288"/>
                </a:lnTo>
                <a:lnTo>
                  <a:pt x="92013" y="6756"/>
                </a:lnTo>
                <a:lnTo>
                  <a:pt x="78860" y="1870"/>
                </a:lnTo>
                <a:lnTo>
                  <a:pt x="64516" y="0"/>
                </a:lnTo>
                <a:close/>
              </a:path>
              <a:path w="127000" h="127000">
                <a:moveTo>
                  <a:pt x="125581" y="51413"/>
                </a:moveTo>
                <a:lnTo>
                  <a:pt x="68793" y="51413"/>
                </a:lnTo>
                <a:lnTo>
                  <a:pt x="80774" y="54867"/>
                </a:lnTo>
                <a:lnTo>
                  <a:pt x="89346" y="65557"/>
                </a:lnTo>
                <a:lnTo>
                  <a:pt x="89582" y="82883"/>
                </a:lnTo>
                <a:lnTo>
                  <a:pt x="86236" y="92659"/>
                </a:lnTo>
                <a:lnTo>
                  <a:pt x="74851" y="101405"/>
                </a:lnTo>
                <a:lnTo>
                  <a:pt x="63387" y="103837"/>
                </a:lnTo>
                <a:lnTo>
                  <a:pt x="112128" y="103837"/>
                </a:lnTo>
                <a:lnTo>
                  <a:pt x="119534" y="93119"/>
                </a:lnTo>
                <a:lnTo>
                  <a:pt x="124670" y="80372"/>
                </a:lnTo>
                <a:lnTo>
                  <a:pt x="126892" y="66430"/>
                </a:lnTo>
                <a:lnTo>
                  <a:pt x="126959" y="63491"/>
                </a:lnTo>
                <a:lnTo>
                  <a:pt x="125581" y="51413"/>
                </a:lnTo>
                <a:close/>
              </a:path>
              <a:path w="127000" h="127000">
                <a:moveTo>
                  <a:pt x="70190" y="63859"/>
                </a:moveTo>
                <a:lnTo>
                  <a:pt x="61820" y="63859"/>
                </a:lnTo>
                <a:lnTo>
                  <a:pt x="53311" y="65523"/>
                </a:lnTo>
                <a:lnTo>
                  <a:pt x="53311" y="87215"/>
                </a:lnTo>
                <a:lnTo>
                  <a:pt x="58518" y="91279"/>
                </a:lnTo>
                <a:lnTo>
                  <a:pt x="68793" y="91279"/>
                </a:lnTo>
                <a:lnTo>
                  <a:pt x="74762" y="87989"/>
                </a:lnTo>
                <a:lnTo>
                  <a:pt x="74762" y="68698"/>
                </a:lnTo>
                <a:lnTo>
                  <a:pt x="70190" y="63859"/>
                </a:lnTo>
                <a:close/>
              </a:path>
              <a:path w="127000" h="127000">
                <a:moveTo>
                  <a:pt x="69301" y="35805"/>
                </a:moveTo>
                <a:lnTo>
                  <a:pt x="54073" y="35805"/>
                </a:lnTo>
                <a:lnTo>
                  <a:pt x="53692" y="49635"/>
                </a:lnTo>
                <a:lnTo>
                  <a:pt x="53438" y="57763"/>
                </a:lnTo>
                <a:lnTo>
                  <a:pt x="56232" y="55223"/>
                </a:lnTo>
                <a:lnTo>
                  <a:pt x="60677" y="51413"/>
                </a:lnTo>
                <a:lnTo>
                  <a:pt x="125581" y="51413"/>
                </a:lnTo>
                <a:lnTo>
                  <a:pt x="125314" y="49068"/>
                </a:lnTo>
                <a:lnTo>
                  <a:pt x="123359" y="43539"/>
                </a:lnTo>
                <a:lnTo>
                  <a:pt x="73365" y="43539"/>
                </a:lnTo>
                <a:lnTo>
                  <a:pt x="72984" y="37964"/>
                </a:lnTo>
                <a:lnTo>
                  <a:pt x="69301" y="35805"/>
                </a:lnTo>
                <a:close/>
              </a:path>
              <a:path w="127000" h="127000">
                <a:moveTo>
                  <a:pt x="112402" y="23219"/>
                </a:moveTo>
                <a:lnTo>
                  <a:pt x="66634" y="23219"/>
                </a:lnTo>
                <a:lnTo>
                  <a:pt x="80173" y="26416"/>
                </a:lnTo>
                <a:lnTo>
                  <a:pt x="88776" y="36677"/>
                </a:lnTo>
                <a:lnTo>
                  <a:pt x="89887" y="43539"/>
                </a:lnTo>
                <a:lnTo>
                  <a:pt x="123359" y="43539"/>
                </a:lnTo>
                <a:lnTo>
                  <a:pt x="120627" y="35814"/>
                </a:lnTo>
                <a:lnTo>
                  <a:pt x="113267" y="24098"/>
                </a:lnTo>
                <a:lnTo>
                  <a:pt x="112402" y="23219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44787" y="2534253"/>
            <a:ext cx="4243070" cy="6449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did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Slow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start?</a:t>
            </a: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author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eports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that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Sl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ood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m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ement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began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in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1986,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when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Carlo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P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etrini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   </a:t>
            </a:r>
            <a:r>
              <a:rPr sz="900" i="1" u="sng" spc="9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endParaRPr sz="900">
              <a:latin typeface="Cambria"/>
              <a:cs typeface="Cambria"/>
            </a:endParaRPr>
          </a:p>
          <a:p>
            <a:pPr marL="12700" marR="5080" algn="just">
              <a:lnSpc>
                <a:spcPct val="192900"/>
              </a:lnSpc>
              <a:spcBef>
                <a:spcPts val="15"/>
              </a:spcBef>
              <a:tabLst>
                <a:tab pos="4229735" algn="l"/>
              </a:tabLst>
            </a:pP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saw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a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McDonald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’</a:t>
            </a:r>
            <a:r>
              <a:rPr sz="900" i="1" u="sng" spc="3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in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middle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om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disappointed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that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a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fast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food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es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au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ant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so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p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ominently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located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in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I</a:t>
            </a:r>
            <a:r>
              <a:rPr sz="900" i="1" u="sng" spc="-30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al</a:t>
            </a:r>
            <a:r>
              <a:rPr sz="900" i="1" u="sng" spc="-100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so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began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write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about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sl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wing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      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1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d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wn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eating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food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p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oduction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habit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Globall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Slow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activists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Sl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ood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activists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gani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z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dinne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orkshop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school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visit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45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ha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opened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4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endParaRPr sz="900">
              <a:latin typeface="Cambria"/>
              <a:cs typeface="Cambria"/>
            </a:endParaRPr>
          </a:p>
          <a:p>
            <a:pPr marL="12700" marR="5080" algn="just">
              <a:lnSpc>
                <a:spcPct val="194400"/>
              </a:lnSpc>
              <a:tabLst>
                <a:tab pos="4229735" algn="l"/>
              </a:tabLst>
            </a:pP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a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uni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sity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near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B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a,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I</a:t>
            </a:r>
            <a:r>
              <a:rPr sz="900" i="1" u="sng" spc="-30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al</a:t>
            </a:r>
            <a:r>
              <a:rPr sz="900" i="1" u="sng" spc="-100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whe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re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people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can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study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food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p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oduction,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his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or</a:t>
            </a:r>
            <a:r>
              <a:rPr sz="900" i="1" u="sng" spc="-80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cooking.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gani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z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ation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advises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school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curriculum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national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initiati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It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       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3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also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identifies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artisanal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food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that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is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close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xtinction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tries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bring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it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mar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k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et.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endParaRPr sz="9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 marR="155575">
              <a:lnSpc>
                <a:spcPct val="108300"/>
              </a:lnSpc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Why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Slow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organic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farming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oppose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genetic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  <a:tabLst>
                <a:tab pos="4229735" algn="l"/>
              </a:tabLst>
            </a:pPr>
            <a:r>
              <a:rPr sz="900" i="1" u="sng" spc="3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ganic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arme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3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cause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less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damage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soil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b</a:t>
            </a:r>
            <a:r>
              <a:rPr sz="900" i="1" u="sng" spc="45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using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only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natu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ral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means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endParaRPr sz="900">
              <a:latin typeface="Cambria"/>
              <a:cs typeface="Cambria"/>
            </a:endParaRPr>
          </a:p>
          <a:p>
            <a:pPr marL="12700" marR="5080" algn="just">
              <a:lnSpc>
                <a:spcPct val="192900"/>
              </a:lnSpc>
              <a:spcBef>
                <a:spcPts val="15"/>
              </a:spcBef>
              <a:tabLst>
                <a:tab pos="4229735" algn="l"/>
              </a:tabLst>
            </a:pP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encou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age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plant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animal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g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wth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eliminate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pest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45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ca</a:t>
            </a:r>
            <a:r>
              <a:rPr sz="900" i="1" u="sng" spc="-3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eful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not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pollute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ate</a:t>
            </a:r>
            <a:r>
              <a:rPr sz="900" i="1" u="sng" spc="-10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eliminate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other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plants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animal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all</a:t>
            </a:r>
            <a:r>
              <a:rPr sz="900" i="1" u="sng" spc="-3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soil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depletion.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        </a:t>
            </a:r>
            <a:r>
              <a:rPr sz="900" i="1" u="sng" spc="-4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-45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3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ganic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farming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p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otects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wildlif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Why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Slow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biodiversit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1000" spc="-95" dirty="0">
                <a:solidFill>
                  <a:srgbClr val="231F20"/>
                </a:solidFill>
                <a:latin typeface="Arial"/>
                <a:cs typeface="Arial"/>
              </a:rPr>
              <a:t>?</a:t>
            </a: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</a:pP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The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Sl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25" dirty="0">
                <a:solidFill>
                  <a:srgbClr val="EC008C"/>
                </a:solidFill>
                <a:latin typeface="Cambria"/>
                <a:cs typeface="Cambria"/>
              </a:rPr>
              <a:t>w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ood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m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ement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supports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food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ariet</a:t>
            </a:r>
            <a:r>
              <a:rPr sz="900" i="1" u="sng" spc="-95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5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both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plants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animal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because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   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endParaRPr sz="900">
              <a:latin typeface="Cambria"/>
              <a:cs typeface="Cambria"/>
            </a:endParaRPr>
          </a:p>
          <a:p>
            <a:pPr marL="12700" marR="5080" algn="just">
              <a:lnSpc>
                <a:spcPct val="192100"/>
              </a:lnSpc>
              <a:spcBef>
                <a:spcPts val="25"/>
              </a:spcBef>
              <a:tabLst>
                <a:tab pos="4229735" algn="l"/>
              </a:tabLst>
            </a:pP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ac</a:t>
            </a:r>
            <a:r>
              <a:rPr sz="900" i="1" u="sng" spc="-30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ory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farming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educes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our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food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option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also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disrupts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ecos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stem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Monocultu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re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spc="2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also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ma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k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es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plants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animals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mo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susceptible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diseas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e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r>
              <a:rPr sz="900" i="1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author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reading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is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Carl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Honoré;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book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 Praise </a:t>
            </a:r>
            <a:r>
              <a:rPr sz="1000" i="1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i="1" spc="-20" dirty="0">
                <a:solidFill>
                  <a:srgbClr val="231F20"/>
                </a:solidFill>
                <a:latin typeface="Arial"/>
                <a:cs typeface="Arial"/>
              </a:rPr>
              <a:t> Slowness</a:t>
            </a:r>
            <a:endParaRPr sz="1000">
              <a:latin typeface="Arial"/>
              <a:cs typeface="Arial"/>
            </a:endParaRPr>
          </a:p>
          <a:p>
            <a:pPr marL="12700" marR="257175">
              <a:lnSpc>
                <a:spcPct val="108300"/>
              </a:lnSpc>
            </a:pP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is famous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exploring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apply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Slow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Food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philosophy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many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fields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human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experienc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Honoré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made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career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talking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writing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Slow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movement.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Search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online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learn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some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activities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been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involved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with.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List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some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them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her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50"/>
              </a:spcBef>
              <a:tabLst>
                <a:tab pos="4229735" algn="l"/>
              </a:tabLst>
            </a:pP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Hono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ré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has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written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f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our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book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gi</a:t>
            </a:r>
            <a:r>
              <a:rPr sz="900" i="1" u="sng" spc="-20" dirty="0">
                <a:solidFill>
                  <a:srgbClr val="EC008C"/>
                </a:solidFill>
                <a:latin typeface="Cambria"/>
                <a:cs typeface="Cambria"/>
              </a:rPr>
              <a:t>v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en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a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TED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alk,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made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20" dirty="0">
                <a:solidFill>
                  <a:srgbClr val="EC008C"/>
                </a:solidFill>
                <a:latin typeface="Cambria"/>
                <a:cs typeface="Cambria"/>
              </a:rPr>
              <a:t>TV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5" dirty="0">
                <a:solidFill>
                  <a:srgbClr val="EC008C"/>
                </a:solidFill>
                <a:latin typeface="Cambria"/>
                <a:cs typeface="Cambria"/>
              </a:rPr>
              <a:t>sh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ows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,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5" dirty="0">
                <a:solidFill>
                  <a:srgbClr val="EC008C"/>
                </a:solidFill>
                <a:latin typeface="Cambria"/>
                <a:cs typeface="Cambria"/>
              </a:rPr>
              <a:t>and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15" dirty="0">
                <a:solidFill>
                  <a:srgbClr val="EC008C"/>
                </a:solidFill>
                <a:latin typeface="Cambria"/>
                <a:cs typeface="Cambria"/>
              </a:rPr>
              <a:t>appea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r</a:t>
            </a:r>
            <a:r>
              <a:rPr sz="900" i="1" u="sng" spc="-10" dirty="0">
                <a:solidFill>
                  <a:srgbClr val="EC008C"/>
                </a:solidFill>
                <a:latin typeface="Cambria"/>
                <a:cs typeface="Cambria"/>
              </a:rPr>
              <a:t>ed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endParaRPr sz="9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tabLst>
                <a:tab pos="4229735" algn="l"/>
              </a:tabLst>
            </a:pP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in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-35" dirty="0">
                <a:solidFill>
                  <a:srgbClr val="EC008C"/>
                </a:solidFill>
                <a:latin typeface="Cambria"/>
                <a:cs typeface="Cambria"/>
              </a:rPr>
              <a:t>Y</a:t>
            </a:r>
            <a:r>
              <a:rPr sz="900" i="1" u="sng" spc="5" dirty="0">
                <a:solidFill>
                  <a:srgbClr val="EC008C"/>
                </a:solidFill>
                <a:latin typeface="Cambria"/>
                <a:cs typeface="Cambria"/>
              </a:rPr>
              <a:t>ou</a:t>
            </a:r>
            <a:r>
              <a:rPr sz="900" i="1" u="sng" spc="-70" dirty="0">
                <a:solidFill>
                  <a:srgbClr val="EC008C"/>
                </a:solidFill>
                <a:latin typeface="Cambria"/>
                <a:cs typeface="Cambria"/>
              </a:rPr>
              <a:t>T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ube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spc="10" dirty="0">
                <a:solidFill>
                  <a:srgbClr val="EC008C"/>
                </a:solidFill>
                <a:latin typeface="Cambria"/>
                <a:cs typeface="Cambria"/>
              </a:rPr>
              <a:t>video</a:t>
            </a:r>
            <a:r>
              <a:rPr sz="900" i="1" u="sng" spc="-25" dirty="0">
                <a:solidFill>
                  <a:srgbClr val="EC008C"/>
                </a:solidFill>
                <a:latin typeface="Cambria"/>
                <a:cs typeface="Cambria"/>
              </a:rPr>
              <a:t>s</a:t>
            </a:r>
            <a:r>
              <a:rPr sz="900" i="1" u="sng" spc="50" dirty="0">
                <a:solidFill>
                  <a:srgbClr val="EC008C"/>
                </a:solidFill>
                <a:latin typeface="Cambria"/>
                <a:cs typeface="Cambria"/>
              </a:rPr>
              <a:t>.</a:t>
            </a:r>
            <a:r>
              <a:rPr sz="900" i="1" u="sng" spc="30" dirty="0">
                <a:solidFill>
                  <a:srgbClr val="EC008C"/>
                </a:solidFill>
                <a:latin typeface="Cambria"/>
                <a:cs typeface="Cambria"/>
              </a:rPr>
              <a:t> </a:t>
            </a:r>
            <a:r>
              <a:rPr sz="900" i="1" u="sng" dirty="0">
                <a:solidFill>
                  <a:srgbClr val="EC008C"/>
                </a:solidFill>
                <a:latin typeface="Cambria"/>
                <a:cs typeface="Cambria"/>
              </a:rPr>
              <a:t>	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81854" y="9545369"/>
            <a:ext cx="1908810" cy="13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50" dirty="0">
                <a:solidFill>
                  <a:srgbClr val="231F20"/>
                </a:solidFill>
                <a:latin typeface="Calibri"/>
                <a:cs typeface="Calibri"/>
              </a:rPr>
              <a:t>CHAPTE</a:t>
            </a:r>
            <a:r>
              <a:rPr sz="800" b="1" spc="10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800" b="1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b="1" spc="75" dirty="0">
                <a:solidFill>
                  <a:srgbClr val="231F20"/>
                </a:solidFill>
                <a:latin typeface="Calibri"/>
                <a:cs typeface="Calibri"/>
              </a:rPr>
              <a:t>8</a:t>
            </a:r>
            <a:r>
              <a:rPr sz="800" b="1" dirty="0">
                <a:solidFill>
                  <a:srgbClr val="231F20"/>
                </a:solidFill>
                <a:latin typeface="Calibri"/>
                <a:cs typeface="Calibri"/>
              </a:rPr>
              <a:t>  </a:t>
            </a:r>
            <a:r>
              <a:rPr sz="8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800" spc="25" dirty="0">
                <a:solidFill>
                  <a:srgbClr val="231F20"/>
                </a:solidFill>
                <a:latin typeface="Arial"/>
                <a:cs typeface="Arial"/>
              </a:rPr>
              <a:t>Th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800" i="1" spc="30" dirty="0">
                <a:solidFill>
                  <a:srgbClr val="231F20"/>
                </a:solidFill>
                <a:latin typeface="Noto Serif Cond"/>
                <a:cs typeface="Noto Serif Cond"/>
              </a:rPr>
              <a:t>l</a:t>
            </a:r>
            <a:r>
              <a:rPr sz="800" spc="4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Foo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231F20"/>
                </a:solidFill>
                <a:latin typeface="Arial"/>
                <a:cs typeface="Arial"/>
              </a:rPr>
              <a:t>Movement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524750" y="9488740"/>
            <a:ext cx="133350" cy="227329"/>
          </a:xfrm>
          <a:custGeom>
            <a:avLst/>
            <a:gdLst/>
            <a:ahLst/>
            <a:cxnLst/>
            <a:rect l="l" t="t" r="r" b="b"/>
            <a:pathLst>
              <a:path w="133350" h="227329">
                <a:moveTo>
                  <a:pt x="133349" y="0"/>
                </a:moveTo>
                <a:lnTo>
                  <a:pt x="0" y="0"/>
                </a:lnTo>
                <a:lnTo>
                  <a:pt x="0" y="226759"/>
                </a:lnTo>
                <a:lnTo>
                  <a:pt x="133349" y="226759"/>
                </a:lnTo>
                <a:lnTo>
                  <a:pt x="133349" y="0"/>
                </a:lnTo>
              </a:path>
            </a:pathLst>
          </a:custGeom>
          <a:solidFill>
            <a:srgbClr val="A9A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48500" y="9488740"/>
            <a:ext cx="438150" cy="227329"/>
          </a:xfrm>
          <a:prstGeom prst="rect">
            <a:avLst/>
          </a:prstGeom>
          <a:solidFill>
            <a:srgbClr val="A9A3A1"/>
          </a:solidFill>
        </p:spPr>
        <p:txBody>
          <a:bodyPr vert="horz" wrap="square" lIns="0" tIns="0" rIns="0" bIns="0" rtlCol="0">
            <a:spAutoFit/>
          </a:bodyPr>
          <a:lstStyle/>
          <a:p>
            <a:pPr marL="37465">
              <a:lnSpc>
                <a:spcPct val="100000"/>
              </a:lnSpc>
            </a:pPr>
            <a:r>
              <a:rPr sz="1200" b="1" spc="30" dirty="0">
                <a:solidFill>
                  <a:srgbClr val="FFFFFF"/>
                </a:solidFill>
                <a:latin typeface="Calibri"/>
                <a:cs typeface="Calibri"/>
              </a:rPr>
              <a:t>213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5000" y="6877686"/>
            <a:ext cx="118110" cy="1402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©</a:t>
            </a:r>
            <a:r>
              <a:rPr sz="6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ERPI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•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Reproduction</a:t>
            </a:r>
            <a:r>
              <a:rPr sz="600" spc="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prohibited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2502</Words>
  <Application>Microsoft Office PowerPoint</Application>
  <PresentationFormat>Özel</PresentationFormat>
  <Paragraphs>202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Theme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user</cp:lastModifiedBy>
  <cp:revision>1</cp:revision>
  <dcterms:created xsi:type="dcterms:W3CDTF">2020-03-20T14:52:07Z</dcterms:created>
  <dcterms:modified xsi:type="dcterms:W3CDTF">2020-05-04T12:58:15Z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LastSaved">
    <vt:filetime>2020-03-20T00:00:00Z</vt:filetime>
  </property>
</Properties>
</file>