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 id="271" r:id="rId17"/>
    <p:sldId id="272" r:id="rId18"/>
    <p:sldId id="273" r:id="rId19"/>
    <p:sldId id="274" r:id="rId20"/>
    <p:sldId id="275" r:id="rId21"/>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684" y="-102"/>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D1820B-8247-4286-AF65-60C067E436FB}" type="datetimeFigureOut">
              <a:rPr lang="tr-TR" smtClean="0"/>
              <a:pPr/>
              <a:t>20.3.2019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FBF367-3BCC-44B6-A506-5E5F9D843C24}" type="slidenum">
              <a:rPr lang="tr-TR" smtClean="0"/>
              <a:pPr/>
              <a:t>‹#›</a:t>
            </a:fld>
            <a:endParaRPr lang="tr-TR"/>
          </a:p>
        </p:txBody>
      </p:sp>
    </p:spTree>
    <p:extLst>
      <p:ext uri="{BB962C8B-B14F-4D97-AF65-F5344CB8AC3E}">
        <p14:creationId xmlns="" xmlns:p14="http://schemas.microsoft.com/office/powerpoint/2010/main" val="1987206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2400300"/>
            <a:ext cx="6400800" cy="120015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47E876BA-36A5-4ED2-BF4F-776719043845}" type="datetime1">
              <a:rPr lang="tr-TR" smtClean="0"/>
              <a:pPr/>
              <a:t>20.3.2019</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F302176B-0E47-46AC-8F43-DAB4B8A37D06}" type="slidenum">
              <a:rPr lang="tr-TR" smtClean="0"/>
              <a:pPr/>
              <a:t>‹#›</a:t>
            </a:fld>
            <a:endParaRPr lang="tr-TR"/>
          </a:p>
        </p:txBody>
      </p:sp>
      <p:sp>
        <p:nvSpPr>
          <p:cNvPr id="7" name="6 Dikdörtgen"/>
          <p:cNvSpPr/>
          <p:nvPr/>
        </p:nvSpPr>
        <p:spPr>
          <a:xfrm>
            <a:off x="62932" y="1086978"/>
            <a:ext cx="9021537" cy="11455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2" y="1047540"/>
            <a:ext cx="9021537" cy="90435"/>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2" y="2232487"/>
            <a:ext cx="9021537" cy="8289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129448"/>
            <a:ext cx="8229600" cy="1102519"/>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14B1D90-7A41-471C-AF79-CDA3F6284B84}" type="datetime1">
              <a:rPr lang="tr-TR" smtClean="0"/>
              <a:pPr/>
              <a:t>20.3.2019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05981"/>
            <a:ext cx="2011680" cy="4388644"/>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05980"/>
            <a:ext cx="5562600" cy="438864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C2115298-FDA5-4FBD-88E0-1CA9F56F2583}" type="datetime1">
              <a:rPr lang="tr-TR" smtClean="0"/>
              <a:pPr/>
              <a:t>20.3.2019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0680E14F-C93F-4DFA-A55D-C40F71065162}" type="datetime1">
              <a:rPr lang="tr-TR" smtClean="0"/>
              <a:pPr/>
              <a:t>20.3.2019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
        <p:nvSpPr>
          <p:cNvPr id="8" name="7 İçerik Yer Tutucusu"/>
          <p:cNvSpPr>
            <a:spLocks noGrp="1"/>
          </p:cNvSpPr>
          <p:nvPr>
            <p:ph sz="quarter" idx="1"/>
          </p:nvPr>
        </p:nvSpPr>
        <p:spPr>
          <a:xfrm>
            <a:off x="914400" y="1085850"/>
            <a:ext cx="7772400" cy="3429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52317"/>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714376"/>
            <a:ext cx="7772400" cy="1021556"/>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1910953"/>
            <a:ext cx="7772400" cy="1003697"/>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99E1E892-39D7-42FF-A332-BBD461E9C7EB}" type="datetime1">
              <a:rPr lang="tr-TR" smtClean="0"/>
              <a:pPr/>
              <a:t>20.3.2019</a:t>
            </a:fld>
            <a:endParaRPr lang="tr-TR"/>
          </a:p>
        </p:txBody>
      </p:sp>
      <p:sp>
        <p:nvSpPr>
          <p:cNvPr id="5" name="4 Altbilgi Yer Tutucusu"/>
          <p:cNvSpPr>
            <a:spLocks noGrp="1"/>
          </p:cNvSpPr>
          <p:nvPr>
            <p:ph type="ftr" sz="quarter" idx="11"/>
          </p:nvPr>
        </p:nvSpPr>
        <p:spPr>
          <a:xfrm>
            <a:off x="800100" y="4629150"/>
            <a:ext cx="4000500" cy="342900"/>
          </a:xfrm>
        </p:spPr>
        <p:txBody>
          <a:bodyPr/>
          <a:lstStyle/>
          <a:p>
            <a:endParaRPr lang="tr-TR"/>
          </a:p>
        </p:txBody>
      </p:sp>
      <p:sp>
        <p:nvSpPr>
          <p:cNvPr id="7" name="6 Dikdörtgen"/>
          <p:cNvSpPr/>
          <p:nvPr/>
        </p:nvSpPr>
        <p:spPr>
          <a:xfrm flipV="1">
            <a:off x="69413" y="1782623"/>
            <a:ext cx="9013515"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7" y="1756107"/>
            <a:ext cx="9013781"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7" y="1851660"/>
            <a:ext cx="9014621" cy="3429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4656582"/>
            <a:ext cx="457200" cy="342900"/>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EC86F269-2039-491C-B714-F6C0EC504007}" type="datetime1">
              <a:rPr lang="tr-TR" smtClean="0"/>
              <a:pPr/>
              <a:t>20.3.2019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
        <p:nvSpPr>
          <p:cNvPr id="9" name="8 İçerik Yer Tutucusu"/>
          <p:cNvSpPr>
            <a:spLocks noGrp="1"/>
          </p:cNvSpPr>
          <p:nvPr>
            <p:ph sz="quarter" idx="1"/>
          </p:nvPr>
        </p:nvSpPr>
        <p:spPr>
          <a:xfrm>
            <a:off x="914400" y="1085850"/>
            <a:ext cx="3749040" cy="3429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085850"/>
            <a:ext cx="3749040" cy="3429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04788"/>
            <a:ext cx="7772400" cy="85725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5E223C04-05FF-42A9-B82B-4B8586AED0DC}" type="datetime1">
              <a:rPr lang="tr-TR" smtClean="0"/>
              <a:pPr/>
              <a:t>20.3.2019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
        <p:nvSpPr>
          <p:cNvPr id="11" name="10 İçerik Yer Tutucusu"/>
          <p:cNvSpPr>
            <a:spLocks noGrp="1"/>
          </p:cNvSpPr>
          <p:nvPr>
            <p:ph sz="half" idx="2"/>
          </p:nvPr>
        </p:nvSpPr>
        <p:spPr>
          <a:xfrm>
            <a:off x="914400" y="1685925"/>
            <a:ext cx="3733800" cy="291465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1685925"/>
            <a:ext cx="3733800" cy="291465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CC052F8D-DA16-4E84-9442-4B592F2A2D68}" type="datetime1">
              <a:rPr lang="tr-TR" smtClean="0"/>
              <a:pPr/>
              <a:t>20.3.2019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E511BA6-1771-4401-9879-88D740E2FDC7}" type="datetime1">
              <a:rPr lang="tr-TR" smtClean="0"/>
              <a:pPr/>
              <a:t>20.3.2019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51435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04788"/>
            <a:ext cx="7772400" cy="85725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200150"/>
            <a:ext cx="1905000" cy="337185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CFBFFFF-0828-4B3C-8237-EBF6DB0E4C90}" type="datetime1">
              <a:rPr lang="tr-TR" smtClean="0"/>
              <a:pPr/>
              <a:t>20.3.2019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
        <p:nvSpPr>
          <p:cNvPr id="11" name="10 İçerik Yer Tutucusu"/>
          <p:cNvSpPr>
            <a:spLocks noGrp="1"/>
          </p:cNvSpPr>
          <p:nvPr>
            <p:ph sz="quarter" idx="1"/>
          </p:nvPr>
        </p:nvSpPr>
        <p:spPr>
          <a:xfrm>
            <a:off x="2971800" y="1200150"/>
            <a:ext cx="5715000" cy="337185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3675413"/>
            <a:ext cx="7315200" cy="391716"/>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4084369"/>
            <a:ext cx="7315200" cy="51435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640C3CE-5B4B-4FF8-BFD6-7BE148DB70A6}" type="datetime1">
              <a:rPr lang="tr-TR" smtClean="0"/>
              <a:pPr/>
              <a:t>20.3.2019</a:t>
            </a:fld>
            <a:endParaRPr lang="tr-TR"/>
          </a:p>
        </p:txBody>
      </p:sp>
      <p:sp>
        <p:nvSpPr>
          <p:cNvPr id="6" name="5 Altbilgi Yer Tutucusu"/>
          <p:cNvSpPr>
            <a:spLocks noGrp="1"/>
          </p:cNvSpPr>
          <p:nvPr>
            <p:ph type="ftr" sz="quarter" idx="11"/>
          </p:nvPr>
        </p:nvSpPr>
        <p:spPr>
          <a:xfrm>
            <a:off x="914400" y="4629150"/>
            <a:ext cx="3886200" cy="342900"/>
          </a:xfrm>
        </p:spPr>
        <p:txBody>
          <a:bodyPr/>
          <a:lstStyle/>
          <a:p>
            <a:endParaRPr lang="tr-TR"/>
          </a:p>
        </p:txBody>
      </p:sp>
      <p:sp>
        <p:nvSpPr>
          <p:cNvPr id="7" name="6 Slayt Numarası Yer Tutucusu"/>
          <p:cNvSpPr>
            <a:spLocks noGrp="1"/>
          </p:cNvSpPr>
          <p:nvPr>
            <p:ph type="sldNum" sz="quarter" idx="12"/>
          </p:nvPr>
        </p:nvSpPr>
        <p:spPr>
          <a:xfrm>
            <a:off x="146304" y="4656582"/>
            <a:ext cx="457200" cy="342900"/>
          </a:xfrm>
        </p:spPr>
        <p:txBody>
          <a:bodyPr/>
          <a:lstStyle/>
          <a:p>
            <a:fld id="{F302176B-0E47-46AC-8F43-DAB4B8A37D06}" type="slidenum">
              <a:rPr lang="tr-TR" smtClean="0"/>
              <a:pPr/>
              <a:t>‹#›</a:t>
            </a:fld>
            <a:endParaRPr lang="tr-TR"/>
          </a:p>
        </p:txBody>
      </p:sp>
      <p:sp>
        <p:nvSpPr>
          <p:cNvPr id="11" name="10 Dikdörtgen"/>
          <p:cNvSpPr/>
          <p:nvPr/>
        </p:nvSpPr>
        <p:spPr>
          <a:xfrm flipV="1">
            <a:off x="68307" y="3512666"/>
            <a:ext cx="9006840"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9" y="3487856"/>
            <a:ext cx="9006639"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1" y="3579919"/>
            <a:ext cx="9006637" cy="3660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9" y="50007"/>
            <a:ext cx="9001873" cy="3436144"/>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05979"/>
            <a:ext cx="7772400" cy="85725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085850"/>
            <a:ext cx="7772400" cy="3429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4643437"/>
            <a:ext cx="2476500" cy="357188"/>
          </a:xfrm>
          <a:prstGeom prst="rect">
            <a:avLst/>
          </a:prstGeom>
        </p:spPr>
        <p:txBody>
          <a:bodyPr anchor="ctr" anchorCtr="0"/>
          <a:lstStyle>
            <a:lvl1pPr algn="r" eaLnBrk="1" latinLnBrk="0" hangingPunct="1">
              <a:defRPr kumimoji="0" sz="1400">
                <a:solidFill>
                  <a:schemeClr val="tx2"/>
                </a:solidFill>
              </a:defRPr>
            </a:lvl1pPr>
          </a:lstStyle>
          <a:p>
            <a:fld id="{8CF4454C-4421-414A-9A9F-708AFC7B4F76}" type="datetime1">
              <a:rPr lang="tr-TR" smtClean="0"/>
              <a:pPr/>
              <a:t>20.3.2019</a:t>
            </a:fld>
            <a:endParaRPr lang="tr-TR"/>
          </a:p>
        </p:txBody>
      </p:sp>
      <p:sp>
        <p:nvSpPr>
          <p:cNvPr id="3" name="2 Altbilgi Yer Tutucusu"/>
          <p:cNvSpPr>
            <a:spLocks noGrp="1"/>
          </p:cNvSpPr>
          <p:nvPr>
            <p:ph type="ftr" sz="quarter" idx="3"/>
          </p:nvPr>
        </p:nvSpPr>
        <p:spPr>
          <a:xfrm>
            <a:off x="914400" y="4629150"/>
            <a:ext cx="3962400" cy="3429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4657725"/>
            <a:ext cx="457200" cy="3429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725791" y="1489015"/>
            <a:ext cx="8106707" cy="938719"/>
          </a:xfrm>
          <a:prstGeom prst="rect">
            <a:avLst/>
          </a:prstGeom>
        </p:spPr>
        <p:txBody>
          <a:bodyPr wrap="none">
            <a:spAutoFit/>
          </a:bodyPr>
          <a:lstStyle/>
          <a:p>
            <a:pPr algn="ctr"/>
            <a:r>
              <a:rPr lang="tr-TR" sz="5500" b="1" dirty="0" smtClean="0">
                <a:solidFill>
                  <a:srgbClr val="9E0000"/>
                </a:solidFill>
              </a:rPr>
              <a:t>Bilim-</a:t>
            </a:r>
            <a:r>
              <a:rPr lang="tr-TR" sz="5500" b="1" dirty="0" err="1" smtClean="0">
                <a:solidFill>
                  <a:srgbClr val="9E0000"/>
                </a:solidFill>
              </a:rPr>
              <a:t>Tekonoji</a:t>
            </a:r>
            <a:r>
              <a:rPr lang="tr-TR" sz="5500" b="1" dirty="0" smtClean="0">
                <a:solidFill>
                  <a:srgbClr val="9E0000"/>
                </a:solidFill>
              </a:rPr>
              <a:t> </a:t>
            </a:r>
            <a:r>
              <a:rPr lang="tr-TR" sz="5500" b="1" smtClean="0">
                <a:solidFill>
                  <a:srgbClr val="9E0000"/>
                </a:solidFill>
              </a:rPr>
              <a:t>ve Değişim</a:t>
            </a:r>
            <a:endParaRPr lang="tr-TR" sz="5500" dirty="0">
              <a:solidFill>
                <a:srgbClr val="9E0000"/>
              </a:solidFill>
            </a:endParaRPr>
          </a:p>
        </p:txBody>
      </p:sp>
      <p:cxnSp>
        <p:nvCxnSpPr>
          <p:cNvPr id="5" name="Düz Bağlayıcı 4"/>
          <p:cNvCxnSpPr/>
          <p:nvPr/>
        </p:nvCxnSpPr>
        <p:spPr>
          <a:xfrm>
            <a:off x="899592" y="2499742"/>
            <a:ext cx="7776864" cy="0"/>
          </a:xfrm>
          <a:prstGeom prst="line">
            <a:avLst/>
          </a:prstGeom>
          <a:ln w="12700"/>
        </p:spPr>
        <p:style>
          <a:lnRef idx="2">
            <a:schemeClr val="dk1"/>
          </a:lnRef>
          <a:fillRef idx="0">
            <a:schemeClr val="dk1"/>
          </a:fillRef>
          <a:effectRef idx="1">
            <a:schemeClr val="dk1"/>
          </a:effectRef>
          <a:fontRef idx="minor">
            <a:schemeClr val="tx1"/>
          </a:fontRef>
        </p:style>
      </p:cxnSp>
      <p:sp>
        <p:nvSpPr>
          <p:cNvPr id="6" name="Dikdörtgen 5"/>
          <p:cNvSpPr/>
          <p:nvPr/>
        </p:nvSpPr>
        <p:spPr>
          <a:xfrm>
            <a:off x="1404218" y="2643758"/>
            <a:ext cx="6833216" cy="1785104"/>
          </a:xfrm>
          <a:prstGeom prst="rect">
            <a:avLst/>
          </a:prstGeom>
        </p:spPr>
        <p:txBody>
          <a:bodyPr wrap="none">
            <a:spAutoFit/>
          </a:bodyPr>
          <a:lstStyle/>
          <a:p>
            <a:pPr algn="ctr"/>
            <a:r>
              <a:rPr lang="tr-TR" sz="5500" b="1" dirty="0"/>
              <a:t>DEĞİŞEN TOPLUM, </a:t>
            </a:r>
            <a:r>
              <a:rPr lang="tr-TR" sz="5500" b="1" dirty="0" smtClean="0"/>
              <a:t/>
            </a:r>
            <a:br>
              <a:rPr lang="tr-TR" sz="5500" b="1" dirty="0" smtClean="0"/>
            </a:br>
            <a:r>
              <a:rPr lang="tr-TR" sz="5500" b="1" dirty="0" smtClean="0"/>
              <a:t>EĞİTİM </a:t>
            </a:r>
            <a:r>
              <a:rPr lang="tr-TR" sz="5500" b="1" dirty="0"/>
              <a:t>VE ÖĞRETMEN</a:t>
            </a:r>
            <a:endParaRPr lang="tr-TR" sz="550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pPr/>
              <a:t>1</a:t>
            </a:fld>
            <a:endParaRPr lang="tr-TR"/>
          </a:p>
        </p:txBody>
      </p:sp>
    </p:spTree>
    <p:extLst>
      <p:ext uri="{BB962C8B-B14F-4D97-AF65-F5344CB8AC3E}">
        <p14:creationId xmlns="" xmlns:p14="http://schemas.microsoft.com/office/powerpoint/2010/main" val="837859565"/>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1000"/>
                                        <p:tgtEl>
                                          <p:spTgt spid="4"/>
                                        </p:tgtEl>
                                      </p:cBhvr>
                                    </p:animEffect>
                                    <p:anim calcmode="lin" valueType="num">
                                      <p:cBhvr>
                                        <p:cTn id="14" dur="1000" fill="hold"/>
                                        <p:tgtEl>
                                          <p:spTgt spid="4"/>
                                        </p:tgtEl>
                                        <p:attrNameLst>
                                          <p:attrName>ppt_x</p:attrName>
                                        </p:attrNameLst>
                                      </p:cBhvr>
                                      <p:tavLst>
                                        <p:tav tm="0">
                                          <p:val>
                                            <p:strVal val="#ppt_x"/>
                                          </p:val>
                                        </p:tav>
                                        <p:tav tm="100000">
                                          <p:val>
                                            <p:strVal val="#ppt_x"/>
                                          </p:val>
                                        </p:tav>
                                      </p:tavLst>
                                    </p:anim>
                                    <p:anim calcmode="lin" valueType="num">
                                      <p:cBhvr>
                                        <p:cTn id="1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ppt_x</p:attrName>
                                        </p:attrNameLst>
                                      </p:cBhvr>
                                      <p:tavLst>
                                        <p:tav tm="0">
                                          <p:val>
                                            <p:strVal val="#ppt_x"/>
                                          </p:val>
                                        </p:tav>
                                        <p:tav tm="100000">
                                          <p:val>
                                            <p:strVal val="#ppt_x"/>
                                          </p:val>
                                        </p:tav>
                                      </p:tavLst>
                                    </p:anim>
                                    <p:anim calcmode="lin" valueType="num">
                                      <p:cBhvr>
                                        <p:cTn id="2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0" name="Rectangle 45"/>
          <p:cNvSpPr/>
          <p:nvPr/>
        </p:nvSpPr>
        <p:spPr>
          <a:xfrm>
            <a:off x="1370092" y="4524660"/>
            <a:ext cx="7090340" cy="423354"/>
          </a:xfrm>
          <a:prstGeom prst="rect">
            <a:avLst/>
          </a:prstGeom>
          <a:gradFill flip="none" rotWithShape="1">
            <a:gsLst>
              <a:gs pos="100000">
                <a:schemeClr val="bg1">
                  <a:lumMod val="85000"/>
                </a:schemeClr>
              </a:gs>
              <a:gs pos="1250">
                <a:schemeClr val="bg1"/>
              </a:gs>
              <a:gs pos="66000">
                <a:schemeClr val="bg1">
                  <a:lumMod val="9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46"/>
          <p:cNvSpPr/>
          <p:nvPr/>
        </p:nvSpPr>
        <p:spPr>
          <a:xfrm>
            <a:off x="1368154" y="239198"/>
            <a:ext cx="7090340" cy="4307584"/>
          </a:xfrm>
          <a:prstGeom prst="rect">
            <a:avLst/>
          </a:prstGeom>
          <a:gradFill flip="none" rotWithShape="1">
            <a:gsLst>
              <a:gs pos="100000">
                <a:schemeClr val="bg1">
                  <a:lumMod val="75000"/>
                </a:schemeClr>
              </a:gs>
              <a:gs pos="1250">
                <a:schemeClr val="bg1"/>
              </a:gs>
              <a:gs pos="66000">
                <a:schemeClr val="bg1">
                  <a:lumMod val="9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8"/>
          <p:cNvSpPr/>
          <p:nvPr/>
        </p:nvSpPr>
        <p:spPr>
          <a:xfrm rot="5400000">
            <a:off x="2229809" y="1553359"/>
            <a:ext cx="3031255" cy="2567051"/>
          </a:xfrm>
          <a:prstGeom prst="triangle">
            <a:avLst/>
          </a:prstGeom>
          <a:gradFill>
            <a:gsLst>
              <a:gs pos="0">
                <a:schemeClr val="bg1">
                  <a:lumMod val="65000"/>
                  <a:alpha val="5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9"/>
          <p:cNvSpPr/>
          <p:nvPr/>
        </p:nvSpPr>
        <p:spPr>
          <a:xfrm rot="16200000" flipH="1">
            <a:off x="4783919" y="1553359"/>
            <a:ext cx="3031255" cy="2567051"/>
          </a:xfrm>
          <a:prstGeom prst="triangle">
            <a:avLst/>
          </a:prstGeom>
          <a:gradFill>
            <a:gsLst>
              <a:gs pos="0">
                <a:schemeClr val="bg1">
                  <a:lumMod val="65000"/>
                  <a:alpha val="50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uppe 83"/>
          <p:cNvGrpSpPr>
            <a:grpSpLocks/>
          </p:cNvGrpSpPr>
          <p:nvPr/>
        </p:nvGrpSpPr>
        <p:grpSpPr bwMode="auto">
          <a:xfrm>
            <a:off x="6399549" y="2061359"/>
            <a:ext cx="1406877" cy="1444522"/>
            <a:chOff x="3717577" y="2287301"/>
            <a:chExt cx="1708847" cy="1716088"/>
          </a:xfrm>
        </p:grpSpPr>
        <p:sp>
          <p:nvSpPr>
            <p:cNvPr id="27" name="Tåre 105"/>
            <p:cNvSpPr/>
            <p:nvPr/>
          </p:nvSpPr>
          <p:spPr bwMode="auto">
            <a:xfrm rot="18900000">
              <a:off x="3717577" y="2287301"/>
              <a:ext cx="1708847" cy="1716088"/>
            </a:xfrm>
            <a:prstGeom prst="ellipse">
              <a:avLst/>
            </a:prstGeom>
            <a:gradFill>
              <a:gsLst>
                <a:gs pos="0">
                  <a:srgbClr val="75D5D0"/>
                </a:gs>
                <a:gs pos="100000">
                  <a:srgbClr val="2C7384"/>
                </a:gs>
              </a:gsLst>
              <a:path path="shape">
                <a:fillToRect l="50000" t="50000" r="50000" b="50000"/>
              </a:path>
            </a:gradFill>
            <a:ln w="9525" cap="flat" cmpd="sng" algn="ctr">
              <a:noFill/>
              <a:prstDash val="solid"/>
            </a:ln>
            <a:effectLst>
              <a:innerShdw blurRad="190500" dist="114300" dir="5640000">
                <a:srgbClr val="000000">
                  <a:alpha val="37000"/>
                </a:srgbClr>
              </a:innerShdw>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a:ea typeface="+mn-ea"/>
              </a:endParaRPr>
            </a:p>
          </p:txBody>
        </p:sp>
        <p:sp>
          <p:nvSpPr>
            <p:cNvPr id="28" name="Tåre 106"/>
            <p:cNvSpPr/>
            <p:nvPr/>
          </p:nvSpPr>
          <p:spPr bwMode="auto">
            <a:xfrm rot="18900000">
              <a:off x="3826339" y="2304028"/>
              <a:ext cx="1491398" cy="1467465"/>
            </a:xfrm>
            <a:prstGeom prst="ellipse">
              <a:avLst/>
            </a:prstGeom>
            <a:gradFill flip="none" rotWithShape="1">
              <a:gsLst>
                <a:gs pos="45000">
                  <a:srgbClr val="FFFFFF">
                    <a:lumMod val="40000"/>
                    <a:lumOff val="60000"/>
                    <a:alpha val="0"/>
                  </a:srgbClr>
                </a:gs>
                <a:gs pos="100000">
                  <a:srgbClr val="FFFCF9">
                    <a:alpha val="75000"/>
                  </a:srgbClr>
                </a:gs>
              </a:gsLst>
              <a:lin ang="18900000" scaled="1"/>
              <a:tileRect/>
            </a:gradFill>
            <a:ln w="9525" cap="flat" cmpd="sng" algn="ctr">
              <a:noFill/>
              <a:prstDash val="solid"/>
            </a:ln>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a:ea typeface="+mn-ea"/>
              </a:endParaRPr>
            </a:p>
          </p:txBody>
        </p:sp>
        <p:sp>
          <p:nvSpPr>
            <p:cNvPr id="29" name="Måne 107"/>
            <p:cNvSpPr/>
            <p:nvPr/>
          </p:nvSpPr>
          <p:spPr bwMode="auto">
            <a:xfrm rot="16200000">
              <a:off x="4278966" y="2923573"/>
              <a:ext cx="595116" cy="1477042"/>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11" name="Gruppe 83"/>
          <p:cNvGrpSpPr>
            <a:grpSpLocks/>
          </p:cNvGrpSpPr>
          <p:nvPr/>
        </p:nvGrpSpPr>
        <p:grpSpPr bwMode="auto">
          <a:xfrm>
            <a:off x="4297824" y="2999016"/>
            <a:ext cx="1406876" cy="1444522"/>
            <a:chOff x="1157109" y="832963"/>
            <a:chExt cx="1708847" cy="1716088"/>
          </a:xfrm>
          <a:effectLst/>
        </p:grpSpPr>
        <p:sp>
          <p:nvSpPr>
            <p:cNvPr id="24" name="Tåre 105"/>
            <p:cNvSpPr/>
            <p:nvPr/>
          </p:nvSpPr>
          <p:spPr bwMode="auto">
            <a:xfrm rot="18900000">
              <a:off x="1157109" y="832963"/>
              <a:ext cx="1708847" cy="1716088"/>
            </a:xfrm>
            <a:prstGeom prst="ellipse">
              <a:avLst/>
            </a:prstGeom>
            <a:gradFill>
              <a:gsLst>
                <a:gs pos="0">
                  <a:srgbClr val="75D5D0"/>
                </a:gs>
                <a:gs pos="100000">
                  <a:srgbClr val="2C7384"/>
                </a:gs>
              </a:gsLst>
              <a:path path="shape">
                <a:fillToRect l="50000" t="50000" r="50000" b="50000"/>
              </a:path>
            </a:gradFill>
            <a:ln w="9525" cap="flat" cmpd="sng" algn="ctr">
              <a:noFill/>
              <a:prstDash val="solid"/>
            </a:ln>
            <a:effectLst>
              <a:innerShdw blurRad="190500" dist="114300" dir="5640000">
                <a:srgbClr val="000000">
                  <a:alpha val="37000"/>
                </a:srgbClr>
              </a:innerShdw>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a:ea typeface="+mn-ea"/>
              </a:endParaRPr>
            </a:p>
          </p:txBody>
        </p:sp>
        <p:sp>
          <p:nvSpPr>
            <p:cNvPr id="25" name="Tåre 106"/>
            <p:cNvSpPr/>
            <p:nvPr/>
          </p:nvSpPr>
          <p:spPr bwMode="auto">
            <a:xfrm rot="18900000">
              <a:off x="1273288" y="901286"/>
              <a:ext cx="1491398" cy="1467465"/>
            </a:xfrm>
            <a:prstGeom prst="ellipse">
              <a:avLst/>
            </a:prstGeom>
            <a:gradFill flip="none" rotWithShape="1">
              <a:gsLst>
                <a:gs pos="45000">
                  <a:srgbClr val="FFFFFF">
                    <a:lumMod val="40000"/>
                    <a:lumOff val="60000"/>
                    <a:alpha val="0"/>
                  </a:srgbClr>
                </a:gs>
                <a:gs pos="100000">
                  <a:srgbClr val="FFFCF9">
                    <a:alpha val="75000"/>
                  </a:srgbClr>
                </a:gs>
              </a:gsLst>
              <a:lin ang="18900000" scaled="1"/>
              <a:tileRect/>
            </a:gradFill>
            <a:ln w="9525" cap="flat" cmpd="sng" algn="ctr">
              <a:noFill/>
              <a:prstDash val="solid"/>
            </a:ln>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a:ea typeface="+mn-ea"/>
              </a:endParaRPr>
            </a:p>
          </p:txBody>
        </p:sp>
        <p:sp>
          <p:nvSpPr>
            <p:cNvPr id="26" name="Måne 107"/>
            <p:cNvSpPr/>
            <p:nvPr/>
          </p:nvSpPr>
          <p:spPr bwMode="auto">
            <a:xfrm rot="16200000">
              <a:off x="1704150" y="1460285"/>
              <a:ext cx="595116" cy="1477042"/>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grpSp>
        <p:nvGrpSpPr>
          <p:cNvPr id="12" name="Gruppe 83"/>
          <p:cNvGrpSpPr>
            <a:grpSpLocks/>
          </p:cNvGrpSpPr>
          <p:nvPr/>
        </p:nvGrpSpPr>
        <p:grpSpPr bwMode="auto">
          <a:xfrm>
            <a:off x="2313791" y="1050025"/>
            <a:ext cx="1406877" cy="2397161"/>
            <a:chOff x="3814146" y="1083936"/>
            <a:chExt cx="1708847" cy="2847820"/>
          </a:xfrm>
        </p:grpSpPr>
        <p:sp>
          <p:nvSpPr>
            <p:cNvPr id="21" name="Tåre 105"/>
            <p:cNvSpPr/>
            <p:nvPr/>
          </p:nvSpPr>
          <p:spPr bwMode="auto">
            <a:xfrm rot="18900000">
              <a:off x="3814146" y="2215668"/>
              <a:ext cx="1708847" cy="1716088"/>
            </a:xfrm>
            <a:prstGeom prst="ellipse">
              <a:avLst/>
            </a:prstGeom>
            <a:gradFill>
              <a:gsLst>
                <a:gs pos="0">
                  <a:schemeClr val="tx2">
                    <a:lumMod val="60000"/>
                    <a:lumOff val="40000"/>
                  </a:schemeClr>
                </a:gs>
                <a:gs pos="100000">
                  <a:srgbClr val="1F4A7F"/>
                </a:gs>
              </a:gsLst>
              <a:path path="shape">
                <a:fillToRect l="50000" t="50000" r="50000" b="50000"/>
              </a:path>
            </a:gradFill>
            <a:ln w="9525" cap="flat" cmpd="sng" algn="ctr">
              <a:noFill/>
              <a:prstDash val="solid"/>
            </a:ln>
            <a:effectLst>
              <a:innerShdw blurRad="190500" dist="114300" dir="5640000">
                <a:srgbClr val="000000">
                  <a:alpha val="37000"/>
                </a:srgbClr>
              </a:innerShdw>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a:ea typeface="+mn-ea"/>
              </a:endParaRPr>
            </a:p>
          </p:txBody>
        </p:sp>
        <p:sp>
          <p:nvSpPr>
            <p:cNvPr id="22" name="Tåre 106"/>
            <p:cNvSpPr/>
            <p:nvPr/>
          </p:nvSpPr>
          <p:spPr bwMode="auto">
            <a:xfrm rot="18900000">
              <a:off x="3826339" y="1083936"/>
              <a:ext cx="1491398" cy="1467465"/>
            </a:xfrm>
            <a:prstGeom prst="ellipse">
              <a:avLst/>
            </a:prstGeom>
            <a:gradFill flip="none" rotWithShape="1">
              <a:gsLst>
                <a:gs pos="45000">
                  <a:srgbClr val="FFFFFF">
                    <a:lumMod val="40000"/>
                    <a:lumOff val="60000"/>
                    <a:alpha val="0"/>
                  </a:srgbClr>
                </a:gs>
                <a:gs pos="100000">
                  <a:srgbClr val="FFFCF9">
                    <a:alpha val="75000"/>
                  </a:srgbClr>
                </a:gs>
              </a:gsLst>
              <a:lin ang="18900000" scaled="1"/>
              <a:tileRect/>
            </a:gradFill>
            <a:ln w="9525" cap="flat" cmpd="sng" algn="ctr">
              <a:noFill/>
              <a:prstDash val="solid"/>
            </a:ln>
            <a:effectLst/>
          </p:spPr>
          <p:txBody>
            <a:bodyPr anchor="ctr"/>
            <a:lstStyle/>
            <a:p>
              <a:pPr marL="342900" indent="-342900" algn="ctr" fontAlgn="auto">
                <a:spcBef>
                  <a:spcPts val="0"/>
                </a:spcBef>
                <a:spcAft>
                  <a:spcPts val="0"/>
                </a:spcAft>
                <a:buFont typeface="+mj-lt"/>
                <a:buAutoNum type="arabicPeriod"/>
                <a:defRPr/>
              </a:pPr>
              <a:endParaRPr lang="da-DK" kern="0" dirty="0">
                <a:solidFill>
                  <a:sysClr val="window" lastClr="FFFFFF"/>
                </a:solidFill>
                <a:latin typeface="Calibri"/>
                <a:ea typeface="+mn-ea"/>
              </a:endParaRPr>
            </a:p>
          </p:txBody>
        </p:sp>
        <p:sp>
          <p:nvSpPr>
            <p:cNvPr id="23" name="Måne 107"/>
            <p:cNvSpPr/>
            <p:nvPr/>
          </p:nvSpPr>
          <p:spPr bwMode="auto">
            <a:xfrm rot="16200000">
              <a:off x="4371839" y="2890124"/>
              <a:ext cx="595116" cy="1477043"/>
            </a:xfrm>
            <a:prstGeom prst="moon">
              <a:avLst>
                <a:gd name="adj" fmla="val 63070"/>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fontAlgn="auto">
                <a:spcBef>
                  <a:spcPts val="0"/>
                </a:spcBef>
                <a:spcAft>
                  <a:spcPts val="0"/>
                </a:spcAft>
                <a:defRPr/>
              </a:pPr>
              <a:endParaRPr lang="da-DK" kern="0" dirty="0" err="1">
                <a:solidFill>
                  <a:sysClr val="window" lastClr="FFFFFF"/>
                </a:solidFill>
                <a:latin typeface="Calibri"/>
                <a:ea typeface="+mn-ea"/>
              </a:endParaRPr>
            </a:p>
          </p:txBody>
        </p:sp>
      </p:grpSp>
      <p:sp>
        <p:nvSpPr>
          <p:cNvPr id="14" name="Up Arrow 40"/>
          <p:cNvSpPr/>
          <p:nvPr/>
        </p:nvSpPr>
        <p:spPr>
          <a:xfrm rot="7320983">
            <a:off x="3817459" y="1965150"/>
            <a:ext cx="118873" cy="649970"/>
          </a:xfrm>
          <a:prstGeom prst="upArrow">
            <a:avLst/>
          </a:prstGeom>
          <a:gradFill flip="none" rotWithShape="1">
            <a:gsLst>
              <a:gs pos="0">
                <a:schemeClr val="bg1">
                  <a:lumMod val="85000"/>
                  <a:alpha val="0"/>
                </a:schemeClr>
              </a:gs>
              <a:gs pos="100000">
                <a:schemeClr val="tx2">
                  <a:lumMod val="60000"/>
                  <a:lumOff val="40000"/>
                </a:schemeClr>
              </a:gs>
            </a:gsLst>
            <a:lin ang="162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Up Arrow 41"/>
          <p:cNvSpPr/>
          <p:nvPr/>
        </p:nvSpPr>
        <p:spPr>
          <a:xfrm rot="14279017" flipV="1">
            <a:off x="3820959" y="3052834"/>
            <a:ext cx="118873" cy="649970"/>
          </a:xfrm>
          <a:prstGeom prst="upArrow">
            <a:avLst/>
          </a:prstGeom>
          <a:gradFill flip="none" rotWithShape="1">
            <a:gsLst>
              <a:gs pos="0">
                <a:schemeClr val="bg1">
                  <a:lumMod val="85000"/>
                  <a:alpha val="0"/>
                </a:schemeClr>
              </a:gs>
              <a:gs pos="100000">
                <a:schemeClr val="tx2">
                  <a:lumMod val="60000"/>
                  <a:lumOff val="40000"/>
                </a:schemeClr>
              </a:gs>
            </a:gsLst>
            <a:lin ang="162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Up Arrow 42"/>
          <p:cNvSpPr/>
          <p:nvPr/>
        </p:nvSpPr>
        <p:spPr>
          <a:xfrm rot="14279017" flipH="1">
            <a:off x="6121509" y="1965149"/>
            <a:ext cx="118873" cy="649970"/>
          </a:xfrm>
          <a:prstGeom prst="upArrow">
            <a:avLst/>
          </a:prstGeom>
          <a:gradFill flip="none" rotWithShape="1">
            <a:gsLst>
              <a:gs pos="0">
                <a:schemeClr val="bg1">
                  <a:lumMod val="85000"/>
                  <a:alpha val="0"/>
                </a:schemeClr>
              </a:gs>
              <a:gs pos="100000">
                <a:srgbClr val="2C7384"/>
              </a:gs>
            </a:gsLst>
            <a:lin ang="162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43"/>
          <p:cNvSpPr/>
          <p:nvPr/>
        </p:nvSpPr>
        <p:spPr>
          <a:xfrm rot="7320983" flipH="1" flipV="1">
            <a:off x="6125008" y="3052833"/>
            <a:ext cx="118873" cy="649970"/>
          </a:xfrm>
          <a:prstGeom prst="upArrow">
            <a:avLst/>
          </a:prstGeom>
          <a:gradFill flip="none" rotWithShape="1">
            <a:gsLst>
              <a:gs pos="0">
                <a:schemeClr val="bg1">
                  <a:lumMod val="85000"/>
                  <a:alpha val="0"/>
                </a:schemeClr>
              </a:gs>
              <a:gs pos="100000">
                <a:srgbClr val="2C7384"/>
              </a:gs>
            </a:gsLst>
            <a:lin ang="16200000" scaled="1"/>
            <a:tileRect/>
          </a:gra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55"/>
          <p:cNvSpPr txBox="1"/>
          <p:nvPr/>
        </p:nvSpPr>
        <p:spPr>
          <a:xfrm>
            <a:off x="4427984" y="3579862"/>
            <a:ext cx="1086155" cy="292388"/>
          </a:xfrm>
          <a:prstGeom prst="rect">
            <a:avLst/>
          </a:prstGeom>
          <a:noFill/>
        </p:spPr>
        <p:txBody>
          <a:bodyPr wrap="square" rtlCol="0">
            <a:spAutoFit/>
          </a:bodyPr>
          <a:lstStyle/>
          <a:p>
            <a:pPr algn="ctr"/>
            <a:r>
              <a:rPr lang="tr-TR" sz="1300" b="1" dirty="0">
                <a:solidFill>
                  <a:schemeClr val="bg1">
                    <a:lumMod val="95000"/>
                  </a:schemeClr>
                </a:solidFill>
              </a:rPr>
              <a:t>Daraltmak</a:t>
            </a:r>
            <a:endParaRPr lang="en-US" sz="1300" b="1" dirty="0" smtClean="0">
              <a:solidFill>
                <a:schemeClr val="bg1">
                  <a:lumMod val="95000"/>
                </a:schemeClr>
              </a:solidFill>
            </a:endParaRPr>
          </a:p>
        </p:txBody>
      </p:sp>
      <p:sp>
        <p:nvSpPr>
          <p:cNvPr id="20" name="TextBox 57"/>
          <p:cNvSpPr txBox="1"/>
          <p:nvPr/>
        </p:nvSpPr>
        <p:spPr>
          <a:xfrm>
            <a:off x="4024375" y="1088447"/>
            <a:ext cx="2240883" cy="369332"/>
          </a:xfrm>
          <a:prstGeom prst="rect">
            <a:avLst/>
          </a:prstGeom>
          <a:solidFill>
            <a:schemeClr val="bg1">
              <a:lumMod val="85000"/>
            </a:schemeClr>
          </a:solidFill>
        </p:spPr>
        <p:txBody>
          <a:bodyPr wrap="square" rtlCol="0">
            <a:spAutoFit/>
          </a:bodyPr>
          <a:lstStyle/>
          <a:p>
            <a:pPr algn="ctr"/>
            <a:r>
              <a:rPr lang="tr-TR" b="1" spc="50" dirty="0" smtClean="0">
                <a:ln w="0"/>
                <a:solidFill>
                  <a:schemeClr val="tx1">
                    <a:lumMod val="50000"/>
                    <a:lumOff val="50000"/>
                  </a:schemeClr>
                </a:solidFill>
                <a:effectLst>
                  <a:innerShdw blurRad="63500" dist="50800" dir="13500000">
                    <a:srgbClr val="000000">
                      <a:alpha val="50000"/>
                    </a:srgbClr>
                  </a:innerShdw>
                </a:effectLst>
              </a:rPr>
              <a:t>KÜLTÜREL MİRASI</a:t>
            </a:r>
            <a:endParaRPr lang="en-US" b="1" spc="50" dirty="0" smtClean="0">
              <a:ln w="0"/>
              <a:solidFill>
                <a:schemeClr val="tx1">
                  <a:lumMod val="50000"/>
                  <a:lumOff val="50000"/>
                </a:schemeClr>
              </a:solidFill>
              <a:effectLst>
                <a:innerShdw blurRad="63500" dist="50800" dir="13500000">
                  <a:srgbClr val="000000">
                    <a:alpha val="50000"/>
                  </a:srgbClr>
                </a:innerShdw>
              </a:effectLst>
            </a:endParaRPr>
          </a:p>
        </p:txBody>
      </p:sp>
      <p:sp>
        <p:nvSpPr>
          <p:cNvPr id="4" name="TextBox 55"/>
          <p:cNvSpPr txBox="1"/>
          <p:nvPr/>
        </p:nvSpPr>
        <p:spPr>
          <a:xfrm>
            <a:off x="2393950" y="2619313"/>
            <a:ext cx="1194603" cy="292388"/>
          </a:xfrm>
          <a:prstGeom prst="rect">
            <a:avLst/>
          </a:prstGeom>
          <a:noFill/>
        </p:spPr>
        <p:txBody>
          <a:bodyPr wrap="square" rtlCol="0">
            <a:spAutoFit/>
          </a:bodyPr>
          <a:lstStyle/>
          <a:p>
            <a:pPr algn="ctr"/>
            <a:r>
              <a:rPr lang="tr-TR" sz="1300" b="1" dirty="0">
                <a:solidFill>
                  <a:schemeClr val="bg1">
                    <a:lumMod val="95000"/>
                  </a:schemeClr>
                </a:solidFill>
              </a:rPr>
              <a:t>Sadeleştirmek</a:t>
            </a:r>
            <a:endParaRPr lang="en-US" sz="1300" b="1" dirty="0" smtClean="0">
              <a:solidFill>
                <a:schemeClr val="bg1">
                  <a:lumMod val="95000"/>
                </a:schemeClr>
              </a:solidFill>
            </a:endParaRPr>
          </a:p>
        </p:txBody>
      </p:sp>
      <p:sp>
        <p:nvSpPr>
          <p:cNvPr id="5" name="TextBox 55"/>
          <p:cNvSpPr txBox="1"/>
          <p:nvPr/>
        </p:nvSpPr>
        <p:spPr>
          <a:xfrm>
            <a:off x="6514150" y="2690690"/>
            <a:ext cx="1226202" cy="292388"/>
          </a:xfrm>
          <a:prstGeom prst="rect">
            <a:avLst/>
          </a:prstGeom>
          <a:noFill/>
        </p:spPr>
        <p:txBody>
          <a:bodyPr wrap="square" rtlCol="0">
            <a:spAutoFit/>
          </a:bodyPr>
          <a:lstStyle/>
          <a:p>
            <a:pPr algn="ctr"/>
            <a:r>
              <a:rPr lang="tr-TR" sz="1300" b="1" dirty="0">
                <a:solidFill>
                  <a:schemeClr val="bg1">
                    <a:lumMod val="95000"/>
                  </a:schemeClr>
                </a:solidFill>
              </a:rPr>
              <a:t>Dengelemektir</a:t>
            </a:r>
            <a:endParaRPr lang="en-US" sz="1300" b="1" dirty="0" smtClean="0">
              <a:solidFill>
                <a:schemeClr val="bg1">
                  <a:lumMod val="95000"/>
                </a:schemeClr>
              </a:solidFill>
            </a:endParaRPr>
          </a:p>
        </p:txBody>
      </p:sp>
      <p:sp>
        <p:nvSpPr>
          <p:cNvPr id="2" name="Slayt Numarası Yer Tutucusu 1"/>
          <p:cNvSpPr>
            <a:spLocks noGrp="1"/>
          </p:cNvSpPr>
          <p:nvPr>
            <p:ph type="sldNum" sz="quarter" idx="12"/>
          </p:nvPr>
        </p:nvSpPr>
        <p:spPr/>
        <p:txBody>
          <a:bodyPr/>
          <a:lstStyle/>
          <a:p>
            <a:fld id="{F302176B-0E47-46AC-8F43-DAB4B8A37D06}" type="slidenum">
              <a:rPr lang="tr-TR" smtClean="0"/>
              <a:pPr/>
              <a:t>10</a:t>
            </a:fld>
            <a:endParaRPr lang="tr-TR"/>
          </a:p>
        </p:txBody>
      </p:sp>
    </p:spTree>
    <p:extLst>
      <p:ext uri="{BB962C8B-B14F-4D97-AF65-F5344CB8AC3E}">
        <p14:creationId xmlns="" xmlns:p14="http://schemas.microsoft.com/office/powerpoint/2010/main" val="790787683"/>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fade">
                                      <p:cBhvr>
                                        <p:cTn id="7" dur="2000"/>
                                        <p:tgtEl>
                                          <p:spTgt spid="31"/>
                                        </p:tgtEl>
                                      </p:cBhvr>
                                    </p:animEffect>
                                    <p:anim calcmode="lin" valueType="num">
                                      <p:cBhvr>
                                        <p:cTn id="8" dur="2000" fill="hold"/>
                                        <p:tgtEl>
                                          <p:spTgt spid="31"/>
                                        </p:tgtEl>
                                        <p:attrNameLst>
                                          <p:attrName>ppt_w</p:attrName>
                                        </p:attrNameLst>
                                      </p:cBhvr>
                                      <p:tavLst>
                                        <p:tav tm="0" fmla="#ppt_w*sin(2.5*pi*$)">
                                          <p:val>
                                            <p:fltVal val="0"/>
                                          </p:val>
                                        </p:tav>
                                        <p:tav tm="100000">
                                          <p:val>
                                            <p:fltVal val="1"/>
                                          </p:val>
                                        </p:tav>
                                      </p:tavLst>
                                    </p:anim>
                                    <p:anim calcmode="lin" valueType="num">
                                      <p:cBhvr>
                                        <p:cTn id="9" dur="2000" fill="hold"/>
                                        <p:tgtEl>
                                          <p:spTgt spid="31"/>
                                        </p:tgtEl>
                                        <p:attrNameLst>
                                          <p:attrName>ppt_h</p:attrName>
                                        </p:attrNameLst>
                                      </p:cBhvr>
                                      <p:tavLst>
                                        <p:tav tm="0">
                                          <p:val>
                                            <p:strVal val="#ppt_h"/>
                                          </p:val>
                                        </p:tav>
                                        <p:tav tm="100000">
                                          <p:val>
                                            <p:strVal val="#ppt_h"/>
                                          </p:val>
                                        </p:tav>
                                      </p:tavLst>
                                    </p:anim>
                                  </p:childTnLst>
                                </p:cTn>
                              </p:par>
                              <p:par>
                                <p:cTn id="10" presetID="45"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par>
                                <p:cTn id="15" presetID="45" presetClass="entr" presetSubtype="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anim calcmode="lin" valueType="num">
                                      <p:cBhvr>
                                        <p:cTn id="18" dur="2000" fill="hold"/>
                                        <p:tgtEl>
                                          <p:spTgt spid="12"/>
                                        </p:tgtEl>
                                        <p:attrNameLst>
                                          <p:attrName>ppt_w</p:attrName>
                                        </p:attrNameLst>
                                      </p:cBhvr>
                                      <p:tavLst>
                                        <p:tav tm="0" fmla="#ppt_w*sin(2.5*pi*$)">
                                          <p:val>
                                            <p:fltVal val="0"/>
                                          </p:val>
                                        </p:tav>
                                        <p:tav tm="100000">
                                          <p:val>
                                            <p:fltVal val="1"/>
                                          </p:val>
                                        </p:tav>
                                      </p:tavLst>
                                    </p:anim>
                                    <p:anim calcmode="lin" valueType="num">
                                      <p:cBhvr>
                                        <p:cTn id="19" dur="2000" fill="hold"/>
                                        <p:tgtEl>
                                          <p:spTgt spid="12"/>
                                        </p:tgtEl>
                                        <p:attrNameLst>
                                          <p:attrName>ppt_h</p:attrName>
                                        </p:attrNameLst>
                                      </p:cBhvr>
                                      <p:tavLst>
                                        <p:tav tm="0">
                                          <p:val>
                                            <p:strVal val="#ppt_h"/>
                                          </p:val>
                                        </p:tav>
                                        <p:tav tm="100000">
                                          <p:val>
                                            <p:strVal val="#ppt_h"/>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2000"/>
                                        <p:tgtEl>
                                          <p:spTgt spid="19"/>
                                        </p:tgtEl>
                                      </p:cBhvr>
                                    </p:animEffect>
                                    <p:anim calcmode="lin" valueType="num">
                                      <p:cBhvr>
                                        <p:cTn id="23" dur="2000" fill="hold"/>
                                        <p:tgtEl>
                                          <p:spTgt spid="19"/>
                                        </p:tgtEl>
                                        <p:attrNameLst>
                                          <p:attrName>ppt_w</p:attrName>
                                        </p:attrNameLst>
                                      </p:cBhvr>
                                      <p:tavLst>
                                        <p:tav tm="0" fmla="#ppt_w*sin(2.5*pi*$)">
                                          <p:val>
                                            <p:fltVal val="0"/>
                                          </p:val>
                                        </p:tav>
                                        <p:tav tm="100000">
                                          <p:val>
                                            <p:fltVal val="1"/>
                                          </p:val>
                                        </p:tav>
                                      </p:tavLst>
                                    </p:anim>
                                    <p:anim calcmode="lin" valueType="num">
                                      <p:cBhvr>
                                        <p:cTn id="24" dur="2000" fill="hold"/>
                                        <p:tgtEl>
                                          <p:spTgt spid="19"/>
                                        </p:tgtEl>
                                        <p:attrNameLst>
                                          <p:attrName>ppt_h</p:attrName>
                                        </p:attrNameLst>
                                      </p:cBhvr>
                                      <p:tavLst>
                                        <p:tav tm="0">
                                          <p:val>
                                            <p:strVal val="#ppt_h"/>
                                          </p:val>
                                        </p:tav>
                                        <p:tav tm="100000">
                                          <p:val>
                                            <p:strVal val="#ppt_h"/>
                                          </p:val>
                                        </p:tav>
                                      </p:tavLst>
                                    </p:anim>
                                  </p:childTnLst>
                                </p:cTn>
                              </p:par>
                              <p:par>
                                <p:cTn id="25" presetID="45"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2000"/>
                                        <p:tgtEl>
                                          <p:spTgt spid="11"/>
                                        </p:tgtEl>
                                      </p:cBhvr>
                                    </p:animEffect>
                                    <p:anim calcmode="lin" valueType="num">
                                      <p:cBhvr>
                                        <p:cTn id="28" dur="2000" fill="hold"/>
                                        <p:tgtEl>
                                          <p:spTgt spid="11"/>
                                        </p:tgtEl>
                                        <p:attrNameLst>
                                          <p:attrName>ppt_w</p:attrName>
                                        </p:attrNameLst>
                                      </p:cBhvr>
                                      <p:tavLst>
                                        <p:tav tm="0" fmla="#ppt_w*sin(2.5*pi*$)">
                                          <p:val>
                                            <p:fltVal val="0"/>
                                          </p:val>
                                        </p:tav>
                                        <p:tav tm="100000">
                                          <p:val>
                                            <p:fltVal val="1"/>
                                          </p:val>
                                        </p:tav>
                                      </p:tavLst>
                                    </p:anim>
                                    <p:anim calcmode="lin" valueType="num">
                                      <p:cBhvr>
                                        <p:cTn id="29" dur="2000" fill="hold"/>
                                        <p:tgtEl>
                                          <p:spTgt spid="11"/>
                                        </p:tgtEl>
                                        <p:attrNameLst>
                                          <p:attrName>ppt_h</p:attrName>
                                        </p:attrNameLst>
                                      </p:cBhvr>
                                      <p:tavLst>
                                        <p:tav tm="0">
                                          <p:val>
                                            <p:strVal val="#ppt_h"/>
                                          </p:val>
                                        </p:tav>
                                        <p:tav tm="100000">
                                          <p:val>
                                            <p:strVal val="#ppt_h"/>
                                          </p:val>
                                        </p:tav>
                                      </p:tavLst>
                                    </p:anim>
                                  </p:childTnLst>
                                </p:cTn>
                              </p:par>
                              <p:par>
                                <p:cTn id="30" presetID="45" presetClass="entr" presetSubtype="0" fill="hold"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2000"/>
                                        <p:tgtEl>
                                          <p:spTgt spid="10"/>
                                        </p:tgtEl>
                                      </p:cBhvr>
                                    </p:animEffect>
                                    <p:anim calcmode="lin" valueType="num">
                                      <p:cBhvr>
                                        <p:cTn id="33" dur="2000" fill="hold"/>
                                        <p:tgtEl>
                                          <p:spTgt spid="10"/>
                                        </p:tgtEl>
                                        <p:attrNameLst>
                                          <p:attrName>ppt_w</p:attrName>
                                        </p:attrNameLst>
                                      </p:cBhvr>
                                      <p:tavLst>
                                        <p:tav tm="0" fmla="#ppt_w*sin(2.5*pi*$)">
                                          <p:val>
                                            <p:fltVal val="0"/>
                                          </p:val>
                                        </p:tav>
                                        <p:tav tm="100000">
                                          <p:val>
                                            <p:fltVal val="1"/>
                                          </p:val>
                                        </p:tav>
                                      </p:tavLst>
                                    </p:anim>
                                    <p:anim calcmode="lin" valueType="num">
                                      <p:cBhvr>
                                        <p:cTn id="34" dur="2000" fill="hold"/>
                                        <p:tgtEl>
                                          <p:spTgt spid="10"/>
                                        </p:tgtEl>
                                        <p:attrNameLst>
                                          <p:attrName>ppt_h</p:attrName>
                                        </p:attrNameLst>
                                      </p:cBhvr>
                                      <p:tavLst>
                                        <p:tav tm="0">
                                          <p:val>
                                            <p:strVal val="#ppt_h"/>
                                          </p:val>
                                        </p:tav>
                                        <p:tav tm="100000">
                                          <p:val>
                                            <p:strVal val="#ppt_h"/>
                                          </p:val>
                                        </p:tav>
                                      </p:tavLst>
                                    </p:anim>
                                  </p:childTnLst>
                                </p:cTn>
                              </p:par>
                              <p:par>
                                <p:cTn id="35" presetID="45"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anim calcmode="lin" valueType="num">
                                      <p:cBhvr>
                                        <p:cTn id="38" dur="2000" fill="hold"/>
                                        <p:tgtEl>
                                          <p:spTgt spid="5"/>
                                        </p:tgtEl>
                                        <p:attrNameLst>
                                          <p:attrName>ppt_w</p:attrName>
                                        </p:attrNameLst>
                                      </p:cBhvr>
                                      <p:tavLst>
                                        <p:tav tm="0" fmla="#ppt_w*sin(2.5*pi*$)">
                                          <p:val>
                                            <p:fltVal val="0"/>
                                          </p:val>
                                        </p:tav>
                                        <p:tav tm="100000">
                                          <p:val>
                                            <p:fltVal val="1"/>
                                          </p:val>
                                        </p:tav>
                                      </p:tavLst>
                                    </p:anim>
                                    <p:anim calcmode="lin" valueType="num">
                                      <p:cBhvr>
                                        <p:cTn id="39" dur="2000" fill="hold"/>
                                        <p:tgtEl>
                                          <p:spTgt spid="5"/>
                                        </p:tgtEl>
                                        <p:attrNameLst>
                                          <p:attrName>ppt_h</p:attrName>
                                        </p:attrNameLst>
                                      </p:cBhvr>
                                      <p:tavLst>
                                        <p:tav tm="0">
                                          <p:val>
                                            <p:strVal val="#ppt_h"/>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 calcmode="lin" valueType="num">
                                      <p:cBhvr>
                                        <p:cTn id="44" dur="1000" fill="hold"/>
                                        <p:tgtEl>
                                          <p:spTgt spid="20"/>
                                        </p:tgtEl>
                                        <p:attrNameLst>
                                          <p:attrName>ppt_w</p:attrName>
                                        </p:attrNameLst>
                                      </p:cBhvr>
                                      <p:tavLst>
                                        <p:tav tm="0">
                                          <p:val>
                                            <p:fltVal val="0"/>
                                          </p:val>
                                        </p:tav>
                                        <p:tav tm="100000">
                                          <p:val>
                                            <p:strVal val="#ppt_w"/>
                                          </p:val>
                                        </p:tav>
                                      </p:tavLst>
                                    </p:anim>
                                    <p:anim calcmode="lin" valueType="num">
                                      <p:cBhvr>
                                        <p:cTn id="45" dur="1000" fill="hold"/>
                                        <p:tgtEl>
                                          <p:spTgt spid="20"/>
                                        </p:tgtEl>
                                        <p:attrNameLst>
                                          <p:attrName>ppt_h</p:attrName>
                                        </p:attrNameLst>
                                      </p:cBhvr>
                                      <p:tavLst>
                                        <p:tav tm="0">
                                          <p:val>
                                            <p:fltVal val="0"/>
                                          </p:val>
                                        </p:tav>
                                        <p:tav tm="100000">
                                          <p:val>
                                            <p:strVal val="#ppt_h"/>
                                          </p:val>
                                        </p:tav>
                                      </p:tavLst>
                                    </p:anim>
                                    <p:anim calcmode="lin" valueType="num">
                                      <p:cBhvr>
                                        <p:cTn id="46" dur="1000" fill="hold"/>
                                        <p:tgtEl>
                                          <p:spTgt spid="20"/>
                                        </p:tgtEl>
                                        <p:attrNameLst>
                                          <p:attrName>style.rotation</p:attrName>
                                        </p:attrNameLst>
                                      </p:cBhvr>
                                      <p:tavLst>
                                        <p:tav tm="0">
                                          <p:val>
                                            <p:fltVal val="90"/>
                                          </p:val>
                                        </p:tav>
                                        <p:tav tm="100000">
                                          <p:val>
                                            <p:fltVal val="0"/>
                                          </p:val>
                                        </p:tav>
                                      </p:tavLst>
                                    </p:anim>
                                    <p:animEffect transition="in" filter="fade">
                                      <p:cBhvr>
                                        <p:cTn id="47"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19" grpId="0"/>
      <p:bldP spid="20" grpId="0" animBg="1"/>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611560" y="627534"/>
            <a:ext cx="7488832" cy="553998"/>
          </a:xfrm>
          <a:prstGeom prst="rect">
            <a:avLst/>
          </a:prstGeom>
          <a:noFill/>
        </p:spPr>
        <p:txBody>
          <a:bodyPr wrap="square">
            <a:spAutoFit/>
          </a:bodyPr>
          <a:lstStyle/>
          <a:p>
            <a:pPr algn="ctr"/>
            <a:r>
              <a:rPr lang="tr-TR" sz="3000" b="1" dirty="0">
                <a:solidFill>
                  <a:srgbClr val="9E0000"/>
                </a:solidFill>
                <a:latin typeface="Arial Black" pitchFamily="34" charset="0"/>
              </a:rPr>
              <a:t>ÇELİŞEN AMAÇLAR VE GÖREVLER</a:t>
            </a:r>
          </a:p>
        </p:txBody>
      </p:sp>
      <p:sp>
        <p:nvSpPr>
          <p:cNvPr id="5" name="Dikdörtgen 4"/>
          <p:cNvSpPr/>
          <p:nvPr/>
        </p:nvSpPr>
        <p:spPr>
          <a:xfrm>
            <a:off x="1043608" y="2211710"/>
            <a:ext cx="7488832" cy="1477328"/>
          </a:xfrm>
          <a:prstGeom prst="rect">
            <a:avLst/>
          </a:prstGeom>
        </p:spPr>
        <p:txBody>
          <a:bodyPr wrap="square">
            <a:spAutoFit/>
          </a:bodyPr>
          <a:lstStyle/>
          <a:p>
            <a:pPr algn="ctr"/>
            <a:r>
              <a:rPr lang="tr-TR" dirty="0"/>
              <a:t>Birey olarak öğrenciler de çelişkilerle yüz yüze kalabilirler. Okulun akademik programları ile ailelerin değer ve gelenekleri çelişebilir. </a:t>
            </a:r>
            <a:endParaRPr lang="tr-TR" dirty="0" smtClean="0"/>
          </a:p>
          <a:p>
            <a:pPr algn="ctr"/>
            <a:endParaRPr lang="tr-TR" dirty="0"/>
          </a:p>
          <a:p>
            <a:pPr algn="ctr"/>
            <a:r>
              <a:rPr lang="tr-TR" dirty="0" smtClean="0"/>
              <a:t>Çağdaş </a:t>
            </a:r>
            <a:r>
              <a:rPr lang="tr-TR" dirty="0"/>
              <a:t>yaklaşımlarda, her iki tarafın da birbirlerini daha iyi anlamaları gereği üzerinde durulmaktadır. </a:t>
            </a:r>
          </a:p>
        </p:txBody>
      </p:sp>
      <p:sp>
        <p:nvSpPr>
          <p:cNvPr id="2" name="Slayt Numarası Yer Tutucusu 1"/>
          <p:cNvSpPr>
            <a:spLocks noGrp="1"/>
          </p:cNvSpPr>
          <p:nvPr>
            <p:ph type="sldNum" sz="quarter" idx="12"/>
          </p:nvPr>
        </p:nvSpPr>
        <p:spPr/>
        <p:txBody>
          <a:bodyPr/>
          <a:lstStyle/>
          <a:p>
            <a:fld id="{F302176B-0E47-46AC-8F43-DAB4B8A37D06}" type="slidenum">
              <a:rPr lang="tr-TR" smtClean="0"/>
              <a:pPr/>
              <a:t>11</a:t>
            </a:fld>
            <a:endParaRPr lang="tr-TR"/>
          </a:p>
        </p:txBody>
      </p:sp>
    </p:spTree>
    <p:extLst>
      <p:ext uri="{BB962C8B-B14F-4D97-AF65-F5344CB8AC3E}">
        <p14:creationId xmlns="" xmlns:p14="http://schemas.microsoft.com/office/powerpoint/2010/main" val="974798684"/>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611560" y="627534"/>
            <a:ext cx="8208912" cy="1015663"/>
          </a:xfrm>
          <a:prstGeom prst="rect">
            <a:avLst/>
          </a:prstGeom>
          <a:noFill/>
        </p:spPr>
        <p:txBody>
          <a:bodyPr wrap="square">
            <a:spAutoFit/>
          </a:bodyPr>
          <a:lstStyle/>
          <a:p>
            <a:pPr algn="ctr"/>
            <a:r>
              <a:rPr lang="tr-TR" sz="3000" b="1" dirty="0">
                <a:solidFill>
                  <a:srgbClr val="9E0000"/>
                </a:solidFill>
                <a:latin typeface="Arial Black" pitchFamily="34" charset="0"/>
              </a:rPr>
              <a:t>ALTERNATİF PERSPEKTİF VE GELECEĞİN OKULLARI</a:t>
            </a:r>
          </a:p>
        </p:txBody>
      </p:sp>
      <p:sp>
        <p:nvSpPr>
          <p:cNvPr id="4" name="Dikdörtgen 3"/>
          <p:cNvSpPr/>
          <p:nvPr/>
        </p:nvSpPr>
        <p:spPr>
          <a:xfrm>
            <a:off x="899592" y="1923678"/>
            <a:ext cx="7776864" cy="2308324"/>
          </a:xfrm>
          <a:prstGeom prst="rect">
            <a:avLst/>
          </a:prstGeom>
        </p:spPr>
        <p:txBody>
          <a:bodyPr wrap="square">
            <a:spAutoFit/>
          </a:bodyPr>
          <a:lstStyle/>
          <a:p>
            <a:pPr algn="ctr"/>
            <a:r>
              <a:rPr lang="tr-TR" dirty="0"/>
              <a:t>Bilgi toplumu, bütün mensuplarının sadece okuma yazma ve aritmetik becerileriyle değil, (mesela) temel bilgisayar becerileriyle donatılmış ve siyasal, sosyal, tarihsel sistemlerle tanışık olmalarını da şart koşmaktadır. </a:t>
            </a:r>
            <a:endParaRPr lang="tr-TR" dirty="0" smtClean="0"/>
          </a:p>
          <a:p>
            <a:pPr algn="ctr"/>
            <a:endParaRPr lang="tr-TR" dirty="0"/>
          </a:p>
          <a:p>
            <a:pPr algn="ctr"/>
            <a:r>
              <a:rPr lang="tr-TR" dirty="0" smtClean="0"/>
              <a:t>Örneğin</a:t>
            </a:r>
            <a:r>
              <a:rPr lang="tr-TR" dirty="0"/>
              <a:t>, Fransa’da her öğretmen ve öğrencinin kişisel bilgisayar sahibi olması gerektiği ve bunu sağlama yolları tartışılmaktadır. Üstelik, bilginin sınırsız derecede yaygın olması nedeniyle, bilgi toplumunda yaşayanların öğrenmenin usulünü öğrenmeleri de şarttır (</a:t>
            </a:r>
            <a:r>
              <a:rPr lang="tr-TR" dirty="0" err="1"/>
              <a:t>Drucker</a:t>
            </a:r>
            <a:r>
              <a:rPr lang="tr-TR" dirty="0"/>
              <a:t>, </a:t>
            </a:r>
            <a:r>
              <a:rPr lang="tr-TR" dirty="0" smtClean="0"/>
              <a:t>1993).</a:t>
            </a:r>
            <a:endParaRPr lang="tr-TR" dirty="0"/>
          </a:p>
        </p:txBody>
      </p:sp>
      <p:sp>
        <p:nvSpPr>
          <p:cNvPr id="2" name="Slayt Numarası Yer Tutucusu 1"/>
          <p:cNvSpPr>
            <a:spLocks noGrp="1"/>
          </p:cNvSpPr>
          <p:nvPr>
            <p:ph type="sldNum" sz="quarter" idx="12"/>
          </p:nvPr>
        </p:nvSpPr>
        <p:spPr/>
        <p:txBody>
          <a:bodyPr/>
          <a:lstStyle/>
          <a:p>
            <a:fld id="{F302176B-0E47-46AC-8F43-DAB4B8A37D06}" type="slidenum">
              <a:rPr lang="tr-TR" smtClean="0"/>
              <a:pPr/>
              <a:t>12</a:t>
            </a:fld>
            <a:endParaRPr lang="tr-TR"/>
          </a:p>
        </p:txBody>
      </p:sp>
    </p:spTree>
    <p:extLst>
      <p:ext uri="{BB962C8B-B14F-4D97-AF65-F5344CB8AC3E}">
        <p14:creationId xmlns="" xmlns:p14="http://schemas.microsoft.com/office/powerpoint/2010/main" val="1808311119"/>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683568" y="339502"/>
            <a:ext cx="7920880" cy="369332"/>
          </a:xfrm>
          <a:prstGeom prst="rect">
            <a:avLst/>
          </a:prstGeom>
        </p:spPr>
        <p:txBody>
          <a:bodyPr wrap="square">
            <a:spAutoFit/>
          </a:bodyPr>
          <a:lstStyle/>
          <a:p>
            <a:r>
              <a:rPr lang="tr-TR" dirty="0"/>
              <a:t>Eski ve Yeni Yaklaşımların Eğitim Kurumuna </a:t>
            </a:r>
            <a:r>
              <a:rPr lang="tr-TR" dirty="0" smtClean="0"/>
              <a:t>Bakışları Eğitimde </a:t>
            </a:r>
            <a:endParaRPr lang="tr-TR" dirty="0"/>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619672" y="739498"/>
            <a:ext cx="6480720" cy="42805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F302176B-0E47-46AC-8F43-DAB4B8A37D06}" type="slidenum">
              <a:rPr lang="tr-TR" smtClean="0"/>
              <a:pPr/>
              <a:t>13</a:t>
            </a:fld>
            <a:endParaRPr lang="tr-TR"/>
          </a:p>
        </p:txBody>
      </p:sp>
    </p:spTree>
    <p:extLst>
      <p:ext uri="{BB962C8B-B14F-4D97-AF65-F5344CB8AC3E}">
        <p14:creationId xmlns="" xmlns:p14="http://schemas.microsoft.com/office/powerpoint/2010/main" val="2130603727"/>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wipe(up)">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683568" y="1491630"/>
            <a:ext cx="7488832" cy="646331"/>
          </a:xfrm>
          <a:prstGeom prst="rect">
            <a:avLst/>
          </a:prstGeom>
        </p:spPr>
        <p:txBody>
          <a:bodyPr wrap="square">
            <a:spAutoFit/>
          </a:bodyPr>
          <a:lstStyle/>
          <a:p>
            <a:r>
              <a:rPr lang="tr-TR" dirty="0"/>
              <a:t>Geleneksel okulda, öğrenciyi kontrol etmek amacıyla genellikle dört tür yaklaşım gözlenmektedir (Bilgen, 1992).</a:t>
            </a:r>
          </a:p>
        </p:txBody>
      </p:sp>
      <p:sp>
        <p:nvSpPr>
          <p:cNvPr id="3" name="Dikdörtgen 2"/>
          <p:cNvSpPr/>
          <p:nvPr/>
        </p:nvSpPr>
        <p:spPr>
          <a:xfrm>
            <a:off x="716560" y="2211710"/>
            <a:ext cx="7536964" cy="1985159"/>
          </a:xfrm>
          <a:prstGeom prst="rect">
            <a:avLst/>
          </a:prstGeom>
        </p:spPr>
        <p:txBody>
          <a:bodyPr wrap="square">
            <a:spAutoFit/>
          </a:bodyPr>
          <a:lstStyle/>
          <a:p>
            <a:pPr marL="342900" indent="-342900">
              <a:spcBef>
                <a:spcPts val="600"/>
              </a:spcBef>
              <a:buFont typeface="+mj-lt"/>
              <a:buAutoNum type="arabicPeriod"/>
            </a:pPr>
            <a:r>
              <a:rPr lang="tr-TR" dirty="0" smtClean="0"/>
              <a:t>Kaba </a:t>
            </a:r>
            <a:r>
              <a:rPr lang="tr-TR" dirty="0"/>
              <a:t>kuvvet: Dayak, kötü söz ve çeşitli mahrumiyet cezaları.</a:t>
            </a:r>
          </a:p>
          <a:p>
            <a:pPr marL="342900" indent="-342900">
              <a:spcBef>
                <a:spcPts val="600"/>
              </a:spcBef>
              <a:buFont typeface="+mj-lt"/>
              <a:buAutoNum type="arabicPeriod"/>
            </a:pPr>
            <a:r>
              <a:rPr lang="tr-TR" dirty="0" smtClean="0"/>
              <a:t>Disiplin </a:t>
            </a:r>
            <a:r>
              <a:rPr lang="tr-TR" dirty="0"/>
              <a:t>cezası: Öğrenci Disiplin Yönetmeliği’nde belirtilen çeşitli cezalar.</a:t>
            </a:r>
          </a:p>
          <a:p>
            <a:pPr marL="342900" indent="-342900">
              <a:spcBef>
                <a:spcPts val="600"/>
              </a:spcBef>
              <a:buFont typeface="+mj-lt"/>
              <a:buAutoNum type="arabicPeriod"/>
            </a:pPr>
            <a:r>
              <a:rPr lang="tr-TR" dirty="0" smtClean="0"/>
              <a:t>Başarısız </a:t>
            </a:r>
            <a:r>
              <a:rPr lang="tr-TR" dirty="0"/>
              <a:t>olarak değerlendirme: Sınıfta bırakma, zayıf not verme, </a:t>
            </a:r>
            <a:r>
              <a:rPr lang="tr-TR" dirty="0" smtClean="0"/>
              <a:t/>
            </a:r>
            <a:br>
              <a:rPr lang="tr-TR" dirty="0" smtClean="0"/>
            </a:br>
            <a:r>
              <a:rPr lang="tr-TR" dirty="0" smtClean="0"/>
              <a:t>okuldan </a:t>
            </a:r>
            <a:r>
              <a:rPr lang="tr-TR" dirty="0"/>
              <a:t>ayırma.</a:t>
            </a:r>
          </a:p>
          <a:p>
            <a:pPr marL="342900" indent="-342900">
              <a:spcBef>
                <a:spcPts val="600"/>
              </a:spcBef>
              <a:buFont typeface="+mj-lt"/>
              <a:buAutoNum type="arabicPeriod"/>
            </a:pPr>
            <a:r>
              <a:rPr lang="tr-TR" dirty="0" smtClean="0"/>
              <a:t>Psikolojik </a:t>
            </a:r>
            <a:r>
              <a:rPr lang="tr-TR" dirty="0"/>
              <a:t>cezalar: Öğrenciyi tanımama (muhatap almama), fikirlerine değer vermeme, alay etme, onu yok sayarak ders işleme anlayışı.</a:t>
            </a:r>
          </a:p>
        </p:txBody>
      </p:sp>
      <p:sp>
        <p:nvSpPr>
          <p:cNvPr id="5" name="Dikdörtgen 4"/>
          <p:cNvSpPr/>
          <p:nvPr/>
        </p:nvSpPr>
        <p:spPr>
          <a:xfrm>
            <a:off x="611560" y="627534"/>
            <a:ext cx="8136904" cy="954107"/>
          </a:xfrm>
          <a:prstGeom prst="rect">
            <a:avLst/>
          </a:prstGeom>
          <a:noFill/>
        </p:spPr>
        <p:txBody>
          <a:bodyPr wrap="square">
            <a:spAutoFit/>
          </a:bodyPr>
          <a:lstStyle/>
          <a:p>
            <a:pPr algn="ctr"/>
            <a:r>
              <a:rPr lang="tr-TR" sz="2800" b="1" dirty="0">
                <a:solidFill>
                  <a:srgbClr val="9E0000"/>
                </a:solidFill>
                <a:latin typeface="Arial Black" pitchFamily="34" charset="0"/>
              </a:rPr>
              <a:t>ALTERNATİF PERSPEKTİF VE GELECEĞİN OKULLARI</a:t>
            </a:r>
          </a:p>
        </p:txBody>
      </p:sp>
      <p:sp>
        <p:nvSpPr>
          <p:cNvPr id="4" name="Slayt Numarası Yer Tutucusu 3"/>
          <p:cNvSpPr>
            <a:spLocks noGrp="1"/>
          </p:cNvSpPr>
          <p:nvPr>
            <p:ph type="sldNum" sz="quarter" idx="12"/>
          </p:nvPr>
        </p:nvSpPr>
        <p:spPr/>
        <p:txBody>
          <a:bodyPr/>
          <a:lstStyle/>
          <a:p>
            <a:fld id="{F302176B-0E47-46AC-8F43-DAB4B8A37D06}" type="slidenum">
              <a:rPr lang="tr-TR" smtClean="0"/>
              <a:pPr/>
              <a:t>14</a:t>
            </a:fld>
            <a:endParaRPr lang="tr-TR"/>
          </a:p>
        </p:txBody>
      </p:sp>
    </p:spTree>
    <p:extLst>
      <p:ext uri="{BB962C8B-B14F-4D97-AF65-F5344CB8AC3E}">
        <p14:creationId xmlns="" xmlns:p14="http://schemas.microsoft.com/office/powerpoint/2010/main" val="4077677451"/>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0"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1" dur="1000"/>
                                        <p:tgtEl>
                                          <p:spTgt spid="3">
                                            <p:txEl>
                                              <p:pRg st="1" end="1"/>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7" dur="1000"/>
                                        <p:tgtEl>
                                          <p:spTgt spid="3">
                                            <p:txEl>
                                              <p:pRg st="2" end="2"/>
                                            </p:txEl>
                                          </p:spTgt>
                                        </p:tgtEl>
                                      </p:cBhvr>
                                    </p:animEffect>
                                  </p:childTnLst>
                                </p:cTn>
                              </p:par>
                              <p:par>
                                <p:cTn id="28" presetID="31" presetClass="entr" presetSubtype="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755576" y="1851670"/>
            <a:ext cx="6552728" cy="1708160"/>
          </a:xfrm>
          <a:prstGeom prst="rect">
            <a:avLst/>
          </a:prstGeom>
        </p:spPr>
        <p:txBody>
          <a:bodyPr wrap="square">
            <a:spAutoFit/>
          </a:bodyPr>
          <a:lstStyle/>
          <a:p>
            <a:pPr>
              <a:spcBef>
                <a:spcPts val="600"/>
              </a:spcBef>
            </a:pPr>
            <a:r>
              <a:rPr lang="tr-TR" dirty="0"/>
              <a:t>Türk Eğitim Sistemi, genellikle şu noktalarda eleştirilmektedir </a:t>
            </a:r>
            <a:r>
              <a:rPr lang="tr-TR" dirty="0" smtClean="0"/>
              <a:t/>
            </a:r>
            <a:br>
              <a:rPr lang="tr-TR" dirty="0" smtClean="0"/>
            </a:br>
            <a:r>
              <a:rPr lang="tr-TR" dirty="0" smtClean="0"/>
              <a:t>(</a:t>
            </a:r>
            <a:r>
              <a:rPr lang="tr-TR" dirty="0"/>
              <a:t>Kozlu, 1994): </a:t>
            </a:r>
          </a:p>
          <a:p>
            <a:pPr>
              <a:spcBef>
                <a:spcPts val="600"/>
              </a:spcBef>
            </a:pPr>
            <a:r>
              <a:rPr lang="tr-TR" dirty="0" smtClean="0"/>
              <a:t>1</a:t>
            </a:r>
            <a:r>
              <a:rPr lang="tr-TR" dirty="0"/>
              <a:t>. Ekonomik ve sosyal çevreyi anlama yetersizliği,</a:t>
            </a:r>
          </a:p>
          <a:p>
            <a:pPr>
              <a:spcBef>
                <a:spcPts val="600"/>
              </a:spcBef>
            </a:pPr>
            <a:r>
              <a:rPr lang="tr-TR" dirty="0"/>
              <a:t>2. İş yapma ve sonuçlandırma yetersizliği,</a:t>
            </a:r>
          </a:p>
          <a:p>
            <a:pPr>
              <a:spcBef>
                <a:spcPts val="600"/>
              </a:spcBef>
            </a:pPr>
            <a:r>
              <a:rPr lang="tr-TR" dirty="0"/>
              <a:t>3. Kâr etme kavramı yetersizliği. </a:t>
            </a:r>
          </a:p>
        </p:txBody>
      </p:sp>
      <p:sp>
        <p:nvSpPr>
          <p:cNvPr id="4" name="Dikdörtgen 3"/>
          <p:cNvSpPr/>
          <p:nvPr/>
        </p:nvSpPr>
        <p:spPr>
          <a:xfrm>
            <a:off x="611560" y="627534"/>
            <a:ext cx="8136904" cy="1015663"/>
          </a:xfrm>
          <a:prstGeom prst="rect">
            <a:avLst/>
          </a:prstGeom>
          <a:noFill/>
        </p:spPr>
        <p:txBody>
          <a:bodyPr wrap="square">
            <a:spAutoFit/>
          </a:bodyPr>
          <a:lstStyle/>
          <a:p>
            <a:pPr algn="ctr"/>
            <a:r>
              <a:rPr lang="tr-TR" sz="3000" b="1" dirty="0">
                <a:solidFill>
                  <a:srgbClr val="9E0000"/>
                </a:solidFill>
                <a:latin typeface="Arial Black" pitchFamily="34" charset="0"/>
              </a:rPr>
              <a:t>ALTERNATİF PERSPEKTİF VE GELECEĞİN OKULLARI</a:t>
            </a:r>
          </a:p>
        </p:txBody>
      </p:sp>
      <p:sp>
        <p:nvSpPr>
          <p:cNvPr id="2" name="Slayt Numarası Yer Tutucusu 1"/>
          <p:cNvSpPr>
            <a:spLocks noGrp="1"/>
          </p:cNvSpPr>
          <p:nvPr>
            <p:ph type="sldNum" sz="quarter" idx="12"/>
          </p:nvPr>
        </p:nvSpPr>
        <p:spPr/>
        <p:txBody>
          <a:bodyPr/>
          <a:lstStyle/>
          <a:p>
            <a:fld id="{F302176B-0E47-46AC-8F43-DAB4B8A37D06}" type="slidenum">
              <a:rPr lang="tr-TR" smtClean="0"/>
              <a:pPr/>
              <a:t>15</a:t>
            </a:fld>
            <a:endParaRPr lang="tr-TR"/>
          </a:p>
        </p:txBody>
      </p:sp>
    </p:spTree>
    <p:extLst>
      <p:ext uri="{BB962C8B-B14F-4D97-AF65-F5344CB8AC3E}">
        <p14:creationId xmlns="" xmlns:p14="http://schemas.microsoft.com/office/powerpoint/2010/main" val="3643599957"/>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259632" y="1919610"/>
            <a:ext cx="7056784" cy="2308324"/>
          </a:xfrm>
          <a:prstGeom prst="rect">
            <a:avLst/>
          </a:prstGeom>
        </p:spPr>
        <p:txBody>
          <a:bodyPr wrap="square">
            <a:spAutoFit/>
          </a:bodyPr>
          <a:lstStyle/>
          <a:p>
            <a:pPr algn="ctr"/>
            <a:r>
              <a:rPr lang="tr-TR" dirty="0"/>
              <a:t>Meslek kategorileri içinde öğretmenlik, nicel yönden ağırlıktadır. Eğitim hakkının seçkin kesimlerin tekelinden çıkması ve bu hakkın demokratik düşünceye paralel olarak kitlelere tanınması okulları ve öğretmenleri </a:t>
            </a:r>
            <a:r>
              <a:rPr lang="tr-TR" dirty="0" smtClean="0"/>
              <a:t/>
            </a:r>
            <a:br>
              <a:rPr lang="tr-TR" dirty="0" smtClean="0"/>
            </a:br>
            <a:r>
              <a:rPr lang="tr-TR" dirty="0" smtClean="0"/>
              <a:t>ön </a:t>
            </a:r>
            <a:r>
              <a:rPr lang="tr-TR" dirty="0"/>
              <a:t>plana çıkarmıştır. </a:t>
            </a:r>
            <a:endParaRPr lang="tr-TR" dirty="0" smtClean="0"/>
          </a:p>
          <a:p>
            <a:pPr algn="ctr"/>
            <a:endParaRPr lang="tr-TR" dirty="0"/>
          </a:p>
          <a:p>
            <a:pPr algn="ctr"/>
            <a:r>
              <a:rPr lang="tr-TR" dirty="0" smtClean="0"/>
              <a:t>Her </a:t>
            </a:r>
            <a:r>
              <a:rPr lang="tr-TR" dirty="0"/>
              <a:t>toplumda öğretmenliğin meslek olarak algılanması, eğitimin devlet tarafından üstlenilmesiyle birlikte, genişleyerek kabul görmesine </a:t>
            </a:r>
            <a:r>
              <a:rPr lang="tr-TR" dirty="0" smtClean="0"/>
              <a:t/>
            </a:r>
            <a:br>
              <a:rPr lang="tr-TR" dirty="0" smtClean="0"/>
            </a:br>
            <a:r>
              <a:rPr lang="tr-TR" dirty="0" smtClean="0"/>
              <a:t>neden olmuştur.</a:t>
            </a:r>
            <a:endParaRPr lang="tr-TR" dirty="0"/>
          </a:p>
        </p:txBody>
      </p:sp>
      <p:sp>
        <p:nvSpPr>
          <p:cNvPr id="3" name="Dikdörtgen 2"/>
          <p:cNvSpPr/>
          <p:nvPr/>
        </p:nvSpPr>
        <p:spPr>
          <a:xfrm>
            <a:off x="611560" y="627534"/>
            <a:ext cx="8136904" cy="1015663"/>
          </a:xfrm>
          <a:prstGeom prst="rect">
            <a:avLst/>
          </a:prstGeom>
          <a:noFill/>
        </p:spPr>
        <p:txBody>
          <a:bodyPr wrap="square">
            <a:spAutoFit/>
          </a:bodyPr>
          <a:lstStyle/>
          <a:p>
            <a:pPr algn="ctr"/>
            <a:r>
              <a:rPr lang="tr-TR" sz="3000" b="1" dirty="0">
                <a:solidFill>
                  <a:srgbClr val="9E0000"/>
                </a:solidFill>
                <a:latin typeface="Arial Black" pitchFamily="34" charset="0"/>
              </a:rPr>
              <a:t>ALTERNATİF PERSPEKTİF VE GELECEĞİN OKULLARI</a:t>
            </a:r>
          </a:p>
        </p:txBody>
      </p:sp>
      <p:sp>
        <p:nvSpPr>
          <p:cNvPr id="4" name="Slayt Numarası Yer Tutucusu 3"/>
          <p:cNvSpPr>
            <a:spLocks noGrp="1"/>
          </p:cNvSpPr>
          <p:nvPr>
            <p:ph type="sldNum" sz="quarter" idx="12"/>
          </p:nvPr>
        </p:nvSpPr>
        <p:spPr/>
        <p:txBody>
          <a:bodyPr/>
          <a:lstStyle/>
          <a:p>
            <a:fld id="{F302176B-0E47-46AC-8F43-DAB4B8A37D06}" type="slidenum">
              <a:rPr lang="tr-TR" smtClean="0"/>
              <a:pPr/>
              <a:t>16</a:t>
            </a:fld>
            <a:endParaRPr lang="tr-TR"/>
          </a:p>
        </p:txBody>
      </p:sp>
    </p:spTree>
    <p:extLst>
      <p:ext uri="{BB962C8B-B14F-4D97-AF65-F5344CB8AC3E}">
        <p14:creationId xmlns="" xmlns:p14="http://schemas.microsoft.com/office/powerpoint/2010/main" val="3049926095"/>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403648" y="1908577"/>
            <a:ext cx="6768752" cy="2585323"/>
          </a:xfrm>
          <a:prstGeom prst="rect">
            <a:avLst/>
          </a:prstGeom>
        </p:spPr>
        <p:txBody>
          <a:bodyPr wrap="square">
            <a:spAutoFit/>
          </a:bodyPr>
          <a:lstStyle/>
          <a:p>
            <a:pPr algn="ctr"/>
            <a:r>
              <a:rPr lang="tr-TR" dirty="0"/>
              <a:t>Öğretmenliğin statüsünü düşüren faktörler, Türkiye’de çeşitlilik arz etmektedir. Cumhuriyetin ilanından bugüne kadar öğretmen yetiştirmede uygulanan farklı modeller, öğretmenleri </a:t>
            </a:r>
            <a:r>
              <a:rPr lang="tr-TR" dirty="0" smtClean="0"/>
              <a:t/>
            </a:r>
            <a:br>
              <a:rPr lang="tr-TR" dirty="0" smtClean="0"/>
            </a:br>
            <a:r>
              <a:rPr lang="tr-TR" dirty="0" smtClean="0"/>
              <a:t>nitelik </a:t>
            </a:r>
            <a:r>
              <a:rPr lang="tr-TR" dirty="0"/>
              <a:t>açısından ayrıştırmıştır. </a:t>
            </a:r>
            <a:endParaRPr lang="tr-TR" dirty="0" smtClean="0"/>
          </a:p>
          <a:p>
            <a:pPr algn="ctr"/>
            <a:endParaRPr lang="tr-TR" dirty="0"/>
          </a:p>
          <a:p>
            <a:pPr algn="ctr"/>
            <a:r>
              <a:rPr lang="tr-TR" dirty="0" smtClean="0"/>
              <a:t>Siyasal </a:t>
            </a:r>
            <a:r>
              <a:rPr lang="tr-TR" dirty="0"/>
              <a:t>bunalım dönemlerinde öğretmenlerin kendilerine biçtikleri ideolojik rol, sistemin yıpranmasına ve öğretmenlerin statüsünün sarsılmasına neden olmuştur. Bugün birçok anne-baba çocuğunun öğretmen olmasını istememektedir. </a:t>
            </a:r>
          </a:p>
        </p:txBody>
      </p:sp>
      <p:sp>
        <p:nvSpPr>
          <p:cNvPr id="3" name="Dikdörtgen 2"/>
          <p:cNvSpPr/>
          <p:nvPr/>
        </p:nvSpPr>
        <p:spPr>
          <a:xfrm>
            <a:off x="611560" y="627534"/>
            <a:ext cx="8136904" cy="1015663"/>
          </a:xfrm>
          <a:prstGeom prst="rect">
            <a:avLst/>
          </a:prstGeom>
          <a:noFill/>
        </p:spPr>
        <p:txBody>
          <a:bodyPr wrap="square">
            <a:spAutoFit/>
          </a:bodyPr>
          <a:lstStyle/>
          <a:p>
            <a:pPr algn="ctr"/>
            <a:r>
              <a:rPr lang="tr-TR" sz="3000" b="1" dirty="0">
                <a:solidFill>
                  <a:srgbClr val="9E0000"/>
                </a:solidFill>
                <a:latin typeface="Arial Black" pitchFamily="34" charset="0"/>
              </a:rPr>
              <a:t>ALTERNATİF PERSPEKTİF VE GELECEĞİN OKULLARI</a:t>
            </a:r>
          </a:p>
        </p:txBody>
      </p:sp>
      <p:sp>
        <p:nvSpPr>
          <p:cNvPr id="4" name="Slayt Numarası Yer Tutucusu 3"/>
          <p:cNvSpPr>
            <a:spLocks noGrp="1"/>
          </p:cNvSpPr>
          <p:nvPr>
            <p:ph type="sldNum" sz="quarter" idx="12"/>
          </p:nvPr>
        </p:nvSpPr>
        <p:spPr/>
        <p:txBody>
          <a:bodyPr/>
          <a:lstStyle/>
          <a:p>
            <a:fld id="{F302176B-0E47-46AC-8F43-DAB4B8A37D06}" type="slidenum">
              <a:rPr lang="tr-TR" smtClean="0"/>
              <a:pPr/>
              <a:t>17</a:t>
            </a:fld>
            <a:endParaRPr lang="tr-TR"/>
          </a:p>
        </p:txBody>
      </p:sp>
    </p:spTree>
    <p:extLst>
      <p:ext uri="{BB962C8B-B14F-4D97-AF65-F5344CB8AC3E}">
        <p14:creationId xmlns="" xmlns:p14="http://schemas.microsoft.com/office/powerpoint/2010/main" val="543891299"/>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1547664" y="2067694"/>
            <a:ext cx="6624736" cy="1169551"/>
          </a:xfrm>
          <a:prstGeom prst="rect">
            <a:avLst/>
          </a:prstGeom>
        </p:spPr>
        <p:txBody>
          <a:bodyPr wrap="square">
            <a:spAutoFit/>
          </a:bodyPr>
          <a:lstStyle/>
          <a:p>
            <a:pPr algn="ctr"/>
            <a:r>
              <a:rPr lang="sv-SE" sz="3500" b="1" i="1" dirty="0">
                <a:solidFill>
                  <a:srgbClr val="C00000"/>
                </a:solidFill>
              </a:rPr>
              <a:t>Öğretmenlik, meslek olma niteliklerini korumakta mıdır?</a:t>
            </a:r>
            <a:endParaRPr lang="tr-TR" sz="3500" b="1" dirty="0">
              <a:solidFill>
                <a:srgbClr val="C00000"/>
              </a:solidFill>
            </a:endParaRPr>
          </a:p>
        </p:txBody>
      </p:sp>
      <p:sp>
        <p:nvSpPr>
          <p:cNvPr id="3" name="Slayt Numarası Yer Tutucusu 2"/>
          <p:cNvSpPr>
            <a:spLocks noGrp="1"/>
          </p:cNvSpPr>
          <p:nvPr>
            <p:ph type="sldNum" sz="quarter" idx="12"/>
          </p:nvPr>
        </p:nvSpPr>
        <p:spPr/>
        <p:txBody>
          <a:bodyPr/>
          <a:lstStyle/>
          <a:p>
            <a:fld id="{F302176B-0E47-46AC-8F43-DAB4B8A37D06}" type="slidenum">
              <a:rPr lang="tr-TR" smtClean="0"/>
              <a:pPr/>
              <a:t>18</a:t>
            </a:fld>
            <a:endParaRPr lang="tr-TR"/>
          </a:p>
        </p:txBody>
      </p:sp>
    </p:spTree>
    <p:extLst>
      <p:ext uri="{BB962C8B-B14F-4D97-AF65-F5344CB8AC3E}">
        <p14:creationId xmlns="" xmlns:p14="http://schemas.microsoft.com/office/powerpoint/2010/main" val="3092940651"/>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755576" y="1419622"/>
            <a:ext cx="7344816" cy="3093154"/>
          </a:xfrm>
          <a:prstGeom prst="rect">
            <a:avLst/>
          </a:prstGeom>
        </p:spPr>
        <p:txBody>
          <a:bodyPr wrap="square">
            <a:spAutoFit/>
          </a:bodyPr>
          <a:lstStyle/>
          <a:p>
            <a:r>
              <a:rPr lang="tr-TR" dirty="0"/>
              <a:t>Modern eğitimde, genel olarak öğretmenden şu roller beklenmektedir: Öğretim uzmanlığı, </a:t>
            </a:r>
            <a:r>
              <a:rPr lang="tr-TR" dirty="0" err="1"/>
              <a:t>güdüleyicilik</a:t>
            </a:r>
            <a:r>
              <a:rPr lang="tr-TR" dirty="0"/>
              <a:t>, idari roller, </a:t>
            </a:r>
            <a:r>
              <a:rPr lang="tr-TR" dirty="0" smtClean="0"/>
              <a:t>liderlik</a:t>
            </a:r>
            <a:r>
              <a:rPr lang="tr-TR" dirty="0"/>
              <a:t>, danışmanlık ve model olma (</a:t>
            </a:r>
            <a:r>
              <a:rPr lang="tr-TR" dirty="0" err="1"/>
              <a:t>Woolfolk</a:t>
            </a:r>
            <a:r>
              <a:rPr lang="tr-TR" dirty="0"/>
              <a:t>, 1990). Bir başka yaklaşıma göre öğretmenlik mesleği, şu boyutları içermelidir (Ohio </a:t>
            </a:r>
            <a:r>
              <a:rPr lang="tr-TR" dirty="0" err="1"/>
              <a:t>Department</a:t>
            </a:r>
            <a:r>
              <a:rPr lang="tr-TR" dirty="0"/>
              <a:t> of </a:t>
            </a:r>
            <a:r>
              <a:rPr lang="tr-TR" dirty="0" err="1"/>
              <a:t>Education</a:t>
            </a:r>
            <a:r>
              <a:rPr lang="tr-TR" dirty="0"/>
              <a:t>, 1994</a:t>
            </a:r>
            <a:r>
              <a:rPr lang="tr-TR" dirty="0" smtClean="0"/>
              <a:t>):</a:t>
            </a:r>
          </a:p>
          <a:p>
            <a:pPr marL="285750" indent="-285750">
              <a:spcBef>
                <a:spcPts val="600"/>
              </a:spcBef>
              <a:buFont typeface="Arial" pitchFamily="34" charset="0"/>
              <a:buChar char="•"/>
            </a:pPr>
            <a:r>
              <a:rPr lang="tr-TR" dirty="0"/>
              <a:t>Konu uzmanlığı: Öğretmen temel kavramları, metodolojiyi ve bunları öğrenciye aktarma yollarını bilmelidir.</a:t>
            </a:r>
          </a:p>
          <a:p>
            <a:pPr marL="285750" indent="-285750">
              <a:spcBef>
                <a:spcPts val="600"/>
              </a:spcBef>
              <a:buFont typeface="Arial" pitchFamily="34" charset="0"/>
              <a:buChar char="•"/>
            </a:pPr>
            <a:r>
              <a:rPr lang="tr-TR" dirty="0" err="1"/>
              <a:t>Güdüleyicilik</a:t>
            </a:r>
            <a:r>
              <a:rPr lang="tr-TR" dirty="0"/>
              <a:t> (öğrenci öğrenmesi): Öğretmen, öğrencilerin nasıl öğrendiğini, geliştiğini bilmelidir. </a:t>
            </a:r>
            <a:endParaRPr lang="tr-TR" dirty="0" smtClean="0"/>
          </a:p>
          <a:p>
            <a:pPr marL="285750" indent="-285750">
              <a:spcBef>
                <a:spcPts val="600"/>
              </a:spcBef>
              <a:buFont typeface="Arial" pitchFamily="34" charset="0"/>
              <a:buChar char="•"/>
            </a:pPr>
            <a:r>
              <a:rPr lang="tr-TR" dirty="0" smtClean="0"/>
              <a:t>Öğrenenlerin </a:t>
            </a:r>
            <a:r>
              <a:rPr lang="tr-TR" dirty="0"/>
              <a:t>farklılığı: Öğretmen, öğrencilerin öğrenme kapasite ve yaklaşımlarının farklı olduğunu bilmelidir.</a:t>
            </a:r>
          </a:p>
        </p:txBody>
      </p:sp>
      <p:sp>
        <p:nvSpPr>
          <p:cNvPr id="3" name="Dikdörtgen 2"/>
          <p:cNvSpPr/>
          <p:nvPr/>
        </p:nvSpPr>
        <p:spPr>
          <a:xfrm>
            <a:off x="611560" y="627534"/>
            <a:ext cx="8136904" cy="830997"/>
          </a:xfrm>
          <a:prstGeom prst="rect">
            <a:avLst/>
          </a:prstGeom>
          <a:noFill/>
        </p:spPr>
        <p:txBody>
          <a:bodyPr wrap="square">
            <a:spAutoFit/>
          </a:bodyPr>
          <a:lstStyle/>
          <a:p>
            <a:pPr algn="ctr"/>
            <a:r>
              <a:rPr lang="tr-TR" sz="2400" b="1" dirty="0">
                <a:solidFill>
                  <a:srgbClr val="9E0000"/>
                </a:solidFill>
                <a:latin typeface="Arial Black" pitchFamily="34" charset="0"/>
              </a:rPr>
              <a:t>ALTERNATİF PERSPEKTİF VE GELECEĞİN OKULLARI</a:t>
            </a:r>
          </a:p>
        </p:txBody>
      </p:sp>
      <p:sp>
        <p:nvSpPr>
          <p:cNvPr id="4" name="Slayt Numarası Yer Tutucusu 3"/>
          <p:cNvSpPr>
            <a:spLocks noGrp="1"/>
          </p:cNvSpPr>
          <p:nvPr>
            <p:ph type="sldNum" sz="quarter" idx="12"/>
          </p:nvPr>
        </p:nvSpPr>
        <p:spPr/>
        <p:txBody>
          <a:bodyPr/>
          <a:lstStyle/>
          <a:p>
            <a:fld id="{F302176B-0E47-46AC-8F43-DAB4B8A37D06}" type="slidenum">
              <a:rPr lang="tr-TR" smtClean="0"/>
              <a:pPr/>
              <a:t>19</a:t>
            </a:fld>
            <a:endParaRPr lang="tr-TR"/>
          </a:p>
        </p:txBody>
      </p:sp>
    </p:spTree>
    <p:extLst>
      <p:ext uri="{BB962C8B-B14F-4D97-AF65-F5344CB8AC3E}">
        <p14:creationId xmlns="" xmlns:p14="http://schemas.microsoft.com/office/powerpoint/2010/main" val="292461499"/>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p:cTn id="12"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4"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5" dur="1000"/>
                                        <p:tgtEl>
                                          <p:spTgt spid="2">
                                            <p:txEl>
                                              <p:pRg st="1" end="1"/>
                                            </p:txEl>
                                          </p:spTgt>
                                        </p:tgtEl>
                                      </p:cBhvr>
                                    </p:animEffect>
                                  </p:childTnLst>
                                </p:cTn>
                              </p:par>
                              <p:par>
                                <p:cTn id="16" presetID="31" presetClass="entr" presetSubtype="0" fill="hold" nodeType="with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p:cTn id="18"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9"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0"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1" dur="1000"/>
                                        <p:tgtEl>
                                          <p:spTgt spid="2">
                                            <p:txEl>
                                              <p:pRg st="2" end="2"/>
                                            </p:txEl>
                                          </p:spTgt>
                                        </p:tgtEl>
                                      </p:cBhvr>
                                    </p:animEffect>
                                  </p:childTnLst>
                                </p:cTn>
                              </p:par>
                              <p:par>
                                <p:cTn id="22" presetID="31"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5"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6"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7"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1043608" y="627534"/>
            <a:ext cx="7488832" cy="630942"/>
          </a:xfrm>
          <a:prstGeom prst="rect">
            <a:avLst/>
          </a:prstGeom>
          <a:solidFill>
            <a:schemeClr val="accent1">
              <a:lumMod val="40000"/>
              <a:lumOff val="60000"/>
            </a:schemeClr>
          </a:solidFill>
        </p:spPr>
        <p:txBody>
          <a:bodyPr wrap="square">
            <a:spAutoFit/>
          </a:bodyPr>
          <a:lstStyle/>
          <a:p>
            <a:pPr algn="ctr"/>
            <a:r>
              <a:rPr lang="tr-TR" sz="3500" b="1" dirty="0">
                <a:solidFill>
                  <a:srgbClr val="9E0000"/>
                </a:solidFill>
              </a:rPr>
              <a:t>Amaçlarımız</a:t>
            </a:r>
            <a:endParaRPr lang="tr-TR" sz="3500" dirty="0">
              <a:solidFill>
                <a:srgbClr val="9E0000"/>
              </a:solidFill>
            </a:endParaRPr>
          </a:p>
        </p:txBody>
      </p:sp>
      <p:sp>
        <p:nvSpPr>
          <p:cNvPr id="6" name="Dikdörtgen 5"/>
          <p:cNvSpPr/>
          <p:nvPr/>
        </p:nvSpPr>
        <p:spPr>
          <a:xfrm>
            <a:off x="1043608" y="2368500"/>
            <a:ext cx="7488832" cy="923330"/>
          </a:xfrm>
          <a:prstGeom prst="rect">
            <a:avLst/>
          </a:prstGeom>
        </p:spPr>
        <p:txBody>
          <a:bodyPr wrap="square">
            <a:spAutoFit/>
          </a:bodyPr>
          <a:lstStyle/>
          <a:p>
            <a:pPr algn="ctr"/>
            <a:r>
              <a:rPr lang="tr-TR" dirty="0" smtClean="0"/>
              <a:t>Bu </a:t>
            </a:r>
            <a:r>
              <a:rPr lang="tr-TR" dirty="0"/>
              <a:t>bölümde, öğretmenlerin değişen toplumsal dinamiklere paralel olarak, farklılaşan rolleri tartışılmış, sosyal ve açık bir sistem olarak okulun özellikleri belirtilmiş ve yenileşme sürecinde öğretmenin önemi vurgulanmıştır.</a:t>
            </a:r>
          </a:p>
        </p:txBody>
      </p:sp>
      <p:sp>
        <p:nvSpPr>
          <p:cNvPr id="2" name="Slayt Numarası Yer Tutucusu 1"/>
          <p:cNvSpPr>
            <a:spLocks noGrp="1"/>
          </p:cNvSpPr>
          <p:nvPr>
            <p:ph type="sldNum" sz="quarter" idx="12"/>
          </p:nvPr>
        </p:nvSpPr>
        <p:spPr/>
        <p:txBody>
          <a:bodyPr/>
          <a:lstStyle/>
          <a:p>
            <a:fld id="{F302176B-0E47-46AC-8F43-DAB4B8A37D06}" type="slidenum">
              <a:rPr lang="tr-TR" smtClean="0"/>
              <a:pPr/>
              <a:t>2</a:t>
            </a:fld>
            <a:endParaRPr lang="tr-TR"/>
          </a:p>
        </p:txBody>
      </p:sp>
    </p:spTree>
    <p:extLst>
      <p:ext uri="{BB962C8B-B14F-4D97-AF65-F5344CB8AC3E}">
        <p14:creationId xmlns="" xmlns:p14="http://schemas.microsoft.com/office/powerpoint/2010/main" val="2454607429"/>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611560" y="627534"/>
            <a:ext cx="8136904" cy="830997"/>
          </a:xfrm>
          <a:prstGeom prst="rect">
            <a:avLst/>
          </a:prstGeom>
          <a:noFill/>
        </p:spPr>
        <p:txBody>
          <a:bodyPr wrap="square">
            <a:spAutoFit/>
          </a:bodyPr>
          <a:lstStyle/>
          <a:p>
            <a:pPr algn="ctr"/>
            <a:r>
              <a:rPr lang="tr-TR" sz="2400" b="1" dirty="0">
                <a:solidFill>
                  <a:srgbClr val="9E0000"/>
                </a:solidFill>
                <a:latin typeface="Arial Black" pitchFamily="34" charset="0"/>
              </a:rPr>
              <a:t>ALTERNATİF PERSPEKTİF VE GELECEĞİN OKULLARI</a:t>
            </a:r>
          </a:p>
        </p:txBody>
      </p:sp>
      <p:sp>
        <p:nvSpPr>
          <p:cNvPr id="3" name="Dikdörtgen 2"/>
          <p:cNvSpPr/>
          <p:nvPr/>
        </p:nvSpPr>
        <p:spPr>
          <a:xfrm>
            <a:off x="683568" y="1347614"/>
            <a:ext cx="7920880" cy="3447098"/>
          </a:xfrm>
          <a:prstGeom prst="rect">
            <a:avLst/>
          </a:prstGeom>
        </p:spPr>
        <p:txBody>
          <a:bodyPr wrap="square">
            <a:spAutoFit/>
          </a:bodyPr>
          <a:lstStyle/>
          <a:p>
            <a:pPr marL="285750" indent="-285750">
              <a:spcBef>
                <a:spcPts val="600"/>
              </a:spcBef>
              <a:buFont typeface="Arial" pitchFamily="34" charset="0"/>
              <a:buChar char="•"/>
            </a:pPr>
            <a:r>
              <a:rPr lang="tr-TR" dirty="0"/>
              <a:t>Öğretimin planlanması: Öğretmen dersini, öğreteceği konuya, öğrencilerin, toplumun ve Milli eğitimin genel amaç ve ihtiyaçlarına göre </a:t>
            </a:r>
            <a:r>
              <a:rPr lang="tr-TR" dirty="0" smtClean="0"/>
              <a:t>planlayabilmelidir</a:t>
            </a:r>
            <a:r>
              <a:rPr lang="tr-TR" dirty="0"/>
              <a:t>. </a:t>
            </a:r>
          </a:p>
          <a:p>
            <a:pPr marL="285750" indent="-285750">
              <a:spcBef>
                <a:spcPts val="600"/>
              </a:spcBef>
              <a:buFont typeface="Arial" pitchFamily="34" charset="0"/>
              <a:buChar char="•"/>
            </a:pPr>
            <a:r>
              <a:rPr lang="tr-TR" dirty="0"/>
              <a:t>Öğrenme stratejileri: Öğrencilerin kritik düşünme problem çözme </a:t>
            </a:r>
            <a:r>
              <a:rPr lang="tr-TR" dirty="0" smtClean="0"/>
              <a:t>ve performansına </a:t>
            </a:r>
            <a:r>
              <a:rPr lang="tr-TR" dirty="0"/>
              <a:t>göre öğretmen, değişik öğrenme stratejileri kullanmalıdır</a:t>
            </a:r>
            <a:r>
              <a:rPr lang="tr-TR" dirty="0" smtClean="0"/>
              <a:t>.</a:t>
            </a:r>
          </a:p>
          <a:p>
            <a:pPr marL="285750" indent="-285750">
              <a:spcBef>
                <a:spcPts val="600"/>
              </a:spcBef>
              <a:buFont typeface="Arial" pitchFamily="34" charset="0"/>
              <a:buChar char="•"/>
            </a:pPr>
            <a:r>
              <a:rPr lang="tr-TR" dirty="0"/>
              <a:t>Öğrenme çevresi: Öğretmen, öğrenmeyi olumlu yönde etkileyecek sosyal etkileşimlere imkan sağlayacak bir öğrenme ortamı oluşturmalıdır.</a:t>
            </a:r>
          </a:p>
          <a:p>
            <a:pPr marL="285750" indent="-285750">
              <a:spcBef>
                <a:spcPts val="600"/>
              </a:spcBef>
              <a:buFont typeface="Arial" pitchFamily="34" charset="0"/>
              <a:buChar char="•"/>
            </a:pPr>
            <a:r>
              <a:rPr lang="tr-TR" dirty="0"/>
              <a:t>İletişim: Öğretmen, öğrenme ortamını olumlu etkileyecek yazılı ve sözlü iletişim tekniklerini etkili olarak kullanabilmelidir</a:t>
            </a:r>
            <a:r>
              <a:rPr lang="tr-TR" dirty="0" smtClean="0"/>
              <a:t>.</a:t>
            </a:r>
          </a:p>
          <a:p>
            <a:pPr marL="285750" indent="-285750">
              <a:spcBef>
                <a:spcPts val="600"/>
              </a:spcBef>
              <a:buFont typeface="Arial" pitchFamily="34" charset="0"/>
              <a:buChar char="•"/>
            </a:pPr>
            <a:r>
              <a:rPr lang="tr-TR" dirty="0"/>
              <a:t>Değerlendirme: Öğretmen, öğrencilerin zihinsel, sosyal ve fiziksel gelişimini değerlendirecek, formel ve </a:t>
            </a:r>
            <a:r>
              <a:rPr lang="tr-TR" dirty="0" err="1"/>
              <a:t>informel</a:t>
            </a:r>
            <a:r>
              <a:rPr lang="tr-TR" dirty="0"/>
              <a:t> değerlendirme yöntemlerini kullanmasını bilmelidir.</a:t>
            </a:r>
          </a:p>
        </p:txBody>
      </p:sp>
      <p:sp>
        <p:nvSpPr>
          <p:cNvPr id="4" name="Slayt Numarası Yer Tutucusu 3"/>
          <p:cNvSpPr>
            <a:spLocks noGrp="1"/>
          </p:cNvSpPr>
          <p:nvPr>
            <p:ph type="sldNum" sz="quarter" idx="12"/>
          </p:nvPr>
        </p:nvSpPr>
        <p:spPr/>
        <p:txBody>
          <a:bodyPr/>
          <a:lstStyle/>
          <a:p>
            <a:fld id="{F302176B-0E47-46AC-8F43-DAB4B8A37D06}" type="slidenum">
              <a:rPr lang="tr-TR" smtClean="0"/>
              <a:pPr/>
              <a:t>20</a:t>
            </a:fld>
            <a:endParaRPr lang="tr-TR"/>
          </a:p>
        </p:txBody>
      </p:sp>
    </p:spTree>
    <p:extLst>
      <p:ext uri="{BB962C8B-B14F-4D97-AF65-F5344CB8AC3E}">
        <p14:creationId xmlns="" xmlns:p14="http://schemas.microsoft.com/office/powerpoint/2010/main" val="3630227050"/>
      </p:ext>
    </p:extLst>
  </p:cSld>
  <p:clrMapOvr>
    <a:masterClrMapping/>
  </p:clrMapOvr>
  <mc:AlternateContent xmlns:mc="http://schemas.openxmlformats.org/markup-compatibility/2006">
    <mc:Choice xmlns="" xmlns:p14="http://schemas.microsoft.com/office/powerpoint/2010/main" Requires="p14">
      <p:transition spd="med" p14:dur="600">
        <p14:prism/>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Dikdörtgen 4"/>
          <p:cNvSpPr/>
          <p:nvPr/>
        </p:nvSpPr>
        <p:spPr>
          <a:xfrm>
            <a:off x="611560" y="627534"/>
            <a:ext cx="7488832" cy="553998"/>
          </a:xfrm>
          <a:prstGeom prst="rect">
            <a:avLst/>
          </a:prstGeom>
          <a:noFill/>
        </p:spPr>
        <p:txBody>
          <a:bodyPr wrap="square">
            <a:spAutoFit/>
          </a:bodyPr>
          <a:lstStyle/>
          <a:p>
            <a:pPr algn="ctr"/>
            <a:r>
              <a:rPr lang="tr-TR" sz="3000" b="1" dirty="0">
                <a:solidFill>
                  <a:srgbClr val="9E0000"/>
                </a:solidFill>
                <a:latin typeface="Arial Black" pitchFamily="34" charset="0"/>
              </a:rPr>
              <a:t>OKUL VE DEĞİŞME</a:t>
            </a:r>
          </a:p>
        </p:txBody>
      </p:sp>
      <p:sp>
        <p:nvSpPr>
          <p:cNvPr id="6" name="Dikdörtgen 5"/>
          <p:cNvSpPr/>
          <p:nvPr/>
        </p:nvSpPr>
        <p:spPr>
          <a:xfrm>
            <a:off x="1043608" y="1779662"/>
            <a:ext cx="7344816" cy="2308324"/>
          </a:xfrm>
          <a:prstGeom prst="rect">
            <a:avLst/>
          </a:prstGeom>
        </p:spPr>
        <p:txBody>
          <a:bodyPr wrap="square">
            <a:spAutoFit/>
          </a:bodyPr>
          <a:lstStyle/>
          <a:p>
            <a:pPr algn="ctr"/>
            <a:r>
              <a:rPr lang="tr-TR" dirty="0"/>
              <a:t>İş ve toplum hayatında gözlenen değişmeler, eğitim kurumlarını da değişmeye zorlamıştır. Ekonomik, sosyal ve kültürel alanda görülen ilerlemeler, eğitim olgusunu salt “okul” olarak ele almak ve eğitimi okul ile sınırlı görmek devrini kapatmıştır. </a:t>
            </a:r>
            <a:endParaRPr lang="tr-TR" dirty="0" smtClean="0"/>
          </a:p>
          <a:p>
            <a:pPr algn="ctr"/>
            <a:endParaRPr lang="tr-TR" dirty="0"/>
          </a:p>
          <a:p>
            <a:pPr algn="ctr"/>
            <a:r>
              <a:rPr lang="tr-TR" dirty="0" smtClean="0"/>
              <a:t>Okul </a:t>
            </a:r>
            <a:r>
              <a:rPr lang="tr-TR" dirty="0"/>
              <a:t>dışındaki işletmelerde de eğitim, en önemli etkinlikler arasında yer almaktadır. Artık günümüzde okullar işyerleri, </a:t>
            </a:r>
            <a:r>
              <a:rPr lang="tr-TR" dirty="0" smtClean="0"/>
              <a:t/>
            </a:r>
            <a:br>
              <a:rPr lang="tr-TR" dirty="0" smtClean="0"/>
            </a:br>
            <a:r>
              <a:rPr lang="tr-TR" dirty="0" smtClean="0"/>
              <a:t>işyerleri </a:t>
            </a:r>
            <a:r>
              <a:rPr lang="tr-TR" dirty="0"/>
              <a:t>de okul gibi olmak zorundadır. </a:t>
            </a:r>
          </a:p>
        </p:txBody>
      </p:sp>
      <p:sp>
        <p:nvSpPr>
          <p:cNvPr id="2" name="Slayt Numarası Yer Tutucusu 1"/>
          <p:cNvSpPr>
            <a:spLocks noGrp="1"/>
          </p:cNvSpPr>
          <p:nvPr>
            <p:ph type="sldNum" sz="quarter" idx="12"/>
          </p:nvPr>
        </p:nvSpPr>
        <p:spPr/>
        <p:txBody>
          <a:bodyPr/>
          <a:lstStyle/>
          <a:p>
            <a:fld id="{F302176B-0E47-46AC-8F43-DAB4B8A37D06}" type="slidenum">
              <a:rPr lang="tr-TR" smtClean="0"/>
              <a:pPr/>
              <a:t>3</a:t>
            </a:fld>
            <a:endParaRPr lang="tr-TR"/>
          </a:p>
        </p:txBody>
      </p:sp>
    </p:spTree>
    <p:extLst>
      <p:ext uri="{BB962C8B-B14F-4D97-AF65-F5344CB8AC3E}">
        <p14:creationId xmlns="" xmlns:p14="http://schemas.microsoft.com/office/powerpoint/2010/main" val="2374791849"/>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755576" y="1419622"/>
            <a:ext cx="7632848" cy="1785104"/>
          </a:xfrm>
          <a:prstGeom prst="rect">
            <a:avLst/>
          </a:prstGeom>
        </p:spPr>
        <p:txBody>
          <a:bodyPr wrap="square">
            <a:spAutoFit/>
          </a:bodyPr>
          <a:lstStyle/>
          <a:p>
            <a:r>
              <a:rPr lang="tr-TR" dirty="0"/>
              <a:t>Toplumsal ve ekonomik değişme ile birlikte eğitimin ve eğitim kurumunun da rolleri değişmektedir. Eğitim ve değişme arasında çift yönlü bir etkileşim söz konusudur:</a:t>
            </a:r>
          </a:p>
          <a:p>
            <a:pPr marL="342900" indent="-342900">
              <a:spcBef>
                <a:spcPts val="1200"/>
              </a:spcBef>
              <a:buFont typeface="+mj-lt"/>
              <a:buAutoNum type="alphaLcParenR"/>
            </a:pPr>
            <a:r>
              <a:rPr lang="tr-TR" dirty="0" smtClean="0"/>
              <a:t>Eğitim</a:t>
            </a:r>
            <a:r>
              <a:rPr lang="tr-TR" dirty="0"/>
              <a:t>, toplumdaki değişmelerden etkilenir ve bu değişmelere göre kendini yeniden düzenleme gereği duyar.</a:t>
            </a:r>
          </a:p>
          <a:p>
            <a:pPr marL="342900" indent="-342900">
              <a:spcBef>
                <a:spcPts val="1200"/>
              </a:spcBef>
              <a:buFont typeface="+mj-lt"/>
              <a:buAutoNum type="alphaLcParenR"/>
            </a:pPr>
            <a:r>
              <a:rPr lang="tr-TR" dirty="0" smtClean="0"/>
              <a:t>Eğitim</a:t>
            </a:r>
            <a:r>
              <a:rPr lang="tr-TR" dirty="0"/>
              <a:t>, toplumun yenileşmesine öncülük etme durumundadır. </a:t>
            </a:r>
          </a:p>
        </p:txBody>
      </p:sp>
      <p:sp>
        <p:nvSpPr>
          <p:cNvPr id="5" name="Dikdörtgen 4"/>
          <p:cNvSpPr/>
          <p:nvPr/>
        </p:nvSpPr>
        <p:spPr>
          <a:xfrm>
            <a:off x="611560" y="627534"/>
            <a:ext cx="7488832" cy="553998"/>
          </a:xfrm>
          <a:prstGeom prst="rect">
            <a:avLst/>
          </a:prstGeom>
          <a:noFill/>
        </p:spPr>
        <p:txBody>
          <a:bodyPr wrap="square">
            <a:spAutoFit/>
          </a:bodyPr>
          <a:lstStyle/>
          <a:p>
            <a:pPr algn="ctr"/>
            <a:r>
              <a:rPr lang="tr-TR" sz="3000" b="1" dirty="0">
                <a:solidFill>
                  <a:srgbClr val="9E0000"/>
                </a:solidFill>
                <a:latin typeface="Arial Black" pitchFamily="34" charset="0"/>
              </a:rPr>
              <a:t>OKUL VE DEĞİŞME</a:t>
            </a:r>
          </a:p>
        </p:txBody>
      </p:sp>
      <p:sp>
        <p:nvSpPr>
          <p:cNvPr id="2" name="Slayt Numarası Yer Tutucusu 1"/>
          <p:cNvSpPr>
            <a:spLocks noGrp="1"/>
          </p:cNvSpPr>
          <p:nvPr>
            <p:ph type="sldNum" sz="quarter" idx="12"/>
          </p:nvPr>
        </p:nvSpPr>
        <p:spPr/>
        <p:txBody>
          <a:bodyPr/>
          <a:lstStyle/>
          <a:p>
            <a:fld id="{F302176B-0E47-46AC-8F43-DAB4B8A37D06}" type="slidenum">
              <a:rPr lang="tr-TR" smtClean="0"/>
              <a:pPr/>
              <a:t>4</a:t>
            </a:fld>
            <a:endParaRPr lang="tr-TR"/>
          </a:p>
        </p:txBody>
      </p:sp>
    </p:spTree>
    <p:extLst>
      <p:ext uri="{BB962C8B-B14F-4D97-AF65-F5344CB8AC3E}">
        <p14:creationId xmlns="" xmlns:p14="http://schemas.microsoft.com/office/powerpoint/2010/main" val="2184991139"/>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up)">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Dikdörtgen 4"/>
          <p:cNvSpPr/>
          <p:nvPr/>
        </p:nvSpPr>
        <p:spPr>
          <a:xfrm>
            <a:off x="611560" y="627534"/>
            <a:ext cx="7488832" cy="523220"/>
          </a:xfrm>
          <a:prstGeom prst="rect">
            <a:avLst/>
          </a:prstGeom>
          <a:noFill/>
        </p:spPr>
        <p:txBody>
          <a:bodyPr wrap="square">
            <a:spAutoFit/>
          </a:bodyPr>
          <a:lstStyle/>
          <a:p>
            <a:pPr algn="ctr"/>
            <a:r>
              <a:rPr lang="tr-TR" sz="2800" b="1" dirty="0">
                <a:solidFill>
                  <a:srgbClr val="9E0000"/>
                </a:solidFill>
                <a:latin typeface="Arial Black" pitchFamily="34" charset="0"/>
              </a:rPr>
              <a:t>SOSYAL BİR ÖRGÜT OLARAK OKUL</a:t>
            </a:r>
          </a:p>
        </p:txBody>
      </p:sp>
      <p:sp>
        <p:nvSpPr>
          <p:cNvPr id="6" name="Dikdörtgen 5"/>
          <p:cNvSpPr/>
          <p:nvPr/>
        </p:nvSpPr>
        <p:spPr>
          <a:xfrm>
            <a:off x="1331640" y="2512516"/>
            <a:ext cx="6912768" cy="923330"/>
          </a:xfrm>
          <a:prstGeom prst="rect">
            <a:avLst/>
          </a:prstGeom>
        </p:spPr>
        <p:txBody>
          <a:bodyPr wrap="square">
            <a:spAutoFit/>
          </a:bodyPr>
          <a:lstStyle/>
          <a:p>
            <a:pPr algn="ctr"/>
            <a:r>
              <a:rPr lang="tr-TR" dirty="0"/>
              <a:t>Okul, birtakım amaçları gerçekleştirmek üzere meydana getirilmiş sosyal bir örgüttür. Birden fazla insanın olduğu her yerde görülen farklı grupların farklı talepleri ile okul karşı karşıya gelmektedir. </a:t>
            </a:r>
          </a:p>
        </p:txBody>
      </p:sp>
      <p:sp>
        <p:nvSpPr>
          <p:cNvPr id="2" name="Slayt Numarası Yer Tutucusu 1"/>
          <p:cNvSpPr>
            <a:spLocks noGrp="1"/>
          </p:cNvSpPr>
          <p:nvPr>
            <p:ph type="sldNum" sz="quarter" idx="12"/>
          </p:nvPr>
        </p:nvSpPr>
        <p:spPr/>
        <p:txBody>
          <a:bodyPr/>
          <a:lstStyle/>
          <a:p>
            <a:fld id="{F302176B-0E47-46AC-8F43-DAB4B8A37D06}" type="slidenum">
              <a:rPr lang="tr-TR" smtClean="0"/>
              <a:pPr/>
              <a:t>5</a:t>
            </a:fld>
            <a:endParaRPr lang="tr-TR"/>
          </a:p>
        </p:txBody>
      </p:sp>
    </p:spTree>
    <p:extLst>
      <p:ext uri="{BB962C8B-B14F-4D97-AF65-F5344CB8AC3E}">
        <p14:creationId xmlns="" xmlns:p14="http://schemas.microsoft.com/office/powerpoint/2010/main" val="2400202013"/>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611560" y="627534"/>
            <a:ext cx="7488832" cy="553998"/>
          </a:xfrm>
          <a:prstGeom prst="rect">
            <a:avLst/>
          </a:prstGeom>
          <a:noFill/>
        </p:spPr>
        <p:txBody>
          <a:bodyPr wrap="square">
            <a:spAutoFit/>
          </a:bodyPr>
          <a:lstStyle/>
          <a:p>
            <a:pPr algn="ctr"/>
            <a:r>
              <a:rPr lang="tr-TR" sz="3000" b="1" dirty="0">
                <a:solidFill>
                  <a:srgbClr val="9E0000"/>
                </a:solidFill>
                <a:latin typeface="Arial Black" pitchFamily="34" charset="0"/>
              </a:rPr>
              <a:t>AÇIK BİR SİSTEM OLARAK OKUL</a:t>
            </a:r>
          </a:p>
        </p:txBody>
      </p:sp>
      <p:sp>
        <p:nvSpPr>
          <p:cNvPr id="6" name="Dikdörtgen 5"/>
          <p:cNvSpPr/>
          <p:nvPr/>
        </p:nvSpPr>
        <p:spPr>
          <a:xfrm>
            <a:off x="1475656" y="1847602"/>
            <a:ext cx="6678488" cy="2308324"/>
          </a:xfrm>
          <a:prstGeom prst="rect">
            <a:avLst/>
          </a:prstGeom>
        </p:spPr>
        <p:txBody>
          <a:bodyPr wrap="square">
            <a:spAutoFit/>
          </a:bodyPr>
          <a:lstStyle/>
          <a:p>
            <a:pPr algn="ctr"/>
            <a:r>
              <a:rPr lang="tr-TR" dirty="0"/>
              <a:t>Sistem, belirli bir amacı gerçekleştirmek üzere bir araya gelmiş, kendisi de alt sistemlerden oluşan, anlamlı öğeler bütünü olarak tanımlanabilir. </a:t>
            </a:r>
            <a:r>
              <a:rPr lang="tr-TR" dirty="0" smtClean="0"/>
              <a:t>Okul</a:t>
            </a:r>
            <a:r>
              <a:rPr lang="tr-TR" dirty="0"/>
              <a:t>, açık ve sosyal bir sistem özelliği göstermektedir. </a:t>
            </a:r>
            <a:endParaRPr lang="tr-TR" dirty="0" smtClean="0"/>
          </a:p>
          <a:p>
            <a:pPr algn="ctr"/>
            <a:endParaRPr lang="tr-TR" dirty="0"/>
          </a:p>
          <a:p>
            <a:pPr algn="ctr"/>
            <a:r>
              <a:rPr lang="tr-TR" dirty="0" smtClean="0"/>
              <a:t>Açık </a:t>
            </a:r>
            <a:r>
              <a:rPr lang="tr-TR" dirty="0"/>
              <a:t>sistemler, çevrelerinden aldıkları girdileri, işlevsel süreçlerden geçirerek dönüştürürler ve yeniden çevreye çıktı olarak sunarlar. Açık sistemlerde, sistemin işleyişi ve başarısı hakkında bilgi veren güçlü bir değerlendirme ve geribildirim mekanizması vardır.</a:t>
            </a:r>
          </a:p>
        </p:txBody>
      </p:sp>
      <p:sp>
        <p:nvSpPr>
          <p:cNvPr id="2" name="Slayt Numarası Yer Tutucusu 1"/>
          <p:cNvSpPr>
            <a:spLocks noGrp="1"/>
          </p:cNvSpPr>
          <p:nvPr>
            <p:ph type="sldNum" sz="quarter" idx="12"/>
          </p:nvPr>
        </p:nvSpPr>
        <p:spPr/>
        <p:txBody>
          <a:bodyPr/>
          <a:lstStyle/>
          <a:p>
            <a:fld id="{F302176B-0E47-46AC-8F43-DAB4B8A37D06}" type="slidenum">
              <a:rPr lang="tr-TR" smtClean="0"/>
              <a:pPr/>
              <a:t>6</a:t>
            </a:fld>
            <a:endParaRPr lang="tr-TR"/>
          </a:p>
        </p:txBody>
      </p:sp>
    </p:spTree>
    <p:extLst>
      <p:ext uri="{BB962C8B-B14F-4D97-AF65-F5344CB8AC3E}">
        <p14:creationId xmlns="" xmlns:p14="http://schemas.microsoft.com/office/powerpoint/2010/main" val="2523105994"/>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1187624" y="2002606"/>
            <a:ext cx="7200800" cy="1754326"/>
          </a:xfrm>
          <a:prstGeom prst="rect">
            <a:avLst/>
          </a:prstGeom>
        </p:spPr>
        <p:txBody>
          <a:bodyPr wrap="square">
            <a:spAutoFit/>
          </a:bodyPr>
          <a:lstStyle/>
          <a:p>
            <a:pPr algn="ctr"/>
            <a:r>
              <a:rPr lang="tr-TR" dirty="0"/>
              <a:t>Eğitime taraf olan tüm kesimlerin beklenti ve ihtiyaçları, eğitim sistemi üzerinde etkili olabilir. Öğrenci sayısı, yaşı ve cinsiyeti, öğrencilerin hazır </a:t>
            </a:r>
            <a:r>
              <a:rPr lang="tr-TR" dirty="0" err="1"/>
              <a:t>bulunuşluk</a:t>
            </a:r>
            <a:r>
              <a:rPr lang="tr-TR" dirty="0"/>
              <a:t> düzeyleri, bilişsel giriş davranışları, </a:t>
            </a:r>
            <a:r>
              <a:rPr lang="tr-TR" dirty="0" err="1"/>
              <a:t>duyuşsal</a:t>
            </a:r>
            <a:r>
              <a:rPr lang="tr-TR" dirty="0"/>
              <a:t> giriş özellikleri, eğitime yapılan yatırımlar, araç-gereç, donanım, enerji, yeni bilgiler, öğretmen, yönetici ve diğer personel, tedarikçiler gibi geniş bir yelpaze, okulun açık bir sistem olarak girdilerini oluşturur. </a:t>
            </a:r>
          </a:p>
        </p:txBody>
      </p:sp>
      <p:sp>
        <p:nvSpPr>
          <p:cNvPr id="5" name="Dikdörtgen 4"/>
          <p:cNvSpPr/>
          <p:nvPr/>
        </p:nvSpPr>
        <p:spPr>
          <a:xfrm>
            <a:off x="611560" y="627534"/>
            <a:ext cx="7488832" cy="553998"/>
          </a:xfrm>
          <a:prstGeom prst="rect">
            <a:avLst/>
          </a:prstGeom>
          <a:noFill/>
        </p:spPr>
        <p:txBody>
          <a:bodyPr wrap="square">
            <a:spAutoFit/>
          </a:bodyPr>
          <a:lstStyle/>
          <a:p>
            <a:pPr algn="ctr"/>
            <a:r>
              <a:rPr lang="tr-TR" sz="3000" b="1" dirty="0">
                <a:solidFill>
                  <a:srgbClr val="9E0000"/>
                </a:solidFill>
                <a:latin typeface="Arial Black" pitchFamily="34" charset="0"/>
              </a:rPr>
              <a:t>AÇIK BİR SİSTEM OLARAK OKUL</a:t>
            </a:r>
          </a:p>
        </p:txBody>
      </p:sp>
      <p:sp>
        <p:nvSpPr>
          <p:cNvPr id="2" name="Slayt Numarası Yer Tutucusu 1"/>
          <p:cNvSpPr>
            <a:spLocks noGrp="1"/>
          </p:cNvSpPr>
          <p:nvPr>
            <p:ph type="sldNum" sz="quarter" idx="12"/>
          </p:nvPr>
        </p:nvSpPr>
        <p:spPr/>
        <p:txBody>
          <a:bodyPr/>
          <a:lstStyle/>
          <a:p>
            <a:fld id="{F302176B-0E47-46AC-8F43-DAB4B8A37D06}" type="slidenum">
              <a:rPr lang="tr-TR" smtClean="0"/>
              <a:pPr/>
              <a:t>7</a:t>
            </a:fld>
            <a:endParaRPr lang="tr-TR"/>
          </a:p>
        </p:txBody>
      </p:sp>
    </p:spTree>
    <p:extLst>
      <p:ext uri="{BB962C8B-B14F-4D97-AF65-F5344CB8AC3E}">
        <p14:creationId xmlns="" xmlns:p14="http://schemas.microsoft.com/office/powerpoint/2010/main" val="3841339355"/>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Dikdörtgen 3"/>
          <p:cNvSpPr/>
          <p:nvPr/>
        </p:nvSpPr>
        <p:spPr>
          <a:xfrm>
            <a:off x="827584" y="771550"/>
            <a:ext cx="7560840" cy="3954929"/>
          </a:xfrm>
          <a:prstGeom prst="rect">
            <a:avLst/>
          </a:prstGeom>
        </p:spPr>
        <p:txBody>
          <a:bodyPr wrap="square">
            <a:spAutoFit/>
          </a:bodyPr>
          <a:lstStyle/>
          <a:p>
            <a:r>
              <a:rPr lang="tr-TR" dirty="0"/>
              <a:t>Okulun bir sistem olarak şu özelliklere sahip olması gerekir </a:t>
            </a:r>
            <a:r>
              <a:rPr lang="tr-TR" dirty="0" smtClean="0"/>
              <a:t>:</a:t>
            </a:r>
          </a:p>
          <a:p>
            <a:pPr marL="342900" indent="-342900">
              <a:spcBef>
                <a:spcPts val="600"/>
              </a:spcBef>
              <a:buFont typeface="+mj-lt"/>
              <a:buAutoNum type="arabicPeriod"/>
            </a:pPr>
            <a:r>
              <a:rPr lang="tr-TR" dirty="0" smtClean="0"/>
              <a:t>Okul</a:t>
            </a:r>
            <a:r>
              <a:rPr lang="tr-TR" dirty="0"/>
              <a:t>, açık bir sistem özelliği taşımalı ve çevresiyle sürekli etkileşim halinde olmalıdır. </a:t>
            </a:r>
            <a:endParaRPr lang="tr-TR" dirty="0" smtClean="0"/>
          </a:p>
          <a:p>
            <a:pPr marL="342900" indent="-342900">
              <a:spcBef>
                <a:spcPts val="600"/>
              </a:spcBef>
              <a:buFont typeface="+mj-lt"/>
              <a:buAutoNum type="arabicPeriod"/>
            </a:pPr>
            <a:r>
              <a:rPr lang="tr-TR" dirty="0" smtClean="0"/>
              <a:t>Okul </a:t>
            </a:r>
            <a:r>
              <a:rPr lang="tr-TR" dirty="0"/>
              <a:t>sistemi, alt sistemleriyle bütünlük içinde olmalı ve uyumlu çalışmalıdır. </a:t>
            </a:r>
          </a:p>
          <a:p>
            <a:pPr marL="342900" indent="-342900">
              <a:spcBef>
                <a:spcPts val="600"/>
              </a:spcBef>
              <a:buFont typeface="+mj-lt"/>
              <a:buAutoNum type="arabicPeriod"/>
            </a:pPr>
            <a:r>
              <a:rPr lang="tr-TR" dirty="0" smtClean="0"/>
              <a:t>Okulun </a:t>
            </a:r>
            <a:r>
              <a:rPr lang="tr-TR" dirty="0"/>
              <a:t>alt sistemleri de, kendi içlerinde ve aralarında uyumlu bir çaba ve davranış göstermelidir. </a:t>
            </a:r>
          </a:p>
          <a:p>
            <a:pPr marL="342900" indent="-342900">
              <a:spcBef>
                <a:spcPts val="600"/>
              </a:spcBef>
              <a:buFont typeface="+mj-lt"/>
              <a:buAutoNum type="arabicPeriod"/>
            </a:pPr>
            <a:r>
              <a:rPr lang="tr-TR" dirty="0" smtClean="0"/>
              <a:t>Okulun </a:t>
            </a:r>
            <a:r>
              <a:rPr lang="tr-TR" dirty="0"/>
              <a:t>toplumsal çevresiyle ilişkileri, canlı ve sürekli olmalıdır. </a:t>
            </a:r>
          </a:p>
          <a:p>
            <a:pPr marL="342900" indent="-342900">
              <a:spcBef>
                <a:spcPts val="600"/>
              </a:spcBef>
              <a:buFont typeface="+mj-lt"/>
              <a:buAutoNum type="arabicPeriod"/>
            </a:pPr>
            <a:r>
              <a:rPr lang="tr-TR" dirty="0" smtClean="0"/>
              <a:t>Okul</a:t>
            </a:r>
            <a:r>
              <a:rPr lang="tr-TR" dirty="0"/>
              <a:t>, çevredeki yenilik ve değişmelere de ayak uydurabilmelidir. </a:t>
            </a:r>
          </a:p>
          <a:p>
            <a:pPr marL="342900" indent="-342900">
              <a:spcBef>
                <a:spcPts val="600"/>
              </a:spcBef>
              <a:buFont typeface="+mj-lt"/>
              <a:buAutoNum type="arabicPeriod"/>
            </a:pPr>
            <a:r>
              <a:rPr lang="tr-TR" dirty="0" smtClean="0"/>
              <a:t>Okul</a:t>
            </a:r>
            <a:r>
              <a:rPr lang="tr-TR" dirty="0"/>
              <a:t>, çevreden aldığı girdileri etkili şekilde işleyerek istendik çıktılar verebilmelidir. </a:t>
            </a:r>
          </a:p>
          <a:p>
            <a:pPr marL="342900" indent="-342900">
              <a:spcBef>
                <a:spcPts val="600"/>
              </a:spcBef>
              <a:buFont typeface="+mj-lt"/>
              <a:buAutoNum type="arabicPeriod"/>
            </a:pPr>
            <a:r>
              <a:rPr lang="tr-TR" dirty="0" smtClean="0"/>
              <a:t>Okul</a:t>
            </a:r>
            <a:r>
              <a:rPr lang="tr-TR" dirty="0"/>
              <a:t>, çevrenin yıpratıcı etkilerinden kendini koruyarak, sürekli ve etkili bir değerlendirme ve geribildirim sistemine sahip olmalıdır. </a:t>
            </a:r>
          </a:p>
        </p:txBody>
      </p:sp>
      <p:sp>
        <p:nvSpPr>
          <p:cNvPr id="2" name="Slayt Numarası Yer Tutucusu 1"/>
          <p:cNvSpPr>
            <a:spLocks noGrp="1"/>
          </p:cNvSpPr>
          <p:nvPr>
            <p:ph type="sldNum" sz="quarter" idx="12"/>
          </p:nvPr>
        </p:nvSpPr>
        <p:spPr/>
        <p:txBody>
          <a:bodyPr/>
          <a:lstStyle/>
          <a:p>
            <a:fld id="{F302176B-0E47-46AC-8F43-DAB4B8A37D06}" type="slidenum">
              <a:rPr lang="tr-TR" smtClean="0"/>
              <a:pPr/>
              <a:t>8</a:t>
            </a:fld>
            <a:endParaRPr lang="tr-TR"/>
          </a:p>
        </p:txBody>
      </p:sp>
    </p:spTree>
    <p:extLst>
      <p:ext uri="{BB962C8B-B14F-4D97-AF65-F5344CB8AC3E}">
        <p14:creationId xmlns="" xmlns:p14="http://schemas.microsoft.com/office/powerpoint/2010/main" val="2014106157"/>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80">
                                          <p:stCondLst>
                                            <p:cond delay="0"/>
                                          </p:stCondLst>
                                        </p:cTn>
                                        <p:tgtEl>
                                          <p:spTgt spid="4">
                                            <p:txEl>
                                              <p:pRg st="1" end="1"/>
                                            </p:txEl>
                                          </p:spTgt>
                                        </p:tgtEl>
                                      </p:cBhvr>
                                    </p:animEffect>
                                    <p:anim calcmode="lin" valueType="num">
                                      <p:cBhvr>
                                        <p:cTn id="13" dur="1822" tmFilter="0,0; 0.14,0.36; 0.43,0.73; 0.71,0.91; 1.0,1.0">
                                          <p:stCondLst>
                                            <p:cond delay="0"/>
                                          </p:stCondLst>
                                        </p:cTn>
                                        <p:tgtEl>
                                          <p:spTgt spid="4">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xEl>
                                              <p:pRg st="1" end="1"/>
                                            </p:txEl>
                                          </p:spTgt>
                                        </p:tgtEl>
                                      </p:cBhvr>
                                      <p:to x="100000" y="60000"/>
                                    </p:animScale>
                                    <p:animScale>
                                      <p:cBhvr>
                                        <p:cTn id="19" dur="166" decel="50000">
                                          <p:stCondLst>
                                            <p:cond delay="676"/>
                                          </p:stCondLst>
                                        </p:cTn>
                                        <p:tgtEl>
                                          <p:spTgt spid="4">
                                            <p:txEl>
                                              <p:pRg st="1" end="1"/>
                                            </p:txEl>
                                          </p:spTgt>
                                        </p:tgtEl>
                                      </p:cBhvr>
                                      <p:to x="100000" y="100000"/>
                                    </p:animScale>
                                    <p:animScale>
                                      <p:cBhvr>
                                        <p:cTn id="20" dur="26">
                                          <p:stCondLst>
                                            <p:cond delay="1312"/>
                                          </p:stCondLst>
                                        </p:cTn>
                                        <p:tgtEl>
                                          <p:spTgt spid="4">
                                            <p:txEl>
                                              <p:pRg st="1" end="1"/>
                                            </p:txEl>
                                          </p:spTgt>
                                        </p:tgtEl>
                                      </p:cBhvr>
                                      <p:to x="100000" y="80000"/>
                                    </p:animScale>
                                    <p:animScale>
                                      <p:cBhvr>
                                        <p:cTn id="21" dur="166" decel="50000">
                                          <p:stCondLst>
                                            <p:cond delay="1338"/>
                                          </p:stCondLst>
                                        </p:cTn>
                                        <p:tgtEl>
                                          <p:spTgt spid="4">
                                            <p:txEl>
                                              <p:pRg st="1" end="1"/>
                                            </p:txEl>
                                          </p:spTgt>
                                        </p:tgtEl>
                                      </p:cBhvr>
                                      <p:to x="100000" y="100000"/>
                                    </p:animScale>
                                    <p:animScale>
                                      <p:cBhvr>
                                        <p:cTn id="22" dur="26">
                                          <p:stCondLst>
                                            <p:cond delay="1642"/>
                                          </p:stCondLst>
                                        </p:cTn>
                                        <p:tgtEl>
                                          <p:spTgt spid="4">
                                            <p:txEl>
                                              <p:pRg st="1" end="1"/>
                                            </p:txEl>
                                          </p:spTgt>
                                        </p:tgtEl>
                                      </p:cBhvr>
                                      <p:to x="100000" y="90000"/>
                                    </p:animScale>
                                    <p:animScale>
                                      <p:cBhvr>
                                        <p:cTn id="23" dur="166" decel="50000">
                                          <p:stCondLst>
                                            <p:cond delay="1668"/>
                                          </p:stCondLst>
                                        </p:cTn>
                                        <p:tgtEl>
                                          <p:spTgt spid="4">
                                            <p:txEl>
                                              <p:pRg st="1" end="1"/>
                                            </p:txEl>
                                          </p:spTgt>
                                        </p:tgtEl>
                                      </p:cBhvr>
                                      <p:to x="100000" y="100000"/>
                                    </p:animScale>
                                    <p:animScale>
                                      <p:cBhvr>
                                        <p:cTn id="24" dur="26">
                                          <p:stCondLst>
                                            <p:cond delay="1808"/>
                                          </p:stCondLst>
                                        </p:cTn>
                                        <p:tgtEl>
                                          <p:spTgt spid="4">
                                            <p:txEl>
                                              <p:pRg st="1" end="1"/>
                                            </p:txEl>
                                          </p:spTgt>
                                        </p:tgtEl>
                                      </p:cBhvr>
                                      <p:to x="100000" y="95000"/>
                                    </p:animScale>
                                    <p:animScale>
                                      <p:cBhvr>
                                        <p:cTn id="25" dur="166" decel="50000">
                                          <p:stCondLst>
                                            <p:cond delay="1834"/>
                                          </p:stCondLst>
                                        </p:cTn>
                                        <p:tgtEl>
                                          <p:spTgt spid="4">
                                            <p:txEl>
                                              <p:pRg st="1" end="1"/>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wipe(down)">
                                      <p:cBhvr>
                                        <p:cTn id="28" dur="580">
                                          <p:stCondLst>
                                            <p:cond delay="0"/>
                                          </p:stCondLst>
                                        </p:cTn>
                                        <p:tgtEl>
                                          <p:spTgt spid="4">
                                            <p:txEl>
                                              <p:pRg st="2" end="2"/>
                                            </p:txEl>
                                          </p:spTgt>
                                        </p:tgtEl>
                                      </p:cBhvr>
                                    </p:animEffect>
                                    <p:anim calcmode="lin" valueType="num">
                                      <p:cBhvr>
                                        <p:cTn id="29" dur="1822" tmFilter="0,0; 0.14,0.36; 0.43,0.73; 0.71,0.91; 1.0,1.0">
                                          <p:stCondLst>
                                            <p:cond delay="0"/>
                                          </p:stCondLst>
                                        </p:cTn>
                                        <p:tgtEl>
                                          <p:spTgt spid="4">
                                            <p:txEl>
                                              <p:pRg st="2" end="2"/>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4">
                                            <p:txEl>
                                              <p:pRg st="2" end="2"/>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4">
                                            <p:txEl>
                                              <p:pRg st="2" end="2"/>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4">
                                            <p:txEl>
                                              <p:pRg st="2" end="2"/>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4">
                                            <p:txEl>
                                              <p:pRg st="2" end="2"/>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4">
                                            <p:txEl>
                                              <p:pRg st="2" end="2"/>
                                            </p:txEl>
                                          </p:spTgt>
                                        </p:tgtEl>
                                      </p:cBhvr>
                                      <p:to x="100000" y="60000"/>
                                    </p:animScale>
                                    <p:animScale>
                                      <p:cBhvr>
                                        <p:cTn id="35" dur="166" decel="50000">
                                          <p:stCondLst>
                                            <p:cond delay="676"/>
                                          </p:stCondLst>
                                        </p:cTn>
                                        <p:tgtEl>
                                          <p:spTgt spid="4">
                                            <p:txEl>
                                              <p:pRg st="2" end="2"/>
                                            </p:txEl>
                                          </p:spTgt>
                                        </p:tgtEl>
                                      </p:cBhvr>
                                      <p:to x="100000" y="100000"/>
                                    </p:animScale>
                                    <p:animScale>
                                      <p:cBhvr>
                                        <p:cTn id="36" dur="26">
                                          <p:stCondLst>
                                            <p:cond delay="1312"/>
                                          </p:stCondLst>
                                        </p:cTn>
                                        <p:tgtEl>
                                          <p:spTgt spid="4">
                                            <p:txEl>
                                              <p:pRg st="2" end="2"/>
                                            </p:txEl>
                                          </p:spTgt>
                                        </p:tgtEl>
                                      </p:cBhvr>
                                      <p:to x="100000" y="80000"/>
                                    </p:animScale>
                                    <p:animScale>
                                      <p:cBhvr>
                                        <p:cTn id="37" dur="166" decel="50000">
                                          <p:stCondLst>
                                            <p:cond delay="1338"/>
                                          </p:stCondLst>
                                        </p:cTn>
                                        <p:tgtEl>
                                          <p:spTgt spid="4">
                                            <p:txEl>
                                              <p:pRg st="2" end="2"/>
                                            </p:txEl>
                                          </p:spTgt>
                                        </p:tgtEl>
                                      </p:cBhvr>
                                      <p:to x="100000" y="100000"/>
                                    </p:animScale>
                                    <p:animScale>
                                      <p:cBhvr>
                                        <p:cTn id="38" dur="26">
                                          <p:stCondLst>
                                            <p:cond delay="1642"/>
                                          </p:stCondLst>
                                        </p:cTn>
                                        <p:tgtEl>
                                          <p:spTgt spid="4">
                                            <p:txEl>
                                              <p:pRg st="2" end="2"/>
                                            </p:txEl>
                                          </p:spTgt>
                                        </p:tgtEl>
                                      </p:cBhvr>
                                      <p:to x="100000" y="90000"/>
                                    </p:animScale>
                                    <p:animScale>
                                      <p:cBhvr>
                                        <p:cTn id="39" dur="166" decel="50000">
                                          <p:stCondLst>
                                            <p:cond delay="1668"/>
                                          </p:stCondLst>
                                        </p:cTn>
                                        <p:tgtEl>
                                          <p:spTgt spid="4">
                                            <p:txEl>
                                              <p:pRg st="2" end="2"/>
                                            </p:txEl>
                                          </p:spTgt>
                                        </p:tgtEl>
                                      </p:cBhvr>
                                      <p:to x="100000" y="100000"/>
                                    </p:animScale>
                                    <p:animScale>
                                      <p:cBhvr>
                                        <p:cTn id="40" dur="26">
                                          <p:stCondLst>
                                            <p:cond delay="1808"/>
                                          </p:stCondLst>
                                        </p:cTn>
                                        <p:tgtEl>
                                          <p:spTgt spid="4">
                                            <p:txEl>
                                              <p:pRg st="2" end="2"/>
                                            </p:txEl>
                                          </p:spTgt>
                                        </p:tgtEl>
                                      </p:cBhvr>
                                      <p:to x="100000" y="95000"/>
                                    </p:animScale>
                                    <p:animScale>
                                      <p:cBhvr>
                                        <p:cTn id="41" dur="166" decel="50000">
                                          <p:stCondLst>
                                            <p:cond delay="1834"/>
                                          </p:stCondLst>
                                        </p:cTn>
                                        <p:tgtEl>
                                          <p:spTgt spid="4">
                                            <p:txEl>
                                              <p:pRg st="2" end="2"/>
                                            </p:txEl>
                                          </p:spTgt>
                                        </p:tgtEl>
                                      </p:cBhvr>
                                      <p:to x="100000" y="100000"/>
                                    </p:animScale>
                                  </p:childTnLst>
                                </p:cTn>
                              </p:par>
                              <p:par>
                                <p:cTn id="42" presetID="26" presetClass="entr" presetSubtype="0" fill="hold" nodeType="withEffect">
                                  <p:stCondLst>
                                    <p:cond delay="0"/>
                                  </p:stCondLst>
                                  <p:childTnLst>
                                    <p:set>
                                      <p:cBhvr>
                                        <p:cTn id="43" dur="1" fill="hold">
                                          <p:stCondLst>
                                            <p:cond delay="0"/>
                                          </p:stCondLst>
                                        </p:cTn>
                                        <p:tgtEl>
                                          <p:spTgt spid="4">
                                            <p:txEl>
                                              <p:pRg st="3" end="3"/>
                                            </p:txEl>
                                          </p:spTgt>
                                        </p:tgtEl>
                                        <p:attrNameLst>
                                          <p:attrName>style.visibility</p:attrName>
                                        </p:attrNameLst>
                                      </p:cBhvr>
                                      <p:to>
                                        <p:strVal val="visible"/>
                                      </p:to>
                                    </p:set>
                                    <p:animEffect transition="in" filter="wipe(down)">
                                      <p:cBhvr>
                                        <p:cTn id="44" dur="580">
                                          <p:stCondLst>
                                            <p:cond delay="0"/>
                                          </p:stCondLst>
                                        </p:cTn>
                                        <p:tgtEl>
                                          <p:spTgt spid="4">
                                            <p:txEl>
                                              <p:pRg st="3" end="3"/>
                                            </p:txEl>
                                          </p:spTgt>
                                        </p:tgtEl>
                                      </p:cBhvr>
                                    </p:animEffect>
                                    <p:anim calcmode="lin" valueType="num">
                                      <p:cBhvr>
                                        <p:cTn id="45" dur="1822" tmFilter="0,0; 0.14,0.36; 0.43,0.73; 0.71,0.91; 1.0,1.0">
                                          <p:stCondLst>
                                            <p:cond delay="0"/>
                                          </p:stCondLst>
                                        </p:cTn>
                                        <p:tgtEl>
                                          <p:spTgt spid="4">
                                            <p:txEl>
                                              <p:pRg st="3" end="3"/>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4">
                                            <p:txEl>
                                              <p:pRg st="3" end="3"/>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4">
                                            <p:txEl>
                                              <p:pRg st="3" end="3"/>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4">
                                            <p:txEl>
                                              <p:pRg st="3" end="3"/>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4">
                                            <p:txEl>
                                              <p:pRg st="3" end="3"/>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4">
                                            <p:txEl>
                                              <p:pRg st="3" end="3"/>
                                            </p:txEl>
                                          </p:spTgt>
                                        </p:tgtEl>
                                      </p:cBhvr>
                                      <p:to x="100000" y="60000"/>
                                    </p:animScale>
                                    <p:animScale>
                                      <p:cBhvr>
                                        <p:cTn id="51" dur="166" decel="50000">
                                          <p:stCondLst>
                                            <p:cond delay="676"/>
                                          </p:stCondLst>
                                        </p:cTn>
                                        <p:tgtEl>
                                          <p:spTgt spid="4">
                                            <p:txEl>
                                              <p:pRg st="3" end="3"/>
                                            </p:txEl>
                                          </p:spTgt>
                                        </p:tgtEl>
                                      </p:cBhvr>
                                      <p:to x="100000" y="100000"/>
                                    </p:animScale>
                                    <p:animScale>
                                      <p:cBhvr>
                                        <p:cTn id="52" dur="26">
                                          <p:stCondLst>
                                            <p:cond delay="1312"/>
                                          </p:stCondLst>
                                        </p:cTn>
                                        <p:tgtEl>
                                          <p:spTgt spid="4">
                                            <p:txEl>
                                              <p:pRg st="3" end="3"/>
                                            </p:txEl>
                                          </p:spTgt>
                                        </p:tgtEl>
                                      </p:cBhvr>
                                      <p:to x="100000" y="80000"/>
                                    </p:animScale>
                                    <p:animScale>
                                      <p:cBhvr>
                                        <p:cTn id="53" dur="166" decel="50000">
                                          <p:stCondLst>
                                            <p:cond delay="1338"/>
                                          </p:stCondLst>
                                        </p:cTn>
                                        <p:tgtEl>
                                          <p:spTgt spid="4">
                                            <p:txEl>
                                              <p:pRg st="3" end="3"/>
                                            </p:txEl>
                                          </p:spTgt>
                                        </p:tgtEl>
                                      </p:cBhvr>
                                      <p:to x="100000" y="100000"/>
                                    </p:animScale>
                                    <p:animScale>
                                      <p:cBhvr>
                                        <p:cTn id="54" dur="26">
                                          <p:stCondLst>
                                            <p:cond delay="1642"/>
                                          </p:stCondLst>
                                        </p:cTn>
                                        <p:tgtEl>
                                          <p:spTgt spid="4">
                                            <p:txEl>
                                              <p:pRg st="3" end="3"/>
                                            </p:txEl>
                                          </p:spTgt>
                                        </p:tgtEl>
                                      </p:cBhvr>
                                      <p:to x="100000" y="90000"/>
                                    </p:animScale>
                                    <p:animScale>
                                      <p:cBhvr>
                                        <p:cTn id="55" dur="166" decel="50000">
                                          <p:stCondLst>
                                            <p:cond delay="1668"/>
                                          </p:stCondLst>
                                        </p:cTn>
                                        <p:tgtEl>
                                          <p:spTgt spid="4">
                                            <p:txEl>
                                              <p:pRg st="3" end="3"/>
                                            </p:txEl>
                                          </p:spTgt>
                                        </p:tgtEl>
                                      </p:cBhvr>
                                      <p:to x="100000" y="100000"/>
                                    </p:animScale>
                                    <p:animScale>
                                      <p:cBhvr>
                                        <p:cTn id="56" dur="26">
                                          <p:stCondLst>
                                            <p:cond delay="1808"/>
                                          </p:stCondLst>
                                        </p:cTn>
                                        <p:tgtEl>
                                          <p:spTgt spid="4">
                                            <p:txEl>
                                              <p:pRg st="3" end="3"/>
                                            </p:txEl>
                                          </p:spTgt>
                                        </p:tgtEl>
                                      </p:cBhvr>
                                      <p:to x="100000" y="95000"/>
                                    </p:animScale>
                                    <p:animScale>
                                      <p:cBhvr>
                                        <p:cTn id="57" dur="166" decel="50000">
                                          <p:stCondLst>
                                            <p:cond delay="1834"/>
                                          </p:stCondLst>
                                        </p:cTn>
                                        <p:tgtEl>
                                          <p:spTgt spid="4">
                                            <p:txEl>
                                              <p:pRg st="3" end="3"/>
                                            </p:txEl>
                                          </p:spTgt>
                                        </p:tgtEl>
                                      </p:cBhvr>
                                      <p:to x="100000" y="100000"/>
                                    </p:animScale>
                                  </p:childTnLst>
                                </p:cTn>
                              </p:par>
                              <p:par>
                                <p:cTn id="58" presetID="26" presetClass="entr" presetSubtype="0" fill="hold" nodeType="withEffect">
                                  <p:stCondLst>
                                    <p:cond delay="0"/>
                                  </p:stCondLst>
                                  <p:childTnLst>
                                    <p:set>
                                      <p:cBhvr>
                                        <p:cTn id="59" dur="1" fill="hold">
                                          <p:stCondLst>
                                            <p:cond delay="0"/>
                                          </p:stCondLst>
                                        </p:cTn>
                                        <p:tgtEl>
                                          <p:spTgt spid="4">
                                            <p:txEl>
                                              <p:pRg st="4" end="4"/>
                                            </p:txEl>
                                          </p:spTgt>
                                        </p:tgtEl>
                                        <p:attrNameLst>
                                          <p:attrName>style.visibility</p:attrName>
                                        </p:attrNameLst>
                                      </p:cBhvr>
                                      <p:to>
                                        <p:strVal val="visible"/>
                                      </p:to>
                                    </p:set>
                                    <p:animEffect transition="in" filter="wipe(down)">
                                      <p:cBhvr>
                                        <p:cTn id="60" dur="580">
                                          <p:stCondLst>
                                            <p:cond delay="0"/>
                                          </p:stCondLst>
                                        </p:cTn>
                                        <p:tgtEl>
                                          <p:spTgt spid="4">
                                            <p:txEl>
                                              <p:pRg st="4" end="4"/>
                                            </p:txEl>
                                          </p:spTgt>
                                        </p:tgtEl>
                                      </p:cBhvr>
                                    </p:animEffect>
                                    <p:anim calcmode="lin" valueType="num">
                                      <p:cBhvr>
                                        <p:cTn id="61" dur="1822" tmFilter="0,0; 0.14,0.36; 0.43,0.73; 0.71,0.91; 1.0,1.0">
                                          <p:stCondLst>
                                            <p:cond delay="0"/>
                                          </p:stCondLst>
                                        </p:cTn>
                                        <p:tgtEl>
                                          <p:spTgt spid="4">
                                            <p:txEl>
                                              <p:pRg st="4" end="4"/>
                                            </p:txEl>
                                          </p:spTgt>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4">
                                            <p:txEl>
                                              <p:pRg st="4" end="4"/>
                                            </p:txEl>
                                          </p:spTgt>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4">
                                            <p:txEl>
                                              <p:pRg st="4" end="4"/>
                                            </p:txEl>
                                          </p:spTgt>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4">
                                            <p:txEl>
                                              <p:pRg st="4" end="4"/>
                                            </p:txEl>
                                          </p:spTgt>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4">
                                            <p:txEl>
                                              <p:pRg st="4" end="4"/>
                                            </p:txEl>
                                          </p:spTgt>
                                        </p:tgtEl>
                                        <p:attrNameLst>
                                          <p:attrName>ppt_y</p:attrName>
                                        </p:attrNameLst>
                                      </p:cBhvr>
                                      <p:tavLst>
                                        <p:tav tm="0" fmla="#ppt_y-sin(pi*$)/81">
                                          <p:val>
                                            <p:fltVal val="0"/>
                                          </p:val>
                                        </p:tav>
                                        <p:tav tm="100000">
                                          <p:val>
                                            <p:fltVal val="1"/>
                                          </p:val>
                                        </p:tav>
                                      </p:tavLst>
                                    </p:anim>
                                    <p:animScale>
                                      <p:cBhvr>
                                        <p:cTn id="66" dur="26">
                                          <p:stCondLst>
                                            <p:cond delay="650"/>
                                          </p:stCondLst>
                                        </p:cTn>
                                        <p:tgtEl>
                                          <p:spTgt spid="4">
                                            <p:txEl>
                                              <p:pRg st="4" end="4"/>
                                            </p:txEl>
                                          </p:spTgt>
                                        </p:tgtEl>
                                      </p:cBhvr>
                                      <p:to x="100000" y="60000"/>
                                    </p:animScale>
                                    <p:animScale>
                                      <p:cBhvr>
                                        <p:cTn id="67" dur="166" decel="50000">
                                          <p:stCondLst>
                                            <p:cond delay="676"/>
                                          </p:stCondLst>
                                        </p:cTn>
                                        <p:tgtEl>
                                          <p:spTgt spid="4">
                                            <p:txEl>
                                              <p:pRg st="4" end="4"/>
                                            </p:txEl>
                                          </p:spTgt>
                                        </p:tgtEl>
                                      </p:cBhvr>
                                      <p:to x="100000" y="100000"/>
                                    </p:animScale>
                                    <p:animScale>
                                      <p:cBhvr>
                                        <p:cTn id="68" dur="26">
                                          <p:stCondLst>
                                            <p:cond delay="1312"/>
                                          </p:stCondLst>
                                        </p:cTn>
                                        <p:tgtEl>
                                          <p:spTgt spid="4">
                                            <p:txEl>
                                              <p:pRg st="4" end="4"/>
                                            </p:txEl>
                                          </p:spTgt>
                                        </p:tgtEl>
                                      </p:cBhvr>
                                      <p:to x="100000" y="80000"/>
                                    </p:animScale>
                                    <p:animScale>
                                      <p:cBhvr>
                                        <p:cTn id="69" dur="166" decel="50000">
                                          <p:stCondLst>
                                            <p:cond delay="1338"/>
                                          </p:stCondLst>
                                        </p:cTn>
                                        <p:tgtEl>
                                          <p:spTgt spid="4">
                                            <p:txEl>
                                              <p:pRg st="4" end="4"/>
                                            </p:txEl>
                                          </p:spTgt>
                                        </p:tgtEl>
                                      </p:cBhvr>
                                      <p:to x="100000" y="100000"/>
                                    </p:animScale>
                                    <p:animScale>
                                      <p:cBhvr>
                                        <p:cTn id="70" dur="26">
                                          <p:stCondLst>
                                            <p:cond delay="1642"/>
                                          </p:stCondLst>
                                        </p:cTn>
                                        <p:tgtEl>
                                          <p:spTgt spid="4">
                                            <p:txEl>
                                              <p:pRg st="4" end="4"/>
                                            </p:txEl>
                                          </p:spTgt>
                                        </p:tgtEl>
                                      </p:cBhvr>
                                      <p:to x="100000" y="90000"/>
                                    </p:animScale>
                                    <p:animScale>
                                      <p:cBhvr>
                                        <p:cTn id="71" dur="166" decel="50000">
                                          <p:stCondLst>
                                            <p:cond delay="1668"/>
                                          </p:stCondLst>
                                        </p:cTn>
                                        <p:tgtEl>
                                          <p:spTgt spid="4">
                                            <p:txEl>
                                              <p:pRg st="4" end="4"/>
                                            </p:txEl>
                                          </p:spTgt>
                                        </p:tgtEl>
                                      </p:cBhvr>
                                      <p:to x="100000" y="100000"/>
                                    </p:animScale>
                                    <p:animScale>
                                      <p:cBhvr>
                                        <p:cTn id="72" dur="26">
                                          <p:stCondLst>
                                            <p:cond delay="1808"/>
                                          </p:stCondLst>
                                        </p:cTn>
                                        <p:tgtEl>
                                          <p:spTgt spid="4">
                                            <p:txEl>
                                              <p:pRg st="4" end="4"/>
                                            </p:txEl>
                                          </p:spTgt>
                                        </p:tgtEl>
                                      </p:cBhvr>
                                      <p:to x="100000" y="95000"/>
                                    </p:animScale>
                                    <p:animScale>
                                      <p:cBhvr>
                                        <p:cTn id="73" dur="166" decel="50000">
                                          <p:stCondLst>
                                            <p:cond delay="1834"/>
                                          </p:stCondLst>
                                        </p:cTn>
                                        <p:tgtEl>
                                          <p:spTgt spid="4">
                                            <p:txEl>
                                              <p:pRg st="4" end="4"/>
                                            </p:txEl>
                                          </p:spTgt>
                                        </p:tgtEl>
                                      </p:cBhvr>
                                      <p:to x="100000" y="100000"/>
                                    </p:animScale>
                                  </p:childTnLst>
                                </p:cTn>
                              </p:par>
                              <p:par>
                                <p:cTn id="74" presetID="26" presetClass="entr" presetSubtype="0" fill="hold" nodeType="withEffect">
                                  <p:stCondLst>
                                    <p:cond delay="0"/>
                                  </p:stCondLst>
                                  <p:childTnLst>
                                    <p:set>
                                      <p:cBhvr>
                                        <p:cTn id="75" dur="1" fill="hold">
                                          <p:stCondLst>
                                            <p:cond delay="0"/>
                                          </p:stCondLst>
                                        </p:cTn>
                                        <p:tgtEl>
                                          <p:spTgt spid="4">
                                            <p:txEl>
                                              <p:pRg st="5" end="5"/>
                                            </p:txEl>
                                          </p:spTgt>
                                        </p:tgtEl>
                                        <p:attrNameLst>
                                          <p:attrName>style.visibility</p:attrName>
                                        </p:attrNameLst>
                                      </p:cBhvr>
                                      <p:to>
                                        <p:strVal val="visible"/>
                                      </p:to>
                                    </p:set>
                                    <p:animEffect transition="in" filter="wipe(down)">
                                      <p:cBhvr>
                                        <p:cTn id="76" dur="580">
                                          <p:stCondLst>
                                            <p:cond delay="0"/>
                                          </p:stCondLst>
                                        </p:cTn>
                                        <p:tgtEl>
                                          <p:spTgt spid="4">
                                            <p:txEl>
                                              <p:pRg st="5" end="5"/>
                                            </p:txEl>
                                          </p:spTgt>
                                        </p:tgtEl>
                                      </p:cBhvr>
                                    </p:animEffect>
                                    <p:anim calcmode="lin" valueType="num">
                                      <p:cBhvr>
                                        <p:cTn id="77" dur="1822" tmFilter="0,0; 0.14,0.36; 0.43,0.73; 0.71,0.91; 1.0,1.0">
                                          <p:stCondLst>
                                            <p:cond delay="0"/>
                                          </p:stCondLst>
                                        </p:cTn>
                                        <p:tgtEl>
                                          <p:spTgt spid="4">
                                            <p:txEl>
                                              <p:pRg st="5" end="5"/>
                                            </p:txEl>
                                          </p:spTgt>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4">
                                            <p:txEl>
                                              <p:pRg st="5" end="5"/>
                                            </p:txEl>
                                          </p:spTgt>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4">
                                            <p:txEl>
                                              <p:pRg st="5" end="5"/>
                                            </p:txEl>
                                          </p:spTgt>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4">
                                            <p:txEl>
                                              <p:pRg st="5" end="5"/>
                                            </p:txEl>
                                          </p:spTgt>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4">
                                            <p:txEl>
                                              <p:pRg st="5" end="5"/>
                                            </p:txEl>
                                          </p:spTgt>
                                        </p:tgtEl>
                                        <p:attrNameLst>
                                          <p:attrName>ppt_y</p:attrName>
                                        </p:attrNameLst>
                                      </p:cBhvr>
                                      <p:tavLst>
                                        <p:tav tm="0" fmla="#ppt_y-sin(pi*$)/81">
                                          <p:val>
                                            <p:fltVal val="0"/>
                                          </p:val>
                                        </p:tav>
                                        <p:tav tm="100000">
                                          <p:val>
                                            <p:fltVal val="1"/>
                                          </p:val>
                                        </p:tav>
                                      </p:tavLst>
                                    </p:anim>
                                    <p:animScale>
                                      <p:cBhvr>
                                        <p:cTn id="82" dur="26">
                                          <p:stCondLst>
                                            <p:cond delay="650"/>
                                          </p:stCondLst>
                                        </p:cTn>
                                        <p:tgtEl>
                                          <p:spTgt spid="4">
                                            <p:txEl>
                                              <p:pRg st="5" end="5"/>
                                            </p:txEl>
                                          </p:spTgt>
                                        </p:tgtEl>
                                      </p:cBhvr>
                                      <p:to x="100000" y="60000"/>
                                    </p:animScale>
                                    <p:animScale>
                                      <p:cBhvr>
                                        <p:cTn id="83" dur="166" decel="50000">
                                          <p:stCondLst>
                                            <p:cond delay="676"/>
                                          </p:stCondLst>
                                        </p:cTn>
                                        <p:tgtEl>
                                          <p:spTgt spid="4">
                                            <p:txEl>
                                              <p:pRg st="5" end="5"/>
                                            </p:txEl>
                                          </p:spTgt>
                                        </p:tgtEl>
                                      </p:cBhvr>
                                      <p:to x="100000" y="100000"/>
                                    </p:animScale>
                                    <p:animScale>
                                      <p:cBhvr>
                                        <p:cTn id="84" dur="26">
                                          <p:stCondLst>
                                            <p:cond delay="1312"/>
                                          </p:stCondLst>
                                        </p:cTn>
                                        <p:tgtEl>
                                          <p:spTgt spid="4">
                                            <p:txEl>
                                              <p:pRg st="5" end="5"/>
                                            </p:txEl>
                                          </p:spTgt>
                                        </p:tgtEl>
                                      </p:cBhvr>
                                      <p:to x="100000" y="80000"/>
                                    </p:animScale>
                                    <p:animScale>
                                      <p:cBhvr>
                                        <p:cTn id="85" dur="166" decel="50000">
                                          <p:stCondLst>
                                            <p:cond delay="1338"/>
                                          </p:stCondLst>
                                        </p:cTn>
                                        <p:tgtEl>
                                          <p:spTgt spid="4">
                                            <p:txEl>
                                              <p:pRg st="5" end="5"/>
                                            </p:txEl>
                                          </p:spTgt>
                                        </p:tgtEl>
                                      </p:cBhvr>
                                      <p:to x="100000" y="100000"/>
                                    </p:animScale>
                                    <p:animScale>
                                      <p:cBhvr>
                                        <p:cTn id="86" dur="26">
                                          <p:stCondLst>
                                            <p:cond delay="1642"/>
                                          </p:stCondLst>
                                        </p:cTn>
                                        <p:tgtEl>
                                          <p:spTgt spid="4">
                                            <p:txEl>
                                              <p:pRg st="5" end="5"/>
                                            </p:txEl>
                                          </p:spTgt>
                                        </p:tgtEl>
                                      </p:cBhvr>
                                      <p:to x="100000" y="90000"/>
                                    </p:animScale>
                                    <p:animScale>
                                      <p:cBhvr>
                                        <p:cTn id="87" dur="166" decel="50000">
                                          <p:stCondLst>
                                            <p:cond delay="1668"/>
                                          </p:stCondLst>
                                        </p:cTn>
                                        <p:tgtEl>
                                          <p:spTgt spid="4">
                                            <p:txEl>
                                              <p:pRg st="5" end="5"/>
                                            </p:txEl>
                                          </p:spTgt>
                                        </p:tgtEl>
                                      </p:cBhvr>
                                      <p:to x="100000" y="100000"/>
                                    </p:animScale>
                                    <p:animScale>
                                      <p:cBhvr>
                                        <p:cTn id="88" dur="26">
                                          <p:stCondLst>
                                            <p:cond delay="1808"/>
                                          </p:stCondLst>
                                        </p:cTn>
                                        <p:tgtEl>
                                          <p:spTgt spid="4">
                                            <p:txEl>
                                              <p:pRg st="5" end="5"/>
                                            </p:txEl>
                                          </p:spTgt>
                                        </p:tgtEl>
                                      </p:cBhvr>
                                      <p:to x="100000" y="95000"/>
                                    </p:animScale>
                                    <p:animScale>
                                      <p:cBhvr>
                                        <p:cTn id="89" dur="166" decel="50000">
                                          <p:stCondLst>
                                            <p:cond delay="1834"/>
                                          </p:stCondLst>
                                        </p:cTn>
                                        <p:tgtEl>
                                          <p:spTgt spid="4">
                                            <p:txEl>
                                              <p:pRg st="5" end="5"/>
                                            </p:txEl>
                                          </p:spTgt>
                                        </p:tgtEl>
                                      </p:cBhvr>
                                      <p:to x="100000" y="100000"/>
                                    </p:animScale>
                                  </p:childTnLst>
                                </p:cTn>
                              </p:par>
                              <p:par>
                                <p:cTn id="90" presetID="26" presetClass="entr" presetSubtype="0" fill="hold" nodeType="withEffect">
                                  <p:stCondLst>
                                    <p:cond delay="0"/>
                                  </p:stCondLst>
                                  <p:childTnLst>
                                    <p:set>
                                      <p:cBhvr>
                                        <p:cTn id="91" dur="1" fill="hold">
                                          <p:stCondLst>
                                            <p:cond delay="0"/>
                                          </p:stCondLst>
                                        </p:cTn>
                                        <p:tgtEl>
                                          <p:spTgt spid="4">
                                            <p:txEl>
                                              <p:pRg st="6" end="6"/>
                                            </p:txEl>
                                          </p:spTgt>
                                        </p:tgtEl>
                                        <p:attrNameLst>
                                          <p:attrName>style.visibility</p:attrName>
                                        </p:attrNameLst>
                                      </p:cBhvr>
                                      <p:to>
                                        <p:strVal val="visible"/>
                                      </p:to>
                                    </p:set>
                                    <p:animEffect transition="in" filter="wipe(down)">
                                      <p:cBhvr>
                                        <p:cTn id="92" dur="580">
                                          <p:stCondLst>
                                            <p:cond delay="0"/>
                                          </p:stCondLst>
                                        </p:cTn>
                                        <p:tgtEl>
                                          <p:spTgt spid="4">
                                            <p:txEl>
                                              <p:pRg st="6" end="6"/>
                                            </p:txEl>
                                          </p:spTgt>
                                        </p:tgtEl>
                                      </p:cBhvr>
                                    </p:animEffect>
                                    <p:anim calcmode="lin" valueType="num">
                                      <p:cBhvr>
                                        <p:cTn id="93" dur="1822" tmFilter="0,0; 0.14,0.36; 0.43,0.73; 0.71,0.91; 1.0,1.0">
                                          <p:stCondLst>
                                            <p:cond delay="0"/>
                                          </p:stCondLst>
                                        </p:cTn>
                                        <p:tgtEl>
                                          <p:spTgt spid="4">
                                            <p:txEl>
                                              <p:pRg st="6" end="6"/>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4">
                                            <p:txEl>
                                              <p:pRg st="6" end="6"/>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4">
                                            <p:txEl>
                                              <p:pRg st="6" end="6"/>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4">
                                            <p:txEl>
                                              <p:pRg st="6" end="6"/>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4">
                                            <p:txEl>
                                              <p:pRg st="6" end="6"/>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4">
                                            <p:txEl>
                                              <p:pRg st="6" end="6"/>
                                            </p:txEl>
                                          </p:spTgt>
                                        </p:tgtEl>
                                      </p:cBhvr>
                                      <p:to x="100000" y="60000"/>
                                    </p:animScale>
                                    <p:animScale>
                                      <p:cBhvr>
                                        <p:cTn id="99" dur="166" decel="50000">
                                          <p:stCondLst>
                                            <p:cond delay="676"/>
                                          </p:stCondLst>
                                        </p:cTn>
                                        <p:tgtEl>
                                          <p:spTgt spid="4">
                                            <p:txEl>
                                              <p:pRg st="6" end="6"/>
                                            </p:txEl>
                                          </p:spTgt>
                                        </p:tgtEl>
                                      </p:cBhvr>
                                      <p:to x="100000" y="100000"/>
                                    </p:animScale>
                                    <p:animScale>
                                      <p:cBhvr>
                                        <p:cTn id="100" dur="26">
                                          <p:stCondLst>
                                            <p:cond delay="1312"/>
                                          </p:stCondLst>
                                        </p:cTn>
                                        <p:tgtEl>
                                          <p:spTgt spid="4">
                                            <p:txEl>
                                              <p:pRg st="6" end="6"/>
                                            </p:txEl>
                                          </p:spTgt>
                                        </p:tgtEl>
                                      </p:cBhvr>
                                      <p:to x="100000" y="80000"/>
                                    </p:animScale>
                                    <p:animScale>
                                      <p:cBhvr>
                                        <p:cTn id="101" dur="166" decel="50000">
                                          <p:stCondLst>
                                            <p:cond delay="1338"/>
                                          </p:stCondLst>
                                        </p:cTn>
                                        <p:tgtEl>
                                          <p:spTgt spid="4">
                                            <p:txEl>
                                              <p:pRg st="6" end="6"/>
                                            </p:txEl>
                                          </p:spTgt>
                                        </p:tgtEl>
                                      </p:cBhvr>
                                      <p:to x="100000" y="100000"/>
                                    </p:animScale>
                                    <p:animScale>
                                      <p:cBhvr>
                                        <p:cTn id="102" dur="26">
                                          <p:stCondLst>
                                            <p:cond delay="1642"/>
                                          </p:stCondLst>
                                        </p:cTn>
                                        <p:tgtEl>
                                          <p:spTgt spid="4">
                                            <p:txEl>
                                              <p:pRg st="6" end="6"/>
                                            </p:txEl>
                                          </p:spTgt>
                                        </p:tgtEl>
                                      </p:cBhvr>
                                      <p:to x="100000" y="90000"/>
                                    </p:animScale>
                                    <p:animScale>
                                      <p:cBhvr>
                                        <p:cTn id="103" dur="166" decel="50000">
                                          <p:stCondLst>
                                            <p:cond delay="1668"/>
                                          </p:stCondLst>
                                        </p:cTn>
                                        <p:tgtEl>
                                          <p:spTgt spid="4">
                                            <p:txEl>
                                              <p:pRg st="6" end="6"/>
                                            </p:txEl>
                                          </p:spTgt>
                                        </p:tgtEl>
                                      </p:cBhvr>
                                      <p:to x="100000" y="100000"/>
                                    </p:animScale>
                                    <p:animScale>
                                      <p:cBhvr>
                                        <p:cTn id="104" dur="26">
                                          <p:stCondLst>
                                            <p:cond delay="1808"/>
                                          </p:stCondLst>
                                        </p:cTn>
                                        <p:tgtEl>
                                          <p:spTgt spid="4">
                                            <p:txEl>
                                              <p:pRg st="6" end="6"/>
                                            </p:txEl>
                                          </p:spTgt>
                                        </p:tgtEl>
                                      </p:cBhvr>
                                      <p:to x="100000" y="95000"/>
                                    </p:animScale>
                                    <p:animScale>
                                      <p:cBhvr>
                                        <p:cTn id="105" dur="166" decel="50000">
                                          <p:stCondLst>
                                            <p:cond delay="1834"/>
                                          </p:stCondLst>
                                        </p:cTn>
                                        <p:tgtEl>
                                          <p:spTgt spid="4">
                                            <p:txEl>
                                              <p:pRg st="6" end="6"/>
                                            </p:txEl>
                                          </p:spTgt>
                                        </p:tgtEl>
                                      </p:cBhvr>
                                      <p:to x="100000" y="100000"/>
                                    </p:animScale>
                                  </p:childTnLst>
                                </p:cTn>
                              </p:par>
                              <p:par>
                                <p:cTn id="106" presetID="26" presetClass="entr" presetSubtype="0" fill="hold" nodeType="withEffect">
                                  <p:stCondLst>
                                    <p:cond delay="0"/>
                                  </p:stCondLst>
                                  <p:childTnLst>
                                    <p:set>
                                      <p:cBhvr>
                                        <p:cTn id="107" dur="1" fill="hold">
                                          <p:stCondLst>
                                            <p:cond delay="0"/>
                                          </p:stCondLst>
                                        </p:cTn>
                                        <p:tgtEl>
                                          <p:spTgt spid="4">
                                            <p:txEl>
                                              <p:pRg st="7" end="7"/>
                                            </p:txEl>
                                          </p:spTgt>
                                        </p:tgtEl>
                                        <p:attrNameLst>
                                          <p:attrName>style.visibility</p:attrName>
                                        </p:attrNameLst>
                                      </p:cBhvr>
                                      <p:to>
                                        <p:strVal val="visible"/>
                                      </p:to>
                                    </p:set>
                                    <p:animEffect transition="in" filter="wipe(down)">
                                      <p:cBhvr>
                                        <p:cTn id="108" dur="580">
                                          <p:stCondLst>
                                            <p:cond delay="0"/>
                                          </p:stCondLst>
                                        </p:cTn>
                                        <p:tgtEl>
                                          <p:spTgt spid="4">
                                            <p:txEl>
                                              <p:pRg st="7" end="7"/>
                                            </p:txEl>
                                          </p:spTgt>
                                        </p:tgtEl>
                                      </p:cBhvr>
                                    </p:animEffect>
                                    <p:anim calcmode="lin" valueType="num">
                                      <p:cBhvr>
                                        <p:cTn id="109" dur="1822" tmFilter="0,0; 0.14,0.36; 0.43,0.73; 0.71,0.91; 1.0,1.0">
                                          <p:stCondLst>
                                            <p:cond delay="0"/>
                                          </p:stCondLst>
                                        </p:cTn>
                                        <p:tgtEl>
                                          <p:spTgt spid="4">
                                            <p:txEl>
                                              <p:pRg st="7" end="7"/>
                                            </p:txEl>
                                          </p:spTgt>
                                        </p:tgtEl>
                                        <p:attrNameLst>
                                          <p:attrName>ppt_x</p:attrName>
                                        </p:attrNameLst>
                                      </p:cBhvr>
                                      <p:tavLst>
                                        <p:tav tm="0">
                                          <p:val>
                                            <p:strVal val="#ppt_x-0.25"/>
                                          </p:val>
                                        </p:tav>
                                        <p:tav tm="100000">
                                          <p:val>
                                            <p:strVal val="#ppt_x"/>
                                          </p:val>
                                        </p:tav>
                                      </p:tavLst>
                                    </p:anim>
                                    <p:anim calcmode="lin" valueType="num">
                                      <p:cBhvr>
                                        <p:cTn id="110" dur="664" tmFilter="0.0,0.0; 0.25,0.07; 0.50,0.2; 0.75,0.467; 1.0,1.0">
                                          <p:stCondLst>
                                            <p:cond delay="0"/>
                                          </p:stCondLst>
                                        </p:cTn>
                                        <p:tgtEl>
                                          <p:spTgt spid="4">
                                            <p:txEl>
                                              <p:pRg st="7" end="7"/>
                                            </p:txEl>
                                          </p:spTgt>
                                        </p:tgtEl>
                                        <p:attrNameLst>
                                          <p:attrName>ppt_y</p:attrName>
                                        </p:attrNameLst>
                                      </p:cBhvr>
                                      <p:tavLst>
                                        <p:tav tm="0" fmla="#ppt_y-sin(pi*$)/3">
                                          <p:val>
                                            <p:fltVal val="0.5"/>
                                          </p:val>
                                        </p:tav>
                                        <p:tav tm="100000">
                                          <p:val>
                                            <p:fltVal val="1"/>
                                          </p:val>
                                        </p:tav>
                                      </p:tavLst>
                                    </p:anim>
                                    <p:anim calcmode="lin" valueType="num">
                                      <p:cBhvr>
                                        <p:cTn id="111" dur="664" tmFilter="0, 0; 0.125,0.2665; 0.25,0.4; 0.375,0.465; 0.5,0.5;  0.625,0.535; 0.75,0.6; 0.875,0.7335; 1,1">
                                          <p:stCondLst>
                                            <p:cond delay="664"/>
                                          </p:stCondLst>
                                        </p:cTn>
                                        <p:tgtEl>
                                          <p:spTgt spid="4">
                                            <p:txEl>
                                              <p:pRg st="7" end="7"/>
                                            </p:txEl>
                                          </p:spTgt>
                                        </p:tgtEl>
                                        <p:attrNameLst>
                                          <p:attrName>ppt_y</p:attrName>
                                        </p:attrNameLst>
                                      </p:cBhvr>
                                      <p:tavLst>
                                        <p:tav tm="0" fmla="#ppt_y-sin(pi*$)/9">
                                          <p:val>
                                            <p:fltVal val="0"/>
                                          </p:val>
                                        </p:tav>
                                        <p:tav tm="100000">
                                          <p:val>
                                            <p:fltVal val="1"/>
                                          </p:val>
                                        </p:tav>
                                      </p:tavLst>
                                    </p:anim>
                                    <p:anim calcmode="lin" valueType="num">
                                      <p:cBhvr>
                                        <p:cTn id="112" dur="332" tmFilter="0, 0; 0.125,0.2665; 0.25,0.4; 0.375,0.465; 0.5,0.5;  0.625,0.535; 0.75,0.6; 0.875,0.7335; 1,1">
                                          <p:stCondLst>
                                            <p:cond delay="1324"/>
                                          </p:stCondLst>
                                        </p:cTn>
                                        <p:tgtEl>
                                          <p:spTgt spid="4">
                                            <p:txEl>
                                              <p:pRg st="7" end="7"/>
                                            </p:txEl>
                                          </p:spTgt>
                                        </p:tgtEl>
                                        <p:attrNameLst>
                                          <p:attrName>ppt_y</p:attrName>
                                        </p:attrNameLst>
                                      </p:cBhvr>
                                      <p:tavLst>
                                        <p:tav tm="0" fmla="#ppt_y-sin(pi*$)/27">
                                          <p:val>
                                            <p:fltVal val="0"/>
                                          </p:val>
                                        </p:tav>
                                        <p:tav tm="100000">
                                          <p:val>
                                            <p:fltVal val="1"/>
                                          </p:val>
                                        </p:tav>
                                      </p:tavLst>
                                    </p:anim>
                                    <p:anim calcmode="lin" valueType="num">
                                      <p:cBhvr>
                                        <p:cTn id="113" dur="164" tmFilter="0, 0; 0.125,0.2665; 0.25,0.4; 0.375,0.465; 0.5,0.5;  0.625,0.535; 0.75,0.6; 0.875,0.7335; 1,1">
                                          <p:stCondLst>
                                            <p:cond delay="1656"/>
                                          </p:stCondLst>
                                        </p:cTn>
                                        <p:tgtEl>
                                          <p:spTgt spid="4">
                                            <p:txEl>
                                              <p:pRg st="7" end="7"/>
                                            </p:txEl>
                                          </p:spTgt>
                                        </p:tgtEl>
                                        <p:attrNameLst>
                                          <p:attrName>ppt_y</p:attrName>
                                        </p:attrNameLst>
                                      </p:cBhvr>
                                      <p:tavLst>
                                        <p:tav tm="0" fmla="#ppt_y-sin(pi*$)/81">
                                          <p:val>
                                            <p:fltVal val="0"/>
                                          </p:val>
                                        </p:tav>
                                        <p:tav tm="100000">
                                          <p:val>
                                            <p:fltVal val="1"/>
                                          </p:val>
                                        </p:tav>
                                      </p:tavLst>
                                    </p:anim>
                                    <p:animScale>
                                      <p:cBhvr>
                                        <p:cTn id="114" dur="26">
                                          <p:stCondLst>
                                            <p:cond delay="650"/>
                                          </p:stCondLst>
                                        </p:cTn>
                                        <p:tgtEl>
                                          <p:spTgt spid="4">
                                            <p:txEl>
                                              <p:pRg st="7" end="7"/>
                                            </p:txEl>
                                          </p:spTgt>
                                        </p:tgtEl>
                                      </p:cBhvr>
                                      <p:to x="100000" y="60000"/>
                                    </p:animScale>
                                    <p:animScale>
                                      <p:cBhvr>
                                        <p:cTn id="115" dur="166" decel="50000">
                                          <p:stCondLst>
                                            <p:cond delay="676"/>
                                          </p:stCondLst>
                                        </p:cTn>
                                        <p:tgtEl>
                                          <p:spTgt spid="4">
                                            <p:txEl>
                                              <p:pRg st="7" end="7"/>
                                            </p:txEl>
                                          </p:spTgt>
                                        </p:tgtEl>
                                      </p:cBhvr>
                                      <p:to x="100000" y="100000"/>
                                    </p:animScale>
                                    <p:animScale>
                                      <p:cBhvr>
                                        <p:cTn id="116" dur="26">
                                          <p:stCondLst>
                                            <p:cond delay="1312"/>
                                          </p:stCondLst>
                                        </p:cTn>
                                        <p:tgtEl>
                                          <p:spTgt spid="4">
                                            <p:txEl>
                                              <p:pRg st="7" end="7"/>
                                            </p:txEl>
                                          </p:spTgt>
                                        </p:tgtEl>
                                      </p:cBhvr>
                                      <p:to x="100000" y="80000"/>
                                    </p:animScale>
                                    <p:animScale>
                                      <p:cBhvr>
                                        <p:cTn id="117" dur="166" decel="50000">
                                          <p:stCondLst>
                                            <p:cond delay="1338"/>
                                          </p:stCondLst>
                                        </p:cTn>
                                        <p:tgtEl>
                                          <p:spTgt spid="4">
                                            <p:txEl>
                                              <p:pRg st="7" end="7"/>
                                            </p:txEl>
                                          </p:spTgt>
                                        </p:tgtEl>
                                      </p:cBhvr>
                                      <p:to x="100000" y="100000"/>
                                    </p:animScale>
                                    <p:animScale>
                                      <p:cBhvr>
                                        <p:cTn id="118" dur="26">
                                          <p:stCondLst>
                                            <p:cond delay="1642"/>
                                          </p:stCondLst>
                                        </p:cTn>
                                        <p:tgtEl>
                                          <p:spTgt spid="4">
                                            <p:txEl>
                                              <p:pRg st="7" end="7"/>
                                            </p:txEl>
                                          </p:spTgt>
                                        </p:tgtEl>
                                      </p:cBhvr>
                                      <p:to x="100000" y="90000"/>
                                    </p:animScale>
                                    <p:animScale>
                                      <p:cBhvr>
                                        <p:cTn id="119" dur="166" decel="50000">
                                          <p:stCondLst>
                                            <p:cond delay="1668"/>
                                          </p:stCondLst>
                                        </p:cTn>
                                        <p:tgtEl>
                                          <p:spTgt spid="4">
                                            <p:txEl>
                                              <p:pRg st="7" end="7"/>
                                            </p:txEl>
                                          </p:spTgt>
                                        </p:tgtEl>
                                      </p:cBhvr>
                                      <p:to x="100000" y="100000"/>
                                    </p:animScale>
                                    <p:animScale>
                                      <p:cBhvr>
                                        <p:cTn id="120" dur="26">
                                          <p:stCondLst>
                                            <p:cond delay="1808"/>
                                          </p:stCondLst>
                                        </p:cTn>
                                        <p:tgtEl>
                                          <p:spTgt spid="4">
                                            <p:txEl>
                                              <p:pRg st="7" end="7"/>
                                            </p:txEl>
                                          </p:spTgt>
                                        </p:tgtEl>
                                      </p:cBhvr>
                                      <p:to x="100000" y="95000"/>
                                    </p:animScale>
                                    <p:animScale>
                                      <p:cBhvr>
                                        <p:cTn id="121" dur="166" decel="50000">
                                          <p:stCondLst>
                                            <p:cond delay="1834"/>
                                          </p:stCondLst>
                                        </p:cTn>
                                        <p:tgtEl>
                                          <p:spTgt spid="4">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ikdörtgen 1"/>
          <p:cNvSpPr/>
          <p:nvPr/>
        </p:nvSpPr>
        <p:spPr>
          <a:xfrm>
            <a:off x="611560" y="627534"/>
            <a:ext cx="7488832" cy="553998"/>
          </a:xfrm>
          <a:prstGeom prst="rect">
            <a:avLst/>
          </a:prstGeom>
          <a:noFill/>
        </p:spPr>
        <p:txBody>
          <a:bodyPr wrap="square">
            <a:spAutoFit/>
          </a:bodyPr>
          <a:lstStyle/>
          <a:p>
            <a:pPr algn="ctr"/>
            <a:r>
              <a:rPr lang="tr-TR" sz="3000" b="1" dirty="0">
                <a:solidFill>
                  <a:srgbClr val="9E0000"/>
                </a:solidFill>
                <a:latin typeface="Arial Black" pitchFamily="34" charset="0"/>
              </a:rPr>
              <a:t>TOPLUMSAL </a:t>
            </a:r>
            <a:r>
              <a:rPr lang="tr-TR" sz="3000" b="1" dirty="0" smtClean="0">
                <a:solidFill>
                  <a:srgbClr val="9E0000"/>
                </a:solidFill>
                <a:latin typeface="Arial Black" pitchFamily="34" charset="0"/>
              </a:rPr>
              <a:t>DEĞİŞİM VE </a:t>
            </a:r>
            <a:r>
              <a:rPr lang="tr-TR" sz="3000" b="1" dirty="0">
                <a:solidFill>
                  <a:srgbClr val="9E0000"/>
                </a:solidFill>
                <a:latin typeface="Arial Black" pitchFamily="34" charset="0"/>
              </a:rPr>
              <a:t>EĞİTİM</a:t>
            </a:r>
          </a:p>
        </p:txBody>
      </p:sp>
      <p:sp>
        <p:nvSpPr>
          <p:cNvPr id="3" name="Dikdörtgen 2"/>
          <p:cNvSpPr/>
          <p:nvPr/>
        </p:nvSpPr>
        <p:spPr>
          <a:xfrm>
            <a:off x="1187624" y="2283718"/>
            <a:ext cx="7344816" cy="1200329"/>
          </a:xfrm>
          <a:prstGeom prst="rect">
            <a:avLst/>
          </a:prstGeom>
        </p:spPr>
        <p:txBody>
          <a:bodyPr wrap="square">
            <a:spAutoFit/>
          </a:bodyPr>
          <a:lstStyle/>
          <a:p>
            <a:pPr algn="ctr"/>
            <a:r>
              <a:rPr lang="tr-TR" dirty="0"/>
              <a:t>Eğitim, toplumsal değişim sürecinde üzerine düşeni yapmak için yeni bilgiler üretmek, üretilen bu yeni bilgileri yaymak, toplumun değerlerini geliştirmek, demokrasiyi ve demokratik davranışı yerleştirmek ve topluma bu değişim sürecinde yardımcı olmak zorundadır </a:t>
            </a:r>
          </a:p>
        </p:txBody>
      </p:sp>
      <p:sp>
        <p:nvSpPr>
          <p:cNvPr id="4" name="Slayt Numarası Yer Tutucusu 3"/>
          <p:cNvSpPr>
            <a:spLocks noGrp="1"/>
          </p:cNvSpPr>
          <p:nvPr>
            <p:ph type="sldNum" sz="quarter" idx="12"/>
          </p:nvPr>
        </p:nvSpPr>
        <p:spPr/>
        <p:txBody>
          <a:bodyPr/>
          <a:lstStyle/>
          <a:p>
            <a:fld id="{F302176B-0E47-46AC-8F43-DAB4B8A37D06}" type="slidenum">
              <a:rPr lang="tr-TR" smtClean="0"/>
              <a:pPr/>
              <a:t>9</a:t>
            </a:fld>
            <a:endParaRPr lang="tr-TR"/>
          </a:p>
        </p:txBody>
      </p:sp>
    </p:spTree>
    <p:extLst>
      <p:ext uri="{BB962C8B-B14F-4D97-AF65-F5344CB8AC3E}">
        <p14:creationId xmlns="" xmlns:p14="http://schemas.microsoft.com/office/powerpoint/2010/main" val="2571597661"/>
      </p:ext>
    </p:extLst>
  </p:cSld>
  <p:clrMapOvr>
    <a:masterClrMapping/>
  </p:clrMapOvr>
  <mc:AlternateContent xmlns:mc="http://schemas.openxmlformats.org/markup-compatibility/2006">
    <mc:Choice xmlns="" xmlns:p14="http://schemas.microsoft.com/office/powerpoint/2010/main" Requires="p14">
      <p:transition spd="med" p14:dur="600">
        <p14:switch dir="r"/>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102</TotalTime>
  <Words>953</Words>
  <Application>Microsoft Office PowerPoint</Application>
  <PresentationFormat>Ekran Gösterisi (16:9)</PresentationFormat>
  <Paragraphs>94</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Hisse Senedi</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Üsküdar</cp:lastModifiedBy>
  <cp:revision>28</cp:revision>
  <dcterms:modified xsi:type="dcterms:W3CDTF">2019-03-20T11:02:18Z</dcterms:modified>
</cp:coreProperties>
</file>