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696"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93B27-B900-4568-BD57-5108F528EC13}" v="349" dt="2021-07-07T08:40:59.643"/>
    <p1510:client id="{46421049-1879-5E47-B40F-8D4D6E0D9C34}" v="198" dt="2021-07-06T11:28:44.755"/>
    <p1510:client id="{667AA1FC-91D8-440F-95F6-AF3602F8B22D}" v="2" dt="2021-07-06T09:20:19.181"/>
    <p1510:client id="{8793FE90-1882-4E04-A6F1-7795BC2E8507}" v="161" dt="2021-07-06T09:47:11.892"/>
    <p1510:client id="{A834C342-F44C-9DE3-1E7A-598BF8CC7EBB}" v="2" dt="2021-07-06T09:49:36.807"/>
    <p1510:client id="{B5A86F5B-8BFC-42E9-96A7-197ED8887199}" v="4" dt="2021-07-06T09:21:39.934"/>
    <p1510:client id="{C21971B3-616B-4DD6-FE5B-7F514798A54D}" v="167" dt="2021-07-06T11:45:47.617"/>
    <p1510:client id="{D82DE56E-E103-479F-8CD1-71BAA746674A}" v="343" dt="2021-07-06T18:18:14.797"/>
    <p1510:client id="{E7D8C878-5B7F-447A-9363-3857516879A8}" v="2" dt="2021-07-06T09:20:50.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10/7/2021</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8271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54811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10/7/2021</a:t>
            </a:fld>
            <a:endParaRPr lang="en-US"/>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427043663"/>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83312920"/>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9BB8F2C0-5085-4286-BF3B-489C592A9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5" descr="iç mekan, cihaz, vektör grafikler içeren bir resim&#10;&#10;Açıklama otomatik olarak oluşturuldu">
            <a:extLst>
              <a:ext uri="{FF2B5EF4-FFF2-40B4-BE49-F238E27FC236}">
                <a16:creationId xmlns:a16="http://schemas.microsoft.com/office/drawing/2014/main" id="{70879573-12C7-4C7D-AFA2-D60C66C6DFA9}"/>
              </a:ext>
            </a:extLst>
          </p:cNvPr>
          <p:cNvPicPr>
            <a:picLocks noChangeAspect="1"/>
          </p:cNvPicPr>
          <p:nvPr/>
        </p:nvPicPr>
        <p:blipFill rotWithShape="1">
          <a:blip r:embed="rId2"/>
          <a:srcRect t="7001" r="2" b="8080"/>
          <a:stretch/>
        </p:blipFill>
        <p:spPr>
          <a:xfrm>
            <a:off x="20" y="10"/>
            <a:ext cx="7113748" cy="6864903"/>
          </a:xfrm>
          <a:prstGeom prst="rect">
            <a:avLst/>
          </a:prstGeom>
        </p:spPr>
      </p:pic>
      <p:sp>
        <p:nvSpPr>
          <p:cNvPr id="20" name="Freeform: Shape 11">
            <a:extLst>
              <a:ext uri="{FF2B5EF4-FFF2-40B4-BE49-F238E27FC236}">
                <a16:creationId xmlns:a16="http://schemas.microsoft.com/office/drawing/2014/main" id="{E705AD56-8B1B-4111-AE73-A1DEC707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5103" y="-5976"/>
            <a:ext cx="8556895" cy="6872531"/>
          </a:xfrm>
          <a:custGeom>
            <a:avLst/>
            <a:gdLst>
              <a:gd name="connsiteX0" fmla="*/ 5317418 w 8556895"/>
              <a:gd name="connsiteY0" fmla="*/ 0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0 w 8556895"/>
              <a:gd name="connsiteY4" fmla="*/ 6865265 h 6865265"/>
              <a:gd name="connsiteX5" fmla="*/ 3430955 w 8556895"/>
              <a:gd name="connsiteY5" fmla="*/ 3434310 h 6865265"/>
              <a:gd name="connsiteX6" fmla="*/ 176556 w 8556895"/>
              <a:gd name="connsiteY6" fmla="*/ 7819 h 6865265"/>
              <a:gd name="connsiteX7" fmla="*/ 154644 w 8556895"/>
              <a:gd name="connsiteY7" fmla="*/ 7265 h 6865265"/>
              <a:gd name="connsiteX8" fmla="*/ 5317418 w 8556895"/>
              <a:gd name="connsiteY8"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 name="connsiteX7" fmla="*/ 5317418 w 8556895"/>
              <a:gd name="connsiteY7" fmla="*/ 7265 h 6865265"/>
              <a:gd name="connsiteX0" fmla="*/ 154644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895" h="6865265">
                <a:moveTo>
                  <a:pt x="154644" y="7265"/>
                </a:moveTo>
                <a:lnTo>
                  <a:pt x="8556895" y="0"/>
                </a:lnTo>
                <a:lnTo>
                  <a:pt x="8556895" y="6858000"/>
                </a:lnTo>
                <a:lnTo>
                  <a:pt x="0" y="6865265"/>
                </a:lnTo>
                <a:cubicBezTo>
                  <a:pt x="1894864" y="6865265"/>
                  <a:pt x="3430955" y="5329174"/>
                  <a:pt x="3430955" y="3434310"/>
                </a:cubicBezTo>
                <a:cubicBezTo>
                  <a:pt x="3430955" y="1598661"/>
                  <a:pt x="1989370" y="99711"/>
                  <a:pt x="176556" y="7819"/>
                </a:cubicBezTo>
                <a:lnTo>
                  <a:pt x="154644" y="72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p:cNvSpPr>
            <a:spLocks noGrp="1"/>
          </p:cNvSpPr>
          <p:nvPr>
            <p:ph type="ctrTitle"/>
          </p:nvPr>
        </p:nvSpPr>
        <p:spPr>
          <a:xfrm>
            <a:off x="7426518" y="685800"/>
            <a:ext cx="4155881" cy="3814481"/>
          </a:xfrm>
        </p:spPr>
        <p:txBody>
          <a:bodyPr vert="horz" lIns="91440" tIns="45720" rIns="91440" bIns="45720" rtlCol="0">
            <a:normAutofit/>
          </a:bodyPr>
          <a:lstStyle/>
          <a:p>
            <a:pPr algn="ctr">
              <a:lnSpc>
                <a:spcPct val="90000"/>
              </a:lnSpc>
            </a:pPr>
            <a:r>
              <a:rPr lang="tr-TR" sz="2600" b="1" dirty="0">
                <a:solidFill>
                  <a:srgbClr val="FFFFFF"/>
                </a:solidFill>
                <a:latin typeface="Times New Roman"/>
                <a:ea typeface="+mj-lt"/>
                <a:cs typeface="+mj-lt"/>
              </a:rPr>
              <a:t>YILDIZ TEKNİK ÜNİVERSİTESİ</a:t>
            </a:r>
            <a:br>
              <a:rPr lang="tr-TR" sz="2600" b="1" dirty="0">
                <a:latin typeface="Times New Roman"/>
                <a:ea typeface="+mj-lt"/>
                <a:cs typeface="+mj-lt"/>
              </a:rPr>
            </a:br>
            <a:r>
              <a:rPr lang="tr-TR" sz="2600" b="1" dirty="0">
                <a:solidFill>
                  <a:srgbClr val="FFFFFF"/>
                </a:solidFill>
                <a:latin typeface="Times New Roman"/>
                <a:ea typeface="+mj-lt"/>
                <a:cs typeface="+mj-lt"/>
              </a:rPr>
              <a:t> </a:t>
            </a:r>
            <a:br>
              <a:rPr lang="tr-TR" sz="2600" b="1" dirty="0">
                <a:latin typeface="Times New Roman"/>
                <a:ea typeface="+mj-lt"/>
                <a:cs typeface="+mj-lt"/>
              </a:rPr>
            </a:br>
            <a:r>
              <a:rPr lang="tr-TR" sz="2600" b="1" dirty="0">
                <a:solidFill>
                  <a:srgbClr val="FFFFFF"/>
                </a:solidFill>
                <a:latin typeface="Times New Roman"/>
                <a:ea typeface="+mj-lt"/>
                <a:cs typeface="+mj-lt"/>
              </a:rPr>
              <a:t>BİYOMÜHENDİSLİK BÖLÜMÜ</a:t>
            </a:r>
            <a:br>
              <a:rPr lang="tr-TR" sz="2600" b="1" dirty="0">
                <a:latin typeface="Times New Roman"/>
                <a:ea typeface="+mj-lt"/>
                <a:cs typeface="+mj-lt"/>
              </a:rPr>
            </a:br>
            <a:r>
              <a:rPr lang="tr-TR" sz="2600" b="1" dirty="0">
                <a:solidFill>
                  <a:srgbClr val="FFFFFF"/>
                </a:solidFill>
                <a:latin typeface="Times New Roman"/>
                <a:ea typeface="+mj-lt"/>
                <a:cs typeface="+mj-lt"/>
              </a:rPr>
              <a:t> </a:t>
            </a:r>
            <a:br>
              <a:rPr lang="tr-TR" sz="2600" b="1" dirty="0">
                <a:latin typeface="Times New Roman"/>
                <a:ea typeface="+mj-lt"/>
                <a:cs typeface="+mj-lt"/>
              </a:rPr>
            </a:br>
            <a:r>
              <a:rPr lang="tr-TR" sz="2600" b="1" dirty="0">
                <a:solidFill>
                  <a:srgbClr val="FFFFFF"/>
                </a:solidFill>
                <a:latin typeface="Times New Roman"/>
                <a:ea typeface="+mj-lt"/>
                <a:cs typeface="+mj-lt"/>
              </a:rPr>
              <a:t> BİYOMÜHENDİSLİKTE MALZEME BİLİMİ</a:t>
            </a:r>
            <a:endParaRPr lang="en-US" sz="2600" dirty="0">
              <a:solidFill>
                <a:srgbClr val="FFFFFF"/>
              </a:solidFill>
              <a:latin typeface="Times New Roman"/>
              <a:cs typeface="Calibri Light"/>
            </a:endParaRPr>
          </a:p>
        </p:txBody>
      </p:sp>
      <p:sp>
        <p:nvSpPr>
          <p:cNvPr id="21" name="Freeform: Shape 13">
            <a:extLst>
              <a:ext uri="{FF2B5EF4-FFF2-40B4-BE49-F238E27FC236}">
                <a16:creationId xmlns:a16="http://schemas.microsoft.com/office/drawing/2014/main" id="{0439D4E6-5229-413A-A17B-5910539E8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600" y="4957767"/>
            <a:ext cx="9880399" cy="1907146"/>
          </a:xfrm>
          <a:custGeom>
            <a:avLst/>
            <a:gdLst>
              <a:gd name="connsiteX0" fmla="*/ 3703306 w 9880399"/>
              <a:gd name="connsiteY0" fmla="*/ 0 h 1907146"/>
              <a:gd name="connsiteX1" fmla="*/ 9880399 w 9880399"/>
              <a:gd name="connsiteY1" fmla="*/ 0 h 1907146"/>
              <a:gd name="connsiteX2" fmla="*/ 9880399 w 9880399"/>
              <a:gd name="connsiteY2" fmla="*/ 1907146 h 1907146"/>
              <a:gd name="connsiteX3" fmla="*/ 0 w 9880399"/>
              <a:gd name="connsiteY3" fmla="*/ 1907146 h 1907146"/>
              <a:gd name="connsiteX4" fmla="*/ 38110 w 9880399"/>
              <a:gd name="connsiteY4" fmla="*/ 1752976 h 1907146"/>
              <a:gd name="connsiteX5" fmla="*/ 2390342 w 9880399"/>
              <a:gd name="connsiteY5" fmla="*/ 1 h 1907146"/>
              <a:gd name="connsiteX6" fmla="*/ 2500931 w 9880399"/>
              <a:gd name="connsiteY6" fmla="*/ 2797 h 1907146"/>
              <a:gd name="connsiteX7" fmla="*/ 3703306 w 9880399"/>
              <a:gd name="connsiteY7" fmla="*/ 2797 h 19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399" h="1907146">
                <a:moveTo>
                  <a:pt x="3703306" y="0"/>
                </a:moveTo>
                <a:lnTo>
                  <a:pt x="9880399" y="0"/>
                </a:lnTo>
                <a:lnTo>
                  <a:pt x="9880399" y="1907146"/>
                </a:lnTo>
                <a:lnTo>
                  <a:pt x="0" y="1907146"/>
                </a:lnTo>
                <a:lnTo>
                  <a:pt x="38110" y="1752976"/>
                </a:lnTo>
                <a:cubicBezTo>
                  <a:pt x="339672" y="739254"/>
                  <a:pt x="1278677" y="1"/>
                  <a:pt x="2390342" y="1"/>
                </a:cubicBezTo>
                <a:lnTo>
                  <a:pt x="2500931" y="2797"/>
                </a:lnTo>
                <a:lnTo>
                  <a:pt x="3703306" y="2797"/>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Alt Başlık 2"/>
          <p:cNvSpPr>
            <a:spLocks noGrp="1"/>
          </p:cNvSpPr>
          <p:nvPr>
            <p:ph type="subTitle" idx="1"/>
          </p:nvPr>
        </p:nvSpPr>
        <p:spPr>
          <a:xfrm>
            <a:off x="6747435" y="5257800"/>
            <a:ext cx="5200306" cy="1118445"/>
          </a:xfrm>
        </p:spPr>
        <p:txBody>
          <a:bodyPr vert="horz" lIns="91440" tIns="45720" rIns="91440" bIns="45720" rtlCol="0" anchor="ctr">
            <a:noAutofit/>
          </a:bodyPr>
          <a:lstStyle/>
          <a:p>
            <a:pPr algn="ctr"/>
            <a:r>
              <a:rPr lang="tr-TR">
                <a:solidFill>
                  <a:schemeClr val="bg2"/>
                </a:solidFill>
                <a:latin typeface="Times New Roman"/>
                <a:cs typeface="Calibri"/>
              </a:rPr>
              <a:t>Konu 1: Malzeme Atom Yapısı</a:t>
            </a:r>
            <a:endParaRPr lang="tr-TR"/>
          </a:p>
          <a:p>
            <a:pPr algn="ctr"/>
            <a:r>
              <a:rPr lang="tr-TR">
                <a:solidFill>
                  <a:schemeClr val="bg2"/>
                </a:solidFill>
                <a:latin typeface="Times New Roman"/>
                <a:ea typeface="+mn-lt"/>
                <a:cs typeface="+mn-lt"/>
              </a:rPr>
              <a:t>Dersi Veren Öğretim Üyesi: Prof. Dr. Mehmet Burçin PİŞKİN</a:t>
            </a:r>
            <a:endParaRPr lang="tr-TR">
              <a:solidFill>
                <a:schemeClr val="bg2"/>
              </a:solidFill>
              <a:latin typeface="Times New Roman"/>
              <a:cs typeface="Times New Roman"/>
            </a:endParaRPr>
          </a:p>
          <a:p>
            <a:pPr algn="ctr"/>
            <a:endParaRPr lang="tr-TR">
              <a:solidFill>
                <a:schemeClr val="bg2"/>
              </a:solidFill>
              <a:latin typeface="Times New Roman"/>
              <a:cs typeface="Calibri"/>
            </a:endParaRPr>
          </a:p>
        </p:txBody>
      </p: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555BBA-58D9-455F-B6C7-080DD34DE6C5}"/>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indent="0" algn="just">
              <a:buNone/>
            </a:pPr>
            <a:r>
              <a:rPr lang="en-US" sz="1800" b="1" dirty="0">
                <a:latin typeface="Times New Roman"/>
                <a:ea typeface="+mn-lt"/>
                <a:cs typeface="+mn-lt"/>
              </a:rPr>
              <a:t>2. </a:t>
            </a:r>
            <a:r>
              <a:rPr lang="en-US" sz="1800" b="1" dirty="0" err="1">
                <a:latin typeface="Times New Roman"/>
                <a:ea typeface="+mn-lt"/>
                <a:cs typeface="+mn-lt"/>
              </a:rPr>
              <a:t>Açısal</a:t>
            </a:r>
            <a:r>
              <a:rPr lang="en-US" sz="1800" b="1" dirty="0">
                <a:latin typeface="Times New Roman"/>
                <a:ea typeface="+mn-lt"/>
                <a:cs typeface="+mn-lt"/>
              </a:rPr>
              <a:t> </a:t>
            </a:r>
            <a:r>
              <a:rPr lang="en-US" sz="1800" b="1" dirty="0" err="1">
                <a:latin typeface="Times New Roman"/>
                <a:ea typeface="+mn-lt"/>
                <a:cs typeface="+mn-lt"/>
              </a:rPr>
              <a:t>kuantum</a:t>
            </a:r>
            <a:r>
              <a:rPr lang="en-US" sz="1800" b="1" dirty="0">
                <a:latin typeface="Times New Roman"/>
                <a:ea typeface="+mn-lt"/>
                <a:cs typeface="+mn-lt"/>
              </a:rPr>
              <a:t> </a:t>
            </a:r>
            <a:r>
              <a:rPr lang="en-US" sz="1800" b="1" dirty="0" err="1">
                <a:latin typeface="Times New Roman"/>
                <a:ea typeface="+mn-lt"/>
                <a:cs typeface="+mn-lt"/>
              </a:rPr>
              <a:t>sayısı</a:t>
            </a:r>
            <a:r>
              <a:rPr lang="en-US" sz="1800" b="1" dirty="0">
                <a:latin typeface="Times New Roman"/>
                <a:ea typeface="+mn-lt"/>
                <a:cs typeface="+mn-lt"/>
              </a:rPr>
              <a:t> (l): </a:t>
            </a:r>
            <a:r>
              <a:rPr lang="en-US" sz="1800" dirty="0">
                <a:latin typeface="Times New Roman"/>
                <a:ea typeface="+mn-lt"/>
                <a:cs typeface="+mn-lt"/>
              </a:rPr>
              <a:t>Bir </a:t>
            </a:r>
            <a:r>
              <a:rPr lang="en-US" sz="1800" dirty="0" err="1">
                <a:latin typeface="Times New Roman"/>
                <a:ea typeface="+mn-lt"/>
                <a:cs typeface="+mn-lt"/>
              </a:rPr>
              <a:t>elektron</a:t>
            </a:r>
            <a:r>
              <a:rPr lang="en-US" sz="1800" dirty="0">
                <a:latin typeface="Times New Roman"/>
                <a:ea typeface="+mn-lt"/>
                <a:cs typeface="+mn-lt"/>
              </a:rPr>
              <a:t> </a:t>
            </a:r>
            <a:r>
              <a:rPr lang="en-US" sz="1800" dirty="0" err="1">
                <a:latin typeface="Times New Roman"/>
                <a:ea typeface="+mn-lt"/>
                <a:cs typeface="+mn-lt"/>
              </a:rPr>
              <a:t>kabuğu</a:t>
            </a:r>
            <a:r>
              <a:rPr lang="en-US" sz="1800" dirty="0">
                <a:latin typeface="Times New Roman"/>
                <a:ea typeface="+mn-lt"/>
                <a:cs typeface="+mn-lt"/>
              </a:rPr>
              <a:t> </a:t>
            </a:r>
            <a:r>
              <a:rPr lang="en-US" sz="1800" dirty="0" err="1">
                <a:latin typeface="Times New Roman"/>
                <a:ea typeface="+mn-lt"/>
                <a:cs typeface="+mn-lt"/>
              </a:rPr>
              <a:t>içindeki</a:t>
            </a:r>
            <a:r>
              <a:rPr lang="en-US" sz="1800" dirty="0">
                <a:latin typeface="Times New Roman"/>
                <a:ea typeface="+mn-lt"/>
                <a:cs typeface="+mn-lt"/>
              </a:rPr>
              <a:t> alt </a:t>
            </a:r>
            <a:r>
              <a:rPr lang="en-US" sz="1800" dirty="0" err="1">
                <a:latin typeface="Times New Roman"/>
                <a:ea typeface="+mn-lt"/>
                <a:cs typeface="+mn-lt"/>
              </a:rPr>
              <a:t>kabukları</a:t>
            </a:r>
            <a:r>
              <a:rPr lang="en-US" sz="1800" dirty="0">
                <a:latin typeface="Times New Roman"/>
                <a:ea typeface="+mn-lt"/>
                <a:cs typeface="+mn-lt"/>
              </a:rPr>
              <a:t> </a:t>
            </a:r>
            <a:r>
              <a:rPr lang="en-US" sz="1800" dirty="0" err="1">
                <a:latin typeface="Times New Roman"/>
                <a:ea typeface="+mn-lt"/>
                <a:cs typeface="+mn-lt"/>
              </a:rPr>
              <a:t>veya</a:t>
            </a:r>
            <a:r>
              <a:rPr lang="en-US" sz="1800" dirty="0">
                <a:latin typeface="Times New Roman"/>
                <a:ea typeface="+mn-lt"/>
                <a:cs typeface="+mn-lt"/>
              </a:rPr>
              <a:t> alt </a:t>
            </a:r>
            <a:r>
              <a:rPr lang="en-US" sz="1800" dirty="0" err="1">
                <a:latin typeface="Times New Roman"/>
                <a:ea typeface="+mn-lt"/>
                <a:cs typeface="+mn-lt"/>
              </a:rPr>
              <a:t>enerji</a:t>
            </a:r>
            <a:r>
              <a:rPr lang="en-US" sz="1800" dirty="0">
                <a:latin typeface="Times New Roman"/>
                <a:ea typeface="+mn-lt"/>
                <a:cs typeface="+mn-lt"/>
              </a:rPr>
              <a:t> </a:t>
            </a:r>
            <a:r>
              <a:rPr lang="en-US" sz="1800" dirty="0" err="1">
                <a:latin typeface="Times New Roman"/>
                <a:ea typeface="+mn-lt"/>
                <a:cs typeface="+mn-lt"/>
              </a:rPr>
              <a:t>düzeylerini</a:t>
            </a:r>
            <a:r>
              <a:rPr lang="en-US" sz="1800" dirty="0">
                <a:latin typeface="Times New Roman"/>
                <a:ea typeface="+mn-lt"/>
                <a:cs typeface="+mn-lt"/>
              </a:rPr>
              <a:t> </a:t>
            </a:r>
            <a:r>
              <a:rPr lang="en-US" sz="1800" dirty="0" err="1">
                <a:latin typeface="Times New Roman"/>
                <a:ea typeface="+mn-lt"/>
                <a:cs typeface="+mn-lt"/>
              </a:rPr>
              <a:t>belirler</a:t>
            </a:r>
            <a:r>
              <a:rPr lang="en-US" sz="1800" dirty="0">
                <a:latin typeface="Times New Roman"/>
                <a:ea typeface="+mn-lt"/>
                <a:cs typeface="+mn-lt"/>
              </a:rPr>
              <a:t>. Bu </a:t>
            </a:r>
            <a:r>
              <a:rPr lang="en-US" sz="1800" dirty="0" err="1">
                <a:latin typeface="Times New Roman"/>
                <a:ea typeface="+mn-lt"/>
                <a:cs typeface="+mn-lt"/>
              </a:rPr>
              <a:t>sayı</a:t>
            </a:r>
            <a:r>
              <a:rPr lang="en-US" sz="1800" dirty="0">
                <a:latin typeface="Times New Roman"/>
                <a:ea typeface="+mn-lt"/>
                <a:cs typeface="+mn-lt"/>
              </a:rPr>
              <a:t>, orbital </a:t>
            </a:r>
            <a:r>
              <a:rPr lang="en-US" sz="1800" dirty="0" err="1">
                <a:latin typeface="Times New Roman"/>
                <a:ea typeface="+mn-lt"/>
                <a:cs typeface="+mn-lt"/>
              </a:rPr>
              <a:t>türünü</a:t>
            </a:r>
            <a:r>
              <a:rPr lang="en-US" sz="1800" dirty="0">
                <a:latin typeface="Times New Roman"/>
                <a:ea typeface="+mn-lt"/>
                <a:cs typeface="+mn-lt"/>
              </a:rPr>
              <a:t> </a:t>
            </a:r>
            <a:r>
              <a:rPr lang="en-US" sz="1800" dirty="0" err="1">
                <a:latin typeface="Times New Roman"/>
                <a:ea typeface="+mn-lt"/>
                <a:cs typeface="+mn-lt"/>
              </a:rPr>
              <a:t>belirler</a:t>
            </a:r>
            <a:r>
              <a:rPr lang="en-US" sz="1800" dirty="0">
                <a:latin typeface="Times New Roman"/>
                <a:ea typeface="+mn-lt"/>
                <a:cs typeface="+mn-lt"/>
              </a:rPr>
              <a:t>. </a:t>
            </a:r>
            <a:endParaRPr lang="en-US" sz="1800">
              <a:latin typeface="Times New Roman"/>
              <a:cs typeface="Calibri" panose="020F0502020204030204"/>
            </a:endParaRPr>
          </a:p>
          <a:p>
            <a:pPr marL="0" indent="0" algn="just">
              <a:buNone/>
            </a:pPr>
            <a:r>
              <a:rPr lang="en-US" sz="1800" dirty="0" err="1">
                <a:latin typeface="Times New Roman"/>
                <a:ea typeface="+mn-lt"/>
                <a:cs typeface="+mn-lt"/>
              </a:rPr>
              <a:t>Alabildiği</a:t>
            </a:r>
            <a:r>
              <a:rPr lang="en-US" sz="1800" dirty="0">
                <a:latin typeface="Times New Roman"/>
                <a:ea typeface="+mn-lt"/>
                <a:cs typeface="+mn-lt"/>
              </a:rPr>
              <a:t> </a:t>
            </a:r>
            <a:r>
              <a:rPr lang="en-US" sz="1800" dirty="0" err="1">
                <a:latin typeface="Times New Roman"/>
                <a:ea typeface="+mn-lt"/>
                <a:cs typeface="+mn-lt"/>
              </a:rPr>
              <a:t>değerler</a:t>
            </a:r>
            <a:r>
              <a:rPr lang="en-US" sz="1800" dirty="0">
                <a:latin typeface="Times New Roman"/>
                <a:ea typeface="+mn-lt"/>
                <a:cs typeface="+mn-lt"/>
              </a:rPr>
              <a:t>; l = 0, 1, 2, 3, …. (n– 1). </a:t>
            </a:r>
            <a:endParaRPr lang="en-US" sz="1800">
              <a:latin typeface="Times New Roman"/>
              <a:cs typeface="Calibri" panose="020F0502020204030204"/>
            </a:endParaRPr>
          </a:p>
          <a:p>
            <a:pPr algn="just"/>
            <a:r>
              <a:rPr lang="en-US" sz="1800" dirty="0">
                <a:latin typeface="Times New Roman"/>
                <a:ea typeface="+mn-lt"/>
                <a:cs typeface="+mn-lt"/>
              </a:rPr>
              <a:t>n = 1 de  </a:t>
            </a:r>
            <a:r>
              <a:rPr lang="en-US" sz="1800" b="1" dirty="0">
                <a:latin typeface="Times New Roman"/>
                <a:ea typeface="+mn-lt"/>
                <a:cs typeface="+mn-lt"/>
              </a:rPr>
              <a:t>l = </a:t>
            </a:r>
            <a:r>
              <a:rPr lang="en-US" sz="1800" dirty="0">
                <a:latin typeface="Times New Roman"/>
                <a:ea typeface="+mn-lt"/>
                <a:cs typeface="+mn-lt"/>
              </a:rPr>
              <a:t>n – 1 = 1 – 1 = 0 </a:t>
            </a:r>
            <a:r>
              <a:rPr lang="en-US" sz="1800" err="1">
                <a:latin typeface="Times New Roman"/>
                <a:ea typeface="+mn-lt"/>
                <a:cs typeface="+mn-lt"/>
              </a:rPr>
              <a:t>dır</a:t>
            </a:r>
            <a:r>
              <a:rPr lang="en-US" sz="1800" dirty="0">
                <a:latin typeface="Times New Roman"/>
                <a:ea typeface="+mn-lt"/>
                <a:cs typeface="+mn-lt"/>
              </a:rPr>
              <a:t>. Yani </a:t>
            </a:r>
            <a:r>
              <a:rPr lang="en-US" sz="1800" err="1">
                <a:latin typeface="Times New Roman"/>
                <a:ea typeface="+mn-lt"/>
                <a:cs typeface="+mn-lt"/>
              </a:rPr>
              <a:t>sadece</a:t>
            </a:r>
            <a:r>
              <a:rPr lang="en-US" sz="1800" dirty="0">
                <a:latin typeface="Times New Roman"/>
                <a:ea typeface="+mn-lt"/>
                <a:cs typeface="+mn-lt"/>
              </a:rPr>
              <a:t> s alt </a:t>
            </a:r>
            <a:r>
              <a:rPr lang="en-US" sz="1800" err="1">
                <a:latin typeface="Times New Roman"/>
                <a:ea typeface="+mn-lt"/>
                <a:cs typeface="+mn-lt"/>
              </a:rPr>
              <a:t>enerji</a:t>
            </a:r>
            <a:r>
              <a:rPr lang="en-US" sz="1800" dirty="0">
                <a:latin typeface="Times New Roman"/>
                <a:ea typeface="+mn-lt"/>
                <a:cs typeface="+mn-lt"/>
              </a:rPr>
              <a:t> </a:t>
            </a:r>
            <a:r>
              <a:rPr lang="en-US" sz="1800" err="1">
                <a:latin typeface="Times New Roman"/>
                <a:ea typeface="+mn-lt"/>
                <a:cs typeface="+mn-lt"/>
              </a:rPr>
              <a:t>seviyesi</a:t>
            </a:r>
            <a:r>
              <a:rPr lang="en-US" sz="1800" dirty="0">
                <a:latin typeface="Times New Roman"/>
                <a:ea typeface="+mn-lt"/>
                <a:cs typeface="+mn-lt"/>
              </a:rPr>
              <a:t> </a:t>
            </a:r>
            <a:r>
              <a:rPr lang="en-US" sz="1800" err="1">
                <a:latin typeface="Times New Roman"/>
                <a:ea typeface="+mn-lt"/>
                <a:cs typeface="+mn-lt"/>
              </a:rPr>
              <a:t>bulunabilir</a:t>
            </a:r>
            <a:r>
              <a:rPr lang="en-US" sz="1800" dirty="0">
                <a:latin typeface="Times New Roman"/>
                <a:ea typeface="+mn-lt"/>
                <a:cs typeface="+mn-lt"/>
              </a:rPr>
              <a:t>. </a:t>
            </a:r>
            <a:endParaRPr lang="en-US" sz="1800">
              <a:latin typeface="Times New Roman"/>
              <a:cs typeface="Times New Roman"/>
            </a:endParaRPr>
          </a:p>
          <a:p>
            <a:pPr algn="just"/>
            <a:r>
              <a:rPr lang="en-US" sz="1800" dirty="0">
                <a:latin typeface="Times New Roman"/>
                <a:ea typeface="+mn-lt"/>
                <a:cs typeface="+mn-lt"/>
              </a:rPr>
              <a:t>n = 2 de  </a:t>
            </a:r>
            <a:r>
              <a:rPr lang="en-US" sz="1800" b="1" dirty="0">
                <a:latin typeface="Times New Roman"/>
                <a:ea typeface="+mn-lt"/>
                <a:cs typeface="+mn-lt"/>
              </a:rPr>
              <a:t>l = </a:t>
            </a:r>
            <a:r>
              <a:rPr lang="en-US" sz="1800" dirty="0">
                <a:latin typeface="Times New Roman"/>
                <a:ea typeface="+mn-lt"/>
                <a:cs typeface="+mn-lt"/>
              </a:rPr>
              <a:t>n – 1 = 2 – 1 = 1 dir. Yani s </a:t>
            </a:r>
            <a:r>
              <a:rPr lang="en-US" sz="1800" err="1">
                <a:latin typeface="Times New Roman"/>
                <a:ea typeface="+mn-lt"/>
                <a:cs typeface="+mn-lt"/>
              </a:rPr>
              <a:t>ve</a:t>
            </a:r>
            <a:r>
              <a:rPr lang="en-US" sz="1800" dirty="0">
                <a:latin typeface="Times New Roman"/>
                <a:ea typeface="+mn-lt"/>
                <a:cs typeface="+mn-lt"/>
              </a:rPr>
              <a:t> p alt </a:t>
            </a:r>
            <a:r>
              <a:rPr lang="en-US" sz="1800" err="1">
                <a:latin typeface="Times New Roman"/>
                <a:ea typeface="+mn-lt"/>
                <a:cs typeface="+mn-lt"/>
              </a:rPr>
              <a:t>enerji</a:t>
            </a:r>
            <a:r>
              <a:rPr lang="en-US" sz="1800" dirty="0">
                <a:latin typeface="Times New Roman"/>
                <a:ea typeface="+mn-lt"/>
                <a:cs typeface="+mn-lt"/>
              </a:rPr>
              <a:t> </a:t>
            </a:r>
            <a:r>
              <a:rPr lang="en-US" sz="1800" err="1">
                <a:latin typeface="Times New Roman"/>
                <a:ea typeface="+mn-lt"/>
                <a:cs typeface="+mn-lt"/>
              </a:rPr>
              <a:t>seviyesi</a:t>
            </a:r>
            <a:r>
              <a:rPr lang="en-US" sz="1800" dirty="0">
                <a:latin typeface="Times New Roman"/>
                <a:ea typeface="+mn-lt"/>
                <a:cs typeface="+mn-lt"/>
              </a:rPr>
              <a:t> </a:t>
            </a:r>
            <a:r>
              <a:rPr lang="en-US" sz="1800" err="1">
                <a:latin typeface="Times New Roman"/>
                <a:ea typeface="+mn-lt"/>
                <a:cs typeface="+mn-lt"/>
              </a:rPr>
              <a:t>bulunabilir</a:t>
            </a:r>
            <a:r>
              <a:rPr lang="en-US" sz="1800" dirty="0">
                <a:latin typeface="Times New Roman"/>
                <a:ea typeface="+mn-lt"/>
                <a:cs typeface="+mn-lt"/>
              </a:rPr>
              <a:t>. </a:t>
            </a:r>
            <a:endParaRPr lang="en-US" sz="1800">
              <a:latin typeface="Times New Roman"/>
              <a:cs typeface="Times New Roman"/>
            </a:endParaRPr>
          </a:p>
          <a:p>
            <a:pPr algn="just"/>
            <a:r>
              <a:rPr lang="en-US" sz="1800" dirty="0">
                <a:latin typeface="Times New Roman"/>
                <a:ea typeface="+mn-lt"/>
                <a:cs typeface="+mn-lt"/>
              </a:rPr>
              <a:t>n = 3 de  </a:t>
            </a:r>
            <a:r>
              <a:rPr lang="en-US" sz="1800" b="1" dirty="0">
                <a:latin typeface="Times New Roman"/>
                <a:ea typeface="+mn-lt"/>
                <a:cs typeface="+mn-lt"/>
              </a:rPr>
              <a:t>l = </a:t>
            </a:r>
            <a:r>
              <a:rPr lang="en-US" sz="1800" dirty="0">
                <a:latin typeface="Times New Roman"/>
                <a:ea typeface="+mn-lt"/>
                <a:cs typeface="+mn-lt"/>
              </a:rPr>
              <a:t>n – 1 = 3 – 1 = 2 dir. Yani s, p, d alt </a:t>
            </a:r>
            <a:r>
              <a:rPr lang="en-US" sz="1800" err="1">
                <a:latin typeface="Times New Roman"/>
                <a:ea typeface="+mn-lt"/>
                <a:cs typeface="+mn-lt"/>
              </a:rPr>
              <a:t>enerji</a:t>
            </a:r>
            <a:r>
              <a:rPr lang="en-US" sz="1800" dirty="0">
                <a:latin typeface="Times New Roman"/>
                <a:ea typeface="+mn-lt"/>
                <a:cs typeface="+mn-lt"/>
              </a:rPr>
              <a:t> </a:t>
            </a:r>
            <a:r>
              <a:rPr lang="en-US" sz="1800" err="1">
                <a:latin typeface="Times New Roman"/>
                <a:ea typeface="+mn-lt"/>
                <a:cs typeface="+mn-lt"/>
              </a:rPr>
              <a:t>seviyesi</a:t>
            </a:r>
            <a:r>
              <a:rPr lang="en-US" sz="1800" dirty="0">
                <a:latin typeface="Times New Roman"/>
                <a:ea typeface="+mn-lt"/>
                <a:cs typeface="+mn-lt"/>
              </a:rPr>
              <a:t> </a:t>
            </a:r>
            <a:r>
              <a:rPr lang="en-US" sz="1800" err="1">
                <a:latin typeface="Times New Roman"/>
                <a:ea typeface="+mn-lt"/>
                <a:cs typeface="+mn-lt"/>
              </a:rPr>
              <a:t>bulunabilir</a:t>
            </a:r>
            <a:r>
              <a:rPr lang="en-US" sz="1800" dirty="0">
                <a:latin typeface="Times New Roman"/>
                <a:ea typeface="+mn-lt"/>
                <a:cs typeface="+mn-lt"/>
              </a:rPr>
              <a:t>. </a:t>
            </a:r>
            <a:endParaRPr lang="en-US" sz="1800">
              <a:latin typeface="Times New Roman"/>
              <a:cs typeface="Times New Roman"/>
            </a:endParaRPr>
          </a:p>
          <a:p>
            <a:pPr algn="just"/>
            <a:r>
              <a:rPr lang="en-US" sz="1800" dirty="0">
                <a:latin typeface="Times New Roman"/>
                <a:ea typeface="+mn-lt"/>
                <a:cs typeface="+mn-lt"/>
              </a:rPr>
              <a:t>n = 4 de  </a:t>
            </a:r>
            <a:r>
              <a:rPr lang="en-US" sz="1800" b="1" dirty="0">
                <a:latin typeface="Times New Roman"/>
                <a:ea typeface="+mn-lt"/>
                <a:cs typeface="+mn-lt"/>
              </a:rPr>
              <a:t>l = </a:t>
            </a:r>
            <a:r>
              <a:rPr lang="en-US" sz="1800" dirty="0">
                <a:latin typeface="Times New Roman"/>
                <a:ea typeface="+mn-lt"/>
                <a:cs typeface="+mn-lt"/>
              </a:rPr>
              <a:t>n – 1 = 4 – 1 = 3 dir. Yani s, p, d, f alt </a:t>
            </a:r>
            <a:r>
              <a:rPr lang="en-US" sz="1800" err="1">
                <a:latin typeface="Times New Roman"/>
                <a:ea typeface="+mn-lt"/>
                <a:cs typeface="+mn-lt"/>
              </a:rPr>
              <a:t>enerji</a:t>
            </a:r>
            <a:r>
              <a:rPr lang="en-US" sz="1800" dirty="0">
                <a:latin typeface="Times New Roman"/>
                <a:ea typeface="+mn-lt"/>
                <a:cs typeface="+mn-lt"/>
              </a:rPr>
              <a:t> </a:t>
            </a:r>
            <a:r>
              <a:rPr lang="en-US" sz="1800" err="1">
                <a:latin typeface="Times New Roman"/>
                <a:ea typeface="+mn-lt"/>
                <a:cs typeface="+mn-lt"/>
              </a:rPr>
              <a:t>seviyesi</a:t>
            </a:r>
            <a:r>
              <a:rPr lang="en-US" sz="1800" dirty="0">
                <a:latin typeface="Times New Roman"/>
                <a:ea typeface="+mn-lt"/>
                <a:cs typeface="+mn-lt"/>
              </a:rPr>
              <a:t> </a:t>
            </a:r>
            <a:r>
              <a:rPr lang="en-US" sz="1800" err="1">
                <a:latin typeface="Times New Roman"/>
                <a:ea typeface="+mn-lt"/>
                <a:cs typeface="+mn-lt"/>
              </a:rPr>
              <a:t>bulunabilir</a:t>
            </a:r>
            <a:r>
              <a:rPr lang="en-US" sz="1800" dirty="0">
                <a:latin typeface="Times New Roman"/>
                <a:ea typeface="+mn-lt"/>
                <a:cs typeface="+mn-lt"/>
              </a:rPr>
              <a:t>. </a:t>
            </a:r>
            <a:endParaRPr lang="en-US" sz="1800">
              <a:latin typeface="Times New Roman"/>
              <a:cs typeface="Times New Roman"/>
            </a:endParaRPr>
          </a:p>
          <a:p>
            <a:pPr algn="just"/>
            <a:endParaRPr lang="en-US" sz="1800" dirty="0">
              <a:latin typeface="Times New Roman"/>
              <a:cs typeface="Calibri"/>
            </a:endParaRPr>
          </a:p>
        </p:txBody>
      </p:sp>
      <p:sp>
        <p:nvSpPr>
          <p:cNvPr id="3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9B3EDB3-5B81-47A0-9F36-0ADC4F9DEA3D}"/>
              </a:ext>
            </a:extLst>
          </p:cNvPr>
          <p:cNvPicPr>
            <a:picLocks noChangeAspect="1"/>
          </p:cNvPicPr>
          <p:nvPr/>
        </p:nvPicPr>
        <p:blipFill rotWithShape="1">
          <a:blip r:embed="rId2"/>
          <a:srcRect r="1" b="15885"/>
          <a:stretch/>
        </p:blipFill>
        <p:spPr>
          <a:xfrm>
            <a:off x="6502950" y="1211244"/>
            <a:ext cx="4385383" cy="4250161"/>
          </a:xfrm>
          <a:prstGeom prst="rect">
            <a:avLst/>
          </a:prstGeom>
        </p:spPr>
      </p:pic>
    </p:spTree>
    <p:extLst>
      <p:ext uri="{BB962C8B-B14F-4D97-AF65-F5344CB8AC3E}">
        <p14:creationId xmlns:p14="http://schemas.microsoft.com/office/powerpoint/2010/main" val="228347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161BCD-786C-4F9B-9BDB-ABB93803338A}"/>
                  </a:ext>
                </a:extLst>
              </p:cNvPr>
              <p:cNvSpPr>
                <a:spLocks noGrp="1"/>
              </p:cNvSpPr>
              <p:nvPr>
                <p:ph idx="1"/>
              </p:nvPr>
            </p:nvSpPr>
            <p:spPr>
              <a:xfrm>
                <a:off x="838200" y="1929384"/>
                <a:ext cx="10515600" cy="4251960"/>
              </a:xfrm>
            </p:spPr>
            <p:txBody>
              <a:bodyPr vert="horz" lIns="91440" tIns="45720" rIns="91440" bIns="45720" rtlCol="0" anchor="t">
                <a:normAutofit fontScale="70000" lnSpcReduction="20000"/>
              </a:bodyPr>
              <a:lstStyle/>
              <a:p>
                <a:pPr marL="0" lvl="0" indent="0" algn="just">
                  <a:lnSpc>
                    <a:spcPct val="150000"/>
                  </a:lnSpc>
                  <a:buNone/>
                </a:pPr>
                <a:r>
                  <a:rPr lang="tr-TR" sz="2400" b="1" dirty="0">
                    <a:latin typeface="Times New Roman" panose="02020603050405020304" pitchFamily="18" charset="0"/>
                    <a:cs typeface="Times New Roman" panose="02020603050405020304" pitchFamily="18" charset="0"/>
                  </a:rPr>
                  <a:t>3. Manyetik Kuantum Sayıları (</a:t>
                </a:r>
                <a14:m>
                  <m:oMath xmlns:m="http://schemas.openxmlformats.org/officeDocument/2006/math">
                    <m:sSub>
                      <m:sSubPr>
                        <m:ctrlPr>
                          <a:rPr lang="tr-TR" sz="2400" b="1" i="1">
                            <a:latin typeface="Cambria Math" panose="02040503050406030204" pitchFamily="18" charset="0"/>
                          </a:rPr>
                        </m:ctrlPr>
                      </m:sSubPr>
                      <m:e>
                        <m:r>
                          <a:rPr lang="tr-TR" sz="2400" b="1" i="1">
                            <a:latin typeface="Cambria Math" panose="02040503050406030204" pitchFamily="18" charset="0"/>
                          </a:rPr>
                          <m:t>𝒎</m:t>
                        </m:r>
                      </m:e>
                      <m:sub>
                        <m:r>
                          <a:rPr lang="tr-TR" sz="2400" b="1" i="1">
                            <a:latin typeface="Cambria Math" panose="02040503050406030204" pitchFamily="18" charset="0"/>
                          </a:rPr>
                          <m:t>𝒍</m:t>
                        </m:r>
                      </m:sub>
                    </m:sSub>
                  </m:oMath>
                </a14:m>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Bir enerji seviyesinin manyetik alanda yönlenmesini ifade eder. Alev spektrumu üzerine manyetik alan uygulandığında alt enerji seviyelerinin de daha alt enerji seviyelerine ayrıldığı görülmüştür. Bunlar  “</a:t>
                </a:r>
                <a14:m>
                  <m:oMath xmlns:m="http://schemas.openxmlformats.org/officeDocument/2006/math">
                    <m:sSub>
                      <m:sSubPr>
                        <m:ctrlPr>
                          <a:rPr lang="tr-TR" sz="2400" i="1">
                            <a:latin typeface="Cambria Math" panose="02040503050406030204" pitchFamily="18" charset="0"/>
                          </a:rPr>
                        </m:ctrlPr>
                      </m:sSubPr>
                      <m:e>
                        <m:r>
                          <a:rPr lang="tr-TR" sz="2400" b="1" i="1">
                            <a:latin typeface="Cambria Math" panose="02040503050406030204" pitchFamily="18" charset="0"/>
                          </a:rPr>
                          <m:t>𝐦</m:t>
                        </m:r>
                      </m:e>
                      <m:sub>
                        <m:r>
                          <a:rPr lang="tr-TR" sz="2400" i="1">
                            <a:latin typeface="Cambria Math" panose="02040503050406030204" pitchFamily="18" charset="0"/>
                          </a:rPr>
                          <m:t>𝑙</m:t>
                        </m:r>
                      </m:sub>
                    </m:sSub>
                  </m:oMath>
                </a14:m>
                <a:r>
                  <a:rPr lang="tr-TR" sz="2400" dirty="0">
                    <a:latin typeface="Times New Roman" panose="02020603050405020304" pitchFamily="18" charset="0"/>
                    <a:cs typeface="Times New Roman" panose="02020603050405020304" pitchFamily="18" charset="0"/>
                  </a:rPr>
                  <a:t>“ ile gösterilir. </a:t>
                </a:r>
              </a:p>
              <a:p>
                <a:pPr lvl="0" algn="just">
                  <a:lnSpc>
                    <a:spcPct val="150000"/>
                  </a:lnSpc>
                </a:pPr>
                <a:r>
                  <a:rPr lang="tr-TR" sz="2400" b="1" dirty="0">
                    <a:latin typeface="Times New Roman" panose="02020603050405020304" pitchFamily="18" charset="0"/>
                    <a:cs typeface="Times New Roman" panose="02020603050405020304" pitchFamily="18" charset="0"/>
                  </a:rPr>
                  <a: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orbitali</a:t>
                </a:r>
                <a:r>
                  <a:rPr lang="tr-TR" sz="2400" dirty="0">
                    <a:latin typeface="Times New Roman" panose="02020603050405020304" pitchFamily="18" charset="0"/>
                    <a:cs typeface="Times New Roman" panose="02020603050405020304" pitchFamily="18" charset="0"/>
                  </a:rPr>
                  <a:t> küresel bir yapıya sahip olduğu için manyetik alanda ayrılmaya uğramaz. Bu nedenle s </a:t>
                </a:r>
                <a:r>
                  <a:rPr lang="tr-TR" sz="2400" dirty="0" err="1">
                    <a:latin typeface="Times New Roman" panose="02020603050405020304" pitchFamily="18" charset="0"/>
                    <a:cs typeface="Times New Roman" panose="02020603050405020304" pitchFamily="18" charset="0"/>
                  </a:rPr>
                  <a:t>orbitali</a:t>
                </a:r>
                <a:r>
                  <a:rPr lang="tr-TR" sz="2400" dirty="0">
                    <a:latin typeface="Times New Roman" panose="02020603050405020304" pitchFamily="18" charset="0"/>
                    <a:cs typeface="Times New Roman" panose="02020603050405020304" pitchFamily="18" charset="0"/>
                  </a:rPr>
                  <a:t> için </a:t>
                </a:r>
                <a14:m>
                  <m:oMath xmlns:m="http://schemas.openxmlformats.org/officeDocument/2006/math">
                    <m:sSub>
                      <m:sSubPr>
                        <m:ctrlPr>
                          <a:rPr lang="tr-TR" sz="2400" i="1">
                            <a:latin typeface="Cambria Math" panose="02040503050406030204" pitchFamily="18" charset="0"/>
                          </a:rPr>
                        </m:ctrlPr>
                      </m:sSubPr>
                      <m:e>
                        <m:r>
                          <a:rPr lang="tr-TR" sz="2400" b="1" i="1">
                            <a:latin typeface="Cambria Math" panose="02040503050406030204" pitchFamily="18" charset="0"/>
                          </a:rPr>
                          <m:t>𝐦</m:t>
                        </m:r>
                      </m:e>
                      <m:sub>
                        <m:r>
                          <a:rPr lang="tr-TR" sz="2400" i="1">
                            <a:latin typeface="Cambria Math" panose="02040503050406030204" pitchFamily="18" charset="0"/>
                          </a:rPr>
                          <m:t>𝑙</m:t>
                        </m:r>
                      </m:sub>
                    </m:sSub>
                  </m:oMath>
                </a14:m>
                <a:r>
                  <a:rPr lang="tr-TR" sz="2400" b="1" dirty="0">
                    <a:latin typeface="Times New Roman" panose="02020603050405020304" pitchFamily="18" charset="0"/>
                    <a:cs typeface="Times New Roman" panose="02020603050405020304" pitchFamily="18" charset="0"/>
                  </a:rPr>
                  <a:t>= 0 </a:t>
                </a:r>
                <a:endParaRPr lang="tr-TR" sz="2400" dirty="0">
                  <a:latin typeface="Times New Roman" panose="02020603050405020304" pitchFamily="18" charset="0"/>
                  <a:cs typeface="Times New Roman" panose="02020603050405020304" pitchFamily="18" charset="0"/>
                </a:endParaRPr>
              </a:p>
              <a:p>
                <a:pPr lvl="0" algn="just">
                  <a:lnSpc>
                    <a:spcPct val="150000"/>
                  </a:lnSpc>
                </a:pPr>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p</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orbitali</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3 eksen üzerinde yer aldığı için 3’e ayrılır ve </a:t>
                </a:r>
                <a14:m>
                  <m:oMath xmlns:m="http://schemas.openxmlformats.org/officeDocument/2006/math">
                    <m:sSub>
                      <m:sSubPr>
                        <m:ctrlPr>
                          <a:rPr lang="tr-TR" sz="2400" i="1">
                            <a:latin typeface="Cambria Math" panose="02040503050406030204" pitchFamily="18" charset="0"/>
                          </a:rPr>
                        </m:ctrlPr>
                      </m:sSubPr>
                      <m:e>
                        <m:r>
                          <a:rPr lang="tr-TR" sz="2400" b="1" i="1">
                            <a:latin typeface="Cambria Math" panose="02040503050406030204" pitchFamily="18" charset="0"/>
                          </a:rPr>
                          <m:t>𝐦</m:t>
                        </m:r>
                      </m:e>
                      <m:sub>
                        <m:r>
                          <a:rPr lang="tr-TR" sz="2400" i="1">
                            <a:latin typeface="Cambria Math" panose="02040503050406030204" pitchFamily="18" charset="0"/>
                          </a:rPr>
                          <m:t>𝑙</m:t>
                        </m:r>
                      </m:sub>
                    </m:sSub>
                  </m:oMath>
                </a14:m>
                <a:r>
                  <a:rPr lang="tr-TR" sz="2400" b="1"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+1,     0,    –1      </a:t>
                </a:r>
              </a:p>
              <a:p>
                <a:pPr marL="0" indent="0">
                  <a:buNone/>
                </a:pP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t>
                </a:r>
                <a:r>
                  <a:rPr lang="tr-TR" sz="2400" baseline="-25000" dirty="0" err="1">
                    <a:latin typeface="Times New Roman" panose="02020603050405020304" pitchFamily="18" charset="0"/>
                    <a:cs typeface="Times New Roman" panose="02020603050405020304" pitchFamily="18" charset="0"/>
                  </a:rPr>
                  <a:t>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t>
                </a:r>
                <a:r>
                  <a:rPr lang="tr-TR" sz="2400" baseline="-25000" dirty="0" err="1">
                    <a:latin typeface="Times New Roman" panose="02020603050405020304" pitchFamily="18" charset="0"/>
                    <a:cs typeface="Times New Roman" panose="02020603050405020304" pitchFamily="18" charset="0"/>
                  </a:rPr>
                  <a:t>x</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t>
                </a:r>
                <a:r>
                  <a:rPr lang="tr-TR" sz="2400" baseline="-25000" dirty="0" err="1">
                    <a:latin typeface="Times New Roman" panose="02020603050405020304" pitchFamily="18" charset="0"/>
                    <a:cs typeface="Times New Roman" panose="02020603050405020304" pitchFamily="18" charset="0"/>
                  </a:rPr>
                  <a:t>z</a:t>
                </a: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orbitali</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5 tane olduğu için  5’e ayrılır ve bunlar; </a:t>
                </a:r>
                <a14:m>
                  <m:oMath xmlns:m="http://schemas.openxmlformats.org/officeDocument/2006/math">
                    <m:sSub>
                      <m:sSubPr>
                        <m:ctrlPr>
                          <a:rPr lang="tr-TR" sz="2400" i="1">
                            <a:latin typeface="Cambria Math" panose="02040503050406030204" pitchFamily="18" charset="0"/>
                          </a:rPr>
                        </m:ctrlPr>
                      </m:sSubPr>
                      <m:e>
                        <m:r>
                          <a:rPr lang="tr-TR" sz="2400" b="1" i="1">
                            <a:latin typeface="Cambria Math" panose="02040503050406030204" pitchFamily="18" charset="0"/>
                          </a:rPr>
                          <m:t>𝐦</m:t>
                        </m:r>
                      </m:e>
                      <m:sub>
                        <m:r>
                          <a:rPr lang="tr-TR" sz="2400" i="1">
                            <a:latin typeface="Cambria Math" panose="02040503050406030204" pitchFamily="18" charset="0"/>
                          </a:rPr>
                          <m:t>𝑙</m:t>
                        </m:r>
                      </m:sub>
                    </m:sSub>
                  </m:oMath>
                </a14:m>
                <a:r>
                  <a:rPr lang="tr-TR" sz="2400" b="1"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+2,      +1,     0,    –1,   –2  </a:t>
                </a:r>
              </a:p>
              <a:p>
                <a:pPr marL="0" indent="0">
                  <a:buNone/>
                </a:pPr>
                <a:r>
                  <a:rPr lang="tr-TR" sz="2400" dirty="0">
                    <a:latin typeface="Times New Roman" panose="02020603050405020304" pitchFamily="18" charset="0"/>
                    <a:cs typeface="Times New Roman" panose="02020603050405020304" pitchFamily="18" charset="0"/>
                  </a:rPr>
                  <a:t>                                                                                               d</a:t>
                </a:r>
                <a:r>
                  <a:rPr lang="tr-TR" sz="2400" baseline="-25000" dirty="0">
                    <a:latin typeface="Times New Roman" panose="02020603050405020304" pitchFamily="18" charset="0"/>
                    <a:cs typeface="Times New Roman" panose="02020603050405020304" pitchFamily="18" charset="0"/>
                  </a:rPr>
                  <a:t>z</a:t>
                </a:r>
                <a:r>
                  <a:rPr lang="tr-TR" sz="2400" baseline="30000"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d</a:t>
                </a:r>
                <a:r>
                  <a:rPr lang="tr-TR" sz="2400" baseline="-25000" dirty="0">
                    <a:latin typeface="Times New Roman" panose="02020603050405020304" pitchFamily="18" charset="0"/>
                    <a:cs typeface="Times New Roman" panose="02020603050405020304" pitchFamily="18" charset="0"/>
                  </a:rPr>
                  <a:t>x</a:t>
                </a:r>
                <a:r>
                  <a:rPr lang="tr-TR" sz="2400" baseline="30000" dirty="0">
                    <a:latin typeface="Times New Roman" panose="02020603050405020304" pitchFamily="18" charset="0"/>
                    <a:cs typeface="Times New Roman" panose="02020603050405020304" pitchFamily="18" charset="0"/>
                  </a:rPr>
                  <a:t>2</a:t>
                </a:r>
                <a:r>
                  <a:rPr lang="tr-TR" sz="2400" baseline="-25000" dirty="0">
                    <a:latin typeface="Times New Roman" panose="02020603050405020304" pitchFamily="18" charset="0"/>
                    <a:cs typeface="Times New Roman" panose="02020603050405020304" pitchFamily="18" charset="0"/>
                  </a:rPr>
                  <a:t>-y</a:t>
                </a:r>
                <a:r>
                  <a:rPr lang="tr-TR" sz="2400" baseline="30000" dirty="0">
                    <a:latin typeface="Times New Roman" panose="02020603050405020304" pitchFamily="18" charset="0"/>
                    <a:cs typeface="Times New Roman" panose="02020603050405020304" pitchFamily="18" charset="0"/>
                  </a:rPr>
                  <a:t>2     </a:t>
                </a:r>
                <a:r>
                  <a:rPr lang="tr-TR" sz="2400" dirty="0" err="1">
                    <a:latin typeface="Times New Roman" panose="02020603050405020304" pitchFamily="18" charset="0"/>
                    <a:cs typeface="Times New Roman" panose="02020603050405020304" pitchFamily="18" charset="0"/>
                  </a:rPr>
                  <a:t>d</a:t>
                </a:r>
                <a:r>
                  <a:rPr lang="tr-TR" sz="2400" baseline="-25000" dirty="0" err="1">
                    <a:latin typeface="Times New Roman" panose="02020603050405020304" pitchFamily="18" charset="0"/>
                    <a:cs typeface="Times New Roman" panose="02020603050405020304" pitchFamily="18" charset="0"/>
                  </a:rPr>
                  <a:t>xy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a:t>
                </a:r>
                <a:r>
                  <a:rPr lang="tr-TR" sz="2400" baseline="-25000" dirty="0" err="1">
                    <a:latin typeface="Times New Roman" panose="02020603050405020304" pitchFamily="18" charset="0"/>
                    <a:cs typeface="Times New Roman" panose="02020603050405020304" pitchFamily="18" charset="0"/>
                  </a:rPr>
                  <a:t>xz</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a:t>
                </a:r>
                <a:r>
                  <a:rPr lang="tr-TR" sz="2400" baseline="-25000" dirty="0" err="1">
                    <a:latin typeface="Times New Roman" panose="02020603050405020304" pitchFamily="18" charset="0"/>
                    <a:cs typeface="Times New Roman" panose="02020603050405020304" pitchFamily="18" charset="0"/>
                  </a:rPr>
                  <a:t>yz</a:t>
                </a: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f</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orbitali</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ise</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7 tane olduğu için 7 ‘ye ayrılır ve bunlar; </a:t>
                </a:r>
                <a14:m>
                  <m:oMath xmlns:m="http://schemas.openxmlformats.org/officeDocument/2006/math">
                    <m:sSub>
                      <m:sSubPr>
                        <m:ctrlPr>
                          <a:rPr lang="tr-TR" sz="2400" i="1">
                            <a:latin typeface="Cambria Math" panose="02040503050406030204" pitchFamily="18" charset="0"/>
                          </a:rPr>
                        </m:ctrlPr>
                      </m:sSubPr>
                      <m:e>
                        <m:r>
                          <a:rPr lang="tr-TR" sz="2400" b="1" i="1">
                            <a:latin typeface="Cambria Math" panose="02040503050406030204" pitchFamily="18" charset="0"/>
                          </a:rPr>
                          <m:t>𝐦</m:t>
                        </m:r>
                      </m:e>
                      <m:sub>
                        <m:r>
                          <a:rPr lang="tr-TR" sz="2400" i="1">
                            <a:latin typeface="Cambria Math" panose="02040503050406030204" pitchFamily="18" charset="0"/>
                          </a:rPr>
                          <m:t>𝑙</m:t>
                        </m:r>
                      </m:sub>
                    </m:sSub>
                  </m:oMath>
                </a14:m>
                <a:r>
                  <a:rPr lang="tr-TR" sz="2400" b="1"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+3, +2, +1, 0, -1, -2, -3</a:t>
                </a:r>
              </a:p>
              <a:p>
                <a:pPr algn="just"/>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xmlns="" id="{80161BCD-786C-4F9B-9BDB-ABB93803338A}"/>
                  </a:ext>
                </a:extLst>
              </p:cNvPr>
              <p:cNvSpPr>
                <a:spLocks noGrp="1" noRot="1" noChangeAspect="1" noMove="1" noResize="1" noEditPoints="1" noAdjustHandles="1" noChangeArrowheads="1" noChangeShapeType="1" noTextEdit="1"/>
              </p:cNvSpPr>
              <p:nvPr>
                <p:ph idx="1"/>
              </p:nvPr>
            </p:nvSpPr>
            <p:spPr>
              <a:xfrm>
                <a:off x="838200" y="1929384"/>
                <a:ext cx="10515600" cy="4251960"/>
              </a:xfrm>
              <a:blipFill rotWithShape="0">
                <a:blip r:embed="rId2"/>
                <a:stretch>
                  <a:fillRect l="-406" r="-348" b="-717"/>
                </a:stretch>
              </a:blipFill>
            </p:spPr>
            <p:txBody>
              <a:bodyPr/>
              <a:lstStyle/>
              <a:p>
                <a:r>
                  <a:rPr lang="tr-TR">
                    <a:noFill/>
                  </a:rPr>
                  <a:t> </a:t>
                </a:r>
              </a:p>
            </p:txBody>
          </p:sp>
        </mc:Fallback>
      </mc:AlternateContent>
    </p:spTree>
    <p:extLst>
      <p:ext uri="{BB962C8B-B14F-4D97-AF65-F5344CB8AC3E}">
        <p14:creationId xmlns:p14="http://schemas.microsoft.com/office/powerpoint/2010/main" val="329354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40F6FC-E245-4727-9C7C-B5056375B852}"/>
              </a:ext>
            </a:extLst>
          </p:cNvPr>
          <p:cNvSpPr>
            <a:spLocks noGrp="1"/>
          </p:cNvSpPr>
          <p:nvPr>
            <p:ph idx="1"/>
          </p:nvPr>
        </p:nvSpPr>
        <p:spPr>
          <a:xfrm>
            <a:off x="645066" y="2031101"/>
            <a:ext cx="4282984" cy="3511943"/>
          </a:xfrm>
        </p:spPr>
        <p:txBody>
          <a:bodyPr vert="horz" lIns="91440" tIns="45720" rIns="91440" bIns="45720" rtlCol="0" anchor="ctr">
            <a:normAutofit/>
          </a:bodyPr>
          <a:lstStyle/>
          <a:p>
            <a:pPr marL="0" indent="0" algn="just">
              <a:buNone/>
            </a:pPr>
            <a:r>
              <a:rPr lang="en-US" sz="2400" b="1" dirty="0">
                <a:latin typeface="Times New Roman"/>
                <a:ea typeface="+mn-lt"/>
                <a:cs typeface="+mn-lt"/>
              </a:rPr>
              <a:t>4. Spin </a:t>
            </a:r>
            <a:r>
              <a:rPr lang="en-US" sz="2400" b="1" dirty="0" err="1">
                <a:latin typeface="Times New Roman"/>
                <a:ea typeface="+mn-lt"/>
                <a:cs typeface="+mn-lt"/>
              </a:rPr>
              <a:t>kuantum</a:t>
            </a:r>
            <a:r>
              <a:rPr lang="en-US" sz="2400" b="1" dirty="0">
                <a:latin typeface="Times New Roman"/>
                <a:ea typeface="+mn-lt"/>
                <a:cs typeface="+mn-lt"/>
              </a:rPr>
              <a:t> </a:t>
            </a:r>
            <a:r>
              <a:rPr lang="en-US" sz="2400" b="1" dirty="0" err="1">
                <a:latin typeface="Times New Roman"/>
                <a:ea typeface="+mn-lt"/>
                <a:cs typeface="+mn-lt"/>
              </a:rPr>
              <a:t>sayısı</a:t>
            </a:r>
            <a:r>
              <a:rPr lang="en-US" sz="2400" b="1" dirty="0">
                <a:latin typeface="Times New Roman"/>
                <a:ea typeface="+mn-lt"/>
                <a:cs typeface="+mn-lt"/>
              </a:rPr>
              <a:t> (</a:t>
            </a:r>
            <a:r>
              <a:rPr lang="en-US" sz="2400" b="1" dirty="0" err="1">
                <a:latin typeface="Times New Roman"/>
                <a:ea typeface="+mn-lt"/>
                <a:cs typeface="+mn-lt"/>
              </a:rPr>
              <a:t>m</a:t>
            </a:r>
            <a:r>
              <a:rPr lang="en-US" sz="2400" b="1" baseline="-25000" dirty="0" err="1">
                <a:latin typeface="Times New Roman"/>
                <a:ea typeface="+mn-lt"/>
                <a:cs typeface="+mn-lt"/>
              </a:rPr>
              <a:t>s</a:t>
            </a:r>
            <a:r>
              <a:rPr lang="en-US" sz="2400" b="1" baseline="-25000" dirty="0">
                <a:latin typeface="Times New Roman"/>
                <a:ea typeface="+mn-lt"/>
                <a:cs typeface="+mn-lt"/>
              </a:rPr>
              <a:t> </a:t>
            </a:r>
            <a:r>
              <a:rPr lang="en-US" sz="2400" b="1" dirty="0">
                <a:latin typeface="Times New Roman"/>
                <a:ea typeface="+mn-lt"/>
                <a:cs typeface="+mn-lt"/>
              </a:rPr>
              <a:t>):</a:t>
            </a:r>
            <a:r>
              <a:rPr lang="en-US" sz="2400" dirty="0">
                <a:latin typeface="Times New Roman"/>
                <a:ea typeface="+mn-lt"/>
                <a:cs typeface="+mn-lt"/>
              </a:rPr>
              <a:t>Bu </a:t>
            </a:r>
            <a:r>
              <a:rPr lang="en-US" sz="2400" dirty="0" err="1">
                <a:latin typeface="Times New Roman"/>
                <a:ea typeface="+mn-lt"/>
                <a:cs typeface="+mn-lt"/>
              </a:rPr>
              <a:t>sayı</a:t>
            </a:r>
            <a:r>
              <a:rPr lang="en-US" sz="2400" dirty="0">
                <a:latin typeface="Times New Roman"/>
                <a:ea typeface="+mn-lt"/>
                <a:cs typeface="+mn-lt"/>
              </a:rPr>
              <a:t> </a:t>
            </a:r>
            <a:r>
              <a:rPr lang="en-US" sz="2400" dirty="0" err="1">
                <a:latin typeface="Times New Roman"/>
                <a:ea typeface="+mn-lt"/>
                <a:cs typeface="+mn-lt"/>
              </a:rPr>
              <a:t>elektronların</a:t>
            </a:r>
            <a:r>
              <a:rPr lang="en-US" sz="2400" dirty="0">
                <a:latin typeface="Times New Roman"/>
                <a:ea typeface="+mn-lt"/>
                <a:cs typeface="+mn-lt"/>
              </a:rPr>
              <a:t> </a:t>
            </a:r>
            <a:r>
              <a:rPr lang="en-US" sz="2400" dirty="0" err="1">
                <a:latin typeface="Times New Roman"/>
                <a:ea typeface="+mn-lt"/>
                <a:cs typeface="+mn-lt"/>
              </a:rPr>
              <a:t>spinlerini</a:t>
            </a:r>
            <a:r>
              <a:rPr lang="en-US" sz="2400" dirty="0">
                <a:latin typeface="Times New Roman"/>
                <a:ea typeface="+mn-lt"/>
                <a:cs typeface="+mn-lt"/>
              </a:rPr>
              <a:t> </a:t>
            </a:r>
            <a:r>
              <a:rPr lang="en-US" sz="2400" dirty="0" err="1">
                <a:latin typeface="Times New Roman"/>
                <a:ea typeface="+mn-lt"/>
                <a:cs typeface="+mn-lt"/>
              </a:rPr>
              <a:t>ifade</a:t>
            </a:r>
            <a:r>
              <a:rPr lang="en-US" sz="2400" dirty="0">
                <a:latin typeface="Times New Roman"/>
                <a:ea typeface="+mn-lt"/>
                <a:cs typeface="+mn-lt"/>
              </a:rPr>
              <a:t> </a:t>
            </a:r>
            <a:r>
              <a:rPr lang="en-US" sz="2400" dirty="0" err="1">
                <a:latin typeface="Times New Roman"/>
                <a:ea typeface="+mn-lt"/>
                <a:cs typeface="+mn-lt"/>
              </a:rPr>
              <a:t>etmek</a:t>
            </a:r>
            <a:r>
              <a:rPr lang="en-US" sz="2400" dirty="0">
                <a:latin typeface="Times New Roman"/>
                <a:ea typeface="+mn-lt"/>
                <a:cs typeface="+mn-lt"/>
              </a:rPr>
              <a:t> </a:t>
            </a:r>
            <a:r>
              <a:rPr lang="en-US" sz="2400" dirty="0" err="1">
                <a:latin typeface="Times New Roman"/>
                <a:ea typeface="+mn-lt"/>
                <a:cs typeface="+mn-lt"/>
              </a:rPr>
              <a:t>için</a:t>
            </a:r>
            <a:r>
              <a:rPr lang="en-US" sz="2400" dirty="0">
                <a:latin typeface="Times New Roman"/>
                <a:ea typeface="+mn-lt"/>
                <a:cs typeface="+mn-lt"/>
              </a:rPr>
              <a:t> </a:t>
            </a:r>
            <a:r>
              <a:rPr lang="en-US" sz="2400" dirty="0" err="1">
                <a:latin typeface="Times New Roman"/>
                <a:ea typeface="+mn-lt"/>
                <a:cs typeface="+mn-lt"/>
              </a:rPr>
              <a:t>kullanılır</a:t>
            </a:r>
            <a:r>
              <a:rPr lang="en-US" sz="2400" dirty="0">
                <a:latin typeface="Times New Roman"/>
                <a:ea typeface="+mn-lt"/>
                <a:cs typeface="+mn-lt"/>
              </a:rPr>
              <a:t>. </a:t>
            </a:r>
          </a:p>
          <a:p>
            <a:pPr marL="0" indent="0" algn="just">
              <a:buNone/>
            </a:pPr>
            <a:r>
              <a:rPr lang="en-US" sz="2400" dirty="0" err="1">
                <a:latin typeface="Times New Roman"/>
                <a:ea typeface="+mn-lt"/>
                <a:cs typeface="+mn-lt"/>
              </a:rPr>
              <a:t>Genellikle</a:t>
            </a:r>
            <a:r>
              <a:rPr lang="en-US" sz="2400" dirty="0">
                <a:latin typeface="Times New Roman"/>
                <a:ea typeface="+mn-lt"/>
                <a:cs typeface="+mn-lt"/>
              </a:rPr>
              <a:t> </a:t>
            </a:r>
            <a:r>
              <a:rPr lang="en-US" sz="2400" dirty="0" err="1">
                <a:latin typeface="Times New Roman"/>
                <a:ea typeface="+mn-lt"/>
                <a:cs typeface="+mn-lt"/>
              </a:rPr>
              <a:t>sayısal</a:t>
            </a:r>
            <a:r>
              <a:rPr lang="en-US" sz="2400" dirty="0">
                <a:latin typeface="Times New Roman"/>
                <a:ea typeface="+mn-lt"/>
                <a:cs typeface="+mn-lt"/>
              </a:rPr>
              <a:t> </a:t>
            </a:r>
            <a:r>
              <a:rPr lang="en-US" sz="2400" dirty="0" err="1">
                <a:latin typeface="Times New Roman"/>
                <a:ea typeface="+mn-lt"/>
                <a:cs typeface="+mn-lt"/>
              </a:rPr>
              <a:t>olarak</a:t>
            </a:r>
            <a:r>
              <a:rPr lang="en-US" sz="2400" dirty="0">
                <a:latin typeface="Times New Roman"/>
                <a:ea typeface="+mn-lt"/>
                <a:cs typeface="+mn-lt"/>
              </a:rPr>
              <a:t>, +  1/2   </a:t>
            </a:r>
            <a:r>
              <a:rPr lang="en-US" sz="2400" dirty="0" err="1">
                <a:latin typeface="Times New Roman"/>
                <a:ea typeface="+mn-lt"/>
                <a:cs typeface="+mn-lt"/>
              </a:rPr>
              <a:t>veya</a:t>
            </a:r>
            <a:r>
              <a:rPr lang="en-US" sz="2400" dirty="0">
                <a:latin typeface="Times New Roman"/>
                <a:ea typeface="+mn-lt"/>
                <a:cs typeface="+mn-lt"/>
              </a:rPr>
              <a:t>  –  1/2    </a:t>
            </a:r>
            <a:r>
              <a:rPr lang="en-US" sz="2400" dirty="0" err="1">
                <a:latin typeface="Times New Roman"/>
                <a:ea typeface="+mn-lt"/>
                <a:cs typeface="+mn-lt"/>
              </a:rPr>
              <a:t>değerini</a:t>
            </a:r>
            <a:r>
              <a:rPr lang="en-US" sz="2400" dirty="0">
                <a:latin typeface="Times New Roman"/>
                <a:ea typeface="+mn-lt"/>
                <a:cs typeface="+mn-lt"/>
              </a:rPr>
              <a:t> </a:t>
            </a:r>
            <a:r>
              <a:rPr lang="en-US" sz="2400" dirty="0" err="1">
                <a:latin typeface="Times New Roman"/>
                <a:ea typeface="+mn-lt"/>
                <a:cs typeface="+mn-lt"/>
              </a:rPr>
              <a:t>alır</a:t>
            </a:r>
            <a:r>
              <a:rPr lang="en-US" sz="2400" dirty="0">
                <a:latin typeface="Times New Roman"/>
                <a:ea typeface="+mn-lt"/>
                <a:cs typeface="+mn-lt"/>
              </a:rPr>
              <a:t>. </a:t>
            </a:r>
          </a:p>
          <a:p>
            <a:pPr marL="0" indent="0" algn="just">
              <a:buNone/>
            </a:pPr>
            <a:r>
              <a:rPr lang="en-US" sz="2400" dirty="0" err="1">
                <a:latin typeface="Times New Roman"/>
                <a:ea typeface="+mn-lt"/>
                <a:cs typeface="+mn-lt"/>
              </a:rPr>
              <a:t>Çoğu</a:t>
            </a:r>
            <a:r>
              <a:rPr lang="en-US" sz="2400" dirty="0">
                <a:latin typeface="Times New Roman"/>
                <a:ea typeface="+mn-lt"/>
                <a:cs typeface="+mn-lt"/>
              </a:rPr>
              <a:t> </a:t>
            </a:r>
            <a:r>
              <a:rPr lang="en-US" sz="2400" dirty="0" err="1">
                <a:latin typeface="Times New Roman"/>
                <a:ea typeface="+mn-lt"/>
                <a:cs typeface="+mn-lt"/>
              </a:rPr>
              <a:t>zaman</a:t>
            </a:r>
            <a:r>
              <a:rPr lang="tr-TR" sz="2400" dirty="0">
                <a:latin typeface="Times New Roman"/>
                <a:ea typeface="+mn-lt"/>
                <a:cs typeface="+mn-lt"/>
              </a:rPr>
              <a:t> </a:t>
            </a:r>
            <a:r>
              <a:rPr lang="en-US" sz="2400" dirty="0">
                <a:latin typeface="Times New Roman"/>
                <a:ea typeface="+mn-lt"/>
                <a:cs typeface="+mn-lt"/>
              </a:rPr>
              <a:t> </a:t>
            </a:r>
            <a:r>
              <a:rPr lang="tr-TR" sz="2400" dirty="0">
                <a:latin typeface="Times New Roman"/>
                <a:ea typeface="+mn-lt"/>
                <a:cs typeface="+mn-lt"/>
              </a:rPr>
              <a:t>    </a:t>
            </a:r>
            <a:r>
              <a:rPr lang="en-US" sz="2400" dirty="0" err="1">
                <a:latin typeface="Times New Roman"/>
                <a:ea typeface="+mn-lt"/>
                <a:cs typeface="+mn-lt"/>
              </a:rPr>
              <a:t>birbirine</a:t>
            </a:r>
            <a:r>
              <a:rPr lang="en-US" sz="2400" dirty="0">
                <a:latin typeface="Times New Roman"/>
                <a:ea typeface="+mn-lt"/>
                <a:cs typeface="+mn-lt"/>
              </a:rPr>
              <a:t> zıt </a:t>
            </a:r>
            <a:r>
              <a:rPr lang="en-US" sz="2400" dirty="0" err="1">
                <a:latin typeface="Times New Roman"/>
                <a:ea typeface="+mn-lt"/>
                <a:cs typeface="+mn-lt"/>
              </a:rPr>
              <a:t>yönlü</a:t>
            </a:r>
            <a:r>
              <a:rPr lang="en-US" sz="2400" dirty="0">
                <a:latin typeface="Times New Roman"/>
                <a:ea typeface="+mn-lt"/>
                <a:cs typeface="+mn-lt"/>
              </a:rPr>
              <a:t> </a:t>
            </a:r>
            <a:r>
              <a:rPr lang="en-US" sz="2400" dirty="0" err="1">
                <a:latin typeface="Times New Roman"/>
                <a:ea typeface="+mn-lt"/>
                <a:cs typeface="+mn-lt"/>
              </a:rPr>
              <a:t>oklarla</a:t>
            </a:r>
            <a:r>
              <a:rPr lang="en-US" sz="2400" dirty="0">
                <a:latin typeface="Times New Roman"/>
                <a:ea typeface="+mn-lt"/>
                <a:cs typeface="+mn-lt"/>
              </a:rPr>
              <a:t> </a:t>
            </a:r>
            <a:r>
              <a:rPr lang="en-US" sz="2400" dirty="0" err="1">
                <a:latin typeface="Times New Roman"/>
                <a:ea typeface="+mn-lt"/>
                <a:cs typeface="+mn-lt"/>
              </a:rPr>
              <a:t>gösterilirler</a:t>
            </a:r>
            <a:r>
              <a:rPr lang="en-US" sz="2400" dirty="0">
                <a:latin typeface="Times New Roman"/>
                <a:ea typeface="+mn-lt"/>
                <a:cs typeface="+mn-lt"/>
              </a:rPr>
              <a:t>.</a:t>
            </a:r>
            <a:endParaRPr lang="en-US" sz="2400" dirty="0">
              <a:latin typeface="Times New Roman"/>
              <a:cs typeface="Calibri"/>
            </a:endParaRPr>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C22C930-D1B0-4813-AD51-2D48006BD9B3}"/>
              </a:ext>
            </a:extLst>
          </p:cNvPr>
          <p:cNvPicPr>
            <a:picLocks noChangeAspect="1"/>
          </p:cNvPicPr>
          <p:nvPr/>
        </p:nvPicPr>
        <p:blipFill>
          <a:blip r:embed="rId2"/>
          <a:stretch>
            <a:fillRect/>
          </a:stretch>
        </p:blipFill>
        <p:spPr>
          <a:xfrm>
            <a:off x="5987738" y="1814105"/>
            <a:ext cx="5628018" cy="2996919"/>
          </a:xfrm>
          <a:prstGeom prst="rect">
            <a:avLst/>
          </a:prstGeom>
        </p:spPr>
      </p:pic>
      <p:cxnSp>
        <p:nvCxnSpPr>
          <p:cNvPr id="9" name="Düz Ok Bağlayıcısı 8"/>
          <p:cNvCxnSpPr/>
          <p:nvPr/>
        </p:nvCxnSpPr>
        <p:spPr>
          <a:xfrm flipH="1" flipV="1">
            <a:off x="2898618" y="4572899"/>
            <a:ext cx="0" cy="318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Düz Ok Bağlayıcısı 10"/>
          <p:cNvCxnSpPr/>
          <p:nvPr/>
        </p:nvCxnSpPr>
        <p:spPr>
          <a:xfrm>
            <a:off x="2756189" y="4601441"/>
            <a:ext cx="0" cy="318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772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16B24E3D-6625-4642-B036-C45F670CB348}"/>
              </a:ext>
            </a:extLst>
          </p:cNvPr>
          <p:cNvPicPr>
            <a:picLocks noChangeAspect="1"/>
          </p:cNvPicPr>
          <p:nvPr/>
        </p:nvPicPr>
        <p:blipFill>
          <a:blip r:embed="rId2"/>
          <a:stretch>
            <a:fillRect/>
          </a:stretch>
        </p:blipFill>
        <p:spPr>
          <a:xfrm>
            <a:off x="363372" y="2130834"/>
            <a:ext cx="5117191" cy="253985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A5FFF510-BCF1-4920-BC63-098CF4EDF66E}"/>
              </a:ext>
            </a:extLst>
          </p:cNvPr>
          <p:cNvSpPr>
            <a:spLocks noGrp="1"/>
          </p:cNvSpPr>
          <p:nvPr>
            <p:ph idx="1"/>
          </p:nvPr>
        </p:nvSpPr>
        <p:spPr>
          <a:xfrm>
            <a:off x="5894962" y="1984443"/>
            <a:ext cx="5458838" cy="4192520"/>
          </a:xfrm>
        </p:spPr>
        <p:txBody>
          <a:bodyPr vert="horz" lIns="91440" tIns="45720" rIns="91440" bIns="45720" rtlCol="0" anchor="t">
            <a:normAutofit/>
          </a:bodyPr>
          <a:lstStyle/>
          <a:p>
            <a:pPr algn="just"/>
            <a:r>
              <a:rPr lang="en-US" sz="2000" dirty="0" err="1">
                <a:latin typeface="Times New Roman"/>
                <a:ea typeface="+mn-lt"/>
                <a:cs typeface="+mn-lt"/>
              </a:rPr>
              <a:t>Atomlar</a:t>
            </a:r>
            <a:r>
              <a:rPr lang="en-US" sz="2000" dirty="0">
                <a:latin typeface="Times New Roman"/>
                <a:ea typeface="+mn-lt"/>
                <a:cs typeface="+mn-lt"/>
              </a:rPr>
              <a:t> </a:t>
            </a:r>
            <a:r>
              <a:rPr lang="en-US" sz="2000" dirty="0" err="1">
                <a:latin typeface="Times New Roman"/>
                <a:ea typeface="+mn-lt"/>
                <a:cs typeface="+mn-lt"/>
              </a:rPr>
              <a:t>meydana</a:t>
            </a:r>
            <a:r>
              <a:rPr lang="en-US" sz="2000" dirty="0">
                <a:latin typeface="Times New Roman"/>
                <a:ea typeface="+mn-lt"/>
                <a:cs typeface="+mn-lt"/>
              </a:rPr>
              <a:t> </a:t>
            </a:r>
            <a:r>
              <a:rPr lang="en-US" sz="2000" dirty="0" err="1">
                <a:latin typeface="Times New Roman"/>
                <a:ea typeface="+mn-lt"/>
                <a:cs typeface="+mn-lt"/>
              </a:rPr>
              <a:t>gelirken</a:t>
            </a:r>
            <a:r>
              <a:rPr lang="en-US" sz="2000" dirty="0">
                <a:latin typeface="Times New Roman"/>
                <a:ea typeface="+mn-lt"/>
                <a:cs typeface="+mn-lt"/>
              </a:rPr>
              <a:t> </a:t>
            </a:r>
            <a:r>
              <a:rPr lang="en-US" sz="2000" dirty="0" err="1">
                <a:latin typeface="Times New Roman"/>
                <a:ea typeface="+mn-lt"/>
                <a:cs typeface="+mn-lt"/>
              </a:rPr>
              <a:t>elektronlar</a:t>
            </a:r>
            <a:r>
              <a:rPr lang="en-US" sz="2000" dirty="0">
                <a:latin typeface="Times New Roman"/>
                <a:ea typeface="+mn-lt"/>
                <a:cs typeface="+mn-lt"/>
              </a:rPr>
              <a:t> </a:t>
            </a:r>
            <a:r>
              <a:rPr lang="en-US" sz="2000" dirty="0" err="1">
                <a:latin typeface="Times New Roman"/>
                <a:ea typeface="+mn-lt"/>
                <a:cs typeface="+mn-lt"/>
              </a:rPr>
              <a:t>çekirdek</a:t>
            </a:r>
            <a:r>
              <a:rPr lang="en-US" sz="2000" dirty="0">
                <a:latin typeface="Times New Roman"/>
                <a:ea typeface="+mn-lt"/>
                <a:cs typeface="+mn-lt"/>
              </a:rPr>
              <a:t> </a:t>
            </a:r>
            <a:r>
              <a:rPr lang="en-US" sz="2000" dirty="0" err="1">
                <a:latin typeface="Times New Roman"/>
                <a:ea typeface="+mn-lt"/>
                <a:cs typeface="+mn-lt"/>
              </a:rPr>
              <a:t>etrafında</a:t>
            </a:r>
            <a:r>
              <a:rPr lang="en-US" sz="2000" dirty="0">
                <a:latin typeface="Times New Roman"/>
                <a:ea typeface="+mn-lt"/>
                <a:cs typeface="+mn-lt"/>
              </a:rPr>
              <a:t> belli </a:t>
            </a:r>
            <a:r>
              <a:rPr lang="en-US" sz="2000" dirty="0" err="1">
                <a:latin typeface="Times New Roman"/>
                <a:ea typeface="+mn-lt"/>
                <a:cs typeface="+mn-lt"/>
              </a:rPr>
              <a:t>kurallara</a:t>
            </a:r>
            <a:r>
              <a:rPr lang="en-US" sz="2000" dirty="0">
                <a:latin typeface="Times New Roman"/>
                <a:ea typeface="+mn-lt"/>
                <a:cs typeface="+mn-lt"/>
              </a:rPr>
              <a:t> </a:t>
            </a:r>
            <a:r>
              <a:rPr lang="en-US" sz="2000" dirty="0" err="1">
                <a:latin typeface="Times New Roman"/>
                <a:ea typeface="+mn-lt"/>
                <a:cs typeface="+mn-lt"/>
              </a:rPr>
              <a:t>göre</a:t>
            </a:r>
            <a:r>
              <a:rPr lang="en-US" sz="2000" dirty="0">
                <a:latin typeface="Times New Roman"/>
                <a:ea typeface="+mn-lt"/>
                <a:cs typeface="+mn-lt"/>
              </a:rPr>
              <a:t> </a:t>
            </a:r>
            <a:r>
              <a:rPr lang="en-US" sz="2000" dirty="0" err="1">
                <a:latin typeface="Times New Roman"/>
                <a:ea typeface="+mn-lt"/>
                <a:cs typeface="+mn-lt"/>
              </a:rPr>
              <a:t>çeşitli</a:t>
            </a:r>
            <a:r>
              <a:rPr lang="en-US" sz="2000" dirty="0">
                <a:latin typeface="Times New Roman"/>
                <a:ea typeface="+mn-lt"/>
                <a:cs typeface="+mn-lt"/>
              </a:rPr>
              <a:t> </a:t>
            </a:r>
            <a:r>
              <a:rPr lang="en-US" sz="2000" dirty="0" err="1">
                <a:latin typeface="Times New Roman"/>
                <a:ea typeface="+mn-lt"/>
                <a:cs typeface="+mn-lt"/>
              </a:rPr>
              <a:t>enerji</a:t>
            </a:r>
            <a:r>
              <a:rPr lang="en-US" sz="2000" dirty="0">
                <a:latin typeface="Times New Roman"/>
                <a:ea typeface="+mn-lt"/>
                <a:cs typeface="+mn-lt"/>
              </a:rPr>
              <a:t> </a:t>
            </a:r>
            <a:r>
              <a:rPr lang="en-US" sz="2000" dirty="0" err="1">
                <a:latin typeface="Times New Roman"/>
                <a:ea typeface="+mn-lt"/>
                <a:cs typeface="+mn-lt"/>
              </a:rPr>
              <a:t>seviyelerine</a:t>
            </a:r>
            <a:r>
              <a:rPr lang="en-US" sz="2000" dirty="0">
                <a:latin typeface="Times New Roman"/>
                <a:ea typeface="+mn-lt"/>
                <a:cs typeface="+mn-lt"/>
              </a:rPr>
              <a:t> </a:t>
            </a:r>
            <a:r>
              <a:rPr lang="en-US" sz="2000" dirty="0" err="1">
                <a:latin typeface="Times New Roman"/>
                <a:ea typeface="+mn-lt"/>
                <a:cs typeface="+mn-lt"/>
              </a:rPr>
              <a:t>yerleşmişlerdir</a:t>
            </a:r>
            <a:r>
              <a:rPr lang="en-US" sz="2000" dirty="0">
                <a:latin typeface="Times New Roman"/>
                <a:ea typeface="+mn-lt"/>
                <a:cs typeface="+mn-lt"/>
              </a:rPr>
              <a:t>. </a:t>
            </a:r>
            <a:endParaRPr lang="en-US" sz="2000" dirty="0">
              <a:latin typeface="Times New Roman"/>
              <a:cs typeface="Calibri" panose="020F0502020204030204"/>
            </a:endParaRPr>
          </a:p>
          <a:p>
            <a:pPr marL="0" indent="0" algn="just">
              <a:buNone/>
            </a:pPr>
            <a:endParaRPr lang="en-US" sz="2000" b="1" dirty="0">
              <a:latin typeface="Times New Roman"/>
              <a:ea typeface="+mn-lt"/>
              <a:cs typeface="+mn-lt"/>
            </a:endParaRPr>
          </a:p>
          <a:p>
            <a:pPr marL="0" indent="0" algn="just">
              <a:buNone/>
            </a:pPr>
            <a:r>
              <a:rPr lang="en-US" sz="2000" b="1" dirty="0">
                <a:latin typeface="Times New Roman"/>
                <a:ea typeface="+mn-lt"/>
                <a:cs typeface="+mn-lt"/>
              </a:rPr>
              <a:t>Pauli </a:t>
            </a:r>
            <a:r>
              <a:rPr lang="en-US" sz="2000" b="1" dirty="0" err="1">
                <a:latin typeface="Times New Roman"/>
                <a:ea typeface="+mn-lt"/>
                <a:cs typeface="+mn-lt"/>
              </a:rPr>
              <a:t>prensibi</a:t>
            </a:r>
            <a:r>
              <a:rPr lang="en-US" sz="2000" dirty="0">
                <a:latin typeface="Times New Roman"/>
                <a:ea typeface="+mn-lt"/>
                <a:cs typeface="+mn-lt"/>
              </a:rPr>
              <a:t>: Bir </a:t>
            </a:r>
            <a:r>
              <a:rPr lang="en-US" sz="2000" dirty="0" err="1">
                <a:latin typeface="Times New Roman"/>
                <a:ea typeface="+mn-lt"/>
                <a:cs typeface="+mn-lt"/>
              </a:rPr>
              <a:t>atomda</a:t>
            </a:r>
            <a:r>
              <a:rPr lang="en-US" sz="2000" dirty="0">
                <a:latin typeface="Times New Roman"/>
                <a:ea typeface="+mn-lt"/>
                <a:cs typeface="+mn-lt"/>
              </a:rPr>
              <a:t> 4 </a:t>
            </a:r>
            <a:r>
              <a:rPr lang="en-US" sz="2000" dirty="0" err="1">
                <a:latin typeface="Times New Roman"/>
                <a:ea typeface="+mn-lt"/>
                <a:cs typeface="+mn-lt"/>
              </a:rPr>
              <a:t>kuantum</a:t>
            </a:r>
            <a:r>
              <a:rPr lang="en-US" sz="2000" dirty="0">
                <a:latin typeface="Times New Roman"/>
                <a:ea typeface="+mn-lt"/>
                <a:cs typeface="+mn-lt"/>
              </a:rPr>
              <a:t> </a:t>
            </a:r>
            <a:r>
              <a:rPr lang="en-US" sz="2000" dirty="0" err="1">
                <a:latin typeface="Times New Roman"/>
                <a:ea typeface="+mn-lt"/>
                <a:cs typeface="+mn-lt"/>
              </a:rPr>
              <a:t>sayısı</a:t>
            </a:r>
            <a:r>
              <a:rPr lang="en-US" sz="2000" dirty="0">
                <a:latin typeface="Times New Roman"/>
                <a:ea typeface="+mn-lt"/>
                <a:cs typeface="+mn-lt"/>
              </a:rPr>
              <a:t> </a:t>
            </a:r>
            <a:r>
              <a:rPr lang="en-US" sz="2000" dirty="0" err="1">
                <a:latin typeface="Times New Roman"/>
                <a:ea typeface="+mn-lt"/>
                <a:cs typeface="+mn-lt"/>
              </a:rPr>
              <a:t>aynı</a:t>
            </a:r>
            <a:r>
              <a:rPr lang="en-US" sz="2000" dirty="0">
                <a:latin typeface="Times New Roman"/>
                <a:ea typeface="+mn-lt"/>
                <a:cs typeface="+mn-lt"/>
              </a:rPr>
              <a:t> </a:t>
            </a:r>
            <a:r>
              <a:rPr lang="en-US" sz="2000" dirty="0" err="1">
                <a:latin typeface="Times New Roman"/>
                <a:ea typeface="+mn-lt"/>
                <a:cs typeface="+mn-lt"/>
              </a:rPr>
              <a:t>olan</a:t>
            </a:r>
            <a:r>
              <a:rPr lang="en-US" sz="2000" dirty="0">
                <a:latin typeface="Times New Roman"/>
                <a:ea typeface="+mn-lt"/>
                <a:cs typeface="+mn-lt"/>
              </a:rPr>
              <a:t> 2 </a:t>
            </a:r>
            <a:r>
              <a:rPr lang="en-US" sz="2000" dirty="0" err="1">
                <a:latin typeface="Times New Roman"/>
                <a:ea typeface="+mn-lt"/>
                <a:cs typeface="+mn-lt"/>
              </a:rPr>
              <a:t>elektron</a:t>
            </a:r>
            <a:r>
              <a:rPr lang="en-US" sz="2000" dirty="0">
                <a:latin typeface="Times New Roman"/>
                <a:ea typeface="+mn-lt"/>
                <a:cs typeface="+mn-lt"/>
              </a:rPr>
              <a:t> </a:t>
            </a:r>
            <a:r>
              <a:rPr lang="en-US" sz="2000" dirty="0" err="1">
                <a:latin typeface="Times New Roman"/>
                <a:ea typeface="+mn-lt"/>
                <a:cs typeface="+mn-lt"/>
              </a:rPr>
              <a:t>bulunamaz</a:t>
            </a:r>
            <a:r>
              <a:rPr lang="en-US" sz="2000" dirty="0">
                <a:latin typeface="Times New Roman"/>
                <a:ea typeface="+mn-lt"/>
                <a:cs typeface="+mn-lt"/>
              </a:rPr>
              <a:t>. En </a:t>
            </a:r>
            <a:r>
              <a:rPr lang="en-US" sz="2000" dirty="0" err="1">
                <a:latin typeface="Times New Roman"/>
                <a:ea typeface="+mn-lt"/>
                <a:cs typeface="+mn-lt"/>
              </a:rPr>
              <a:t>azından</a:t>
            </a:r>
            <a:r>
              <a:rPr lang="en-US" sz="2000" dirty="0">
                <a:latin typeface="Times New Roman"/>
                <a:ea typeface="+mn-lt"/>
                <a:cs typeface="+mn-lt"/>
              </a:rPr>
              <a:t> </a:t>
            </a:r>
            <a:r>
              <a:rPr lang="en-US" sz="2000" dirty="0" err="1">
                <a:latin typeface="Times New Roman"/>
                <a:ea typeface="+mn-lt"/>
                <a:cs typeface="+mn-lt"/>
              </a:rPr>
              <a:t>elektronların</a:t>
            </a:r>
            <a:r>
              <a:rPr lang="en-US" sz="2000" dirty="0">
                <a:latin typeface="Times New Roman"/>
                <a:ea typeface="+mn-lt"/>
                <a:cs typeface="+mn-lt"/>
              </a:rPr>
              <a:t> </a:t>
            </a:r>
            <a:r>
              <a:rPr lang="en-US" sz="2000" dirty="0" err="1">
                <a:latin typeface="Times New Roman"/>
                <a:ea typeface="+mn-lt"/>
                <a:cs typeface="+mn-lt"/>
              </a:rPr>
              <a:t>spinleri</a:t>
            </a:r>
            <a:r>
              <a:rPr lang="en-US" sz="2000" dirty="0">
                <a:latin typeface="Times New Roman"/>
                <a:ea typeface="+mn-lt"/>
                <a:cs typeface="+mn-lt"/>
              </a:rPr>
              <a:t> </a:t>
            </a:r>
            <a:r>
              <a:rPr lang="en-US" sz="2000" dirty="0" err="1">
                <a:latin typeface="Times New Roman"/>
                <a:ea typeface="+mn-lt"/>
                <a:cs typeface="+mn-lt"/>
              </a:rPr>
              <a:t>farklıdır</a:t>
            </a:r>
            <a:r>
              <a:rPr lang="en-US" sz="2000" dirty="0">
                <a:latin typeface="Times New Roman"/>
                <a:ea typeface="+mn-lt"/>
                <a:cs typeface="+mn-lt"/>
              </a:rPr>
              <a:t>. </a:t>
            </a:r>
            <a:r>
              <a:rPr lang="en-US" sz="2000" dirty="0" err="1">
                <a:latin typeface="Times New Roman"/>
                <a:ea typeface="+mn-lt"/>
                <a:cs typeface="+mn-lt"/>
              </a:rPr>
              <a:t>Ayrıca</a:t>
            </a:r>
            <a:r>
              <a:rPr lang="en-US" sz="2000" dirty="0">
                <a:latin typeface="Times New Roman"/>
                <a:ea typeface="+mn-lt"/>
                <a:cs typeface="+mn-lt"/>
              </a:rPr>
              <a:t> </a:t>
            </a:r>
            <a:r>
              <a:rPr lang="en-US" sz="2000" dirty="0" err="1">
                <a:latin typeface="Times New Roman"/>
                <a:ea typeface="+mn-lt"/>
                <a:cs typeface="+mn-lt"/>
              </a:rPr>
              <a:t>bir</a:t>
            </a:r>
            <a:r>
              <a:rPr lang="en-US" sz="2000" dirty="0">
                <a:latin typeface="Times New Roman"/>
                <a:ea typeface="+mn-lt"/>
                <a:cs typeface="+mn-lt"/>
              </a:rPr>
              <a:t> </a:t>
            </a:r>
            <a:r>
              <a:rPr lang="en-US" sz="2000" dirty="0" err="1">
                <a:latin typeface="Times New Roman"/>
                <a:ea typeface="+mn-lt"/>
                <a:cs typeface="+mn-lt"/>
              </a:rPr>
              <a:t>orbitale</a:t>
            </a:r>
            <a:r>
              <a:rPr lang="en-US" sz="2000" dirty="0">
                <a:latin typeface="Times New Roman"/>
                <a:ea typeface="+mn-lt"/>
                <a:cs typeface="+mn-lt"/>
              </a:rPr>
              <a:t> 2 den </a:t>
            </a:r>
            <a:r>
              <a:rPr lang="en-US" sz="2000" dirty="0" err="1">
                <a:latin typeface="Times New Roman"/>
                <a:ea typeface="+mn-lt"/>
                <a:cs typeface="+mn-lt"/>
              </a:rPr>
              <a:t>fazla</a:t>
            </a:r>
            <a:r>
              <a:rPr lang="en-US" sz="2000" dirty="0">
                <a:latin typeface="Times New Roman"/>
                <a:ea typeface="+mn-lt"/>
                <a:cs typeface="+mn-lt"/>
              </a:rPr>
              <a:t> </a:t>
            </a:r>
            <a:r>
              <a:rPr lang="en-US" sz="2000" dirty="0" err="1">
                <a:latin typeface="Times New Roman"/>
                <a:ea typeface="+mn-lt"/>
                <a:cs typeface="+mn-lt"/>
              </a:rPr>
              <a:t>elektron</a:t>
            </a:r>
            <a:r>
              <a:rPr lang="en-US" sz="2000" dirty="0">
                <a:latin typeface="Times New Roman"/>
                <a:ea typeface="+mn-lt"/>
                <a:cs typeface="+mn-lt"/>
              </a:rPr>
              <a:t> </a:t>
            </a:r>
            <a:r>
              <a:rPr lang="en-US" sz="2000" dirty="0" err="1">
                <a:latin typeface="Times New Roman"/>
                <a:ea typeface="+mn-lt"/>
                <a:cs typeface="+mn-lt"/>
              </a:rPr>
              <a:t>giremez</a:t>
            </a:r>
            <a:r>
              <a:rPr lang="en-US" sz="2000" dirty="0">
                <a:latin typeface="Times New Roman"/>
                <a:ea typeface="+mn-lt"/>
                <a:cs typeface="+mn-lt"/>
              </a:rPr>
              <a:t>. </a:t>
            </a:r>
            <a:r>
              <a:rPr lang="en-US" sz="2000" dirty="0" err="1">
                <a:latin typeface="Times New Roman"/>
                <a:ea typeface="+mn-lt"/>
                <a:cs typeface="+mn-lt"/>
              </a:rPr>
              <a:t>Pauli'ye</a:t>
            </a:r>
            <a:r>
              <a:rPr lang="en-US" sz="2000" dirty="0">
                <a:latin typeface="Times New Roman"/>
                <a:ea typeface="+mn-lt"/>
                <a:cs typeface="+mn-lt"/>
              </a:rPr>
              <a:t> </a:t>
            </a:r>
            <a:r>
              <a:rPr lang="en-US" sz="2000" dirty="0" err="1">
                <a:latin typeface="Times New Roman"/>
                <a:ea typeface="+mn-lt"/>
                <a:cs typeface="+mn-lt"/>
              </a:rPr>
              <a:t>göre</a:t>
            </a:r>
            <a:r>
              <a:rPr lang="en-US" sz="2000" dirty="0">
                <a:latin typeface="Times New Roman"/>
                <a:ea typeface="+mn-lt"/>
                <a:cs typeface="+mn-lt"/>
              </a:rPr>
              <a:t>, </a:t>
            </a:r>
            <a:r>
              <a:rPr lang="en-US" sz="2000" dirty="0" err="1">
                <a:latin typeface="Times New Roman"/>
                <a:ea typeface="+mn-lt"/>
                <a:cs typeface="+mn-lt"/>
              </a:rPr>
              <a:t>bir</a:t>
            </a:r>
            <a:r>
              <a:rPr lang="en-US" sz="2000" dirty="0">
                <a:latin typeface="Times New Roman"/>
                <a:ea typeface="+mn-lt"/>
                <a:cs typeface="+mn-lt"/>
              </a:rPr>
              <a:t> </a:t>
            </a:r>
            <a:r>
              <a:rPr lang="en-US" sz="2000" dirty="0" err="1">
                <a:latin typeface="Times New Roman"/>
                <a:ea typeface="+mn-lt"/>
                <a:cs typeface="+mn-lt"/>
              </a:rPr>
              <a:t>orbitale</a:t>
            </a:r>
            <a:r>
              <a:rPr lang="en-US" sz="2000" dirty="0">
                <a:latin typeface="Times New Roman"/>
                <a:ea typeface="+mn-lt"/>
                <a:cs typeface="+mn-lt"/>
              </a:rPr>
              <a:t> </a:t>
            </a:r>
            <a:r>
              <a:rPr lang="en-US" sz="2000" dirty="0" err="1">
                <a:latin typeface="Times New Roman"/>
                <a:ea typeface="+mn-lt"/>
                <a:cs typeface="+mn-lt"/>
              </a:rPr>
              <a:t>spini</a:t>
            </a:r>
            <a:r>
              <a:rPr lang="en-US" sz="2000" dirty="0">
                <a:latin typeface="Times New Roman"/>
                <a:ea typeface="+mn-lt"/>
                <a:cs typeface="+mn-lt"/>
              </a:rPr>
              <a:t> +1/2 </a:t>
            </a:r>
            <a:r>
              <a:rPr lang="en-US" sz="2000" dirty="0" err="1">
                <a:latin typeface="Times New Roman"/>
                <a:ea typeface="+mn-lt"/>
                <a:cs typeface="+mn-lt"/>
              </a:rPr>
              <a:t>olan</a:t>
            </a:r>
            <a:r>
              <a:rPr lang="en-US" sz="2000" dirty="0">
                <a:latin typeface="Times New Roman"/>
                <a:ea typeface="+mn-lt"/>
                <a:cs typeface="+mn-lt"/>
              </a:rPr>
              <a:t> </a:t>
            </a:r>
            <a:r>
              <a:rPr lang="en-US" sz="2000" dirty="0" err="1">
                <a:latin typeface="Times New Roman"/>
                <a:ea typeface="+mn-lt"/>
                <a:cs typeface="+mn-lt"/>
              </a:rPr>
              <a:t>bir</a:t>
            </a:r>
            <a:r>
              <a:rPr lang="en-US" sz="2000" dirty="0">
                <a:latin typeface="Times New Roman"/>
                <a:ea typeface="+mn-lt"/>
                <a:cs typeface="+mn-lt"/>
              </a:rPr>
              <a:t> </a:t>
            </a:r>
            <a:r>
              <a:rPr lang="en-US" sz="2000" dirty="0" err="1">
                <a:latin typeface="Times New Roman"/>
                <a:ea typeface="+mn-lt"/>
                <a:cs typeface="+mn-lt"/>
              </a:rPr>
              <a:t>elektron</a:t>
            </a:r>
            <a:r>
              <a:rPr lang="en-US" sz="2000" dirty="0">
                <a:latin typeface="Times New Roman"/>
                <a:ea typeface="+mn-lt"/>
                <a:cs typeface="+mn-lt"/>
              </a:rPr>
              <a:t> </a:t>
            </a:r>
            <a:r>
              <a:rPr lang="en-US" sz="2000" dirty="0" err="1">
                <a:latin typeface="Times New Roman"/>
                <a:ea typeface="+mn-lt"/>
                <a:cs typeface="+mn-lt"/>
              </a:rPr>
              <a:t>yerleşmişse</a:t>
            </a:r>
            <a:r>
              <a:rPr lang="en-US" sz="2000" dirty="0">
                <a:latin typeface="Times New Roman"/>
                <a:ea typeface="+mn-lt"/>
                <a:cs typeface="+mn-lt"/>
              </a:rPr>
              <a:t>, </a:t>
            </a:r>
            <a:r>
              <a:rPr lang="en-US" sz="2000" dirty="0" err="1">
                <a:latin typeface="Times New Roman"/>
                <a:ea typeface="+mn-lt"/>
                <a:cs typeface="+mn-lt"/>
              </a:rPr>
              <a:t>aynı</a:t>
            </a:r>
            <a:r>
              <a:rPr lang="en-US" sz="2000" dirty="0">
                <a:latin typeface="Times New Roman"/>
                <a:ea typeface="+mn-lt"/>
                <a:cs typeface="+mn-lt"/>
              </a:rPr>
              <a:t> </a:t>
            </a:r>
            <a:r>
              <a:rPr lang="en-US" sz="2000" dirty="0" err="1">
                <a:latin typeface="Times New Roman"/>
                <a:ea typeface="+mn-lt"/>
                <a:cs typeface="+mn-lt"/>
              </a:rPr>
              <a:t>orbitale</a:t>
            </a:r>
            <a:r>
              <a:rPr lang="en-US" sz="2000" dirty="0">
                <a:latin typeface="Times New Roman"/>
                <a:ea typeface="+mn-lt"/>
                <a:cs typeface="+mn-lt"/>
              </a:rPr>
              <a:t> </a:t>
            </a:r>
            <a:r>
              <a:rPr lang="en-US" sz="2000" dirty="0" err="1">
                <a:latin typeface="Times New Roman"/>
                <a:ea typeface="+mn-lt"/>
                <a:cs typeface="+mn-lt"/>
              </a:rPr>
              <a:t>yerleşen</a:t>
            </a:r>
            <a:r>
              <a:rPr lang="en-US" sz="2000" dirty="0">
                <a:latin typeface="Times New Roman"/>
                <a:ea typeface="+mn-lt"/>
                <a:cs typeface="+mn-lt"/>
              </a:rPr>
              <a:t> </a:t>
            </a:r>
            <a:r>
              <a:rPr lang="en-US" sz="2000" dirty="0" err="1">
                <a:latin typeface="Times New Roman"/>
                <a:ea typeface="+mn-lt"/>
                <a:cs typeface="+mn-lt"/>
              </a:rPr>
              <a:t>ikinci</a:t>
            </a:r>
            <a:r>
              <a:rPr lang="en-US" sz="2000" dirty="0">
                <a:latin typeface="Times New Roman"/>
                <a:ea typeface="+mn-lt"/>
                <a:cs typeface="+mn-lt"/>
              </a:rPr>
              <a:t> </a:t>
            </a:r>
            <a:r>
              <a:rPr lang="en-US" sz="2000" dirty="0" err="1">
                <a:latin typeface="Times New Roman"/>
                <a:ea typeface="+mn-lt"/>
                <a:cs typeface="+mn-lt"/>
              </a:rPr>
              <a:t>elektronun</a:t>
            </a:r>
            <a:r>
              <a:rPr lang="en-US" sz="2000" dirty="0">
                <a:latin typeface="Times New Roman"/>
                <a:ea typeface="+mn-lt"/>
                <a:cs typeface="+mn-lt"/>
              </a:rPr>
              <a:t> </a:t>
            </a:r>
            <a:r>
              <a:rPr lang="en-US" sz="2000" dirty="0" err="1">
                <a:latin typeface="Times New Roman"/>
                <a:ea typeface="+mn-lt"/>
                <a:cs typeface="+mn-lt"/>
              </a:rPr>
              <a:t>spini</a:t>
            </a:r>
            <a:r>
              <a:rPr lang="en-US" sz="2000" dirty="0">
                <a:latin typeface="Times New Roman"/>
                <a:ea typeface="+mn-lt"/>
                <a:cs typeface="+mn-lt"/>
              </a:rPr>
              <a:t> </a:t>
            </a:r>
            <a:r>
              <a:rPr lang="en-US" sz="2000" dirty="0" err="1">
                <a:latin typeface="Times New Roman"/>
                <a:ea typeface="+mn-lt"/>
                <a:cs typeface="+mn-lt"/>
              </a:rPr>
              <a:t>mutlaka</a:t>
            </a:r>
            <a:r>
              <a:rPr lang="en-US" sz="2000" dirty="0">
                <a:latin typeface="Times New Roman"/>
                <a:ea typeface="+mn-lt"/>
                <a:cs typeface="+mn-lt"/>
              </a:rPr>
              <a:t> </a:t>
            </a:r>
            <a:r>
              <a:rPr lang="en-US" sz="2000" dirty="0" err="1">
                <a:latin typeface="Times New Roman"/>
                <a:ea typeface="+mn-lt"/>
                <a:cs typeface="+mn-lt"/>
              </a:rPr>
              <a:t>ters</a:t>
            </a:r>
            <a:r>
              <a:rPr lang="en-US" sz="2000" dirty="0">
                <a:latin typeface="Times New Roman"/>
                <a:ea typeface="+mn-lt"/>
                <a:cs typeface="+mn-lt"/>
              </a:rPr>
              <a:t> </a:t>
            </a:r>
            <a:r>
              <a:rPr lang="en-US" sz="2000" dirty="0" err="1">
                <a:latin typeface="Times New Roman"/>
                <a:ea typeface="+mn-lt"/>
                <a:cs typeface="+mn-lt"/>
              </a:rPr>
              <a:t>yönde</a:t>
            </a:r>
            <a:r>
              <a:rPr lang="en-US" sz="2000" dirty="0">
                <a:latin typeface="Times New Roman"/>
                <a:ea typeface="+mn-lt"/>
                <a:cs typeface="+mn-lt"/>
              </a:rPr>
              <a:t>, </a:t>
            </a:r>
            <a:r>
              <a:rPr lang="en-US" sz="2000" dirty="0" err="1">
                <a:latin typeface="Times New Roman"/>
                <a:ea typeface="+mn-lt"/>
                <a:cs typeface="+mn-lt"/>
              </a:rPr>
              <a:t>yani</a:t>
            </a:r>
            <a:r>
              <a:rPr lang="en-US" sz="2000" dirty="0">
                <a:latin typeface="Times New Roman"/>
                <a:ea typeface="+mn-lt"/>
                <a:cs typeface="+mn-lt"/>
              </a:rPr>
              <a:t> -1/2  </a:t>
            </a:r>
            <a:r>
              <a:rPr lang="en-US" sz="2000" dirty="0" err="1">
                <a:latin typeface="Times New Roman"/>
                <a:ea typeface="+mn-lt"/>
                <a:cs typeface="+mn-lt"/>
              </a:rPr>
              <a:t>olmalıdır</a:t>
            </a:r>
            <a:r>
              <a:rPr lang="en-US" sz="2000" dirty="0">
                <a:latin typeface="Times New Roman"/>
                <a:ea typeface="+mn-lt"/>
                <a:cs typeface="+mn-lt"/>
              </a:rPr>
              <a:t>. Aksi </a:t>
            </a:r>
            <a:r>
              <a:rPr lang="en-US" sz="2000" dirty="0" err="1">
                <a:latin typeface="Times New Roman"/>
                <a:ea typeface="+mn-lt"/>
                <a:cs typeface="+mn-lt"/>
              </a:rPr>
              <a:t>takdirde</a:t>
            </a:r>
            <a:r>
              <a:rPr lang="en-US" sz="2000" dirty="0">
                <a:latin typeface="Times New Roman"/>
                <a:ea typeface="+mn-lt"/>
                <a:cs typeface="+mn-lt"/>
              </a:rPr>
              <a:t> </a:t>
            </a:r>
            <a:r>
              <a:rPr lang="en-US" sz="2000" dirty="0" err="1">
                <a:latin typeface="Times New Roman"/>
                <a:ea typeface="+mn-lt"/>
                <a:cs typeface="+mn-lt"/>
              </a:rPr>
              <a:t>elektronlar</a:t>
            </a:r>
            <a:r>
              <a:rPr lang="en-US" sz="2000" dirty="0">
                <a:latin typeface="Times New Roman"/>
                <a:ea typeface="+mn-lt"/>
                <a:cs typeface="+mn-lt"/>
              </a:rPr>
              <a:t> </a:t>
            </a:r>
            <a:r>
              <a:rPr lang="en-US" sz="2000" dirty="0" err="1">
                <a:latin typeface="Times New Roman"/>
                <a:ea typeface="+mn-lt"/>
                <a:cs typeface="+mn-lt"/>
              </a:rPr>
              <a:t>bir</a:t>
            </a:r>
            <a:r>
              <a:rPr lang="en-US" sz="2000" dirty="0">
                <a:latin typeface="Times New Roman"/>
                <a:ea typeface="+mn-lt"/>
                <a:cs typeface="+mn-lt"/>
              </a:rPr>
              <a:t> </a:t>
            </a:r>
            <a:r>
              <a:rPr lang="en-US" sz="2000" dirty="0" err="1">
                <a:latin typeface="Times New Roman"/>
                <a:ea typeface="+mn-lt"/>
                <a:cs typeface="+mn-lt"/>
              </a:rPr>
              <a:t>arada</a:t>
            </a:r>
            <a:r>
              <a:rPr lang="en-US" sz="2000" dirty="0">
                <a:latin typeface="Times New Roman"/>
                <a:ea typeface="+mn-lt"/>
                <a:cs typeface="+mn-lt"/>
              </a:rPr>
              <a:t> </a:t>
            </a:r>
            <a:r>
              <a:rPr lang="en-US" sz="2000" dirty="0" err="1">
                <a:latin typeface="Times New Roman"/>
                <a:ea typeface="+mn-lt"/>
                <a:cs typeface="+mn-lt"/>
              </a:rPr>
              <a:t>bulunamazlar</a:t>
            </a:r>
            <a:r>
              <a:rPr lang="en-US" sz="2000" dirty="0">
                <a:latin typeface="Times New Roman"/>
                <a:ea typeface="+mn-lt"/>
                <a:cs typeface="+mn-lt"/>
              </a:rPr>
              <a:t>.</a:t>
            </a:r>
            <a:endParaRPr lang="en-US" sz="2000" dirty="0">
              <a:latin typeface="Times New Roman"/>
              <a:cs typeface="Calibri"/>
            </a:endParaRPr>
          </a:p>
          <a:p>
            <a:pPr marL="0" indent="0" algn="just">
              <a:buNone/>
            </a:pPr>
            <a:endParaRPr lang="en-US" sz="2000" dirty="0">
              <a:latin typeface="Times New Roman"/>
              <a:cs typeface="Calibri"/>
            </a:endParaRPr>
          </a:p>
        </p:txBody>
      </p:sp>
    </p:spTree>
    <p:extLst>
      <p:ext uri="{BB962C8B-B14F-4D97-AF65-F5344CB8AC3E}">
        <p14:creationId xmlns:p14="http://schemas.microsoft.com/office/powerpoint/2010/main" val="134202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69EC089-B0A2-432A-9091-4656A007831D}"/>
              </a:ext>
            </a:extLst>
          </p:cNvPr>
          <p:cNvSpPr>
            <a:spLocks noGrp="1"/>
          </p:cNvSpPr>
          <p:nvPr>
            <p:ph idx="1"/>
          </p:nvPr>
        </p:nvSpPr>
        <p:spPr>
          <a:xfrm>
            <a:off x="137984" y="816490"/>
            <a:ext cx="6093577" cy="5370770"/>
          </a:xfrm>
        </p:spPr>
        <p:txBody>
          <a:bodyPr vert="horz" lIns="91440" tIns="45720" rIns="91440" bIns="45720" rtlCol="0" anchor="t">
            <a:noAutofit/>
          </a:bodyPr>
          <a:lstStyle/>
          <a:p>
            <a:pPr algn="just"/>
            <a:r>
              <a:rPr lang="en-US" sz="1800" b="1" dirty="0">
                <a:latin typeface="Times New Roman"/>
                <a:ea typeface="+mn-lt"/>
                <a:cs typeface="+mn-lt"/>
              </a:rPr>
              <a:t>Aufbau </a:t>
            </a:r>
            <a:r>
              <a:rPr lang="en-US" sz="1800" b="1" dirty="0" err="1">
                <a:latin typeface="Times New Roman"/>
                <a:ea typeface="+mn-lt"/>
                <a:cs typeface="+mn-lt"/>
              </a:rPr>
              <a:t>prensibi</a:t>
            </a:r>
            <a:r>
              <a:rPr lang="en-US" sz="1800" b="1" dirty="0">
                <a:latin typeface="Times New Roman"/>
                <a:ea typeface="+mn-lt"/>
                <a:cs typeface="+mn-lt"/>
              </a:rPr>
              <a:t>: </a:t>
            </a:r>
            <a:r>
              <a:rPr lang="en-US" sz="1800" dirty="0">
                <a:latin typeface="Times New Roman"/>
                <a:ea typeface="+mn-lt"/>
                <a:cs typeface="+mn-lt"/>
              </a:rPr>
              <a:t>(Building up </a:t>
            </a:r>
            <a:r>
              <a:rPr lang="en-US" sz="1800" dirty="0" err="1">
                <a:latin typeface="Times New Roman"/>
                <a:ea typeface="+mn-lt"/>
                <a:cs typeface="+mn-lt"/>
              </a:rPr>
              <a:t>prensibi</a:t>
            </a:r>
            <a:r>
              <a:rPr lang="en-US" sz="1800" dirty="0">
                <a:latin typeface="Times New Roman"/>
                <a:ea typeface="+mn-lt"/>
                <a:cs typeface="+mn-lt"/>
              </a:rPr>
              <a:t>): </a:t>
            </a:r>
            <a:r>
              <a:rPr lang="en-US" sz="1800" dirty="0" err="1">
                <a:latin typeface="Times New Roman"/>
                <a:ea typeface="+mn-lt"/>
                <a:cs typeface="+mn-lt"/>
              </a:rPr>
              <a:t>Elektronlar</a:t>
            </a:r>
            <a:r>
              <a:rPr lang="en-US" sz="1800" dirty="0">
                <a:latin typeface="Times New Roman"/>
                <a:ea typeface="+mn-lt"/>
                <a:cs typeface="+mn-lt"/>
              </a:rPr>
              <a:t> </a:t>
            </a:r>
            <a:r>
              <a:rPr lang="en-US" sz="1800" dirty="0" err="1">
                <a:latin typeface="Times New Roman"/>
                <a:ea typeface="+mn-lt"/>
                <a:cs typeface="+mn-lt"/>
              </a:rPr>
              <a:t>orbitallere</a:t>
            </a:r>
            <a:r>
              <a:rPr lang="en-US" sz="1800" dirty="0">
                <a:latin typeface="Times New Roman"/>
                <a:ea typeface="+mn-lt"/>
                <a:cs typeface="+mn-lt"/>
              </a:rPr>
              <a:t> </a:t>
            </a:r>
            <a:r>
              <a:rPr lang="en-US" sz="1800" dirty="0" err="1">
                <a:latin typeface="Times New Roman"/>
                <a:ea typeface="+mn-lt"/>
                <a:cs typeface="+mn-lt"/>
              </a:rPr>
              <a:t>yerleşirken</a:t>
            </a:r>
            <a:r>
              <a:rPr lang="en-US" sz="1800" dirty="0">
                <a:latin typeface="Times New Roman"/>
                <a:ea typeface="+mn-lt"/>
                <a:cs typeface="+mn-lt"/>
              </a:rPr>
              <a:t> </a:t>
            </a:r>
            <a:r>
              <a:rPr lang="en-US" sz="1800" dirty="0" err="1">
                <a:latin typeface="Times New Roman"/>
                <a:ea typeface="+mn-lt"/>
                <a:cs typeface="+mn-lt"/>
              </a:rPr>
              <a:t>önce</a:t>
            </a:r>
            <a:r>
              <a:rPr lang="en-US" sz="1800" dirty="0">
                <a:latin typeface="Times New Roman"/>
                <a:ea typeface="+mn-lt"/>
                <a:cs typeface="+mn-lt"/>
              </a:rPr>
              <a:t> </a:t>
            </a:r>
            <a:r>
              <a:rPr lang="en-US" sz="1800" dirty="0" err="1">
                <a:latin typeface="Times New Roman"/>
                <a:ea typeface="+mn-lt"/>
                <a:cs typeface="+mn-lt"/>
              </a:rPr>
              <a:t>baş</a:t>
            </a:r>
            <a:r>
              <a:rPr lang="en-US" sz="1800" dirty="0">
                <a:latin typeface="Times New Roman"/>
                <a:ea typeface="+mn-lt"/>
                <a:cs typeface="+mn-lt"/>
              </a:rPr>
              <a:t> </a:t>
            </a:r>
            <a:r>
              <a:rPr lang="en-US" sz="1800" dirty="0" err="1">
                <a:latin typeface="Times New Roman"/>
                <a:ea typeface="+mn-lt"/>
                <a:cs typeface="+mn-lt"/>
              </a:rPr>
              <a:t>kuvantum</a:t>
            </a:r>
            <a:r>
              <a:rPr lang="en-US" sz="1800" dirty="0">
                <a:latin typeface="Times New Roman"/>
                <a:ea typeface="+mn-lt"/>
                <a:cs typeface="+mn-lt"/>
              </a:rPr>
              <a:t> (n) </a:t>
            </a:r>
            <a:r>
              <a:rPr lang="en-US" sz="1800" dirty="0" err="1">
                <a:latin typeface="Times New Roman"/>
                <a:ea typeface="+mn-lt"/>
                <a:cs typeface="+mn-lt"/>
              </a:rPr>
              <a:t>ve</a:t>
            </a:r>
            <a:r>
              <a:rPr lang="en-US" sz="1800" dirty="0">
                <a:latin typeface="Times New Roman"/>
                <a:ea typeface="+mn-lt"/>
                <a:cs typeface="+mn-lt"/>
              </a:rPr>
              <a:t> orbital </a:t>
            </a:r>
            <a:r>
              <a:rPr lang="en-US" sz="1800" dirty="0" err="1">
                <a:latin typeface="Times New Roman"/>
                <a:ea typeface="+mn-lt"/>
                <a:cs typeface="+mn-lt"/>
              </a:rPr>
              <a:t>kuvantum</a:t>
            </a:r>
            <a:r>
              <a:rPr lang="en-US" sz="1800" dirty="0">
                <a:latin typeface="Times New Roman"/>
                <a:ea typeface="+mn-lt"/>
                <a:cs typeface="+mn-lt"/>
              </a:rPr>
              <a:t> (l) </a:t>
            </a:r>
            <a:r>
              <a:rPr lang="en-US" sz="1800" dirty="0" err="1">
                <a:latin typeface="Times New Roman"/>
                <a:ea typeface="+mn-lt"/>
                <a:cs typeface="+mn-lt"/>
              </a:rPr>
              <a:t>sayıları</a:t>
            </a:r>
            <a:r>
              <a:rPr lang="en-US" sz="1800" dirty="0">
                <a:latin typeface="Times New Roman"/>
                <a:ea typeface="+mn-lt"/>
                <a:cs typeface="+mn-lt"/>
              </a:rPr>
              <a:t> </a:t>
            </a:r>
            <a:r>
              <a:rPr lang="en-US" sz="1800" dirty="0" err="1">
                <a:latin typeface="Times New Roman"/>
                <a:ea typeface="+mn-lt"/>
                <a:cs typeface="+mn-lt"/>
              </a:rPr>
              <a:t>toplamı</a:t>
            </a:r>
            <a:r>
              <a:rPr lang="en-US" sz="1800" dirty="0">
                <a:latin typeface="Times New Roman"/>
                <a:ea typeface="+mn-lt"/>
                <a:cs typeface="+mn-lt"/>
              </a:rPr>
              <a:t> </a:t>
            </a:r>
            <a:r>
              <a:rPr lang="en-US" sz="1800" dirty="0" err="1">
                <a:latin typeface="Times New Roman"/>
                <a:ea typeface="+mn-lt"/>
                <a:cs typeface="+mn-lt"/>
              </a:rPr>
              <a:t>küçük</a:t>
            </a:r>
            <a:r>
              <a:rPr lang="en-US" sz="1800" dirty="0">
                <a:latin typeface="Times New Roman"/>
                <a:ea typeface="+mn-lt"/>
                <a:cs typeface="+mn-lt"/>
              </a:rPr>
              <a:t> </a:t>
            </a:r>
            <a:r>
              <a:rPr lang="en-US" sz="1800" dirty="0" err="1">
                <a:latin typeface="Times New Roman"/>
                <a:ea typeface="+mn-lt"/>
                <a:cs typeface="+mn-lt"/>
              </a:rPr>
              <a:t>olan</a:t>
            </a:r>
            <a:r>
              <a:rPr lang="en-US" sz="1800" dirty="0">
                <a:latin typeface="Times New Roman"/>
                <a:ea typeface="+mn-lt"/>
                <a:cs typeface="+mn-lt"/>
              </a:rPr>
              <a:t> </a:t>
            </a:r>
            <a:r>
              <a:rPr lang="en-US" sz="1800" dirty="0" err="1">
                <a:latin typeface="Times New Roman"/>
                <a:ea typeface="+mn-lt"/>
                <a:cs typeface="+mn-lt"/>
              </a:rPr>
              <a:t>gruba</a:t>
            </a:r>
            <a:r>
              <a:rPr lang="en-US" sz="1800" dirty="0">
                <a:latin typeface="Times New Roman"/>
                <a:ea typeface="+mn-lt"/>
                <a:cs typeface="+mn-lt"/>
              </a:rPr>
              <a:t> </a:t>
            </a:r>
            <a:r>
              <a:rPr lang="en-US" sz="1800" dirty="0" err="1">
                <a:latin typeface="Times New Roman"/>
                <a:ea typeface="+mn-lt"/>
                <a:cs typeface="+mn-lt"/>
              </a:rPr>
              <a:t>girerler</a:t>
            </a:r>
            <a:r>
              <a:rPr lang="en-US" sz="1800" dirty="0">
                <a:latin typeface="Times New Roman"/>
                <a:ea typeface="+mn-lt"/>
                <a:cs typeface="+mn-lt"/>
              </a:rPr>
              <a:t>. </a:t>
            </a:r>
            <a:r>
              <a:rPr lang="en-US" sz="1800" dirty="0" err="1">
                <a:latin typeface="Times New Roman"/>
                <a:ea typeface="+mn-lt"/>
                <a:cs typeface="+mn-lt"/>
              </a:rPr>
              <a:t>Eğer</a:t>
            </a:r>
            <a:r>
              <a:rPr lang="en-US" sz="1800" dirty="0">
                <a:latin typeface="Times New Roman"/>
                <a:ea typeface="+mn-lt"/>
                <a:cs typeface="+mn-lt"/>
              </a:rPr>
              <a:t> </a:t>
            </a:r>
            <a:r>
              <a:rPr lang="en-US" sz="1800" dirty="0" err="1">
                <a:latin typeface="Times New Roman"/>
                <a:ea typeface="+mn-lt"/>
                <a:cs typeface="+mn-lt"/>
              </a:rPr>
              <a:t>bu</a:t>
            </a:r>
            <a:r>
              <a:rPr lang="en-US" sz="1800" dirty="0">
                <a:latin typeface="Times New Roman"/>
                <a:ea typeface="+mn-lt"/>
                <a:cs typeface="+mn-lt"/>
              </a:rPr>
              <a:t> </a:t>
            </a:r>
            <a:r>
              <a:rPr lang="en-US" sz="1800" dirty="0" err="1">
                <a:latin typeface="Times New Roman"/>
                <a:ea typeface="+mn-lt"/>
                <a:cs typeface="+mn-lt"/>
              </a:rPr>
              <a:t>toplam</a:t>
            </a:r>
            <a:r>
              <a:rPr lang="en-US" sz="1800" dirty="0">
                <a:latin typeface="Times New Roman"/>
                <a:ea typeface="+mn-lt"/>
                <a:cs typeface="+mn-lt"/>
              </a:rPr>
              <a:t> </a:t>
            </a:r>
            <a:r>
              <a:rPr lang="en-US" sz="1800" dirty="0" err="1">
                <a:latin typeface="Times New Roman"/>
                <a:ea typeface="+mn-lt"/>
                <a:cs typeface="+mn-lt"/>
              </a:rPr>
              <a:t>eşit</a:t>
            </a:r>
            <a:r>
              <a:rPr lang="en-US" sz="1800" dirty="0">
                <a:latin typeface="Times New Roman"/>
                <a:ea typeface="+mn-lt"/>
                <a:cs typeface="+mn-lt"/>
              </a:rPr>
              <a:t> </a:t>
            </a:r>
            <a:r>
              <a:rPr lang="en-US" sz="1800" dirty="0" err="1">
                <a:latin typeface="Times New Roman"/>
                <a:ea typeface="+mn-lt"/>
                <a:cs typeface="+mn-lt"/>
              </a:rPr>
              <a:t>ise</a:t>
            </a:r>
            <a:r>
              <a:rPr lang="en-US" sz="1800" dirty="0">
                <a:latin typeface="Times New Roman"/>
                <a:ea typeface="+mn-lt"/>
                <a:cs typeface="+mn-lt"/>
              </a:rPr>
              <a:t> </a:t>
            </a:r>
            <a:r>
              <a:rPr lang="en-US" sz="1800" dirty="0" err="1">
                <a:latin typeface="Times New Roman"/>
                <a:ea typeface="+mn-lt"/>
                <a:cs typeface="+mn-lt"/>
              </a:rPr>
              <a:t>önce</a:t>
            </a:r>
            <a:r>
              <a:rPr lang="en-US" sz="1800" dirty="0">
                <a:latin typeface="Times New Roman"/>
                <a:ea typeface="+mn-lt"/>
                <a:cs typeface="+mn-lt"/>
              </a:rPr>
              <a:t> </a:t>
            </a:r>
            <a:r>
              <a:rPr lang="en-US" sz="1800" dirty="0" err="1">
                <a:latin typeface="Times New Roman"/>
                <a:ea typeface="+mn-lt"/>
                <a:cs typeface="+mn-lt"/>
              </a:rPr>
              <a:t>elektronlar</a:t>
            </a:r>
            <a:r>
              <a:rPr lang="en-US" sz="1800" dirty="0">
                <a:latin typeface="Times New Roman"/>
                <a:ea typeface="+mn-lt"/>
                <a:cs typeface="+mn-lt"/>
              </a:rPr>
              <a:t> </a:t>
            </a:r>
            <a:r>
              <a:rPr lang="en-US" sz="1800" dirty="0" err="1">
                <a:latin typeface="Times New Roman"/>
                <a:ea typeface="+mn-lt"/>
                <a:cs typeface="+mn-lt"/>
              </a:rPr>
              <a:t>baş</a:t>
            </a:r>
            <a:r>
              <a:rPr lang="en-US" sz="1800" dirty="0">
                <a:latin typeface="Times New Roman"/>
                <a:ea typeface="+mn-lt"/>
                <a:cs typeface="+mn-lt"/>
              </a:rPr>
              <a:t> </a:t>
            </a:r>
            <a:r>
              <a:rPr lang="en-US" sz="1800" dirty="0" err="1">
                <a:latin typeface="Times New Roman"/>
                <a:ea typeface="+mn-lt"/>
                <a:cs typeface="+mn-lt"/>
              </a:rPr>
              <a:t>kuvantum</a:t>
            </a:r>
            <a:r>
              <a:rPr lang="en-US" sz="1800" dirty="0">
                <a:latin typeface="Times New Roman"/>
                <a:ea typeface="+mn-lt"/>
                <a:cs typeface="+mn-lt"/>
              </a:rPr>
              <a:t> </a:t>
            </a:r>
            <a:r>
              <a:rPr lang="en-US" sz="1800" dirty="0" err="1">
                <a:latin typeface="Times New Roman"/>
                <a:ea typeface="+mn-lt"/>
                <a:cs typeface="+mn-lt"/>
              </a:rPr>
              <a:t>sayısı</a:t>
            </a:r>
            <a:r>
              <a:rPr lang="en-US" sz="1800" dirty="0">
                <a:latin typeface="Times New Roman"/>
                <a:ea typeface="+mn-lt"/>
                <a:cs typeface="+mn-lt"/>
              </a:rPr>
              <a:t> </a:t>
            </a:r>
            <a:r>
              <a:rPr lang="en-US" sz="1800" dirty="0" err="1">
                <a:latin typeface="Times New Roman"/>
                <a:ea typeface="+mn-lt"/>
                <a:cs typeface="+mn-lt"/>
              </a:rPr>
              <a:t>küçük</a:t>
            </a:r>
            <a:r>
              <a:rPr lang="en-US" sz="1800" dirty="0">
                <a:latin typeface="Times New Roman"/>
                <a:ea typeface="+mn-lt"/>
                <a:cs typeface="+mn-lt"/>
              </a:rPr>
              <a:t> </a:t>
            </a:r>
            <a:r>
              <a:rPr lang="en-US" sz="1800" dirty="0" err="1">
                <a:latin typeface="Times New Roman"/>
                <a:ea typeface="+mn-lt"/>
                <a:cs typeface="+mn-lt"/>
              </a:rPr>
              <a:t>olan</a:t>
            </a:r>
            <a:r>
              <a:rPr lang="en-US" sz="1800" dirty="0">
                <a:latin typeface="Times New Roman"/>
                <a:ea typeface="+mn-lt"/>
                <a:cs typeface="+mn-lt"/>
              </a:rPr>
              <a:t> </a:t>
            </a:r>
            <a:r>
              <a:rPr lang="en-US" sz="1800" dirty="0" err="1">
                <a:latin typeface="Times New Roman"/>
                <a:ea typeface="+mn-lt"/>
                <a:cs typeface="+mn-lt"/>
              </a:rPr>
              <a:t>orbitale</a:t>
            </a:r>
            <a:r>
              <a:rPr lang="en-US" sz="1800" dirty="0">
                <a:latin typeface="Times New Roman"/>
                <a:ea typeface="+mn-lt"/>
                <a:cs typeface="+mn-lt"/>
              </a:rPr>
              <a:t> </a:t>
            </a:r>
            <a:r>
              <a:rPr lang="en-US" sz="1800" dirty="0" err="1">
                <a:latin typeface="Times New Roman"/>
                <a:ea typeface="+mn-lt"/>
                <a:cs typeface="+mn-lt"/>
              </a:rPr>
              <a:t>yerleşir</a:t>
            </a:r>
            <a:r>
              <a:rPr lang="en-US" sz="1800" dirty="0">
                <a:latin typeface="Times New Roman"/>
                <a:ea typeface="+mn-lt"/>
                <a:cs typeface="+mn-lt"/>
              </a:rPr>
              <a:t>. </a:t>
            </a:r>
            <a:endParaRPr lang="en-US" sz="1800">
              <a:latin typeface="Times New Roman"/>
              <a:ea typeface="+mn-lt"/>
              <a:cs typeface="+mn-lt"/>
            </a:endParaRPr>
          </a:p>
          <a:p>
            <a:pPr marL="0" indent="0" algn="just">
              <a:buNone/>
            </a:pPr>
            <a:r>
              <a:rPr lang="en-US" sz="1800" b="1" u="sng" dirty="0" err="1">
                <a:latin typeface="Times New Roman"/>
                <a:ea typeface="+mn-lt"/>
                <a:cs typeface="+mn-lt"/>
              </a:rPr>
              <a:t>Eğer</a:t>
            </a:r>
            <a:r>
              <a:rPr lang="en-US" sz="1800" b="1" u="sng" dirty="0">
                <a:latin typeface="Times New Roman"/>
                <a:ea typeface="+mn-lt"/>
                <a:cs typeface="+mn-lt"/>
              </a:rPr>
              <a:t> </a:t>
            </a:r>
            <a:r>
              <a:rPr lang="en-US" sz="1800" b="1" u="sng" dirty="0" err="1">
                <a:latin typeface="Times New Roman"/>
                <a:ea typeface="+mn-lt"/>
                <a:cs typeface="+mn-lt"/>
              </a:rPr>
              <a:t>toplamlar</a:t>
            </a:r>
            <a:r>
              <a:rPr lang="en-US" sz="1800" b="1" u="sng" dirty="0">
                <a:latin typeface="Times New Roman"/>
                <a:ea typeface="+mn-lt"/>
                <a:cs typeface="+mn-lt"/>
              </a:rPr>
              <a:t> </a:t>
            </a:r>
            <a:r>
              <a:rPr lang="en-US" sz="1800" b="1" u="sng" dirty="0" err="1">
                <a:latin typeface="Times New Roman"/>
                <a:ea typeface="+mn-lt"/>
                <a:cs typeface="+mn-lt"/>
              </a:rPr>
              <a:t>eşit</a:t>
            </a:r>
            <a:r>
              <a:rPr lang="en-US" sz="1800" b="1" u="sng" dirty="0">
                <a:latin typeface="Times New Roman"/>
                <a:ea typeface="+mn-lt"/>
                <a:cs typeface="+mn-lt"/>
              </a:rPr>
              <a:t> </a:t>
            </a:r>
            <a:r>
              <a:rPr lang="en-US" sz="1800" b="1" u="sng" dirty="0" err="1">
                <a:latin typeface="Times New Roman"/>
                <a:ea typeface="+mn-lt"/>
                <a:cs typeface="+mn-lt"/>
              </a:rPr>
              <a:t>ise</a:t>
            </a:r>
            <a:r>
              <a:rPr lang="en-US" sz="1800" b="1" u="sng" dirty="0">
                <a:latin typeface="Times New Roman"/>
                <a:ea typeface="+mn-lt"/>
                <a:cs typeface="+mn-lt"/>
              </a:rPr>
              <a:t> </a:t>
            </a:r>
            <a:r>
              <a:rPr lang="en-US" sz="1800" b="1" u="sng" dirty="0" err="1">
                <a:latin typeface="Times New Roman"/>
                <a:ea typeface="+mn-lt"/>
                <a:cs typeface="+mn-lt"/>
              </a:rPr>
              <a:t>öncelikle</a:t>
            </a:r>
            <a:r>
              <a:rPr lang="en-US" sz="1800" b="1" u="sng" dirty="0">
                <a:latin typeface="Times New Roman"/>
                <a:ea typeface="+mn-lt"/>
                <a:cs typeface="+mn-lt"/>
              </a:rPr>
              <a:t> </a:t>
            </a:r>
            <a:r>
              <a:rPr lang="en-US" sz="1800" b="1" u="sng" dirty="0" err="1">
                <a:latin typeface="Times New Roman"/>
                <a:ea typeface="+mn-lt"/>
                <a:cs typeface="+mn-lt"/>
              </a:rPr>
              <a:t>n‘si</a:t>
            </a:r>
            <a:r>
              <a:rPr lang="en-US" sz="1800" b="1" u="sng" dirty="0">
                <a:latin typeface="Times New Roman"/>
                <a:ea typeface="+mn-lt"/>
                <a:cs typeface="+mn-lt"/>
              </a:rPr>
              <a:t> </a:t>
            </a:r>
            <a:r>
              <a:rPr lang="en-US" sz="1800" b="1" u="sng" dirty="0" err="1">
                <a:latin typeface="Times New Roman"/>
                <a:ea typeface="+mn-lt"/>
                <a:cs typeface="+mn-lt"/>
              </a:rPr>
              <a:t>küçük</a:t>
            </a:r>
            <a:r>
              <a:rPr lang="en-US" sz="1800" b="1" u="sng" dirty="0">
                <a:latin typeface="Times New Roman"/>
                <a:ea typeface="+mn-lt"/>
                <a:cs typeface="+mn-lt"/>
              </a:rPr>
              <a:t> </a:t>
            </a:r>
            <a:r>
              <a:rPr lang="en-US" sz="1800" b="1" u="sng" dirty="0" err="1">
                <a:latin typeface="Times New Roman"/>
                <a:ea typeface="+mn-lt"/>
                <a:cs typeface="+mn-lt"/>
              </a:rPr>
              <a:t>olana</a:t>
            </a:r>
            <a:r>
              <a:rPr lang="en-US" sz="1800" b="1" u="sng" dirty="0">
                <a:latin typeface="Times New Roman"/>
                <a:ea typeface="+mn-lt"/>
                <a:cs typeface="+mn-lt"/>
              </a:rPr>
              <a:t> </a:t>
            </a:r>
            <a:r>
              <a:rPr lang="en-US" sz="1800" b="1" u="sng" dirty="0" err="1">
                <a:latin typeface="Times New Roman"/>
                <a:ea typeface="+mn-lt"/>
                <a:cs typeface="+mn-lt"/>
              </a:rPr>
              <a:t>girer</a:t>
            </a:r>
            <a:r>
              <a:rPr lang="en-US" sz="1800" b="1" u="sng" dirty="0">
                <a:latin typeface="Times New Roman"/>
                <a:ea typeface="+mn-lt"/>
                <a:cs typeface="+mn-lt"/>
              </a:rPr>
              <a:t>.</a:t>
            </a:r>
            <a:endParaRPr lang="en-US" sz="1800" b="1">
              <a:latin typeface="Times New Roman"/>
              <a:cs typeface="Calibri" panose="020F0502020204030204"/>
            </a:endParaRPr>
          </a:p>
          <a:p>
            <a:pPr algn="just"/>
            <a:r>
              <a:rPr lang="en-US" sz="1800" i="1" dirty="0" err="1">
                <a:latin typeface="Times New Roman"/>
                <a:ea typeface="+mn-lt"/>
                <a:cs typeface="+mn-lt"/>
              </a:rPr>
              <a:t>Örneğin</a:t>
            </a:r>
            <a:r>
              <a:rPr lang="en-US" sz="1800" i="1" dirty="0">
                <a:latin typeface="Times New Roman"/>
                <a:ea typeface="+mn-lt"/>
                <a:cs typeface="+mn-lt"/>
              </a:rPr>
              <a:t>;</a:t>
            </a:r>
            <a:r>
              <a:rPr lang="en-US" sz="1800" dirty="0">
                <a:latin typeface="Times New Roman"/>
                <a:ea typeface="+mn-lt"/>
                <a:cs typeface="+mn-lt"/>
              </a:rPr>
              <a:t> 3d </a:t>
            </a:r>
            <a:r>
              <a:rPr lang="en-US" sz="1800" dirty="0" err="1">
                <a:latin typeface="Times New Roman"/>
                <a:ea typeface="+mn-lt"/>
                <a:cs typeface="+mn-lt"/>
              </a:rPr>
              <a:t>ve</a:t>
            </a:r>
            <a:r>
              <a:rPr lang="en-US" sz="1800" dirty="0">
                <a:latin typeface="Times New Roman"/>
                <a:ea typeface="+mn-lt"/>
                <a:cs typeface="+mn-lt"/>
              </a:rPr>
              <a:t> 4s </a:t>
            </a:r>
            <a:r>
              <a:rPr lang="en-US" sz="1800" dirty="0" err="1">
                <a:latin typeface="Times New Roman"/>
                <a:ea typeface="+mn-lt"/>
                <a:cs typeface="+mn-lt"/>
              </a:rPr>
              <a:t>orbitalleri</a:t>
            </a:r>
            <a:r>
              <a:rPr lang="en-US" sz="1800" dirty="0">
                <a:latin typeface="Times New Roman"/>
                <a:ea typeface="+mn-lt"/>
                <a:cs typeface="+mn-lt"/>
              </a:rPr>
              <a:t> </a:t>
            </a:r>
            <a:r>
              <a:rPr lang="en-US" sz="1800" dirty="0" err="1">
                <a:latin typeface="Times New Roman"/>
                <a:ea typeface="+mn-lt"/>
                <a:cs typeface="+mn-lt"/>
              </a:rPr>
              <a:t>boşsa</a:t>
            </a:r>
            <a:r>
              <a:rPr lang="en-US" sz="1800" dirty="0">
                <a:latin typeface="Times New Roman"/>
                <a:ea typeface="+mn-lt"/>
                <a:cs typeface="+mn-lt"/>
              </a:rPr>
              <a:t> </a:t>
            </a:r>
            <a:r>
              <a:rPr lang="en-US" sz="1800" dirty="0" err="1">
                <a:latin typeface="Times New Roman"/>
                <a:ea typeface="+mn-lt"/>
                <a:cs typeface="+mn-lt"/>
              </a:rPr>
              <a:t>elektron</a:t>
            </a:r>
            <a:r>
              <a:rPr lang="en-US" sz="1800" dirty="0">
                <a:latin typeface="Times New Roman"/>
                <a:ea typeface="+mn-lt"/>
                <a:cs typeface="+mn-lt"/>
              </a:rPr>
              <a:t> </a:t>
            </a:r>
            <a:r>
              <a:rPr lang="en-US" sz="1800" dirty="0" err="1">
                <a:latin typeface="Times New Roman"/>
                <a:ea typeface="+mn-lt"/>
                <a:cs typeface="+mn-lt"/>
              </a:rPr>
              <a:t>önce</a:t>
            </a:r>
            <a:r>
              <a:rPr lang="en-US" sz="1800" dirty="0">
                <a:latin typeface="Times New Roman"/>
                <a:ea typeface="+mn-lt"/>
                <a:cs typeface="+mn-lt"/>
              </a:rPr>
              <a:t> </a:t>
            </a:r>
            <a:r>
              <a:rPr lang="en-US" sz="1800" dirty="0" err="1">
                <a:latin typeface="Times New Roman"/>
                <a:ea typeface="+mn-lt"/>
                <a:cs typeface="+mn-lt"/>
              </a:rPr>
              <a:t>hangisine</a:t>
            </a:r>
            <a:r>
              <a:rPr lang="en-US" sz="1800" dirty="0">
                <a:latin typeface="Times New Roman"/>
                <a:ea typeface="+mn-lt"/>
                <a:cs typeface="+mn-lt"/>
              </a:rPr>
              <a:t> </a:t>
            </a:r>
            <a:r>
              <a:rPr lang="en-US" sz="1800" dirty="0" err="1">
                <a:latin typeface="Times New Roman"/>
                <a:ea typeface="+mn-lt"/>
                <a:cs typeface="+mn-lt"/>
              </a:rPr>
              <a:t>girer</a:t>
            </a:r>
            <a:r>
              <a:rPr lang="en-US" sz="1800" dirty="0">
                <a:latin typeface="Times New Roman"/>
                <a:ea typeface="+mn-lt"/>
                <a:cs typeface="+mn-lt"/>
              </a:rPr>
              <a:t>?</a:t>
            </a:r>
            <a:endParaRPr lang="en-US" sz="1800">
              <a:latin typeface="Times New Roman"/>
              <a:cs typeface="Times New Roman"/>
            </a:endParaRPr>
          </a:p>
          <a:p>
            <a:pPr marL="0" indent="0" algn="just">
              <a:buNone/>
            </a:pPr>
            <a:r>
              <a:rPr lang="en-US" sz="1800" b="1" dirty="0">
                <a:latin typeface="Times New Roman"/>
                <a:ea typeface="+mn-lt"/>
                <a:cs typeface="+mn-lt"/>
              </a:rPr>
              <a:t>       </a:t>
            </a:r>
            <a:r>
              <a:rPr lang="en-US" sz="1800" dirty="0">
                <a:latin typeface="Times New Roman"/>
                <a:ea typeface="+mn-lt"/>
                <a:cs typeface="+mn-lt"/>
              </a:rPr>
              <a:t>3d</a:t>
            </a:r>
            <a:r>
              <a:rPr lang="en-US" sz="1800" b="1" dirty="0">
                <a:latin typeface="Times New Roman"/>
                <a:ea typeface="+mn-lt"/>
                <a:cs typeface="+mn-lt"/>
              </a:rPr>
              <a:t>  </a:t>
            </a:r>
            <a:r>
              <a:rPr lang="en-US" sz="1800" dirty="0">
                <a:latin typeface="Times New Roman"/>
                <a:ea typeface="+mn-lt"/>
                <a:cs typeface="+mn-lt"/>
              </a:rPr>
              <a:t> </a:t>
            </a:r>
            <a:r>
              <a:rPr lang="en-US" sz="1800" dirty="0" err="1">
                <a:latin typeface="Times New Roman"/>
                <a:ea typeface="+mn-lt"/>
                <a:cs typeface="+mn-lt"/>
              </a:rPr>
              <a:t>için</a:t>
            </a:r>
            <a:r>
              <a:rPr lang="en-US" sz="1800" b="1" dirty="0">
                <a:latin typeface="Times New Roman"/>
                <a:ea typeface="+mn-lt"/>
                <a:cs typeface="+mn-lt"/>
              </a:rPr>
              <a:t>     n + l</a:t>
            </a:r>
            <a:r>
              <a:rPr lang="en-US" sz="1800" dirty="0">
                <a:latin typeface="Times New Roman"/>
                <a:ea typeface="+mn-lt"/>
                <a:cs typeface="+mn-lt"/>
              </a:rPr>
              <a:t>  =  3 + 2 = 5</a:t>
            </a:r>
            <a:endParaRPr lang="en-US" sz="1800">
              <a:latin typeface="Times New Roman"/>
              <a:cs typeface="Calibri" panose="020F0502020204030204"/>
            </a:endParaRPr>
          </a:p>
          <a:p>
            <a:pPr marL="0" indent="0" algn="just">
              <a:buNone/>
            </a:pPr>
            <a:r>
              <a:rPr lang="en-US" sz="1800" b="1" dirty="0">
                <a:latin typeface="Times New Roman"/>
                <a:ea typeface="+mn-lt"/>
                <a:cs typeface="+mn-lt"/>
              </a:rPr>
              <a:t>      </a:t>
            </a:r>
            <a:r>
              <a:rPr lang="en-US" sz="1800" dirty="0">
                <a:latin typeface="Times New Roman"/>
                <a:ea typeface="+mn-lt"/>
                <a:cs typeface="+mn-lt"/>
              </a:rPr>
              <a:t>4s</a:t>
            </a:r>
            <a:r>
              <a:rPr lang="en-US" sz="1800" b="1" dirty="0">
                <a:latin typeface="Times New Roman"/>
                <a:ea typeface="+mn-lt"/>
                <a:cs typeface="+mn-lt"/>
              </a:rPr>
              <a:t>   </a:t>
            </a:r>
            <a:r>
              <a:rPr lang="en-US" sz="1800" dirty="0" err="1">
                <a:latin typeface="Times New Roman"/>
                <a:ea typeface="+mn-lt"/>
                <a:cs typeface="+mn-lt"/>
              </a:rPr>
              <a:t>için</a:t>
            </a:r>
            <a:r>
              <a:rPr lang="en-US" sz="1800" b="1" dirty="0">
                <a:latin typeface="Times New Roman"/>
                <a:ea typeface="+mn-lt"/>
                <a:cs typeface="+mn-lt"/>
              </a:rPr>
              <a:t>     n + l</a:t>
            </a:r>
            <a:r>
              <a:rPr lang="en-US" sz="1800" dirty="0">
                <a:latin typeface="Times New Roman"/>
                <a:ea typeface="+mn-lt"/>
                <a:cs typeface="+mn-lt"/>
              </a:rPr>
              <a:t>  =  4 + 0 = 4    </a:t>
            </a:r>
            <a:r>
              <a:rPr lang="en-US" sz="1800" dirty="0" err="1">
                <a:latin typeface="Times New Roman"/>
                <a:ea typeface="+mn-lt"/>
                <a:cs typeface="+mn-lt"/>
              </a:rPr>
              <a:t>olur</a:t>
            </a:r>
            <a:r>
              <a:rPr lang="en-US" sz="1800" dirty="0">
                <a:latin typeface="Times New Roman"/>
                <a:ea typeface="+mn-lt"/>
                <a:cs typeface="+mn-lt"/>
              </a:rPr>
              <a:t> </a:t>
            </a:r>
            <a:r>
              <a:rPr lang="en-US" sz="1800" dirty="0" err="1">
                <a:latin typeface="Times New Roman"/>
                <a:ea typeface="+mn-lt"/>
                <a:cs typeface="+mn-lt"/>
              </a:rPr>
              <a:t>ve</a:t>
            </a:r>
            <a:r>
              <a:rPr lang="en-US" sz="1800" dirty="0">
                <a:latin typeface="Times New Roman"/>
                <a:ea typeface="+mn-lt"/>
                <a:cs typeface="+mn-lt"/>
              </a:rPr>
              <a:t> </a:t>
            </a:r>
            <a:r>
              <a:rPr lang="en-US" sz="1800" dirty="0" err="1">
                <a:latin typeface="Times New Roman"/>
                <a:ea typeface="+mn-lt"/>
                <a:cs typeface="+mn-lt"/>
              </a:rPr>
              <a:t>elektron</a:t>
            </a:r>
            <a:r>
              <a:rPr lang="en-US" sz="1800" dirty="0">
                <a:latin typeface="Times New Roman"/>
                <a:ea typeface="+mn-lt"/>
                <a:cs typeface="+mn-lt"/>
              </a:rPr>
              <a:t> </a:t>
            </a:r>
            <a:r>
              <a:rPr lang="en-US" sz="1800" dirty="0" err="1">
                <a:latin typeface="Times New Roman"/>
                <a:ea typeface="+mn-lt"/>
                <a:cs typeface="+mn-lt"/>
              </a:rPr>
              <a:t>önce</a:t>
            </a:r>
            <a:r>
              <a:rPr lang="en-US" sz="1800" dirty="0">
                <a:latin typeface="Times New Roman"/>
                <a:ea typeface="+mn-lt"/>
                <a:cs typeface="+mn-lt"/>
              </a:rPr>
              <a:t> </a:t>
            </a:r>
            <a:r>
              <a:rPr lang="en-US" sz="1800" b="1" dirty="0">
                <a:latin typeface="Times New Roman"/>
                <a:ea typeface="+mn-lt"/>
                <a:cs typeface="+mn-lt"/>
              </a:rPr>
              <a:t>4s</a:t>
            </a:r>
            <a:r>
              <a:rPr lang="en-US" sz="1800" dirty="0">
                <a:latin typeface="Times New Roman"/>
                <a:ea typeface="+mn-lt"/>
                <a:cs typeface="+mn-lt"/>
              </a:rPr>
              <a:t> ‘e </a:t>
            </a:r>
            <a:r>
              <a:rPr lang="en-US" sz="1800" dirty="0" err="1">
                <a:latin typeface="Times New Roman"/>
                <a:ea typeface="+mn-lt"/>
                <a:cs typeface="+mn-lt"/>
              </a:rPr>
              <a:t>girer</a:t>
            </a:r>
            <a:r>
              <a:rPr lang="en-US" sz="1800" dirty="0">
                <a:latin typeface="Times New Roman"/>
                <a:ea typeface="+mn-lt"/>
                <a:cs typeface="+mn-lt"/>
              </a:rPr>
              <a:t>.</a:t>
            </a:r>
            <a:endParaRPr lang="en-US" sz="1800">
              <a:latin typeface="Times New Roman"/>
              <a:cs typeface="Calibri" panose="020F0502020204030204"/>
            </a:endParaRPr>
          </a:p>
          <a:p>
            <a:pPr algn="just"/>
            <a:r>
              <a:rPr lang="en-US" sz="1800" i="1" dirty="0" err="1">
                <a:latin typeface="Times New Roman"/>
                <a:ea typeface="+mn-lt"/>
                <a:cs typeface="+mn-lt"/>
              </a:rPr>
              <a:t>Örneğin</a:t>
            </a:r>
            <a:r>
              <a:rPr lang="en-US" sz="1800" i="1" dirty="0">
                <a:latin typeface="Times New Roman"/>
                <a:ea typeface="+mn-lt"/>
                <a:cs typeface="+mn-lt"/>
              </a:rPr>
              <a:t>;</a:t>
            </a:r>
            <a:r>
              <a:rPr lang="en-US" sz="1800" dirty="0">
                <a:latin typeface="Times New Roman"/>
                <a:ea typeface="+mn-lt"/>
                <a:cs typeface="+mn-lt"/>
              </a:rPr>
              <a:t> 3d, 4p </a:t>
            </a:r>
            <a:r>
              <a:rPr lang="en-US" sz="1800" dirty="0" err="1">
                <a:latin typeface="Times New Roman"/>
                <a:ea typeface="+mn-lt"/>
                <a:cs typeface="+mn-lt"/>
              </a:rPr>
              <a:t>ve</a:t>
            </a:r>
            <a:r>
              <a:rPr lang="en-US" sz="1800" dirty="0">
                <a:latin typeface="Times New Roman"/>
                <a:ea typeface="+mn-lt"/>
                <a:cs typeface="+mn-lt"/>
              </a:rPr>
              <a:t> 5s </a:t>
            </a:r>
            <a:r>
              <a:rPr lang="en-US" sz="1800" dirty="0" err="1">
                <a:latin typeface="Times New Roman"/>
                <a:ea typeface="+mn-lt"/>
                <a:cs typeface="+mn-lt"/>
              </a:rPr>
              <a:t>orbitalleri</a:t>
            </a:r>
            <a:r>
              <a:rPr lang="en-US" sz="1800" dirty="0">
                <a:latin typeface="Times New Roman"/>
                <a:ea typeface="+mn-lt"/>
                <a:cs typeface="+mn-lt"/>
              </a:rPr>
              <a:t> </a:t>
            </a:r>
            <a:r>
              <a:rPr lang="en-US" sz="1800" dirty="0" err="1">
                <a:latin typeface="Times New Roman"/>
                <a:ea typeface="+mn-lt"/>
                <a:cs typeface="+mn-lt"/>
              </a:rPr>
              <a:t>boşsa</a:t>
            </a:r>
            <a:r>
              <a:rPr lang="en-US" sz="1800" dirty="0">
                <a:latin typeface="Times New Roman"/>
                <a:ea typeface="+mn-lt"/>
                <a:cs typeface="+mn-lt"/>
              </a:rPr>
              <a:t> </a:t>
            </a:r>
            <a:r>
              <a:rPr lang="en-US" sz="1800" dirty="0" err="1">
                <a:latin typeface="Times New Roman"/>
                <a:ea typeface="+mn-lt"/>
                <a:cs typeface="+mn-lt"/>
              </a:rPr>
              <a:t>elektron</a:t>
            </a:r>
            <a:r>
              <a:rPr lang="en-US" sz="1800" dirty="0">
                <a:latin typeface="Times New Roman"/>
                <a:ea typeface="+mn-lt"/>
                <a:cs typeface="+mn-lt"/>
              </a:rPr>
              <a:t> </a:t>
            </a:r>
            <a:r>
              <a:rPr lang="en-US" sz="1800" dirty="0" err="1">
                <a:latin typeface="Times New Roman"/>
                <a:ea typeface="+mn-lt"/>
                <a:cs typeface="+mn-lt"/>
              </a:rPr>
              <a:t>önce</a:t>
            </a:r>
            <a:r>
              <a:rPr lang="en-US" sz="1800" dirty="0">
                <a:latin typeface="Times New Roman"/>
                <a:ea typeface="+mn-lt"/>
                <a:cs typeface="+mn-lt"/>
              </a:rPr>
              <a:t> </a:t>
            </a:r>
            <a:r>
              <a:rPr lang="en-US" sz="1800" dirty="0" err="1">
                <a:latin typeface="Times New Roman"/>
                <a:ea typeface="+mn-lt"/>
                <a:cs typeface="+mn-lt"/>
              </a:rPr>
              <a:t>hangisine</a:t>
            </a:r>
            <a:r>
              <a:rPr lang="en-US" sz="1800" dirty="0">
                <a:latin typeface="Times New Roman"/>
                <a:ea typeface="+mn-lt"/>
                <a:cs typeface="+mn-lt"/>
              </a:rPr>
              <a:t> </a:t>
            </a:r>
            <a:r>
              <a:rPr lang="en-US" sz="1800" dirty="0" err="1">
                <a:latin typeface="Times New Roman"/>
                <a:ea typeface="+mn-lt"/>
                <a:cs typeface="+mn-lt"/>
              </a:rPr>
              <a:t>girer</a:t>
            </a:r>
            <a:r>
              <a:rPr lang="en-US" sz="1800" dirty="0">
                <a:latin typeface="Times New Roman"/>
                <a:ea typeface="+mn-lt"/>
                <a:cs typeface="+mn-lt"/>
              </a:rPr>
              <a:t>?</a:t>
            </a:r>
            <a:endParaRPr lang="en-US" sz="1800">
              <a:latin typeface="Times New Roman"/>
              <a:cs typeface="Times New Roman"/>
            </a:endParaRPr>
          </a:p>
          <a:p>
            <a:pPr marL="0" indent="0" algn="just">
              <a:buNone/>
            </a:pPr>
            <a:r>
              <a:rPr lang="en-US" sz="1800" b="1" dirty="0">
                <a:latin typeface="Times New Roman"/>
                <a:ea typeface="+mn-lt"/>
                <a:cs typeface="+mn-lt"/>
              </a:rPr>
              <a:t>       </a:t>
            </a:r>
            <a:r>
              <a:rPr lang="en-US" sz="1800" dirty="0">
                <a:latin typeface="Times New Roman"/>
                <a:ea typeface="+mn-lt"/>
                <a:cs typeface="+mn-lt"/>
              </a:rPr>
              <a:t>3d</a:t>
            </a:r>
            <a:r>
              <a:rPr lang="en-US" sz="1800" b="1" dirty="0">
                <a:latin typeface="Times New Roman"/>
                <a:ea typeface="+mn-lt"/>
                <a:cs typeface="+mn-lt"/>
              </a:rPr>
              <a:t>  </a:t>
            </a:r>
            <a:r>
              <a:rPr lang="en-US" sz="1800" dirty="0">
                <a:latin typeface="Times New Roman"/>
                <a:ea typeface="+mn-lt"/>
                <a:cs typeface="+mn-lt"/>
              </a:rPr>
              <a:t> </a:t>
            </a:r>
            <a:r>
              <a:rPr lang="en-US" sz="1800" dirty="0" err="1">
                <a:latin typeface="Times New Roman"/>
                <a:ea typeface="+mn-lt"/>
                <a:cs typeface="+mn-lt"/>
              </a:rPr>
              <a:t>için</a:t>
            </a:r>
            <a:r>
              <a:rPr lang="en-US" sz="1800" b="1" dirty="0">
                <a:latin typeface="Times New Roman"/>
                <a:ea typeface="+mn-lt"/>
                <a:cs typeface="+mn-lt"/>
              </a:rPr>
              <a:t>   n + l</a:t>
            </a:r>
            <a:r>
              <a:rPr lang="en-US" sz="1800" dirty="0">
                <a:latin typeface="Times New Roman"/>
                <a:ea typeface="+mn-lt"/>
                <a:cs typeface="+mn-lt"/>
              </a:rPr>
              <a:t>  =  3 + 2 = 5</a:t>
            </a:r>
            <a:endParaRPr lang="en-US" sz="1800">
              <a:latin typeface="Times New Roman"/>
              <a:cs typeface="Calibri" panose="020F0502020204030204"/>
            </a:endParaRPr>
          </a:p>
          <a:p>
            <a:pPr marL="0" indent="0" algn="just">
              <a:buNone/>
            </a:pPr>
            <a:r>
              <a:rPr lang="en-US" sz="1800" b="1" dirty="0">
                <a:latin typeface="Times New Roman"/>
                <a:ea typeface="+mn-lt"/>
                <a:cs typeface="+mn-lt"/>
              </a:rPr>
              <a:t>       </a:t>
            </a:r>
            <a:r>
              <a:rPr lang="en-US" sz="1800" dirty="0">
                <a:latin typeface="Times New Roman"/>
                <a:ea typeface="+mn-lt"/>
                <a:cs typeface="+mn-lt"/>
              </a:rPr>
              <a:t>4p</a:t>
            </a:r>
            <a:r>
              <a:rPr lang="en-US" sz="1800" b="1" dirty="0">
                <a:latin typeface="Times New Roman"/>
                <a:ea typeface="+mn-lt"/>
                <a:cs typeface="+mn-lt"/>
              </a:rPr>
              <a:t>   </a:t>
            </a:r>
            <a:r>
              <a:rPr lang="en-US" sz="1800" dirty="0" err="1">
                <a:latin typeface="Times New Roman"/>
                <a:ea typeface="+mn-lt"/>
                <a:cs typeface="+mn-lt"/>
              </a:rPr>
              <a:t>için</a:t>
            </a:r>
            <a:r>
              <a:rPr lang="en-US" sz="1800" b="1" dirty="0">
                <a:latin typeface="Times New Roman"/>
                <a:ea typeface="+mn-lt"/>
                <a:cs typeface="+mn-lt"/>
              </a:rPr>
              <a:t>   n + l</a:t>
            </a:r>
            <a:r>
              <a:rPr lang="en-US" sz="1800" dirty="0">
                <a:latin typeface="Times New Roman"/>
                <a:ea typeface="+mn-lt"/>
                <a:cs typeface="+mn-lt"/>
              </a:rPr>
              <a:t>  =  4 + 1 = 5    </a:t>
            </a:r>
          </a:p>
          <a:p>
            <a:pPr marL="0" indent="0" algn="just">
              <a:buNone/>
            </a:pPr>
            <a:r>
              <a:rPr lang="en-US" sz="1800" dirty="0">
                <a:latin typeface="Times New Roman"/>
                <a:ea typeface="+mn-lt"/>
                <a:cs typeface="+mn-lt"/>
              </a:rPr>
              <a:t>       5s</a:t>
            </a:r>
            <a:r>
              <a:rPr lang="en-US" sz="1800" b="1" dirty="0">
                <a:latin typeface="Times New Roman"/>
                <a:ea typeface="+mn-lt"/>
                <a:cs typeface="+mn-lt"/>
              </a:rPr>
              <a:t>   </a:t>
            </a:r>
            <a:r>
              <a:rPr lang="en-US" sz="1800" dirty="0" err="1">
                <a:latin typeface="Times New Roman"/>
                <a:ea typeface="+mn-lt"/>
                <a:cs typeface="+mn-lt"/>
              </a:rPr>
              <a:t>için</a:t>
            </a:r>
            <a:r>
              <a:rPr lang="en-US" sz="1800" b="1" dirty="0">
                <a:latin typeface="Times New Roman"/>
                <a:ea typeface="+mn-lt"/>
                <a:cs typeface="+mn-lt"/>
              </a:rPr>
              <a:t>    n + l</a:t>
            </a:r>
            <a:r>
              <a:rPr lang="en-US" sz="1800" dirty="0">
                <a:latin typeface="Times New Roman"/>
                <a:ea typeface="+mn-lt"/>
                <a:cs typeface="+mn-lt"/>
              </a:rPr>
              <a:t>  =  5 + 0 = 5    </a:t>
            </a:r>
            <a:r>
              <a:rPr lang="en-US" sz="1800" dirty="0" err="1">
                <a:latin typeface="Times New Roman"/>
                <a:ea typeface="+mn-lt"/>
                <a:cs typeface="+mn-lt"/>
              </a:rPr>
              <a:t>olur</a:t>
            </a:r>
            <a:r>
              <a:rPr lang="en-US" sz="1800" dirty="0">
                <a:latin typeface="Times New Roman"/>
                <a:ea typeface="+mn-lt"/>
                <a:cs typeface="+mn-lt"/>
              </a:rPr>
              <a:t> </a:t>
            </a:r>
            <a:r>
              <a:rPr lang="en-US" sz="1800" dirty="0" err="1">
                <a:latin typeface="Times New Roman"/>
                <a:ea typeface="+mn-lt"/>
                <a:cs typeface="+mn-lt"/>
              </a:rPr>
              <a:t>ve</a:t>
            </a:r>
            <a:r>
              <a:rPr lang="en-US" sz="1800" dirty="0">
                <a:latin typeface="Times New Roman"/>
                <a:ea typeface="+mn-lt"/>
                <a:cs typeface="+mn-lt"/>
              </a:rPr>
              <a:t> </a:t>
            </a:r>
            <a:endParaRPr lang="en-US" sz="1800">
              <a:latin typeface="Times New Roman"/>
              <a:cs typeface="Calibri" panose="020F0502020204030204"/>
            </a:endParaRPr>
          </a:p>
          <a:p>
            <a:pPr marL="0" indent="0" algn="just">
              <a:buNone/>
            </a:pPr>
            <a:r>
              <a:rPr lang="en-US" sz="1800" dirty="0">
                <a:latin typeface="Times New Roman"/>
                <a:ea typeface="+mn-lt"/>
                <a:cs typeface="+mn-lt"/>
              </a:rPr>
              <a:t>     </a:t>
            </a:r>
            <a:r>
              <a:rPr lang="en-US" sz="1800" dirty="0" err="1">
                <a:latin typeface="Times New Roman"/>
                <a:ea typeface="+mn-lt"/>
                <a:cs typeface="+mn-lt"/>
              </a:rPr>
              <a:t>üçü</a:t>
            </a:r>
            <a:r>
              <a:rPr lang="en-US" sz="1800" dirty="0">
                <a:latin typeface="Times New Roman"/>
                <a:ea typeface="+mn-lt"/>
                <a:cs typeface="+mn-lt"/>
              </a:rPr>
              <a:t> de </a:t>
            </a:r>
            <a:r>
              <a:rPr lang="en-US" sz="1800" dirty="0" err="1">
                <a:latin typeface="Times New Roman"/>
                <a:ea typeface="+mn-lt"/>
                <a:cs typeface="+mn-lt"/>
              </a:rPr>
              <a:t>eşit</a:t>
            </a:r>
            <a:r>
              <a:rPr lang="en-US" sz="1800" dirty="0">
                <a:latin typeface="Times New Roman"/>
                <a:ea typeface="+mn-lt"/>
                <a:cs typeface="+mn-lt"/>
              </a:rPr>
              <a:t> </a:t>
            </a:r>
            <a:r>
              <a:rPr lang="en-US" sz="1800" dirty="0" err="1">
                <a:latin typeface="Times New Roman"/>
                <a:ea typeface="+mn-lt"/>
                <a:cs typeface="+mn-lt"/>
              </a:rPr>
              <a:t>olduğu</a:t>
            </a:r>
            <a:r>
              <a:rPr lang="en-US" sz="1800" dirty="0">
                <a:latin typeface="Times New Roman"/>
                <a:ea typeface="+mn-lt"/>
                <a:cs typeface="+mn-lt"/>
              </a:rPr>
              <a:t> </a:t>
            </a:r>
            <a:r>
              <a:rPr lang="en-US" sz="1800" dirty="0" err="1">
                <a:latin typeface="Times New Roman"/>
                <a:ea typeface="+mn-lt"/>
                <a:cs typeface="+mn-lt"/>
              </a:rPr>
              <a:t>için</a:t>
            </a:r>
            <a:r>
              <a:rPr lang="en-US" sz="1800" dirty="0">
                <a:latin typeface="Times New Roman"/>
                <a:ea typeface="+mn-lt"/>
                <a:cs typeface="+mn-lt"/>
              </a:rPr>
              <a:t> </a:t>
            </a:r>
            <a:r>
              <a:rPr lang="en-US" sz="1800" dirty="0" err="1">
                <a:latin typeface="Times New Roman"/>
                <a:ea typeface="+mn-lt"/>
                <a:cs typeface="+mn-lt"/>
              </a:rPr>
              <a:t>elektron</a:t>
            </a:r>
            <a:r>
              <a:rPr lang="en-US" sz="1800" dirty="0">
                <a:latin typeface="Times New Roman"/>
                <a:ea typeface="+mn-lt"/>
                <a:cs typeface="+mn-lt"/>
              </a:rPr>
              <a:t> </a:t>
            </a:r>
            <a:r>
              <a:rPr lang="en-US" sz="1800" dirty="0" err="1">
                <a:latin typeface="Times New Roman"/>
                <a:ea typeface="+mn-lt"/>
                <a:cs typeface="+mn-lt"/>
              </a:rPr>
              <a:t>öncelikle</a:t>
            </a:r>
            <a:r>
              <a:rPr lang="en-US" sz="1800" dirty="0">
                <a:latin typeface="Times New Roman"/>
                <a:ea typeface="+mn-lt"/>
                <a:cs typeface="+mn-lt"/>
              </a:rPr>
              <a:t>  </a:t>
            </a:r>
            <a:r>
              <a:rPr lang="en-US" sz="1800" b="1" dirty="0" err="1">
                <a:latin typeface="Times New Roman"/>
                <a:ea typeface="+mn-lt"/>
                <a:cs typeface="+mn-lt"/>
              </a:rPr>
              <a:t>n</a:t>
            </a:r>
            <a:r>
              <a:rPr lang="en-US" sz="1800" dirty="0" err="1">
                <a:latin typeface="Times New Roman"/>
                <a:ea typeface="+mn-lt"/>
                <a:cs typeface="+mn-lt"/>
              </a:rPr>
              <a:t>‘i</a:t>
            </a:r>
            <a:r>
              <a:rPr lang="en-US" sz="1800" dirty="0">
                <a:latin typeface="Times New Roman"/>
                <a:ea typeface="+mn-lt"/>
                <a:cs typeface="+mn-lt"/>
              </a:rPr>
              <a:t> </a:t>
            </a:r>
            <a:r>
              <a:rPr lang="en-US" sz="1800" dirty="0" err="1">
                <a:latin typeface="Times New Roman"/>
                <a:ea typeface="+mn-lt"/>
                <a:cs typeface="+mn-lt"/>
              </a:rPr>
              <a:t>küçük</a:t>
            </a:r>
            <a:r>
              <a:rPr lang="en-US" sz="1800" dirty="0">
                <a:latin typeface="Times New Roman"/>
                <a:ea typeface="+mn-lt"/>
                <a:cs typeface="+mn-lt"/>
              </a:rPr>
              <a:t> </a:t>
            </a:r>
            <a:r>
              <a:rPr lang="en-US" sz="1800" dirty="0" err="1">
                <a:latin typeface="Times New Roman"/>
                <a:ea typeface="+mn-lt"/>
                <a:cs typeface="+mn-lt"/>
              </a:rPr>
              <a:t>olan</a:t>
            </a:r>
            <a:r>
              <a:rPr lang="en-US" sz="1800" dirty="0">
                <a:latin typeface="Times New Roman"/>
                <a:ea typeface="+mn-lt"/>
                <a:cs typeface="+mn-lt"/>
              </a:rPr>
              <a:t> </a:t>
            </a:r>
            <a:r>
              <a:rPr lang="en-US" sz="1800" b="1" dirty="0">
                <a:latin typeface="Times New Roman"/>
                <a:ea typeface="+mn-lt"/>
                <a:cs typeface="+mn-lt"/>
              </a:rPr>
              <a:t>3d</a:t>
            </a:r>
            <a:r>
              <a:rPr lang="en-US" sz="1800" dirty="0">
                <a:latin typeface="Times New Roman"/>
                <a:ea typeface="+mn-lt"/>
                <a:cs typeface="+mn-lt"/>
              </a:rPr>
              <a:t>‘ye </a:t>
            </a:r>
            <a:r>
              <a:rPr lang="en-US" sz="1800" dirty="0" err="1">
                <a:latin typeface="Times New Roman"/>
                <a:ea typeface="+mn-lt"/>
                <a:cs typeface="+mn-lt"/>
              </a:rPr>
              <a:t>girer</a:t>
            </a:r>
            <a:r>
              <a:rPr lang="en-US" sz="1800" dirty="0">
                <a:latin typeface="Times New Roman"/>
                <a:ea typeface="+mn-lt"/>
                <a:cs typeface="+mn-lt"/>
              </a:rPr>
              <a:t>.</a:t>
            </a:r>
            <a:endParaRPr lang="en-US" sz="1800" dirty="0">
              <a:latin typeface="Times New Roman"/>
              <a:cs typeface="Calibri"/>
            </a:endParaRPr>
          </a:p>
          <a:p>
            <a:pPr algn="just"/>
            <a:endParaRPr lang="en-US" sz="1800" dirty="0">
              <a:latin typeface="Times New Roman"/>
              <a:cs typeface="Calibri"/>
            </a:endParaRPr>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62B8E91-D7DE-4EAA-84D4-FE6BDD657BC5}"/>
              </a:ext>
            </a:extLst>
          </p:cNvPr>
          <p:cNvPicPr>
            <a:picLocks noChangeAspect="1"/>
          </p:cNvPicPr>
          <p:nvPr/>
        </p:nvPicPr>
        <p:blipFill>
          <a:blip r:embed="rId2"/>
          <a:stretch>
            <a:fillRect/>
          </a:stretch>
        </p:blipFill>
        <p:spPr>
          <a:xfrm>
            <a:off x="7887184" y="1199247"/>
            <a:ext cx="3781051" cy="381552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694189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49E8716-AF9C-4C1D-A847-A752D1FFE21C}"/>
              </a:ext>
            </a:extLst>
          </p:cNvPr>
          <p:cNvPicPr>
            <a:picLocks noChangeAspect="1"/>
          </p:cNvPicPr>
          <p:nvPr/>
        </p:nvPicPr>
        <p:blipFill>
          <a:blip r:embed="rId2"/>
          <a:stretch>
            <a:fillRect/>
          </a:stretch>
        </p:blipFill>
        <p:spPr>
          <a:xfrm>
            <a:off x="6096824" y="2904256"/>
            <a:ext cx="5538215" cy="3597780"/>
          </a:xfrm>
          <a:prstGeom prst="rect">
            <a:avLst/>
          </a:prstGeom>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07ECDCD4-0F98-40BD-9E48-57DFD496FAFE}"/>
              </a:ext>
            </a:extLst>
          </p:cNvPr>
          <p:cNvPicPr>
            <a:picLocks noChangeAspect="1"/>
          </p:cNvPicPr>
          <p:nvPr/>
        </p:nvPicPr>
        <p:blipFill>
          <a:blip r:embed="rId3"/>
          <a:stretch>
            <a:fillRect/>
          </a:stretch>
        </p:blipFill>
        <p:spPr>
          <a:xfrm>
            <a:off x="340635" y="2634520"/>
            <a:ext cx="4778522" cy="2369281"/>
          </a:xfrm>
          <a:prstGeom prst="rect">
            <a:avLst/>
          </a:prstGeom>
        </p:spPr>
      </p:pic>
      <p:sp>
        <p:nvSpPr>
          <p:cNvPr id="3" name="Content Placeholder 2">
            <a:extLst>
              <a:ext uri="{FF2B5EF4-FFF2-40B4-BE49-F238E27FC236}">
                <a16:creationId xmlns:a16="http://schemas.microsoft.com/office/drawing/2014/main" id="{325DD36B-8C76-4097-8C44-AD48457E8C01}"/>
              </a:ext>
            </a:extLst>
          </p:cNvPr>
          <p:cNvSpPr>
            <a:spLocks noGrp="1"/>
          </p:cNvSpPr>
          <p:nvPr>
            <p:ph idx="1"/>
          </p:nvPr>
        </p:nvSpPr>
        <p:spPr>
          <a:xfrm>
            <a:off x="3098440" y="441219"/>
            <a:ext cx="8114869" cy="3483864"/>
          </a:xfrm>
        </p:spPr>
        <p:txBody>
          <a:bodyPr vert="horz" lIns="91440" tIns="45720" rIns="91440" bIns="45720" rtlCol="0" anchor="t">
            <a:normAutofit/>
          </a:bodyPr>
          <a:lstStyle/>
          <a:p>
            <a:pPr marL="0" indent="0" algn="just">
              <a:buNone/>
            </a:pPr>
            <a:r>
              <a:rPr lang="en-US" sz="2200" dirty="0">
                <a:latin typeface="Times New Roman"/>
                <a:ea typeface="+mn-lt"/>
                <a:cs typeface="+mn-lt"/>
              </a:rPr>
              <a:t>Yani </a:t>
            </a:r>
            <a:r>
              <a:rPr lang="en-US" sz="2200" dirty="0" err="1">
                <a:latin typeface="Times New Roman"/>
                <a:ea typeface="+mn-lt"/>
                <a:cs typeface="+mn-lt"/>
              </a:rPr>
              <a:t>elektronlar</a:t>
            </a:r>
            <a:r>
              <a:rPr lang="en-US" sz="2200" dirty="0">
                <a:latin typeface="Times New Roman"/>
                <a:ea typeface="+mn-lt"/>
                <a:cs typeface="+mn-lt"/>
              </a:rPr>
              <a:t> </a:t>
            </a:r>
            <a:r>
              <a:rPr lang="en-US" sz="2200" dirty="0" err="1">
                <a:latin typeface="Times New Roman"/>
                <a:ea typeface="+mn-lt"/>
                <a:cs typeface="+mn-lt"/>
              </a:rPr>
              <a:t>orbitallere</a:t>
            </a:r>
            <a:r>
              <a:rPr lang="en-US" sz="2200" dirty="0">
                <a:latin typeface="Times New Roman"/>
                <a:ea typeface="+mn-lt"/>
                <a:cs typeface="+mn-lt"/>
              </a:rPr>
              <a:t>, </a:t>
            </a:r>
            <a:r>
              <a:rPr lang="en-US" sz="2200" dirty="0" err="1">
                <a:latin typeface="Times New Roman"/>
                <a:ea typeface="+mn-lt"/>
                <a:cs typeface="+mn-lt"/>
              </a:rPr>
              <a:t>atomların</a:t>
            </a:r>
            <a:r>
              <a:rPr lang="en-US" sz="2200" dirty="0">
                <a:latin typeface="Times New Roman"/>
                <a:ea typeface="+mn-lt"/>
                <a:cs typeface="+mn-lt"/>
              </a:rPr>
              <a:t> </a:t>
            </a:r>
            <a:r>
              <a:rPr lang="en-US" sz="2200" dirty="0" err="1">
                <a:latin typeface="Times New Roman"/>
                <a:ea typeface="+mn-lt"/>
                <a:cs typeface="+mn-lt"/>
              </a:rPr>
              <a:t>enerjisini</a:t>
            </a:r>
            <a:r>
              <a:rPr lang="en-US" sz="2200" dirty="0">
                <a:latin typeface="Times New Roman"/>
                <a:ea typeface="+mn-lt"/>
                <a:cs typeface="+mn-lt"/>
              </a:rPr>
              <a:t> </a:t>
            </a:r>
            <a:r>
              <a:rPr lang="en-US" sz="2200" dirty="0" err="1">
                <a:latin typeface="Times New Roman"/>
                <a:ea typeface="+mn-lt"/>
                <a:cs typeface="+mn-lt"/>
              </a:rPr>
              <a:t>en</a:t>
            </a:r>
            <a:r>
              <a:rPr lang="en-US" sz="2200" dirty="0">
                <a:latin typeface="Times New Roman"/>
                <a:ea typeface="+mn-lt"/>
                <a:cs typeface="+mn-lt"/>
              </a:rPr>
              <a:t> </a:t>
            </a:r>
            <a:r>
              <a:rPr lang="en-US" sz="2200" dirty="0" err="1">
                <a:latin typeface="Times New Roman"/>
                <a:ea typeface="+mn-lt"/>
                <a:cs typeface="+mn-lt"/>
              </a:rPr>
              <a:t>aza</a:t>
            </a:r>
            <a:r>
              <a:rPr lang="en-US" sz="2200" dirty="0">
                <a:latin typeface="Times New Roman"/>
                <a:ea typeface="+mn-lt"/>
                <a:cs typeface="+mn-lt"/>
              </a:rPr>
              <a:t> </a:t>
            </a:r>
            <a:r>
              <a:rPr lang="en-US" sz="2200" dirty="0" err="1">
                <a:latin typeface="Times New Roman"/>
                <a:ea typeface="+mn-lt"/>
                <a:cs typeface="+mn-lt"/>
              </a:rPr>
              <a:t>indirecek</a:t>
            </a:r>
            <a:r>
              <a:rPr lang="en-US" sz="2200" dirty="0">
                <a:latin typeface="Times New Roman"/>
                <a:ea typeface="+mn-lt"/>
                <a:cs typeface="+mn-lt"/>
              </a:rPr>
              <a:t> </a:t>
            </a:r>
            <a:r>
              <a:rPr lang="en-US" sz="2200" dirty="0" err="1">
                <a:latin typeface="Times New Roman"/>
                <a:ea typeface="+mn-lt"/>
                <a:cs typeface="+mn-lt"/>
              </a:rPr>
              <a:t>şekilde</a:t>
            </a:r>
            <a:r>
              <a:rPr lang="en-US" sz="2200" dirty="0">
                <a:latin typeface="Times New Roman"/>
                <a:ea typeface="+mn-lt"/>
                <a:cs typeface="+mn-lt"/>
              </a:rPr>
              <a:t> </a:t>
            </a:r>
            <a:r>
              <a:rPr lang="en-US" sz="2200" dirty="0" err="1">
                <a:latin typeface="Times New Roman"/>
                <a:ea typeface="+mn-lt"/>
                <a:cs typeface="+mn-lt"/>
              </a:rPr>
              <a:t>dizilmeye</a:t>
            </a:r>
            <a:r>
              <a:rPr lang="en-US" sz="2200" dirty="0">
                <a:latin typeface="Times New Roman"/>
                <a:ea typeface="+mn-lt"/>
                <a:cs typeface="+mn-lt"/>
              </a:rPr>
              <a:t> </a:t>
            </a:r>
            <a:r>
              <a:rPr lang="en-US" sz="2200" dirty="0" err="1">
                <a:latin typeface="Times New Roman"/>
                <a:ea typeface="+mn-lt"/>
                <a:cs typeface="+mn-lt"/>
              </a:rPr>
              <a:t>başlarlar</a:t>
            </a:r>
            <a:r>
              <a:rPr lang="en-US" sz="2200" dirty="0">
                <a:latin typeface="Times New Roman"/>
                <a:ea typeface="+mn-lt"/>
                <a:cs typeface="+mn-lt"/>
              </a:rPr>
              <a:t>. </a:t>
            </a:r>
            <a:r>
              <a:rPr lang="en-US" sz="2200" dirty="0" err="1">
                <a:latin typeface="Times New Roman"/>
                <a:ea typeface="+mn-lt"/>
                <a:cs typeface="+mn-lt"/>
              </a:rPr>
              <a:t>Birkaç</a:t>
            </a:r>
            <a:r>
              <a:rPr lang="en-US" sz="2200" dirty="0">
                <a:latin typeface="Times New Roman"/>
                <a:ea typeface="+mn-lt"/>
                <a:cs typeface="+mn-lt"/>
              </a:rPr>
              <a:t> </a:t>
            </a:r>
            <a:r>
              <a:rPr lang="en-US" sz="2200" dirty="0" err="1">
                <a:latin typeface="Times New Roman"/>
                <a:ea typeface="+mn-lt"/>
                <a:cs typeface="+mn-lt"/>
              </a:rPr>
              <a:t>geçiş</a:t>
            </a:r>
            <a:r>
              <a:rPr lang="en-US" sz="2200" dirty="0">
                <a:latin typeface="Times New Roman"/>
                <a:ea typeface="+mn-lt"/>
                <a:cs typeface="+mn-lt"/>
              </a:rPr>
              <a:t> </a:t>
            </a:r>
            <a:r>
              <a:rPr lang="en-US" sz="2200" dirty="0" err="1">
                <a:latin typeface="Times New Roman"/>
                <a:ea typeface="+mn-lt"/>
                <a:cs typeface="+mn-lt"/>
              </a:rPr>
              <a:t>metalinde</a:t>
            </a:r>
            <a:r>
              <a:rPr lang="en-US" sz="2200" dirty="0">
                <a:latin typeface="Times New Roman"/>
                <a:ea typeface="+mn-lt"/>
                <a:cs typeface="+mn-lt"/>
              </a:rPr>
              <a:t> </a:t>
            </a:r>
            <a:r>
              <a:rPr lang="en-US" sz="2200" dirty="0" err="1">
                <a:latin typeface="Times New Roman"/>
                <a:ea typeface="+mn-lt"/>
                <a:cs typeface="+mn-lt"/>
              </a:rPr>
              <a:t>olan</a:t>
            </a:r>
            <a:r>
              <a:rPr lang="en-US" sz="2200" dirty="0">
                <a:latin typeface="Times New Roman"/>
                <a:ea typeface="+mn-lt"/>
                <a:cs typeface="+mn-lt"/>
              </a:rPr>
              <a:t> </a:t>
            </a:r>
            <a:r>
              <a:rPr lang="en-US" sz="2200" dirty="0" err="1">
                <a:latin typeface="Times New Roman"/>
                <a:ea typeface="+mn-lt"/>
                <a:cs typeface="+mn-lt"/>
              </a:rPr>
              <a:t>istisna</a:t>
            </a:r>
            <a:r>
              <a:rPr lang="en-US" sz="2200" dirty="0">
                <a:latin typeface="Times New Roman"/>
                <a:ea typeface="+mn-lt"/>
                <a:cs typeface="+mn-lt"/>
              </a:rPr>
              <a:t> </a:t>
            </a:r>
            <a:r>
              <a:rPr lang="en-US" sz="2200" dirty="0" err="1">
                <a:latin typeface="Times New Roman"/>
                <a:ea typeface="+mn-lt"/>
                <a:cs typeface="+mn-lt"/>
              </a:rPr>
              <a:t>haricinde</a:t>
            </a:r>
            <a:r>
              <a:rPr lang="en-US" sz="2200" dirty="0">
                <a:latin typeface="Times New Roman"/>
                <a:ea typeface="+mn-lt"/>
                <a:cs typeface="+mn-lt"/>
              </a:rPr>
              <a:t> </a:t>
            </a:r>
            <a:r>
              <a:rPr lang="en-US" sz="2200" dirty="0" err="1">
                <a:latin typeface="Times New Roman"/>
                <a:ea typeface="+mn-lt"/>
                <a:cs typeface="+mn-lt"/>
              </a:rPr>
              <a:t>dizilim</a:t>
            </a:r>
            <a:r>
              <a:rPr lang="en-US" sz="2200" dirty="0">
                <a:latin typeface="Times New Roman"/>
                <a:ea typeface="+mn-lt"/>
                <a:cs typeface="+mn-lt"/>
              </a:rPr>
              <a:t> </a:t>
            </a:r>
            <a:r>
              <a:rPr lang="en-US" sz="2200" dirty="0" err="1">
                <a:latin typeface="Times New Roman"/>
                <a:ea typeface="+mn-lt"/>
                <a:cs typeface="+mn-lt"/>
              </a:rPr>
              <a:t>sırası</a:t>
            </a:r>
            <a:r>
              <a:rPr lang="en-US" sz="2200" dirty="0">
                <a:latin typeface="Times New Roman"/>
                <a:ea typeface="+mn-lt"/>
                <a:cs typeface="+mn-lt"/>
              </a:rPr>
              <a:t> </a:t>
            </a:r>
            <a:r>
              <a:rPr lang="en-US" sz="2200" dirty="0" err="1">
                <a:latin typeface="Times New Roman"/>
                <a:ea typeface="+mn-lt"/>
                <a:cs typeface="+mn-lt"/>
              </a:rPr>
              <a:t>şu</a:t>
            </a:r>
            <a:r>
              <a:rPr lang="en-US" sz="2200" dirty="0">
                <a:latin typeface="Times New Roman"/>
                <a:ea typeface="+mn-lt"/>
                <a:cs typeface="+mn-lt"/>
              </a:rPr>
              <a:t> </a:t>
            </a:r>
            <a:r>
              <a:rPr lang="en-US" sz="2200" dirty="0" err="1">
                <a:latin typeface="Times New Roman"/>
                <a:ea typeface="+mn-lt"/>
                <a:cs typeface="+mn-lt"/>
              </a:rPr>
              <a:t>şekildedir</a:t>
            </a:r>
            <a:r>
              <a:rPr lang="en-US" sz="2200" dirty="0">
                <a:latin typeface="Times New Roman"/>
                <a:ea typeface="+mn-lt"/>
                <a:cs typeface="+mn-lt"/>
              </a:rPr>
              <a:t>.</a:t>
            </a:r>
            <a:endParaRPr lang="en-US" sz="2200" dirty="0">
              <a:latin typeface="Times New Roman"/>
              <a:cs typeface="Calibri" panose="020F0502020204030204"/>
            </a:endParaRPr>
          </a:p>
          <a:p>
            <a:pPr marL="0" indent="0" algn="just">
              <a:buNone/>
            </a:pPr>
            <a:r>
              <a:rPr lang="en-US" sz="2200" dirty="0">
                <a:latin typeface="Times New Roman"/>
                <a:ea typeface="+mn-lt"/>
                <a:cs typeface="+mn-lt"/>
              </a:rPr>
              <a:t>1s, 2s, 2p, 3s, 3p, 4s, 3d, 4p, 5s, 4d, 5p, 6s, 4f, 5d, 6p, 7s, 5f, 6d, 7p</a:t>
            </a:r>
            <a:endParaRPr lang="en-US" sz="2200" dirty="0">
              <a:latin typeface="Times New Roman"/>
              <a:cs typeface="Calibri"/>
            </a:endParaRPr>
          </a:p>
        </p:txBody>
      </p:sp>
    </p:spTree>
    <p:extLst>
      <p:ext uri="{BB962C8B-B14F-4D97-AF65-F5344CB8AC3E}">
        <p14:creationId xmlns:p14="http://schemas.microsoft.com/office/powerpoint/2010/main" val="282245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03FFA-5E47-4519-B4FD-966E562329A3}"/>
              </a:ext>
            </a:extLst>
          </p:cNvPr>
          <p:cNvSpPr>
            <a:spLocks noGrp="1"/>
          </p:cNvSpPr>
          <p:nvPr>
            <p:ph type="title"/>
          </p:nvPr>
        </p:nvSpPr>
        <p:spPr>
          <a:xfrm>
            <a:off x="6739128" y="638089"/>
            <a:ext cx="4818888" cy="1476801"/>
          </a:xfrm>
        </p:spPr>
        <p:txBody>
          <a:bodyPr anchor="b">
            <a:normAutofit fontScale="90000"/>
          </a:bodyPr>
          <a:lstStyle/>
          <a:p>
            <a:r>
              <a:rPr lang="en-US" sz="3800" b="1" dirty="0">
                <a:latin typeface="Times New Roman"/>
                <a:ea typeface="+mj-lt"/>
                <a:cs typeface="+mj-lt"/>
              </a:rPr>
              <a:t>1.3 </a:t>
            </a:r>
            <a:r>
              <a:rPr lang="en-US" sz="3800" b="1" dirty="0" err="1">
                <a:latin typeface="Times New Roman"/>
                <a:ea typeface="+mj-lt"/>
                <a:cs typeface="+mj-lt"/>
              </a:rPr>
              <a:t>Atomlar</a:t>
            </a:r>
            <a:r>
              <a:rPr lang="en-US" sz="3800" b="1" dirty="0">
                <a:latin typeface="Times New Roman"/>
                <a:ea typeface="+mj-lt"/>
                <a:cs typeface="+mj-lt"/>
              </a:rPr>
              <a:t> </a:t>
            </a:r>
            <a:r>
              <a:rPr lang="en-US" sz="3800" b="1" dirty="0" err="1">
                <a:latin typeface="Times New Roman"/>
                <a:ea typeface="+mj-lt"/>
                <a:cs typeface="+mj-lt"/>
              </a:rPr>
              <a:t>Arası</a:t>
            </a:r>
            <a:r>
              <a:rPr lang="en-US" sz="3800" b="1" dirty="0">
                <a:latin typeface="Times New Roman"/>
                <a:ea typeface="+mj-lt"/>
                <a:cs typeface="+mj-lt"/>
              </a:rPr>
              <a:t> </a:t>
            </a:r>
            <a:r>
              <a:rPr lang="en-US" sz="3800" b="1" dirty="0" err="1">
                <a:latin typeface="Times New Roman"/>
                <a:ea typeface="+mj-lt"/>
                <a:cs typeface="+mj-lt"/>
              </a:rPr>
              <a:t>ve</a:t>
            </a:r>
            <a:r>
              <a:rPr lang="en-US" sz="3800" b="1" dirty="0">
                <a:latin typeface="Times New Roman"/>
                <a:ea typeface="+mj-lt"/>
                <a:cs typeface="+mj-lt"/>
              </a:rPr>
              <a:t> </a:t>
            </a:r>
            <a:r>
              <a:rPr lang="en-US" sz="3800" b="1" dirty="0" err="1">
                <a:latin typeface="Times New Roman"/>
                <a:ea typeface="+mj-lt"/>
                <a:cs typeface="+mj-lt"/>
              </a:rPr>
              <a:t>Moleküller</a:t>
            </a:r>
            <a:r>
              <a:rPr lang="en-US" sz="3800" b="1" dirty="0">
                <a:latin typeface="Times New Roman"/>
                <a:ea typeface="+mj-lt"/>
                <a:cs typeface="+mj-lt"/>
              </a:rPr>
              <a:t> </a:t>
            </a:r>
            <a:r>
              <a:rPr lang="en-US" sz="3800" b="1" dirty="0" err="1">
                <a:latin typeface="Times New Roman"/>
                <a:ea typeface="+mj-lt"/>
                <a:cs typeface="+mj-lt"/>
              </a:rPr>
              <a:t>Arası</a:t>
            </a:r>
            <a:r>
              <a:rPr lang="en-US" sz="3800" b="1" dirty="0">
                <a:latin typeface="Times New Roman"/>
                <a:ea typeface="+mj-lt"/>
                <a:cs typeface="+mj-lt"/>
              </a:rPr>
              <a:t> </a:t>
            </a:r>
            <a:r>
              <a:rPr lang="en-US" sz="3800" b="1" dirty="0" err="1">
                <a:latin typeface="Times New Roman"/>
                <a:ea typeface="+mj-lt"/>
                <a:cs typeface="+mj-lt"/>
              </a:rPr>
              <a:t>Bağlar</a:t>
            </a:r>
            <a:endParaRPr lang="en-US" sz="3800" dirty="0" err="1">
              <a:latin typeface="Times New Roman"/>
              <a:cs typeface="Times New Roman"/>
            </a:endParaRPr>
          </a:p>
        </p:txBody>
      </p:sp>
      <p:pic>
        <p:nvPicPr>
          <p:cNvPr id="4" name="Picture 4">
            <a:extLst>
              <a:ext uri="{FF2B5EF4-FFF2-40B4-BE49-F238E27FC236}">
                <a16:creationId xmlns:a16="http://schemas.microsoft.com/office/drawing/2014/main" id="{8C987396-9921-4694-BD8D-48A2478E8DFB}"/>
              </a:ext>
            </a:extLst>
          </p:cNvPr>
          <p:cNvPicPr>
            <a:picLocks noChangeAspect="1"/>
          </p:cNvPicPr>
          <p:nvPr/>
        </p:nvPicPr>
        <p:blipFill>
          <a:blip r:embed="rId2"/>
          <a:stretch>
            <a:fillRect/>
          </a:stretch>
        </p:blipFill>
        <p:spPr>
          <a:xfrm>
            <a:off x="630936" y="2207556"/>
            <a:ext cx="5458968" cy="2442888"/>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1127EB-8301-4DFC-974D-27DBBEC2C2EA}"/>
              </a:ext>
            </a:extLst>
          </p:cNvPr>
          <p:cNvSpPr>
            <a:spLocks noGrp="1"/>
          </p:cNvSpPr>
          <p:nvPr>
            <p:ph idx="1"/>
          </p:nvPr>
        </p:nvSpPr>
        <p:spPr>
          <a:xfrm>
            <a:off x="6739128" y="2664886"/>
            <a:ext cx="4818888" cy="3550789"/>
          </a:xfrm>
        </p:spPr>
        <p:txBody>
          <a:bodyPr vert="horz" lIns="91440" tIns="45720" rIns="91440" bIns="45720" rtlCol="0" anchor="t">
            <a:noAutofit/>
          </a:bodyPr>
          <a:lstStyle/>
          <a:p>
            <a:pPr marL="0" indent="0" algn="just">
              <a:buNone/>
            </a:pPr>
            <a:r>
              <a:rPr lang="en-US" sz="1800" dirty="0" err="1">
                <a:latin typeface="Times New Roman"/>
                <a:ea typeface="+mn-lt"/>
                <a:cs typeface="+mn-lt"/>
              </a:rPr>
              <a:t>Malzemelerde</a:t>
            </a:r>
            <a:r>
              <a:rPr lang="en-US" sz="1800" dirty="0">
                <a:latin typeface="Times New Roman"/>
                <a:ea typeface="+mn-lt"/>
                <a:cs typeface="+mn-lt"/>
              </a:rPr>
              <a:t> </a:t>
            </a:r>
            <a:r>
              <a:rPr lang="en-US" sz="1800" dirty="0" err="1">
                <a:latin typeface="Times New Roman"/>
                <a:ea typeface="+mn-lt"/>
                <a:cs typeface="+mn-lt"/>
              </a:rPr>
              <a:t>atomları</a:t>
            </a:r>
            <a:r>
              <a:rPr lang="en-US" sz="1800" dirty="0">
                <a:latin typeface="Times New Roman"/>
                <a:ea typeface="+mn-lt"/>
                <a:cs typeface="+mn-lt"/>
              </a:rPr>
              <a:t> </a:t>
            </a:r>
            <a:r>
              <a:rPr lang="en-US" sz="1800" dirty="0" err="1">
                <a:latin typeface="Times New Roman"/>
                <a:ea typeface="+mn-lt"/>
                <a:cs typeface="+mn-lt"/>
              </a:rPr>
              <a:t>bir</a:t>
            </a:r>
            <a:r>
              <a:rPr lang="en-US" sz="1800" dirty="0">
                <a:latin typeface="Times New Roman"/>
                <a:ea typeface="+mn-lt"/>
                <a:cs typeface="+mn-lt"/>
              </a:rPr>
              <a:t> </a:t>
            </a:r>
            <a:r>
              <a:rPr lang="en-US" sz="1800" dirty="0" err="1">
                <a:latin typeface="Times New Roman"/>
                <a:ea typeface="+mn-lt"/>
                <a:cs typeface="+mn-lt"/>
              </a:rPr>
              <a:t>arada</a:t>
            </a:r>
            <a:r>
              <a:rPr lang="en-US" sz="1800" dirty="0">
                <a:latin typeface="Times New Roman"/>
                <a:ea typeface="+mn-lt"/>
                <a:cs typeface="+mn-lt"/>
              </a:rPr>
              <a:t> </a:t>
            </a:r>
            <a:r>
              <a:rPr lang="en-US" sz="1800" dirty="0" err="1">
                <a:latin typeface="Times New Roman"/>
                <a:ea typeface="+mn-lt"/>
                <a:cs typeface="+mn-lt"/>
              </a:rPr>
              <a:t>tutan</a:t>
            </a:r>
            <a:r>
              <a:rPr lang="en-US" sz="1800" dirty="0">
                <a:latin typeface="Times New Roman"/>
                <a:ea typeface="+mn-lt"/>
                <a:cs typeface="+mn-lt"/>
              </a:rPr>
              <a:t> </a:t>
            </a:r>
            <a:r>
              <a:rPr lang="en-US" sz="1800" dirty="0" err="1">
                <a:latin typeface="Times New Roman"/>
                <a:ea typeface="+mn-lt"/>
                <a:cs typeface="+mn-lt"/>
              </a:rPr>
              <a:t>bağlar</a:t>
            </a:r>
            <a:r>
              <a:rPr lang="en-US" sz="1800" dirty="0">
                <a:latin typeface="Times New Roman"/>
                <a:ea typeface="+mn-lt"/>
                <a:cs typeface="+mn-lt"/>
              </a:rPr>
              <a:t>, </a:t>
            </a:r>
            <a:r>
              <a:rPr lang="en-US" sz="1800" dirty="0" err="1">
                <a:latin typeface="Times New Roman"/>
                <a:ea typeface="+mn-lt"/>
                <a:cs typeface="+mn-lt"/>
              </a:rPr>
              <a:t>birincil</a:t>
            </a:r>
            <a:r>
              <a:rPr lang="en-US" sz="1800" dirty="0">
                <a:latin typeface="Times New Roman"/>
                <a:ea typeface="+mn-lt"/>
                <a:cs typeface="+mn-lt"/>
              </a:rPr>
              <a:t> </a:t>
            </a:r>
            <a:r>
              <a:rPr lang="en-US" sz="1800" dirty="0" err="1">
                <a:latin typeface="Times New Roman"/>
                <a:ea typeface="+mn-lt"/>
                <a:cs typeface="+mn-lt"/>
              </a:rPr>
              <a:t>bağlar</a:t>
            </a:r>
            <a:r>
              <a:rPr lang="en-US" sz="1800" dirty="0">
                <a:latin typeface="Times New Roman"/>
                <a:ea typeface="+mn-lt"/>
                <a:cs typeface="+mn-lt"/>
              </a:rPr>
              <a:t> </a:t>
            </a:r>
            <a:r>
              <a:rPr lang="en-US" sz="1800" dirty="0" err="1">
                <a:latin typeface="Times New Roman"/>
                <a:ea typeface="+mn-lt"/>
                <a:cs typeface="+mn-lt"/>
              </a:rPr>
              <a:t>ve</a:t>
            </a:r>
            <a:r>
              <a:rPr lang="en-US" sz="1800" dirty="0">
                <a:latin typeface="Times New Roman"/>
                <a:ea typeface="+mn-lt"/>
                <a:cs typeface="+mn-lt"/>
              </a:rPr>
              <a:t> </a:t>
            </a:r>
            <a:r>
              <a:rPr lang="en-US" sz="1800" dirty="0" err="1">
                <a:latin typeface="Times New Roman"/>
                <a:ea typeface="+mn-lt"/>
                <a:cs typeface="+mn-lt"/>
              </a:rPr>
              <a:t>ikincil</a:t>
            </a:r>
            <a:r>
              <a:rPr lang="en-US" sz="1800" dirty="0">
                <a:latin typeface="Times New Roman"/>
                <a:ea typeface="+mn-lt"/>
                <a:cs typeface="+mn-lt"/>
              </a:rPr>
              <a:t> </a:t>
            </a:r>
            <a:r>
              <a:rPr lang="en-US" sz="1800" dirty="0" err="1">
                <a:latin typeface="Times New Roman"/>
                <a:ea typeface="+mn-lt"/>
                <a:cs typeface="+mn-lt"/>
              </a:rPr>
              <a:t>bağlar</a:t>
            </a:r>
            <a:r>
              <a:rPr lang="en-US" sz="1800" dirty="0">
                <a:latin typeface="Times New Roman"/>
                <a:ea typeface="+mn-lt"/>
                <a:cs typeface="+mn-lt"/>
              </a:rPr>
              <a:t> </a:t>
            </a:r>
            <a:r>
              <a:rPr lang="en-US" sz="1800" dirty="0" err="1">
                <a:latin typeface="Times New Roman"/>
                <a:ea typeface="+mn-lt"/>
                <a:cs typeface="+mn-lt"/>
              </a:rPr>
              <a:t>olmak</a:t>
            </a:r>
            <a:r>
              <a:rPr lang="en-US" sz="1800" dirty="0">
                <a:latin typeface="Times New Roman"/>
                <a:ea typeface="+mn-lt"/>
                <a:cs typeface="+mn-lt"/>
              </a:rPr>
              <a:t> </a:t>
            </a:r>
            <a:r>
              <a:rPr lang="en-US" sz="1800" dirty="0" err="1">
                <a:latin typeface="Times New Roman"/>
                <a:ea typeface="+mn-lt"/>
                <a:cs typeface="+mn-lt"/>
              </a:rPr>
              <a:t>üzere</a:t>
            </a:r>
            <a:r>
              <a:rPr lang="en-US" sz="1800" dirty="0">
                <a:latin typeface="Times New Roman"/>
                <a:ea typeface="+mn-lt"/>
                <a:cs typeface="+mn-lt"/>
              </a:rPr>
              <a:t> </a:t>
            </a:r>
            <a:r>
              <a:rPr lang="en-US" sz="1800" dirty="0" err="1">
                <a:latin typeface="Times New Roman"/>
                <a:ea typeface="+mn-lt"/>
                <a:cs typeface="+mn-lt"/>
              </a:rPr>
              <a:t>iki</a:t>
            </a:r>
            <a:r>
              <a:rPr lang="en-US" sz="1800" dirty="0">
                <a:latin typeface="Times New Roman"/>
                <a:ea typeface="+mn-lt"/>
                <a:cs typeface="+mn-lt"/>
              </a:rPr>
              <a:t> </a:t>
            </a:r>
            <a:r>
              <a:rPr lang="en-US" sz="1800" dirty="0" err="1">
                <a:latin typeface="Times New Roman"/>
                <a:ea typeface="+mn-lt"/>
                <a:cs typeface="+mn-lt"/>
              </a:rPr>
              <a:t>grupta</a:t>
            </a:r>
            <a:r>
              <a:rPr lang="en-US" sz="1800" dirty="0">
                <a:latin typeface="Times New Roman"/>
                <a:ea typeface="+mn-lt"/>
                <a:cs typeface="+mn-lt"/>
              </a:rPr>
              <a:t> </a:t>
            </a:r>
            <a:r>
              <a:rPr lang="en-US" sz="1800" dirty="0" err="1">
                <a:latin typeface="Times New Roman"/>
                <a:ea typeface="+mn-lt"/>
                <a:cs typeface="+mn-lt"/>
              </a:rPr>
              <a:t>incelenebilir</a:t>
            </a:r>
            <a:r>
              <a:rPr lang="en-US" sz="1800" dirty="0">
                <a:latin typeface="Times New Roman"/>
                <a:ea typeface="+mn-lt"/>
                <a:cs typeface="+mn-lt"/>
              </a:rPr>
              <a:t>. </a:t>
            </a:r>
            <a:endParaRPr lang="en-US" sz="1800">
              <a:latin typeface="Times New Roman"/>
              <a:cs typeface="Calibri" panose="020F0502020204030204"/>
            </a:endParaRPr>
          </a:p>
          <a:p>
            <a:pPr algn="just"/>
            <a:r>
              <a:rPr lang="en-US" sz="1800" dirty="0" err="1">
                <a:latin typeface="Times New Roman"/>
                <a:ea typeface="+mn-lt"/>
                <a:cs typeface="+mn-lt"/>
              </a:rPr>
              <a:t>Birincil</a:t>
            </a:r>
            <a:r>
              <a:rPr lang="en-US" sz="1800" dirty="0">
                <a:latin typeface="Times New Roman"/>
                <a:ea typeface="+mn-lt"/>
                <a:cs typeface="+mn-lt"/>
              </a:rPr>
              <a:t> </a:t>
            </a:r>
            <a:r>
              <a:rPr lang="en-US" sz="1800" dirty="0" err="1">
                <a:latin typeface="Times New Roman"/>
                <a:ea typeface="+mn-lt"/>
                <a:cs typeface="+mn-lt"/>
              </a:rPr>
              <a:t>bağlar</a:t>
            </a:r>
            <a:r>
              <a:rPr lang="en-US" sz="1800" dirty="0">
                <a:latin typeface="Times New Roman"/>
                <a:ea typeface="+mn-lt"/>
                <a:cs typeface="+mn-lt"/>
              </a:rPr>
              <a:t> (</a:t>
            </a:r>
            <a:r>
              <a:rPr lang="en-US" sz="1800" dirty="0" err="1">
                <a:latin typeface="Times New Roman"/>
                <a:ea typeface="+mn-lt"/>
                <a:cs typeface="+mn-lt"/>
              </a:rPr>
              <a:t>kimyasal</a:t>
            </a:r>
            <a:r>
              <a:rPr lang="en-US" sz="1800" dirty="0">
                <a:latin typeface="Times New Roman"/>
                <a:ea typeface="+mn-lt"/>
                <a:cs typeface="+mn-lt"/>
              </a:rPr>
              <a:t> </a:t>
            </a:r>
            <a:r>
              <a:rPr lang="en-US" sz="1800" dirty="0" err="1">
                <a:latin typeface="Times New Roman"/>
                <a:ea typeface="+mn-lt"/>
                <a:cs typeface="+mn-lt"/>
              </a:rPr>
              <a:t>bağlar</a:t>
            </a:r>
            <a:r>
              <a:rPr lang="en-US" sz="1800" dirty="0">
                <a:latin typeface="Times New Roman"/>
                <a:ea typeface="+mn-lt"/>
                <a:cs typeface="+mn-lt"/>
              </a:rPr>
              <a:t>) </a:t>
            </a:r>
            <a:r>
              <a:rPr lang="en-US" sz="1800" dirty="0" err="1">
                <a:latin typeface="Times New Roman"/>
                <a:ea typeface="+mn-lt"/>
                <a:cs typeface="+mn-lt"/>
              </a:rPr>
              <a:t>oldukça</a:t>
            </a:r>
            <a:r>
              <a:rPr lang="en-US" sz="1800" dirty="0">
                <a:latin typeface="Times New Roman"/>
                <a:ea typeface="+mn-lt"/>
                <a:cs typeface="+mn-lt"/>
              </a:rPr>
              <a:t> </a:t>
            </a:r>
            <a:r>
              <a:rPr lang="en-US" sz="1800" dirty="0" err="1">
                <a:latin typeface="Times New Roman"/>
                <a:ea typeface="+mn-lt"/>
                <a:cs typeface="+mn-lt"/>
              </a:rPr>
              <a:t>kuvvetli</a:t>
            </a:r>
            <a:r>
              <a:rPr lang="en-US" sz="1800" dirty="0">
                <a:latin typeface="Times New Roman"/>
                <a:ea typeface="+mn-lt"/>
                <a:cs typeface="+mn-lt"/>
              </a:rPr>
              <a:t> </a:t>
            </a:r>
            <a:r>
              <a:rPr lang="en-US" sz="1800" dirty="0" err="1">
                <a:latin typeface="Times New Roman"/>
                <a:ea typeface="+mn-lt"/>
                <a:cs typeface="+mn-lt"/>
              </a:rPr>
              <a:t>olan</a:t>
            </a:r>
            <a:r>
              <a:rPr lang="en-US" sz="1800" dirty="0">
                <a:latin typeface="Times New Roman"/>
                <a:ea typeface="+mn-lt"/>
                <a:cs typeface="+mn-lt"/>
              </a:rPr>
              <a:t> </a:t>
            </a:r>
            <a:r>
              <a:rPr lang="en-US" sz="1800" dirty="0" err="1">
                <a:latin typeface="Times New Roman"/>
                <a:ea typeface="+mn-lt"/>
                <a:cs typeface="+mn-lt"/>
              </a:rPr>
              <a:t>metalik</a:t>
            </a:r>
            <a:r>
              <a:rPr lang="en-US" sz="1800" dirty="0">
                <a:latin typeface="Times New Roman"/>
                <a:ea typeface="+mn-lt"/>
                <a:cs typeface="+mn-lt"/>
              </a:rPr>
              <a:t>, </a:t>
            </a:r>
            <a:r>
              <a:rPr lang="en-US" sz="1800" dirty="0" err="1">
                <a:latin typeface="Times New Roman"/>
                <a:ea typeface="+mn-lt"/>
                <a:cs typeface="+mn-lt"/>
              </a:rPr>
              <a:t>iyonik</a:t>
            </a:r>
            <a:r>
              <a:rPr lang="en-US" sz="1800" dirty="0">
                <a:latin typeface="Times New Roman"/>
                <a:ea typeface="+mn-lt"/>
                <a:cs typeface="+mn-lt"/>
              </a:rPr>
              <a:t> </a:t>
            </a:r>
            <a:r>
              <a:rPr lang="en-US" sz="1800" dirty="0" err="1">
                <a:latin typeface="Times New Roman"/>
                <a:ea typeface="+mn-lt"/>
                <a:cs typeface="+mn-lt"/>
              </a:rPr>
              <a:t>ve</a:t>
            </a:r>
            <a:r>
              <a:rPr lang="en-US" sz="1800" dirty="0">
                <a:latin typeface="Times New Roman"/>
                <a:ea typeface="+mn-lt"/>
                <a:cs typeface="+mn-lt"/>
              </a:rPr>
              <a:t> </a:t>
            </a:r>
            <a:r>
              <a:rPr lang="en-US" sz="1800" dirty="0" err="1">
                <a:latin typeface="Times New Roman"/>
                <a:ea typeface="+mn-lt"/>
                <a:cs typeface="+mn-lt"/>
              </a:rPr>
              <a:t>kovalent</a:t>
            </a:r>
            <a:r>
              <a:rPr lang="en-US" sz="1800" dirty="0">
                <a:latin typeface="Times New Roman"/>
                <a:ea typeface="+mn-lt"/>
                <a:cs typeface="+mn-lt"/>
              </a:rPr>
              <a:t> </a:t>
            </a:r>
            <a:r>
              <a:rPr lang="en-US" sz="1800" dirty="0" err="1">
                <a:latin typeface="Times New Roman"/>
                <a:ea typeface="+mn-lt"/>
                <a:cs typeface="+mn-lt"/>
              </a:rPr>
              <a:t>bağlardır</a:t>
            </a:r>
            <a:r>
              <a:rPr lang="en-US" sz="1800" dirty="0">
                <a:latin typeface="Times New Roman"/>
                <a:ea typeface="+mn-lt"/>
                <a:cs typeface="+mn-lt"/>
              </a:rPr>
              <a:t>. </a:t>
            </a:r>
            <a:r>
              <a:rPr lang="en-US" sz="1800" dirty="0" err="1">
                <a:latin typeface="Times New Roman"/>
                <a:ea typeface="+mn-lt"/>
                <a:cs typeface="+mn-lt"/>
              </a:rPr>
              <a:t>Bunlar</a:t>
            </a:r>
            <a:r>
              <a:rPr lang="en-US" sz="1800" dirty="0">
                <a:latin typeface="Times New Roman"/>
                <a:ea typeface="+mn-lt"/>
                <a:cs typeface="+mn-lt"/>
              </a:rPr>
              <a:t> </a:t>
            </a:r>
            <a:r>
              <a:rPr lang="en-US" sz="1800" dirty="0" err="1">
                <a:latin typeface="Times New Roman"/>
                <a:ea typeface="+mn-lt"/>
                <a:cs typeface="+mn-lt"/>
              </a:rPr>
              <a:t>atomlararası</a:t>
            </a:r>
            <a:r>
              <a:rPr lang="en-US" sz="1800" dirty="0">
                <a:latin typeface="Times New Roman"/>
                <a:ea typeface="+mn-lt"/>
                <a:cs typeface="+mn-lt"/>
              </a:rPr>
              <a:t> </a:t>
            </a:r>
            <a:r>
              <a:rPr lang="en-US" sz="1800" dirty="0" err="1">
                <a:latin typeface="Times New Roman"/>
                <a:ea typeface="+mn-lt"/>
                <a:cs typeface="+mn-lt"/>
              </a:rPr>
              <a:t>bağlardır</a:t>
            </a:r>
            <a:r>
              <a:rPr lang="en-US" sz="1800" dirty="0">
                <a:latin typeface="Times New Roman"/>
                <a:ea typeface="+mn-lt"/>
                <a:cs typeface="+mn-lt"/>
              </a:rPr>
              <a:t>. </a:t>
            </a:r>
            <a:r>
              <a:rPr lang="en-US" sz="1800" dirty="0" err="1">
                <a:latin typeface="Times New Roman"/>
                <a:ea typeface="+mn-lt"/>
                <a:cs typeface="+mn-lt"/>
              </a:rPr>
              <a:t>Aynı</a:t>
            </a:r>
            <a:r>
              <a:rPr lang="en-US" sz="1800" dirty="0">
                <a:latin typeface="Times New Roman"/>
                <a:ea typeface="+mn-lt"/>
                <a:cs typeface="+mn-lt"/>
              </a:rPr>
              <a:t> </a:t>
            </a:r>
            <a:r>
              <a:rPr lang="en-US" sz="1800" dirty="0" err="1">
                <a:latin typeface="Times New Roman"/>
                <a:ea typeface="+mn-lt"/>
                <a:cs typeface="+mn-lt"/>
              </a:rPr>
              <a:t>ya</a:t>
            </a:r>
            <a:r>
              <a:rPr lang="en-US" sz="1800" dirty="0">
                <a:latin typeface="Times New Roman"/>
                <a:ea typeface="+mn-lt"/>
                <a:cs typeface="+mn-lt"/>
              </a:rPr>
              <a:t> da </a:t>
            </a:r>
            <a:r>
              <a:rPr lang="en-US" sz="1800" dirty="0" err="1">
                <a:latin typeface="Times New Roman"/>
                <a:ea typeface="+mn-lt"/>
                <a:cs typeface="+mn-lt"/>
              </a:rPr>
              <a:t>farklı</a:t>
            </a:r>
            <a:r>
              <a:rPr lang="en-US" sz="1800" dirty="0">
                <a:latin typeface="Times New Roman"/>
                <a:ea typeface="+mn-lt"/>
                <a:cs typeface="+mn-lt"/>
              </a:rPr>
              <a:t> </a:t>
            </a:r>
            <a:r>
              <a:rPr lang="en-US" sz="1800" dirty="0" err="1">
                <a:latin typeface="Times New Roman"/>
                <a:ea typeface="+mn-lt"/>
                <a:cs typeface="+mn-lt"/>
              </a:rPr>
              <a:t>tür</a:t>
            </a:r>
            <a:r>
              <a:rPr lang="en-US" sz="1800" dirty="0">
                <a:latin typeface="Times New Roman"/>
                <a:ea typeface="+mn-lt"/>
                <a:cs typeface="+mn-lt"/>
              </a:rPr>
              <a:t> </a:t>
            </a:r>
            <a:r>
              <a:rPr lang="en-US" sz="1800" dirty="0" err="1">
                <a:latin typeface="Times New Roman"/>
                <a:ea typeface="+mn-lt"/>
                <a:cs typeface="+mn-lt"/>
              </a:rPr>
              <a:t>atomların</a:t>
            </a:r>
            <a:r>
              <a:rPr lang="en-US" sz="1800" dirty="0">
                <a:latin typeface="Times New Roman"/>
                <a:ea typeface="+mn-lt"/>
                <a:cs typeface="+mn-lt"/>
              </a:rPr>
              <a:t> </a:t>
            </a:r>
            <a:r>
              <a:rPr lang="en-US" sz="1800" dirty="0" err="1">
                <a:latin typeface="Times New Roman"/>
                <a:ea typeface="+mn-lt"/>
                <a:cs typeface="+mn-lt"/>
              </a:rPr>
              <a:t>kuvvetli</a:t>
            </a:r>
            <a:r>
              <a:rPr lang="en-US" sz="1800" dirty="0">
                <a:latin typeface="Times New Roman"/>
                <a:ea typeface="+mn-lt"/>
                <a:cs typeface="+mn-lt"/>
              </a:rPr>
              <a:t> </a:t>
            </a:r>
            <a:r>
              <a:rPr lang="en-US" sz="1800" dirty="0" err="1">
                <a:latin typeface="Times New Roman"/>
                <a:ea typeface="+mn-lt"/>
                <a:cs typeface="+mn-lt"/>
              </a:rPr>
              <a:t>etkileşimlerle</a:t>
            </a:r>
            <a:r>
              <a:rPr lang="en-US" sz="1800" dirty="0">
                <a:latin typeface="Times New Roman"/>
                <a:ea typeface="+mn-lt"/>
                <a:cs typeface="+mn-lt"/>
              </a:rPr>
              <a:t> </a:t>
            </a:r>
            <a:r>
              <a:rPr lang="en-US" sz="1800" dirty="0" err="1">
                <a:latin typeface="Times New Roman"/>
                <a:ea typeface="+mn-lt"/>
                <a:cs typeface="+mn-lt"/>
              </a:rPr>
              <a:t>bir</a:t>
            </a:r>
            <a:r>
              <a:rPr lang="en-US" sz="1800" dirty="0">
                <a:latin typeface="Times New Roman"/>
                <a:ea typeface="+mn-lt"/>
                <a:cs typeface="+mn-lt"/>
              </a:rPr>
              <a:t> </a:t>
            </a:r>
            <a:r>
              <a:rPr lang="en-US" sz="1800" dirty="0" err="1">
                <a:latin typeface="Times New Roman"/>
                <a:ea typeface="+mn-lt"/>
                <a:cs typeface="+mn-lt"/>
              </a:rPr>
              <a:t>arada</a:t>
            </a:r>
            <a:r>
              <a:rPr lang="en-US" sz="1800" dirty="0">
                <a:latin typeface="Times New Roman"/>
                <a:ea typeface="+mn-lt"/>
                <a:cs typeface="+mn-lt"/>
              </a:rPr>
              <a:t> </a:t>
            </a:r>
            <a:r>
              <a:rPr lang="en-US" sz="1800" dirty="0" err="1">
                <a:latin typeface="Times New Roman"/>
                <a:ea typeface="+mn-lt"/>
                <a:cs typeface="+mn-lt"/>
              </a:rPr>
              <a:t>tutunmalarını</a:t>
            </a:r>
            <a:r>
              <a:rPr lang="en-US" sz="1800" dirty="0">
                <a:latin typeface="Times New Roman"/>
                <a:ea typeface="+mn-lt"/>
                <a:cs typeface="+mn-lt"/>
              </a:rPr>
              <a:t> </a:t>
            </a:r>
            <a:r>
              <a:rPr lang="en-US" sz="1800" dirty="0" err="1">
                <a:latin typeface="Times New Roman"/>
                <a:ea typeface="+mn-lt"/>
                <a:cs typeface="+mn-lt"/>
              </a:rPr>
              <a:t>sağlarlar</a:t>
            </a:r>
            <a:r>
              <a:rPr lang="en-US" sz="1800" dirty="0">
                <a:latin typeface="Times New Roman"/>
                <a:ea typeface="+mn-lt"/>
                <a:cs typeface="+mn-lt"/>
              </a:rPr>
              <a:t>.</a:t>
            </a:r>
            <a:endParaRPr lang="en-US" sz="1800">
              <a:latin typeface="Times New Roman"/>
              <a:cs typeface="Calibri" panose="020F0502020204030204"/>
            </a:endParaRPr>
          </a:p>
          <a:p>
            <a:pPr algn="just"/>
            <a:r>
              <a:rPr lang="en-US" sz="1800" err="1">
                <a:latin typeface="Times New Roman"/>
                <a:ea typeface="+mn-lt"/>
                <a:cs typeface="+mn-lt"/>
              </a:rPr>
              <a:t>İkincil</a:t>
            </a:r>
            <a:r>
              <a:rPr lang="en-US" sz="1800" dirty="0">
                <a:latin typeface="Times New Roman"/>
                <a:ea typeface="+mn-lt"/>
                <a:cs typeface="+mn-lt"/>
              </a:rPr>
              <a:t> </a:t>
            </a:r>
            <a:r>
              <a:rPr lang="en-US" sz="1800" err="1">
                <a:latin typeface="Times New Roman"/>
                <a:ea typeface="+mn-lt"/>
                <a:cs typeface="+mn-lt"/>
              </a:rPr>
              <a:t>bağlar</a:t>
            </a:r>
            <a:r>
              <a:rPr lang="en-US" sz="1800" dirty="0">
                <a:latin typeface="Times New Roman"/>
                <a:ea typeface="+mn-lt"/>
                <a:cs typeface="+mn-lt"/>
              </a:rPr>
              <a:t> (</a:t>
            </a:r>
            <a:r>
              <a:rPr lang="en-US" sz="1800" err="1">
                <a:latin typeface="Times New Roman"/>
                <a:ea typeface="+mn-lt"/>
                <a:cs typeface="+mn-lt"/>
              </a:rPr>
              <a:t>fiziksel</a:t>
            </a:r>
            <a:r>
              <a:rPr lang="en-US" sz="1800" dirty="0">
                <a:latin typeface="Times New Roman"/>
                <a:ea typeface="+mn-lt"/>
                <a:cs typeface="+mn-lt"/>
              </a:rPr>
              <a:t> </a:t>
            </a:r>
            <a:r>
              <a:rPr lang="en-US" sz="1800" err="1">
                <a:latin typeface="Times New Roman"/>
                <a:ea typeface="+mn-lt"/>
                <a:cs typeface="+mn-lt"/>
              </a:rPr>
              <a:t>bağlar</a:t>
            </a:r>
            <a:r>
              <a:rPr lang="en-US" sz="1800" dirty="0">
                <a:latin typeface="Times New Roman"/>
                <a:ea typeface="+mn-lt"/>
                <a:cs typeface="+mn-lt"/>
              </a:rPr>
              <a:t>) </a:t>
            </a:r>
            <a:r>
              <a:rPr lang="en-US" sz="1800" err="1">
                <a:latin typeface="Times New Roman"/>
                <a:ea typeface="+mn-lt"/>
                <a:cs typeface="+mn-lt"/>
              </a:rPr>
              <a:t>ise</a:t>
            </a:r>
            <a:r>
              <a:rPr lang="en-US" sz="1800" dirty="0">
                <a:latin typeface="Times New Roman"/>
                <a:ea typeface="+mn-lt"/>
                <a:cs typeface="+mn-lt"/>
              </a:rPr>
              <a:t> </a:t>
            </a:r>
            <a:r>
              <a:rPr lang="en-US" sz="1800" err="1">
                <a:latin typeface="Times New Roman"/>
                <a:ea typeface="+mn-lt"/>
                <a:cs typeface="+mn-lt"/>
              </a:rPr>
              <a:t>daha</a:t>
            </a:r>
            <a:r>
              <a:rPr lang="en-US" sz="1800" dirty="0">
                <a:latin typeface="Times New Roman"/>
                <a:ea typeface="+mn-lt"/>
                <a:cs typeface="+mn-lt"/>
              </a:rPr>
              <a:t> </a:t>
            </a:r>
            <a:r>
              <a:rPr lang="en-US" sz="1800" err="1">
                <a:latin typeface="Times New Roman"/>
                <a:ea typeface="+mn-lt"/>
                <a:cs typeface="+mn-lt"/>
              </a:rPr>
              <a:t>zayıf</a:t>
            </a:r>
            <a:r>
              <a:rPr lang="en-US" sz="1800" dirty="0">
                <a:latin typeface="Times New Roman"/>
                <a:ea typeface="+mn-lt"/>
                <a:cs typeface="+mn-lt"/>
              </a:rPr>
              <a:t> </a:t>
            </a:r>
            <a:r>
              <a:rPr lang="en-US" sz="1800" err="1">
                <a:latin typeface="Times New Roman"/>
                <a:ea typeface="+mn-lt"/>
                <a:cs typeface="+mn-lt"/>
              </a:rPr>
              <a:t>olan</a:t>
            </a:r>
            <a:r>
              <a:rPr lang="en-US" sz="1800" dirty="0">
                <a:latin typeface="Times New Roman"/>
                <a:ea typeface="+mn-lt"/>
                <a:cs typeface="+mn-lt"/>
              </a:rPr>
              <a:t> Van der Waals </a:t>
            </a:r>
            <a:r>
              <a:rPr lang="en-US" sz="1800" err="1">
                <a:latin typeface="Times New Roman"/>
                <a:ea typeface="+mn-lt"/>
                <a:cs typeface="+mn-lt"/>
              </a:rPr>
              <a:t>ve</a:t>
            </a:r>
            <a:r>
              <a:rPr lang="en-US" sz="1800" dirty="0">
                <a:latin typeface="Times New Roman"/>
                <a:ea typeface="+mn-lt"/>
                <a:cs typeface="+mn-lt"/>
              </a:rPr>
              <a:t> </a:t>
            </a:r>
            <a:r>
              <a:rPr lang="en-US" sz="1800" err="1">
                <a:latin typeface="Times New Roman"/>
                <a:ea typeface="+mn-lt"/>
                <a:cs typeface="+mn-lt"/>
              </a:rPr>
              <a:t>hidrojen</a:t>
            </a:r>
            <a:r>
              <a:rPr lang="en-US" sz="1800" dirty="0">
                <a:latin typeface="Times New Roman"/>
                <a:ea typeface="+mn-lt"/>
                <a:cs typeface="+mn-lt"/>
              </a:rPr>
              <a:t> </a:t>
            </a:r>
            <a:r>
              <a:rPr lang="en-US" sz="1800" err="1">
                <a:latin typeface="Times New Roman"/>
                <a:ea typeface="+mn-lt"/>
                <a:cs typeface="+mn-lt"/>
              </a:rPr>
              <a:t>bağlarıdır</a:t>
            </a:r>
            <a:r>
              <a:rPr lang="en-US" sz="1800" dirty="0">
                <a:latin typeface="Times New Roman"/>
                <a:ea typeface="+mn-lt"/>
                <a:cs typeface="+mn-lt"/>
              </a:rPr>
              <a:t>. </a:t>
            </a:r>
            <a:r>
              <a:rPr lang="en-US" sz="1800" err="1">
                <a:latin typeface="Times New Roman"/>
                <a:ea typeface="+mn-lt"/>
                <a:cs typeface="+mn-lt"/>
              </a:rPr>
              <a:t>Bunlar</a:t>
            </a:r>
            <a:r>
              <a:rPr lang="en-US" sz="1800" dirty="0">
                <a:latin typeface="Times New Roman"/>
                <a:ea typeface="+mn-lt"/>
                <a:cs typeface="+mn-lt"/>
              </a:rPr>
              <a:t> da </a:t>
            </a:r>
            <a:r>
              <a:rPr lang="en-US" sz="1800" err="1">
                <a:latin typeface="Times New Roman"/>
                <a:ea typeface="+mn-lt"/>
                <a:cs typeface="+mn-lt"/>
              </a:rPr>
              <a:t>moleküllerarası</a:t>
            </a:r>
            <a:r>
              <a:rPr lang="en-US" sz="1800" dirty="0">
                <a:latin typeface="Times New Roman"/>
                <a:ea typeface="+mn-lt"/>
                <a:cs typeface="+mn-lt"/>
              </a:rPr>
              <a:t> </a:t>
            </a:r>
            <a:r>
              <a:rPr lang="en-US" sz="1800" err="1">
                <a:latin typeface="Times New Roman"/>
                <a:ea typeface="+mn-lt"/>
                <a:cs typeface="+mn-lt"/>
              </a:rPr>
              <a:t>bağlardır</a:t>
            </a:r>
            <a:r>
              <a:rPr lang="en-US" sz="1800" dirty="0">
                <a:latin typeface="Times New Roman"/>
                <a:ea typeface="+mn-lt"/>
                <a:cs typeface="+mn-lt"/>
              </a:rPr>
              <a:t>. </a:t>
            </a:r>
            <a:r>
              <a:rPr lang="en-US" sz="1800" err="1">
                <a:latin typeface="Times New Roman"/>
                <a:ea typeface="+mn-lt"/>
                <a:cs typeface="+mn-lt"/>
              </a:rPr>
              <a:t>Kimyasal</a:t>
            </a:r>
            <a:r>
              <a:rPr lang="en-US" sz="1800" dirty="0">
                <a:latin typeface="Times New Roman"/>
                <a:ea typeface="+mn-lt"/>
                <a:cs typeface="+mn-lt"/>
              </a:rPr>
              <a:t> </a:t>
            </a:r>
            <a:r>
              <a:rPr lang="en-US" sz="1800" err="1">
                <a:latin typeface="Times New Roman"/>
                <a:ea typeface="+mn-lt"/>
                <a:cs typeface="+mn-lt"/>
              </a:rPr>
              <a:t>bağ</a:t>
            </a:r>
            <a:r>
              <a:rPr lang="en-US" sz="1800" dirty="0">
                <a:latin typeface="Times New Roman"/>
                <a:ea typeface="+mn-lt"/>
                <a:cs typeface="+mn-lt"/>
              </a:rPr>
              <a:t> </a:t>
            </a:r>
            <a:r>
              <a:rPr lang="en-US" sz="1800" err="1">
                <a:latin typeface="Times New Roman"/>
                <a:ea typeface="+mn-lt"/>
                <a:cs typeface="+mn-lt"/>
              </a:rPr>
              <a:t>sonucu</a:t>
            </a:r>
            <a:r>
              <a:rPr lang="en-US" sz="1800" dirty="0">
                <a:latin typeface="Times New Roman"/>
                <a:ea typeface="+mn-lt"/>
                <a:cs typeface="+mn-lt"/>
              </a:rPr>
              <a:t> </a:t>
            </a:r>
            <a:r>
              <a:rPr lang="en-US" sz="1800" err="1">
                <a:latin typeface="Times New Roman"/>
                <a:ea typeface="+mn-lt"/>
                <a:cs typeface="+mn-lt"/>
              </a:rPr>
              <a:t>oluşan</a:t>
            </a:r>
            <a:r>
              <a:rPr lang="en-US" sz="1800" dirty="0">
                <a:latin typeface="Times New Roman"/>
                <a:ea typeface="+mn-lt"/>
                <a:cs typeface="+mn-lt"/>
              </a:rPr>
              <a:t> </a:t>
            </a:r>
            <a:r>
              <a:rPr lang="en-US" sz="1800" err="1">
                <a:latin typeface="Times New Roman"/>
                <a:ea typeface="+mn-lt"/>
                <a:cs typeface="+mn-lt"/>
              </a:rPr>
              <a:t>molekülleri</a:t>
            </a:r>
            <a:r>
              <a:rPr lang="en-US" sz="1800" dirty="0">
                <a:latin typeface="Times New Roman"/>
                <a:ea typeface="+mn-lt"/>
                <a:cs typeface="+mn-lt"/>
              </a:rPr>
              <a:t> </a:t>
            </a:r>
            <a:r>
              <a:rPr lang="en-US" sz="1800" err="1">
                <a:latin typeface="Times New Roman"/>
                <a:ea typeface="+mn-lt"/>
                <a:cs typeface="+mn-lt"/>
              </a:rPr>
              <a:t>bir</a:t>
            </a:r>
            <a:r>
              <a:rPr lang="en-US" sz="1800" dirty="0">
                <a:latin typeface="Times New Roman"/>
                <a:ea typeface="+mn-lt"/>
                <a:cs typeface="+mn-lt"/>
              </a:rPr>
              <a:t> </a:t>
            </a:r>
            <a:r>
              <a:rPr lang="en-US" sz="1800" err="1">
                <a:latin typeface="Times New Roman"/>
                <a:ea typeface="+mn-lt"/>
                <a:cs typeface="+mn-lt"/>
              </a:rPr>
              <a:t>arada</a:t>
            </a:r>
            <a:r>
              <a:rPr lang="en-US" sz="1800" dirty="0">
                <a:latin typeface="Times New Roman"/>
                <a:ea typeface="+mn-lt"/>
                <a:cs typeface="+mn-lt"/>
              </a:rPr>
              <a:t> </a:t>
            </a:r>
            <a:r>
              <a:rPr lang="en-US" sz="1800" err="1">
                <a:latin typeface="Times New Roman"/>
                <a:ea typeface="+mn-lt"/>
                <a:cs typeface="+mn-lt"/>
              </a:rPr>
              <a:t>tutan</a:t>
            </a:r>
            <a:r>
              <a:rPr lang="en-US" sz="1800" dirty="0">
                <a:latin typeface="Times New Roman"/>
                <a:ea typeface="+mn-lt"/>
                <a:cs typeface="+mn-lt"/>
              </a:rPr>
              <a:t> </a:t>
            </a:r>
            <a:r>
              <a:rPr lang="en-US" sz="1800" err="1">
                <a:latin typeface="Times New Roman"/>
                <a:ea typeface="+mn-lt"/>
                <a:cs typeface="+mn-lt"/>
              </a:rPr>
              <a:t>kuvvetlerdir</a:t>
            </a:r>
            <a:r>
              <a:rPr lang="en-US" sz="1800" dirty="0">
                <a:latin typeface="Times New Roman"/>
                <a:ea typeface="+mn-lt"/>
                <a:cs typeface="+mn-lt"/>
              </a:rPr>
              <a:t>.</a:t>
            </a:r>
            <a:endParaRPr lang="en-US" sz="1800" dirty="0">
              <a:latin typeface="Times New Roman"/>
              <a:cs typeface="Calibri"/>
            </a:endParaRPr>
          </a:p>
          <a:p>
            <a:pPr algn="just"/>
            <a:endParaRPr lang="en-US" sz="1800" dirty="0">
              <a:latin typeface="Times New Roman"/>
              <a:cs typeface="Calibri"/>
            </a:endParaRPr>
          </a:p>
        </p:txBody>
      </p:sp>
    </p:spTree>
    <p:extLst>
      <p:ext uri="{BB962C8B-B14F-4D97-AF65-F5344CB8AC3E}">
        <p14:creationId xmlns:p14="http://schemas.microsoft.com/office/powerpoint/2010/main" val="147363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2CCBB23-CEC6-4D1F-BFFD-0B1388234307}"/>
              </a:ext>
            </a:extLst>
          </p:cNvPr>
          <p:cNvSpPr>
            <a:spLocks noGrp="1"/>
          </p:cNvSpPr>
          <p:nvPr>
            <p:ph type="title"/>
          </p:nvPr>
        </p:nvSpPr>
        <p:spPr>
          <a:xfrm>
            <a:off x="838200" y="365125"/>
            <a:ext cx="5393361" cy="1325563"/>
          </a:xfrm>
        </p:spPr>
        <p:txBody>
          <a:bodyPr>
            <a:normAutofit/>
          </a:bodyPr>
          <a:lstStyle/>
          <a:p>
            <a:r>
              <a:rPr lang="en-US" sz="3600" b="1" dirty="0">
                <a:latin typeface="Times New Roman"/>
                <a:ea typeface="+mj-lt"/>
                <a:cs typeface="+mj-lt"/>
              </a:rPr>
              <a:t>1.3.1 </a:t>
            </a:r>
            <a:r>
              <a:rPr lang="en-US" sz="3600" b="1" dirty="0" err="1">
                <a:latin typeface="Times New Roman"/>
                <a:ea typeface="+mj-lt"/>
                <a:cs typeface="+mj-lt"/>
              </a:rPr>
              <a:t>Birincil</a:t>
            </a:r>
            <a:r>
              <a:rPr lang="en-US" sz="3600" b="1" dirty="0">
                <a:latin typeface="Times New Roman"/>
                <a:ea typeface="+mj-lt"/>
                <a:cs typeface="+mj-lt"/>
              </a:rPr>
              <a:t> </a:t>
            </a:r>
            <a:r>
              <a:rPr lang="en-US" sz="3600" b="1" dirty="0" err="1">
                <a:latin typeface="Times New Roman"/>
                <a:ea typeface="+mj-lt"/>
                <a:cs typeface="+mj-lt"/>
              </a:rPr>
              <a:t>Bağlar</a:t>
            </a:r>
            <a:endParaRPr lang="en-US" sz="3600">
              <a:latin typeface="Times New Roman"/>
              <a:cs typeface="Times New Roman"/>
            </a:endParaRPr>
          </a:p>
          <a:p>
            <a:r>
              <a:rPr lang="en-US" sz="3600" b="1" dirty="0">
                <a:latin typeface="Times New Roman"/>
                <a:ea typeface="+mj-lt"/>
                <a:cs typeface="+mj-lt"/>
              </a:rPr>
              <a:t>1.3.1.1 </a:t>
            </a:r>
            <a:r>
              <a:rPr lang="en-US" sz="3600" b="1" dirty="0" err="1">
                <a:latin typeface="Times New Roman"/>
                <a:ea typeface="+mj-lt"/>
                <a:cs typeface="+mj-lt"/>
              </a:rPr>
              <a:t>Metalik</a:t>
            </a:r>
            <a:r>
              <a:rPr lang="en-US" sz="3600" b="1" dirty="0">
                <a:latin typeface="Times New Roman"/>
                <a:ea typeface="+mj-lt"/>
                <a:cs typeface="+mj-lt"/>
              </a:rPr>
              <a:t> </a:t>
            </a:r>
            <a:r>
              <a:rPr lang="en-US" sz="3600" b="1" dirty="0" err="1">
                <a:latin typeface="Times New Roman"/>
                <a:ea typeface="+mj-lt"/>
                <a:cs typeface="+mj-lt"/>
              </a:rPr>
              <a:t>Bağlar</a:t>
            </a:r>
            <a:endParaRPr lang="en-US" sz="3600">
              <a:latin typeface="Times New Roman"/>
              <a:cs typeface="Times New Roman"/>
            </a:endParaRP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0AA464F-8F8D-4C4F-8CA6-B08D14B4F84A}"/>
              </a:ext>
            </a:extLst>
          </p:cNvPr>
          <p:cNvSpPr>
            <a:spLocks noGrp="1"/>
          </p:cNvSpPr>
          <p:nvPr>
            <p:ph idx="1"/>
          </p:nvPr>
        </p:nvSpPr>
        <p:spPr>
          <a:xfrm>
            <a:off x="838200" y="1825625"/>
            <a:ext cx="5393361" cy="4351338"/>
          </a:xfrm>
        </p:spPr>
        <p:txBody>
          <a:bodyPr vert="horz" lIns="91440" tIns="45720" rIns="91440" bIns="45720" rtlCol="0" anchor="t">
            <a:normAutofit/>
          </a:bodyPr>
          <a:lstStyle/>
          <a:p>
            <a:pPr marL="0" indent="0" algn="just">
              <a:buNone/>
            </a:pPr>
            <a:r>
              <a:rPr lang="en-US" sz="2200" dirty="0">
                <a:latin typeface="Times New Roman"/>
                <a:ea typeface="+mn-lt"/>
                <a:cs typeface="+mn-lt"/>
              </a:rPr>
              <a:t>Genel </a:t>
            </a:r>
            <a:r>
              <a:rPr lang="en-US" sz="2200" dirty="0" err="1">
                <a:latin typeface="Times New Roman"/>
                <a:ea typeface="+mn-lt"/>
                <a:cs typeface="+mn-lt"/>
              </a:rPr>
              <a:t>olarak</a:t>
            </a:r>
            <a:r>
              <a:rPr lang="en-US" sz="2200" dirty="0">
                <a:latin typeface="Times New Roman"/>
                <a:ea typeface="+mn-lt"/>
                <a:cs typeface="+mn-lt"/>
              </a:rPr>
              <a:t> </a:t>
            </a:r>
            <a:r>
              <a:rPr lang="en-US" sz="2200" dirty="0" err="1">
                <a:latin typeface="Times New Roman"/>
                <a:ea typeface="+mn-lt"/>
                <a:cs typeface="+mn-lt"/>
              </a:rPr>
              <a:t>metallerin</a:t>
            </a:r>
            <a:r>
              <a:rPr lang="en-US" sz="2200" dirty="0">
                <a:latin typeface="Times New Roman"/>
                <a:ea typeface="+mn-lt"/>
                <a:cs typeface="+mn-lt"/>
              </a:rPr>
              <a:t> </a:t>
            </a:r>
            <a:r>
              <a:rPr lang="en-US" sz="2200" dirty="0" err="1">
                <a:latin typeface="Times New Roman"/>
                <a:ea typeface="+mn-lt"/>
                <a:cs typeface="+mn-lt"/>
              </a:rPr>
              <a:t>dış</a:t>
            </a:r>
            <a:r>
              <a:rPr lang="en-US" sz="2200" dirty="0">
                <a:latin typeface="Times New Roman"/>
                <a:ea typeface="+mn-lt"/>
                <a:cs typeface="+mn-lt"/>
              </a:rPr>
              <a:t> </a:t>
            </a:r>
            <a:r>
              <a:rPr lang="en-US" sz="2200" dirty="0" err="1">
                <a:latin typeface="Times New Roman"/>
                <a:ea typeface="+mn-lt"/>
                <a:cs typeface="+mn-lt"/>
              </a:rPr>
              <a:t>kabuklarında</a:t>
            </a:r>
            <a:r>
              <a:rPr lang="en-US" sz="2200" dirty="0">
                <a:latin typeface="Times New Roman"/>
                <a:ea typeface="+mn-lt"/>
                <a:cs typeface="+mn-lt"/>
              </a:rPr>
              <a:t> </a:t>
            </a:r>
            <a:r>
              <a:rPr lang="en-US" sz="2200" dirty="0" err="1">
                <a:latin typeface="Times New Roman"/>
                <a:ea typeface="+mn-lt"/>
                <a:cs typeface="+mn-lt"/>
              </a:rPr>
              <a:t>en</a:t>
            </a:r>
            <a:r>
              <a:rPr lang="en-US" sz="2200" dirty="0">
                <a:latin typeface="Times New Roman"/>
                <a:ea typeface="+mn-lt"/>
                <a:cs typeface="+mn-lt"/>
              </a:rPr>
              <a:t> </a:t>
            </a:r>
            <a:r>
              <a:rPr lang="en-US" sz="2200" dirty="0" err="1">
                <a:latin typeface="Times New Roman"/>
                <a:ea typeface="+mn-lt"/>
                <a:cs typeface="+mn-lt"/>
              </a:rPr>
              <a:t>fazla</a:t>
            </a:r>
            <a:r>
              <a:rPr lang="en-US" sz="2200" dirty="0">
                <a:latin typeface="Times New Roman"/>
                <a:ea typeface="+mn-lt"/>
                <a:cs typeface="+mn-lt"/>
              </a:rPr>
              <a:t> 3 </a:t>
            </a:r>
            <a:r>
              <a:rPr lang="en-US" sz="2200" dirty="0" err="1">
                <a:latin typeface="Times New Roman"/>
                <a:ea typeface="+mn-lt"/>
                <a:cs typeface="+mn-lt"/>
              </a:rPr>
              <a:t>elektron</a:t>
            </a:r>
            <a:r>
              <a:rPr lang="en-US" sz="2200" dirty="0">
                <a:latin typeface="Times New Roman"/>
                <a:ea typeface="+mn-lt"/>
                <a:cs typeface="+mn-lt"/>
              </a:rPr>
              <a:t> </a:t>
            </a:r>
            <a:r>
              <a:rPr lang="en-US" sz="2200" dirty="0" err="1">
                <a:latin typeface="Times New Roman"/>
                <a:ea typeface="+mn-lt"/>
                <a:cs typeface="+mn-lt"/>
              </a:rPr>
              <a:t>bulunur</a:t>
            </a:r>
            <a:r>
              <a:rPr lang="en-US" sz="2200" dirty="0">
                <a:latin typeface="Times New Roman"/>
                <a:ea typeface="+mn-lt"/>
                <a:cs typeface="+mn-lt"/>
              </a:rPr>
              <a:t>. </a:t>
            </a:r>
            <a:r>
              <a:rPr lang="en-US" sz="2200" dirty="0" err="1">
                <a:latin typeface="Times New Roman"/>
                <a:ea typeface="+mn-lt"/>
                <a:cs typeface="+mn-lt"/>
              </a:rPr>
              <a:t>Valans</a:t>
            </a:r>
            <a:r>
              <a:rPr lang="en-US" sz="2200" dirty="0">
                <a:latin typeface="Times New Roman"/>
                <a:ea typeface="+mn-lt"/>
                <a:cs typeface="+mn-lt"/>
              </a:rPr>
              <a:t> </a:t>
            </a:r>
            <a:r>
              <a:rPr lang="en-US" sz="2200" dirty="0" err="1">
                <a:latin typeface="Times New Roman"/>
                <a:ea typeface="+mn-lt"/>
                <a:cs typeface="+mn-lt"/>
              </a:rPr>
              <a:t>elektronları</a:t>
            </a:r>
            <a:r>
              <a:rPr lang="en-US" sz="2200" dirty="0">
                <a:latin typeface="Times New Roman"/>
                <a:ea typeface="+mn-lt"/>
                <a:cs typeface="+mn-lt"/>
              </a:rPr>
              <a:t> </a:t>
            </a:r>
            <a:r>
              <a:rPr lang="en-US" sz="2200" dirty="0" err="1">
                <a:latin typeface="Times New Roman"/>
                <a:ea typeface="+mn-lt"/>
                <a:cs typeface="+mn-lt"/>
              </a:rPr>
              <a:t>olarak</a:t>
            </a:r>
            <a:r>
              <a:rPr lang="en-US" sz="2200" dirty="0">
                <a:latin typeface="Times New Roman"/>
                <a:ea typeface="+mn-lt"/>
                <a:cs typeface="+mn-lt"/>
              </a:rPr>
              <a:t> </a:t>
            </a:r>
            <a:r>
              <a:rPr lang="en-US" sz="2200" dirty="0" err="1">
                <a:latin typeface="Times New Roman"/>
                <a:ea typeface="+mn-lt"/>
                <a:cs typeface="+mn-lt"/>
              </a:rPr>
              <a:t>bilinen</a:t>
            </a:r>
            <a:r>
              <a:rPr lang="en-US" sz="2200" dirty="0">
                <a:latin typeface="Times New Roman"/>
                <a:ea typeface="+mn-lt"/>
                <a:cs typeface="+mn-lt"/>
              </a:rPr>
              <a:t> </a:t>
            </a:r>
            <a:r>
              <a:rPr lang="en-US" sz="2200" dirty="0" err="1">
                <a:latin typeface="Times New Roman"/>
                <a:ea typeface="+mn-lt"/>
                <a:cs typeface="+mn-lt"/>
              </a:rPr>
              <a:t>bu</a:t>
            </a:r>
            <a:r>
              <a:rPr lang="en-US" sz="2200" dirty="0">
                <a:latin typeface="Times New Roman"/>
                <a:ea typeface="+mn-lt"/>
                <a:cs typeface="+mn-lt"/>
              </a:rPr>
              <a:t> </a:t>
            </a:r>
            <a:r>
              <a:rPr lang="en-US" sz="2200" dirty="0" err="1">
                <a:latin typeface="Times New Roman"/>
                <a:ea typeface="+mn-lt"/>
                <a:cs typeface="+mn-lt"/>
              </a:rPr>
              <a:t>elektronlar</a:t>
            </a:r>
            <a:r>
              <a:rPr lang="en-US" sz="2200" dirty="0">
                <a:latin typeface="Times New Roman"/>
                <a:ea typeface="+mn-lt"/>
                <a:cs typeface="+mn-lt"/>
              </a:rPr>
              <a:t> </a:t>
            </a:r>
            <a:r>
              <a:rPr lang="en-US" sz="2200" dirty="0" err="1">
                <a:latin typeface="Times New Roman"/>
                <a:ea typeface="+mn-lt"/>
                <a:cs typeface="+mn-lt"/>
              </a:rPr>
              <a:t>çekirdeğe</a:t>
            </a:r>
            <a:r>
              <a:rPr lang="en-US" sz="2200" dirty="0">
                <a:latin typeface="Times New Roman"/>
                <a:ea typeface="+mn-lt"/>
                <a:cs typeface="+mn-lt"/>
              </a:rPr>
              <a:t> </a:t>
            </a:r>
            <a:r>
              <a:rPr lang="en-US" sz="2200" dirty="0" err="1">
                <a:latin typeface="Times New Roman"/>
                <a:ea typeface="+mn-lt"/>
                <a:cs typeface="+mn-lt"/>
              </a:rPr>
              <a:t>oldukça</a:t>
            </a:r>
            <a:r>
              <a:rPr lang="en-US" sz="2200" dirty="0">
                <a:latin typeface="Times New Roman"/>
                <a:ea typeface="+mn-lt"/>
                <a:cs typeface="+mn-lt"/>
              </a:rPr>
              <a:t> </a:t>
            </a:r>
            <a:r>
              <a:rPr lang="en-US" sz="2200" dirty="0" err="1">
                <a:latin typeface="Times New Roman"/>
                <a:ea typeface="+mn-lt"/>
                <a:cs typeface="+mn-lt"/>
              </a:rPr>
              <a:t>zayıf</a:t>
            </a:r>
            <a:r>
              <a:rPr lang="en-US" sz="2200" dirty="0">
                <a:latin typeface="Times New Roman"/>
                <a:ea typeface="+mn-lt"/>
                <a:cs typeface="+mn-lt"/>
              </a:rPr>
              <a:t> </a:t>
            </a:r>
            <a:r>
              <a:rPr lang="en-US" sz="2200" dirty="0" err="1">
                <a:latin typeface="Times New Roman"/>
                <a:ea typeface="+mn-lt"/>
                <a:cs typeface="+mn-lt"/>
              </a:rPr>
              <a:t>bağlarla</a:t>
            </a:r>
            <a:r>
              <a:rPr lang="en-US" sz="2200" dirty="0">
                <a:latin typeface="Times New Roman"/>
                <a:ea typeface="+mn-lt"/>
                <a:cs typeface="+mn-lt"/>
              </a:rPr>
              <a:t> </a:t>
            </a:r>
            <a:r>
              <a:rPr lang="en-US" sz="2200" dirty="0" err="1">
                <a:latin typeface="Times New Roman"/>
                <a:ea typeface="+mn-lt"/>
                <a:cs typeface="+mn-lt"/>
              </a:rPr>
              <a:t>bağlıdırlar</a:t>
            </a:r>
            <a:r>
              <a:rPr lang="en-US" sz="2200" dirty="0">
                <a:latin typeface="Times New Roman"/>
                <a:ea typeface="+mn-lt"/>
                <a:cs typeface="+mn-lt"/>
              </a:rPr>
              <a:t>. </a:t>
            </a:r>
            <a:endParaRPr lang="en-US" sz="2200" dirty="0">
              <a:latin typeface="Times New Roman"/>
              <a:cs typeface="Calibri" panose="020F0502020204030204"/>
            </a:endParaRPr>
          </a:p>
          <a:p>
            <a:pPr marL="0" indent="0" algn="just">
              <a:buNone/>
            </a:pPr>
            <a:r>
              <a:rPr lang="en-US" sz="2200" err="1">
                <a:latin typeface="Times New Roman"/>
                <a:ea typeface="+mn-lt"/>
                <a:cs typeface="+mn-lt"/>
              </a:rPr>
              <a:t>Elektronların</a:t>
            </a:r>
            <a:r>
              <a:rPr lang="en-US" sz="2200" dirty="0">
                <a:latin typeface="Times New Roman"/>
                <a:ea typeface="+mn-lt"/>
                <a:cs typeface="+mn-lt"/>
              </a:rPr>
              <a:t> </a:t>
            </a:r>
            <a:r>
              <a:rPr lang="en-US" sz="2200" err="1">
                <a:latin typeface="Times New Roman"/>
                <a:ea typeface="+mn-lt"/>
                <a:cs typeface="+mn-lt"/>
              </a:rPr>
              <a:t>çekirdeğe</a:t>
            </a:r>
            <a:r>
              <a:rPr lang="en-US" sz="2200" dirty="0">
                <a:latin typeface="Times New Roman"/>
                <a:ea typeface="+mn-lt"/>
                <a:cs typeface="+mn-lt"/>
              </a:rPr>
              <a:t> </a:t>
            </a:r>
            <a:r>
              <a:rPr lang="en-US" sz="2200" err="1">
                <a:latin typeface="Times New Roman"/>
                <a:ea typeface="+mn-lt"/>
                <a:cs typeface="+mn-lt"/>
              </a:rPr>
              <a:t>kuvvetli</a:t>
            </a:r>
            <a:r>
              <a:rPr lang="en-US" sz="2200" dirty="0">
                <a:latin typeface="Times New Roman"/>
                <a:ea typeface="+mn-lt"/>
                <a:cs typeface="+mn-lt"/>
              </a:rPr>
              <a:t> </a:t>
            </a:r>
            <a:r>
              <a:rPr lang="en-US" sz="2200" err="1">
                <a:latin typeface="Times New Roman"/>
                <a:ea typeface="+mn-lt"/>
                <a:cs typeface="+mn-lt"/>
              </a:rPr>
              <a:t>bağlarla</a:t>
            </a:r>
            <a:r>
              <a:rPr lang="en-US" sz="2200" dirty="0">
                <a:latin typeface="Times New Roman"/>
                <a:ea typeface="+mn-lt"/>
                <a:cs typeface="+mn-lt"/>
              </a:rPr>
              <a:t> </a:t>
            </a:r>
            <a:r>
              <a:rPr lang="en-US" sz="2200" err="1">
                <a:latin typeface="Times New Roman"/>
                <a:ea typeface="+mn-lt"/>
                <a:cs typeface="+mn-lt"/>
              </a:rPr>
              <a:t>bağlanabilmesi</a:t>
            </a:r>
            <a:r>
              <a:rPr lang="en-US" sz="2200" dirty="0">
                <a:latin typeface="Times New Roman"/>
                <a:ea typeface="+mn-lt"/>
                <a:cs typeface="+mn-lt"/>
              </a:rPr>
              <a:t> </a:t>
            </a:r>
            <a:r>
              <a:rPr lang="en-US" sz="2200" err="1">
                <a:latin typeface="Times New Roman"/>
                <a:ea typeface="+mn-lt"/>
                <a:cs typeface="+mn-lt"/>
              </a:rPr>
              <a:t>için</a:t>
            </a:r>
            <a:r>
              <a:rPr lang="en-US" sz="2200" dirty="0">
                <a:latin typeface="Times New Roman"/>
                <a:ea typeface="+mn-lt"/>
                <a:cs typeface="+mn-lt"/>
              </a:rPr>
              <a:t> 8 </a:t>
            </a:r>
            <a:r>
              <a:rPr lang="en-US" sz="2200" err="1">
                <a:latin typeface="Times New Roman"/>
                <a:ea typeface="+mn-lt"/>
                <a:cs typeface="+mn-lt"/>
              </a:rPr>
              <a:t>tanesinin</a:t>
            </a:r>
            <a:r>
              <a:rPr lang="en-US" sz="2200" dirty="0">
                <a:latin typeface="Times New Roman"/>
                <a:ea typeface="+mn-lt"/>
                <a:cs typeface="+mn-lt"/>
              </a:rPr>
              <a:t> </a:t>
            </a:r>
            <a:r>
              <a:rPr lang="en-US" sz="2200" err="1">
                <a:latin typeface="Times New Roman"/>
                <a:ea typeface="+mn-lt"/>
                <a:cs typeface="+mn-lt"/>
              </a:rPr>
              <a:t>bir</a:t>
            </a:r>
            <a:r>
              <a:rPr lang="en-US" sz="2200" dirty="0">
                <a:latin typeface="Times New Roman"/>
                <a:ea typeface="+mn-lt"/>
                <a:cs typeface="+mn-lt"/>
              </a:rPr>
              <a:t> </a:t>
            </a:r>
            <a:r>
              <a:rPr lang="en-US" sz="2200" err="1">
                <a:latin typeface="Times New Roman"/>
                <a:ea typeface="+mn-lt"/>
                <a:cs typeface="+mn-lt"/>
              </a:rPr>
              <a:t>araya</a:t>
            </a:r>
            <a:r>
              <a:rPr lang="en-US" sz="2200" dirty="0">
                <a:latin typeface="Times New Roman"/>
                <a:ea typeface="+mn-lt"/>
                <a:cs typeface="+mn-lt"/>
              </a:rPr>
              <a:t> </a:t>
            </a:r>
            <a:r>
              <a:rPr lang="en-US" sz="2200" err="1">
                <a:latin typeface="Times New Roman"/>
                <a:ea typeface="+mn-lt"/>
                <a:cs typeface="+mn-lt"/>
              </a:rPr>
              <a:t>gelerek</a:t>
            </a:r>
            <a:r>
              <a:rPr lang="en-US" sz="2200" dirty="0">
                <a:latin typeface="Times New Roman"/>
                <a:ea typeface="+mn-lt"/>
                <a:cs typeface="+mn-lt"/>
              </a:rPr>
              <a:t> </a:t>
            </a:r>
            <a:r>
              <a:rPr lang="en-US" sz="2200" err="1">
                <a:latin typeface="Times New Roman"/>
                <a:ea typeface="+mn-lt"/>
                <a:cs typeface="+mn-lt"/>
              </a:rPr>
              <a:t>kapalı</a:t>
            </a:r>
            <a:r>
              <a:rPr lang="en-US" sz="2200" dirty="0">
                <a:latin typeface="Times New Roman"/>
                <a:ea typeface="+mn-lt"/>
                <a:cs typeface="+mn-lt"/>
              </a:rPr>
              <a:t> </a:t>
            </a:r>
            <a:r>
              <a:rPr lang="en-US" sz="2200" err="1">
                <a:latin typeface="Times New Roman"/>
                <a:ea typeface="+mn-lt"/>
                <a:cs typeface="+mn-lt"/>
              </a:rPr>
              <a:t>bir</a:t>
            </a:r>
            <a:r>
              <a:rPr lang="en-US" sz="2200" dirty="0">
                <a:latin typeface="Times New Roman"/>
                <a:ea typeface="+mn-lt"/>
                <a:cs typeface="+mn-lt"/>
              </a:rPr>
              <a:t> </a:t>
            </a:r>
            <a:r>
              <a:rPr lang="en-US" sz="2200" err="1">
                <a:latin typeface="Times New Roman"/>
                <a:ea typeface="+mn-lt"/>
                <a:cs typeface="+mn-lt"/>
              </a:rPr>
              <a:t>kabuk</a:t>
            </a:r>
            <a:r>
              <a:rPr lang="en-US" sz="2200" dirty="0">
                <a:latin typeface="Times New Roman"/>
                <a:ea typeface="+mn-lt"/>
                <a:cs typeface="+mn-lt"/>
              </a:rPr>
              <a:t> </a:t>
            </a:r>
            <a:r>
              <a:rPr lang="en-US" sz="2200" err="1">
                <a:latin typeface="Times New Roman"/>
                <a:ea typeface="+mn-lt"/>
                <a:cs typeface="+mn-lt"/>
              </a:rPr>
              <a:t>oluşturması</a:t>
            </a:r>
            <a:r>
              <a:rPr lang="en-US" sz="2200" dirty="0">
                <a:latin typeface="Times New Roman"/>
                <a:ea typeface="+mn-lt"/>
                <a:cs typeface="+mn-lt"/>
              </a:rPr>
              <a:t> </a:t>
            </a:r>
            <a:r>
              <a:rPr lang="en-US" sz="2200" err="1">
                <a:latin typeface="Times New Roman"/>
                <a:ea typeface="+mn-lt"/>
                <a:cs typeface="+mn-lt"/>
              </a:rPr>
              <a:t>gerekir</a:t>
            </a:r>
            <a:r>
              <a:rPr lang="en-US" sz="2200" dirty="0">
                <a:latin typeface="Times New Roman"/>
                <a:ea typeface="+mn-lt"/>
                <a:cs typeface="+mn-lt"/>
              </a:rPr>
              <a:t>. Buna </a:t>
            </a:r>
            <a:r>
              <a:rPr lang="en-US" sz="2200" err="1">
                <a:latin typeface="Times New Roman"/>
                <a:ea typeface="+mn-lt"/>
                <a:cs typeface="+mn-lt"/>
              </a:rPr>
              <a:t>oktet</a:t>
            </a:r>
            <a:r>
              <a:rPr lang="en-US" sz="2200" dirty="0">
                <a:latin typeface="Times New Roman"/>
                <a:ea typeface="+mn-lt"/>
                <a:cs typeface="+mn-lt"/>
              </a:rPr>
              <a:t> </a:t>
            </a:r>
            <a:r>
              <a:rPr lang="en-US" sz="2200" err="1">
                <a:latin typeface="Times New Roman"/>
                <a:ea typeface="+mn-lt"/>
                <a:cs typeface="+mn-lt"/>
              </a:rPr>
              <a:t>kuralı</a:t>
            </a:r>
            <a:r>
              <a:rPr lang="en-US" sz="2200" dirty="0">
                <a:latin typeface="Times New Roman"/>
                <a:ea typeface="+mn-lt"/>
                <a:cs typeface="+mn-lt"/>
              </a:rPr>
              <a:t> </a:t>
            </a:r>
            <a:r>
              <a:rPr lang="en-US" sz="2200" err="1">
                <a:latin typeface="Times New Roman"/>
                <a:ea typeface="+mn-lt"/>
                <a:cs typeface="+mn-lt"/>
              </a:rPr>
              <a:t>denir</a:t>
            </a:r>
            <a:r>
              <a:rPr lang="en-US" sz="2200" dirty="0">
                <a:latin typeface="Times New Roman"/>
                <a:ea typeface="+mn-lt"/>
                <a:cs typeface="+mn-lt"/>
              </a:rPr>
              <a:t>. </a:t>
            </a:r>
            <a:endParaRPr lang="en-US" sz="2200" dirty="0">
              <a:latin typeface="Times New Roman"/>
              <a:cs typeface="Calibri" panose="020F0502020204030204"/>
            </a:endParaRPr>
          </a:p>
          <a:p>
            <a:pPr marL="0" indent="0" algn="just">
              <a:buNone/>
            </a:pPr>
            <a:r>
              <a:rPr lang="en-US" sz="2200" dirty="0">
                <a:latin typeface="Times New Roman"/>
                <a:ea typeface="+mn-lt"/>
                <a:cs typeface="+mn-lt"/>
              </a:rPr>
              <a:t>Bu </a:t>
            </a:r>
            <a:r>
              <a:rPr lang="en-US" sz="2200" err="1">
                <a:latin typeface="Times New Roman"/>
                <a:ea typeface="+mn-lt"/>
                <a:cs typeface="+mn-lt"/>
              </a:rPr>
              <a:t>nedenle</a:t>
            </a:r>
            <a:r>
              <a:rPr lang="en-US" sz="2200" dirty="0">
                <a:latin typeface="Times New Roman"/>
                <a:ea typeface="+mn-lt"/>
                <a:cs typeface="+mn-lt"/>
              </a:rPr>
              <a:t> metal </a:t>
            </a:r>
            <a:r>
              <a:rPr lang="en-US" sz="2200" err="1">
                <a:latin typeface="Times New Roman"/>
                <a:ea typeface="+mn-lt"/>
                <a:cs typeface="+mn-lt"/>
              </a:rPr>
              <a:t>atomları</a:t>
            </a:r>
            <a:r>
              <a:rPr lang="en-US" sz="2200" dirty="0">
                <a:latin typeface="Times New Roman"/>
                <a:ea typeface="+mn-lt"/>
                <a:cs typeface="+mn-lt"/>
              </a:rPr>
              <a:t> </a:t>
            </a:r>
            <a:r>
              <a:rPr lang="en-US" sz="2200" err="1">
                <a:latin typeface="Times New Roman"/>
                <a:ea typeface="+mn-lt"/>
                <a:cs typeface="+mn-lt"/>
              </a:rPr>
              <a:t>çekirdeğe</a:t>
            </a:r>
            <a:r>
              <a:rPr lang="en-US" sz="2200" dirty="0">
                <a:latin typeface="Times New Roman"/>
                <a:ea typeface="+mn-lt"/>
                <a:cs typeface="+mn-lt"/>
              </a:rPr>
              <a:t> </a:t>
            </a:r>
            <a:r>
              <a:rPr lang="en-US" sz="2200" err="1">
                <a:latin typeface="Times New Roman"/>
                <a:ea typeface="+mn-lt"/>
                <a:cs typeface="+mn-lt"/>
              </a:rPr>
              <a:t>gevşek</a:t>
            </a:r>
            <a:r>
              <a:rPr lang="en-US" sz="2200" dirty="0">
                <a:latin typeface="Times New Roman"/>
                <a:ea typeface="+mn-lt"/>
                <a:cs typeface="+mn-lt"/>
              </a:rPr>
              <a:t> </a:t>
            </a:r>
            <a:r>
              <a:rPr lang="en-US" sz="2200" err="1">
                <a:latin typeface="Times New Roman"/>
                <a:ea typeface="+mn-lt"/>
                <a:cs typeface="+mn-lt"/>
              </a:rPr>
              <a:t>olarak</a:t>
            </a:r>
            <a:r>
              <a:rPr lang="en-US" sz="2200" dirty="0">
                <a:latin typeface="Times New Roman"/>
                <a:ea typeface="+mn-lt"/>
                <a:cs typeface="+mn-lt"/>
              </a:rPr>
              <a:t> </a:t>
            </a:r>
            <a:r>
              <a:rPr lang="en-US" sz="2200" err="1">
                <a:latin typeface="Times New Roman"/>
                <a:ea typeface="+mn-lt"/>
                <a:cs typeface="+mn-lt"/>
              </a:rPr>
              <a:t>bağlanan</a:t>
            </a:r>
            <a:r>
              <a:rPr lang="en-US" sz="2200" dirty="0">
                <a:latin typeface="Times New Roman"/>
                <a:ea typeface="+mn-lt"/>
                <a:cs typeface="+mn-lt"/>
              </a:rPr>
              <a:t> </a:t>
            </a:r>
            <a:r>
              <a:rPr lang="en-US" sz="2200" err="1">
                <a:latin typeface="Times New Roman"/>
                <a:ea typeface="+mn-lt"/>
                <a:cs typeface="+mn-lt"/>
              </a:rPr>
              <a:t>valans</a:t>
            </a:r>
            <a:r>
              <a:rPr lang="en-US" sz="2200" dirty="0">
                <a:latin typeface="Times New Roman"/>
                <a:ea typeface="+mn-lt"/>
                <a:cs typeface="+mn-lt"/>
              </a:rPr>
              <a:t> </a:t>
            </a:r>
            <a:r>
              <a:rPr lang="en-US" sz="2200" err="1">
                <a:latin typeface="Times New Roman"/>
                <a:ea typeface="+mn-lt"/>
                <a:cs typeface="+mn-lt"/>
              </a:rPr>
              <a:t>elektronlarını</a:t>
            </a:r>
            <a:r>
              <a:rPr lang="en-US" sz="2200" dirty="0">
                <a:latin typeface="Times New Roman"/>
                <a:ea typeface="+mn-lt"/>
                <a:cs typeface="+mn-lt"/>
              </a:rPr>
              <a:t> </a:t>
            </a:r>
            <a:r>
              <a:rPr lang="en-US" sz="2200" err="1">
                <a:latin typeface="Times New Roman"/>
                <a:ea typeface="+mn-lt"/>
                <a:cs typeface="+mn-lt"/>
              </a:rPr>
              <a:t>kolayca</a:t>
            </a:r>
            <a:r>
              <a:rPr lang="en-US" sz="2200" dirty="0">
                <a:latin typeface="Times New Roman"/>
                <a:ea typeface="+mn-lt"/>
                <a:cs typeface="+mn-lt"/>
              </a:rPr>
              <a:t> </a:t>
            </a:r>
            <a:r>
              <a:rPr lang="en-US" sz="2200" err="1">
                <a:latin typeface="Times New Roman"/>
                <a:ea typeface="+mn-lt"/>
                <a:cs typeface="+mn-lt"/>
              </a:rPr>
              <a:t>serbest</a:t>
            </a:r>
            <a:r>
              <a:rPr lang="en-US" sz="2200" dirty="0">
                <a:latin typeface="Times New Roman"/>
                <a:ea typeface="+mn-lt"/>
                <a:cs typeface="+mn-lt"/>
              </a:rPr>
              <a:t> </a:t>
            </a:r>
            <a:r>
              <a:rPr lang="en-US" sz="2200" err="1">
                <a:latin typeface="Times New Roman"/>
                <a:ea typeface="+mn-lt"/>
                <a:cs typeface="+mn-lt"/>
              </a:rPr>
              <a:t>bırakarak</a:t>
            </a:r>
            <a:r>
              <a:rPr lang="en-US" sz="2200" dirty="0">
                <a:latin typeface="Times New Roman"/>
                <a:ea typeface="+mn-lt"/>
                <a:cs typeface="+mn-lt"/>
              </a:rPr>
              <a:t> metal </a:t>
            </a:r>
            <a:r>
              <a:rPr lang="en-US" sz="2200" err="1">
                <a:latin typeface="Times New Roman"/>
                <a:ea typeface="+mn-lt"/>
                <a:cs typeface="+mn-lt"/>
              </a:rPr>
              <a:t>içerisinde</a:t>
            </a:r>
            <a:r>
              <a:rPr lang="en-US" sz="2200" dirty="0">
                <a:latin typeface="Times New Roman"/>
                <a:ea typeface="+mn-lt"/>
                <a:cs typeface="+mn-lt"/>
              </a:rPr>
              <a:t> </a:t>
            </a:r>
            <a:r>
              <a:rPr lang="en-US" sz="2200" err="1">
                <a:latin typeface="Times New Roman"/>
                <a:ea typeface="+mn-lt"/>
                <a:cs typeface="+mn-lt"/>
              </a:rPr>
              <a:t>bir</a:t>
            </a:r>
            <a:r>
              <a:rPr lang="en-US" sz="2200" dirty="0">
                <a:latin typeface="Times New Roman"/>
                <a:ea typeface="+mn-lt"/>
                <a:cs typeface="+mn-lt"/>
              </a:rPr>
              <a:t> </a:t>
            </a:r>
            <a:r>
              <a:rPr lang="en-US" sz="2200" err="1">
                <a:latin typeface="Times New Roman"/>
                <a:ea typeface="+mn-lt"/>
                <a:cs typeface="+mn-lt"/>
              </a:rPr>
              <a:t>elektron</a:t>
            </a:r>
            <a:r>
              <a:rPr lang="en-US" sz="2200" dirty="0">
                <a:latin typeface="Times New Roman"/>
                <a:ea typeface="+mn-lt"/>
                <a:cs typeface="+mn-lt"/>
              </a:rPr>
              <a:t> </a:t>
            </a:r>
            <a:r>
              <a:rPr lang="en-US" sz="2200" err="1">
                <a:latin typeface="Times New Roman"/>
                <a:ea typeface="+mn-lt"/>
                <a:cs typeface="+mn-lt"/>
              </a:rPr>
              <a:t>bulutu</a:t>
            </a:r>
            <a:r>
              <a:rPr lang="en-US" sz="2200" dirty="0">
                <a:latin typeface="Times New Roman"/>
                <a:ea typeface="+mn-lt"/>
                <a:cs typeface="+mn-lt"/>
              </a:rPr>
              <a:t> </a:t>
            </a:r>
            <a:r>
              <a:rPr lang="en-US" sz="2200" err="1">
                <a:latin typeface="Times New Roman"/>
                <a:ea typeface="+mn-lt"/>
                <a:cs typeface="+mn-lt"/>
              </a:rPr>
              <a:t>oluştururlar</a:t>
            </a:r>
            <a:r>
              <a:rPr lang="en-US" sz="2200" dirty="0">
                <a:latin typeface="Times New Roman"/>
                <a:ea typeface="+mn-lt"/>
                <a:cs typeface="+mn-lt"/>
              </a:rPr>
              <a:t>.</a:t>
            </a:r>
            <a:endParaRPr lang="en-US" sz="2200" dirty="0">
              <a:latin typeface="Times New Roman"/>
              <a:cs typeface="Calibri"/>
            </a:endParaRPr>
          </a:p>
          <a:p>
            <a:pPr algn="just"/>
            <a:endParaRPr lang="en-US" sz="2200" dirty="0">
              <a:latin typeface="Times New Roman"/>
              <a:cs typeface="Calibri"/>
            </a:endParaRPr>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75A1653-EC4B-497F-9515-F594B7C3A575}"/>
              </a:ext>
            </a:extLst>
          </p:cNvPr>
          <p:cNvPicPr>
            <a:picLocks noChangeAspect="1"/>
          </p:cNvPicPr>
          <p:nvPr/>
        </p:nvPicPr>
        <p:blipFill>
          <a:blip r:embed="rId2"/>
          <a:stretch>
            <a:fillRect/>
          </a:stretch>
        </p:blipFill>
        <p:spPr>
          <a:xfrm>
            <a:off x="7887184" y="2005780"/>
            <a:ext cx="3781051" cy="220246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5014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4132B-D246-4A82-B3B4-210D637BBD93}"/>
              </a:ext>
            </a:extLst>
          </p:cNvPr>
          <p:cNvSpPr>
            <a:spLocks noGrp="1"/>
          </p:cNvSpPr>
          <p:nvPr>
            <p:ph idx="1"/>
          </p:nvPr>
        </p:nvSpPr>
        <p:spPr>
          <a:xfrm>
            <a:off x="1002614" y="606058"/>
            <a:ext cx="10176708" cy="1605083"/>
          </a:xfrm>
        </p:spPr>
        <p:txBody>
          <a:bodyPr vert="horz" lIns="91440" tIns="45720" rIns="91440" bIns="45720" rtlCol="0" anchor="ctr">
            <a:normAutofit/>
          </a:bodyPr>
          <a:lstStyle/>
          <a:p>
            <a:pPr marL="0" indent="0" algn="just">
              <a:buNone/>
            </a:pPr>
            <a:r>
              <a:rPr lang="en-US" sz="2400" dirty="0">
                <a:latin typeface="Times New Roman"/>
                <a:ea typeface="+mn-lt"/>
                <a:cs typeface="+mn-lt"/>
              </a:rPr>
              <a:t>Elektron </a:t>
            </a:r>
            <a:r>
              <a:rPr lang="en-US" sz="2400" dirty="0" err="1">
                <a:latin typeface="Times New Roman"/>
                <a:ea typeface="+mn-lt"/>
                <a:cs typeface="+mn-lt"/>
              </a:rPr>
              <a:t>bulutu</a:t>
            </a:r>
            <a:r>
              <a:rPr lang="en-US" sz="2400" dirty="0">
                <a:latin typeface="Times New Roman"/>
                <a:ea typeface="+mn-lt"/>
                <a:cs typeface="+mn-lt"/>
              </a:rPr>
              <a:t> </a:t>
            </a:r>
            <a:r>
              <a:rPr lang="en-US" sz="2400" dirty="0" err="1">
                <a:latin typeface="Times New Roman"/>
                <a:ea typeface="+mn-lt"/>
                <a:cs typeface="+mn-lt"/>
              </a:rPr>
              <a:t>ile</a:t>
            </a:r>
            <a:r>
              <a:rPr lang="en-US" sz="2400" dirty="0">
                <a:latin typeface="Times New Roman"/>
                <a:ea typeface="+mn-lt"/>
                <a:cs typeface="+mn-lt"/>
              </a:rPr>
              <a:t> </a:t>
            </a:r>
            <a:r>
              <a:rPr lang="en-US" sz="2400" dirty="0" err="1">
                <a:latin typeface="Times New Roman"/>
                <a:ea typeface="+mn-lt"/>
                <a:cs typeface="+mn-lt"/>
              </a:rPr>
              <a:t>pozitif</a:t>
            </a:r>
            <a:r>
              <a:rPr lang="en-US" sz="2400" dirty="0">
                <a:latin typeface="Times New Roman"/>
                <a:ea typeface="+mn-lt"/>
                <a:cs typeface="+mn-lt"/>
              </a:rPr>
              <a:t> </a:t>
            </a:r>
            <a:r>
              <a:rPr lang="en-US" sz="2400" dirty="0" err="1">
                <a:latin typeface="Times New Roman"/>
                <a:ea typeface="+mn-lt"/>
                <a:cs typeface="+mn-lt"/>
              </a:rPr>
              <a:t>iyon</a:t>
            </a:r>
            <a:r>
              <a:rPr lang="en-US" sz="2400" dirty="0">
                <a:latin typeface="Times New Roman"/>
                <a:ea typeface="+mn-lt"/>
                <a:cs typeface="+mn-lt"/>
              </a:rPr>
              <a:t> </a:t>
            </a:r>
            <a:r>
              <a:rPr lang="en-US" sz="2400" dirty="0" err="1">
                <a:latin typeface="Times New Roman"/>
                <a:ea typeface="+mn-lt"/>
                <a:cs typeface="+mn-lt"/>
              </a:rPr>
              <a:t>haline</a:t>
            </a:r>
            <a:r>
              <a:rPr lang="en-US" sz="2400" dirty="0">
                <a:latin typeface="Times New Roman"/>
                <a:ea typeface="+mn-lt"/>
                <a:cs typeface="+mn-lt"/>
              </a:rPr>
              <a:t> </a:t>
            </a:r>
            <a:r>
              <a:rPr lang="en-US" sz="2400" dirty="0" err="1">
                <a:latin typeface="Times New Roman"/>
                <a:ea typeface="+mn-lt"/>
                <a:cs typeface="+mn-lt"/>
              </a:rPr>
              <a:t>geçen</a:t>
            </a:r>
            <a:r>
              <a:rPr lang="en-US" sz="2400" dirty="0">
                <a:latin typeface="Times New Roman"/>
                <a:ea typeface="+mn-lt"/>
                <a:cs typeface="+mn-lt"/>
              </a:rPr>
              <a:t> </a:t>
            </a:r>
            <a:r>
              <a:rPr lang="en-US" sz="2400" dirty="0" err="1">
                <a:latin typeface="Times New Roman"/>
                <a:ea typeface="+mn-lt"/>
                <a:cs typeface="+mn-lt"/>
              </a:rPr>
              <a:t>atomlar</a:t>
            </a:r>
            <a:r>
              <a:rPr lang="en-US" sz="2400" dirty="0">
                <a:latin typeface="Times New Roman"/>
                <a:ea typeface="+mn-lt"/>
                <a:cs typeface="+mn-lt"/>
              </a:rPr>
              <a:t> </a:t>
            </a:r>
            <a:r>
              <a:rPr lang="en-US" sz="2400" dirty="0" err="1">
                <a:latin typeface="Times New Roman"/>
                <a:ea typeface="+mn-lt"/>
                <a:cs typeface="+mn-lt"/>
              </a:rPr>
              <a:t>arasında</a:t>
            </a:r>
            <a:r>
              <a:rPr lang="en-US" sz="2400" dirty="0">
                <a:latin typeface="Times New Roman"/>
                <a:ea typeface="+mn-lt"/>
                <a:cs typeface="+mn-lt"/>
              </a:rPr>
              <a:t> </a:t>
            </a:r>
            <a:r>
              <a:rPr lang="en-US" sz="2400" dirty="0" err="1">
                <a:latin typeface="Times New Roman"/>
                <a:ea typeface="+mn-lt"/>
                <a:cs typeface="+mn-lt"/>
              </a:rPr>
              <a:t>kuvvetli</a:t>
            </a:r>
            <a:r>
              <a:rPr lang="en-US" sz="2400" dirty="0">
                <a:latin typeface="Times New Roman"/>
                <a:ea typeface="+mn-lt"/>
                <a:cs typeface="+mn-lt"/>
              </a:rPr>
              <a:t> </a:t>
            </a:r>
            <a:r>
              <a:rPr lang="en-US" sz="2400" dirty="0" err="1">
                <a:latin typeface="Times New Roman"/>
                <a:ea typeface="+mn-lt"/>
                <a:cs typeface="+mn-lt"/>
              </a:rPr>
              <a:t>bir</a:t>
            </a:r>
            <a:r>
              <a:rPr lang="en-US" sz="2400" dirty="0">
                <a:latin typeface="Times New Roman"/>
                <a:ea typeface="+mn-lt"/>
                <a:cs typeface="+mn-lt"/>
              </a:rPr>
              <a:t> </a:t>
            </a:r>
            <a:r>
              <a:rPr lang="en-US" sz="2400" dirty="0" err="1">
                <a:latin typeface="Times New Roman"/>
                <a:ea typeface="+mn-lt"/>
                <a:cs typeface="+mn-lt"/>
              </a:rPr>
              <a:t>elektrostatik</a:t>
            </a:r>
            <a:r>
              <a:rPr lang="en-US" sz="2400" dirty="0">
                <a:latin typeface="Times New Roman"/>
                <a:ea typeface="+mn-lt"/>
                <a:cs typeface="+mn-lt"/>
              </a:rPr>
              <a:t> </a:t>
            </a:r>
            <a:r>
              <a:rPr lang="en-US" sz="2400" dirty="0" err="1">
                <a:latin typeface="Times New Roman"/>
                <a:ea typeface="+mn-lt"/>
                <a:cs typeface="+mn-lt"/>
              </a:rPr>
              <a:t>çekim</a:t>
            </a:r>
            <a:r>
              <a:rPr lang="en-US" sz="2400" dirty="0">
                <a:latin typeface="Times New Roman"/>
                <a:ea typeface="+mn-lt"/>
                <a:cs typeface="+mn-lt"/>
              </a:rPr>
              <a:t> </a:t>
            </a:r>
            <a:r>
              <a:rPr lang="en-US" sz="2400" dirty="0" err="1">
                <a:latin typeface="Times New Roman"/>
                <a:ea typeface="+mn-lt"/>
                <a:cs typeface="+mn-lt"/>
              </a:rPr>
              <a:t>kuvveti</a:t>
            </a:r>
            <a:r>
              <a:rPr lang="en-US" sz="2400" dirty="0">
                <a:latin typeface="Times New Roman"/>
                <a:ea typeface="+mn-lt"/>
                <a:cs typeface="+mn-lt"/>
              </a:rPr>
              <a:t> </a:t>
            </a:r>
            <a:r>
              <a:rPr lang="en-US" sz="2400" dirty="0" err="1">
                <a:latin typeface="Times New Roman"/>
                <a:ea typeface="+mn-lt"/>
                <a:cs typeface="+mn-lt"/>
              </a:rPr>
              <a:t>sayesinde</a:t>
            </a:r>
            <a:r>
              <a:rPr lang="en-US" sz="2400" dirty="0">
                <a:latin typeface="Times New Roman"/>
                <a:ea typeface="+mn-lt"/>
                <a:cs typeface="+mn-lt"/>
              </a:rPr>
              <a:t> </a:t>
            </a:r>
            <a:r>
              <a:rPr lang="en-US" sz="2400" dirty="0" err="1">
                <a:latin typeface="Times New Roman"/>
                <a:ea typeface="+mn-lt"/>
                <a:cs typeface="+mn-lt"/>
              </a:rPr>
              <a:t>atomlar</a:t>
            </a:r>
            <a:r>
              <a:rPr lang="en-US" sz="2400" dirty="0">
                <a:latin typeface="Times New Roman"/>
                <a:ea typeface="+mn-lt"/>
                <a:cs typeface="+mn-lt"/>
              </a:rPr>
              <a:t> </a:t>
            </a:r>
            <a:r>
              <a:rPr lang="en-US" sz="2400" dirty="0" err="1">
                <a:latin typeface="Times New Roman"/>
                <a:ea typeface="+mn-lt"/>
                <a:cs typeface="+mn-lt"/>
              </a:rPr>
              <a:t>birbirine</a:t>
            </a:r>
            <a:r>
              <a:rPr lang="en-US" sz="2400" dirty="0">
                <a:latin typeface="Times New Roman"/>
                <a:ea typeface="+mn-lt"/>
                <a:cs typeface="+mn-lt"/>
              </a:rPr>
              <a:t> </a:t>
            </a:r>
            <a:r>
              <a:rPr lang="en-US" sz="2400" dirty="0" err="1">
                <a:latin typeface="Times New Roman"/>
                <a:ea typeface="+mn-lt"/>
                <a:cs typeface="+mn-lt"/>
              </a:rPr>
              <a:t>sıkıca</a:t>
            </a:r>
            <a:r>
              <a:rPr lang="en-US" sz="2400" dirty="0">
                <a:latin typeface="Times New Roman"/>
                <a:ea typeface="+mn-lt"/>
                <a:cs typeface="+mn-lt"/>
              </a:rPr>
              <a:t> </a:t>
            </a:r>
            <a:r>
              <a:rPr lang="en-US" sz="2400" dirty="0" err="1">
                <a:latin typeface="Times New Roman"/>
                <a:ea typeface="+mn-lt"/>
                <a:cs typeface="+mn-lt"/>
              </a:rPr>
              <a:t>bağlanırlar</a:t>
            </a:r>
            <a:r>
              <a:rPr lang="en-US" sz="2400" dirty="0">
                <a:latin typeface="Times New Roman"/>
                <a:ea typeface="+mn-lt"/>
                <a:cs typeface="+mn-lt"/>
              </a:rPr>
              <a:t>. Bu </a:t>
            </a:r>
            <a:r>
              <a:rPr lang="en-US" sz="2400" dirty="0" err="1">
                <a:latin typeface="Times New Roman"/>
                <a:ea typeface="+mn-lt"/>
                <a:cs typeface="+mn-lt"/>
              </a:rPr>
              <a:t>şekilde</a:t>
            </a:r>
            <a:r>
              <a:rPr lang="en-US" sz="2400" dirty="0">
                <a:latin typeface="Times New Roman"/>
                <a:ea typeface="+mn-lt"/>
                <a:cs typeface="+mn-lt"/>
              </a:rPr>
              <a:t> </a:t>
            </a:r>
            <a:r>
              <a:rPr lang="en-US" sz="2400" dirty="0" err="1">
                <a:latin typeface="Times New Roman"/>
                <a:ea typeface="+mn-lt"/>
                <a:cs typeface="+mn-lt"/>
              </a:rPr>
              <a:t>oluşan</a:t>
            </a:r>
            <a:r>
              <a:rPr lang="en-US" sz="2400" dirty="0">
                <a:latin typeface="Times New Roman"/>
                <a:ea typeface="+mn-lt"/>
                <a:cs typeface="+mn-lt"/>
              </a:rPr>
              <a:t> </a:t>
            </a:r>
            <a:r>
              <a:rPr lang="en-US" sz="2400" dirty="0" err="1">
                <a:latin typeface="Times New Roman"/>
                <a:ea typeface="+mn-lt"/>
                <a:cs typeface="+mn-lt"/>
              </a:rPr>
              <a:t>bağa</a:t>
            </a:r>
            <a:r>
              <a:rPr lang="en-US" sz="2400" dirty="0">
                <a:latin typeface="Times New Roman"/>
                <a:ea typeface="+mn-lt"/>
                <a:cs typeface="+mn-lt"/>
              </a:rPr>
              <a:t> </a:t>
            </a:r>
            <a:r>
              <a:rPr lang="en-US" sz="2400" b="1" dirty="0" err="1">
                <a:latin typeface="Times New Roman"/>
                <a:ea typeface="+mn-lt"/>
                <a:cs typeface="+mn-lt"/>
              </a:rPr>
              <a:t>metalik</a:t>
            </a:r>
            <a:r>
              <a:rPr lang="en-US" sz="2400" b="1" dirty="0">
                <a:latin typeface="Times New Roman"/>
                <a:ea typeface="+mn-lt"/>
                <a:cs typeface="+mn-lt"/>
              </a:rPr>
              <a:t> </a:t>
            </a:r>
            <a:r>
              <a:rPr lang="en-US" sz="2400" b="1" dirty="0" err="1">
                <a:latin typeface="Times New Roman"/>
                <a:ea typeface="+mn-lt"/>
                <a:cs typeface="+mn-lt"/>
              </a:rPr>
              <a:t>bağ</a:t>
            </a:r>
            <a:r>
              <a:rPr lang="en-US" sz="2400" dirty="0">
                <a:latin typeface="Times New Roman"/>
                <a:ea typeface="+mn-lt"/>
                <a:cs typeface="+mn-lt"/>
              </a:rPr>
              <a:t> </a:t>
            </a:r>
            <a:r>
              <a:rPr lang="en-US" sz="2400" dirty="0" err="1">
                <a:latin typeface="Times New Roman"/>
                <a:ea typeface="+mn-lt"/>
                <a:cs typeface="+mn-lt"/>
              </a:rPr>
              <a:t>denir</a:t>
            </a:r>
            <a:r>
              <a:rPr lang="en-US" sz="2400" dirty="0">
                <a:latin typeface="Times New Roman"/>
                <a:ea typeface="+mn-lt"/>
                <a:cs typeface="+mn-lt"/>
              </a:rPr>
              <a:t>. </a:t>
            </a:r>
            <a:endParaRPr lang="en-US" sz="2400" dirty="0">
              <a:latin typeface="Times New Roman"/>
              <a:cs typeface="Calibri" panose="020F0502020204030204"/>
            </a:endParaRPr>
          </a:p>
          <a:p>
            <a:pPr marL="0" indent="0" algn="just">
              <a:buNone/>
            </a:pPr>
            <a:endParaRPr lang="en-US" sz="2400" dirty="0">
              <a:latin typeface="Times New Roman"/>
              <a:cs typeface="Calibri" panose="020F0502020204030204"/>
            </a:endParaRPr>
          </a:p>
        </p:txBody>
      </p:sp>
      <p:sp>
        <p:nvSpPr>
          <p:cNvPr id="23" name="Rectangle 2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C3B9EBE3-2C36-4545-BB7F-A7B2CB4984DB}"/>
              </a:ext>
            </a:extLst>
          </p:cNvPr>
          <p:cNvPicPr>
            <a:picLocks noChangeAspect="1"/>
          </p:cNvPicPr>
          <p:nvPr/>
        </p:nvPicPr>
        <p:blipFill>
          <a:blip r:embed="rId2"/>
          <a:stretch>
            <a:fillRect/>
          </a:stretch>
        </p:blipFill>
        <p:spPr>
          <a:xfrm>
            <a:off x="1120824" y="2742397"/>
            <a:ext cx="4015047" cy="3291840"/>
          </a:xfrm>
          <a:prstGeom prst="rect">
            <a:avLst/>
          </a:prstGeom>
        </p:spPr>
      </p:pic>
      <p:sp>
        <p:nvSpPr>
          <p:cNvPr id="27"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EA77111-79F7-4EAD-9F83-228F74B0B666}"/>
              </a:ext>
            </a:extLst>
          </p:cNvPr>
          <p:cNvPicPr>
            <a:picLocks noChangeAspect="1"/>
          </p:cNvPicPr>
          <p:nvPr/>
        </p:nvPicPr>
        <p:blipFill>
          <a:blip r:embed="rId3"/>
          <a:stretch>
            <a:fillRect/>
          </a:stretch>
        </p:blipFill>
        <p:spPr>
          <a:xfrm>
            <a:off x="6995878" y="2742397"/>
            <a:ext cx="4135548" cy="3291840"/>
          </a:xfrm>
          <a:prstGeom prst="rect">
            <a:avLst/>
          </a:prstGeom>
        </p:spPr>
      </p:pic>
    </p:spTree>
    <p:extLst>
      <p:ext uri="{BB962C8B-B14F-4D97-AF65-F5344CB8AC3E}">
        <p14:creationId xmlns:p14="http://schemas.microsoft.com/office/powerpoint/2010/main" val="335322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2133CD-CB46-44A2-BE6D-1ACD42961501}"/>
              </a:ext>
            </a:extLst>
          </p:cNvPr>
          <p:cNvSpPr>
            <a:spLocks noGrp="1"/>
          </p:cNvSpPr>
          <p:nvPr>
            <p:ph idx="1"/>
          </p:nvPr>
        </p:nvSpPr>
        <p:spPr>
          <a:xfrm>
            <a:off x="251255" y="1929384"/>
            <a:ext cx="11751274" cy="4251960"/>
          </a:xfrm>
        </p:spPr>
        <p:txBody>
          <a:bodyPr vert="horz" lIns="91440" tIns="45720" rIns="91440" bIns="45720" rtlCol="0" anchor="t">
            <a:noAutofit/>
          </a:bodyPr>
          <a:lstStyle/>
          <a:p>
            <a:pPr algn="just"/>
            <a:r>
              <a:rPr lang="en-US" sz="2400" err="1">
                <a:ea typeface="+mn-lt"/>
                <a:cs typeface="+mn-lt"/>
              </a:rPr>
              <a:t>Atomları</a:t>
            </a:r>
            <a:r>
              <a:rPr lang="en-US" sz="2400" dirty="0">
                <a:ea typeface="+mn-lt"/>
                <a:cs typeface="+mn-lt"/>
              </a:rPr>
              <a:t> </a:t>
            </a:r>
            <a:r>
              <a:rPr lang="en-US" sz="2400" err="1">
                <a:ea typeface="+mn-lt"/>
                <a:cs typeface="+mn-lt"/>
              </a:rPr>
              <a:t>metalik</a:t>
            </a:r>
            <a:r>
              <a:rPr lang="en-US" sz="2400" dirty="0">
                <a:ea typeface="+mn-lt"/>
                <a:cs typeface="+mn-lt"/>
              </a:rPr>
              <a:t> </a:t>
            </a:r>
            <a:r>
              <a:rPr lang="en-US" sz="2400" err="1">
                <a:ea typeface="+mn-lt"/>
                <a:cs typeface="+mn-lt"/>
              </a:rPr>
              <a:t>bağ</a:t>
            </a:r>
            <a:r>
              <a:rPr lang="en-US" sz="2400" dirty="0">
                <a:ea typeface="+mn-lt"/>
                <a:cs typeface="+mn-lt"/>
              </a:rPr>
              <a:t> </a:t>
            </a:r>
            <a:r>
              <a:rPr lang="en-US" sz="2400" err="1">
                <a:ea typeface="+mn-lt"/>
                <a:cs typeface="+mn-lt"/>
              </a:rPr>
              <a:t>ile</a:t>
            </a:r>
            <a:r>
              <a:rPr lang="en-US" sz="2400" dirty="0">
                <a:ea typeface="+mn-lt"/>
                <a:cs typeface="+mn-lt"/>
              </a:rPr>
              <a:t> </a:t>
            </a:r>
            <a:r>
              <a:rPr lang="en-US" sz="2400" err="1">
                <a:ea typeface="+mn-lt"/>
                <a:cs typeface="+mn-lt"/>
              </a:rPr>
              <a:t>bağlanan</a:t>
            </a:r>
            <a:r>
              <a:rPr lang="en-US" sz="2400" dirty="0">
                <a:ea typeface="+mn-lt"/>
                <a:cs typeface="+mn-lt"/>
              </a:rPr>
              <a:t> </a:t>
            </a:r>
            <a:r>
              <a:rPr lang="en-US" sz="2400" err="1">
                <a:ea typeface="+mn-lt"/>
                <a:cs typeface="+mn-lt"/>
              </a:rPr>
              <a:t>malzemeler</a:t>
            </a:r>
            <a:r>
              <a:rPr lang="en-US" sz="2400" dirty="0">
                <a:ea typeface="+mn-lt"/>
                <a:cs typeface="+mn-lt"/>
              </a:rPr>
              <a:t>, </a:t>
            </a:r>
            <a:r>
              <a:rPr lang="en-US" sz="2400" err="1">
                <a:ea typeface="+mn-lt"/>
                <a:cs typeface="+mn-lt"/>
              </a:rPr>
              <a:t>serbest</a:t>
            </a:r>
            <a:r>
              <a:rPr lang="en-US" sz="2400" dirty="0">
                <a:ea typeface="+mn-lt"/>
                <a:cs typeface="+mn-lt"/>
              </a:rPr>
              <a:t> </a:t>
            </a:r>
            <a:r>
              <a:rPr lang="en-US" sz="2400" err="1">
                <a:ea typeface="+mn-lt"/>
                <a:cs typeface="+mn-lt"/>
              </a:rPr>
              <a:t>elektronlara</a:t>
            </a:r>
            <a:r>
              <a:rPr lang="en-US" sz="2400" dirty="0">
                <a:ea typeface="+mn-lt"/>
                <a:cs typeface="+mn-lt"/>
              </a:rPr>
              <a:t> </a:t>
            </a:r>
            <a:r>
              <a:rPr lang="en-US" sz="2400" err="1">
                <a:ea typeface="+mn-lt"/>
                <a:cs typeface="+mn-lt"/>
              </a:rPr>
              <a:t>sahip</a:t>
            </a:r>
            <a:r>
              <a:rPr lang="en-US" sz="2400" dirty="0">
                <a:ea typeface="+mn-lt"/>
                <a:cs typeface="+mn-lt"/>
              </a:rPr>
              <a:t> </a:t>
            </a:r>
            <a:r>
              <a:rPr lang="en-US" sz="2400" err="1">
                <a:ea typeface="+mn-lt"/>
                <a:cs typeface="+mn-lt"/>
              </a:rPr>
              <a:t>olduklarından</a:t>
            </a:r>
            <a:r>
              <a:rPr lang="en-US" sz="2400" dirty="0">
                <a:ea typeface="+mn-lt"/>
                <a:cs typeface="+mn-lt"/>
              </a:rPr>
              <a:t> </a:t>
            </a:r>
            <a:r>
              <a:rPr lang="en-US" sz="2400" err="1">
                <a:ea typeface="+mn-lt"/>
                <a:cs typeface="+mn-lt"/>
              </a:rPr>
              <a:t>elektriği</a:t>
            </a:r>
            <a:r>
              <a:rPr lang="en-US" sz="2400" dirty="0">
                <a:ea typeface="+mn-lt"/>
                <a:cs typeface="+mn-lt"/>
              </a:rPr>
              <a:t> </a:t>
            </a:r>
            <a:r>
              <a:rPr lang="en-US" sz="2400" err="1">
                <a:ea typeface="+mn-lt"/>
                <a:cs typeface="+mn-lt"/>
              </a:rPr>
              <a:t>ve</a:t>
            </a:r>
            <a:r>
              <a:rPr lang="en-US" sz="2400" dirty="0">
                <a:ea typeface="+mn-lt"/>
                <a:cs typeface="+mn-lt"/>
              </a:rPr>
              <a:t> </a:t>
            </a:r>
            <a:r>
              <a:rPr lang="en-US" sz="2400" err="1">
                <a:ea typeface="+mn-lt"/>
                <a:cs typeface="+mn-lt"/>
              </a:rPr>
              <a:t>ısıyı</a:t>
            </a:r>
            <a:r>
              <a:rPr lang="en-US" sz="2400" dirty="0">
                <a:ea typeface="+mn-lt"/>
                <a:cs typeface="+mn-lt"/>
              </a:rPr>
              <a:t> </a:t>
            </a:r>
            <a:r>
              <a:rPr lang="en-US" sz="2400" err="1">
                <a:ea typeface="+mn-lt"/>
                <a:cs typeface="+mn-lt"/>
              </a:rPr>
              <a:t>iyi</a:t>
            </a:r>
            <a:r>
              <a:rPr lang="en-US" sz="2400" dirty="0">
                <a:ea typeface="+mn-lt"/>
                <a:cs typeface="+mn-lt"/>
              </a:rPr>
              <a:t> </a:t>
            </a:r>
            <a:r>
              <a:rPr lang="en-US" sz="2400" err="1">
                <a:ea typeface="+mn-lt"/>
                <a:cs typeface="+mn-lt"/>
              </a:rPr>
              <a:t>iletirler</a:t>
            </a:r>
            <a:r>
              <a:rPr lang="en-US" sz="2400" dirty="0">
                <a:ea typeface="+mn-lt"/>
                <a:cs typeface="+mn-lt"/>
              </a:rPr>
              <a:t>.  </a:t>
            </a:r>
            <a:r>
              <a:rPr lang="en-US" sz="2400" err="1">
                <a:ea typeface="+mn-lt"/>
                <a:cs typeface="+mn-lt"/>
              </a:rPr>
              <a:t>Çünkü</a:t>
            </a:r>
            <a:r>
              <a:rPr lang="en-US" sz="2400" dirty="0">
                <a:ea typeface="+mn-lt"/>
                <a:cs typeface="+mn-lt"/>
              </a:rPr>
              <a:t>, </a:t>
            </a:r>
            <a:r>
              <a:rPr lang="en-US" sz="2400" err="1">
                <a:ea typeface="+mn-lt"/>
                <a:cs typeface="+mn-lt"/>
              </a:rPr>
              <a:t>bir</a:t>
            </a:r>
            <a:r>
              <a:rPr lang="en-US" sz="2400" dirty="0">
                <a:ea typeface="+mn-lt"/>
                <a:cs typeface="+mn-lt"/>
              </a:rPr>
              <a:t> metal </a:t>
            </a:r>
            <a:r>
              <a:rPr lang="en-US" sz="2400" err="1">
                <a:ea typeface="+mn-lt"/>
                <a:cs typeface="+mn-lt"/>
              </a:rPr>
              <a:t>parçasının</a:t>
            </a:r>
            <a:r>
              <a:rPr lang="en-US" sz="2400" dirty="0">
                <a:ea typeface="+mn-lt"/>
                <a:cs typeface="+mn-lt"/>
              </a:rPr>
              <a:t> </a:t>
            </a:r>
            <a:r>
              <a:rPr lang="en-US" sz="2400" err="1">
                <a:ea typeface="+mn-lt"/>
                <a:cs typeface="+mn-lt"/>
              </a:rPr>
              <a:t>uçlarına</a:t>
            </a:r>
            <a:r>
              <a:rPr lang="en-US" sz="2400" dirty="0">
                <a:ea typeface="+mn-lt"/>
                <a:cs typeface="+mn-lt"/>
              </a:rPr>
              <a:t> </a:t>
            </a:r>
            <a:r>
              <a:rPr lang="en-US" sz="2400" err="1">
                <a:ea typeface="+mn-lt"/>
                <a:cs typeface="+mn-lt"/>
              </a:rPr>
              <a:t>bir</a:t>
            </a:r>
            <a:r>
              <a:rPr lang="en-US" sz="2400" dirty="0">
                <a:ea typeface="+mn-lt"/>
                <a:cs typeface="+mn-lt"/>
              </a:rPr>
              <a:t> </a:t>
            </a:r>
            <a:r>
              <a:rPr lang="en-US" sz="2400" err="1">
                <a:ea typeface="+mn-lt"/>
                <a:cs typeface="+mn-lt"/>
              </a:rPr>
              <a:t>potansiyel</a:t>
            </a:r>
            <a:r>
              <a:rPr lang="en-US" sz="2400" dirty="0">
                <a:ea typeface="+mn-lt"/>
                <a:cs typeface="+mn-lt"/>
              </a:rPr>
              <a:t> </a:t>
            </a:r>
            <a:r>
              <a:rPr lang="en-US" sz="2400" err="1">
                <a:ea typeface="+mn-lt"/>
                <a:cs typeface="+mn-lt"/>
              </a:rPr>
              <a:t>farkı</a:t>
            </a:r>
            <a:r>
              <a:rPr lang="en-US" sz="2400" dirty="0">
                <a:ea typeface="+mn-lt"/>
                <a:cs typeface="+mn-lt"/>
              </a:rPr>
              <a:t> (</a:t>
            </a:r>
            <a:r>
              <a:rPr lang="en-US" sz="2400" err="1">
                <a:ea typeface="+mn-lt"/>
                <a:cs typeface="+mn-lt"/>
              </a:rPr>
              <a:t>gerilim</a:t>
            </a:r>
            <a:r>
              <a:rPr lang="en-US" sz="2400" dirty="0">
                <a:ea typeface="+mn-lt"/>
                <a:cs typeface="+mn-lt"/>
              </a:rPr>
              <a:t>) </a:t>
            </a:r>
            <a:r>
              <a:rPr lang="en-US" sz="2400" err="1">
                <a:ea typeface="+mn-lt"/>
                <a:cs typeface="+mn-lt"/>
              </a:rPr>
              <a:t>uygulandığında</a:t>
            </a:r>
            <a:r>
              <a:rPr lang="en-US" sz="2400" dirty="0">
                <a:ea typeface="+mn-lt"/>
                <a:cs typeface="+mn-lt"/>
              </a:rPr>
              <a:t> metal </a:t>
            </a:r>
            <a:r>
              <a:rPr lang="en-US" sz="2400" err="1">
                <a:ea typeface="+mn-lt"/>
                <a:cs typeface="+mn-lt"/>
              </a:rPr>
              <a:t>içerisindeki</a:t>
            </a:r>
            <a:r>
              <a:rPr lang="en-US" sz="2400" dirty="0">
                <a:ea typeface="+mn-lt"/>
                <a:cs typeface="+mn-lt"/>
              </a:rPr>
              <a:t> </a:t>
            </a:r>
            <a:r>
              <a:rPr lang="en-US" sz="2400" err="1">
                <a:ea typeface="+mn-lt"/>
                <a:cs typeface="+mn-lt"/>
              </a:rPr>
              <a:t>serbest</a:t>
            </a:r>
            <a:r>
              <a:rPr lang="en-US" sz="2400" dirty="0">
                <a:ea typeface="+mn-lt"/>
                <a:cs typeface="+mn-lt"/>
              </a:rPr>
              <a:t> </a:t>
            </a:r>
            <a:r>
              <a:rPr lang="en-US" sz="2400" err="1">
                <a:ea typeface="+mn-lt"/>
                <a:cs typeface="+mn-lt"/>
              </a:rPr>
              <a:t>elektronlar</a:t>
            </a:r>
            <a:r>
              <a:rPr lang="en-US" sz="2400" dirty="0">
                <a:ea typeface="+mn-lt"/>
                <a:cs typeface="+mn-lt"/>
              </a:rPr>
              <a:t> </a:t>
            </a:r>
            <a:r>
              <a:rPr lang="en-US" sz="2400" err="1">
                <a:ea typeface="+mn-lt"/>
                <a:cs typeface="+mn-lt"/>
              </a:rPr>
              <a:t>harekete</a:t>
            </a:r>
            <a:r>
              <a:rPr lang="en-US" sz="2400" dirty="0">
                <a:ea typeface="+mn-lt"/>
                <a:cs typeface="+mn-lt"/>
              </a:rPr>
              <a:t> </a:t>
            </a:r>
            <a:r>
              <a:rPr lang="en-US" sz="2400" err="1">
                <a:ea typeface="+mn-lt"/>
                <a:cs typeface="+mn-lt"/>
              </a:rPr>
              <a:t>geçerek</a:t>
            </a:r>
            <a:r>
              <a:rPr lang="en-US" sz="2400" dirty="0">
                <a:ea typeface="+mn-lt"/>
                <a:cs typeface="+mn-lt"/>
              </a:rPr>
              <a:t> </a:t>
            </a:r>
            <a:r>
              <a:rPr lang="en-US" sz="2400" err="1">
                <a:ea typeface="+mn-lt"/>
                <a:cs typeface="+mn-lt"/>
              </a:rPr>
              <a:t>bir</a:t>
            </a:r>
            <a:r>
              <a:rPr lang="en-US" sz="2400" dirty="0">
                <a:ea typeface="+mn-lt"/>
                <a:cs typeface="+mn-lt"/>
              </a:rPr>
              <a:t> </a:t>
            </a:r>
            <a:r>
              <a:rPr lang="en-US" sz="2400" err="1">
                <a:ea typeface="+mn-lt"/>
                <a:cs typeface="+mn-lt"/>
              </a:rPr>
              <a:t>elektrik</a:t>
            </a:r>
            <a:r>
              <a:rPr lang="en-US" sz="2400" dirty="0">
                <a:ea typeface="+mn-lt"/>
                <a:cs typeface="+mn-lt"/>
              </a:rPr>
              <a:t> </a:t>
            </a:r>
            <a:r>
              <a:rPr lang="en-US" sz="2400" err="1">
                <a:ea typeface="+mn-lt"/>
                <a:cs typeface="+mn-lt"/>
              </a:rPr>
              <a:t>akımı</a:t>
            </a:r>
            <a:r>
              <a:rPr lang="en-US" sz="2400" dirty="0">
                <a:ea typeface="+mn-lt"/>
                <a:cs typeface="+mn-lt"/>
              </a:rPr>
              <a:t> </a:t>
            </a:r>
            <a:r>
              <a:rPr lang="en-US" sz="2400" err="1">
                <a:ea typeface="+mn-lt"/>
                <a:cs typeface="+mn-lt"/>
              </a:rPr>
              <a:t>oluştururlar</a:t>
            </a:r>
            <a:r>
              <a:rPr lang="en-US" sz="2400" dirty="0">
                <a:ea typeface="+mn-lt"/>
                <a:cs typeface="+mn-lt"/>
              </a:rPr>
              <a:t>. </a:t>
            </a:r>
            <a:r>
              <a:rPr lang="en-US" sz="2400" err="1">
                <a:ea typeface="+mn-lt"/>
                <a:cs typeface="+mn-lt"/>
              </a:rPr>
              <a:t>Ayrıca</a:t>
            </a:r>
            <a:r>
              <a:rPr lang="en-US" sz="2400" dirty="0">
                <a:ea typeface="+mn-lt"/>
                <a:cs typeface="+mn-lt"/>
              </a:rPr>
              <a:t>, </a:t>
            </a:r>
            <a:r>
              <a:rPr lang="en-US" sz="2400" err="1">
                <a:ea typeface="+mn-lt"/>
                <a:cs typeface="+mn-lt"/>
              </a:rPr>
              <a:t>yeterince</a:t>
            </a:r>
            <a:r>
              <a:rPr lang="en-US" sz="2400" dirty="0">
                <a:ea typeface="+mn-lt"/>
                <a:cs typeface="+mn-lt"/>
              </a:rPr>
              <a:t> </a:t>
            </a:r>
            <a:r>
              <a:rPr lang="en-US" sz="2400" err="1">
                <a:ea typeface="+mn-lt"/>
                <a:cs typeface="+mn-lt"/>
              </a:rPr>
              <a:t>kuvvet</a:t>
            </a:r>
            <a:r>
              <a:rPr lang="en-US" sz="2400" dirty="0">
                <a:ea typeface="+mn-lt"/>
                <a:cs typeface="+mn-lt"/>
              </a:rPr>
              <a:t> </a:t>
            </a:r>
            <a:r>
              <a:rPr lang="en-US" sz="2400" err="1">
                <a:ea typeface="+mn-lt"/>
                <a:cs typeface="+mn-lt"/>
              </a:rPr>
              <a:t>ya</a:t>
            </a:r>
            <a:r>
              <a:rPr lang="en-US" sz="2400" dirty="0">
                <a:ea typeface="+mn-lt"/>
                <a:cs typeface="+mn-lt"/>
              </a:rPr>
              <a:t> da </a:t>
            </a:r>
            <a:r>
              <a:rPr lang="en-US" sz="2400" err="1">
                <a:ea typeface="+mn-lt"/>
                <a:cs typeface="+mn-lt"/>
              </a:rPr>
              <a:t>gerilme</a:t>
            </a:r>
            <a:r>
              <a:rPr lang="en-US" sz="2400" dirty="0">
                <a:ea typeface="+mn-lt"/>
                <a:cs typeface="+mn-lt"/>
              </a:rPr>
              <a:t> </a:t>
            </a:r>
            <a:r>
              <a:rPr lang="en-US" sz="2400" err="1">
                <a:ea typeface="+mn-lt"/>
                <a:cs typeface="+mn-lt"/>
              </a:rPr>
              <a:t>uygulandığında</a:t>
            </a:r>
            <a:r>
              <a:rPr lang="en-US" sz="2400" dirty="0">
                <a:ea typeface="+mn-lt"/>
                <a:cs typeface="+mn-lt"/>
              </a:rPr>
              <a:t>, </a:t>
            </a:r>
            <a:r>
              <a:rPr lang="en-US" sz="2400" err="1">
                <a:ea typeface="+mn-lt"/>
                <a:cs typeface="+mn-lt"/>
              </a:rPr>
              <a:t>birbirine</a:t>
            </a:r>
            <a:r>
              <a:rPr lang="en-US" sz="2400" dirty="0">
                <a:ea typeface="+mn-lt"/>
                <a:cs typeface="+mn-lt"/>
              </a:rPr>
              <a:t> </a:t>
            </a:r>
            <a:r>
              <a:rPr lang="en-US" sz="2400" err="1">
                <a:ea typeface="+mn-lt"/>
                <a:cs typeface="+mn-lt"/>
              </a:rPr>
              <a:t>göre</a:t>
            </a:r>
            <a:r>
              <a:rPr lang="en-US" sz="2400" dirty="0">
                <a:ea typeface="+mn-lt"/>
                <a:cs typeface="+mn-lt"/>
              </a:rPr>
              <a:t> </a:t>
            </a:r>
            <a:r>
              <a:rPr lang="en-US" sz="2400" err="1">
                <a:ea typeface="+mn-lt"/>
                <a:cs typeface="+mn-lt"/>
              </a:rPr>
              <a:t>kayan</a:t>
            </a:r>
            <a:r>
              <a:rPr lang="en-US" sz="2400" dirty="0">
                <a:ea typeface="+mn-lt"/>
                <a:cs typeface="+mn-lt"/>
              </a:rPr>
              <a:t> atom </a:t>
            </a:r>
            <a:r>
              <a:rPr lang="en-US" sz="2400" err="1">
                <a:ea typeface="+mn-lt"/>
                <a:cs typeface="+mn-lt"/>
              </a:rPr>
              <a:t>grupları</a:t>
            </a:r>
            <a:r>
              <a:rPr lang="en-US" sz="2400" dirty="0">
                <a:ea typeface="+mn-lt"/>
                <a:cs typeface="+mn-lt"/>
              </a:rPr>
              <a:t> </a:t>
            </a:r>
            <a:r>
              <a:rPr lang="en-US" sz="2400" err="1">
                <a:ea typeface="+mn-lt"/>
                <a:cs typeface="+mn-lt"/>
              </a:rPr>
              <a:t>arasında</a:t>
            </a:r>
            <a:r>
              <a:rPr lang="en-US" sz="2400" dirty="0">
                <a:ea typeface="+mn-lt"/>
                <a:cs typeface="+mn-lt"/>
              </a:rPr>
              <a:t> </a:t>
            </a:r>
            <a:r>
              <a:rPr lang="en-US" sz="2400" err="1">
                <a:ea typeface="+mn-lt"/>
                <a:cs typeface="+mn-lt"/>
              </a:rPr>
              <a:t>elektron</a:t>
            </a:r>
            <a:r>
              <a:rPr lang="en-US" sz="2400" dirty="0">
                <a:ea typeface="+mn-lt"/>
                <a:cs typeface="+mn-lt"/>
              </a:rPr>
              <a:t> </a:t>
            </a:r>
            <a:r>
              <a:rPr lang="en-US" sz="2400" err="1">
                <a:ea typeface="+mn-lt"/>
                <a:cs typeface="+mn-lt"/>
              </a:rPr>
              <a:t>bulutu</a:t>
            </a:r>
            <a:r>
              <a:rPr lang="en-US" sz="2400" dirty="0">
                <a:ea typeface="+mn-lt"/>
                <a:cs typeface="+mn-lt"/>
              </a:rPr>
              <a:t> </a:t>
            </a:r>
            <a:r>
              <a:rPr lang="en-US" sz="2400" err="1">
                <a:ea typeface="+mn-lt"/>
                <a:cs typeface="+mn-lt"/>
              </a:rPr>
              <a:t>sayesinde</a:t>
            </a:r>
            <a:r>
              <a:rPr lang="en-US" sz="2400" dirty="0">
                <a:ea typeface="+mn-lt"/>
                <a:cs typeface="+mn-lt"/>
              </a:rPr>
              <a:t> </a:t>
            </a:r>
            <a:r>
              <a:rPr lang="en-US" sz="2400" err="1">
                <a:ea typeface="+mn-lt"/>
                <a:cs typeface="+mn-lt"/>
              </a:rPr>
              <a:t>yeniden</a:t>
            </a:r>
            <a:r>
              <a:rPr lang="en-US" sz="2400" dirty="0">
                <a:ea typeface="+mn-lt"/>
                <a:cs typeface="+mn-lt"/>
              </a:rPr>
              <a:t> </a:t>
            </a:r>
            <a:r>
              <a:rPr lang="en-US" sz="2400" err="1">
                <a:ea typeface="+mn-lt"/>
                <a:cs typeface="+mn-lt"/>
              </a:rPr>
              <a:t>bağlantı</a:t>
            </a:r>
            <a:r>
              <a:rPr lang="en-US" sz="2400" dirty="0">
                <a:ea typeface="+mn-lt"/>
                <a:cs typeface="+mn-lt"/>
              </a:rPr>
              <a:t> </a:t>
            </a:r>
            <a:r>
              <a:rPr lang="en-US" sz="2400" err="1">
                <a:ea typeface="+mn-lt"/>
                <a:cs typeface="+mn-lt"/>
              </a:rPr>
              <a:t>sağlandığından</a:t>
            </a:r>
            <a:r>
              <a:rPr lang="en-US" sz="2400" dirty="0">
                <a:ea typeface="+mn-lt"/>
                <a:cs typeface="+mn-lt"/>
              </a:rPr>
              <a:t>, </a:t>
            </a:r>
            <a:r>
              <a:rPr lang="en-US" sz="2400" err="1">
                <a:ea typeface="+mn-lt"/>
                <a:cs typeface="+mn-lt"/>
              </a:rPr>
              <a:t>metalik</a:t>
            </a:r>
            <a:r>
              <a:rPr lang="en-US" sz="2400" dirty="0">
                <a:ea typeface="+mn-lt"/>
                <a:cs typeface="+mn-lt"/>
              </a:rPr>
              <a:t> </a:t>
            </a:r>
            <a:r>
              <a:rPr lang="en-US" sz="2400" err="1">
                <a:ea typeface="+mn-lt"/>
                <a:cs typeface="+mn-lt"/>
              </a:rPr>
              <a:t>malzemeler</a:t>
            </a:r>
            <a:r>
              <a:rPr lang="en-US" sz="2400" dirty="0">
                <a:ea typeface="+mn-lt"/>
                <a:cs typeface="+mn-lt"/>
              </a:rPr>
              <a:t> </a:t>
            </a:r>
            <a:r>
              <a:rPr lang="en-US" sz="2400" err="1">
                <a:ea typeface="+mn-lt"/>
                <a:cs typeface="+mn-lt"/>
              </a:rPr>
              <a:t>plastik</a:t>
            </a:r>
            <a:r>
              <a:rPr lang="en-US" sz="2400" dirty="0">
                <a:ea typeface="+mn-lt"/>
                <a:cs typeface="+mn-lt"/>
              </a:rPr>
              <a:t> </a:t>
            </a:r>
            <a:r>
              <a:rPr lang="en-US" sz="2400" err="1">
                <a:ea typeface="+mn-lt"/>
                <a:cs typeface="+mn-lt"/>
              </a:rPr>
              <a:t>gibi</a:t>
            </a:r>
            <a:r>
              <a:rPr lang="en-US" sz="2400" dirty="0">
                <a:ea typeface="+mn-lt"/>
                <a:cs typeface="+mn-lt"/>
              </a:rPr>
              <a:t> </a:t>
            </a:r>
            <a:r>
              <a:rPr lang="en-US" sz="2400" err="1">
                <a:ea typeface="+mn-lt"/>
                <a:cs typeface="+mn-lt"/>
              </a:rPr>
              <a:t>şekil</a:t>
            </a:r>
            <a:r>
              <a:rPr lang="en-US" sz="2400" dirty="0">
                <a:ea typeface="+mn-lt"/>
                <a:cs typeface="+mn-lt"/>
              </a:rPr>
              <a:t> </a:t>
            </a:r>
            <a:r>
              <a:rPr lang="en-US" sz="2400" err="1">
                <a:ea typeface="+mn-lt"/>
                <a:cs typeface="+mn-lt"/>
              </a:rPr>
              <a:t>değiştirmeye</a:t>
            </a:r>
            <a:r>
              <a:rPr lang="en-US" sz="2400" dirty="0">
                <a:ea typeface="+mn-lt"/>
                <a:cs typeface="+mn-lt"/>
              </a:rPr>
              <a:t> </a:t>
            </a:r>
            <a:r>
              <a:rPr lang="en-US" sz="2400" err="1">
                <a:ea typeface="+mn-lt"/>
                <a:cs typeface="+mn-lt"/>
              </a:rPr>
              <a:t>müsaittirler</a:t>
            </a:r>
            <a:r>
              <a:rPr lang="en-US" sz="2400" dirty="0">
                <a:ea typeface="+mn-lt"/>
                <a:cs typeface="+mn-lt"/>
              </a:rPr>
              <a:t>.</a:t>
            </a:r>
            <a:endParaRPr lang="en-US" sz="2400" dirty="0">
              <a:cs typeface="Calibri" panose="020F0502020204030204"/>
            </a:endParaRPr>
          </a:p>
          <a:p>
            <a:pPr algn="just"/>
            <a:r>
              <a:rPr lang="en-US" sz="2400" err="1">
                <a:ea typeface="+mn-lt"/>
                <a:cs typeface="+mn-lt"/>
              </a:rPr>
              <a:t>Atomları</a:t>
            </a:r>
            <a:r>
              <a:rPr lang="en-US" sz="2400" dirty="0">
                <a:ea typeface="+mn-lt"/>
                <a:cs typeface="+mn-lt"/>
              </a:rPr>
              <a:t> </a:t>
            </a:r>
            <a:r>
              <a:rPr lang="en-US" sz="2400" err="1">
                <a:ea typeface="+mn-lt"/>
                <a:cs typeface="+mn-lt"/>
              </a:rPr>
              <a:t>arasında</a:t>
            </a:r>
            <a:r>
              <a:rPr lang="en-US" sz="2400" dirty="0">
                <a:ea typeface="+mn-lt"/>
                <a:cs typeface="+mn-lt"/>
              </a:rPr>
              <a:t> </a:t>
            </a:r>
            <a:r>
              <a:rPr lang="en-US" sz="2400" err="1">
                <a:ea typeface="+mn-lt"/>
                <a:cs typeface="+mn-lt"/>
              </a:rPr>
              <a:t>metalik</a:t>
            </a:r>
            <a:r>
              <a:rPr lang="en-US" sz="2400" dirty="0">
                <a:ea typeface="+mn-lt"/>
                <a:cs typeface="+mn-lt"/>
              </a:rPr>
              <a:t> </a:t>
            </a:r>
            <a:r>
              <a:rPr lang="en-US" sz="2400" err="1">
                <a:ea typeface="+mn-lt"/>
                <a:cs typeface="+mn-lt"/>
              </a:rPr>
              <a:t>bağ</a:t>
            </a:r>
            <a:r>
              <a:rPr lang="en-US" sz="2400" dirty="0">
                <a:ea typeface="+mn-lt"/>
                <a:cs typeface="+mn-lt"/>
              </a:rPr>
              <a:t> </a:t>
            </a:r>
            <a:r>
              <a:rPr lang="en-US" sz="2400" err="1">
                <a:ea typeface="+mn-lt"/>
                <a:cs typeface="+mn-lt"/>
              </a:rPr>
              <a:t>bulunan</a:t>
            </a:r>
            <a:r>
              <a:rPr lang="en-US" sz="2400" dirty="0">
                <a:ea typeface="+mn-lt"/>
                <a:cs typeface="+mn-lt"/>
              </a:rPr>
              <a:t> </a:t>
            </a:r>
            <a:r>
              <a:rPr lang="en-US" sz="2400" err="1">
                <a:ea typeface="+mn-lt"/>
                <a:cs typeface="+mn-lt"/>
              </a:rPr>
              <a:t>malzemelerin</a:t>
            </a:r>
            <a:r>
              <a:rPr lang="en-US" sz="2400" dirty="0">
                <a:ea typeface="+mn-lt"/>
                <a:cs typeface="+mn-lt"/>
              </a:rPr>
              <a:t> belli </a:t>
            </a:r>
            <a:r>
              <a:rPr lang="en-US" sz="2400" err="1">
                <a:ea typeface="+mn-lt"/>
                <a:cs typeface="+mn-lt"/>
              </a:rPr>
              <a:t>başlı</a:t>
            </a:r>
            <a:r>
              <a:rPr lang="en-US" sz="2400" dirty="0">
                <a:ea typeface="+mn-lt"/>
                <a:cs typeface="+mn-lt"/>
              </a:rPr>
              <a:t> </a:t>
            </a:r>
            <a:r>
              <a:rPr lang="en-US" sz="2400" err="1">
                <a:ea typeface="+mn-lt"/>
                <a:cs typeface="+mn-lt"/>
              </a:rPr>
              <a:t>özellikleri</a:t>
            </a:r>
            <a:r>
              <a:rPr lang="en-US" sz="2400" dirty="0">
                <a:ea typeface="+mn-lt"/>
                <a:cs typeface="+mn-lt"/>
              </a:rPr>
              <a:t> </a:t>
            </a:r>
            <a:r>
              <a:rPr lang="en-US" sz="2400" err="1">
                <a:ea typeface="+mn-lt"/>
                <a:cs typeface="+mn-lt"/>
              </a:rPr>
              <a:t>aşağıdaki</a:t>
            </a:r>
            <a:r>
              <a:rPr lang="en-US" sz="2400" dirty="0">
                <a:ea typeface="+mn-lt"/>
                <a:cs typeface="+mn-lt"/>
              </a:rPr>
              <a:t> </a:t>
            </a:r>
            <a:r>
              <a:rPr lang="en-US" sz="2400" err="1">
                <a:ea typeface="+mn-lt"/>
                <a:cs typeface="+mn-lt"/>
              </a:rPr>
              <a:t>gibi</a:t>
            </a:r>
            <a:r>
              <a:rPr lang="en-US" sz="2400" dirty="0">
                <a:ea typeface="+mn-lt"/>
                <a:cs typeface="+mn-lt"/>
              </a:rPr>
              <a:t> </a:t>
            </a:r>
            <a:r>
              <a:rPr lang="en-US" sz="2400" err="1">
                <a:ea typeface="+mn-lt"/>
                <a:cs typeface="+mn-lt"/>
              </a:rPr>
              <a:t>sıralanabilir</a:t>
            </a:r>
            <a:r>
              <a:rPr lang="en-US" sz="2400" dirty="0">
                <a:ea typeface="+mn-lt"/>
                <a:cs typeface="+mn-lt"/>
              </a:rPr>
              <a:t>: </a:t>
            </a:r>
            <a:endParaRPr lang="en-US" sz="2400" dirty="0">
              <a:cs typeface="Calibri" panose="020F0502020204030204"/>
            </a:endParaRPr>
          </a:p>
          <a:p>
            <a:pPr marL="0" indent="0" algn="ctr">
              <a:buNone/>
            </a:pPr>
            <a:r>
              <a:rPr lang="en-US" sz="2400" dirty="0">
                <a:ea typeface="+mn-lt"/>
                <a:cs typeface="+mn-lt"/>
              </a:rPr>
              <a:t>1.Elektrik </a:t>
            </a:r>
            <a:r>
              <a:rPr lang="en-US" sz="2400" dirty="0" err="1">
                <a:ea typeface="+mn-lt"/>
                <a:cs typeface="+mn-lt"/>
              </a:rPr>
              <a:t>ve</a:t>
            </a:r>
            <a:r>
              <a:rPr lang="en-US" sz="2400" dirty="0">
                <a:ea typeface="+mn-lt"/>
                <a:cs typeface="+mn-lt"/>
              </a:rPr>
              <a:t> </a:t>
            </a:r>
            <a:r>
              <a:rPr lang="en-US" sz="2400" dirty="0" err="1">
                <a:ea typeface="+mn-lt"/>
                <a:cs typeface="+mn-lt"/>
              </a:rPr>
              <a:t>ısıyı</a:t>
            </a:r>
            <a:r>
              <a:rPr lang="en-US" sz="2400" dirty="0">
                <a:ea typeface="+mn-lt"/>
                <a:cs typeface="+mn-lt"/>
              </a:rPr>
              <a:t> </a:t>
            </a:r>
            <a:r>
              <a:rPr lang="en-US" sz="2400" dirty="0" err="1">
                <a:ea typeface="+mn-lt"/>
                <a:cs typeface="+mn-lt"/>
              </a:rPr>
              <a:t>iyi</a:t>
            </a:r>
            <a:r>
              <a:rPr lang="en-US" sz="2400" dirty="0">
                <a:ea typeface="+mn-lt"/>
                <a:cs typeface="+mn-lt"/>
              </a:rPr>
              <a:t> </a:t>
            </a:r>
            <a:r>
              <a:rPr lang="en-US" sz="2400" dirty="0" err="1">
                <a:ea typeface="+mn-lt"/>
                <a:cs typeface="+mn-lt"/>
              </a:rPr>
              <a:t>iletirler</a:t>
            </a:r>
            <a:r>
              <a:rPr lang="en-US" sz="2400" dirty="0">
                <a:ea typeface="+mn-lt"/>
                <a:cs typeface="+mn-lt"/>
              </a:rPr>
              <a:t>,</a:t>
            </a:r>
            <a:endParaRPr lang="en-US" sz="2400" dirty="0">
              <a:cs typeface="Calibri" panose="020F0502020204030204"/>
            </a:endParaRPr>
          </a:p>
          <a:p>
            <a:pPr marL="0" indent="0" algn="ctr">
              <a:buNone/>
            </a:pPr>
            <a:r>
              <a:rPr lang="en-US" sz="2400" dirty="0">
                <a:ea typeface="+mn-lt"/>
                <a:cs typeface="+mn-lt"/>
              </a:rPr>
              <a:t>2.Şekil </a:t>
            </a:r>
            <a:r>
              <a:rPr lang="en-US" sz="2400" dirty="0" err="1">
                <a:ea typeface="+mn-lt"/>
                <a:cs typeface="+mn-lt"/>
              </a:rPr>
              <a:t>değiştirmeye</a:t>
            </a:r>
            <a:r>
              <a:rPr lang="en-US" sz="2400" dirty="0">
                <a:ea typeface="+mn-lt"/>
                <a:cs typeface="+mn-lt"/>
              </a:rPr>
              <a:t> </a:t>
            </a:r>
            <a:r>
              <a:rPr lang="en-US" sz="2400" dirty="0" err="1">
                <a:ea typeface="+mn-lt"/>
                <a:cs typeface="+mn-lt"/>
              </a:rPr>
              <a:t>elverişlidirler</a:t>
            </a:r>
            <a:r>
              <a:rPr lang="en-US" sz="2400" dirty="0">
                <a:ea typeface="+mn-lt"/>
                <a:cs typeface="+mn-lt"/>
              </a:rPr>
              <a:t>,</a:t>
            </a:r>
            <a:endParaRPr lang="en-US" sz="2400" dirty="0">
              <a:cs typeface="Calibri" panose="020F0502020204030204"/>
            </a:endParaRPr>
          </a:p>
          <a:p>
            <a:pPr marL="0" indent="0" algn="ctr">
              <a:buNone/>
            </a:pPr>
            <a:r>
              <a:rPr lang="en-US" sz="2400" dirty="0">
                <a:ea typeface="+mn-lt"/>
                <a:cs typeface="+mn-lt"/>
              </a:rPr>
              <a:t>3.Katı </a:t>
            </a:r>
            <a:r>
              <a:rPr lang="en-US" sz="2400" dirty="0" err="1">
                <a:ea typeface="+mn-lt"/>
                <a:cs typeface="+mn-lt"/>
              </a:rPr>
              <a:t>halde</a:t>
            </a:r>
            <a:r>
              <a:rPr lang="en-US" sz="2400" dirty="0">
                <a:ea typeface="+mn-lt"/>
                <a:cs typeface="+mn-lt"/>
              </a:rPr>
              <a:t> </a:t>
            </a:r>
            <a:r>
              <a:rPr lang="en-US" sz="2400" dirty="0" err="1">
                <a:ea typeface="+mn-lt"/>
                <a:cs typeface="+mn-lt"/>
              </a:rPr>
              <a:t>kristal</a:t>
            </a:r>
            <a:r>
              <a:rPr lang="en-US" sz="2400" dirty="0">
                <a:ea typeface="+mn-lt"/>
                <a:cs typeface="+mn-lt"/>
              </a:rPr>
              <a:t> </a:t>
            </a:r>
            <a:r>
              <a:rPr lang="en-US" sz="2400" dirty="0" err="1">
                <a:ea typeface="+mn-lt"/>
                <a:cs typeface="+mn-lt"/>
              </a:rPr>
              <a:t>yapıya</a:t>
            </a:r>
            <a:r>
              <a:rPr lang="en-US" sz="2400" dirty="0">
                <a:ea typeface="+mn-lt"/>
                <a:cs typeface="+mn-lt"/>
              </a:rPr>
              <a:t> </a:t>
            </a:r>
            <a:r>
              <a:rPr lang="en-US" sz="2400" dirty="0" err="1">
                <a:ea typeface="+mn-lt"/>
                <a:cs typeface="+mn-lt"/>
              </a:rPr>
              <a:t>sahiptirler</a:t>
            </a:r>
            <a:r>
              <a:rPr lang="en-US" sz="2400" dirty="0">
                <a:ea typeface="+mn-lt"/>
                <a:cs typeface="+mn-lt"/>
              </a:rPr>
              <a:t>, </a:t>
            </a:r>
            <a:endParaRPr lang="en-US" sz="2400" dirty="0">
              <a:cs typeface="Calibri" panose="020F0502020204030204"/>
            </a:endParaRPr>
          </a:p>
          <a:p>
            <a:pPr marL="0" indent="0" algn="ctr">
              <a:buNone/>
            </a:pPr>
            <a:r>
              <a:rPr lang="en-US" sz="2400" dirty="0">
                <a:ea typeface="+mn-lt"/>
                <a:cs typeface="+mn-lt"/>
              </a:rPr>
              <a:t>4.Işığı </a:t>
            </a:r>
            <a:r>
              <a:rPr lang="en-US" sz="2400" dirty="0" err="1">
                <a:ea typeface="+mn-lt"/>
                <a:cs typeface="+mn-lt"/>
              </a:rPr>
              <a:t>yansıtırlar</a:t>
            </a:r>
            <a:r>
              <a:rPr lang="en-US" sz="2400" dirty="0">
                <a:ea typeface="+mn-lt"/>
                <a:cs typeface="+mn-lt"/>
              </a:rPr>
              <a:t>.</a:t>
            </a:r>
            <a:endParaRPr lang="en-US" sz="2400" dirty="0">
              <a:cs typeface="Calibri" panose="020F0502020204030204"/>
            </a:endParaRPr>
          </a:p>
        </p:txBody>
      </p:sp>
    </p:spTree>
    <p:extLst>
      <p:ext uri="{BB962C8B-B14F-4D97-AF65-F5344CB8AC3E}">
        <p14:creationId xmlns:p14="http://schemas.microsoft.com/office/powerpoint/2010/main" val="129726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9162F20-8313-4102-B16C-478DCDFE7EF1}"/>
              </a:ext>
            </a:extLst>
          </p:cNvPr>
          <p:cNvSpPr>
            <a:spLocks noGrp="1"/>
          </p:cNvSpPr>
          <p:nvPr>
            <p:ph type="title"/>
          </p:nvPr>
        </p:nvSpPr>
        <p:spPr>
          <a:xfrm>
            <a:off x="838201" y="365125"/>
            <a:ext cx="5251316" cy="1807305"/>
          </a:xfrm>
        </p:spPr>
        <p:txBody>
          <a:bodyPr>
            <a:normAutofit/>
          </a:bodyPr>
          <a:lstStyle/>
          <a:p>
            <a:r>
              <a:rPr lang="tr-TR" b="1">
                <a:latin typeface="Times New Roman"/>
                <a:cs typeface="Calibri Light"/>
              </a:rPr>
              <a:t>1.1 Giriş</a:t>
            </a:r>
            <a:endParaRPr lang="tr-TR" b="1">
              <a:latin typeface="Times New Roman"/>
              <a:cs typeface="Times New Roman"/>
            </a:endParaRPr>
          </a:p>
        </p:txBody>
      </p:sp>
      <p:sp>
        <p:nvSpPr>
          <p:cNvPr id="3" name="İçerik Yer Tutucusu 2">
            <a:extLst>
              <a:ext uri="{FF2B5EF4-FFF2-40B4-BE49-F238E27FC236}">
                <a16:creationId xmlns:a16="http://schemas.microsoft.com/office/drawing/2014/main" id="{F7C546CF-6420-477F-9940-080BD5CEEFE7}"/>
              </a:ext>
            </a:extLst>
          </p:cNvPr>
          <p:cNvSpPr>
            <a:spLocks noGrp="1"/>
          </p:cNvSpPr>
          <p:nvPr>
            <p:ph idx="1"/>
          </p:nvPr>
        </p:nvSpPr>
        <p:spPr>
          <a:xfrm>
            <a:off x="222337" y="1821818"/>
            <a:ext cx="5444251" cy="4355145"/>
          </a:xfrm>
        </p:spPr>
        <p:txBody>
          <a:bodyPr vert="horz" lIns="91440" tIns="45720" rIns="91440" bIns="45720" rtlCol="0" anchor="t">
            <a:noAutofit/>
          </a:bodyPr>
          <a:lstStyle/>
          <a:p>
            <a:pPr marL="457200" indent="-457200" algn="just"/>
            <a:r>
              <a:rPr lang="tr-TR" sz="2000" dirty="0">
                <a:latin typeface="Times New Roman"/>
                <a:ea typeface="+mn-lt"/>
                <a:cs typeface="+mn-lt"/>
              </a:rPr>
              <a:t>Malzemelerin özellikleri </a:t>
            </a:r>
            <a:r>
              <a:rPr lang="tr-TR" sz="2000" b="1" dirty="0">
                <a:latin typeface="Times New Roman"/>
                <a:ea typeface="+mn-lt"/>
                <a:cs typeface="+mn-lt"/>
              </a:rPr>
              <a:t>yapılarına </a:t>
            </a:r>
            <a:r>
              <a:rPr lang="tr-TR" sz="2000" dirty="0">
                <a:latin typeface="Times New Roman"/>
                <a:ea typeface="+mn-lt"/>
                <a:cs typeface="+mn-lt"/>
              </a:rPr>
              <a:t>bağlıdır.</a:t>
            </a:r>
            <a:endParaRPr lang="tr-TR" sz="2000" dirty="0">
              <a:latin typeface="Times New Roman"/>
              <a:cs typeface="Times New Roman"/>
            </a:endParaRPr>
          </a:p>
          <a:p>
            <a:pPr marL="457200" indent="-457200" algn="just"/>
            <a:r>
              <a:rPr lang="tr-TR" sz="2000" dirty="0">
                <a:latin typeface="Times New Roman"/>
                <a:ea typeface="+mn-lt"/>
                <a:cs typeface="+mn-lt"/>
              </a:rPr>
              <a:t>Malzemelerin yapıları ise </a:t>
            </a:r>
            <a:r>
              <a:rPr lang="tr-TR" sz="2000" b="1" dirty="0">
                <a:latin typeface="Times New Roman"/>
                <a:ea typeface="+mn-lt"/>
                <a:cs typeface="+mn-lt"/>
              </a:rPr>
              <a:t>içerdikleri atomların cinsine, dizilişine ve birbirine bağlanma biçimlerine </a:t>
            </a:r>
            <a:r>
              <a:rPr lang="tr-TR" sz="2000" dirty="0">
                <a:latin typeface="Times New Roman"/>
                <a:ea typeface="+mn-lt"/>
                <a:cs typeface="+mn-lt"/>
              </a:rPr>
              <a:t>göre değişir.</a:t>
            </a:r>
            <a:endParaRPr lang="tr-TR" sz="2000" dirty="0">
              <a:latin typeface="Times New Roman"/>
              <a:cs typeface="Calibri"/>
            </a:endParaRPr>
          </a:p>
          <a:p>
            <a:pPr marL="457200" indent="-457200" algn="just"/>
            <a:r>
              <a:rPr lang="tr-TR" sz="2000" dirty="0">
                <a:latin typeface="Times New Roman"/>
                <a:ea typeface="+mn-lt"/>
                <a:cs typeface="+mn-lt"/>
              </a:rPr>
              <a:t>Atomların malzeme içerisindeki dizilişleri birim hücreler yardımıyla gösterilebilir. Birim hücrelerin bir araya gelmesiyle taneler, tanelerin bir araya gelmesiyle de malzemelerin iç yapıları oluşur.</a:t>
            </a:r>
            <a:endParaRPr lang="tr-TR" sz="2000" dirty="0">
              <a:latin typeface="Times New Roman"/>
              <a:cs typeface="Calibri" panose="020F0502020204030204"/>
            </a:endParaRPr>
          </a:p>
          <a:p>
            <a:pPr marL="457200" indent="-457200" algn="just"/>
            <a:r>
              <a:rPr lang="tr-TR" sz="2000" dirty="0">
                <a:latin typeface="Times New Roman"/>
                <a:ea typeface="+mn-lt"/>
                <a:cs typeface="+mn-lt"/>
              </a:rPr>
              <a:t>Malzemelerin yapılarını incelemek için çeşitli </a:t>
            </a:r>
            <a:r>
              <a:rPr lang="tr-TR" sz="2000" dirty="0" err="1">
                <a:latin typeface="Times New Roman"/>
                <a:ea typeface="+mn-lt"/>
                <a:cs typeface="+mn-lt"/>
              </a:rPr>
              <a:t>makroskobik</a:t>
            </a:r>
            <a:r>
              <a:rPr lang="tr-TR" sz="2000" dirty="0">
                <a:latin typeface="Times New Roman"/>
                <a:ea typeface="+mn-lt"/>
                <a:cs typeface="+mn-lt"/>
              </a:rPr>
              <a:t> ve mikroskobik yöntemler uygulanır. Ancak en küçük yapı elemanı atom olduğundan malzemelerin yapılarını anlamak için atomsal özelliklerin incelenmesi gerekir.</a:t>
            </a:r>
            <a:endParaRPr lang="tr-TR" sz="2000" dirty="0">
              <a:latin typeface="Times New Roman"/>
              <a:cs typeface="Calibri" panose="020F0502020204030204"/>
            </a:endParaRPr>
          </a:p>
        </p:txBody>
      </p:sp>
      <p:pic>
        <p:nvPicPr>
          <p:cNvPr id="5" name="Picture 4" descr="Moleküller">
            <a:extLst>
              <a:ext uri="{FF2B5EF4-FFF2-40B4-BE49-F238E27FC236}">
                <a16:creationId xmlns:a16="http://schemas.microsoft.com/office/drawing/2014/main" id="{665D0C15-1073-4103-BBE9-B4E6159218EC}"/>
              </a:ext>
            </a:extLst>
          </p:cNvPr>
          <p:cNvPicPr>
            <a:picLocks noChangeAspect="1"/>
          </p:cNvPicPr>
          <p:nvPr/>
        </p:nvPicPr>
        <p:blipFill rotWithShape="1">
          <a:blip r:embed="rId2"/>
          <a:srcRect l="29448" r="12600"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7383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76CC7C9-6C71-47F0-ACA8-EE3D695B0253}"/>
              </a:ext>
            </a:extLst>
          </p:cNvPr>
          <p:cNvSpPr>
            <a:spLocks noGrp="1"/>
          </p:cNvSpPr>
          <p:nvPr>
            <p:ph type="title"/>
          </p:nvPr>
        </p:nvSpPr>
        <p:spPr>
          <a:xfrm>
            <a:off x="630936" y="502920"/>
            <a:ext cx="3419856" cy="1463040"/>
          </a:xfrm>
        </p:spPr>
        <p:txBody>
          <a:bodyPr anchor="ctr">
            <a:normAutofit/>
          </a:bodyPr>
          <a:lstStyle/>
          <a:p>
            <a:r>
              <a:rPr lang="tr-TR" sz="2800" b="1" dirty="0">
                <a:latin typeface="Times New Roman"/>
                <a:ea typeface="+mj-lt"/>
                <a:cs typeface="+mj-lt"/>
              </a:rPr>
              <a:t>1.3.1 Birincil Bağlar</a:t>
            </a:r>
            <a:endParaRPr lang="tr-TR" sz="2800">
              <a:latin typeface="Times New Roman"/>
              <a:cs typeface="Times New Roman"/>
            </a:endParaRPr>
          </a:p>
          <a:p>
            <a:r>
              <a:rPr lang="tr-TR" sz="2800" b="1" dirty="0">
                <a:latin typeface="Times New Roman"/>
                <a:ea typeface="+mj-lt"/>
                <a:cs typeface="+mj-lt"/>
              </a:rPr>
              <a:t>1.3.1.2 İyonik Bağ</a:t>
            </a:r>
            <a:endParaRPr lang="tr-TR" sz="2800">
              <a:latin typeface="Times New Roman"/>
              <a:cs typeface="Times New Roman"/>
            </a:endParaRP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49D887E-593D-441A-81A5-BDE47300FFA1}"/>
              </a:ext>
            </a:extLst>
          </p:cNvPr>
          <p:cNvSpPr>
            <a:spLocks noGrp="1"/>
          </p:cNvSpPr>
          <p:nvPr>
            <p:ph idx="1"/>
          </p:nvPr>
        </p:nvSpPr>
        <p:spPr>
          <a:xfrm>
            <a:off x="4654295" y="816070"/>
            <a:ext cx="6894576" cy="1463040"/>
          </a:xfrm>
        </p:spPr>
        <p:txBody>
          <a:bodyPr vert="horz" lIns="91440" tIns="45720" rIns="91440" bIns="45720" rtlCol="0" anchor="ctr">
            <a:noAutofit/>
          </a:bodyPr>
          <a:lstStyle/>
          <a:p>
            <a:pPr marL="0" indent="0" algn="just">
              <a:buNone/>
            </a:pPr>
            <a:r>
              <a:rPr lang="tr-TR" sz="1800" dirty="0">
                <a:latin typeface="Times New Roman"/>
                <a:ea typeface="+mn-lt"/>
                <a:cs typeface="+mn-lt"/>
              </a:rPr>
              <a:t>Bu bağ, metal atomları ile ametal atomları arasında oluşur. Ametal atomlarının dış kabuklarında bulunan elektron sayısı, metal atomlarının dış kabuklarında bulunan elektron sayısından daha yüksektir. Yani ametal atomları metal atomlarından daha fazla </a:t>
            </a:r>
            <a:r>
              <a:rPr lang="tr-TR" sz="1800" dirty="0" err="1">
                <a:latin typeface="Times New Roman"/>
                <a:ea typeface="+mn-lt"/>
                <a:cs typeface="+mn-lt"/>
              </a:rPr>
              <a:t>valans</a:t>
            </a:r>
            <a:r>
              <a:rPr lang="tr-TR" sz="1800" dirty="0">
                <a:latin typeface="Times New Roman"/>
                <a:ea typeface="+mn-lt"/>
                <a:cs typeface="+mn-lt"/>
              </a:rPr>
              <a:t> elektronuna sahiptir. </a:t>
            </a:r>
          </a:p>
          <a:p>
            <a:pPr marL="0" indent="0" algn="just">
              <a:buNone/>
            </a:pPr>
            <a:r>
              <a:rPr lang="tr-TR" sz="1800" dirty="0">
                <a:latin typeface="Times New Roman"/>
                <a:ea typeface="+mn-lt"/>
                <a:cs typeface="+mn-lt"/>
              </a:rPr>
              <a:t>Örneğin dış kabuğunda 7 elektron bulunan klor (Cl) atomu, bu kabuğunu doldurmak veya kararlı bir yapıya sahip olmak için bir elektronu rahatlıkla kabul eder. Klor bir elektron alınca elektron sayısı proton sayısından bir fazla olacağından – 1 yüklü Cl haline geçer.</a:t>
            </a:r>
            <a:endParaRPr lang="tr-TR" sz="1800" dirty="0">
              <a:latin typeface="Times New Roman"/>
              <a:cs typeface="Calibri"/>
            </a:endParaRPr>
          </a:p>
          <a:p>
            <a:pPr marL="0" indent="0" algn="just">
              <a:buNone/>
            </a:pPr>
            <a:endParaRPr lang="tr-TR" sz="1800" dirty="0">
              <a:latin typeface="Times New Roman"/>
              <a:cs typeface="Calibri"/>
            </a:endParaRPr>
          </a:p>
        </p:txBody>
      </p:sp>
      <p:pic>
        <p:nvPicPr>
          <p:cNvPr id="4" name="Resim 4" descr="aksesuar, gerdanlık içeren bir resim&#10;&#10;Açıklama otomatik olarak oluşturuldu">
            <a:extLst>
              <a:ext uri="{FF2B5EF4-FFF2-40B4-BE49-F238E27FC236}">
                <a16:creationId xmlns:a16="http://schemas.microsoft.com/office/drawing/2014/main" id="{32E9F3FF-C945-41D4-BD03-C1832746511E}"/>
              </a:ext>
            </a:extLst>
          </p:cNvPr>
          <p:cNvPicPr>
            <a:picLocks noChangeAspect="1"/>
          </p:cNvPicPr>
          <p:nvPr/>
        </p:nvPicPr>
        <p:blipFill>
          <a:blip r:embed="rId2"/>
          <a:stretch>
            <a:fillRect/>
          </a:stretch>
        </p:blipFill>
        <p:spPr>
          <a:xfrm>
            <a:off x="630936" y="3110581"/>
            <a:ext cx="10917936" cy="2320061"/>
          </a:xfrm>
          <a:prstGeom prst="rect">
            <a:avLst/>
          </a:prstGeom>
        </p:spPr>
      </p:pic>
    </p:spTree>
    <p:extLst>
      <p:ext uri="{BB962C8B-B14F-4D97-AF65-F5344CB8AC3E}">
        <p14:creationId xmlns:p14="http://schemas.microsoft.com/office/powerpoint/2010/main" val="119204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Resim 4" descr="aksesuar, gerdanlık içeren bir resim&#10;&#10;Açıklama otomatik olarak oluşturuldu">
            <a:extLst>
              <a:ext uri="{FF2B5EF4-FFF2-40B4-BE49-F238E27FC236}">
                <a16:creationId xmlns:a16="http://schemas.microsoft.com/office/drawing/2014/main" id="{5239B980-5625-4435-922A-C7C66B0AE457}"/>
              </a:ext>
            </a:extLst>
          </p:cNvPr>
          <p:cNvPicPr>
            <a:picLocks noChangeAspect="1"/>
          </p:cNvPicPr>
          <p:nvPr/>
        </p:nvPicPr>
        <p:blipFill>
          <a:blip r:embed="rId2"/>
          <a:stretch>
            <a:fillRect/>
          </a:stretch>
        </p:blipFill>
        <p:spPr>
          <a:xfrm>
            <a:off x="659914" y="1226401"/>
            <a:ext cx="10872172" cy="231033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İçerik Yer Tutucusu 2">
            <a:extLst>
              <a:ext uri="{FF2B5EF4-FFF2-40B4-BE49-F238E27FC236}">
                <a16:creationId xmlns:a16="http://schemas.microsoft.com/office/drawing/2014/main" id="{8BC30AB4-E60A-4695-B7BF-1CD943503FC9}"/>
              </a:ext>
            </a:extLst>
          </p:cNvPr>
          <p:cNvSpPr>
            <a:spLocks noGrp="1"/>
          </p:cNvSpPr>
          <p:nvPr>
            <p:ph idx="1"/>
          </p:nvPr>
        </p:nvSpPr>
        <p:spPr>
          <a:xfrm>
            <a:off x="1035575" y="4300731"/>
            <a:ext cx="10318226" cy="2216512"/>
          </a:xfrm>
        </p:spPr>
        <p:txBody>
          <a:bodyPr vert="horz" lIns="91440" tIns="45720" rIns="91440" bIns="45720" rtlCol="0" anchor="t">
            <a:normAutofit/>
          </a:bodyPr>
          <a:lstStyle/>
          <a:p>
            <a:pPr marL="0" indent="0" algn="just">
              <a:buNone/>
            </a:pPr>
            <a:r>
              <a:rPr lang="tr-TR" sz="2200" dirty="0">
                <a:ea typeface="+mn-lt"/>
                <a:cs typeface="+mn-lt"/>
              </a:rPr>
              <a:t>Klor (Cl) atomları, bir metal olan sodyum (</a:t>
            </a:r>
            <a:r>
              <a:rPr lang="tr-TR" sz="2200" dirty="0" err="1">
                <a:ea typeface="+mn-lt"/>
                <a:cs typeface="+mn-lt"/>
              </a:rPr>
              <a:t>Na</a:t>
            </a:r>
            <a:r>
              <a:rPr lang="tr-TR" sz="2200" dirty="0">
                <a:ea typeface="+mn-lt"/>
                <a:cs typeface="+mn-lt"/>
              </a:rPr>
              <a:t>) atomlarıyla yan yana geldiğinde, dış kabuğunda bir </a:t>
            </a:r>
            <a:r>
              <a:rPr lang="tr-TR" sz="2200" dirty="0" err="1">
                <a:ea typeface="+mn-lt"/>
                <a:cs typeface="+mn-lt"/>
              </a:rPr>
              <a:t>valans</a:t>
            </a:r>
            <a:r>
              <a:rPr lang="tr-TR" sz="2200" dirty="0">
                <a:ea typeface="+mn-lt"/>
                <a:cs typeface="+mn-lt"/>
              </a:rPr>
              <a:t> elektronu bulunan </a:t>
            </a:r>
            <a:r>
              <a:rPr lang="tr-TR" sz="2200" dirty="0" err="1">
                <a:ea typeface="+mn-lt"/>
                <a:cs typeface="+mn-lt"/>
              </a:rPr>
              <a:t>Na</a:t>
            </a:r>
            <a:r>
              <a:rPr lang="tr-TR" sz="2200" dirty="0">
                <a:ea typeface="+mn-lt"/>
                <a:cs typeface="+mn-lt"/>
              </a:rPr>
              <a:t> atomlarından Cl atomuna elektron transferi olur. Bu durum, pozitif </a:t>
            </a:r>
            <a:r>
              <a:rPr lang="tr-TR" sz="2200" dirty="0" err="1">
                <a:ea typeface="+mn-lt"/>
                <a:cs typeface="+mn-lt"/>
              </a:rPr>
              <a:t>Na</a:t>
            </a:r>
            <a:r>
              <a:rPr lang="tr-TR" sz="2200" dirty="0">
                <a:ea typeface="+mn-lt"/>
                <a:cs typeface="+mn-lt"/>
              </a:rPr>
              <a:t>+ iyonları ile negatif Cl– iyonları arasında kuvvetli bir elektrostatik çekim oluşturur. Sonuçta, sodyum klorür (</a:t>
            </a:r>
            <a:r>
              <a:rPr lang="tr-TR" sz="2200" dirty="0" err="1">
                <a:ea typeface="+mn-lt"/>
                <a:cs typeface="+mn-lt"/>
              </a:rPr>
              <a:t>NaCl</a:t>
            </a:r>
            <a:r>
              <a:rPr lang="tr-TR" sz="2200" dirty="0">
                <a:ea typeface="+mn-lt"/>
                <a:cs typeface="+mn-lt"/>
              </a:rPr>
              <a:t>) bileşiği meydana gelir.</a:t>
            </a:r>
            <a:endParaRPr lang="tr-TR" sz="2200" dirty="0">
              <a:cs typeface="Calibri"/>
            </a:endParaRPr>
          </a:p>
        </p:txBody>
      </p:sp>
    </p:spTree>
    <p:extLst>
      <p:ext uri="{BB962C8B-B14F-4D97-AF65-F5344CB8AC3E}">
        <p14:creationId xmlns:p14="http://schemas.microsoft.com/office/powerpoint/2010/main" val="145486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4">
            <a:extLst>
              <a:ext uri="{FF2B5EF4-FFF2-40B4-BE49-F238E27FC236}">
                <a16:creationId xmlns:a16="http://schemas.microsoft.com/office/drawing/2014/main" id="{6C63DCAD-3395-49AC-8ADF-40D4E9F01E12}"/>
              </a:ext>
            </a:extLst>
          </p:cNvPr>
          <p:cNvPicPr>
            <a:picLocks noChangeAspect="1"/>
          </p:cNvPicPr>
          <p:nvPr/>
        </p:nvPicPr>
        <p:blipFill>
          <a:blip r:embed="rId2"/>
          <a:stretch>
            <a:fillRect/>
          </a:stretch>
        </p:blipFill>
        <p:spPr>
          <a:xfrm>
            <a:off x="703182" y="1754563"/>
            <a:ext cx="4777381" cy="31791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F6520588-57CB-4A0A-881C-7DC1D710192A}"/>
              </a:ext>
            </a:extLst>
          </p:cNvPr>
          <p:cNvSpPr>
            <a:spLocks noGrp="1"/>
          </p:cNvSpPr>
          <p:nvPr>
            <p:ph idx="1"/>
          </p:nvPr>
        </p:nvSpPr>
        <p:spPr>
          <a:xfrm>
            <a:off x="5801017" y="1472964"/>
            <a:ext cx="5594536" cy="4182082"/>
          </a:xfrm>
        </p:spPr>
        <p:txBody>
          <a:bodyPr vert="horz" lIns="91440" tIns="45720" rIns="91440" bIns="45720" rtlCol="0" anchor="t">
            <a:noAutofit/>
          </a:bodyPr>
          <a:lstStyle/>
          <a:p>
            <a:pPr marL="0" indent="0" algn="just">
              <a:buNone/>
            </a:pPr>
            <a:r>
              <a:rPr lang="tr-TR" sz="2000" dirty="0" err="1">
                <a:latin typeface="Times New Roman"/>
                <a:ea typeface="+mn-lt"/>
                <a:cs typeface="+mn-lt"/>
              </a:rPr>
              <a:t>NaCl</a:t>
            </a:r>
            <a:r>
              <a:rPr lang="tr-TR" sz="2000" dirty="0">
                <a:latin typeface="Times New Roman"/>
                <a:ea typeface="+mn-lt"/>
                <a:cs typeface="+mn-lt"/>
              </a:rPr>
              <a:t> bileşiği hem </a:t>
            </a:r>
            <a:r>
              <a:rPr lang="tr-TR" sz="2000" dirty="0" err="1">
                <a:latin typeface="Times New Roman"/>
                <a:ea typeface="+mn-lt"/>
                <a:cs typeface="+mn-lt"/>
              </a:rPr>
              <a:t>Na’dan</a:t>
            </a:r>
            <a:r>
              <a:rPr lang="tr-TR" sz="2000" dirty="0">
                <a:latin typeface="Times New Roman"/>
                <a:ea typeface="+mn-lt"/>
                <a:cs typeface="+mn-lt"/>
              </a:rPr>
              <a:t> hem de Cl’den farklı özelliklere sahiptir. Yiyecek maddesi olarak kullanılan tuz (</a:t>
            </a:r>
            <a:r>
              <a:rPr lang="tr-TR" sz="2000" dirty="0" err="1">
                <a:latin typeface="Times New Roman"/>
                <a:ea typeface="+mn-lt"/>
                <a:cs typeface="+mn-lt"/>
              </a:rPr>
              <a:t>NaCl</a:t>
            </a:r>
            <a:r>
              <a:rPr lang="tr-TR" sz="2000" dirty="0">
                <a:latin typeface="Times New Roman"/>
                <a:ea typeface="+mn-lt"/>
                <a:cs typeface="+mn-lt"/>
              </a:rPr>
              <a:t>) zararsız olmasına karşın, Cl zehirlidir. </a:t>
            </a:r>
            <a:r>
              <a:rPr lang="tr-TR" sz="2000" dirty="0" err="1">
                <a:latin typeface="Times New Roman"/>
                <a:ea typeface="+mn-lt"/>
                <a:cs typeface="+mn-lt"/>
              </a:rPr>
              <a:t>Na</a:t>
            </a:r>
            <a:r>
              <a:rPr lang="tr-TR" sz="2000" dirty="0">
                <a:latin typeface="Times New Roman"/>
                <a:ea typeface="+mn-lt"/>
                <a:cs typeface="+mn-lt"/>
              </a:rPr>
              <a:t> ise çok reaktif bir maddedir. </a:t>
            </a:r>
            <a:endParaRPr lang="tr-TR" sz="2000" dirty="0">
              <a:latin typeface="Times New Roman"/>
              <a:cs typeface="Calibri" panose="020F0502020204030204"/>
            </a:endParaRPr>
          </a:p>
          <a:p>
            <a:pPr marL="0" indent="0" algn="just">
              <a:buNone/>
            </a:pPr>
            <a:r>
              <a:rPr lang="tr-TR" sz="2000" dirty="0">
                <a:latin typeface="Times New Roman"/>
                <a:ea typeface="+mn-lt"/>
                <a:cs typeface="+mn-lt"/>
              </a:rPr>
              <a:t>İyonlaşma ile oluşan iyonik bağ oldukça kuvvetlidir. </a:t>
            </a:r>
            <a:endParaRPr lang="tr-TR" sz="2000" dirty="0">
              <a:latin typeface="Times New Roman"/>
              <a:cs typeface="Calibri" panose="020F0502020204030204"/>
            </a:endParaRPr>
          </a:p>
          <a:p>
            <a:pPr marL="0" indent="0" algn="just">
              <a:buNone/>
            </a:pPr>
            <a:r>
              <a:rPr lang="tr-TR" sz="2000" dirty="0">
                <a:latin typeface="Times New Roman"/>
                <a:ea typeface="+mn-lt"/>
                <a:cs typeface="+mn-lt"/>
              </a:rPr>
              <a:t>Atomları iyonik bağlarla bağlanan malzemelerde elektronlar sıkıca tutulduklarından bu maddelerin elektriksel iletkenlikleri, serbest elektron bulutuna sahip metalik malzemelerin iletkenliklerinden çok daha düşüktür. </a:t>
            </a:r>
            <a:endParaRPr lang="tr-TR" sz="2000" dirty="0">
              <a:latin typeface="Times New Roman"/>
              <a:cs typeface="Calibri" panose="020F0502020204030204"/>
            </a:endParaRPr>
          </a:p>
          <a:p>
            <a:pPr marL="0" indent="0" algn="just">
              <a:buNone/>
            </a:pPr>
            <a:r>
              <a:rPr lang="tr-TR" sz="2000" dirty="0">
                <a:latin typeface="Times New Roman"/>
                <a:ea typeface="+mn-lt"/>
                <a:cs typeface="+mn-lt"/>
              </a:rPr>
              <a:t>Atomları iyonik bağlarla bağlanan malzemeler oldukça kırılgandır. Çünkü iyon düzlemlerinin birbiri üzerinden kayması durumunda, farklı iyonların elektrik alanları birbiriyle zıtlaşır ve oluşan itme kuvvetleri malzemenin kırılmasına neden olur.</a:t>
            </a:r>
            <a:endParaRPr lang="tr-TR" sz="2000" dirty="0">
              <a:latin typeface="Times New Roman"/>
              <a:cs typeface="Calibri"/>
            </a:endParaRPr>
          </a:p>
          <a:p>
            <a:pPr algn="just"/>
            <a:endParaRPr lang="tr-TR" sz="2000" dirty="0">
              <a:latin typeface="Times New Roman"/>
              <a:cs typeface="Calibri"/>
            </a:endParaRPr>
          </a:p>
        </p:txBody>
      </p:sp>
    </p:spTree>
    <p:extLst>
      <p:ext uri="{BB962C8B-B14F-4D97-AF65-F5344CB8AC3E}">
        <p14:creationId xmlns:p14="http://schemas.microsoft.com/office/powerpoint/2010/main" val="333299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F9D8C2D-BDF0-46F9-BD33-8D734B1022A9}"/>
              </a:ext>
            </a:extLst>
          </p:cNvPr>
          <p:cNvSpPr>
            <a:spLocks noGrp="1"/>
          </p:cNvSpPr>
          <p:nvPr>
            <p:ph type="title"/>
          </p:nvPr>
        </p:nvSpPr>
        <p:spPr>
          <a:xfrm>
            <a:off x="965199" y="851517"/>
            <a:ext cx="5130795" cy="1461778"/>
          </a:xfrm>
        </p:spPr>
        <p:txBody>
          <a:bodyPr>
            <a:normAutofit/>
          </a:bodyPr>
          <a:lstStyle/>
          <a:p>
            <a:r>
              <a:rPr lang="tr-TR" sz="4000" b="1" dirty="0">
                <a:latin typeface="Times New Roman"/>
                <a:ea typeface="+mj-lt"/>
                <a:cs typeface="+mj-lt"/>
              </a:rPr>
              <a:t>1.3.1 Birincil Bağlar</a:t>
            </a:r>
            <a:endParaRPr lang="tr-TR" sz="4000">
              <a:latin typeface="Times New Roman"/>
              <a:cs typeface="Times New Roman"/>
            </a:endParaRPr>
          </a:p>
          <a:p>
            <a:r>
              <a:rPr lang="tr-TR" sz="4000" b="1" dirty="0">
                <a:latin typeface="Times New Roman"/>
                <a:ea typeface="+mj-lt"/>
                <a:cs typeface="+mj-lt"/>
              </a:rPr>
              <a:t>1.3.1.3 </a:t>
            </a:r>
            <a:r>
              <a:rPr lang="tr-TR" sz="4000" b="1" dirty="0" err="1">
                <a:latin typeface="Times New Roman"/>
                <a:ea typeface="+mj-lt"/>
                <a:cs typeface="+mj-lt"/>
              </a:rPr>
              <a:t>Kovalent</a:t>
            </a:r>
            <a:r>
              <a:rPr lang="tr-TR" sz="4000" b="1" dirty="0">
                <a:latin typeface="Times New Roman"/>
                <a:ea typeface="+mj-lt"/>
                <a:cs typeface="+mj-lt"/>
              </a:rPr>
              <a:t> Bağ</a:t>
            </a:r>
            <a:endParaRPr lang="tr-TR" sz="4000">
              <a:latin typeface="Times New Roman"/>
              <a:cs typeface="Times New Roman"/>
            </a:endParaRPr>
          </a:p>
        </p:txBody>
      </p:sp>
      <p:sp>
        <p:nvSpPr>
          <p:cNvPr id="3" name="İçerik Yer Tutucusu 2">
            <a:extLst>
              <a:ext uri="{FF2B5EF4-FFF2-40B4-BE49-F238E27FC236}">
                <a16:creationId xmlns:a16="http://schemas.microsoft.com/office/drawing/2014/main" id="{0CD6A8DA-07E1-4DA9-9D9E-6CEB683A77A6}"/>
              </a:ext>
            </a:extLst>
          </p:cNvPr>
          <p:cNvSpPr>
            <a:spLocks noGrp="1"/>
          </p:cNvSpPr>
          <p:nvPr>
            <p:ph idx="1"/>
          </p:nvPr>
        </p:nvSpPr>
        <p:spPr>
          <a:xfrm>
            <a:off x="965200" y="2470248"/>
            <a:ext cx="4048344" cy="3536236"/>
          </a:xfrm>
        </p:spPr>
        <p:txBody>
          <a:bodyPr vert="horz" lIns="91440" tIns="45720" rIns="91440" bIns="45720" rtlCol="0" anchor="t">
            <a:normAutofit/>
          </a:bodyPr>
          <a:lstStyle/>
          <a:p>
            <a:pPr marL="0" indent="0" algn="just">
              <a:buNone/>
            </a:pPr>
            <a:r>
              <a:rPr lang="tr-TR" sz="2400" dirty="0">
                <a:latin typeface="Times New Roman"/>
                <a:ea typeface="+mn-lt"/>
                <a:cs typeface="+mn-lt"/>
              </a:rPr>
              <a:t>Elektron çifti bağı olarak da adlandırılan bu bağın en önemli özelliği, elektronların sıkıca tutulması ve komşu atomlar tarafından eşit olarak (ortaklaşa) paylaşılmasıdır. </a:t>
            </a:r>
            <a:endParaRPr lang="tr-TR" sz="2400" dirty="0">
              <a:latin typeface="Times New Roman"/>
              <a:cs typeface="Calibri"/>
            </a:endParaRPr>
          </a:p>
        </p:txBody>
      </p:sp>
      <p:sp>
        <p:nvSpPr>
          <p:cNvPr id="7"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4">
            <a:extLst>
              <a:ext uri="{FF2B5EF4-FFF2-40B4-BE49-F238E27FC236}">
                <a16:creationId xmlns:a16="http://schemas.microsoft.com/office/drawing/2014/main" id="{7CEF2BE3-9DA2-4ADE-9D3B-AFD65F716181}"/>
              </a:ext>
            </a:extLst>
          </p:cNvPr>
          <p:cNvPicPr>
            <a:picLocks noChangeAspect="1"/>
          </p:cNvPicPr>
          <p:nvPr/>
        </p:nvPicPr>
        <p:blipFill>
          <a:blip r:embed="rId2"/>
          <a:stretch>
            <a:fillRect/>
          </a:stretch>
        </p:blipFill>
        <p:spPr>
          <a:xfrm>
            <a:off x="7809004" y="2105470"/>
            <a:ext cx="2669985" cy="3217333"/>
          </a:xfrm>
          <a:prstGeom prst="rect">
            <a:avLst/>
          </a:prstGeom>
        </p:spPr>
      </p:pic>
    </p:spTree>
    <p:extLst>
      <p:ext uri="{BB962C8B-B14F-4D97-AF65-F5344CB8AC3E}">
        <p14:creationId xmlns:p14="http://schemas.microsoft.com/office/powerpoint/2010/main" val="190699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A2846D61-EEB0-4879-85C6-A59512FA0E56}"/>
              </a:ext>
            </a:extLst>
          </p:cNvPr>
          <p:cNvPicPr>
            <a:picLocks noChangeAspect="1"/>
          </p:cNvPicPr>
          <p:nvPr/>
        </p:nvPicPr>
        <p:blipFill>
          <a:blip r:embed="rId2"/>
          <a:stretch>
            <a:fillRect/>
          </a:stretch>
        </p:blipFill>
        <p:spPr>
          <a:xfrm>
            <a:off x="576244" y="1891490"/>
            <a:ext cx="5628018" cy="2842149"/>
          </a:xfrm>
          <a:prstGeom prst="rect">
            <a:avLst/>
          </a:prstGeom>
        </p:spPr>
      </p:pic>
      <p:sp>
        <p:nvSpPr>
          <p:cNvPr id="39" name="Rectangle 3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BA98FEC-8C6F-4830-BB12-BAECAF0059E7}"/>
              </a:ext>
            </a:extLst>
          </p:cNvPr>
          <p:cNvSpPr>
            <a:spLocks noGrp="1"/>
          </p:cNvSpPr>
          <p:nvPr>
            <p:ph idx="1"/>
          </p:nvPr>
        </p:nvSpPr>
        <p:spPr>
          <a:xfrm>
            <a:off x="7218135" y="2250306"/>
            <a:ext cx="4282984" cy="3511943"/>
          </a:xfrm>
        </p:spPr>
        <p:txBody>
          <a:bodyPr vert="horz" lIns="91440" tIns="45720" rIns="91440" bIns="45720" rtlCol="0" anchor="ctr">
            <a:noAutofit/>
          </a:bodyPr>
          <a:lstStyle/>
          <a:p>
            <a:pPr marL="0" indent="0" algn="just">
              <a:buNone/>
            </a:pPr>
            <a:r>
              <a:rPr lang="tr-TR" sz="1600" dirty="0">
                <a:latin typeface="Times New Roman"/>
                <a:ea typeface="+mn-lt"/>
                <a:cs typeface="+mn-lt"/>
              </a:rPr>
              <a:t>Örneğin atom numarası 7 olan azotun (N) dış kabuğunda 5 elektron bulunur ve bu kabuğun doldurulabilmesi için 3 tane daha elektrona ihtiyacı vardır. </a:t>
            </a:r>
            <a:endParaRPr lang="tr-TR" sz="1600" dirty="0">
              <a:latin typeface="Times New Roman"/>
              <a:cs typeface="Times New Roman"/>
            </a:endParaRPr>
          </a:p>
          <a:p>
            <a:pPr marL="0" indent="0" algn="just">
              <a:buNone/>
            </a:pPr>
            <a:r>
              <a:rPr lang="tr-TR" sz="1600" dirty="0">
                <a:latin typeface="Times New Roman"/>
                <a:ea typeface="+mn-lt"/>
                <a:cs typeface="+mn-lt"/>
              </a:rPr>
              <a:t>Hidrojen (H) atomunun dış kabuğunda ise yalnızca 1 elektron vardır. </a:t>
            </a:r>
          </a:p>
          <a:p>
            <a:pPr marL="0" indent="0" algn="just">
              <a:buNone/>
            </a:pPr>
            <a:r>
              <a:rPr lang="tr-TR" sz="1600" dirty="0">
                <a:latin typeface="Times New Roman"/>
                <a:ea typeface="+mn-lt"/>
                <a:cs typeface="+mn-lt"/>
              </a:rPr>
              <a:t>Kararlı bir yapının oluşumu için N ve H, </a:t>
            </a:r>
            <a:r>
              <a:rPr lang="tr-TR" sz="1600" dirty="0" err="1">
                <a:latin typeface="Times New Roman"/>
                <a:ea typeface="+mn-lt"/>
                <a:cs typeface="+mn-lt"/>
              </a:rPr>
              <a:t>Na</a:t>
            </a:r>
            <a:r>
              <a:rPr lang="tr-TR" sz="1600" dirty="0">
                <a:latin typeface="Times New Roman"/>
                <a:ea typeface="+mn-lt"/>
                <a:cs typeface="+mn-lt"/>
              </a:rPr>
              <a:t> ve Cl’den daha farklı davranır. 1 N atomu, 3 H atomunun elektronlarını paylaşır, buna karşılık kendi 3 elektronunu H atomlarıyla paylaşarak amonyak (NH</a:t>
            </a:r>
            <a:r>
              <a:rPr lang="tr-TR" sz="1000" dirty="0">
                <a:latin typeface="Times New Roman"/>
                <a:ea typeface="+mn-lt"/>
                <a:cs typeface="+mn-lt"/>
              </a:rPr>
              <a:t>3</a:t>
            </a:r>
            <a:r>
              <a:rPr lang="tr-TR" sz="1600" dirty="0">
                <a:latin typeface="Times New Roman"/>
                <a:ea typeface="+mn-lt"/>
                <a:cs typeface="+mn-lt"/>
              </a:rPr>
              <a:t>) bileşiğini oluşturur. </a:t>
            </a:r>
          </a:p>
          <a:p>
            <a:pPr marL="0" indent="0" algn="just">
              <a:buNone/>
            </a:pPr>
            <a:r>
              <a:rPr lang="tr-TR" sz="1600" dirty="0">
                <a:latin typeface="Times New Roman"/>
                <a:ea typeface="+mn-lt"/>
                <a:cs typeface="+mn-lt"/>
              </a:rPr>
              <a:t>Bu durumda iyon oluşmaz, paylaşılan elektronlarla pozitif yüklü çekirdek arasında oluşan çekim kuvvetinden dolayı kuvvetli bağ oluşur.</a:t>
            </a:r>
            <a:endParaRPr lang="tr-TR" sz="1600" dirty="0">
              <a:latin typeface="Times New Roman"/>
              <a:cs typeface="Calibri"/>
            </a:endParaRPr>
          </a:p>
          <a:p>
            <a:pPr marL="0" indent="0" algn="just">
              <a:buNone/>
            </a:pPr>
            <a:endParaRPr lang="tr-TR" sz="1600" dirty="0">
              <a:latin typeface="Times New Roman"/>
              <a:cs typeface="Calibri"/>
            </a:endParaRPr>
          </a:p>
        </p:txBody>
      </p:sp>
      <p:sp>
        <p:nvSpPr>
          <p:cNvPr id="41" name="Rectangle 4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090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3ED2C26-45A6-4D35-B801-B8DE45636D34}"/>
              </a:ext>
            </a:extLst>
          </p:cNvPr>
          <p:cNvSpPr>
            <a:spLocks noGrp="1"/>
          </p:cNvSpPr>
          <p:nvPr>
            <p:ph type="title"/>
          </p:nvPr>
        </p:nvSpPr>
        <p:spPr>
          <a:xfrm>
            <a:off x="793662" y="386930"/>
            <a:ext cx="10066122" cy="1298448"/>
          </a:xfrm>
        </p:spPr>
        <p:txBody>
          <a:bodyPr anchor="b">
            <a:normAutofit/>
          </a:bodyPr>
          <a:lstStyle/>
          <a:p>
            <a:r>
              <a:rPr lang="tr-TR" b="1">
                <a:latin typeface="Times New Roman"/>
                <a:ea typeface="+mj-lt"/>
                <a:cs typeface="+mj-lt"/>
              </a:rPr>
              <a:t>1.3.2 İkincil Bağlar</a:t>
            </a:r>
            <a:endParaRPr lang="tr-TR">
              <a:latin typeface="Times New Roman"/>
              <a:cs typeface="Times New Roman"/>
            </a:endParaRPr>
          </a:p>
          <a:p>
            <a:r>
              <a:rPr lang="tr-TR" b="1">
                <a:latin typeface="Times New Roman"/>
                <a:ea typeface="+mj-lt"/>
                <a:cs typeface="+mj-lt"/>
              </a:rPr>
              <a:t>1.3.2.1 Van der Waals Bağı</a:t>
            </a:r>
            <a:endParaRPr lang="tr-TR">
              <a:latin typeface="Times New Roman"/>
              <a:cs typeface="Times New Roman"/>
            </a:endParaRP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113BE1D-3236-480E-B228-85A46572EC06}"/>
              </a:ext>
            </a:extLst>
          </p:cNvPr>
          <p:cNvSpPr>
            <a:spLocks noGrp="1"/>
          </p:cNvSpPr>
          <p:nvPr>
            <p:ph idx="1"/>
          </p:nvPr>
        </p:nvSpPr>
        <p:spPr>
          <a:xfrm>
            <a:off x="793661" y="2599509"/>
            <a:ext cx="4530898" cy="3639450"/>
          </a:xfrm>
        </p:spPr>
        <p:txBody>
          <a:bodyPr vert="horz" lIns="91440" tIns="45720" rIns="91440" bIns="45720" rtlCol="0" anchor="ctr">
            <a:normAutofit/>
          </a:bodyPr>
          <a:lstStyle/>
          <a:p>
            <a:pPr marL="0" indent="0" algn="just">
              <a:buNone/>
            </a:pPr>
            <a:r>
              <a:rPr lang="tr-TR" sz="1700">
                <a:latin typeface="Times New Roman"/>
                <a:ea typeface="+mn-lt"/>
                <a:cs typeface="+mn-lt"/>
              </a:rPr>
              <a:t>Bir moleküldeki elektronlar sürekli hareket ettiğinden çarpışmalar veya elektriksel çekim kuvveti etkisiyle herhangi bir anda elektronların molekülün bir bölgesinde yığılma olasılığı vardır. Böyle bir durumda, apolar olan bir molekül kısa süreliğine polarlaşır ve bir anlık dipol oluşur. Bir molekülde oluşan anlık dipol yakında bulunan başka bir moleküldeki elektronu da etkiler ve bu molekülde de dipol oluşur. Bu dipol, indüklenmiş dipol olarak adlandırılır. Anlık dipol ve indülenmiş dipoller arasındaki etkileşim moleküllerarası çekim kuvvetlerinin oluşmasına neden olur. Bir tür Van Der Waals etkileşimi olan bu çekim kuvvetleri </a:t>
            </a:r>
            <a:r>
              <a:rPr lang="tr-TR" sz="1700" b="1">
                <a:latin typeface="Times New Roman"/>
                <a:ea typeface="+mn-lt"/>
                <a:cs typeface="+mn-lt"/>
              </a:rPr>
              <a:t>London kuvvetleri </a:t>
            </a:r>
            <a:r>
              <a:rPr lang="tr-TR" sz="1700">
                <a:latin typeface="Times New Roman"/>
                <a:ea typeface="+mn-lt"/>
                <a:cs typeface="+mn-lt"/>
              </a:rPr>
              <a:t>olarak adlandırılır.</a:t>
            </a:r>
            <a:endParaRPr lang="tr-TR" sz="1700">
              <a:latin typeface="Times New Roman"/>
              <a:cs typeface="Calibri"/>
            </a:endParaRPr>
          </a:p>
          <a:p>
            <a:pPr algn="just"/>
            <a:endParaRPr lang="tr-TR" sz="1700">
              <a:latin typeface="Times New Roman"/>
              <a:cs typeface="Calibri"/>
            </a:endParaRPr>
          </a:p>
        </p:txBody>
      </p:sp>
      <p:pic>
        <p:nvPicPr>
          <p:cNvPr id="4" name="Resim 4">
            <a:extLst>
              <a:ext uri="{FF2B5EF4-FFF2-40B4-BE49-F238E27FC236}">
                <a16:creationId xmlns:a16="http://schemas.microsoft.com/office/drawing/2014/main" id="{77A8261C-6860-4089-99D0-AF70E6B9D7A3}"/>
              </a:ext>
            </a:extLst>
          </p:cNvPr>
          <p:cNvPicPr>
            <a:picLocks noChangeAspect="1"/>
          </p:cNvPicPr>
          <p:nvPr/>
        </p:nvPicPr>
        <p:blipFill>
          <a:blip r:embed="rId2"/>
          <a:stretch>
            <a:fillRect/>
          </a:stretch>
        </p:blipFill>
        <p:spPr>
          <a:xfrm>
            <a:off x="5911532" y="3169689"/>
            <a:ext cx="5150277" cy="2343375"/>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559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CEDEC2C-904A-49A0-B081-40870C413DE6}"/>
              </a:ext>
            </a:extLst>
          </p:cNvPr>
          <p:cNvSpPr>
            <a:spLocks noGrp="1"/>
          </p:cNvSpPr>
          <p:nvPr>
            <p:ph idx="1"/>
          </p:nvPr>
        </p:nvSpPr>
        <p:spPr>
          <a:xfrm>
            <a:off x="156922" y="2630824"/>
            <a:ext cx="5480787" cy="3639450"/>
          </a:xfrm>
        </p:spPr>
        <p:txBody>
          <a:bodyPr vert="horz" lIns="91440" tIns="45720" rIns="91440" bIns="45720" rtlCol="0" anchor="ctr">
            <a:noAutofit/>
          </a:bodyPr>
          <a:lstStyle/>
          <a:p>
            <a:pPr marL="0" indent="0" algn="just">
              <a:buNone/>
            </a:pPr>
            <a:r>
              <a:rPr lang="tr-TR" sz="1800" dirty="0" err="1">
                <a:latin typeface="Times New Roman"/>
                <a:ea typeface="+mn-lt"/>
                <a:cs typeface="+mn-lt"/>
              </a:rPr>
              <a:t>London</a:t>
            </a:r>
            <a:r>
              <a:rPr lang="tr-TR" sz="1800" dirty="0">
                <a:latin typeface="Times New Roman"/>
                <a:ea typeface="+mn-lt"/>
                <a:cs typeface="+mn-lt"/>
              </a:rPr>
              <a:t> kuvvetleri, geçici zayıf bağlara sebep olduğundan sadece bu tür bağları içeren </a:t>
            </a:r>
            <a:r>
              <a:rPr lang="tr-TR" sz="1800" dirty="0" err="1">
                <a:latin typeface="Times New Roman"/>
                <a:ea typeface="+mn-lt"/>
                <a:cs typeface="+mn-lt"/>
              </a:rPr>
              <a:t>apolar</a:t>
            </a:r>
            <a:r>
              <a:rPr lang="tr-TR" sz="1800" dirty="0">
                <a:latin typeface="Times New Roman"/>
                <a:ea typeface="+mn-lt"/>
                <a:cs typeface="+mn-lt"/>
              </a:rPr>
              <a:t> maddeler genelde oda sıcaklığında gaz halinde bulunur. Ancak çok düşük sıcaklıklarda ve yüksek basınç altında </a:t>
            </a:r>
            <a:r>
              <a:rPr lang="tr-TR" sz="1800" dirty="0" err="1">
                <a:latin typeface="Times New Roman"/>
                <a:ea typeface="+mn-lt"/>
                <a:cs typeface="+mn-lt"/>
              </a:rPr>
              <a:t>London</a:t>
            </a:r>
            <a:r>
              <a:rPr lang="tr-TR" sz="1800" dirty="0">
                <a:latin typeface="Times New Roman"/>
                <a:ea typeface="+mn-lt"/>
                <a:cs typeface="+mn-lt"/>
              </a:rPr>
              <a:t> kuvvetleri CO</a:t>
            </a:r>
            <a:r>
              <a:rPr lang="tr-TR" sz="1000" dirty="0">
                <a:latin typeface="Times New Roman"/>
                <a:ea typeface="+mn-lt"/>
                <a:cs typeface="+mn-lt"/>
              </a:rPr>
              <a:t>2</a:t>
            </a:r>
            <a:r>
              <a:rPr lang="tr-TR" sz="1800" dirty="0">
                <a:latin typeface="Times New Roman"/>
                <a:ea typeface="+mn-lt"/>
                <a:cs typeface="+mn-lt"/>
              </a:rPr>
              <a:t> gibi </a:t>
            </a:r>
            <a:r>
              <a:rPr lang="tr-TR" sz="1800" dirty="0" err="1">
                <a:latin typeface="Times New Roman"/>
                <a:ea typeface="+mn-lt"/>
                <a:cs typeface="+mn-lt"/>
              </a:rPr>
              <a:t>apolar</a:t>
            </a:r>
            <a:r>
              <a:rPr lang="tr-TR" sz="1800" dirty="0">
                <a:latin typeface="Times New Roman"/>
                <a:ea typeface="+mn-lt"/>
                <a:cs typeface="+mn-lt"/>
              </a:rPr>
              <a:t> maddelerin katı ya da sıvı halde kalmasını sağlayabilir. </a:t>
            </a:r>
            <a:endParaRPr lang="tr-TR" sz="1800" dirty="0">
              <a:latin typeface="Times New Roman"/>
              <a:cs typeface="Calibri" panose="020F0502020204030204"/>
            </a:endParaRPr>
          </a:p>
          <a:p>
            <a:pPr marL="0" indent="0" algn="just">
              <a:buNone/>
            </a:pPr>
            <a:r>
              <a:rPr lang="tr-TR" sz="1800" dirty="0" err="1">
                <a:latin typeface="Times New Roman"/>
                <a:ea typeface="+mn-lt"/>
                <a:cs typeface="+mn-lt"/>
              </a:rPr>
              <a:t>London</a:t>
            </a:r>
            <a:r>
              <a:rPr lang="tr-TR" sz="1800" dirty="0">
                <a:latin typeface="Times New Roman"/>
                <a:ea typeface="+mn-lt"/>
                <a:cs typeface="+mn-lt"/>
              </a:rPr>
              <a:t> kuvvetleri, </a:t>
            </a:r>
            <a:r>
              <a:rPr lang="tr-TR" sz="1800" dirty="0" err="1">
                <a:latin typeface="Times New Roman"/>
                <a:ea typeface="+mn-lt"/>
                <a:cs typeface="+mn-lt"/>
              </a:rPr>
              <a:t>apolar</a:t>
            </a:r>
            <a:r>
              <a:rPr lang="tr-TR" sz="1800" dirty="0">
                <a:latin typeface="Times New Roman"/>
                <a:ea typeface="+mn-lt"/>
                <a:cs typeface="+mn-lt"/>
              </a:rPr>
              <a:t> maddelerin birbiri içinde çözünmesinde de etkilidir. </a:t>
            </a:r>
            <a:r>
              <a:rPr lang="tr-TR" sz="1800" dirty="0" err="1">
                <a:latin typeface="Times New Roman"/>
                <a:ea typeface="+mn-lt"/>
                <a:cs typeface="+mn-lt"/>
              </a:rPr>
              <a:t>Apolar</a:t>
            </a:r>
            <a:r>
              <a:rPr lang="tr-TR" sz="1800" dirty="0">
                <a:latin typeface="Times New Roman"/>
                <a:ea typeface="+mn-lt"/>
                <a:cs typeface="+mn-lt"/>
              </a:rPr>
              <a:t> moleküllerden oluşan iyodun, yine </a:t>
            </a:r>
            <a:r>
              <a:rPr lang="tr-TR" sz="1800" dirty="0" err="1">
                <a:latin typeface="Times New Roman"/>
                <a:ea typeface="+mn-lt"/>
                <a:cs typeface="+mn-lt"/>
              </a:rPr>
              <a:t>apolar</a:t>
            </a:r>
            <a:r>
              <a:rPr lang="tr-TR" sz="1800" dirty="0">
                <a:latin typeface="Times New Roman"/>
                <a:ea typeface="+mn-lt"/>
                <a:cs typeface="+mn-lt"/>
              </a:rPr>
              <a:t> moleküllerden oluşan brom sıvısı içerisinde çözünmesi </a:t>
            </a:r>
            <a:r>
              <a:rPr lang="tr-TR" sz="1800" dirty="0" err="1">
                <a:latin typeface="Times New Roman"/>
                <a:ea typeface="+mn-lt"/>
                <a:cs typeface="+mn-lt"/>
              </a:rPr>
              <a:t>London</a:t>
            </a:r>
            <a:r>
              <a:rPr lang="tr-TR" sz="1800" dirty="0">
                <a:latin typeface="Times New Roman"/>
                <a:ea typeface="+mn-lt"/>
                <a:cs typeface="+mn-lt"/>
              </a:rPr>
              <a:t> kuvvetleriyle açıklanabilir. </a:t>
            </a:r>
            <a:endParaRPr lang="tr-TR" sz="1800" dirty="0">
              <a:latin typeface="Times New Roman"/>
              <a:cs typeface="Calibri" panose="020F0502020204030204"/>
            </a:endParaRPr>
          </a:p>
          <a:p>
            <a:pPr marL="0" indent="0" algn="just">
              <a:buNone/>
            </a:pPr>
            <a:r>
              <a:rPr lang="tr-TR" sz="1800" dirty="0">
                <a:latin typeface="Times New Roman"/>
                <a:ea typeface="+mn-lt"/>
                <a:cs typeface="+mn-lt"/>
              </a:rPr>
              <a:t>Aslında </a:t>
            </a:r>
            <a:r>
              <a:rPr lang="tr-TR" sz="1800" dirty="0" err="1">
                <a:latin typeface="Times New Roman"/>
                <a:ea typeface="+mn-lt"/>
                <a:cs typeface="+mn-lt"/>
              </a:rPr>
              <a:t>London</a:t>
            </a:r>
            <a:r>
              <a:rPr lang="tr-TR" sz="1800" dirty="0">
                <a:latin typeface="Times New Roman"/>
                <a:ea typeface="+mn-lt"/>
                <a:cs typeface="+mn-lt"/>
              </a:rPr>
              <a:t> kuvvetleri polar moleküller arasında da söz konusudur (</a:t>
            </a:r>
            <a:r>
              <a:rPr lang="tr-TR" sz="1800" dirty="0" err="1">
                <a:latin typeface="Times New Roman"/>
                <a:ea typeface="+mn-lt"/>
                <a:cs typeface="+mn-lt"/>
              </a:rPr>
              <a:t>NaCl</a:t>
            </a:r>
            <a:r>
              <a:rPr lang="tr-TR" sz="1800" dirty="0">
                <a:latin typeface="Times New Roman"/>
                <a:ea typeface="+mn-lt"/>
                <a:cs typeface="+mn-lt"/>
              </a:rPr>
              <a:t> ve H O gibi). Ancak bu 2 kuvvetler diğer Van Der </a:t>
            </a:r>
            <a:r>
              <a:rPr lang="tr-TR" sz="1800" dirty="0" err="1">
                <a:latin typeface="Times New Roman"/>
                <a:ea typeface="+mn-lt"/>
                <a:cs typeface="+mn-lt"/>
              </a:rPr>
              <a:t>Waals</a:t>
            </a:r>
            <a:r>
              <a:rPr lang="tr-TR" sz="1800" dirty="0">
                <a:latin typeface="Times New Roman"/>
                <a:ea typeface="+mn-lt"/>
                <a:cs typeface="+mn-lt"/>
              </a:rPr>
              <a:t> bağları yanında çoğu zaman ihmal edilebilecek kadar küçüktür.</a:t>
            </a:r>
            <a:endParaRPr lang="tr-TR" sz="1800" dirty="0">
              <a:latin typeface="Times New Roman"/>
              <a:cs typeface="Calibri" panose="020F0502020204030204"/>
            </a:endParaRPr>
          </a:p>
          <a:p>
            <a:pPr algn="just"/>
            <a:endParaRPr lang="tr-TR" sz="1800" dirty="0">
              <a:latin typeface="Times New Roman"/>
              <a:cs typeface="Calibri" panose="020F0502020204030204"/>
            </a:endParaRPr>
          </a:p>
        </p:txBody>
      </p:sp>
      <p:pic>
        <p:nvPicPr>
          <p:cNvPr id="4" name="Resim 4">
            <a:extLst>
              <a:ext uri="{FF2B5EF4-FFF2-40B4-BE49-F238E27FC236}">
                <a16:creationId xmlns:a16="http://schemas.microsoft.com/office/drawing/2014/main" id="{0A6256E7-B1DC-48DF-980B-4BAC2AF69D00}"/>
              </a:ext>
            </a:extLst>
          </p:cNvPr>
          <p:cNvPicPr>
            <a:picLocks noChangeAspect="1"/>
          </p:cNvPicPr>
          <p:nvPr/>
        </p:nvPicPr>
        <p:blipFill>
          <a:blip r:embed="rId2"/>
          <a:stretch>
            <a:fillRect/>
          </a:stretch>
        </p:blipFill>
        <p:spPr>
          <a:xfrm>
            <a:off x="5911532" y="3169689"/>
            <a:ext cx="5150277" cy="2343375"/>
          </a:xfrm>
          <a:prstGeom prst="rect">
            <a:avLst/>
          </a:prstGeom>
        </p:spPr>
      </p:pic>
      <p:sp>
        <p:nvSpPr>
          <p:cNvPr id="10"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73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3C4A405-D504-4271-903C-2191932D656F}"/>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lgn="just">
              <a:buNone/>
            </a:pPr>
            <a:r>
              <a:rPr lang="tr-TR" sz="2000" b="1">
                <a:latin typeface="Times New Roman"/>
                <a:ea typeface="+mn-lt"/>
                <a:cs typeface="+mn-lt"/>
              </a:rPr>
              <a:t>Hidrojen bağı, </a:t>
            </a:r>
            <a:r>
              <a:rPr lang="tr-TR" sz="2000">
                <a:latin typeface="Times New Roman"/>
                <a:ea typeface="+mn-lt"/>
                <a:cs typeface="+mn-lt"/>
              </a:rPr>
              <a:t>bir molekülde oksijen, azot veya flor gibi elektronegatif bir atoma bağlı hidrojenin kısmi artı yükle yüklenmesi sonucu, başka veya aynı moleküldeki elektonegatif atom ile yaptığı kuvvetli bağdır. </a:t>
            </a:r>
            <a:endParaRPr lang="tr-TR" sz="2000">
              <a:latin typeface="Times New Roman"/>
              <a:cs typeface="Calibri" panose="020F0502020204030204"/>
            </a:endParaRPr>
          </a:p>
          <a:p>
            <a:pPr marL="0" indent="0" algn="just">
              <a:buNone/>
            </a:pPr>
            <a:r>
              <a:rPr lang="tr-TR" sz="2000">
                <a:latin typeface="Times New Roman"/>
                <a:ea typeface="+mn-lt"/>
                <a:cs typeface="+mn-lt"/>
              </a:rPr>
              <a:t>Van der Waals kuvvetinden güçlü olmasına karşın, hidrojen bağı iyonik bağ ve kovalent bağdan daha güçsüzdür. Hidrojen bağı ismi, bağın bir hidrojen atomunu kapsamasından gelir. Genelde bağ, hidrojenin flor, oksijen ve azot gibi elektronegatifliği yüksek atomlarla yapmış olduğu kuvvetli bir etkileşim türüdür. </a:t>
            </a:r>
            <a:endParaRPr lang="tr-TR" sz="2000">
              <a:latin typeface="Times New Roman"/>
              <a:cs typeface="Calibri" panose="020F0502020204030204"/>
            </a:endParaRPr>
          </a:p>
          <a:p>
            <a:pPr marL="0" indent="0" algn="just">
              <a:buNone/>
            </a:pPr>
            <a:r>
              <a:rPr lang="tr-TR" sz="2000">
                <a:latin typeface="Times New Roman"/>
                <a:ea typeface="+mn-lt"/>
                <a:cs typeface="+mn-lt"/>
              </a:rPr>
              <a:t>Hidrojen bağı içeren maddelerin erime – kaynama noktaları Van der Waals bağı içeren maddelere göre daha yüksektir.</a:t>
            </a:r>
            <a:endParaRPr lang="tr-TR" sz="2000">
              <a:latin typeface="Times New Roman"/>
              <a:cs typeface="Calibri" panose="020F0502020204030204"/>
            </a:endParaRPr>
          </a:p>
        </p:txBody>
      </p:sp>
      <p:pic>
        <p:nvPicPr>
          <p:cNvPr id="4" name="Resim 4">
            <a:extLst>
              <a:ext uri="{FF2B5EF4-FFF2-40B4-BE49-F238E27FC236}">
                <a16:creationId xmlns:a16="http://schemas.microsoft.com/office/drawing/2014/main" id="{0DCB1224-59C4-42CF-8927-52AF6F60994F}"/>
              </a:ext>
            </a:extLst>
          </p:cNvPr>
          <p:cNvPicPr>
            <a:picLocks noChangeAspect="1"/>
          </p:cNvPicPr>
          <p:nvPr/>
        </p:nvPicPr>
        <p:blipFill rotWithShape="1">
          <a:blip r:embed="rId2"/>
          <a:srcRect t="2697" r="1" b="7176"/>
          <a:stretch/>
        </p:blipFill>
        <p:spPr>
          <a:xfrm>
            <a:off x="7675658" y="2093976"/>
            <a:ext cx="3941064" cy="4096512"/>
          </a:xfrm>
          <a:prstGeom prst="rect">
            <a:avLst/>
          </a:prstGeom>
        </p:spPr>
      </p:pic>
    </p:spTree>
    <p:extLst>
      <p:ext uri="{BB962C8B-B14F-4D97-AF65-F5344CB8AC3E}">
        <p14:creationId xmlns:p14="http://schemas.microsoft.com/office/powerpoint/2010/main" val="161208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951EB05-2746-4988-AC5C-A11A869E0FB8}"/>
              </a:ext>
            </a:extLst>
          </p:cNvPr>
          <p:cNvSpPr>
            <a:spLocks noGrp="1"/>
          </p:cNvSpPr>
          <p:nvPr>
            <p:ph type="title"/>
          </p:nvPr>
        </p:nvSpPr>
        <p:spPr>
          <a:xfrm>
            <a:off x="1043631" y="873940"/>
            <a:ext cx="5052369" cy="1035781"/>
          </a:xfrm>
        </p:spPr>
        <p:txBody>
          <a:bodyPr anchor="ctr">
            <a:normAutofit/>
          </a:bodyPr>
          <a:lstStyle/>
          <a:p>
            <a:r>
              <a:rPr lang="tr-TR" sz="3300" b="1">
                <a:latin typeface="Times New Roman"/>
                <a:ea typeface="+mj-lt"/>
                <a:cs typeface="+mj-lt"/>
              </a:rPr>
              <a:t>1.3.3 Atomlararası Uzaklık ve Bağ Enerjisi</a:t>
            </a:r>
            <a:endParaRPr lang="tr-TR" sz="3300">
              <a:latin typeface="Times New Roman"/>
              <a:ea typeface="+mj-lt"/>
              <a:cs typeface="+mj-lt"/>
            </a:endParaRPr>
          </a:p>
        </p:txBody>
      </p:sp>
      <p:sp>
        <p:nvSpPr>
          <p:cNvPr id="6" name="İçerik Yer Tutucusu 5">
            <a:extLst>
              <a:ext uri="{FF2B5EF4-FFF2-40B4-BE49-F238E27FC236}">
                <a16:creationId xmlns:a16="http://schemas.microsoft.com/office/drawing/2014/main" id="{CD23D38B-E855-415A-B1F1-79CCA074F57F}"/>
              </a:ext>
            </a:extLst>
          </p:cNvPr>
          <p:cNvSpPr>
            <a:spLocks noGrp="1"/>
          </p:cNvSpPr>
          <p:nvPr>
            <p:ph idx="1"/>
          </p:nvPr>
        </p:nvSpPr>
        <p:spPr>
          <a:xfrm>
            <a:off x="1045029" y="2524721"/>
            <a:ext cx="4991629" cy="3677123"/>
          </a:xfrm>
        </p:spPr>
        <p:txBody>
          <a:bodyPr vert="horz" lIns="91440" tIns="45720" rIns="91440" bIns="45720" rtlCol="0" anchor="ctr">
            <a:normAutofit/>
          </a:bodyPr>
          <a:lstStyle/>
          <a:p>
            <a:pPr marL="0" indent="0" algn="just">
              <a:buNone/>
            </a:pPr>
            <a:r>
              <a:rPr lang="tr-TR" sz="2000">
                <a:latin typeface="Times New Roman"/>
                <a:ea typeface="+mn-lt"/>
                <a:cs typeface="+mn-lt"/>
              </a:rPr>
              <a:t>İyonik bağ için gerekli bağ enerjisi 150-370 kcal/mol iken, kovalent bağ için 125-300 kcal/mol ve metalik bağ için 25-200 kcal/mol'dür. Seramik ve metal atomları kuvvetli bağlarla bağlıdırlar. </a:t>
            </a:r>
            <a:endParaRPr lang="tr-TR"/>
          </a:p>
          <a:p>
            <a:pPr marL="0" indent="0" algn="just">
              <a:buNone/>
            </a:pPr>
            <a:r>
              <a:rPr lang="tr-TR" sz="2000">
                <a:latin typeface="Times New Roman"/>
                <a:ea typeface="+mn-lt"/>
                <a:cs typeface="+mn-lt"/>
              </a:rPr>
              <a:t>Bağ enerjileri kuvvetli bağların onda biri kadar olan Van der Waals bağı (1-10 kcal/mol) zayıf bağ olarak adlandırılır. Zayıf bağlar hemen hemen bütün maddelerde bulunur. </a:t>
            </a:r>
            <a:endParaRPr lang="tr-TR" sz="2000" dirty="0">
              <a:latin typeface="Times New Roman"/>
              <a:cs typeface="Calibri" panose="020F0502020204030204"/>
            </a:endParaRPr>
          </a:p>
          <a:p>
            <a:pPr marL="0" indent="0" algn="just">
              <a:buNone/>
            </a:pPr>
            <a:endParaRPr lang="tr-TR" sz="2000" dirty="0">
              <a:latin typeface="Times New Roman"/>
              <a:cs typeface="Calibri" panose="020F0502020204030204"/>
            </a:endParaRP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7" descr="tablo içeren bir resim&#10;&#10;Açıklama otomatik olarak oluşturuldu">
            <a:extLst>
              <a:ext uri="{FF2B5EF4-FFF2-40B4-BE49-F238E27FC236}">
                <a16:creationId xmlns:a16="http://schemas.microsoft.com/office/drawing/2014/main" id="{B19DC2ED-519C-4C38-A389-B9B51ABA1CEB}"/>
              </a:ext>
            </a:extLst>
          </p:cNvPr>
          <p:cNvPicPr>
            <a:picLocks noChangeAspect="1"/>
          </p:cNvPicPr>
          <p:nvPr/>
        </p:nvPicPr>
        <p:blipFill>
          <a:blip r:embed="rId2"/>
          <a:stretch>
            <a:fillRect/>
          </a:stretch>
        </p:blipFill>
        <p:spPr>
          <a:xfrm>
            <a:off x="6930493" y="1891260"/>
            <a:ext cx="4223252" cy="3135764"/>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66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081C0E47-A29F-4039-BF5E-1EE9C36CC44F}"/>
              </a:ext>
            </a:extLst>
          </p:cNvPr>
          <p:cNvPicPr>
            <a:picLocks noChangeAspect="1"/>
          </p:cNvPicPr>
          <p:nvPr/>
        </p:nvPicPr>
        <p:blipFill>
          <a:blip r:embed="rId2"/>
          <a:stretch>
            <a:fillRect/>
          </a:stretch>
        </p:blipFill>
        <p:spPr>
          <a:xfrm>
            <a:off x="532224" y="326929"/>
            <a:ext cx="5698144" cy="6204141"/>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8521B19-4B64-4D7F-B8D6-1978C581120C}"/>
              </a:ext>
            </a:extLst>
          </p:cNvPr>
          <p:cNvSpPr>
            <a:spLocks noGrp="1"/>
          </p:cNvSpPr>
          <p:nvPr>
            <p:ph idx="1"/>
          </p:nvPr>
        </p:nvSpPr>
        <p:spPr>
          <a:xfrm>
            <a:off x="6739128" y="2664886"/>
            <a:ext cx="5163353" cy="3550789"/>
          </a:xfrm>
        </p:spPr>
        <p:txBody>
          <a:bodyPr vert="horz" lIns="91440" tIns="45720" rIns="91440" bIns="45720" rtlCol="0" anchor="t">
            <a:noAutofit/>
          </a:bodyPr>
          <a:lstStyle/>
          <a:p>
            <a:pPr marL="0" indent="0" algn="just">
              <a:buNone/>
            </a:pPr>
            <a:r>
              <a:rPr lang="tr-TR" sz="1600" b="1">
                <a:latin typeface="Times New Roman"/>
                <a:ea typeface="+mn-lt"/>
                <a:cs typeface="+mn-lt"/>
              </a:rPr>
              <a:t>Atomlar arası mesafe: </a:t>
            </a:r>
            <a:r>
              <a:rPr lang="tr-TR" sz="1600">
                <a:latin typeface="Times New Roman"/>
                <a:ea typeface="+mn-lt"/>
                <a:cs typeface="+mn-lt"/>
              </a:rPr>
              <a:t>Bir malzemenin yapısını atomlar arası mesafe ve atomların diziliş biçimleri belirler. Atomlar arasındaki denge mesafesi atomlar veya iyonlar arasındaki itme ve çekme kuvvetleri etkisi ile meydana gelir.</a:t>
            </a:r>
            <a:endParaRPr lang="tr-TR" sz="1600" dirty="0">
              <a:latin typeface="Times New Roman"/>
              <a:cs typeface="Calibri" panose="020F0502020204030204"/>
            </a:endParaRPr>
          </a:p>
          <a:p>
            <a:pPr marL="0" indent="0" algn="just">
              <a:buNone/>
            </a:pPr>
            <a:r>
              <a:rPr lang="tr-TR" sz="1600">
                <a:latin typeface="Times New Roman"/>
                <a:ea typeface="+mn-lt"/>
                <a:cs typeface="+mn-lt"/>
              </a:rPr>
              <a:t>İki iyon arasında meydana gelen çekme kuvveti sayesinde iyonlar arası mesafe azalır. Ne zamanki iyonlar birbirine temas ettiğinde, iyonların eksi yüklü elektronları arasında da bir itme kuvveti meydana gelerek iyonlar arası mesafenin daha da azalmasını önler. Atomlar arası toplam kuvvet (FT), çekme kuvvetinin (FÇ) ve itme kuvvetinin (Fİ) toplamına eşittir (FT=FÇ+Fİ). İyonlar arasındaki çekme ve itme kuvvetlerinin eşit olduğu noktada, toplam kuvvet sıfır olur (FT=FÇ+Fİ=0) ve iyonlar arası denge meydana gelir. Denge halindeki iki iyon arasındaki uzaklığa, atomlar arası denge mesafesi adı verilir. Atomlar arası denge mesafesi iki iyon yarıçaplarının toplamına eşit olacaktır. </a:t>
            </a:r>
            <a:endParaRPr lang="tr-TR" sz="1600" dirty="0">
              <a:latin typeface="Times New Roman"/>
              <a:cs typeface="Calibri" panose="020F0502020204030204"/>
            </a:endParaRPr>
          </a:p>
          <a:p>
            <a:pPr algn="just"/>
            <a:endParaRPr lang="tr-TR" sz="1600" dirty="0">
              <a:latin typeface="Times New Roman"/>
              <a:cs typeface="Calibri" panose="020F0502020204030204"/>
            </a:endParaRPr>
          </a:p>
        </p:txBody>
      </p:sp>
    </p:spTree>
    <p:extLst>
      <p:ext uri="{BB962C8B-B14F-4D97-AF65-F5344CB8AC3E}">
        <p14:creationId xmlns:p14="http://schemas.microsoft.com/office/powerpoint/2010/main" val="355296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A9C899A-1828-4D7D-89A0-FB09BA337A12}"/>
              </a:ext>
            </a:extLst>
          </p:cNvPr>
          <p:cNvSpPr>
            <a:spLocks noGrp="1"/>
          </p:cNvSpPr>
          <p:nvPr>
            <p:ph type="title"/>
          </p:nvPr>
        </p:nvSpPr>
        <p:spPr>
          <a:xfrm>
            <a:off x="1099425" y="1238081"/>
            <a:ext cx="4709345" cy="962953"/>
          </a:xfrm>
        </p:spPr>
        <p:txBody>
          <a:bodyPr anchor="b">
            <a:normAutofit/>
          </a:bodyPr>
          <a:lstStyle/>
          <a:p>
            <a:r>
              <a:rPr lang="tr-TR" sz="2900" b="1">
                <a:latin typeface="Times New Roman"/>
                <a:ea typeface="+mj-lt"/>
                <a:cs typeface="+mj-lt"/>
              </a:rPr>
              <a:t>1.2 Atom Yapısı ve Elektron Düzeni</a:t>
            </a:r>
            <a:endParaRPr lang="tr-TR" sz="2900">
              <a:latin typeface="Times New Roman"/>
              <a:cs typeface="Times New Roman"/>
            </a:endParaRPr>
          </a:p>
        </p:txBody>
      </p:sp>
      <p:sp>
        <p:nvSpPr>
          <p:cNvPr id="10"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7DF334F-F0A3-4288-89D0-C0F679D34CFA}"/>
              </a:ext>
            </a:extLst>
          </p:cNvPr>
          <p:cNvSpPr>
            <a:spLocks noGrp="1"/>
          </p:cNvSpPr>
          <p:nvPr>
            <p:ph idx="1"/>
          </p:nvPr>
        </p:nvSpPr>
        <p:spPr>
          <a:xfrm>
            <a:off x="1100736" y="2508105"/>
            <a:ext cx="4709345" cy="3632493"/>
          </a:xfrm>
        </p:spPr>
        <p:txBody>
          <a:bodyPr vert="horz" lIns="91440" tIns="45720" rIns="91440" bIns="45720" rtlCol="0" anchor="ctr">
            <a:normAutofit/>
          </a:bodyPr>
          <a:lstStyle/>
          <a:p>
            <a:pPr marL="457200" indent="-457200" algn="just"/>
            <a:r>
              <a:rPr lang="tr-TR" sz="1900">
                <a:latin typeface="Times New Roman"/>
                <a:ea typeface="+mn-lt"/>
                <a:cs typeface="+mn-lt"/>
              </a:rPr>
              <a:t>Bütün maddeler kimyasal elementlerden oluşur. Elementler ise atomlardan meydana gelir. </a:t>
            </a:r>
            <a:endParaRPr lang="tr-TR" sz="1900">
              <a:latin typeface="Calibri" panose="020F0502020204030204"/>
              <a:ea typeface="+mn-lt"/>
              <a:cs typeface="+mn-lt"/>
            </a:endParaRPr>
          </a:p>
          <a:p>
            <a:pPr marL="457200" indent="-457200" algn="just"/>
            <a:r>
              <a:rPr lang="tr-TR" sz="1900">
                <a:latin typeface="Times New Roman"/>
                <a:ea typeface="+mn-lt"/>
                <a:cs typeface="+mn-lt"/>
              </a:rPr>
              <a:t>Bir elementin kimyasal özelliklerini taşıyan en küçük parçasına o elementin </a:t>
            </a:r>
            <a:r>
              <a:rPr lang="tr-TR" sz="1900" b="1">
                <a:latin typeface="Times New Roman"/>
                <a:ea typeface="+mn-lt"/>
                <a:cs typeface="+mn-lt"/>
              </a:rPr>
              <a:t>atomu</a:t>
            </a:r>
            <a:r>
              <a:rPr lang="tr-TR" sz="1900">
                <a:latin typeface="Times New Roman"/>
                <a:ea typeface="+mn-lt"/>
                <a:cs typeface="+mn-lt"/>
              </a:rPr>
              <a:t> denir. Bu nedenle, her elementin karakteristik özelliği onu oluşturan atomların yapısına bağlıdır.</a:t>
            </a:r>
            <a:endParaRPr lang="tr-TR" sz="1900">
              <a:cs typeface="Calibri" panose="020F0502020204030204"/>
            </a:endParaRPr>
          </a:p>
          <a:p>
            <a:pPr marL="457200" indent="-457200" algn="just">
              <a:buFont typeface="Wingdings" panose="020B0604020202020204" pitchFamily="34" charset="0"/>
              <a:buChar char="ü"/>
            </a:pPr>
            <a:r>
              <a:rPr lang="tr-TR" sz="1900">
                <a:latin typeface="Times New Roman"/>
                <a:ea typeface="+mn-lt"/>
                <a:cs typeface="+mn-lt"/>
              </a:rPr>
              <a:t>Bir atom 3 parçacıktan oluşur: </a:t>
            </a:r>
            <a:r>
              <a:rPr lang="tr-TR" sz="1900" b="1">
                <a:latin typeface="Times New Roman"/>
                <a:ea typeface="+mn-lt"/>
                <a:cs typeface="+mn-lt"/>
              </a:rPr>
              <a:t>elektronlar (negatif elektrik yüklü), protonlar (pozitif elektrikle yüklü) ve nötronlardır (yüksüz).</a:t>
            </a:r>
            <a:endParaRPr lang="tr-TR" sz="1900" b="1">
              <a:latin typeface="Times New Roman"/>
              <a:cs typeface="Calibri"/>
            </a:endParaRPr>
          </a:p>
          <a:p>
            <a:pPr marL="0" indent="0" algn="just">
              <a:buNone/>
            </a:pPr>
            <a:endParaRPr lang="tr-TR" sz="1900">
              <a:latin typeface="Times New Roman"/>
              <a:cs typeface="Calibri"/>
            </a:endParaRPr>
          </a:p>
        </p:txBody>
      </p:sp>
      <p:pic>
        <p:nvPicPr>
          <p:cNvPr id="4" name="Resim 4">
            <a:extLst>
              <a:ext uri="{FF2B5EF4-FFF2-40B4-BE49-F238E27FC236}">
                <a16:creationId xmlns:a16="http://schemas.microsoft.com/office/drawing/2014/main" id="{344776D0-B005-49B4-BEFE-EFC2F2D88E34}"/>
              </a:ext>
            </a:extLst>
          </p:cNvPr>
          <p:cNvPicPr>
            <a:picLocks noChangeAspect="1"/>
          </p:cNvPicPr>
          <p:nvPr/>
        </p:nvPicPr>
        <p:blipFill rotWithShape="1">
          <a:blip r:embed="rId2"/>
          <a:srcRect r="1907" b="-2"/>
          <a:stretch/>
        </p:blipFill>
        <p:spPr>
          <a:xfrm>
            <a:off x="6538366" y="1383738"/>
            <a:ext cx="4929098" cy="4756870"/>
          </a:xfrm>
          <a:prstGeom prst="rect">
            <a:avLst/>
          </a:prstGeom>
        </p:spPr>
      </p:pic>
    </p:spTree>
    <p:extLst>
      <p:ext uri="{BB962C8B-B14F-4D97-AF65-F5344CB8AC3E}">
        <p14:creationId xmlns:p14="http://schemas.microsoft.com/office/powerpoint/2010/main" val="858893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6AFEDD2-20FE-4D23-865A-97162082BD34}"/>
              </a:ext>
            </a:extLst>
          </p:cNvPr>
          <p:cNvSpPr>
            <a:spLocks noGrp="1"/>
          </p:cNvSpPr>
          <p:nvPr>
            <p:ph idx="1"/>
          </p:nvPr>
        </p:nvSpPr>
        <p:spPr>
          <a:xfrm>
            <a:off x="159707" y="955434"/>
            <a:ext cx="5934853" cy="3843666"/>
          </a:xfrm>
        </p:spPr>
        <p:txBody>
          <a:bodyPr vert="horz" lIns="91440" tIns="45720" rIns="91440" bIns="45720" rtlCol="0" anchor="t">
            <a:noAutofit/>
          </a:bodyPr>
          <a:lstStyle/>
          <a:p>
            <a:pPr marL="0" indent="0" algn="just">
              <a:buNone/>
            </a:pPr>
            <a:r>
              <a:rPr lang="tr-TR" sz="1800">
                <a:latin typeface="Times New Roman"/>
                <a:ea typeface="+mn-lt"/>
                <a:cs typeface="+mn-lt"/>
              </a:rPr>
              <a:t>Atomlar arası denge mesafesi, atomların veya iyonların yarıçaplarının toplanması ile hesaplanabilir. Atomlar arası bu mesafeyi bazı faktörler değiştirebilir. Sıcaklık, iyon çapı, kovalent bağda paylaşılan elektron sayısı ve komşu atomlarının sayısı atomlar arası mesafenin değişmesine sebep olan faktörlerdir. </a:t>
            </a:r>
            <a:endParaRPr lang="tr-TR" sz="1800" dirty="0">
              <a:latin typeface="Times New Roman"/>
              <a:cs typeface="Calibri" panose="020F0502020204030204"/>
            </a:endParaRPr>
          </a:p>
          <a:p>
            <a:pPr marL="457200" indent="-457200" algn="just">
              <a:buAutoNum type="alphaLcParenR"/>
            </a:pPr>
            <a:r>
              <a:rPr lang="tr-TR" sz="1800" b="1">
                <a:latin typeface="Times New Roman"/>
                <a:ea typeface="+mn-lt"/>
                <a:cs typeface="+mn-lt"/>
              </a:rPr>
              <a:t>Sıcaklık: </a:t>
            </a:r>
            <a:r>
              <a:rPr lang="tr-TR" sz="1800">
                <a:latin typeface="Times New Roman"/>
                <a:ea typeface="+mn-lt"/>
                <a:cs typeface="+mn-lt"/>
              </a:rPr>
              <a:t>Atomlar arası mesafe sıcaklık arttıkça büyümektedir. </a:t>
            </a:r>
            <a:endParaRPr lang="tr-TR" sz="1800" dirty="0">
              <a:latin typeface="Times New Roman"/>
              <a:cs typeface="Calibri" panose="020F0502020204030204"/>
            </a:endParaRPr>
          </a:p>
          <a:p>
            <a:pPr marL="457200" indent="-457200" algn="just">
              <a:buAutoNum type="alphaLcParenR"/>
            </a:pPr>
            <a:r>
              <a:rPr lang="tr-TR" sz="1800" b="1">
                <a:latin typeface="Times New Roman"/>
                <a:ea typeface="+mn-lt"/>
                <a:cs typeface="+mn-lt"/>
              </a:rPr>
              <a:t>İyon çapı: </a:t>
            </a:r>
            <a:r>
              <a:rPr lang="tr-TR" sz="1800">
                <a:latin typeface="Times New Roman"/>
                <a:ea typeface="+mn-lt"/>
                <a:cs typeface="+mn-lt"/>
              </a:rPr>
              <a:t>Bir atom valans elektronlarını verirse çapı küçülür. Eğer atom son yörüngesine elektron alırsa bu sefer çapı büyür. Atomlar arası mesafe ise iyon yarıçaplarının toplamına eşittir. </a:t>
            </a:r>
            <a:endParaRPr lang="tr-TR" sz="1800" dirty="0">
              <a:latin typeface="Times New Roman"/>
              <a:cs typeface="Calibri" panose="020F0502020204030204"/>
            </a:endParaRPr>
          </a:p>
          <a:p>
            <a:pPr marL="457200" indent="-457200" algn="just">
              <a:buAutoNum type="alphaLcParenR"/>
            </a:pPr>
            <a:r>
              <a:rPr lang="tr-TR" sz="1800" b="1">
                <a:latin typeface="Times New Roman"/>
                <a:ea typeface="+mn-lt"/>
                <a:cs typeface="+mn-lt"/>
              </a:rPr>
              <a:t>Kovalent bağda paylaşılan elektron sayısı: </a:t>
            </a:r>
            <a:r>
              <a:rPr lang="tr-TR" sz="1800">
                <a:latin typeface="Times New Roman"/>
                <a:ea typeface="+mn-lt"/>
                <a:cs typeface="+mn-lt"/>
              </a:rPr>
              <a:t>Kovalent bağ ile bağlanan malzemelerde paylaşılan valans elektron sayısı arttıkça, atomlar arası denge mesafesi azalmaktadır. Çünkü ne kadar çok elektron paylaşılırsa, atomlar birbirlerini daha kuvvetli çekeceklerdir. Dolayısıyla atomları birbirinden ayırt etmek için de daha fazla enerjiye ihtiyaç duyulacaktır. </a:t>
            </a:r>
            <a:endParaRPr lang="tr-TR" sz="1800" dirty="0">
              <a:latin typeface="Times New Roman"/>
              <a:cs typeface="Calibri" panose="020F0502020204030204"/>
            </a:endParaRPr>
          </a:p>
          <a:p>
            <a:pPr algn="just"/>
            <a:endParaRPr lang="tr-TR" sz="1800" dirty="0">
              <a:latin typeface="Times New Roman"/>
              <a:cs typeface="Calibri" panose="020F0502020204030204"/>
            </a:endParaRPr>
          </a:p>
        </p:txBody>
      </p:sp>
      <p:pic>
        <p:nvPicPr>
          <p:cNvPr id="12" name="Picture 11" descr="Saydam moleküler yapının gösterimi">
            <a:extLst>
              <a:ext uri="{FF2B5EF4-FFF2-40B4-BE49-F238E27FC236}">
                <a16:creationId xmlns:a16="http://schemas.microsoft.com/office/drawing/2014/main" id="{427E20AB-0FC0-4663-91EA-16676EC88704}"/>
              </a:ext>
            </a:extLst>
          </p:cNvPr>
          <p:cNvPicPr>
            <a:picLocks noChangeAspect="1"/>
          </p:cNvPicPr>
          <p:nvPr/>
        </p:nvPicPr>
        <p:blipFill rotWithShape="1">
          <a:blip r:embed="rId2"/>
          <a:srcRect l="15387" r="3570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7446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6AFEDD2-20FE-4D23-865A-97162082BD34}"/>
              </a:ext>
            </a:extLst>
          </p:cNvPr>
          <p:cNvSpPr>
            <a:spLocks noGrp="1"/>
          </p:cNvSpPr>
          <p:nvPr>
            <p:ph idx="1"/>
          </p:nvPr>
        </p:nvSpPr>
        <p:spPr>
          <a:xfrm>
            <a:off x="159707" y="955434"/>
            <a:ext cx="5934853" cy="3843666"/>
          </a:xfrm>
        </p:spPr>
        <p:txBody>
          <a:bodyPr vert="horz" lIns="91440" tIns="45720" rIns="91440" bIns="45720" rtlCol="0" anchor="t">
            <a:noAutofit/>
          </a:bodyPr>
          <a:lstStyle/>
          <a:p>
            <a:pPr algn="just">
              <a:buNone/>
            </a:pPr>
            <a:r>
              <a:rPr lang="tr-TR" sz="2000" b="1" dirty="0">
                <a:latin typeface="Times New Roman"/>
                <a:ea typeface="+mn-lt"/>
                <a:cs typeface="+mn-lt"/>
              </a:rPr>
              <a:t>d) Komşu atomların sayısı: </a:t>
            </a:r>
            <a:r>
              <a:rPr lang="tr-TR" sz="2000" dirty="0">
                <a:latin typeface="Times New Roman"/>
                <a:ea typeface="+mn-lt"/>
                <a:cs typeface="+mn-lt"/>
              </a:rPr>
              <a:t>Metal atomları bir kristal kafesi oluşturacak şekilde düzenli olarak bir arada bulunurlar. Bir küp düşünürsek, küpün her bir köşesinde birer atom ve küpün tam ortasında da bir atom yerleşmişse bu kristal yapıya hacim merkezli kübik sistem (HMK) adı verilir. Hacim merkezli kübik bir sistemde bir atoma en yakın komşu atomlarının sayısı sekizdir. Eğer küpün her bir köşesinde birer atom ve küp yüzey merkezlerinin her birisinde de birer atom yer alırsa, bu kristal yapıya yüzey merkezli kübik sistem (YMK) denir. Bu sistemde ise bir atoma en yakın komşu atomlarının sayısı on ikidir. YMK sistemde komşu atomlar, HMK sistemdeki atomlara göre biraz daha uzaktırlar. Bundan dolayı YMK yapıya sahip atomların atomlar arası mesafesi daha fazladır. Örneğin HMK nötr demirde atomlar arası mesafe 1.241 A iken; YMK nötr demirde biraz artarak 1.269 A olmaktadır.</a:t>
            </a:r>
            <a:endParaRPr lang="tr-TR" sz="2000" dirty="0">
              <a:latin typeface="Times New Roman"/>
              <a:cs typeface="Times New Roman"/>
            </a:endParaRPr>
          </a:p>
          <a:p>
            <a:pPr marL="0" indent="0" algn="just">
              <a:buNone/>
            </a:pPr>
            <a:endParaRPr lang="tr-TR" sz="2000" dirty="0">
              <a:latin typeface="Times New Roman"/>
              <a:cs typeface="Calibri" panose="020F0502020204030204"/>
            </a:endParaRPr>
          </a:p>
        </p:txBody>
      </p:sp>
      <p:pic>
        <p:nvPicPr>
          <p:cNvPr id="12" name="Picture 11" descr="Saydam moleküler yapının gösterimi">
            <a:extLst>
              <a:ext uri="{FF2B5EF4-FFF2-40B4-BE49-F238E27FC236}">
                <a16:creationId xmlns:a16="http://schemas.microsoft.com/office/drawing/2014/main" id="{427E20AB-0FC0-4663-91EA-16676EC88704}"/>
              </a:ext>
            </a:extLst>
          </p:cNvPr>
          <p:cNvPicPr>
            <a:picLocks noChangeAspect="1"/>
          </p:cNvPicPr>
          <p:nvPr/>
        </p:nvPicPr>
        <p:blipFill rotWithShape="1">
          <a:blip r:embed="rId2"/>
          <a:srcRect l="15387" r="3570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4720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FF4F2CD-8F3C-4287-8444-BF46405E76C6}"/>
              </a:ext>
            </a:extLst>
          </p:cNvPr>
          <p:cNvSpPr>
            <a:spLocks noGrp="1"/>
          </p:cNvSpPr>
          <p:nvPr>
            <p:ph type="title"/>
          </p:nvPr>
        </p:nvSpPr>
        <p:spPr>
          <a:xfrm>
            <a:off x="589560" y="856180"/>
            <a:ext cx="4560584" cy="1128068"/>
          </a:xfrm>
        </p:spPr>
        <p:txBody>
          <a:bodyPr anchor="ctr">
            <a:normAutofit fontScale="90000"/>
          </a:bodyPr>
          <a:lstStyle/>
          <a:p>
            <a:r>
              <a:rPr lang="tr-TR" sz="4000" b="1">
                <a:latin typeface="Times New Roman"/>
                <a:ea typeface="+mj-lt"/>
                <a:cs typeface="+mj-lt"/>
              </a:rPr>
              <a:t>1.2 Atom Yapısı ve Elektron Düzeni</a:t>
            </a:r>
            <a:endParaRPr lang="tr-TR" sz="4000">
              <a:latin typeface="Times New Roman"/>
              <a:ea typeface="+mj-lt"/>
              <a:cs typeface="+mj-lt"/>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1C9B2F2D-059D-4055-8A3E-77D85CBB8A2A}"/>
                  </a:ext>
                </a:extLst>
              </p:cNvPr>
              <p:cNvSpPr>
                <a:spLocks noGrp="1"/>
              </p:cNvSpPr>
              <p:nvPr>
                <p:ph idx="1"/>
              </p:nvPr>
            </p:nvSpPr>
            <p:spPr>
              <a:xfrm>
                <a:off x="201457" y="2487452"/>
                <a:ext cx="5147378" cy="4000461"/>
              </a:xfrm>
            </p:spPr>
            <p:txBody>
              <a:bodyPr vert="horz" lIns="91440" tIns="45720" rIns="91440" bIns="45720" rtlCol="0" anchor="ctr">
                <a:noAutofit/>
              </a:bodyPr>
              <a:lstStyle/>
              <a:p>
                <a:pPr marL="457200" indent="-457200" algn="just"/>
                <a:r>
                  <a:rPr lang="tr-TR" sz="1800" dirty="0">
                    <a:latin typeface="Times New Roman"/>
                    <a:ea typeface="+mn-lt"/>
                    <a:cs typeface="+mn-lt"/>
                  </a:rPr>
                  <a:t>Çekirdek proton ve nötronlardan oluşur.</a:t>
                </a:r>
                <a:endParaRPr lang="tr-TR" sz="1800" dirty="0">
                  <a:latin typeface="Times New Roman"/>
                  <a:cs typeface="Calibri" panose="020F0502020204030204"/>
                </a:endParaRPr>
              </a:p>
              <a:p>
                <a:pPr algn="just">
                  <a:lnSpc>
                    <a:spcPct val="150000"/>
                  </a:lnSpc>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Protonun kütlesi yaklaşık 1,673x</a:t>
                </a:r>
                <a14:m>
                  <m:oMath xmlns:m="http://schemas.openxmlformats.org/officeDocument/2006/math">
                    <m:sSup>
                      <m:sSupPr>
                        <m:ctrlPr>
                          <a:rPr lang="tr-TR" sz="1800" i="1">
                            <a:latin typeface="Cambria Math" panose="02040503050406030204" pitchFamily="18" charset="0"/>
                          </a:rPr>
                        </m:ctrlPr>
                      </m:sSupPr>
                      <m:e>
                        <m:r>
                          <a:rPr lang="tr-TR" sz="1800" i="1">
                            <a:latin typeface="Cambria Math" panose="02040503050406030204" pitchFamily="18" charset="0"/>
                          </a:rPr>
                          <m:t>10</m:t>
                        </m:r>
                      </m:e>
                      <m:sup>
                        <m:r>
                          <a:rPr lang="tr-TR" sz="1800" i="1">
                            <a:latin typeface="Cambria Math" panose="02040503050406030204" pitchFamily="18" charset="0"/>
                          </a:rPr>
                          <m:t>−24</m:t>
                        </m:r>
                      </m:sup>
                    </m:sSup>
                  </m:oMath>
                </a14:m>
                <a:r>
                  <a:rPr lang="tr-TR" sz="1800" dirty="0">
                    <a:latin typeface="Times New Roman" panose="02020603050405020304" pitchFamily="18" charset="0"/>
                    <a:cs typeface="Times New Roman" panose="02020603050405020304" pitchFamily="18" charset="0"/>
                  </a:rPr>
                  <a:t> g </a:t>
                </a:r>
              </a:p>
              <a:p>
                <a:pPr algn="just">
                  <a:lnSpc>
                    <a:spcPct val="150000"/>
                  </a:lnSpc>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Nötronun kütlesi de yaklaşık 1,675x</a:t>
                </a:r>
                <a14:m>
                  <m:oMath xmlns:m="http://schemas.openxmlformats.org/officeDocument/2006/math">
                    <m:sSup>
                      <m:sSupPr>
                        <m:ctrlPr>
                          <a:rPr lang="tr-TR" sz="1800" i="1">
                            <a:latin typeface="Cambria Math" panose="02040503050406030204" pitchFamily="18" charset="0"/>
                          </a:rPr>
                        </m:ctrlPr>
                      </m:sSupPr>
                      <m:e>
                        <m:r>
                          <a:rPr lang="tr-TR" sz="1800" i="1">
                            <a:latin typeface="Cambria Math" panose="02040503050406030204" pitchFamily="18" charset="0"/>
                          </a:rPr>
                          <m:t>10</m:t>
                        </m:r>
                      </m:e>
                      <m:sup>
                        <m:r>
                          <a:rPr lang="tr-TR" sz="1800" i="1">
                            <a:latin typeface="Cambria Math" panose="02040503050406030204" pitchFamily="18" charset="0"/>
                          </a:rPr>
                          <m:t>−24</m:t>
                        </m:r>
                      </m:sup>
                    </m:sSup>
                  </m:oMath>
                </a14:m>
                <a:r>
                  <a:rPr lang="tr-TR" sz="1800" dirty="0">
                    <a:latin typeface="Times New Roman" panose="02020603050405020304" pitchFamily="18" charset="0"/>
                    <a:cs typeface="Times New Roman" panose="02020603050405020304" pitchFamily="18" charset="0"/>
                  </a:rPr>
                  <a:t> g</a:t>
                </a:r>
              </a:p>
              <a:p>
                <a:pPr algn="just">
                  <a:lnSpc>
                    <a:spcPct val="150000"/>
                  </a:lnSpc>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Elektronun kütlesi ise 9,11x</a:t>
                </a:r>
                <a14:m>
                  <m:oMath xmlns:m="http://schemas.openxmlformats.org/officeDocument/2006/math">
                    <m:sSup>
                      <m:sSupPr>
                        <m:ctrlPr>
                          <a:rPr lang="tr-TR" sz="1800" i="1">
                            <a:latin typeface="Cambria Math" panose="02040503050406030204" pitchFamily="18" charset="0"/>
                          </a:rPr>
                        </m:ctrlPr>
                      </m:sSupPr>
                      <m:e>
                        <m:r>
                          <a:rPr lang="tr-TR" sz="1800" i="1">
                            <a:latin typeface="Cambria Math" panose="02040503050406030204" pitchFamily="18" charset="0"/>
                          </a:rPr>
                          <m:t>10</m:t>
                        </m:r>
                      </m:e>
                      <m:sup>
                        <m:r>
                          <a:rPr lang="tr-TR" sz="1800" i="1">
                            <a:latin typeface="Cambria Math" panose="02040503050406030204" pitchFamily="18" charset="0"/>
                          </a:rPr>
                          <m:t>−28</m:t>
                        </m:r>
                      </m:sup>
                    </m:sSup>
                  </m:oMath>
                </a14:m>
                <a:r>
                  <a:rPr lang="tr-TR" sz="1800" dirty="0">
                    <a:latin typeface="Times New Roman" panose="02020603050405020304" pitchFamily="18" charset="0"/>
                    <a:cs typeface="Times New Roman" panose="02020603050405020304" pitchFamily="18" charset="0"/>
                  </a:rPr>
                  <a:t> g olup bu değer protonun kütlesinin yaklaşık olarak 1/1800’üne eşittir. </a:t>
                </a:r>
              </a:p>
              <a:p>
                <a:pPr marL="457200" indent="-457200" algn="just"/>
                <a:r>
                  <a:rPr lang="tr-TR" sz="1800" dirty="0">
                    <a:latin typeface="Times New Roman"/>
                    <a:ea typeface="+mn-lt"/>
                    <a:cs typeface="+mn-lt"/>
                  </a:rPr>
                  <a:t>Elektronlarla protonların elektrik yükleri eşit, ancak zıt işaretli olduklarından </a:t>
                </a:r>
                <a:r>
                  <a:rPr lang="tr-TR" sz="1800" b="1" dirty="0">
                    <a:latin typeface="Times New Roman"/>
                    <a:ea typeface="+mn-lt"/>
                    <a:cs typeface="+mn-lt"/>
                  </a:rPr>
                  <a:t>nötr</a:t>
                </a:r>
                <a:r>
                  <a:rPr lang="tr-TR" sz="1800" dirty="0">
                    <a:latin typeface="Times New Roman"/>
                    <a:ea typeface="+mn-lt"/>
                    <a:cs typeface="+mn-lt"/>
                  </a:rPr>
                  <a:t> bir atomun </a:t>
                </a:r>
                <a:r>
                  <a:rPr lang="tr-TR" sz="1800" b="1" dirty="0">
                    <a:latin typeface="Times New Roman"/>
                    <a:ea typeface="+mn-lt"/>
                    <a:cs typeface="+mn-lt"/>
                  </a:rPr>
                  <a:t>elektron sayısı proton sayısına eşittir. </a:t>
                </a:r>
                <a:endParaRPr lang="tr-TR" sz="1800" b="1" dirty="0">
                  <a:latin typeface="Times New Roman"/>
                  <a:cs typeface="Calibri" panose="020F0502020204030204"/>
                </a:endParaRPr>
              </a:p>
              <a:p>
                <a:pPr marL="457200" indent="-457200" algn="just"/>
                <a:r>
                  <a:rPr lang="tr-TR" sz="1800" dirty="0">
                    <a:latin typeface="Times New Roman"/>
                    <a:ea typeface="+mn-lt"/>
                    <a:cs typeface="+mn-lt"/>
                  </a:rPr>
                  <a:t>Proton sayısı </a:t>
                </a:r>
                <a:r>
                  <a:rPr lang="tr-TR" sz="1800" b="1" dirty="0">
                    <a:latin typeface="Times New Roman"/>
                    <a:ea typeface="+mn-lt"/>
                    <a:cs typeface="+mn-lt"/>
                  </a:rPr>
                  <a:t>Z</a:t>
                </a:r>
                <a:r>
                  <a:rPr lang="tr-TR" sz="1800" dirty="0">
                    <a:latin typeface="Times New Roman"/>
                    <a:ea typeface="+mn-lt"/>
                    <a:cs typeface="+mn-lt"/>
                  </a:rPr>
                  <a:t>, nötron sayısı </a:t>
                </a:r>
                <a:r>
                  <a:rPr lang="tr-TR" sz="1800" b="1" dirty="0">
                    <a:latin typeface="Times New Roman"/>
                    <a:ea typeface="+mn-lt"/>
                    <a:cs typeface="+mn-lt"/>
                  </a:rPr>
                  <a:t>N</a:t>
                </a:r>
                <a:r>
                  <a:rPr lang="tr-TR" sz="1800" dirty="0">
                    <a:latin typeface="Times New Roman"/>
                    <a:ea typeface="+mn-lt"/>
                    <a:cs typeface="+mn-lt"/>
                  </a:rPr>
                  <a:t> ise o elementin atom numarası Z olur ve kütle numarası veya atom ağırlığı </a:t>
                </a:r>
                <a:r>
                  <a:rPr lang="tr-TR" sz="1800" b="1" dirty="0">
                    <a:latin typeface="Times New Roman"/>
                    <a:ea typeface="+mn-lt"/>
                    <a:cs typeface="+mn-lt"/>
                  </a:rPr>
                  <a:t>A </a:t>
                </a:r>
                <a:r>
                  <a:rPr lang="tr-TR" sz="1800" dirty="0">
                    <a:latin typeface="Times New Roman"/>
                    <a:ea typeface="+mn-lt"/>
                    <a:cs typeface="+mn-lt"/>
                  </a:rPr>
                  <a:t>ise </a:t>
                </a:r>
                <a:r>
                  <a:rPr lang="tr-TR" sz="1800" b="1" dirty="0">
                    <a:latin typeface="Times New Roman"/>
                    <a:ea typeface="+mn-lt"/>
                    <a:cs typeface="+mn-lt"/>
                  </a:rPr>
                  <a:t>Z + N </a:t>
                </a:r>
                <a:r>
                  <a:rPr lang="tr-TR" sz="1800" dirty="0">
                    <a:latin typeface="Times New Roman"/>
                    <a:ea typeface="+mn-lt"/>
                    <a:cs typeface="+mn-lt"/>
                  </a:rPr>
                  <a:t>ile verilir.</a:t>
                </a:r>
                <a:endParaRPr lang="tr-TR" sz="1800" dirty="0">
                  <a:latin typeface="Times New Roman"/>
                  <a:cs typeface="Calibri" panose="020F0502020204030204"/>
                </a:endParaRPr>
              </a:p>
            </p:txBody>
          </p:sp>
        </mc:Choice>
        <mc:Fallback xmlns="">
          <p:sp>
            <p:nvSpPr>
              <p:cNvPr id="3" name="İçerik Yer Tutucusu 2">
                <a:extLst>
                  <a:ext uri="{FF2B5EF4-FFF2-40B4-BE49-F238E27FC236}">
                    <a16:creationId xmlns:a16="http://schemas.microsoft.com/office/drawing/2014/main" xmlns="" id="{1C9B2F2D-059D-4055-8A3E-77D85CBB8A2A}"/>
                  </a:ext>
                </a:extLst>
              </p:cNvPr>
              <p:cNvSpPr>
                <a:spLocks noGrp="1" noRot="1" noChangeAspect="1" noMove="1" noResize="1" noEditPoints="1" noAdjustHandles="1" noChangeArrowheads="1" noChangeShapeType="1" noTextEdit="1"/>
              </p:cNvSpPr>
              <p:nvPr>
                <p:ph idx="1"/>
              </p:nvPr>
            </p:nvSpPr>
            <p:spPr>
              <a:xfrm>
                <a:off x="201457" y="2487452"/>
                <a:ext cx="5147378" cy="4000461"/>
              </a:xfrm>
              <a:blipFill rotWithShape="0">
                <a:blip r:embed="rId2"/>
                <a:stretch>
                  <a:fillRect l="-711" t="-7774" r="-1066" b="-8841"/>
                </a:stretch>
              </a:blipFill>
            </p:spPr>
            <p:txBody>
              <a:bodyPr/>
              <a:lstStyle/>
              <a:p>
                <a:r>
                  <a:rPr lang="tr-TR">
                    <a:noFill/>
                  </a:rPr>
                  <a:t> </a:t>
                </a:r>
              </a:p>
            </p:txBody>
          </p:sp>
        </mc:Fallback>
      </mc:AlternateContent>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9F361BAC-23D3-414E-AC6E-3FF67FA93175}"/>
              </a:ext>
            </a:extLst>
          </p:cNvPr>
          <p:cNvPicPr>
            <a:picLocks noChangeAspect="1"/>
          </p:cNvPicPr>
          <p:nvPr/>
        </p:nvPicPr>
        <p:blipFill rotWithShape="1">
          <a:blip r:embed="rId3"/>
          <a:srcRect r="1998" b="-2"/>
          <a:stretch/>
        </p:blipFill>
        <p:spPr>
          <a:xfrm>
            <a:off x="5977788" y="799352"/>
            <a:ext cx="5425410" cy="5259296"/>
          </a:xfrm>
          <a:prstGeom prst="rect">
            <a:avLst/>
          </a:prstGeom>
        </p:spPr>
      </p:pic>
    </p:spTree>
    <p:extLst>
      <p:ext uri="{BB962C8B-B14F-4D97-AF65-F5344CB8AC3E}">
        <p14:creationId xmlns:p14="http://schemas.microsoft.com/office/powerpoint/2010/main" val="407203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94E332F-2609-47FE-AC72-69919C66D4F1}"/>
              </a:ext>
            </a:extLst>
          </p:cNvPr>
          <p:cNvSpPr>
            <a:spLocks noGrp="1"/>
          </p:cNvSpPr>
          <p:nvPr>
            <p:ph type="title"/>
          </p:nvPr>
        </p:nvSpPr>
        <p:spPr>
          <a:xfrm>
            <a:off x="793662" y="386930"/>
            <a:ext cx="10066122" cy="1298448"/>
          </a:xfrm>
        </p:spPr>
        <p:txBody>
          <a:bodyPr anchor="b">
            <a:normAutofit/>
          </a:bodyPr>
          <a:lstStyle/>
          <a:p>
            <a:r>
              <a:rPr lang="tr-TR" sz="4800" b="1">
                <a:latin typeface="Times New Roman"/>
                <a:ea typeface="+mj-lt"/>
                <a:cs typeface="+mj-lt"/>
              </a:rPr>
              <a:t>1.2 Atom Yapısı ve Elektron Düzeni</a:t>
            </a:r>
            <a:endParaRPr lang="tr-TR" sz="4800">
              <a:latin typeface="Times New Roman"/>
              <a:ea typeface="+mj-lt"/>
              <a:cs typeface="+mj-lt"/>
            </a:endParaRPr>
          </a:p>
        </p:txBody>
      </p:sp>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BD100A0-2DAA-4ABA-8571-8456B5ACDAFA}"/>
              </a:ext>
            </a:extLst>
          </p:cNvPr>
          <p:cNvSpPr>
            <a:spLocks noGrp="1"/>
          </p:cNvSpPr>
          <p:nvPr>
            <p:ph idx="1"/>
          </p:nvPr>
        </p:nvSpPr>
        <p:spPr>
          <a:xfrm>
            <a:off x="793661" y="2599509"/>
            <a:ext cx="4530898" cy="3639450"/>
          </a:xfrm>
        </p:spPr>
        <p:txBody>
          <a:bodyPr vert="horz" lIns="91440" tIns="45720" rIns="91440" bIns="45720" rtlCol="0" anchor="ctr">
            <a:normAutofit/>
          </a:bodyPr>
          <a:lstStyle/>
          <a:p>
            <a:pPr marL="457200" indent="-457200" algn="just"/>
            <a:r>
              <a:rPr lang="tr-TR" sz="2000" dirty="0">
                <a:latin typeface="Times New Roman"/>
                <a:ea typeface="+mn-lt"/>
                <a:cs typeface="+mn-lt"/>
              </a:rPr>
              <a:t>Bir elementin atom numarası aynı, kütle numarası farklı olan türlerine o elementin </a:t>
            </a:r>
            <a:r>
              <a:rPr lang="tr-TR" sz="2000" b="1" dirty="0">
                <a:latin typeface="Times New Roman"/>
                <a:ea typeface="+mn-lt"/>
                <a:cs typeface="+mn-lt"/>
              </a:rPr>
              <a:t>izotop</a:t>
            </a:r>
            <a:r>
              <a:rPr lang="tr-TR" sz="2000" dirty="0">
                <a:latin typeface="Times New Roman"/>
                <a:ea typeface="+mn-lt"/>
                <a:cs typeface="+mn-lt"/>
              </a:rPr>
              <a:t>ları denir. </a:t>
            </a:r>
            <a:endParaRPr lang="tr-TR" sz="2000" dirty="0">
              <a:latin typeface="Times New Roman"/>
              <a:cs typeface="Calibri" panose="020F0502020204030204"/>
            </a:endParaRPr>
          </a:p>
          <a:p>
            <a:pPr marL="457200" indent="-457200" algn="just"/>
            <a:r>
              <a:rPr lang="tr-TR" sz="2000" dirty="0">
                <a:latin typeface="Times New Roman"/>
                <a:ea typeface="+mn-lt"/>
                <a:cs typeface="+mn-lt"/>
              </a:rPr>
              <a:t>Doğada bulunan elementler genelde farklı izotoplardan oluşur. Bu nedenle bir elementin atom ağırlığı izotopların ortalama ağırlığı olup, bu değer tam sayı olmayabilir. Elementlerin atom numaraları ile atom ağırlıkları veya kütle numaraları periyodik tablolarda belli bir düzene göre gösterilir.</a:t>
            </a:r>
            <a:endParaRPr lang="tr-TR" sz="2000" dirty="0">
              <a:latin typeface="Times New Roman"/>
              <a:cs typeface="Calibri" panose="020F0502020204030204"/>
            </a:endParaRPr>
          </a:p>
        </p:txBody>
      </p:sp>
      <p:pic>
        <p:nvPicPr>
          <p:cNvPr id="4" name="Resim 4">
            <a:extLst>
              <a:ext uri="{FF2B5EF4-FFF2-40B4-BE49-F238E27FC236}">
                <a16:creationId xmlns:a16="http://schemas.microsoft.com/office/drawing/2014/main" id="{EEBD3BAC-1B41-4319-9144-0C341C579CF3}"/>
              </a:ext>
            </a:extLst>
          </p:cNvPr>
          <p:cNvPicPr>
            <a:picLocks noChangeAspect="1"/>
          </p:cNvPicPr>
          <p:nvPr/>
        </p:nvPicPr>
        <p:blipFill>
          <a:blip r:embed="rId2"/>
          <a:stretch>
            <a:fillRect/>
          </a:stretch>
        </p:blipFill>
        <p:spPr>
          <a:xfrm>
            <a:off x="5911532" y="3118186"/>
            <a:ext cx="5150277" cy="2446381"/>
          </a:xfrm>
          <a:prstGeom prst="rect">
            <a:avLst/>
          </a:prstGeom>
        </p:spPr>
      </p:pic>
      <p:sp>
        <p:nvSpPr>
          <p:cNvPr id="28"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39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FDDBCBA-D7A6-4768-AE9A-55FFDF7EE5C8}"/>
              </a:ext>
            </a:extLst>
          </p:cNvPr>
          <p:cNvSpPr>
            <a:spLocks noGrp="1"/>
          </p:cNvSpPr>
          <p:nvPr>
            <p:ph type="title"/>
          </p:nvPr>
        </p:nvSpPr>
        <p:spPr>
          <a:xfrm>
            <a:off x="630936" y="1067493"/>
            <a:ext cx="3429000" cy="1719072"/>
          </a:xfrm>
        </p:spPr>
        <p:txBody>
          <a:bodyPr vert="horz" lIns="91440" tIns="45720" rIns="91440" bIns="45720" rtlCol="0" anchor="ctr">
            <a:normAutofit/>
          </a:bodyPr>
          <a:lstStyle/>
          <a:p>
            <a:r>
              <a:rPr lang="tr-TR" sz="3200" b="1" dirty="0">
                <a:latin typeface="Times New Roman"/>
                <a:ea typeface="+mj-lt"/>
                <a:cs typeface="+mj-lt"/>
              </a:rPr>
              <a:t>1.2 Atom Yapısı ve Elektron Düzeni</a:t>
            </a:r>
            <a:endParaRPr lang="tr-TR" sz="3200">
              <a:latin typeface="Times New Roman"/>
              <a:ea typeface="+mj-lt"/>
              <a:cs typeface="+mj-lt"/>
            </a:endParaRPr>
          </a:p>
        </p:txBody>
      </p:sp>
      <p:sp>
        <p:nvSpPr>
          <p:cNvPr id="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C723465-5112-420B-8F1B-97060482D52C}"/>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lgn="just">
              <a:buNone/>
            </a:pPr>
            <a:r>
              <a:rPr lang="tr-TR" sz="2400" dirty="0">
                <a:latin typeface="Times New Roman"/>
                <a:ea typeface="+mn-lt"/>
                <a:cs typeface="+mn-lt"/>
              </a:rPr>
              <a:t>Elektron sayısı proton sayısından farklı olan atoma </a:t>
            </a:r>
            <a:r>
              <a:rPr lang="tr-TR" sz="2400" b="1" dirty="0">
                <a:latin typeface="Times New Roman"/>
                <a:ea typeface="+mn-lt"/>
                <a:cs typeface="+mn-lt"/>
              </a:rPr>
              <a:t>iyon</a:t>
            </a:r>
            <a:r>
              <a:rPr lang="tr-TR" sz="2400" dirty="0">
                <a:latin typeface="Times New Roman"/>
                <a:ea typeface="+mn-lt"/>
                <a:cs typeface="+mn-lt"/>
              </a:rPr>
              <a:t> denir. </a:t>
            </a:r>
          </a:p>
          <a:p>
            <a:pPr marL="0" indent="0" algn="just">
              <a:buNone/>
            </a:pPr>
            <a:r>
              <a:rPr lang="tr-TR" sz="2400" dirty="0">
                <a:latin typeface="Times New Roman"/>
                <a:ea typeface="+mn-lt"/>
                <a:cs typeface="+mn-lt"/>
              </a:rPr>
              <a:t>Atom dışarıdan elektron alırsa negatif yüklü iyon veya </a:t>
            </a:r>
            <a:r>
              <a:rPr lang="tr-TR" sz="2400" b="1" dirty="0">
                <a:latin typeface="Times New Roman"/>
                <a:ea typeface="+mn-lt"/>
                <a:cs typeface="+mn-lt"/>
              </a:rPr>
              <a:t>anyon,</a:t>
            </a:r>
            <a:r>
              <a:rPr lang="tr-TR" sz="2400" dirty="0">
                <a:latin typeface="Times New Roman"/>
                <a:ea typeface="+mn-lt"/>
                <a:cs typeface="+mn-lt"/>
              </a:rPr>
              <a:t> elektron kaybederse pozitif yüklü iyon veya </a:t>
            </a:r>
            <a:r>
              <a:rPr lang="tr-TR" sz="2400" b="1" dirty="0">
                <a:latin typeface="Times New Roman"/>
                <a:ea typeface="+mn-lt"/>
                <a:cs typeface="+mn-lt"/>
              </a:rPr>
              <a:t>katyon</a:t>
            </a:r>
            <a:r>
              <a:rPr lang="tr-TR" sz="2400" dirty="0">
                <a:latin typeface="Times New Roman"/>
                <a:ea typeface="+mn-lt"/>
                <a:cs typeface="+mn-lt"/>
              </a:rPr>
              <a:t> durumuna geçer.</a:t>
            </a:r>
            <a:endParaRPr lang="tr-TR" sz="2400" dirty="0">
              <a:latin typeface="Times New Roman"/>
              <a:cs typeface="Calibri"/>
            </a:endParaRPr>
          </a:p>
          <a:p>
            <a:pPr marL="0" indent="0" algn="just">
              <a:buNone/>
            </a:pPr>
            <a:endParaRPr lang="tr-TR" sz="2400" dirty="0">
              <a:latin typeface="Times New Roman"/>
              <a:cs typeface="Calibri"/>
            </a:endParaRPr>
          </a:p>
        </p:txBody>
      </p:sp>
      <p:pic>
        <p:nvPicPr>
          <p:cNvPr id="4" name="Resim 4">
            <a:extLst>
              <a:ext uri="{FF2B5EF4-FFF2-40B4-BE49-F238E27FC236}">
                <a16:creationId xmlns:a16="http://schemas.microsoft.com/office/drawing/2014/main" id="{C04625D9-25E5-483A-91A4-E3CD87DE3FD3}"/>
              </a:ext>
            </a:extLst>
          </p:cNvPr>
          <p:cNvPicPr>
            <a:picLocks noChangeAspect="1"/>
          </p:cNvPicPr>
          <p:nvPr/>
        </p:nvPicPr>
        <p:blipFill>
          <a:blip r:embed="rId2"/>
          <a:stretch>
            <a:fillRect/>
          </a:stretch>
        </p:blipFill>
        <p:spPr>
          <a:xfrm>
            <a:off x="4654296" y="1832515"/>
            <a:ext cx="6903720" cy="3192970"/>
          </a:xfrm>
          <a:prstGeom prst="rect">
            <a:avLst/>
          </a:prstGeom>
        </p:spPr>
      </p:pic>
    </p:spTree>
    <p:extLst>
      <p:ext uri="{BB962C8B-B14F-4D97-AF65-F5344CB8AC3E}">
        <p14:creationId xmlns:p14="http://schemas.microsoft.com/office/powerpoint/2010/main" val="99307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AFCAC0-F8D5-4F4B-816D-AF24E180F7DF}"/>
              </a:ext>
            </a:extLst>
          </p:cNvPr>
          <p:cNvSpPr>
            <a:spLocks noGrp="1"/>
          </p:cNvSpPr>
          <p:nvPr>
            <p:ph type="title"/>
          </p:nvPr>
        </p:nvSpPr>
        <p:spPr>
          <a:xfrm>
            <a:off x="838200" y="365126"/>
            <a:ext cx="5340605" cy="1146176"/>
          </a:xfrm>
        </p:spPr>
        <p:txBody>
          <a:bodyPr>
            <a:normAutofit/>
          </a:bodyPr>
          <a:lstStyle/>
          <a:p>
            <a:r>
              <a:rPr lang="tr-TR" sz="3700" b="1" dirty="0">
                <a:latin typeface="Times New Roman"/>
                <a:ea typeface="+mj-lt"/>
                <a:cs typeface="+mj-lt"/>
              </a:rPr>
              <a:t>1.2 Atom Yapısı ve Elektron Düzeni</a:t>
            </a:r>
            <a:endParaRPr lang="tr-TR" sz="3700" dirty="0">
              <a:latin typeface="Times New Roman"/>
              <a:ea typeface="+mj-lt"/>
              <a:cs typeface="+mj-lt"/>
            </a:endParaRPr>
          </a:p>
        </p:txBody>
      </p:sp>
      <p:sp>
        <p:nvSpPr>
          <p:cNvPr id="6"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92A0F28C-0285-4BEC-BE2F-17ED6BDBB32C}"/>
              </a:ext>
            </a:extLst>
          </p:cNvPr>
          <p:cNvSpPr>
            <a:spLocks noGrp="1"/>
          </p:cNvSpPr>
          <p:nvPr>
            <p:ph idx="1"/>
          </p:nvPr>
        </p:nvSpPr>
        <p:spPr>
          <a:xfrm>
            <a:off x="253652" y="2131535"/>
            <a:ext cx="4072897" cy="3639684"/>
          </a:xfrm>
        </p:spPr>
        <p:txBody>
          <a:bodyPr vert="horz" lIns="91440" tIns="45720" rIns="91440" bIns="45720" rtlCol="0" anchor="ctr">
            <a:normAutofit/>
          </a:bodyPr>
          <a:lstStyle/>
          <a:p>
            <a:pPr marL="342900" indent="-342900" algn="just"/>
            <a:r>
              <a:rPr lang="tr-TR" sz="2000" dirty="0" err="1">
                <a:solidFill>
                  <a:srgbClr val="FFFFFF"/>
                </a:solidFill>
                <a:latin typeface="Times New Roman" panose="02020603050405020304" pitchFamily="18" charset="0"/>
                <a:ea typeface="+mn-lt"/>
                <a:cs typeface="Times New Roman" panose="02020603050405020304" pitchFamily="18" charset="0"/>
              </a:rPr>
              <a:t>Bohr</a:t>
            </a:r>
            <a:r>
              <a:rPr lang="tr-TR" sz="2000" dirty="0">
                <a:solidFill>
                  <a:srgbClr val="FFFFFF"/>
                </a:solidFill>
                <a:latin typeface="Times New Roman" panose="02020603050405020304" pitchFamily="18" charset="0"/>
                <a:ea typeface="+mn-lt"/>
                <a:cs typeface="Times New Roman" panose="02020603050405020304" pitchFamily="18" charset="0"/>
              </a:rPr>
              <a:t> Atom Modeline göre elektronlar çekirdek etrafında yarıçapı </a:t>
            </a:r>
            <a:r>
              <a:rPr lang="tr-TR" sz="2000" dirty="0" err="1">
                <a:solidFill>
                  <a:schemeClr val="bg1"/>
                </a:solidFill>
                <a:latin typeface="Times New Roman" panose="02020603050405020304" pitchFamily="18" charset="0"/>
                <a:cs typeface="Times New Roman" panose="02020603050405020304" pitchFamily="18" charset="0"/>
              </a:rPr>
              <a:t>r</a:t>
            </a:r>
            <a:r>
              <a:rPr lang="tr-TR" sz="1000" dirty="0" err="1">
                <a:solidFill>
                  <a:schemeClr val="bg1"/>
                </a:solidFill>
                <a:latin typeface="Times New Roman" panose="02020603050405020304" pitchFamily="18" charset="0"/>
                <a:cs typeface="Times New Roman" panose="02020603050405020304" pitchFamily="18" charset="0"/>
              </a:rPr>
              <a:t>n</a:t>
            </a:r>
            <a:r>
              <a:rPr lang="tr-TR" sz="2000" dirty="0">
                <a:solidFill>
                  <a:srgbClr val="FFFFFF"/>
                </a:solidFill>
                <a:latin typeface="Times New Roman" panose="02020603050405020304" pitchFamily="18" charset="0"/>
                <a:ea typeface="+mn-lt"/>
                <a:cs typeface="Times New Roman" panose="02020603050405020304" pitchFamily="18" charset="0"/>
              </a:rPr>
              <a:t> olan belirli dairesel yörüngelerde dönerler. </a:t>
            </a:r>
            <a:endParaRPr lang="tr-TR" sz="2000" dirty="0">
              <a:solidFill>
                <a:srgbClr val="FFFFFF"/>
              </a:solidFill>
              <a:latin typeface="Times New Roman" panose="02020603050405020304" pitchFamily="18" charset="0"/>
              <a:cs typeface="Times New Roman" panose="02020603050405020304" pitchFamily="18" charset="0"/>
            </a:endParaRPr>
          </a:p>
          <a:p>
            <a:pPr marL="342900" indent="-342900" algn="just"/>
            <a:r>
              <a:rPr lang="tr-TR" sz="2000" dirty="0">
                <a:solidFill>
                  <a:srgbClr val="FFFFFF"/>
                </a:solidFill>
                <a:latin typeface="Times New Roman" panose="02020603050405020304" pitchFamily="18" charset="0"/>
                <a:ea typeface="+mn-lt"/>
                <a:cs typeface="Times New Roman" panose="02020603050405020304" pitchFamily="18" charset="0"/>
              </a:rPr>
              <a:t>Her yörüngedeki elektronun E ile gösterilen belirli bir enerjiye sahiptir. Söz konusu enerji çekirdekten uzaklaştıkça artar ve n=∞ olduğunda, yani serbest elektron için enerji sıfır kabul edilir.</a:t>
            </a:r>
            <a:endParaRPr lang="tr-TR" sz="2000" dirty="0">
              <a:solidFill>
                <a:srgbClr val="FFFFFF"/>
              </a:solidFill>
              <a:latin typeface="Times New Roman" panose="02020603050405020304" pitchFamily="18" charset="0"/>
              <a:cs typeface="Times New Roman" panose="02020603050405020304" pitchFamily="18" charset="0"/>
            </a:endParaRPr>
          </a:p>
        </p:txBody>
      </p:sp>
      <p:pic>
        <p:nvPicPr>
          <p:cNvPr id="4" name="Resim 4">
            <a:extLst>
              <a:ext uri="{FF2B5EF4-FFF2-40B4-BE49-F238E27FC236}">
                <a16:creationId xmlns:a16="http://schemas.microsoft.com/office/drawing/2014/main" id="{DBA38CA6-9428-4206-81FC-730A62FAA22A}"/>
              </a:ext>
            </a:extLst>
          </p:cNvPr>
          <p:cNvPicPr>
            <a:picLocks noChangeAspect="1"/>
          </p:cNvPicPr>
          <p:nvPr/>
        </p:nvPicPr>
        <p:blipFill>
          <a:blip r:embed="rId2"/>
          <a:stretch>
            <a:fillRect/>
          </a:stretch>
        </p:blipFill>
        <p:spPr>
          <a:xfrm>
            <a:off x="6183088" y="2843666"/>
            <a:ext cx="5170711" cy="2662916"/>
          </a:xfrm>
          <a:custGeom>
            <a:avLst/>
            <a:gdLst/>
            <a:ahLst/>
            <a:cxnLst/>
            <a:rect l="l" t="t" r="r" b="b"/>
            <a:pathLst>
              <a:path w="4636009" h="5032375">
                <a:moveTo>
                  <a:pt x="0" y="0"/>
                </a:moveTo>
                <a:lnTo>
                  <a:pt x="4636009" y="0"/>
                </a:lnTo>
                <a:lnTo>
                  <a:pt x="4636009" y="5032375"/>
                </a:lnTo>
                <a:lnTo>
                  <a:pt x="0" y="5032375"/>
                </a:lnTo>
                <a:close/>
              </a:path>
            </a:pathLst>
          </a:custGeom>
        </p:spPr>
      </p:pic>
      <p:sp>
        <p:nvSpPr>
          <p:cNvPr id="5" name="Metin kutusu 4">
            <a:extLst>
              <a:ext uri="{FF2B5EF4-FFF2-40B4-BE49-F238E27FC236}">
                <a16:creationId xmlns:a16="http://schemas.microsoft.com/office/drawing/2014/main" id="{15AAC8C6-F191-428F-AB23-095182D85D60}"/>
              </a:ext>
            </a:extLst>
          </p:cNvPr>
          <p:cNvSpPr txBox="1"/>
          <p:nvPr/>
        </p:nvSpPr>
        <p:spPr>
          <a:xfrm>
            <a:off x="6175331" y="5517715"/>
            <a:ext cx="51962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1600" dirty="0">
                <a:latin typeface="Times New Roman"/>
                <a:cs typeface="Times New Roman"/>
              </a:rPr>
              <a:t>a) </a:t>
            </a:r>
            <a:r>
              <a:rPr lang="tr-TR" sz="1600" dirty="0" err="1">
                <a:latin typeface="Times New Roman"/>
                <a:cs typeface="Times New Roman"/>
              </a:rPr>
              <a:t>Bohr</a:t>
            </a:r>
            <a:r>
              <a:rPr lang="tr-TR" sz="1600" dirty="0">
                <a:latin typeface="Times New Roman"/>
                <a:cs typeface="Times New Roman"/>
              </a:rPr>
              <a:t> teorisine göre atom modeli b) </a:t>
            </a:r>
            <a:r>
              <a:rPr lang="tr-TR" sz="1600" dirty="0" err="1">
                <a:latin typeface="Times New Roman"/>
                <a:cs typeface="Times New Roman"/>
              </a:rPr>
              <a:t>Bohr</a:t>
            </a:r>
            <a:r>
              <a:rPr lang="tr-TR" sz="1600" dirty="0">
                <a:latin typeface="Times New Roman"/>
                <a:cs typeface="Times New Roman"/>
              </a:rPr>
              <a:t> teorisine göre çizilen atom modelindeki enerji seviyeleri</a:t>
            </a:r>
          </a:p>
        </p:txBody>
      </p:sp>
    </p:spTree>
    <p:extLst>
      <p:ext uri="{BB962C8B-B14F-4D97-AF65-F5344CB8AC3E}">
        <p14:creationId xmlns:p14="http://schemas.microsoft.com/office/powerpoint/2010/main" val="75341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56889FAB-25AD-49E0-AC7D-206D3CDA1016}"/>
                  </a:ext>
                </a:extLst>
              </p:cNvPr>
              <p:cNvSpPr>
                <a:spLocks noGrp="1"/>
              </p:cNvSpPr>
              <p:nvPr>
                <p:ph idx="1"/>
              </p:nvPr>
            </p:nvSpPr>
            <p:spPr>
              <a:xfrm>
                <a:off x="1019249" y="1229748"/>
                <a:ext cx="6954162" cy="4393982"/>
              </a:xfrm>
            </p:spPr>
            <p:txBody>
              <a:bodyPr vert="horz" lIns="91440" tIns="45720" rIns="91440" bIns="45720" rtlCol="0" anchor="t">
                <a:noAutofit/>
              </a:bodyPr>
              <a:lstStyle/>
              <a:p>
                <a:pPr marL="342900" indent="-342900" algn="just">
                  <a:lnSpc>
                    <a:spcPct val="100000"/>
                  </a:lnSpc>
                </a:pPr>
                <a:r>
                  <a:rPr lang="tr-TR" sz="1800" dirty="0">
                    <a:latin typeface="Times New Roman" panose="02020603050405020304" pitchFamily="18" charset="0"/>
                    <a:cs typeface="Times New Roman" panose="02020603050405020304" pitchFamily="18" charset="0"/>
                  </a:rPr>
                  <a:t>Buna göre bir atomun elektronlarının enerji değerleri negatif işaret taşır ve bu enerji değeri; E = −13,6 × </a:t>
                </a:r>
                <a14:m>
                  <m:oMath xmlns:m="http://schemas.openxmlformats.org/officeDocument/2006/math">
                    <m:sSup>
                      <m:sSupPr>
                        <m:ctrlPr>
                          <a:rPr lang="tr-TR" sz="1800" i="1">
                            <a:latin typeface="Cambria Math" panose="02040503050406030204" pitchFamily="18" charset="0"/>
                          </a:rPr>
                        </m:ctrlPr>
                      </m:sSupPr>
                      <m:e>
                        <m:r>
                          <a:rPr lang="tr-TR" sz="1800" i="1">
                            <a:latin typeface="Cambria Math" panose="02040503050406030204" pitchFamily="18" charset="0"/>
                          </a:rPr>
                          <m:t>𝑍</m:t>
                        </m:r>
                      </m:e>
                      <m:sup>
                        <m:r>
                          <a:rPr lang="tr-TR" sz="1800" i="1">
                            <a:latin typeface="Cambria Math" panose="02040503050406030204" pitchFamily="18" charset="0"/>
                          </a:rPr>
                          <m:t>2</m:t>
                        </m:r>
                      </m:sup>
                    </m:sSup>
                    <m:r>
                      <a:rPr lang="tr-TR" sz="1800" i="1">
                        <a:latin typeface="Cambria Math" panose="02040503050406030204" pitchFamily="18" charset="0"/>
                      </a:rPr>
                      <m:t>/</m:t>
                    </m:r>
                    <m:sSup>
                      <m:sSupPr>
                        <m:ctrlPr>
                          <a:rPr lang="tr-TR" sz="1800" i="1">
                            <a:latin typeface="Cambria Math" panose="02040503050406030204" pitchFamily="18" charset="0"/>
                          </a:rPr>
                        </m:ctrlPr>
                      </m:sSupPr>
                      <m:e>
                        <m:r>
                          <a:rPr lang="tr-TR" sz="1800" i="1">
                            <a:latin typeface="Cambria Math" panose="02040503050406030204" pitchFamily="18" charset="0"/>
                          </a:rPr>
                          <m:t>𝑛</m:t>
                        </m:r>
                      </m:e>
                      <m:sup>
                        <m:r>
                          <a:rPr lang="tr-TR" sz="1800" i="1">
                            <a:latin typeface="Cambria Math" panose="02040503050406030204" pitchFamily="18" charset="0"/>
                          </a:rPr>
                          <m:t>2</m:t>
                        </m:r>
                      </m:sup>
                    </m:sSup>
                  </m:oMath>
                </a14:m>
                <a:r>
                  <a:rPr lang="tr-TR" sz="1800" dirty="0">
                    <a:latin typeface="Times New Roman" panose="02020603050405020304" pitchFamily="18" charset="0"/>
                    <a:cs typeface="Times New Roman" panose="02020603050405020304" pitchFamily="18" charset="0"/>
                  </a:rPr>
                  <a:t> formülü ile belirlenir. Z: atom numarası veya proton sayısı, n: yörünge sayısı ya da baş kuantum sayısıdır. </a:t>
                </a:r>
              </a:p>
              <a:p>
                <a:pPr marL="342900" indent="-342900" algn="just">
                  <a:lnSpc>
                    <a:spcPct val="100000"/>
                  </a:lnSpc>
                </a:pPr>
                <a:r>
                  <a:rPr lang="tr-TR" sz="1800" dirty="0">
                    <a:latin typeface="Times New Roman" panose="02020603050405020304" pitchFamily="18" charset="0"/>
                    <a:cs typeface="Times New Roman" panose="02020603050405020304" pitchFamily="18" charset="0"/>
                  </a:rPr>
                  <a:t>Ancak </a:t>
                </a:r>
                <a:r>
                  <a:rPr lang="tr-TR" sz="1800" dirty="0" err="1">
                    <a:latin typeface="Times New Roman" panose="02020603050405020304" pitchFamily="18" charset="0"/>
                    <a:cs typeface="Times New Roman" panose="02020603050405020304" pitchFamily="18" charset="0"/>
                  </a:rPr>
                  <a:t>Bohr</a:t>
                </a:r>
                <a:r>
                  <a:rPr lang="tr-TR" sz="1800" dirty="0">
                    <a:latin typeface="Times New Roman" panose="02020603050405020304" pitchFamily="18" charset="0"/>
                    <a:cs typeface="Times New Roman" panose="02020603050405020304" pitchFamily="18" charset="0"/>
                  </a:rPr>
                  <a:t> Atom Teorisi’nde bazı hatalar ve eksiklikler vardır. Daha sonra bilim adamları elektronların hem parçacık hem de dalga karakterine sahip olduklarını kanıtlamışlardır. </a:t>
                </a:r>
              </a:p>
              <a:p>
                <a:pPr marL="342900" indent="-342900" algn="just">
                  <a:lnSpc>
                    <a:spcPct val="100000"/>
                  </a:lnSpc>
                </a:pPr>
                <a:r>
                  <a:rPr lang="tr-TR" sz="1800" dirty="0" err="1">
                    <a:latin typeface="Times New Roman" panose="02020603050405020304" pitchFamily="18" charset="0"/>
                    <a:cs typeface="Times New Roman" panose="02020603050405020304" pitchFamily="18" charset="0"/>
                  </a:rPr>
                  <a:t>Heisenberg</a:t>
                </a:r>
                <a:r>
                  <a:rPr lang="tr-TR" sz="1800" dirty="0">
                    <a:latin typeface="Times New Roman" panose="02020603050405020304" pitchFamily="18" charset="0"/>
                    <a:cs typeface="Times New Roman" panose="02020603050405020304" pitchFamily="18" charset="0"/>
                  </a:rPr>
                  <a:t> ve </a:t>
                </a:r>
                <a:r>
                  <a:rPr lang="tr-TR" sz="1800" dirty="0" err="1">
                    <a:latin typeface="Times New Roman" panose="02020603050405020304" pitchFamily="18" charset="0"/>
                    <a:cs typeface="Times New Roman" panose="02020603050405020304" pitchFamily="18" charset="0"/>
                  </a:rPr>
                  <a:t>Schroedinger’in</a:t>
                </a:r>
                <a:r>
                  <a:rPr lang="tr-TR" sz="1800" dirty="0">
                    <a:latin typeface="Times New Roman" panose="02020603050405020304" pitchFamily="18" charset="0"/>
                    <a:cs typeface="Times New Roman" panose="02020603050405020304" pitchFamily="18" charset="0"/>
                  </a:rPr>
                  <a:t> 1920’li yıllardaki çalışmaları ve dalga mekaniğindeki gelişmeler sonucu, Modern Atom Kavramı bir takım matematiksel bağıntılarla ifade edilir hale gelmiştir. </a:t>
                </a:r>
              </a:p>
              <a:p>
                <a:pPr marL="342900" indent="-342900" algn="just">
                  <a:lnSpc>
                    <a:spcPct val="100000"/>
                  </a:lnSpc>
                </a:pPr>
                <a:r>
                  <a:rPr lang="tr-TR" sz="1800" dirty="0">
                    <a:latin typeface="Times New Roman" panose="02020603050405020304" pitchFamily="18" charset="0"/>
                    <a:cs typeface="Times New Roman" panose="02020603050405020304" pitchFamily="18" charset="0"/>
                  </a:rPr>
                  <a:t>Bir elektronun yörüngesini tam olarak belirlemek mümkün değildir. Elektronun konumu ancak belirli bir olasılıkla belirlenebilir. </a:t>
                </a:r>
              </a:p>
              <a:p>
                <a:pPr marL="342900" indent="-342900" algn="just">
                  <a:lnSpc>
                    <a:spcPct val="100000"/>
                  </a:lnSpc>
                </a:pPr>
                <a:r>
                  <a:rPr lang="tr-TR" sz="1800" dirty="0">
                    <a:latin typeface="Times New Roman" panose="02020603050405020304" pitchFamily="18" charset="0"/>
                    <a:cs typeface="Times New Roman" panose="02020603050405020304" pitchFamily="18" charset="0"/>
                  </a:rPr>
                  <a:t>Söz konusu olasılık, matematiksel olarak belirli bir denklem ile gösterilebilir. Bu dalga denkleminin çözümü ile n, l, m</a:t>
                </a:r>
                <a:r>
                  <a:rPr lang="tr-TR" sz="1000" dirty="0">
                    <a:latin typeface="Times New Roman" panose="02020603050405020304" pitchFamily="18" charset="0"/>
                    <a:cs typeface="Times New Roman" panose="02020603050405020304" pitchFamily="18" charset="0"/>
                  </a:rPr>
                  <a:t>l</a:t>
                </a:r>
                <a:r>
                  <a:rPr lang="tr-TR" sz="1800" dirty="0">
                    <a:latin typeface="Times New Roman" panose="02020603050405020304" pitchFamily="18" charset="0"/>
                    <a:cs typeface="Times New Roman" panose="02020603050405020304" pitchFamily="18" charset="0"/>
                  </a:rPr>
                  <a:t> ve </a:t>
                </a:r>
                <a:r>
                  <a:rPr lang="tr-TR" sz="1800" dirty="0" err="1">
                    <a:latin typeface="Times New Roman" panose="02020603050405020304" pitchFamily="18" charset="0"/>
                    <a:cs typeface="Times New Roman" panose="02020603050405020304" pitchFamily="18" charset="0"/>
                  </a:rPr>
                  <a:t>m</a:t>
                </a:r>
                <a:r>
                  <a:rPr lang="tr-TR" sz="1000" dirty="0" err="1">
                    <a:latin typeface="Times New Roman" panose="02020603050405020304" pitchFamily="18" charset="0"/>
                    <a:cs typeface="Times New Roman" panose="02020603050405020304" pitchFamily="18" charset="0"/>
                  </a:rPr>
                  <a:t>s</a:t>
                </a:r>
                <a:r>
                  <a:rPr lang="tr-TR" sz="1800" dirty="0">
                    <a:latin typeface="Times New Roman" panose="02020603050405020304" pitchFamily="18" charset="0"/>
                    <a:cs typeface="Times New Roman" panose="02020603050405020304" pitchFamily="18" charset="0"/>
                  </a:rPr>
                  <a:t> harfleriyle gösterilen dört kuantum sayısı elde edilir.</a:t>
                </a:r>
              </a:p>
            </p:txBody>
          </p:sp>
        </mc:Choice>
        <mc:Fallback xmlns="">
          <p:sp>
            <p:nvSpPr>
              <p:cNvPr id="3" name="İçerik Yer Tutucusu 2">
                <a:extLst>
                  <a:ext uri="{FF2B5EF4-FFF2-40B4-BE49-F238E27FC236}">
                    <a16:creationId xmlns:a16="http://schemas.microsoft.com/office/drawing/2014/main" xmlns="" id="{56889FAB-25AD-49E0-AC7D-206D3CDA1016}"/>
                  </a:ext>
                </a:extLst>
              </p:cNvPr>
              <p:cNvSpPr>
                <a:spLocks noGrp="1" noRot="1" noChangeAspect="1" noMove="1" noResize="1" noEditPoints="1" noAdjustHandles="1" noChangeArrowheads="1" noChangeShapeType="1" noTextEdit="1"/>
              </p:cNvSpPr>
              <p:nvPr>
                <p:ph idx="1"/>
              </p:nvPr>
            </p:nvSpPr>
            <p:spPr>
              <a:xfrm>
                <a:off x="1019249" y="1229748"/>
                <a:ext cx="6954162" cy="4393982"/>
              </a:xfrm>
              <a:blipFill rotWithShape="0">
                <a:blip r:embed="rId2"/>
                <a:stretch>
                  <a:fillRect l="-526" t="-832" r="-789" b="-9570"/>
                </a:stretch>
              </a:blipFill>
            </p:spPr>
            <p:txBody>
              <a:bodyPr/>
              <a:lstStyle/>
              <a:p>
                <a:r>
                  <a:rPr lang="tr-TR">
                    <a:noFill/>
                  </a:rPr>
                  <a:t> </a:t>
                </a:r>
              </a:p>
            </p:txBody>
          </p:sp>
        </mc:Fallback>
      </mc:AlternateContent>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7842262B-84ED-4CEE-8401-094B73D8AF45}"/>
              </a:ext>
            </a:extLst>
          </p:cNvPr>
          <p:cNvPicPr>
            <a:picLocks noChangeAspect="1"/>
          </p:cNvPicPr>
          <p:nvPr/>
        </p:nvPicPr>
        <p:blipFill>
          <a:blip r:embed="rId3"/>
          <a:stretch>
            <a:fillRect/>
          </a:stretch>
        </p:blipFill>
        <p:spPr>
          <a:xfrm>
            <a:off x="8136716" y="2149999"/>
            <a:ext cx="3860666" cy="2558001"/>
          </a:xfrm>
          <a:prstGeom prst="rect">
            <a:avLst/>
          </a:prstGeom>
        </p:spPr>
      </p:pic>
      <p:grpSp>
        <p:nvGrpSpPr>
          <p:cNvPr id="28" name="Group 27">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9" name="Isosceles Triangle 28">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028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9627B911-CAF1-4682-AD8A-36B6A4D05BF6}"/>
                  </a:ext>
                </a:extLst>
              </p:cNvPr>
              <p:cNvSpPr>
                <a:spLocks noGrp="1"/>
              </p:cNvSpPr>
              <p:nvPr>
                <p:ph idx="1"/>
              </p:nvPr>
            </p:nvSpPr>
            <p:spPr>
              <a:xfrm>
                <a:off x="1008184" y="1459907"/>
                <a:ext cx="10175630" cy="767904"/>
              </a:xfrm>
            </p:spPr>
            <p:txBody>
              <a:bodyPr vert="horz" lIns="91440" tIns="45720" rIns="91440" bIns="45720" rtlCol="0" anchor="ctr">
                <a:noAutofit/>
              </a:bodyPr>
              <a:lstStyle/>
              <a:p>
                <a:pPr marL="0" indent="0" algn="ctr">
                  <a:buNone/>
                </a:pPr>
                <a:r>
                  <a:rPr lang="tr-TR" sz="2000" dirty="0">
                    <a:latin typeface="Times New Roman"/>
                    <a:ea typeface="+mn-lt"/>
                    <a:cs typeface="+mn-lt"/>
                  </a:rPr>
                  <a:t>Bu sayılar elektronun konumunu, enerji seviyesini ve dönme (</a:t>
                </a:r>
                <a:r>
                  <a:rPr lang="tr-TR" sz="2000" dirty="0" err="1">
                    <a:latin typeface="Times New Roman"/>
                    <a:ea typeface="+mn-lt"/>
                    <a:cs typeface="+mn-lt"/>
                  </a:rPr>
                  <a:t>spin</a:t>
                </a:r>
                <a:r>
                  <a:rPr lang="tr-TR" sz="2000" dirty="0">
                    <a:latin typeface="Times New Roman"/>
                    <a:ea typeface="+mn-lt"/>
                    <a:cs typeface="+mn-lt"/>
                  </a:rPr>
                  <a:t>) yönünü belirler. Elektronların </a:t>
                </a:r>
                <a:r>
                  <a:rPr lang="tr-TR" sz="2000" dirty="0" err="1">
                    <a:latin typeface="Times New Roman"/>
                    <a:ea typeface="+mn-lt"/>
                    <a:cs typeface="+mn-lt"/>
                  </a:rPr>
                  <a:t>orbitallerdeki</a:t>
                </a:r>
                <a:r>
                  <a:rPr lang="tr-TR" sz="2000" dirty="0">
                    <a:latin typeface="Times New Roman"/>
                    <a:ea typeface="+mn-lt"/>
                    <a:cs typeface="+mn-lt"/>
                  </a:rPr>
                  <a:t> yerleşimlerini gösterirler ve bu bir elektronu tarif etmek gibidir. </a:t>
                </a:r>
                <a:endParaRPr lang="tr-TR" sz="2000" dirty="0">
                  <a:latin typeface="Times New Roman"/>
                  <a:cs typeface="Calibri" panose="020F0502020204030204"/>
                </a:endParaRPr>
              </a:p>
              <a:p>
                <a:pPr marL="0" indent="0" algn="ctr">
                  <a:buNone/>
                </a:pPr>
                <a:r>
                  <a:rPr lang="tr-TR" sz="2000" dirty="0">
                    <a:latin typeface="Times New Roman"/>
                    <a:ea typeface="+mn-lt"/>
                    <a:cs typeface="+mn-lt"/>
                  </a:rPr>
                  <a:t>Kuantum sayılarının sembol ve anlamları şu şekildedir:</a:t>
                </a:r>
                <a:endParaRPr lang="tr-TR" sz="2000" dirty="0">
                  <a:latin typeface="Times New Roman"/>
                  <a:cs typeface="Calibri" panose="020F0502020204030204"/>
                </a:endParaRPr>
              </a:p>
              <a:p>
                <a:pPr marL="457200" indent="-457200" algn="ctr">
                  <a:buAutoNum type="arabicPeriod"/>
                </a:pPr>
                <a:r>
                  <a:rPr lang="tr-TR" sz="2000" b="1" dirty="0">
                    <a:latin typeface="Times New Roman"/>
                    <a:ea typeface="+mn-lt"/>
                    <a:cs typeface="+mn-lt"/>
                  </a:rPr>
                  <a:t>Baş veya birinci kuantum sayısı (n):</a:t>
                </a:r>
                <a:r>
                  <a:rPr lang="tr-TR" sz="2000" dirty="0">
                    <a:latin typeface="Times New Roman"/>
                    <a:ea typeface="+mn-lt"/>
                    <a:cs typeface="+mn-lt"/>
                  </a:rPr>
                  <a:t> Elektronun bulunduğu enerji kabuğunu gösterir. Numaralama iç kabuktan dışa doğru yapılır ve n = 1, 2, 3, 4….. gibi tam sayılarla gösterilir. </a:t>
                </a:r>
              </a:p>
              <a:p>
                <a:pPr marL="0" indent="0" algn="ctr">
                  <a:buNone/>
                </a:pPr>
                <a:r>
                  <a:rPr lang="tr-TR" sz="2000" dirty="0">
                    <a:latin typeface="Times New Roman"/>
                    <a:ea typeface="+mn-lt"/>
                    <a:cs typeface="+mn-lt"/>
                  </a:rPr>
                  <a:t>Bir ana kabukta bulunabilecek maksimum elektron sayısı </a:t>
                </a:r>
                <a:r>
                  <a:rPr lang="tr-TR" sz="2000" dirty="0"/>
                  <a:t>2</a:t>
                </a:r>
                <a14:m>
                  <m:oMath xmlns:m="http://schemas.openxmlformats.org/officeDocument/2006/math">
                    <m:sSup>
                      <m:sSupPr>
                        <m:ctrlPr>
                          <a:rPr lang="tr-TR" sz="2000" i="1">
                            <a:latin typeface="Cambria Math" panose="02040503050406030204" pitchFamily="18" charset="0"/>
                          </a:rPr>
                        </m:ctrlPr>
                      </m:sSupPr>
                      <m:e>
                        <m:r>
                          <a:rPr lang="tr-TR" sz="2000" i="1">
                            <a:latin typeface="Cambria Math" panose="02040503050406030204" pitchFamily="18" charset="0"/>
                          </a:rPr>
                          <m:t>𝑛</m:t>
                        </m:r>
                      </m:e>
                      <m:sup>
                        <m:r>
                          <a:rPr lang="tr-TR" sz="2000" i="1">
                            <a:latin typeface="Cambria Math" panose="02040503050406030204" pitchFamily="18" charset="0"/>
                          </a:rPr>
                          <m:t>2</m:t>
                        </m:r>
                      </m:sup>
                    </m:sSup>
                  </m:oMath>
                </a14:m>
                <a:r>
                  <a:rPr lang="tr-TR" sz="2000" dirty="0">
                    <a:latin typeface="Times New Roman"/>
                    <a:ea typeface="+mn-lt"/>
                    <a:cs typeface="+mn-lt"/>
                  </a:rPr>
                  <a:t> ile sınırlıdır. Baş kuantum sayısının gösterdiği enerji kabuğu ile her kabukta bulunan elektron sayısı tabloda verilmiştir.</a:t>
                </a:r>
                <a:endParaRPr lang="tr-TR" sz="2000" dirty="0">
                  <a:latin typeface="Times New Roman"/>
                  <a:cs typeface="Calibri"/>
                </a:endParaRPr>
              </a:p>
              <a:p>
                <a:pPr algn="ctr"/>
                <a:endParaRPr lang="tr-TR" sz="2000" dirty="0">
                  <a:latin typeface="Times New Roman"/>
                  <a:cs typeface="Calibri"/>
                </a:endParaRPr>
              </a:p>
            </p:txBody>
          </p:sp>
        </mc:Choice>
        <mc:Fallback xmlns="">
          <p:sp>
            <p:nvSpPr>
              <p:cNvPr id="3" name="İçerik Yer Tutucusu 2">
                <a:extLst>
                  <a:ext uri="{FF2B5EF4-FFF2-40B4-BE49-F238E27FC236}">
                    <a16:creationId xmlns:a16="http://schemas.microsoft.com/office/drawing/2014/main" id="{9627B911-CAF1-4682-AD8A-36B6A4D05BF6}"/>
                  </a:ext>
                </a:extLst>
              </p:cNvPr>
              <p:cNvSpPr>
                <a:spLocks noGrp="1" noRot="1" noChangeAspect="1" noMove="1" noResize="1" noEditPoints="1" noAdjustHandles="1" noChangeArrowheads="1" noChangeShapeType="1" noTextEdit="1"/>
              </p:cNvSpPr>
              <p:nvPr>
                <p:ph idx="1"/>
              </p:nvPr>
            </p:nvSpPr>
            <p:spPr>
              <a:xfrm>
                <a:off x="1008184" y="1459907"/>
                <a:ext cx="10175630" cy="767904"/>
              </a:xfrm>
              <a:blipFill>
                <a:blip r:embed="rId2"/>
                <a:stretch>
                  <a:fillRect l="-419" t="-139683" r="-838" b="-94444"/>
                </a:stretch>
              </a:blipFill>
            </p:spPr>
            <p:txBody>
              <a:bodyPr/>
              <a:lstStyle/>
              <a:p>
                <a:r>
                  <a:rPr lang="tr-TR">
                    <a:noFill/>
                  </a:rPr>
                  <a:t> </a:t>
                </a:r>
              </a:p>
            </p:txBody>
          </p:sp>
        </mc:Fallback>
      </mc:AlternateContent>
      <p:pic>
        <p:nvPicPr>
          <p:cNvPr id="4" name="Resim 4" descr="tablo içeren bir resim&#10;&#10;Açıklama otomatik olarak oluşturuldu">
            <a:extLst>
              <a:ext uri="{FF2B5EF4-FFF2-40B4-BE49-F238E27FC236}">
                <a16:creationId xmlns:a16="http://schemas.microsoft.com/office/drawing/2014/main" id="{BEEF7BAF-09CC-4658-8500-B63A1F2947AD}"/>
              </a:ext>
            </a:extLst>
          </p:cNvPr>
          <p:cNvPicPr>
            <a:picLocks noChangeAspect="1"/>
          </p:cNvPicPr>
          <p:nvPr/>
        </p:nvPicPr>
        <p:blipFill>
          <a:blip r:embed="rId3"/>
          <a:stretch>
            <a:fillRect/>
          </a:stretch>
        </p:blipFill>
        <p:spPr>
          <a:xfrm>
            <a:off x="1607592" y="2918619"/>
            <a:ext cx="9336061" cy="3383931"/>
          </a:xfrm>
          <a:prstGeom prst="rect">
            <a:avLst/>
          </a:prstGeom>
        </p:spPr>
      </p:pic>
    </p:spTree>
    <p:extLst>
      <p:ext uri="{BB962C8B-B14F-4D97-AF65-F5344CB8AC3E}">
        <p14:creationId xmlns:p14="http://schemas.microsoft.com/office/powerpoint/2010/main" val="3304505425"/>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2833</Words>
  <Application>Microsoft Office PowerPoint</Application>
  <PresentationFormat>Geniş ekran</PresentationFormat>
  <Paragraphs>123</Paragraphs>
  <Slides>31</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31</vt:i4>
      </vt:variant>
    </vt:vector>
  </HeadingPairs>
  <TitlesOfParts>
    <vt:vector size="41" baseType="lpstr">
      <vt:lpstr>Arial</vt:lpstr>
      <vt:lpstr>Arial Nova Light</vt:lpstr>
      <vt:lpstr>Calibri</vt:lpstr>
      <vt:lpstr>Calibri Light</vt:lpstr>
      <vt:lpstr>Cambria Math</vt:lpstr>
      <vt:lpstr>Elephant</vt:lpstr>
      <vt:lpstr>Times New Roman</vt:lpstr>
      <vt:lpstr>Wingdings</vt:lpstr>
      <vt:lpstr>ModOverlayVTI</vt:lpstr>
      <vt:lpstr>Office Theme</vt:lpstr>
      <vt:lpstr>YILDIZ TEKNİK ÜNİVERSİTESİ   BİYOMÜHENDİSLİK BÖLÜMÜ    BİYOMÜHENDİSLİKTE MALZEME BİLİMİ</vt:lpstr>
      <vt:lpstr>1.1 Giriş</vt:lpstr>
      <vt:lpstr>1.2 Atom Yapısı ve Elektron Düzeni</vt:lpstr>
      <vt:lpstr>1.2 Atom Yapısı ve Elektron Düzeni</vt:lpstr>
      <vt:lpstr>1.2 Atom Yapısı ve Elektron Düzeni</vt:lpstr>
      <vt:lpstr>1.2 Atom Yapısı ve Elektron Düzeni</vt:lpstr>
      <vt:lpstr>1.2 Atom Yapısı ve Elektron Düzeni</vt:lpstr>
      <vt:lpstr>PowerPoint Sunusu</vt:lpstr>
      <vt:lpstr>PowerPoint Sunusu</vt:lpstr>
      <vt:lpstr>PowerPoint Sunusu</vt:lpstr>
      <vt:lpstr>PowerPoint Sunusu</vt:lpstr>
      <vt:lpstr>PowerPoint Sunusu</vt:lpstr>
      <vt:lpstr>PowerPoint Sunusu</vt:lpstr>
      <vt:lpstr>PowerPoint Sunusu</vt:lpstr>
      <vt:lpstr>PowerPoint Sunusu</vt:lpstr>
      <vt:lpstr>1.3 Atomlar Arası ve Moleküller Arası Bağlar</vt:lpstr>
      <vt:lpstr>1.3.1 Birincil Bağlar 1.3.1.1 Metalik Bağlar</vt:lpstr>
      <vt:lpstr>PowerPoint Sunusu</vt:lpstr>
      <vt:lpstr>PowerPoint Sunusu</vt:lpstr>
      <vt:lpstr>1.3.1 Birincil Bağlar 1.3.1.2 İyonik Bağ</vt:lpstr>
      <vt:lpstr>PowerPoint Sunusu</vt:lpstr>
      <vt:lpstr>PowerPoint Sunusu</vt:lpstr>
      <vt:lpstr>1.3.1 Birincil Bağlar 1.3.1.3 Kovalent Bağ</vt:lpstr>
      <vt:lpstr>PowerPoint Sunusu</vt:lpstr>
      <vt:lpstr>1.3.2 İkincil Bağlar 1.3.2.1 Van der Waals Bağı</vt:lpstr>
      <vt:lpstr>PowerPoint Sunusu</vt:lpstr>
      <vt:lpstr>PowerPoint Sunusu</vt:lpstr>
      <vt:lpstr>1.3.3 Atomlararası Uzaklık ve Bağ Enerjisi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Ayça ASLAN</cp:lastModifiedBy>
  <cp:revision>429</cp:revision>
  <dcterms:created xsi:type="dcterms:W3CDTF">2021-07-06T09:20:03Z</dcterms:created>
  <dcterms:modified xsi:type="dcterms:W3CDTF">2021-10-07T08:29:06Z</dcterms:modified>
</cp:coreProperties>
</file>