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3" r:id="rId14"/>
    <p:sldId id="274" r:id="rId15"/>
    <p:sldId id="270" r:id="rId16"/>
    <p:sldId id="271" r:id="rId17"/>
    <p:sldId id="272" r:id="rId18"/>
    <p:sldId id="275" r:id="rId19"/>
    <p:sldId id="276" r:id="rId20"/>
    <p:sldId id="277" r:id="rId21"/>
    <p:sldId id="278" r:id="rId22"/>
    <p:sldId id="284" r:id="rId23"/>
    <p:sldId id="285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552B0A-8BDD-48E9-925F-502594AFBF2E}" v="10" dt="2021-08-05T21:00:32.816"/>
    <p1510:client id="{2A227ACE-4E25-46B8-BC66-ED27C3A79334}" v="93" dt="2021-08-06T07:11:11.997"/>
    <p1510:client id="{2E008A84-4C08-403C-93A4-0E230C058172}" v="189" dt="2021-08-16T14:29:01.889"/>
    <p1510:client id="{30749B14-2823-4623-9ADD-37854A38B04F}" v="132" dt="2021-08-05T21:22:45.132"/>
    <p1510:client id="{3783620F-8EF0-485E-88F7-D2BB4E5F7122}" v="309" dt="2021-08-16T11:15:01.867"/>
    <p1510:client id="{7FCF0546-719F-47A3-B9B8-62413F09A878}" v="468" dt="2021-08-16T14:09:24.989"/>
    <p1510:client id="{C0F701DE-0B71-4634-AF4F-10ACB221CA7C}" v="446" dt="2021-08-16T11:51:36.202"/>
    <p1510:client id="{CCFCA361-461A-43C0-AFB2-12A3D25D3057}" v="83" dt="2021-08-05T21:10:14.328"/>
    <p1510:client id="{D37FFFB1-532D-48B8-A251-9D70260CC2A4}" v="605" dt="2021-08-16T13:08:54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099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787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485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431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683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279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674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148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9817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091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817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72480-10DA-4FB4-BEAE-2A1DEA90F248}" type="datetimeFigureOut">
              <a:rPr lang="tr-TR" smtClean="0"/>
              <a:t>7.10.2021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246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32460EE-924E-4639-B0F5-E798E23BD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628" r="-1" b="8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3BF76-2D7F-4BEE-A02B-B8D941D4B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Times New Roman"/>
                <a:ea typeface="+mj-lt"/>
                <a:cs typeface="+mj-lt"/>
              </a:rPr>
              <a:t>YILDIZ TEKNİK ÜNİVERSİTESİ</a:t>
            </a:r>
            <a:br>
              <a:rPr lang="en-US" sz="3600" b="1" dirty="0">
                <a:solidFill>
                  <a:srgbClr val="FFFFFF"/>
                </a:solidFill>
                <a:latin typeface="Times New Roman"/>
                <a:ea typeface="+mj-lt"/>
                <a:cs typeface="+mj-lt"/>
              </a:rPr>
            </a:br>
            <a:r>
              <a:rPr lang="en-US" sz="3600" b="1" dirty="0">
                <a:solidFill>
                  <a:srgbClr val="FFFFFF"/>
                </a:solidFill>
                <a:latin typeface="Times New Roman"/>
                <a:ea typeface="+mj-lt"/>
                <a:cs typeface="+mj-lt"/>
              </a:rPr>
              <a:t>    </a:t>
            </a:r>
            <a:br>
              <a:rPr lang="en-US" sz="3600" b="1" dirty="0">
                <a:solidFill>
                  <a:srgbClr val="FFFFFF"/>
                </a:solidFill>
                <a:latin typeface="Times New Roman"/>
                <a:ea typeface="+mj-lt"/>
                <a:cs typeface="+mj-lt"/>
              </a:rPr>
            </a:br>
            <a:r>
              <a:rPr lang="en-US" sz="3600" b="1" dirty="0">
                <a:solidFill>
                  <a:srgbClr val="FFFFFF"/>
                </a:solidFill>
                <a:latin typeface="Times New Roman"/>
                <a:ea typeface="+mj-lt"/>
                <a:cs typeface="+mj-lt"/>
              </a:rPr>
              <a:t>   BİYOMÜHENDİSLİK BÖLÜMÜ</a:t>
            </a:r>
            <a:br>
              <a:rPr lang="en-US" sz="3600" b="1" dirty="0">
                <a:solidFill>
                  <a:srgbClr val="FFFFFF"/>
                </a:solidFill>
                <a:latin typeface="Times New Roman"/>
                <a:ea typeface="+mj-lt"/>
                <a:cs typeface="+mj-lt"/>
              </a:rPr>
            </a:br>
            <a:r>
              <a:rPr lang="en-US" sz="3600" b="1" dirty="0">
                <a:solidFill>
                  <a:srgbClr val="FFFFFF"/>
                </a:solidFill>
                <a:latin typeface="Times New Roman"/>
                <a:ea typeface="+mj-lt"/>
                <a:cs typeface="+mj-lt"/>
              </a:rPr>
              <a:t>    </a:t>
            </a:r>
            <a:br>
              <a:rPr lang="en-US" sz="3600" b="1" dirty="0">
                <a:solidFill>
                  <a:srgbClr val="FFFFFF"/>
                </a:solidFill>
                <a:latin typeface="Times New Roman"/>
                <a:ea typeface="+mj-lt"/>
                <a:cs typeface="+mj-lt"/>
              </a:rPr>
            </a:br>
            <a:r>
              <a:rPr lang="en-US" sz="3600" b="1" dirty="0">
                <a:solidFill>
                  <a:srgbClr val="FFFFFF"/>
                </a:solidFill>
                <a:latin typeface="Times New Roman"/>
                <a:ea typeface="+mj-lt"/>
                <a:cs typeface="+mj-lt"/>
              </a:rPr>
              <a:t>   BİYOMÜHENDİSLİKTE MALZEME BİLİMİ</a:t>
            </a:r>
            <a:endParaRPr lang="en-US" sz="3600" dirty="0">
              <a:solidFill>
                <a:srgbClr val="FFFFFF"/>
              </a:solidFill>
              <a:latin typeface="Times New Roman"/>
              <a:cs typeface="Time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04F45-764B-4D2A-84FC-A0AB7B4B4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cap="all" dirty="0" err="1">
                <a:solidFill>
                  <a:srgbClr val="FFFFFF"/>
                </a:solidFill>
                <a:ea typeface="+mn-lt"/>
                <a:cs typeface="+mn-lt"/>
              </a:rPr>
              <a:t>Konu</a:t>
            </a:r>
            <a:r>
              <a:rPr lang="en-US" b="1" cap="all" dirty="0">
                <a:solidFill>
                  <a:srgbClr val="FFFFFF"/>
                </a:solidFill>
                <a:ea typeface="+mn-lt"/>
                <a:cs typeface="+mn-lt"/>
              </a:rPr>
              <a:t> 9: </a:t>
            </a:r>
            <a:r>
              <a:rPr lang="en-US" b="1" cap="all" dirty="0" err="1">
                <a:solidFill>
                  <a:srgbClr val="FFFFFF"/>
                </a:solidFill>
                <a:ea typeface="+mn-lt"/>
                <a:cs typeface="+mn-lt"/>
              </a:rPr>
              <a:t>Bİyomalzemeler</a:t>
            </a:r>
            <a:r>
              <a:rPr lang="en-US" b="1" cap="all" dirty="0">
                <a:solidFill>
                  <a:srgbClr val="FFFFFF"/>
                </a:solidFill>
                <a:ea typeface="+mn-lt"/>
                <a:cs typeface="+mn-lt"/>
              </a:rPr>
              <a:t> VE ÖZELLİKLERİ</a:t>
            </a:r>
          </a:p>
          <a:p>
            <a:r>
              <a:rPr lang="en-US" b="1" cap="all" dirty="0" err="1">
                <a:solidFill>
                  <a:srgbClr val="FFFFFF"/>
                </a:solidFill>
                <a:ea typeface="+mn-lt"/>
                <a:cs typeface="+mn-lt"/>
              </a:rPr>
              <a:t>Dersİ</a:t>
            </a:r>
            <a:r>
              <a:rPr lang="en-US" b="1" cap="all" dirty="0">
                <a:solidFill>
                  <a:srgbClr val="FFFFFF"/>
                </a:solidFill>
                <a:ea typeface="+mn-lt"/>
                <a:cs typeface="+mn-lt"/>
              </a:rPr>
              <a:t> Veren </a:t>
            </a:r>
            <a:r>
              <a:rPr lang="en-US" b="1" cap="all" dirty="0" err="1">
                <a:solidFill>
                  <a:srgbClr val="FFFFFF"/>
                </a:solidFill>
                <a:ea typeface="+mn-lt"/>
                <a:cs typeface="+mn-lt"/>
              </a:rPr>
              <a:t>Öğretİm</a:t>
            </a:r>
            <a:r>
              <a:rPr lang="en-US" b="1" cap="all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b="1" cap="all" dirty="0" err="1">
                <a:solidFill>
                  <a:srgbClr val="FFFFFF"/>
                </a:solidFill>
                <a:ea typeface="+mn-lt"/>
                <a:cs typeface="+mn-lt"/>
              </a:rPr>
              <a:t>Üyesİ</a:t>
            </a:r>
            <a:r>
              <a:rPr lang="en-US" b="1" cap="all" dirty="0">
                <a:solidFill>
                  <a:srgbClr val="FFFFFF"/>
                </a:solidFill>
                <a:ea typeface="+mn-lt"/>
                <a:cs typeface="+mn-lt"/>
              </a:rPr>
              <a:t>: Prof. Dr. Mehmet </a:t>
            </a:r>
            <a:r>
              <a:rPr lang="en-US" b="1" cap="all" dirty="0" err="1">
                <a:solidFill>
                  <a:srgbClr val="FFFFFF"/>
                </a:solidFill>
                <a:ea typeface="+mn-lt"/>
                <a:cs typeface="+mn-lt"/>
              </a:rPr>
              <a:t>Burçİn</a:t>
            </a:r>
            <a:r>
              <a:rPr lang="en-US" b="1" cap="all" dirty="0">
                <a:solidFill>
                  <a:srgbClr val="FFFFFF"/>
                </a:solidFill>
                <a:ea typeface="+mn-lt"/>
                <a:cs typeface="+mn-lt"/>
              </a:rPr>
              <a:t> PİŞKİN</a:t>
            </a:r>
            <a:endParaRPr lang="en-US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6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CFE2C-6F7A-47E4-8799-3235937FB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9" y="629266"/>
            <a:ext cx="4372270" cy="1622321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 err="1">
                <a:latin typeface="Times New Roman"/>
                <a:cs typeface="Calibri Light"/>
              </a:rPr>
              <a:t>Biyomalzemelerin</a:t>
            </a:r>
            <a:r>
              <a:rPr lang="en-US" sz="3400" b="1" dirty="0">
                <a:latin typeface="Times New Roman"/>
                <a:cs typeface="Calibri Light"/>
              </a:rPr>
              <a:t> </a:t>
            </a:r>
            <a:r>
              <a:rPr lang="en-US" sz="3400" b="1" dirty="0" err="1">
                <a:latin typeface="Times New Roman"/>
                <a:cs typeface="Calibri Light"/>
              </a:rPr>
              <a:t>Kullanım</a:t>
            </a:r>
            <a:r>
              <a:rPr lang="en-US" sz="3400" b="1" dirty="0">
                <a:latin typeface="Times New Roman"/>
                <a:cs typeface="Calibri Light"/>
              </a:rPr>
              <a:t> </a:t>
            </a:r>
            <a:r>
              <a:rPr lang="en-US" sz="3400" b="1" dirty="0" err="1">
                <a:latin typeface="Times New Roman"/>
                <a:cs typeface="Calibri Light"/>
              </a:rPr>
              <a:t>Alanları</a:t>
            </a:r>
            <a:endParaRPr lang="en-US" sz="3400" b="1"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F36A1-89ED-479A-A2C1-85555B6D0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81" y="2438400"/>
            <a:ext cx="4410369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Doku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yenilenmesi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amacıyla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da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polimerik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biyomateryallerin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kullanılması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söz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konusudur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Kıkırdak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kemik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periodontal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doku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sinirlerin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tamiri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gibi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çeşitli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uygulama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örnekleri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vardır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</a:t>
            </a:r>
            <a:endParaRPr lang="en-US" sz="1600">
              <a:latin typeface="Times New Roman"/>
              <a:cs typeface="Calibri"/>
            </a:endParaRPr>
          </a:p>
          <a:p>
            <a:pPr algn="just"/>
            <a:r>
              <a:rPr lang="en-US" sz="1600" dirty="0" err="1">
                <a:latin typeface="Times New Roman"/>
                <a:ea typeface="+mn-lt"/>
                <a:cs typeface="+mn-lt"/>
              </a:rPr>
              <a:t>Birçok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doku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tipinin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temel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madde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ekstresi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kollajen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sıklıkla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kullanılarak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dokuların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yeniden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yapılabileceği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in vivo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gösterilmiştir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Ancak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maddelerin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mekanik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kuvvetleri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yetersiz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olduğundan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üretimleri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zordur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</a:t>
            </a:r>
            <a:endParaRPr lang="en-US" sz="1600">
              <a:latin typeface="Times New Roman"/>
              <a:cs typeface="Calibri"/>
            </a:endParaRPr>
          </a:p>
          <a:p>
            <a:pPr algn="just"/>
            <a:r>
              <a:rPr lang="en-US" sz="1600" dirty="0" err="1">
                <a:latin typeface="Times New Roman"/>
                <a:ea typeface="+mn-lt"/>
                <a:cs typeface="+mn-lt"/>
              </a:rPr>
              <a:t>Ortopedik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doku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onun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yerini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alacak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sistemler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;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eklem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protezleri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küçük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büyük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protez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birleştiricileri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kemikteki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deformasyonu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düzelten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implantlar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kemiğin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yerini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alan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biyomateryaller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suni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lifler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kalp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kapakçığı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implantlarını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kapsamaktadır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2218686-FBF7-4CCF-8450-7AD99907C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" b="1455"/>
          <a:stretch/>
        </p:blipFill>
        <p:spPr>
          <a:xfrm>
            <a:off x="5560177" y="807593"/>
            <a:ext cx="5701187" cy="51633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98599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1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AA40D-8186-499A-BD74-D8782484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5000" b="1" dirty="0" err="1">
                <a:latin typeface="Times New Roman"/>
                <a:cs typeface="Calibri Light"/>
              </a:rPr>
              <a:t>Biyomalzemelerden</a:t>
            </a:r>
            <a:r>
              <a:rPr lang="en-US" sz="5000" b="1" dirty="0">
                <a:latin typeface="Times New Roman"/>
                <a:cs typeface="Calibri Light"/>
              </a:rPr>
              <a:t> </a:t>
            </a:r>
            <a:r>
              <a:rPr lang="en-US" sz="5000" b="1" dirty="0" err="1">
                <a:latin typeface="Times New Roman"/>
                <a:cs typeface="Calibri Light"/>
              </a:rPr>
              <a:t>Beklenen</a:t>
            </a:r>
            <a:r>
              <a:rPr lang="en-US" sz="5000" b="1" dirty="0">
                <a:latin typeface="Times New Roman"/>
                <a:cs typeface="Calibri Light"/>
              </a:rPr>
              <a:t> Temel </a:t>
            </a:r>
            <a:r>
              <a:rPr lang="en-US" sz="5000" b="1" dirty="0" err="1">
                <a:latin typeface="Times New Roman"/>
                <a:cs typeface="Calibri Light"/>
              </a:rPr>
              <a:t>Özellikler</a:t>
            </a:r>
            <a:endParaRPr lang="en-US" sz="5000" b="1"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64B34-4AAB-430E-9970-40D830A1E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1600" dirty="0" err="1">
                <a:latin typeface="Times New Roman"/>
                <a:ea typeface="+mn-lt"/>
                <a:cs typeface="+mn-lt"/>
              </a:rPr>
              <a:t>Biyomalzemeler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vücuda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yerleştirildiklerinde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doku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tepkimeye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girerler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Bunlar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b="1" dirty="0" err="1">
                <a:latin typeface="Times New Roman"/>
                <a:ea typeface="+mn-lt"/>
                <a:cs typeface="+mn-lt"/>
              </a:rPr>
              <a:t>toksik</a:t>
            </a:r>
            <a:r>
              <a:rPr lang="en-US" sz="16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b="1" dirty="0" err="1">
                <a:latin typeface="Times New Roman"/>
                <a:ea typeface="+mn-lt"/>
                <a:cs typeface="+mn-lt"/>
              </a:rPr>
              <a:t>veya</a:t>
            </a:r>
            <a:r>
              <a:rPr lang="en-US" sz="16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b="1" dirty="0" err="1">
                <a:latin typeface="Times New Roman"/>
                <a:ea typeface="+mn-lt"/>
                <a:cs typeface="+mn-lt"/>
              </a:rPr>
              <a:t>toksik</a:t>
            </a:r>
            <a:r>
              <a:rPr lang="en-US" sz="16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b="1" dirty="0" err="1">
                <a:latin typeface="Times New Roman"/>
                <a:ea typeface="+mn-lt"/>
                <a:cs typeface="+mn-lt"/>
              </a:rPr>
              <a:t>olmayan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tepkimeler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olmak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üzere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ikiye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ayrılır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  <a:endParaRPr lang="en-US" sz="1600">
              <a:latin typeface="Times New Roman"/>
              <a:cs typeface="Times New Roman"/>
            </a:endParaRPr>
          </a:p>
          <a:p>
            <a:pPr algn="just"/>
            <a:r>
              <a:rPr lang="en-US" sz="1600" dirty="0" err="1">
                <a:latin typeface="Times New Roman"/>
                <a:ea typeface="+mn-lt"/>
                <a:cs typeface="+mn-lt"/>
              </a:rPr>
              <a:t>Eğer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verilen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tepkime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toksik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ise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canlı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dokunun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o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malzemeyi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kabul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etmediğini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çevre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dokuların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ölümünün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gerçekleştiği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anlamına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gelmektedir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</a:p>
          <a:p>
            <a:pPr algn="just"/>
            <a:r>
              <a:rPr lang="en-US" sz="1600" err="1">
                <a:latin typeface="Times New Roman"/>
                <a:ea typeface="+mn-lt"/>
                <a:cs typeface="+mn-lt"/>
              </a:rPr>
              <a:t>Eğer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verilen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tepki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toksik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değil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ise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biyomalzemeler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b="1" err="1">
                <a:latin typeface="Times New Roman"/>
                <a:ea typeface="+mn-lt"/>
                <a:cs typeface="+mn-lt"/>
              </a:rPr>
              <a:t>biyoaktif</a:t>
            </a:r>
            <a:r>
              <a:rPr lang="en-US" sz="16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b="1" err="1">
                <a:latin typeface="Times New Roman"/>
                <a:ea typeface="+mn-lt"/>
                <a:cs typeface="+mn-lt"/>
              </a:rPr>
              <a:t>ya</a:t>
            </a:r>
            <a:r>
              <a:rPr lang="en-US" sz="1600" b="1" dirty="0">
                <a:latin typeface="Times New Roman"/>
                <a:ea typeface="+mn-lt"/>
                <a:cs typeface="+mn-lt"/>
              </a:rPr>
              <a:t> da </a:t>
            </a:r>
            <a:r>
              <a:rPr lang="en-US" sz="1600" b="1" err="1">
                <a:latin typeface="Times New Roman"/>
                <a:ea typeface="+mn-lt"/>
                <a:cs typeface="+mn-lt"/>
              </a:rPr>
              <a:t>biyoinert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değerlendirilmektedir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</a:p>
          <a:p>
            <a:pPr algn="just"/>
            <a:r>
              <a:rPr lang="en-US" sz="1600" err="1">
                <a:latin typeface="Times New Roman"/>
                <a:ea typeface="+mn-lt"/>
                <a:cs typeface="+mn-lt"/>
              </a:rPr>
              <a:t>Malzeme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b="1" err="1">
                <a:latin typeface="Times New Roman"/>
                <a:ea typeface="+mn-lt"/>
                <a:cs typeface="+mn-lt"/>
              </a:rPr>
              <a:t>biyoinert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ise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durumda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implant </a:t>
            </a:r>
            <a:r>
              <a:rPr lang="en-US" sz="1600" err="1">
                <a:latin typeface="Times New Roman"/>
                <a:ea typeface="+mn-lt"/>
                <a:cs typeface="+mn-lt"/>
              </a:rPr>
              <a:t>malzemesi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üzerinde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farklı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kalınlıkta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fiberimsi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doku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oluşmaktadır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</a:p>
          <a:p>
            <a:pPr algn="just"/>
            <a:r>
              <a:rPr lang="en-US" sz="1600" b="1" err="1">
                <a:latin typeface="Times New Roman"/>
                <a:ea typeface="+mn-lt"/>
                <a:cs typeface="+mn-lt"/>
              </a:rPr>
              <a:t>Biyoaktif</a:t>
            </a:r>
            <a:r>
              <a:rPr lang="en-US" sz="16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olması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durumda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ise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malzeme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dokunun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arasında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güçlü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bağ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oluşur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Bir </a:t>
            </a:r>
            <a:r>
              <a:rPr lang="en-US" sz="1600" err="1">
                <a:latin typeface="Times New Roman"/>
                <a:ea typeface="+mn-lt"/>
                <a:cs typeface="+mn-lt"/>
              </a:rPr>
              <a:t>diğer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olasılık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ise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malzemenin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b="1" dirty="0">
                <a:latin typeface="Times New Roman"/>
                <a:ea typeface="+mn-lt"/>
                <a:cs typeface="+mn-lt"/>
              </a:rPr>
              <a:t>“resorbable”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yani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emilen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olması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durumudur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malzeme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çevre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dokular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tarafından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emilerek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onların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yerine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geçmektedir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</a:t>
            </a:r>
            <a:endParaRPr lang="en-US" sz="160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399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555E9-CC1D-4F74-9C22-20BD9B03F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cs typeface="Calibri"/>
              </a:rPr>
              <a:t>Dokuların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yabancı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malzemelere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verdikleri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tepkiler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B1DAF2E-495D-4DEA-BD93-4AA65CDE0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2590948"/>
            <a:ext cx="9867900" cy="274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30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A1B8F55-A32A-4D95-9259-323311031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BA738-208B-42BE-92E5-95FDAED72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cs typeface="Calibri"/>
              </a:rPr>
              <a:t>Biyomalzemeler</a:t>
            </a:r>
            <a:r>
              <a:rPr lang="en-US" dirty="0">
                <a:solidFill>
                  <a:srgbClr val="FFFFFF"/>
                </a:solidFill>
                <a:cs typeface="Calibri"/>
              </a:rPr>
              <a:t>, konak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canlıda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oluşturabilecekleri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biyolojik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etkilere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göre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aşağıda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sınıflandırılmışlardır</a:t>
            </a:r>
            <a:r>
              <a:rPr lang="en-US" dirty="0">
                <a:solidFill>
                  <a:srgbClr val="FFFFFF"/>
                </a:solidFill>
                <a:cs typeface="Calibri"/>
              </a:rPr>
              <a:t>.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Bunlar</a:t>
            </a:r>
            <a:r>
              <a:rPr lang="en-US" dirty="0">
                <a:solidFill>
                  <a:srgbClr val="FFFFFF"/>
                </a:solidFill>
                <a:cs typeface="Calibri"/>
              </a:rPr>
              <a:t>;</a:t>
            </a:r>
            <a:endParaRPr lang="en-US" dirty="0">
              <a:solidFill>
                <a:srgbClr val="FFFFFF"/>
              </a:solidFill>
              <a:ea typeface="+mn-lt"/>
              <a:cs typeface="+mn-lt"/>
            </a:endParaRPr>
          </a:p>
          <a:p>
            <a:pPr algn="ctr">
              <a:buFont typeface="Wingdings,Sans-Serif" panose="020B0604020202020204" pitchFamily="34" charset="0"/>
              <a:buChar char="v"/>
            </a:pPr>
            <a:r>
              <a:rPr lang="en-US" dirty="0" err="1">
                <a:solidFill>
                  <a:srgbClr val="FFFFFF"/>
                </a:solidFill>
                <a:cs typeface="Calibri"/>
              </a:rPr>
              <a:t>Toksik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Etki</a:t>
            </a:r>
          </a:p>
          <a:p>
            <a:pPr algn="ctr">
              <a:buFont typeface="Wingdings,Sans-Serif" panose="020B0604020202020204" pitchFamily="34" charset="0"/>
              <a:buChar char="v"/>
            </a:pPr>
            <a:r>
              <a:rPr lang="en-US" dirty="0" err="1">
                <a:solidFill>
                  <a:srgbClr val="FFFFFF"/>
                </a:solidFill>
                <a:cs typeface="Calibri"/>
              </a:rPr>
              <a:t>Biyotolere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Etki</a:t>
            </a:r>
          </a:p>
          <a:p>
            <a:pPr algn="ctr">
              <a:buFont typeface="Wingdings,Sans-Serif" panose="020B0604020202020204" pitchFamily="34" charset="0"/>
              <a:buChar char="v"/>
            </a:pPr>
            <a:r>
              <a:rPr lang="en-US" dirty="0" err="1">
                <a:solidFill>
                  <a:srgbClr val="FFFFFF"/>
                </a:solidFill>
                <a:cs typeface="Calibri"/>
              </a:rPr>
              <a:t>Biyoinert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Etki</a:t>
            </a:r>
          </a:p>
          <a:p>
            <a:pPr algn="ctr">
              <a:buFont typeface="Wingdings,Sans-Serif" panose="020B0604020202020204" pitchFamily="34" charset="0"/>
              <a:buChar char="v"/>
            </a:pPr>
            <a:r>
              <a:rPr lang="en-US" dirty="0" err="1">
                <a:solidFill>
                  <a:srgbClr val="FFFFFF"/>
                </a:solidFill>
                <a:cs typeface="Calibri"/>
              </a:rPr>
              <a:t>Biyoaktif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Etki</a:t>
            </a: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pPr algn="ctr">
              <a:buFont typeface="Wingdings,Sans-Serif" panose="020B0604020202020204" pitchFamily="34" charset="0"/>
              <a:buChar char="v"/>
            </a:pPr>
            <a:r>
              <a:rPr lang="en-US" dirty="0" err="1">
                <a:solidFill>
                  <a:srgbClr val="FFFFFF"/>
                </a:solidFill>
                <a:cs typeface="Calibri"/>
              </a:rPr>
              <a:t>Biyoemilebilen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(</a:t>
            </a:r>
            <a:r>
              <a:rPr lang="en-US" dirty="0" err="1">
                <a:solidFill>
                  <a:srgbClr val="FFFFFF"/>
                </a:solidFill>
                <a:cs typeface="Calibri"/>
              </a:rPr>
              <a:t>bozunurluk</a:t>
            </a:r>
            <a:r>
              <a:rPr lang="en-US" dirty="0">
                <a:solidFill>
                  <a:srgbClr val="FFFFFF"/>
                </a:solidFill>
                <a:cs typeface="Calibri"/>
              </a:rPr>
              <a:t>)</a:t>
            </a:r>
            <a:endParaRPr lang="en-US" dirty="0" err="1">
              <a:solidFill>
                <a:srgbClr val="FFFFFF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336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3634A-C5DD-4874-B5B3-EF312DEE1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en-US" sz="2000" b="1" dirty="0" err="1">
                <a:latin typeface="Times New Roman"/>
                <a:ea typeface="+mn-lt"/>
                <a:cs typeface="+mn-lt"/>
              </a:rPr>
              <a:t>Toksik</a:t>
            </a:r>
            <a:r>
              <a:rPr lang="en-US" sz="20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Etki</a:t>
            </a:r>
            <a:r>
              <a:rPr lang="en-US" sz="2000" b="1" dirty="0">
                <a:latin typeface="Times New Roman"/>
                <a:ea typeface="+mn-lt"/>
                <a:cs typeface="+mn-lt"/>
              </a:rPr>
              <a:t>: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Ortopedi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travmatolojide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kullanılan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biyomalzemeler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birçok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testten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geçtikten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biyouyumluluğu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onandıktan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sonra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kullanım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alanına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girmektedirler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Tüm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bu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testlere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rağmen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biyomalzemelerin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allerjik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immün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nonimmün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mutajenik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kanserojenik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inflamatuar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etkileri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olabilmektedir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 Bu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yüzden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kullanılacak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biyomalzemenin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test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sonuçları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çok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önemlidir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</a:t>
            </a:r>
            <a:endParaRPr lang="en-US" sz="2000" dirty="0">
              <a:latin typeface="Times New Roman"/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2A3C5E4-6D83-46A6-AD9D-365A46E53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2" r="-2" b="1927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46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7E62-6C83-4925-84AE-98CCA2BC2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194" y="1154331"/>
            <a:ext cx="10961634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sz="2400" b="1" dirty="0" err="1">
                <a:latin typeface="Times New Roman"/>
                <a:ea typeface="+mn-lt"/>
                <a:cs typeface="+mn-lt"/>
              </a:rPr>
              <a:t>Biyotolere</a:t>
            </a:r>
            <a:r>
              <a:rPr lang="en-US" sz="24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b="1" dirty="0" err="1">
                <a:latin typeface="Times New Roman"/>
                <a:ea typeface="+mn-lt"/>
                <a:cs typeface="+mn-lt"/>
              </a:rPr>
              <a:t>Etki</a:t>
            </a:r>
            <a:r>
              <a:rPr lang="en-US" sz="2400" b="1" dirty="0">
                <a:latin typeface="Times New Roman"/>
                <a:ea typeface="+mn-lt"/>
                <a:cs typeface="+mn-lt"/>
              </a:rPr>
              <a:t>: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Biyomalzeme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uygulandığı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bölgede</a:t>
            </a:r>
            <a:r>
              <a:rPr lang="en-US" sz="2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sınırlı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fibröz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doku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ile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çevreleniyorsa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biyotolere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etkiden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söz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edilmektedir</a:t>
            </a:r>
            <a:r>
              <a:rPr lang="en-US" sz="2400" dirty="0">
                <a:latin typeface="Times New Roman"/>
                <a:ea typeface="+mn-lt"/>
                <a:cs typeface="+mn-lt"/>
              </a:rPr>
              <a:t>.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Günümüzde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kullanılan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çoğu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biyomalzemede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bu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durum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görülmektedir</a:t>
            </a:r>
            <a:r>
              <a:rPr lang="en-US" sz="2400" dirty="0">
                <a:latin typeface="Times New Roman"/>
                <a:ea typeface="+mn-lt"/>
                <a:cs typeface="+mn-lt"/>
              </a:rPr>
              <a:t>.</a:t>
            </a:r>
            <a:endParaRPr lang="en-US" sz="2400">
              <a:latin typeface="Times New Roman"/>
              <a:cs typeface="Calibri"/>
            </a:endParaRPr>
          </a:p>
          <a:p>
            <a:pPr marL="0" indent="0" algn="just">
              <a:buNone/>
            </a:pPr>
            <a:r>
              <a:rPr lang="en-US" sz="2400" b="1" dirty="0" err="1">
                <a:latin typeface="Times New Roman"/>
                <a:ea typeface="+mn-lt"/>
                <a:cs typeface="+mn-lt"/>
              </a:rPr>
              <a:t>Biyoinert</a:t>
            </a:r>
            <a:r>
              <a:rPr lang="en-US" sz="24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b="1" dirty="0" err="1">
                <a:latin typeface="Times New Roman"/>
                <a:ea typeface="+mn-lt"/>
                <a:cs typeface="+mn-lt"/>
              </a:rPr>
              <a:t>Etki</a:t>
            </a:r>
            <a:r>
              <a:rPr lang="en-US" sz="2400" b="1" dirty="0">
                <a:latin typeface="Times New Roman"/>
                <a:ea typeface="+mn-lt"/>
                <a:cs typeface="+mn-lt"/>
              </a:rPr>
              <a:t>: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Biyomalzeme</a:t>
            </a:r>
            <a:r>
              <a:rPr lang="en-US" sz="2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uygulandığı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kemik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dokuyla</a:t>
            </a:r>
            <a:r>
              <a:rPr lang="en-US" sz="2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arada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sınırlı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fibröz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bir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doku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olmadan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birleşmektedir</a:t>
            </a:r>
            <a:r>
              <a:rPr lang="en-US" sz="2400" dirty="0">
                <a:latin typeface="Times New Roman"/>
                <a:ea typeface="+mn-lt"/>
                <a:cs typeface="+mn-lt"/>
              </a:rPr>
              <a:t>.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Çoğu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zaman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biyomalzemeler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uygulandıkları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dokuyu</a:t>
            </a:r>
            <a:r>
              <a:rPr lang="en-US" sz="2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dokular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da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kendilerine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uygulanan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metaryali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etkilemek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çabasındadırlar</a:t>
            </a:r>
            <a:r>
              <a:rPr lang="en-US" sz="2400" dirty="0">
                <a:latin typeface="Times New Roman"/>
                <a:ea typeface="+mn-lt"/>
                <a:cs typeface="+mn-lt"/>
              </a:rPr>
              <a:t>.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Biyoinert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etki</a:t>
            </a:r>
            <a:r>
              <a:rPr lang="en-US" sz="2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bu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tür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etkileşimlerin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görülmediği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biyomalzeme-doku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ilişkisine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verilen</a:t>
            </a:r>
            <a:r>
              <a:rPr lang="en-US" sz="2400" dirty="0">
                <a:latin typeface="Times New Roman"/>
                <a:ea typeface="+mn-lt"/>
                <a:cs typeface="+mn-lt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+mn-lt"/>
              </a:rPr>
              <a:t>addır</a:t>
            </a:r>
            <a:r>
              <a:rPr lang="en-US" sz="2400" dirty="0">
                <a:latin typeface="Times New Roman"/>
                <a:ea typeface="+mn-lt"/>
                <a:cs typeface="+mn-lt"/>
              </a:rPr>
              <a:t>. </a:t>
            </a:r>
            <a:endParaRPr lang="en-US" sz="2400">
              <a:latin typeface="Times New Roman"/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6D022A45-BDD0-4842-938B-09E73067A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420" y="4146178"/>
            <a:ext cx="6253212" cy="26263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74820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7F69AB-2350-44E3-9076-00265B93F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1"/>
            <a:ext cx="972709" cy="1935307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0652AA-1C81-481C-856B-903714375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2FF99B6-37BA-4650-B01D-799F02E31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CC8D8-5368-4906-AFA6-17D0D5397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577" y="401856"/>
            <a:ext cx="10452904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1800" err="1">
                <a:latin typeface="Times New Roman"/>
                <a:ea typeface="+mn-lt"/>
                <a:cs typeface="+mn-lt"/>
              </a:rPr>
              <a:t>Biyoinert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malzemelerin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büyük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özellikleri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doku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ile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etkileşime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girdiklerinde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fiziksel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mekanik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özelliklerini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korumalarıdır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Bu </a:t>
            </a:r>
            <a:r>
              <a:rPr lang="en-US" sz="1800" err="1">
                <a:latin typeface="Times New Roman"/>
                <a:ea typeface="+mn-lt"/>
                <a:cs typeface="+mn-lt"/>
              </a:rPr>
              <a:t>sayede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korozyon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aşınmaya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karşı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direnç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gösterirler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Biyoinertlik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durumunda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doku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ile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bitişik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yaşayan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hücreler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herhangi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tepkime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göstermezler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fakat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yerel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hücreleri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mekanik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hasardan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korumak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amacıyla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implant </a:t>
            </a:r>
            <a:r>
              <a:rPr lang="en-US" sz="1800" err="1">
                <a:latin typeface="Times New Roman"/>
                <a:ea typeface="+mn-lt"/>
                <a:cs typeface="+mn-lt"/>
              </a:rPr>
              <a:t>yüzeyine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yakın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bölgelerde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koruyucu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fiberimsi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hücreler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büyütürler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</a:t>
            </a:r>
            <a:endParaRPr lang="en-US" sz="1800">
              <a:latin typeface="Times New Roman"/>
              <a:cs typeface="Calibri" panose="020F0502020204030204"/>
            </a:endParaRPr>
          </a:p>
          <a:p>
            <a:pPr algn="just"/>
            <a:r>
              <a:rPr lang="en-US" sz="1800" dirty="0">
                <a:latin typeface="Times New Roman"/>
                <a:ea typeface="+mn-lt"/>
                <a:cs typeface="+mn-lt"/>
              </a:rPr>
              <a:t>İmplant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doku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arasında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oluşan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yapışmayan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fiberimsi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hücreler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implantı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dokudan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izole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ederek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koruyucu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mekanizma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oluşturur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zamanla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bütün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implantı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kaplar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Metal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polimerik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implantlar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genellikle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fiberimsi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kapsül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arayüzeyini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oluştururlar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Arada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oluşan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kapsülün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kalınlık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değeri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malzemenin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biyoinert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olma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derecesine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bağlıdır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biyoinertlik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derecesini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etkileyen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faktörler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tablo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da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verilmiştir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800" err="1">
                <a:latin typeface="Times New Roman"/>
                <a:ea typeface="+mn-lt"/>
                <a:cs typeface="+mn-lt"/>
              </a:rPr>
              <a:t>Zirkonya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alümina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gibi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malzemelerde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oluşan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fiberimsi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yapının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kalınlığı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metalik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implantlarda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gözlenenlere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oranla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daha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düşüktür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</a:t>
            </a:r>
            <a:endParaRPr lang="en-US" sz="1800">
              <a:latin typeface="Times New Roman"/>
              <a:cs typeface="Times New Roman"/>
            </a:endParaRPr>
          </a:p>
          <a:p>
            <a:pPr algn="just"/>
            <a:r>
              <a:rPr lang="en-US" sz="1800" err="1">
                <a:latin typeface="Times New Roman"/>
                <a:ea typeface="+mn-lt"/>
                <a:cs typeface="+mn-lt"/>
              </a:rPr>
              <a:t>Biyonert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malzemelere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örnek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alümina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zirkonya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pirolitik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karbonlar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titanyum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titanyum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dioksit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verilebilir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Bu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malzemeler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yüke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maruz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kalan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uygulamaların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statik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 </a:t>
            </a:r>
            <a:r>
              <a:rPr lang="en-US" sz="1800" err="1">
                <a:latin typeface="Times New Roman"/>
                <a:ea typeface="+mn-lt"/>
                <a:cs typeface="+mn-lt"/>
              </a:rPr>
              <a:t>uygulamaların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her </a:t>
            </a:r>
            <a:r>
              <a:rPr lang="en-US" sz="1800" err="1">
                <a:latin typeface="Times New Roman"/>
                <a:ea typeface="+mn-lt"/>
                <a:cs typeface="+mn-lt"/>
              </a:rPr>
              <a:t>ikisinde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de </a:t>
            </a:r>
            <a:r>
              <a:rPr lang="en-US" sz="1800" err="1">
                <a:latin typeface="Times New Roman"/>
                <a:ea typeface="+mn-lt"/>
                <a:cs typeface="+mn-lt"/>
              </a:rPr>
              <a:t>kullanılmaktadır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800" err="1">
                <a:latin typeface="Times New Roman"/>
                <a:ea typeface="+mn-lt"/>
                <a:cs typeface="+mn-lt"/>
              </a:rPr>
              <a:t>Yük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taşıyan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uygulamalar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genellikle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kemik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levhalarda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kemik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vidası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femoral </a:t>
            </a:r>
            <a:r>
              <a:rPr lang="en-US" sz="1800" err="1">
                <a:latin typeface="Times New Roman"/>
                <a:ea typeface="+mn-lt"/>
                <a:cs typeface="+mn-lt"/>
              </a:rPr>
              <a:t>başı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tercih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edilen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biyoinert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malzemeler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statik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uygulamalarda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ise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havalandırma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borusu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sterilizasyon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cihazları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gibi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uygulamalarda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kullanılmaktadır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</a:t>
            </a:r>
            <a:endParaRPr lang="en-US" sz="1800">
              <a:latin typeface="Times New Roman"/>
              <a:cs typeface="Times New Roman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A7D759-6BEF-4CBD-A325-BCFA7783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17405EC-53E3-473A-8B42-B9475D057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3F2370-11B5-4E16-8AE5-B4854408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68DA3C1E-F655-4DF2-B226-B3947D719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2" t="43872" r="35950" b="19118"/>
          <a:stretch/>
        </p:blipFill>
        <p:spPr>
          <a:xfrm>
            <a:off x="3114675" y="4600575"/>
            <a:ext cx="5505456" cy="21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73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5F949-1040-4028-9A33-124FDA1E0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894" y="1478181"/>
            <a:ext cx="11237859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sz="2000" b="1" dirty="0" err="1">
                <a:latin typeface="Times New Roman"/>
                <a:ea typeface="+mn-lt"/>
                <a:cs typeface="+mn-lt"/>
              </a:rPr>
              <a:t>Biyoaktif</a:t>
            </a:r>
            <a:r>
              <a:rPr lang="en-US" sz="20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Etki</a:t>
            </a:r>
            <a:r>
              <a:rPr lang="en-US" sz="2000" b="1" dirty="0">
                <a:latin typeface="Times New Roman"/>
                <a:ea typeface="+mn-lt"/>
                <a:cs typeface="+mn-lt"/>
              </a:rPr>
              <a:t>: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Biyomalzeme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uygulandığı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dokuda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benzer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hücrelerin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oluşumunu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yardım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ediyorsa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biyoaktif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etkiden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söz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edilebilmektedir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</a:t>
            </a:r>
            <a:endParaRPr lang="en-US" sz="2000">
              <a:latin typeface="Times New Roman"/>
              <a:cs typeface="Calibri" panose="020F0502020204030204"/>
            </a:endParaRPr>
          </a:p>
          <a:p>
            <a:pPr marL="0" indent="0" algn="just">
              <a:buNone/>
            </a:pPr>
            <a:r>
              <a:rPr lang="en-US" sz="2000" dirty="0" err="1">
                <a:latin typeface="Times New Roman"/>
                <a:ea typeface="+mn-lt"/>
                <a:cs typeface="+mn-lt"/>
              </a:rPr>
              <a:t>Biyoaktiflik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durumunda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implant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doku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arasında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bağ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oluşumu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gerçekleşir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oluşan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bu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bağ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implant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ile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doku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arasında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gerçekleşecek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hareketi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engeller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Doğal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dokuların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iyileşme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sürecinde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yaptığı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gibi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onları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taklit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eder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zamanla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değişime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uğrarlar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Eğer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biyoaktif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yüzeydeki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değişim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çok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hızlı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gerçekleşir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ise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malzeme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çok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hızlı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çözünür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doku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ile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yer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değiştirir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 Bu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tür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malzemelere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b="1" dirty="0">
                <a:latin typeface="Times New Roman"/>
                <a:ea typeface="+mn-lt"/>
                <a:cs typeface="+mn-lt"/>
              </a:rPr>
              <a:t>“</a:t>
            </a:r>
            <a:r>
              <a:rPr lang="en-US" sz="2000" b="1" dirty="0" err="1">
                <a:latin typeface="Times New Roman"/>
                <a:ea typeface="+mn-lt"/>
                <a:cs typeface="+mn-lt"/>
              </a:rPr>
              <a:t>emilebilen</a:t>
            </a:r>
            <a:r>
              <a:rPr lang="en-US" sz="2000" b="1" dirty="0">
                <a:latin typeface="Times New Roman"/>
                <a:ea typeface="+mn-lt"/>
                <a:cs typeface="+mn-lt"/>
              </a:rPr>
              <a:t>” (resorbable)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malzemeler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denir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Emilebilen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malzemeler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vücut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sıvısı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tarafından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rahatça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bozunabilir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makrofajlar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tarafından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rahatça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sindirilebilirler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Çözünen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bu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malzemeler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kimyasal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açıdan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toksin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olmamalı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hücrelere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zarar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vermeden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kaybolmalıdırlar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</a:t>
            </a:r>
            <a:endParaRPr lang="en-US" sz="2000">
              <a:latin typeface="Times New Roman"/>
              <a:cs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7">
            <a:extLst>
              <a:ext uri="{FF2B5EF4-FFF2-40B4-BE49-F238E27FC236}">
                <a16:creationId xmlns:a16="http://schemas.microsoft.com/office/drawing/2014/main" id="{965E0B55-D207-4D64-887E-66E6C9380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845" y="4565278"/>
            <a:ext cx="4986387" cy="209294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4156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82BB67F-8F32-44E3-B97A-5126383F7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42" r="-1" b="1114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19A5B-72DD-4EC0-8B89-A140E38F9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Times New Roman"/>
                <a:cs typeface="Calibri Light"/>
              </a:rPr>
              <a:t>Biyouyumluluk</a:t>
            </a:r>
            <a:endParaRPr lang="en-US" sz="3600" b="1">
              <a:latin typeface="Times New Roman"/>
              <a:cs typeface="Times New Roman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F55A-F8B3-44C9-ABAF-4F4F57E76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91" y="3541398"/>
            <a:ext cx="4983546" cy="26103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1200" dirty="0" err="1">
                <a:latin typeface="Times New Roman"/>
                <a:ea typeface="+mn-lt"/>
                <a:cs typeface="+mn-lt"/>
              </a:rPr>
              <a:t>Biyomalzemeler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insan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vücudunun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çok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değişken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koşullara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sahip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olan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ortamlarında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kullanılırlar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Örneğin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vücut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sıvılarının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pH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değer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farklı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dokulara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göre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1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ila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9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arasında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değişir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. </a:t>
            </a:r>
            <a:endParaRPr lang="en-US" sz="1200">
              <a:cs typeface="Calibri"/>
            </a:endParaRPr>
          </a:p>
          <a:p>
            <a:pPr algn="just"/>
            <a:r>
              <a:rPr lang="en-US" sz="1200" dirty="0" err="1">
                <a:latin typeface="Times New Roman"/>
                <a:ea typeface="+mn-lt"/>
                <a:cs typeface="+mn-lt"/>
              </a:rPr>
              <a:t>Araştırmacılar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, “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biyomalzeme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”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“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biyouyumluluk</a:t>
            </a:r>
            <a:r>
              <a:rPr lang="en-US" sz="1200" dirty="0">
                <a:latin typeface="Times New Roman"/>
                <a:ea typeface="+mn-lt"/>
                <a:cs typeface="+mn-lt"/>
              </a:rPr>
              <a:t>”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terimlerini</a:t>
            </a:r>
            <a:r>
              <a:rPr lang="en-US" sz="1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malzemelerin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biyolojik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performanslarımı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belirtmek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kullanmışlar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. </a:t>
            </a:r>
          </a:p>
          <a:p>
            <a:pPr algn="just"/>
            <a:r>
              <a:rPr lang="en-US" sz="1200" dirty="0" err="1">
                <a:latin typeface="Times New Roman"/>
                <a:ea typeface="+mn-lt"/>
                <a:cs typeface="+mn-lt"/>
              </a:rPr>
              <a:t>Biyouyumlu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olan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malzemeler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biyomalzeme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adlandırılmıştır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Biyouyumluluk</a:t>
            </a:r>
            <a:r>
              <a:rPr lang="en-US" sz="1200" dirty="0">
                <a:latin typeface="Times New Roman"/>
                <a:ea typeface="+mn-lt"/>
                <a:cs typeface="+mn-lt"/>
              </a:rPr>
              <a:t>;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uygulama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sırasında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malzemenin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vücut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sistemine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uygun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cevap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verebilme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yeteneği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dirty="0" err="1">
                <a:latin typeface="Times New Roman"/>
                <a:ea typeface="+mn-lt"/>
                <a:cs typeface="+mn-lt"/>
              </a:rPr>
              <a:t>tanımlanmıştır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. </a:t>
            </a:r>
          </a:p>
          <a:p>
            <a:pPr algn="just"/>
            <a:r>
              <a:rPr lang="en-US" sz="1200" err="1">
                <a:latin typeface="Times New Roman"/>
                <a:ea typeface="+mn-lt"/>
                <a:cs typeface="+mn-lt"/>
              </a:rPr>
              <a:t>Biyouyumlu</a:t>
            </a:r>
            <a:r>
              <a:rPr lang="en-US" sz="1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200" err="1">
                <a:latin typeface="Times New Roman"/>
                <a:ea typeface="+mn-lt"/>
                <a:cs typeface="+mn-lt"/>
              </a:rPr>
              <a:t>yani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‘</a:t>
            </a:r>
            <a:r>
              <a:rPr lang="en-US" sz="1200" err="1">
                <a:latin typeface="Times New Roman"/>
                <a:ea typeface="+mn-lt"/>
                <a:cs typeface="+mn-lt"/>
              </a:rPr>
              <a:t>vücutla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uyuşabilir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’ </a:t>
            </a:r>
            <a:r>
              <a:rPr lang="en-US" sz="1200" err="1">
                <a:latin typeface="Times New Roman"/>
                <a:ea typeface="+mn-lt"/>
                <a:cs typeface="+mn-lt"/>
              </a:rPr>
              <a:t>bir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biyomalzeme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200" err="1">
                <a:latin typeface="Times New Roman"/>
                <a:ea typeface="+mn-lt"/>
                <a:cs typeface="+mn-lt"/>
              </a:rPr>
              <a:t>kendisini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çevreleyen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dokuların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normal </a:t>
            </a:r>
            <a:r>
              <a:rPr lang="en-US" sz="1200" err="1">
                <a:latin typeface="Times New Roman"/>
                <a:ea typeface="+mn-lt"/>
                <a:cs typeface="+mn-lt"/>
              </a:rPr>
              <a:t>değişimlerine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engel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olmayan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ve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dokuda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istenmeyen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tepkiler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(</a:t>
            </a:r>
            <a:r>
              <a:rPr lang="en-US" sz="1200" err="1">
                <a:latin typeface="Times New Roman"/>
                <a:ea typeface="+mn-lt"/>
                <a:cs typeface="+mn-lt"/>
              </a:rPr>
              <a:t>iltihaplanma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200" err="1">
                <a:latin typeface="Times New Roman"/>
                <a:ea typeface="+mn-lt"/>
                <a:cs typeface="+mn-lt"/>
              </a:rPr>
              <a:t>pıhtı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oluşumu</a:t>
            </a:r>
            <a:r>
              <a:rPr lang="en-US" sz="1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200" err="1">
                <a:latin typeface="Times New Roman"/>
                <a:ea typeface="+mn-lt"/>
                <a:cs typeface="+mn-lt"/>
              </a:rPr>
              <a:t>vb</a:t>
            </a:r>
            <a:r>
              <a:rPr lang="en-US" sz="1200" dirty="0">
                <a:latin typeface="Times New Roman"/>
                <a:ea typeface="+mn-lt"/>
                <a:cs typeface="+mn-lt"/>
              </a:rPr>
              <a:t>) </a:t>
            </a:r>
            <a:r>
              <a:rPr lang="en-US" sz="1200" err="1">
                <a:latin typeface="Times New Roman"/>
                <a:ea typeface="+mn-lt"/>
                <a:cs typeface="+mn-lt"/>
              </a:rPr>
              <a:t>meydana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getirmeyen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malzemedir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200" err="1">
                <a:latin typeface="Times New Roman"/>
                <a:ea typeface="+mn-lt"/>
                <a:cs typeface="+mn-lt"/>
              </a:rPr>
              <a:t>Biyouyumluluk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kısaca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200" err="1">
                <a:latin typeface="Times New Roman"/>
                <a:ea typeface="+mn-lt"/>
                <a:cs typeface="+mn-lt"/>
              </a:rPr>
              <a:t>malzeme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ve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vücut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sıvılarının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kimyasal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etkileşimi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ve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bu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etkileşimin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fizyolojik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sonuçlarının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vücuda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ne </a:t>
            </a:r>
            <a:r>
              <a:rPr lang="en-US" sz="1200" err="1">
                <a:latin typeface="Times New Roman"/>
                <a:ea typeface="+mn-lt"/>
                <a:cs typeface="+mn-lt"/>
              </a:rPr>
              <a:t>kadar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zarar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verip</a:t>
            </a:r>
            <a:r>
              <a:rPr lang="en-US" sz="1200" dirty="0">
                <a:latin typeface="Times New Roman"/>
                <a:ea typeface="+mn-lt"/>
                <a:cs typeface="+mn-lt"/>
              </a:rPr>
              <a:t> </a:t>
            </a:r>
            <a:r>
              <a:rPr lang="en-US" sz="1200" err="1">
                <a:latin typeface="Times New Roman"/>
                <a:ea typeface="+mn-lt"/>
                <a:cs typeface="+mn-lt"/>
              </a:rPr>
              <a:t>vermediğidir</a:t>
            </a:r>
            <a:r>
              <a:rPr lang="en-US" sz="1200" dirty="0">
                <a:latin typeface="Times New Roman"/>
                <a:ea typeface="+mn-lt"/>
                <a:cs typeface="+mn-lt"/>
              </a:rPr>
              <a:t>.</a:t>
            </a:r>
            <a:endParaRPr lang="en-US" sz="120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66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7BB0465-B530-4A31-B56D-4D1580C97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77" b="2893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C7032-5B56-4754-8515-A19AABBA4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32" y="3752850"/>
            <a:ext cx="1108586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1800" dirty="0" err="1">
                <a:ea typeface="+mn-lt"/>
                <a:cs typeface="+mn-lt"/>
              </a:rPr>
              <a:t>Tıbbi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cihazların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biyouyumluluk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performansları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ve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testleri</a:t>
            </a:r>
            <a:r>
              <a:rPr lang="en-US" sz="1800" dirty="0">
                <a:ea typeface="+mn-lt"/>
                <a:cs typeface="+mn-lt"/>
              </a:rPr>
              <a:t> ISO 10993 </a:t>
            </a:r>
            <a:r>
              <a:rPr lang="en-US" sz="1800" dirty="0" err="1">
                <a:ea typeface="+mn-lt"/>
                <a:cs typeface="+mn-lt"/>
              </a:rPr>
              <a:t>Tıbbi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Cihazların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Biyolojik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Değerlendirilmesi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standart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serisine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tabiidir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dirty="0"/>
          </a:p>
          <a:p>
            <a:pPr algn="just"/>
            <a:r>
              <a:rPr lang="en-US" sz="1800" dirty="0">
                <a:ea typeface="+mn-lt"/>
                <a:cs typeface="+mn-lt"/>
              </a:rPr>
              <a:t>ISO 10993 </a:t>
            </a:r>
            <a:r>
              <a:rPr lang="en-US" sz="1800" dirty="0" err="1">
                <a:ea typeface="+mn-lt"/>
                <a:cs typeface="+mn-lt"/>
              </a:rPr>
              <a:t>standart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serisi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genel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olarak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tüm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dünyada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fazla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kabul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gören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biyouyumluluk</a:t>
            </a:r>
            <a:r>
              <a:rPr lang="en-US" sz="1800" dirty="0">
                <a:ea typeface="+mn-lt"/>
                <a:cs typeface="+mn-lt"/>
              </a:rPr>
              <a:t> test </a:t>
            </a:r>
            <a:r>
              <a:rPr lang="en-US" sz="1800" dirty="0" err="1">
                <a:ea typeface="+mn-lt"/>
                <a:cs typeface="+mn-lt"/>
              </a:rPr>
              <a:t>referansı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olsa</a:t>
            </a:r>
            <a:r>
              <a:rPr lang="en-US" sz="1800" dirty="0">
                <a:ea typeface="+mn-lt"/>
                <a:cs typeface="+mn-lt"/>
              </a:rPr>
              <a:t> da; </a:t>
            </a:r>
            <a:r>
              <a:rPr lang="en-US" sz="1800" dirty="0" err="1">
                <a:ea typeface="+mn-lt"/>
                <a:cs typeface="+mn-lt"/>
              </a:rPr>
              <a:t>bazı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spesifik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ülkelerde</a:t>
            </a:r>
            <a:r>
              <a:rPr lang="en-US" sz="1800" dirty="0">
                <a:ea typeface="+mn-lt"/>
                <a:cs typeface="+mn-lt"/>
              </a:rPr>
              <a:t> (</a:t>
            </a:r>
            <a:r>
              <a:rPr lang="en-US" sz="1800" dirty="0" err="1">
                <a:ea typeface="+mn-lt"/>
                <a:cs typeface="+mn-lt"/>
              </a:rPr>
              <a:t>örn</a:t>
            </a:r>
            <a:r>
              <a:rPr lang="en-US" sz="1800" dirty="0">
                <a:ea typeface="+mn-lt"/>
                <a:cs typeface="+mn-lt"/>
              </a:rPr>
              <a:t>. </a:t>
            </a:r>
            <a:r>
              <a:rPr lang="en-US" sz="1800" dirty="0" err="1">
                <a:ea typeface="+mn-lt"/>
                <a:cs typeface="+mn-lt"/>
              </a:rPr>
              <a:t>Çin</a:t>
            </a:r>
            <a:r>
              <a:rPr lang="en-US" sz="1800" dirty="0">
                <a:ea typeface="+mn-lt"/>
                <a:cs typeface="+mn-lt"/>
              </a:rPr>
              <a:t>, Amerika, Kanada </a:t>
            </a:r>
            <a:r>
              <a:rPr lang="en-US" sz="1800" dirty="0" err="1">
                <a:ea typeface="+mn-lt"/>
                <a:cs typeface="+mn-lt"/>
              </a:rPr>
              <a:t>gibi</a:t>
            </a:r>
            <a:r>
              <a:rPr lang="en-US" sz="1800" dirty="0">
                <a:ea typeface="+mn-lt"/>
                <a:cs typeface="+mn-lt"/>
              </a:rPr>
              <a:t>) </a:t>
            </a:r>
            <a:r>
              <a:rPr lang="en-US" sz="1800" dirty="0" err="1">
                <a:ea typeface="+mn-lt"/>
                <a:cs typeface="+mn-lt"/>
              </a:rPr>
              <a:t>biyouyumluluk</a:t>
            </a:r>
            <a:r>
              <a:rPr lang="en-US" sz="1800" dirty="0">
                <a:ea typeface="+mn-lt"/>
                <a:cs typeface="+mn-lt"/>
              </a:rPr>
              <a:t> test </a:t>
            </a:r>
            <a:r>
              <a:rPr lang="en-US" sz="1800" dirty="0" err="1">
                <a:ea typeface="+mn-lt"/>
                <a:cs typeface="+mn-lt"/>
              </a:rPr>
              <a:t>gereklilikleri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birtakım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farklılıklar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gösterebilmektedir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05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64A626F-B08C-40EE-931C-5F807C155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5" b="423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932E8E-FB45-4B55-AF9A-1A8BEF5B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Times New Roman"/>
                <a:cs typeface="Calibri Light"/>
              </a:rPr>
              <a:t>Biyomalzemeler</a:t>
            </a:r>
            <a:endParaRPr lang="en-US" sz="3600" b="1">
              <a:latin typeface="Times New Roman"/>
              <a:cs typeface="Times New Roman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275A5-4C79-4409-B778-90BDBBCF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91" y="3084198"/>
            <a:ext cx="4964496" cy="3658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1400" dirty="0" err="1">
                <a:latin typeface="Times New Roman"/>
                <a:ea typeface="+mn-lt"/>
                <a:cs typeface="+mn-lt"/>
              </a:rPr>
              <a:t>Biyomalzemeler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insan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vücudundaki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canlı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dokuların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işlevlerini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yerine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getirmek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ya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da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desteklemek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amacıyla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kullanılan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doğal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ya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da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sentetik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malzemeler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olup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sürekli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veya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belli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aralıklarla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vücut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akışkanlarıyla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(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örneğin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kan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)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temas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ederler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.</a:t>
            </a:r>
            <a:endParaRPr lang="en-US" sz="1400">
              <a:latin typeface="Times New Roman"/>
              <a:cs typeface="Calibri"/>
            </a:endParaRPr>
          </a:p>
          <a:p>
            <a:pPr algn="just"/>
            <a:r>
              <a:rPr lang="en-US" sz="1400" err="1">
                <a:latin typeface="Times New Roman"/>
                <a:ea typeface="+mn-lt"/>
                <a:cs typeface="+mn-lt"/>
              </a:rPr>
              <a:t>Cerrahide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biyomalzeme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canlı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dokuyla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temas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içerisinde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çalışabilecek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canlı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sistemin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yerine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kullanılabilecek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malzeme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tanımlanmıştır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. </a:t>
            </a:r>
          </a:p>
          <a:p>
            <a:pPr algn="just"/>
            <a:r>
              <a:rPr lang="en-US" sz="1400" err="1">
                <a:latin typeface="Times New Roman"/>
                <a:ea typeface="+mn-lt"/>
                <a:cs typeface="+mn-lt"/>
              </a:rPr>
              <a:t>Avrupa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Biyomalzeme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Topluluğuna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göre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biyomalzemeler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biyolojik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sistemler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ile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ara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yüzey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oluşturarak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ya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da </a:t>
            </a:r>
            <a:r>
              <a:rPr lang="en-US" sz="1400" err="1">
                <a:latin typeface="Times New Roman"/>
                <a:ea typeface="+mn-lt"/>
                <a:cs typeface="+mn-lt"/>
              </a:rPr>
              <a:t>dokuların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organların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vücut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fonksiyonlarının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yerine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geçerek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iyileşmesini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büyümesini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onarılmasını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sağlayan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malzemelerdir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.</a:t>
            </a:r>
            <a:endParaRPr lang="en-US" sz="140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56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D145-175D-4FA3-B1A7-ED56B7F22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 dirty="0" err="1">
                <a:latin typeface="Times New Roman"/>
                <a:cs typeface="Calibri Light"/>
              </a:rPr>
              <a:t>Biyouyumluluk</a:t>
            </a:r>
            <a:r>
              <a:rPr lang="en-US" sz="3600" b="1" dirty="0">
                <a:latin typeface="Times New Roman"/>
                <a:cs typeface="Calibri Light"/>
              </a:rPr>
              <a:t> </a:t>
            </a:r>
            <a:r>
              <a:rPr lang="en-US" sz="3600" b="1" dirty="0" err="1">
                <a:latin typeface="Times New Roman"/>
                <a:cs typeface="Calibri Light"/>
              </a:rPr>
              <a:t>Testleri</a:t>
            </a:r>
            <a:endParaRPr lang="en-US" sz="3600" b="1">
              <a:latin typeface="Times New Roman"/>
              <a:cs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66B6BB2-1536-4A2E-BC43-85A758D5B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3" b="559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3C8C2-AF07-406C-B94D-0C8FF650B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en-US" sz="1800" dirty="0" err="1">
                <a:latin typeface="Times New Roman"/>
                <a:ea typeface="+mn-lt"/>
                <a:cs typeface="+mn-lt"/>
              </a:rPr>
              <a:t>Dünyanın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her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bölgesinde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tıbbi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cihaz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üreticileri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ürünlerinin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biyouyumluluk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performansını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kanıtlamakla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yükümlüdür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Çoklukla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Tıbbi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cihazların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biyouyumluluk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performansı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ISO 10993-1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Tıbbi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cihazların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biyolojik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değerlendirilmesi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– ISO 10993-1: 2009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Bölüm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1: Bir risk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yönetim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sürecinde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değerlendirme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deney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standardında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belirlenen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cihaz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sınıflandırmasına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uygun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seçilmekte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genel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anlamda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diğer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slaytlarda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anlatılan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biyolojik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etkilere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göre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dirty="0" err="1">
                <a:latin typeface="Times New Roman"/>
                <a:ea typeface="+mn-lt"/>
                <a:cs typeface="+mn-lt"/>
              </a:rPr>
              <a:t>değerlendirilmektedir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:</a:t>
            </a:r>
            <a:endParaRPr lang="en-US" sz="1800" dirty="0">
              <a:latin typeface="Times New Roman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869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2FD2F-9281-464C-94D7-1905A715A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304" y="-218459"/>
            <a:ext cx="3505495" cy="1622321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/>
                <a:ea typeface="+mj-lt"/>
                <a:cs typeface="+mj-lt"/>
              </a:rPr>
              <a:t>Genotoksisite</a:t>
            </a:r>
            <a:r>
              <a:rPr lang="en-US" sz="3200" b="1" dirty="0">
                <a:latin typeface="Times New Roman"/>
                <a:ea typeface="+mj-lt"/>
                <a:cs typeface="+mj-lt"/>
              </a:rPr>
              <a:t> Testi</a:t>
            </a:r>
            <a:br>
              <a:rPr lang="en-US" sz="3200" b="1" dirty="0">
                <a:latin typeface="Times New Roman"/>
                <a:ea typeface="+mj-lt"/>
                <a:cs typeface="+mj-lt"/>
              </a:rPr>
            </a:br>
            <a:r>
              <a:rPr lang="en-US" sz="2800" b="1" dirty="0">
                <a:latin typeface="Times New Roman"/>
                <a:ea typeface="+mj-lt"/>
                <a:cs typeface="+mj-lt"/>
              </a:rPr>
              <a:t>(TS EN ISO 10993-3)</a:t>
            </a:r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CCC11-E730-4680-9948-1892C075E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" y="1133475"/>
            <a:ext cx="4638969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1600" i="1" dirty="0">
                <a:latin typeface="Times New Roman"/>
                <a:ea typeface="+mn-lt"/>
                <a:cs typeface="+mn-lt"/>
              </a:rPr>
              <a:t>In vivo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genotoksisite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testleri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de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proliferasyon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farklılaşma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gibi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hücresel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davranışın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modifikasyonuna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yol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açan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DNA'daki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değişiklikleri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inceler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  <a:endParaRPr lang="en-US" sz="1600">
              <a:cs typeface="Calibri"/>
            </a:endParaRPr>
          </a:p>
          <a:p>
            <a:pPr algn="just"/>
            <a:r>
              <a:rPr lang="en-US" sz="1600" err="1">
                <a:latin typeface="Times New Roman"/>
                <a:ea typeface="+mn-lt"/>
                <a:cs typeface="+mn-lt"/>
              </a:rPr>
              <a:t>Kemirgenler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üzerindeki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i="1" dirty="0">
                <a:latin typeface="Times New Roman"/>
                <a:ea typeface="+mn-lt"/>
                <a:cs typeface="+mn-lt"/>
              </a:rPr>
              <a:t>in vivo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mikronükleus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testleri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canlı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organizmalardaki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genotoksisiteyi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değerlendirmek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kullanılan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ana test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teknikleri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türüdür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600" err="1">
                <a:latin typeface="Times New Roman"/>
                <a:ea typeface="+mn-lt"/>
                <a:cs typeface="+mn-lt"/>
              </a:rPr>
              <a:t>Bununla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birlikte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kemik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iliği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sitogenetik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testi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kromozom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analizi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kemirgen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baskın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öldürücü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testi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memeli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germ </a:t>
            </a:r>
            <a:r>
              <a:rPr lang="en-US" sz="1600" err="1">
                <a:latin typeface="Times New Roman"/>
                <a:ea typeface="+mn-lt"/>
                <a:cs typeface="+mn-lt"/>
              </a:rPr>
              <a:t>hücresi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sitogenetik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testi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gibi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diğer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testler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de </a:t>
            </a:r>
            <a:r>
              <a:rPr lang="en-US" sz="1600" err="1">
                <a:latin typeface="Times New Roman"/>
                <a:ea typeface="+mn-lt"/>
                <a:cs typeface="+mn-lt"/>
              </a:rPr>
              <a:t>kullanılabilir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600" err="1">
                <a:latin typeface="Times New Roman"/>
                <a:ea typeface="+mn-lt"/>
                <a:cs typeface="+mn-lt"/>
              </a:rPr>
              <a:t>Bununla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birlikte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test </a:t>
            </a:r>
            <a:r>
              <a:rPr lang="en-US" sz="1600" err="1">
                <a:latin typeface="Times New Roman"/>
                <a:ea typeface="+mn-lt"/>
                <a:cs typeface="+mn-lt"/>
              </a:rPr>
              <a:t>seçimi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test </a:t>
            </a:r>
            <a:r>
              <a:rPr lang="en-US" sz="1600" err="1">
                <a:latin typeface="Times New Roman"/>
                <a:ea typeface="+mn-lt"/>
                <a:cs typeface="+mn-lt"/>
              </a:rPr>
              <a:t>malzemesine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özelliklerine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prosedürel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fizibilitesine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bağlı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olacaktır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  <a:endParaRPr lang="en-US" sz="1600">
              <a:latin typeface="Times New Roman"/>
              <a:cs typeface="Calibri" panose="020F0502020204030204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Bu </a:t>
            </a:r>
            <a:r>
              <a:rPr lang="en-US" sz="1600" err="1">
                <a:latin typeface="Times New Roman"/>
                <a:ea typeface="+mn-lt"/>
                <a:cs typeface="+mn-lt"/>
              </a:rPr>
              <a:t>kapsamda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yapılan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genotoksisite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deneyi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deney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numunelerinin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gen </a:t>
            </a:r>
            <a:r>
              <a:rPr lang="en-US" sz="1600" err="1">
                <a:latin typeface="Times New Roman"/>
                <a:ea typeface="+mn-lt"/>
                <a:cs typeface="+mn-lt"/>
              </a:rPr>
              <a:t>mutasyonlarına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kromozom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yapısındaki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değişikliklere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diğer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DNA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gen </a:t>
            </a:r>
            <a:r>
              <a:rPr lang="en-US" sz="1600" err="1">
                <a:latin typeface="Times New Roman"/>
                <a:ea typeface="+mn-lt"/>
                <a:cs typeface="+mn-lt"/>
              </a:rPr>
              <a:t>değişikliklerine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neden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olup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olmadığını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tayin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etmek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amacıyla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memeli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memeli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olmayan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hücrelerin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(</a:t>
            </a:r>
            <a:r>
              <a:rPr lang="en-US" sz="1600" err="1">
                <a:latin typeface="Times New Roman"/>
                <a:ea typeface="+mn-lt"/>
                <a:cs typeface="+mn-lt"/>
              </a:rPr>
              <a:t>bakteri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maya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mantarlar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) </a:t>
            </a:r>
            <a:r>
              <a:rPr lang="en-US" sz="1600" err="1">
                <a:latin typeface="Times New Roman"/>
                <a:ea typeface="+mn-lt"/>
                <a:cs typeface="+mn-lt"/>
              </a:rPr>
              <a:t>kullanıldığı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testlerdir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Bu </a:t>
            </a:r>
            <a:r>
              <a:rPr lang="en-US" sz="1600" err="1">
                <a:latin typeface="Times New Roman"/>
                <a:ea typeface="+mn-lt"/>
                <a:cs typeface="+mn-lt"/>
              </a:rPr>
              <a:t>kapsamda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ISO 10993-3 </a:t>
            </a:r>
            <a:r>
              <a:rPr lang="en-US" sz="1600" err="1">
                <a:latin typeface="Times New Roman"/>
                <a:ea typeface="+mn-lt"/>
                <a:cs typeface="+mn-lt"/>
              </a:rPr>
              <a:t>standardının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referans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gösterdiği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OECD 471 </a:t>
            </a:r>
            <a:r>
              <a:rPr lang="en-US" sz="1600" err="1">
                <a:latin typeface="Times New Roman"/>
                <a:ea typeface="+mn-lt"/>
                <a:cs typeface="+mn-lt"/>
              </a:rPr>
              <a:t>standardına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uygun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bakterideki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(Salmonella typhimurium) gen </a:t>
            </a:r>
            <a:r>
              <a:rPr lang="en-US" sz="1600" err="1">
                <a:latin typeface="Times New Roman"/>
                <a:ea typeface="+mn-lt"/>
                <a:cs typeface="+mn-lt"/>
              </a:rPr>
              <a:t>mutasyonlarının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tayini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şeklinde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deney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uygulanmaktadır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(AMES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testi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).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B34D0C-BB50-4E51-9014-53DEDCED2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064790"/>
            <a:ext cx="6019331" cy="47251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11779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621F6-98D2-49B6-8D0C-DA43D19B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446793" cy="13308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700" b="1" dirty="0" err="1">
                <a:latin typeface="Times New Roman"/>
                <a:ea typeface="+mj-lt"/>
                <a:cs typeface="+mj-lt"/>
              </a:rPr>
              <a:t>Karsinojenite</a:t>
            </a:r>
            <a:r>
              <a:rPr lang="en-US" sz="3700" b="1" dirty="0">
                <a:latin typeface="Times New Roman"/>
                <a:ea typeface="+mj-lt"/>
                <a:cs typeface="+mj-lt"/>
              </a:rPr>
              <a:t> Testi </a:t>
            </a:r>
            <a:br>
              <a:rPr lang="en-US" sz="3700" b="1" dirty="0">
                <a:latin typeface="Times New Roman"/>
                <a:ea typeface="+mj-lt"/>
                <a:cs typeface="+mj-lt"/>
              </a:rPr>
            </a:br>
            <a:r>
              <a:rPr lang="en-US" sz="3700" b="1" dirty="0">
                <a:latin typeface="Times New Roman"/>
                <a:ea typeface="+mj-lt"/>
                <a:cs typeface="+mj-lt"/>
              </a:rPr>
              <a:t>(TS EN ISO 10993-3)</a:t>
            </a:r>
            <a:endParaRPr lang="en-US" sz="3700" dirty="0">
              <a:latin typeface="Times New Roman"/>
              <a:cs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BD58F0-C296-44F9-9257-4E1E8180B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84" r="9747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204CB-B610-402C-9FF1-AC51DCAAD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387415" cy="390858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1800" err="1">
                <a:latin typeface="Times New Roman"/>
                <a:ea typeface="+mn-lt"/>
                <a:cs typeface="+mn-lt"/>
              </a:rPr>
              <a:t>Tıbbi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materyallerin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veya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ekstraktlarının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tümörijenik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etkilerini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değerlendirmek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kanserojenlik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testleri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kullanılır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800" err="1">
                <a:latin typeface="Times New Roman"/>
                <a:ea typeface="+mn-lt"/>
                <a:cs typeface="+mn-lt"/>
              </a:rPr>
              <a:t>Tıbbi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cihazların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neden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olduğu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tümörijenik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etkiler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yaygın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değildir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ancak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sızabilir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materyaller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tümör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oluşumunun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olası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nedeni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kabul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edilebilir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Ek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biyouyumluluk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kaplamaları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nano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mikro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ölçekli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malzemelerin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artan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kullanımıyla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birlikte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cihazların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/</a:t>
            </a:r>
            <a:r>
              <a:rPr lang="en-US" sz="1800" err="1">
                <a:latin typeface="Times New Roman"/>
                <a:ea typeface="+mn-lt"/>
                <a:cs typeface="+mn-lt"/>
              </a:rPr>
              <a:t>malzemelerin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kanserojenliğinin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daha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iyi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değerlendirilmesi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in vitro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in vivo </a:t>
            </a:r>
            <a:r>
              <a:rPr lang="en-US" sz="1800" err="1">
                <a:latin typeface="Times New Roman"/>
                <a:ea typeface="+mn-lt"/>
                <a:cs typeface="+mn-lt"/>
              </a:rPr>
              <a:t>testler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kullanılarak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tümörijenik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etkilerinin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tam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anlaşılması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gerekir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 </a:t>
            </a:r>
            <a:endParaRPr lang="en-US" sz="1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8246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06F78-BA12-4A22-86EB-A3CF29743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800" b="1" err="1">
                <a:latin typeface="Times New Roman"/>
                <a:ea typeface="+mj-lt"/>
                <a:cs typeface="+mj-lt"/>
              </a:rPr>
              <a:t>Üreme</a:t>
            </a:r>
            <a:r>
              <a:rPr lang="en-US" sz="3800" b="1" dirty="0">
                <a:latin typeface="Times New Roman"/>
                <a:ea typeface="+mj-lt"/>
                <a:cs typeface="+mj-lt"/>
              </a:rPr>
              <a:t> </a:t>
            </a:r>
            <a:r>
              <a:rPr lang="en-US" sz="3800" b="1" err="1">
                <a:latin typeface="Times New Roman"/>
                <a:ea typeface="+mj-lt"/>
                <a:cs typeface="+mj-lt"/>
              </a:rPr>
              <a:t>ve</a:t>
            </a:r>
            <a:r>
              <a:rPr lang="en-US" sz="3800" b="1" dirty="0">
                <a:latin typeface="Times New Roman"/>
                <a:ea typeface="+mj-lt"/>
                <a:cs typeface="+mj-lt"/>
              </a:rPr>
              <a:t> </a:t>
            </a:r>
            <a:r>
              <a:rPr lang="en-US" sz="3800" b="1" err="1">
                <a:latin typeface="Times New Roman"/>
                <a:ea typeface="+mj-lt"/>
                <a:cs typeface="+mj-lt"/>
              </a:rPr>
              <a:t>Gelişimsel</a:t>
            </a:r>
            <a:r>
              <a:rPr lang="en-US" sz="3800" b="1" dirty="0">
                <a:latin typeface="Times New Roman"/>
                <a:ea typeface="+mj-lt"/>
                <a:cs typeface="+mj-lt"/>
              </a:rPr>
              <a:t> </a:t>
            </a:r>
            <a:r>
              <a:rPr lang="en-US" sz="3800" b="1" err="1">
                <a:latin typeface="Times New Roman"/>
                <a:ea typeface="+mj-lt"/>
                <a:cs typeface="+mj-lt"/>
              </a:rPr>
              <a:t>Toksisite</a:t>
            </a:r>
            <a:r>
              <a:rPr lang="en-US" sz="3800" b="1" dirty="0">
                <a:latin typeface="Times New Roman"/>
                <a:ea typeface="+mj-lt"/>
                <a:cs typeface="+mj-lt"/>
              </a:rPr>
              <a:t> Testi</a:t>
            </a:r>
            <a:br>
              <a:rPr lang="en-US" sz="3800" dirty="0">
                <a:latin typeface="Times New Roman"/>
              </a:rPr>
            </a:br>
            <a:r>
              <a:rPr lang="en-US" sz="3800" b="1" dirty="0">
                <a:latin typeface="Times New Roman"/>
                <a:ea typeface="+mj-lt"/>
                <a:cs typeface="+mj-lt"/>
              </a:rPr>
              <a:t>(TS EN ISO 10993-3)</a:t>
            </a:r>
            <a:endParaRPr lang="en-US" sz="3800" dirty="0">
              <a:latin typeface="Times New Roman"/>
              <a:cs typeface="Times New Roman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74BC1-0F3D-42FE-B529-5AC44FEF9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sz="2000" dirty="0">
                <a:latin typeface="Times New Roman"/>
                <a:ea typeface="+mn-lt"/>
                <a:cs typeface="+mn-lt"/>
              </a:rPr>
              <a:t>Bu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testler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tıbbi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cihazların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/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malzemelerin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veya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bunların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ekstraktlarının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canlı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organizmaların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üreme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işlevi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embriyonik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gelişim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doğum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öncesi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doğum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sonrası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erken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dönem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gelişimi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üzerindeki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etkisini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değerlendirmek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için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tasarlanmıştır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 Bu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amaca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yönelik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testler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biyo-tahliller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yalnızca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konağın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üreme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potansiyeli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üzerinde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olası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bir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olumsuz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etki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olduğunda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dikkate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alınır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 </a:t>
            </a:r>
            <a:endParaRPr lang="en-US" sz="2000" dirty="0">
              <a:latin typeface="Times New Roman"/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E2DA2B9-DBE0-4AFD-8529-9622B4711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8" r="1747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561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22715-B8E3-44C0-8241-E413733A0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6" y="3703975"/>
            <a:ext cx="4337858" cy="23987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>
                <a:latin typeface="Times New Roman"/>
                <a:ea typeface="+mj-lt"/>
                <a:cs typeface="+mj-lt"/>
              </a:rPr>
              <a:t>Hemouyumluluk</a:t>
            </a:r>
            <a:r>
              <a:rPr lang="en-US" sz="4000" b="1" dirty="0">
                <a:latin typeface="Times New Roman"/>
                <a:ea typeface="+mj-lt"/>
                <a:cs typeface="+mj-lt"/>
              </a:rPr>
              <a:t> (Kan </a:t>
            </a:r>
            <a:r>
              <a:rPr lang="en-US" sz="4000" b="1" dirty="0" err="1">
                <a:latin typeface="Times New Roman"/>
                <a:ea typeface="+mj-lt"/>
                <a:cs typeface="+mj-lt"/>
              </a:rPr>
              <a:t>Uyumluluğu</a:t>
            </a:r>
            <a:r>
              <a:rPr lang="en-US" sz="4000" b="1" dirty="0">
                <a:latin typeface="Times New Roman"/>
                <a:ea typeface="+mj-lt"/>
                <a:cs typeface="+mj-lt"/>
              </a:rPr>
              <a:t>) Testi </a:t>
            </a:r>
            <a:br>
              <a:rPr lang="en-US" sz="4000" b="1" dirty="0">
                <a:latin typeface="Times New Roman"/>
                <a:ea typeface="+mj-lt"/>
                <a:cs typeface="+mj-lt"/>
              </a:rPr>
            </a:br>
            <a:r>
              <a:rPr lang="en-US" sz="4000" b="1" dirty="0">
                <a:latin typeface="Times New Roman"/>
                <a:ea typeface="+mj-lt"/>
                <a:cs typeface="+mj-lt"/>
              </a:rPr>
              <a:t>(TS EN ISO 10993-4)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41295E2-D4C2-42F8-89C6-BEB49D657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26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5400B-571F-4DFE-8E01-28374956E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8225" y="3913525"/>
            <a:ext cx="7277100" cy="23987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Bu test,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kanın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bileşenlerinin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tıbbi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cihazlar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/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malzemeler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üzerindeki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etkisini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incelemek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kullanılır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  <a:endParaRPr lang="en-US" sz="160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In vivo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hemouyumluluk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testleri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esas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ilgilenilen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dokunun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geometrisini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temasını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akış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dinamiklerini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simüle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etmek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tasarlanmıştır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Bu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testler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vasküler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biyomateryallerin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kalp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kapakçıklarının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benzeri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diğer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cihazların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tasarımında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çok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önemlidir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</a:p>
          <a:p>
            <a:pPr algn="just"/>
            <a:r>
              <a:rPr lang="en-US" sz="1600" err="1">
                <a:latin typeface="Times New Roman"/>
                <a:ea typeface="+mn-lt"/>
                <a:cs typeface="+mn-lt"/>
              </a:rPr>
              <a:t>Bununla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birlikte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genel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hemouyumluluk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kanla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temas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gerektiren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bağışıklık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tepkisine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duyarlı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tıbbi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cihazların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/</a:t>
            </a:r>
            <a:r>
              <a:rPr lang="en-US" sz="1600" err="1">
                <a:latin typeface="Times New Roman"/>
                <a:ea typeface="+mn-lt"/>
                <a:cs typeface="+mn-lt"/>
              </a:rPr>
              <a:t>biyomalzemelerin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örneğin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inorganik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biyomateryallerden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metalden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kalsiyum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gibi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temel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minerallerden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yapılmış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ortopedik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dental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biyomalzemelerin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biyouyumluluğu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hakkında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da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bilgi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sağlar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600" err="1">
                <a:latin typeface="Times New Roman"/>
                <a:ea typeface="+mn-lt"/>
                <a:cs typeface="+mn-lt"/>
              </a:rPr>
              <a:t>tabanlı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kompozitler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600" err="1">
                <a:latin typeface="Times New Roman"/>
                <a:ea typeface="+mn-lt"/>
                <a:cs typeface="+mn-lt"/>
              </a:rPr>
              <a:t>Hemouyumluluk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testlerinin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kullanımı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yaygındır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tromboz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pıhtılaşma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trombosit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aktivasyonunun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test </a:t>
            </a:r>
            <a:r>
              <a:rPr lang="en-US" sz="1600" err="1">
                <a:latin typeface="Times New Roman"/>
                <a:ea typeface="+mn-lt"/>
                <a:cs typeface="+mn-lt"/>
              </a:rPr>
              <a:t>materyalinin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başarısını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belirlemede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önemli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rol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oynadığı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cihazlar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yaygın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kabul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edilir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  <a:endParaRPr lang="en-US" sz="160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909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F63FC-01FA-47F6-A68D-E4B6A1B48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2500" b="1" err="1">
                <a:latin typeface="Times New Roman"/>
                <a:ea typeface="+mj-lt"/>
                <a:cs typeface="+mj-lt"/>
              </a:rPr>
              <a:t>Duyarlılık</a:t>
            </a:r>
            <a:r>
              <a:rPr lang="en-US" sz="2500" b="1" dirty="0">
                <a:latin typeface="Times New Roman"/>
                <a:ea typeface="+mj-lt"/>
                <a:cs typeface="+mj-lt"/>
              </a:rPr>
              <a:t>, Tahriş </a:t>
            </a:r>
            <a:r>
              <a:rPr lang="en-US" sz="2500" b="1" err="1">
                <a:latin typeface="Times New Roman"/>
                <a:ea typeface="+mj-lt"/>
                <a:cs typeface="+mj-lt"/>
              </a:rPr>
              <a:t>ve</a:t>
            </a:r>
            <a:r>
              <a:rPr lang="en-US" sz="2500" b="1" dirty="0">
                <a:latin typeface="Times New Roman"/>
                <a:ea typeface="+mj-lt"/>
                <a:cs typeface="+mj-lt"/>
              </a:rPr>
              <a:t> </a:t>
            </a:r>
            <a:r>
              <a:rPr lang="en-US" sz="2500" b="1" err="1">
                <a:latin typeface="Times New Roman"/>
                <a:ea typeface="+mj-lt"/>
                <a:cs typeface="+mj-lt"/>
              </a:rPr>
              <a:t>İntrakütan</a:t>
            </a:r>
            <a:r>
              <a:rPr lang="en-US" sz="2500" b="1" dirty="0">
                <a:latin typeface="Times New Roman"/>
                <a:ea typeface="+mj-lt"/>
                <a:cs typeface="+mj-lt"/>
              </a:rPr>
              <a:t> </a:t>
            </a:r>
            <a:r>
              <a:rPr lang="en-US" sz="2500" b="1" err="1">
                <a:latin typeface="Times New Roman"/>
                <a:ea typeface="+mj-lt"/>
                <a:cs typeface="+mj-lt"/>
              </a:rPr>
              <a:t>Reaktivite</a:t>
            </a:r>
            <a:r>
              <a:rPr lang="en-US" sz="2500" b="1" dirty="0">
                <a:latin typeface="Times New Roman"/>
                <a:ea typeface="+mj-lt"/>
                <a:cs typeface="+mj-lt"/>
              </a:rPr>
              <a:t> Testi</a:t>
            </a:r>
            <a:br>
              <a:rPr lang="en-US" sz="2500" b="1" dirty="0">
                <a:latin typeface="Times New Roman"/>
              </a:rPr>
            </a:br>
            <a:r>
              <a:rPr lang="en-US" sz="2500" b="1" dirty="0">
                <a:latin typeface="Times New Roman"/>
                <a:ea typeface="+mj-lt"/>
                <a:cs typeface="+mj-lt"/>
              </a:rPr>
              <a:t>(TS EN ISO 10993-10) </a:t>
            </a:r>
            <a:endParaRPr lang="en-US" sz="2500" b="1">
              <a:latin typeface="Times New Roman"/>
              <a:cs typeface="Times New Roman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B893-F5FC-4F0E-94C0-45A2431C8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1900" dirty="0">
                <a:latin typeface="Times New Roman"/>
                <a:ea typeface="+mn-lt"/>
                <a:cs typeface="+mn-lt"/>
              </a:rPr>
              <a:t>Bu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testler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esas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malzemelerin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/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cihazların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etkilerine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veya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bunların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cilt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dokusu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üzerindeki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sızabilirliklerine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duyarlılık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veya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alerjik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reaksiyonlar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açısından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bakar</a:t>
            </a:r>
            <a:r>
              <a:rPr lang="en-US" sz="19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Süzülebilir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kimyasallara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bağlı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hassasiyet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veya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alerjik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reaksiyonlar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genellikle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cilt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üzerinde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test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edilir</a:t>
            </a:r>
            <a:r>
              <a:rPr lang="en-US" sz="1900" dirty="0">
                <a:latin typeface="Times New Roman"/>
                <a:ea typeface="+mn-lt"/>
                <a:cs typeface="+mn-lt"/>
              </a:rPr>
              <a:t>;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tahriş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testleri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biyomalzeme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özlerini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kullanır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bunların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yerel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doku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üzerindeki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etkilerine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bakar</a:t>
            </a:r>
            <a:r>
              <a:rPr lang="en-US" sz="1900" dirty="0">
                <a:latin typeface="Times New Roman"/>
                <a:ea typeface="+mn-lt"/>
                <a:cs typeface="+mn-lt"/>
              </a:rPr>
              <a:t>. </a:t>
            </a:r>
            <a:endParaRPr lang="en-US" sz="1900" dirty="0">
              <a:latin typeface="Times New Roman"/>
              <a:ea typeface="+mn-lt"/>
              <a:cs typeface="Times New Roman"/>
            </a:endParaRPr>
          </a:p>
          <a:p>
            <a:pPr algn="just"/>
            <a:r>
              <a:rPr lang="en-US" sz="1900" dirty="0" err="1">
                <a:latin typeface="Times New Roman"/>
                <a:ea typeface="+mn-lt"/>
                <a:cs typeface="+mn-lt"/>
              </a:rPr>
              <a:t>İntrakütan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testler</a:t>
            </a:r>
            <a:r>
              <a:rPr lang="en-US" sz="19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adından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da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anlaşılacağı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gibi</a:t>
            </a:r>
            <a:r>
              <a:rPr lang="en-US" sz="19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materyal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veya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cihaz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ekstreleri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enjekte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ederek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intradermal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dokunun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reaktivitesini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kontrol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etmek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900" dirty="0">
                <a:latin typeface="Times New Roman"/>
                <a:ea typeface="+mn-lt"/>
                <a:cs typeface="+mn-lt"/>
              </a:rPr>
              <a:t> </a:t>
            </a:r>
            <a:r>
              <a:rPr lang="en-US" sz="1900" dirty="0" err="1">
                <a:latin typeface="Times New Roman"/>
                <a:ea typeface="+mn-lt"/>
                <a:cs typeface="+mn-lt"/>
              </a:rPr>
              <a:t>kullanılır</a:t>
            </a:r>
            <a:r>
              <a:rPr lang="en-US" sz="1900" dirty="0">
                <a:latin typeface="Times New Roman"/>
                <a:ea typeface="+mn-lt"/>
                <a:cs typeface="+mn-lt"/>
              </a:rPr>
              <a:t>. </a:t>
            </a:r>
            <a:endParaRPr lang="en-US" sz="1900">
              <a:latin typeface="Times New Roman"/>
              <a:cs typeface="Times New Roman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34F3907-28B5-47CB-861B-5C3F96FAC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06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10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46675F6-3634-49E9-B54F-49F1F7264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1" r="9026" b="14918"/>
          <a:stretch/>
        </p:blipFill>
        <p:spPr>
          <a:xfrm>
            <a:off x="20" y="10"/>
            <a:ext cx="13249658" cy="68578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A6805-E3B9-4429-A02A-F3377E262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Times New Roman"/>
                <a:ea typeface="+mj-lt"/>
                <a:cs typeface="+mj-lt"/>
              </a:rPr>
              <a:t>Sistemik</a:t>
            </a:r>
            <a:r>
              <a:rPr lang="en-US" sz="4000" b="1" dirty="0">
                <a:latin typeface="Times New Roman"/>
                <a:ea typeface="+mj-lt"/>
                <a:cs typeface="+mj-lt"/>
              </a:rPr>
              <a:t> </a:t>
            </a:r>
            <a:r>
              <a:rPr lang="en-US" sz="4000" b="1" dirty="0" err="1">
                <a:latin typeface="Times New Roman"/>
                <a:ea typeface="+mj-lt"/>
                <a:cs typeface="+mj-lt"/>
              </a:rPr>
              <a:t>Toksisite</a:t>
            </a:r>
            <a:r>
              <a:rPr lang="en-US" sz="4000" b="1" dirty="0">
                <a:latin typeface="Times New Roman"/>
                <a:ea typeface="+mj-lt"/>
                <a:cs typeface="+mj-lt"/>
              </a:rPr>
              <a:t> Testi</a:t>
            </a:r>
            <a:br>
              <a:rPr lang="en-US" sz="4000" b="1" dirty="0">
                <a:latin typeface="Times New Roman"/>
                <a:ea typeface="+mj-lt"/>
                <a:cs typeface="+mj-lt"/>
              </a:rPr>
            </a:br>
            <a:r>
              <a:rPr lang="en-US" sz="4000" b="1" dirty="0">
                <a:latin typeface="Times New Roman"/>
                <a:ea typeface="+mj-lt"/>
                <a:cs typeface="+mj-lt"/>
              </a:rPr>
              <a:t>(TS EN ISO 10993-11)</a:t>
            </a:r>
            <a:r>
              <a:rPr lang="en-US" sz="4000" dirty="0">
                <a:latin typeface="Times New Roman"/>
                <a:ea typeface="+mj-lt"/>
                <a:cs typeface="+mj-lt"/>
              </a:rPr>
              <a:t> </a:t>
            </a:r>
            <a:endParaRPr lang="en-US" sz="4000"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07E7A-A95B-4522-93CE-BD6B2053C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1700" err="1">
                <a:latin typeface="Times New Roman"/>
                <a:ea typeface="+mn-lt"/>
                <a:cs typeface="+mn-lt"/>
              </a:rPr>
              <a:t>Sistematik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toksisite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testleri</a:t>
            </a:r>
            <a:r>
              <a:rPr lang="en-US" sz="17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700" err="1">
                <a:latin typeface="Times New Roman"/>
                <a:ea typeface="+mn-lt"/>
                <a:cs typeface="+mn-lt"/>
              </a:rPr>
              <a:t>vücuda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sızmış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olabilecek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maddelere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odaklanarak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yeni </a:t>
            </a:r>
            <a:r>
              <a:rPr lang="en-US" sz="1700" err="1">
                <a:latin typeface="Times New Roman"/>
                <a:ea typeface="+mn-lt"/>
                <a:cs typeface="+mn-lt"/>
              </a:rPr>
              <a:t>malzemelerin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veya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cihazların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etkisine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bakar</a:t>
            </a:r>
            <a:r>
              <a:rPr lang="en-US" sz="1700" dirty="0">
                <a:latin typeface="Times New Roman"/>
                <a:ea typeface="+mn-lt"/>
                <a:cs typeface="+mn-lt"/>
              </a:rPr>
              <a:t>. Bu tip </a:t>
            </a:r>
            <a:r>
              <a:rPr lang="en-US" sz="1700" err="1">
                <a:latin typeface="Times New Roman"/>
                <a:ea typeface="+mn-lt"/>
                <a:cs typeface="+mn-lt"/>
              </a:rPr>
              <a:t>testler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tasarlanırken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malzemenin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çeşitli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kimyasal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ve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fiziksel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özellikleri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göz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önünde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bulundurulur</a:t>
            </a:r>
            <a:r>
              <a:rPr lang="en-US" sz="1700" dirty="0">
                <a:latin typeface="Times New Roman"/>
                <a:ea typeface="+mn-lt"/>
                <a:cs typeface="+mn-lt"/>
              </a:rPr>
              <a:t>. </a:t>
            </a:r>
            <a:endParaRPr lang="en-US"/>
          </a:p>
          <a:p>
            <a:pPr algn="just"/>
            <a:r>
              <a:rPr lang="en-US" sz="1700" err="1">
                <a:latin typeface="Times New Roman"/>
                <a:ea typeface="+mn-lt"/>
                <a:cs typeface="+mn-lt"/>
              </a:rPr>
              <a:t>Sistematik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toksisite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testleri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dört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alt </a:t>
            </a:r>
            <a:r>
              <a:rPr lang="en-US" sz="1700" err="1">
                <a:latin typeface="Times New Roman"/>
                <a:ea typeface="+mn-lt"/>
                <a:cs typeface="+mn-lt"/>
              </a:rPr>
              <a:t>bölüme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ayrılabilir</a:t>
            </a:r>
            <a:r>
              <a:rPr lang="en-US" sz="1700" dirty="0">
                <a:latin typeface="Times New Roman"/>
                <a:ea typeface="+mn-lt"/>
                <a:cs typeface="+mn-lt"/>
              </a:rPr>
              <a:t>; </a:t>
            </a:r>
            <a:r>
              <a:rPr lang="en-US" sz="1700" b="1" err="1">
                <a:latin typeface="Times New Roman"/>
                <a:ea typeface="+mn-lt"/>
                <a:cs typeface="+mn-lt"/>
              </a:rPr>
              <a:t>Akut</a:t>
            </a:r>
            <a:r>
              <a:rPr lang="en-US" sz="1700" b="1" dirty="0">
                <a:latin typeface="Times New Roman"/>
                <a:ea typeface="+mn-lt"/>
                <a:cs typeface="+mn-lt"/>
              </a:rPr>
              <a:t>, </a:t>
            </a:r>
            <a:r>
              <a:rPr lang="en-US" sz="1700" b="1" err="1">
                <a:latin typeface="Times New Roman"/>
                <a:ea typeface="+mn-lt"/>
                <a:cs typeface="+mn-lt"/>
              </a:rPr>
              <a:t>subakut</a:t>
            </a:r>
            <a:r>
              <a:rPr lang="en-US" sz="1700" b="1" dirty="0">
                <a:latin typeface="Times New Roman"/>
                <a:ea typeface="+mn-lt"/>
                <a:cs typeface="+mn-lt"/>
              </a:rPr>
              <a:t>, </a:t>
            </a:r>
            <a:r>
              <a:rPr lang="en-US" sz="1700" b="1" err="1">
                <a:latin typeface="Times New Roman"/>
                <a:ea typeface="+mn-lt"/>
                <a:cs typeface="+mn-lt"/>
              </a:rPr>
              <a:t>subkronik</a:t>
            </a:r>
            <a:r>
              <a:rPr lang="en-US" sz="17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b="1" err="1">
                <a:latin typeface="Times New Roman"/>
                <a:ea typeface="+mn-lt"/>
                <a:cs typeface="+mn-lt"/>
              </a:rPr>
              <a:t>ve</a:t>
            </a:r>
            <a:r>
              <a:rPr lang="en-US" sz="17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b="1" err="1">
                <a:latin typeface="Times New Roman"/>
                <a:ea typeface="+mn-lt"/>
                <a:cs typeface="+mn-lt"/>
              </a:rPr>
              <a:t>kronik</a:t>
            </a:r>
            <a:r>
              <a:rPr lang="en-US" sz="17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toksisite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, test </a:t>
            </a:r>
            <a:r>
              <a:rPr lang="en-US" sz="1700" err="1">
                <a:latin typeface="Times New Roman"/>
                <a:ea typeface="+mn-lt"/>
                <a:cs typeface="+mn-lt"/>
              </a:rPr>
              <a:t>materyalinin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hayvan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modeline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verilmesinden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itibaren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geçen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süreye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ve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gözlenecek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yan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etkilere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bağlı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. </a:t>
            </a:r>
          </a:p>
          <a:p>
            <a:pPr algn="just"/>
            <a:r>
              <a:rPr lang="en-US" sz="1700" dirty="0" err="1">
                <a:latin typeface="Times New Roman"/>
                <a:ea typeface="+mn-lt"/>
                <a:cs typeface="+mn-lt"/>
              </a:rPr>
              <a:t>Akut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toksisite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tek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veya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çoklu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dozlarda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sızabilir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materyallerin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uygulanmasından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24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saat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sonra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gözlenen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advers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etkiler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kabul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edilirken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subakut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toksisite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subkronik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toksisite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sırasıyla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14-28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gün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sonra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90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güne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kadar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ortaya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çıkan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olumsuz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etkilere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atıfta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bulunur</a:t>
            </a:r>
            <a:r>
              <a:rPr lang="en-US" sz="17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Ayrıca</a:t>
            </a:r>
            <a:r>
              <a:rPr lang="en-US" sz="17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subkronik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toksisitenin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uzantısı</a:t>
            </a:r>
            <a:r>
              <a:rPr lang="en-US" sz="1700" dirty="0">
                <a:latin typeface="Times New Roman"/>
                <a:ea typeface="+mn-lt"/>
                <a:cs typeface="+mn-lt"/>
              </a:rPr>
              <a:t>, 90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günden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fazla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bir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süreyi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içeren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kronik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toksisite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700" dirty="0">
                <a:latin typeface="Times New Roman"/>
                <a:ea typeface="+mn-lt"/>
                <a:cs typeface="+mn-lt"/>
              </a:rPr>
              <a:t> </a:t>
            </a:r>
            <a:r>
              <a:rPr lang="en-US" sz="1700" dirty="0" err="1">
                <a:latin typeface="Times New Roman"/>
                <a:ea typeface="+mn-lt"/>
                <a:cs typeface="+mn-lt"/>
              </a:rPr>
              <a:t>adlandırılır</a:t>
            </a:r>
            <a:r>
              <a:rPr lang="en-US" sz="1700" dirty="0">
                <a:latin typeface="Times New Roman"/>
                <a:ea typeface="+mn-lt"/>
                <a:cs typeface="+mn-lt"/>
              </a:rPr>
              <a:t>. </a:t>
            </a:r>
            <a:endParaRPr lang="en-US" sz="1700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522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53775-E742-45C5-A20A-26757C78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 err="1">
                <a:latin typeface="Times New Roman"/>
                <a:ea typeface="+mj-lt"/>
                <a:cs typeface="+mj-lt"/>
              </a:rPr>
              <a:t>İmplantasyon</a:t>
            </a:r>
            <a:r>
              <a:rPr lang="en-US" sz="4800" b="1" dirty="0">
                <a:latin typeface="Times New Roman"/>
                <a:ea typeface="+mj-lt"/>
                <a:cs typeface="+mj-lt"/>
              </a:rPr>
              <a:t> Testi </a:t>
            </a:r>
            <a:br>
              <a:rPr lang="en-US" sz="4800" b="1" dirty="0">
                <a:latin typeface="Times New Roman"/>
                <a:ea typeface="+mj-lt"/>
                <a:cs typeface="+mj-lt"/>
              </a:rPr>
            </a:br>
            <a:r>
              <a:rPr lang="en-US" sz="4800" b="1" dirty="0">
                <a:latin typeface="Times New Roman"/>
                <a:ea typeface="+mj-lt"/>
                <a:cs typeface="+mj-lt"/>
              </a:rPr>
              <a:t>(TS EN ISO 10993-6)</a:t>
            </a:r>
            <a:r>
              <a:rPr lang="en-US" sz="4800" dirty="0">
                <a:latin typeface="Times New Roman"/>
                <a:ea typeface="+mj-lt"/>
                <a:cs typeface="+mj-lt"/>
              </a:rPr>
              <a:t> </a:t>
            </a:r>
            <a:endParaRPr lang="en-US" sz="48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E4B57-7A9F-4064-A4CD-4477AAA67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1800" dirty="0">
                <a:latin typeface="Times New Roman"/>
                <a:ea typeface="+mn-lt"/>
                <a:cs typeface="+mn-lt"/>
              </a:rPr>
              <a:t>Bu test, </a:t>
            </a:r>
            <a:r>
              <a:rPr lang="en-US" sz="1800" err="1">
                <a:latin typeface="Times New Roman"/>
                <a:ea typeface="+mn-lt"/>
                <a:cs typeface="+mn-lt"/>
              </a:rPr>
              <a:t>implante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edilen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materyalin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çevredeki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canlı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dokuların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yapısı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işlevi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üzerindeki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olası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patolojik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etkisini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değerlendirmek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kullanılır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800" err="1">
                <a:latin typeface="Times New Roman"/>
                <a:ea typeface="+mn-lt"/>
                <a:cs typeface="+mn-lt"/>
              </a:rPr>
              <a:t>İmplantı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çevreleyen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doku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histolojik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teknikler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kullanılarak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mikroskobik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düzeyde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analiz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edilir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800" err="1">
                <a:latin typeface="Times New Roman"/>
                <a:ea typeface="+mn-lt"/>
                <a:cs typeface="+mn-lt"/>
              </a:rPr>
              <a:t>Genellikle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histolojik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bölümlerin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immünolojik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boyaması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implantı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çevreleyen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hücre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tipini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kollajen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birikimini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düzenini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vb. </a:t>
            </a:r>
            <a:r>
              <a:rPr lang="en-US" sz="1800" err="1">
                <a:latin typeface="Times New Roman"/>
                <a:ea typeface="+mn-lt"/>
                <a:cs typeface="+mn-lt"/>
              </a:rPr>
              <a:t>belirlemek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kullanılır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Bir </a:t>
            </a:r>
            <a:r>
              <a:rPr lang="en-US" sz="1800" err="1">
                <a:latin typeface="Times New Roman"/>
                <a:ea typeface="+mn-lt"/>
                <a:cs typeface="+mn-lt"/>
              </a:rPr>
              <a:t>implantasyon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testi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sırasında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değerlendirilen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diğer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bilgiler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enflamatuvar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hücrelerin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dağılımını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sayısını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bunların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implanta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mesafesini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fibröz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kapsülün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kalınlığını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vaskülaritesini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içerir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800" err="1">
                <a:latin typeface="Times New Roman"/>
                <a:ea typeface="+mn-lt"/>
                <a:cs typeface="+mn-lt"/>
              </a:rPr>
              <a:t>Gözenekli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materyallerin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içinde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veya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çevresinde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doku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büyümesinin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kalitesi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miktarı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doku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apoptozu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nekroz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hücre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proliferasyon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hızı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trombüs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oluşumu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endotelizasyon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in vivo </a:t>
            </a:r>
            <a:r>
              <a:rPr lang="en-US" sz="1800" err="1">
                <a:latin typeface="Times New Roman"/>
                <a:ea typeface="+mn-lt"/>
                <a:cs typeface="+mn-lt"/>
              </a:rPr>
              <a:t>implantasyon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çalışması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sırasında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değerlendirilebilecek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diğer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hususlardır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Bu </a:t>
            </a:r>
            <a:r>
              <a:rPr lang="en-US" sz="1800" err="1">
                <a:latin typeface="Times New Roman"/>
                <a:ea typeface="+mn-lt"/>
                <a:cs typeface="+mn-lt"/>
              </a:rPr>
              <a:t>amaç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kullanılan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hayvanın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seçimi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genellikle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implantasyon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yeri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süresi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boyutu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gerekli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bilgiler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gibi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çeşitli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faktörlere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bağlıdır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800" err="1">
                <a:latin typeface="Times New Roman"/>
                <a:ea typeface="+mn-lt"/>
                <a:cs typeface="+mn-lt"/>
              </a:rPr>
              <a:t>Sıçanlar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fareler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veya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tavşanlar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gibi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küçük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hayvanlarda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12 </a:t>
            </a:r>
            <a:r>
              <a:rPr lang="en-US" sz="1800" err="1">
                <a:latin typeface="Times New Roman"/>
                <a:ea typeface="+mn-lt"/>
                <a:cs typeface="+mn-lt"/>
              </a:rPr>
              <a:t>haftaya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kadar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kısa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süreli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çalışmalar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yapılabilirken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uzun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süreli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çalışmalar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normalde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domuz</a:t>
            </a:r>
            <a:r>
              <a:rPr lang="en-US" sz="18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800" err="1">
                <a:latin typeface="Times New Roman"/>
                <a:ea typeface="+mn-lt"/>
                <a:cs typeface="+mn-lt"/>
              </a:rPr>
              <a:t>koyun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veya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genç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inekler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gibi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büyük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hayvanlarda</a:t>
            </a:r>
            <a:r>
              <a:rPr lang="en-US" sz="1800" dirty="0">
                <a:latin typeface="Times New Roman"/>
                <a:ea typeface="+mn-lt"/>
                <a:cs typeface="+mn-lt"/>
              </a:rPr>
              <a:t> </a:t>
            </a:r>
            <a:r>
              <a:rPr lang="en-US" sz="1800" err="1">
                <a:latin typeface="Times New Roman"/>
                <a:ea typeface="+mn-lt"/>
                <a:cs typeface="+mn-lt"/>
              </a:rPr>
              <a:t>yürütülür</a:t>
            </a:r>
            <a:r>
              <a:rPr lang="en-US" sz="1800" dirty="0">
                <a:latin typeface="Times New Roman"/>
                <a:ea typeface="+mn-lt"/>
                <a:cs typeface="+mn-lt"/>
              </a:rPr>
              <a:t>. </a:t>
            </a:r>
            <a:endParaRPr lang="en-US" sz="1800">
              <a:latin typeface="Times New Roman"/>
              <a:cs typeface="Times New Roman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394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E2240F-1F38-4E58-9EE7-AB1652CC6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6" t="21299" r="33333" b="14286"/>
          <a:stretch/>
        </p:blipFill>
        <p:spPr>
          <a:xfrm>
            <a:off x="1108927" y="0"/>
            <a:ext cx="10173545" cy="651643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0106825" y="6365557"/>
            <a:ext cx="31477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tr-TR" sz="1200" b="1" i="1" dirty="0">
                <a:latin typeface="Calibri" panose="020F0502020204030204" pitchFamily="34" charset="0"/>
              </a:rPr>
              <a:t>http://www.cellbiocontrol.net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410074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85371A8-1F1A-4DCF-9AA3-D7CEE2809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51976"/>
            <a:ext cx="5291665" cy="326319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E9F4BAD-27E6-4742-B91E-A4063BFFA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715917"/>
            <a:ext cx="5291665" cy="3135311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C4C1A-5FAE-494D-94E8-7A370FD1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586162"/>
          </a:xfrm>
        </p:spPr>
        <p:txBody>
          <a:bodyPr anchor="t">
            <a:normAutofit/>
          </a:bodyPr>
          <a:lstStyle/>
          <a:p>
            <a:r>
              <a:rPr lang="en-US" sz="3400" b="1" dirty="0" err="1">
                <a:solidFill>
                  <a:schemeClr val="bg1"/>
                </a:solidFill>
                <a:latin typeface="Times New Roman"/>
                <a:cs typeface="Calibri Light"/>
              </a:rPr>
              <a:t>Biyomalzemelerin</a:t>
            </a:r>
            <a:r>
              <a:rPr lang="en-US" sz="3400" b="1" dirty="0">
                <a:solidFill>
                  <a:schemeClr val="bg1"/>
                </a:solidFill>
                <a:latin typeface="Times New Roman"/>
                <a:cs typeface="Calibri Light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Times New Roman"/>
                <a:cs typeface="Calibri Light"/>
              </a:rPr>
              <a:t>Tarihçesi</a:t>
            </a:r>
            <a:endParaRPr lang="en-US" sz="34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B2D4E-5278-41F4-8D63-96A742208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920" y="4535423"/>
            <a:ext cx="4930626" cy="15861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Biyomalzemelerin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kullanımı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tarihin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çok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eski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zamanlarına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kadar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uzanmaktadır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Mısır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mumyalarında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bulunan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yapay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göz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burun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dişler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bunun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en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güzel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kanıtlarıdır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 </a:t>
            </a:r>
            <a:endParaRPr lang="en-US" sz="1600">
              <a:solidFill>
                <a:schemeClr val="bg1"/>
              </a:solidFill>
              <a:cs typeface="Calibri"/>
            </a:endParaRPr>
          </a:p>
          <a:p>
            <a:pPr algn="just"/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Altının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diş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hekimliğinde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kullanımı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2000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yıl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öncesine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kadar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uzanmaktadır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 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Bronz </a:t>
            </a:r>
            <a:r>
              <a:rPr lang="en-US" sz="16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bakır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kemik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implantlarının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kullanımı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milattan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önceye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kadar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gitmektedir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</a:t>
            </a:r>
            <a:endParaRPr lang="en-US" sz="1600" dirty="0">
              <a:solidFill>
                <a:schemeClr val="bg1"/>
              </a:solidFill>
              <a:latin typeface="Times New Roman"/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158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454B2-57AD-4210-B1C7-4555E42D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 err="1">
                <a:latin typeface="Times New Roman"/>
                <a:cs typeface="Calibri Light"/>
              </a:rPr>
              <a:t>Biyomalzemelerin</a:t>
            </a:r>
            <a:r>
              <a:rPr lang="en-US" sz="4800" b="1" dirty="0">
                <a:latin typeface="Times New Roman"/>
                <a:cs typeface="Calibri Light"/>
              </a:rPr>
              <a:t> </a:t>
            </a:r>
            <a:r>
              <a:rPr lang="en-US" sz="4800" b="1" dirty="0" err="1">
                <a:latin typeface="Times New Roman"/>
                <a:cs typeface="Calibri Light"/>
              </a:rPr>
              <a:t>Tarihçesi</a:t>
            </a:r>
            <a:endParaRPr lang="en-US" sz="4800" b="1">
              <a:latin typeface="Times New Roman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F7B5D-C0E8-4C1E-9AAA-7CC78A1FA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36" y="2599509"/>
            <a:ext cx="5150023" cy="36394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1600" dirty="0" err="1">
                <a:latin typeface="Times New Roman"/>
                <a:ea typeface="+mn-lt"/>
                <a:cs typeface="+mn-lt"/>
              </a:rPr>
              <a:t>Biyomalzemelerin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gelişim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süreci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üç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safhaya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bölünebilir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Birinci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kısım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19.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yüzyılın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ikinci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yarısına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kadar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tahta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fildişi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gibi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metal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olmayan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malzemelerle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altın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gümüş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bakır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gibi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yaygın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bulunan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metallerin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kullanımıdır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  <a:endParaRPr lang="en-US" sz="1600">
              <a:cs typeface="Calibri"/>
            </a:endParaRPr>
          </a:p>
          <a:p>
            <a:pPr algn="just"/>
            <a:r>
              <a:rPr lang="en-US" sz="1600" err="1">
                <a:latin typeface="Times New Roman"/>
                <a:ea typeface="+mn-lt"/>
                <a:cs typeface="+mn-lt"/>
              </a:rPr>
              <a:t>İkinci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kısım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biyomalzemelerde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önemli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ilerlemelerin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olduğu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1850–1925 </a:t>
            </a:r>
            <a:r>
              <a:rPr lang="en-US" sz="1600" err="1">
                <a:latin typeface="Times New Roman"/>
                <a:ea typeface="+mn-lt"/>
                <a:cs typeface="+mn-lt"/>
              </a:rPr>
              <a:t>yıllar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arasıdır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Bu </a:t>
            </a:r>
            <a:r>
              <a:rPr lang="en-US" sz="1600" err="1">
                <a:latin typeface="Times New Roman"/>
                <a:ea typeface="+mn-lt"/>
                <a:cs typeface="+mn-lt"/>
              </a:rPr>
              <a:t>yıllar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arasında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özellikle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anestezinin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keşfi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cerrahi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operasyon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sırasında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hastanın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acı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hissetmemesinden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dolayı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insanların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biyomalzemelere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talebi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artmıştır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600" err="1">
                <a:latin typeface="Times New Roman"/>
                <a:ea typeface="+mn-lt"/>
                <a:cs typeface="+mn-lt"/>
              </a:rPr>
              <a:t>Ayrıca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X </a:t>
            </a:r>
            <a:r>
              <a:rPr lang="en-US" sz="1600" err="1">
                <a:latin typeface="Times New Roman"/>
                <a:ea typeface="+mn-lt"/>
                <a:cs typeface="+mn-lt"/>
              </a:rPr>
              <a:t>ışınının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keşfi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vücuttaki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hasarlı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bölgelerin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daha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iyi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belirlenebilmesi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ne </a:t>
            </a:r>
            <a:r>
              <a:rPr lang="en-US" sz="1600" err="1">
                <a:latin typeface="Times New Roman"/>
                <a:ea typeface="+mn-lt"/>
                <a:cs typeface="+mn-lt"/>
              </a:rPr>
              <a:t>tür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hasarın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olduğu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gözlemlenebilmiştir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 </a:t>
            </a: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1925’ten </a:t>
            </a:r>
            <a:r>
              <a:rPr lang="en-US" sz="1600" err="1">
                <a:latin typeface="Times New Roman"/>
                <a:ea typeface="+mn-lt"/>
                <a:cs typeface="+mn-lt"/>
              </a:rPr>
              <a:t>günümüze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kadar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bölüm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ise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özellikle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büyük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dünya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savaşının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da </a:t>
            </a:r>
            <a:r>
              <a:rPr lang="en-US" sz="1600" err="1">
                <a:latin typeface="Times New Roman"/>
                <a:ea typeface="+mn-lt"/>
                <a:cs typeface="+mn-lt"/>
              </a:rPr>
              <a:t>etkisiyle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hızlı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ilerlemenin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olduğu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dönemdir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Bu </a:t>
            </a:r>
            <a:r>
              <a:rPr lang="en-US" sz="1600" err="1">
                <a:latin typeface="Times New Roman"/>
                <a:ea typeface="+mn-lt"/>
                <a:cs typeface="+mn-lt"/>
              </a:rPr>
              <a:t>dönemden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sonra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günümüzde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kullandığımız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biyomalzeme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türleri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ortaya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latin typeface="Times New Roman"/>
                <a:ea typeface="+mn-lt"/>
                <a:cs typeface="+mn-lt"/>
              </a:rPr>
              <a:t>çıkmıştır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</a:t>
            </a:r>
            <a:endParaRPr lang="en-US" sz="1600">
              <a:latin typeface="Times New Roman"/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8362B06-7762-40EE-9B2A-EE4D90E8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892862"/>
            <a:ext cx="5150277" cy="28970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kdörtgen 4"/>
          <p:cNvSpPr/>
          <p:nvPr/>
        </p:nvSpPr>
        <p:spPr>
          <a:xfrm>
            <a:off x="9220096" y="6583388"/>
            <a:ext cx="2971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https://pdfhoney.com/download/compresspdf</a:t>
            </a:r>
          </a:p>
        </p:txBody>
      </p:sp>
    </p:spTree>
    <p:extLst>
      <p:ext uri="{BB962C8B-B14F-4D97-AF65-F5344CB8AC3E}">
        <p14:creationId xmlns:p14="http://schemas.microsoft.com/office/powerpoint/2010/main" val="253094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E7063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9D78D-C4D0-43FA-AF3F-9BBB17EC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err="1">
                <a:solidFill>
                  <a:srgbClr val="FFFFFF"/>
                </a:solidFill>
                <a:latin typeface="Times New Roman"/>
                <a:cs typeface="Calibri Light"/>
              </a:rPr>
              <a:t>Biyomalzemelerin</a:t>
            </a:r>
            <a:r>
              <a:rPr lang="en-US" sz="4000" b="1" dirty="0">
                <a:solidFill>
                  <a:srgbClr val="FFFFFF"/>
                </a:solidFill>
                <a:latin typeface="Times New Roman"/>
                <a:cs typeface="Calibri Light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/>
                <a:cs typeface="Calibri Light"/>
              </a:rPr>
              <a:t>Tarihçesi</a:t>
            </a:r>
            <a:endParaRPr lang="en-US" sz="4000" b="1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E4CD-AE82-41AB-80CB-7AEF2A16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EA9B7-F5D9-4A92-A893-8D111CDA3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7394" y="917725"/>
            <a:ext cx="3672389" cy="48523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19.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yüzyıl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ortasından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itibaren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yabancı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malzemelerin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vücut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içerisinde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kullanımına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yönelik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ciddi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ilerlemeler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kaydedilmiştir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.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Örneğin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1880’de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fildişi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protezler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vücuda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yerleştirilmiştir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. İlk metal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protez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1938’de </a:t>
            </a:r>
            <a:r>
              <a:rPr lang="en-US" sz="160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üretilmiştir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.</a:t>
            </a:r>
            <a:endParaRPr lang="en-US" sz="1600">
              <a:solidFill>
                <a:srgbClr val="FFFFFF"/>
              </a:solidFill>
              <a:latin typeface="Times New Roman"/>
              <a:cs typeface="Calibri" panose="020F0502020204030204"/>
            </a:endParaRPr>
          </a:p>
          <a:p>
            <a:pPr algn="just"/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1960’lara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kadar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kullanılan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bu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protezler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, metal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korozyona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uğradığında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ciddi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tehlikeler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yaratmıştır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. 1972’de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alümina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zirkonya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isimli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iki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seramik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yapı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herhangi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bir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biyolojik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olumsuzluk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yaratmaksızın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kullanılmaya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başlanmıştır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ancak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inert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yapıdaki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bu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seramikler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dokuya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bağlanamadıklarından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çok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çabuk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zayıflamışlardır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.</a:t>
            </a:r>
            <a:endParaRPr lang="en-US" sz="160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Biyomalzemeler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yalnızca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implant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değil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ekstrakorporeal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cihazlarda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(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vücut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dışına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yerleştirilen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ama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vücutla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etkileşim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halindeki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cihazlar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),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çeşitli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eczacılık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ürünlerinde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teşhis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kitlerinde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yaygın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kullanılmaktadır</a:t>
            </a:r>
            <a:r>
              <a:rPr lang="en-US" sz="1600" dirty="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.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777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4A6AB-5D98-44B5-B9EB-654F4B2AB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50800"/>
            <a:ext cx="4982885" cy="180730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/>
                <a:cs typeface="Calibri Light"/>
              </a:rPr>
              <a:t>Biyomalzemelerde</a:t>
            </a:r>
            <a:r>
              <a:rPr lang="en-US" b="1" dirty="0">
                <a:latin typeface="Times New Roman"/>
                <a:cs typeface="Calibri Light"/>
              </a:rPr>
              <a:t> </a:t>
            </a:r>
            <a:r>
              <a:rPr lang="en-US" b="1" dirty="0" err="1">
                <a:latin typeface="Times New Roman"/>
                <a:cs typeface="Calibri Light"/>
              </a:rPr>
              <a:t>Karşılaşılan</a:t>
            </a:r>
            <a:r>
              <a:rPr lang="en-US" b="1" dirty="0">
                <a:latin typeface="Times New Roman"/>
                <a:cs typeface="Calibri Light"/>
              </a:rPr>
              <a:t> </a:t>
            </a:r>
            <a:r>
              <a:rPr lang="en-US" b="1" dirty="0" err="1">
                <a:latin typeface="Times New Roman"/>
                <a:cs typeface="Calibri Light"/>
              </a:rPr>
              <a:t>Sorunlar</a:t>
            </a:r>
            <a:endParaRPr lang="en-US" b="1" dirty="0">
              <a:latin typeface="Times New Roman"/>
              <a:cs typeface="Calibri Light"/>
            </a:endParaRPr>
          </a:p>
        </p:txBody>
      </p:sp>
      <p:pic>
        <p:nvPicPr>
          <p:cNvPr id="10" name="Picture 4" descr="Nehir deltası tarafından oluşturulan desenin yukarıdan çekilmiş fotoğrafı">
            <a:extLst>
              <a:ext uri="{FF2B5EF4-FFF2-40B4-BE49-F238E27FC236}">
                <a16:creationId xmlns:a16="http://schemas.microsoft.com/office/drawing/2014/main" id="{574E3860-9C3E-4E04-8321-B25FEE40F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1" r="18239" b="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15876-845D-446B-BD0C-94BD73B1F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1628447"/>
            <a:ext cx="5630585" cy="38436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1600" dirty="0" err="1">
                <a:latin typeface="Times New Roman"/>
                <a:ea typeface="+mn-lt"/>
                <a:cs typeface="+mn-lt"/>
              </a:rPr>
              <a:t>Fakat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biyomalzemelerin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insan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vücudunda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yaygın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kullanılması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beraber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bazı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sıkıntılar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sınırlamalar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ortaya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çıkmıştır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Bunlar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;</a:t>
            </a:r>
            <a:endParaRPr lang="en-US" sz="1600">
              <a:latin typeface="Times New Roman"/>
              <a:cs typeface="Calibri" panose="020F0502020204030204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Pıhtılaşma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</a:t>
            </a:r>
            <a:endParaRPr lang="en-US" sz="1600" dirty="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Korozyon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</a:t>
            </a:r>
            <a:endParaRPr lang="en-US" sz="1600" dirty="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Kireçlenme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</a:t>
            </a:r>
            <a:endParaRPr lang="en-US" sz="1600" dirty="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İltihaplanma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</a:t>
            </a:r>
            <a:endParaRPr lang="en-US" sz="1600" dirty="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Hücre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zehirlenmesi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</a:t>
            </a:r>
            <a:endParaRPr lang="en-US" sz="160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Kan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uyuşmazlık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</a:t>
            </a:r>
            <a:endParaRPr lang="en-US" sz="160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Mekanik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özelliklerde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kısıtlar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(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esneklik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hafiflik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dayanım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yorulma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ömür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),</a:t>
            </a:r>
            <a:endParaRPr lang="en-US" sz="160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Ekonomiklik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</a:t>
            </a:r>
            <a:endParaRPr lang="en-US" sz="1600" dirty="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Hammadde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sıkıntısı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</a:t>
            </a:r>
            <a:endParaRPr lang="en-US" sz="160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Cerrahi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tatbik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edilebilirlik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uygulanabilirlik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</a:t>
            </a:r>
            <a:endParaRPr lang="en-US" sz="160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Tasarım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şekillendirilebilirlik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üretim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</a:t>
            </a:r>
            <a:endParaRPr lang="en-US" sz="1600">
              <a:latin typeface="Times New Roman"/>
              <a:cs typeface="Times New Roman"/>
            </a:endParaRPr>
          </a:p>
          <a:p>
            <a:pPr algn="just"/>
            <a:r>
              <a:rPr lang="en-US" sz="1600" dirty="0">
                <a:latin typeface="Times New Roman"/>
                <a:ea typeface="+mn-lt"/>
                <a:cs typeface="+mn-lt"/>
              </a:rPr>
              <a:t>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Onarılabilirlik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onarım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koşulları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</a:t>
            </a:r>
            <a:endParaRPr lang="en-US" sz="16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5731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FDE5D09-0DA3-4D22-88A5-3DB6441AF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0C4601-A292-494C-AE9A-1D24C5EE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Times New Roman"/>
                <a:cs typeface="Calibri Light"/>
              </a:rPr>
              <a:t>Biyomalzemelerden</a:t>
            </a:r>
            <a:r>
              <a:rPr lang="en-US" sz="2800" b="1" dirty="0">
                <a:latin typeface="Times New Roman"/>
                <a:cs typeface="Calibri Light"/>
              </a:rPr>
              <a:t> </a:t>
            </a:r>
            <a:r>
              <a:rPr lang="en-US" sz="2800" b="1" dirty="0" err="1">
                <a:latin typeface="Times New Roman"/>
                <a:cs typeface="Calibri Light"/>
              </a:rPr>
              <a:t>Beklenenler</a:t>
            </a:r>
            <a:r>
              <a:rPr lang="en-US" sz="2800" b="1" dirty="0">
                <a:latin typeface="Times New Roman"/>
                <a:cs typeface="Calibri Light"/>
              </a:rPr>
              <a:t> </a:t>
            </a:r>
            <a:r>
              <a:rPr lang="en-US" sz="2800" b="1" dirty="0" err="1">
                <a:latin typeface="Times New Roman"/>
                <a:cs typeface="Calibri Light"/>
              </a:rPr>
              <a:t>ve</a:t>
            </a:r>
            <a:r>
              <a:rPr lang="en-US" sz="2800" b="1" dirty="0">
                <a:latin typeface="Times New Roman"/>
                <a:cs typeface="Calibri Light"/>
              </a:rPr>
              <a:t> </a:t>
            </a:r>
            <a:r>
              <a:rPr lang="en-US" sz="2800" b="1" dirty="0" err="1">
                <a:latin typeface="Times New Roman"/>
                <a:cs typeface="Calibri Light"/>
              </a:rPr>
              <a:t>Üretim</a:t>
            </a:r>
            <a:r>
              <a:rPr lang="en-US" sz="2800" b="1" dirty="0">
                <a:latin typeface="Times New Roman"/>
                <a:cs typeface="Calibri Light"/>
              </a:rPr>
              <a:t> </a:t>
            </a:r>
            <a:r>
              <a:rPr lang="en-US" sz="2800" b="1" dirty="0" err="1">
                <a:latin typeface="Times New Roman"/>
                <a:cs typeface="Calibri Light"/>
              </a:rPr>
              <a:t>Süreci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10EBA-108D-4A0F-8D85-EB4D86DB5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16" y="3541398"/>
            <a:ext cx="5316921" cy="260078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just">
              <a:buNone/>
            </a:pPr>
            <a:r>
              <a:rPr lang="en-US" sz="1400" err="1">
                <a:latin typeface="Times New Roman"/>
                <a:ea typeface="+mn-lt"/>
                <a:cs typeface="+mn-lt"/>
              </a:rPr>
              <a:t>Genelde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biyomalzeme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kullanılan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malzemeden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;</a:t>
            </a:r>
            <a:endParaRPr lang="en-US" sz="1400">
              <a:latin typeface="Times New Roman"/>
              <a:cs typeface="Times New Roman"/>
            </a:endParaRPr>
          </a:p>
          <a:p>
            <a:pPr marL="457200" indent="-457200" algn="just"/>
            <a:r>
              <a:rPr lang="en-US" sz="1400" err="1">
                <a:latin typeface="Times New Roman"/>
                <a:ea typeface="+mn-lt"/>
                <a:cs typeface="+mn-lt"/>
              </a:rPr>
              <a:t>Yerini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aldığı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dokunun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malzeme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mekanik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özelliklerine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yakın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olması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(</a:t>
            </a:r>
            <a:r>
              <a:rPr lang="en-US" sz="1400" err="1">
                <a:latin typeface="Times New Roman"/>
                <a:ea typeface="+mn-lt"/>
                <a:cs typeface="+mn-lt"/>
              </a:rPr>
              <a:t>esneklik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hafiflik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mukavemet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aşınma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direnci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mekanik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bütünlük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uyumluluk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)</a:t>
            </a:r>
          </a:p>
          <a:p>
            <a:pPr marL="457200" indent="-457200" algn="just"/>
            <a:r>
              <a:rPr lang="en-US" sz="1400" err="1">
                <a:latin typeface="Times New Roman"/>
                <a:ea typeface="+mn-lt"/>
                <a:cs typeface="+mn-lt"/>
              </a:rPr>
              <a:t>Kimyasal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tepkimeye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duyarsız</a:t>
            </a:r>
            <a:r>
              <a:rPr lang="en-US" sz="1400" dirty="0">
                <a:latin typeface="Times New Roman"/>
                <a:ea typeface="+mn-lt"/>
                <a:cs typeface="+mn-lt"/>
              </a:rPr>
              <a:t>-inert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olması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(</a:t>
            </a:r>
            <a:r>
              <a:rPr lang="en-US" sz="1400" err="1">
                <a:latin typeface="Times New Roman"/>
                <a:ea typeface="+mn-lt"/>
                <a:cs typeface="+mn-lt"/>
              </a:rPr>
              <a:t>iltihaplanma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kangren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(</a:t>
            </a:r>
            <a:r>
              <a:rPr lang="en-US" sz="1400" err="1">
                <a:latin typeface="Times New Roman"/>
                <a:ea typeface="+mn-lt"/>
                <a:cs typeface="+mn-lt"/>
              </a:rPr>
              <a:t>doku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ölümü</a:t>
            </a:r>
            <a:r>
              <a:rPr lang="en-US" sz="1400" dirty="0">
                <a:latin typeface="Times New Roman"/>
                <a:ea typeface="+mn-lt"/>
                <a:cs typeface="+mn-lt"/>
              </a:rPr>
              <a:t>), </a:t>
            </a:r>
            <a:r>
              <a:rPr lang="en-US" sz="1400" err="1">
                <a:latin typeface="Times New Roman"/>
                <a:ea typeface="+mn-lt"/>
                <a:cs typeface="+mn-lt"/>
              </a:rPr>
              <a:t>pıhtılaşma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enfeksiyon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korozyon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hücre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zehirlenmesi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bakteriyel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vs.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olumsuz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etkiler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doğurmaması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bakımından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biyolojik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bütünlük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uyumluluk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)</a:t>
            </a:r>
          </a:p>
          <a:p>
            <a:pPr marL="457200" indent="-457200" algn="just"/>
            <a:r>
              <a:rPr lang="en-US" sz="1400" err="1">
                <a:latin typeface="Times New Roman"/>
                <a:ea typeface="+mn-lt"/>
                <a:cs typeface="+mn-lt"/>
              </a:rPr>
              <a:t>Ekonomik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uygulanabilir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üretilebilir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olması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(</a:t>
            </a:r>
            <a:r>
              <a:rPr lang="en-US" sz="1400" err="1">
                <a:latin typeface="Times New Roman"/>
                <a:ea typeface="+mn-lt"/>
                <a:cs typeface="+mn-lt"/>
              </a:rPr>
              <a:t>hammadde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temini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cerrahi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tatbik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edilebilirlik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uygulanabilirlik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tasarım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şekillendirilebilirlik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onarılabilirlik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diğer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şartlar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) </a:t>
            </a:r>
            <a:r>
              <a:rPr lang="en-US" sz="1400" err="1">
                <a:latin typeface="Times New Roman"/>
                <a:ea typeface="+mn-lt"/>
                <a:cs typeface="+mn-lt"/>
              </a:rPr>
              <a:t>gibi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temel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özellikler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beklenmektedir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.</a:t>
            </a:r>
            <a:endParaRPr lang="en-US" sz="140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01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44812-1F08-47CF-A5A0-1574B74EE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905833"/>
            <a:ext cx="4072188" cy="239871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/>
                <a:cs typeface="Times New Roman"/>
              </a:rPr>
              <a:t>Biyomalzemelerden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Beklenenler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ve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Üretim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Süreci</a:t>
            </a:r>
            <a:endParaRPr lang="en-US" sz="3200" b="1">
              <a:latin typeface="Times New Roman"/>
              <a:ea typeface="+mj-lt"/>
              <a:cs typeface="Times New Roman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7570A95-6533-4068-8217-AA7D54592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955" y="948696"/>
            <a:ext cx="9875259" cy="16787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0900A-E0CD-48C0-9824-5967596DD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404" y="4046377"/>
            <a:ext cx="8323346" cy="23987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just">
              <a:buNone/>
            </a:pPr>
            <a:r>
              <a:rPr lang="en-US" sz="1400" err="1">
                <a:latin typeface="Times New Roman"/>
                <a:ea typeface="+mn-lt"/>
                <a:cs typeface="+mn-lt"/>
              </a:rPr>
              <a:t>Hangi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işlev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kullanılacak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olursa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olsun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biyomalzemenin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üretimi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birbirinden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ayrıntılı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basamaklar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takip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edilerek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gerçekleştirilmektedir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400" err="1">
                <a:latin typeface="Times New Roman"/>
                <a:ea typeface="+mn-lt"/>
                <a:cs typeface="+mn-lt"/>
              </a:rPr>
              <a:t>Söz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konusu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süreç</a:t>
            </a:r>
            <a:r>
              <a:rPr lang="en-US" sz="1400" dirty="0">
                <a:latin typeface="Times New Roman"/>
                <a:ea typeface="+mn-lt"/>
                <a:cs typeface="+mn-lt"/>
              </a:rPr>
              <a:t>;</a:t>
            </a:r>
            <a:endParaRPr lang="en-US" sz="1400">
              <a:latin typeface="Times New Roman"/>
              <a:cs typeface="Times New Roman"/>
            </a:endParaRPr>
          </a:p>
          <a:p>
            <a:pPr algn="just"/>
            <a:r>
              <a:rPr lang="en-US" sz="1400" dirty="0" err="1">
                <a:latin typeface="Times New Roman"/>
                <a:ea typeface="+mn-lt"/>
                <a:cs typeface="+mn-lt"/>
              </a:rPr>
              <a:t>Malzemede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kullanılacak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hammaddeler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özelliklerinin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dirty="0" err="1">
                <a:latin typeface="Times New Roman"/>
                <a:ea typeface="+mn-lt"/>
                <a:cs typeface="+mn-lt"/>
              </a:rPr>
              <a:t>incelenmesi</a:t>
            </a:r>
            <a:endParaRPr lang="en-US" sz="1400" dirty="0">
              <a:latin typeface="Times New Roman"/>
              <a:cs typeface="Calibri" panose="020F0502020204030204"/>
            </a:endParaRPr>
          </a:p>
          <a:p>
            <a:pPr algn="just"/>
            <a:r>
              <a:rPr lang="en-US" sz="1400" err="1">
                <a:latin typeface="Times New Roman"/>
                <a:ea typeface="+mn-lt"/>
                <a:cs typeface="+mn-lt"/>
              </a:rPr>
              <a:t>Malzemenin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en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fonksiyonel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şekilde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tasarlanması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yerleştirileceği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vücut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dokularıyla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uyumluluğunun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araştırılması</a:t>
            </a:r>
            <a:endParaRPr lang="en-US" sz="1400">
              <a:latin typeface="Times New Roman"/>
              <a:cs typeface="Calibri" panose="020F0502020204030204"/>
            </a:endParaRPr>
          </a:p>
          <a:p>
            <a:pPr algn="just"/>
            <a:r>
              <a:rPr lang="en-US" sz="1400" err="1">
                <a:latin typeface="Times New Roman"/>
                <a:ea typeface="+mn-lt"/>
                <a:cs typeface="+mn-lt"/>
              </a:rPr>
              <a:t>Malzemenin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üretimi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uygun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yöntemin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belirlenmesi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üretimin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yapılması</a:t>
            </a:r>
            <a:endParaRPr lang="en-US" sz="1400">
              <a:latin typeface="Times New Roman"/>
              <a:cs typeface="Calibri" panose="020F0502020204030204"/>
            </a:endParaRPr>
          </a:p>
          <a:p>
            <a:pPr algn="just"/>
            <a:r>
              <a:rPr lang="en-US" sz="1400" err="1">
                <a:latin typeface="Times New Roman"/>
                <a:ea typeface="+mn-lt"/>
                <a:cs typeface="+mn-lt"/>
              </a:rPr>
              <a:t>Vücut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sıvılarına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çok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benzeyen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iyon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bileşimine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sahip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olan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çözeltiler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kullanılarak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ürüne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gerekli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vücut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dışı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(</a:t>
            </a:r>
            <a:r>
              <a:rPr lang="en-US" sz="1400" i="1" dirty="0">
                <a:latin typeface="Times New Roman"/>
                <a:ea typeface="+mn-lt"/>
                <a:cs typeface="+mn-lt"/>
              </a:rPr>
              <a:t>in vitro</a:t>
            </a:r>
            <a:r>
              <a:rPr lang="en-US" sz="1400" dirty="0">
                <a:latin typeface="Times New Roman"/>
                <a:ea typeface="+mn-lt"/>
                <a:cs typeface="+mn-lt"/>
              </a:rPr>
              <a:t>) </a:t>
            </a:r>
            <a:r>
              <a:rPr lang="en-US" sz="1400" err="1">
                <a:latin typeface="Times New Roman"/>
                <a:ea typeface="+mn-lt"/>
                <a:cs typeface="+mn-lt"/>
              </a:rPr>
              <a:t>karakterizasyon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analizlerinin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(stimulated body fluid-SBF/</a:t>
            </a:r>
            <a:r>
              <a:rPr lang="en-US" sz="1400" err="1">
                <a:latin typeface="Times New Roman"/>
                <a:ea typeface="+mn-lt"/>
                <a:cs typeface="+mn-lt"/>
              </a:rPr>
              <a:t>yapay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vücut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sıvısı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testi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) </a:t>
            </a:r>
            <a:r>
              <a:rPr lang="en-US" sz="1400" err="1">
                <a:latin typeface="Times New Roman"/>
                <a:ea typeface="+mn-lt"/>
                <a:cs typeface="+mn-lt"/>
              </a:rPr>
              <a:t>uygulanması</a:t>
            </a:r>
            <a:endParaRPr lang="en-US" sz="1400">
              <a:latin typeface="Times New Roman"/>
              <a:cs typeface="Calibri" panose="020F0502020204030204"/>
            </a:endParaRPr>
          </a:p>
          <a:p>
            <a:pPr algn="just"/>
            <a:r>
              <a:rPr lang="en-US" sz="1400" err="1">
                <a:latin typeface="Times New Roman"/>
                <a:ea typeface="+mn-lt"/>
                <a:cs typeface="+mn-lt"/>
              </a:rPr>
              <a:t>Etik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kurul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kararı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ile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vücut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içi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(</a:t>
            </a:r>
            <a:r>
              <a:rPr lang="en-US" sz="1400" i="1" dirty="0">
                <a:latin typeface="Times New Roman"/>
                <a:ea typeface="+mn-lt"/>
                <a:cs typeface="+mn-lt"/>
              </a:rPr>
              <a:t>in vivo</a:t>
            </a:r>
            <a:r>
              <a:rPr lang="en-US" sz="1400" dirty="0">
                <a:latin typeface="Times New Roman"/>
                <a:ea typeface="+mn-lt"/>
                <a:cs typeface="+mn-lt"/>
              </a:rPr>
              <a:t>) </a:t>
            </a:r>
            <a:r>
              <a:rPr lang="en-US" sz="1400" err="1">
                <a:latin typeface="Times New Roman"/>
                <a:ea typeface="+mn-lt"/>
                <a:cs typeface="+mn-lt"/>
              </a:rPr>
              <a:t>testlerin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tatbik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edilmesi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amacıyla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öncelikle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bir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denek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hayvanında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ve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alınan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sonuçlara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bağlı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daha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sonra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gönüllü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hastalar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üzerinde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malzemenin</a:t>
            </a:r>
            <a:r>
              <a:rPr lang="en-US" sz="1400" dirty="0">
                <a:latin typeface="Times New Roman"/>
                <a:ea typeface="+mn-lt"/>
                <a:cs typeface="+mn-lt"/>
              </a:rPr>
              <a:t> </a:t>
            </a:r>
            <a:r>
              <a:rPr lang="en-US" sz="1400" err="1">
                <a:latin typeface="Times New Roman"/>
                <a:ea typeface="+mn-lt"/>
                <a:cs typeface="+mn-lt"/>
              </a:rPr>
              <a:t>denenmesi</a:t>
            </a:r>
            <a:endParaRPr lang="en-US" sz="1400">
              <a:latin typeface="Times New Roman"/>
              <a:ea typeface="+mn-lt"/>
              <a:cs typeface="+mn-lt"/>
            </a:endParaRPr>
          </a:p>
          <a:p>
            <a:pPr algn="just"/>
            <a:r>
              <a:rPr lang="en-US" sz="1400" err="1">
                <a:latin typeface="Times New Roman"/>
                <a:cs typeface="Calibri" panose="020F0502020204030204"/>
              </a:rPr>
              <a:t>Düzenleyici</a:t>
            </a:r>
            <a:r>
              <a:rPr lang="en-US" sz="1400" dirty="0">
                <a:latin typeface="Times New Roman"/>
                <a:cs typeface="Calibri" panose="020F0502020204030204"/>
              </a:rPr>
              <a:t> </a:t>
            </a:r>
            <a:r>
              <a:rPr lang="en-US" sz="1400" err="1">
                <a:latin typeface="Times New Roman"/>
                <a:cs typeface="Calibri" panose="020F0502020204030204"/>
              </a:rPr>
              <a:t>makamlardan</a:t>
            </a:r>
            <a:r>
              <a:rPr lang="en-US" sz="1400" dirty="0">
                <a:latin typeface="Times New Roman"/>
                <a:cs typeface="Calibri" panose="020F0502020204030204"/>
              </a:rPr>
              <a:t> </a:t>
            </a:r>
            <a:r>
              <a:rPr lang="en-US" sz="1400" err="1">
                <a:latin typeface="Times New Roman"/>
                <a:cs typeface="Calibri" panose="020F0502020204030204"/>
              </a:rPr>
              <a:t>onay</a:t>
            </a:r>
            <a:r>
              <a:rPr lang="en-US" sz="1400" dirty="0">
                <a:latin typeface="Times New Roman"/>
                <a:cs typeface="Calibri" panose="020F0502020204030204"/>
              </a:rPr>
              <a:t> </a:t>
            </a:r>
            <a:r>
              <a:rPr lang="en-US" sz="1400" err="1">
                <a:latin typeface="Times New Roman"/>
                <a:cs typeface="Calibri" panose="020F0502020204030204"/>
              </a:rPr>
              <a:t>alması</a:t>
            </a:r>
            <a:r>
              <a:rPr lang="en-US" sz="1400" dirty="0">
                <a:latin typeface="Times New Roman"/>
                <a:cs typeface="Calibri" panose="020F0502020204030204"/>
              </a:rPr>
              <a:t> </a:t>
            </a:r>
            <a:r>
              <a:rPr lang="en-US" sz="1400" err="1">
                <a:latin typeface="Times New Roman"/>
                <a:cs typeface="Calibri" panose="020F0502020204030204"/>
              </a:rPr>
              <a:t>ve</a:t>
            </a:r>
            <a:r>
              <a:rPr lang="en-US" sz="1400" dirty="0">
                <a:latin typeface="Times New Roman"/>
                <a:cs typeface="Calibri" panose="020F0502020204030204"/>
              </a:rPr>
              <a:t> </a:t>
            </a:r>
            <a:r>
              <a:rPr lang="en-US" sz="1400" err="1">
                <a:latin typeface="Times New Roman"/>
                <a:cs typeface="Calibri" panose="020F0502020204030204"/>
              </a:rPr>
              <a:t>ticarileştirilmesi</a:t>
            </a:r>
            <a:endParaRPr lang="en-US" sz="1400">
              <a:latin typeface="Times New Roman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215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74F1-0A77-4C74-82F7-AD3F92DA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" y="365125"/>
            <a:ext cx="5710664" cy="1692794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latin typeface="Times New Roman"/>
                <a:cs typeface="Calibri Light"/>
              </a:rPr>
              <a:t>Biyomalzemelerin</a:t>
            </a:r>
            <a:r>
              <a:rPr lang="en-US" b="1" dirty="0">
                <a:latin typeface="Times New Roman"/>
                <a:cs typeface="Calibri Light"/>
              </a:rPr>
              <a:t> </a:t>
            </a:r>
            <a:r>
              <a:rPr lang="en-US" b="1" dirty="0" err="1">
                <a:latin typeface="Times New Roman"/>
                <a:cs typeface="Calibri Light"/>
              </a:rPr>
              <a:t>Kullanım</a:t>
            </a:r>
            <a:r>
              <a:rPr lang="en-US" b="1" dirty="0">
                <a:latin typeface="Times New Roman"/>
                <a:cs typeface="Calibri Light"/>
              </a:rPr>
              <a:t> </a:t>
            </a:r>
            <a:r>
              <a:rPr lang="en-US" b="1" dirty="0" err="1">
                <a:latin typeface="Times New Roman"/>
                <a:cs typeface="Calibri Light"/>
              </a:rPr>
              <a:t>Alanları</a:t>
            </a:r>
            <a:endParaRPr lang="en-US" b="1">
              <a:latin typeface="Times New Roman"/>
              <a:cs typeface="Times New Roman"/>
            </a:endParaRPr>
          </a:p>
        </p:txBody>
      </p:sp>
      <p:cxnSp>
        <p:nvCxnSpPr>
          <p:cNvPr id="39" name="Straight Arrow Connector 4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2EB4BD9-785F-4A33-ABB1-1EF264D3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1" y="2575034"/>
            <a:ext cx="5996413" cy="34622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1600" dirty="0">
                <a:latin typeface="Times New Roman"/>
                <a:ea typeface="+mn-lt"/>
                <a:cs typeface="+mn-lt"/>
              </a:rPr>
              <a:t>En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çok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kullanıldıkları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alanlar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;</a:t>
            </a:r>
            <a:endParaRPr lang="en-US" sz="1600">
              <a:latin typeface="Times New Roman"/>
              <a:cs typeface="Calibri" panose="020F0502020204030204"/>
            </a:endParaRPr>
          </a:p>
          <a:p>
            <a:pPr lvl="1" algn="just">
              <a:buFont typeface="Wingdings" panose="020B0604020202020204" pitchFamily="34" charset="0"/>
              <a:buChar char="v"/>
            </a:pPr>
            <a:r>
              <a:rPr lang="en-US" sz="1600" dirty="0" err="1">
                <a:latin typeface="Times New Roman"/>
                <a:ea typeface="+mn-lt"/>
                <a:cs typeface="+mn-lt"/>
              </a:rPr>
              <a:t>Etken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madde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salım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sistemleri</a:t>
            </a:r>
            <a:endParaRPr lang="en-US" sz="1600">
              <a:latin typeface="Times New Roman"/>
              <a:cs typeface="Calibri" panose="020F0502020204030204"/>
            </a:endParaRPr>
          </a:p>
          <a:p>
            <a:pPr lvl="1" algn="just">
              <a:buFont typeface="Wingdings" panose="020B0604020202020204" pitchFamily="34" charset="0"/>
              <a:buChar char="v"/>
            </a:pPr>
            <a:r>
              <a:rPr lang="en-US" sz="1600" dirty="0" err="1">
                <a:latin typeface="Times New Roman"/>
                <a:ea typeface="+mn-lt"/>
                <a:cs typeface="+mn-lt"/>
              </a:rPr>
              <a:t>Hücre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yenilenmesi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hücre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transplantasyonunda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uygulanışları</a:t>
            </a:r>
            <a:endParaRPr lang="en-US" sz="1600">
              <a:latin typeface="Times New Roman"/>
              <a:cs typeface="Calibri" panose="020F0502020204030204"/>
            </a:endParaRPr>
          </a:p>
          <a:p>
            <a:pPr lvl="1" algn="just">
              <a:buFont typeface="Wingdings" panose="020B0604020202020204" pitchFamily="34" charset="0"/>
              <a:buChar char="v"/>
            </a:pPr>
            <a:r>
              <a:rPr lang="en-US" sz="1600" dirty="0" err="1">
                <a:latin typeface="Times New Roman"/>
                <a:ea typeface="+mn-lt"/>
                <a:cs typeface="+mn-lt"/>
              </a:rPr>
              <a:t>Ortopedik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amaçlı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kullanımlarıdır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</a:t>
            </a:r>
            <a:endParaRPr lang="en-US" sz="1600">
              <a:latin typeface="Times New Roman"/>
              <a:cs typeface="Calibri" panose="020F0502020204030204"/>
            </a:endParaRPr>
          </a:p>
          <a:p>
            <a:pPr algn="just"/>
            <a:r>
              <a:rPr lang="en-US" sz="1600" dirty="0" err="1">
                <a:latin typeface="Times New Roman"/>
                <a:ea typeface="+mn-lt"/>
                <a:cs typeface="+mn-lt"/>
              </a:rPr>
              <a:t>Etken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madde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salım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sistemi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;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difüzyon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kontrollü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şişme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kontrollü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magnetik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kontrollü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sistemler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kullanılabilmekte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istenen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salım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şekline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göre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değişik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polimerler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seçilebilmektedir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Örn.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Polilaktikasit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(PLA),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silikon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sellüloz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türevleri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etilenvinilasetat</a:t>
            </a:r>
            <a:r>
              <a:rPr lang="en-US" sz="1600" dirty="0">
                <a:latin typeface="Times New Roman"/>
                <a:ea typeface="+mn-lt"/>
                <a:cs typeface="+mn-lt"/>
              </a:rPr>
              <a:t>-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kopolimeri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(EVAC),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polimetilmetakrilat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(PMMA).</a:t>
            </a:r>
            <a:endParaRPr lang="en-US" sz="1600">
              <a:latin typeface="Times New Roman"/>
              <a:cs typeface="Times New Roman"/>
            </a:endParaRPr>
          </a:p>
          <a:p>
            <a:pPr algn="just"/>
            <a:r>
              <a:rPr lang="en-US" sz="1600" dirty="0" err="1">
                <a:latin typeface="Times New Roman"/>
                <a:ea typeface="+mn-lt"/>
                <a:cs typeface="+mn-lt"/>
              </a:rPr>
              <a:t>Özellikle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polipeptid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yapıdaki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ilaç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etken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maddeleri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için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salım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sistemi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olarak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kullanılanlar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son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derece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günceldir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Polipeptid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yapıdaki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etken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maddelerin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birçoğunun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gastro intestinal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sistemde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absorbsiyonu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çok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zayıftır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Ayrıca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asit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/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enzimlerle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parçalanmaları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, denature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olmaları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söz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konusudur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 Bu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maddelerin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oral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veya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transdermal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kullanımları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sonucunda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biyoyararlılıklarında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düşme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olduğu</a:t>
            </a:r>
            <a:r>
              <a:rPr lang="en-US" sz="1600" dirty="0">
                <a:latin typeface="Times New Roman"/>
                <a:ea typeface="+mn-lt"/>
                <a:cs typeface="+mn-lt"/>
              </a:rPr>
              <a:t> </a:t>
            </a:r>
            <a:r>
              <a:rPr lang="en-US" sz="1600" dirty="0" err="1">
                <a:latin typeface="Times New Roman"/>
                <a:ea typeface="+mn-lt"/>
                <a:cs typeface="+mn-lt"/>
              </a:rPr>
              <a:t>gözlenmektedir</a:t>
            </a:r>
            <a:r>
              <a:rPr lang="en-US" sz="1600" dirty="0">
                <a:latin typeface="Times New Roman"/>
                <a:ea typeface="+mn-lt"/>
                <a:cs typeface="+mn-lt"/>
              </a:rPr>
              <a:t>.</a:t>
            </a:r>
            <a:endParaRPr lang="en-US" sz="1600">
              <a:latin typeface="Times New Roman"/>
              <a:cs typeface="Times New Roman"/>
            </a:endParaRPr>
          </a:p>
        </p:txBody>
      </p:sp>
      <p:pic>
        <p:nvPicPr>
          <p:cNvPr id="37" name="Picture 37">
            <a:extLst>
              <a:ext uri="{FF2B5EF4-FFF2-40B4-BE49-F238E27FC236}">
                <a16:creationId xmlns:a16="http://schemas.microsoft.com/office/drawing/2014/main" id="{DBF0F081-07EF-4F08-ADFF-81C15BB82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04" r="18948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502535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2513</Words>
  <Application>Microsoft Office PowerPoint</Application>
  <PresentationFormat>Geniş ekran</PresentationFormat>
  <Paragraphs>112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Wingdings,Sans-Serif</vt:lpstr>
      <vt:lpstr>Ofis Teması</vt:lpstr>
      <vt:lpstr>YILDIZ TEKNİK ÜNİVERSİTESİ         BİYOMÜHENDİSLİK BÖLÜMÜ         BİYOMÜHENDİSLİKTE MALZEME BİLİMİ</vt:lpstr>
      <vt:lpstr>Biyomalzemeler</vt:lpstr>
      <vt:lpstr>Biyomalzemelerin Tarihçesi</vt:lpstr>
      <vt:lpstr>Biyomalzemelerin Tarihçesi</vt:lpstr>
      <vt:lpstr>Biyomalzemelerin Tarihçesi</vt:lpstr>
      <vt:lpstr>Biyomalzemelerde Karşılaşılan Sorunlar</vt:lpstr>
      <vt:lpstr>Biyomalzemelerden Beklenenler ve Üretim Süreci</vt:lpstr>
      <vt:lpstr>Biyomalzemelerden Beklenenler ve Üretim Süreci</vt:lpstr>
      <vt:lpstr>Biyomalzemelerin Kullanım Alanları</vt:lpstr>
      <vt:lpstr>Biyomalzemelerin Kullanım Alanları</vt:lpstr>
      <vt:lpstr>Biyomalzemelerden Beklenen Temel Özellikler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Biyouyumluluk</vt:lpstr>
      <vt:lpstr>PowerPoint Sunusu</vt:lpstr>
      <vt:lpstr>Biyouyumluluk Testleri</vt:lpstr>
      <vt:lpstr>Genotoksisite Testi (TS EN ISO 10993-3)</vt:lpstr>
      <vt:lpstr>Karsinojenite Testi  (TS EN ISO 10993-3)</vt:lpstr>
      <vt:lpstr>Üreme ve Gelişimsel Toksisite Testi (TS EN ISO 10993-3)</vt:lpstr>
      <vt:lpstr>Hemouyumluluk (Kan Uyumluluğu) Testi  (TS EN ISO 10993-4)</vt:lpstr>
      <vt:lpstr>Duyarlılık, Tahriş ve İntrakütan Reaktivite Testi (TS EN ISO 10993-10) </vt:lpstr>
      <vt:lpstr>Sistemik Toksisite Testi (TS EN ISO 10993-11) </vt:lpstr>
      <vt:lpstr>İmplantasyon Testi  (TS EN ISO 10993-6) 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Ayça ASLAN</cp:lastModifiedBy>
  <cp:revision>575</cp:revision>
  <dcterms:created xsi:type="dcterms:W3CDTF">2021-08-05T20:59:54Z</dcterms:created>
  <dcterms:modified xsi:type="dcterms:W3CDTF">2021-10-07T08:32:19Z</dcterms:modified>
</cp:coreProperties>
</file>